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slides/slide29.xml" ContentType="application/vnd.openxmlformats-officedocument.presentationml.slide+xml"/>
  <Override PartName="/ppt/presentation.xml" ContentType="application/vnd.openxmlformats-officedocument.presentationml.presentation.main+xml"/>
  <Override PartName="/ppt/slides/slide2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6.xml" ContentType="application/vnd.openxmlformats-officedocument.presentationml.slideLayout+xml"/>
  <Override PartName="/ppt/slideLayouts/slideLayout46.xml" ContentType="application/vnd.openxmlformats-officedocument.presentationml.slideLayout+xml"/>
  <Override PartName="/ppt/slideLayouts/slideLayout48.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47.xml" ContentType="application/vnd.openxmlformats-officedocument.presentationml.slideLayout+xml"/>
  <Override PartName="/ppt/slideLayouts/slideLayout52.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 id="2147483703" r:id="rId3"/>
    <p:sldMasterId id="2147483715" r:id="rId4"/>
  </p:sldMasterIdLst>
  <p:notesMasterIdLst>
    <p:notesMasterId r:id="rId34"/>
  </p:notesMasterIdLst>
  <p:sldIdLst>
    <p:sldId id="278" r:id="rId5"/>
    <p:sldId id="264" r:id="rId6"/>
    <p:sldId id="260" r:id="rId7"/>
    <p:sldId id="258" r:id="rId8"/>
    <p:sldId id="270" r:id="rId9"/>
    <p:sldId id="294" r:id="rId10"/>
    <p:sldId id="262" r:id="rId11"/>
    <p:sldId id="269" r:id="rId12"/>
    <p:sldId id="282" r:id="rId13"/>
    <p:sldId id="272" r:id="rId14"/>
    <p:sldId id="298" r:id="rId15"/>
    <p:sldId id="285" r:id="rId16"/>
    <p:sldId id="299" r:id="rId17"/>
    <p:sldId id="273" r:id="rId18"/>
    <p:sldId id="277" r:id="rId19"/>
    <p:sldId id="274" r:id="rId20"/>
    <p:sldId id="291" r:id="rId21"/>
    <p:sldId id="300" r:id="rId22"/>
    <p:sldId id="287" r:id="rId23"/>
    <p:sldId id="276" r:id="rId24"/>
    <p:sldId id="266" r:id="rId25"/>
    <p:sldId id="267" r:id="rId26"/>
    <p:sldId id="283" r:id="rId27"/>
    <p:sldId id="288" r:id="rId28"/>
    <p:sldId id="295" r:id="rId29"/>
    <p:sldId id="292" r:id="rId30"/>
    <p:sldId id="293" r:id="rId31"/>
    <p:sldId id="296" r:id="rId32"/>
    <p:sldId id="2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39" autoAdjust="0"/>
    <p:restoredTop sz="94660"/>
  </p:normalViewPr>
  <p:slideViewPr>
    <p:cSldViewPr snapToGrid="0">
      <p:cViewPr varScale="1">
        <p:scale>
          <a:sx n="97" d="100"/>
          <a:sy n="97" d="100"/>
        </p:scale>
        <p:origin x="341" y="72"/>
      </p:cViewPr>
      <p:guideLst/>
    </p:cSldViewPr>
  </p:slideViewPr>
  <p:notesTextViewPr>
    <p:cViewPr>
      <p:scale>
        <a:sx n="1" d="1"/>
        <a:sy n="1" d="1"/>
      </p:scale>
      <p:origin x="0" y="0"/>
    </p:cViewPr>
  </p:notesTextViewPr>
  <p:sorterViewPr>
    <p:cViewPr varScale="1">
      <p:scale>
        <a:sx n="100" d="100"/>
        <a:sy n="100" d="100"/>
      </p:scale>
      <p:origin x="0" y="-262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70BC7-DC17-4B50-ABFA-BED609197333}" type="datetimeFigureOut">
              <a:rPr lang="en-US" smtClean="0"/>
              <a:t>10/28/2018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B453EC-F86F-46C9-BF63-D4CB8471297C}" type="slidenum">
              <a:rPr lang="en-US" smtClean="0"/>
              <a:t>‹#›</a:t>
            </a:fld>
            <a:endParaRPr lang="en-US"/>
          </a:p>
        </p:txBody>
      </p:sp>
    </p:spTree>
    <p:extLst>
      <p:ext uri="{BB962C8B-B14F-4D97-AF65-F5344CB8AC3E}">
        <p14:creationId xmlns:p14="http://schemas.microsoft.com/office/powerpoint/2010/main" val="1149002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453EC-F86F-46C9-BF63-D4CB8471297C}" type="slidenum">
              <a:rPr lang="en-US" smtClean="0"/>
              <a:t>4</a:t>
            </a:fld>
            <a:endParaRPr lang="en-US"/>
          </a:p>
        </p:txBody>
      </p:sp>
    </p:spTree>
    <p:extLst>
      <p:ext uri="{BB962C8B-B14F-4D97-AF65-F5344CB8AC3E}">
        <p14:creationId xmlns:p14="http://schemas.microsoft.com/office/powerpoint/2010/main" val="1666023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453EC-F86F-46C9-BF63-D4CB8471297C}" type="slidenum">
              <a:rPr lang="en-US" smtClean="0"/>
              <a:t>19</a:t>
            </a:fld>
            <a:endParaRPr lang="en-US"/>
          </a:p>
        </p:txBody>
      </p:sp>
    </p:spTree>
    <p:extLst>
      <p:ext uri="{BB962C8B-B14F-4D97-AF65-F5344CB8AC3E}">
        <p14:creationId xmlns:p14="http://schemas.microsoft.com/office/powerpoint/2010/main" val="337966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E9828F-4793-40B9-8561-AF5ECA280DB7}" type="slidenum">
              <a:rPr lang="en-US" smtClean="0"/>
              <a:t>20</a:t>
            </a:fld>
            <a:endParaRPr lang="en-US"/>
          </a:p>
        </p:txBody>
      </p:sp>
    </p:spTree>
    <p:extLst>
      <p:ext uri="{BB962C8B-B14F-4D97-AF65-F5344CB8AC3E}">
        <p14:creationId xmlns:p14="http://schemas.microsoft.com/office/powerpoint/2010/main" val="892718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453EC-F86F-46C9-BF63-D4CB8471297C}"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643145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636733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19A1EC-91D3-47FF-8E31-0627084ADE6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122031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19A1EC-91D3-47FF-8E31-0627084ADE6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45202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0D88E-7FFE-4507-BDDC-80DCF1D7E09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48352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1C8689-8455-3546-ADF9-3B7273760F66}" type="slidenum">
              <a:rPr lang="en-US" smtClean="0"/>
              <a:pPr/>
              <a:t>29</a:t>
            </a:fld>
            <a:endParaRPr lang="en-US" dirty="0"/>
          </a:p>
        </p:txBody>
      </p:sp>
    </p:spTree>
    <p:extLst>
      <p:ext uri="{BB962C8B-B14F-4D97-AF65-F5344CB8AC3E}">
        <p14:creationId xmlns:p14="http://schemas.microsoft.com/office/powerpoint/2010/main" val="1394758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453EC-F86F-46C9-BF63-D4CB8471297C}" type="slidenum">
              <a:rPr lang="en-US" smtClean="0"/>
              <a:t>5</a:t>
            </a:fld>
            <a:endParaRPr lang="en-US"/>
          </a:p>
        </p:txBody>
      </p:sp>
    </p:spTree>
    <p:extLst>
      <p:ext uri="{BB962C8B-B14F-4D97-AF65-F5344CB8AC3E}">
        <p14:creationId xmlns:p14="http://schemas.microsoft.com/office/powerpoint/2010/main" val="341698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453EC-F86F-46C9-BF63-D4CB8471297C}" type="slidenum">
              <a:rPr lang="en-US" smtClean="0"/>
              <a:t>6</a:t>
            </a:fld>
            <a:endParaRPr lang="en-US"/>
          </a:p>
        </p:txBody>
      </p:sp>
    </p:spTree>
    <p:extLst>
      <p:ext uri="{BB962C8B-B14F-4D97-AF65-F5344CB8AC3E}">
        <p14:creationId xmlns:p14="http://schemas.microsoft.com/office/powerpoint/2010/main" val="333316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453EC-F86F-46C9-BF63-D4CB8471297C}" type="slidenum">
              <a:rPr lang="en-US" smtClean="0"/>
              <a:t>8</a:t>
            </a:fld>
            <a:endParaRPr lang="en-US"/>
          </a:p>
        </p:txBody>
      </p:sp>
    </p:spTree>
    <p:extLst>
      <p:ext uri="{BB962C8B-B14F-4D97-AF65-F5344CB8AC3E}">
        <p14:creationId xmlns:p14="http://schemas.microsoft.com/office/powerpoint/2010/main" val="8251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96AC2-DECD-42EE-98E1-25D403A133FD}" type="slidenum">
              <a:rPr lang="en-US" smtClean="0"/>
              <a:t>10</a:t>
            </a:fld>
            <a:endParaRPr lang="en-US"/>
          </a:p>
        </p:txBody>
      </p:sp>
    </p:spTree>
    <p:extLst>
      <p:ext uri="{BB962C8B-B14F-4D97-AF65-F5344CB8AC3E}">
        <p14:creationId xmlns:p14="http://schemas.microsoft.com/office/powerpoint/2010/main" val="111072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453EC-F86F-46C9-BF63-D4CB8471297C}" type="slidenum">
              <a:rPr lang="en-US" smtClean="0"/>
              <a:t>12</a:t>
            </a:fld>
            <a:endParaRPr lang="en-US"/>
          </a:p>
        </p:txBody>
      </p:sp>
    </p:spTree>
    <p:extLst>
      <p:ext uri="{BB962C8B-B14F-4D97-AF65-F5344CB8AC3E}">
        <p14:creationId xmlns:p14="http://schemas.microsoft.com/office/powerpoint/2010/main" val="4220242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92600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453EC-F86F-46C9-BF63-D4CB8471297C}" type="slidenum">
              <a:rPr lang="en-US" smtClean="0"/>
              <a:t>15</a:t>
            </a:fld>
            <a:endParaRPr lang="en-US"/>
          </a:p>
        </p:txBody>
      </p:sp>
    </p:spTree>
    <p:extLst>
      <p:ext uri="{BB962C8B-B14F-4D97-AF65-F5344CB8AC3E}">
        <p14:creationId xmlns:p14="http://schemas.microsoft.com/office/powerpoint/2010/main" val="655215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453EC-F86F-46C9-BF63-D4CB8471297C}" type="slidenum">
              <a:rPr lang="en-US" smtClean="0"/>
              <a:t>16</a:t>
            </a:fld>
            <a:endParaRPr lang="en-US"/>
          </a:p>
        </p:txBody>
      </p:sp>
    </p:spTree>
    <p:extLst>
      <p:ext uri="{BB962C8B-B14F-4D97-AF65-F5344CB8AC3E}">
        <p14:creationId xmlns:p14="http://schemas.microsoft.com/office/powerpoint/2010/main" val="2714401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865DA5-9FCD-4D1D-A088-DFED39C7993E}"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266950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65DA5-9FCD-4D1D-A088-DFED39C7993E}"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69872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65DA5-9FCD-4D1D-A088-DFED39C7993E}"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880203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45144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Linear gradient</a:t>
            </a:r>
            <a:endParaRPr lang="en-US" dirty="0"/>
          </a:p>
        </p:txBody>
      </p:sp>
      <p:sp>
        <p:nvSpPr>
          <p:cNvPr id="3"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chemeClr val="accent3"/>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16pt Intel Clear Subhead, Date, Etc.</a:t>
            </a:r>
            <a:endParaRPr lang="en-US" dirty="0"/>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7825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Linear gradient</a:t>
            </a:r>
            <a:endParaRPr lang="en-US" dirty="0"/>
          </a:p>
        </p:txBody>
      </p:sp>
      <p:sp>
        <p:nvSpPr>
          <p:cNvPr id="3"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chemeClr val="accent3"/>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16pt Intel Clear Subhead, Date, Etc.</a:t>
            </a:r>
            <a:endParaRPr lang="en-US" dirty="0"/>
          </a:p>
        </p:txBody>
      </p:sp>
      <p:pic>
        <p:nvPicPr>
          <p:cNvPr id="5" name="Picture 4" descr="int_experience_hrz_wht_rgb_1500.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614258" y="518971"/>
            <a:ext cx="2829021" cy="1183045"/>
          </a:xfrm>
          <a:prstGeom prst="rect">
            <a:avLst/>
          </a:prstGeom>
        </p:spPr>
      </p:pic>
    </p:spTree>
    <p:extLst>
      <p:ext uri="{BB962C8B-B14F-4D97-AF65-F5344CB8AC3E}">
        <p14:creationId xmlns:p14="http://schemas.microsoft.com/office/powerpoint/2010/main" val="31616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02397" y="510892"/>
            <a:ext cx="1664065" cy="110646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hasCustomPrompt="1"/>
          </p:nvPr>
        </p:nvSpPr>
        <p:spPr>
          <a:xfrm>
            <a:off x="592916" y="3305897"/>
            <a:ext cx="10950515" cy="1470025"/>
          </a:xfrm>
        </p:spPr>
        <p:txBody>
          <a:bodyPr lIns="0" rIns="0" anchor="b" anchorCtr="0">
            <a:noAutofit/>
          </a:bodyPr>
          <a:lstStyle>
            <a:lvl1pPr>
              <a:lnSpc>
                <a:spcPct val="80000"/>
              </a:lnSpc>
              <a:defRPr sz="8666"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image</a:t>
            </a:r>
            <a:endParaRPr lang="en-US" dirty="0"/>
          </a:p>
        </p:txBody>
      </p:sp>
      <p:sp>
        <p:nvSpPr>
          <p:cNvPr id="14" name="Subtitle 2"/>
          <p:cNvSpPr>
            <a:spLocks noGrp="1"/>
          </p:cNvSpPr>
          <p:nvPr>
            <p:ph type="subTitle" idx="1" hasCustomPrompt="1"/>
          </p:nvPr>
        </p:nvSpPr>
        <p:spPr>
          <a:xfrm>
            <a:off x="607484" y="4657344"/>
            <a:ext cx="8440283" cy="1233813"/>
          </a:xfrm>
        </p:spPr>
        <p:txBody>
          <a:bodyPr lIns="0" rIns="0">
            <a:noAutofit/>
          </a:bodyPr>
          <a:lstStyle>
            <a:lvl1pPr marL="0" indent="0" algn="l">
              <a:buNone/>
              <a:defRPr sz="2133" b="0" i="0" baseline="0">
                <a:solidFill>
                  <a:schemeClr val="accent3"/>
                </a:solidFill>
                <a:latin typeface="Intel Clear"/>
                <a:cs typeface="Intel Cle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16pt Intel Clear Subhead, Date, Etc.</a:t>
            </a:r>
            <a:endParaRPr lang="en-US" dirty="0"/>
          </a:p>
        </p:txBody>
      </p:sp>
    </p:spTree>
    <p:extLst>
      <p:ext uri="{BB962C8B-B14F-4D97-AF65-F5344CB8AC3E}">
        <p14:creationId xmlns:p14="http://schemas.microsoft.com/office/powerpoint/2010/main" val="363990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17433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
        <p:nvSpPr>
          <p:cNvPr id="9" name="Picture Placeholder 8"/>
          <p:cNvSpPr>
            <a:spLocks noGrp="1"/>
          </p:cNvSpPr>
          <p:nvPr>
            <p:ph type="pic" sz="quarter" idx="13"/>
          </p:nvPr>
        </p:nvSpPr>
        <p:spPr>
          <a:xfrm>
            <a:off x="6441018" y="1257907"/>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
        <p:nvSpPr>
          <p:cNvPr id="10" name="Picture Placeholder 8"/>
          <p:cNvSpPr>
            <a:spLocks noGrp="1"/>
          </p:cNvSpPr>
          <p:nvPr>
            <p:ph type="pic" sz="quarter" idx="14"/>
          </p:nvPr>
        </p:nvSpPr>
        <p:spPr>
          <a:xfrm>
            <a:off x="6441018" y="3791863"/>
            <a:ext cx="4241497" cy="2227933"/>
          </a:xfrm>
          <a:solidFill>
            <a:schemeClr val="bg2">
              <a:lumMod val="60000"/>
              <a:lumOff val="40000"/>
            </a:schemeClr>
          </a:solidFill>
        </p:spPr>
        <p:txBody>
          <a:bodyPr/>
          <a:lstStyle>
            <a:lvl1pPr>
              <a:defRPr sz="2400">
                <a:latin typeface="Intel Clear"/>
              </a:defRPr>
            </a:lvl1pPr>
          </a:lstStyle>
          <a:p>
            <a:endParaRPr lang="en-US" sz="1467" dirty="0">
              <a:latin typeface="Arial"/>
            </a:endParaRPr>
          </a:p>
        </p:txBody>
      </p:sp>
    </p:spTree>
    <p:extLst>
      <p:ext uri="{BB962C8B-B14F-4D97-AF65-F5344CB8AC3E}">
        <p14:creationId xmlns:p14="http://schemas.microsoft.com/office/powerpoint/2010/main" val="125562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5" name="Content Placeholder 2"/>
          <p:cNvSpPr>
            <a:spLocks noGrp="1"/>
          </p:cNvSpPr>
          <p:nvPr>
            <p:ph sz="half" idx="1" hasCustomPrompt="1"/>
          </p:nvPr>
        </p:nvSpPr>
        <p:spPr>
          <a:xfrm>
            <a:off x="607485"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82552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7485" y="1604434"/>
            <a:ext cx="10970684" cy="4567767"/>
          </a:xfrm>
        </p:spPr>
        <p:txBody>
          <a:bodyPr anchor="ctr" anchorCtr="0"/>
          <a:lstStyle>
            <a:lvl1pPr marL="253994" indent="-253994">
              <a:defRPr sz="4800" b="1" baseline="0">
                <a:solidFill>
                  <a:schemeClr val="accent1"/>
                </a:solidFill>
                <a:latin typeface="+mn-lt"/>
                <a:cs typeface="Intel Clear"/>
              </a:defRPr>
            </a:lvl1pPr>
            <a:lvl2pPr marL="556670" indent="-300559">
              <a:buFont typeface="Intel Clear" pitchFamily="34" charset="0"/>
              <a:buChar char="–"/>
              <a:defRPr sz="1600" baseline="0">
                <a:latin typeface="+mn-lt"/>
                <a:cs typeface="Intel Clear" panose="020B0604020203020204" pitchFamily="34" charset="0"/>
              </a:defRPr>
            </a:lvl2pPr>
            <a:lvl3pPr marL="914377" indent="-304792">
              <a:buFont typeface="Intel Clear" pitchFamily="34" charset="0"/>
              <a:buChar char="–"/>
              <a:defRPr sz="1600">
                <a:latin typeface="+mn-lt"/>
              </a:defRPr>
            </a:lvl3pPr>
            <a:lvl4pPr>
              <a:buFont typeface="Intel Clear" pitchFamily="34" charset="0"/>
              <a:buChar char="–"/>
              <a:defRPr sz="1467">
                <a:latin typeface="+mn-lt"/>
              </a:defRPr>
            </a:lvl4pPr>
            <a:lvl5pPr>
              <a:buFont typeface="Intel Clear" pitchFamily="34" charset="0"/>
              <a:buChar char="–"/>
              <a:defRPr sz="1400">
                <a:latin typeface="+mn-lt"/>
              </a:defRPr>
            </a:lvl5pPr>
          </a:lstStyle>
          <a:p>
            <a:pPr lvl="0"/>
            <a:r>
              <a:rPr lang="en-US" dirty="0" smtClean="0"/>
              <a:t>“36pt Intel Clear Bold Text”</a:t>
            </a:r>
          </a:p>
          <a:p>
            <a:pPr lvl="1"/>
            <a:r>
              <a:rPr lang="en-US" dirty="0" err="1" smtClean="0"/>
              <a:t>12pt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247130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865DA5-9FCD-4D1D-A088-DFED39C7993E}"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1568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358467"/>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288679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3432175"/>
            <a:ext cx="12192000" cy="2926292"/>
          </a:xfrm>
          <a:solidFill>
            <a:schemeClr val="bg2">
              <a:lumMod val="60000"/>
              <a:lumOff val="40000"/>
            </a:schemeClr>
          </a:solidFill>
        </p:spPr>
        <p:txBody>
          <a:bodyPr/>
          <a:lstStyle>
            <a:lvl1pPr marL="0" marR="0" indent="0" algn="l" defTabSz="609585" rtl="0" eaLnBrk="1" fontAlgn="auto" latinLnBrk="0" hangingPunct="1">
              <a:lnSpc>
                <a:spcPct val="100000"/>
              </a:lnSpc>
              <a:spcBef>
                <a:spcPts val="16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8" name="Content Placeholder 2"/>
          <p:cNvSpPr>
            <a:spLocks noGrp="1"/>
          </p:cNvSpPr>
          <p:nvPr>
            <p:ph sz="half" idx="1" hasCustomPrompt="1"/>
          </p:nvPr>
        </p:nvSpPr>
        <p:spPr>
          <a:xfrm>
            <a:off x="607485" y="1604433"/>
            <a:ext cx="5342468"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6237817" y="1604433"/>
            <a:ext cx="5340352" cy="174572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3" name="TextBox 2"/>
          <p:cNvSpPr txBox="1"/>
          <p:nvPr userDrawn="1"/>
        </p:nvSpPr>
        <p:spPr>
          <a:xfrm>
            <a:off x="1345983" y="6634394"/>
            <a:ext cx="184731" cy="297454"/>
          </a:xfrm>
          <a:prstGeom prst="rect">
            <a:avLst/>
          </a:prstGeom>
          <a:noFill/>
        </p:spPr>
        <p:txBody>
          <a:bodyPr wrap="none" rtlCol="0">
            <a:spAutoFit/>
          </a:bodyPr>
          <a:lstStyle/>
          <a:p>
            <a:pPr defTabSz="609585"/>
            <a:endParaRPr lang="en-US" sz="1333" dirty="0">
              <a:solidFill>
                <a:srgbClr val="003C71"/>
              </a:solidFill>
              <a:cs typeface="Intel Clear"/>
            </a:endParaRPr>
          </a:p>
        </p:txBody>
      </p:sp>
      <p:sp>
        <p:nvSpPr>
          <p:cNvPr id="10"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164808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237818" y="2"/>
            <a:ext cx="5954183" cy="6358465"/>
          </a:xfrm>
          <a:solidFill>
            <a:schemeClr val="bg2">
              <a:lumMod val="60000"/>
              <a:lumOff val="40000"/>
            </a:schemeClr>
          </a:solidFill>
        </p:spPr>
        <p:txBody>
          <a:bodyPr/>
          <a:lstStyle>
            <a:lvl1pPr>
              <a:defRPr baseline="0"/>
            </a:lvl1pPr>
          </a:lstStyle>
          <a:p>
            <a:r>
              <a:rPr lang="en-US" dirty="0" smtClean="0"/>
              <a:t>Insert photo here. Drag picture to placeholder or click icon to add.</a:t>
            </a:r>
            <a:endParaRPr lang="en-US" dirty="0"/>
          </a:p>
        </p:txBody>
      </p:sp>
      <p:sp>
        <p:nvSpPr>
          <p:cNvPr id="2" name="Title 1"/>
          <p:cNvSpPr>
            <a:spLocks noGrp="1"/>
          </p:cNvSpPr>
          <p:nvPr>
            <p:ph type="title" hasCustomPrompt="1"/>
          </p:nvPr>
        </p:nvSpPr>
        <p:spPr>
          <a:xfrm>
            <a:off x="607484" y="411797"/>
            <a:ext cx="5342467" cy="1158240"/>
          </a:xfrm>
        </p:spPr>
        <p:txBody>
          <a:bodyPr>
            <a:noAutofit/>
          </a:bodyPr>
          <a:lstStyle>
            <a:lvl1pPr>
              <a:defRPr sz="3733" b="0" i="0" baseline="0">
                <a:solidFill>
                  <a:schemeClr val="tx2"/>
                </a:solidFill>
                <a:latin typeface="Intel Clear"/>
                <a:cs typeface="Intel Clear"/>
              </a:defRPr>
            </a:lvl1pPr>
          </a:lstStyle>
          <a:p>
            <a:r>
              <a:rPr lang="en-US" dirty="0" smtClean="0"/>
              <a:t>28pt Intel Clear Headline</a:t>
            </a:r>
            <a:endParaRPr lang="en-US" dirty="0"/>
          </a:p>
        </p:txBody>
      </p:sp>
      <p:sp>
        <p:nvSpPr>
          <p:cNvPr id="6" name="Slide Number Placeholder 5"/>
          <p:cNvSpPr>
            <a:spLocks noGrp="1"/>
          </p:cNvSpPr>
          <p:nvPr>
            <p:ph type="sldNum" sz="quarter" idx="12"/>
          </p:nvPr>
        </p:nvSpPr>
        <p:spPr>
          <a:xfrm>
            <a:off x="9163136" y="6432516"/>
            <a:ext cx="2844800" cy="365125"/>
          </a:xfr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sz="half" idx="1" hasCustomPrompt="1"/>
          </p:nvPr>
        </p:nvSpPr>
        <p:spPr>
          <a:xfrm>
            <a:off x="607485" y="1766992"/>
            <a:ext cx="5342467"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7" dirty="0" smtClean="0">
                <a:solidFill>
                  <a:schemeClr val="tx2"/>
                </a:solidFill>
              </a:defRPr>
            </a:lvl3pPr>
            <a:lvl4pPr>
              <a:defRPr lang="en-US" sz="1600" dirty="0" smtClean="0">
                <a:solidFill>
                  <a:schemeClr val="tx2"/>
                </a:solidFill>
              </a:defRPr>
            </a:lvl4pPr>
            <a:lvl5pPr>
              <a:defRPr lang="en-US" sz="1600" dirty="0">
                <a:solidFill>
                  <a:schemeClr val="tx2"/>
                </a:solidFill>
              </a:defRPr>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32737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white section break</a:t>
            </a:r>
            <a:endParaRPr lang="en-US" dirty="0"/>
          </a:p>
        </p:txBody>
      </p:sp>
      <p:sp>
        <p:nvSpPr>
          <p:cNvPr id="3" name="Text Placeholder 2"/>
          <p:cNvSpPr>
            <a:spLocks noGrp="1"/>
          </p:cNvSpPr>
          <p:nvPr>
            <p:ph type="body" idx="1" hasCustomPrompt="1"/>
          </p:nvPr>
        </p:nvSpPr>
        <p:spPr>
          <a:xfrm>
            <a:off x="607484" y="4321533"/>
            <a:ext cx="10363200" cy="1500187"/>
          </a:xfrm>
        </p:spPr>
        <p:txBody>
          <a:bodyPr anchor="t" anchorCtr="0">
            <a:noAutofit/>
          </a:bodyPr>
          <a:lstStyle>
            <a:lvl1pPr marL="0" indent="0">
              <a:buNone/>
              <a:defRPr sz="2133" b="0" baseline="0">
                <a:solidFill>
                  <a:schemeClr val="accent2"/>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16pt Intel Clear Subhead</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101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07484" y="2810749"/>
            <a:ext cx="10363200" cy="1362075"/>
          </a:xfrm>
        </p:spPr>
        <p:txBody>
          <a:bodyPr anchor="b" anchorCtr="0">
            <a:noAutofit/>
          </a:bodyPr>
          <a:lstStyle>
            <a:lvl1pPr algn="l">
              <a:lnSpc>
                <a:spcPct val="80000"/>
              </a:lnSpc>
              <a:defRPr sz="72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blue section break</a:t>
            </a:r>
            <a:endParaRPr lang="en-US" dirty="0"/>
          </a:p>
        </p:txBody>
      </p:sp>
      <p:sp>
        <p:nvSpPr>
          <p:cNvPr id="3" name="Text Placeholder 2"/>
          <p:cNvSpPr>
            <a:spLocks noGrp="1"/>
          </p:cNvSpPr>
          <p:nvPr userDrawn="1">
            <p:ph type="body" idx="1" hasCustomPrompt="1"/>
          </p:nvPr>
        </p:nvSpPr>
        <p:spPr>
          <a:xfrm>
            <a:off x="607484" y="4321533"/>
            <a:ext cx="10363200" cy="1500187"/>
          </a:xfrm>
        </p:spPr>
        <p:txBody>
          <a:bodyPr anchor="t" anchorCtr="0">
            <a:noAutofit/>
          </a:bodyPr>
          <a:lstStyle>
            <a:lvl1pPr marL="0" indent="0">
              <a:buNone/>
              <a:defRPr sz="2133" b="0" i="0" baseline="0">
                <a:solidFill>
                  <a:srgbClr val="F3D54E"/>
                </a:solidFill>
                <a:latin typeface="Intel Clear"/>
                <a:cs typeface="Intel Clear"/>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16pt Intel Clear Subhead</a:t>
            </a:r>
            <a:endParaRPr lang="en-US" dirty="0"/>
          </a:p>
        </p:txBody>
      </p:sp>
    </p:spTree>
    <p:extLst>
      <p:ext uri="{BB962C8B-B14F-4D97-AF65-F5344CB8AC3E}">
        <p14:creationId xmlns:p14="http://schemas.microsoft.com/office/powerpoint/2010/main" val="343050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7484" y="2979843"/>
            <a:ext cx="10363200" cy="1500187"/>
          </a:xfrm>
        </p:spPr>
        <p:txBody>
          <a:bodyPr anchor="t" anchorCtr="0">
            <a:noAutofit/>
          </a:bodyPr>
          <a:lstStyle>
            <a:lvl1pPr marL="0" indent="0">
              <a:buNone/>
              <a:defRPr sz="5333" b="0" baseline="0">
                <a:solidFill>
                  <a:schemeClr val="accent2"/>
                </a:solidFill>
                <a:latin typeface="Intel Clear"/>
                <a:ea typeface="Intel Clear"/>
                <a:cs typeface="Intel Clear"/>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40pt Intel Clear Light Body.</a:t>
            </a:r>
            <a:br>
              <a:rPr lang="en-US" dirty="0" smtClean="0"/>
            </a:br>
            <a:r>
              <a:rPr lang="en-US" dirty="0" smtClean="0"/>
              <a:t>For content that is not a section, but has a big idea in text only.</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1"/>
          <p:cNvSpPr>
            <a:spLocks noGrp="1"/>
          </p:cNvSpPr>
          <p:nvPr>
            <p:ph type="title" hasCustomPrompt="1"/>
          </p:nvPr>
        </p:nvSpPr>
        <p:spPr>
          <a:xfrm>
            <a:off x="607484" y="1469059"/>
            <a:ext cx="10363200" cy="1362075"/>
          </a:xfrm>
        </p:spPr>
        <p:txBody>
          <a:bodyPr anchor="b" anchorCtr="0">
            <a:noAutofit/>
          </a:bodyPr>
          <a:lstStyle>
            <a:lvl1pPr algn="l">
              <a:lnSpc>
                <a:spcPct val="80000"/>
              </a:lnSpc>
              <a:defRPr sz="5333"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smtClean="0"/>
              <a:t>40pt Intel Clear Heading</a:t>
            </a:r>
            <a:endParaRPr lang="en-US" dirty="0"/>
          </a:p>
        </p:txBody>
      </p:sp>
    </p:spTree>
    <p:extLst>
      <p:ext uri="{BB962C8B-B14F-4D97-AF65-F5344CB8AC3E}">
        <p14:creationId xmlns:p14="http://schemas.microsoft.com/office/powerpoint/2010/main" val="74479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484" y="3013451"/>
            <a:ext cx="10363200" cy="1362075"/>
          </a:xfrm>
        </p:spPr>
        <p:txBody>
          <a:bodyPr anchor="b" anchorCtr="0">
            <a:noAutofit/>
          </a:bodyPr>
          <a:lstStyle>
            <a:lvl1pPr algn="l">
              <a:lnSpc>
                <a:spcPct val="80000"/>
              </a:lnSpc>
              <a:defRPr sz="72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smtClean="0"/>
              <a:t>54pt Intel Clear Pro blue section</a:t>
            </a:r>
            <a:endParaRPr lang="en-US" dirty="0"/>
          </a:p>
        </p:txBody>
      </p:sp>
      <p:sp>
        <p:nvSpPr>
          <p:cNvPr id="3" name="Text Placeholder 2"/>
          <p:cNvSpPr>
            <a:spLocks noGrp="1"/>
          </p:cNvSpPr>
          <p:nvPr>
            <p:ph type="body" idx="1" hasCustomPrompt="1"/>
          </p:nvPr>
        </p:nvSpPr>
        <p:spPr>
          <a:xfrm>
            <a:off x="607484" y="4465049"/>
            <a:ext cx="10363200" cy="1500187"/>
          </a:xfrm>
        </p:spPr>
        <p:txBody>
          <a:bodyPr anchor="t" anchorCtr="0">
            <a:noAutofit/>
          </a:bodyPr>
          <a:lstStyle>
            <a:lvl1pPr marL="0" indent="0">
              <a:buNone/>
              <a:defRPr sz="2133" b="0" baseline="0">
                <a:solidFill>
                  <a:schemeClr val="accent3"/>
                </a:solidFill>
                <a:latin typeface="+mn-lt"/>
                <a:cs typeface="Intel Clear" panose="020B0604020203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r>
              <a:rPr lang="en-US" dirty="0" smtClean="0"/>
              <a:t>16pt Intel Clear Subhead</a:t>
            </a:r>
            <a:endParaRPr lang="en-US" dirty="0"/>
          </a:p>
        </p:txBody>
      </p:sp>
      <p:sp>
        <p:nvSpPr>
          <p:cNvPr id="5" name="Picture Placeholder 4"/>
          <p:cNvSpPr>
            <a:spLocks noGrp="1"/>
          </p:cNvSpPr>
          <p:nvPr>
            <p:ph type="pic" sz="quarter" idx="13" hasCustomPrompt="1"/>
          </p:nvPr>
        </p:nvSpPr>
        <p:spPr>
          <a:xfrm>
            <a:off x="0" y="2"/>
            <a:ext cx="12192000" cy="3432175"/>
          </a:xfrm>
          <a:solidFill>
            <a:schemeClr val="bg2">
              <a:lumMod val="60000"/>
              <a:lumOff val="40000"/>
            </a:schemeClr>
          </a:solidFill>
        </p:spPr>
        <p:txBody>
          <a:bodyPr/>
          <a:lstStyle>
            <a:lvl1pPr>
              <a:defRPr baseline="0">
                <a:solidFill>
                  <a:srgbClr val="0071C5"/>
                </a:solidFill>
              </a:defRPr>
            </a:lvl1pPr>
          </a:lstStyle>
          <a:p>
            <a:r>
              <a:rPr lang="en-US" dirty="0" smtClean="0"/>
              <a:t>Insert photo here. Drag picture to placeholder or click icon to add.</a:t>
            </a:r>
            <a:endParaRPr lang="en-US" dirty="0"/>
          </a:p>
        </p:txBody>
      </p:sp>
    </p:spTree>
    <p:extLst>
      <p:ext uri="{BB962C8B-B14F-4D97-AF65-F5344CB8AC3E}">
        <p14:creationId xmlns:p14="http://schemas.microsoft.com/office/powerpoint/2010/main" val="196536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6"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133988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5880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36577" y="2500173"/>
            <a:ext cx="2811727" cy="18531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748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865DA5-9FCD-4D1D-A088-DFED39C7993E}" type="datetimeFigureOut">
              <a:rPr lang="en-US" smtClean="0"/>
              <a:t>10/28/2018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2565791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3" name="Picture 2" descr="int_experience_hrz_wht_rgb_30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5039" y="2499763"/>
            <a:ext cx="4861924" cy="2019320"/>
          </a:xfrm>
          <a:prstGeom prst="rect">
            <a:avLst/>
          </a:prstGeom>
        </p:spPr>
      </p:pic>
    </p:spTree>
    <p:extLst>
      <p:ext uri="{BB962C8B-B14F-4D97-AF65-F5344CB8AC3E}">
        <p14:creationId xmlns:p14="http://schemas.microsoft.com/office/powerpoint/2010/main" val="138314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Calibri" pitchFamily="34" charset="0"/>
                <a:ea typeface="微軟正黑體" pitchFamily="34" charset="-120"/>
              </a:defRPr>
            </a:lvl1pPr>
          </a:lstStyle>
          <a:p>
            <a:r>
              <a:rPr lang="zh-TW" altLang="en-US" dirty="0" smtClean="0"/>
              <a:t>按一下以編輯母片標題樣式</a:t>
            </a:r>
            <a:endParaRPr lang="zh-TW" altLang="en-US" dirty="0"/>
          </a:p>
        </p:txBody>
      </p:sp>
      <p:sp>
        <p:nvSpPr>
          <p:cNvPr id="6" name="文字版面配置區 5"/>
          <p:cNvSpPr>
            <a:spLocks noGrp="1"/>
          </p:cNvSpPr>
          <p:nvPr>
            <p:ph type="body" sz="quarter" idx="11"/>
          </p:nvPr>
        </p:nvSpPr>
        <p:spPr>
          <a:xfrm>
            <a:off x="634010" y="1208441"/>
            <a:ext cx="10962516" cy="4832987"/>
          </a:xfrm>
        </p:spPr>
        <p:txBody>
          <a:bodyPr/>
          <a:lstStyle>
            <a:lvl1pPr>
              <a:defRPr sz="2900">
                <a:latin typeface="Calibri" pitchFamily="34" charset="0"/>
                <a:ea typeface="微軟正黑體" pitchFamily="34" charset="-120"/>
              </a:defRPr>
            </a:lvl1pPr>
            <a:lvl2pPr>
              <a:defRPr sz="2400">
                <a:latin typeface="Calibri" pitchFamily="34" charset="0"/>
                <a:ea typeface="微軟正黑體" pitchFamily="34" charset="-120"/>
              </a:defRPr>
            </a:lvl2pPr>
            <a:lvl3pPr>
              <a:defRPr sz="2000">
                <a:latin typeface="Calibri" pitchFamily="34" charset="0"/>
                <a:ea typeface="微軟正黑體" pitchFamily="34" charset="-120"/>
              </a:defRPr>
            </a:lvl3pPr>
            <a:lvl4pPr>
              <a:defRPr>
                <a:latin typeface="Calibri" pitchFamily="34" charset="0"/>
                <a:ea typeface="微軟正黑體" pitchFamily="34" charset="-120"/>
              </a:defRPr>
            </a:lvl4pPr>
            <a:lvl5pPr>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第三層</a:t>
            </a:r>
          </a:p>
          <a:p>
            <a:pPr lvl="2"/>
            <a:r>
              <a:rPr lang="zh-TW" altLang="en-US" dirty="0" smtClean="0"/>
              <a:t>第四層</a:t>
            </a:r>
          </a:p>
          <a:p>
            <a:pPr lvl="3"/>
            <a:r>
              <a:rPr lang="zh-TW" altLang="en-US" dirty="0" smtClean="0"/>
              <a:t>第五層</a:t>
            </a:r>
          </a:p>
        </p:txBody>
      </p:sp>
      <p:sp>
        <p:nvSpPr>
          <p:cNvPr id="4" name="Rectangle 6"/>
          <p:cNvSpPr>
            <a:spLocks noGrp="1" noChangeArrowheads="1"/>
          </p:cNvSpPr>
          <p:nvPr>
            <p:ph type="sldNum" sz="quarter" idx="12"/>
          </p:nvPr>
        </p:nvSpPr>
        <p:spPr/>
        <p:txBody>
          <a:bodyPr/>
          <a:lstStyle>
            <a:lvl1pPr>
              <a:defRPr>
                <a:latin typeface="微軟正黑體" charset="0"/>
                <a:ea typeface="Calibri" charset="0"/>
              </a:defRPr>
            </a:lvl1pPr>
          </a:lstStyle>
          <a:p>
            <a:fld id="{CA777713-4A18-064E-BCC5-A2AC1887E336}" type="slidenum">
              <a:rPr lang="en-US" altLang="zh-TW">
                <a:solidFill>
                  <a:prstClr val="black">
                    <a:tint val="75000"/>
                  </a:prstClr>
                </a:solidFill>
              </a:rPr>
              <a:pPr/>
              <a:t>‹#›</a:t>
            </a:fld>
            <a:endParaRPr lang="en-US" altLang="zh-TW">
              <a:solidFill>
                <a:prstClr val="black">
                  <a:tint val="75000"/>
                </a:prstClr>
              </a:solidFill>
            </a:endParaRPr>
          </a:p>
        </p:txBody>
      </p:sp>
    </p:spTree>
    <p:extLst>
      <p:ext uri="{BB962C8B-B14F-4D97-AF65-F5344CB8AC3E}">
        <p14:creationId xmlns:p14="http://schemas.microsoft.com/office/powerpoint/2010/main" val="2427502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609585"/>
            <a:fld id="{8C260327-C956-4EE6-B918-D3CB356445AE}" type="datetimeFigureOut">
              <a:rPr lang="en-US" smtClean="0">
                <a:solidFill>
                  <a:prstClr val="black"/>
                </a:solidFill>
              </a:rPr>
              <a:pPr defTabSz="609585"/>
              <a:t>10/28/2018</a:t>
            </a:fld>
            <a:endParaRPr 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609585"/>
            <a:endParaRPr lang="en-US">
              <a:solidFill>
                <a:prstClr val="black"/>
              </a:solidFill>
            </a:endParaRPr>
          </a:p>
        </p:txBody>
      </p:sp>
      <p:sp>
        <p:nvSpPr>
          <p:cNvPr id="6" name="Slide Number Placeholder 5"/>
          <p:cNvSpPr>
            <a:spLocks noGrp="1"/>
          </p:cNvSpPr>
          <p:nvPr>
            <p:ph type="sldNum" sz="quarter" idx="12"/>
          </p:nvPr>
        </p:nvSpPr>
        <p:spPr/>
        <p:txBody>
          <a:bodyPr/>
          <a:lstStyle/>
          <a:p>
            <a:fld id="{CBA8EFB5-9C9B-4101-85B9-63E7C5206D3A}"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85015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4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438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492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491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815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477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505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865DA5-9FCD-4D1D-A088-DFED39C7993E}" type="datetimeFigureOut">
              <a:rPr lang="en-US" smtClean="0"/>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1918898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88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289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136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186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7481" y="2473657"/>
            <a:ext cx="10248915" cy="1470025"/>
          </a:xfrm>
        </p:spPr>
        <p:txBody>
          <a:bodyPr lIns="0" rIns="0" anchor="b" anchorCtr="0">
            <a:normAutofit/>
          </a:bodyPr>
          <a:lstStyle>
            <a:lvl1pPr>
              <a:defRPr sz="3733" baseline="0">
                <a:solidFill>
                  <a:schemeClr val="bg1"/>
                </a:solidFill>
                <a:latin typeface="+mj-lt"/>
                <a:cs typeface="Neo Sans Intel Light"/>
              </a:defRPr>
            </a:lvl1pPr>
          </a:lstStyle>
          <a:p>
            <a:r>
              <a:rPr lang="en-US" dirty="0" smtClean="0"/>
              <a:t>Component Manufacturer &amp; Part Number</a:t>
            </a:r>
            <a:br>
              <a:rPr lang="en-US" dirty="0" smtClean="0"/>
            </a:br>
            <a:r>
              <a:rPr lang="en-US" dirty="0" smtClean="0"/>
              <a:t>as found in the &lt;&lt;Platform&gt;&gt;</a:t>
            </a:r>
            <a:endParaRPr lang="en-US" dirty="0"/>
          </a:p>
        </p:txBody>
      </p:sp>
      <p:sp>
        <p:nvSpPr>
          <p:cNvPr id="3" name="Subtitle 2"/>
          <p:cNvSpPr>
            <a:spLocks noGrp="1"/>
          </p:cNvSpPr>
          <p:nvPr>
            <p:ph type="subTitle" idx="1" hasCustomPrompt="1"/>
          </p:nvPr>
        </p:nvSpPr>
        <p:spPr>
          <a:xfrm>
            <a:off x="607481" y="4776448"/>
            <a:ext cx="8534400" cy="243840"/>
          </a:xfrm>
        </p:spPr>
        <p:txBody>
          <a:bodyPr lIns="0" rIns="0">
            <a:normAutofit/>
          </a:bodyPr>
          <a:lstStyle>
            <a:lvl1pPr marL="0" indent="0" algn="l">
              <a:buNone/>
              <a:defRPr sz="1600" baseline="0">
                <a:solidFill>
                  <a:schemeClr val="bg1"/>
                </a:solidFill>
                <a:latin typeface="+mj-lt"/>
                <a:cs typeface="Neo Sans Intel Medium"/>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Date</a:t>
            </a:r>
          </a:p>
        </p:txBody>
      </p:sp>
      <p:sp>
        <p:nvSpPr>
          <p:cNvPr id="7" name="Rectangle 6"/>
          <p:cNvSpPr/>
          <p:nvPr userDrawn="1"/>
        </p:nvSpPr>
        <p:spPr>
          <a:xfrm>
            <a:off x="607489" y="6365943"/>
            <a:ext cx="1016304" cy="164212"/>
          </a:xfrm>
          <a:prstGeom prst="rect">
            <a:avLst/>
          </a:prstGeom>
        </p:spPr>
        <p:txBody>
          <a:bodyPr wrap="none" lIns="0" tIns="0" rIns="0" bIns="0">
            <a:spAutoFit/>
          </a:bodyPr>
          <a:lstStyle/>
          <a:p>
            <a:pPr defTabSz="609585"/>
            <a:r>
              <a:rPr lang="en-US" sz="1067" dirty="0">
                <a:solidFill>
                  <a:srgbClr val="8DC8E8"/>
                </a:solidFill>
                <a:latin typeface="Neo Sans Intel"/>
                <a:cs typeface="Neo Sans Intel"/>
              </a:rPr>
              <a:t>Intel Confidential</a:t>
            </a:r>
          </a:p>
        </p:txBody>
      </p:sp>
      <p:pic>
        <p:nvPicPr>
          <p:cNvPr id="10" name="Picture 3" descr="W:\Clients\Intel\PRODUCTION\2012_13_Production\ASSETS_LOGOS_2012-13\Assets_Complete_2012-13\ PEEL AWAY\Intel_Peels\Intel_Peels_RGB\Peel_rgb_png\peel_rt_btm_drkBlue_rgb_21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90047" y="5380857"/>
            <a:ext cx="1901952" cy="1470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07484" y="4334721"/>
            <a:ext cx="8656320" cy="246221"/>
          </a:xfrm>
          <a:prstGeom prst="rect">
            <a:avLst/>
          </a:prstGeom>
          <a:noFill/>
        </p:spPr>
        <p:txBody>
          <a:bodyPr wrap="square" lIns="0" tIns="0" rIns="0" bIns="0" rtlCol="0">
            <a:spAutoFit/>
          </a:bodyPr>
          <a:lstStyle/>
          <a:p>
            <a:pPr defTabSz="609585">
              <a:spcBef>
                <a:spcPts val="1600"/>
              </a:spcBef>
              <a:buFont typeface="Arial"/>
              <a:buNone/>
              <a:defRPr/>
            </a:pPr>
            <a:r>
              <a:rPr lang="en-US" sz="1600" dirty="0">
                <a:solidFill>
                  <a:prstClr val="white"/>
                </a:solidFill>
              </a:rPr>
              <a:t>ATTD Competitive Analysis</a:t>
            </a:r>
          </a:p>
        </p:txBody>
      </p:sp>
      <p:sp>
        <p:nvSpPr>
          <p:cNvPr id="6" name="Text Placeholder 5"/>
          <p:cNvSpPr>
            <a:spLocks noGrp="1"/>
          </p:cNvSpPr>
          <p:nvPr>
            <p:ph type="body" sz="quarter" idx="10"/>
          </p:nvPr>
        </p:nvSpPr>
        <p:spPr>
          <a:xfrm>
            <a:off x="607487" y="5215796"/>
            <a:ext cx="8534400" cy="243840"/>
          </a:xfrm>
        </p:spPr>
        <p:txBody>
          <a:bodyPr>
            <a:noAutofit/>
          </a:bodyPr>
          <a:lstStyle>
            <a:lvl1pPr marL="0" marR="0" indent="0" algn="l" defTabSz="609585" rtl="0" eaLnBrk="1" fontAlgn="auto" latinLnBrk="0" hangingPunct="1">
              <a:lnSpc>
                <a:spcPct val="100000"/>
              </a:lnSpc>
              <a:spcBef>
                <a:spcPts val="1600"/>
              </a:spcBef>
              <a:spcAft>
                <a:spcPts val="0"/>
              </a:spcAft>
              <a:buClrTx/>
              <a:buSzTx/>
              <a:buFont typeface="Arial"/>
              <a:buNone/>
              <a:tabLst/>
              <a:defRPr sz="1600">
                <a:solidFill>
                  <a:schemeClr val="bg1"/>
                </a:solidFill>
                <a:latin typeface="+mj-lt"/>
              </a:defRPr>
            </a:lvl1pPr>
          </a:lstStyle>
          <a:p>
            <a:pPr lvl="0"/>
            <a:r>
              <a:rPr lang="en-US" smtClean="0"/>
              <a:t>Click to edit Master text styles</a:t>
            </a:r>
          </a:p>
        </p:txBody>
      </p:sp>
    </p:spTree>
    <p:extLst>
      <p:ext uri="{BB962C8B-B14F-4D97-AF65-F5344CB8AC3E}">
        <p14:creationId xmlns:p14="http://schemas.microsoft.com/office/powerpoint/2010/main" val="3141626595"/>
      </p:ext>
    </p:extLst>
  </p:cSld>
  <p:clrMapOvr>
    <a:masterClrMapping/>
  </p:clrMapOvr>
  <p:timing>
    <p:tnLst>
      <p:par>
        <p:cTn id="1" dur="indefinite" restart="never" nodeType="tmRoot"/>
      </p:par>
    </p:tnLst>
  </p:timing>
  <p:hf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TextBox 8"/>
          <p:cNvSpPr txBox="1"/>
          <p:nvPr userDrawn="1"/>
        </p:nvSpPr>
        <p:spPr>
          <a:xfrm>
            <a:off x="8662221" y="1465007"/>
            <a:ext cx="184731" cy="297454"/>
          </a:xfrm>
          <a:prstGeom prst="rect">
            <a:avLst/>
          </a:prstGeom>
          <a:noFill/>
        </p:spPr>
        <p:txBody>
          <a:bodyPr wrap="none" rtlCol="0">
            <a:spAutoFit/>
          </a:bodyPr>
          <a:lstStyle/>
          <a:p>
            <a:pPr defTabSz="609585"/>
            <a:endParaRPr lang="en-US" sz="1333" dirty="0">
              <a:solidFill>
                <a:srgbClr val="004280"/>
              </a:solidFill>
              <a:cs typeface="Neo Sans Intel"/>
            </a:endParaRPr>
          </a:p>
        </p:txBody>
      </p:sp>
      <p:sp>
        <p:nvSpPr>
          <p:cNvPr id="14" name="Footer Placeholder 13"/>
          <p:cNvSpPr>
            <a:spLocks noGrp="1"/>
          </p:cNvSpPr>
          <p:nvPr>
            <p:ph type="ftr" sz="quarter" idx="11"/>
          </p:nvPr>
        </p:nvSpPr>
        <p:spPr/>
        <p:txBody>
          <a:bodyPr/>
          <a:lstStyle/>
          <a:p>
            <a:pPr algn="l"/>
            <a:r>
              <a:rPr/>
              <a:t>ATTD Competitive Analysis -- Report Identifier</a:t>
            </a:r>
          </a:p>
        </p:txBody>
      </p:sp>
      <p:sp>
        <p:nvSpPr>
          <p:cNvPr id="15" name="Slide Number Placeholder 14"/>
          <p:cNvSpPr>
            <a:spLocks noGrp="1"/>
          </p:cNvSpPr>
          <p:nvPr>
            <p:ph type="sldNum" sz="quarter" idx="12"/>
          </p:nvPr>
        </p:nvSpPr>
        <p:spPr/>
        <p:txBody>
          <a:bodyPr/>
          <a:lstStyle/>
          <a:p>
            <a:fld id="{EE2556C5-CE8C-6547-B838-EA80C61A4AF7}" type="slidenum">
              <a:rPr lang="en-US" smtClean="0"/>
              <a:pPr/>
              <a:t>‹#›</a:t>
            </a:fld>
            <a:endParaRPr lang="en-US" dirty="0"/>
          </a:p>
        </p:txBody>
      </p:sp>
      <p:sp>
        <p:nvSpPr>
          <p:cNvPr id="17" name="Text Placeholder 16"/>
          <p:cNvSpPr>
            <a:spLocks noGrp="1"/>
          </p:cNvSpPr>
          <p:nvPr>
            <p:ph type="body" sz="quarter" idx="13"/>
          </p:nvPr>
        </p:nvSpPr>
        <p:spPr>
          <a:xfrm>
            <a:off x="609600" y="1600200"/>
            <a:ext cx="109728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Rectangle 17"/>
          <p:cNvSpPr/>
          <p:nvPr userDrawn="1"/>
        </p:nvSpPr>
        <p:spPr>
          <a:xfrm>
            <a:off x="4715652" y="6401027"/>
            <a:ext cx="2760692" cy="338554"/>
          </a:xfrm>
          <a:prstGeom prst="rect">
            <a:avLst/>
          </a:prstGeom>
        </p:spPr>
        <p:txBody>
          <a:bodyPr wrap="none">
            <a:spAutoFit/>
          </a:bodyPr>
          <a:lstStyle/>
          <a:p>
            <a:pPr algn="ctr" defTabSz="812740"/>
            <a:r>
              <a:rPr lang="en-US" sz="1600" b="1" i="1" dirty="0">
                <a:solidFill>
                  <a:srgbClr val="0071C5"/>
                </a:solidFill>
              </a:rPr>
              <a:t>ATTD Competitive Analysis</a:t>
            </a:r>
          </a:p>
        </p:txBody>
      </p:sp>
      <p:sp>
        <p:nvSpPr>
          <p:cNvPr id="10" name="TextBox 9"/>
          <p:cNvSpPr txBox="1"/>
          <p:nvPr userDrawn="1"/>
        </p:nvSpPr>
        <p:spPr>
          <a:xfrm>
            <a:off x="4938470" y="6656369"/>
            <a:ext cx="2315057" cy="235898"/>
          </a:xfrm>
          <a:prstGeom prst="rect">
            <a:avLst/>
          </a:prstGeom>
          <a:noFill/>
        </p:spPr>
        <p:txBody>
          <a:bodyPr wrap="none" rtlCol="0">
            <a:spAutoFit/>
          </a:bodyPr>
          <a:lstStyle/>
          <a:p>
            <a:pPr algn="ctr" defTabSz="609585"/>
            <a:r>
              <a:rPr lang="en-US" sz="933" dirty="0">
                <a:solidFill>
                  <a:prstClr val="white"/>
                </a:solidFill>
                <a:cs typeface="Neo Sans Intel"/>
              </a:rPr>
              <a:t>Intel Confidential – for internal use only</a:t>
            </a:r>
          </a:p>
        </p:txBody>
      </p:sp>
    </p:spTree>
    <p:extLst>
      <p:ext uri="{BB962C8B-B14F-4D97-AF65-F5344CB8AC3E}">
        <p14:creationId xmlns:p14="http://schemas.microsoft.com/office/powerpoint/2010/main" val="79331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lgn="l"/>
            <a:r>
              <a:rPr/>
              <a:t>ATTD Competitive Analysis -- Report Identifier</a:t>
            </a:r>
          </a:p>
        </p:txBody>
      </p:sp>
      <p:sp>
        <p:nvSpPr>
          <p:cNvPr id="4" name="Slide Number Placeholder 3"/>
          <p:cNvSpPr>
            <a:spLocks noGrp="1"/>
          </p:cNvSpPr>
          <p:nvPr>
            <p:ph type="sldNum" sz="quarter" idx="11"/>
          </p:nvPr>
        </p:nvSpPr>
        <p:spPr/>
        <p:txBody>
          <a:bodyPr/>
          <a:lstStyle/>
          <a:p>
            <a:fld id="{EE2556C5-CE8C-6547-B838-EA80C61A4AF7}" type="slidenum">
              <a:rPr lang="en-US" smtClean="0"/>
              <a:pPr/>
              <a:t>‹#›</a:t>
            </a:fld>
            <a:endParaRPr lang="en-US" dirty="0"/>
          </a:p>
        </p:txBody>
      </p:sp>
      <p:sp>
        <p:nvSpPr>
          <p:cNvPr id="6" name="Content Placeholder 5"/>
          <p:cNvSpPr>
            <a:spLocks noGrp="1"/>
          </p:cNvSpPr>
          <p:nvPr>
            <p:ph sz="quarter" idx="12"/>
          </p:nvPr>
        </p:nvSpPr>
        <p:spPr>
          <a:xfrm>
            <a:off x="609600" y="1600200"/>
            <a:ext cx="10972800" cy="469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5540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3 with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lgn="l"/>
            <a:r>
              <a:rPr/>
              <a:t>ATTD Competitive Analysis -- Report Identifier</a:t>
            </a:r>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12" name="Rectangle 11"/>
          <p:cNvSpPr/>
          <p:nvPr userDrawn="1"/>
        </p:nvSpPr>
        <p:spPr>
          <a:xfrm>
            <a:off x="4715652" y="6401027"/>
            <a:ext cx="2760692" cy="338554"/>
          </a:xfrm>
          <a:prstGeom prst="rect">
            <a:avLst/>
          </a:prstGeom>
        </p:spPr>
        <p:txBody>
          <a:bodyPr wrap="none">
            <a:spAutoFit/>
          </a:bodyPr>
          <a:lstStyle/>
          <a:p>
            <a:pPr algn="ctr" defTabSz="812740"/>
            <a:r>
              <a:rPr lang="en-US" sz="1600" b="1" i="1" dirty="0">
                <a:solidFill>
                  <a:srgbClr val="0071C5"/>
                </a:solidFill>
              </a:rPr>
              <a:t>ATTD Competitive Analysis</a:t>
            </a:r>
          </a:p>
        </p:txBody>
      </p:sp>
      <p:sp>
        <p:nvSpPr>
          <p:cNvPr id="10" name="TextBox 9"/>
          <p:cNvSpPr txBox="1"/>
          <p:nvPr userDrawn="1"/>
        </p:nvSpPr>
        <p:spPr>
          <a:xfrm>
            <a:off x="4938470" y="6656369"/>
            <a:ext cx="2315057" cy="235898"/>
          </a:xfrm>
          <a:prstGeom prst="rect">
            <a:avLst/>
          </a:prstGeom>
          <a:noFill/>
        </p:spPr>
        <p:txBody>
          <a:bodyPr wrap="none" rtlCol="0">
            <a:spAutoFit/>
          </a:bodyPr>
          <a:lstStyle/>
          <a:p>
            <a:pPr algn="ctr" defTabSz="609585"/>
            <a:r>
              <a:rPr lang="en-US" sz="933" dirty="0">
                <a:solidFill>
                  <a:prstClr val="white"/>
                </a:solidFill>
                <a:cs typeface="Neo Sans Intel"/>
              </a:rPr>
              <a:t>Intel Confidential – for internal use only</a:t>
            </a:r>
          </a:p>
        </p:txBody>
      </p:sp>
      <p:sp>
        <p:nvSpPr>
          <p:cNvPr id="6" name="Content Placeholder 5"/>
          <p:cNvSpPr>
            <a:spLocks noGrp="1"/>
          </p:cNvSpPr>
          <p:nvPr>
            <p:ph sz="quarter" idx="15"/>
          </p:nvPr>
        </p:nvSpPr>
        <p:spPr>
          <a:xfrm>
            <a:off x="5952067" y="1600200"/>
            <a:ext cx="5681645" cy="42248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6"/>
          </p:nvPr>
        </p:nvSpPr>
        <p:spPr>
          <a:xfrm>
            <a:off x="609601" y="1600200"/>
            <a:ext cx="4881033" cy="42248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0577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x9 with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lgn="l"/>
            <a:r>
              <a:rPr/>
              <a:t>ATTD Competitive Analysis -- Report Identifier</a:t>
            </a:r>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12" name="Rectangle 11"/>
          <p:cNvSpPr/>
          <p:nvPr userDrawn="1"/>
        </p:nvSpPr>
        <p:spPr>
          <a:xfrm>
            <a:off x="4715652" y="6401027"/>
            <a:ext cx="2760692" cy="338554"/>
          </a:xfrm>
          <a:prstGeom prst="rect">
            <a:avLst/>
          </a:prstGeom>
        </p:spPr>
        <p:txBody>
          <a:bodyPr wrap="none">
            <a:spAutoFit/>
          </a:bodyPr>
          <a:lstStyle/>
          <a:p>
            <a:pPr algn="ctr" defTabSz="812740"/>
            <a:r>
              <a:rPr lang="en-US" sz="1600" b="1" i="1" dirty="0">
                <a:solidFill>
                  <a:srgbClr val="0071C5"/>
                </a:solidFill>
              </a:rPr>
              <a:t>ATTD Competitive Analysis</a:t>
            </a:r>
          </a:p>
        </p:txBody>
      </p:sp>
      <p:sp>
        <p:nvSpPr>
          <p:cNvPr id="10" name="TextBox 9"/>
          <p:cNvSpPr txBox="1"/>
          <p:nvPr userDrawn="1"/>
        </p:nvSpPr>
        <p:spPr>
          <a:xfrm>
            <a:off x="4938470" y="6656369"/>
            <a:ext cx="2315057" cy="235898"/>
          </a:xfrm>
          <a:prstGeom prst="rect">
            <a:avLst/>
          </a:prstGeom>
          <a:noFill/>
        </p:spPr>
        <p:txBody>
          <a:bodyPr wrap="none" rtlCol="0">
            <a:spAutoFit/>
          </a:bodyPr>
          <a:lstStyle/>
          <a:p>
            <a:pPr algn="ctr" defTabSz="609585"/>
            <a:r>
              <a:rPr lang="en-US" sz="933" dirty="0">
                <a:solidFill>
                  <a:prstClr val="white"/>
                </a:solidFill>
                <a:cs typeface="Neo Sans Intel"/>
              </a:rPr>
              <a:t>Intel Confidential – for internal use only</a:t>
            </a:r>
          </a:p>
        </p:txBody>
      </p:sp>
      <p:sp>
        <p:nvSpPr>
          <p:cNvPr id="6" name="Content Placeholder 5"/>
          <p:cNvSpPr>
            <a:spLocks noGrp="1"/>
          </p:cNvSpPr>
          <p:nvPr>
            <p:ph sz="quarter" idx="15"/>
          </p:nvPr>
        </p:nvSpPr>
        <p:spPr>
          <a:xfrm>
            <a:off x="4140200" y="1600200"/>
            <a:ext cx="7493512" cy="42248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6"/>
          <p:cNvSpPr>
            <a:spLocks noGrp="1"/>
          </p:cNvSpPr>
          <p:nvPr>
            <p:ph sz="quarter" idx="16"/>
          </p:nvPr>
        </p:nvSpPr>
        <p:spPr>
          <a:xfrm>
            <a:off x="609600" y="1600200"/>
            <a:ext cx="3293533" cy="42248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6821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x9 Inser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gn="l"/>
            <a:r>
              <a:rPr/>
              <a:t>ATTD Competitive Analysis -- Report Identifier</a:t>
            </a:r>
          </a:p>
        </p:txBody>
      </p:sp>
      <p:sp>
        <p:nvSpPr>
          <p:cNvPr id="4" name="Slide Number Placeholder 3"/>
          <p:cNvSpPr>
            <a:spLocks noGrp="1"/>
          </p:cNvSpPr>
          <p:nvPr>
            <p:ph type="sldNum" sz="quarter" idx="11"/>
          </p:nvPr>
        </p:nvSpPr>
        <p:spPr/>
        <p:txBody>
          <a:bodyPr/>
          <a:lstStyle/>
          <a:p>
            <a:fld id="{EE2556C5-CE8C-6547-B838-EA80C61A4AF7}" type="slidenum">
              <a:rPr lang="en-US" smtClean="0"/>
              <a:pPr/>
              <a:t>‹#›</a:t>
            </a:fld>
            <a:endParaRPr lang="en-US" dirty="0"/>
          </a:p>
        </p:txBody>
      </p:sp>
      <p:sp>
        <p:nvSpPr>
          <p:cNvPr id="6" name="Picture Placeholder 5"/>
          <p:cNvSpPr>
            <a:spLocks noGrp="1"/>
          </p:cNvSpPr>
          <p:nvPr>
            <p:ph type="pic" sz="quarter" idx="12"/>
          </p:nvPr>
        </p:nvSpPr>
        <p:spPr>
          <a:xfrm>
            <a:off x="731520" y="142324"/>
            <a:ext cx="10728960" cy="6096000"/>
          </a:xfrm>
        </p:spPr>
        <p:txBody>
          <a:bodyPr/>
          <a:lstStyle/>
          <a:p>
            <a:r>
              <a:rPr lang="en-US" smtClean="0"/>
              <a:t>Click icon to add picture</a:t>
            </a:r>
            <a:endParaRPr lang="en-US"/>
          </a:p>
        </p:txBody>
      </p:sp>
    </p:spTree>
    <p:extLst>
      <p:ext uri="{BB962C8B-B14F-4D97-AF65-F5344CB8AC3E}">
        <p14:creationId xmlns:p14="http://schemas.microsoft.com/office/powerpoint/2010/main" val="380766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865DA5-9FCD-4D1D-A088-DFED39C7993E}" type="datetimeFigureOut">
              <a:rPr lang="en-US" smtClean="0"/>
              <a:t>10/28/2018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4284956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4x3 Inse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lgn="l"/>
            <a:r>
              <a:rPr/>
              <a:t>ATTD Competitive Analysis -- Report Identifier</a:t>
            </a:r>
          </a:p>
        </p:txBody>
      </p:sp>
      <p:sp>
        <p:nvSpPr>
          <p:cNvPr id="4" name="Slide Number Placeholder 3"/>
          <p:cNvSpPr>
            <a:spLocks noGrp="1"/>
          </p:cNvSpPr>
          <p:nvPr>
            <p:ph type="sldNum" sz="quarter" idx="11"/>
          </p:nvPr>
        </p:nvSpPr>
        <p:spPr/>
        <p:txBody>
          <a:bodyPr/>
          <a:lstStyle/>
          <a:p>
            <a:fld id="{EE2556C5-CE8C-6547-B838-EA80C61A4AF7}" type="slidenum">
              <a:rPr lang="en-US" smtClean="0"/>
              <a:pPr/>
              <a:t>‹#›</a:t>
            </a:fld>
            <a:endParaRPr lang="en-US" dirty="0"/>
          </a:p>
        </p:txBody>
      </p:sp>
      <p:sp>
        <p:nvSpPr>
          <p:cNvPr id="6" name="Text Placeholder 5"/>
          <p:cNvSpPr>
            <a:spLocks noGrp="1"/>
          </p:cNvSpPr>
          <p:nvPr>
            <p:ph type="body" sz="quarter" idx="12"/>
          </p:nvPr>
        </p:nvSpPr>
        <p:spPr>
          <a:xfrm>
            <a:off x="609600" y="5380567"/>
            <a:ext cx="10972800" cy="927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Picture Placeholder 7"/>
          <p:cNvSpPr>
            <a:spLocks noGrp="1"/>
          </p:cNvSpPr>
          <p:nvPr>
            <p:ph type="pic" sz="quarter" idx="13"/>
          </p:nvPr>
        </p:nvSpPr>
        <p:spPr>
          <a:xfrm>
            <a:off x="609600" y="2462232"/>
            <a:ext cx="3425952" cy="2569633"/>
          </a:xfrm>
        </p:spPr>
        <p:txBody>
          <a:bodyPr/>
          <a:lstStyle/>
          <a:p>
            <a:r>
              <a:rPr lang="en-US" smtClean="0"/>
              <a:t>Click icon to add picture</a:t>
            </a:r>
            <a:endParaRPr lang="en-US"/>
          </a:p>
        </p:txBody>
      </p:sp>
      <p:sp>
        <p:nvSpPr>
          <p:cNvPr id="9" name="Picture Placeholder 7"/>
          <p:cNvSpPr>
            <a:spLocks noGrp="1"/>
          </p:cNvSpPr>
          <p:nvPr>
            <p:ph type="pic" sz="quarter" idx="14"/>
          </p:nvPr>
        </p:nvSpPr>
        <p:spPr>
          <a:xfrm>
            <a:off x="4302416" y="1854448"/>
            <a:ext cx="3425952" cy="2569633"/>
          </a:xfrm>
        </p:spPr>
        <p:txBody>
          <a:bodyPr/>
          <a:lstStyle/>
          <a:p>
            <a:r>
              <a:rPr lang="en-US" smtClean="0"/>
              <a:t>Click icon to add picture</a:t>
            </a:r>
            <a:endParaRPr lang="en-US"/>
          </a:p>
        </p:txBody>
      </p:sp>
      <p:sp>
        <p:nvSpPr>
          <p:cNvPr id="10" name="Picture Placeholder 7"/>
          <p:cNvSpPr>
            <a:spLocks noGrp="1"/>
          </p:cNvSpPr>
          <p:nvPr>
            <p:ph type="pic" sz="quarter" idx="15"/>
          </p:nvPr>
        </p:nvSpPr>
        <p:spPr>
          <a:xfrm>
            <a:off x="7995232" y="1351766"/>
            <a:ext cx="3425952" cy="2569633"/>
          </a:xfrm>
        </p:spPr>
        <p:txBody>
          <a:bodyPr/>
          <a:lstStyle/>
          <a:p>
            <a:r>
              <a:rPr lang="en-US" smtClean="0"/>
              <a:t>Click icon to add picture</a:t>
            </a:r>
            <a:endParaRPr lang="en-US"/>
          </a:p>
        </p:txBody>
      </p:sp>
    </p:spTree>
    <p:extLst>
      <p:ext uri="{BB962C8B-B14F-4D97-AF65-F5344CB8AC3E}">
        <p14:creationId xmlns:p14="http://schemas.microsoft.com/office/powerpoint/2010/main" val="4110991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16x9 Inse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lgn="l"/>
            <a:r>
              <a:rPr/>
              <a:t>ATTD Competitive Analysis -- Report Identifier</a:t>
            </a:r>
          </a:p>
        </p:txBody>
      </p:sp>
      <p:sp>
        <p:nvSpPr>
          <p:cNvPr id="4" name="Slide Number Placeholder 3"/>
          <p:cNvSpPr>
            <a:spLocks noGrp="1"/>
          </p:cNvSpPr>
          <p:nvPr>
            <p:ph type="sldNum" sz="quarter" idx="11"/>
          </p:nvPr>
        </p:nvSpPr>
        <p:spPr/>
        <p:txBody>
          <a:bodyPr/>
          <a:lstStyle/>
          <a:p>
            <a:fld id="{EE2556C5-CE8C-6547-B838-EA80C61A4AF7}" type="slidenum">
              <a:rPr lang="en-US" smtClean="0"/>
              <a:pPr/>
              <a:t>‹#›</a:t>
            </a:fld>
            <a:endParaRPr lang="en-US" dirty="0"/>
          </a:p>
        </p:txBody>
      </p:sp>
      <p:sp>
        <p:nvSpPr>
          <p:cNvPr id="6" name="Text Placeholder 5"/>
          <p:cNvSpPr>
            <a:spLocks noGrp="1"/>
          </p:cNvSpPr>
          <p:nvPr>
            <p:ph type="body" sz="quarter" idx="12"/>
          </p:nvPr>
        </p:nvSpPr>
        <p:spPr>
          <a:xfrm>
            <a:off x="609600" y="4917070"/>
            <a:ext cx="10972800" cy="927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Picture Placeholder 7"/>
          <p:cNvSpPr>
            <a:spLocks noGrp="1"/>
          </p:cNvSpPr>
          <p:nvPr>
            <p:ph type="pic" sz="quarter" idx="15"/>
          </p:nvPr>
        </p:nvSpPr>
        <p:spPr>
          <a:xfrm>
            <a:off x="6368053" y="1542609"/>
            <a:ext cx="5214347" cy="2926080"/>
          </a:xfrm>
        </p:spPr>
        <p:txBody>
          <a:bodyPr/>
          <a:lstStyle/>
          <a:p>
            <a:r>
              <a:rPr lang="en-US" smtClean="0"/>
              <a:t>Click icon to add picture</a:t>
            </a:r>
            <a:endParaRPr lang="en-US"/>
          </a:p>
        </p:txBody>
      </p:sp>
      <p:sp>
        <p:nvSpPr>
          <p:cNvPr id="11" name="Picture Placeholder 7"/>
          <p:cNvSpPr>
            <a:spLocks noGrp="1"/>
          </p:cNvSpPr>
          <p:nvPr>
            <p:ph type="pic" sz="quarter" idx="16"/>
          </p:nvPr>
        </p:nvSpPr>
        <p:spPr>
          <a:xfrm>
            <a:off x="609600" y="1547079"/>
            <a:ext cx="5214347" cy="2926080"/>
          </a:xfrm>
        </p:spPr>
        <p:txBody>
          <a:bodyPr/>
          <a:lstStyle/>
          <a:p>
            <a:r>
              <a:rPr lang="en-US" smtClean="0"/>
              <a:t>Click icon to add picture</a:t>
            </a:r>
            <a:endParaRPr lang="en-US"/>
          </a:p>
        </p:txBody>
      </p:sp>
    </p:spTree>
    <p:extLst>
      <p:ext uri="{BB962C8B-B14F-4D97-AF65-F5344CB8AC3E}">
        <p14:creationId xmlns:p14="http://schemas.microsoft.com/office/powerpoint/2010/main" val="2155831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lgn="l"/>
            <a:r>
              <a:rPr/>
              <a:t>ATTD Competitive Analysis -- Report Identifier</a:t>
            </a:r>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Rectangle 6"/>
          <p:cNvSpPr/>
          <p:nvPr userDrawn="1"/>
        </p:nvSpPr>
        <p:spPr>
          <a:xfrm>
            <a:off x="2133600" y="2404533"/>
            <a:ext cx="1202267" cy="5672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noFill/>
            </a:endParaRPr>
          </a:p>
        </p:txBody>
      </p:sp>
      <p:sp>
        <p:nvSpPr>
          <p:cNvPr id="8" name="Rectangle 7"/>
          <p:cNvSpPr/>
          <p:nvPr userDrawn="1"/>
        </p:nvSpPr>
        <p:spPr>
          <a:xfrm>
            <a:off x="4715652" y="6401027"/>
            <a:ext cx="2760692" cy="338554"/>
          </a:xfrm>
          <a:prstGeom prst="rect">
            <a:avLst/>
          </a:prstGeom>
        </p:spPr>
        <p:txBody>
          <a:bodyPr wrap="none">
            <a:spAutoFit/>
          </a:bodyPr>
          <a:lstStyle/>
          <a:p>
            <a:pPr algn="ctr" defTabSz="812740"/>
            <a:r>
              <a:rPr lang="en-US" sz="1600" b="1" i="1" dirty="0">
                <a:solidFill>
                  <a:srgbClr val="0071C5"/>
                </a:solidFill>
              </a:rPr>
              <a:t>ATTD Competitive Analysis</a:t>
            </a:r>
          </a:p>
        </p:txBody>
      </p:sp>
      <p:sp>
        <p:nvSpPr>
          <p:cNvPr id="9" name="TextBox 8"/>
          <p:cNvSpPr txBox="1"/>
          <p:nvPr userDrawn="1"/>
        </p:nvSpPr>
        <p:spPr>
          <a:xfrm>
            <a:off x="4938470" y="6656369"/>
            <a:ext cx="2315057" cy="235898"/>
          </a:xfrm>
          <a:prstGeom prst="rect">
            <a:avLst/>
          </a:prstGeom>
          <a:noFill/>
        </p:spPr>
        <p:txBody>
          <a:bodyPr wrap="none" rtlCol="0">
            <a:spAutoFit/>
          </a:bodyPr>
          <a:lstStyle/>
          <a:p>
            <a:pPr algn="ctr" defTabSz="609585"/>
            <a:r>
              <a:rPr lang="en-US" sz="933" dirty="0">
                <a:solidFill>
                  <a:prstClr val="white"/>
                </a:solidFill>
                <a:cs typeface="Neo Sans Intel"/>
              </a:rPr>
              <a:t>Intel Confidential – for internal use only</a:t>
            </a:r>
          </a:p>
        </p:txBody>
      </p:sp>
    </p:spTree>
    <p:extLst>
      <p:ext uri="{BB962C8B-B14F-4D97-AF65-F5344CB8AC3E}">
        <p14:creationId xmlns:p14="http://schemas.microsoft.com/office/powerpoint/2010/main" val="426815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r>
              <a:rPr/>
              <a:t>ATTD Competitive Analysis -- Report Identifier</a:t>
            </a:r>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Rectangle 5"/>
          <p:cNvSpPr/>
          <p:nvPr userDrawn="1"/>
        </p:nvSpPr>
        <p:spPr>
          <a:xfrm>
            <a:off x="4715652" y="6401027"/>
            <a:ext cx="2760692" cy="338554"/>
          </a:xfrm>
          <a:prstGeom prst="rect">
            <a:avLst/>
          </a:prstGeom>
        </p:spPr>
        <p:txBody>
          <a:bodyPr wrap="none">
            <a:spAutoFit/>
          </a:bodyPr>
          <a:lstStyle/>
          <a:p>
            <a:pPr algn="ctr" defTabSz="812740"/>
            <a:r>
              <a:rPr lang="en-US" sz="1600" b="1" i="1" dirty="0">
                <a:solidFill>
                  <a:srgbClr val="0071C5"/>
                </a:solidFill>
              </a:rPr>
              <a:t>ATTD Competitive Analysis</a:t>
            </a:r>
          </a:p>
        </p:txBody>
      </p:sp>
      <p:sp>
        <p:nvSpPr>
          <p:cNvPr id="8" name="TextBox 7"/>
          <p:cNvSpPr txBox="1"/>
          <p:nvPr userDrawn="1"/>
        </p:nvSpPr>
        <p:spPr>
          <a:xfrm>
            <a:off x="4938470" y="6656369"/>
            <a:ext cx="2315057" cy="235898"/>
          </a:xfrm>
          <a:prstGeom prst="rect">
            <a:avLst/>
          </a:prstGeom>
          <a:noFill/>
        </p:spPr>
        <p:txBody>
          <a:bodyPr wrap="none" rtlCol="0">
            <a:spAutoFit/>
          </a:bodyPr>
          <a:lstStyle/>
          <a:p>
            <a:pPr algn="ctr" defTabSz="609585"/>
            <a:r>
              <a:rPr lang="en-US" sz="933" dirty="0">
                <a:solidFill>
                  <a:prstClr val="white"/>
                </a:solidFill>
                <a:cs typeface="Neo Sans Intel"/>
              </a:rPr>
              <a:t>Intel Confidential – for internal use only</a:t>
            </a:r>
          </a:p>
        </p:txBody>
      </p:sp>
    </p:spTree>
    <p:extLst>
      <p:ext uri="{BB962C8B-B14F-4D97-AF65-F5344CB8AC3E}">
        <p14:creationId xmlns:p14="http://schemas.microsoft.com/office/powerpoint/2010/main" val="2473945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Box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lgn="l"/>
            <a:r>
              <a:rPr/>
              <a:t>ATTD Competitive Analysis -- Report Identifier</a:t>
            </a:r>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Content Placeholder 6"/>
          <p:cNvSpPr>
            <a:spLocks noGrp="1"/>
          </p:cNvSpPr>
          <p:nvPr>
            <p:ph sz="quarter" idx="13"/>
          </p:nvPr>
        </p:nvSpPr>
        <p:spPr>
          <a:xfrm>
            <a:off x="609600" y="1600201"/>
            <a:ext cx="5190067" cy="4756151"/>
          </a:xfrm>
        </p:spPr>
        <p:txBody>
          <a:bodyPr>
            <a:normAutofit/>
          </a:bodyPr>
          <a:lstStyle>
            <a:lvl1pPr>
              <a:defRPr sz="2133"/>
            </a:lvl1pPr>
            <a:lvl2pPr>
              <a:defRPr sz="1867"/>
            </a:lvl2pPr>
            <a:lvl3pPr>
              <a:defRPr sz="1867"/>
            </a:lvl3pPr>
            <a:lvl4pPr>
              <a:defRPr sz="1867"/>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6"/>
          <p:cNvSpPr>
            <a:spLocks noGrp="1"/>
          </p:cNvSpPr>
          <p:nvPr>
            <p:ph sz="quarter" idx="14"/>
          </p:nvPr>
        </p:nvSpPr>
        <p:spPr>
          <a:xfrm>
            <a:off x="6392333" y="1600201"/>
            <a:ext cx="5190067" cy="4756151"/>
          </a:xfrm>
        </p:spPr>
        <p:txBody>
          <a:bodyPr>
            <a:normAutofit/>
          </a:bodyPr>
          <a:lstStyle>
            <a:lvl1pPr>
              <a:defRPr sz="2133"/>
            </a:lvl1pPr>
            <a:lvl2pPr>
              <a:defRPr sz="1867"/>
            </a:lvl2pPr>
            <a:lvl3pPr>
              <a:defRPr sz="1867"/>
            </a:lvl3pPr>
            <a:lvl4pPr>
              <a:defRPr sz="1867"/>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4715652" y="6401027"/>
            <a:ext cx="2760692" cy="338554"/>
          </a:xfrm>
          <a:prstGeom prst="rect">
            <a:avLst/>
          </a:prstGeom>
        </p:spPr>
        <p:txBody>
          <a:bodyPr wrap="none">
            <a:spAutoFit/>
          </a:bodyPr>
          <a:lstStyle/>
          <a:p>
            <a:pPr algn="ctr" defTabSz="812740"/>
            <a:r>
              <a:rPr lang="en-US" sz="1600" b="1" i="1" dirty="0">
                <a:solidFill>
                  <a:srgbClr val="0071C5"/>
                </a:solidFill>
              </a:rPr>
              <a:t>ATTD Competitive Analysis</a:t>
            </a:r>
          </a:p>
        </p:txBody>
      </p:sp>
      <p:sp>
        <p:nvSpPr>
          <p:cNvPr id="11" name="TextBox 10"/>
          <p:cNvSpPr txBox="1"/>
          <p:nvPr userDrawn="1"/>
        </p:nvSpPr>
        <p:spPr>
          <a:xfrm>
            <a:off x="4938470" y="6656369"/>
            <a:ext cx="2315057" cy="235898"/>
          </a:xfrm>
          <a:prstGeom prst="rect">
            <a:avLst/>
          </a:prstGeom>
          <a:noFill/>
        </p:spPr>
        <p:txBody>
          <a:bodyPr wrap="none" rtlCol="0">
            <a:spAutoFit/>
          </a:bodyPr>
          <a:lstStyle/>
          <a:p>
            <a:pPr algn="ctr" defTabSz="609585"/>
            <a:r>
              <a:rPr lang="en-US" sz="933" dirty="0">
                <a:solidFill>
                  <a:prstClr val="white"/>
                </a:solidFill>
                <a:cs typeface="Neo Sans Intel"/>
              </a:rPr>
              <a:t>Intel Confidential – for internal use only</a:t>
            </a:r>
          </a:p>
        </p:txBody>
      </p:sp>
    </p:spTree>
    <p:extLst>
      <p:ext uri="{BB962C8B-B14F-4D97-AF65-F5344CB8AC3E}">
        <p14:creationId xmlns:p14="http://schemas.microsoft.com/office/powerpoint/2010/main" val="3805953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o Footer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20574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port ID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r>
              <a:rPr/>
              <a:t>ATTD Competitive Analysis -- Report Identifier</a:t>
            </a:r>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4177449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 Secre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r>
              <a:rPr/>
              <a:t>ATTD Competitive Analysis -- Report Identifier</a:t>
            </a:r>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Rectangle 5"/>
          <p:cNvSpPr/>
          <p:nvPr userDrawn="1"/>
        </p:nvSpPr>
        <p:spPr>
          <a:xfrm>
            <a:off x="5239837" y="6401027"/>
            <a:ext cx="1712328" cy="338554"/>
          </a:xfrm>
          <a:prstGeom prst="rect">
            <a:avLst/>
          </a:prstGeom>
        </p:spPr>
        <p:txBody>
          <a:bodyPr wrap="none">
            <a:spAutoFit/>
          </a:bodyPr>
          <a:lstStyle/>
          <a:p>
            <a:pPr algn="ctr" defTabSz="812740"/>
            <a:r>
              <a:rPr lang="en-US" sz="1600" b="1" dirty="0">
                <a:solidFill>
                  <a:srgbClr val="FF0000"/>
                </a:solidFill>
              </a:rPr>
              <a:t>Intel Top Secret</a:t>
            </a:r>
          </a:p>
        </p:txBody>
      </p:sp>
      <p:sp>
        <p:nvSpPr>
          <p:cNvPr id="7" name="TextBox 6"/>
          <p:cNvSpPr txBox="1"/>
          <p:nvPr userDrawn="1"/>
        </p:nvSpPr>
        <p:spPr>
          <a:xfrm>
            <a:off x="4676382" y="6656369"/>
            <a:ext cx="2839239" cy="235898"/>
          </a:xfrm>
          <a:prstGeom prst="rect">
            <a:avLst/>
          </a:prstGeom>
          <a:noFill/>
        </p:spPr>
        <p:txBody>
          <a:bodyPr wrap="none" rtlCol="0">
            <a:spAutoFit/>
          </a:bodyPr>
          <a:lstStyle/>
          <a:p>
            <a:pPr algn="ctr" defTabSz="609585"/>
            <a:r>
              <a:rPr lang="en-US" sz="933" i="1" dirty="0">
                <a:solidFill>
                  <a:prstClr val="white"/>
                </a:solidFill>
                <a:cs typeface="Neo Sans Intel"/>
              </a:rPr>
              <a:t>ATTD Competitive Analysis – For internal use only</a:t>
            </a:r>
          </a:p>
        </p:txBody>
      </p:sp>
    </p:spTree>
    <p:extLst>
      <p:ext uri="{BB962C8B-B14F-4D97-AF65-F5344CB8AC3E}">
        <p14:creationId xmlns:p14="http://schemas.microsoft.com/office/powerpoint/2010/main" val="3118164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ack Cover">
    <p:bg>
      <p:bgPr>
        <a:solidFill>
          <a:schemeClr val="accent1"/>
        </a:solidFill>
        <a:effectLst/>
      </p:bgPr>
    </p:bg>
    <p:spTree>
      <p:nvGrpSpPr>
        <p:cNvPr id="1" name=""/>
        <p:cNvGrpSpPr/>
        <p:nvPr/>
      </p:nvGrpSpPr>
      <p:grpSpPr>
        <a:xfrm>
          <a:off x="0" y="0"/>
          <a:ext cx="0" cy="0"/>
          <a:chOff x="0" y="0"/>
          <a:chExt cx="0" cy="0"/>
        </a:xfrm>
      </p:grpSpPr>
      <p:pic>
        <p:nvPicPr>
          <p:cNvPr id="8" name="Picture 7" descr="Intel_LookInside_white.pn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636576" y="2500173"/>
            <a:ext cx="3008851" cy="1849187"/>
          </a:xfrm>
          <a:prstGeom prst="rect">
            <a:avLst/>
          </a:prstGeom>
        </p:spPr>
      </p:pic>
      <p:sp>
        <p:nvSpPr>
          <p:cNvPr id="9" name="Rectangle 8"/>
          <p:cNvSpPr/>
          <p:nvPr userDrawn="1"/>
        </p:nvSpPr>
        <p:spPr>
          <a:xfrm>
            <a:off x="472023" y="6603010"/>
            <a:ext cx="1016304" cy="164212"/>
          </a:xfrm>
          <a:prstGeom prst="rect">
            <a:avLst/>
          </a:prstGeom>
        </p:spPr>
        <p:txBody>
          <a:bodyPr wrap="none" lIns="0" tIns="0" rIns="0" bIns="0">
            <a:spAutoFit/>
          </a:bodyPr>
          <a:lstStyle/>
          <a:p>
            <a:pPr defTabSz="609585"/>
            <a:r>
              <a:rPr lang="en-US" sz="1067" dirty="0">
                <a:solidFill>
                  <a:srgbClr val="8DC8E8"/>
                </a:solidFill>
                <a:latin typeface="Neo Sans Intel"/>
                <a:cs typeface="Neo Sans Intel"/>
              </a:rPr>
              <a:t>Intel Confidential</a:t>
            </a:r>
          </a:p>
        </p:txBody>
      </p:sp>
    </p:spTree>
    <p:extLst>
      <p:ext uri="{BB962C8B-B14F-4D97-AF65-F5344CB8AC3E}">
        <p14:creationId xmlns:p14="http://schemas.microsoft.com/office/powerpoint/2010/main" val="6287420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a:latin typeface="+mj-lt"/>
              </a:defRPr>
            </a:lvl1pPr>
          </a:lstStyle>
          <a:p>
            <a:pPr defTabSz="609585"/>
            <a:fld id="{1B1575A3-D480-4208-8829-32AC39A07B2A}" type="datetimeFigureOut">
              <a:rPr lang="en-US" smtClean="0">
                <a:solidFill>
                  <a:prstClr val="black">
                    <a:tint val="75000"/>
                  </a:prstClr>
                </a:solidFill>
              </a:rPr>
              <a:pPr defTabSz="609585"/>
              <a:t>10/28/2018</a:t>
            </a:fld>
            <a:endParaRPr lang="en-US" dirty="0">
              <a:solidFill>
                <a:prstClr val="black">
                  <a:tint val="75000"/>
                </a:prstClr>
              </a:solidFill>
            </a:endParaRPr>
          </a:p>
        </p:txBody>
      </p:sp>
      <p:sp>
        <p:nvSpPr>
          <p:cNvPr id="5" name="Footer Placeholder 4"/>
          <p:cNvSpPr>
            <a:spLocks noGrp="1"/>
          </p:cNvSpPr>
          <p:nvPr>
            <p:ph type="ftr" sz="quarter" idx="11"/>
          </p:nvPr>
        </p:nvSpPr>
        <p:spPr>
          <a:xfrm>
            <a:off x="6003635" y="5531047"/>
            <a:ext cx="184730" cy="215444"/>
          </a:xfrm>
          <a:prstGeom prst="rect">
            <a:avLst/>
          </a:prstGeom>
        </p:spPr>
        <p:txBody>
          <a:bodyPr/>
          <a:lstStyle>
            <a:lvl1pPr>
              <a:defRPr>
                <a:latin typeface="+mj-lt"/>
              </a:defRPr>
            </a:lvl1pPr>
          </a:lstStyle>
          <a:p>
            <a:pPr defTabSz="60957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j-lt"/>
              </a:defRPr>
            </a:lvl1pPr>
          </a:lstStyle>
          <a:p>
            <a:fld id="{97D7C3E5-DE7E-4C57-A812-05AD81CE8592}" type="slidenum">
              <a:rPr lang="en-US" smtClean="0"/>
              <a:pPr/>
              <a:t>‹#›</a:t>
            </a:fld>
            <a:endParaRPr lang="en-US" dirty="0"/>
          </a:p>
        </p:txBody>
      </p:sp>
      <p:sp>
        <p:nvSpPr>
          <p:cNvPr id="7" name="TextBox 6"/>
          <p:cNvSpPr txBox="1"/>
          <p:nvPr userDrawn="1"/>
        </p:nvSpPr>
        <p:spPr>
          <a:xfrm>
            <a:off x="5426017" y="1440613"/>
            <a:ext cx="184731" cy="246221"/>
          </a:xfrm>
          <a:prstGeom prst="rect">
            <a:avLst/>
          </a:prstGeom>
          <a:noFill/>
        </p:spPr>
        <p:txBody>
          <a:bodyPr wrap="none" rtlCol="0">
            <a:spAutoFit/>
          </a:bodyPr>
          <a:lstStyle/>
          <a:p>
            <a:pPr defTabSz="609585"/>
            <a:endParaRPr lang="en-US" sz="1000" dirty="0">
              <a:solidFill>
                <a:srgbClr val="004280"/>
              </a:solidFill>
              <a:cs typeface="Neo Sans Intel"/>
            </a:endParaRPr>
          </a:p>
        </p:txBody>
      </p:sp>
    </p:spTree>
    <p:extLst>
      <p:ext uri="{BB962C8B-B14F-4D97-AF65-F5344CB8AC3E}">
        <p14:creationId xmlns:p14="http://schemas.microsoft.com/office/powerpoint/2010/main" val="32447733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865DA5-9FCD-4D1D-A088-DFED39C7993E}" type="datetimeFigureOut">
              <a:rPr lang="en-US" smtClean="0"/>
              <a:t>10/28/2018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2000366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65DA5-9FCD-4D1D-A088-DFED39C7993E}" type="datetimeFigureOut">
              <a:rPr lang="en-US" smtClean="0"/>
              <a:t>10/28/2018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185069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865DA5-9FCD-4D1D-A088-DFED39C7993E}" type="datetimeFigureOut">
              <a:rPr lang="en-US" smtClean="0"/>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2240196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865DA5-9FCD-4D1D-A088-DFED39C7993E}" type="datetimeFigureOut">
              <a:rPr lang="en-US" smtClean="0"/>
              <a:t>10/28/2018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B3A473-6F26-4C12-B689-68856EE7D67D}" type="slidenum">
              <a:rPr lang="en-US" smtClean="0"/>
              <a:t>‹#›</a:t>
            </a:fld>
            <a:endParaRPr lang="en-US"/>
          </a:p>
        </p:txBody>
      </p:sp>
    </p:spTree>
    <p:extLst>
      <p:ext uri="{BB962C8B-B14F-4D97-AF65-F5344CB8AC3E}">
        <p14:creationId xmlns:p14="http://schemas.microsoft.com/office/powerpoint/2010/main" val="189659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6.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65DA5-9FCD-4D1D-A088-DFED39C7993E}" type="datetimeFigureOut">
              <a:rPr lang="en-US" smtClean="0"/>
              <a:t>10/28/2018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3A473-6F26-4C12-B689-68856EE7D67D}" type="slidenum">
              <a:rPr lang="en-US" smtClean="0"/>
              <a:t>‹#›</a:t>
            </a:fld>
            <a:endParaRPr lang="en-US"/>
          </a:p>
        </p:txBody>
      </p:sp>
    </p:spTree>
    <p:extLst>
      <p:ext uri="{BB962C8B-B14F-4D97-AF65-F5344CB8AC3E}">
        <p14:creationId xmlns:p14="http://schemas.microsoft.com/office/powerpoint/2010/main" val="1802376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116" y="6345936"/>
            <a:ext cx="12192000" cy="512064"/>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pic>
        <p:nvPicPr>
          <p:cNvPr id="11" name="Picture 2" descr="\\.psf\Home\Desktop\Intel.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986554" y="6440786"/>
            <a:ext cx="485781" cy="32017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p:cNvCxnSpPr/>
          <p:nvPr/>
        </p:nvCxnSpPr>
        <p:spPr>
          <a:xfrm>
            <a:off x="11624735" y="6432680"/>
            <a:ext cx="3175" cy="316992"/>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7484" y="413507"/>
            <a:ext cx="10972800" cy="1158240"/>
          </a:xfrm>
          <a:prstGeom prst="rect">
            <a:avLst/>
          </a:prstGeom>
        </p:spPr>
        <p:txBody>
          <a:bodyPr vert="horz" lIns="0" tIns="0" rIns="0" bIns="0" rtlCol="0" anchor="t" anchorCtr="0">
            <a:noAutofit/>
          </a:bodyPr>
          <a:lstStyle/>
          <a:p>
            <a:r>
              <a:rPr lang="en-US" dirty="0" smtClean="0"/>
              <a:t>28pt Intel Clear Headline</a:t>
            </a:r>
            <a:endParaRPr lang="en-US" dirty="0"/>
          </a:p>
        </p:txBody>
      </p:sp>
      <p:sp>
        <p:nvSpPr>
          <p:cNvPr id="3" name="Text Placeholder 2"/>
          <p:cNvSpPr>
            <a:spLocks noGrp="1"/>
          </p:cNvSpPr>
          <p:nvPr>
            <p:ph type="body" idx="1"/>
          </p:nvPr>
        </p:nvSpPr>
        <p:spPr>
          <a:xfrm>
            <a:off x="607484" y="1604434"/>
            <a:ext cx="10970683" cy="4567767"/>
          </a:xfrm>
          <a:prstGeom prst="rect">
            <a:avLst/>
          </a:prstGeom>
        </p:spPr>
        <p:txBody>
          <a:bodyPr vert="horz" lIns="0" tIns="0" rIns="0" bIns="0" rtlCol="0">
            <a:noAutofit/>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
        <p:nvSpPr>
          <p:cNvPr id="6" name="Slide Number Placeholder 5"/>
          <p:cNvSpPr>
            <a:spLocks noGrp="1"/>
          </p:cNvSpPr>
          <p:nvPr>
            <p:ph type="sldNum" sz="quarter" idx="4"/>
          </p:nvPr>
        </p:nvSpPr>
        <p:spPr>
          <a:xfrm>
            <a:off x="9163136" y="6432516"/>
            <a:ext cx="2844800" cy="365125"/>
          </a:xfrm>
          <a:prstGeom prst="rect">
            <a:avLst/>
          </a:prstGeom>
        </p:spPr>
        <p:txBody>
          <a:bodyPr vert="horz" lIns="0" tIns="0" rIns="0" bIns="0" rtlCol="0" anchor="ctr"/>
          <a:lstStyle>
            <a:lvl1pPr algn="r">
              <a:defRPr sz="1067">
                <a:solidFill>
                  <a:schemeClr val="bg1"/>
                </a:solidFill>
                <a:latin typeface="+mn-lt"/>
                <a:cs typeface="Intel Clear"/>
              </a:defRPr>
            </a:lvl1pPr>
          </a:lstStyle>
          <a:p>
            <a:pPr defTabSz="609585"/>
            <a:fld id="{EE2556C5-CE8C-6547-B838-EA80C61A4AF7}" type="slidenum">
              <a:rPr lang="en-US" smtClean="0">
                <a:solidFill>
                  <a:prstClr val="white"/>
                </a:solidFill>
              </a:rPr>
              <a:pPr defTabSz="609585"/>
              <a:t>‹#›</a:t>
            </a:fld>
            <a:endParaRPr lang="en-US" dirty="0">
              <a:solidFill>
                <a:prstClr val="white"/>
              </a:solidFill>
            </a:endParaRPr>
          </a:p>
        </p:txBody>
      </p:sp>
    </p:spTree>
    <p:extLst>
      <p:ext uri="{BB962C8B-B14F-4D97-AF65-F5344CB8AC3E}">
        <p14:creationId xmlns:p14="http://schemas.microsoft.com/office/powerpoint/2010/main" val="12437160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09585" rtl="0" eaLnBrk="1" latinLnBrk="0" hangingPunct="1">
        <a:lnSpc>
          <a:spcPct val="100000"/>
        </a:lnSpc>
        <a:spcBef>
          <a:spcPct val="0"/>
        </a:spcBef>
        <a:buNone/>
        <a:defRPr sz="3733" b="0" i="0" kern="1200" spc="0" baseline="0">
          <a:solidFill>
            <a:schemeClr val="tx2"/>
          </a:solidFill>
          <a:latin typeface="Intel Clear"/>
          <a:ea typeface="Intel Clear"/>
          <a:cs typeface="Intel Clear"/>
        </a:defRPr>
      </a:lvl1pPr>
    </p:titleStyle>
    <p:bodyStyle>
      <a:lvl1pPr marL="0" indent="0" algn="l" defTabSz="609585" rtl="0" eaLnBrk="1" latinLnBrk="0" hangingPunct="1">
        <a:spcBef>
          <a:spcPts val="1600"/>
        </a:spcBef>
        <a:spcAft>
          <a:spcPts val="0"/>
        </a:spcAft>
        <a:buFont typeface="Wingdings" panose="05000000000000000000" pitchFamily="2" charset="2"/>
        <a:buNone/>
        <a:defRPr sz="2400" b="0" kern="1200">
          <a:solidFill>
            <a:srgbClr val="0071C5"/>
          </a:solidFill>
          <a:latin typeface="+mn-lt"/>
          <a:ea typeface="+mn-ea"/>
          <a:cs typeface="Intel Clear" panose="020B0604020203020204" pitchFamily="34" charset="0"/>
        </a:defRPr>
      </a:lvl1pPr>
      <a:lvl2pPr marL="300559" indent="-300559" algn="l" defTabSz="609585" rtl="0" eaLnBrk="1" latinLnBrk="0" hangingPunct="1">
        <a:spcBef>
          <a:spcPts val="1600"/>
        </a:spcBef>
        <a:buFont typeface="Wingdings" charset="2"/>
        <a:buChar char="§"/>
        <a:defRPr sz="2133" kern="1200" baseline="0">
          <a:solidFill>
            <a:schemeClr val="tx2"/>
          </a:solidFill>
          <a:latin typeface="+mn-lt"/>
          <a:ea typeface="+mn-ea"/>
          <a:cs typeface="Intel Clear" panose="020B0604020203020204" pitchFamily="34" charset="0"/>
        </a:defRPr>
      </a:lvl2pPr>
      <a:lvl3pPr marL="761981" indent="-304792" algn="l" defTabSz="609585" rtl="0" eaLnBrk="1" latinLnBrk="0" hangingPunct="1">
        <a:spcBef>
          <a:spcPts val="1067"/>
        </a:spcBef>
        <a:buFont typeface="Intel Clear" panose="020B0604020203020204" pitchFamily="34" charset="0"/>
        <a:buChar char="–"/>
        <a:defRPr sz="2133" kern="1200">
          <a:solidFill>
            <a:schemeClr val="tx2"/>
          </a:solidFill>
          <a:latin typeface="+mn-lt"/>
          <a:ea typeface="+mn-ea"/>
          <a:cs typeface="Intel Clear" panose="020B0604020203020204" pitchFamily="34" charset="0"/>
        </a:defRPr>
      </a:lvl3pPr>
      <a:lvl4pPr marL="1293252" indent="-304792" algn="l" defTabSz="609585" rtl="0" eaLnBrk="1" latinLnBrk="0" hangingPunct="1">
        <a:spcBef>
          <a:spcPct val="20000"/>
        </a:spcBef>
        <a:buFont typeface="Arial"/>
        <a:buChar char="–"/>
        <a:defRPr sz="1867" kern="1200">
          <a:solidFill>
            <a:schemeClr val="tx2"/>
          </a:solidFill>
          <a:latin typeface="+mn-lt"/>
          <a:ea typeface="+mn-ea"/>
          <a:cs typeface="Intel Clear" panose="020B0604020203020204" pitchFamily="34" charset="0"/>
        </a:defRPr>
      </a:lvl4pPr>
      <a:lvl5pPr marL="1758907" indent="-304792" algn="l" defTabSz="609585" rtl="0" eaLnBrk="1" latinLnBrk="0" hangingPunct="1">
        <a:spcBef>
          <a:spcPct val="20000"/>
        </a:spcBef>
        <a:buFont typeface="Intel Clear" panose="020B0604020203020204" pitchFamily="34" charset="0"/>
        <a:buChar char="–"/>
        <a:defRPr sz="1867" kern="1200">
          <a:solidFill>
            <a:schemeClr val="tx2"/>
          </a:solidFill>
          <a:latin typeface="+mn-lt"/>
          <a:ea typeface="+mn-ea"/>
          <a:cs typeface="Intel Clear" panose="020B06040202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8BC28-5799-4583-85F8-31510C99B1C0}" type="datetimeFigureOut">
              <a:rPr lang="en-US" smtClean="0">
                <a:solidFill>
                  <a:prstClr val="black">
                    <a:tint val="75000"/>
                  </a:prstClr>
                </a:solidFill>
              </a:rPr>
              <a:pPr/>
              <a:t>10/28/2018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2046E-C3F5-4199-A54F-8326BE9E41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116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p:nvPr/>
        </p:nvSpPr>
        <p:spPr>
          <a:xfrm>
            <a:off x="1" y="6401859"/>
            <a:ext cx="12201119" cy="456141"/>
          </a:xfrm>
          <a:custGeom>
            <a:avLst/>
            <a:gdLst>
              <a:gd name="connsiteX0" fmla="*/ 9155339 w 9162317"/>
              <a:gd name="connsiteY0" fmla="*/ 0 h 460573"/>
              <a:gd name="connsiteX1" fmla="*/ 8352851 w 9162317"/>
              <a:gd name="connsiteY1" fmla="*/ 6978 h 460573"/>
              <a:gd name="connsiteX2" fmla="*/ 7829490 w 9162317"/>
              <a:gd name="connsiteY2" fmla="*/ 314027 h 460573"/>
              <a:gd name="connsiteX3" fmla="*/ 0 w 9162317"/>
              <a:gd name="connsiteY3" fmla="*/ 307048 h 460573"/>
              <a:gd name="connsiteX4" fmla="*/ 0 w 9162317"/>
              <a:gd name="connsiteY4" fmla="*/ 460573 h 460573"/>
              <a:gd name="connsiteX5" fmla="*/ 9162317 w 9162317"/>
              <a:gd name="connsiteY5" fmla="*/ 453594 h 460573"/>
              <a:gd name="connsiteX6" fmla="*/ 9155339 w 9162317"/>
              <a:gd name="connsiteY6" fmla="*/ 0 h 460573"/>
              <a:gd name="connsiteX0" fmla="*/ 9168064 w 9168064"/>
              <a:gd name="connsiteY0" fmla="*/ 2547 h 453595"/>
              <a:gd name="connsiteX1" fmla="*/ 8352851 w 9168064"/>
              <a:gd name="connsiteY1" fmla="*/ 0 h 453595"/>
              <a:gd name="connsiteX2" fmla="*/ 7829490 w 9168064"/>
              <a:gd name="connsiteY2" fmla="*/ 307049 h 453595"/>
              <a:gd name="connsiteX3" fmla="*/ 0 w 9168064"/>
              <a:gd name="connsiteY3" fmla="*/ 300070 h 453595"/>
              <a:gd name="connsiteX4" fmla="*/ 0 w 9168064"/>
              <a:gd name="connsiteY4" fmla="*/ 453595 h 453595"/>
              <a:gd name="connsiteX5" fmla="*/ 9162317 w 9168064"/>
              <a:gd name="connsiteY5" fmla="*/ 446616 h 453595"/>
              <a:gd name="connsiteX6" fmla="*/ 9168064 w 9168064"/>
              <a:gd name="connsiteY6" fmla="*/ 2547 h 453595"/>
              <a:gd name="connsiteX0" fmla="*/ 9168064 w 9168064"/>
              <a:gd name="connsiteY0" fmla="*/ 2547 h 456141"/>
              <a:gd name="connsiteX1" fmla="*/ 8352851 w 9168064"/>
              <a:gd name="connsiteY1" fmla="*/ 0 h 456141"/>
              <a:gd name="connsiteX2" fmla="*/ 7829490 w 9168064"/>
              <a:gd name="connsiteY2" fmla="*/ 307049 h 456141"/>
              <a:gd name="connsiteX3" fmla="*/ 0 w 9168064"/>
              <a:gd name="connsiteY3" fmla="*/ 300070 h 456141"/>
              <a:gd name="connsiteX4" fmla="*/ 0 w 9168064"/>
              <a:gd name="connsiteY4" fmla="*/ 453595 h 456141"/>
              <a:gd name="connsiteX5" fmla="*/ 9155954 w 9168064"/>
              <a:gd name="connsiteY5" fmla="*/ 456141 h 456141"/>
              <a:gd name="connsiteX6" fmla="*/ 9168064 w 9168064"/>
              <a:gd name="connsiteY6" fmla="*/ 2547 h 456141"/>
              <a:gd name="connsiteX0" fmla="*/ 9168064 w 9169169"/>
              <a:gd name="connsiteY0" fmla="*/ 2547 h 456141"/>
              <a:gd name="connsiteX1" fmla="*/ 8352851 w 9169169"/>
              <a:gd name="connsiteY1" fmla="*/ 0 h 456141"/>
              <a:gd name="connsiteX2" fmla="*/ 7829490 w 9169169"/>
              <a:gd name="connsiteY2" fmla="*/ 307049 h 456141"/>
              <a:gd name="connsiteX3" fmla="*/ 0 w 9169169"/>
              <a:gd name="connsiteY3" fmla="*/ 300070 h 456141"/>
              <a:gd name="connsiteX4" fmla="*/ 0 w 9169169"/>
              <a:gd name="connsiteY4" fmla="*/ 453595 h 456141"/>
              <a:gd name="connsiteX5" fmla="*/ 9168679 w 9169169"/>
              <a:gd name="connsiteY5" fmla="*/ 456141 h 456141"/>
              <a:gd name="connsiteX6" fmla="*/ 9168064 w 9169169"/>
              <a:gd name="connsiteY6" fmla="*/ 2547 h 45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9169" h="456141">
                <a:moveTo>
                  <a:pt x="9168064" y="2547"/>
                </a:moveTo>
                <a:lnTo>
                  <a:pt x="8352851" y="0"/>
                </a:lnTo>
                <a:lnTo>
                  <a:pt x="7829490" y="307049"/>
                </a:lnTo>
                <a:lnTo>
                  <a:pt x="0" y="300070"/>
                </a:lnTo>
                <a:lnTo>
                  <a:pt x="0" y="453595"/>
                </a:lnTo>
                <a:lnTo>
                  <a:pt x="9168679" y="456141"/>
                </a:lnTo>
                <a:cubicBezTo>
                  <a:pt x="9170595" y="308118"/>
                  <a:pt x="9166148" y="150570"/>
                  <a:pt x="9168064" y="2547"/>
                </a:cubicBez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2" name="Title Placeholder 1"/>
          <p:cNvSpPr>
            <a:spLocks noGrp="1"/>
          </p:cNvSpPr>
          <p:nvPr>
            <p:ph type="title"/>
          </p:nvPr>
        </p:nvSpPr>
        <p:spPr>
          <a:xfrm>
            <a:off x="609600" y="209629"/>
            <a:ext cx="10972800" cy="988747"/>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7490" y="1600203"/>
            <a:ext cx="10889396" cy="4626548"/>
          </a:xfrm>
          <a:prstGeom prst="rect">
            <a:avLst/>
          </a:prstGeom>
        </p:spPr>
        <p:txBody>
          <a:bodyPr vert="horz" lIns="0" tIns="0" rIns="0" bIns="0" rtlCol="0">
            <a:normAutofit/>
          </a:bodyPr>
          <a:lstStyle/>
          <a:p>
            <a:pPr lvl="0"/>
            <a:r>
              <a:rPr lang="en-US" dirty="0" smtClean="0"/>
              <a:t>Click to edit Master text styles</a:t>
            </a:r>
          </a:p>
          <a:p>
            <a:pPr lvl="1"/>
            <a:r>
              <a:rPr lang="en-US" dirty="0" smtClean="0"/>
              <a:t>16pt Regular Big Bullet One</a:t>
            </a:r>
          </a:p>
          <a:p>
            <a:pPr lvl="2"/>
            <a:r>
              <a:rPr lang="en-US" dirty="0" smtClean="0"/>
              <a:t>Sub-bullet</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71917" y="6656369"/>
            <a:ext cx="2334293" cy="215444"/>
          </a:xfrm>
          <a:prstGeom prst="rect">
            <a:avLst/>
          </a:prstGeom>
        </p:spPr>
        <p:txBody>
          <a:bodyPr wrap="none">
            <a:spAutoFit/>
          </a:bodyPr>
          <a:lstStyle>
            <a:lvl1pPr algn="ctr">
              <a:defRPr lang="en-US" sz="800" b="0" i="0" kern="1200" dirty="0" smtClean="0">
                <a:solidFill>
                  <a:prstClr val="white"/>
                </a:solidFill>
                <a:latin typeface="+mn-lt"/>
                <a:ea typeface="+mn-ea"/>
                <a:cs typeface="Neo Sans Intel"/>
              </a:defRPr>
            </a:lvl1pPr>
          </a:lstStyle>
          <a:p>
            <a:pPr algn="l" defTabSz="609585"/>
            <a:r>
              <a:rPr lang="en-US" smtClean="0"/>
              <a:t>ATTD Competitive Analysis -- Report Identifier</a:t>
            </a:r>
            <a:endParaRPr lang="en-US"/>
          </a:p>
        </p:txBody>
      </p:sp>
      <p:sp>
        <p:nvSpPr>
          <p:cNvPr id="6" name="Slide Number Placeholder 5"/>
          <p:cNvSpPr>
            <a:spLocks noGrp="1"/>
          </p:cNvSpPr>
          <p:nvPr>
            <p:ph type="sldNum" sz="quarter" idx="4"/>
          </p:nvPr>
        </p:nvSpPr>
        <p:spPr>
          <a:xfrm>
            <a:off x="11633712" y="6458132"/>
            <a:ext cx="374224" cy="365125"/>
          </a:xfrm>
          <a:prstGeom prst="rect">
            <a:avLst/>
          </a:prstGeom>
        </p:spPr>
        <p:txBody>
          <a:bodyPr vert="horz" lIns="0" tIns="0" rIns="0" bIns="0" rtlCol="0" anchor="ctr"/>
          <a:lstStyle>
            <a:lvl1pPr algn="r">
              <a:defRPr sz="1067">
                <a:solidFill>
                  <a:srgbClr val="FFFFFF"/>
                </a:solidFill>
                <a:latin typeface="+mj-lt"/>
                <a:cs typeface="Neo Sans Intel Light"/>
              </a:defRPr>
            </a:lvl1pPr>
          </a:lstStyle>
          <a:p>
            <a:pPr defTabSz="609585"/>
            <a:fld id="{EE2556C5-CE8C-6547-B838-EA80C61A4AF7}" type="slidenum">
              <a:rPr lang="en-US" smtClean="0"/>
              <a:pPr defTabSz="609585"/>
              <a:t>‹#›</a:t>
            </a:fld>
            <a:endParaRPr lang="en-US" dirty="0"/>
          </a:p>
        </p:txBody>
      </p:sp>
      <p:cxnSp>
        <p:nvCxnSpPr>
          <p:cNvPr id="11" name="Straight Connector 10"/>
          <p:cNvCxnSpPr/>
          <p:nvPr/>
        </p:nvCxnSpPr>
        <p:spPr>
          <a:xfrm>
            <a:off x="11633712" y="6511692"/>
            <a:ext cx="0" cy="238125"/>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int_lookins_hrz_rgb_wht_24.png"/>
          <p:cNvPicPr>
            <a:picLocks noChangeAspect="1"/>
          </p:cNvPicPr>
          <p:nvPr/>
        </p:nvPicPr>
        <p:blipFill rotWithShape="1">
          <a:blip r:embed="rId18" cstate="screen">
            <a:extLst>
              <a:ext uri="{28A0092B-C50C-407E-A947-70E740481C1C}">
                <a14:useLocalDpi xmlns:a14="http://schemas.microsoft.com/office/drawing/2010/main" val="0"/>
              </a:ext>
            </a:extLst>
          </a:blip>
          <a:srcRect/>
          <a:stretch/>
        </p:blipFill>
        <p:spPr>
          <a:xfrm>
            <a:off x="11017160" y="6485467"/>
            <a:ext cx="474149" cy="299581"/>
          </a:xfrm>
          <a:prstGeom prst="rect">
            <a:avLst/>
          </a:prstGeom>
        </p:spPr>
      </p:pic>
      <p:sp>
        <p:nvSpPr>
          <p:cNvPr id="13" name="TextBox 12"/>
          <p:cNvSpPr txBox="1"/>
          <p:nvPr userDrawn="1"/>
        </p:nvSpPr>
        <p:spPr>
          <a:xfrm>
            <a:off x="8662221" y="1465007"/>
            <a:ext cx="184731" cy="297454"/>
          </a:xfrm>
          <a:prstGeom prst="rect">
            <a:avLst/>
          </a:prstGeom>
          <a:noFill/>
        </p:spPr>
        <p:txBody>
          <a:bodyPr wrap="none" rtlCol="0">
            <a:spAutoFit/>
          </a:bodyPr>
          <a:lstStyle/>
          <a:p>
            <a:pPr defTabSz="609585"/>
            <a:endParaRPr lang="en-US" sz="1333" dirty="0">
              <a:solidFill>
                <a:srgbClr val="004280"/>
              </a:solidFill>
              <a:cs typeface="Neo Sans Intel"/>
            </a:endParaRPr>
          </a:p>
        </p:txBody>
      </p:sp>
    </p:spTree>
    <p:extLst>
      <p:ext uri="{BB962C8B-B14F-4D97-AF65-F5344CB8AC3E}">
        <p14:creationId xmlns:p14="http://schemas.microsoft.com/office/powerpoint/2010/main" val="29172134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p:timing>
    <p:tnLst>
      <p:par>
        <p:cTn id="1" dur="indefinite" restart="never" nodeType="tmRoot"/>
      </p:par>
    </p:tnLst>
  </p:timing>
  <p:hf hdr="0" dt="0"/>
  <p:txStyles>
    <p:titleStyle>
      <a:lvl1pPr algn="l" defTabSz="609585" rtl="0" eaLnBrk="1" latinLnBrk="0" hangingPunct="1">
        <a:spcBef>
          <a:spcPct val="0"/>
        </a:spcBef>
        <a:buNone/>
        <a:defRPr sz="3733" kern="1200">
          <a:solidFill>
            <a:schemeClr val="accent1"/>
          </a:solidFill>
          <a:latin typeface="+mj-lt"/>
          <a:ea typeface="+mj-ea"/>
          <a:cs typeface="+mj-cs"/>
        </a:defRPr>
      </a:lvl1pPr>
    </p:titleStyle>
    <p:bodyStyle>
      <a:lvl1pPr marL="0" indent="0" algn="l" defTabSz="609585" rtl="0" eaLnBrk="1" latinLnBrk="0" hangingPunct="1">
        <a:spcBef>
          <a:spcPts val="1600"/>
        </a:spcBef>
        <a:spcAft>
          <a:spcPts val="0"/>
        </a:spcAft>
        <a:buFont typeface="Arial"/>
        <a:buNone/>
        <a:defRPr sz="2400" b="0" kern="1200">
          <a:solidFill>
            <a:srgbClr val="0071C5"/>
          </a:solidFill>
          <a:latin typeface="+mj-lt"/>
          <a:ea typeface="+mn-ea"/>
          <a:cs typeface="Neo Sans Intel"/>
        </a:defRPr>
      </a:lvl1pPr>
      <a:lvl2pPr marL="300559" indent="-300559" algn="l" defTabSz="609585" rtl="0" eaLnBrk="1" latinLnBrk="0" hangingPunct="1">
        <a:spcBef>
          <a:spcPts val="1067"/>
        </a:spcBef>
        <a:buFont typeface="Wingdings" charset="2"/>
        <a:buChar char="§"/>
        <a:defRPr sz="2133" kern="1200" baseline="0">
          <a:solidFill>
            <a:schemeClr val="tx2"/>
          </a:solidFill>
          <a:latin typeface="+mj-lt"/>
          <a:ea typeface="+mn-ea"/>
          <a:cs typeface="Neo Sans Intel Medium"/>
        </a:defRPr>
      </a:lvl2pPr>
      <a:lvl3pPr marL="761981" indent="-304792" algn="l" defTabSz="609585" rtl="0" eaLnBrk="1" latinLnBrk="0" hangingPunct="1">
        <a:spcBef>
          <a:spcPts val="533"/>
        </a:spcBef>
        <a:buFont typeface="Wingdings" charset="2"/>
        <a:buChar char="§"/>
        <a:defRPr sz="2133" kern="1200">
          <a:solidFill>
            <a:schemeClr val="tx2"/>
          </a:solidFill>
          <a:latin typeface="+mj-lt"/>
          <a:ea typeface="+mn-ea"/>
          <a:cs typeface="Neo Sans Intel"/>
        </a:defRPr>
      </a:lvl3pPr>
      <a:lvl4pPr marL="1293252" indent="-304792" algn="l" defTabSz="609585" rtl="0" eaLnBrk="1" latinLnBrk="0" hangingPunct="1">
        <a:spcBef>
          <a:spcPts val="267"/>
        </a:spcBef>
        <a:buFont typeface="Arial"/>
        <a:buChar char="–"/>
        <a:defRPr sz="1867" kern="1200">
          <a:solidFill>
            <a:schemeClr val="tx2"/>
          </a:solidFill>
          <a:latin typeface="+mj-lt"/>
          <a:ea typeface="+mn-ea"/>
          <a:cs typeface="Neo Sans Intel"/>
        </a:defRPr>
      </a:lvl4pPr>
      <a:lvl5pPr marL="1758907" indent="-304792" algn="l" defTabSz="609585" rtl="0" eaLnBrk="1" latinLnBrk="0" hangingPunct="1">
        <a:spcBef>
          <a:spcPts val="133"/>
        </a:spcBef>
        <a:buFont typeface="Arial"/>
        <a:buChar char="»"/>
        <a:defRPr sz="1600" kern="1200">
          <a:solidFill>
            <a:schemeClr val="tx2"/>
          </a:solidFill>
          <a:latin typeface="+mj-lt"/>
          <a:ea typeface="+mn-ea"/>
          <a:cs typeface="Neo Sans Inte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7.xml"/><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63.pn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slide" Target="slide2.xml"/><Relationship Id="rId2" Type="http://schemas.openxmlformats.org/officeDocument/2006/relationships/image" Target="../media/image68.png"/><Relationship Id="rId1" Type="http://schemas.openxmlformats.org/officeDocument/2006/relationships/slideLayout" Target="../slideLayouts/slideLayout1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5.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slide" Target="slide8.xml"/><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78.jpeg"/><Relationship Id="rId11" Type="http://schemas.openxmlformats.org/officeDocument/2006/relationships/image" Target="../media/image73.png"/><Relationship Id="rId5" Type="http://schemas.openxmlformats.org/officeDocument/2006/relationships/image" Target="../media/image77.png"/><Relationship Id="rId10" Type="http://schemas.openxmlformats.org/officeDocument/2006/relationships/slide" Target="slide8.xml"/><Relationship Id="rId4" Type="http://schemas.microsoft.com/office/2007/relationships/hdphoto" Target="../media/hdphoto2.wdp"/><Relationship Id="rId9"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slide" Target="slide8.xml"/><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2.png"/><Relationship Id="rId7" Type="http://schemas.openxmlformats.org/officeDocument/2006/relationships/slide" Target="slide8.xml"/><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95.png"/><Relationship Id="rId5" Type="http://schemas.openxmlformats.org/officeDocument/2006/relationships/image" Target="../media/image94.tiff"/><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25.xml"/><Relationship Id="rId3" Type="http://schemas.openxmlformats.org/officeDocument/2006/relationships/image" Target="../media/image18.png"/><Relationship Id="rId7" Type="http://schemas.openxmlformats.org/officeDocument/2006/relationships/image" Target="../media/image34.emf"/><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slide" Target="slide24.xml"/><Relationship Id="rId5" Type="http://schemas.openxmlformats.org/officeDocument/2006/relationships/image" Target="../media/image32.jpe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929" y="1"/>
            <a:ext cx="11675595" cy="1654700"/>
          </a:xfrm>
        </p:spPr>
        <p:txBody>
          <a:bodyPr>
            <a:normAutofit/>
          </a:bodyPr>
          <a:lstStyle/>
          <a:p>
            <a:r>
              <a:rPr lang="en-US" sz="5400" b="1" dirty="0" smtClean="0"/>
              <a:t>Advanced Packaging for Heterogeneous Integration</a:t>
            </a:r>
            <a:endParaRPr lang="en-US" sz="5400" b="1" dirty="0"/>
          </a:p>
        </p:txBody>
      </p:sp>
      <p:sp>
        <p:nvSpPr>
          <p:cNvPr id="3" name="Subtitle 2"/>
          <p:cNvSpPr>
            <a:spLocks noGrp="1"/>
          </p:cNvSpPr>
          <p:nvPr>
            <p:ph type="subTitle" idx="1"/>
          </p:nvPr>
        </p:nvSpPr>
        <p:spPr>
          <a:xfrm>
            <a:off x="1440726" y="1654701"/>
            <a:ext cx="9144000" cy="1655762"/>
          </a:xfrm>
        </p:spPr>
        <p:txBody>
          <a:bodyPr/>
          <a:lstStyle/>
          <a:p>
            <a:r>
              <a:rPr lang="en-US" b="0" dirty="0" smtClean="0"/>
              <a:t>Fellows Forum – October 29-30, 2018</a:t>
            </a:r>
          </a:p>
          <a:p>
            <a:r>
              <a:rPr lang="en-US" dirty="0" smtClean="0"/>
              <a:t>Ravi Mahajan, Bob Sankman</a:t>
            </a:r>
            <a:endParaRPr lang="en-US" b="0" dirty="0" smtClean="0"/>
          </a:p>
          <a:p>
            <a:endParaRPr lang="en-US" dirty="0"/>
          </a:p>
        </p:txBody>
      </p:sp>
      <p:sp>
        <p:nvSpPr>
          <p:cNvPr id="4" name="TextBox 3"/>
          <p:cNvSpPr txBox="1"/>
          <p:nvPr/>
        </p:nvSpPr>
        <p:spPr>
          <a:xfrm>
            <a:off x="132538" y="6253347"/>
            <a:ext cx="11717986" cy="523220"/>
          </a:xfrm>
          <a:prstGeom prst="rect">
            <a:avLst/>
          </a:prstGeom>
          <a:noFill/>
        </p:spPr>
        <p:txBody>
          <a:bodyPr wrap="square" rtlCol="0">
            <a:spAutoFit/>
          </a:bodyPr>
          <a:lstStyle/>
          <a:p>
            <a:r>
              <a:rPr lang="en-US" sz="1400" b="1" u="sng" dirty="0" smtClean="0"/>
              <a:t>Acknowledgments</a:t>
            </a:r>
            <a:r>
              <a:rPr lang="en-US" sz="1400" dirty="0" smtClean="0"/>
              <a:t>: Chris Baldwin, Luke Garner, Pat Stover, Ram Viswanath, Sriram Srinivasan, Eugene Scuteri,  Raj Varada, Randy Osborne, Wilfred Gomes, Jeff Howard, Suresh Chittor, Shawna Liff, Jose Cardona, Rob Nickerson, Mitul Modi, Ken Brown, Sri Nimmagadda, Surhud Khare, Pilin Liu, Deepak Goyal</a:t>
            </a:r>
          </a:p>
        </p:txBody>
      </p:sp>
      <p:pic>
        <p:nvPicPr>
          <p:cNvPr id="8" name="Picture 7"/>
          <p:cNvPicPr>
            <a:picLocks noChangeAspect="1"/>
          </p:cNvPicPr>
          <p:nvPr/>
        </p:nvPicPr>
        <p:blipFill>
          <a:blip r:embed="rId2"/>
          <a:stretch>
            <a:fillRect/>
          </a:stretch>
        </p:blipFill>
        <p:spPr>
          <a:xfrm>
            <a:off x="1319919" y="2605731"/>
            <a:ext cx="4572638" cy="3429479"/>
          </a:xfrm>
          <a:prstGeom prst="rect">
            <a:avLst/>
          </a:prstGeom>
        </p:spPr>
      </p:pic>
      <p:pic>
        <p:nvPicPr>
          <p:cNvPr id="9" name="Picture 8"/>
          <p:cNvPicPr>
            <a:picLocks noChangeAspect="1"/>
          </p:cNvPicPr>
          <p:nvPr/>
        </p:nvPicPr>
        <p:blipFill>
          <a:blip r:embed="rId3"/>
          <a:stretch>
            <a:fillRect/>
          </a:stretch>
        </p:blipFill>
        <p:spPr>
          <a:xfrm>
            <a:off x="6609009" y="2605731"/>
            <a:ext cx="4572638" cy="3429479"/>
          </a:xfrm>
          <a:prstGeom prst="rect">
            <a:avLst/>
          </a:prstGeom>
        </p:spPr>
      </p:pic>
      <p:sp>
        <p:nvSpPr>
          <p:cNvPr id="5" name="Rectangle 4"/>
          <p:cNvSpPr/>
          <p:nvPr/>
        </p:nvSpPr>
        <p:spPr>
          <a:xfrm>
            <a:off x="2047875" y="5318760"/>
            <a:ext cx="3057525" cy="561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49415" y="4869180"/>
            <a:ext cx="4192905" cy="853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06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96" y="83699"/>
            <a:ext cx="10972800" cy="583634"/>
          </a:xfrm>
        </p:spPr>
        <p:txBody>
          <a:bodyPr>
            <a:noAutofit/>
          </a:bodyPr>
          <a:lstStyle/>
          <a:p>
            <a:r>
              <a:rPr lang="en-US" b="1" dirty="0" smtClean="0"/>
              <a:t>EMIB Roadmap</a:t>
            </a:r>
            <a:endParaRPr lang="en-US" b="1" dirty="0"/>
          </a:p>
        </p:txBody>
      </p:sp>
      <p:grpSp>
        <p:nvGrpSpPr>
          <p:cNvPr id="11" name="Group 10"/>
          <p:cNvGrpSpPr/>
          <p:nvPr/>
        </p:nvGrpSpPr>
        <p:grpSpPr>
          <a:xfrm>
            <a:off x="245193" y="341057"/>
            <a:ext cx="11482232" cy="2054221"/>
            <a:chOff x="245193" y="188657"/>
            <a:chExt cx="11482232" cy="2054221"/>
          </a:xfrm>
        </p:grpSpPr>
        <p:grpSp>
          <p:nvGrpSpPr>
            <p:cNvPr id="4" name="Group 3"/>
            <p:cNvGrpSpPr/>
            <p:nvPr/>
          </p:nvGrpSpPr>
          <p:grpSpPr>
            <a:xfrm>
              <a:off x="639965" y="619158"/>
              <a:ext cx="6582174" cy="319606"/>
              <a:chOff x="639965" y="619158"/>
              <a:chExt cx="6582174" cy="319606"/>
            </a:xfrm>
          </p:grpSpPr>
          <p:sp>
            <p:nvSpPr>
              <p:cNvPr id="5" name="TextBox 4"/>
              <p:cNvSpPr txBox="1"/>
              <p:nvPr/>
            </p:nvSpPr>
            <p:spPr>
              <a:xfrm>
                <a:off x="639965" y="619167"/>
                <a:ext cx="1097029" cy="319597"/>
              </a:xfrm>
              <a:prstGeom prst="rect">
                <a:avLst/>
              </a:prstGeom>
              <a:solidFill>
                <a:srgbClr val="2F5597"/>
              </a:solidFill>
              <a:ln>
                <a:solidFill>
                  <a:schemeClr val="bg1"/>
                </a:solidFill>
              </a:ln>
            </p:spPr>
            <p:txBody>
              <a:bodyPr vert="horz" wrap="square" lIns="0" tIns="0" rIns="0" bIns="0" rtlCol="0" anchor="ctr" anchorCtr="1">
                <a:noAutofit/>
              </a:bodyPr>
              <a:lstStyle/>
              <a:p>
                <a:pPr algn="ctr"/>
                <a:r>
                  <a:rPr lang="en-US" sz="1200" b="1" dirty="0" smtClean="0">
                    <a:solidFill>
                      <a:schemeClr val="bg1"/>
                    </a:solidFill>
                  </a:rPr>
                  <a:t>H2’18</a:t>
                </a:r>
              </a:p>
            </p:txBody>
          </p:sp>
          <p:sp>
            <p:nvSpPr>
              <p:cNvPr id="6" name="TextBox 5"/>
              <p:cNvSpPr txBox="1"/>
              <p:nvPr/>
            </p:nvSpPr>
            <p:spPr>
              <a:xfrm>
                <a:off x="1736994" y="619164"/>
                <a:ext cx="1097029" cy="319597"/>
              </a:xfrm>
              <a:prstGeom prst="rect">
                <a:avLst/>
              </a:prstGeom>
              <a:solidFill>
                <a:srgbClr val="2F5597"/>
              </a:solidFill>
              <a:ln>
                <a:solidFill>
                  <a:schemeClr val="bg1"/>
                </a:solidFill>
              </a:ln>
            </p:spPr>
            <p:txBody>
              <a:bodyPr vert="horz" wrap="square" lIns="0" tIns="0" rIns="0" bIns="0" rtlCol="0" anchor="ctr" anchorCtr="1">
                <a:noAutofit/>
              </a:bodyPr>
              <a:lstStyle/>
              <a:p>
                <a:pPr algn="ctr"/>
                <a:r>
                  <a:rPr lang="en-US" sz="1200" b="1" dirty="0" smtClean="0">
                    <a:solidFill>
                      <a:schemeClr val="bg1"/>
                    </a:solidFill>
                  </a:rPr>
                  <a:t>H1’19</a:t>
                </a:r>
              </a:p>
            </p:txBody>
          </p:sp>
          <p:sp>
            <p:nvSpPr>
              <p:cNvPr id="7" name="TextBox 6"/>
              <p:cNvSpPr txBox="1"/>
              <p:nvPr/>
            </p:nvSpPr>
            <p:spPr>
              <a:xfrm>
                <a:off x="2834023" y="619161"/>
                <a:ext cx="1097029" cy="319597"/>
              </a:xfrm>
              <a:prstGeom prst="rect">
                <a:avLst/>
              </a:prstGeom>
              <a:solidFill>
                <a:srgbClr val="2F5597"/>
              </a:solidFill>
              <a:ln>
                <a:solidFill>
                  <a:schemeClr val="bg1"/>
                </a:solidFill>
              </a:ln>
            </p:spPr>
            <p:txBody>
              <a:bodyPr vert="horz" wrap="square" lIns="0" tIns="0" rIns="0" bIns="0" rtlCol="0" anchor="ctr" anchorCtr="1">
                <a:noAutofit/>
              </a:bodyPr>
              <a:lstStyle/>
              <a:p>
                <a:pPr algn="ctr"/>
                <a:r>
                  <a:rPr lang="en-US" sz="1200" b="1" dirty="0" smtClean="0">
                    <a:solidFill>
                      <a:schemeClr val="bg1"/>
                    </a:solidFill>
                  </a:rPr>
                  <a:t>H2’19</a:t>
                </a:r>
              </a:p>
            </p:txBody>
          </p:sp>
          <p:sp>
            <p:nvSpPr>
              <p:cNvPr id="8" name="TextBox 7"/>
              <p:cNvSpPr txBox="1"/>
              <p:nvPr/>
            </p:nvSpPr>
            <p:spPr>
              <a:xfrm>
                <a:off x="3931052" y="619160"/>
                <a:ext cx="1097029" cy="319597"/>
              </a:xfrm>
              <a:prstGeom prst="rect">
                <a:avLst/>
              </a:prstGeom>
              <a:solidFill>
                <a:srgbClr val="2F5597"/>
              </a:solidFill>
              <a:ln>
                <a:solidFill>
                  <a:schemeClr val="bg1"/>
                </a:solidFill>
              </a:ln>
            </p:spPr>
            <p:txBody>
              <a:bodyPr vert="horz" wrap="square" lIns="0" tIns="0" rIns="0" bIns="0" rtlCol="0" anchor="ctr" anchorCtr="1">
                <a:noAutofit/>
              </a:bodyPr>
              <a:lstStyle/>
              <a:p>
                <a:pPr algn="ctr"/>
                <a:r>
                  <a:rPr lang="en-US" sz="1200" b="1" dirty="0" smtClean="0">
                    <a:solidFill>
                      <a:schemeClr val="bg1"/>
                    </a:solidFill>
                  </a:rPr>
                  <a:t>H1’20</a:t>
                </a:r>
              </a:p>
            </p:txBody>
          </p:sp>
          <p:sp>
            <p:nvSpPr>
              <p:cNvPr id="9" name="TextBox 8"/>
              <p:cNvSpPr txBox="1"/>
              <p:nvPr/>
            </p:nvSpPr>
            <p:spPr>
              <a:xfrm>
                <a:off x="5028081" y="619159"/>
                <a:ext cx="1097029" cy="319597"/>
              </a:xfrm>
              <a:prstGeom prst="rect">
                <a:avLst/>
              </a:prstGeom>
              <a:solidFill>
                <a:srgbClr val="2F5597"/>
              </a:solidFill>
              <a:ln>
                <a:solidFill>
                  <a:schemeClr val="bg1"/>
                </a:solidFill>
              </a:ln>
            </p:spPr>
            <p:txBody>
              <a:bodyPr vert="horz" wrap="square" lIns="0" tIns="0" rIns="0" bIns="0" rtlCol="0" anchor="ctr" anchorCtr="1">
                <a:noAutofit/>
              </a:bodyPr>
              <a:lstStyle/>
              <a:p>
                <a:pPr algn="ctr"/>
                <a:r>
                  <a:rPr lang="en-US" sz="1200" b="1" dirty="0" smtClean="0">
                    <a:solidFill>
                      <a:schemeClr val="bg1"/>
                    </a:solidFill>
                  </a:rPr>
                  <a:t>H2’20</a:t>
                </a:r>
              </a:p>
            </p:txBody>
          </p:sp>
          <p:sp>
            <p:nvSpPr>
              <p:cNvPr id="10" name="TextBox 9"/>
              <p:cNvSpPr txBox="1"/>
              <p:nvPr/>
            </p:nvSpPr>
            <p:spPr>
              <a:xfrm>
                <a:off x="6125110" y="619158"/>
                <a:ext cx="1097029" cy="319597"/>
              </a:xfrm>
              <a:prstGeom prst="rect">
                <a:avLst/>
              </a:prstGeom>
              <a:solidFill>
                <a:srgbClr val="2F5597"/>
              </a:solidFill>
              <a:ln>
                <a:solidFill>
                  <a:schemeClr val="bg1"/>
                </a:solidFill>
              </a:ln>
            </p:spPr>
            <p:txBody>
              <a:bodyPr vert="horz" wrap="square" lIns="0" tIns="0" rIns="0" bIns="0" rtlCol="0" anchor="ctr" anchorCtr="1">
                <a:noAutofit/>
              </a:bodyPr>
              <a:lstStyle/>
              <a:p>
                <a:pPr algn="ctr"/>
                <a:r>
                  <a:rPr lang="en-US" sz="1200" b="1" dirty="0" smtClean="0">
                    <a:solidFill>
                      <a:schemeClr val="bg1"/>
                    </a:solidFill>
                  </a:rPr>
                  <a:t>H1’21</a:t>
                </a:r>
              </a:p>
            </p:txBody>
          </p:sp>
        </p:grpSp>
        <p:sp>
          <p:nvSpPr>
            <p:cNvPr id="36" name="Rounded Rectangle 35"/>
            <p:cNvSpPr/>
            <p:nvPr/>
          </p:nvSpPr>
          <p:spPr>
            <a:xfrm>
              <a:off x="245193" y="1107680"/>
              <a:ext cx="4823984" cy="882619"/>
            </a:xfrm>
            <a:prstGeom prst="round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10nm Wave 1 (Sequoia Acres, Falcon Mesa 3-8)</a:t>
              </a:r>
            </a:p>
            <a:p>
              <a:pPr algn="ctr"/>
              <a:r>
                <a:rPr lang="en-US" sz="1600" dirty="0" smtClean="0"/>
                <a:t>Maximum 6 bridges</a:t>
              </a:r>
            </a:p>
            <a:p>
              <a:pPr algn="ctr"/>
              <a:r>
                <a:rPr lang="en-US" sz="1600" dirty="0" smtClean="0"/>
                <a:t>Up to 55x70mm BGA</a:t>
              </a:r>
            </a:p>
          </p:txBody>
        </p:sp>
        <p:pic>
          <p:nvPicPr>
            <p:cNvPr id="67" name="Picture 66"/>
            <p:cNvPicPr>
              <a:picLocks noChangeAspect="1"/>
            </p:cNvPicPr>
            <p:nvPr/>
          </p:nvPicPr>
          <p:blipFill rotWithShape="1">
            <a:blip r:embed="rId3" cstate="print">
              <a:extLst>
                <a:ext uri="{28A0092B-C50C-407E-A947-70E740481C1C}">
                  <a14:useLocalDpi xmlns:a14="http://schemas.microsoft.com/office/drawing/2010/main" val="0"/>
                </a:ext>
              </a:extLst>
            </a:blip>
            <a:srcRect l="16363" t="28854" r="15474" b="13867"/>
            <a:stretch/>
          </p:blipFill>
          <p:spPr>
            <a:xfrm>
              <a:off x="6436888" y="992130"/>
              <a:ext cx="1767135" cy="1113719"/>
            </a:xfrm>
            <a:prstGeom prst="rect">
              <a:avLst/>
            </a:prstGeom>
          </p:spPr>
        </p:pic>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0301" y="963913"/>
              <a:ext cx="1170152" cy="1170152"/>
            </a:xfrm>
            <a:prstGeom prst="rect">
              <a:avLst/>
            </a:prstGeom>
          </p:spPr>
        </p:pic>
        <p:sp>
          <p:nvSpPr>
            <p:cNvPr id="21" name="TextBox 20"/>
            <p:cNvSpPr txBox="1"/>
            <p:nvPr/>
          </p:nvSpPr>
          <p:spPr>
            <a:xfrm>
              <a:off x="5000232" y="1179657"/>
              <a:ext cx="1538217" cy="738664"/>
            </a:xfrm>
            <a:prstGeom prst="rect">
              <a:avLst/>
            </a:prstGeom>
            <a:noFill/>
          </p:spPr>
          <p:txBody>
            <a:bodyPr wrap="square" rtlCol="0">
              <a:spAutoFit/>
            </a:bodyPr>
            <a:lstStyle/>
            <a:p>
              <a:pPr algn="ctr"/>
              <a:r>
                <a:rPr lang="en-US" sz="1400" b="1" i="1" dirty="0" smtClean="0"/>
                <a:t>Sequoia Acres</a:t>
              </a:r>
            </a:p>
            <a:p>
              <a:pPr algn="ctr"/>
              <a:r>
                <a:rPr lang="en-US" sz="1400" i="1" dirty="0" smtClean="0"/>
                <a:t>FPGA + ASICS + XCVRs</a:t>
              </a:r>
              <a:endParaRPr lang="en-US" sz="1400" i="1" dirty="0"/>
            </a:p>
          </p:txBody>
        </p:sp>
        <p:sp>
          <p:nvSpPr>
            <p:cNvPr id="73" name="TextBox 72"/>
            <p:cNvSpPr txBox="1"/>
            <p:nvPr/>
          </p:nvSpPr>
          <p:spPr>
            <a:xfrm>
              <a:off x="8329308" y="1179657"/>
              <a:ext cx="1719705" cy="738664"/>
            </a:xfrm>
            <a:prstGeom prst="rect">
              <a:avLst/>
            </a:prstGeom>
            <a:noFill/>
          </p:spPr>
          <p:txBody>
            <a:bodyPr wrap="square" rtlCol="0">
              <a:spAutoFit/>
            </a:bodyPr>
            <a:lstStyle/>
            <a:p>
              <a:pPr algn="ctr"/>
              <a:r>
                <a:rPr lang="en-US" sz="1400" b="1" i="1" dirty="0" smtClean="0"/>
                <a:t>Falcon Mesa</a:t>
              </a:r>
            </a:p>
            <a:p>
              <a:pPr algn="ctr"/>
              <a:r>
                <a:rPr lang="en-US" sz="1400" i="1" dirty="0" smtClean="0"/>
                <a:t>FPGA + XCVRs + HBM2/2E</a:t>
              </a:r>
              <a:endParaRPr lang="en-US" sz="1400" i="1" dirty="0"/>
            </a:p>
          </p:txBody>
        </p:sp>
        <p:sp>
          <p:nvSpPr>
            <p:cNvPr id="29" name="TextBox 28"/>
            <p:cNvSpPr txBox="1"/>
            <p:nvPr/>
          </p:nvSpPr>
          <p:spPr>
            <a:xfrm>
              <a:off x="7956282" y="188657"/>
              <a:ext cx="3771143" cy="523220"/>
            </a:xfrm>
            <a:prstGeom prst="rect">
              <a:avLst/>
            </a:prstGeom>
            <a:noFill/>
          </p:spPr>
          <p:txBody>
            <a:bodyPr wrap="square" rtlCol="0">
              <a:spAutoFit/>
            </a:bodyPr>
            <a:lstStyle/>
            <a:p>
              <a:r>
                <a:rPr lang="en-US" sz="1400" b="1" i="1" dirty="0" smtClean="0"/>
                <a:t>Right side of box represents tech cert</a:t>
              </a:r>
            </a:p>
            <a:p>
              <a:r>
                <a:rPr lang="en-US" sz="1400" b="1" i="1" dirty="0" smtClean="0"/>
                <a:t>Stars represent lead product power-on and PRQ</a:t>
              </a:r>
              <a:endParaRPr lang="en-US" sz="1400" b="1" i="1" dirty="0"/>
            </a:p>
          </p:txBody>
        </p:sp>
        <p:sp>
          <p:nvSpPr>
            <p:cNvPr id="30" name="5-Point Star 29"/>
            <p:cNvSpPr/>
            <p:nvPr/>
          </p:nvSpPr>
          <p:spPr>
            <a:xfrm>
              <a:off x="1818968" y="1960013"/>
              <a:ext cx="390832" cy="28286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5-Point Star 196"/>
            <p:cNvSpPr/>
            <p:nvPr/>
          </p:nvSpPr>
          <p:spPr>
            <a:xfrm>
              <a:off x="5722374" y="1955477"/>
              <a:ext cx="390832" cy="28286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071456" y="2503735"/>
            <a:ext cx="11024790" cy="1644756"/>
            <a:chOff x="1071456" y="2351335"/>
            <a:chExt cx="11024790" cy="1644756"/>
          </a:xfrm>
        </p:grpSpPr>
        <p:sp>
          <p:nvSpPr>
            <p:cNvPr id="37" name="Rounded Rectangle 36"/>
            <p:cNvSpPr/>
            <p:nvPr/>
          </p:nvSpPr>
          <p:spPr>
            <a:xfrm>
              <a:off x="1071456" y="2707531"/>
              <a:ext cx="5053654" cy="932364"/>
            </a:xfrm>
            <a:prstGeom prst="roundRect">
              <a:avLst/>
            </a:prstGeom>
            <a:solidFill>
              <a:srgbClr val="7030A0"/>
            </a:solidFill>
            <a:ln>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10nm EMIB Tiling (Sapphire Rapids, Arctic Sound)</a:t>
              </a:r>
            </a:p>
            <a:p>
              <a:pPr algn="ctr"/>
              <a:r>
                <a:rPr lang="en-US" sz="1600" dirty="0" smtClean="0"/>
                <a:t>Maximum 12 bridges</a:t>
              </a:r>
            </a:p>
            <a:p>
              <a:pPr algn="ctr"/>
              <a:r>
                <a:rPr lang="en-US" sz="1600" dirty="0" smtClean="0"/>
                <a:t>Up to 80mm BGA and 77.5x56.5mm LGA</a:t>
              </a:r>
            </a:p>
          </p:txBody>
        </p:sp>
        <p:grpSp>
          <p:nvGrpSpPr>
            <p:cNvPr id="22" name="Group 21"/>
            <p:cNvGrpSpPr/>
            <p:nvPr/>
          </p:nvGrpSpPr>
          <p:grpSpPr>
            <a:xfrm>
              <a:off x="7615113" y="2421423"/>
              <a:ext cx="1694708" cy="1504581"/>
              <a:chOff x="6567948" y="3000278"/>
              <a:chExt cx="2113936" cy="1876777"/>
            </a:xfrm>
          </p:grpSpPr>
          <p:sp>
            <p:nvSpPr>
              <p:cNvPr id="75" name="Rectangle 74"/>
              <p:cNvSpPr/>
              <p:nvPr/>
            </p:nvSpPr>
            <p:spPr bwMode="auto">
              <a:xfrm rot="16200000">
                <a:off x="6686527" y="2881699"/>
                <a:ext cx="1876777" cy="2113936"/>
              </a:xfrm>
              <a:prstGeom prst="rect">
                <a:avLst/>
              </a:prstGeom>
              <a:solidFill>
                <a:srgbClr val="009900"/>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78" name="Rectangle 77"/>
              <p:cNvSpPr/>
              <p:nvPr/>
            </p:nvSpPr>
            <p:spPr bwMode="auto">
              <a:xfrm>
                <a:off x="6839536" y="3247718"/>
                <a:ext cx="771511" cy="673452"/>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79" name="Rectangle 78"/>
              <p:cNvSpPr/>
              <p:nvPr/>
            </p:nvSpPr>
            <p:spPr bwMode="auto">
              <a:xfrm>
                <a:off x="7628841" y="3258914"/>
                <a:ext cx="771511" cy="673452"/>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80" name="Rectangle 79"/>
              <p:cNvSpPr/>
              <p:nvPr/>
            </p:nvSpPr>
            <p:spPr bwMode="auto">
              <a:xfrm>
                <a:off x="6839536" y="3950336"/>
                <a:ext cx="771511" cy="673452"/>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81" name="Rectangle 80"/>
              <p:cNvSpPr/>
              <p:nvPr/>
            </p:nvSpPr>
            <p:spPr bwMode="auto">
              <a:xfrm>
                <a:off x="7627892" y="3950336"/>
                <a:ext cx="771511" cy="673452"/>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grpSp>
            <p:nvGrpSpPr>
              <p:cNvPr id="82" name="Group 81"/>
              <p:cNvGrpSpPr/>
              <p:nvPr/>
            </p:nvGrpSpPr>
            <p:grpSpPr>
              <a:xfrm rot="5400000">
                <a:off x="6989995" y="3237971"/>
                <a:ext cx="1249961" cy="1384164"/>
                <a:chOff x="3264148" y="1912168"/>
                <a:chExt cx="1178024" cy="1301196"/>
              </a:xfrm>
            </p:grpSpPr>
            <p:sp>
              <p:nvSpPr>
                <p:cNvPr id="84" name="Rectangle 83"/>
                <p:cNvSpPr/>
                <p:nvPr/>
              </p:nvSpPr>
              <p:spPr bwMode="auto">
                <a:xfrm rot="16200000">
                  <a:off x="3750809" y="1931271"/>
                  <a:ext cx="187959" cy="149754"/>
                </a:xfrm>
                <a:prstGeom prst="rect">
                  <a:avLst/>
                </a:prstGeom>
                <a:solidFill>
                  <a:schemeClr val="accent1">
                    <a:lumMod val="40000"/>
                    <a:lumOff val="60000"/>
                    <a:alpha val="64000"/>
                  </a:scheme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85" name="Rectangle 84"/>
                <p:cNvSpPr/>
                <p:nvPr/>
              </p:nvSpPr>
              <p:spPr bwMode="auto">
                <a:xfrm rot="16200000">
                  <a:off x="3774788" y="2124981"/>
                  <a:ext cx="140004" cy="149754"/>
                </a:xfrm>
                <a:prstGeom prst="rect">
                  <a:avLst/>
                </a:prstGeom>
                <a:solidFill>
                  <a:srgbClr val="FFFF00">
                    <a:alpha val="64000"/>
                  </a:srgb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86" name="Rectangle 85"/>
                <p:cNvSpPr/>
                <p:nvPr/>
              </p:nvSpPr>
              <p:spPr bwMode="auto">
                <a:xfrm rot="16200000">
                  <a:off x="3774788" y="2339301"/>
                  <a:ext cx="140004" cy="149754"/>
                </a:xfrm>
                <a:prstGeom prst="rect">
                  <a:avLst/>
                </a:prstGeom>
                <a:solidFill>
                  <a:srgbClr val="FFFF00">
                    <a:alpha val="64000"/>
                  </a:srgb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87" name="Rectangle 86"/>
                <p:cNvSpPr/>
                <p:nvPr/>
              </p:nvSpPr>
              <p:spPr bwMode="auto">
                <a:xfrm rot="16200000">
                  <a:off x="3774788" y="2625795"/>
                  <a:ext cx="140004" cy="149754"/>
                </a:xfrm>
                <a:prstGeom prst="rect">
                  <a:avLst/>
                </a:prstGeom>
                <a:solidFill>
                  <a:srgbClr val="FFFF00">
                    <a:alpha val="64000"/>
                  </a:srgb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88" name="Rectangle 87"/>
                <p:cNvSpPr/>
                <p:nvPr/>
              </p:nvSpPr>
              <p:spPr bwMode="auto">
                <a:xfrm rot="16200000">
                  <a:off x="3774788" y="2834821"/>
                  <a:ext cx="140004" cy="149754"/>
                </a:xfrm>
                <a:prstGeom prst="rect">
                  <a:avLst/>
                </a:prstGeom>
                <a:solidFill>
                  <a:srgbClr val="FFFF00">
                    <a:alpha val="64000"/>
                  </a:srgb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89" name="Rectangle 88"/>
                <p:cNvSpPr/>
                <p:nvPr/>
              </p:nvSpPr>
              <p:spPr bwMode="auto">
                <a:xfrm rot="16200000">
                  <a:off x="3750810" y="3044508"/>
                  <a:ext cx="187959" cy="149754"/>
                </a:xfrm>
                <a:prstGeom prst="rect">
                  <a:avLst/>
                </a:prstGeom>
                <a:solidFill>
                  <a:schemeClr val="accent1">
                    <a:lumMod val="40000"/>
                    <a:lumOff val="60000"/>
                    <a:alpha val="64000"/>
                  </a:scheme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90" name="Rectangle 89"/>
                <p:cNvSpPr/>
                <p:nvPr/>
              </p:nvSpPr>
              <p:spPr bwMode="auto">
                <a:xfrm>
                  <a:off x="3264148" y="2494608"/>
                  <a:ext cx="241234" cy="133928"/>
                </a:xfrm>
                <a:prstGeom prst="rect">
                  <a:avLst/>
                </a:prstGeom>
                <a:solidFill>
                  <a:srgbClr val="AA014C">
                    <a:lumMod val="60000"/>
                    <a:lumOff val="40000"/>
                    <a:alpha val="64000"/>
                  </a:srgb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91" name="Rectangle 90"/>
                <p:cNvSpPr/>
                <p:nvPr/>
              </p:nvSpPr>
              <p:spPr bwMode="auto">
                <a:xfrm>
                  <a:off x="3523120" y="2494608"/>
                  <a:ext cx="241234" cy="133928"/>
                </a:xfrm>
                <a:prstGeom prst="rect">
                  <a:avLst/>
                </a:prstGeom>
                <a:solidFill>
                  <a:srgbClr val="AA014C">
                    <a:lumMod val="60000"/>
                    <a:lumOff val="40000"/>
                    <a:alpha val="64000"/>
                  </a:srgb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92" name="Rectangle 91"/>
                <p:cNvSpPr/>
                <p:nvPr/>
              </p:nvSpPr>
              <p:spPr bwMode="auto">
                <a:xfrm>
                  <a:off x="3937805" y="2494608"/>
                  <a:ext cx="241234" cy="133928"/>
                </a:xfrm>
                <a:prstGeom prst="rect">
                  <a:avLst/>
                </a:prstGeom>
                <a:solidFill>
                  <a:srgbClr val="AA014C">
                    <a:lumMod val="60000"/>
                    <a:lumOff val="40000"/>
                    <a:alpha val="64000"/>
                  </a:srgb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sp>
              <p:nvSpPr>
                <p:cNvPr id="93" name="Rectangle 92"/>
                <p:cNvSpPr/>
                <p:nvPr/>
              </p:nvSpPr>
              <p:spPr bwMode="auto">
                <a:xfrm>
                  <a:off x="4200938" y="2494608"/>
                  <a:ext cx="241234" cy="133928"/>
                </a:xfrm>
                <a:prstGeom prst="rect">
                  <a:avLst/>
                </a:prstGeom>
                <a:solidFill>
                  <a:srgbClr val="AA014C">
                    <a:lumMod val="60000"/>
                    <a:lumOff val="40000"/>
                    <a:alpha val="64000"/>
                  </a:srgbClr>
                </a:solidFill>
                <a:ln w="9525" cap="flat" cmpd="sng" algn="ctr">
                  <a:solidFill>
                    <a:srgbClr val="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defRPr/>
                  </a:pPr>
                  <a:endParaRPr lang="en-US" sz="1467" kern="0">
                    <a:solidFill>
                      <a:srgbClr val="000000"/>
                    </a:solidFill>
                    <a:effectLst>
                      <a:outerShdw blurRad="38100" dist="38100" dir="2700000" algn="tl">
                        <a:srgbClr val="000000">
                          <a:alpha val="43137"/>
                        </a:srgbClr>
                      </a:outerShdw>
                    </a:effectLst>
                    <a:latin typeface="Verdana" pitchFamily="34" charset="0"/>
                    <a:cs typeface="Arial" charset="0"/>
                  </a:endParaRPr>
                </a:p>
              </p:txBody>
            </p:sp>
          </p:grpSp>
        </p:grpSp>
        <p:grpSp>
          <p:nvGrpSpPr>
            <p:cNvPr id="25" name="Group 24"/>
            <p:cNvGrpSpPr/>
            <p:nvPr/>
          </p:nvGrpSpPr>
          <p:grpSpPr>
            <a:xfrm>
              <a:off x="10530253" y="2351335"/>
              <a:ext cx="1565993" cy="1644756"/>
              <a:chOff x="10085553" y="2962127"/>
              <a:chExt cx="1873015" cy="1967220"/>
            </a:xfrm>
          </p:grpSpPr>
          <p:sp>
            <p:nvSpPr>
              <p:cNvPr id="98" name="Rectangle 97"/>
              <p:cNvSpPr/>
              <p:nvPr/>
            </p:nvSpPr>
            <p:spPr bwMode="auto">
              <a:xfrm>
                <a:off x="10085553" y="2962127"/>
                <a:ext cx="1873015" cy="19672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99" name="Rectangle 98"/>
              <p:cNvSpPr/>
              <p:nvPr/>
            </p:nvSpPr>
            <p:spPr bwMode="auto">
              <a:xfrm>
                <a:off x="10359682" y="3265998"/>
                <a:ext cx="303525" cy="228975"/>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0" name="Rectangle 99"/>
              <p:cNvSpPr/>
              <p:nvPr/>
            </p:nvSpPr>
            <p:spPr bwMode="auto">
              <a:xfrm>
                <a:off x="10700482" y="3265997"/>
                <a:ext cx="303525" cy="228975"/>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1" name="Rectangle 100"/>
              <p:cNvSpPr/>
              <p:nvPr/>
            </p:nvSpPr>
            <p:spPr bwMode="auto">
              <a:xfrm>
                <a:off x="11025305" y="3265998"/>
                <a:ext cx="303525" cy="228975"/>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2" name="Rectangle 101"/>
              <p:cNvSpPr/>
              <p:nvPr/>
            </p:nvSpPr>
            <p:spPr bwMode="auto">
              <a:xfrm>
                <a:off x="11366105" y="3265997"/>
                <a:ext cx="303525" cy="228975"/>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3" name="Rectangle 102"/>
              <p:cNvSpPr/>
              <p:nvPr/>
            </p:nvSpPr>
            <p:spPr bwMode="auto">
              <a:xfrm>
                <a:off x="10359682" y="3510948"/>
                <a:ext cx="644325" cy="44197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4" name="Rectangle 103"/>
              <p:cNvSpPr/>
              <p:nvPr/>
            </p:nvSpPr>
            <p:spPr bwMode="auto">
              <a:xfrm>
                <a:off x="11025304" y="3510948"/>
                <a:ext cx="644325" cy="44197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5" name="Rectangle 104"/>
              <p:cNvSpPr/>
              <p:nvPr/>
            </p:nvSpPr>
            <p:spPr bwMode="auto">
              <a:xfrm>
                <a:off x="10359682" y="3968899"/>
                <a:ext cx="644325" cy="44197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6" name="Rectangle 105"/>
              <p:cNvSpPr/>
              <p:nvPr/>
            </p:nvSpPr>
            <p:spPr bwMode="auto">
              <a:xfrm>
                <a:off x="11025304" y="3968899"/>
                <a:ext cx="644325" cy="44197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7" name="Rectangle 106"/>
              <p:cNvSpPr/>
              <p:nvPr/>
            </p:nvSpPr>
            <p:spPr bwMode="auto">
              <a:xfrm>
                <a:off x="10359682" y="4432175"/>
                <a:ext cx="303525" cy="228975"/>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8" name="Rectangle 107"/>
              <p:cNvSpPr/>
              <p:nvPr/>
            </p:nvSpPr>
            <p:spPr bwMode="auto">
              <a:xfrm>
                <a:off x="10700482" y="4432174"/>
                <a:ext cx="303525" cy="228975"/>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09" name="Rectangle 108"/>
              <p:cNvSpPr/>
              <p:nvPr/>
            </p:nvSpPr>
            <p:spPr bwMode="auto">
              <a:xfrm>
                <a:off x="10396957" y="3351199"/>
                <a:ext cx="218325" cy="213000"/>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0" name="Rectangle 109"/>
              <p:cNvSpPr/>
              <p:nvPr/>
            </p:nvSpPr>
            <p:spPr bwMode="auto">
              <a:xfrm>
                <a:off x="11025305" y="4432175"/>
                <a:ext cx="303525" cy="228975"/>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1" name="Rectangle 110"/>
              <p:cNvSpPr/>
              <p:nvPr/>
            </p:nvSpPr>
            <p:spPr bwMode="auto">
              <a:xfrm>
                <a:off x="11366105" y="4432174"/>
                <a:ext cx="303525" cy="228975"/>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2" name="Rectangle 111"/>
              <p:cNvSpPr/>
              <p:nvPr/>
            </p:nvSpPr>
            <p:spPr bwMode="auto">
              <a:xfrm>
                <a:off x="10735093" y="3351199"/>
                <a:ext cx="218325" cy="213000"/>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3" name="Rectangle 112"/>
              <p:cNvSpPr/>
              <p:nvPr/>
            </p:nvSpPr>
            <p:spPr bwMode="auto">
              <a:xfrm>
                <a:off x="11067905" y="3351199"/>
                <a:ext cx="218325" cy="213000"/>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4" name="Rectangle 113"/>
              <p:cNvSpPr/>
              <p:nvPr/>
            </p:nvSpPr>
            <p:spPr bwMode="auto">
              <a:xfrm>
                <a:off x="11400716" y="3351199"/>
                <a:ext cx="218325" cy="213000"/>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5" name="Rectangle 114"/>
              <p:cNvSpPr/>
              <p:nvPr/>
            </p:nvSpPr>
            <p:spPr bwMode="auto">
              <a:xfrm>
                <a:off x="10396957" y="4363597"/>
                <a:ext cx="218325" cy="213000"/>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6" name="Rectangle 115"/>
              <p:cNvSpPr/>
              <p:nvPr/>
            </p:nvSpPr>
            <p:spPr bwMode="auto">
              <a:xfrm>
                <a:off x="10735093" y="4363597"/>
                <a:ext cx="218325" cy="213000"/>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7" name="Rectangle 116"/>
              <p:cNvSpPr/>
              <p:nvPr/>
            </p:nvSpPr>
            <p:spPr bwMode="auto">
              <a:xfrm>
                <a:off x="11067905" y="4363597"/>
                <a:ext cx="218325" cy="213000"/>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8" name="Rectangle 117"/>
              <p:cNvSpPr/>
              <p:nvPr/>
            </p:nvSpPr>
            <p:spPr bwMode="auto">
              <a:xfrm>
                <a:off x="11400716" y="4363597"/>
                <a:ext cx="218325" cy="213000"/>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19" name="Rectangle 118"/>
              <p:cNvSpPr/>
              <p:nvPr/>
            </p:nvSpPr>
            <p:spPr bwMode="auto">
              <a:xfrm>
                <a:off x="10940386" y="3592596"/>
                <a:ext cx="149684" cy="32926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20" name="Rectangle 119"/>
              <p:cNvSpPr/>
              <p:nvPr/>
            </p:nvSpPr>
            <p:spPr bwMode="auto">
              <a:xfrm>
                <a:off x="10940386" y="4005490"/>
                <a:ext cx="149684" cy="32926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21" name="Rectangle 120"/>
              <p:cNvSpPr/>
              <p:nvPr/>
            </p:nvSpPr>
            <p:spPr bwMode="auto">
              <a:xfrm rot="16200000">
                <a:off x="10562333" y="3804266"/>
                <a:ext cx="149684" cy="32926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22" name="Rectangle 121"/>
              <p:cNvSpPr/>
              <p:nvPr/>
            </p:nvSpPr>
            <p:spPr bwMode="auto">
              <a:xfrm rot="16200000">
                <a:off x="11281651" y="3804266"/>
                <a:ext cx="149684" cy="32926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grpSp>
        <p:sp>
          <p:nvSpPr>
            <p:cNvPr id="125" name="TextBox 124"/>
            <p:cNvSpPr txBox="1"/>
            <p:nvPr/>
          </p:nvSpPr>
          <p:spPr>
            <a:xfrm>
              <a:off x="6062783" y="2912103"/>
              <a:ext cx="1767135" cy="523220"/>
            </a:xfrm>
            <a:prstGeom prst="rect">
              <a:avLst/>
            </a:prstGeom>
            <a:noFill/>
          </p:spPr>
          <p:txBody>
            <a:bodyPr wrap="square" rtlCol="0">
              <a:spAutoFit/>
            </a:bodyPr>
            <a:lstStyle/>
            <a:p>
              <a:pPr algn="ctr"/>
              <a:r>
                <a:rPr lang="en-US" sz="1400" b="1" i="1" dirty="0" smtClean="0"/>
                <a:t>Sapphire Rapids</a:t>
              </a:r>
            </a:p>
            <a:p>
              <a:pPr algn="ctr"/>
              <a:r>
                <a:rPr lang="en-US" sz="1400" i="1" dirty="0" smtClean="0"/>
                <a:t>CPU tiling</a:t>
              </a:r>
              <a:endParaRPr lang="en-US" sz="1400" i="1" dirty="0"/>
            </a:p>
          </p:txBody>
        </p:sp>
        <p:sp>
          <p:nvSpPr>
            <p:cNvPr id="126" name="TextBox 125"/>
            <p:cNvSpPr txBox="1"/>
            <p:nvPr/>
          </p:nvSpPr>
          <p:spPr>
            <a:xfrm>
              <a:off x="9239554" y="2804381"/>
              <a:ext cx="1439123" cy="738664"/>
            </a:xfrm>
            <a:prstGeom prst="rect">
              <a:avLst/>
            </a:prstGeom>
            <a:noFill/>
          </p:spPr>
          <p:txBody>
            <a:bodyPr wrap="square" rtlCol="0">
              <a:spAutoFit/>
            </a:bodyPr>
            <a:lstStyle/>
            <a:p>
              <a:pPr algn="ctr"/>
              <a:r>
                <a:rPr lang="en-US" sz="1400" b="1" i="1" dirty="0" smtClean="0"/>
                <a:t>Arctic Sound</a:t>
              </a:r>
            </a:p>
            <a:p>
              <a:pPr algn="ctr"/>
              <a:r>
                <a:rPr lang="en-US" sz="1400" i="1" dirty="0" smtClean="0"/>
                <a:t>GPU tiling + HBM2/2E</a:t>
              </a:r>
              <a:endParaRPr lang="en-US" sz="1400" i="1" dirty="0"/>
            </a:p>
          </p:txBody>
        </p:sp>
        <p:sp>
          <p:nvSpPr>
            <p:cNvPr id="198" name="5-Point Star 197"/>
            <p:cNvSpPr/>
            <p:nvPr/>
          </p:nvSpPr>
          <p:spPr>
            <a:xfrm>
              <a:off x="3481522" y="3627055"/>
              <a:ext cx="390832" cy="28286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5-Point Star 198"/>
            <p:cNvSpPr/>
            <p:nvPr/>
          </p:nvSpPr>
          <p:spPr>
            <a:xfrm>
              <a:off x="6003850" y="3627055"/>
              <a:ext cx="390832" cy="28286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071456" y="4328434"/>
            <a:ext cx="11024790" cy="1875576"/>
            <a:chOff x="1071456" y="4176034"/>
            <a:chExt cx="11024790" cy="1875576"/>
          </a:xfrm>
        </p:grpSpPr>
        <p:sp>
          <p:nvSpPr>
            <p:cNvPr id="39" name="Rounded Rectangle 38"/>
            <p:cNvSpPr/>
            <p:nvPr/>
          </p:nvSpPr>
          <p:spPr>
            <a:xfrm>
              <a:off x="1071456" y="4574389"/>
              <a:ext cx="5060537" cy="1078866"/>
            </a:xfrm>
            <a:prstGeom prst="roundRect">
              <a:avLst/>
            </a:prstGeom>
            <a:solidFill>
              <a:schemeClr val="accent2"/>
            </a:solidFill>
            <a:ln>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TSMC 7nm on EMIB (Rivercrest, Knights Run)</a:t>
              </a:r>
            </a:p>
            <a:p>
              <a:pPr algn="ctr"/>
              <a:r>
                <a:rPr lang="en-US" sz="1600" dirty="0" smtClean="0"/>
                <a:t>External silicon </a:t>
              </a:r>
              <a:r>
                <a:rPr lang="en-US" sz="1600" dirty="0" err="1" smtClean="0"/>
                <a:t>qual</a:t>
              </a:r>
              <a:r>
                <a:rPr lang="en-US" sz="1600" dirty="0" smtClean="0"/>
                <a:t>, Maximum 15 bridges</a:t>
              </a:r>
            </a:p>
            <a:p>
              <a:pPr algn="ctr"/>
              <a:r>
                <a:rPr lang="en-US" sz="1600" dirty="0" smtClean="0"/>
                <a:t>Up to 80mm BGA</a:t>
              </a:r>
            </a:p>
          </p:txBody>
        </p:sp>
        <p:grpSp>
          <p:nvGrpSpPr>
            <p:cNvPr id="27" name="Group 26"/>
            <p:cNvGrpSpPr/>
            <p:nvPr/>
          </p:nvGrpSpPr>
          <p:grpSpPr>
            <a:xfrm>
              <a:off x="9968968" y="4329631"/>
              <a:ext cx="2127278" cy="1568383"/>
              <a:chOff x="8380876" y="4844895"/>
              <a:chExt cx="2541069" cy="1873459"/>
            </a:xfrm>
          </p:grpSpPr>
          <p:sp>
            <p:nvSpPr>
              <p:cNvPr id="127" name="Rectangle 126"/>
              <p:cNvSpPr/>
              <p:nvPr/>
            </p:nvSpPr>
            <p:spPr bwMode="auto">
              <a:xfrm>
                <a:off x="8380876" y="4844895"/>
                <a:ext cx="2541069" cy="187345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28" name="Rectangle 127"/>
              <p:cNvSpPr/>
              <p:nvPr/>
            </p:nvSpPr>
            <p:spPr bwMode="auto">
              <a:xfrm>
                <a:off x="8646159" y="5134282"/>
                <a:ext cx="305369" cy="21806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29" name="Rectangle 128"/>
              <p:cNvSpPr/>
              <p:nvPr/>
            </p:nvSpPr>
            <p:spPr bwMode="auto">
              <a:xfrm>
                <a:off x="8989030" y="5134282"/>
                <a:ext cx="305369" cy="21806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30" name="Rectangle 129"/>
              <p:cNvSpPr/>
              <p:nvPr/>
            </p:nvSpPr>
            <p:spPr bwMode="auto">
              <a:xfrm>
                <a:off x="8646159" y="5380021"/>
                <a:ext cx="648239" cy="845655"/>
              </a:xfrm>
              <a:prstGeom prst="rect">
                <a:avLst/>
              </a:prstGeom>
              <a:solidFill>
                <a:srgbClr val="C462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31" name="Rectangle 130"/>
              <p:cNvSpPr/>
              <p:nvPr/>
            </p:nvSpPr>
            <p:spPr bwMode="auto">
              <a:xfrm>
                <a:off x="8646159" y="6244877"/>
                <a:ext cx="305369" cy="21806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32" name="Rectangle 131"/>
              <p:cNvSpPr/>
              <p:nvPr/>
            </p:nvSpPr>
            <p:spPr bwMode="auto">
              <a:xfrm>
                <a:off x="8989030" y="6244877"/>
                <a:ext cx="305369" cy="21806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33" name="Rectangle 132"/>
              <p:cNvSpPr/>
              <p:nvPr/>
            </p:nvSpPr>
            <p:spPr bwMode="auto">
              <a:xfrm>
                <a:off x="8683662" y="5215422"/>
                <a:ext cx="219652" cy="202848"/>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34" name="Rectangle 133"/>
              <p:cNvSpPr/>
              <p:nvPr/>
            </p:nvSpPr>
            <p:spPr bwMode="auto">
              <a:xfrm>
                <a:off x="9023851" y="5215422"/>
                <a:ext cx="219652" cy="202848"/>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35" name="Rectangle 134"/>
              <p:cNvSpPr/>
              <p:nvPr/>
            </p:nvSpPr>
            <p:spPr bwMode="auto">
              <a:xfrm>
                <a:off x="8683662" y="6179567"/>
                <a:ext cx="219652" cy="202848"/>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36" name="Rectangle 135"/>
              <p:cNvSpPr/>
              <p:nvPr/>
            </p:nvSpPr>
            <p:spPr bwMode="auto">
              <a:xfrm>
                <a:off x="9023851" y="6179567"/>
                <a:ext cx="219652" cy="202848"/>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37" name="Rectangle 136"/>
              <p:cNvSpPr/>
              <p:nvPr/>
            </p:nvSpPr>
            <p:spPr bwMode="auto">
              <a:xfrm rot="16200000">
                <a:off x="9577748" y="5638051"/>
                <a:ext cx="142551" cy="331265"/>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38" name="Rectangle 137"/>
              <p:cNvSpPr/>
              <p:nvPr/>
            </p:nvSpPr>
            <p:spPr bwMode="auto">
              <a:xfrm>
                <a:off x="9320364" y="5380021"/>
                <a:ext cx="648239" cy="845655"/>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41" name="Rectangle 140"/>
              <p:cNvSpPr/>
              <p:nvPr/>
            </p:nvSpPr>
            <p:spPr bwMode="auto">
              <a:xfrm>
                <a:off x="9243556" y="5445314"/>
                <a:ext cx="128293" cy="18901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42" name="Rectangle 141"/>
              <p:cNvSpPr/>
              <p:nvPr/>
            </p:nvSpPr>
            <p:spPr bwMode="auto">
              <a:xfrm>
                <a:off x="9243556" y="5689150"/>
                <a:ext cx="128293" cy="18901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43" name="Rectangle 142"/>
              <p:cNvSpPr/>
              <p:nvPr/>
            </p:nvSpPr>
            <p:spPr bwMode="auto">
              <a:xfrm>
                <a:off x="9243556" y="5937958"/>
                <a:ext cx="128293" cy="18901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44" name="Rectangle 143"/>
              <p:cNvSpPr/>
              <p:nvPr/>
            </p:nvSpPr>
            <p:spPr bwMode="auto">
              <a:xfrm>
                <a:off x="9987658" y="5134282"/>
                <a:ext cx="305369" cy="21806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45" name="Rectangle 144"/>
              <p:cNvSpPr/>
              <p:nvPr/>
            </p:nvSpPr>
            <p:spPr bwMode="auto">
              <a:xfrm>
                <a:off x="10330527" y="5134282"/>
                <a:ext cx="305369" cy="21806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46" name="Rectangle 145"/>
              <p:cNvSpPr/>
              <p:nvPr/>
            </p:nvSpPr>
            <p:spPr bwMode="auto">
              <a:xfrm>
                <a:off x="9987658" y="6244877"/>
                <a:ext cx="305369" cy="21806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47" name="Rectangle 146"/>
              <p:cNvSpPr/>
              <p:nvPr/>
            </p:nvSpPr>
            <p:spPr bwMode="auto">
              <a:xfrm>
                <a:off x="10330527" y="6244877"/>
                <a:ext cx="305369" cy="21806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48" name="Rectangle 147"/>
              <p:cNvSpPr/>
              <p:nvPr/>
            </p:nvSpPr>
            <p:spPr bwMode="auto">
              <a:xfrm rot="16200000">
                <a:off x="10249582" y="5638051"/>
                <a:ext cx="142551" cy="331265"/>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49" name="Rectangle 148"/>
              <p:cNvSpPr/>
              <p:nvPr/>
            </p:nvSpPr>
            <p:spPr bwMode="auto">
              <a:xfrm>
                <a:off x="9992198" y="5380021"/>
                <a:ext cx="648239" cy="845655"/>
              </a:xfrm>
              <a:prstGeom prst="rect">
                <a:avLst/>
              </a:prstGeom>
              <a:solidFill>
                <a:srgbClr val="C462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50" name="Rectangle 149"/>
              <p:cNvSpPr/>
              <p:nvPr/>
            </p:nvSpPr>
            <p:spPr bwMode="auto">
              <a:xfrm>
                <a:off x="9915389" y="5445314"/>
                <a:ext cx="128293" cy="18901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51" name="Rectangle 150"/>
              <p:cNvSpPr/>
              <p:nvPr/>
            </p:nvSpPr>
            <p:spPr bwMode="auto">
              <a:xfrm>
                <a:off x="10030516" y="5215422"/>
                <a:ext cx="219652" cy="202848"/>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52" name="Rectangle 151"/>
              <p:cNvSpPr/>
              <p:nvPr/>
            </p:nvSpPr>
            <p:spPr bwMode="auto">
              <a:xfrm>
                <a:off x="10365350" y="5215422"/>
                <a:ext cx="219652" cy="202848"/>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53" name="Rectangle 152"/>
              <p:cNvSpPr/>
              <p:nvPr/>
            </p:nvSpPr>
            <p:spPr bwMode="auto">
              <a:xfrm>
                <a:off x="10030516" y="6179567"/>
                <a:ext cx="219652" cy="202848"/>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54" name="Rectangle 153"/>
              <p:cNvSpPr/>
              <p:nvPr/>
            </p:nvSpPr>
            <p:spPr bwMode="auto">
              <a:xfrm>
                <a:off x="10365350" y="6179567"/>
                <a:ext cx="219652" cy="202848"/>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55" name="Rectangle 154"/>
              <p:cNvSpPr/>
              <p:nvPr/>
            </p:nvSpPr>
            <p:spPr bwMode="auto">
              <a:xfrm>
                <a:off x="9915389" y="5689150"/>
                <a:ext cx="128293" cy="18901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56" name="Rectangle 155"/>
              <p:cNvSpPr/>
              <p:nvPr/>
            </p:nvSpPr>
            <p:spPr bwMode="auto">
              <a:xfrm>
                <a:off x="9915389" y="5937958"/>
                <a:ext cx="128293" cy="189016"/>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grpSp>
        <p:grpSp>
          <p:nvGrpSpPr>
            <p:cNvPr id="159" name="Group 158"/>
            <p:cNvGrpSpPr/>
            <p:nvPr/>
          </p:nvGrpSpPr>
          <p:grpSpPr>
            <a:xfrm>
              <a:off x="7470499" y="4176034"/>
              <a:ext cx="1430148" cy="1875576"/>
              <a:chOff x="223405" y="2018275"/>
              <a:chExt cx="2666362" cy="3496816"/>
            </a:xfrm>
          </p:grpSpPr>
          <p:sp>
            <p:nvSpPr>
              <p:cNvPr id="160" name="Rectangle 159"/>
              <p:cNvSpPr/>
              <p:nvPr/>
            </p:nvSpPr>
            <p:spPr bwMode="auto">
              <a:xfrm rot="5400000">
                <a:off x="-191822" y="2433502"/>
                <a:ext cx="3496816" cy="26663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61" name="Rectangle 160"/>
              <p:cNvSpPr/>
              <p:nvPr/>
            </p:nvSpPr>
            <p:spPr bwMode="auto">
              <a:xfrm rot="5400000">
                <a:off x="2137660" y="2814730"/>
                <a:ext cx="434611" cy="31035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62" name="Rectangle 161"/>
              <p:cNvSpPr/>
              <p:nvPr/>
            </p:nvSpPr>
            <p:spPr bwMode="auto">
              <a:xfrm rot="5400000">
                <a:off x="2137662" y="3302712"/>
                <a:ext cx="434611" cy="31035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63" name="Rectangle 162"/>
              <p:cNvSpPr/>
              <p:nvPr/>
            </p:nvSpPr>
            <p:spPr bwMode="auto">
              <a:xfrm rot="5400000">
                <a:off x="2137660" y="3767816"/>
                <a:ext cx="434611" cy="31035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64" name="Rectangle 163"/>
              <p:cNvSpPr/>
              <p:nvPr/>
            </p:nvSpPr>
            <p:spPr bwMode="auto">
              <a:xfrm rot="5400000">
                <a:off x="2137662" y="4255798"/>
                <a:ext cx="434611" cy="31035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65" name="Rectangle 164"/>
              <p:cNvSpPr/>
              <p:nvPr/>
            </p:nvSpPr>
            <p:spPr bwMode="auto">
              <a:xfrm rot="5400000">
                <a:off x="1097323" y="2612115"/>
                <a:ext cx="922593" cy="1203561"/>
              </a:xfrm>
              <a:prstGeom prst="rect">
                <a:avLst/>
              </a:prstGeom>
              <a:solidFill>
                <a:srgbClr val="C462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66" name="Rectangle 165"/>
              <p:cNvSpPr/>
              <p:nvPr/>
            </p:nvSpPr>
            <p:spPr bwMode="auto">
              <a:xfrm rot="5400000">
                <a:off x="557029" y="2814730"/>
                <a:ext cx="434611" cy="31035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67" name="Rectangle 166"/>
              <p:cNvSpPr/>
              <p:nvPr/>
            </p:nvSpPr>
            <p:spPr bwMode="auto">
              <a:xfrm rot="5400000">
                <a:off x="557031" y="3302712"/>
                <a:ext cx="434611" cy="31035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68" name="Rectangle 167"/>
              <p:cNvSpPr/>
              <p:nvPr/>
            </p:nvSpPr>
            <p:spPr bwMode="auto">
              <a:xfrm rot="5400000">
                <a:off x="2094003" y="2817931"/>
                <a:ext cx="312615" cy="288699"/>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69" name="Rectangle 168"/>
              <p:cNvSpPr/>
              <p:nvPr/>
            </p:nvSpPr>
            <p:spPr bwMode="auto">
              <a:xfrm rot="5400000">
                <a:off x="557029" y="3767816"/>
                <a:ext cx="434611" cy="31035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0" name="Rectangle 169"/>
              <p:cNvSpPr/>
              <p:nvPr/>
            </p:nvSpPr>
            <p:spPr bwMode="auto">
              <a:xfrm rot="5400000">
                <a:off x="557031" y="4255798"/>
                <a:ext cx="434611" cy="310351"/>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1" name="Rectangle 170"/>
              <p:cNvSpPr/>
              <p:nvPr/>
            </p:nvSpPr>
            <p:spPr bwMode="auto">
              <a:xfrm rot="5400000">
                <a:off x="2094003" y="3302099"/>
                <a:ext cx="312615" cy="288699"/>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2" name="Rectangle 171"/>
              <p:cNvSpPr/>
              <p:nvPr/>
            </p:nvSpPr>
            <p:spPr bwMode="auto">
              <a:xfrm rot="5400000">
                <a:off x="721803" y="2817931"/>
                <a:ext cx="312615" cy="288699"/>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3" name="Rectangle 172"/>
              <p:cNvSpPr/>
              <p:nvPr/>
            </p:nvSpPr>
            <p:spPr bwMode="auto">
              <a:xfrm rot="5400000">
                <a:off x="721803" y="3302099"/>
                <a:ext cx="312615" cy="288699"/>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4" name="Rectangle 173"/>
              <p:cNvSpPr/>
              <p:nvPr/>
            </p:nvSpPr>
            <p:spPr bwMode="auto">
              <a:xfrm>
                <a:off x="1455992" y="3944173"/>
                <a:ext cx="202882" cy="471467"/>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5" name="Rectangle 174"/>
              <p:cNvSpPr/>
              <p:nvPr/>
            </p:nvSpPr>
            <p:spPr bwMode="auto">
              <a:xfrm rot="5400000">
                <a:off x="1097323" y="3571664"/>
                <a:ext cx="922593" cy="1203561"/>
              </a:xfrm>
              <a:prstGeom prst="rect">
                <a:avLst/>
              </a:prstGeom>
              <a:solidFill>
                <a:srgbClr val="C462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6" name="Rectangle 175"/>
              <p:cNvSpPr/>
              <p:nvPr/>
            </p:nvSpPr>
            <p:spPr bwMode="auto">
              <a:xfrm rot="5400000">
                <a:off x="1841669" y="3559620"/>
                <a:ext cx="182591" cy="269013"/>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7" name="Rectangle 176"/>
              <p:cNvSpPr/>
              <p:nvPr/>
            </p:nvSpPr>
            <p:spPr bwMode="auto">
              <a:xfrm rot="5400000">
                <a:off x="2094003" y="3778642"/>
                <a:ext cx="312615" cy="288699"/>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8" name="Rectangle 177"/>
              <p:cNvSpPr/>
              <p:nvPr/>
            </p:nvSpPr>
            <p:spPr bwMode="auto">
              <a:xfrm rot="5400000">
                <a:off x="2094003" y="4255187"/>
                <a:ext cx="312615" cy="288699"/>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79" name="Rectangle 178"/>
              <p:cNvSpPr/>
              <p:nvPr/>
            </p:nvSpPr>
            <p:spPr bwMode="auto">
              <a:xfrm rot="5400000">
                <a:off x="721803" y="3778642"/>
                <a:ext cx="312615" cy="288699"/>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80" name="Rectangle 179"/>
              <p:cNvSpPr/>
              <p:nvPr/>
            </p:nvSpPr>
            <p:spPr bwMode="auto">
              <a:xfrm rot="5400000">
                <a:off x="721803" y="4255187"/>
                <a:ext cx="312615" cy="288699"/>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81" name="Rectangle 180"/>
              <p:cNvSpPr/>
              <p:nvPr/>
            </p:nvSpPr>
            <p:spPr bwMode="auto">
              <a:xfrm rot="5400000">
                <a:off x="1494636" y="3559620"/>
                <a:ext cx="182591" cy="269013"/>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82" name="Rectangle 181"/>
              <p:cNvSpPr/>
              <p:nvPr/>
            </p:nvSpPr>
            <p:spPr bwMode="auto">
              <a:xfrm rot="5400000">
                <a:off x="1140525" y="3559620"/>
                <a:ext cx="182591" cy="269013"/>
              </a:xfrm>
              <a:prstGeom prst="rect">
                <a:avLst/>
              </a:prstGeom>
              <a:solidFill>
                <a:schemeClr val="accent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grpSp>
            <p:nvGrpSpPr>
              <p:cNvPr id="183" name="Group 182"/>
              <p:cNvGrpSpPr/>
              <p:nvPr/>
            </p:nvGrpSpPr>
            <p:grpSpPr>
              <a:xfrm rot="16200000">
                <a:off x="1059329" y="2394520"/>
                <a:ext cx="404180" cy="434611"/>
                <a:chOff x="1740356" y="1269519"/>
                <a:chExt cx="212991" cy="229027"/>
              </a:xfrm>
            </p:grpSpPr>
            <p:sp>
              <p:nvSpPr>
                <p:cNvPr id="193" name="Rectangle 192"/>
                <p:cNvSpPr/>
                <p:nvPr/>
              </p:nvSpPr>
              <p:spPr bwMode="auto">
                <a:xfrm rot="5400000">
                  <a:off x="1757060" y="1302260"/>
                  <a:ext cx="229027" cy="163546"/>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94" name="Rectangle 193"/>
                <p:cNvSpPr/>
                <p:nvPr/>
              </p:nvSpPr>
              <p:spPr bwMode="auto">
                <a:xfrm rot="5400000">
                  <a:off x="1734054" y="1303947"/>
                  <a:ext cx="164739" cy="152136"/>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grpSp>
          <p:grpSp>
            <p:nvGrpSpPr>
              <p:cNvPr id="184" name="Group 183"/>
              <p:cNvGrpSpPr/>
              <p:nvPr/>
            </p:nvGrpSpPr>
            <p:grpSpPr>
              <a:xfrm rot="16200000">
                <a:off x="1645921" y="2394520"/>
                <a:ext cx="404180" cy="434611"/>
                <a:chOff x="1740356" y="1269519"/>
                <a:chExt cx="212991" cy="229027"/>
              </a:xfrm>
            </p:grpSpPr>
            <p:sp>
              <p:nvSpPr>
                <p:cNvPr id="191" name="Rectangle 190"/>
                <p:cNvSpPr/>
                <p:nvPr/>
              </p:nvSpPr>
              <p:spPr bwMode="auto">
                <a:xfrm rot="5400000">
                  <a:off x="1757060" y="1302260"/>
                  <a:ext cx="229027" cy="163546"/>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92" name="Rectangle 191"/>
                <p:cNvSpPr/>
                <p:nvPr/>
              </p:nvSpPr>
              <p:spPr bwMode="auto">
                <a:xfrm rot="5400000">
                  <a:off x="1734054" y="1303947"/>
                  <a:ext cx="164739" cy="152136"/>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grpSp>
          <p:grpSp>
            <p:nvGrpSpPr>
              <p:cNvPr id="185" name="Group 184"/>
              <p:cNvGrpSpPr/>
              <p:nvPr/>
            </p:nvGrpSpPr>
            <p:grpSpPr>
              <a:xfrm rot="5400000" flipV="1">
                <a:off x="1090938" y="4559236"/>
                <a:ext cx="404180" cy="434611"/>
                <a:chOff x="1740356" y="1269519"/>
                <a:chExt cx="212991" cy="229027"/>
              </a:xfrm>
            </p:grpSpPr>
            <p:sp>
              <p:nvSpPr>
                <p:cNvPr id="189" name="Rectangle 188"/>
                <p:cNvSpPr/>
                <p:nvPr/>
              </p:nvSpPr>
              <p:spPr bwMode="auto">
                <a:xfrm rot="5400000">
                  <a:off x="1757060" y="1302260"/>
                  <a:ext cx="229027" cy="163546"/>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90" name="Rectangle 189"/>
                <p:cNvSpPr/>
                <p:nvPr/>
              </p:nvSpPr>
              <p:spPr bwMode="auto">
                <a:xfrm rot="5400000">
                  <a:off x="1734054" y="1303947"/>
                  <a:ext cx="164739" cy="152136"/>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grpSp>
          <p:grpSp>
            <p:nvGrpSpPr>
              <p:cNvPr id="186" name="Group 185"/>
              <p:cNvGrpSpPr/>
              <p:nvPr/>
            </p:nvGrpSpPr>
            <p:grpSpPr>
              <a:xfrm rot="5400000" flipV="1">
                <a:off x="1677530" y="4559236"/>
                <a:ext cx="404180" cy="434611"/>
                <a:chOff x="1740356" y="1269519"/>
                <a:chExt cx="212991" cy="229027"/>
              </a:xfrm>
            </p:grpSpPr>
            <p:sp>
              <p:nvSpPr>
                <p:cNvPr id="187" name="Rectangle 186"/>
                <p:cNvSpPr/>
                <p:nvPr/>
              </p:nvSpPr>
              <p:spPr bwMode="auto">
                <a:xfrm rot="5400000">
                  <a:off x="1757060" y="1302260"/>
                  <a:ext cx="229027" cy="163546"/>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sp>
              <p:nvSpPr>
                <p:cNvPr id="188" name="Rectangle 187"/>
                <p:cNvSpPr/>
                <p:nvPr/>
              </p:nvSpPr>
              <p:spPr bwMode="auto">
                <a:xfrm rot="5400000">
                  <a:off x="1734054" y="1303947"/>
                  <a:ext cx="164739" cy="152136"/>
                </a:xfrm>
                <a:prstGeom prst="rect">
                  <a:avLst/>
                </a:prstGeom>
                <a:solidFill>
                  <a:srgbClr val="FFFF00">
                    <a:alpha val="64000"/>
                  </a:srgb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effectLst>
                      <a:outerShdw blurRad="38100" dist="38100" dir="2700000" algn="tl">
                        <a:srgbClr val="000000">
                          <a:alpha val="43137"/>
                        </a:srgbClr>
                      </a:outerShdw>
                    </a:effectLst>
                    <a:latin typeface="Verdana" pitchFamily="34" charset="0"/>
                  </a:endParaRPr>
                </a:p>
              </p:txBody>
            </p:sp>
          </p:grpSp>
        </p:grpSp>
        <p:sp>
          <p:nvSpPr>
            <p:cNvPr id="195" name="TextBox 194"/>
            <p:cNvSpPr txBox="1"/>
            <p:nvPr/>
          </p:nvSpPr>
          <p:spPr>
            <a:xfrm>
              <a:off x="6178026" y="4744490"/>
              <a:ext cx="1498563" cy="738664"/>
            </a:xfrm>
            <a:prstGeom prst="rect">
              <a:avLst/>
            </a:prstGeom>
            <a:noFill/>
          </p:spPr>
          <p:txBody>
            <a:bodyPr wrap="square" rtlCol="0">
              <a:spAutoFit/>
            </a:bodyPr>
            <a:lstStyle/>
            <a:p>
              <a:pPr algn="ctr"/>
              <a:r>
                <a:rPr lang="en-US" sz="1400" b="1" i="1" dirty="0" smtClean="0"/>
                <a:t>Rivercrest</a:t>
              </a:r>
            </a:p>
            <a:p>
              <a:pPr algn="ctr"/>
              <a:r>
                <a:rPr lang="en-US" sz="1400" i="1" dirty="0" smtClean="0"/>
                <a:t>Logic tiling + HBM2/2E</a:t>
              </a:r>
              <a:endParaRPr lang="en-US" sz="1400" i="1" dirty="0"/>
            </a:p>
          </p:txBody>
        </p:sp>
        <p:sp>
          <p:nvSpPr>
            <p:cNvPr id="196" name="TextBox 195"/>
            <p:cNvSpPr txBox="1"/>
            <p:nvPr/>
          </p:nvSpPr>
          <p:spPr>
            <a:xfrm>
              <a:off x="8763986" y="4636769"/>
              <a:ext cx="1326268" cy="954107"/>
            </a:xfrm>
            <a:prstGeom prst="rect">
              <a:avLst/>
            </a:prstGeom>
            <a:noFill/>
          </p:spPr>
          <p:txBody>
            <a:bodyPr wrap="square" rtlCol="0">
              <a:spAutoFit/>
            </a:bodyPr>
            <a:lstStyle/>
            <a:p>
              <a:pPr algn="ctr"/>
              <a:r>
                <a:rPr lang="en-US" sz="1400" b="1" i="1" dirty="0" smtClean="0"/>
                <a:t>Knights Run</a:t>
              </a:r>
            </a:p>
            <a:p>
              <a:pPr algn="ctr"/>
              <a:r>
                <a:rPr lang="en-US" sz="1400" i="1" dirty="0" smtClean="0"/>
                <a:t>Hetero logic tiling + HBM2/2E</a:t>
              </a:r>
              <a:endParaRPr lang="en-US" sz="1400" i="1" dirty="0"/>
            </a:p>
          </p:txBody>
        </p:sp>
        <p:sp>
          <p:nvSpPr>
            <p:cNvPr id="200" name="5-Point Star 199"/>
            <p:cNvSpPr/>
            <p:nvPr/>
          </p:nvSpPr>
          <p:spPr>
            <a:xfrm>
              <a:off x="4045974" y="5649888"/>
              <a:ext cx="390832" cy="28286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5-Point Star 200"/>
            <p:cNvSpPr/>
            <p:nvPr/>
          </p:nvSpPr>
          <p:spPr>
            <a:xfrm>
              <a:off x="5995739" y="5663679"/>
              <a:ext cx="390832" cy="28286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Content Placeholder 2"/>
          <p:cNvSpPr txBox="1">
            <a:spLocks/>
          </p:cNvSpPr>
          <p:nvPr/>
        </p:nvSpPr>
        <p:spPr>
          <a:xfrm>
            <a:off x="132859" y="6276473"/>
            <a:ext cx="11960694" cy="523649"/>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sz="2000" dirty="0" smtClean="0">
                <a:solidFill>
                  <a:sysClr val="window" lastClr="FFFFFF"/>
                </a:solidFill>
                <a:latin typeface="Calibri" panose="020F0502020204030204"/>
              </a:rPr>
              <a:t>EMIB Development Focus : Package Size &amp; Bridge Count Increases, Improved Signaling in Bridge </a:t>
            </a:r>
            <a:endParaRPr lang="en-US" sz="2000" baseline="30000" dirty="0">
              <a:solidFill>
                <a:sysClr val="window" lastClr="FFFFFF"/>
              </a:solidFill>
              <a:latin typeface="Calibri" panose="020F0502020204030204"/>
            </a:endParaRPr>
          </a:p>
        </p:txBody>
      </p:sp>
      <p:pic>
        <p:nvPicPr>
          <p:cNvPr id="158" name="Picture 157"/>
          <p:cNvPicPr>
            <a:picLocks noChangeAspect="1"/>
          </p:cNvPicPr>
          <p:nvPr/>
        </p:nvPicPr>
        <p:blipFill>
          <a:blip r:embed="rId5"/>
          <a:stretch>
            <a:fillRect/>
          </a:stretch>
        </p:blipFill>
        <p:spPr>
          <a:xfrm>
            <a:off x="3392933" y="2149857"/>
            <a:ext cx="6325977" cy="3248862"/>
          </a:xfrm>
          <a:prstGeom prst="rect">
            <a:avLst/>
          </a:prstGeom>
        </p:spPr>
      </p:pic>
    </p:spTree>
    <p:extLst>
      <p:ext uri="{BB962C8B-B14F-4D97-AF65-F5344CB8AC3E}">
        <p14:creationId xmlns:p14="http://schemas.microsoft.com/office/powerpoint/2010/main" val="141037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44" y="7176"/>
            <a:ext cx="10515600" cy="1056871"/>
          </a:xfrm>
        </p:spPr>
        <p:txBody>
          <a:bodyPr>
            <a:normAutofit/>
          </a:bodyPr>
          <a:lstStyle/>
          <a:p>
            <a:r>
              <a:rPr lang="en-US" b="1" dirty="0"/>
              <a:t>Scaling </a:t>
            </a:r>
            <a:r>
              <a:rPr lang="en-US" b="1" dirty="0" smtClean="0"/>
              <a:t>MCP Bump Pitch at </a:t>
            </a:r>
            <a:r>
              <a:rPr lang="en-US" b="1" dirty="0"/>
              <a:t>Intel</a:t>
            </a:r>
          </a:p>
        </p:txBody>
      </p:sp>
      <p:pic>
        <p:nvPicPr>
          <p:cNvPr id="3" name="Picture 2"/>
          <p:cNvPicPr>
            <a:picLocks noChangeAspect="1"/>
          </p:cNvPicPr>
          <p:nvPr/>
        </p:nvPicPr>
        <p:blipFill rotWithShape="1">
          <a:blip r:embed="rId2">
            <a:clrChange>
              <a:clrFrom>
                <a:srgbClr val="FFFFFF"/>
              </a:clrFrom>
              <a:clrTo>
                <a:srgbClr val="FFFFFF">
                  <a:alpha val="0"/>
                </a:srgbClr>
              </a:clrTo>
            </a:clrChange>
          </a:blip>
          <a:srcRect l="2299" t="4544" r="4695" b="17849"/>
          <a:stretch/>
        </p:blipFill>
        <p:spPr>
          <a:xfrm>
            <a:off x="1069676" y="1064047"/>
            <a:ext cx="10170544" cy="4494362"/>
          </a:xfrm>
          <a:prstGeom prst="rect">
            <a:avLst/>
          </a:prstGeom>
          <a:solidFill>
            <a:schemeClr val="accent2">
              <a:lumMod val="20000"/>
              <a:lumOff val="80000"/>
            </a:schemeClr>
          </a:solidFill>
          <a:ln w="285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Rectangle 3"/>
          <p:cNvSpPr/>
          <p:nvPr/>
        </p:nvSpPr>
        <p:spPr>
          <a:xfrm>
            <a:off x="7177178" y="4264456"/>
            <a:ext cx="172528" cy="1725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614913" y="4367969"/>
            <a:ext cx="172528" cy="1725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052648" y="4635382"/>
            <a:ext cx="172528" cy="1725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7427343" y="4367969"/>
            <a:ext cx="1086929" cy="86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865079" y="4468610"/>
            <a:ext cx="1072551" cy="244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04101" y="2910478"/>
            <a:ext cx="2566985" cy="369332"/>
          </a:xfrm>
          <a:prstGeom prst="rect">
            <a:avLst/>
          </a:prstGeom>
          <a:noFill/>
        </p:spPr>
        <p:txBody>
          <a:bodyPr wrap="none" rtlCol="0">
            <a:spAutoFit/>
          </a:bodyPr>
          <a:lstStyle/>
          <a:p>
            <a:r>
              <a:rPr lang="en-US" dirty="0" smtClean="0"/>
              <a:t>Intel Conventional FCXGA</a:t>
            </a:r>
            <a:endParaRPr lang="en-US" dirty="0"/>
          </a:p>
        </p:txBody>
      </p:sp>
      <p:sp>
        <p:nvSpPr>
          <p:cNvPr id="10" name="TextBox 9"/>
          <p:cNvSpPr txBox="1"/>
          <p:nvPr/>
        </p:nvSpPr>
        <p:spPr>
          <a:xfrm>
            <a:off x="7467666" y="4807911"/>
            <a:ext cx="2086340" cy="369332"/>
          </a:xfrm>
          <a:prstGeom prst="rect">
            <a:avLst/>
          </a:prstGeom>
          <a:noFill/>
        </p:spPr>
        <p:txBody>
          <a:bodyPr wrap="none" rtlCol="0">
            <a:spAutoFit/>
          </a:bodyPr>
          <a:lstStyle/>
          <a:p>
            <a:r>
              <a:rPr lang="en-US" dirty="0" smtClean="0"/>
              <a:t>Advanced Packaging</a:t>
            </a:r>
            <a:endParaRPr lang="en-US" dirty="0"/>
          </a:p>
        </p:txBody>
      </p:sp>
      <p:sp>
        <p:nvSpPr>
          <p:cNvPr id="11" name="TextBox 10"/>
          <p:cNvSpPr txBox="1"/>
          <p:nvPr/>
        </p:nvSpPr>
        <p:spPr>
          <a:xfrm>
            <a:off x="4179020" y="5556175"/>
            <a:ext cx="6681637" cy="461665"/>
          </a:xfrm>
          <a:prstGeom prst="rect">
            <a:avLst/>
          </a:prstGeom>
          <a:noFill/>
        </p:spPr>
        <p:txBody>
          <a:bodyPr wrap="none" rtlCol="0">
            <a:spAutoFit/>
          </a:bodyPr>
          <a:lstStyle/>
          <a:p>
            <a:r>
              <a:rPr lang="en-US" sz="2400" dirty="0" smtClean="0">
                <a:latin typeface="Neo Sans Intel"/>
              </a:rPr>
              <a:t>Mature		Current		Future</a:t>
            </a:r>
            <a:endParaRPr lang="en-US" sz="2400" dirty="0">
              <a:latin typeface="Neo Sans Intel"/>
            </a:endParaRPr>
          </a:p>
        </p:txBody>
      </p:sp>
      <p:sp>
        <p:nvSpPr>
          <p:cNvPr id="12" name="Rectangle 11"/>
          <p:cNvSpPr/>
          <p:nvPr/>
        </p:nvSpPr>
        <p:spPr>
          <a:xfrm>
            <a:off x="2242868" y="1288333"/>
            <a:ext cx="8617789" cy="41563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662054" y="3181828"/>
            <a:ext cx="3972626" cy="369332"/>
          </a:xfrm>
          <a:prstGeom prst="rect">
            <a:avLst/>
          </a:prstGeom>
          <a:solidFill>
            <a:schemeClr val="accent2">
              <a:lumMod val="20000"/>
              <a:lumOff val="80000"/>
            </a:schemeClr>
          </a:solidFill>
        </p:spPr>
        <p:txBody>
          <a:bodyPr wrap="none" rtlCol="0">
            <a:spAutoFit/>
          </a:bodyPr>
          <a:lstStyle/>
          <a:p>
            <a:r>
              <a:rPr lang="en-US" dirty="0" smtClean="0"/>
              <a:t>Minimum Bump Interconnect Pitch (um)</a:t>
            </a:r>
            <a:endParaRPr lang="en-US" dirty="0"/>
          </a:p>
        </p:txBody>
      </p:sp>
      <p:cxnSp>
        <p:nvCxnSpPr>
          <p:cNvPr id="15" name="Straight Arrow Connector 14"/>
          <p:cNvCxnSpPr/>
          <p:nvPr/>
        </p:nvCxnSpPr>
        <p:spPr>
          <a:xfrm flipV="1">
            <a:off x="2932043" y="1898371"/>
            <a:ext cx="7738833" cy="282327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20400108" flipH="1">
            <a:off x="7704580" y="1828079"/>
            <a:ext cx="2749108" cy="584775"/>
          </a:xfrm>
          <a:prstGeom prst="rect">
            <a:avLst/>
          </a:prstGeom>
          <a:noFill/>
        </p:spPr>
        <p:txBody>
          <a:bodyPr wrap="square" rtlCol="0">
            <a:spAutoFit/>
          </a:bodyPr>
          <a:lstStyle/>
          <a:p>
            <a:pPr algn="ctr"/>
            <a:r>
              <a:rPr lang="en-US" sz="1600" b="1" dirty="0" smtClean="0">
                <a:solidFill>
                  <a:srgbClr val="FF0000"/>
                </a:solidFill>
                <a:latin typeface="Neo Sans Intel"/>
              </a:rPr>
              <a:t>Bump Density - 5X Increase over 6 nodes</a:t>
            </a:r>
            <a:endParaRPr lang="en-US" sz="1600" b="1" dirty="0">
              <a:solidFill>
                <a:srgbClr val="FF0000"/>
              </a:solidFill>
              <a:latin typeface="Neo Sans Intel"/>
            </a:endParaRPr>
          </a:p>
        </p:txBody>
      </p:sp>
      <p:cxnSp>
        <p:nvCxnSpPr>
          <p:cNvPr id="17" name="Straight Arrow Connector 16"/>
          <p:cNvCxnSpPr/>
          <p:nvPr/>
        </p:nvCxnSpPr>
        <p:spPr>
          <a:xfrm>
            <a:off x="10138912" y="3687415"/>
            <a:ext cx="0" cy="853083"/>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360730" y="3688310"/>
            <a:ext cx="3110071" cy="584775"/>
          </a:xfrm>
          <a:prstGeom prst="rect">
            <a:avLst/>
          </a:prstGeom>
          <a:noFill/>
        </p:spPr>
        <p:txBody>
          <a:bodyPr wrap="square" rtlCol="0">
            <a:spAutoFit/>
          </a:bodyPr>
          <a:lstStyle/>
          <a:p>
            <a:pPr algn="ctr"/>
            <a:r>
              <a:rPr lang="en-US" sz="1600" b="1" dirty="0" smtClean="0">
                <a:solidFill>
                  <a:srgbClr val="FF0000"/>
                </a:solidFill>
                <a:latin typeface="Neo Sans Intel"/>
              </a:rPr>
              <a:t>~7X Increase Over Conventional </a:t>
            </a:r>
            <a:r>
              <a:rPr lang="en-US" sz="1600" b="1" dirty="0" err="1" smtClean="0">
                <a:solidFill>
                  <a:srgbClr val="FF0000"/>
                </a:solidFill>
                <a:latin typeface="Neo Sans Intel"/>
              </a:rPr>
              <a:t>FCxGA</a:t>
            </a:r>
            <a:endParaRPr lang="en-US" sz="1600" b="1" dirty="0">
              <a:solidFill>
                <a:srgbClr val="FF0000"/>
              </a:solidFill>
              <a:latin typeface="Neo Sans Intel"/>
            </a:endParaRPr>
          </a:p>
        </p:txBody>
      </p:sp>
      <p:pic>
        <p:nvPicPr>
          <p:cNvPr id="19" name="Picture 18"/>
          <p:cNvPicPr>
            <a:picLocks noChangeAspect="1"/>
          </p:cNvPicPr>
          <p:nvPr/>
        </p:nvPicPr>
        <p:blipFill>
          <a:blip r:embed="rId3"/>
          <a:stretch>
            <a:fillRect/>
          </a:stretch>
        </p:blipFill>
        <p:spPr>
          <a:xfrm>
            <a:off x="4685631" y="4004014"/>
            <a:ext cx="2104559" cy="1262735"/>
          </a:xfrm>
          <a:prstGeom prst="rect">
            <a:avLst/>
          </a:prstGeom>
        </p:spPr>
      </p:pic>
      <p:grpSp>
        <p:nvGrpSpPr>
          <p:cNvPr id="31" name="Group 30"/>
          <p:cNvGrpSpPr/>
          <p:nvPr/>
        </p:nvGrpSpPr>
        <p:grpSpPr>
          <a:xfrm>
            <a:off x="7651752" y="4241825"/>
            <a:ext cx="3183179" cy="2279585"/>
            <a:chOff x="7651752" y="4241825"/>
            <a:chExt cx="3183179" cy="2279585"/>
          </a:xfrm>
        </p:grpSpPr>
        <p:sp>
          <p:nvSpPr>
            <p:cNvPr id="20" name="Oval 19"/>
            <p:cNvSpPr/>
            <p:nvPr/>
          </p:nvSpPr>
          <p:spPr>
            <a:xfrm>
              <a:off x="8493331" y="4241825"/>
              <a:ext cx="379564" cy="4399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951787" y="4511426"/>
              <a:ext cx="379564" cy="4399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flipV="1">
              <a:off x="8787441" y="4681760"/>
              <a:ext cx="520682" cy="14689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9320578" y="4951361"/>
              <a:ext cx="808084" cy="11993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51752" y="6152078"/>
              <a:ext cx="3183179" cy="369332"/>
            </a:xfrm>
            <a:prstGeom prst="rect">
              <a:avLst/>
            </a:prstGeom>
            <a:solidFill>
              <a:schemeClr val="bg1"/>
            </a:solidFill>
            <a:effectLst>
              <a:outerShdw blurRad="50800" dist="38100" dir="8100000" algn="tr" rotWithShape="0">
                <a:prstClr val="black">
                  <a:alpha val="40000"/>
                </a:prstClr>
              </a:outerShdw>
            </a:effectLst>
          </p:spPr>
          <p:txBody>
            <a:bodyPr wrap="none" rtlCol="0">
              <a:spAutoFit/>
            </a:bodyPr>
            <a:lstStyle/>
            <a:p>
              <a:pPr algn="ctr"/>
              <a:r>
                <a:rPr lang="en-US" b="1" dirty="0" smtClean="0"/>
                <a:t>What Does it Hit these Targets?</a:t>
              </a:r>
              <a:endParaRPr lang="en-US" b="1" dirty="0"/>
            </a:p>
          </p:txBody>
        </p:sp>
      </p:grpSp>
    </p:spTree>
    <p:extLst>
      <p:ext uri="{BB962C8B-B14F-4D97-AF65-F5344CB8AC3E}">
        <p14:creationId xmlns:p14="http://schemas.microsoft.com/office/powerpoint/2010/main" val="355435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398520" y="769441"/>
            <a:ext cx="3393228" cy="1442033"/>
            <a:chOff x="4842735" y="207526"/>
            <a:chExt cx="4038798" cy="1684584"/>
          </a:xfrm>
        </p:grpSpPr>
        <p:pic>
          <p:nvPicPr>
            <p:cNvPr id="12" name="Picture 11"/>
            <p:cNvPicPr>
              <a:picLocks noChangeAspect="1"/>
            </p:cNvPicPr>
            <p:nvPr/>
          </p:nvPicPr>
          <p:blipFill>
            <a:blip r:embed="rId3"/>
            <a:stretch>
              <a:fillRect/>
            </a:stretch>
          </p:blipFill>
          <p:spPr>
            <a:xfrm>
              <a:off x="4842735" y="207526"/>
              <a:ext cx="4038798" cy="1626290"/>
            </a:xfrm>
            <a:prstGeom prst="rect">
              <a:avLst/>
            </a:prstGeom>
          </p:spPr>
        </p:pic>
        <p:sp>
          <p:nvSpPr>
            <p:cNvPr id="13" name="Rectangle 12"/>
            <p:cNvSpPr/>
            <p:nvPr/>
          </p:nvSpPr>
          <p:spPr>
            <a:xfrm>
              <a:off x="4842735" y="1413933"/>
              <a:ext cx="4038798" cy="478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4490720" y="584993"/>
            <a:ext cx="1100667" cy="6376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01226" y="2295970"/>
            <a:ext cx="3790586" cy="3785652"/>
          </a:xfrm>
          <a:prstGeom prst="rect">
            <a:avLst/>
          </a:prstGeom>
          <a:noFill/>
          <a:ln>
            <a:solidFill>
              <a:schemeClr val="tx1"/>
            </a:solidFill>
          </a:ln>
        </p:spPr>
        <p:txBody>
          <a:bodyPr wrap="square" rtlCol="0">
            <a:spAutoFit/>
          </a:bodyPr>
          <a:lstStyle/>
          <a:p>
            <a:pPr algn="ctr"/>
            <a:r>
              <a:rPr lang="en-US" sz="2400" b="1" dirty="0" smtClean="0"/>
              <a:t>EMIB 30</a:t>
            </a:r>
            <a:r>
              <a:rPr lang="en-US" sz="2400" dirty="0" smtClean="0">
                <a:latin typeface="Symbol" panose="05050102010706020507" pitchFamily="18" charset="2"/>
              </a:rPr>
              <a:t>m</a:t>
            </a:r>
            <a:r>
              <a:rPr lang="en-US" sz="2400" b="1" dirty="0" smtClean="0"/>
              <a:t>m</a:t>
            </a:r>
            <a:endParaRPr lang="en-US" sz="2400" b="1" baseline="30000" dirty="0" smtClean="0"/>
          </a:p>
          <a:p>
            <a:r>
              <a:rPr lang="en-US" b="1" dirty="0" smtClean="0"/>
              <a:t>Substrate</a:t>
            </a:r>
          </a:p>
          <a:p>
            <a:pPr marL="568325" lvl="1" indent="-277813">
              <a:buFont typeface="Arial" panose="020B0604020202020204" pitchFamily="34" charset="0"/>
              <a:buChar char="•"/>
            </a:pPr>
            <a:r>
              <a:rPr lang="en-US" b="1" dirty="0" smtClean="0">
                <a:solidFill>
                  <a:srgbClr val="FF0000"/>
                </a:solidFill>
              </a:rPr>
              <a:t>Up to 14 bridges per substrate</a:t>
            </a:r>
          </a:p>
          <a:p>
            <a:pPr marL="568325" lvl="1" indent="-277813">
              <a:buFont typeface="Arial" panose="020B0604020202020204" pitchFamily="34" charset="0"/>
              <a:buChar char="•"/>
            </a:pPr>
            <a:r>
              <a:rPr lang="en-US" b="1" dirty="0" smtClean="0">
                <a:solidFill>
                  <a:srgbClr val="FF0000"/>
                </a:solidFill>
              </a:rPr>
              <a:t>New </a:t>
            </a:r>
            <a:r>
              <a:rPr lang="en-US" b="1" dirty="0">
                <a:solidFill>
                  <a:srgbClr val="FF0000"/>
                </a:solidFill>
              </a:rPr>
              <a:t>OST</a:t>
            </a:r>
            <a:r>
              <a:rPr lang="en-US" dirty="0"/>
              <a:t> </a:t>
            </a:r>
            <a:r>
              <a:rPr lang="en-US" dirty="0" smtClean="0"/>
              <a:t>@30</a:t>
            </a:r>
            <a:r>
              <a:rPr lang="en-US" dirty="0" smtClean="0">
                <a:latin typeface="Symbol" panose="05050102010706020507" pitchFamily="18" charset="2"/>
              </a:rPr>
              <a:t>m</a:t>
            </a:r>
            <a:r>
              <a:rPr lang="en-US" dirty="0" smtClean="0"/>
              <a:t>m pitch on substrate</a:t>
            </a:r>
            <a:endParaRPr lang="en-US" dirty="0"/>
          </a:p>
          <a:p>
            <a:pPr marL="568325" lvl="1" indent="-277813">
              <a:buFont typeface="Arial" panose="020B0604020202020204" pitchFamily="34" charset="0"/>
              <a:buChar char="•"/>
            </a:pPr>
            <a:r>
              <a:rPr lang="en-US" b="1" dirty="0" smtClean="0">
                <a:solidFill>
                  <a:srgbClr val="FF0000"/>
                </a:solidFill>
              </a:rPr>
              <a:t>PID or LIV via: ~6</a:t>
            </a:r>
            <a:r>
              <a:rPr lang="en-US" b="1" dirty="0" smtClean="0">
                <a:solidFill>
                  <a:srgbClr val="FF0000"/>
                </a:solidFill>
                <a:latin typeface="Symbol" panose="05050102010706020507" pitchFamily="18" charset="2"/>
              </a:rPr>
              <a:t>m</a:t>
            </a:r>
            <a:r>
              <a:rPr lang="en-US" b="1" dirty="0" smtClean="0">
                <a:solidFill>
                  <a:srgbClr val="FF0000"/>
                </a:solidFill>
              </a:rPr>
              <a:t>m </a:t>
            </a:r>
            <a:r>
              <a:rPr lang="en-US" b="1" dirty="0" smtClean="0">
                <a:solidFill>
                  <a:srgbClr val="FF0000"/>
                </a:solidFill>
                <a:ea typeface="Tahoma" panose="020B0604030504040204" pitchFamily="34" charset="0"/>
                <a:cs typeface="Tahoma" panose="020B0604030504040204" pitchFamily="34" charset="0"/>
              </a:rPr>
              <a:t> dia; alignment TBD</a:t>
            </a:r>
            <a:endParaRPr lang="en-US" dirty="0" smtClean="0"/>
          </a:p>
          <a:p>
            <a:r>
              <a:rPr lang="en-US" b="1" dirty="0" smtClean="0"/>
              <a:t>Silicon Bridge</a:t>
            </a:r>
          </a:p>
          <a:p>
            <a:pPr marL="568325" lvl="1" indent="-277813">
              <a:buFont typeface="Arial" panose="020B0604020202020204" pitchFamily="34" charset="0"/>
              <a:buChar char="•"/>
            </a:pPr>
            <a:r>
              <a:rPr lang="en-US" b="1" dirty="0" smtClean="0">
                <a:solidFill>
                  <a:srgbClr val="FF0000"/>
                </a:solidFill>
              </a:rPr>
              <a:t>7:1 aspect ratio</a:t>
            </a:r>
          </a:p>
          <a:p>
            <a:pPr marL="568325" lvl="1" indent="-277813">
              <a:buFont typeface="Arial" panose="020B0604020202020204" pitchFamily="34" charset="0"/>
              <a:buChar char="•"/>
            </a:pPr>
            <a:r>
              <a:rPr lang="en-US" b="1" dirty="0" smtClean="0">
                <a:solidFill>
                  <a:srgbClr val="FF0000"/>
                </a:solidFill>
              </a:rPr>
              <a:t>Wafer level OST at 30</a:t>
            </a:r>
            <a:r>
              <a:rPr lang="en-US" b="1" dirty="0" smtClean="0">
                <a:solidFill>
                  <a:srgbClr val="FF0000"/>
                </a:solidFill>
                <a:latin typeface="Symbol" panose="05050102010706020507" pitchFamily="18" charset="2"/>
              </a:rPr>
              <a:t>m</a:t>
            </a:r>
            <a:r>
              <a:rPr lang="en-US" b="1" dirty="0" smtClean="0">
                <a:solidFill>
                  <a:srgbClr val="FF0000"/>
                </a:solidFill>
              </a:rPr>
              <a:t>m pitch</a:t>
            </a:r>
            <a:endParaRPr lang="en-US" dirty="0"/>
          </a:p>
          <a:p>
            <a:r>
              <a:rPr lang="en-US" b="1" dirty="0" smtClean="0"/>
              <a:t>Assembly</a:t>
            </a:r>
          </a:p>
          <a:p>
            <a:pPr marL="568325" lvl="1" indent="-277813">
              <a:buFont typeface="Arial" panose="020B0604020202020204" pitchFamily="34" charset="0"/>
              <a:buChar char="•"/>
            </a:pPr>
            <a:r>
              <a:rPr lang="en-US" b="1" dirty="0">
                <a:solidFill>
                  <a:srgbClr val="FF0000"/>
                </a:solidFill>
              </a:rPr>
              <a:t>TCB/Underfill </a:t>
            </a:r>
            <a:r>
              <a:rPr lang="en-US" b="1" dirty="0" smtClean="0">
                <a:solidFill>
                  <a:srgbClr val="FF0000"/>
                </a:solidFill>
              </a:rPr>
              <a:t>: Significant effort (Invention?) Required</a:t>
            </a:r>
          </a:p>
        </p:txBody>
      </p:sp>
      <p:sp>
        <p:nvSpPr>
          <p:cNvPr id="2" name="TextBox 1"/>
          <p:cNvSpPr txBox="1"/>
          <p:nvPr/>
        </p:nvSpPr>
        <p:spPr>
          <a:xfrm>
            <a:off x="155177" y="2295970"/>
            <a:ext cx="3811858" cy="3508653"/>
          </a:xfrm>
          <a:prstGeom prst="rect">
            <a:avLst/>
          </a:prstGeom>
          <a:noFill/>
          <a:ln>
            <a:solidFill>
              <a:schemeClr val="tx1"/>
            </a:solidFill>
          </a:ln>
        </p:spPr>
        <p:txBody>
          <a:bodyPr wrap="square" rtlCol="0">
            <a:spAutoFit/>
          </a:bodyPr>
          <a:lstStyle/>
          <a:p>
            <a:pPr algn="ctr"/>
            <a:r>
              <a:rPr lang="en-US" sz="2400" b="1" dirty="0" smtClean="0"/>
              <a:t>EMIB 55</a:t>
            </a:r>
            <a:r>
              <a:rPr lang="en-US" sz="2400" b="1" dirty="0" smtClean="0">
                <a:latin typeface="Symbol" panose="05050102010706020507" pitchFamily="18" charset="2"/>
              </a:rPr>
              <a:t>m</a:t>
            </a:r>
            <a:r>
              <a:rPr lang="en-US" sz="2400" b="1" dirty="0" smtClean="0"/>
              <a:t>m Today</a:t>
            </a:r>
          </a:p>
          <a:p>
            <a:r>
              <a:rPr lang="en-US" b="1" dirty="0" smtClean="0"/>
              <a:t>Substrate</a:t>
            </a:r>
          </a:p>
          <a:p>
            <a:pPr marL="512763" lvl="1" indent="-277813">
              <a:buFont typeface="Arial" panose="020B0604020202020204" pitchFamily="34" charset="0"/>
              <a:buChar char="•"/>
            </a:pPr>
            <a:r>
              <a:rPr lang="en-US" dirty="0" smtClean="0"/>
              <a:t>Up to 10 bridges per substrate</a:t>
            </a:r>
          </a:p>
          <a:p>
            <a:pPr marL="512763" lvl="1" indent="-277813">
              <a:buFont typeface="Arial" panose="020B0604020202020204" pitchFamily="34" charset="0"/>
              <a:buChar char="•"/>
            </a:pPr>
            <a:r>
              <a:rPr lang="en-US" dirty="0" smtClean="0"/>
              <a:t>OST @ 55</a:t>
            </a:r>
            <a:r>
              <a:rPr lang="en-US" dirty="0">
                <a:latin typeface="Symbol" panose="05050102010706020507" pitchFamily="18" charset="2"/>
              </a:rPr>
              <a:t>m</a:t>
            </a:r>
            <a:r>
              <a:rPr lang="en-US" dirty="0" smtClean="0"/>
              <a:t>m on substrate bumps </a:t>
            </a:r>
          </a:p>
          <a:p>
            <a:pPr marL="512763" lvl="1" indent="-277813">
              <a:buFont typeface="Arial" panose="020B0604020202020204" pitchFamily="34" charset="0"/>
              <a:buChar char="•"/>
            </a:pPr>
            <a:r>
              <a:rPr lang="en-US" dirty="0" smtClean="0"/>
              <a:t>Laser via: 23</a:t>
            </a:r>
            <a:r>
              <a:rPr lang="en-US" dirty="0" smtClean="0">
                <a:latin typeface="Symbol" panose="05050102010706020507" pitchFamily="18" charset="2"/>
              </a:rPr>
              <a:t>m</a:t>
            </a:r>
            <a:r>
              <a:rPr lang="en-US" dirty="0" smtClean="0"/>
              <a:t>m </a:t>
            </a:r>
            <a:r>
              <a:rPr lang="en-US" dirty="0" smtClean="0">
                <a:ea typeface="Tahoma" panose="020B0604030504040204" pitchFamily="34" charset="0"/>
                <a:cs typeface="Tahoma" panose="020B0604030504040204" pitchFamily="34" charset="0"/>
              </a:rPr>
              <a:t>dia; </a:t>
            </a:r>
            <a:br>
              <a:rPr lang="en-US" dirty="0" smtClean="0">
                <a:ea typeface="Tahoma" panose="020B0604030504040204" pitchFamily="34" charset="0"/>
                <a:cs typeface="Tahoma" panose="020B0604030504040204" pitchFamily="34" charset="0"/>
              </a:rPr>
            </a:br>
            <a:r>
              <a:rPr lang="en-US" dirty="0" smtClean="0">
                <a:ea typeface="Tahoma" panose="020B0604030504040204" pitchFamily="34" charset="0"/>
                <a:cs typeface="Tahoma" panose="020B0604030504040204" pitchFamily="34" charset="0"/>
              </a:rPr>
              <a:t>±9.5</a:t>
            </a:r>
            <a:r>
              <a:rPr lang="en-US" dirty="0" smtClean="0">
                <a:latin typeface="Symbol" panose="05050102010706020507" pitchFamily="18" charset="2"/>
              </a:rPr>
              <a:t>m</a:t>
            </a:r>
            <a:r>
              <a:rPr lang="en-US" dirty="0" smtClean="0">
                <a:ea typeface="Tahoma" panose="020B0604030504040204" pitchFamily="34" charset="0"/>
                <a:cs typeface="Tahoma" panose="020B0604030504040204" pitchFamily="34" charset="0"/>
              </a:rPr>
              <a:t>m alignment</a:t>
            </a:r>
            <a:endParaRPr lang="en-US" b="1" dirty="0" smtClean="0"/>
          </a:p>
          <a:p>
            <a:r>
              <a:rPr lang="en-US" b="1" dirty="0" smtClean="0"/>
              <a:t>Silicon Bridge</a:t>
            </a:r>
          </a:p>
          <a:p>
            <a:pPr marL="512763" lvl="1" indent="-277813">
              <a:buFont typeface="Arial" panose="020B0604020202020204" pitchFamily="34" charset="0"/>
              <a:buChar char="•"/>
            </a:pPr>
            <a:r>
              <a:rPr lang="en-US" dirty="0" smtClean="0"/>
              <a:t>5:1 aspect ratio</a:t>
            </a:r>
          </a:p>
          <a:p>
            <a:pPr marL="512763" lvl="1" indent="-277813">
              <a:buFont typeface="Arial" panose="020B0604020202020204" pitchFamily="34" charset="0"/>
              <a:buChar char="•"/>
            </a:pPr>
            <a:r>
              <a:rPr lang="en-US" dirty="0" smtClean="0"/>
              <a:t>Wafer level </a:t>
            </a:r>
            <a:r>
              <a:rPr lang="en-US" dirty="0"/>
              <a:t>OST @ </a:t>
            </a:r>
            <a:r>
              <a:rPr lang="en-US" dirty="0" smtClean="0"/>
              <a:t>55</a:t>
            </a:r>
            <a:r>
              <a:rPr lang="en-US" dirty="0" smtClean="0">
                <a:latin typeface="Symbol" panose="05050102010706020507" pitchFamily="18" charset="2"/>
              </a:rPr>
              <a:t>m</a:t>
            </a:r>
            <a:r>
              <a:rPr lang="en-US" dirty="0" smtClean="0"/>
              <a:t>m</a:t>
            </a:r>
            <a:endParaRPr lang="en-US" b="1" dirty="0" smtClean="0"/>
          </a:p>
          <a:p>
            <a:r>
              <a:rPr lang="en-US" b="1" dirty="0" smtClean="0"/>
              <a:t>Assembly</a:t>
            </a:r>
          </a:p>
          <a:p>
            <a:pPr marL="742950" lvl="1" indent="-285750">
              <a:buFont typeface="Arial" panose="020B0604020202020204" pitchFamily="34" charset="0"/>
              <a:buChar char="•"/>
            </a:pPr>
            <a:r>
              <a:rPr lang="en-US" dirty="0" smtClean="0"/>
              <a:t>NGWP</a:t>
            </a:r>
          </a:p>
          <a:p>
            <a:pPr marL="742950" lvl="1" indent="-285750">
              <a:buFont typeface="Arial" panose="020B0604020202020204" pitchFamily="34" charset="0"/>
              <a:buChar char="•"/>
            </a:pPr>
            <a:r>
              <a:rPr lang="en-US" dirty="0" smtClean="0"/>
              <a:t>TCB/CUF</a:t>
            </a:r>
          </a:p>
        </p:txBody>
      </p:sp>
      <p:sp>
        <p:nvSpPr>
          <p:cNvPr id="6" name="TextBox 5"/>
          <p:cNvSpPr txBox="1"/>
          <p:nvPr/>
        </p:nvSpPr>
        <p:spPr>
          <a:xfrm>
            <a:off x="2583995" y="5112126"/>
            <a:ext cx="1310423" cy="646331"/>
          </a:xfrm>
          <a:prstGeom prst="rect">
            <a:avLst/>
          </a:prstGeom>
          <a:solidFill>
            <a:srgbClr val="00B050"/>
          </a:solidFill>
          <a:ln>
            <a:solidFill>
              <a:schemeClr val="tx1"/>
            </a:solidFill>
          </a:ln>
        </p:spPr>
        <p:txBody>
          <a:bodyPr wrap="none" rtlCol="0">
            <a:spAutoFit/>
          </a:bodyPr>
          <a:lstStyle/>
          <a:p>
            <a:pPr algn="ctr"/>
            <a:r>
              <a:rPr lang="en-US" dirty="0" smtClean="0">
                <a:solidFill>
                  <a:schemeClr val="bg1"/>
                </a:solidFill>
              </a:rPr>
              <a:t>&gt;98% </a:t>
            </a:r>
            <a:r>
              <a:rPr lang="en-US" dirty="0" err="1" smtClean="0">
                <a:solidFill>
                  <a:schemeClr val="bg1"/>
                </a:solidFill>
              </a:rPr>
              <a:t>Assy</a:t>
            </a:r>
            <a:r>
              <a:rPr lang="en-US" dirty="0">
                <a:solidFill>
                  <a:schemeClr val="bg1"/>
                </a:solidFill>
              </a:rPr>
              <a:t/>
            </a:r>
            <a:br>
              <a:rPr lang="en-US" dirty="0">
                <a:solidFill>
                  <a:schemeClr val="bg1"/>
                </a:solidFill>
              </a:rPr>
            </a:br>
            <a:r>
              <a:rPr lang="en-US" dirty="0" smtClean="0">
                <a:solidFill>
                  <a:schemeClr val="bg1"/>
                </a:solidFill>
              </a:rPr>
              <a:t>Yield Today!</a:t>
            </a:r>
            <a:endParaRPr lang="en-US" dirty="0">
              <a:solidFill>
                <a:schemeClr val="bg1"/>
              </a:solidFill>
            </a:endParaRPr>
          </a:p>
        </p:txBody>
      </p:sp>
      <p:sp>
        <p:nvSpPr>
          <p:cNvPr id="3" name="TextBox 2"/>
          <p:cNvSpPr txBox="1"/>
          <p:nvPr/>
        </p:nvSpPr>
        <p:spPr>
          <a:xfrm>
            <a:off x="4030638" y="2295970"/>
            <a:ext cx="4206985" cy="3785652"/>
          </a:xfrm>
          <a:prstGeom prst="rect">
            <a:avLst/>
          </a:prstGeom>
          <a:noFill/>
          <a:ln>
            <a:solidFill>
              <a:schemeClr val="tx1"/>
            </a:solidFill>
          </a:ln>
        </p:spPr>
        <p:txBody>
          <a:bodyPr wrap="square" rtlCol="0">
            <a:spAutoFit/>
          </a:bodyPr>
          <a:lstStyle/>
          <a:p>
            <a:pPr algn="ctr"/>
            <a:r>
              <a:rPr lang="en-US" sz="2400" b="1" dirty="0" smtClean="0"/>
              <a:t>EMIB 45</a:t>
            </a:r>
            <a:r>
              <a:rPr lang="en-US" sz="2400" dirty="0" smtClean="0">
                <a:latin typeface="Symbol" panose="05050102010706020507" pitchFamily="18" charset="2"/>
              </a:rPr>
              <a:t>m</a:t>
            </a:r>
            <a:r>
              <a:rPr lang="en-US" sz="2400" b="1" dirty="0" smtClean="0"/>
              <a:t>m</a:t>
            </a:r>
            <a:endParaRPr lang="en-US" b="1" i="1" baseline="30000" dirty="0" smtClean="0">
              <a:solidFill>
                <a:srgbClr val="00B0F0"/>
              </a:solidFill>
            </a:endParaRPr>
          </a:p>
          <a:p>
            <a:r>
              <a:rPr lang="en-US" b="1" dirty="0" smtClean="0"/>
              <a:t>Substrate</a:t>
            </a:r>
          </a:p>
          <a:p>
            <a:pPr marL="568325" lvl="1" indent="-277813">
              <a:buFont typeface="Arial" panose="020B0604020202020204" pitchFamily="34" charset="0"/>
              <a:buChar char="•"/>
            </a:pPr>
            <a:r>
              <a:rPr lang="en-US" b="1" dirty="0" smtClean="0">
                <a:solidFill>
                  <a:srgbClr val="FF0000"/>
                </a:solidFill>
              </a:rPr>
              <a:t>Up to 14 bridges per substrate</a:t>
            </a:r>
          </a:p>
          <a:p>
            <a:pPr marL="568325" lvl="1" indent="-277813">
              <a:buFont typeface="Arial" panose="020B0604020202020204" pitchFamily="34" charset="0"/>
              <a:buChar char="•"/>
            </a:pPr>
            <a:r>
              <a:rPr lang="en-US" b="1" dirty="0" smtClean="0">
                <a:solidFill>
                  <a:srgbClr val="FF0000"/>
                </a:solidFill>
              </a:rPr>
              <a:t>New OST</a:t>
            </a:r>
            <a:r>
              <a:rPr lang="en-US" dirty="0" smtClean="0"/>
              <a:t> @ 45</a:t>
            </a:r>
            <a:r>
              <a:rPr lang="en-US" dirty="0" smtClean="0">
                <a:latin typeface="Symbol" panose="05050102010706020507" pitchFamily="18" charset="2"/>
              </a:rPr>
              <a:t>m</a:t>
            </a:r>
            <a:r>
              <a:rPr lang="en-US" dirty="0" smtClean="0"/>
              <a:t>m pitch on substrate</a:t>
            </a:r>
          </a:p>
          <a:p>
            <a:pPr marL="568325" lvl="1" indent="-277813">
              <a:buFont typeface="Arial" panose="020B0604020202020204" pitchFamily="34" charset="0"/>
              <a:buChar char="•"/>
            </a:pPr>
            <a:r>
              <a:rPr lang="en-US" b="1" dirty="0" smtClean="0">
                <a:solidFill>
                  <a:srgbClr val="FF0000"/>
                </a:solidFill>
              </a:rPr>
              <a:t>New UV Laser via: 20</a:t>
            </a:r>
            <a:r>
              <a:rPr lang="en-US" b="1" dirty="0" smtClean="0">
                <a:solidFill>
                  <a:srgbClr val="FF0000"/>
                </a:solidFill>
                <a:latin typeface="Symbol" panose="05050102010706020507" pitchFamily="18" charset="2"/>
              </a:rPr>
              <a:t>m</a:t>
            </a:r>
            <a:r>
              <a:rPr lang="en-US" b="1" dirty="0" smtClean="0">
                <a:solidFill>
                  <a:srgbClr val="FF0000"/>
                </a:solidFill>
              </a:rPr>
              <a:t>m</a:t>
            </a:r>
            <a:r>
              <a:rPr lang="en-US" b="1" dirty="0" smtClean="0">
                <a:solidFill>
                  <a:srgbClr val="FF0000"/>
                </a:solidFill>
                <a:latin typeface="Calibri" panose="020F0502020204030204" pitchFamily="34" charset="0"/>
                <a:ea typeface="Tahoma" panose="020B0604030504040204" pitchFamily="34" charset="0"/>
                <a:cs typeface="Tahoma" panose="020B0604030504040204" pitchFamily="34" charset="0"/>
              </a:rPr>
              <a:t> dia; </a:t>
            </a:r>
            <a:br>
              <a:rPr lang="en-US" b="1" dirty="0" smtClean="0">
                <a:solidFill>
                  <a:srgbClr val="FF0000"/>
                </a:solidFill>
                <a:latin typeface="Calibri" panose="020F0502020204030204" pitchFamily="34" charset="0"/>
                <a:ea typeface="Tahoma" panose="020B0604030504040204" pitchFamily="34" charset="0"/>
                <a:cs typeface="Tahoma" panose="020B0604030504040204" pitchFamily="34" charset="0"/>
              </a:rPr>
            </a:br>
            <a:r>
              <a:rPr lang="en-US" b="1" dirty="0" smtClean="0">
                <a:solidFill>
                  <a:srgbClr val="FF0000"/>
                </a:solidFill>
                <a:latin typeface="Calibri" panose="020F0502020204030204" pitchFamily="34" charset="0"/>
                <a:ea typeface="Tahoma" panose="020B0604030504040204" pitchFamily="34" charset="0"/>
                <a:cs typeface="Tahoma" panose="020B0604030504040204" pitchFamily="34" charset="0"/>
              </a:rPr>
              <a:t>±9.5</a:t>
            </a:r>
            <a:r>
              <a:rPr lang="en-US" b="1" dirty="0">
                <a:solidFill>
                  <a:srgbClr val="FF0000"/>
                </a:solidFill>
                <a:latin typeface="Symbol" panose="05050102010706020507" pitchFamily="18" charset="2"/>
              </a:rPr>
              <a:t>m</a:t>
            </a:r>
            <a:r>
              <a:rPr lang="en-US" b="1" dirty="0" smtClean="0">
                <a:solidFill>
                  <a:srgbClr val="FF0000"/>
                </a:solidFill>
                <a:latin typeface="Calibri" panose="020F0502020204030204" pitchFamily="34" charset="0"/>
                <a:ea typeface="Tahoma" panose="020B0604030504040204" pitchFamily="34" charset="0"/>
                <a:cs typeface="Tahoma" panose="020B0604030504040204" pitchFamily="34" charset="0"/>
              </a:rPr>
              <a:t>m alignment</a:t>
            </a:r>
          </a:p>
          <a:p>
            <a:pPr marL="568325" lvl="1" indent="-277813">
              <a:buFont typeface="Arial" panose="020B0604020202020204" pitchFamily="34" charset="0"/>
              <a:buChar char="•"/>
            </a:pPr>
            <a:r>
              <a:rPr lang="en-US" b="1" dirty="0" smtClean="0">
                <a:solidFill>
                  <a:srgbClr val="FF0000"/>
                </a:solidFill>
                <a:latin typeface="Calibri" panose="020F0502020204030204" pitchFamily="34" charset="0"/>
                <a:ea typeface="Tahoma" panose="020B0604030504040204" pitchFamily="34" charset="0"/>
                <a:cs typeface="Tahoma" panose="020B0604030504040204" pitchFamily="34" charset="0"/>
              </a:rPr>
              <a:t>New Planarization Tools</a:t>
            </a:r>
            <a:endParaRPr lang="en-US" dirty="0" smtClean="0"/>
          </a:p>
          <a:p>
            <a:r>
              <a:rPr lang="en-US" b="1" dirty="0" smtClean="0"/>
              <a:t>Silicon Bridge</a:t>
            </a:r>
          </a:p>
          <a:p>
            <a:pPr marL="568325" lvl="1" indent="-277813">
              <a:buFont typeface="Arial" panose="020B0604020202020204" pitchFamily="34" charset="0"/>
              <a:buChar char="•"/>
            </a:pPr>
            <a:r>
              <a:rPr lang="en-US" b="1" dirty="0" smtClean="0">
                <a:solidFill>
                  <a:srgbClr val="FF0000"/>
                </a:solidFill>
              </a:rPr>
              <a:t>7:1 aspect ratio</a:t>
            </a:r>
          </a:p>
          <a:p>
            <a:pPr marL="568325" lvl="1" indent="-277813">
              <a:buFont typeface="Arial" panose="020B0604020202020204" pitchFamily="34" charset="0"/>
              <a:buChar char="•"/>
            </a:pPr>
            <a:r>
              <a:rPr lang="en-US" b="1" dirty="0" smtClean="0">
                <a:solidFill>
                  <a:srgbClr val="FF0000"/>
                </a:solidFill>
              </a:rPr>
              <a:t>Wafer level OST at 45</a:t>
            </a:r>
            <a:r>
              <a:rPr lang="en-US" dirty="0" smtClean="0">
                <a:solidFill>
                  <a:srgbClr val="FF0000"/>
                </a:solidFill>
                <a:latin typeface="Symbol" panose="05050102010706020507" pitchFamily="18" charset="2"/>
              </a:rPr>
              <a:t>m</a:t>
            </a:r>
            <a:r>
              <a:rPr lang="en-US" b="1" dirty="0" smtClean="0">
                <a:solidFill>
                  <a:srgbClr val="FF0000"/>
                </a:solidFill>
              </a:rPr>
              <a:t>m pitch</a:t>
            </a:r>
          </a:p>
          <a:p>
            <a:r>
              <a:rPr lang="en-US" b="1" dirty="0" smtClean="0"/>
              <a:t>Assembly</a:t>
            </a:r>
          </a:p>
          <a:p>
            <a:pPr marL="568325" lvl="2" indent="-277813">
              <a:buFont typeface="Arial" panose="020B0604020202020204" pitchFamily="34" charset="0"/>
              <a:buChar char="•"/>
              <a:tabLst>
                <a:tab pos="166688" algn="l"/>
              </a:tabLst>
            </a:pPr>
            <a:r>
              <a:rPr lang="en-US" dirty="0" smtClean="0"/>
              <a:t>NGWP</a:t>
            </a:r>
          </a:p>
          <a:p>
            <a:pPr marL="568325" lvl="2" indent="-277813">
              <a:buFont typeface="Arial" panose="020B0604020202020204" pitchFamily="34" charset="0"/>
              <a:buChar char="•"/>
              <a:tabLst>
                <a:tab pos="166688" algn="l"/>
              </a:tabLst>
            </a:pPr>
            <a:r>
              <a:rPr lang="en-US" dirty="0" smtClean="0"/>
              <a:t>TCB/CUF</a:t>
            </a:r>
          </a:p>
        </p:txBody>
      </p:sp>
      <p:sp>
        <p:nvSpPr>
          <p:cNvPr id="10" name="TextBox 9"/>
          <p:cNvSpPr txBox="1"/>
          <p:nvPr/>
        </p:nvSpPr>
        <p:spPr>
          <a:xfrm>
            <a:off x="79977" y="0"/>
            <a:ext cx="12108306" cy="769441"/>
          </a:xfrm>
          <a:prstGeom prst="rect">
            <a:avLst/>
          </a:prstGeom>
          <a:noFill/>
        </p:spPr>
        <p:txBody>
          <a:bodyPr wrap="square" rtlCol="0">
            <a:spAutoFit/>
          </a:bodyPr>
          <a:lstStyle/>
          <a:p>
            <a:r>
              <a:rPr lang="en-US" sz="4400" dirty="0" smtClean="0">
                <a:solidFill>
                  <a:prstClr val="black"/>
                </a:solidFill>
              </a:rPr>
              <a:t>EMIB Pitch Scaling</a:t>
            </a:r>
            <a:endParaRPr lang="en-US" sz="6000" dirty="0">
              <a:solidFill>
                <a:prstClr val="black"/>
              </a:solidFill>
              <a:latin typeface="Calibri Light" panose="020F0302020204030204" pitchFamily="34" charset="0"/>
            </a:endParaRPr>
          </a:p>
        </p:txBody>
      </p:sp>
      <p:sp>
        <p:nvSpPr>
          <p:cNvPr id="11" name="Content Placeholder 2"/>
          <p:cNvSpPr txBox="1">
            <a:spLocks/>
          </p:cNvSpPr>
          <p:nvPr/>
        </p:nvSpPr>
        <p:spPr>
          <a:xfrm>
            <a:off x="131118" y="6162776"/>
            <a:ext cx="11960694" cy="482616"/>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dirty="0" smtClean="0">
                <a:solidFill>
                  <a:sysClr val="window" lastClr="FFFFFF"/>
                </a:solidFill>
                <a:latin typeface="Calibri" panose="020F0502020204030204"/>
              </a:rPr>
              <a:t>Pitch Scaling Requires Significant Resources &amp; Building Block Development</a:t>
            </a:r>
            <a:endParaRPr lang="en-US" baseline="30000" dirty="0">
              <a:solidFill>
                <a:sysClr val="window" lastClr="FFFFFF"/>
              </a:solidFill>
              <a:latin typeface="Calibri" panose="020F0502020204030204"/>
            </a:endParaRPr>
          </a:p>
        </p:txBody>
      </p:sp>
      <p:sp>
        <p:nvSpPr>
          <p:cNvPr id="15" name="TextBox 14"/>
          <p:cNvSpPr txBox="1"/>
          <p:nvPr/>
        </p:nvSpPr>
        <p:spPr>
          <a:xfrm>
            <a:off x="79977" y="6611779"/>
            <a:ext cx="1712328" cy="246221"/>
          </a:xfrm>
          <a:prstGeom prst="rect">
            <a:avLst/>
          </a:prstGeom>
          <a:noFill/>
        </p:spPr>
        <p:txBody>
          <a:bodyPr wrap="none" rtlCol="0">
            <a:spAutoFit/>
          </a:bodyPr>
          <a:lstStyle/>
          <a:p>
            <a:pPr marL="171450" indent="-171450">
              <a:buFont typeface="Arial" panose="020B0604020202020204" pitchFamily="34" charset="0"/>
              <a:buChar char="•"/>
            </a:pPr>
            <a:r>
              <a:rPr lang="en-US" sz="1000" b="1" dirty="0" smtClean="0">
                <a:solidFill>
                  <a:srgbClr val="0070C0"/>
                </a:solidFill>
              </a:rPr>
              <a:t>OST – Open Short Testing</a:t>
            </a:r>
            <a:endParaRPr lang="en-US" sz="1000" b="1" dirty="0">
              <a:solidFill>
                <a:srgbClr val="0070C0"/>
              </a:solidFill>
            </a:endParaRPr>
          </a:p>
        </p:txBody>
      </p:sp>
      <p:cxnSp>
        <p:nvCxnSpPr>
          <p:cNvPr id="19" name="Straight Arrow Connector 18"/>
          <p:cNvCxnSpPr>
            <a:stCxn id="21" idx="1"/>
          </p:cNvCxnSpPr>
          <p:nvPr/>
        </p:nvCxnSpPr>
        <p:spPr>
          <a:xfrm flipH="1">
            <a:off x="5516881" y="369332"/>
            <a:ext cx="3139438" cy="3693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656319" y="0"/>
            <a:ext cx="3531963" cy="73866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400" b="1" dirty="0" smtClean="0"/>
              <a:t>Via Scaling requires improved alignment, test capability, new materials &amp; equipment in Package Manufacturing</a:t>
            </a:r>
            <a:endParaRPr lang="en-US" sz="1400" b="1" dirty="0"/>
          </a:p>
        </p:txBody>
      </p:sp>
      <p:pic>
        <p:nvPicPr>
          <p:cNvPr id="5" name="Picture 4"/>
          <p:cNvPicPr>
            <a:picLocks noChangeAspect="1"/>
          </p:cNvPicPr>
          <p:nvPr/>
        </p:nvPicPr>
        <p:blipFill>
          <a:blip r:embed="rId4"/>
          <a:stretch>
            <a:fillRect/>
          </a:stretch>
        </p:blipFill>
        <p:spPr>
          <a:xfrm>
            <a:off x="7339260" y="825242"/>
            <a:ext cx="4326960" cy="1403529"/>
          </a:xfrm>
          <a:prstGeom prst="rect">
            <a:avLst/>
          </a:prstGeom>
        </p:spPr>
      </p:pic>
      <p:sp>
        <p:nvSpPr>
          <p:cNvPr id="20" name="Oval 19"/>
          <p:cNvSpPr/>
          <p:nvPr/>
        </p:nvSpPr>
        <p:spPr>
          <a:xfrm>
            <a:off x="7932420" y="1670796"/>
            <a:ext cx="725996" cy="1343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21" idx="1"/>
            <a:endCxn id="20" idx="0"/>
          </p:cNvCxnSpPr>
          <p:nvPr/>
        </p:nvCxnSpPr>
        <p:spPr>
          <a:xfrm flipH="1">
            <a:off x="8295418" y="369332"/>
            <a:ext cx="360901" cy="13014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9286875" y="1456381"/>
            <a:ext cx="1150620" cy="4976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611573" y="984884"/>
            <a:ext cx="2449646" cy="307777"/>
          </a:xfrm>
          <a:prstGeom prst="rect">
            <a:avLst/>
          </a:prstGeom>
          <a:noFill/>
        </p:spPr>
        <p:txBody>
          <a:bodyPr wrap="none" rtlCol="0">
            <a:spAutoFit/>
          </a:bodyPr>
          <a:lstStyle/>
          <a:p>
            <a:pPr algn="ctr"/>
            <a:r>
              <a:rPr lang="en-US" sz="1400" b="1" dirty="0" smtClean="0">
                <a:solidFill>
                  <a:schemeClr val="bg1"/>
                </a:solidFill>
              </a:rPr>
              <a:t>55</a:t>
            </a:r>
            <a:r>
              <a:rPr lang="en-US" sz="1400" b="1" dirty="0" smtClean="0">
                <a:solidFill>
                  <a:schemeClr val="bg1"/>
                </a:solidFill>
                <a:latin typeface="Symbol" panose="05050102010706020507" pitchFamily="18" charset="2"/>
              </a:rPr>
              <a:t>m</a:t>
            </a:r>
            <a:r>
              <a:rPr lang="en-US" sz="1400" b="1" dirty="0" smtClean="0">
                <a:solidFill>
                  <a:schemeClr val="bg1"/>
                </a:solidFill>
              </a:rPr>
              <a:t>m EMIB Interconnect Pitch</a:t>
            </a:r>
            <a:endParaRPr lang="en-US" sz="1400" b="1" dirty="0">
              <a:solidFill>
                <a:schemeClr val="bg1"/>
              </a:solidFill>
            </a:endParaRPr>
          </a:p>
        </p:txBody>
      </p:sp>
      <p:cxnSp>
        <p:nvCxnSpPr>
          <p:cNvPr id="28" name="Straight Arrow Connector 27"/>
          <p:cNvCxnSpPr/>
          <p:nvPr/>
        </p:nvCxnSpPr>
        <p:spPr>
          <a:xfrm>
            <a:off x="9830689" y="1220297"/>
            <a:ext cx="0" cy="23608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01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399" y="2724786"/>
            <a:ext cx="11912601" cy="1325563"/>
          </a:xfrm>
        </p:spPr>
        <p:txBody>
          <a:bodyPr/>
          <a:lstStyle/>
          <a:p>
            <a:r>
              <a:rPr lang="en-US" b="1" dirty="0" smtClean="0"/>
              <a:t>3D Stacking - Current and Planned Deployments</a:t>
            </a:r>
            <a:r>
              <a:rPr lang="en-US" b="1" dirty="0"/>
              <a:t> </a:t>
            </a:r>
          </a:p>
        </p:txBody>
      </p:sp>
    </p:spTree>
    <p:extLst>
      <p:ext uri="{BB962C8B-B14F-4D97-AF65-F5344CB8AC3E}">
        <p14:creationId xmlns:p14="http://schemas.microsoft.com/office/powerpoint/2010/main" val="2311091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Title 1"/>
          <p:cNvSpPr>
            <a:spLocks noGrp="1"/>
          </p:cNvSpPr>
          <p:nvPr>
            <p:ph type="title"/>
          </p:nvPr>
        </p:nvSpPr>
        <p:spPr>
          <a:xfrm>
            <a:off x="219500" y="-11169"/>
            <a:ext cx="11972500" cy="778574"/>
          </a:xfrm>
        </p:spPr>
        <p:txBody>
          <a:bodyPr>
            <a:normAutofit/>
          </a:bodyPr>
          <a:lstStyle/>
          <a:p>
            <a:r>
              <a:rPr lang="en-US" b="1" dirty="0" smtClean="0">
                <a:cs typeface="Arial" panose="020B0604020202020204" pitchFamily="34" charset="0"/>
              </a:rPr>
              <a:t>Foveros Generation 1 : Lakefield</a:t>
            </a:r>
            <a:endParaRPr lang="en-US" b="1" dirty="0">
              <a:cs typeface="Arial" panose="020B0604020202020204" pitchFamily="34" charset="0"/>
            </a:endParaRPr>
          </a:p>
        </p:txBody>
      </p:sp>
      <p:grpSp>
        <p:nvGrpSpPr>
          <p:cNvPr id="9" name="Group 8"/>
          <p:cNvGrpSpPr/>
          <p:nvPr/>
        </p:nvGrpSpPr>
        <p:grpSpPr>
          <a:xfrm>
            <a:off x="130303" y="748598"/>
            <a:ext cx="11789554" cy="1095779"/>
            <a:chOff x="984832" y="2880056"/>
            <a:chExt cx="9268646" cy="735635"/>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6839" b="9501"/>
            <a:stretch/>
          </p:blipFill>
          <p:spPr>
            <a:xfrm>
              <a:off x="984832" y="2882265"/>
              <a:ext cx="1078992" cy="733425"/>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6840" b="9719"/>
            <a:stretch/>
          </p:blipFill>
          <p:spPr>
            <a:xfrm>
              <a:off x="1942463" y="2882265"/>
              <a:ext cx="1078992" cy="73152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7590" b="8968"/>
            <a:stretch/>
          </p:blipFill>
          <p:spPr>
            <a:xfrm>
              <a:off x="2988208" y="2882266"/>
              <a:ext cx="1078992" cy="731520"/>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8084" b="8414"/>
            <a:stretch/>
          </p:blipFill>
          <p:spPr>
            <a:xfrm>
              <a:off x="4048634" y="2882265"/>
              <a:ext cx="1075394" cy="729615"/>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8051" b="8446"/>
            <a:stretch/>
          </p:blipFill>
          <p:spPr>
            <a:xfrm>
              <a:off x="5065870" y="2884170"/>
              <a:ext cx="1075394" cy="729615"/>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7498" b="8563"/>
            <a:stretch/>
          </p:blipFill>
          <p:spPr>
            <a:xfrm>
              <a:off x="6087825" y="2880360"/>
              <a:ext cx="1075394" cy="733425"/>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t="7113" b="8730"/>
            <a:stretch/>
          </p:blipFill>
          <p:spPr>
            <a:xfrm>
              <a:off x="7133669" y="2880360"/>
              <a:ext cx="1075394" cy="735330"/>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t="6523" b="9286"/>
            <a:stretch/>
          </p:blipFill>
          <p:spPr>
            <a:xfrm>
              <a:off x="8189061" y="2880056"/>
              <a:ext cx="1075394" cy="735635"/>
            </a:xfrm>
            <a:prstGeom prst="rect">
              <a:avLst/>
            </a:prstGeom>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l="27235" t="37356" r="16807" b="34600"/>
            <a:stretch/>
          </p:blipFill>
          <p:spPr>
            <a:xfrm>
              <a:off x="1372759" y="3165377"/>
              <a:ext cx="734158" cy="298939"/>
            </a:xfrm>
            <a:prstGeom prst="rect">
              <a:avLst/>
            </a:prstGeom>
          </p:spPr>
        </p:pic>
        <p:pic>
          <p:nvPicPr>
            <p:cNvPr id="19" name="Picture 18"/>
            <p:cNvPicPr>
              <a:picLocks noChangeAspect="1"/>
            </p:cNvPicPr>
            <p:nvPr/>
          </p:nvPicPr>
          <p:blipFill rotWithShape="1">
            <a:blip r:embed="rId12" cstate="print">
              <a:extLst>
                <a:ext uri="{28A0092B-C50C-407E-A947-70E740481C1C}">
                  <a14:useLocalDpi xmlns:a14="http://schemas.microsoft.com/office/drawing/2010/main" val="0"/>
                </a:ext>
              </a:extLst>
            </a:blip>
            <a:srcRect l="15844" t="33923" r="2044" b="14010"/>
            <a:stretch/>
          </p:blipFill>
          <p:spPr>
            <a:xfrm>
              <a:off x="8844583" y="2880057"/>
              <a:ext cx="1408895" cy="731766"/>
            </a:xfrm>
            <a:prstGeom prst="rect">
              <a:avLst/>
            </a:prstGeom>
          </p:spPr>
        </p:pic>
      </p:grpSp>
      <p:sp>
        <p:nvSpPr>
          <p:cNvPr id="20" name="Rectangle 19"/>
          <p:cNvSpPr/>
          <p:nvPr/>
        </p:nvSpPr>
        <p:spPr>
          <a:xfrm>
            <a:off x="5321311" y="614456"/>
            <a:ext cx="1427158" cy="13426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H="1">
            <a:off x="4711346" y="1826310"/>
            <a:ext cx="609965" cy="2902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13">
            <a:extLst>
              <a:ext uri="{28A0092B-C50C-407E-A947-70E740481C1C}">
                <a14:useLocalDpi xmlns:a14="http://schemas.microsoft.com/office/drawing/2010/main" val="0"/>
              </a:ext>
            </a:extLst>
          </a:blip>
          <a:srcRect t="6669" b="9238"/>
          <a:stretch/>
        </p:blipFill>
        <p:spPr>
          <a:xfrm>
            <a:off x="130303" y="2164834"/>
            <a:ext cx="5346234" cy="3652858"/>
          </a:xfrm>
          <a:prstGeom prst="rect">
            <a:avLst/>
          </a:prstGeom>
          <a:ln>
            <a:solidFill>
              <a:srgbClr val="FF0000"/>
            </a:solidFill>
          </a:ln>
        </p:spPr>
      </p:pic>
      <p:sp>
        <p:nvSpPr>
          <p:cNvPr id="6" name="TextBox 5"/>
          <p:cNvSpPr txBox="1"/>
          <p:nvPr/>
        </p:nvSpPr>
        <p:spPr>
          <a:xfrm>
            <a:off x="3612563" y="4506003"/>
            <a:ext cx="1326005" cy="307777"/>
          </a:xfrm>
          <a:prstGeom prst="rect">
            <a:avLst/>
          </a:prstGeom>
          <a:noFill/>
        </p:spPr>
        <p:txBody>
          <a:bodyPr wrap="none" rtlCol="0">
            <a:spAutoFit/>
          </a:bodyPr>
          <a:lstStyle/>
          <a:p>
            <a:pPr algn="ctr"/>
            <a:r>
              <a:rPr lang="en-US" sz="1400" b="1" dirty="0" smtClean="0">
                <a:solidFill>
                  <a:schemeClr val="bg1"/>
                </a:solidFill>
              </a:rPr>
              <a:t>P1222 Base Die</a:t>
            </a:r>
            <a:endParaRPr lang="en-US" sz="1400" b="1" dirty="0">
              <a:solidFill>
                <a:schemeClr val="bg1"/>
              </a:solidFill>
            </a:endParaRPr>
          </a:p>
        </p:txBody>
      </p:sp>
      <p:sp>
        <p:nvSpPr>
          <p:cNvPr id="24" name="TextBox 23"/>
          <p:cNvSpPr txBox="1"/>
          <p:nvPr/>
        </p:nvSpPr>
        <p:spPr>
          <a:xfrm>
            <a:off x="3779467" y="3908449"/>
            <a:ext cx="992196" cy="307777"/>
          </a:xfrm>
          <a:prstGeom prst="rect">
            <a:avLst/>
          </a:prstGeom>
          <a:noFill/>
        </p:spPr>
        <p:txBody>
          <a:bodyPr wrap="none" rtlCol="0">
            <a:spAutoFit/>
          </a:bodyPr>
          <a:lstStyle/>
          <a:p>
            <a:pPr algn="ctr"/>
            <a:r>
              <a:rPr lang="en-US" sz="1400" b="1" dirty="0" smtClean="0">
                <a:solidFill>
                  <a:schemeClr val="bg1"/>
                </a:solidFill>
              </a:rPr>
              <a:t>10nm Core</a:t>
            </a:r>
            <a:endParaRPr lang="en-US" sz="1400" b="1" dirty="0">
              <a:solidFill>
                <a:schemeClr val="bg1"/>
              </a:solidFill>
            </a:endParaRPr>
          </a:p>
        </p:txBody>
      </p:sp>
      <p:sp>
        <p:nvSpPr>
          <p:cNvPr id="7" name="Oval 6"/>
          <p:cNvSpPr/>
          <p:nvPr/>
        </p:nvSpPr>
        <p:spPr>
          <a:xfrm>
            <a:off x="1712595" y="4192679"/>
            <a:ext cx="1150620" cy="4976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66151" y="3721182"/>
            <a:ext cx="2591928" cy="307777"/>
          </a:xfrm>
          <a:prstGeom prst="rect">
            <a:avLst/>
          </a:prstGeom>
          <a:noFill/>
        </p:spPr>
        <p:txBody>
          <a:bodyPr wrap="none" rtlCol="0">
            <a:spAutoFit/>
          </a:bodyPr>
          <a:lstStyle/>
          <a:p>
            <a:pPr algn="ctr"/>
            <a:r>
              <a:rPr lang="en-US" sz="1400" b="1" dirty="0" smtClean="0">
                <a:solidFill>
                  <a:schemeClr val="bg1"/>
                </a:solidFill>
              </a:rPr>
              <a:t>50</a:t>
            </a:r>
            <a:r>
              <a:rPr lang="en-US" sz="1400" b="1" dirty="0" smtClean="0">
                <a:solidFill>
                  <a:schemeClr val="bg1"/>
                </a:solidFill>
                <a:latin typeface="Symbol" panose="05050102010706020507" pitchFamily="18" charset="2"/>
              </a:rPr>
              <a:t>m</a:t>
            </a:r>
            <a:r>
              <a:rPr lang="en-US" sz="1400" b="1" dirty="0" smtClean="0">
                <a:solidFill>
                  <a:schemeClr val="bg1"/>
                </a:solidFill>
              </a:rPr>
              <a:t>m Die-Die Interconnect Pitch</a:t>
            </a:r>
            <a:endParaRPr lang="en-US" sz="1400" b="1" dirty="0">
              <a:solidFill>
                <a:schemeClr val="bg1"/>
              </a:solidFill>
            </a:endParaRPr>
          </a:p>
        </p:txBody>
      </p:sp>
      <p:cxnSp>
        <p:nvCxnSpPr>
          <p:cNvPr id="1191" name="Straight Arrow Connector 1190"/>
          <p:cNvCxnSpPr/>
          <p:nvPr/>
        </p:nvCxnSpPr>
        <p:spPr>
          <a:xfrm>
            <a:off x="2256409" y="3956595"/>
            <a:ext cx="0" cy="23608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98" name="Picture 1197"/>
          <p:cNvPicPr>
            <a:picLocks noChangeAspect="1"/>
          </p:cNvPicPr>
          <p:nvPr/>
        </p:nvPicPr>
        <p:blipFill>
          <a:blip r:embed="rId14"/>
          <a:stretch>
            <a:fillRect/>
          </a:stretch>
        </p:blipFill>
        <p:spPr>
          <a:xfrm>
            <a:off x="5598893" y="2091710"/>
            <a:ext cx="4644811" cy="4024096"/>
          </a:xfrm>
          <a:prstGeom prst="rect">
            <a:avLst/>
          </a:prstGeom>
        </p:spPr>
      </p:pic>
      <p:sp>
        <p:nvSpPr>
          <p:cNvPr id="8" name="Content Placeholder 2"/>
          <p:cNvSpPr txBox="1">
            <a:spLocks/>
          </p:cNvSpPr>
          <p:nvPr/>
        </p:nvSpPr>
        <p:spPr>
          <a:xfrm>
            <a:off x="130303" y="5972520"/>
            <a:ext cx="11910245" cy="817326"/>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defRPr/>
            </a:pPr>
            <a:r>
              <a:rPr lang="en-US" sz="2400" dirty="0">
                <a:solidFill>
                  <a:sysClr val="window" lastClr="FFFFFF"/>
                </a:solidFill>
              </a:rPr>
              <a:t>Yields on-track to </a:t>
            </a:r>
            <a:r>
              <a:rPr lang="en-US" sz="2400" dirty="0" smtClean="0">
                <a:solidFill>
                  <a:sysClr val="window" lastClr="FFFFFF"/>
                </a:solidFill>
              </a:rPr>
              <a:t>Forecast Roadmap (Assembly </a:t>
            </a:r>
            <a:r>
              <a:rPr lang="en-US" sz="2400" dirty="0">
                <a:solidFill>
                  <a:sysClr val="window" lastClr="FFFFFF"/>
                </a:solidFill>
              </a:rPr>
              <a:t>Certification </a:t>
            </a:r>
            <a:r>
              <a:rPr lang="en-US" sz="2400" dirty="0" smtClean="0">
                <a:solidFill>
                  <a:sysClr val="window" lastClr="FFFFFF"/>
                </a:solidFill>
              </a:rPr>
              <a:t>EO’18). Lakefield Sample Shipping</a:t>
            </a:r>
            <a:endParaRPr lang="en-US" sz="2400" dirty="0">
              <a:solidFill>
                <a:sysClr val="window" lastClr="FFFFFF"/>
              </a:solidFill>
            </a:endParaRPr>
          </a:p>
        </p:txBody>
      </p:sp>
      <p:pic>
        <p:nvPicPr>
          <p:cNvPr id="2" name="Picture 1"/>
          <p:cNvPicPr>
            <a:picLocks noChangeAspect="1"/>
          </p:cNvPicPr>
          <p:nvPr/>
        </p:nvPicPr>
        <p:blipFill>
          <a:blip r:embed="rId15"/>
          <a:stretch>
            <a:fillRect/>
          </a:stretch>
        </p:blipFill>
        <p:spPr>
          <a:xfrm>
            <a:off x="9514568" y="2461223"/>
            <a:ext cx="2531666" cy="1229946"/>
          </a:xfrm>
          <a:prstGeom prst="rect">
            <a:avLst/>
          </a:prstGeom>
        </p:spPr>
      </p:pic>
      <p:pic>
        <p:nvPicPr>
          <p:cNvPr id="25" name="Picture 24"/>
          <p:cNvPicPr>
            <a:picLocks noChangeAspect="1"/>
          </p:cNvPicPr>
          <p:nvPr/>
        </p:nvPicPr>
        <p:blipFill rotWithShape="1">
          <a:blip r:embed="rId16"/>
          <a:srcRect t="2193"/>
          <a:stretch/>
        </p:blipFill>
        <p:spPr>
          <a:xfrm>
            <a:off x="9527780" y="3803078"/>
            <a:ext cx="2518454" cy="1920373"/>
          </a:xfrm>
          <a:prstGeom prst="rect">
            <a:avLst/>
          </a:prstGeom>
        </p:spPr>
      </p:pic>
    </p:spTree>
    <p:extLst>
      <p:ext uri="{BB962C8B-B14F-4D97-AF65-F5344CB8AC3E}">
        <p14:creationId xmlns:p14="http://schemas.microsoft.com/office/powerpoint/2010/main" val="64652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ACB679-33D4-4331-B49B-B4891F0AB87F}"/>
              </a:ext>
            </a:extLst>
          </p:cNvPr>
          <p:cNvSpPr>
            <a:spLocks noGrp="1"/>
          </p:cNvSpPr>
          <p:nvPr>
            <p:ph type="title"/>
          </p:nvPr>
        </p:nvSpPr>
        <p:spPr>
          <a:xfrm>
            <a:off x="332836" y="901"/>
            <a:ext cx="10515600" cy="1120528"/>
          </a:xfrm>
        </p:spPr>
        <p:txBody>
          <a:bodyPr>
            <a:normAutofit/>
          </a:bodyPr>
          <a:lstStyle/>
          <a:p>
            <a:r>
              <a:rPr lang="en-US" b="1" dirty="0" smtClean="0"/>
              <a:t>Generation 2 : (Foveros + EMIB) aka Co-EMIB</a:t>
            </a:r>
            <a:endParaRPr lang="en-US" b="1" dirty="0"/>
          </a:p>
        </p:txBody>
      </p:sp>
      <p:sp>
        <p:nvSpPr>
          <p:cNvPr id="3" name="TextBox 2"/>
          <p:cNvSpPr txBox="1"/>
          <p:nvPr/>
        </p:nvSpPr>
        <p:spPr>
          <a:xfrm>
            <a:off x="1635790" y="4789366"/>
            <a:ext cx="3593676" cy="369332"/>
          </a:xfrm>
          <a:prstGeom prst="rect">
            <a:avLst/>
          </a:prstGeom>
          <a:noFill/>
        </p:spPr>
        <p:txBody>
          <a:bodyPr wrap="none" rtlCol="0">
            <a:spAutoFit/>
          </a:bodyPr>
          <a:lstStyle/>
          <a:p>
            <a:r>
              <a:rPr lang="en-US" dirty="0" smtClean="0"/>
              <a:t>10nm Base Die or Passive Interposer</a:t>
            </a:r>
            <a:endParaRPr lang="en-US" dirty="0"/>
          </a:p>
        </p:txBody>
      </p:sp>
      <p:grpSp>
        <p:nvGrpSpPr>
          <p:cNvPr id="656" name="Group 655"/>
          <p:cNvGrpSpPr/>
          <p:nvPr/>
        </p:nvGrpSpPr>
        <p:grpSpPr>
          <a:xfrm>
            <a:off x="76200" y="3026382"/>
            <a:ext cx="12056533" cy="1419338"/>
            <a:chOff x="76200" y="3026382"/>
            <a:chExt cx="12056533" cy="1419338"/>
          </a:xfrm>
        </p:grpSpPr>
        <p:sp>
          <p:nvSpPr>
            <p:cNvPr id="14" name="Rectangle 13">
              <a:extLst>
                <a:ext uri="{FF2B5EF4-FFF2-40B4-BE49-F238E27FC236}">
                  <a16:creationId xmlns:a16="http://schemas.microsoft.com/office/drawing/2014/main" xmlns="" id="{F0F206C6-2CE9-461D-883A-043BBAAFD3D2}"/>
                </a:ext>
              </a:extLst>
            </p:cNvPr>
            <p:cNvSpPr>
              <a:spLocks noChangeAspect="1"/>
            </p:cNvSpPr>
            <p:nvPr/>
          </p:nvSpPr>
          <p:spPr bwMode="auto">
            <a:xfrm>
              <a:off x="76200" y="4051200"/>
              <a:ext cx="12056533" cy="394520"/>
            </a:xfrm>
            <a:prstGeom prst="rect">
              <a:avLst/>
            </a:prstGeom>
            <a:solidFill>
              <a:srgbClr val="92D05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sp>
          <p:nvSpPr>
            <p:cNvPr id="15" name="Rectangle 14">
              <a:extLst>
                <a:ext uri="{FF2B5EF4-FFF2-40B4-BE49-F238E27FC236}">
                  <a16:creationId xmlns:a16="http://schemas.microsoft.com/office/drawing/2014/main" xmlns="" id="{9135547A-8761-46E9-959B-AD83BCAA29E2}"/>
                </a:ext>
              </a:extLst>
            </p:cNvPr>
            <p:cNvSpPr/>
            <p:nvPr/>
          </p:nvSpPr>
          <p:spPr bwMode="auto">
            <a:xfrm>
              <a:off x="5487247" y="4084398"/>
              <a:ext cx="1502815" cy="115607"/>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sp>
          <p:nvSpPr>
            <p:cNvPr id="20" name="TextBox 19">
              <a:extLst>
                <a:ext uri="{FF2B5EF4-FFF2-40B4-BE49-F238E27FC236}">
                  <a16:creationId xmlns:a16="http://schemas.microsoft.com/office/drawing/2014/main" xmlns="" id="{0C9F5FF2-D61C-4A27-A5DB-E05B7E060B6E}"/>
                </a:ext>
              </a:extLst>
            </p:cNvPr>
            <p:cNvSpPr txBox="1"/>
            <p:nvPr/>
          </p:nvSpPr>
          <p:spPr>
            <a:xfrm>
              <a:off x="5937875" y="4178291"/>
              <a:ext cx="465192" cy="256545"/>
            </a:xfrm>
            <a:prstGeom prst="rect">
              <a:avLst/>
            </a:prstGeom>
            <a:noFill/>
          </p:spPr>
          <p:txBody>
            <a:bodyPr wrap="none" rtlCol="0">
              <a:spAutoFit/>
            </a:bodyPr>
            <a:lstStyle/>
            <a:p>
              <a:pPr defTabSz="609585"/>
              <a:r>
                <a:rPr lang="en-US" sz="1067" b="1" dirty="0">
                  <a:solidFill>
                    <a:srgbClr val="000000"/>
                  </a:solidFill>
                  <a:latin typeface="Arial Narrow" panose="020B0606020202030204" pitchFamily="34" charset="0"/>
                </a:rPr>
                <a:t>EMIB</a:t>
              </a:r>
            </a:p>
          </p:txBody>
        </p:sp>
        <p:sp>
          <p:nvSpPr>
            <p:cNvPr id="176" name="Rectangle 175"/>
            <p:cNvSpPr/>
            <p:nvPr/>
          </p:nvSpPr>
          <p:spPr>
            <a:xfrm>
              <a:off x="217098" y="3028845"/>
              <a:ext cx="1471042" cy="835929"/>
            </a:xfrm>
            <a:prstGeom prst="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225"/>
            <p:cNvGrpSpPr>
              <a:grpSpLocks noChangeAspect="1"/>
            </p:cNvGrpSpPr>
            <p:nvPr/>
          </p:nvGrpSpPr>
          <p:grpSpPr>
            <a:xfrm>
              <a:off x="572224" y="3946975"/>
              <a:ext cx="760791" cy="100459"/>
              <a:chOff x="5791202" y="1251862"/>
              <a:chExt cx="1023254" cy="115214"/>
            </a:xfrm>
          </p:grpSpPr>
          <p:grpSp>
            <p:nvGrpSpPr>
              <p:cNvPr id="299" name="Group 227"/>
              <p:cNvGrpSpPr>
                <a:grpSpLocks noChangeAspect="1"/>
              </p:cNvGrpSpPr>
              <p:nvPr/>
            </p:nvGrpSpPr>
            <p:grpSpPr>
              <a:xfrm>
                <a:off x="5791202" y="1251862"/>
                <a:ext cx="493771" cy="115214"/>
                <a:chOff x="5791200" y="1219200"/>
                <a:chExt cx="838200" cy="152400"/>
              </a:xfrm>
            </p:grpSpPr>
            <p:sp>
              <p:nvSpPr>
                <p:cNvPr id="305" name="Oval 304"/>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6" name="Oval 305"/>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7" name="Oval 306"/>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8" name="Oval 307"/>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00" name="Group 228"/>
              <p:cNvGrpSpPr>
                <a:grpSpLocks noChangeAspect="1"/>
              </p:cNvGrpSpPr>
              <p:nvPr/>
            </p:nvGrpSpPr>
            <p:grpSpPr>
              <a:xfrm>
                <a:off x="6320685" y="1251862"/>
                <a:ext cx="493771" cy="115214"/>
                <a:chOff x="5791200" y="1219200"/>
                <a:chExt cx="838200" cy="152400"/>
              </a:xfrm>
            </p:grpSpPr>
            <p:sp>
              <p:nvSpPr>
                <p:cNvPr id="301" name="Oval 300"/>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2" name="Oval 301"/>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3" name="Oval 302"/>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4" name="Oval 303"/>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178" name="Rectangle 177"/>
            <p:cNvSpPr/>
            <p:nvPr/>
          </p:nvSpPr>
          <p:spPr>
            <a:xfrm flipV="1">
              <a:off x="217098" y="3862481"/>
              <a:ext cx="1471042" cy="93249"/>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79" name="Group 928"/>
            <p:cNvGrpSpPr/>
            <p:nvPr/>
          </p:nvGrpSpPr>
          <p:grpSpPr>
            <a:xfrm>
              <a:off x="733797" y="3862378"/>
              <a:ext cx="437646" cy="89823"/>
              <a:chOff x="5793740" y="5463411"/>
              <a:chExt cx="503275" cy="91440"/>
            </a:xfrm>
          </p:grpSpPr>
          <p:cxnSp>
            <p:nvCxnSpPr>
              <p:cNvPr id="291" name="Straight Connector 290"/>
              <p:cNvCxnSpPr/>
              <p:nvPr/>
            </p:nvCxnSpPr>
            <p:spPr>
              <a:xfrm>
                <a:off x="589534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579374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5845912"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5946292"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613029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6185154"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6241085"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6297015"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0" name="Group 938"/>
            <p:cNvGrpSpPr/>
            <p:nvPr/>
          </p:nvGrpSpPr>
          <p:grpSpPr>
            <a:xfrm>
              <a:off x="375893" y="3028845"/>
              <a:ext cx="1153452" cy="318616"/>
              <a:chOff x="5394688" y="5105400"/>
              <a:chExt cx="1326424" cy="181661"/>
            </a:xfrm>
          </p:grpSpPr>
          <p:grpSp>
            <p:nvGrpSpPr>
              <p:cNvPr id="271" name="Group 813"/>
              <p:cNvGrpSpPr/>
              <p:nvPr/>
            </p:nvGrpSpPr>
            <p:grpSpPr>
              <a:xfrm>
                <a:off x="5636895" y="5257801"/>
                <a:ext cx="854527" cy="29260"/>
                <a:chOff x="5164183" y="4419602"/>
                <a:chExt cx="854527" cy="29260"/>
              </a:xfrm>
            </p:grpSpPr>
            <p:grpSp>
              <p:nvGrpSpPr>
                <p:cNvPr id="273" name="Group 634"/>
                <p:cNvGrpSpPr/>
                <p:nvPr/>
              </p:nvGrpSpPr>
              <p:grpSpPr>
                <a:xfrm>
                  <a:off x="5164183" y="4419602"/>
                  <a:ext cx="415294" cy="29260"/>
                  <a:chOff x="5110843" y="1915886"/>
                  <a:chExt cx="830587" cy="45719"/>
                </a:xfrm>
              </p:grpSpPr>
              <p:sp>
                <p:nvSpPr>
                  <p:cNvPr id="283" name="Rectangle 282"/>
                  <p:cNvSpPr/>
                  <p:nvPr/>
                </p:nvSpPr>
                <p:spPr>
                  <a:xfrm>
                    <a:off x="511084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4" name="Rectangle 283"/>
                  <p:cNvSpPr/>
                  <p:nvPr/>
                </p:nvSpPr>
                <p:spPr>
                  <a:xfrm>
                    <a:off x="522296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5" name="Rectangle 284"/>
                  <p:cNvSpPr/>
                  <p:nvPr/>
                </p:nvSpPr>
                <p:spPr>
                  <a:xfrm>
                    <a:off x="533509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6" name="Rectangle 285"/>
                  <p:cNvSpPr/>
                  <p:nvPr/>
                </p:nvSpPr>
                <p:spPr>
                  <a:xfrm>
                    <a:off x="5447215"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7" name="Rectangle 286"/>
                  <p:cNvSpPr/>
                  <p:nvPr/>
                </p:nvSpPr>
                <p:spPr>
                  <a:xfrm>
                    <a:off x="5559339"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8" name="Rectangle 287"/>
                  <p:cNvSpPr/>
                  <p:nvPr/>
                </p:nvSpPr>
                <p:spPr>
                  <a:xfrm>
                    <a:off x="567146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9" name="Rectangle 288"/>
                  <p:cNvSpPr/>
                  <p:nvPr/>
                </p:nvSpPr>
                <p:spPr>
                  <a:xfrm>
                    <a:off x="578358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0" name="Rectangle 289"/>
                  <p:cNvSpPr/>
                  <p:nvPr/>
                </p:nvSpPr>
                <p:spPr>
                  <a:xfrm>
                    <a:off x="589571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74" name="Group 635"/>
                <p:cNvGrpSpPr/>
                <p:nvPr/>
              </p:nvGrpSpPr>
              <p:grpSpPr>
                <a:xfrm>
                  <a:off x="5603416" y="4419602"/>
                  <a:ext cx="415294" cy="29260"/>
                  <a:chOff x="5110843" y="1915886"/>
                  <a:chExt cx="830587" cy="45719"/>
                </a:xfrm>
              </p:grpSpPr>
              <p:sp>
                <p:nvSpPr>
                  <p:cNvPr id="275" name="Rectangle 274"/>
                  <p:cNvSpPr/>
                  <p:nvPr/>
                </p:nvSpPr>
                <p:spPr>
                  <a:xfrm>
                    <a:off x="511084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6" name="Rectangle 275"/>
                  <p:cNvSpPr/>
                  <p:nvPr/>
                </p:nvSpPr>
                <p:spPr>
                  <a:xfrm>
                    <a:off x="522296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7" name="Rectangle 276"/>
                  <p:cNvSpPr/>
                  <p:nvPr/>
                </p:nvSpPr>
                <p:spPr>
                  <a:xfrm>
                    <a:off x="533509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8" name="Rectangle 277"/>
                  <p:cNvSpPr/>
                  <p:nvPr/>
                </p:nvSpPr>
                <p:spPr>
                  <a:xfrm>
                    <a:off x="5447215"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9" name="Rectangle 278"/>
                  <p:cNvSpPr/>
                  <p:nvPr/>
                </p:nvSpPr>
                <p:spPr>
                  <a:xfrm>
                    <a:off x="5559339"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0" name="Rectangle 279"/>
                  <p:cNvSpPr/>
                  <p:nvPr/>
                </p:nvSpPr>
                <p:spPr>
                  <a:xfrm>
                    <a:off x="567146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1" name="Rectangle 280"/>
                  <p:cNvSpPr/>
                  <p:nvPr/>
                </p:nvSpPr>
                <p:spPr>
                  <a:xfrm>
                    <a:off x="578358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2" name="Rectangle 281"/>
                  <p:cNvSpPr/>
                  <p:nvPr/>
                </p:nvSpPr>
                <p:spPr>
                  <a:xfrm>
                    <a:off x="589571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272" name="Rectangle 271"/>
              <p:cNvSpPr/>
              <p:nvPr/>
            </p:nvSpPr>
            <p:spPr>
              <a:xfrm>
                <a:off x="5394688" y="5105400"/>
                <a:ext cx="1326424" cy="156266"/>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81" name="Group 939"/>
            <p:cNvGrpSpPr/>
            <p:nvPr/>
          </p:nvGrpSpPr>
          <p:grpSpPr>
            <a:xfrm>
              <a:off x="375893" y="3689419"/>
              <a:ext cx="1153452" cy="165830"/>
              <a:chOff x="5394688" y="5124451"/>
              <a:chExt cx="1326424" cy="162610"/>
            </a:xfrm>
          </p:grpSpPr>
          <p:grpSp>
            <p:nvGrpSpPr>
              <p:cNvPr id="251" name="Group 813"/>
              <p:cNvGrpSpPr/>
              <p:nvPr/>
            </p:nvGrpSpPr>
            <p:grpSpPr>
              <a:xfrm>
                <a:off x="5636895" y="5257801"/>
                <a:ext cx="854527" cy="29260"/>
                <a:chOff x="5164183" y="4419602"/>
                <a:chExt cx="854527" cy="29260"/>
              </a:xfrm>
            </p:grpSpPr>
            <p:grpSp>
              <p:nvGrpSpPr>
                <p:cNvPr id="253" name="Group 634"/>
                <p:cNvGrpSpPr/>
                <p:nvPr/>
              </p:nvGrpSpPr>
              <p:grpSpPr>
                <a:xfrm>
                  <a:off x="5164183" y="4419602"/>
                  <a:ext cx="415294" cy="29260"/>
                  <a:chOff x="5110843" y="1915886"/>
                  <a:chExt cx="830587" cy="45719"/>
                </a:xfrm>
              </p:grpSpPr>
              <p:sp>
                <p:nvSpPr>
                  <p:cNvPr id="263" name="Rectangle 262"/>
                  <p:cNvSpPr/>
                  <p:nvPr/>
                </p:nvSpPr>
                <p:spPr>
                  <a:xfrm>
                    <a:off x="511084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4" name="Rectangle 263"/>
                  <p:cNvSpPr/>
                  <p:nvPr/>
                </p:nvSpPr>
                <p:spPr>
                  <a:xfrm>
                    <a:off x="522296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5" name="Rectangle 264"/>
                  <p:cNvSpPr/>
                  <p:nvPr/>
                </p:nvSpPr>
                <p:spPr>
                  <a:xfrm>
                    <a:off x="533509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6" name="Rectangle 265"/>
                  <p:cNvSpPr/>
                  <p:nvPr/>
                </p:nvSpPr>
                <p:spPr>
                  <a:xfrm>
                    <a:off x="5447215"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7" name="Rectangle 266"/>
                  <p:cNvSpPr/>
                  <p:nvPr/>
                </p:nvSpPr>
                <p:spPr>
                  <a:xfrm>
                    <a:off x="5559339"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8" name="Rectangle 267"/>
                  <p:cNvSpPr/>
                  <p:nvPr/>
                </p:nvSpPr>
                <p:spPr>
                  <a:xfrm>
                    <a:off x="567146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9" name="Rectangle 268"/>
                  <p:cNvSpPr/>
                  <p:nvPr/>
                </p:nvSpPr>
                <p:spPr>
                  <a:xfrm>
                    <a:off x="578358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0" name="Rectangle 269"/>
                  <p:cNvSpPr/>
                  <p:nvPr/>
                </p:nvSpPr>
                <p:spPr>
                  <a:xfrm>
                    <a:off x="589571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54" name="Group 635"/>
                <p:cNvGrpSpPr/>
                <p:nvPr/>
              </p:nvGrpSpPr>
              <p:grpSpPr>
                <a:xfrm>
                  <a:off x="5603416" y="4419602"/>
                  <a:ext cx="415294" cy="29260"/>
                  <a:chOff x="5110843" y="1915886"/>
                  <a:chExt cx="830587" cy="45719"/>
                </a:xfrm>
              </p:grpSpPr>
              <p:sp>
                <p:nvSpPr>
                  <p:cNvPr id="255" name="Rectangle 254"/>
                  <p:cNvSpPr/>
                  <p:nvPr/>
                </p:nvSpPr>
                <p:spPr>
                  <a:xfrm>
                    <a:off x="511084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6" name="Rectangle 255"/>
                  <p:cNvSpPr/>
                  <p:nvPr/>
                </p:nvSpPr>
                <p:spPr>
                  <a:xfrm>
                    <a:off x="522296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7" name="Rectangle 256"/>
                  <p:cNvSpPr/>
                  <p:nvPr/>
                </p:nvSpPr>
                <p:spPr>
                  <a:xfrm>
                    <a:off x="533509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8" name="Rectangle 257"/>
                  <p:cNvSpPr/>
                  <p:nvPr/>
                </p:nvSpPr>
                <p:spPr>
                  <a:xfrm>
                    <a:off x="5447215"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9" name="Rectangle 258"/>
                  <p:cNvSpPr/>
                  <p:nvPr/>
                </p:nvSpPr>
                <p:spPr>
                  <a:xfrm>
                    <a:off x="5559339"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0" name="Rectangle 259"/>
                  <p:cNvSpPr/>
                  <p:nvPr/>
                </p:nvSpPr>
                <p:spPr>
                  <a:xfrm>
                    <a:off x="567146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1" name="Rectangle 260"/>
                  <p:cNvSpPr/>
                  <p:nvPr/>
                </p:nvSpPr>
                <p:spPr>
                  <a:xfrm>
                    <a:off x="578358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2" name="Rectangle 261"/>
                  <p:cNvSpPr/>
                  <p:nvPr/>
                </p:nvSpPr>
                <p:spPr>
                  <a:xfrm>
                    <a:off x="589571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252" name="Rectangle 251"/>
              <p:cNvSpPr/>
              <p:nvPr/>
            </p:nvSpPr>
            <p:spPr>
              <a:xfrm>
                <a:off x="5394688" y="5124451"/>
                <a:ext cx="1326424" cy="125013"/>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83" name="Group 939"/>
            <p:cNvGrpSpPr/>
            <p:nvPr/>
          </p:nvGrpSpPr>
          <p:grpSpPr>
            <a:xfrm>
              <a:off x="375893" y="3513697"/>
              <a:ext cx="1153452" cy="165830"/>
              <a:chOff x="5394688" y="5124451"/>
              <a:chExt cx="1326424" cy="162610"/>
            </a:xfrm>
          </p:grpSpPr>
          <p:grpSp>
            <p:nvGrpSpPr>
              <p:cNvPr id="223" name="Group 813"/>
              <p:cNvGrpSpPr/>
              <p:nvPr/>
            </p:nvGrpSpPr>
            <p:grpSpPr>
              <a:xfrm>
                <a:off x="5636895" y="5257801"/>
                <a:ext cx="854527" cy="29260"/>
                <a:chOff x="5164183" y="4419602"/>
                <a:chExt cx="854527" cy="29260"/>
              </a:xfrm>
            </p:grpSpPr>
            <p:grpSp>
              <p:nvGrpSpPr>
                <p:cNvPr id="225" name="Group 634"/>
                <p:cNvGrpSpPr/>
                <p:nvPr/>
              </p:nvGrpSpPr>
              <p:grpSpPr>
                <a:xfrm>
                  <a:off x="5164183" y="4419602"/>
                  <a:ext cx="415294" cy="29260"/>
                  <a:chOff x="5110843" y="1915886"/>
                  <a:chExt cx="830587" cy="45719"/>
                </a:xfrm>
              </p:grpSpPr>
              <p:sp>
                <p:nvSpPr>
                  <p:cNvPr id="235" name="Rectangle 234"/>
                  <p:cNvSpPr/>
                  <p:nvPr/>
                </p:nvSpPr>
                <p:spPr>
                  <a:xfrm>
                    <a:off x="511084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6" name="Rectangle 235"/>
                  <p:cNvSpPr/>
                  <p:nvPr/>
                </p:nvSpPr>
                <p:spPr>
                  <a:xfrm>
                    <a:off x="522296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7" name="Rectangle 236"/>
                  <p:cNvSpPr/>
                  <p:nvPr/>
                </p:nvSpPr>
                <p:spPr>
                  <a:xfrm>
                    <a:off x="533509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8" name="Rectangle 237"/>
                  <p:cNvSpPr/>
                  <p:nvPr/>
                </p:nvSpPr>
                <p:spPr>
                  <a:xfrm>
                    <a:off x="5447215"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9" name="Rectangle 238"/>
                  <p:cNvSpPr/>
                  <p:nvPr/>
                </p:nvSpPr>
                <p:spPr>
                  <a:xfrm>
                    <a:off x="5559339"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0" name="Rectangle 239"/>
                  <p:cNvSpPr/>
                  <p:nvPr/>
                </p:nvSpPr>
                <p:spPr>
                  <a:xfrm>
                    <a:off x="567146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1" name="Rectangle 240"/>
                  <p:cNvSpPr/>
                  <p:nvPr/>
                </p:nvSpPr>
                <p:spPr>
                  <a:xfrm>
                    <a:off x="578358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2" name="Rectangle 241"/>
                  <p:cNvSpPr/>
                  <p:nvPr/>
                </p:nvSpPr>
                <p:spPr>
                  <a:xfrm>
                    <a:off x="589571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26" name="Group 635"/>
                <p:cNvGrpSpPr/>
                <p:nvPr/>
              </p:nvGrpSpPr>
              <p:grpSpPr>
                <a:xfrm>
                  <a:off x="5603416" y="4419602"/>
                  <a:ext cx="415294" cy="29260"/>
                  <a:chOff x="5110843" y="1915886"/>
                  <a:chExt cx="830587" cy="45719"/>
                </a:xfrm>
              </p:grpSpPr>
              <p:sp>
                <p:nvSpPr>
                  <p:cNvPr id="227" name="Rectangle 226"/>
                  <p:cNvSpPr/>
                  <p:nvPr/>
                </p:nvSpPr>
                <p:spPr>
                  <a:xfrm>
                    <a:off x="511084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8" name="Rectangle 227"/>
                  <p:cNvSpPr/>
                  <p:nvPr/>
                </p:nvSpPr>
                <p:spPr>
                  <a:xfrm>
                    <a:off x="522296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9" name="Rectangle 228"/>
                  <p:cNvSpPr/>
                  <p:nvPr/>
                </p:nvSpPr>
                <p:spPr>
                  <a:xfrm>
                    <a:off x="533509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0" name="Rectangle 229"/>
                  <p:cNvSpPr/>
                  <p:nvPr/>
                </p:nvSpPr>
                <p:spPr>
                  <a:xfrm>
                    <a:off x="5447215"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1" name="Rectangle 230"/>
                  <p:cNvSpPr/>
                  <p:nvPr/>
                </p:nvSpPr>
                <p:spPr>
                  <a:xfrm>
                    <a:off x="5559339"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2" name="Rectangle 231"/>
                  <p:cNvSpPr/>
                  <p:nvPr/>
                </p:nvSpPr>
                <p:spPr>
                  <a:xfrm>
                    <a:off x="567146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3" name="Rectangle 232"/>
                  <p:cNvSpPr/>
                  <p:nvPr/>
                </p:nvSpPr>
                <p:spPr>
                  <a:xfrm>
                    <a:off x="578358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4" name="Rectangle 233"/>
                  <p:cNvSpPr/>
                  <p:nvPr/>
                </p:nvSpPr>
                <p:spPr>
                  <a:xfrm>
                    <a:off x="589571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224" name="Rectangle 223"/>
              <p:cNvSpPr/>
              <p:nvPr/>
            </p:nvSpPr>
            <p:spPr>
              <a:xfrm>
                <a:off x="5394688" y="5124451"/>
                <a:ext cx="1326424" cy="125013"/>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85" name="Group 939"/>
            <p:cNvGrpSpPr/>
            <p:nvPr/>
          </p:nvGrpSpPr>
          <p:grpSpPr>
            <a:xfrm>
              <a:off x="375893" y="3339652"/>
              <a:ext cx="1153452" cy="165830"/>
              <a:chOff x="5394688" y="5124451"/>
              <a:chExt cx="1326424" cy="162610"/>
            </a:xfrm>
          </p:grpSpPr>
          <p:grpSp>
            <p:nvGrpSpPr>
              <p:cNvPr id="195" name="Group 813"/>
              <p:cNvGrpSpPr/>
              <p:nvPr/>
            </p:nvGrpSpPr>
            <p:grpSpPr>
              <a:xfrm>
                <a:off x="5636895" y="5257801"/>
                <a:ext cx="854527" cy="29260"/>
                <a:chOff x="5164183" y="4419602"/>
                <a:chExt cx="854527" cy="29260"/>
              </a:xfrm>
            </p:grpSpPr>
            <p:grpSp>
              <p:nvGrpSpPr>
                <p:cNvPr id="197" name="Group 634"/>
                <p:cNvGrpSpPr/>
                <p:nvPr/>
              </p:nvGrpSpPr>
              <p:grpSpPr>
                <a:xfrm>
                  <a:off x="5164183" y="4419602"/>
                  <a:ext cx="415294" cy="29260"/>
                  <a:chOff x="5110843" y="1915886"/>
                  <a:chExt cx="830587" cy="45719"/>
                </a:xfrm>
              </p:grpSpPr>
              <p:sp>
                <p:nvSpPr>
                  <p:cNvPr id="207" name="Rectangle 206"/>
                  <p:cNvSpPr/>
                  <p:nvPr/>
                </p:nvSpPr>
                <p:spPr>
                  <a:xfrm>
                    <a:off x="511084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8" name="Rectangle 207"/>
                  <p:cNvSpPr/>
                  <p:nvPr/>
                </p:nvSpPr>
                <p:spPr>
                  <a:xfrm>
                    <a:off x="522296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9" name="Rectangle 208"/>
                  <p:cNvSpPr/>
                  <p:nvPr/>
                </p:nvSpPr>
                <p:spPr>
                  <a:xfrm>
                    <a:off x="533509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0" name="Rectangle 209"/>
                  <p:cNvSpPr/>
                  <p:nvPr/>
                </p:nvSpPr>
                <p:spPr>
                  <a:xfrm>
                    <a:off x="5447215"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1" name="Rectangle 210"/>
                  <p:cNvSpPr/>
                  <p:nvPr/>
                </p:nvSpPr>
                <p:spPr>
                  <a:xfrm>
                    <a:off x="5559339"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2" name="Rectangle 211"/>
                  <p:cNvSpPr/>
                  <p:nvPr/>
                </p:nvSpPr>
                <p:spPr>
                  <a:xfrm>
                    <a:off x="567146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3" name="Rectangle 212"/>
                  <p:cNvSpPr/>
                  <p:nvPr/>
                </p:nvSpPr>
                <p:spPr>
                  <a:xfrm>
                    <a:off x="578358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4" name="Rectangle 213"/>
                  <p:cNvSpPr/>
                  <p:nvPr/>
                </p:nvSpPr>
                <p:spPr>
                  <a:xfrm>
                    <a:off x="589571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98" name="Group 635"/>
                <p:cNvGrpSpPr/>
                <p:nvPr/>
              </p:nvGrpSpPr>
              <p:grpSpPr>
                <a:xfrm>
                  <a:off x="5603416" y="4419602"/>
                  <a:ext cx="415294" cy="29260"/>
                  <a:chOff x="5110843" y="1915886"/>
                  <a:chExt cx="830587" cy="45719"/>
                </a:xfrm>
              </p:grpSpPr>
              <p:sp>
                <p:nvSpPr>
                  <p:cNvPr id="199" name="Rectangle 198"/>
                  <p:cNvSpPr/>
                  <p:nvPr/>
                </p:nvSpPr>
                <p:spPr>
                  <a:xfrm>
                    <a:off x="511084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0" name="Rectangle 199"/>
                  <p:cNvSpPr/>
                  <p:nvPr/>
                </p:nvSpPr>
                <p:spPr>
                  <a:xfrm>
                    <a:off x="522296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1" name="Rectangle 200"/>
                  <p:cNvSpPr/>
                  <p:nvPr/>
                </p:nvSpPr>
                <p:spPr>
                  <a:xfrm>
                    <a:off x="533509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2" name="Rectangle 201"/>
                  <p:cNvSpPr/>
                  <p:nvPr/>
                </p:nvSpPr>
                <p:spPr>
                  <a:xfrm>
                    <a:off x="5447215"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3" name="Rectangle 202"/>
                  <p:cNvSpPr/>
                  <p:nvPr/>
                </p:nvSpPr>
                <p:spPr>
                  <a:xfrm>
                    <a:off x="5559339"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4" name="Rectangle 203"/>
                  <p:cNvSpPr/>
                  <p:nvPr/>
                </p:nvSpPr>
                <p:spPr>
                  <a:xfrm>
                    <a:off x="5671463"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5" name="Rectangle 204"/>
                  <p:cNvSpPr/>
                  <p:nvPr/>
                </p:nvSpPr>
                <p:spPr>
                  <a:xfrm>
                    <a:off x="5783587"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6" name="Rectangle 205"/>
                  <p:cNvSpPr/>
                  <p:nvPr/>
                </p:nvSpPr>
                <p:spPr>
                  <a:xfrm>
                    <a:off x="5895711" y="1915886"/>
                    <a:ext cx="45719" cy="45719"/>
                  </a:xfrm>
                  <a:prstGeom prst="rect">
                    <a:avLst/>
                  </a:prstGeom>
                  <a:solidFill>
                    <a:schemeClr val="bg1">
                      <a:lumMod val="6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196" name="Rectangle 195"/>
              <p:cNvSpPr/>
              <p:nvPr/>
            </p:nvSpPr>
            <p:spPr>
              <a:xfrm>
                <a:off x="5394688" y="5124451"/>
                <a:ext cx="1326424" cy="125013"/>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86" name="Group 929"/>
            <p:cNvGrpSpPr/>
            <p:nvPr/>
          </p:nvGrpSpPr>
          <p:grpSpPr>
            <a:xfrm>
              <a:off x="733797" y="3342535"/>
              <a:ext cx="437646" cy="125332"/>
              <a:chOff x="5793740" y="5463411"/>
              <a:chExt cx="503275" cy="91440"/>
            </a:xfrm>
          </p:grpSpPr>
          <p:cxnSp>
            <p:nvCxnSpPr>
              <p:cNvPr id="187" name="Straight Connector 186"/>
              <p:cNvCxnSpPr/>
              <p:nvPr/>
            </p:nvCxnSpPr>
            <p:spPr>
              <a:xfrm>
                <a:off x="589534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79374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5845912"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946292"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613029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6185154"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6241085"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6297015"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9" name="Rectangle 308">
              <a:extLst>
                <a:ext uri="{FF2B5EF4-FFF2-40B4-BE49-F238E27FC236}">
                  <a16:creationId xmlns:a16="http://schemas.microsoft.com/office/drawing/2014/main" xmlns="" id="{9135547A-8761-46E9-959B-AD83BCAA29E2}"/>
                </a:ext>
              </a:extLst>
            </p:cNvPr>
            <p:cNvSpPr/>
            <p:nvPr/>
          </p:nvSpPr>
          <p:spPr bwMode="auto">
            <a:xfrm>
              <a:off x="449179" y="4087064"/>
              <a:ext cx="1816889" cy="110275"/>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sp>
          <p:nvSpPr>
            <p:cNvPr id="366" name="Rectangle 365">
              <a:extLst>
                <a:ext uri="{FF2B5EF4-FFF2-40B4-BE49-F238E27FC236}">
                  <a16:creationId xmlns:a16="http://schemas.microsoft.com/office/drawing/2014/main" xmlns="" id="{9135547A-8761-46E9-959B-AD83BCAA29E2}"/>
                </a:ext>
              </a:extLst>
            </p:cNvPr>
            <p:cNvSpPr/>
            <p:nvPr/>
          </p:nvSpPr>
          <p:spPr bwMode="auto">
            <a:xfrm>
              <a:off x="10143220" y="4076631"/>
              <a:ext cx="1701648" cy="131141"/>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grpSp>
          <p:nvGrpSpPr>
            <p:cNvPr id="367" name="Group 225"/>
            <p:cNvGrpSpPr>
              <a:grpSpLocks noChangeAspect="1"/>
            </p:cNvGrpSpPr>
            <p:nvPr/>
          </p:nvGrpSpPr>
          <p:grpSpPr>
            <a:xfrm>
              <a:off x="11066921" y="3949156"/>
              <a:ext cx="760791" cy="100459"/>
              <a:chOff x="5791202" y="1251862"/>
              <a:chExt cx="1023254" cy="115214"/>
            </a:xfrm>
          </p:grpSpPr>
          <p:grpSp>
            <p:nvGrpSpPr>
              <p:cNvPr id="368" name="Group 227"/>
              <p:cNvGrpSpPr>
                <a:grpSpLocks noChangeAspect="1"/>
              </p:cNvGrpSpPr>
              <p:nvPr/>
            </p:nvGrpSpPr>
            <p:grpSpPr>
              <a:xfrm>
                <a:off x="5791202" y="1251862"/>
                <a:ext cx="493771" cy="115214"/>
                <a:chOff x="5791200" y="1219200"/>
                <a:chExt cx="838200" cy="152400"/>
              </a:xfrm>
            </p:grpSpPr>
            <p:sp>
              <p:nvSpPr>
                <p:cNvPr id="374" name="Oval 373"/>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5" name="Oval 374"/>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6" name="Oval 375"/>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7" name="Oval 376"/>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69" name="Group 228"/>
              <p:cNvGrpSpPr>
                <a:grpSpLocks noChangeAspect="1"/>
              </p:cNvGrpSpPr>
              <p:nvPr/>
            </p:nvGrpSpPr>
            <p:grpSpPr>
              <a:xfrm>
                <a:off x="6320685" y="1251862"/>
                <a:ext cx="493771" cy="115214"/>
                <a:chOff x="5791200" y="1219200"/>
                <a:chExt cx="838200" cy="152400"/>
              </a:xfrm>
            </p:grpSpPr>
            <p:sp>
              <p:nvSpPr>
                <p:cNvPr id="370" name="Oval 369"/>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1" name="Oval 370"/>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2" name="Oval 371"/>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3" name="Oval 372"/>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378" name="Rectangle 377"/>
            <p:cNvSpPr/>
            <p:nvPr/>
          </p:nvSpPr>
          <p:spPr>
            <a:xfrm flipV="1">
              <a:off x="10965376" y="3048720"/>
              <a:ext cx="963880" cy="918038"/>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21" name="Group 929"/>
            <p:cNvGrpSpPr/>
            <p:nvPr/>
          </p:nvGrpSpPr>
          <p:grpSpPr>
            <a:xfrm>
              <a:off x="737790" y="3510979"/>
              <a:ext cx="437646" cy="125332"/>
              <a:chOff x="5793740" y="5463411"/>
              <a:chExt cx="503275" cy="91440"/>
            </a:xfrm>
          </p:grpSpPr>
          <p:cxnSp>
            <p:nvCxnSpPr>
              <p:cNvPr id="422" name="Straight Connector 421"/>
              <p:cNvCxnSpPr/>
              <p:nvPr/>
            </p:nvCxnSpPr>
            <p:spPr>
              <a:xfrm>
                <a:off x="589534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579374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5845912"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a:off x="5946292"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613029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a:off x="6185154"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a:off x="6241085"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a:off x="6297015"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0" name="Group 929"/>
            <p:cNvGrpSpPr/>
            <p:nvPr/>
          </p:nvGrpSpPr>
          <p:grpSpPr>
            <a:xfrm>
              <a:off x="737792" y="3691474"/>
              <a:ext cx="437646" cy="125332"/>
              <a:chOff x="5793740" y="5463411"/>
              <a:chExt cx="503275" cy="91440"/>
            </a:xfrm>
          </p:grpSpPr>
          <p:cxnSp>
            <p:nvCxnSpPr>
              <p:cNvPr id="431" name="Straight Connector 430"/>
              <p:cNvCxnSpPr/>
              <p:nvPr/>
            </p:nvCxnSpPr>
            <p:spPr>
              <a:xfrm>
                <a:off x="589534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a:off x="579374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a:off x="5845912"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5946292"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a:off x="6130290"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a:off x="6185154"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a:off x="6241085"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6297015" y="5463411"/>
                <a:ext cx="0" cy="91440"/>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xmlns="" id="{998F3FD0-1124-4701-B370-E99381661E64}"/>
                </a:ext>
              </a:extLst>
            </p:cNvPr>
            <p:cNvSpPr/>
            <p:nvPr/>
          </p:nvSpPr>
          <p:spPr bwMode="auto">
            <a:xfrm>
              <a:off x="1787723" y="3041622"/>
              <a:ext cx="4325258" cy="61644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82" name="Rectangle 81">
              <a:extLst>
                <a:ext uri="{FF2B5EF4-FFF2-40B4-BE49-F238E27FC236}">
                  <a16:creationId xmlns:a16="http://schemas.microsoft.com/office/drawing/2014/main" xmlns="" id="{F994F1E8-F4B5-4E12-8538-DCE140CAEFC4}"/>
                </a:ext>
              </a:extLst>
            </p:cNvPr>
            <p:cNvSpPr/>
            <p:nvPr/>
          </p:nvSpPr>
          <p:spPr bwMode="auto">
            <a:xfrm>
              <a:off x="1939698" y="3026382"/>
              <a:ext cx="1494399" cy="550874"/>
            </a:xfrm>
            <a:prstGeom prst="rect">
              <a:avLst/>
            </a:prstGeom>
            <a:solidFill>
              <a:schemeClr val="tx2">
                <a:lumMod val="20000"/>
                <a:lumOff val="80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sp>
          <p:nvSpPr>
            <p:cNvPr id="24" name="Rectangle 23">
              <a:extLst>
                <a:ext uri="{FF2B5EF4-FFF2-40B4-BE49-F238E27FC236}">
                  <a16:creationId xmlns:a16="http://schemas.microsoft.com/office/drawing/2014/main" xmlns="" id="{1AE15CC1-D3E6-4CF3-9DB3-4FEF1106A2BF}"/>
                </a:ext>
              </a:extLst>
            </p:cNvPr>
            <p:cNvSpPr/>
            <p:nvPr/>
          </p:nvSpPr>
          <p:spPr bwMode="auto">
            <a:xfrm>
              <a:off x="1788382" y="3657571"/>
              <a:ext cx="4323940" cy="338461"/>
            </a:xfrm>
            <a:prstGeom prst="rect">
              <a:avLst/>
            </a:prstGeom>
            <a:solidFill>
              <a:schemeClr val="tx2">
                <a:lumMod val="40000"/>
                <a:lumOff val="60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sp>
          <p:nvSpPr>
            <p:cNvPr id="68" name="Rectangle 67">
              <a:extLst>
                <a:ext uri="{FF2B5EF4-FFF2-40B4-BE49-F238E27FC236}">
                  <a16:creationId xmlns:a16="http://schemas.microsoft.com/office/drawing/2014/main" xmlns="" id="{15153D0E-22B9-4C02-9559-64C495330E02}"/>
                </a:ext>
              </a:extLst>
            </p:cNvPr>
            <p:cNvSpPr/>
            <p:nvPr/>
          </p:nvSpPr>
          <p:spPr bwMode="auto">
            <a:xfrm>
              <a:off x="3519795" y="3026382"/>
              <a:ext cx="1212187" cy="550874"/>
            </a:xfrm>
            <a:prstGeom prst="rect">
              <a:avLst/>
            </a:prstGeom>
            <a:solidFill>
              <a:schemeClr val="tx2">
                <a:lumMod val="20000"/>
                <a:lumOff val="80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sp>
          <p:nvSpPr>
            <p:cNvPr id="54" name="Rectangle 53">
              <a:extLst>
                <a:ext uri="{FF2B5EF4-FFF2-40B4-BE49-F238E27FC236}">
                  <a16:creationId xmlns:a16="http://schemas.microsoft.com/office/drawing/2014/main" xmlns="" id="{C2B4F743-907F-40A8-82C9-C0CE5969C3B8}"/>
                </a:ext>
              </a:extLst>
            </p:cNvPr>
            <p:cNvSpPr/>
            <p:nvPr/>
          </p:nvSpPr>
          <p:spPr bwMode="auto">
            <a:xfrm>
              <a:off x="4783256" y="3026382"/>
              <a:ext cx="1212187" cy="550874"/>
            </a:xfrm>
            <a:prstGeom prst="rect">
              <a:avLst/>
            </a:prstGeom>
            <a:solidFill>
              <a:schemeClr val="tx2">
                <a:lumMod val="20000"/>
                <a:lumOff val="80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cxnSp>
          <p:nvCxnSpPr>
            <p:cNvPr id="41" name="Straight Connector 40">
              <a:extLst>
                <a:ext uri="{FF2B5EF4-FFF2-40B4-BE49-F238E27FC236}">
                  <a16:creationId xmlns:a16="http://schemas.microsoft.com/office/drawing/2014/main" xmlns="" id="{AC070BB0-6A25-4CF2-A6FD-1D989A5729E3}"/>
                </a:ext>
              </a:extLst>
            </p:cNvPr>
            <p:cNvCxnSpPr/>
            <p:nvPr/>
          </p:nvCxnSpPr>
          <p:spPr bwMode="auto">
            <a:xfrm>
              <a:off x="1787723" y="3026382"/>
              <a:ext cx="4325258" cy="0"/>
            </a:xfrm>
            <a:prstGeom prst="line">
              <a:avLst/>
            </a:prstGeom>
            <a:solidFill>
              <a:schemeClr val="accent1"/>
            </a:solidFill>
            <a:ln w="28575" cap="flat" cmpd="sng" algn="ctr">
              <a:noFill/>
              <a:prstDash val="solid"/>
              <a:round/>
              <a:headEnd type="none" w="med" len="med"/>
              <a:tailEnd type="none" w="med" len="med"/>
            </a:ln>
            <a:effectLst/>
          </p:spPr>
        </p:cxnSp>
        <p:grpSp>
          <p:nvGrpSpPr>
            <p:cNvPr id="336" name="Group 335"/>
            <p:cNvGrpSpPr/>
            <p:nvPr/>
          </p:nvGrpSpPr>
          <p:grpSpPr>
            <a:xfrm>
              <a:off x="1818196" y="3663266"/>
              <a:ext cx="114335" cy="393680"/>
              <a:chOff x="5513661" y="3652013"/>
              <a:chExt cx="114335" cy="393680"/>
            </a:xfrm>
          </p:grpSpPr>
          <p:cxnSp>
            <p:nvCxnSpPr>
              <p:cNvPr id="337" name="Straight Connector 336">
                <a:extLst>
                  <a:ext uri="{FF2B5EF4-FFF2-40B4-BE49-F238E27FC236}">
                    <a16:creationId xmlns:a16="http://schemas.microsoft.com/office/drawing/2014/main" xmlns="" id="{7C619721-3F72-4BB9-A229-89C1A99FDC52}"/>
                  </a:ext>
                </a:extLst>
              </p:cNvPr>
              <p:cNvCxnSpPr/>
              <p:nvPr/>
            </p:nvCxnSpPr>
            <p:spPr bwMode="auto">
              <a:xfrm flipV="1">
                <a:off x="5570828" y="3652013"/>
                <a:ext cx="0" cy="328224"/>
              </a:xfrm>
              <a:prstGeom prst="line">
                <a:avLst/>
              </a:prstGeom>
              <a:solidFill>
                <a:schemeClr val="accent1"/>
              </a:solidFill>
              <a:ln w="38100" cap="flat" cmpd="sng" algn="ctr">
                <a:noFill/>
                <a:prstDash val="solid"/>
                <a:round/>
                <a:headEnd type="none" w="med" len="med"/>
                <a:tailEnd type="none" w="med" len="med"/>
              </a:ln>
              <a:effectLst/>
            </p:spPr>
          </p:cxnSp>
          <p:sp>
            <p:nvSpPr>
              <p:cNvPr id="338" name="Rectangle 337">
                <a:extLst>
                  <a:ext uri="{FF2B5EF4-FFF2-40B4-BE49-F238E27FC236}">
                    <a16:creationId xmlns:a16="http://schemas.microsoft.com/office/drawing/2014/main" xmlns="" id="{C3B7D57E-AEDD-424C-9D16-F68AA2D57D48}"/>
                  </a:ext>
                </a:extLst>
              </p:cNvPr>
              <p:cNvSpPr/>
              <p:nvPr/>
            </p:nvSpPr>
            <p:spPr bwMode="auto">
              <a:xfrm>
                <a:off x="5513661" y="3979213"/>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grpSp>
          <p:nvGrpSpPr>
            <p:cNvPr id="388" name="Group 387"/>
            <p:cNvGrpSpPr/>
            <p:nvPr/>
          </p:nvGrpSpPr>
          <p:grpSpPr>
            <a:xfrm>
              <a:off x="1970596" y="3663256"/>
              <a:ext cx="114335" cy="393680"/>
              <a:chOff x="5513661" y="3652013"/>
              <a:chExt cx="114335" cy="393680"/>
            </a:xfrm>
          </p:grpSpPr>
          <p:cxnSp>
            <p:nvCxnSpPr>
              <p:cNvPr id="389" name="Straight Connector 388">
                <a:extLst>
                  <a:ext uri="{FF2B5EF4-FFF2-40B4-BE49-F238E27FC236}">
                    <a16:creationId xmlns:a16="http://schemas.microsoft.com/office/drawing/2014/main" xmlns="" id="{7C619721-3F72-4BB9-A229-89C1A99FDC52}"/>
                  </a:ext>
                </a:extLst>
              </p:cNvPr>
              <p:cNvCxnSpPr/>
              <p:nvPr/>
            </p:nvCxnSpPr>
            <p:spPr bwMode="auto">
              <a:xfrm flipV="1">
                <a:off x="5570828" y="3652013"/>
                <a:ext cx="0" cy="328224"/>
              </a:xfrm>
              <a:prstGeom prst="line">
                <a:avLst/>
              </a:prstGeom>
              <a:solidFill>
                <a:schemeClr val="accent1"/>
              </a:solidFill>
              <a:ln w="38100" cap="flat" cmpd="sng" algn="ctr">
                <a:noFill/>
                <a:prstDash val="solid"/>
                <a:round/>
                <a:headEnd type="none" w="med" len="med"/>
                <a:tailEnd type="none" w="med" len="med"/>
              </a:ln>
              <a:effectLst/>
            </p:spPr>
          </p:cxnSp>
          <p:sp>
            <p:nvSpPr>
              <p:cNvPr id="390" name="Rectangle 389">
                <a:extLst>
                  <a:ext uri="{FF2B5EF4-FFF2-40B4-BE49-F238E27FC236}">
                    <a16:creationId xmlns:a16="http://schemas.microsoft.com/office/drawing/2014/main" xmlns="" id="{C3B7D57E-AEDD-424C-9D16-F68AA2D57D48}"/>
                  </a:ext>
                </a:extLst>
              </p:cNvPr>
              <p:cNvSpPr/>
              <p:nvPr/>
            </p:nvSpPr>
            <p:spPr bwMode="auto">
              <a:xfrm>
                <a:off x="5513661" y="3979213"/>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cxnSp>
          <p:nvCxnSpPr>
            <p:cNvPr id="395" name="Straight Connector 394">
              <a:extLst>
                <a:ext uri="{FF2B5EF4-FFF2-40B4-BE49-F238E27FC236}">
                  <a16:creationId xmlns:a16="http://schemas.microsoft.com/office/drawing/2014/main" xmlns="" id="{7C619721-3F72-4BB9-A229-89C1A99FDC52}"/>
                </a:ext>
              </a:extLst>
            </p:cNvPr>
            <p:cNvCxnSpPr/>
            <p:nvPr/>
          </p:nvCxnSpPr>
          <p:spPr bwMode="auto">
            <a:xfrm flipV="1">
              <a:off x="2180165" y="3663248"/>
              <a:ext cx="0" cy="328224"/>
            </a:xfrm>
            <a:prstGeom prst="line">
              <a:avLst/>
            </a:prstGeom>
            <a:solidFill>
              <a:schemeClr val="accent1"/>
            </a:solidFill>
            <a:ln w="38100" cap="flat" cmpd="sng" algn="ctr">
              <a:noFill/>
              <a:prstDash val="solid"/>
              <a:round/>
              <a:headEnd type="none" w="med" len="med"/>
              <a:tailEnd type="none" w="med" len="med"/>
            </a:ln>
            <a:effectLst/>
          </p:spPr>
        </p:cxnSp>
        <p:sp>
          <p:nvSpPr>
            <p:cNvPr id="396" name="Rectangle 395">
              <a:extLst>
                <a:ext uri="{FF2B5EF4-FFF2-40B4-BE49-F238E27FC236}">
                  <a16:creationId xmlns:a16="http://schemas.microsoft.com/office/drawing/2014/main" xmlns="" id="{C3B7D57E-AEDD-424C-9D16-F68AA2D57D48}"/>
                </a:ext>
              </a:extLst>
            </p:cNvPr>
            <p:cNvSpPr/>
            <p:nvPr/>
          </p:nvSpPr>
          <p:spPr bwMode="auto">
            <a:xfrm>
              <a:off x="2122998" y="3990448"/>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nvGrpSpPr>
            <p:cNvPr id="399" name="Group 398"/>
            <p:cNvGrpSpPr/>
            <p:nvPr/>
          </p:nvGrpSpPr>
          <p:grpSpPr>
            <a:xfrm>
              <a:off x="2474623" y="3663235"/>
              <a:ext cx="193748" cy="401345"/>
              <a:chOff x="2474623" y="3657676"/>
              <a:chExt cx="193748" cy="401345"/>
            </a:xfrm>
          </p:grpSpPr>
          <p:sp>
            <p:nvSpPr>
              <p:cNvPr id="28" name="Rectangle 27">
                <a:extLst>
                  <a:ext uri="{FF2B5EF4-FFF2-40B4-BE49-F238E27FC236}">
                    <a16:creationId xmlns:a16="http://schemas.microsoft.com/office/drawing/2014/main" xmlns="" id="{B2CE2B3B-2186-4ED8-A4CE-CDF2E009BF23}"/>
                  </a:ext>
                </a:extLst>
              </p:cNvPr>
              <p:cNvSpPr/>
              <p:nvPr/>
            </p:nvSpPr>
            <p:spPr bwMode="auto">
              <a:xfrm>
                <a:off x="2474623" y="3986907"/>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398" name="Straight Connector 397">
                <a:extLst>
                  <a:ext uri="{FF2B5EF4-FFF2-40B4-BE49-F238E27FC236}">
                    <a16:creationId xmlns:a16="http://schemas.microsoft.com/office/drawing/2014/main" xmlns="" id="{7C619721-3F72-4BB9-A229-89C1A99FDC52}"/>
                  </a:ext>
                </a:extLst>
              </p:cNvPr>
              <p:cNvCxnSpPr/>
              <p:nvPr/>
            </p:nvCxnSpPr>
            <p:spPr bwMode="auto">
              <a:xfrm flipV="1">
                <a:off x="2571497" y="3657676"/>
                <a:ext cx="0" cy="328224"/>
              </a:xfrm>
              <a:prstGeom prst="line">
                <a:avLst/>
              </a:prstGeom>
              <a:solidFill>
                <a:schemeClr val="accent1"/>
              </a:solidFill>
              <a:ln w="38100" cap="flat" cmpd="sng" algn="ctr">
                <a:noFill/>
                <a:prstDash val="solid"/>
                <a:round/>
                <a:headEnd type="none" w="med" len="med"/>
                <a:tailEnd type="none" w="med" len="med"/>
              </a:ln>
              <a:effectLst/>
            </p:spPr>
          </p:cxnSp>
        </p:grpSp>
        <p:grpSp>
          <p:nvGrpSpPr>
            <p:cNvPr id="400" name="Group 399"/>
            <p:cNvGrpSpPr/>
            <p:nvPr/>
          </p:nvGrpSpPr>
          <p:grpSpPr>
            <a:xfrm>
              <a:off x="2819549" y="3663225"/>
              <a:ext cx="193748" cy="401345"/>
              <a:chOff x="2474623" y="3657676"/>
              <a:chExt cx="193748" cy="401345"/>
            </a:xfrm>
          </p:grpSpPr>
          <p:sp>
            <p:nvSpPr>
              <p:cNvPr id="401" name="Rectangle 400">
                <a:extLst>
                  <a:ext uri="{FF2B5EF4-FFF2-40B4-BE49-F238E27FC236}">
                    <a16:creationId xmlns:a16="http://schemas.microsoft.com/office/drawing/2014/main" xmlns="" id="{B2CE2B3B-2186-4ED8-A4CE-CDF2E009BF23}"/>
                  </a:ext>
                </a:extLst>
              </p:cNvPr>
              <p:cNvSpPr/>
              <p:nvPr/>
            </p:nvSpPr>
            <p:spPr bwMode="auto">
              <a:xfrm>
                <a:off x="2474623" y="3986907"/>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402" name="Straight Connector 401">
                <a:extLst>
                  <a:ext uri="{FF2B5EF4-FFF2-40B4-BE49-F238E27FC236}">
                    <a16:creationId xmlns:a16="http://schemas.microsoft.com/office/drawing/2014/main" xmlns="" id="{7C619721-3F72-4BB9-A229-89C1A99FDC52}"/>
                  </a:ext>
                </a:extLst>
              </p:cNvPr>
              <p:cNvCxnSpPr/>
              <p:nvPr/>
            </p:nvCxnSpPr>
            <p:spPr bwMode="auto">
              <a:xfrm flipV="1">
                <a:off x="2571497" y="3657676"/>
                <a:ext cx="0" cy="328224"/>
              </a:xfrm>
              <a:prstGeom prst="line">
                <a:avLst/>
              </a:prstGeom>
              <a:solidFill>
                <a:schemeClr val="accent1"/>
              </a:solidFill>
              <a:ln w="38100" cap="flat" cmpd="sng" algn="ctr">
                <a:noFill/>
                <a:prstDash val="solid"/>
                <a:round/>
                <a:headEnd type="none" w="med" len="med"/>
                <a:tailEnd type="none" w="med" len="med"/>
              </a:ln>
              <a:effectLst/>
            </p:spPr>
          </p:cxnSp>
        </p:grpSp>
        <p:grpSp>
          <p:nvGrpSpPr>
            <p:cNvPr id="403" name="Group 402"/>
            <p:cNvGrpSpPr/>
            <p:nvPr/>
          </p:nvGrpSpPr>
          <p:grpSpPr>
            <a:xfrm>
              <a:off x="3172481" y="3663233"/>
              <a:ext cx="193748" cy="401345"/>
              <a:chOff x="2474623" y="3657676"/>
              <a:chExt cx="193748" cy="401345"/>
            </a:xfrm>
          </p:grpSpPr>
          <p:sp>
            <p:nvSpPr>
              <p:cNvPr id="404" name="Rectangle 403">
                <a:extLst>
                  <a:ext uri="{FF2B5EF4-FFF2-40B4-BE49-F238E27FC236}">
                    <a16:creationId xmlns:a16="http://schemas.microsoft.com/office/drawing/2014/main" xmlns="" id="{B2CE2B3B-2186-4ED8-A4CE-CDF2E009BF23}"/>
                  </a:ext>
                </a:extLst>
              </p:cNvPr>
              <p:cNvSpPr/>
              <p:nvPr/>
            </p:nvSpPr>
            <p:spPr bwMode="auto">
              <a:xfrm>
                <a:off x="2474623" y="3986907"/>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405" name="Straight Connector 404">
                <a:extLst>
                  <a:ext uri="{FF2B5EF4-FFF2-40B4-BE49-F238E27FC236}">
                    <a16:creationId xmlns:a16="http://schemas.microsoft.com/office/drawing/2014/main" xmlns="" id="{7C619721-3F72-4BB9-A229-89C1A99FDC52}"/>
                  </a:ext>
                </a:extLst>
              </p:cNvPr>
              <p:cNvCxnSpPr/>
              <p:nvPr/>
            </p:nvCxnSpPr>
            <p:spPr bwMode="auto">
              <a:xfrm flipV="1">
                <a:off x="2571497" y="3657676"/>
                <a:ext cx="0" cy="328224"/>
              </a:xfrm>
              <a:prstGeom prst="line">
                <a:avLst/>
              </a:prstGeom>
              <a:solidFill>
                <a:schemeClr val="accent1"/>
              </a:solidFill>
              <a:ln w="38100" cap="flat" cmpd="sng" algn="ctr">
                <a:noFill/>
                <a:prstDash val="solid"/>
                <a:round/>
                <a:headEnd type="none" w="med" len="med"/>
                <a:tailEnd type="none" w="med" len="med"/>
              </a:ln>
              <a:effectLst/>
            </p:spPr>
          </p:cxnSp>
        </p:grpSp>
        <p:grpSp>
          <p:nvGrpSpPr>
            <p:cNvPr id="406" name="Group 405"/>
            <p:cNvGrpSpPr/>
            <p:nvPr/>
          </p:nvGrpSpPr>
          <p:grpSpPr>
            <a:xfrm>
              <a:off x="3517407" y="3663223"/>
              <a:ext cx="193748" cy="401345"/>
              <a:chOff x="2474623" y="3657676"/>
              <a:chExt cx="193748" cy="401345"/>
            </a:xfrm>
          </p:grpSpPr>
          <p:sp>
            <p:nvSpPr>
              <p:cNvPr id="407" name="Rectangle 406">
                <a:extLst>
                  <a:ext uri="{FF2B5EF4-FFF2-40B4-BE49-F238E27FC236}">
                    <a16:creationId xmlns:a16="http://schemas.microsoft.com/office/drawing/2014/main" xmlns="" id="{B2CE2B3B-2186-4ED8-A4CE-CDF2E009BF23}"/>
                  </a:ext>
                </a:extLst>
              </p:cNvPr>
              <p:cNvSpPr/>
              <p:nvPr/>
            </p:nvSpPr>
            <p:spPr bwMode="auto">
              <a:xfrm>
                <a:off x="2474623" y="3986907"/>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408" name="Straight Connector 407">
                <a:extLst>
                  <a:ext uri="{FF2B5EF4-FFF2-40B4-BE49-F238E27FC236}">
                    <a16:creationId xmlns:a16="http://schemas.microsoft.com/office/drawing/2014/main" xmlns="" id="{7C619721-3F72-4BB9-A229-89C1A99FDC52}"/>
                  </a:ext>
                </a:extLst>
              </p:cNvPr>
              <p:cNvCxnSpPr/>
              <p:nvPr/>
            </p:nvCxnSpPr>
            <p:spPr bwMode="auto">
              <a:xfrm flipV="1">
                <a:off x="2571497" y="3657676"/>
                <a:ext cx="0" cy="328224"/>
              </a:xfrm>
              <a:prstGeom prst="line">
                <a:avLst/>
              </a:prstGeom>
              <a:solidFill>
                <a:schemeClr val="accent1"/>
              </a:solidFill>
              <a:ln w="38100" cap="flat" cmpd="sng" algn="ctr">
                <a:noFill/>
                <a:prstDash val="solid"/>
                <a:round/>
                <a:headEnd type="none" w="med" len="med"/>
                <a:tailEnd type="none" w="med" len="med"/>
              </a:ln>
              <a:effectLst/>
            </p:spPr>
          </p:cxnSp>
        </p:grpSp>
        <p:grpSp>
          <p:nvGrpSpPr>
            <p:cNvPr id="409" name="Group 408"/>
            <p:cNvGrpSpPr/>
            <p:nvPr/>
          </p:nvGrpSpPr>
          <p:grpSpPr>
            <a:xfrm>
              <a:off x="3898445" y="3663221"/>
              <a:ext cx="193748" cy="401345"/>
              <a:chOff x="2474623" y="3657676"/>
              <a:chExt cx="193748" cy="401345"/>
            </a:xfrm>
          </p:grpSpPr>
          <p:sp>
            <p:nvSpPr>
              <p:cNvPr id="410" name="Rectangle 409">
                <a:extLst>
                  <a:ext uri="{FF2B5EF4-FFF2-40B4-BE49-F238E27FC236}">
                    <a16:creationId xmlns:a16="http://schemas.microsoft.com/office/drawing/2014/main" xmlns="" id="{B2CE2B3B-2186-4ED8-A4CE-CDF2E009BF23}"/>
                  </a:ext>
                </a:extLst>
              </p:cNvPr>
              <p:cNvSpPr/>
              <p:nvPr/>
            </p:nvSpPr>
            <p:spPr bwMode="auto">
              <a:xfrm>
                <a:off x="2474623" y="3986907"/>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411" name="Straight Connector 410">
                <a:extLst>
                  <a:ext uri="{FF2B5EF4-FFF2-40B4-BE49-F238E27FC236}">
                    <a16:creationId xmlns:a16="http://schemas.microsoft.com/office/drawing/2014/main" xmlns="" id="{7C619721-3F72-4BB9-A229-89C1A99FDC52}"/>
                  </a:ext>
                </a:extLst>
              </p:cNvPr>
              <p:cNvCxnSpPr/>
              <p:nvPr/>
            </p:nvCxnSpPr>
            <p:spPr bwMode="auto">
              <a:xfrm flipV="1">
                <a:off x="2571497" y="3657676"/>
                <a:ext cx="0" cy="328224"/>
              </a:xfrm>
              <a:prstGeom prst="line">
                <a:avLst/>
              </a:prstGeom>
              <a:solidFill>
                <a:schemeClr val="accent1"/>
              </a:solidFill>
              <a:ln w="38100" cap="flat" cmpd="sng" algn="ctr">
                <a:noFill/>
                <a:prstDash val="solid"/>
                <a:round/>
                <a:headEnd type="none" w="med" len="med"/>
                <a:tailEnd type="none" w="med" len="med"/>
              </a:ln>
              <a:effectLst/>
            </p:spPr>
          </p:cxnSp>
        </p:grpSp>
        <p:grpSp>
          <p:nvGrpSpPr>
            <p:cNvPr id="412" name="Group 411"/>
            <p:cNvGrpSpPr/>
            <p:nvPr/>
          </p:nvGrpSpPr>
          <p:grpSpPr>
            <a:xfrm>
              <a:off x="4243371" y="3663211"/>
              <a:ext cx="193748" cy="401345"/>
              <a:chOff x="2474623" y="3657676"/>
              <a:chExt cx="193748" cy="401345"/>
            </a:xfrm>
          </p:grpSpPr>
          <p:sp>
            <p:nvSpPr>
              <p:cNvPr id="413" name="Rectangle 412">
                <a:extLst>
                  <a:ext uri="{FF2B5EF4-FFF2-40B4-BE49-F238E27FC236}">
                    <a16:creationId xmlns:a16="http://schemas.microsoft.com/office/drawing/2014/main" xmlns="" id="{B2CE2B3B-2186-4ED8-A4CE-CDF2E009BF23}"/>
                  </a:ext>
                </a:extLst>
              </p:cNvPr>
              <p:cNvSpPr/>
              <p:nvPr/>
            </p:nvSpPr>
            <p:spPr bwMode="auto">
              <a:xfrm>
                <a:off x="2474623" y="3986907"/>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414" name="Straight Connector 413">
                <a:extLst>
                  <a:ext uri="{FF2B5EF4-FFF2-40B4-BE49-F238E27FC236}">
                    <a16:creationId xmlns:a16="http://schemas.microsoft.com/office/drawing/2014/main" xmlns="" id="{7C619721-3F72-4BB9-A229-89C1A99FDC52}"/>
                  </a:ext>
                </a:extLst>
              </p:cNvPr>
              <p:cNvCxnSpPr/>
              <p:nvPr/>
            </p:nvCxnSpPr>
            <p:spPr bwMode="auto">
              <a:xfrm flipV="1">
                <a:off x="2571497" y="3657676"/>
                <a:ext cx="0" cy="328224"/>
              </a:xfrm>
              <a:prstGeom prst="line">
                <a:avLst/>
              </a:prstGeom>
              <a:solidFill>
                <a:schemeClr val="accent1"/>
              </a:solidFill>
              <a:ln w="38100" cap="flat" cmpd="sng" algn="ctr">
                <a:noFill/>
                <a:prstDash val="solid"/>
                <a:round/>
                <a:headEnd type="none" w="med" len="med"/>
                <a:tailEnd type="none" w="med" len="med"/>
              </a:ln>
              <a:effectLst/>
            </p:spPr>
          </p:cxnSp>
        </p:grpSp>
        <p:grpSp>
          <p:nvGrpSpPr>
            <p:cNvPr id="415" name="Group 414"/>
            <p:cNvGrpSpPr/>
            <p:nvPr/>
          </p:nvGrpSpPr>
          <p:grpSpPr>
            <a:xfrm>
              <a:off x="4596303" y="3663219"/>
              <a:ext cx="193748" cy="401345"/>
              <a:chOff x="2474623" y="3657676"/>
              <a:chExt cx="193748" cy="401345"/>
            </a:xfrm>
          </p:grpSpPr>
          <p:sp>
            <p:nvSpPr>
              <p:cNvPr id="416" name="Rectangle 415">
                <a:extLst>
                  <a:ext uri="{FF2B5EF4-FFF2-40B4-BE49-F238E27FC236}">
                    <a16:creationId xmlns:a16="http://schemas.microsoft.com/office/drawing/2014/main" xmlns="" id="{B2CE2B3B-2186-4ED8-A4CE-CDF2E009BF23}"/>
                  </a:ext>
                </a:extLst>
              </p:cNvPr>
              <p:cNvSpPr/>
              <p:nvPr/>
            </p:nvSpPr>
            <p:spPr bwMode="auto">
              <a:xfrm>
                <a:off x="2474623" y="3986907"/>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417" name="Straight Connector 416">
                <a:extLst>
                  <a:ext uri="{FF2B5EF4-FFF2-40B4-BE49-F238E27FC236}">
                    <a16:creationId xmlns:a16="http://schemas.microsoft.com/office/drawing/2014/main" xmlns="" id="{7C619721-3F72-4BB9-A229-89C1A99FDC52}"/>
                  </a:ext>
                </a:extLst>
              </p:cNvPr>
              <p:cNvCxnSpPr/>
              <p:nvPr/>
            </p:nvCxnSpPr>
            <p:spPr bwMode="auto">
              <a:xfrm flipV="1">
                <a:off x="2571497" y="3657676"/>
                <a:ext cx="0" cy="328224"/>
              </a:xfrm>
              <a:prstGeom prst="line">
                <a:avLst/>
              </a:prstGeom>
              <a:solidFill>
                <a:schemeClr val="accent1"/>
              </a:solidFill>
              <a:ln w="38100" cap="flat" cmpd="sng" algn="ctr">
                <a:noFill/>
                <a:prstDash val="solid"/>
                <a:round/>
                <a:headEnd type="none" w="med" len="med"/>
                <a:tailEnd type="none" w="med" len="med"/>
              </a:ln>
              <a:effectLst/>
            </p:spPr>
          </p:cxnSp>
        </p:grpSp>
        <p:grpSp>
          <p:nvGrpSpPr>
            <p:cNvPr id="418" name="Group 417"/>
            <p:cNvGrpSpPr/>
            <p:nvPr/>
          </p:nvGrpSpPr>
          <p:grpSpPr>
            <a:xfrm>
              <a:off x="4941229" y="3663209"/>
              <a:ext cx="193748" cy="401345"/>
              <a:chOff x="2474623" y="3657676"/>
              <a:chExt cx="193748" cy="401345"/>
            </a:xfrm>
          </p:grpSpPr>
          <p:sp>
            <p:nvSpPr>
              <p:cNvPr id="419" name="Rectangle 418">
                <a:extLst>
                  <a:ext uri="{FF2B5EF4-FFF2-40B4-BE49-F238E27FC236}">
                    <a16:creationId xmlns:a16="http://schemas.microsoft.com/office/drawing/2014/main" xmlns="" id="{B2CE2B3B-2186-4ED8-A4CE-CDF2E009BF23}"/>
                  </a:ext>
                </a:extLst>
              </p:cNvPr>
              <p:cNvSpPr/>
              <p:nvPr/>
            </p:nvSpPr>
            <p:spPr bwMode="auto">
              <a:xfrm>
                <a:off x="2474623" y="3986907"/>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420" name="Straight Connector 419">
                <a:extLst>
                  <a:ext uri="{FF2B5EF4-FFF2-40B4-BE49-F238E27FC236}">
                    <a16:creationId xmlns:a16="http://schemas.microsoft.com/office/drawing/2014/main" xmlns="" id="{7C619721-3F72-4BB9-A229-89C1A99FDC52}"/>
                  </a:ext>
                </a:extLst>
              </p:cNvPr>
              <p:cNvCxnSpPr/>
              <p:nvPr/>
            </p:nvCxnSpPr>
            <p:spPr bwMode="auto">
              <a:xfrm flipV="1">
                <a:off x="2571497" y="3657676"/>
                <a:ext cx="0" cy="328224"/>
              </a:xfrm>
              <a:prstGeom prst="line">
                <a:avLst/>
              </a:prstGeom>
              <a:solidFill>
                <a:schemeClr val="accent1"/>
              </a:solidFill>
              <a:ln w="38100" cap="flat" cmpd="sng" algn="ctr">
                <a:noFill/>
                <a:prstDash val="solid"/>
                <a:round/>
                <a:headEnd type="none" w="med" len="med"/>
                <a:tailEnd type="none" w="med" len="med"/>
              </a:ln>
              <a:effectLst/>
            </p:spPr>
          </p:cxnSp>
        </p:grpSp>
        <p:grpSp>
          <p:nvGrpSpPr>
            <p:cNvPr id="439" name="Group 438"/>
            <p:cNvGrpSpPr/>
            <p:nvPr/>
          </p:nvGrpSpPr>
          <p:grpSpPr>
            <a:xfrm>
              <a:off x="5640393" y="3663254"/>
              <a:ext cx="114335" cy="393680"/>
              <a:chOff x="5513661" y="3652013"/>
              <a:chExt cx="114335" cy="393680"/>
            </a:xfrm>
          </p:grpSpPr>
          <p:cxnSp>
            <p:nvCxnSpPr>
              <p:cNvPr id="440" name="Straight Connector 439">
                <a:extLst>
                  <a:ext uri="{FF2B5EF4-FFF2-40B4-BE49-F238E27FC236}">
                    <a16:creationId xmlns:a16="http://schemas.microsoft.com/office/drawing/2014/main" xmlns="" id="{7C619721-3F72-4BB9-A229-89C1A99FDC52}"/>
                  </a:ext>
                </a:extLst>
              </p:cNvPr>
              <p:cNvCxnSpPr/>
              <p:nvPr/>
            </p:nvCxnSpPr>
            <p:spPr bwMode="auto">
              <a:xfrm flipV="1">
                <a:off x="5570828" y="3652013"/>
                <a:ext cx="0" cy="328224"/>
              </a:xfrm>
              <a:prstGeom prst="line">
                <a:avLst/>
              </a:prstGeom>
              <a:solidFill>
                <a:schemeClr val="accent1"/>
              </a:solidFill>
              <a:ln w="38100" cap="flat" cmpd="sng" algn="ctr">
                <a:noFill/>
                <a:prstDash val="solid"/>
                <a:round/>
                <a:headEnd type="none" w="med" len="med"/>
                <a:tailEnd type="none" w="med" len="med"/>
              </a:ln>
              <a:effectLst/>
            </p:spPr>
          </p:cxnSp>
          <p:sp>
            <p:nvSpPr>
              <p:cNvPr id="441" name="Rectangle 440">
                <a:extLst>
                  <a:ext uri="{FF2B5EF4-FFF2-40B4-BE49-F238E27FC236}">
                    <a16:creationId xmlns:a16="http://schemas.microsoft.com/office/drawing/2014/main" xmlns="" id="{C3B7D57E-AEDD-424C-9D16-F68AA2D57D48}"/>
                  </a:ext>
                </a:extLst>
              </p:cNvPr>
              <p:cNvSpPr/>
              <p:nvPr/>
            </p:nvSpPr>
            <p:spPr bwMode="auto">
              <a:xfrm>
                <a:off x="5513661" y="3979213"/>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grpSp>
          <p:nvGrpSpPr>
            <p:cNvPr id="442" name="Group 441"/>
            <p:cNvGrpSpPr/>
            <p:nvPr/>
          </p:nvGrpSpPr>
          <p:grpSpPr>
            <a:xfrm>
              <a:off x="5792793" y="3663244"/>
              <a:ext cx="114335" cy="393680"/>
              <a:chOff x="5513661" y="3652013"/>
              <a:chExt cx="114335" cy="393680"/>
            </a:xfrm>
          </p:grpSpPr>
          <p:cxnSp>
            <p:nvCxnSpPr>
              <p:cNvPr id="443" name="Straight Connector 442">
                <a:extLst>
                  <a:ext uri="{FF2B5EF4-FFF2-40B4-BE49-F238E27FC236}">
                    <a16:creationId xmlns:a16="http://schemas.microsoft.com/office/drawing/2014/main" xmlns="" id="{7C619721-3F72-4BB9-A229-89C1A99FDC52}"/>
                  </a:ext>
                </a:extLst>
              </p:cNvPr>
              <p:cNvCxnSpPr/>
              <p:nvPr/>
            </p:nvCxnSpPr>
            <p:spPr bwMode="auto">
              <a:xfrm flipV="1">
                <a:off x="5570828" y="3652013"/>
                <a:ext cx="0" cy="328224"/>
              </a:xfrm>
              <a:prstGeom prst="line">
                <a:avLst/>
              </a:prstGeom>
              <a:solidFill>
                <a:schemeClr val="accent1"/>
              </a:solidFill>
              <a:ln w="38100" cap="flat" cmpd="sng" algn="ctr">
                <a:noFill/>
                <a:prstDash val="solid"/>
                <a:round/>
                <a:headEnd type="none" w="med" len="med"/>
                <a:tailEnd type="none" w="med" len="med"/>
              </a:ln>
              <a:effectLst/>
            </p:spPr>
          </p:cxnSp>
          <p:sp>
            <p:nvSpPr>
              <p:cNvPr id="444" name="Rectangle 443">
                <a:extLst>
                  <a:ext uri="{FF2B5EF4-FFF2-40B4-BE49-F238E27FC236}">
                    <a16:creationId xmlns:a16="http://schemas.microsoft.com/office/drawing/2014/main" xmlns="" id="{C3B7D57E-AEDD-424C-9D16-F68AA2D57D48}"/>
                  </a:ext>
                </a:extLst>
              </p:cNvPr>
              <p:cNvSpPr/>
              <p:nvPr/>
            </p:nvSpPr>
            <p:spPr bwMode="auto">
              <a:xfrm>
                <a:off x="5513661" y="3979213"/>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cxnSp>
          <p:nvCxnSpPr>
            <p:cNvPr id="445" name="Straight Connector 444">
              <a:extLst>
                <a:ext uri="{FF2B5EF4-FFF2-40B4-BE49-F238E27FC236}">
                  <a16:creationId xmlns:a16="http://schemas.microsoft.com/office/drawing/2014/main" xmlns="" id="{7C619721-3F72-4BB9-A229-89C1A99FDC52}"/>
                </a:ext>
              </a:extLst>
            </p:cNvPr>
            <p:cNvCxnSpPr/>
            <p:nvPr/>
          </p:nvCxnSpPr>
          <p:spPr bwMode="auto">
            <a:xfrm flipV="1">
              <a:off x="6002362" y="3663236"/>
              <a:ext cx="0" cy="328224"/>
            </a:xfrm>
            <a:prstGeom prst="line">
              <a:avLst/>
            </a:prstGeom>
            <a:solidFill>
              <a:schemeClr val="accent1"/>
            </a:solidFill>
            <a:ln w="38100" cap="flat" cmpd="sng" algn="ctr">
              <a:noFill/>
              <a:prstDash val="solid"/>
              <a:round/>
              <a:headEnd type="none" w="med" len="med"/>
              <a:tailEnd type="none" w="med" len="med"/>
            </a:ln>
            <a:effectLst/>
          </p:spPr>
        </p:cxnSp>
        <p:sp>
          <p:nvSpPr>
            <p:cNvPr id="446" name="Rectangle 445">
              <a:extLst>
                <a:ext uri="{FF2B5EF4-FFF2-40B4-BE49-F238E27FC236}">
                  <a16:creationId xmlns:a16="http://schemas.microsoft.com/office/drawing/2014/main" xmlns="" id="{C3B7D57E-AEDD-424C-9D16-F68AA2D57D48}"/>
                </a:ext>
              </a:extLst>
            </p:cNvPr>
            <p:cNvSpPr/>
            <p:nvPr/>
          </p:nvSpPr>
          <p:spPr bwMode="auto">
            <a:xfrm>
              <a:off x="5945195" y="3990436"/>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nvGrpSpPr>
            <p:cNvPr id="496" name="Group 495"/>
            <p:cNvGrpSpPr/>
            <p:nvPr/>
          </p:nvGrpSpPr>
          <p:grpSpPr>
            <a:xfrm>
              <a:off x="1962174" y="3575106"/>
              <a:ext cx="1435187" cy="84579"/>
              <a:chOff x="1962174" y="3568358"/>
              <a:chExt cx="1435187" cy="84579"/>
            </a:xfrm>
          </p:grpSpPr>
          <p:grpSp>
            <p:nvGrpSpPr>
              <p:cNvPr id="450" name="Group 449"/>
              <p:cNvGrpSpPr/>
              <p:nvPr/>
            </p:nvGrpSpPr>
            <p:grpSpPr>
              <a:xfrm>
                <a:off x="1962174" y="3568358"/>
                <a:ext cx="342515" cy="84579"/>
                <a:chOff x="1974874" y="3570021"/>
                <a:chExt cx="342515" cy="84579"/>
              </a:xfrm>
            </p:grpSpPr>
            <p:sp>
              <p:nvSpPr>
                <p:cNvPr id="83" name="Rectangle 82">
                  <a:extLst>
                    <a:ext uri="{FF2B5EF4-FFF2-40B4-BE49-F238E27FC236}">
                      <a16:creationId xmlns:a16="http://schemas.microsoft.com/office/drawing/2014/main" xmlns="" id="{F8235862-0DEF-4C35-85D8-9E448ECCCF2D}"/>
                    </a:ext>
                  </a:extLst>
                </p:cNvPr>
                <p:cNvSpPr/>
                <p:nvPr/>
              </p:nvSpPr>
              <p:spPr bwMode="auto">
                <a:xfrm>
                  <a:off x="1974874"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47" name="Rectangle 446">
                  <a:extLst>
                    <a:ext uri="{FF2B5EF4-FFF2-40B4-BE49-F238E27FC236}">
                      <a16:creationId xmlns:a16="http://schemas.microsoft.com/office/drawing/2014/main" xmlns="" id="{F8235862-0DEF-4C35-85D8-9E448ECCCF2D}"/>
                    </a:ext>
                  </a:extLst>
                </p:cNvPr>
                <p:cNvSpPr/>
                <p:nvPr/>
              </p:nvSpPr>
              <p:spPr bwMode="auto">
                <a:xfrm>
                  <a:off x="2073247"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48" name="Rectangle 447">
                  <a:extLst>
                    <a:ext uri="{FF2B5EF4-FFF2-40B4-BE49-F238E27FC236}">
                      <a16:creationId xmlns:a16="http://schemas.microsoft.com/office/drawing/2014/main" xmlns="" id="{F8235862-0DEF-4C35-85D8-9E448ECCCF2D}"/>
                    </a:ext>
                  </a:extLst>
                </p:cNvPr>
                <p:cNvSpPr/>
                <p:nvPr/>
              </p:nvSpPr>
              <p:spPr bwMode="auto">
                <a:xfrm>
                  <a:off x="2173297"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49" name="Rectangle 448">
                  <a:extLst>
                    <a:ext uri="{FF2B5EF4-FFF2-40B4-BE49-F238E27FC236}">
                      <a16:creationId xmlns:a16="http://schemas.microsoft.com/office/drawing/2014/main" xmlns="" id="{F8235862-0DEF-4C35-85D8-9E448ECCCF2D}"/>
                    </a:ext>
                  </a:extLst>
                </p:cNvPr>
                <p:cNvSpPr/>
                <p:nvPr/>
              </p:nvSpPr>
              <p:spPr bwMode="auto">
                <a:xfrm>
                  <a:off x="2271670"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grpSp>
            <p:nvGrpSpPr>
              <p:cNvPr id="451" name="Group 450"/>
              <p:cNvGrpSpPr/>
              <p:nvPr/>
            </p:nvGrpSpPr>
            <p:grpSpPr>
              <a:xfrm>
                <a:off x="2359190" y="3568358"/>
                <a:ext cx="342515" cy="84579"/>
                <a:chOff x="1974874" y="3570021"/>
                <a:chExt cx="342515" cy="84579"/>
              </a:xfrm>
            </p:grpSpPr>
            <p:sp>
              <p:nvSpPr>
                <p:cNvPr id="452" name="Rectangle 451">
                  <a:extLst>
                    <a:ext uri="{FF2B5EF4-FFF2-40B4-BE49-F238E27FC236}">
                      <a16:creationId xmlns:a16="http://schemas.microsoft.com/office/drawing/2014/main" xmlns="" id="{F8235862-0DEF-4C35-85D8-9E448ECCCF2D}"/>
                    </a:ext>
                  </a:extLst>
                </p:cNvPr>
                <p:cNvSpPr/>
                <p:nvPr/>
              </p:nvSpPr>
              <p:spPr bwMode="auto">
                <a:xfrm>
                  <a:off x="1974874"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53" name="Rectangle 452">
                  <a:extLst>
                    <a:ext uri="{FF2B5EF4-FFF2-40B4-BE49-F238E27FC236}">
                      <a16:creationId xmlns:a16="http://schemas.microsoft.com/office/drawing/2014/main" xmlns="" id="{F8235862-0DEF-4C35-85D8-9E448ECCCF2D}"/>
                    </a:ext>
                  </a:extLst>
                </p:cNvPr>
                <p:cNvSpPr/>
                <p:nvPr/>
              </p:nvSpPr>
              <p:spPr bwMode="auto">
                <a:xfrm>
                  <a:off x="2073247"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54" name="Rectangle 453">
                  <a:extLst>
                    <a:ext uri="{FF2B5EF4-FFF2-40B4-BE49-F238E27FC236}">
                      <a16:creationId xmlns:a16="http://schemas.microsoft.com/office/drawing/2014/main" xmlns="" id="{F8235862-0DEF-4C35-85D8-9E448ECCCF2D}"/>
                    </a:ext>
                  </a:extLst>
                </p:cNvPr>
                <p:cNvSpPr/>
                <p:nvPr/>
              </p:nvSpPr>
              <p:spPr bwMode="auto">
                <a:xfrm>
                  <a:off x="2173297"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55" name="Rectangle 454">
                  <a:extLst>
                    <a:ext uri="{FF2B5EF4-FFF2-40B4-BE49-F238E27FC236}">
                      <a16:creationId xmlns:a16="http://schemas.microsoft.com/office/drawing/2014/main" xmlns="" id="{F8235862-0DEF-4C35-85D8-9E448ECCCF2D}"/>
                    </a:ext>
                  </a:extLst>
                </p:cNvPr>
                <p:cNvSpPr/>
                <p:nvPr/>
              </p:nvSpPr>
              <p:spPr bwMode="auto">
                <a:xfrm>
                  <a:off x="2271670"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sp>
            <p:nvSpPr>
              <p:cNvPr id="489" name="Rectangle 488">
                <a:extLst>
                  <a:ext uri="{FF2B5EF4-FFF2-40B4-BE49-F238E27FC236}">
                    <a16:creationId xmlns:a16="http://schemas.microsoft.com/office/drawing/2014/main" xmlns="" id="{F8235862-0DEF-4C35-85D8-9E448ECCCF2D}"/>
                  </a:ext>
                </a:extLst>
              </p:cNvPr>
              <p:cNvSpPr/>
              <p:nvPr/>
            </p:nvSpPr>
            <p:spPr bwMode="auto">
              <a:xfrm>
                <a:off x="2750062"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90" name="Rectangle 489">
                <a:extLst>
                  <a:ext uri="{FF2B5EF4-FFF2-40B4-BE49-F238E27FC236}">
                    <a16:creationId xmlns:a16="http://schemas.microsoft.com/office/drawing/2014/main" xmlns="" id="{F8235862-0DEF-4C35-85D8-9E448ECCCF2D}"/>
                  </a:ext>
                </a:extLst>
              </p:cNvPr>
              <p:cNvSpPr/>
              <p:nvPr/>
            </p:nvSpPr>
            <p:spPr bwMode="auto">
              <a:xfrm>
                <a:off x="2848435"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91" name="Rectangle 490">
                <a:extLst>
                  <a:ext uri="{FF2B5EF4-FFF2-40B4-BE49-F238E27FC236}">
                    <a16:creationId xmlns:a16="http://schemas.microsoft.com/office/drawing/2014/main" xmlns="" id="{F8235862-0DEF-4C35-85D8-9E448ECCCF2D}"/>
                  </a:ext>
                </a:extLst>
              </p:cNvPr>
              <p:cNvSpPr/>
              <p:nvPr/>
            </p:nvSpPr>
            <p:spPr bwMode="auto">
              <a:xfrm>
                <a:off x="2948485"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92" name="Rectangle 491">
                <a:extLst>
                  <a:ext uri="{FF2B5EF4-FFF2-40B4-BE49-F238E27FC236}">
                    <a16:creationId xmlns:a16="http://schemas.microsoft.com/office/drawing/2014/main" xmlns="" id="{F8235862-0DEF-4C35-85D8-9E448ECCCF2D}"/>
                  </a:ext>
                </a:extLst>
              </p:cNvPr>
              <p:cNvSpPr/>
              <p:nvPr/>
            </p:nvSpPr>
            <p:spPr bwMode="auto">
              <a:xfrm>
                <a:off x="3046858"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93" name="Rectangle 492">
                <a:extLst>
                  <a:ext uri="{FF2B5EF4-FFF2-40B4-BE49-F238E27FC236}">
                    <a16:creationId xmlns:a16="http://schemas.microsoft.com/office/drawing/2014/main" xmlns="" id="{F8235862-0DEF-4C35-85D8-9E448ECCCF2D}"/>
                  </a:ext>
                </a:extLst>
              </p:cNvPr>
              <p:cNvSpPr/>
              <p:nvPr/>
            </p:nvSpPr>
            <p:spPr bwMode="auto">
              <a:xfrm>
                <a:off x="3153219"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94" name="Rectangle 493">
                <a:extLst>
                  <a:ext uri="{FF2B5EF4-FFF2-40B4-BE49-F238E27FC236}">
                    <a16:creationId xmlns:a16="http://schemas.microsoft.com/office/drawing/2014/main" xmlns="" id="{F8235862-0DEF-4C35-85D8-9E448ECCCF2D}"/>
                  </a:ext>
                </a:extLst>
              </p:cNvPr>
              <p:cNvSpPr/>
              <p:nvPr/>
            </p:nvSpPr>
            <p:spPr bwMode="auto">
              <a:xfrm>
                <a:off x="3253269"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495" name="Rectangle 494">
                <a:extLst>
                  <a:ext uri="{FF2B5EF4-FFF2-40B4-BE49-F238E27FC236}">
                    <a16:creationId xmlns:a16="http://schemas.microsoft.com/office/drawing/2014/main" xmlns="" id="{F8235862-0DEF-4C35-85D8-9E448ECCCF2D}"/>
                  </a:ext>
                </a:extLst>
              </p:cNvPr>
              <p:cNvSpPr/>
              <p:nvPr/>
            </p:nvSpPr>
            <p:spPr bwMode="auto">
              <a:xfrm>
                <a:off x="3351642"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grpSp>
          <p:nvGrpSpPr>
            <p:cNvPr id="516" name="Group 515"/>
            <p:cNvGrpSpPr/>
            <p:nvPr/>
          </p:nvGrpSpPr>
          <p:grpSpPr>
            <a:xfrm>
              <a:off x="3563138" y="3575106"/>
              <a:ext cx="1124543" cy="84579"/>
              <a:chOff x="3563138" y="3569740"/>
              <a:chExt cx="1124543" cy="84579"/>
            </a:xfrm>
          </p:grpSpPr>
          <p:sp>
            <p:nvSpPr>
              <p:cNvPr id="507" name="Rectangle 506">
                <a:extLst>
                  <a:ext uri="{FF2B5EF4-FFF2-40B4-BE49-F238E27FC236}">
                    <a16:creationId xmlns:a16="http://schemas.microsoft.com/office/drawing/2014/main" xmlns="" id="{F8235862-0DEF-4C35-85D8-9E448ECCCF2D}"/>
                  </a:ext>
                </a:extLst>
              </p:cNvPr>
              <p:cNvSpPr/>
              <p:nvPr/>
            </p:nvSpPr>
            <p:spPr bwMode="auto">
              <a:xfrm>
                <a:off x="3649510"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08" name="Rectangle 507">
                <a:extLst>
                  <a:ext uri="{FF2B5EF4-FFF2-40B4-BE49-F238E27FC236}">
                    <a16:creationId xmlns:a16="http://schemas.microsoft.com/office/drawing/2014/main" xmlns="" id="{F8235862-0DEF-4C35-85D8-9E448ECCCF2D}"/>
                  </a:ext>
                </a:extLst>
              </p:cNvPr>
              <p:cNvSpPr/>
              <p:nvPr/>
            </p:nvSpPr>
            <p:spPr bwMode="auto">
              <a:xfrm>
                <a:off x="3747883"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09" name="Rectangle 508">
                <a:extLst>
                  <a:ext uri="{FF2B5EF4-FFF2-40B4-BE49-F238E27FC236}">
                    <a16:creationId xmlns:a16="http://schemas.microsoft.com/office/drawing/2014/main" xmlns="" id="{F8235862-0DEF-4C35-85D8-9E448ECCCF2D}"/>
                  </a:ext>
                </a:extLst>
              </p:cNvPr>
              <p:cNvSpPr/>
              <p:nvPr/>
            </p:nvSpPr>
            <p:spPr bwMode="auto">
              <a:xfrm>
                <a:off x="3847933"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10" name="Rectangle 509">
                <a:extLst>
                  <a:ext uri="{FF2B5EF4-FFF2-40B4-BE49-F238E27FC236}">
                    <a16:creationId xmlns:a16="http://schemas.microsoft.com/office/drawing/2014/main" xmlns="" id="{F8235862-0DEF-4C35-85D8-9E448ECCCF2D}"/>
                  </a:ext>
                </a:extLst>
              </p:cNvPr>
              <p:cNvSpPr/>
              <p:nvPr/>
            </p:nvSpPr>
            <p:spPr bwMode="auto">
              <a:xfrm>
                <a:off x="3946306"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00" name="Rectangle 499">
                <a:extLst>
                  <a:ext uri="{FF2B5EF4-FFF2-40B4-BE49-F238E27FC236}">
                    <a16:creationId xmlns:a16="http://schemas.microsoft.com/office/drawing/2014/main" xmlns="" id="{F8235862-0DEF-4C35-85D8-9E448ECCCF2D}"/>
                  </a:ext>
                </a:extLst>
              </p:cNvPr>
              <p:cNvSpPr/>
              <p:nvPr/>
            </p:nvSpPr>
            <p:spPr bwMode="auto">
              <a:xfrm>
                <a:off x="4040382"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01" name="Rectangle 500">
                <a:extLst>
                  <a:ext uri="{FF2B5EF4-FFF2-40B4-BE49-F238E27FC236}">
                    <a16:creationId xmlns:a16="http://schemas.microsoft.com/office/drawing/2014/main" xmlns="" id="{F8235862-0DEF-4C35-85D8-9E448ECCCF2D}"/>
                  </a:ext>
                </a:extLst>
              </p:cNvPr>
              <p:cNvSpPr/>
              <p:nvPr/>
            </p:nvSpPr>
            <p:spPr bwMode="auto">
              <a:xfrm>
                <a:off x="4138755"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02" name="Rectangle 501">
                <a:extLst>
                  <a:ext uri="{FF2B5EF4-FFF2-40B4-BE49-F238E27FC236}">
                    <a16:creationId xmlns:a16="http://schemas.microsoft.com/office/drawing/2014/main" xmlns="" id="{F8235862-0DEF-4C35-85D8-9E448ECCCF2D}"/>
                  </a:ext>
                </a:extLst>
              </p:cNvPr>
              <p:cNvSpPr/>
              <p:nvPr/>
            </p:nvSpPr>
            <p:spPr bwMode="auto">
              <a:xfrm>
                <a:off x="4238805"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03" name="Rectangle 502">
                <a:extLst>
                  <a:ext uri="{FF2B5EF4-FFF2-40B4-BE49-F238E27FC236}">
                    <a16:creationId xmlns:a16="http://schemas.microsoft.com/office/drawing/2014/main" xmlns="" id="{F8235862-0DEF-4C35-85D8-9E448ECCCF2D}"/>
                  </a:ext>
                </a:extLst>
              </p:cNvPr>
              <p:cNvSpPr/>
              <p:nvPr/>
            </p:nvSpPr>
            <p:spPr bwMode="auto">
              <a:xfrm>
                <a:off x="4337178"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04" name="Rectangle 503">
                <a:extLst>
                  <a:ext uri="{FF2B5EF4-FFF2-40B4-BE49-F238E27FC236}">
                    <a16:creationId xmlns:a16="http://schemas.microsoft.com/office/drawing/2014/main" xmlns="" id="{F8235862-0DEF-4C35-85D8-9E448ECCCF2D}"/>
                  </a:ext>
                </a:extLst>
              </p:cNvPr>
              <p:cNvSpPr/>
              <p:nvPr/>
            </p:nvSpPr>
            <p:spPr bwMode="auto">
              <a:xfrm>
                <a:off x="4443539"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05" name="Rectangle 504">
                <a:extLst>
                  <a:ext uri="{FF2B5EF4-FFF2-40B4-BE49-F238E27FC236}">
                    <a16:creationId xmlns:a16="http://schemas.microsoft.com/office/drawing/2014/main" xmlns="" id="{F8235862-0DEF-4C35-85D8-9E448ECCCF2D}"/>
                  </a:ext>
                </a:extLst>
              </p:cNvPr>
              <p:cNvSpPr/>
              <p:nvPr/>
            </p:nvSpPr>
            <p:spPr bwMode="auto">
              <a:xfrm>
                <a:off x="4543589"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06" name="Rectangle 505">
                <a:extLst>
                  <a:ext uri="{FF2B5EF4-FFF2-40B4-BE49-F238E27FC236}">
                    <a16:creationId xmlns:a16="http://schemas.microsoft.com/office/drawing/2014/main" xmlns="" id="{F8235862-0DEF-4C35-85D8-9E448ECCCF2D}"/>
                  </a:ext>
                </a:extLst>
              </p:cNvPr>
              <p:cNvSpPr/>
              <p:nvPr/>
            </p:nvSpPr>
            <p:spPr bwMode="auto">
              <a:xfrm>
                <a:off x="4641962"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15" name="Rectangle 514">
                <a:extLst>
                  <a:ext uri="{FF2B5EF4-FFF2-40B4-BE49-F238E27FC236}">
                    <a16:creationId xmlns:a16="http://schemas.microsoft.com/office/drawing/2014/main" xmlns="" id="{F8235862-0DEF-4C35-85D8-9E448ECCCF2D}"/>
                  </a:ext>
                </a:extLst>
              </p:cNvPr>
              <p:cNvSpPr/>
              <p:nvPr/>
            </p:nvSpPr>
            <p:spPr bwMode="auto">
              <a:xfrm>
                <a:off x="3563138"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grpSp>
          <p:nvGrpSpPr>
            <p:cNvPr id="517" name="Group 516"/>
            <p:cNvGrpSpPr/>
            <p:nvPr/>
          </p:nvGrpSpPr>
          <p:grpSpPr>
            <a:xfrm>
              <a:off x="4816596" y="3575106"/>
              <a:ext cx="1124543" cy="84579"/>
              <a:chOff x="3563138" y="3569740"/>
              <a:chExt cx="1124543" cy="84579"/>
            </a:xfrm>
          </p:grpSpPr>
          <p:sp>
            <p:nvSpPr>
              <p:cNvPr id="518" name="Rectangle 517">
                <a:extLst>
                  <a:ext uri="{FF2B5EF4-FFF2-40B4-BE49-F238E27FC236}">
                    <a16:creationId xmlns:a16="http://schemas.microsoft.com/office/drawing/2014/main" xmlns="" id="{F8235862-0DEF-4C35-85D8-9E448ECCCF2D}"/>
                  </a:ext>
                </a:extLst>
              </p:cNvPr>
              <p:cNvSpPr/>
              <p:nvPr/>
            </p:nvSpPr>
            <p:spPr bwMode="auto">
              <a:xfrm>
                <a:off x="3649510"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19" name="Rectangle 518">
                <a:extLst>
                  <a:ext uri="{FF2B5EF4-FFF2-40B4-BE49-F238E27FC236}">
                    <a16:creationId xmlns:a16="http://schemas.microsoft.com/office/drawing/2014/main" xmlns="" id="{F8235862-0DEF-4C35-85D8-9E448ECCCF2D}"/>
                  </a:ext>
                </a:extLst>
              </p:cNvPr>
              <p:cNvSpPr/>
              <p:nvPr/>
            </p:nvSpPr>
            <p:spPr bwMode="auto">
              <a:xfrm>
                <a:off x="3747883"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0" name="Rectangle 519">
                <a:extLst>
                  <a:ext uri="{FF2B5EF4-FFF2-40B4-BE49-F238E27FC236}">
                    <a16:creationId xmlns:a16="http://schemas.microsoft.com/office/drawing/2014/main" xmlns="" id="{F8235862-0DEF-4C35-85D8-9E448ECCCF2D}"/>
                  </a:ext>
                </a:extLst>
              </p:cNvPr>
              <p:cNvSpPr/>
              <p:nvPr/>
            </p:nvSpPr>
            <p:spPr bwMode="auto">
              <a:xfrm>
                <a:off x="3847933"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1" name="Rectangle 520">
                <a:extLst>
                  <a:ext uri="{FF2B5EF4-FFF2-40B4-BE49-F238E27FC236}">
                    <a16:creationId xmlns:a16="http://schemas.microsoft.com/office/drawing/2014/main" xmlns="" id="{F8235862-0DEF-4C35-85D8-9E448ECCCF2D}"/>
                  </a:ext>
                </a:extLst>
              </p:cNvPr>
              <p:cNvSpPr/>
              <p:nvPr/>
            </p:nvSpPr>
            <p:spPr bwMode="auto">
              <a:xfrm>
                <a:off x="3946306"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2" name="Rectangle 521">
                <a:extLst>
                  <a:ext uri="{FF2B5EF4-FFF2-40B4-BE49-F238E27FC236}">
                    <a16:creationId xmlns:a16="http://schemas.microsoft.com/office/drawing/2014/main" xmlns="" id="{F8235862-0DEF-4C35-85D8-9E448ECCCF2D}"/>
                  </a:ext>
                </a:extLst>
              </p:cNvPr>
              <p:cNvSpPr/>
              <p:nvPr/>
            </p:nvSpPr>
            <p:spPr bwMode="auto">
              <a:xfrm>
                <a:off x="4040382"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3" name="Rectangle 522">
                <a:extLst>
                  <a:ext uri="{FF2B5EF4-FFF2-40B4-BE49-F238E27FC236}">
                    <a16:creationId xmlns:a16="http://schemas.microsoft.com/office/drawing/2014/main" xmlns="" id="{F8235862-0DEF-4C35-85D8-9E448ECCCF2D}"/>
                  </a:ext>
                </a:extLst>
              </p:cNvPr>
              <p:cNvSpPr/>
              <p:nvPr/>
            </p:nvSpPr>
            <p:spPr bwMode="auto">
              <a:xfrm>
                <a:off x="4138755"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4" name="Rectangle 523">
                <a:extLst>
                  <a:ext uri="{FF2B5EF4-FFF2-40B4-BE49-F238E27FC236}">
                    <a16:creationId xmlns:a16="http://schemas.microsoft.com/office/drawing/2014/main" xmlns="" id="{F8235862-0DEF-4C35-85D8-9E448ECCCF2D}"/>
                  </a:ext>
                </a:extLst>
              </p:cNvPr>
              <p:cNvSpPr/>
              <p:nvPr/>
            </p:nvSpPr>
            <p:spPr bwMode="auto">
              <a:xfrm>
                <a:off x="4238805"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5" name="Rectangle 524">
                <a:extLst>
                  <a:ext uri="{FF2B5EF4-FFF2-40B4-BE49-F238E27FC236}">
                    <a16:creationId xmlns:a16="http://schemas.microsoft.com/office/drawing/2014/main" xmlns="" id="{F8235862-0DEF-4C35-85D8-9E448ECCCF2D}"/>
                  </a:ext>
                </a:extLst>
              </p:cNvPr>
              <p:cNvSpPr/>
              <p:nvPr/>
            </p:nvSpPr>
            <p:spPr bwMode="auto">
              <a:xfrm>
                <a:off x="4337178"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6" name="Rectangle 525">
                <a:extLst>
                  <a:ext uri="{FF2B5EF4-FFF2-40B4-BE49-F238E27FC236}">
                    <a16:creationId xmlns:a16="http://schemas.microsoft.com/office/drawing/2014/main" xmlns="" id="{F8235862-0DEF-4C35-85D8-9E448ECCCF2D}"/>
                  </a:ext>
                </a:extLst>
              </p:cNvPr>
              <p:cNvSpPr/>
              <p:nvPr/>
            </p:nvSpPr>
            <p:spPr bwMode="auto">
              <a:xfrm>
                <a:off x="4443539"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7" name="Rectangle 526">
                <a:extLst>
                  <a:ext uri="{FF2B5EF4-FFF2-40B4-BE49-F238E27FC236}">
                    <a16:creationId xmlns:a16="http://schemas.microsoft.com/office/drawing/2014/main" xmlns="" id="{F8235862-0DEF-4C35-85D8-9E448ECCCF2D}"/>
                  </a:ext>
                </a:extLst>
              </p:cNvPr>
              <p:cNvSpPr/>
              <p:nvPr/>
            </p:nvSpPr>
            <p:spPr bwMode="auto">
              <a:xfrm>
                <a:off x="4543589"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8" name="Rectangle 527">
                <a:extLst>
                  <a:ext uri="{FF2B5EF4-FFF2-40B4-BE49-F238E27FC236}">
                    <a16:creationId xmlns:a16="http://schemas.microsoft.com/office/drawing/2014/main" xmlns="" id="{F8235862-0DEF-4C35-85D8-9E448ECCCF2D}"/>
                  </a:ext>
                </a:extLst>
              </p:cNvPr>
              <p:cNvSpPr/>
              <p:nvPr/>
            </p:nvSpPr>
            <p:spPr bwMode="auto">
              <a:xfrm>
                <a:off x="4641962"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29" name="Rectangle 528">
                <a:extLst>
                  <a:ext uri="{FF2B5EF4-FFF2-40B4-BE49-F238E27FC236}">
                    <a16:creationId xmlns:a16="http://schemas.microsoft.com/office/drawing/2014/main" xmlns="" id="{F8235862-0DEF-4C35-85D8-9E448ECCCF2D}"/>
                  </a:ext>
                </a:extLst>
              </p:cNvPr>
              <p:cNvSpPr/>
              <p:nvPr/>
            </p:nvSpPr>
            <p:spPr bwMode="auto">
              <a:xfrm>
                <a:off x="3563138"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sp>
          <p:nvSpPr>
            <p:cNvPr id="545" name="Rectangle 544">
              <a:extLst>
                <a:ext uri="{FF2B5EF4-FFF2-40B4-BE49-F238E27FC236}">
                  <a16:creationId xmlns:a16="http://schemas.microsoft.com/office/drawing/2014/main" xmlns="" id="{998F3FD0-1124-4701-B370-E99381661E64}"/>
                </a:ext>
              </a:extLst>
            </p:cNvPr>
            <p:cNvSpPr/>
            <p:nvPr/>
          </p:nvSpPr>
          <p:spPr bwMode="auto">
            <a:xfrm>
              <a:off x="6331674" y="3041622"/>
              <a:ext cx="4325258" cy="61644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46" name="Rectangle 545">
              <a:extLst>
                <a:ext uri="{FF2B5EF4-FFF2-40B4-BE49-F238E27FC236}">
                  <a16:creationId xmlns:a16="http://schemas.microsoft.com/office/drawing/2014/main" xmlns="" id="{F994F1E8-F4B5-4E12-8538-DCE140CAEFC4}"/>
                </a:ext>
              </a:extLst>
            </p:cNvPr>
            <p:cNvSpPr/>
            <p:nvPr/>
          </p:nvSpPr>
          <p:spPr bwMode="auto">
            <a:xfrm>
              <a:off x="6483649" y="3026382"/>
              <a:ext cx="1494399" cy="550874"/>
            </a:xfrm>
            <a:prstGeom prst="rect">
              <a:avLst/>
            </a:prstGeom>
            <a:solidFill>
              <a:schemeClr val="tx2">
                <a:lumMod val="20000"/>
                <a:lumOff val="80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sp>
          <p:nvSpPr>
            <p:cNvPr id="547" name="Rectangle 546">
              <a:extLst>
                <a:ext uri="{FF2B5EF4-FFF2-40B4-BE49-F238E27FC236}">
                  <a16:creationId xmlns:a16="http://schemas.microsoft.com/office/drawing/2014/main" xmlns="" id="{1AE15CC1-D3E6-4CF3-9DB3-4FEF1106A2BF}"/>
                </a:ext>
              </a:extLst>
            </p:cNvPr>
            <p:cNvSpPr/>
            <p:nvPr/>
          </p:nvSpPr>
          <p:spPr bwMode="auto">
            <a:xfrm>
              <a:off x="6332333" y="3657571"/>
              <a:ext cx="4323940" cy="338461"/>
            </a:xfrm>
            <a:prstGeom prst="rect">
              <a:avLst/>
            </a:prstGeom>
            <a:solidFill>
              <a:schemeClr val="tx2">
                <a:lumMod val="40000"/>
                <a:lumOff val="60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sp>
          <p:nvSpPr>
            <p:cNvPr id="548" name="Rectangle 547">
              <a:extLst>
                <a:ext uri="{FF2B5EF4-FFF2-40B4-BE49-F238E27FC236}">
                  <a16:creationId xmlns:a16="http://schemas.microsoft.com/office/drawing/2014/main" xmlns="" id="{15153D0E-22B9-4C02-9559-64C495330E02}"/>
                </a:ext>
              </a:extLst>
            </p:cNvPr>
            <p:cNvSpPr/>
            <p:nvPr/>
          </p:nvSpPr>
          <p:spPr bwMode="auto">
            <a:xfrm>
              <a:off x="8063746" y="3026382"/>
              <a:ext cx="1212187" cy="550874"/>
            </a:xfrm>
            <a:prstGeom prst="rect">
              <a:avLst/>
            </a:prstGeom>
            <a:solidFill>
              <a:schemeClr val="tx2">
                <a:lumMod val="20000"/>
                <a:lumOff val="80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sp>
          <p:nvSpPr>
            <p:cNvPr id="549" name="Rectangle 548">
              <a:extLst>
                <a:ext uri="{FF2B5EF4-FFF2-40B4-BE49-F238E27FC236}">
                  <a16:creationId xmlns:a16="http://schemas.microsoft.com/office/drawing/2014/main" xmlns="" id="{C2B4F743-907F-40A8-82C9-C0CE5969C3B8}"/>
                </a:ext>
              </a:extLst>
            </p:cNvPr>
            <p:cNvSpPr/>
            <p:nvPr/>
          </p:nvSpPr>
          <p:spPr bwMode="auto">
            <a:xfrm>
              <a:off x="9327207" y="3026382"/>
              <a:ext cx="1212187" cy="550874"/>
            </a:xfrm>
            <a:prstGeom prst="rect">
              <a:avLst/>
            </a:prstGeom>
            <a:solidFill>
              <a:schemeClr val="tx2">
                <a:lumMod val="20000"/>
                <a:lumOff val="80000"/>
              </a:schemeClr>
            </a:solidFill>
            <a:ln w="31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1467">
                <a:solidFill>
                  <a:srgbClr val="000000"/>
                </a:solidFill>
              </a:endParaRPr>
            </a:p>
          </p:txBody>
        </p:sp>
        <p:cxnSp>
          <p:nvCxnSpPr>
            <p:cNvPr id="550" name="Straight Connector 549">
              <a:extLst>
                <a:ext uri="{FF2B5EF4-FFF2-40B4-BE49-F238E27FC236}">
                  <a16:creationId xmlns:a16="http://schemas.microsoft.com/office/drawing/2014/main" xmlns="" id="{AC070BB0-6A25-4CF2-A6FD-1D989A5729E3}"/>
                </a:ext>
              </a:extLst>
            </p:cNvPr>
            <p:cNvCxnSpPr/>
            <p:nvPr/>
          </p:nvCxnSpPr>
          <p:spPr bwMode="auto">
            <a:xfrm>
              <a:off x="6331674" y="3026382"/>
              <a:ext cx="4325258" cy="0"/>
            </a:xfrm>
            <a:prstGeom prst="line">
              <a:avLst/>
            </a:prstGeom>
            <a:solidFill>
              <a:schemeClr val="accent1"/>
            </a:solidFill>
            <a:ln w="28575" cap="flat" cmpd="sng" algn="ctr">
              <a:solidFill>
                <a:srgbClr val="FFC000"/>
              </a:solidFill>
              <a:prstDash val="solid"/>
              <a:round/>
              <a:headEnd type="none" w="med" len="med"/>
              <a:tailEnd type="none" w="med" len="med"/>
            </a:ln>
            <a:effectLst/>
          </p:spPr>
        </p:cxnSp>
        <p:cxnSp>
          <p:nvCxnSpPr>
            <p:cNvPr id="633" name="Straight Connector 632">
              <a:extLst>
                <a:ext uri="{FF2B5EF4-FFF2-40B4-BE49-F238E27FC236}">
                  <a16:creationId xmlns:a16="http://schemas.microsoft.com/office/drawing/2014/main" xmlns="" id="{7C619721-3F72-4BB9-A229-89C1A99FDC52}"/>
                </a:ext>
              </a:extLst>
            </p:cNvPr>
            <p:cNvCxnSpPr/>
            <p:nvPr/>
          </p:nvCxnSpPr>
          <p:spPr bwMode="auto">
            <a:xfrm flipV="1">
              <a:off x="6419314" y="3663266"/>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634" name="Rectangle 633">
              <a:extLst>
                <a:ext uri="{FF2B5EF4-FFF2-40B4-BE49-F238E27FC236}">
                  <a16:creationId xmlns:a16="http://schemas.microsoft.com/office/drawing/2014/main" xmlns="" id="{C3B7D57E-AEDD-424C-9D16-F68AA2D57D48}"/>
                </a:ext>
              </a:extLst>
            </p:cNvPr>
            <p:cNvSpPr/>
            <p:nvPr/>
          </p:nvSpPr>
          <p:spPr bwMode="auto">
            <a:xfrm>
              <a:off x="6362147" y="3990466"/>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631" name="Straight Connector 630">
              <a:extLst>
                <a:ext uri="{FF2B5EF4-FFF2-40B4-BE49-F238E27FC236}">
                  <a16:creationId xmlns:a16="http://schemas.microsoft.com/office/drawing/2014/main" xmlns="" id="{7C619721-3F72-4BB9-A229-89C1A99FDC52}"/>
                </a:ext>
              </a:extLst>
            </p:cNvPr>
            <p:cNvCxnSpPr/>
            <p:nvPr/>
          </p:nvCxnSpPr>
          <p:spPr bwMode="auto">
            <a:xfrm flipV="1">
              <a:off x="6571714" y="3663256"/>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632" name="Rectangle 631">
              <a:extLst>
                <a:ext uri="{FF2B5EF4-FFF2-40B4-BE49-F238E27FC236}">
                  <a16:creationId xmlns:a16="http://schemas.microsoft.com/office/drawing/2014/main" xmlns="" id="{C3B7D57E-AEDD-424C-9D16-F68AA2D57D48}"/>
                </a:ext>
              </a:extLst>
            </p:cNvPr>
            <p:cNvSpPr/>
            <p:nvPr/>
          </p:nvSpPr>
          <p:spPr bwMode="auto">
            <a:xfrm>
              <a:off x="6514547" y="3990456"/>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553" name="Straight Connector 552">
              <a:extLst>
                <a:ext uri="{FF2B5EF4-FFF2-40B4-BE49-F238E27FC236}">
                  <a16:creationId xmlns:a16="http://schemas.microsoft.com/office/drawing/2014/main" xmlns="" id="{7C619721-3F72-4BB9-A229-89C1A99FDC52}"/>
                </a:ext>
              </a:extLst>
            </p:cNvPr>
            <p:cNvCxnSpPr/>
            <p:nvPr/>
          </p:nvCxnSpPr>
          <p:spPr bwMode="auto">
            <a:xfrm flipV="1">
              <a:off x="6724116" y="3663248"/>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554" name="Rectangle 553">
              <a:extLst>
                <a:ext uri="{FF2B5EF4-FFF2-40B4-BE49-F238E27FC236}">
                  <a16:creationId xmlns:a16="http://schemas.microsoft.com/office/drawing/2014/main" xmlns="" id="{C3B7D57E-AEDD-424C-9D16-F68AA2D57D48}"/>
                </a:ext>
              </a:extLst>
            </p:cNvPr>
            <p:cNvSpPr/>
            <p:nvPr/>
          </p:nvSpPr>
          <p:spPr bwMode="auto">
            <a:xfrm>
              <a:off x="6666949" y="3990448"/>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29" name="Rectangle 628">
              <a:extLst>
                <a:ext uri="{FF2B5EF4-FFF2-40B4-BE49-F238E27FC236}">
                  <a16:creationId xmlns:a16="http://schemas.microsoft.com/office/drawing/2014/main" xmlns="" id="{B2CE2B3B-2186-4ED8-A4CE-CDF2E009BF23}"/>
                </a:ext>
              </a:extLst>
            </p:cNvPr>
            <p:cNvSpPr/>
            <p:nvPr/>
          </p:nvSpPr>
          <p:spPr bwMode="auto">
            <a:xfrm>
              <a:off x="7018574" y="3992466"/>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27" name="Rectangle 626">
              <a:extLst>
                <a:ext uri="{FF2B5EF4-FFF2-40B4-BE49-F238E27FC236}">
                  <a16:creationId xmlns:a16="http://schemas.microsoft.com/office/drawing/2014/main" xmlns="" id="{B2CE2B3B-2186-4ED8-A4CE-CDF2E009BF23}"/>
                </a:ext>
              </a:extLst>
            </p:cNvPr>
            <p:cNvSpPr/>
            <p:nvPr/>
          </p:nvSpPr>
          <p:spPr bwMode="auto">
            <a:xfrm>
              <a:off x="7363500" y="3992456"/>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25" name="Rectangle 624">
              <a:extLst>
                <a:ext uri="{FF2B5EF4-FFF2-40B4-BE49-F238E27FC236}">
                  <a16:creationId xmlns:a16="http://schemas.microsoft.com/office/drawing/2014/main" xmlns="" id="{B2CE2B3B-2186-4ED8-A4CE-CDF2E009BF23}"/>
                </a:ext>
              </a:extLst>
            </p:cNvPr>
            <p:cNvSpPr/>
            <p:nvPr/>
          </p:nvSpPr>
          <p:spPr bwMode="auto">
            <a:xfrm>
              <a:off x="7716432" y="3992464"/>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23" name="Rectangle 622">
              <a:extLst>
                <a:ext uri="{FF2B5EF4-FFF2-40B4-BE49-F238E27FC236}">
                  <a16:creationId xmlns:a16="http://schemas.microsoft.com/office/drawing/2014/main" xmlns="" id="{B2CE2B3B-2186-4ED8-A4CE-CDF2E009BF23}"/>
                </a:ext>
              </a:extLst>
            </p:cNvPr>
            <p:cNvSpPr/>
            <p:nvPr/>
          </p:nvSpPr>
          <p:spPr bwMode="auto">
            <a:xfrm>
              <a:off x="8061358" y="3992454"/>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21" name="Rectangle 620">
              <a:extLst>
                <a:ext uri="{FF2B5EF4-FFF2-40B4-BE49-F238E27FC236}">
                  <a16:creationId xmlns:a16="http://schemas.microsoft.com/office/drawing/2014/main" xmlns="" id="{B2CE2B3B-2186-4ED8-A4CE-CDF2E009BF23}"/>
                </a:ext>
              </a:extLst>
            </p:cNvPr>
            <p:cNvSpPr/>
            <p:nvPr/>
          </p:nvSpPr>
          <p:spPr bwMode="auto">
            <a:xfrm>
              <a:off x="8442396" y="3992452"/>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19" name="Rectangle 618">
              <a:extLst>
                <a:ext uri="{FF2B5EF4-FFF2-40B4-BE49-F238E27FC236}">
                  <a16:creationId xmlns:a16="http://schemas.microsoft.com/office/drawing/2014/main" xmlns="" id="{B2CE2B3B-2186-4ED8-A4CE-CDF2E009BF23}"/>
                </a:ext>
              </a:extLst>
            </p:cNvPr>
            <p:cNvSpPr/>
            <p:nvPr/>
          </p:nvSpPr>
          <p:spPr bwMode="auto">
            <a:xfrm>
              <a:off x="8787322" y="3992442"/>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17" name="Rectangle 616">
              <a:extLst>
                <a:ext uri="{FF2B5EF4-FFF2-40B4-BE49-F238E27FC236}">
                  <a16:creationId xmlns:a16="http://schemas.microsoft.com/office/drawing/2014/main" xmlns="" id="{B2CE2B3B-2186-4ED8-A4CE-CDF2E009BF23}"/>
                </a:ext>
              </a:extLst>
            </p:cNvPr>
            <p:cNvSpPr/>
            <p:nvPr/>
          </p:nvSpPr>
          <p:spPr bwMode="auto">
            <a:xfrm>
              <a:off x="9140254" y="3992450"/>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15" name="Rectangle 614">
              <a:extLst>
                <a:ext uri="{FF2B5EF4-FFF2-40B4-BE49-F238E27FC236}">
                  <a16:creationId xmlns:a16="http://schemas.microsoft.com/office/drawing/2014/main" xmlns="" id="{B2CE2B3B-2186-4ED8-A4CE-CDF2E009BF23}"/>
                </a:ext>
              </a:extLst>
            </p:cNvPr>
            <p:cNvSpPr/>
            <p:nvPr/>
          </p:nvSpPr>
          <p:spPr bwMode="auto">
            <a:xfrm>
              <a:off x="9485180" y="3992440"/>
              <a:ext cx="193748" cy="72114"/>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nvGrpSpPr>
            <p:cNvPr id="646" name="Group 645"/>
            <p:cNvGrpSpPr/>
            <p:nvPr/>
          </p:nvGrpSpPr>
          <p:grpSpPr>
            <a:xfrm>
              <a:off x="7115448" y="3663209"/>
              <a:ext cx="2466606" cy="328250"/>
              <a:chOff x="7115448" y="3663209"/>
              <a:chExt cx="2466606" cy="328250"/>
            </a:xfrm>
          </p:grpSpPr>
          <p:cxnSp>
            <p:nvCxnSpPr>
              <p:cNvPr id="630" name="Straight Connector 629">
                <a:extLst>
                  <a:ext uri="{FF2B5EF4-FFF2-40B4-BE49-F238E27FC236}">
                    <a16:creationId xmlns:a16="http://schemas.microsoft.com/office/drawing/2014/main" xmlns="" id="{7C619721-3F72-4BB9-A229-89C1A99FDC52}"/>
                  </a:ext>
                </a:extLst>
              </p:cNvPr>
              <p:cNvCxnSpPr/>
              <p:nvPr/>
            </p:nvCxnSpPr>
            <p:spPr bwMode="auto">
              <a:xfrm flipV="1">
                <a:off x="7115448" y="3663235"/>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28" name="Straight Connector 627">
                <a:extLst>
                  <a:ext uri="{FF2B5EF4-FFF2-40B4-BE49-F238E27FC236}">
                    <a16:creationId xmlns:a16="http://schemas.microsoft.com/office/drawing/2014/main" xmlns="" id="{7C619721-3F72-4BB9-A229-89C1A99FDC52}"/>
                  </a:ext>
                </a:extLst>
              </p:cNvPr>
              <p:cNvCxnSpPr/>
              <p:nvPr/>
            </p:nvCxnSpPr>
            <p:spPr bwMode="auto">
              <a:xfrm flipV="1">
                <a:off x="7460374" y="3663225"/>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26" name="Straight Connector 625">
                <a:extLst>
                  <a:ext uri="{FF2B5EF4-FFF2-40B4-BE49-F238E27FC236}">
                    <a16:creationId xmlns:a16="http://schemas.microsoft.com/office/drawing/2014/main" xmlns="" id="{7C619721-3F72-4BB9-A229-89C1A99FDC52}"/>
                  </a:ext>
                </a:extLst>
              </p:cNvPr>
              <p:cNvCxnSpPr/>
              <p:nvPr/>
            </p:nvCxnSpPr>
            <p:spPr bwMode="auto">
              <a:xfrm flipV="1">
                <a:off x="7813306" y="3663233"/>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24" name="Straight Connector 623">
                <a:extLst>
                  <a:ext uri="{FF2B5EF4-FFF2-40B4-BE49-F238E27FC236}">
                    <a16:creationId xmlns:a16="http://schemas.microsoft.com/office/drawing/2014/main" xmlns="" id="{7C619721-3F72-4BB9-A229-89C1A99FDC52}"/>
                  </a:ext>
                </a:extLst>
              </p:cNvPr>
              <p:cNvCxnSpPr/>
              <p:nvPr/>
            </p:nvCxnSpPr>
            <p:spPr bwMode="auto">
              <a:xfrm flipV="1">
                <a:off x="8158232" y="3663223"/>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22" name="Straight Connector 621">
                <a:extLst>
                  <a:ext uri="{FF2B5EF4-FFF2-40B4-BE49-F238E27FC236}">
                    <a16:creationId xmlns:a16="http://schemas.microsoft.com/office/drawing/2014/main" xmlns="" id="{7C619721-3F72-4BB9-A229-89C1A99FDC52}"/>
                  </a:ext>
                </a:extLst>
              </p:cNvPr>
              <p:cNvCxnSpPr/>
              <p:nvPr/>
            </p:nvCxnSpPr>
            <p:spPr bwMode="auto">
              <a:xfrm flipV="1">
                <a:off x="8539270" y="3663221"/>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20" name="Straight Connector 619">
                <a:extLst>
                  <a:ext uri="{FF2B5EF4-FFF2-40B4-BE49-F238E27FC236}">
                    <a16:creationId xmlns:a16="http://schemas.microsoft.com/office/drawing/2014/main" xmlns="" id="{7C619721-3F72-4BB9-A229-89C1A99FDC52}"/>
                  </a:ext>
                </a:extLst>
              </p:cNvPr>
              <p:cNvCxnSpPr/>
              <p:nvPr/>
            </p:nvCxnSpPr>
            <p:spPr bwMode="auto">
              <a:xfrm flipV="1">
                <a:off x="8884196" y="3663211"/>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18" name="Straight Connector 617">
                <a:extLst>
                  <a:ext uri="{FF2B5EF4-FFF2-40B4-BE49-F238E27FC236}">
                    <a16:creationId xmlns:a16="http://schemas.microsoft.com/office/drawing/2014/main" xmlns="" id="{7C619721-3F72-4BB9-A229-89C1A99FDC52}"/>
                  </a:ext>
                </a:extLst>
              </p:cNvPr>
              <p:cNvCxnSpPr/>
              <p:nvPr/>
            </p:nvCxnSpPr>
            <p:spPr bwMode="auto">
              <a:xfrm flipV="1">
                <a:off x="9237128" y="3663219"/>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16" name="Straight Connector 615">
                <a:extLst>
                  <a:ext uri="{FF2B5EF4-FFF2-40B4-BE49-F238E27FC236}">
                    <a16:creationId xmlns:a16="http://schemas.microsoft.com/office/drawing/2014/main" xmlns="" id="{7C619721-3F72-4BB9-A229-89C1A99FDC52}"/>
                  </a:ext>
                </a:extLst>
              </p:cNvPr>
              <p:cNvCxnSpPr/>
              <p:nvPr/>
            </p:nvCxnSpPr>
            <p:spPr bwMode="auto">
              <a:xfrm flipV="1">
                <a:off x="9582054" y="3663209"/>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grpSp>
        <p:cxnSp>
          <p:nvCxnSpPr>
            <p:cNvPr id="613" name="Straight Connector 612">
              <a:extLst>
                <a:ext uri="{FF2B5EF4-FFF2-40B4-BE49-F238E27FC236}">
                  <a16:creationId xmlns:a16="http://schemas.microsoft.com/office/drawing/2014/main" xmlns="" id="{7C619721-3F72-4BB9-A229-89C1A99FDC52}"/>
                </a:ext>
              </a:extLst>
            </p:cNvPr>
            <p:cNvCxnSpPr/>
            <p:nvPr/>
          </p:nvCxnSpPr>
          <p:spPr bwMode="auto">
            <a:xfrm flipV="1">
              <a:off x="10241511" y="3663254"/>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614" name="Rectangle 613">
              <a:extLst>
                <a:ext uri="{FF2B5EF4-FFF2-40B4-BE49-F238E27FC236}">
                  <a16:creationId xmlns:a16="http://schemas.microsoft.com/office/drawing/2014/main" xmlns="" id="{C3B7D57E-AEDD-424C-9D16-F68AA2D57D48}"/>
                </a:ext>
              </a:extLst>
            </p:cNvPr>
            <p:cNvSpPr/>
            <p:nvPr/>
          </p:nvSpPr>
          <p:spPr bwMode="auto">
            <a:xfrm>
              <a:off x="10184344" y="3990454"/>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611" name="Straight Connector 610">
              <a:extLst>
                <a:ext uri="{FF2B5EF4-FFF2-40B4-BE49-F238E27FC236}">
                  <a16:creationId xmlns:a16="http://schemas.microsoft.com/office/drawing/2014/main" xmlns="" id="{7C619721-3F72-4BB9-A229-89C1A99FDC52}"/>
                </a:ext>
              </a:extLst>
            </p:cNvPr>
            <p:cNvCxnSpPr/>
            <p:nvPr/>
          </p:nvCxnSpPr>
          <p:spPr bwMode="auto">
            <a:xfrm flipV="1">
              <a:off x="10393911" y="3663244"/>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612" name="Rectangle 611">
              <a:extLst>
                <a:ext uri="{FF2B5EF4-FFF2-40B4-BE49-F238E27FC236}">
                  <a16:creationId xmlns:a16="http://schemas.microsoft.com/office/drawing/2014/main" xmlns="" id="{C3B7D57E-AEDD-424C-9D16-F68AA2D57D48}"/>
                </a:ext>
              </a:extLst>
            </p:cNvPr>
            <p:cNvSpPr/>
            <p:nvPr/>
          </p:nvSpPr>
          <p:spPr bwMode="auto">
            <a:xfrm>
              <a:off x="10336744" y="3990444"/>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cxnSp>
          <p:nvCxnSpPr>
            <p:cNvPr id="565" name="Straight Connector 564">
              <a:extLst>
                <a:ext uri="{FF2B5EF4-FFF2-40B4-BE49-F238E27FC236}">
                  <a16:creationId xmlns:a16="http://schemas.microsoft.com/office/drawing/2014/main" xmlns="" id="{7C619721-3F72-4BB9-A229-89C1A99FDC52}"/>
                </a:ext>
              </a:extLst>
            </p:cNvPr>
            <p:cNvCxnSpPr/>
            <p:nvPr/>
          </p:nvCxnSpPr>
          <p:spPr bwMode="auto">
            <a:xfrm flipV="1">
              <a:off x="10546313" y="3663236"/>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566" name="Rectangle 565">
              <a:extLst>
                <a:ext uri="{FF2B5EF4-FFF2-40B4-BE49-F238E27FC236}">
                  <a16:creationId xmlns:a16="http://schemas.microsoft.com/office/drawing/2014/main" xmlns="" id="{C3B7D57E-AEDD-424C-9D16-F68AA2D57D48}"/>
                </a:ext>
              </a:extLst>
            </p:cNvPr>
            <p:cNvSpPr/>
            <p:nvPr/>
          </p:nvSpPr>
          <p:spPr bwMode="auto">
            <a:xfrm>
              <a:off x="10489146" y="3990436"/>
              <a:ext cx="114335" cy="6648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nvGrpSpPr>
            <p:cNvPr id="567" name="Group 566"/>
            <p:cNvGrpSpPr/>
            <p:nvPr/>
          </p:nvGrpSpPr>
          <p:grpSpPr>
            <a:xfrm>
              <a:off x="6506125" y="3575106"/>
              <a:ext cx="1435187" cy="84579"/>
              <a:chOff x="1962174" y="3568358"/>
              <a:chExt cx="1435187" cy="84579"/>
            </a:xfrm>
          </p:grpSpPr>
          <p:grpSp>
            <p:nvGrpSpPr>
              <p:cNvPr id="594" name="Group 593"/>
              <p:cNvGrpSpPr/>
              <p:nvPr/>
            </p:nvGrpSpPr>
            <p:grpSpPr>
              <a:xfrm>
                <a:off x="1962174" y="3568358"/>
                <a:ext cx="342515" cy="84579"/>
                <a:chOff x="1974874" y="3570021"/>
                <a:chExt cx="342515" cy="84579"/>
              </a:xfrm>
            </p:grpSpPr>
            <p:sp>
              <p:nvSpPr>
                <p:cNvPr id="607" name="Rectangle 606">
                  <a:extLst>
                    <a:ext uri="{FF2B5EF4-FFF2-40B4-BE49-F238E27FC236}">
                      <a16:creationId xmlns:a16="http://schemas.microsoft.com/office/drawing/2014/main" xmlns="" id="{F8235862-0DEF-4C35-85D8-9E448ECCCF2D}"/>
                    </a:ext>
                  </a:extLst>
                </p:cNvPr>
                <p:cNvSpPr/>
                <p:nvPr/>
              </p:nvSpPr>
              <p:spPr bwMode="auto">
                <a:xfrm>
                  <a:off x="1974874"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08" name="Rectangle 607">
                  <a:extLst>
                    <a:ext uri="{FF2B5EF4-FFF2-40B4-BE49-F238E27FC236}">
                      <a16:creationId xmlns:a16="http://schemas.microsoft.com/office/drawing/2014/main" xmlns="" id="{F8235862-0DEF-4C35-85D8-9E448ECCCF2D}"/>
                    </a:ext>
                  </a:extLst>
                </p:cNvPr>
                <p:cNvSpPr/>
                <p:nvPr/>
              </p:nvSpPr>
              <p:spPr bwMode="auto">
                <a:xfrm>
                  <a:off x="2073247"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09" name="Rectangle 608">
                  <a:extLst>
                    <a:ext uri="{FF2B5EF4-FFF2-40B4-BE49-F238E27FC236}">
                      <a16:creationId xmlns:a16="http://schemas.microsoft.com/office/drawing/2014/main" xmlns="" id="{F8235862-0DEF-4C35-85D8-9E448ECCCF2D}"/>
                    </a:ext>
                  </a:extLst>
                </p:cNvPr>
                <p:cNvSpPr/>
                <p:nvPr/>
              </p:nvSpPr>
              <p:spPr bwMode="auto">
                <a:xfrm>
                  <a:off x="2173297"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10" name="Rectangle 609">
                  <a:extLst>
                    <a:ext uri="{FF2B5EF4-FFF2-40B4-BE49-F238E27FC236}">
                      <a16:creationId xmlns:a16="http://schemas.microsoft.com/office/drawing/2014/main" xmlns="" id="{F8235862-0DEF-4C35-85D8-9E448ECCCF2D}"/>
                    </a:ext>
                  </a:extLst>
                </p:cNvPr>
                <p:cNvSpPr/>
                <p:nvPr/>
              </p:nvSpPr>
              <p:spPr bwMode="auto">
                <a:xfrm>
                  <a:off x="2271670"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grpSp>
            <p:nvGrpSpPr>
              <p:cNvPr id="595" name="Group 594"/>
              <p:cNvGrpSpPr/>
              <p:nvPr/>
            </p:nvGrpSpPr>
            <p:grpSpPr>
              <a:xfrm>
                <a:off x="2359190" y="3568358"/>
                <a:ext cx="342515" cy="84579"/>
                <a:chOff x="1974874" y="3570021"/>
                <a:chExt cx="342515" cy="84579"/>
              </a:xfrm>
            </p:grpSpPr>
            <p:sp>
              <p:nvSpPr>
                <p:cNvPr id="603" name="Rectangle 602">
                  <a:extLst>
                    <a:ext uri="{FF2B5EF4-FFF2-40B4-BE49-F238E27FC236}">
                      <a16:creationId xmlns:a16="http://schemas.microsoft.com/office/drawing/2014/main" xmlns="" id="{F8235862-0DEF-4C35-85D8-9E448ECCCF2D}"/>
                    </a:ext>
                  </a:extLst>
                </p:cNvPr>
                <p:cNvSpPr/>
                <p:nvPr/>
              </p:nvSpPr>
              <p:spPr bwMode="auto">
                <a:xfrm>
                  <a:off x="1974874"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04" name="Rectangle 603">
                  <a:extLst>
                    <a:ext uri="{FF2B5EF4-FFF2-40B4-BE49-F238E27FC236}">
                      <a16:creationId xmlns:a16="http://schemas.microsoft.com/office/drawing/2014/main" xmlns="" id="{F8235862-0DEF-4C35-85D8-9E448ECCCF2D}"/>
                    </a:ext>
                  </a:extLst>
                </p:cNvPr>
                <p:cNvSpPr/>
                <p:nvPr/>
              </p:nvSpPr>
              <p:spPr bwMode="auto">
                <a:xfrm>
                  <a:off x="2073247"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05" name="Rectangle 604">
                  <a:extLst>
                    <a:ext uri="{FF2B5EF4-FFF2-40B4-BE49-F238E27FC236}">
                      <a16:creationId xmlns:a16="http://schemas.microsoft.com/office/drawing/2014/main" xmlns="" id="{F8235862-0DEF-4C35-85D8-9E448ECCCF2D}"/>
                    </a:ext>
                  </a:extLst>
                </p:cNvPr>
                <p:cNvSpPr/>
                <p:nvPr/>
              </p:nvSpPr>
              <p:spPr bwMode="auto">
                <a:xfrm>
                  <a:off x="2173297"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06" name="Rectangle 605">
                  <a:extLst>
                    <a:ext uri="{FF2B5EF4-FFF2-40B4-BE49-F238E27FC236}">
                      <a16:creationId xmlns:a16="http://schemas.microsoft.com/office/drawing/2014/main" xmlns="" id="{F8235862-0DEF-4C35-85D8-9E448ECCCF2D}"/>
                    </a:ext>
                  </a:extLst>
                </p:cNvPr>
                <p:cNvSpPr/>
                <p:nvPr/>
              </p:nvSpPr>
              <p:spPr bwMode="auto">
                <a:xfrm>
                  <a:off x="2271670" y="3570021"/>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sp>
            <p:nvSpPr>
              <p:cNvPr id="596" name="Rectangle 595">
                <a:extLst>
                  <a:ext uri="{FF2B5EF4-FFF2-40B4-BE49-F238E27FC236}">
                    <a16:creationId xmlns:a16="http://schemas.microsoft.com/office/drawing/2014/main" xmlns="" id="{F8235862-0DEF-4C35-85D8-9E448ECCCF2D}"/>
                  </a:ext>
                </a:extLst>
              </p:cNvPr>
              <p:cNvSpPr/>
              <p:nvPr/>
            </p:nvSpPr>
            <p:spPr bwMode="auto">
              <a:xfrm>
                <a:off x="2750062"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97" name="Rectangle 596">
                <a:extLst>
                  <a:ext uri="{FF2B5EF4-FFF2-40B4-BE49-F238E27FC236}">
                    <a16:creationId xmlns:a16="http://schemas.microsoft.com/office/drawing/2014/main" xmlns="" id="{F8235862-0DEF-4C35-85D8-9E448ECCCF2D}"/>
                  </a:ext>
                </a:extLst>
              </p:cNvPr>
              <p:cNvSpPr/>
              <p:nvPr/>
            </p:nvSpPr>
            <p:spPr bwMode="auto">
              <a:xfrm>
                <a:off x="2848435"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98" name="Rectangle 597">
                <a:extLst>
                  <a:ext uri="{FF2B5EF4-FFF2-40B4-BE49-F238E27FC236}">
                    <a16:creationId xmlns:a16="http://schemas.microsoft.com/office/drawing/2014/main" xmlns="" id="{F8235862-0DEF-4C35-85D8-9E448ECCCF2D}"/>
                  </a:ext>
                </a:extLst>
              </p:cNvPr>
              <p:cNvSpPr/>
              <p:nvPr/>
            </p:nvSpPr>
            <p:spPr bwMode="auto">
              <a:xfrm>
                <a:off x="2948485"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99" name="Rectangle 598">
                <a:extLst>
                  <a:ext uri="{FF2B5EF4-FFF2-40B4-BE49-F238E27FC236}">
                    <a16:creationId xmlns:a16="http://schemas.microsoft.com/office/drawing/2014/main" xmlns="" id="{F8235862-0DEF-4C35-85D8-9E448ECCCF2D}"/>
                  </a:ext>
                </a:extLst>
              </p:cNvPr>
              <p:cNvSpPr/>
              <p:nvPr/>
            </p:nvSpPr>
            <p:spPr bwMode="auto">
              <a:xfrm>
                <a:off x="3046858"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00" name="Rectangle 599">
                <a:extLst>
                  <a:ext uri="{FF2B5EF4-FFF2-40B4-BE49-F238E27FC236}">
                    <a16:creationId xmlns:a16="http://schemas.microsoft.com/office/drawing/2014/main" xmlns="" id="{F8235862-0DEF-4C35-85D8-9E448ECCCF2D}"/>
                  </a:ext>
                </a:extLst>
              </p:cNvPr>
              <p:cNvSpPr/>
              <p:nvPr/>
            </p:nvSpPr>
            <p:spPr bwMode="auto">
              <a:xfrm>
                <a:off x="3153219"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01" name="Rectangle 600">
                <a:extLst>
                  <a:ext uri="{FF2B5EF4-FFF2-40B4-BE49-F238E27FC236}">
                    <a16:creationId xmlns:a16="http://schemas.microsoft.com/office/drawing/2014/main" xmlns="" id="{F8235862-0DEF-4C35-85D8-9E448ECCCF2D}"/>
                  </a:ext>
                </a:extLst>
              </p:cNvPr>
              <p:cNvSpPr/>
              <p:nvPr/>
            </p:nvSpPr>
            <p:spPr bwMode="auto">
              <a:xfrm>
                <a:off x="3253269"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602" name="Rectangle 601">
                <a:extLst>
                  <a:ext uri="{FF2B5EF4-FFF2-40B4-BE49-F238E27FC236}">
                    <a16:creationId xmlns:a16="http://schemas.microsoft.com/office/drawing/2014/main" xmlns="" id="{F8235862-0DEF-4C35-85D8-9E448ECCCF2D}"/>
                  </a:ext>
                </a:extLst>
              </p:cNvPr>
              <p:cNvSpPr/>
              <p:nvPr/>
            </p:nvSpPr>
            <p:spPr bwMode="auto">
              <a:xfrm>
                <a:off x="3351642" y="3568358"/>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grpSp>
          <p:nvGrpSpPr>
            <p:cNvPr id="568" name="Group 567"/>
            <p:cNvGrpSpPr/>
            <p:nvPr/>
          </p:nvGrpSpPr>
          <p:grpSpPr>
            <a:xfrm>
              <a:off x="8107089" y="3575106"/>
              <a:ext cx="1124543" cy="84579"/>
              <a:chOff x="3563138" y="3569740"/>
              <a:chExt cx="1124543" cy="84579"/>
            </a:xfrm>
          </p:grpSpPr>
          <p:sp>
            <p:nvSpPr>
              <p:cNvPr id="582" name="Rectangle 581">
                <a:extLst>
                  <a:ext uri="{FF2B5EF4-FFF2-40B4-BE49-F238E27FC236}">
                    <a16:creationId xmlns:a16="http://schemas.microsoft.com/office/drawing/2014/main" xmlns="" id="{F8235862-0DEF-4C35-85D8-9E448ECCCF2D}"/>
                  </a:ext>
                </a:extLst>
              </p:cNvPr>
              <p:cNvSpPr/>
              <p:nvPr/>
            </p:nvSpPr>
            <p:spPr bwMode="auto">
              <a:xfrm>
                <a:off x="3649510"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83" name="Rectangle 582">
                <a:extLst>
                  <a:ext uri="{FF2B5EF4-FFF2-40B4-BE49-F238E27FC236}">
                    <a16:creationId xmlns:a16="http://schemas.microsoft.com/office/drawing/2014/main" xmlns="" id="{F8235862-0DEF-4C35-85D8-9E448ECCCF2D}"/>
                  </a:ext>
                </a:extLst>
              </p:cNvPr>
              <p:cNvSpPr/>
              <p:nvPr/>
            </p:nvSpPr>
            <p:spPr bwMode="auto">
              <a:xfrm>
                <a:off x="3747883"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84" name="Rectangle 583">
                <a:extLst>
                  <a:ext uri="{FF2B5EF4-FFF2-40B4-BE49-F238E27FC236}">
                    <a16:creationId xmlns:a16="http://schemas.microsoft.com/office/drawing/2014/main" xmlns="" id="{F8235862-0DEF-4C35-85D8-9E448ECCCF2D}"/>
                  </a:ext>
                </a:extLst>
              </p:cNvPr>
              <p:cNvSpPr/>
              <p:nvPr/>
            </p:nvSpPr>
            <p:spPr bwMode="auto">
              <a:xfrm>
                <a:off x="3847933"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85" name="Rectangle 584">
                <a:extLst>
                  <a:ext uri="{FF2B5EF4-FFF2-40B4-BE49-F238E27FC236}">
                    <a16:creationId xmlns:a16="http://schemas.microsoft.com/office/drawing/2014/main" xmlns="" id="{F8235862-0DEF-4C35-85D8-9E448ECCCF2D}"/>
                  </a:ext>
                </a:extLst>
              </p:cNvPr>
              <p:cNvSpPr/>
              <p:nvPr/>
            </p:nvSpPr>
            <p:spPr bwMode="auto">
              <a:xfrm>
                <a:off x="3946306"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86" name="Rectangle 585">
                <a:extLst>
                  <a:ext uri="{FF2B5EF4-FFF2-40B4-BE49-F238E27FC236}">
                    <a16:creationId xmlns:a16="http://schemas.microsoft.com/office/drawing/2014/main" xmlns="" id="{F8235862-0DEF-4C35-85D8-9E448ECCCF2D}"/>
                  </a:ext>
                </a:extLst>
              </p:cNvPr>
              <p:cNvSpPr/>
              <p:nvPr/>
            </p:nvSpPr>
            <p:spPr bwMode="auto">
              <a:xfrm>
                <a:off x="4040382"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87" name="Rectangle 586">
                <a:extLst>
                  <a:ext uri="{FF2B5EF4-FFF2-40B4-BE49-F238E27FC236}">
                    <a16:creationId xmlns:a16="http://schemas.microsoft.com/office/drawing/2014/main" xmlns="" id="{F8235862-0DEF-4C35-85D8-9E448ECCCF2D}"/>
                  </a:ext>
                </a:extLst>
              </p:cNvPr>
              <p:cNvSpPr/>
              <p:nvPr/>
            </p:nvSpPr>
            <p:spPr bwMode="auto">
              <a:xfrm>
                <a:off x="4138755"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88" name="Rectangle 587">
                <a:extLst>
                  <a:ext uri="{FF2B5EF4-FFF2-40B4-BE49-F238E27FC236}">
                    <a16:creationId xmlns:a16="http://schemas.microsoft.com/office/drawing/2014/main" xmlns="" id="{F8235862-0DEF-4C35-85D8-9E448ECCCF2D}"/>
                  </a:ext>
                </a:extLst>
              </p:cNvPr>
              <p:cNvSpPr/>
              <p:nvPr/>
            </p:nvSpPr>
            <p:spPr bwMode="auto">
              <a:xfrm>
                <a:off x="4238805"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89" name="Rectangle 588">
                <a:extLst>
                  <a:ext uri="{FF2B5EF4-FFF2-40B4-BE49-F238E27FC236}">
                    <a16:creationId xmlns:a16="http://schemas.microsoft.com/office/drawing/2014/main" xmlns="" id="{F8235862-0DEF-4C35-85D8-9E448ECCCF2D}"/>
                  </a:ext>
                </a:extLst>
              </p:cNvPr>
              <p:cNvSpPr/>
              <p:nvPr/>
            </p:nvSpPr>
            <p:spPr bwMode="auto">
              <a:xfrm>
                <a:off x="4337178"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90" name="Rectangle 589">
                <a:extLst>
                  <a:ext uri="{FF2B5EF4-FFF2-40B4-BE49-F238E27FC236}">
                    <a16:creationId xmlns:a16="http://schemas.microsoft.com/office/drawing/2014/main" xmlns="" id="{F8235862-0DEF-4C35-85D8-9E448ECCCF2D}"/>
                  </a:ext>
                </a:extLst>
              </p:cNvPr>
              <p:cNvSpPr/>
              <p:nvPr/>
            </p:nvSpPr>
            <p:spPr bwMode="auto">
              <a:xfrm>
                <a:off x="4443539"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91" name="Rectangle 590">
                <a:extLst>
                  <a:ext uri="{FF2B5EF4-FFF2-40B4-BE49-F238E27FC236}">
                    <a16:creationId xmlns:a16="http://schemas.microsoft.com/office/drawing/2014/main" xmlns="" id="{F8235862-0DEF-4C35-85D8-9E448ECCCF2D}"/>
                  </a:ext>
                </a:extLst>
              </p:cNvPr>
              <p:cNvSpPr/>
              <p:nvPr/>
            </p:nvSpPr>
            <p:spPr bwMode="auto">
              <a:xfrm>
                <a:off x="4543589"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92" name="Rectangle 591">
                <a:extLst>
                  <a:ext uri="{FF2B5EF4-FFF2-40B4-BE49-F238E27FC236}">
                    <a16:creationId xmlns:a16="http://schemas.microsoft.com/office/drawing/2014/main" xmlns="" id="{F8235862-0DEF-4C35-85D8-9E448ECCCF2D}"/>
                  </a:ext>
                </a:extLst>
              </p:cNvPr>
              <p:cNvSpPr/>
              <p:nvPr/>
            </p:nvSpPr>
            <p:spPr bwMode="auto">
              <a:xfrm>
                <a:off x="4641962"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93" name="Rectangle 592">
                <a:extLst>
                  <a:ext uri="{FF2B5EF4-FFF2-40B4-BE49-F238E27FC236}">
                    <a16:creationId xmlns:a16="http://schemas.microsoft.com/office/drawing/2014/main" xmlns="" id="{F8235862-0DEF-4C35-85D8-9E448ECCCF2D}"/>
                  </a:ext>
                </a:extLst>
              </p:cNvPr>
              <p:cNvSpPr/>
              <p:nvPr/>
            </p:nvSpPr>
            <p:spPr bwMode="auto">
              <a:xfrm>
                <a:off x="3563138"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grpSp>
          <p:nvGrpSpPr>
            <p:cNvPr id="569" name="Group 568"/>
            <p:cNvGrpSpPr/>
            <p:nvPr/>
          </p:nvGrpSpPr>
          <p:grpSpPr>
            <a:xfrm>
              <a:off x="9360547" y="3575106"/>
              <a:ext cx="1124543" cy="84579"/>
              <a:chOff x="3563138" y="3569740"/>
              <a:chExt cx="1124543" cy="84579"/>
            </a:xfrm>
          </p:grpSpPr>
          <p:sp>
            <p:nvSpPr>
              <p:cNvPr id="570" name="Rectangle 569">
                <a:extLst>
                  <a:ext uri="{FF2B5EF4-FFF2-40B4-BE49-F238E27FC236}">
                    <a16:creationId xmlns:a16="http://schemas.microsoft.com/office/drawing/2014/main" xmlns="" id="{F8235862-0DEF-4C35-85D8-9E448ECCCF2D}"/>
                  </a:ext>
                </a:extLst>
              </p:cNvPr>
              <p:cNvSpPr/>
              <p:nvPr/>
            </p:nvSpPr>
            <p:spPr bwMode="auto">
              <a:xfrm>
                <a:off x="3649510"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71" name="Rectangle 570">
                <a:extLst>
                  <a:ext uri="{FF2B5EF4-FFF2-40B4-BE49-F238E27FC236}">
                    <a16:creationId xmlns:a16="http://schemas.microsoft.com/office/drawing/2014/main" xmlns="" id="{F8235862-0DEF-4C35-85D8-9E448ECCCF2D}"/>
                  </a:ext>
                </a:extLst>
              </p:cNvPr>
              <p:cNvSpPr/>
              <p:nvPr/>
            </p:nvSpPr>
            <p:spPr bwMode="auto">
              <a:xfrm>
                <a:off x="3747883"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72" name="Rectangle 571">
                <a:extLst>
                  <a:ext uri="{FF2B5EF4-FFF2-40B4-BE49-F238E27FC236}">
                    <a16:creationId xmlns:a16="http://schemas.microsoft.com/office/drawing/2014/main" xmlns="" id="{F8235862-0DEF-4C35-85D8-9E448ECCCF2D}"/>
                  </a:ext>
                </a:extLst>
              </p:cNvPr>
              <p:cNvSpPr/>
              <p:nvPr/>
            </p:nvSpPr>
            <p:spPr bwMode="auto">
              <a:xfrm>
                <a:off x="3847933"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73" name="Rectangle 572">
                <a:extLst>
                  <a:ext uri="{FF2B5EF4-FFF2-40B4-BE49-F238E27FC236}">
                    <a16:creationId xmlns:a16="http://schemas.microsoft.com/office/drawing/2014/main" xmlns="" id="{F8235862-0DEF-4C35-85D8-9E448ECCCF2D}"/>
                  </a:ext>
                </a:extLst>
              </p:cNvPr>
              <p:cNvSpPr/>
              <p:nvPr/>
            </p:nvSpPr>
            <p:spPr bwMode="auto">
              <a:xfrm>
                <a:off x="3946306"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74" name="Rectangle 573">
                <a:extLst>
                  <a:ext uri="{FF2B5EF4-FFF2-40B4-BE49-F238E27FC236}">
                    <a16:creationId xmlns:a16="http://schemas.microsoft.com/office/drawing/2014/main" xmlns="" id="{F8235862-0DEF-4C35-85D8-9E448ECCCF2D}"/>
                  </a:ext>
                </a:extLst>
              </p:cNvPr>
              <p:cNvSpPr/>
              <p:nvPr/>
            </p:nvSpPr>
            <p:spPr bwMode="auto">
              <a:xfrm>
                <a:off x="4040382"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75" name="Rectangle 574">
                <a:extLst>
                  <a:ext uri="{FF2B5EF4-FFF2-40B4-BE49-F238E27FC236}">
                    <a16:creationId xmlns:a16="http://schemas.microsoft.com/office/drawing/2014/main" xmlns="" id="{F8235862-0DEF-4C35-85D8-9E448ECCCF2D}"/>
                  </a:ext>
                </a:extLst>
              </p:cNvPr>
              <p:cNvSpPr/>
              <p:nvPr/>
            </p:nvSpPr>
            <p:spPr bwMode="auto">
              <a:xfrm>
                <a:off x="4138755"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76" name="Rectangle 575">
                <a:extLst>
                  <a:ext uri="{FF2B5EF4-FFF2-40B4-BE49-F238E27FC236}">
                    <a16:creationId xmlns:a16="http://schemas.microsoft.com/office/drawing/2014/main" xmlns="" id="{F8235862-0DEF-4C35-85D8-9E448ECCCF2D}"/>
                  </a:ext>
                </a:extLst>
              </p:cNvPr>
              <p:cNvSpPr/>
              <p:nvPr/>
            </p:nvSpPr>
            <p:spPr bwMode="auto">
              <a:xfrm>
                <a:off x="4238805"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77" name="Rectangle 576">
                <a:extLst>
                  <a:ext uri="{FF2B5EF4-FFF2-40B4-BE49-F238E27FC236}">
                    <a16:creationId xmlns:a16="http://schemas.microsoft.com/office/drawing/2014/main" xmlns="" id="{F8235862-0DEF-4C35-85D8-9E448ECCCF2D}"/>
                  </a:ext>
                </a:extLst>
              </p:cNvPr>
              <p:cNvSpPr/>
              <p:nvPr/>
            </p:nvSpPr>
            <p:spPr bwMode="auto">
              <a:xfrm>
                <a:off x="4337178"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78" name="Rectangle 577">
                <a:extLst>
                  <a:ext uri="{FF2B5EF4-FFF2-40B4-BE49-F238E27FC236}">
                    <a16:creationId xmlns:a16="http://schemas.microsoft.com/office/drawing/2014/main" xmlns="" id="{F8235862-0DEF-4C35-85D8-9E448ECCCF2D}"/>
                  </a:ext>
                </a:extLst>
              </p:cNvPr>
              <p:cNvSpPr/>
              <p:nvPr/>
            </p:nvSpPr>
            <p:spPr bwMode="auto">
              <a:xfrm>
                <a:off x="4443539"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79" name="Rectangle 578">
                <a:extLst>
                  <a:ext uri="{FF2B5EF4-FFF2-40B4-BE49-F238E27FC236}">
                    <a16:creationId xmlns:a16="http://schemas.microsoft.com/office/drawing/2014/main" xmlns="" id="{F8235862-0DEF-4C35-85D8-9E448ECCCF2D}"/>
                  </a:ext>
                </a:extLst>
              </p:cNvPr>
              <p:cNvSpPr/>
              <p:nvPr/>
            </p:nvSpPr>
            <p:spPr bwMode="auto">
              <a:xfrm>
                <a:off x="4543589"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80" name="Rectangle 579">
                <a:extLst>
                  <a:ext uri="{FF2B5EF4-FFF2-40B4-BE49-F238E27FC236}">
                    <a16:creationId xmlns:a16="http://schemas.microsoft.com/office/drawing/2014/main" xmlns="" id="{F8235862-0DEF-4C35-85D8-9E448ECCCF2D}"/>
                  </a:ext>
                </a:extLst>
              </p:cNvPr>
              <p:cNvSpPr/>
              <p:nvPr/>
            </p:nvSpPr>
            <p:spPr bwMode="auto">
              <a:xfrm>
                <a:off x="4641962"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sp>
            <p:nvSpPr>
              <p:cNvPr id="581" name="Rectangle 580">
                <a:extLst>
                  <a:ext uri="{FF2B5EF4-FFF2-40B4-BE49-F238E27FC236}">
                    <a16:creationId xmlns:a16="http://schemas.microsoft.com/office/drawing/2014/main" xmlns="" id="{F8235862-0DEF-4C35-85D8-9E448ECCCF2D}"/>
                  </a:ext>
                </a:extLst>
              </p:cNvPr>
              <p:cNvSpPr/>
              <p:nvPr/>
            </p:nvSpPr>
            <p:spPr bwMode="auto">
              <a:xfrm>
                <a:off x="3563138" y="3569740"/>
                <a:ext cx="45719" cy="84579"/>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fontAlgn="base">
                  <a:spcBef>
                    <a:spcPct val="0"/>
                  </a:spcBef>
                  <a:spcAft>
                    <a:spcPct val="0"/>
                  </a:spcAft>
                </a:pPr>
                <a:endParaRPr lang="en-US" sz="2400">
                  <a:solidFill>
                    <a:srgbClr val="000000"/>
                  </a:solidFill>
                  <a:effectLst>
                    <a:outerShdw blurRad="38100" dist="38100" dir="2700000" algn="tl">
                      <a:srgbClr val="000000">
                        <a:alpha val="43137"/>
                      </a:srgbClr>
                    </a:outerShdw>
                  </a:effectLst>
                </a:endParaRPr>
              </a:p>
            </p:txBody>
          </p:sp>
        </p:grpSp>
        <p:sp>
          <p:nvSpPr>
            <p:cNvPr id="635" name="TextBox 634">
              <a:extLst>
                <a:ext uri="{FF2B5EF4-FFF2-40B4-BE49-F238E27FC236}">
                  <a16:creationId xmlns:a16="http://schemas.microsoft.com/office/drawing/2014/main" xmlns="" id="{0C9F5FF2-D61C-4A27-A5DB-E05B7E060B6E}"/>
                </a:ext>
              </a:extLst>
            </p:cNvPr>
            <p:cNvSpPr txBox="1"/>
            <p:nvPr/>
          </p:nvSpPr>
          <p:spPr>
            <a:xfrm>
              <a:off x="10753773" y="4178291"/>
              <a:ext cx="465192" cy="256545"/>
            </a:xfrm>
            <a:prstGeom prst="rect">
              <a:avLst/>
            </a:prstGeom>
            <a:noFill/>
          </p:spPr>
          <p:txBody>
            <a:bodyPr wrap="none" rtlCol="0">
              <a:spAutoFit/>
            </a:bodyPr>
            <a:lstStyle/>
            <a:p>
              <a:pPr defTabSz="609585"/>
              <a:r>
                <a:rPr lang="en-US" sz="1067" b="1" dirty="0">
                  <a:solidFill>
                    <a:srgbClr val="000000"/>
                  </a:solidFill>
                  <a:latin typeface="Arial Narrow" panose="020B0606020202030204" pitchFamily="34" charset="0"/>
                </a:rPr>
                <a:t>EMIB</a:t>
              </a:r>
            </a:p>
          </p:txBody>
        </p:sp>
        <p:sp>
          <p:nvSpPr>
            <p:cNvPr id="636" name="TextBox 635">
              <a:extLst>
                <a:ext uri="{FF2B5EF4-FFF2-40B4-BE49-F238E27FC236}">
                  <a16:creationId xmlns:a16="http://schemas.microsoft.com/office/drawing/2014/main" xmlns="" id="{0C9F5FF2-D61C-4A27-A5DB-E05B7E060B6E}"/>
                </a:ext>
              </a:extLst>
            </p:cNvPr>
            <p:cNvSpPr txBox="1"/>
            <p:nvPr/>
          </p:nvSpPr>
          <p:spPr>
            <a:xfrm>
              <a:off x="890210" y="4178291"/>
              <a:ext cx="465192" cy="256545"/>
            </a:xfrm>
            <a:prstGeom prst="rect">
              <a:avLst/>
            </a:prstGeom>
            <a:noFill/>
          </p:spPr>
          <p:txBody>
            <a:bodyPr wrap="none" rtlCol="0">
              <a:spAutoFit/>
            </a:bodyPr>
            <a:lstStyle/>
            <a:p>
              <a:pPr defTabSz="609585"/>
              <a:r>
                <a:rPr lang="en-US" sz="1067" b="1" dirty="0">
                  <a:solidFill>
                    <a:srgbClr val="000000"/>
                  </a:solidFill>
                  <a:latin typeface="Arial Narrow" panose="020B0606020202030204" pitchFamily="34" charset="0"/>
                </a:rPr>
                <a:t>EMIB</a:t>
              </a:r>
            </a:p>
          </p:txBody>
        </p:sp>
        <p:cxnSp>
          <p:nvCxnSpPr>
            <p:cNvPr id="637" name="Straight Connector 636">
              <a:extLst>
                <a:ext uri="{FF2B5EF4-FFF2-40B4-BE49-F238E27FC236}">
                  <a16:creationId xmlns:a16="http://schemas.microsoft.com/office/drawing/2014/main" xmlns="" id="{AC070BB0-6A25-4CF2-A6FD-1D989A5729E3}"/>
                </a:ext>
              </a:extLst>
            </p:cNvPr>
            <p:cNvCxnSpPr/>
            <p:nvPr/>
          </p:nvCxnSpPr>
          <p:spPr bwMode="auto">
            <a:xfrm>
              <a:off x="1789085" y="3026382"/>
              <a:ext cx="4325258" cy="0"/>
            </a:xfrm>
            <a:prstGeom prst="line">
              <a:avLst/>
            </a:prstGeom>
            <a:solidFill>
              <a:schemeClr val="accent1"/>
            </a:solidFill>
            <a:ln w="28575" cap="flat" cmpd="sng" algn="ctr">
              <a:solidFill>
                <a:srgbClr val="FFC000"/>
              </a:solidFill>
              <a:prstDash val="solid"/>
              <a:round/>
              <a:headEnd type="none" w="med" len="med"/>
              <a:tailEnd type="none" w="med" len="med"/>
            </a:ln>
            <a:effectLst/>
          </p:spPr>
        </p:cxnSp>
        <p:cxnSp>
          <p:nvCxnSpPr>
            <p:cNvPr id="640" name="Straight Connector 639">
              <a:extLst>
                <a:ext uri="{FF2B5EF4-FFF2-40B4-BE49-F238E27FC236}">
                  <a16:creationId xmlns:a16="http://schemas.microsoft.com/office/drawing/2014/main" xmlns="" id="{7C619721-3F72-4BB9-A229-89C1A99FDC52}"/>
                </a:ext>
              </a:extLst>
            </p:cNvPr>
            <p:cNvCxnSpPr/>
            <p:nvPr/>
          </p:nvCxnSpPr>
          <p:spPr bwMode="auto">
            <a:xfrm flipV="1">
              <a:off x="5690366" y="3657581"/>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41" name="Straight Connector 640">
              <a:extLst>
                <a:ext uri="{FF2B5EF4-FFF2-40B4-BE49-F238E27FC236}">
                  <a16:creationId xmlns:a16="http://schemas.microsoft.com/office/drawing/2014/main" xmlns="" id="{7C619721-3F72-4BB9-A229-89C1A99FDC52}"/>
                </a:ext>
              </a:extLst>
            </p:cNvPr>
            <p:cNvCxnSpPr/>
            <p:nvPr/>
          </p:nvCxnSpPr>
          <p:spPr bwMode="auto">
            <a:xfrm flipV="1">
              <a:off x="5842766" y="3657571"/>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42" name="Straight Connector 641">
              <a:extLst>
                <a:ext uri="{FF2B5EF4-FFF2-40B4-BE49-F238E27FC236}">
                  <a16:creationId xmlns:a16="http://schemas.microsoft.com/office/drawing/2014/main" xmlns="" id="{7C619721-3F72-4BB9-A229-89C1A99FDC52}"/>
                </a:ext>
              </a:extLst>
            </p:cNvPr>
            <p:cNvCxnSpPr/>
            <p:nvPr/>
          </p:nvCxnSpPr>
          <p:spPr bwMode="auto">
            <a:xfrm flipV="1">
              <a:off x="5995168" y="3657563"/>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43" name="Straight Connector 642">
              <a:extLst>
                <a:ext uri="{FF2B5EF4-FFF2-40B4-BE49-F238E27FC236}">
                  <a16:creationId xmlns:a16="http://schemas.microsoft.com/office/drawing/2014/main" xmlns="" id="{7C619721-3F72-4BB9-A229-89C1A99FDC52}"/>
                </a:ext>
              </a:extLst>
            </p:cNvPr>
            <p:cNvCxnSpPr/>
            <p:nvPr/>
          </p:nvCxnSpPr>
          <p:spPr bwMode="auto">
            <a:xfrm flipV="1">
              <a:off x="1875363" y="3657372"/>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44" name="Straight Connector 643">
              <a:extLst>
                <a:ext uri="{FF2B5EF4-FFF2-40B4-BE49-F238E27FC236}">
                  <a16:creationId xmlns:a16="http://schemas.microsoft.com/office/drawing/2014/main" xmlns="" id="{7C619721-3F72-4BB9-A229-89C1A99FDC52}"/>
                </a:ext>
              </a:extLst>
            </p:cNvPr>
            <p:cNvCxnSpPr/>
            <p:nvPr/>
          </p:nvCxnSpPr>
          <p:spPr bwMode="auto">
            <a:xfrm flipV="1">
              <a:off x="2027763" y="3657362"/>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45" name="Straight Connector 644">
              <a:extLst>
                <a:ext uri="{FF2B5EF4-FFF2-40B4-BE49-F238E27FC236}">
                  <a16:creationId xmlns:a16="http://schemas.microsoft.com/office/drawing/2014/main" xmlns="" id="{7C619721-3F72-4BB9-A229-89C1A99FDC52}"/>
                </a:ext>
              </a:extLst>
            </p:cNvPr>
            <p:cNvCxnSpPr/>
            <p:nvPr/>
          </p:nvCxnSpPr>
          <p:spPr bwMode="auto">
            <a:xfrm flipV="1">
              <a:off x="2180165" y="3657354"/>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grpSp>
          <p:nvGrpSpPr>
            <p:cNvPr id="647" name="Group 646"/>
            <p:cNvGrpSpPr/>
            <p:nvPr/>
          </p:nvGrpSpPr>
          <p:grpSpPr>
            <a:xfrm>
              <a:off x="2575198" y="3663209"/>
              <a:ext cx="2466606" cy="328250"/>
              <a:chOff x="7115448" y="3663209"/>
              <a:chExt cx="2466606" cy="328250"/>
            </a:xfrm>
          </p:grpSpPr>
          <p:cxnSp>
            <p:nvCxnSpPr>
              <p:cNvPr id="648" name="Straight Connector 647">
                <a:extLst>
                  <a:ext uri="{FF2B5EF4-FFF2-40B4-BE49-F238E27FC236}">
                    <a16:creationId xmlns:a16="http://schemas.microsoft.com/office/drawing/2014/main" xmlns="" id="{7C619721-3F72-4BB9-A229-89C1A99FDC52}"/>
                  </a:ext>
                </a:extLst>
              </p:cNvPr>
              <p:cNvCxnSpPr/>
              <p:nvPr/>
            </p:nvCxnSpPr>
            <p:spPr bwMode="auto">
              <a:xfrm flipV="1">
                <a:off x="7115448" y="3663235"/>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49" name="Straight Connector 648">
                <a:extLst>
                  <a:ext uri="{FF2B5EF4-FFF2-40B4-BE49-F238E27FC236}">
                    <a16:creationId xmlns:a16="http://schemas.microsoft.com/office/drawing/2014/main" xmlns="" id="{7C619721-3F72-4BB9-A229-89C1A99FDC52}"/>
                  </a:ext>
                </a:extLst>
              </p:cNvPr>
              <p:cNvCxnSpPr/>
              <p:nvPr/>
            </p:nvCxnSpPr>
            <p:spPr bwMode="auto">
              <a:xfrm flipV="1">
                <a:off x="7460374" y="3663225"/>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50" name="Straight Connector 649">
                <a:extLst>
                  <a:ext uri="{FF2B5EF4-FFF2-40B4-BE49-F238E27FC236}">
                    <a16:creationId xmlns:a16="http://schemas.microsoft.com/office/drawing/2014/main" xmlns="" id="{7C619721-3F72-4BB9-A229-89C1A99FDC52}"/>
                  </a:ext>
                </a:extLst>
              </p:cNvPr>
              <p:cNvCxnSpPr/>
              <p:nvPr/>
            </p:nvCxnSpPr>
            <p:spPr bwMode="auto">
              <a:xfrm flipV="1">
                <a:off x="7813306" y="3663233"/>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51" name="Straight Connector 650">
                <a:extLst>
                  <a:ext uri="{FF2B5EF4-FFF2-40B4-BE49-F238E27FC236}">
                    <a16:creationId xmlns:a16="http://schemas.microsoft.com/office/drawing/2014/main" xmlns="" id="{7C619721-3F72-4BB9-A229-89C1A99FDC52}"/>
                  </a:ext>
                </a:extLst>
              </p:cNvPr>
              <p:cNvCxnSpPr/>
              <p:nvPr/>
            </p:nvCxnSpPr>
            <p:spPr bwMode="auto">
              <a:xfrm flipV="1">
                <a:off x="8158232" y="3663223"/>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52" name="Straight Connector 651">
                <a:extLst>
                  <a:ext uri="{FF2B5EF4-FFF2-40B4-BE49-F238E27FC236}">
                    <a16:creationId xmlns:a16="http://schemas.microsoft.com/office/drawing/2014/main" xmlns="" id="{7C619721-3F72-4BB9-A229-89C1A99FDC52}"/>
                  </a:ext>
                </a:extLst>
              </p:cNvPr>
              <p:cNvCxnSpPr/>
              <p:nvPr/>
            </p:nvCxnSpPr>
            <p:spPr bwMode="auto">
              <a:xfrm flipV="1">
                <a:off x="8539270" y="3663221"/>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53" name="Straight Connector 652">
                <a:extLst>
                  <a:ext uri="{FF2B5EF4-FFF2-40B4-BE49-F238E27FC236}">
                    <a16:creationId xmlns:a16="http://schemas.microsoft.com/office/drawing/2014/main" xmlns="" id="{7C619721-3F72-4BB9-A229-89C1A99FDC52}"/>
                  </a:ext>
                </a:extLst>
              </p:cNvPr>
              <p:cNvCxnSpPr/>
              <p:nvPr/>
            </p:nvCxnSpPr>
            <p:spPr bwMode="auto">
              <a:xfrm flipV="1">
                <a:off x="8884196" y="3663211"/>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54" name="Straight Connector 653">
                <a:extLst>
                  <a:ext uri="{FF2B5EF4-FFF2-40B4-BE49-F238E27FC236}">
                    <a16:creationId xmlns:a16="http://schemas.microsoft.com/office/drawing/2014/main" xmlns="" id="{7C619721-3F72-4BB9-A229-89C1A99FDC52}"/>
                  </a:ext>
                </a:extLst>
              </p:cNvPr>
              <p:cNvCxnSpPr/>
              <p:nvPr/>
            </p:nvCxnSpPr>
            <p:spPr bwMode="auto">
              <a:xfrm flipV="1">
                <a:off x="9237128" y="3663219"/>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655" name="Straight Connector 654">
                <a:extLst>
                  <a:ext uri="{FF2B5EF4-FFF2-40B4-BE49-F238E27FC236}">
                    <a16:creationId xmlns:a16="http://schemas.microsoft.com/office/drawing/2014/main" xmlns="" id="{7C619721-3F72-4BB9-A229-89C1A99FDC52}"/>
                  </a:ext>
                </a:extLst>
              </p:cNvPr>
              <p:cNvCxnSpPr/>
              <p:nvPr/>
            </p:nvCxnSpPr>
            <p:spPr bwMode="auto">
              <a:xfrm flipV="1">
                <a:off x="9582054" y="3663209"/>
                <a:ext cx="0" cy="328224"/>
              </a:xfrm>
              <a:prstGeom prst="line">
                <a:avLst/>
              </a:prstGeom>
              <a:solidFill>
                <a:schemeClr val="accent1"/>
              </a:solidFill>
              <a:ln w="38100" cap="flat" cmpd="sng" algn="ctr">
                <a:solidFill>
                  <a:srgbClr val="C00000"/>
                </a:solidFill>
                <a:prstDash val="solid"/>
                <a:round/>
                <a:headEnd type="none" w="med" len="med"/>
                <a:tailEnd type="none" w="med" len="med"/>
              </a:ln>
              <a:effectLst/>
            </p:spPr>
          </p:cxnSp>
        </p:grpSp>
      </p:grpSp>
      <p:sp>
        <p:nvSpPr>
          <p:cNvPr id="658" name="Oval 657"/>
          <p:cNvSpPr/>
          <p:nvPr/>
        </p:nvSpPr>
        <p:spPr>
          <a:xfrm>
            <a:off x="5101391" y="3436304"/>
            <a:ext cx="436591" cy="3564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0" name="Straight Arrow Connector 659"/>
          <p:cNvCxnSpPr>
            <a:endCxn id="658" idx="7"/>
          </p:cNvCxnSpPr>
          <p:nvPr/>
        </p:nvCxnSpPr>
        <p:spPr>
          <a:xfrm flipH="1">
            <a:off x="5474045" y="2838322"/>
            <a:ext cx="485914" cy="6501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2" name="TextBox 661"/>
          <p:cNvSpPr txBox="1"/>
          <p:nvPr/>
        </p:nvSpPr>
        <p:spPr>
          <a:xfrm>
            <a:off x="4307370" y="2484141"/>
            <a:ext cx="3299365" cy="369332"/>
          </a:xfrm>
          <a:prstGeom prst="rect">
            <a:avLst/>
          </a:prstGeom>
          <a:noFill/>
        </p:spPr>
        <p:txBody>
          <a:bodyPr wrap="none" rtlCol="0">
            <a:spAutoFit/>
          </a:bodyPr>
          <a:lstStyle/>
          <a:p>
            <a:r>
              <a:rPr lang="en-US" dirty="0" smtClean="0"/>
              <a:t>36</a:t>
            </a:r>
            <a:r>
              <a:rPr lang="en-US" dirty="0" smtClean="0">
                <a:latin typeface="Symbol" panose="05050102010706020507" pitchFamily="18" charset="2"/>
              </a:rPr>
              <a:t>m</a:t>
            </a:r>
            <a:r>
              <a:rPr lang="en-US" dirty="0" smtClean="0"/>
              <a:t>m Die-Die Interconnect Pitch</a:t>
            </a:r>
            <a:endParaRPr lang="en-US" dirty="0"/>
          </a:p>
        </p:txBody>
      </p:sp>
      <p:cxnSp>
        <p:nvCxnSpPr>
          <p:cNvPr id="663" name="Straight Arrow Connector 662"/>
          <p:cNvCxnSpPr/>
          <p:nvPr/>
        </p:nvCxnSpPr>
        <p:spPr>
          <a:xfrm flipH="1">
            <a:off x="2478926" y="2476021"/>
            <a:ext cx="560311" cy="4970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4" name="TextBox 663"/>
          <p:cNvSpPr txBox="1"/>
          <p:nvPr/>
        </p:nvSpPr>
        <p:spPr>
          <a:xfrm>
            <a:off x="2196602" y="1789000"/>
            <a:ext cx="2204771" cy="646331"/>
          </a:xfrm>
          <a:prstGeom prst="rect">
            <a:avLst/>
          </a:prstGeom>
          <a:noFill/>
        </p:spPr>
        <p:txBody>
          <a:bodyPr wrap="none" rtlCol="0">
            <a:spAutoFit/>
          </a:bodyPr>
          <a:lstStyle/>
          <a:p>
            <a:pPr algn="ctr"/>
            <a:r>
              <a:rPr lang="en-US" dirty="0" smtClean="0"/>
              <a:t>Multiple Top Die Tiles</a:t>
            </a:r>
          </a:p>
          <a:p>
            <a:pPr algn="ctr"/>
            <a:r>
              <a:rPr lang="en-US" dirty="0" smtClean="0"/>
              <a:t>(7nm &amp; 10nm)</a:t>
            </a:r>
            <a:endParaRPr lang="en-US" dirty="0"/>
          </a:p>
        </p:txBody>
      </p:sp>
      <p:cxnSp>
        <p:nvCxnSpPr>
          <p:cNvPr id="665" name="Straight Arrow Connector 664"/>
          <p:cNvCxnSpPr/>
          <p:nvPr/>
        </p:nvCxnSpPr>
        <p:spPr>
          <a:xfrm>
            <a:off x="3468521" y="2437922"/>
            <a:ext cx="425131" cy="5734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8" name="Straight Arrow Connector 667"/>
          <p:cNvCxnSpPr/>
          <p:nvPr/>
        </p:nvCxnSpPr>
        <p:spPr>
          <a:xfrm>
            <a:off x="8371767" y="2446937"/>
            <a:ext cx="425131" cy="5734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9" name="TextBox 668"/>
          <p:cNvSpPr txBox="1"/>
          <p:nvPr/>
        </p:nvSpPr>
        <p:spPr>
          <a:xfrm>
            <a:off x="6561163" y="2075989"/>
            <a:ext cx="3792064" cy="369332"/>
          </a:xfrm>
          <a:prstGeom prst="rect">
            <a:avLst/>
          </a:prstGeom>
          <a:noFill/>
        </p:spPr>
        <p:txBody>
          <a:bodyPr wrap="none" rtlCol="0">
            <a:spAutoFit/>
          </a:bodyPr>
          <a:lstStyle/>
          <a:p>
            <a:r>
              <a:rPr lang="en-US" dirty="0" smtClean="0"/>
              <a:t>Backside Metallization for Solder TIM</a:t>
            </a:r>
            <a:endParaRPr lang="en-US" dirty="0"/>
          </a:p>
        </p:txBody>
      </p:sp>
      <p:cxnSp>
        <p:nvCxnSpPr>
          <p:cNvPr id="670" name="Straight Arrow Connector 669"/>
          <p:cNvCxnSpPr/>
          <p:nvPr/>
        </p:nvCxnSpPr>
        <p:spPr>
          <a:xfrm flipV="1">
            <a:off x="2690993" y="3855249"/>
            <a:ext cx="500644" cy="947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2" name="TextBox 671">
            <a:extLst>
              <a:ext uri="{FF2B5EF4-FFF2-40B4-BE49-F238E27FC236}">
                <a16:creationId xmlns:a16="http://schemas.microsoft.com/office/drawing/2014/main" xmlns="" id="{0C9F5FF2-D61C-4A27-A5DB-E05B7E060B6E}"/>
              </a:ext>
            </a:extLst>
          </p:cNvPr>
          <p:cNvSpPr txBox="1"/>
          <p:nvPr/>
        </p:nvSpPr>
        <p:spPr>
          <a:xfrm>
            <a:off x="10932580" y="3393143"/>
            <a:ext cx="1008609" cy="256545"/>
          </a:xfrm>
          <a:prstGeom prst="rect">
            <a:avLst/>
          </a:prstGeom>
          <a:noFill/>
        </p:spPr>
        <p:txBody>
          <a:bodyPr wrap="none" rtlCol="0">
            <a:spAutoFit/>
          </a:bodyPr>
          <a:lstStyle/>
          <a:p>
            <a:pPr defTabSz="609585"/>
            <a:r>
              <a:rPr lang="en-US" sz="1067" b="1" dirty="0" smtClean="0">
                <a:solidFill>
                  <a:srgbClr val="000000"/>
                </a:solidFill>
                <a:latin typeface="Arial Narrow" panose="020B0606020202030204" pitchFamily="34" charset="0"/>
              </a:rPr>
              <a:t>Companion Die</a:t>
            </a:r>
            <a:endParaRPr lang="en-US" sz="1067" b="1" dirty="0">
              <a:solidFill>
                <a:srgbClr val="000000"/>
              </a:solidFill>
              <a:latin typeface="Arial Narrow" panose="020B0606020202030204" pitchFamily="34" charset="0"/>
            </a:endParaRPr>
          </a:p>
        </p:txBody>
      </p:sp>
      <p:sp>
        <p:nvSpPr>
          <p:cNvPr id="673" name="TextBox 672">
            <a:extLst>
              <a:ext uri="{FF2B5EF4-FFF2-40B4-BE49-F238E27FC236}">
                <a16:creationId xmlns:a16="http://schemas.microsoft.com/office/drawing/2014/main" xmlns="" id="{0C9F5FF2-D61C-4A27-A5DB-E05B7E060B6E}"/>
              </a:ext>
            </a:extLst>
          </p:cNvPr>
          <p:cNvSpPr txBox="1"/>
          <p:nvPr/>
        </p:nvSpPr>
        <p:spPr>
          <a:xfrm>
            <a:off x="752734" y="3042878"/>
            <a:ext cx="441146" cy="256545"/>
          </a:xfrm>
          <a:prstGeom prst="rect">
            <a:avLst/>
          </a:prstGeom>
          <a:noFill/>
        </p:spPr>
        <p:txBody>
          <a:bodyPr wrap="none" rtlCol="0">
            <a:spAutoFit/>
          </a:bodyPr>
          <a:lstStyle/>
          <a:p>
            <a:pPr defTabSz="609585"/>
            <a:r>
              <a:rPr lang="en-US" sz="1067" b="1" dirty="0" smtClean="0">
                <a:solidFill>
                  <a:srgbClr val="000000"/>
                </a:solidFill>
                <a:latin typeface="Arial Narrow" panose="020B0606020202030204" pitchFamily="34" charset="0"/>
              </a:rPr>
              <a:t>HBM</a:t>
            </a:r>
            <a:endParaRPr lang="en-US" sz="1067" b="1" dirty="0">
              <a:solidFill>
                <a:srgbClr val="000000"/>
              </a:solidFill>
              <a:latin typeface="Arial Narrow" panose="020B0606020202030204" pitchFamily="34" charset="0"/>
            </a:endParaRPr>
          </a:p>
        </p:txBody>
      </p:sp>
      <p:sp>
        <p:nvSpPr>
          <p:cNvPr id="675" name="Content Placeholder 2"/>
          <p:cNvSpPr txBox="1">
            <a:spLocks/>
          </p:cNvSpPr>
          <p:nvPr/>
        </p:nvSpPr>
        <p:spPr>
          <a:xfrm>
            <a:off x="104407" y="5720813"/>
            <a:ext cx="11910245" cy="817326"/>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sz="2400" dirty="0" smtClean="0">
                <a:solidFill>
                  <a:sysClr val="window" lastClr="FFFFFF"/>
                </a:solidFill>
              </a:rPr>
              <a:t>Generation 2 Envelope covers </a:t>
            </a:r>
            <a:r>
              <a:rPr lang="en-US" sz="2400" u="sng" dirty="0" smtClean="0">
                <a:solidFill>
                  <a:sysClr val="window" lastClr="FFFFFF"/>
                </a:solidFill>
              </a:rPr>
              <a:t>Multiple</a:t>
            </a:r>
            <a:r>
              <a:rPr lang="en-US" sz="2400" dirty="0" smtClean="0">
                <a:solidFill>
                  <a:sysClr val="window" lastClr="FFFFFF"/>
                </a:solidFill>
              </a:rPr>
              <a:t> Core </a:t>
            </a:r>
            <a:r>
              <a:rPr lang="en-US" sz="2400" dirty="0">
                <a:solidFill>
                  <a:sysClr val="window" lastClr="FFFFFF"/>
                </a:solidFill>
              </a:rPr>
              <a:t>Tiles </a:t>
            </a:r>
            <a:r>
              <a:rPr lang="en-US" sz="2400" dirty="0" smtClean="0">
                <a:solidFill>
                  <a:sysClr val="window" lastClr="FFFFFF"/>
                </a:solidFill>
              </a:rPr>
              <a:t>Stacked on </a:t>
            </a:r>
            <a:r>
              <a:rPr lang="en-US" sz="2400" dirty="0">
                <a:solidFill>
                  <a:sysClr val="window" lastClr="FFFFFF"/>
                </a:solidFill>
              </a:rPr>
              <a:t>(Passive or Active) Silicon </a:t>
            </a:r>
            <a:r>
              <a:rPr lang="en-US" sz="2400" dirty="0" smtClean="0">
                <a:solidFill>
                  <a:sysClr val="window" lastClr="FFFFFF"/>
                </a:solidFill>
              </a:rPr>
              <a:t>Interposers with EMIB Connections between Stacks &amp; Peripherals</a:t>
            </a:r>
            <a:endParaRPr lang="en-US" sz="2400" dirty="0">
              <a:solidFill>
                <a:sysClr val="window" lastClr="FFFFFF"/>
              </a:solidFill>
            </a:endParaRPr>
          </a:p>
        </p:txBody>
      </p:sp>
    </p:spTree>
    <p:extLst>
      <p:ext uri="{BB962C8B-B14F-4D97-AF65-F5344CB8AC3E}">
        <p14:creationId xmlns:p14="http://schemas.microsoft.com/office/powerpoint/2010/main" val="32922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D7F03-615A-4E08-B65A-B666ACDE141D}"/>
              </a:ext>
            </a:extLst>
          </p:cNvPr>
          <p:cNvSpPr>
            <a:spLocks noGrp="1"/>
          </p:cNvSpPr>
          <p:nvPr>
            <p:ph type="title"/>
          </p:nvPr>
        </p:nvSpPr>
        <p:spPr>
          <a:xfrm>
            <a:off x="340003" y="115591"/>
            <a:ext cx="10515600" cy="787770"/>
          </a:xfrm>
        </p:spPr>
        <p:txBody>
          <a:bodyPr/>
          <a:lstStyle/>
          <a:p>
            <a:r>
              <a:rPr lang="en-US" b="1" dirty="0" smtClean="0"/>
              <a:t>(Foveros + EMIB) – Product Configurations</a:t>
            </a:r>
            <a:endParaRPr lang="en-US" b="1" dirty="0"/>
          </a:p>
        </p:txBody>
      </p:sp>
      <p:pic>
        <p:nvPicPr>
          <p:cNvPr id="7" name="Picture 6">
            <a:extLst>
              <a:ext uri="{FF2B5EF4-FFF2-40B4-BE49-F238E27FC236}">
                <a16:creationId xmlns:a16="http://schemas.microsoft.com/office/drawing/2014/main" xmlns="" id="{D00F86D5-2063-4D96-8DDE-E2476BD1AA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2032" y="2028739"/>
            <a:ext cx="3232726" cy="668057"/>
          </a:xfrm>
          <a:prstGeom prst="rect">
            <a:avLst/>
          </a:prstGeom>
        </p:spPr>
      </p:pic>
      <p:grpSp>
        <p:nvGrpSpPr>
          <p:cNvPr id="8" name="Group 7">
            <a:extLst>
              <a:ext uri="{FF2B5EF4-FFF2-40B4-BE49-F238E27FC236}">
                <a16:creationId xmlns:a16="http://schemas.microsoft.com/office/drawing/2014/main" xmlns="" id="{7B3302AE-0F67-4F57-94AE-F5C19E53DA99}"/>
              </a:ext>
            </a:extLst>
          </p:cNvPr>
          <p:cNvGrpSpPr/>
          <p:nvPr/>
        </p:nvGrpSpPr>
        <p:grpSpPr>
          <a:xfrm>
            <a:off x="4700626" y="2063145"/>
            <a:ext cx="3087787" cy="808288"/>
            <a:chOff x="3787082" y="3935314"/>
            <a:chExt cx="3087787" cy="808288"/>
          </a:xfrm>
        </p:grpSpPr>
        <p:grpSp>
          <p:nvGrpSpPr>
            <p:cNvPr id="9" name="Group 8">
              <a:extLst>
                <a:ext uri="{FF2B5EF4-FFF2-40B4-BE49-F238E27FC236}">
                  <a16:creationId xmlns:a16="http://schemas.microsoft.com/office/drawing/2014/main" xmlns="" id="{39BDFF79-83B9-41AD-823E-6C6215AD3CBE}"/>
                </a:ext>
              </a:extLst>
            </p:cNvPr>
            <p:cNvGrpSpPr/>
            <p:nvPr/>
          </p:nvGrpSpPr>
          <p:grpSpPr>
            <a:xfrm>
              <a:off x="3787082" y="3935314"/>
              <a:ext cx="3087787" cy="808288"/>
              <a:chOff x="3867281" y="3621919"/>
              <a:chExt cx="5386591" cy="1377388"/>
            </a:xfrm>
          </p:grpSpPr>
          <p:sp>
            <p:nvSpPr>
              <p:cNvPr id="14" name="Rectangle 13">
                <a:extLst>
                  <a:ext uri="{FF2B5EF4-FFF2-40B4-BE49-F238E27FC236}">
                    <a16:creationId xmlns:a16="http://schemas.microsoft.com/office/drawing/2014/main" xmlns="" id="{ABC05130-BC9B-4076-A351-F677B7A1986E}"/>
                  </a:ext>
                </a:extLst>
              </p:cNvPr>
              <p:cNvSpPr/>
              <p:nvPr/>
            </p:nvSpPr>
            <p:spPr>
              <a:xfrm>
                <a:off x="4187862" y="4156204"/>
                <a:ext cx="1849089" cy="209353"/>
              </a:xfrm>
              <a:prstGeom prst="rect">
                <a:avLst/>
              </a:prstGeom>
              <a:solidFill>
                <a:srgbClr val="7030A0"/>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sp>
            <p:nvSpPr>
              <p:cNvPr id="15" name="TextBox 14">
                <a:extLst>
                  <a:ext uri="{FF2B5EF4-FFF2-40B4-BE49-F238E27FC236}">
                    <a16:creationId xmlns:a16="http://schemas.microsoft.com/office/drawing/2014/main" xmlns="" id="{3BC1CB4A-317B-48D1-94DC-DACADE6758E9}"/>
                  </a:ext>
                </a:extLst>
              </p:cNvPr>
              <p:cNvSpPr txBox="1"/>
              <p:nvPr/>
            </p:nvSpPr>
            <p:spPr>
              <a:xfrm>
                <a:off x="4302271" y="4193358"/>
                <a:ext cx="962461" cy="252058"/>
              </a:xfrm>
              <a:prstGeom prst="rect">
                <a:avLst/>
              </a:prstGeom>
              <a:noFill/>
            </p:spPr>
            <p:txBody>
              <a:bodyPr vert="horz" wrap="none" lIns="0" tIns="0" rIns="0" bIns="0" rtlCol="0">
                <a:noAutofit/>
              </a:bodyPr>
              <a:lstStyle/>
              <a:p>
                <a:pPr marL="0" marR="0" lvl="0" indent="0" defTabSz="914377"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srgbClr val="FFFFFF"/>
                    </a:solidFill>
                    <a:effectLst/>
                    <a:uLnTx/>
                    <a:uFillTx/>
                    <a:latin typeface="Arial" panose="020B0604020202020204" pitchFamily="34" charset="0"/>
                    <a:cs typeface="Arial" charset="0"/>
                  </a:rPr>
                  <a:t>P1222 vs 10FV-</a:t>
                </a:r>
              </a:p>
            </p:txBody>
          </p:sp>
          <p:grpSp>
            <p:nvGrpSpPr>
              <p:cNvPr id="16" name="Group 15">
                <a:extLst>
                  <a:ext uri="{FF2B5EF4-FFF2-40B4-BE49-F238E27FC236}">
                    <a16:creationId xmlns:a16="http://schemas.microsoft.com/office/drawing/2014/main" xmlns="" id="{3DD1ECCD-8C51-4C2B-8135-7FB9173308F6}"/>
                  </a:ext>
                </a:extLst>
              </p:cNvPr>
              <p:cNvGrpSpPr/>
              <p:nvPr/>
            </p:nvGrpSpPr>
            <p:grpSpPr>
              <a:xfrm>
                <a:off x="5808594" y="4399295"/>
                <a:ext cx="210222" cy="96409"/>
                <a:chOff x="6723680" y="2656803"/>
                <a:chExt cx="192054" cy="48402"/>
              </a:xfrm>
            </p:grpSpPr>
            <p:cxnSp>
              <p:nvCxnSpPr>
                <p:cNvPr id="168" name="Straight Connector 167">
                  <a:extLst>
                    <a:ext uri="{FF2B5EF4-FFF2-40B4-BE49-F238E27FC236}">
                      <a16:creationId xmlns:a16="http://schemas.microsoft.com/office/drawing/2014/main" xmlns="" id="{45A3DCFE-F1BF-430B-BCC4-5E6A4CFE30F4}"/>
                    </a:ext>
                  </a:extLst>
                </p:cNvPr>
                <p:cNvCxnSpPr/>
                <p:nvPr/>
              </p:nvCxnSpPr>
              <p:spPr>
                <a:xfrm>
                  <a:off x="6723680" y="2656803"/>
                  <a:ext cx="717" cy="48402"/>
                </a:xfrm>
                <a:prstGeom prst="line">
                  <a:avLst/>
                </a:prstGeom>
                <a:noFill/>
                <a:ln w="25400" cap="flat" cmpd="sng" algn="ctr">
                  <a:solidFill>
                    <a:sysClr val="windowText" lastClr="000000"/>
                  </a:solidFill>
                  <a:prstDash val="solid"/>
                </a:ln>
                <a:effectLst/>
              </p:spPr>
            </p:cxnSp>
            <p:cxnSp>
              <p:nvCxnSpPr>
                <p:cNvPr id="169" name="Straight Connector 168">
                  <a:extLst>
                    <a:ext uri="{FF2B5EF4-FFF2-40B4-BE49-F238E27FC236}">
                      <a16:creationId xmlns:a16="http://schemas.microsoft.com/office/drawing/2014/main" xmlns="" id="{301BE01E-8886-4961-AA71-5BDB0EBEAFF5}"/>
                    </a:ext>
                  </a:extLst>
                </p:cNvPr>
                <p:cNvCxnSpPr/>
                <p:nvPr/>
              </p:nvCxnSpPr>
              <p:spPr>
                <a:xfrm>
                  <a:off x="6761771" y="2656803"/>
                  <a:ext cx="717" cy="48402"/>
                </a:xfrm>
                <a:prstGeom prst="line">
                  <a:avLst/>
                </a:prstGeom>
                <a:noFill/>
                <a:ln w="25400" cap="flat" cmpd="sng" algn="ctr">
                  <a:solidFill>
                    <a:sysClr val="windowText" lastClr="000000"/>
                  </a:solidFill>
                  <a:prstDash val="solid"/>
                </a:ln>
                <a:effectLst/>
              </p:spPr>
            </p:cxnSp>
            <p:cxnSp>
              <p:nvCxnSpPr>
                <p:cNvPr id="170" name="Straight Connector 169">
                  <a:extLst>
                    <a:ext uri="{FF2B5EF4-FFF2-40B4-BE49-F238E27FC236}">
                      <a16:creationId xmlns:a16="http://schemas.microsoft.com/office/drawing/2014/main" xmlns="" id="{1346D68C-88E6-49B8-81A1-1C9085C81F42}"/>
                    </a:ext>
                  </a:extLst>
                </p:cNvPr>
                <p:cNvCxnSpPr/>
                <p:nvPr/>
              </p:nvCxnSpPr>
              <p:spPr>
                <a:xfrm>
                  <a:off x="6802720" y="2656803"/>
                  <a:ext cx="717" cy="48402"/>
                </a:xfrm>
                <a:prstGeom prst="line">
                  <a:avLst/>
                </a:prstGeom>
                <a:noFill/>
                <a:ln w="25400" cap="flat" cmpd="sng" algn="ctr">
                  <a:solidFill>
                    <a:sysClr val="windowText" lastClr="000000"/>
                  </a:solidFill>
                  <a:prstDash val="solid"/>
                </a:ln>
                <a:effectLst/>
              </p:spPr>
            </p:cxnSp>
            <p:cxnSp>
              <p:nvCxnSpPr>
                <p:cNvPr id="171" name="Straight Connector 170">
                  <a:extLst>
                    <a:ext uri="{FF2B5EF4-FFF2-40B4-BE49-F238E27FC236}">
                      <a16:creationId xmlns:a16="http://schemas.microsoft.com/office/drawing/2014/main" xmlns="" id="{6DAF2A6A-20D2-4490-8724-B7944292E672}"/>
                    </a:ext>
                  </a:extLst>
                </p:cNvPr>
                <p:cNvCxnSpPr/>
                <p:nvPr/>
              </p:nvCxnSpPr>
              <p:spPr>
                <a:xfrm>
                  <a:off x="6842627" y="2656803"/>
                  <a:ext cx="717" cy="48402"/>
                </a:xfrm>
                <a:prstGeom prst="line">
                  <a:avLst/>
                </a:prstGeom>
                <a:noFill/>
                <a:ln w="25400" cap="flat" cmpd="sng" algn="ctr">
                  <a:solidFill>
                    <a:sysClr val="windowText" lastClr="000000"/>
                  </a:solidFill>
                  <a:prstDash val="solid"/>
                </a:ln>
                <a:effectLst/>
              </p:spPr>
            </p:cxnSp>
            <p:cxnSp>
              <p:nvCxnSpPr>
                <p:cNvPr id="172" name="Straight Connector 171">
                  <a:extLst>
                    <a:ext uri="{FF2B5EF4-FFF2-40B4-BE49-F238E27FC236}">
                      <a16:creationId xmlns:a16="http://schemas.microsoft.com/office/drawing/2014/main" xmlns="" id="{AD23A3F6-29AB-472B-B869-406A3BB2B251}"/>
                    </a:ext>
                  </a:extLst>
                </p:cNvPr>
                <p:cNvCxnSpPr/>
                <p:nvPr/>
              </p:nvCxnSpPr>
              <p:spPr>
                <a:xfrm>
                  <a:off x="6876917" y="2656803"/>
                  <a:ext cx="717" cy="48402"/>
                </a:xfrm>
                <a:prstGeom prst="line">
                  <a:avLst/>
                </a:prstGeom>
                <a:noFill/>
                <a:ln w="25400" cap="flat" cmpd="sng" algn="ctr">
                  <a:solidFill>
                    <a:sysClr val="windowText" lastClr="000000"/>
                  </a:solidFill>
                  <a:prstDash val="solid"/>
                </a:ln>
                <a:effectLst/>
              </p:spPr>
            </p:cxnSp>
            <p:cxnSp>
              <p:nvCxnSpPr>
                <p:cNvPr id="173" name="Straight Connector 172">
                  <a:extLst>
                    <a:ext uri="{FF2B5EF4-FFF2-40B4-BE49-F238E27FC236}">
                      <a16:creationId xmlns:a16="http://schemas.microsoft.com/office/drawing/2014/main" xmlns="" id="{B8FBD49E-C588-40D4-8E6D-689C7E953F02}"/>
                    </a:ext>
                  </a:extLst>
                </p:cNvPr>
                <p:cNvCxnSpPr/>
                <p:nvPr/>
              </p:nvCxnSpPr>
              <p:spPr>
                <a:xfrm>
                  <a:off x="6915017" y="2656803"/>
                  <a:ext cx="717" cy="48402"/>
                </a:xfrm>
                <a:prstGeom prst="line">
                  <a:avLst/>
                </a:prstGeom>
                <a:noFill/>
                <a:ln w="25400" cap="flat" cmpd="sng" algn="ctr">
                  <a:solidFill>
                    <a:sysClr val="windowText" lastClr="000000"/>
                  </a:solidFill>
                  <a:prstDash val="solid"/>
                </a:ln>
                <a:effectLst/>
              </p:spPr>
            </p:cxnSp>
          </p:grpSp>
          <p:grpSp>
            <p:nvGrpSpPr>
              <p:cNvPr id="17" name="Group 16">
                <a:extLst>
                  <a:ext uri="{FF2B5EF4-FFF2-40B4-BE49-F238E27FC236}">
                    <a16:creationId xmlns:a16="http://schemas.microsoft.com/office/drawing/2014/main" xmlns="" id="{BDFF1F74-0C51-41A5-AA75-F12EE56EF652}"/>
                  </a:ext>
                </a:extLst>
              </p:cNvPr>
              <p:cNvGrpSpPr/>
              <p:nvPr/>
            </p:nvGrpSpPr>
            <p:grpSpPr>
              <a:xfrm>
                <a:off x="4226388" y="4381828"/>
                <a:ext cx="1536429" cy="120510"/>
                <a:chOff x="7355619" y="2511093"/>
                <a:chExt cx="341614" cy="48402"/>
              </a:xfrm>
            </p:grpSpPr>
            <p:cxnSp>
              <p:nvCxnSpPr>
                <p:cNvPr id="158" name="Straight Connector 157">
                  <a:extLst>
                    <a:ext uri="{FF2B5EF4-FFF2-40B4-BE49-F238E27FC236}">
                      <a16:creationId xmlns:a16="http://schemas.microsoft.com/office/drawing/2014/main" xmlns="" id="{7F6898DA-8F08-4C65-8A74-069D6AE1D3FB}"/>
                    </a:ext>
                  </a:extLst>
                </p:cNvPr>
                <p:cNvCxnSpPr/>
                <p:nvPr/>
              </p:nvCxnSpPr>
              <p:spPr>
                <a:xfrm>
                  <a:off x="7355619" y="2511093"/>
                  <a:ext cx="717" cy="48402"/>
                </a:xfrm>
                <a:prstGeom prst="line">
                  <a:avLst/>
                </a:prstGeom>
                <a:noFill/>
                <a:ln w="25400" cap="flat" cmpd="sng" algn="ctr">
                  <a:solidFill>
                    <a:sysClr val="windowText" lastClr="000000"/>
                  </a:solidFill>
                  <a:prstDash val="solid"/>
                </a:ln>
                <a:effectLst/>
              </p:spPr>
            </p:cxnSp>
            <p:cxnSp>
              <p:nvCxnSpPr>
                <p:cNvPr id="159" name="Straight Connector 158">
                  <a:extLst>
                    <a:ext uri="{FF2B5EF4-FFF2-40B4-BE49-F238E27FC236}">
                      <a16:creationId xmlns:a16="http://schemas.microsoft.com/office/drawing/2014/main" xmlns="" id="{AE25E379-193F-461E-9476-BF5232B5E3D6}"/>
                    </a:ext>
                  </a:extLst>
                </p:cNvPr>
                <p:cNvCxnSpPr/>
                <p:nvPr/>
              </p:nvCxnSpPr>
              <p:spPr>
                <a:xfrm>
                  <a:off x="7395526" y="2511093"/>
                  <a:ext cx="717" cy="48402"/>
                </a:xfrm>
                <a:prstGeom prst="line">
                  <a:avLst/>
                </a:prstGeom>
                <a:noFill/>
                <a:ln w="25400" cap="flat" cmpd="sng" algn="ctr">
                  <a:solidFill>
                    <a:sysClr val="windowText" lastClr="000000"/>
                  </a:solidFill>
                  <a:prstDash val="solid"/>
                </a:ln>
                <a:effectLst/>
              </p:spPr>
            </p:cxnSp>
            <p:cxnSp>
              <p:nvCxnSpPr>
                <p:cNvPr id="160" name="Straight Connector 159">
                  <a:extLst>
                    <a:ext uri="{FF2B5EF4-FFF2-40B4-BE49-F238E27FC236}">
                      <a16:creationId xmlns:a16="http://schemas.microsoft.com/office/drawing/2014/main" xmlns="" id="{7892AA58-E4C0-42DD-A72A-3D5764D0F8AF}"/>
                    </a:ext>
                  </a:extLst>
                </p:cNvPr>
                <p:cNvCxnSpPr/>
                <p:nvPr/>
              </p:nvCxnSpPr>
              <p:spPr>
                <a:xfrm>
                  <a:off x="7429816" y="2511093"/>
                  <a:ext cx="717" cy="48402"/>
                </a:xfrm>
                <a:prstGeom prst="line">
                  <a:avLst/>
                </a:prstGeom>
                <a:noFill/>
                <a:ln w="25400" cap="flat" cmpd="sng" algn="ctr">
                  <a:solidFill>
                    <a:sysClr val="windowText" lastClr="000000"/>
                  </a:solidFill>
                  <a:prstDash val="solid"/>
                </a:ln>
                <a:effectLst/>
              </p:spPr>
            </p:cxnSp>
            <p:cxnSp>
              <p:nvCxnSpPr>
                <p:cNvPr id="161" name="Straight Connector 160">
                  <a:extLst>
                    <a:ext uri="{FF2B5EF4-FFF2-40B4-BE49-F238E27FC236}">
                      <a16:creationId xmlns:a16="http://schemas.microsoft.com/office/drawing/2014/main" xmlns="" id="{1E716917-1DB7-47DA-890C-4E4C849C186D}"/>
                    </a:ext>
                  </a:extLst>
                </p:cNvPr>
                <p:cNvCxnSpPr/>
                <p:nvPr/>
              </p:nvCxnSpPr>
              <p:spPr>
                <a:xfrm>
                  <a:off x="7467916" y="2511093"/>
                  <a:ext cx="717" cy="48402"/>
                </a:xfrm>
                <a:prstGeom prst="line">
                  <a:avLst/>
                </a:prstGeom>
                <a:noFill/>
                <a:ln w="25400" cap="flat" cmpd="sng" algn="ctr">
                  <a:solidFill>
                    <a:sysClr val="windowText" lastClr="000000"/>
                  </a:solidFill>
                  <a:prstDash val="solid"/>
                </a:ln>
                <a:effectLst/>
              </p:spPr>
            </p:cxnSp>
            <p:cxnSp>
              <p:nvCxnSpPr>
                <p:cNvPr id="162" name="Straight Connector 161">
                  <a:extLst>
                    <a:ext uri="{FF2B5EF4-FFF2-40B4-BE49-F238E27FC236}">
                      <a16:creationId xmlns:a16="http://schemas.microsoft.com/office/drawing/2014/main" xmlns="" id="{62B6D9A7-9E5C-4010-B866-28461C6C6038}"/>
                    </a:ext>
                  </a:extLst>
                </p:cNvPr>
                <p:cNvCxnSpPr/>
                <p:nvPr/>
              </p:nvCxnSpPr>
              <p:spPr>
                <a:xfrm>
                  <a:off x="7505179" y="2511093"/>
                  <a:ext cx="717" cy="48402"/>
                </a:xfrm>
                <a:prstGeom prst="line">
                  <a:avLst/>
                </a:prstGeom>
                <a:noFill/>
                <a:ln w="25400" cap="flat" cmpd="sng" algn="ctr">
                  <a:solidFill>
                    <a:sysClr val="windowText" lastClr="000000"/>
                  </a:solidFill>
                  <a:prstDash val="solid"/>
                </a:ln>
                <a:effectLst/>
              </p:spPr>
            </p:cxnSp>
            <p:cxnSp>
              <p:nvCxnSpPr>
                <p:cNvPr id="163" name="Straight Connector 162">
                  <a:extLst>
                    <a:ext uri="{FF2B5EF4-FFF2-40B4-BE49-F238E27FC236}">
                      <a16:creationId xmlns:a16="http://schemas.microsoft.com/office/drawing/2014/main" xmlns="" id="{E1802F7E-7AF0-454E-8884-FEB9A8ECA63B}"/>
                    </a:ext>
                  </a:extLst>
                </p:cNvPr>
                <p:cNvCxnSpPr/>
                <p:nvPr/>
              </p:nvCxnSpPr>
              <p:spPr>
                <a:xfrm>
                  <a:off x="7543270" y="2511093"/>
                  <a:ext cx="717" cy="48402"/>
                </a:xfrm>
                <a:prstGeom prst="line">
                  <a:avLst/>
                </a:prstGeom>
                <a:noFill/>
                <a:ln w="25400" cap="flat" cmpd="sng" algn="ctr">
                  <a:solidFill>
                    <a:sysClr val="windowText" lastClr="000000"/>
                  </a:solidFill>
                  <a:prstDash val="solid"/>
                </a:ln>
                <a:effectLst/>
              </p:spPr>
            </p:cxnSp>
            <p:cxnSp>
              <p:nvCxnSpPr>
                <p:cNvPr id="164" name="Straight Connector 163">
                  <a:extLst>
                    <a:ext uri="{FF2B5EF4-FFF2-40B4-BE49-F238E27FC236}">
                      <a16:creationId xmlns:a16="http://schemas.microsoft.com/office/drawing/2014/main" xmlns="" id="{E9DFB2F7-0777-4744-A1FF-1F5319502A4C}"/>
                    </a:ext>
                  </a:extLst>
                </p:cNvPr>
                <p:cNvCxnSpPr/>
                <p:nvPr/>
              </p:nvCxnSpPr>
              <p:spPr>
                <a:xfrm>
                  <a:off x="7584219" y="2511093"/>
                  <a:ext cx="717" cy="48402"/>
                </a:xfrm>
                <a:prstGeom prst="line">
                  <a:avLst/>
                </a:prstGeom>
                <a:noFill/>
                <a:ln w="25400" cap="flat" cmpd="sng" algn="ctr">
                  <a:solidFill>
                    <a:sysClr val="windowText" lastClr="000000"/>
                  </a:solidFill>
                  <a:prstDash val="solid"/>
                </a:ln>
                <a:effectLst/>
              </p:spPr>
            </p:cxnSp>
            <p:cxnSp>
              <p:nvCxnSpPr>
                <p:cNvPr id="165" name="Straight Connector 164">
                  <a:extLst>
                    <a:ext uri="{FF2B5EF4-FFF2-40B4-BE49-F238E27FC236}">
                      <a16:creationId xmlns:a16="http://schemas.microsoft.com/office/drawing/2014/main" xmlns="" id="{816CA059-3FDC-4340-8F10-7CAEB80E30DC}"/>
                    </a:ext>
                  </a:extLst>
                </p:cNvPr>
                <p:cNvCxnSpPr/>
                <p:nvPr/>
              </p:nvCxnSpPr>
              <p:spPr>
                <a:xfrm>
                  <a:off x="7624126" y="2511093"/>
                  <a:ext cx="717" cy="48402"/>
                </a:xfrm>
                <a:prstGeom prst="line">
                  <a:avLst/>
                </a:prstGeom>
                <a:noFill/>
                <a:ln w="25400" cap="flat" cmpd="sng" algn="ctr">
                  <a:solidFill>
                    <a:sysClr val="windowText" lastClr="000000"/>
                  </a:solidFill>
                  <a:prstDash val="solid"/>
                </a:ln>
                <a:effectLst/>
              </p:spPr>
            </p:cxnSp>
            <p:cxnSp>
              <p:nvCxnSpPr>
                <p:cNvPr id="166" name="Straight Connector 165">
                  <a:extLst>
                    <a:ext uri="{FF2B5EF4-FFF2-40B4-BE49-F238E27FC236}">
                      <a16:creationId xmlns:a16="http://schemas.microsoft.com/office/drawing/2014/main" xmlns="" id="{A11DF706-1108-4538-B8B7-E14228401AFD}"/>
                    </a:ext>
                  </a:extLst>
                </p:cNvPr>
                <p:cNvCxnSpPr/>
                <p:nvPr/>
              </p:nvCxnSpPr>
              <p:spPr>
                <a:xfrm>
                  <a:off x="7658416" y="2511093"/>
                  <a:ext cx="717" cy="48402"/>
                </a:xfrm>
                <a:prstGeom prst="line">
                  <a:avLst/>
                </a:prstGeom>
                <a:noFill/>
                <a:ln w="25400" cap="flat" cmpd="sng" algn="ctr">
                  <a:solidFill>
                    <a:sysClr val="windowText" lastClr="000000"/>
                  </a:solidFill>
                  <a:prstDash val="solid"/>
                </a:ln>
                <a:effectLst/>
              </p:spPr>
            </p:cxnSp>
            <p:cxnSp>
              <p:nvCxnSpPr>
                <p:cNvPr id="167" name="Straight Connector 166">
                  <a:extLst>
                    <a:ext uri="{FF2B5EF4-FFF2-40B4-BE49-F238E27FC236}">
                      <a16:creationId xmlns:a16="http://schemas.microsoft.com/office/drawing/2014/main" xmlns="" id="{0A1439CB-65AB-49BA-BEDF-4B2501BF7BA3}"/>
                    </a:ext>
                  </a:extLst>
                </p:cNvPr>
                <p:cNvCxnSpPr/>
                <p:nvPr/>
              </p:nvCxnSpPr>
              <p:spPr>
                <a:xfrm>
                  <a:off x="7696516" y="2511093"/>
                  <a:ext cx="717" cy="48402"/>
                </a:xfrm>
                <a:prstGeom prst="line">
                  <a:avLst/>
                </a:prstGeom>
                <a:noFill/>
                <a:ln w="25400" cap="flat" cmpd="sng" algn="ctr">
                  <a:solidFill>
                    <a:sysClr val="windowText" lastClr="000000"/>
                  </a:solidFill>
                  <a:prstDash val="solid"/>
                </a:ln>
                <a:effectLst/>
              </p:spPr>
            </p:cxnSp>
          </p:grpSp>
          <p:sp>
            <p:nvSpPr>
              <p:cNvPr id="18" name="Rectangle 17">
                <a:extLst>
                  <a:ext uri="{FF2B5EF4-FFF2-40B4-BE49-F238E27FC236}">
                    <a16:creationId xmlns:a16="http://schemas.microsoft.com/office/drawing/2014/main" xmlns="" id="{2F86B1BF-B368-4AF1-ACF8-023B45E19825}"/>
                  </a:ext>
                </a:extLst>
              </p:cNvPr>
              <p:cNvSpPr/>
              <p:nvPr/>
            </p:nvSpPr>
            <p:spPr>
              <a:xfrm>
                <a:off x="4176525" y="3621919"/>
                <a:ext cx="1856303" cy="539867"/>
              </a:xfrm>
              <a:prstGeom prst="rect">
                <a:avLst/>
              </a:prstGeom>
              <a:solidFill>
                <a:sysClr val="window" lastClr="FFFFFF">
                  <a:lumMod val="75000"/>
                </a:sysClr>
              </a:solidFill>
              <a:ln w="9525" cap="flat" cmpd="sng" algn="ctr">
                <a:no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sp>
            <p:nvSpPr>
              <p:cNvPr id="19" name="Rectangle 18">
                <a:extLst>
                  <a:ext uri="{FF2B5EF4-FFF2-40B4-BE49-F238E27FC236}">
                    <a16:creationId xmlns:a16="http://schemas.microsoft.com/office/drawing/2014/main" xmlns="" id="{90EA3C64-78BD-4539-AB88-ED3B4A7B5B00}"/>
                  </a:ext>
                </a:extLst>
              </p:cNvPr>
              <p:cNvSpPr/>
              <p:nvPr/>
            </p:nvSpPr>
            <p:spPr>
              <a:xfrm>
                <a:off x="4828670" y="3634199"/>
                <a:ext cx="556295" cy="409543"/>
              </a:xfrm>
              <a:prstGeom prst="rect">
                <a:avLst/>
              </a:prstGeom>
              <a:solidFill>
                <a:srgbClr val="003C71">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grpSp>
            <p:nvGrpSpPr>
              <p:cNvPr id="20" name="Group 19">
                <a:extLst>
                  <a:ext uri="{FF2B5EF4-FFF2-40B4-BE49-F238E27FC236}">
                    <a16:creationId xmlns:a16="http://schemas.microsoft.com/office/drawing/2014/main" xmlns="" id="{4A15AE7F-0430-49A9-931A-9E623C2574D2}"/>
                  </a:ext>
                </a:extLst>
              </p:cNvPr>
              <p:cNvGrpSpPr/>
              <p:nvPr/>
            </p:nvGrpSpPr>
            <p:grpSpPr>
              <a:xfrm>
                <a:off x="4883205" y="4034049"/>
                <a:ext cx="460448" cy="96409"/>
                <a:chOff x="7124179" y="2358693"/>
                <a:chExt cx="420654" cy="48402"/>
              </a:xfrm>
            </p:grpSpPr>
            <p:cxnSp>
              <p:nvCxnSpPr>
                <p:cNvPr id="146" name="Straight Connector 145">
                  <a:extLst>
                    <a:ext uri="{FF2B5EF4-FFF2-40B4-BE49-F238E27FC236}">
                      <a16:creationId xmlns:a16="http://schemas.microsoft.com/office/drawing/2014/main" xmlns="" id="{2D262F6C-3A1C-48FA-833B-144113F62C05}"/>
                    </a:ext>
                  </a:extLst>
                </p:cNvPr>
                <p:cNvCxnSpPr/>
                <p:nvPr/>
              </p:nvCxnSpPr>
              <p:spPr>
                <a:xfrm>
                  <a:off x="7124179" y="2358693"/>
                  <a:ext cx="717" cy="48402"/>
                </a:xfrm>
                <a:prstGeom prst="line">
                  <a:avLst/>
                </a:prstGeom>
                <a:noFill/>
                <a:ln w="25400" cap="flat" cmpd="sng" algn="ctr">
                  <a:solidFill>
                    <a:sysClr val="windowText" lastClr="000000"/>
                  </a:solidFill>
                  <a:prstDash val="solid"/>
                </a:ln>
                <a:effectLst/>
              </p:spPr>
            </p:cxnSp>
            <p:cxnSp>
              <p:nvCxnSpPr>
                <p:cNvPr id="147" name="Straight Connector 146">
                  <a:extLst>
                    <a:ext uri="{FF2B5EF4-FFF2-40B4-BE49-F238E27FC236}">
                      <a16:creationId xmlns:a16="http://schemas.microsoft.com/office/drawing/2014/main" xmlns="" id="{F73A781B-5AF7-48A3-A1D5-4262A06E84A6}"/>
                    </a:ext>
                  </a:extLst>
                </p:cNvPr>
                <p:cNvCxnSpPr/>
                <p:nvPr/>
              </p:nvCxnSpPr>
              <p:spPr>
                <a:xfrm>
                  <a:off x="7162270" y="2358693"/>
                  <a:ext cx="717" cy="48402"/>
                </a:xfrm>
                <a:prstGeom prst="line">
                  <a:avLst/>
                </a:prstGeom>
                <a:noFill/>
                <a:ln w="25400" cap="flat" cmpd="sng" algn="ctr">
                  <a:solidFill>
                    <a:sysClr val="windowText" lastClr="000000"/>
                  </a:solidFill>
                  <a:prstDash val="solid"/>
                </a:ln>
                <a:effectLst/>
              </p:spPr>
            </p:cxnSp>
            <p:cxnSp>
              <p:nvCxnSpPr>
                <p:cNvPr id="148" name="Straight Connector 147">
                  <a:extLst>
                    <a:ext uri="{FF2B5EF4-FFF2-40B4-BE49-F238E27FC236}">
                      <a16:creationId xmlns:a16="http://schemas.microsoft.com/office/drawing/2014/main" xmlns="" id="{4EDC7857-B38F-4BCB-8F51-D441CCEE2B61}"/>
                    </a:ext>
                  </a:extLst>
                </p:cNvPr>
                <p:cNvCxnSpPr/>
                <p:nvPr/>
              </p:nvCxnSpPr>
              <p:spPr>
                <a:xfrm>
                  <a:off x="7203219" y="2358693"/>
                  <a:ext cx="717" cy="48402"/>
                </a:xfrm>
                <a:prstGeom prst="line">
                  <a:avLst/>
                </a:prstGeom>
                <a:noFill/>
                <a:ln w="25400" cap="flat" cmpd="sng" algn="ctr">
                  <a:solidFill>
                    <a:sysClr val="windowText" lastClr="000000"/>
                  </a:solidFill>
                  <a:prstDash val="solid"/>
                </a:ln>
                <a:effectLst/>
              </p:spPr>
            </p:cxnSp>
            <p:cxnSp>
              <p:nvCxnSpPr>
                <p:cNvPr id="149" name="Straight Connector 148">
                  <a:extLst>
                    <a:ext uri="{FF2B5EF4-FFF2-40B4-BE49-F238E27FC236}">
                      <a16:creationId xmlns:a16="http://schemas.microsoft.com/office/drawing/2014/main" xmlns="" id="{93F1EB62-054F-4290-8B7B-98E98868E62B}"/>
                    </a:ext>
                  </a:extLst>
                </p:cNvPr>
                <p:cNvCxnSpPr/>
                <p:nvPr/>
              </p:nvCxnSpPr>
              <p:spPr>
                <a:xfrm>
                  <a:off x="7243126" y="2358693"/>
                  <a:ext cx="717" cy="48402"/>
                </a:xfrm>
                <a:prstGeom prst="line">
                  <a:avLst/>
                </a:prstGeom>
                <a:noFill/>
                <a:ln w="25400" cap="flat" cmpd="sng" algn="ctr">
                  <a:solidFill>
                    <a:sysClr val="windowText" lastClr="000000"/>
                  </a:solidFill>
                  <a:prstDash val="solid"/>
                </a:ln>
                <a:effectLst/>
              </p:spPr>
            </p:cxnSp>
            <p:cxnSp>
              <p:nvCxnSpPr>
                <p:cNvPr id="150" name="Straight Connector 149">
                  <a:extLst>
                    <a:ext uri="{FF2B5EF4-FFF2-40B4-BE49-F238E27FC236}">
                      <a16:creationId xmlns:a16="http://schemas.microsoft.com/office/drawing/2014/main" xmlns="" id="{F076F67E-D787-4E9F-A4E4-98DB081A44CE}"/>
                    </a:ext>
                  </a:extLst>
                </p:cNvPr>
                <p:cNvCxnSpPr/>
                <p:nvPr/>
              </p:nvCxnSpPr>
              <p:spPr>
                <a:xfrm>
                  <a:off x="7277416" y="2358693"/>
                  <a:ext cx="717" cy="48402"/>
                </a:xfrm>
                <a:prstGeom prst="line">
                  <a:avLst/>
                </a:prstGeom>
                <a:noFill/>
                <a:ln w="25400" cap="flat" cmpd="sng" algn="ctr">
                  <a:solidFill>
                    <a:sysClr val="windowText" lastClr="000000"/>
                  </a:solidFill>
                  <a:prstDash val="solid"/>
                </a:ln>
                <a:effectLst/>
              </p:spPr>
            </p:cxnSp>
            <p:cxnSp>
              <p:nvCxnSpPr>
                <p:cNvPr id="151" name="Straight Connector 150">
                  <a:extLst>
                    <a:ext uri="{FF2B5EF4-FFF2-40B4-BE49-F238E27FC236}">
                      <a16:creationId xmlns:a16="http://schemas.microsoft.com/office/drawing/2014/main" xmlns="" id="{F2E7E340-935A-4367-A44C-446DD5E557EA}"/>
                    </a:ext>
                  </a:extLst>
                </p:cNvPr>
                <p:cNvCxnSpPr/>
                <p:nvPr/>
              </p:nvCxnSpPr>
              <p:spPr>
                <a:xfrm>
                  <a:off x="7315516" y="2358693"/>
                  <a:ext cx="717" cy="48402"/>
                </a:xfrm>
                <a:prstGeom prst="line">
                  <a:avLst/>
                </a:prstGeom>
                <a:noFill/>
                <a:ln w="25400" cap="flat" cmpd="sng" algn="ctr">
                  <a:solidFill>
                    <a:sysClr val="windowText" lastClr="000000"/>
                  </a:solidFill>
                  <a:prstDash val="solid"/>
                </a:ln>
                <a:effectLst/>
              </p:spPr>
            </p:cxnSp>
            <p:cxnSp>
              <p:nvCxnSpPr>
                <p:cNvPr id="152" name="Straight Connector 151">
                  <a:extLst>
                    <a:ext uri="{FF2B5EF4-FFF2-40B4-BE49-F238E27FC236}">
                      <a16:creationId xmlns:a16="http://schemas.microsoft.com/office/drawing/2014/main" xmlns="" id="{D787F53C-DFBD-4E6B-9D97-DFD6ECFCC34F}"/>
                    </a:ext>
                  </a:extLst>
                </p:cNvPr>
                <p:cNvCxnSpPr/>
                <p:nvPr/>
              </p:nvCxnSpPr>
              <p:spPr>
                <a:xfrm>
                  <a:off x="7352779" y="2358693"/>
                  <a:ext cx="717" cy="48402"/>
                </a:xfrm>
                <a:prstGeom prst="line">
                  <a:avLst/>
                </a:prstGeom>
                <a:noFill/>
                <a:ln w="25400" cap="flat" cmpd="sng" algn="ctr">
                  <a:solidFill>
                    <a:sysClr val="windowText" lastClr="000000"/>
                  </a:solidFill>
                  <a:prstDash val="solid"/>
                </a:ln>
                <a:effectLst/>
              </p:spPr>
            </p:cxnSp>
            <p:cxnSp>
              <p:nvCxnSpPr>
                <p:cNvPr id="153" name="Straight Connector 152">
                  <a:extLst>
                    <a:ext uri="{FF2B5EF4-FFF2-40B4-BE49-F238E27FC236}">
                      <a16:creationId xmlns:a16="http://schemas.microsoft.com/office/drawing/2014/main" xmlns="" id="{A22BBDEA-1A5F-4FF8-A415-6CEDAF79C601}"/>
                    </a:ext>
                  </a:extLst>
                </p:cNvPr>
                <p:cNvCxnSpPr/>
                <p:nvPr/>
              </p:nvCxnSpPr>
              <p:spPr>
                <a:xfrm>
                  <a:off x="7390870" y="2358693"/>
                  <a:ext cx="717" cy="48402"/>
                </a:xfrm>
                <a:prstGeom prst="line">
                  <a:avLst/>
                </a:prstGeom>
                <a:noFill/>
                <a:ln w="25400" cap="flat" cmpd="sng" algn="ctr">
                  <a:solidFill>
                    <a:sysClr val="windowText" lastClr="000000"/>
                  </a:solidFill>
                  <a:prstDash val="solid"/>
                </a:ln>
                <a:effectLst/>
              </p:spPr>
            </p:cxnSp>
            <p:cxnSp>
              <p:nvCxnSpPr>
                <p:cNvPr id="154" name="Straight Connector 153">
                  <a:extLst>
                    <a:ext uri="{FF2B5EF4-FFF2-40B4-BE49-F238E27FC236}">
                      <a16:creationId xmlns:a16="http://schemas.microsoft.com/office/drawing/2014/main" xmlns="" id="{E82DE39A-0539-405F-B1FF-D0920C54E724}"/>
                    </a:ext>
                  </a:extLst>
                </p:cNvPr>
                <p:cNvCxnSpPr/>
                <p:nvPr/>
              </p:nvCxnSpPr>
              <p:spPr>
                <a:xfrm>
                  <a:off x="7431819" y="2358693"/>
                  <a:ext cx="717" cy="48402"/>
                </a:xfrm>
                <a:prstGeom prst="line">
                  <a:avLst/>
                </a:prstGeom>
                <a:noFill/>
                <a:ln w="25400" cap="flat" cmpd="sng" algn="ctr">
                  <a:solidFill>
                    <a:sysClr val="windowText" lastClr="000000"/>
                  </a:solidFill>
                  <a:prstDash val="solid"/>
                </a:ln>
                <a:effectLst/>
              </p:spPr>
            </p:cxnSp>
            <p:cxnSp>
              <p:nvCxnSpPr>
                <p:cNvPr id="155" name="Straight Connector 154">
                  <a:extLst>
                    <a:ext uri="{FF2B5EF4-FFF2-40B4-BE49-F238E27FC236}">
                      <a16:creationId xmlns:a16="http://schemas.microsoft.com/office/drawing/2014/main" xmlns="" id="{0655E7A5-0C69-4C92-957F-159C53533E4C}"/>
                    </a:ext>
                  </a:extLst>
                </p:cNvPr>
                <p:cNvCxnSpPr/>
                <p:nvPr/>
              </p:nvCxnSpPr>
              <p:spPr>
                <a:xfrm>
                  <a:off x="7471726" y="2358693"/>
                  <a:ext cx="717" cy="48402"/>
                </a:xfrm>
                <a:prstGeom prst="line">
                  <a:avLst/>
                </a:prstGeom>
                <a:noFill/>
                <a:ln w="25400" cap="flat" cmpd="sng" algn="ctr">
                  <a:solidFill>
                    <a:sysClr val="windowText" lastClr="000000"/>
                  </a:solidFill>
                  <a:prstDash val="solid"/>
                </a:ln>
                <a:effectLst/>
              </p:spPr>
            </p:cxnSp>
            <p:cxnSp>
              <p:nvCxnSpPr>
                <p:cNvPr id="156" name="Straight Connector 155">
                  <a:extLst>
                    <a:ext uri="{FF2B5EF4-FFF2-40B4-BE49-F238E27FC236}">
                      <a16:creationId xmlns:a16="http://schemas.microsoft.com/office/drawing/2014/main" xmlns="" id="{A224FD22-70AE-4AA8-AE19-1DE91A416A06}"/>
                    </a:ext>
                  </a:extLst>
                </p:cNvPr>
                <p:cNvCxnSpPr/>
                <p:nvPr/>
              </p:nvCxnSpPr>
              <p:spPr>
                <a:xfrm>
                  <a:off x="7506016" y="2358693"/>
                  <a:ext cx="717" cy="48402"/>
                </a:xfrm>
                <a:prstGeom prst="line">
                  <a:avLst/>
                </a:prstGeom>
                <a:noFill/>
                <a:ln w="25400" cap="flat" cmpd="sng" algn="ctr">
                  <a:solidFill>
                    <a:sysClr val="windowText" lastClr="000000"/>
                  </a:solidFill>
                  <a:prstDash val="solid"/>
                </a:ln>
                <a:effectLst/>
              </p:spPr>
            </p:cxnSp>
            <p:cxnSp>
              <p:nvCxnSpPr>
                <p:cNvPr id="157" name="Straight Connector 156">
                  <a:extLst>
                    <a:ext uri="{FF2B5EF4-FFF2-40B4-BE49-F238E27FC236}">
                      <a16:creationId xmlns:a16="http://schemas.microsoft.com/office/drawing/2014/main" xmlns="" id="{7A16E9A6-9621-43B0-9E9C-C1A0FE02C876}"/>
                    </a:ext>
                  </a:extLst>
                </p:cNvPr>
                <p:cNvCxnSpPr/>
                <p:nvPr/>
              </p:nvCxnSpPr>
              <p:spPr>
                <a:xfrm>
                  <a:off x="7544116" y="2358693"/>
                  <a:ext cx="717" cy="48402"/>
                </a:xfrm>
                <a:prstGeom prst="line">
                  <a:avLst/>
                </a:prstGeom>
                <a:noFill/>
                <a:ln w="25400"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xmlns="" id="{592D127C-62D6-4E06-9229-493BE925850E}"/>
                  </a:ext>
                </a:extLst>
              </p:cNvPr>
              <p:cNvSpPr/>
              <p:nvPr/>
            </p:nvSpPr>
            <p:spPr>
              <a:xfrm>
                <a:off x="4241413" y="3629008"/>
                <a:ext cx="556295" cy="409543"/>
              </a:xfrm>
              <a:prstGeom prst="rect">
                <a:avLst/>
              </a:prstGeom>
              <a:solidFill>
                <a:srgbClr val="FFFFFF">
                  <a:lumMod val="95000"/>
                </a:srgb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grpSp>
            <p:nvGrpSpPr>
              <p:cNvPr id="22" name="Group 21">
                <a:extLst>
                  <a:ext uri="{FF2B5EF4-FFF2-40B4-BE49-F238E27FC236}">
                    <a16:creationId xmlns:a16="http://schemas.microsoft.com/office/drawing/2014/main" xmlns="" id="{03351E8A-7B7C-4475-9326-544A4BEEC83B}"/>
                  </a:ext>
                </a:extLst>
              </p:cNvPr>
              <p:cNvGrpSpPr/>
              <p:nvPr/>
            </p:nvGrpSpPr>
            <p:grpSpPr>
              <a:xfrm>
                <a:off x="4296992" y="4054370"/>
                <a:ext cx="460448" cy="96409"/>
                <a:chOff x="7124179" y="2358693"/>
                <a:chExt cx="420654" cy="48402"/>
              </a:xfrm>
            </p:grpSpPr>
            <p:cxnSp>
              <p:nvCxnSpPr>
                <p:cNvPr id="134" name="Straight Connector 133">
                  <a:extLst>
                    <a:ext uri="{FF2B5EF4-FFF2-40B4-BE49-F238E27FC236}">
                      <a16:creationId xmlns:a16="http://schemas.microsoft.com/office/drawing/2014/main" xmlns="" id="{391F50A0-DEE1-42E0-948F-9751E2CB979F}"/>
                    </a:ext>
                  </a:extLst>
                </p:cNvPr>
                <p:cNvCxnSpPr/>
                <p:nvPr/>
              </p:nvCxnSpPr>
              <p:spPr>
                <a:xfrm>
                  <a:off x="7124179" y="2358693"/>
                  <a:ext cx="717" cy="48402"/>
                </a:xfrm>
                <a:prstGeom prst="line">
                  <a:avLst/>
                </a:prstGeom>
                <a:noFill/>
                <a:ln w="25400" cap="flat" cmpd="sng" algn="ctr">
                  <a:solidFill>
                    <a:sysClr val="windowText" lastClr="000000"/>
                  </a:solidFill>
                  <a:prstDash val="solid"/>
                </a:ln>
                <a:effectLst/>
              </p:spPr>
            </p:cxnSp>
            <p:cxnSp>
              <p:nvCxnSpPr>
                <p:cNvPr id="135" name="Straight Connector 134">
                  <a:extLst>
                    <a:ext uri="{FF2B5EF4-FFF2-40B4-BE49-F238E27FC236}">
                      <a16:creationId xmlns:a16="http://schemas.microsoft.com/office/drawing/2014/main" xmlns="" id="{187F47D6-5D10-4608-AD02-F0C239A0E8EC}"/>
                    </a:ext>
                  </a:extLst>
                </p:cNvPr>
                <p:cNvCxnSpPr/>
                <p:nvPr/>
              </p:nvCxnSpPr>
              <p:spPr>
                <a:xfrm>
                  <a:off x="7162270" y="2358693"/>
                  <a:ext cx="717" cy="48402"/>
                </a:xfrm>
                <a:prstGeom prst="line">
                  <a:avLst/>
                </a:prstGeom>
                <a:noFill/>
                <a:ln w="25400" cap="flat" cmpd="sng" algn="ctr">
                  <a:solidFill>
                    <a:sysClr val="windowText" lastClr="000000"/>
                  </a:solidFill>
                  <a:prstDash val="solid"/>
                </a:ln>
                <a:effectLst/>
              </p:spPr>
            </p:cxnSp>
            <p:cxnSp>
              <p:nvCxnSpPr>
                <p:cNvPr id="136" name="Straight Connector 135">
                  <a:extLst>
                    <a:ext uri="{FF2B5EF4-FFF2-40B4-BE49-F238E27FC236}">
                      <a16:creationId xmlns:a16="http://schemas.microsoft.com/office/drawing/2014/main" xmlns="" id="{949B8DA3-EEBB-4EE3-8D22-A28373F9B513}"/>
                    </a:ext>
                  </a:extLst>
                </p:cNvPr>
                <p:cNvCxnSpPr/>
                <p:nvPr/>
              </p:nvCxnSpPr>
              <p:spPr>
                <a:xfrm>
                  <a:off x="7203219" y="2358693"/>
                  <a:ext cx="717" cy="48402"/>
                </a:xfrm>
                <a:prstGeom prst="line">
                  <a:avLst/>
                </a:prstGeom>
                <a:noFill/>
                <a:ln w="25400" cap="flat" cmpd="sng" algn="ctr">
                  <a:solidFill>
                    <a:sysClr val="windowText" lastClr="000000"/>
                  </a:solidFill>
                  <a:prstDash val="solid"/>
                </a:ln>
                <a:effectLst/>
              </p:spPr>
            </p:cxnSp>
            <p:cxnSp>
              <p:nvCxnSpPr>
                <p:cNvPr id="137" name="Straight Connector 136">
                  <a:extLst>
                    <a:ext uri="{FF2B5EF4-FFF2-40B4-BE49-F238E27FC236}">
                      <a16:creationId xmlns:a16="http://schemas.microsoft.com/office/drawing/2014/main" xmlns="" id="{181BEB03-6D19-4AF0-AFC1-78E805C3870D}"/>
                    </a:ext>
                  </a:extLst>
                </p:cNvPr>
                <p:cNvCxnSpPr/>
                <p:nvPr/>
              </p:nvCxnSpPr>
              <p:spPr>
                <a:xfrm>
                  <a:off x="7243126" y="2358693"/>
                  <a:ext cx="717" cy="48402"/>
                </a:xfrm>
                <a:prstGeom prst="line">
                  <a:avLst/>
                </a:prstGeom>
                <a:noFill/>
                <a:ln w="25400" cap="flat" cmpd="sng" algn="ctr">
                  <a:solidFill>
                    <a:sysClr val="windowText" lastClr="000000"/>
                  </a:solidFill>
                  <a:prstDash val="solid"/>
                </a:ln>
                <a:effectLst/>
              </p:spPr>
            </p:cxnSp>
            <p:cxnSp>
              <p:nvCxnSpPr>
                <p:cNvPr id="138" name="Straight Connector 137">
                  <a:extLst>
                    <a:ext uri="{FF2B5EF4-FFF2-40B4-BE49-F238E27FC236}">
                      <a16:creationId xmlns:a16="http://schemas.microsoft.com/office/drawing/2014/main" xmlns="" id="{3D25D7EF-AA56-41F0-9EAD-28668D6500F0}"/>
                    </a:ext>
                  </a:extLst>
                </p:cNvPr>
                <p:cNvCxnSpPr/>
                <p:nvPr/>
              </p:nvCxnSpPr>
              <p:spPr>
                <a:xfrm>
                  <a:off x="7277416" y="2358693"/>
                  <a:ext cx="717" cy="48402"/>
                </a:xfrm>
                <a:prstGeom prst="line">
                  <a:avLst/>
                </a:prstGeom>
                <a:noFill/>
                <a:ln w="25400" cap="flat" cmpd="sng" algn="ctr">
                  <a:solidFill>
                    <a:sysClr val="windowText" lastClr="000000"/>
                  </a:solidFill>
                  <a:prstDash val="solid"/>
                </a:ln>
                <a:effectLst/>
              </p:spPr>
            </p:cxnSp>
            <p:cxnSp>
              <p:nvCxnSpPr>
                <p:cNvPr id="139" name="Straight Connector 138">
                  <a:extLst>
                    <a:ext uri="{FF2B5EF4-FFF2-40B4-BE49-F238E27FC236}">
                      <a16:creationId xmlns:a16="http://schemas.microsoft.com/office/drawing/2014/main" xmlns="" id="{FEDADBE8-B430-40EC-A5DF-07A724C5E632}"/>
                    </a:ext>
                  </a:extLst>
                </p:cNvPr>
                <p:cNvCxnSpPr/>
                <p:nvPr/>
              </p:nvCxnSpPr>
              <p:spPr>
                <a:xfrm>
                  <a:off x="7315516" y="2358693"/>
                  <a:ext cx="717" cy="48402"/>
                </a:xfrm>
                <a:prstGeom prst="line">
                  <a:avLst/>
                </a:prstGeom>
                <a:noFill/>
                <a:ln w="25400" cap="flat" cmpd="sng" algn="ctr">
                  <a:solidFill>
                    <a:sysClr val="windowText" lastClr="000000"/>
                  </a:solidFill>
                  <a:prstDash val="solid"/>
                </a:ln>
                <a:effectLst/>
              </p:spPr>
            </p:cxnSp>
            <p:cxnSp>
              <p:nvCxnSpPr>
                <p:cNvPr id="140" name="Straight Connector 139">
                  <a:extLst>
                    <a:ext uri="{FF2B5EF4-FFF2-40B4-BE49-F238E27FC236}">
                      <a16:creationId xmlns:a16="http://schemas.microsoft.com/office/drawing/2014/main" xmlns="" id="{82E3396C-E216-4491-BF73-54A8D27054AD}"/>
                    </a:ext>
                  </a:extLst>
                </p:cNvPr>
                <p:cNvCxnSpPr/>
                <p:nvPr/>
              </p:nvCxnSpPr>
              <p:spPr>
                <a:xfrm>
                  <a:off x="7352779" y="2358693"/>
                  <a:ext cx="717" cy="48402"/>
                </a:xfrm>
                <a:prstGeom prst="line">
                  <a:avLst/>
                </a:prstGeom>
                <a:noFill/>
                <a:ln w="25400" cap="flat" cmpd="sng" algn="ctr">
                  <a:solidFill>
                    <a:sysClr val="windowText" lastClr="000000"/>
                  </a:solidFill>
                  <a:prstDash val="solid"/>
                </a:ln>
                <a:effectLst/>
              </p:spPr>
            </p:cxnSp>
            <p:cxnSp>
              <p:nvCxnSpPr>
                <p:cNvPr id="141" name="Straight Connector 140">
                  <a:extLst>
                    <a:ext uri="{FF2B5EF4-FFF2-40B4-BE49-F238E27FC236}">
                      <a16:creationId xmlns:a16="http://schemas.microsoft.com/office/drawing/2014/main" xmlns="" id="{3969E75F-FCBE-435C-80FD-1D765A4257D4}"/>
                    </a:ext>
                  </a:extLst>
                </p:cNvPr>
                <p:cNvCxnSpPr/>
                <p:nvPr/>
              </p:nvCxnSpPr>
              <p:spPr>
                <a:xfrm>
                  <a:off x="7390870" y="2358693"/>
                  <a:ext cx="717" cy="48402"/>
                </a:xfrm>
                <a:prstGeom prst="line">
                  <a:avLst/>
                </a:prstGeom>
                <a:noFill/>
                <a:ln w="25400" cap="flat" cmpd="sng" algn="ctr">
                  <a:solidFill>
                    <a:sysClr val="windowText" lastClr="000000"/>
                  </a:solidFill>
                  <a:prstDash val="solid"/>
                </a:ln>
                <a:effectLst/>
              </p:spPr>
            </p:cxnSp>
            <p:cxnSp>
              <p:nvCxnSpPr>
                <p:cNvPr id="142" name="Straight Connector 141">
                  <a:extLst>
                    <a:ext uri="{FF2B5EF4-FFF2-40B4-BE49-F238E27FC236}">
                      <a16:creationId xmlns:a16="http://schemas.microsoft.com/office/drawing/2014/main" xmlns="" id="{F5BD33B0-5DC9-49DD-8762-52FC00B1B1DE}"/>
                    </a:ext>
                  </a:extLst>
                </p:cNvPr>
                <p:cNvCxnSpPr/>
                <p:nvPr/>
              </p:nvCxnSpPr>
              <p:spPr>
                <a:xfrm>
                  <a:off x="7431819" y="2358693"/>
                  <a:ext cx="717" cy="48402"/>
                </a:xfrm>
                <a:prstGeom prst="line">
                  <a:avLst/>
                </a:prstGeom>
                <a:noFill/>
                <a:ln w="25400" cap="flat" cmpd="sng" algn="ctr">
                  <a:solidFill>
                    <a:sysClr val="windowText" lastClr="000000"/>
                  </a:solidFill>
                  <a:prstDash val="solid"/>
                </a:ln>
                <a:effectLst/>
              </p:spPr>
            </p:cxnSp>
            <p:cxnSp>
              <p:nvCxnSpPr>
                <p:cNvPr id="143" name="Straight Connector 142">
                  <a:extLst>
                    <a:ext uri="{FF2B5EF4-FFF2-40B4-BE49-F238E27FC236}">
                      <a16:creationId xmlns:a16="http://schemas.microsoft.com/office/drawing/2014/main" xmlns="" id="{FD236386-6201-49CB-937D-2BFA618ECB14}"/>
                    </a:ext>
                  </a:extLst>
                </p:cNvPr>
                <p:cNvCxnSpPr/>
                <p:nvPr/>
              </p:nvCxnSpPr>
              <p:spPr>
                <a:xfrm>
                  <a:off x="7471726" y="2358693"/>
                  <a:ext cx="717" cy="48402"/>
                </a:xfrm>
                <a:prstGeom prst="line">
                  <a:avLst/>
                </a:prstGeom>
                <a:noFill/>
                <a:ln w="25400" cap="flat" cmpd="sng" algn="ctr">
                  <a:solidFill>
                    <a:sysClr val="windowText" lastClr="000000"/>
                  </a:solidFill>
                  <a:prstDash val="solid"/>
                </a:ln>
                <a:effectLst/>
              </p:spPr>
            </p:cxnSp>
            <p:cxnSp>
              <p:nvCxnSpPr>
                <p:cNvPr id="144" name="Straight Connector 143">
                  <a:extLst>
                    <a:ext uri="{FF2B5EF4-FFF2-40B4-BE49-F238E27FC236}">
                      <a16:creationId xmlns:a16="http://schemas.microsoft.com/office/drawing/2014/main" xmlns="" id="{7EF3CD14-C8A8-4B12-9726-D0C305D8AB8B}"/>
                    </a:ext>
                  </a:extLst>
                </p:cNvPr>
                <p:cNvCxnSpPr/>
                <p:nvPr/>
              </p:nvCxnSpPr>
              <p:spPr>
                <a:xfrm>
                  <a:off x="7506016" y="2358693"/>
                  <a:ext cx="717" cy="48402"/>
                </a:xfrm>
                <a:prstGeom prst="line">
                  <a:avLst/>
                </a:prstGeom>
                <a:noFill/>
                <a:ln w="25400" cap="flat" cmpd="sng" algn="ctr">
                  <a:solidFill>
                    <a:sysClr val="windowText" lastClr="000000"/>
                  </a:solidFill>
                  <a:prstDash val="solid"/>
                </a:ln>
                <a:effectLst/>
              </p:spPr>
            </p:cxnSp>
            <p:cxnSp>
              <p:nvCxnSpPr>
                <p:cNvPr id="145" name="Straight Connector 144">
                  <a:extLst>
                    <a:ext uri="{FF2B5EF4-FFF2-40B4-BE49-F238E27FC236}">
                      <a16:creationId xmlns:a16="http://schemas.microsoft.com/office/drawing/2014/main" xmlns="" id="{3469EB1F-4419-4215-B3F5-BE52CADEA93B}"/>
                    </a:ext>
                  </a:extLst>
                </p:cNvPr>
                <p:cNvCxnSpPr/>
                <p:nvPr/>
              </p:nvCxnSpPr>
              <p:spPr>
                <a:xfrm>
                  <a:off x="7544116" y="2358693"/>
                  <a:ext cx="717" cy="48402"/>
                </a:xfrm>
                <a:prstGeom prst="line">
                  <a:avLst/>
                </a:prstGeom>
                <a:noFill/>
                <a:ln w="25400" cap="flat" cmpd="sng" algn="ctr">
                  <a:solidFill>
                    <a:sysClr val="windowText" lastClr="000000"/>
                  </a:solidFill>
                  <a:prstDash val="solid"/>
                </a:ln>
                <a:effectLst/>
              </p:spPr>
            </p:cxnSp>
          </p:grpSp>
          <p:sp>
            <p:nvSpPr>
              <p:cNvPr id="23" name="TextBox 22">
                <a:extLst>
                  <a:ext uri="{FF2B5EF4-FFF2-40B4-BE49-F238E27FC236}">
                    <a16:creationId xmlns:a16="http://schemas.microsoft.com/office/drawing/2014/main" xmlns="" id="{ED30A3A2-6FAA-4143-BF16-82C7C341FE7A}"/>
                  </a:ext>
                </a:extLst>
              </p:cNvPr>
              <p:cNvSpPr txBox="1"/>
              <p:nvPr/>
            </p:nvSpPr>
            <p:spPr>
              <a:xfrm>
                <a:off x="4375044" y="3685238"/>
                <a:ext cx="366783" cy="240816"/>
              </a:xfrm>
              <a:prstGeom prst="rect">
                <a:avLst/>
              </a:prstGeom>
              <a:noFill/>
            </p:spPr>
            <p:txBody>
              <a:bodyPr vert="horz" wrap="none" lIns="0" tIns="0" rIns="0" bIns="0" rtlCol="0">
                <a:noAutofit/>
              </a:bodyPr>
              <a:lstStyle/>
              <a:p>
                <a:pPr marL="0" marR="0" lvl="0" indent="0" defTabSz="914377"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prstClr val="black"/>
                    </a:solidFill>
                    <a:effectLst/>
                    <a:uLnTx/>
                    <a:uFillTx/>
                    <a:latin typeface="Arial" panose="020B0604020202020204" pitchFamily="34" charset="0"/>
                    <a:cs typeface="Arial" charset="0"/>
                  </a:rPr>
                  <a:t>G</a:t>
                </a:r>
              </a:p>
            </p:txBody>
          </p:sp>
          <p:sp>
            <p:nvSpPr>
              <p:cNvPr id="24" name="Rectangle 23">
                <a:extLst>
                  <a:ext uri="{FF2B5EF4-FFF2-40B4-BE49-F238E27FC236}">
                    <a16:creationId xmlns:a16="http://schemas.microsoft.com/office/drawing/2014/main" xmlns="" id="{9F1CC7DE-E1E3-4C42-AAE4-3B2CBC9E5B89}"/>
                  </a:ext>
                </a:extLst>
              </p:cNvPr>
              <p:cNvSpPr/>
              <p:nvPr/>
            </p:nvSpPr>
            <p:spPr>
              <a:xfrm>
                <a:off x="5432390" y="3637149"/>
                <a:ext cx="556295" cy="409543"/>
              </a:xfrm>
              <a:prstGeom prst="rect">
                <a:avLst/>
              </a:prstGeom>
              <a:solidFill>
                <a:srgbClr val="FFFFFF">
                  <a:lumMod val="95000"/>
                </a:srgb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grpSp>
            <p:nvGrpSpPr>
              <p:cNvPr id="25" name="Group 24">
                <a:extLst>
                  <a:ext uri="{FF2B5EF4-FFF2-40B4-BE49-F238E27FC236}">
                    <a16:creationId xmlns:a16="http://schemas.microsoft.com/office/drawing/2014/main" xmlns="" id="{6FF29B7A-6033-4057-9DB9-6B6D3AA7F21C}"/>
                  </a:ext>
                </a:extLst>
              </p:cNvPr>
              <p:cNvGrpSpPr/>
              <p:nvPr/>
            </p:nvGrpSpPr>
            <p:grpSpPr>
              <a:xfrm>
                <a:off x="5486925" y="4036999"/>
                <a:ext cx="460448" cy="96409"/>
                <a:chOff x="7124179" y="2358693"/>
                <a:chExt cx="420654" cy="48402"/>
              </a:xfrm>
            </p:grpSpPr>
            <p:cxnSp>
              <p:nvCxnSpPr>
                <p:cNvPr id="122" name="Straight Connector 121">
                  <a:extLst>
                    <a:ext uri="{FF2B5EF4-FFF2-40B4-BE49-F238E27FC236}">
                      <a16:creationId xmlns:a16="http://schemas.microsoft.com/office/drawing/2014/main" xmlns="" id="{0E3B0C8C-1DA5-4EB7-8E4C-4C460F0EFFE3}"/>
                    </a:ext>
                  </a:extLst>
                </p:cNvPr>
                <p:cNvCxnSpPr/>
                <p:nvPr/>
              </p:nvCxnSpPr>
              <p:spPr>
                <a:xfrm>
                  <a:off x="7124179" y="2358693"/>
                  <a:ext cx="717" cy="48402"/>
                </a:xfrm>
                <a:prstGeom prst="line">
                  <a:avLst/>
                </a:prstGeom>
                <a:noFill/>
                <a:ln w="25400" cap="flat" cmpd="sng" algn="ctr">
                  <a:solidFill>
                    <a:sysClr val="windowText" lastClr="000000"/>
                  </a:solidFill>
                  <a:prstDash val="solid"/>
                </a:ln>
                <a:effectLst/>
              </p:spPr>
            </p:cxnSp>
            <p:cxnSp>
              <p:nvCxnSpPr>
                <p:cNvPr id="123" name="Straight Connector 122">
                  <a:extLst>
                    <a:ext uri="{FF2B5EF4-FFF2-40B4-BE49-F238E27FC236}">
                      <a16:creationId xmlns:a16="http://schemas.microsoft.com/office/drawing/2014/main" xmlns="" id="{2C941F66-17FB-4E82-BC28-526F05ACD355}"/>
                    </a:ext>
                  </a:extLst>
                </p:cNvPr>
                <p:cNvCxnSpPr/>
                <p:nvPr/>
              </p:nvCxnSpPr>
              <p:spPr>
                <a:xfrm>
                  <a:off x="7162270" y="2358693"/>
                  <a:ext cx="717" cy="48402"/>
                </a:xfrm>
                <a:prstGeom prst="line">
                  <a:avLst/>
                </a:prstGeom>
                <a:noFill/>
                <a:ln w="25400" cap="flat" cmpd="sng" algn="ctr">
                  <a:solidFill>
                    <a:sysClr val="windowText" lastClr="000000"/>
                  </a:solidFill>
                  <a:prstDash val="solid"/>
                </a:ln>
                <a:effectLst/>
              </p:spPr>
            </p:cxnSp>
            <p:cxnSp>
              <p:nvCxnSpPr>
                <p:cNvPr id="124" name="Straight Connector 123">
                  <a:extLst>
                    <a:ext uri="{FF2B5EF4-FFF2-40B4-BE49-F238E27FC236}">
                      <a16:creationId xmlns:a16="http://schemas.microsoft.com/office/drawing/2014/main" xmlns="" id="{0E333B7A-AAFF-4C51-817F-0E02E0407A96}"/>
                    </a:ext>
                  </a:extLst>
                </p:cNvPr>
                <p:cNvCxnSpPr/>
                <p:nvPr/>
              </p:nvCxnSpPr>
              <p:spPr>
                <a:xfrm>
                  <a:off x="7203219" y="2358693"/>
                  <a:ext cx="717" cy="48402"/>
                </a:xfrm>
                <a:prstGeom prst="line">
                  <a:avLst/>
                </a:prstGeom>
                <a:noFill/>
                <a:ln w="25400" cap="flat" cmpd="sng" algn="ctr">
                  <a:solidFill>
                    <a:sysClr val="windowText" lastClr="000000"/>
                  </a:solidFill>
                  <a:prstDash val="solid"/>
                </a:ln>
                <a:effectLst/>
              </p:spPr>
            </p:cxnSp>
            <p:cxnSp>
              <p:nvCxnSpPr>
                <p:cNvPr id="125" name="Straight Connector 124">
                  <a:extLst>
                    <a:ext uri="{FF2B5EF4-FFF2-40B4-BE49-F238E27FC236}">
                      <a16:creationId xmlns:a16="http://schemas.microsoft.com/office/drawing/2014/main" xmlns="" id="{B4977BC9-D808-4CBD-9112-734E44C6157B}"/>
                    </a:ext>
                  </a:extLst>
                </p:cNvPr>
                <p:cNvCxnSpPr/>
                <p:nvPr/>
              </p:nvCxnSpPr>
              <p:spPr>
                <a:xfrm>
                  <a:off x="7243126" y="2358693"/>
                  <a:ext cx="717" cy="48402"/>
                </a:xfrm>
                <a:prstGeom prst="line">
                  <a:avLst/>
                </a:prstGeom>
                <a:noFill/>
                <a:ln w="25400" cap="flat" cmpd="sng" algn="ctr">
                  <a:solidFill>
                    <a:sysClr val="windowText" lastClr="000000"/>
                  </a:solidFill>
                  <a:prstDash val="solid"/>
                </a:ln>
                <a:effectLst/>
              </p:spPr>
            </p:cxnSp>
            <p:cxnSp>
              <p:nvCxnSpPr>
                <p:cNvPr id="126" name="Straight Connector 125">
                  <a:extLst>
                    <a:ext uri="{FF2B5EF4-FFF2-40B4-BE49-F238E27FC236}">
                      <a16:creationId xmlns:a16="http://schemas.microsoft.com/office/drawing/2014/main" xmlns="" id="{84D41BDA-9A65-447B-BB20-367D21C6BDB2}"/>
                    </a:ext>
                  </a:extLst>
                </p:cNvPr>
                <p:cNvCxnSpPr/>
                <p:nvPr/>
              </p:nvCxnSpPr>
              <p:spPr>
                <a:xfrm>
                  <a:off x="7277416" y="2358693"/>
                  <a:ext cx="717" cy="48402"/>
                </a:xfrm>
                <a:prstGeom prst="line">
                  <a:avLst/>
                </a:prstGeom>
                <a:noFill/>
                <a:ln w="25400" cap="flat" cmpd="sng" algn="ctr">
                  <a:solidFill>
                    <a:sysClr val="windowText" lastClr="000000"/>
                  </a:solidFill>
                  <a:prstDash val="solid"/>
                </a:ln>
                <a:effectLst/>
              </p:spPr>
            </p:cxnSp>
            <p:cxnSp>
              <p:nvCxnSpPr>
                <p:cNvPr id="127" name="Straight Connector 126">
                  <a:extLst>
                    <a:ext uri="{FF2B5EF4-FFF2-40B4-BE49-F238E27FC236}">
                      <a16:creationId xmlns:a16="http://schemas.microsoft.com/office/drawing/2014/main" xmlns="" id="{4B953332-28A9-4DC0-9F47-56104E9DC8C6}"/>
                    </a:ext>
                  </a:extLst>
                </p:cNvPr>
                <p:cNvCxnSpPr/>
                <p:nvPr/>
              </p:nvCxnSpPr>
              <p:spPr>
                <a:xfrm>
                  <a:off x="7315516" y="2358693"/>
                  <a:ext cx="717" cy="48402"/>
                </a:xfrm>
                <a:prstGeom prst="line">
                  <a:avLst/>
                </a:prstGeom>
                <a:noFill/>
                <a:ln w="25400" cap="flat" cmpd="sng" algn="ctr">
                  <a:solidFill>
                    <a:sysClr val="windowText" lastClr="000000"/>
                  </a:solidFill>
                  <a:prstDash val="solid"/>
                </a:ln>
                <a:effectLst/>
              </p:spPr>
            </p:cxnSp>
            <p:cxnSp>
              <p:nvCxnSpPr>
                <p:cNvPr id="128" name="Straight Connector 127">
                  <a:extLst>
                    <a:ext uri="{FF2B5EF4-FFF2-40B4-BE49-F238E27FC236}">
                      <a16:creationId xmlns:a16="http://schemas.microsoft.com/office/drawing/2014/main" xmlns="" id="{080F5808-6E62-407E-BFDA-E392AF0B3CAD}"/>
                    </a:ext>
                  </a:extLst>
                </p:cNvPr>
                <p:cNvCxnSpPr/>
                <p:nvPr/>
              </p:nvCxnSpPr>
              <p:spPr>
                <a:xfrm>
                  <a:off x="7352779" y="2358693"/>
                  <a:ext cx="717" cy="48402"/>
                </a:xfrm>
                <a:prstGeom prst="line">
                  <a:avLst/>
                </a:prstGeom>
                <a:noFill/>
                <a:ln w="25400" cap="flat" cmpd="sng" algn="ctr">
                  <a:solidFill>
                    <a:sysClr val="windowText" lastClr="000000"/>
                  </a:solidFill>
                  <a:prstDash val="solid"/>
                </a:ln>
                <a:effectLst/>
              </p:spPr>
            </p:cxnSp>
            <p:cxnSp>
              <p:nvCxnSpPr>
                <p:cNvPr id="129" name="Straight Connector 128">
                  <a:extLst>
                    <a:ext uri="{FF2B5EF4-FFF2-40B4-BE49-F238E27FC236}">
                      <a16:creationId xmlns:a16="http://schemas.microsoft.com/office/drawing/2014/main" xmlns="" id="{BB853F4D-DE16-4AE7-A024-E3B1689EC2ED}"/>
                    </a:ext>
                  </a:extLst>
                </p:cNvPr>
                <p:cNvCxnSpPr/>
                <p:nvPr/>
              </p:nvCxnSpPr>
              <p:spPr>
                <a:xfrm>
                  <a:off x="7390870" y="2358693"/>
                  <a:ext cx="717" cy="48402"/>
                </a:xfrm>
                <a:prstGeom prst="line">
                  <a:avLst/>
                </a:prstGeom>
                <a:noFill/>
                <a:ln w="25400" cap="flat" cmpd="sng" algn="ctr">
                  <a:solidFill>
                    <a:sysClr val="windowText" lastClr="000000"/>
                  </a:solidFill>
                  <a:prstDash val="solid"/>
                </a:ln>
                <a:effectLst/>
              </p:spPr>
            </p:cxnSp>
            <p:cxnSp>
              <p:nvCxnSpPr>
                <p:cNvPr id="130" name="Straight Connector 129">
                  <a:extLst>
                    <a:ext uri="{FF2B5EF4-FFF2-40B4-BE49-F238E27FC236}">
                      <a16:creationId xmlns:a16="http://schemas.microsoft.com/office/drawing/2014/main" xmlns="" id="{4E311878-700E-4667-B659-EA5B7253688E}"/>
                    </a:ext>
                  </a:extLst>
                </p:cNvPr>
                <p:cNvCxnSpPr/>
                <p:nvPr/>
              </p:nvCxnSpPr>
              <p:spPr>
                <a:xfrm>
                  <a:off x="7431819" y="2358693"/>
                  <a:ext cx="717" cy="48402"/>
                </a:xfrm>
                <a:prstGeom prst="line">
                  <a:avLst/>
                </a:prstGeom>
                <a:noFill/>
                <a:ln w="25400" cap="flat" cmpd="sng" algn="ctr">
                  <a:solidFill>
                    <a:sysClr val="windowText" lastClr="000000"/>
                  </a:solidFill>
                  <a:prstDash val="solid"/>
                </a:ln>
                <a:effectLst/>
              </p:spPr>
            </p:cxnSp>
            <p:cxnSp>
              <p:nvCxnSpPr>
                <p:cNvPr id="131" name="Straight Connector 130">
                  <a:extLst>
                    <a:ext uri="{FF2B5EF4-FFF2-40B4-BE49-F238E27FC236}">
                      <a16:creationId xmlns:a16="http://schemas.microsoft.com/office/drawing/2014/main" xmlns="" id="{D6339DD3-DA1D-485E-ABF3-789E1ACFE416}"/>
                    </a:ext>
                  </a:extLst>
                </p:cNvPr>
                <p:cNvCxnSpPr/>
                <p:nvPr/>
              </p:nvCxnSpPr>
              <p:spPr>
                <a:xfrm>
                  <a:off x="7471726" y="2358693"/>
                  <a:ext cx="717" cy="48402"/>
                </a:xfrm>
                <a:prstGeom prst="line">
                  <a:avLst/>
                </a:prstGeom>
                <a:noFill/>
                <a:ln w="25400" cap="flat" cmpd="sng" algn="ctr">
                  <a:solidFill>
                    <a:sysClr val="windowText" lastClr="000000"/>
                  </a:solidFill>
                  <a:prstDash val="solid"/>
                </a:ln>
                <a:effectLst/>
              </p:spPr>
            </p:cxnSp>
            <p:cxnSp>
              <p:nvCxnSpPr>
                <p:cNvPr id="132" name="Straight Connector 131">
                  <a:extLst>
                    <a:ext uri="{FF2B5EF4-FFF2-40B4-BE49-F238E27FC236}">
                      <a16:creationId xmlns:a16="http://schemas.microsoft.com/office/drawing/2014/main" xmlns="" id="{75E11F40-4BCD-42E2-B53A-FAB283363572}"/>
                    </a:ext>
                  </a:extLst>
                </p:cNvPr>
                <p:cNvCxnSpPr/>
                <p:nvPr/>
              </p:nvCxnSpPr>
              <p:spPr>
                <a:xfrm>
                  <a:off x="7506016" y="2358693"/>
                  <a:ext cx="717" cy="48402"/>
                </a:xfrm>
                <a:prstGeom prst="line">
                  <a:avLst/>
                </a:prstGeom>
                <a:noFill/>
                <a:ln w="25400" cap="flat" cmpd="sng" algn="ctr">
                  <a:solidFill>
                    <a:sysClr val="windowText" lastClr="000000"/>
                  </a:solidFill>
                  <a:prstDash val="solid"/>
                </a:ln>
                <a:effectLst/>
              </p:spPr>
            </p:cxnSp>
            <p:cxnSp>
              <p:nvCxnSpPr>
                <p:cNvPr id="133" name="Straight Connector 132">
                  <a:extLst>
                    <a:ext uri="{FF2B5EF4-FFF2-40B4-BE49-F238E27FC236}">
                      <a16:creationId xmlns:a16="http://schemas.microsoft.com/office/drawing/2014/main" xmlns="" id="{96DD162E-0FFE-48B2-A18E-27194DE83F4F}"/>
                    </a:ext>
                  </a:extLst>
                </p:cNvPr>
                <p:cNvCxnSpPr/>
                <p:nvPr/>
              </p:nvCxnSpPr>
              <p:spPr>
                <a:xfrm>
                  <a:off x="7544116" y="2358693"/>
                  <a:ext cx="717" cy="48402"/>
                </a:xfrm>
                <a:prstGeom prst="line">
                  <a:avLst/>
                </a:prstGeom>
                <a:noFill/>
                <a:ln w="25400" cap="flat" cmpd="sng" algn="ctr">
                  <a:solidFill>
                    <a:sysClr val="windowText" lastClr="000000"/>
                  </a:solidFill>
                  <a:prstDash val="solid"/>
                </a:ln>
                <a:effectLst/>
              </p:spPr>
            </p:cxnSp>
          </p:grpSp>
          <p:sp>
            <p:nvSpPr>
              <p:cNvPr id="26" name="Rectangle 25">
                <a:extLst>
                  <a:ext uri="{FF2B5EF4-FFF2-40B4-BE49-F238E27FC236}">
                    <a16:creationId xmlns:a16="http://schemas.microsoft.com/office/drawing/2014/main" xmlns="" id="{2D9F9DA1-F238-4A5B-ABBF-BDBE101785F0}"/>
                  </a:ext>
                </a:extLst>
              </p:cNvPr>
              <p:cNvSpPr/>
              <p:nvPr/>
            </p:nvSpPr>
            <p:spPr>
              <a:xfrm flipH="1">
                <a:off x="6121182" y="4158023"/>
                <a:ext cx="1956174" cy="230890"/>
              </a:xfrm>
              <a:prstGeom prst="rect">
                <a:avLst/>
              </a:prstGeom>
              <a:solidFill>
                <a:srgbClr val="7030A0"/>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sp>
            <p:nvSpPr>
              <p:cNvPr id="27" name="TextBox 26">
                <a:extLst>
                  <a:ext uri="{FF2B5EF4-FFF2-40B4-BE49-F238E27FC236}">
                    <a16:creationId xmlns:a16="http://schemas.microsoft.com/office/drawing/2014/main" xmlns="" id="{826205EE-79B8-4DE9-9A29-5EE13979080D}"/>
                  </a:ext>
                </a:extLst>
              </p:cNvPr>
              <p:cNvSpPr txBox="1"/>
              <p:nvPr/>
            </p:nvSpPr>
            <p:spPr>
              <a:xfrm flipH="1">
                <a:off x="6847847" y="4195796"/>
                <a:ext cx="962461" cy="252058"/>
              </a:xfrm>
              <a:prstGeom prst="rect">
                <a:avLst/>
              </a:prstGeom>
              <a:noFill/>
            </p:spPr>
            <p:txBody>
              <a:bodyPr vert="horz" wrap="none" lIns="0" tIns="0" rIns="0" bIns="0" rtlCol="0">
                <a:noAutofit/>
              </a:bodyPr>
              <a:lstStyle/>
              <a:p>
                <a:pPr marL="0" marR="0" lvl="0" indent="0" defTabSz="914377"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srgbClr val="FFFFFF"/>
                    </a:solidFill>
                    <a:effectLst/>
                    <a:uLnTx/>
                    <a:uFillTx/>
                    <a:latin typeface="Arial" panose="020B0604020202020204" pitchFamily="34" charset="0"/>
                    <a:cs typeface="Arial" charset="0"/>
                  </a:rPr>
                  <a:t>P1222 vs 10FV-</a:t>
                </a:r>
              </a:p>
            </p:txBody>
          </p:sp>
          <p:grpSp>
            <p:nvGrpSpPr>
              <p:cNvPr id="28" name="Group 27">
                <a:extLst>
                  <a:ext uri="{FF2B5EF4-FFF2-40B4-BE49-F238E27FC236}">
                    <a16:creationId xmlns:a16="http://schemas.microsoft.com/office/drawing/2014/main" xmlns="" id="{6B48735C-41BF-4038-AA53-5274438714D9}"/>
                  </a:ext>
                </a:extLst>
              </p:cNvPr>
              <p:cNvGrpSpPr/>
              <p:nvPr/>
            </p:nvGrpSpPr>
            <p:grpSpPr>
              <a:xfrm flipH="1">
                <a:off x="6151637" y="4391863"/>
                <a:ext cx="210222" cy="96409"/>
                <a:chOff x="6723680" y="2656803"/>
                <a:chExt cx="192054" cy="48402"/>
              </a:xfrm>
            </p:grpSpPr>
            <p:cxnSp>
              <p:nvCxnSpPr>
                <p:cNvPr id="116" name="Straight Connector 115">
                  <a:extLst>
                    <a:ext uri="{FF2B5EF4-FFF2-40B4-BE49-F238E27FC236}">
                      <a16:creationId xmlns:a16="http://schemas.microsoft.com/office/drawing/2014/main" xmlns="" id="{1D1D44EC-957A-44A2-B27F-8DCEADC5EFCA}"/>
                    </a:ext>
                  </a:extLst>
                </p:cNvPr>
                <p:cNvCxnSpPr/>
                <p:nvPr/>
              </p:nvCxnSpPr>
              <p:spPr>
                <a:xfrm>
                  <a:off x="6723680" y="2656803"/>
                  <a:ext cx="717" cy="48402"/>
                </a:xfrm>
                <a:prstGeom prst="line">
                  <a:avLst/>
                </a:prstGeom>
                <a:noFill/>
                <a:ln w="25400" cap="flat" cmpd="sng" algn="ctr">
                  <a:solidFill>
                    <a:sysClr val="windowText" lastClr="000000"/>
                  </a:solidFill>
                  <a:prstDash val="solid"/>
                </a:ln>
                <a:effectLst/>
              </p:spPr>
            </p:cxnSp>
            <p:cxnSp>
              <p:nvCxnSpPr>
                <p:cNvPr id="117" name="Straight Connector 116">
                  <a:extLst>
                    <a:ext uri="{FF2B5EF4-FFF2-40B4-BE49-F238E27FC236}">
                      <a16:creationId xmlns:a16="http://schemas.microsoft.com/office/drawing/2014/main" xmlns="" id="{3A0A6D19-BD4A-44E4-AD86-15C6E0F574EC}"/>
                    </a:ext>
                  </a:extLst>
                </p:cNvPr>
                <p:cNvCxnSpPr/>
                <p:nvPr/>
              </p:nvCxnSpPr>
              <p:spPr>
                <a:xfrm>
                  <a:off x="6761771" y="2656803"/>
                  <a:ext cx="717" cy="48402"/>
                </a:xfrm>
                <a:prstGeom prst="line">
                  <a:avLst/>
                </a:prstGeom>
                <a:noFill/>
                <a:ln w="25400" cap="flat" cmpd="sng" algn="ctr">
                  <a:solidFill>
                    <a:sysClr val="windowText" lastClr="000000"/>
                  </a:solidFill>
                  <a:prstDash val="solid"/>
                </a:ln>
                <a:effectLst/>
              </p:spPr>
            </p:cxnSp>
            <p:cxnSp>
              <p:nvCxnSpPr>
                <p:cNvPr id="118" name="Straight Connector 117">
                  <a:extLst>
                    <a:ext uri="{FF2B5EF4-FFF2-40B4-BE49-F238E27FC236}">
                      <a16:creationId xmlns:a16="http://schemas.microsoft.com/office/drawing/2014/main" xmlns="" id="{0765B779-B12E-4594-9722-E5C3FA15DD6F}"/>
                    </a:ext>
                  </a:extLst>
                </p:cNvPr>
                <p:cNvCxnSpPr/>
                <p:nvPr/>
              </p:nvCxnSpPr>
              <p:spPr>
                <a:xfrm>
                  <a:off x="6802720" y="2656803"/>
                  <a:ext cx="717" cy="48402"/>
                </a:xfrm>
                <a:prstGeom prst="line">
                  <a:avLst/>
                </a:prstGeom>
                <a:noFill/>
                <a:ln w="25400" cap="flat" cmpd="sng" algn="ctr">
                  <a:solidFill>
                    <a:sysClr val="windowText" lastClr="000000"/>
                  </a:solidFill>
                  <a:prstDash val="solid"/>
                </a:ln>
                <a:effectLst/>
              </p:spPr>
            </p:cxnSp>
            <p:cxnSp>
              <p:nvCxnSpPr>
                <p:cNvPr id="119" name="Straight Connector 118">
                  <a:extLst>
                    <a:ext uri="{FF2B5EF4-FFF2-40B4-BE49-F238E27FC236}">
                      <a16:creationId xmlns:a16="http://schemas.microsoft.com/office/drawing/2014/main" xmlns="" id="{F0B2D400-33CF-4F9E-8742-B658CD55CE03}"/>
                    </a:ext>
                  </a:extLst>
                </p:cNvPr>
                <p:cNvCxnSpPr/>
                <p:nvPr/>
              </p:nvCxnSpPr>
              <p:spPr>
                <a:xfrm>
                  <a:off x="6842627" y="2656803"/>
                  <a:ext cx="717" cy="48402"/>
                </a:xfrm>
                <a:prstGeom prst="line">
                  <a:avLst/>
                </a:prstGeom>
                <a:noFill/>
                <a:ln w="25400" cap="flat" cmpd="sng" algn="ctr">
                  <a:solidFill>
                    <a:sysClr val="windowText" lastClr="000000"/>
                  </a:solidFill>
                  <a:prstDash val="solid"/>
                </a:ln>
                <a:effectLst/>
              </p:spPr>
            </p:cxnSp>
            <p:cxnSp>
              <p:nvCxnSpPr>
                <p:cNvPr id="120" name="Straight Connector 119">
                  <a:extLst>
                    <a:ext uri="{FF2B5EF4-FFF2-40B4-BE49-F238E27FC236}">
                      <a16:creationId xmlns:a16="http://schemas.microsoft.com/office/drawing/2014/main" xmlns="" id="{4BC553EA-9B93-4419-B5D9-1C679FA0B1D1}"/>
                    </a:ext>
                  </a:extLst>
                </p:cNvPr>
                <p:cNvCxnSpPr/>
                <p:nvPr/>
              </p:nvCxnSpPr>
              <p:spPr>
                <a:xfrm>
                  <a:off x="6876917" y="2656803"/>
                  <a:ext cx="717" cy="48402"/>
                </a:xfrm>
                <a:prstGeom prst="line">
                  <a:avLst/>
                </a:prstGeom>
                <a:noFill/>
                <a:ln w="25400" cap="flat" cmpd="sng" algn="ctr">
                  <a:solidFill>
                    <a:sysClr val="windowText" lastClr="000000"/>
                  </a:solidFill>
                  <a:prstDash val="solid"/>
                </a:ln>
                <a:effectLst/>
              </p:spPr>
            </p:cxnSp>
            <p:cxnSp>
              <p:nvCxnSpPr>
                <p:cNvPr id="121" name="Straight Connector 120">
                  <a:extLst>
                    <a:ext uri="{FF2B5EF4-FFF2-40B4-BE49-F238E27FC236}">
                      <a16:creationId xmlns:a16="http://schemas.microsoft.com/office/drawing/2014/main" xmlns="" id="{94010124-4409-4A04-8CF9-ED20B8F4715A}"/>
                    </a:ext>
                  </a:extLst>
                </p:cNvPr>
                <p:cNvCxnSpPr/>
                <p:nvPr/>
              </p:nvCxnSpPr>
              <p:spPr>
                <a:xfrm>
                  <a:off x="6915017" y="2656803"/>
                  <a:ext cx="717" cy="48402"/>
                </a:xfrm>
                <a:prstGeom prst="line">
                  <a:avLst/>
                </a:prstGeom>
                <a:noFill/>
                <a:ln w="25400" cap="flat" cmpd="sng" algn="ctr">
                  <a:solidFill>
                    <a:sysClr val="windowText" lastClr="000000"/>
                  </a:solidFill>
                  <a:prstDash val="solid"/>
                </a:ln>
                <a:effectLst/>
              </p:spPr>
            </p:cxnSp>
          </p:grpSp>
          <p:grpSp>
            <p:nvGrpSpPr>
              <p:cNvPr id="29" name="Group 28">
                <a:extLst>
                  <a:ext uri="{FF2B5EF4-FFF2-40B4-BE49-F238E27FC236}">
                    <a16:creationId xmlns:a16="http://schemas.microsoft.com/office/drawing/2014/main" xmlns="" id="{89782CF6-E08B-4935-AADF-72D6BE373A7A}"/>
                  </a:ext>
                </a:extLst>
              </p:cNvPr>
              <p:cNvGrpSpPr/>
              <p:nvPr/>
            </p:nvGrpSpPr>
            <p:grpSpPr>
              <a:xfrm flipH="1">
                <a:off x="6446188" y="4374827"/>
                <a:ext cx="1356943" cy="120510"/>
                <a:chOff x="7395526" y="2511093"/>
                <a:chExt cx="301707" cy="48402"/>
              </a:xfrm>
            </p:grpSpPr>
            <p:cxnSp>
              <p:nvCxnSpPr>
                <p:cNvPr id="107" name="Straight Connector 106">
                  <a:extLst>
                    <a:ext uri="{FF2B5EF4-FFF2-40B4-BE49-F238E27FC236}">
                      <a16:creationId xmlns:a16="http://schemas.microsoft.com/office/drawing/2014/main" xmlns="" id="{850F4DC5-81A9-4DE0-B8D9-F18A4582936B}"/>
                    </a:ext>
                  </a:extLst>
                </p:cNvPr>
                <p:cNvCxnSpPr/>
                <p:nvPr/>
              </p:nvCxnSpPr>
              <p:spPr>
                <a:xfrm>
                  <a:off x="7395526" y="2511093"/>
                  <a:ext cx="717" cy="48402"/>
                </a:xfrm>
                <a:prstGeom prst="line">
                  <a:avLst/>
                </a:prstGeom>
                <a:noFill/>
                <a:ln w="25400" cap="flat" cmpd="sng" algn="ctr">
                  <a:solidFill>
                    <a:sysClr val="windowText" lastClr="000000"/>
                  </a:solidFill>
                  <a:prstDash val="solid"/>
                </a:ln>
                <a:effectLst/>
              </p:spPr>
            </p:cxnSp>
            <p:cxnSp>
              <p:nvCxnSpPr>
                <p:cNvPr id="108" name="Straight Connector 107">
                  <a:extLst>
                    <a:ext uri="{FF2B5EF4-FFF2-40B4-BE49-F238E27FC236}">
                      <a16:creationId xmlns:a16="http://schemas.microsoft.com/office/drawing/2014/main" xmlns="" id="{2C856F86-FAE3-4793-962B-EB4845816A1B}"/>
                    </a:ext>
                  </a:extLst>
                </p:cNvPr>
                <p:cNvCxnSpPr/>
                <p:nvPr/>
              </p:nvCxnSpPr>
              <p:spPr>
                <a:xfrm>
                  <a:off x="7429816" y="2511093"/>
                  <a:ext cx="717" cy="48402"/>
                </a:xfrm>
                <a:prstGeom prst="line">
                  <a:avLst/>
                </a:prstGeom>
                <a:noFill/>
                <a:ln w="25400" cap="flat" cmpd="sng" algn="ctr">
                  <a:solidFill>
                    <a:sysClr val="windowText" lastClr="000000"/>
                  </a:solidFill>
                  <a:prstDash val="solid"/>
                </a:ln>
                <a:effectLst/>
              </p:spPr>
            </p:cxnSp>
            <p:cxnSp>
              <p:nvCxnSpPr>
                <p:cNvPr id="109" name="Straight Connector 108">
                  <a:extLst>
                    <a:ext uri="{FF2B5EF4-FFF2-40B4-BE49-F238E27FC236}">
                      <a16:creationId xmlns:a16="http://schemas.microsoft.com/office/drawing/2014/main" xmlns="" id="{9DE98F29-7CC0-4423-AF7A-165E8F4A8BC0}"/>
                    </a:ext>
                  </a:extLst>
                </p:cNvPr>
                <p:cNvCxnSpPr/>
                <p:nvPr/>
              </p:nvCxnSpPr>
              <p:spPr>
                <a:xfrm>
                  <a:off x="7467916" y="2511093"/>
                  <a:ext cx="717" cy="48402"/>
                </a:xfrm>
                <a:prstGeom prst="line">
                  <a:avLst/>
                </a:prstGeom>
                <a:noFill/>
                <a:ln w="25400" cap="flat" cmpd="sng" algn="ctr">
                  <a:solidFill>
                    <a:sysClr val="windowText" lastClr="000000"/>
                  </a:solidFill>
                  <a:prstDash val="solid"/>
                </a:ln>
                <a:effectLst/>
              </p:spPr>
            </p:cxnSp>
            <p:cxnSp>
              <p:nvCxnSpPr>
                <p:cNvPr id="110" name="Straight Connector 109">
                  <a:extLst>
                    <a:ext uri="{FF2B5EF4-FFF2-40B4-BE49-F238E27FC236}">
                      <a16:creationId xmlns:a16="http://schemas.microsoft.com/office/drawing/2014/main" xmlns="" id="{0CE36F05-4668-4ADD-822D-9521B408C819}"/>
                    </a:ext>
                  </a:extLst>
                </p:cNvPr>
                <p:cNvCxnSpPr/>
                <p:nvPr/>
              </p:nvCxnSpPr>
              <p:spPr>
                <a:xfrm>
                  <a:off x="7505179" y="2511093"/>
                  <a:ext cx="717" cy="48402"/>
                </a:xfrm>
                <a:prstGeom prst="line">
                  <a:avLst/>
                </a:prstGeom>
                <a:noFill/>
                <a:ln w="25400" cap="flat" cmpd="sng" algn="ctr">
                  <a:solidFill>
                    <a:sysClr val="windowText" lastClr="000000"/>
                  </a:solidFill>
                  <a:prstDash val="solid"/>
                </a:ln>
                <a:effectLst/>
              </p:spPr>
            </p:cxnSp>
            <p:cxnSp>
              <p:nvCxnSpPr>
                <p:cNvPr id="111" name="Straight Connector 110">
                  <a:extLst>
                    <a:ext uri="{FF2B5EF4-FFF2-40B4-BE49-F238E27FC236}">
                      <a16:creationId xmlns:a16="http://schemas.microsoft.com/office/drawing/2014/main" xmlns="" id="{AF026251-8C22-48B8-B71B-E0B96240055D}"/>
                    </a:ext>
                  </a:extLst>
                </p:cNvPr>
                <p:cNvCxnSpPr/>
                <p:nvPr/>
              </p:nvCxnSpPr>
              <p:spPr>
                <a:xfrm>
                  <a:off x="7543270" y="2511093"/>
                  <a:ext cx="717" cy="48402"/>
                </a:xfrm>
                <a:prstGeom prst="line">
                  <a:avLst/>
                </a:prstGeom>
                <a:noFill/>
                <a:ln w="25400" cap="flat" cmpd="sng" algn="ctr">
                  <a:solidFill>
                    <a:sysClr val="windowText" lastClr="000000"/>
                  </a:solidFill>
                  <a:prstDash val="solid"/>
                </a:ln>
                <a:effectLst/>
              </p:spPr>
            </p:cxnSp>
            <p:cxnSp>
              <p:nvCxnSpPr>
                <p:cNvPr id="112" name="Straight Connector 111">
                  <a:extLst>
                    <a:ext uri="{FF2B5EF4-FFF2-40B4-BE49-F238E27FC236}">
                      <a16:creationId xmlns:a16="http://schemas.microsoft.com/office/drawing/2014/main" xmlns="" id="{60C957F0-1341-40EA-8796-3BE83DEF039C}"/>
                    </a:ext>
                  </a:extLst>
                </p:cNvPr>
                <p:cNvCxnSpPr/>
                <p:nvPr/>
              </p:nvCxnSpPr>
              <p:spPr>
                <a:xfrm>
                  <a:off x="7584219" y="2511093"/>
                  <a:ext cx="717" cy="48402"/>
                </a:xfrm>
                <a:prstGeom prst="line">
                  <a:avLst/>
                </a:prstGeom>
                <a:noFill/>
                <a:ln w="25400" cap="flat" cmpd="sng" algn="ctr">
                  <a:solidFill>
                    <a:sysClr val="windowText" lastClr="000000"/>
                  </a:solidFill>
                  <a:prstDash val="solid"/>
                </a:ln>
                <a:effectLst/>
              </p:spPr>
            </p:cxnSp>
            <p:cxnSp>
              <p:nvCxnSpPr>
                <p:cNvPr id="113" name="Straight Connector 112">
                  <a:extLst>
                    <a:ext uri="{FF2B5EF4-FFF2-40B4-BE49-F238E27FC236}">
                      <a16:creationId xmlns:a16="http://schemas.microsoft.com/office/drawing/2014/main" xmlns="" id="{FA13D298-F814-40B2-8347-618BFB603B71}"/>
                    </a:ext>
                  </a:extLst>
                </p:cNvPr>
                <p:cNvCxnSpPr/>
                <p:nvPr/>
              </p:nvCxnSpPr>
              <p:spPr>
                <a:xfrm>
                  <a:off x="7624126" y="2511093"/>
                  <a:ext cx="717" cy="48402"/>
                </a:xfrm>
                <a:prstGeom prst="line">
                  <a:avLst/>
                </a:prstGeom>
                <a:noFill/>
                <a:ln w="25400" cap="flat" cmpd="sng" algn="ctr">
                  <a:solidFill>
                    <a:sysClr val="windowText" lastClr="000000"/>
                  </a:solidFill>
                  <a:prstDash val="solid"/>
                </a:ln>
                <a:effectLst/>
              </p:spPr>
            </p:cxnSp>
            <p:cxnSp>
              <p:nvCxnSpPr>
                <p:cNvPr id="114" name="Straight Connector 113">
                  <a:extLst>
                    <a:ext uri="{FF2B5EF4-FFF2-40B4-BE49-F238E27FC236}">
                      <a16:creationId xmlns:a16="http://schemas.microsoft.com/office/drawing/2014/main" xmlns="" id="{393D5A29-57DB-47B7-904D-D1CC8C2AE47B}"/>
                    </a:ext>
                  </a:extLst>
                </p:cNvPr>
                <p:cNvCxnSpPr/>
                <p:nvPr/>
              </p:nvCxnSpPr>
              <p:spPr>
                <a:xfrm>
                  <a:off x="7658416" y="2511093"/>
                  <a:ext cx="717" cy="48402"/>
                </a:xfrm>
                <a:prstGeom prst="line">
                  <a:avLst/>
                </a:prstGeom>
                <a:noFill/>
                <a:ln w="25400" cap="flat" cmpd="sng" algn="ctr">
                  <a:solidFill>
                    <a:sysClr val="windowText" lastClr="000000"/>
                  </a:solidFill>
                  <a:prstDash val="solid"/>
                </a:ln>
                <a:effectLst/>
              </p:spPr>
            </p:cxnSp>
            <p:cxnSp>
              <p:nvCxnSpPr>
                <p:cNvPr id="115" name="Straight Connector 114">
                  <a:extLst>
                    <a:ext uri="{FF2B5EF4-FFF2-40B4-BE49-F238E27FC236}">
                      <a16:creationId xmlns:a16="http://schemas.microsoft.com/office/drawing/2014/main" xmlns="" id="{D4EE5D18-0D56-467F-8327-568B0FF53E3E}"/>
                    </a:ext>
                  </a:extLst>
                </p:cNvPr>
                <p:cNvCxnSpPr/>
                <p:nvPr/>
              </p:nvCxnSpPr>
              <p:spPr>
                <a:xfrm>
                  <a:off x="7696516" y="2511093"/>
                  <a:ext cx="717" cy="48402"/>
                </a:xfrm>
                <a:prstGeom prst="line">
                  <a:avLst/>
                </a:prstGeom>
                <a:noFill/>
                <a:ln w="25400" cap="flat" cmpd="sng" algn="ctr">
                  <a:solidFill>
                    <a:sysClr val="windowText" lastClr="000000"/>
                  </a:solidFill>
                  <a:prstDash val="solid"/>
                </a:ln>
                <a:effectLst/>
              </p:spPr>
            </p:cxnSp>
          </p:grpSp>
          <p:grpSp>
            <p:nvGrpSpPr>
              <p:cNvPr id="30" name="Group 29">
                <a:extLst>
                  <a:ext uri="{FF2B5EF4-FFF2-40B4-BE49-F238E27FC236}">
                    <a16:creationId xmlns:a16="http://schemas.microsoft.com/office/drawing/2014/main" xmlns="" id="{E6777446-FEF4-4390-811E-F1432B3519E4}"/>
                  </a:ext>
                </a:extLst>
              </p:cNvPr>
              <p:cNvGrpSpPr/>
              <p:nvPr/>
            </p:nvGrpSpPr>
            <p:grpSpPr>
              <a:xfrm>
                <a:off x="6137625" y="3623969"/>
                <a:ext cx="1873140" cy="539867"/>
                <a:chOff x="3280963" y="1029745"/>
                <a:chExt cx="1711256" cy="271039"/>
              </a:xfrm>
            </p:grpSpPr>
            <p:sp>
              <p:nvSpPr>
                <p:cNvPr id="64" name="Rectangle 63">
                  <a:extLst>
                    <a:ext uri="{FF2B5EF4-FFF2-40B4-BE49-F238E27FC236}">
                      <a16:creationId xmlns:a16="http://schemas.microsoft.com/office/drawing/2014/main" xmlns="" id="{9ECCB1BD-9A93-495B-8C96-9D66A02209B2}"/>
                    </a:ext>
                  </a:extLst>
                </p:cNvPr>
                <p:cNvSpPr/>
                <p:nvPr/>
              </p:nvSpPr>
              <p:spPr>
                <a:xfrm flipH="1">
                  <a:off x="3280963" y="1029745"/>
                  <a:ext cx="1711256" cy="271039"/>
                </a:xfrm>
                <a:prstGeom prst="rect">
                  <a:avLst/>
                </a:prstGeom>
                <a:solidFill>
                  <a:sysClr val="window" lastClr="FFFFFF">
                    <a:lumMod val="75000"/>
                  </a:sysClr>
                </a:solidFill>
                <a:ln w="9525" cap="flat" cmpd="sng" algn="ctr">
                  <a:no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sp>
              <p:nvSpPr>
                <p:cNvPr id="65" name="Rectangle 64">
                  <a:extLst>
                    <a:ext uri="{FF2B5EF4-FFF2-40B4-BE49-F238E27FC236}">
                      <a16:creationId xmlns:a16="http://schemas.microsoft.com/office/drawing/2014/main" xmlns="" id="{B232942A-BD49-4C00-AB34-45541F521D72}"/>
                    </a:ext>
                  </a:extLst>
                </p:cNvPr>
                <p:cNvSpPr/>
                <p:nvPr/>
              </p:nvSpPr>
              <p:spPr>
                <a:xfrm flipH="1">
                  <a:off x="3872835" y="1035910"/>
                  <a:ext cx="508218" cy="205610"/>
                </a:xfrm>
                <a:prstGeom prst="rect">
                  <a:avLst/>
                </a:prstGeom>
                <a:solidFill>
                  <a:srgbClr val="003C71">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grpSp>
              <p:nvGrpSpPr>
                <p:cNvPr id="66" name="Group 65">
                  <a:extLst>
                    <a:ext uri="{FF2B5EF4-FFF2-40B4-BE49-F238E27FC236}">
                      <a16:creationId xmlns:a16="http://schemas.microsoft.com/office/drawing/2014/main" xmlns="" id="{04C7364E-8B53-4F85-BA61-03565A2174D7}"/>
                    </a:ext>
                  </a:extLst>
                </p:cNvPr>
                <p:cNvGrpSpPr/>
                <p:nvPr/>
              </p:nvGrpSpPr>
              <p:grpSpPr>
                <a:xfrm flipH="1">
                  <a:off x="3910577" y="1236654"/>
                  <a:ext cx="420654" cy="48402"/>
                  <a:chOff x="7124179" y="2358693"/>
                  <a:chExt cx="420654" cy="48402"/>
                </a:xfrm>
              </p:grpSpPr>
              <p:cxnSp>
                <p:nvCxnSpPr>
                  <p:cNvPr id="95" name="Straight Connector 94">
                    <a:extLst>
                      <a:ext uri="{FF2B5EF4-FFF2-40B4-BE49-F238E27FC236}">
                        <a16:creationId xmlns:a16="http://schemas.microsoft.com/office/drawing/2014/main" xmlns="" id="{81545EBC-52A8-4924-AB1C-604DD40D7C01}"/>
                      </a:ext>
                    </a:extLst>
                  </p:cNvPr>
                  <p:cNvCxnSpPr/>
                  <p:nvPr/>
                </p:nvCxnSpPr>
                <p:spPr>
                  <a:xfrm>
                    <a:off x="7124179" y="2358693"/>
                    <a:ext cx="717" cy="48402"/>
                  </a:xfrm>
                  <a:prstGeom prst="line">
                    <a:avLst/>
                  </a:prstGeom>
                  <a:noFill/>
                  <a:ln w="25400" cap="flat" cmpd="sng" algn="ctr">
                    <a:solidFill>
                      <a:sysClr val="windowText" lastClr="000000"/>
                    </a:solidFill>
                    <a:prstDash val="solid"/>
                  </a:ln>
                  <a:effectLst/>
                </p:spPr>
              </p:cxnSp>
              <p:cxnSp>
                <p:nvCxnSpPr>
                  <p:cNvPr id="96" name="Straight Connector 95">
                    <a:extLst>
                      <a:ext uri="{FF2B5EF4-FFF2-40B4-BE49-F238E27FC236}">
                        <a16:creationId xmlns:a16="http://schemas.microsoft.com/office/drawing/2014/main" xmlns="" id="{2EC7CD07-9AE0-42AE-8A0F-B7BF36BC64A7}"/>
                      </a:ext>
                    </a:extLst>
                  </p:cNvPr>
                  <p:cNvCxnSpPr/>
                  <p:nvPr/>
                </p:nvCxnSpPr>
                <p:spPr>
                  <a:xfrm>
                    <a:off x="7162270" y="2358693"/>
                    <a:ext cx="717" cy="48402"/>
                  </a:xfrm>
                  <a:prstGeom prst="line">
                    <a:avLst/>
                  </a:prstGeom>
                  <a:noFill/>
                  <a:ln w="25400" cap="flat" cmpd="sng" algn="ctr">
                    <a:solidFill>
                      <a:sysClr val="windowText" lastClr="000000"/>
                    </a:solidFill>
                    <a:prstDash val="solid"/>
                  </a:ln>
                  <a:effectLst/>
                </p:spPr>
              </p:cxnSp>
              <p:cxnSp>
                <p:nvCxnSpPr>
                  <p:cNvPr id="97" name="Straight Connector 96">
                    <a:extLst>
                      <a:ext uri="{FF2B5EF4-FFF2-40B4-BE49-F238E27FC236}">
                        <a16:creationId xmlns:a16="http://schemas.microsoft.com/office/drawing/2014/main" xmlns="" id="{77F25C01-85E8-4EF0-B599-6017C998C72D}"/>
                      </a:ext>
                    </a:extLst>
                  </p:cNvPr>
                  <p:cNvCxnSpPr/>
                  <p:nvPr/>
                </p:nvCxnSpPr>
                <p:spPr>
                  <a:xfrm>
                    <a:off x="7203219" y="2358693"/>
                    <a:ext cx="717" cy="48402"/>
                  </a:xfrm>
                  <a:prstGeom prst="line">
                    <a:avLst/>
                  </a:prstGeom>
                  <a:noFill/>
                  <a:ln w="25400" cap="flat" cmpd="sng" algn="ctr">
                    <a:solidFill>
                      <a:sysClr val="windowText" lastClr="000000"/>
                    </a:solidFill>
                    <a:prstDash val="solid"/>
                  </a:ln>
                  <a:effectLst/>
                </p:spPr>
              </p:cxnSp>
              <p:cxnSp>
                <p:nvCxnSpPr>
                  <p:cNvPr id="98" name="Straight Connector 97">
                    <a:extLst>
                      <a:ext uri="{FF2B5EF4-FFF2-40B4-BE49-F238E27FC236}">
                        <a16:creationId xmlns:a16="http://schemas.microsoft.com/office/drawing/2014/main" xmlns="" id="{E6FFB23C-EEC7-4C67-9FD1-901687E359A3}"/>
                      </a:ext>
                    </a:extLst>
                  </p:cNvPr>
                  <p:cNvCxnSpPr/>
                  <p:nvPr/>
                </p:nvCxnSpPr>
                <p:spPr>
                  <a:xfrm>
                    <a:off x="7243126" y="2358693"/>
                    <a:ext cx="717" cy="48402"/>
                  </a:xfrm>
                  <a:prstGeom prst="line">
                    <a:avLst/>
                  </a:prstGeom>
                  <a:noFill/>
                  <a:ln w="25400" cap="flat" cmpd="sng" algn="ctr">
                    <a:solidFill>
                      <a:sysClr val="windowText" lastClr="000000"/>
                    </a:solidFill>
                    <a:prstDash val="solid"/>
                  </a:ln>
                  <a:effectLst/>
                </p:spPr>
              </p:cxnSp>
              <p:cxnSp>
                <p:nvCxnSpPr>
                  <p:cNvPr id="99" name="Straight Connector 98">
                    <a:extLst>
                      <a:ext uri="{FF2B5EF4-FFF2-40B4-BE49-F238E27FC236}">
                        <a16:creationId xmlns:a16="http://schemas.microsoft.com/office/drawing/2014/main" xmlns="" id="{609F6A93-8725-4398-A422-8B54D7812495}"/>
                      </a:ext>
                    </a:extLst>
                  </p:cNvPr>
                  <p:cNvCxnSpPr/>
                  <p:nvPr/>
                </p:nvCxnSpPr>
                <p:spPr>
                  <a:xfrm>
                    <a:off x="7277416" y="2358693"/>
                    <a:ext cx="717" cy="48402"/>
                  </a:xfrm>
                  <a:prstGeom prst="line">
                    <a:avLst/>
                  </a:prstGeom>
                  <a:noFill/>
                  <a:ln w="25400" cap="flat" cmpd="sng" algn="ctr">
                    <a:solidFill>
                      <a:sysClr val="windowText" lastClr="000000"/>
                    </a:solidFill>
                    <a:prstDash val="solid"/>
                  </a:ln>
                  <a:effectLst/>
                </p:spPr>
              </p:cxnSp>
              <p:cxnSp>
                <p:nvCxnSpPr>
                  <p:cNvPr id="100" name="Straight Connector 99">
                    <a:extLst>
                      <a:ext uri="{FF2B5EF4-FFF2-40B4-BE49-F238E27FC236}">
                        <a16:creationId xmlns:a16="http://schemas.microsoft.com/office/drawing/2014/main" xmlns="" id="{81555FFF-F076-4D4D-B4D8-07E99A1D3D26}"/>
                      </a:ext>
                    </a:extLst>
                  </p:cNvPr>
                  <p:cNvCxnSpPr/>
                  <p:nvPr/>
                </p:nvCxnSpPr>
                <p:spPr>
                  <a:xfrm>
                    <a:off x="7315516" y="2358693"/>
                    <a:ext cx="717" cy="48402"/>
                  </a:xfrm>
                  <a:prstGeom prst="line">
                    <a:avLst/>
                  </a:prstGeom>
                  <a:noFill/>
                  <a:ln w="25400" cap="flat" cmpd="sng" algn="ctr">
                    <a:solidFill>
                      <a:sysClr val="windowText" lastClr="000000"/>
                    </a:solidFill>
                    <a:prstDash val="solid"/>
                  </a:ln>
                  <a:effectLst/>
                </p:spPr>
              </p:cxnSp>
              <p:cxnSp>
                <p:nvCxnSpPr>
                  <p:cNvPr id="101" name="Straight Connector 100">
                    <a:extLst>
                      <a:ext uri="{FF2B5EF4-FFF2-40B4-BE49-F238E27FC236}">
                        <a16:creationId xmlns:a16="http://schemas.microsoft.com/office/drawing/2014/main" xmlns="" id="{80C2462D-D5D0-4CE5-A9A2-FB8C322A4288}"/>
                      </a:ext>
                    </a:extLst>
                  </p:cNvPr>
                  <p:cNvCxnSpPr/>
                  <p:nvPr/>
                </p:nvCxnSpPr>
                <p:spPr>
                  <a:xfrm>
                    <a:off x="7352779" y="2358693"/>
                    <a:ext cx="717" cy="48402"/>
                  </a:xfrm>
                  <a:prstGeom prst="line">
                    <a:avLst/>
                  </a:prstGeom>
                  <a:noFill/>
                  <a:ln w="25400" cap="flat" cmpd="sng" algn="ctr">
                    <a:solidFill>
                      <a:sysClr val="windowText" lastClr="000000"/>
                    </a:solidFill>
                    <a:prstDash val="solid"/>
                  </a:ln>
                  <a:effectLst/>
                </p:spPr>
              </p:cxnSp>
              <p:cxnSp>
                <p:nvCxnSpPr>
                  <p:cNvPr id="102" name="Straight Connector 101">
                    <a:extLst>
                      <a:ext uri="{FF2B5EF4-FFF2-40B4-BE49-F238E27FC236}">
                        <a16:creationId xmlns:a16="http://schemas.microsoft.com/office/drawing/2014/main" xmlns="" id="{4007F8D3-F34B-44DC-B958-33A0A5DC3218}"/>
                      </a:ext>
                    </a:extLst>
                  </p:cNvPr>
                  <p:cNvCxnSpPr/>
                  <p:nvPr/>
                </p:nvCxnSpPr>
                <p:spPr>
                  <a:xfrm>
                    <a:off x="7390870" y="2358693"/>
                    <a:ext cx="717" cy="48402"/>
                  </a:xfrm>
                  <a:prstGeom prst="line">
                    <a:avLst/>
                  </a:prstGeom>
                  <a:noFill/>
                  <a:ln w="25400" cap="flat" cmpd="sng" algn="ctr">
                    <a:solidFill>
                      <a:sysClr val="windowText" lastClr="000000"/>
                    </a:solidFill>
                    <a:prstDash val="solid"/>
                  </a:ln>
                  <a:effectLst/>
                </p:spPr>
              </p:cxnSp>
              <p:cxnSp>
                <p:nvCxnSpPr>
                  <p:cNvPr id="103" name="Straight Connector 102">
                    <a:extLst>
                      <a:ext uri="{FF2B5EF4-FFF2-40B4-BE49-F238E27FC236}">
                        <a16:creationId xmlns:a16="http://schemas.microsoft.com/office/drawing/2014/main" xmlns="" id="{7CF5FB6E-9F87-4C0D-84FE-FCE5B27EE0A4}"/>
                      </a:ext>
                    </a:extLst>
                  </p:cNvPr>
                  <p:cNvCxnSpPr/>
                  <p:nvPr/>
                </p:nvCxnSpPr>
                <p:spPr>
                  <a:xfrm>
                    <a:off x="7431819" y="2358693"/>
                    <a:ext cx="717" cy="48402"/>
                  </a:xfrm>
                  <a:prstGeom prst="line">
                    <a:avLst/>
                  </a:prstGeom>
                  <a:noFill/>
                  <a:ln w="25400" cap="flat" cmpd="sng" algn="ctr">
                    <a:solidFill>
                      <a:sysClr val="windowText" lastClr="000000"/>
                    </a:solidFill>
                    <a:prstDash val="solid"/>
                  </a:ln>
                  <a:effectLst/>
                </p:spPr>
              </p:cxnSp>
              <p:cxnSp>
                <p:nvCxnSpPr>
                  <p:cNvPr id="104" name="Straight Connector 103">
                    <a:extLst>
                      <a:ext uri="{FF2B5EF4-FFF2-40B4-BE49-F238E27FC236}">
                        <a16:creationId xmlns:a16="http://schemas.microsoft.com/office/drawing/2014/main" xmlns="" id="{6883B2B1-B77B-4F61-8C3B-BA0997DB0C86}"/>
                      </a:ext>
                    </a:extLst>
                  </p:cNvPr>
                  <p:cNvCxnSpPr/>
                  <p:nvPr/>
                </p:nvCxnSpPr>
                <p:spPr>
                  <a:xfrm>
                    <a:off x="7471726" y="2358693"/>
                    <a:ext cx="717" cy="48402"/>
                  </a:xfrm>
                  <a:prstGeom prst="line">
                    <a:avLst/>
                  </a:prstGeom>
                  <a:noFill/>
                  <a:ln w="25400" cap="flat" cmpd="sng" algn="ctr">
                    <a:solidFill>
                      <a:sysClr val="windowText" lastClr="000000"/>
                    </a:solidFill>
                    <a:prstDash val="solid"/>
                  </a:ln>
                  <a:effectLst/>
                </p:spPr>
              </p:cxnSp>
              <p:cxnSp>
                <p:nvCxnSpPr>
                  <p:cNvPr id="105" name="Straight Connector 104">
                    <a:extLst>
                      <a:ext uri="{FF2B5EF4-FFF2-40B4-BE49-F238E27FC236}">
                        <a16:creationId xmlns:a16="http://schemas.microsoft.com/office/drawing/2014/main" xmlns="" id="{A848FF29-8F57-40E2-8418-DC54F9D74EA2}"/>
                      </a:ext>
                    </a:extLst>
                  </p:cNvPr>
                  <p:cNvCxnSpPr/>
                  <p:nvPr/>
                </p:nvCxnSpPr>
                <p:spPr>
                  <a:xfrm>
                    <a:off x="7506016" y="2358693"/>
                    <a:ext cx="717" cy="48402"/>
                  </a:xfrm>
                  <a:prstGeom prst="line">
                    <a:avLst/>
                  </a:prstGeom>
                  <a:noFill/>
                  <a:ln w="25400" cap="flat" cmpd="sng" algn="ctr">
                    <a:solidFill>
                      <a:sysClr val="windowText" lastClr="000000"/>
                    </a:solidFill>
                    <a:prstDash val="solid"/>
                  </a:ln>
                  <a:effectLst/>
                </p:spPr>
              </p:cxnSp>
              <p:cxnSp>
                <p:nvCxnSpPr>
                  <p:cNvPr id="106" name="Straight Connector 105">
                    <a:extLst>
                      <a:ext uri="{FF2B5EF4-FFF2-40B4-BE49-F238E27FC236}">
                        <a16:creationId xmlns:a16="http://schemas.microsoft.com/office/drawing/2014/main" xmlns="" id="{44994F7F-42BD-4BB1-A413-C51908100068}"/>
                      </a:ext>
                    </a:extLst>
                  </p:cNvPr>
                  <p:cNvCxnSpPr/>
                  <p:nvPr/>
                </p:nvCxnSpPr>
                <p:spPr>
                  <a:xfrm>
                    <a:off x="7544116" y="2358693"/>
                    <a:ext cx="717" cy="48402"/>
                  </a:xfrm>
                  <a:prstGeom prst="line">
                    <a:avLst/>
                  </a:prstGeom>
                  <a:noFill/>
                  <a:ln w="25400" cap="flat" cmpd="sng" algn="ctr">
                    <a:solidFill>
                      <a:sysClr val="windowText" lastClr="000000"/>
                    </a:solidFill>
                    <a:prstDash val="solid"/>
                  </a:ln>
                  <a:effectLst/>
                </p:spPr>
              </p:cxnSp>
            </p:grpSp>
            <p:sp>
              <p:nvSpPr>
                <p:cNvPr id="67" name="Rectangle 66">
                  <a:extLst>
                    <a:ext uri="{FF2B5EF4-FFF2-40B4-BE49-F238E27FC236}">
                      <a16:creationId xmlns:a16="http://schemas.microsoft.com/office/drawing/2014/main" xmlns="" id="{7C5D8B82-E4D9-41A3-8C3B-8906EC5EDA30}"/>
                    </a:ext>
                  </a:extLst>
                </p:cNvPr>
                <p:cNvSpPr/>
                <p:nvPr/>
              </p:nvSpPr>
              <p:spPr>
                <a:xfrm flipH="1">
                  <a:off x="4409339" y="1033304"/>
                  <a:ext cx="508218" cy="205610"/>
                </a:xfrm>
                <a:prstGeom prst="rect">
                  <a:avLst/>
                </a:prstGeom>
                <a:solidFill>
                  <a:srgbClr val="FFFFFF">
                    <a:lumMod val="95000"/>
                  </a:srgb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grpSp>
              <p:nvGrpSpPr>
                <p:cNvPr id="68" name="Group 67">
                  <a:extLst>
                    <a:ext uri="{FF2B5EF4-FFF2-40B4-BE49-F238E27FC236}">
                      <a16:creationId xmlns:a16="http://schemas.microsoft.com/office/drawing/2014/main" xmlns="" id="{FA2F0276-BC17-43A1-9867-CC11C5608C6F}"/>
                    </a:ext>
                  </a:extLst>
                </p:cNvPr>
                <p:cNvGrpSpPr/>
                <p:nvPr/>
              </p:nvGrpSpPr>
              <p:grpSpPr>
                <a:xfrm flipH="1">
                  <a:off x="4446127" y="1246856"/>
                  <a:ext cx="420654" cy="48402"/>
                  <a:chOff x="7124179" y="2358693"/>
                  <a:chExt cx="420654" cy="48402"/>
                </a:xfrm>
              </p:grpSpPr>
              <p:cxnSp>
                <p:nvCxnSpPr>
                  <p:cNvPr id="83" name="Straight Connector 82">
                    <a:extLst>
                      <a:ext uri="{FF2B5EF4-FFF2-40B4-BE49-F238E27FC236}">
                        <a16:creationId xmlns:a16="http://schemas.microsoft.com/office/drawing/2014/main" xmlns="" id="{6E0A4376-03AF-4117-B6CD-B11A58A726CC}"/>
                      </a:ext>
                    </a:extLst>
                  </p:cNvPr>
                  <p:cNvCxnSpPr/>
                  <p:nvPr/>
                </p:nvCxnSpPr>
                <p:spPr>
                  <a:xfrm>
                    <a:off x="7124179" y="2358693"/>
                    <a:ext cx="717" cy="48402"/>
                  </a:xfrm>
                  <a:prstGeom prst="line">
                    <a:avLst/>
                  </a:prstGeom>
                  <a:noFill/>
                  <a:ln w="25400" cap="flat" cmpd="sng" algn="ctr">
                    <a:solidFill>
                      <a:sysClr val="windowText" lastClr="000000"/>
                    </a:solidFill>
                    <a:prstDash val="solid"/>
                  </a:ln>
                  <a:effectLst/>
                </p:spPr>
              </p:cxnSp>
              <p:cxnSp>
                <p:nvCxnSpPr>
                  <p:cNvPr id="84" name="Straight Connector 83">
                    <a:extLst>
                      <a:ext uri="{FF2B5EF4-FFF2-40B4-BE49-F238E27FC236}">
                        <a16:creationId xmlns:a16="http://schemas.microsoft.com/office/drawing/2014/main" xmlns="" id="{02542132-EF9A-46E1-B866-5C8EF64D7A9D}"/>
                      </a:ext>
                    </a:extLst>
                  </p:cNvPr>
                  <p:cNvCxnSpPr/>
                  <p:nvPr/>
                </p:nvCxnSpPr>
                <p:spPr>
                  <a:xfrm>
                    <a:off x="7162270" y="2358693"/>
                    <a:ext cx="717" cy="48402"/>
                  </a:xfrm>
                  <a:prstGeom prst="line">
                    <a:avLst/>
                  </a:prstGeom>
                  <a:noFill/>
                  <a:ln w="25400" cap="flat" cmpd="sng" algn="ctr">
                    <a:solidFill>
                      <a:sysClr val="windowText" lastClr="000000"/>
                    </a:solidFill>
                    <a:prstDash val="solid"/>
                  </a:ln>
                  <a:effectLst/>
                </p:spPr>
              </p:cxnSp>
              <p:cxnSp>
                <p:nvCxnSpPr>
                  <p:cNvPr id="85" name="Straight Connector 84">
                    <a:extLst>
                      <a:ext uri="{FF2B5EF4-FFF2-40B4-BE49-F238E27FC236}">
                        <a16:creationId xmlns:a16="http://schemas.microsoft.com/office/drawing/2014/main" xmlns="" id="{B2108508-3F7D-405A-9F77-AA6466AF49E2}"/>
                      </a:ext>
                    </a:extLst>
                  </p:cNvPr>
                  <p:cNvCxnSpPr/>
                  <p:nvPr/>
                </p:nvCxnSpPr>
                <p:spPr>
                  <a:xfrm>
                    <a:off x="7203219" y="2358693"/>
                    <a:ext cx="717" cy="48402"/>
                  </a:xfrm>
                  <a:prstGeom prst="line">
                    <a:avLst/>
                  </a:prstGeom>
                  <a:noFill/>
                  <a:ln w="25400" cap="flat" cmpd="sng" algn="ctr">
                    <a:solidFill>
                      <a:sysClr val="windowText" lastClr="000000"/>
                    </a:solidFill>
                    <a:prstDash val="solid"/>
                  </a:ln>
                  <a:effectLst/>
                </p:spPr>
              </p:cxnSp>
              <p:cxnSp>
                <p:nvCxnSpPr>
                  <p:cNvPr id="86" name="Straight Connector 85">
                    <a:extLst>
                      <a:ext uri="{FF2B5EF4-FFF2-40B4-BE49-F238E27FC236}">
                        <a16:creationId xmlns:a16="http://schemas.microsoft.com/office/drawing/2014/main" xmlns="" id="{A2884CAE-BF9F-499B-B40E-6750EB0CA4EC}"/>
                      </a:ext>
                    </a:extLst>
                  </p:cNvPr>
                  <p:cNvCxnSpPr/>
                  <p:nvPr/>
                </p:nvCxnSpPr>
                <p:spPr>
                  <a:xfrm>
                    <a:off x="7243126" y="2358693"/>
                    <a:ext cx="717" cy="48402"/>
                  </a:xfrm>
                  <a:prstGeom prst="line">
                    <a:avLst/>
                  </a:prstGeom>
                  <a:noFill/>
                  <a:ln w="25400" cap="flat" cmpd="sng" algn="ctr">
                    <a:solidFill>
                      <a:sysClr val="windowText" lastClr="000000"/>
                    </a:solidFill>
                    <a:prstDash val="solid"/>
                  </a:ln>
                  <a:effectLst/>
                </p:spPr>
              </p:cxnSp>
              <p:cxnSp>
                <p:nvCxnSpPr>
                  <p:cNvPr id="87" name="Straight Connector 86">
                    <a:extLst>
                      <a:ext uri="{FF2B5EF4-FFF2-40B4-BE49-F238E27FC236}">
                        <a16:creationId xmlns:a16="http://schemas.microsoft.com/office/drawing/2014/main" xmlns="" id="{2B833B7A-B7DF-49AF-AC79-850B860D3CED}"/>
                      </a:ext>
                    </a:extLst>
                  </p:cNvPr>
                  <p:cNvCxnSpPr/>
                  <p:nvPr/>
                </p:nvCxnSpPr>
                <p:spPr>
                  <a:xfrm>
                    <a:off x="7277416" y="2358693"/>
                    <a:ext cx="717" cy="48402"/>
                  </a:xfrm>
                  <a:prstGeom prst="line">
                    <a:avLst/>
                  </a:prstGeom>
                  <a:noFill/>
                  <a:ln w="25400" cap="flat" cmpd="sng" algn="ctr">
                    <a:solidFill>
                      <a:sysClr val="windowText" lastClr="000000"/>
                    </a:solidFill>
                    <a:prstDash val="solid"/>
                  </a:ln>
                  <a:effectLst/>
                </p:spPr>
              </p:cxnSp>
              <p:cxnSp>
                <p:nvCxnSpPr>
                  <p:cNvPr id="88" name="Straight Connector 87">
                    <a:extLst>
                      <a:ext uri="{FF2B5EF4-FFF2-40B4-BE49-F238E27FC236}">
                        <a16:creationId xmlns:a16="http://schemas.microsoft.com/office/drawing/2014/main" xmlns="" id="{B435CF3C-16D4-48BC-9C0B-AD271A53F9C0}"/>
                      </a:ext>
                    </a:extLst>
                  </p:cNvPr>
                  <p:cNvCxnSpPr/>
                  <p:nvPr/>
                </p:nvCxnSpPr>
                <p:spPr>
                  <a:xfrm>
                    <a:off x="7315516" y="2358693"/>
                    <a:ext cx="717" cy="48402"/>
                  </a:xfrm>
                  <a:prstGeom prst="line">
                    <a:avLst/>
                  </a:prstGeom>
                  <a:noFill/>
                  <a:ln w="25400" cap="flat" cmpd="sng" algn="ctr">
                    <a:solidFill>
                      <a:sysClr val="windowText" lastClr="000000"/>
                    </a:solidFill>
                    <a:prstDash val="solid"/>
                  </a:ln>
                  <a:effectLst/>
                </p:spPr>
              </p:cxnSp>
              <p:cxnSp>
                <p:nvCxnSpPr>
                  <p:cNvPr id="89" name="Straight Connector 88">
                    <a:extLst>
                      <a:ext uri="{FF2B5EF4-FFF2-40B4-BE49-F238E27FC236}">
                        <a16:creationId xmlns:a16="http://schemas.microsoft.com/office/drawing/2014/main" xmlns="" id="{942FCB3C-DF39-4F04-86C3-7E78B0E45228}"/>
                      </a:ext>
                    </a:extLst>
                  </p:cNvPr>
                  <p:cNvCxnSpPr/>
                  <p:nvPr/>
                </p:nvCxnSpPr>
                <p:spPr>
                  <a:xfrm>
                    <a:off x="7352779" y="2358693"/>
                    <a:ext cx="717" cy="48402"/>
                  </a:xfrm>
                  <a:prstGeom prst="line">
                    <a:avLst/>
                  </a:prstGeom>
                  <a:noFill/>
                  <a:ln w="25400" cap="flat" cmpd="sng" algn="ctr">
                    <a:solidFill>
                      <a:sysClr val="windowText" lastClr="000000"/>
                    </a:solidFill>
                    <a:prstDash val="solid"/>
                  </a:ln>
                  <a:effectLst/>
                </p:spPr>
              </p:cxnSp>
              <p:cxnSp>
                <p:nvCxnSpPr>
                  <p:cNvPr id="90" name="Straight Connector 89">
                    <a:extLst>
                      <a:ext uri="{FF2B5EF4-FFF2-40B4-BE49-F238E27FC236}">
                        <a16:creationId xmlns:a16="http://schemas.microsoft.com/office/drawing/2014/main" xmlns="" id="{2915A571-5018-46D6-BA13-6B1D81F776CD}"/>
                      </a:ext>
                    </a:extLst>
                  </p:cNvPr>
                  <p:cNvCxnSpPr/>
                  <p:nvPr/>
                </p:nvCxnSpPr>
                <p:spPr>
                  <a:xfrm>
                    <a:off x="7390870" y="2358693"/>
                    <a:ext cx="717" cy="48402"/>
                  </a:xfrm>
                  <a:prstGeom prst="line">
                    <a:avLst/>
                  </a:prstGeom>
                  <a:noFill/>
                  <a:ln w="25400" cap="flat" cmpd="sng" algn="ctr">
                    <a:solidFill>
                      <a:sysClr val="windowText" lastClr="000000"/>
                    </a:solidFill>
                    <a:prstDash val="solid"/>
                  </a:ln>
                  <a:effectLst/>
                </p:spPr>
              </p:cxnSp>
              <p:cxnSp>
                <p:nvCxnSpPr>
                  <p:cNvPr id="91" name="Straight Connector 90">
                    <a:extLst>
                      <a:ext uri="{FF2B5EF4-FFF2-40B4-BE49-F238E27FC236}">
                        <a16:creationId xmlns:a16="http://schemas.microsoft.com/office/drawing/2014/main" xmlns="" id="{75720604-E375-4AB8-8756-1DAC776C485E}"/>
                      </a:ext>
                    </a:extLst>
                  </p:cNvPr>
                  <p:cNvCxnSpPr/>
                  <p:nvPr/>
                </p:nvCxnSpPr>
                <p:spPr>
                  <a:xfrm>
                    <a:off x="7431819" y="2358693"/>
                    <a:ext cx="717" cy="48402"/>
                  </a:xfrm>
                  <a:prstGeom prst="line">
                    <a:avLst/>
                  </a:prstGeom>
                  <a:noFill/>
                  <a:ln w="25400" cap="flat" cmpd="sng" algn="ctr">
                    <a:solidFill>
                      <a:sysClr val="windowText" lastClr="000000"/>
                    </a:solidFill>
                    <a:prstDash val="solid"/>
                  </a:ln>
                  <a:effectLst/>
                </p:spPr>
              </p:cxnSp>
              <p:cxnSp>
                <p:nvCxnSpPr>
                  <p:cNvPr id="92" name="Straight Connector 91">
                    <a:extLst>
                      <a:ext uri="{FF2B5EF4-FFF2-40B4-BE49-F238E27FC236}">
                        <a16:creationId xmlns:a16="http://schemas.microsoft.com/office/drawing/2014/main" xmlns="" id="{C7C04623-3C61-459E-BC7E-9C178DF50C0A}"/>
                      </a:ext>
                    </a:extLst>
                  </p:cNvPr>
                  <p:cNvCxnSpPr/>
                  <p:nvPr/>
                </p:nvCxnSpPr>
                <p:spPr>
                  <a:xfrm>
                    <a:off x="7471726" y="2358693"/>
                    <a:ext cx="717" cy="48402"/>
                  </a:xfrm>
                  <a:prstGeom prst="line">
                    <a:avLst/>
                  </a:prstGeom>
                  <a:noFill/>
                  <a:ln w="25400" cap="flat" cmpd="sng" algn="ctr">
                    <a:solidFill>
                      <a:sysClr val="windowText" lastClr="000000"/>
                    </a:solidFill>
                    <a:prstDash val="solid"/>
                  </a:ln>
                  <a:effectLst/>
                </p:spPr>
              </p:cxnSp>
              <p:cxnSp>
                <p:nvCxnSpPr>
                  <p:cNvPr id="93" name="Straight Connector 92">
                    <a:extLst>
                      <a:ext uri="{FF2B5EF4-FFF2-40B4-BE49-F238E27FC236}">
                        <a16:creationId xmlns:a16="http://schemas.microsoft.com/office/drawing/2014/main" xmlns="" id="{9B0D980F-5317-4BDF-B2C0-8104A59C0E09}"/>
                      </a:ext>
                    </a:extLst>
                  </p:cNvPr>
                  <p:cNvCxnSpPr/>
                  <p:nvPr/>
                </p:nvCxnSpPr>
                <p:spPr>
                  <a:xfrm>
                    <a:off x="7506016" y="2358693"/>
                    <a:ext cx="717" cy="48402"/>
                  </a:xfrm>
                  <a:prstGeom prst="line">
                    <a:avLst/>
                  </a:prstGeom>
                  <a:noFill/>
                  <a:ln w="25400" cap="flat" cmpd="sng" algn="ctr">
                    <a:solidFill>
                      <a:sysClr val="windowText" lastClr="000000"/>
                    </a:solidFill>
                    <a:prstDash val="solid"/>
                  </a:ln>
                  <a:effectLst/>
                </p:spPr>
              </p:cxnSp>
              <p:cxnSp>
                <p:nvCxnSpPr>
                  <p:cNvPr id="94" name="Straight Connector 93">
                    <a:extLst>
                      <a:ext uri="{FF2B5EF4-FFF2-40B4-BE49-F238E27FC236}">
                        <a16:creationId xmlns:a16="http://schemas.microsoft.com/office/drawing/2014/main" xmlns="" id="{58DAFDF2-C93B-4896-BECF-7A1062226D0F}"/>
                      </a:ext>
                    </a:extLst>
                  </p:cNvPr>
                  <p:cNvCxnSpPr/>
                  <p:nvPr/>
                </p:nvCxnSpPr>
                <p:spPr>
                  <a:xfrm>
                    <a:off x="7544116" y="2358693"/>
                    <a:ext cx="717" cy="48402"/>
                  </a:xfrm>
                  <a:prstGeom prst="line">
                    <a:avLst/>
                  </a:prstGeom>
                  <a:noFill/>
                  <a:ln w="25400" cap="flat" cmpd="sng" algn="ctr">
                    <a:solidFill>
                      <a:sysClr val="windowText" lastClr="000000"/>
                    </a:solidFill>
                    <a:prstDash val="solid"/>
                  </a:ln>
                  <a:effectLst/>
                </p:spPr>
              </p:cxnSp>
            </p:grpSp>
            <p:sp>
              <p:nvSpPr>
                <p:cNvPr id="69" name="Rectangle 68">
                  <a:extLst>
                    <a:ext uri="{FF2B5EF4-FFF2-40B4-BE49-F238E27FC236}">
                      <a16:creationId xmlns:a16="http://schemas.microsoft.com/office/drawing/2014/main" xmlns="" id="{2ECADE15-7FDA-439D-BE26-FDF6AF68561E}"/>
                    </a:ext>
                  </a:extLst>
                </p:cNvPr>
                <p:cNvSpPr/>
                <p:nvPr/>
              </p:nvSpPr>
              <p:spPr>
                <a:xfrm flipH="1">
                  <a:off x="3321291" y="1037391"/>
                  <a:ext cx="508218" cy="205610"/>
                </a:xfrm>
                <a:prstGeom prst="rect">
                  <a:avLst/>
                </a:prstGeom>
                <a:solidFill>
                  <a:srgbClr val="FFFFFF">
                    <a:lumMod val="95000"/>
                  </a:srgb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grpSp>
              <p:nvGrpSpPr>
                <p:cNvPr id="70" name="Group 69">
                  <a:extLst>
                    <a:ext uri="{FF2B5EF4-FFF2-40B4-BE49-F238E27FC236}">
                      <a16:creationId xmlns:a16="http://schemas.microsoft.com/office/drawing/2014/main" xmlns="" id="{5FC8819A-08F0-4470-9C2C-6F0A0D362CC0}"/>
                    </a:ext>
                  </a:extLst>
                </p:cNvPr>
                <p:cNvGrpSpPr/>
                <p:nvPr/>
              </p:nvGrpSpPr>
              <p:grpSpPr>
                <a:xfrm flipH="1">
                  <a:off x="3359033" y="1238135"/>
                  <a:ext cx="420654" cy="48402"/>
                  <a:chOff x="7124179" y="2358693"/>
                  <a:chExt cx="420654" cy="48402"/>
                </a:xfrm>
              </p:grpSpPr>
              <p:cxnSp>
                <p:nvCxnSpPr>
                  <p:cNvPr id="71" name="Straight Connector 70">
                    <a:extLst>
                      <a:ext uri="{FF2B5EF4-FFF2-40B4-BE49-F238E27FC236}">
                        <a16:creationId xmlns:a16="http://schemas.microsoft.com/office/drawing/2014/main" xmlns="" id="{64D59339-5FE8-4CDC-9FEB-A8B990ACDA84}"/>
                      </a:ext>
                    </a:extLst>
                  </p:cNvPr>
                  <p:cNvCxnSpPr/>
                  <p:nvPr/>
                </p:nvCxnSpPr>
                <p:spPr>
                  <a:xfrm>
                    <a:off x="7124179" y="2358693"/>
                    <a:ext cx="717" cy="48402"/>
                  </a:xfrm>
                  <a:prstGeom prst="line">
                    <a:avLst/>
                  </a:prstGeom>
                  <a:noFill/>
                  <a:ln w="25400" cap="flat" cmpd="sng" algn="ctr">
                    <a:solidFill>
                      <a:sysClr val="windowText" lastClr="000000"/>
                    </a:solidFill>
                    <a:prstDash val="solid"/>
                  </a:ln>
                  <a:effectLst/>
                </p:spPr>
              </p:cxnSp>
              <p:cxnSp>
                <p:nvCxnSpPr>
                  <p:cNvPr id="72" name="Straight Connector 71">
                    <a:extLst>
                      <a:ext uri="{FF2B5EF4-FFF2-40B4-BE49-F238E27FC236}">
                        <a16:creationId xmlns:a16="http://schemas.microsoft.com/office/drawing/2014/main" xmlns="" id="{1B5368E4-BCB9-4BE2-8AEA-1BE406FA2097}"/>
                      </a:ext>
                    </a:extLst>
                  </p:cNvPr>
                  <p:cNvCxnSpPr/>
                  <p:nvPr/>
                </p:nvCxnSpPr>
                <p:spPr>
                  <a:xfrm>
                    <a:off x="7162270" y="2358693"/>
                    <a:ext cx="717" cy="48402"/>
                  </a:xfrm>
                  <a:prstGeom prst="line">
                    <a:avLst/>
                  </a:prstGeom>
                  <a:noFill/>
                  <a:ln w="25400" cap="flat" cmpd="sng" algn="ctr">
                    <a:solidFill>
                      <a:sysClr val="windowText" lastClr="000000"/>
                    </a:solidFill>
                    <a:prstDash val="solid"/>
                  </a:ln>
                  <a:effectLst/>
                </p:spPr>
              </p:cxnSp>
              <p:cxnSp>
                <p:nvCxnSpPr>
                  <p:cNvPr id="73" name="Straight Connector 72">
                    <a:extLst>
                      <a:ext uri="{FF2B5EF4-FFF2-40B4-BE49-F238E27FC236}">
                        <a16:creationId xmlns:a16="http://schemas.microsoft.com/office/drawing/2014/main" xmlns="" id="{275F3063-058F-4AC0-8E8C-E1B70CA7247B}"/>
                      </a:ext>
                    </a:extLst>
                  </p:cNvPr>
                  <p:cNvCxnSpPr/>
                  <p:nvPr/>
                </p:nvCxnSpPr>
                <p:spPr>
                  <a:xfrm>
                    <a:off x="7203219" y="2358693"/>
                    <a:ext cx="717" cy="48402"/>
                  </a:xfrm>
                  <a:prstGeom prst="line">
                    <a:avLst/>
                  </a:prstGeom>
                  <a:noFill/>
                  <a:ln w="25400" cap="flat" cmpd="sng" algn="ctr">
                    <a:solidFill>
                      <a:sysClr val="windowText" lastClr="000000"/>
                    </a:solidFill>
                    <a:prstDash val="solid"/>
                  </a:ln>
                  <a:effectLst/>
                </p:spPr>
              </p:cxnSp>
              <p:cxnSp>
                <p:nvCxnSpPr>
                  <p:cNvPr id="74" name="Straight Connector 73">
                    <a:extLst>
                      <a:ext uri="{FF2B5EF4-FFF2-40B4-BE49-F238E27FC236}">
                        <a16:creationId xmlns:a16="http://schemas.microsoft.com/office/drawing/2014/main" xmlns="" id="{41E55AA0-458F-4F3B-84E5-AA8016216B2F}"/>
                      </a:ext>
                    </a:extLst>
                  </p:cNvPr>
                  <p:cNvCxnSpPr/>
                  <p:nvPr/>
                </p:nvCxnSpPr>
                <p:spPr>
                  <a:xfrm>
                    <a:off x="7243126" y="2358693"/>
                    <a:ext cx="717" cy="48402"/>
                  </a:xfrm>
                  <a:prstGeom prst="line">
                    <a:avLst/>
                  </a:prstGeom>
                  <a:noFill/>
                  <a:ln w="25400" cap="flat" cmpd="sng" algn="ctr">
                    <a:solidFill>
                      <a:sysClr val="windowText" lastClr="000000"/>
                    </a:solidFill>
                    <a:prstDash val="solid"/>
                  </a:ln>
                  <a:effectLst/>
                </p:spPr>
              </p:cxnSp>
              <p:cxnSp>
                <p:nvCxnSpPr>
                  <p:cNvPr id="75" name="Straight Connector 74">
                    <a:extLst>
                      <a:ext uri="{FF2B5EF4-FFF2-40B4-BE49-F238E27FC236}">
                        <a16:creationId xmlns:a16="http://schemas.microsoft.com/office/drawing/2014/main" xmlns="" id="{CDAF3024-3D8C-4273-A6B3-3E718D905F82}"/>
                      </a:ext>
                    </a:extLst>
                  </p:cNvPr>
                  <p:cNvCxnSpPr/>
                  <p:nvPr/>
                </p:nvCxnSpPr>
                <p:spPr>
                  <a:xfrm>
                    <a:off x="7277416" y="2358693"/>
                    <a:ext cx="717" cy="48402"/>
                  </a:xfrm>
                  <a:prstGeom prst="line">
                    <a:avLst/>
                  </a:prstGeom>
                  <a:noFill/>
                  <a:ln w="25400" cap="flat" cmpd="sng" algn="ctr">
                    <a:solidFill>
                      <a:sysClr val="windowText" lastClr="000000"/>
                    </a:solidFill>
                    <a:prstDash val="solid"/>
                  </a:ln>
                  <a:effectLst/>
                </p:spPr>
              </p:cxnSp>
              <p:cxnSp>
                <p:nvCxnSpPr>
                  <p:cNvPr id="76" name="Straight Connector 75">
                    <a:extLst>
                      <a:ext uri="{FF2B5EF4-FFF2-40B4-BE49-F238E27FC236}">
                        <a16:creationId xmlns:a16="http://schemas.microsoft.com/office/drawing/2014/main" xmlns="" id="{2E3CF51A-9D96-46B3-9B4F-2A4797E24A2D}"/>
                      </a:ext>
                    </a:extLst>
                  </p:cNvPr>
                  <p:cNvCxnSpPr/>
                  <p:nvPr/>
                </p:nvCxnSpPr>
                <p:spPr>
                  <a:xfrm>
                    <a:off x="7315516" y="2358693"/>
                    <a:ext cx="717" cy="48402"/>
                  </a:xfrm>
                  <a:prstGeom prst="line">
                    <a:avLst/>
                  </a:prstGeom>
                  <a:noFill/>
                  <a:ln w="25400" cap="flat" cmpd="sng" algn="ctr">
                    <a:solidFill>
                      <a:sysClr val="windowText" lastClr="000000"/>
                    </a:solidFill>
                    <a:prstDash val="solid"/>
                  </a:ln>
                  <a:effectLst/>
                </p:spPr>
              </p:cxnSp>
              <p:cxnSp>
                <p:nvCxnSpPr>
                  <p:cNvPr id="77" name="Straight Connector 76">
                    <a:extLst>
                      <a:ext uri="{FF2B5EF4-FFF2-40B4-BE49-F238E27FC236}">
                        <a16:creationId xmlns:a16="http://schemas.microsoft.com/office/drawing/2014/main" xmlns="" id="{213A5697-4704-4511-AB45-EAD29B3E3799}"/>
                      </a:ext>
                    </a:extLst>
                  </p:cNvPr>
                  <p:cNvCxnSpPr/>
                  <p:nvPr/>
                </p:nvCxnSpPr>
                <p:spPr>
                  <a:xfrm>
                    <a:off x="7352779" y="2358693"/>
                    <a:ext cx="717" cy="48402"/>
                  </a:xfrm>
                  <a:prstGeom prst="line">
                    <a:avLst/>
                  </a:prstGeom>
                  <a:noFill/>
                  <a:ln w="25400" cap="flat" cmpd="sng" algn="ctr">
                    <a:solidFill>
                      <a:sysClr val="windowText" lastClr="000000"/>
                    </a:solidFill>
                    <a:prstDash val="solid"/>
                  </a:ln>
                  <a:effectLst/>
                </p:spPr>
              </p:cxnSp>
              <p:cxnSp>
                <p:nvCxnSpPr>
                  <p:cNvPr id="78" name="Straight Connector 77">
                    <a:extLst>
                      <a:ext uri="{FF2B5EF4-FFF2-40B4-BE49-F238E27FC236}">
                        <a16:creationId xmlns:a16="http://schemas.microsoft.com/office/drawing/2014/main" xmlns="" id="{0345A684-44F4-4138-AA95-06885503FDAF}"/>
                      </a:ext>
                    </a:extLst>
                  </p:cNvPr>
                  <p:cNvCxnSpPr/>
                  <p:nvPr/>
                </p:nvCxnSpPr>
                <p:spPr>
                  <a:xfrm>
                    <a:off x="7390870" y="2358693"/>
                    <a:ext cx="717" cy="48402"/>
                  </a:xfrm>
                  <a:prstGeom prst="line">
                    <a:avLst/>
                  </a:prstGeom>
                  <a:noFill/>
                  <a:ln w="25400" cap="flat" cmpd="sng" algn="ctr">
                    <a:solidFill>
                      <a:sysClr val="windowText" lastClr="000000"/>
                    </a:solidFill>
                    <a:prstDash val="solid"/>
                  </a:ln>
                  <a:effectLst/>
                </p:spPr>
              </p:cxnSp>
              <p:cxnSp>
                <p:nvCxnSpPr>
                  <p:cNvPr id="79" name="Straight Connector 78">
                    <a:extLst>
                      <a:ext uri="{FF2B5EF4-FFF2-40B4-BE49-F238E27FC236}">
                        <a16:creationId xmlns:a16="http://schemas.microsoft.com/office/drawing/2014/main" xmlns="" id="{275DDD57-C875-4559-A8EA-27AF6B7BA962}"/>
                      </a:ext>
                    </a:extLst>
                  </p:cNvPr>
                  <p:cNvCxnSpPr/>
                  <p:nvPr/>
                </p:nvCxnSpPr>
                <p:spPr>
                  <a:xfrm>
                    <a:off x="7431819" y="2358693"/>
                    <a:ext cx="717" cy="48402"/>
                  </a:xfrm>
                  <a:prstGeom prst="line">
                    <a:avLst/>
                  </a:prstGeom>
                  <a:noFill/>
                  <a:ln w="25400" cap="flat" cmpd="sng" algn="ctr">
                    <a:solidFill>
                      <a:sysClr val="windowText" lastClr="000000"/>
                    </a:solidFill>
                    <a:prstDash val="solid"/>
                  </a:ln>
                  <a:effectLst/>
                </p:spPr>
              </p:cxnSp>
              <p:cxnSp>
                <p:nvCxnSpPr>
                  <p:cNvPr id="80" name="Straight Connector 79">
                    <a:extLst>
                      <a:ext uri="{FF2B5EF4-FFF2-40B4-BE49-F238E27FC236}">
                        <a16:creationId xmlns:a16="http://schemas.microsoft.com/office/drawing/2014/main" xmlns="" id="{85804AFD-D346-4451-9858-5FFB6E977AEE}"/>
                      </a:ext>
                    </a:extLst>
                  </p:cNvPr>
                  <p:cNvCxnSpPr/>
                  <p:nvPr/>
                </p:nvCxnSpPr>
                <p:spPr>
                  <a:xfrm>
                    <a:off x="7471726" y="2358693"/>
                    <a:ext cx="717" cy="48402"/>
                  </a:xfrm>
                  <a:prstGeom prst="line">
                    <a:avLst/>
                  </a:prstGeom>
                  <a:noFill/>
                  <a:ln w="25400" cap="flat" cmpd="sng" algn="ctr">
                    <a:solidFill>
                      <a:sysClr val="windowText" lastClr="000000"/>
                    </a:solidFill>
                    <a:prstDash val="solid"/>
                  </a:ln>
                  <a:effectLst/>
                </p:spPr>
              </p:cxnSp>
              <p:cxnSp>
                <p:nvCxnSpPr>
                  <p:cNvPr id="81" name="Straight Connector 80">
                    <a:extLst>
                      <a:ext uri="{FF2B5EF4-FFF2-40B4-BE49-F238E27FC236}">
                        <a16:creationId xmlns:a16="http://schemas.microsoft.com/office/drawing/2014/main" xmlns="" id="{2C3530FE-4006-48BD-893E-DB36E266B5DF}"/>
                      </a:ext>
                    </a:extLst>
                  </p:cNvPr>
                  <p:cNvCxnSpPr/>
                  <p:nvPr/>
                </p:nvCxnSpPr>
                <p:spPr>
                  <a:xfrm>
                    <a:off x="7506016" y="2358693"/>
                    <a:ext cx="717" cy="48402"/>
                  </a:xfrm>
                  <a:prstGeom prst="line">
                    <a:avLst/>
                  </a:prstGeom>
                  <a:noFill/>
                  <a:ln w="25400" cap="flat" cmpd="sng" algn="ctr">
                    <a:solidFill>
                      <a:sysClr val="windowText" lastClr="000000"/>
                    </a:solidFill>
                    <a:prstDash val="solid"/>
                  </a:ln>
                  <a:effectLst/>
                </p:spPr>
              </p:cxnSp>
              <p:cxnSp>
                <p:nvCxnSpPr>
                  <p:cNvPr id="82" name="Straight Connector 81">
                    <a:extLst>
                      <a:ext uri="{FF2B5EF4-FFF2-40B4-BE49-F238E27FC236}">
                        <a16:creationId xmlns:a16="http://schemas.microsoft.com/office/drawing/2014/main" xmlns="" id="{9082C29D-FEE8-403B-B8EF-281B2DD07236}"/>
                      </a:ext>
                    </a:extLst>
                  </p:cNvPr>
                  <p:cNvCxnSpPr/>
                  <p:nvPr/>
                </p:nvCxnSpPr>
                <p:spPr>
                  <a:xfrm>
                    <a:off x="7544116" y="2358693"/>
                    <a:ext cx="717" cy="48402"/>
                  </a:xfrm>
                  <a:prstGeom prst="line">
                    <a:avLst/>
                  </a:prstGeom>
                  <a:noFill/>
                  <a:ln w="25400" cap="flat" cmpd="sng" algn="ctr">
                    <a:solidFill>
                      <a:sysClr val="windowText" lastClr="000000"/>
                    </a:solidFill>
                    <a:prstDash val="solid"/>
                  </a:ln>
                  <a:effectLst/>
                </p:spPr>
              </p:cxnSp>
            </p:grpSp>
          </p:grpSp>
          <p:grpSp>
            <p:nvGrpSpPr>
              <p:cNvPr id="31" name="Group 30">
                <a:extLst>
                  <a:ext uri="{FF2B5EF4-FFF2-40B4-BE49-F238E27FC236}">
                    <a16:creationId xmlns:a16="http://schemas.microsoft.com/office/drawing/2014/main" xmlns="" id="{D7D171DC-E542-4FFF-88DD-4AF4DDF300BB}"/>
                  </a:ext>
                </a:extLst>
              </p:cNvPr>
              <p:cNvGrpSpPr/>
              <p:nvPr/>
            </p:nvGrpSpPr>
            <p:grpSpPr>
              <a:xfrm>
                <a:off x="7857275" y="4392095"/>
                <a:ext cx="168528" cy="96409"/>
                <a:chOff x="6761771" y="2656803"/>
                <a:chExt cx="153963" cy="48402"/>
              </a:xfrm>
            </p:grpSpPr>
            <p:cxnSp>
              <p:nvCxnSpPr>
                <p:cNvPr id="59" name="Straight Connector 58">
                  <a:extLst>
                    <a:ext uri="{FF2B5EF4-FFF2-40B4-BE49-F238E27FC236}">
                      <a16:creationId xmlns:a16="http://schemas.microsoft.com/office/drawing/2014/main" xmlns="" id="{FA7194F7-9A9D-48CB-9583-FB87365A084B}"/>
                    </a:ext>
                  </a:extLst>
                </p:cNvPr>
                <p:cNvCxnSpPr/>
                <p:nvPr/>
              </p:nvCxnSpPr>
              <p:spPr>
                <a:xfrm>
                  <a:off x="6761771" y="2656803"/>
                  <a:ext cx="717" cy="48402"/>
                </a:xfrm>
                <a:prstGeom prst="line">
                  <a:avLst/>
                </a:prstGeom>
                <a:noFill/>
                <a:ln w="25400" cap="flat" cmpd="sng" algn="ctr">
                  <a:solidFill>
                    <a:sysClr val="windowText" lastClr="000000"/>
                  </a:solidFill>
                  <a:prstDash val="solid"/>
                </a:ln>
                <a:effectLst/>
              </p:spPr>
            </p:cxnSp>
            <p:cxnSp>
              <p:nvCxnSpPr>
                <p:cNvPr id="60" name="Straight Connector 59">
                  <a:extLst>
                    <a:ext uri="{FF2B5EF4-FFF2-40B4-BE49-F238E27FC236}">
                      <a16:creationId xmlns:a16="http://schemas.microsoft.com/office/drawing/2014/main" xmlns="" id="{75DB078B-55BE-4E8B-9463-1F0614286E98}"/>
                    </a:ext>
                  </a:extLst>
                </p:cNvPr>
                <p:cNvCxnSpPr/>
                <p:nvPr/>
              </p:nvCxnSpPr>
              <p:spPr>
                <a:xfrm>
                  <a:off x="6802720" y="2656803"/>
                  <a:ext cx="717" cy="48402"/>
                </a:xfrm>
                <a:prstGeom prst="line">
                  <a:avLst/>
                </a:prstGeom>
                <a:noFill/>
                <a:ln w="25400" cap="flat" cmpd="sng" algn="ctr">
                  <a:solidFill>
                    <a:sysClr val="windowText" lastClr="000000"/>
                  </a:solidFill>
                  <a:prstDash val="solid"/>
                </a:ln>
                <a:effectLst/>
              </p:spPr>
            </p:cxnSp>
            <p:cxnSp>
              <p:nvCxnSpPr>
                <p:cNvPr id="61" name="Straight Connector 60">
                  <a:extLst>
                    <a:ext uri="{FF2B5EF4-FFF2-40B4-BE49-F238E27FC236}">
                      <a16:creationId xmlns:a16="http://schemas.microsoft.com/office/drawing/2014/main" xmlns="" id="{B6CA05DD-75D5-47C7-B314-F7100D83FE5F}"/>
                    </a:ext>
                  </a:extLst>
                </p:cNvPr>
                <p:cNvCxnSpPr/>
                <p:nvPr/>
              </p:nvCxnSpPr>
              <p:spPr>
                <a:xfrm>
                  <a:off x="6842627" y="2656803"/>
                  <a:ext cx="717" cy="48402"/>
                </a:xfrm>
                <a:prstGeom prst="line">
                  <a:avLst/>
                </a:prstGeom>
                <a:noFill/>
                <a:ln w="25400" cap="flat" cmpd="sng" algn="ctr">
                  <a:solidFill>
                    <a:sysClr val="windowText" lastClr="000000"/>
                  </a:solidFill>
                  <a:prstDash val="solid"/>
                </a:ln>
                <a:effectLst/>
              </p:spPr>
            </p:cxnSp>
            <p:cxnSp>
              <p:nvCxnSpPr>
                <p:cNvPr id="62" name="Straight Connector 61">
                  <a:extLst>
                    <a:ext uri="{FF2B5EF4-FFF2-40B4-BE49-F238E27FC236}">
                      <a16:creationId xmlns:a16="http://schemas.microsoft.com/office/drawing/2014/main" xmlns="" id="{614ACC19-45CF-44D9-91A0-F81EDE9BCEEF}"/>
                    </a:ext>
                  </a:extLst>
                </p:cNvPr>
                <p:cNvCxnSpPr/>
                <p:nvPr/>
              </p:nvCxnSpPr>
              <p:spPr>
                <a:xfrm>
                  <a:off x="6876917" y="2656803"/>
                  <a:ext cx="717" cy="48402"/>
                </a:xfrm>
                <a:prstGeom prst="line">
                  <a:avLst/>
                </a:prstGeom>
                <a:noFill/>
                <a:ln w="25400" cap="flat" cmpd="sng" algn="ctr">
                  <a:solidFill>
                    <a:sysClr val="windowText" lastClr="000000"/>
                  </a:solidFill>
                  <a:prstDash val="solid"/>
                </a:ln>
                <a:effectLst/>
              </p:spPr>
            </p:cxnSp>
            <p:cxnSp>
              <p:nvCxnSpPr>
                <p:cNvPr id="63" name="Straight Connector 62">
                  <a:extLst>
                    <a:ext uri="{FF2B5EF4-FFF2-40B4-BE49-F238E27FC236}">
                      <a16:creationId xmlns:a16="http://schemas.microsoft.com/office/drawing/2014/main" xmlns="" id="{874AF87D-275D-4133-B17F-983D621DBE79}"/>
                    </a:ext>
                  </a:extLst>
                </p:cNvPr>
                <p:cNvCxnSpPr/>
                <p:nvPr/>
              </p:nvCxnSpPr>
              <p:spPr>
                <a:xfrm>
                  <a:off x="6915017" y="2656803"/>
                  <a:ext cx="717" cy="48402"/>
                </a:xfrm>
                <a:prstGeom prst="line">
                  <a:avLst/>
                </a:prstGeom>
                <a:noFill/>
                <a:ln w="25400" cap="flat" cmpd="sng" algn="ctr">
                  <a:solidFill>
                    <a:sysClr val="windowText" lastClr="000000"/>
                  </a:solidFill>
                  <a:prstDash val="solid"/>
                </a:ln>
                <a:effectLst/>
              </p:spPr>
            </p:cxnSp>
          </p:grpSp>
          <p:cxnSp>
            <p:nvCxnSpPr>
              <p:cNvPr id="32" name="Straight Connector 31">
                <a:extLst>
                  <a:ext uri="{FF2B5EF4-FFF2-40B4-BE49-F238E27FC236}">
                    <a16:creationId xmlns:a16="http://schemas.microsoft.com/office/drawing/2014/main" xmlns="" id="{D8E78FDC-0A36-4E3B-83E3-2B77CC9CB379}"/>
                  </a:ext>
                </a:extLst>
              </p:cNvPr>
              <p:cNvCxnSpPr/>
              <p:nvPr/>
            </p:nvCxnSpPr>
            <p:spPr>
              <a:xfrm>
                <a:off x="8405872" y="4377037"/>
                <a:ext cx="930" cy="91065"/>
              </a:xfrm>
              <a:prstGeom prst="line">
                <a:avLst/>
              </a:prstGeom>
              <a:noFill/>
              <a:ln w="25400" cap="flat" cmpd="sng" algn="ctr">
                <a:solidFill>
                  <a:sysClr val="windowText" lastClr="000000"/>
                </a:solidFill>
                <a:prstDash val="solid"/>
              </a:ln>
              <a:effectLst/>
            </p:spPr>
          </p:cxnSp>
          <p:cxnSp>
            <p:nvCxnSpPr>
              <p:cNvPr id="33" name="Straight Connector 32">
                <a:extLst>
                  <a:ext uri="{FF2B5EF4-FFF2-40B4-BE49-F238E27FC236}">
                    <a16:creationId xmlns:a16="http://schemas.microsoft.com/office/drawing/2014/main" xmlns="" id="{8B5CCECA-6E73-4D77-BB5E-68B975C84D48}"/>
                  </a:ext>
                </a:extLst>
              </p:cNvPr>
              <p:cNvCxnSpPr/>
              <p:nvPr/>
            </p:nvCxnSpPr>
            <p:spPr>
              <a:xfrm>
                <a:off x="8455306" y="4377037"/>
                <a:ext cx="930" cy="91065"/>
              </a:xfrm>
              <a:prstGeom prst="line">
                <a:avLst/>
              </a:prstGeom>
              <a:noFill/>
              <a:ln w="25400" cap="flat" cmpd="sng" algn="ctr">
                <a:solidFill>
                  <a:sysClr val="windowText" lastClr="000000"/>
                </a:solidFill>
                <a:prstDash val="solid"/>
              </a:ln>
              <a:effectLst/>
            </p:spPr>
          </p:cxnSp>
          <p:cxnSp>
            <p:nvCxnSpPr>
              <p:cNvPr id="34" name="Straight Connector 33">
                <a:extLst>
                  <a:ext uri="{FF2B5EF4-FFF2-40B4-BE49-F238E27FC236}">
                    <a16:creationId xmlns:a16="http://schemas.microsoft.com/office/drawing/2014/main" xmlns="" id="{3008871F-6AF4-4770-820A-510DEEE2BD24}"/>
                  </a:ext>
                </a:extLst>
              </p:cNvPr>
              <p:cNvCxnSpPr/>
              <p:nvPr/>
            </p:nvCxnSpPr>
            <p:spPr>
              <a:xfrm>
                <a:off x="8508450" y="4377037"/>
                <a:ext cx="930" cy="91065"/>
              </a:xfrm>
              <a:prstGeom prst="line">
                <a:avLst/>
              </a:prstGeom>
              <a:noFill/>
              <a:ln w="25400" cap="flat" cmpd="sng" algn="ctr">
                <a:solidFill>
                  <a:sysClr val="windowText" lastClr="000000"/>
                </a:solidFill>
                <a:prstDash val="solid"/>
              </a:ln>
              <a:effectLst/>
            </p:spPr>
          </p:cxnSp>
          <p:cxnSp>
            <p:nvCxnSpPr>
              <p:cNvPr id="35" name="Straight Connector 34">
                <a:extLst>
                  <a:ext uri="{FF2B5EF4-FFF2-40B4-BE49-F238E27FC236}">
                    <a16:creationId xmlns:a16="http://schemas.microsoft.com/office/drawing/2014/main" xmlns="" id="{148D3778-31FC-4B61-B764-AE26A53E9881}"/>
                  </a:ext>
                </a:extLst>
              </p:cNvPr>
              <p:cNvCxnSpPr/>
              <p:nvPr/>
            </p:nvCxnSpPr>
            <p:spPr>
              <a:xfrm>
                <a:off x="8560241" y="4377037"/>
                <a:ext cx="930" cy="91065"/>
              </a:xfrm>
              <a:prstGeom prst="line">
                <a:avLst/>
              </a:prstGeom>
              <a:noFill/>
              <a:ln w="25400" cap="flat" cmpd="sng" algn="ctr">
                <a:solidFill>
                  <a:sysClr val="windowText" lastClr="000000"/>
                </a:solidFill>
                <a:prstDash val="solid"/>
              </a:ln>
              <a:effectLst/>
            </p:spPr>
          </p:cxnSp>
          <p:cxnSp>
            <p:nvCxnSpPr>
              <p:cNvPr id="36" name="Straight Connector 35">
                <a:extLst>
                  <a:ext uri="{FF2B5EF4-FFF2-40B4-BE49-F238E27FC236}">
                    <a16:creationId xmlns:a16="http://schemas.microsoft.com/office/drawing/2014/main" xmlns="" id="{A20DE5C0-9C0A-44CF-8EA5-8D00399BFCA9}"/>
                  </a:ext>
                </a:extLst>
              </p:cNvPr>
              <p:cNvCxnSpPr/>
              <p:nvPr/>
            </p:nvCxnSpPr>
            <p:spPr>
              <a:xfrm>
                <a:off x="8604743" y="4377037"/>
                <a:ext cx="930" cy="91065"/>
              </a:xfrm>
              <a:prstGeom prst="line">
                <a:avLst/>
              </a:prstGeom>
              <a:noFill/>
              <a:ln w="25400" cap="flat" cmpd="sng" algn="ctr">
                <a:solidFill>
                  <a:sysClr val="windowText" lastClr="000000"/>
                </a:solidFill>
                <a:prstDash val="solid"/>
              </a:ln>
              <a:effectLst/>
            </p:spPr>
          </p:cxnSp>
          <p:cxnSp>
            <p:nvCxnSpPr>
              <p:cNvPr id="37" name="Straight Connector 36">
                <a:extLst>
                  <a:ext uri="{FF2B5EF4-FFF2-40B4-BE49-F238E27FC236}">
                    <a16:creationId xmlns:a16="http://schemas.microsoft.com/office/drawing/2014/main" xmlns="" id="{66A90D0D-6654-4323-995B-414BFEBB35DF}"/>
                  </a:ext>
                </a:extLst>
              </p:cNvPr>
              <p:cNvCxnSpPr/>
              <p:nvPr/>
            </p:nvCxnSpPr>
            <p:spPr>
              <a:xfrm>
                <a:off x="8654190" y="4377037"/>
                <a:ext cx="930" cy="91065"/>
              </a:xfrm>
              <a:prstGeom prst="line">
                <a:avLst/>
              </a:prstGeom>
              <a:noFill/>
              <a:ln w="25400" cap="flat" cmpd="sng" algn="ctr">
                <a:solidFill>
                  <a:sysClr val="windowText" lastClr="000000"/>
                </a:solidFill>
                <a:prstDash val="solid"/>
              </a:ln>
              <a:effectLst/>
            </p:spPr>
          </p:cxnSp>
          <p:cxnSp>
            <p:nvCxnSpPr>
              <p:cNvPr id="38" name="Straight Connector 37">
                <a:extLst>
                  <a:ext uri="{FF2B5EF4-FFF2-40B4-BE49-F238E27FC236}">
                    <a16:creationId xmlns:a16="http://schemas.microsoft.com/office/drawing/2014/main" xmlns="" id="{DD9A4037-91A1-48F0-969C-D88B11280959}"/>
                  </a:ext>
                </a:extLst>
              </p:cNvPr>
              <p:cNvCxnSpPr/>
              <p:nvPr/>
            </p:nvCxnSpPr>
            <p:spPr>
              <a:xfrm>
                <a:off x="8702549" y="4377037"/>
                <a:ext cx="930" cy="91065"/>
              </a:xfrm>
              <a:prstGeom prst="line">
                <a:avLst/>
              </a:prstGeom>
              <a:noFill/>
              <a:ln w="25400" cap="flat" cmpd="sng" algn="ctr">
                <a:solidFill>
                  <a:sysClr val="windowText" lastClr="000000"/>
                </a:solidFill>
                <a:prstDash val="solid"/>
              </a:ln>
              <a:effectLst/>
            </p:spPr>
          </p:cxnSp>
          <p:cxnSp>
            <p:nvCxnSpPr>
              <p:cNvPr id="39" name="Straight Connector 38">
                <a:extLst>
                  <a:ext uri="{FF2B5EF4-FFF2-40B4-BE49-F238E27FC236}">
                    <a16:creationId xmlns:a16="http://schemas.microsoft.com/office/drawing/2014/main" xmlns="" id="{00390FC6-4C1C-497C-AB2E-D2456079F0CE}"/>
                  </a:ext>
                </a:extLst>
              </p:cNvPr>
              <p:cNvCxnSpPr/>
              <p:nvPr/>
            </p:nvCxnSpPr>
            <p:spPr>
              <a:xfrm>
                <a:off x="8751983" y="4377037"/>
                <a:ext cx="930" cy="91065"/>
              </a:xfrm>
              <a:prstGeom prst="line">
                <a:avLst/>
              </a:prstGeom>
              <a:noFill/>
              <a:ln w="25400" cap="flat" cmpd="sng" algn="ctr">
                <a:solidFill>
                  <a:sysClr val="windowText" lastClr="000000"/>
                </a:solidFill>
                <a:prstDash val="solid"/>
              </a:ln>
              <a:effectLst/>
            </p:spPr>
          </p:cxnSp>
          <p:sp>
            <p:nvSpPr>
              <p:cNvPr id="40" name="Rectangle 39">
                <a:extLst>
                  <a:ext uri="{FF2B5EF4-FFF2-40B4-BE49-F238E27FC236}">
                    <a16:creationId xmlns:a16="http://schemas.microsoft.com/office/drawing/2014/main" xmlns="" id="{66C4EE66-6CF2-4716-82DF-D35E322032E4}"/>
                  </a:ext>
                </a:extLst>
              </p:cNvPr>
              <p:cNvSpPr/>
              <p:nvPr/>
            </p:nvSpPr>
            <p:spPr>
              <a:xfrm>
                <a:off x="8114673" y="3629008"/>
                <a:ext cx="929747" cy="641792"/>
              </a:xfrm>
              <a:prstGeom prst="rect">
                <a:avLst/>
              </a:prstGeom>
              <a:solidFill>
                <a:srgbClr val="B7D108">
                  <a:lumMod val="20000"/>
                  <a:lumOff val="80000"/>
                </a:srgb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cxnSp>
            <p:nvCxnSpPr>
              <p:cNvPr id="41" name="Straight Connector 40">
                <a:extLst>
                  <a:ext uri="{FF2B5EF4-FFF2-40B4-BE49-F238E27FC236}">
                    <a16:creationId xmlns:a16="http://schemas.microsoft.com/office/drawing/2014/main" xmlns="" id="{1F0C219C-F402-457D-9155-C7057DDE2C2D}"/>
                  </a:ext>
                </a:extLst>
              </p:cNvPr>
              <p:cNvCxnSpPr/>
              <p:nvPr/>
            </p:nvCxnSpPr>
            <p:spPr>
              <a:xfrm>
                <a:off x="8124094" y="3756308"/>
                <a:ext cx="927938" cy="0"/>
              </a:xfrm>
              <a:prstGeom prst="line">
                <a:avLst/>
              </a:prstGeom>
              <a:noFill/>
              <a:ln w="3175" cap="flat" cmpd="sng" algn="ctr">
                <a:solidFill>
                  <a:srgbClr val="003C71"/>
                </a:solidFill>
                <a:prstDash val="solid"/>
              </a:ln>
              <a:effectLst/>
            </p:spPr>
          </p:cxnSp>
          <p:cxnSp>
            <p:nvCxnSpPr>
              <p:cNvPr id="42" name="Straight Connector 41">
                <a:extLst>
                  <a:ext uri="{FF2B5EF4-FFF2-40B4-BE49-F238E27FC236}">
                    <a16:creationId xmlns:a16="http://schemas.microsoft.com/office/drawing/2014/main" xmlns="" id="{0195CB8A-1DA4-4296-9243-41E9E59A02F8}"/>
                  </a:ext>
                </a:extLst>
              </p:cNvPr>
              <p:cNvCxnSpPr/>
              <p:nvPr/>
            </p:nvCxnSpPr>
            <p:spPr>
              <a:xfrm>
                <a:off x="8127059" y="3942045"/>
                <a:ext cx="927938" cy="0"/>
              </a:xfrm>
              <a:prstGeom prst="line">
                <a:avLst/>
              </a:prstGeom>
              <a:noFill/>
              <a:ln w="3175" cap="flat" cmpd="sng" algn="ctr">
                <a:solidFill>
                  <a:srgbClr val="003C71"/>
                </a:solidFill>
                <a:prstDash val="solid"/>
              </a:ln>
              <a:effectLst/>
            </p:spPr>
          </p:cxnSp>
          <p:cxnSp>
            <p:nvCxnSpPr>
              <p:cNvPr id="43" name="Straight Connector 42">
                <a:extLst>
                  <a:ext uri="{FF2B5EF4-FFF2-40B4-BE49-F238E27FC236}">
                    <a16:creationId xmlns:a16="http://schemas.microsoft.com/office/drawing/2014/main" xmlns="" id="{424814D4-1E47-4ACD-96DB-DB37A4C5A6C0}"/>
                  </a:ext>
                </a:extLst>
              </p:cNvPr>
              <p:cNvCxnSpPr/>
              <p:nvPr/>
            </p:nvCxnSpPr>
            <p:spPr>
              <a:xfrm>
                <a:off x="8127059" y="4021115"/>
                <a:ext cx="927938" cy="0"/>
              </a:xfrm>
              <a:prstGeom prst="line">
                <a:avLst/>
              </a:prstGeom>
              <a:noFill/>
              <a:ln w="3175" cap="flat" cmpd="sng" algn="ctr">
                <a:solidFill>
                  <a:srgbClr val="003C71"/>
                </a:solidFill>
                <a:prstDash val="solid"/>
              </a:ln>
              <a:effectLst/>
            </p:spPr>
          </p:cxnSp>
          <p:cxnSp>
            <p:nvCxnSpPr>
              <p:cNvPr id="44" name="Straight Connector 43">
                <a:extLst>
                  <a:ext uri="{FF2B5EF4-FFF2-40B4-BE49-F238E27FC236}">
                    <a16:creationId xmlns:a16="http://schemas.microsoft.com/office/drawing/2014/main" xmlns="" id="{8A41CE2F-AB47-4ADD-ACAD-A0A27AD96B54}"/>
                  </a:ext>
                </a:extLst>
              </p:cNvPr>
              <p:cNvCxnSpPr/>
              <p:nvPr/>
            </p:nvCxnSpPr>
            <p:spPr>
              <a:xfrm>
                <a:off x="8127059" y="4115974"/>
                <a:ext cx="927938" cy="0"/>
              </a:xfrm>
              <a:prstGeom prst="line">
                <a:avLst/>
              </a:prstGeom>
              <a:noFill/>
              <a:ln w="3175" cap="flat" cmpd="sng" algn="ctr">
                <a:solidFill>
                  <a:srgbClr val="003C71"/>
                </a:solidFill>
                <a:prstDash val="solid"/>
              </a:ln>
              <a:effectLst/>
            </p:spPr>
          </p:cxnSp>
          <p:cxnSp>
            <p:nvCxnSpPr>
              <p:cNvPr id="45" name="Straight Connector 44">
                <a:extLst>
                  <a:ext uri="{FF2B5EF4-FFF2-40B4-BE49-F238E27FC236}">
                    <a16:creationId xmlns:a16="http://schemas.microsoft.com/office/drawing/2014/main" xmlns="" id="{D87597C9-8765-44C3-AAE9-CE082FD1707D}"/>
                  </a:ext>
                </a:extLst>
              </p:cNvPr>
              <p:cNvCxnSpPr/>
              <p:nvPr/>
            </p:nvCxnSpPr>
            <p:spPr>
              <a:xfrm>
                <a:off x="8123506" y="4271908"/>
                <a:ext cx="927938" cy="0"/>
              </a:xfrm>
              <a:prstGeom prst="line">
                <a:avLst/>
              </a:prstGeom>
              <a:noFill/>
              <a:ln w="3175" cap="flat" cmpd="sng" algn="ctr">
                <a:solidFill>
                  <a:srgbClr val="003C71"/>
                </a:solidFill>
                <a:prstDash val="solid"/>
              </a:ln>
              <a:effectLst/>
            </p:spPr>
          </p:cxnSp>
          <p:cxnSp>
            <p:nvCxnSpPr>
              <p:cNvPr id="46" name="Straight Connector 45">
                <a:extLst>
                  <a:ext uri="{FF2B5EF4-FFF2-40B4-BE49-F238E27FC236}">
                    <a16:creationId xmlns:a16="http://schemas.microsoft.com/office/drawing/2014/main" xmlns="" id="{4F56466B-7253-43F4-8BD1-93E40E20A407}"/>
                  </a:ext>
                </a:extLst>
              </p:cNvPr>
              <p:cNvCxnSpPr/>
              <p:nvPr/>
            </p:nvCxnSpPr>
            <p:spPr>
              <a:xfrm>
                <a:off x="8123506" y="3847177"/>
                <a:ext cx="927938" cy="0"/>
              </a:xfrm>
              <a:prstGeom prst="line">
                <a:avLst/>
              </a:prstGeom>
              <a:noFill/>
              <a:ln w="3175" cap="flat" cmpd="sng" algn="ctr">
                <a:solidFill>
                  <a:srgbClr val="003C71"/>
                </a:solidFill>
                <a:prstDash val="solid"/>
              </a:ln>
              <a:effectLst/>
            </p:spPr>
          </p:cxnSp>
          <p:cxnSp>
            <p:nvCxnSpPr>
              <p:cNvPr id="47" name="Straight Connector 46">
                <a:extLst>
                  <a:ext uri="{FF2B5EF4-FFF2-40B4-BE49-F238E27FC236}">
                    <a16:creationId xmlns:a16="http://schemas.microsoft.com/office/drawing/2014/main" xmlns="" id="{CE47A282-48EE-4D00-B57C-4C7AB9080FED}"/>
                  </a:ext>
                </a:extLst>
              </p:cNvPr>
              <p:cNvCxnSpPr/>
              <p:nvPr/>
            </p:nvCxnSpPr>
            <p:spPr>
              <a:xfrm>
                <a:off x="8123506" y="4196742"/>
                <a:ext cx="927938" cy="0"/>
              </a:xfrm>
              <a:prstGeom prst="line">
                <a:avLst/>
              </a:prstGeom>
              <a:noFill/>
              <a:ln w="3175" cap="flat" cmpd="sng" algn="ctr">
                <a:solidFill>
                  <a:srgbClr val="003C71"/>
                </a:solidFill>
                <a:prstDash val="solid"/>
              </a:ln>
              <a:effectLst/>
            </p:spPr>
          </p:cxnSp>
          <p:sp>
            <p:nvSpPr>
              <p:cNvPr id="48" name="TextBox 47">
                <a:extLst>
                  <a:ext uri="{FF2B5EF4-FFF2-40B4-BE49-F238E27FC236}">
                    <a16:creationId xmlns:a16="http://schemas.microsoft.com/office/drawing/2014/main" xmlns="" id="{E50D2D21-D259-469D-9BFB-781E4DC90C15}"/>
                  </a:ext>
                </a:extLst>
              </p:cNvPr>
              <p:cNvSpPr txBox="1"/>
              <p:nvPr/>
            </p:nvSpPr>
            <p:spPr>
              <a:xfrm>
                <a:off x="8414148" y="3787293"/>
                <a:ext cx="366783" cy="240816"/>
              </a:xfrm>
              <a:prstGeom prst="rect">
                <a:avLst/>
              </a:prstGeom>
              <a:solidFill>
                <a:srgbClr val="009900">
                  <a:lumMod val="20000"/>
                  <a:lumOff val="80000"/>
                </a:srgbClr>
              </a:solidFill>
            </p:spPr>
            <p:txBody>
              <a:bodyPr vert="horz" wrap="none" lIns="0" tIns="0" rIns="0" bIns="0" rtlCol="0">
                <a:noAutofit/>
              </a:bodyPr>
              <a:lstStyle/>
              <a:p>
                <a:pPr marL="0" marR="0" lvl="0" indent="0" defTabSz="914377"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prstClr val="black"/>
                    </a:solidFill>
                    <a:effectLst/>
                    <a:uLnTx/>
                    <a:uFillTx/>
                    <a:latin typeface="Arial" panose="020B0604020202020204" pitchFamily="34" charset="0"/>
                    <a:cs typeface="Arial" charset="0"/>
                  </a:rPr>
                  <a:t>HBM2e</a:t>
                </a:r>
              </a:p>
            </p:txBody>
          </p:sp>
          <p:sp>
            <p:nvSpPr>
              <p:cNvPr id="49" name="Rectangle 48">
                <a:extLst>
                  <a:ext uri="{FF2B5EF4-FFF2-40B4-BE49-F238E27FC236}">
                    <a16:creationId xmlns:a16="http://schemas.microsoft.com/office/drawing/2014/main" xmlns="" id="{5FFF7C3F-BFA7-4A56-8967-5A78A8EECB5C}"/>
                  </a:ext>
                </a:extLst>
              </p:cNvPr>
              <p:cNvSpPr/>
              <p:nvPr/>
            </p:nvSpPr>
            <p:spPr>
              <a:xfrm>
                <a:off x="8115652" y="4280867"/>
                <a:ext cx="940322" cy="91065"/>
              </a:xfrm>
              <a:prstGeom prst="rect">
                <a:avLst/>
              </a:prstGeom>
              <a:solidFill>
                <a:srgbClr val="B7D108">
                  <a:lumMod val="40000"/>
                  <a:lumOff val="60000"/>
                </a:srgb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sp>
            <p:nvSpPr>
              <p:cNvPr id="50" name="Rectangle 49">
                <a:extLst>
                  <a:ext uri="{FF2B5EF4-FFF2-40B4-BE49-F238E27FC236}">
                    <a16:creationId xmlns:a16="http://schemas.microsoft.com/office/drawing/2014/main" xmlns="" id="{57D0F87A-7B2D-45B1-A10B-EECB289B1B04}"/>
                  </a:ext>
                </a:extLst>
              </p:cNvPr>
              <p:cNvSpPr/>
              <p:nvPr/>
            </p:nvSpPr>
            <p:spPr>
              <a:xfrm>
                <a:off x="3867281" y="4425507"/>
                <a:ext cx="5386591" cy="573800"/>
              </a:xfrm>
              <a:prstGeom prst="rect">
                <a:avLst/>
              </a:prstGeom>
              <a:solidFill>
                <a:srgbClr val="92D050"/>
              </a:solidFill>
              <a:ln w="9525" cap="flat" cmpd="sng" algn="ctr">
                <a:solidFill>
                  <a:srgbClr val="B7D108">
                    <a:lumMod val="50000"/>
                  </a:srgbClr>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sp>
            <p:nvSpPr>
              <p:cNvPr id="51" name="Rectangle 50">
                <a:extLst>
                  <a:ext uri="{FF2B5EF4-FFF2-40B4-BE49-F238E27FC236}">
                    <a16:creationId xmlns:a16="http://schemas.microsoft.com/office/drawing/2014/main" xmlns="" id="{480ACC88-C3F2-4BA7-B2D7-DA83EF5CF160}"/>
                  </a:ext>
                </a:extLst>
              </p:cNvPr>
              <p:cNvSpPr/>
              <p:nvPr/>
            </p:nvSpPr>
            <p:spPr>
              <a:xfrm>
                <a:off x="7772469" y="4429343"/>
                <a:ext cx="1044077" cy="179678"/>
              </a:xfrm>
              <a:prstGeom prst="rect">
                <a:avLst/>
              </a:prstGeom>
              <a:solidFill>
                <a:sysClr val="window" lastClr="FFFFFF">
                  <a:lumMod val="85000"/>
                </a:sys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sp>
            <p:nvSpPr>
              <p:cNvPr id="52" name="TextBox 51">
                <a:extLst>
                  <a:ext uri="{FF2B5EF4-FFF2-40B4-BE49-F238E27FC236}">
                    <a16:creationId xmlns:a16="http://schemas.microsoft.com/office/drawing/2014/main" xmlns="" id="{0BC07829-0030-43CC-9072-773F120C6F4C}"/>
                  </a:ext>
                </a:extLst>
              </p:cNvPr>
              <p:cNvSpPr txBox="1"/>
              <p:nvPr/>
            </p:nvSpPr>
            <p:spPr>
              <a:xfrm>
                <a:off x="8146928" y="4456964"/>
                <a:ext cx="339968" cy="228404"/>
              </a:xfrm>
              <a:prstGeom prst="rect">
                <a:avLst/>
              </a:prstGeom>
              <a:noFill/>
            </p:spPr>
            <p:txBody>
              <a:bodyPr vert="horz" wrap="none" lIns="0" tIns="0" rIns="0" bIns="0" rtlCol="0">
                <a:noAutofit/>
              </a:bodyPr>
              <a:lstStyle/>
              <a:p>
                <a:pPr marL="0" marR="0" lvl="0" indent="0" defTabSz="914377"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prstClr val="black"/>
                    </a:solidFill>
                    <a:effectLst/>
                    <a:uLnTx/>
                    <a:uFillTx/>
                    <a:latin typeface="Arial" panose="020B0604020202020204" pitchFamily="34" charset="0"/>
                    <a:cs typeface="Arial" charset="0"/>
                  </a:rPr>
                  <a:t>EMIB</a:t>
                </a:r>
              </a:p>
            </p:txBody>
          </p:sp>
          <p:sp>
            <p:nvSpPr>
              <p:cNvPr id="53" name="Rectangle 52">
                <a:extLst>
                  <a:ext uri="{FF2B5EF4-FFF2-40B4-BE49-F238E27FC236}">
                    <a16:creationId xmlns:a16="http://schemas.microsoft.com/office/drawing/2014/main" xmlns="" id="{2312D144-645E-4FBD-B2FE-CE59CE1E6001}"/>
                  </a:ext>
                </a:extLst>
              </p:cNvPr>
              <p:cNvSpPr/>
              <p:nvPr/>
            </p:nvSpPr>
            <p:spPr>
              <a:xfrm>
                <a:off x="5749708" y="4440608"/>
                <a:ext cx="627878" cy="194886"/>
              </a:xfrm>
              <a:prstGeom prst="rect">
                <a:avLst/>
              </a:prstGeom>
              <a:solidFill>
                <a:sysClr val="window" lastClr="FFFFFF">
                  <a:lumMod val="85000"/>
                </a:sysClr>
              </a:solidFill>
              <a:ln w="3175" cap="flat" cmpd="sng" algn="ctr">
                <a:solidFill>
                  <a:sysClr val="windowText" lastClr="000000"/>
                </a:solidFill>
                <a:prstDash val="solid"/>
              </a:ln>
              <a:effectLst/>
            </p:spPr>
            <p:txBody>
              <a:bodyPr rtlCol="0" anchor="ctr"/>
              <a:lstStyle/>
              <a:p>
                <a:pPr marL="0" marR="0" lvl="0" indent="0" algn="ctr" defTabSz="914377"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Intel Clear"/>
                  <a:cs typeface="Arial" charset="0"/>
                </a:endParaRPr>
              </a:p>
            </p:txBody>
          </p:sp>
          <p:sp>
            <p:nvSpPr>
              <p:cNvPr id="54" name="TextBox 53">
                <a:extLst>
                  <a:ext uri="{FF2B5EF4-FFF2-40B4-BE49-F238E27FC236}">
                    <a16:creationId xmlns:a16="http://schemas.microsoft.com/office/drawing/2014/main" xmlns="" id="{916AB5A8-8310-4033-8EF5-8C5A7B893A78}"/>
                  </a:ext>
                </a:extLst>
              </p:cNvPr>
              <p:cNvSpPr txBox="1"/>
              <p:nvPr/>
            </p:nvSpPr>
            <p:spPr>
              <a:xfrm>
                <a:off x="5913427" y="4497244"/>
                <a:ext cx="339968" cy="228404"/>
              </a:xfrm>
              <a:prstGeom prst="rect">
                <a:avLst/>
              </a:prstGeom>
              <a:noFill/>
            </p:spPr>
            <p:txBody>
              <a:bodyPr vert="horz" wrap="none" lIns="0" tIns="0" rIns="0" bIns="0" rtlCol="0">
                <a:noAutofit/>
              </a:bodyPr>
              <a:lstStyle/>
              <a:p>
                <a:pPr marL="0" marR="0" lvl="0" indent="0" defTabSz="914377"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prstClr val="black"/>
                    </a:solidFill>
                    <a:effectLst/>
                    <a:uLnTx/>
                    <a:uFillTx/>
                    <a:latin typeface="Arial" panose="020B0604020202020204" pitchFamily="34" charset="0"/>
                    <a:cs typeface="Arial" charset="0"/>
                  </a:rPr>
                  <a:t>EMIB</a:t>
                </a:r>
              </a:p>
            </p:txBody>
          </p:sp>
          <p:cxnSp>
            <p:nvCxnSpPr>
              <p:cNvPr id="55" name="Straight Connector 54">
                <a:extLst>
                  <a:ext uri="{FF2B5EF4-FFF2-40B4-BE49-F238E27FC236}">
                    <a16:creationId xmlns:a16="http://schemas.microsoft.com/office/drawing/2014/main" xmlns="" id="{305636CF-3D49-432F-BEC0-EBCC305267CE}"/>
                  </a:ext>
                </a:extLst>
              </p:cNvPr>
              <p:cNvCxnSpPr/>
              <p:nvPr/>
            </p:nvCxnSpPr>
            <p:spPr bwMode="auto">
              <a:xfrm>
                <a:off x="3931882" y="4638205"/>
                <a:ext cx="5148550" cy="9979"/>
              </a:xfrm>
              <a:prstGeom prst="line">
                <a:avLst/>
              </a:prstGeom>
              <a:solidFill>
                <a:srgbClr val="009900"/>
              </a:solidFill>
              <a:ln w="3175" cap="flat" cmpd="sng" algn="ctr">
                <a:solidFill>
                  <a:srgbClr val="C00000"/>
                </a:solidFill>
                <a:prstDash val="solid"/>
                <a:round/>
                <a:headEnd type="none" w="med" len="med"/>
                <a:tailEnd type="none" w="med" len="med"/>
              </a:ln>
              <a:effectLst/>
            </p:spPr>
          </p:cxnSp>
          <p:sp>
            <p:nvSpPr>
              <p:cNvPr id="56" name="TextBox 55">
                <a:extLst>
                  <a:ext uri="{FF2B5EF4-FFF2-40B4-BE49-F238E27FC236}">
                    <a16:creationId xmlns:a16="http://schemas.microsoft.com/office/drawing/2014/main" xmlns="" id="{F349C1F9-BA41-472E-AB3D-AE88056009EC}"/>
                  </a:ext>
                </a:extLst>
              </p:cNvPr>
              <p:cNvSpPr txBox="1"/>
              <p:nvPr/>
            </p:nvSpPr>
            <p:spPr>
              <a:xfrm>
                <a:off x="4883205" y="3703538"/>
                <a:ext cx="366783" cy="240816"/>
              </a:xfrm>
              <a:prstGeom prst="rect">
                <a:avLst/>
              </a:prstGeom>
              <a:noFill/>
            </p:spPr>
            <p:txBody>
              <a:bodyPr vert="horz" wrap="none" lIns="0" tIns="0" rIns="0" bIns="0" rtlCol="0">
                <a:noAutofit/>
              </a:bodyPr>
              <a:lstStyle/>
              <a:p>
                <a:pPr marL="0" marR="0" lvl="0" indent="0" defTabSz="914377"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prstClr val="black"/>
                    </a:solidFill>
                    <a:effectLst/>
                    <a:uLnTx/>
                    <a:uFillTx/>
                    <a:latin typeface="Arial" panose="020B0604020202020204" pitchFamily="34" charset="0"/>
                    <a:cs typeface="Arial" charset="0"/>
                  </a:rPr>
                  <a:t>Rambo</a:t>
                </a:r>
              </a:p>
            </p:txBody>
          </p:sp>
          <p:sp>
            <p:nvSpPr>
              <p:cNvPr id="57" name="TextBox 56">
                <a:extLst>
                  <a:ext uri="{FF2B5EF4-FFF2-40B4-BE49-F238E27FC236}">
                    <a16:creationId xmlns:a16="http://schemas.microsoft.com/office/drawing/2014/main" xmlns="" id="{FA938CE7-0A80-4B47-B167-E6124AB8C8CD}"/>
                  </a:ext>
                </a:extLst>
              </p:cNvPr>
              <p:cNvSpPr txBox="1"/>
              <p:nvPr/>
            </p:nvSpPr>
            <p:spPr>
              <a:xfrm>
                <a:off x="5611670" y="3685238"/>
                <a:ext cx="366784" cy="240816"/>
              </a:xfrm>
              <a:prstGeom prst="rect">
                <a:avLst/>
              </a:prstGeom>
              <a:noFill/>
            </p:spPr>
            <p:txBody>
              <a:bodyPr vert="horz" wrap="none" lIns="0" tIns="0" rIns="0" bIns="0" rtlCol="0">
                <a:noAutofit/>
              </a:bodyPr>
              <a:lstStyle/>
              <a:p>
                <a:pPr marL="0" marR="0" lvl="0" indent="0" defTabSz="914377"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dirty="0">
                    <a:ln>
                      <a:noFill/>
                    </a:ln>
                    <a:solidFill>
                      <a:prstClr val="black"/>
                    </a:solidFill>
                    <a:effectLst/>
                    <a:uLnTx/>
                    <a:uFillTx/>
                    <a:latin typeface="Arial" panose="020B0604020202020204" pitchFamily="34" charset="0"/>
                    <a:cs typeface="Arial" charset="0"/>
                  </a:rPr>
                  <a:t>G</a:t>
                </a:r>
              </a:p>
            </p:txBody>
          </p:sp>
          <p:cxnSp>
            <p:nvCxnSpPr>
              <p:cNvPr id="58" name="Straight Connector 57">
                <a:extLst>
                  <a:ext uri="{FF2B5EF4-FFF2-40B4-BE49-F238E27FC236}">
                    <a16:creationId xmlns:a16="http://schemas.microsoft.com/office/drawing/2014/main" xmlns="" id="{FD4E8041-1813-4FD8-AA73-B272E3A44B18}"/>
                  </a:ext>
                </a:extLst>
              </p:cNvPr>
              <p:cNvCxnSpPr/>
              <p:nvPr/>
            </p:nvCxnSpPr>
            <p:spPr bwMode="auto">
              <a:xfrm>
                <a:off x="5247482" y="4150361"/>
                <a:ext cx="0" cy="221571"/>
              </a:xfrm>
              <a:prstGeom prst="line">
                <a:avLst/>
              </a:prstGeom>
              <a:solidFill>
                <a:srgbClr val="009900"/>
              </a:solidFill>
              <a:ln w="9525" cap="flat" cmpd="sng" algn="ctr">
                <a:solidFill>
                  <a:srgbClr val="000000"/>
                </a:solidFill>
                <a:prstDash val="solid"/>
                <a:round/>
                <a:headEnd type="none" w="med" len="med"/>
                <a:tailEnd type="none" w="med" len="med"/>
              </a:ln>
              <a:effectLst/>
            </p:spPr>
          </p:cxnSp>
        </p:grpSp>
        <p:cxnSp>
          <p:nvCxnSpPr>
            <p:cNvPr id="10" name="Straight Connector 9">
              <a:extLst>
                <a:ext uri="{FF2B5EF4-FFF2-40B4-BE49-F238E27FC236}">
                  <a16:creationId xmlns:a16="http://schemas.microsoft.com/office/drawing/2014/main" xmlns="" id="{81E2CAEA-3EAD-4529-BAAF-976201866432}"/>
                </a:ext>
              </a:extLst>
            </p:cNvPr>
            <p:cNvCxnSpPr/>
            <p:nvPr/>
          </p:nvCxnSpPr>
          <p:spPr bwMode="auto">
            <a:xfrm>
              <a:off x="3829189" y="4574991"/>
              <a:ext cx="2951333" cy="5856"/>
            </a:xfrm>
            <a:prstGeom prst="line">
              <a:avLst/>
            </a:prstGeom>
            <a:solidFill>
              <a:srgbClr val="009900"/>
            </a:solidFill>
            <a:ln w="3175" cap="flat" cmpd="sng" algn="ctr">
              <a:solidFill>
                <a:srgbClr val="C0000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xmlns="" id="{3A64C3C7-26F5-480C-B132-C220DAC1E694}"/>
                </a:ext>
              </a:extLst>
            </p:cNvPr>
            <p:cNvCxnSpPr/>
            <p:nvPr/>
          </p:nvCxnSpPr>
          <p:spPr bwMode="auto">
            <a:xfrm>
              <a:off x="3820633" y="4618463"/>
              <a:ext cx="2951333" cy="5856"/>
            </a:xfrm>
            <a:prstGeom prst="line">
              <a:avLst/>
            </a:prstGeom>
            <a:solidFill>
              <a:srgbClr val="009900"/>
            </a:solidFill>
            <a:ln w="3175" cap="flat" cmpd="sng" algn="ctr">
              <a:solidFill>
                <a:srgbClr val="C0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xmlns="" id="{09DA6D5E-03C9-4590-A7C1-0B5D92C24E6C}"/>
                </a:ext>
              </a:extLst>
            </p:cNvPr>
            <p:cNvCxnSpPr/>
            <p:nvPr/>
          </p:nvCxnSpPr>
          <p:spPr bwMode="auto">
            <a:xfrm>
              <a:off x="3805283" y="4673916"/>
              <a:ext cx="2951333" cy="5856"/>
            </a:xfrm>
            <a:prstGeom prst="line">
              <a:avLst/>
            </a:prstGeom>
            <a:solidFill>
              <a:srgbClr val="009900"/>
            </a:solidFill>
            <a:ln w="3175" cap="flat" cmpd="sng" algn="ctr">
              <a:solidFill>
                <a:srgbClr val="C0000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xmlns="" id="{0B1276F3-9C28-4999-BCA8-3ED73AB39A75}"/>
                </a:ext>
              </a:extLst>
            </p:cNvPr>
            <p:cNvCxnSpPr/>
            <p:nvPr/>
          </p:nvCxnSpPr>
          <p:spPr bwMode="auto">
            <a:xfrm>
              <a:off x="3829188" y="4711747"/>
              <a:ext cx="2951333" cy="5856"/>
            </a:xfrm>
            <a:prstGeom prst="line">
              <a:avLst/>
            </a:prstGeom>
            <a:solidFill>
              <a:srgbClr val="009900"/>
            </a:solidFill>
            <a:ln w="3175" cap="flat" cmpd="sng" algn="ctr">
              <a:solidFill>
                <a:srgbClr val="C00000"/>
              </a:solidFill>
              <a:prstDash val="solid"/>
              <a:round/>
              <a:headEnd type="none" w="med" len="med"/>
              <a:tailEnd type="none" w="med" len="med"/>
            </a:ln>
            <a:effectLst/>
          </p:spPr>
        </p:cxnSp>
      </p:grpSp>
      <p:sp>
        <p:nvSpPr>
          <p:cNvPr id="175" name="Rectangle 174">
            <a:extLst>
              <a:ext uri="{FF2B5EF4-FFF2-40B4-BE49-F238E27FC236}">
                <a16:creationId xmlns:a16="http://schemas.microsoft.com/office/drawing/2014/main" xmlns="" id="{A6416D8A-3C52-48A4-8C47-532BE8ADC295}"/>
              </a:ext>
            </a:extLst>
          </p:cNvPr>
          <p:cNvSpPr/>
          <p:nvPr/>
        </p:nvSpPr>
        <p:spPr bwMode="auto">
          <a:xfrm>
            <a:off x="496830" y="2614287"/>
            <a:ext cx="3067795" cy="336854"/>
          </a:xfrm>
          <a:prstGeom prst="rect">
            <a:avLst/>
          </a:prstGeom>
          <a:solidFill>
            <a:srgbClr val="00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sp>
        <p:nvSpPr>
          <p:cNvPr id="176" name="Rectangle 175">
            <a:extLst>
              <a:ext uri="{FF2B5EF4-FFF2-40B4-BE49-F238E27FC236}">
                <a16:creationId xmlns:a16="http://schemas.microsoft.com/office/drawing/2014/main" xmlns="" id="{EA7627DE-ABF0-4EC7-993C-B6A7EA3207F0}"/>
              </a:ext>
            </a:extLst>
          </p:cNvPr>
          <p:cNvSpPr/>
          <p:nvPr/>
        </p:nvSpPr>
        <p:spPr bwMode="auto">
          <a:xfrm>
            <a:off x="1911391" y="2634551"/>
            <a:ext cx="202980" cy="73891"/>
          </a:xfrm>
          <a:prstGeom prst="rect">
            <a:avLst/>
          </a:prstGeom>
          <a:solidFill>
            <a:srgbClr val="9A0144">
              <a:lumMod val="60000"/>
              <a:lumOff val="40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sp>
        <p:nvSpPr>
          <p:cNvPr id="177" name="TextBox 176">
            <a:extLst>
              <a:ext uri="{FF2B5EF4-FFF2-40B4-BE49-F238E27FC236}">
                <a16:creationId xmlns:a16="http://schemas.microsoft.com/office/drawing/2014/main" xmlns="" id="{AAB88809-040E-4FA6-BCE7-D77C50A734DC}"/>
              </a:ext>
            </a:extLst>
          </p:cNvPr>
          <p:cNvSpPr txBox="1"/>
          <p:nvPr/>
        </p:nvSpPr>
        <p:spPr>
          <a:xfrm>
            <a:off x="1663989" y="1845820"/>
            <a:ext cx="755335" cy="400109"/>
          </a:xfrm>
          <a:prstGeom prst="rect">
            <a:avLst/>
          </a:prstGeom>
          <a:noFill/>
        </p:spPr>
        <p:txBody>
          <a:bodyPr wrap="none" rtlCol="0">
            <a:spAutoFit/>
          </a:bodyPr>
          <a:lstStyle/>
          <a:p>
            <a:pPr algn="ctr" defTabSz="457200"/>
            <a:r>
              <a:rPr lang="en-US" sz="1000" dirty="0">
                <a:solidFill>
                  <a:srgbClr val="000000"/>
                </a:solidFill>
                <a:latin typeface="Verdana"/>
                <a:cs typeface="Arial"/>
              </a:rPr>
              <a:t>7nm – </a:t>
            </a:r>
          </a:p>
          <a:p>
            <a:pPr algn="ctr" defTabSz="457200"/>
            <a:r>
              <a:rPr lang="en-US" sz="1000" dirty="0">
                <a:solidFill>
                  <a:srgbClr val="000000"/>
                </a:solidFill>
                <a:latin typeface="Verdana"/>
                <a:cs typeface="Arial"/>
              </a:rPr>
              <a:t>Core Tile</a:t>
            </a:r>
          </a:p>
        </p:txBody>
      </p:sp>
      <p:sp>
        <p:nvSpPr>
          <p:cNvPr id="178" name="TextBox 177">
            <a:extLst>
              <a:ext uri="{FF2B5EF4-FFF2-40B4-BE49-F238E27FC236}">
                <a16:creationId xmlns:a16="http://schemas.microsoft.com/office/drawing/2014/main" xmlns="" id="{5B2FE444-94E0-43FC-9B7A-3CC5C281DD81}"/>
              </a:ext>
            </a:extLst>
          </p:cNvPr>
          <p:cNvSpPr txBox="1"/>
          <p:nvPr/>
        </p:nvSpPr>
        <p:spPr>
          <a:xfrm>
            <a:off x="1043045" y="1854483"/>
            <a:ext cx="726481" cy="400109"/>
          </a:xfrm>
          <a:prstGeom prst="rect">
            <a:avLst/>
          </a:prstGeom>
          <a:noFill/>
        </p:spPr>
        <p:txBody>
          <a:bodyPr wrap="none" rtlCol="0">
            <a:spAutoFit/>
          </a:bodyPr>
          <a:lstStyle/>
          <a:p>
            <a:pPr algn="ctr" defTabSz="457200"/>
            <a:r>
              <a:rPr lang="en-US" sz="1000" dirty="0">
                <a:solidFill>
                  <a:srgbClr val="000000"/>
                </a:solidFill>
                <a:latin typeface="Verdana"/>
                <a:cs typeface="Arial"/>
              </a:rPr>
              <a:t>10nm – </a:t>
            </a:r>
          </a:p>
          <a:p>
            <a:pPr algn="ctr" defTabSz="457200"/>
            <a:r>
              <a:rPr lang="en-US" sz="1000" dirty="0">
                <a:solidFill>
                  <a:srgbClr val="000000"/>
                </a:solidFill>
                <a:latin typeface="Verdana"/>
                <a:cs typeface="Arial"/>
              </a:rPr>
              <a:t>MCDDR</a:t>
            </a:r>
          </a:p>
        </p:txBody>
      </p:sp>
      <p:sp>
        <p:nvSpPr>
          <p:cNvPr id="179" name="TextBox 178">
            <a:extLst>
              <a:ext uri="{FF2B5EF4-FFF2-40B4-BE49-F238E27FC236}">
                <a16:creationId xmlns:a16="http://schemas.microsoft.com/office/drawing/2014/main" xmlns="" id="{1863C751-AF7D-48F3-A77F-B1EB236F0E03}"/>
              </a:ext>
            </a:extLst>
          </p:cNvPr>
          <p:cNvSpPr txBox="1"/>
          <p:nvPr/>
        </p:nvSpPr>
        <p:spPr>
          <a:xfrm>
            <a:off x="2380502" y="2654149"/>
            <a:ext cx="999142" cy="246221"/>
          </a:xfrm>
          <a:prstGeom prst="rect">
            <a:avLst/>
          </a:prstGeom>
          <a:noFill/>
        </p:spPr>
        <p:txBody>
          <a:bodyPr wrap="none" rtlCol="0">
            <a:spAutoFit/>
          </a:bodyPr>
          <a:lstStyle/>
          <a:p>
            <a:pPr defTabSz="457200"/>
            <a:r>
              <a:rPr lang="en-US" sz="1000" dirty="0">
                <a:solidFill>
                  <a:srgbClr val="000000"/>
                </a:solidFill>
                <a:latin typeface="Verdana"/>
                <a:cs typeface="Arial"/>
              </a:rPr>
              <a:t>EMIB Substrate</a:t>
            </a:r>
          </a:p>
        </p:txBody>
      </p:sp>
      <p:grpSp>
        <p:nvGrpSpPr>
          <p:cNvPr id="180" name="Group 179">
            <a:extLst>
              <a:ext uri="{FF2B5EF4-FFF2-40B4-BE49-F238E27FC236}">
                <a16:creationId xmlns:a16="http://schemas.microsoft.com/office/drawing/2014/main" xmlns="" id="{A90B47D4-6C57-45B1-A56E-AC04AEE00542}"/>
              </a:ext>
            </a:extLst>
          </p:cNvPr>
          <p:cNvGrpSpPr/>
          <p:nvPr/>
        </p:nvGrpSpPr>
        <p:grpSpPr>
          <a:xfrm>
            <a:off x="779736" y="2331121"/>
            <a:ext cx="1204499" cy="258160"/>
            <a:chOff x="5378474" y="920210"/>
            <a:chExt cx="1266166" cy="159732"/>
          </a:xfrm>
        </p:grpSpPr>
        <p:sp>
          <p:nvSpPr>
            <p:cNvPr id="199" name="Rectangle 198">
              <a:extLst>
                <a:ext uri="{FF2B5EF4-FFF2-40B4-BE49-F238E27FC236}">
                  <a16:creationId xmlns:a16="http://schemas.microsoft.com/office/drawing/2014/main" xmlns="" id="{099F27EE-BABC-45C4-A5F4-3E59A80B8769}"/>
                </a:ext>
              </a:extLst>
            </p:cNvPr>
            <p:cNvSpPr/>
            <p:nvPr/>
          </p:nvSpPr>
          <p:spPr bwMode="auto">
            <a:xfrm>
              <a:off x="5401920" y="920210"/>
              <a:ext cx="243298" cy="88113"/>
            </a:xfrm>
            <a:prstGeom prst="rect">
              <a:avLst/>
            </a:prstGeom>
            <a:solidFill>
              <a:srgbClr val="FFFFFF">
                <a:lumMod val="85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grpSp>
          <p:nvGrpSpPr>
            <p:cNvPr id="200" name="Group 199">
              <a:extLst>
                <a:ext uri="{FF2B5EF4-FFF2-40B4-BE49-F238E27FC236}">
                  <a16:creationId xmlns:a16="http://schemas.microsoft.com/office/drawing/2014/main" xmlns="" id="{4D91D497-F59A-47BE-BBCE-31AE0506194A}"/>
                </a:ext>
              </a:extLst>
            </p:cNvPr>
            <p:cNvGrpSpPr/>
            <p:nvPr/>
          </p:nvGrpSpPr>
          <p:grpSpPr>
            <a:xfrm>
              <a:off x="5378474" y="1017250"/>
              <a:ext cx="1266166" cy="62692"/>
              <a:chOff x="5378093" y="1052362"/>
              <a:chExt cx="938373" cy="58638"/>
            </a:xfrm>
          </p:grpSpPr>
          <p:sp>
            <p:nvSpPr>
              <p:cNvPr id="205" name="Rectangle 204">
                <a:extLst>
                  <a:ext uri="{FF2B5EF4-FFF2-40B4-BE49-F238E27FC236}">
                    <a16:creationId xmlns:a16="http://schemas.microsoft.com/office/drawing/2014/main" xmlns="" id="{1BAEDAD9-CB19-44AD-B794-0E1AD040DCB3}"/>
                  </a:ext>
                </a:extLst>
              </p:cNvPr>
              <p:cNvSpPr/>
              <p:nvPr/>
            </p:nvSpPr>
            <p:spPr bwMode="auto">
              <a:xfrm>
                <a:off x="5378093" y="1052362"/>
                <a:ext cx="938373" cy="58638"/>
              </a:xfrm>
              <a:prstGeom prst="rect">
                <a:avLst/>
              </a:prstGeom>
              <a:solidFill>
                <a:srgbClr val="0860A8">
                  <a:lumMod val="60000"/>
                  <a:lumOff val="40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grpSp>
            <p:nvGrpSpPr>
              <p:cNvPr id="206" name="Group 205">
                <a:extLst>
                  <a:ext uri="{FF2B5EF4-FFF2-40B4-BE49-F238E27FC236}">
                    <a16:creationId xmlns:a16="http://schemas.microsoft.com/office/drawing/2014/main" xmlns="" id="{83DAF2A1-9288-444F-AB12-2CA88F66156D}"/>
                  </a:ext>
                </a:extLst>
              </p:cNvPr>
              <p:cNvGrpSpPr/>
              <p:nvPr/>
            </p:nvGrpSpPr>
            <p:grpSpPr>
              <a:xfrm>
                <a:off x="5395093" y="1063965"/>
                <a:ext cx="897896" cy="38100"/>
                <a:chOff x="4756785" y="2877340"/>
                <a:chExt cx="1130300" cy="38100"/>
              </a:xfrm>
            </p:grpSpPr>
            <p:cxnSp>
              <p:nvCxnSpPr>
                <p:cNvPr id="207" name="Straight Connector 206">
                  <a:extLst>
                    <a:ext uri="{FF2B5EF4-FFF2-40B4-BE49-F238E27FC236}">
                      <a16:creationId xmlns:a16="http://schemas.microsoft.com/office/drawing/2014/main" xmlns="" id="{E6313E6C-2806-416C-96D8-1D74D20045DB}"/>
                    </a:ext>
                  </a:extLst>
                </p:cNvPr>
                <p:cNvCxnSpPr/>
                <p:nvPr/>
              </p:nvCxnSpPr>
              <p:spPr bwMode="auto">
                <a:xfrm>
                  <a:off x="4756785"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xmlns="" id="{4BE42213-8C9A-4447-BD41-0AE500686AEF}"/>
                    </a:ext>
                  </a:extLst>
                </p:cNvPr>
                <p:cNvCxnSpPr/>
                <p:nvPr/>
              </p:nvCxnSpPr>
              <p:spPr bwMode="auto">
                <a:xfrm>
                  <a:off x="4898072"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209" name="Straight Connector 208">
                  <a:extLst>
                    <a:ext uri="{FF2B5EF4-FFF2-40B4-BE49-F238E27FC236}">
                      <a16:creationId xmlns:a16="http://schemas.microsoft.com/office/drawing/2014/main" xmlns="" id="{063B4915-438F-4DE2-ACE2-A87E26E6DA8B}"/>
                    </a:ext>
                  </a:extLst>
                </p:cNvPr>
                <p:cNvCxnSpPr/>
                <p:nvPr/>
              </p:nvCxnSpPr>
              <p:spPr bwMode="auto">
                <a:xfrm>
                  <a:off x="5039359"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xmlns="" id="{5A15B2EF-53A3-4E20-93E0-4B9C3963A2BC}"/>
                    </a:ext>
                  </a:extLst>
                </p:cNvPr>
                <p:cNvCxnSpPr/>
                <p:nvPr/>
              </p:nvCxnSpPr>
              <p:spPr bwMode="auto">
                <a:xfrm>
                  <a:off x="5180646"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xmlns="" id="{0BAC5BC8-AD46-4ABD-9C6F-532003D11BE5}"/>
                    </a:ext>
                  </a:extLst>
                </p:cNvPr>
                <p:cNvCxnSpPr/>
                <p:nvPr/>
              </p:nvCxnSpPr>
              <p:spPr bwMode="auto">
                <a:xfrm>
                  <a:off x="5321933"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xmlns="" id="{908253D0-62BC-43F8-B329-4E6AF7AF27C6}"/>
                    </a:ext>
                  </a:extLst>
                </p:cNvPr>
                <p:cNvCxnSpPr/>
                <p:nvPr/>
              </p:nvCxnSpPr>
              <p:spPr bwMode="auto">
                <a:xfrm>
                  <a:off x="5463221"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xmlns="" id="{C83F68E2-21D1-4EB1-852B-35AEE7F8A508}"/>
                    </a:ext>
                  </a:extLst>
                </p:cNvPr>
                <p:cNvCxnSpPr/>
                <p:nvPr/>
              </p:nvCxnSpPr>
              <p:spPr bwMode="auto">
                <a:xfrm>
                  <a:off x="5604509"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xmlns="" id="{D4789B21-AAAB-4BCA-AD4D-074FCCC9AFF1}"/>
                    </a:ext>
                  </a:extLst>
                </p:cNvPr>
                <p:cNvCxnSpPr/>
                <p:nvPr/>
              </p:nvCxnSpPr>
              <p:spPr bwMode="auto">
                <a:xfrm>
                  <a:off x="5745797"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xmlns="" id="{DDF3EB75-AAEE-4C3A-82E8-8C9115C48619}"/>
                    </a:ext>
                  </a:extLst>
                </p:cNvPr>
                <p:cNvCxnSpPr/>
                <p:nvPr/>
              </p:nvCxnSpPr>
              <p:spPr bwMode="auto">
                <a:xfrm>
                  <a:off x="5887085"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grpSp>
        </p:grpSp>
        <p:sp>
          <p:nvSpPr>
            <p:cNvPr id="201" name="Rectangle 200">
              <a:extLst>
                <a:ext uri="{FF2B5EF4-FFF2-40B4-BE49-F238E27FC236}">
                  <a16:creationId xmlns:a16="http://schemas.microsoft.com/office/drawing/2014/main" xmlns="" id="{7EF2BA13-6616-48E3-86E4-FE871ABD9445}"/>
                </a:ext>
              </a:extLst>
            </p:cNvPr>
            <p:cNvSpPr/>
            <p:nvPr/>
          </p:nvSpPr>
          <p:spPr bwMode="auto">
            <a:xfrm>
              <a:off x="5903628" y="920210"/>
              <a:ext cx="226306" cy="88113"/>
            </a:xfrm>
            <a:prstGeom prst="rect">
              <a:avLst/>
            </a:prstGeom>
            <a:solidFill>
              <a:srgbClr val="FFFF00"/>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sp>
          <p:nvSpPr>
            <p:cNvPr id="202" name="Rectangle 201">
              <a:extLst>
                <a:ext uri="{FF2B5EF4-FFF2-40B4-BE49-F238E27FC236}">
                  <a16:creationId xmlns:a16="http://schemas.microsoft.com/office/drawing/2014/main" xmlns="" id="{B2FABC47-2A0A-42D5-AC67-D9279EFC1112}"/>
                </a:ext>
              </a:extLst>
            </p:cNvPr>
            <p:cNvSpPr/>
            <p:nvPr/>
          </p:nvSpPr>
          <p:spPr bwMode="auto">
            <a:xfrm>
              <a:off x="5661270" y="920210"/>
              <a:ext cx="226306" cy="88113"/>
            </a:xfrm>
            <a:prstGeom prst="rect">
              <a:avLst/>
            </a:prstGeom>
            <a:solidFill>
              <a:srgbClr val="0860A8">
                <a:lumMod val="20000"/>
                <a:lumOff val="80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sp>
          <p:nvSpPr>
            <p:cNvPr id="203" name="Rectangle 202">
              <a:extLst>
                <a:ext uri="{FF2B5EF4-FFF2-40B4-BE49-F238E27FC236}">
                  <a16:creationId xmlns:a16="http://schemas.microsoft.com/office/drawing/2014/main" xmlns="" id="{7CAB98A9-8F14-49B5-AC25-E02F8DCCCDC6}"/>
                </a:ext>
              </a:extLst>
            </p:cNvPr>
            <p:cNvSpPr/>
            <p:nvPr/>
          </p:nvSpPr>
          <p:spPr bwMode="auto">
            <a:xfrm>
              <a:off x="6388345" y="920210"/>
              <a:ext cx="226306" cy="88113"/>
            </a:xfrm>
            <a:prstGeom prst="rect">
              <a:avLst/>
            </a:prstGeom>
            <a:solidFill>
              <a:srgbClr val="0860A8">
                <a:lumMod val="20000"/>
                <a:lumOff val="80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sp>
          <p:nvSpPr>
            <p:cNvPr id="204" name="Rectangle 203">
              <a:extLst>
                <a:ext uri="{FF2B5EF4-FFF2-40B4-BE49-F238E27FC236}">
                  <a16:creationId xmlns:a16="http://schemas.microsoft.com/office/drawing/2014/main" xmlns="" id="{965D5D66-5232-45D5-A0EF-15D04D7A1F9D}"/>
                </a:ext>
              </a:extLst>
            </p:cNvPr>
            <p:cNvSpPr/>
            <p:nvPr/>
          </p:nvSpPr>
          <p:spPr bwMode="auto">
            <a:xfrm>
              <a:off x="6145986" y="920210"/>
              <a:ext cx="226306" cy="88113"/>
            </a:xfrm>
            <a:prstGeom prst="rect">
              <a:avLst/>
            </a:prstGeom>
            <a:solidFill>
              <a:srgbClr val="0860A8">
                <a:lumMod val="20000"/>
                <a:lumOff val="80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grpSp>
      <p:grpSp>
        <p:nvGrpSpPr>
          <p:cNvPr id="181" name="Group 180">
            <a:extLst>
              <a:ext uri="{FF2B5EF4-FFF2-40B4-BE49-F238E27FC236}">
                <a16:creationId xmlns:a16="http://schemas.microsoft.com/office/drawing/2014/main" xmlns="" id="{A2A4BE01-E98C-4517-A7AE-DFCD5B433C12}"/>
              </a:ext>
            </a:extLst>
          </p:cNvPr>
          <p:cNvGrpSpPr/>
          <p:nvPr/>
        </p:nvGrpSpPr>
        <p:grpSpPr>
          <a:xfrm>
            <a:off x="2028359" y="2332324"/>
            <a:ext cx="1204499" cy="258160"/>
            <a:chOff x="5378474" y="920210"/>
            <a:chExt cx="1266166" cy="159732"/>
          </a:xfrm>
        </p:grpSpPr>
        <p:sp>
          <p:nvSpPr>
            <p:cNvPr id="182" name="Rectangle 181">
              <a:extLst>
                <a:ext uri="{FF2B5EF4-FFF2-40B4-BE49-F238E27FC236}">
                  <a16:creationId xmlns:a16="http://schemas.microsoft.com/office/drawing/2014/main" xmlns="" id="{98985EBE-C475-4F6E-9648-71993346973E}"/>
                </a:ext>
              </a:extLst>
            </p:cNvPr>
            <p:cNvSpPr/>
            <p:nvPr/>
          </p:nvSpPr>
          <p:spPr bwMode="auto">
            <a:xfrm>
              <a:off x="5401920" y="920210"/>
              <a:ext cx="243298" cy="88113"/>
            </a:xfrm>
            <a:prstGeom prst="rect">
              <a:avLst/>
            </a:prstGeom>
            <a:solidFill>
              <a:srgbClr val="0860A8">
                <a:lumMod val="20000"/>
                <a:lumOff val="80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grpSp>
          <p:nvGrpSpPr>
            <p:cNvPr id="183" name="Group 182">
              <a:extLst>
                <a:ext uri="{FF2B5EF4-FFF2-40B4-BE49-F238E27FC236}">
                  <a16:creationId xmlns:a16="http://schemas.microsoft.com/office/drawing/2014/main" xmlns="" id="{BCC91133-EDB5-4CAC-AC1B-A09094EBDA79}"/>
                </a:ext>
              </a:extLst>
            </p:cNvPr>
            <p:cNvGrpSpPr/>
            <p:nvPr/>
          </p:nvGrpSpPr>
          <p:grpSpPr>
            <a:xfrm>
              <a:off x="5378474" y="1017250"/>
              <a:ext cx="1266166" cy="62692"/>
              <a:chOff x="5378093" y="1052362"/>
              <a:chExt cx="938373" cy="58638"/>
            </a:xfrm>
          </p:grpSpPr>
          <p:sp>
            <p:nvSpPr>
              <p:cNvPr id="188" name="Rectangle 187">
                <a:extLst>
                  <a:ext uri="{FF2B5EF4-FFF2-40B4-BE49-F238E27FC236}">
                    <a16:creationId xmlns:a16="http://schemas.microsoft.com/office/drawing/2014/main" xmlns="" id="{A915824F-EC52-40FF-8166-96A46DC15444}"/>
                  </a:ext>
                </a:extLst>
              </p:cNvPr>
              <p:cNvSpPr/>
              <p:nvPr/>
            </p:nvSpPr>
            <p:spPr bwMode="auto">
              <a:xfrm>
                <a:off x="5378093" y="1052362"/>
                <a:ext cx="938373" cy="58638"/>
              </a:xfrm>
              <a:prstGeom prst="rect">
                <a:avLst/>
              </a:prstGeom>
              <a:solidFill>
                <a:srgbClr val="0860A8">
                  <a:lumMod val="60000"/>
                  <a:lumOff val="40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grpSp>
            <p:nvGrpSpPr>
              <p:cNvPr id="189" name="Group 188">
                <a:extLst>
                  <a:ext uri="{FF2B5EF4-FFF2-40B4-BE49-F238E27FC236}">
                    <a16:creationId xmlns:a16="http://schemas.microsoft.com/office/drawing/2014/main" xmlns="" id="{0847DE92-0BB8-444E-9A5E-58104AE47420}"/>
                  </a:ext>
                </a:extLst>
              </p:cNvPr>
              <p:cNvGrpSpPr/>
              <p:nvPr/>
            </p:nvGrpSpPr>
            <p:grpSpPr>
              <a:xfrm>
                <a:off x="5395093" y="1063965"/>
                <a:ext cx="897896" cy="38100"/>
                <a:chOff x="4756785" y="2877340"/>
                <a:chExt cx="1130300" cy="38100"/>
              </a:xfrm>
            </p:grpSpPr>
            <p:cxnSp>
              <p:nvCxnSpPr>
                <p:cNvPr id="190" name="Straight Connector 189">
                  <a:extLst>
                    <a:ext uri="{FF2B5EF4-FFF2-40B4-BE49-F238E27FC236}">
                      <a16:creationId xmlns:a16="http://schemas.microsoft.com/office/drawing/2014/main" xmlns="" id="{9A30650D-E46E-4BC7-BBB2-26BE40586B3F}"/>
                    </a:ext>
                  </a:extLst>
                </p:cNvPr>
                <p:cNvCxnSpPr/>
                <p:nvPr/>
              </p:nvCxnSpPr>
              <p:spPr bwMode="auto">
                <a:xfrm>
                  <a:off x="4756785"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xmlns="" id="{A6C841CC-6669-4AFB-A3F6-7EA384B28C59}"/>
                    </a:ext>
                  </a:extLst>
                </p:cNvPr>
                <p:cNvCxnSpPr/>
                <p:nvPr/>
              </p:nvCxnSpPr>
              <p:spPr bwMode="auto">
                <a:xfrm>
                  <a:off x="4898072"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xmlns="" id="{25C94F67-A2F1-416B-989D-13DB5E132DAB}"/>
                    </a:ext>
                  </a:extLst>
                </p:cNvPr>
                <p:cNvCxnSpPr/>
                <p:nvPr/>
              </p:nvCxnSpPr>
              <p:spPr bwMode="auto">
                <a:xfrm>
                  <a:off x="5039359"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xmlns="" id="{1DC3659E-B382-4241-A4A0-90C5A629E727}"/>
                    </a:ext>
                  </a:extLst>
                </p:cNvPr>
                <p:cNvCxnSpPr/>
                <p:nvPr/>
              </p:nvCxnSpPr>
              <p:spPr bwMode="auto">
                <a:xfrm>
                  <a:off x="5180646"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xmlns="" id="{2367DDD9-8E9A-4F8F-9653-F963153407F3}"/>
                    </a:ext>
                  </a:extLst>
                </p:cNvPr>
                <p:cNvCxnSpPr/>
                <p:nvPr/>
              </p:nvCxnSpPr>
              <p:spPr bwMode="auto">
                <a:xfrm>
                  <a:off x="5321933"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xmlns="" id="{90170A6A-BE0E-4347-BA4B-3940E53B0D96}"/>
                    </a:ext>
                  </a:extLst>
                </p:cNvPr>
                <p:cNvCxnSpPr/>
                <p:nvPr/>
              </p:nvCxnSpPr>
              <p:spPr bwMode="auto">
                <a:xfrm>
                  <a:off x="5463221"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xmlns="" id="{42D4597E-7784-4665-8EE2-64A8070CEF55}"/>
                    </a:ext>
                  </a:extLst>
                </p:cNvPr>
                <p:cNvCxnSpPr/>
                <p:nvPr/>
              </p:nvCxnSpPr>
              <p:spPr bwMode="auto">
                <a:xfrm>
                  <a:off x="5604509"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xmlns="" id="{425BB41A-BF5E-487D-9B32-243F2B56897C}"/>
                    </a:ext>
                  </a:extLst>
                </p:cNvPr>
                <p:cNvCxnSpPr/>
                <p:nvPr/>
              </p:nvCxnSpPr>
              <p:spPr bwMode="auto">
                <a:xfrm>
                  <a:off x="5745797"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xmlns="" id="{845D41D6-3041-4357-BA11-36C1EF65C98B}"/>
                    </a:ext>
                  </a:extLst>
                </p:cNvPr>
                <p:cNvCxnSpPr/>
                <p:nvPr/>
              </p:nvCxnSpPr>
              <p:spPr bwMode="auto">
                <a:xfrm>
                  <a:off x="5887085" y="2877340"/>
                  <a:ext cx="0" cy="38100"/>
                </a:xfrm>
                <a:prstGeom prst="line">
                  <a:avLst/>
                </a:prstGeom>
                <a:solidFill>
                  <a:srgbClr val="009900"/>
                </a:solidFill>
                <a:ln w="9525" cap="flat" cmpd="sng" algn="ctr">
                  <a:solidFill>
                    <a:srgbClr val="FFC000"/>
                  </a:solidFill>
                  <a:prstDash val="solid"/>
                  <a:round/>
                  <a:headEnd type="none" w="med" len="med"/>
                  <a:tailEnd type="none" w="med" len="med"/>
                </a:ln>
                <a:effectLst/>
              </p:spPr>
            </p:cxnSp>
          </p:grpSp>
        </p:grpSp>
        <p:sp>
          <p:nvSpPr>
            <p:cNvPr id="184" name="Rectangle 183">
              <a:extLst>
                <a:ext uri="{FF2B5EF4-FFF2-40B4-BE49-F238E27FC236}">
                  <a16:creationId xmlns:a16="http://schemas.microsoft.com/office/drawing/2014/main" xmlns="" id="{67F2E792-DB28-40D5-8B2B-19DDDACAFD02}"/>
                </a:ext>
              </a:extLst>
            </p:cNvPr>
            <p:cNvSpPr/>
            <p:nvPr/>
          </p:nvSpPr>
          <p:spPr bwMode="auto">
            <a:xfrm>
              <a:off x="5903628" y="920210"/>
              <a:ext cx="226306" cy="88113"/>
            </a:xfrm>
            <a:prstGeom prst="rect">
              <a:avLst/>
            </a:prstGeom>
            <a:solidFill>
              <a:srgbClr val="FFFF00"/>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sp>
          <p:nvSpPr>
            <p:cNvPr id="185" name="Rectangle 184">
              <a:extLst>
                <a:ext uri="{FF2B5EF4-FFF2-40B4-BE49-F238E27FC236}">
                  <a16:creationId xmlns:a16="http://schemas.microsoft.com/office/drawing/2014/main" xmlns="" id="{D6881E10-5124-4897-9A6B-5CDD70CCCF86}"/>
                </a:ext>
              </a:extLst>
            </p:cNvPr>
            <p:cNvSpPr/>
            <p:nvPr/>
          </p:nvSpPr>
          <p:spPr bwMode="auto">
            <a:xfrm>
              <a:off x="5661270" y="920210"/>
              <a:ext cx="226306" cy="88113"/>
            </a:xfrm>
            <a:prstGeom prst="rect">
              <a:avLst/>
            </a:prstGeom>
            <a:solidFill>
              <a:srgbClr val="0860A8">
                <a:lumMod val="20000"/>
                <a:lumOff val="80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sp>
          <p:nvSpPr>
            <p:cNvPr id="186" name="Rectangle 185">
              <a:extLst>
                <a:ext uri="{FF2B5EF4-FFF2-40B4-BE49-F238E27FC236}">
                  <a16:creationId xmlns:a16="http://schemas.microsoft.com/office/drawing/2014/main" xmlns="" id="{6A40B6D5-7D39-49E2-9D33-A8814074D91F}"/>
                </a:ext>
              </a:extLst>
            </p:cNvPr>
            <p:cNvSpPr/>
            <p:nvPr/>
          </p:nvSpPr>
          <p:spPr bwMode="auto">
            <a:xfrm>
              <a:off x="6388345" y="920210"/>
              <a:ext cx="226306" cy="88113"/>
            </a:xfrm>
            <a:prstGeom prst="rect">
              <a:avLst/>
            </a:prstGeom>
            <a:solidFill>
              <a:srgbClr val="FFFFFF">
                <a:lumMod val="85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sp>
          <p:nvSpPr>
            <p:cNvPr id="187" name="Rectangle 186">
              <a:extLst>
                <a:ext uri="{FF2B5EF4-FFF2-40B4-BE49-F238E27FC236}">
                  <a16:creationId xmlns:a16="http://schemas.microsoft.com/office/drawing/2014/main" xmlns="" id="{64A0246E-49E1-455E-8408-3CA1B10CC8D7}"/>
                </a:ext>
              </a:extLst>
            </p:cNvPr>
            <p:cNvSpPr/>
            <p:nvPr/>
          </p:nvSpPr>
          <p:spPr bwMode="auto">
            <a:xfrm>
              <a:off x="6145986" y="920210"/>
              <a:ext cx="226306" cy="88113"/>
            </a:xfrm>
            <a:prstGeom prst="rect">
              <a:avLst/>
            </a:prstGeom>
            <a:solidFill>
              <a:srgbClr val="0860A8">
                <a:lumMod val="20000"/>
                <a:lumOff val="80000"/>
              </a:srgbClr>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a:endParaRPr>
            </a:p>
          </p:txBody>
        </p:sp>
      </p:grpSp>
      <p:sp>
        <p:nvSpPr>
          <p:cNvPr id="216" name="TextBox 215">
            <a:extLst>
              <a:ext uri="{FF2B5EF4-FFF2-40B4-BE49-F238E27FC236}">
                <a16:creationId xmlns:a16="http://schemas.microsoft.com/office/drawing/2014/main" xmlns="" id="{AB609806-8C43-4FF3-8B6B-96D94DF03EE7}"/>
              </a:ext>
            </a:extLst>
          </p:cNvPr>
          <p:cNvSpPr txBox="1"/>
          <p:nvPr/>
        </p:nvSpPr>
        <p:spPr>
          <a:xfrm>
            <a:off x="747376" y="3201938"/>
            <a:ext cx="2893741" cy="1754326"/>
          </a:xfrm>
          <a:prstGeom prst="rect">
            <a:avLst/>
          </a:prstGeom>
          <a:noFill/>
        </p:spPr>
        <p:txBody>
          <a:bodyPr wrap="none" rtlCol="0">
            <a:spAutoFit/>
          </a:bodyPr>
          <a:lstStyle/>
          <a:p>
            <a:pPr marL="285750" indent="-285750">
              <a:buFont typeface="Arial" panose="020B0604020202020204" pitchFamily="34" charset="0"/>
              <a:buChar char="•"/>
            </a:pPr>
            <a:r>
              <a:rPr lang="en-US" dirty="0"/>
              <a:t>Si: </a:t>
            </a:r>
            <a:r>
              <a:rPr lang="en-US" dirty="0" smtClean="0"/>
              <a:t>(7nm + 10nm) </a:t>
            </a:r>
            <a:r>
              <a:rPr lang="en-US" dirty="0"/>
              <a:t>on 10FV</a:t>
            </a:r>
          </a:p>
          <a:p>
            <a:pPr marL="285750" indent="-285750">
              <a:buFont typeface="Arial" panose="020B0604020202020204" pitchFamily="34" charset="0"/>
              <a:buChar char="•"/>
            </a:pPr>
            <a:r>
              <a:rPr lang="en-US" dirty="0"/>
              <a:t>Base die: 600-700 mm</a:t>
            </a:r>
            <a:r>
              <a:rPr lang="en-US" baseline="30000" dirty="0"/>
              <a:t>2</a:t>
            </a:r>
          </a:p>
          <a:p>
            <a:pPr marL="285750" indent="-285750">
              <a:buFont typeface="Arial" panose="020B0604020202020204" pitchFamily="34" charset="0"/>
              <a:buChar char="•"/>
            </a:pPr>
            <a:r>
              <a:rPr lang="en-US" dirty="0"/>
              <a:t># of Chiplets: 8-10 </a:t>
            </a:r>
          </a:p>
          <a:p>
            <a:pPr marL="285750" indent="-285750">
              <a:buFont typeface="Arial" panose="020B0604020202020204" pitchFamily="34" charset="0"/>
              <a:buChar char="•"/>
            </a:pPr>
            <a:r>
              <a:rPr lang="en-US" dirty="0"/>
              <a:t># of Base die: 2</a:t>
            </a:r>
          </a:p>
          <a:p>
            <a:pPr marL="285750" indent="-285750">
              <a:buFont typeface="Arial" panose="020B0604020202020204" pitchFamily="34" charset="0"/>
              <a:buChar char="•"/>
            </a:pPr>
            <a:r>
              <a:rPr lang="en-US" dirty="0" smtClean="0"/>
              <a:t>EMIB Pitch : 55</a:t>
            </a:r>
            <a:r>
              <a:rPr lang="en-US" dirty="0" smtClean="0">
                <a:latin typeface="Symbol" panose="05050102010706020507" pitchFamily="18" charset="2"/>
              </a:rPr>
              <a:t>m</a:t>
            </a:r>
            <a:r>
              <a:rPr lang="en-US" dirty="0" smtClean="0"/>
              <a:t>m</a:t>
            </a:r>
            <a:endParaRPr lang="en-US" dirty="0"/>
          </a:p>
          <a:p>
            <a:pPr marL="285750" indent="-285750">
              <a:buFont typeface="Arial" panose="020B0604020202020204" pitchFamily="34" charset="0"/>
              <a:buChar char="•"/>
            </a:pPr>
            <a:r>
              <a:rPr lang="en-US" dirty="0"/>
              <a:t>EMIB Count: 4</a:t>
            </a:r>
          </a:p>
        </p:txBody>
      </p:sp>
      <p:sp>
        <p:nvSpPr>
          <p:cNvPr id="217" name="TextBox 216">
            <a:extLst>
              <a:ext uri="{FF2B5EF4-FFF2-40B4-BE49-F238E27FC236}">
                <a16:creationId xmlns:a16="http://schemas.microsoft.com/office/drawing/2014/main" xmlns="" id="{1664E8AA-02D7-47B5-A78B-1B08E9B3C532}"/>
              </a:ext>
            </a:extLst>
          </p:cNvPr>
          <p:cNvSpPr txBox="1"/>
          <p:nvPr/>
        </p:nvSpPr>
        <p:spPr>
          <a:xfrm>
            <a:off x="8292973" y="3008498"/>
            <a:ext cx="382282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Si: </a:t>
            </a:r>
            <a:r>
              <a:rPr lang="en-US" dirty="0" smtClean="0"/>
              <a:t>10nm </a:t>
            </a:r>
            <a:r>
              <a:rPr lang="en-US" dirty="0"/>
              <a:t>on </a:t>
            </a:r>
            <a:r>
              <a:rPr lang="en-US" dirty="0" smtClean="0"/>
              <a:t>Passive Si Interposer</a:t>
            </a:r>
            <a:endParaRPr lang="en-US" dirty="0"/>
          </a:p>
          <a:p>
            <a:pPr marL="285750" indent="-285750">
              <a:buFont typeface="Arial" panose="020B0604020202020204" pitchFamily="34" charset="0"/>
              <a:buChar char="•"/>
            </a:pPr>
            <a:r>
              <a:rPr lang="en-US" dirty="0"/>
              <a:t>Base die: 1000-1600 mm</a:t>
            </a:r>
            <a:r>
              <a:rPr lang="en-US" baseline="30000" dirty="0"/>
              <a:t>2</a:t>
            </a:r>
          </a:p>
          <a:p>
            <a:pPr marL="285750" indent="-285750">
              <a:buFont typeface="Arial" panose="020B0604020202020204" pitchFamily="34" charset="0"/>
              <a:buChar char="•"/>
            </a:pPr>
            <a:r>
              <a:rPr lang="en-US" dirty="0"/>
              <a:t># of Chiplets: 3</a:t>
            </a:r>
          </a:p>
          <a:p>
            <a:pPr marL="285750" indent="-285750">
              <a:buFont typeface="Arial" panose="020B0604020202020204" pitchFamily="34" charset="0"/>
              <a:buChar char="•"/>
            </a:pPr>
            <a:r>
              <a:rPr lang="en-US" dirty="0"/>
              <a:t># of Base die: 1</a:t>
            </a:r>
          </a:p>
          <a:p>
            <a:pPr marL="285750" indent="-285750">
              <a:buFont typeface="Arial" panose="020B0604020202020204" pitchFamily="34" charset="0"/>
              <a:buChar char="•"/>
            </a:pPr>
            <a:r>
              <a:rPr lang="en-US" dirty="0" smtClean="0"/>
              <a:t>(Foveros + EMIB) @ 75</a:t>
            </a:r>
            <a:r>
              <a:rPr lang="en-US" dirty="0" smtClean="0">
                <a:latin typeface="Symbol" panose="05050102010706020507" pitchFamily="18" charset="2"/>
              </a:rPr>
              <a:t>m</a:t>
            </a:r>
            <a:r>
              <a:rPr lang="en-US" dirty="0" smtClean="0"/>
              <a:t>m Or Full Silicon Interposer</a:t>
            </a:r>
            <a:endParaRPr lang="en-US" dirty="0"/>
          </a:p>
          <a:p>
            <a:pPr marL="285750" indent="-285750">
              <a:buFont typeface="Arial" panose="020B0604020202020204" pitchFamily="34" charset="0"/>
              <a:buChar char="•"/>
            </a:pPr>
            <a:r>
              <a:rPr lang="en-US" dirty="0"/>
              <a:t>EMIB Count: 7</a:t>
            </a:r>
          </a:p>
        </p:txBody>
      </p:sp>
      <p:sp>
        <p:nvSpPr>
          <p:cNvPr id="218" name="TextBox 217">
            <a:extLst>
              <a:ext uri="{FF2B5EF4-FFF2-40B4-BE49-F238E27FC236}">
                <a16:creationId xmlns:a16="http://schemas.microsoft.com/office/drawing/2014/main" xmlns="" id="{851E8CC6-33B0-4B89-95F1-FA2F8DD5E69B}"/>
              </a:ext>
            </a:extLst>
          </p:cNvPr>
          <p:cNvSpPr txBox="1"/>
          <p:nvPr/>
        </p:nvSpPr>
        <p:spPr>
          <a:xfrm>
            <a:off x="5020720" y="3209180"/>
            <a:ext cx="2893741" cy="1754326"/>
          </a:xfrm>
          <a:prstGeom prst="rect">
            <a:avLst/>
          </a:prstGeom>
          <a:noFill/>
        </p:spPr>
        <p:txBody>
          <a:bodyPr wrap="none" rtlCol="0">
            <a:spAutoFit/>
          </a:bodyPr>
          <a:lstStyle/>
          <a:p>
            <a:pPr marL="285750" indent="-285750">
              <a:buFont typeface="Arial" panose="020B0604020202020204" pitchFamily="34" charset="0"/>
              <a:buChar char="•"/>
            </a:pPr>
            <a:r>
              <a:rPr lang="en-US" dirty="0"/>
              <a:t>Si: </a:t>
            </a:r>
            <a:r>
              <a:rPr lang="en-US" dirty="0" smtClean="0"/>
              <a:t>(7nm + 10nm) </a:t>
            </a:r>
            <a:r>
              <a:rPr lang="en-US" dirty="0"/>
              <a:t>on 10FV</a:t>
            </a:r>
          </a:p>
          <a:p>
            <a:pPr marL="285750" indent="-285750">
              <a:buFont typeface="Arial" panose="020B0604020202020204" pitchFamily="34" charset="0"/>
              <a:buChar char="•"/>
            </a:pPr>
            <a:r>
              <a:rPr lang="en-US" dirty="0"/>
              <a:t>Base die: 312-624 mm</a:t>
            </a:r>
            <a:r>
              <a:rPr lang="en-US" baseline="30000" dirty="0"/>
              <a:t>2</a:t>
            </a:r>
          </a:p>
          <a:p>
            <a:pPr marL="285750" indent="-285750">
              <a:buFont typeface="Arial" panose="020B0604020202020204" pitchFamily="34" charset="0"/>
              <a:buChar char="•"/>
            </a:pPr>
            <a:r>
              <a:rPr lang="en-US" dirty="0"/>
              <a:t># of Chiplets: 6</a:t>
            </a:r>
          </a:p>
          <a:p>
            <a:pPr marL="285750" indent="-285750">
              <a:buFont typeface="Arial" panose="020B0604020202020204" pitchFamily="34" charset="0"/>
              <a:buChar char="•"/>
            </a:pPr>
            <a:r>
              <a:rPr lang="en-US" dirty="0"/>
              <a:t># of Base die: 4</a:t>
            </a:r>
          </a:p>
          <a:p>
            <a:pPr marL="285750" indent="-285750">
              <a:buFont typeface="Arial" panose="020B0604020202020204" pitchFamily="34" charset="0"/>
              <a:buChar char="•"/>
            </a:pPr>
            <a:r>
              <a:rPr lang="en-US" dirty="0" smtClean="0"/>
              <a:t>EMIB Pitch : 55</a:t>
            </a:r>
            <a:r>
              <a:rPr lang="en-US" dirty="0" smtClean="0">
                <a:latin typeface="Symbol" panose="05050102010706020507" pitchFamily="18" charset="2"/>
              </a:rPr>
              <a:t>m</a:t>
            </a:r>
            <a:r>
              <a:rPr lang="en-US" dirty="0" smtClean="0"/>
              <a:t>m</a:t>
            </a:r>
            <a:endParaRPr lang="en-US" dirty="0"/>
          </a:p>
          <a:p>
            <a:pPr marL="285750" indent="-285750">
              <a:buFont typeface="Arial" panose="020B0604020202020204" pitchFamily="34" charset="0"/>
              <a:buChar char="•"/>
            </a:pPr>
            <a:r>
              <a:rPr lang="en-US" dirty="0"/>
              <a:t>EMIB Count: 14</a:t>
            </a:r>
          </a:p>
        </p:txBody>
      </p:sp>
      <p:sp>
        <p:nvSpPr>
          <p:cNvPr id="219" name="TextBox 218">
            <a:extLst>
              <a:ext uri="{FF2B5EF4-FFF2-40B4-BE49-F238E27FC236}">
                <a16:creationId xmlns:a16="http://schemas.microsoft.com/office/drawing/2014/main" xmlns="" id="{D92D3E5D-A827-44CC-A91C-BAA493CEE895}"/>
              </a:ext>
            </a:extLst>
          </p:cNvPr>
          <p:cNvSpPr txBox="1"/>
          <p:nvPr/>
        </p:nvSpPr>
        <p:spPr>
          <a:xfrm>
            <a:off x="1033488" y="1529082"/>
            <a:ext cx="1585819" cy="369332"/>
          </a:xfrm>
          <a:prstGeom prst="rect">
            <a:avLst/>
          </a:prstGeom>
          <a:noFill/>
        </p:spPr>
        <p:txBody>
          <a:bodyPr wrap="none" rtlCol="0">
            <a:spAutoFit/>
          </a:bodyPr>
          <a:lstStyle/>
          <a:p>
            <a:r>
              <a:rPr lang="en-US" b="1" dirty="0" smtClean="0"/>
              <a:t>Granite Rapids</a:t>
            </a:r>
            <a:endParaRPr lang="en-US" b="1" dirty="0"/>
          </a:p>
        </p:txBody>
      </p:sp>
      <p:sp>
        <p:nvSpPr>
          <p:cNvPr id="220" name="TextBox 219">
            <a:extLst>
              <a:ext uri="{FF2B5EF4-FFF2-40B4-BE49-F238E27FC236}">
                <a16:creationId xmlns:a16="http://schemas.microsoft.com/office/drawing/2014/main" xmlns="" id="{860B6466-D3D0-4017-A1C7-1D39BF1F40D3}"/>
              </a:ext>
            </a:extLst>
          </p:cNvPr>
          <p:cNvSpPr txBox="1"/>
          <p:nvPr/>
        </p:nvSpPr>
        <p:spPr>
          <a:xfrm>
            <a:off x="8893306" y="1580946"/>
            <a:ext cx="2406108" cy="400110"/>
          </a:xfrm>
          <a:prstGeom prst="rect">
            <a:avLst/>
          </a:prstGeom>
          <a:noFill/>
        </p:spPr>
        <p:txBody>
          <a:bodyPr wrap="none" rtlCol="0">
            <a:spAutoFit/>
          </a:bodyPr>
          <a:lstStyle/>
          <a:p>
            <a:r>
              <a:rPr lang="en-US" sz="2000" b="1" dirty="0" smtClean="0"/>
              <a:t>Falcon Mesa 11/ASIC</a:t>
            </a:r>
            <a:endParaRPr lang="en-US" sz="2000" b="1" dirty="0"/>
          </a:p>
        </p:txBody>
      </p:sp>
      <p:sp>
        <p:nvSpPr>
          <p:cNvPr id="221" name="TextBox 220">
            <a:extLst>
              <a:ext uri="{FF2B5EF4-FFF2-40B4-BE49-F238E27FC236}">
                <a16:creationId xmlns:a16="http://schemas.microsoft.com/office/drawing/2014/main" xmlns="" id="{8AE6FA9D-717D-4243-BD95-2B091BC0E658}"/>
              </a:ext>
            </a:extLst>
          </p:cNvPr>
          <p:cNvSpPr txBox="1"/>
          <p:nvPr/>
        </p:nvSpPr>
        <p:spPr>
          <a:xfrm>
            <a:off x="5457726" y="1579143"/>
            <a:ext cx="1684757" cy="400110"/>
          </a:xfrm>
          <a:prstGeom prst="rect">
            <a:avLst/>
          </a:prstGeom>
          <a:noFill/>
        </p:spPr>
        <p:txBody>
          <a:bodyPr wrap="none" rtlCol="0">
            <a:spAutoFit/>
          </a:bodyPr>
          <a:lstStyle/>
          <a:p>
            <a:r>
              <a:rPr lang="en-US" sz="2000" b="1" dirty="0" smtClean="0"/>
              <a:t>Ponte </a:t>
            </a:r>
            <a:r>
              <a:rPr lang="en-US" sz="2000" b="1" dirty="0" err="1" smtClean="0"/>
              <a:t>Vecchio</a:t>
            </a:r>
            <a:endParaRPr lang="en-US" sz="2000" b="1" dirty="0"/>
          </a:p>
        </p:txBody>
      </p:sp>
      <p:sp>
        <p:nvSpPr>
          <p:cNvPr id="391" name="Content Placeholder 2"/>
          <p:cNvSpPr txBox="1">
            <a:spLocks/>
          </p:cNvSpPr>
          <p:nvPr/>
        </p:nvSpPr>
        <p:spPr>
          <a:xfrm>
            <a:off x="151134" y="5469600"/>
            <a:ext cx="11910245" cy="817326"/>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sz="2400" dirty="0" smtClean="0">
                <a:solidFill>
                  <a:sysClr val="window" lastClr="FFFFFF"/>
                </a:solidFill>
              </a:rPr>
              <a:t>Complex Architectures with plenty of Yield, Assembly, Test and Reliability challenges.  Technology Envelopes are being actively negotiated with Product Architects</a:t>
            </a:r>
            <a:endParaRPr lang="en-US" sz="2400" dirty="0">
              <a:solidFill>
                <a:sysClr val="window" lastClr="FFFFFF"/>
              </a:solidFill>
            </a:endParaRPr>
          </a:p>
        </p:txBody>
      </p:sp>
    </p:spTree>
    <p:extLst>
      <p:ext uri="{BB962C8B-B14F-4D97-AF65-F5344CB8AC3E}">
        <p14:creationId xmlns:p14="http://schemas.microsoft.com/office/powerpoint/2010/main" val="400378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5738123" y="901649"/>
            <a:ext cx="4327723" cy="1323439"/>
          </a:xfrm>
          <a:prstGeom prst="rect">
            <a:avLst/>
          </a:prstGeom>
          <a:noFill/>
        </p:spPr>
        <p:txBody>
          <a:bodyPr wrap="none" rtlCol="0">
            <a:spAutoFit/>
          </a:bodyPr>
          <a:lstStyle/>
          <a:p>
            <a:pPr algn="ctr"/>
            <a:r>
              <a:rPr lang="en-US" sz="1600" b="1" u="sng" dirty="0"/>
              <a:t>Existing EMIB Building Blocks</a:t>
            </a:r>
          </a:p>
          <a:p>
            <a:pPr marL="285750" indent="-285750">
              <a:buFont typeface="Arial" panose="020B0604020202020204" pitchFamily="34" charset="0"/>
              <a:buChar char="•"/>
            </a:pPr>
            <a:r>
              <a:rPr lang="en-US" sz="1600" dirty="0"/>
              <a:t>Fab: Mixed Pitch &amp; Mixed CD Bump Plating</a:t>
            </a:r>
          </a:p>
          <a:p>
            <a:pPr marL="285750" indent="-285750">
              <a:buFont typeface="Arial" panose="020B0604020202020204" pitchFamily="34" charset="0"/>
              <a:buChar char="•"/>
            </a:pPr>
            <a:r>
              <a:rPr lang="en-US" sz="1600" dirty="0" smtClean="0"/>
              <a:t>Assembly</a:t>
            </a:r>
            <a:r>
              <a:rPr lang="en-US" sz="1600" dirty="0"/>
              <a:t>: </a:t>
            </a:r>
            <a:r>
              <a:rPr lang="en-US" sz="1600" dirty="0" smtClean="0"/>
              <a:t>Fine Pitch Chip Attach Process</a:t>
            </a:r>
          </a:p>
          <a:p>
            <a:pPr marL="285750" indent="-285750">
              <a:buFont typeface="Arial" panose="020B0604020202020204" pitchFamily="34" charset="0"/>
              <a:buChar char="•"/>
            </a:pPr>
            <a:r>
              <a:rPr lang="en-US" sz="1600" dirty="0" smtClean="0"/>
              <a:t>Test: Fine Pitch Sort @ 110</a:t>
            </a:r>
            <a:r>
              <a:rPr lang="en-US" sz="1600" dirty="0" smtClean="0">
                <a:latin typeface="Symbol" panose="05050102010706020507" pitchFamily="18" charset="2"/>
              </a:rPr>
              <a:t>m</a:t>
            </a:r>
            <a:r>
              <a:rPr lang="en-US" sz="1600" dirty="0" smtClean="0"/>
              <a:t>m pitch</a:t>
            </a:r>
            <a:endParaRPr lang="en-US" sz="1600" dirty="0"/>
          </a:p>
          <a:p>
            <a:pPr marL="285750" indent="-285750">
              <a:buFont typeface="Arial" panose="020B0604020202020204" pitchFamily="34" charset="0"/>
              <a:buChar char="•"/>
            </a:pPr>
            <a:r>
              <a:rPr lang="en-US" sz="1600" dirty="0" smtClean="0"/>
              <a:t>Substrate: </a:t>
            </a:r>
            <a:r>
              <a:rPr lang="en-US" sz="1600" dirty="0"/>
              <a:t>Bridge </a:t>
            </a:r>
            <a:r>
              <a:rPr lang="en-US" sz="1600" dirty="0" smtClean="0"/>
              <a:t>Embedding &amp; Substrate Test</a:t>
            </a:r>
            <a:endParaRPr lang="en-US" sz="1600" dirty="0"/>
          </a:p>
        </p:txBody>
      </p:sp>
      <p:sp>
        <p:nvSpPr>
          <p:cNvPr id="107" name="TextBox 106"/>
          <p:cNvSpPr txBox="1"/>
          <p:nvPr/>
        </p:nvSpPr>
        <p:spPr>
          <a:xfrm>
            <a:off x="5738123" y="2327809"/>
            <a:ext cx="6001708" cy="2062103"/>
          </a:xfrm>
          <a:prstGeom prst="rect">
            <a:avLst/>
          </a:prstGeom>
          <a:noFill/>
        </p:spPr>
        <p:txBody>
          <a:bodyPr wrap="none" rtlCol="0">
            <a:spAutoFit/>
          </a:bodyPr>
          <a:lstStyle/>
          <a:p>
            <a:pPr algn="ctr"/>
            <a:r>
              <a:rPr lang="en-US" sz="1600" b="1" u="sng" dirty="0"/>
              <a:t>Existing Foveros Building Blocks</a:t>
            </a:r>
          </a:p>
          <a:p>
            <a:pPr marL="285750" indent="-285750">
              <a:buFont typeface="Arial" panose="020B0604020202020204" pitchFamily="34" charset="0"/>
              <a:buChar char="•"/>
            </a:pPr>
            <a:r>
              <a:rPr lang="en-US" sz="1600" dirty="0"/>
              <a:t>Fab: TSV </a:t>
            </a:r>
            <a:r>
              <a:rPr lang="en-US" sz="1600" dirty="0" smtClean="0"/>
              <a:t>Process</a:t>
            </a:r>
            <a:endParaRPr lang="en-US" sz="1600" dirty="0"/>
          </a:p>
          <a:p>
            <a:pPr marL="285750" indent="-285750">
              <a:buFont typeface="Arial" panose="020B0604020202020204" pitchFamily="34" charset="0"/>
              <a:buChar char="•"/>
            </a:pPr>
            <a:r>
              <a:rPr lang="en-US" sz="1600" dirty="0"/>
              <a:t>Fab: </a:t>
            </a:r>
            <a:r>
              <a:rPr lang="en-US" sz="1600" dirty="0" smtClean="0"/>
              <a:t>&gt; 36</a:t>
            </a:r>
            <a:r>
              <a:rPr lang="en-US" sz="1600" dirty="0" smtClean="0">
                <a:latin typeface="Symbol" panose="05050102010706020507" pitchFamily="18" charset="2"/>
              </a:rPr>
              <a:t>m</a:t>
            </a:r>
            <a:r>
              <a:rPr lang="en-US" sz="1600" dirty="0" smtClean="0"/>
              <a:t>m </a:t>
            </a:r>
            <a:r>
              <a:rPr lang="en-US" sz="1600" dirty="0"/>
              <a:t>pitch bump plating</a:t>
            </a:r>
          </a:p>
          <a:p>
            <a:pPr marL="285750" indent="-285750">
              <a:buFont typeface="Arial" panose="020B0604020202020204" pitchFamily="34" charset="0"/>
              <a:buChar char="•"/>
            </a:pPr>
            <a:r>
              <a:rPr lang="en-US" sz="1600" dirty="0" smtClean="0"/>
              <a:t>Assembly</a:t>
            </a:r>
            <a:r>
              <a:rPr lang="en-US" sz="1600" dirty="0"/>
              <a:t>: TCB die stacking on wafer &gt;36um pitch</a:t>
            </a:r>
          </a:p>
          <a:p>
            <a:pPr marL="285750" indent="-285750">
              <a:buFont typeface="Arial" panose="020B0604020202020204" pitchFamily="34" charset="0"/>
              <a:buChar char="•"/>
            </a:pPr>
            <a:r>
              <a:rPr lang="en-US" sz="1600" dirty="0" smtClean="0"/>
              <a:t>Assembly</a:t>
            </a:r>
            <a:r>
              <a:rPr lang="en-US" sz="1600" dirty="0"/>
              <a:t>: Wafer mold and </a:t>
            </a:r>
            <a:r>
              <a:rPr lang="en-US" sz="1600" dirty="0" smtClean="0"/>
              <a:t>Grinding</a:t>
            </a:r>
            <a:endParaRPr lang="en-US" sz="1600" dirty="0"/>
          </a:p>
          <a:p>
            <a:pPr marL="285750" indent="-285750">
              <a:buFont typeface="Arial" panose="020B0604020202020204" pitchFamily="34" charset="0"/>
              <a:buChar char="•"/>
            </a:pPr>
            <a:r>
              <a:rPr lang="en-US" sz="1600" dirty="0" smtClean="0"/>
              <a:t>Assembly</a:t>
            </a:r>
            <a:r>
              <a:rPr lang="en-US" sz="1600" dirty="0"/>
              <a:t>: TCB stacked die to </a:t>
            </a:r>
            <a:r>
              <a:rPr lang="en-US" sz="1600" dirty="0" smtClean="0"/>
              <a:t>substrate</a:t>
            </a:r>
          </a:p>
          <a:p>
            <a:pPr marL="285750" indent="-285750">
              <a:buFont typeface="Arial" panose="020B0604020202020204" pitchFamily="34" charset="0"/>
              <a:buChar char="•"/>
            </a:pPr>
            <a:r>
              <a:rPr lang="en-US" sz="1600" dirty="0" smtClean="0"/>
              <a:t>Test: Fine Pitch Sort @ 72</a:t>
            </a:r>
            <a:r>
              <a:rPr lang="en-US" sz="1600" dirty="0" smtClean="0">
                <a:latin typeface="Symbol" panose="05050102010706020507" pitchFamily="18" charset="2"/>
              </a:rPr>
              <a:t>m</a:t>
            </a:r>
            <a:r>
              <a:rPr lang="en-US" sz="1600" dirty="0" smtClean="0"/>
              <a:t>m pitch</a:t>
            </a:r>
            <a:endParaRPr lang="en-US" sz="1600" dirty="0"/>
          </a:p>
          <a:p>
            <a:pPr marL="285750" indent="-285750">
              <a:buFont typeface="Arial" panose="020B0604020202020204" pitchFamily="34" charset="0"/>
              <a:buChar char="•"/>
            </a:pPr>
            <a:r>
              <a:rPr lang="en-US" sz="1600" dirty="0"/>
              <a:t>Fab or </a:t>
            </a:r>
            <a:r>
              <a:rPr lang="en-US" sz="1600" dirty="0" smtClean="0"/>
              <a:t>Assembly</a:t>
            </a:r>
            <a:r>
              <a:rPr lang="en-US" sz="1600" dirty="0"/>
              <a:t>: Backside Metal Sputter to enable STIM (planned</a:t>
            </a:r>
            <a:r>
              <a:rPr lang="en-US" sz="1600" dirty="0" smtClean="0"/>
              <a:t>)</a:t>
            </a:r>
            <a:endParaRPr lang="en-US" sz="1600" dirty="0"/>
          </a:p>
        </p:txBody>
      </p:sp>
      <p:sp>
        <p:nvSpPr>
          <p:cNvPr id="279" name="TextBox 278"/>
          <p:cNvSpPr txBox="1"/>
          <p:nvPr/>
        </p:nvSpPr>
        <p:spPr>
          <a:xfrm>
            <a:off x="5738123" y="4647954"/>
            <a:ext cx="5587299" cy="1323439"/>
          </a:xfrm>
          <a:prstGeom prst="rect">
            <a:avLst/>
          </a:prstGeom>
          <a:noFill/>
        </p:spPr>
        <p:txBody>
          <a:bodyPr wrap="none" rtlCol="0">
            <a:spAutoFit/>
          </a:bodyPr>
          <a:lstStyle/>
          <a:p>
            <a:pPr algn="ctr"/>
            <a:r>
              <a:rPr lang="en-US" sz="1600" b="1" u="sng" dirty="0"/>
              <a:t>New Required </a:t>
            </a:r>
            <a:r>
              <a:rPr lang="en-US" sz="1600" b="1" u="sng" dirty="0" smtClean="0"/>
              <a:t>(Foveros + EMIB) </a:t>
            </a:r>
            <a:r>
              <a:rPr lang="en-US" sz="1600" b="1" u="sng" dirty="0"/>
              <a:t>Building Blocks</a:t>
            </a:r>
          </a:p>
          <a:p>
            <a:pPr marL="285750" indent="-285750">
              <a:buFont typeface="Arial" panose="020B0604020202020204" pitchFamily="34" charset="0"/>
              <a:buChar char="•"/>
            </a:pPr>
            <a:r>
              <a:rPr lang="en-US" sz="1600" dirty="0"/>
              <a:t>Fab: Mixed Pitch &amp; CD PSB Bumps on Stacked Die Wafer</a:t>
            </a:r>
          </a:p>
          <a:p>
            <a:pPr marL="285750" indent="-285750">
              <a:buFont typeface="Arial" panose="020B0604020202020204" pitchFamily="34" charset="0"/>
              <a:buChar char="•"/>
            </a:pPr>
            <a:r>
              <a:rPr lang="en-US" sz="1600" dirty="0"/>
              <a:t>Fab: Via Reveal on “thick” stacked die wafer </a:t>
            </a:r>
          </a:p>
          <a:p>
            <a:pPr marL="285750" indent="-285750">
              <a:buFont typeface="Arial" panose="020B0604020202020204" pitchFamily="34" charset="0"/>
              <a:buChar char="•"/>
            </a:pPr>
            <a:r>
              <a:rPr lang="en-US" sz="1600" dirty="0" smtClean="0"/>
              <a:t>Assembly</a:t>
            </a:r>
            <a:r>
              <a:rPr lang="en-US" sz="1600" dirty="0"/>
              <a:t>: NGWP process on stacked die wafer</a:t>
            </a:r>
          </a:p>
          <a:p>
            <a:pPr marL="285750" indent="-285750">
              <a:buFont typeface="Arial" panose="020B0604020202020204" pitchFamily="34" charset="0"/>
              <a:buChar char="•"/>
            </a:pPr>
            <a:r>
              <a:rPr lang="en-US" sz="1600" dirty="0" smtClean="0"/>
              <a:t>Assembly</a:t>
            </a:r>
            <a:r>
              <a:rPr lang="en-US" sz="1600" dirty="0"/>
              <a:t>: TCB stacked die to EMIB substrate </a:t>
            </a:r>
            <a:r>
              <a:rPr lang="en-US" sz="1600" dirty="0" smtClean="0"/>
              <a:t>at ≤ 55</a:t>
            </a:r>
            <a:r>
              <a:rPr lang="en-US" sz="1600" dirty="0" smtClean="0">
                <a:latin typeface="Symbol" panose="05050102010706020507" pitchFamily="18" charset="2"/>
              </a:rPr>
              <a:t>m</a:t>
            </a:r>
            <a:r>
              <a:rPr lang="en-US" sz="1600" dirty="0" smtClean="0"/>
              <a:t>m </a:t>
            </a:r>
            <a:r>
              <a:rPr lang="en-US" sz="1600" dirty="0"/>
              <a:t>pitch</a:t>
            </a:r>
          </a:p>
        </p:txBody>
      </p:sp>
      <p:sp>
        <p:nvSpPr>
          <p:cNvPr id="2" name="Rectangle 1"/>
          <p:cNvSpPr/>
          <p:nvPr/>
        </p:nvSpPr>
        <p:spPr>
          <a:xfrm>
            <a:off x="371479" y="133332"/>
            <a:ext cx="11668387" cy="584775"/>
          </a:xfrm>
          <a:prstGeom prst="rect">
            <a:avLst/>
          </a:prstGeom>
        </p:spPr>
        <p:txBody>
          <a:bodyPr wrap="none">
            <a:spAutoFit/>
          </a:bodyPr>
          <a:lstStyle/>
          <a:p>
            <a:r>
              <a:rPr lang="en-US" sz="3200" dirty="0" smtClean="0">
                <a:latin typeface="Arial" panose="020B0604020202020204" pitchFamily="34" charset="0"/>
                <a:cs typeface="Arial" panose="020B0604020202020204" pitchFamily="34" charset="0"/>
              </a:rPr>
              <a:t>(Foveros </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EMIB) </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Flavor of the Key </a:t>
            </a:r>
            <a:r>
              <a:rPr lang="en-US" sz="3200" dirty="0">
                <a:latin typeface="Arial" panose="020B0604020202020204" pitchFamily="34" charset="0"/>
                <a:cs typeface="Arial" panose="020B0604020202020204" pitchFamily="34" charset="0"/>
              </a:rPr>
              <a:t>Technical </a:t>
            </a:r>
            <a:r>
              <a:rPr lang="en-US" sz="3200" dirty="0" smtClean="0">
                <a:latin typeface="Arial" panose="020B0604020202020204" pitchFamily="34" charset="0"/>
                <a:cs typeface="Arial" panose="020B0604020202020204" pitchFamily="34" charset="0"/>
              </a:rPr>
              <a:t>Challenge </a:t>
            </a:r>
            <a:r>
              <a:rPr lang="en-US" sz="3200" dirty="0">
                <a:latin typeface="Arial" panose="020B0604020202020204" pitchFamily="34" charset="0"/>
                <a:cs typeface="Arial" panose="020B0604020202020204" pitchFamily="34" charset="0"/>
              </a:rPr>
              <a:t>Areas</a:t>
            </a:r>
            <a:endParaRPr lang="en-US" sz="3200" dirty="0"/>
          </a:p>
        </p:txBody>
      </p:sp>
      <p:grpSp>
        <p:nvGrpSpPr>
          <p:cNvPr id="280" name="Group 356"/>
          <p:cNvGrpSpPr>
            <a:grpSpLocks noChangeAspect="1"/>
          </p:cNvGrpSpPr>
          <p:nvPr/>
        </p:nvGrpSpPr>
        <p:grpSpPr>
          <a:xfrm>
            <a:off x="972026" y="1174334"/>
            <a:ext cx="3826346" cy="531849"/>
            <a:chOff x="838200" y="1295400"/>
            <a:chExt cx="2819400" cy="522515"/>
          </a:xfrm>
        </p:grpSpPr>
        <p:grpSp>
          <p:nvGrpSpPr>
            <p:cNvPr id="282" name="Group 353"/>
            <p:cNvGrpSpPr/>
            <p:nvPr/>
          </p:nvGrpSpPr>
          <p:grpSpPr>
            <a:xfrm>
              <a:off x="838200" y="1524001"/>
              <a:ext cx="2819400" cy="293914"/>
              <a:chOff x="838200" y="1524001"/>
              <a:chExt cx="2819400" cy="293914"/>
            </a:xfrm>
          </p:grpSpPr>
          <p:grpSp>
            <p:nvGrpSpPr>
              <p:cNvPr id="314" name="Group 221"/>
              <p:cNvGrpSpPr/>
              <p:nvPr/>
            </p:nvGrpSpPr>
            <p:grpSpPr>
              <a:xfrm>
                <a:off x="944880" y="1695995"/>
                <a:ext cx="2606040" cy="121920"/>
                <a:chOff x="5090160" y="1870166"/>
                <a:chExt cx="2606040" cy="121920"/>
              </a:xfrm>
            </p:grpSpPr>
            <p:grpSp>
              <p:nvGrpSpPr>
                <p:cNvPr id="316" name="Group 213"/>
                <p:cNvGrpSpPr>
                  <a:grpSpLocks noChangeAspect="1"/>
                </p:cNvGrpSpPr>
                <p:nvPr/>
              </p:nvGrpSpPr>
              <p:grpSpPr>
                <a:xfrm>
                  <a:off x="5090160" y="1870166"/>
                  <a:ext cx="1264920" cy="121920"/>
                  <a:chOff x="5090160" y="1752600"/>
                  <a:chExt cx="2529840" cy="243840"/>
                </a:xfrm>
              </p:grpSpPr>
              <p:sp>
                <p:nvSpPr>
                  <p:cNvPr id="324" name="Oval 323"/>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5" name="Oval 324"/>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6" name="Oval 325"/>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7" name="Oval 326"/>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8" name="Oval 327"/>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9" name="Oval 328"/>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17" name="Group 214"/>
                <p:cNvGrpSpPr>
                  <a:grpSpLocks noChangeAspect="1"/>
                </p:cNvGrpSpPr>
                <p:nvPr/>
              </p:nvGrpSpPr>
              <p:grpSpPr>
                <a:xfrm>
                  <a:off x="6431280" y="1870166"/>
                  <a:ext cx="1264920" cy="121920"/>
                  <a:chOff x="5090160" y="1752600"/>
                  <a:chExt cx="2529840" cy="243840"/>
                </a:xfrm>
              </p:grpSpPr>
              <p:sp>
                <p:nvSpPr>
                  <p:cNvPr id="318" name="Oval 317"/>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9" name="Oval 318"/>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0" name="Oval 319"/>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1" name="Oval 320"/>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2" name="Oval 321"/>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3" name="Oval 322"/>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315" name="Rectangle 314"/>
              <p:cNvSpPr/>
              <p:nvPr/>
            </p:nvSpPr>
            <p:spPr>
              <a:xfrm>
                <a:off x="838200" y="1524001"/>
                <a:ext cx="2819400" cy="228600"/>
              </a:xfrm>
              <a:prstGeom prst="rect">
                <a:avLst/>
              </a:prstGeom>
              <a:solidFill>
                <a:schemeClr val="accent3">
                  <a:lumMod val="60000"/>
                  <a:lumOff val="40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83" name="Group 224"/>
            <p:cNvGrpSpPr/>
            <p:nvPr/>
          </p:nvGrpSpPr>
          <p:grpSpPr>
            <a:xfrm>
              <a:off x="2231568" y="1295400"/>
              <a:ext cx="990600" cy="228601"/>
              <a:chOff x="5715000" y="1121770"/>
              <a:chExt cx="990600" cy="228601"/>
            </a:xfrm>
          </p:grpSpPr>
          <p:grpSp>
            <p:nvGrpSpPr>
              <p:cNvPr id="302" name="Group 225"/>
              <p:cNvGrpSpPr>
                <a:grpSpLocks noChangeAspect="1"/>
              </p:cNvGrpSpPr>
              <p:nvPr/>
            </p:nvGrpSpPr>
            <p:grpSpPr>
              <a:xfrm>
                <a:off x="5780317" y="1251863"/>
                <a:ext cx="874879" cy="98508"/>
                <a:chOff x="5791202" y="1251862"/>
                <a:chExt cx="1023254" cy="115214"/>
              </a:xfrm>
            </p:grpSpPr>
            <p:grpSp>
              <p:nvGrpSpPr>
                <p:cNvPr id="304" name="Group 227"/>
                <p:cNvGrpSpPr>
                  <a:grpSpLocks noChangeAspect="1"/>
                </p:cNvGrpSpPr>
                <p:nvPr/>
              </p:nvGrpSpPr>
              <p:grpSpPr>
                <a:xfrm>
                  <a:off x="5791202" y="1251862"/>
                  <a:ext cx="493771" cy="115214"/>
                  <a:chOff x="5791200" y="1219200"/>
                  <a:chExt cx="838200" cy="152400"/>
                </a:xfrm>
              </p:grpSpPr>
              <p:sp>
                <p:nvSpPr>
                  <p:cNvPr id="310" name="Oval 309"/>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1" name="Oval 310"/>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2" name="Oval 311"/>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3" name="Oval 312"/>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05" name="Group 228"/>
                <p:cNvGrpSpPr>
                  <a:grpSpLocks noChangeAspect="1"/>
                </p:cNvGrpSpPr>
                <p:nvPr/>
              </p:nvGrpSpPr>
              <p:grpSpPr>
                <a:xfrm>
                  <a:off x="6320685" y="1251862"/>
                  <a:ext cx="493771" cy="115214"/>
                  <a:chOff x="5791200" y="1219200"/>
                  <a:chExt cx="838200" cy="152400"/>
                </a:xfrm>
              </p:grpSpPr>
              <p:sp>
                <p:nvSpPr>
                  <p:cNvPr id="306" name="Oval 305"/>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7" name="Oval 306"/>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8" name="Oval 307"/>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9" name="Oval 308"/>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303" name="Rectangle 302"/>
              <p:cNvSpPr/>
              <p:nvPr/>
            </p:nvSpPr>
            <p:spPr>
              <a:xfrm>
                <a:off x="5715000" y="1121770"/>
                <a:ext cx="990600" cy="173629"/>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84" name="Group 237"/>
            <p:cNvGrpSpPr/>
            <p:nvPr/>
          </p:nvGrpSpPr>
          <p:grpSpPr>
            <a:xfrm>
              <a:off x="1143000" y="1295401"/>
              <a:ext cx="990600" cy="228601"/>
              <a:chOff x="5715000" y="1121770"/>
              <a:chExt cx="990600" cy="228601"/>
            </a:xfrm>
          </p:grpSpPr>
          <p:grpSp>
            <p:nvGrpSpPr>
              <p:cNvPr id="290" name="Group 225"/>
              <p:cNvGrpSpPr>
                <a:grpSpLocks noChangeAspect="1"/>
              </p:cNvGrpSpPr>
              <p:nvPr/>
            </p:nvGrpSpPr>
            <p:grpSpPr>
              <a:xfrm>
                <a:off x="5780317" y="1251863"/>
                <a:ext cx="874879" cy="98508"/>
                <a:chOff x="5791202" y="1251862"/>
                <a:chExt cx="1023254" cy="115214"/>
              </a:xfrm>
            </p:grpSpPr>
            <p:grpSp>
              <p:nvGrpSpPr>
                <p:cNvPr id="292" name="Group 227"/>
                <p:cNvGrpSpPr>
                  <a:grpSpLocks noChangeAspect="1"/>
                </p:cNvGrpSpPr>
                <p:nvPr/>
              </p:nvGrpSpPr>
              <p:grpSpPr>
                <a:xfrm>
                  <a:off x="5791202" y="1251862"/>
                  <a:ext cx="493771" cy="115214"/>
                  <a:chOff x="5791200" y="1219200"/>
                  <a:chExt cx="838200" cy="152400"/>
                </a:xfrm>
              </p:grpSpPr>
              <p:sp>
                <p:nvSpPr>
                  <p:cNvPr id="298" name="Oval 297"/>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9" name="Oval 298"/>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0" name="Oval 299"/>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1" name="Oval 300"/>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93" name="Group 228"/>
                <p:cNvGrpSpPr>
                  <a:grpSpLocks noChangeAspect="1"/>
                </p:cNvGrpSpPr>
                <p:nvPr/>
              </p:nvGrpSpPr>
              <p:grpSpPr>
                <a:xfrm>
                  <a:off x="6320685" y="1251862"/>
                  <a:ext cx="493771" cy="115214"/>
                  <a:chOff x="5791200" y="1219200"/>
                  <a:chExt cx="838200" cy="152400"/>
                </a:xfrm>
              </p:grpSpPr>
              <p:sp>
                <p:nvSpPr>
                  <p:cNvPr id="294" name="Oval 293"/>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5" name="Oval 294"/>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6" name="Oval 295"/>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7" name="Oval 296"/>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291" name="Rectangle 290"/>
              <p:cNvSpPr/>
              <p:nvPr/>
            </p:nvSpPr>
            <p:spPr>
              <a:xfrm>
                <a:off x="5715000" y="1121770"/>
                <a:ext cx="990600" cy="173629"/>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85" name="Group 150"/>
            <p:cNvGrpSpPr>
              <a:grpSpLocks/>
            </p:cNvGrpSpPr>
            <p:nvPr/>
          </p:nvGrpSpPr>
          <p:grpSpPr>
            <a:xfrm>
              <a:off x="1992087" y="1524000"/>
              <a:ext cx="388315" cy="90636"/>
              <a:chOff x="6400800" y="1822268"/>
              <a:chExt cx="495300" cy="90636"/>
            </a:xfrm>
          </p:grpSpPr>
          <p:grpSp>
            <p:nvGrpSpPr>
              <p:cNvPr id="286" name="Group 148"/>
              <p:cNvGrpSpPr/>
              <p:nvPr/>
            </p:nvGrpSpPr>
            <p:grpSpPr>
              <a:xfrm>
                <a:off x="6455228" y="1822268"/>
                <a:ext cx="381000" cy="45720"/>
                <a:chOff x="6455228" y="1822268"/>
                <a:chExt cx="381000" cy="45720"/>
              </a:xfrm>
            </p:grpSpPr>
            <p:cxnSp>
              <p:nvCxnSpPr>
                <p:cNvPr id="288" name="Straight Connector 287"/>
                <p:cNvCxnSpPr/>
                <p:nvPr/>
              </p:nvCxnSpPr>
              <p:spPr>
                <a:xfrm>
                  <a:off x="6455228" y="1822268"/>
                  <a:ext cx="0" cy="45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6836228" y="1822268"/>
                  <a:ext cx="0" cy="45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7" name="Rectangle 286"/>
              <p:cNvSpPr/>
              <p:nvPr/>
            </p:nvSpPr>
            <p:spPr>
              <a:xfrm>
                <a:off x="6400800" y="1854382"/>
                <a:ext cx="495300" cy="58522"/>
              </a:xfrm>
              <a:prstGeom prst="rect">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30" name="Group 329"/>
          <p:cNvGrpSpPr>
            <a:grpSpLocks noChangeAspect="1"/>
          </p:cNvGrpSpPr>
          <p:nvPr/>
        </p:nvGrpSpPr>
        <p:grpSpPr>
          <a:xfrm>
            <a:off x="908617" y="2886604"/>
            <a:ext cx="3953164" cy="698292"/>
            <a:chOff x="7787633" y="1725754"/>
            <a:chExt cx="1879600" cy="332015"/>
          </a:xfrm>
        </p:grpSpPr>
        <p:grpSp>
          <p:nvGrpSpPr>
            <p:cNvPr id="331" name="Group 625"/>
            <p:cNvGrpSpPr/>
            <p:nvPr/>
          </p:nvGrpSpPr>
          <p:grpSpPr>
            <a:xfrm>
              <a:off x="7787633" y="1910812"/>
              <a:ext cx="1879600" cy="146957"/>
              <a:chOff x="4724400" y="3505201"/>
              <a:chExt cx="2819400" cy="293914"/>
            </a:xfrm>
          </p:grpSpPr>
          <p:grpSp>
            <p:nvGrpSpPr>
              <p:cNvPr id="413" name="Group 221"/>
              <p:cNvGrpSpPr/>
              <p:nvPr/>
            </p:nvGrpSpPr>
            <p:grpSpPr>
              <a:xfrm>
                <a:off x="4831080" y="3677195"/>
                <a:ext cx="2606040" cy="121920"/>
                <a:chOff x="5090160" y="1870166"/>
                <a:chExt cx="2606040" cy="121920"/>
              </a:xfrm>
            </p:grpSpPr>
            <p:grpSp>
              <p:nvGrpSpPr>
                <p:cNvPr id="415" name="Group 213"/>
                <p:cNvGrpSpPr>
                  <a:grpSpLocks noChangeAspect="1"/>
                </p:cNvGrpSpPr>
                <p:nvPr/>
              </p:nvGrpSpPr>
              <p:grpSpPr>
                <a:xfrm>
                  <a:off x="5090160" y="1870166"/>
                  <a:ext cx="1264920" cy="121920"/>
                  <a:chOff x="5090160" y="1752600"/>
                  <a:chExt cx="2529840" cy="243840"/>
                </a:xfrm>
              </p:grpSpPr>
              <p:sp>
                <p:nvSpPr>
                  <p:cNvPr id="423" name="Oval 422"/>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4" name="Oval 423"/>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5" name="Oval 424"/>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6" name="Oval 425"/>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7" name="Oval 426"/>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8" name="Oval 427"/>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16" name="Group 214"/>
                <p:cNvGrpSpPr>
                  <a:grpSpLocks noChangeAspect="1"/>
                </p:cNvGrpSpPr>
                <p:nvPr/>
              </p:nvGrpSpPr>
              <p:grpSpPr>
                <a:xfrm>
                  <a:off x="6431280" y="1870166"/>
                  <a:ext cx="1264920" cy="121920"/>
                  <a:chOff x="5090160" y="1752600"/>
                  <a:chExt cx="2529840" cy="243840"/>
                </a:xfrm>
              </p:grpSpPr>
              <p:sp>
                <p:nvSpPr>
                  <p:cNvPr id="417" name="Oval 416"/>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8" name="Oval 417"/>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9" name="Oval 418"/>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0" name="Oval 419"/>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1" name="Oval 420"/>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2" name="Oval 421"/>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414" name="Rectangle 413"/>
              <p:cNvSpPr/>
              <p:nvPr/>
            </p:nvSpPr>
            <p:spPr>
              <a:xfrm>
                <a:off x="4724400" y="3505201"/>
                <a:ext cx="2819400" cy="228600"/>
              </a:xfrm>
              <a:prstGeom prst="rect">
                <a:avLst/>
              </a:prstGeom>
              <a:solidFill>
                <a:schemeClr val="accent3">
                  <a:lumMod val="60000"/>
                  <a:lumOff val="40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32" name="Group 225"/>
            <p:cNvGrpSpPr>
              <a:grpSpLocks noChangeAspect="1"/>
            </p:cNvGrpSpPr>
            <p:nvPr/>
          </p:nvGrpSpPr>
          <p:grpSpPr>
            <a:xfrm>
              <a:off x="8791298" y="1861558"/>
              <a:ext cx="583253" cy="49254"/>
              <a:chOff x="5791202" y="1251862"/>
              <a:chExt cx="1023254" cy="115214"/>
            </a:xfrm>
          </p:grpSpPr>
          <p:grpSp>
            <p:nvGrpSpPr>
              <p:cNvPr id="403" name="Group 227"/>
              <p:cNvGrpSpPr>
                <a:grpSpLocks noChangeAspect="1"/>
              </p:cNvGrpSpPr>
              <p:nvPr/>
            </p:nvGrpSpPr>
            <p:grpSpPr>
              <a:xfrm>
                <a:off x="5791202" y="1251862"/>
                <a:ext cx="493771" cy="115214"/>
                <a:chOff x="5791200" y="1219200"/>
                <a:chExt cx="838200" cy="152400"/>
              </a:xfrm>
            </p:grpSpPr>
            <p:sp>
              <p:nvSpPr>
                <p:cNvPr id="409" name="Oval 408"/>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0" name="Oval 409"/>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1" name="Oval 410"/>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2" name="Oval 411"/>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04" name="Group 228"/>
              <p:cNvGrpSpPr>
                <a:grpSpLocks noChangeAspect="1"/>
              </p:cNvGrpSpPr>
              <p:nvPr/>
            </p:nvGrpSpPr>
            <p:grpSpPr>
              <a:xfrm>
                <a:off x="6320685" y="1251862"/>
                <a:ext cx="493771" cy="115214"/>
                <a:chOff x="5791200" y="1219200"/>
                <a:chExt cx="838200" cy="152400"/>
              </a:xfrm>
            </p:grpSpPr>
            <p:sp>
              <p:nvSpPr>
                <p:cNvPr id="405" name="Oval 404"/>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6" name="Oval 405"/>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7" name="Oval 406"/>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8" name="Oval 407"/>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33" name="Group 225"/>
            <p:cNvGrpSpPr>
              <a:grpSpLocks noChangeAspect="1"/>
            </p:cNvGrpSpPr>
            <p:nvPr/>
          </p:nvGrpSpPr>
          <p:grpSpPr>
            <a:xfrm>
              <a:off x="8080097" y="1861558"/>
              <a:ext cx="583253" cy="49254"/>
              <a:chOff x="5791202" y="1251862"/>
              <a:chExt cx="1023254" cy="115214"/>
            </a:xfrm>
          </p:grpSpPr>
          <p:grpSp>
            <p:nvGrpSpPr>
              <p:cNvPr id="393" name="Group 227"/>
              <p:cNvGrpSpPr>
                <a:grpSpLocks noChangeAspect="1"/>
              </p:cNvGrpSpPr>
              <p:nvPr/>
            </p:nvGrpSpPr>
            <p:grpSpPr>
              <a:xfrm>
                <a:off x="5791202" y="1251862"/>
                <a:ext cx="493771" cy="115214"/>
                <a:chOff x="5791200" y="1219200"/>
                <a:chExt cx="838200" cy="152400"/>
              </a:xfrm>
            </p:grpSpPr>
            <p:sp>
              <p:nvSpPr>
                <p:cNvPr id="399" name="Oval 398"/>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0" name="Oval 399"/>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1" name="Oval 400"/>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2" name="Oval 401"/>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94" name="Group 228"/>
              <p:cNvGrpSpPr>
                <a:grpSpLocks noChangeAspect="1"/>
              </p:cNvGrpSpPr>
              <p:nvPr/>
            </p:nvGrpSpPr>
            <p:grpSpPr>
              <a:xfrm>
                <a:off x="6320685" y="1251862"/>
                <a:ext cx="493771" cy="115214"/>
                <a:chOff x="5791200" y="1219200"/>
                <a:chExt cx="838200" cy="152400"/>
              </a:xfrm>
            </p:grpSpPr>
            <p:sp>
              <p:nvSpPr>
                <p:cNvPr id="395" name="Oval 394"/>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6" name="Oval 395"/>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7" name="Oval 396"/>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8" name="Oval 397"/>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334" name="Rectangle 333"/>
            <p:cNvSpPr/>
            <p:nvPr/>
          </p:nvSpPr>
          <p:spPr>
            <a:xfrm flipV="1">
              <a:off x="7995913" y="1820133"/>
              <a:ext cx="1443736" cy="64008"/>
            </a:xfrm>
            <a:prstGeom prst="rect">
              <a:avLst/>
            </a:prstGeom>
            <a:solidFill>
              <a:srgbClr val="FFC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35" name="Group 623"/>
            <p:cNvGrpSpPr/>
            <p:nvPr/>
          </p:nvGrpSpPr>
          <p:grpSpPr>
            <a:xfrm>
              <a:off x="8107673" y="1828560"/>
              <a:ext cx="1236675" cy="45720"/>
              <a:chOff x="5135880" y="3345180"/>
              <a:chExt cx="1855012" cy="91440"/>
            </a:xfrm>
          </p:grpSpPr>
          <p:cxnSp>
            <p:nvCxnSpPr>
              <p:cNvPr id="377" name="Straight Connector 376"/>
              <p:cNvCxnSpPr/>
              <p:nvPr/>
            </p:nvCxnSpPr>
            <p:spPr>
              <a:xfrm>
                <a:off x="5135880"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5248961"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536204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547512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5588203"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5701284"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5814365"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5927445"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a:off x="6199327"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6312408"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6425489"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6538569"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6651650"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6764731"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687781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699089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36" name="Group 666"/>
            <p:cNvGrpSpPr/>
            <p:nvPr/>
          </p:nvGrpSpPr>
          <p:grpSpPr>
            <a:xfrm>
              <a:off x="7993010" y="1725754"/>
              <a:ext cx="1443736" cy="92529"/>
              <a:chOff x="4968240" y="1774370"/>
              <a:chExt cx="2165604" cy="185058"/>
            </a:xfrm>
          </p:grpSpPr>
          <p:sp>
            <p:nvSpPr>
              <p:cNvPr id="337" name="Rectangle 336"/>
              <p:cNvSpPr/>
              <p:nvPr/>
            </p:nvSpPr>
            <p:spPr>
              <a:xfrm flipV="1">
                <a:off x="4968240" y="1775024"/>
                <a:ext cx="2165604" cy="184404"/>
              </a:xfrm>
              <a:prstGeom prst="rect">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38" name="Group 664"/>
              <p:cNvGrpSpPr/>
              <p:nvPr/>
            </p:nvGrpSpPr>
            <p:grpSpPr>
              <a:xfrm>
                <a:off x="5099957" y="1926772"/>
                <a:ext cx="1921329" cy="29260"/>
                <a:chOff x="5099957" y="1926772"/>
                <a:chExt cx="1921329" cy="29260"/>
              </a:xfrm>
            </p:grpSpPr>
            <p:grpSp>
              <p:nvGrpSpPr>
                <p:cNvPr id="341" name="Group 634"/>
                <p:cNvGrpSpPr/>
                <p:nvPr/>
              </p:nvGrpSpPr>
              <p:grpSpPr>
                <a:xfrm>
                  <a:off x="5099957" y="1926772"/>
                  <a:ext cx="415294" cy="29260"/>
                  <a:chOff x="5110843" y="1915886"/>
                  <a:chExt cx="830587" cy="45719"/>
                </a:xfrm>
              </p:grpSpPr>
              <p:sp>
                <p:nvSpPr>
                  <p:cNvPr id="369" name="Rectangle 368"/>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0" name="Rectangle 369"/>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1" name="Rectangle 370"/>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2" name="Rectangle 371"/>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3" name="Rectangle 372"/>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4" name="Rectangle 373"/>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5" name="Rectangle 374"/>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6" name="Rectangle 375"/>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42" name="Group 635"/>
                <p:cNvGrpSpPr/>
                <p:nvPr/>
              </p:nvGrpSpPr>
              <p:grpSpPr>
                <a:xfrm>
                  <a:off x="5539190" y="1926772"/>
                  <a:ext cx="415294" cy="29260"/>
                  <a:chOff x="5110843" y="1915886"/>
                  <a:chExt cx="830587" cy="45719"/>
                </a:xfrm>
              </p:grpSpPr>
              <p:sp>
                <p:nvSpPr>
                  <p:cNvPr id="361" name="Rectangle 360"/>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2" name="Rectangle 361"/>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3" name="Rectangle 362"/>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4" name="Rectangle 363"/>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5" name="Rectangle 364"/>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6" name="Rectangle 365"/>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7" name="Rectangle 366"/>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8" name="Rectangle 367"/>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43" name="Group 646"/>
                <p:cNvGrpSpPr/>
                <p:nvPr/>
              </p:nvGrpSpPr>
              <p:grpSpPr>
                <a:xfrm>
                  <a:off x="6166759" y="1926772"/>
                  <a:ext cx="415294" cy="29260"/>
                  <a:chOff x="5110843" y="1915886"/>
                  <a:chExt cx="830587" cy="45719"/>
                </a:xfrm>
              </p:grpSpPr>
              <p:sp>
                <p:nvSpPr>
                  <p:cNvPr id="353" name="Rectangle 352"/>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4" name="Rectangle 353"/>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5" name="Rectangle 354"/>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6" name="Rectangle 355"/>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7" name="Rectangle 356"/>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8" name="Rectangle 357"/>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9" name="Rectangle 358"/>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0" name="Rectangle 359"/>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44" name="Group 647"/>
                <p:cNvGrpSpPr/>
                <p:nvPr/>
              </p:nvGrpSpPr>
              <p:grpSpPr>
                <a:xfrm>
                  <a:off x="6605992" y="1926772"/>
                  <a:ext cx="415294" cy="29260"/>
                  <a:chOff x="5110843" y="1915886"/>
                  <a:chExt cx="830587" cy="45719"/>
                </a:xfrm>
              </p:grpSpPr>
              <p:sp>
                <p:nvSpPr>
                  <p:cNvPr id="345" name="Rectangle 344"/>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6" name="Rectangle 345"/>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7" name="Rectangle 346"/>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8" name="Rectangle 347"/>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9" name="Rectangle 348"/>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0" name="Rectangle 349"/>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1" name="Rectangle 350"/>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2" name="Rectangle 351"/>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339" name="Rectangle 338"/>
              <p:cNvSpPr/>
              <p:nvPr/>
            </p:nvSpPr>
            <p:spPr>
              <a:xfrm>
                <a:off x="6096000" y="1774370"/>
                <a:ext cx="990600" cy="156266"/>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0" name="Rectangle 339"/>
              <p:cNvSpPr/>
              <p:nvPr/>
            </p:nvSpPr>
            <p:spPr>
              <a:xfrm>
                <a:off x="5029200" y="1774371"/>
                <a:ext cx="990600" cy="156266"/>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pic>
        <p:nvPicPr>
          <p:cNvPr id="3" name="Picture 2"/>
          <p:cNvPicPr>
            <a:picLocks noChangeAspect="1"/>
          </p:cNvPicPr>
          <p:nvPr/>
        </p:nvPicPr>
        <p:blipFill>
          <a:blip r:embed="rId2"/>
          <a:stretch>
            <a:fillRect/>
          </a:stretch>
        </p:blipFill>
        <p:spPr>
          <a:xfrm>
            <a:off x="115830" y="4974884"/>
            <a:ext cx="5538739" cy="669579"/>
          </a:xfrm>
          <a:prstGeom prst="rect">
            <a:avLst/>
          </a:prstGeom>
        </p:spPr>
      </p:pic>
      <p:sp>
        <p:nvSpPr>
          <p:cNvPr id="155" name="Content Placeholder 2"/>
          <p:cNvSpPr txBox="1">
            <a:spLocks/>
          </p:cNvSpPr>
          <p:nvPr/>
        </p:nvSpPr>
        <p:spPr>
          <a:xfrm>
            <a:off x="129621" y="5971393"/>
            <a:ext cx="11910245" cy="817326"/>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sz="2400" dirty="0" smtClean="0">
                <a:solidFill>
                  <a:sysClr val="window" lastClr="FFFFFF"/>
                </a:solidFill>
              </a:rPr>
              <a:t>Plan is to Leverage &amp; Extend All Existing Building Blocks</a:t>
            </a:r>
            <a:endParaRPr lang="en-US" sz="2400" dirty="0">
              <a:solidFill>
                <a:sysClr val="window" lastClr="FFFFFF"/>
              </a:solidFill>
            </a:endParaRPr>
          </a:p>
        </p:txBody>
      </p:sp>
    </p:spTree>
    <p:extLst>
      <p:ext uri="{BB962C8B-B14F-4D97-AF65-F5344CB8AC3E}">
        <p14:creationId xmlns:p14="http://schemas.microsoft.com/office/powerpoint/2010/main" val="32451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7" grpId="0"/>
      <p:bldP spid="279" grpId="0"/>
      <p:bldP spid="1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04" y="2799672"/>
            <a:ext cx="11912601" cy="1325563"/>
          </a:xfrm>
        </p:spPr>
        <p:txBody>
          <a:bodyPr/>
          <a:lstStyle/>
          <a:p>
            <a:pPr algn="ctr"/>
            <a:r>
              <a:rPr lang="en-US" b="1" dirty="0" smtClean="0"/>
              <a:t>What is Being Explored?</a:t>
            </a:r>
            <a:endParaRPr lang="en-US" b="1" dirty="0"/>
          </a:p>
        </p:txBody>
      </p:sp>
    </p:spTree>
    <p:extLst>
      <p:ext uri="{BB962C8B-B14F-4D97-AF65-F5344CB8AC3E}">
        <p14:creationId xmlns:p14="http://schemas.microsoft.com/office/powerpoint/2010/main" val="861283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7" y="7621"/>
            <a:ext cx="10515600" cy="705256"/>
          </a:xfrm>
        </p:spPr>
        <p:txBody>
          <a:bodyPr>
            <a:normAutofit/>
          </a:bodyPr>
          <a:lstStyle/>
          <a:p>
            <a:r>
              <a:rPr lang="en-US" sz="4000" b="1" u="sng" dirty="0" smtClean="0"/>
              <a:t>O</a:t>
            </a:r>
            <a:r>
              <a:rPr lang="en-US" sz="4000" b="1" dirty="0" smtClean="0"/>
              <a:t>mni-</a:t>
            </a:r>
            <a:r>
              <a:rPr lang="en-US" sz="4000" b="1" u="sng" dirty="0" smtClean="0"/>
              <a:t>D</a:t>
            </a:r>
            <a:r>
              <a:rPr lang="en-US" sz="4000" b="1" dirty="0" smtClean="0"/>
              <a:t>irectional </a:t>
            </a:r>
            <a:r>
              <a:rPr lang="en-US" sz="4000" b="1" u="sng" dirty="0" smtClean="0"/>
              <a:t>I</a:t>
            </a:r>
            <a:r>
              <a:rPr lang="en-US" sz="4000" b="1" dirty="0" smtClean="0"/>
              <a:t>nterconnect (ODI) </a:t>
            </a:r>
            <a:endParaRPr lang="en-US" sz="4000" b="1" dirty="0"/>
          </a:p>
        </p:txBody>
      </p:sp>
      <p:grpSp>
        <p:nvGrpSpPr>
          <p:cNvPr id="35" name="Group 34"/>
          <p:cNvGrpSpPr/>
          <p:nvPr/>
        </p:nvGrpSpPr>
        <p:grpSpPr>
          <a:xfrm>
            <a:off x="350715" y="1038701"/>
            <a:ext cx="5519057" cy="1533373"/>
            <a:chOff x="434068" y="1164908"/>
            <a:chExt cx="5519057" cy="1533373"/>
          </a:xfrm>
        </p:grpSpPr>
        <p:pic>
          <p:nvPicPr>
            <p:cNvPr id="5" name="Picture 4"/>
            <p:cNvPicPr>
              <a:picLocks noChangeAspect="1"/>
            </p:cNvPicPr>
            <p:nvPr/>
          </p:nvPicPr>
          <p:blipFill>
            <a:blip r:embed="rId3"/>
            <a:stretch>
              <a:fillRect/>
            </a:stretch>
          </p:blipFill>
          <p:spPr>
            <a:xfrm>
              <a:off x="434068" y="1164908"/>
              <a:ext cx="5519057" cy="1533373"/>
            </a:xfrm>
            <a:prstGeom prst="rect">
              <a:avLst/>
            </a:prstGeom>
          </p:spPr>
        </p:pic>
        <p:pic>
          <p:nvPicPr>
            <p:cNvPr id="6" name="Picture 2" descr="Image result for wiggly arrow"/>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950901" y="1380837"/>
              <a:ext cx="596265" cy="5962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wiggly arrow"/>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4956844" y="1380837"/>
              <a:ext cx="596265" cy="5962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6974983" y="932031"/>
            <a:ext cx="5040617" cy="1746713"/>
            <a:chOff x="6776396" y="866774"/>
            <a:chExt cx="5040617" cy="1746713"/>
          </a:xfrm>
        </p:grpSpPr>
        <p:pic>
          <p:nvPicPr>
            <p:cNvPr id="4" name="Picture 3"/>
            <p:cNvPicPr>
              <a:picLocks noChangeAspect="1"/>
            </p:cNvPicPr>
            <p:nvPr/>
          </p:nvPicPr>
          <p:blipFill>
            <a:blip r:embed="rId5"/>
            <a:stretch>
              <a:fillRect/>
            </a:stretch>
          </p:blipFill>
          <p:spPr>
            <a:xfrm>
              <a:off x="6776396" y="1340717"/>
              <a:ext cx="5040617" cy="1272770"/>
            </a:xfrm>
            <a:prstGeom prst="rect">
              <a:avLst/>
            </a:prstGeom>
          </p:spPr>
        </p:pic>
        <p:pic>
          <p:nvPicPr>
            <p:cNvPr id="8" name="Picture 2" descr="Image result for wiggly arrow"/>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7210034" y="866775"/>
              <a:ext cx="596265" cy="596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wiggly arrow"/>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11085348" y="866774"/>
              <a:ext cx="596265" cy="59626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ight Arrow 9"/>
          <p:cNvSpPr/>
          <p:nvPr/>
        </p:nvSpPr>
        <p:spPr>
          <a:xfrm>
            <a:off x="6214143" y="1644608"/>
            <a:ext cx="489857" cy="321558"/>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214143" y="3327918"/>
            <a:ext cx="489857" cy="321558"/>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6214143" y="5231710"/>
            <a:ext cx="489857" cy="321558"/>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999036" y="4256599"/>
            <a:ext cx="4920070" cy="553998"/>
          </a:xfrm>
          <a:prstGeom prst="rect">
            <a:avLst/>
          </a:prstGeom>
          <a:noFill/>
        </p:spPr>
        <p:txBody>
          <a:bodyPr vert="horz" wrap="square" lIns="0" tIns="0" rIns="0" bIns="0" rtlCol="0">
            <a:spAutoFit/>
          </a:bodyPr>
          <a:lstStyle/>
          <a:p>
            <a:pPr algn="ctr"/>
            <a:r>
              <a:rPr lang="en-US" b="1" dirty="0" smtClean="0">
                <a:solidFill>
                  <a:srgbClr val="C00000"/>
                </a:solidFill>
              </a:rPr>
              <a:t>Significantly Reduced Parasitics</a:t>
            </a:r>
            <a:r>
              <a:rPr lang="en-US" b="1" dirty="0">
                <a:solidFill>
                  <a:srgbClr val="C00000"/>
                </a:solidFill>
              </a:rPr>
              <a:t> </a:t>
            </a:r>
            <a:r>
              <a:rPr lang="en-US" b="1" dirty="0" smtClean="0">
                <a:solidFill>
                  <a:srgbClr val="C00000"/>
                </a:solidFill>
              </a:rPr>
              <a:t>+ Dense Interconnect</a:t>
            </a:r>
          </a:p>
        </p:txBody>
      </p:sp>
      <p:grpSp>
        <p:nvGrpSpPr>
          <p:cNvPr id="33" name="Group 32"/>
          <p:cNvGrpSpPr/>
          <p:nvPr/>
        </p:nvGrpSpPr>
        <p:grpSpPr>
          <a:xfrm>
            <a:off x="350715" y="2722011"/>
            <a:ext cx="5519057" cy="1533373"/>
            <a:chOff x="283451" y="2866791"/>
            <a:chExt cx="5519057" cy="1533373"/>
          </a:xfrm>
        </p:grpSpPr>
        <p:pic>
          <p:nvPicPr>
            <p:cNvPr id="13" name="Picture 12"/>
            <p:cNvPicPr>
              <a:picLocks noChangeAspect="1"/>
            </p:cNvPicPr>
            <p:nvPr/>
          </p:nvPicPr>
          <p:blipFill>
            <a:blip r:embed="rId3"/>
            <a:stretch>
              <a:fillRect/>
            </a:stretch>
          </p:blipFill>
          <p:spPr>
            <a:xfrm>
              <a:off x="283451" y="2866791"/>
              <a:ext cx="5519057" cy="1533373"/>
            </a:xfrm>
            <a:prstGeom prst="rect">
              <a:avLst/>
            </a:prstGeom>
          </p:spPr>
        </p:pic>
        <p:sp>
          <p:nvSpPr>
            <p:cNvPr id="20" name="Oval 19"/>
            <p:cNvSpPr/>
            <p:nvPr/>
          </p:nvSpPr>
          <p:spPr>
            <a:xfrm>
              <a:off x="614892" y="3275970"/>
              <a:ext cx="932274" cy="502289"/>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602095" y="3275969"/>
              <a:ext cx="932274" cy="502289"/>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6974983" y="2820573"/>
            <a:ext cx="5040617" cy="1336248"/>
            <a:chOff x="6625779" y="2979122"/>
            <a:chExt cx="5040617" cy="1336248"/>
          </a:xfrm>
        </p:grpSpPr>
        <p:pic>
          <p:nvPicPr>
            <p:cNvPr id="12" name="Picture 11"/>
            <p:cNvPicPr>
              <a:picLocks noChangeAspect="1"/>
            </p:cNvPicPr>
            <p:nvPr/>
          </p:nvPicPr>
          <p:blipFill>
            <a:blip r:embed="rId5"/>
            <a:stretch>
              <a:fillRect/>
            </a:stretch>
          </p:blipFill>
          <p:spPr>
            <a:xfrm>
              <a:off x="6625779" y="3042600"/>
              <a:ext cx="5040617" cy="1272770"/>
            </a:xfrm>
            <a:prstGeom prst="rect">
              <a:avLst/>
            </a:prstGeom>
          </p:spPr>
        </p:pic>
        <p:sp>
          <p:nvSpPr>
            <p:cNvPr id="22" name="Oval 21"/>
            <p:cNvSpPr/>
            <p:nvPr/>
          </p:nvSpPr>
          <p:spPr>
            <a:xfrm>
              <a:off x="6970760" y="2979122"/>
              <a:ext cx="758711" cy="799136"/>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0828981" y="2979122"/>
              <a:ext cx="758711" cy="799136"/>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p:cNvSpPr txBox="1"/>
          <p:nvPr/>
        </p:nvSpPr>
        <p:spPr>
          <a:xfrm>
            <a:off x="1893914" y="649758"/>
            <a:ext cx="2432658" cy="369332"/>
          </a:xfrm>
          <a:prstGeom prst="rect">
            <a:avLst/>
          </a:prstGeom>
          <a:noFill/>
        </p:spPr>
        <p:txBody>
          <a:bodyPr vert="horz" wrap="square" lIns="0" tIns="0" rIns="0" bIns="0" rtlCol="0">
            <a:spAutoFit/>
          </a:bodyPr>
          <a:lstStyle/>
          <a:p>
            <a:pPr algn="ctr"/>
            <a:r>
              <a:rPr lang="en-US" sz="2400" b="1" dirty="0" smtClean="0"/>
              <a:t>(Foveros + EMIB)</a:t>
            </a:r>
          </a:p>
        </p:txBody>
      </p:sp>
      <p:pic>
        <p:nvPicPr>
          <p:cNvPr id="15" name="Picture 14"/>
          <p:cNvPicPr>
            <a:picLocks noChangeAspect="1"/>
          </p:cNvPicPr>
          <p:nvPr/>
        </p:nvPicPr>
        <p:blipFill>
          <a:blip r:embed="rId3"/>
          <a:stretch>
            <a:fillRect/>
          </a:stretch>
        </p:blipFill>
        <p:spPr>
          <a:xfrm>
            <a:off x="350715" y="4625803"/>
            <a:ext cx="5519057" cy="1533373"/>
          </a:xfrm>
          <a:prstGeom prst="rect">
            <a:avLst/>
          </a:prstGeom>
        </p:spPr>
      </p:pic>
      <p:sp>
        <p:nvSpPr>
          <p:cNvPr id="24" name="Freeform 23"/>
          <p:cNvSpPr/>
          <p:nvPr/>
        </p:nvSpPr>
        <p:spPr>
          <a:xfrm>
            <a:off x="2770765" y="5201021"/>
            <a:ext cx="794657" cy="341314"/>
          </a:xfrm>
          <a:custGeom>
            <a:avLst/>
            <a:gdLst>
              <a:gd name="connsiteX0" fmla="*/ 0 w 794657"/>
              <a:gd name="connsiteY0" fmla="*/ 0 h 341314"/>
              <a:gd name="connsiteX1" fmla="*/ 195943 w 794657"/>
              <a:gd name="connsiteY1" fmla="*/ 10886 h 341314"/>
              <a:gd name="connsiteX2" fmla="*/ 228600 w 794657"/>
              <a:gd name="connsiteY2" fmla="*/ 21772 h 341314"/>
              <a:gd name="connsiteX3" fmla="*/ 239485 w 794657"/>
              <a:gd name="connsiteY3" fmla="*/ 54429 h 341314"/>
              <a:gd name="connsiteX4" fmla="*/ 250371 w 794657"/>
              <a:gd name="connsiteY4" fmla="*/ 326572 h 341314"/>
              <a:gd name="connsiteX5" fmla="*/ 533400 w 794657"/>
              <a:gd name="connsiteY5" fmla="*/ 315686 h 341314"/>
              <a:gd name="connsiteX6" fmla="*/ 555171 w 794657"/>
              <a:gd name="connsiteY6" fmla="*/ 43543 h 341314"/>
              <a:gd name="connsiteX7" fmla="*/ 598714 w 794657"/>
              <a:gd name="connsiteY7" fmla="*/ 0 h 341314"/>
              <a:gd name="connsiteX8" fmla="*/ 794657 w 794657"/>
              <a:gd name="connsiteY8" fmla="*/ 10886 h 3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657" h="341314">
                <a:moveTo>
                  <a:pt x="0" y="0"/>
                </a:moveTo>
                <a:cubicBezTo>
                  <a:pt x="65314" y="3629"/>
                  <a:pt x="130823" y="4684"/>
                  <a:pt x="195943" y="10886"/>
                </a:cubicBezTo>
                <a:cubicBezTo>
                  <a:pt x="207366" y="11974"/>
                  <a:pt x="220486" y="13658"/>
                  <a:pt x="228600" y="21772"/>
                </a:cubicBezTo>
                <a:cubicBezTo>
                  <a:pt x="236714" y="29886"/>
                  <a:pt x="235857" y="43543"/>
                  <a:pt x="239485" y="54429"/>
                </a:cubicBezTo>
                <a:cubicBezTo>
                  <a:pt x="243114" y="145143"/>
                  <a:pt x="209770" y="245370"/>
                  <a:pt x="250371" y="326572"/>
                </a:cubicBezTo>
                <a:cubicBezTo>
                  <a:pt x="269558" y="364946"/>
                  <a:pt x="528686" y="316359"/>
                  <a:pt x="533400" y="315686"/>
                </a:cubicBezTo>
                <a:cubicBezTo>
                  <a:pt x="571192" y="202304"/>
                  <a:pt x="532357" y="328716"/>
                  <a:pt x="555171" y="43543"/>
                </a:cubicBezTo>
                <a:cubicBezTo>
                  <a:pt x="558352" y="3778"/>
                  <a:pt x="566505" y="10737"/>
                  <a:pt x="598714" y="0"/>
                </a:cubicBezTo>
                <a:cubicBezTo>
                  <a:pt x="699398" y="20137"/>
                  <a:pt x="634641" y="10886"/>
                  <a:pt x="794657" y="10886"/>
                </a:cubicBezTo>
              </a:path>
            </a:pathLst>
          </a:cu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6974983" y="4756104"/>
            <a:ext cx="5040617" cy="1272770"/>
            <a:chOff x="6609689" y="4946392"/>
            <a:chExt cx="5040617" cy="1272770"/>
          </a:xfrm>
        </p:grpSpPr>
        <p:pic>
          <p:nvPicPr>
            <p:cNvPr id="14" name="Picture 13"/>
            <p:cNvPicPr>
              <a:picLocks noChangeAspect="1"/>
            </p:cNvPicPr>
            <p:nvPr/>
          </p:nvPicPr>
          <p:blipFill>
            <a:blip r:embed="rId5"/>
            <a:stretch>
              <a:fillRect/>
            </a:stretch>
          </p:blipFill>
          <p:spPr>
            <a:xfrm>
              <a:off x="6609689" y="4946392"/>
              <a:ext cx="5040617" cy="1272770"/>
            </a:xfrm>
            <a:prstGeom prst="rect">
              <a:avLst/>
            </a:prstGeom>
          </p:spPr>
        </p:pic>
        <p:sp>
          <p:nvSpPr>
            <p:cNvPr id="25" name="Rounded Rectangle 24"/>
            <p:cNvSpPr/>
            <p:nvPr/>
          </p:nvSpPr>
          <p:spPr>
            <a:xfrm>
              <a:off x="7435479" y="5185076"/>
              <a:ext cx="221305" cy="160725"/>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10855132" y="5185076"/>
              <a:ext cx="221305" cy="160725"/>
            </a:xfrm>
            <a:prstGeom prst="round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9012011" y="5171630"/>
              <a:ext cx="522514" cy="178473"/>
            </a:xfrm>
            <a:custGeom>
              <a:avLst/>
              <a:gdLst>
                <a:gd name="connsiteX0" fmla="*/ 0 w 522514"/>
                <a:gd name="connsiteY0" fmla="*/ 163286 h 178473"/>
                <a:gd name="connsiteX1" fmla="*/ 97971 w 522514"/>
                <a:gd name="connsiteY1" fmla="*/ 141514 h 178473"/>
                <a:gd name="connsiteX2" fmla="*/ 119743 w 522514"/>
                <a:gd name="connsiteY2" fmla="*/ 119743 h 178473"/>
                <a:gd name="connsiteX3" fmla="*/ 152400 w 522514"/>
                <a:gd name="connsiteY3" fmla="*/ 10886 h 178473"/>
                <a:gd name="connsiteX4" fmla="*/ 185057 w 522514"/>
                <a:gd name="connsiteY4" fmla="*/ 0 h 178473"/>
                <a:gd name="connsiteX5" fmla="*/ 326571 w 522514"/>
                <a:gd name="connsiteY5" fmla="*/ 21771 h 178473"/>
                <a:gd name="connsiteX6" fmla="*/ 348343 w 522514"/>
                <a:gd name="connsiteY6" fmla="*/ 43543 h 178473"/>
                <a:gd name="connsiteX7" fmla="*/ 359228 w 522514"/>
                <a:gd name="connsiteY7" fmla="*/ 76200 h 178473"/>
                <a:gd name="connsiteX8" fmla="*/ 381000 w 522514"/>
                <a:gd name="connsiteY8" fmla="*/ 97971 h 178473"/>
                <a:gd name="connsiteX9" fmla="*/ 391885 w 522514"/>
                <a:gd name="connsiteY9" fmla="*/ 141514 h 178473"/>
                <a:gd name="connsiteX10" fmla="*/ 402771 w 522514"/>
                <a:gd name="connsiteY10" fmla="*/ 174171 h 178473"/>
                <a:gd name="connsiteX11" fmla="*/ 522514 w 522514"/>
                <a:gd name="connsiteY11" fmla="*/ 174171 h 17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514" h="178473">
                  <a:moveTo>
                    <a:pt x="0" y="163286"/>
                  </a:moveTo>
                  <a:cubicBezTo>
                    <a:pt x="13193" y="161087"/>
                    <a:pt x="77356" y="153883"/>
                    <a:pt x="97971" y="141514"/>
                  </a:cubicBezTo>
                  <a:cubicBezTo>
                    <a:pt x="106772" y="136234"/>
                    <a:pt x="112486" y="127000"/>
                    <a:pt x="119743" y="119743"/>
                  </a:cubicBezTo>
                  <a:cubicBezTo>
                    <a:pt x="123629" y="104197"/>
                    <a:pt x="145170" y="13296"/>
                    <a:pt x="152400" y="10886"/>
                  </a:cubicBezTo>
                  <a:lnTo>
                    <a:pt x="185057" y="0"/>
                  </a:lnTo>
                  <a:cubicBezTo>
                    <a:pt x="191332" y="628"/>
                    <a:pt x="295189" y="2942"/>
                    <a:pt x="326571" y="21771"/>
                  </a:cubicBezTo>
                  <a:cubicBezTo>
                    <a:pt x="335372" y="27051"/>
                    <a:pt x="341086" y="36286"/>
                    <a:pt x="348343" y="43543"/>
                  </a:cubicBezTo>
                  <a:cubicBezTo>
                    <a:pt x="351971" y="54429"/>
                    <a:pt x="353324" y="66361"/>
                    <a:pt x="359228" y="76200"/>
                  </a:cubicBezTo>
                  <a:cubicBezTo>
                    <a:pt x="364508" y="85001"/>
                    <a:pt x="376410" y="88791"/>
                    <a:pt x="381000" y="97971"/>
                  </a:cubicBezTo>
                  <a:cubicBezTo>
                    <a:pt x="387691" y="111352"/>
                    <a:pt x="387775" y="127129"/>
                    <a:pt x="391885" y="141514"/>
                  </a:cubicBezTo>
                  <a:cubicBezTo>
                    <a:pt x="395037" y="152547"/>
                    <a:pt x="391639" y="171388"/>
                    <a:pt x="402771" y="174171"/>
                  </a:cubicBezTo>
                  <a:cubicBezTo>
                    <a:pt x="441494" y="183852"/>
                    <a:pt x="482600" y="174171"/>
                    <a:pt x="522514" y="174171"/>
                  </a:cubicBezTo>
                </a:path>
              </a:pathLst>
            </a:cu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TextBox 31"/>
          <p:cNvSpPr txBox="1"/>
          <p:nvPr/>
        </p:nvSpPr>
        <p:spPr>
          <a:xfrm>
            <a:off x="8278962" y="649758"/>
            <a:ext cx="2432658" cy="369332"/>
          </a:xfrm>
          <a:prstGeom prst="rect">
            <a:avLst/>
          </a:prstGeom>
          <a:noFill/>
        </p:spPr>
        <p:txBody>
          <a:bodyPr vert="horz" wrap="square" lIns="0" tIns="0" rIns="0" bIns="0" rtlCol="0">
            <a:spAutoFit/>
          </a:bodyPr>
          <a:lstStyle/>
          <a:p>
            <a:pPr algn="ctr"/>
            <a:r>
              <a:rPr lang="en-US" sz="2400" b="1" dirty="0" smtClean="0"/>
              <a:t>ODI</a:t>
            </a:r>
          </a:p>
        </p:txBody>
      </p:sp>
      <p:sp>
        <p:nvSpPr>
          <p:cNvPr id="11" name="TextBox 10"/>
          <p:cNvSpPr txBox="1"/>
          <p:nvPr/>
        </p:nvSpPr>
        <p:spPr>
          <a:xfrm>
            <a:off x="5632723" y="1298819"/>
            <a:ext cx="1855444" cy="276999"/>
          </a:xfrm>
          <a:prstGeom prst="rect">
            <a:avLst/>
          </a:prstGeom>
          <a:noFill/>
        </p:spPr>
        <p:txBody>
          <a:bodyPr vert="horz" wrap="none" lIns="0" tIns="0" rIns="0" bIns="0" rtlCol="0">
            <a:spAutoFit/>
          </a:bodyPr>
          <a:lstStyle/>
          <a:p>
            <a:r>
              <a:rPr lang="en-US" b="1" dirty="0" smtClean="0">
                <a:solidFill>
                  <a:srgbClr val="C00000"/>
                </a:solidFill>
              </a:rPr>
              <a:t>Improved Thermals</a:t>
            </a:r>
          </a:p>
        </p:txBody>
      </p:sp>
      <p:sp>
        <p:nvSpPr>
          <p:cNvPr id="17" name="TextBox 16"/>
          <p:cNvSpPr txBox="1"/>
          <p:nvPr/>
        </p:nvSpPr>
        <p:spPr>
          <a:xfrm>
            <a:off x="5702454" y="2841021"/>
            <a:ext cx="1637884" cy="276999"/>
          </a:xfrm>
          <a:prstGeom prst="rect">
            <a:avLst/>
          </a:prstGeom>
          <a:noFill/>
        </p:spPr>
        <p:txBody>
          <a:bodyPr vert="horz" wrap="none" lIns="0" tIns="0" rIns="0" bIns="0" rtlCol="0">
            <a:spAutoFit/>
          </a:bodyPr>
          <a:lstStyle/>
          <a:p>
            <a:r>
              <a:rPr lang="en-US" b="1" dirty="0" smtClean="0">
                <a:solidFill>
                  <a:srgbClr val="C00000"/>
                </a:solidFill>
              </a:rPr>
              <a:t>No TSVs in IO Die</a:t>
            </a:r>
          </a:p>
        </p:txBody>
      </p:sp>
      <p:sp>
        <p:nvSpPr>
          <p:cNvPr id="41" name="Content Placeholder 2"/>
          <p:cNvSpPr txBox="1">
            <a:spLocks/>
          </p:cNvSpPr>
          <p:nvPr/>
        </p:nvSpPr>
        <p:spPr>
          <a:xfrm>
            <a:off x="119585" y="6273618"/>
            <a:ext cx="11910245" cy="484841"/>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sz="2400" dirty="0" smtClean="0">
                <a:solidFill>
                  <a:sysClr val="window" lastClr="FFFFFF"/>
                </a:solidFill>
              </a:rPr>
              <a:t>ODI is a Novel Architectural Concept Currently Under Exploration</a:t>
            </a:r>
            <a:endParaRPr lang="en-US" sz="2400" dirty="0">
              <a:solidFill>
                <a:sysClr val="window" lastClr="FFFFFF"/>
              </a:solidFill>
            </a:endParaRPr>
          </a:p>
        </p:txBody>
      </p:sp>
      <p:sp>
        <p:nvSpPr>
          <p:cNvPr id="42" name="TextBox 41"/>
          <p:cNvSpPr txBox="1"/>
          <p:nvPr/>
        </p:nvSpPr>
        <p:spPr>
          <a:xfrm>
            <a:off x="8046413" y="0"/>
            <a:ext cx="3864199" cy="307777"/>
          </a:xfrm>
          <a:prstGeom prst="rect">
            <a:avLst/>
          </a:prstGeom>
          <a:noFill/>
        </p:spPr>
        <p:txBody>
          <a:bodyPr wrap="none" rtlCol="0">
            <a:spAutoFit/>
          </a:bodyPr>
          <a:lstStyle/>
          <a:p>
            <a:r>
              <a:rPr lang="en-US" sz="1400" b="1" dirty="0" smtClean="0"/>
              <a:t>Ack: Shawna Liff, Adel Elsherbini &amp; Johanna Swan</a:t>
            </a:r>
            <a:endParaRPr lang="en-US" sz="1400" b="1" dirty="0"/>
          </a:p>
        </p:txBody>
      </p:sp>
      <p:grpSp>
        <p:nvGrpSpPr>
          <p:cNvPr id="36" name="Group 35"/>
          <p:cNvGrpSpPr/>
          <p:nvPr/>
        </p:nvGrpSpPr>
        <p:grpSpPr>
          <a:xfrm>
            <a:off x="222422" y="916265"/>
            <a:ext cx="11460567" cy="4979436"/>
            <a:chOff x="-821192" y="3296088"/>
            <a:chExt cx="10142357" cy="4084677"/>
          </a:xfrm>
        </p:grpSpPr>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t="6669" b="-703"/>
            <a:stretch/>
          </p:blipFill>
          <p:spPr>
            <a:xfrm>
              <a:off x="-821192" y="3296088"/>
              <a:ext cx="5346234" cy="4084677"/>
            </a:xfrm>
            <a:prstGeom prst="rect">
              <a:avLst/>
            </a:prstGeom>
            <a:ln>
              <a:solidFill>
                <a:srgbClr val="FF0000"/>
              </a:solidFill>
            </a:ln>
          </p:spPr>
        </p:pic>
        <p:cxnSp>
          <p:nvCxnSpPr>
            <p:cNvPr id="43" name="Straight Connector 42"/>
            <p:cNvCxnSpPr/>
            <p:nvPr/>
          </p:nvCxnSpPr>
          <p:spPr>
            <a:xfrm>
              <a:off x="2562607" y="7059612"/>
              <a:ext cx="1911420" cy="23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t="9999"/>
            <a:stretch/>
          </p:blipFill>
          <p:spPr>
            <a:xfrm>
              <a:off x="4605132" y="3725333"/>
              <a:ext cx="4716033" cy="3183341"/>
            </a:xfrm>
            <a:prstGeom prst="rect">
              <a:avLst/>
            </a:prstGeom>
          </p:spPr>
        </p:pic>
        <p:cxnSp>
          <p:nvCxnSpPr>
            <p:cNvPr id="45" name="Straight Arrow Connector 44"/>
            <p:cNvCxnSpPr/>
            <p:nvPr/>
          </p:nvCxnSpPr>
          <p:spPr>
            <a:xfrm>
              <a:off x="4253404" y="5212080"/>
              <a:ext cx="0" cy="42026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527136" y="4565061"/>
              <a:ext cx="1428731" cy="584775"/>
            </a:xfrm>
            <a:prstGeom prst="rect">
              <a:avLst/>
            </a:prstGeom>
            <a:noFill/>
          </p:spPr>
          <p:txBody>
            <a:bodyPr wrap="square" rtlCol="0">
              <a:spAutoFit/>
            </a:bodyPr>
            <a:lstStyle/>
            <a:p>
              <a:pPr algn="ctr"/>
              <a:r>
                <a:rPr lang="en-US" sz="1600" dirty="0" smtClean="0">
                  <a:solidFill>
                    <a:schemeClr val="bg1"/>
                  </a:solidFill>
                </a:rPr>
                <a:t>500</a:t>
              </a:r>
              <a:r>
                <a:rPr lang="en-US" sz="1600" dirty="0" smtClean="0">
                  <a:solidFill>
                    <a:schemeClr val="bg1"/>
                  </a:solidFill>
                  <a:latin typeface="Symbol" panose="05050102010706020507" pitchFamily="18" charset="2"/>
                </a:rPr>
                <a:t>m</a:t>
              </a:r>
              <a:r>
                <a:rPr lang="en-US" sz="1600" dirty="0" smtClean="0">
                  <a:solidFill>
                    <a:schemeClr val="bg1"/>
                  </a:solidFill>
                </a:rPr>
                <a:t>m Pencil </a:t>
              </a:r>
              <a:r>
                <a:rPr lang="en-US" sz="1600" dirty="0">
                  <a:solidFill>
                    <a:schemeClr val="bg1"/>
                  </a:solidFill>
                </a:rPr>
                <a:t>C</a:t>
              </a:r>
              <a:r>
                <a:rPr lang="en-US" sz="1600" dirty="0" smtClean="0">
                  <a:solidFill>
                    <a:schemeClr val="bg1"/>
                  </a:solidFill>
                </a:rPr>
                <a:t>ore</a:t>
              </a:r>
              <a:endParaRPr lang="en-US" sz="1600" dirty="0">
                <a:solidFill>
                  <a:schemeClr val="bg1"/>
                </a:solidFill>
              </a:endParaRPr>
            </a:p>
          </p:txBody>
        </p:sp>
        <p:grpSp>
          <p:nvGrpSpPr>
            <p:cNvPr id="47" name="Group 46"/>
            <p:cNvGrpSpPr/>
            <p:nvPr/>
          </p:nvGrpSpPr>
          <p:grpSpPr>
            <a:xfrm>
              <a:off x="7248313" y="3830320"/>
              <a:ext cx="1930400" cy="660400"/>
              <a:chOff x="7248313" y="3830320"/>
              <a:chExt cx="1930400" cy="660400"/>
            </a:xfrm>
          </p:grpSpPr>
          <p:cxnSp>
            <p:nvCxnSpPr>
              <p:cNvPr id="61" name="Straight Connector 60"/>
              <p:cNvCxnSpPr/>
              <p:nvPr/>
            </p:nvCxnSpPr>
            <p:spPr>
              <a:xfrm>
                <a:off x="7248313" y="3830320"/>
                <a:ext cx="1930400" cy="42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213513" y="3830320"/>
                <a:ext cx="0" cy="6604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a:off x="7248313" y="5265385"/>
              <a:ext cx="1930400" cy="660400"/>
              <a:chOff x="7136553" y="3027680"/>
              <a:chExt cx="1930400" cy="660400"/>
            </a:xfrm>
          </p:grpSpPr>
          <p:cxnSp>
            <p:nvCxnSpPr>
              <p:cNvPr id="59" name="Straight Connector 58"/>
              <p:cNvCxnSpPr/>
              <p:nvPr/>
            </p:nvCxnSpPr>
            <p:spPr>
              <a:xfrm>
                <a:off x="7136553" y="3027680"/>
                <a:ext cx="1930400" cy="423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8101753" y="3027680"/>
                <a:ext cx="0" cy="6604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rot="5400000">
              <a:off x="9055842" y="6023966"/>
              <a:ext cx="5677" cy="52496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063046" y="5654040"/>
              <a:ext cx="461996" cy="5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063046" y="5915832"/>
              <a:ext cx="461996" cy="5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4253404" y="5923669"/>
              <a:ext cx="0" cy="42026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125954" y="5674988"/>
              <a:ext cx="1415772" cy="215444"/>
            </a:xfrm>
            <a:prstGeom prst="rect">
              <a:avLst/>
            </a:prstGeom>
            <a:solidFill>
              <a:schemeClr val="tx1"/>
            </a:solidFill>
          </p:spPr>
          <p:txBody>
            <a:bodyPr wrap="none" rtlCol="0">
              <a:spAutoFit/>
            </a:bodyPr>
            <a:lstStyle/>
            <a:p>
              <a:pPr algn="ctr"/>
              <a:r>
                <a:rPr lang="en-US" sz="800" b="1" dirty="0" smtClean="0">
                  <a:solidFill>
                    <a:schemeClr val="bg1"/>
                  </a:solidFill>
                </a:rPr>
                <a:t>Foveros Base Die Thickness </a:t>
              </a:r>
              <a:endParaRPr lang="en-US" sz="800" b="1" dirty="0">
                <a:solidFill>
                  <a:schemeClr val="bg1"/>
                </a:solidFill>
              </a:endParaRPr>
            </a:p>
          </p:txBody>
        </p:sp>
        <p:cxnSp>
          <p:nvCxnSpPr>
            <p:cNvPr id="54" name="Straight Arrow Connector 53"/>
            <p:cNvCxnSpPr/>
            <p:nvPr/>
          </p:nvCxnSpPr>
          <p:spPr>
            <a:xfrm>
              <a:off x="5249084" y="5176520"/>
              <a:ext cx="0" cy="42026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058726" y="5618480"/>
              <a:ext cx="461996" cy="5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058726" y="5905672"/>
              <a:ext cx="461996" cy="5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5249084" y="5913509"/>
              <a:ext cx="0" cy="42026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670161" y="5664200"/>
              <a:ext cx="1290739" cy="215444"/>
            </a:xfrm>
            <a:prstGeom prst="rect">
              <a:avLst/>
            </a:prstGeom>
            <a:solidFill>
              <a:schemeClr val="tx1"/>
            </a:solidFill>
          </p:spPr>
          <p:txBody>
            <a:bodyPr wrap="none" rtlCol="0">
              <a:spAutoFit/>
            </a:bodyPr>
            <a:lstStyle/>
            <a:p>
              <a:pPr algn="ctr"/>
              <a:r>
                <a:rPr lang="en-US" sz="800" b="1" dirty="0" smtClean="0">
                  <a:solidFill>
                    <a:schemeClr val="bg1"/>
                  </a:solidFill>
                </a:rPr>
                <a:t>A4 Paper Sheet Thickness </a:t>
              </a:r>
              <a:endParaRPr lang="en-US" sz="800" b="1" dirty="0">
                <a:solidFill>
                  <a:schemeClr val="bg1"/>
                </a:solidFill>
              </a:endParaRPr>
            </a:p>
          </p:txBody>
        </p:sp>
      </p:grpSp>
    </p:spTree>
    <p:extLst>
      <p:ext uri="{BB962C8B-B14F-4D97-AF65-F5344CB8AC3E}">
        <p14:creationId xmlns:p14="http://schemas.microsoft.com/office/powerpoint/2010/main" val="281620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19" grpId="0"/>
      <p:bldP spid="29" grpId="0"/>
      <p:bldP spid="24" grpId="0" animBg="1"/>
      <p:bldP spid="32" grpId="0"/>
      <p:bldP spid="11" grpId="0"/>
      <p:bldP spid="17"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194" y="0"/>
            <a:ext cx="10515600" cy="803082"/>
          </a:xfrm>
        </p:spPr>
        <p:txBody>
          <a:bodyPr/>
          <a:lstStyle/>
          <a:p>
            <a:r>
              <a:rPr lang="en-US" b="1" dirty="0" smtClean="0"/>
              <a:t>Key Messages</a:t>
            </a:r>
            <a:endParaRPr lang="en-US" b="1" dirty="0"/>
          </a:p>
        </p:txBody>
      </p:sp>
      <p:sp>
        <p:nvSpPr>
          <p:cNvPr id="3" name="Content Placeholder 2"/>
          <p:cNvSpPr>
            <a:spLocks noGrp="1"/>
          </p:cNvSpPr>
          <p:nvPr>
            <p:ph idx="1"/>
          </p:nvPr>
        </p:nvSpPr>
        <p:spPr>
          <a:xfrm>
            <a:off x="254194" y="1069528"/>
            <a:ext cx="11937806" cy="5190624"/>
          </a:xfrm>
        </p:spPr>
        <p:txBody>
          <a:bodyPr>
            <a:normAutofit fontScale="92500" lnSpcReduction="10000"/>
          </a:bodyPr>
          <a:lstStyle/>
          <a:p>
            <a:r>
              <a:rPr lang="en-US" dirty="0" smtClean="0"/>
              <a:t>Multi-Chip Packages </a:t>
            </a:r>
            <a:r>
              <a:rPr lang="en-US" dirty="0"/>
              <a:t>(</a:t>
            </a:r>
            <a:r>
              <a:rPr lang="en-US" dirty="0" smtClean="0"/>
              <a:t>MCPs) have been used @ Intel for TTM and </a:t>
            </a:r>
            <a:r>
              <a:rPr lang="en-US" dirty="0"/>
              <a:t>enhanced performance for many </a:t>
            </a:r>
            <a:r>
              <a:rPr lang="en-US" dirty="0" smtClean="0"/>
              <a:t>years </a:t>
            </a:r>
          </a:p>
          <a:p>
            <a:pPr marL="0" indent="0">
              <a:buNone/>
            </a:pPr>
            <a:endParaRPr lang="en-US" dirty="0" smtClean="0"/>
          </a:p>
          <a:p>
            <a:r>
              <a:rPr lang="en-US" dirty="0" smtClean="0"/>
              <a:t>Increasing  demand for on-package bandwidth has driven revolutionary changes in package architectures</a:t>
            </a:r>
            <a:r>
              <a:rPr lang="en-US" baseline="30000" dirty="0" smtClean="0"/>
              <a:t>1</a:t>
            </a:r>
            <a:r>
              <a:rPr lang="en-US" dirty="0" smtClean="0"/>
              <a:t> (e.g. EMIB, Foveros) </a:t>
            </a:r>
          </a:p>
          <a:p>
            <a:endParaRPr lang="en-US" dirty="0" smtClean="0"/>
          </a:p>
          <a:p>
            <a:r>
              <a:rPr lang="en-US" dirty="0" smtClean="0"/>
              <a:t>TTM, Heterogeneous IP Integration and Die Yield continue to drive on-package interconnect density for joining multiple chips in increasingly complex packaging architectures</a:t>
            </a:r>
          </a:p>
          <a:p>
            <a:pPr marL="0" indent="0">
              <a:buNone/>
            </a:pPr>
            <a:r>
              <a:rPr lang="en-US" dirty="0" smtClean="0"/>
              <a:t> </a:t>
            </a:r>
          </a:p>
          <a:p>
            <a:r>
              <a:rPr lang="en-US" dirty="0" smtClean="0"/>
              <a:t>Resources required to develop these advanced architectures are significant</a:t>
            </a:r>
          </a:p>
          <a:p>
            <a:pPr lvl="1"/>
            <a:r>
              <a:rPr lang="en-US" dirty="0" smtClean="0"/>
              <a:t>Early planning &amp; Cross-organization collaboration need to select </a:t>
            </a:r>
            <a:r>
              <a:rPr lang="en-US" dirty="0"/>
              <a:t>the optimal packaging </a:t>
            </a:r>
            <a:r>
              <a:rPr lang="en-US" dirty="0" smtClean="0"/>
              <a:t>strategy since Package Architecture Development is a highly Integrated Effort</a:t>
            </a:r>
            <a:endParaRPr lang="en-US" dirty="0"/>
          </a:p>
        </p:txBody>
      </p:sp>
      <p:sp>
        <p:nvSpPr>
          <p:cNvPr id="4" name="TextBox 3"/>
          <p:cNvSpPr txBox="1"/>
          <p:nvPr/>
        </p:nvSpPr>
        <p:spPr>
          <a:xfrm>
            <a:off x="223198" y="6526597"/>
            <a:ext cx="9831538" cy="253916"/>
          </a:xfrm>
          <a:prstGeom prst="rect">
            <a:avLst/>
          </a:prstGeom>
          <a:solidFill>
            <a:schemeClr val="bg1"/>
          </a:solidFill>
        </p:spPr>
        <p:txBody>
          <a:bodyPr wrap="none" rtlCol="0">
            <a:spAutoFit/>
          </a:bodyPr>
          <a:lstStyle/>
          <a:p>
            <a:r>
              <a:rPr lang="en-US" sz="1050" b="1" dirty="0" smtClean="0">
                <a:solidFill>
                  <a:srgbClr val="0070C0"/>
                </a:solidFill>
              </a:rPr>
              <a:t>1. Today’s Focus entirely on-package Interconnects.  MCP technology envelopes needed to meet off-package signaling, power delivery and thermal needs not  covered today</a:t>
            </a:r>
            <a:endParaRPr lang="en-US" sz="1050" b="1" dirty="0">
              <a:solidFill>
                <a:srgbClr val="0070C0"/>
              </a:solidFill>
            </a:endParaRPr>
          </a:p>
        </p:txBody>
      </p:sp>
      <p:pic>
        <p:nvPicPr>
          <p:cNvPr id="5" name="Picture 94" descr="C:\Users\ejli\AppData\Local\Microsoft\Windows\Temporary Internet Files\Content.IE5\0O9JMDTV\MC900432679[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9573" y="6533512"/>
            <a:ext cx="240087" cy="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43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274607" y="6477393"/>
            <a:ext cx="848421" cy="309501"/>
          </a:xfrm>
          <a:prstGeom prst="rect">
            <a:avLst/>
          </a:prstGeom>
        </p:spPr>
        <p:txBody>
          <a:bodyPr/>
          <a:lstStyle/>
          <a:p>
            <a:fld id="{303E8C04-8EC0-467A-8AF4-B65508DED6A1}" type="slidenum">
              <a:rPr lang="en-US" smtClean="0">
                <a:solidFill>
                  <a:prstClr val="white"/>
                </a:solidFill>
              </a:rPr>
              <a:pPr/>
              <a:t>20</a:t>
            </a:fld>
            <a:endParaRPr lang="en-US" dirty="0">
              <a:solidFill>
                <a:prstClr val="white"/>
              </a:solidFill>
            </a:endParaRPr>
          </a:p>
        </p:txBody>
      </p:sp>
      <p:sp>
        <p:nvSpPr>
          <p:cNvPr id="5" name="TextBox 4"/>
          <p:cNvSpPr txBox="1"/>
          <p:nvPr/>
        </p:nvSpPr>
        <p:spPr>
          <a:xfrm>
            <a:off x="377140" y="1898842"/>
            <a:ext cx="657552" cy="369332"/>
          </a:xfrm>
          <a:prstGeom prst="rect">
            <a:avLst/>
          </a:prstGeom>
          <a:noFill/>
        </p:spPr>
        <p:txBody>
          <a:bodyPr wrap="none" rtlCol="0">
            <a:spAutoFit/>
          </a:bodyPr>
          <a:lstStyle/>
          <a:p>
            <a:r>
              <a:rPr lang="en-US" b="1" dirty="0" smtClean="0">
                <a:latin typeface="Arial Narrow" panose="020B0606020202030204" pitchFamily="34" charset="0"/>
              </a:rPr>
              <a:t>EMIB</a:t>
            </a:r>
          </a:p>
        </p:txBody>
      </p:sp>
      <p:sp>
        <p:nvSpPr>
          <p:cNvPr id="1098" name="TextBox 1097"/>
          <p:cNvSpPr txBox="1"/>
          <p:nvPr/>
        </p:nvSpPr>
        <p:spPr>
          <a:xfrm>
            <a:off x="220046" y="3343746"/>
            <a:ext cx="1611339" cy="369332"/>
          </a:xfrm>
          <a:prstGeom prst="rect">
            <a:avLst/>
          </a:prstGeom>
          <a:noFill/>
        </p:spPr>
        <p:txBody>
          <a:bodyPr wrap="none" rtlCol="0">
            <a:spAutoFit/>
          </a:bodyPr>
          <a:lstStyle/>
          <a:p>
            <a:r>
              <a:rPr lang="en-US" b="1" dirty="0" smtClean="0">
                <a:latin typeface="Arial Narrow" panose="020B0606020202030204" pitchFamily="34" charset="0"/>
              </a:rPr>
              <a:t>Foveros + EMIB</a:t>
            </a:r>
            <a:endParaRPr lang="en-US" b="1" dirty="0">
              <a:latin typeface="Arial Narrow" panose="020B0606020202030204" pitchFamily="34" charset="0"/>
            </a:endParaRPr>
          </a:p>
        </p:txBody>
      </p:sp>
      <p:sp>
        <p:nvSpPr>
          <p:cNvPr id="383" name="TextBox 382"/>
          <p:cNvSpPr txBox="1"/>
          <p:nvPr/>
        </p:nvSpPr>
        <p:spPr>
          <a:xfrm>
            <a:off x="445268" y="4979621"/>
            <a:ext cx="521297" cy="369332"/>
          </a:xfrm>
          <a:prstGeom prst="rect">
            <a:avLst/>
          </a:prstGeom>
          <a:noFill/>
        </p:spPr>
        <p:txBody>
          <a:bodyPr wrap="none" rtlCol="0">
            <a:spAutoFit/>
          </a:bodyPr>
          <a:lstStyle/>
          <a:p>
            <a:r>
              <a:rPr lang="en-US" b="1" dirty="0" smtClean="0">
                <a:latin typeface="Arial Narrow" panose="020B0606020202030204" pitchFamily="34" charset="0"/>
              </a:rPr>
              <a:t>ODI</a:t>
            </a:r>
            <a:endParaRPr lang="en-US" b="1" dirty="0">
              <a:latin typeface="Arial Narrow" panose="020B0606020202030204" pitchFamily="34" charset="0"/>
            </a:endParaRPr>
          </a:p>
        </p:txBody>
      </p:sp>
      <p:grpSp>
        <p:nvGrpSpPr>
          <p:cNvPr id="614" name="Group 356"/>
          <p:cNvGrpSpPr>
            <a:grpSpLocks noChangeAspect="1"/>
          </p:cNvGrpSpPr>
          <p:nvPr/>
        </p:nvGrpSpPr>
        <p:grpSpPr>
          <a:xfrm>
            <a:off x="2437578" y="1814383"/>
            <a:ext cx="3872397" cy="538250"/>
            <a:chOff x="838200" y="1295400"/>
            <a:chExt cx="2819400" cy="522515"/>
          </a:xfrm>
        </p:grpSpPr>
        <p:grpSp>
          <p:nvGrpSpPr>
            <p:cNvPr id="615" name="Group 353"/>
            <p:cNvGrpSpPr/>
            <p:nvPr/>
          </p:nvGrpSpPr>
          <p:grpSpPr>
            <a:xfrm>
              <a:off x="838200" y="1524001"/>
              <a:ext cx="2819400" cy="293914"/>
              <a:chOff x="838200" y="1524001"/>
              <a:chExt cx="2819400" cy="293914"/>
            </a:xfrm>
          </p:grpSpPr>
          <p:grpSp>
            <p:nvGrpSpPr>
              <p:cNvPr id="647" name="Group 221"/>
              <p:cNvGrpSpPr/>
              <p:nvPr/>
            </p:nvGrpSpPr>
            <p:grpSpPr>
              <a:xfrm>
                <a:off x="944880" y="1695995"/>
                <a:ext cx="2606040" cy="121920"/>
                <a:chOff x="5090160" y="1870166"/>
                <a:chExt cx="2606040" cy="121920"/>
              </a:xfrm>
            </p:grpSpPr>
            <p:grpSp>
              <p:nvGrpSpPr>
                <p:cNvPr id="649" name="Group 213"/>
                <p:cNvGrpSpPr>
                  <a:grpSpLocks noChangeAspect="1"/>
                </p:cNvGrpSpPr>
                <p:nvPr/>
              </p:nvGrpSpPr>
              <p:grpSpPr>
                <a:xfrm>
                  <a:off x="5090160" y="1870166"/>
                  <a:ext cx="1264920" cy="121920"/>
                  <a:chOff x="5090160" y="1752600"/>
                  <a:chExt cx="2529840" cy="243840"/>
                </a:xfrm>
              </p:grpSpPr>
              <p:sp>
                <p:nvSpPr>
                  <p:cNvPr id="657" name="Oval 656"/>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8" name="Oval 657"/>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9" name="Oval 658"/>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0" name="Oval 659"/>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1" name="Oval 660"/>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2" name="Oval 661"/>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50" name="Group 214"/>
                <p:cNvGrpSpPr>
                  <a:grpSpLocks noChangeAspect="1"/>
                </p:cNvGrpSpPr>
                <p:nvPr/>
              </p:nvGrpSpPr>
              <p:grpSpPr>
                <a:xfrm>
                  <a:off x="6431280" y="1870166"/>
                  <a:ext cx="1264920" cy="121920"/>
                  <a:chOff x="5090160" y="1752600"/>
                  <a:chExt cx="2529840" cy="243840"/>
                </a:xfrm>
              </p:grpSpPr>
              <p:sp>
                <p:nvSpPr>
                  <p:cNvPr id="651" name="Oval 650"/>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2" name="Oval 651"/>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3" name="Oval 652"/>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4" name="Oval 653"/>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5" name="Oval 654"/>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6" name="Oval 655"/>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48" name="Rectangle 647"/>
              <p:cNvSpPr/>
              <p:nvPr/>
            </p:nvSpPr>
            <p:spPr>
              <a:xfrm>
                <a:off x="838200" y="1524001"/>
                <a:ext cx="2819400" cy="228600"/>
              </a:xfrm>
              <a:prstGeom prst="rect">
                <a:avLst/>
              </a:prstGeom>
              <a:solidFill>
                <a:schemeClr val="accent3">
                  <a:lumMod val="60000"/>
                  <a:lumOff val="40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16" name="Group 224"/>
            <p:cNvGrpSpPr/>
            <p:nvPr/>
          </p:nvGrpSpPr>
          <p:grpSpPr>
            <a:xfrm>
              <a:off x="2231568" y="1295400"/>
              <a:ext cx="990600" cy="228601"/>
              <a:chOff x="5715000" y="1121770"/>
              <a:chExt cx="990600" cy="228601"/>
            </a:xfrm>
          </p:grpSpPr>
          <p:grpSp>
            <p:nvGrpSpPr>
              <p:cNvPr id="635" name="Group 225"/>
              <p:cNvGrpSpPr>
                <a:grpSpLocks noChangeAspect="1"/>
              </p:cNvGrpSpPr>
              <p:nvPr/>
            </p:nvGrpSpPr>
            <p:grpSpPr>
              <a:xfrm>
                <a:off x="5780317" y="1251863"/>
                <a:ext cx="874879" cy="98508"/>
                <a:chOff x="5791202" y="1251862"/>
                <a:chExt cx="1023254" cy="115214"/>
              </a:xfrm>
            </p:grpSpPr>
            <p:grpSp>
              <p:nvGrpSpPr>
                <p:cNvPr id="637" name="Group 227"/>
                <p:cNvGrpSpPr>
                  <a:grpSpLocks noChangeAspect="1"/>
                </p:cNvGrpSpPr>
                <p:nvPr/>
              </p:nvGrpSpPr>
              <p:grpSpPr>
                <a:xfrm>
                  <a:off x="5791202" y="1251862"/>
                  <a:ext cx="493771" cy="115214"/>
                  <a:chOff x="5791200" y="1219200"/>
                  <a:chExt cx="838200" cy="152400"/>
                </a:xfrm>
              </p:grpSpPr>
              <p:sp>
                <p:nvSpPr>
                  <p:cNvPr id="643" name="Oval 642"/>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4" name="Oval 643"/>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5" name="Oval 644"/>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6" name="Oval 645"/>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38" name="Group 228"/>
                <p:cNvGrpSpPr>
                  <a:grpSpLocks noChangeAspect="1"/>
                </p:cNvGrpSpPr>
                <p:nvPr/>
              </p:nvGrpSpPr>
              <p:grpSpPr>
                <a:xfrm>
                  <a:off x="6320685" y="1251862"/>
                  <a:ext cx="493771" cy="115214"/>
                  <a:chOff x="5791200" y="1219200"/>
                  <a:chExt cx="838200" cy="152400"/>
                </a:xfrm>
              </p:grpSpPr>
              <p:sp>
                <p:nvSpPr>
                  <p:cNvPr id="639" name="Oval 638"/>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0" name="Oval 639"/>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1" name="Oval 640"/>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2" name="Oval 641"/>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36" name="Rectangle 635"/>
              <p:cNvSpPr/>
              <p:nvPr/>
            </p:nvSpPr>
            <p:spPr>
              <a:xfrm>
                <a:off x="5715000" y="1121770"/>
                <a:ext cx="990600" cy="173629"/>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17" name="Group 237"/>
            <p:cNvGrpSpPr/>
            <p:nvPr/>
          </p:nvGrpSpPr>
          <p:grpSpPr>
            <a:xfrm>
              <a:off x="1143000" y="1295401"/>
              <a:ext cx="990600" cy="228601"/>
              <a:chOff x="5715000" y="1121770"/>
              <a:chExt cx="990600" cy="228601"/>
            </a:xfrm>
          </p:grpSpPr>
          <p:grpSp>
            <p:nvGrpSpPr>
              <p:cNvPr id="623" name="Group 225"/>
              <p:cNvGrpSpPr>
                <a:grpSpLocks noChangeAspect="1"/>
              </p:cNvGrpSpPr>
              <p:nvPr/>
            </p:nvGrpSpPr>
            <p:grpSpPr>
              <a:xfrm>
                <a:off x="5780317" y="1251863"/>
                <a:ext cx="874879" cy="98508"/>
                <a:chOff x="5791202" y="1251862"/>
                <a:chExt cx="1023254" cy="115214"/>
              </a:xfrm>
            </p:grpSpPr>
            <p:grpSp>
              <p:nvGrpSpPr>
                <p:cNvPr id="625" name="Group 227"/>
                <p:cNvGrpSpPr>
                  <a:grpSpLocks noChangeAspect="1"/>
                </p:cNvGrpSpPr>
                <p:nvPr/>
              </p:nvGrpSpPr>
              <p:grpSpPr>
                <a:xfrm>
                  <a:off x="5791202" y="1251862"/>
                  <a:ext cx="493771" cy="115214"/>
                  <a:chOff x="5791200" y="1219200"/>
                  <a:chExt cx="838200" cy="152400"/>
                </a:xfrm>
              </p:grpSpPr>
              <p:sp>
                <p:nvSpPr>
                  <p:cNvPr id="631" name="Oval 630"/>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2" name="Oval 631"/>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3" name="Oval 632"/>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4" name="Oval 633"/>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6" name="Group 228"/>
                <p:cNvGrpSpPr>
                  <a:grpSpLocks noChangeAspect="1"/>
                </p:cNvGrpSpPr>
                <p:nvPr/>
              </p:nvGrpSpPr>
              <p:grpSpPr>
                <a:xfrm>
                  <a:off x="6320685" y="1251862"/>
                  <a:ext cx="493771" cy="115214"/>
                  <a:chOff x="5791200" y="1219200"/>
                  <a:chExt cx="838200" cy="152400"/>
                </a:xfrm>
              </p:grpSpPr>
              <p:sp>
                <p:nvSpPr>
                  <p:cNvPr id="627" name="Oval 626"/>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8" name="Oval 627"/>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9" name="Oval 628"/>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0" name="Oval 629"/>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24" name="Rectangle 623"/>
              <p:cNvSpPr/>
              <p:nvPr/>
            </p:nvSpPr>
            <p:spPr>
              <a:xfrm>
                <a:off x="5715000" y="1121770"/>
                <a:ext cx="990600" cy="173629"/>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18" name="Group 150"/>
            <p:cNvGrpSpPr>
              <a:grpSpLocks/>
            </p:cNvGrpSpPr>
            <p:nvPr/>
          </p:nvGrpSpPr>
          <p:grpSpPr>
            <a:xfrm>
              <a:off x="1992087" y="1524000"/>
              <a:ext cx="388315" cy="90636"/>
              <a:chOff x="6400800" y="1822268"/>
              <a:chExt cx="495300" cy="90636"/>
            </a:xfrm>
          </p:grpSpPr>
          <p:grpSp>
            <p:nvGrpSpPr>
              <p:cNvPr id="619" name="Group 148"/>
              <p:cNvGrpSpPr/>
              <p:nvPr/>
            </p:nvGrpSpPr>
            <p:grpSpPr>
              <a:xfrm>
                <a:off x="6455228" y="1822268"/>
                <a:ext cx="381000" cy="45720"/>
                <a:chOff x="6455228" y="1822268"/>
                <a:chExt cx="381000" cy="45720"/>
              </a:xfrm>
            </p:grpSpPr>
            <p:cxnSp>
              <p:nvCxnSpPr>
                <p:cNvPr id="621" name="Straight Connector 620"/>
                <p:cNvCxnSpPr/>
                <p:nvPr/>
              </p:nvCxnSpPr>
              <p:spPr>
                <a:xfrm>
                  <a:off x="6455228" y="1822268"/>
                  <a:ext cx="0" cy="45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a:off x="6836228" y="1822268"/>
                  <a:ext cx="0" cy="45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20" name="Rectangle 619"/>
              <p:cNvSpPr/>
              <p:nvPr/>
            </p:nvSpPr>
            <p:spPr>
              <a:xfrm>
                <a:off x="6400800" y="1854382"/>
                <a:ext cx="495300" cy="58522"/>
              </a:xfrm>
              <a:prstGeom prst="rect">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pic>
        <p:nvPicPr>
          <p:cNvPr id="10" name="Picture 9"/>
          <p:cNvPicPr>
            <a:picLocks noChangeAspect="1"/>
          </p:cNvPicPr>
          <p:nvPr/>
        </p:nvPicPr>
        <p:blipFill>
          <a:blip r:embed="rId3"/>
          <a:stretch>
            <a:fillRect/>
          </a:stretch>
        </p:blipFill>
        <p:spPr>
          <a:xfrm>
            <a:off x="1948954" y="3236536"/>
            <a:ext cx="4849645" cy="583753"/>
          </a:xfrm>
          <a:prstGeom prst="rect">
            <a:avLst/>
          </a:prstGeom>
        </p:spPr>
      </p:pic>
      <p:sp>
        <p:nvSpPr>
          <p:cNvPr id="948" name="Title 1"/>
          <p:cNvSpPr txBox="1">
            <a:spLocks/>
          </p:cNvSpPr>
          <p:nvPr/>
        </p:nvSpPr>
        <p:spPr>
          <a:xfrm>
            <a:off x="110250" y="134119"/>
            <a:ext cx="10515600" cy="3332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Dense MCP Scaling Vectors</a:t>
            </a:r>
            <a:endParaRPr lang="en-US" b="1" dirty="0"/>
          </a:p>
        </p:txBody>
      </p:sp>
      <p:sp>
        <p:nvSpPr>
          <p:cNvPr id="11" name="TextBox 10"/>
          <p:cNvSpPr txBox="1"/>
          <p:nvPr/>
        </p:nvSpPr>
        <p:spPr>
          <a:xfrm>
            <a:off x="7572342" y="1485409"/>
            <a:ext cx="2516395"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Bump Pitch</a:t>
            </a:r>
          </a:p>
          <a:p>
            <a:pPr marL="285750" indent="-285750">
              <a:buFont typeface="Arial" panose="020B0604020202020204" pitchFamily="34" charset="0"/>
              <a:buChar char="•"/>
            </a:pPr>
            <a:r>
              <a:rPr lang="en-US" sz="2000" dirty="0" smtClean="0"/>
              <a:t>Bridge Count &amp; Size</a:t>
            </a:r>
          </a:p>
          <a:p>
            <a:pPr marL="285750" indent="-285750">
              <a:buFont typeface="Arial" panose="020B0604020202020204" pitchFamily="34" charset="0"/>
              <a:buChar char="•"/>
            </a:pPr>
            <a:r>
              <a:rPr lang="en-US" sz="2000" dirty="0" smtClean="0"/>
              <a:t>Active Bridge</a:t>
            </a:r>
            <a:endParaRPr lang="en-US" sz="2000" dirty="0"/>
          </a:p>
        </p:txBody>
      </p:sp>
      <p:pic>
        <p:nvPicPr>
          <p:cNvPr id="949" name="Picture 948"/>
          <p:cNvPicPr>
            <a:picLocks noChangeAspect="1"/>
          </p:cNvPicPr>
          <p:nvPr/>
        </p:nvPicPr>
        <p:blipFill rotWithShape="1">
          <a:blip r:embed="rId4"/>
          <a:srcRect t="18295"/>
          <a:stretch/>
        </p:blipFill>
        <p:spPr>
          <a:xfrm>
            <a:off x="2007782" y="4609229"/>
            <a:ext cx="4731988" cy="1110116"/>
          </a:xfrm>
          <a:prstGeom prst="rect">
            <a:avLst/>
          </a:prstGeom>
        </p:spPr>
      </p:pic>
      <p:sp>
        <p:nvSpPr>
          <p:cNvPr id="950" name="TextBox 949"/>
          <p:cNvSpPr txBox="1"/>
          <p:nvPr/>
        </p:nvSpPr>
        <p:spPr>
          <a:xfrm>
            <a:off x="7572342" y="3118589"/>
            <a:ext cx="4274825"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Die-Die &amp; Die-Package Bump Pitches</a:t>
            </a:r>
          </a:p>
          <a:p>
            <a:pPr marL="285750" indent="-285750">
              <a:buFont typeface="Arial" panose="020B0604020202020204" pitchFamily="34" charset="0"/>
              <a:buChar char="•"/>
            </a:pPr>
            <a:r>
              <a:rPr lang="en-US" sz="2000" dirty="0" smtClean="0"/>
              <a:t>Tile Count</a:t>
            </a:r>
            <a:endParaRPr lang="en-US" sz="2000" dirty="0"/>
          </a:p>
        </p:txBody>
      </p:sp>
      <p:sp>
        <p:nvSpPr>
          <p:cNvPr id="951" name="TextBox 950"/>
          <p:cNvSpPr txBox="1"/>
          <p:nvPr/>
        </p:nvSpPr>
        <p:spPr>
          <a:xfrm>
            <a:off x="7572342" y="4691798"/>
            <a:ext cx="4274825"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Die-Die &amp; Die-Package Bump Pitches</a:t>
            </a:r>
          </a:p>
          <a:p>
            <a:pPr marL="285750" indent="-285750">
              <a:buFont typeface="Arial" panose="020B0604020202020204" pitchFamily="34" charset="0"/>
              <a:buChar char="•"/>
            </a:pPr>
            <a:r>
              <a:rPr lang="en-US" sz="2000" dirty="0" smtClean="0"/>
              <a:t>Tile Count</a:t>
            </a:r>
            <a:endParaRPr lang="en-US" sz="2000" dirty="0"/>
          </a:p>
        </p:txBody>
      </p:sp>
    </p:spTree>
    <p:extLst>
      <p:ext uri="{BB962C8B-B14F-4D97-AF65-F5344CB8AC3E}">
        <p14:creationId xmlns:p14="http://schemas.microsoft.com/office/powerpoint/2010/main" val="507560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98" grpId="0"/>
      <p:bldP spid="383" grpId="0"/>
      <p:bldP spid="11" grpId="0"/>
      <p:bldP spid="950" grpId="0"/>
      <p:bldP spid="9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0"/>
            <a:ext cx="10515600" cy="1069429"/>
          </a:xfrm>
        </p:spPr>
        <p:txBody>
          <a:bodyPr/>
          <a:lstStyle/>
          <a:p>
            <a:r>
              <a:rPr lang="en-US" b="1" dirty="0" smtClean="0"/>
              <a:t>Dense MCP Scaling Directions……….</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370" y="1564634"/>
            <a:ext cx="5840722" cy="4351338"/>
          </a:xfrm>
        </p:spPr>
      </p:pic>
      <p:sp>
        <p:nvSpPr>
          <p:cNvPr id="5" name="TextBox 4"/>
          <p:cNvSpPr txBox="1"/>
          <p:nvPr/>
        </p:nvSpPr>
        <p:spPr>
          <a:xfrm>
            <a:off x="1066427" y="1386784"/>
            <a:ext cx="1985928" cy="523220"/>
          </a:xfrm>
          <a:prstGeom prst="rect">
            <a:avLst/>
          </a:prstGeom>
          <a:solidFill>
            <a:schemeClr val="bg1"/>
          </a:solidFill>
          <a:effectLst>
            <a:outerShdw blurRad="50800" dist="38100" dir="8100000" algn="tr" rotWithShape="0">
              <a:prstClr val="black">
                <a:alpha val="40000"/>
              </a:prstClr>
            </a:outerShdw>
          </a:effectLst>
        </p:spPr>
        <p:txBody>
          <a:bodyPr wrap="none" rtlCol="0">
            <a:spAutoFit/>
          </a:bodyPr>
          <a:lstStyle/>
          <a:p>
            <a:pPr algn="ctr"/>
            <a:r>
              <a:rPr lang="en-US" sz="2800" b="1" dirty="0" smtClean="0"/>
              <a:t>Scale EMIB?</a:t>
            </a:r>
            <a:endParaRPr lang="en-US" sz="2800" b="1" dirty="0"/>
          </a:p>
        </p:txBody>
      </p:sp>
      <p:sp>
        <p:nvSpPr>
          <p:cNvPr id="6" name="TextBox 5"/>
          <p:cNvSpPr txBox="1"/>
          <p:nvPr/>
        </p:nvSpPr>
        <p:spPr>
          <a:xfrm>
            <a:off x="4521778" y="908937"/>
            <a:ext cx="2932982" cy="523220"/>
          </a:xfrm>
          <a:prstGeom prst="rect">
            <a:avLst/>
          </a:prstGeom>
          <a:solidFill>
            <a:schemeClr val="bg1"/>
          </a:solidFill>
          <a:effectLst>
            <a:outerShdw blurRad="50800" dist="38100" dir="8100000" algn="tr" rotWithShape="0">
              <a:prstClr val="black">
                <a:alpha val="40000"/>
              </a:prstClr>
            </a:outerShdw>
          </a:effectLst>
        </p:spPr>
        <p:txBody>
          <a:bodyPr wrap="none" rtlCol="0">
            <a:spAutoFit/>
          </a:bodyPr>
          <a:lstStyle/>
          <a:p>
            <a:pPr algn="ctr"/>
            <a:r>
              <a:rPr lang="en-US" sz="2800" b="1" dirty="0" smtClean="0"/>
              <a:t>Scale 3D Stacking?</a:t>
            </a:r>
            <a:endParaRPr lang="en-US" sz="2800" b="1" dirty="0"/>
          </a:p>
        </p:txBody>
      </p:sp>
      <p:sp>
        <p:nvSpPr>
          <p:cNvPr id="7" name="TextBox 6"/>
          <p:cNvSpPr txBox="1"/>
          <p:nvPr/>
        </p:nvSpPr>
        <p:spPr>
          <a:xfrm>
            <a:off x="7112737" y="3059593"/>
            <a:ext cx="4371129" cy="1815882"/>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2800" b="1" dirty="0" smtClean="0"/>
              <a:t>Invest in New Technologies</a:t>
            </a:r>
          </a:p>
          <a:p>
            <a:pPr marL="457200" indent="-457200">
              <a:buFont typeface="Arial" panose="020B0604020202020204" pitchFamily="34" charset="0"/>
              <a:buChar char="•"/>
            </a:pPr>
            <a:r>
              <a:rPr lang="en-US" sz="2800" b="1" dirty="0" smtClean="0"/>
              <a:t>ODI?</a:t>
            </a:r>
          </a:p>
          <a:p>
            <a:pPr marL="457200" indent="-457200">
              <a:buFont typeface="Arial" panose="020B0604020202020204" pitchFamily="34" charset="0"/>
              <a:buChar char="•"/>
            </a:pPr>
            <a:r>
              <a:rPr lang="en-US" sz="2800" b="1" dirty="0" smtClean="0"/>
              <a:t>Si Interposer?</a:t>
            </a:r>
          </a:p>
          <a:p>
            <a:pPr marL="457200" indent="-457200">
              <a:buFont typeface="Arial" panose="020B0604020202020204" pitchFamily="34" charset="0"/>
              <a:buChar char="•"/>
            </a:pPr>
            <a:r>
              <a:rPr lang="en-US" sz="2800" b="1" dirty="0" smtClean="0"/>
              <a:t>Glass?</a:t>
            </a:r>
            <a:endParaRPr lang="en-US" sz="2800" b="1" dirty="0"/>
          </a:p>
        </p:txBody>
      </p:sp>
      <p:sp>
        <p:nvSpPr>
          <p:cNvPr id="8" name="Content Placeholder 2"/>
          <p:cNvSpPr txBox="1">
            <a:spLocks/>
          </p:cNvSpPr>
          <p:nvPr/>
        </p:nvSpPr>
        <p:spPr>
          <a:xfrm>
            <a:off x="71106" y="5983016"/>
            <a:ext cx="12042064" cy="746938"/>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sz="2400" dirty="0" smtClean="0">
                <a:solidFill>
                  <a:sysClr val="window" lastClr="FFFFFF"/>
                </a:solidFill>
              </a:rPr>
              <a:t>Strategic, Cross-Organizational Approach Needed to Set Directions &amp; Invest in Key Technologies</a:t>
            </a:r>
            <a:endParaRPr lang="en-US" sz="2400" dirty="0">
              <a:solidFill>
                <a:sysClr val="window" lastClr="FFFFFF"/>
              </a:solidFill>
            </a:endParaRPr>
          </a:p>
        </p:txBody>
      </p:sp>
    </p:spTree>
    <p:extLst>
      <p:ext uri="{BB962C8B-B14F-4D97-AF65-F5344CB8AC3E}">
        <p14:creationId xmlns:p14="http://schemas.microsoft.com/office/powerpoint/2010/main" val="25309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810" y="2686906"/>
            <a:ext cx="10515600" cy="1325563"/>
          </a:xfrm>
        </p:spPr>
        <p:txBody>
          <a:bodyPr/>
          <a:lstStyle/>
          <a:p>
            <a:pPr algn="ctr"/>
            <a:r>
              <a:rPr lang="en-US" b="1" dirty="0" smtClean="0"/>
              <a:t>Back-up</a:t>
            </a:r>
            <a:endParaRPr lang="en-US" b="1" dirty="0"/>
          </a:p>
        </p:txBody>
      </p:sp>
    </p:spTree>
    <p:extLst>
      <p:ext uri="{BB962C8B-B14F-4D97-AF65-F5344CB8AC3E}">
        <p14:creationId xmlns:p14="http://schemas.microsoft.com/office/powerpoint/2010/main" val="1634337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solidFill>
                  <a:prstClr val="white"/>
                </a:solidFill>
              </a:rPr>
              <a:pPr/>
              <a:t>23</a:t>
            </a:fld>
            <a:endParaRPr lang="en-US" dirty="0">
              <a:solidFill>
                <a:prstClr val="white"/>
              </a:solidFill>
            </a:endParaRPr>
          </a:p>
        </p:txBody>
      </p:sp>
      <p:sp>
        <p:nvSpPr>
          <p:cNvPr id="3" name="Title 2"/>
          <p:cNvSpPr>
            <a:spLocks noGrp="1"/>
          </p:cNvSpPr>
          <p:nvPr>
            <p:ph type="title"/>
          </p:nvPr>
        </p:nvSpPr>
        <p:spPr>
          <a:xfrm>
            <a:off x="605367" y="0"/>
            <a:ext cx="10972800" cy="1158240"/>
          </a:xfrm>
        </p:spPr>
        <p:txBody>
          <a:bodyPr/>
          <a:lstStyle/>
          <a:p>
            <a:r>
              <a:rPr lang="en-US" b="1" dirty="0">
                <a:solidFill>
                  <a:schemeClr val="tx1"/>
                </a:solidFill>
              </a:rPr>
              <a:t>Multi-Chip Packages will have to address other challenges</a:t>
            </a:r>
          </a:p>
        </p:txBody>
      </p:sp>
      <p:pic>
        <p:nvPicPr>
          <p:cNvPr id="5" name="Picture 4"/>
          <p:cNvPicPr>
            <a:picLocks noChangeAspect="1"/>
          </p:cNvPicPr>
          <p:nvPr/>
        </p:nvPicPr>
        <p:blipFill>
          <a:blip r:embed="rId2"/>
          <a:stretch>
            <a:fillRect/>
          </a:stretch>
        </p:blipFill>
        <p:spPr>
          <a:xfrm>
            <a:off x="499373" y="1307261"/>
            <a:ext cx="2753763" cy="3724351"/>
          </a:xfrm>
          <a:prstGeom prst="rect">
            <a:avLst/>
          </a:prstGeom>
        </p:spPr>
      </p:pic>
      <p:sp>
        <p:nvSpPr>
          <p:cNvPr id="6" name="TextBox 5"/>
          <p:cNvSpPr txBox="1"/>
          <p:nvPr/>
        </p:nvSpPr>
        <p:spPr>
          <a:xfrm>
            <a:off x="121058" y="5289537"/>
            <a:ext cx="3398193" cy="1077218"/>
          </a:xfrm>
          <a:prstGeom prst="rect">
            <a:avLst/>
          </a:prstGeom>
          <a:noFill/>
        </p:spPr>
        <p:txBody>
          <a:bodyPr wrap="square" rtlCol="0">
            <a:spAutoFit/>
          </a:bodyPr>
          <a:lstStyle/>
          <a:p>
            <a:pPr marL="285744" indent="-285744" defTabSz="609585">
              <a:buFont typeface="Arial" panose="020B0604020202020204" pitchFamily="34" charset="0"/>
              <a:buChar char="•"/>
            </a:pPr>
            <a:r>
              <a:rPr lang="en-US" sz="1600" dirty="0">
                <a:solidFill>
                  <a:prstClr val="black"/>
                </a:solidFill>
              </a:rPr>
              <a:t>Technologies for high Bandwidth, Off-Package Electrical &amp; Optical Signaling Needed</a:t>
            </a:r>
          </a:p>
        </p:txBody>
      </p:sp>
      <p:pic>
        <p:nvPicPr>
          <p:cNvPr id="7" name="Picture 6"/>
          <p:cNvPicPr>
            <a:picLocks noChangeAspect="1"/>
          </p:cNvPicPr>
          <p:nvPr/>
        </p:nvPicPr>
        <p:blipFill>
          <a:blip r:embed="rId3"/>
          <a:stretch>
            <a:fillRect/>
          </a:stretch>
        </p:blipFill>
        <p:spPr>
          <a:xfrm>
            <a:off x="3543525" y="905486"/>
            <a:ext cx="4131231" cy="2710124"/>
          </a:xfrm>
          <a:prstGeom prst="rect">
            <a:avLst/>
          </a:prstGeom>
        </p:spPr>
      </p:pic>
      <p:pic>
        <p:nvPicPr>
          <p:cNvPr id="8" name="Picture 7"/>
          <p:cNvPicPr>
            <a:picLocks noChangeAspect="1"/>
          </p:cNvPicPr>
          <p:nvPr/>
        </p:nvPicPr>
        <p:blipFill>
          <a:blip r:embed="rId4"/>
          <a:stretch>
            <a:fillRect/>
          </a:stretch>
        </p:blipFill>
        <p:spPr>
          <a:xfrm>
            <a:off x="3885965" y="3447669"/>
            <a:ext cx="3313216" cy="2146852"/>
          </a:xfrm>
          <a:prstGeom prst="rect">
            <a:avLst/>
          </a:prstGeom>
        </p:spPr>
      </p:pic>
      <p:sp>
        <p:nvSpPr>
          <p:cNvPr id="9" name="TextBox 8"/>
          <p:cNvSpPr txBox="1"/>
          <p:nvPr/>
        </p:nvSpPr>
        <p:spPr>
          <a:xfrm>
            <a:off x="3416125" y="5474149"/>
            <a:ext cx="4527855" cy="830997"/>
          </a:xfrm>
          <a:prstGeom prst="rect">
            <a:avLst/>
          </a:prstGeom>
          <a:noFill/>
        </p:spPr>
        <p:txBody>
          <a:bodyPr wrap="square" rtlCol="0">
            <a:spAutoFit/>
          </a:bodyPr>
          <a:lstStyle/>
          <a:p>
            <a:pPr marL="457189" indent="-457189" defTabSz="609585">
              <a:buFont typeface="Arial" panose="020B0604020202020204" pitchFamily="34" charset="0"/>
              <a:buChar char="•"/>
            </a:pPr>
            <a:r>
              <a:rPr lang="en-US" sz="1600" dirty="0">
                <a:solidFill>
                  <a:prstClr val="black"/>
                </a:solidFill>
              </a:rPr>
              <a:t>Introduction of FIVR with package inductors helps current demand</a:t>
            </a:r>
          </a:p>
          <a:p>
            <a:pPr marL="457189" indent="-457189" defTabSz="609585">
              <a:buFont typeface="Arial" panose="020B0604020202020204" pitchFamily="34" charset="0"/>
              <a:buChar char="•"/>
            </a:pPr>
            <a:r>
              <a:rPr lang="en-US" sz="1600" dirty="0">
                <a:solidFill>
                  <a:prstClr val="black"/>
                </a:solidFill>
              </a:rPr>
              <a:t>Improved Inductors Needed</a:t>
            </a:r>
          </a:p>
        </p:txBody>
      </p:sp>
      <p:sp>
        <p:nvSpPr>
          <p:cNvPr id="10" name="TextBox 9"/>
          <p:cNvSpPr txBox="1"/>
          <p:nvPr/>
        </p:nvSpPr>
        <p:spPr>
          <a:xfrm>
            <a:off x="7799635" y="5582631"/>
            <a:ext cx="4335301" cy="830997"/>
          </a:xfrm>
          <a:prstGeom prst="rect">
            <a:avLst/>
          </a:prstGeom>
          <a:noFill/>
        </p:spPr>
        <p:txBody>
          <a:bodyPr wrap="square" rtlCol="0">
            <a:spAutoFit/>
          </a:bodyPr>
          <a:lstStyle/>
          <a:p>
            <a:pPr marL="457189" indent="-457189" defTabSz="609585">
              <a:buFont typeface="Arial" panose="020B0604020202020204" pitchFamily="34" charset="0"/>
              <a:buChar char="•"/>
            </a:pPr>
            <a:r>
              <a:rPr lang="en-US" sz="1600" dirty="0">
                <a:solidFill>
                  <a:prstClr val="black"/>
                </a:solidFill>
              </a:rPr>
              <a:t>Improved Thermal Interface Materials (TIMs) and Interface Control Needed for MCPs</a:t>
            </a:r>
          </a:p>
        </p:txBody>
      </p:sp>
      <p:pic>
        <p:nvPicPr>
          <p:cNvPr id="11" name="Picture 10"/>
          <p:cNvPicPr>
            <a:picLocks noChangeAspect="1"/>
          </p:cNvPicPr>
          <p:nvPr/>
        </p:nvPicPr>
        <p:blipFill>
          <a:blip r:embed="rId5"/>
          <a:stretch>
            <a:fillRect/>
          </a:stretch>
        </p:blipFill>
        <p:spPr>
          <a:xfrm>
            <a:off x="8310683" y="3348039"/>
            <a:ext cx="3521484" cy="2133085"/>
          </a:xfrm>
          <a:prstGeom prst="rect">
            <a:avLst/>
          </a:prstGeom>
        </p:spPr>
      </p:pic>
      <p:pic>
        <p:nvPicPr>
          <p:cNvPr id="13" name="Picture 12"/>
          <p:cNvPicPr>
            <a:picLocks noChangeAspect="1"/>
          </p:cNvPicPr>
          <p:nvPr/>
        </p:nvPicPr>
        <p:blipFill>
          <a:blip r:embed="rId6"/>
          <a:stretch>
            <a:fillRect/>
          </a:stretch>
        </p:blipFill>
        <p:spPr>
          <a:xfrm>
            <a:off x="7943979" y="598725"/>
            <a:ext cx="4176667" cy="2771711"/>
          </a:xfrm>
          <a:prstGeom prst="rect">
            <a:avLst/>
          </a:prstGeom>
        </p:spPr>
      </p:pic>
      <p:sp>
        <p:nvSpPr>
          <p:cNvPr id="14" name="Rectangle 13"/>
          <p:cNvSpPr/>
          <p:nvPr/>
        </p:nvSpPr>
        <p:spPr>
          <a:xfrm rot="16200000">
            <a:off x="2334585" y="2582336"/>
            <a:ext cx="3147881" cy="2478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pic>
        <p:nvPicPr>
          <p:cNvPr id="15" name="Picture 95" descr="C:\Users\ejli\AppData\Local\Microsoft\Windows\Temporary Internet Files\Content.IE5\Y7W30R6T\MC900432680[1].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96266" y="32814"/>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59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4971" y="2579033"/>
            <a:ext cx="1127760" cy="4261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9" name="TextBox 538"/>
          <p:cNvSpPr txBox="1"/>
          <p:nvPr/>
        </p:nvSpPr>
        <p:spPr>
          <a:xfrm>
            <a:off x="158756" y="3692113"/>
            <a:ext cx="1775620" cy="646331"/>
          </a:xfrm>
          <a:prstGeom prst="rect">
            <a:avLst/>
          </a:prstGeom>
          <a:noFill/>
          <a:ln w="3175">
            <a:solidFill>
              <a:schemeClr val="tx1"/>
            </a:solidFill>
          </a:ln>
        </p:spPr>
        <p:txBody>
          <a:bodyPr wrap="square" rtlCol="0">
            <a:spAutoFit/>
          </a:bodyPr>
          <a:lstStyle/>
          <a:p>
            <a:pPr algn="ctr"/>
            <a:r>
              <a:rPr lang="en-US" sz="1200" dirty="0">
                <a:solidFill>
                  <a:prstClr val="black"/>
                </a:solidFill>
              </a:rPr>
              <a:t>IO/mm = N/A</a:t>
            </a:r>
          </a:p>
          <a:p>
            <a:pPr algn="ctr"/>
            <a:r>
              <a:rPr lang="en-US" sz="1200" dirty="0">
                <a:solidFill>
                  <a:prstClr val="black"/>
                </a:solidFill>
              </a:rPr>
              <a:t>IO/mm</a:t>
            </a:r>
            <a:r>
              <a:rPr lang="en-US" sz="1200" baseline="30000" dirty="0">
                <a:solidFill>
                  <a:prstClr val="black"/>
                </a:solidFill>
              </a:rPr>
              <a:t>2</a:t>
            </a:r>
            <a:r>
              <a:rPr lang="en-US" sz="1200" dirty="0">
                <a:solidFill>
                  <a:prstClr val="black"/>
                </a:solidFill>
              </a:rPr>
              <a:t> ≥ 625</a:t>
            </a:r>
          </a:p>
          <a:p>
            <a:pPr algn="ctr"/>
            <a:r>
              <a:rPr lang="en-US" sz="1200" dirty="0">
                <a:solidFill>
                  <a:prstClr val="black"/>
                </a:solidFill>
              </a:rPr>
              <a:t>Bump Pitch ≤ 40µm</a:t>
            </a:r>
          </a:p>
        </p:txBody>
      </p:sp>
      <p:sp>
        <p:nvSpPr>
          <p:cNvPr id="499" name="TextBox 498"/>
          <p:cNvSpPr txBox="1"/>
          <p:nvPr/>
        </p:nvSpPr>
        <p:spPr>
          <a:xfrm>
            <a:off x="49780" y="12720"/>
            <a:ext cx="12108306" cy="707886"/>
          </a:xfrm>
          <a:prstGeom prst="rect">
            <a:avLst/>
          </a:prstGeom>
          <a:noFill/>
        </p:spPr>
        <p:txBody>
          <a:bodyPr wrap="square" rtlCol="0">
            <a:spAutoFit/>
          </a:bodyPr>
          <a:lstStyle/>
          <a:p>
            <a:r>
              <a:rPr lang="en-US" sz="4000" dirty="0" smtClean="0">
                <a:solidFill>
                  <a:prstClr val="black"/>
                </a:solidFill>
              </a:rPr>
              <a:t>Multi-Die Stacking</a:t>
            </a:r>
            <a:endParaRPr lang="en-US" sz="5400" dirty="0">
              <a:solidFill>
                <a:prstClr val="black"/>
              </a:solidFill>
              <a:latin typeface="Calibri Light" panose="020F0302020204030204" pitchFamily="34" charset="0"/>
            </a:endParaRPr>
          </a:p>
        </p:txBody>
      </p:sp>
      <p:sp>
        <p:nvSpPr>
          <p:cNvPr id="365" name="TextBox 364"/>
          <p:cNvSpPr txBox="1"/>
          <p:nvPr/>
        </p:nvSpPr>
        <p:spPr>
          <a:xfrm>
            <a:off x="160606" y="3297264"/>
            <a:ext cx="1742697" cy="276999"/>
          </a:xfrm>
          <a:prstGeom prst="rect">
            <a:avLst/>
          </a:prstGeom>
          <a:noFill/>
        </p:spPr>
        <p:txBody>
          <a:bodyPr wrap="square" rtlCol="0">
            <a:spAutoFit/>
          </a:bodyPr>
          <a:lstStyle/>
          <a:p>
            <a:pPr algn="ctr"/>
            <a:r>
              <a:rPr lang="en-US" sz="1200" b="1" dirty="0">
                <a:solidFill>
                  <a:prstClr val="black"/>
                </a:solidFill>
              </a:rPr>
              <a:t>3-D Stacking</a:t>
            </a:r>
          </a:p>
        </p:txBody>
      </p:sp>
      <p:grpSp>
        <p:nvGrpSpPr>
          <p:cNvPr id="7" name="Group 6"/>
          <p:cNvGrpSpPr/>
          <p:nvPr/>
        </p:nvGrpSpPr>
        <p:grpSpPr>
          <a:xfrm>
            <a:off x="99051" y="2587734"/>
            <a:ext cx="1879600" cy="646362"/>
            <a:chOff x="10285775" y="2766324"/>
            <a:chExt cx="1879600" cy="646362"/>
          </a:xfrm>
        </p:grpSpPr>
        <p:grpSp>
          <p:nvGrpSpPr>
            <p:cNvPr id="541" name="Group 625"/>
            <p:cNvGrpSpPr/>
            <p:nvPr/>
          </p:nvGrpSpPr>
          <p:grpSpPr>
            <a:xfrm>
              <a:off x="10285775" y="3265729"/>
              <a:ext cx="1879600" cy="146957"/>
              <a:chOff x="4724400" y="3505201"/>
              <a:chExt cx="2819400" cy="293914"/>
            </a:xfrm>
          </p:grpSpPr>
          <p:grpSp>
            <p:nvGrpSpPr>
              <p:cNvPr id="615" name="Group 221"/>
              <p:cNvGrpSpPr/>
              <p:nvPr/>
            </p:nvGrpSpPr>
            <p:grpSpPr>
              <a:xfrm>
                <a:off x="4831080" y="3677195"/>
                <a:ext cx="2606040" cy="121920"/>
                <a:chOff x="5090160" y="1870166"/>
                <a:chExt cx="2606040" cy="121920"/>
              </a:xfrm>
            </p:grpSpPr>
            <p:grpSp>
              <p:nvGrpSpPr>
                <p:cNvPr id="617" name="Group 213"/>
                <p:cNvGrpSpPr>
                  <a:grpSpLocks noChangeAspect="1"/>
                </p:cNvGrpSpPr>
                <p:nvPr/>
              </p:nvGrpSpPr>
              <p:grpSpPr>
                <a:xfrm>
                  <a:off x="5090160" y="1870166"/>
                  <a:ext cx="1264920" cy="121920"/>
                  <a:chOff x="5090160" y="1752600"/>
                  <a:chExt cx="2529840" cy="243840"/>
                </a:xfrm>
              </p:grpSpPr>
              <p:sp>
                <p:nvSpPr>
                  <p:cNvPr id="625" name="Oval 624"/>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6" name="Oval 625"/>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7" name="Oval 626"/>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8" name="Oval 627"/>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9" name="Oval 628"/>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0" name="Oval 629"/>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18" name="Group 214"/>
                <p:cNvGrpSpPr>
                  <a:grpSpLocks noChangeAspect="1"/>
                </p:cNvGrpSpPr>
                <p:nvPr/>
              </p:nvGrpSpPr>
              <p:grpSpPr>
                <a:xfrm>
                  <a:off x="6431280" y="1870166"/>
                  <a:ext cx="1264920" cy="121920"/>
                  <a:chOff x="5090160" y="1752600"/>
                  <a:chExt cx="2529840" cy="243840"/>
                </a:xfrm>
              </p:grpSpPr>
              <p:sp>
                <p:nvSpPr>
                  <p:cNvPr id="619" name="Oval 618"/>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0" name="Oval 619"/>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1" name="Oval 620"/>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2" name="Oval 621"/>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3" name="Oval 622"/>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4" name="Oval 623"/>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16" name="Rectangle 615"/>
              <p:cNvSpPr/>
              <p:nvPr/>
            </p:nvSpPr>
            <p:spPr>
              <a:xfrm>
                <a:off x="4724400" y="3505201"/>
                <a:ext cx="2819400" cy="228600"/>
              </a:xfrm>
              <a:prstGeom prst="rect">
                <a:avLst/>
              </a:prstGeom>
              <a:solidFill>
                <a:schemeClr val="accent3">
                  <a:lumMod val="60000"/>
                  <a:lumOff val="40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43" name="Group 225"/>
            <p:cNvGrpSpPr>
              <a:grpSpLocks noChangeAspect="1"/>
            </p:cNvGrpSpPr>
            <p:nvPr/>
          </p:nvGrpSpPr>
          <p:grpSpPr>
            <a:xfrm>
              <a:off x="10933949" y="3216476"/>
              <a:ext cx="583253" cy="49254"/>
              <a:chOff x="5791202" y="1251862"/>
              <a:chExt cx="1023254" cy="115214"/>
            </a:xfrm>
          </p:grpSpPr>
          <p:grpSp>
            <p:nvGrpSpPr>
              <p:cNvPr id="605" name="Group 227"/>
              <p:cNvGrpSpPr>
                <a:grpSpLocks noChangeAspect="1"/>
              </p:cNvGrpSpPr>
              <p:nvPr/>
            </p:nvGrpSpPr>
            <p:grpSpPr>
              <a:xfrm>
                <a:off x="5791202" y="1251862"/>
                <a:ext cx="493771" cy="115214"/>
                <a:chOff x="5791200" y="1219200"/>
                <a:chExt cx="838200" cy="152400"/>
              </a:xfrm>
            </p:grpSpPr>
            <p:sp>
              <p:nvSpPr>
                <p:cNvPr id="611" name="Oval 610"/>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2" name="Oval 611"/>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3" name="Oval 612"/>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4" name="Oval 613"/>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06" name="Group 228"/>
              <p:cNvGrpSpPr>
                <a:grpSpLocks noChangeAspect="1"/>
              </p:cNvGrpSpPr>
              <p:nvPr/>
            </p:nvGrpSpPr>
            <p:grpSpPr>
              <a:xfrm>
                <a:off x="6320685" y="1251862"/>
                <a:ext cx="493771" cy="115214"/>
                <a:chOff x="5791200" y="1219200"/>
                <a:chExt cx="838200" cy="152400"/>
              </a:xfrm>
            </p:grpSpPr>
            <p:sp>
              <p:nvSpPr>
                <p:cNvPr id="607" name="Oval 606"/>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8" name="Oval 607"/>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9" name="Oval 608"/>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0" name="Oval 609"/>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44" name="Rectangle 543"/>
            <p:cNvSpPr/>
            <p:nvPr/>
          </p:nvSpPr>
          <p:spPr>
            <a:xfrm flipV="1">
              <a:off x="10661695" y="3175049"/>
              <a:ext cx="1127760" cy="45719"/>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545" name="Group 928"/>
            <p:cNvGrpSpPr/>
            <p:nvPr/>
          </p:nvGrpSpPr>
          <p:grpSpPr>
            <a:xfrm>
              <a:off x="11057817" y="3173318"/>
              <a:ext cx="335517" cy="45720"/>
              <a:chOff x="5793740" y="5463411"/>
              <a:chExt cx="503275" cy="91440"/>
            </a:xfrm>
          </p:grpSpPr>
          <p:cxnSp>
            <p:nvCxnSpPr>
              <p:cNvPr id="597" name="Straight Connector 596"/>
              <p:cNvCxnSpPr/>
              <p:nvPr/>
            </p:nvCxnSpPr>
            <p:spPr>
              <a:xfrm>
                <a:off x="589534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a:off x="579374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a:off x="5845912"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a:off x="5946292"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p:cNvCxnSpPr/>
              <p:nvPr/>
            </p:nvCxnSpPr>
            <p:spPr>
              <a:xfrm>
                <a:off x="613029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p:cNvCxnSpPr/>
              <p:nvPr/>
            </p:nvCxnSpPr>
            <p:spPr>
              <a:xfrm>
                <a:off x="6185154"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p:cNvCxnSpPr/>
              <p:nvPr/>
            </p:nvCxnSpPr>
            <p:spPr>
              <a:xfrm>
                <a:off x="6241085"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p:cNvCxnSpPr/>
              <p:nvPr/>
            </p:nvCxnSpPr>
            <p:spPr>
              <a:xfrm>
                <a:off x="6297015"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6" name="Group 938"/>
            <p:cNvGrpSpPr/>
            <p:nvPr/>
          </p:nvGrpSpPr>
          <p:grpSpPr>
            <a:xfrm>
              <a:off x="10783434" y="2766324"/>
              <a:ext cx="884283" cy="156215"/>
              <a:chOff x="5394688" y="5105400"/>
              <a:chExt cx="1326424" cy="181661"/>
            </a:xfrm>
          </p:grpSpPr>
          <p:grpSp>
            <p:nvGrpSpPr>
              <p:cNvPr id="577" name="Group 813"/>
              <p:cNvGrpSpPr/>
              <p:nvPr/>
            </p:nvGrpSpPr>
            <p:grpSpPr>
              <a:xfrm>
                <a:off x="5636895" y="5257801"/>
                <a:ext cx="854527" cy="29260"/>
                <a:chOff x="5164183" y="4419602"/>
                <a:chExt cx="854527" cy="29260"/>
              </a:xfrm>
            </p:grpSpPr>
            <p:grpSp>
              <p:nvGrpSpPr>
                <p:cNvPr id="579" name="Group 634"/>
                <p:cNvGrpSpPr/>
                <p:nvPr/>
              </p:nvGrpSpPr>
              <p:grpSpPr>
                <a:xfrm>
                  <a:off x="5164183" y="4419602"/>
                  <a:ext cx="415294" cy="29260"/>
                  <a:chOff x="5110843" y="1915886"/>
                  <a:chExt cx="830587" cy="45719"/>
                </a:xfrm>
              </p:grpSpPr>
              <p:sp>
                <p:nvSpPr>
                  <p:cNvPr id="589" name="Rectangle 588"/>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0" name="Rectangle 589"/>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1" name="Rectangle 590"/>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2" name="Rectangle 591"/>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3" name="Rectangle 592"/>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4" name="Rectangle 593"/>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5" name="Rectangle 594"/>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6" name="Rectangle 595"/>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80" name="Group 635"/>
                <p:cNvGrpSpPr/>
                <p:nvPr/>
              </p:nvGrpSpPr>
              <p:grpSpPr>
                <a:xfrm>
                  <a:off x="5603416" y="4419602"/>
                  <a:ext cx="415294" cy="29260"/>
                  <a:chOff x="5110843" y="1915886"/>
                  <a:chExt cx="830587" cy="45719"/>
                </a:xfrm>
              </p:grpSpPr>
              <p:sp>
                <p:nvSpPr>
                  <p:cNvPr id="581" name="Rectangle 580"/>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2" name="Rectangle 581"/>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3" name="Rectangle 582"/>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4" name="Rectangle 583"/>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5" name="Rectangle 584"/>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6" name="Rectangle 585"/>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7" name="Rectangle 586"/>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8" name="Rectangle 587"/>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78" name="Rectangle 577"/>
              <p:cNvSpPr/>
              <p:nvPr/>
            </p:nvSpPr>
            <p:spPr>
              <a:xfrm>
                <a:off x="5394688" y="5105400"/>
                <a:ext cx="1326424" cy="156266"/>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47" name="Group 939"/>
            <p:cNvGrpSpPr/>
            <p:nvPr/>
          </p:nvGrpSpPr>
          <p:grpSpPr>
            <a:xfrm>
              <a:off x="10783434" y="3090198"/>
              <a:ext cx="884283" cy="81305"/>
              <a:chOff x="5394688" y="5124451"/>
              <a:chExt cx="1326424" cy="162610"/>
            </a:xfrm>
          </p:grpSpPr>
          <p:grpSp>
            <p:nvGrpSpPr>
              <p:cNvPr id="557" name="Group 813"/>
              <p:cNvGrpSpPr/>
              <p:nvPr/>
            </p:nvGrpSpPr>
            <p:grpSpPr>
              <a:xfrm>
                <a:off x="5636895" y="5257801"/>
                <a:ext cx="854527" cy="29260"/>
                <a:chOff x="5164183" y="4419602"/>
                <a:chExt cx="854527" cy="29260"/>
              </a:xfrm>
            </p:grpSpPr>
            <p:grpSp>
              <p:nvGrpSpPr>
                <p:cNvPr id="559" name="Group 634"/>
                <p:cNvGrpSpPr/>
                <p:nvPr/>
              </p:nvGrpSpPr>
              <p:grpSpPr>
                <a:xfrm>
                  <a:off x="5164183" y="4419602"/>
                  <a:ext cx="415294" cy="29260"/>
                  <a:chOff x="5110843" y="1915886"/>
                  <a:chExt cx="830587" cy="45719"/>
                </a:xfrm>
              </p:grpSpPr>
              <p:sp>
                <p:nvSpPr>
                  <p:cNvPr id="569" name="Rectangle 568"/>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0" name="Rectangle 569"/>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1" name="Rectangle 570"/>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2" name="Rectangle 571"/>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3" name="Rectangle 572"/>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4" name="Rectangle 573"/>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5" name="Rectangle 574"/>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6" name="Rectangle 575"/>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60" name="Group 635"/>
                <p:cNvGrpSpPr/>
                <p:nvPr/>
              </p:nvGrpSpPr>
              <p:grpSpPr>
                <a:xfrm>
                  <a:off x="5603416" y="4419602"/>
                  <a:ext cx="415294" cy="29260"/>
                  <a:chOff x="5110843" y="1915886"/>
                  <a:chExt cx="830587" cy="45719"/>
                </a:xfrm>
              </p:grpSpPr>
              <p:sp>
                <p:nvSpPr>
                  <p:cNvPr id="561" name="Rectangle 560"/>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2" name="Rectangle 561"/>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3" name="Rectangle 562"/>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4" name="Rectangle 563"/>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5" name="Rectangle 564"/>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6" name="Rectangle 565"/>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7" name="Rectangle 566"/>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8" name="Rectangle 567"/>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58" name="Rectangle 557"/>
              <p:cNvSpPr/>
              <p:nvPr/>
            </p:nvSpPr>
            <p:spPr>
              <a:xfrm>
                <a:off x="5394688" y="5124451"/>
                <a:ext cx="1326424" cy="125013"/>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48" name="Group 929"/>
            <p:cNvGrpSpPr/>
            <p:nvPr/>
          </p:nvGrpSpPr>
          <p:grpSpPr>
            <a:xfrm>
              <a:off x="11057817" y="3094960"/>
              <a:ext cx="335517" cy="45720"/>
              <a:chOff x="5793740" y="5463411"/>
              <a:chExt cx="503275" cy="91440"/>
            </a:xfrm>
          </p:grpSpPr>
          <p:cxnSp>
            <p:nvCxnSpPr>
              <p:cNvPr id="549" name="Straight Connector 548"/>
              <p:cNvCxnSpPr/>
              <p:nvPr/>
            </p:nvCxnSpPr>
            <p:spPr>
              <a:xfrm>
                <a:off x="589534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a:off x="579374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a:off x="5845912"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a:off x="5946292"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a:off x="613029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p:cNvCxnSpPr/>
              <p:nvPr/>
            </p:nvCxnSpPr>
            <p:spPr>
              <a:xfrm>
                <a:off x="6185154"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p:cNvCxnSpPr/>
              <p:nvPr/>
            </p:nvCxnSpPr>
            <p:spPr>
              <a:xfrm>
                <a:off x="6241085"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p:cNvCxnSpPr/>
              <p:nvPr/>
            </p:nvCxnSpPr>
            <p:spPr>
              <a:xfrm>
                <a:off x="6297015"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1" name="Group 939"/>
            <p:cNvGrpSpPr/>
            <p:nvPr/>
          </p:nvGrpSpPr>
          <p:grpSpPr>
            <a:xfrm>
              <a:off x="10783434" y="3004043"/>
              <a:ext cx="884283" cy="81305"/>
              <a:chOff x="5394688" y="5124451"/>
              <a:chExt cx="1326424" cy="162610"/>
            </a:xfrm>
          </p:grpSpPr>
          <p:grpSp>
            <p:nvGrpSpPr>
              <p:cNvPr id="692" name="Group 813"/>
              <p:cNvGrpSpPr/>
              <p:nvPr/>
            </p:nvGrpSpPr>
            <p:grpSpPr>
              <a:xfrm>
                <a:off x="5636895" y="5257801"/>
                <a:ext cx="854527" cy="29260"/>
                <a:chOff x="5164183" y="4419602"/>
                <a:chExt cx="854527" cy="29260"/>
              </a:xfrm>
            </p:grpSpPr>
            <p:grpSp>
              <p:nvGrpSpPr>
                <p:cNvPr id="694" name="Group 634"/>
                <p:cNvGrpSpPr/>
                <p:nvPr/>
              </p:nvGrpSpPr>
              <p:grpSpPr>
                <a:xfrm>
                  <a:off x="5164183" y="4419602"/>
                  <a:ext cx="415294" cy="29260"/>
                  <a:chOff x="5110843" y="1915886"/>
                  <a:chExt cx="830587" cy="45719"/>
                </a:xfrm>
              </p:grpSpPr>
              <p:sp>
                <p:nvSpPr>
                  <p:cNvPr id="704" name="Rectangle 703"/>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5" name="Rectangle 704"/>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6" name="Rectangle 705"/>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7" name="Rectangle 706"/>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8" name="Rectangle 707"/>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9" name="Rectangle 708"/>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0" name="Rectangle 709"/>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1" name="Rectangle 710"/>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95" name="Group 635"/>
                <p:cNvGrpSpPr/>
                <p:nvPr/>
              </p:nvGrpSpPr>
              <p:grpSpPr>
                <a:xfrm>
                  <a:off x="5603416" y="4419602"/>
                  <a:ext cx="415294" cy="29260"/>
                  <a:chOff x="5110843" y="1915886"/>
                  <a:chExt cx="830587" cy="45719"/>
                </a:xfrm>
              </p:grpSpPr>
              <p:sp>
                <p:nvSpPr>
                  <p:cNvPr id="696" name="Rectangle 695"/>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7" name="Rectangle 696"/>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8" name="Rectangle 697"/>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9" name="Rectangle 698"/>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0" name="Rectangle 699"/>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1" name="Rectangle 700"/>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2" name="Rectangle 701"/>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3" name="Rectangle 702"/>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93" name="Rectangle 692"/>
              <p:cNvSpPr/>
              <p:nvPr/>
            </p:nvSpPr>
            <p:spPr>
              <a:xfrm>
                <a:off x="5394688" y="5124451"/>
                <a:ext cx="1326424" cy="125013"/>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12" name="Group 929"/>
            <p:cNvGrpSpPr/>
            <p:nvPr/>
          </p:nvGrpSpPr>
          <p:grpSpPr>
            <a:xfrm>
              <a:off x="11057817" y="3008805"/>
              <a:ext cx="335517" cy="45720"/>
              <a:chOff x="5793740" y="5463411"/>
              <a:chExt cx="503275" cy="91440"/>
            </a:xfrm>
          </p:grpSpPr>
          <p:cxnSp>
            <p:nvCxnSpPr>
              <p:cNvPr id="713" name="Straight Connector 712"/>
              <p:cNvCxnSpPr/>
              <p:nvPr/>
            </p:nvCxnSpPr>
            <p:spPr>
              <a:xfrm>
                <a:off x="589534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p:cNvCxnSpPr/>
              <p:nvPr/>
            </p:nvCxnSpPr>
            <p:spPr>
              <a:xfrm>
                <a:off x="579374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p:cNvCxnSpPr/>
              <p:nvPr/>
            </p:nvCxnSpPr>
            <p:spPr>
              <a:xfrm>
                <a:off x="5845912"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p:cNvCxnSpPr/>
              <p:nvPr/>
            </p:nvCxnSpPr>
            <p:spPr>
              <a:xfrm>
                <a:off x="5946292"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a:off x="613029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p:cNvCxnSpPr/>
              <p:nvPr/>
            </p:nvCxnSpPr>
            <p:spPr>
              <a:xfrm>
                <a:off x="6185154"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p:cNvCxnSpPr/>
              <p:nvPr/>
            </p:nvCxnSpPr>
            <p:spPr>
              <a:xfrm>
                <a:off x="6241085"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p:nvPr/>
            </p:nvCxnSpPr>
            <p:spPr>
              <a:xfrm>
                <a:off x="6297015"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1" name="Group 939"/>
            <p:cNvGrpSpPr/>
            <p:nvPr/>
          </p:nvGrpSpPr>
          <p:grpSpPr>
            <a:xfrm>
              <a:off x="10783434" y="2918710"/>
              <a:ext cx="884283" cy="81305"/>
              <a:chOff x="5394688" y="5124451"/>
              <a:chExt cx="1326424" cy="162610"/>
            </a:xfrm>
          </p:grpSpPr>
          <p:grpSp>
            <p:nvGrpSpPr>
              <p:cNvPr id="722" name="Group 813"/>
              <p:cNvGrpSpPr/>
              <p:nvPr/>
            </p:nvGrpSpPr>
            <p:grpSpPr>
              <a:xfrm>
                <a:off x="5636895" y="5257801"/>
                <a:ext cx="854527" cy="29260"/>
                <a:chOff x="5164183" y="4419602"/>
                <a:chExt cx="854527" cy="29260"/>
              </a:xfrm>
            </p:grpSpPr>
            <p:grpSp>
              <p:nvGrpSpPr>
                <p:cNvPr id="724" name="Group 634"/>
                <p:cNvGrpSpPr/>
                <p:nvPr/>
              </p:nvGrpSpPr>
              <p:grpSpPr>
                <a:xfrm>
                  <a:off x="5164183" y="4419602"/>
                  <a:ext cx="415294" cy="29260"/>
                  <a:chOff x="5110843" y="1915886"/>
                  <a:chExt cx="830587" cy="45719"/>
                </a:xfrm>
              </p:grpSpPr>
              <p:sp>
                <p:nvSpPr>
                  <p:cNvPr id="734" name="Rectangle 733"/>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5" name="Rectangle 734"/>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6" name="Rectangle 735"/>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7" name="Rectangle 736"/>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8" name="Rectangle 737"/>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9" name="Rectangle 738"/>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0" name="Rectangle 739"/>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1" name="Rectangle 740"/>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25" name="Group 635"/>
                <p:cNvGrpSpPr/>
                <p:nvPr/>
              </p:nvGrpSpPr>
              <p:grpSpPr>
                <a:xfrm>
                  <a:off x="5603416" y="4419602"/>
                  <a:ext cx="415294" cy="29260"/>
                  <a:chOff x="5110843" y="1915886"/>
                  <a:chExt cx="830587" cy="45719"/>
                </a:xfrm>
              </p:grpSpPr>
              <p:sp>
                <p:nvSpPr>
                  <p:cNvPr id="726" name="Rectangle 725"/>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7" name="Rectangle 726"/>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8" name="Rectangle 727"/>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9" name="Rectangle 728"/>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0" name="Rectangle 729"/>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1" name="Rectangle 730"/>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2" name="Rectangle 731"/>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3" name="Rectangle 732"/>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723" name="Rectangle 722"/>
              <p:cNvSpPr/>
              <p:nvPr/>
            </p:nvSpPr>
            <p:spPr>
              <a:xfrm>
                <a:off x="5394688" y="5124451"/>
                <a:ext cx="1326424" cy="125013"/>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42" name="Group 929"/>
            <p:cNvGrpSpPr/>
            <p:nvPr/>
          </p:nvGrpSpPr>
          <p:grpSpPr>
            <a:xfrm>
              <a:off x="11057817" y="2923472"/>
              <a:ext cx="335517" cy="45720"/>
              <a:chOff x="5793740" y="5463411"/>
              <a:chExt cx="503275" cy="91440"/>
            </a:xfrm>
          </p:grpSpPr>
          <p:cxnSp>
            <p:nvCxnSpPr>
              <p:cNvPr id="743" name="Straight Connector 742"/>
              <p:cNvCxnSpPr/>
              <p:nvPr/>
            </p:nvCxnSpPr>
            <p:spPr>
              <a:xfrm>
                <a:off x="589534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579374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a:off x="5845912"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a:off x="5946292"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a:off x="6130290"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p:nvPr/>
            </p:nvCxnSpPr>
            <p:spPr>
              <a:xfrm>
                <a:off x="6185154"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a:off x="6241085"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p:cNvCxnSpPr/>
              <p:nvPr/>
            </p:nvCxnSpPr>
            <p:spPr>
              <a:xfrm>
                <a:off x="6297015" y="5463411"/>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806" name="TextBox 805"/>
          <p:cNvSpPr txBox="1"/>
          <p:nvPr/>
        </p:nvSpPr>
        <p:spPr>
          <a:xfrm>
            <a:off x="138419" y="4705334"/>
            <a:ext cx="1840231" cy="46166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1200" b="1" dirty="0">
                <a:solidFill>
                  <a:prstClr val="black"/>
                </a:solidFill>
              </a:rPr>
              <a:t>Primarily used for Memory Stacking (HBM)</a:t>
            </a:r>
          </a:p>
        </p:txBody>
      </p:sp>
      <p:sp>
        <p:nvSpPr>
          <p:cNvPr id="807" name="Content Placeholder 2"/>
          <p:cNvSpPr txBox="1">
            <a:spLocks/>
          </p:cNvSpPr>
          <p:nvPr/>
        </p:nvSpPr>
        <p:spPr>
          <a:xfrm>
            <a:off x="99051" y="5995680"/>
            <a:ext cx="11960694" cy="460194"/>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Font typeface="Arial" panose="020B0604020202020204" pitchFamily="34" charset="0"/>
              <a:buNone/>
              <a:defRPr/>
            </a:pPr>
            <a:r>
              <a:rPr lang="en-US" dirty="0" smtClean="0">
                <a:solidFill>
                  <a:sysClr val="window" lastClr="FFFFFF"/>
                </a:solidFill>
              </a:rPr>
              <a:t>Multi-Die Stacking Primarily Used Today for Memory Stacking</a:t>
            </a:r>
            <a:endParaRPr lang="en-US" baseline="30000" dirty="0">
              <a:solidFill>
                <a:sysClr val="window" lastClr="FFFFFF"/>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002" y="2428041"/>
            <a:ext cx="3061230" cy="2306601"/>
          </a:xfrm>
          <a:prstGeom prst="rect">
            <a:avLst/>
          </a:prstGeom>
        </p:spPr>
      </p:pic>
      <p:pic>
        <p:nvPicPr>
          <p:cNvPr id="2" name="Picture 1"/>
          <p:cNvPicPr>
            <a:picLocks noChangeAspect="1"/>
          </p:cNvPicPr>
          <p:nvPr/>
        </p:nvPicPr>
        <p:blipFill>
          <a:blip r:embed="rId4"/>
          <a:stretch>
            <a:fillRect/>
          </a:stretch>
        </p:blipFill>
        <p:spPr>
          <a:xfrm>
            <a:off x="138419" y="816739"/>
            <a:ext cx="8091300" cy="1189872"/>
          </a:xfrm>
          <a:prstGeom prst="rect">
            <a:avLst/>
          </a:prstGeom>
        </p:spPr>
      </p:pic>
      <p:pic>
        <p:nvPicPr>
          <p:cNvPr id="540" name="Picture 95" descr="C:\Users\ejli\AppData\Local\Microsoft\Windows\Temporary Internet Files\Content.IE5\Y7W30R6T\MC900432680[1].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3993" y="118711"/>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73001" y="714936"/>
            <a:ext cx="733507" cy="6918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055989" y="1422248"/>
            <a:ext cx="7620" cy="10057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a:stretch>
            <a:fillRect/>
          </a:stretch>
        </p:blipFill>
        <p:spPr>
          <a:xfrm>
            <a:off x="6575762" y="1883536"/>
            <a:ext cx="5319901" cy="3993834"/>
          </a:xfrm>
          <a:prstGeom prst="rect">
            <a:avLst/>
          </a:prstGeom>
        </p:spPr>
      </p:pic>
      <p:sp>
        <p:nvSpPr>
          <p:cNvPr id="14" name="TextBox 13"/>
          <p:cNvSpPr txBox="1"/>
          <p:nvPr/>
        </p:nvSpPr>
        <p:spPr>
          <a:xfrm>
            <a:off x="8338947" y="1593549"/>
            <a:ext cx="3402926" cy="461665"/>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200" b="1" dirty="0" smtClean="0">
                <a:solidFill>
                  <a:srgbClr val="FF0000"/>
                </a:solidFill>
              </a:rPr>
              <a:t>Global Foundries Presentation from Stanford System X Workshop, May 2018</a:t>
            </a:r>
            <a:endParaRPr lang="en-US" sz="1200" b="1" dirty="0">
              <a:solidFill>
                <a:srgbClr val="FF0000"/>
              </a:solidFill>
            </a:endParaRPr>
          </a:p>
        </p:txBody>
      </p:sp>
    </p:spTree>
    <p:extLst>
      <p:ext uri="{BB962C8B-B14F-4D97-AF65-F5344CB8AC3E}">
        <p14:creationId xmlns:p14="http://schemas.microsoft.com/office/powerpoint/2010/main" val="40763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0" animBg="1"/>
      <p:bldP spid="365" grpId="0"/>
      <p:bldP spid="80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71917" y="107586"/>
            <a:ext cx="10972800" cy="988747"/>
          </a:xfrm>
        </p:spPr>
        <p:txBody>
          <a:bodyPr>
            <a:normAutofit/>
          </a:bodyPr>
          <a:lstStyle/>
          <a:p>
            <a:r>
              <a:rPr lang="en-US" sz="4000" b="1" dirty="0" smtClean="0">
                <a:solidFill>
                  <a:schemeClr val="tx1"/>
                </a:solidFill>
                <a:latin typeface="Calibri Light" panose="020F0302020204030204" pitchFamily="34" charset="0"/>
                <a:cs typeface="Calibri Light" panose="020F0302020204030204" pitchFamily="34" charset="0"/>
              </a:rPr>
              <a:t>Dense MCP : Competitive Analysis</a:t>
            </a:r>
            <a:endParaRPr lang="en-US" sz="4000" b="1" dirty="0">
              <a:solidFill>
                <a:schemeClr val="tx1"/>
              </a:solidFill>
              <a:latin typeface="Calibri Light" panose="020F0302020204030204" pitchFamily="34" charset="0"/>
              <a:cs typeface="Calibri Light" panose="020F0302020204030204" pitchFamily="34" charset="0"/>
            </a:endParaRPr>
          </a:p>
        </p:txBody>
      </p:sp>
      <p:sp>
        <p:nvSpPr>
          <p:cNvPr id="2" name="Footer Placeholder 1"/>
          <p:cNvSpPr>
            <a:spLocks noGrp="1"/>
          </p:cNvSpPr>
          <p:nvPr>
            <p:ph type="ftr" sz="quarter" idx="11"/>
          </p:nvPr>
        </p:nvSpPr>
        <p:spPr>
          <a:xfrm>
            <a:off x="210147" y="5795310"/>
            <a:ext cx="2678938" cy="215444"/>
          </a:xfrm>
        </p:spPr>
        <p:txBody>
          <a:bodyPr/>
          <a:lstStyle/>
          <a:p>
            <a:pPr algn="l"/>
            <a:r>
              <a:rPr/>
              <a:t>ATTD Competitive Analysis – Large Interposer Roll-up</a:t>
            </a:r>
          </a:p>
        </p:txBody>
      </p:sp>
      <p:sp>
        <p:nvSpPr>
          <p:cNvPr id="3" name="Slide Number Placeholder 2"/>
          <p:cNvSpPr>
            <a:spLocks noGrp="1"/>
          </p:cNvSpPr>
          <p:nvPr>
            <p:ph type="sldNum" sz="quarter" idx="12"/>
          </p:nvPr>
        </p:nvSpPr>
        <p:spPr>
          <a:xfrm>
            <a:off x="11671942" y="5597072"/>
            <a:ext cx="374224" cy="365125"/>
          </a:xfrm>
        </p:spPr>
        <p:txBody>
          <a:bodyPr/>
          <a:lstStyle/>
          <a:p>
            <a:fld id="{EE2556C5-CE8C-6547-B838-EA80C61A4AF7}" type="slidenum">
              <a:rPr lang="en-US" smtClean="0"/>
              <a:pPr/>
              <a:t>25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34849026"/>
              </p:ext>
            </p:extLst>
          </p:nvPr>
        </p:nvGraphicFramePr>
        <p:xfrm>
          <a:off x="171917" y="1167409"/>
          <a:ext cx="11687137" cy="4944339"/>
        </p:xfrm>
        <a:graphic>
          <a:graphicData uri="http://schemas.openxmlformats.org/drawingml/2006/table">
            <a:tbl>
              <a:tblPr>
                <a:tableStyleId>{5C22544A-7EE6-4342-B048-85BDC9FD1C3A}</a:tableStyleId>
              </a:tblPr>
              <a:tblGrid>
                <a:gridCol w="2267770"/>
                <a:gridCol w="1533140"/>
                <a:gridCol w="1543643"/>
                <a:gridCol w="1617150"/>
                <a:gridCol w="1585645"/>
                <a:gridCol w="1585645"/>
                <a:gridCol w="1554144"/>
              </a:tblGrid>
              <a:tr h="314411">
                <a:tc>
                  <a:txBody>
                    <a:bodyPr/>
                    <a:lstStyle/>
                    <a:p>
                      <a:pPr algn="l" fontAlgn="b"/>
                      <a:endParaRPr lang="en-US" sz="1400" u="none" strike="noStrike" dirty="0">
                        <a:effectLst/>
                      </a:endParaRPr>
                    </a:p>
                  </a:txBody>
                  <a:tcPr marL="121920" marR="0" marT="0" marB="0" anchor="b"/>
                </a:tc>
                <a:tc>
                  <a:txBody>
                    <a:bodyPr/>
                    <a:lstStyle/>
                    <a:p>
                      <a:pPr algn="ctr" fontAlgn="b"/>
                      <a:r>
                        <a:rPr lang="en-US" sz="1400" b="1" u="none" strike="noStrike" dirty="0">
                          <a:effectLst/>
                        </a:rPr>
                        <a:t>AMD Fury R9X</a:t>
                      </a:r>
                      <a:endParaRPr lang="en-US" sz="14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b="1" u="none" strike="noStrike" dirty="0">
                          <a:effectLst/>
                        </a:rPr>
                        <a:t>Tesla P100</a:t>
                      </a:r>
                      <a:endParaRPr lang="en-US" sz="14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b="1" u="none" strike="noStrike" dirty="0">
                          <a:effectLst/>
                        </a:rPr>
                        <a:t>AMD Vega 10</a:t>
                      </a:r>
                      <a:endParaRPr lang="en-US" sz="14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b"/>
                      <a:r>
                        <a:rPr lang="en-US" sz="1400" b="1" u="none" strike="noStrike" dirty="0">
                          <a:effectLst/>
                        </a:rPr>
                        <a:t>Xilinx VU9P</a:t>
                      </a:r>
                      <a:endParaRPr lang="en-US" sz="14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b"/>
                      <a:r>
                        <a:rPr lang="en-US" sz="1400" b="1" u="none" strike="noStrike" dirty="0" err="1">
                          <a:effectLst/>
                        </a:rPr>
                        <a:t>HiSilicon</a:t>
                      </a:r>
                      <a:r>
                        <a:rPr lang="en-US" sz="1400" b="1" u="none" strike="noStrike" dirty="0">
                          <a:effectLst/>
                        </a:rPr>
                        <a:t> 1610 </a:t>
                      </a:r>
                      <a:r>
                        <a:rPr lang="en-US" sz="1400" b="1" u="none" strike="noStrike" dirty="0" err="1">
                          <a:effectLst/>
                        </a:rPr>
                        <a:t>FOCoS</a:t>
                      </a:r>
                      <a:endParaRPr lang="en-US" sz="1400" b="1" i="0" u="none" strike="noStrike" dirty="0">
                        <a:solidFill>
                          <a:srgbClr val="FFFFFF"/>
                        </a:solidFill>
                        <a:effectLst/>
                        <a:latin typeface="Calibri" panose="020F0502020204030204" pitchFamily="34" charset="0"/>
                      </a:endParaRPr>
                    </a:p>
                  </a:txBody>
                  <a:tcPr marL="0" marR="0" marT="0" marB="0" anchor="ctr"/>
                </a:tc>
                <a:tc>
                  <a:txBody>
                    <a:bodyPr/>
                    <a:lstStyle/>
                    <a:p>
                      <a:pPr algn="ctr" fontAlgn="b"/>
                      <a:r>
                        <a:rPr lang="en-US" sz="1400" b="1" u="none" strike="noStrike" dirty="0">
                          <a:effectLst/>
                        </a:rPr>
                        <a:t>Stratix 10 GX2800</a:t>
                      </a:r>
                      <a:endParaRPr lang="en-US" sz="1400" b="1" i="0" u="none" strike="noStrike" dirty="0">
                        <a:solidFill>
                          <a:srgbClr val="FFFFFF"/>
                        </a:solidFill>
                        <a:effectLst/>
                        <a:latin typeface="Calibri" panose="020F0502020204030204" pitchFamily="34" charset="0"/>
                      </a:endParaRPr>
                    </a:p>
                  </a:txBody>
                  <a:tcPr marL="0" marR="0" marT="0" marB="0" anchor="ctr"/>
                </a:tc>
              </a:tr>
              <a:tr h="890499">
                <a:tc>
                  <a:txBody>
                    <a:bodyPr/>
                    <a:lstStyle/>
                    <a:p>
                      <a:pPr algn="l" fontAlgn="ctr"/>
                      <a:r>
                        <a:rPr lang="en-US" sz="1400" u="none" strike="noStrike" dirty="0">
                          <a:effectLst/>
                        </a:rPr>
                        <a:t>Image</a:t>
                      </a:r>
                      <a:endParaRPr lang="en-US" sz="1400" b="1" i="0" u="none" strike="noStrike" dirty="0">
                        <a:solidFill>
                          <a:srgbClr val="000000"/>
                        </a:solidFill>
                        <a:effectLst/>
                        <a:latin typeface="Calibri" panose="020F0502020204030204" pitchFamily="34" charset="0"/>
                      </a:endParaRPr>
                    </a:p>
                  </a:txBody>
                  <a:tcPr marL="121920" marR="0" marT="0" marB="0" anchor="ct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900" u="none" strike="noStrike" dirty="0" smtClean="0">
                          <a:effectLst/>
                        </a:rPr>
                        <a:t>image cropped/IHS removed</a:t>
                      </a:r>
                      <a:endParaRPr lang="en-US" sz="1050" b="0" i="0" u="none" strike="noStrike" dirty="0">
                        <a:solidFill>
                          <a:srgbClr val="000000"/>
                        </a:solidFill>
                        <a:effectLst/>
                        <a:latin typeface="Calibri" panose="020F0502020204030204" pitchFamily="34" charset="0"/>
                      </a:endParaRPr>
                    </a:p>
                  </a:txBody>
                  <a:tcPr marL="0" marR="0" marT="0" marB="0"/>
                </a:tc>
                <a:tc>
                  <a:txBody>
                    <a:bodyPr/>
                    <a:lstStyle/>
                    <a:p>
                      <a:pPr algn="l" fontAlgn="b"/>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b"/>
                      <a:r>
                        <a:rPr lang="en-US" sz="1400" u="none" strike="noStrike" dirty="0">
                          <a:effectLst/>
                        </a:rPr>
                        <a:t>Package Size</a:t>
                      </a:r>
                      <a:endParaRPr lang="en-US" sz="1400" b="1" i="0" u="none" strike="noStrike" dirty="0">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dirty="0">
                          <a:effectLst/>
                        </a:rPr>
                        <a:t>55x55mm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55x55mm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47.5 x 47.5</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47.5x47.5 or 52.5x52.5</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42.5x42.5mm</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55x55mm</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b"/>
                      <a:r>
                        <a:rPr lang="en-US" sz="1400" u="none" strike="noStrike" dirty="0">
                          <a:effectLst/>
                        </a:rPr>
                        <a:t>HBM Supplier</a:t>
                      </a:r>
                      <a:endParaRPr lang="en-US" sz="1400" b="1" i="0" u="none" strike="noStrike" dirty="0">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a:effectLst/>
                        </a:rPr>
                        <a:t>SKHynix HBM1</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Samsung HBM2</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Samsung HBM2</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n/a</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n/a</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n/a</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dirty="0">
                          <a:effectLst/>
                        </a:rPr>
                        <a:t>HBM-Interposer </a:t>
                      </a:r>
                      <a:r>
                        <a:rPr lang="en-US" sz="1400" u="none" strike="noStrike" dirty="0" err="1">
                          <a:effectLst/>
                          <a:latin typeface="Symbol" panose="05050102010706020507" pitchFamily="18" charset="2"/>
                        </a:rPr>
                        <a:t>m</a:t>
                      </a:r>
                      <a:r>
                        <a:rPr lang="en-US" sz="1400" u="none" strike="noStrike" dirty="0" err="1" smtClean="0">
                          <a:effectLst/>
                        </a:rPr>
                        <a:t>Bump</a:t>
                      </a:r>
                      <a:r>
                        <a:rPr lang="en-US" sz="1400" u="none" strike="noStrike" dirty="0" smtClean="0">
                          <a:effectLst/>
                        </a:rPr>
                        <a:t> </a:t>
                      </a:r>
                      <a:r>
                        <a:rPr lang="en-US" sz="1400" u="none" strike="noStrike" dirty="0">
                          <a:effectLst/>
                        </a:rPr>
                        <a:t>Pitch Min</a:t>
                      </a:r>
                      <a:endParaRPr lang="en-US" sz="1400" b="1" i="0" u="none" strike="noStrike" dirty="0">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dirty="0" smtClean="0">
                          <a:effectLst/>
                        </a:rPr>
                        <a:t>55</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55</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55</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n/a</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n/a</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n/a</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dirty="0">
                          <a:effectLst/>
                        </a:rPr>
                        <a:t>HBM Top Die Thickness</a:t>
                      </a:r>
                      <a:endParaRPr lang="en-US" sz="1400" b="1" i="0" u="none" strike="noStrike" dirty="0">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a:effectLst/>
                        </a:rPr>
                        <a:t>200um</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400um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363um</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n/a</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n/a</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n/a</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dirty="0" err="1">
                          <a:effectLst/>
                        </a:rPr>
                        <a:t>xPU</a:t>
                      </a:r>
                      <a:r>
                        <a:rPr lang="en-US" sz="1400" u="none" strike="noStrike" dirty="0">
                          <a:effectLst/>
                        </a:rPr>
                        <a:t>-Interposer </a:t>
                      </a:r>
                      <a:r>
                        <a:rPr lang="en-US" sz="1400" u="none" strike="noStrike" dirty="0" err="1" smtClean="0">
                          <a:effectLst/>
                          <a:latin typeface="Symbol" panose="05050102010706020507" pitchFamily="18" charset="2"/>
                        </a:rPr>
                        <a:t>m</a:t>
                      </a:r>
                      <a:r>
                        <a:rPr lang="en-US" sz="1400" u="none" strike="noStrike" dirty="0" err="1" smtClean="0">
                          <a:effectLst/>
                        </a:rPr>
                        <a:t>Bump</a:t>
                      </a:r>
                      <a:r>
                        <a:rPr lang="en-US" sz="1400" u="none" strike="noStrike" dirty="0" smtClean="0">
                          <a:effectLst/>
                        </a:rPr>
                        <a:t> </a:t>
                      </a:r>
                      <a:r>
                        <a:rPr lang="en-US" sz="1400" u="none" strike="noStrike" dirty="0">
                          <a:effectLst/>
                        </a:rPr>
                        <a:t>Pitch Min</a:t>
                      </a:r>
                      <a:endParaRPr lang="en-US" sz="1400" b="1" i="0" u="none" strike="noStrike" dirty="0">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dirty="0" smtClean="0">
                          <a:effectLst/>
                        </a:rPr>
                        <a:t>45</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55</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45</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40</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40</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55</a:t>
                      </a:r>
                      <a:r>
                        <a:rPr lang="en-US" sz="1400" u="none" strike="noStrike" dirty="0" smtClean="0">
                          <a:effectLst/>
                          <a:latin typeface="Symbol" panose="05050102010706020507" pitchFamily="18" charset="2"/>
                        </a:rPr>
                        <a:t>m</a:t>
                      </a:r>
                      <a:r>
                        <a:rPr lang="en-US" sz="1400" u="none" strike="noStrike" dirty="0" smtClean="0">
                          <a:effectLst/>
                        </a:rPr>
                        <a:t>m </a:t>
                      </a:r>
                      <a:r>
                        <a:rPr lang="en-US" sz="1400" u="none" strike="noStrike" dirty="0">
                          <a:effectLst/>
                        </a:rPr>
                        <a:t>(</a:t>
                      </a:r>
                      <a:r>
                        <a:rPr lang="en-US" sz="1400" u="none" strike="noStrike" dirty="0" smtClean="0">
                          <a:effectLst/>
                        </a:rPr>
                        <a:t>EMIB</a:t>
                      </a:r>
                      <a:r>
                        <a:rPr lang="en-US" sz="1400" u="none" strike="noStrike" dirty="0">
                          <a:effectLst/>
                        </a:rPr>
                        <a:t>), </a:t>
                      </a:r>
                      <a:r>
                        <a:rPr lang="en-US" sz="1400" u="none" strike="noStrike" dirty="0" smtClean="0">
                          <a:effectLst/>
                        </a:rPr>
                        <a:t>130</a:t>
                      </a:r>
                      <a:r>
                        <a:rPr lang="en-US" sz="1400" u="none" strike="noStrike" dirty="0" smtClean="0">
                          <a:effectLst/>
                          <a:latin typeface="Symbol" panose="05050102010706020507" pitchFamily="18" charset="2"/>
                        </a:rPr>
                        <a:t>m</a:t>
                      </a:r>
                      <a:r>
                        <a:rPr lang="en-US" sz="1400" u="none" strike="noStrike" dirty="0" smtClean="0">
                          <a:effectLst/>
                        </a:rPr>
                        <a:t>m </a:t>
                      </a:r>
                      <a:r>
                        <a:rPr lang="en-US" sz="1400" u="none" strike="noStrike" dirty="0">
                          <a:effectLst/>
                        </a:rPr>
                        <a:t>(</a:t>
                      </a:r>
                      <a:r>
                        <a:rPr lang="en-US" sz="1400" u="none" strike="noStrike" dirty="0" err="1">
                          <a:effectLst/>
                        </a:rPr>
                        <a:t>pkg</a:t>
                      </a:r>
                      <a:r>
                        <a:rPr lang="en-US" sz="1400" u="none" strike="noStrike" dirty="0">
                          <a:effectLst/>
                        </a:rPr>
                        <a:t>)</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dirty="0" err="1">
                          <a:effectLst/>
                        </a:rPr>
                        <a:t>xPU</a:t>
                      </a:r>
                      <a:r>
                        <a:rPr lang="en-US" sz="1400" u="none" strike="noStrike" dirty="0">
                          <a:effectLst/>
                        </a:rPr>
                        <a:t> Die Thickness</a:t>
                      </a:r>
                      <a:endParaRPr lang="en-US" sz="1400" b="1" i="0" u="none" strike="noStrike" dirty="0">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dirty="0" smtClean="0">
                          <a:effectLst/>
                        </a:rPr>
                        <a:t>511</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700</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652</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489</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647</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750</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a:effectLst/>
                        </a:rPr>
                        <a:t>xPU die XY</a:t>
                      </a:r>
                      <a:endParaRPr lang="en-US" sz="1400" b="1" i="0" u="none" strike="noStrike">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a:effectLst/>
                        </a:rPr>
                        <a:t>26.25x22.25</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22.5x27.5mm</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19x25.6mm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25.66x11.44 (x3)</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16.2x6.2,15.7x8.6</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20.3x28.3mm</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a:effectLst/>
                        </a:rPr>
                        <a:t>Interposer Size XYZ</a:t>
                      </a:r>
                      <a:endParaRPr lang="en-US" sz="1400" b="1" i="0" u="none" strike="noStrike">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a:effectLst/>
                        </a:rPr>
                        <a:t>32.9 x 26 x .01mm</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40 x 28.9 x .01</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27 x 29 x 0.11mm</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35.61x27.19x.01mm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17.7x16.6mm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3.1x8.4mm EMIB</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dirty="0">
                          <a:effectLst/>
                        </a:rPr>
                        <a:t>Interposer Top Metal Layers</a:t>
                      </a:r>
                      <a:endParaRPr lang="en-US" sz="1400" b="1" i="0" u="none" strike="noStrike" dirty="0">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a:effectLst/>
                        </a:rPr>
                        <a:t>3 Cu</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1 Cu + 1 Al</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4 Cu</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3 Cu + 1 Al</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3 Cu RDL + Pad</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pl-PL" sz="1400" u="none" strike="noStrike" dirty="0">
                          <a:effectLst/>
                        </a:rPr>
                        <a:t>4 Cu + 1 Cu Pad</a:t>
                      </a:r>
                      <a:endParaRPr lang="pl-PL"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a:effectLst/>
                        </a:rPr>
                        <a:t>Interposer Routing Min L/S</a:t>
                      </a:r>
                      <a:endParaRPr lang="en-US" sz="1400" b="1" i="0" u="none" strike="noStrike">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dirty="0">
                          <a:effectLst/>
                        </a:rPr>
                        <a:t>1 / </a:t>
                      </a:r>
                      <a:r>
                        <a:rPr lang="en-US" sz="1400" u="none" strike="noStrike" dirty="0" smtClean="0">
                          <a:effectLst/>
                        </a:rPr>
                        <a:t>1</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1.1 / 1.6 </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1 / </a:t>
                      </a:r>
                      <a:r>
                        <a:rPr lang="en-US" sz="1400" u="none" strike="noStrike" dirty="0" smtClean="0">
                          <a:effectLst/>
                        </a:rPr>
                        <a:t>0.5</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0. 5/ 0.3 </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2.5 / </a:t>
                      </a:r>
                      <a:r>
                        <a:rPr lang="en-US" sz="1400" u="none" strike="noStrike" dirty="0" smtClean="0">
                          <a:effectLst/>
                        </a:rPr>
                        <a:t>3.5</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2.1 / 1.9 </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dirty="0">
                          <a:effectLst/>
                        </a:rPr>
                        <a:t>Min FLI Pitch</a:t>
                      </a:r>
                      <a:endParaRPr lang="en-US" sz="1400" b="1" i="0" u="none" strike="noStrike" dirty="0">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dirty="0" smtClean="0">
                          <a:effectLst/>
                        </a:rPr>
                        <a:t>200</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180</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150</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180</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200</a:t>
                      </a:r>
                      <a:r>
                        <a:rPr lang="en-US" sz="1400" u="none" strike="noStrike" dirty="0" smtClean="0">
                          <a:effectLst/>
                          <a:latin typeface="Symbol" panose="05050102010706020507" pitchFamily="18" charset="2"/>
                        </a:rPr>
                        <a:t>m</a:t>
                      </a:r>
                      <a:r>
                        <a:rPr lang="en-US" sz="1400" u="none" strike="noStrike" dirty="0" smtClean="0">
                          <a:effectLst/>
                        </a:rPr>
                        <a:t>m</a:t>
                      </a:r>
                      <a:endParaRPr lang="en-US" sz="1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smtClean="0">
                          <a:effectLst/>
                        </a:rPr>
                        <a:t>130</a:t>
                      </a:r>
                      <a:r>
                        <a:rPr lang="en-US" sz="1400" u="none" strike="noStrike" dirty="0" smtClean="0">
                          <a:effectLst/>
                          <a:latin typeface="Symbol" panose="05050102010706020507" pitchFamily="18" charset="2"/>
                        </a:rPr>
                        <a:t>m</a:t>
                      </a:r>
                      <a:r>
                        <a:rPr lang="en-US" sz="1400" u="none" strike="noStrike" dirty="0" smtClean="0">
                          <a:effectLst/>
                        </a:rPr>
                        <a:t>m </a:t>
                      </a:r>
                      <a:r>
                        <a:rPr lang="en-US" sz="1400" u="none" strike="noStrike" dirty="0">
                          <a:effectLst/>
                        </a:rPr>
                        <a:t>(non EMIB)</a:t>
                      </a:r>
                      <a:endParaRPr lang="en-US" sz="1400" b="0" i="0" u="none" strike="noStrike" dirty="0">
                        <a:solidFill>
                          <a:srgbClr val="000000"/>
                        </a:solidFill>
                        <a:effectLst/>
                        <a:latin typeface="Calibri" panose="020F0502020204030204" pitchFamily="34" charset="0"/>
                      </a:endParaRPr>
                    </a:p>
                  </a:txBody>
                  <a:tcPr marL="0" marR="0" marT="0" marB="0" anchor="ctr"/>
                </a:tc>
              </a:tr>
              <a:tr h="121920">
                <a:tc>
                  <a:txBody>
                    <a:bodyPr/>
                    <a:lstStyle/>
                    <a:p>
                      <a:pPr algn="l" fontAlgn="ctr"/>
                      <a:r>
                        <a:rPr lang="en-US" sz="1400" u="none" strike="noStrike" dirty="0" smtClean="0">
                          <a:effectLst/>
                        </a:rPr>
                        <a:t>D2D </a:t>
                      </a:r>
                      <a:r>
                        <a:rPr lang="en-US" sz="1400" u="none" strike="noStrike" dirty="0">
                          <a:effectLst/>
                        </a:rPr>
                        <a:t>Interconnect Process</a:t>
                      </a:r>
                      <a:endParaRPr lang="en-US" sz="1400" b="1" i="0" u="none" strike="noStrike" dirty="0">
                        <a:solidFill>
                          <a:srgbClr val="000000"/>
                        </a:solidFill>
                        <a:effectLst/>
                        <a:latin typeface="Calibri" panose="020F0502020204030204" pitchFamily="34" charset="0"/>
                      </a:endParaRPr>
                    </a:p>
                  </a:txBody>
                  <a:tcPr marL="60960" marR="0" marT="0" marB="0" anchor="ctr"/>
                </a:tc>
                <a:tc>
                  <a:txBody>
                    <a:bodyPr/>
                    <a:lstStyle/>
                    <a:p>
                      <a:pPr algn="ctr" fontAlgn="b"/>
                      <a:r>
                        <a:rPr lang="en-US" sz="1400" u="none" strike="noStrike">
                          <a:effectLst/>
                        </a:rPr>
                        <a:t>OSAT CoS,CoC</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TSMC CoWoS</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OSAT CoC, CoW-L </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TSMC CoWoS</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ASE FOCoS</a:t>
                      </a:r>
                      <a:endParaRPr lang="en-US"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EMIB</a:t>
                      </a:r>
                      <a:endParaRPr lang="en-US" sz="1400" b="0" i="0" u="none" strike="noStrike" dirty="0">
                        <a:solidFill>
                          <a:srgbClr val="000000"/>
                        </a:solidFill>
                        <a:effectLst/>
                        <a:latin typeface="Calibri" panose="020F0502020204030204" pitchFamily="34" charset="0"/>
                      </a:endParaRPr>
                    </a:p>
                  </a:txBody>
                  <a:tcPr marL="0" marR="0" marT="0" marB="0" anchor="ctr"/>
                </a:tc>
              </a:tr>
            </a:tbl>
          </a:graphicData>
        </a:graphic>
      </p:graphicFrame>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l="4351" t="4710" r="4338" b="2945"/>
          <a:stretch/>
        </p:blipFill>
        <p:spPr>
          <a:xfrm rot="10800000">
            <a:off x="4390402" y="1643048"/>
            <a:ext cx="764461" cy="772948"/>
          </a:xfrm>
          <a:prstGeom prst="rect">
            <a:avLst/>
          </a:prstGeom>
        </p:spPr>
      </p:pic>
      <p:pic>
        <p:nvPicPr>
          <p:cNvPr id="6" name="Picture 5"/>
          <p:cNvPicPr>
            <a:picLocks noChangeAspect="1"/>
          </p:cNvPicPr>
          <p:nvPr/>
        </p:nvPicPr>
        <p:blipFill>
          <a:blip r:embed="rId5"/>
          <a:stretch>
            <a:fillRect/>
          </a:stretch>
        </p:blipFill>
        <p:spPr>
          <a:xfrm rot="16200000">
            <a:off x="2872764" y="1665977"/>
            <a:ext cx="774907" cy="74226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13915" y="1706125"/>
            <a:ext cx="661968" cy="66196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48039" y="1640880"/>
            <a:ext cx="773331" cy="77606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9706" y="1745326"/>
            <a:ext cx="558168" cy="67371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14239" y="1609453"/>
            <a:ext cx="753363" cy="740307"/>
          </a:xfrm>
          <a:prstGeom prst="rect">
            <a:avLst/>
          </a:prstGeom>
        </p:spPr>
      </p:pic>
      <p:pic>
        <p:nvPicPr>
          <p:cNvPr id="12" name="Picture 95" descr="C:\Users\ejli\AppData\Local\Microsoft\Windows\Temporary Internet Files\Content.IE5\Y7W30R6T\MC900432680[1].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83993" y="118711"/>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303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89252" y="386696"/>
          <a:ext cx="11683012" cy="6367395"/>
        </p:xfrm>
        <a:graphic>
          <a:graphicData uri="http://schemas.openxmlformats.org/drawingml/2006/table">
            <a:tbl>
              <a:tblPr firstRow="1" bandRow="1">
                <a:tableStyleId>{073A0DAA-6AF3-43AB-8588-CEC1D06C72B9}</a:tableStyleId>
              </a:tblPr>
              <a:tblGrid>
                <a:gridCol w="1605803"/>
                <a:gridCol w="2394065"/>
                <a:gridCol w="3574473"/>
                <a:gridCol w="4108671"/>
              </a:tblGrid>
              <a:tr h="835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Package Technology </a:t>
                      </a:r>
                      <a:r>
                        <a:rPr lang="en-US" sz="1600" b="1" kern="1200" dirty="0" smtClean="0">
                          <a:solidFill>
                            <a:schemeClr val="tx1"/>
                          </a:solidFill>
                          <a:latin typeface="+mn-lt"/>
                          <a:ea typeface="+mn-ea"/>
                          <a:cs typeface="+mn-cs"/>
                        </a:rPr>
                        <a:t>Announcement</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smtClean="0">
                          <a:solidFill>
                            <a:schemeClr val="tx1"/>
                          </a:solidFill>
                        </a:rPr>
                        <a:t>Technology Claims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smtClean="0">
                          <a:solidFill>
                            <a:schemeClr val="tx1"/>
                          </a:solidFill>
                        </a:rPr>
                        <a:t>Applications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600" dirty="0" smtClean="0">
                          <a:solidFill>
                            <a:schemeClr val="tx1"/>
                          </a:solidFill>
                        </a:rPr>
                        <a:t>Intel</a:t>
                      </a:r>
                      <a:r>
                        <a:rPr lang="en-US" sz="1600" baseline="0" dirty="0" smtClean="0">
                          <a:solidFill>
                            <a:schemeClr val="tx1"/>
                          </a:solidFill>
                        </a:rPr>
                        <a:t> Interpretation and Competing Package Technology</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834640">
                <a:tc>
                  <a:txBody>
                    <a:bodyPr/>
                    <a:lstStyle/>
                    <a:p>
                      <a:r>
                        <a:rPr lang="en-US" sz="1100" b="1" dirty="0" smtClean="0">
                          <a:solidFill>
                            <a:schemeClr val="tx1"/>
                          </a:solidFill>
                          <a:latin typeface="Arial" panose="020B0604020202020204" pitchFamily="34" charset="0"/>
                          <a:cs typeface="Arial" panose="020B0604020202020204" pitchFamily="34" charset="0"/>
                        </a:rPr>
                        <a:t>TSMC’s InFO </a:t>
                      </a:r>
                      <a:r>
                        <a:rPr lang="en-US" sz="1100" b="0" dirty="0" smtClean="0">
                          <a:solidFill>
                            <a:schemeClr val="tx1"/>
                          </a:solidFill>
                          <a:latin typeface="Arial" panose="020B0604020202020204" pitchFamily="34" charset="0"/>
                          <a:cs typeface="Arial" panose="020B0604020202020204" pitchFamily="34" charset="0"/>
                        </a:rPr>
                        <a:t>extensions </a:t>
                      </a:r>
                    </a:p>
                    <a:p>
                      <a:r>
                        <a:rPr lang="en-US" sz="1100" dirty="0" smtClean="0">
                          <a:solidFill>
                            <a:schemeClr val="tx1"/>
                          </a:solidFill>
                          <a:latin typeface="Arial" panose="020B0604020202020204" pitchFamily="34" charset="0"/>
                          <a:cs typeface="Arial" panose="020B0604020202020204" pitchFamily="34" charset="0"/>
                        </a:rPr>
                        <a:t>&lt;  L/S</a:t>
                      </a:r>
                    </a:p>
                    <a:p>
                      <a:r>
                        <a:rPr lang="en-US" sz="1100" dirty="0" smtClean="0">
                          <a:solidFill>
                            <a:schemeClr val="tx1"/>
                          </a:solidFill>
                          <a:latin typeface="Arial" panose="020B0604020202020204" pitchFamily="34" charset="0"/>
                          <a:cs typeface="Arial" panose="020B0604020202020204" pitchFamily="34" charset="0"/>
                        </a:rPr>
                        <a:t>&lt;  Bump Pitch</a:t>
                      </a:r>
                    </a:p>
                    <a:p>
                      <a:r>
                        <a:rPr lang="en-US" sz="1100" dirty="0" smtClean="0">
                          <a:solidFill>
                            <a:schemeClr val="tx1"/>
                          </a:solidFill>
                          <a:latin typeface="Arial" panose="020B0604020202020204" pitchFamily="34" charset="0"/>
                          <a:cs typeface="Arial" panose="020B0604020202020204" pitchFamily="34" charset="0"/>
                        </a:rPr>
                        <a:t>&lt;  BGA Pitch</a:t>
                      </a:r>
                    </a:p>
                    <a:p>
                      <a:r>
                        <a:rPr lang="en-US" sz="1100" dirty="0" smtClean="0">
                          <a:solidFill>
                            <a:schemeClr val="tx1"/>
                          </a:solidFill>
                          <a:latin typeface="Arial" panose="020B0604020202020204" pitchFamily="34" charset="0"/>
                          <a:cs typeface="Arial" panose="020B0604020202020204" pitchFamily="34" charset="0"/>
                        </a:rPr>
                        <a:t>NEW  Backside RDL</a:t>
                      </a:r>
                      <a:endParaRPr lang="en-US" sz="11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b="0" dirty="0" smtClean="0">
                          <a:solidFill>
                            <a:schemeClr val="tx1"/>
                          </a:solidFill>
                          <a:latin typeface="Arial" panose="020B0604020202020204" pitchFamily="34" charset="0"/>
                          <a:cs typeface="Arial" panose="020B0604020202020204" pitchFamily="34" charset="0"/>
                        </a:rPr>
                        <a:t>TSMC</a:t>
                      </a:r>
                      <a:r>
                        <a:rPr lang="en-US" sz="1100" dirty="0" smtClean="0">
                          <a:solidFill>
                            <a:schemeClr val="tx1"/>
                          </a:solidFill>
                          <a:latin typeface="Arial" panose="020B0604020202020204" pitchFamily="34" charset="0"/>
                          <a:cs typeface="Arial" panose="020B0604020202020204" pitchFamily="34" charset="0"/>
                        </a:rPr>
                        <a:t> claimed improvements</a:t>
                      </a:r>
                      <a:r>
                        <a:rPr lang="en-US" sz="1100" baseline="0" dirty="0" smtClean="0">
                          <a:solidFill>
                            <a:schemeClr val="tx1"/>
                          </a:solidFill>
                          <a:latin typeface="Arial" panose="020B0604020202020204" pitchFamily="34" charset="0"/>
                          <a:cs typeface="Arial" panose="020B0604020202020204" pitchFamily="34" charset="0"/>
                        </a:rPr>
                        <a:t> vs conventional FCCSP: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0.8 x thickness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0.9x footprint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0.85x thermal resistance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1.1x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Finer features extend InFO into medium-high density die-to-die interconnect applications.</a:t>
                      </a:r>
                      <a:endParaRPr lang="en-US" sz="1100" dirty="0" smtClean="0">
                        <a:solidFill>
                          <a:schemeClr val="tx1"/>
                        </a:solidFill>
                        <a:latin typeface="Arial" panose="020B0604020202020204" pitchFamily="34" charset="0"/>
                        <a:cs typeface="Arial" panose="020B0604020202020204" pitchFamily="34" charset="0"/>
                      </a:endParaRPr>
                    </a:p>
                    <a:p>
                      <a:endParaRPr lang="en-US" sz="11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100" b="1" dirty="0" smtClean="0">
                          <a:solidFill>
                            <a:schemeClr val="tx1"/>
                          </a:solidFill>
                          <a:latin typeface="Arial" panose="020B0604020202020204" pitchFamily="34" charset="0"/>
                          <a:cs typeface="Arial" panose="020B0604020202020204" pitchFamily="34" charset="0"/>
                        </a:rPr>
                        <a:t>MUST: </a:t>
                      </a:r>
                      <a:r>
                        <a:rPr lang="en-US" sz="1100" b="0" dirty="0" err="1" smtClean="0">
                          <a:solidFill>
                            <a:schemeClr val="tx1"/>
                          </a:solidFill>
                          <a:latin typeface="Arial" panose="020B0604020202020204" pitchFamily="34" charset="0"/>
                          <a:cs typeface="Arial" panose="020B0604020202020204" pitchFamily="34" charset="0"/>
                        </a:rPr>
                        <a:t>InFO_PoP</a:t>
                      </a:r>
                      <a:r>
                        <a:rPr lang="en-US" sz="1100" b="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Modem + </a:t>
                      </a:r>
                      <a:r>
                        <a:rPr lang="en-US" sz="1100" dirty="0" err="1" smtClean="0">
                          <a:solidFill>
                            <a:schemeClr val="tx1"/>
                          </a:solidFill>
                          <a:latin typeface="Arial" panose="020B0604020202020204" pitchFamily="34" charset="0"/>
                          <a:cs typeface="Arial" panose="020B0604020202020204" pitchFamily="34" charset="0"/>
                        </a:rPr>
                        <a:t>LPDDRx</a:t>
                      </a:r>
                      <a:r>
                        <a:rPr lang="en-US" sz="1100" baseline="0" dirty="0" smtClean="0">
                          <a:solidFill>
                            <a:schemeClr val="tx1"/>
                          </a:solidFill>
                          <a:latin typeface="Arial" panose="020B0604020202020204" pitchFamily="34" charset="0"/>
                          <a:cs typeface="Arial" panose="020B0604020202020204" pitchFamily="34" charset="0"/>
                        </a:rPr>
                        <a:t> in InFO.</a:t>
                      </a:r>
                    </a:p>
                    <a:p>
                      <a:pPr marL="171450" indent="-171450">
                        <a:buFont typeface="Arial" panose="020B0604020202020204" pitchFamily="34" charset="0"/>
                        <a:buChar char="•"/>
                      </a:pPr>
                      <a:r>
                        <a:rPr lang="en-US" sz="1100" dirty="0" smtClean="0">
                          <a:solidFill>
                            <a:schemeClr val="tx1"/>
                          </a:solidFill>
                          <a:latin typeface="Arial" panose="020B0604020202020204" pitchFamily="34" charset="0"/>
                          <a:cs typeface="Arial" panose="020B0604020202020204" pitchFamily="34" charset="0"/>
                        </a:rPr>
                        <a:t>6mm</a:t>
                      </a:r>
                      <a:r>
                        <a:rPr lang="en-US" sz="1100" baseline="0" dirty="0" smtClean="0">
                          <a:solidFill>
                            <a:schemeClr val="tx1"/>
                          </a:solidFill>
                          <a:latin typeface="Arial" panose="020B0604020202020204" pitchFamily="34" charset="0"/>
                          <a:cs typeface="Arial" panose="020B0604020202020204" pitchFamily="34" charset="0"/>
                        </a:rPr>
                        <a:t> x 5mmm footprint, 0.6mm Z-ht. 40um FLI.</a:t>
                      </a:r>
                    </a:p>
                    <a:p>
                      <a:pPr marL="171450" indent="-171450">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TSMC will package/stack consigned DRAM wafers (rumored for Apple).</a:t>
                      </a:r>
                    </a:p>
                    <a:p>
                      <a:pPr marL="171450" indent="-171450">
                        <a:buFont typeface="Arial" panose="020B0604020202020204" pitchFamily="34" charset="0"/>
                        <a:buChar char="•"/>
                      </a:pPr>
                      <a:endParaRPr lang="en-US" sz="1100" baseline="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err="1" smtClean="0">
                          <a:solidFill>
                            <a:schemeClr val="tx1"/>
                          </a:solidFill>
                          <a:latin typeface="Arial" panose="020B0604020202020204" pitchFamily="34" charset="0"/>
                          <a:cs typeface="Arial" panose="020B0604020202020204" pitchFamily="34" charset="0"/>
                        </a:rPr>
                        <a:t>InFO_AIP</a:t>
                      </a:r>
                      <a:r>
                        <a:rPr lang="en-US" sz="1100" b="1" dirty="0" smtClean="0">
                          <a:solidFill>
                            <a:schemeClr val="tx1"/>
                          </a:solidFill>
                          <a:latin typeface="Arial" panose="020B0604020202020204" pitchFamily="34" charset="0"/>
                          <a:cs typeface="Arial" panose="020B0604020202020204" pitchFamily="34" charset="0"/>
                        </a:rPr>
                        <a:t>: </a:t>
                      </a:r>
                      <a:r>
                        <a:rPr lang="en-US" sz="1100" dirty="0" err="1" smtClean="0">
                          <a:solidFill>
                            <a:schemeClr val="tx1"/>
                          </a:solidFill>
                          <a:latin typeface="Arial" panose="020B0604020202020204" pitchFamily="34" charset="0"/>
                          <a:cs typeface="Arial" panose="020B0604020202020204" pitchFamily="34" charset="0"/>
                        </a:rPr>
                        <a:t>mmW</a:t>
                      </a:r>
                      <a:r>
                        <a:rPr lang="en-US" sz="1100" dirty="0" smtClean="0">
                          <a:solidFill>
                            <a:schemeClr val="tx1"/>
                          </a:solidFill>
                          <a:latin typeface="Arial" panose="020B0604020202020204" pitchFamily="34" charset="0"/>
                          <a:cs typeface="Arial" panose="020B0604020202020204" pitchFamily="34" charset="0"/>
                        </a:rPr>
                        <a:t> RF FEM with and IPDs and</a:t>
                      </a:r>
                      <a:r>
                        <a:rPr lang="en-US" sz="1100" baseline="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antennas on backside RDL. </a:t>
                      </a:r>
                      <a:endParaRPr lang="en-US" sz="1100" b="1"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tx1"/>
                          </a:solidFill>
                          <a:latin typeface="Arial" panose="020B0604020202020204" pitchFamily="34" charset="0"/>
                          <a:cs typeface="Arial" panose="020B0604020202020204" pitchFamily="34" charset="0"/>
                        </a:rPr>
                        <a:t>12x12,</a:t>
                      </a:r>
                      <a:r>
                        <a:rPr lang="en-US" sz="1100" baseline="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0.9mm z-</a:t>
                      </a:r>
                      <a:r>
                        <a:rPr lang="en-US" sz="1100" dirty="0" err="1" smtClean="0">
                          <a:solidFill>
                            <a:schemeClr val="tx1"/>
                          </a:solidFill>
                          <a:latin typeface="Arial" panose="020B0604020202020204" pitchFamily="34" charset="0"/>
                          <a:cs typeface="Arial" panose="020B0604020202020204" pitchFamily="34" charset="0"/>
                        </a:rPr>
                        <a:t>ht</a:t>
                      </a:r>
                      <a:r>
                        <a:rPr lang="en-US" sz="1100" dirty="0" smtClean="0">
                          <a:solidFill>
                            <a:schemeClr val="tx1"/>
                          </a:solidFill>
                          <a:latin typeface="Arial" panose="020B0604020202020204" pitchFamily="34" charset="0"/>
                          <a:cs typeface="Arial" panose="020B0604020202020204" pitchFamily="34" charset="0"/>
                        </a:rPr>
                        <a:t>,  2 layer RDL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err="1" smtClean="0">
                          <a:solidFill>
                            <a:schemeClr val="tx1"/>
                          </a:solidFill>
                          <a:latin typeface="Arial" panose="020B0604020202020204" pitchFamily="34" charset="0"/>
                          <a:cs typeface="Arial" panose="020B0604020202020204" pitchFamily="34" charset="0"/>
                        </a:rPr>
                        <a:t>InFO_oS</a:t>
                      </a:r>
                      <a:r>
                        <a:rPr lang="en-US" sz="1100" b="1" dirty="0" smtClean="0">
                          <a:solidFill>
                            <a:schemeClr val="tx1"/>
                          </a:solidFill>
                          <a:latin typeface="Arial" panose="020B0604020202020204" pitchFamily="34" charset="0"/>
                          <a:cs typeface="Arial" panose="020B0604020202020204" pitchFamily="34" charset="0"/>
                        </a:rPr>
                        <a:t>/</a:t>
                      </a:r>
                      <a:r>
                        <a:rPr lang="en-US" sz="1100" b="1" dirty="0" err="1" smtClean="0">
                          <a:solidFill>
                            <a:schemeClr val="tx1"/>
                          </a:solidFill>
                          <a:latin typeface="Arial" panose="020B0604020202020204" pitchFamily="34" charset="0"/>
                          <a:cs typeface="Arial" panose="020B0604020202020204" pitchFamily="34" charset="0"/>
                        </a:rPr>
                        <a:t>InFO_MS</a:t>
                      </a:r>
                      <a:r>
                        <a:rPr lang="en-US" sz="1100" dirty="0" smtClean="0">
                          <a:solidFill>
                            <a:schemeClr val="tx1"/>
                          </a:solidFill>
                          <a:latin typeface="Arial" panose="020B0604020202020204" pitchFamily="34" charset="0"/>
                          <a:cs typeface="Arial" panose="020B0604020202020204" pitchFamily="34" charset="0"/>
                        </a:rPr>
                        <a:t>:</a:t>
                      </a:r>
                      <a:r>
                        <a:rPr lang="en-US" sz="1100" baseline="0" dirty="0" smtClean="0">
                          <a:solidFill>
                            <a:schemeClr val="tx1"/>
                          </a:solidFill>
                          <a:latin typeface="Arial" panose="020B0604020202020204" pitchFamily="34" charset="0"/>
                          <a:cs typeface="Arial" panose="020B0604020202020204" pitchFamily="34" charset="0"/>
                        </a:rPr>
                        <a:t> Connecting 2 or more die in with fine pitch InFO in lieu of silicon interposer then attached to organic substrate up to 65x65mm size. </a:t>
                      </a:r>
                      <a:endParaRPr lang="en-US" sz="110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tx1"/>
                          </a:solidFill>
                          <a:latin typeface="Arial" panose="020B0604020202020204" pitchFamily="34" charset="0"/>
                          <a:cs typeface="Arial" panose="020B0604020202020204" pitchFamily="34" charset="0"/>
                        </a:rPr>
                        <a:t>830mm</a:t>
                      </a:r>
                      <a:r>
                        <a:rPr lang="en-US" sz="1100" baseline="30000" dirty="0" smtClean="0">
                          <a:solidFill>
                            <a:schemeClr val="tx1"/>
                          </a:solidFill>
                          <a:latin typeface="Arial" panose="020B0604020202020204" pitchFamily="34" charset="0"/>
                          <a:cs typeface="Arial" panose="020B0604020202020204" pitchFamily="34" charset="0"/>
                        </a:rPr>
                        <a:t>2</a:t>
                      </a:r>
                      <a:r>
                        <a:rPr lang="en-US" sz="1100" dirty="0" smtClean="0">
                          <a:solidFill>
                            <a:schemeClr val="tx1"/>
                          </a:solidFill>
                          <a:latin typeface="Arial" panose="020B0604020202020204" pitchFamily="34" charset="0"/>
                          <a:cs typeface="Arial" panose="020B0604020202020204" pitchFamily="34" charset="0"/>
                        </a:rPr>
                        <a:t> reticle, 2um L/S RDL, 40um bump pitch</a:t>
                      </a:r>
                    </a:p>
                    <a:p>
                      <a:pPr marL="171450" indent="-171450">
                        <a:buFont typeface="Arial" panose="020B0604020202020204" pitchFamily="34" charset="0"/>
                        <a:buChar char="•"/>
                      </a:pPr>
                      <a:r>
                        <a:rPr lang="en-US" sz="1100" dirty="0" smtClean="0">
                          <a:solidFill>
                            <a:schemeClr val="tx1"/>
                          </a:solidFill>
                          <a:latin typeface="Arial" panose="020B0604020202020204" pitchFamily="34" charset="0"/>
                          <a:cs typeface="Arial" panose="020B0604020202020204" pitchFamily="34" charset="0"/>
                        </a:rPr>
                        <a:t>Customers</a:t>
                      </a:r>
                      <a:r>
                        <a:rPr lang="en-US" sz="1100" baseline="0" dirty="0" smtClean="0">
                          <a:solidFill>
                            <a:schemeClr val="tx1"/>
                          </a:solidFill>
                          <a:latin typeface="Arial" panose="020B0604020202020204" pitchFamily="34" charset="0"/>
                          <a:cs typeface="Arial" panose="020B0604020202020204" pitchFamily="34" charset="0"/>
                        </a:rPr>
                        <a:t> claimed: </a:t>
                      </a:r>
                      <a:r>
                        <a:rPr lang="en-US" sz="1100" dirty="0" smtClean="0">
                          <a:solidFill>
                            <a:schemeClr val="tx1"/>
                          </a:solidFill>
                          <a:latin typeface="Arial" panose="020B0604020202020204" pitchFamily="34" charset="0"/>
                          <a:cs typeface="Arial" panose="020B0604020202020204" pitchFamily="34" charset="0"/>
                        </a:rPr>
                        <a:t>AMD, Broadcom, </a:t>
                      </a:r>
                      <a:r>
                        <a:rPr lang="en-US" sz="1100" dirty="0" err="1" smtClean="0">
                          <a:solidFill>
                            <a:schemeClr val="tx1"/>
                          </a:solidFill>
                          <a:latin typeface="Arial" panose="020B0604020202020204" pitchFamily="34" charset="0"/>
                          <a:cs typeface="Arial" panose="020B0604020202020204" pitchFamily="34" charset="0"/>
                        </a:rPr>
                        <a:t>eSilicon</a:t>
                      </a:r>
                      <a:r>
                        <a:rPr lang="en-US" sz="1100" dirty="0" smtClean="0">
                          <a:solidFill>
                            <a:schemeClr val="tx1"/>
                          </a:solidFill>
                          <a:latin typeface="Arial" panose="020B0604020202020204" pitchFamily="34" charset="0"/>
                          <a:cs typeface="Arial" panose="020B0604020202020204" pitchFamily="34" charset="0"/>
                        </a:rPr>
                        <a:t>, GUC, HP Enterprise, </a:t>
                      </a:r>
                      <a:r>
                        <a:rPr lang="en-US" sz="1100" dirty="0" err="1" smtClean="0">
                          <a:solidFill>
                            <a:schemeClr val="tx1"/>
                          </a:solidFill>
                          <a:latin typeface="Arial" panose="020B0604020202020204" pitchFamily="34" charset="0"/>
                          <a:cs typeface="Arial" panose="020B0604020202020204" pitchFamily="34" charset="0"/>
                        </a:rPr>
                        <a:t>Mediatek</a:t>
                      </a:r>
                      <a:r>
                        <a:rPr lang="en-US" sz="1100" dirty="0" smtClean="0">
                          <a:solidFill>
                            <a:schemeClr val="tx1"/>
                          </a:solidFill>
                          <a:latin typeface="Arial" panose="020B0604020202020204" pitchFamily="34" charset="0"/>
                          <a:cs typeface="Arial" panose="020B0604020202020204" pitchFamily="34" charset="0"/>
                        </a:rPr>
                        <a:t>, Xilinx, NVIDIA</a:t>
                      </a:r>
                    </a:p>
                    <a:p>
                      <a:pPr marL="171450" indent="-171450">
                        <a:buFont typeface="Arial" panose="020B0604020202020204" pitchFamily="34" charset="0"/>
                        <a:buChar char="•"/>
                      </a:pPr>
                      <a:r>
                        <a:rPr lang="en-US" sz="1100" dirty="0" err="1" smtClean="0">
                          <a:solidFill>
                            <a:schemeClr val="tx1"/>
                          </a:solidFill>
                          <a:latin typeface="Arial" panose="020B0604020202020204" pitchFamily="34" charset="0"/>
                          <a:cs typeface="Arial" panose="020B0604020202020204" pitchFamily="34" charset="0"/>
                        </a:rPr>
                        <a:t>Mediatek</a:t>
                      </a:r>
                      <a:r>
                        <a:rPr lang="en-US" sz="1100" dirty="0" smtClean="0">
                          <a:solidFill>
                            <a:schemeClr val="tx1"/>
                          </a:solidFill>
                          <a:latin typeface="Arial" panose="020B0604020202020204" pitchFamily="34" charset="0"/>
                          <a:cs typeface="Arial" panose="020B0604020202020204" pitchFamily="34" charset="0"/>
                        </a:rPr>
                        <a:t>/</a:t>
                      </a:r>
                      <a:r>
                        <a:rPr lang="en-US" sz="1100" dirty="0" err="1" smtClean="0">
                          <a:solidFill>
                            <a:schemeClr val="tx1"/>
                          </a:solidFill>
                          <a:latin typeface="Arial" panose="020B0604020202020204" pitchFamily="34" charset="0"/>
                          <a:cs typeface="Arial" panose="020B0604020202020204" pitchFamily="34" charset="0"/>
                        </a:rPr>
                        <a:t>Nephos</a:t>
                      </a:r>
                      <a:r>
                        <a:rPr lang="en-US" sz="1100" dirty="0" smtClean="0">
                          <a:solidFill>
                            <a:schemeClr val="tx1"/>
                          </a:solidFill>
                          <a:latin typeface="Arial" panose="020B0604020202020204" pitchFamily="34" charset="0"/>
                          <a:cs typeface="Arial" panose="020B0604020202020204" pitchFamily="34" charset="0"/>
                        </a:rPr>
                        <a:t> network storage product (Q3’18)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Intel Pathfinding has Modem solution with RDL LPDDR die flip-chip connected to substrate standoffs &amp; achieves similar Z-height and footprint.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Intel is currently pursuing </a:t>
                      </a:r>
                      <a:r>
                        <a:rPr lang="en-US" sz="1100" baseline="0" dirty="0" err="1" smtClean="0">
                          <a:solidFill>
                            <a:schemeClr val="tx1"/>
                          </a:solidFill>
                          <a:latin typeface="Arial" panose="020B0604020202020204" pitchFamily="34" charset="0"/>
                          <a:cs typeface="Arial" panose="020B0604020202020204" pitchFamily="34" charset="0"/>
                        </a:rPr>
                        <a:t>mmW</a:t>
                      </a:r>
                      <a:r>
                        <a:rPr lang="en-US" sz="1100" baseline="0" dirty="0" smtClean="0">
                          <a:solidFill>
                            <a:schemeClr val="tx1"/>
                          </a:solidFill>
                          <a:latin typeface="Arial" panose="020B0604020202020204" pitchFamily="34" charset="0"/>
                          <a:cs typeface="Arial" panose="020B0604020202020204" pitchFamily="34" charset="0"/>
                        </a:rPr>
                        <a:t> packages with conventional materials and processes that we believe will meet product performance requirements more cost effectively.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Intel’s EMIB technology offers similar interconnect capabilities to </a:t>
                      </a:r>
                      <a:r>
                        <a:rPr lang="en-US" sz="1100" baseline="0" dirty="0" err="1" smtClean="0">
                          <a:solidFill>
                            <a:schemeClr val="tx1"/>
                          </a:solidFill>
                          <a:latin typeface="Arial" panose="020B0604020202020204" pitchFamily="34" charset="0"/>
                          <a:cs typeface="Arial" panose="020B0604020202020204" pitchFamily="34" charset="0"/>
                        </a:rPr>
                        <a:t>InFO_oS</a:t>
                      </a:r>
                      <a:r>
                        <a:rPr lang="en-US" sz="1100" baseline="0" dirty="0" smtClean="0">
                          <a:solidFill>
                            <a:schemeClr val="tx1"/>
                          </a:solidFill>
                          <a:latin typeface="Arial" panose="020B0604020202020204" pitchFamily="34" charset="0"/>
                          <a:cs typeface="Arial" panose="020B0604020202020204" pitchFamily="34" charset="0"/>
                        </a:rPr>
                        <a:t> and </a:t>
                      </a:r>
                      <a:r>
                        <a:rPr lang="en-US" sz="1100" baseline="0" dirty="0" err="1" smtClean="0">
                          <a:solidFill>
                            <a:schemeClr val="tx1"/>
                          </a:solidFill>
                          <a:latin typeface="Arial" panose="020B0604020202020204" pitchFamily="34" charset="0"/>
                          <a:cs typeface="Arial" panose="020B0604020202020204" pitchFamily="34" charset="0"/>
                        </a:rPr>
                        <a:t>InFO_MS</a:t>
                      </a:r>
                      <a:r>
                        <a:rPr lang="en-US" sz="1100" baseline="0" dirty="0" smtClean="0">
                          <a:solidFill>
                            <a:schemeClr val="tx1"/>
                          </a:solidFill>
                          <a:latin typeface="Arial" panose="020B0604020202020204" pitchFamily="34" charset="0"/>
                          <a:cs typeface="Arial" panose="020B0604020202020204" pitchFamily="34" charset="0"/>
                        </a:rPr>
                        <a:t>, with slightly larger bump pitch.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err="1" smtClean="0">
                          <a:solidFill>
                            <a:schemeClr val="tx1"/>
                          </a:solidFill>
                          <a:latin typeface="Arial" panose="020B0604020202020204" pitchFamily="34" charset="0"/>
                          <a:cs typeface="Arial" panose="020B0604020202020204" pitchFamily="34" charset="0"/>
                        </a:rPr>
                        <a:t>InFO_OS</a:t>
                      </a:r>
                      <a:r>
                        <a:rPr lang="en-US" sz="1100" baseline="0" dirty="0" smtClean="0">
                          <a:solidFill>
                            <a:schemeClr val="tx1"/>
                          </a:solidFill>
                          <a:latin typeface="Arial" panose="020B0604020202020204" pitchFamily="34" charset="0"/>
                          <a:cs typeface="Arial" panose="020B0604020202020204" pitchFamily="34" charset="0"/>
                        </a:rPr>
                        <a:t> is analogous to ASE’s </a:t>
                      </a:r>
                      <a:r>
                        <a:rPr lang="en-US" sz="1100" baseline="0" dirty="0" err="1" smtClean="0">
                          <a:solidFill>
                            <a:schemeClr val="tx1"/>
                          </a:solidFill>
                          <a:latin typeface="Arial" panose="020B0604020202020204" pitchFamily="34" charset="0"/>
                          <a:cs typeface="Arial" panose="020B0604020202020204" pitchFamily="34" charset="0"/>
                        </a:rPr>
                        <a:t>FoCoS</a:t>
                      </a:r>
                      <a:r>
                        <a:rPr lang="en-US" sz="1100" baseline="0" dirty="0" smtClean="0">
                          <a:solidFill>
                            <a:schemeClr val="tx1"/>
                          </a:solidFill>
                          <a:latin typeface="Arial" panose="020B0604020202020204" pitchFamily="34" charset="0"/>
                          <a:cs typeface="Arial" panose="020B0604020202020204" pitchFamily="34" charset="0"/>
                        </a:rPr>
                        <a:t> now in production for </a:t>
                      </a:r>
                      <a:r>
                        <a:rPr lang="en-US" sz="1100" baseline="0" dirty="0" err="1" smtClean="0">
                          <a:solidFill>
                            <a:schemeClr val="tx1"/>
                          </a:solidFill>
                          <a:latin typeface="Arial" panose="020B0604020202020204" pitchFamily="34" charset="0"/>
                          <a:cs typeface="Arial" panose="020B0604020202020204" pitchFamily="34" charset="0"/>
                        </a:rPr>
                        <a:t>HiSilicon</a:t>
                      </a:r>
                      <a:r>
                        <a:rPr lang="en-US" sz="1100" baseline="0" dirty="0" smtClean="0">
                          <a:solidFill>
                            <a:schemeClr val="tx1"/>
                          </a:solidFill>
                          <a:latin typeface="Arial" panose="020B0604020202020204" pitchFamily="34" charset="0"/>
                          <a:cs typeface="Arial" panose="020B0604020202020204" pitchFamily="34" charset="0"/>
                        </a:rPr>
                        <a:t> 1610 networking product.</a:t>
                      </a:r>
                      <a:endParaRPr lang="en-US" sz="110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aseline="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94250">
                <a:tc>
                  <a:txBody>
                    <a:bodyPr/>
                    <a:lstStyle/>
                    <a:p>
                      <a:r>
                        <a:rPr lang="en-US" sz="1100" b="1" dirty="0" smtClean="0">
                          <a:solidFill>
                            <a:schemeClr val="tx1"/>
                          </a:solidFill>
                          <a:latin typeface="Arial" panose="020B0604020202020204" pitchFamily="34" charset="0"/>
                          <a:cs typeface="Arial" panose="020B0604020202020204" pitchFamily="34" charset="0"/>
                        </a:rPr>
                        <a:t>Wafer to Wafer Stacking w/Hybrid Bonding</a:t>
                      </a:r>
                    </a:p>
                    <a:p>
                      <a:endParaRPr lang="en-US" sz="11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1" dirty="0" smtClean="0">
                          <a:solidFill>
                            <a:schemeClr val="tx1"/>
                          </a:solidFill>
                          <a:latin typeface="Arial" panose="020B0604020202020204" pitchFamily="34" charset="0"/>
                          <a:cs typeface="Arial" panose="020B0604020202020204" pitchFamily="34" charset="0"/>
                        </a:rPr>
                        <a:t>GF: </a:t>
                      </a:r>
                      <a:r>
                        <a:rPr lang="en-US" sz="1100" dirty="0" smtClean="0">
                          <a:solidFill>
                            <a:schemeClr val="tx1"/>
                          </a:solidFill>
                          <a:latin typeface="Arial" panose="020B0604020202020204" pitchFamily="34" charset="0"/>
                          <a:cs typeface="Arial" panose="020B0604020202020204" pitchFamily="34" charset="0"/>
                        </a:rPr>
                        <a:t>F2B Hybrid Bonding of multi-high</a:t>
                      </a:r>
                      <a:r>
                        <a:rPr lang="en-US" sz="1100" baseline="0" dirty="0" smtClean="0">
                          <a:solidFill>
                            <a:schemeClr val="tx1"/>
                          </a:solidFill>
                          <a:latin typeface="Arial" panose="020B0604020202020204" pitchFamily="34" charset="0"/>
                          <a:cs typeface="Arial" panose="020B0604020202020204" pitchFamily="34" charset="0"/>
                        </a:rPr>
                        <a:t> stacked wafers @ 7.5um pitch, 2-5um TSVs, </a:t>
                      </a:r>
                      <a:r>
                        <a:rPr lang="en-US" sz="1100" u="sng" baseline="0" dirty="0" err="1" smtClean="0">
                          <a:solidFill>
                            <a:schemeClr val="tx1"/>
                          </a:solidFill>
                          <a:latin typeface="Arial" panose="020B0604020202020204" pitchFamily="34" charset="0"/>
                          <a:cs typeface="Arial" panose="020B0604020202020204" pitchFamily="34" charset="0"/>
                        </a:rPr>
                        <a:t>qualed</a:t>
                      </a:r>
                      <a:r>
                        <a:rPr lang="en-US" sz="1100" u="sng" baseline="0" dirty="0" smtClean="0">
                          <a:solidFill>
                            <a:schemeClr val="tx1"/>
                          </a:solidFill>
                          <a:latin typeface="Arial" panose="020B0604020202020204" pitchFamily="34" charset="0"/>
                          <a:cs typeface="Arial" panose="020B0604020202020204" pitchFamily="34" charset="0"/>
                        </a:rPr>
                        <a:t> on 14nm</a:t>
                      </a:r>
                      <a:r>
                        <a:rPr lang="en-US" sz="1100" baseline="0" dirty="0" smtClean="0">
                          <a:solidFill>
                            <a:schemeClr val="tx1"/>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baseline="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baseline="0" dirty="0" smtClean="0">
                          <a:solidFill>
                            <a:schemeClr val="tx1"/>
                          </a:solidFill>
                          <a:latin typeface="Arial" panose="020B0604020202020204" pitchFamily="34" charset="0"/>
                          <a:cs typeface="Arial" panose="020B0604020202020204" pitchFamily="34" charset="0"/>
                        </a:rPr>
                        <a:t>TSMC </a:t>
                      </a:r>
                      <a:r>
                        <a:rPr lang="en-US" sz="1100" b="1" dirty="0" err="1" smtClean="0">
                          <a:solidFill>
                            <a:schemeClr val="tx1"/>
                          </a:solidFill>
                          <a:latin typeface="Arial" panose="020B0604020202020204" pitchFamily="34" charset="0"/>
                          <a:cs typeface="Arial" panose="020B0604020202020204" pitchFamily="34" charset="0"/>
                        </a:rPr>
                        <a:t>WoW</a:t>
                      </a:r>
                      <a:r>
                        <a:rPr lang="en-US" sz="1100" b="1"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Wafer on Wafer bonding: </a:t>
                      </a:r>
                      <a:r>
                        <a:rPr lang="en-US" sz="1100" baseline="0" dirty="0" smtClean="0">
                          <a:solidFill>
                            <a:schemeClr val="tx1"/>
                          </a:solidFill>
                          <a:latin typeface="Arial" panose="020B0604020202020204" pitchFamily="34" charset="0"/>
                          <a:cs typeface="Arial" panose="020B0604020202020204" pitchFamily="34" charset="0"/>
                        </a:rPr>
                        <a:t>F2F, F2F2B @ 10um pitch w/TSVs</a:t>
                      </a:r>
                      <a:endParaRPr lang="en-US" sz="11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b="1" dirty="0" smtClean="0">
                          <a:solidFill>
                            <a:schemeClr val="tx1"/>
                          </a:solidFill>
                          <a:latin typeface="Arial" panose="020B0604020202020204" pitchFamily="34" charset="0"/>
                          <a:cs typeface="Arial" panose="020B0604020202020204" pitchFamily="34" charset="0"/>
                        </a:rPr>
                        <a:t>GF: </a:t>
                      </a:r>
                      <a:r>
                        <a:rPr lang="en-US" sz="1100" dirty="0" smtClean="0">
                          <a:solidFill>
                            <a:schemeClr val="tx1"/>
                          </a:solidFill>
                          <a:latin typeface="Arial" panose="020B0604020202020204" pitchFamily="34" charset="0"/>
                          <a:cs typeface="Arial" panose="020B0604020202020204" pitchFamily="34" charset="0"/>
                        </a:rPr>
                        <a:t>3D SRAM cube with </a:t>
                      </a:r>
                      <a:r>
                        <a:rPr lang="en-US" sz="1100" baseline="0" dirty="0" smtClean="0">
                          <a:solidFill>
                            <a:schemeClr val="tx1"/>
                          </a:solidFill>
                          <a:latin typeface="Arial" panose="020B0604020202020204" pitchFamily="34" charset="0"/>
                          <a:cs typeface="Arial" panose="020B0604020202020204" pitchFamily="34" charset="0"/>
                        </a:rPr>
                        <a:t>&gt;15Tb/s bandwidth for fast access.</a:t>
                      </a:r>
                    </a:p>
                    <a:p>
                      <a:pPr marL="171450" indent="-171450">
                        <a:buFont typeface="Arial" panose="020B0604020202020204" pitchFamily="34" charset="0"/>
                        <a:buChar char="•"/>
                      </a:pPr>
                      <a:endParaRPr lang="en-US" sz="1100" b="1" baseline="0"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b="1" baseline="0" dirty="0" smtClean="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b="1" baseline="0" dirty="0" smtClean="0">
                          <a:solidFill>
                            <a:schemeClr val="tx1"/>
                          </a:solidFill>
                          <a:latin typeface="Arial" panose="020B0604020202020204" pitchFamily="34" charset="0"/>
                          <a:cs typeface="Arial" panose="020B0604020202020204" pitchFamily="34" charset="0"/>
                        </a:rPr>
                        <a:t>TSMC </a:t>
                      </a:r>
                      <a:r>
                        <a:rPr lang="en-US" sz="1100" b="1" baseline="0" dirty="0" err="1" smtClean="0">
                          <a:solidFill>
                            <a:schemeClr val="tx1"/>
                          </a:solidFill>
                          <a:latin typeface="Arial" panose="020B0604020202020204" pitchFamily="34" charset="0"/>
                          <a:cs typeface="Arial" panose="020B0604020202020204" pitchFamily="34" charset="0"/>
                        </a:rPr>
                        <a:t>WoW</a:t>
                      </a:r>
                      <a:r>
                        <a:rPr lang="en-US" sz="1100" b="1" baseline="0" dirty="0" smtClean="0">
                          <a:solidFill>
                            <a:schemeClr val="tx1"/>
                          </a:solidFill>
                          <a:latin typeface="Arial" panose="020B0604020202020204" pitchFamily="34" charset="0"/>
                          <a:cs typeface="Arial" panose="020B0604020202020204" pitchFamily="34" charset="0"/>
                        </a:rPr>
                        <a:t>: </a:t>
                      </a:r>
                      <a:r>
                        <a:rPr lang="en-US" sz="1100" baseline="0" dirty="0" smtClean="0">
                          <a:solidFill>
                            <a:schemeClr val="tx1"/>
                          </a:solidFill>
                          <a:latin typeface="Arial" panose="020B0604020202020204" pitchFamily="34" charset="0"/>
                          <a:cs typeface="Arial" panose="020B0604020202020204" pitchFamily="34" charset="0"/>
                        </a:rPr>
                        <a:t>No product alignment stated. Rumored for GPU stacking.</a:t>
                      </a:r>
                      <a:endParaRPr lang="en-US" sz="110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Intel Foveros technology will compete with 2-die stack; Client/DC applications do not demand the tighter bump  although bump pitch is ~4X higher in the initial 7nm version.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Intel Components Research demonstrated functioning SRAMs with wafer to wafer stacking at 3-5um pitch; work was halted due to lack of a product application.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û"/>
                        <a:tabLst/>
                        <a:defRPr/>
                      </a:pPr>
                      <a:r>
                        <a:rPr lang="en-US" sz="1100" baseline="0" dirty="0" smtClean="0">
                          <a:solidFill>
                            <a:schemeClr val="tx1"/>
                          </a:solidFill>
                          <a:latin typeface="Arial" panose="020B0604020202020204" pitchFamily="34" charset="0"/>
                          <a:cs typeface="Arial" panose="020B0604020202020204" pitchFamily="34" charset="0"/>
                        </a:rPr>
                        <a:t>Requires very high D/W</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û"/>
                        <a:tabLst/>
                        <a:defRPr/>
                      </a:pPr>
                      <a:r>
                        <a:rPr lang="en-US" sz="1100" baseline="0" dirty="0" smtClean="0">
                          <a:solidFill>
                            <a:schemeClr val="tx1"/>
                          </a:solidFill>
                          <a:latin typeface="Arial" panose="020B0604020202020204" pitchFamily="34" charset="0"/>
                          <a:cs typeface="Arial" panose="020B0604020202020204" pitchFamily="34" charset="0"/>
                        </a:rPr>
                        <a:t>Debug difficult on 3 die stack</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û"/>
                        <a:tabLst/>
                        <a:defRPr/>
                      </a:pPr>
                      <a:r>
                        <a:rPr lang="en-US" sz="1100" baseline="0" dirty="0" smtClean="0">
                          <a:solidFill>
                            <a:schemeClr val="tx1"/>
                          </a:solidFill>
                          <a:latin typeface="Arial" panose="020B0604020202020204" pitchFamily="34" charset="0"/>
                          <a:cs typeface="Arial" panose="020B0604020202020204" pitchFamily="34" charset="0"/>
                        </a:rPr>
                        <a:t>Thermal issues.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94250">
                <a:tc>
                  <a:txBody>
                    <a:bodyPr/>
                    <a:lstStyle/>
                    <a:p>
                      <a:r>
                        <a:rPr lang="en-US" sz="1100" b="1" dirty="0" smtClean="0">
                          <a:solidFill>
                            <a:schemeClr val="tx1"/>
                          </a:solidFill>
                          <a:latin typeface="Arial" panose="020B0604020202020204" pitchFamily="34" charset="0"/>
                          <a:cs typeface="Arial" panose="020B0604020202020204" pitchFamily="34" charset="0"/>
                        </a:rPr>
                        <a:t>Die to Wafer Stacking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1" dirty="0" smtClean="0">
                          <a:solidFill>
                            <a:schemeClr val="tx1"/>
                          </a:solidFill>
                          <a:latin typeface="Arial" panose="020B0604020202020204" pitchFamily="34" charset="0"/>
                          <a:cs typeface="Arial" panose="020B0604020202020204" pitchFamily="34" charset="0"/>
                        </a:rPr>
                        <a:t>GF:</a:t>
                      </a:r>
                      <a:r>
                        <a:rPr lang="en-US" sz="1100" dirty="0" smtClean="0">
                          <a:solidFill>
                            <a:schemeClr val="tx1"/>
                          </a:solidFill>
                          <a:latin typeface="Arial" panose="020B0604020202020204" pitchFamily="34" charset="0"/>
                          <a:cs typeface="Arial" panose="020B0604020202020204" pitchFamily="34" charset="0"/>
                        </a:rPr>
                        <a:t> </a:t>
                      </a:r>
                      <a:r>
                        <a:rPr lang="en-US" sz="1100" dirty="0" err="1" smtClean="0">
                          <a:solidFill>
                            <a:schemeClr val="tx1"/>
                          </a:solidFill>
                          <a:latin typeface="Arial" panose="020B0604020202020204" pitchFamily="34" charset="0"/>
                          <a:cs typeface="Arial" panose="020B0604020202020204" pitchFamily="34" charset="0"/>
                        </a:rPr>
                        <a:t>Micropillar</a:t>
                      </a:r>
                      <a:r>
                        <a:rPr lang="en-US" sz="1100" dirty="0" smtClean="0">
                          <a:solidFill>
                            <a:schemeClr val="tx1"/>
                          </a:solidFill>
                          <a:latin typeface="Arial" panose="020B0604020202020204" pitchFamily="34" charset="0"/>
                          <a:cs typeface="Arial" panose="020B0604020202020204" pitchFamily="34" charset="0"/>
                        </a:rPr>
                        <a:t> Mass Reflow</a:t>
                      </a:r>
                    </a:p>
                    <a:p>
                      <a:endParaRPr lang="en-US" sz="1100" dirty="0" smtClean="0">
                        <a:solidFill>
                          <a:schemeClr val="tx1"/>
                        </a:solidFill>
                        <a:latin typeface="Arial" panose="020B0604020202020204" pitchFamily="34" charset="0"/>
                        <a:cs typeface="Arial" panose="020B0604020202020204" pitchFamily="34" charset="0"/>
                      </a:endParaRPr>
                    </a:p>
                    <a:p>
                      <a:r>
                        <a:rPr lang="en-US" sz="1100" b="1" dirty="0" smtClean="0">
                          <a:solidFill>
                            <a:schemeClr val="tx1"/>
                          </a:solidFill>
                          <a:latin typeface="Arial" panose="020B0604020202020204" pitchFamily="34" charset="0"/>
                          <a:cs typeface="Arial" panose="020B0604020202020204" pitchFamily="34" charset="0"/>
                        </a:rPr>
                        <a:t>TSMC </a:t>
                      </a:r>
                      <a:r>
                        <a:rPr lang="en-US" sz="1100" b="1" dirty="0" err="1" smtClean="0">
                          <a:solidFill>
                            <a:schemeClr val="tx1"/>
                          </a:solidFill>
                          <a:latin typeface="Arial" panose="020B0604020202020204" pitchFamily="34" charset="0"/>
                          <a:cs typeface="Arial" panose="020B0604020202020204" pitchFamily="34" charset="0"/>
                        </a:rPr>
                        <a:t>SoIC</a:t>
                      </a:r>
                      <a:r>
                        <a:rPr lang="en-US" sz="1100" b="1"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a:t>
                      </a:r>
                      <a:r>
                        <a:rPr lang="en-US" sz="1100" baseline="0" dirty="0" smtClean="0">
                          <a:solidFill>
                            <a:schemeClr val="tx1"/>
                          </a:solidFill>
                          <a:latin typeface="Arial" panose="020B0604020202020204" pitchFamily="34" charset="0"/>
                          <a:cs typeface="Arial" panose="020B0604020202020204" pitchFamily="34" charset="0"/>
                        </a:rPr>
                        <a:t> </a:t>
                      </a:r>
                      <a:r>
                        <a:rPr lang="en-US" sz="1100" dirty="0" smtClean="0">
                          <a:solidFill>
                            <a:schemeClr val="tx1"/>
                          </a:solidFill>
                          <a:latin typeface="Arial" panose="020B0604020202020204" pitchFamily="34" charset="0"/>
                          <a:cs typeface="Arial" panose="020B0604020202020204" pitchFamily="34" charset="0"/>
                        </a:rPr>
                        <a:t>System on Integrated Chip </a:t>
                      </a:r>
                      <a:r>
                        <a:rPr lang="en-US" sz="1100" dirty="0" smtClean="0">
                          <a:solidFill>
                            <a:schemeClr val="tx1"/>
                          </a:solidFill>
                          <a:latin typeface="Arial" panose="020B0604020202020204" pitchFamily="34" charset="0"/>
                          <a:cs typeface="Arial" panose="020B0604020202020204" pitchFamily="34" charset="0"/>
                          <a:sym typeface="Wingdings" panose="05000000000000000000" pitchFamily="2" charset="2"/>
                        </a:rPr>
                        <a:t> 3D stacking with &lt;10um </a:t>
                      </a:r>
                      <a:r>
                        <a:rPr lang="en-US" sz="1100"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CoW</a:t>
                      </a:r>
                      <a:r>
                        <a:rPr lang="en-US" sz="1100" dirty="0" smtClean="0">
                          <a:solidFill>
                            <a:schemeClr val="tx1"/>
                          </a:solidFill>
                          <a:latin typeface="Arial" panose="020B0604020202020204" pitchFamily="34" charset="0"/>
                          <a:cs typeface="Arial" panose="020B0604020202020204" pitchFamily="34" charset="0"/>
                          <a:sym typeface="Wingdings" panose="05000000000000000000" pitchFamily="2" charset="2"/>
                        </a:rPr>
                        <a:t> bonding process, TSVs</a:t>
                      </a:r>
                      <a:r>
                        <a:rPr lang="en-US" sz="1100" baseline="0" dirty="0" smtClean="0">
                          <a:solidFill>
                            <a:schemeClr val="tx1"/>
                          </a:solidFill>
                          <a:latin typeface="Arial" panose="020B0604020202020204" pitchFamily="34" charset="0"/>
                          <a:cs typeface="Arial" panose="020B0604020202020204" pitchFamily="34" charset="0"/>
                          <a:sym typeface="Wingdings" panose="05000000000000000000" pitchFamily="2" charset="2"/>
                        </a:rPr>
                        <a:t> and </a:t>
                      </a:r>
                      <a:r>
                        <a:rPr lang="en-US" sz="1100" u="sng" dirty="0" smtClean="0">
                          <a:solidFill>
                            <a:schemeClr val="tx1"/>
                          </a:solidFill>
                          <a:latin typeface="Arial" panose="020B0604020202020204" pitchFamily="34" charset="0"/>
                          <a:cs typeface="Arial" panose="020B0604020202020204" pitchFamily="34" charset="0"/>
                          <a:sym typeface="Wingdings" panose="05000000000000000000" pitchFamily="2" charset="2"/>
                        </a:rPr>
                        <a:t>T</a:t>
                      </a:r>
                      <a:r>
                        <a:rPr lang="en-US" sz="1100" dirty="0" smtClean="0">
                          <a:solidFill>
                            <a:schemeClr val="tx1"/>
                          </a:solidFill>
                          <a:latin typeface="Arial" panose="020B0604020202020204" pitchFamily="34" charset="0"/>
                          <a:cs typeface="Arial" panose="020B0604020202020204" pitchFamily="34" charset="0"/>
                          <a:sym typeface="Wingdings" panose="05000000000000000000" pitchFamily="2" charset="2"/>
                        </a:rPr>
                        <a:t>hru-</a:t>
                      </a:r>
                      <a:r>
                        <a:rPr lang="en-US" sz="1100" u="sng" dirty="0" smtClean="0">
                          <a:solidFill>
                            <a:schemeClr val="tx1"/>
                          </a:solidFill>
                          <a:latin typeface="Arial" panose="020B0604020202020204" pitchFamily="34" charset="0"/>
                          <a:cs typeface="Arial" panose="020B0604020202020204" pitchFamily="34" charset="0"/>
                          <a:sym typeface="Wingdings" panose="05000000000000000000" pitchFamily="2" charset="2"/>
                        </a:rPr>
                        <a:t>D</a:t>
                      </a:r>
                      <a:r>
                        <a:rPr lang="en-US" sz="1100" dirty="0" smtClean="0">
                          <a:solidFill>
                            <a:schemeClr val="tx1"/>
                          </a:solidFill>
                          <a:latin typeface="Arial" panose="020B0604020202020204" pitchFamily="34" charset="0"/>
                          <a:cs typeface="Arial" panose="020B0604020202020204" pitchFamily="34" charset="0"/>
                          <a:sym typeface="Wingdings" panose="05000000000000000000" pitchFamily="2" charset="2"/>
                        </a:rPr>
                        <a:t>ielectric</a:t>
                      </a:r>
                      <a:r>
                        <a:rPr lang="en-US" sz="1100" baseline="0"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1100" u="sng" baseline="0" dirty="0" smtClean="0">
                          <a:solidFill>
                            <a:schemeClr val="tx1"/>
                          </a:solidFill>
                          <a:latin typeface="Arial" panose="020B0604020202020204" pitchFamily="34" charset="0"/>
                          <a:cs typeface="Arial" panose="020B0604020202020204" pitchFamily="34" charset="0"/>
                          <a:sym typeface="Wingdings" panose="05000000000000000000" pitchFamily="2" charset="2"/>
                        </a:rPr>
                        <a:t>V</a:t>
                      </a:r>
                      <a:r>
                        <a:rPr lang="en-US" sz="1100" baseline="0" dirty="0" smtClean="0">
                          <a:solidFill>
                            <a:schemeClr val="tx1"/>
                          </a:solidFill>
                          <a:latin typeface="Arial" panose="020B0604020202020204" pitchFamily="34" charset="0"/>
                          <a:cs typeface="Arial" panose="020B0604020202020204" pitchFamily="34" charset="0"/>
                          <a:sym typeface="Wingdings" panose="05000000000000000000" pitchFamily="2" charset="2"/>
                        </a:rPr>
                        <a:t>ias</a:t>
                      </a:r>
                      <a:endParaRPr lang="en-US" sz="11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100" b="1" dirty="0" smtClean="0">
                          <a:solidFill>
                            <a:schemeClr val="tx1"/>
                          </a:solidFill>
                          <a:latin typeface="Arial" panose="020B0604020202020204" pitchFamily="34" charset="0"/>
                          <a:cs typeface="Arial" panose="020B0604020202020204" pitchFamily="34" charset="0"/>
                        </a:rPr>
                        <a:t>GF: </a:t>
                      </a:r>
                      <a:r>
                        <a:rPr lang="en-US" sz="1100" b="0" dirty="0" smtClean="0">
                          <a:solidFill>
                            <a:schemeClr val="tx1"/>
                          </a:solidFill>
                          <a:latin typeface="Arial" panose="020B0604020202020204" pitchFamily="34" charset="0"/>
                          <a:cs typeface="Arial" panose="020B0604020202020204" pitchFamily="34" charset="0"/>
                        </a:rPr>
                        <a:t>2 </a:t>
                      </a:r>
                      <a:r>
                        <a:rPr lang="en-US" sz="1100" dirty="0" smtClean="0">
                          <a:solidFill>
                            <a:schemeClr val="tx1"/>
                          </a:solidFill>
                          <a:latin typeface="Arial" panose="020B0604020202020204" pitchFamily="34" charset="0"/>
                          <a:cs typeface="Arial" panose="020B0604020202020204" pitchFamily="34" charset="0"/>
                        </a:rPr>
                        <a:t>3D-SRAM L4 Cache cubes stacked on</a:t>
                      </a:r>
                      <a:r>
                        <a:rPr lang="en-US" sz="1100" baseline="0" dirty="0" smtClean="0">
                          <a:solidFill>
                            <a:schemeClr val="tx1"/>
                          </a:solidFill>
                          <a:latin typeface="Arial" panose="020B0604020202020204" pitchFamily="34" charset="0"/>
                          <a:cs typeface="Arial" panose="020B0604020202020204" pitchFamily="34" charset="0"/>
                        </a:rPr>
                        <a:t> top of ASIC &gt;20Tbps Bandwidth, 32GB Capacity (test vehicle) for Machine Learning applications.</a:t>
                      </a:r>
                    </a:p>
                    <a:p>
                      <a:pPr marL="171450" indent="-171450">
                        <a:buFont typeface="Arial" panose="020B0604020202020204" pitchFamily="34" charset="0"/>
                        <a:buChar char="•"/>
                      </a:pPr>
                      <a:r>
                        <a:rPr lang="en-US" sz="1100" b="1" baseline="0" dirty="0" smtClean="0">
                          <a:solidFill>
                            <a:schemeClr val="tx1"/>
                          </a:solidFill>
                          <a:latin typeface="Arial" panose="020B0604020202020204" pitchFamily="34" charset="0"/>
                          <a:cs typeface="Arial" panose="020B0604020202020204" pitchFamily="34" charset="0"/>
                        </a:rPr>
                        <a:t>TSMC </a:t>
                      </a:r>
                      <a:r>
                        <a:rPr lang="en-US" sz="1100" b="1" baseline="0" dirty="0" err="1" smtClean="0">
                          <a:solidFill>
                            <a:schemeClr val="tx1"/>
                          </a:solidFill>
                          <a:latin typeface="Arial" panose="020B0604020202020204" pitchFamily="34" charset="0"/>
                          <a:cs typeface="Arial" panose="020B0604020202020204" pitchFamily="34" charset="0"/>
                        </a:rPr>
                        <a:t>SoIC</a:t>
                      </a:r>
                      <a:r>
                        <a:rPr lang="en-US" sz="1100" b="1" baseline="0" dirty="0" smtClean="0">
                          <a:solidFill>
                            <a:schemeClr val="tx1"/>
                          </a:solidFill>
                          <a:latin typeface="Arial" panose="020B0604020202020204" pitchFamily="34" charset="0"/>
                          <a:cs typeface="Arial" panose="020B0604020202020204" pitchFamily="34" charset="0"/>
                        </a:rPr>
                        <a:t>: </a:t>
                      </a:r>
                      <a:r>
                        <a:rPr lang="en-US" sz="1100" b="0" baseline="0" dirty="0" smtClean="0">
                          <a:solidFill>
                            <a:schemeClr val="tx1"/>
                          </a:solidFill>
                          <a:latin typeface="Arial" panose="020B0604020202020204" pitchFamily="34" charset="0"/>
                          <a:cs typeface="Arial" panose="020B0604020202020204" pitchFamily="34" charset="0"/>
                        </a:rPr>
                        <a:t>“Simplest bond structure &amp; minimum parasitic for better performance.  Compatible with many package types for various applications.”  </a:t>
                      </a:r>
                      <a:endParaRPr lang="en-US" sz="11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baseline="0" dirty="0" err="1" smtClean="0">
                          <a:solidFill>
                            <a:schemeClr val="tx1"/>
                          </a:solidFill>
                          <a:latin typeface="Arial" panose="020B0604020202020204" pitchFamily="34" charset="0"/>
                          <a:cs typeface="Arial" panose="020B0604020202020204" pitchFamily="34" charset="0"/>
                        </a:rPr>
                        <a:t>SoIC</a:t>
                      </a:r>
                      <a:r>
                        <a:rPr lang="en-US" sz="1100" b="0" baseline="0" dirty="0" smtClean="0">
                          <a:solidFill>
                            <a:schemeClr val="tx1"/>
                          </a:solidFill>
                          <a:latin typeface="Arial" panose="020B0604020202020204" pitchFamily="34" charset="0"/>
                          <a:cs typeface="Arial" panose="020B0604020202020204" pitchFamily="34" charset="0"/>
                        </a:rPr>
                        <a:t> architecture is similar to Foveros w/ODI.</a:t>
                      </a:r>
                      <a:endParaRPr lang="en-US" sz="110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Intel Foveros technology will compete with but bump pitch is ~4X higher in the initial 7nm version.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û"/>
                        <a:tabLst/>
                        <a:defRPr/>
                      </a:pPr>
                      <a:r>
                        <a:rPr lang="en-US" sz="1100" kern="1200" baseline="0" dirty="0" smtClean="0">
                          <a:solidFill>
                            <a:schemeClr val="tx1"/>
                          </a:solidFill>
                          <a:latin typeface="Arial" panose="020B0604020202020204" pitchFamily="34" charset="0"/>
                          <a:ea typeface="+mn-ea"/>
                          <a:cs typeface="Arial" panose="020B0604020202020204" pitchFamily="34" charset="0"/>
                        </a:rPr>
                        <a:t>Design for Sort at ultra fine bump pitch</a:t>
                      </a:r>
                      <a:endParaRPr lang="en-US" sz="1100" baseline="0"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cxnSp>
        <p:nvCxnSpPr>
          <p:cNvPr id="6" name="Straight Connector 5"/>
          <p:cNvCxnSpPr/>
          <p:nvPr/>
        </p:nvCxnSpPr>
        <p:spPr>
          <a:xfrm>
            <a:off x="4389120" y="2019993"/>
            <a:ext cx="7683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389120" y="2701637"/>
            <a:ext cx="7683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95" descr="C:\Users\ejli\AppData\Local\Microsoft\Windows\Temporary Internet Files\Content.IE5\Y7W30R6T\MC900432680[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580" y="691675"/>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524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7995" y="142743"/>
            <a:ext cx="7475252" cy="584775"/>
          </a:xfrm>
          <a:prstGeom prst="rect">
            <a:avLst/>
          </a:prstGeom>
          <a:noFill/>
        </p:spPr>
        <p:txBody>
          <a:bodyPr wrap="none" rtlCol="0">
            <a:spAutoFit/>
          </a:bodyPr>
          <a:lstStyle/>
          <a:p>
            <a:pPr algn="ctr"/>
            <a:r>
              <a:rPr lang="en-US" sz="3200" u="sng" dirty="0">
                <a:solidFill>
                  <a:prstClr val="black"/>
                </a:solidFill>
              </a:rPr>
              <a:t>Advertised Derivatives of Base Technologies</a:t>
            </a:r>
          </a:p>
        </p:txBody>
      </p:sp>
      <p:sp>
        <p:nvSpPr>
          <p:cNvPr id="59" name="TextBox 58"/>
          <p:cNvSpPr txBox="1"/>
          <p:nvPr/>
        </p:nvSpPr>
        <p:spPr>
          <a:xfrm>
            <a:off x="470519" y="1664996"/>
            <a:ext cx="1088320" cy="600164"/>
          </a:xfrm>
          <a:prstGeom prst="rect">
            <a:avLst/>
          </a:prstGeom>
          <a:noFill/>
        </p:spPr>
        <p:txBody>
          <a:bodyPr wrap="square" rtlCol="0">
            <a:spAutoFit/>
          </a:bodyPr>
          <a:lstStyle/>
          <a:p>
            <a:r>
              <a:rPr lang="en-US" sz="1100" dirty="0">
                <a:solidFill>
                  <a:prstClr val="black"/>
                </a:solidFill>
              </a:rPr>
              <a:t>Copper Pillar Through Mold Interconnect</a:t>
            </a:r>
          </a:p>
        </p:txBody>
      </p:sp>
      <p:cxnSp>
        <p:nvCxnSpPr>
          <p:cNvPr id="61" name="Straight Arrow Connector 60"/>
          <p:cNvCxnSpPr/>
          <p:nvPr/>
        </p:nvCxnSpPr>
        <p:spPr>
          <a:xfrm>
            <a:off x="1093571" y="2251512"/>
            <a:ext cx="77662" cy="224764"/>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349565" y="1638347"/>
            <a:ext cx="1517228" cy="600164"/>
          </a:xfrm>
          <a:prstGeom prst="rect">
            <a:avLst/>
          </a:prstGeom>
          <a:noFill/>
        </p:spPr>
        <p:txBody>
          <a:bodyPr wrap="square" rtlCol="0">
            <a:spAutoFit/>
          </a:bodyPr>
          <a:lstStyle/>
          <a:p>
            <a:r>
              <a:rPr lang="en-US" sz="1100" dirty="0">
                <a:solidFill>
                  <a:prstClr val="black"/>
                </a:solidFill>
              </a:rPr>
              <a:t>Die Embedded in Epoxy Mold Reconstituted Wafer</a:t>
            </a:r>
          </a:p>
        </p:txBody>
      </p:sp>
      <p:cxnSp>
        <p:nvCxnSpPr>
          <p:cNvPr id="66" name="Straight Arrow Connector 65"/>
          <p:cNvCxnSpPr/>
          <p:nvPr/>
        </p:nvCxnSpPr>
        <p:spPr>
          <a:xfrm flipH="1">
            <a:off x="2324008" y="2226636"/>
            <a:ext cx="167512" cy="247105"/>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090404" y="2919437"/>
            <a:ext cx="805029" cy="261610"/>
          </a:xfrm>
          <a:prstGeom prst="rect">
            <a:avLst/>
          </a:prstGeom>
          <a:noFill/>
        </p:spPr>
        <p:txBody>
          <a:bodyPr wrap="none" rtlCol="0">
            <a:spAutoFit/>
          </a:bodyPr>
          <a:lstStyle/>
          <a:p>
            <a:r>
              <a:rPr lang="en-US" sz="1100" dirty="0">
                <a:solidFill>
                  <a:prstClr val="black"/>
                </a:solidFill>
              </a:rPr>
              <a:t>RDL Layers</a:t>
            </a:r>
          </a:p>
        </p:txBody>
      </p:sp>
      <p:cxnSp>
        <p:nvCxnSpPr>
          <p:cNvPr id="70" name="Straight Arrow Connector 69"/>
          <p:cNvCxnSpPr/>
          <p:nvPr/>
        </p:nvCxnSpPr>
        <p:spPr>
          <a:xfrm flipH="1" flipV="1">
            <a:off x="932979" y="2782043"/>
            <a:ext cx="132162" cy="2551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88969" y="4822247"/>
            <a:ext cx="863591" cy="430887"/>
          </a:xfrm>
          <a:prstGeom prst="rect">
            <a:avLst/>
          </a:prstGeom>
          <a:noFill/>
        </p:spPr>
        <p:txBody>
          <a:bodyPr wrap="square" rtlCol="0">
            <a:spAutoFit/>
          </a:bodyPr>
          <a:lstStyle/>
          <a:p>
            <a:r>
              <a:rPr lang="en-US" sz="1100" dirty="0">
                <a:solidFill>
                  <a:prstClr val="black"/>
                </a:solidFill>
              </a:rPr>
              <a:t>Silicon Interposer</a:t>
            </a:r>
          </a:p>
        </p:txBody>
      </p:sp>
      <p:cxnSp>
        <p:nvCxnSpPr>
          <p:cNvPr id="88" name="Straight Arrow Connector 87"/>
          <p:cNvCxnSpPr/>
          <p:nvPr/>
        </p:nvCxnSpPr>
        <p:spPr>
          <a:xfrm>
            <a:off x="994299" y="5008693"/>
            <a:ext cx="509843" cy="102665"/>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360705" y="4036418"/>
            <a:ext cx="1210898" cy="430887"/>
          </a:xfrm>
          <a:prstGeom prst="rect">
            <a:avLst/>
          </a:prstGeom>
          <a:noFill/>
        </p:spPr>
        <p:txBody>
          <a:bodyPr wrap="square" rtlCol="0">
            <a:spAutoFit/>
          </a:bodyPr>
          <a:lstStyle/>
          <a:p>
            <a:r>
              <a:rPr lang="en-US" sz="1100" dirty="0">
                <a:solidFill>
                  <a:prstClr val="black"/>
                </a:solidFill>
              </a:rPr>
              <a:t>Die to Wafer </a:t>
            </a:r>
            <a:r>
              <a:rPr lang="en-US" sz="1100" dirty="0" err="1">
                <a:solidFill>
                  <a:prstClr val="black"/>
                </a:solidFill>
              </a:rPr>
              <a:t>Flipchip</a:t>
            </a:r>
            <a:r>
              <a:rPr lang="en-US" sz="1100" dirty="0">
                <a:solidFill>
                  <a:prstClr val="black"/>
                </a:solidFill>
              </a:rPr>
              <a:t> Attach</a:t>
            </a:r>
          </a:p>
        </p:txBody>
      </p:sp>
      <p:cxnSp>
        <p:nvCxnSpPr>
          <p:cNvPr id="91" name="Straight Arrow Connector 90"/>
          <p:cNvCxnSpPr/>
          <p:nvPr/>
        </p:nvCxnSpPr>
        <p:spPr>
          <a:xfrm flipH="1">
            <a:off x="2156162" y="4463766"/>
            <a:ext cx="810206" cy="404988"/>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90" idx="2"/>
          </p:cNvCxnSpPr>
          <p:nvPr/>
        </p:nvCxnSpPr>
        <p:spPr>
          <a:xfrm>
            <a:off x="2966154" y="4467306"/>
            <a:ext cx="1" cy="412629"/>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392204" y="4056428"/>
            <a:ext cx="1630337" cy="600164"/>
          </a:xfrm>
          <a:prstGeom prst="rect">
            <a:avLst/>
          </a:prstGeom>
          <a:noFill/>
        </p:spPr>
        <p:txBody>
          <a:bodyPr wrap="square" rtlCol="0">
            <a:spAutoFit/>
          </a:bodyPr>
          <a:lstStyle/>
          <a:p>
            <a:r>
              <a:rPr lang="en-US" sz="1100" dirty="0">
                <a:solidFill>
                  <a:prstClr val="black"/>
                </a:solidFill>
              </a:rPr>
              <a:t>Epoxy Molded Stacked Die Wafer with </a:t>
            </a:r>
            <a:r>
              <a:rPr lang="en-US" sz="1100" dirty="0" err="1">
                <a:solidFill>
                  <a:prstClr val="black"/>
                </a:solidFill>
              </a:rPr>
              <a:t>Planarized</a:t>
            </a:r>
            <a:r>
              <a:rPr lang="en-US" sz="1100" dirty="0">
                <a:solidFill>
                  <a:prstClr val="black"/>
                </a:solidFill>
              </a:rPr>
              <a:t> Surface</a:t>
            </a:r>
          </a:p>
        </p:txBody>
      </p:sp>
      <p:cxnSp>
        <p:nvCxnSpPr>
          <p:cNvPr id="103" name="Straight Arrow Connector 102"/>
          <p:cNvCxnSpPr>
            <a:stCxn id="102" idx="2"/>
          </p:cNvCxnSpPr>
          <p:nvPr/>
        </p:nvCxnSpPr>
        <p:spPr>
          <a:xfrm>
            <a:off x="1207373" y="4656592"/>
            <a:ext cx="343340" cy="270125"/>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306018" y="1014153"/>
            <a:ext cx="1789336" cy="523220"/>
          </a:xfrm>
          <a:prstGeom prst="rect">
            <a:avLst/>
          </a:prstGeom>
          <a:noFill/>
        </p:spPr>
        <p:txBody>
          <a:bodyPr wrap="none" rtlCol="0">
            <a:spAutoFit/>
          </a:bodyPr>
          <a:lstStyle/>
          <a:p>
            <a:r>
              <a:rPr lang="en-US" sz="2800" dirty="0">
                <a:solidFill>
                  <a:prstClr val="black"/>
                </a:solidFill>
              </a:rPr>
              <a:t>INFO - POP</a:t>
            </a:r>
          </a:p>
        </p:txBody>
      </p:sp>
      <p:sp>
        <p:nvSpPr>
          <p:cNvPr id="107" name="TextBox 106"/>
          <p:cNvSpPr txBox="1"/>
          <p:nvPr/>
        </p:nvSpPr>
        <p:spPr>
          <a:xfrm>
            <a:off x="342905" y="3602417"/>
            <a:ext cx="2122056" cy="523220"/>
          </a:xfrm>
          <a:prstGeom prst="rect">
            <a:avLst/>
          </a:prstGeom>
          <a:noFill/>
        </p:spPr>
        <p:txBody>
          <a:bodyPr wrap="none" rtlCol="0">
            <a:spAutoFit/>
          </a:bodyPr>
          <a:lstStyle/>
          <a:p>
            <a:r>
              <a:rPr lang="en-US" sz="2800" dirty="0" err="1">
                <a:solidFill>
                  <a:prstClr val="black"/>
                </a:solidFill>
              </a:rPr>
              <a:t>CoWoS</a:t>
            </a:r>
            <a:r>
              <a:rPr lang="en-US" sz="2800" dirty="0">
                <a:solidFill>
                  <a:prstClr val="black"/>
                </a:solidFill>
              </a:rPr>
              <a:t>/2.5D </a:t>
            </a:r>
          </a:p>
        </p:txBody>
      </p:sp>
      <p:sp>
        <p:nvSpPr>
          <p:cNvPr id="147" name="TextBox 146"/>
          <p:cNvSpPr txBox="1"/>
          <p:nvPr/>
        </p:nvSpPr>
        <p:spPr>
          <a:xfrm>
            <a:off x="6529107" y="2326756"/>
            <a:ext cx="683392" cy="338554"/>
          </a:xfrm>
          <a:prstGeom prst="rect">
            <a:avLst/>
          </a:prstGeom>
          <a:noFill/>
        </p:spPr>
        <p:txBody>
          <a:bodyPr wrap="none" rtlCol="0">
            <a:spAutoFit/>
          </a:bodyPr>
          <a:lstStyle/>
          <a:p>
            <a:r>
              <a:rPr lang="en-US" sz="1600" u="sng" dirty="0">
                <a:solidFill>
                  <a:prstClr val="black"/>
                </a:solidFill>
              </a:rPr>
              <a:t>MUST</a:t>
            </a:r>
          </a:p>
        </p:txBody>
      </p:sp>
      <p:sp>
        <p:nvSpPr>
          <p:cNvPr id="148" name="TextBox 147"/>
          <p:cNvSpPr txBox="1"/>
          <p:nvPr/>
        </p:nvSpPr>
        <p:spPr>
          <a:xfrm>
            <a:off x="7440679" y="1333830"/>
            <a:ext cx="886781" cy="430887"/>
          </a:xfrm>
          <a:prstGeom prst="rect">
            <a:avLst/>
          </a:prstGeom>
          <a:noFill/>
        </p:spPr>
        <p:txBody>
          <a:bodyPr wrap="none" rtlCol="0">
            <a:spAutoFit/>
          </a:bodyPr>
          <a:lstStyle/>
          <a:p>
            <a:pPr algn="ctr"/>
            <a:r>
              <a:rPr lang="en-US" sz="1100" dirty="0">
                <a:solidFill>
                  <a:prstClr val="black"/>
                </a:solidFill>
              </a:rPr>
              <a:t>Added</a:t>
            </a:r>
          </a:p>
          <a:p>
            <a:pPr algn="ctr"/>
            <a:r>
              <a:rPr lang="en-US" sz="1100" dirty="0">
                <a:solidFill>
                  <a:prstClr val="black"/>
                </a:solidFill>
              </a:rPr>
              <a:t>Topside RDL</a:t>
            </a:r>
          </a:p>
        </p:txBody>
      </p:sp>
      <p:cxnSp>
        <p:nvCxnSpPr>
          <p:cNvPr id="150" name="Straight Arrow Connector 149"/>
          <p:cNvCxnSpPr>
            <a:stCxn id="148" idx="2"/>
          </p:cNvCxnSpPr>
          <p:nvPr/>
        </p:nvCxnSpPr>
        <p:spPr>
          <a:xfrm>
            <a:off x="7884070" y="1764717"/>
            <a:ext cx="294909" cy="1039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5914788" y="1222811"/>
            <a:ext cx="1637300" cy="430887"/>
          </a:xfrm>
          <a:prstGeom prst="rect">
            <a:avLst/>
          </a:prstGeom>
          <a:noFill/>
        </p:spPr>
        <p:txBody>
          <a:bodyPr wrap="square" rtlCol="0">
            <a:spAutoFit/>
          </a:bodyPr>
          <a:lstStyle/>
          <a:p>
            <a:r>
              <a:rPr lang="en-US" sz="1100" dirty="0">
                <a:solidFill>
                  <a:prstClr val="black"/>
                </a:solidFill>
              </a:rPr>
              <a:t>Smaller Form Factor Stacked Package</a:t>
            </a:r>
          </a:p>
        </p:txBody>
      </p:sp>
      <p:sp>
        <p:nvSpPr>
          <p:cNvPr id="186" name="TextBox 185"/>
          <p:cNvSpPr txBox="1"/>
          <p:nvPr/>
        </p:nvSpPr>
        <p:spPr>
          <a:xfrm>
            <a:off x="8839200" y="1247101"/>
            <a:ext cx="1527420" cy="430887"/>
          </a:xfrm>
          <a:prstGeom prst="rect">
            <a:avLst/>
          </a:prstGeom>
          <a:noFill/>
        </p:spPr>
        <p:txBody>
          <a:bodyPr wrap="square" rtlCol="0">
            <a:spAutoFit/>
          </a:bodyPr>
          <a:lstStyle/>
          <a:p>
            <a:r>
              <a:rPr lang="en-US" sz="1100" dirty="0">
                <a:solidFill>
                  <a:prstClr val="black"/>
                </a:solidFill>
              </a:rPr>
              <a:t>RF coils &amp; Patch Antennas in RDL</a:t>
            </a:r>
          </a:p>
        </p:txBody>
      </p:sp>
      <p:cxnSp>
        <p:nvCxnSpPr>
          <p:cNvPr id="187" name="Straight Arrow Connector 186"/>
          <p:cNvCxnSpPr/>
          <p:nvPr/>
        </p:nvCxnSpPr>
        <p:spPr>
          <a:xfrm flipH="1">
            <a:off x="9299810" y="1636183"/>
            <a:ext cx="98939" cy="16665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8678416" y="2273866"/>
            <a:ext cx="950709" cy="338554"/>
          </a:xfrm>
          <a:prstGeom prst="rect">
            <a:avLst/>
          </a:prstGeom>
          <a:noFill/>
        </p:spPr>
        <p:txBody>
          <a:bodyPr wrap="none" rtlCol="0">
            <a:spAutoFit/>
          </a:bodyPr>
          <a:lstStyle/>
          <a:p>
            <a:r>
              <a:rPr lang="en-US" sz="1600" u="sng" dirty="0" err="1">
                <a:solidFill>
                  <a:prstClr val="black"/>
                </a:solidFill>
              </a:rPr>
              <a:t>InFO_AIP</a:t>
            </a:r>
            <a:endParaRPr lang="en-US" sz="1600" u="sng" dirty="0">
              <a:solidFill>
                <a:prstClr val="black"/>
              </a:solidFill>
            </a:endParaRPr>
          </a:p>
        </p:txBody>
      </p:sp>
      <p:sp>
        <p:nvSpPr>
          <p:cNvPr id="239" name="TextBox 238"/>
          <p:cNvSpPr txBox="1"/>
          <p:nvPr/>
        </p:nvSpPr>
        <p:spPr>
          <a:xfrm>
            <a:off x="5648724" y="2862412"/>
            <a:ext cx="1527420" cy="430887"/>
          </a:xfrm>
          <a:prstGeom prst="rect">
            <a:avLst/>
          </a:prstGeom>
          <a:noFill/>
        </p:spPr>
        <p:txBody>
          <a:bodyPr wrap="square" rtlCol="0">
            <a:spAutoFit/>
          </a:bodyPr>
          <a:lstStyle/>
          <a:p>
            <a:r>
              <a:rPr lang="en-US" sz="1100" dirty="0">
                <a:solidFill>
                  <a:prstClr val="black"/>
                </a:solidFill>
              </a:rPr>
              <a:t>Eliminate Silicon Interposer</a:t>
            </a:r>
          </a:p>
        </p:txBody>
      </p:sp>
      <p:cxnSp>
        <p:nvCxnSpPr>
          <p:cNvPr id="240" name="Straight Arrow Connector 239"/>
          <p:cNvCxnSpPr/>
          <p:nvPr/>
        </p:nvCxnSpPr>
        <p:spPr>
          <a:xfrm>
            <a:off x="6482939" y="3163277"/>
            <a:ext cx="625727" cy="7226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9094586" y="2789022"/>
            <a:ext cx="1315534" cy="430887"/>
          </a:xfrm>
          <a:prstGeom prst="rect">
            <a:avLst/>
          </a:prstGeom>
          <a:noFill/>
        </p:spPr>
        <p:txBody>
          <a:bodyPr wrap="square" rtlCol="0">
            <a:spAutoFit/>
          </a:bodyPr>
          <a:lstStyle/>
          <a:p>
            <a:r>
              <a:rPr lang="en-US" sz="1100" dirty="0">
                <a:solidFill>
                  <a:prstClr val="black"/>
                </a:solidFill>
              </a:rPr>
              <a:t>Incorporate HBM-like Die Stacks</a:t>
            </a:r>
          </a:p>
        </p:txBody>
      </p:sp>
      <p:cxnSp>
        <p:nvCxnSpPr>
          <p:cNvPr id="243" name="Straight Arrow Connector 242"/>
          <p:cNvCxnSpPr/>
          <p:nvPr/>
        </p:nvCxnSpPr>
        <p:spPr>
          <a:xfrm flipH="1">
            <a:off x="8847935" y="2947719"/>
            <a:ext cx="260721" cy="13924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95" name="TextBox 294"/>
          <p:cNvSpPr txBox="1"/>
          <p:nvPr/>
        </p:nvSpPr>
        <p:spPr>
          <a:xfrm>
            <a:off x="2156162" y="5884421"/>
            <a:ext cx="3830907" cy="430887"/>
          </a:xfrm>
          <a:prstGeom prst="rect">
            <a:avLst/>
          </a:prstGeom>
          <a:noFill/>
        </p:spPr>
        <p:txBody>
          <a:bodyPr wrap="square" rtlCol="0">
            <a:spAutoFit/>
          </a:bodyPr>
          <a:lstStyle/>
          <a:p>
            <a:r>
              <a:rPr lang="en-US" sz="1100" dirty="0">
                <a:solidFill>
                  <a:prstClr val="black"/>
                </a:solidFill>
              </a:rPr>
              <a:t>Transition from 40um pitch solder interconnect to 10um pitch Cu-Cu direct bond, and active-to-active face to face die bonding</a:t>
            </a:r>
          </a:p>
        </p:txBody>
      </p:sp>
      <p:sp>
        <p:nvSpPr>
          <p:cNvPr id="298" name="Rectangle 297"/>
          <p:cNvSpPr/>
          <p:nvPr/>
        </p:nvSpPr>
        <p:spPr>
          <a:xfrm>
            <a:off x="8942670" y="5009757"/>
            <a:ext cx="2844305" cy="338554"/>
          </a:xfrm>
          <a:prstGeom prst="rect">
            <a:avLst/>
          </a:prstGeom>
        </p:spPr>
        <p:txBody>
          <a:bodyPr wrap="none">
            <a:spAutoFit/>
          </a:bodyPr>
          <a:lstStyle/>
          <a:p>
            <a:r>
              <a:rPr lang="en-US" sz="1600" u="sng" dirty="0" err="1">
                <a:solidFill>
                  <a:prstClr val="black"/>
                </a:solidFill>
              </a:rPr>
              <a:t>SoIC</a:t>
            </a:r>
            <a:r>
              <a:rPr lang="en-US" sz="1600" dirty="0">
                <a:solidFill>
                  <a:prstClr val="black"/>
                </a:solidFill>
              </a:rPr>
              <a:t> (Silicon on Integrated Chip)</a:t>
            </a:r>
            <a:endParaRPr lang="en-US" sz="1600" u="sng" dirty="0">
              <a:solidFill>
                <a:prstClr val="black"/>
              </a:solidFill>
            </a:endParaRPr>
          </a:p>
        </p:txBody>
      </p:sp>
      <p:sp>
        <p:nvSpPr>
          <p:cNvPr id="300" name="Right Arrow 299"/>
          <p:cNvSpPr/>
          <p:nvPr/>
        </p:nvSpPr>
        <p:spPr>
          <a:xfrm>
            <a:off x="3866902" y="1297427"/>
            <a:ext cx="1189183" cy="2132932"/>
          </a:xfrm>
          <a:prstGeom prst="rightArrow">
            <a:avLst>
              <a:gd name="adj1" fmla="val 63640"/>
              <a:gd name="adj2" fmla="val 50000"/>
            </a:avLst>
          </a:prstGeom>
          <a:solidFill>
            <a:srgbClr val="FF00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263" name="TextBox 262"/>
          <p:cNvSpPr txBox="1"/>
          <p:nvPr/>
        </p:nvSpPr>
        <p:spPr>
          <a:xfrm>
            <a:off x="3808029" y="2045788"/>
            <a:ext cx="1527420" cy="600164"/>
          </a:xfrm>
          <a:prstGeom prst="rect">
            <a:avLst/>
          </a:prstGeom>
          <a:noFill/>
        </p:spPr>
        <p:txBody>
          <a:bodyPr wrap="square" rtlCol="0">
            <a:spAutoFit/>
          </a:bodyPr>
          <a:lstStyle/>
          <a:p>
            <a:r>
              <a:rPr lang="en-US" sz="1100" dirty="0">
                <a:solidFill>
                  <a:prstClr val="black"/>
                </a:solidFill>
              </a:rPr>
              <a:t>Add Topside RDL</a:t>
            </a:r>
          </a:p>
          <a:p>
            <a:r>
              <a:rPr lang="en-US" sz="1100" dirty="0">
                <a:solidFill>
                  <a:prstClr val="black"/>
                </a:solidFill>
              </a:rPr>
              <a:t>Finer L/S</a:t>
            </a:r>
          </a:p>
          <a:p>
            <a:r>
              <a:rPr lang="en-US" sz="1100" dirty="0">
                <a:solidFill>
                  <a:prstClr val="black"/>
                </a:solidFill>
              </a:rPr>
              <a:t>Tighter Via Pitch</a:t>
            </a:r>
          </a:p>
        </p:txBody>
      </p:sp>
      <p:pic>
        <p:nvPicPr>
          <p:cNvPr id="7" name="Picture 6"/>
          <p:cNvPicPr>
            <a:picLocks noChangeAspect="1"/>
          </p:cNvPicPr>
          <p:nvPr/>
        </p:nvPicPr>
        <p:blipFill>
          <a:blip r:embed="rId3"/>
          <a:stretch>
            <a:fillRect/>
          </a:stretch>
        </p:blipFill>
        <p:spPr>
          <a:xfrm>
            <a:off x="8246298" y="1824085"/>
            <a:ext cx="1845369" cy="428538"/>
          </a:xfrm>
          <a:prstGeom prst="rect">
            <a:avLst/>
          </a:prstGeom>
        </p:spPr>
      </p:pic>
      <p:pic>
        <p:nvPicPr>
          <p:cNvPr id="19" name="Picture 18"/>
          <p:cNvPicPr>
            <a:picLocks noChangeAspect="1"/>
          </p:cNvPicPr>
          <p:nvPr/>
        </p:nvPicPr>
        <p:blipFill>
          <a:blip r:embed="rId4"/>
          <a:stretch>
            <a:fillRect/>
          </a:stretch>
        </p:blipFill>
        <p:spPr>
          <a:xfrm>
            <a:off x="6637231" y="3083836"/>
            <a:ext cx="2697681" cy="595596"/>
          </a:xfrm>
          <a:prstGeom prst="rect">
            <a:avLst/>
          </a:prstGeom>
        </p:spPr>
      </p:pic>
      <p:pic>
        <p:nvPicPr>
          <p:cNvPr id="20" name="Picture 19"/>
          <p:cNvPicPr>
            <a:picLocks noChangeAspect="1"/>
          </p:cNvPicPr>
          <p:nvPr/>
        </p:nvPicPr>
        <p:blipFill>
          <a:blip r:embed="rId5"/>
          <a:stretch>
            <a:fillRect/>
          </a:stretch>
        </p:blipFill>
        <p:spPr>
          <a:xfrm>
            <a:off x="945101" y="2496308"/>
            <a:ext cx="2015289" cy="317960"/>
          </a:xfrm>
          <a:prstGeom prst="rect">
            <a:avLst/>
          </a:prstGeom>
        </p:spPr>
      </p:pic>
      <p:cxnSp>
        <p:nvCxnSpPr>
          <p:cNvPr id="455" name="Straight Arrow Connector 454"/>
          <p:cNvCxnSpPr>
            <a:stCxn id="148" idx="2"/>
          </p:cNvCxnSpPr>
          <p:nvPr/>
        </p:nvCxnSpPr>
        <p:spPr>
          <a:xfrm flipH="1">
            <a:off x="7671776" y="1764717"/>
            <a:ext cx="212294" cy="1039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stretch>
            <a:fillRect/>
          </a:stretch>
        </p:blipFill>
        <p:spPr>
          <a:xfrm>
            <a:off x="6217411" y="1657755"/>
            <a:ext cx="1192520" cy="691220"/>
          </a:xfrm>
          <a:prstGeom prst="rect">
            <a:avLst/>
          </a:prstGeom>
        </p:spPr>
      </p:pic>
      <p:sp>
        <p:nvSpPr>
          <p:cNvPr id="490" name="Right Arrow 489"/>
          <p:cNvSpPr/>
          <p:nvPr/>
        </p:nvSpPr>
        <p:spPr>
          <a:xfrm>
            <a:off x="3880055" y="3709728"/>
            <a:ext cx="1189183" cy="2132932"/>
          </a:xfrm>
          <a:prstGeom prst="rightArrow">
            <a:avLst>
              <a:gd name="adj1" fmla="val 63640"/>
              <a:gd name="adj2" fmla="val 50000"/>
            </a:avLst>
          </a:prstGeom>
          <a:solidFill>
            <a:srgbClr val="FF00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491" name="TextBox 490"/>
          <p:cNvSpPr txBox="1"/>
          <p:nvPr/>
        </p:nvSpPr>
        <p:spPr>
          <a:xfrm>
            <a:off x="3886087" y="4271437"/>
            <a:ext cx="1025836" cy="1107996"/>
          </a:xfrm>
          <a:prstGeom prst="rect">
            <a:avLst/>
          </a:prstGeom>
          <a:noFill/>
        </p:spPr>
        <p:txBody>
          <a:bodyPr wrap="square" rtlCol="0">
            <a:spAutoFit/>
          </a:bodyPr>
          <a:lstStyle/>
          <a:p>
            <a:pPr marL="174625" indent="-174625">
              <a:buFont typeface="Arial" panose="020B0604020202020204" pitchFamily="34" charset="0"/>
              <a:buChar char="•"/>
            </a:pPr>
            <a:r>
              <a:rPr lang="en-US" sz="1100" dirty="0">
                <a:solidFill>
                  <a:prstClr val="black"/>
                </a:solidFill>
              </a:rPr>
              <a:t>Active Interposer</a:t>
            </a:r>
          </a:p>
          <a:p>
            <a:pPr marL="174625" indent="-174625">
              <a:buFont typeface="Arial" panose="020B0604020202020204" pitchFamily="34" charset="0"/>
              <a:buChar char="•"/>
            </a:pPr>
            <a:r>
              <a:rPr lang="en-US" sz="1100" dirty="0">
                <a:solidFill>
                  <a:prstClr val="black"/>
                </a:solidFill>
              </a:rPr>
              <a:t>Tighter Bump Pitch</a:t>
            </a:r>
          </a:p>
          <a:p>
            <a:pPr marL="174625" indent="-174625">
              <a:buFont typeface="Arial" panose="020B0604020202020204" pitchFamily="34" charset="0"/>
              <a:buChar char="•"/>
            </a:pPr>
            <a:r>
              <a:rPr lang="en-US" sz="1100" dirty="0">
                <a:solidFill>
                  <a:prstClr val="black"/>
                </a:solidFill>
              </a:rPr>
              <a:t>Hybrid Bond</a:t>
            </a:r>
          </a:p>
        </p:txBody>
      </p:sp>
      <p:pic>
        <p:nvPicPr>
          <p:cNvPr id="95" name="Picture 94"/>
          <p:cNvPicPr>
            <a:picLocks noChangeAspect="1"/>
          </p:cNvPicPr>
          <p:nvPr/>
        </p:nvPicPr>
        <p:blipFill>
          <a:blip r:embed="rId7"/>
          <a:stretch>
            <a:fillRect/>
          </a:stretch>
        </p:blipFill>
        <p:spPr>
          <a:xfrm>
            <a:off x="1099643" y="4921696"/>
            <a:ext cx="2432160" cy="677765"/>
          </a:xfrm>
          <a:prstGeom prst="rect">
            <a:avLst/>
          </a:prstGeom>
        </p:spPr>
      </p:pic>
      <p:pic>
        <p:nvPicPr>
          <p:cNvPr id="98" name="Picture 97"/>
          <p:cNvPicPr>
            <a:picLocks noChangeAspect="1"/>
          </p:cNvPicPr>
          <p:nvPr/>
        </p:nvPicPr>
        <p:blipFill rotWithShape="1">
          <a:blip r:embed="rId8"/>
          <a:srcRect b="42422"/>
          <a:stretch/>
        </p:blipFill>
        <p:spPr>
          <a:xfrm>
            <a:off x="8975492" y="4555959"/>
            <a:ext cx="2664260" cy="426039"/>
          </a:xfrm>
          <a:prstGeom prst="rect">
            <a:avLst/>
          </a:prstGeom>
        </p:spPr>
      </p:pic>
      <p:pic>
        <p:nvPicPr>
          <p:cNvPr id="99" name="Picture 98"/>
          <p:cNvPicPr>
            <a:picLocks noChangeAspect="1"/>
          </p:cNvPicPr>
          <p:nvPr/>
        </p:nvPicPr>
        <p:blipFill rotWithShape="1">
          <a:blip r:embed="rId9"/>
          <a:srcRect b="41414"/>
          <a:stretch/>
        </p:blipFill>
        <p:spPr>
          <a:xfrm>
            <a:off x="5633422" y="4544158"/>
            <a:ext cx="2681849" cy="437840"/>
          </a:xfrm>
          <a:prstGeom prst="rect">
            <a:avLst/>
          </a:prstGeom>
        </p:spPr>
      </p:pic>
      <p:sp>
        <p:nvSpPr>
          <p:cNvPr id="583" name="TextBox 582"/>
          <p:cNvSpPr txBox="1"/>
          <p:nvPr/>
        </p:nvSpPr>
        <p:spPr>
          <a:xfrm>
            <a:off x="5971324" y="4976770"/>
            <a:ext cx="2140073" cy="338554"/>
          </a:xfrm>
          <a:prstGeom prst="rect">
            <a:avLst/>
          </a:prstGeom>
          <a:noFill/>
        </p:spPr>
        <p:txBody>
          <a:bodyPr wrap="none" rtlCol="0">
            <a:spAutoFit/>
          </a:bodyPr>
          <a:lstStyle/>
          <a:p>
            <a:r>
              <a:rPr lang="en-US" sz="1600" u="sng" dirty="0" err="1">
                <a:solidFill>
                  <a:prstClr val="black"/>
                </a:solidFill>
              </a:rPr>
              <a:t>WoW</a:t>
            </a:r>
            <a:r>
              <a:rPr lang="en-US" sz="1600" dirty="0">
                <a:solidFill>
                  <a:prstClr val="black"/>
                </a:solidFill>
              </a:rPr>
              <a:t> (Wafer on Wafer)</a:t>
            </a:r>
          </a:p>
        </p:txBody>
      </p:sp>
      <p:pic>
        <p:nvPicPr>
          <p:cNvPr id="5" name="Picture 4"/>
          <p:cNvPicPr>
            <a:picLocks noChangeAspect="1"/>
          </p:cNvPicPr>
          <p:nvPr/>
        </p:nvPicPr>
        <p:blipFill rotWithShape="1">
          <a:blip r:embed="rId10">
            <a:clrChange>
              <a:clrFrom>
                <a:srgbClr val="FFFFFF"/>
              </a:clrFrom>
              <a:clrTo>
                <a:srgbClr val="FFFFFF">
                  <a:alpha val="0"/>
                </a:srgbClr>
              </a:clrTo>
            </a:clrChange>
          </a:blip>
          <a:srcRect r="1614"/>
          <a:stretch/>
        </p:blipFill>
        <p:spPr>
          <a:xfrm>
            <a:off x="7394079" y="5599461"/>
            <a:ext cx="3825872" cy="995760"/>
          </a:xfrm>
          <a:prstGeom prst="rect">
            <a:avLst/>
          </a:prstGeom>
        </p:spPr>
      </p:pic>
      <p:pic>
        <p:nvPicPr>
          <p:cNvPr id="48" name="Picture 47"/>
          <p:cNvPicPr>
            <a:picLocks noChangeAspect="1"/>
          </p:cNvPicPr>
          <p:nvPr/>
        </p:nvPicPr>
        <p:blipFill>
          <a:blip r:embed="rId11"/>
          <a:stretch>
            <a:fillRect/>
          </a:stretch>
        </p:blipFill>
        <p:spPr>
          <a:xfrm>
            <a:off x="6752929" y="5795852"/>
            <a:ext cx="657002" cy="657002"/>
          </a:xfrm>
          <a:prstGeom prst="rect">
            <a:avLst/>
          </a:prstGeom>
        </p:spPr>
      </p:pic>
      <p:pic>
        <p:nvPicPr>
          <p:cNvPr id="49" name="Picture 48"/>
          <p:cNvPicPr>
            <a:picLocks noChangeAspect="1"/>
          </p:cNvPicPr>
          <p:nvPr/>
        </p:nvPicPr>
        <p:blipFill rotWithShape="1">
          <a:blip r:embed="rId12"/>
          <a:srcRect l="88862"/>
          <a:stretch/>
        </p:blipFill>
        <p:spPr>
          <a:xfrm>
            <a:off x="5583604" y="1113670"/>
            <a:ext cx="331184" cy="324736"/>
          </a:xfrm>
          <a:prstGeom prst="rect">
            <a:avLst/>
          </a:prstGeom>
        </p:spPr>
      </p:pic>
      <p:pic>
        <p:nvPicPr>
          <p:cNvPr id="50" name="Picture 49"/>
          <p:cNvPicPr>
            <a:picLocks noChangeAspect="1"/>
          </p:cNvPicPr>
          <p:nvPr/>
        </p:nvPicPr>
        <p:blipFill rotWithShape="1">
          <a:blip r:embed="rId12"/>
          <a:srcRect l="88862"/>
          <a:stretch/>
        </p:blipFill>
        <p:spPr>
          <a:xfrm>
            <a:off x="8557812" y="1071693"/>
            <a:ext cx="331184" cy="324736"/>
          </a:xfrm>
          <a:prstGeom prst="rect">
            <a:avLst/>
          </a:prstGeom>
        </p:spPr>
      </p:pic>
      <p:pic>
        <p:nvPicPr>
          <p:cNvPr id="51" name="Picture 50"/>
          <p:cNvPicPr>
            <a:picLocks noChangeAspect="1"/>
          </p:cNvPicPr>
          <p:nvPr/>
        </p:nvPicPr>
        <p:blipFill rotWithShape="1">
          <a:blip r:embed="rId12"/>
          <a:srcRect l="88862"/>
          <a:stretch/>
        </p:blipFill>
        <p:spPr>
          <a:xfrm>
            <a:off x="5367781" y="2650891"/>
            <a:ext cx="331184" cy="324736"/>
          </a:xfrm>
          <a:prstGeom prst="rect">
            <a:avLst/>
          </a:prstGeom>
        </p:spPr>
      </p:pic>
      <p:pic>
        <p:nvPicPr>
          <p:cNvPr id="52" name="Picture 51"/>
          <p:cNvPicPr>
            <a:picLocks noChangeAspect="1"/>
          </p:cNvPicPr>
          <p:nvPr/>
        </p:nvPicPr>
        <p:blipFill rotWithShape="1">
          <a:blip r:embed="rId12"/>
          <a:srcRect l="88862"/>
          <a:stretch/>
        </p:blipFill>
        <p:spPr>
          <a:xfrm>
            <a:off x="5558564" y="4432863"/>
            <a:ext cx="331184" cy="324736"/>
          </a:xfrm>
          <a:prstGeom prst="rect">
            <a:avLst/>
          </a:prstGeom>
        </p:spPr>
      </p:pic>
      <p:pic>
        <p:nvPicPr>
          <p:cNvPr id="53" name="Picture 52"/>
          <p:cNvPicPr>
            <a:picLocks noChangeAspect="1"/>
          </p:cNvPicPr>
          <p:nvPr/>
        </p:nvPicPr>
        <p:blipFill rotWithShape="1">
          <a:blip r:embed="rId12"/>
          <a:srcRect l="88862"/>
          <a:stretch/>
        </p:blipFill>
        <p:spPr>
          <a:xfrm>
            <a:off x="8958878" y="4381790"/>
            <a:ext cx="331184" cy="324736"/>
          </a:xfrm>
          <a:prstGeom prst="rect">
            <a:avLst/>
          </a:prstGeom>
        </p:spPr>
      </p:pic>
      <p:sp>
        <p:nvSpPr>
          <p:cNvPr id="54" name="TextBox 53"/>
          <p:cNvSpPr txBox="1"/>
          <p:nvPr/>
        </p:nvSpPr>
        <p:spPr>
          <a:xfrm>
            <a:off x="7212499" y="3609836"/>
            <a:ext cx="1809726" cy="338554"/>
          </a:xfrm>
          <a:prstGeom prst="rect">
            <a:avLst/>
          </a:prstGeom>
          <a:noFill/>
        </p:spPr>
        <p:txBody>
          <a:bodyPr wrap="none" rtlCol="0">
            <a:spAutoFit/>
          </a:bodyPr>
          <a:lstStyle/>
          <a:p>
            <a:r>
              <a:rPr lang="en-US" sz="1600" u="sng" dirty="0" err="1">
                <a:solidFill>
                  <a:prstClr val="black"/>
                </a:solidFill>
              </a:rPr>
              <a:t>InFO_oS</a:t>
            </a:r>
            <a:r>
              <a:rPr lang="en-US" sz="1600" u="sng" dirty="0">
                <a:solidFill>
                  <a:prstClr val="black"/>
                </a:solidFill>
              </a:rPr>
              <a:t> / </a:t>
            </a:r>
            <a:r>
              <a:rPr lang="en-US" sz="1600" u="sng" dirty="0" err="1">
                <a:solidFill>
                  <a:prstClr val="black"/>
                </a:solidFill>
              </a:rPr>
              <a:t>InFO_MS</a:t>
            </a:r>
            <a:endParaRPr lang="en-US" sz="1600" u="sng" dirty="0">
              <a:solidFill>
                <a:prstClr val="black"/>
              </a:solidFill>
            </a:endParaRPr>
          </a:p>
        </p:txBody>
      </p:sp>
      <p:sp>
        <p:nvSpPr>
          <p:cNvPr id="9" name="Arc 8"/>
          <p:cNvSpPr/>
          <p:nvPr/>
        </p:nvSpPr>
        <p:spPr>
          <a:xfrm flipH="1">
            <a:off x="5987069" y="5559622"/>
            <a:ext cx="4472056" cy="1483863"/>
          </a:xfrm>
          <a:prstGeom prst="arc">
            <a:avLst>
              <a:gd name="adj1" fmla="val 16245374"/>
              <a:gd name="adj2" fmla="val 1925"/>
            </a:avLst>
          </a:prstGeom>
          <a:ln w="19050">
            <a:solidFill>
              <a:srgbClr val="E062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11" name="Straight Connector 10"/>
          <p:cNvCxnSpPr/>
          <p:nvPr/>
        </p:nvCxnSpPr>
        <p:spPr>
          <a:xfrm>
            <a:off x="8178979" y="5559622"/>
            <a:ext cx="3525341" cy="0"/>
          </a:xfrm>
          <a:prstGeom prst="line">
            <a:avLst/>
          </a:prstGeom>
          <a:ln w="19050">
            <a:solidFill>
              <a:srgbClr val="E06220"/>
            </a:solidFill>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rotWithShape="1">
          <a:blip r:embed="rId12"/>
          <a:srcRect l="88862"/>
          <a:stretch/>
        </p:blipFill>
        <p:spPr>
          <a:xfrm>
            <a:off x="139226" y="1529736"/>
            <a:ext cx="331184" cy="324736"/>
          </a:xfrm>
          <a:prstGeom prst="rect">
            <a:avLst/>
          </a:prstGeom>
        </p:spPr>
      </p:pic>
      <p:pic>
        <p:nvPicPr>
          <p:cNvPr id="55" name="Picture 95" descr="C:\Users\ejli\AppData\Local\Microsoft\Windows\Temporary Internet Files\Content.IE5\Y7W30R6T\MC900432680[1].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383993" y="110828"/>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630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a:xfrm>
            <a:off x="4263611" y="787400"/>
            <a:ext cx="3107973" cy="55118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sz="2400" dirty="0">
              <a:solidFill>
                <a:prstClr val="white"/>
              </a:solidFill>
            </a:endParaRPr>
          </a:p>
        </p:txBody>
      </p:sp>
      <p:sp>
        <p:nvSpPr>
          <p:cNvPr id="11" name="Rectangle 10"/>
          <p:cNvSpPr/>
          <p:nvPr/>
        </p:nvSpPr>
        <p:spPr>
          <a:xfrm>
            <a:off x="381003" y="787400"/>
            <a:ext cx="2904260" cy="5511800"/>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en-US" sz="2400" dirty="0">
              <a:solidFill>
                <a:prstClr val="white"/>
              </a:solidFill>
            </a:endParaRPr>
          </a:p>
        </p:txBody>
      </p:sp>
      <p:sp>
        <p:nvSpPr>
          <p:cNvPr id="35" name="Title 1"/>
          <p:cNvSpPr>
            <a:spLocks noGrp="1"/>
          </p:cNvSpPr>
          <p:nvPr>
            <p:ph type="title"/>
          </p:nvPr>
        </p:nvSpPr>
        <p:spPr/>
        <p:txBody>
          <a:bodyPr/>
          <a:lstStyle/>
          <a:p>
            <a:r>
              <a:rPr lang="en-US" dirty="0" smtClean="0"/>
              <a:t>Die-to-Die Interconnect Comparison</a:t>
            </a:r>
            <a:endParaRPr lang="en-US" dirty="0"/>
          </a:p>
        </p:txBody>
      </p:sp>
      <p:sp>
        <p:nvSpPr>
          <p:cNvPr id="4" name="Slide Number Placeholder 3"/>
          <p:cNvSpPr>
            <a:spLocks noGrp="1"/>
          </p:cNvSpPr>
          <p:nvPr>
            <p:ph type="sldNum" sz="quarter" idx="12"/>
          </p:nvPr>
        </p:nvSpPr>
        <p:spPr/>
        <p:txBody>
          <a:bodyPr/>
          <a:lstStyle/>
          <a:p>
            <a:fld id="{97D7C3E5-DE7E-4C57-A812-05AD81CE8592}" type="slidenum">
              <a:rPr lang="en-US" smtClean="0"/>
              <a:pPr/>
              <a:t>28</a:t>
            </a:fld>
            <a:endParaRPr lang="en-US" dirty="0"/>
          </a:p>
        </p:txBody>
      </p:sp>
      <p:sp>
        <p:nvSpPr>
          <p:cNvPr id="38" name="TextBox 37"/>
          <p:cNvSpPr txBox="1"/>
          <p:nvPr/>
        </p:nvSpPr>
        <p:spPr>
          <a:xfrm>
            <a:off x="4479955" y="3759757"/>
            <a:ext cx="2773515" cy="553998"/>
          </a:xfrm>
          <a:prstGeom prst="rect">
            <a:avLst/>
          </a:prstGeom>
          <a:noFill/>
        </p:spPr>
        <p:txBody>
          <a:bodyPr wrap="none" rtlCol="0">
            <a:spAutoFit/>
          </a:bodyPr>
          <a:lstStyle/>
          <a:p>
            <a:pPr algn="ctr" defTabSz="914332"/>
            <a:r>
              <a:rPr lang="en-US" sz="1600" b="1" dirty="0" err="1">
                <a:solidFill>
                  <a:srgbClr val="004280"/>
                </a:solidFill>
                <a:cs typeface="Neo Sans Intel"/>
              </a:rPr>
              <a:t>Nvidia</a:t>
            </a:r>
            <a:r>
              <a:rPr lang="en-US" sz="1600" b="1" dirty="0">
                <a:solidFill>
                  <a:srgbClr val="004280"/>
                </a:solidFill>
                <a:cs typeface="Neo Sans Intel"/>
              </a:rPr>
              <a:t> Tesla P100</a:t>
            </a:r>
          </a:p>
          <a:p>
            <a:pPr algn="ctr" defTabSz="914332"/>
            <a:r>
              <a:rPr lang="en-US" sz="1400" b="1" dirty="0">
                <a:solidFill>
                  <a:srgbClr val="004280"/>
                </a:solidFill>
                <a:cs typeface="Neo Sans Intel"/>
              </a:rPr>
              <a:t>1 Routing Layer 1um L/2um </a:t>
            </a:r>
            <a:r>
              <a:rPr lang="en-US" sz="1400" b="1" dirty="0" err="1">
                <a:solidFill>
                  <a:srgbClr val="004280"/>
                </a:solidFill>
                <a:cs typeface="Neo Sans Intel"/>
              </a:rPr>
              <a:t>Sp</a:t>
            </a:r>
            <a:endParaRPr lang="en-US" sz="1400" b="1" dirty="0">
              <a:solidFill>
                <a:srgbClr val="004280"/>
              </a:solidFill>
              <a:cs typeface="Neo Sans Intel"/>
            </a:endParaRPr>
          </a:p>
        </p:txBody>
      </p:sp>
      <p:sp>
        <p:nvSpPr>
          <p:cNvPr id="55" name="TextBox 54"/>
          <p:cNvSpPr txBox="1"/>
          <p:nvPr/>
        </p:nvSpPr>
        <p:spPr>
          <a:xfrm>
            <a:off x="720795" y="3738785"/>
            <a:ext cx="2268570" cy="553998"/>
          </a:xfrm>
          <a:prstGeom prst="rect">
            <a:avLst/>
          </a:prstGeom>
          <a:noFill/>
        </p:spPr>
        <p:txBody>
          <a:bodyPr wrap="none" rtlCol="0">
            <a:spAutoFit/>
          </a:bodyPr>
          <a:lstStyle/>
          <a:p>
            <a:pPr algn="ctr" defTabSz="914332"/>
            <a:r>
              <a:rPr lang="en-US" sz="1600" b="1" dirty="0">
                <a:solidFill>
                  <a:srgbClr val="004280"/>
                </a:solidFill>
                <a:cs typeface="Neo Sans Intel"/>
              </a:rPr>
              <a:t>AMD Vega 10</a:t>
            </a:r>
          </a:p>
          <a:p>
            <a:pPr algn="ctr" defTabSz="914332"/>
            <a:r>
              <a:rPr lang="en-US" sz="1400" b="1" dirty="0">
                <a:solidFill>
                  <a:srgbClr val="004280"/>
                </a:solidFill>
                <a:cs typeface="Neo Sans Intel"/>
              </a:rPr>
              <a:t>4 Layer, 1um L/0.5um </a:t>
            </a:r>
            <a:r>
              <a:rPr lang="en-US" sz="1400" b="1" dirty="0" err="1">
                <a:solidFill>
                  <a:srgbClr val="004280"/>
                </a:solidFill>
                <a:cs typeface="Neo Sans Intel"/>
              </a:rPr>
              <a:t>Sp</a:t>
            </a:r>
            <a:endParaRPr lang="en-US" sz="1400" b="1" dirty="0">
              <a:solidFill>
                <a:srgbClr val="004280"/>
              </a:solidFill>
              <a:cs typeface="Neo Sans Intel"/>
            </a:endParaRPr>
          </a:p>
        </p:txBody>
      </p:sp>
      <p:sp>
        <p:nvSpPr>
          <p:cNvPr id="56" name="TextBox 55"/>
          <p:cNvSpPr txBox="1"/>
          <p:nvPr/>
        </p:nvSpPr>
        <p:spPr>
          <a:xfrm>
            <a:off x="1051482" y="1468872"/>
            <a:ext cx="1553630" cy="553998"/>
          </a:xfrm>
          <a:prstGeom prst="rect">
            <a:avLst/>
          </a:prstGeom>
          <a:noFill/>
        </p:spPr>
        <p:txBody>
          <a:bodyPr wrap="none" rtlCol="0">
            <a:spAutoFit/>
          </a:bodyPr>
          <a:lstStyle/>
          <a:p>
            <a:pPr algn="ctr" defTabSz="914332"/>
            <a:r>
              <a:rPr lang="en-US" sz="1600" b="1" dirty="0">
                <a:solidFill>
                  <a:srgbClr val="004280"/>
                </a:solidFill>
                <a:cs typeface="Neo Sans Intel"/>
              </a:rPr>
              <a:t>AMD Fury R9X</a:t>
            </a:r>
          </a:p>
          <a:p>
            <a:pPr algn="ctr" defTabSz="914332"/>
            <a:r>
              <a:rPr lang="en-US" sz="1400" b="1" dirty="0">
                <a:solidFill>
                  <a:srgbClr val="004280"/>
                </a:solidFill>
                <a:cs typeface="Neo Sans Intel"/>
              </a:rPr>
              <a:t>3 Layer 1um L/S</a:t>
            </a:r>
          </a:p>
        </p:txBody>
      </p:sp>
      <p:sp>
        <p:nvSpPr>
          <p:cNvPr id="65" name="TextBox 64"/>
          <p:cNvSpPr txBox="1"/>
          <p:nvPr/>
        </p:nvSpPr>
        <p:spPr>
          <a:xfrm>
            <a:off x="9366362" y="350849"/>
            <a:ext cx="1584087" cy="800219"/>
          </a:xfrm>
          <a:prstGeom prst="rect">
            <a:avLst/>
          </a:prstGeom>
          <a:noFill/>
        </p:spPr>
        <p:txBody>
          <a:bodyPr wrap="none" rtlCol="0">
            <a:spAutoFit/>
          </a:bodyPr>
          <a:lstStyle/>
          <a:p>
            <a:pPr algn="ctr" defTabSz="914332"/>
            <a:r>
              <a:rPr lang="en-US" sz="1600" b="1" dirty="0">
                <a:solidFill>
                  <a:srgbClr val="004280"/>
                </a:solidFill>
                <a:cs typeface="Neo Sans Intel"/>
              </a:rPr>
              <a:t>Intel EMIB</a:t>
            </a:r>
          </a:p>
          <a:p>
            <a:pPr algn="ctr" defTabSz="914332"/>
            <a:r>
              <a:rPr lang="en-US" sz="1400" b="1" dirty="0">
                <a:solidFill>
                  <a:srgbClr val="004280"/>
                </a:solidFill>
                <a:cs typeface="Neo Sans Intel"/>
              </a:rPr>
              <a:t>4 Layer, 2um L/S</a:t>
            </a:r>
          </a:p>
          <a:p>
            <a:pPr algn="ctr" defTabSz="914332"/>
            <a:endParaRPr lang="en-US" sz="1600" b="1" dirty="0">
              <a:solidFill>
                <a:srgbClr val="004280"/>
              </a:solidFill>
              <a:cs typeface="Neo Sans Intel"/>
            </a:endParaRPr>
          </a:p>
        </p:txBody>
      </p:sp>
      <p:sp>
        <p:nvSpPr>
          <p:cNvPr id="68" name="TextBox 67"/>
          <p:cNvSpPr txBox="1"/>
          <p:nvPr/>
        </p:nvSpPr>
        <p:spPr>
          <a:xfrm>
            <a:off x="4412791" y="4305641"/>
            <a:ext cx="2805768" cy="261610"/>
          </a:xfrm>
          <a:prstGeom prst="rect">
            <a:avLst/>
          </a:prstGeom>
          <a:noFill/>
        </p:spPr>
        <p:txBody>
          <a:bodyPr wrap="square" rtlCol="0">
            <a:spAutoFit/>
          </a:bodyPr>
          <a:lstStyle/>
          <a:p>
            <a:pPr algn="ctr" defTabSz="914309"/>
            <a:r>
              <a:rPr lang="en-US" sz="1100" b="1" dirty="0">
                <a:solidFill>
                  <a:srgbClr val="0071C5"/>
                </a:solidFill>
                <a:ea typeface="Intel Clear" panose="020B0604020203020204" pitchFamily="34" charset="0"/>
                <a:cs typeface="Intel Clear" panose="020B0604020203020204" pitchFamily="34" charset="0"/>
              </a:rPr>
              <a:t>29x40mm Interposer/55x55mm pkg</a:t>
            </a:r>
          </a:p>
        </p:txBody>
      </p:sp>
      <p:sp>
        <p:nvSpPr>
          <p:cNvPr id="85" name="TextBox 84"/>
          <p:cNvSpPr txBox="1"/>
          <p:nvPr/>
        </p:nvSpPr>
        <p:spPr>
          <a:xfrm>
            <a:off x="371971" y="4280974"/>
            <a:ext cx="2970119" cy="261610"/>
          </a:xfrm>
          <a:prstGeom prst="rect">
            <a:avLst/>
          </a:prstGeom>
          <a:noFill/>
        </p:spPr>
        <p:txBody>
          <a:bodyPr wrap="square" rtlCol="0">
            <a:spAutoFit/>
          </a:bodyPr>
          <a:lstStyle/>
          <a:p>
            <a:pPr algn="ctr" defTabSz="914309"/>
            <a:r>
              <a:rPr lang="en-US" sz="1100" b="1" dirty="0">
                <a:solidFill>
                  <a:srgbClr val="0071C5"/>
                </a:solidFill>
                <a:ea typeface="Intel Clear" panose="020B0604020203020204" pitchFamily="34" charset="0"/>
                <a:cs typeface="Intel Clear" panose="020B0604020203020204" pitchFamily="34" charset="0"/>
              </a:rPr>
              <a:t>27x29mm Interposer/47.5x47.5mm pkg</a:t>
            </a:r>
          </a:p>
        </p:txBody>
      </p:sp>
      <p:sp>
        <p:nvSpPr>
          <p:cNvPr id="86" name="TextBox 85"/>
          <p:cNvSpPr txBox="1"/>
          <p:nvPr/>
        </p:nvSpPr>
        <p:spPr>
          <a:xfrm>
            <a:off x="248705" y="4463381"/>
            <a:ext cx="3074881" cy="369332"/>
          </a:xfrm>
          <a:prstGeom prst="rect">
            <a:avLst/>
          </a:prstGeom>
          <a:noFill/>
        </p:spPr>
        <p:txBody>
          <a:bodyPr wrap="none" rtlCol="0">
            <a:spAutoFit/>
          </a:bodyPr>
          <a:lstStyle/>
          <a:p>
            <a:pPr algn="ctr" defTabSz="914332"/>
            <a:r>
              <a:rPr lang="en-US" sz="900" dirty="0">
                <a:solidFill>
                  <a:prstClr val="black"/>
                </a:solidFill>
                <a:cs typeface="Neo Sans Intel"/>
              </a:rPr>
              <a:t>2L redundant routing w/ guard trace + 2 Shield Layers</a:t>
            </a:r>
          </a:p>
          <a:p>
            <a:pPr algn="ctr" defTabSz="914332"/>
            <a:r>
              <a:rPr lang="en-US" sz="900" dirty="0">
                <a:solidFill>
                  <a:prstClr val="black"/>
                </a:solidFill>
                <a:cs typeface="Neo Sans Intel"/>
              </a:rPr>
              <a:t>Min: 0.95um L, 0.5um S, T=1.15um, 45um Die Via Pitch </a:t>
            </a:r>
          </a:p>
        </p:txBody>
      </p:sp>
      <p:sp>
        <p:nvSpPr>
          <p:cNvPr id="88" name="TextBox 87"/>
          <p:cNvSpPr txBox="1"/>
          <p:nvPr/>
        </p:nvSpPr>
        <p:spPr>
          <a:xfrm>
            <a:off x="8601767" y="892258"/>
            <a:ext cx="2979040" cy="261610"/>
          </a:xfrm>
          <a:prstGeom prst="rect">
            <a:avLst/>
          </a:prstGeom>
          <a:noFill/>
        </p:spPr>
        <p:txBody>
          <a:bodyPr wrap="square" rtlCol="0">
            <a:spAutoFit/>
          </a:bodyPr>
          <a:lstStyle/>
          <a:p>
            <a:pPr algn="ctr" defTabSz="1219078"/>
            <a:r>
              <a:rPr lang="en-US" sz="1100" b="1" dirty="0">
                <a:solidFill>
                  <a:srgbClr val="0071C5"/>
                </a:solidFill>
                <a:ea typeface="Intel Clear" panose="020B0604020203020204" pitchFamily="34" charset="0"/>
                <a:cs typeface="Intel Clear" panose="020B0604020203020204" pitchFamily="34" charset="0"/>
              </a:rPr>
              <a:t>Up to 55x55mm package</a:t>
            </a:r>
          </a:p>
        </p:txBody>
      </p:sp>
      <p:sp>
        <p:nvSpPr>
          <p:cNvPr id="5" name="TextBox 4"/>
          <p:cNvSpPr txBox="1"/>
          <p:nvPr/>
        </p:nvSpPr>
        <p:spPr>
          <a:xfrm>
            <a:off x="647368" y="6296554"/>
            <a:ext cx="3281668" cy="261610"/>
          </a:xfrm>
          <a:prstGeom prst="rect">
            <a:avLst/>
          </a:prstGeom>
          <a:noFill/>
        </p:spPr>
        <p:txBody>
          <a:bodyPr wrap="none" rtlCol="0">
            <a:spAutoFit/>
          </a:bodyPr>
          <a:lstStyle/>
          <a:p>
            <a:pPr defTabSz="914354"/>
            <a:r>
              <a:rPr lang="en-US" sz="1100" dirty="0">
                <a:solidFill>
                  <a:srgbClr val="004280"/>
                </a:solidFill>
                <a:cs typeface="Neo Sans Intel"/>
              </a:rPr>
              <a:t>RDL X-section images are approximately to scale</a:t>
            </a:r>
          </a:p>
        </p:txBody>
      </p:sp>
      <p:pic>
        <p:nvPicPr>
          <p:cNvPr id="36" name="Picture 35"/>
          <p:cNvPicPr preferRelativeResize="0">
            <a:picLocks noChangeAspect="1"/>
          </p:cNvPicPr>
          <p:nvPr/>
        </p:nvPicPr>
        <p:blipFill rotWithShape="1">
          <a:blip r:embed="rId3"/>
          <a:srcRect r="25869" b="27889"/>
          <a:stretch/>
        </p:blipFill>
        <p:spPr>
          <a:xfrm>
            <a:off x="776483" y="2797434"/>
            <a:ext cx="2059477" cy="541441"/>
          </a:xfrm>
          <a:prstGeom prst="rect">
            <a:avLst/>
          </a:prstGeom>
        </p:spPr>
      </p:pic>
      <p:cxnSp>
        <p:nvCxnSpPr>
          <p:cNvPr id="40" name="Straight Connector 39"/>
          <p:cNvCxnSpPr/>
          <p:nvPr/>
        </p:nvCxnSpPr>
        <p:spPr>
          <a:xfrm>
            <a:off x="1003460" y="2591091"/>
            <a:ext cx="0" cy="740388"/>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454896" y="2591091"/>
            <a:ext cx="0" cy="740388"/>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936571" y="2573317"/>
            <a:ext cx="1468672" cy="261610"/>
          </a:xfrm>
          <a:prstGeom prst="rect">
            <a:avLst/>
          </a:prstGeom>
          <a:noFill/>
        </p:spPr>
        <p:txBody>
          <a:bodyPr wrap="none" rtlCol="0" anchor="ctr">
            <a:spAutoFit/>
          </a:bodyPr>
          <a:lstStyle/>
          <a:p>
            <a:pPr defTabSz="914354"/>
            <a:r>
              <a:rPr lang="en-US" sz="1100" dirty="0">
                <a:solidFill>
                  <a:srgbClr val="8DC8E8"/>
                </a:solidFill>
                <a:cs typeface="Neo Sans Intel"/>
              </a:rPr>
              <a:t> 6um            2 signals</a:t>
            </a:r>
          </a:p>
        </p:txBody>
      </p:sp>
      <p:cxnSp>
        <p:nvCxnSpPr>
          <p:cNvPr id="43" name="Straight Arrow Connector 42"/>
          <p:cNvCxnSpPr/>
          <p:nvPr/>
        </p:nvCxnSpPr>
        <p:spPr>
          <a:xfrm>
            <a:off x="783379" y="2703669"/>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1467563" y="2703669"/>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6" name="Picture 45"/>
          <p:cNvPicPr preferRelativeResize="0">
            <a:picLocks noChangeAspect="1"/>
          </p:cNvPicPr>
          <p:nvPr/>
        </p:nvPicPr>
        <p:blipFill rotWithShape="1">
          <a:blip r:embed="rId4"/>
          <a:srcRect t="13770" r="27989" b="37766"/>
          <a:stretch/>
        </p:blipFill>
        <p:spPr>
          <a:xfrm>
            <a:off x="4948015" y="5291323"/>
            <a:ext cx="2059476" cy="552576"/>
          </a:xfrm>
          <a:prstGeom prst="rect">
            <a:avLst/>
          </a:prstGeom>
        </p:spPr>
      </p:pic>
      <p:cxnSp>
        <p:nvCxnSpPr>
          <p:cNvPr id="47" name="Straight Connector 46"/>
          <p:cNvCxnSpPr/>
          <p:nvPr/>
        </p:nvCxnSpPr>
        <p:spPr>
          <a:xfrm>
            <a:off x="5108103" y="5084983"/>
            <a:ext cx="0" cy="740388"/>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559539" y="5084983"/>
            <a:ext cx="0" cy="740388"/>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041213" y="5070309"/>
            <a:ext cx="1435008" cy="261610"/>
          </a:xfrm>
          <a:prstGeom prst="rect">
            <a:avLst/>
          </a:prstGeom>
          <a:noFill/>
        </p:spPr>
        <p:txBody>
          <a:bodyPr wrap="none" rtlCol="0" anchor="ctr">
            <a:spAutoFit/>
          </a:bodyPr>
          <a:lstStyle/>
          <a:p>
            <a:pPr defTabSz="914354"/>
            <a:r>
              <a:rPr lang="en-US" sz="1100" dirty="0">
                <a:solidFill>
                  <a:srgbClr val="8DC8E8"/>
                </a:solidFill>
                <a:cs typeface="Neo Sans Intel"/>
              </a:rPr>
              <a:t> 6um           2 signals</a:t>
            </a:r>
          </a:p>
        </p:txBody>
      </p:sp>
      <p:cxnSp>
        <p:nvCxnSpPr>
          <p:cNvPr id="50" name="Straight Arrow Connector 49"/>
          <p:cNvCxnSpPr/>
          <p:nvPr/>
        </p:nvCxnSpPr>
        <p:spPr>
          <a:xfrm>
            <a:off x="4888022" y="5200661"/>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5572205" y="5200661"/>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3" name="Picture 52"/>
          <p:cNvPicPr preferRelativeResize="0">
            <a:picLocks noChangeAspect="1"/>
          </p:cNvPicPr>
          <p:nvPr/>
        </p:nvPicPr>
        <p:blipFill rotWithShape="1">
          <a:blip r:embed="rId5" cstate="screen">
            <a:extLst>
              <a:ext uri="{28A0092B-C50C-407E-A947-70E740481C1C}">
                <a14:useLocalDpi xmlns:a14="http://schemas.microsoft.com/office/drawing/2010/main" val="0"/>
              </a:ext>
            </a:extLst>
          </a:blip>
          <a:srcRect l="1378" t="37316" r="48483" b="46228"/>
          <a:stretch/>
        </p:blipFill>
        <p:spPr>
          <a:xfrm flipH="1">
            <a:off x="826287" y="5118278"/>
            <a:ext cx="2093235" cy="636029"/>
          </a:xfrm>
          <a:prstGeom prst="rect">
            <a:avLst/>
          </a:prstGeom>
        </p:spPr>
      </p:pic>
      <p:cxnSp>
        <p:nvCxnSpPr>
          <p:cNvPr id="54" name="Straight Connector 53"/>
          <p:cNvCxnSpPr/>
          <p:nvPr/>
        </p:nvCxnSpPr>
        <p:spPr>
          <a:xfrm>
            <a:off x="1022719" y="4908015"/>
            <a:ext cx="0" cy="749099"/>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479464" y="4908015"/>
            <a:ext cx="0" cy="749099"/>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955041" y="4877579"/>
            <a:ext cx="1435008" cy="261610"/>
          </a:xfrm>
          <a:prstGeom prst="rect">
            <a:avLst/>
          </a:prstGeom>
          <a:noFill/>
        </p:spPr>
        <p:txBody>
          <a:bodyPr wrap="none" rtlCol="0" anchor="ctr">
            <a:spAutoFit/>
          </a:bodyPr>
          <a:lstStyle/>
          <a:p>
            <a:pPr defTabSz="914354"/>
            <a:r>
              <a:rPr lang="en-US" sz="1100" dirty="0">
                <a:solidFill>
                  <a:srgbClr val="8DC8E8"/>
                </a:solidFill>
                <a:cs typeface="Neo Sans Intel"/>
              </a:rPr>
              <a:t> 6um           2 signals</a:t>
            </a:r>
          </a:p>
        </p:txBody>
      </p:sp>
      <p:cxnSp>
        <p:nvCxnSpPr>
          <p:cNvPr id="60" name="Straight Arrow Connector 59"/>
          <p:cNvCxnSpPr/>
          <p:nvPr/>
        </p:nvCxnSpPr>
        <p:spPr>
          <a:xfrm>
            <a:off x="800049" y="5007925"/>
            <a:ext cx="213827" cy="919"/>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1492277" y="5007925"/>
            <a:ext cx="213827" cy="919"/>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519039" y="2191759"/>
            <a:ext cx="2747868" cy="507831"/>
          </a:xfrm>
          <a:prstGeom prst="rect">
            <a:avLst/>
          </a:prstGeom>
          <a:noFill/>
        </p:spPr>
        <p:txBody>
          <a:bodyPr wrap="none" rtlCol="0">
            <a:spAutoFit/>
          </a:bodyPr>
          <a:lstStyle/>
          <a:p>
            <a:pPr algn="ctr" defTabSz="914354"/>
            <a:r>
              <a:rPr lang="en-US" sz="900" dirty="0">
                <a:solidFill>
                  <a:prstClr val="black"/>
                </a:solidFill>
                <a:cs typeface="Neo Sans Intel"/>
              </a:rPr>
              <a:t>2L routing w/ guard trace + Shield Layer</a:t>
            </a:r>
          </a:p>
          <a:p>
            <a:pPr algn="ctr" defTabSz="914354"/>
            <a:r>
              <a:rPr lang="en-US" sz="900" dirty="0">
                <a:solidFill>
                  <a:prstClr val="black"/>
                </a:solidFill>
                <a:cs typeface="Neo Sans Intel"/>
              </a:rPr>
              <a:t>Min: 1um L, 1um S, T=1.1um, 48um Die Via Pitch </a:t>
            </a:r>
          </a:p>
          <a:p>
            <a:pPr algn="ctr" defTabSz="914354"/>
            <a:r>
              <a:rPr lang="en-US" sz="900" dirty="0">
                <a:solidFill>
                  <a:prstClr val="black"/>
                </a:solidFill>
                <a:cs typeface="Neo Sans Intel"/>
              </a:rPr>
              <a:t> </a:t>
            </a:r>
          </a:p>
        </p:txBody>
      </p:sp>
      <p:sp>
        <p:nvSpPr>
          <p:cNvPr id="64" name="TextBox 63"/>
          <p:cNvSpPr txBox="1"/>
          <p:nvPr/>
        </p:nvSpPr>
        <p:spPr>
          <a:xfrm>
            <a:off x="4548305" y="4522281"/>
            <a:ext cx="3416320" cy="507831"/>
          </a:xfrm>
          <a:prstGeom prst="rect">
            <a:avLst/>
          </a:prstGeom>
          <a:noFill/>
        </p:spPr>
        <p:txBody>
          <a:bodyPr wrap="none" rtlCol="0">
            <a:spAutoFit/>
          </a:bodyPr>
          <a:lstStyle/>
          <a:p>
            <a:pPr defTabSz="914354"/>
            <a:r>
              <a:rPr lang="en-US" sz="900" dirty="0">
                <a:solidFill>
                  <a:prstClr val="black"/>
                </a:solidFill>
                <a:cs typeface="Neo Sans Intel"/>
              </a:rPr>
              <a:t>1L routing w/ no guard trace +Al RDL/Shield Layer</a:t>
            </a:r>
          </a:p>
          <a:p>
            <a:pPr algn="ctr" defTabSz="914354"/>
            <a:r>
              <a:rPr lang="en-US" sz="900" dirty="0">
                <a:solidFill>
                  <a:prstClr val="black"/>
                </a:solidFill>
                <a:cs typeface="Neo Sans Intel"/>
              </a:rPr>
              <a:t>Min: 1um L, 2um S, T=1.6um, 55um Die Via Pitch </a:t>
            </a:r>
          </a:p>
          <a:p>
            <a:pPr defTabSz="914354"/>
            <a:r>
              <a:rPr lang="en-US" sz="900" dirty="0">
                <a:solidFill>
                  <a:prstClr val="black"/>
                </a:solidFill>
                <a:cs typeface="Neo Sans Intel"/>
              </a:rPr>
              <a:t> </a:t>
            </a:r>
          </a:p>
        </p:txBody>
      </p:sp>
      <p:sp>
        <p:nvSpPr>
          <p:cNvPr id="69" name="TextBox 68"/>
          <p:cNvSpPr txBox="1"/>
          <p:nvPr/>
        </p:nvSpPr>
        <p:spPr>
          <a:xfrm>
            <a:off x="668858" y="1979346"/>
            <a:ext cx="2489169" cy="261610"/>
          </a:xfrm>
          <a:prstGeom prst="rect">
            <a:avLst/>
          </a:prstGeom>
          <a:noFill/>
        </p:spPr>
        <p:txBody>
          <a:bodyPr wrap="square" rtlCol="0">
            <a:spAutoFit/>
          </a:bodyPr>
          <a:lstStyle>
            <a:defPPr>
              <a:defRPr lang="en-US"/>
            </a:defPPr>
            <a:lvl1pPr algn="ctr">
              <a:defRPr sz="1100" b="1">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pPr defTabSz="914332"/>
            <a:r>
              <a:rPr lang="en-US" dirty="0">
                <a:solidFill>
                  <a:srgbClr val="0071C5"/>
                </a:solidFill>
              </a:rPr>
              <a:t>23x36mm Interposer/55mm pkg</a:t>
            </a:r>
          </a:p>
        </p:txBody>
      </p:sp>
      <p:pic>
        <p:nvPicPr>
          <p:cNvPr id="71" name="Picture 70"/>
          <p:cNvPicPr preferRelativeResize="0">
            <a:picLocks noChangeAspect="1"/>
          </p:cNvPicPr>
          <p:nvPr/>
        </p:nvPicPr>
        <p:blipFill rotWithShape="1">
          <a:blip r:embed="rId6"/>
          <a:srcRect l="13835" t="4411" r="25736" b="17354"/>
          <a:stretch/>
        </p:blipFill>
        <p:spPr>
          <a:xfrm>
            <a:off x="9100830" y="1577601"/>
            <a:ext cx="2084415" cy="1596396"/>
          </a:xfrm>
          <a:prstGeom prst="rect">
            <a:avLst/>
          </a:prstGeom>
        </p:spPr>
      </p:pic>
      <p:cxnSp>
        <p:nvCxnSpPr>
          <p:cNvPr id="72" name="Straight Connector 71"/>
          <p:cNvCxnSpPr/>
          <p:nvPr/>
        </p:nvCxnSpPr>
        <p:spPr>
          <a:xfrm>
            <a:off x="9268839" y="1371259"/>
            <a:ext cx="0" cy="1761412"/>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9826955" y="1371259"/>
            <a:ext cx="0" cy="1761412"/>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9201948" y="1359967"/>
            <a:ext cx="1515158" cy="261610"/>
          </a:xfrm>
          <a:prstGeom prst="rect">
            <a:avLst/>
          </a:prstGeom>
          <a:noFill/>
        </p:spPr>
        <p:txBody>
          <a:bodyPr wrap="none" rtlCol="0" anchor="ctr">
            <a:spAutoFit/>
          </a:bodyPr>
          <a:lstStyle/>
          <a:p>
            <a:pPr defTabSz="914354"/>
            <a:r>
              <a:rPr lang="en-US" sz="1100" dirty="0">
                <a:solidFill>
                  <a:srgbClr val="8DC8E8"/>
                </a:solidFill>
                <a:cs typeface="Neo Sans Intel"/>
              </a:rPr>
              <a:t> 6.9um          2 signals</a:t>
            </a:r>
          </a:p>
        </p:txBody>
      </p:sp>
      <p:cxnSp>
        <p:nvCxnSpPr>
          <p:cNvPr id="75" name="Straight Arrow Connector 74"/>
          <p:cNvCxnSpPr/>
          <p:nvPr/>
        </p:nvCxnSpPr>
        <p:spPr>
          <a:xfrm>
            <a:off x="9047825" y="1490317"/>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9792967" y="1490317"/>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8987695" y="1053224"/>
            <a:ext cx="2452916" cy="230832"/>
          </a:xfrm>
          <a:prstGeom prst="rect">
            <a:avLst/>
          </a:prstGeom>
          <a:noFill/>
        </p:spPr>
        <p:txBody>
          <a:bodyPr wrap="none" rtlCol="0">
            <a:spAutoFit/>
          </a:bodyPr>
          <a:lstStyle/>
          <a:p>
            <a:pPr defTabSz="914332"/>
            <a:r>
              <a:rPr lang="en-US" sz="900" dirty="0">
                <a:solidFill>
                  <a:prstClr val="black"/>
                </a:solidFill>
                <a:cs typeface="Neo Sans Intel"/>
              </a:rPr>
              <a:t>2L routing w/ guard trace + 2 Shield Layers </a:t>
            </a:r>
          </a:p>
        </p:txBody>
      </p:sp>
      <p:sp>
        <p:nvSpPr>
          <p:cNvPr id="6" name="TextBox 5"/>
          <p:cNvSpPr txBox="1"/>
          <p:nvPr/>
        </p:nvSpPr>
        <p:spPr>
          <a:xfrm>
            <a:off x="2594318" y="2573318"/>
            <a:ext cx="793807" cy="261610"/>
          </a:xfrm>
          <a:prstGeom prst="rect">
            <a:avLst/>
          </a:prstGeom>
          <a:solidFill>
            <a:srgbClr val="FF7C80"/>
          </a:solidFill>
        </p:spPr>
        <p:txBody>
          <a:bodyPr wrap="none" rtlCol="0">
            <a:spAutoFit/>
          </a:bodyPr>
          <a:lstStyle/>
          <a:p>
            <a:pPr defTabSz="914354"/>
            <a:r>
              <a:rPr lang="en-US" sz="1100" dirty="0">
                <a:solidFill>
                  <a:srgbClr val="004280"/>
                </a:solidFill>
                <a:cs typeface="Neo Sans Intel"/>
              </a:rPr>
              <a:t>21 </a:t>
            </a:r>
            <a:r>
              <a:rPr lang="el-GR" sz="1100" dirty="0">
                <a:solidFill>
                  <a:srgbClr val="004280"/>
                </a:solidFill>
                <a:cs typeface="Neo Sans Intel"/>
              </a:rPr>
              <a:t>Ω</a:t>
            </a:r>
            <a:r>
              <a:rPr lang="en-US" sz="1100" dirty="0">
                <a:solidFill>
                  <a:srgbClr val="004280"/>
                </a:solidFill>
                <a:cs typeface="Neo Sans Intel"/>
              </a:rPr>
              <a:t>/mm</a:t>
            </a:r>
          </a:p>
        </p:txBody>
      </p:sp>
      <p:sp>
        <p:nvSpPr>
          <p:cNvPr id="78" name="TextBox 77"/>
          <p:cNvSpPr txBox="1"/>
          <p:nvPr/>
        </p:nvSpPr>
        <p:spPr>
          <a:xfrm>
            <a:off x="6694786" y="5070310"/>
            <a:ext cx="793807" cy="261610"/>
          </a:xfrm>
          <a:prstGeom prst="rect">
            <a:avLst/>
          </a:prstGeom>
          <a:solidFill>
            <a:srgbClr val="FFC000"/>
          </a:solidFill>
        </p:spPr>
        <p:txBody>
          <a:bodyPr wrap="none" rtlCol="0">
            <a:spAutoFit/>
          </a:bodyPr>
          <a:lstStyle/>
          <a:p>
            <a:pPr defTabSz="914354"/>
            <a:r>
              <a:rPr lang="en-US" sz="1100" dirty="0">
                <a:solidFill>
                  <a:srgbClr val="004280"/>
                </a:solidFill>
                <a:cs typeface="Neo Sans Intel"/>
              </a:rPr>
              <a:t>16 </a:t>
            </a:r>
            <a:r>
              <a:rPr lang="el-GR" sz="1100" dirty="0">
                <a:solidFill>
                  <a:srgbClr val="004280"/>
                </a:solidFill>
                <a:cs typeface="Neo Sans Intel"/>
              </a:rPr>
              <a:t>Ω</a:t>
            </a:r>
            <a:r>
              <a:rPr lang="en-US" sz="1100" dirty="0">
                <a:solidFill>
                  <a:srgbClr val="004280"/>
                </a:solidFill>
                <a:cs typeface="Neo Sans Intel"/>
              </a:rPr>
              <a:t>/mm</a:t>
            </a:r>
          </a:p>
        </p:txBody>
      </p:sp>
      <p:sp>
        <p:nvSpPr>
          <p:cNvPr id="79" name="TextBox 78"/>
          <p:cNvSpPr txBox="1"/>
          <p:nvPr/>
        </p:nvSpPr>
        <p:spPr>
          <a:xfrm>
            <a:off x="2500912" y="4877578"/>
            <a:ext cx="793807" cy="261610"/>
          </a:xfrm>
          <a:prstGeom prst="rect">
            <a:avLst/>
          </a:prstGeom>
          <a:solidFill>
            <a:schemeClr val="accent4">
              <a:lumMod val="60000"/>
              <a:lumOff val="40000"/>
            </a:schemeClr>
          </a:solidFill>
        </p:spPr>
        <p:txBody>
          <a:bodyPr wrap="none" rtlCol="0">
            <a:spAutoFit/>
          </a:bodyPr>
          <a:lstStyle/>
          <a:p>
            <a:pPr defTabSz="914354"/>
            <a:r>
              <a:rPr lang="en-US" sz="1100" dirty="0">
                <a:solidFill>
                  <a:srgbClr val="004280"/>
                </a:solidFill>
                <a:cs typeface="Neo Sans Intel"/>
              </a:rPr>
              <a:t>10 </a:t>
            </a:r>
            <a:r>
              <a:rPr lang="el-GR" sz="1100" dirty="0">
                <a:solidFill>
                  <a:srgbClr val="004280"/>
                </a:solidFill>
                <a:cs typeface="Neo Sans Intel"/>
              </a:rPr>
              <a:t>Ω</a:t>
            </a:r>
            <a:r>
              <a:rPr lang="en-US" sz="1100" dirty="0">
                <a:solidFill>
                  <a:srgbClr val="004280"/>
                </a:solidFill>
                <a:cs typeface="Neo Sans Intel"/>
              </a:rPr>
              <a:t>/mm</a:t>
            </a:r>
          </a:p>
        </p:txBody>
      </p:sp>
      <p:sp>
        <p:nvSpPr>
          <p:cNvPr id="80" name="TextBox 79"/>
          <p:cNvSpPr txBox="1"/>
          <p:nvPr/>
        </p:nvSpPr>
        <p:spPr>
          <a:xfrm>
            <a:off x="11032491" y="2414019"/>
            <a:ext cx="824265" cy="261610"/>
          </a:xfrm>
          <a:prstGeom prst="rect">
            <a:avLst/>
          </a:prstGeom>
          <a:solidFill>
            <a:srgbClr val="92D050"/>
          </a:solidFill>
        </p:spPr>
        <p:txBody>
          <a:bodyPr wrap="none" rtlCol="0">
            <a:spAutoFit/>
          </a:bodyPr>
          <a:lstStyle/>
          <a:p>
            <a:pPr defTabSz="914354"/>
            <a:r>
              <a:rPr lang="en-US" sz="1100" dirty="0">
                <a:solidFill>
                  <a:srgbClr val="004280"/>
                </a:solidFill>
                <a:cs typeface="Neo Sans Intel"/>
              </a:rPr>
              <a:t>6.5 </a:t>
            </a:r>
            <a:r>
              <a:rPr lang="el-GR" sz="1100" dirty="0">
                <a:solidFill>
                  <a:srgbClr val="004280"/>
                </a:solidFill>
                <a:cs typeface="Neo Sans Intel"/>
              </a:rPr>
              <a:t>Ω</a:t>
            </a:r>
            <a:r>
              <a:rPr lang="en-US" sz="1100" dirty="0">
                <a:solidFill>
                  <a:srgbClr val="004280"/>
                </a:solidFill>
                <a:cs typeface="Neo Sans Intel"/>
              </a:rPr>
              <a:t>/mm</a:t>
            </a:r>
          </a:p>
        </p:txBody>
      </p:sp>
      <p:sp>
        <p:nvSpPr>
          <p:cNvPr id="3" name="TextBox 2"/>
          <p:cNvSpPr txBox="1"/>
          <p:nvPr/>
        </p:nvSpPr>
        <p:spPr>
          <a:xfrm>
            <a:off x="356920" y="984246"/>
            <a:ext cx="2932213" cy="338554"/>
          </a:xfrm>
          <a:prstGeom prst="rect">
            <a:avLst/>
          </a:prstGeom>
          <a:noFill/>
        </p:spPr>
        <p:txBody>
          <a:bodyPr wrap="none" rtlCol="0">
            <a:spAutoFit/>
          </a:bodyPr>
          <a:lstStyle/>
          <a:p>
            <a:pPr algn="ctr"/>
            <a:r>
              <a:rPr lang="en-US" sz="1600" b="1" dirty="0" err="1">
                <a:solidFill>
                  <a:schemeClr val="tx2"/>
                </a:solidFill>
                <a:latin typeface="+mj-lt"/>
                <a:cs typeface="Neo Sans Intel"/>
              </a:rPr>
              <a:t>UniMicron</a:t>
            </a:r>
            <a:r>
              <a:rPr lang="en-US" sz="1600" b="1" dirty="0">
                <a:solidFill>
                  <a:schemeClr val="tx2"/>
                </a:solidFill>
                <a:latin typeface="+mj-lt"/>
                <a:cs typeface="Neo Sans Intel"/>
              </a:rPr>
              <a:t> Silicon Interposer</a:t>
            </a:r>
          </a:p>
        </p:txBody>
      </p:sp>
      <p:sp>
        <p:nvSpPr>
          <p:cNvPr id="67" name="TextBox 66"/>
          <p:cNvSpPr txBox="1"/>
          <p:nvPr/>
        </p:nvSpPr>
        <p:spPr>
          <a:xfrm>
            <a:off x="4238651" y="955026"/>
            <a:ext cx="3246402" cy="338554"/>
          </a:xfrm>
          <a:prstGeom prst="rect">
            <a:avLst/>
          </a:prstGeom>
          <a:noFill/>
        </p:spPr>
        <p:txBody>
          <a:bodyPr wrap="none" rtlCol="0">
            <a:spAutoFit/>
          </a:bodyPr>
          <a:lstStyle/>
          <a:p>
            <a:pPr algn="ctr"/>
            <a:r>
              <a:rPr lang="en-US" sz="1600" b="1" dirty="0">
                <a:solidFill>
                  <a:schemeClr val="tx2"/>
                </a:solidFill>
                <a:latin typeface="+mj-lt"/>
                <a:cs typeface="Neo Sans Intel"/>
              </a:rPr>
              <a:t>TSMC </a:t>
            </a:r>
            <a:r>
              <a:rPr lang="en-US" sz="1600" b="1" dirty="0" err="1">
                <a:solidFill>
                  <a:schemeClr val="tx2"/>
                </a:solidFill>
                <a:latin typeface="+mj-lt"/>
                <a:cs typeface="Neo Sans Intel"/>
              </a:rPr>
              <a:t>CoWoS</a:t>
            </a:r>
            <a:r>
              <a:rPr lang="en-US" sz="1600" b="1" dirty="0">
                <a:solidFill>
                  <a:schemeClr val="tx2"/>
                </a:solidFill>
                <a:latin typeface="+mj-lt"/>
                <a:cs typeface="Neo Sans Intel"/>
              </a:rPr>
              <a:t> Silicon Interposer</a:t>
            </a:r>
          </a:p>
        </p:txBody>
      </p:sp>
      <p:sp>
        <p:nvSpPr>
          <p:cNvPr id="8" name="Rectangle 7"/>
          <p:cNvSpPr/>
          <p:nvPr/>
        </p:nvSpPr>
        <p:spPr>
          <a:xfrm>
            <a:off x="4831875" y="2877797"/>
            <a:ext cx="1982771" cy="128889"/>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a:t>Al RDL</a:t>
            </a:r>
          </a:p>
        </p:txBody>
      </p:sp>
      <p:cxnSp>
        <p:nvCxnSpPr>
          <p:cNvPr id="52" name="Straight Connector 51"/>
          <p:cNvCxnSpPr/>
          <p:nvPr/>
        </p:nvCxnSpPr>
        <p:spPr>
          <a:xfrm>
            <a:off x="4980365" y="2638190"/>
            <a:ext cx="0" cy="740388"/>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431801" y="2638190"/>
            <a:ext cx="0" cy="740388"/>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913476" y="2623516"/>
            <a:ext cx="1518364" cy="261610"/>
          </a:xfrm>
          <a:prstGeom prst="rect">
            <a:avLst/>
          </a:prstGeom>
          <a:noFill/>
        </p:spPr>
        <p:txBody>
          <a:bodyPr wrap="none" rtlCol="0" anchor="ctr">
            <a:spAutoFit/>
          </a:bodyPr>
          <a:lstStyle/>
          <a:p>
            <a:pPr defTabSz="914354"/>
            <a:r>
              <a:rPr lang="en-US" sz="1100" dirty="0">
                <a:solidFill>
                  <a:srgbClr val="8DC8E8"/>
                </a:solidFill>
                <a:cs typeface="Neo Sans Intel"/>
              </a:rPr>
              <a:t> 6um           ~9 signals</a:t>
            </a:r>
          </a:p>
        </p:txBody>
      </p:sp>
      <p:cxnSp>
        <p:nvCxnSpPr>
          <p:cNvPr id="70" name="Straight Arrow Connector 69"/>
          <p:cNvCxnSpPr/>
          <p:nvPr/>
        </p:nvCxnSpPr>
        <p:spPr>
          <a:xfrm>
            <a:off x="4760285" y="2753868"/>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5444467" y="2753868"/>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6666806" y="2623516"/>
            <a:ext cx="793807" cy="261610"/>
          </a:xfrm>
          <a:prstGeom prst="rect">
            <a:avLst/>
          </a:prstGeom>
          <a:solidFill>
            <a:srgbClr val="FF7C80"/>
          </a:solidFill>
        </p:spPr>
        <p:txBody>
          <a:bodyPr wrap="none" rtlCol="0">
            <a:spAutoFit/>
          </a:bodyPr>
          <a:lstStyle/>
          <a:p>
            <a:pPr defTabSz="914354"/>
            <a:r>
              <a:rPr lang="en-US" sz="1100" dirty="0">
                <a:solidFill>
                  <a:srgbClr val="004280"/>
                </a:solidFill>
                <a:cs typeface="Neo Sans Intel"/>
              </a:rPr>
              <a:t>60 </a:t>
            </a:r>
            <a:r>
              <a:rPr lang="el-GR" sz="1100" dirty="0">
                <a:solidFill>
                  <a:srgbClr val="004280"/>
                </a:solidFill>
                <a:cs typeface="Neo Sans Intel"/>
              </a:rPr>
              <a:t>Ω</a:t>
            </a:r>
            <a:r>
              <a:rPr lang="en-US" sz="1100" dirty="0">
                <a:solidFill>
                  <a:srgbClr val="004280"/>
                </a:solidFill>
                <a:cs typeface="Neo Sans Intel"/>
              </a:rPr>
              <a:t>/mm</a:t>
            </a:r>
          </a:p>
        </p:txBody>
      </p:sp>
      <p:grpSp>
        <p:nvGrpSpPr>
          <p:cNvPr id="83" name="Group 82"/>
          <p:cNvGrpSpPr/>
          <p:nvPr/>
        </p:nvGrpSpPr>
        <p:grpSpPr>
          <a:xfrm>
            <a:off x="4843615" y="3046793"/>
            <a:ext cx="1963955" cy="256697"/>
            <a:chOff x="9726348" y="5289933"/>
            <a:chExt cx="1963955" cy="256697"/>
          </a:xfrm>
        </p:grpSpPr>
        <p:grpSp>
          <p:nvGrpSpPr>
            <p:cNvPr id="84" name="Group 83"/>
            <p:cNvGrpSpPr/>
            <p:nvPr/>
          </p:nvGrpSpPr>
          <p:grpSpPr>
            <a:xfrm>
              <a:off x="9726348" y="5289933"/>
              <a:ext cx="637625" cy="256697"/>
              <a:chOff x="1871831" y="2388195"/>
              <a:chExt cx="7495390" cy="3017522"/>
            </a:xfrm>
          </p:grpSpPr>
          <p:sp>
            <p:nvSpPr>
              <p:cNvPr id="155" name="Rectangle 154"/>
              <p:cNvSpPr/>
              <p:nvPr/>
            </p:nvSpPr>
            <p:spPr>
              <a:xfrm>
                <a:off x="4980791" y="348547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p:nvPr/>
            </p:nvSpPr>
            <p:spPr>
              <a:xfrm>
                <a:off x="4980791" y="238819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p:nvPr/>
            </p:nvSpPr>
            <p:spPr>
              <a:xfrm>
                <a:off x="5712311" y="238819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p:cNvSpPr/>
              <p:nvPr/>
            </p:nvSpPr>
            <p:spPr>
              <a:xfrm>
                <a:off x="4980791" y="458275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p:cNvSpPr/>
              <p:nvPr/>
            </p:nvSpPr>
            <p:spPr>
              <a:xfrm>
                <a:off x="5712311" y="348547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p:cNvSpPr/>
              <p:nvPr/>
            </p:nvSpPr>
            <p:spPr>
              <a:xfrm>
                <a:off x="5712311" y="458275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p:cNvSpPr/>
              <p:nvPr/>
            </p:nvSpPr>
            <p:spPr>
              <a:xfrm>
                <a:off x="6533926" y="348547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p:cNvSpPr/>
              <p:nvPr/>
            </p:nvSpPr>
            <p:spPr>
              <a:xfrm>
                <a:off x="6533926" y="238819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p:cNvSpPr/>
              <p:nvPr/>
            </p:nvSpPr>
            <p:spPr>
              <a:xfrm>
                <a:off x="7265446" y="238819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p:cNvSpPr/>
              <p:nvPr/>
            </p:nvSpPr>
            <p:spPr>
              <a:xfrm>
                <a:off x="6533926" y="458275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ectangle 164"/>
              <p:cNvSpPr/>
              <p:nvPr/>
            </p:nvSpPr>
            <p:spPr>
              <a:xfrm>
                <a:off x="7265446" y="348547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a:xfrm>
                <a:off x="7265446" y="458275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p:nvPr/>
            </p:nvSpPr>
            <p:spPr>
              <a:xfrm>
                <a:off x="8087061" y="3485476"/>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p:cNvSpPr/>
              <p:nvPr/>
            </p:nvSpPr>
            <p:spPr>
              <a:xfrm>
                <a:off x="8087061" y="2388196"/>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Rectangle 168"/>
              <p:cNvSpPr/>
              <p:nvPr/>
            </p:nvSpPr>
            <p:spPr>
              <a:xfrm>
                <a:off x="8818581" y="2388196"/>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70"/>
              <p:cNvSpPr/>
              <p:nvPr/>
            </p:nvSpPr>
            <p:spPr>
              <a:xfrm>
                <a:off x="8087061" y="4582756"/>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a:off x="8818581" y="3485476"/>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p:cNvSpPr/>
              <p:nvPr/>
            </p:nvSpPr>
            <p:spPr>
              <a:xfrm>
                <a:off x="8818581" y="4582756"/>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p:cNvSpPr/>
              <p:nvPr/>
            </p:nvSpPr>
            <p:spPr>
              <a:xfrm>
                <a:off x="3426311" y="348547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3426311" y="238819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75"/>
              <p:cNvSpPr/>
              <p:nvPr/>
            </p:nvSpPr>
            <p:spPr>
              <a:xfrm>
                <a:off x="4157831" y="238819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3426311" y="458275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a:xfrm>
                <a:off x="4157831" y="348547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4157831" y="458275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p:cNvSpPr/>
              <p:nvPr/>
            </p:nvSpPr>
            <p:spPr>
              <a:xfrm>
                <a:off x="1871831" y="348547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1871831" y="238819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p:cNvSpPr/>
              <p:nvPr/>
            </p:nvSpPr>
            <p:spPr>
              <a:xfrm>
                <a:off x="2603351" y="238819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1871831" y="458275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p:nvPr/>
            </p:nvSpPr>
            <p:spPr>
              <a:xfrm>
                <a:off x="2603351" y="348547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p:cNvSpPr/>
              <p:nvPr/>
            </p:nvSpPr>
            <p:spPr>
              <a:xfrm>
                <a:off x="2603351" y="458275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10385704" y="5289933"/>
              <a:ext cx="637625" cy="256697"/>
              <a:chOff x="1871831" y="2388195"/>
              <a:chExt cx="7495390" cy="3017522"/>
            </a:xfrm>
          </p:grpSpPr>
          <p:sp>
            <p:nvSpPr>
              <p:cNvPr id="123" name="Rectangle 122"/>
              <p:cNvSpPr/>
              <p:nvPr/>
            </p:nvSpPr>
            <p:spPr>
              <a:xfrm>
                <a:off x="4980791" y="348547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4980791" y="238819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5712311" y="238819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4980791" y="458275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5712311" y="348547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5712311" y="458275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6533926" y="348547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6533926" y="238819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7265446" y="238819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6533926" y="458275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7265446" y="348547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p:cNvSpPr/>
              <p:nvPr/>
            </p:nvSpPr>
            <p:spPr>
              <a:xfrm>
                <a:off x="7265446" y="458275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p:cNvSpPr/>
              <p:nvPr/>
            </p:nvSpPr>
            <p:spPr>
              <a:xfrm>
                <a:off x="8087061" y="3485476"/>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a:off x="8087061" y="2388196"/>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p:cNvSpPr/>
              <p:nvPr/>
            </p:nvSpPr>
            <p:spPr>
              <a:xfrm>
                <a:off x="8818581" y="2388196"/>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8087061" y="4582756"/>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8818581" y="3485476"/>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8818581" y="4582756"/>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3426311" y="348547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3426311" y="238819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a:off x="4157831" y="238819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p:nvPr/>
            </p:nvSpPr>
            <p:spPr>
              <a:xfrm>
                <a:off x="3426311" y="458275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p:nvPr/>
            </p:nvSpPr>
            <p:spPr>
              <a:xfrm>
                <a:off x="4157831" y="348547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4157831" y="458275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1871831" y="348547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a:off x="1871831" y="238819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2603351" y="238819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a:off x="1871831" y="458275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a:off x="2603351" y="348547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a:off x="2603351" y="458275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1052678" y="5289933"/>
              <a:ext cx="637625" cy="256697"/>
              <a:chOff x="1871831" y="2388195"/>
              <a:chExt cx="7495390" cy="3017522"/>
            </a:xfrm>
          </p:grpSpPr>
          <p:sp>
            <p:nvSpPr>
              <p:cNvPr id="91" name="Rectangle 90"/>
              <p:cNvSpPr/>
              <p:nvPr/>
            </p:nvSpPr>
            <p:spPr>
              <a:xfrm>
                <a:off x="4980791" y="348547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4980791" y="238819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5712311" y="238819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4980791" y="458275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5712311" y="348547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5712311" y="458275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6533926" y="348547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6533926" y="238819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7265446" y="238819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6533926" y="4582757"/>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7265446" y="348547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7265446" y="4582757"/>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8087061" y="3485476"/>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8087061" y="2388196"/>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8818581" y="2388196"/>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8087061" y="4582756"/>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8818581" y="3485476"/>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8818581" y="4582756"/>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3426311" y="348547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a:off x="3426311" y="238819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4157831" y="238819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3426311" y="458275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4157831" y="348547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4157831" y="458275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1871831" y="348547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1871831" y="238819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2603351" y="238819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p:cNvSpPr/>
              <p:nvPr/>
            </p:nvSpPr>
            <p:spPr>
              <a:xfrm>
                <a:off x="1871831" y="4582755"/>
                <a:ext cx="457200" cy="8229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2603351" y="348547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2603351" y="4582755"/>
                <a:ext cx="548640" cy="82296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87" name="TextBox 186"/>
          <p:cNvSpPr txBox="1"/>
          <p:nvPr/>
        </p:nvSpPr>
        <p:spPr>
          <a:xfrm>
            <a:off x="4318151" y="1460559"/>
            <a:ext cx="3078087" cy="553998"/>
          </a:xfrm>
          <a:prstGeom prst="rect">
            <a:avLst/>
          </a:prstGeom>
          <a:noFill/>
        </p:spPr>
        <p:txBody>
          <a:bodyPr wrap="none" rtlCol="0">
            <a:spAutoFit/>
          </a:bodyPr>
          <a:lstStyle/>
          <a:p>
            <a:pPr algn="ctr" defTabSz="914332"/>
            <a:r>
              <a:rPr lang="en-US" sz="1600" b="1">
                <a:solidFill>
                  <a:srgbClr val="004280"/>
                </a:solidFill>
                <a:cs typeface="Neo Sans Intel"/>
              </a:rPr>
              <a:t>Xylinx VU9P</a:t>
            </a:r>
            <a:endParaRPr lang="en-US" sz="1600" b="1" dirty="0">
              <a:solidFill>
                <a:srgbClr val="004280"/>
              </a:solidFill>
              <a:cs typeface="Neo Sans Intel"/>
            </a:endParaRPr>
          </a:p>
          <a:p>
            <a:pPr algn="ctr" defTabSz="914332"/>
            <a:r>
              <a:rPr lang="en-US" sz="1400" b="1" dirty="0">
                <a:solidFill>
                  <a:srgbClr val="004280"/>
                </a:solidFill>
                <a:cs typeface="Neo Sans Intel"/>
              </a:rPr>
              <a:t>3</a:t>
            </a:r>
            <a:r>
              <a:rPr lang="en-US" sz="1400" b="1">
                <a:solidFill>
                  <a:srgbClr val="004280"/>
                </a:solidFill>
                <a:cs typeface="Neo Sans Intel"/>
              </a:rPr>
              <a:t> </a:t>
            </a:r>
            <a:r>
              <a:rPr lang="en-US" sz="1400" b="1" dirty="0">
                <a:solidFill>
                  <a:srgbClr val="004280"/>
                </a:solidFill>
                <a:cs typeface="Neo Sans Intel"/>
              </a:rPr>
              <a:t>Routing </a:t>
            </a:r>
            <a:r>
              <a:rPr lang="en-US" sz="1400" b="1">
                <a:solidFill>
                  <a:srgbClr val="004280"/>
                </a:solidFill>
                <a:cs typeface="Neo Sans Intel"/>
              </a:rPr>
              <a:t>Layer 0.5um L/0.3um </a:t>
            </a:r>
            <a:r>
              <a:rPr lang="en-US" sz="1400" b="1" dirty="0" err="1">
                <a:solidFill>
                  <a:srgbClr val="004280"/>
                </a:solidFill>
                <a:cs typeface="Neo Sans Intel"/>
              </a:rPr>
              <a:t>Sp</a:t>
            </a:r>
            <a:endParaRPr lang="en-US" sz="1400" b="1" dirty="0">
              <a:solidFill>
                <a:srgbClr val="004280"/>
              </a:solidFill>
              <a:cs typeface="Neo Sans Intel"/>
            </a:endParaRPr>
          </a:p>
        </p:txBody>
      </p:sp>
      <p:sp>
        <p:nvSpPr>
          <p:cNvPr id="188" name="TextBox 187"/>
          <p:cNvSpPr txBox="1"/>
          <p:nvPr/>
        </p:nvSpPr>
        <p:spPr>
          <a:xfrm>
            <a:off x="4029199" y="1971034"/>
            <a:ext cx="3551079" cy="261610"/>
          </a:xfrm>
          <a:prstGeom prst="rect">
            <a:avLst/>
          </a:prstGeom>
          <a:noFill/>
        </p:spPr>
        <p:txBody>
          <a:bodyPr wrap="square" rtlCol="0">
            <a:spAutoFit/>
          </a:bodyPr>
          <a:lstStyle/>
          <a:p>
            <a:pPr algn="ctr" defTabSz="914309"/>
            <a:r>
              <a:rPr lang="en-US" sz="1100" b="1" dirty="0">
                <a:solidFill>
                  <a:srgbClr val="0071C5"/>
                </a:solidFill>
                <a:ea typeface="Intel Clear" panose="020B0604020203020204" pitchFamily="34" charset="0"/>
                <a:cs typeface="Intel Clear" panose="020B0604020203020204" pitchFamily="34" charset="0"/>
              </a:rPr>
              <a:t>35.6x27.2mm Interposer/47.5x47.5mm pkg</a:t>
            </a:r>
          </a:p>
        </p:txBody>
      </p:sp>
      <p:sp>
        <p:nvSpPr>
          <p:cNvPr id="189" name="TextBox 188"/>
          <p:cNvSpPr txBox="1"/>
          <p:nvPr/>
        </p:nvSpPr>
        <p:spPr>
          <a:xfrm>
            <a:off x="4192265" y="2175491"/>
            <a:ext cx="3049232" cy="369332"/>
          </a:xfrm>
          <a:prstGeom prst="rect">
            <a:avLst/>
          </a:prstGeom>
          <a:noFill/>
        </p:spPr>
        <p:txBody>
          <a:bodyPr wrap="none" rtlCol="0">
            <a:spAutoFit/>
          </a:bodyPr>
          <a:lstStyle/>
          <a:p>
            <a:pPr algn="ctr" defTabSz="914354"/>
            <a:r>
              <a:rPr lang="en-US" sz="900" dirty="0">
                <a:solidFill>
                  <a:prstClr val="black"/>
                </a:solidFill>
                <a:cs typeface="Neo Sans Intel"/>
              </a:rPr>
              <a:t>3L routing w/guard traces  +Al Bump Pad</a:t>
            </a:r>
          </a:p>
          <a:p>
            <a:pPr algn="ctr" defTabSz="914354"/>
            <a:r>
              <a:rPr lang="en-US" sz="900" dirty="0">
                <a:solidFill>
                  <a:prstClr val="black"/>
                </a:solidFill>
                <a:cs typeface="Neo Sans Intel"/>
              </a:rPr>
              <a:t>Min 0.49um L, 0.3um S, T=0.85um, 40um Die Via Pitch </a:t>
            </a:r>
          </a:p>
        </p:txBody>
      </p:sp>
      <p:sp>
        <p:nvSpPr>
          <p:cNvPr id="190" name="TextBox 189"/>
          <p:cNvSpPr txBox="1"/>
          <p:nvPr/>
        </p:nvSpPr>
        <p:spPr>
          <a:xfrm>
            <a:off x="8895862" y="4461778"/>
            <a:ext cx="3667992" cy="507831"/>
          </a:xfrm>
          <a:prstGeom prst="rect">
            <a:avLst/>
          </a:prstGeom>
          <a:noFill/>
        </p:spPr>
        <p:txBody>
          <a:bodyPr wrap="none" rtlCol="0">
            <a:spAutoFit/>
          </a:bodyPr>
          <a:lstStyle/>
          <a:p>
            <a:pPr defTabSz="914354"/>
            <a:r>
              <a:rPr lang="en-US" sz="900" dirty="0">
                <a:solidFill>
                  <a:prstClr val="black"/>
                </a:solidFill>
                <a:cs typeface="Neo Sans Intel"/>
              </a:rPr>
              <a:t>L1 &amp; L3 routing w/ no guard trace, L2=power/ground</a:t>
            </a:r>
          </a:p>
          <a:p>
            <a:pPr algn="ctr" defTabSz="914354"/>
            <a:r>
              <a:rPr lang="en-US" sz="900" dirty="0">
                <a:solidFill>
                  <a:prstClr val="black"/>
                </a:solidFill>
                <a:cs typeface="Neo Sans Intel"/>
              </a:rPr>
              <a:t>Min: ~3um L, ~3um S, T=4-5.5um, 40um Die Via Pitch</a:t>
            </a:r>
          </a:p>
          <a:p>
            <a:pPr defTabSz="914354"/>
            <a:r>
              <a:rPr lang="en-US" sz="900" dirty="0">
                <a:solidFill>
                  <a:prstClr val="black"/>
                </a:solidFill>
                <a:cs typeface="Neo Sans Intel"/>
              </a:rPr>
              <a:t> </a:t>
            </a:r>
          </a:p>
        </p:txBody>
      </p:sp>
      <p:sp>
        <p:nvSpPr>
          <p:cNvPr id="191" name="TextBox 190"/>
          <p:cNvSpPr txBox="1"/>
          <p:nvPr/>
        </p:nvSpPr>
        <p:spPr>
          <a:xfrm>
            <a:off x="9134846" y="3531430"/>
            <a:ext cx="2056973" cy="800219"/>
          </a:xfrm>
          <a:prstGeom prst="rect">
            <a:avLst/>
          </a:prstGeom>
          <a:noFill/>
        </p:spPr>
        <p:txBody>
          <a:bodyPr wrap="none" rtlCol="0">
            <a:spAutoFit/>
          </a:bodyPr>
          <a:lstStyle/>
          <a:p>
            <a:pPr algn="ctr" defTabSz="914332"/>
            <a:r>
              <a:rPr lang="en-US" sz="1600" b="1" dirty="0">
                <a:solidFill>
                  <a:srgbClr val="004280"/>
                </a:solidFill>
                <a:cs typeface="Neo Sans Intel"/>
              </a:rPr>
              <a:t>ASE </a:t>
            </a:r>
            <a:r>
              <a:rPr lang="en-US" sz="1600" b="1" dirty="0" err="1">
                <a:solidFill>
                  <a:srgbClr val="004280"/>
                </a:solidFill>
                <a:cs typeface="Neo Sans Intel"/>
              </a:rPr>
              <a:t>FOCoS</a:t>
            </a:r>
            <a:r>
              <a:rPr lang="en-US" sz="1600" b="1" dirty="0">
                <a:solidFill>
                  <a:srgbClr val="004280"/>
                </a:solidFill>
                <a:cs typeface="Neo Sans Intel"/>
              </a:rPr>
              <a:t> </a:t>
            </a:r>
          </a:p>
          <a:p>
            <a:pPr algn="ctr" defTabSz="914332"/>
            <a:r>
              <a:rPr lang="en-US" sz="1600" b="1" dirty="0" err="1">
                <a:solidFill>
                  <a:srgbClr val="004280"/>
                </a:solidFill>
                <a:cs typeface="Neo Sans Intel"/>
              </a:rPr>
              <a:t>HiSilicon</a:t>
            </a:r>
            <a:r>
              <a:rPr lang="en-US" sz="1600" b="1" dirty="0">
                <a:solidFill>
                  <a:srgbClr val="004280"/>
                </a:solidFill>
                <a:cs typeface="Neo Sans Intel"/>
              </a:rPr>
              <a:t> 1610</a:t>
            </a:r>
          </a:p>
          <a:p>
            <a:pPr algn="ctr" defTabSz="914332"/>
            <a:r>
              <a:rPr lang="en-US" sz="1400" b="1" dirty="0">
                <a:solidFill>
                  <a:srgbClr val="004280"/>
                </a:solidFill>
                <a:cs typeface="Neo Sans Intel"/>
              </a:rPr>
              <a:t>3L Fan Out ~3um L/</a:t>
            </a:r>
            <a:r>
              <a:rPr lang="en-US" sz="1400" b="1" dirty="0" err="1">
                <a:solidFill>
                  <a:srgbClr val="004280"/>
                </a:solidFill>
                <a:cs typeface="Neo Sans Intel"/>
              </a:rPr>
              <a:t>Sp</a:t>
            </a:r>
            <a:endParaRPr lang="en-US" sz="1400" b="1" dirty="0">
              <a:solidFill>
                <a:srgbClr val="004280"/>
              </a:solidFill>
              <a:cs typeface="Neo Sans Intel"/>
            </a:endParaRPr>
          </a:p>
        </p:txBody>
      </p:sp>
      <p:sp>
        <p:nvSpPr>
          <p:cNvPr id="192" name="TextBox 191"/>
          <p:cNvSpPr txBox="1"/>
          <p:nvPr/>
        </p:nvSpPr>
        <p:spPr>
          <a:xfrm>
            <a:off x="8293104" y="4243750"/>
            <a:ext cx="3638083" cy="261610"/>
          </a:xfrm>
          <a:prstGeom prst="rect">
            <a:avLst/>
          </a:prstGeom>
          <a:noFill/>
        </p:spPr>
        <p:txBody>
          <a:bodyPr wrap="square" rtlCol="0">
            <a:spAutoFit/>
          </a:bodyPr>
          <a:lstStyle/>
          <a:p>
            <a:pPr algn="ctr" defTabSz="914309"/>
            <a:r>
              <a:rPr lang="en-US" sz="1100" b="1" dirty="0">
                <a:solidFill>
                  <a:srgbClr val="0071C5"/>
                </a:solidFill>
                <a:ea typeface="Intel Clear" panose="020B0604020203020204" pitchFamily="34" charset="0"/>
                <a:cs typeface="Intel Clear" panose="020B0604020203020204" pitchFamily="34" charset="0"/>
              </a:rPr>
              <a:t>16.6x17.7mm Pseudo Die 42.5x42.5mm pkg</a:t>
            </a:r>
          </a:p>
        </p:txBody>
      </p:sp>
      <p:grpSp>
        <p:nvGrpSpPr>
          <p:cNvPr id="193" name="Group 192"/>
          <p:cNvGrpSpPr/>
          <p:nvPr/>
        </p:nvGrpSpPr>
        <p:grpSpPr>
          <a:xfrm>
            <a:off x="9076752" y="4914552"/>
            <a:ext cx="2325701" cy="1462275"/>
            <a:chOff x="6174975" y="3061492"/>
            <a:chExt cx="3071310" cy="1931072"/>
          </a:xfrm>
          <a:solidFill>
            <a:schemeClr val="bg1">
              <a:lumMod val="65000"/>
            </a:schemeClr>
          </a:solidFill>
        </p:grpSpPr>
        <p:sp>
          <p:nvSpPr>
            <p:cNvPr id="194" name="Rectangle 193"/>
            <p:cNvSpPr/>
            <p:nvPr/>
          </p:nvSpPr>
          <p:spPr>
            <a:xfrm>
              <a:off x="6174975" y="3061492"/>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6734373" y="3061492"/>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7293771" y="3061492"/>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a:off x="7853169" y="3061492"/>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p:nvPr/>
          </p:nvSpPr>
          <p:spPr>
            <a:xfrm>
              <a:off x="8412567" y="3061492"/>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8971965" y="3061492"/>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p:nvPr/>
          </p:nvSpPr>
          <p:spPr>
            <a:xfrm>
              <a:off x="6174975" y="3798428"/>
              <a:ext cx="307131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6174975" y="4535364"/>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6734373" y="4535364"/>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7293771" y="4535364"/>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p:cNvSpPr/>
            <p:nvPr/>
          </p:nvSpPr>
          <p:spPr>
            <a:xfrm>
              <a:off x="7853169" y="4535364"/>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8412567" y="4535364"/>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8971965" y="4535364"/>
              <a:ext cx="274320"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07" name="Straight Connector 206"/>
          <p:cNvCxnSpPr/>
          <p:nvPr/>
        </p:nvCxnSpPr>
        <p:spPr>
          <a:xfrm>
            <a:off x="9474789" y="5259467"/>
            <a:ext cx="0" cy="740388"/>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9926225" y="5259467"/>
            <a:ext cx="0" cy="740388"/>
          </a:xfrm>
          <a:prstGeom prst="line">
            <a:avLst/>
          </a:prstGeom>
          <a:ln w="19050">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209" name="TextBox 208"/>
          <p:cNvSpPr txBox="1"/>
          <p:nvPr/>
        </p:nvSpPr>
        <p:spPr>
          <a:xfrm>
            <a:off x="9407900" y="5244793"/>
            <a:ext cx="1435008" cy="261610"/>
          </a:xfrm>
          <a:prstGeom prst="rect">
            <a:avLst/>
          </a:prstGeom>
          <a:noFill/>
        </p:spPr>
        <p:txBody>
          <a:bodyPr wrap="none" rtlCol="0" anchor="ctr">
            <a:spAutoFit/>
          </a:bodyPr>
          <a:lstStyle/>
          <a:p>
            <a:pPr defTabSz="914354"/>
            <a:r>
              <a:rPr lang="en-US" sz="1100" dirty="0">
                <a:solidFill>
                  <a:srgbClr val="8DC8E8"/>
                </a:solidFill>
                <a:cs typeface="Neo Sans Intel"/>
              </a:rPr>
              <a:t> 6um           2 signals</a:t>
            </a:r>
          </a:p>
        </p:txBody>
      </p:sp>
      <p:cxnSp>
        <p:nvCxnSpPr>
          <p:cNvPr id="210" name="Straight Arrow Connector 209"/>
          <p:cNvCxnSpPr/>
          <p:nvPr/>
        </p:nvCxnSpPr>
        <p:spPr>
          <a:xfrm>
            <a:off x="9254709" y="5375145"/>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1" name="Straight Arrow Connector 210"/>
          <p:cNvCxnSpPr/>
          <p:nvPr/>
        </p:nvCxnSpPr>
        <p:spPr>
          <a:xfrm flipH="1">
            <a:off x="9938891" y="5375145"/>
            <a:ext cx="211340" cy="907"/>
          </a:xfrm>
          <a:prstGeom prst="straightConnector1">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212" name="TextBox 211"/>
          <p:cNvSpPr txBox="1"/>
          <p:nvPr/>
        </p:nvSpPr>
        <p:spPr>
          <a:xfrm>
            <a:off x="11093041" y="5282564"/>
            <a:ext cx="824265" cy="261610"/>
          </a:xfrm>
          <a:prstGeom prst="rect">
            <a:avLst/>
          </a:prstGeom>
          <a:solidFill>
            <a:srgbClr val="92D050"/>
          </a:solidFill>
        </p:spPr>
        <p:txBody>
          <a:bodyPr wrap="none" rtlCol="0">
            <a:spAutoFit/>
          </a:bodyPr>
          <a:lstStyle/>
          <a:p>
            <a:pPr defTabSz="914354"/>
            <a:r>
              <a:rPr lang="en-US" sz="1100" dirty="0">
                <a:solidFill>
                  <a:srgbClr val="004280"/>
                </a:solidFill>
                <a:cs typeface="Neo Sans Intel"/>
              </a:rPr>
              <a:t>1.5 </a:t>
            </a:r>
            <a:r>
              <a:rPr lang="el-GR" sz="1100" dirty="0">
                <a:solidFill>
                  <a:srgbClr val="004280"/>
                </a:solidFill>
                <a:cs typeface="Neo Sans Intel"/>
              </a:rPr>
              <a:t>Ω</a:t>
            </a:r>
            <a:r>
              <a:rPr lang="en-US" sz="1100" dirty="0">
                <a:solidFill>
                  <a:srgbClr val="004280"/>
                </a:solidFill>
                <a:cs typeface="Neo Sans Intel"/>
              </a:rPr>
              <a:t>/mm</a:t>
            </a:r>
          </a:p>
        </p:txBody>
      </p:sp>
      <p:sp>
        <p:nvSpPr>
          <p:cNvPr id="9" name="TextBox 8"/>
          <p:cNvSpPr txBox="1"/>
          <p:nvPr/>
        </p:nvSpPr>
        <p:spPr>
          <a:xfrm>
            <a:off x="4775458" y="3490953"/>
            <a:ext cx="763351" cy="200055"/>
          </a:xfrm>
          <a:prstGeom prst="rect">
            <a:avLst/>
          </a:prstGeom>
          <a:noFill/>
        </p:spPr>
        <p:txBody>
          <a:bodyPr wrap="none" rtlCol="0">
            <a:spAutoFit/>
          </a:bodyPr>
          <a:lstStyle/>
          <a:p>
            <a:r>
              <a:rPr lang="en-US" sz="700" dirty="0">
                <a:solidFill>
                  <a:schemeClr val="tx2"/>
                </a:solidFill>
                <a:latin typeface="+mj-lt"/>
                <a:cs typeface="Neo Sans Intel"/>
              </a:rPr>
              <a:t>Signal Ground</a:t>
            </a:r>
          </a:p>
        </p:txBody>
      </p:sp>
      <p:cxnSp>
        <p:nvCxnSpPr>
          <p:cNvPr id="12" name="Straight Arrow Connector 11"/>
          <p:cNvCxnSpPr/>
          <p:nvPr/>
        </p:nvCxnSpPr>
        <p:spPr>
          <a:xfrm flipV="1">
            <a:off x="5098093" y="3339729"/>
            <a:ext cx="33251" cy="192555"/>
          </a:xfrm>
          <a:prstGeom prst="straightConnector1">
            <a:avLst/>
          </a:prstGeom>
          <a:ln w="9525">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3" name="Straight Arrow Connector 212"/>
          <p:cNvCxnSpPr/>
          <p:nvPr/>
        </p:nvCxnSpPr>
        <p:spPr>
          <a:xfrm flipV="1">
            <a:off x="5163541" y="3331621"/>
            <a:ext cx="33251" cy="192555"/>
          </a:xfrm>
          <a:prstGeom prst="straightConnector1">
            <a:avLst/>
          </a:prstGeom>
          <a:ln w="9525">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86" name="Footer Placeholder 2"/>
          <p:cNvSpPr>
            <a:spLocks noGrp="1"/>
          </p:cNvSpPr>
          <p:nvPr>
            <p:ph type="ftr" sz="quarter" idx="11"/>
          </p:nvPr>
        </p:nvSpPr>
        <p:spPr>
          <a:xfrm>
            <a:off x="171917" y="6656370"/>
            <a:ext cx="2678938" cy="215444"/>
          </a:xfrm>
        </p:spPr>
        <p:txBody>
          <a:bodyPr/>
          <a:lstStyle/>
          <a:p>
            <a:pPr algn="l"/>
            <a:r>
              <a:rPr lang="en-US" dirty="0" smtClean="0"/>
              <a:t>ATTD Competitive Analysis – Large Interposer Roll-up</a:t>
            </a:r>
            <a:endParaRPr lang="en-US" dirty="0"/>
          </a:p>
        </p:txBody>
      </p:sp>
      <p:pic>
        <p:nvPicPr>
          <p:cNvPr id="214" name="Picture 95" descr="C:\Users\ejli\AppData\Local\Microsoft\Windows\Temporary Internet Files\Content.IE5\Y7W30R6T\MC900432680[1].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83993" y="110828"/>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20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29</a:t>
            </a:fld>
            <a:endParaRPr lang="en-US" dirty="0"/>
          </a:p>
        </p:txBody>
      </p:sp>
      <p:pic>
        <p:nvPicPr>
          <p:cNvPr id="14" name="Picture Placeholder 13"/>
          <p:cNvPicPr>
            <a:picLocks noGrp="1" noChangeAspect="1"/>
          </p:cNvPicPr>
          <p:nvPr>
            <p:ph type="pic" sz="quarter" idx="4294967295"/>
          </p:nvPr>
        </p:nvPicPr>
        <p:blipFill>
          <a:blip r:embed="rId3"/>
          <a:srcRect t="123" b="123"/>
          <a:stretch>
            <a:fillRect/>
          </a:stretch>
        </p:blipFill>
        <p:spPr>
          <a:xfrm>
            <a:off x="7810982" y="1318268"/>
            <a:ext cx="4066116" cy="3048000"/>
          </a:xfrm>
          <a:prstGeom prst="rect">
            <a:avLst/>
          </a:prstGeom>
          <a:ln>
            <a:solidFill>
              <a:schemeClr val="bg2"/>
            </a:solidFill>
          </a:ln>
        </p:spPr>
      </p:pic>
      <p:pic>
        <p:nvPicPr>
          <p:cNvPr id="20" name="Picture Placeholder 19"/>
          <p:cNvPicPr>
            <a:picLocks noGrp="1" noChangeAspect="1"/>
          </p:cNvPicPr>
          <p:nvPr>
            <p:ph type="pic" sz="quarter" idx="4294967295"/>
          </p:nvPr>
        </p:nvPicPr>
        <p:blipFill>
          <a:blip r:embed="rId4"/>
          <a:srcRect t="10" b="10"/>
          <a:stretch>
            <a:fillRect/>
          </a:stretch>
        </p:blipFill>
        <p:spPr>
          <a:xfrm>
            <a:off x="4105263" y="1352701"/>
            <a:ext cx="2869973" cy="2151969"/>
          </a:xfrm>
          <a:prstGeom prst="rect">
            <a:avLst/>
          </a:prstGeom>
          <a:ln>
            <a:solidFill>
              <a:schemeClr val="bg2"/>
            </a:solidFill>
          </a:ln>
        </p:spPr>
      </p:pic>
      <p:sp>
        <p:nvSpPr>
          <p:cNvPr id="15" name="Picture Placeholder 11"/>
          <p:cNvSpPr txBox="1">
            <a:spLocks/>
          </p:cNvSpPr>
          <p:nvPr/>
        </p:nvSpPr>
        <p:spPr>
          <a:xfrm>
            <a:off x="8198432" y="1271937"/>
            <a:ext cx="3425952" cy="2569633"/>
          </a:xfrm>
          <a:prstGeom prst="rect">
            <a:avLst/>
          </a:prstGeom>
        </p:spPr>
        <p:txBody>
          <a:bodyPr vert="horz" lIns="0" tIns="0" rIns="0" bIns="0" rtlCol="0">
            <a:normAutofit/>
          </a:bodyPr>
          <a:lstStyle/>
          <a:p>
            <a:endParaRPr lang="en-US" sz="2400"/>
          </a:p>
        </p:txBody>
      </p:sp>
      <p:sp>
        <p:nvSpPr>
          <p:cNvPr id="16" name="Picture Placeholder 11"/>
          <p:cNvSpPr txBox="1">
            <a:spLocks/>
          </p:cNvSpPr>
          <p:nvPr/>
        </p:nvSpPr>
        <p:spPr>
          <a:xfrm>
            <a:off x="8401632" y="1475137"/>
            <a:ext cx="3425952" cy="2569633"/>
          </a:xfrm>
          <a:prstGeom prst="rect">
            <a:avLst/>
          </a:prstGeom>
        </p:spPr>
        <p:txBody>
          <a:bodyPr vert="horz" lIns="0" tIns="0" rIns="0" bIns="0" rtlCol="0">
            <a:normAutofit/>
          </a:bodyPr>
          <a:lstStyle/>
          <a:p>
            <a:endParaRPr lang="en-US" sz="2400"/>
          </a:p>
        </p:txBody>
      </p:sp>
      <p:sp>
        <p:nvSpPr>
          <p:cNvPr id="17" name="Picture Placeholder 11"/>
          <p:cNvSpPr txBox="1">
            <a:spLocks/>
          </p:cNvSpPr>
          <p:nvPr/>
        </p:nvSpPr>
        <p:spPr>
          <a:xfrm>
            <a:off x="8604832" y="1678337"/>
            <a:ext cx="3425952" cy="2569633"/>
          </a:xfrm>
          <a:prstGeom prst="rect">
            <a:avLst/>
          </a:prstGeom>
        </p:spPr>
        <p:txBody>
          <a:bodyPr vert="horz" lIns="0" tIns="0" rIns="0" bIns="0" rtlCol="0">
            <a:normAutofit/>
          </a:bodyPr>
          <a:lstStyle/>
          <a:p>
            <a:endParaRPr lang="en-US" sz="2400"/>
          </a:p>
        </p:txBody>
      </p:sp>
      <p:sp>
        <p:nvSpPr>
          <p:cNvPr id="18" name="Picture Placeholder 11"/>
          <p:cNvSpPr txBox="1">
            <a:spLocks/>
          </p:cNvSpPr>
          <p:nvPr/>
        </p:nvSpPr>
        <p:spPr>
          <a:xfrm>
            <a:off x="8198432" y="1271937"/>
            <a:ext cx="3425952" cy="2569633"/>
          </a:xfrm>
          <a:prstGeom prst="rect">
            <a:avLst/>
          </a:prstGeom>
        </p:spPr>
        <p:txBody>
          <a:bodyPr vert="horz" lIns="0" tIns="0" rIns="0" bIns="0" rtlCol="0">
            <a:normAutofit/>
          </a:bodyPr>
          <a:lstStyle/>
          <a:p>
            <a:endParaRPr lang="en-US" sz="2400"/>
          </a:p>
        </p:txBody>
      </p:sp>
      <p:grpSp>
        <p:nvGrpSpPr>
          <p:cNvPr id="26" name="Group 25"/>
          <p:cNvGrpSpPr/>
          <p:nvPr/>
        </p:nvGrpSpPr>
        <p:grpSpPr>
          <a:xfrm>
            <a:off x="248839" y="1886121"/>
            <a:ext cx="4003780" cy="3272918"/>
            <a:chOff x="1070248" y="926285"/>
            <a:chExt cx="3808180" cy="2856323"/>
          </a:xfrm>
        </p:grpSpPr>
        <p:pic>
          <p:nvPicPr>
            <p:cNvPr id="22" name="Picture Placeholder 12"/>
            <p:cNvPicPr>
              <a:picLocks noChangeAspect="1"/>
            </p:cNvPicPr>
            <p:nvPr/>
          </p:nvPicPr>
          <p:blipFill>
            <a:blip r:embed="rId5"/>
            <a:srcRect t="154" b="154"/>
            <a:stretch>
              <a:fillRect/>
            </a:stretch>
          </p:blipFill>
          <p:spPr>
            <a:xfrm>
              <a:off x="1070248" y="926285"/>
              <a:ext cx="3808180" cy="2856323"/>
            </a:xfrm>
            <a:prstGeom prst="rect">
              <a:avLst/>
            </a:prstGeom>
            <a:ln>
              <a:solidFill>
                <a:schemeClr val="bg2"/>
              </a:solidFill>
            </a:ln>
          </p:spPr>
        </p:pic>
        <p:sp>
          <p:nvSpPr>
            <p:cNvPr id="23" name="TextBox 22"/>
            <p:cNvSpPr txBox="1"/>
            <p:nvPr/>
          </p:nvSpPr>
          <p:spPr>
            <a:xfrm>
              <a:off x="3255856" y="2796857"/>
              <a:ext cx="588836" cy="770102"/>
            </a:xfrm>
            <a:prstGeom prst="rect">
              <a:avLst/>
            </a:prstGeom>
            <a:noFill/>
          </p:spPr>
          <p:txBody>
            <a:bodyPr wrap="none" rtlCol="0">
              <a:spAutoFit/>
            </a:bodyPr>
            <a:lstStyle/>
            <a:p>
              <a:r>
                <a:rPr lang="en-US" sz="1867" b="1" dirty="0">
                  <a:ln>
                    <a:solidFill>
                      <a:schemeClr val="tx1"/>
                    </a:solidFill>
                  </a:ln>
                  <a:solidFill>
                    <a:srgbClr val="FFFF00"/>
                  </a:solidFill>
                  <a:effectLst>
                    <a:outerShdw blurRad="38100" dist="38100" dir="2700000" algn="tl">
                      <a:srgbClr val="000000">
                        <a:alpha val="43137"/>
                      </a:srgbClr>
                    </a:outerShdw>
                  </a:effectLst>
                  <a:latin typeface="+mj-lt"/>
                  <a:cs typeface="Neo Sans Intel"/>
                  <a:sym typeface="Wingdings" panose="05000000000000000000" pitchFamily="2" charset="2"/>
                </a:rPr>
                <a:t></a:t>
              </a:r>
            </a:p>
            <a:p>
              <a:r>
                <a:rPr lang="en-US" sz="1400" b="1" dirty="0">
                  <a:ln>
                    <a:solidFill>
                      <a:schemeClr val="tx1"/>
                    </a:solidFill>
                  </a:ln>
                  <a:solidFill>
                    <a:srgbClr val="FFFF00"/>
                  </a:solidFill>
                  <a:effectLst>
                    <a:outerShdw blurRad="38100" dist="38100" dir="2700000" algn="tl">
                      <a:srgbClr val="000000">
                        <a:alpha val="43137"/>
                      </a:srgbClr>
                    </a:outerShdw>
                  </a:effectLst>
                  <a:latin typeface="+mj-lt"/>
                  <a:cs typeface="Neo Sans Intel"/>
                </a:rPr>
                <a:t>P100</a:t>
              </a:r>
            </a:p>
            <a:p>
              <a:endParaRPr lang="en-US" sz="1867" b="1" dirty="0">
                <a:ln>
                  <a:solidFill>
                    <a:schemeClr val="tx1"/>
                  </a:solidFill>
                </a:ln>
                <a:solidFill>
                  <a:srgbClr val="FFFF00"/>
                </a:solidFill>
                <a:effectLst>
                  <a:outerShdw blurRad="38100" dist="38100" dir="2700000" algn="tl">
                    <a:srgbClr val="000000">
                      <a:alpha val="43137"/>
                    </a:srgbClr>
                  </a:outerShdw>
                </a:effectLst>
                <a:latin typeface="+mj-lt"/>
                <a:cs typeface="Neo Sans Intel"/>
              </a:endParaRPr>
            </a:p>
          </p:txBody>
        </p:sp>
        <p:sp>
          <p:nvSpPr>
            <p:cNvPr id="24" name="TextBox 23"/>
            <p:cNvSpPr txBox="1"/>
            <p:nvPr/>
          </p:nvSpPr>
          <p:spPr>
            <a:xfrm>
              <a:off x="3760805" y="2796857"/>
              <a:ext cx="594934" cy="770102"/>
            </a:xfrm>
            <a:prstGeom prst="rect">
              <a:avLst/>
            </a:prstGeom>
            <a:noFill/>
          </p:spPr>
          <p:txBody>
            <a:bodyPr wrap="none" rtlCol="0">
              <a:spAutoFit/>
            </a:bodyPr>
            <a:lstStyle/>
            <a:p>
              <a:r>
                <a:rPr lang="en-US" sz="1867" b="1" dirty="0">
                  <a:ln>
                    <a:solidFill>
                      <a:schemeClr val="tx1"/>
                    </a:solidFill>
                  </a:ln>
                  <a:solidFill>
                    <a:srgbClr val="FFFF00"/>
                  </a:solidFill>
                  <a:effectLst>
                    <a:outerShdw blurRad="38100" dist="38100" dir="2700000" algn="tl">
                      <a:srgbClr val="000000">
                        <a:alpha val="43137"/>
                      </a:srgbClr>
                    </a:outerShdw>
                  </a:effectLst>
                  <a:latin typeface="+mj-lt"/>
                  <a:cs typeface="Neo Sans Intel"/>
                  <a:sym typeface="Wingdings" panose="05000000000000000000" pitchFamily="2" charset="2"/>
                </a:rPr>
                <a:t></a:t>
              </a:r>
            </a:p>
            <a:p>
              <a:r>
                <a:rPr lang="en-US" sz="1400" b="1" dirty="0">
                  <a:ln>
                    <a:solidFill>
                      <a:schemeClr val="tx1"/>
                    </a:solidFill>
                  </a:ln>
                  <a:solidFill>
                    <a:srgbClr val="FFFF00"/>
                  </a:solidFill>
                  <a:effectLst>
                    <a:outerShdw blurRad="38100" dist="38100" dir="2700000" algn="tl">
                      <a:srgbClr val="000000">
                        <a:alpha val="43137"/>
                      </a:srgbClr>
                    </a:outerShdw>
                  </a:effectLst>
                  <a:latin typeface="+mj-lt"/>
                  <a:cs typeface="Neo Sans Intel"/>
                </a:rPr>
                <a:t>V100</a:t>
              </a:r>
            </a:p>
            <a:p>
              <a:endParaRPr lang="en-US" sz="1867" b="1" dirty="0">
                <a:ln>
                  <a:solidFill>
                    <a:schemeClr val="tx1"/>
                  </a:solidFill>
                </a:ln>
                <a:solidFill>
                  <a:srgbClr val="FF0000"/>
                </a:solidFill>
                <a:effectLst>
                  <a:outerShdw blurRad="38100" dist="38100" dir="2700000" algn="tl">
                    <a:srgbClr val="000000">
                      <a:alpha val="43137"/>
                    </a:srgbClr>
                  </a:outerShdw>
                </a:effectLst>
                <a:latin typeface="+mj-lt"/>
                <a:cs typeface="Neo Sans Intel"/>
              </a:endParaRPr>
            </a:p>
          </p:txBody>
        </p:sp>
        <p:sp>
          <p:nvSpPr>
            <p:cNvPr id="25" name="TextBox 24"/>
            <p:cNvSpPr txBox="1"/>
            <p:nvPr/>
          </p:nvSpPr>
          <p:spPr>
            <a:xfrm>
              <a:off x="2787539" y="2796857"/>
              <a:ext cx="411972" cy="770102"/>
            </a:xfrm>
            <a:prstGeom prst="rect">
              <a:avLst/>
            </a:prstGeom>
            <a:noFill/>
          </p:spPr>
          <p:txBody>
            <a:bodyPr wrap="none" rtlCol="0">
              <a:spAutoFit/>
            </a:bodyPr>
            <a:lstStyle/>
            <a:p>
              <a:r>
                <a:rPr lang="en-US" sz="1867" b="1" dirty="0">
                  <a:ln>
                    <a:solidFill>
                      <a:schemeClr val="tx1"/>
                    </a:solidFill>
                  </a:ln>
                  <a:solidFill>
                    <a:srgbClr val="FFFF00"/>
                  </a:solidFill>
                  <a:effectLst>
                    <a:outerShdw blurRad="38100" dist="38100" dir="2700000" algn="tl">
                      <a:srgbClr val="000000">
                        <a:alpha val="43137"/>
                      </a:srgbClr>
                    </a:outerShdw>
                  </a:effectLst>
                  <a:latin typeface="+mj-lt"/>
                  <a:cs typeface="Neo Sans Intel"/>
                  <a:sym typeface="Wingdings" panose="05000000000000000000" pitchFamily="2" charset="2"/>
                </a:rPr>
                <a:t></a:t>
              </a:r>
            </a:p>
            <a:p>
              <a:r>
                <a:rPr lang="en-US" sz="1400" b="1" dirty="0">
                  <a:ln>
                    <a:solidFill>
                      <a:schemeClr val="tx1"/>
                    </a:solidFill>
                  </a:ln>
                  <a:solidFill>
                    <a:srgbClr val="FFFF00"/>
                  </a:solidFill>
                  <a:effectLst>
                    <a:outerShdw blurRad="38100" dist="38100" dir="2700000" algn="tl">
                      <a:srgbClr val="000000">
                        <a:alpha val="43137"/>
                      </a:srgbClr>
                    </a:outerShdw>
                  </a:effectLst>
                  <a:latin typeface="+mj-lt"/>
                  <a:cs typeface="Neo Sans Intel"/>
                </a:rPr>
                <a:t>VU</a:t>
              </a:r>
            </a:p>
            <a:p>
              <a:endParaRPr lang="en-US" sz="1867" b="1" dirty="0">
                <a:ln>
                  <a:solidFill>
                    <a:schemeClr val="tx1"/>
                  </a:solidFill>
                </a:ln>
                <a:solidFill>
                  <a:srgbClr val="FFFF00"/>
                </a:solidFill>
                <a:effectLst>
                  <a:outerShdw blurRad="38100" dist="38100" dir="2700000" algn="tl">
                    <a:srgbClr val="000000">
                      <a:alpha val="43137"/>
                    </a:srgbClr>
                  </a:outerShdw>
                </a:effectLst>
                <a:latin typeface="+mj-lt"/>
                <a:cs typeface="Neo Sans Intel"/>
              </a:endParaRPr>
            </a:p>
          </p:txBody>
        </p:sp>
      </p:grpSp>
      <p:sp>
        <p:nvSpPr>
          <p:cNvPr id="28" name="TextBox 27"/>
          <p:cNvSpPr txBox="1"/>
          <p:nvPr/>
        </p:nvSpPr>
        <p:spPr>
          <a:xfrm>
            <a:off x="338978" y="200578"/>
            <a:ext cx="5594801" cy="1323439"/>
          </a:xfrm>
          <a:prstGeom prst="rect">
            <a:avLst/>
          </a:prstGeom>
          <a:noFill/>
        </p:spPr>
        <p:txBody>
          <a:bodyPr wrap="none" rtlCol="0">
            <a:spAutoFit/>
          </a:bodyPr>
          <a:lstStyle/>
          <a:p>
            <a:pPr>
              <a:spcBef>
                <a:spcPct val="0"/>
              </a:spcBef>
            </a:pPr>
            <a:r>
              <a:rPr lang="en-US" sz="3200" dirty="0">
                <a:solidFill>
                  <a:schemeClr val="accent1"/>
                </a:solidFill>
                <a:latin typeface="+mj-lt"/>
                <a:ea typeface="+mj-ea"/>
                <a:cs typeface="+mj-cs"/>
              </a:rPr>
              <a:t>TSMC CoWoS Today:</a:t>
            </a:r>
          </a:p>
          <a:p>
            <a:pPr marL="228594" indent="-228594">
              <a:buFont typeface="Arial" panose="020B0604020202020204" pitchFamily="34" charset="0"/>
              <a:buChar char="•"/>
            </a:pPr>
            <a:r>
              <a:rPr lang="en-US" sz="1600" dirty="0">
                <a:solidFill>
                  <a:schemeClr val="tx2"/>
                </a:solidFill>
                <a:latin typeface="+mj-lt"/>
                <a:cs typeface="Neo Sans Intel"/>
              </a:rPr>
              <a:t>1.75x Reticle, 40um </a:t>
            </a:r>
            <a:r>
              <a:rPr lang="en-US" sz="1600" dirty="0" err="1">
                <a:solidFill>
                  <a:schemeClr val="tx2"/>
                </a:solidFill>
                <a:latin typeface="+mj-lt"/>
                <a:cs typeface="Neo Sans Intel"/>
              </a:rPr>
              <a:t>uPGA</a:t>
            </a:r>
            <a:r>
              <a:rPr lang="en-US" sz="1600" dirty="0">
                <a:solidFill>
                  <a:schemeClr val="tx2"/>
                </a:solidFill>
                <a:latin typeface="+mj-lt"/>
                <a:cs typeface="Neo Sans Intel"/>
              </a:rPr>
              <a:t>, 0.8um RDL pitch, &gt;98% Yield</a:t>
            </a:r>
          </a:p>
          <a:p>
            <a:pPr marL="228594" indent="-228594">
              <a:buFont typeface="Arial" panose="020B0604020202020204" pitchFamily="34" charset="0"/>
              <a:buChar char="•"/>
            </a:pPr>
            <a:r>
              <a:rPr lang="en-US" sz="1600" dirty="0">
                <a:solidFill>
                  <a:schemeClr val="tx2"/>
                </a:solidFill>
                <a:latin typeface="+mj-lt"/>
                <a:cs typeface="Neo Sans Intel"/>
              </a:rPr>
              <a:t>&gt; 2Mu/</a:t>
            </a:r>
            <a:r>
              <a:rPr lang="en-US" sz="1600" dirty="0" err="1">
                <a:solidFill>
                  <a:schemeClr val="tx2"/>
                </a:solidFill>
                <a:latin typeface="+mj-lt"/>
                <a:cs typeface="Neo Sans Intel"/>
              </a:rPr>
              <a:t>Qtr</a:t>
            </a:r>
            <a:r>
              <a:rPr lang="en-US" sz="1600" dirty="0">
                <a:solidFill>
                  <a:schemeClr val="tx2"/>
                </a:solidFill>
                <a:latin typeface="+mj-lt"/>
                <a:cs typeface="Neo Sans Intel"/>
              </a:rPr>
              <a:t> output, Adding Capacity</a:t>
            </a:r>
          </a:p>
          <a:p>
            <a:pPr marL="228594" indent="-228594">
              <a:buFont typeface="Arial" panose="020B0604020202020204" pitchFamily="34" charset="0"/>
              <a:buChar char="•"/>
            </a:pPr>
            <a:r>
              <a:rPr lang="en-US" sz="1600" dirty="0">
                <a:solidFill>
                  <a:schemeClr val="tx2"/>
                </a:solidFill>
                <a:latin typeface="+mj-lt"/>
                <a:cs typeface="Neo Sans Intel"/>
              </a:rPr>
              <a:t>Growing # of Tape outs </a:t>
            </a:r>
          </a:p>
        </p:txBody>
      </p:sp>
      <p:pic>
        <p:nvPicPr>
          <p:cNvPr id="21" name="Picture 20"/>
          <p:cNvPicPr>
            <a:picLocks noChangeAspect="1"/>
          </p:cNvPicPr>
          <p:nvPr/>
        </p:nvPicPr>
        <p:blipFill>
          <a:blip r:embed="rId6"/>
          <a:stretch>
            <a:fillRect/>
          </a:stretch>
        </p:blipFill>
        <p:spPr>
          <a:xfrm>
            <a:off x="4108177" y="3704490"/>
            <a:ext cx="2867060" cy="2153681"/>
          </a:xfrm>
          <a:prstGeom prst="rect">
            <a:avLst/>
          </a:prstGeom>
          <a:ln>
            <a:solidFill>
              <a:schemeClr val="bg2"/>
            </a:solidFill>
          </a:ln>
        </p:spPr>
      </p:pic>
      <p:sp>
        <p:nvSpPr>
          <p:cNvPr id="30" name="TextBox 29"/>
          <p:cNvSpPr txBox="1"/>
          <p:nvPr/>
        </p:nvSpPr>
        <p:spPr>
          <a:xfrm>
            <a:off x="7877454" y="236224"/>
            <a:ext cx="2964273" cy="1077218"/>
          </a:xfrm>
          <a:prstGeom prst="rect">
            <a:avLst/>
          </a:prstGeom>
          <a:noFill/>
        </p:spPr>
        <p:txBody>
          <a:bodyPr wrap="none" rtlCol="0">
            <a:spAutoFit/>
          </a:bodyPr>
          <a:lstStyle/>
          <a:p>
            <a:pPr>
              <a:spcBef>
                <a:spcPct val="0"/>
              </a:spcBef>
            </a:pPr>
            <a:r>
              <a:rPr lang="en-US" sz="3200" dirty="0">
                <a:solidFill>
                  <a:schemeClr val="accent1"/>
                </a:solidFill>
                <a:latin typeface="+mj-lt"/>
                <a:ea typeface="+mj-ea"/>
                <a:cs typeface="+mj-cs"/>
              </a:rPr>
              <a:t>CoWoS Future:</a:t>
            </a:r>
          </a:p>
          <a:p>
            <a:pPr marL="228594" indent="-228594">
              <a:buFont typeface="Arial" panose="020B0604020202020204" pitchFamily="34" charset="0"/>
              <a:buChar char="•"/>
            </a:pPr>
            <a:r>
              <a:rPr lang="en-US" sz="1600" dirty="0">
                <a:solidFill>
                  <a:schemeClr val="tx2"/>
                </a:solidFill>
                <a:latin typeface="+mj-lt"/>
                <a:cs typeface="Neo Sans Intel"/>
              </a:rPr>
              <a:t>Deep Trench Capacitor</a:t>
            </a:r>
          </a:p>
          <a:p>
            <a:pPr marL="228594" indent="-228594">
              <a:buFont typeface="Arial" panose="020B0604020202020204" pitchFamily="34" charset="0"/>
              <a:buChar char="•"/>
            </a:pPr>
            <a:r>
              <a:rPr lang="en-US" sz="1600" dirty="0">
                <a:solidFill>
                  <a:schemeClr val="tx2"/>
                </a:solidFill>
                <a:latin typeface="+mj-lt"/>
                <a:cs typeface="Neo Sans Intel"/>
              </a:rPr>
              <a:t>Embedded Inductor</a:t>
            </a:r>
          </a:p>
        </p:txBody>
      </p:sp>
      <p:sp>
        <p:nvSpPr>
          <p:cNvPr id="31" name="TextBox 30"/>
          <p:cNvSpPr txBox="1"/>
          <p:nvPr/>
        </p:nvSpPr>
        <p:spPr>
          <a:xfrm>
            <a:off x="7877454" y="4970795"/>
            <a:ext cx="3167855" cy="584775"/>
          </a:xfrm>
          <a:prstGeom prst="rect">
            <a:avLst/>
          </a:prstGeom>
          <a:noFill/>
        </p:spPr>
        <p:txBody>
          <a:bodyPr wrap="none" rtlCol="0">
            <a:spAutoFit/>
          </a:bodyPr>
          <a:lstStyle/>
          <a:p>
            <a:pPr>
              <a:spcBef>
                <a:spcPct val="0"/>
              </a:spcBef>
            </a:pPr>
            <a:r>
              <a:rPr lang="en-US" sz="3200" dirty="0">
                <a:solidFill>
                  <a:schemeClr val="accent1"/>
                </a:solidFill>
                <a:latin typeface="+mj-lt"/>
                <a:ea typeface="+mj-ea"/>
                <a:cs typeface="+mj-cs"/>
              </a:rPr>
              <a:t>Beyond CoWoS:</a:t>
            </a:r>
          </a:p>
        </p:txBody>
      </p:sp>
      <p:pic>
        <p:nvPicPr>
          <p:cNvPr id="32" name="Picture 31"/>
          <p:cNvPicPr>
            <a:picLocks noChangeAspect="1"/>
          </p:cNvPicPr>
          <p:nvPr/>
        </p:nvPicPr>
        <p:blipFill>
          <a:blip r:embed="rId7"/>
          <a:stretch>
            <a:fillRect/>
          </a:stretch>
        </p:blipFill>
        <p:spPr>
          <a:xfrm>
            <a:off x="8198432" y="5394543"/>
            <a:ext cx="3995451" cy="927256"/>
          </a:xfrm>
          <a:prstGeom prst="rect">
            <a:avLst/>
          </a:prstGeom>
        </p:spPr>
      </p:pic>
      <p:sp>
        <p:nvSpPr>
          <p:cNvPr id="27" name="Footer Placeholder 2"/>
          <p:cNvSpPr>
            <a:spLocks noGrp="1"/>
          </p:cNvSpPr>
          <p:nvPr>
            <p:ph type="ftr" sz="quarter" idx="11"/>
          </p:nvPr>
        </p:nvSpPr>
        <p:spPr>
          <a:xfrm>
            <a:off x="171917" y="6656370"/>
            <a:ext cx="2678938" cy="215444"/>
          </a:xfrm>
        </p:spPr>
        <p:txBody>
          <a:bodyPr/>
          <a:lstStyle/>
          <a:p>
            <a:pPr algn="l"/>
            <a:r>
              <a:rPr lang="en-US" dirty="0" smtClean="0"/>
              <a:t>ATTD Competitive Analysis – Large Interposer Roll-up</a:t>
            </a:r>
            <a:endParaRPr lang="en-US" dirty="0"/>
          </a:p>
        </p:txBody>
      </p:sp>
      <p:pic>
        <p:nvPicPr>
          <p:cNvPr id="29" name="Picture 95" descr="C:\Users\ejli\AppData\Local\Microsoft\Windows\Temporary Internet Files\Content.IE5\Y7W30R6T\MC900432680[1].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83993" y="87179"/>
            <a:ext cx="511670" cy="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403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83" y="5646"/>
            <a:ext cx="10515600" cy="1081377"/>
          </a:xfrm>
        </p:spPr>
        <p:txBody>
          <a:bodyPr>
            <a:normAutofit/>
          </a:bodyPr>
          <a:lstStyle/>
          <a:p>
            <a:r>
              <a:rPr lang="en-US" b="1" dirty="0" smtClean="0"/>
              <a:t>Some Definitional Stage Setting………</a:t>
            </a:r>
            <a:endParaRPr lang="en-US" b="1" dirty="0"/>
          </a:p>
        </p:txBody>
      </p:sp>
      <p:sp>
        <p:nvSpPr>
          <p:cNvPr id="3" name="Content Placeholder 2"/>
          <p:cNvSpPr>
            <a:spLocks noGrp="1"/>
          </p:cNvSpPr>
          <p:nvPr>
            <p:ph idx="1"/>
          </p:nvPr>
        </p:nvSpPr>
        <p:spPr>
          <a:xfrm>
            <a:off x="122583" y="936411"/>
            <a:ext cx="12125077" cy="5146799"/>
          </a:xfrm>
        </p:spPr>
        <p:txBody>
          <a:bodyPr>
            <a:normAutofit/>
          </a:bodyPr>
          <a:lstStyle/>
          <a:p>
            <a:r>
              <a:rPr lang="en-US" dirty="0" smtClean="0">
                <a:latin typeface="Calibri" panose="020F0502020204030204" pitchFamily="34" charset="0"/>
                <a:cs typeface="Calibri" panose="020F0502020204030204" pitchFamily="34" charset="0"/>
              </a:rPr>
              <a:t>Heterogeneous Integration</a:t>
            </a:r>
            <a:r>
              <a:rPr lang="en-US" baseline="30000" dirty="0" smtClean="0">
                <a:latin typeface="Calibri" panose="020F0502020204030204" pitchFamily="34" charset="0"/>
                <a:cs typeface="Calibri" panose="020F0502020204030204" pitchFamily="34" charset="0"/>
              </a:rPr>
              <a:t>1</a:t>
            </a:r>
            <a:r>
              <a:rPr lang="en-US" dirty="0" smtClean="0">
                <a:latin typeface="Calibri" panose="020F0502020204030204" pitchFamily="34" charset="0"/>
                <a:cs typeface="Calibri" panose="020F0502020204030204" pitchFamily="34" charset="0"/>
              </a:rPr>
              <a:t> (HI) refers to the integration of </a:t>
            </a:r>
            <a:r>
              <a:rPr lang="en-US" u="sng" dirty="0" smtClean="0">
                <a:solidFill>
                  <a:schemeClr val="accent1">
                    <a:lumMod val="75000"/>
                  </a:schemeClr>
                </a:solidFill>
                <a:latin typeface="Calibri" panose="020F0502020204030204" pitchFamily="34" charset="0"/>
                <a:cs typeface="Calibri" panose="020F0502020204030204" pitchFamily="34" charset="0"/>
              </a:rPr>
              <a:t>separately manufactured components into a higher level assembly (SiP)</a:t>
            </a:r>
            <a:r>
              <a:rPr lang="en-US" u="sng" dirty="0" smtClean="0">
                <a:solidFill>
                  <a:schemeClr val="accent2">
                    <a:lumMod val="60000"/>
                    <a:lumOff val="40000"/>
                  </a:schemeClr>
                </a:solidFill>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that, in the aggregate, </a:t>
            </a:r>
            <a:r>
              <a:rPr lang="en-US" u="sng" dirty="0" smtClean="0">
                <a:solidFill>
                  <a:schemeClr val="accent1">
                    <a:lumMod val="75000"/>
                  </a:schemeClr>
                </a:solidFill>
                <a:latin typeface="Calibri" panose="020F0502020204030204" pitchFamily="34" charset="0"/>
                <a:cs typeface="Calibri" panose="020F0502020204030204" pitchFamily="34" charset="0"/>
              </a:rPr>
              <a:t>provides enhanced functionality and improved operating characteristics</a:t>
            </a:r>
            <a:endParaRPr lang="en-US" u="sng" dirty="0" smtClean="0">
              <a:latin typeface="Calibri" panose="020F0502020204030204" pitchFamily="34" charset="0"/>
              <a:cs typeface="Calibri" panose="020F0502020204030204" pitchFamily="34" charset="0"/>
            </a:endParaRPr>
          </a:p>
          <a:p>
            <a:pPr marL="0" indent="0">
              <a:buNone/>
            </a:pPr>
            <a:r>
              <a:rPr lang="en-US" sz="1600" i="1" dirty="0" smtClean="0">
                <a:latin typeface="Calibri" panose="020F0502020204030204" pitchFamily="34" charset="0"/>
                <a:cs typeface="Calibri" panose="020F0502020204030204" pitchFamily="34" charset="0"/>
              </a:rPr>
              <a:t>In this definition, components should be taken to mean any unit whether individual die, MEMS device, passive component and assembled package or sub-system that are integrated into a single package. The operating characteristics should also be taken in its broadest meaning including characteristics such as system level performance and cost of ownership</a:t>
            </a:r>
          </a:p>
          <a:p>
            <a:pPr marL="0" indent="0">
              <a:buNone/>
            </a:pPr>
            <a:endParaRPr lang="en-US" sz="2400" dirty="0" smtClean="0"/>
          </a:p>
          <a:p>
            <a:r>
              <a:rPr lang="en-US" dirty="0" smtClean="0"/>
              <a:t>SiP or System-in-Package</a:t>
            </a:r>
            <a:r>
              <a:rPr lang="en-US" baseline="30000" dirty="0" smtClean="0"/>
              <a:t>2</a:t>
            </a:r>
            <a:r>
              <a:rPr lang="en-US" dirty="0" smtClean="0"/>
              <a:t> refers to package (such as a SO, QFP, BGA, CSP, LGA) that has multiple die (Si, GaAs, SiGe and/or SOI) plus optional passives integrated together </a:t>
            </a:r>
          </a:p>
        </p:txBody>
      </p:sp>
      <p:sp>
        <p:nvSpPr>
          <p:cNvPr id="4" name="TextBox 3"/>
          <p:cNvSpPr txBox="1"/>
          <p:nvPr/>
        </p:nvSpPr>
        <p:spPr>
          <a:xfrm>
            <a:off x="373712" y="6353092"/>
            <a:ext cx="4798108" cy="415498"/>
          </a:xfrm>
          <a:prstGeom prst="rect">
            <a:avLst/>
          </a:prstGeom>
          <a:noFill/>
        </p:spPr>
        <p:txBody>
          <a:bodyPr wrap="none" rtlCol="0">
            <a:spAutoFit/>
          </a:bodyPr>
          <a:lstStyle/>
          <a:p>
            <a:pPr marL="342900" indent="-342900">
              <a:buFont typeface="+mj-lt"/>
              <a:buAutoNum type="arabicPeriod"/>
            </a:pPr>
            <a:r>
              <a:rPr lang="en-US" sz="1050" b="1" dirty="0" smtClean="0">
                <a:solidFill>
                  <a:srgbClr val="0070C0"/>
                </a:solidFill>
                <a:latin typeface="Calibri" panose="020F0502020204030204" pitchFamily="34" charset="0"/>
                <a:cs typeface="Calibri" panose="020F0502020204030204" pitchFamily="34" charset="0"/>
              </a:rPr>
              <a:t>William Chen (ASE), Chair : IEEE Heterogeneous Integration Roadmap Leader</a:t>
            </a:r>
            <a:endParaRPr lang="en-US" sz="1050" b="1" dirty="0">
              <a:solidFill>
                <a:srgbClr val="0070C0"/>
              </a:solidFill>
              <a:latin typeface="Calibri" panose="020F0502020204030204" pitchFamily="34" charset="0"/>
              <a:cs typeface="Calibri" panose="020F0502020204030204" pitchFamily="34" charset="0"/>
            </a:endParaRPr>
          </a:p>
          <a:p>
            <a:pPr marL="342900" indent="-342900">
              <a:buFont typeface="+mj-lt"/>
              <a:buAutoNum type="arabicPeriod"/>
            </a:pPr>
            <a:r>
              <a:rPr lang="en-US" sz="1050" b="1" dirty="0" smtClean="0">
                <a:solidFill>
                  <a:srgbClr val="0070C0"/>
                </a:solidFill>
                <a:latin typeface="Calibri" panose="020F0502020204030204" pitchFamily="34" charset="0"/>
                <a:cs typeface="Calibri" panose="020F0502020204030204" pitchFamily="34" charset="0"/>
              </a:rPr>
              <a:t>Prismark Partners LLC, - June 2018</a:t>
            </a:r>
          </a:p>
        </p:txBody>
      </p:sp>
      <p:sp>
        <p:nvSpPr>
          <p:cNvPr id="7" name="Content Placeholder 2"/>
          <p:cNvSpPr txBox="1">
            <a:spLocks/>
          </p:cNvSpPr>
          <p:nvPr/>
        </p:nvSpPr>
        <p:spPr>
          <a:xfrm>
            <a:off x="68279" y="5314950"/>
            <a:ext cx="11960694" cy="949643"/>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dirty="0">
                <a:solidFill>
                  <a:sysClr val="window" lastClr="FFFFFF"/>
                </a:solidFill>
              </a:rPr>
              <a:t>The term “Multi-Chip Package (MCP)”  is used in this presentation to cover all </a:t>
            </a:r>
            <a:r>
              <a:rPr lang="en-US" dirty="0" smtClean="0">
                <a:solidFill>
                  <a:sysClr val="window" lastClr="FFFFFF"/>
                </a:solidFill>
              </a:rPr>
              <a:t>Multi-Component </a:t>
            </a:r>
            <a:r>
              <a:rPr lang="en-US" dirty="0">
                <a:solidFill>
                  <a:sysClr val="window" lastClr="FFFFFF"/>
                </a:solidFill>
              </a:rPr>
              <a:t>P</a:t>
            </a:r>
            <a:r>
              <a:rPr lang="en-US" dirty="0" smtClean="0">
                <a:solidFill>
                  <a:sysClr val="window" lastClr="FFFFFF"/>
                </a:solidFill>
              </a:rPr>
              <a:t>ackaging</a:t>
            </a:r>
            <a:endParaRPr lang="en-US" dirty="0">
              <a:solidFill>
                <a:sysClr val="window" lastClr="FFFFFF"/>
              </a:solidFill>
            </a:endParaRPr>
          </a:p>
        </p:txBody>
      </p:sp>
    </p:spTree>
    <p:extLst>
      <p:ext uri="{BB962C8B-B14F-4D97-AF65-F5344CB8AC3E}">
        <p14:creationId xmlns:p14="http://schemas.microsoft.com/office/powerpoint/2010/main" val="1254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 y="9640"/>
            <a:ext cx="13173076" cy="739672"/>
          </a:xfrm>
        </p:spPr>
        <p:txBody>
          <a:bodyPr>
            <a:noAutofit/>
          </a:bodyPr>
          <a:lstStyle/>
          <a:p>
            <a:r>
              <a:rPr lang="en-US" sz="4000" b="1" dirty="0" smtClean="0"/>
              <a:t>Intel has a long history of MCPs for TTM &amp; Performance….</a:t>
            </a:r>
            <a:endParaRPr lang="en-US" sz="4000" b="1" dirty="0"/>
          </a:p>
        </p:txBody>
      </p:sp>
      <p:pic>
        <p:nvPicPr>
          <p:cNvPr id="37" name="Picture 36"/>
          <p:cNvPicPr>
            <a:picLocks noChangeAspect="1"/>
          </p:cNvPicPr>
          <p:nvPr/>
        </p:nvPicPr>
        <p:blipFill>
          <a:blip r:embed="rId3"/>
          <a:stretch>
            <a:fillRect/>
          </a:stretch>
        </p:blipFill>
        <p:spPr>
          <a:xfrm>
            <a:off x="7175389" y="2575620"/>
            <a:ext cx="4060594" cy="1782582"/>
          </a:xfrm>
          <a:prstGeom prst="rect">
            <a:avLst/>
          </a:prstGeom>
        </p:spPr>
      </p:pic>
      <p:grpSp>
        <p:nvGrpSpPr>
          <p:cNvPr id="49" name="Group 48"/>
          <p:cNvGrpSpPr/>
          <p:nvPr/>
        </p:nvGrpSpPr>
        <p:grpSpPr>
          <a:xfrm>
            <a:off x="203150" y="1302980"/>
            <a:ext cx="6361939" cy="2335415"/>
            <a:chOff x="2418316" y="843066"/>
            <a:chExt cx="6361939" cy="2335415"/>
          </a:xfrm>
        </p:grpSpPr>
        <p:pic>
          <p:nvPicPr>
            <p:cNvPr id="4" name="Picture 3"/>
            <p:cNvPicPr>
              <a:picLocks noChangeAspect="1"/>
            </p:cNvPicPr>
            <p:nvPr/>
          </p:nvPicPr>
          <p:blipFill>
            <a:blip r:embed="rId4"/>
            <a:stretch>
              <a:fillRect/>
            </a:stretch>
          </p:blipFill>
          <p:spPr>
            <a:xfrm>
              <a:off x="6902522" y="1658763"/>
              <a:ext cx="1877731" cy="975445"/>
            </a:xfrm>
            <a:prstGeom prst="rect">
              <a:avLst/>
            </a:prstGeom>
          </p:spPr>
        </p:pic>
        <p:pic>
          <p:nvPicPr>
            <p:cNvPr id="5" name="Picture 409" descr="sepp_P3_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719" y="2035481"/>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08" descr="slot1_olga_no_cover"/>
            <p:cNvPicPr>
              <a:picLocks noChangeAspect="1" noChangeArrowheads="1"/>
            </p:cNvPicPr>
            <p:nvPr/>
          </p:nvPicPr>
          <p:blipFill>
            <a:blip r:embed="rId6">
              <a:extLst>
                <a:ext uri="{28A0092B-C50C-407E-A947-70E740481C1C}">
                  <a14:useLocalDpi xmlns:a14="http://schemas.microsoft.com/office/drawing/2010/main" val="0"/>
                </a:ext>
              </a:extLst>
            </a:blip>
            <a:srcRect l="4688" t="22917" r="6250" b="22917"/>
            <a:stretch>
              <a:fillRect/>
            </a:stretch>
          </p:blipFill>
          <p:spPr bwMode="auto">
            <a:xfrm>
              <a:off x="4508019" y="1044881"/>
              <a:ext cx="2133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3" descr="PentiumPRO"/>
            <p:cNvPicPr>
              <a:picLocks noChangeAspect="1" noChangeArrowheads="1"/>
            </p:cNvPicPr>
            <p:nvPr/>
          </p:nvPicPr>
          <p:blipFill>
            <a:blip r:embed="rId7">
              <a:extLst>
                <a:ext uri="{28A0092B-C50C-407E-A947-70E740481C1C}">
                  <a14:useLocalDpi xmlns:a14="http://schemas.microsoft.com/office/drawing/2010/main" val="0"/>
                </a:ext>
              </a:extLst>
            </a:blip>
            <a:srcRect l="12500" t="10262" r="12500" b="10197"/>
            <a:stretch>
              <a:fillRect/>
            </a:stretch>
          </p:blipFill>
          <p:spPr bwMode="auto">
            <a:xfrm>
              <a:off x="2418316" y="1556269"/>
              <a:ext cx="1828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5915259" y="1044881"/>
              <a:ext cx="656977" cy="86100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5400000">
              <a:off x="8115969" y="1392749"/>
              <a:ext cx="398269" cy="93030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5400000">
              <a:off x="3707897" y="1930531"/>
              <a:ext cx="398269" cy="35780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6190492" y="843066"/>
              <a:ext cx="8091" cy="2129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9" idx="2"/>
            </p:cNvCxnSpPr>
            <p:nvPr/>
          </p:nvCxnSpPr>
          <p:spPr>
            <a:xfrm>
              <a:off x="6940622" y="902236"/>
              <a:ext cx="1374482" cy="7565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71889" y="4605296"/>
            <a:ext cx="2207747" cy="1720175"/>
            <a:chOff x="226917" y="1264583"/>
            <a:chExt cx="3657459" cy="2595773"/>
          </a:xfrm>
        </p:grpSpPr>
        <p:pic>
          <p:nvPicPr>
            <p:cNvPr id="45" name="Picture 5" descr="image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917" y="1264583"/>
              <a:ext cx="3657459" cy="259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p:cNvGrpSpPr/>
            <p:nvPr/>
          </p:nvGrpSpPr>
          <p:grpSpPr>
            <a:xfrm>
              <a:off x="610324" y="1641081"/>
              <a:ext cx="1977627" cy="903530"/>
              <a:chOff x="2903003" y="3120193"/>
              <a:chExt cx="1977627" cy="903530"/>
            </a:xfrm>
          </p:grpSpPr>
          <p:sp>
            <p:nvSpPr>
              <p:cNvPr id="47" name="TextBox 46"/>
              <p:cNvSpPr txBox="1"/>
              <p:nvPr/>
            </p:nvSpPr>
            <p:spPr>
              <a:xfrm>
                <a:off x="3949373" y="3605727"/>
                <a:ext cx="931257" cy="417996"/>
              </a:xfrm>
              <a:prstGeom prst="rect">
                <a:avLst/>
              </a:prstGeom>
              <a:noFill/>
            </p:spPr>
            <p:txBody>
              <a:bodyPr wrap="square" rtlCol="0">
                <a:spAutoFit/>
              </a:bodyPr>
              <a:lstStyle/>
              <a:p>
                <a:pPr algn="ctr"/>
                <a:r>
                  <a:rPr lang="en-US" sz="1200" dirty="0" smtClean="0">
                    <a:effectLst/>
                  </a:rPr>
                  <a:t>CPU</a:t>
                </a:r>
                <a:endParaRPr lang="en-US" sz="1200" dirty="0">
                  <a:effectLst/>
                </a:endParaRPr>
              </a:p>
            </p:txBody>
          </p:sp>
          <p:sp>
            <p:nvSpPr>
              <p:cNvPr id="48" name="TextBox 47"/>
              <p:cNvSpPr txBox="1"/>
              <p:nvPr/>
            </p:nvSpPr>
            <p:spPr>
              <a:xfrm>
                <a:off x="2903003" y="3120193"/>
                <a:ext cx="925872" cy="650216"/>
              </a:xfrm>
              <a:prstGeom prst="rect">
                <a:avLst/>
              </a:prstGeom>
              <a:noFill/>
            </p:spPr>
            <p:txBody>
              <a:bodyPr wrap="square" rtlCol="0">
                <a:spAutoFit/>
              </a:bodyPr>
              <a:lstStyle/>
              <a:p>
                <a:pPr algn="ctr"/>
                <a:r>
                  <a:rPr lang="en-US" sz="1100" dirty="0" smtClean="0">
                    <a:effectLst/>
                  </a:rPr>
                  <a:t>MC-DRAM</a:t>
                </a:r>
                <a:endParaRPr lang="en-US" sz="1100" dirty="0">
                  <a:effectLst/>
                </a:endParaRPr>
              </a:p>
            </p:txBody>
          </p:sp>
        </p:grpSp>
      </p:grpSp>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621087" y="4262304"/>
            <a:ext cx="4297671" cy="243769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2" name="Picture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12887" y="4323401"/>
            <a:ext cx="2818650" cy="2283964"/>
          </a:xfrm>
          <a:prstGeom prst="rect">
            <a:avLst/>
          </a:prstGeom>
        </p:spPr>
      </p:pic>
      <p:pic>
        <p:nvPicPr>
          <p:cNvPr id="54" name="Picture 53"/>
          <p:cNvPicPr>
            <a:picLocks noChangeAspect="1"/>
          </p:cNvPicPr>
          <p:nvPr/>
        </p:nvPicPr>
        <p:blipFill>
          <a:blip r:embed="rId12"/>
          <a:stretch>
            <a:fillRect/>
          </a:stretch>
        </p:blipFill>
        <p:spPr>
          <a:xfrm>
            <a:off x="7776852" y="4523890"/>
            <a:ext cx="3086100" cy="1914525"/>
          </a:xfrm>
          <a:prstGeom prst="rect">
            <a:avLst/>
          </a:prstGeom>
        </p:spPr>
      </p:pic>
      <p:sp>
        <p:nvSpPr>
          <p:cNvPr id="55" name="TextBox 54"/>
          <p:cNvSpPr txBox="1"/>
          <p:nvPr/>
        </p:nvSpPr>
        <p:spPr>
          <a:xfrm>
            <a:off x="2559061" y="938162"/>
            <a:ext cx="2128295" cy="40011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2000" dirty="0" smtClean="0">
                <a:solidFill>
                  <a:srgbClr val="FF0000"/>
                </a:solidFill>
              </a:rPr>
              <a:t>SRAM Integration</a:t>
            </a:r>
            <a:endParaRPr lang="en-US" sz="2000" dirty="0">
              <a:solidFill>
                <a:srgbClr val="FF0000"/>
              </a:solidFill>
            </a:endParaRPr>
          </a:p>
        </p:txBody>
      </p:sp>
      <p:sp>
        <p:nvSpPr>
          <p:cNvPr id="59" name="Rectangle 58"/>
          <p:cNvSpPr/>
          <p:nvPr/>
        </p:nvSpPr>
        <p:spPr>
          <a:xfrm>
            <a:off x="3821521" y="5326884"/>
            <a:ext cx="660309" cy="276999"/>
          </a:xfrm>
          <a:prstGeom prst="rect">
            <a:avLst/>
          </a:prstGeom>
        </p:spPr>
        <p:txBody>
          <a:bodyPr wrap="none">
            <a:spAutoFit/>
          </a:bodyPr>
          <a:lstStyle/>
          <a:p>
            <a:r>
              <a:rPr lang="en-US" sz="1200" dirty="0">
                <a:solidFill>
                  <a:prstClr val="black"/>
                </a:solidFill>
              </a:rPr>
              <a:t>Core i7 </a:t>
            </a:r>
            <a:endParaRPr lang="en-US" dirty="0"/>
          </a:p>
        </p:txBody>
      </p:sp>
      <p:sp>
        <p:nvSpPr>
          <p:cNvPr id="61" name="Rectangle 60"/>
          <p:cNvSpPr/>
          <p:nvPr/>
        </p:nvSpPr>
        <p:spPr>
          <a:xfrm rot="17851019">
            <a:off x="3167719" y="5014680"/>
            <a:ext cx="620683" cy="261610"/>
          </a:xfrm>
          <a:prstGeom prst="rect">
            <a:avLst/>
          </a:prstGeom>
        </p:spPr>
        <p:txBody>
          <a:bodyPr wrap="none">
            <a:spAutoFit/>
          </a:bodyPr>
          <a:lstStyle/>
          <a:p>
            <a:pPr lvl="0" algn="ctr"/>
            <a:r>
              <a:rPr lang="en-US" sz="1100" dirty="0">
                <a:solidFill>
                  <a:prstClr val="black"/>
                </a:solidFill>
              </a:rPr>
              <a:t>eDRAM</a:t>
            </a:r>
          </a:p>
        </p:txBody>
      </p:sp>
      <p:sp>
        <p:nvSpPr>
          <p:cNvPr id="53" name="TextBox 52"/>
          <p:cNvSpPr txBox="1"/>
          <p:nvPr/>
        </p:nvSpPr>
        <p:spPr>
          <a:xfrm>
            <a:off x="8744231" y="5388819"/>
            <a:ext cx="1151342" cy="184666"/>
          </a:xfrm>
          <a:prstGeom prst="rect">
            <a:avLst/>
          </a:prstGeom>
          <a:solidFill>
            <a:schemeClr val="bg1"/>
          </a:solidFill>
        </p:spPr>
        <p:txBody>
          <a:bodyPr vert="horz" wrap="square" lIns="0" tIns="0" rIns="0" bIns="0" rtlCol="0">
            <a:spAutoFit/>
          </a:bodyPr>
          <a:lstStyle/>
          <a:p>
            <a:pPr algn="ctr"/>
            <a:r>
              <a:rPr lang="en-US" sz="1200" b="1" dirty="0" smtClean="0"/>
              <a:t>Kaby Lake G</a:t>
            </a:r>
          </a:p>
        </p:txBody>
      </p:sp>
      <p:sp>
        <p:nvSpPr>
          <p:cNvPr id="62" name="TextBox 61"/>
          <p:cNvSpPr txBox="1"/>
          <p:nvPr/>
        </p:nvSpPr>
        <p:spPr>
          <a:xfrm>
            <a:off x="573547" y="5856936"/>
            <a:ext cx="1151342" cy="184666"/>
          </a:xfrm>
          <a:prstGeom prst="rect">
            <a:avLst/>
          </a:prstGeom>
          <a:solidFill>
            <a:schemeClr val="bg1"/>
          </a:solidFill>
        </p:spPr>
        <p:txBody>
          <a:bodyPr vert="horz" wrap="square" lIns="0" tIns="0" rIns="0" bIns="0" rtlCol="0">
            <a:spAutoFit/>
          </a:bodyPr>
          <a:lstStyle/>
          <a:p>
            <a:pPr algn="ctr"/>
            <a:r>
              <a:rPr lang="en-US" sz="1200" b="1" dirty="0" smtClean="0"/>
              <a:t>Knights Landing</a:t>
            </a:r>
          </a:p>
        </p:txBody>
      </p:sp>
      <p:sp>
        <p:nvSpPr>
          <p:cNvPr id="63" name="TextBox 62"/>
          <p:cNvSpPr txBox="1"/>
          <p:nvPr/>
        </p:nvSpPr>
        <p:spPr>
          <a:xfrm>
            <a:off x="3185280" y="5222716"/>
            <a:ext cx="1151342" cy="184666"/>
          </a:xfrm>
          <a:prstGeom prst="rect">
            <a:avLst/>
          </a:prstGeom>
          <a:solidFill>
            <a:schemeClr val="bg1"/>
          </a:solidFill>
        </p:spPr>
        <p:txBody>
          <a:bodyPr vert="horz" wrap="square" lIns="0" tIns="0" rIns="0" bIns="0" rtlCol="0">
            <a:spAutoFit/>
          </a:bodyPr>
          <a:lstStyle/>
          <a:p>
            <a:pPr algn="ctr"/>
            <a:r>
              <a:rPr lang="en-US" sz="1200" b="1" dirty="0" smtClean="0"/>
              <a:t>I7 Iris Pro</a:t>
            </a:r>
          </a:p>
        </p:txBody>
      </p:sp>
      <p:sp>
        <p:nvSpPr>
          <p:cNvPr id="77" name="TextBox 76"/>
          <p:cNvSpPr txBox="1"/>
          <p:nvPr/>
        </p:nvSpPr>
        <p:spPr>
          <a:xfrm>
            <a:off x="8047128" y="2139409"/>
            <a:ext cx="2346729" cy="40011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2000" dirty="0" smtClean="0">
                <a:solidFill>
                  <a:srgbClr val="FF0000"/>
                </a:solidFill>
              </a:rPr>
              <a:t>(G)MCH Integration</a:t>
            </a:r>
            <a:endParaRPr lang="en-US" sz="2000" dirty="0">
              <a:solidFill>
                <a:srgbClr val="FF0000"/>
              </a:solidFill>
            </a:endParaRPr>
          </a:p>
        </p:txBody>
      </p:sp>
      <p:sp>
        <p:nvSpPr>
          <p:cNvPr id="78" name="TextBox 77"/>
          <p:cNvSpPr txBox="1"/>
          <p:nvPr/>
        </p:nvSpPr>
        <p:spPr>
          <a:xfrm>
            <a:off x="4283629" y="6389076"/>
            <a:ext cx="2702313" cy="40011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2000" dirty="0" smtClean="0">
                <a:solidFill>
                  <a:srgbClr val="FF0000"/>
                </a:solidFill>
              </a:rPr>
              <a:t>DRAM Integration</a:t>
            </a:r>
            <a:endParaRPr lang="en-US" sz="2000" dirty="0">
              <a:solidFill>
                <a:srgbClr val="FF0000"/>
              </a:solidFill>
            </a:endParaRPr>
          </a:p>
        </p:txBody>
      </p:sp>
      <p:cxnSp>
        <p:nvCxnSpPr>
          <p:cNvPr id="79" name="Straight Arrow Connector 78"/>
          <p:cNvCxnSpPr/>
          <p:nvPr/>
        </p:nvCxnSpPr>
        <p:spPr>
          <a:xfrm flipH="1">
            <a:off x="1645901" y="1133550"/>
            <a:ext cx="894765" cy="10648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10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9" grpId="0"/>
      <p:bldP spid="61" grpId="0"/>
      <p:bldP spid="53" grpId="0" animBg="1"/>
      <p:bldP spid="62" grpId="0" animBg="1"/>
      <p:bldP spid="63" grpId="0" animBg="1"/>
      <p:bldP spid="77" grpId="0" animBg="1"/>
      <p:bldP spid="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07464" y="2659382"/>
            <a:ext cx="4723118" cy="2889141"/>
          </a:xfrm>
          <a:prstGeom prst="rect">
            <a:avLst/>
          </a:prstGeom>
        </p:spPr>
      </p:pic>
      <p:grpSp>
        <p:nvGrpSpPr>
          <p:cNvPr id="76" name="Group 75"/>
          <p:cNvGrpSpPr/>
          <p:nvPr/>
        </p:nvGrpSpPr>
        <p:grpSpPr>
          <a:xfrm>
            <a:off x="1694461" y="861758"/>
            <a:ext cx="1548644" cy="1819161"/>
            <a:chOff x="1622633" y="1157649"/>
            <a:chExt cx="1352601" cy="1513742"/>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65720">
              <a:off x="1542063" y="1238219"/>
              <a:ext cx="1513742" cy="1352601"/>
            </a:xfrm>
            <a:prstGeom prst="rect">
              <a:avLst/>
            </a:prstGeom>
          </p:spPr>
        </p:pic>
        <p:sp>
          <p:nvSpPr>
            <p:cNvPr id="34" name="Oval 62"/>
            <p:cNvSpPr>
              <a:spLocks noChangeArrowheads="1"/>
            </p:cNvSpPr>
            <p:nvPr/>
          </p:nvSpPr>
          <p:spPr bwMode="auto">
            <a:xfrm>
              <a:off x="1975490" y="1763708"/>
              <a:ext cx="686893" cy="274844"/>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solidFill>
                  <a:prstClr val="black"/>
                </a:solidFill>
              </a:endParaRPr>
            </a:p>
          </p:txBody>
        </p:sp>
      </p:grpSp>
      <p:grpSp>
        <p:nvGrpSpPr>
          <p:cNvPr id="75" name="Group 74"/>
          <p:cNvGrpSpPr/>
          <p:nvPr/>
        </p:nvGrpSpPr>
        <p:grpSpPr>
          <a:xfrm>
            <a:off x="-233125" y="1012509"/>
            <a:ext cx="1898910" cy="1725841"/>
            <a:chOff x="118909" y="1211964"/>
            <a:chExt cx="1712786" cy="1576404"/>
          </a:xfrm>
        </p:grpSpPr>
        <p:pic>
          <p:nvPicPr>
            <p:cNvPr id="31" name="Picture 74" descr="http://download.intel.com/pressroom/kits/idffall_2006/intel-core2-extreme-quad-core-microprocesso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9096755" flipV="1">
              <a:off x="118909" y="1211964"/>
              <a:ext cx="1712786" cy="1576404"/>
            </a:xfrm>
            <a:prstGeom prst="rect">
              <a:avLst/>
            </a:prstGeom>
            <a:noFill/>
            <a:extLst>
              <a:ext uri="{909E8E84-426E-40DD-AFC4-6F175D3DCCD1}">
                <a14:hiddenFill xmlns:a14="http://schemas.microsoft.com/office/drawing/2010/main">
                  <a:solidFill>
                    <a:srgbClr val="FFFFFF"/>
                  </a:solidFill>
                </a14:hiddenFill>
              </a:ext>
            </a:extLst>
          </p:spPr>
        </p:pic>
        <p:sp>
          <p:nvSpPr>
            <p:cNvPr id="36" name="Oval 65"/>
            <p:cNvSpPr>
              <a:spLocks noChangeArrowheads="1"/>
            </p:cNvSpPr>
            <p:nvPr/>
          </p:nvSpPr>
          <p:spPr bwMode="auto">
            <a:xfrm>
              <a:off x="853615" y="1442490"/>
              <a:ext cx="334071" cy="798199"/>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solidFill>
                  <a:prstClr val="black"/>
                </a:solidFill>
              </a:endParaRPr>
            </a:p>
          </p:txBody>
        </p:sp>
      </p:grpSp>
      <p:grpSp>
        <p:nvGrpSpPr>
          <p:cNvPr id="77" name="Group 76"/>
          <p:cNvGrpSpPr/>
          <p:nvPr/>
        </p:nvGrpSpPr>
        <p:grpSpPr>
          <a:xfrm>
            <a:off x="3237928" y="1075680"/>
            <a:ext cx="1129716" cy="1252280"/>
            <a:chOff x="2918443" y="1263423"/>
            <a:chExt cx="1129716" cy="1252280"/>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8443" y="1263423"/>
              <a:ext cx="1129716" cy="1252280"/>
            </a:xfrm>
            <a:prstGeom prst="rect">
              <a:avLst/>
            </a:prstGeom>
          </p:spPr>
        </p:pic>
        <p:sp>
          <p:nvSpPr>
            <p:cNvPr id="37" name="Oval 71"/>
            <p:cNvSpPr>
              <a:spLocks noChangeArrowheads="1"/>
            </p:cNvSpPr>
            <p:nvPr/>
          </p:nvSpPr>
          <p:spPr bwMode="auto">
            <a:xfrm>
              <a:off x="3109915" y="1839545"/>
              <a:ext cx="791370" cy="285798"/>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solidFill>
                  <a:prstClr val="black"/>
                </a:solidFill>
              </a:endParaRPr>
            </a:p>
          </p:txBody>
        </p:sp>
      </p:grpSp>
      <p:grpSp>
        <p:nvGrpSpPr>
          <p:cNvPr id="82" name="Group 81"/>
          <p:cNvGrpSpPr/>
          <p:nvPr/>
        </p:nvGrpSpPr>
        <p:grpSpPr>
          <a:xfrm>
            <a:off x="4654884" y="1396031"/>
            <a:ext cx="1860215" cy="1126317"/>
            <a:chOff x="4045722" y="1454486"/>
            <a:chExt cx="1483090" cy="920065"/>
          </a:xfrm>
        </p:grpSpPr>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5722" y="1454486"/>
              <a:ext cx="1483090" cy="920065"/>
            </a:xfrm>
            <a:prstGeom prst="rect">
              <a:avLst/>
            </a:prstGeom>
          </p:spPr>
        </p:pic>
        <p:sp>
          <p:nvSpPr>
            <p:cNvPr id="41" name="Oval 71"/>
            <p:cNvSpPr>
              <a:spLocks noChangeArrowheads="1"/>
            </p:cNvSpPr>
            <p:nvPr/>
          </p:nvSpPr>
          <p:spPr bwMode="auto">
            <a:xfrm>
              <a:off x="4192596" y="1600680"/>
              <a:ext cx="283949" cy="479425"/>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solidFill>
                  <a:prstClr val="black"/>
                </a:solidFill>
              </a:endParaRPr>
            </a:p>
          </p:txBody>
        </p:sp>
      </p:grpSp>
      <p:sp>
        <p:nvSpPr>
          <p:cNvPr id="45" name="Content Placeholder 2"/>
          <p:cNvSpPr txBox="1">
            <a:spLocks/>
          </p:cNvSpPr>
          <p:nvPr/>
        </p:nvSpPr>
        <p:spPr>
          <a:xfrm>
            <a:off x="68279" y="5804399"/>
            <a:ext cx="11960694" cy="460194"/>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dirty="0" smtClean="0">
                <a:solidFill>
                  <a:sysClr val="window" lastClr="FFFFFF"/>
                </a:solidFill>
                <a:latin typeface="Calibri" panose="020F0502020204030204"/>
              </a:rPr>
              <a:t>High BW Demand has Spurred Recent Interest in Dense MCPs</a:t>
            </a:r>
            <a:r>
              <a:rPr lang="en-US" baseline="30000" dirty="0" smtClean="0">
                <a:solidFill>
                  <a:sysClr val="window" lastClr="FFFFFF"/>
                </a:solidFill>
                <a:latin typeface="Calibri" panose="020F0502020204030204"/>
              </a:rPr>
              <a:t>2</a:t>
            </a:r>
            <a:endParaRPr lang="en-US" baseline="30000" dirty="0">
              <a:solidFill>
                <a:sysClr val="window" lastClr="FFFFFF"/>
              </a:solidFill>
              <a:latin typeface="Calibri" panose="020F0502020204030204"/>
            </a:endParaRPr>
          </a:p>
        </p:txBody>
      </p:sp>
      <p:sp>
        <p:nvSpPr>
          <p:cNvPr id="46" name="TextBox 45"/>
          <p:cNvSpPr txBox="1"/>
          <p:nvPr/>
        </p:nvSpPr>
        <p:spPr>
          <a:xfrm>
            <a:off x="125075" y="6372812"/>
            <a:ext cx="8249374" cy="415498"/>
          </a:xfrm>
          <a:prstGeom prst="rect">
            <a:avLst/>
          </a:prstGeom>
          <a:noFill/>
        </p:spPr>
        <p:txBody>
          <a:bodyPr wrap="none" rtlCol="0">
            <a:spAutoFit/>
          </a:bodyPr>
          <a:lstStyle/>
          <a:p>
            <a:pPr marL="228600" indent="-228600">
              <a:buAutoNum type="arabicPeriod"/>
            </a:pPr>
            <a:r>
              <a:rPr lang="en-US" sz="1050" b="1" dirty="0" smtClean="0">
                <a:solidFill>
                  <a:srgbClr val="0070C0"/>
                </a:solidFill>
              </a:rPr>
              <a:t>Speculative Projections based on RAMBO (Random Access Memory Bandwidth Optimized) Memory Configuration (Ack: Wilfred Gomes)</a:t>
            </a:r>
          </a:p>
          <a:p>
            <a:pPr marL="228600" indent="-228600">
              <a:buAutoNum type="arabicPeriod"/>
            </a:pPr>
            <a:r>
              <a:rPr lang="en-US" sz="1050" b="1" dirty="0" smtClean="0">
                <a:solidFill>
                  <a:srgbClr val="0070C0"/>
                </a:solidFill>
              </a:rPr>
              <a:t>Dense MCP demand also driven by need for parallel, power efficient interconnects (Power Efficiency not specifically covered today)</a:t>
            </a:r>
            <a:endParaRPr lang="en-US" sz="1050" b="1" dirty="0">
              <a:solidFill>
                <a:srgbClr val="0070C0"/>
              </a:solidFill>
            </a:endParaRPr>
          </a:p>
        </p:txBody>
      </p:sp>
      <p:sp>
        <p:nvSpPr>
          <p:cNvPr id="48" name="TextBox 47"/>
          <p:cNvSpPr txBox="1"/>
          <p:nvPr/>
        </p:nvSpPr>
        <p:spPr>
          <a:xfrm rot="16200000">
            <a:off x="7213264" y="3785633"/>
            <a:ext cx="491545" cy="276999"/>
          </a:xfrm>
          <a:prstGeom prst="rect">
            <a:avLst/>
          </a:prstGeom>
          <a:solidFill>
            <a:schemeClr val="tx1"/>
          </a:solidFill>
        </p:spPr>
        <p:txBody>
          <a:bodyPr wrap="none" rtlCol="0">
            <a:spAutoFit/>
          </a:bodyPr>
          <a:lstStyle/>
          <a:p>
            <a:pPr algn="ctr"/>
            <a:r>
              <a:rPr lang="en-US" sz="1200" b="1" dirty="0" smtClean="0">
                <a:solidFill>
                  <a:schemeClr val="bg1"/>
                </a:solidFill>
              </a:rPr>
              <a:t>GB/s</a:t>
            </a:r>
            <a:endParaRPr lang="en-US" sz="1200" b="1" dirty="0">
              <a:solidFill>
                <a:schemeClr val="bg1"/>
              </a:solidFill>
            </a:endParaRPr>
          </a:p>
        </p:txBody>
      </p:sp>
      <p:sp>
        <p:nvSpPr>
          <p:cNvPr id="49" name="TextBox 48"/>
          <p:cNvSpPr txBox="1"/>
          <p:nvPr/>
        </p:nvSpPr>
        <p:spPr>
          <a:xfrm>
            <a:off x="9947344" y="5451432"/>
            <a:ext cx="459293" cy="276999"/>
          </a:xfrm>
          <a:prstGeom prst="rect">
            <a:avLst/>
          </a:prstGeom>
          <a:solidFill>
            <a:schemeClr val="tx1"/>
          </a:solidFill>
        </p:spPr>
        <p:txBody>
          <a:bodyPr wrap="none" rtlCol="0">
            <a:spAutoFit/>
          </a:bodyPr>
          <a:lstStyle/>
          <a:p>
            <a:pPr algn="ctr"/>
            <a:r>
              <a:rPr lang="en-US" sz="1200" b="1" dirty="0" smtClean="0">
                <a:solidFill>
                  <a:schemeClr val="bg1"/>
                </a:solidFill>
              </a:rPr>
              <a:t>Year</a:t>
            </a:r>
            <a:endParaRPr lang="en-US" sz="1200" b="1" dirty="0">
              <a:solidFill>
                <a:schemeClr val="bg1"/>
              </a:solidFill>
            </a:endParaRPr>
          </a:p>
        </p:txBody>
      </p:sp>
      <p:sp>
        <p:nvSpPr>
          <p:cNvPr id="74" name="Title 1"/>
          <p:cNvSpPr>
            <a:spLocks noGrp="1"/>
          </p:cNvSpPr>
          <p:nvPr>
            <p:ph type="title"/>
          </p:nvPr>
        </p:nvSpPr>
        <p:spPr>
          <a:xfrm>
            <a:off x="0" y="-4797"/>
            <a:ext cx="12506926" cy="739672"/>
          </a:xfrm>
        </p:spPr>
        <p:txBody>
          <a:bodyPr>
            <a:normAutofit/>
          </a:bodyPr>
          <a:lstStyle/>
          <a:p>
            <a:r>
              <a:rPr lang="en-US" b="1" dirty="0" smtClean="0"/>
              <a:t>Dense MCPs to meet On-Package BW Demand  </a:t>
            </a:r>
            <a:endParaRPr lang="en-US" b="1" dirty="0"/>
          </a:p>
        </p:txBody>
      </p:sp>
      <p:grpSp>
        <p:nvGrpSpPr>
          <p:cNvPr id="81" name="Group 80"/>
          <p:cNvGrpSpPr/>
          <p:nvPr/>
        </p:nvGrpSpPr>
        <p:grpSpPr>
          <a:xfrm>
            <a:off x="6789667" y="1660234"/>
            <a:ext cx="2192408" cy="819240"/>
            <a:chOff x="5845271" y="1684866"/>
            <a:chExt cx="1911429" cy="667902"/>
          </a:xfrm>
        </p:grpSpPr>
        <p:pic>
          <p:nvPicPr>
            <p:cNvPr id="63" name="Picture 62"/>
            <p:cNvPicPr>
              <a:picLocks noChangeAspect="1"/>
            </p:cNvPicPr>
            <p:nvPr/>
          </p:nvPicPr>
          <p:blipFill>
            <a:blip r:embed="rId8"/>
            <a:stretch>
              <a:fillRect/>
            </a:stretch>
          </p:blipFill>
          <p:spPr>
            <a:xfrm>
              <a:off x="5845271" y="1684866"/>
              <a:ext cx="1911429" cy="667902"/>
            </a:xfrm>
            <a:prstGeom prst="rect">
              <a:avLst/>
            </a:prstGeom>
          </p:spPr>
        </p:pic>
        <p:sp>
          <p:nvSpPr>
            <p:cNvPr id="79" name="Oval 71"/>
            <p:cNvSpPr>
              <a:spLocks noChangeArrowheads="1"/>
            </p:cNvSpPr>
            <p:nvPr/>
          </p:nvSpPr>
          <p:spPr bwMode="auto">
            <a:xfrm>
              <a:off x="6275075" y="1839545"/>
              <a:ext cx="549058" cy="99322"/>
            </a:xfrm>
            <a:prstGeom prst="ellipse">
              <a:avLst/>
            </a:pr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Lst>
          </p:spPr>
          <p:txBody>
            <a:bodyPr wrap="none" anchor="ctr"/>
            <a:lstStyle/>
            <a:p>
              <a:endParaRPr lang="en-US">
                <a:solidFill>
                  <a:prstClr val="black"/>
                </a:solidFill>
              </a:endParaRPr>
            </a:p>
          </p:txBody>
        </p:sp>
      </p:grpSp>
      <p:sp>
        <p:nvSpPr>
          <p:cNvPr id="83" name="TextBox 82"/>
          <p:cNvSpPr txBox="1"/>
          <p:nvPr/>
        </p:nvSpPr>
        <p:spPr>
          <a:xfrm>
            <a:off x="4869557" y="918542"/>
            <a:ext cx="1430867" cy="430887"/>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050" b="1" dirty="0" smtClean="0"/>
              <a:t>HBM drove EMIB adoption</a:t>
            </a:r>
            <a:endParaRPr lang="en-US" sz="1050" b="1" dirty="0"/>
          </a:p>
        </p:txBody>
      </p:sp>
      <p:sp>
        <p:nvSpPr>
          <p:cNvPr id="84" name="TextBox 83"/>
          <p:cNvSpPr txBox="1"/>
          <p:nvPr/>
        </p:nvSpPr>
        <p:spPr>
          <a:xfrm>
            <a:off x="6585284" y="926236"/>
            <a:ext cx="2462463" cy="415498"/>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050" b="1" dirty="0" smtClean="0"/>
              <a:t>RAMBO is driving investigations in SRAM Stacking &amp; Foveros Design Rules </a:t>
            </a:r>
            <a:endParaRPr lang="en-US" sz="1050" b="1" dirty="0"/>
          </a:p>
        </p:txBody>
      </p:sp>
      <p:cxnSp>
        <p:nvCxnSpPr>
          <p:cNvPr id="86" name="Straight Arrow Connector 85"/>
          <p:cNvCxnSpPr/>
          <p:nvPr/>
        </p:nvCxnSpPr>
        <p:spPr>
          <a:xfrm flipH="1" flipV="1">
            <a:off x="1393935" y="2434053"/>
            <a:ext cx="248028" cy="35065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2621736" y="2386084"/>
            <a:ext cx="92157" cy="3986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3847244" y="2235946"/>
            <a:ext cx="1188" cy="5761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5062524" y="2434053"/>
            <a:ext cx="265467" cy="41678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6647920" y="2479474"/>
            <a:ext cx="372005" cy="23486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1" name="Table 100"/>
          <p:cNvGraphicFramePr>
            <a:graphicFrameLocks noGrp="1"/>
          </p:cNvGraphicFramePr>
          <p:nvPr>
            <p:extLst>
              <p:ext uri="{D42A27DB-BD31-4B8C-83A1-F6EECF244321}">
                <p14:modId xmlns:p14="http://schemas.microsoft.com/office/powerpoint/2010/main" val="3110217679"/>
              </p:ext>
            </p:extLst>
          </p:nvPr>
        </p:nvGraphicFramePr>
        <p:xfrm>
          <a:off x="125429" y="2627490"/>
          <a:ext cx="7084996" cy="2961640"/>
        </p:xfrm>
        <a:graphic>
          <a:graphicData uri="http://schemas.openxmlformats.org/drawingml/2006/table">
            <a:tbl>
              <a:tblPr firstRow="1" bandRow="1">
                <a:tableStyleId>{3B4B98B0-60AC-42C2-AFA5-B58CD77FA1E5}</a:tableStyleId>
              </a:tblPr>
              <a:tblGrid>
                <a:gridCol w="994929"/>
                <a:gridCol w="1212198"/>
                <a:gridCol w="1237106"/>
                <a:gridCol w="1095961"/>
                <a:gridCol w="988025"/>
                <a:gridCol w="1556777"/>
              </a:tblGrid>
              <a:tr h="3708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Year</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2007</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2010</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2013</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2017</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2020+ Discrete Graphics</a:t>
                      </a:r>
                      <a:r>
                        <a:rPr kumimoji="0" lang="en-US" altLang="en-US" sz="1400" u="none" strike="noStrike" cap="none" normalizeH="0" baseline="30000" dirty="0" smtClean="0">
                          <a:ln>
                            <a:noFill/>
                          </a:ln>
                          <a:effectLst/>
                          <a:latin typeface="+mn-lt"/>
                        </a:rPr>
                        <a:t>1</a:t>
                      </a:r>
                      <a:endParaRPr kumimoji="0" lang="en-US" altLang="en-US" sz="1400" b="1" i="0" u="none" strike="noStrike" cap="none" normalizeH="0" baseline="30000" dirty="0" smtClean="0">
                        <a:ln>
                          <a:noFill/>
                        </a:ln>
                        <a:solidFill>
                          <a:schemeClr val="tx1"/>
                        </a:solidFill>
                        <a:effectLst/>
                        <a:latin typeface="+mn-lt"/>
                        <a:cs typeface="Arial" panose="020B0604020202020204" pitchFamily="34" charset="0"/>
                      </a:endParaRPr>
                    </a:p>
                  </a:txBody>
                  <a:tcPr anchor="ctr" horzOverflow="overflow"/>
                </a:tc>
              </a:tr>
              <a:tr h="3708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Product</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Xeon</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Core </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4</a:t>
                      </a:r>
                      <a:r>
                        <a:rPr kumimoji="0" lang="en-US" altLang="en-US" sz="1400" u="none" strike="noStrike" cap="none" normalizeH="0" baseline="30000" dirty="0" smtClean="0">
                          <a:ln>
                            <a:noFill/>
                          </a:ln>
                          <a:effectLst/>
                          <a:latin typeface="+mn-lt"/>
                        </a:rPr>
                        <a:t>th</a:t>
                      </a:r>
                      <a:r>
                        <a:rPr kumimoji="0" lang="en-US" altLang="en-US" sz="1400" u="none" strike="noStrike" cap="none" normalizeH="0" baseline="0" dirty="0" smtClean="0">
                          <a:ln>
                            <a:noFill/>
                          </a:ln>
                          <a:effectLst/>
                          <a:latin typeface="+mn-lt"/>
                        </a:rPr>
                        <a:t> gen core</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8</a:t>
                      </a:r>
                      <a:r>
                        <a:rPr kumimoji="0" lang="en-US" altLang="en-US" sz="1400" u="none" strike="noStrike" cap="none" normalizeH="0" baseline="30000" dirty="0" smtClean="0">
                          <a:ln>
                            <a:noFill/>
                          </a:ln>
                          <a:effectLst/>
                          <a:latin typeface="+mn-lt"/>
                        </a:rPr>
                        <a:t>th</a:t>
                      </a:r>
                      <a:r>
                        <a:rPr kumimoji="0" lang="en-US" altLang="en-US" sz="1400" u="none" strike="noStrike" cap="none" normalizeH="0" baseline="0" dirty="0" smtClean="0">
                          <a:ln>
                            <a:noFill/>
                          </a:ln>
                          <a:effectLst/>
                          <a:latin typeface="+mn-lt"/>
                        </a:rPr>
                        <a:t> gen core</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TBD</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r>
              <a:tr h="3708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smtClean="0">
                          <a:ln>
                            <a:noFill/>
                          </a:ln>
                          <a:effectLst/>
                          <a:latin typeface="+mn-lt"/>
                        </a:rPr>
                        <a:t>I/O Bus</a:t>
                      </a:r>
                      <a:endParaRPr kumimoji="0" lang="en-US" altLang="en-US" sz="1400" b="0" i="0" u="none" strike="noStrike" cap="none" normalizeH="0" baseline="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Front side bus (FSB)</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QPI</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OPIO</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HBM</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CPU-SRAM</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r>
              <a:tr h="3708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smtClean="0">
                          <a:ln>
                            <a:noFill/>
                          </a:ln>
                          <a:effectLst/>
                          <a:latin typeface="+mn-lt"/>
                        </a:rPr>
                        <a:t># of signals (data)</a:t>
                      </a:r>
                      <a:endParaRPr kumimoji="0" lang="en-US" altLang="en-US" sz="1400" b="0" i="0" u="none" strike="noStrike" cap="none" normalizeH="0" baseline="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smtClean="0">
                          <a:ln>
                            <a:noFill/>
                          </a:ln>
                          <a:effectLst/>
                          <a:latin typeface="+mn-lt"/>
                        </a:rPr>
                        <a:t>64</a:t>
                      </a:r>
                      <a:endParaRPr kumimoji="0" lang="en-US" altLang="en-US" sz="1400" b="0" i="0" u="none" strike="noStrike" cap="none" normalizeH="0" baseline="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32 (differential)</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128</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1024</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TBD</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r>
              <a:tr h="3708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smtClean="0">
                          <a:ln>
                            <a:noFill/>
                          </a:ln>
                          <a:effectLst/>
                          <a:latin typeface="+mn-lt"/>
                        </a:rPr>
                        <a:t>Signaling rate (Gb/s)</a:t>
                      </a:r>
                      <a:endParaRPr kumimoji="0" lang="en-US" altLang="en-US" sz="1400" b="0" i="0" u="none" strike="noStrike" cap="none" normalizeH="0" baseline="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smtClean="0">
                          <a:ln>
                            <a:noFill/>
                          </a:ln>
                          <a:effectLst/>
                          <a:latin typeface="+mn-lt"/>
                        </a:rPr>
                        <a:t>1.333</a:t>
                      </a:r>
                      <a:endParaRPr kumimoji="0" lang="en-US" altLang="en-US" sz="1400" b="0" i="0" u="none" strike="noStrike" cap="none" normalizeH="0" baseline="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smtClean="0">
                          <a:ln>
                            <a:noFill/>
                          </a:ln>
                          <a:effectLst/>
                          <a:latin typeface="+mn-lt"/>
                        </a:rPr>
                        <a:t>6.4</a:t>
                      </a:r>
                      <a:endParaRPr kumimoji="0" lang="en-US" altLang="en-US" sz="1400" b="0" i="0" u="none" strike="noStrike" cap="none" normalizeH="0" baseline="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6.4</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1.6</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u="none" strike="noStrike" cap="none" normalizeH="0" baseline="0" dirty="0" smtClean="0">
                          <a:ln>
                            <a:noFill/>
                          </a:ln>
                          <a:effectLst/>
                          <a:latin typeface="+mn-lt"/>
                        </a:rPr>
                        <a:t>TBD</a:t>
                      </a:r>
                      <a:endParaRPr kumimoji="0" lang="en-US" altLang="en-US" sz="1400" b="0"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r>
              <a:tr h="3708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u="none" strike="noStrike" cap="none" normalizeH="0" baseline="0" dirty="0" smtClean="0">
                          <a:ln>
                            <a:noFill/>
                          </a:ln>
                          <a:effectLst/>
                          <a:latin typeface="+mn-lt"/>
                        </a:rPr>
                        <a:t>BW (GB/s)</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u="none" strike="noStrike" cap="none" normalizeH="0" baseline="0" dirty="0" smtClean="0">
                          <a:ln>
                            <a:noFill/>
                          </a:ln>
                          <a:effectLst/>
                          <a:latin typeface="+mn-lt"/>
                        </a:rPr>
                        <a:t>10.7</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u="none" strike="noStrike" cap="none" normalizeH="0" baseline="0" dirty="0" smtClean="0">
                          <a:ln>
                            <a:noFill/>
                          </a:ln>
                          <a:effectLst/>
                          <a:latin typeface="+mn-lt"/>
                        </a:rPr>
                        <a:t>25.6</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u="none" strike="noStrike" cap="none" normalizeH="0" baseline="0" dirty="0" smtClean="0">
                          <a:ln>
                            <a:noFill/>
                          </a:ln>
                          <a:effectLst/>
                          <a:latin typeface="+mn-lt"/>
                        </a:rPr>
                        <a:t>102.4</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u="none" strike="noStrike" cap="none" normalizeH="0" baseline="0" dirty="0" smtClean="0">
                          <a:ln>
                            <a:noFill/>
                          </a:ln>
                          <a:effectLst/>
                          <a:latin typeface="+mn-lt"/>
                        </a:rPr>
                        <a:t>204.8</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u="none" strike="noStrike" cap="none" normalizeH="0" baseline="0" dirty="0" smtClean="0">
                          <a:ln>
                            <a:noFill/>
                          </a:ln>
                          <a:effectLst/>
                          <a:latin typeface="+mn-lt"/>
                        </a:rPr>
                        <a:t>2TB/s</a:t>
                      </a:r>
                      <a:endParaRPr kumimoji="0" lang="en-US" altLang="en-US" sz="1400" b="1" i="0" u="none" strike="noStrike" cap="none" normalizeH="0" baseline="0" dirty="0" smtClean="0">
                        <a:ln>
                          <a:noFill/>
                        </a:ln>
                        <a:solidFill>
                          <a:schemeClr val="tx1"/>
                        </a:solidFill>
                        <a:effectLst/>
                        <a:latin typeface="+mn-lt"/>
                        <a:cs typeface="Arial" panose="020B0604020202020204" pitchFamily="34" charset="0"/>
                      </a:endParaRPr>
                    </a:p>
                  </a:txBody>
                  <a:tcPr anchor="ctr" horzOverflow="overflow"/>
                </a:tc>
              </a:tr>
            </a:tbl>
          </a:graphicData>
        </a:graphic>
      </p:graphicFrame>
      <p:sp>
        <p:nvSpPr>
          <p:cNvPr id="4" name="TextBox 3"/>
          <p:cNvSpPr txBox="1"/>
          <p:nvPr/>
        </p:nvSpPr>
        <p:spPr>
          <a:xfrm>
            <a:off x="8512683" y="3003705"/>
            <a:ext cx="2042332" cy="523220"/>
          </a:xfrm>
          <a:prstGeom prst="rect">
            <a:avLst/>
          </a:prstGeom>
          <a:solidFill>
            <a:schemeClr val="bg1"/>
          </a:solidFill>
        </p:spPr>
        <p:txBody>
          <a:bodyPr wrap="square" rtlCol="0">
            <a:spAutoFit/>
          </a:bodyPr>
          <a:lstStyle/>
          <a:p>
            <a:pPr algn="ctr"/>
            <a:r>
              <a:rPr lang="en-US" sz="1400" b="1" dirty="0" smtClean="0"/>
              <a:t>BW Demand Growth – 2X every 2 Years</a:t>
            </a:r>
            <a:endParaRPr lang="en-US" sz="1400" b="1" dirty="0"/>
          </a:p>
        </p:txBody>
      </p:sp>
    </p:spTree>
    <p:extLst>
      <p:ext uri="{BB962C8B-B14F-4D97-AF65-F5344CB8AC3E}">
        <p14:creationId xmlns:p14="http://schemas.microsoft.com/office/powerpoint/2010/main" val="793382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33" y="-9834"/>
            <a:ext cx="10515600" cy="876300"/>
          </a:xfrm>
        </p:spPr>
        <p:txBody>
          <a:bodyPr/>
          <a:lstStyle/>
          <a:p>
            <a:r>
              <a:rPr lang="en-US" b="1" dirty="0" smtClean="0"/>
              <a:t>Dense MCPs are here to stay…..</a:t>
            </a:r>
            <a:endParaRPr lang="en-US" b="1" dirty="0"/>
          </a:p>
        </p:txBody>
      </p:sp>
      <p:sp>
        <p:nvSpPr>
          <p:cNvPr id="3" name="Content Placeholder 2"/>
          <p:cNvSpPr>
            <a:spLocks noGrp="1"/>
          </p:cNvSpPr>
          <p:nvPr>
            <p:ph idx="1"/>
          </p:nvPr>
        </p:nvSpPr>
        <p:spPr>
          <a:xfrm>
            <a:off x="7061835" y="4371775"/>
            <a:ext cx="5905500" cy="563881"/>
          </a:xfrm>
        </p:spPr>
        <p:txBody>
          <a:bodyPr>
            <a:normAutofit/>
          </a:bodyPr>
          <a:lstStyle/>
          <a:p>
            <a:pPr marL="0" indent="0">
              <a:buNone/>
            </a:pPr>
            <a:r>
              <a:rPr lang="en-US" dirty="0" smtClean="0"/>
              <a:t>For Die Yield Resiliency</a:t>
            </a:r>
            <a:endParaRPr lang="en-US" dirty="0"/>
          </a:p>
        </p:txBody>
      </p:sp>
      <p:sp>
        <p:nvSpPr>
          <p:cNvPr id="10" name="TextBox 9"/>
          <p:cNvSpPr txBox="1"/>
          <p:nvPr/>
        </p:nvSpPr>
        <p:spPr>
          <a:xfrm>
            <a:off x="1731920" y="3491721"/>
            <a:ext cx="2138727" cy="577081"/>
          </a:xfrm>
          <a:prstGeom prst="rect">
            <a:avLst/>
          </a:prstGeom>
          <a:noFill/>
        </p:spPr>
        <p:txBody>
          <a:bodyPr wrap="none" rtlCol="0">
            <a:spAutoFit/>
          </a:bodyPr>
          <a:lstStyle/>
          <a:p>
            <a:pPr algn="ctr" fontAlgn="base">
              <a:spcBef>
                <a:spcPct val="0"/>
              </a:spcBef>
              <a:spcAft>
                <a:spcPct val="0"/>
              </a:spcAft>
            </a:pPr>
            <a:r>
              <a:rPr lang="en-US" sz="1050" b="1" dirty="0" smtClean="0">
                <a:solidFill>
                  <a:srgbClr val="000000"/>
                </a:solidFill>
                <a:latin typeface="Verdana" pitchFamily="34" charset="0"/>
                <a:cs typeface="Arial" charset="0"/>
              </a:rPr>
              <a:t>SPR (Xeon-SP)</a:t>
            </a:r>
            <a:endParaRPr lang="en-US" sz="1050" dirty="0">
              <a:solidFill>
                <a:srgbClr val="000000"/>
              </a:solidFill>
              <a:latin typeface="Verdana" pitchFamily="34" charset="0"/>
              <a:cs typeface="Arial" charset="0"/>
            </a:endParaRPr>
          </a:p>
          <a:p>
            <a:pPr algn="ctr" fontAlgn="base">
              <a:spcBef>
                <a:spcPct val="0"/>
              </a:spcBef>
              <a:spcAft>
                <a:spcPct val="0"/>
              </a:spcAft>
            </a:pPr>
            <a:r>
              <a:rPr lang="en-US" sz="1050" dirty="0" smtClean="0">
                <a:solidFill>
                  <a:srgbClr val="000000"/>
                </a:solidFill>
                <a:latin typeface="Verdana" pitchFamily="34" charset="0"/>
                <a:cs typeface="Arial" charset="0"/>
              </a:rPr>
              <a:t>10nm Silicon</a:t>
            </a:r>
          </a:p>
          <a:p>
            <a:pPr algn="ctr" fontAlgn="base">
              <a:spcBef>
                <a:spcPct val="0"/>
              </a:spcBef>
              <a:spcAft>
                <a:spcPct val="0"/>
              </a:spcAft>
            </a:pPr>
            <a:r>
              <a:rPr lang="en-US" sz="1050" dirty="0" smtClean="0">
                <a:solidFill>
                  <a:srgbClr val="000000"/>
                </a:solidFill>
                <a:latin typeface="Verdana" pitchFamily="34" charset="0"/>
                <a:cs typeface="Arial" charset="0"/>
              </a:rPr>
              <a:t>XCC: Quad-tile w/ 10 EMIB’s</a:t>
            </a:r>
            <a:endParaRPr lang="en-US" sz="1050" dirty="0">
              <a:solidFill>
                <a:srgbClr val="000000"/>
              </a:solidFill>
              <a:latin typeface="Verdana" pitchFamily="34" charset="0"/>
              <a:cs typeface="Arial" charset="0"/>
            </a:endParaRPr>
          </a:p>
        </p:txBody>
      </p:sp>
      <p:grpSp>
        <p:nvGrpSpPr>
          <p:cNvPr id="11" name="Group 10"/>
          <p:cNvGrpSpPr/>
          <p:nvPr/>
        </p:nvGrpSpPr>
        <p:grpSpPr>
          <a:xfrm>
            <a:off x="1618469" y="4273926"/>
            <a:ext cx="2365629" cy="1905658"/>
            <a:chOff x="365126" y="1911383"/>
            <a:chExt cx="1988683" cy="1602005"/>
          </a:xfrm>
        </p:grpSpPr>
        <p:sp>
          <p:nvSpPr>
            <p:cNvPr id="12" name="Rectangle 11"/>
            <p:cNvSpPr/>
            <p:nvPr/>
          </p:nvSpPr>
          <p:spPr bwMode="auto">
            <a:xfrm rot="16200000">
              <a:off x="568353" y="1708156"/>
              <a:ext cx="1407583" cy="1814038"/>
            </a:xfrm>
            <a:prstGeom prst="rect">
              <a:avLst/>
            </a:prstGeom>
            <a:solidFill>
              <a:srgbClr val="0099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13" name="TextBox 12"/>
            <p:cNvSpPr txBox="1"/>
            <p:nvPr/>
          </p:nvSpPr>
          <p:spPr>
            <a:xfrm>
              <a:off x="1087366" y="3316280"/>
              <a:ext cx="564923" cy="197108"/>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Verdana" pitchFamily="34" charset="0"/>
                  <a:cs typeface="Arial" charset="0"/>
                </a:rPr>
                <a:t>77.5mm</a:t>
              </a:r>
            </a:p>
          </p:txBody>
        </p:sp>
        <p:sp>
          <p:nvSpPr>
            <p:cNvPr id="14" name="TextBox 13"/>
            <p:cNvSpPr txBox="1"/>
            <p:nvPr/>
          </p:nvSpPr>
          <p:spPr>
            <a:xfrm rot="16200000">
              <a:off x="1972794" y="2480483"/>
              <a:ext cx="564923" cy="197107"/>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Verdana" pitchFamily="34" charset="0"/>
                  <a:cs typeface="Arial" charset="0"/>
                </a:rPr>
                <a:t>56.5mm</a:t>
              </a:r>
            </a:p>
          </p:txBody>
        </p:sp>
        <p:sp>
          <p:nvSpPr>
            <p:cNvPr id="15" name="Rectangle 14"/>
            <p:cNvSpPr/>
            <p:nvPr/>
          </p:nvSpPr>
          <p:spPr bwMode="auto">
            <a:xfrm>
              <a:off x="646142" y="2096962"/>
              <a:ext cx="578633" cy="505089"/>
            </a:xfrm>
            <a:prstGeom prst="rect">
              <a:avLst/>
            </a:prstGeom>
            <a:solidFill>
              <a:srgbClr val="0860A8">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16" name="Rectangle 15"/>
            <p:cNvSpPr/>
            <p:nvPr/>
          </p:nvSpPr>
          <p:spPr bwMode="auto">
            <a:xfrm>
              <a:off x="1238121" y="2105359"/>
              <a:ext cx="578633" cy="505089"/>
            </a:xfrm>
            <a:prstGeom prst="rect">
              <a:avLst/>
            </a:prstGeom>
            <a:solidFill>
              <a:srgbClr val="0860A8">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17" name="Rectangle 16"/>
            <p:cNvSpPr/>
            <p:nvPr/>
          </p:nvSpPr>
          <p:spPr bwMode="auto">
            <a:xfrm>
              <a:off x="646142" y="2623926"/>
              <a:ext cx="578633" cy="505089"/>
            </a:xfrm>
            <a:prstGeom prst="rect">
              <a:avLst/>
            </a:prstGeom>
            <a:solidFill>
              <a:srgbClr val="0860A8">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18" name="Rectangle 17"/>
            <p:cNvSpPr/>
            <p:nvPr/>
          </p:nvSpPr>
          <p:spPr bwMode="auto">
            <a:xfrm>
              <a:off x="1237409" y="2623926"/>
              <a:ext cx="578633" cy="505089"/>
            </a:xfrm>
            <a:prstGeom prst="rect">
              <a:avLst/>
            </a:prstGeom>
            <a:solidFill>
              <a:srgbClr val="0860A8">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grpSp>
          <p:nvGrpSpPr>
            <p:cNvPr id="19" name="Group 18"/>
            <p:cNvGrpSpPr/>
            <p:nvPr/>
          </p:nvGrpSpPr>
          <p:grpSpPr>
            <a:xfrm rot="5400000">
              <a:off x="758986" y="2089652"/>
              <a:ext cx="937471" cy="1038123"/>
              <a:chOff x="3264148" y="1912168"/>
              <a:chExt cx="1178024" cy="1301196"/>
            </a:xfrm>
          </p:grpSpPr>
          <p:sp>
            <p:nvSpPr>
              <p:cNvPr id="21" name="Rectangle 20"/>
              <p:cNvSpPr/>
              <p:nvPr/>
            </p:nvSpPr>
            <p:spPr bwMode="auto">
              <a:xfrm rot="16200000">
                <a:off x="3750809" y="1931271"/>
                <a:ext cx="187959" cy="149754"/>
              </a:xfrm>
              <a:prstGeom prst="rect">
                <a:avLst/>
              </a:prstGeom>
              <a:solidFill>
                <a:srgbClr val="009900">
                  <a:lumMod val="40000"/>
                  <a:lumOff val="600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22" name="Rectangle 21"/>
              <p:cNvSpPr/>
              <p:nvPr/>
            </p:nvSpPr>
            <p:spPr bwMode="auto">
              <a:xfrm rot="16200000">
                <a:off x="3774788" y="2124981"/>
                <a:ext cx="140004" cy="149754"/>
              </a:xfrm>
              <a:prstGeom prst="rect">
                <a:avLst/>
              </a:prstGeom>
              <a:solidFill>
                <a:srgbClr val="FFFF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23" name="Rectangle 22"/>
              <p:cNvSpPr/>
              <p:nvPr/>
            </p:nvSpPr>
            <p:spPr bwMode="auto">
              <a:xfrm rot="16200000">
                <a:off x="3774788" y="2339301"/>
                <a:ext cx="140004" cy="149754"/>
              </a:xfrm>
              <a:prstGeom prst="rect">
                <a:avLst/>
              </a:prstGeom>
              <a:solidFill>
                <a:srgbClr val="FFFF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24" name="Rectangle 23"/>
              <p:cNvSpPr/>
              <p:nvPr/>
            </p:nvSpPr>
            <p:spPr bwMode="auto">
              <a:xfrm rot="16200000">
                <a:off x="3774788" y="2625795"/>
                <a:ext cx="140004" cy="149754"/>
              </a:xfrm>
              <a:prstGeom prst="rect">
                <a:avLst/>
              </a:prstGeom>
              <a:solidFill>
                <a:srgbClr val="FFFF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25" name="Rectangle 24"/>
              <p:cNvSpPr/>
              <p:nvPr/>
            </p:nvSpPr>
            <p:spPr bwMode="auto">
              <a:xfrm rot="16200000">
                <a:off x="3774788" y="2834821"/>
                <a:ext cx="140004" cy="149754"/>
              </a:xfrm>
              <a:prstGeom prst="rect">
                <a:avLst/>
              </a:prstGeom>
              <a:solidFill>
                <a:srgbClr val="FFFF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26" name="Rectangle 25"/>
              <p:cNvSpPr/>
              <p:nvPr/>
            </p:nvSpPr>
            <p:spPr bwMode="auto">
              <a:xfrm rot="16200000">
                <a:off x="3750810" y="3044508"/>
                <a:ext cx="187959" cy="149754"/>
              </a:xfrm>
              <a:prstGeom prst="rect">
                <a:avLst/>
              </a:prstGeom>
              <a:solidFill>
                <a:srgbClr val="009900">
                  <a:lumMod val="40000"/>
                  <a:lumOff val="600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27" name="Rectangle 26"/>
              <p:cNvSpPr/>
              <p:nvPr/>
            </p:nvSpPr>
            <p:spPr bwMode="auto">
              <a:xfrm>
                <a:off x="3264148" y="2494608"/>
                <a:ext cx="241234" cy="133928"/>
              </a:xfrm>
              <a:prstGeom prst="rect">
                <a:avLst/>
              </a:prstGeom>
              <a:solidFill>
                <a:srgbClr val="AA014C">
                  <a:lumMod val="60000"/>
                  <a:lumOff val="400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28" name="Rectangle 27"/>
              <p:cNvSpPr/>
              <p:nvPr/>
            </p:nvSpPr>
            <p:spPr bwMode="auto">
              <a:xfrm>
                <a:off x="3523120" y="2494608"/>
                <a:ext cx="241234" cy="133928"/>
              </a:xfrm>
              <a:prstGeom prst="rect">
                <a:avLst/>
              </a:prstGeom>
              <a:solidFill>
                <a:srgbClr val="AA014C">
                  <a:lumMod val="60000"/>
                  <a:lumOff val="400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29" name="Rectangle 28"/>
              <p:cNvSpPr/>
              <p:nvPr/>
            </p:nvSpPr>
            <p:spPr bwMode="auto">
              <a:xfrm>
                <a:off x="3937805" y="2494608"/>
                <a:ext cx="241234" cy="133928"/>
              </a:xfrm>
              <a:prstGeom prst="rect">
                <a:avLst/>
              </a:prstGeom>
              <a:solidFill>
                <a:srgbClr val="AA014C">
                  <a:lumMod val="60000"/>
                  <a:lumOff val="400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sp>
            <p:nvSpPr>
              <p:cNvPr id="30" name="Rectangle 29"/>
              <p:cNvSpPr/>
              <p:nvPr/>
            </p:nvSpPr>
            <p:spPr bwMode="auto">
              <a:xfrm>
                <a:off x="4200938" y="2494608"/>
                <a:ext cx="241234" cy="133928"/>
              </a:xfrm>
              <a:prstGeom prst="rect">
                <a:avLst/>
              </a:prstGeom>
              <a:solidFill>
                <a:srgbClr val="AA014C">
                  <a:lumMod val="60000"/>
                  <a:lumOff val="40000"/>
                  <a:alpha val="64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Verdana" pitchFamily="34" charset="0"/>
                  <a:cs typeface="Arial" charset="0"/>
                </a:endParaRPr>
              </a:p>
            </p:txBody>
          </p:sp>
        </p:grpSp>
        <p:sp>
          <p:nvSpPr>
            <p:cNvPr id="20" name="TextBox 19"/>
            <p:cNvSpPr txBox="1"/>
            <p:nvPr/>
          </p:nvSpPr>
          <p:spPr>
            <a:xfrm>
              <a:off x="1232750" y="2781886"/>
              <a:ext cx="655949" cy="276999"/>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smtClean="0">
                  <a:ln>
                    <a:noFill/>
                  </a:ln>
                  <a:solidFill>
                    <a:srgbClr val="000000"/>
                  </a:solidFill>
                  <a:effectLst/>
                  <a:uLnTx/>
                  <a:uFillTx/>
                  <a:latin typeface="Verdana" pitchFamily="34" charset="0"/>
                  <a:cs typeface="Arial" charset="0"/>
                </a:rPr>
                <a:t>20.6x21mm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smtClean="0">
                  <a:ln>
                    <a:noFill/>
                  </a:ln>
                  <a:solidFill>
                    <a:srgbClr val="000000"/>
                  </a:solidFill>
                  <a:effectLst/>
                  <a:uLnTx/>
                  <a:uFillTx/>
                  <a:latin typeface="Verdana" pitchFamily="34" charset="0"/>
                  <a:cs typeface="Arial" charset="0"/>
                </a:rPr>
                <a:t>GLC</a:t>
              </a:r>
            </a:p>
          </p:txBody>
        </p:sp>
      </p:grpSp>
      <p:grpSp>
        <p:nvGrpSpPr>
          <p:cNvPr id="37" name="Group 36"/>
          <p:cNvGrpSpPr/>
          <p:nvPr/>
        </p:nvGrpSpPr>
        <p:grpSpPr>
          <a:xfrm>
            <a:off x="1013666" y="773114"/>
            <a:ext cx="10454434" cy="2163892"/>
            <a:chOff x="261191" y="1106317"/>
            <a:chExt cx="10454434" cy="2163892"/>
          </a:xfrm>
        </p:grpSpPr>
        <p:pic>
          <p:nvPicPr>
            <p:cNvPr id="4" name="Picture 3"/>
            <p:cNvPicPr>
              <a:picLocks/>
            </p:cNvPicPr>
            <p:nvPr/>
          </p:nvPicPr>
          <p:blipFill rotWithShape="1">
            <a:blip r:embed="rId3"/>
            <a:srcRect r="67015"/>
            <a:stretch/>
          </p:blipFill>
          <p:spPr>
            <a:xfrm>
              <a:off x="2164667" y="1675632"/>
              <a:ext cx="1371600" cy="1371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p:cNvPicPr>
              <a:picLocks/>
            </p:cNvPicPr>
            <p:nvPr/>
          </p:nvPicPr>
          <p:blipFill>
            <a:blip r:embed="rId4"/>
            <a:stretch>
              <a:fillRect/>
            </a:stretch>
          </p:blipFill>
          <p:spPr>
            <a:xfrm>
              <a:off x="261191" y="1565904"/>
              <a:ext cx="1591056" cy="159105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p:cNvPicPr>
              <a:picLocks noChangeAspect="1"/>
            </p:cNvPicPr>
            <p:nvPr/>
          </p:nvPicPr>
          <p:blipFill rotWithShape="1">
            <a:blip r:embed="rId5">
              <a:clrChange>
                <a:clrFrom>
                  <a:srgbClr val="FFFFFF"/>
                </a:clrFrom>
                <a:clrTo>
                  <a:srgbClr val="FFFFFF">
                    <a:alpha val="0"/>
                  </a:srgbClr>
                </a:clrTo>
              </a:clrChange>
            </a:blip>
            <a:srcRect l="15428" t="15059" r="16693" b="17905"/>
            <a:stretch/>
          </p:blipFill>
          <p:spPr>
            <a:xfrm>
              <a:off x="3696287" y="1452655"/>
              <a:ext cx="2760624" cy="181755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Box 6"/>
            <p:cNvSpPr txBox="1"/>
            <p:nvPr/>
          </p:nvSpPr>
          <p:spPr>
            <a:xfrm>
              <a:off x="487493" y="1121705"/>
              <a:ext cx="1138452" cy="400110"/>
            </a:xfrm>
            <a:prstGeom prst="rect">
              <a:avLst/>
            </a:prstGeom>
            <a:noFill/>
          </p:spPr>
          <p:txBody>
            <a:bodyPr wrap="square" rtlCol="0">
              <a:spAutoFit/>
            </a:bodyPr>
            <a:lstStyle/>
            <a:p>
              <a:pPr algn="ctr"/>
              <a:r>
                <a:rPr lang="en-US" sz="1000" b="1" dirty="0" smtClean="0"/>
                <a:t>NVidia Tesla P100</a:t>
              </a:r>
            </a:p>
            <a:p>
              <a:pPr algn="ctr"/>
              <a:r>
                <a:rPr lang="en-US" sz="1000" b="1" dirty="0" smtClean="0"/>
                <a:t>4 HBM + GPU</a:t>
              </a:r>
              <a:endParaRPr lang="en-US" sz="1000" b="1" dirty="0"/>
            </a:p>
          </p:txBody>
        </p:sp>
        <p:sp>
          <p:nvSpPr>
            <p:cNvPr id="8" name="TextBox 7"/>
            <p:cNvSpPr txBox="1"/>
            <p:nvPr/>
          </p:nvSpPr>
          <p:spPr>
            <a:xfrm>
              <a:off x="2246289" y="1106317"/>
              <a:ext cx="979755" cy="430887"/>
            </a:xfrm>
            <a:prstGeom prst="rect">
              <a:avLst/>
            </a:prstGeom>
            <a:noFill/>
          </p:spPr>
          <p:txBody>
            <a:bodyPr wrap="square" rtlCol="0">
              <a:spAutoFit/>
            </a:bodyPr>
            <a:lstStyle/>
            <a:p>
              <a:pPr algn="ctr"/>
              <a:r>
                <a:rPr lang="en-US" sz="1100" b="1" dirty="0" smtClean="0"/>
                <a:t>AMD Vega 10</a:t>
              </a:r>
            </a:p>
            <a:p>
              <a:pPr algn="ctr"/>
              <a:r>
                <a:rPr lang="en-US" sz="1100" b="1" dirty="0" smtClean="0"/>
                <a:t>2 HBM + GPU</a:t>
              </a:r>
              <a:endParaRPr lang="en-US" sz="1100" b="1" dirty="0"/>
            </a:p>
          </p:txBody>
        </p:sp>
        <p:sp>
          <p:nvSpPr>
            <p:cNvPr id="9" name="TextBox 8"/>
            <p:cNvSpPr txBox="1"/>
            <p:nvPr/>
          </p:nvSpPr>
          <p:spPr>
            <a:xfrm>
              <a:off x="4272990" y="1121705"/>
              <a:ext cx="966931" cy="400110"/>
            </a:xfrm>
            <a:prstGeom prst="rect">
              <a:avLst/>
            </a:prstGeom>
            <a:noFill/>
          </p:spPr>
          <p:txBody>
            <a:bodyPr wrap="square" rtlCol="0">
              <a:spAutoFit/>
            </a:bodyPr>
            <a:lstStyle/>
            <a:p>
              <a:pPr algn="ctr"/>
              <a:r>
                <a:rPr lang="en-US" sz="1000" b="1" dirty="0" smtClean="0"/>
                <a:t>Intel </a:t>
              </a:r>
              <a:r>
                <a:rPr lang="en-US" sz="1000" b="1" dirty="0" err="1" smtClean="0"/>
                <a:t>Stratix</a:t>
              </a:r>
              <a:r>
                <a:rPr lang="en-US" sz="1000" b="1" dirty="0" smtClean="0"/>
                <a:t> 10</a:t>
              </a:r>
            </a:p>
            <a:p>
              <a:pPr algn="ctr"/>
              <a:r>
                <a:rPr lang="en-US" sz="1000" b="1" dirty="0" smtClean="0"/>
                <a:t>6 </a:t>
              </a:r>
              <a:r>
                <a:rPr lang="en-US" sz="1000" b="1" dirty="0" err="1" smtClean="0"/>
                <a:t>Xcvr</a:t>
              </a:r>
              <a:r>
                <a:rPr lang="en-US" sz="1000" b="1" dirty="0" smtClean="0"/>
                <a:t> + FPGA</a:t>
              </a:r>
              <a:endParaRPr lang="en-US" sz="1000" b="1" dirty="0"/>
            </a:p>
          </p:txBody>
        </p:sp>
        <p:sp>
          <p:nvSpPr>
            <p:cNvPr id="35" name="Content Placeholder 2"/>
            <p:cNvSpPr txBox="1">
              <a:spLocks/>
            </p:cNvSpPr>
            <p:nvPr/>
          </p:nvSpPr>
          <p:spPr>
            <a:xfrm>
              <a:off x="6309360" y="1949951"/>
              <a:ext cx="4406265" cy="84916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For TTM and Heterogeneous IP Integration</a:t>
              </a:r>
              <a:endParaRPr lang="en-US" dirty="0"/>
            </a:p>
          </p:txBody>
        </p:sp>
      </p:grpSp>
      <mc:AlternateContent xmlns:mc="http://schemas.openxmlformats.org/markup-compatibility/2006" xmlns:a14="http://schemas.microsoft.com/office/drawing/2010/main">
        <mc:Choice Requires="a14">
          <p:sp>
            <p:nvSpPr>
              <p:cNvPr id="38" name="TextBox 37"/>
              <p:cNvSpPr txBox="1"/>
              <p:nvPr/>
            </p:nvSpPr>
            <p:spPr>
              <a:xfrm>
                <a:off x="7061835" y="5013981"/>
                <a:ext cx="4088363"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effectLst/>
                          <a:latin typeface="Cambria Math" panose="02040503050406030204" pitchFamily="18" charset="0"/>
                        </a:rPr>
                        <m:t>𝐷𝑖𝑒</m:t>
                      </m:r>
                      <m:r>
                        <a:rPr lang="en-US" sz="1400" b="0" i="1" smtClean="0">
                          <a:solidFill>
                            <a:schemeClr val="tx1"/>
                          </a:solidFill>
                          <a:effectLst/>
                          <a:latin typeface="Cambria Math" panose="02040503050406030204" pitchFamily="18" charset="0"/>
                        </a:rPr>
                        <m:t> </m:t>
                      </m:r>
                      <m:r>
                        <a:rPr lang="en-US" sz="1400" b="0" i="1" smtClean="0">
                          <a:solidFill>
                            <a:schemeClr val="tx1"/>
                          </a:solidFill>
                          <a:effectLst/>
                          <a:latin typeface="Cambria Math" panose="02040503050406030204" pitchFamily="18" charset="0"/>
                        </a:rPr>
                        <m:t>𝑌𝑖𝑒𝑙𝑑</m:t>
                      </m:r>
                      <m:r>
                        <a:rPr lang="en-US" sz="1400" b="0" i="1" smtClean="0">
                          <a:solidFill>
                            <a:schemeClr val="tx1"/>
                          </a:solidFill>
                          <a:effectLst/>
                          <a:latin typeface="Cambria Math" panose="02040503050406030204" pitchFamily="18" charset="0"/>
                        </a:rPr>
                        <m:t>≈</m:t>
                      </m:r>
                      <m:r>
                        <a:rPr lang="en-US" sz="1400" b="0" i="1" smtClean="0">
                          <a:solidFill>
                            <a:schemeClr val="tx1"/>
                          </a:solidFill>
                          <a:effectLst/>
                          <a:latin typeface="Cambria Math" panose="02040503050406030204" pitchFamily="18" charset="0"/>
                        </a:rPr>
                        <m:t>𝑒𝑥𝑝</m:t>
                      </m:r>
                      <m:r>
                        <a:rPr lang="en-US" sz="1400" b="0" i="1" smtClean="0">
                          <a:solidFill>
                            <a:schemeClr val="tx1"/>
                          </a:solidFill>
                          <a:effectLst/>
                          <a:latin typeface="Cambria Math" panose="02040503050406030204" pitchFamily="18" charset="0"/>
                        </a:rPr>
                        <m:t>[</m:t>
                      </m:r>
                      <m:func>
                        <m:funcPr>
                          <m:ctrlPr>
                            <a:rPr lang="en-US" sz="1400" b="0" i="1" smtClean="0">
                              <a:solidFill>
                                <a:schemeClr val="tx1"/>
                              </a:solidFill>
                              <a:effectLst/>
                              <a:latin typeface="Cambria Math" panose="02040503050406030204" pitchFamily="18" charset="0"/>
                            </a:rPr>
                          </m:ctrlPr>
                        </m:funcPr>
                        <m:fName>
                          <m:r>
                            <a:rPr lang="en-US" sz="1400" b="0" i="1" smtClean="0">
                              <a:solidFill>
                                <a:schemeClr val="tx1"/>
                              </a:solidFill>
                              <a:effectLst/>
                              <a:latin typeface="Cambria Math" panose="02040503050406030204" pitchFamily="18" charset="0"/>
                            </a:rPr>
                            <m:t>−</m:t>
                          </m:r>
                        </m:fName>
                        <m:e>
                          <m:d>
                            <m:dPr>
                              <m:ctrlPr>
                                <a:rPr lang="en-US" sz="1400" b="0" i="1" smtClean="0">
                                  <a:solidFill>
                                    <a:schemeClr val="tx1"/>
                                  </a:solidFill>
                                  <a:effectLst/>
                                  <a:latin typeface="Cambria Math" panose="02040503050406030204" pitchFamily="18" charset="0"/>
                                </a:rPr>
                              </m:ctrlPr>
                            </m:dPr>
                            <m:e>
                              <m:r>
                                <a:rPr lang="en-US" sz="1400" b="1" i="1" smtClean="0">
                                  <a:solidFill>
                                    <a:schemeClr val="tx1"/>
                                  </a:solidFill>
                                  <a:effectLst/>
                                  <a:latin typeface="Cambria Math" panose="02040503050406030204" pitchFamily="18" charset="0"/>
                                </a:rPr>
                                <m:t>𝑫𝒊𝒆</m:t>
                              </m:r>
                              <m:r>
                                <a:rPr lang="en-US" sz="1400" b="1" i="1" smtClean="0">
                                  <a:solidFill>
                                    <a:schemeClr val="tx1"/>
                                  </a:solidFill>
                                  <a:effectLst/>
                                  <a:latin typeface="Cambria Math" panose="02040503050406030204" pitchFamily="18" charset="0"/>
                                </a:rPr>
                                <m:t> </m:t>
                              </m:r>
                              <m:r>
                                <a:rPr lang="en-US" sz="1400" b="1" i="1" smtClean="0">
                                  <a:solidFill>
                                    <a:schemeClr val="tx1"/>
                                  </a:solidFill>
                                  <a:effectLst/>
                                  <a:latin typeface="Cambria Math" panose="02040503050406030204" pitchFamily="18" charset="0"/>
                                </a:rPr>
                                <m:t>𝑨𝒓𝒆𝒂</m:t>
                              </m:r>
                              <m:r>
                                <a:rPr lang="en-US" sz="1400" b="1" i="1" smtClean="0">
                                  <a:solidFill>
                                    <a:schemeClr val="tx1"/>
                                  </a:solidFill>
                                  <a:effectLst/>
                                  <a:latin typeface="Cambria Math" panose="02040503050406030204" pitchFamily="18" charset="0"/>
                                </a:rPr>
                                <m:t> </m:t>
                              </m:r>
                              <m:r>
                                <a:rPr lang="en-US" sz="1400" b="0" i="1" smtClean="0">
                                  <a:solidFill>
                                    <a:schemeClr val="tx1"/>
                                  </a:solidFill>
                                  <a:effectLst/>
                                  <a:latin typeface="Cambria Math" panose="02040503050406030204" pitchFamily="18" charset="0"/>
                                </a:rPr>
                                <m:t>𝑥</m:t>
                              </m:r>
                              <m:r>
                                <a:rPr lang="en-US" sz="1400" b="0" i="1" smtClean="0">
                                  <a:solidFill>
                                    <a:schemeClr val="tx1"/>
                                  </a:solidFill>
                                  <a:effectLst/>
                                  <a:latin typeface="Cambria Math" panose="02040503050406030204" pitchFamily="18" charset="0"/>
                                </a:rPr>
                                <m:t> </m:t>
                              </m:r>
                              <m:f>
                                <m:fPr>
                                  <m:ctrlPr>
                                    <a:rPr lang="en-US" sz="1400" i="1" smtClean="0">
                                      <a:solidFill>
                                        <a:schemeClr val="tx1"/>
                                      </a:solidFill>
                                      <a:effectLst/>
                                      <a:latin typeface="Cambria Math" panose="02040503050406030204" pitchFamily="18" charset="0"/>
                                    </a:rPr>
                                  </m:ctrlPr>
                                </m:fPr>
                                <m:num>
                                  <m:r>
                                    <a:rPr lang="en-US" sz="1400" b="0" i="1" smtClean="0">
                                      <a:solidFill>
                                        <a:schemeClr val="tx1"/>
                                      </a:solidFill>
                                      <a:effectLst/>
                                      <a:latin typeface="Cambria Math" panose="02040503050406030204" pitchFamily="18" charset="0"/>
                                    </a:rPr>
                                    <m:t>𝑃𝑟𝑜𝑐𝑒𝑠𝑠</m:t>
                                  </m:r>
                                  <m:r>
                                    <a:rPr lang="en-US" sz="1400" b="0" i="1" smtClean="0">
                                      <a:solidFill>
                                        <a:schemeClr val="tx1"/>
                                      </a:solidFill>
                                      <a:effectLst/>
                                      <a:latin typeface="Cambria Math" panose="02040503050406030204" pitchFamily="18" charset="0"/>
                                    </a:rPr>
                                    <m:t> </m:t>
                                  </m:r>
                                  <m:r>
                                    <a:rPr lang="en-US" sz="1400" b="0" i="1" smtClean="0">
                                      <a:solidFill>
                                        <a:schemeClr val="tx1"/>
                                      </a:solidFill>
                                      <a:effectLst/>
                                      <a:latin typeface="Cambria Math" panose="02040503050406030204" pitchFamily="18" charset="0"/>
                                    </a:rPr>
                                    <m:t>𝐷𝑒𝑓𝑒𝑐𝑡𝑠</m:t>
                                  </m:r>
                                </m:num>
                                <m:den>
                                  <m:r>
                                    <a:rPr lang="en-US" sz="1400" b="0" i="1" smtClean="0">
                                      <a:solidFill>
                                        <a:schemeClr val="tx1"/>
                                      </a:solidFill>
                                      <a:effectLst/>
                                      <a:latin typeface="Cambria Math" panose="02040503050406030204" pitchFamily="18" charset="0"/>
                                    </a:rPr>
                                    <m:t>𝐴𝑟𝑒𝑎</m:t>
                                  </m:r>
                                </m:den>
                              </m:f>
                            </m:e>
                          </m:d>
                        </m:e>
                      </m:func>
                      <m:r>
                        <a:rPr lang="en-US" sz="1400" b="0" i="1" smtClean="0">
                          <a:solidFill>
                            <a:schemeClr val="tx1"/>
                          </a:solidFill>
                          <a:effectLst/>
                          <a:latin typeface="Cambria Math" panose="02040503050406030204" pitchFamily="18" charset="0"/>
                        </a:rPr>
                        <m:t>]</m:t>
                      </m:r>
                    </m:oMath>
                  </m:oMathPara>
                </a14:m>
                <a:endParaRPr lang="en-US" sz="1400" i="1" dirty="0">
                  <a:solidFill>
                    <a:schemeClr val="tx1"/>
                  </a:solidFill>
                  <a:effectLst/>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7061835" y="5013981"/>
                <a:ext cx="4088363" cy="484043"/>
              </a:xfrm>
              <a:prstGeom prst="rect">
                <a:avLst/>
              </a:prstGeom>
              <a:blipFill rotWithShape="0">
                <a:blip r:embed="rId6"/>
                <a:stretch>
                  <a:fillRect l="-596" r="-1043"/>
                </a:stretch>
              </a:blipFill>
            </p:spPr>
            <p:txBody>
              <a:bodyPr/>
              <a:lstStyle/>
              <a:p>
                <a:r>
                  <a:rPr lang="en-US">
                    <a:noFill/>
                  </a:rPr>
                  <a:t> </a:t>
                </a:r>
              </a:p>
            </p:txBody>
          </p:sp>
        </mc:Fallback>
      </mc:AlternateContent>
      <p:pic>
        <p:nvPicPr>
          <p:cNvPr id="32" name="Picture 31"/>
          <p:cNvPicPr>
            <a:picLocks noChangeAspect="1"/>
          </p:cNvPicPr>
          <p:nvPr/>
        </p:nvPicPr>
        <p:blipFill>
          <a:blip r:embed="rId7"/>
          <a:stretch>
            <a:fillRect/>
          </a:stretch>
        </p:blipFill>
        <p:spPr>
          <a:xfrm>
            <a:off x="3926858" y="3041720"/>
            <a:ext cx="4192675" cy="3761371"/>
          </a:xfrm>
          <a:prstGeom prst="rect">
            <a:avLst/>
          </a:prstGeom>
        </p:spPr>
      </p:pic>
    </p:spTree>
    <p:extLst>
      <p:ext uri="{BB962C8B-B14F-4D97-AF65-F5344CB8AC3E}">
        <p14:creationId xmlns:p14="http://schemas.microsoft.com/office/powerpoint/2010/main" val="334562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4542" y="452071"/>
            <a:ext cx="11917139" cy="711200"/>
          </a:xfrm>
        </p:spPr>
        <p:txBody>
          <a:bodyPr>
            <a:noAutofit/>
          </a:bodyPr>
          <a:lstStyle/>
          <a:p>
            <a:r>
              <a:rPr lang="en-US" b="1" dirty="0" smtClean="0">
                <a:solidFill>
                  <a:schemeClr val="tx1"/>
                </a:solidFill>
                <a:latin typeface="+mj-lt"/>
              </a:rPr>
              <a:t>Interconnects in Multi-Chip </a:t>
            </a:r>
            <a:r>
              <a:rPr lang="en-US" b="1" dirty="0">
                <a:solidFill>
                  <a:schemeClr val="tx1"/>
                </a:solidFill>
                <a:latin typeface="+mj-lt"/>
              </a:rPr>
              <a:t>P</a:t>
            </a:r>
            <a:r>
              <a:rPr lang="en-US" b="1" dirty="0" smtClean="0">
                <a:solidFill>
                  <a:schemeClr val="tx1"/>
                </a:solidFill>
                <a:latin typeface="+mj-lt"/>
              </a:rPr>
              <a:t>ackaging : Density Metrics </a:t>
            </a:r>
            <a:endParaRPr lang="en-US" b="1" dirty="0">
              <a:solidFill>
                <a:schemeClr val="tx1"/>
              </a:solidFill>
              <a:latin typeface="+mj-lt"/>
            </a:endParaRPr>
          </a:p>
        </p:txBody>
      </p:sp>
      <p:sp>
        <p:nvSpPr>
          <p:cNvPr id="4" name="Content Placeholder 3"/>
          <p:cNvSpPr>
            <a:spLocks noGrp="1"/>
          </p:cNvSpPr>
          <p:nvPr>
            <p:ph sz="quarter" idx="13"/>
          </p:nvPr>
        </p:nvSpPr>
        <p:spPr>
          <a:xfrm>
            <a:off x="354542" y="4975413"/>
            <a:ext cx="11608858" cy="1143000"/>
          </a:xfrm>
        </p:spPr>
        <p:txBody>
          <a:bodyPr>
            <a:normAutofit lnSpcReduction="10000"/>
          </a:bodyPr>
          <a:lstStyle/>
          <a:p>
            <a:pPr marL="0" indent="0" defTabSz="1219170">
              <a:spcBef>
                <a:spcPts val="0"/>
              </a:spcBef>
              <a:buNone/>
              <a:defRPr/>
            </a:pPr>
            <a:r>
              <a:rPr lang="en-US" kern="0" dirty="0">
                <a:solidFill>
                  <a:schemeClr val="tx1"/>
                </a:solidFill>
                <a:latin typeface="Calibri" panose="020F0502020204030204"/>
              </a:rPr>
              <a:t>Key </a:t>
            </a:r>
            <a:r>
              <a:rPr lang="en-US" kern="0" dirty="0" smtClean="0">
                <a:solidFill>
                  <a:schemeClr val="tx1"/>
                </a:solidFill>
                <a:latin typeface="Calibri" panose="020F0502020204030204"/>
              </a:rPr>
              <a:t>Package Interconnect Density Metrics</a:t>
            </a:r>
            <a:r>
              <a:rPr lang="en-US" kern="0" dirty="0">
                <a:solidFill>
                  <a:schemeClr val="tx1"/>
                </a:solidFill>
                <a:latin typeface="Calibri" panose="020F0502020204030204"/>
              </a:rPr>
              <a:t>: </a:t>
            </a:r>
          </a:p>
          <a:p>
            <a:pPr marL="609585" indent="-609585" defTabSz="1219170">
              <a:spcBef>
                <a:spcPts val="0"/>
              </a:spcBef>
              <a:defRPr/>
            </a:pPr>
            <a:r>
              <a:rPr lang="en-US" kern="0" dirty="0" smtClean="0">
                <a:solidFill>
                  <a:schemeClr val="tx1"/>
                </a:solidFill>
                <a:latin typeface="Calibri" panose="020F0502020204030204"/>
              </a:rPr>
              <a:t>IO</a:t>
            </a:r>
            <a:r>
              <a:rPr lang="en-US" kern="0" baseline="30000" dirty="0" smtClean="0">
                <a:solidFill>
                  <a:schemeClr val="tx1"/>
                </a:solidFill>
                <a:latin typeface="Calibri" panose="020F0502020204030204"/>
              </a:rPr>
              <a:t>1</a:t>
            </a:r>
            <a:r>
              <a:rPr lang="en-US" kern="0" dirty="0" smtClean="0">
                <a:solidFill>
                  <a:schemeClr val="tx1"/>
                </a:solidFill>
                <a:latin typeface="Calibri" panose="020F0502020204030204"/>
              </a:rPr>
              <a:t>/mm/Layer </a:t>
            </a:r>
            <a:r>
              <a:rPr lang="en-US" kern="0" dirty="0">
                <a:solidFill>
                  <a:schemeClr val="tx1"/>
                </a:solidFill>
                <a:latin typeface="Calibri" panose="020F0502020204030204"/>
              </a:rPr>
              <a:t>(Escape Density) </a:t>
            </a:r>
          </a:p>
          <a:p>
            <a:pPr marL="609585" indent="-609585" defTabSz="1219170">
              <a:spcBef>
                <a:spcPts val="0"/>
              </a:spcBef>
              <a:defRPr/>
            </a:pPr>
            <a:r>
              <a:rPr lang="en-US" kern="0" dirty="0">
                <a:solidFill>
                  <a:schemeClr val="tx1"/>
                </a:solidFill>
                <a:latin typeface="Calibri" panose="020F0502020204030204"/>
              </a:rPr>
              <a:t>IO/mm</a:t>
            </a:r>
            <a:r>
              <a:rPr lang="en-US" kern="0" baseline="30000" dirty="0">
                <a:solidFill>
                  <a:schemeClr val="tx1"/>
                </a:solidFill>
                <a:latin typeface="Calibri" panose="020F0502020204030204"/>
              </a:rPr>
              <a:t>2</a:t>
            </a:r>
            <a:r>
              <a:rPr lang="en-US" kern="0" dirty="0">
                <a:solidFill>
                  <a:schemeClr val="tx1"/>
                </a:solidFill>
                <a:latin typeface="Calibri" panose="020F0502020204030204"/>
              </a:rPr>
              <a:t> (Die Area)</a:t>
            </a:r>
          </a:p>
          <a:p>
            <a:endParaRPr lang="en-US" dirty="0">
              <a:solidFill>
                <a:schemeClr val="tx1"/>
              </a:solidFill>
            </a:endParaRPr>
          </a:p>
        </p:txBody>
      </p:sp>
      <p:grpSp>
        <p:nvGrpSpPr>
          <p:cNvPr id="21" name="Group 20"/>
          <p:cNvGrpSpPr>
            <a:grpSpLocks noChangeAspect="1"/>
          </p:cNvGrpSpPr>
          <p:nvPr/>
        </p:nvGrpSpPr>
        <p:grpSpPr>
          <a:xfrm>
            <a:off x="3521073" y="1752600"/>
            <a:ext cx="6393001" cy="2761875"/>
            <a:chOff x="3663949" y="1835029"/>
            <a:chExt cx="5232096" cy="2260346"/>
          </a:xfrm>
        </p:grpSpPr>
        <p:pic>
          <p:nvPicPr>
            <p:cNvPr id="5" name="Picture 4"/>
            <p:cNvPicPr>
              <a:picLocks noChangeAspect="1"/>
            </p:cNvPicPr>
            <p:nvPr/>
          </p:nvPicPr>
          <p:blipFill>
            <a:blip r:embed="rId2"/>
            <a:stretch>
              <a:fillRect/>
            </a:stretch>
          </p:blipFill>
          <p:spPr>
            <a:xfrm>
              <a:off x="3663949" y="1835029"/>
              <a:ext cx="5232096" cy="2260346"/>
            </a:xfrm>
            <a:prstGeom prst="rect">
              <a:avLst/>
            </a:prstGeom>
          </p:spPr>
        </p:pic>
        <p:cxnSp>
          <p:nvCxnSpPr>
            <p:cNvPr id="10" name="Straight Connector 9"/>
            <p:cNvCxnSpPr/>
            <p:nvPr/>
          </p:nvCxnSpPr>
          <p:spPr>
            <a:xfrm>
              <a:off x="7726892" y="2591526"/>
              <a:ext cx="8467" cy="37367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65558" y="2583059"/>
              <a:ext cx="8467" cy="37367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731125" y="2954445"/>
              <a:ext cx="347133" cy="229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726892" y="2579792"/>
              <a:ext cx="347133" cy="653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260669" y="2425003"/>
              <a:ext cx="186266" cy="385410"/>
              <a:chOff x="4563533" y="2656413"/>
              <a:chExt cx="351366" cy="385410"/>
            </a:xfrm>
          </p:grpSpPr>
          <p:cxnSp>
            <p:nvCxnSpPr>
              <p:cNvPr id="15" name="Straight Connector 14"/>
              <p:cNvCxnSpPr/>
              <p:nvPr/>
            </p:nvCxnSpPr>
            <p:spPr>
              <a:xfrm>
                <a:off x="4563533" y="2668147"/>
                <a:ext cx="8467" cy="37367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02199" y="2659680"/>
                <a:ext cx="8467" cy="37367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67766" y="3031066"/>
                <a:ext cx="347133" cy="229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63533" y="2656413"/>
                <a:ext cx="347133" cy="653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sp>
        <p:nvSpPr>
          <p:cNvPr id="20" name="TextBox 19"/>
          <p:cNvSpPr txBox="1"/>
          <p:nvPr/>
        </p:nvSpPr>
        <p:spPr>
          <a:xfrm>
            <a:off x="286200" y="6423708"/>
            <a:ext cx="2805576" cy="276999"/>
          </a:xfrm>
          <a:prstGeom prst="rect">
            <a:avLst/>
          </a:prstGeom>
          <a:noFill/>
        </p:spPr>
        <p:txBody>
          <a:bodyPr wrap="none" rtlCol="0">
            <a:spAutoFit/>
          </a:bodyPr>
          <a:lstStyle/>
          <a:p>
            <a:pPr marL="228600" indent="-228600">
              <a:buAutoNum type="arabicPeriod"/>
            </a:pPr>
            <a:r>
              <a:rPr lang="en-US" sz="1200" b="1" dirty="0" smtClean="0">
                <a:solidFill>
                  <a:srgbClr val="0070C0"/>
                </a:solidFill>
              </a:rPr>
              <a:t>IO refers to physical wires and bumps</a:t>
            </a:r>
            <a:endParaRPr lang="en-US" sz="1200" b="1" dirty="0">
              <a:solidFill>
                <a:srgbClr val="0070C0"/>
              </a:solidFill>
            </a:endParaRPr>
          </a:p>
        </p:txBody>
      </p:sp>
    </p:spTree>
    <p:extLst>
      <p:ext uri="{BB962C8B-B14F-4D97-AF65-F5344CB8AC3E}">
        <p14:creationId xmlns:p14="http://schemas.microsoft.com/office/powerpoint/2010/main" val="60084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Box 498"/>
          <p:cNvSpPr txBox="1"/>
          <p:nvPr/>
        </p:nvSpPr>
        <p:spPr>
          <a:xfrm>
            <a:off x="49780" y="12720"/>
            <a:ext cx="12108306" cy="707886"/>
          </a:xfrm>
          <a:prstGeom prst="rect">
            <a:avLst/>
          </a:prstGeom>
          <a:noFill/>
        </p:spPr>
        <p:txBody>
          <a:bodyPr wrap="square" rtlCol="0">
            <a:spAutoFit/>
          </a:bodyPr>
          <a:lstStyle/>
          <a:p>
            <a:r>
              <a:rPr lang="en-US" sz="4000" dirty="0" smtClean="0">
                <a:solidFill>
                  <a:prstClr val="black"/>
                </a:solidFill>
              </a:rPr>
              <a:t>Today’s MCP Technology Landscape</a:t>
            </a:r>
            <a:r>
              <a:rPr lang="en-US" sz="4000" baseline="30000" dirty="0" smtClean="0">
                <a:solidFill>
                  <a:prstClr val="black"/>
                </a:solidFill>
              </a:rPr>
              <a:t>1</a:t>
            </a:r>
            <a:endParaRPr lang="en-US" sz="5400" baseline="30000" dirty="0">
              <a:solidFill>
                <a:prstClr val="black"/>
              </a:solidFill>
              <a:latin typeface="Calibri Light" panose="020F0302020204030204" pitchFamily="34" charset="0"/>
            </a:endParaRPr>
          </a:p>
        </p:txBody>
      </p:sp>
      <p:grpSp>
        <p:nvGrpSpPr>
          <p:cNvPr id="14" name="Group 13"/>
          <p:cNvGrpSpPr/>
          <p:nvPr/>
        </p:nvGrpSpPr>
        <p:grpSpPr>
          <a:xfrm>
            <a:off x="-358402" y="1546803"/>
            <a:ext cx="2694078" cy="3978814"/>
            <a:chOff x="-358402" y="1744923"/>
            <a:chExt cx="2694078" cy="3978814"/>
          </a:xfrm>
        </p:grpSpPr>
        <p:sp>
          <p:nvSpPr>
            <p:cNvPr id="1883" name="TextBox 1882"/>
            <p:cNvSpPr txBox="1"/>
            <p:nvPr/>
          </p:nvSpPr>
          <p:spPr>
            <a:xfrm>
              <a:off x="226637" y="3923342"/>
              <a:ext cx="1524000" cy="276999"/>
            </a:xfrm>
            <a:prstGeom prst="rect">
              <a:avLst/>
            </a:prstGeom>
            <a:noFill/>
          </p:spPr>
          <p:txBody>
            <a:bodyPr wrap="square" rtlCol="0">
              <a:spAutoFit/>
            </a:bodyPr>
            <a:lstStyle/>
            <a:p>
              <a:pPr algn="ctr"/>
              <a:r>
                <a:rPr lang="en-US" sz="1200" b="1" dirty="0" smtClean="0">
                  <a:solidFill>
                    <a:prstClr val="black"/>
                  </a:solidFill>
                </a:rPr>
                <a:t>Standard MCP</a:t>
              </a:r>
              <a:endParaRPr lang="en-US" sz="1200" b="1" dirty="0">
                <a:solidFill>
                  <a:prstClr val="black"/>
                </a:solidFill>
              </a:endParaRPr>
            </a:p>
          </p:txBody>
        </p:sp>
        <p:grpSp>
          <p:nvGrpSpPr>
            <p:cNvPr id="34" name="Group 33"/>
            <p:cNvGrpSpPr>
              <a:grpSpLocks noChangeAspect="1"/>
            </p:cNvGrpSpPr>
            <p:nvPr/>
          </p:nvGrpSpPr>
          <p:grpSpPr>
            <a:xfrm>
              <a:off x="48837" y="3452530"/>
              <a:ext cx="1879600" cy="261258"/>
              <a:chOff x="762000" y="609600"/>
              <a:chExt cx="2819400" cy="522515"/>
            </a:xfrm>
          </p:grpSpPr>
          <p:grpSp>
            <p:nvGrpSpPr>
              <p:cNvPr id="35" name="Group 352"/>
              <p:cNvGrpSpPr/>
              <p:nvPr/>
            </p:nvGrpSpPr>
            <p:grpSpPr>
              <a:xfrm>
                <a:off x="762000" y="838201"/>
                <a:ext cx="2819400" cy="293914"/>
                <a:chOff x="762000" y="838201"/>
                <a:chExt cx="2819400" cy="293914"/>
              </a:xfrm>
            </p:grpSpPr>
            <p:grpSp>
              <p:nvGrpSpPr>
                <p:cNvPr id="65" name="Group 221"/>
                <p:cNvGrpSpPr/>
                <p:nvPr/>
              </p:nvGrpSpPr>
              <p:grpSpPr>
                <a:xfrm>
                  <a:off x="868680" y="1010195"/>
                  <a:ext cx="2606040" cy="121920"/>
                  <a:chOff x="5090160" y="1870166"/>
                  <a:chExt cx="2606040" cy="121920"/>
                </a:xfrm>
              </p:grpSpPr>
              <p:grpSp>
                <p:nvGrpSpPr>
                  <p:cNvPr id="67" name="Group 213"/>
                  <p:cNvGrpSpPr>
                    <a:grpSpLocks noChangeAspect="1"/>
                  </p:cNvGrpSpPr>
                  <p:nvPr/>
                </p:nvGrpSpPr>
                <p:grpSpPr>
                  <a:xfrm>
                    <a:off x="5090160" y="1870166"/>
                    <a:ext cx="1264920" cy="121920"/>
                    <a:chOff x="5090160" y="1752600"/>
                    <a:chExt cx="2529840" cy="243840"/>
                  </a:xfrm>
                </p:grpSpPr>
                <p:sp>
                  <p:nvSpPr>
                    <p:cNvPr id="75" name="Oval 74"/>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Oval 75"/>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Oval 76"/>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8" name="Oval 77"/>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Oval 78"/>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Oval 79"/>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8" name="Group 214"/>
                  <p:cNvGrpSpPr>
                    <a:grpSpLocks noChangeAspect="1"/>
                  </p:cNvGrpSpPr>
                  <p:nvPr/>
                </p:nvGrpSpPr>
                <p:grpSpPr>
                  <a:xfrm>
                    <a:off x="6431280" y="1870166"/>
                    <a:ext cx="1264920" cy="121920"/>
                    <a:chOff x="5090160" y="1752600"/>
                    <a:chExt cx="2529840" cy="243840"/>
                  </a:xfrm>
                </p:grpSpPr>
                <p:sp>
                  <p:nvSpPr>
                    <p:cNvPr id="69" name="Oval 68"/>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Oval 69"/>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Oval 70"/>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 name="Oval 71"/>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Oval 72"/>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Oval 73"/>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6" name="Rectangle 65"/>
                <p:cNvSpPr/>
                <p:nvPr/>
              </p:nvSpPr>
              <p:spPr>
                <a:xfrm>
                  <a:off x="762000" y="838201"/>
                  <a:ext cx="2819400" cy="228600"/>
                </a:xfrm>
                <a:prstGeom prst="rect">
                  <a:avLst/>
                </a:prstGeom>
                <a:solidFill>
                  <a:schemeClr val="accent3">
                    <a:lumMod val="60000"/>
                    <a:lumOff val="40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cxnSp>
            <p:nvCxnSpPr>
              <p:cNvPr id="36" name="Straight Connector 35"/>
              <p:cNvCxnSpPr/>
              <p:nvPr/>
            </p:nvCxnSpPr>
            <p:spPr>
              <a:xfrm>
                <a:off x="1872344" y="838201"/>
                <a:ext cx="5943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224"/>
              <p:cNvGrpSpPr/>
              <p:nvPr/>
            </p:nvGrpSpPr>
            <p:grpSpPr>
              <a:xfrm>
                <a:off x="2286000" y="609600"/>
                <a:ext cx="990600" cy="228601"/>
                <a:chOff x="5715000" y="1121770"/>
                <a:chExt cx="990600" cy="228601"/>
              </a:xfrm>
            </p:grpSpPr>
            <p:grpSp>
              <p:nvGrpSpPr>
                <p:cNvPr id="53" name="Group 225"/>
                <p:cNvGrpSpPr>
                  <a:grpSpLocks noChangeAspect="1"/>
                </p:cNvGrpSpPr>
                <p:nvPr/>
              </p:nvGrpSpPr>
              <p:grpSpPr>
                <a:xfrm>
                  <a:off x="5780317" y="1251863"/>
                  <a:ext cx="874879" cy="98508"/>
                  <a:chOff x="5791202" y="1251862"/>
                  <a:chExt cx="1023254" cy="115214"/>
                </a:xfrm>
              </p:grpSpPr>
              <p:grpSp>
                <p:nvGrpSpPr>
                  <p:cNvPr id="55" name="Group 227"/>
                  <p:cNvGrpSpPr>
                    <a:grpSpLocks noChangeAspect="1"/>
                  </p:cNvGrpSpPr>
                  <p:nvPr/>
                </p:nvGrpSpPr>
                <p:grpSpPr>
                  <a:xfrm>
                    <a:off x="5791202" y="1251862"/>
                    <a:ext cx="493771" cy="115214"/>
                    <a:chOff x="5791200" y="1219200"/>
                    <a:chExt cx="838200" cy="152400"/>
                  </a:xfrm>
                </p:grpSpPr>
                <p:sp>
                  <p:nvSpPr>
                    <p:cNvPr id="61" name="Oval 60"/>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Oval 61"/>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Oval 62"/>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Oval 63"/>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6" name="Group 228"/>
                  <p:cNvGrpSpPr>
                    <a:grpSpLocks noChangeAspect="1"/>
                  </p:cNvGrpSpPr>
                  <p:nvPr/>
                </p:nvGrpSpPr>
                <p:grpSpPr>
                  <a:xfrm>
                    <a:off x="6320685" y="1251862"/>
                    <a:ext cx="493771" cy="115214"/>
                    <a:chOff x="5791200" y="1219200"/>
                    <a:chExt cx="838200" cy="152400"/>
                  </a:xfrm>
                </p:grpSpPr>
                <p:sp>
                  <p:nvSpPr>
                    <p:cNvPr id="57" name="Oval 56"/>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Oval 57"/>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Oval 58"/>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Oval 59"/>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4" name="Rectangle 53"/>
                <p:cNvSpPr/>
                <p:nvPr/>
              </p:nvSpPr>
              <p:spPr>
                <a:xfrm>
                  <a:off x="5715000" y="1121770"/>
                  <a:ext cx="990600" cy="173629"/>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8" name="Group 237"/>
              <p:cNvGrpSpPr/>
              <p:nvPr/>
            </p:nvGrpSpPr>
            <p:grpSpPr>
              <a:xfrm>
                <a:off x="1066800" y="609601"/>
                <a:ext cx="990600" cy="228601"/>
                <a:chOff x="5715000" y="1121770"/>
                <a:chExt cx="990600" cy="228601"/>
              </a:xfrm>
            </p:grpSpPr>
            <p:grpSp>
              <p:nvGrpSpPr>
                <p:cNvPr id="39" name="Group 225"/>
                <p:cNvGrpSpPr>
                  <a:grpSpLocks noChangeAspect="1"/>
                </p:cNvGrpSpPr>
                <p:nvPr/>
              </p:nvGrpSpPr>
              <p:grpSpPr>
                <a:xfrm>
                  <a:off x="5780317" y="1251863"/>
                  <a:ext cx="874879" cy="98508"/>
                  <a:chOff x="5791202" y="1251862"/>
                  <a:chExt cx="1023254" cy="115214"/>
                </a:xfrm>
              </p:grpSpPr>
              <p:grpSp>
                <p:nvGrpSpPr>
                  <p:cNvPr id="41" name="Group 227"/>
                  <p:cNvGrpSpPr>
                    <a:grpSpLocks noChangeAspect="1"/>
                  </p:cNvGrpSpPr>
                  <p:nvPr/>
                </p:nvGrpSpPr>
                <p:grpSpPr>
                  <a:xfrm>
                    <a:off x="5791202" y="1251862"/>
                    <a:ext cx="493771" cy="115214"/>
                    <a:chOff x="5791200" y="1219200"/>
                    <a:chExt cx="838200" cy="152400"/>
                  </a:xfrm>
                </p:grpSpPr>
                <p:sp>
                  <p:nvSpPr>
                    <p:cNvPr id="49" name="Oval 48"/>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Oval 49"/>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Oval 50"/>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Oval 51"/>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2" name="Group 228"/>
                  <p:cNvGrpSpPr>
                    <a:grpSpLocks noChangeAspect="1"/>
                  </p:cNvGrpSpPr>
                  <p:nvPr/>
                </p:nvGrpSpPr>
                <p:grpSpPr>
                  <a:xfrm>
                    <a:off x="6320685" y="1251862"/>
                    <a:ext cx="493771" cy="115214"/>
                    <a:chOff x="5791200" y="1219200"/>
                    <a:chExt cx="838200" cy="152400"/>
                  </a:xfrm>
                </p:grpSpPr>
                <p:sp>
                  <p:nvSpPr>
                    <p:cNvPr id="43" name="Oval 42"/>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Oval 43"/>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Oval 44"/>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Oval 45"/>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40" name="Rectangle 39"/>
                <p:cNvSpPr/>
                <p:nvPr/>
              </p:nvSpPr>
              <p:spPr>
                <a:xfrm>
                  <a:off x="5715000" y="1121770"/>
                  <a:ext cx="990600" cy="173629"/>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35" name="TextBox 534"/>
            <p:cNvSpPr txBox="1"/>
            <p:nvPr/>
          </p:nvSpPr>
          <p:spPr>
            <a:xfrm>
              <a:off x="145207" y="4242720"/>
              <a:ext cx="1686860" cy="707886"/>
            </a:xfrm>
            <a:prstGeom prst="rect">
              <a:avLst/>
            </a:prstGeom>
            <a:noFill/>
            <a:ln w="3175">
              <a:solidFill>
                <a:schemeClr val="tx1"/>
              </a:solidFill>
            </a:ln>
          </p:spPr>
          <p:txBody>
            <a:bodyPr wrap="square" rtlCol="0">
              <a:spAutoFit/>
            </a:bodyPr>
            <a:lstStyle/>
            <a:p>
              <a:pPr algn="ctr"/>
              <a:r>
                <a:rPr lang="en-US" sz="1400" b="1" dirty="0" smtClean="0">
                  <a:solidFill>
                    <a:srgbClr val="C00000"/>
                  </a:solidFill>
                </a:rPr>
                <a:t>IO/mm/lyr = 28-34</a:t>
              </a:r>
            </a:p>
            <a:p>
              <a:pPr algn="ctr"/>
              <a:r>
                <a:rPr lang="en-US" sz="1400" b="1" dirty="0" smtClean="0">
                  <a:solidFill>
                    <a:srgbClr val="C00000"/>
                  </a:solidFill>
                </a:rPr>
                <a:t>IO/mm</a:t>
              </a:r>
              <a:r>
                <a:rPr lang="en-US" sz="1400" b="1" baseline="30000" dirty="0" smtClean="0">
                  <a:solidFill>
                    <a:srgbClr val="C00000"/>
                  </a:solidFill>
                </a:rPr>
                <a:t>2</a:t>
              </a:r>
              <a:r>
                <a:rPr lang="en-US" sz="1400" b="1" dirty="0" smtClean="0">
                  <a:solidFill>
                    <a:srgbClr val="C00000"/>
                  </a:solidFill>
                </a:rPr>
                <a:t> = 83-123</a:t>
              </a:r>
            </a:p>
            <a:p>
              <a:pPr algn="ctr"/>
              <a:r>
                <a:rPr lang="en-US" sz="1200" dirty="0" smtClean="0">
                  <a:solidFill>
                    <a:prstClr val="black"/>
                  </a:solidFill>
                </a:rPr>
                <a:t>Bump Pitch = 110-90µm</a:t>
              </a:r>
              <a:endParaRPr lang="en-US" sz="1200" dirty="0">
                <a:solidFill>
                  <a:prstClr val="black"/>
                </a:solidFill>
              </a:endParaRPr>
            </a:p>
          </p:txBody>
        </p:sp>
        <p:sp>
          <p:nvSpPr>
            <p:cNvPr id="356" name="TextBox 355"/>
            <p:cNvSpPr txBox="1"/>
            <p:nvPr/>
          </p:nvSpPr>
          <p:spPr>
            <a:xfrm>
              <a:off x="63715" y="5200517"/>
              <a:ext cx="1849845" cy="52322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400" dirty="0" smtClean="0"/>
                <a:t>Organic FCXGA – Industry Workhorse</a:t>
              </a:r>
            </a:p>
          </p:txBody>
        </p:sp>
        <p:pic>
          <p:nvPicPr>
            <p:cNvPr id="473" name="Picture 47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58402" y="1744923"/>
              <a:ext cx="2694078" cy="15281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grpSp>
        <p:nvGrpSpPr>
          <p:cNvPr id="15" name="Group 14"/>
          <p:cNvGrpSpPr/>
          <p:nvPr/>
        </p:nvGrpSpPr>
        <p:grpSpPr>
          <a:xfrm>
            <a:off x="1824753" y="770550"/>
            <a:ext cx="2293036" cy="5185954"/>
            <a:chOff x="1824753" y="968670"/>
            <a:chExt cx="2293036" cy="5185954"/>
          </a:xfrm>
        </p:grpSpPr>
        <p:sp>
          <p:nvSpPr>
            <p:cNvPr id="1888" name="TextBox 1887"/>
            <p:cNvSpPr txBox="1"/>
            <p:nvPr/>
          </p:nvSpPr>
          <p:spPr>
            <a:xfrm>
              <a:off x="2069949" y="3923342"/>
              <a:ext cx="1802645" cy="276999"/>
            </a:xfrm>
            <a:prstGeom prst="rect">
              <a:avLst/>
            </a:prstGeom>
            <a:noFill/>
            <a:ln>
              <a:noFill/>
            </a:ln>
          </p:spPr>
          <p:txBody>
            <a:bodyPr wrap="square" rtlCol="0">
              <a:spAutoFit/>
            </a:bodyPr>
            <a:lstStyle/>
            <a:p>
              <a:pPr algn="ctr"/>
              <a:r>
                <a:rPr lang="en-US" sz="1200" b="1" dirty="0" smtClean="0">
                  <a:solidFill>
                    <a:prstClr val="black"/>
                  </a:solidFill>
                </a:rPr>
                <a:t>HDI Organic Interposer</a:t>
              </a:r>
              <a:endParaRPr lang="en-US" sz="1200" b="1" dirty="0">
                <a:solidFill>
                  <a:prstClr val="black"/>
                </a:solidFill>
              </a:endParaRPr>
            </a:p>
          </p:txBody>
        </p:sp>
        <p:grpSp>
          <p:nvGrpSpPr>
            <p:cNvPr id="81" name="Group 80"/>
            <p:cNvGrpSpPr>
              <a:grpSpLocks noChangeAspect="1"/>
            </p:cNvGrpSpPr>
            <p:nvPr/>
          </p:nvGrpSpPr>
          <p:grpSpPr>
            <a:xfrm>
              <a:off x="2031471" y="3452530"/>
              <a:ext cx="1879600" cy="261258"/>
              <a:chOff x="762000" y="4876800"/>
              <a:chExt cx="2819400" cy="522515"/>
            </a:xfrm>
          </p:grpSpPr>
          <p:grpSp>
            <p:nvGrpSpPr>
              <p:cNvPr id="82" name="Group 224"/>
              <p:cNvGrpSpPr/>
              <p:nvPr/>
            </p:nvGrpSpPr>
            <p:grpSpPr>
              <a:xfrm>
                <a:off x="2286000" y="4876800"/>
                <a:ext cx="990600" cy="228601"/>
                <a:chOff x="5715000" y="1121770"/>
                <a:chExt cx="990600" cy="228601"/>
              </a:xfrm>
            </p:grpSpPr>
            <p:grpSp>
              <p:nvGrpSpPr>
                <p:cNvPr id="115" name="Group 225"/>
                <p:cNvGrpSpPr>
                  <a:grpSpLocks noChangeAspect="1"/>
                </p:cNvGrpSpPr>
                <p:nvPr/>
              </p:nvGrpSpPr>
              <p:grpSpPr>
                <a:xfrm>
                  <a:off x="5780317" y="1251863"/>
                  <a:ext cx="874879" cy="98508"/>
                  <a:chOff x="5791202" y="1251862"/>
                  <a:chExt cx="1023254" cy="115214"/>
                </a:xfrm>
              </p:grpSpPr>
              <p:grpSp>
                <p:nvGrpSpPr>
                  <p:cNvPr id="117" name="Group 227"/>
                  <p:cNvGrpSpPr>
                    <a:grpSpLocks noChangeAspect="1"/>
                  </p:cNvGrpSpPr>
                  <p:nvPr/>
                </p:nvGrpSpPr>
                <p:grpSpPr>
                  <a:xfrm>
                    <a:off x="5791202" y="1251862"/>
                    <a:ext cx="493771" cy="115214"/>
                    <a:chOff x="5791200" y="1219200"/>
                    <a:chExt cx="838200" cy="152400"/>
                  </a:xfrm>
                </p:grpSpPr>
                <p:sp>
                  <p:nvSpPr>
                    <p:cNvPr id="123" name="Oval 122"/>
                    <p:cNvSpPr/>
                    <p:nvPr/>
                  </p:nvSpPr>
                  <p:spPr>
                    <a:xfrm>
                      <a:off x="64770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4" name="Oval 123"/>
                    <p:cNvSpPr/>
                    <p:nvPr/>
                  </p:nvSpPr>
                  <p:spPr>
                    <a:xfrm>
                      <a:off x="57912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5" name="Oval 124"/>
                    <p:cNvSpPr/>
                    <p:nvPr/>
                  </p:nvSpPr>
                  <p:spPr>
                    <a:xfrm>
                      <a:off x="6008914"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6" name="Oval 125"/>
                    <p:cNvSpPr/>
                    <p:nvPr/>
                  </p:nvSpPr>
                  <p:spPr>
                    <a:xfrm>
                      <a:off x="62484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18" name="Group 228"/>
                  <p:cNvGrpSpPr>
                    <a:grpSpLocks noChangeAspect="1"/>
                  </p:cNvGrpSpPr>
                  <p:nvPr/>
                </p:nvGrpSpPr>
                <p:grpSpPr>
                  <a:xfrm>
                    <a:off x="6320685" y="1251862"/>
                    <a:ext cx="493771" cy="115214"/>
                    <a:chOff x="5791200" y="1219200"/>
                    <a:chExt cx="838200" cy="152400"/>
                  </a:xfrm>
                </p:grpSpPr>
                <p:sp>
                  <p:nvSpPr>
                    <p:cNvPr id="119" name="Oval 118"/>
                    <p:cNvSpPr/>
                    <p:nvPr/>
                  </p:nvSpPr>
                  <p:spPr>
                    <a:xfrm>
                      <a:off x="64770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0" name="Oval 119"/>
                    <p:cNvSpPr/>
                    <p:nvPr/>
                  </p:nvSpPr>
                  <p:spPr>
                    <a:xfrm>
                      <a:off x="57912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1" name="Oval 120"/>
                    <p:cNvSpPr/>
                    <p:nvPr/>
                  </p:nvSpPr>
                  <p:spPr>
                    <a:xfrm>
                      <a:off x="6008914"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2" name="Oval 121"/>
                    <p:cNvSpPr/>
                    <p:nvPr/>
                  </p:nvSpPr>
                  <p:spPr>
                    <a:xfrm>
                      <a:off x="62484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116" name="Rectangle 115"/>
                <p:cNvSpPr/>
                <p:nvPr/>
              </p:nvSpPr>
              <p:spPr>
                <a:xfrm>
                  <a:off x="5715000" y="1121770"/>
                  <a:ext cx="990600" cy="173629"/>
                </a:xfrm>
                <a:prstGeom prst="rect">
                  <a:avLst/>
                </a:prstGeom>
                <a:solidFill>
                  <a:schemeClr val="bg1">
                    <a:lumMod val="75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3" name="Group 237"/>
              <p:cNvGrpSpPr/>
              <p:nvPr/>
            </p:nvGrpSpPr>
            <p:grpSpPr>
              <a:xfrm>
                <a:off x="1066800" y="4876801"/>
                <a:ext cx="990600" cy="228601"/>
                <a:chOff x="5715000" y="1121770"/>
                <a:chExt cx="990600" cy="228601"/>
              </a:xfrm>
            </p:grpSpPr>
            <p:grpSp>
              <p:nvGrpSpPr>
                <p:cNvPr id="103" name="Group 225"/>
                <p:cNvGrpSpPr>
                  <a:grpSpLocks noChangeAspect="1"/>
                </p:cNvGrpSpPr>
                <p:nvPr/>
              </p:nvGrpSpPr>
              <p:grpSpPr>
                <a:xfrm>
                  <a:off x="5780317" y="1251863"/>
                  <a:ext cx="874879" cy="98508"/>
                  <a:chOff x="5791202" y="1251862"/>
                  <a:chExt cx="1023254" cy="115214"/>
                </a:xfrm>
              </p:grpSpPr>
              <p:grpSp>
                <p:nvGrpSpPr>
                  <p:cNvPr id="105" name="Group 227"/>
                  <p:cNvGrpSpPr>
                    <a:grpSpLocks noChangeAspect="1"/>
                  </p:cNvGrpSpPr>
                  <p:nvPr/>
                </p:nvGrpSpPr>
                <p:grpSpPr>
                  <a:xfrm>
                    <a:off x="5791202" y="1251862"/>
                    <a:ext cx="493771" cy="115214"/>
                    <a:chOff x="5791200" y="1219200"/>
                    <a:chExt cx="838200" cy="152400"/>
                  </a:xfrm>
                </p:grpSpPr>
                <p:sp>
                  <p:nvSpPr>
                    <p:cNvPr id="111" name="Oval 110"/>
                    <p:cNvSpPr/>
                    <p:nvPr/>
                  </p:nvSpPr>
                  <p:spPr>
                    <a:xfrm>
                      <a:off x="64770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 name="Oval 111"/>
                    <p:cNvSpPr/>
                    <p:nvPr/>
                  </p:nvSpPr>
                  <p:spPr>
                    <a:xfrm>
                      <a:off x="57912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3" name="Oval 112"/>
                    <p:cNvSpPr/>
                    <p:nvPr/>
                  </p:nvSpPr>
                  <p:spPr>
                    <a:xfrm>
                      <a:off x="6008914"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Oval 113"/>
                    <p:cNvSpPr/>
                    <p:nvPr/>
                  </p:nvSpPr>
                  <p:spPr>
                    <a:xfrm>
                      <a:off x="62484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6" name="Group 228"/>
                  <p:cNvGrpSpPr>
                    <a:grpSpLocks noChangeAspect="1"/>
                  </p:cNvGrpSpPr>
                  <p:nvPr/>
                </p:nvGrpSpPr>
                <p:grpSpPr>
                  <a:xfrm>
                    <a:off x="6320685" y="1251862"/>
                    <a:ext cx="493771" cy="115214"/>
                    <a:chOff x="5791200" y="1219200"/>
                    <a:chExt cx="838200" cy="152400"/>
                  </a:xfrm>
                </p:grpSpPr>
                <p:sp>
                  <p:nvSpPr>
                    <p:cNvPr id="107" name="Oval 106"/>
                    <p:cNvSpPr/>
                    <p:nvPr/>
                  </p:nvSpPr>
                  <p:spPr>
                    <a:xfrm>
                      <a:off x="64770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8" name="Oval 107"/>
                    <p:cNvSpPr/>
                    <p:nvPr/>
                  </p:nvSpPr>
                  <p:spPr>
                    <a:xfrm>
                      <a:off x="57912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9" name="Oval 108"/>
                    <p:cNvSpPr/>
                    <p:nvPr/>
                  </p:nvSpPr>
                  <p:spPr>
                    <a:xfrm>
                      <a:off x="6008914"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0" name="Oval 109"/>
                    <p:cNvSpPr/>
                    <p:nvPr/>
                  </p:nvSpPr>
                  <p:spPr>
                    <a:xfrm>
                      <a:off x="6248400" y="1219200"/>
                      <a:ext cx="152400" cy="152400"/>
                    </a:xfrm>
                    <a:prstGeom prst="ellipse">
                      <a:avLst/>
                    </a:prstGeom>
                    <a:solidFill>
                      <a:schemeClr val="bg1">
                        <a:lumMod val="7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104" name="Rectangle 103"/>
                <p:cNvSpPr/>
                <p:nvPr/>
              </p:nvSpPr>
              <p:spPr>
                <a:xfrm>
                  <a:off x="5715000" y="1121770"/>
                  <a:ext cx="990600" cy="173629"/>
                </a:xfrm>
                <a:prstGeom prst="rect">
                  <a:avLst/>
                </a:prstGeom>
                <a:solidFill>
                  <a:schemeClr val="bg1">
                    <a:lumMod val="75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84" name="Group 500"/>
              <p:cNvGrpSpPr/>
              <p:nvPr/>
            </p:nvGrpSpPr>
            <p:grpSpPr>
              <a:xfrm>
                <a:off x="762000" y="5105400"/>
                <a:ext cx="2819400" cy="293915"/>
                <a:chOff x="914400" y="4800600"/>
                <a:chExt cx="2819400" cy="293915"/>
              </a:xfrm>
            </p:grpSpPr>
            <p:grpSp>
              <p:nvGrpSpPr>
                <p:cNvPr id="85" name="Group 221"/>
                <p:cNvGrpSpPr/>
                <p:nvPr/>
              </p:nvGrpSpPr>
              <p:grpSpPr>
                <a:xfrm>
                  <a:off x="1021080" y="4972595"/>
                  <a:ext cx="2606040" cy="121920"/>
                  <a:chOff x="5090160" y="1870166"/>
                  <a:chExt cx="2606040" cy="121920"/>
                </a:xfrm>
              </p:grpSpPr>
              <p:grpSp>
                <p:nvGrpSpPr>
                  <p:cNvPr id="89" name="Group 213"/>
                  <p:cNvGrpSpPr>
                    <a:grpSpLocks noChangeAspect="1"/>
                  </p:cNvGrpSpPr>
                  <p:nvPr/>
                </p:nvGrpSpPr>
                <p:grpSpPr>
                  <a:xfrm>
                    <a:off x="5090160" y="1870166"/>
                    <a:ext cx="1264920" cy="121920"/>
                    <a:chOff x="5090160" y="1752600"/>
                    <a:chExt cx="2529840" cy="243840"/>
                  </a:xfrm>
                </p:grpSpPr>
                <p:sp>
                  <p:nvSpPr>
                    <p:cNvPr id="97" name="Oval 96"/>
                    <p:cNvSpPr>
                      <a:spLocks noChangeAspect="1"/>
                    </p:cNvSpPr>
                    <p:nvPr/>
                  </p:nvSpPr>
                  <p:spPr>
                    <a:xfrm>
                      <a:off x="50901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8" name="Oval 97"/>
                    <p:cNvSpPr>
                      <a:spLocks noChangeAspect="1"/>
                    </p:cNvSpPr>
                    <p:nvPr/>
                  </p:nvSpPr>
                  <p:spPr>
                    <a:xfrm>
                      <a:off x="55473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 name="Oval 98"/>
                    <p:cNvSpPr>
                      <a:spLocks noChangeAspect="1"/>
                    </p:cNvSpPr>
                    <p:nvPr/>
                  </p:nvSpPr>
                  <p:spPr>
                    <a:xfrm>
                      <a:off x="60045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0" name="Oval 99"/>
                    <p:cNvSpPr>
                      <a:spLocks noChangeAspect="1"/>
                    </p:cNvSpPr>
                    <p:nvPr/>
                  </p:nvSpPr>
                  <p:spPr>
                    <a:xfrm>
                      <a:off x="64617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Oval 100"/>
                    <p:cNvSpPr>
                      <a:spLocks noChangeAspect="1"/>
                    </p:cNvSpPr>
                    <p:nvPr/>
                  </p:nvSpPr>
                  <p:spPr>
                    <a:xfrm>
                      <a:off x="69189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2" name="Oval 101"/>
                    <p:cNvSpPr>
                      <a:spLocks noChangeAspect="1"/>
                    </p:cNvSpPr>
                    <p:nvPr/>
                  </p:nvSpPr>
                  <p:spPr>
                    <a:xfrm>
                      <a:off x="73761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90" name="Group 214"/>
                  <p:cNvGrpSpPr>
                    <a:grpSpLocks noChangeAspect="1"/>
                  </p:cNvGrpSpPr>
                  <p:nvPr/>
                </p:nvGrpSpPr>
                <p:grpSpPr>
                  <a:xfrm>
                    <a:off x="6431280" y="1870166"/>
                    <a:ext cx="1264920" cy="121920"/>
                    <a:chOff x="5090160" y="1752600"/>
                    <a:chExt cx="2529840" cy="243840"/>
                  </a:xfrm>
                </p:grpSpPr>
                <p:sp>
                  <p:nvSpPr>
                    <p:cNvPr id="91" name="Oval 90"/>
                    <p:cNvSpPr>
                      <a:spLocks noChangeAspect="1"/>
                    </p:cNvSpPr>
                    <p:nvPr/>
                  </p:nvSpPr>
                  <p:spPr>
                    <a:xfrm>
                      <a:off x="50901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2" name="Oval 91"/>
                    <p:cNvSpPr>
                      <a:spLocks noChangeAspect="1"/>
                    </p:cNvSpPr>
                    <p:nvPr/>
                  </p:nvSpPr>
                  <p:spPr>
                    <a:xfrm>
                      <a:off x="55473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3" name="Oval 92"/>
                    <p:cNvSpPr>
                      <a:spLocks noChangeAspect="1"/>
                    </p:cNvSpPr>
                    <p:nvPr/>
                  </p:nvSpPr>
                  <p:spPr>
                    <a:xfrm>
                      <a:off x="60045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4" name="Oval 93"/>
                    <p:cNvSpPr>
                      <a:spLocks noChangeAspect="1"/>
                    </p:cNvSpPr>
                    <p:nvPr/>
                  </p:nvSpPr>
                  <p:spPr>
                    <a:xfrm>
                      <a:off x="64617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Oval 94"/>
                    <p:cNvSpPr>
                      <a:spLocks noChangeAspect="1"/>
                    </p:cNvSpPr>
                    <p:nvPr/>
                  </p:nvSpPr>
                  <p:spPr>
                    <a:xfrm>
                      <a:off x="69189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6" name="Oval 95"/>
                    <p:cNvSpPr>
                      <a:spLocks noChangeAspect="1"/>
                    </p:cNvSpPr>
                    <p:nvPr/>
                  </p:nvSpPr>
                  <p:spPr>
                    <a:xfrm>
                      <a:off x="7376160" y="1752600"/>
                      <a:ext cx="243840" cy="243840"/>
                    </a:xfrm>
                    <a:prstGeom prst="ellipse">
                      <a:avLst/>
                    </a:prstGeom>
                    <a:solidFill>
                      <a:schemeClr val="bg1">
                        <a:lumMod val="6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86" name="Rectangle 85"/>
                <p:cNvSpPr/>
                <p:nvPr/>
              </p:nvSpPr>
              <p:spPr>
                <a:xfrm>
                  <a:off x="914400" y="4800601"/>
                  <a:ext cx="2819400" cy="228600"/>
                </a:xfrm>
                <a:prstGeom prst="rect">
                  <a:avLst/>
                </a:prstGeom>
                <a:solidFill>
                  <a:schemeClr val="accent3">
                    <a:lumMod val="60000"/>
                    <a:lumOff val="4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7" name="Rectangle 86"/>
                <p:cNvSpPr/>
                <p:nvPr/>
              </p:nvSpPr>
              <p:spPr>
                <a:xfrm>
                  <a:off x="914400" y="4800600"/>
                  <a:ext cx="2819400" cy="27432"/>
                </a:xfrm>
                <a:prstGeom prst="rect">
                  <a:avLst/>
                </a:prstGeom>
                <a:solidFill>
                  <a:schemeClr val="accent3">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Rectangle 87"/>
                <p:cNvSpPr/>
                <p:nvPr/>
              </p:nvSpPr>
              <p:spPr>
                <a:xfrm>
                  <a:off x="914400" y="5001769"/>
                  <a:ext cx="2819400" cy="27432"/>
                </a:xfrm>
                <a:prstGeom prst="rect">
                  <a:avLst/>
                </a:prstGeom>
                <a:solidFill>
                  <a:schemeClr val="accent3">
                    <a:lumMod val="20000"/>
                    <a:lumOff val="8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33" name="TextBox 532"/>
            <p:cNvSpPr txBox="1"/>
            <p:nvPr/>
          </p:nvSpPr>
          <p:spPr>
            <a:xfrm>
              <a:off x="2092405" y="4242720"/>
              <a:ext cx="1757732" cy="707886"/>
            </a:xfrm>
            <a:prstGeom prst="rect">
              <a:avLst/>
            </a:prstGeom>
            <a:noFill/>
            <a:ln w="3175">
              <a:solidFill>
                <a:schemeClr val="tx1"/>
              </a:solidFill>
            </a:ln>
          </p:spPr>
          <p:txBody>
            <a:bodyPr wrap="square" rtlCol="0">
              <a:spAutoFit/>
            </a:bodyPr>
            <a:lstStyle/>
            <a:p>
              <a:pPr algn="ctr"/>
              <a:r>
                <a:rPr lang="en-US" sz="1400" b="1" dirty="0" smtClean="0">
                  <a:solidFill>
                    <a:srgbClr val="C00000"/>
                  </a:solidFill>
                </a:rPr>
                <a:t>IO/mm/lyr = 103-150</a:t>
              </a:r>
            </a:p>
            <a:p>
              <a:pPr algn="ctr"/>
              <a:r>
                <a:rPr lang="en-US" sz="1400" b="1" dirty="0" smtClean="0">
                  <a:solidFill>
                    <a:srgbClr val="C00000"/>
                  </a:solidFill>
                </a:rPr>
                <a:t>IO/mm</a:t>
              </a:r>
              <a:r>
                <a:rPr lang="en-US" sz="1400" b="1" baseline="30000" dirty="0" smtClean="0">
                  <a:solidFill>
                    <a:srgbClr val="C00000"/>
                  </a:solidFill>
                </a:rPr>
                <a:t>2</a:t>
              </a:r>
              <a:r>
                <a:rPr lang="en-US" sz="1400" b="1" dirty="0" smtClean="0">
                  <a:solidFill>
                    <a:srgbClr val="C00000"/>
                  </a:solidFill>
                </a:rPr>
                <a:t> = 331</a:t>
              </a:r>
            </a:p>
            <a:p>
              <a:pPr algn="ctr"/>
              <a:r>
                <a:rPr lang="en-US" sz="1200" dirty="0" smtClean="0">
                  <a:solidFill>
                    <a:prstClr val="black"/>
                  </a:solidFill>
                </a:rPr>
                <a:t>Bump Pitch = 55µm</a:t>
              </a:r>
              <a:endParaRPr lang="en-US" sz="1200" dirty="0">
                <a:solidFill>
                  <a:prstClr val="black"/>
                </a:solidFill>
              </a:endParaRPr>
            </a:p>
          </p:txBody>
        </p:sp>
        <p:sp>
          <p:nvSpPr>
            <p:cNvPr id="641" name="TextBox 640"/>
            <p:cNvSpPr txBox="1"/>
            <p:nvPr/>
          </p:nvSpPr>
          <p:spPr>
            <a:xfrm>
              <a:off x="1974480" y="5200517"/>
              <a:ext cx="1993582"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1400" dirty="0" smtClean="0"/>
                <a:t>Nascent Technology : ATTD has an internal Pathfinding and Monitors Industry Pulse </a:t>
              </a:r>
            </a:p>
          </p:txBody>
        </p:sp>
        <p:grpSp>
          <p:nvGrpSpPr>
            <p:cNvPr id="474" name="Group 473"/>
            <p:cNvGrpSpPr>
              <a:grpSpLocks noChangeAspect="1"/>
            </p:cNvGrpSpPr>
            <p:nvPr/>
          </p:nvGrpSpPr>
          <p:grpSpPr>
            <a:xfrm>
              <a:off x="1824753" y="968670"/>
              <a:ext cx="2293036" cy="800332"/>
              <a:chOff x="228335" y="3405523"/>
              <a:chExt cx="3382197" cy="1250770"/>
            </a:xfrm>
            <a:effectLst>
              <a:outerShdw blurRad="50800" dist="38100" dir="8100000" algn="tr" rotWithShape="0">
                <a:prstClr val="black">
                  <a:alpha val="40000"/>
                </a:prstClr>
              </a:outerShdw>
            </a:effectLst>
          </p:grpSpPr>
          <p:pic>
            <p:nvPicPr>
              <p:cNvPr id="475" name="Picture 2"/>
              <p:cNvPicPr>
                <a:picLocks noChangeAspect="1" noChangeArrowheads="1"/>
              </p:cNvPicPr>
              <p:nvPr/>
            </p:nvPicPr>
            <p:blipFill>
              <a:blip r:embed="rId5" cstate="print"/>
              <a:srcRect/>
              <a:stretch>
                <a:fillRect/>
              </a:stretch>
            </p:blipFill>
            <p:spPr bwMode="auto">
              <a:xfrm>
                <a:off x="228335" y="3405523"/>
                <a:ext cx="1667693" cy="1250770"/>
              </a:xfrm>
              <a:prstGeom prst="rect">
                <a:avLst/>
              </a:prstGeom>
              <a:noFill/>
            </p:spPr>
          </p:pic>
          <p:pic>
            <p:nvPicPr>
              <p:cNvPr id="476"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6830" y="3408516"/>
                <a:ext cx="1663702" cy="124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7" name="TextBox 476"/>
              <p:cNvSpPr txBox="1"/>
              <p:nvPr/>
            </p:nvSpPr>
            <p:spPr>
              <a:xfrm>
                <a:off x="1267578" y="4352954"/>
                <a:ext cx="536055" cy="226969"/>
              </a:xfrm>
              <a:prstGeom prst="rect">
                <a:avLst/>
              </a:prstGeom>
              <a:noFill/>
            </p:spPr>
            <p:txBody>
              <a:bodyPr vert="horz" wrap="none" lIns="0" tIns="0" rIns="0" bIns="0" rtlCol="0">
                <a:noAutofit/>
              </a:bodyPr>
              <a:lstStyle/>
              <a:p>
                <a:pPr defTabSz="457189"/>
                <a:r>
                  <a:rPr lang="en-US" sz="800" dirty="0">
                    <a:solidFill>
                      <a:srgbClr val="FFFF00"/>
                    </a:solidFill>
                    <a:latin typeface="Tahoma" panose="020B0604030504040204" pitchFamily="34" charset="0"/>
                    <a:ea typeface="Tahoma" panose="020B0604030504040204" pitchFamily="34" charset="0"/>
                    <a:cs typeface="Tahoma" panose="020B0604030504040204" pitchFamily="34" charset="0"/>
                  </a:rPr>
                  <a:t>3/3 L/S</a:t>
                </a:r>
              </a:p>
            </p:txBody>
          </p:sp>
        </p:grpSp>
      </p:grpSp>
      <p:grpSp>
        <p:nvGrpSpPr>
          <p:cNvPr id="17" name="Group 16"/>
          <p:cNvGrpSpPr/>
          <p:nvPr/>
        </p:nvGrpSpPr>
        <p:grpSpPr>
          <a:xfrm>
            <a:off x="5043054" y="858488"/>
            <a:ext cx="4246400" cy="5098016"/>
            <a:chOff x="5043054" y="1056608"/>
            <a:chExt cx="4246400" cy="5098016"/>
          </a:xfrm>
        </p:grpSpPr>
        <p:sp>
          <p:nvSpPr>
            <p:cNvPr id="1892" name="TextBox 1891"/>
            <p:cNvSpPr txBox="1"/>
            <p:nvPr/>
          </p:nvSpPr>
          <p:spPr>
            <a:xfrm>
              <a:off x="6106550" y="3923342"/>
              <a:ext cx="2119409" cy="276999"/>
            </a:xfrm>
            <a:prstGeom prst="rect">
              <a:avLst/>
            </a:prstGeom>
            <a:noFill/>
          </p:spPr>
          <p:txBody>
            <a:bodyPr wrap="square" rtlCol="0">
              <a:spAutoFit/>
            </a:bodyPr>
            <a:lstStyle/>
            <a:p>
              <a:pPr algn="ctr"/>
              <a:r>
                <a:rPr lang="en-US" sz="1200" b="1" dirty="0" smtClean="0">
                  <a:solidFill>
                    <a:prstClr val="black"/>
                  </a:solidFill>
                </a:rPr>
                <a:t>Passive Si Interposer (CoWOS)</a:t>
              </a:r>
              <a:endParaRPr lang="en-US" sz="1200" b="1" dirty="0">
                <a:solidFill>
                  <a:prstClr val="black"/>
                </a:solidFill>
              </a:endParaRPr>
            </a:p>
          </p:txBody>
        </p:sp>
        <p:grpSp>
          <p:nvGrpSpPr>
            <p:cNvPr id="371" name="Group 709"/>
            <p:cNvGrpSpPr>
              <a:grpSpLocks noChangeAspect="1"/>
            </p:cNvGrpSpPr>
            <p:nvPr/>
          </p:nvGrpSpPr>
          <p:grpSpPr>
            <a:xfrm>
              <a:off x="6226454" y="3417152"/>
              <a:ext cx="1879600" cy="332015"/>
              <a:chOff x="4655820" y="3135086"/>
              <a:chExt cx="2819400" cy="664029"/>
            </a:xfrm>
          </p:grpSpPr>
          <p:grpSp>
            <p:nvGrpSpPr>
              <p:cNvPr id="372" name="Group 625"/>
              <p:cNvGrpSpPr/>
              <p:nvPr/>
            </p:nvGrpSpPr>
            <p:grpSpPr>
              <a:xfrm>
                <a:off x="4655820" y="3505201"/>
                <a:ext cx="2819400" cy="293914"/>
                <a:chOff x="4724400" y="3505201"/>
                <a:chExt cx="2819400" cy="293914"/>
              </a:xfrm>
            </p:grpSpPr>
            <p:grpSp>
              <p:nvGrpSpPr>
                <p:cNvPr id="456" name="Group 221"/>
                <p:cNvGrpSpPr/>
                <p:nvPr/>
              </p:nvGrpSpPr>
              <p:grpSpPr>
                <a:xfrm>
                  <a:off x="4831080" y="3677195"/>
                  <a:ext cx="2606040" cy="121920"/>
                  <a:chOff x="5090160" y="1870166"/>
                  <a:chExt cx="2606040" cy="121920"/>
                </a:xfrm>
              </p:grpSpPr>
              <p:grpSp>
                <p:nvGrpSpPr>
                  <p:cNvPr id="458" name="Group 213"/>
                  <p:cNvGrpSpPr>
                    <a:grpSpLocks noChangeAspect="1"/>
                  </p:cNvGrpSpPr>
                  <p:nvPr/>
                </p:nvGrpSpPr>
                <p:grpSpPr>
                  <a:xfrm>
                    <a:off x="5090160" y="1870166"/>
                    <a:ext cx="1264920" cy="121920"/>
                    <a:chOff x="5090160" y="1752600"/>
                    <a:chExt cx="2529840" cy="243840"/>
                  </a:xfrm>
                </p:grpSpPr>
                <p:sp>
                  <p:nvSpPr>
                    <p:cNvPr id="466" name="Oval 465"/>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7" name="Oval 466"/>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8" name="Oval 467"/>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9" name="Oval 468"/>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0" name="Oval 469"/>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1" name="Oval 470"/>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59" name="Group 214"/>
                  <p:cNvGrpSpPr>
                    <a:grpSpLocks noChangeAspect="1"/>
                  </p:cNvGrpSpPr>
                  <p:nvPr/>
                </p:nvGrpSpPr>
                <p:grpSpPr>
                  <a:xfrm>
                    <a:off x="6431280" y="1870166"/>
                    <a:ext cx="1264920" cy="121920"/>
                    <a:chOff x="5090160" y="1752600"/>
                    <a:chExt cx="2529840" cy="243840"/>
                  </a:xfrm>
                </p:grpSpPr>
                <p:sp>
                  <p:nvSpPr>
                    <p:cNvPr id="460" name="Oval 459"/>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1" name="Oval 460"/>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2" name="Oval 461"/>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3" name="Oval 462"/>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4" name="Oval 463"/>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5" name="Oval 464"/>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457" name="Rectangle 456"/>
                <p:cNvSpPr/>
                <p:nvPr/>
              </p:nvSpPr>
              <p:spPr>
                <a:xfrm>
                  <a:off x="4724400" y="3505201"/>
                  <a:ext cx="2819400" cy="228600"/>
                </a:xfrm>
                <a:prstGeom prst="rect">
                  <a:avLst/>
                </a:prstGeom>
                <a:solidFill>
                  <a:schemeClr val="accent3">
                    <a:lumMod val="60000"/>
                    <a:lumOff val="40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73" name="Group 708"/>
              <p:cNvGrpSpPr/>
              <p:nvPr/>
            </p:nvGrpSpPr>
            <p:grpSpPr>
              <a:xfrm>
                <a:off x="4963886" y="3135086"/>
                <a:ext cx="2169958" cy="370116"/>
                <a:chOff x="4963886" y="3135086"/>
                <a:chExt cx="2169958" cy="370116"/>
              </a:xfrm>
            </p:grpSpPr>
            <p:grpSp>
              <p:nvGrpSpPr>
                <p:cNvPr id="374" name="Group 225"/>
                <p:cNvGrpSpPr>
                  <a:grpSpLocks noChangeAspect="1"/>
                </p:cNvGrpSpPr>
                <p:nvPr/>
              </p:nvGrpSpPr>
              <p:grpSpPr>
                <a:xfrm>
                  <a:off x="6161317" y="3406693"/>
                  <a:ext cx="874879" cy="98508"/>
                  <a:chOff x="5791202" y="1251862"/>
                  <a:chExt cx="1023254" cy="115214"/>
                </a:xfrm>
              </p:grpSpPr>
              <p:grpSp>
                <p:nvGrpSpPr>
                  <p:cNvPr id="446" name="Group 227"/>
                  <p:cNvGrpSpPr>
                    <a:grpSpLocks noChangeAspect="1"/>
                  </p:cNvGrpSpPr>
                  <p:nvPr/>
                </p:nvGrpSpPr>
                <p:grpSpPr>
                  <a:xfrm>
                    <a:off x="5791202" y="1251862"/>
                    <a:ext cx="493771" cy="115214"/>
                    <a:chOff x="5791200" y="1219200"/>
                    <a:chExt cx="838200" cy="152400"/>
                  </a:xfrm>
                </p:grpSpPr>
                <p:sp>
                  <p:nvSpPr>
                    <p:cNvPr id="452" name="Oval 451"/>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3" name="Oval 452"/>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4" name="Oval 453"/>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5" name="Oval 454"/>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47" name="Group 228"/>
                  <p:cNvGrpSpPr>
                    <a:grpSpLocks noChangeAspect="1"/>
                  </p:cNvGrpSpPr>
                  <p:nvPr/>
                </p:nvGrpSpPr>
                <p:grpSpPr>
                  <a:xfrm>
                    <a:off x="6320685" y="1251862"/>
                    <a:ext cx="493771" cy="115214"/>
                    <a:chOff x="5791200" y="1219200"/>
                    <a:chExt cx="838200" cy="152400"/>
                  </a:xfrm>
                </p:grpSpPr>
                <p:sp>
                  <p:nvSpPr>
                    <p:cNvPr id="448" name="Oval 447"/>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9" name="Oval 448"/>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0" name="Oval 449"/>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1" name="Oval 450"/>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375" name="Group 225"/>
                <p:cNvGrpSpPr>
                  <a:grpSpLocks noChangeAspect="1"/>
                </p:cNvGrpSpPr>
                <p:nvPr/>
              </p:nvGrpSpPr>
              <p:grpSpPr>
                <a:xfrm>
                  <a:off x="5094517" y="3406694"/>
                  <a:ext cx="874879" cy="98508"/>
                  <a:chOff x="5791202" y="1251862"/>
                  <a:chExt cx="1023254" cy="115214"/>
                </a:xfrm>
              </p:grpSpPr>
              <p:grpSp>
                <p:nvGrpSpPr>
                  <p:cNvPr id="436" name="Group 227"/>
                  <p:cNvGrpSpPr>
                    <a:grpSpLocks noChangeAspect="1"/>
                  </p:cNvGrpSpPr>
                  <p:nvPr/>
                </p:nvGrpSpPr>
                <p:grpSpPr>
                  <a:xfrm>
                    <a:off x="5791202" y="1251862"/>
                    <a:ext cx="493771" cy="115214"/>
                    <a:chOff x="5791200" y="1219200"/>
                    <a:chExt cx="838200" cy="152400"/>
                  </a:xfrm>
                </p:grpSpPr>
                <p:sp>
                  <p:nvSpPr>
                    <p:cNvPr id="442" name="Oval 441"/>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3" name="Oval 442"/>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4" name="Oval 443"/>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5" name="Oval 444"/>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37" name="Group 228"/>
                  <p:cNvGrpSpPr>
                    <a:grpSpLocks noChangeAspect="1"/>
                  </p:cNvGrpSpPr>
                  <p:nvPr/>
                </p:nvGrpSpPr>
                <p:grpSpPr>
                  <a:xfrm>
                    <a:off x="6320685" y="1251862"/>
                    <a:ext cx="493771" cy="115214"/>
                    <a:chOff x="5791200" y="1219200"/>
                    <a:chExt cx="838200" cy="152400"/>
                  </a:xfrm>
                </p:grpSpPr>
                <p:sp>
                  <p:nvSpPr>
                    <p:cNvPr id="438" name="Oval 437"/>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9" name="Oval 438"/>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0" name="Oval 439"/>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1" name="Oval 440"/>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376" name="Rectangle 375"/>
                <p:cNvSpPr/>
                <p:nvPr/>
              </p:nvSpPr>
              <p:spPr>
                <a:xfrm flipV="1">
                  <a:off x="4968240" y="3323844"/>
                  <a:ext cx="2165604" cy="128016"/>
                </a:xfrm>
                <a:prstGeom prst="rect">
                  <a:avLst/>
                </a:prstGeom>
                <a:solidFill>
                  <a:schemeClr val="accent3">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77" name="Group 623"/>
                <p:cNvGrpSpPr/>
                <p:nvPr/>
              </p:nvGrpSpPr>
              <p:grpSpPr>
                <a:xfrm>
                  <a:off x="5135880" y="3340698"/>
                  <a:ext cx="1855012" cy="91440"/>
                  <a:chOff x="5135880" y="3345180"/>
                  <a:chExt cx="1855012" cy="91440"/>
                </a:xfrm>
              </p:grpSpPr>
              <p:cxnSp>
                <p:nvCxnSpPr>
                  <p:cNvPr id="420" name="Straight Connector 419"/>
                  <p:cNvCxnSpPr/>
                  <p:nvPr/>
                </p:nvCxnSpPr>
                <p:spPr>
                  <a:xfrm>
                    <a:off x="5135880"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a:off x="5248961"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a:off x="536204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547512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5588203"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a:off x="5701284"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5814365"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a:off x="5927445"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a:off x="6199327"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a:off x="6312408"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a:off x="6425489"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6538569"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a:off x="6651650"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a:off x="6764731"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687781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a:off x="699089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8" name="Group 666"/>
                <p:cNvGrpSpPr/>
                <p:nvPr/>
              </p:nvGrpSpPr>
              <p:grpSpPr>
                <a:xfrm>
                  <a:off x="4963886" y="3135086"/>
                  <a:ext cx="2165604" cy="185058"/>
                  <a:chOff x="4968240" y="1774370"/>
                  <a:chExt cx="2165604" cy="185058"/>
                </a:xfrm>
              </p:grpSpPr>
              <p:sp>
                <p:nvSpPr>
                  <p:cNvPr id="379" name="Rectangle 378"/>
                  <p:cNvSpPr/>
                  <p:nvPr/>
                </p:nvSpPr>
                <p:spPr>
                  <a:xfrm flipV="1">
                    <a:off x="4968240" y="1775024"/>
                    <a:ext cx="2165604" cy="184404"/>
                  </a:xfrm>
                  <a:prstGeom prst="rect">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80" name="Group 664"/>
                  <p:cNvGrpSpPr/>
                  <p:nvPr/>
                </p:nvGrpSpPr>
                <p:grpSpPr>
                  <a:xfrm>
                    <a:off x="5099957" y="1926772"/>
                    <a:ext cx="1921329" cy="29260"/>
                    <a:chOff x="5099957" y="1926772"/>
                    <a:chExt cx="1921329" cy="29260"/>
                  </a:xfrm>
                </p:grpSpPr>
                <p:grpSp>
                  <p:nvGrpSpPr>
                    <p:cNvPr id="383" name="Group 634"/>
                    <p:cNvGrpSpPr/>
                    <p:nvPr/>
                  </p:nvGrpSpPr>
                  <p:grpSpPr>
                    <a:xfrm>
                      <a:off x="5099957" y="1926772"/>
                      <a:ext cx="415294" cy="29260"/>
                      <a:chOff x="5110843" y="1915886"/>
                      <a:chExt cx="830587" cy="45719"/>
                    </a:xfrm>
                  </p:grpSpPr>
                  <p:sp>
                    <p:nvSpPr>
                      <p:cNvPr id="412" name="Rectangle 411"/>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3" name="Rectangle 412"/>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4" name="Rectangle 413"/>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5" name="Rectangle 414"/>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6" name="Rectangle 415"/>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7" name="Rectangle 416"/>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8" name="Rectangle 417"/>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9" name="Rectangle 418"/>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84" name="Group 635"/>
                    <p:cNvGrpSpPr/>
                    <p:nvPr/>
                  </p:nvGrpSpPr>
                  <p:grpSpPr>
                    <a:xfrm>
                      <a:off x="5539190" y="1926772"/>
                      <a:ext cx="415294" cy="29260"/>
                      <a:chOff x="5110843" y="1915886"/>
                      <a:chExt cx="830587" cy="45719"/>
                    </a:xfrm>
                  </p:grpSpPr>
                  <p:sp>
                    <p:nvSpPr>
                      <p:cNvPr id="404" name="Rectangle 403"/>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5" name="Rectangle 404"/>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6" name="Rectangle 405"/>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7" name="Rectangle 406"/>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8" name="Rectangle 407"/>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9" name="Rectangle 408"/>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0" name="Rectangle 409"/>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1" name="Rectangle 410"/>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85" name="Group 646"/>
                    <p:cNvGrpSpPr/>
                    <p:nvPr/>
                  </p:nvGrpSpPr>
                  <p:grpSpPr>
                    <a:xfrm>
                      <a:off x="6166759" y="1926772"/>
                      <a:ext cx="415294" cy="29260"/>
                      <a:chOff x="5110843" y="1915886"/>
                      <a:chExt cx="830587" cy="45719"/>
                    </a:xfrm>
                  </p:grpSpPr>
                  <p:sp>
                    <p:nvSpPr>
                      <p:cNvPr id="396" name="Rectangle 395"/>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7" name="Rectangle 396"/>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8" name="Rectangle 397"/>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9" name="Rectangle 398"/>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0" name="Rectangle 399"/>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1" name="Rectangle 400"/>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2" name="Rectangle 401"/>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3" name="Rectangle 402"/>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386" name="Group 647"/>
                    <p:cNvGrpSpPr/>
                    <p:nvPr/>
                  </p:nvGrpSpPr>
                  <p:grpSpPr>
                    <a:xfrm>
                      <a:off x="6605992" y="1926772"/>
                      <a:ext cx="415294" cy="29260"/>
                      <a:chOff x="5110843" y="1915886"/>
                      <a:chExt cx="830587" cy="45719"/>
                    </a:xfrm>
                  </p:grpSpPr>
                  <p:sp>
                    <p:nvSpPr>
                      <p:cNvPr id="387" name="Rectangle 386"/>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8" name="Rectangle 387"/>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9" name="Rectangle 388"/>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0" name="Rectangle 389"/>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1" name="Rectangle 390"/>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3" name="Rectangle 392"/>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4" name="Rectangle 393"/>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5" name="Rectangle 394"/>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381" name="Rectangle 380"/>
                  <p:cNvSpPr/>
                  <p:nvPr/>
                </p:nvSpPr>
                <p:spPr>
                  <a:xfrm>
                    <a:off x="6096000" y="1774370"/>
                    <a:ext cx="990600" cy="156266"/>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2" name="Rectangle 381"/>
                  <p:cNvSpPr/>
                  <p:nvPr/>
                </p:nvSpPr>
                <p:spPr>
                  <a:xfrm>
                    <a:off x="5029200" y="1774371"/>
                    <a:ext cx="990600" cy="156266"/>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sp>
          <p:nvSpPr>
            <p:cNvPr id="359" name="TextBox 358"/>
            <p:cNvSpPr txBox="1"/>
            <p:nvPr/>
          </p:nvSpPr>
          <p:spPr>
            <a:xfrm>
              <a:off x="6333312" y="4242720"/>
              <a:ext cx="1665885" cy="707886"/>
            </a:xfrm>
            <a:prstGeom prst="rect">
              <a:avLst/>
            </a:prstGeom>
            <a:noFill/>
            <a:ln w="3175">
              <a:solidFill>
                <a:schemeClr val="tx1"/>
              </a:solidFill>
            </a:ln>
          </p:spPr>
          <p:txBody>
            <a:bodyPr wrap="square" rtlCol="0">
              <a:spAutoFit/>
            </a:bodyPr>
            <a:lstStyle/>
            <a:p>
              <a:pPr algn="ctr"/>
              <a:r>
                <a:rPr lang="en-US" sz="1400" b="1" dirty="0" smtClean="0">
                  <a:solidFill>
                    <a:srgbClr val="C00000"/>
                  </a:solidFill>
                </a:rPr>
                <a:t>IO/mm/</a:t>
              </a:r>
              <a:r>
                <a:rPr lang="en-US" sz="1400" b="1" dirty="0" err="1" smtClean="0">
                  <a:solidFill>
                    <a:srgbClr val="C00000"/>
                  </a:solidFill>
                </a:rPr>
                <a:t>lyr</a:t>
              </a:r>
              <a:r>
                <a:rPr lang="en-US" sz="1400" b="1" dirty="0" smtClean="0">
                  <a:solidFill>
                    <a:srgbClr val="C00000"/>
                  </a:solidFill>
                </a:rPr>
                <a:t> ≥ 250</a:t>
              </a:r>
            </a:p>
            <a:p>
              <a:pPr algn="ctr"/>
              <a:r>
                <a:rPr lang="en-US" sz="1400" b="1" dirty="0" smtClean="0">
                  <a:solidFill>
                    <a:srgbClr val="C00000"/>
                  </a:solidFill>
                </a:rPr>
                <a:t>IO/mm</a:t>
              </a:r>
              <a:r>
                <a:rPr lang="en-US" sz="1400" b="1" baseline="30000" dirty="0" smtClean="0">
                  <a:solidFill>
                    <a:srgbClr val="C00000"/>
                  </a:solidFill>
                </a:rPr>
                <a:t>2</a:t>
              </a:r>
              <a:r>
                <a:rPr lang="en-US" sz="1400" b="1" dirty="0" smtClean="0">
                  <a:solidFill>
                    <a:srgbClr val="C00000"/>
                  </a:solidFill>
                </a:rPr>
                <a:t> ≥ 625</a:t>
              </a:r>
            </a:p>
            <a:p>
              <a:pPr algn="ctr"/>
              <a:r>
                <a:rPr lang="en-US" sz="1200" dirty="0" smtClean="0">
                  <a:solidFill>
                    <a:prstClr val="black"/>
                  </a:solidFill>
                </a:rPr>
                <a:t>Bump Pitch ≤ 40µm</a:t>
              </a:r>
              <a:endParaRPr lang="en-US" sz="1200" dirty="0">
                <a:solidFill>
                  <a:prstClr val="black"/>
                </a:solidFill>
              </a:endParaRPr>
            </a:p>
          </p:txBody>
        </p:sp>
        <p:sp>
          <p:nvSpPr>
            <p:cNvPr id="363" name="TextBox 362"/>
            <p:cNvSpPr txBox="1"/>
            <p:nvPr/>
          </p:nvSpPr>
          <p:spPr>
            <a:xfrm>
              <a:off x="6211094" y="5200517"/>
              <a:ext cx="2014865"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400" dirty="0" smtClean="0"/>
                <a:t>Industry Solution for Dense MCPs (NVidia Tesla, AMD Fury, Xilinx)</a:t>
              </a:r>
              <a:endParaRPr lang="en-US" sz="1400" dirty="0"/>
            </a:p>
          </p:txBody>
        </p:sp>
        <p:pic>
          <p:nvPicPr>
            <p:cNvPr id="6" name="Picture 5"/>
            <p:cNvPicPr>
              <a:picLocks noChangeAspect="1"/>
            </p:cNvPicPr>
            <p:nvPr/>
          </p:nvPicPr>
          <p:blipFill>
            <a:blip r:embed="rId7"/>
            <a:stretch>
              <a:fillRect/>
            </a:stretch>
          </p:blipFill>
          <p:spPr>
            <a:xfrm>
              <a:off x="5043054" y="1056608"/>
              <a:ext cx="4246400" cy="624457"/>
            </a:xfrm>
            <a:prstGeom prst="rect">
              <a:avLst/>
            </a:prstGeom>
          </p:spPr>
        </p:pic>
      </p:grpSp>
      <p:sp>
        <p:nvSpPr>
          <p:cNvPr id="807" name="Content Placeholder 2"/>
          <p:cNvSpPr txBox="1">
            <a:spLocks/>
          </p:cNvSpPr>
          <p:nvPr/>
        </p:nvSpPr>
        <p:spPr>
          <a:xfrm>
            <a:off x="99051" y="6045326"/>
            <a:ext cx="11960694" cy="460194"/>
          </a:xfrm>
          <a:prstGeom prst="rect">
            <a:avLst/>
          </a:prstGeom>
          <a:solidFill>
            <a:srgbClr val="00B0F0"/>
          </a:solidFill>
          <a:effectLst>
            <a:outerShdw blurRad="50800" dist="38100" dir="8100000" algn="tr" rotWithShape="0">
              <a:prstClr val="black">
                <a:alpha val="40000"/>
              </a:prstClr>
            </a:outerShdw>
          </a:effectLst>
        </p:spPr>
        <p:txBody>
          <a:bodyPr vert="horz" lIns="121920" tIns="60960" rIns="121920" bIns="6096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1333"/>
              </a:spcBef>
              <a:buNone/>
              <a:defRPr/>
            </a:pPr>
            <a:r>
              <a:rPr lang="en-US" sz="2400" dirty="0" smtClean="0">
                <a:solidFill>
                  <a:sysClr val="window" lastClr="FFFFFF"/>
                </a:solidFill>
                <a:latin typeface="Calibri" panose="020F0502020204030204"/>
              </a:rPr>
              <a:t>Broad Spectrum of Dense MCP Technologies in Development &amp; Pathfinding Today</a:t>
            </a:r>
            <a:endParaRPr lang="en-US" sz="2400" baseline="30000" dirty="0">
              <a:solidFill>
                <a:sysClr val="window" lastClr="FFFFFF"/>
              </a:solidFill>
              <a:latin typeface="Calibri" panose="020F0502020204030204"/>
            </a:endParaRPr>
          </a:p>
        </p:txBody>
      </p:sp>
      <p:grpSp>
        <p:nvGrpSpPr>
          <p:cNvPr id="20" name="Group 19"/>
          <p:cNvGrpSpPr/>
          <p:nvPr/>
        </p:nvGrpSpPr>
        <p:grpSpPr>
          <a:xfrm>
            <a:off x="3397819" y="1758394"/>
            <a:ext cx="2989258" cy="4198110"/>
            <a:chOff x="3397819" y="1956514"/>
            <a:chExt cx="2989258" cy="4198110"/>
          </a:xfrm>
        </p:grpSpPr>
        <p:sp>
          <p:nvSpPr>
            <p:cNvPr id="1884" name="TextBox 1883"/>
            <p:cNvSpPr txBox="1"/>
            <p:nvPr/>
          </p:nvSpPr>
          <p:spPr>
            <a:xfrm>
              <a:off x="4597599" y="3923342"/>
              <a:ext cx="762000" cy="276999"/>
            </a:xfrm>
            <a:prstGeom prst="rect">
              <a:avLst/>
            </a:prstGeom>
            <a:noFill/>
          </p:spPr>
          <p:txBody>
            <a:bodyPr wrap="square" rtlCol="0">
              <a:spAutoFit/>
            </a:bodyPr>
            <a:lstStyle/>
            <a:p>
              <a:pPr algn="ctr"/>
              <a:r>
                <a:rPr lang="en-US" sz="1200" b="1" dirty="0" smtClean="0">
                  <a:solidFill>
                    <a:prstClr val="black"/>
                  </a:solidFill>
                </a:rPr>
                <a:t>EmIB</a:t>
              </a:r>
              <a:endParaRPr lang="en-US" sz="1200" b="1" dirty="0">
                <a:solidFill>
                  <a:prstClr val="black"/>
                </a:solidFill>
              </a:endParaRPr>
            </a:p>
          </p:txBody>
        </p:sp>
        <p:grpSp>
          <p:nvGrpSpPr>
            <p:cNvPr id="16" name="Group 15"/>
            <p:cNvGrpSpPr/>
            <p:nvPr/>
          </p:nvGrpSpPr>
          <p:grpSpPr>
            <a:xfrm>
              <a:off x="3397819" y="1956514"/>
              <a:ext cx="2989258" cy="4198110"/>
              <a:chOff x="3397819" y="1956514"/>
              <a:chExt cx="2989258" cy="4198110"/>
            </a:xfrm>
          </p:grpSpPr>
          <p:grpSp>
            <p:nvGrpSpPr>
              <p:cNvPr id="191" name="Group 356"/>
              <p:cNvGrpSpPr>
                <a:grpSpLocks/>
              </p:cNvGrpSpPr>
              <p:nvPr/>
            </p:nvGrpSpPr>
            <p:grpSpPr>
              <a:xfrm>
                <a:off x="3952648" y="3452530"/>
                <a:ext cx="1879600" cy="261258"/>
                <a:chOff x="838200" y="1295400"/>
                <a:chExt cx="2819400" cy="522515"/>
              </a:xfrm>
            </p:grpSpPr>
            <p:grpSp>
              <p:nvGrpSpPr>
                <p:cNvPr id="192" name="Group 353"/>
                <p:cNvGrpSpPr/>
                <p:nvPr/>
              </p:nvGrpSpPr>
              <p:grpSpPr>
                <a:xfrm>
                  <a:off x="838200" y="1524001"/>
                  <a:ext cx="2819400" cy="293914"/>
                  <a:chOff x="838200" y="1524001"/>
                  <a:chExt cx="2819400" cy="293914"/>
                </a:xfrm>
              </p:grpSpPr>
              <p:grpSp>
                <p:nvGrpSpPr>
                  <p:cNvPr id="224" name="Group 221"/>
                  <p:cNvGrpSpPr/>
                  <p:nvPr/>
                </p:nvGrpSpPr>
                <p:grpSpPr>
                  <a:xfrm>
                    <a:off x="944880" y="1695995"/>
                    <a:ext cx="2606040" cy="121920"/>
                    <a:chOff x="5090160" y="1870166"/>
                    <a:chExt cx="2606040" cy="121920"/>
                  </a:xfrm>
                </p:grpSpPr>
                <p:grpSp>
                  <p:nvGrpSpPr>
                    <p:cNvPr id="226" name="Group 213"/>
                    <p:cNvGrpSpPr>
                      <a:grpSpLocks noChangeAspect="1"/>
                    </p:cNvGrpSpPr>
                    <p:nvPr/>
                  </p:nvGrpSpPr>
                  <p:grpSpPr>
                    <a:xfrm>
                      <a:off x="5090160" y="1870166"/>
                      <a:ext cx="1264920" cy="121920"/>
                      <a:chOff x="5090160" y="1752600"/>
                      <a:chExt cx="2529840" cy="243840"/>
                    </a:xfrm>
                  </p:grpSpPr>
                  <p:sp>
                    <p:nvSpPr>
                      <p:cNvPr id="234" name="Oval 233"/>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5" name="Oval 234"/>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6" name="Oval 235"/>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7" name="Oval 236"/>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8" name="Oval 237"/>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9" name="Oval 238"/>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27" name="Group 214"/>
                    <p:cNvGrpSpPr>
                      <a:grpSpLocks noChangeAspect="1"/>
                    </p:cNvGrpSpPr>
                    <p:nvPr/>
                  </p:nvGrpSpPr>
                  <p:grpSpPr>
                    <a:xfrm>
                      <a:off x="6431280" y="1870166"/>
                      <a:ext cx="1264920" cy="121920"/>
                      <a:chOff x="5090160" y="1752600"/>
                      <a:chExt cx="2529840" cy="243840"/>
                    </a:xfrm>
                  </p:grpSpPr>
                  <p:sp>
                    <p:nvSpPr>
                      <p:cNvPr id="228" name="Oval 227"/>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9" name="Oval 228"/>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0" name="Oval 229"/>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1" name="Oval 230"/>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2" name="Oval 231"/>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3" name="Oval 232"/>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225" name="Rectangle 224"/>
                  <p:cNvSpPr/>
                  <p:nvPr/>
                </p:nvSpPr>
                <p:spPr>
                  <a:xfrm>
                    <a:off x="838200" y="1524001"/>
                    <a:ext cx="2819400" cy="228600"/>
                  </a:xfrm>
                  <a:prstGeom prst="rect">
                    <a:avLst/>
                  </a:prstGeom>
                  <a:solidFill>
                    <a:schemeClr val="accent3">
                      <a:lumMod val="60000"/>
                      <a:lumOff val="40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93" name="Group 224"/>
                <p:cNvGrpSpPr/>
                <p:nvPr/>
              </p:nvGrpSpPr>
              <p:grpSpPr>
                <a:xfrm>
                  <a:off x="2231568" y="1295400"/>
                  <a:ext cx="990600" cy="228601"/>
                  <a:chOff x="5715000" y="1121770"/>
                  <a:chExt cx="990600" cy="228601"/>
                </a:xfrm>
              </p:grpSpPr>
              <p:grpSp>
                <p:nvGrpSpPr>
                  <p:cNvPr id="212" name="Group 225"/>
                  <p:cNvGrpSpPr>
                    <a:grpSpLocks noChangeAspect="1"/>
                  </p:cNvGrpSpPr>
                  <p:nvPr/>
                </p:nvGrpSpPr>
                <p:grpSpPr>
                  <a:xfrm>
                    <a:off x="5780317" y="1251863"/>
                    <a:ext cx="874879" cy="98508"/>
                    <a:chOff x="5791202" y="1251862"/>
                    <a:chExt cx="1023254" cy="115214"/>
                  </a:xfrm>
                </p:grpSpPr>
                <p:grpSp>
                  <p:nvGrpSpPr>
                    <p:cNvPr id="214" name="Group 227"/>
                    <p:cNvGrpSpPr>
                      <a:grpSpLocks noChangeAspect="1"/>
                    </p:cNvGrpSpPr>
                    <p:nvPr/>
                  </p:nvGrpSpPr>
                  <p:grpSpPr>
                    <a:xfrm>
                      <a:off x="5791202" y="1251862"/>
                      <a:ext cx="493771" cy="115214"/>
                      <a:chOff x="5791200" y="1219200"/>
                      <a:chExt cx="838200" cy="152400"/>
                    </a:xfrm>
                  </p:grpSpPr>
                  <p:sp>
                    <p:nvSpPr>
                      <p:cNvPr id="220" name="Oval 219"/>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1" name="Oval 220"/>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2" name="Oval 221"/>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3" name="Oval 222"/>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15" name="Group 228"/>
                    <p:cNvGrpSpPr>
                      <a:grpSpLocks noChangeAspect="1"/>
                    </p:cNvGrpSpPr>
                    <p:nvPr/>
                  </p:nvGrpSpPr>
                  <p:grpSpPr>
                    <a:xfrm>
                      <a:off x="6320685" y="1251862"/>
                      <a:ext cx="493771" cy="115214"/>
                      <a:chOff x="5791200" y="1219200"/>
                      <a:chExt cx="838200" cy="152400"/>
                    </a:xfrm>
                  </p:grpSpPr>
                  <p:sp>
                    <p:nvSpPr>
                      <p:cNvPr id="216" name="Oval 215"/>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7" name="Oval 216"/>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8" name="Oval 217"/>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9" name="Oval 218"/>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213" name="Rectangle 212"/>
                  <p:cNvSpPr/>
                  <p:nvPr/>
                </p:nvSpPr>
                <p:spPr>
                  <a:xfrm>
                    <a:off x="5715000" y="1121770"/>
                    <a:ext cx="990600" cy="173629"/>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94" name="Group 237"/>
                <p:cNvGrpSpPr/>
                <p:nvPr/>
              </p:nvGrpSpPr>
              <p:grpSpPr>
                <a:xfrm>
                  <a:off x="1143000" y="1295401"/>
                  <a:ext cx="990600" cy="228601"/>
                  <a:chOff x="5715000" y="1121770"/>
                  <a:chExt cx="990600" cy="228601"/>
                </a:xfrm>
              </p:grpSpPr>
              <p:grpSp>
                <p:nvGrpSpPr>
                  <p:cNvPr id="200" name="Group 225"/>
                  <p:cNvGrpSpPr>
                    <a:grpSpLocks noChangeAspect="1"/>
                  </p:cNvGrpSpPr>
                  <p:nvPr/>
                </p:nvGrpSpPr>
                <p:grpSpPr>
                  <a:xfrm>
                    <a:off x="5780317" y="1251863"/>
                    <a:ext cx="874879" cy="98508"/>
                    <a:chOff x="5791202" y="1251862"/>
                    <a:chExt cx="1023254" cy="115214"/>
                  </a:xfrm>
                </p:grpSpPr>
                <p:grpSp>
                  <p:nvGrpSpPr>
                    <p:cNvPr id="202" name="Group 227"/>
                    <p:cNvGrpSpPr>
                      <a:grpSpLocks noChangeAspect="1"/>
                    </p:cNvGrpSpPr>
                    <p:nvPr/>
                  </p:nvGrpSpPr>
                  <p:grpSpPr>
                    <a:xfrm>
                      <a:off x="5791202" y="1251862"/>
                      <a:ext cx="493771" cy="115214"/>
                      <a:chOff x="5791200" y="1219200"/>
                      <a:chExt cx="838200" cy="152400"/>
                    </a:xfrm>
                  </p:grpSpPr>
                  <p:sp>
                    <p:nvSpPr>
                      <p:cNvPr id="208" name="Oval 207"/>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9" name="Oval 208"/>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0" name="Oval 209"/>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1" name="Oval 210"/>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203" name="Group 228"/>
                    <p:cNvGrpSpPr>
                      <a:grpSpLocks noChangeAspect="1"/>
                    </p:cNvGrpSpPr>
                    <p:nvPr/>
                  </p:nvGrpSpPr>
                  <p:grpSpPr>
                    <a:xfrm>
                      <a:off x="6320685" y="1251862"/>
                      <a:ext cx="493771" cy="115214"/>
                      <a:chOff x="5791200" y="1219200"/>
                      <a:chExt cx="838200" cy="152400"/>
                    </a:xfrm>
                  </p:grpSpPr>
                  <p:sp>
                    <p:nvSpPr>
                      <p:cNvPr id="204" name="Oval 203"/>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5" name="Oval 204"/>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6" name="Oval 205"/>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7" name="Oval 206"/>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201" name="Rectangle 200"/>
                  <p:cNvSpPr/>
                  <p:nvPr/>
                </p:nvSpPr>
                <p:spPr>
                  <a:xfrm>
                    <a:off x="5715000" y="1121770"/>
                    <a:ext cx="990600" cy="173629"/>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95" name="Group 150"/>
                <p:cNvGrpSpPr>
                  <a:grpSpLocks/>
                </p:cNvGrpSpPr>
                <p:nvPr/>
              </p:nvGrpSpPr>
              <p:grpSpPr>
                <a:xfrm>
                  <a:off x="1992087" y="1524000"/>
                  <a:ext cx="388315" cy="90636"/>
                  <a:chOff x="6400800" y="1822268"/>
                  <a:chExt cx="495300" cy="90636"/>
                </a:xfrm>
              </p:grpSpPr>
              <p:grpSp>
                <p:nvGrpSpPr>
                  <p:cNvPr id="196" name="Group 148"/>
                  <p:cNvGrpSpPr/>
                  <p:nvPr/>
                </p:nvGrpSpPr>
                <p:grpSpPr>
                  <a:xfrm>
                    <a:off x="6455228" y="1822268"/>
                    <a:ext cx="381000" cy="45720"/>
                    <a:chOff x="6455228" y="1822268"/>
                    <a:chExt cx="381000" cy="45720"/>
                  </a:xfrm>
                </p:grpSpPr>
                <p:cxnSp>
                  <p:nvCxnSpPr>
                    <p:cNvPr id="198" name="Straight Connector 197"/>
                    <p:cNvCxnSpPr/>
                    <p:nvPr/>
                  </p:nvCxnSpPr>
                  <p:spPr>
                    <a:xfrm>
                      <a:off x="6455228" y="1822268"/>
                      <a:ext cx="0" cy="45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6836228" y="1822268"/>
                      <a:ext cx="0" cy="45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7" name="Rectangle 196"/>
                  <p:cNvSpPr/>
                  <p:nvPr/>
                </p:nvSpPr>
                <p:spPr>
                  <a:xfrm>
                    <a:off x="6400800" y="1854382"/>
                    <a:ext cx="495300" cy="58522"/>
                  </a:xfrm>
                  <a:prstGeom prst="rect">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36" name="TextBox 535"/>
              <p:cNvSpPr txBox="1"/>
              <p:nvPr/>
            </p:nvSpPr>
            <p:spPr>
              <a:xfrm>
                <a:off x="4120922" y="4242720"/>
                <a:ext cx="1543053" cy="707886"/>
              </a:xfrm>
              <a:prstGeom prst="rect">
                <a:avLst/>
              </a:prstGeom>
              <a:noFill/>
              <a:ln w="3175">
                <a:solidFill>
                  <a:schemeClr val="tx1"/>
                </a:solidFill>
              </a:ln>
            </p:spPr>
            <p:txBody>
              <a:bodyPr wrap="square" rtlCol="0">
                <a:spAutoFit/>
              </a:bodyPr>
              <a:lstStyle/>
              <a:p>
                <a:pPr algn="ctr"/>
                <a:r>
                  <a:rPr lang="en-US" sz="1400" b="1" dirty="0" smtClean="0">
                    <a:solidFill>
                      <a:srgbClr val="C00000"/>
                    </a:solidFill>
                  </a:rPr>
                  <a:t>IO/mm/</a:t>
                </a:r>
                <a:r>
                  <a:rPr lang="en-US" sz="1400" b="1" dirty="0" err="1" smtClean="0">
                    <a:solidFill>
                      <a:srgbClr val="C00000"/>
                    </a:solidFill>
                  </a:rPr>
                  <a:t>lyr</a:t>
                </a:r>
                <a:r>
                  <a:rPr lang="en-US" sz="1400" b="1" dirty="0" smtClean="0">
                    <a:solidFill>
                      <a:srgbClr val="C00000"/>
                    </a:solidFill>
                  </a:rPr>
                  <a:t> ≥ 250</a:t>
                </a:r>
              </a:p>
              <a:p>
                <a:pPr algn="ctr"/>
                <a:r>
                  <a:rPr lang="en-US" sz="1400" b="1" dirty="0" smtClean="0">
                    <a:solidFill>
                      <a:srgbClr val="C00000"/>
                    </a:solidFill>
                  </a:rPr>
                  <a:t>IO/mm</a:t>
                </a:r>
                <a:r>
                  <a:rPr lang="en-US" sz="1400" b="1" baseline="30000" dirty="0" smtClean="0">
                    <a:solidFill>
                      <a:srgbClr val="C00000"/>
                    </a:solidFill>
                  </a:rPr>
                  <a:t>2</a:t>
                </a:r>
                <a:r>
                  <a:rPr lang="en-US" sz="1400" b="1" dirty="0" smtClean="0">
                    <a:solidFill>
                      <a:srgbClr val="C00000"/>
                    </a:solidFill>
                  </a:rPr>
                  <a:t> = 331</a:t>
                </a:r>
              </a:p>
              <a:p>
                <a:pPr algn="ctr"/>
                <a:r>
                  <a:rPr lang="en-US" sz="1200" dirty="0" smtClean="0">
                    <a:solidFill>
                      <a:prstClr val="black"/>
                    </a:solidFill>
                  </a:rPr>
                  <a:t>Bump Pitch = 55µm</a:t>
                </a:r>
                <a:endParaRPr lang="en-US" sz="1200" dirty="0">
                  <a:solidFill>
                    <a:prstClr val="black"/>
                  </a:solidFill>
                </a:endParaRPr>
              </a:p>
            </p:txBody>
          </p:sp>
          <p:sp>
            <p:nvSpPr>
              <p:cNvPr id="358" name="TextBox 357"/>
              <p:cNvSpPr txBox="1"/>
              <p:nvPr/>
            </p:nvSpPr>
            <p:spPr>
              <a:xfrm>
                <a:off x="3937288" y="5200517"/>
                <a:ext cx="2110586"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400" dirty="0" smtClean="0"/>
                  <a:t>Intel Unique Technology</a:t>
                </a:r>
              </a:p>
              <a:p>
                <a:pPr marL="171450" indent="-171450">
                  <a:buFont typeface="Arial" panose="020B0604020202020204" pitchFamily="34" charset="0"/>
                  <a:buChar char="•"/>
                </a:pPr>
                <a:r>
                  <a:rPr lang="en-US" sz="1400" dirty="0" smtClean="0"/>
                  <a:t>Stratix – 10, Kaby-Lake G in production; more products in pipeline</a:t>
                </a:r>
              </a:p>
            </p:txBody>
          </p:sp>
          <p:pic>
            <p:nvPicPr>
              <p:cNvPr id="8" name="Picture 7"/>
              <p:cNvPicPr>
                <a:picLocks noChangeAspect="1"/>
              </p:cNvPicPr>
              <p:nvPr/>
            </p:nvPicPr>
            <p:blipFill>
              <a:blip r:embed="rId8"/>
              <a:stretch>
                <a:fillRect/>
              </a:stretch>
            </p:blipFill>
            <p:spPr>
              <a:xfrm>
                <a:off x="3397819" y="1956514"/>
                <a:ext cx="2989258" cy="1104934"/>
              </a:xfrm>
              <a:prstGeom prst="rect">
                <a:avLst/>
              </a:prstGeom>
            </p:spPr>
          </p:pic>
        </p:grpSp>
      </p:grpSp>
      <p:grpSp>
        <p:nvGrpSpPr>
          <p:cNvPr id="18" name="Group 17"/>
          <p:cNvGrpSpPr/>
          <p:nvPr/>
        </p:nvGrpSpPr>
        <p:grpSpPr>
          <a:xfrm>
            <a:off x="8067712" y="1610146"/>
            <a:ext cx="2119409" cy="3915471"/>
            <a:chOff x="8067712" y="1808266"/>
            <a:chExt cx="2119409" cy="3915471"/>
          </a:xfrm>
        </p:grpSpPr>
        <p:sp>
          <p:nvSpPr>
            <p:cNvPr id="640" name="TextBox 639"/>
            <p:cNvSpPr txBox="1"/>
            <p:nvPr/>
          </p:nvSpPr>
          <p:spPr>
            <a:xfrm>
              <a:off x="8417846" y="5200517"/>
              <a:ext cx="1419140" cy="52322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400" dirty="0" smtClean="0"/>
                <a:t>POR for Lakefield</a:t>
              </a:r>
            </a:p>
          </p:txBody>
        </p:sp>
        <p:grpSp>
          <p:nvGrpSpPr>
            <p:cNvPr id="3" name="Group 2"/>
            <p:cNvGrpSpPr/>
            <p:nvPr/>
          </p:nvGrpSpPr>
          <p:grpSpPr>
            <a:xfrm>
              <a:off x="8187616" y="3417152"/>
              <a:ext cx="1879600" cy="332015"/>
              <a:chOff x="7787633" y="1725754"/>
              <a:chExt cx="1879600" cy="332015"/>
            </a:xfrm>
          </p:grpSpPr>
          <p:grpSp>
            <p:nvGrpSpPr>
              <p:cNvPr id="492" name="Group 625"/>
              <p:cNvGrpSpPr/>
              <p:nvPr/>
            </p:nvGrpSpPr>
            <p:grpSpPr>
              <a:xfrm>
                <a:off x="7787633" y="1910812"/>
                <a:ext cx="1879600" cy="146957"/>
                <a:chOff x="4724400" y="3505201"/>
                <a:chExt cx="2819400" cy="293914"/>
              </a:xfrm>
            </p:grpSpPr>
            <p:grpSp>
              <p:nvGrpSpPr>
                <p:cNvPr id="674" name="Group 221"/>
                <p:cNvGrpSpPr/>
                <p:nvPr/>
              </p:nvGrpSpPr>
              <p:grpSpPr>
                <a:xfrm>
                  <a:off x="4831080" y="3677195"/>
                  <a:ext cx="2606040" cy="121920"/>
                  <a:chOff x="5090160" y="1870166"/>
                  <a:chExt cx="2606040" cy="121920"/>
                </a:xfrm>
              </p:grpSpPr>
              <p:grpSp>
                <p:nvGrpSpPr>
                  <p:cNvPr id="676" name="Group 213"/>
                  <p:cNvGrpSpPr>
                    <a:grpSpLocks noChangeAspect="1"/>
                  </p:cNvGrpSpPr>
                  <p:nvPr/>
                </p:nvGrpSpPr>
                <p:grpSpPr>
                  <a:xfrm>
                    <a:off x="5090160" y="1870166"/>
                    <a:ext cx="1264920" cy="121920"/>
                    <a:chOff x="5090160" y="1752600"/>
                    <a:chExt cx="2529840" cy="243840"/>
                  </a:xfrm>
                </p:grpSpPr>
                <p:sp>
                  <p:nvSpPr>
                    <p:cNvPr id="684" name="Oval 683"/>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5" name="Oval 684"/>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6" name="Oval 685"/>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7" name="Oval 686"/>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8" name="Oval 687"/>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9" name="Oval 688"/>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77" name="Group 214"/>
                  <p:cNvGrpSpPr>
                    <a:grpSpLocks noChangeAspect="1"/>
                  </p:cNvGrpSpPr>
                  <p:nvPr/>
                </p:nvGrpSpPr>
                <p:grpSpPr>
                  <a:xfrm>
                    <a:off x="6431280" y="1870166"/>
                    <a:ext cx="1264920" cy="121920"/>
                    <a:chOff x="5090160" y="1752600"/>
                    <a:chExt cx="2529840" cy="243840"/>
                  </a:xfrm>
                </p:grpSpPr>
                <p:sp>
                  <p:nvSpPr>
                    <p:cNvPr id="678" name="Oval 677"/>
                    <p:cNvSpPr>
                      <a:spLocks noChangeAspect="1"/>
                    </p:cNvSpPr>
                    <p:nvPr/>
                  </p:nvSpPr>
                  <p:spPr>
                    <a:xfrm>
                      <a:off x="5090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9" name="Oval 678"/>
                    <p:cNvSpPr>
                      <a:spLocks noChangeAspect="1"/>
                    </p:cNvSpPr>
                    <p:nvPr/>
                  </p:nvSpPr>
                  <p:spPr>
                    <a:xfrm>
                      <a:off x="55473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0" name="Oval 679"/>
                    <p:cNvSpPr>
                      <a:spLocks noChangeAspect="1"/>
                    </p:cNvSpPr>
                    <p:nvPr/>
                  </p:nvSpPr>
                  <p:spPr>
                    <a:xfrm>
                      <a:off x="60045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1" name="Oval 680"/>
                    <p:cNvSpPr>
                      <a:spLocks noChangeAspect="1"/>
                    </p:cNvSpPr>
                    <p:nvPr/>
                  </p:nvSpPr>
                  <p:spPr>
                    <a:xfrm>
                      <a:off x="64617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2" name="Oval 681"/>
                    <p:cNvSpPr>
                      <a:spLocks noChangeAspect="1"/>
                    </p:cNvSpPr>
                    <p:nvPr/>
                  </p:nvSpPr>
                  <p:spPr>
                    <a:xfrm>
                      <a:off x="69189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3" name="Oval 682"/>
                    <p:cNvSpPr>
                      <a:spLocks noChangeAspect="1"/>
                    </p:cNvSpPr>
                    <p:nvPr/>
                  </p:nvSpPr>
                  <p:spPr>
                    <a:xfrm>
                      <a:off x="7376160" y="1752600"/>
                      <a:ext cx="243840" cy="243840"/>
                    </a:xfrm>
                    <a:prstGeom prst="ellipse">
                      <a:avLst/>
                    </a:prstGeom>
                    <a:solidFill>
                      <a:schemeClr val="bg1">
                        <a:lumMod val="6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75" name="Rectangle 674"/>
                <p:cNvSpPr/>
                <p:nvPr/>
              </p:nvSpPr>
              <p:spPr>
                <a:xfrm>
                  <a:off x="4724400" y="3505201"/>
                  <a:ext cx="2819400" cy="228600"/>
                </a:xfrm>
                <a:prstGeom prst="rect">
                  <a:avLst/>
                </a:prstGeom>
                <a:solidFill>
                  <a:schemeClr val="accent3">
                    <a:lumMod val="60000"/>
                    <a:lumOff val="40000"/>
                  </a:schemeClr>
                </a:solidFill>
                <a:ln w="63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94" name="Group 225"/>
              <p:cNvGrpSpPr>
                <a:grpSpLocks noChangeAspect="1"/>
              </p:cNvGrpSpPr>
              <p:nvPr/>
            </p:nvGrpSpPr>
            <p:grpSpPr>
              <a:xfrm>
                <a:off x="8791298" y="1861558"/>
                <a:ext cx="583253" cy="49254"/>
                <a:chOff x="5791202" y="1251862"/>
                <a:chExt cx="1023254" cy="115214"/>
              </a:xfrm>
            </p:grpSpPr>
            <p:grpSp>
              <p:nvGrpSpPr>
                <p:cNvPr id="664" name="Group 227"/>
                <p:cNvGrpSpPr>
                  <a:grpSpLocks noChangeAspect="1"/>
                </p:cNvGrpSpPr>
                <p:nvPr/>
              </p:nvGrpSpPr>
              <p:grpSpPr>
                <a:xfrm>
                  <a:off x="5791202" y="1251862"/>
                  <a:ext cx="493771" cy="115214"/>
                  <a:chOff x="5791200" y="1219200"/>
                  <a:chExt cx="838200" cy="152400"/>
                </a:xfrm>
              </p:grpSpPr>
              <p:sp>
                <p:nvSpPr>
                  <p:cNvPr id="670" name="Oval 669"/>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1" name="Oval 670"/>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2" name="Oval 671"/>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3" name="Oval 672"/>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65" name="Group 228"/>
                <p:cNvGrpSpPr>
                  <a:grpSpLocks noChangeAspect="1"/>
                </p:cNvGrpSpPr>
                <p:nvPr/>
              </p:nvGrpSpPr>
              <p:grpSpPr>
                <a:xfrm>
                  <a:off x="6320685" y="1251862"/>
                  <a:ext cx="493771" cy="115214"/>
                  <a:chOff x="5791200" y="1219200"/>
                  <a:chExt cx="838200" cy="152400"/>
                </a:xfrm>
              </p:grpSpPr>
              <p:sp>
                <p:nvSpPr>
                  <p:cNvPr id="666" name="Oval 665"/>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7" name="Oval 666"/>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8" name="Oval 667"/>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9" name="Oval 668"/>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495" name="Group 225"/>
              <p:cNvGrpSpPr>
                <a:grpSpLocks noChangeAspect="1"/>
              </p:cNvGrpSpPr>
              <p:nvPr/>
            </p:nvGrpSpPr>
            <p:grpSpPr>
              <a:xfrm>
                <a:off x="8080097" y="1861558"/>
                <a:ext cx="583253" cy="49254"/>
                <a:chOff x="5791202" y="1251862"/>
                <a:chExt cx="1023254" cy="115214"/>
              </a:xfrm>
            </p:grpSpPr>
            <p:grpSp>
              <p:nvGrpSpPr>
                <p:cNvPr id="654" name="Group 227"/>
                <p:cNvGrpSpPr>
                  <a:grpSpLocks noChangeAspect="1"/>
                </p:cNvGrpSpPr>
                <p:nvPr/>
              </p:nvGrpSpPr>
              <p:grpSpPr>
                <a:xfrm>
                  <a:off x="5791202" y="1251862"/>
                  <a:ext cx="493771" cy="115214"/>
                  <a:chOff x="5791200" y="1219200"/>
                  <a:chExt cx="838200" cy="152400"/>
                </a:xfrm>
              </p:grpSpPr>
              <p:sp>
                <p:nvSpPr>
                  <p:cNvPr id="660" name="Oval 659"/>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1" name="Oval 660"/>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2" name="Oval 661"/>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3" name="Oval 662"/>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55" name="Group 228"/>
                <p:cNvGrpSpPr>
                  <a:grpSpLocks noChangeAspect="1"/>
                </p:cNvGrpSpPr>
                <p:nvPr/>
              </p:nvGrpSpPr>
              <p:grpSpPr>
                <a:xfrm>
                  <a:off x="6320685" y="1251862"/>
                  <a:ext cx="493771" cy="115214"/>
                  <a:chOff x="5791200" y="1219200"/>
                  <a:chExt cx="838200" cy="152400"/>
                </a:xfrm>
              </p:grpSpPr>
              <p:sp>
                <p:nvSpPr>
                  <p:cNvPr id="656" name="Oval 655"/>
                  <p:cNvSpPr/>
                  <p:nvPr/>
                </p:nvSpPr>
                <p:spPr>
                  <a:xfrm>
                    <a:off x="64770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7" name="Oval 656"/>
                  <p:cNvSpPr/>
                  <p:nvPr/>
                </p:nvSpPr>
                <p:spPr>
                  <a:xfrm>
                    <a:off x="57912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8" name="Oval 657"/>
                  <p:cNvSpPr/>
                  <p:nvPr/>
                </p:nvSpPr>
                <p:spPr>
                  <a:xfrm>
                    <a:off x="6008914"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9" name="Oval 658"/>
                  <p:cNvSpPr/>
                  <p:nvPr/>
                </p:nvSpPr>
                <p:spPr>
                  <a:xfrm>
                    <a:off x="6248400" y="1219200"/>
                    <a:ext cx="152400" cy="152400"/>
                  </a:xfrm>
                  <a:prstGeom prst="ellipse">
                    <a:avLst/>
                  </a:prstGeom>
                  <a:solidFill>
                    <a:schemeClr val="bg1">
                      <a:lumMod val="7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496" name="Rectangle 495"/>
              <p:cNvSpPr/>
              <p:nvPr/>
            </p:nvSpPr>
            <p:spPr>
              <a:xfrm flipV="1">
                <a:off x="7995913" y="1820133"/>
                <a:ext cx="1443736" cy="64008"/>
              </a:xfrm>
              <a:prstGeom prst="rect">
                <a:avLst/>
              </a:prstGeom>
              <a:solidFill>
                <a:srgbClr val="FFC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97" name="Group 623"/>
              <p:cNvGrpSpPr/>
              <p:nvPr/>
            </p:nvGrpSpPr>
            <p:grpSpPr>
              <a:xfrm>
                <a:off x="8107673" y="1828560"/>
                <a:ext cx="1236675" cy="45720"/>
                <a:chOff x="5135880" y="3345180"/>
                <a:chExt cx="1855012" cy="91440"/>
              </a:xfrm>
            </p:grpSpPr>
            <p:cxnSp>
              <p:nvCxnSpPr>
                <p:cNvPr id="635" name="Straight Connector 634"/>
                <p:cNvCxnSpPr/>
                <p:nvPr/>
              </p:nvCxnSpPr>
              <p:spPr>
                <a:xfrm>
                  <a:off x="5135880"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a:off x="5248961"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p:cNvCxnSpPr/>
                <p:nvPr/>
              </p:nvCxnSpPr>
              <p:spPr>
                <a:xfrm>
                  <a:off x="536204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p:cNvCxnSpPr/>
                <p:nvPr/>
              </p:nvCxnSpPr>
              <p:spPr>
                <a:xfrm>
                  <a:off x="547512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a:off x="5588203"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701284"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p:cNvCxnSpPr/>
                <p:nvPr/>
              </p:nvCxnSpPr>
              <p:spPr>
                <a:xfrm>
                  <a:off x="5814365"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a:off x="5927445"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a:off x="6199327"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p:cNvCxnSpPr/>
                <p:nvPr/>
              </p:nvCxnSpPr>
              <p:spPr>
                <a:xfrm>
                  <a:off x="6312408"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a:off x="6425489"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a:xfrm>
                  <a:off x="6538569"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p:cNvCxnSpPr/>
                <p:nvPr/>
              </p:nvCxnSpPr>
              <p:spPr>
                <a:xfrm>
                  <a:off x="6651650"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p:cNvCxnSpPr/>
                <p:nvPr/>
              </p:nvCxnSpPr>
              <p:spPr>
                <a:xfrm>
                  <a:off x="6764731"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a:off x="687781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a:off x="6990892" y="3345180"/>
                  <a:ext cx="0" cy="914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8" name="Group 666"/>
              <p:cNvGrpSpPr/>
              <p:nvPr/>
            </p:nvGrpSpPr>
            <p:grpSpPr>
              <a:xfrm>
                <a:off x="7993010" y="1725754"/>
                <a:ext cx="1443736" cy="92529"/>
                <a:chOff x="4968240" y="1774370"/>
                <a:chExt cx="2165604" cy="185058"/>
              </a:xfrm>
            </p:grpSpPr>
            <p:sp>
              <p:nvSpPr>
                <p:cNvPr id="500" name="Rectangle 499"/>
                <p:cNvSpPr/>
                <p:nvPr/>
              </p:nvSpPr>
              <p:spPr>
                <a:xfrm flipV="1">
                  <a:off x="4968240" y="1775024"/>
                  <a:ext cx="2165604" cy="184404"/>
                </a:xfrm>
                <a:prstGeom prst="rect">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501" name="Group 664"/>
                <p:cNvGrpSpPr/>
                <p:nvPr/>
              </p:nvGrpSpPr>
              <p:grpSpPr>
                <a:xfrm>
                  <a:off x="5099957" y="1926772"/>
                  <a:ext cx="1921329" cy="29260"/>
                  <a:chOff x="5099957" y="1926772"/>
                  <a:chExt cx="1921329" cy="29260"/>
                </a:xfrm>
              </p:grpSpPr>
              <p:grpSp>
                <p:nvGrpSpPr>
                  <p:cNvPr id="504" name="Group 634"/>
                  <p:cNvGrpSpPr/>
                  <p:nvPr/>
                </p:nvGrpSpPr>
                <p:grpSpPr>
                  <a:xfrm>
                    <a:off x="5099957" y="1926772"/>
                    <a:ext cx="415294" cy="29260"/>
                    <a:chOff x="5110843" y="1915886"/>
                    <a:chExt cx="830587" cy="45719"/>
                  </a:xfrm>
                </p:grpSpPr>
                <p:sp>
                  <p:nvSpPr>
                    <p:cNvPr id="532" name="Rectangle 531"/>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4" name="Rectangle 533"/>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7" name="Rectangle 536"/>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8" name="Rectangle 537"/>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1" name="Rectangle 630"/>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2" name="Rectangle 631"/>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3" name="Rectangle 632"/>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4" name="Rectangle 633"/>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05" name="Group 635"/>
                  <p:cNvGrpSpPr/>
                  <p:nvPr/>
                </p:nvGrpSpPr>
                <p:grpSpPr>
                  <a:xfrm>
                    <a:off x="5539190" y="1926772"/>
                    <a:ext cx="415294" cy="29260"/>
                    <a:chOff x="5110843" y="1915886"/>
                    <a:chExt cx="830587" cy="45719"/>
                  </a:xfrm>
                </p:grpSpPr>
                <p:sp>
                  <p:nvSpPr>
                    <p:cNvPr id="524" name="Rectangle 523"/>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5" name="Rectangle 524"/>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6" name="Rectangle 525"/>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7" name="Rectangle 526"/>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8" name="Rectangle 527"/>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9" name="Rectangle 528"/>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0" name="Rectangle 529"/>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1" name="Rectangle 530"/>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06" name="Group 646"/>
                  <p:cNvGrpSpPr/>
                  <p:nvPr/>
                </p:nvGrpSpPr>
                <p:grpSpPr>
                  <a:xfrm>
                    <a:off x="6166759" y="1926772"/>
                    <a:ext cx="415294" cy="29260"/>
                    <a:chOff x="5110843" y="1915886"/>
                    <a:chExt cx="830587" cy="45719"/>
                  </a:xfrm>
                </p:grpSpPr>
                <p:sp>
                  <p:nvSpPr>
                    <p:cNvPr id="516" name="Rectangle 515"/>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7" name="Rectangle 516"/>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8" name="Rectangle 517"/>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9" name="Rectangle 518"/>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0" name="Rectangle 519"/>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1" name="Rectangle 520"/>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2" name="Rectangle 521"/>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3" name="Rectangle 522"/>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507" name="Group 647"/>
                  <p:cNvGrpSpPr/>
                  <p:nvPr/>
                </p:nvGrpSpPr>
                <p:grpSpPr>
                  <a:xfrm>
                    <a:off x="6605992" y="1926772"/>
                    <a:ext cx="415294" cy="29260"/>
                    <a:chOff x="5110843" y="1915886"/>
                    <a:chExt cx="830587" cy="45719"/>
                  </a:xfrm>
                </p:grpSpPr>
                <p:sp>
                  <p:nvSpPr>
                    <p:cNvPr id="508" name="Rectangle 507"/>
                    <p:cNvSpPr/>
                    <p:nvPr/>
                  </p:nvSpPr>
                  <p:spPr>
                    <a:xfrm>
                      <a:off x="511084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9" name="Rectangle 508"/>
                    <p:cNvSpPr/>
                    <p:nvPr/>
                  </p:nvSpPr>
                  <p:spPr>
                    <a:xfrm>
                      <a:off x="522296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0" name="Rectangle 509"/>
                    <p:cNvSpPr/>
                    <p:nvPr/>
                  </p:nvSpPr>
                  <p:spPr>
                    <a:xfrm>
                      <a:off x="533509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1" name="Rectangle 510"/>
                    <p:cNvSpPr/>
                    <p:nvPr/>
                  </p:nvSpPr>
                  <p:spPr>
                    <a:xfrm>
                      <a:off x="5447215"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2" name="Rectangle 511"/>
                    <p:cNvSpPr/>
                    <p:nvPr/>
                  </p:nvSpPr>
                  <p:spPr>
                    <a:xfrm>
                      <a:off x="5559339"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3" name="Rectangle 512"/>
                    <p:cNvSpPr/>
                    <p:nvPr/>
                  </p:nvSpPr>
                  <p:spPr>
                    <a:xfrm>
                      <a:off x="5671463"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4" name="Rectangle 513"/>
                    <p:cNvSpPr/>
                    <p:nvPr/>
                  </p:nvSpPr>
                  <p:spPr>
                    <a:xfrm>
                      <a:off x="5783587"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5" name="Rectangle 514"/>
                    <p:cNvSpPr/>
                    <p:nvPr/>
                  </p:nvSpPr>
                  <p:spPr>
                    <a:xfrm>
                      <a:off x="5895711" y="1915886"/>
                      <a:ext cx="45719" cy="45719"/>
                    </a:xfrm>
                    <a:prstGeom prst="rect">
                      <a:avLst/>
                    </a:prstGeom>
                    <a:solidFill>
                      <a:schemeClr val="bg1">
                        <a:lumMod val="6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502" name="Rectangle 501"/>
                <p:cNvSpPr/>
                <p:nvPr/>
              </p:nvSpPr>
              <p:spPr>
                <a:xfrm>
                  <a:off x="6096000" y="1774370"/>
                  <a:ext cx="990600" cy="156266"/>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3" name="Rectangle 502"/>
                <p:cNvSpPr/>
                <p:nvPr/>
              </p:nvSpPr>
              <p:spPr>
                <a:xfrm>
                  <a:off x="5029200" y="1774371"/>
                  <a:ext cx="990600" cy="156266"/>
                </a:xfrm>
                <a:prstGeom prst="rect">
                  <a:avLst/>
                </a:prstGeom>
                <a:solidFill>
                  <a:schemeClr val="bg1">
                    <a:lumMod val="7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sp>
          <p:nvSpPr>
            <p:cNvPr id="690" name="TextBox 689"/>
            <p:cNvSpPr txBox="1"/>
            <p:nvPr/>
          </p:nvSpPr>
          <p:spPr>
            <a:xfrm>
              <a:off x="8067712" y="3923342"/>
              <a:ext cx="2119409" cy="276999"/>
            </a:xfrm>
            <a:prstGeom prst="rect">
              <a:avLst/>
            </a:prstGeom>
            <a:noFill/>
          </p:spPr>
          <p:txBody>
            <a:bodyPr wrap="square" rtlCol="0">
              <a:spAutoFit/>
            </a:bodyPr>
            <a:lstStyle/>
            <a:p>
              <a:pPr algn="ctr"/>
              <a:r>
                <a:rPr lang="en-US" sz="1200" b="1" dirty="0" smtClean="0">
                  <a:solidFill>
                    <a:prstClr val="black"/>
                  </a:solidFill>
                </a:rPr>
                <a:t>Gen 1 - Foveros</a:t>
              </a:r>
              <a:endParaRPr lang="en-US" sz="1200" b="1" dirty="0">
                <a:solidFill>
                  <a:prstClr val="black"/>
                </a:solidFill>
              </a:endParaRPr>
            </a:p>
          </p:txBody>
        </p:sp>
        <p:sp>
          <p:nvSpPr>
            <p:cNvPr id="751" name="TextBox 750"/>
            <p:cNvSpPr txBox="1"/>
            <p:nvPr/>
          </p:nvSpPr>
          <p:spPr>
            <a:xfrm>
              <a:off x="8375576" y="4242720"/>
              <a:ext cx="1503680" cy="707886"/>
            </a:xfrm>
            <a:prstGeom prst="rect">
              <a:avLst/>
            </a:prstGeom>
            <a:noFill/>
            <a:ln w="3175">
              <a:solidFill>
                <a:schemeClr val="tx1"/>
              </a:solidFill>
            </a:ln>
          </p:spPr>
          <p:txBody>
            <a:bodyPr wrap="square" rtlCol="0">
              <a:spAutoFit/>
            </a:bodyPr>
            <a:lstStyle/>
            <a:p>
              <a:pPr algn="ctr"/>
              <a:r>
                <a:rPr lang="en-US" sz="1400" b="1" dirty="0" smtClean="0">
                  <a:solidFill>
                    <a:srgbClr val="C00000"/>
                  </a:solidFill>
                </a:rPr>
                <a:t>IO/mm/lyr = NA</a:t>
              </a:r>
            </a:p>
            <a:p>
              <a:pPr algn="ctr"/>
              <a:r>
                <a:rPr lang="en-US" sz="1400" b="1" dirty="0" smtClean="0">
                  <a:solidFill>
                    <a:srgbClr val="C00000"/>
                  </a:solidFill>
                </a:rPr>
                <a:t>IO/mm</a:t>
              </a:r>
              <a:r>
                <a:rPr lang="en-US" sz="1400" b="1" baseline="30000" dirty="0" smtClean="0">
                  <a:solidFill>
                    <a:srgbClr val="C00000"/>
                  </a:solidFill>
                </a:rPr>
                <a:t>2</a:t>
              </a:r>
              <a:r>
                <a:rPr lang="en-US" sz="1400" b="1" dirty="0" smtClean="0">
                  <a:solidFill>
                    <a:srgbClr val="C00000"/>
                  </a:solidFill>
                </a:rPr>
                <a:t> </a:t>
              </a:r>
              <a:r>
                <a:rPr lang="en-US" sz="1400" b="1" dirty="0">
                  <a:solidFill>
                    <a:srgbClr val="C00000"/>
                  </a:solidFill>
                </a:rPr>
                <a:t>=</a:t>
              </a:r>
              <a:r>
                <a:rPr lang="en-US" sz="1400" b="1" dirty="0" smtClean="0">
                  <a:solidFill>
                    <a:srgbClr val="C00000"/>
                  </a:solidFill>
                </a:rPr>
                <a:t> 400</a:t>
              </a:r>
            </a:p>
            <a:p>
              <a:pPr algn="ctr"/>
              <a:r>
                <a:rPr lang="en-US" sz="1200" dirty="0" smtClean="0">
                  <a:solidFill>
                    <a:prstClr val="black"/>
                  </a:solidFill>
                </a:rPr>
                <a:t>Bump Pitch =50µm</a:t>
              </a:r>
              <a:endParaRPr lang="en-US" sz="1200" dirty="0">
                <a:solidFill>
                  <a:prstClr val="black"/>
                </a:solidFill>
              </a:endParaRPr>
            </a:p>
          </p:txBody>
        </p:sp>
        <p:grpSp>
          <p:nvGrpSpPr>
            <p:cNvPr id="12" name="Group 11"/>
            <p:cNvGrpSpPr>
              <a:grpSpLocks noChangeAspect="1"/>
            </p:cNvGrpSpPr>
            <p:nvPr/>
          </p:nvGrpSpPr>
          <p:grpSpPr>
            <a:xfrm>
              <a:off x="8101866" y="1808266"/>
              <a:ext cx="2051101" cy="1401431"/>
              <a:chOff x="8270794" y="1711837"/>
              <a:chExt cx="1728498" cy="1181010"/>
            </a:xfrm>
          </p:grpSpPr>
          <p:pic>
            <p:nvPicPr>
              <p:cNvPr id="490" name="Picture 489"/>
              <p:cNvPicPr>
                <a:picLocks noChangeAspect="1"/>
              </p:cNvPicPr>
              <p:nvPr/>
            </p:nvPicPr>
            <p:blipFill rotWithShape="1">
              <a:blip r:embed="rId9" cstate="print">
                <a:extLst>
                  <a:ext uri="{28A0092B-C50C-407E-A947-70E740481C1C}">
                    <a14:useLocalDpi xmlns:a14="http://schemas.microsoft.com/office/drawing/2010/main" val="0"/>
                  </a:ext>
                </a:extLst>
              </a:blip>
              <a:srcRect t="6669" b="9238"/>
              <a:stretch/>
            </p:blipFill>
            <p:spPr>
              <a:xfrm>
                <a:off x="8270794" y="1711837"/>
                <a:ext cx="1728498" cy="1181010"/>
              </a:xfrm>
              <a:prstGeom prst="rect">
                <a:avLst/>
              </a:prstGeom>
              <a:ln>
                <a:solidFill>
                  <a:srgbClr val="FF0000"/>
                </a:solidFill>
              </a:ln>
            </p:spPr>
          </p:pic>
          <p:sp>
            <p:nvSpPr>
              <p:cNvPr id="10" name="TextBox 9"/>
              <p:cNvSpPr txBox="1"/>
              <p:nvPr/>
            </p:nvSpPr>
            <p:spPr>
              <a:xfrm>
                <a:off x="9026480" y="2175850"/>
                <a:ext cx="760144" cy="246221"/>
              </a:xfrm>
              <a:prstGeom prst="rect">
                <a:avLst/>
              </a:prstGeom>
              <a:noFill/>
            </p:spPr>
            <p:txBody>
              <a:bodyPr wrap="none" rtlCol="0">
                <a:spAutoFit/>
              </a:bodyPr>
              <a:lstStyle/>
              <a:p>
                <a:pPr algn="ctr"/>
                <a:r>
                  <a:rPr lang="en-US" sz="1000" dirty="0" smtClean="0">
                    <a:solidFill>
                      <a:schemeClr val="bg1"/>
                    </a:solidFill>
                  </a:rPr>
                  <a:t>10nm Core</a:t>
                </a:r>
                <a:endParaRPr lang="en-US" sz="1000" dirty="0">
                  <a:solidFill>
                    <a:schemeClr val="bg1"/>
                  </a:solidFill>
                </a:endParaRPr>
              </a:p>
            </p:txBody>
          </p:sp>
          <p:sp>
            <p:nvSpPr>
              <p:cNvPr id="808" name="TextBox 807"/>
              <p:cNvSpPr txBox="1"/>
              <p:nvPr/>
            </p:nvSpPr>
            <p:spPr>
              <a:xfrm>
                <a:off x="8588128" y="2405616"/>
                <a:ext cx="720069" cy="230832"/>
              </a:xfrm>
              <a:prstGeom prst="rect">
                <a:avLst/>
              </a:prstGeom>
              <a:noFill/>
            </p:spPr>
            <p:txBody>
              <a:bodyPr wrap="none" rtlCol="0">
                <a:spAutoFit/>
              </a:bodyPr>
              <a:lstStyle/>
              <a:p>
                <a:pPr algn="ctr"/>
                <a:r>
                  <a:rPr lang="en-US" sz="900" dirty="0" smtClean="0">
                    <a:solidFill>
                      <a:schemeClr val="bg1"/>
                    </a:solidFill>
                  </a:rPr>
                  <a:t>P1222 Base</a:t>
                </a:r>
                <a:endParaRPr lang="en-US" sz="900" dirty="0">
                  <a:solidFill>
                    <a:schemeClr val="bg1"/>
                  </a:solidFill>
                </a:endParaRPr>
              </a:p>
            </p:txBody>
          </p:sp>
        </p:grpSp>
      </p:grpSp>
      <p:sp>
        <p:nvSpPr>
          <p:cNvPr id="811" name="TextBox 810"/>
          <p:cNvSpPr txBox="1"/>
          <p:nvPr/>
        </p:nvSpPr>
        <p:spPr>
          <a:xfrm>
            <a:off x="111319" y="6512351"/>
            <a:ext cx="5594801" cy="246221"/>
          </a:xfrm>
          <a:prstGeom prst="rect">
            <a:avLst/>
          </a:prstGeom>
          <a:noFill/>
        </p:spPr>
        <p:txBody>
          <a:bodyPr wrap="none" rtlCol="0">
            <a:spAutoFit/>
          </a:bodyPr>
          <a:lstStyle/>
          <a:p>
            <a:r>
              <a:rPr lang="en-US" sz="1000" b="1" dirty="0" smtClean="0">
                <a:solidFill>
                  <a:srgbClr val="0070C0"/>
                </a:solidFill>
              </a:rPr>
              <a:t>1. Multi-Die Stack technologies not shown.  Primarily used today in High Bandwidth Memory (HBM)</a:t>
            </a:r>
            <a:endParaRPr lang="en-US" sz="1000" b="1" dirty="0">
              <a:solidFill>
                <a:srgbClr val="0070C0"/>
              </a:solidFill>
            </a:endParaRPr>
          </a:p>
        </p:txBody>
      </p:sp>
      <p:grpSp>
        <p:nvGrpSpPr>
          <p:cNvPr id="19" name="Group 18"/>
          <p:cNvGrpSpPr/>
          <p:nvPr/>
        </p:nvGrpSpPr>
        <p:grpSpPr>
          <a:xfrm>
            <a:off x="7637743" y="1937304"/>
            <a:ext cx="4454847" cy="3372870"/>
            <a:chOff x="7790754" y="2135424"/>
            <a:chExt cx="4454847" cy="3372870"/>
          </a:xfrm>
        </p:grpSpPr>
        <p:sp>
          <p:nvSpPr>
            <p:cNvPr id="809" name="TextBox 808"/>
            <p:cNvSpPr txBox="1"/>
            <p:nvPr/>
          </p:nvSpPr>
          <p:spPr>
            <a:xfrm>
              <a:off x="8958473" y="3923342"/>
              <a:ext cx="2119409" cy="276999"/>
            </a:xfrm>
            <a:prstGeom prst="rect">
              <a:avLst/>
            </a:prstGeom>
            <a:noFill/>
          </p:spPr>
          <p:txBody>
            <a:bodyPr wrap="square" rtlCol="0">
              <a:spAutoFit/>
            </a:bodyPr>
            <a:lstStyle/>
            <a:p>
              <a:pPr algn="ctr"/>
              <a:r>
                <a:rPr lang="en-US" sz="1200" b="1" dirty="0" smtClean="0">
                  <a:solidFill>
                    <a:prstClr val="black"/>
                  </a:solidFill>
                </a:rPr>
                <a:t>Gen 2 - (Foveros + EMIB)</a:t>
              </a:r>
            </a:p>
          </p:txBody>
        </p:sp>
        <p:sp>
          <p:nvSpPr>
            <p:cNvPr id="810" name="TextBox 809"/>
            <p:cNvSpPr txBox="1"/>
            <p:nvPr/>
          </p:nvSpPr>
          <p:spPr>
            <a:xfrm>
              <a:off x="9224646" y="4242720"/>
              <a:ext cx="1587062" cy="707886"/>
            </a:xfrm>
            <a:prstGeom prst="rect">
              <a:avLst/>
            </a:prstGeom>
            <a:noFill/>
            <a:ln w="3175">
              <a:solidFill>
                <a:schemeClr val="tx1"/>
              </a:solidFill>
            </a:ln>
          </p:spPr>
          <p:txBody>
            <a:bodyPr wrap="square" rtlCol="0">
              <a:spAutoFit/>
            </a:bodyPr>
            <a:lstStyle/>
            <a:p>
              <a:pPr algn="ctr"/>
              <a:r>
                <a:rPr lang="en-US" sz="1400" b="1" dirty="0" smtClean="0">
                  <a:solidFill>
                    <a:srgbClr val="C00000"/>
                  </a:solidFill>
                </a:rPr>
                <a:t>IO/mm/lyr = NA</a:t>
              </a:r>
            </a:p>
            <a:p>
              <a:pPr algn="ctr"/>
              <a:r>
                <a:rPr lang="en-US" sz="1400" b="1" dirty="0" smtClean="0">
                  <a:solidFill>
                    <a:srgbClr val="C00000"/>
                  </a:solidFill>
                </a:rPr>
                <a:t>IO/mm</a:t>
              </a:r>
              <a:r>
                <a:rPr lang="en-US" sz="1400" b="1" baseline="30000" dirty="0" smtClean="0">
                  <a:solidFill>
                    <a:srgbClr val="C00000"/>
                  </a:solidFill>
                </a:rPr>
                <a:t>2</a:t>
              </a:r>
              <a:r>
                <a:rPr lang="en-US" sz="1400" b="1" dirty="0" smtClean="0">
                  <a:solidFill>
                    <a:srgbClr val="C00000"/>
                  </a:solidFill>
                </a:rPr>
                <a:t> </a:t>
              </a:r>
              <a:r>
                <a:rPr lang="en-US" sz="1400" b="1" dirty="0">
                  <a:solidFill>
                    <a:srgbClr val="C00000"/>
                  </a:solidFill>
                </a:rPr>
                <a:t>=</a:t>
              </a:r>
              <a:r>
                <a:rPr lang="en-US" sz="1400" b="1" dirty="0" smtClean="0">
                  <a:solidFill>
                    <a:srgbClr val="C00000"/>
                  </a:solidFill>
                </a:rPr>
                <a:t> 772</a:t>
              </a:r>
            </a:p>
            <a:p>
              <a:pPr algn="ctr"/>
              <a:r>
                <a:rPr lang="en-US" sz="1200" dirty="0" smtClean="0">
                  <a:solidFill>
                    <a:prstClr val="black"/>
                  </a:solidFill>
                </a:rPr>
                <a:t>Bump Pitch =36µm</a:t>
              </a:r>
              <a:endParaRPr lang="en-US" sz="1200" dirty="0">
                <a:solidFill>
                  <a:prstClr val="black"/>
                </a:solidFill>
              </a:endParaRPr>
            </a:p>
          </p:txBody>
        </p:sp>
        <p:pic>
          <p:nvPicPr>
            <p:cNvPr id="1147" name="Picture 1146"/>
            <p:cNvPicPr>
              <a:picLocks noChangeAspect="1"/>
            </p:cNvPicPr>
            <p:nvPr/>
          </p:nvPicPr>
          <p:blipFill>
            <a:blip r:embed="rId10"/>
            <a:stretch>
              <a:fillRect/>
            </a:stretch>
          </p:blipFill>
          <p:spPr>
            <a:xfrm>
              <a:off x="7790754" y="2135424"/>
              <a:ext cx="4454847" cy="538547"/>
            </a:xfrm>
            <a:prstGeom prst="rect">
              <a:avLst/>
            </a:prstGeom>
          </p:spPr>
        </p:pic>
        <p:sp>
          <p:nvSpPr>
            <p:cNvPr id="1148" name="TextBox 1147"/>
            <p:cNvSpPr txBox="1"/>
            <p:nvPr/>
          </p:nvSpPr>
          <p:spPr>
            <a:xfrm>
              <a:off x="9070320" y="5200517"/>
              <a:ext cx="1895714" cy="30777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171450" indent="-171450">
                <a:buFont typeface="Arial" panose="020B0604020202020204" pitchFamily="34" charset="0"/>
                <a:buChar char="•"/>
              </a:pPr>
              <a:r>
                <a:rPr lang="en-US" sz="1400" dirty="0" smtClean="0"/>
                <a:t>GNR Working POR</a:t>
              </a:r>
            </a:p>
          </p:txBody>
        </p:sp>
      </p:grpSp>
      <p:pic>
        <p:nvPicPr>
          <p:cNvPr id="1149" name="Picture 94" descr="C:\Users\ejli\AppData\Local\Microsoft\Windows\Temporary Internet Files\Content.IE5\0O9JMDTV\MC900432679[1].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28200" y="6512319"/>
            <a:ext cx="242298" cy="24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 name="Picture 94" descr="C:\Users\ejli\AppData\Local\Microsoft\Windows\Temporary Internet Files\Content.IE5\0O9JMDTV\MC900432679[1].png">
            <a:hlinkClick r:id="rId13"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9065" y="5697436"/>
            <a:ext cx="242298" cy="24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42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99" y="2701926"/>
            <a:ext cx="11912601" cy="1325563"/>
          </a:xfrm>
        </p:spPr>
        <p:txBody>
          <a:bodyPr/>
          <a:lstStyle/>
          <a:p>
            <a:r>
              <a:rPr lang="en-US" b="1" dirty="0"/>
              <a:t>2D Dense </a:t>
            </a:r>
            <a:r>
              <a:rPr lang="en-US" b="1" dirty="0" smtClean="0"/>
              <a:t>MCPs - Current and Planned Deployments</a:t>
            </a:r>
            <a:r>
              <a:rPr lang="en-US" b="1" dirty="0"/>
              <a:t> </a:t>
            </a:r>
          </a:p>
        </p:txBody>
      </p:sp>
    </p:spTree>
    <p:extLst>
      <p:ext uri="{BB962C8B-B14F-4D97-AF65-F5344CB8AC3E}">
        <p14:creationId xmlns:p14="http://schemas.microsoft.com/office/powerpoint/2010/main" val="4293798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 Report">
  <a:themeElements>
    <a:clrScheme name="Intel New Scheme">
      <a:dk1>
        <a:sysClr val="windowText" lastClr="000000"/>
      </a:dk1>
      <a:lt1>
        <a:sysClr val="window" lastClr="FFFFFF"/>
      </a:lt1>
      <a:dk2>
        <a:srgbClr val="004280"/>
      </a:dk2>
      <a:lt2>
        <a:srgbClr val="B1BABF"/>
      </a:lt2>
      <a:accent1>
        <a:srgbClr val="0071C5"/>
      </a:accent1>
      <a:accent2>
        <a:srgbClr val="00AEEF"/>
      </a:accent2>
      <a:accent3>
        <a:srgbClr val="8DC8E8"/>
      </a:accent3>
      <a:accent4>
        <a:srgbClr val="FFDA00"/>
      </a:accent4>
      <a:accent5>
        <a:srgbClr val="FDB813"/>
      </a:accent5>
      <a:accent6>
        <a:srgbClr val="A6CE39"/>
      </a:accent6>
      <a:hlink>
        <a:srgbClr val="939598"/>
      </a:hlink>
      <a:folHlink>
        <a:srgbClr val="ED1C24"/>
      </a:folHlink>
    </a:clrScheme>
    <a:fontScheme name="Custom 1">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200" dirty="0" smtClean="0">
            <a:solidFill>
              <a:schemeClr val="tx2"/>
            </a:solidFill>
            <a:latin typeface="+mj-lt"/>
            <a:cs typeface="Neo Sans Intel"/>
          </a:defRPr>
        </a:defPPr>
      </a:lstStyle>
    </a:txDef>
  </a:objectDefaults>
  <a:extraClrSchemeLst/>
  <a:extLst>
    <a:ext uri="{05A4C25C-085E-4340-85A3-A5531E510DB2}">
      <thm15:themeFamily xmlns:thm15="http://schemas.microsoft.com/office/thememl/2012/main" name="Presentation1" id="{0CB1DB73-27BA-489A-973A-5BA72AAD8147}" vid="{741B4686-9336-4EAA-BD24-E3D6ABF9122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D4599210894844819642482A687CC3" ma:contentTypeVersion="0" ma:contentTypeDescription="Create a new document." ma:contentTypeScope="" ma:versionID="97d226b9b513c8e236a80b4ecb3d137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402021-EAAC-4325-A0F0-7AE6BE1DB32F}"/>
</file>

<file path=customXml/itemProps2.xml><?xml version="1.0" encoding="utf-8"?>
<ds:datastoreItem xmlns:ds="http://schemas.openxmlformats.org/officeDocument/2006/customXml" ds:itemID="{E793396B-BAEC-4D45-A05C-9635D770831F}"/>
</file>

<file path=customXml/itemProps3.xml><?xml version="1.0" encoding="utf-8"?>
<ds:datastoreItem xmlns:ds="http://schemas.openxmlformats.org/officeDocument/2006/customXml" ds:itemID="{50D4B07E-0869-43C2-9EDE-63EE99758F97}"/>
</file>

<file path=docProps/app.xml><?xml version="1.0" encoding="utf-8"?>
<Properties xmlns="http://schemas.openxmlformats.org/officeDocument/2006/extended-properties" xmlns:vt="http://schemas.openxmlformats.org/officeDocument/2006/docPropsVTypes">
  <TotalTime>13964</TotalTime>
  <Words>2952</Words>
  <Application>Microsoft Office PowerPoint</Application>
  <PresentationFormat>Widescreen</PresentationFormat>
  <Paragraphs>604</Paragraphs>
  <Slides>29</Slides>
  <Notes>17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29</vt:i4>
      </vt:variant>
    </vt:vector>
  </HeadingPairs>
  <TitlesOfParts>
    <vt:vector size="48" baseType="lpstr">
      <vt:lpstr>微軟正黑體</vt:lpstr>
      <vt:lpstr>Arial</vt:lpstr>
      <vt:lpstr>Arial Narrow</vt:lpstr>
      <vt:lpstr>Calibri</vt:lpstr>
      <vt:lpstr>Calibri Light</vt:lpstr>
      <vt:lpstr>Cambria Math</vt:lpstr>
      <vt:lpstr>Intel Clear</vt:lpstr>
      <vt:lpstr>Intel Clear Pro</vt:lpstr>
      <vt:lpstr>Neo Sans Intel</vt:lpstr>
      <vt:lpstr>Neo Sans Intel Light</vt:lpstr>
      <vt:lpstr>Neo Sans Intel Medium</vt:lpstr>
      <vt:lpstr>Symbol</vt:lpstr>
      <vt:lpstr>Tahoma</vt:lpstr>
      <vt:lpstr>Verdana</vt:lpstr>
      <vt:lpstr>Wingdings</vt:lpstr>
      <vt:lpstr>Office Theme</vt:lpstr>
      <vt:lpstr>1_Int_PPT Template_ClearPro_16x9</vt:lpstr>
      <vt:lpstr>1_Office Theme</vt:lpstr>
      <vt:lpstr>CA Report</vt:lpstr>
      <vt:lpstr>Advanced Packaging for Heterogeneous Integration</vt:lpstr>
      <vt:lpstr>Key Messages</vt:lpstr>
      <vt:lpstr>Some Definitional Stage Setting………</vt:lpstr>
      <vt:lpstr>Intel has a long history of MCPs for TTM &amp; Performance….</vt:lpstr>
      <vt:lpstr>Dense MCPs to meet On-Package BW Demand  </vt:lpstr>
      <vt:lpstr>Dense MCPs are here to stay…..</vt:lpstr>
      <vt:lpstr>Interconnects in Multi-Chip Packaging : Density Metrics </vt:lpstr>
      <vt:lpstr>PowerPoint Presentation</vt:lpstr>
      <vt:lpstr>2D Dense MCPs - Current and Planned Deployments </vt:lpstr>
      <vt:lpstr>EMIB Roadmap</vt:lpstr>
      <vt:lpstr>Scaling MCP Bump Pitch at Intel</vt:lpstr>
      <vt:lpstr>PowerPoint Presentation</vt:lpstr>
      <vt:lpstr>3D Stacking - Current and Planned Deployments </vt:lpstr>
      <vt:lpstr>Foveros Generation 1 : Lakefield</vt:lpstr>
      <vt:lpstr>Generation 2 : (Foveros + EMIB) aka Co-EMIB</vt:lpstr>
      <vt:lpstr>(Foveros + EMIB) – Product Configurations</vt:lpstr>
      <vt:lpstr>PowerPoint Presentation</vt:lpstr>
      <vt:lpstr>What is Being Explored?</vt:lpstr>
      <vt:lpstr>Omni-Directional Interconnect (ODI) </vt:lpstr>
      <vt:lpstr>PowerPoint Presentation</vt:lpstr>
      <vt:lpstr>Dense MCP Scaling Directions……….</vt:lpstr>
      <vt:lpstr>Back-up</vt:lpstr>
      <vt:lpstr>Multi-Chip Packages will have to address other challenges</vt:lpstr>
      <vt:lpstr>PowerPoint Presentation</vt:lpstr>
      <vt:lpstr>Dense MCP : Competitive Analysis</vt:lpstr>
      <vt:lpstr>PowerPoint Presentation</vt:lpstr>
      <vt:lpstr>PowerPoint Presentation</vt:lpstr>
      <vt:lpstr>Die-to-Die Interconnect Comparison</vt:lpstr>
      <vt:lpstr>PowerPoint Presentation</vt:lpstr>
    </vt:vector>
  </TitlesOfParts>
  <Company>Intel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Packaging for Heterogeneous Integration</dc:title>
  <dc:creator>Mahajan, Ravi V</dc:creator>
  <cp:keywords>CTPClassification=CTP_NT</cp:keywords>
  <cp:lastModifiedBy>Mahajan, Ravi V</cp:lastModifiedBy>
  <cp:revision>374</cp:revision>
  <dcterms:created xsi:type="dcterms:W3CDTF">2018-10-18T20:39:04Z</dcterms:created>
  <dcterms:modified xsi:type="dcterms:W3CDTF">2018-10-29T04:46:19Z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0eda6315-27b8-4aa8-91e1-44d1a1d2104a</vt:lpwstr>
  </property>
  <property fmtid="{D5CDD505-2E9C-101B-9397-08002B2CF9AE}" pid="3" name="CTP_TimeStamp">
    <vt:lpwstr>2018-10-29 04:46:18Z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y fmtid="{D5CDD505-2E9C-101B-9397-08002B2CF9AE}" pid="8" name="ContentTypeId">
    <vt:lpwstr>0x010100DCD4599210894844819642482A687CC3</vt:lpwstr>
  </property>
</Properties>
</file>