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7"/>
  </p:notesMasterIdLst>
  <p:sldIdLst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E31234-5871-A74A-AACC-5431A32216C1}" v="34" dt="2023-01-11T05:34:35.0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73" autoAdjust="0"/>
    <p:restoredTop sz="94660"/>
  </p:normalViewPr>
  <p:slideViewPr>
    <p:cSldViewPr>
      <p:cViewPr varScale="1">
        <p:scale>
          <a:sx n="123" d="100"/>
          <a:sy n="123" d="100"/>
        </p:scale>
        <p:origin x="224" y="39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E4E31234-5871-A74A-AACC-5431A32216C1}"/>
    <pc:docChg chg="undo redo custSel addSld delSld modSld">
      <pc:chgData name="Kau, Derchang" userId="b9148588-e694-4445-9765-2c9aad6149ce" providerId="ADAL" clId="{E4E31234-5871-A74A-AACC-5431A32216C1}" dt="2023-01-11T05:34:37.076" v="1042" actId="2696"/>
      <pc:docMkLst>
        <pc:docMk/>
      </pc:docMkLst>
      <pc:sldChg chg="modSp del mod">
        <pc:chgData name="Kau, Derchang" userId="b9148588-e694-4445-9765-2c9aad6149ce" providerId="ADAL" clId="{E4E31234-5871-A74A-AACC-5431A32216C1}" dt="2023-01-11T05:29:09.025" v="1038" actId="2696"/>
        <pc:sldMkLst>
          <pc:docMk/>
          <pc:sldMk cId="571199631" sldId="257"/>
        </pc:sldMkLst>
        <pc:spChg chg="mod">
          <ac:chgData name="Kau, Derchang" userId="b9148588-e694-4445-9765-2c9aad6149ce" providerId="ADAL" clId="{E4E31234-5871-A74A-AACC-5431A32216C1}" dt="2023-01-10T21:04:52.425" v="1034" actId="14100"/>
          <ac:spMkLst>
            <pc:docMk/>
            <pc:sldMk cId="571199631" sldId="257"/>
            <ac:spMk id="6" creationId="{1D5353F1-B115-5121-5952-E69DF73351B5}"/>
          </ac:spMkLst>
        </pc:spChg>
        <pc:graphicFrameChg chg="mod modGraphic">
          <ac:chgData name="Kau, Derchang" userId="b9148588-e694-4445-9765-2c9aad6149ce" providerId="ADAL" clId="{E4E31234-5871-A74A-AACC-5431A32216C1}" dt="2023-01-10T21:05:02.372" v="1036" actId="1076"/>
          <ac:graphicFrameMkLst>
            <pc:docMk/>
            <pc:sldMk cId="571199631" sldId="257"/>
            <ac:graphicFrameMk id="5" creationId="{9D6DD389-C6D6-CA6E-FEC3-DADC17CDCD93}"/>
          </ac:graphicFrameMkLst>
        </pc:graphicFrameChg>
      </pc:sldChg>
      <pc:sldChg chg="add del">
        <pc:chgData name="Kau, Derchang" userId="b9148588-e694-4445-9765-2c9aad6149ce" providerId="ADAL" clId="{E4E31234-5871-A74A-AACC-5431A32216C1}" dt="2023-01-11T05:34:37.076" v="1042" actId="2696"/>
        <pc:sldMkLst>
          <pc:docMk/>
          <pc:sldMk cId="3634505535" sldId="258"/>
        </pc:sldMkLst>
      </pc:sldChg>
      <pc:sldChg chg="add">
        <pc:chgData name="Kau, Derchang" userId="b9148588-e694-4445-9765-2c9aad6149ce" providerId="ADAL" clId="{E4E31234-5871-A74A-AACC-5431A32216C1}" dt="2023-01-11T05:29:04.471" v="1037"/>
        <pc:sldMkLst>
          <pc:docMk/>
          <pc:sldMk cId="3787453519" sldId="263"/>
        </pc:sldMkLst>
      </pc:sldChg>
      <pc:sldChg chg="add">
        <pc:chgData name="Kau, Derchang" userId="b9148588-e694-4445-9765-2c9aad6149ce" providerId="ADAL" clId="{E4E31234-5871-A74A-AACC-5431A32216C1}" dt="2023-01-11T05:34:35.016" v="1041"/>
        <pc:sldMkLst>
          <pc:docMk/>
          <pc:sldMk cId="4215343120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1/10/23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SMG/CPG/GEMS/FTE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3C0D8DB6-018E-4C46-9743-E54E47130DB9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092" y="6541964"/>
            <a:ext cx="593437" cy="233418"/>
          </a:xfrm>
          <a:prstGeom prst="rect">
            <a:avLst/>
          </a:prstGeom>
        </p:spPr>
      </p:pic>
      <p:sp>
        <p:nvSpPr>
          <p:cNvPr id="9" name="Rectangle 4">
            <a:extLst>
              <a:ext uri="{FF2B5EF4-FFF2-40B4-BE49-F238E27FC236}">
                <a16:creationId xmlns:a16="http://schemas.microsoft.com/office/drawing/2014/main" id="{7C0EAF90-6C3A-A949-8A66-3D3F1E06B98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324600" y="6576057"/>
            <a:ext cx="3733800" cy="281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1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Contains or derived from supplier Confidential Information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D5353F1-B115-5121-5952-E69DF7335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381000"/>
          </a:xfrm>
        </p:spPr>
        <p:txBody>
          <a:bodyPr/>
          <a:lstStyle/>
          <a:p>
            <a:r>
              <a:rPr lang="en-US" sz="2800" dirty="0"/>
              <a:t>Technology Pathfinding OKR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D6DD389-C6D6-CA6E-FEC3-DADC17CDCD9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1669" y="635000"/>
          <a:ext cx="11588663" cy="55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331">
                  <a:extLst>
                    <a:ext uri="{9D8B030D-6E8A-4147-A177-3AD203B41FA5}">
                      <a16:colId xmlns:a16="http://schemas.microsoft.com/office/drawing/2014/main" val="371841727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438628123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2133167187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4259286957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4069752501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62067498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Results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 Measured by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30821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Objective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Key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67358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 Logic:</a:t>
                      </a:r>
                      <a:r>
                        <a:rPr lang="en-US" sz="12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Technology roadmap aligned to BU Requirements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Building Core Competency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Self-consistent methodology established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Methodology validated</a:t>
                      </a:r>
                    </a:p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 TCAD, L0, L1, L2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9895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Foundry capability projection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SF3, SF2 Projection for 3C roadmap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KR2: TSMC “T14A” Mockup and L1 PPAC demonstrating full node scale from N2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7898822"/>
                  </a:ext>
                </a:extLst>
              </a:tr>
              <a:tr h="16256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Logic Technology Roadmap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FTiP.1.KR1: 3-year roadmap formal presentation to and feedback from BU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 KR3: Si technology high-level roadmap to year 2030 with PPAC trend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3926115"/>
                  </a:ext>
                </a:extLst>
              </a:tr>
              <a:tr h="553720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Memory:</a:t>
                      </a:r>
                    </a:p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Standardize disaggregated cache memory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cache POC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ELP Database Release, spec validated; preliminary NVL decision made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ELP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sigulated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die tests validated; NVL risk decision made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ELP FO-EB package validated, meeting spec;</a:t>
                      </a: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KR1: NVL POR change decision made.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8182307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In-Package Memory Cookbook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Matrix of 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architecture design and Interface defined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KR2: PPAC of In-Package memory options and </a:t>
                      </a:r>
                      <a:r>
                        <a:rPr lang="en-US" sz="1200" dirty="0" err="1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architecture decision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301056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System:</a:t>
                      </a:r>
                    </a:p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Modular 3DIC strategy for  holistic system construct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FO-EB Stencil for FTE test chips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FO-EB Stencil Database Release/TO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KR3 FO-EB Stencil package validated – L1D (</a:t>
                      </a:r>
                      <a:r>
                        <a:rPr lang="en-US" sz="1200" dirty="0" err="1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Phy</a:t>
                      </a: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/L1E (</a:t>
                      </a:r>
                      <a:r>
                        <a:rPr lang="en-US" sz="1200" dirty="0" err="1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elec</a:t>
                      </a: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spec met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523626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Terraced Memory Cube (TMC) – a remix of  mainstream logic, memory and 3DIC technologies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KR1: Terraced Memory Cube: Paper flow for scalable memory cube at cost lower than HBM established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2-die stacking L1D/L1E 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demo’d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(4-die stacking L1D/L1E 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demo’d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KR2: Terraced Memory Cube: die stacking L1D (Physical) /L1E(Electrical) demonstrated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380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7453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1D5353F1-B115-5121-5952-E69DF73351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400"/>
            <a:ext cx="10363200" cy="381000"/>
          </a:xfrm>
        </p:spPr>
        <p:txBody>
          <a:bodyPr/>
          <a:lstStyle/>
          <a:p>
            <a:r>
              <a:rPr lang="en-US" sz="2800" dirty="0"/>
              <a:t>Technology Pathfinding OKR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9D6DD389-C6D6-CA6E-FEC3-DADC17CDCD9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01669" y="635000"/>
          <a:ext cx="11588663" cy="558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2331">
                  <a:extLst>
                    <a:ext uri="{9D8B030D-6E8A-4147-A177-3AD203B41FA5}">
                      <a16:colId xmlns:a16="http://schemas.microsoft.com/office/drawing/2014/main" val="371841727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438628123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2133167187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4259286957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4069752501"/>
                    </a:ext>
                  </a:extLst>
                </a:gridCol>
                <a:gridCol w="2172483">
                  <a:extLst>
                    <a:ext uri="{9D8B030D-6E8A-4147-A177-3AD203B41FA5}">
                      <a16:colId xmlns:a16="http://schemas.microsoft.com/office/drawing/2014/main" val="620674988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Objective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Key Results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As Measured by</a:t>
                      </a: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230821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Objective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r>
                        <a:rPr lang="en-US" sz="1400" dirty="0"/>
                        <a:t>Key Results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767358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r>
                        <a:rPr lang="en-US" sz="14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 Logic:</a:t>
                      </a:r>
                      <a:r>
                        <a:rPr lang="en-US" sz="1200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1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Technology roadmap aligned to BU Requirements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Building Core Competency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Self-consistent methodology established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Methodology validated</a:t>
                      </a:r>
                    </a:p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 TCAD, L0, L1, L2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98955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Foundry capability projection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SF3, SF2 Projection for 3C roadmap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KR2: TSMC “T14A” Mockup and L1 PPAC demonstrating full node scale from N2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7898822"/>
                  </a:ext>
                </a:extLst>
              </a:tr>
              <a:tr h="162560">
                <a:tc vMerge="1"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Logic Technology Roadmap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FTiP.1.KR1: 3-year roadmap formal presentation to and feedback from BU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FTiP.1 KR3: Si technology high-level roadmap to year 2030 with PPAC trend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63926115"/>
                  </a:ext>
                </a:extLst>
              </a:tr>
              <a:tr h="553720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Memory:</a:t>
                      </a:r>
                    </a:p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Standardize disaggregated cache memory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cache POC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ELP Database Release, spec validated; preliminary NVL decision made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ELP </a:t>
                      </a:r>
                      <a:r>
                        <a:rPr lang="en-US" sz="1200" dirty="0" err="1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sigulated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die tests validated; NVL risk decision made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ELP FO-EB package validated, meeting spec;</a:t>
                      </a: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KR1: NVL POR change decision made.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8182307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In-Package Memory Cookbook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Matrix of 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architecture design and Interface defined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FTiP.2 KR2: PPAC of In-Package memory options and </a:t>
                      </a:r>
                      <a:r>
                        <a:rPr lang="en-US" sz="1200" dirty="0" err="1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disagg</a:t>
                      </a: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. architecture decision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3010561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b="1" u="sng" dirty="0"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System:</a:t>
                      </a:r>
                    </a:p>
                    <a:p>
                      <a:pPr algn="ctr"/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Modular 3DIC strategy for  holistic system construct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FO-EB Stencil for FTE test chips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FO-EB Stencil Database Release/TO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KR3 FO-EB Stencil package validated – L1D (</a:t>
                      </a:r>
                      <a:r>
                        <a:rPr lang="en-US" sz="1200" dirty="0" err="1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Phy</a:t>
                      </a: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/L1E (</a:t>
                      </a:r>
                      <a:r>
                        <a:rPr lang="en-US" sz="1200" dirty="0" err="1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elec</a:t>
                      </a: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 spec met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5236269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Terraced Memory Cube (TMC) – a remix of  mainstream logic, memory and 3DIC technologies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KR1: Terraced Memory Cube: Paper flow for scalable memory cube at cost lower than HBM established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1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2-die stacking L1D/L1E 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demo’d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(4-die stacking L1D/L1E </a:t>
                      </a:r>
                      <a:r>
                        <a:rPr lang="en-US" sz="12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demo’d</a:t>
                      </a:r>
                      <a:r>
                        <a:rPr lang="en-US" sz="12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</a:p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chemeClr val="accent6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FTiP.3 KR2: Terraced Memory Cube: die stacking L1D (Physical) /L1E(Electrical) demonstrated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3805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5343120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C012D7F1-EFE0-C649-B8D1-22BC7BDD8F80}" vid="{C52C8763-F40E-704A-87B5-0B6E7B579E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purl.org/dc/terms/"/>
    <ds:schemaRef ds:uri="http://www.w3.org/XML/1998/namespace"/>
    <ds:schemaRef ds:uri="http://purl.org/dc/elements/1.1/"/>
    <ds:schemaRef ds:uri="90b7a245-a7c3-4504-88b2-cf85318e6b78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593</TotalTime>
  <Words>592</Words>
  <Application>Microsoft Macintosh PowerPoint</Application>
  <PresentationFormat>Widescreen</PresentationFormat>
  <Paragraphs>80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Neo Sans Intel</vt:lpstr>
      <vt:lpstr>Neo Sans Intel Medium</vt:lpstr>
      <vt:lpstr>Arial</vt:lpstr>
      <vt:lpstr>Calibri</vt:lpstr>
      <vt:lpstr>blank</vt:lpstr>
      <vt:lpstr>Technology Pathfinding OKR</vt:lpstr>
      <vt:lpstr>Technology Pathfinding OKR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1</cp:revision>
  <dcterms:created xsi:type="dcterms:W3CDTF">2023-01-09T21:02:10Z</dcterms:created>
  <dcterms:modified xsi:type="dcterms:W3CDTF">2023-01-11T05:34:39Z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