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269" r:id="rId5"/>
    <p:sldId id="271" r:id="rId6"/>
    <p:sldId id="263" r:id="rId7"/>
    <p:sldId id="275" r:id="rId8"/>
    <p:sldId id="265" r:id="rId9"/>
    <p:sldId id="264" r:id="rId10"/>
    <p:sldId id="270" r:id="rId11"/>
    <p:sldId id="272" r:id="rId12"/>
    <p:sldId id="274" r:id="rId13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DCA446-918E-0F4E-9E96-F1136214D5DF}" v="20" dt="2023-04-28T12:44:56.2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90" autoAdjust="0"/>
    <p:restoredTop sz="94660"/>
  </p:normalViewPr>
  <p:slideViewPr>
    <p:cSldViewPr>
      <p:cViewPr varScale="1">
        <p:scale>
          <a:sx n="104" d="100"/>
          <a:sy n="104" d="100"/>
        </p:scale>
        <p:origin x="472" y="20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0ADCA446-918E-0F4E-9E96-F1136214D5DF}"/>
    <pc:docChg chg="undo custSel addSld delSld modSld sldOrd">
      <pc:chgData name="Kau, Derchang" userId="b9148588-e694-4445-9765-2c9aad6149ce" providerId="ADAL" clId="{0ADCA446-918E-0F4E-9E96-F1136214D5DF}" dt="2023-04-28T13:01:20.107" v="902" actId="20577"/>
      <pc:docMkLst>
        <pc:docMk/>
      </pc:docMkLst>
      <pc:sldChg chg="modSp mod">
        <pc:chgData name="Kau, Derchang" userId="b9148588-e694-4445-9765-2c9aad6149ce" providerId="ADAL" clId="{0ADCA446-918E-0F4E-9E96-F1136214D5DF}" dt="2023-04-28T13:01:20.107" v="902" actId="20577"/>
        <pc:sldMkLst>
          <pc:docMk/>
          <pc:sldMk cId="3787453519" sldId="263"/>
        </pc:sldMkLst>
        <pc:graphicFrameChg chg="mod modGraphic">
          <ac:chgData name="Kau, Derchang" userId="b9148588-e694-4445-9765-2c9aad6149ce" providerId="ADAL" clId="{0ADCA446-918E-0F4E-9E96-F1136214D5DF}" dt="2023-04-28T13:01:20.107" v="902" actId="20577"/>
          <ac:graphicFrameMkLst>
            <pc:docMk/>
            <pc:sldMk cId="3787453519" sldId="263"/>
            <ac:graphicFrameMk id="5" creationId="{9D6DD389-C6D6-CA6E-FEC3-DADC17CDCD93}"/>
          </ac:graphicFrameMkLst>
        </pc:graphicFrameChg>
      </pc:sldChg>
      <pc:sldChg chg="ord">
        <pc:chgData name="Kau, Derchang" userId="b9148588-e694-4445-9765-2c9aad6149ce" providerId="ADAL" clId="{0ADCA446-918E-0F4E-9E96-F1136214D5DF}" dt="2023-04-28T12:45:40.485" v="843" actId="20578"/>
        <pc:sldMkLst>
          <pc:docMk/>
          <pc:sldMk cId="4129275958" sldId="265"/>
        </pc:sldMkLst>
      </pc:sldChg>
      <pc:sldChg chg="del">
        <pc:chgData name="Kau, Derchang" userId="b9148588-e694-4445-9765-2c9aad6149ce" providerId="ADAL" clId="{0ADCA446-918E-0F4E-9E96-F1136214D5DF}" dt="2023-04-28T12:27:56.988" v="375" actId="2696"/>
        <pc:sldMkLst>
          <pc:docMk/>
          <pc:sldMk cId="1778361384" sldId="266"/>
        </pc:sldMkLst>
      </pc:sldChg>
      <pc:sldChg chg="del">
        <pc:chgData name="Kau, Derchang" userId="b9148588-e694-4445-9765-2c9aad6149ce" providerId="ADAL" clId="{0ADCA446-918E-0F4E-9E96-F1136214D5DF}" dt="2023-04-28T12:27:58.051" v="376" actId="2696"/>
        <pc:sldMkLst>
          <pc:docMk/>
          <pc:sldMk cId="3476188700" sldId="267"/>
        </pc:sldMkLst>
      </pc:sldChg>
      <pc:sldChg chg="del">
        <pc:chgData name="Kau, Derchang" userId="b9148588-e694-4445-9765-2c9aad6149ce" providerId="ADAL" clId="{0ADCA446-918E-0F4E-9E96-F1136214D5DF}" dt="2023-04-28T12:48:32.463" v="857" actId="2696"/>
        <pc:sldMkLst>
          <pc:docMk/>
          <pc:sldMk cId="4113281425" sldId="268"/>
        </pc:sldMkLst>
      </pc:sldChg>
      <pc:sldChg chg="ord">
        <pc:chgData name="Kau, Derchang" userId="b9148588-e694-4445-9765-2c9aad6149ce" providerId="ADAL" clId="{0ADCA446-918E-0F4E-9E96-F1136214D5DF}" dt="2023-04-28T12:43:13.244" v="809" actId="20578"/>
        <pc:sldMkLst>
          <pc:docMk/>
          <pc:sldMk cId="3970303347" sldId="269"/>
        </pc:sldMkLst>
      </pc:sldChg>
      <pc:sldChg chg="modSp mod ord">
        <pc:chgData name="Kau, Derchang" userId="b9148588-e694-4445-9765-2c9aad6149ce" providerId="ADAL" clId="{0ADCA446-918E-0F4E-9E96-F1136214D5DF}" dt="2023-04-28T12:48:02.729" v="855" actId="20577"/>
        <pc:sldMkLst>
          <pc:docMk/>
          <pc:sldMk cId="1779157432" sldId="271"/>
        </pc:sldMkLst>
        <pc:spChg chg="mod">
          <ac:chgData name="Kau, Derchang" userId="b9148588-e694-4445-9765-2c9aad6149ce" providerId="ADAL" clId="{0ADCA446-918E-0F4E-9E96-F1136214D5DF}" dt="2023-04-28T12:48:02.729" v="855" actId="20577"/>
          <ac:spMkLst>
            <pc:docMk/>
            <pc:sldMk cId="1779157432" sldId="271"/>
            <ac:spMk id="3" creationId="{9D9D3786-6AB1-1EDA-8D57-0C6127FC44CA}"/>
          </ac:spMkLst>
        </pc:spChg>
      </pc:sldChg>
      <pc:sldChg chg="modSp mod">
        <pc:chgData name="Kau, Derchang" userId="b9148588-e694-4445-9765-2c9aad6149ce" providerId="ADAL" clId="{0ADCA446-918E-0F4E-9E96-F1136214D5DF}" dt="2023-04-28T12:27:17.074" v="373" actId="20577"/>
        <pc:sldMkLst>
          <pc:docMk/>
          <pc:sldMk cId="2710811446" sldId="272"/>
        </pc:sldMkLst>
        <pc:graphicFrameChg chg="modGraphic">
          <ac:chgData name="Kau, Derchang" userId="b9148588-e694-4445-9765-2c9aad6149ce" providerId="ADAL" clId="{0ADCA446-918E-0F4E-9E96-F1136214D5DF}" dt="2023-04-28T12:27:17.074" v="373" actId="20577"/>
          <ac:graphicFrameMkLst>
            <pc:docMk/>
            <pc:sldMk cId="2710811446" sldId="272"/>
            <ac:graphicFrameMk id="7" creationId="{19020E2E-9665-A1A8-CBD6-6FC7D214C29C}"/>
          </ac:graphicFrameMkLst>
        </pc:graphicFrameChg>
      </pc:sldChg>
      <pc:sldChg chg="new del">
        <pc:chgData name="Kau, Derchang" userId="b9148588-e694-4445-9765-2c9aad6149ce" providerId="ADAL" clId="{0ADCA446-918E-0F4E-9E96-F1136214D5DF}" dt="2023-04-28T12:48:31.999" v="856" actId="2696"/>
        <pc:sldMkLst>
          <pc:docMk/>
          <pc:sldMk cId="376519510" sldId="273"/>
        </pc:sldMkLst>
      </pc:sldChg>
      <pc:sldChg chg="modSp add mod">
        <pc:chgData name="Kau, Derchang" userId="b9148588-e694-4445-9765-2c9aad6149ce" providerId="ADAL" clId="{0ADCA446-918E-0F4E-9E96-F1136214D5DF}" dt="2023-04-28T12:43:03.261" v="808" actId="2711"/>
        <pc:sldMkLst>
          <pc:docMk/>
          <pc:sldMk cId="2543236581" sldId="274"/>
        </pc:sldMkLst>
        <pc:spChg chg="mod">
          <ac:chgData name="Kau, Derchang" userId="b9148588-e694-4445-9765-2c9aad6149ce" providerId="ADAL" clId="{0ADCA446-918E-0F4E-9E96-F1136214D5DF}" dt="2023-04-28T12:32:38.599" v="482" actId="20577"/>
          <ac:spMkLst>
            <pc:docMk/>
            <pc:sldMk cId="2543236581" sldId="274"/>
            <ac:spMk id="2" creationId="{934E11C5-4D1C-7A46-D577-8328B6ABE589}"/>
          </ac:spMkLst>
        </pc:spChg>
        <pc:graphicFrameChg chg="mod modGraphic">
          <ac:chgData name="Kau, Derchang" userId="b9148588-e694-4445-9765-2c9aad6149ce" providerId="ADAL" clId="{0ADCA446-918E-0F4E-9E96-F1136214D5DF}" dt="2023-04-28T12:43:03.261" v="808" actId="2711"/>
          <ac:graphicFrameMkLst>
            <pc:docMk/>
            <pc:sldMk cId="2543236581" sldId="274"/>
            <ac:graphicFrameMk id="7" creationId="{19020E2E-9665-A1A8-CBD6-6FC7D214C29C}"/>
          </ac:graphicFrameMkLst>
        </pc:graphicFrameChg>
      </pc:sldChg>
      <pc:sldChg chg="addSp delSp modSp new mod modClrScheme chgLayout">
        <pc:chgData name="Kau, Derchang" userId="b9148588-e694-4445-9765-2c9aad6149ce" providerId="ADAL" clId="{0ADCA446-918E-0F4E-9E96-F1136214D5DF}" dt="2023-04-28T12:50:48.229" v="894" actId="20577"/>
        <pc:sldMkLst>
          <pc:docMk/>
          <pc:sldMk cId="841002330" sldId="275"/>
        </pc:sldMkLst>
        <pc:spChg chg="del mod ord">
          <ac:chgData name="Kau, Derchang" userId="b9148588-e694-4445-9765-2c9aad6149ce" providerId="ADAL" clId="{0ADCA446-918E-0F4E-9E96-F1136214D5DF}" dt="2023-04-28T12:48:44.562" v="858" actId="700"/>
          <ac:spMkLst>
            <pc:docMk/>
            <pc:sldMk cId="841002330" sldId="275"/>
            <ac:spMk id="2" creationId="{02A2A1E0-A23E-FC16-8E6D-F5231E5AC6C8}"/>
          </ac:spMkLst>
        </pc:spChg>
        <pc:spChg chg="del mod ord">
          <ac:chgData name="Kau, Derchang" userId="b9148588-e694-4445-9765-2c9aad6149ce" providerId="ADAL" clId="{0ADCA446-918E-0F4E-9E96-F1136214D5DF}" dt="2023-04-28T12:48:44.562" v="858" actId="700"/>
          <ac:spMkLst>
            <pc:docMk/>
            <pc:sldMk cId="841002330" sldId="275"/>
            <ac:spMk id="3" creationId="{EA4AC74D-805A-830E-4573-A3903D82240D}"/>
          </ac:spMkLst>
        </pc:spChg>
        <pc:spChg chg="add mod ord">
          <ac:chgData name="Kau, Derchang" userId="b9148588-e694-4445-9765-2c9aad6149ce" providerId="ADAL" clId="{0ADCA446-918E-0F4E-9E96-F1136214D5DF}" dt="2023-04-28T12:48:59.195" v="869" actId="20577"/>
          <ac:spMkLst>
            <pc:docMk/>
            <pc:sldMk cId="841002330" sldId="275"/>
            <ac:spMk id="4" creationId="{8845780F-9966-9B74-E48A-81B191F4D14D}"/>
          </ac:spMkLst>
        </pc:spChg>
        <pc:spChg chg="add mod ord">
          <ac:chgData name="Kau, Derchang" userId="b9148588-e694-4445-9765-2c9aad6149ce" providerId="ADAL" clId="{0ADCA446-918E-0F4E-9E96-F1136214D5DF}" dt="2023-04-28T12:50:48.229" v="894" actId="20577"/>
          <ac:spMkLst>
            <pc:docMk/>
            <pc:sldMk cId="841002330" sldId="275"/>
            <ac:spMk id="5" creationId="{C9D39858-19DF-92DF-AADD-4C0F10336A4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4/28/23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SMG/CPG/GEMS/FTE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7C0EAF90-6C3A-A949-8A66-3D3F1E06B9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24600" y="6576057"/>
            <a:ext cx="3733800" cy="28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Contains or derived from supplier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AD6BB-06CC-E764-3F5E-4593923E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1295400"/>
          </a:xfrm>
        </p:spPr>
        <p:txBody>
          <a:bodyPr/>
          <a:lstStyle/>
          <a:p>
            <a:r>
              <a:rPr lang="en-US" sz="4400" dirty="0"/>
              <a:t>Pathfinding </a:t>
            </a:r>
            <a:r>
              <a:rPr lang="en-US" sz="4400" dirty="0" err="1"/>
              <a:t>iMBO</a:t>
            </a:r>
            <a:r>
              <a:rPr lang="en-US" sz="4400" dirty="0"/>
              <a:t> (Rev Apr’23)</a:t>
            </a:r>
            <a:br>
              <a:rPr lang="en-US" sz="4400" dirty="0"/>
            </a:br>
            <a:r>
              <a:rPr lang="en-US" sz="2800" dirty="0"/>
              <a:t>Objectives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D3786-6AB1-1EDA-8D57-0C6127FC4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524000"/>
            <a:ext cx="10363200" cy="4572000"/>
          </a:xfrm>
        </p:spPr>
        <p:txBody>
          <a:bodyPr/>
          <a:lstStyle/>
          <a:p>
            <a:r>
              <a:rPr lang="en-US" sz="2400" dirty="0"/>
              <a:t>Logic:  Technology roadmap aligned to BU Requirements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r>
              <a:rPr lang="en-US" sz="2400" dirty="0"/>
              <a:t>Memory: Standardize disaggregated cache memory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r>
              <a:rPr lang="en-US" sz="2400" dirty="0"/>
              <a:t>System: Modular 3DIC strategy for  holistic system construct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0303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AD6BB-06CC-E764-3F5E-4593923E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1295400"/>
          </a:xfrm>
        </p:spPr>
        <p:txBody>
          <a:bodyPr/>
          <a:lstStyle/>
          <a:p>
            <a:r>
              <a:rPr lang="en-US" sz="4400" dirty="0"/>
              <a:t>Pathfinding </a:t>
            </a:r>
            <a:r>
              <a:rPr lang="en-US" sz="4400" dirty="0" err="1"/>
              <a:t>iMBO</a:t>
            </a:r>
            <a:r>
              <a:rPr lang="en-US" sz="4400" dirty="0"/>
              <a:t> (Rev Apr’23)</a:t>
            </a:r>
            <a:br>
              <a:rPr lang="en-US" sz="4400" dirty="0"/>
            </a:br>
            <a:r>
              <a:rPr lang="en-US" sz="2800" dirty="0"/>
              <a:t>Objectives and Critical Paths (Key Results)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D3786-6AB1-1EDA-8D57-0C6127FC4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524000"/>
            <a:ext cx="10363200" cy="4572000"/>
          </a:xfrm>
        </p:spPr>
        <p:txBody>
          <a:bodyPr/>
          <a:lstStyle/>
          <a:p>
            <a:r>
              <a:rPr lang="en-US" sz="2400" dirty="0"/>
              <a:t>Logic:  Technology roadmap aligned to BU Requirements</a:t>
            </a:r>
          </a:p>
          <a:p>
            <a:pPr lvl="1"/>
            <a:r>
              <a:rPr lang="en-US" sz="2400" dirty="0"/>
              <a:t>Building Core Competency</a:t>
            </a:r>
          </a:p>
          <a:p>
            <a:pPr lvl="1"/>
            <a:r>
              <a:rPr lang="en-US" sz="2400" dirty="0"/>
              <a:t>Foundry capability projection</a:t>
            </a:r>
          </a:p>
          <a:p>
            <a:pPr lvl="1"/>
            <a:r>
              <a:rPr lang="en-US" sz="2400" dirty="0"/>
              <a:t>Logic Technology Roadmap</a:t>
            </a:r>
          </a:p>
          <a:p>
            <a:r>
              <a:rPr lang="en-US" sz="2400" dirty="0"/>
              <a:t>Memory: Standardize disaggregated cache memory</a:t>
            </a:r>
          </a:p>
          <a:p>
            <a:pPr lvl="1"/>
            <a:r>
              <a:rPr lang="en-US" sz="2400" dirty="0" err="1"/>
              <a:t>Disagg</a:t>
            </a:r>
            <a:r>
              <a:rPr lang="en-US" sz="2400" dirty="0"/>
              <a:t>. cache POC</a:t>
            </a:r>
          </a:p>
          <a:p>
            <a:pPr lvl="1"/>
            <a:r>
              <a:rPr lang="en-US" sz="2400" dirty="0"/>
              <a:t>In-Package Memory Cookbook</a:t>
            </a:r>
          </a:p>
          <a:p>
            <a:r>
              <a:rPr lang="en-US" sz="2400" dirty="0"/>
              <a:t>System: Modular 3DIC strategy for  holistic system construct</a:t>
            </a:r>
          </a:p>
          <a:p>
            <a:pPr lvl="1"/>
            <a:r>
              <a:rPr lang="en-US" sz="2400" dirty="0"/>
              <a:t>Scalable Disaggregation Model Development</a:t>
            </a:r>
          </a:p>
          <a:p>
            <a:pPr lvl="1"/>
            <a:r>
              <a:rPr lang="en-US" sz="2400" dirty="0"/>
              <a:t>OSAT/</a:t>
            </a:r>
            <a:r>
              <a:rPr lang="en-US" sz="2400" dirty="0" err="1"/>
              <a:t>SiFO</a:t>
            </a:r>
            <a:r>
              <a:rPr lang="en-US" sz="2400" dirty="0"/>
              <a:t> Technology Capability Projection</a:t>
            </a:r>
          </a:p>
          <a:p>
            <a:pPr lvl="1"/>
            <a:r>
              <a:rPr lang="en-US" sz="2400" dirty="0"/>
              <a:t>3DIC Strategic Roadmap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79157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D5353F1-B115-5121-5952-E69DF7335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381000"/>
          </a:xfrm>
        </p:spPr>
        <p:txBody>
          <a:bodyPr/>
          <a:lstStyle/>
          <a:p>
            <a:r>
              <a:rPr lang="en-US" sz="2800" dirty="0"/>
              <a:t>Technology Pathfinding OKR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D6DD389-C6D6-CA6E-FEC3-DADC17CDCD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285450"/>
              </p:ext>
            </p:extLst>
          </p:nvPr>
        </p:nvGraphicFramePr>
        <p:xfrm>
          <a:off x="301669" y="635000"/>
          <a:ext cx="11588663" cy="549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331">
                  <a:extLst>
                    <a:ext uri="{9D8B030D-6E8A-4147-A177-3AD203B41FA5}">
                      <a16:colId xmlns:a16="http://schemas.microsoft.com/office/drawing/2014/main" val="371841727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438628123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2133167187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4259286957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4069752501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62067498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Results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 Measured by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30821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Objective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Key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67358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 Logic:</a:t>
                      </a:r>
                      <a:r>
                        <a:rPr lang="en-US" sz="12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Technology roadmap aligned to BU Requirements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Building Core Competency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Self-consistent methodology established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Methodology validated</a:t>
                      </a:r>
                    </a:p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 TCAD, L0, L1, L2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9895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Foundry capability projection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SF3, SF2 Projection for 3C roadmap (Stretched goal)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KR2: </a:t>
                      </a:r>
                      <a:r>
                        <a:rPr lang="en-US" sz="1200" b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TSMC N1.4 </a:t>
                      </a:r>
                      <a:r>
                        <a:rPr lang="en-US" sz="1200" b="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Mockup and L1 PPAC demonstrating full node scale </a:t>
                      </a:r>
                      <a:r>
                        <a:rPr lang="en-US" sz="1200" b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from N2</a:t>
                      </a:r>
                      <a:endParaRPr lang="en-US" sz="1200" b="0" dirty="0">
                        <a:solidFill>
                          <a:schemeClr val="accent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7898822"/>
                  </a:ext>
                </a:extLst>
              </a:tr>
              <a:tr h="16256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Logic Technology Roadmap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FTiP.1.KR1: 3-year roadmap formal presentation to and feedback from BU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 KR3: Si technology high-level roadmap to year 2030 with PPAC trend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3926115"/>
                  </a:ext>
                </a:extLst>
              </a:tr>
              <a:tr h="553720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Memory:</a:t>
                      </a:r>
                    </a:p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Standardize disaggregated cache memory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cache POC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preliminary NVL decision made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Muddy Creek Tapeout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ELP FO-EB package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tapeout</a:t>
                      </a:r>
                      <a:endParaRPr lang="en-US" sz="1200" dirty="0">
                        <a:solidFill>
                          <a:schemeClr val="accent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KR1: NVL POR change decision made.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8182307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In-Package Memory Cookbook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Matrix of 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architecture design and Interface defined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KR2: PPAC of In-Package memory options and </a:t>
                      </a:r>
                      <a:r>
                        <a:rPr lang="en-US" sz="1200" dirty="0" err="1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architecture decision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3010561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System:</a:t>
                      </a:r>
                    </a:p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Modular 3DIC strategy for  holistic system construct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Scalable Disaggregation Model Development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Disaggregation Classification and Connectivity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523626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OSAT/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SiFO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Technology Capability Projection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KR1: Terraced Memory Cube: Paper flow for scalable memory cube at cost lower than HBM established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Preliminary Roadmap on FO and Cubing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018426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3DIC Strategic Roadmap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3DIC Roadmap’24 and JDP proposal ratified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380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7453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845780F-9966-9B74-E48A-81B191F4D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D39858-19DF-92DF-AADD-4C0F10336A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Changes from Q1’23</a:t>
            </a:r>
          </a:p>
        </p:txBody>
      </p:sp>
    </p:spTree>
    <p:extLst>
      <p:ext uri="{BB962C8B-B14F-4D97-AF65-F5344CB8AC3E}">
        <p14:creationId xmlns:p14="http://schemas.microsoft.com/office/powerpoint/2010/main" val="841002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AD6BB-06CC-E764-3F5E-4593923E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1295400"/>
          </a:xfrm>
        </p:spPr>
        <p:txBody>
          <a:bodyPr/>
          <a:lstStyle/>
          <a:p>
            <a:r>
              <a:rPr lang="en-US" sz="4400" dirty="0"/>
              <a:t>Pathfinding </a:t>
            </a:r>
            <a:r>
              <a:rPr lang="en-US" sz="4400" dirty="0" err="1"/>
              <a:t>iMBO</a:t>
            </a:r>
            <a:r>
              <a:rPr lang="en-US" sz="4400" dirty="0"/>
              <a:t> (Rev Jan’23)</a:t>
            </a:r>
            <a:br>
              <a:rPr lang="en-US" sz="4400" dirty="0"/>
            </a:br>
            <a:r>
              <a:rPr lang="en-US" sz="2800" dirty="0"/>
              <a:t>Objectives and Critical Paths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D3786-6AB1-1EDA-8D57-0C6127FC4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76400"/>
            <a:ext cx="10363200" cy="4419600"/>
          </a:xfrm>
        </p:spPr>
        <p:txBody>
          <a:bodyPr/>
          <a:lstStyle/>
          <a:p>
            <a:r>
              <a:rPr lang="en-US" sz="2400" dirty="0"/>
              <a:t>Logic:  Technology roadmap aligned to BU Requirements</a:t>
            </a:r>
          </a:p>
          <a:p>
            <a:pPr lvl="1"/>
            <a:r>
              <a:rPr lang="en-US" sz="2400" dirty="0"/>
              <a:t>Building Core Competency</a:t>
            </a:r>
          </a:p>
          <a:p>
            <a:pPr lvl="1"/>
            <a:r>
              <a:rPr lang="en-US" sz="2400" dirty="0"/>
              <a:t>Foundry capability projection</a:t>
            </a:r>
          </a:p>
          <a:p>
            <a:pPr lvl="1"/>
            <a:r>
              <a:rPr lang="en-US" sz="2400" dirty="0"/>
              <a:t>Logic Technology Roadmap</a:t>
            </a:r>
          </a:p>
          <a:p>
            <a:r>
              <a:rPr lang="en-US" sz="2400" dirty="0"/>
              <a:t>Memory: Standardize disaggregated cache memory</a:t>
            </a:r>
          </a:p>
          <a:p>
            <a:pPr lvl="1"/>
            <a:r>
              <a:rPr lang="en-US" sz="2400" dirty="0" err="1"/>
              <a:t>Disagg</a:t>
            </a:r>
            <a:r>
              <a:rPr lang="en-US" sz="2400" dirty="0"/>
              <a:t>. cache POC</a:t>
            </a:r>
          </a:p>
          <a:p>
            <a:pPr lvl="1"/>
            <a:r>
              <a:rPr lang="en-US" sz="2400" dirty="0"/>
              <a:t>In-Package Memory Cookbook</a:t>
            </a:r>
          </a:p>
          <a:p>
            <a:r>
              <a:rPr lang="en-US" sz="2400" dirty="0"/>
              <a:t>System: Modular 3DIC strategy for  holistic system construct</a:t>
            </a:r>
          </a:p>
          <a:p>
            <a:pPr lvl="1"/>
            <a:r>
              <a:rPr lang="en-US" sz="2400" dirty="0"/>
              <a:t>FO-EB Stencil for FTE test chips</a:t>
            </a:r>
          </a:p>
          <a:p>
            <a:pPr lvl="1"/>
            <a:r>
              <a:rPr lang="en-US" sz="2400" dirty="0"/>
              <a:t>Terraced Memory Cube (TMC) – a remix of  mainstream logic, memory and 3DIC technologies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9275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D5353F1-B115-5121-5952-E69DF7335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381000"/>
          </a:xfrm>
        </p:spPr>
        <p:txBody>
          <a:bodyPr/>
          <a:lstStyle/>
          <a:p>
            <a:r>
              <a:rPr lang="en-US" sz="2800" dirty="0"/>
              <a:t>Technology Pathfinding OKR – Rev Jan’23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D6DD389-C6D6-CA6E-FEC3-DADC17CDCD9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1669" y="635000"/>
          <a:ext cx="11588663" cy="55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331">
                  <a:extLst>
                    <a:ext uri="{9D8B030D-6E8A-4147-A177-3AD203B41FA5}">
                      <a16:colId xmlns:a16="http://schemas.microsoft.com/office/drawing/2014/main" val="371841727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438628123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2133167187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4259286957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4069752501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62067498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Results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 Measured by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30821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Objective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Key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67358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 Logic:</a:t>
                      </a:r>
                      <a:r>
                        <a:rPr lang="en-US" sz="12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Technology roadmap aligned to BU Requirements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Building Core Competency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Self-consistent methodology established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Methodology validated</a:t>
                      </a:r>
                    </a:p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 TCAD, L0, L1, L2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9895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Foundry capability projection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SF3, SF2 Projection for 3C roadmap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KR2: TSMC “T14A” Mockup and L1 PPAC demonstrating full node scale from N2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7898822"/>
                  </a:ext>
                </a:extLst>
              </a:tr>
              <a:tr h="16256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Logic Technology Roadmap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FTiP.1.KR1: 3-year roadmap formal presentation to and feedback from BU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 KR3: Si technology high-level roadmap to year 2030 with PPAC trend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3926115"/>
                  </a:ext>
                </a:extLst>
              </a:tr>
              <a:tr h="553720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Memory:</a:t>
                      </a:r>
                    </a:p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Standardize disaggregated cache memory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cache POC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ELP Database Release, spec validated; preliminary NVL decision made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ELP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sigulated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die tests validated; NVL risk decision made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ELP FO-EB package validated, meeting spec;</a:t>
                      </a: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KR1: NVL POR change decision made.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8182307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In-Package Memory Cookbook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Matrix of 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architecture design and Interface defined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KR2: PPAC of In-Package memory options and </a:t>
                      </a:r>
                      <a:r>
                        <a:rPr lang="en-US" sz="1200" dirty="0" err="1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architecture decision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301056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System:</a:t>
                      </a:r>
                    </a:p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Modular 3DIC strategy for  holistic system construct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FO-EB Stencil for FTE test chips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FO-EB Stencil Database Release/TO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KR3 FO-EB Stencil package validated – L1D (</a:t>
                      </a:r>
                      <a:r>
                        <a:rPr lang="en-US" sz="1200" dirty="0" err="1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Phy</a:t>
                      </a: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/L1E (</a:t>
                      </a:r>
                      <a:r>
                        <a:rPr lang="en-US" sz="1200" dirty="0" err="1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elec</a:t>
                      </a: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spec met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523626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Terraced Memory Cube (TMC) – a remix of  mainstream logic, memory and 3DIC technologies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KR1: Terraced Memory Cube: Paper flow for scalable memory cube at cost lower than HBM established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2-die stacking L1D/L1E 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demo’d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(4-die stacking L1D/L1E 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demo’d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KR2: Terraced Memory Cube: die stacking L1D (Physical) /L1E(Electrical) demonstrated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380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343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E11C5-4D1C-7A46-D577-8328B6ABE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Logic OKR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19020E2E-9665-A1A8-CBD6-6FC7D214C2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4856427"/>
              </p:ext>
            </p:extLst>
          </p:nvPr>
        </p:nvGraphicFramePr>
        <p:xfrm>
          <a:off x="301668" y="1143000"/>
          <a:ext cx="11588663" cy="473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331">
                  <a:extLst>
                    <a:ext uri="{9D8B030D-6E8A-4147-A177-3AD203B41FA5}">
                      <a16:colId xmlns:a16="http://schemas.microsoft.com/office/drawing/2014/main" val="371841727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438628123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2133167187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4259286957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4069752501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62067498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Results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 Measured by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30821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Objective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Key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67358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 Logic:</a:t>
                      </a:r>
                      <a:r>
                        <a:rPr lang="en-US" sz="14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Technology roadmap aligned to BU Requirements</a:t>
                      </a:r>
                    </a:p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Jan’23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Building Core Competency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Self-consistent methodology established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Methodology validated</a:t>
                      </a:r>
                    </a:p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 TCAD, L0, L1, L2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9895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Foundry capability projection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SF3, SF2 Projection for 3C roadmap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KR2: TSMC “T14A” Mockup and L1 PPAC demonstrating full node scale from N2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7898822"/>
                  </a:ext>
                </a:extLst>
              </a:tr>
              <a:tr h="16256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Logic Technology Roadmap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FTiP.1.KR1: 3-year roadmap formal presentation to and feedback from BU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 KR3: Si technology high-level roadmap to year 2030 with PPAC trend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3926115"/>
                  </a:ext>
                </a:extLst>
              </a:tr>
              <a:tr h="553720"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 Logic:</a:t>
                      </a:r>
                      <a:r>
                        <a:rPr lang="en-US" sz="14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Technology roadmap aligned to BU Requirements</a:t>
                      </a:r>
                    </a:p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Apr’23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Building Core Competency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Self-consistent methodology established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Methodology validated</a:t>
                      </a:r>
                    </a:p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 TCAD, L0, L1, L2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8182307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Foundry capability projection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SF3, SF2 Projection for 3C roadmap (Stretched goal)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KR2: TSMC “T14A” Mockup and L1 PPAC demonstrating full node scale from N2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301056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Logic Technology Roadmap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FTiP.1.KR1: 3-year roadmap formal presentation to and feedback from BU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 KR3: Si technology high-level roadmap to year 2030 with PPAC trend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5236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267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E11C5-4D1C-7A46-D577-8328B6ABE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Memory OKR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19020E2E-9665-A1A8-CBD6-6FC7D214C2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3960171"/>
              </p:ext>
            </p:extLst>
          </p:nvPr>
        </p:nvGraphicFramePr>
        <p:xfrm>
          <a:off x="301668" y="1143000"/>
          <a:ext cx="11588663" cy="430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331">
                  <a:extLst>
                    <a:ext uri="{9D8B030D-6E8A-4147-A177-3AD203B41FA5}">
                      <a16:colId xmlns:a16="http://schemas.microsoft.com/office/drawing/2014/main" val="371841727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438628123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2133167187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4259286957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4069752501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62067498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Results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 Measured by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30821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Objective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Key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67358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Memory:</a:t>
                      </a:r>
                    </a:p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Standardize disaggregated cache memory</a:t>
                      </a:r>
                    </a:p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Jan’23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cache POC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ELP Database Release, spec validated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; preliminary NVL decision made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ELP </a:t>
                      </a:r>
                      <a:r>
                        <a:rPr lang="en-US" sz="1400" dirty="0" err="1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sigulated</a:t>
                      </a: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die tests validated; NVL risk decision made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ELP FO-EB package validated, meeting spec; </a:t>
                      </a:r>
                    </a:p>
                    <a:p>
                      <a:r>
                        <a:rPr lang="en-US" sz="14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KR1: NVL POR change decision made.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9895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In-Package Memory Cookbook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Matrix of 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architecture design and Interface defined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KR2: PPAC of In-Package memory options and </a:t>
                      </a:r>
                      <a:r>
                        <a:rPr lang="en-US" sz="1400" dirty="0" err="1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4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architecture decision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7898822"/>
                  </a:ext>
                </a:extLst>
              </a:tr>
              <a:tr h="55372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Memory:</a:t>
                      </a:r>
                    </a:p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Standardize disaggregated cache memory</a:t>
                      </a:r>
                    </a:p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Apr’23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cache POC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preliminary NVL decision made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Muddy Creek Tapeout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ELP FO-EB package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tapeout</a:t>
                      </a:r>
                      <a:endParaRPr lang="en-US" sz="1400" dirty="0">
                        <a:solidFill>
                          <a:schemeClr val="accent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US" sz="14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KR1: NVL POR change decision made.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8182307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In-Package Memory Cookbook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Matrix of 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architecture design and Interface defined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KR2: PPAC of In-Package memory options and </a:t>
                      </a:r>
                      <a:r>
                        <a:rPr lang="en-US" sz="1400" dirty="0" err="1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4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architecture decision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3010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811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E11C5-4D1C-7A46-D577-8328B6ABE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System OKR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19020E2E-9665-A1A8-CBD6-6FC7D214C2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486544"/>
              </p:ext>
            </p:extLst>
          </p:nvPr>
        </p:nvGraphicFramePr>
        <p:xfrm>
          <a:off x="301668" y="1143000"/>
          <a:ext cx="11588663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331">
                  <a:extLst>
                    <a:ext uri="{9D8B030D-6E8A-4147-A177-3AD203B41FA5}">
                      <a16:colId xmlns:a16="http://schemas.microsoft.com/office/drawing/2014/main" val="371841727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438628123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2133167187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4259286957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4069752501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62067498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Results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 Measured by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30821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Objective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Key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67358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System:</a:t>
                      </a:r>
                    </a:p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Modular 3DIC strategy for  holistic system construct</a:t>
                      </a:r>
                    </a:p>
                    <a:p>
                      <a:pPr algn="ctr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Jan’23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FO-EB Stencil for FTE test chips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FO-EB Stencil Database Release/TO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KR3 FO-EB Stencil package validated – L1D (</a:t>
                      </a:r>
                      <a:r>
                        <a:rPr lang="en-US" sz="1200" dirty="0" err="1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Phy</a:t>
                      </a: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/L1E (</a:t>
                      </a:r>
                      <a:r>
                        <a:rPr lang="en-US" sz="1200" dirty="0" err="1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elec</a:t>
                      </a: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spec met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9895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Terraced Memory Cube (TMC) – a remix of  mainstream logic, memory and 3DIC technologies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KR1: Terraced Memory Cube: Paper flow for scalable memory cube at cost lower than HBM established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2-die stacking L1D/L1E 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demo’d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(4-die stacking L1D/L1E 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demo’d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KR2: Terraced Memory Cube: die stacking L1D (Physical) /L1E(Electrical) demonstrated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7898822"/>
                  </a:ext>
                </a:extLst>
              </a:tr>
              <a:tr h="553720"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System:</a:t>
                      </a:r>
                    </a:p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Modular 3DIC strategy for  holistic system construct</a:t>
                      </a:r>
                    </a:p>
                    <a:p>
                      <a:pPr algn="ctr"/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Apr’23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Scalable Disaggregation Model Development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Disaggregation Classification and Connectivity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8182307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OSAT/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SiFO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Technology Capability Projection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KR1: Terraced Memory Cube: Paper flow for scalable memory cube at cost lower than HBM established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Preliminary Roadmap on FO and Cubing</a:t>
                      </a:r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3534140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3DIC Strategic Roadmap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accent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3DIC Roadmap’24 and JDP proposal ratified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3010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323658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012D7F1-EFE0-C649-B8D1-22BC7BDD8F80}" vid="{C52C8763-F40E-704A-87B5-0B6E7B579E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90b7a245-a7c3-4504-88b2-cf85318e6b78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2446</TotalTime>
  <Words>1238</Words>
  <Application>Microsoft Macintosh PowerPoint</Application>
  <PresentationFormat>Widescreen</PresentationFormat>
  <Paragraphs>210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Neo Sans Intel</vt:lpstr>
      <vt:lpstr>Neo Sans Intel Medium</vt:lpstr>
      <vt:lpstr>Arial</vt:lpstr>
      <vt:lpstr>Calibri</vt:lpstr>
      <vt:lpstr>blank</vt:lpstr>
      <vt:lpstr>Pathfinding iMBO (Rev Apr’23) Objectives</vt:lpstr>
      <vt:lpstr>Pathfinding iMBO (Rev Apr’23) Objectives and Critical Paths (Key Results)</vt:lpstr>
      <vt:lpstr>Technology Pathfinding OKR</vt:lpstr>
      <vt:lpstr>Scalability</vt:lpstr>
      <vt:lpstr>Pathfinding iMBO (Rev Jan’23) Objectives and Critical Paths</vt:lpstr>
      <vt:lpstr>Technology Pathfinding OKR – Rev Jan’23</vt:lpstr>
      <vt:lpstr>Logic OKR</vt:lpstr>
      <vt:lpstr>Memory OKR</vt:lpstr>
      <vt:lpstr>System OKR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3</cp:revision>
  <dcterms:created xsi:type="dcterms:W3CDTF">2023-01-09T21:02:10Z</dcterms:created>
  <dcterms:modified xsi:type="dcterms:W3CDTF">2023-04-28T13:01:27Z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