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8" r:id="rId1"/>
  </p:sldMasterIdLst>
  <p:notesMasterIdLst>
    <p:notesMasterId r:id="rId33"/>
  </p:notesMasterIdLst>
  <p:handoutMasterIdLst>
    <p:handoutMasterId r:id="rId34"/>
  </p:handoutMasterIdLst>
  <p:sldIdLst>
    <p:sldId id="260" r:id="rId2"/>
    <p:sldId id="322" r:id="rId3"/>
    <p:sldId id="321" r:id="rId4"/>
    <p:sldId id="323" r:id="rId5"/>
    <p:sldId id="272" r:id="rId6"/>
    <p:sldId id="274" r:id="rId7"/>
    <p:sldId id="275" r:id="rId8"/>
    <p:sldId id="265" r:id="rId9"/>
    <p:sldId id="267" r:id="rId10"/>
    <p:sldId id="269" r:id="rId11"/>
    <p:sldId id="2147308127" r:id="rId12"/>
    <p:sldId id="926" r:id="rId13"/>
    <p:sldId id="308" r:id="rId14"/>
    <p:sldId id="258" r:id="rId15"/>
    <p:sldId id="317" r:id="rId16"/>
    <p:sldId id="318" r:id="rId17"/>
    <p:sldId id="279" r:id="rId18"/>
    <p:sldId id="320" r:id="rId19"/>
    <p:sldId id="2147308128" r:id="rId20"/>
    <p:sldId id="2147308129" r:id="rId21"/>
    <p:sldId id="2147308123" r:id="rId22"/>
    <p:sldId id="315" r:id="rId23"/>
    <p:sldId id="732" r:id="rId24"/>
    <p:sldId id="2147308131" r:id="rId25"/>
    <p:sldId id="2147308126" r:id="rId26"/>
    <p:sldId id="316" r:id="rId27"/>
    <p:sldId id="271" r:id="rId28"/>
    <p:sldId id="299" r:id="rId29"/>
    <p:sldId id="2147308132" r:id="rId30"/>
    <p:sldId id="2147308125" r:id="rId31"/>
    <p:sldId id="276" r:id="rId32"/>
  </p:sldIdLst>
  <p:sldSz cx="12188825" cy="6858000"/>
  <p:notesSz cx="7772400" cy="14173200"/>
  <p:defaultTextStyle>
    <a:defPPr>
      <a:defRPr lang="en-US"/>
    </a:defPPr>
    <a:lvl1pPr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1pPr>
    <a:lvl2pPr marL="380893"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2pPr>
    <a:lvl3pPr marL="761787"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3pPr>
    <a:lvl4pPr marL="1142680"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4pPr>
    <a:lvl5pPr marL="1523573"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5pPr>
    <a:lvl6pPr marL="1904467" algn="l" defTabSz="761787" rtl="0" eaLnBrk="1" latinLnBrk="0" hangingPunct="1">
      <a:defRPr sz="1999" kern="1200">
        <a:solidFill>
          <a:schemeClr val="tx1"/>
        </a:solidFill>
        <a:latin typeface="Arial" charset="0"/>
        <a:ea typeface="ＭＳ Ｐゴシック" pitchFamily="-48" charset="-128"/>
        <a:cs typeface="+mn-cs"/>
      </a:defRPr>
    </a:lvl6pPr>
    <a:lvl7pPr marL="2285360" algn="l" defTabSz="761787" rtl="0" eaLnBrk="1" latinLnBrk="0" hangingPunct="1">
      <a:defRPr sz="1999" kern="1200">
        <a:solidFill>
          <a:schemeClr val="tx1"/>
        </a:solidFill>
        <a:latin typeface="Arial" charset="0"/>
        <a:ea typeface="ＭＳ Ｐゴシック" pitchFamily="-48" charset="-128"/>
        <a:cs typeface="+mn-cs"/>
      </a:defRPr>
    </a:lvl7pPr>
    <a:lvl8pPr marL="2666253" algn="l" defTabSz="761787" rtl="0" eaLnBrk="1" latinLnBrk="0" hangingPunct="1">
      <a:defRPr sz="1999" kern="1200">
        <a:solidFill>
          <a:schemeClr val="tx1"/>
        </a:solidFill>
        <a:latin typeface="Arial" charset="0"/>
        <a:ea typeface="ＭＳ Ｐゴシック" pitchFamily="-48" charset="-128"/>
        <a:cs typeface="+mn-cs"/>
      </a:defRPr>
    </a:lvl8pPr>
    <a:lvl9pPr marL="3047147" algn="l" defTabSz="761787" rtl="0" eaLnBrk="1" latinLnBrk="0" hangingPunct="1">
      <a:defRPr sz="1999" kern="1200">
        <a:solidFill>
          <a:schemeClr val="tx1"/>
        </a:solidFill>
        <a:latin typeface="Arial" charset="0"/>
        <a:ea typeface="ＭＳ Ｐゴシック" pitchFamily="-48"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15:guide id="1" orient="horz" pos="4464">
          <p15:clr>
            <a:srgbClr val="A4A3A4"/>
          </p15:clr>
        </p15:guide>
        <p15:guide id="2" pos="244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E2FF"/>
    <a:srgbClr val="001644"/>
    <a:srgbClr val="435CAB"/>
    <a:srgbClr val="FFFF00"/>
    <a:srgbClr val="435F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9"/>
    <p:restoredTop sz="94957"/>
  </p:normalViewPr>
  <p:slideViewPr>
    <p:cSldViewPr snapToGrid="0" snapToObjects="1">
      <p:cViewPr varScale="1">
        <p:scale>
          <a:sx n="207" d="100"/>
          <a:sy n="207" d="100"/>
        </p:scale>
        <p:origin x="176" y="248"/>
      </p:cViewPr>
      <p:guideLst>
        <p:guide orient="horz" pos="2160"/>
        <p:guide pos="3839"/>
      </p:guideLst>
    </p:cSldViewPr>
  </p:slideViewPr>
  <p:notesTextViewPr>
    <p:cViewPr>
      <p:scale>
        <a:sx n="1" d="1"/>
        <a:sy n="1" d="1"/>
      </p:scale>
      <p:origin x="0" y="0"/>
    </p:cViewPr>
  </p:notesTextViewPr>
  <p:sorterViewPr>
    <p:cViewPr>
      <p:scale>
        <a:sx n="140" d="100"/>
        <a:sy n="140" d="100"/>
      </p:scale>
      <p:origin x="0" y="0"/>
    </p:cViewPr>
  </p:sorterViewPr>
  <p:notesViewPr>
    <p:cSldViewPr snapToGrid="0" snapToObjects="1">
      <p:cViewPr varScale="1">
        <p:scale>
          <a:sx n="66" d="100"/>
          <a:sy n="66" d="100"/>
        </p:scale>
        <p:origin x="0" y="0"/>
      </p:cViewPr>
      <p:guideLst>
        <p:guide orient="horz" pos="4464"/>
        <p:guide pos="244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u, Derchang" userId="b9148588-e694-4445-9765-2c9aad6149ce" providerId="ADAL" clId="{281A74EC-1272-774C-90A6-A36B813D1BE8}"/>
    <pc:docChg chg="modSld">
      <pc:chgData name="Kau, Derchang" userId="b9148588-e694-4445-9765-2c9aad6149ce" providerId="ADAL" clId="{281A74EC-1272-774C-90A6-A36B813D1BE8}" dt="2023-05-18T04:42:50.728" v="2" actId="20577"/>
      <pc:docMkLst>
        <pc:docMk/>
      </pc:docMkLst>
      <pc:sldChg chg="modSp mod">
        <pc:chgData name="Kau, Derchang" userId="b9148588-e694-4445-9765-2c9aad6149ce" providerId="ADAL" clId="{281A74EC-1272-774C-90A6-A36B813D1BE8}" dt="2023-05-18T04:42:50.728" v="2" actId="20577"/>
        <pc:sldMkLst>
          <pc:docMk/>
          <pc:sldMk cId="1638776899" sldId="276"/>
        </pc:sldMkLst>
        <pc:spChg chg="mod">
          <ac:chgData name="Kau, Derchang" userId="b9148588-e694-4445-9765-2c9aad6149ce" providerId="ADAL" clId="{281A74EC-1272-774C-90A6-A36B813D1BE8}" dt="2023-05-18T04:42:50.728" v="2" actId="20577"/>
          <ac:spMkLst>
            <pc:docMk/>
            <pc:sldMk cId="1638776899" sldId="276"/>
            <ac:spMk id="6" creationId="{7C1360A8-8A5C-20E2-5134-C2F65557A168}"/>
          </ac:spMkLst>
        </pc:spChg>
      </pc:sldChg>
      <pc:sldChg chg="modSp mod">
        <pc:chgData name="Kau, Derchang" userId="b9148588-e694-4445-9765-2c9aad6149ce" providerId="ADAL" clId="{281A74EC-1272-774C-90A6-A36B813D1BE8}" dt="2023-05-17T14:28:18.223" v="0" actId="20577"/>
        <pc:sldMkLst>
          <pc:docMk/>
          <pc:sldMk cId="1077813937" sldId="322"/>
        </pc:sldMkLst>
        <pc:spChg chg="mod">
          <ac:chgData name="Kau, Derchang" userId="b9148588-e694-4445-9765-2c9aad6149ce" providerId="ADAL" clId="{281A74EC-1272-774C-90A6-A36B813D1BE8}" dt="2023-05-17T14:28:18.223" v="0" actId="20577"/>
          <ac:spMkLst>
            <pc:docMk/>
            <pc:sldMk cId="1077813937" sldId="322"/>
            <ac:spMk id="3" creationId="{50E6DB94-0882-2518-C2C8-21C7C0DB086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FD15C-37E3-584D-B296-3D6F27493E15}" type="doc">
      <dgm:prSet loTypeId="urn:microsoft.com/office/officeart/2005/8/layout/pyramid1" loCatId="" qsTypeId="urn:microsoft.com/office/officeart/2005/8/quickstyle/simple1" qsCatId="simple" csTypeId="urn:microsoft.com/office/officeart/2005/8/colors/accent1_2" csCatId="accent1" phldr="1"/>
      <dgm:spPr/>
    </dgm:pt>
    <dgm:pt modelId="{4763236E-6E72-0B45-A74A-5A9B71286E15}">
      <dgm:prSet phldrT="[Text]" custT="1"/>
      <dgm:spPr>
        <a:noFill/>
      </dgm:spPr>
      <dgm:t>
        <a:bodyPr/>
        <a:lstStyle/>
        <a:p>
          <a:endParaRPr lang="en-US" sz="1800" b="1" dirty="0"/>
        </a:p>
        <a:p>
          <a:r>
            <a:rPr lang="en-US" sz="1800" b="1" dirty="0"/>
            <a:t>SRAM</a:t>
          </a:r>
        </a:p>
      </dgm:t>
    </dgm:pt>
    <dgm:pt modelId="{544EEC61-3470-764B-816F-A2173B9DF474}" type="parTrans" cxnId="{D3E6090B-F7A0-0246-AE4C-C35A1EDBDD95}">
      <dgm:prSet/>
      <dgm:spPr/>
      <dgm:t>
        <a:bodyPr/>
        <a:lstStyle/>
        <a:p>
          <a:endParaRPr lang="en-US" sz="1200" b="1"/>
        </a:p>
      </dgm:t>
    </dgm:pt>
    <dgm:pt modelId="{75B17F2C-081C-DF40-B412-EFD2A69B2658}" type="sibTrans" cxnId="{D3E6090B-F7A0-0246-AE4C-C35A1EDBDD95}">
      <dgm:prSet/>
      <dgm:spPr/>
      <dgm:t>
        <a:bodyPr/>
        <a:lstStyle/>
        <a:p>
          <a:endParaRPr lang="en-US" sz="1200" b="1"/>
        </a:p>
      </dgm:t>
    </dgm:pt>
    <dgm:pt modelId="{DAA10B15-CB94-5245-BD0C-B5F0C074F383}">
      <dgm:prSet phldrT="[Text]" custT="1"/>
      <dgm:spPr>
        <a:noFill/>
      </dgm:spPr>
      <dgm:t>
        <a:bodyPr/>
        <a:lstStyle/>
        <a:p>
          <a:r>
            <a:rPr lang="en-US" sz="1800" b="1" dirty="0"/>
            <a:t>DRAM</a:t>
          </a:r>
        </a:p>
      </dgm:t>
    </dgm:pt>
    <dgm:pt modelId="{71A6FCD7-46F0-5246-85A8-971DD3F67B64}" type="parTrans" cxnId="{EFFFE220-05D3-8940-B993-D7E7B5707DE2}">
      <dgm:prSet/>
      <dgm:spPr/>
      <dgm:t>
        <a:bodyPr/>
        <a:lstStyle/>
        <a:p>
          <a:endParaRPr lang="en-US" sz="1200" b="1"/>
        </a:p>
      </dgm:t>
    </dgm:pt>
    <dgm:pt modelId="{79AEB85B-52DA-9142-9018-8B17C02FA477}" type="sibTrans" cxnId="{EFFFE220-05D3-8940-B993-D7E7B5707DE2}">
      <dgm:prSet/>
      <dgm:spPr/>
      <dgm:t>
        <a:bodyPr/>
        <a:lstStyle/>
        <a:p>
          <a:endParaRPr lang="en-US" sz="1200" b="1"/>
        </a:p>
      </dgm:t>
    </dgm:pt>
    <dgm:pt modelId="{647B3E15-9FBC-EF43-A5BF-0AF7B30FD33C}">
      <dgm:prSet phldrT="[Text]" custT="1"/>
      <dgm:spPr>
        <a:noFill/>
      </dgm:spPr>
      <dgm:t>
        <a:bodyPr/>
        <a:lstStyle/>
        <a:p>
          <a:r>
            <a:rPr lang="en-US" sz="2000" b="1" dirty="0"/>
            <a:t>HDD</a:t>
          </a:r>
        </a:p>
      </dgm:t>
    </dgm:pt>
    <dgm:pt modelId="{B1CCA8BF-1DAE-9141-9C8B-D1541D74B1BB}" type="parTrans" cxnId="{141E85E5-300A-3A43-A765-4884222D1EAD}">
      <dgm:prSet/>
      <dgm:spPr/>
      <dgm:t>
        <a:bodyPr/>
        <a:lstStyle/>
        <a:p>
          <a:endParaRPr lang="en-US" sz="1200" b="1"/>
        </a:p>
      </dgm:t>
    </dgm:pt>
    <dgm:pt modelId="{99D80BFD-2918-6247-859F-5207BC304F1E}" type="sibTrans" cxnId="{141E85E5-300A-3A43-A765-4884222D1EAD}">
      <dgm:prSet/>
      <dgm:spPr/>
      <dgm:t>
        <a:bodyPr/>
        <a:lstStyle/>
        <a:p>
          <a:endParaRPr lang="en-US" sz="1200" b="1"/>
        </a:p>
      </dgm:t>
    </dgm:pt>
    <dgm:pt modelId="{BA8091E7-2019-FC4A-BDEE-E12F18A3883C}">
      <dgm:prSet phldrT="[Text]" custT="1"/>
      <dgm:spPr>
        <a:noFill/>
      </dgm:spPr>
      <dgm:t>
        <a:bodyPr/>
        <a:lstStyle/>
        <a:p>
          <a:r>
            <a:rPr lang="en-US" sz="1800" b="1" dirty="0"/>
            <a:t>SSD</a:t>
          </a:r>
        </a:p>
      </dgm:t>
    </dgm:pt>
    <dgm:pt modelId="{B603B266-2CE5-7348-A3D2-C6B64EB55A7A}" type="parTrans" cxnId="{811FB071-A936-784D-90B9-140DEAE8C86F}">
      <dgm:prSet/>
      <dgm:spPr/>
      <dgm:t>
        <a:bodyPr/>
        <a:lstStyle/>
        <a:p>
          <a:endParaRPr lang="en-US" sz="1200" b="1"/>
        </a:p>
      </dgm:t>
    </dgm:pt>
    <dgm:pt modelId="{2B20E460-B501-8F43-9E35-6D679DFED455}" type="sibTrans" cxnId="{811FB071-A936-784D-90B9-140DEAE8C86F}">
      <dgm:prSet/>
      <dgm:spPr/>
      <dgm:t>
        <a:bodyPr/>
        <a:lstStyle/>
        <a:p>
          <a:endParaRPr lang="en-US" sz="1200" b="1"/>
        </a:p>
      </dgm:t>
    </dgm:pt>
    <dgm:pt modelId="{AB3FB2EC-2055-5B4D-BB16-AE78FAA91D73}" type="pres">
      <dgm:prSet presAssocID="{77CFD15C-37E3-584D-B296-3D6F27493E15}" presName="Name0" presStyleCnt="0">
        <dgm:presLayoutVars>
          <dgm:dir/>
          <dgm:animLvl val="lvl"/>
          <dgm:resizeHandles val="exact"/>
        </dgm:presLayoutVars>
      </dgm:prSet>
      <dgm:spPr/>
    </dgm:pt>
    <dgm:pt modelId="{802B54FA-6BE0-A343-A9AB-19CFDAACC20B}" type="pres">
      <dgm:prSet presAssocID="{4763236E-6E72-0B45-A74A-5A9B71286E15}" presName="Name8" presStyleCnt="0"/>
      <dgm:spPr/>
    </dgm:pt>
    <dgm:pt modelId="{69F65386-CF93-BE4B-A8E1-780A95A034D3}" type="pres">
      <dgm:prSet presAssocID="{4763236E-6E72-0B45-A74A-5A9B71286E15}" presName="level" presStyleLbl="node1" presStyleIdx="0" presStyleCnt="4">
        <dgm:presLayoutVars>
          <dgm:chMax val="1"/>
          <dgm:bulletEnabled val="1"/>
        </dgm:presLayoutVars>
      </dgm:prSet>
      <dgm:spPr/>
    </dgm:pt>
    <dgm:pt modelId="{689965D5-0443-1C45-9FA5-469F3EB663AC}" type="pres">
      <dgm:prSet presAssocID="{4763236E-6E72-0B45-A74A-5A9B71286E15}" presName="levelTx" presStyleLbl="revTx" presStyleIdx="0" presStyleCnt="0">
        <dgm:presLayoutVars>
          <dgm:chMax val="1"/>
          <dgm:bulletEnabled val="1"/>
        </dgm:presLayoutVars>
      </dgm:prSet>
      <dgm:spPr/>
    </dgm:pt>
    <dgm:pt modelId="{124B8ADD-6677-3D42-B8AC-1AB4A9821085}" type="pres">
      <dgm:prSet presAssocID="{DAA10B15-CB94-5245-BD0C-B5F0C074F383}" presName="Name8" presStyleCnt="0"/>
      <dgm:spPr/>
    </dgm:pt>
    <dgm:pt modelId="{C5D28E9F-105B-F54E-BB03-E90BAF13DB51}" type="pres">
      <dgm:prSet presAssocID="{DAA10B15-CB94-5245-BD0C-B5F0C074F383}" presName="level" presStyleLbl="node1" presStyleIdx="1" presStyleCnt="4">
        <dgm:presLayoutVars>
          <dgm:chMax val="1"/>
          <dgm:bulletEnabled val="1"/>
        </dgm:presLayoutVars>
      </dgm:prSet>
      <dgm:spPr/>
    </dgm:pt>
    <dgm:pt modelId="{271DEE21-AF5F-3042-93FE-53E682F36034}" type="pres">
      <dgm:prSet presAssocID="{DAA10B15-CB94-5245-BD0C-B5F0C074F383}" presName="levelTx" presStyleLbl="revTx" presStyleIdx="0" presStyleCnt="0">
        <dgm:presLayoutVars>
          <dgm:chMax val="1"/>
          <dgm:bulletEnabled val="1"/>
        </dgm:presLayoutVars>
      </dgm:prSet>
      <dgm:spPr/>
    </dgm:pt>
    <dgm:pt modelId="{C03F2F4E-4809-144C-8360-FC539BEAFBE3}" type="pres">
      <dgm:prSet presAssocID="{BA8091E7-2019-FC4A-BDEE-E12F18A3883C}" presName="Name8" presStyleCnt="0"/>
      <dgm:spPr/>
    </dgm:pt>
    <dgm:pt modelId="{0F30B6A2-EFFD-1E42-85BA-FD29637FDEB5}" type="pres">
      <dgm:prSet presAssocID="{BA8091E7-2019-FC4A-BDEE-E12F18A3883C}" presName="level" presStyleLbl="node1" presStyleIdx="2" presStyleCnt="4">
        <dgm:presLayoutVars>
          <dgm:chMax val="1"/>
          <dgm:bulletEnabled val="1"/>
        </dgm:presLayoutVars>
      </dgm:prSet>
      <dgm:spPr/>
    </dgm:pt>
    <dgm:pt modelId="{4FC80ECA-ADDD-6548-9ED6-BD436A077852}" type="pres">
      <dgm:prSet presAssocID="{BA8091E7-2019-FC4A-BDEE-E12F18A3883C}" presName="levelTx" presStyleLbl="revTx" presStyleIdx="0" presStyleCnt="0">
        <dgm:presLayoutVars>
          <dgm:chMax val="1"/>
          <dgm:bulletEnabled val="1"/>
        </dgm:presLayoutVars>
      </dgm:prSet>
      <dgm:spPr/>
    </dgm:pt>
    <dgm:pt modelId="{94C0DEFF-C95C-314E-9042-168C68E40E5D}" type="pres">
      <dgm:prSet presAssocID="{647B3E15-9FBC-EF43-A5BF-0AF7B30FD33C}" presName="Name8" presStyleCnt="0"/>
      <dgm:spPr/>
    </dgm:pt>
    <dgm:pt modelId="{D93A783C-B4C6-4E4B-91E5-F2019A87FFA6}" type="pres">
      <dgm:prSet presAssocID="{647B3E15-9FBC-EF43-A5BF-0AF7B30FD33C}" presName="level" presStyleLbl="node1" presStyleIdx="3" presStyleCnt="4">
        <dgm:presLayoutVars>
          <dgm:chMax val="1"/>
          <dgm:bulletEnabled val="1"/>
        </dgm:presLayoutVars>
      </dgm:prSet>
      <dgm:spPr/>
    </dgm:pt>
    <dgm:pt modelId="{CDAA34BF-2EB4-0C44-BF4B-412C15007FE1}" type="pres">
      <dgm:prSet presAssocID="{647B3E15-9FBC-EF43-A5BF-0AF7B30FD33C}" presName="levelTx" presStyleLbl="revTx" presStyleIdx="0" presStyleCnt="0">
        <dgm:presLayoutVars>
          <dgm:chMax val="1"/>
          <dgm:bulletEnabled val="1"/>
        </dgm:presLayoutVars>
      </dgm:prSet>
      <dgm:spPr/>
    </dgm:pt>
  </dgm:ptLst>
  <dgm:cxnLst>
    <dgm:cxn modelId="{D3E6090B-F7A0-0246-AE4C-C35A1EDBDD95}" srcId="{77CFD15C-37E3-584D-B296-3D6F27493E15}" destId="{4763236E-6E72-0B45-A74A-5A9B71286E15}" srcOrd="0" destOrd="0" parTransId="{544EEC61-3470-764B-816F-A2173B9DF474}" sibTransId="{75B17F2C-081C-DF40-B412-EFD2A69B2658}"/>
    <dgm:cxn modelId="{EFFFE220-05D3-8940-B993-D7E7B5707DE2}" srcId="{77CFD15C-37E3-584D-B296-3D6F27493E15}" destId="{DAA10B15-CB94-5245-BD0C-B5F0C074F383}" srcOrd="1" destOrd="0" parTransId="{71A6FCD7-46F0-5246-85A8-971DD3F67B64}" sibTransId="{79AEB85B-52DA-9142-9018-8B17C02FA477}"/>
    <dgm:cxn modelId="{6EAA4F57-D99F-1948-8287-55B22C274688}" type="presOf" srcId="{4763236E-6E72-0B45-A74A-5A9B71286E15}" destId="{689965D5-0443-1C45-9FA5-469F3EB663AC}" srcOrd="1" destOrd="0" presId="urn:microsoft.com/office/officeart/2005/8/layout/pyramid1"/>
    <dgm:cxn modelId="{10E6D665-0875-3C47-BBEA-ADEB2F67FF5C}" type="presOf" srcId="{77CFD15C-37E3-584D-B296-3D6F27493E15}" destId="{AB3FB2EC-2055-5B4D-BB16-AE78FAA91D73}" srcOrd="0" destOrd="0" presId="urn:microsoft.com/office/officeart/2005/8/layout/pyramid1"/>
    <dgm:cxn modelId="{4CB5AA66-0851-EE4B-8D91-C5F8AD40B903}" type="presOf" srcId="{BA8091E7-2019-FC4A-BDEE-E12F18A3883C}" destId="{0F30B6A2-EFFD-1E42-85BA-FD29637FDEB5}" srcOrd="0" destOrd="0" presId="urn:microsoft.com/office/officeart/2005/8/layout/pyramid1"/>
    <dgm:cxn modelId="{2B009470-7C7E-7D47-B091-9CD39F536622}" type="presOf" srcId="{BA8091E7-2019-FC4A-BDEE-E12F18A3883C}" destId="{4FC80ECA-ADDD-6548-9ED6-BD436A077852}" srcOrd="1" destOrd="0" presId="urn:microsoft.com/office/officeart/2005/8/layout/pyramid1"/>
    <dgm:cxn modelId="{811FB071-A936-784D-90B9-140DEAE8C86F}" srcId="{77CFD15C-37E3-584D-B296-3D6F27493E15}" destId="{BA8091E7-2019-FC4A-BDEE-E12F18A3883C}" srcOrd="2" destOrd="0" parTransId="{B603B266-2CE5-7348-A3D2-C6B64EB55A7A}" sibTransId="{2B20E460-B501-8F43-9E35-6D679DFED455}"/>
    <dgm:cxn modelId="{96C16189-B73F-6743-BE3C-73ECDD9932B7}" type="presOf" srcId="{4763236E-6E72-0B45-A74A-5A9B71286E15}" destId="{69F65386-CF93-BE4B-A8E1-780A95A034D3}" srcOrd="0" destOrd="0" presId="urn:microsoft.com/office/officeart/2005/8/layout/pyramid1"/>
    <dgm:cxn modelId="{446A729E-C888-4A4F-9535-E26245AF4ECB}" type="presOf" srcId="{DAA10B15-CB94-5245-BD0C-B5F0C074F383}" destId="{271DEE21-AF5F-3042-93FE-53E682F36034}" srcOrd="1" destOrd="0" presId="urn:microsoft.com/office/officeart/2005/8/layout/pyramid1"/>
    <dgm:cxn modelId="{4FCA95A3-F0F1-2649-8EC9-C389858ACFCD}" type="presOf" srcId="{DAA10B15-CB94-5245-BD0C-B5F0C074F383}" destId="{C5D28E9F-105B-F54E-BB03-E90BAF13DB51}" srcOrd="0" destOrd="0" presId="urn:microsoft.com/office/officeart/2005/8/layout/pyramid1"/>
    <dgm:cxn modelId="{660D90B3-E0FF-444C-B40A-1CF8E554B5B2}" type="presOf" srcId="{647B3E15-9FBC-EF43-A5BF-0AF7B30FD33C}" destId="{CDAA34BF-2EB4-0C44-BF4B-412C15007FE1}" srcOrd="1" destOrd="0" presId="urn:microsoft.com/office/officeart/2005/8/layout/pyramid1"/>
    <dgm:cxn modelId="{E5B865D0-0478-DE4A-8303-CC274935DAA3}" type="presOf" srcId="{647B3E15-9FBC-EF43-A5BF-0AF7B30FD33C}" destId="{D93A783C-B4C6-4E4B-91E5-F2019A87FFA6}" srcOrd="0" destOrd="0" presId="urn:microsoft.com/office/officeart/2005/8/layout/pyramid1"/>
    <dgm:cxn modelId="{141E85E5-300A-3A43-A765-4884222D1EAD}" srcId="{77CFD15C-37E3-584D-B296-3D6F27493E15}" destId="{647B3E15-9FBC-EF43-A5BF-0AF7B30FD33C}" srcOrd="3" destOrd="0" parTransId="{B1CCA8BF-1DAE-9141-9C8B-D1541D74B1BB}" sibTransId="{99D80BFD-2918-6247-859F-5207BC304F1E}"/>
    <dgm:cxn modelId="{C25F266C-A58D-2B4D-B063-F1F1200F2CED}" type="presParOf" srcId="{AB3FB2EC-2055-5B4D-BB16-AE78FAA91D73}" destId="{802B54FA-6BE0-A343-A9AB-19CFDAACC20B}" srcOrd="0" destOrd="0" presId="urn:microsoft.com/office/officeart/2005/8/layout/pyramid1"/>
    <dgm:cxn modelId="{D66DC483-DFF9-EF48-9BEC-0F7CC87C1E14}" type="presParOf" srcId="{802B54FA-6BE0-A343-A9AB-19CFDAACC20B}" destId="{69F65386-CF93-BE4B-A8E1-780A95A034D3}" srcOrd="0" destOrd="0" presId="urn:microsoft.com/office/officeart/2005/8/layout/pyramid1"/>
    <dgm:cxn modelId="{EE67F26A-5745-6941-94B4-4F8B42E354A1}" type="presParOf" srcId="{802B54FA-6BE0-A343-A9AB-19CFDAACC20B}" destId="{689965D5-0443-1C45-9FA5-469F3EB663AC}" srcOrd="1" destOrd="0" presId="urn:microsoft.com/office/officeart/2005/8/layout/pyramid1"/>
    <dgm:cxn modelId="{7CABBF5E-D7DA-F649-859F-EC91A2A25DA7}" type="presParOf" srcId="{AB3FB2EC-2055-5B4D-BB16-AE78FAA91D73}" destId="{124B8ADD-6677-3D42-B8AC-1AB4A9821085}" srcOrd="1" destOrd="0" presId="urn:microsoft.com/office/officeart/2005/8/layout/pyramid1"/>
    <dgm:cxn modelId="{01B4646E-C100-4A46-A950-E7CF74EA11DB}" type="presParOf" srcId="{124B8ADD-6677-3D42-B8AC-1AB4A9821085}" destId="{C5D28E9F-105B-F54E-BB03-E90BAF13DB51}" srcOrd="0" destOrd="0" presId="urn:microsoft.com/office/officeart/2005/8/layout/pyramid1"/>
    <dgm:cxn modelId="{D146AF2F-24C9-DF47-B14D-DE401E8A7273}" type="presParOf" srcId="{124B8ADD-6677-3D42-B8AC-1AB4A9821085}" destId="{271DEE21-AF5F-3042-93FE-53E682F36034}" srcOrd="1" destOrd="0" presId="urn:microsoft.com/office/officeart/2005/8/layout/pyramid1"/>
    <dgm:cxn modelId="{8DDDD6F4-4BBA-B14B-A164-B0B5FDE3E1E8}" type="presParOf" srcId="{AB3FB2EC-2055-5B4D-BB16-AE78FAA91D73}" destId="{C03F2F4E-4809-144C-8360-FC539BEAFBE3}" srcOrd="2" destOrd="0" presId="urn:microsoft.com/office/officeart/2005/8/layout/pyramid1"/>
    <dgm:cxn modelId="{ECC85CA1-4462-6F41-B6BF-B8606104E8A1}" type="presParOf" srcId="{C03F2F4E-4809-144C-8360-FC539BEAFBE3}" destId="{0F30B6A2-EFFD-1E42-85BA-FD29637FDEB5}" srcOrd="0" destOrd="0" presId="urn:microsoft.com/office/officeart/2005/8/layout/pyramid1"/>
    <dgm:cxn modelId="{0B79E856-1227-8D4C-8F40-DA882CBDFE71}" type="presParOf" srcId="{C03F2F4E-4809-144C-8360-FC539BEAFBE3}" destId="{4FC80ECA-ADDD-6548-9ED6-BD436A077852}" srcOrd="1" destOrd="0" presId="urn:microsoft.com/office/officeart/2005/8/layout/pyramid1"/>
    <dgm:cxn modelId="{5EC452E5-46AC-C74B-87A8-5B718D557E15}" type="presParOf" srcId="{AB3FB2EC-2055-5B4D-BB16-AE78FAA91D73}" destId="{94C0DEFF-C95C-314E-9042-168C68E40E5D}" srcOrd="3" destOrd="0" presId="urn:microsoft.com/office/officeart/2005/8/layout/pyramid1"/>
    <dgm:cxn modelId="{22A32A29-09CE-4342-97BD-A45D5586835B}" type="presParOf" srcId="{94C0DEFF-C95C-314E-9042-168C68E40E5D}" destId="{D93A783C-B4C6-4E4B-91E5-F2019A87FFA6}" srcOrd="0" destOrd="0" presId="urn:microsoft.com/office/officeart/2005/8/layout/pyramid1"/>
    <dgm:cxn modelId="{23B674F1-71A7-8645-9178-DAEBF2C64DEB}" type="presParOf" srcId="{94C0DEFF-C95C-314E-9042-168C68E40E5D}" destId="{CDAA34BF-2EB4-0C44-BF4B-412C15007FE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65386-CF93-BE4B-A8E1-780A95A034D3}">
      <dsp:nvSpPr>
        <dsp:cNvPr id="0" name=""/>
        <dsp:cNvSpPr/>
      </dsp:nvSpPr>
      <dsp:spPr>
        <a:xfrm>
          <a:off x="1496395" y="0"/>
          <a:ext cx="997597"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dirty="0"/>
        </a:p>
        <a:p>
          <a:pPr marL="0" lvl="0" indent="0" algn="ctr" defTabSz="800100">
            <a:lnSpc>
              <a:spcPct val="90000"/>
            </a:lnSpc>
            <a:spcBef>
              <a:spcPct val="0"/>
            </a:spcBef>
            <a:spcAft>
              <a:spcPct val="35000"/>
            </a:spcAft>
            <a:buNone/>
          </a:pPr>
          <a:r>
            <a:rPr lang="en-US" sz="1800" b="1" kern="1200" dirty="0"/>
            <a:t>SRAM</a:t>
          </a:r>
        </a:p>
      </dsp:txBody>
      <dsp:txXfrm>
        <a:off x="1496395" y="0"/>
        <a:ext cx="997597" cy="701154"/>
      </dsp:txXfrm>
    </dsp:sp>
    <dsp:sp modelId="{C5D28E9F-105B-F54E-BB03-E90BAF13DB51}">
      <dsp:nvSpPr>
        <dsp:cNvPr id="0" name=""/>
        <dsp:cNvSpPr/>
      </dsp:nvSpPr>
      <dsp:spPr>
        <a:xfrm>
          <a:off x="997597" y="701154"/>
          <a:ext cx="1995194"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DRAM</a:t>
          </a:r>
        </a:p>
      </dsp:txBody>
      <dsp:txXfrm>
        <a:off x="1346756" y="701154"/>
        <a:ext cx="1296876" cy="701154"/>
      </dsp:txXfrm>
    </dsp:sp>
    <dsp:sp modelId="{0F30B6A2-EFFD-1E42-85BA-FD29637FDEB5}">
      <dsp:nvSpPr>
        <dsp:cNvPr id="0" name=""/>
        <dsp:cNvSpPr/>
      </dsp:nvSpPr>
      <dsp:spPr>
        <a:xfrm>
          <a:off x="498798" y="1402308"/>
          <a:ext cx="2992791"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SSD</a:t>
          </a:r>
        </a:p>
      </dsp:txBody>
      <dsp:txXfrm>
        <a:off x="1022537" y="1402308"/>
        <a:ext cx="1945314" cy="701154"/>
      </dsp:txXfrm>
    </dsp:sp>
    <dsp:sp modelId="{D93A783C-B4C6-4E4B-91E5-F2019A87FFA6}">
      <dsp:nvSpPr>
        <dsp:cNvPr id="0" name=""/>
        <dsp:cNvSpPr/>
      </dsp:nvSpPr>
      <dsp:spPr>
        <a:xfrm>
          <a:off x="0" y="2103462"/>
          <a:ext cx="3990389"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HDD</a:t>
          </a:r>
        </a:p>
      </dsp:txBody>
      <dsp:txXfrm>
        <a:off x="698318" y="2103462"/>
        <a:ext cx="2593752" cy="7011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391" tIns="62696" rIns="125391" bIns="62696" rtlCol="0"/>
          <a:lstStyle>
            <a:lvl1pPr algn="l">
              <a:defRPr sz="1600"/>
            </a:lvl1pPr>
          </a:lstStyle>
          <a:p>
            <a:endParaRPr lang="en-US"/>
          </a:p>
        </p:txBody>
      </p:sp>
      <p:sp>
        <p:nvSpPr>
          <p:cNvPr id="3" name="Date Placeholder 2"/>
          <p:cNvSpPr>
            <a:spLocks noGrp="1"/>
          </p:cNvSpPr>
          <p:nvPr>
            <p:ph type="dt" sz="quarter" idx="1"/>
          </p:nvPr>
        </p:nvSpPr>
        <p:spPr>
          <a:xfrm>
            <a:off x="4402562" y="0"/>
            <a:ext cx="3368040" cy="708660"/>
          </a:xfrm>
          <a:prstGeom prst="rect">
            <a:avLst/>
          </a:prstGeom>
        </p:spPr>
        <p:txBody>
          <a:bodyPr vert="horz" lIns="125391" tIns="62696" rIns="125391" bIns="62696" rtlCol="0"/>
          <a:lstStyle>
            <a:lvl1pPr algn="r">
              <a:defRPr sz="1600"/>
            </a:lvl1pPr>
          </a:lstStyle>
          <a:p>
            <a:fld id="{2CA728C2-7CEE-4F70-B481-3C6FD5129554}" type="datetimeFigureOut">
              <a:rPr lang="en-US" smtClean="0"/>
              <a:pPr/>
              <a:t>5/18/23</a:t>
            </a:fld>
            <a:endParaRPr lang="en-US"/>
          </a:p>
        </p:txBody>
      </p:sp>
      <p:sp>
        <p:nvSpPr>
          <p:cNvPr id="4" name="Footer Placeholder 3"/>
          <p:cNvSpPr>
            <a:spLocks noGrp="1"/>
          </p:cNvSpPr>
          <p:nvPr>
            <p:ph type="ftr" sz="quarter" idx="2"/>
          </p:nvPr>
        </p:nvSpPr>
        <p:spPr>
          <a:xfrm>
            <a:off x="0" y="13462081"/>
            <a:ext cx="3368040" cy="708660"/>
          </a:xfrm>
          <a:prstGeom prst="rect">
            <a:avLst/>
          </a:prstGeom>
        </p:spPr>
        <p:txBody>
          <a:bodyPr vert="horz" lIns="125391" tIns="62696" rIns="125391" bIns="62696" rtlCol="0" anchor="b"/>
          <a:lstStyle>
            <a:lvl1pPr algn="l">
              <a:defRPr sz="1600"/>
            </a:lvl1pPr>
          </a:lstStyle>
          <a:p>
            <a:endParaRPr lang="en-US"/>
          </a:p>
        </p:txBody>
      </p:sp>
      <p:sp>
        <p:nvSpPr>
          <p:cNvPr id="5" name="Slide Number Placeholder 4"/>
          <p:cNvSpPr>
            <a:spLocks noGrp="1"/>
          </p:cNvSpPr>
          <p:nvPr>
            <p:ph type="sldNum" sz="quarter" idx="3"/>
          </p:nvPr>
        </p:nvSpPr>
        <p:spPr>
          <a:xfrm>
            <a:off x="4402562" y="13462081"/>
            <a:ext cx="3368040" cy="708660"/>
          </a:xfrm>
          <a:prstGeom prst="rect">
            <a:avLst/>
          </a:prstGeom>
        </p:spPr>
        <p:txBody>
          <a:bodyPr vert="horz" lIns="125391" tIns="62696" rIns="125391" bIns="62696" rtlCol="0" anchor="b"/>
          <a:lstStyle>
            <a:lvl1pPr algn="r">
              <a:defRPr sz="1600"/>
            </a:lvl1pPr>
          </a:lstStyle>
          <a:p>
            <a:fld id="{8A6EB68E-D990-462F-BBDF-D71315C8FA2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391" tIns="62696" rIns="125391" bIns="62696" rtlCol="0"/>
          <a:lstStyle>
            <a:lvl1pPr algn="l">
              <a:defRPr sz="1600"/>
            </a:lvl1pPr>
          </a:lstStyle>
          <a:p>
            <a:endParaRPr lang="en-US"/>
          </a:p>
        </p:txBody>
      </p:sp>
      <p:sp>
        <p:nvSpPr>
          <p:cNvPr id="3" name="Date Placeholder 2"/>
          <p:cNvSpPr>
            <a:spLocks noGrp="1"/>
          </p:cNvSpPr>
          <p:nvPr>
            <p:ph type="dt" idx="1"/>
          </p:nvPr>
        </p:nvSpPr>
        <p:spPr>
          <a:xfrm>
            <a:off x="4402562" y="0"/>
            <a:ext cx="3368040" cy="708660"/>
          </a:xfrm>
          <a:prstGeom prst="rect">
            <a:avLst/>
          </a:prstGeom>
        </p:spPr>
        <p:txBody>
          <a:bodyPr vert="horz" lIns="125391" tIns="62696" rIns="125391" bIns="62696" rtlCol="0"/>
          <a:lstStyle>
            <a:lvl1pPr algn="r">
              <a:defRPr sz="1600"/>
            </a:lvl1pPr>
          </a:lstStyle>
          <a:p>
            <a:fld id="{946E6554-8545-4A38-9DC7-59EED6153C45}" type="datetimeFigureOut">
              <a:rPr lang="en-US" smtClean="0"/>
              <a:pPr/>
              <a:t>5/18/23</a:t>
            </a:fld>
            <a:endParaRPr lang="en-US"/>
          </a:p>
        </p:txBody>
      </p:sp>
      <p:sp>
        <p:nvSpPr>
          <p:cNvPr id="4" name="Slide Image Placeholder 3"/>
          <p:cNvSpPr>
            <a:spLocks noGrp="1" noRot="1" noChangeAspect="1"/>
          </p:cNvSpPr>
          <p:nvPr>
            <p:ph type="sldImg" idx="2"/>
          </p:nvPr>
        </p:nvSpPr>
        <p:spPr>
          <a:xfrm>
            <a:off x="-836613" y="1062038"/>
            <a:ext cx="9445626" cy="5314950"/>
          </a:xfrm>
          <a:prstGeom prst="rect">
            <a:avLst/>
          </a:prstGeom>
          <a:noFill/>
          <a:ln w="12700">
            <a:solidFill>
              <a:prstClr val="black"/>
            </a:solidFill>
          </a:ln>
        </p:spPr>
        <p:txBody>
          <a:bodyPr vert="horz" lIns="125391" tIns="62696" rIns="125391" bIns="62696" rtlCol="0" anchor="ctr"/>
          <a:lstStyle/>
          <a:p>
            <a:endParaRPr lang="en-US"/>
          </a:p>
        </p:txBody>
      </p:sp>
      <p:sp>
        <p:nvSpPr>
          <p:cNvPr id="5" name="Notes Placeholder 4"/>
          <p:cNvSpPr>
            <a:spLocks noGrp="1"/>
          </p:cNvSpPr>
          <p:nvPr>
            <p:ph type="body" sz="quarter" idx="3"/>
          </p:nvPr>
        </p:nvSpPr>
        <p:spPr>
          <a:xfrm>
            <a:off x="777240" y="6732270"/>
            <a:ext cx="6217920" cy="6377940"/>
          </a:xfrm>
          <a:prstGeom prst="rect">
            <a:avLst/>
          </a:prstGeom>
        </p:spPr>
        <p:txBody>
          <a:bodyPr vert="horz" lIns="125391" tIns="62696" rIns="125391" bIns="62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462081"/>
            <a:ext cx="3368040" cy="708660"/>
          </a:xfrm>
          <a:prstGeom prst="rect">
            <a:avLst/>
          </a:prstGeom>
        </p:spPr>
        <p:txBody>
          <a:bodyPr vert="horz" lIns="125391" tIns="62696" rIns="125391" bIns="62696" rtlCol="0" anchor="b"/>
          <a:lstStyle>
            <a:lvl1pPr algn="l">
              <a:defRPr sz="1600"/>
            </a:lvl1pPr>
          </a:lstStyle>
          <a:p>
            <a:endParaRPr lang="en-US"/>
          </a:p>
        </p:txBody>
      </p:sp>
      <p:sp>
        <p:nvSpPr>
          <p:cNvPr id="7" name="Slide Number Placeholder 6"/>
          <p:cNvSpPr>
            <a:spLocks noGrp="1"/>
          </p:cNvSpPr>
          <p:nvPr>
            <p:ph type="sldNum" sz="quarter" idx="5"/>
          </p:nvPr>
        </p:nvSpPr>
        <p:spPr>
          <a:xfrm>
            <a:off x="4402562" y="13462081"/>
            <a:ext cx="3368040" cy="708660"/>
          </a:xfrm>
          <a:prstGeom prst="rect">
            <a:avLst/>
          </a:prstGeom>
        </p:spPr>
        <p:txBody>
          <a:bodyPr vert="horz" lIns="125391" tIns="62696" rIns="125391" bIns="62696" rtlCol="0" anchor="b"/>
          <a:lstStyle>
            <a:lvl1pPr algn="r">
              <a:defRPr sz="1600"/>
            </a:lvl1pPr>
          </a:lstStyle>
          <a:p>
            <a:fld id="{30E5BA5E-AFF1-470A-B870-6AD250EE6C6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761787" rtl="0" eaLnBrk="1" latinLnBrk="0" hangingPunct="1">
      <a:defRPr sz="1000" kern="1200">
        <a:solidFill>
          <a:schemeClr val="tx1"/>
        </a:solidFill>
        <a:latin typeface="+mn-lt"/>
        <a:ea typeface="+mn-ea"/>
        <a:cs typeface="+mn-cs"/>
      </a:defRPr>
    </a:lvl1pPr>
    <a:lvl2pPr marL="380893" algn="l" defTabSz="761787" rtl="0" eaLnBrk="1" latinLnBrk="0" hangingPunct="1">
      <a:defRPr sz="1000" kern="1200">
        <a:solidFill>
          <a:schemeClr val="tx1"/>
        </a:solidFill>
        <a:latin typeface="+mn-lt"/>
        <a:ea typeface="+mn-ea"/>
        <a:cs typeface="+mn-cs"/>
      </a:defRPr>
    </a:lvl2pPr>
    <a:lvl3pPr marL="761787" algn="l" defTabSz="761787" rtl="0" eaLnBrk="1" latinLnBrk="0" hangingPunct="1">
      <a:defRPr sz="1000" kern="1200">
        <a:solidFill>
          <a:schemeClr val="tx1"/>
        </a:solidFill>
        <a:latin typeface="+mn-lt"/>
        <a:ea typeface="+mn-ea"/>
        <a:cs typeface="+mn-cs"/>
      </a:defRPr>
    </a:lvl3pPr>
    <a:lvl4pPr marL="1142680" algn="l" defTabSz="761787" rtl="0" eaLnBrk="1" latinLnBrk="0" hangingPunct="1">
      <a:defRPr sz="1000" kern="1200">
        <a:solidFill>
          <a:schemeClr val="tx1"/>
        </a:solidFill>
        <a:latin typeface="+mn-lt"/>
        <a:ea typeface="+mn-ea"/>
        <a:cs typeface="+mn-cs"/>
      </a:defRPr>
    </a:lvl4pPr>
    <a:lvl5pPr marL="1523573" algn="l" defTabSz="761787" rtl="0" eaLnBrk="1" latinLnBrk="0" hangingPunct="1">
      <a:defRPr sz="1000" kern="1200">
        <a:solidFill>
          <a:schemeClr val="tx1"/>
        </a:solidFill>
        <a:latin typeface="+mn-lt"/>
        <a:ea typeface="+mn-ea"/>
        <a:cs typeface="+mn-cs"/>
      </a:defRPr>
    </a:lvl5pPr>
    <a:lvl6pPr marL="1904467" algn="l" defTabSz="761787" rtl="0" eaLnBrk="1" latinLnBrk="0" hangingPunct="1">
      <a:defRPr sz="1000" kern="1200">
        <a:solidFill>
          <a:schemeClr val="tx1"/>
        </a:solidFill>
        <a:latin typeface="+mn-lt"/>
        <a:ea typeface="+mn-ea"/>
        <a:cs typeface="+mn-cs"/>
      </a:defRPr>
    </a:lvl6pPr>
    <a:lvl7pPr marL="2285360" algn="l" defTabSz="761787" rtl="0" eaLnBrk="1" latinLnBrk="0" hangingPunct="1">
      <a:defRPr sz="1000" kern="1200">
        <a:solidFill>
          <a:schemeClr val="tx1"/>
        </a:solidFill>
        <a:latin typeface="+mn-lt"/>
        <a:ea typeface="+mn-ea"/>
        <a:cs typeface="+mn-cs"/>
      </a:defRPr>
    </a:lvl7pPr>
    <a:lvl8pPr marL="2666253" algn="l" defTabSz="761787" rtl="0" eaLnBrk="1" latinLnBrk="0" hangingPunct="1">
      <a:defRPr sz="1000" kern="1200">
        <a:solidFill>
          <a:schemeClr val="tx1"/>
        </a:solidFill>
        <a:latin typeface="+mn-lt"/>
        <a:ea typeface="+mn-ea"/>
        <a:cs typeface="+mn-cs"/>
      </a:defRPr>
    </a:lvl8pPr>
    <a:lvl9pPr marL="3047147" algn="l" defTabSz="76178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5BA5E-AFF1-470A-B870-6AD250EE6C62}" type="slidenum">
              <a:rPr lang="en-US" smtClean="0"/>
              <a:pPr/>
              <a:t>13</a:t>
            </a:fld>
            <a:endParaRPr lang="en-US" dirty="0"/>
          </a:p>
        </p:txBody>
      </p:sp>
    </p:spTree>
    <p:extLst>
      <p:ext uri="{BB962C8B-B14F-4D97-AF65-F5344CB8AC3E}">
        <p14:creationId xmlns:p14="http://schemas.microsoft.com/office/powerpoint/2010/main" val="350749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5BA5E-AFF1-470A-B870-6AD250EE6C62}" type="slidenum">
              <a:rPr lang="en-US" smtClean="0"/>
              <a:pPr/>
              <a:t>15</a:t>
            </a:fld>
            <a:endParaRPr lang="en-US"/>
          </a:p>
        </p:txBody>
      </p:sp>
    </p:spTree>
    <p:extLst>
      <p:ext uri="{BB962C8B-B14F-4D97-AF65-F5344CB8AC3E}">
        <p14:creationId xmlns:p14="http://schemas.microsoft.com/office/powerpoint/2010/main" val="128752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0A212-01C6-4CFD-B3A9-0260E0A20FF5}" type="slidenum">
              <a:rPr lang="en-US" smtClean="0"/>
              <a:t>22</a:t>
            </a:fld>
            <a:endParaRPr lang="en-US"/>
          </a:p>
        </p:txBody>
      </p:sp>
    </p:spTree>
    <p:extLst>
      <p:ext uri="{BB962C8B-B14F-4D97-AF65-F5344CB8AC3E}">
        <p14:creationId xmlns:p14="http://schemas.microsoft.com/office/powerpoint/2010/main" val="105949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23</a:t>
            </a:fld>
            <a:endParaRPr lang="en-US"/>
          </a:p>
        </p:txBody>
      </p:sp>
    </p:spTree>
    <p:extLst>
      <p:ext uri="{BB962C8B-B14F-4D97-AF65-F5344CB8AC3E}">
        <p14:creationId xmlns:p14="http://schemas.microsoft.com/office/powerpoint/2010/main" val="346691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0A212-01C6-4CFD-B3A9-0260E0A20FF5}" type="slidenum">
              <a:rPr lang="en-US" smtClean="0"/>
              <a:t>26</a:t>
            </a:fld>
            <a:endParaRPr lang="en-US"/>
          </a:p>
        </p:txBody>
      </p:sp>
    </p:spTree>
    <p:extLst>
      <p:ext uri="{BB962C8B-B14F-4D97-AF65-F5344CB8AC3E}">
        <p14:creationId xmlns:p14="http://schemas.microsoft.com/office/powerpoint/2010/main" val="81456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5BA5E-AFF1-470A-B870-6AD250EE6C62}" type="slidenum">
              <a:rPr lang="en-US" smtClean="0"/>
              <a:pPr/>
              <a:t>28</a:t>
            </a:fld>
            <a:endParaRPr lang="en-US"/>
          </a:p>
        </p:txBody>
      </p:sp>
    </p:spTree>
    <p:extLst>
      <p:ext uri="{BB962C8B-B14F-4D97-AF65-F5344CB8AC3E}">
        <p14:creationId xmlns:p14="http://schemas.microsoft.com/office/powerpoint/2010/main" val="165651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ctrTitle" hasCustomPrompt="1"/>
          </p:nvPr>
        </p:nvSpPr>
        <p:spPr>
          <a:xfrm>
            <a:off x="1218883" y="2441448"/>
            <a:ext cx="10360501" cy="1975104"/>
          </a:xfrm>
        </p:spPr>
        <p:txBody>
          <a:bodyPr/>
          <a:lstStyle>
            <a:lvl1pPr marR="10882" algn="l">
              <a:defRPr sz="4800" b="1" cap="small" spc="0" baseline="0">
                <a:effectLst>
                  <a:reflection blurRad="12700" stA="34000" endA="740" endPos="53000" dir="5400000" sy="-100000" algn="bl" rotWithShape="0"/>
                </a:effectLst>
                <a:latin typeface="Calibri" panose="020F0502020204030204" pitchFamily="34" charset="0"/>
                <a:cs typeface="Calibri" panose="020F0502020204030204" pitchFamily="34" charset="0"/>
              </a:defRPr>
            </a:lvl1pPr>
            <a:extLst/>
          </a:lstStyle>
          <a:p>
            <a:r>
              <a:rPr kumimoji="0" lang="en-US"/>
              <a:t>Click to edit Master</a:t>
            </a:r>
            <a:br>
              <a:rPr kumimoji="0" lang="en-US"/>
            </a:br>
            <a:endParaRPr kumimoji="0" lang="en-US"/>
          </a:p>
        </p:txBody>
      </p:sp>
      <p:sp>
        <p:nvSpPr>
          <p:cNvPr id="9" name="Subtitle 8"/>
          <p:cNvSpPr>
            <a:spLocks noGrp="1"/>
          </p:cNvSpPr>
          <p:nvPr>
            <p:ph type="subTitle" idx="1" hasCustomPrompt="1"/>
          </p:nvPr>
        </p:nvSpPr>
        <p:spPr>
          <a:xfrm>
            <a:off x="1218883" y="4429444"/>
            <a:ext cx="10360501" cy="1508760"/>
          </a:xfrm>
        </p:spPr>
        <p:txBody>
          <a:bodyPr lIns="143684" tIns="65311" anchor="b"/>
          <a:lstStyle>
            <a:lvl1pPr marL="0" indent="0" algn="l">
              <a:spcBef>
                <a:spcPts val="0"/>
              </a:spcBef>
              <a:buNone/>
              <a:defRPr sz="2400">
                <a:solidFill>
                  <a:schemeClr val="tx1"/>
                </a:solidFill>
                <a:latin typeface="Calibri" panose="020F0502020204030204" pitchFamily="34" charset="0"/>
                <a:cs typeface="Calibri" panose="020F0502020204030204" pitchFamily="34" charset="0"/>
              </a:defRPr>
            </a:lvl1pPr>
            <a:lvl2pPr marL="544106" indent="0" algn="ctr">
              <a:buNone/>
            </a:lvl2pPr>
            <a:lvl3pPr marL="1088212" indent="0" algn="ctr">
              <a:buNone/>
            </a:lvl3pPr>
            <a:lvl4pPr marL="1632319" indent="0" algn="ctr">
              <a:buNone/>
            </a:lvl4pPr>
            <a:lvl5pPr marL="2176425" indent="0" algn="ctr">
              <a:buNone/>
            </a:lvl5pPr>
            <a:lvl6pPr marL="2720531" indent="0" algn="ctr">
              <a:buNone/>
            </a:lvl6pPr>
            <a:lvl7pPr marL="3264636" indent="0" algn="ctr">
              <a:buNone/>
            </a:lvl7pPr>
            <a:lvl8pPr marL="3808742" indent="0" algn="ctr">
              <a:buNone/>
            </a:lvl8pPr>
            <a:lvl9pPr marL="4352849" indent="0" algn="ctr">
              <a:buNone/>
            </a:lvl9pPr>
            <a:extLst/>
          </a:lstStyle>
          <a:p>
            <a:r>
              <a:rPr kumimoji="0" lang="en-US"/>
              <a:t>Click to edit Master subtitle style, author, date/time and venue </a:t>
            </a:r>
          </a:p>
        </p:txBody>
      </p:sp>
      <p:grpSp>
        <p:nvGrpSpPr>
          <p:cNvPr id="5" name="Group 4">
            <a:extLst>
              <a:ext uri="{FF2B5EF4-FFF2-40B4-BE49-F238E27FC236}">
                <a16:creationId xmlns:a16="http://schemas.microsoft.com/office/drawing/2014/main" id="{CB9A6080-94AE-114B-BFA5-5FA5BB16A0BA}"/>
              </a:ext>
            </a:extLst>
          </p:cNvPr>
          <p:cNvGrpSpPr>
            <a:grpSpLocks noChangeAspect="1"/>
          </p:cNvGrpSpPr>
          <p:nvPr userDrawn="1"/>
        </p:nvGrpSpPr>
        <p:grpSpPr>
          <a:xfrm>
            <a:off x="1175187" y="762000"/>
            <a:ext cx="1553499" cy="581673"/>
            <a:chOff x="1314450" y="6391094"/>
            <a:chExt cx="1123377" cy="420623"/>
          </a:xfrm>
        </p:grpSpPr>
        <p:sp>
          <p:nvSpPr>
            <p:cNvPr id="6" name="Freeform: Shape 10">
              <a:extLst>
                <a:ext uri="{FF2B5EF4-FFF2-40B4-BE49-F238E27FC236}">
                  <a16:creationId xmlns:a16="http://schemas.microsoft.com/office/drawing/2014/main" id="{DD59582C-EC1D-E141-AB7B-02DC15CFF0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sz="1800"/>
            </a:p>
          </p:txBody>
        </p:sp>
        <p:sp>
          <p:nvSpPr>
            <p:cNvPr id="7" name="Freeform: Shape 11">
              <a:extLst>
                <a:ext uri="{FF2B5EF4-FFF2-40B4-BE49-F238E27FC236}">
                  <a16:creationId xmlns:a16="http://schemas.microsoft.com/office/drawing/2014/main" id="{963A48C2-FDAB-BA4F-9530-E8EB807624F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sz="1800"/>
            </a:p>
          </p:txBody>
        </p:sp>
        <p:sp>
          <p:nvSpPr>
            <p:cNvPr id="10" name="Freeform: Shape 12">
              <a:extLst>
                <a:ext uri="{FF2B5EF4-FFF2-40B4-BE49-F238E27FC236}">
                  <a16:creationId xmlns:a16="http://schemas.microsoft.com/office/drawing/2014/main" id="{3F5DCC0E-BBFB-B94A-8E23-BC56C8585AD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sz="1800"/>
            </a:p>
          </p:txBody>
        </p:sp>
        <p:sp>
          <p:nvSpPr>
            <p:cNvPr id="11" name="Freeform: Shape 13">
              <a:extLst>
                <a:ext uri="{FF2B5EF4-FFF2-40B4-BE49-F238E27FC236}">
                  <a16:creationId xmlns:a16="http://schemas.microsoft.com/office/drawing/2014/main" id="{6F61AE0D-ED5D-AA4E-9EC5-E0CB4FA320CD}"/>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sz="1800"/>
            </a:p>
          </p:txBody>
        </p:sp>
      </p:grpSp>
      <p:sp>
        <p:nvSpPr>
          <p:cNvPr id="3" name="Text Placeholder 2">
            <a:extLst>
              <a:ext uri="{FF2B5EF4-FFF2-40B4-BE49-F238E27FC236}">
                <a16:creationId xmlns:a16="http://schemas.microsoft.com/office/drawing/2014/main" id="{EFF6B906-6D47-F641-A960-3F844599257C}"/>
              </a:ext>
            </a:extLst>
          </p:cNvPr>
          <p:cNvSpPr>
            <a:spLocks noGrp="1"/>
          </p:cNvSpPr>
          <p:nvPr>
            <p:ph type="body" sz="quarter" idx="10" hasCustomPrompt="1"/>
          </p:nvPr>
        </p:nvSpPr>
        <p:spPr>
          <a:xfrm>
            <a:off x="2929097" y="762001"/>
            <a:ext cx="8650287" cy="575878"/>
          </a:xfrm>
        </p:spPr>
        <p:txBody>
          <a:bodyPr anchor="ctr">
            <a:normAutofit/>
          </a:bodyPr>
          <a:lstStyle>
            <a:lvl1pPr algn="r">
              <a:buFontTx/>
              <a:buNone/>
              <a:defRPr sz="2400" b="1">
                <a:solidFill>
                  <a:schemeClr val="accent4">
                    <a:lumMod val="20000"/>
                    <a:lumOff val="80000"/>
                  </a:schemeClr>
                </a:solidFill>
                <a:latin typeface="Calibri" panose="020F0502020204030204" pitchFamily="34" charset="0"/>
                <a:cs typeface="Calibri" panose="020F0502020204030204" pitchFamily="34" charset="0"/>
              </a:defRPr>
            </a:lvl1pPr>
            <a:lvl2pPr>
              <a:defRPr>
                <a:solidFill>
                  <a:schemeClr val="accent4">
                    <a:lumMod val="20000"/>
                    <a:lumOff val="80000"/>
                  </a:schemeClr>
                </a:solidFill>
              </a:defRPr>
            </a:lvl2pPr>
            <a:lvl3pPr>
              <a:defRPr>
                <a:solidFill>
                  <a:schemeClr val="accent4">
                    <a:lumMod val="20000"/>
                    <a:lumOff val="80000"/>
                  </a:schemeClr>
                </a:solidFill>
              </a:defRPr>
            </a:lvl3pPr>
            <a:lvl4pPr>
              <a:defRPr>
                <a:solidFill>
                  <a:schemeClr val="accent4">
                    <a:lumMod val="20000"/>
                    <a:lumOff val="80000"/>
                  </a:schemeClr>
                </a:solidFill>
              </a:defRPr>
            </a:lvl4pPr>
            <a:lvl5pPr>
              <a:defRPr>
                <a:solidFill>
                  <a:schemeClr val="accent4">
                    <a:lumMod val="20000"/>
                    <a:lumOff val="80000"/>
                  </a:schemeClr>
                </a:solidFill>
              </a:defRPr>
            </a:lvl5pPr>
          </a:lstStyle>
          <a:p>
            <a:pPr lvl="0"/>
            <a:r>
              <a:rPr lang="en-US"/>
              <a:t>Click to edit Heading for Master Tile Page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828" y="1558458"/>
            <a:ext cx="11245172"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95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3" y="512064"/>
            <a:ext cx="10360501" cy="615400"/>
          </a:xfrm>
        </p:spPr>
        <p:txBody>
          <a:bodyPr anchor="ctr"/>
          <a:lstStyle>
            <a:lvl1pPr>
              <a:defRPr sz="3600" b="1">
                <a:latin typeface="Calibri" panose="020F0502020204030204" pitchFamily="34" charset="0"/>
                <a:cs typeface="Calibri" panose="020F0502020204030204" pitchFamily="34" charset="0"/>
              </a:defRPr>
            </a:lvl1pPr>
          </a:lstStyle>
          <a:p>
            <a:r>
              <a:rPr kumimoji="0" lang="en-US"/>
              <a:t>Click to edit Master title style</a:t>
            </a:r>
          </a:p>
        </p:txBody>
      </p:sp>
      <p:sp>
        <p:nvSpPr>
          <p:cNvPr id="3" name="Content Placeholder 2"/>
          <p:cNvSpPr>
            <a:spLocks noGrp="1"/>
          </p:cNvSpPr>
          <p:nvPr>
            <p:ph idx="1"/>
          </p:nvPr>
        </p:nvSpPr>
        <p:spPr>
          <a:xfrm>
            <a:off x="1218883" y="1180111"/>
            <a:ext cx="10360501" cy="5175449"/>
          </a:xfrm>
        </p:spPr>
        <p:txBody>
          <a:bodyPr>
            <a:normAutofit/>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8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a:xfrm>
            <a:off x="11477810" y="6416676"/>
            <a:ext cx="711015" cy="441324"/>
          </a:xfrm>
        </p:spPr>
        <p:txBody>
          <a:bodyPr anchor="b"/>
          <a:lstStyle>
            <a:lvl1pPr algn="r">
              <a:defRPr sz="1400">
                <a:latin typeface="Calibri" panose="020F0502020204030204" pitchFamily="34" charset="0"/>
                <a:cs typeface="Calibri" panose="020F0502020204030204" pitchFamily="34" charset="0"/>
              </a:defRPr>
            </a:lvl1pPr>
          </a:lstStyle>
          <a:p>
            <a:fld id="{518727FE-8BA6-410E-8B18-E4109D39D295}" type="slidenum">
              <a:rPr lang="en-US" smtClean="0"/>
              <a:pPr/>
              <a:t>‹#›</a:t>
            </a:fld>
            <a:endParaRPr lang="en-US" sz="1400"/>
          </a:p>
        </p:txBody>
      </p:sp>
      <p:grpSp>
        <p:nvGrpSpPr>
          <p:cNvPr id="7" name="Group 6">
            <a:extLst>
              <a:ext uri="{FF2B5EF4-FFF2-40B4-BE49-F238E27FC236}">
                <a16:creationId xmlns:a16="http://schemas.microsoft.com/office/drawing/2014/main" id="{DB6096F9-F0B5-BE4C-8C00-DC93580B1204}"/>
              </a:ext>
            </a:extLst>
          </p:cNvPr>
          <p:cNvGrpSpPr/>
          <p:nvPr userDrawn="1"/>
        </p:nvGrpSpPr>
        <p:grpSpPr>
          <a:xfrm>
            <a:off x="130168" y="6364029"/>
            <a:ext cx="1059754" cy="396801"/>
            <a:chOff x="1314450" y="6391094"/>
            <a:chExt cx="1123377" cy="420623"/>
          </a:xfrm>
        </p:grpSpPr>
        <p:sp>
          <p:nvSpPr>
            <p:cNvPr id="9" name="Freeform: Shape 10">
              <a:extLst>
                <a:ext uri="{FF2B5EF4-FFF2-40B4-BE49-F238E27FC236}">
                  <a16:creationId xmlns:a16="http://schemas.microsoft.com/office/drawing/2014/main" id="{31E13451-C14D-544F-B719-37126F202568}"/>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0" name="Freeform: Shape 11">
              <a:extLst>
                <a:ext uri="{FF2B5EF4-FFF2-40B4-BE49-F238E27FC236}">
                  <a16:creationId xmlns:a16="http://schemas.microsoft.com/office/drawing/2014/main" id="{F751068A-5160-4B4C-93B2-06D562441B3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1" name="Freeform: Shape 12">
              <a:extLst>
                <a:ext uri="{FF2B5EF4-FFF2-40B4-BE49-F238E27FC236}">
                  <a16:creationId xmlns:a16="http://schemas.microsoft.com/office/drawing/2014/main" id="{4E8E7A6A-208A-1441-AD4B-FCB7EE7C8219}"/>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2" name="Freeform: Shape 13">
              <a:extLst>
                <a:ext uri="{FF2B5EF4-FFF2-40B4-BE49-F238E27FC236}">
                  <a16:creationId xmlns:a16="http://schemas.microsoft.com/office/drawing/2014/main" id="{B8BE2A70-6E58-3143-8192-896457FADC1A}"/>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5" name="Text Placeholder 4">
            <a:extLst>
              <a:ext uri="{FF2B5EF4-FFF2-40B4-BE49-F238E27FC236}">
                <a16:creationId xmlns:a16="http://schemas.microsoft.com/office/drawing/2014/main" id="{AD37F5FD-576C-994A-89F7-BA48AFD51B12}"/>
              </a:ext>
            </a:extLst>
          </p:cNvPr>
          <p:cNvSpPr>
            <a:spLocks noGrp="1"/>
          </p:cNvSpPr>
          <p:nvPr>
            <p:ph type="body" sz="quarter" idx="13" hasCustomPrompt="1"/>
          </p:nvPr>
        </p:nvSpPr>
        <p:spPr>
          <a:xfrm>
            <a:off x="1959292" y="6364030"/>
            <a:ext cx="8879681"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2064"/>
            <a:ext cx="10969943" cy="493970"/>
          </a:xfrm>
        </p:spPr>
        <p:txBody>
          <a:bodyPr anchor="ctr"/>
          <a:lstStyle>
            <a:lvl1pPr>
              <a:defRPr sz="3600" b="1">
                <a:latin typeface="Calibri" panose="020F0502020204030204" pitchFamily="34" charset="0"/>
                <a:cs typeface="Calibri" panose="020F0502020204030204" pitchFamily="34" charset="0"/>
              </a:defRPr>
            </a:lvl1pPr>
          </a:lstStyle>
          <a:p>
            <a:r>
              <a:rPr kumimoji="0" lang="en-US"/>
              <a:t>Click to edit Master title style</a:t>
            </a:r>
          </a:p>
        </p:txBody>
      </p:sp>
      <p:sp>
        <p:nvSpPr>
          <p:cNvPr id="3" name="Content Placeholder 2"/>
          <p:cNvSpPr>
            <a:spLocks noGrp="1"/>
          </p:cNvSpPr>
          <p:nvPr>
            <p:ph sz="half" idx="1"/>
          </p:nvPr>
        </p:nvSpPr>
        <p:spPr>
          <a:xfrm>
            <a:off x="618964" y="1058682"/>
            <a:ext cx="5383398" cy="5237784"/>
          </a:xfrm>
        </p:spPr>
        <p:txBody>
          <a:bodyPr>
            <a:normAutofit/>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5508" y="1058682"/>
            <a:ext cx="5383398" cy="5237784"/>
          </a:xfrm>
        </p:spPr>
        <p:txBody>
          <a:bodyPr>
            <a:normAutofit/>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a:xfrm>
            <a:off x="11477810" y="6416676"/>
            <a:ext cx="711015" cy="441323"/>
          </a:xfrm>
        </p:spPr>
        <p:txBody>
          <a:bodyPr/>
          <a:lstStyle>
            <a:lvl1pPr>
              <a:defRPr sz="1400"/>
            </a:lvl1pPr>
          </a:lstStyle>
          <a:p>
            <a:fld id="{D1FB4D32-6D90-4436-8F4E-272F3EB1B7E7}" type="slidenum">
              <a:rPr lang="en-US" smtClean="0"/>
              <a:pPr/>
              <a:t>‹#›</a:t>
            </a:fld>
            <a:endParaRPr lang="en-US" sz="1400"/>
          </a:p>
        </p:txBody>
      </p:sp>
      <p:grpSp>
        <p:nvGrpSpPr>
          <p:cNvPr id="6" name="Group 5">
            <a:extLst>
              <a:ext uri="{FF2B5EF4-FFF2-40B4-BE49-F238E27FC236}">
                <a16:creationId xmlns:a16="http://schemas.microsoft.com/office/drawing/2014/main" id="{4F7680A5-4331-0D47-9212-AD025BCA49F6}"/>
              </a:ext>
            </a:extLst>
          </p:cNvPr>
          <p:cNvGrpSpPr/>
          <p:nvPr userDrawn="1"/>
        </p:nvGrpSpPr>
        <p:grpSpPr>
          <a:xfrm>
            <a:off x="130168" y="6364029"/>
            <a:ext cx="1059754" cy="396801"/>
            <a:chOff x="1314450" y="6391094"/>
            <a:chExt cx="1123377" cy="420623"/>
          </a:xfrm>
        </p:grpSpPr>
        <p:sp>
          <p:nvSpPr>
            <p:cNvPr id="8" name="Freeform: Shape 10">
              <a:extLst>
                <a:ext uri="{FF2B5EF4-FFF2-40B4-BE49-F238E27FC236}">
                  <a16:creationId xmlns:a16="http://schemas.microsoft.com/office/drawing/2014/main" id="{AF278599-C203-8D41-BE56-B8EBB9BDC48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43F6D8EC-3289-7741-9581-2635DBB3C18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0" name="Freeform: Shape 12">
              <a:extLst>
                <a:ext uri="{FF2B5EF4-FFF2-40B4-BE49-F238E27FC236}">
                  <a16:creationId xmlns:a16="http://schemas.microsoft.com/office/drawing/2014/main" id="{36698457-041F-3440-A4C2-65371F429795}"/>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1" name="Freeform: Shape 13">
              <a:extLst>
                <a:ext uri="{FF2B5EF4-FFF2-40B4-BE49-F238E27FC236}">
                  <a16:creationId xmlns:a16="http://schemas.microsoft.com/office/drawing/2014/main" id="{B5CA6F6F-66A8-FA4A-A6C7-8EE5E3027061}"/>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AC87EE27-C2A7-8F44-8B03-588ADFD59ED7}"/>
              </a:ext>
            </a:extLst>
          </p:cNvPr>
          <p:cNvSpPr>
            <a:spLocks noGrp="1"/>
          </p:cNvSpPr>
          <p:nvPr>
            <p:ph type="body" sz="quarter" idx="13" hasCustomPrompt="1"/>
          </p:nvPr>
        </p:nvSpPr>
        <p:spPr>
          <a:xfrm>
            <a:off x="1893886" y="6364029"/>
            <a:ext cx="8401051"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2064"/>
            <a:ext cx="10969944" cy="441323"/>
          </a:xfrm>
        </p:spPr>
        <p:txBody>
          <a:bodyPr anchor="ctr"/>
          <a:lstStyle>
            <a:lvl1pPr>
              <a:defRPr sz="3600" b="1">
                <a:latin typeface="Calibri" panose="020F0502020204030204" pitchFamily="34" charset="0"/>
                <a:cs typeface="Calibri" panose="020F0502020204030204" pitchFamily="34" charset="0"/>
              </a:defRPr>
            </a:lvl1pPr>
            <a:extLst/>
          </a:lstStyle>
          <a:p>
            <a:r>
              <a:rPr kumimoji="0" lang="en-US"/>
              <a:t>Click to edit Master title style</a:t>
            </a:r>
          </a:p>
        </p:txBody>
      </p:sp>
      <p:sp>
        <p:nvSpPr>
          <p:cNvPr id="3" name="Text Placeholder 2"/>
          <p:cNvSpPr>
            <a:spLocks noGrp="1"/>
          </p:cNvSpPr>
          <p:nvPr>
            <p:ph type="body" idx="1"/>
          </p:nvPr>
        </p:nvSpPr>
        <p:spPr>
          <a:xfrm>
            <a:off x="609441" y="1031072"/>
            <a:ext cx="5385515" cy="639762"/>
          </a:xfrm>
        </p:spPr>
        <p:txBody>
          <a:bodyPr anchor="ctr"/>
          <a:lstStyle>
            <a:lvl1pPr marL="87057" indent="0" algn="l">
              <a:buNone/>
              <a:defRPr sz="2400" b="1">
                <a:solidFill>
                  <a:schemeClr val="accent2"/>
                </a:solidFill>
                <a:latin typeface="Calibri" panose="020F0502020204030204" pitchFamily="34" charset="0"/>
                <a:cs typeface="Calibri" panose="020F0502020204030204" pitchFamily="34" charset="0"/>
              </a:defRPr>
            </a:lvl1pPr>
            <a:lvl2pPr>
              <a:buNone/>
              <a:defRPr sz="2416" b="1"/>
            </a:lvl2pPr>
            <a:lvl3pPr>
              <a:buNone/>
              <a:defRPr sz="2166" b="1"/>
            </a:lvl3pPr>
            <a:lvl4pPr>
              <a:buNone/>
              <a:defRPr sz="1916" b="1"/>
            </a:lvl4pPr>
            <a:lvl5pPr>
              <a:buNone/>
              <a:defRPr sz="1916"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1755" y="1031072"/>
            <a:ext cx="5387630" cy="639762"/>
          </a:xfrm>
        </p:spPr>
        <p:txBody>
          <a:bodyPr anchor="ctr"/>
          <a:lstStyle>
            <a:lvl1pPr marL="87057" indent="0">
              <a:buNone/>
              <a:defRPr sz="2400" b="1">
                <a:solidFill>
                  <a:schemeClr val="accent2"/>
                </a:solidFill>
                <a:latin typeface="Calibri" panose="020F0502020204030204" pitchFamily="34" charset="0"/>
                <a:cs typeface="Calibri" panose="020F0502020204030204" pitchFamily="34" charset="0"/>
              </a:defRPr>
            </a:lvl1pPr>
            <a:lvl2pPr>
              <a:buNone/>
              <a:defRPr sz="2416" b="1"/>
            </a:lvl2pPr>
            <a:lvl3pPr>
              <a:buNone/>
              <a:defRPr sz="2166" b="1"/>
            </a:lvl3pPr>
            <a:lvl4pPr>
              <a:buNone/>
              <a:defRPr sz="1916" b="1"/>
            </a:lvl4pPr>
            <a:lvl5pPr>
              <a:buNone/>
              <a:defRPr sz="1916"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441" y="1680358"/>
            <a:ext cx="5385515" cy="4664889"/>
          </a:xfrm>
        </p:spPr>
        <p:txBody>
          <a:bodyPr>
            <a:normAutofit/>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1755" y="1680358"/>
            <a:ext cx="5387630" cy="4664889"/>
          </a:xfrm>
        </p:spPr>
        <p:txBody>
          <a:bodyPr>
            <a:normAutofit/>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lide Number Placeholder 8"/>
          <p:cNvSpPr>
            <a:spLocks noGrp="1"/>
          </p:cNvSpPr>
          <p:nvPr>
            <p:ph type="sldNum" sz="quarter" idx="12"/>
          </p:nvPr>
        </p:nvSpPr>
        <p:spPr>
          <a:xfrm>
            <a:off x="11477810" y="6416676"/>
            <a:ext cx="711015" cy="441322"/>
          </a:xfrm>
        </p:spPr>
        <p:txBody>
          <a:bodyPr/>
          <a:lstStyle>
            <a:lvl1pPr>
              <a:defRPr sz="1400"/>
            </a:lvl1pPr>
          </a:lstStyle>
          <a:p>
            <a:fld id="{6BB64760-54A4-47C5-96F5-6B538CBEB93F}" type="slidenum">
              <a:rPr lang="en-US" smtClean="0"/>
              <a:pPr/>
              <a:t>‹#›</a:t>
            </a:fld>
            <a:endParaRPr lang="en-US" sz="1400"/>
          </a:p>
        </p:txBody>
      </p:sp>
      <p:grpSp>
        <p:nvGrpSpPr>
          <p:cNvPr id="8" name="Group 7">
            <a:extLst>
              <a:ext uri="{FF2B5EF4-FFF2-40B4-BE49-F238E27FC236}">
                <a16:creationId xmlns:a16="http://schemas.microsoft.com/office/drawing/2014/main" id="{4B89A100-0B01-D447-95B2-F8026EC9CB27}"/>
              </a:ext>
            </a:extLst>
          </p:cNvPr>
          <p:cNvGrpSpPr/>
          <p:nvPr userDrawn="1"/>
        </p:nvGrpSpPr>
        <p:grpSpPr>
          <a:xfrm>
            <a:off x="130168" y="6364029"/>
            <a:ext cx="1059754" cy="396801"/>
            <a:chOff x="1314450" y="6391094"/>
            <a:chExt cx="1123377" cy="420623"/>
          </a:xfrm>
        </p:grpSpPr>
        <p:sp>
          <p:nvSpPr>
            <p:cNvPr id="10" name="Freeform: Shape 10">
              <a:extLst>
                <a:ext uri="{FF2B5EF4-FFF2-40B4-BE49-F238E27FC236}">
                  <a16:creationId xmlns:a16="http://schemas.microsoft.com/office/drawing/2014/main" id="{24067BD7-2C44-C947-91ED-3D3F6EBD25F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1" name="Freeform: Shape 11">
              <a:extLst>
                <a:ext uri="{FF2B5EF4-FFF2-40B4-BE49-F238E27FC236}">
                  <a16:creationId xmlns:a16="http://schemas.microsoft.com/office/drawing/2014/main" id="{9804AC44-9476-E34C-9343-3304FFB7C7C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2" name="Freeform: Shape 12">
              <a:extLst>
                <a:ext uri="{FF2B5EF4-FFF2-40B4-BE49-F238E27FC236}">
                  <a16:creationId xmlns:a16="http://schemas.microsoft.com/office/drawing/2014/main" id="{85894E84-E52A-344F-85D5-1440B5CB1EA8}"/>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3" name="Freeform: Shape 13">
              <a:extLst>
                <a:ext uri="{FF2B5EF4-FFF2-40B4-BE49-F238E27FC236}">
                  <a16:creationId xmlns:a16="http://schemas.microsoft.com/office/drawing/2014/main" id="{E0DA3D83-0E11-9149-8A8C-F4D4BFE1AACC}"/>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5" name="Text Placeholder 4">
            <a:extLst>
              <a:ext uri="{FF2B5EF4-FFF2-40B4-BE49-F238E27FC236}">
                <a16:creationId xmlns:a16="http://schemas.microsoft.com/office/drawing/2014/main" id="{59038177-6C1F-0E45-86A2-5747ED62BCC4}"/>
              </a:ext>
            </a:extLst>
          </p:cNvPr>
          <p:cNvSpPr>
            <a:spLocks noGrp="1"/>
          </p:cNvSpPr>
          <p:nvPr>
            <p:ph type="body" sz="quarter" idx="13" hasCustomPrompt="1"/>
          </p:nvPr>
        </p:nvSpPr>
        <p:spPr>
          <a:xfrm>
            <a:off x="1737626" y="6416675"/>
            <a:ext cx="8908257" cy="441323"/>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8883" y="512064"/>
            <a:ext cx="10360501" cy="493970"/>
          </a:xfrm>
        </p:spPr>
        <p:txBody>
          <a:bodyPr anchor="ctr"/>
          <a:lstStyle>
            <a:lvl1pPr>
              <a:defRPr sz="3600" b="1" cap="none" baseline="0">
                <a:latin typeface="Calibri" panose="020F0502020204030204" pitchFamily="34" charset="0"/>
                <a:cs typeface="Calibri" panose="020F0502020204030204" pitchFamily="34" charset="0"/>
              </a:defRPr>
            </a:lvl1pPr>
            <a:extLst/>
          </a:lstStyle>
          <a:p>
            <a:r>
              <a:rPr kumimoji="0" lang="en-US"/>
              <a:t>Click to edit Master title style</a:t>
            </a:r>
          </a:p>
        </p:txBody>
      </p:sp>
      <p:sp>
        <p:nvSpPr>
          <p:cNvPr id="5" name="Slide Number Placeholder 4"/>
          <p:cNvSpPr>
            <a:spLocks noGrp="1"/>
          </p:cNvSpPr>
          <p:nvPr>
            <p:ph type="sldNum" sz="quarter" idx="12"/>
          </p:nvPr>
        </p:nvSpPr>
        <p:spPr>
          <a:xfrm>
            <a:off x="11477810" y="6416676"/>
            <a:ext cx="711015" cy="441324"/>
          </a:xfrm>
        </p:spPr>
        <p:txBody>
          <a:bodyPr/>
          <a:lstStyle>
            <a:lvl1pPr>
              <a:defRPr sz="1400"/>
            </a:lvl1pPr>
          </a:lstStyle>
          <a:p>
            <a:fld id="{17AA2687-1D62-4697-B07C-AE046A4947FE}" type="slidenum">
              <a:rPr lang="en-US" smtClean="0"/>
              <a:pPr/>
              <a:t>‹#›</a:t>
            </a:fld>
            <a:endParaRPr lang="en-US" sz="1400"/>
          </a:p>
        </p:txBody>
      </p:sp>
      <p:grpSp>
        <p:nvGrpSpPr>
          <p:cNvPr id="4" name="Group 3">
            <a:extLst>
              <a:ext uri="{FF2B5EF4-FFF2-40B4-BE49-F238E27FC236}">
                <a16:creationId xmlns:a16="http://schemas.microsoft.com/office/drawing/2014/main" id="{668C7AB3-2C27-A94E-B234-71886FA82219}"/>
              </a:ext>
            </a:extLst>
          </p:cNvPr>
          <p:cNvGrpSpPr/>
          <p:nvPr userDrawn="1"/>
        </p:nvGrpSpPr>
        <p:grpSpPr>
          <a:xfrm>
            <a:off x="130168" y="6364029"/>
            <a:ext cx="1059754" cy="396801"/>
            <a:chOff x="1314450" y="6391094"/>
            <a:chExt cx="1123377" cy="420623"/>
          </a:xfrm>
        </p:grpSpPr>
        <p:sp>
          <p:nvSpPr>
            <p:cNvPr id="6" name="Freeform: Shape 10">
              <a:extLst>
                <a:ext uri="{FF2B5EF4-FFF2-40B4-BE49-F238E27FC236}">
                  <a16:creationId xmlns:a16="http://schemas.microsoft.com/office/drawing/2014/main" id="{19989B60-E064-5744-961D-D06A355BE9B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7" name="Freeform: Shape 11">
              <a:extLst>
                <a:ext uri="{FF2B5EF4-FFF2-40B4-BE49-F238E27FC236}">
                  <a16:creationId xmlns:a16="http://schemas.microsoft.com/office/drawing/2014/main" id="{3059B0D4-AE3B-9542-8787-884FE4FC8FB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8" name="Freeform: Shape 12">
              <a:extLst>
                <a:ext uri="{FF2B5EF4-FFF2-40B4-BE49-F238E27FC236}">
                  <a16:creationId xmlns:a16="http://schemas.microsoft.com/office/drawing/2014/main" id="{7B897A14-7C60-0B40-BB6C-9C4841A9B1F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9" name="Freeform: Shape 13">
              <a:extLst>
                <a:ext uri="{FF2B5EF4-FFF2-40B4-BE49-F238E27FC236}">
                  <a16:creationId xmlns:a16="http://schemas.microsoft.com/office/drawing/2014/main" id="{5F0ABCFD-5814-E14C-B7B1-0E48B3580FA2}"/>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470313AE-05FF-7B49-9001-E0202E4F08DA}"/>
              </a:ext>
            </a:extLst>
          </p:cNvPr>
          <p:cNvSpPr>
            <a:spLocks noGrp="1"/>
          </p:cNvSpPr>
          <p:nvPr>
            <p:ph type="body" sz="quarter" idx="13" hasCustomPrompt="1"/>
          </p:nvPr>
        </p:nvSpPr>
        <p:spPr>
          <a:xfrm>
            <a:off x="1887855" y="6364029"/>
            <a:ext cx="9022556"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77810" y="6416676"/>
            <a:ext cx="711015" cy="441324"/>
          </a:xfrm>
        </p:spPr>
        <p:txBody>
          <a:bodyPr/>
          <a:lstStyle>
            <a:lvl1pPr>
              <a:defRPr sz="1400"/>
            </a:lvl1pPr>
          </a:lstStyle>
          <a:p>
            <a:fld id="{BE378E9E-2D08-4DFB-AA46-1F6EC28612C7}" type="slidenum">
              <a:rPr lang="en-US" smtClean="0"/>
              <a:pPr/>
              <a:t>‹#›</a:t>
            </a:fld>
            <a:endParaRPr lang="en-US" sz="1400"/>
          </a:p>
        </p:txBody>
      </p:sp>
      <p:grpSp>
        <p:nvGrpSpPr>
          <p:cNvPr id="3" name="Group 2">
            <a:extLst>
              <a:ext uri="{FF2B5EF4-FFF2-40B4-BE49-F238E27FC236}">
                <a16:creationId xmlns:a16="http://schemas.microsoft.com/office/drawing/2014/main" id="{7B89187A-2112-E14A-836E-76D866D6069E}"/>
              </a:ext>
            </a:extLst>
          </p:cNvPr>
          <p:cNvGrpSpPr/>
          <p:nvPr userDrawn="1"/>
        </p:nvGrpSpPr>
        <p:grpSpPr>
          <a:xfrm>
            <a:off x="130168" y="6364029"/>
            <a:ext cx="1059754" cy="396801"/>
            <a:chOff x="1314450" y="6391094"/>
            <a:chExt cx="1123377" cy="420623"/>
          </a:xfrm>
        </p:grpSpPr>
        <p:sp>
          <p:nvSpPr>
            <p:cNvPr id="5" name="Freeform: Shape 10">
              <a:extLst>
                <a:ext uri="{FF2B5EF4-FFF2-40B4-BE49-F238E27FC236}">
                  <a16:creationId xmlns:a16="http://schemas.microsoft.com/office/drawing/2014/main" id="{8AC892C8-C68C-0B45-B868-45BD1E97102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11">
              <a:extLst>
                <a:ext uri="{FF2B5EF4-FFF2-40B4-BE49-F238E27FC236}">
                  <a16:creationId xmlns:a16="http://schemas.microsoft.com/office/drawing/2014/main" id="{1CFEE9CD-1A56-3E45-AFE8-70EC616D6903}"/>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12">
              <a:extLst>
                <a:ext uri="{FF2B5EF4-FFF2-40B4-BE49-F238E27FC236}">
                  <a16:creationId xmlns:a16="http://schemas.microsoft.com/office/drawing/2014/main" id="{5D4AF4BE-E43C-E640-BA20-CB4BC264DBAD}"/>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D2C7B20F-F594-1945-B6EF-017ADC34DDB5}"/>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0" name="Text Placeholder 4">
            <a:extLst>
              <a:ext uri="{FF2B5EF4-FFF2-40B4-BE49-F238E27FC236}">
                <a16:creationId xmlns:a16="http://schemas.microsoft.com/office/drawing/2014/main" id="{32388520-ED7D-FA4D-AF1F-E1B33593C9F9}"/>
              </a:ext>
            </a:extLst>
          </p:cNvPr>
          <p:cNvSpPr>
            <a:spLocks noGrp="1"/>
          </p:cNvSpPr>
          <p:nvPr>
            <p:ph type="body" sz="quarter" idx="13" hasCustomPrompt="1"/>
          </p:nvPr>
        </p:nvSpPr>
        <p:spPr>
          <a:xfrm>
            <a:off x="1418880" y="6364029"/>
            <a:ext cx="9351063"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162" y="273050"/>
            <a:ext cx="10969943" cy="1162050"/>
          </a:xfrm>
        </p:spPr>
        <p:txBody>
          <a:bodyPr anchor="ctr"/>
          <a:lstStyle>
            <a:lvl1pPr algn="l">
              <a:buNone/>
              <a:defRPr sz="4249" b="0"/>
            </a:lvl1pPr>
            <a:extLst/>
          </a:lstStyle>
          <a:p>
            <a:r>
              <a:rPr kumimoji="0" lang="en-US"/>
              <a:t>Click to edit Master title style</a:t>
            </a:r>
          </a:p>
        </p:txBody>
      </p:sp>
      <p:sp>
        <p:nvSpPr>
          <p:cNvPr id="3" name="Text Placeholder 2"/>
          <p:cNvSpPr>
            <a:spLocks noGrp="1"/>
          </p:cNvSpPr>
          <p:nvPr>
            <p:ph type="body" idx="2"/>
          </p:nvPr>
        </p:nvSpPr>
        <p:spPr>
          <a:xfrm>
            <a:off x="914162" y="1435100"/>
            <a:ext cx="3351927" cy="4572000"/>
          </a:xfrm>
        </p:spPr>
        <p:txBody>
          <a:bodyPr>
            <a:normAutofit/>
          </a:bodyPr>
          <a:lstStyle>
            <a:lvl1pPr marL="65293" indent="0">
              <a:buNone/>
              <a:defRPr sz="2000"/>
            </a:lvl1pPr>
            <a:lvl2pPr>
              <a:buNone/>
              <a:defRPr sz="1416"/>
            </a:lvl2pPr>
            <a:lvl3pPr>
              <a:buNone/>
              <a:defRPr sz="1166"/>
            </a:lvl3pPr>
            <a:lvl4pPr>
              <a:buNone/>
              <a:defRPr sz="1083"/>
            </a:lvl4pPr>
            <a:lvl5pPr>
              <a:buNone/>
              <a:defRPr sz="1083"/>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0809" y="1435100"/>
            <a:ext cx="7313295" cy="4572000"/>
          </a:xfrm>
        </p:spPr>
        <p:txBody>
          <a:bodyPr>
            <a:normAutofit/>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a:xfrm>
            <a:off x="11477810" y="6416676"/>
            <a:ext cx="711015" cy="441323"/>
          </a:xfrm>
        </p:spPr>
        <p:txBody>
          <a:bodyPr/>
          <a:lstStyle>
            <a:lvl1pPr>
              <a:defRPr sz="1400"/>
            </a:lvl1pPr>
          </a:lstStyle>
          <a:p>
            <a:fld id="{EB46B189-2616-4EF5-830B-204180E6DCE7}" type="slidenum">
              <a:rPr lang="en-US" smtClean="0"/>
              <a:pPr/>
              <a:t>‹#›</a:t>
            </a:fld>
            <a:endParaRPr lang="en-US" sz="1400"/>
          </a:p>
        </p:txBody>
      </p:sp>
      <p:grpSp>
        <p:nvGrpSpPr>
          <p:cNvPr id="6" name="Group 5">
            <a:extLst>
              <a:ext uri="{FF2B5EF4-FFF2-40B4-BE49-F238E27FC236}">
                <a16:creationId xmlns:a16="http://schemas.microsoft.com/office/drawing/2014/main" id="{1777552A-4F46-FA4F-B779-FC85629CD93A}"/>
              </a:ext>
            </a:extLst>
          </p:cNvPr>
          <p:cNvGrpSpPr/>
          <p:nvPr userDrawn="1"/>
        </p:nvGrpSpPr>
        <p:grpSpPr>
          <a:xfrm>
            <a:off x="130168" y="6364029"/>
            <a:ext cx="1059754" cy="396801"/>
            <a:chOff x="1314450" y="6391094"/>
            <a:chExt cx="1123377" cy="420623"/>
          </a:xfrm>
        </p:grpSpPr>
        <p:sp>
          <p:nvSpPr>
            <p:cNvPr id="8" name="Freeform: Shape 10">
              <a:extLst>
                <a:ext uri="{FF2B5EF4-FFF2-40B4-BE49-F238E27FC236}">
                  <a16:creationId xmlns:a16="http://schemas.microsoft.com/office/drawing/2014/main" id="{0A322447-13A3-3944-8B51-1F1B13E4DD4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37B8F2FD-363E-C844-9E16-462EB24B2CB4}"/>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0" name="Freeform: Shape 12">
              <a:extLst>
                <a:ext uri="{FF2B5EF4-FFF2-40B4-BE49-F238E27FC236}">
                  <a16:creationId xmlns:a16="http://schemas.microsoft.com/office/drawing/2014/main" id="{1CBC6233-A775-824B-B3C8-A06EE89069F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1" name="Freeform: Shape 13">
              <a:extLst>
                <a:ext uri="{FF2B5EF4-FFF2-40B4-BE49-F238E27FC236}">
                  <a16:creationId xmlns:a16="http://schemas.microsoft.com/office/drawing/2014/main" id="{CB03D6AB-14BE-D541-A428-9949DDD7C2C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266A5427-BAF0-C442-8F19-CD8C8F2B585F}"/>
              </a:ext>
            </a:extLst>
          </p:cNvPr>
          <p:cNvSpPr>
            <a:spLocks noGrp="1"/>
          </p:cNvSpPr>
          <p:nvPr>
            <p:ph type="body" sz="quarter" idx="13" hasCustomPrompt="1"/>
          </p:nvPr>
        </p:nvSpPr>
        <p:spPr>
          <a:xfrm>
            <a:off x="1363093" y="6364029"/>
            <a:ext cx="9462637"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00105B4C-9E56-BF58-0F59-C87CA2B11DCF}"/>
              </a:ext>
            </a:extLst>
          </p:cNvPr>
          <p:cNvGrpSpPr/>
          <p:nvPr userDrawn="1"/>
        </p:nvGrpSpPr>
        <p:grpSpPr>
          <a:xfrm>
            <a:off x="130168" y="6364029"/>
            <a:ext cx="1059754" cy="396801"/>
            <a:chOff x="1314450" y="6391094"/>
            <a:chExt cx="1123377" cy="420623"/>
          </a:xfrm>
        </p:grpSpPr>
        <p:sp>
          <p:nvSpPr>
            <p:cNvPr id="5" name="Freeform: Shape 10">
              <a:extLst>
                <a:ext uri="{FF2B5EF4-FFF2-40B4-BE49-F238E27FC236}">
                  <a16:creationId xmlns:a16="http://schemas.microsoft.com/office/drawing/2014/main" id="{860248DE-AE93-9B57-9AB5-3B394815D904}"/>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11">
              <a:extLst>
                <a:ext uri="{FF2B5EF4-FFF2-40B4-BE49-F238E27FC236}">
                  <a16:creationId xmlns:a16="http://schemas.microsoft.com/office/drawing/2014/main" id="{87A5A03C-FE58-C8D7-1ED1-EA18451423A0}"/>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12">
              <a:extLst>
                <a:ext uri="{FF2B5EF4-FFF2-40B4-BE49-F238E27FC236}">
                  <a16:creationId xmlns:a16="http://schemas.microsoft.com/office/drawing/2014/main" id="{77C48AE2-8C82-E9C1-2230-47C40080A268}"/>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BAD3E23C-EA4C-5651-4587-FEFD5C4A213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41603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FCFB9AED-B0A5-EA51-EF33-B989A4C3AF39}"/>
              </a:ext>
            </a:extLst>
          </p:cNvPr>
          <p:cNvGrpSpPr/>
          <p:nvPr userDrawn="1"/>
        </p:nvGrpSpPr>
        <p:grpSpPr>
          <a:xfrm>
            <a:off x="130168" y="6364029"/>
            <a:ext cx="1059754" cy="396801"/>
            <a:chOff x="1314450" y="6391094"/>
            <a:chExt cx="1123377" cy="420623"/>
          </a:xfrm>
        </p:grpSpPr>
        <p:sp>
          <p:nvSpPr>
            <p:cNvPr id="4" name="Freeform: Shape 10">
              <a:extLst>
                <a:ext uri="{FF2B5EF4-FFF2-40B4-BE49-F238E27FC236}">
                  <a16:creationId xmlns:a16="http://schemas.microsoft.com/office/drawing/2014/main" id="{3450C788-2E0C-B5EB-9FF9-51DA634C4EA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5" name="Freeform: Shape 11">
              <a:extLst>
                <a:ext uri="{FF2B5EF4-FFF2-40B4-BE49-F238E27FC236}">
                  <a16:creationId xmlns:a16="http://schemas.microsoft.com/office/drawing/2014/main" id="{628CB4E4-6B6D-399D-332B-F9D89E3151B5}"/>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6" name="Freeform: Shape 12">
              <a:extLst>
                <a:ext uri="{FF2B5EF4-FFF2-40B4-BE49-F238E27FC236}">
                  <a16:creationId xmlns:a16="http://schemas.microsoft.com/office/drawing/2014/main" id="{8652D7FB-83F0-02EB-8EBB-7F98DDD26D10}"/>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B84C1B4F-1025-969B-931F-D98661B05CC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1748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218883" y="512064"/>
            <a:ext cx="10360501" cy="914400"/>
          </a:xfrm>
          <a:prstGeom prst="rect">
            <a:avLst/>
          </a:prstGeom>
        </p:spPr>
        <p:txBody>
          <a:bodyPr vert="horz" lIns="130622" tIns="65311" rIns="130622" bIns="65311" anchor="t">
            <a:noAutofit/>
          </a:bodyPr>
          <a:lstStyle/>
          <a:p>
            <a:r>
              <a:rPr kumimoji="0" lang="en-US"/>
              <a:t>Click to edit Master title style</a:t>
            </a:r>
          </a:p>
        </p:txBody>
      </p:sp>
      <p:sp>
        <p:nvSpPr>
          <p:cNvPr id="13" name="Text Placeholder 12"/>
          <p:cNvSpPr>
            <a:spLocks noGrp="1"/>
          </p:cNvSpPr>
          <p:nvPr>
            <p:ph type="body" idx="1"/>
          </p:nvPr>
        </p:nvSpPr>
        <p:spPr>
          <a:xfrm>
            <a:off x="1218883" y="1514475"/>
            <a:ext cx="10360501" cy="4841085"/>
          </a:xfrm>
          <a:prstGeom prst="rect">
            <a:avLst/>
          </a:prstGeom>
        </p:spPr>
        <p:txBody>
          <a:bodyPr vert="horz" lIns="130622" tIns="65311" rIns="130622" bIns="65311">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3" name="Footer Placeholder 2"/>
          <p:cNvSpPr>
            <a:spLocks noGrp="1"/>
          </p:cNvSpPr>
          <p:nvPr>
            <p:ph type="ftr" sz="quarter" idx="3"/>
          </p:nvPr>
        </p:nvSpPr>
        <p:spPr>
          <a:xfrm>
            <a:off x="1816417" y="6477000"/>
            <a:ext cx="9165432" cy="381000"/>
          </a:xfrm>
          <a:prstGeom prst="rect">
            <a:avLst/>
          </a:prstGeom>
        </p:spPr>
        <p:txBody>
          <a:bodyPr vert="horz" lIns="130622" tIns="65311" rIns="130622" bIns="65311" anchor="b"/>
          <a:lstStyle>
            <a:lvl1pPr algn="r" eaLnBrk="1" latinLnBrk="0" hangingPunct="1">
              <a:defRPr kumimoji="0" sz="1400">
                <a:solidFill>
                  <a:schemeClr val="tx2"/>
                </a:solidFill>
                <a:latin typeface="Calibri" panose="020F0502020204030204" pitchFamily="34" charset="0"/>
                <a:cs typeface="Calibri" panose="020F0502020204030204" pitchFamily="34" charset="0"/>
              </a:defRPr>
            </a:lvl1pPr>
            <a:extLst/>
          </a:lstStyle>
          <a:p>
            <a:pPr algn="ctr"/>
            <a:r>
              <a:rPr lang="en-US"/>
              <a:t>Emerging Memories</a:t>
            </a:r>
            <a:endParaRPr lang="en-US">
              <a:latin typeface="Calibri" panose="020F0502020204030204" pitchFamily="34" charset="0"/>
              <a:cs typeface="Calibri" panose="020F0502020204030204" pitchFamily="34" charset="0"/>
            </a:endParaRPr>
          </a:p>
        </p:txBody>
      </p:sp>
      <p:sp>
        <p:nvSpPr>
          <p:cNvPr id="23" name="Slide Number Placeholder 22"/>
          <p:cNvSpPr>
            <a:spLocks noGrp="1"/>
          </p:cNvSpPr>
          <p:nvPr>
            <p:ph type="sldNum" sz="quarter" idx="4"/>
          </p:nvPr>
        </p:nvSpPr>
        <p:spPr>
          <a:xfrm>
            <a:off x="11477810" y="6416676"/>
            <a:ext cx="711015" cy="441324"/>
          </a:xfrm>
          <a:prstGeom prst="rect">
            <a:avLst/>
          </a:prstGeom>
        </p:spPr>
        <p:txBody>
          <a:bodyPr vert="horz" lIns="130622" tIns="65311" rIns="130622" bIns="65311" anchor="b"/>
          <a:lstStyle>
            <a:lvl1pPr algn="r" eaLnBrk="1" latinLnBrk="0" hangingPunct="1">
              <a:defRPr kumimoji="0" sz="1400">
                <a:solidFill>
                  <a:schemeClr val="tx2"/>
                </a:solidFill>
                <a:latin typeface="Calibri" panose="020F0502020204030204" pitchFamily="34" charset="0"/>
                <a:cs typeface="Calibri" panose="020F0502020204030204" pitchFamily="34" charset="0"/>
              </a:defRPr>
            </a:lvl1pPr>
            <a:extLst/>
          </a:lstStyle>
          <a:p>
            <a:pPr algn="r"/>
            <a:fld id="{3DA577CB-0DD1-46CB-9328-115685600182}" type="slidenum">
              <a:rPr lang="en-US" smtClean="0"/>
              <a:pPr algn="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hdr="0" dt="0"/>
  <p:txStyles>
    <p:titleStyle>
      <a:lvl1pPr algn="l" rtl="0" eaLnBrk="1" latinLnBrk="0" hangingPunct="1">
        <a:spcBef>
          <a:spcPct val="0"/>
        </a:spcBef>
        <a:buNone/>
        <a:defRPr kumimoji="0" sz="4749" kern="1200" spc="-119" baseline="0">
          <a:solidFill>
            <a:schemeClr val="tx2">
              <a:satMod val="200000"/>
            </a:schemeClr>
          </a:solidFill>
          <a:latin typeface="Neo Sans Intel" pitchFamily="34" charset="0"/>
          <a:ea typeface="+mj-ea"/>
          <a:cs typeface="+mj-cs"/>
        </a:defRPr>
      </a:lvl1pPr>
      <a:extLst/>
    </p:titleStyle>
    <p:bodyStyle>
      <a:lvl1pPr marL="489695" indent="-408080" algn="l" rtl="0" eaLnBrk="1" latinLnBrk="0" hangingPunct="1">
        <a:spcBef>
          <a:spcPts val="833"/>
        </a:spcBef>
        <a:buClr>
          <a:schemeClr val="tx2"/>
        </a:buClr>
        <a:buSzPct val="95000"/>
        <a:buFont typeface="Wingdings" pitchFamily="2" charset="2"/>
        <a:buChar char=""/>
        <a:defRPr kumimoji="0" sz="3582" kern="1200">
          <a:solidFill>
            <a:schemeClr val="tx1"/>
          </a:solidFill>
          <a:latin typeface="Neo Sans Intel" pitchFamily="34" charset="0"/>
          <a:ea typeface="+mn-ea"/>
          <a:cs typeface="+mn-cs"/>
        </a:defRPr>
      </a:lvl1pPr>
      <a:lvl2pPr marL="881452" indent="-340066" algn="l" rtl="0" eaLnBrk="1" latinLnBrk="0" hangingPunct="1">
        <a:spcBef>
          <a:spcPct val="20000"/>
        </a:spcBef>
        <a:buClr>
          <a:schemeClr val="tx2"/>
        </a:buClr>
        <a:buSzPct val="90000"/>
        <a:buFont typeface="Neo Sans Intel" pitchFamily="34" charset="0"/>
        <a:buChar char="—"/>
        <a:defRPr kumimoji="0" sz="3082" kern="1200">
          <a:solidFill>
            <a:schemeClr val="tx1"/>
          </a:solidFill>
          <a:latin typeface="Neo Sans Intel" pitchFamily="34" charset="0"/>
          <a:ea typeface="+mn-ea"/>
          <a:cs typeface="+mn-cs"/>
        </a:defRPr>
      </a:lvl2pPr>
      <a:lvl3pPr marL="1186151" indent="-272053" algn="l" rtl="0" eaLnBrk="1" latinLnBrk="0" hangingPunct="1">
        <a:spcBef>
          <a:spcPct val="20000"/>
        </a:spcBef>
        <a:buClr>
          <a:schemeClr val="accent2"/>
        </a:buClr>
        <a:buFont typeface="Wingdings 2"/>
        <a:buChar char=""/>
        <a:defRPr kumimoji="0" sz="2833" kern="1200">
          <a:solidFill>
            <a:schemeClr val="tx1"/>
          </a:solidFill>
          <a:latin typeface="Neo Sans Intel" pitchFamily="34" charset="0"/>
          <a:ea typeface="+mn-ea"/>
          <a:cs typeface="+mn-cs"/>
        </a:defRPr>
      </a:lvl3pPr>
      <a:lvl4pPr marL="1501733" indent="-272053" algn="l" rtl="0" eaLnBrk="1" latinLnBrk="0" hangingPunct="1">
        <a:spcBef>
          <a:spcPct val="20000"/>
        </a:spcBef>
        <a:buClr>
          <a:schemeClr val="accent3"/>
        </a:buClr>
        <a:buFont typeface="Wingdings 3"/>
        <a:buChar char=""/>
        <a:defRPr kumimoji="0" sz="2583" kern="1200">
          <a:solidFill>
            <a:schemeClr val="tx1"/>
          </a:solidFill>
          <a:latin typeface="Neo Sans Intel" pitchFamily="34" charset="0"/>
          <a:ea typeface="+mn-ea"/>
          <a:cs typeface="+mn-cs"/>
        </a:defRPr>
      </a:lvl4pPr>
      <a:lvl5pPr marL="1762904" indent="-250289" algn="l" rtl="0" eaLnBrk="1" latinLnBrk="0" hangingPunct="1">
        <a:spcBef>
          <a:spcPct val="20000"/>
        </a:spcBef>
        <a:buClr>
          <a:schemeClr val="accent3"/>
        </a:buClr>
        <a:buFont typeface="Wingdings 2"/>
        <a:buChar char=""/>
        <a:defRPr kumimoji="0" sz="2416" kern="1200">
          <a:solidFill>
            <a:schemeClr val="tx1"/>
          </a:solidFill>
          <a:latin typeface="Neo Sans Intel" pitchFamily="34" charset="0"/>
          <a:ea typeface="+mn-ea"/>
          <a:cs typeface="+mn-cs"/>
        </a:defRPr>
      </a:lvl5pPr>
      <a:lvl6pPr marL="2034957" indent="-250289" algn="l" rtl="0" eaLnBrk="1" latinLnBrk="0" hangingPunct="1">
        <a:spcBef>
          <a:spcPct val="20000"/>
        </a:spcBef>
        <a:buClr>
          <a:schemeClr val="accent3"/>
        </a:buClr>
        <a:buFont typeface="Wingdings 2"/>
        <a:buChar char=""/>
        <a:defRPr kumimoji="0" sz="2166" kern="1200">
          <a:solidFill>
            <a:schemeClr val="tx1"/>
          </a:solidFill>
          <a:latin typeface="+mn-lt"/>
          <a:ea typeface="+mn-ea"/>
          <a:cs typeface="+mn-cs"/>
        </a:defRPr>
      </a:lvl6pPr>
      <a:lvl7pPr marL="226348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7pPr>
      <a:lvl8pPr marL="2492006"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8pPr>
      <a:lvl9pPr marL="272053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544106" algn="l" rtl="0" eaLnBrk="1" latinLnBrk="0" hangingPunct="1">
        <a:defRPr kumimoji="0" kern="1200">
          <a:solidFill>
            <a:schemeClr val="tx1"/>
          </a:solidFill>
          <a:latin typeface="+mn-lt"/>
          <a:ea typeface="+mn-ea"/>
          <a:cs typeface="+mn-cs"/>
        </a:defRPr>
      </a:lvl2pPr>
      <a:lvl3pPr marL="1088212" algn="l" rtl="0" eaLnBrk="1" latinLnBrk="0" hangingPunct="1">
        <a:defRPr kumimoji="0" kern="1200">
          <a:solidFill>
            <a:schemeClr val="tx1"/>
          </a:solidFill>
          <a:latin typeface="+mn-lt"/>
          <a:ea typeface="+mn-ea"/>
          <a:cs typeface="+mn-cs"/>
        </a:defRPr>
      </a:lvl3pPr>
      <a:lvl4pPr marL="1632319" algn="l" rtl="0" eaLnBrk="1" latinLnBrk="0" hangingPunct="1">
        <a:defRPr kumimoji="0" kern="1200">
          <a:solidFill>
            <a:schemeClr val="tx1"/>
          </a:solidFill>
          <a:latin typeface="+mn-lt"/>
          <a:ea typeface="+mn-ea"/>
          <a:cs typeface="+mn-cs"/>
        </a:defRPr>
      </a:lvl4pPr>
      <a:lvl5pPr marL="2176425" algn="l" rtl="0" eaLnBrk="1" latinLnBrk="0" hangingPunct="1">
        <a:defRPr kumimoji="0" kern="1200">
          <a:solidFill>
            <a:schemeClr val="tx1"/>
          </a:solidFill>
          <a:latin typeface="+mn-lt"/>
          <a:ea typeface="+mn-ea"/>
          <a:cs typeface="+mn-cs"/>
        </a:defRPr>
      </a:lvl5pPr>
      <a:lvl6pPr marL="2720531" algn="l" rtl="0" eaLnBrk="1" latinLnBrk="0" hangingPunct="1">
        <a:defRPr kumimoji="0" kern="1200">
          <a:solidFill>
            <a:schemeClr val="tx1"/>
          </a:solidFill>
          <a:latin typeface="+mn-lt"/>
          <a:ea typeface="+mn-ea"/>
          <a:cs typeface="+mn-cs"/>
        </a:defRPr>
      </a:lvl6pPr>
      <a:lvl7pPr marL="3264636" algn="l" rtl="0" eaLnBrk="1" latinLnBrk="0" hangingPunct="1">
        <a:defRPr kumimoji="0" kern="1200">
          <a:solidFill>
            <a:schemeClr val="tx1"/>
          </a:solidFill>
          <a:latin typeface="+mn-lt"/>
          <a:ea typeface="+mn-ea"/>
          <a:cs typeface="+mn-cs"/>
        </a:defRPr>
      </a:lvl7pPr>
      <a:lvl8pPr marL="3808742" algn="l" rtl="0" eaLnBrk="1" latinLnBrk="0" hangingPunct="1">
        <a:defRPr kumimoji="0" kern="1200">
          <a:solidFill>
            <a:schemeClr val="tx1"/>
          </a:solidFill>
          <a:latin typeface="+mn-lt"/>
          <a:ea typeface="+mn-ea"/>
          <a:cs typeface="+mn-cs"/>
        </a:defRPr>
      </a:lvl8pPr>
      <a:lvl9pPr marL="4352849"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www.cisco.com/c/dam/m/en_us/service-provider/ciscoknowledgenetwork/files/547_11_10-15-DocumentsCisco_GCI_Deck_2014-2019_for_CKN__10NOV2015_.pdf" TargetMode="External"/><Relationship Id="rId3" Type="http://schemas.openxmlformats.org/officeDocument/2006/relationships/image" Target="../media/image32.jpeg"/><Relationship Id="rId7" Type="http://schemas.openxmlformats.org/officeDocument/2006/relationships/image" Target="../media/image36.tiff"/><Relationship Id="rId2" Type="http://schemas.openxmlformats.org/officeDocument/2006/relationships/image" Target="../media/image31.tiff"/><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51.png"/><Relationship Id="rId4" Type="http://schemas.openxmlformats.org/officeDocument/2006/relationships/image" Target="../media/image40.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60.tiff"/><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9925-5DF2-934C-8BF1-47AA7850199B}"/>
              </a:ext>
            </a:extLst>
          </p:cNvPr>
          <p:cNvSpPr>
            <a:spLocks noGrp="1"/>
          </p:cNvSpPr>
          <p:nvPr>
            <p:ph type="ctrTitle"/>
          </p:nvPr>
        </p:nvSpPr>
        <p:spPr/>
        <p:txBody>
          <a:bodyPr/>
          <a:lstStyle/>
          <a:p>
            <a:pPr>
              <a:lnSpc>
                <a:spcPct val="150000"/>
              </a:lnSpc>
              <a:spcBef>
                <a:spcPts val="0"/>
              </a:spcBef>
              <a:spcAft>
                <a:spcPts val="1800"/>
              </a:spcAft>
            </a:pPr>
            <a:r>
              <a:rPr lang="en-US" sz="3600" dirty="0"/>
              <a:t>Scaling in Electron Devices and Electronic Systems </a:t>
            </a:r>
            <a:br>
              <a:rPr lang="en-US" sz="3600" dirty="0"/>
            </a:br>
            <a:r>
              <a:rPr lang="en-US" sz="2800" dirty="0"/>
              <a:t>A decadal projection in memory technologies</a:t>
            </a:r>
            <a:endParaRPr lang="en-US" sz="3600" dirty="0"/>
          </a:p>
        </p:txBody>
      </p:sp>
      <p:sp>
        <p:nvSpPr>
          <p:cNvPr id="3" name="Subtitle 2">
            <a:extLst>
              <a:ext uri="{FF2B5EF4-FFF2-40B4-BE49-F238E27FC236}">
                <a16:creationId xmlns:a16="http://schemas.microsoft.com/office/drawing/2014/main" id="{6D00F599-C2D7-2C42-9514-5977F6AAC90F}"/>
              </a:ext>
            </a:extLst>
          </p:cNvPr>
          <p:cNvSpPr>
            <a:spLocks noGrp="1"/>
          </p:cNvSpPr>
          <p:nvPr>
            <p:ph type="subTitle" idx="1"/>
          </p:nvPr>
        </p:nvSpPr>
        <p:spPr/>
        <p:txBody>
          <a:bodyPr>
            <a:normAutofit/>
          </a:bodyPr>
          <a:lstStyle/>
          <a:p>
            <a:r>
              <a:rPr lang="en-US" dirty="0"/>
              <a:t>DerChang Kau </a:t>
            </a:r>
            <a:r>
              <a:rPr lang="en-US" altLang="zh-TW" dirty="0"/>
              <a:t>(</a:t>
            </a:r>
            <a:r>
              <a:rPr lang="zh-TW" altLang="en-US" dirty="0"/>
              <a:t>高德昌</a:t>
            </a:r>
            <a:r>
              <a:rPr lang="en-US" altLang="zh-TW" dirty="0"/>
              <a:t>)</a:t>
            </a:r>
            <a:endParaRPr lang="en-US" dirty="0"/>
          </a:p>
          <a:p>
            <a:r>
              <a:rPr lang="en-US" dirty="0"/>
              <a:t>Intel Fellow, Director of External Technology Pathfinding</a:t>
            </a:r>
          </a:p>
          <a:p>
            <a:r>
              <a:rPr lang="en-US" dirty="0"/>
              <a:t>Corporate Planning Group</a:t>
            </a:r>
          </a:p>
        </p:txBody>
      </p:sp>
      <p:sp>
        <p:nvSpPr>
          <p:cNvPr id="4" name="Text Placeholder 3">
            <a:extLst>
              <a:ext uri="{FF2B5EF4-FFF2-40B4-BE49-F238E27FC236}">
                <a16:creationId xmlns:a16="http://schemas.microsoft.com/office/drawing/2014/main" id="{9282C46F-8807-6C4A-B917-E7F2AAD51C59}"/>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222562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B23F-74C8-8144-8945-074CDA50E4E3}"/>
              </a:ext>
            </a:extLst>
          </p:cNvPr>
          <p:cNvSpPr>
            <a:spLocks noGrp="1"/>
          </p:cNvSpPr>
          <p:nvPr>
            <p:ph type="title"/>
          </p:nvPr>
        </p:nvSpPr>
        <p:spPr>
          <a:xfrm>
            <a:off x="302005" y="217995"/>
            <a:ext cx="10972658" cy="493970"/>
          </a:xfrm>
        </p:spPr>
        <p:txBody>
          <a:bodyPr/>
          <a:lstStyle/>
          <a:p>
            <a:r>
              <a:rPr lang="en-US" sz="2800" spc="0" dirty="0"/>
              <a:t>Threshold Switching Phenomenology &amp; Mechanisms </a:t>
            </a:r>
          </a:p>
        </p:txBody>
      </p:sp>
      <p:sp>
        <p:nvSpPr>
          <p:cNvPr id="3" name="Slide Number Placeholder 2">
            <a:extLst>
              <a:ext uri="{FF2B5EF4-FFF2-40B4-BE49-F238E27FC236}">
                <a16:creationId xmlns:a16="http://schemas.microsoft.com/office/drawing/2014/main" id="{CD40F3B3-48A9-F648-8CF4-8B93CB108C1C}"/>
              </a:ext>
            </a:extLst>
          </p:cNvPr>
          <p:cNvSpPr>
            <a:spLocks noGrp="1"/>
          </p:cNvSpPr>
          <p:nvPr>
            <p:ph type="sldNum" sz="quarter" idx="12"/>
          </p:nvPr>
        </p:nvSpPr>
        <p:spPr>
          <a:xfrm>
            <a:off x="11477810" y="6416676"/>
            <a:ext cx="711015" cy="441324"/>
          </a:xfrm>
        </p:spPr>
        <p:txBody>
          <a:bodyPr/>
          <a:lstStyle/>
          <a:p>
            <a:fld id="{17AA2687-1D62-4697-B07C-AE046A4947FE}" type="slidenum">
              <a:rPr lang="en-US" smtClean="0"/>
              <a:pPr/>
              <a:t>10</a:t>
            </a:fld>
            <a:endParaRPr lang="en-US" sz="1400"/>
          </a:p>
        </p:txBody>
      </p:sp>
      <p:sp>
        <p:nvSpPr>
          <p:cNvPr id="4" name="Text Placeholder 3">
            <a:extLst>
              <a:ext uri="{FF2B5EF4-FFF2-40B4-BE49-F238E27FC236}">
                <a16:creationId xmlns:a16="http://schemas.microsoft.com/office/drawing/2014/main" id="{58F7C118-89CE-514A-A3B9-CC329AC826F1}"/>
              </a:ext>
            </a:extLst>
          </p:cNvPr>
          <p:cNvSpPr>
            <a:spLocks noGrp="1"/>
          </p:cNvSpPr>
          <p:nvPr>
            <p:ph type="body" sz="quarter" idx="13"/>
          </p:nvPr>
        </p:nvSpPr>
        <p:spPr>
          <a:xfrm>
            <a:off x="1600103" y="6368482"/>
            <a:ext cx="9022556" cy="493970"/>
          </a:xfrm>
        </p:spPr>
        <p:txBody>
          <a:bodyPr/>
          <a:lstStyle/>
          <a:p>
            <a:endParaRPr lang="en-US"/>
          </a:p>
        </p:txBody>
      </p:sp>
      <p:graphicFrame>
        <p:nvGraphicFramePr>
          <p:cNvPr id="5" name="Content Placeholder 3">
            <a:extLst>
              <a:ext uri="{FF2B5EF4-FFF2-40B4-BE49-F238E27FC236}">
                <a16:creationId xmlns:a16="http://schemas.microsoft.com/office/drawing/2014/main" id="{6AC26620-46F0-6144-A2C0-1D85627DE6EC}"/>
              </a:ext>
            </a:extLst>
          </p:cNvPr>
          <p:cNvGraphicFramePr>
            <a:graphicFrameLocks/>
          </p:cNvGraphicFramePr>
          <p:nvPr>
            <p:extLst>
              <p:ext uri="{D42A27DB-BD31-4B8C-83A1-F6EECF244321}">
                <p14:modId xmlns:p14="http://schemas.microsoft.com/office/powerpoint/2010/main" val="825856398"/>
              </p:ext>
            </p:extLst>
          </p:nvPr>
        </p:nvGraphicFramePr>
        <p:xfrm>
          <a:off x="200026" y="1114563"/>
          <a:ext cx="11720730" cy="5087655"/>
        </p:xfrm>
        <a:graphic>
          <a:graphicData uri="http://schemas.openxmlformats.org/drawingml/2006/table">
            <a:tbl>
              <a:tblPr firstRow="1" bandRow="1">
                <a:tableStyleId>{5C22544A-7EE6-4342-B048-85BDC9FD1C3A}</a:tableStyleId>
              </a:tblPr>
              <a:tblGrid>
                <a:gridCol w="1350168">
                  <a:extLst>
                    <a:ext uri="{9D8B030D-6E8A-4147-A177-3AD203B41FA5}">
                      <a16:colId xmlns:a16="http://schemas.microsoft.com/office/drawing/2014/main" val="3788419447"/>
                    </a:ext>
                  </a:extLst>
                </a:gridCol>
                <a:gridCol w="1728427">
                  <a:extLst>
                    <a:ext uri="{9D8B030D-6E8A-4147-A177-3AD203B41FA5}">
                      <a16:colId xmlns:a16="http://schemas.microsoft.com/office/drawing/2014/main" val="20000"/>
                    </a:ext>
                  </a:extLst>
                </a:gridCol>
                <a:gridCol w="1728427">
                  <a:extLst>
                    <a:ext uri="{9D8B030D-6E8A-4147-A177-3AD203B41FA5}">
                      <a16:colId xmlns:a16="http://schemas.microsoft.com/office/drawing/2014/main" val="20001"/>
                    </a:ext>
                  </a:extLst>
                </a:gridCol>
                <a:gridCol w="1728427">
                  <a:extLst>
                    <a:ext uri="{9D8B030D-6E8A-4147-A177-3AD203B41FA5}">
                      <a16:colId xmlns:a16="http://schemas.microsoft.com/office/drawing/2014/main" val="20002"/>
                    </a:ext>
                  </a:extLst>
                </a:gridCol>
                <a:gridCol w="1728427">
                  <a:extLst>
                    <a:ext uri="{9D8B030D-6E8A-4147-A177-3AD203B41FA5}">
                      <a16:colId xmlns:a16="http://schemas.microsoft.com/office/drawing/2014/main" val="20003"/>
                    </a:ext>
                  </a:extLst>
                </a:gridCol>
                <a:gridCol w="1728427">
                  <a:extLst>
                    <a:ext uri="{9D8B030D-6E8A-4147-A177-3AD203B41FA5}">
                      <a16:colId xmlns:a16="http://schemas.microsoft.com/office/drawing/2014/main" val="3260031165"/>
                    </a:ext>
                  </a:extLst>
                </a:gridCol>
                <a:gridCol w="1728427">
                  <a:extLst>
                    <a:ext uri="{9D8B030D-6E8A-4147-A177-3AD203B41FA5}">
                      <a16:colId xmlns:a16="http://schemas.microsoft.com/office/drawing/2014/main" val="20004"/>
                    </a:ext>
                  </a:extLst>
                </a:gridCol>
              </a:tblGrid>
              <a:tr h="286284">
                <a:tc>
                  <a:txBody>
                    <a:bodyPr/>
                    <a:lstStyle/>
                    <a:p>
                      <a:pPr algn="ctr"/>
                      <a:r>
                        <a:rPr lang="en-US"/>
                        <a:t>Mechanism</a:t>
                      </a:r>
                    </a:p>
                  </a:txBody>
                  <a:tcPr anchor="ctr">
                    <a:solidFill>
                      <a:schemeClr val="tx2">
                        <a:lumMod val="25000"/>
                      </a:schemeClr>
                    </a:solidFill>
                  </a:tcPr>
                </a:tc>
                <a:tc>
                  <a:txBody>
                    <a:bodyPr/>
                    <a:lstStyle/>
                    <a:p>
                      <a:pPr algn="ctr"/>
                      <a:r>
                        <a:rPr lang="en-US" baseline="0"/>
                        <a:t>Thermionic</a:t>
                      </a:r>
                      <a:endParaRPr lang="en-US"/>
                    </a:p>
                  </a:txBody>
                  <a:tcPr anchor="ctr">
                    <a:solidFill>
                      <a:schemeClr val="tx2">
                        <a:lumMod val="25000"/>
                      </a:schemeClr>
                    </a:solidFill>
                  </a:tcPr>
                </a:tc>
                <a:tc>
                  <a:txBody>
                    <a:bodyPr/>
                    <a:lstStyle/>
                    <a:p>
                      <a:pPr algn="ctr"/>
                      <a:r>
                        <a:rPr lang="en-US"/>
                        <a:t>Filamentation</a:t>
                      </a:r>
                    </a:p>
                  </a:txBody>
                  <a:tcPr anchor="ctr">
                    <a:solidFill>
                      <a:schemeClr val="tx2">
                        <a:lumMod val="25000"/>
                      </a:schemeClr>
                    </a:solidFill>
                  </a:tcPr>
                </a:tc>
                <a:tc>
                  <a:txBody>
                    <a:bodyPr/>
                    <a:lstStyle/>
                    <a:p>
                      <a:pPr algn="ctr"/>
                      <a:r>
                        <a:rPr lang="en-US" baseline="0"/>
                        <a:t>Tunneling</a:t>
                      </a:r>
                      <a:endParaRPr lang="en-US"/>
                    </a:p>
                  </a:txBody>
                  <a:tcPr anchor="ctr">
                    <a:solidFill>
                      <a:schemeClr val="tx2">
                        <a:lumMod val="25000"/>
                      </a:schemeClr>
                    </a:solidFill>
                  </a:tcPr>
                </a:tc>
                <a:tc>
                  <a:txBody>
                    <a:bodyPr/>
                    <a:lstStyle/>
                    <a:p>
                      <a:pPr algn="ctr"/>
                      <a:r>
                        <a:rPr lang="en-US"/>
                        <a:t>MIEC</a:t>
                      </a:r>
                    </a:p>
                  </a:txBody>
                  <a:tcPr anchor="ctr">
                    <a:solidFill>
                      <a:schemeClr val="tx2">
                        <a:lumMod val="25000"/>
                      </a:schemeClr>
                    </a:solidFill>
                  </a:tcPr>
                </a:tc>
                <a:tc>
                  <a:txBody>
                    <a:bodyPr/>
                    <a:lstStyle/>
                    <a:p>
                      <a:pPr algn="ctr"/>
                      <a:r>
                        <a:rPr lang="en-US"/>
                        <a:t>MIT</a:t>
                      </a:r>
                    </a:p>
                  </a:txBody>
                  <a:tcPr anchor="ctr">
                    <a:solidFill>
                      <a:schemeClr val="tx2">
                        <a:lumMod val="25000"/>
                      </a:schemeClr>
                    </a:solidFill>
                  </a:tcPr>
                </a:tc>
                <a:tc>
                  <a:txBody>
                    <a:bodyPr/>
                    <a:lstStyle/>
                    <a:p>
                      <a:pPr algn="ctr"/>
                      <a:r>
                        <a:rPr lang="en-US"/>
                        <a:t>OTS</a:t>
                      </a:r>
                    </a:p>
                  </a:txBody>
                  <a:tcPr anchor="ctr">
                    <a:solidFill>
                      <a:schemeClr val="tx2">
                        <a:lumMod val="25000"/>
                      </a:schemeClr>
                    </a:solidFill>
                  </a:tcPr>
                </a:tc>
                <a:extLst>
                  <a:ext uri="{0D108BD9-81ED-4DB2-BD59-A6C34878D82A}">
                    <a16:rowId xmlns:a16="http://schemas.microsoft.com/office/drawing/2014/main" val="10000"/>
                  </a:ext>
                </a:extLst>
              </a:tr>
              <a:tr h="286284">
                <a:tc>
                  <a:txBody>
                    <a:bodyPr/>
                    <a:lstStyle/>
                    <a:p>
                      <a:r>
                        <a:rPr lang="en-US"/>
                        <a:t>Construct.</a:t>
                      </a:r>
                    </a:p>
                  </a:txBody>
                  <a:tcPr anchor="ctr">
                    <a:solidFill>
                      <a:schemeClr val="tx2">
                        <a:lumMod val="90000"/>
                      </a:schemeClr>
                    </a:solidFill>
                  </a:tcPr>
                </a:tc>
                <a:tc>
                  <a:txBody>
                    <a:bodyPr/>
                    <a:lstStyle/>
                    <a:p>
                      <a:r>
                        <a:rPr lang="en-US" baseline="0"/>
                        <a:t>P-N or M-S </a:t>
                      </a:r>
                      <a:r>
                        <a:rPr lang="en-US" baseline="0" err="1"/>
                        <a:t>Jx</a:t>
                      </a:r>
                      <a:endParaRPr lang="en-US"/>
                    </a:p>
                  </a:txBody>
                  <a:tcPr anchor="ctr">
                    <a:solidFill>
                      <a:schemeClr val="tx2">
                        <a:lumMod val="90000"/>
                      </a:schemeClr>
                    </a:solidFill>
                  </a:tcPr>
                </a:tc>
                <a:tc>
                  <a:txBody>
                    <a:bodyPr/>
                    <a:lstStyle/>
                    <a:p>
                      <a:r>
                        <a:rPr lang="en-US"/>
                        <a:t>Ion (Ag</a:t>
                      </a:r>
                      <a:r>
                        <a:rPr lang="en-US" baseline="30000"/>
                        <a:t>+</a:t>
                      </a:r>
                      <a:r>
                        <a:rPr lang="en-US"/>
                        <a:t>) in Ox</a:t>
                      </a:r>
                    </a:p>
                  </a:txBody>
                  <a:tcPr anchor="ctr">
                    <a:solidFill>
                      <a:schemeClr val="tx2">
                        <a:lumMod val="90000"/>
                      </a:schemeClr>
                    </a:solidFill>
                  </a:tcPr>
                </a:tc>
                <a:tc>
                  <a:txBody>
                    <a:bodyPr/>
                    <a:lstStyle/>
                    <a:p>
                      <a:r>
                        <a:rPr lang="en-US"/>
                        <a:t>MIM</a:t>
                      </a:r>
                    </a:p>
                  </a:txBody>
                  <a:tcPr anchor="ctr">
                    <a:solidFill>
                      <a:schemeClr val="tx2">
                        <a:lumMod val="90000"/>
                      </a:schemeClr>
                    </a:solidFill>
                  </a:tcPr>
                </a:tc>
                <a:tc>
                  <a:txBody>
                    <a:bodyPr/>
                    <a:lstStyle/>
                    <a:p>
                      <a:r>
                        <a:rPr lang="en-US"/>
                        <a:t>Cu</a:t>
                      </a:r>
                      <a:r>
                        <a:rPr lang="en-US" baseline="30000"/>
                        <a:t>+</a:t>
                      </a:r>
                      <a:r>
                        <a:rPr lang="en-US"/>
                        <a:t> in SE</a:t>
                      </a:r>
                    </a:p>
                  </a:txBody>
                  <a:tcPr anchor="ctr">
                    <a:solidFill>
                      <a:schemeClr val="tx2">
                        <a:lumMod val="90000"/>
                      </a:schemeClr>
                    </a:solidFill>
                  </a:tcPr>
                </a:tc>
                <a:tc>
                  <a:txBody>
                    <a:bodyPr/>
                    <a:lstStyle/>
                    <a:p>
                      <a:r>
                        <a:rPr lang="en-US"/>
                        <a:t>NbO</a:t>
                      </a:r>
                      <a:r>
                        <a:rPr lang="en-US" baseline="-25000"/>
                        <a:t>2</a:t>
                      </a:r>
                    </a:p>
                  </a:txBody>
                  <a:tcPr anchor="ctr">
                    <a:solidFill>
                      <a:schemeClr val="tx2">
                        <a:lumMod val="90000"/>
                      </a:schemeClr>
                    </a:solidFill>
                  </a:tcPr>
                </a:tc>
                <a:tc>
                  <a:txBody>
                    <a:bodyPr/>
                    <a:lstStyle/>
                    <a:p>
                      <a:r>
                        <a:rPr lang="en-US" err="1"/>
                        <a:t>Chalcogenide</a:t>
                      </a:r>
                      <a:endParaRPr lang="en-US"/>
                    </a:p>
                  </a:txBody>
                  <a:tcPr anchor="ctr">
                    <a:solidFill>
                      <a:schemeClr val="tx2">
                        <a:lumMod val="90000"/>
                      </a:schemeClr>
                    </a:solidFill>
                  </a:tcPr>
                </a:tc>
                <a:extLst>
                  <a:ext uri="{0D108BD9-81ED-4DB2-BD59-A6C34878D82A}">
                    <a16:rowId xmlns:a16="http://schemas.microsoft.com/office/drawing/2014/main" val="10001"/>
                  </a:ext>
                </a:extLst>
              </a:tr>
              <a:tr h="314638">
                <a:tc>
                  <a:txBody>
                    <a:bodyPr/>
                    <a:lstStyle/>
                    <a:p>
                      <a:r>
                        <a:rPr lang="en-US" baseline="0"/>
                        <a:t>Switching</a:t>
                      </a:r>
                    </a:p>
                  </a:txBody>
                  <a:tcPr anchor="ctr">
                    <a:solidFill>
                      <a:schemeClr val="tx2"/>
                    </a:solidFill>
                  </a:tcPr>
                </a:tc>
                <a:tc>
                  <a:txBody>
                    <a:bodyPr/>
                    <a:lstStyle/>
                    <a:p>
                      <a:r>
                        <a:rPr lang="en-US" baseline="0"/>
                        <a:t>Electronic</a:t>
                      </a:r>
                    </a:p>
                  </a:txBody>
                  <a:tcPr anchor="ctr">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Atomistic</a:t>
                      </a:r>
                    </a:p>
                  </a:txBody>
                  <a:tcPr anchor="ctr">
                    <a:solidFill>
                      <a:schemeClr val="tx2"/>
                    </a:solidFill>
                  </a:tcPr>
                </a:tc>
                <a:tc>
                  <a:txBody>
                    <a:bodyPr/>
                    <a:lstStyle/>
                    <a:p>
                      <a:r>
                        <a:rPr lang="en-US"/>
                        <a:t>Electronic</a:t>
                      </a:r>
                    </a:p>
                  </a:txBody>
                  <a:tcPr anchor="ctr">
                    <a:solidFill>
                      <a:schemeClr val="tx2"/>
                    </a:solidFill>
                  </a:tcPr>
                </a:tc>
                <a:tc>
                  <a:txBody>
                    <a:bodyPr/>
                    <a:lstStyle/>
                    <a:p>
                      <a:r>
                        <a:rPr lang="en-US" baseline="0"/>
                        <a:t>Atomistic</a:t>
                      </a:r>
                    </a:p>
                  </a:txBody>
                  <a:tcPr anchor="ctr">
                    <a:solidFill>
                      <a:schemeClr val="tx2"/>
                    </a:solidFill>
                  </a:tcPr>
                </a:tc>
                <a:tc>
                  <a:txBody>
                    <a:bodyPr/>
                    <a:lstStyle/>
                    <a:p>
                      <a:r>
                        <a:rPr lang="en-US" dirty="0"/>
                        <a:t>Atomistic</a:t>
                      </a:r>
                    </a:p>
                  </a:txBody>
                  <a:tcPr anchor="ctr">
                    <a:solidFill>
                      <a:schemeClr val="tx2"/>
                    </a:solidFill>
                  </a:tcPr>
                </a:tc>
                <a:tc>
                  <a:txBody>
                    <a:bodyPr/>
                    <a:lstStyle/>
                    <a:p>
                      <a:r>
                        <a:rPr lang="en-US"/>
                        <a:t>Electronic</a:t>
                      </a:r>
                    </a:p>
                  </a:txBody>
                  <a:tcPr anchor="ctr">
                    <a:solidFill>
                      <a:schemeClr val="tx2"/>
                    </a:solidFill>
                  </a:tcPr>
                </a:tc>
                <a:extLst>
                  <a:ext uri="{0D108BD9-81ED-4DB2-BD59-A6C34878D82A}">
                    <a16:rowId xmlns:a16="http://schemas.microsoft.com/office/drawing/2014/main" val="10002"/>
                  </a:ext>
                </a:extLst>
              </a:tr>
              <a:tr h="234084">
                <a:tc>
                  <a:txBody>
                    <a:bodyPr/>
                    <a:lstStyle/>
                    <a:p>
                      <a:r>
                        <a:rPr lang="en-US"/>
                        <a:t>Polarity</a:t>
                      </a:r>
                    </a:p>
                  </a:txBody>
                  <a:tcPr anchor="ctr">
                    <a:solidFill>
                      <a:schemeClr val="tx2">
                        <a:lumMod val="90000"/>
                      </a:schemeClr>
                    </a:solidFill>
                  </a:tcPr>
                </a:tc>
                <a:tc>
                  <a:txBody>
                    <a:bodyPr/>
                    <a:lstStyle/>
                    <a:p>
                      <a:r>
                        <a:rPr lang="en-US"/>
                        <a:t>Unidirectional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dirty="0"/>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extLst>
                  <a:ext uri="{0D108BD9-81ED-4DB2-BD59-A6C34878D82A}">
                    <a16:rowId xmlns:a16="http://schemas.microsoft.com/office/drawing/2014/main" val="351115272"/>
                  </a:ext>
                </a:extLst>
              </a:tr>
              <a:tr h="525411">
                <a:tc>
                  <a:txBody>
                    <a:bodyPr/>
                    <a:lstStyle/>
                    <a:p>
                      <a:r>
                        <a:rPr lang="en-US" baseline="0" err="1">
                          <a:latin typeface="Symbol" pitchFamily="2" charset="2"/>
                        </a:rPr>
                        <a:t>t</a:t>
                      </a:r>
                      <a:r>
                        <a:rPr lang="en-US" baseline="-25000" err="1"/>
                        <a:t>switch</a:t>
                      </a:r>
                      <a:endParaRPr lang="en-US" baseline="-25000"/>
                    </a:p>
                  </a:txBody>
                  <a:tcPr anchor="ctr">
                    <a:solidFill>
                      <a:schemeClr val="tx2"/>
                    </a:solidFill>
                  </a:tcPr>
                </a:tc>
                <a:tc>
                  <a:txBody>
                    <a:bodyPr/>
                    <a:lstStyle/>
                    <a:p>
                      <a:r>
                        <a:rPr lang="en-US" baseline="0"/>
                        <a:t>sub </a:t>
                      </a:r>
                      <a:r>
                        <a:rPr lang="en-US" baseline="0" err="1"/>
                        <a:t>nsec</a:t>
                      </a:r>
                      <a:endParaRPr lang="en-US" baseline="0"/>
                    </a:p>
                  </a:txBody>
                  <a:tcPr anchor="ctr">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ns ~ 100s ns</a:t>
                      </a:r>
                    </a:p>
                  </a:txBody>
                  <a:tcPr anchor="ctr">
                    <a:solidFill>
                      <a:schemeClr val="tx2"/>
                    </a:solidFill>
                  </a:tcPr>
                </a:tc>
                <a:tc>
                  <a:txBody>
                    <a:bodyPr/>
                    <a:lstStyle/>
                    <a:p>
                      <a:r>
                        <a:rPr lang="en-US" err="1"/>
                        <a:t>ps</a:t>
                      </a:r>
                      <a:r>
                        <a:rPr lang="en-US"/>
                        <a:t> or faster</a:t>
                      </a:r>
                    </a:p>
                  </a:txBody>
                  <a:tcPr anchor="ctr">
                    <a:solidFill>
                      <a:schemeClr val="tx2"/>
                    </a:solidFill>
                  </a:tcPr>
                </a:tc>
                <a:tc>
                  <a:txBody>
                    <a:bodyPr/>
                    <a:lstStyle/>
                    <a:p>
                      <a:r>
                        <a:rPr lang="en-US" baseline="0"/>
                        <a:t>ns ~ 100s ns</a:t>
                      </a:r>
                      <a:endParaRPr lang="en-US"/>
                    </a:p>
                  </a:txBody>
                  <a:tcPr anchor="ctr">
                    <a:solidFill>
                      <a:schemeClr val="tx2"/>
                    </a:solidFill>
                  </a:tcPr>
                </a:tc>
                <a:tc>
                  <a:txBody>
                    <a:bodyPr/>
                    <a:lstStyle/>
                    <a:p>
                      <a:r>
                        <a:rPr lang="en-US" dirty="0"/>
                        <a:t>ns to 10s ns</a:t>
                      </a:r>
                    </a:p>
                  </a:txBody>
                  <a:tcPr anchor="ctr">
                    <a:solidFill>
                      <a:schemeClr val="tx2"/>
                    </a:solidFill>
                  </a:tcPr>
                </a:tc>
                <a:tc>
                  <a:txBody>
                    <a:bodyPr/>
                    <a:lstStyle/>
                    <a:p>
                      <a:r>
                        <a:rPr lang="en-US" baseline="0"/>
                        <a:t>sub ns</a:t>
                      </a:r>
                      <a:endParaRPr lang="en-US"/>
                    </a:p>
                  </a:txBody>
                  <a:tcPr anchor="ctr">
                    <a:solidFill>
                      <a:schemeClr val="tx2"/>
                    </a:solidFill>
                  </a:tcPr>
                </a:tc>
                <a:extLst>
                  <a:ext uri="{0D108BD9-81ED-4DB2-BD59-A6C34878D82A}">
                    <a16:rowId xmlns:a16="http://schemas.microsoft.com/office/drawing/2014/main" val="844313114"/>
                  </a:ext>
                </a:extLst>
              </a:tr>
              <a:tr h="234084">
                <a:tc>
                  <a:txBody>
                    <a:bodyPr/>
                    <a:lstStyle/>
                    <a:p>
                      <a:r>
                        <a:rPr lang="en-US" baseline="0"/>
                        <a:t>J</a:t>
                      </a:r>
                      <a:r>
                        <a:rPr lang="en-US" baseline="-25000"/>
                        <a:t>MAX</a:t>
                      </a:r>
                    </a:p>
                  </a:txBody>
                  <a:tcPr anchor="ctr">
                    <a:solidFill>
                      <a:schemeClr val="tx2">
                        <a:lumMod val="90000"/>
                      </a:schemeClr>
                    </a:solidFill>
                  </a:tcPr>
                </a:tc>
                <a:tc>
                  <a:txBody>
                    <a:bodyPr/>
                    <a:lstStyle/>
                    <a:p>
                      <a:r>
                        <a:rPr lang="en-US"/>
                        <a:t>&lt; 10MA/cm</a:t>
                      </a:r>
                      <a:r>
                        <a:rPr lang="en-US" baseline="30000"/>
                        <a:t>2</a:t>
                      </a:r>
                    </a:p>
                  </a:txBody>
                  <a:tcPr anchor="ctr">
                    <a:solidFill>
                      <a:schemeClr val="tx2">
                        <a:lumMod val="90000"/>
                      </a:schemeClr>
                    </a:solidFill>
                  </a:tcPr>
                </a:tc>
                <a:tc>
                  <a:txBody>
                    <a:bodyPr/>
                    <a:lstStyle/>
                    <a:p>
                      <a:r>
                        <a:rPr lang="en-US" baseline="0"/>
                        <a:t>1-10MA/cm</a:t>
                      </a:r>
                      <a:r>
                        <a:rPr lang="en-US" baseline="30000"/>
                        <a:t>2</a:t>
                      </a:r>
                    </a:p>
                  </a:txBody>
                  <a:tcPr anchor="ctr">
                    <a:solidFill>
                      <a:schemeClr val="tx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&lt; 1MA/cm</a:t>
                      </a:r>
                      <a:r>
                        <a:rPr lang="en-US" baseline="30000"/>
                        <a:t>2</a:t>
                      </a:r>
                    </a:p>
                  </a:txBody>
                  <a:tcPr anchor="ctr">
                    <a:solidFill>
                      <a:schemeClr val="tx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~10MA/cm</a:t>
                      </a:r>
                      <a:r>
                        <a:rPr lang="en-US" baseline="30000"/>
                        <a:t>2</a:t>
                      </a:r>
                    </a:p>
                  </a:txBody>
                  <a:tcPr anchor="ctr">
                    <a:solidFill>
                      <a:schemeClr val="tx2">
                        <a:lumMod val="90000"/>
                      </a:schemeClr>
                    </a:solidFill>
                  </a:tcPr>
                </a:tc>
                <a:tc>
                  <a:txBody>
                    <a:bodyPr/>
                    <a:lstStyle/>
                    <a:p>
                      <a:r>
                        <a:rPr lang="en-US"/>
                        <a:t>&gt; 10MA/cm</a:t>
                      </a:r>
                      <a:r>
                        <a:rPr lang="en-US" baseline="30000"/>
                        <a:t>2</a:t>
                      </a:r>
                    </a:p>
                  </a:txBody>
                  <a:tcPr anchor="ctr">
                    <a:solidFill>
                      <a:schemeClr val="tx2">
                        <a:lumMod val="90000"/>
                      </a:schemeClr>
                    </a:solidFill>
                  </a:tcPr>
                </a:tc>
                <a:tc>
                  <a:txBody>
                    <a:bodyPr/>
                    <a:lstStyle/>
                    <a:p>
                      <a:r>
                        <a:rPr lang="en-US"/>
                        <a:t>&gt; 10MA/cm</a:t>
                      </a:r>
                      <a:r>
                        <a:rPr lang="en-US" baseline="30000"/>
                        <a:t>2</a:t>
                      </a:r>
                    </a:p>
                  </a:txBody>
                  <a:tcPr anchor="ctr">
                    <a:solidFill>
                      <a:schemeClr val="tx2">
                        <a:lumMod val="90000"/>
                      </a:schemeClr>
                    </a:solidFill>
                  </a:tcPr>
                </a:tc>
                <a:extLst>
                  <a:ext uri="{0D108BD9-81ED-4DB2-BD59-A6C34878D82A}">
                    <a16:rowId xmlns:a16="http://schemas.microsoft.com/office/drawing/2014/main" val="10003"/>
                  </a:ext>
                </a:extLst>
              </a:tr>
              <a:tr h="127404">
                <a:tc>
                  <a:txBody>
                    <a:bodyPr/>
                    <a:lstStyle/>
                    <a:p>
                      <a:r>
                        <a:rPr lang="en-US" err="1"/>
                        <a:t>J</a:t>
                      </a:r>
                      <a:r>
                        <a:rPr lang="en-US" baseline="-25000" err="1"/>
                        <a:t>Inhibit</a:t>
                      </a:r>
                      <a:endParaRPr lang="en-US" baseline="-25000"/>
                    </a:p>
                  </a:txBody>
                  <a:tcPr anchor="ctr">
                    <a:solidFill>
                      <a:schemeClr val="tx2"/>
                    </a:solidFill>
                  </a:tcPr>
                </a:tc>
                <a:tc>
                  <a:txBody>
                    <a:bodyPr/>
                    <a:lstStyle/>
                    <a:p>
                      <a:r>
                        <a:rPr lang="en-US" b="0"/>
                        <a:t>&lt;1A/cm</a:t>
                      </a:r>
                      <a:r>
                        <a:rPr lang="en-US" baseline="30000"/>
                        <a:t>2</a:t>
                      </a:r>
                      <a:endParaRPr lang="en-US"/>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sz="1800" baseline="30000"/>
                        <a:t>2</a:t>
                      </a:r>
                      <a:endParaRPr lang="en-US" baseline="30000"/>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baseline="30000"/>
                        <a:t>2</a:t>
                      </a:r>
                    </a:p>
                  </a:txBody>
                  <a:tcPr anchor="ctr">
                    <a:solidFill>
                      <a:schemeClr val="tx2"/>
                    </a:solidFill>
                  </a:tcPr>
                </a:tc>
                <a:extLst>
                  <a:ext uri="{0D108BD9-81ED-4DB2-BD59-A6C34878D82A}">
                    <a16:rowId xmlns:a16="http://schemas.microsoft.com/office/drawing/2014/main" val="10004"/>
                  </a:ext>
                </a:extLst>
              </a:tr>
              <a:tr h="286284">
                <a:tc>
                  <a:txBody>
                    <a:bodyPr/>
                    <a:lstStyle/>
                    <a:p>
                      <a:r>
                        <a:rPr lang="en-US" err="1"/>
                        <a:t>V</a:t>
                      </a:r>
                      <a:r>
                        <a:rPr lang="en-US" baseline="-25000" err="1"/>
                        <a:t>Inhibit</a:t>
                      </a:r>
                      <a:endParaRPr lang="en-US" baseline="-25000"/>
                    </a:p>
                  </a:txBody>
                  <a:tcPr anchor="ctr">
                    <a:solidFill>
                      <a:schemeClr val="tx2">
                        <a:lumMod val="90000"/>
                      </a:schemeClr>
                    </a:solidFill>
                  </a:tcPr>
                </a:tc>
                <a:tc>
                  <a:txBody>
                    <a:bodyPr/>
                    <a:lstStyle/>
                    <a:p>
                      <a:r>
                        <a:rPr lang="en-US"/>
                        <a:t>&lt; 3V</a:t>
                      </a:r>
                    </a:p>
                  </a:txBody>
                  <a:tcPr anchor="ctr">
                    <a:solidFill>
                      <a:schemeClr val="tx2">
                        <a:lumMod val="90000"/>
                      </a:schemeClr>
                    </a:solidFill>
                  </a:tcPr>
                </a:tc>
                <a:tc>
                  <a:txBody>
                    <a:bodyPr/>
                    <a:lstStyle/>
                    <a:p>
                      <a:r>
                        <a:rPr lang="en-US"/>
                        <a:t>&lt; 1V</a:t>
                      </a:r>
                    </a:p>
                  </a:txBody>
                  <a:tcPr anchor="ctr">
                    <a:solidFill>
                      <a:schemeClr val="tx2">
                        <a:lumMod val="90000"/>
                      </a:schemeClr>
                    </a:solidFill>
                  </a:tcPr>
                </a:tc>
                <a:tc>
                  <a:txBody>
                    <a:bodyPr/>
                    <a:lstStyle/>
                    <a:p>
                      <a:r>
                        <a:rPr lang="en-US"/>
                        <a:t>&lt;3V</a:t>
                      </a:r>
                    </a:p>
                  </a:txBody>
                  <a:tcPr anchor="ctr">
                    <a:solidFill>
                      <a:schemeClr val="tx2">
                        <a:lumMod val="90000"/>
                      </a:schemeClr>
                    </a:solidFill>
                  </a:tcPr>
                </a:tc>
                <a:tc>
                  <a:txBody>
                    <a:bodyPr/>
                    <a:lstStyle/>
                    <a:p>
                      <a:r>
                        <a:rPr lang="en-US"/>
                        <a:t>&lt; 1V</a:t>
                      </a:r>
                    </a:p>
                  </a:txBody>
                  <a:tcPr anchor="ctr">
                    <a:solidFill>
                      <a:schemeClr val="tx2">
                        <a:lumMod val="90000"/>
                      </a:schemeClr>
                    </a:solidFill>
                  </a:tcPr>
                </a:tc>
                <a:tc>
                  <a:txBody>
                    <a:bodyPr/>
                    <a:lstStyle/>
                    <a:p>
                      <a:r>
                        <a:rPr lang="en-US"/>
                        <a:t>&lt; 3V</a:t>
                      </a:r>
                    </a:p>
                  </a:txBody>
                  <a:tcPr anchor="ctr">
                    <a:solidFill>
                      <a:schemeClr val="tx2">
                        <a:lumMod val="90000"/>
                      </a:schemeClr>
                    </a:solidFill>
                  </a:tcPr>
                </a:tc>
                <a:tc>
                  <a:txBody>
                    <a:bodyPr/>
                    <a:lstStyle/>
                    <a:p>
                      <a:r>
                        <a:rPr lang="en-US"/>
                        <a:t>&lt; 3V</a:t>
                      </a:r>
                    </a:p>
                  </a:txBody>
                  <a:tcPr anchor="ctr">
                    <a:solidFill>
                      <a:schemeClr val="tx2">
                        <a:lumMod val="90000"/>
                      </a:schemeClr>
                    </a:solidFill>
                  </a:tcPr>
                </a:tc>
                <a:extLst>
                  <a:ext uri="{0D108BD9-81ED-4DB2-BD59-A6C34878D82A}">
                    <a16:rowId xmlns:a16="http://schemas.microsoft.com/office/drawing/2014/main" val="10005"/>
                  </a:ext>
                </a:extLst>
              </a:tr>
              <a:tr h="1544724">
                <a:tc>
                  <a:txBody>
                    <a:bodyPr/>
                    <a:lstStyle/>
                    <a:p>
                      <a:r>
                        <a:rPr lang="en-US"/>
                        <a:t>I-V</a:t>
                      </a: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0006"/>
                  </a:ext>
                </a:extLst>
              </a:tr>
              <a:tr h="314556">
                <a:tc>
                  <a:txBody>
                    <a:bodyPr/>
                    <a:lstStyle/>
                    <a:p>
                      <a:pPr algn="l"/>
                      <a:r>
                        <a:rPr lang="en-US" sz="1800">
                          <a:latin typeface="+mn-lt"/>
                        </a:rPr>
                        <a:t>Reference</a:t>
                      </a:r>
                    </a:p>
                  </a:txBody>
                  <a:tcPr anchor="ctr">
                    <a:solidFill>
                      <a:schemeClr val="tx2">
                        <a:lumMod val="90000"/>
                      </a:schemeClr>
                    </a:solidFill>
                  </a:tcPr>
                </a:tc>
                <a:tc>
                  <a:txBody>
                    <a:bodyPr/>
                    <a:lstStyle/>
                    <a:p>
                      <a:pPr algn="l"/>
                      <a:r>
                        <a:rPr lang="en-US" sz="1200" b="0">
                          <a:latin typeface="Calibri" panose="020F0502020204030204" pitchFamily="34" charset="0"/>
                          <a:cs typeface="Calibri" panose="020F0502020204030204" pitchFamily="34" charset="0"/>
                        </a:rPr>
                        <a:t>Y. </a:t>
                      </a:r>
                      <a:r>
                        <a:rPr lang="en-US" sz="1200" b="0" err="1">
                          <a:latin typeface="Calibri" panose="020F0502020204030204" pitchFamily="34" charset="0"/>
                          <a:cs typeface="Calibri" panose="020F0502020204030204" pitchFamily="34" charset="0"/>
                        </a:rPr>
                        <a:t>Sasago</a:t>
                      </a:r>
                      <a:r>
                        <a:rPr lang="en-US" sz="1200" b="0">
                          <a:latin typeface="Calibri" panose="020F0502020204030204" pitchFamily="34" charset="0"/>
                          <a:cs typeface="Calibri" panose="020F0502020204030204" pitchFamily="34" charset="0"/>
                        </a:rPr>
                        <a:t>, </a:t>
                      </a:r>
                      <a:r>
                        <a:rPr lang="en-US" sz="1200" b="0" i="1">
                          <a:latin typeface="Calibri" panose="020F0502020204030204" pitchFamily="34" charset="0"/>
                          <a:cs typeface="Calibri" panose="020F0502020204030204" pitchFamily="34" charset="0"/>
                        </a:rPr>
                        <a:t>et. al., </a:t>
                      </a:r>
                    </a:p>
                    <a:p>
                      <a:pPr algn="l"/>
                      <a:r>
                        <a:rPr lang="en-US" sz="1200" b="0" i="1">
                          <a:latin typeface="Calibri" panose="020F0502020204030204" pitchFamily="34" charset="0"/>
                          <a:cs typeface="Calibri" panose="020F0502020204030204" pitchFamily="34" charset="0"/>
                        </a:rPr>
                        <a:t>VLSI ’09</a:t>
                      </a:r>
                    </a:p>
                  </a:txBody>
                  <a:tcPr anchor="ctr">
                    <a:solidFill>
                      <a:schemeClr val="tx2">
                        <a:lumMod val="90000"/>
                      </a:schemeClr>
                    </a:solidFill>
                  </a:tcPr>
                </a:tc>
                <a:tc>
                  <a:txBody>
                    <a:bodyPr/>
                    <a:lstStyle/>
                    <a:p>
                      <a:pPr algn="l"/>
                      <a:r>
                        <a:rPr lang="en-US" sz="1200">
                          <a:latin typeface="Calibri" panose="020F0502020204030204" pitchFamily="34" charset="0"/>
                          <a:cs typeface="Calibri" panose="020F0502020204030204" pitchFamily="34" charset="0"/>
                        </a:rPr>
                        <a:t>J. Yang, </a:t>
                      </a:r>
                      <a:r>
                        <a:rPr lang="en-US" sz="1200" i="1" err="1">
                          <a:latin typeface="Calibri" panose="020F0502020204030204" pitchFamily="34" charset="0"/>
                          <a:cs typeface="Calibri" panose="020F0502020204030204" pitchFamily="34" charset="0"/>
                        </a:rPr>
                        <a:t>et.al</a:t>
                      </a:r>
                      <a:r>
                        <a:rPr lang="en-US" sz="1200" i="1">
                          <a:latin typeface="Calibri" panose="020F0502020204030204" pitchFamily="34" charset="0"/>
                          <a:cs typeface="Calibri" panose="020F0502020204030204" pitchFamily="34" charset="0"/>
                        </a:rPr>
                        <a:t>., </a:t>
                      </a:r>
                    </a:p>
                    <a:p>
                      <a:pPr algn="l"/>
                      <a:r>
                        <a:rPr lang="en-US" sz="1200" i="1">
                          <a:latin typeface="Calibri" panose="020F0502020204030204" pitchFamily="34" charset="0"/>
                          <a:cs typeface="Calibri" panose="020F0502020204030204" pitchFamily="34" charset="0"/>
                        </a:rPr>
                        <a:t>Adv </a:t>
                      </a:r>
                      <a:r>
                        <a:rPr lang="en-US" sz="1200" i="1" err="1">
                          <a:latin typeface="Calibri" panose="020F0502020204030204" pitchFamily="34" charset="0"/>
                          <a:cs typeface="Calibri" panose="020F0502020204030204" pitchFamily="34" charset="0"/>
                        </a:rPr>
                        <a:t>Func</a:t>
                      </a:r>
                      <a:r>
                        <a:rPr lang="en-US" sz="1200" i="1">
                          <a:latin typeface="Calibri" panose="020F0502020204030204" pitchFamily="34" charset="0"/>
                          <a:cs typeface="Calibri" panose="020F0502020204030204" pitchFamily="34" charset="0"/>
                        </a:rPr>
                        <a:t> </a:t>
                      </a:r>
                      <a:r>
                        <a:rPr lang="en-US" sz="1200" i="1" err="1">
                          <a:latin typeface="Calibri" panose="020F0502020204030204" pitchFamily="34" charset="0"/>
                          <a:cs typeface="Calibri" panose="020F0502020204030204" pitchFamily="34" charset="0"/>
                        </a:rPr>
                        <a:t>Mtls</a:t>
                      </a:r>
                      <a:r>
                        <a:rPr lang="en-US" sz="1200" i="1">
                          <a:latin typeface="Calibri" panose="020F0502020204030204" pitchFamily="34" charset="0"/>
                          <a:cs typeface="Calibri" panose="020F0502020204030204" pitchFamily="34" charset="0"/>
                        </a:rPr>
                        <a:t> (2018)</a:t>
                      </a:r>
                      <a:endParaRPr lang="en-US" sz="1200">
                        <a:latin typeface="Calibri" panose="020F0502020204030204" pitchFamily="34" charset="0"/>
                        <a:cs typeface="Calibri" panose="020F0502020204030204" pitchFamily="34" charset="0"/>
                      </a:endParaRPr>
                    </a:p>
                  </a:txBody>
                  <a:tcPr anchor="ctr">
                    <a:solidFill>
                      <a:schemeClr val="tx2">
                        <a:lumMod val="90000"/>
                      </a:schemeClr>
                    </a:solidFill>
                  </a:tcPr>
                </a:tc>
                <a:tc>
                  <a:txBody>
                    <a:bodyPr/>
                    <a:lstStyle/>
                    <a:p>
                      <a:pPr algn="l"/>
                      <a:r>
                        <a:rPr lang="en-US" sz="1200">
                          <a:latin typeface="Neo Sans Intel Medium" pitchFamily="34" charset="0"/>
                        </a:rPr>
                        <a:t>B. ﻿</a:t>
                      </a:r>
                      <a:r>
                        <a:rPr lang="en-US" sz="1200" err="1">
                          <a:latin typeface="Neo Sans Intel Medium" pitchFamily="34" charset="0"/>
                        </a:rPr>
                        <a:t>Govoreanu</a:t>
                      </a:r>
                      <a:r>
                        <a:rPr lang="en-US" sz="1200" i="1">
                          <a:latin typeface="Neo Sans Intel Medium" pitchFamily="34" charset="0"/>
                        </a:rPr>
                        <a:t>, </a:t>
                      </a:r>
                      <a:r>
                        <a:rPr lang="en-US" sz="1200" i="1" err="1">
                          <a:latin typeface="Neo Sans Intel Medium" pitchFamily="34" charset="0"/>
                        </a:rPr>
                        <a:t>et.al</a:t>
                      </a:r>
                      <a:r>
                        <a:rPr lang="en-US" sz="1200" i="1">
                          <a:latin typeface="Neo Sans Intel Medium" pitchFamily="34" charset="0"/>
                        </a:rPr>
                        <a:t>., </a:t>
                      </a:r>
                    </a:p>
                    <a:p>
                      <a:pPr algn="l"/>
                      <a:r>
                        <a:rPr lang="en-US" sz="1200" i="1">
                          <a:latin typeface="Neo Sans Intel Medium" pitchFamily="34" charset="0"/>
                        </a:rPr>
                        <a:t>IEDM’13</a:t>
                      </a:r>
                      <a:r>
                        <a:rPr lang="en-US" sz="1200">
                          <a:latin typeface="Neo Sans Intel Medium" pitchFamily="34" charset="0"/>
                        </a:rPr>
                        <a:t>. P10.2</a:t>
                      </a:r>
                    </a:p>
                  </a:txBody>
                  <a:tcPr anchor="ctr">
                    <a:solidFill>
                      <a:schemeClr val="tx2">
                        <a:lumMod val="90000"/>
                      </a:schemeClr>
                    </a:solidFill>
                  </a:tcPr>
                </a:tc>
                <a:tc>
                  <a:txBody>
                    <a:bodyPr/>
                    <a:lstStyle/>
                    <a:p>
                      <a:pPr algn="l"/>
                      <a:r>
                        <a:rPr lang="en-US" sz="1200" b="0">
                          <a:latin typeface="Neo Sans Intel" pitchFamily="34" charset="0"/>
                        </a:rPr>
                        <a:t>K. Gopalakrishnan, </a:t>
                      </a:r>
                      <a:r>
                        <a:rPr lang="en-US" sz="1200" b="0" i="1" err="1">
                          <a:latin typeface="Neo Sans Intel Medium" pitchFamily="34" charset="0"/>
                        </a:rPr>
                        <a:t>et.al</a:t>
                      </a:r>
                      <a:r>
                        <a:rPr lang="en-US" sz="1200" b="0" i="1">
                          <a:latin typeface="Neo Sans Intel Medium" pitchFamily="34" charset="0"/>
                        </a:rPr>
                        <a:t>., </a:t>
                      </a:r>
                    </a:p>
                    <a:p>
                      <a:pPr algn="l"/>
                      <a:r>
                        <a:rPr lang="en-US" sz="1200" i="1">
                          <a:latin typeface="Neo Sans Intel Medium" pitchFamily="34" charset="0"/>
                        </a:rPr>
                        <a:t>VLSI Symposium</a:t>
                      </a:r>
                      <a:r>
                        <a:rPr lang="en-US" sz="1200" b="0">
                          <a:latin typeface="Neo Sans Intel Medium" pitchFamily="34" charset="0"/>
                        </a:rPr>
                        <a:t>  ’10. </a:t>
                      </a:r>
                    </a:p>
                  </a:txBody>
                  <a:tcPr anchor="ctr">
                    <a:solidFill>
                      <a:schemeClr val="tx2">
                        <a:lumMod val="90000"/>
                      </a:schemeClr>
                    </a:solidFill>
                  </a:tcPr>
                </a:tc>
                <a:tc>
                  <a:txBody>
                    <a:bodyPr/>
                    <a:lstStyle/>
                    <a:p>
                      <a:pPr algn="l"/>
                      <a:r>
                        <a:rPr lang="en-US" sz="1200" b="0">
                          <a:latin typeface="Neo Sans Intel Medium" pitchFamily="34" charset="0"/>
                        </a:rPr>
                        <a:t>X. Liu </a:t>
                      </a:r>
                      <a:r>
                        <a:rPr lang="en-US" sz="1200" b="0" i="1" err="1">
                          <a:latin typeface="Neo Sans Intel Medium" pitchFamily="34" charset="0"/>
                        </a:rPr>
                        <a:t>et.al</a:t>
                      </a:r>
                      <a:r>
                        <a:rPr lang="en-US" sz="1200" b="0" i="1">
                          <a:latin typeface="Neo Sans Intel Medium" pitchFamily="34" charset="0"/>
                        </a:rPr>
                        <a:t>., </a:t>
                      </a:r>
                    </a:p>
                    <a:p>
                      <a:pPr algn="l"/>
                      <a:r>
                        <a:rPr lang="en-US" sz="1200" b="0" i="1">
                          <a:latin typeface="Neo Sans Intel Medium" pitchFamily="34" charset="0"/>
                        </a:rPr>
                        <a:t>EDL</a:t>
                      </a:r>
                      <a:r>
                        <a:rPr lang="en-US" sz="1200" b="0">
                          <a:latin typeface="Neo Sans Intel Medium" pitchFamily="34" charset="0"/>
                        </a:rPr>
                        <a:t> Oct.’14</a:t>
                      </a:r>
                    </a:p>
                  </a:txBody>
                  <a:tcPr anchor="ctr">
                    <a:solidFill>
                      <a:schemeClr val="tx2">
                        <a:lumMod val="90000"/>
                      </a:schemeClr>
                    </a:solidFill>
                  </a:tcPr>
                </a:tc>
                <a:tc>
                  <a:txBody>
                    <a:bodyPr/>
                    <a:lstStyle/>
                    <a:p>
                      <a:pPr algn="l"/>
                      <a:r>
                        <a:rPr lang="en-US" sz="1200" dirty="0">
                          <a:latin typeface="Neo Sans Intel Medium" pitchFamily="34" charset="0"/>
                        </a:rPr>
                        <a:t>S. Yasuda, </a:t>
                      </a:r>
                      <a:r>
                        <a:rPr lang="en-US" sz="1200" i="1" dirty="0" err="1">
                          <a:latin typeface="Neo Sans Intel Medium" pitchFamily="34" charset="0"/>
                        </a:rPr>
                        <a:t>et.al</a:t>
                      </a:r>
                      <a:r>
                        <a:rPr lang="en-US" sz="1200" dirty="0">
                          <a:latin typeface="Neo Sans Intel Medium" pitchFamily="34" charset="0"/>
                        </a:rPr>
                        <a:t>.,</a:t>
                      </a:r>
                    </a:p>
                    <a:p>
                      <a:pPr algn="l"/>
                      <a:r>
                        <a:rPr lang="en-US" sz="1200" i="1" dirty="0">
                          <a:latin typeface="Neo Sans Intel Medium" pitchFamily="34" charset="0"/>
                        </a:rPr>
                        <a:t>VLSI symposium</a:t>
                      </a:r>
                      <a:r>
                        <a:rPr lang="en-US" sz="1200" dirty="0">
                          <a:latin typeface="Neo Sans Intel Medium" pitchFamily="34" charset="0"/>
                        </a:rPr>
                        <a:t>, ‘17,</a:t>
                      </a:r>
                      <a:endParaRPr lang="en-US" sz="1200" i="1" dirty="0">
                        <a:latin typeface="Neo Sans Intel Medium" pitchFamily="34" charset="0"/>
                      </a:endParaRPr>
                    </a:p>
                  </a:txBody>
                  <a:tcPr anchor="ctr">
                    <a:solidFill>
                      <a:schemeClr val="tx2">
                        <a:lumMod val="90000"/>
                      </a:schemeClr>
                    </a:solidFill>
                  </a:tcPr>
                </a:tc>
                <a:extLst>
                  <a:ext uri="{0D108BD9-81ED-4DB2-BD59-A6C34878D82A}">
                    <a16:rowId xmlns:a16="http://schemas.microsoft.com/office/drawing/2014/main" val="10007"/>
                  </a:ext>
                </a:extLst>
              </a:tr>
            </a:tbl>
          </a:graphicData>
        </a:graphic>
      </p:graphicFrame>
      <p:pic>
        <p:nvPicPr>
          <p:cNvPr id="8" name="Picture 6">
            <a:extLst>
              <a:ext uri="{FF2B5EF4-FFF2-40B4-BE49-F238E27FC236}">
                <a16:creationId xmlns:a16="http://schemas.microsoft.com/office/drawing/2014/main" id="{190A813D-2080-9048-B43B-B11A634B54A9}"/>
              </a:ext>
            </a:extLst>
          </p:cNvPr>
          <p:cNvPicPr>
            <a:picLocks noChangeAspect="1" noChangeArrowheads="1"/>
          </p:cNvPicPr>
          <p:nvPr/>
        </p:nvPicPr>
        <p:blipFill>
          <a:blip r:embed="rId2" cstate="print"/>
          <a:srcRect/>
          <a:stretch>
            <a:fillRect/>
          </a:stretch>
        </p:blipFill>
        <p:spPr bwMode="auto">
          <a:xfrm>
            <a:off x="1659590" y="4260966"/>
            <a:ext cx="1411246" cy="1447800"/>
          </a:xfrm>
          <a:prstGeom prst="rect">
            <a:avLst/>
          </a:prstGeom>
          <a:noFill/>
          <a:ln w="9525">
            <a:noFill/>
            <a:miter lim="800000"/>
            <a:headEnd/>
            <a:tailEnd/>
          </a:ln>
        </p:spPr>
      </p:pic>
      <p:pic>
        <p:nvPicPr>
          <p:cNvPr id="9" name="Picture 7">
            <a:extLst>
              <a:ext uri="{FF2B5EF4-FFF2-40B4-BE49-F238E27FC236}">
                <a16:creationId xmlns:a16="http://schemas.microsoft.com/office/drawing/2014/main" id="{36782661-7BE7-2D40-B293-03CAB9DF4832}"/>
              </a:ext>
            </a:extLst>
          </p:cNvPr>
          <p:cNvPicPr>
            <a:picLocks noChangeAspect="1" noChangeArrowheads="1"/>
          </p:cNvPicPr>
          <p:nvPr/>
        </p:nvPicPr>
        <p:blipFill>
          <a:blip r:embed="rId3" cstate="print"/>
          <a:srcRect/>
          <a:stretch>
            <a:fillRect/>
          </a:stretch>
        </p:blipFill>
        <p:spPr bwMode="auto">
          <a:xfrm>
            <a:off x="6882667" y="4291400"/>
            <a:ext cx="1529254" cy="1320718"/>
          </a:xfrm>
          <a:prstGeom prst="rect">
            <a:avLst/>
          </a:prstGeom>
          <a:noFill/>
          <a:ln w="9525">
            <a:noFill/>
            <a:miter lim="800000"/>
            <a:headEnd/>
            <a:tailEnd/>
          </a:ln>
        </p:spPr>
      </p:pic>
      <p:pic>
        <p:nvPicPr>
          <p:cNvPr id="16" name="Picture 15">
            <a:extLst>
              <a:ext uri="{FF2B5EF4-FFF2-40B4-BE49-F238E27FC236}">
                <a16:creationId xmlns:a16="http://schemas.microsoft.com/office/drawing/2014/main" id="{892FA114-5E63-7A4D-8B1F-D07D9710B932}"/>
              </a:ext>
            </a:extLst>
          </p:cNvPr>
          <p:cNvPicPr>
            <a:picLocks noChangeAspect="1"/>
          </p:cNvPicPr>
          <p:nvPr/>
        </p:nvPicPr>
        <p:blipFill>
          <a:blip r:embed="rId4"/>
          <a:stretch>
            <a:fillRect/>
          </a:stretch>
        </p:blipFill>
        <p:spPr>
          <a:xfrm>
            <a:off x="10235260" y="4260966"/>
            <a:ext cx="1664064" cy="1272007"/>
          </a:xfrm>
          <a:prstGeom prst="rect">
            <a:avLst/>
          </a:prstGeom>
        </p:spPr>
      </p:pic>
      <p:pic>
        <p:nvPicPr>
          <p:cNvPr id="17" name="Picture 16">
            <a:extLst>
              <a:ext uri="{FF2B5EF4-FFF2-40B4-BE49-F238E27FC236}">
                <a16:creationId xmlns:a16="http://schemas.microsoft.com/office/drawing/2014/main" id="{55502ACE-C1B1-3541-B16C-0EC8E532EBB6}"/>
              </a:ext>
            </a:extLst>
          </p:cNvPr>
          <p:cNvPicPr>
            <a:picLocks noChangeAspect="1"/>
          </p:cNvPicPr>
          <p:nvPr/>
        </p:nvPicPr>
        <p:blipFill>
          <a:blip r:embed="rId5"/>
          <a:stretch>
            <a:fillRect/>
          </a:stretch>
        </p:blipFill>
        <p:spPr>
          <a:xfrm>
            <a:off x="8526654" y="4260966"/>
            <a:ext cx="1614176" cy="1381587"/>
          </a:xfrm>
          <a:prstGeom prst="rect">
            <a:avLst/>
          </a:prstGeom>
        </p:spPr>
      </p:pic>
      <p:pic>
        <p:nvPicPr>
          <p:cNvPr id="19" name="Picture 18">
            <a:extLst>
              <a:ext uri="{FF2B5EF4-FFF2-40B4-BE49-F238E27FC236}">
                <a16:creationId xmlns:a16="http://schemas.microsoft.com/office/drawing/2014/main" id="{54AFF560-AAE3-CC40-A1F5-FAE1951F8853}"/>
              </a:ext>
            </a:extLst>
          </p:cNvPr>
          <p:cNvPicPr>
            <a:picLocks noChangeAspect="1"/>
          </p:cNvPicPr>
          <p:nvPr/>
        </p:nvPicPr>
        <p:blipFill>
          <a:blip r:embed="rId6"/>
          <a:stretch>
            <a:fillRect/>
          </a:stretch>
        </p:blipFill>
        <p:spPr>
          <a:xfrm>
            <a:off x="5230041" y="4260966"/>
            <a:ext cx="1202300" cy="1461257"/>
          </a:xfrm>
          <a:prstGeom prst="rect">
            <a:avLst/>
          </a:prstGeom>
        </p:spPr>
      </p:pic>
      <p:pic>
        <p:nvPicPr>
          <p:cNvPr id="12" name="Picture 11">
            <a:extLst>
              <a:ext uri="{FF2B5EF4-FFF2-40B4-BE49-F238E27FC236}">
                <a16:creationId xmlns:a16="http://schemas.microsoft.com/office/drawing/2014/main" id="{69C47F02-4F01-4944-89E3-C2A9A1320140}"/>
              </a:ext>
            </a:extLst>
          </p:cNvPr>
          <p:cNvPicPr>
            <a:picLocks noChangeAspect="1"/>
          </p:cNvPicPr>
          <p:nvPr/>
        </p:nvPicPr>
        <p:blipFill>
          <a:blip r:embed="rId7"/>
          <a:stretch>
            <a:fillRect/>
          </a:stretch>
        </p:blipFill>
        <p:spPr>
          <a:xfrm>
            <a:off x="3336051" y="4308591"/>
            <a:ext cx="1628775" cy="1352550"/>
          </a:xfrm>
          <a:prstGeom prst="rect">
            <a:avLst/>
          </a:prstGeom>
        </p:spPr>
      </p:pic>
    </p:spTree>
    <p:extLst>
      <p:ext uri="{BB962C8B-B14F-4D97-AF65-F5344CB8AC3E}">
        <p14:creationId xmlns:p14="http://schemas.microsoft.com/office/powerpoint/2010/main" val="586207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40C2-A841-2FAE-732A-73B340D6EFEA}"/>
              </a:ext>
            </a:extLst>
          </p:cNvPr>
          <p:cNvSpPr>
            <a:spLocks noGrp="1"/>
          </p:cNvSpPr>
          <p:nvPr>
            <p:ph type="ctrTitle"/>
          </p:nvPr>
        </p:nvSpPr>
        <p:spPr/>
        <p:txBody>
          <a:bodyPr/>
          <a:lstStyle/>
          <a:p>
            <a:r>
              <a:rPr lang="en-US" sz="4000" dirty="0"/>
              <a:t>State of Art of Memory Technologies</a:t>
            </a:r>
            <a:br>
              <a:rPr lang="en-US" sz="4000" dirty="0"/>
            </a:br>
            <a:endParaRPr lang="en-US" sz="4000" dirty="0"/>
          </a:p>
        </p:txBody>
      </p:sp>
      <p:sp>
        <p:nvSpPr>
          <p:cNvPr id="3" name="Subtitle 2">
            <a:extLst>
              <a:ext uri="{FF2B5EF4-FFF2-40B4-BE49-F238E27FC236}">
                <a16:creationId xmlns:a16="http://schemas.microsoft.com/office/drawing/2014/main" id="{257BBEBE-B2A8-1DDE-8868-E8AF9432329F}"/>
              </a:ext>
            </a:extLst>
          </p:cNvPr>
          <p:cNvSpPr>
            <a:spLocks noGrp="1"/>
          </p:cNvSpPr>
          <p:nvPr>
            <p:ph type="subTitle" idx="1"/>
          </p:nvPr>
        </p:nvSpPr>
        <p:spPr/>
        <p:txBody>
          <a:bodyPr>
            <a:normAutofit/>
          </a:bodyPr>
          <a:lstStyle/>
          <a:p>
            <a:r>
              <a:rPr lang="en-US" sz="3200" dirty="0"/>
              <a:t>System hierarchy and incumbent deployment</a:t>
            </a:r>
          </a:p>
          <a:p>
            <a:r>
              <a:rPr lang="en-US" sz="3200" dirty="0"/>
              <a:t>A holistic view of Memories: Cell, Array and Subsystem</a:t>
            </a:r>
          </a:p>
        </p:txBody>
      </p:sp>
      <p:sp>
        <p:nvSpPr>
          <p:cNvPr id="4" name="Text Placeholder 3">
            <a:extLst>
              <a:ext uri="{FF2B5EF4-FFF2-40B4-BE49-F238E27FC236}">
                <a16:creationId xmlns:a16="http://schemas.microsoft.com/office/drawing/2014/main" id="{2C4F9BE0-FDD2-6785-8645-CB5E8A166F4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3870677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0EA5-EB2B-5942-A8D6-3D2B21AC0E97}"/>
              </a:ext>
            </a:extLst>
          </p:cNvPr>
          <p:cNvSpPr>
            <a:spLocks noGrp="1"/>
          </p:cNvSpPr>
          <p:nvPr>
            <p:ph type="title"/>
          </p:nvPr>
        </p:nvSpPr>
        <p:spPr>
          <a:xfrm>
            <a:off x="392730" y="1800755"/>
            <a:ext cx="5141576" cy="914400"/>
          </a:xfrm>
        </p:spPr>
        <p:txBody>
          <a:bodyPr/>
          <a:lstStyle/>
          <a:p>
            <a:r>
              <a:rPr lang="en-US" sz="3200" dirty="0"/>
              <a:t>Every Day Data is </a:t>
            </a:r>
            <a:r>
              <a:rPr lang="en-US" sz="3200" dirty="0">
                <a:solidFill>
                  <a:srgbClr val="C00000"/>
                </a:solidFill>
              </a:rPr>
              <a:t>EXPLODING</a:t>
            </a:r>
          </a:p>
        </p:txBody>
      </p:sp>
      <p:sp>
        <p:nvSpPr>
          <p:cNvPr id="4" name="Slide Number Placeholder 3">
            <a:extLst>
              <a:ext uri="{FF2B5EF4-FFF2-40B4-BE49-F238E27FC236}">
                <a16:creationId xmlns:a16="http://schemas.microsoft.com/office/drawing/2014/main" id="{7BC3793C-0DAE-F04D-910C-5EBAFC4D34B0}"/>
              </a:ext>
            </a:extLst>
          </p:cNvPr>
          <p:cNvSpPr>
            <a:spLocks noGrp="1"/>
          </p:cNvSpPr>
          <p:nvPr>
            <p:ph type="sldNum" sz="quarter" idx="12"/>
          </p:nvPr>
        </p:nvSpPr>
        <p:spPr>
          <a:xfrm>
            <a:off x="13776960" y="7700011"/>
            <a:ext cx="731520" cy="438150"/>
          </a:xfrm>
          <a:prstGeom prst="rect">
            <a:avLst/>
          </a:prstGeom>
        </p:spPr>
        <p:txBody>
          <a:bodyPr vert="horz" lIns="130622" tIns="65311" rIns="130622" bIns="65311" anchor="b"/>
          <a:lstStyle>
            <a:defPPr>
              <a:defRPr lang="en-US"/>
            </a:defPPr>
            <a:lvl1pPr algn="l" rtl="0" eaLnBrk="1" fontAlgn="base" latinLnBrk="0" hangingPunct="1">
              <a:spcBef>
                <a:spcPct val="0"/>
              </a:spcBef>
              <a:spcAft>
                <a:spcPct val="0"/>
              </a:spcAft>
              <a:defRPr kumimoji="0" sz="1700" kern="1200">
                <a:solidFill>
                  <a:schemeClr val="tx2"/>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a:lstStyle>
          <a:p>
            <a:fld id="{518727FE-8BA6-410E-8B18-E4109D39D295}" type="slidenum">
              <a:rPr lang="en-US" smtClean="0"/>
              <a:pPr/>
              <a:t>12</a:t>
            </a:fld>
            <a:endParaRPr lang="en-US" dirty="0"/>
          </a:p>
        </p:txBody>
      </p:sp>
      <p:grpSp>
        <p:nvGrpSpPr>
          <p:cNvPr id="5" name="Group 4">
            <a:extLst>
              <a:ext uri="{FF2B5EF4-FFF2-40B4-BE49-F238E27FC236}">
                <a16:creationId xmlns:a16="http://schemas.microsoft.com/office/drawing/2014/main" id="{6CDA615C-EBE7-5E47-8055-DC23E0C6228B}"/>
              </a:ext>
            </a:extLst>
          </p:cNvPr>
          <p:cNvGrpSpPr/>
          <p:nvPr/>
        </p:nvGrpSpPr>
        <p:grpSpPr>
          <a:xfrm>
            <a:off x="235792" y="1224605"/>
            <a:ext cx="11716517" cy="5287757"/>
            <a:chOff x="413657" y="1468837"/>
            <a:chExt cx="14063482" cy="6346961"/>
          </a:xfrm>
        </p:grpSpPr>
        <p:grpSp>
          <p:nvGrpSpPr>
            <p:cNvPr id="6" name="Group 5">
              <a:extLst>
                <a:ext uri="{FF2B5EF4-FFF2-40B4-BE49-F238E27FC236}">
                  <a16:creationId xmlns:a16="http://schemas.microsoft.com/office/drawing/2014/main" id="{5F0ED0B6-9522-A142-8913-504529C43CB6}"/>
                </a:ext>
              </a:extLst>
            </p:cNvPr>
            <p:cNvGrpSpPr/>
            <p:nvPr/>
          </p:nvGrpSpPr>
          <p:grpSpPr>
            <a:xfrm>
              <a:off x="413659" y="2076973"/>
              <a:ext cx="10972798" cy="5058212"/>
              <a:chOff x="0" y="729298"/>
              <a:chExt cx="14005167" cy="6405888"/>
            </a:xfrm>
          </p:grpSpPr>
          <p:pic>
            <p:nvPicPr>
              <p:cNvPr id="10" name="Picture 9">
                <a:extLst>
                  <a:ext uri="{FF2B5EF4-FFF2-40B4-BE49-F238E27FC236}">
                    <a16:creationId xmlns:a16="http://schemas.microsoft.com/office/drawing/2014/main" id="{E9FF0253-CE6B-794E-91EE-CB0FA4860CBA}"/>
                  </a:ext>
                </a:extLst>
              </p:cNvPr>
              <p:cNvPicPr>
                <a:picLocks noChangeAspect="1"/>
              </p:cNvPicPr>
              <p:nvPr/>
            </p:nvPicPr>
            <p:blipFill rotWithShape="1">
              <a:blip r:embed="rId2" cstate="screen">
                <a:alphaModFix amt="80000"/>
                <a:extLst>
                  <a:ext uri="{28A0092B-C50C-407E-A947-70E740481C1C}">
                    <a14:useLocalDpi xmlns:a14="http://schemas.microsoft.com/office/drawing/2010/main"/>
                  </a:ext>
                </a:extLst>
              </a:blip>
              <a:srcRect/>
              <a:stretch/>
            </p:blipFill>
            <p:spPr>
              <a:xfrm>
                <a:off x="2092117" y="3640935"/>
                <a:ext cx="2457283" cy="3494251"/>
              </a:xfrm>
              <a:prstGeom prst="rect">
                <a:avLst/>
              </a:prstGeom>
              <a:effectLst/>
            </p:spPr>
          </p:pic>
          <p:pic>
            <p:nvPicPr>
              <p:cNvPr id="11" name="Picture 10">
                <a:extLst>
                  <a:ext uri="{FF2B5EF4-FFF2-40B4-BE49-F238E27FC236}">
                    <a16:creationId xmlns:a16="http://schemas.microsoft.com/office/drawing/2014/main" id="{D589E95F-92B8-7A47-9558-57FD25E55AE5}"/>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l="11214"/>
              <a:stretch/>
            </p:blipFill>
            <p:spPr>
              <a:xfrm>
                <a:off x="7237415" y="2353523"/>
                <a:ext cx="3475474" cy="4781663"/>
              </a:xfrm>
              <a:prstGeom prst="rect">
                <a:avLst/>
              </a:prstGeom>
            </p:spPr>
          </p:pic>
          <p:sp>
            <p:nvSpPr>
              <p:cNvPr id="12" name="Rectangle 11">
                <a:extLst>
                  <a:ext uri="{FF2B5EF4-FFF2-40B4-BE49-F238E27FC236}">
                    <a16:creationId xmlns:a16="http://schemas.microsoft.com/office/drawing/2014/main" id="{EC11B2F8-521C-1349-8874-84F236A883CE}"/>
                  </a:ext>
                </a:extLst>
              </p:cNvPr>
              <p:cNvSpPr/>
              <p:nvPr/>
            </p:nvSpPr>
            <p:spPr>
              <a:xfrm>
                <a:off x="156525" y="2937854"/>
                <a:ext cx="1691084" cy="1422866"/>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1.5 GB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Average</a:t>
                </a:r>
                <a:r>
                  <a:rPr lang="en-US" sz="2666" dirty="0">
                    <a:solidFill>
                      <a:prstClr val="white">
                        <a:alpha val="75000"/>
                      </a:prstClr>
                    </a:solidFill>
                    <a:effectLst>
                      <a:outerShdw blurRad="38100" dist="38100" dir="2700000" algn="tl">
                        <a:srgbClr val="000000">
                          <a:alpha val="43137"/>
                        </a:srgbClr>
                      </a:outerShdw>
                    </a:effectLst>
                    <a:ea typeface="Intel Clear" charset="0"/>
                    <a:cs typeface="Intel Clear" charset="0"/>
                  </a:rPr>
                  <a:t> </a:t>
                </a:r>
                <a:br>
                  <a:rPr lang="en-US" sz="2666" dirty="0">
                    <a:solidFill>
                      <a:prstClr val="white">
                        <a:alpha val="75000"/>
                      </a:prstClr>
                    </a:solidFill>
                    <a:effectLst>
                      <a:outerShdw blurRad="38100" dist="38100" dir="2700000" algn="tl">
                        <a:srgbClr val="000000">
                          <a:alpha val="43137"/>
                        </a:srgbClr>
                      </a:outerShdw>
                    </a:effectLst>
                    <a:ea typeface="Intel Clear" charset="0"/>
                    <a:cs typeface="Intel Clear"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Internet User </a:t>
                </a:r>
              </a:p>
            </p:txBody>
          </p:sp>
          <p:sp>
            <p:nvSpPr>
              <p:cNvPr id="13" name="Rectangle 12">
                <a:extLst>
                  <a:ext uri="{FF2B5EF4-FFF2-40B4-BE49-F238E27FC236}">
                    <a16:creationId xmlns:a16="http://schemas.microsoft.com/office/drawing/2014/main" id="{1DF5FA35-4464-2B4A-877C-DBE700AC98CD}"/>
                  </a:ext>
                </a:extLst>
              </p:cNvPr>
              <p:cNvSpPr/>
              <p:nvPr/>
            </p:nvSpPr>
            <p:spPr>
              <a:xfrm>
                <a:off x="2092115" y="2281253"/>
                <a:ext cx="2457284" cy="1348790"/>
              </a:xfrm>
              <a:prstGeom prst="rect">
                <a:avLst/>
              </a:prstGeom>
            </p:spPr>
            <p:txBody>
              <a:bodyPr wrap="square">
                <a:spAutoFit/>
              </a:bodyPr>
              <a:lstStyle/>
              <a:p>
                <a:pPr algn="ctr" defTabSz="3475502">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50 GB</a:t>
                </a:r>
                <a:b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Autonomous  DRIVING</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4" name="Rectangle 13">
                <a:extLst>
                  <a:ext uri="{FF2B5EF4-FFF2-40B4-BE49-F238E27FC236}">
                    <a16:creationId xmlns:a16="http://schemas.microsoft.com/office/drawing/2014/main" id="{791A2B17-53BC-8448-ACEC-A8653827B106}"/>
                  </a:ext>
                </a:extLst>
              </p:cNvPr>
              <p:cNvSpPr/>
              <p:nvPr/>
            </p:nvSpPr>
            <p:spPr>
              <a:xfrm>
                <a:off x="4628894" y="1633664"/>
                <a:ext cx="2455664" cy="1348790"/>
              </a:xfrm>
              <a:prstGeom prst="rect">
                <a:avLst/>
              </a:prstGeom>
            </p:spPr>
            <p:txBody>
              <a:bodyPr wrap="square">
                <a:spAutoFit/>
              </a:bodyPr>
              <a:lstStyle/>
              <a:p>
                <a:pPr algn="ctr" defTabSz="3475502">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3 TB</a:t>
                </a:r>
                <a:b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Smart Hospital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5" name="Rectangle 14">
                <a:extLst>
                  <a:ext uri="{FF2B5EF4-FFF2-40B4-BE49-F238E27FC236}">
                    <a16:creationId xmlns:a16="http://schemas.microsoft.com/office/drawing/2014/main" id="{AF1E4588-ECEA-D14E-9824-017483E8C952}"/>
                  </a:ext>
                </a:extLst>
              </p:cNvPr>
              <p:cNvSpPr/>
              <p:nvPr/>
            </p:nvSpPr>
            <p:spPr>
              <a:xfrm>
                <a:off x="7237414" y="1231777"/>
                <a:ext cx="3475474" cy="986981"/>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40 TB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Airplane Data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6" name="Rectangle 15">
                <a:extLst>
                  <a:ext uri="{FF2B5EF4-FFF2-40B4-BE49-F238E27FC236}">
                    <a16:creationId xmlns:a16="http://schemas.microsoft.com/office/drawing/2014/main" id="{7EABE31E-FBD0-224A-871C-4AB9C554D790}"/>
                  </a:ext>
                </a:extLst>
              </p:cNvPr>
              <p:cNvSpPr/>
              <p:nvPr/>
            </p:nvSpPr>
            <p:spPr>
              <a:xfrm>
                <a:off x="10819153" y="1711342"/>
                <a:ext cx="3186014" cy="5423844"/>
              </a:xfrm>
              <a:prstGeom prst="rect">
                <a:avLst/>
              </a:prstGeom>
              <a:blipFill dpi="0" rotWithShape="1">
                <a:blip r:embed="rId4">
                  <a:alphaModFix amt="89000"/>
                </a:blip>
                <a:srcRect/>
                <a:stretch>
                  <a:fillRect/>
                </a:stretch>
              </a:blipFill>
              <a:ln w="9525" cap="flat" cmpd="sng" algn="ctr">
                <a:noFill/>
                <a:prstDash val="solid"/>
              </a:ln>
              <a:effectLst/>
            </p:spPr>
            <p:txBody>
              <a:bodyPr rtlCol="0" anchor="ctr"/>
              <a:lstStyle/>
              <a:p>
                <a:pPr algn="ctr" defTabSz="1218859">
                  <a:defRPr/>
                </a:pPr>
                <a:endParaRPr lang="en-US" sz="1500" kern="0">
                  <a:solidFill>
                    <a:prstClr val="white"/>
                  </a:solidFill>
                </a:endParaRPr>
              </a:p>
            </p:txBody>
          </p:sp>
          <p:sp>
            <p:nvSpPr>
              <p:cNvPr id="18" name="Rectangle 17">
                <a:extLst>
                  <a:ext uri="{FF2B5EF4-FFF2-40B4-BE49-F238E27FC236}">
                    <a16:creationId xmlns:a16="http://schemas.microsoft.com/office/drawing/2014/main" id="{0EC541BD-6367-F149-B06E-9B12C6F2301A}"/>
                  </a:ext>
                </a:extLst>
              </p:cNvPr>
              <p:cNvSpPr/>
              <p:nvPr/>
            </p:nvSpPr>
            <p:spPr>
              <a:xfrm>
                <a:off x="10819154" y="729298"/>
                <a:ext cx="3186013" cy="986981"/>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1 PB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Smart Factory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pic>
            <p:nvPicPr>
              <p:cNvPr id="19" name="Picture 18">
                <a:extLst>
                  <a:ext uri="{FF2B5EF4-FFF2-40B4-BE49-F238E27FC236}">
                    <a16:creationId xmlns:a16="http://schemas.microsoft.com/office/drawing/2014/main" id="{EE061FEA-6618-CD46-9BE4-DE1D1074E5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331" b="5315"/>
              <a:stretch/>
            </p:blipFill>
            <p:spPr>
              <a:xfrm>
                <a:off x="0" y="4396390"/>
                <a:ext cx="1987468" cy="2734618"/>
              </a:xfrm>
              <a:prstGeom prst="rect">
                <a:avLst/>
              </a:prstGeom>
            </p:spPr>
          </p:pic>
          <p:pic>
            <p:nvPicPr>
              <p:cNvPr id="20" name="Picture 19">
                <a:extLst>
                  <a:ext uri="{FF2B5EF4-FFF2-40B4-BE49-F238E27FC236}">
                    <a16:creationId xmlns:a16="http://schemas.microsoft.com/office/drawing/2014/main" id="{6B13D4FE-2690-5946-9F76-9F435575AC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8893" y="3038763"/>
                <a:ext cx="2532720" cy="4072720"/>
              </a:xfrm>
              <a:prstGeom prst="rect">
                <a:avLst/>
              </a:prstGeom>
            </p:spPr>
          </p:pic>
        </p:grpSp>
        <p:pic>
          <p:nvPicPr>
            <p:cNvPr id="7" name="Picture 6">
              <a:extLst>
                <a:ext uri="{FF2B5EF4-FFF2-40B4-BE49-F238E27FC236}">
                  <a16:creationId xmlns:a16="http://schemas.microsoft.com/office/drawing/2014/main" id="{AB79071C-2CDE-9B47-8810-AB84188DB149}"/>
                </a:ext>
              </a:extLst>
            </p:cNvPr>
            <p:cNvPicPr>
              <a:picLocks noChangeAspect="1"/>
            </p:cNvPicPr>
            <p:nvPr/>
          </p:nvPicPr>
          <p:blipFill rotWithShape="1">
            <a:blip r:embed="rId7"/>
            <a:srcRect l="28651" r="1" b="23498"/>
            <a:stretch/>
          </p:blipFill>
          <p:spPr>
            <a:xfrm>
              <a:off x="11489827" y="2351314"/>
              <a:ext cx="2987312" cy="4783871"/>
            </a:xfrm>
            <a:prstGeom prst="rect">
              <a:avLst/>
            </a:prstGeom>
          </p:spPr>
        </p:pic>
        <p:sp>
          <p:nvSpPr>
            <p:cNvPr id="8" name="Rectangle 7">
              <a:extLst>
                <a:ext uri="{FF2B5EF4-FFF2-40B4-BE49-F238E27FC236}">
                  <a16:creationId xmlns:a16="http://schemas.microsoft.com/office/drawing/2014/main" id="{BA1E72A1-0D77-F049-BE5C-3C2BC287D007}"/>
                </a:ext>
              </a:extLst>
            </p:cNvPr>
            <p:cNvSpPr/>
            <p:nvPr/>
          </p:nvSpPr>
          <p:spPr>
            <a:xfrm>
              <a:off x="11489828" y="1468837"/>
              <a:ext cx="2987311" cy="779339"/>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50 PB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Public Safety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9" name="Rectangle 8">
              <a:extLst>
                <a:ext uri="{FF2B5EF4-FFF2-40B4-BE49-F238E27FC236}">
                  <a16:creationId xmlns:a16="http://schemas.microsoft.com/office/drawing/2014/main" id="{FB973D48-0583-694F-8156-D0B19F5B7536}"/>
                </a:ext>
              </a:extLst>
            </p:cNvPr>
            <p:cNvSpPr/>
            <p:nvPr/>
          </p:nvSpPr>
          <p:spPr>
            <a:xfrm>
              <a:off x="413657" y="7231254"/>
              <a:ext cx="14063480" cy="584544"/>
            </a:xfrm>
            <a:prstGeom prst="rect">
              <a:avLst/>
            </a:prstGeom>
          </p:spPr>
          <p:txBody>
            <a:bodyPr wrap="square">
              <a:spAutoFit/>
            </a:bodyPr>
            <a:lstStyle/>
            <a:p>
              <a:pPr marL="813366" indent="-800141" defTabSz="339116">
                <a:lnSpc>
                  <a:spcPct val="95000"/>
                </a:lnSpc>
                <a:spcBef>
                  <a:spcPct val="30000"/>
                </a:spcBef>
                <a:buClr>
                  <a:sysClr val="window" lastClr="FFFFFF"/>
                </a:buClr>
                <a:defRPr/>
              </a:pPr>
              <a:r>
                <a:rPr lang="en-US" sz="1166" kern="0" dirty="0">
                  <a:latin typeface="Calibri" panose="020F0502020204030204" pitchFamily="34" charset="0"/>
                  <a:ea typeface="Calibri" panose="020F0502020204030204" pitchFamily="34" charset="0"/>
                  <a:cs typeface="Calibri" panose="020F0502020204030204" pitchFamily="34" charset="0"/>
                  <a:hlinkClick r:id="rId8"/>
                </a:rPr>
                <a:t>https://www.cisco.com/c/dam/m/en_us/service-provider/ciscoknowledgenetwork/files/547_11_10-15-DocumentsCisco_GCI_Deck_2014-2019_for_CKN__10NOV2015_.pdf</a:t>
              </a:r>
              <a:r>
                <a:rPr lang="en-US" sz="1166" kern="0" dirty="0">
                  <a:latin typeface="Calibri" panose="020F0502020204030204" pitchFamily="34" charset="0"/>
                  <a:ea typeface="Calibri" panose="020F0502020204030204" pitchFamily="34" charset="0"/>
                  <a:cs typeface="Calibri" panose="020F0502020204030204" pitchFamily="34" charset="0"/>
                </a:rPr>
                <a:t> </a:t>
              </a:r>
            </a:p>
            <a:p>
              <a:pPr defTabSz="339116">
                <a:lnSpc>
                  <a:spcPct val="95000"/>
                </a:lnSpc>
                <a:spcBef>
                  <a:spcPct val="30000"/>
                </a:spcBef>
                <a:buClr>
                  <a:sysClr val="window" lastClr="FFFFFF"/>
                </a:buClr>
                <a:defRPr/>
              </a:pPr>
              <a:endParaRPr lang="en-US" sz="1166" kern="0" dirty="0">
                <a:latin typeface="Calibri" panose="020F0502020204030204" pitchFamily="34" charset="0"/>
                <a:ea typeface="Calibri" panose="020F0502020204030204" pitchFamily="34" charset="0"/>
                <a:cs typeface="Calibri" panose="020F0502020204030204" pitchFamily="34" charset="0"/>
              </a:endParaRPr>
            </a:p>
          </p:txBody>
        </p:sp>
      </p:grpSp>
      <p:sp>
        <p:nvSpPr>
          <p:cNvPr id="3" name="Title 1">
            <a:extLst>
              <a:ext uri="{FF2B5EF4-FFF2-40B4-BE49-F238E27FC236}">
                <a16:creationId xmlns:a16="http://schemas.microsoft.com/office/drawing/2014/main" id="{4C48B033-F104-CD15-9B4E-1357B44126A2}"/>
              </a:ext>
            </a:extLst>
          </p:cNvPr>
          <p:cNvSpPr txBox="1">
            <a:spLocks/>
          </p:cNvSpPr>
          <p:nvPr/>
        </p:nvSpPr>
        <p:spPr>
          <a:xfrm>
            <a:off x="913800" y="165063"/>
            <a:ext cx="10360501" cy="1515851"/>
          </a:xfrm>
          <a:prstGeom prst="rect">
            <a:avLst/>
          </a:prstGeom>
        </p:spPr>
        <p:txBody>
          <a:bodyPr vert="horz" lIns="130622" tIns="65311" rIns="130622" bIns="65311" anchor="t">
            <a:noAutofit/>
          </a:bodyPr>
          <a:lstStyle>
            <a:lvl1pPr algn="l" rtl="0" eaLnBrk="1" latinLnBrk="0" hangingPunct="1">
              <a:spcBef>
                <a:spcPct val="0"/>
              </a:spcBef>
              <a:buNone/>
              <a:defRPr kumimoji="0" sz="4749" kern="1200" spc="-119" baseline="0">
                <a:solidFill>
                  <a:schemeClr val="tx2">
                    <a:satMod val="200000"/>
                  </a:schemeClr>
                </a:solidFill>
                <a:latin typeface="Neo Sans Intel" pitchFamily="34" charset="0"/>
                <a:ea typeface="+mj-ea"/>
                <a:cs typeface="+mj-cs"/>
              </a:defRPr>
            </a:lvl1pPr>
            <a:extLst/>
          </a:lstStyle>
          <a:p>
            <a:pPr algn="ctr" fontAlgn="auto">
              <a:spcAft>
                <a:spcPts val="0"/>
              </a:spcAft>
            </a:pPr>
            <a:r>
              <a:rPr lang="en-US" sz="3600" dirty="0"/>
              <a:t>We are in a data-centric world</a:t>
            </a:r>
          </a:p>
          <a:p>
            <a:pPr algn="ctr"/>
            <a:r>
              <a:rPr lang="en-US" sz="2800" kern="0" dirty="0">
                <a:solidFill>
                  <a:schemeClr val="tx1"/>
                </a:solidFill>
              </a:rPr>
              <a:t>Data are</a:t>
            </a:r>
          </a:p>
          <a:p>
            <a:pPr algn="ctr"/>
            <a:r>
              <a:rPr lang="en-US" sz="2800" b="1" kern="0" dirty="0">
                <a:solidFill>
                  <a:schemeClr val="tx1"/>
                </a:solidFill>
              </a:rPr>
              <a:t>stored, processed, and analyzed</a:t>
            </a:r>
            <a:endParaRPr lang="en-US" sz="2400" b="1" kern="0" dirty="0">
              <a:solidFill>
                <a:schemeClr val="tx1"/>
              </a:solidFill>
            </a:endParaRPr>
          </a:p>
        </p:txBody>
      </p:sp>
    </p:spTree>
    <p:extLst>
      <p:ext uri="{BB962C8B-B14F-4D97-AF65-F5344CB8AC3E}">
        <p14:creationId xmlns:p14="http://schemas.microsoft.com/office/powerpoint/2010/main" val="60972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E135-6A76-0245-A9CC-855A7AD16C79}"/>
              </a:ext>
            </a:extLst>
          </p:cNvPr>
          <p:cNvSpPr>
            <a:spLocks noGrp="1"/>
          </p:cNvSpPr>
          <p:nvPr>
            <p:ph type="title"/>
          </p:nvPr>
        </p:nvSpPr>
        <p:spPr>
          <a:xfrm>
            <a:off x="1218883" y="512064"/>
            <a:ext cx="10360501" cy="914400"/>
          </a:xfrm>
        </p:spPr>
        <p:txBody>
          <a:bodyPr/>
          <a:lstStyle/>
          <a:p>
            <a:pPr marL="12700" indent="-12700" algn="ctr"/>
            <a:r>
              <a:rPr lang="en-US" sz="3666" b="1" dirty="0"/>
              <a:t>Incumbent Technologies in Memory/Storage Hierarchy</a:t>
            </a:r>
            <a:br>
              <a:rPr lang="en-US" sz="3666" b="1" dirty="0"/>
            </a:br>
            <a:r>
              <a:rPr lang="en-US" sz="2333" i="1" dirty="0">
                <a:ea typeface="Calibri" pitchFamily="34" charset="0"/>
                <a:cs typeface="Arial" pitchFamily="34" charset="0"/>
              </a:rPr>
              <a:t>each of which has greater capacity than the preceding but which is less quickly accessible</a:t>
            </a:r>
            <a:endParaRPr lang="en-US" sz="3666" b="1" dirty="0"/>
          </a:p>
        </p:txBody>
      </p:sp>
      <p:sp>
        <p:nvSpPr>
          <p:cNvPr id="3" name="Content Placeholder 2">
            <a:extLst>
              <a:ext uri="{FF2B5EF4-FFF2-40B4-BE49-F238E27FC236}">
                <a16:creationId xmlns:a16="http://schemas.microsoft.com/office/drawing/2014/main" id="{BD8F1A2F-B85B-5D4E-880E-DADAF725A3C6}"/>
              </a:ext>
            </a:extLst>
          </p:cNvPr>
          <p:cNvSpPr>
            <a:spLocks noGrp="1"/>
          </p:cNvSpPr>
          <p:nvPr>
            <p:ph idx="1"/>
          </p:nvPr>
        </p:nvSpPr>
        <p:spPr>
          <a:xfrm>
            <a:off x="623125" y="1789754"/>
            <a:ext cx="10956259" cy="1562875"/>
          </a:xfrm>
        </p:spPr>
        <p:txBody>
          <a:bodyPr>
            <a:normAutofit fontScale="92500"/>
          </a:bodyPr>
          <a:lstStyle/>
          <a:p>
            <a:pPr marL="0" indent="0">
              <a:spcBef>
                <a:spcPct val="0"/>
              </a:spcBef>
              <a:buNone/>
            </a:pPr>
            <a:r>
              <a:rPr lang="en-US" sz="1500" b="1" dirty="0">
                <a:ea typeface="Calibri" pitchFamily="34" charset="0"/>
                <a:cs typeface="Arial" pitchFamily="34" charset="0"/>
              </a:rPr>
              <a:t>“</a:t>
            </a:r>
            <a:r>
              <a:rPr lang="en-US" sz="1999" b="1" i="1" dirty="0">
                <a:ea typeface="Calibri" pitchFamily="34" charset="0"/>
                <a:cs typeface="Arial" pitchFamily="34" charset="0"/>
              </a:rPr>
              <a:t>The Memory Organ – </a:t>
            </a:r>
            <a:r>
              <a:rPr lang="en-US" sz="1500" b="1" i="1" dirty="0">
                <a:solidFill>
                  <a:srgbClr val="FFFF00"/>
                </a:solidFill>
                <a:ea typeface="Calibri" pitchFamily="34" charset="0"/>
                <a:cs typeface="Arial" pitchFamily="34" charset="0"/>
              </a:rPr>
              <a:t>Ideally </a:t>
            </a:r>
            <a:r>
              <a:rPr lang="en-US" sz="1500" i="1" dirty="0">
                <a:ea typeface="Calibri" pitchFamily="34" charset="0"/>
                <a:cs typeface="Arial" pitchFamily="34" charset="0"/>
              </a:rPr>
              <a:t>one would desire an </a:t>
            </a:r>
            <a:r>
              <a:rPr lang="en-US" sz="1500" b="1" i="1" dirty="0">
                <a:solidFill>
                  <a:srgbClr val="FFFF00"/>
                </a:solidFill>
                <a:ea typeface="Calibri" pitchFamily="34" charset="0"/>
                <a:cs typeface="Arial" pitchFamily="34" charset="0"/>
              </a:rPr>
              <a:t>indefinitely large memory capacity</a:t>
            </a:r>
            <a:r>
              <a:rPr lang="en-US" sz="1500" i="1" dirty="0">
                <a:solidFill>
                  <a:srgbClr val="FFFF00"/>
                </a:solidFill>
                <a:ea typeface="Calibri" pitchFamily="34" charset="0"/>
                <a:cs typeface="Arial" pitchFamily="34" charset="0"/>
              </a:rPr>
              <a:t> </a:t>
            </a:r>
            <a:r>
              <a:rPr lang="en-US" sz="1500" i="1" dirty="0">
                <a:ea typeface="Calibri" pitchFamily="34" charset="0"/>
                <a:cs typeface="Arial" pitchFamily="34" charset="0"/>
              </a:rPr>
              <a:t>such that any particular … </a:t>
            </a:r>
            <a:r>
              <a:rPr lang="en-US" sz="1500" b="1" i="1" dirty="0">
                <a:solidFill>
                  <a:srgbClr val="FFFF00"/>
                </a:solidFill>
                <a:ea typeface="Calibri" pitchFamily="34" charset="0"/>
                <a:cs typeface="Arial" pitchFamily="34" charset="0"/>
              </a:rPr>
              <a:t>word </a:t>
            </a:r>
            <a:r>
              <a:rPr lang="en-US" sz="1500" i="1" dirty="0">
                <a:ea typeface="Calibri" pitchFamily="34" charset="0"/>
                <a:cs typeface="Arial" pitchFamily="34" charset="0"/>
              </a:rPr>
              <a:t>would be </a:t>
            </a:r>
            <a:r>
              <a:rPr lang="en-US" sz="1500" b="1" i="1" dirty="0">
                <a:solidFill>
                  <a:srgbClr val="FFFF00"/>
                </a:solidFill>
                <a:ea typeface="Calibri" pitchFamily="34" charset="0"/>
                <a:cs typeface="Arial" pitchFamily="34" charset="0"/>
              </a:rPr>
              <a:t>immediately</a:t>
            </a:r>
            <a:r>
              <a:rPr lang="en-US" sz="1500" i="1" dirty="0">
                <a:ea typeface="Calibri" pitchFamily="34" charset="0"/>
                <a:cs typeface="Arial" pitchFamily="34" charset="0"/>
              </a:rPr>
              <a:t> … available.  … It does not seem possible physically to achieve such a capacity.  …We are therefore forced to recognize the possibility of constructing a </a:t>
            </a:r>
            <a:r>
              <a:rPr lang="en-US" sz="1500" b="1" i="1" dirty="0">
                <a:solidFill>
                  <a:srgbClr val="FFFF00"/>
                </a:solidFill>
                <a:ea typeface="Calibri" pitchFamily="34" charset="0"/>
                <a:cs typeface="Arial" pitchFamily="34" charset="0"/>
              </a:rPr>
              <a:t>hierarchy of memories</a:t>
            </a:r>
            <a:r>
              <a:rPr lang="en-US" sz="1500" i="1" dirty="0">
                <a:ea typeface="Calibri" pitchFamily="34" charset="0"/>
                <a:cs typeface="Arial" pitchFamily="34" charset="0"/>
              </a:rPr>
              <a:t>, each of which has greater capacity than the preceding but which is less quickly accessible</a:t>
            </a:r>
            <a:r>
              <a:rPr lang="en-US" sz="1500" dirty="0">
                <a:ea typeface="Calibri" pitchFamily="34" charset="0"/>
                <a:cs typeface="Arial" pitchFamily="34" charset="0"/>
              </a:rPr>
              <a:t>.”</a:t>
            </a:r>
          </a:p>
          <a:p>
            <a:pPr marL="7935" indent="0" defTabSz="668088">
              <a:lnSpc>
                <a:spcPct val="85000"/>
              </a:lnSpc>
              <a:buNone/>
            </a:pPr>
            <a:r>
              <a:rPr lang="en-US" sz="1500" b="1" dirty="0">
                <a:ea typeface="Calibri" pitchFamily="34" charset="0"/>
                <a:cs typeface="Arial" pitchFamily="34" charset="0"/>
              </a:rPr>
              <a:t>Preliminary Discussion of the Logical Design of an Electronic Computing Instrument </a:t>
            </a:r>
            <a:endParaRPr lang="en-US" sz="1500" b="1" dirty="0">
              <a:cs typeface="Arial" pitchFamily="34" charset="0"/>
            </a:endParaRPr>
          </a:p>
          <a:p>
            <a:pPr defTabSz="668088">
              <a:lnSpc>
                <a:spcPct val="85000"/>
              </a:lnSpc>
            </a:pPr>
            <a:endParaRPr lang="en-US" sz="875" b="1" i="1" dirty="0">
              <a:ea typeface="Calibri" pitchFamily="34" charset="0"/>
              <a:cs typeface="Arial" pitchFamily="34" charset="0"/>
            </a:endParaRPr>
          </a:p>
          <a:p>
            <a:pPr marL="81615" indent="0" algn="r" defTabSz="668088">
              <a:lnSpc>
                <a:spcPct val="85000"/>
              </a:lnSpc>
              <a:buNone/>
            </a:pPr>
            <a:r>
              <a:rPr lang="en-US" sz="1000" b="1" i="1" dirty="0">
                <a:ea typeface="Calibri" pitchFamily="34" charset="0"/>
                <a:cs typeface="Arial" pitchFamily="34" charset="0"/>
              </a:rPr>
              <a:t>Arthur Burks, Herman </a:t>
            </a:r>
            <a:r>
              <a:rPr lang="en-US" sz="1000" b="1" i="1" dirty="0" err="1">
                <a:ea typeface="Calibri" pitchFamily="34" charset="0"/>
                <a:cs typeface="Arial" pitchFamily="34" charset="0"/>
              </a:rPr>
              <a:t>Goldstine</a:t>
            </a:r>
            <a:r>
              <a:rPr lang="en-US" sz="1000" b="1" i="1" dirty="0">
                <a:ea typeface="Calibri" pitchFamily="34" charset="0"/>
                <a:cs typeface="Arial" pitchFamily="34" charset="0"/>
              </a:rPr>
              <a:t> and John von Neumann, June/28/1946</a:t>
            </a:r>
            <a:endParaRPr lang="en-US" sz="1999" b="1" dirty="0"/>
          </a:p>
          <a:p>
            <a:pPr marL="0" indent="0">
              <a:spcBef>
                <a:spcPct val="0"/>
              </a:spcBef>
              <a:buNone/>
            </a:pPr>
            <a:endParaRPr lang="en-US" sz="1500" b="1" dirty="0">
              <a:ea typeface="Calibri" pitchFamily="34" charset="0"/>
              <a:cs typeface="Arial" pitchFamily="34" charset="0"/>
            </a:endParaRPr>
          </a:p>
          <a:p>
            <a:endParaRPr lang="en-US" sz="1500" dirty="0"/>
          </a:p>
        </p:txBody>
      </p:sp>
      <p:sp>
        <p:nvSpPr>
          <p:cNvPr id="4" name="Slide Number Placeholder 3">
            <a:extLst>
              <a:ext uri="{FF2B5EF4-FFF2-40B4-BE49-F238E27FC236}">
                <a16:creationId xmlns:a16="http://schemas.microsoft.com/office/drawing/2014/main" id="{651D9297-A883-5349-8E0F-3A8FEE2FD422}"/>
              </a:ext>
            </a:extLst>
          </p:cNvPr>
          <p:cNvSpPr>
            <a:spLocks noGrp="1"/>
          </p:cNvSpPr>
          <p:nvPr>
            <p:ph type="sldNum" sz="quarter" idx="12"/>
          </p:nvPr>
        </p:nvSpPr>
        <p:spPr>
          <a:xfrm>
            <a:off x="13776960" y="7700011"/>
            <a:ext cx="731520" cy="438150"/>
          </a:xfrm>
          <a:prstGeom prst="rect">
            <a:avLst/>
          </a:prstGeom>
        </p:spPr>
        <p:txBody>
          <a:bodyPr vert="horz" lIns="130622" tIns="65311" rIns="130622" bIns="65311" anchor="b"/>
          <a:lstStyle>
            <a:defPPr>
              <a:defRPr lang="en-US"/>
            </a:defPPr>
            <a:lvl1pPr algn="l" rtl="0" eaLnBrk="1" fontAlgn="base" latinLnBrk="0" hangingPunct="1">
              <a:spcBef>
                <a:spcPct val="0"/>
              </a:spcBef>
              <a:spcAft>
                <a:spcPct val="0"/>
              </a:spcAft>
              <a:defRPr kumimoji="0" sz="1700" kern="1200">
                <a:solidFill>
                  <a:schemeClr val="tx2"/>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a:lstStyle>
          <a:p>
            <a:fld id="{518727FE-8BA6-410E-8B18-E4109D39D295}" type="slidenum">
              <a:rPr lang="en-US" smtClean="0"/>
              <a:pPr/>
              <a:t>13</a:t>
            </a:fld>
            <a:endParaRPr lang="en-US" dirty="0"/>
          </a:p>
        </p:txBody>
      </p:sp>
      <p:grpSp>
        <p:nvGrpSpPr>
          <p:cNvPr id="37" name="Group 36">
            <a:extLst>
              <a:ext uri="{FF2B5EF4-FFF2-40B4-BE49-F238E27FC236}">
                <a16:creationId xmlns:a16="http://schemas.microsoft.com/office/drawing/2014/main" id="{3271EA61-B60F-A04C-9DE3-7C119B1199F6}"/>
              </a:ext>
            </a:extLst>
          </p:cNvPr>
          <p:cNvGrpSpPr/>
          <p:nvPr/>
        </p:nvGrpSpPr>
        <p:grpSpPr>
          <a:xfrm>
            <a:off x="3983983" y="3352629"/>
            <a:ext cx="4220859" cy="2804617"/>
            <a:chOff x="5294116" y="4103696"/>
            <a:chExt cx="5066350" cy="3366417"/>
          </a:xfrm>
        </p:grpSpPr>
        <p:graphicFrame>
          <p:nvGraphicFramePr>
            <p:cNvPr id="33" name="Diagram 32">
              <a:extLst>
                <a:ext uri="{FF2B5EF4-FFF2-40B4-BE49-F238E27FC236}">
                  <a16:creationId xmlns:a16="http://schemas.microsoft.com/office/drawing/2014/main" id="{8DBC7F19-7B71-034D-8802-98E695ADEE22}"/>
                </a:ext>
              </a:extLst>
            </p:cNvPr>
            <p:cNvGraphicFramePr/>
            <p:nvPr>
              <p:extLst>
                <p:ext uri="{D42A27DB-BD31-4B8C-83A1-F6EECF244321}">
                  <p14:modId xmlns:p14="http://schemas.microsoft.com/office/powerpoint/2010/main" val="3895401303"/>
                </p:ext>
              </p:extLst>
            </p:nvPr>
          </p:nvGraphicFramePr>
          <p:xfrm>
            <a:off x="5400103" y="4103697"/>
            <a:ext cx="4789714" cy="3366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144E8702-40CD-0043-8CF1-8189E7BA327B}"/>
                </a:ext>
              </a:extLst>
            </p:cNvPr>
            <p:cNvGrpSpPr/>
            <p:nvPr/>
          </p:nvGrpSpPr>
          <p:grpSpPr>
            <a:xfrm>
              <a:off x="5294116" y="4103696"/>
              <a:ext cx="5066350" cy="3276819"/>
              <a:chOff x="2352331" y="1854077"/>
              <a:chExt cx="6663779" cy="4270479"/>
            </a:xfrm>
          </p:grpSpPr>
          <p:cxnSp>
            <p:nvCxnSpPr>
              <p:cNvPr id="10" name="Straight Arrow Connector 9">
                <a:extLst>
                  <a:ext uri="{FF2B5EF4-FFF2-40B4-BE49-F238E27FC236}">
                    <a16:creationId xmlns:a16="http://schemas.microsoft.com/office/drawing/2014/main" id="{D9AE795A-A822-4848-AA3B-E75B17AAC8DB}"/>
                  </a:ext>
                </a:extLst>
              </p:cNvPr>
              <p:cNvCxnSpPr>
                <a:cxnSpLocks/>
              </p:cNvCxnSpPr>
              <p:nvPr/>
            </p:nvCxnSpPr>
            <p:spPr>
              <a:xfrm flipH="1">
                <a:off x="2352331" y="1854078"/>
                <a:ext cx="2915794" cy="39608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B96309-0913-D941-9CA0-174E80824A55}"/>
                  </a:ext>
                </a:extLst>
              </p:cNvPr>
              <p:cNvCxnSpPr>
                <a:cxnSpLocks/>
              </p:cNvCxnSpPr>
              <p:nvPr/>
            </p:nvCxnSpPr>
            <p:spPr>
              <a:xfrm flipH="1" flipV="1">
                <a:off x="6012926" y="1854077"/>
                <a:ext cx="3003184" cy="42704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B6ED4C-DA47-AB40-886D-48564D5E729C}"/>
                  </a:ext>
                </a:extLst>
              </p:cNvPr>
              <p:cNvSpPr txBox="1"/>
              <p:nvPr/>
            </p:nvSpPr>
            <p:spPr>
              <a:xfrm rot="3240000">
                <a:off x="6503322" y="3302069"/>
                <a:ext cx="2469852" cy="510204"/>
              </a:xfrm>
              <a:prstGeom prst="rect">
                <a:avLst/>
              </a:prstGeom>
              <a:noFill/>
              <a:ln>
                <a:noFill/>
              </a:ln>
            </p:spPr>
            <p:txBody>
              <a:bodyPr wrap="square" rtlCol="0">
                <a:spAutoFit/>
              </a:bodyPr>
              <a:lstStyle/>
              <a:p>
                <a:pPr defTabSz="609405"/>
                <a:r>
                  <a:rPr lang="en-US" sz="1500" dirty="0"/>
                  <a:t>Bandwidth, Cost</a:t>
                </a:r>
              </a:p>
            </p:txBody>
          </p:sp>
          <p:sp>
            <p:nvSpPr>
              <p:cNvPr id="22" name="TextBox 21">
                <a:extLst>
                  <a:ext uri="{FF2B5EF4-FFF2-40B4-BE49-F238E27FC236}">
                    <a16:creationId xmlns:a16="http://schemas.microsoft.com/office/drawing/2014/main" id="{FE749361-2C6E-4A4C-BEC2-276AC9AAFCFF}"/>
                  </a:ext>
                </a:extLst>
              </p:cNvPr>
              <p:cNvSpPr txBox="1"/>
              <p:nvPr/>
            </p:nvSpPr>
            <p:spPr>
              <a:xfrm rot="18360000">
                <a:off x="2328758" y="3322365"/>
                <a:ext cx="2465643" cy="469612"/>
              </a:xfrm>
              <a:prstGeom prst="rect">
                <a:avLst/>
              </a:prstGeom>
              <a:noFill/>
              <a:ln>
                <a:noFill/>
              </a:ln>
            </p:spPr>
            <p:txBody>
              <a:bodyPr wrap="none" rtlCol="0">
                <a:spAutoFit/>
              </a:bodyPr>
              <a:lstStyle/>
              <a:p>
                <a:pPr defTabSz="609405"/>
                <a:r>
                  <a:rPr lang="en-US" sz="1333" dirty="0"/>
                  <a:t>Capacity,  </a:t>
                </a:r>
                <a:r>
                  <a:rPr lang="en-US" sz="1333" dirty="0">
                    <a:solidFill>
                      <a:srgbClr val="FFFFFF"/>
                    </a:solidFill>
                  </a:rPr>
                  <a:t>Latency</a:t>
                </a:r>
              </a:p>
            </p:txBody>
          </p:sp>
        </p:grpSp>
      </p:grpSp>
    </p:spTree>
    <p:extLst>
      <p:ext uri="{BB962C8B-B14F-4D97-AF65-F5344CB8AC3E}">
        <p14:creationId xmlns:p14="http://schemas.microsoft.com/office/powerpoint/2010/main" val="2634185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5FCF-924B-7344-AB14-C3AE7FB8B688}"/>
              </a:ext>
            </a:extLst>
          </p:cNvPr>
          <p:cNvSpPr>
            <a:spLocks noGrp="1"/>
          </p:cNvSpPr>
          <p:nvPr>
            <p:ph type="title"/>
          </p:nvPr>
        </p:nvSpPr>
        <p:spPr/>
        <p:txBody>
          <a:bodyPr/>
          <a:lstStyle/>
          <a:p>
            <a:r>
              <a:rPr lang="en-US" sz="2399" dirty="0"/>
              <a:t>A memory cell consists one storage element and one or more access switch(es)</a:t>
            </a:r>
          </a:p>
        </p:txBody>
      </p:sp>
      <p:sp>
        <p:nvSpPr>
          <p:cNvPr id="3" name="Content Placeholder 2">
            <a:extLst>
              <a:ext uri="{FF2B5EF4-FFF2-40B4-BE49-F238E27FC236}">
                <a16:creationId xmlns:a16="http://schemas.microsoft.com/office/drawing/2014/main" id="{E40BF78F-1058-1847-9F55-02ADB27E297A}"/>
              </a:ext>
            </a:extLst>
          </p:cNvPr>
          <p:cNvSpPr>
            <a:spLocks noGrp="1"/>
          </p:cNvSpPr>
          <p:nvPr>
            <p:ph idx="1"/>
          </p:nvPr>
        </p:nvSpPr>
        <p:spPr>
          <a:xfrm>
            <a:off x="914161" y="947704"/>
            <a:ext cx="7983107" cy="4875530"/>
          </a:xfrm>
        </p:spPr>
        <p:txBody>
          <a:bodyPr/>
          <a:lstStyle/>
          <a:p>
            <a:r>
              <a:rPr lang="en-US" sz="1999" dirty="0"/>
              <a:t>Storage Elements: </a:t>
            </a:r>
          </a:p>
          <a:p>
            <a:pPr lvl="1"/>
            <a:r>
              <a:rPr lang="en-US" sz="1999" dirty="0"/>
              <a:t>Latch: </a:t>
            </a:r>
            <a:r>
              <a:rPr lang="en-US" sz="1999" u="sng" dirty="0"/>
              <a:t>Circuit based </a:t>
            </a:r>
            <a:r>
              <a:rPr lang="en-US" sz="1999" dirty="0"/>
              <a:t>or Thyristor device</a:t>
            </a:r>
          </a:p>
          <a:p>
            <a:pPr lvl="1"/>
            <a:r>
              <a:rPr lang="en-US" sz="1999" dirty="0"/>
              <a:t>Electrostatic memory switch: Two terminal capacitor, floating gate/plate, charge traps devices</a:t>
            </a:r>
          </a:p>
          <a:p>
            <a:pPr lvl="1"/>
            <a:r>
              <a:rPr lang="en-US" sz="1999" dirty="0"/>
              <a:t>Atomistic memory switch: Phase change,  Magneto Tunnel Junction, Ferroelectric, Oxy-Vacancy (Filamentation)  </a:t>
            </a:r>
          </a:p>
          <a:p>
            <a:r>
              <a:rPr lang="en-US" sz="1999" dirty="0"/>
              <a:t>Access Devices:</a:t>
            </a:r>
          </a:p>
          <a:p>
            <a:pPr lvl="1"/>
            <a:r>
              <a:rPr lang="en-US" sz="1999" u="sng" dirty="0"/>
              <a:t>3 terminal Transistor</a:t>
            </a:r>
            <a:r>
              <a:rPr lang="en-US" sz="1999" dirty="0"/>
              <a:t>: </a:t>
            </a:r>
          </a:p>
          <a:p>
            <a:pPr lvl="2"/>
            <a:r>
              <a:rPr lang="en-US" sz="1999" dirty="0"/>
              <a:t>Pass logic (1T) is typical used for read/write access.</a:t>
            </a:r>
          </a:p>
          <a:p>
            <a:pPr lvl="2"/>
            <a:r>
              <a:rPr lang="en-US" sz="1999" dirty="0"/>
              <a:t>Gated common-source amp (2T) is used for read only access</a:t>
            </a:r>
          </a:p>
          <a:p>
            <a:pPr lvl="2"/>
            <a:r>
              <a:rPr lang="en-US" sz="1999" dirty="0"/>
              <a:t>Biased Source-follower (1T) is used for read only access</a:t>
            </a:r>
          </a:p>
          <a:p>
            <a:pPr lvl="1"/>
            <a:r>
              <a:rPr lang="en-US" sz="1999" dirty="0"/>
              <a:t>Two-terminal diodes: Thermionic (PN junction, Schottky barrier, DIAC &amp; </a:t>
            </a:r>
            <a:r>
              <a:rPr lang="en-US" sz="1999" dirty="0" err="1"/>
              <a:t>etc</a:t>
            </a:r>
            <a:r>
              <a:rPr lang="en-US" sz="1999" dirty="0"/>
              <a:t>) , MIT, OTS MIEC, volatile filamentation and etc.</a:t>
            </a:r>
          </a:p>
        </p:txBody>
      </p:sp>
      <p:grpSp>
        <p:nvGrpSpPr>
          <p:cNvPr id="25" name="Group 24">
            <a:extLst>
              <a:ext uri="{FF2B5EF4-FFF2-40B4-BE49-F238E27FC236}">
                <a16:creationId xmlns:a16="http://schemas.microsoft.com/office/drawing/2014/main" id="{02F61B6B-9A03-4B30-8B48-A661C97259B7}"/>
              </a:ext>
            </a:extLst>
          </p:cNvPr>
          <p:cNvGrpSpPr/>
          <p:nvPr/>
        </p:nvGrpSpPr>
        <p:grpSpPr>
          <a:xfrm>
            <a:off x="8151276" y="2444102"/>
            <a:ext cx="3449125" cy="1969796"/>
            <a:chOff x="8305800" y="2364248"/>
            <a:chExt cx="3450023" cy="1970309"/>
          </a:xfrm>
        </p:grpSpPr>
        <p:sp>
          <p:nvSpPr>
            <p:cNvPr id="4" name="Rectangle 3">
              <a:extLst>
                <a:ext uri="{FF2B5EF4-FFF2-40B4-BE49-F238E27FC236}">
                  <a16:creationId xmlns:a16="http://schemas.microsoft.com/office/drawing/2014/main" id="{D1673B92-8BEB-E56A-669E-D61E77EE1FC5}"/>
                </a:ext>
              </a:extLst>
            </p:cNvPr>
            <p:cNvSpPr/>
            <p:nvPr/>
          </p:nvSpPr>
          <p:spPr>
            <a:xfrm>
              <a:off x="8305800" y="2930301"/>
              <a:ext cx="838200" cy="32929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S</a:t>
              </a:r>
            </a:p>
          </p:txBody>
        </p:sp>
        <p:sp>
          <p:nvSpPr>
            <p:cNvPr id="5" name="Rectangle 4">
              <a:extLst>
                <a:ext uri="{FF2B5EF4-FFF2-40B4-BE49-F238E27FC236}">
                  <a16:creationId xmlns:a16="http://schemas.microsoft.com/office/drawing/2014/main" id="{EBE21DDA-8172-0769-8A81-B7BDBA402873}"/>
                </a:ext>
              </a:extLst>
            </p:cNvPr>
            <p:cNvSpPr/>
            <p:nvPr/>
          </p:nvSpPr>
          <p:spPr>
            <a:xfrm>
              <a:off x="9753600" y="2621417"/>
              <a:ext cx="838200" cy="32929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A</a:t>
              </a:r>
              <a:r>
                <a:rPr lang="en-US" sz="1998" baseline="-25000" dirty="0"/>
                <a:t>1</a:t>
              </a:r>
            </a:p>
          </p:txBody>
        </p:sp>
        <p:sp>
          <p:nvSpPr>
            <p:cNvPr id="6" name="Rectangle 5">
              <a:extLst>
                <a:ext uri="{FF2B5EF4-FFF2-40B4-BE49-F238E27FC236}">
                  <a16:creationId xmlns:a16="http://schemas.microsoft.com/office/drawing/2014/main" id="{05316B69-8F1F-C740-88E4-3D70C69A82B1}"/>
                </a:ext>
              </a:extLst>
            </p:cNvPr>
            <p:cNvSpPr/>
            <p:nvPr/>
          </p:nvSpPr>
          <p:spPr>
            <a:xfrm>
              <a:off x="9982202" y="3205165"/>
              <a:ext cx="838200" cy="32929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A</a:t>
              </a:r>
              <a:r>
                <a:rPr lang="en-US" sz="1998" baseline="-25000" dirty="0"/>
                <a:t>2</a:t>
              </a:r>
            </a:p>
          </p:txBody>
        </p:sp>
        <p:cxnSp>
          <p:nvCxnSpPr>
            <p:cNvPr id="9" name="Elbow Connector 8">
              <a:extLst>
                <a:ext uri="{FF2B5EF4-FFF2-40B4-BE49-F238E27FC236}">
                  <a16:creationId xmlns:a16="http://schemas.microsoft.com/office/drawing/2014/main" id="{E03EC205-1FE9-5EBC-3C76-2D472135C79F}"/>
                </a:ext>
              </a:extLst>
            </p:cNvPr>
            <p:cNvCxnSpPr>
              <a:stCxn id="4" idx="3"/>
              <a:endCxn id="5" idx="1"/>
            </p:cNvCxnSpPr>
            <p:nvPr/>
          </p:nvCxnSpPr>
          <p:spPr>
            <a:xfrm flipV="1">
              <a:off x="9144000" y="2786063"/>
              <a:ext cx="609600" cy="308884"/>
            </a:xfrm>
            <a:prstGeom prst="bentConnector3">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26CF01D1-1F4A-2C0D-1CE7-8FD3CF7C792B}"/>
                </a:ext>
              </a:extLst>
            </p:cNvPr>
            <p:cNvCxnSpPr>
              <a:stCxn id="6" idx="1"/>
              <a:endCxn id="4" idx="3"/>
            </p:cNvCxnSpPr>
            <p:nvPr/>
          </p:nvCxnSpPr>
          <p:spPr>
            <a:xfrm rot="10800000">
              <a:off x="9144000" y="3094947"/>
              <a:ext cx="838202" cy="274864"/>
            </a:xfrm>
            <a:prstGeom prst="bentConnector3">
              <a:avLst>
                <a:gd name="adj1" fmla="val 63636"/>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B645ED-EF41-0FB6-7788-DE1A22150A28}"/>
                </a:ext>
              </a:extLst>
            </p:cNvPr>
            <p:cNvCxnSpPr/>
            <p:nvPr/>
          </p:nvCxnSpPr>
          <p:spPr>
            <a:xfrm>
              <a:off x="11125200" y="2734357"/>
              <a:ext cx="0" cy="160020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2034BA-159E-30DE-BBA2-93CC45A64AAC}"/>
                </a:ext>
              </a:extLst>
            </p:cNvPr>
            <p:cNvCxnSpPr/>
            <p:nvPr/>
          </p:nvCxnSpPr>
          <p:spPr>
            <a:xfrm>
              <a:off x="10972800" y="2364248"/>
              <a:ext cx="0" cy="16002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3D9A84-5D01-8268-A20B-F13C512E6F66}"/>
                </a:ext>
              </a:extLst>
            </p:cNvPr>
            <p:cNvCxnSpPr>
              <a:cxnSpLocks/>
              <a:stCxn id="5" idx="3"/>
            </p:cNvCxnSpPr>
            <p:nvPr/>
          </p:nvCxnSpPr>
          <p:spPr>
            <a:xfrm>
              <a:off x="10591800" y="2786063"/>
              <a:ext cx="3810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789E37-652D-D85A-5A35-708A888680C2}"/>
                </a:ext>
              </a:extLst>
            </p:cNvPr>
            <p:cNvCxnSpPr>
              <a:cxnSpLocks/>
              <a:stCxn id="6" idx="3"/>
            </p:cNvCxnSpPr>
            <p:nvPr/>
          </p:nvCxnSpPr>
          <p:spPr>
            <a:xfrm>
              <a:off x="10820402" y="3369811"/>
              <a:ext cx="30479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FF1055-DF6B-5AC8-D05C-F84ECE3C1E89}"/>
                </a:ext>
              </a:extLst>
            </p:cNvPr>
            <p:cNvSpPr txBox="1"/>
            <p:nvPr/>
          </p:nvSpPr>
          <p:spPr>
            <a:xfrm>
              <a:off x="11217214" y="3886200"/>
              <a:ext cx="538609" cy="430887"/>
            </a:xfrm>
            <a:prstGeom prst="rect">
              <a:avLst/>
            </a:prstGeom>
            <a:noFill/>
          </p:spPr>
          <p:txBody>
            <a:bodyPr wrap="none" lIns="0" tIns="0" rIns="0" bIns="0" rtlCol="0">
              <a:spAutoFit/>
            </a:bodyPr>
            <a:lstStyle/>
            <a:p>
              <a:r>
                <a:rPr lang="en-US" sz="2799" dirty="0">
                  <a:solidFill>
                    <a:srgbClr val="9CDE59"/>
                  </a:solidFill>
                  <a:latin typeface="Calibri" panose="020F0502020204030204" pitchFamily="34" charset="0"/>
                  <a:cs typeface="Calibri" panose="020F0502020204030204" pitchFamily="34" charset="0"/>
                </a:rPr>
                <a:t>•</a:t>
              </a:r>
              <a:r>
                <a:rPr lang="en-US" sz="2799" dirty="0">
                  <a:solidFill>
                    <a:srgbClr val="A9EE64"/>
                  </a:solidFill>
                  <a:latin typeface="Calibri" panose="020F0502020204030204" pitchFamily="34" charset="0"/>
                  <a:cs typeface="Calibri" panose="020F0502020204030204" pitchFamily="34" charset="0"/>
                </a:rPr>
                <a:t>•</a:t>
              </a:r>
              <a:r>
                <a:rPr lang="en-US" sz="2799" dirty="0">
                  <a:solidFill>
                    <a:srgbClr val="B7FF6F"/>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5D370998-C257-B9A7-43AC-E85B3B9B32D8}"/>
                </a:ext>
              </a:extLst>
            </p:cNvPr>
            <p:cNvSpPr txBox="1"/>
            <p:nvPr/>
          </p:nvSpPr>
          <p:spPr>
            <a:xfrm rot="5400000">
              <a:off x="10288713" y="3749004"/>
              <a:ext cx="538609" cy="430887"/>
            </a:xfrm>
            <a:prstGeom prst="rect">
              <a:avLst/>
            </a:prstGeom>
            <a:noFill/>
          </p:spPr>
          <p:txBody>
            <a:bodyPr wrap="none" lIns="0" tIns="0" rIns="0" bIns="0" rtlCol="0">
              <a:spAutoFit/>
            </a:bodyPr>
            <a:lstStyle/>
            <a:p>
              <a:r>
                <a:rPr lang="en-US" sz="2799" dirty="0">
                  <a:solidFill>
                    <a:srgbClr val="9CDE59"/>
                  </a:solidFill>
                  <a:latin typeface="Calibri" panose="020F0502020204030204" pitchFamily="34" charset="0"/>
                  <a:cs typeface="Calibri" panose="020F0502020204030204" pitchFamily="34" charset="0"/>
                </a:rPr>
                <a:t>•</a:t>
              </a:r>
              <a:r>
                <a:rPr lang="en-US" sz="2799" dirty="0">
                  <a:solidFill>
                    <a:srgbClr val="A9EE64"/>
                  </a:solidFill>
                  <a:latin typeface="Calibri" panose="020F0502020204030204" pitchFamily="34" charset="0"/>
                  <a:cs typeface="Calibri" panose="020F0502020204030204" pitchFamily="34" charset="0"/>
                </a:rPr>
                <a:t>•</a:t>
              </a:r>
              <a:r>
                <a:rPr lang="en-US" sz="2799" dirty="0">
                  <a:solidFill>
                    <a:srgbClr val="B7FF6F"/>
                  </a:solidFill>
                  <a:latin typeface="Calibri" panose="020F0502020204030204" pitchFamily="34" charset="0"/>
                  <a:cs typeface="Calibri" panose="020F0502020204030204" pitchFamily="34" charset="0"/>
                </a:rPr>
                <a:t>•</a:t>
              </a:r>
            </a:p>
          </p:txBody>
        </p:sp>
      </p:grpSp>
      <p:sp>
        <p:nvSpPr>
          <p:cNvPr id="26" name="Title 1">
            <a:extLst>
              <a:ext uri="{FF2B5EF4-FFF2-40B4-BE49-F238E27FC236}">
                <a16:creationId xmlns:a16="http://schemas.microsoft.com/office/drawing/2014/main" id="{E2F2AAF2-A108-9159-4D3D-4FA096F4E9DF}"/>
              </a:ext>
            </a:extLst>
          </p:cNvPr>
          <p:cNvSpPr txBox="1">
            <a:spLocks/>
          </p:cNvSpPr>
          <p:nvPr/>
        </p:nvSpPr>
        <p:spPr bwMode="auto">
          <a:xfrm>
            <a:off x="918088" y="5713804"/>
            <a:ext cx="10360501" cy="580893"/>
          </a:xfrm>
          <a:prstGeom prst="rect">
            <a:avLst/>
          </a:prstGeom>
          <a:noFill/>
          <a:ln w="9525">
            <a:noFill/>
            <a:miter lim="800000"/>
            <a:headEnd/>
            <a:tailEnd/>
          </a:ln>
        </p:spPr>
        <p:txBody>
          <a:bodyPr vert="horz" wrap="square" lIns="92051" tIns="46026" rIns="92051" bIns="46026"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126"/>
            <a:r>
              <a:rPr lang="en-US" sz="2399" kern="0" dirty="0">
                <a:solidFill>
                  <a:schemeClr val="tx2"/>
                </a:solidFill>
              </a:rPr>
              <a:t>Brain teaser: multiple memory storage elements share one access device</a:t>
            </a:r>
          </a:p>
        </p:txBody>
      </p:sp>
    </p:spTree>
    <p:extLst>
      <p:ext uri="{BB962C8B-B14F-4D97-AF65-F5344CB8AC3E}">
        <p14:creationId xmlns:p14="http://schemas.microsoft.com/office/powerpoint/2010/main" val="3634505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B860-2A95-8E73-DC9C-E22A45D19D98}"/>
              </a:ext>
            </a:extLst>
          </p:cNvPr>
          <p:cNvSpPr>
            <a:spLocks noGrp="1"/>
          </p:cNvSpPr>
          <p:nvPr>
            <p:ph type="title"/>
          </p:nvPr>
        </p:nvSpPr>
        <p:spPr>
          <a:xfrm>
            <a:off x="871557" y="196444"/>
            <a:ext cx="4732152" cy="837982"/>
          </a:xfrm>
        </p:spPr>
        <p:txBody>
          <a:bodyPr/>
          <a:lstStyle/>
          <a:p>
            <a:r>
              <a:rPr lang="en-US" sz="2799" dirty="0"/>
              <a:t>Multi-ported SRAM Symmetry</a:t>
            </a:r>
          </a:p>
        </p:txBody>
      </p:sp>
      <p:sp>
        <p:nvSpPr>
          <p:cNvPr id="148" name="TextBox 147">
            <a:extLst>
              <a:ext uri="{FF2B5EF4-FFF2-40B4-BE49-F238E27FC236}">
                <a16:creationId xmlns:a16="http://schemas.microsoft.com/office/drawing/2014/main" id="{ED557B5F-54F9-3D26-B46B-0592C20932CC}"/>
              </a:ext>
            </a:extLst>
          </p:cNvPr>
          <p:cNvSpPr txBox="1"/>
          <p:nvPr/>
        </p:nvSpPr>
        <p:spPr>
          <a:xfrm>
            <a:off x="2465804" y="3603009"/>
            <a:ext cx="1019510"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1R1W</a:t>
            </a:r>
          </a:p>
        </p:txBody>
      </p:sp>
      <p:grpSp>
        <p:nvGrpSpPr>
          <p:cNvPr id="172" name="Group 171">
            <a:extLst>
              <a:ext uri="{FF2B5EF4-FFF2-40B4-BE49-F238E27FC236}">
                <a16:creationId xmlns:a16="http://schemas.microsoft.com/office/drawing/2014/main" id="{4D790177-72AA-CA19-7E5E-C7E7FE250AB1}"/>
              </a:ext>
            </a:extLst>
          </p:cNvPr>
          <p:cNvGrpSpPr/>
          <p:nvPr/>
        </p:nvGrpSpPr>
        <p:grpSpPr>
          <a:xfrm>
            <a:off x="2165391" y="5480347"/>
            <a:ext cx="1599783" cy="794565"/>
            <a:chOff x="944004" y="3256357"/>
            <a:chExt cx="1600200" cy="794772"/>
          </a:xfrm>
        </p:grpSpPr>
        <p:sp>
          <p:nvSpPr>
            <p:cNvPr id="123" name="Rectangle 122">
              <a:extLst>
                <a:ext uri="{FF2B5EF4-FFF2-40B4-BE49-F238E27FC236}">
                  <a16:creationId xmlns:a16="http://schemas.microsoft.com/office/drawing/2014/main" id="{4ADAA83F-DF41-33D8-CA36-18C4613A33D5}"/>
                </a:ext>
              </a:extLst>
            </p:cNvPr>
            <p:cNvSpPr/>
            <p:nvPr/>
          </p:nvSpPr>
          <p:spPr>
            <a:xfrm>
              <a:off x="1747511" y="3878039"/>
              <a:ext cx="796693"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4" name="Rectangle 123">
              <a:extLst>
                <a:ext uri="{FF2B5EF4-FFF2-40B4-BE49-F238E27FC236}">
                  <a16:creationId xmlns:a16="http://schemas.microsoft.com/office/drawing/2014/main" id="{9F5E8F5D-1EEF-E07F-FB46-8A3561ADFFD8}"/>
                </a:ext>
              </a:extLst>
            </p:cNvPr>
            <p:cNvSpPr/>
            <p:nvPr/>
          </p:nvSpPr>
          <p:spPr>
            <a:xfrm>
              <a:off x="1325003" y="3332557"/>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5" name="Rectangle 124">
              <a:extLst>
                <a:ext uri="{FF2B5EF4-FFF2-40B4-BE49-F238E27FC236}">
                  <a16:creationId xmlns:a16="http://schemas.microsoft.com/office/drawing/2014/main" id="{C37361C5-590B-6F98-B5C2-853EA1C0CEA8}"/>
                </a:ext>
              </a:extLst>
            </p:cNvPr>
            <p:cNvSpPr/>
            <p:nvPr/>
          </p:nvSpPr>
          <p:spPr>
            <a:xfrm>
              <a:off x="944004" y="3603257"/>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6" name="Rectangle 125">
              <a:extLst>
                <a:ext uri="{FF2B5EF4-FFF2-40B4-BE49-F238E27FC236}">
                  <a16:creationId xmlns:a16="http://schemas.microsoft.com/office/drawing/2014/main" id="{4A4EBE8A-BE1B-3955-8E2B-B4A710EB7B17}"/>
                </a:ext>
              </a:extLst>
            </p:cNvPr>
            <p:cNvSpPr/>
            <p:nvPr/>
          </p:nvSpPr>
          <p:spPr>
            <a:xfrm>
              <a:off x="1428893" y="3256357"/>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7" name="Rectangle 126">
              <a:extLst>
                <a:ext uri="{FF2B5EF4-FFF2-40B4-BE49-F238E27FC236}">
                  <a16:creationId xmlns:a16="http://schemas.microsoft.com/office/drawing/2014/main" id="{22816312-304A-B77A-E922-6C4DA37B5692}"/>
                </a:ext>
              </a:extLst>
            </p:cNvPr>
            <p:cNvSpPr/>
            <p:nvPr/>
          </p:nvSpPr>
          <p:spPr>
            <a:xfrm>
              <a:off x="1853334" y="3256357"/>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8" name="TextBox 127">
              <a:extLst>
                <a:ext uri="{FF2B5EF4-FFF2-40B4-BE49-F238E27FC236}">
                  <a16:creationId xmlns:a16="http://schemas.microsoft.com/office/drawing/2014/main" id="{18F5D2CE-D976-01F8-2D42-8E31EBBB0EAC}"/>
                </a:ext>
              </a:extLst>
            </p:cNvPr>
            <p:cNvSpPr txBox="1"/>
            <p:nvPr/>
          </p:nvSpPr>
          <p:spPr>
            <a:xfrm>
              <a:off x="1485485" y="3262935"/>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29" name="TextBox 128">
              <a:extLst>
                <a:ext uri="{FF2B5EF4-FFF2-40B4-BE49-F238E27FC236}">
                  <a16:creationId xmlns:a16="http://schemas.microsoft.com/office/drawing/2014/main" id="{10E528A7-DA70-1FD9-F5FC-E8E772D2155E}"/>
                </a:ext>
              </a:extLst>
            </p:cNvPr>
            <p:cNvSpPr txBox="1"/>
            <p:nvPr/>
          </p:nvSpPr>
          <p:spPr>
            <a:xfrm>
              <a:off x="1920031" y="3256357"/>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30" name="TextBox 129">
              <a:extLst>
                <a:ext uri="{FF2B5EF4-FFF2-40B4-BE49-F238E27FC236}">
                  <a16:creationId xmlns:a16="http://schemas.microsoft.com/office/drawing/2014/main" id="{84F2385E-2C30-954D-1790-8FF3DA9BB691}"/>
                </a:ext>
              </a:extLst>
            </p:cNvPr>
            <p:cNvSpPr txBox="1"/>
            <p:nvPr/>
          </p:nvSpPr>
          <p:spPr>
            <a:xfrm>
              <a:off x="1481321" y="3530521"/>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31" name="TextBox 130">
              <a:extLst>
                <a:ext uri="{FF2B5EF4-FFF2-40B4-BE49-F238E27FC236}">
                  <a16:creationId xmlns:a16="http://schemas.microsoft.com/office/drawing/2014/main" id="{12544143-4316-D5A6-AE91-9538805096A9}"/>
                </a:ext>
              </a:extLst>
            </p:cNvPr>
            <p:cNvSpPr txBox="1"/>
            <p:nvPr/>
          </p:nvSpPr>
          <p:spPr>
            <a:xfrm>
              <a:off x="1920230" y="3508129"/>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32" name="Rectangle 131">
              <a:extLst>
                <a:ext uri="{FF2B5EF4-FFF2-40B4-BE49-F238E27FC236}">
                  <a16:creationId xmlns:a16="http://schemas.microsoft.com/office/drawing/2014/main" id="{B3310839-934E-30E6-30F3-ED55A87E7B4B}"/>
                </a:ext>
              </a:extLst>
            </p:cNvPr>
            <p:cNvSpPr/>
            <p:nvPr/>
          </p:nvSpPr>
          <p:spPr>
            <a:xfrm>
              <a:off x="2236973" y="3525293"/>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33" name="Rectangle 132">
              <a:extLst>
                <a:ext uri="{FF2B5EF4-FFF2-40B4-BE49-F238E27FC236}">
                  <a16:creationId xmlns:a16="http://schemas.microsoft.com/office/drawing/2014/main" id="{C449250B-BB76-7B1F-78FD-D98608B024E7}"/>
                </a:ext>
              </a:extLst>
            </p:cNvPr>
            <p:cNvSpPr/>
            <p:nvPr/>
          </p:nvSpPr>
          <p:spPr>
            <a:xfrm>
              <a:off x="1020204" y="3530521"/>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34" name="TextBox 133">
              <a:extLst>
                <a:ext uri="{FF2B5EF4-FFF2-40B4-BE49-F238E27FC236}">
                  <a16:creationId xmlns:a16="http://schemas.microsoft.com/office/drawing/2014/main" id="{6D05AF58-3D50-E9AF-3DFB-9BC2F1B7922E}"/>
                </a:ext>
              </a:extLst>
            </p:cNvPr>
            <p:cNvSpPr txBox="1"/>
            <p:nvPr/>
          </p:nvSpPr>
          <p:spPr>
            <a:xfrm>
              <a:off x="1065610" y="354171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35" name="TextBox 134">
              <a:extLst>
                <a:ext uri="{FF2B5EF4-FFF2-40B4-BE49-F238E27FC236}">
                  <a16:creationId xmlns:a16="http://schemas.microsoft.com/office/drawing/2014/main" id="{AEB2486A-7A80-1FE3-4E15-7A96A7D12F88}"/>
                </a:ext>
              </a:extLst>
            </p:cNvPr>
            <p:cNvSpPr txBox="1"/>
            <p:nvPr/>
          </p:nvSpPr>
          <p:spPr>
            <a:xfrm>
              <a:off x="2302246" y="3510195"/>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45" name="Rectangle 144">
              <a:extLst>
                <a:ext uri="{FF2B5EF4-FFF2-40B4-BE49-F238E27FC236}">
                  <a16:creationId xmlns:a16="http://schemas.microsoft.com/office/drawing/2014/main" id="{36CFF4E6-1F2B-1382-4739-B732B2E24543}"/>
                </a:ext>
              </a:extLst>
            </p:cNvPr>
            <p:cNvSpPr/>
            <p:nvPr/>
          </p:nvSpPr>
          <p:spPr>
            <a:xfrm>
              <a:off x="2239404" y="3820767"/>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46" name="TextBox 145">
              <a:extLst>
                <a:ext uri="{FF2B5EF4-FFF2-40B4-BE49-F238E27FC236}">
                  <a16:creationId xmlns:a16="http://schemas.microsoft.com/office/drawing/2014/main" id="{3B555420-96B5-14FB-99CF-DAD7A23CEC77}"/>
                </a:ext>
              </a:extLst>
            </p:cNvPr>
            <p:cNvSpPr txBox="1"/>
            <p:nvPr/>
          </p:nvSpPr>
          <p:spPr>
            <a:xfrm>
              <a:off x="2249123" y="3835685"/>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50" name="Rectangle 149">
              <a:extLst>
                <a:ext uri="{FF2B5EF4-FFF2-40B4-BE49-F238E27FC236}">
                  <a16:creationId xmlns:a16="http://schemas.microsoft.com/office/drawing/2014/main" id="{FD524B73-EF79-2E3F-2BBA-64F57B95C7BA}"/>
                </a:ext>
              </a:extLst>
            </p:cNvPr>
            <p:cNvSpPr/>
            <p:nvPr/>
          </p:nvSpPr>
          <p:spPr>
            <a:xfrm>
              <a:off x="1853334" y="3820767"/>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51" name="TextBox 150">
              <a:extLst>
                <a:ext uri="{FF2B5EF4-FFF2-40B4-BE49-F238E27FC236}">
                  <a16:creationId xmlns:a16="http://schemas.microsoft.com/office/drawing/2014/main" id="{67BA8581-A05A-81F8-ACC8-19A8CCA802D1}"/>
                </a:ext>
              </a:extLst>
            </p:cNvPr>
            <p:cNvSpPr txBox="1"/>
            <p:nvPr/>
          </p:nvSpPr>
          <p:spPr>
            <a:xfrm>
              <a:off x="1878614" y="3825350"/>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nvGrpSpPr>
          <p:cNvPr id="174" name="Group 173">
            <a:extLst>
              <a:ext uri="{FF2B5EF4-FFF2-40B4-BE49-F238E27FC236}">
                <a16:creationId xmlns:a16="http://schemas.microsoft.com/office/drawing/2014/main" id="{B86671DE-F5B9-E47A-521E-2F6558B27009}"/>
              </a:ext>
            </a:extLst>
          </p:cNvPr>
          <p:cNvGrpSpPr/>
          <p:nvPr/>
        </p:nvGrpSpPr>
        <p:grpSpPr>
          <a:xfrm>
            <a:off x="8113268" y="4283814"/>
            <a:ext cx="912572" cy="563942"/>
            <a:chOff x="6629400" y="1428097"/>
            <a:chExt cx="1447800" cy="894697"/>
          </a:xfrm>
        </p:grpSpPr>
        <p:grpSp>
          <p:nvGrpSpPr>
            <p:cNvPr id="222" name="Group 221">
              <a:extLst>
                <a:ext uri="{FF2B5EF4-FFF2-40B4-BE49-F238E27FC236}">
                  <a16:creationId xmlns:a16="http://schemas.microsoft.com/office/drawing/2014/main" id="{0A752A29-4D7F-C9B4-5E73-2E393BE50B61}"/>
                </a:ext>
              </a:extLst>
            </p:cNvPr>
            <p:cNvGrpSpPr>
              <a:grpSpLocks noChangeAspect="1"/>
            </p:cNvGrpSpPr>
            <p:nvPr/>
          </p:nvGrpSpPr>
          <p:grpSpPr>
            <a:xfrm rot="5400000">
              <a:off x="7110984" y="1386840"/>
              <a:ext cx="457200" cy="539714"/>
              <a:chOff x="7110984" y="1386840"/>
              <a:chExt cx="457200" cy="539714"/>
            </a:xfrm>
          </p:grpSpPr>
          <p:sp>
            <p:nvSpPr>
              <p:cNvPr id="230" name="Triangle 229">
                <a:extLst>
                  <a:ext uri="{FF2B5EF4-FFF2-40B4-BE49-F238E27FC236}">
                    <a16:creationId xmlns:a16="http://schemas.microsoft.com/office/drawing/2014/main" id="{6F7580D1-3AC2-E3B1-CB09-50927E235710}"/>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231" name="Oval 230">
                <a:extLst>
                  <a:ext uri="{FF2B5EF4-FFF2-40B4-BE49-F238E27FC236}">
                    <a16:creationId xmlns:a16="http://schemas.microsoft.com/office/drawing/2014/main" id="{087BE713-D5F1-EED8-67DC-B0CE2079903D}"/>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223" name="Group 222">
              <a:extLst>
                <a:ext uri="{FF2B5EF4-FFF2-40B4-BE49-F238E27FC236}">
                  <a16:creationId xmlns:a16="http://schemas.microsoft.com/office/drawing/2014/main" id="{611E7FA6-4DA7-DCA0-9DCE-DA4DCC971C76}"/>
                </a:ext>
              </a:extLst>
            </p:cNvPr>
            <p:cNvGrpSpPr>
              <a:grpSpLocks noChangeAspect="1"/>
            </p:cNvGrpSpPr>
            <p:nvPr/>
          </p:nvGrpSpPr>
          <p:grpSpPr>
            <a:xfrm rot="16200000" flipH="1">
              <a:off x="7110984" y="1824337"/>
              <a:ext cx="457200" cy="539714"/>
              <a:chOff x="7110984" y="1386840"/>
              <a:chExt cx="457200" cy="539714"/>
            </a:xfrm>
          </p:grpSpPr>
          <p:sp>
            <p:nvSpPr>
              <p:cNvPr id="228" name="Triangle 227">
                <a:extLst>
                  <a:ext uri="{FF2B5EF4-FFF2-40B4-BE49-F238E27FC236}">
                    <a16:creationId xmlns:a16="http://schemas.microsoft.com/office/drawing/2014/main" id="{CBC20150-F485-2F5B-5C12-0D146BA1C920}"/>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229" name="Oval 228">
                <a:extLst>
                  <a:ext uri="{FF2B5EF4-FFF2-40B4-BE49-F238E27FC236}">
                    <a16:creationId xmlns:a16="http://schemas.microsoft.com/office/drawing/2014/main" id="{FEC312F4-B9FD-FB2C-CD3D-1292E9ADB32F}"/>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224" name="Elbow Connector 223">
              <a:extLst>
                <a:ext uri="{FF2B5EF4-FFF2-40B4-BE49-F238E27FC236}">
                  <a16:creationId xmlns:a16="http://schemas.microsoft.com/office/drawing/2014/main" id="{18A5E5B0-7F3A-C196-87C7-C31AD0398271}"/>
                </a:ext>
              </a:extLst>
            </p:cNvPr>
            <p:cNvCxnSpPr>
              <a:cxnSpLocks/>
              <a:stCxn id="230" idx="3"/>
              <a:endCxn id="22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5" name="Elbow Connector 224">
              <a:extLst>
                <a:ext uri="{FF2B5EF4-FFF2-40B4-BE49-F238E27FC236}">
                  <a16:creationId xmlns:a16="http://schemas.microsoft.com/office/drawing/2014/main" id="{38C2B023-8DBE-53D3-791F-C3FA7FA89C37}"/>
                </a:ext>
              </a:extLst>
            </p:cNvPr>
            <p:cNvCxnSpPr>
              <a:cxnSpLocks/>
              <a:stCxn id="231" idx="0"/>
              <a:endCxn id="22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6606035-5BD2-3844-685F-74B269DD40BB}"/>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F6CEECE-67EA-1E61-D6AA-9EC00F61EC3C}"/>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a:extLst>
              <a:ext uri="{FF2B5EF4-FFF2-40B4-BE49-F238E27FC236}">
                <a16:creationId xmlns:a16="http://schemas.microsoft.com/office/drawing/2014/main" id="{FB88B327-AEDD-CF49-8F1A-81EA544A6932}"/>
              </a:ext>
            </a:extLst>
          </p:cNvPr>
          <p:cNvCxnSpPr>
            <a:cxnSpLocks/>
          </p:cNvCxnSpPr>
          <p:nvPr/>
        </p:nvCxnSpPr>
        <p:spPr>
          <a:xfrm flipV="1">
            <a:off x="7465844" y="4224154"/>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BD894B4B-E8B0-ABA1-C681-20FF9B837270}"/>
              </a:ext>
            </a:extLst>
          </p:cNvPr>
          <p:cNvSpPr txBox="1"/>
          <p:nvPr/>
        </p:nvSpPr>
        <p:spPr>
          <a:xfrm>
            <a:off x="8425395" y="4049844"/>
            <a:ext cx="272439"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WW</a:t>
            </a:r>
            <a:endParaRPr lang="en-US" sz="1200" baseline="-25000" dirty="0">
              <a:latin typeface="Calibri" panose="020F0502020204030204" pitchFamily="34" charset="0"/>
              <a:cs typeface="Calibri" panose="020F0502020204030204" pitchFamily="34" charset="0"/>
            </a:endParaRPr>
          </a:p>
        </p:txBody>
      </p:sp>
      <p:cxnSp>
        <p:nvCxnSpPr>
          <p:cNvPr id="184" name="Straight Connector 183">
            <a:extLst>
              <a:ext uri="{FF2B5EF4-FFF2-40B4-BE49-F238E27FC236}">
                <a16:creationId xmlns:a16="http://schemas.microsoft.com/office/drawing/2014/main" id="{5F3691C5-130D-F2EC-2771-87D94B79B1E2}"/>
              </a:ext>
            </a:extLst>
          </p:cNvPr>
          <p:cNvCxnSpPr>
            <a:cxnSpLocks/>
          </p:cNvCxnSpPr>
          <p:nvPr/>
        </p:nvCxnSpPr>
        <p:spPr>
          <a:xfrm flipV="1">
            <a:off x="7833254" y="4171978"/>
            <a:ext cx="0" cy="99034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C06C69C7-6041-06A2-4042-7A64052F0C39}"/>
              </a:ext>
            </a:extLst>
          </p:cNvPr>
          <p:cNvSpPr txBox="1"/>
          <p:nvPr/>
        </p:nvSpPr>
        <p:spPr>
          <a:xfrm>
            <a:off x="7772221" y="3991065"/>
            <a:ext cx="219555"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186" name="Straight Connector 185">
            <a:extLst>
              <a:ext uri="{FF2B5EF4-FFF2-40B4-BE49-F238E27FC236}">
                <a16:creationId xmlns:a16="http://schemas.microsoft.com/office/drawing/2014/main" id="{C23138B9-2013-F890-DBD9-8CE85DDBC3AE}"/>
              </a:ext>
            </a:extLst>
          </p:cNvPr>
          <p:cNvCxnSpPr>
            <a:cxnSpLocks/>
          </p:cNvCxnSpPr>
          <p:nvPr/>
        </p:nvCxnSpPr>
        <p:spPr>
          <a:xfrm>
            <a:off x="7787024" y="3998915"/>
            <a:ext cx="1714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8065763-34D5-1E78-DD82-CD83CDD36F3F}"/>
              </a:ext>
            </a:extLst>
          </p:cNvPr>
          <p:cNvCxnSpPr>
            <a:cxnSpLocks/>
          </p:cNvCxnSpPr>
          <p:nvPr/>
        </p:nvCxnSpPr>
        <p:spPr>
          <a:xfrm flipV="1">
            <a:off x="7455194" y="4894435"/>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745752E2-5878-DB19-03B0-78090886B521}"/>
              </a:ext>
            </a:extLst>
          </p:cNvPr>
          <p:cNvSpPr txBox="1"/>
          <p:nvPr/>
        </p:nvSpPr>
        <p:spPr>
          <a:xfrm>
            <a:off x="8447869" y="4894434"/>
            <a:ext cx="26949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r>
              <a:rPr lang="en-US" sz="1200" baseline="-25000" dirty="0">
                <a:latin typeface="Calibri" panose="020F0502020204030204" pitchFamily="34" charset="0"/>
                <a:cs typeface="Calibri" panose="020F0502020204030204" pitchFamily="34" charset="0"/>
              </a:rPr>
              <a:t>1</a:t>
            </a:r>
          </a:p>
        </p:txBody>
      </p:sp>
      <p:grpSp>
        <p:nvGrpSpPr>
          <p:cNvPr id="270" name="Group 269">
            <a:extLst>
              <a:ext uri="{FF2B5EF4-FFF2-40B4-BE49-F238E27FC236}">
                <a16:creationId xmlns:a16="http://schemas.microsoft.com/office/drawing/2014/main" id="{FC755F7E-5975-458E-8DD7-363700075F53}"/>
              </a:ext>
            </a:extLst>
          </p:cNvPr>
          <p:cNvGrpSpPr/>
          <p:nvPr/>
        </p:nvGrpSpPr>
        <p:grpSpPr>
          <a:xfrm>
            <a:off x="9013303" y="3999962"/>
            <a:ext cx="714328" cy="1369414"/>
            <a:chOff x="8787099" y="1678229"/>
            <a:chExt cx="714514" cy="1369771"/>
          </a:xfrm>
        </p:grpSpPr>
        <p:cxnSp>
          <p:nvCxnSpPr>
            <p:cNvPr id="176" name="Straight Connector 175">
              <a:extLst>
                <a:ext uri="{FF2B5EF4-FFF2-40B4-BE49-F238E27FC236}">
                  <a16:creationId xmlns:a16="http://schemas.microsoft.com/office/drawing/2014/main" id="{81E138C2-8083-39D4-8C39-ED8F7D41C3C2}"/>
                </a:ext>
              </a:extLst>
            </p:cNvPr>
            <p:cNvCxnSpPr>
              <a:cxnSpLocks/>
            </p:cNvCxnSpPr>
            <p:nvPr/>
          </p:nvCxnSpPr>
          <p:spPr>
            <a:xfrm flipV="1">
              <a:off x="9075354" y="1849923"/>
              <a:ext cx="0" cy="96947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039CD46B-D237-0D17-784B-B5E5563417A0}"/>
                </a:ext>
              </a:extLst>
            </p:cNvPr>
            <p:cNvGrpSpPr/>
            <p:nvPr/>
          </p:nvGrpSpPr>
          <p:grpSpPr>
            <a:xfrm>
              <a:off x="8787099" y="1909762"/>
              <a:ext cx="288256" cy="184099"/>
              <a:chOff x="8534400" y="1563269"/>
              <a:chExt cx="457200" cy="291998"/>
            </a:xfrm>
          </p:grpSpPr>
          <p:cxnSp>
            <p:nvCxnSpPr>
              <p:cNvPr id="215" name="Straight Connector 214">
                <a:extLst>
                  <a:ext uri="{FF2B5EF4-FFF2-40B4-BE49-F238E27FC236}">
                    <a16:creationId xmlns:a16="http://schemas.microsoft.com/office/drawing/2014/main" id="{EC284C73-EBA1-6FF4-37CE-8AFD6C3B3384}"/>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F182B52-3216-F24E-7CEC-8A222891EFEC}"/>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F0FF6E50-9AC2-BF37-DAED-C5124AD9A76B}"/>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DA845DC7-8E6C-A2FD-DF47-FE09146B024C}"/>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4107050-B3BC-9929-B4C6-6229A392625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9A5EB184-4561-D512-A8BA-69AE1D52094C}"/>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B8F09F09-1584-4D09-743F-6813B23705B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27FDD5E6-8908-6DF1-59DF-A532189EFA5A}"/>
                </a:ext>
              </a:extLst>
            </p:cNvPr>
            <p:cNvCxnSpPr>
              <a:cxnSpLocks/>
            </p:cNvCxnSpPr>
            <p:nvPr/>
          </p:nvCxnSpPr>
          <p:spPr>
            <a:xfrm>
              <a:off x="8797454" y="2084993"/>
              <a:ext cx="0" cy="3105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6B4C8C92-88DA-D1A1-A284-56E45BB68CDE}"/>
                </a:ext>
              </a:extLst>
            </p:cNvPr>
            <p:cNvSpPr txBox="1"/>
            <p:nvPr/>
          </p:nvSpPr>
          <p:spPr>
            <a:xfrm>
              <a:off x="9012694" y="1678229"/>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grpSp>
          <p:nvGrpSpPr>
            <p:cNvPr id="187" name="Group 186">
              <a:extLst>
                <a:ext uri="{FF2B5EF4-FFF2-40B4-BE49-F238E27FC236}">
                  <a16:creationId xmlns:a16="http://schemas.microsoft.com/office/drawing/2014/main" id="{15DD0396-5075-4BC5-95CD-886A5918E33A}"/>
                </a:ext>
              </a:extLst>
            </p:cNvPr>
            <p:cNvGrpSpPr/>
            <p:nvPr/>
          </p:nvGrpSpPr>
          <p:grpSpPr>
            <a:xfrm flipV="1">
              <a:off x="8974505" y="2257601"/>
              <a:ext cx="424516" cy="309348"/>
              <a:chOff x="8318280" y="1364613"/>
              <a:chExt cx="673320" cy="490654"/>
            </a:xfrm>
          </p:grpSpPr>
          <p:cxnSp>
            <p:nvCxnSpPr>
              <p:cNvPr id="201" name="Straight Connector 200">
                <a:extLst>
                  <a:ext uri="{FF2B5EF4-FFF2-40B4-BE49-F238E27FC236}">
                    <a16:creationId xmlns:a16="http://schemas.microsoft.com/office/drawing/2014/main" id="{5D59B074-65D5-B2DC-EE14-0D33E851E75C}"/>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7F6889E-30A2-7AB4-F104-07477A87C97D}"/>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60BD61C9-73C1-1E41-CBAA-4DFB7EFD3E2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469D7F9C-A327-6644-858C-90ACB912B892}"/>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156FA0DB-78C9-1E08-E9E5-5C96F22FD31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C810FFA8-7D7F-2B67-0C27-94B8CC91A0A1}"/>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C6C6865-7121-EFB3-60E9-56AF9946CA6F}"/>
                  </a:ext>
                </a:extLst>
              </p:cNvPr>
              <p:cNvCxnSpPr>
                <a:cxnSpLocks/>
              </p:cNvCxnSpPr>
              <p:nvPr/>
            </p:nvCxnSpPr>
            <p:spPr>
              <a:xfrm flipH="1">
                <a:off x="8772645" y="1364613"/>
                <a:ext cx="2655" cy="3459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7A6144F0-8036-9216-37BD-D917AFF7D834}"/>
                </a:ext>
              </a:extLst>
            </p:cNvPr>
            <p:cNvGrpSpPr/>
            <p:nvPr/>
          </p:nvGrpSpPr>
          <p:grpSpPr>
            <a:xfrm rot="5400000" flipH="1" flipV="1">
              <a:off x="8772313" y="2275881"/>
              <a:ext cx="232957" cy="184099"/>
              <a:chOff x="8622109" y="1563269"/>
              <a:chExt cx="369491" cy="291998"/>
            </a:xfrm>
          </p:grpSpPr>
          <p:cxnSp>
            <p:nvCxnSpPr>
              <p:cNvPr id="194" name="Straight Connector 193">
                <a:extLst>
                  <a:ext uri="{FF2B5EF4-FFF2-40B4-BE49-F238E27FC236}">
                    <a16:creationId xmlns:a16="http://schemas.microsoft.com/office/drawing/2014/main" id="{0AED6CF5-54C1-2444-ED8D-C24B7C563F24}"/>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11CAE91-3E64-18E6-6F65-34222ACC6CCF}"/>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34CB128A-1846-5628-1D38-70EE4AD78F1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B9D6724-21C7-28B9-A64B-3D5FB37C038C}"/>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EB180D8-BB65-3EAA-1307-99EF59F68D59}"/>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D0EF6F41-05BC-0298-4A64-3B5AD6BF52EC}"/>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11C3566E-F08C-70A5-9306-07C3DE90AE9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89" name="Straight Connector 188">
              <a:extLst>
                <a:ext uri="{FF2B5EF4-FFF2-40B4-BE49-F238E27FC236}">
                  <a16:creationId xmlns:a16="http://schemas.microsoft.com/office/drawing/2014/main" id="{E067B001-6D34-70F6-E883-46285A86C638}"/>
                </a:ext>
              </a:extLst>
            </p:cNvPr>
            <p:cNvCxnSpPr>
              <a:cxnSpLocks/>
            </p:cNvCxnSpPr>
            <p:nvPr/>
          </p:nvCxnSpPr>
          <p:spPr>
            <a:xfrm flipV="1">
              <a:off x="9399021" y="1852602"/>
              <a:ext cx="0" cy="96886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ED96EE3F-A517-08B2-9E3F-BEFAC3875D56}"/>
                </a:ext>
              </a:extLst>
            </p:cNvPr>
            <p:cNvSpPr txBox="1"/>
            <p:nvPr/>
          </p:nvSpPr>
          <p:spPr>
            <a:xfrm>
              <a:off x="9283605" y="2863334"/>
              <a:ext cx="21800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r>
                <a:rPr lang="en-US" sz="1200" baseline="-25000" dirty="0">
                  <a:latin typeface="Calibri" panose="020F0502020204030204" pitchFamily="34" charset="0"/>
                  <a:cs typeface="Calibri" panose="020F0502020204030204" pitchFamily="34" charset="0"/>
                </a:rPr>
                <a:t>1</a:t>
              </a:r>
            </a:p>
          </p:txBody>
        </p:sp>
        <p:sp>
          <p:nvSpPr>
            <p:cNvPr id="193" name="Triangle 192">
              <a:extLst>
                <a:ext uri="{FF2B5EF4-FFF2-40B4-BE49-F238E27FC236}">
                  <a16:creationId xmlns:a16="http://schemas.microsoft.com/office/drawing/2014/main" id="{449A6C0E-4EBE-71B4-6FE9-6302EC88FD8F}"/>
                </a:ext>
              </a:extLst>
            </p:cNvPr>
            <p:cNvSpPr>
              <a:spLocks noChangeAspect="1"/>
            </p:cNvSpPr>
            <p:nvPr/>
          </p:nvSpPr>
          <p:spPr>
            <a:xfrm rot="10800000" flipH="1">
              <a:off x="8944422" y="2482421"/>
              <a:ext cx="60160" cy="73152"/>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232" name="TextBox 231">
            <a:extLst>
              <a:ext uri="{FF2B5EF4-FFF2-40B4-BE49-F238E27FC236}">
                <a16:creationId xmlns:a16="http://schemas.microsoft.com/office/drawing/2014/main" id="{419A3A00-9354-4271-EC83-352E746D4008}"/>
              </a:ext>
            </a:extLst>
          </p:cNvPr>
          <p:cNvSpPr txBox="1"/>
          <p:nvPr/>
        </p:nvSpPr>
        <p:spPr>
          <a:xfrm>
            <a:off x="8119532" y="3376497"/>
            <a:ext cx="1019246" cy="492315"/>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2R1W</a:t>
            </a:r>
          </a:p>
        </p:txBody>
      </p:sp>
      <p:grpSp>
        <p:nvGrpSpPr>
          <p:cNvPr id="273" name="Group 272">
            <a:extLst>
              <a:ext uri="{FF2B5EF4-FFF2-40B4-BE49-F238E27FC236}">
                <a16:creationId xmlns:a16="http://schemas.microsoft.com/office/drawing/2014/main" id="{2AFF8750-E6CB-6111-C6A0-23589F171F94}"/>
              </a:ext>
            </a:extLst>
          </p:cNvPr>
          <p:cNvGrpSpPr/>
          <p:nvPr/>
        </p:nvGrpSpPr>
        <p:grpSpPr>
          <a:xfrm flipH="1">
            <a:off x="7833254" y="4229489"/>
            <a:ext cx="288181" cy="184051"/>
            <a:chOff x="8534400" y="1563269"/>
            <a:chExt cx="457200" cy="291998"/>
          </a:xfrm>
        </p:grpSpPr>
        <p:cxnSp>
          <p:nvCxnSpPr>
            <p:cNvPr id="295" name="Straight Connector 294">
              <a:extLst>
                <a:ext uri="{FF2B5EF4-FFF2-40B4-BE49-F238E27FC236}">
                  <a16:creationId xmlns:a16="http://schemas.microsoft.com/office/drawing/2014/main" id="{47BEBC65-DA82-A010-EDC5-1E978738A2F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7F61DF19-19BA-ED77-DD61-4CA1297AB6F2}"/>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8DF428BD-5B0A-8453-463F-3520FBFBD22A}"/>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CDBAA24F-F415-57F1-2220-57339E3F0A1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F5C95F8D-E426-B783-8C7A-8FA1A328AFE4}"/>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A7EFF30-3F79-8F9A-F337-4CE69A8D1943}"/>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95558F4-56A2-97D2-082E-0709C8A2FE2B}"/>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74" name="Straight Connector 273">
            <a:extLst>
              <a:ext uri="{FF2B5EF4-FFF2-40B4-BE49-F238E27FC236}">
                <a16:creationId xmlns:a16="http://schemas.microsoft.com/office/drawing/2014/main" id="{EA21043D-A6B0-19A8-E7B2-235CC1824BBF}"/>
              </a:ext>
            </a:extLst>
          </p:cNvPr>
          <p:cNvCxnSpPr>
            <a:cxnSpLocks/>
          </p:cNvCxnSpPr>
          <p:nvPr/>
        </p:nvCxnSpPr>
        <p:spPr>
          <a:xfrm flipH="1">
            <a:off x="8111083" y="4404674"/>
            <a:ext cx="0" cy="3105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03A17DE0-EE70-665F-73E7-6276C5CBCA26}"/>
              </a:ext>
            </a:extLst>
          </p:cNvPr>
          <p:cNvGrpSpPr/>
          <p:nvPr/>
        </p:nvGrpSpPr>
        <p:grpSpPr>
          <a:xfrm flipH="1" flipV="1">
            <a:off x="7509673" y="4577237"/>
            <a:ext cx="424405" cy="519389"/>
            <a:chOff x="8318280" y="1031255"/>
            <a:chExt cx="673320" cy="824012"/>
          </a:xfrm>
        </p:grpSpPr>
        <p:cxnSp>
          <p:nvCxnSpPr>
            <p:cNvPr id="288" name="Straight Connector 287">
              <a:extLst>
                <a:ext uri="{FF2B5EF4-FFF2-40B4-BE49-F238E27FC236}">
                  <a16:creationId xmlns:a16="http://schemas.microsoft.com/office/drawing/2014/main" id="{9003C020-26E0-75AA-1F40-04E6BD6646B4}"/>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08C304-D96F-6F89-0E1F-7C653C4D355C}"/>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C9B6F05-BF19-6F15-24BF-AE43138BDCA9}"/>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F6BEA48-3661-97C3-542A-C037B8978B0B}"/>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A09094F-34F7-E47D-CE10-C9A2631707E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9A9F8CD2-8278-4621-5B33-F2ED0FD3BDD9}"/>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03884001-53EA-FA22-292B-91186F63E96F}"/>
                </a:ext>
              </a:extLst>
            </p:cNvPr>
            <p:cNvCxnSpPr>
              <a:cxnSpLocks/>
            </p:cNvCxnSpPr>
            <p:nvPr/>
          </p:nvCxnSpPr>
          <p:spPr>
            <a:xfrm flipH="1">
              <a:off x="8772645" y="1031255"/>
              <a:ext cx="384" cy="6793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22B9C157-FA38-DF59-AD3D-91B7B3D97BD1}"/>
              </a:ext>
            </a:extLst>
          </p:cNvPr>
          <p:cNvGrpSpPr/>
          <p:nvPr/>
        </p:nvGrpSpPr>
        <p:grpSpPr>
          <a:xfrm rot="16200000" flipV="1">
            <a:off x="7903321" y="4595513"/>
            <a:ext cx="232896" cy="184051"/>
            <a:chOff x="8622109" y="1563269"/>
            <a:chExt cx="369491" cy="291998"/>
          </a:xfrm>
        </p:grpSpPr>
        <p:cxnSp>
          <p:nvCxnSpPr>
            <p:cNvPr id="281" name="Straight Connector 280">
              <a:extLst>
                <a:ext uri="{FF2B5EF4-FFF2-40B4-BE49-F238E27FC236}">
                  <a16:creationId xmlns:a16="http://schemas.microsoft.com/office/drawing/2014/main" id="{C8175761-514C-1BAB-3533-DAD0D3466861}"/>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52802C4A-FC51-1E37-9A50-E18AFECC837D}"/>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4BAA2FF5-58CE-AD92-18F6-DDC7625CEA1A}"/>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3E51186-BD9F-FD1E-C464-D7AAAA4C0AA6}"/>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4153FF19-F82B-4838-C2B0-28FE2150E22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9E700698-99ED-30DC-E165-D83219441FFE}"/>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E1671066-29C5-4E0B-CFE8-18CD0917998A}"/>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78" name="Straight Connector 277">
            <a:extLst>
              <a:ext uri="{FF2B5EF4-FFF2-40B4-BE49-F238E27FC236}">
                <a16:creationId xmlns:a16="http://schemas.microsoft.com/office/drawing/2014/main" id="{0F513936-3E8E-6A2F-B70E-35119AE9CA64}"/>
              </a:ext>
            </a:extLst>
          </p:cNvPr>
          <p:cNvCxnSpPr>
            <a:cxnSpLocks/>
          </p:cNvCxnSpPr>
          <p:nvPr/>
        </p:nvCxnSpPr>
        <p:spPr>
          <a:xfrm flipV="1">
            <a:off x="7509672" y="4174289"/>
            <a:ext cx="0" cy="96654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F1531BAA-E658-0E79-ADB8-AE60D2C50432}"/>
              </a:ext>
            </a:extLst>
          </p:cNvPr>
          <p:cNvSpPr txBox="1"/>
          <p:nvPr/>
        </p:nvSpPr>
        <p:spPr>
          <a:xfrm flipH="1">
            <a:off x="7458390" y="5184758"/>
            <a:ext cx="21795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r>
              <a:rPr lang="en-US" sz="1200" baseline="-25000" dirty="0">
                <a:latin typeface="Calibri" panose="020F0502020204030204" pitchFamily="34" charset="0"/>
                <a:cs typeface="Calibri" panose="020F0502020204030204" pitchFamily="34" charset="0"/>
              </a:rPr>
              <a:t>2</a:t>
            </a:r>
          </a:p>
        </p:txBody>
      </p:sp>
      <p:sp>
        <p:nvSpPr>
          <p:cNvPr id="280" name="Triangle 279">
            <a:extLst>
              <a:ext uri="{FF2B5EF4-FFF2-40B4-BE49-F238E27FC236}">
                <a16:creationId xmlns:a16="http://schemas.microsoft.com/office/drawing/2014/main" id="{403121A0-6A5F-0AA2-4701-BB709CF0923B}"/>
              </a:ext>
            </a:extLst>
          </p:cNvPr>
          <p:cNvSpPr>
            <a:spLocks noChangeAspect="1"/>
          </p:cNvSpPr>
          <p:nvPr/>
        </p:nvSpPr>
        <p:spPr>
          <a:xfrm rot="10800000">
            <a:off x="7904009" y="4801998"/>
            <a:ext cx="60144" cy="73133"/>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cxnSp>
        <p:nvCxnSpPr>
          <p:cNvPr id="302" name="Straight Connector 301">
            <a:extLst>
              <a:ext uri="{FF2B5EF4-FFF2-40B4-BE49-F238E27FC236}">
                <a16:creationId xmlns:a16="http://schemas.microsoft.com/office/drawing/2014/main" id="{220ECEDC-5A2B-92F5-E4D9-9CFFA35EA8A2}"/>
              </a:ext>
            </a:extLst>
          </p:cNvPr>
          <p:cNvCxnSpPr>
            <a:cxnSpLocks/>
          </p:cNvCxnSpPr>
          <p:nvPr/>
        </p:nvCxnSpPr>
        <p:spPr>
          <a:xfrm flipV="1">
            <a:off x="7448767" y="5082950"/>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15" name="TextBox 314">
            <a:extLst>
              <a:ext uri="{FF2B5EF4-FFF2-40B4-BE49-F238E27FC236}">
                <a16:creationId xmlns:a16="http://schemas.microsoft.com/office/drawing/2014/main" id="{8E581AD2-45E9-A494-52CD-8E6B689E6FB0}"/>
              </a:ext>
            </a:extLst>
          </p:cNvPr>
          <p:cNvSpPr txBox="1"/>
          <p:nvPr/>
        </p:nvSpPr>
        <p:spPr>
          <a:xfrm>
            <a:off x="8447869" y="5093174"/>
            <a:ext cx="26949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r>
              <a:rPr lang="en-US" sz="1200" baseline="-25000" dirty="0">
                <a:latin typeface="Calibri" panose="020F0502020204030204" pitchFamily="34" charset="0"/>
                <a:cs typeface="Calibri" panose="020F0502020204030204" pitchFamily="34" charset="0"/>
              </a:rPr>
              <a:t>2</a:t>
            </a:r>
          </a:p>
        </p:txBody>
      </p:sp>
      <p:cxnSp>
        <p:nvCxnSpPr>
          <p:cNvPr id="317" name="Straight Connector 316">
            <a:extLst>
              <a:ext uri="{FF2B5EF4-FFF2-40B4-BE49-F238E27FC236}">
                <a16:creationId xmlns:a16="http://schemas.microsoft.com/office/drawing/2014/main" id="{593F29A6-6303-73B1-8A54-23C468E316CF}"/>
              </a:ext>
            </a:extLst>
          </p:cNvPr>
          <p:cNvCxnSpPr>
            <a:cxnSpLocks/>
          </p:cNvCxnSpPr>
          <p:nvPr/>
        </p:nvCxnSpPr>
        <p:spPr>
          <a:xfrm>
            <a:off x="9505581" y="5189661"/>
            <a:ext cx="20176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9" name="Group 328">
            <a:extLst>
              <a:ext uri="{FF2B5EF4-FFF2-40B4-BE49-F238E27FC236}">
                <a16:creationId xmlns:a16="http://schemas.microsoft.com/office/drawing/2014/main" id="{194B93D5-471D-CE29-BB98-03B45BE3DEF5}"/>
              </a:ext>
            </a:extLst>
          </p:cNvPr>
          <p:cNvGrpSpPr/>
          <p:nvPr/>
        </p:nvGrpSpPr>
        <p:grpSpPr>
          <a:xfrm>
            <a:off x="6374732" y="5419163"/>
            <a:ext cx="1603010" cy="794565"/>
            <a:chOff x="6435806" y="3257751"/>
            <a:chExt cx="1603428" cy="794772"/>
          </a:xfrm>
        </p:grpSpPr>
        <p:sp>
          <p:nvSpPr>
            <p:cNvPr id="234" name="Rectangle 233">
              <a:extLst>
                <a:ext uri="{FF2B5EF4-FFF2-40B4-BE49-F238E27FC236}">
                  <a16:creationId xmlns:a16="http://schemas.microsoft.com/office/drawing/2014/main" id="{2E1E977C-AC13-AC39-2BC0-73BB4A395830}"/>
                </a:ext>
              </a:extLst>
            </p:cNvPr>
            <p:cNvSpPr/>
            <p:nvPr/>
          </p:nvSpPr>
          <p:spPr>
            <a:xfrm>
              <a:off x="7290748" y="3879433"/>
              <a:ext cx="748486" cy="122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35" name="Rectangle 234">
              <a:extLst>
                <a:ext uri="{FF2B5EF4-FFF2-40B4-BE49-F238E27FC236}">
                  <a16:creationId xmlns:a16="http://schemas.microsoft.com/office/drawing/2014/main" id="{246501F6-F3EC-C301-D86B-0AA08F3830CE}"/>
                </a:ext>
              </a:extLst>
            </p:cNvPr>
            <p:cNvSpPr/>
            <p:nvPr/>
          </p:nvSpPr>
          <p:spPr>
            <a:xfrm>
              <a:off x="6820033" y="3333951"/>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6" name="Rectangle 235">
              <a:extLst>
                <a:ext uri="{FF2B5EF4-FFF2-40B4-BE49-F238E27FC236}">
                  <a16:creationId xmlns:a16="http://schemas.microsoft.com/office/drawing/2014/main" id="{BD7A093A-143F-8CD0-B114-C841F279B34C}"/>
                </a:ext>
              </a:extLst>
            </p:cNvPr>
            <p:cNvSpPr/>
            <p:nvPr/>
          </p:nvSpPr>
          <p:spPr>
            <a:xfrm>
              <a:off x="6439034" y="3604651"/>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37" name="Rectangle 236">
              <a:extLst>
                <a:ext uri="{FF2B5EF4-FFF2-40B4-BE49-F238E27FC236}">
                  <a16:creationId xmlns:a16="http://schemas.microsoft.com/office/drawing/2014/main" id="{7226F06D-F67D-64EC-1163-FEB426175966}"/>
                </a:ext>
              </a:extLst>
            </p:cNvPr>
            <p:cNvSpPr/>
            <p:nvPr/>
          </p:nvSpPr>
          <p:spPr>
            <a:xfrm>
              <a:off x="6923923" y="3257751"/>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8" name="Rectangle 237">
              <a:extLst>
                <a:ext uri="{FF2B5EF4-FFF2-40B4-BE49-F238E27FC236}">
                  <a16:creationId xmlns:a16="http://schemas.microsoft.com/office/drawing/2014/main" id="{F8A8A577-F6F3-32D0-BAC0-A10DB0799EDF}"/>
                </a:ext>
              </a:extLst>
            </p:cNvPr>
            <p:cNvSpPr/>
            <p:nvPr/>
          </p:nvSpPr>
          <p:spPr>
            <a:xfrm>
              <a:off x="7348364" y="3257751"/>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9" name="TextBox 238">
              <a:extLst>
                <a:ext uri="{FF2B5EF4-FFF2-40B4-BE49-F238E27FC236}">
                  <a16:creationId xmlns:a16="http://schemas.microsoft.com/office/drawing/2014/main" id="{C1F568DD-C2CC-6E8B-48CE-F9B4CE46D0C8}"/>
                </a:ext>
              </a:extLst>
            </p:cNvPr>
            <p:cNvSpPr txBox="1"/>
            <p:nvPr/>
          </p:nvSpPr>
          <p:spPr>
            <a:xfrm>
              <a:off x="6980515" y="3264329"/>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40" name="TextBox 239">
              <a:extLst>
                <a:ext uri="{FF2B5EF4-FFF2-40B4-BE49-F238E27FC236}">
                  <a16:creationId xmlns:a16="http://schemas.microsoft.com/office/drawing/2014/main" id="{E54467C5-E5C7-A9C5-B623-32019DDA5AF0}"/>
                </a:ext>
              </a:extLst>
            </p:cNvPr>
            <p:cNvSpPr txBox="1"/>
            <p:nvPr/>
          </p:nvSpPr>
          <p:spPr>
            <a:xfrm>
              <a:off x="7415061" y="3257751"/>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41" name="TextBox 240">
              <a:extLst>
                <a:ext uri="{FF2B5EF4-FFF2-40B4-BE49-F238E27FC236}">
                  <a16:creationId xmlns:a16="http://schemas.microsoft.com/office/drawing/2014/main" id="{8DC1109E-518B-2314-6F6D-11CFCA2DC03F}"/>
                </a:ext>
              </a:extLst>
            </p:cNvPr>
            <p:cNvSpPr txBox="1"/>
            <p:nvPr/>
          </p:nvSpPr>
          <p:spPr>
            <a:xfrm>
              <a:off x="6976351" y="3531915"/>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42" name="TextBox 241">
              <a:extLst>
                <a:ext uri="{FF2B5EF4-FFF2-40B4-BE49-F238E27FC236}">
                  <a16:creationId xmlns:a16="http://schemas.microsoft.com/office/drawing/2014/main" id="{B60E7E0A-613C-75B6-2F10-20847E310581}"/>
                </a:ext>
              </a:extLst>
            </p:cNvPr>
            <p:cNvSpPr txBox="1"/>
            <p:nvPr/>
          </p:nvSpPr>
          <p:spPr>
            <a:xfrm>
              <a:off x="7415260" y="3509523"/>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43" name="Rectangle 242">
              <a:extLst>
                <a:ext uri="{FF2B5EF4-FFF2-40B4-BE49-F238E27FC236}">
                  <a16:creationId xmlns:a16="http://schemas.microsoft.com/office/drawing/2014/main" id="{05D5F479-B657-2B1F-1E8D-194216A70A73}"/>
                </a:ext>
              </a:extLst>
            </p:cNvPr>
            <p:cNvSpPr/>
            <p:nvPr/>
          </p:nvSpPr>
          <p:spPr>
            <a:xfrm>
              <a:off x="7732003" y="3526687"/>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4" name="Rectangle 243">
              <a:extLst>
                <a:ext uri="{FF2B5EF4-FFF2-40B4-BE49-F238E27FC236}">
                  <a16:creationId xmlns:a16="http://schemas.microsoft.com/office/drawing/2014/main" id="{3DBD47F4-F312-6111-8FB7-F7E129AD9381}"/>
                </a:ext>
              </a:extLst>
            </p:cNvPr>
            <p:cNvSpPr/>
            <p:nvPr/>
          </p:nvSpPr>
          <p:spPr>
            <a:xfrm>
              <a:off x="6515234" y="3531915"/>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5" name="TextBox 244">
              <a:extLst>
                <a:ext uri="{FF2B5EF4-FFF2-40B4-BE49-F238E27FC236}">
                  <a16:creationId xmlns:a16="http://schemas.microsoft.com/office/drawing/2014/main" id="{BED99470-8CEB-7284-4C93-E50BD4452A9C}"/>
                </a:ext>
              </a:extLst>
            </p:cNvPr>
            <p:cNvSpPr txBox="1"/>
            <p:nvPr/>
          </p:nvSpPr>
          <p:spPr>
            <a:xfrm>
              <a:off x="6560640" y="3543111"/>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6F2F5F0F-AB33-31FE-81B0-F246AE3129E0}"/>
                </a:ext>
              </a:extLst>
            </p:cNvPr>
            <p:cNvSpPr txBox="1"/>
            <p:nvPr/>
          </p:nvSpPr>
          <p:spPr>
            <a:xfrm>
              <a:off x="7797276" y="3511589"/>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7" name="Rectangle 246">
              <a:extLst>
                <a:ext uri="{FF2B5EF4-FFF2-40B4-BE49-F238E27FC236}">
                  <a16:creationId xmlns:a16="http://schemas.microsoft.com/office/drawing/2014/main" id="{B861EC4D-0BB1-D1AA-3078-92C3AE2D9EAA}"/>
                </a:ext>
              </a:extLst>
            </p:cNvPr>
            <p:cNvSpPr/>
            <p:nvPr/>
          </p:nvSpPr>
          <p:spPr>
            <a:xfrm>
              <a:off x="7734434" y="38221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8" name="TextBox 247">
              <a:extLst>
                <a:ext uri="{FF2B5EF4-FFF2-40B4-BE49-F238E27FC236}">
                  <a16:creationId xmlns:a16="http://schemas.microsoft.com/office/drawing/2014/main" id="{195A4AAA-2C7E-753B-7CCE-70D73F7779A6}"/>
                </a:ext>
              </a:extLst>
            </p:cNvPr>
            <p:cNvSpPr txBox="1"/>
            <p:nvPr/>
          </p:nvSpPr>
          <p:spPr>
            <a:xfrm>
              <a:off x="7744153" y="3837079"/>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9" name="Rectangle 248">
              <a:extLst>
                <a:ext uri="{FF2B5EF4-FFF2-40B4-BE49-F238E27FC236}">
                  <a16:creationId xmlns:a16="http://schemas.microsoft.com/office/drawing/2014/main" id="{7AB201CE-2652-EF5A-CA24-0980E634F35F}"/>
                </a:ext>
              </a:extLst>
            </p:cNvPr>
            <p:cNvSpPr/>
            <p:nvPr/>
          </p:nvSpPr>
          <p:spPr>
            <a:xfrm>
              <a:off x="7348364" y="38221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0" name="TextBox 249">
              <a:extLst>
                <a:ext uri="{FF2B5EF4-FFF2-40B4-BE49-F238E27FC236}">
                  <a16:creationId xmlns:a16="http://schemas.microsoft.com/office/drawing/2014/main" id="{9613909D-93F5-FAF9-203E-C6F0F3C99C35}"/>
                </a:ext>
              </a:extLst>
            </p:cNvPr>
            <p:cNvSpPr txBox="1"/>
            <p:nvPr/>
          </p:nvSpPr>
          <p:spPr>
            <a:xfrm>
              <a:off x="7373644" y="3826744"/>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nvGrpSpPr>
            <p:cNvPr id="328" name="Group 327">
              <a:extLst>
                <a:ext uri="{FF2B5EF4-FFF2-40B4-BE49-F238E27FC236}">
                  <a16:creationId xmlns:a16="http://schemas.microsoft.com/office/drawing/2014/main" id="{DFE3D915-1ECF-FCB0-1E10-78D5053F22EA}"/>
                </a:ext>
              </a:extLst>
            </p:cNvPr>
            <p:cNvGrpSpPr/>
            <p:nvPr/>
          </p:nvGrpSpPr>
          <p:grpSpPr>
            <a:xfrm>
              <a:off x="6435806" y="3812193"/>
              <a:ext cx="765637" cy="240330"/>
              <a:chOff x="7394941" y="3969675"/>
              <a:chExt cx="765637" cy="240330"/>
            </a:xfrm>
          </p:grpSpPr>
          <p:sp>
            <p:nvSpPr>
              <p:cNvPr id="323" name="Rectangle 322">
                <a:extLst>
                  <a:ext uri="{FF2B5EF4-FFF2-40B4-BE49-F238E27FC236}">
                    <a16:creationId xmlns:a16="http://schemas.microsoft.com/office/drawing/2014/main" id="{C58FE2D8-16F9-DEBA-D8C0-268D9B0088FB}"/>
                  </a:ext>
                </a:extLst>
              </p:cNvPr>
              <p:cNvSpPr/>
              <p:nvPr/>
            </p:nvSpPr>
            <p:spPr>
              <a:xfrm>
                <a:off x="7394941" y="4031833"/>
                <a:ext cx="765637" cy="1273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24" name="Rectangle 323">
                <a:extLst>
                  <a:ext uri="{FF2B5EF4-FFF2-40B4-BE49-F238E27FC236}">
                    <a16:creationId xmlns:a16="http://schemas.microsoft.com/office/drawing/2014/main" id="{D5B4C498-9081-F9A8-3708-B2AF8AAA4759}"/>
                  </a:ext>
                </a:extLst>
              </p:cNvPr>
              <p:cNvSpPr/>
              <p:nvPr/>
            </p:nvSpPr>
            <p:spPr>
              <a:xfrm>
                <a:off x="7886834" y="39745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25" name="TextBox 324">
                <a:extLst>
                  <a:ext uri="{FF2B5EF4-FFF2-40B4-BE49-F238E27FC236}">
                    <a16:creationId xmlns:a16="http://schemas.microsoft.com/office/drawing/2014/main" id="{3B946AE8-7137-E5AA-2773-BCD08096CE13}"/>
                  </a:ext>
                </a:extLst>
              </p:cNvPr>
              <p:cNvSpPr txBox="1"/>
              <p:nvPr/>
            </p:nvSpPr>
            <p:spPr>
              <a:xfrm>
                <a:off x="7877511" y="3994561"/>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326" name="Rectangle 325">
                <a:extLst>
                  <a:ext uri="{FF2B5EF4-FFF2-40B4-BE49-F238E27FC236}">
                    <a16:creationId xmlns:a16="http://schemas.microsoft.com/office/drawing/2014/main" id="{86A0779A-38E3-7B77-448D-A68EFCEC776F}"/>
                  </a:ext>
                </a:extLst>
              </p:cNvPr>
              <p:cNvSpPr/>
              <p:nvPr/>
            </p:nvSpPr>
            <p:spPr>
              <a:xfrm>
                <a:off x="7471567" y="3969675"/>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27" name="TextBox 326">
                <a:extLst>
                  <a:ext uri="{FF2B5EF4-FFF2-40B4-BE49-F238E27FC236}">
                    <a16:creationId xmlns:a16="http://schemas.microsoft.com/office/drawing/2014/main" id="{66AB70FB-D517-5422-5930-EA3969D5A92A}"/>
                  </a:ext>
                </a:extLst>
              </p:cNvPr>
              <p:cNvSpPr txBox="1"/>
              <p:nvPr/>
            </p:nvSpPr>
            <p:spPr>
              <a:xfrm>
                <a:off x="7485695" y="3987773"/>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grpSp>
        <p:nvGrpSpPr>
          <p:cNvPr id="336" name="Group 335">
            <a:extLst>
              <a:ext uri="{FF2B5EF4-FFF2-40B4-BE49-F238E27FC236}">
                <a16:creationId xmlns:a16="http://schemas.microsoft.com/office/drawing/2014/main" id="{11E6A0D6-7EA1-67AA-33A1-EA594417866B}"/>
              </a:ext>
            </a:extLst>
          </p:cNvPr>
          <p:cNvGrpSpPr/>
          <p:nvPr/>
        </p:nvGrpSpPr>
        <p:grpSpPr>
          <a:xfrm>
            <a:off x="8959163" y="5484479"/>
            <a:ext cx="1959790" cy="746430"/>
            <a:chOff x="9075354" y="3257751"/>
            <a:chExt cx="1960300" cy="746624"/>
          </a:xfrm>
        </p:grpSpPr>
        <p:sp>
          <p:nvSpPr>
            <p:cNvPr id="252" name="Rectangle 251">
              <a:extLst>
                <a:ext uri="{FF2B5EF4-FFF2-40B4-BE49-F238E27FC236}">
                  <a16:creationId xmlns:a16="http://schemas.microsoft.com/office/drawing/2014/main" id="{68D9A2EC-A567-DEC3-74DD-565649C2066C}"/>
                </a:ext>
              </a:extLst>
            </p:cNvPr>
            <p:cNvSpPr/>
            <p:nvPr/>
          </p:nvSpPr>
          <p:spPr>
            <a:xfrm rot="5400000">
              <a:off x="8841434" y="3580590"/>
              <a:ext cx="73874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3" name="Rectangle 252">
              <a:extLst>
                <a:ext uri="{FF2B5EF4-FFF2-40B4-BE49-F238E27FC236}">
                  <a16:creationId xmlns:a16="http://schemas.microsoft.com/office/drawing/2014/main" id="{A6151BCC-C7A9-AEEC-C3A6-93B446127489}"/>
                </a:ext>
              </a:extLst>
            </p:cNvPr>
            <p:cNvSpPr/>
            <p:nvPr/>
          </p:nvSpPr>
          <p:spPr>
            <a:xfrm rot="16200000">
              <a:off x="9083148" y="3331576"/>
              <a:ext cx="228600" cy="237859"/>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4" name="Rectangle 253">
              <a:extLst>
                <a:ext uri="{FF2B5EF4-FFF2-40B4-BE49-F238E27FC236}">
                  <a16:creationId xmlns:a16="http://schemas.microsoft.com/office/drawing/2014/main" id="{76C4A4C4-D252-3D18-D3BD-B78BA1BD175B}"/>
                </a:ext>
              </a:extLst>
            </p:cNvPr>
            <p:cNvSpPr/>
            <p:nvPr/>
          </p:nvSpPr>
          <p:spPr>
            <a:xfrm rot="5400000">
              <a:off x="9610374" y="3389927"/>
              <a:ext cx="365823" cy="1014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5" name="Rectangle 254">
              <a:extLst>
                <a:ext uri="{FF2B5EF4-FFF2-40B4-BE49-F238E27FC236}">
                  <a16:creationId xmlns:a16="http://schemas.microsoft.com/office/drawing/2014/main" id="{E5F97752-4B0E-0759-19F3-F419986251F2}"/>
                </a:ext>
              </a:extLst>
            </p:cNvPr>
            <p:cNvSpPr/>
            <p:nvPr/>
          </p:nvSpPr>
          <p:spPr>
            <a:xfrm rot="5400000">
              <a:off x="10069229" y="3388049"/>
              <a:ext cx="386944" cy="1263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6" name="Rectangle 255">
              <a:extLst>
                <a:ext uri="{FF2B5EF4-FFF2-40B4-BE49-F238E27FC236}">
                  <a16:creationId xmlns:a16="http://schemas.microsoft.com/office/drawing/2014/main" id="{C43A41B9-DE6D-ED96-4F6B-B6AD5255B2E0}"/>
                </a:ext>
              </a:extLst>
            </p:cNvPr>
            <p:cNvSpPr/>
            <p:nvPr/>
          </p:nvSpPr>
          <p:spPr>
            <a:xfrm rot="5400000">
              <a:off x="9151056" y="3570106"/>
              <a:ext cx="745318" cy="1206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7" name="Rectangle 256">
              <a:extLst>
                <a:ext uri="{FF2B5EF4-FFF2-40B4-BE49-F238E27FC236}">
                  <a16:creationId xmlns:a16="http://schemas.microsoft.com/office/drawing/2014/main" id="{454E9C2D-190F-FB2A-4F78-933DE7D394E5}"/>
                </a:ext>
              </a:extLst>
            </p:cNvPr>
            <p:cNvSpPr/>
            <p:nvPr/>
          </p:nvSpPr>
          <p:spPr>
            <a:xfrm rot="5400000">
              <a:off x="10240990" y="3570109"/>
              <a:ext cx="745319" cy="1206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8" name="Rectangle 257">
              <a:extLst>
                <a:ext uri="{FF2B5EF4-FFF2-40B4-BE49-F238E27FC236}">
                  <a16:creationId xmlns:a16="http://schemas.microsoft.com/office/drawing/2014/main" id="{9706CDBD-2447-6C3D-08C3-C2ACF23E0711}"/>
                </a:ext>
              </a:extLst>
            </p:cNvPr>
            <p:cNvSpPr/>
            <p:nvPr/>
          </p:nvSpPr>
          <p:spPr>
            <a:xfrm rot="16200000">
              <a:off x="9079983" y="3715835"/>
              <a:ext cx="228600" cy="23785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9" name="Rectangle 258">
              <a:extLst>
                <a:ext uri="{FF2B5EF4-FFF2-40B4-BE49-F238E27FC236}">
                  <a16:creationId xmlns:a16="http://schemas.microsoft.com/office/drawing/2014/main" id="{C9A72884-AC69-FD55-43DC-55713201D379}"/>
                </a:ext>
              </a:extLst>
            </p:cNvPr>
            <p:cNvSpPr/>
            <p:nvPr/>
          </p:nvSpPr>
          <p:spPr>
            <a:xfrm rot="16200000">
              <a:off x="10280811" y="3103446"/>
              <a:ext cx="228600" cy="67563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0" name="Rectangle 259">
              <a:extLst>
                <a:ext uri="{FF2B5EF4-FFF2-40B4-BE49-F238E27FC236}">
                  <a16:creationId xmlns:a16="http://schemas.microsoft.com/office/drawing/2014/main" id="{53A0735E-C5E9-C4FA-1174-DC9AEECC1CE2}"/>
                </a:ext>
              </a:extLst>
            </p:cNvPr>
            <p:cNvSpPr/>
            <p:nvPr/>
          </p:nvSpPr>
          <p:spPr>
            <a:xfrm rot="16200000">
              <a:off x="9957581" y="3173718"/>
              <a:ext cx="228600" cy="1322093"/>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1" name="Rectangle 260">
              <a:extLst>
                <a:ext uri="{FF2B5EF4-FFF2-40B4-BE49-F238E27FC236}">
                  <a16:creationId xmlns:a16="http://schemas.microsoft.com/office/drawing/2014/main" id="{172CDFC0-0D8B-DB80-9771-E3987F332A6D}"/>
                </a:ext>
              </a:extLst>
            </p:cNvPr>
            <p:cNvSpPr/>
            <p:nvPr/>
          </p:nvSpPr>
          <p:spPr>
            <a:xfrm rot="16200000">
              <a:off x="9577333" y="3160464"/>
              <a:ext cx="228600" cy="561597"/>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2" name="TextBox 261">
              <a:extLst>
                <a:ext uri="{FF2B5EF4-FFF2-40B4-BE49-F238E27FC236}">
                  <a16:creationId xmlns:a16="http://schemas.microsoft.com/office/drawing/2014/main" id="{473F3A2B-C5E0-944C-D1DE-5AED00212C1D}"/>
                </a:ext>
              </a:extLst>
            </p:cNvPr>
            <p:cNvSpPr txBox="1"/>
            <p:nvPr/>
          </p:nvSpPr>
          <p:spPr>
            <a:xfrm>
              <a:off x="10542914" y="3715926"/>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3" name="TextBox 262">
              <a:extLst>
                <a:ext uri="{FF2B5EF4-FFF2-40B4-BE49-F238E27FC236}">
                  <a16:creationId xmlns:a16="http://schemas.microsoft.com/office/drawing/2014/main" id="{6E6ADD8F-ECE5-5288-1FB7-DA7FFC998CC9}"/>
                </a:ext>
              </a:extLst>
            </p:cNvPr>
            <p:cNvSpPr txBox="1"/>
            <p:nvPr/>
          </p:nvSpPr>
          <p:spPr>
            <a:xfrm>
              <a:off x="10557860" y="3340118"/>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64" name="TextBox 263">
              <a:extLst>
                <a:ext uri="{FF2B5EF4-FFF2-40B4-BE49-F238E27FC236}">
                  <a16:creationId xmlns:a16="http://schemas.microsoft.com/office/drawing/2014/main" id="{B9CD8FE1-32F4-F57E-492B-8F6AB7DC6AB3}"/>
                </a:ext>
              </a:extLst>
            </p:cNvPr>
            <p:cNvSpPr txBox="1"/>
            <p:nvPr/>
          </p:nvSpPr>
          <p:spPr>
            <a:xfrm>
              <a:off x="10200028" y="3322578"/>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65" name="TextBox 264">
              <a:extLst>
                <a:ext uri="{FF2B5EF4-FFF2-40B4-BE49-F238E27FC236}">
                  <a16:creationId xmlns:a16="http://schemas.microsoft.com/office/drawing/2014/main" id="{EFBC5845-74B4-B2B9-18DB-814EA7852E73}"/>
                </a:ext>
              </a:extLst>
            </p:cNvPr>
            <p:cNvSpPr txBox="1"/>
            <p:nvPr/>
          </p:nvSpPr>
          <p:spPr>
            <a:xfrm>
              <a:off x="9452196" y="3329452"/>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66" name="TextBox 265">
              <a:extLst>
                <a:ext uri="{FF2B5EF4-FFF2-40B4-BE49-F238E27FC236}">
                  <a16:creationId xmlns:a16="http://schemas.microsoft.com/office/drawing/2014/main" id="{DA29E9A0-7ADB-ADA5-99AE-E7B44DF54333}"/>
                </a:ext>
              </a:extLst>
            </p:cNvPr>
            <p:cNvSpPr txBox="1"/>
            <p:nvPr/>
          </p:nvSpPr>
          <p:spPr>
            <a:xfrm>
              <a:off x="9730940" y="3336206"/>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67" name="TextBox 266">
              <a:extLst>
                <a:ext uri="{FF2B5EF4-FFF2-40B4-BE49-F238E27FC236}">
                  <a16:creationId xmlns:a16="http://schemas.microsoft.com/office/drawing/2014/main" id="{D37FD62C-8936-06BA-370D-3DCAB255D207}"/>
                </a:ext>
              </a:extLst>
            </p:cNvPr>
            <p:cNvSpPr txBox="1"/>
            <p:nvPr/>
          </p:nvSpPr>
          <p:spPr>
            <a:xfrm>
              <a:off x="9448990" y="370979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8" name="TextBox 267">
              <a:extLst>
                <a:ext uri="{FF2B5EF4-FFF2-40B4-BE49-F238E27FC236}">
                  <a16:creationId xmlns:a16="http://schemas.microsoft.com/office/drawing/2014/main" id="{BA572308-79DB-0353-1254-227E6728332B}"/>
                </a:ext>
              </a:extLst>
            </p:cNvPr>
            <p:cNvSpPr txBox="1"/>
            <p:nvPr/>
          </p:nvSpPr>
          <p:spPr>
            <a:xfrm>
              <a:off x="9106450" y="3731326"/>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9" name="TextBox 268">
              <a:extLst>
                <a:ext uri="{FF2B5EF4-FFF2-40B4-BE49-F238E27FC236}">
                  <a16:creationId xmlns:a16="http://schemas.microsoft.com/office/drawing/2014/main" id="{F0048E71-36C5-04FF-E994-7631A9A184D3}"/>
                </a:ext>
              </a:extLst>
            </p:cNvPr>
            <p:cNvSpPr txBox="1"/>
            <p:nvPr/>
          </p:nvSpPr>
          <p:spPr>
            <a:xfrm>
              <a:off x="9120572" y="3342609"/>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nvGrpSpPr>
            <p:cNvPr id="335" name="Group 334">
              <a:extLst>
                <a:ext uri="{FF2B5EF4-FFF2-40B4-BE49-F238E27FC236}">
                  <a16:creationId xmlns:a16="http://schemas.microsoft.com/office/drawing/2014/main" id="{BE00B054-9BE8-37E5-6D3F-13D8F94F7E63}"/>
                </a:ext>
              </a:extLst>
            </p:cNvPr>
            <p:cNvGrpSpPr/>
            <p:nvPr/>
          </p:nvGrpSpPr>
          <p:grpSpPr>
            <a:xfrm>
              <a:off x="10782046" y="3265635"/>
              <a:ext cx="253608" cy="738740"/>
              <a:chOff x="9227754" y="3416729"/>
              <a:chExt cx="253608" cy="738740"/>
            </a:xfrm>
          </p:grpSpPr>
          <p:sp>
            <p:nvSpPr>
              <p:cNvPr id="330" name="Rectangle 329">
                <a:extLst>
                  <a:ext uri="{FF2B5EF4-FFF2-40B4-BE49-F238E27FC236}">
                    <a16:creationId xmlns:a16="http://schemas.microsoft.com/office/drawing/2014/main" id="{C611F772-CC3E-311D-2FE7-B475010478EB}"/>
                  </a:ext>
                </a:extLst>
              </p:cNvPr>
              <p:cNvSpPr/>
              <p:nvPr/>
            </p:nvSpPr>
            <p:spPr>
              <a:xfrm rot="5400000">
                <a:off x="8993834" y="3732990"/>
                <a:ext cx="73874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31" name="Rectangle 330">
                <a:extLst>
                  <a:ext uri="{FF2B5EF4-FFF2-40B4-BE49-F238E27FC236}">
                    <a16:creationId xmlns:a16="http://schemas.microsoft.com/office/drawing/2014/main" id="{DC2323E9-127C-A7A7-25E8-8153DBA21F45}"/>
                  </a:ext>
                </a:extLst>
              </p:cNvPr>
              <p:cNvSpPr/>
              <p:nvPr/>
            </p:nvSpPr>
            <p:spPr>
              <a:xfrm rot="16200000">
                <a:off x="9235548" y="3483976"/>
                <a:ext cx="228600" cy="237859"/>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2" name="Rectangle 331">
                <a:extLst>
                  <a:ext uri="{FF2B5EF4-FFF2-40B4-BE49-F238E27FC236}">
                    <a16:creationId xmlns:a16="http://schemas.microsoft.com/office/drawing/2014/main" id="{18E2F95D-0F8E-2435-6B6E-F73E6DEE8327}"/>
                  </a:ext>
                </a:extLst>
              </p:cNvPr>
              <p:cNvSpPr/>
              <p:nvPr/>
            </p:nvSpPr>
            <p:spPr>
              <a:xfrm rot="16200000">
                <a:off x="9232383" y="3868235"/>
                <a:ext cx="228600" cy="23785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3" name="TextBox 332">
                <a:extLst>
                  <a:ext uri="{FF2B5EF4-FFF2-40B4-BE49-F238E27FC236}">
                    <a16:creationId xmlns:a16="http://schemas.microsoft.com/office/drawing/2014/main" id="{7DCCA364-51F2-AFD7-29C6-B00A30D82A5E}"/>
                  </a:ext>
                </a:extLst>
              </p:cNvPr>
              <p:cNvSpPr txBox="1"/>
              <p:nvPr/>
            </p:nvSpPr>
            <p:spPr>
              <a:xfrm>
                <a:off x="9258850" y="3883726"/>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334" name="TextBox 333">
                <a:extLst>
                  <a:ext uri="{FF2B5EF4-FFF2-40B4-BE49-F238E27FC236}">
                    <a16:creationId xmlns:a16="http://schemas.microsoft.com/office/drawing/2014/main" id="{127E4142-8F7B-8662-A956-C663CF69D3F0}"/>
                  </a:ext>
                </a:extLst>
              </p:cNvPr>
              <p:cNvSpPr txBox="1"/>
              <p:nvPr/>
            </p:nvSpPr>
            <p:spPr>
              <a:xfrm>
                <a:off x="9272972" y="3495009"/>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sp>
        <p:nvSpPr>
          <p:cNvPr id="397" name="TextBox 396">
            <a:extLst>
              <a:ext uri="{FF2B5EF4-FFF2-40B4-BE49-F238E27FC236}">
                <a16:creationId xmlns:a16="http://schemas.microsoft.com/office/drawing/2014/main" id="{97DEDC27-AF5B-F694-46D8-49B891DD511F}"/>
              </a:ext>
            </a:extLst>
          </p:cNvPr>
          <p:cNvSpPr txBox="1"/>
          <p:nvPr/>
        </p:nvSpPr>
        <p:spPr>
          <a:xfrm>
            <a:off x="8319350" y="799206"/>
            <a:ext cx="808106"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2RW</a:t>
            </a:r>
          </a:p>
        </p:txBody>
      </p:sp>
      <p:sp>
        <p:nvSpPr>
          <p:cNvPr id="448" name="Rounded Rectangle 447">
            <a:extLst>
              <a:ext uri="{FF2B5EF4-FFF2-40B4-BE49-F238E27FC236}">
                <a16:creationId xmlns:a16="http://schemas.microsoft.com/office/drawing/2014/main" id="{C20F43D9-077F-23D4-246E-AB0562ED9CCA}"/>
              </a:ext>
            </a:extLst>
          </p:cNvPr>
          <p:cNvSpPr/>
          <p:nvPr/>
        </p:nvSpPr>
        <p:spPr>
          <a:xfrm>
            <a:off x="862080" y="3390023"/>
            <a:ext cx="4191254" cy="299989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450" name="Rounded Rectangle 449">
            <a:extLst>
              <a:ext uri="{FF2B5EF4-FFF2-40B4-BE49-F238E27FC236}">
                <a16:creationId xmlns:a16="http://schemas.microsoft.com/office/drawing/2014/main" id="{10CFBC43-A7B9-D684-9F69-217E457AC4EE}"/>
              </a:ext>
            </a:extLst>
          </p:cNvPr>
          <p:cNvSpPr/>
          <p:nvPr/>
        </p:nvSpPr>
        <p:spPr>
          <a:xfrm>
            <a:off x="6171505" y="3390023"/>
            <a:ext cx="5027889" cy="299989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53" name="Group 452">
            <a:extLst>
              <a:ext uri="{FF2B5EF4-FFF2-40B4-BE49-F238E27FC236}">
                <a16:creationId xmlns:a16="http://schemas.microsoft.com/office/drawing/2014/main" id="{37F0D47E-0F3D-8C1A-0278-7E76196668CA}"/>
              </a:ext>
            </a:extLst>
          </p:cNvPr>
          <p:cNvGrpSpPr/>
          <p:nvPr/>
        </p:nvGrpSpPr>
        <p:grpSpPr>
          <a:xfrm>
            <a:off x="1801600" y="4217577"/>
            <a:ext cx="2253912" cy="1254959"/>
            <a:chOff x="1727157" y="2431473"/>
            <a:chExt cx="2254499" cy="1255286"/>
          </a:xfrm>
        </p:grpSpPr>
        <p:grpSp>
          <p:nvGrpSpPr>
            <p:cNvPr id="66" name="Group 65">
              <a:extLst>
                <a:ext uri="{FF2B5EF4-FFF2-40B4-BE49-F238E27FC236}">
                  <a16:creationId xmlns:a16="http://schemas.microsoft.com/office/drawing/2014/main" id="{3AAAD16C-F95E-B7EB-3D02-129C6A2E157A}"/>
                </a:ext>
              </a:extLst>
            </p:cNvPr>
            <p:cNvGrpSpPr/>
            <p:nvPr/>
          </p:nvGrpSpPr>
          <p:grpSpPr>
            <a:xfrm>
              <a:off x="2385403" y="2724298"/>
              <a:ext cx="912810" cy="564089"/>
              <a:chOff x="6629400" y="1428097"/>
              <a:chExt cx="1447800" cy="894697"/>
            </a:xfrm>
          </p:grpSpPr>
          <p:grpSp>
            <p:nvGrpSpPr>
              <p:cNvPr id="113" name="Group 112">
                <a:extLst>
                  <a:ext uri="{FF2B5EF4-FFF2-40B4-BE49-F238E27FC236}">
                    <a16:creationId xmlns:a16="http://schemas.microsoft.com/office/drawing/2014/main" id="{3F2B706F-A994-A04F-7AA9-ECE2D47B6784}"/>
                  </a:ext>
                </a:extLst>
              </p:cNvPr>
              <p:cNvGrpSpPr>
                <a:grpSpLocks noChangeAspect="1"/>
              </p:cNvGrpSpPr>
              <p:nvPr/>
            </p:nvGrpSpPr>
            <p:grpSpPr>
              <a:xfrm rot="5400000">
                <a:off x="7110984" y="1386840"/>
                <a:ext cx="457200" cy="539714"/>
                <a:chOff x="7110984" y="1386840"/>
                <a:chExt cx="457200" cy="539714"/>
              </a:xfrm>
            </p:grpSpPr>
            <p:sp>
              <p:nvSpPr>
                <p:cNvPr id="121" name="Triangle 120">
                  <a:extLst>
                    <a:ext uri="{FF2B5EF4-FFF2-40B4-BE49-F238E27FC236}">
                      <a16:creationId xmlns:a16="http://schemas.microsoft.com/office/drawing/2014/main" id="{FCD9E27E-8604-89E9-60C1-A15CE541AA51}"/>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122" name="Oval 121">
                  <a:extLst>
                    <a:ext uri="{FF2B5EF4-FFF2-40B4-BE49-F238E27FC236}">
                      <a16:creationId xmlns:a16="http://schemas.microsoft.com/office/drawing/2014/main" id="{A519FCDF-1F63-D4CD-9317-FBB65DB3200C}"/>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114" name="Group 113">
                <a:extLst>
                  <a:ext uri="{FF2B5EF4-FFF2-40B4-BE49-F238E27FC236}">
                    <a16:creationId xmlns:a16="http://schemas.microsoft.com/office/drawing/2014/main" id="{47E2DD3F-F54C-8EAC-8573-6286E9BF2B8C}"/>
                  </a:ext>
                </a:extLst>
              </p:cNvPr>
              <p:cNvGrpSpPr>
                <a:grpSpLocks noChangeAspect="1"/>
              </p:cNvGrpSpPr>
              <p:nvPr/>
            </p:nvGrpSpPr>
            <p:grpSpPr>
              <a:xfrm rot="16200000" flipH="1">
                <a:off x="7110984" y="1824337"/>
                <a:ext cx="457200" cy="539714"/>
                <a:chOff x="7110984" y="1386840"/>
                <a:chExt cx="457200" cy="539714"/>
              </a:xfrm>
            </p:grpSpPr>
            <p:sp>
              <p:nvSpPr>
                <p:cNvPr id="119" name="Triangle 118">
                  <a:extLst>
                    <a:ext uri="{FF2B5EF4-FFF2-40B4-BE49-F238E27FC236}">
                      <a16:creationId xmlns:a16="http://schemas.microsoft.com/office/drawing/2014/main" id="{4EF19EA0-F0C9-197D-91AE-DAFFC4290241}"/>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120" name="Oval 119">
                  <a:extLst>
                    <a:ext uri="{FF2B5EF4-FFF2-40B4-BE49-F238E27FC236}">
                      <a16:creationId xmlns:a16="http://schemas.microsoft.com/office/drawing/2014/main" id="{832C35CE-1F6B-C54C-9698-6424636ACC52}"/>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115" name="Elbow Connector 114">
                <a:extLst>
                  <a:ext uri="{FF2B5EF4-FFF2-40B4-BE49-F238E27FC236}">
                    <a16:creationId xmlns:a16="http://schemas.microsoft.com/office/drawing/2014/main" id="{38EF9F2C-B66A-5E98-11E4-61C5275FC548}"/>
                  </a:ext>
                </a:extLst>
              </p:cNvPr>
              <p:cNvCxnSpPr>
                <a:cxnSpLocks/>
                <a:stCxn id="121" idx="3"/>
                <a:endCxn id="120"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 name="Elbow Connector 115">
                <a:extLst>
                  <a:ext uri="{FF2B5EF4-FFF2-40B4-BE49-F238E27FC236}">
                    <a16:creationId xmlns:a16="http://schemas.microsoft.com/office/drawing/2014/main" id="{1DC2EEE2-71E8-D7D6-C5E9-D6D66C8BE011}"/>
                  </a:ext>
                </a:extLst>
              </p:cNvPr>
              <p:cNvCxnSpPr>
                <a:cxnSpLocks/>
                <a:stCxn id="122" idx="0"/>
                <a:endCxn id="119"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8959367-088E-3B93-F2B3-7E919AC822DD}"/>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0D7E152-EBC4-EA46-F703-AE901E9A925E}"/>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FBDB22F0-A5ED-C284-7DA2-83ABE881FDA3}"/>
                </a:ext>
              </a:extLst>
            </p:cNvPr>
            <p:cNvCxnSpPr>
              <a:cxnSpLocks/>
            </p:cNvCxnSpPr>
            <p:nvPr/>
          </p:nvCxnSpPr>
          <p:spPr>
            <a:xfrm flipV="1">
              <a:off x="1737810" y="2664623"/>
              <a:ext cx="2226275" cy="978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3537877-F619-7666-B218-6D5D31227D0A}"/>
                </a:ext>
              </a:extLst>
            </p:cNvPr>
            <p:cNvCxnSpPr>
              <a:cxnSpLocks/>
            </p:cNvCxnSpPr>
            <p:nvPr/>
          </p:nvCxnSpPr>
          <p:spPr>
            <a:xfrm flipV="1">
              <a:off x="3573927" y="2559624"/>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12D885E-E267-75A0-A7D4-988BD5073578}"/>
                </a:ext>
              </a:extLst>
            </p:cNvPr>
            <p:cNvSpPr txBox="1"/>
            <p:nvPr/>
          </p:nvSpPr>
          <p:spPr>
            <a:xfrm>
              <a:off x="2697611" y="2490268"/>
              <a:ext cx="27251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WW</a:t>
              </a:r>
              <a:endParaRPr lang="en-US" sz="1200" baseline="-25000" dirty="0">
                <a:latin typeface="Calibri" panose="020F0502020204030204"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078FBAC4-8206-E6EE-03ED-5470852375CA}"/>
                </a:ext>
              </a:extLst>
            </p:cNvPr>
            <p:cNvGrpSpPr/>
            <p:nvPr/>
          </p:nvGrpSpPr>
          <p:grpSpPr>
            <a:xfrm>
              <a:off x="3285672" y="2671905"/>
              <a:ext cx="288256" cy="184099"/>
              <a:chOff x="8534400" y="1563269"/>
              <a:chExt cx="457200" cy="291998"/>
            </a:xfrm>
          </p:grpSpPr>
          <p:cxnSp>
            <p:nvCxnSpPr>
              <p:cNvPr id="106" name="Straight Connector 105">
                <a:extLst>
                  <a:ext uri="{FF2B5EF4-FFF2-40B4-BE49-F238E27FC236}">
                    <a16:creationId xmlns:a16="http://schemas.microsoft.com/office/drawing/2014/main" id="{D712554E-2DE7-FEE5-864A-C8402D618F74}"/>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30987FB-D077-70F5-CA4F-97D75278F1F2}"/>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085AB89-C7B2-748D-F1F0-74C3C67D28B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0296EDE-E6FA-F8EB-EEC1-2B2A120E5EE5}"/>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F251EA7-C58B-5EAD-50AB-E85C27AB04A1}"/>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194F1E7-0D4F-002C-C7D9-EDBB2C483D11}"/>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CF64FEF-0B30-B069-2D8F-3C6278E6D517}"/>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A4549CA-1A33-C10F-BA94-9E954EA513AC}"/>
                </a:ext>
              </a:extLst>
            </p:cNvPr>
            <p:cNvGrpSpPr/>
            <p:nvPr/>
          </p:nvGrpSpPr>
          <p:grpSpPr>
            <a:xfrm>
              <a:off x="2116962" y="2676821"/>
              <a:ext cx="288256" cy="184099"/>
              <a:chOff x="8534400" y="1563269"/>
              <a:chExt cx="457200" cy="291998"/>
            </a:xfrm>
          </p:grpSpPr>
          <p:cxnSp>
            <p:nvCxnSpPr>
              <p:cNvPr id="99" name="Straight Connector 98">
                <a:extLst>
                  <a:ext uri="{FF2B5EF4-FFF2-40B4-BE49-F238E27FC236}">
                    <a16:creationId xmlns:a16="http://schemas.microsoft.com/office/drawing/2014/main" id="{70CA04CD-B0B8-D35A-4EF2-CD751246F7C7}"/>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4CBAC16-A6BA-6F7E-460B-973621DAF5F4}"/>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848F93A-C64C-79BC-B08A-B732F702F6DB}"/>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D3BCB82-BD8C-40A5-1CE1-F8FF01B6EE98}"/>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969241-A95D-D693-B8F3-7308FE85340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5C03CF6-E209-8565-2143-826AC708C625}"/>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5163691-B2F5-13CE-C6F4-6CF9E07718A1}"/>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5A1418EF-2EBD-6B88-EBFA-20678B170A50}"/>
                </a:ext>
              </a:extLst>
            </p:cNvPr>
            <p:cNvCxnSpPr>
              <a:cxnSpLocks/>
            </p:cNvCxnSpPr>
            <p:nvPr/>
          </p:nvCxnSpPr>
          <p:spPr>
            <a:xfrm flipH="1">
              <a:off x="2392572" y="2851960"/>
              <a:ext cx="1353" cy="15438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7C12C50-B314-A385-4041-0159C3A8EAC0}"/>
                </a:ext>
              </a:extLst>
            </p:cNvPr>
            <p:cNvCxnSpPr>
              <a:cxnSpLocks/>
            </p:cNvCxnSpPr>
            <p:nvPr/>
          </p:nvCxnSpPr>
          <p:spPr>
            <a:xfrm>
              <a:off x="3296027" y="2847136"/>
              <a:ext cx="0" cy="3105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2233DC6-0A6A-4FC2-D39C-9FB74FEA297C}"/>
                </a:ext>
              </a:extLst>
            </p:cNvPr>
            <p:cNvSpPr txBox="1"/>
            <p:nvPr/>
          </p:nvSpPr>
          <p:spPr>
            <a:xfrm>
              <a:off x="3511267" y="2440372"/>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75" name="Straight Connector 74">
              <a:extLst>
                <a:ext uri="{FF2B5EF4-FFF2-40B4-BE49-F238E27FC236}">
                  <a16:creationId xmlns:a16="http://schemas.microsoft.com/office/drawing/2014/main" id="{EEB0A458-904E-0462-0227-A01300CA1588}"/>
                </a:ext>
              </a:extLst>
            </p:cNvPr>
            <p:cNvCxnSpPr>
              <a:cxnSpLocks/>
            </p:cNvCxnSpPr>
            <p:nvPr/>
          </p:nvCxnSpPr>
          <p:spPr>
            <a:xfrm flipV="1">
              <a:off x="2116962" y="2573702"/>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8ED03E8-F599-E107-8B00-BBBBC6914A99}"/>
                </a:ext>
              </a:extLst>
            </p:cNvPr>
            <p:cNvSpPr txBox="1"/>
            <p:nvPr/>
          </p:nvSpPr>
          <p:spPr>
            <a:xfrm>
              <a:off x="2044267" y="2431473"/>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77" name="Straight Connector 76">
              <a:extLst>
                <a:ext uri="{FF2B5EF4-FFF2-40B4-BE49-F238E27FC236}">
                  <a16:creationId xmlns:a16="http://schemas.microsoft.com/office/drawing/2014/main" id="{F1A5A786-7A8D-5741-FAA8-8FE0ACED9596}"/>
                </a:ext>
              </a:extLst>
            </p:cNvPr>
            <p:cNvCxnSpPr>
              <a:cxnSpLocks/>
            </p:cNvCxnSpPr>
            <p:nvPr/>
          </p:nvCxnSpPr>
          <p:spPr>
            <a:xfrm>
              <a:off x="2032571" y="2431473"/>
              <a:ext cx="2648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FDBE305B-80BC-5854-24A8-382B5CEEC2B5}"/>
                </a:ext>
              </a:extLst>
            </p:cNvPr>
            <p:cNvGrpSpPr/>
            <p:nvPr/>
          </p:nvGrpSpPr>
          <p:grpSpPr>
            <a:xfrm flipV="1">
              <a:off x="3473078" y="3019744"/>
              <a:ext cx="424516" cy="309348"/>
              <a:chOff x="8318280" y="1364613"/>
              <a:chExt cx="673320" cy="490654"/>
            </a:xfrm>
          </p:grpSpPr>
          <p:cxnSp>
            <p:nvCxnSpPr>
              <p:cNvPr id="92" name="Straight Connector 91">
                <a:extLst>
                  <a:ext uri="{FF2B5EF4-FFF2-40B4-BE49-F238E27FC236}">
                    <a16:creationId xmlns:a16="http://schemas.microsoft.com/office/drawing/2014/main" id="{570202D6-E66D-823E-2D2A-30BCD1CF1B81}"/>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7724D1A-198B-DE22-FFCC-6CC0EE32EBE9}"/>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399A61-1EFE-1DE3-6A70-7042F11CF7A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02E7496-1469-D058-D2F3-7F1119222D4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7DD2CF-E20C-F074-11B5-3E4D73DF766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BC72A19-D049-56E7-F589-6D1D059A09F2}"/>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E61EACB-4AA7-2D4B-06BD-B38D4F41F599}"/>
                  </a:ext>
                </a:extLst>
              </p:cNvPr>
              <p:cNvCxnSpPr>
                <a:cxnSpLocks/>
              </p:cNvCxnSpPr>
              <p:nvPr/>
            </p:nvCxnSpPr>
            <p:spPr>
              <a:xfrm flipH="1">
                <a:off x="8772645" y="1364613"/>
                <a:ext cx="2655" cy="3459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CDFB5528-D175-CE88-97CE-909666E37D3D}"/>
                </a:ext>
              </a:extLst>
            </p:cNvPr>
            <p:cNvGrpSpPr/>
            <p:nvPr/>
          </p:nvGrpSpPr>
          <p:grpSpPr>
            <a:xfrm rot="5400000" flipH="1" flipV="1">
              <a:off x="3270886" y="3038024"/>
              <a:ext cx="232957" cy="184099"/>
              <a:chOff x="8622109" y="1563269"/>
              <a:chExt cx="369491" cy="291998"/>
            </a:xfrm>
          </p:grpSpPr>
          <p:cxnSp>
            <p:nvCxnSpPr>
              <p:cNvPr id="85" name="Straight Connector 84">
                <a:extLst>
                  <a:ext uri="{FF2B5EF4-FFF2-40B4-BE49-F238E27FC236}">
                    <a16:creationId xmlns:a16="http://schemas.microsoft.com/office/drawing/2014/main" id="{43E53F16-C14C-9690-D667-44E9F625AC3D}"/>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060C173-02C9-59BC-AD95-5CE179FA74A0}"/>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F946E0A-3CC7-EDF5-AD68-9E38B80C512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A8DD9F-6CEF-196F-8B8E-2CD09DDEF21D}"/>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AA158B2-0FF0-0103-70EF-B40CC3599393}"/>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10566D-BFA1-B37C-B55E-E64593308DE4}"/>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0C14D63-AE68-4708-80A7-209866B4BC53}"/>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C9D3737D-1A94-DBC2-3AD8-55F83BF16D46}"/>
                </a:ext>
              </a:extLst>
            </p:cNvPr>
            <p:cNvCxnSpPr>
              <a:cxnSpLocks/>
            </p:cNvCxnSpPr>
            <p:nvPr/>
          </p:nvCxnSpPr>
          <p:spPr>
            <a:xfrm flipV="1">
              <a:off x="3897594" y="2561570"/>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44A2E4B-77B2-C439-23D9-FB14966953CA}"/>
                </a:ext>
              </a:extLst>
            </p:cNvPr>
            <p:cNvSpPr txBox="1"/>
            <p:nvPr/>
          </p:nvSpPr>
          <p:spPr>
            <a:xfrm>
              <a:off x="3814944" y="3502093"/>
              <a:ext cx="1667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endParaRPr lang="en-US" sz="1200" baseline="-25000" dirty="0">
                <a:latin typeface="Calibri" panose="020F0502020204030204" pitchFamily="34" charset="0"/>
                <a:cs typeface="Calibri" panose="020F0502020204030204" pitchFamily="34" charset="0"/>
              </a:endParaRPr>
            </a:p>
          </p:txBody>
        </p:sp>
        <p:cxnSp>
          <p:nvCxnSpPr>
            <p:cNvPr id="82" name="Straight Connector 81">
              <a:extLst>
                <a:ext uri="{FF2B5EF4-FFF2-40B4-BE49-F238E27FC236}">
                  <a16:creationId xmlns:a16="http://schemas.microsoft.com/office/drawing/2014/main" id="{757FD299-5B57-5DA9-BC83-C416F6836515}"/>
                </a:ext>
              </a:extLst>
            </p:cNvPr>
            <p:cNvCxnSpPr>
              <a:cxnSpLocks/>
            </p:cNvCxnSpPr>
            <p:nvPr/>
          </p:nvCxnSpPr>
          <p:spPr>
            <a:xfrm flipV="1">
              <a:off x="1727157" y="3335078"/>
              <a:ext cx="2226275" cy="978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A25AA01-250C-90D0-B400-1A854F44268B}"/>
                </a:ext>
              </a:extLst>
            </p:cNvPr>
            <p:cNvSpPr txBox="1"/>
            <p:nvPr/>
          </p:nvSpPr>
          <p:spPr>
            <a:xfrm>
              <a:off x="2720091" y="3335078"/>
              <a:ext cx="218265"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endParaRPr lang="en-US" sz="1200" baseline="-25000" dirty="0">
                <a:latin typeface="Calibri" panose="020F0502020204030204" pitchFamily="34" charset="0"/>
                <a:cs typeface="Calibri" panose="020F0502020204030204" pitchFamily="34" charset="0"/>
              </a:endParaRPr>
            </a:p>
          </p:txBody>
        </p:sp>
        <p:sp>
          <p:nvSpPr>
            <p:cNvPr id="84" name="Triangle 83">
              <a:extLst>
                <a:ext uri="{FF2B5EF4-FFF2-40B4-BE49-F238E27FC236}">
                  <a16:creationId xmlns:a16="http://schemas.microsoft.com/office/drawing/2014/main" id="{41F662D2-03A1-8ECC-0A50-D9FBE41430C9}"/>
                </a:ext>
              </a:extLst>
            </p:cNvPr>
            <p:cNvSpPr>
              <a:spLocks noChangeAspect="1"/>
            </p:cNvSpPr>
            <p:nvPr/>
          </p:nvSpPr>
          <p:spPr>
            <a:xfrm rot="10800000" flipH="1">
              <a:off x="3442995" y="3244564"/>
              <a:ext cx="60160" cy="73152"/>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cxnSp>
          <p:nvCxnSpPr>
            <p:cNvPr id="451" name="Straight Connector 450">
              <a:extLst>
                <a:ext uri="{FF2B5EF4-FFF2-40B4-BE49-F238E27FC236}">
                  <a16:creationId xmlns:a16="http://schemas.microsoft.com/office/drawing/2014/main" id="{A9B714D7-CF4B-2799-632A-82EF400833C6}"/>
                </a:ext>
              </a:extLst>
            </p:cNvPr>
            <p:cNvCxnSpPr>
              <a:cxnSpLocks/>
            </p:cNvCxnSpPr>
            <p:nvPr/>
          </p:nvCxnSpPr>
          <p:spPr>
            <a:xfrm>
              <a:off x="3814944" y="3518298"/>
              <a:ext cx="147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62641D7D-C8E4-D9B2-AF1D-ED44133ED61E}"/>
              </a:ext>
            </a:extLst>
          </p:cNvPr>
          <p:cNvSpPr txBox="1"/>
          <p:nvPr/>
        </p:nvSpPr>
        <p:spPr>
          <a:xfrm>
            <a:off x="2529896" y="742032"/>
            <a:ext cx="808105"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1RW</a:t>
            </a:r>
          </a:p>
        </p:txBody>
      </p:sp>
      <p:grpSp>
        <p:nvGrpSpPr>
          <p:cNvPr id="5" name="Group 4">
            <a:extLst>
              <a:ext uri="{FF2B5EF4-FFF2-40B4-BE49-F238E27FC236}">
                <a16:creationId xmlns:a16="http://schemas.microsoft.com/office/drawing/2014/main" id="{74E8DD77-C4C1-BCE0-7B49-7265D2153906}"/>
              </a:ext>
            </a:extLst>
          </p:cNvPr>
          <p:cNvGrpSpPr/>
          <p:nvPr/>
        </p:nvGrpSpPr>
        <p:grpSpPr>
          <a:xfrm>
            <a:off x="1103180" y="2543360"/>
            <a:ext cx="1599783" cy="784288"/>
            <a:chOff x="944004" y="3256357"/>
            <a:chExt cx="1600200" cy="784493"/>
          </a:xfrm>
        </p:grpSpPr>
        <p:sp>
          <p:nvSpPr>
            <p:cNvPr id="7" name="Rectangle 6">
              <a:extLst>
                <a:ext uri="{FF2B5EF4-FFF2-40B4-BE49-F238E27FC236}">
                  <a16:creationId xmlns:a16="http://schemas.microsoft.com/office/drawing/2014/main" id="{E42AA6A0-B1F7-D4BA-8CA3-AD5081BAF8CB}"/>
                </a:ext>
              </a:extLst>
            </p:cNvPr>
            <p:cNvSpPr/>
            <p:nvPr/>
          </p:nvSpPr>
          <p:spPr>
            <a:xfrm>
              <a:off x="1325003" y="3332557"/>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8" name="Rectangle 7">
              <a:extLst>
                <a:ext uri="{FF2B5EF4-FFF2-40B4-BE49-F238E27FC236}">
                  <a16:creationId xmlns:a16="http://schemas.microsoft.com/office/drawing/2014/main" id="{25CB2105-6349-F37B-3A67-3CA292969114}"/>
                </a:ext>
              </a:extLst>
            </p:cNvPr>
            <p:cNvSpPr/>
            <p:nvPr/>
          </p:nvSpPr>
          <p:spPr>
            <a:xfrm>
              <a:off x="944004" y="3603257"/>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9" name="Rectangle 8">
              <a:extLst>
                <a:ext uri="{FF2B5EF4-FFF2-40B4-BE49-F238E27FC236}">
                  <a16:creationId xmlns:a16="http://schemas.microsoft.com/office/drawing/2014/main" id="{C97D5231-503E-82B7-BC29-F87BB77BB10A}"/>
                </a:ext>
              </a:extLst>
            </p:cNvPr>
            <p:cNvSpPr/>
            <p:nvPr/>
          </p:nvSpPr>
          <p:spPr>
            <a:xfrm>
              <a:off x="1428893" y="3256357"/>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0" name="Rectangle 9">
              <a:extLst>
                <a:ext uri="{FF2B5EF4-FFF2-40B4-BE49-F238E27FC236}">
                  <a16:creationId xmlns:a16="http://schemas.microsoft.com/office/drawing/2014/main" id="{05B171EA-454F-9897-8883-24A5D4FAB5C3}"/>
                </a:ext>
              </a:extLst>
            </p:cNvPr>
            <p:cNvSpPr/>
            <p:nvPr/>
          </p:nvSpPr>
          <p:spPr>
            <a:xfrm>
              <a:off x="1853334" y="3256357"/>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1" name="TextBox 10">
              <a:extLst>
                <a:ext uri="{FF2B5EF4-FFF2-40B4-BE49-F238E27FC236}">
                  <a16:creationId xmlns:a16="http://schemas.microsoft.com/office/drawing/2014/main" id="{67D32517-AB6F-10DD-8F47-3BE930573EF0}"/>
                </a:ext>
              </a:extLst>
            </p:cNvPr>
            <p:cNvSpPr txBox="1"/>
            <p:nvPr/>
          </p:nvSpPr>
          <p:spPr>
            <a:xfrm>
              <a:off x="1485485" y="3262935"/>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2" name="TextBox 11">
              <a:extLst>
                <a:ext uri="{FF2B5EF4-FFF2-40B4-BE49-F238E27FC236}">
                  <a16:creationId xmlns:a16="http://schemas.microsoft.com/office/drawing/2014/main" id="{A307AC45-0C9F-11AF-014C-6C9F9AF098FA}"/>
                </a:ext>
              </a:extLst>
            </p:cNvPr>
            <p:cNvSpPr txBox="1"/>
            <p:nvPr/>
          </p:nvSpPr>
          <p:spPr>
            <a:xfrm>
              <a:off x="1920031" y="3256357"/>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3" name="TextBox 12">
              <a:extLst>
                <a:ext uri="{FF2B5EF4-FFF2-40B4-BE49-F238E27FC236}">
                  <a16:creationId xmlns:a16="http://schemas.microsoft.com/office/drawing/2014/main" id="{2B746F41-47A6-1A94-1C35-5F1345E60860}"/>
                </a:ext>
              </a:extLst>
            </p:cNvPr>
            <p:cNvSpPr txBox="1"/>
            <p:nvPr/>
          </p:nvSpPr>
          <p:spPr>
            <a:xfrm>
              <a:off x="1481321" y="3530521"/>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4" name="TextBox 13">
              <a:extLst>
                <a:ext uri="{FF2B5EF4-FFF2-40B4-BE49-F238E27FC236}">
                  <a16:creationId xmlns:a16="http://schemas.microsoft.com/office/drawing/2014/main" id="{2346C425-16BE-869D-7EDB-F3A3D3CA3B3E}"/>
                </a:ext>
              </a:extLst>
            </p:cNvPr>
            <p:cNvSpPr txBox="1"/>
            <p:nvPr/>
          </p:nvSpPr>
          <p:spPr>
            <a:xfrm>
              <a:off x="1920230" y="3508129"/>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5" name="Rectangle 14">
              <a:extLst>
                <a:ext uri="{FF2B5EF4-FFF2-40B4-BE49-F238E27FC236}">
                  <a16:creationId xmlns:a16="http://schemas.microsoft.com/office/drawing/2014/main" id="{068E8493-F3BE-E37A-8B5D-5B55F8FCBDC3}"/>
                </a:ext>
              </a:extLst>
            </p:cNvPr>
            <p:cNvSpPr/>
            <p:nvPr/>
          </p:nvSpPr>
          <p:spPr>
            <a:xfrm>
              <a:off x="2236973" y="3525293"/>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6" name="Rectangle 15">
              <a:extLst>
                <a:ext uri="{FF2B5EF4-FFF2-40B4-BE49-F238E27FC236}">
                  <a16:creationId xmlns:a16="http://schemas.microsoft.com/office/drawing/2014/main" id="{3C5F1938-ABBD-4B25-DBB6-35E4BD940884}"/>
                </a:ext>
              </a:extLst>
            </p:cNvPr>
            <p:cNvSpPr/>
            <p:nvPr/>
          </p:nvSpPr>
          <p:spPr>
            <a:xfrm>
              <a:off x="1020204" y="3530521"/>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7" name="TextBox 16">
              <a:extLst>
                <a:ext uri="{FF2B5EF4-FFF2-40B4-BE49-F238E27FC236}">
                  <a16:creationId xmlns:a16="http://schemas.microsoft.com/office/drawing/2014/main" id="{53D24C63-691F-38E6-84DF-DA264B3ECAF3}"/>
                </a:ext>
              </a:extLst>
            </p:cNvPr>
            <p:cNvSpPr txBox="1"/>
            <p:nvPr/>
          </p:nvSpPr>
          <p:spPr>
            <a:xfrm>
              <a:off x="1065610" y="354171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CE7B785-832F-7A65-7E66-666F8316715C}"/>
                </a:ext>
              </a:extLst>
            </p:cNvPr>
            <p:cNvSpPr txBox="1"/>
            <p:nvPr/>
          </p:nvSpPr>
          <p:spPr>
            <a:xfrm>
              <a:off x="2302246" y="3510195"/>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A510C20-3DEA-219C-EE7A-CCB6CFF4F930}"/>
                </a:ext>
              </a:extLst>
            </p:cNvPr>
            <p:cNvSpPr txBox="1"/>
            <p:nvPr/>
          </p:nvSpPr>
          <p:spPr>
            <a:xfrm>
              <a:off x="1933904" y="3825350"/>
              <a:ext cx="97808" cy="215500"/>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a:t>
              </a:r>
              <a:endParaRPr lang="en-US" sz="1400" baseline="-25000" dirty="0">
                <a:solidFill>
                  <a:schemeClr val="bg1"/>
                </a:solidFill>
                <a:latin typeface="Calibri" panose="020F0502020204030204" pitchFamily="34" charset="0"/>
                <a:cs typeface="Calibri" panose="020F0502020204030204" pitchFamily="34" charset="0"/>
              </a:endParaRPr>
            </a:p>
          </p:txBody>
        </p:sp>
      </p:grpSp>
      <p:sp>
        <p:nvSpPr>
          <p:cNvPr id="43" name="Rounded Rectangle 42">
            <a:extLst>
              <a:ext uri="{FF2B5EF4-FFF2-40B4-BE49-F238E27FC236}">
                <a16:creationId xmlns:a16="http://schemas.microsoft.com/office/drawing/2014/main" id="{B771D5C6-41CF-45CE-3C22-CF197BAACA8A}"/>
              </a:ext>
            </a:extLst>
          </p:cNvPr>
          <p:cNvSpPr/>
          <p:nvPr/>
        </p:nvSpPr>
        <p:spPr>
          <a:xfrm>
            <a:off x="953005" y="755305"/>
            <a:ext cx="4012469" cy="255591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500" name="Group 499">
            <a:extLst>
              <a:ext uri="{FF2B5EF4-FFF2-40B4-BE49-F238E27FC236}">
                <a16:creationId xmlns:a16="http://schemas.microsoft.com/office/drawing/2014/main" id="{E416767C-2C7F-B2D6-FEF4-1B15F9776359}"/>
              </a:ext>
            </a:extLst>
          </p:cNvPr>
          <p:cNvGrpSpPr/>
          <p:nvPr/>
        </p:nvGrpSpPr>
        <p:grpSpPr>
          <a:xfrm>
            <a:off x="1769042" y="1350880"/>
            <a:ext cx="2225695" cy="1058420"/>
            <a:chOff x="1903175" y="955356"/>
            <a:chExt cx="2225695" cy="1058420"/>
          </a:xfrm>
        </p:grpSpPr>
        <p:grpSp>
          <p:nvGrpSpPr>
            <p:cNvPr id="45" name="Group 44">
              <a:extLst>
                <a:ext uri="{FF2B5EF4-FFF2-40B4-BE49-F238E27FC236}">
                  <a16:creationId xmlns:a16="http://schemas.microsoft.com/office/drawing/2014/main" id="{18ADB2BA-0601-2375-A01A-FE0A28436310}"/>
                </a:ext>
              </a:extLst>
            </p:cNvPr>
            <p:cNvGrpSpPr/>
            <p:nvPr/>
          </p:nvGrpSpPr>
          <p:grpSpPr>
            <a:xfrm>
              <a:off x="2828147" y="1248105"/>
              <a:ext cx="635027" cy="563942"/>
              <a:chOff x="7069727" y="1428097"/>
              <a:chExt cx="1007473" cy="894697"/>
            </a:xfrm>
          </p:grpSpPr>
          <p:grpSp>
            <p:nvGrpSpPr>
              <p:cNvPr id="482" name="Group 481">
                <a:extLst>
                  <a:ext uri="{FF2B5EF4-FFF2-40B4-BE49-F238E27FC236}">
                    <a16:creationId xmlns:a16="http://schemas.microsoft.com/office/drawing/2014/main" id="{3BD49224-50C8-5E32-1760-A402F6D76842}"/>
                  </a:ext>
                </a:extLst>
              </p:cNvPr>
              <p:cNvGrpSpPr>
                <a:grpSpLocks noChangeAspect="1"/>
              </p:cNvGrpSpPr>
              <p:nvPr/>
            </p:nvGrpSpPr>
            <p:grpSpPr>
              <a:xfrm rot="5400000">
                <a:off x="7110984" y="1386840"/>
                <a:ext cx="457200" cy="539714"/>
                <a:chOff x="7110984" y="1386840"/>
                <a:chExt cx="457200" cy="539714"/>
              </a:xfrm>
            </p:grpSpPr>
            <p:sp>
              <p:nvSpPr>
                <p:cNvPr id="490" name="Triangle 489">
                  <a:extLst>
                    <a:ext uri="{FF2B5EF4-FFF2-40B4-BE49-F238E27FC236}">
                      <a16:creationId xmlns:a16="http://schemas.microsoft.com/office/drawing/2014/main" id="{E8E09CAE-CFFD-6795-CA03-737DEA7CF7F6}"/>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491" name="Oval 490">
                  <a:extLst>
                    <a:ext uri="{FF2B5EF4-FFF2-40B4-BE49-F238E27FC236}">
                      <a16:creationId xmlns:a16="http://schemas.microsoft.com/office/drawing/2014/main" id="{2E860835-F510-3899-1D85-2B54CF6B2120}"/>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483" name="Group 482">
                <a:extLst>
                  <a:ext uri="{FF2B5EF4-FFF2-40B4-BE49-F238E27FC236}">
                    <a16:creationId xmlns:a16="http://schemas.microsoft.com/office/drawing/2014/main" id="{AD1F1B9E-F27F-45CF-D7B0-B2936D309BFC}"/>
                  </a:ext>
                </a:extLst>
              </p:cNvPr>
              <p:cNvGrpSpPr>
                <a:grpSpLocks noChangeAspect="1"/>
              </p:cNvGrpSpPr>
              <p:nvPr/>
            </p:nvGrpSpPr>
            <p:grpSpPr>
              <a:xfrm rot="16200000" flipH="1">
                <a:off x="7110984" y="1824337"/>
                <a:ext cx="457200" cy="539714"/>
                <a:chOff x="7110984" y="1386840"/>
                <a:chExt cx="457200" cy="539714"/>
              </a:xfrm>
            </p:grpSpPr>
            <p:sp>
              <p:nvSpPr>
                <p:cNvPr id="488" name="Triangle 487">
                  <a:extLst>
                    <a:ext uri="{FF2B5EF4-FFF2-40B4-BE49-F238E27FC236}">
                      <a16:creationId xmlns:a16="http://schemas.microsoft.com/office/drawing/2014/main" id="{F2D9CF03-D6A0-EE9E-4B0F-BC9CE1B46C74}"/>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489" name="Oval 488">
                  <a:extLst>
                    <a:ext uri="{FF2B5EF4-FFF2-40B4-BE49-F238E27FC236}">
                      <a16:creationId xmlns:a16="http://schemas.microsoft.com/office/drawing/2014/main" id="{1FA49542-5747-A661-5A80-D781734C037F}"/>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484" name="Elbow Connector 483">
                <a:extLst>
                  <a:ext uri="{FF2B5EF4-FFF2-40B4-BE49-F238E27FC236}">
                    <a16:creationId xmlns:a16="http://schemas.microsoft.com/office/drawing/2014/main" id="{65F96B19-27DD-E3BD-E4E4-2E397876375E}"/>
                  </a:ext>
                </a:extLst>
              </p:cNvPr>
              <p:cNvCxnSpPr>
                <a:cxnSpLocks/>
                <a:stCxn id="490" idx="3"/>
                <a:endCxn id="48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5" name="Elbow Connector 484">
                <a:extLst>
                  <a:ext uri="{FF2B5EF4-FFF2-40B4-BE49-F238E27FC236}">
                    <a16:creationId xmlns:a16="http://schemas.microsoft.com/office/drawing/2014/main" id="{C7823E8E-75FD-743A-C721-A6AE9586D2CD}"/>
                  </a:ext>
                </a:extLst>
              </p:cNvPr>
              <p:cNvCxnSpPr>
                <a:cxnSpLocks/>
                <a:stCxn id="491" idx="0"/>
                <a:endCxn id="48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F4FE58A9-99A2-81FB-D4A5-06795C076388}"/>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E5D41BF4-D377-F351-4499-901D027A6F80}"/>
                </a:ext>
              </a:extLst>
            </p:cNvPr>
            <p:cNvCxnSpPr>
              <a:cxnSpLocks/>
            </p:cNvCxnSpPr>
            <p:nvPr/>
          </p:nvCxnSpPr>
          <p:spPr>
            <a:xfrm flipV="1">
              <a:off x="1903175" y="1188445"/>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E648DD8-C801-45EA-391B-E4037539A90D}"/>
                </a:ext>
              </a:extLst>
            </p:cNvPr>
            <p:cNvCxnSpPr>
              <a:cxnSpLocks/>
            </p:cNvCxnSpPr>
            <p:nvPr/>
          </p:nvCxnSpPr>
          <p:spPr>
            <a:xfrm flipV="1">
              <a:off x="3738814" y="1083474"/>
              <a:ext cx="0" cy="91622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EF1814E-5A85-6F12-2993-C42229C45CA9}"/>
                </a:ext>
              </a:extLst>
            </p:cNvPr>
            <p:cNvSpPr txBox="1"/>
            <p:nvPr/>
          </p:nvSpPr>
          <p:spPr>
            <a:xfrm>
              <a:off x="2862726" y="1014136"/>
              <a:ext cx="1362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endParaRPr lang="en-US" sz="1200" baseline="-25000" dirty="0">
                <a:latin typeface="Calibri" panose="020F0502020204030204" pitchFamily="34" charset="0"/>
                <a:cs typeface="Calibri" panose="020F0502020204030204" pitchFamily="34" charset="0"/>
              </a:endParaRPr>
            </a:p>
          </p:txBody>
        </p:sp>
        <p:grpSp>
          <p:nvGrpSpPr>
            <p:cNvPr id="49" name="Group 48">
              <a:extLst>
                <a:ext uri="{FF2B5EF4-FFF2-40B4-BE49-F238E27FC236}">
                  <a16:creationId xmlns:a16="http://schemas.microsoft.com/office/drawing/2014/main" id="{90992BBE-3D69-58B9-CA7A-F38D5AD04136}"/>
                </a:ext>
              </a:extLst>
            </p:cNvPr>
            <p:cNvGrpSpPr/>
            <p:nvPr/>
          </p:nvGrpSpPr>
          <p:grpSpPr>
            <a:xfrm>
              <a:off x="3450632" y="1192950"/>
              <a:ext cx="288181" cy="337813"/>
              <a:chOff x="8534400" y="1319325"/>
              <a:chExt cx="457200" cy="535942"/>
            </a:xfrm>
          </p:grpSpPr>
          <p:cxnSp>
            <p:nvCxnSpPr>
              <p:cNvPr id="475" name="Straight Connector 474">
                <a:extLst>
                  <a:ext uri="{FF2B5EF4-FFF2-40B4-BE49-F238E27FC236}">
                    <a16:creationId xmlns:a16="http://schemas.microsoft.com/office/drawing/2014/main" id="{6AA005D7-EFFF-CB00-0258-1ACE27A5A812}"/>
                  </a:ext>
                </a:extLst>
              </p:cNvPr>
              <p:cNvCxnSpPr/>
              <p:nvPr/>
            </p:nvCxnSpPr>
            <p:spPr>
              <a:xfrm>
                <a:off x="8534400" y="1848374"/>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D16BC0E8-BFE7-A78F-4653-A4BE5CFC5767}"/>
                  </a:ext>
                </a:extLst>
              </p:cNvPr>
              <p:cNvCxnSpPr/>
              <p:nvPr/>
            </p:nvCxnSpPr>
            <p:spPr>
              <a:xfrm>
                <a:off x="8839200" y="1845213"/>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86AFB488-08E0-590C-70CB-4CD6777E00D1}"/>
                  </a:ext>
                </a:extLst>
              </p:cNvPr>
              <p:cNvCxnSpPr/>
              <p:nvPr/>
            </p:nvCxnSpPr>
            <p:spPr>
              <a:xfrm>
                <a:off x="8686800" y="175260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B0DB9F84-D2F6-3EF0-0E96-D1DB00FD4DE5}"/>
                  </a:ext>
                </a:extLst>
              </p:cNvPr>
              <p:cNvCxnSpPr>
                <a:cxnSpLocks/>
              </p:cNvCxnSpPr>
              <p:nvPr/>
            </p:nvCxnSpPr>
            <p:spPr>
              <a:xfrm>
                <a:off x="8686800" y="1741990"/>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2F32E7D7-77E4-4C0D-2443-CB61EAC25670}"/>
                  </a:ext>
                </a:extLst>
              </p:cNvPr>
              <p:cNvCxnSpPr>
                <a:cxnSpLocks/>
              </p:cNvCxnSpPr>
              <p:nvPr/>
            </p:nvCxnSpPr>
            <p:spPr>
              <a:xfrm>
                <a:off x="8839200" y="1748883"/>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C43DCC9C-3A1F-0631-C9F8-D853DE842194}"/>
                  </a:ext>
                </a:extLst>
              </p:cNvPr>
              <p:cNvCxnSpPr/>
              <p:nvPr/>
            </p:nvCxnSpPr>
            <p:spPr>
              <a:xfrm>
                <a:off x="8686800" y="171059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0A3E8147-5BC1-DEEE-782F-781ABCB80EE9}"/>
                  </a:ext>
                </a:extLst>
              </p:cNvPr>
              <p:cNvCxnSpPr>
                <a:cxnSpLocks/>
              </p:cNvCxnSpPr>
              <p:nvPr/>
            </p:nvCxnSpPr>
            <p:spPr>
              <a:xfrm>
                <a:off x="8772647" y="1319325"/>
                <a:ext cx="0" cy="3912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1CE4186-67E5-B03B-5D23-0CDCFEA92667}"/>
                </a:ext>
              </a:extLst>
            </p:cNvPr>
            <p:cNvGrpSpPr/>
            <p:nvPr/>
          </p:nvGrpSpPr>
          <p:grpSpPr>
            <a:xfrm>
              <a:off x="2281186" y="1198221"/>
              <a:ext cx="421776" cy="325113"/>
              <a:chOff x="8534400" y="1339473"/>
              <a:chExt cx="669149" cy="515794"/>
            </a:xfrm>
          </p:grpSpPr>
          <p:cxnSp>
            <p:nvCxnSpPr>
              <p:cNvPr id="468" name="Straight Connector 467">
                <a:extLst>
                  <a:ext uri="{FF2B5EF4-FFF2-40B4-BE49-F238E27FC236}">
                    <a16:creationId xmlns:a16="http://schemas.microsoft.com/office/drawing/2014/main" id="{6738ACA3-F879-97CB-0B55-D66AA7846522}"/>
                  </a:ext>
                </a:extLst>
              </p:cNvPr>
              <p:cNvCxnSpPr/>
              <p:nvPr/>
            </p:nvCxnSpPr>
            <p:spPr>
              <a:xfrm>
                <a:off x="8534400" y="1848374"/>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2EA78519-0C4B-D2FE-AD76-381294174C7A}"/>
                  </a:ext>
                </a:extLst>
              </p:cNvPr>
              <p:cNvCxnSpPr>
                <a:cxnSpLocks/>
              </p:cNvCxnSpPr>
              <p:nvPr/>
            </p:nvCxnSpPr>
            <p:spPr>
              <a:xfrm>
                <a:off x="8839201" y="1845213"/>
                <a:ext cx="36434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6557E032-61D4-C0BF-80A6-5E9C3C460336}"/>
                  </a:ext>
                </a:extLst>
              </p:cNvPr>
              <p:cNvCxnSpPr/>
              <p:nvPr/>
            </p:nvCxnSpPr>
            <p:spPr>
              <a:xfrm>
                <a:off x="8686800" y="175260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3C19E496-4418-2B67-50C5-5445873852AD}"/>
                  </a:ext>
                </a:extLst>
              </p:cNvPr>
              <p:cNvCxnSpPr>
                <a:cxnSpLocks/>
              </p:cNvCxnSpPr>
              <p:nvPr/>
            </p:nvCxnSpPr>
            <p:spPr>
              <a:xfrm>
                <a:off x="8686800" y="1741990"/>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50848F89-CCFB-1641-1C46-39AA0C76C6F6}"/>
                  </a:ext>
                </a:extLst>
              </p:cNvPr>
              <p:cNvCxnSpPr>
                <a:cxnSpLocks/>
              </p:cNvCxnSpPr>
              <p:nvPr/>
            </p:nvCxnSpPr>
            <p:spPr>
              <a:xfrm>
                <a:off x="8839200" y="1748883"/>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892AB824-AB6E-654B-A694-0ECA87F10F18}"/>
                  </a:ext>
                </a:extLst>
              </p:cNvPr>
              <p:cNvCxnSpPr/>
              <p:nvPr/>
            </p:nvCxnSpPr>
            <p:spPr>
              <a:xfrm>
                <a:off x="8686800" y="171059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4A270670-3E7A-16ED-D405-86BD01AFC8F0}"/>
                  </a:ext>
                </a:extLst>
              </p:cNvPr>
              <p:cNvCxnSpPr>
                <a:cxnSpLocks/>
              </p:cNvCxnSpPr>
              <p:nvPr/>
            </p:nvCxnSpPr>
            <p:spPr>
              <a:xfrm>
                <a:off x="8772647" y="1339473"/>
                <a:ext cx="0" cy="3711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6DC9952A-0C42-7E1B-442C-55468FC8C731}"/>
                </a:ext>
              </a:extLst>
            </p:cNvPr>
            <p:cNvSpPr txBox="1"/>
            <p:nvPr/>
          </p:nvSpPr>
          <p:spPr>
            <a:xfrm>
              <a:off x="3676170" y="964253"/>
              <a:ext cx="833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endParaRPr lang="en-US" sz="1200" baseline="-25000" dirty="0">
                <a:latin typeface="Calibri" panose="020F0502020204030204" pitchFamily="34" charset="0"/>
                <a:cs typeface="Calibri" panose="020F0502020204030204" pitchFamily="34" charset="0"/>
              </a:endParaRPr>
            </a:p>
          </p:txBody>
        </p:sp>
        <p:cxnSp>
          <p:nvCxnSpPr>
            <p:cNvPr id="54" name="Straight Connector 53">
              <a:extLst>
                <a:ext uri="{FF2B5EF4-FFF2-40B4-BE49-F238E27FC236}">
                  <a16:creationId xmlns:a16="http://schemas.microsoft.com/office/drawing/2014/main" id="{2FACFA52-6077-E252-8AC2-378F84B263BF}"/>
                </a:ext>
              </a:extLst>
            </p:cNvPr>
            <p:cNvCxnSpPr>
              <a:cxnSpLocks/>
            </p:cNvCxnSpPr>
            <p:nvPr/>
          </p:nvCxnSpPr>
          <p:spPr>
            <a:xfrm flipV="1">
              <a:off x="2282229" y="1097548"/>
              <a:ext cx="0" cy="91622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07F9F1F-347F-D0EC-6854-25E5707375AB}"/>
                </a:ext>
              </a:extLst>
            </p:cNvPr>
            <p:cNvSpPr txBox="1"/>
            <p:nvPr/>
          </p:nvSpPr>
          <p:spPr>
            <a:xfrm>
              <a:off x="2209552" y="955356"/>
              <a:ext cx="833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endParaRPr lang="en-US" sz="1200" baseline="-25000" dirty="0">
                <a:latin typeface="Calibri" panose="020F0502020204030204" pitchFamily="34" charset="0"/>
                <a:cs typeface="Calibri" panose="020F0502020204030204" pitchFamily="34" charset="0"/>
              </a:endParaRPr>
            </a:p>
          </p:txBody>
        </p:sp>
        <p:cxnSp>
          <p:nvCxnSpPr>
            <p:cNvPr id="56" name="Straight Connector 55">
              <a:extLst>
                <a:ext uri="{FF2B5EF4-FFF2-40B4-BE49-F238E27FC236}">
                  <a16:creationId xmlns:a16="http://schemas.microsoft.com/office/drawing/2014/main" id="{2ACB1818-A304-6031-5D5F-8E0A7205F0E2}"/>
                </a:ext>
              </a:extLst>
            </p:cNvPr>
            <p:cNvCxnSpPr>
              <a:cxnSpLocks/>
            </p:cNvCxnSpPr>
            <p:nvPr/>
          </p:nvCxnSpPr>
          <p:spPr>
            <a:xfrm>
              <a:off x="2197859" y="955356"/>
              <a:ext cx="1313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C780A0CE-4A45-CADB-8982-B6015953C6F3}"/>
              </a:ext>
            </a:extLst>
          </p:cNvPr>
          <p:cNvGrpSpPr/>
          <p:nvPr/>
        </p:nvGrpSpPr>
        <p:grpSpPr>
          <a:xfrm>
            <a:off x="3385805" y="2464484"/>
            <a:ext cx="1110130" cy="792906"/>
            <a:chOff x="3385805" y="2464484"/>
            <a:chExt cx="1110130" cy="792906"/>
          </a:xfrm>
        </p:grpSpPr>
        <p:sp>
          <p:nvSpPr>
            <p:cNvPr id="27" name="Rectangle 26">
              <a:extLst>
                <a:ext uri="{FF2B5EF4-FFF2-40B4-BE49-F238E27FC236}">
                  <a16:creationId xmlns:a16="http://schemas.microsoft.com/office/drawing/2014/main" id="{A81EEC79-D6DA-4D65-6F4C-DAFD88F18BB3}"/>
                </a:ext>
              </a:extLst>
            </p:cNvPr>
            <p:cNvSpPr/>
            <p:nvPr/>
          </p:nvSpPr>
          <p:spPr>
            <a:xfrm rot="5400000">
              <a:off x="3585293" y="2596626"/>
              <a:ext cx="365728" cy="1014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8" name="Rectangle 27">
              <a:extLst>
                <a:ext uri="{FF2B5EF4-FFF2-40B4-BE49-F238E27FC236}">
                  <a16:creationId xmlns:a16="http://schemas.microsoft.com/office/drawing/2014/main" id="{4D2905B0-68A2-1E13-BDE7-C24F67417154}"/>
                </a:ext>
              </a:extLst>
            </p:cNvPr>
            <p:cNvSpPr/>
            <p:nvPr/>
          </p:nvSpPr>
          <p:spPr>
            <a:xfrm rot="5400000">
              <a:off x="3824932" y="2977332"/>
              <a:ext cx="386843" cy="1263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9" name="Rectangle 28">
              <a:extLst>
                <a:ext uri="{FF2B5EF4-FFF2-40B4-BE49-F238E27FC236}">
                  <a16:creationId xmlns:a16="http://schemas.microsoft.com/office/drawing/2014/main" id="{373B9EDC-D816-4F5D-FF6D-181F19D97A5A}"/>
                </a:ext>
              </a:extLst>
            </p:cNvPr>
            <p:cNvSpPr/>
            <p:nvPr/>
          </p:nvSpPr>
          <p:spPr>
            <a:xfrm rot="5400000">
              <a:off x="3126095" y="2776758"/>
              <a:ext cx="745123" cy="1205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0" name="Rectangle 29">
              <a:extLst>
                <a:ext uri="{FF2B5EF4-FFF2-40B4-BE49-F238E27FC236}">
                  <a16:creationId xmlns:a16="http://schemas.microsoft.com/office/drawing/2014/main" id="{4267A8E2-93A9-2012-C846-A6C8E2021003}"/>
                </a:ext>
              </a:extLst>
            </p:cNvPr>
            <p:cNvSpPr/>
            <p:nvPr/>
          </p:nvSpPr>
          <p:spPr>
            <a:xfrm rot="5400000">
              <a:off x="3980814" y="2796938"/>
              <a:ext cx="792905" cy="12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2" name="Rectangle 31">
              <a:extLst>
                <a:ext uri="{FF2B5EF4-FFF2-40B4-BE49-F238E27FC236}">
                  <a16:creationId xmlns:a16="http://schemas.microsoft.com/office/drawing/2014/main" id="{97C27C6B-C95E-17DA-03DA-AA5FC0CCA9C7}"/>
                </a:ext>
              </a:extLst>
            </p:cNvPr>
            <p:cNvSpPr/>
            <p:nvPr/>
          </p:nvSpPr>
          <p:spPr>
            <a:xfrm rot="16200000">
              <a:off x="4043937" y="2704197"/>
              <a:ext cx="228540" cy="675456"/>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 name="Rectangle 32">
              <a:extLst>
                <a:ext uri="{FF2B5EF4-FFF2-40B4-BE49-F238E27FC236}">
                  <a16:creationId xmlns:a16="http://schemas.microsoft.com/office/drawing/2014/main" id="{5B4D24AB-5C29-1374-8252-F261FA9BC983}"/>
                </a:ext>
              </a:extLst>
            </p:cNvPr>
            <p:cNvSpPr/>
            <p:nvPr/>
          </p:nvSpPr>
          <p:spPr>
            <a:xfrm rot="16200000">
              <a:off x="3385806" y="2927077"/>
              <a:ext cx="228540" cy="22854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4" name="Rectangle 33">
              <a:extLst>
                <a:ext uri="{FF2B5EF4-FFF2-40B4-BE49-F238E27FC236}">
                  <a16:creationId xmlns:a16="http://schemas.microsoft.com/office/drawing/2014/main" id="{43F78F1E-FD80-87C1-98F5-A9B6048243ED}"/>
                </a:ext>
              </a:extLst>
            </p:cNvPr>
            <p:cNvSpPr/>
            <p:nvPr/>
          </p:nvSpPr>
          <p:spPr>
            <a:xfrm rot="16200000">
              <a:off x="3552261" y="2367223"/>
              <a:ext cx="228540" cy="56145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6" name="TextBox 35">
              <a:extLst>
                <a:ext uri="{FF2B5EF4-FFF2-40B4-BE49-F238E27FC236}">
                  <a16:creationId xmlns:a16="http://schemas.microsoft.com/office/drawing/2014/main" id="{F5B98631-414E-8E6D-578A-CECC6D63A889}"/>
                </a:ext>
              </a:extLst>
            </p:cNvPr>
            <p:cNvSpPr txBox="1"/>
            <p:nvPr/>
          </p:nvSpPr>
          <p:spPr>
            <a:xfrm>
              <a:off x="4324784" y="2940840"/>
              <a:ext cx="110578"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37" name="TextBox 36">
              <a:extLst>
                <a:ext uri="{FF2B5EF4-FFF2-40B4-BE49-F238E27FC236}">
                  <a16:creationId xmlns:a16="http://schemas.microsoft.com/office/drawing/2014/main" id="{CE129AF9-6CCF-3CB2-6E68-8D14D40B3F0E}"/>
                </a:ext>
              </a:extLst>
            </p:cNvPr>
            <p:cNvSpPr txBox="1"/>
            <p:nvPr/>
          </p:nvSpPr>
          <p:spPr>
            <a:xfrm>
              <a:off x="3954913" y="2933319"/>
              <a:ext cx="115386"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38" name="TextBox 37">
              <a:extLst>
                <a:ext uri="{FF2B5EF4-FFF2-40B4-BE49-F238E27FC236}">
                  <a16:creationId xmlns:a16="http://schemas.microsoft.com/office/drawing/2014/main" id="{8CF59B13-8B3C-75A8-8BE5-CAE2C04BEF28}"/>
                </a:ext>
              </a:extLst>
            </p:cNvPr>
            <p:cNvSpPr txBox="1"/>
            <p:nvPr/>
          </p:nvSpPr>
          <p:spPr>
            <a:xfrm>
              <a:off x="3427156" y="2536167"/>
              <a:ext cx="110578"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39" name="TextBox 38">
              <a:extLst>
                <a:ext uri="{FF2B5EF4-FFF2-40B4-BE49-F238E27FC236}">
                  <a16:creationId xmlns:a16="http://schemas.microsoft.com/office/drawing/2014/main" id="{A246B447-232E-42CF-E1AD-0AB24F25F44A}"/>
                </a:ext>
              </a:extLst>
            </p:cNvPr>
            <p:cNvSpPr txBox="1"/>
            <p:nvPr/>
          </p:nvSpPr>
          <p:spPr>
            <a:xfrm>
              <a:off x="3705828" y="2542920"/>
              <a:ext cx="115386"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0" name="TextBox 39">
              <a:extLst>
                <a:ext uri="{FF2B5EF4-FFF2-40B4-BE49-F238E27FC236}">
                  <a16:creationId xmlns:a16="http://schemas.microsoft.com/office/drawing/2014/main" id="{FA22D35C-61D3-DB60-964E-A50B8A25781A}"/>
                </a:ext>
              </a:extLst>
            </p:cNvPr>
            <p:cNvSpPr txBox="1"/>
            <p:nvPr/>
          </p:nvSpPr>
          <p:spPr>
            <a:xfrm>
              <a:off x="3423951" y="2916413"/>
              <a:ext cx="113783"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498" name="Rectangle 497">
              <a:extLst>
                <a:ext uri="{FF2B5EF4-FFF2-40B4-BE49-F238E27FC236}">
                  <a16:creationId xmlns:a16="http://schemas.microsoft.com/office/drawing/2014/main" id="{AEF5A43D-3B56-C165-913F-B6DC6675EA96}"/>
                </a:ext>
              </a:extLst>
            </p:cNvPr>
            <p:cNvSpPr/>
            <p:nvPr/>
          </p:nvSpPr>
          <p:spPr>
            <a:xfrm rot="16200000">
              <a:off x="4258542" y="2536166"/>
              <a:ext cx="228540" cy="22854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5" name="TextBox 34">
              <a:extLst>
                <a:ext uri="{FF2B5EF4-FFF2-40B4-BE49-F238E27FC236}">
                  <a16:creationId xmlns:a16="http://schemas.microsoft.com/office/drawing/2014/main" id="{4D4BC91A-4A94-D247-5F60-C8E21B868388}"/>
                </a:ext>
              </a:extLst>
            </p:cNvPr>
            <p:cNvSpPr txBox="1"/>
            <p:nvPr/>
          </p:nvSpPr>
          <p:spPr>
            <a:xfrm>
              <a:off x="4315620" y="2533827"/>
              <a:ext cx="113783"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nvGrpSpPr>
          <p:cNvPr id="501" name="Group 500">
            <a:extLst>
              <a:ext uri="{FF2B5EF4-FFF2-40B4-BE49-F238E27FC236}">
                <a16:creationId xmlns:a16="http://schemas.microsoft.com/office/drawing/2014/main" id="{D718D549-304F-0192-A718-D02B56184B58}"/>
              </a:ext>
            </a:extLst>
          </p:cNvPr>
          <p:cNvGrpSpPr>
            <a:grpSpLocks noChangeAspect="1"/>
          </p:cNvGrpSpPr>
          <p:nvPr/>
        </p:nvGrpSpPr>
        <p:grpSpPr>
          <a:xfrm>
            <a:off x="6241171" y="1530517"/>
            <a:ext cx="2251871" cy="1210084"/>
            <a:chOff x="4148226" y="4575081"/>
            <a:chExt cx="3571674" cy="1919304"/>
          </a:xfrm>
        </p:grpSpPr>
        <p:grpSp>
          <p:nvGrpSpPr>
            <p:cNvPr id="502" name="Group 501">
              <a:extLst>
                <a:ext uri="{FF2B5EF4-FFF2-40B4-BE49-F238E27FC236}">
                  <a16:creationId xmlns:a16="http://schemas.microsoft.com/office/drawing/2014/main" id="{3A73076F-FAA4-F19F-CD2C-88D188AA36AE}"/>
                </a:ext>
              </a:extLst>
            </p:cNvPr>
            <p:cNvGrpSpPr/>
            <p:nvPr/>
          </p:nvGrpSpPr>
          <p:grpSpPr>
            <a:xfrm>
              <a:off x="5192264" y="5039529"/>
              <a:ext cx="1447800" cy="894697"/>
              <a:chOff x="6629400" y="1428097"/>
              <a:chExt cx="1447800" cy="894697"/>
            </a:xfrm>
          </p:grpSpPr>
          <p:grpSp>
            <p:nvGrpSpPr>
              <p:cNvPr id="310" name="Group 309">
                <a:extLst>
                  <a:ext uri="{FF2B5EF4-FFF2-40B4-BE49-F238E27FC236}">
                    <a16:creationId xmlns:a16="http://schemas.microsoft.com/office/drawing/2014/main" id="{7FDC4D7E-473A-DBC5-FB78-EA4A4CFDCE61}"/>
                  </a:ext>
                </a:extLst>
              </p:cNvPr>
              <p:cNvGrpSpPr>
                <a:grpSpLocks noChangeAspect="1"/>
              </p:cNvGrpSpPr>
              <p:nvPr/>
            </p:nvGrpSpPr>
            <p:grpSpPr>
              <a:xfrm rot="5400000">
                <a:off x="7110984" y="1386840"/>
                <a:ext cx="457200" cy="539714"/>
                <a:chOff x="7110984" y="1386840"/>
                <a:chExt cx="457200" cy="539714"/>
              </a:xfrm>
            </p:grpSpPr>
            <p:sp>
              <p:nvSpPr>
                <p:cNvPr id="320" name="Triangle 319">
                  <a:extLst>
                    <a:ext uri="{FF2B5EF4-FFF2-40B4-BE49-F238E27FC236}">
                      <a16:creationId xmlns:a16="http://schemas.microsoft.com/office/drawing/2014/main" id="{B3474DE1-AF5D-8EB1-7DBF-689C09AA2785}"/>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321" name="Oval 320">
                  <a:extLst>
                    <a:ext uri="{FF2B5EF4-FFF2-40B4-BE49-F238E27FC236}">
                      <a16:creationId xmlns:a16="http://schemas.microsoft.com/office/drawing/2014/main" id="{E09A18A9-6189-1EE4-BF42-219ECE5772FB}"/>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311" name="Group 310">
                <a:extLst>
                  <a:ext uri="{FF2B5EF4-FFF2-40B4-BE49-F238E27FC236}">
                    <a16:creationId xmlns:a16="http://schemas.microsoft.com/office/drawing/2014/main" id="{22A0FD72-7CAF-A3EF-50B9-A355440246B2}"/>
                  </a:ext>
                </a:extLst>
              </p:cNvPr>
              <p:cNvGrpSpPr>
                <a:grpSpLocks noChangeAspect="1"/>
              </p:cNvGrpSpPr>
              <p:nvPr/>
            </p:nvGrpSpPr>
            <p:grpSpPr>
              <a:xfrm rot="16200000" flipH="1">
                <a:off x="7110984" y="1824337"/>
                <a:ext cx="457200" cy="539714"/>
                <a:chOff x="7110984" y="1386840"/>
                <a:chExt cx="457200" cy="539714"/>
              </a:xfrm>
            </p:grpSpPr>
            <p:sp>
              <p:nvSpPr>
                <p:cNvPr id="318" name="Triangle 317">
                  <a:extLst>
                    <a:ext uri="{FF2B5EF4-FFF2-40B4-BE49-F238E27FC236}">
                      <a16:creationId xmlns:a16="http://schemas.microsoft.com/office/drawing/2014/main" id="{3BDD73E9-F844-079B-03DC-EDB6AE659D76}"/>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319" name="Oval 318">
                  <a:extLst>
                    <a:ext uri="{FF2B5EF4-FFF2-40B4-BE49-F238E27FC236}">
                      <a16:creationId xmlns:a16="http://schemas.microsoft.com/office/drawing/2014/main" id="{22B81460-201B-AC74-6000-07838B574ECD}"/>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312" name="Elbow Connector 311">
                <a:extLst>
                  <a:ext uri="{FF2B5EF4-FFF2-40B4-BE49-F238E27FC236}">
                    <a16:creationId xmlns:a16="http://schemas.microsoft.com/office/drawing/2014/main" id="{32C07127-6010-EEDD-F2E9-CBD1F5BB1C89}"/>
                  </a:ext>
                </a:extLst>
              </p:cNvPr>
              <p:cNvCxnSpPr>
                <a:cxnSpLocks/>
                <a:stCxn id="320" idx="3"/>
                <a:endCxn id="31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3" name="Elbow Connector 312">
                <a:extLst>
                  <a:ext uri="{FF2B5EF4-FFF2-40B4-BE49-F238E27FC236}">
                    <a16:creationId xmlns:a16="http://schemas.microsoft.com/office/drawing/2014/main" id="{7C8F7105-794C-237B-B7A0-AE1B0C34D30F}"/>
                  </a:ext>
                </a:extLst>
              </p:cNvPr>
              <p:cNvCxnSpPr>
                <a:cxnSpLocks/>
                <a:stCxn id="321" idx="0"/>
                <a:endCxn id="31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CF61D275-F147-2965-1146-F179884EA93C}"/>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C02EF697-2956-D4D1-9C59-952C740BB395}"/>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503" name="Straight Connector 502">
              <a:extLst>
                <a:ext uri="{FF2B5EF4-FFF2-40B4-BE49-F238E27FC236}">
                  <a16:creationId xmlns:a16="http://schemas.microsoft.com/office/drawing/2014/main" id="{326BE8DA-6761-1D2A-ED73-1641D7409427}"/>
                </a:ext>
              </a:extLst>
            </p:cNvPr>
            <p:cNvCxnSpPr>
              <a:cxnSpLocks/>
            </p:cNvCxnSpPr>
            <p:nvPr/>
          </p:nvCxnSpPr>
          <p:spPr>
            <a:xfrm flipV="1">
              <a:off x="4165123" y="4944878"/>
              <a:ext cx="3531077" cy="1551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3CA0DCAE-E901-1883-4C0F-7589FC112CE6}"/>
                </a:ext>
              </a:extLst>
            </p:cNvPr>
            <p:cNvCxnSpPr>
              <a:cxnSpLocks/>
            </p:cNvCxnSpPr>
            <p:nvPr/>
          </p:nvCxnSpPr>
          <p:spPr>
            <a:xfrm flipV="1">
              <a:off x="7077374" y="4778341"/>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05" name="TextBox 504">
              <a:extLst>
                <a:ext uri="{FF2B5EF4-FFF2-40B4-BE49-F238E27FC236}">
                  <a16:creationId xmlns:a16="http://schemas.microsoft.com/office/drawing/2014/main" id="{CD733081-A1AA-F24B-303E-F3B2530DB236}"/>
                </a:ext>
              </a:extLst>
            </p:cNvPr>
            <p:cNvSpPr txBox="1"/>
            <p:nvPr/>
          </p:nvSpPr>
          <p:spPr>
            <a:xfrm>
              <a:off x="5687455" y="4668335"/>
              <a:ext cx="297475"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1</a:t>
              </a:r>
            </a:p>
          </p:txBody>
        </p:sp>
        <p:grpSp>
          <p:nvGrpSpPr>
            <p:cNvPr id="506" name="Group 505">
              <a:extLst>
                <a:ext uri="{FF2B5EF4-FFF2-40B4-BE49-F238E27FC236}">
                  <a16:creationId xmlns:a16="http://schemas.microsoft.com/office/drawing/2014/main" id="{52D56C3D-A541-E690-A356-0135D95A5DCC}"/>
                </a:ext>
              </a:extLst>
            </p:cNvPr>
            <p:cNvGrpSpPr/>
            <p:nvPr/>
          </p:nvGrpSpPr>
          <p:grpSpPr>
            <a:xfrm>
              <a:off x="6620174" y="4956428"/>
              <a:ext cx="457200" cy="291998"/>
              <a:chOff x="8534400" y="1563269"/>
              <a:chExt cx="457200" cy="291998"/>
            </a:xfrm>
          </p:grpSpPr>
          <p:cxnSp>
            <p:nvCxnSpPr>
              <p:cNvPr id="303" name="Straight Connector 302">
                <a:extLst>
                  <a:ext uri="{FF2B5EF4-FFF2-40B4-BE49-F238E27FC236}">
                    <a16:creationId xmlns:a16="http://schemas.microsoft.com/office/drawing/2014/main" id="{80A80BD8-FC66-7815-FFB6-8B2CA6B659A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6B9A0C6-BD48-ADE4-FD7C-F3A900CD7656}"/>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D9439368-1BE5-4A26-AA54-FF1B49CF36C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508E8FD9-2723-4325-5D62-323DDDE131AE}"/>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D3F86764-32AE-E99E-82B3-3E340CEE09E7}"/>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F83DD2CD-6BC5-1ED5-AA08-F8A855239F1D}"/>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281AB835-7796-41D9-AB26-948BBB35B7C8}"/>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07" name="Group 506">
              <a:extLst>
                <a:ext uri="{FF2B5EF4-FFF2-40B4-BE49-F238E27FC236}">
                  <a16:creationId xmlns:a16="http://schemas.microsoft.com/office/drawing/2014/main" id="{EC67758D-BF82-B3EA-02B9-A2AE259B89A0}"/>
                </a:ext>
              </a:extLst>
            </p:cNvPr>
            <p:cNvGrpSpPr/>
            <p:nvPr/>
          </p:nvGrpSpPr>
          <p:grpSpPr>
            <a:xfrm>
              <a:off x="4766493" y="4964226"/>
              <a:ext cx="457200" cy="291998"/>
              <a:chOff x="8534400" y="1563269"/>
              <a:chExt cx="457200" cy="291998"/>
            </a:xfrm>
          </p:grpSpPr>
          <p:cxnSp>
            <p:nvCxnSpPr>
              <p:cNvPr id="213" name="Straight Connector 212">
                <a:extLst>
                  <a:ext uri="{FF2B5EF4-FFF2-40B4-BE49-F238E27FC236}">
                    <a16:creationId xmlns:a16="http://schemas.microsoft.com/office/drawing/2014/main" id="{5896015B-65F3-11CC-8CD4-D3D6D154AEE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63F902B-D553-9F2D-7E91-B39F557C8C18}"/>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122D6BEC-7A41-F395-EB3B-DE4F5383CB33}"/>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38BC8272-29B7-2D73-552F-A7756703BCB3}"/>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488DF6C7-9546-DFCC-83A7-6DB3F14E575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6ECC0415-EFF0-768E-1685-2B1C555B110D}"/>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9F44B98A-AE82-CB3C-BF95-1FD6101EB42B}"/>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08" name="Straight Connector 507">
              <a:extLst>
                <a:ext uri="{FF2B5EF4-FFF2-40B4-BE49-F238E27FC236}">
                  <a16:creationId xmlns:a16="http://schemas.microsoft.com/office/drawing/2014/main" id="{DDD37890-84C0-567E-4CA3-758B3915A6A7}"/>
                </a:ext>
              </a:extLst>
            </p:cNvPr>
            <p:cNvCxnSpPr>
              <a:cxnSpLocks/>
            </p:cNvCxnSpPr>
            <p:nvPr/>
          </p:nvCxnSpPr>
          <p:spPr>
            <a:xfrm>
              <a:off x="5205781" y="5242012"/>
              <a:ext cx="1097" cy="4960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12845523-ABC7-FD51-D2BE-3E3475D49821}"/>
                </a:ext>
              </a:extLst>
            </p:cNvPr>
            <p:cNvCxnSpPr>
              <a:cxnSpLocks/>
            </p:cNvCxnSpPr>
            <p:nvPr/>
          </p:nvCxnSpPr>
          <p:spPr>
            <a:xfrm>
              <a:off x="6636599" y="5234360"/>
              <a:ext cx="0" cy="4941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0" name="TextBox 509">
              <a:extLst>
                <a:ext uri="{FF2B5EF4-FFF2-40B4-BE49-F238E27FC236}">
                  <a16:creationId xmlns:a16="http://schemas.microsoft.com/office/drawing/2014/main" id="{2829D21F-1874-5011-FDB2-BC4C5F64AC92}"/>
                </a:ext>
              </a:extLst>
            </p:cNvPr>
            <p:cNvSpPr txBox="1"/>
            <p:nvPr/>
          </p:nvSpPr>
          <p:spPr>
            <a:xfrm>
              <a:off x="6977989" y="4589196"/>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1</a:t>
              </a:r>
            </a:p>
          </p:txBody>
        </p:sp>
        <p:cxnSp>
          <p:nvCxnSpPr>
            <p:cNvPr id="511" name="Straight Connector 510">
              <a:extLst>
                <a:ext uri="{FF2B5EF4-FFF2-40B4-BE49-F238E27FC236}">
                  <a16:creationId xmlns:a16="http://schemas.microsoft.com/office/drawing/2014/main" id="{A3C14BA1-FDA0-1D25-359B-34856450E853}"/>
                </a:ext>
              </a:extLst>
            </p:cNvPr>
            <p:cNvCxnSpPr>
              <a:cxnSpLocks/>
            </p:cNvCxnSpPr>
            <p:nvPr/>
          </p:nvCxnSpPr>
          <p:spPr>
            <a:xfrm flipV="1">
              <a:off x="4766493" y="4800670"/>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F4C1323-03AF-0C7C-9DB9-A872A7D2657F}"/>
                </a:ext>
              </a:extLst>
            </p:cNvPr>
            <p:cNvSpPr txBox="1"/>
            <p:nvPr/>
          </p:nvSpPr>
          <p:spPr>
            <a:xfrm>
              <a:off x="4651192" y="4575081"/>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1</a:t>
              </a:r>
            </a:p>
          </p:txBody>
        </p:sp>
        <p:cxnSp>
          <p:nvCxnSpPr>
            <p:cNvPr id="65" name="Straight Connector 64">
              <a:extLst>
                <a:ext uri="{FF2B5EF4-FFF2-40B4-BE49-F238E27FC236}">
                  <a16:creationId xmlns:a16="http://schemas.microsoft.com/office/drawing/2014/main" id="{D03E0065-1FDB-26B7-EFC8-AAAC392F5960}"/>
                </a:ext>
              </a:extLst>
            </p:cNvPr>
            <p:cNvCxnSpPr/>
            <p:nvPr/>
          </p:nvCxnSpPr>
          <p:spPr>
            <a:xfrm>
              <a:off x="4648200" y="4589196"/>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BFD30D5D-D68F-979B-ACEA-75B0FEC4027E}"/>
                </a:ext>
              </a:extLst>
            </p:cNvPr>
            <p:cNvGrpSpPr/>
            <p:nvPr/>
          </p:nvGrpSpPr>
          <p:grpSpPr>
            <a:xfrm flipV="1">
              <a:off x="6620174" y="5721493"/>
              <a:ext cx="962356" cy="291998"/>
              <a:chOff x="8029244" y="1563269"/>
              <a:chExt cx="962356" cy="291998"/>
            </a:xfrm>
          </p:grpSpPr>
          <p:cxnSp>
            <p:nvCxnSpPr>
              <p:cNvPr id="180" name="Straight Connector 179">
                <a:extLst>
                  <a:ext uri="{FF2B5EF4-FFF2-40B4-BE49-F238E27FC236}">
                    <a16:creationId xmlns:a16="http://schemas.microsoft.com/office/drawing/2014/main" id="{89E3E5DC-35E7-E8D2-1E13-11452F22E778}"/>
                  </a:ext>
                </a:extLst>
              </p:cNvPr>
              <p:cNvCxnSpPr>
                <a:cxnSpLocks/>
              </p:cNvCxnSpPr>
              <p:nvPr/>
            </p:nvCxnSpPr>
            <p:spPr>
              <a:xfrm flipV="1">
                <a:off x="8029244" y="1848374"/>
                <a:ext cx="6575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7D4D9A57-F8E3-98AE-2D8F-8E627E09F1EF}"/>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6210D5CC-0704-6C89-B169-552748C86C53}"/>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3E15E829-381C-433D-03C1-A7E1B1A9052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F099F92F-586C-1502-3138-3DE6A23060A9}"/>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FBD9A71-117F-12D9-ACFA-9AD62A65C684}"/>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6E92BA7D-E40C-084E-8B3C-436407F74E90}"/>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398ADEF3-7B90-EA58-855E-EA273E75D733}"/>
                </a:ext>
              </a:extLst>
            </p:cNvPr>
            <p:cNvGrpSpPr/>
            <p:nvPr/>
          </p:nvGrpSpPr>
          <p:grpSpPr>
            <a:xfrm flipH="1" flipV="1">
              <a:off x="4256458" y="5731120"/>
              <a:ext cx="962356" cy="291998"/>
              <a:chOff x="8029244" y="1563269"/>
              <a:chExt cx="962356" cy="291998"/>
            </a:xfrm>
          </p:grpSpPr>
          <p:cxnSp>
            <p:nvCxnSpPr>
              <p:cNvPr id="147" name="Straight Connector 146">
                <a:extLst>
                  <a:ext uri="{FF2B5EF4-FFF2-40B4-BE49-F238E27FC236}">
                    <a16:creationId xmlns:a16="http://schemas.microsoft.com/office/drawing/2014/main" id="{9EF98CC5-B8A0-283F-A37E-FD4BA7642006}"/>
                  </a:ext>
                </a:extLst>
              </p:cNvPr>
              <p:cNvCxnSpPr>
                <a:cxnSpLocks/>
              </p:cNvCxnSpPr>
              <p:nvPr/>
            </p:nvCxnSpPr>
            <p:spPr>
              <a:xfrm flipV="1">
                <a:off x="8029244" y="1848374"/>
                <a:ext cx="6575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ADD389C-1386-4158-8DF7-C30E40C97B38}"/>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B8A61F0-609F-823B-CB75-5668C43F5765}"/>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13C0A70-41CB-3EB1-3C57-A00A7467609D}"/>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A63E19D-5B45-BA62-0684-3F233D72E847}"/>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E42D15D-6C1B-DF7A-F5A8-7DB31A1D0DB0}"/>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99A6FA7-05A2-EE41-45DE-665279148F0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38" name="Straight Connector 137">
              <a:extLst>
                <a:ext uri="{FF2B5EF4-FFF2-40B4-BE49-F238E27FC236}">
                  <a16:creationId xmlns:a16="http://schemas.microsoft.com/office/drawing/2014/main" id="{58223432-D378-B2D1-F629-A59308D42DBA}"/>
                </a:ext>
              </a:extLst>
            </p:cNvPr>
            <p:cNvCxnSpPr>
              <a:cxnSpLocks/>
            </p:cNvCxnSpPr>
            <p:nvPr/>
          </p:nvCxnSpPr>
          <p:spPr>
            <a:xfrm flipV="1">
              <a:off x="7582530" y="4769928"/>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7CD5081-C52E-CC3C-D8F5-0EFA600A1C57}"/>
                </a:ext>
              </a:extLst>
            </p:cNvPr>
            <p:cNvCxnSpPr>
              <a:cxnSpLocks/>
            </p:cNvCxnSpPr>
            <p:nvPr/>
          </p:nvCxnSpPr>
          <p:spPr>
            <a:xfrm flipV="1">
              <a:off x="4264632" y="4791445"/>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3F49D748-B0B3-A1D3-75BA-CC1F451282F2}"/>
                </a:ext>
              </a:extLst>
            </p:cNvPr>
            <p:cNvSpPr txBox="1"/>
            <p:nvPr/>
          </p:nvSpPr>
          <p:spPr>
            <a:xfrm>
              <a:off x="7506330" y="6201488"/>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2</a:t>
              </a:r>
            </a:p>
          </p:txBody>
        </p:sp>
        <p:sp>
          <p:nvSpPr>
            <p:cNvPr id="141" name="TextBox 140">
              <a:extLst>
                <a:ext uri="{FF2B5EF4-FFF2-40B4-BE49-F238E27FC236}">
                  <a16:creationId xmlns:a16="http://schemas.microsoft.com/office/drawing/2014/main" id="{DA4C7DC4-BE0E-9AAF-0587-2DBEDB246AC2}"/>
                </a:ext>
              </a:extLst>
            </p:cNvPr>
            <p:cNvSpPr txBox="1"/>
            <p:nvPr/>
          </p:nvSpPr>
          <p:spPr>
            <a:xfrm>
              <a:off x="4165123" y="6199017"/>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2</a:t>
              </a:r>
            </a:p>
          </p:txBody>
        </p:sp>
        <p:cxnSp>
          <p:nvCxnSpPr>
            <p:cNvPr id="142" name="Straight Connector 141">
              <a:extLst>
                <a:ext uri="{FF2B5EF4-FFF2-40B4-BE49-F238E27FC236}">
                  <a16:creationId xmlns:a16="http://schemas.microsoft.com/office/drawing/2014/main" id="{2533A92F-0466-16AA-50DE-8C5CC1AF43B4}"/>
                </a:ext>
              </a:extLst>
            </p:cNvPr>
            <p:cNvCxnSpPr/>
            <p:nvPr/>
          </p:nvCxnSpPr>
          <p:spPr>
            <a:xfrm>
              <a:off x="4165123" y="6231942"/>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52AABA2-65C7-B777-D84B-192639172270}"/>
                </a:ext>
              </a:extLst>
            </p:cNvPr>
            <p:cNvCxnSpPr>
              <a:cxnSpLocks/>
            </p:cNvCxnSpPr>
            <p:nvPr/>
          </p:nvCxnSpPr>
          <p:spPr>
            <a:xfrm flipV="1">
              <a:off x="4148226" y="6008281"/>
              <a:ext cx="3531077" cy="1551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56A33B04-C6D9-55F2-E4AC-87E8BC08409A}"/>
                </a:ext>
              </a:extLst>
            </p:cNvPr>
            <p:cNvSpPr txBox="1"/>
            <p:nvPr/>
          </p:nvSpPr>
          <p:spPr>
            <a:xfrm>
              <a:off x="5723111" y="6008281"/>
              <a:ext cx="297475"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2</a:t>
              </a:r>
            </a:p>
          </p:txBody>
        </p:sp>
      </p:grpSp>
      <p:grpSp>
        <p:nvGrpSpPr>
          <p:cNvPr id="322" name="Group 321">
            <a:extLst>
              <a:ext uri="{FF2B5EF4-FFF2-40B4-BE49-F238E27FC236}">
                <a16:creationId xmlns:a16="http://schemas.microsoft.com/office/drawing/2014/main" id="{E49043EC-104F-7BCB-F2D5-E3375632B4D4}"/>
              </a:ext>
            </a:extLst>
          </p:cNvPr>
          <p:cNvGrpSpPr/>
          <p:nvPr/>
        </p:nvGrpSpPr>
        <p:grpSpPr>
          <a:xfrm>
            <a:off x="8649721" y="1476588"/>
            <a:ext cx="2439481" cy="1291963"/>
            <a:chOff x="1752600" y="4800600"/>
            <a:chExt cx="2439481" cy="1291963"/>
          </a:xfrm>
        </p:grpSpPr>
        <p:sp>
          <p:nvSpPr>
            <p:cNvPr id="398" name="Rectangle 397">
              <a:extLst>
                <a:ext uri="{FF2B5EF4-FFF2-40B4-BE49-F238E27FC236}">
                  <a16:creationId xmlns:a16="http://schemas.microsoft.com/office/drawing/2014/main" id="{ED6DCB78-30AD-BD01-46A0-9F833154900B}"/>
                </a:ext>
              </a:extLst>
            </p:cNvPr>
            <p:cNvSpPr/>
            <p:nvPr/>
          </p:nvSpPr>
          <p:spPr>
            <a:xfrm>
              <a:off x="1752600" y="5684982"/>
              <a:ext cx="24384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417">
              <a:extLst>
                <a:ext uri="{FF2B5EF4-FFF2-40B4-BE49-F238E27FC236}">
                  <a16:creationId xmlns:a16="http://schemas.microsoft.com/office/drawing/2014/main" id="{B081E328-693D-71FB-94AE-44407BD3B393}"/>
                </a:ext>
              </a:extLst>
            </p:cNvPr>
            <p:cNvSpPr/>
            <p:nvPr/>
          </p:nvSpPr>
          <p:spPr>
            <a:xfrm>
              <a:off x="2418009" y="5062424"/>
              <a:ext cx="116447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0" name="Rectangle 419">
              <a:extLst>
                <a:ext uri="{FF2B5EF4-FFF2-40B4-BE49-F238E27FC236}">
                  <a16:creationId xmlns:a16="http://schemas.microsoft.com/office/drawing/2014/main" id="{14960CFF-4A9C-CB6C-18E1-F193206B7CFB}"/>
                </a:ext>
              </a:extLst>
            </p:cNvPr>
            <p:cNvSpPr/>
            <p:nvPr/>
          </p:nvSpPr>
          <p:spPr>
            <a:xfrm>
              <a:off x="1753681" y="5410200"/>
              <a:ext cx="24384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C3FB4172-B2EE-5FBB-5FE6-E6E2D2E0EED1}"/>
                </a:ext>
              </a:extLst>
            </p:cNvPr>
            <p:cNvSpPr/>
            <p:nvPr/>
          </p:nvSpPr>
          <p:spPr>
            <a:xfrm>
              <a:off x="2589572" y="4800600"/>
              <a:ext cx="228600" cy="11430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2" name="Rectangle 421">
              <a:extLst>
                <a:ext uri="{FF2B5EF4-FFF2-40B4-BE49-F238E27FC236}">
                  <a16:creationId xmlns:a16="http://schemas.microsoft.com/office/drawing/2014/main" id="{70C3AA6D-D764-9D3F-1B54-ECC7B160F4F4}"/>
                </a:ext>
              </a:extLst>
            </p:cNvPr>
            <p:cNvSpPr/>
            <p:nvPr/>
          </p:nvSpPr>
          <p:spPr>
            <a:xfrm>
              <a:off x="3209563" y="4800600"/>
              <a:ext cx="228600" cy="11430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7" name="TextBox 426">
              <a:extLst>
                <a:ext uri="{FF2B5EF4-FFF2-40B4-BE49-F238E27FC236}">
                  <a16:creationId xmlns:a16="http://schemas.microsoft.com/office/drawing/2014/main" id="{EB45287E-0F06-3659-843F-CF700F6ABDB7}"/>
                </a:ext>
              </a:extLst>
            </p:cNvPr>
            <p:cNvSpPr txBox="1"/>
            <p:nvPr/>
          </p:nvSpPr>
          <p:spPr>
            <a:xfrm>
              <a:off x="2646164" y="5001142"/>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37" name="TextBox 436">
              <a:extLst>
                <a:ext uri="{FF2B5EF4-FFF2-40B4-BE49-F238E27FC236}">
                  <a16:creationId xmlns:a16="http://schemas.microsoft.com/office/drawing/2014/main" id="{A916433B-556F-DECE-AB8F-80AB1C996F7D}"/>
                </a:ext>
              </a:extLst>
            </p:cNvPr>
            <p:cNvSpPr txBox="1"/>
            <p:nvPr/>
          </p:nvSpPr>
          <p:spPr>
            <a:xfrm>
              <a:off x="3276260" y="4994564"/>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38" name="TextBox 437">
              <a:extLst>
                <a:ext uri="{FF2B5EF4-FFF2-40B4-BE49-F238E27FC236}">
                  <a16:creationId xmlns:a16="http://schemas.microsoft.com/office/drawing/2014/main" id="{09554F53-F80B-ADA7-6F62-93EE1A450DF0}"/>
                </a:ext>
              </a:extLst>
            </p:cNvPr>
            <p:cNvSpPr txBox="1"/>
            <p:nvPr/>
          </p:nvSpPr>
          <p:spPr>
            <a:xfrm>
              <a:off x="2622626" y="5513046"/>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439" name="TextBox 438">
              <a:extLst>
                <a:ext uri="{FF2B5EF4-FFF2-40B4-BE49-F238E27FC236}">
                  <a16:creationId xmlns:a16="http://schemas.microsoft.com/office/drawing/2014/main" id="{4AE50306-CBFD-E014-8068-BAD4404AE5DD}"/>
                </a:ext>
              </a:extLst>
            </p:cNvPr>
            <p:cNvSpPr txBox="1"/>
            <p:nvPr/>
          </p:nvSpPr>
          <p:spPr>
            <a:xfrm>
              <a:off x="3258454" y="5526202"/>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440" name="Rectangle 439">
              <a:extLst>
                <a:ext uri="{FF2B5EF4-FFF2-40B4-BE49-F238E27FC236}">
                  <a16:creationId xmlns:a16="http://schemas.microsoft.com/office/drawing/2014/main" id="{E198D004-CBA7-F5A6-C36A-299556C3162E}"/>
                </a:ext>
              </a:extLst>
            </p:cNvPr>
            <p:cNvSpPr/>
            <p:nvPr/>
          </p:nvSpPr>
          <p:spPr>
            <a:xfrm>
              <a:off x="3661346" y="5190122"/>
              <a:ext cx="228600" cy="34246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2" name="Rectangle 511">
              <a:extLst>
                <a:ext uri="{FF2B5EF4-FFF2-40B4-BE49-F238E27FC236}">
                  <a16:creationId xmlns:a16="http://schemas.microsoft.com/office/drawing/2014/main" id="{56FB9840-1380-54E0-E466-219B3AEC65F5}"/>
                </a:ext>
              </a:extLst>
            </p:cNvPr>
            <p:cNvSpPr/>
            <p:nvPr/>
          </p:nvSpPr>
          <p:spPr>
            <a:xfrm>
              <a:off x="2101496" y="5176268"/>
              <a:ext cx="228600" cy="387836"/>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3" name="TextBox 512">
              <a:extLst>
                <a:ext uri="{FF2B5EF4-FFF2-40B4-BE49-F238E27FC236}">
                  <a16:creationId xmlns:a16="http://schemas.microsoft.com/office/drawing/2014/main" id="{B13946D2-0FD3-CAB7-8995-9FDD092BAF54}"/>
                </a:ext>
              </a:extLst>
            </p:cNvPr>
            <p:cNvSpPr txBox="1"/>
            <p:nvPr/>
          </p:nvSpPr>
          <p:spPr>
            <a:xfrm>
              <a:off x="2116445" y="534866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4" name="TextBox 513">
              <a:extLst>
                <a:ext uri="{FF2B5EF4-FFF2-40B4-BE49-F238E27FC236}">
                  <a16:creationId xmlns:a16="http://schemas.microsoft.com/office/drawing/2014/main" id="{94A9418F-8784-E4DD-DBEA-BD49F03B0066}"/>
                </a:ext>
              </a:extLst>
            </p:cNvPr>
            <p:cNvSpPr txBox="1"/>
            <p:nvPr/>
          </p:nvSpPr>
          <p:spPr>
            <a:xfrm>
              <a:off x="3690226" y="5317138"/>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5" name="TextBox 514">
              <a:extLst>
                <a:ext uri="{FF2B5EF4-FFF2-40B4-BE49-F238E27FC236}">
                  <a16:creationId xmlns:a16="http://schemas.microsoft.com/office/drawing/2014/main" id="{FFCF4493-0414-2D9E-98C8-E1D7977FFAB8}"/>
                </a:ext>
              </a:extLst>
            </p:cNvPr>
            <p:cNvSpPr txBox="1"/>
            <p:nvPr/>
          </p:nvSpPr>
          <p:spPr>
            <a:xfrm>
              <a:off x="2910359" y="4992020"/>
              <a:ext cx="196143" cy="215444"/>
            </a:xfrm>
            <a:prstGeom prst="rect">
              <a:avLst/>
            </a:prstGeom>
            <a:solidFill>
              <a:schemeClr val="bg2"/>
            </a:solidFill>
            <a:ln>
              <a:noFill/>
            </a:ln>
          </p:spPr>
          <p:txBody>
            <a:bodyPr wrap="none" lIns="0" tIns="0" rIns="0" bIns="0" rtlCol="0">
              <a:spAutoFit/>
            </a:bodyPr>
            <a:lstStyle/>
            <a:p>
              <a:pPr algn="ctr"/>
              <a:r>
                <a:rPr lang="en-US" sz="1400" dirty="0" err="1">
                  <a:solidFill>
                    <a:schemeClr val="bg1"/>
                  </a:solidFill>
                  <a:latin typeface="Calibri" panose="020F0502020204030204" pitchFamily="34" charset="0"/>
                  <a:cs typeface="Calibri" panose="020F0502020204030204" pitchFamily="34" charset="0"/>
                </a:rPr>
                <a:t>V</a:t>
              </a:r>
              <a:r>
                <a:rPr lang="en-US" sz="1400" baseline="-25000" dirty="0" err="1">
                  <a:solidFill>
                    <a:schemeClr val="bg1"/>
                  </a:solidFill>
                  <a:latin typeface="Calibri" panose="020F0502020204030204" pitchFamily="34" charset="0"/>
                  <a:cs typeface="Calibri" panose="020F0502020204030204" pitchFamily="34" charset="0"/>
                </a:rPr>
                <a:t>cc</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516" name="TextBox 515">
              <a:extLst>
                <a:ext uri="{FF2B5EF4-FFF2-40B4-BE49-F238E27FC236}">
                  <a16:creationId xmlns:a16="http://schemas.microsoft.com/office/drawing/2014/main" id="{8AE13043-136E-6537-F902-E4FB869E543D}"/>
                </a:ext>
              </a:extLst>
            </p:cNvPr>
            <p:cNvSpPr txBox="1"/>
            <p:nvPr/>
          </p:nvSpPr>
          <p:spPr>
            <a:xfrm>
              <a:off x="2926843" y="5353710"/>
              <a:ext cx="187679" cy="502702"/>
            </a:xfrm>
            <a:prstGeom prst="rect">
              <a:avLst/>
            </a:prstGeom>
            <a:solidFill>
              <a:schemeClr val="bg2"/>
            </a:solidFill>
            <a:ln>
              <a:noFill/>
            </a:ln>
          </p:spPr>
          <p:txBody>
            <a:bodyPr wrap="none" lIns="0" tIns="0" rIns="0" bIns="0" rtlCol="0">
              <a:spAutoFit/>
            </a:bodyPr>
            <a:lstStyle/>
            <a:p>
              <a:pPr algn="ctr"/>
              <a:br>
                <a:rPr lang="en-US" sz="1400" baseline="-25000" dirty="0">
                  <a:solidFill>
                    <a:schemeClr val="bg1"/>
                  </a:solidFill>
                  <a:latin typeface="Calibri" panose="020F0502020204030204" pitchFamily="34" charset="0"/>
                  <a:cs typeface="Calibri" panose="020F0502020204030204" pitchFamily="34" charset="0"/>
                </a:rPr>
              </a:br>
              <a:r>
                <a:rPr lang="en-US" sz="1400" dirty="0" err="1">
                  <a:solidFill>
                    <a:schemeClr val="bg1"/>
                  </a:solidFill>
                  <a:latin typeface="Calibri" panose="020F0502020204030204" pitchFamily="34" charset="0"/>
                  <a:cs typeface="Calibri" panose="020F0502020204030204" pitchFamily="34" charset="0"/>
                </a:rPr>
                <a:t>V</a:t>
              </a:r>
              <a:r>
                <a:rPr lang="en-US" sz="1400" baseline="-25000" dirty="0" err="1">
                  <a:solidFill>
                    <a:schemeClr val="bg1"/>
                  </a:solidFill>
                  <a:latin typeface="Calibri" panose="020F0502020204030204" pitchFamily="34" charset="0"/>
                  <a:cs typeface="Calibri" panose="020F0502020204030204" pitchFamily="34" charset="0"/>
                </a:rPr>
                <a:t>ss</a:t>
              </a:r>
              <a:br>
                <a:rPr lang="en-US" sz="1400" baseline="-25000" dirty="0">
                  <a:solidFill>
                    <a:schemeClr val="bg1"/>
                  </a:solidFill>
                  <a:latin typeface="Calibri" panose="020F0502020204030204" pitchFamily="34" charset="0"/>
                  <a:cs typeface="Calibri" panose="020F0502020204030204" pitchFamily="34" charset="0"/>
                </a:rPr>
              </a:b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517" name="TextBox 516">
              <a:extLst>
                <a:ext uri="{FF2B5EF4-FFF2-40B4-BE49-F238E27FC236}">
                  <a16:creationId xmlns:a16="http://schemas.microsoft.com/office/drawing/2014/main" id="{FACCC4C1-1A97-4FE9-0D86-71223AE430C8}"/>
                </a:ext>
              </a:extLst>
            </p:cNvPr>
            <p:cNvSpPr txBox="1"/>
            <p:nvPr/>
          </p:nvSpPr>
          <p:spPr>
            <a:xfrm>
              <a:off x="3999596" y="5360936"/>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8" name="TextBox 517">
              <a:extLst>
                <a:ext uri="{FF2B5EF4-FFF2-40B4-BE49-F238E27FC236}">
                  <a16:creationId xmlns:a16="http://schemas.microsoft.com/office/drawing/2014/main" id="{6B231EDA-6D42-6837-C07C-98B55D316665}"/>
                </a:ext>
              </a:extLst>
            </p:cNvPr>
            <p:cNvSpPr txBox="1"/>
            <p:nvPr/>
          </p:nvSpPr>
          <p:spPr>
            <a:xfrm>
              <a:off x="1819083" y="5348660"/>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1</a:t>
              </a:r>
            </a:p>
          </p:txBody>
        </p:sp>
        <p:cxnSp>
          <p:nvCxnSpPr>
            <p:cNvPr id="519" name="Straight Connector 518">
              <a:extLst>
                <a:ext uri="{FF2B5EF4-FFF2-40B4-BE49-F238E27FC236}">
                  <a16:creationId xmlns:a16="http://schemas.microsoft.com/office/drawing/2014/main" id="{C026AC00-D6E9-F5FE-9A38-D7A884DAC7A7}"/>
                </a:ext>
              </a:extLst>
            </p:cNvPr>
            <p:cNvCxnSpPr>
              <a:cxnSpLocks/>
            </p:cNvCxnSpPr>
            <p:nvPr/>
          </p:nvCxnSpPr>
          <p:spPr>
            <a:xfrm>
              <a:off x="1831632" y="5365803"/>
              <a:ext cx="120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25A536EB-C594-77A8-E9A3-6DB35A6157B6}"/>
                </a:ext>
              </a:extLst>
            </p:cNvPr>
            <p:cNvSpPr/>
            <p:nvPr/>
          </p:nvSpPr>
          <p:spPr>
            <a:xfrm>
              <a:off x="3512420" y="5062423"/>
              <a:ext cx="70060" cy="727014"/>
            </a:xfrm>
            <a:prstGeom prst="rect">
              <a:avLst/>
            </a:prstGeom>
            <a:solidFill>
              <a:schemeClr val="bg2">
                <a:alpha val="6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1" name="Rectangle 520">
              <a:extLst>
                <a:ext uri="{FF2B5EF4-FFF2-40B4-BE49-F238E27FC236}">
                  <a16:creationId xmlns:a16="http://schemas.microsoft.com/office/drawing/2014/main" id="{1950E3F2-44AD-E29B-2F59-C846BB1CEF5A}"/>
                </a:ext>
              </a:extLst>
            </p:cNvPr>
            <p:cNvSpPr/>
            <p:nvPr/>
          </p:nvSpPr>
          <p:spPr>
            <a:xfrm>
              <a:off x="2418010" y="5062423"/>
              <a:ext cx="80166" cy="728777"/>
            </a:xfrm>
            <a:prstGeom prst="rect">
              <a:avLst/>
            </a:prstGeom>
            <a:solidFill>
              <a:schemeClr val="bg2">
                <a:alpha val="6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2" name="TextBox 521">
              <a:extLst>
                <a:ext uri="{FF2B5EF4-FFF2-40B4-BE49-F238E27FC236}">
                  <a16:creationId xmlns:a16="http://schemas.microsoft.com/office/drawing/2014/main" id="{BEAC14FB-C7B4-DDDA-BDFB-554FD05D65F1}"/>
                </a:ext>
              </a:extLst>
            </p:cNvPr>
            <p:cNvSpPr txBox="1"/>
            <p:nvPr/>
          </p:nvSpPr>
          <p:spPr>
            <a:xfrm>
              <a:off x="3652556" y="5062423"/>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23" name="TextBox 522">
              <a:extLst>
                <a:ext uri="{FF2B5EF4-FFF2-40B4-BE49-F238E27FC236}">
                  <a16:creationId xmlns:a16="http://schemas.microsoft.com/office/drawing/2014/main" id="{AA638780-18F4-A899-7ACB-E2CD62FBC052}"/>
                </a:ext>
              </a:extLst>
            </p:cNvPr>
            <p:cNvSpPr txBox="1"/>
            <p:nvPr/>
          </p:nvSpPr>
          <p:spPr>
            <a:xfrm>
              <a:off x="2086884" y="5039242"/>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24" name="Rectangle 523">
              <a:extLst>
                <a:ext uri="{FF2B5EF4-FFF2-40B4-BE49-F238E27FC236}">
                  <a16:creationId xmlns:a16="http://schemas.microsoft.com/office/drawing/2014/main" id="{6A7BD9B1-F4E0-9FF3-913B-9B454ABEB84A}"/>
                </a:ext>
              </a:extLst>
            </p:cNvPr>
            <p:cNvSpPr/>
            <p:nvPr/>
          </p:nvSpPr>
          <p:spPr>
            <a:xfrm>
              <a:off x="3659473" y="5632870"/>
              <a:ext cx="228600" cy="38693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5" name="TextBox 524">
              <a:extLst>
                <a:ext uri="{FF2B5EF4-FFF2-40B4-BE49-F238E27FC236}">
                  <a16:creationId xmlns:a16="http://schemas.microsoft.com/office/drawing/2014/main" id="{C7CEEB04-D284-5917-D85A-4D72733EA91E}"/>
                </a:ext>
              </a:extLst>
            </p:cNvPr>
            <p:cNvSpPr txBox="1"/>
            <p:nvPr/>
          </p:nvSpPr>
          <p:spPr>
            <a:xfrm>
              <a:off x="3690226" y="561408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6" name="TextBox 525">
              <a:extLst>
                <a:ext uri="{FF2B5EF4-FFF2-40B4-BE49-F238E27FC236}">
                  <a16:creationId xmlns:a16="http://schemas.microsoft.com/office/drawing/2014/main" id="{CE250569-13CD-C887-9F31-3CA32C35DBE6}"/>
                </a:ext>
              </a:extLst>
            </p:cNvPr>
            <p:cNvSpPr txBox="1"/>
            <p:nvPr/>
          </p:nvSpPr>
          <p:spPr>
            <a:xfrm>
              <a:off x="4002469" y="5632870"/>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7" name="TextBox 526">
              <a:extLst>
                <a:ext uri="{FF2B5EF4-FFF2-40B4-BE49-F238E27FC236}">
                  <a16:creationId xmlns:a16="http://schemas.microsoft.com/office/drawing/2014/main" id="{C7BFD684-469B-795E-696E-A3534E8BB348}"/>
                </a:ext>
              </a:extLst>
            </p:cNvPr>
            <p:cNvSpPr txBox="1"/>
            <p:nvPr/>
          </p:nvSpPr>
          <p:spPr>
            <a:xfrm>
              <a:off x="3653348" y="5858329"/>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8" name="Rectangle 527">
              <a:extLst>
                <a:ext uri="{FF2B5EF4-FFF2-40B4-BE49-F238E27FC236}">
                  <a16:creationId xmlns:a16="http://schemas.microsoft.com/office/drawing/2014/main" id="{FE50BBFC-B6B0-8EF0-D9EA-EC53A8808FA5}"/>
                </a:ext>
              </a:extLst>
            </p:cNvPr>
            <p:cNvSpPr/>
            <p:nvPr/>
          </p:nvSpPr>
          <p:spPr>
            <a:xfrm>
              <a:off x="2114049" y="5651660"/>
              <a:ext cx="228600" cy="38693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9" name="TextBox 528">
              <a:extLst>
                <a:ext uri="{FF2B5EF4-FFF2-40B4-BE49-F238E27FC236}">
                  <a16:creationId xmlns:a16="http://schemas.microsoft.com/office/drawing/2014/main" id="{E00EB37C-33A6-6F31-929B-59A09DAF9D8E}"/>
                </a:ext>
              </a:extLst>
            </p:cNvPr>
            <p:cNvSpPr txBox="1"/>
            <p:nvPr/>
          </p:nvSpPr>
          <p:spPr>
            <a:xfrm>
              <a:off x="2144802" y="563287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30" name="TextBox 529">
              <a:extLst>
                <a:ext uri="{FF2B5EF4-FFF2-40B4-BE49-F238E27FC236}">
                  <a16:creationId xmlns:a16="http://schemas.microsoft.com/office/drawing/2014/main" id="{1C115FBC-2396-C428-9B49-64B131E8DFB2}"/>
                </a:ext>
              </a:extLst>
            </p:cNvPr>
            <p:cNvSpPr txBox="1"/>
            <p:nvPr/>
          </p:nvSpPr>
          <p:spPr>
            <a:xfrm>
              <a:off x="2107924" y="5877119"/>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31" name="TextBox 530">
              <a:extLst>
                <a:ext uri="{FF2B5EF4-FFF2-40B4-BE49-F238E27FC236}">
                  <a16:creationId xmlns:a16="http://schemas.microsoft.com/office/drawing/2014/main" id="{E83E2C43-C84C-14A7-B96F-081502477D17}"/>
                </a:ext>
              </a:extLst>
            </p:cNvPr>
            <p:cNvSpPr txBox="1"/>
            <p:nvPr/>
          </p:nvSpPr>
          <p:spPr>
            <a:xfrm>
              <a:off x="1816544" y="5640968"/>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2</a:t>
              </a:r>
            </a:p>
          </p:txBody>
        </p:sp>
      </p:grpSp>
      <p:sp>
        <p:nvSpPr>
          <p:cNvPr id="532" name="Rounded Rectangle 531">
            <a:extLst>
              <a:ext uri="{FF2B5EF4-FFF2-40B4-BE49-F238E27FC236}">
                <a16:creationId xmlns:a16="http://schemas.microsoft.com/office/drawing/2014/main" id="{4EB1C950-1984-3187-A66D-E78312462FA4}"/>
              </a:ext>
            </a:extLst>
          </p:cNvPr>
          <p:cNvSpPr/>
          <p:nvPr/>
        </p:nvSpPr>
        <p:spPr>
          <a:xfrm>
            <a:off x="6173527" y="755304"/>
            <a:ext cx="5025867" cy="2563002"/>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Tree>
    <p:extLst>
      <p:ext uri="{BB962C8B-B14F-4D97-AF65-F5344CB8AC3E}">
        <p14:creationId xmlns:p14="http://schemas.microsoft.com/office/powerpoint/2010/main" val="1391492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CC3D-F637-7DDF-1F4A-2C9A70F19DC9}"/>
              </a:ext>
            </a:extLst>
          </p:cNvPr>
          <p:cNvSpPr>
            <a:spLocks noGrp="1"/>
          </p:cNvSpPr>
          <p:nvPr>
            <p:ph type="title"/>
          </p:nvPr>
        </p:nvSpPr>
        <p:spPr>
          <a:xfrm>
            <a:off x="566057" y="512064"/>
            <a:ext cx="11013327" cy="914400"/>
          </a:xfrm>
        </p:spPr>
        <p:txBody>
          <a:bodyPr/>
          <a:lstStyle/>
          <a:p>
            <a:r>
              <a:rPr lang="en-US" sz="3200" b="1" dirty="0"/>
              <a:t>Why “Multi-Port Memories”</a:t>
            </a:r>
          </a:p>
        </p:txBody>
      </p:sp>
      <p:sp>
        <p:nvSpPr>
          <p:cNvPr id="3" name="Content Placeholder 2">
            <a:extLst>
              <a:ext uri="{FF2B5EF4-FFF2-40B4-BE49-F238E27FC236}">
                <a16:creationId xmlns:a16="http://schemas.microsoft.com/office/drawing/2014/main" id="{35E5F6F7-A52C-696E-0451-D16572C7C9B8}"/>
              </a:ext>
            </a:extLst>
          </p:cNvPr>
          <p:cNvSpPr>
            <a:spLocks noGrp="1"/>
          </p:cNvSpPr>
          <p:nvPr>
            <p:ph idx="1"/>
          </p:nvPr>
        </p:nvSpPr>
        <p:spPr>
          <a:xfrm>
            <a:off x="457081" y="1426464"/>
            <a:ext cx="11274663" cy="5049742"/>
          </a:xfrm>
        </p:spPr>
        <p:txBody>
          <a:bodyPr>
            <a:normAutofit lnSpcReduction="10000"/>
          </a:bodyPr>
          <a:lstStyle/>
          <a:p>
            <a:pPr marL="228531" indent="-228531"/>
            <a:r>
              <a:rPr lang="en-US" sz="2399" dirty="0"/>
              <a:t>﻿Multi-Port Memories have all the features of single-port memories</a:t>
            </a:r>
          </a:p>
          <a:p>
            <a:pPr marL="228531" indent="-228531"/>
            <a:r>
              <a:rPr lang="en-US" sz="2399" dirty="0"/>
              <a:t>Used for multi-tasking </a:t>
            </a:r>
          </a:p>
          <a:p>
            <a:pPr marL="228531" indent="-228531"/>
            <a:r>
              <a:rPr lang="en-US" sz="2399" dirty="0"/>
              <a:t>Parallel Processing – increase bandwidth without cycle time compressing</a:t>
            </a:r>
          </a:p>
          <a:p>
            <a:pPr marL="228531" indent="-228531"/>
            <a:r>
              <a:rPr lang="en-US" sz="2399" dirty="0"/>
              <a:t>“Simultaneously” read and write data or read-while-write</a:t>
            </a:r>
          </a:p>
          <a:p>
            <a:pPr marL="228531" indent="-228531"/>
            <a:r>
              <a:rPr lang="en-US" sz="2399" dirty="0"/>
              <a:t>Examples</a:t>
            </a:r>
          </a:p>
          <a:p>
            <a:pPr marL="458650" lvl="1" indent="-230119"/>
            <a:r>
              <a:rPr lang="en-US" sz="1799" dirty="0"/>
              <a:t>Dedicated Memory – In a branch-target-buffer memory to keep track branch prediction and decision</a:t>
            </a:r>
          </a:p>
          <a:p>
            <a:pPr marL="458650" lvl="1" indent="-230119"/>
            <a:r>
              <a:rPr lang="en-US" sz="1799" dirty="0"/>
              <a:t>Shared Memory – multiple requests for data from multi-cores or networked processors</a:t>
            </a:r>
          </a:p>
          <a:p>
            <a:pPr marL="0" indent="-256104"/>
            <a:r>
              <a:rPr lang="en-US" sz="2399" dirty="0"/>
              <a:t>Analysis and Synthesis</a:t>
            </a:r>
          </a:p>
          <a:p>
            <a:pPr marL="458650" lvl="1" indent="-230119"/>
            <a:r>
              <a:rPr lang="en-US" sz="1799" dirty="0"/>
              <a:t>Multi-port (MP) SRAM is a commonly used for cache design as it allows simultaneous R/W accesses.</a:t>
            </a:r>
          </a:p>
          <a:p>
            <a:pPr marL="458650" lvl="1" indent="-230119"/>
            <a:r>
              <a:rPr lang="en-US" sz="1799" dirty="0"/>
              <a:t>For CISC CPUs, such as the X86 architecture, MP cache such as </a:t>
            </a:r>
            <a:r>
              <a:rPr lang="en-US" sz="1799" dirty="0" err="1"/>
              <a:t>mRnW</a:t>
            </a:r>
            <a:r>
              <a:rPr lang="en-US" sz="1799" dirty="0"/>
              <a:t> configuration is used</a:t>
            </a:r>
          </a:p>
          <a:p>
            <a:pPr marL="458650" lvl="1" indent="-230119"/>
            <a:r>
              <a:rPr lang="en-US" sz="1799" dirty="0"/>
              <a:t>For RISC CPUs, such as the ARM architecture, SP cache such as 1RW with multi-bank (MB) configuration is used. </a:t>
            </a:r>
          </a:p>
          <a:p>
            <a:pPr marL="458650" lvl="1" indent="-230119"/>
            <a:r>
              <a:rPr lang="en-US" sz="1799" dirty="0"/>
              <a:t>Overall, the choice of cache memory organization and multiport SRAM configuration depends on the specific design goals, performance requirements, and trade-offs between cost, power consumption, and performance.</a:t>
            </a:r>
          </a:p>
        </p:txBody>
      </p:sp>
    </p:spTree>
    <p:extLst>
      <p:ext uri="{BB962C8B-B14F-4D97-AF65-F5344CB8AC3E}">
        <p14:creationId xmlns:p14="http://schemas.microsoft.com/office/powerpoint/2010/main" val="358318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AA1AFF6-3131-739C-8479-D2B036862072}"/>
                  </a:ext>
                </a:extLst>
              </p:cNvPr>
              <p:cNvSpPr>
                <a:spLocks noGrp="1"/>
              </p:cNvSpPr>
              <p:nvPr>
                <p:ph type="title"/>
              </p:nvPr>
            </p:nvSpPr>
            <p:spPr>
              <a:xfrm>
                <a:off x="296559" y="308608"/>
                <a:ext cx="6232756" cy="875524"/>
              </a:xfrm>
            </p:spPr>
            <p:txBody>
              <a:bodyPr/>
              <a:lstStyle/>
              <a:p>
                <a:r>
                  <a:rPr lang="en-US" sz="2799" dirty="0"/>
                  <a:t> Array Capacity: </a:t>
                </a:r>
                <a14:m>
                  <m:oMath xmlns:m="http://schemas.openxmlformats.org/officeDocument/2006/math">
                    <m:r>
                      <a:rPr lang="en-US" sz="2799" b="1" i="1">
                        <a:latin typeface="Cambria Math" panose="02040503050406030204" pitchFamily="18" charset="0"/>
                      </a:rPr>
                      <m:t>𝒏</m:t>
                    </m:r>
                  </m:oMath>
                </a14:m>
                <a:r>
                  <a:rPr lang="en-US" sz="2799" dirty="0"/>
                  <a:t>·</a:t>
                </a:r>
                <a14:m>
                  <m:oMath xmlns:m="http://schemas.openxmlformats.org/officeDocument/2006/math">
                    <m:r>
                      <a:rPr lang="en-US" sz="2799" b="1" i="1">
                        <a:latin typeface="Cambria Math" panose="02040503050406030204" pitchFamily="18" charset="0"/>
                      </a:rPr>
                      <m:t>𝒎</m:t>
                    </m:r>
                    <m:r>
                      <m:rPr>
                        <m:nor/>
                      </m:rPr>
                      <a:rPr lang="en-US" sz="2799" dirty="0"/>
                      <m:t>·</m:t>
                    </m:r>
                    <m:r>
                      <a:rPr lang="en-US" sz="2799" i="1">
                        <a:latin typeface="Cambria Math" panose="02040503050406030204" pitchFamily="18" charset="0"/>
                      </a:rPr>
                      <m:t>𝒘</m:t>
                    </m:r>
                  </m:oMath>
                </a14:m>
                <a:r>
                  <a:rPr lang="en-US" sz="2799" dirty="0"/>
                  <a:t> bits </a:t>
                </a:r>
                <a:br>
                  <a:rPr lang="en-US" sz="2799" dirty="0"/>
                </a:br>
                <a:r>
                  <a:rPr lang="en-US" sz="2799" dirty="0"/>
                  <a:t>with 1RW, 1R1W, 2R2W cells</a:t>
                </a:r>
              </a:p>
            </p:txBody>
          </p:sp>
        </mc:Choice>
        <mc:Fallback xmlns="">
          <p:sp>
            <p:nvSpPr>
              <p:cNvPr id="2" name="Title 1">
                <a:extLst>
                  <a:ext uri="{FF2B5EF4-FFF2-40B4-BE49-F238E27FC236}">
                    <a16:creationId xmlns:a16="http://schemas.microsoft.com/office/drawing/2014/main" id="{5AA1AFF6-3131-739C-8479-D2B036862072}"/>
                  </a:ext>
                </a:extLst>
              </p:cNvPr>
              <p:cNvSpPr>
                <a:spLocks noGrp="1" noRot="1" noChangeAspect="1" noMove="1" noResize="1" noEditPoints="1" noAdjustHandles="1" noChangeArrowheads="1" noChangeShapeType="1" noTextEdit="1"/>
              </p:cNvSpPr>
              <p:nvPr>
                <p:ph type="title"/>
              </p:nvPr>
            </p:nvSpPr>
            <p:spPr>
              <a:xfrm>
                <a:off x="296559" y="308608"/>
                <a:ext cx="6232756" cy="875524"/>
              </a:xfrm>
              <a:blipFill>
                <a:blip r:embed="rId2"/>
                <a:stretch>
                  <a:fillRect l="-1423" t="-5714" b="-28571"/>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F1525238-78AF-A9BF-9BB7-A2C78B67DEF4}"/>
              </a:ext>
            </a:extLst>
          </p:cNvPr>
          <p:cNvGrpSpPr/>
          <p:nvPr/>
        </p:nvGrpSpPr>
        <p:grpSpPr>
          <a:xfrm>
            <a:off x="315377" y="1748414"/>
            <a:ext cx="2133044" cy="4588516"/>
            <a:chOff x="1066800" y="-17711"/>
            <a:chExt cx="2133600" cy="4589711"/>
          </a:xfrm>
        </p:grpSpPr>
        <p:pic>
          <p:nvPicPr>
            <p:cNvPr id="3" name="Picture 2">
              <a:extLst>
                <a:ext uri="{FF2B5EF4-FFF2-40B4-BE49-F238E27FC236}">
                  <a16:creationId xmlns:a16="http://schemas.microsoft.com/office/drawing/2014/main" id="{CECBC763-D94D-7A54-2962-62020D83610C}"/>
                </a:ext>
              </a:extLst>
            </p:cNvPr>
            <p:cNvPicPr>
              <a:picLocks noChangeAspect="1"/>
            </p:cNvPicPr>
            <p:nvPr/>
          </p:nvPicPr>
          <p:blipFill rotWithShape="1">
            <a:blip r:embed="rId3"/>
            <a:srcRect l="14815" r="25925" b="15748"/>
            <a:stretch/>
          </p:blipFill>
          <p:spPr>
            <a:xfrm>
              <a:off x="1066800" y="1676400"/>
              <a:ext cx="2133600" cy="2667000"/>
            </a:xfrm>
            <a:prstGeom prst="rect">
              <a:avLst/>
            </a:prstGeom>
          </p:spPr>
        </p:pic>
        <p:sp>
          <p:nvSpPr>
            <p:cNvPr id="4" name="Rectangle 3">
              <a:extLst>
                <a:ext uri="{FF2B5EF4-FFF2-40B4-BE49-F238E27FC236}">
                  <a16:creationId xmlns:a16="http://schemas.microsoft.com/office/drawing/2014/main" id="{E1FB9905-611A-00FE-E2A2-49575AC1F6D3}"/>
                </a:ext>
              </a:extLst>
            </p:cNvPr>
            <p:cNvSpPr/>
            <p:nvPr/>
          </p:nvSpPr>
          <p:spPr>
            <a:xfrm>
              <a:off x="1600200" y="4343400"/>
              <a:ext cx="1524000"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1998"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FFCE5EA-286B-4599-EBB0-05FA05DACAF7}"/>
                </a:ext>
              </a:extLst>
            </p:cNvPr>
            <p:cNvSpPr txBox="1"/>
            <p:nvPr/>
          </p:nvSpPr>
          <p:spPr>
            <a:xfrm>
              <a:off x="1975025" y="-17711"/>
              <a:ext cx="716863" cy="584775"/>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1RW</a:t>
              </a:r>
            </a:p>
          </p:txBody>
        </p:sp>
      </p:grpSp>
      <p:grpSp>
        <p:nvGrpSpPr>
          <p:cNvPr id="261" name="Group 260">
            <a:extLst>
              <a:ext uri="{FF2B5EF4-FFF2-40B4-BE49-F238E27FC236}">
                <a16:creationId xmlns:a16="http://schemas.microsoft.com/office/drawing/2014/main" id="{244D0E6F-439B-2A3B-9E91-983336068726}"/>
              </a:ext>
            </a:extLst>
          </p:cNvPr>
          <p:cNvGrpSpPr/>
          <p:nvPr/>
        </p:nvGrpSpPr>
        <p:grpSpPr>
          <a:xfrm>
            <a:off x="2711619" y="1679732"/>
            <a:ext cx="3491089" cy="4671555"/>
            <a:chOff x="2551844" y="1170440"/>
            <a:chExt cx="3491998" cy="4672772"/>
          </a:xfrm>
        </p:grpSpPr>
        <p:grpSp>
          <p:nvGrpSpPr>
            <p:cNvPr id="115" name="Group 114">
              <a:extLst>
                <a:ext uri="{FF2B5EF4-FFF2-40B4-BE49-F238E27FC236}">
                  <a16:creationId xmlns:a16="http://schemas.microsoft.com/office/drawing/2014/main" id="{3F67ECB7-5171-2ABF-3D25-2D48751B6EC6}"/>
                </a:ext>
              </a:extLst>
            </p:cNvPr>
            <p:cNvGrpSpPr/>
            <p:nvPr/>
          </p:nvGrpSpPr>
          <p:grpSpPr>
            <a:xfrm>
              <a:off x="2551844" y="2069683"/>
              <a:ext cx="3491998" cy="3773529"/>
              <a:chOff x="3880553" y="2054620"/>
              <a:chExt cx="3491998" cy="3773529"/>
            </a:xfrm>
          </p:grpSpPr>
          <p:grpSp>
            <p:nvGrpSpPr>
              <p:cNvPr id="90" name="Group 89">
                <a:extLst>
                  <a:ext uri="{FF2B5EF4-FFF2-40B4-BE49-F238E27FC236}">
                    <a16:creationId xmlns:a16="http://schemas.microsoft.com/office/drawing/2014/main" id="{7F59F9F7-BEC4-7553-8E77-BE049B078A85}"/>
                  </a:ext>
                </a:extLst>
              </p:cNvPr>
              <p:cNvGrpSpPr/>
              <p:nvPr/>
            </p:nvGrpSpPr>
            <p:grpSpPr>
              <a:xfrm>
                <a:off x="4983802" y="2597724"/>
                <a:ext cx="228600" cy="2576261"/>
                <a:chOff x="4572000" y="2721684"/>
                <a:chExt cx="228600" cy="2576261"/>
              </a:xfrm>
            </p:grpSpPr>
            <p:cxnSp>
              <p:nvCxnSpPr>
                <p:cNvPr id="91" name="Straight Connector 90">
                  <a:extLst>
                    <a:ext uri="{FF2B5EF4-FFF2-40B4-BE49-F238E27FC236}">
                      <a16:creationId xmlns:a16="http://schemas.microsoft.com/office/drawing/2014/main" id="{5F297C62-59A0-D164-0AB2-1AF83B2BCF10}"/>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1DF78AC-9A87-6BC6-9677-C506EBC8E85F}"/>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2507883-8A1B-5577-5914-2B6EB47081D3}"/>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6DE172C-D294-1BA9-2F11-D3735B60E45C}"/>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3A5525A-7270-0C32-D8B9-E56788CDB6E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AF8AAF9C-BED7-4525-F008-24DD15316E6C}"/>
                  </a:ext>
                </a:extLst>
              </p:cNvPr>
              <p:cNvGrpSpPr/>
              <p:nvPr/>
            </p:nvGrpSpPr>
            <p:grpSpPr>
              <a:xfrm>
                <a:off x="5346306" y="2604188"/>
                <a:ext cx="228600" cy="2576261"/>
                <a:chOff x="4572000" y="2721684"/>
                <a:chExt cx="228600" cy="2576261"/>
              </a:xfrm>
            </p:grpSpPr>
            <p:cxnSp>
              <p:nvCxnSpPr>
                <p:cNvPr id="97" name="Straight Connector 96">
                  <a:extLst>
                    <a:ext uri="{FF2B5EF4-FFF2-40B4-BE49-F238E27FC236}">
                      <a16:creationId xmlns:a16="http://schemas.microsoft.com/office/drawing/2014/main" id="{80CFB7A9-CAD1-6016-1282-DFBDCDCB3E1B}"/>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00987DD-E288-958A-DFC3-6378BCEE36B8}"/>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8B3BEA9-82B3-B2F8-B363-70DEBED3FEF5}"/>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BB44C98-7CB4-564D-1FD5-616F1D34DE7E}"/>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176236-7BDB-AC96-9EF6-4A36E3628AE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72B0D465-99C8-D8AF-929D-D588633687B8}"/>
                  </a:ext>
                </a:extLst>
              </p:cNvPr>
              <p:cNvGrpSpPr/>
              <p:nvPr/>
            </p:nvGrpSpPr>
            <p:grpSpPr>
              <a:xfrm>
                <a:off x="6397622" y="2600993"/>
                <a:ext cx="228600" cy="2576261"/>
                <a:chOff x="4572000" y="2721684"/>
                <a:chExt cx="228600" cy="2576261"/>
              </a:xfrm>
            </p:grpSpPr>
            <p:cxnSp>
              <p:nvCxnSpPr>
                <p:cNvPr id="103" name="Straight Connector 102">
                  <a:extLst>
                    <a:ext uri="{FF2B5EF4-FFF2-40B4-BE49-F238E27FC236}">
                      <a16:creationId xmlns:a16="http://schemas.microsoft.com/office/drawing/2014/main" id="{EBE6731B-D5F1-453A-6CD4-6D1CF5DCD7D6}"/>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D15095F-6026-D6FD-EDCF-4686BE8A87F5}"/>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4D1FF68-E28B-912E-4C23-99CFEE19FBA5}"/>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EFA1D81-3B57-05B9-BE8B-6B10FE7203ED}"/>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8604873-37F4-81C5-698C-9D0337F8288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70AD992C-EB2F-1F33-74EB-E9AC8FB0E1C1}"/>
                  </a:ext>
                </a:extLst>
              </p:cNvPr>
              <p:cNvGrpSpPr/>
              <p:nvPr/>
            </p:nvGrpSpPr>
            <p:grpSpPr>
              <a:xfrm>
                <a:off x="4974770" y="2718488"/>
                <a:ext cx="228600" cy="2576261"/>
                <a:chOff x="4572000" y="2721684"/>
                <a:chExt cx="228600" cy="2576261"/>
              </a:xfrm>
            </p:grpSpPr>
            <p:cxnSp>
              <p:nvCxnSpPr>
                <p:cNvPr id="52" name="Straight Connector 51">
                  <a:extLst>
                    <a:ext uri="{FF2B5EF4-FFF2-40B4-BE49-F238E27FC236}">
                      <a16:creationId xmlns:a16="http://schemas.microsoft.com/office/drawing/2014/main" id="{363EEDE3-9F01-D374-6BCD-4DD69075C1D8}"/>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482FD90-0442-283F-0C09-A0F1D0051189}"/>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E80CC12-B07F-DB23-01D5-5CB526AC5792}"/>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10F0B79-6F99-343E-835D-7075872A0D07}"/>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E147A9C-B844-6745-2EB0-D29A077130B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2E0F5EA-3827-80F3-09C9-6B47B84AF478}"/>
                  </a:ext>
                </a:extLst>
              </p:cNvPr>
              <p:cNvGrpSpPr/>
              <p:nvPr/>
            </p:nvGrpSpPr>
            <p:grpSpPr>
              <a:xfrm>
                <a:off x="5349579" y="2715292"/>
                <a:ext cx="228600" cy="2576261"/>
                <a:chOff x="4572000" y="2721684"/>
                <a:chExt cx="228600" cy="2576261"/>
              </a:xfrm>
            </p:grpSpPr>
            <p:cxnSp>
              <p:nvCxnSpPr>
                <p:cNvPr id="58" name="Straight Connector 57">
                  <a:extLst>
                    <a:ext uri="{FF2B5EF4-FFF2-40B4-BE49-F238E27FC236}">
                      <a16:creationId xmlns:a16="http://schemas.microsoft.com/office/drawing/2014/main" id="{C466FCAF-A9E3-437C-44F4-80A69948D987}"/>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261F924-2A80-B8EA-16A8-89350AAF37E9}"/>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FE4DE44-CE3F-59A3-B91F-AF542E6C716E}"/>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2C98670-DCFD-3718-3667-03337884E93F}"/>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FED8C69-E356-1B53-465E-1D504119C9A8}"/>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AE27C57-EEE2-9A1F-1B0F-886C403069FE}"/>
                  </a:ext>
                </a:extLst>
              </p:cNvPr>
              <p:cNvGrpSpPr/>
              <p:nvPr/>
            </p:nvGrpSpPr>
            <p:grpSpPr>
              <a:xfrm>
                <a:off x="6389914" y="2715292"/>
                <a:ext cx="228600" cy="2576261"/>
                <a:chOff x="4572000" y="2721684"/>
                <a:chExt cx="228600" cy="2576261"/>
              </a:xfrm>
            </p:grpSpPr>
            <p:cxnSp>
              <p:nvCxnSpPr>
                <p:cNvPr id="64" name="Straight Connector 63">
                  <a:extLst>
                    <a:ext uri="{FF2B5EF4-FFF2-40B4-BE49-F238E27FC236}">
                      <a16:creationId xmlns:a16="http://schemas.microsoft.com/office/drawing/2014/main" id="{F68FB336-DCA9-6411-1308-C9BFC98B81BE}"/>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F8CFA70-AFE3-F53F-3C3A-726B95E3C94E}"/>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3404975-E595-A3B2-9D49-4834E8159A3F}"/>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D0B4F19-582A-CF76-7BCB-0CE1F0FD967C}"/>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C6D1FD-99BD-9F34-5DAF-53C55A258B00}"/>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2AD1093C-2BAC-F239-93E4-35A4A0652001}"/>
                  </a:ext>
                </a:extLst>
              </p:cNvPr>
              <p:cNvSpPr/>
              <p:nvPr/>
            </p:nvSpPr>
            <p:spPr>
              <a:xfrm>
                <a:off x="4620473" y="5599549"/>
                <a:ext cx="2018624"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a:t>
                </a:r>
                <a:endParaRPr lang="en-US" sz="1998"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0B40B16-39D8-CA6E-112D-383DEB6A960C}"/>
                  </a:ext>
                </a:extLst>
              </p:cNvPr>
              <p:cNvSpPr/>
              <p:nvPr/>
            </p:nvSpPr>
            <p:spPr>
              <a:xfrm>
                <a:off x="4539342" y="2715291"/>
                <a:ext cx="2133599" cy="2466309"/>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8T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1" name="Trapezoid 10">
                <a:extLst>
                  <a:ext uri="{FF2B5EF4-FFF2-40B4-BE49-F238E27FC236}">
                    <a16:creationId xmlns:a16="http://schemas.microsoft.com/office/drawing/2014/main" id="{69998B58-BC8B-07C3-2BC2-871F463948EB}"/>
                  </a:ext>
                </a:extLst>
              </p:cNvPr>
              <p:cNvSpPr/>
              <p:nvPr/>
            </p:nvSpPr>
            <p:spPr>
              <a:xfrm rot="16200000">
                <a:off x="3162300" y="3822510"/>
                <a:ext cx="228600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t>
                </a:r>
              </a:p>
            </p:txBody>
          </p:sp>
          <p:cxnSp>
            <p:nvCxnSpPr>
              <p:cNvPr id="13" name="Straight Arrow Connector 12">
                <a:extLst>
                  <a:ext uri="{FF2B5EF4-FFF2-40B4-BE49-F238E27FC236}">
                    <a16:creationId xmlns:a16="http://schemas.microsoft.com/office/drawing/2014/main" id="{484A0768-6F38-407F-9568-B5ECA920F3EA}"/>
                  </a:ext>
                </a:extLst>
              </p:cNvPr>
              <p:cNvCxnSpPr>
                <a:endCxn id="11" idx="0"/>
              </p:cNvCxnSpPr>
              <p:nvPr/>
            </p:nvCxnSpPr>
            <p:spPr>
              <a:xfrm>
                <a:off x="3962400" y="3936810"/>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3D3881-9211-9762-D5EF-A25D326B8110}"/>
                  </a:ext>
                </a:extLst>
              </p:cNvPr>
              <p:cNvCxnSpPr/>
              <p:nvPr/>
            </p:nvCxnSpPr>
            <p:spPr>
              <a:xfrm flipH="1">
                <a:off x="4016829" y="386061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rapezoid 16">
                <a:extLst>
                  <a:ext uri="{FF2B5EF4-FFF2-40B4-BE49-F238E27FC236}">
                    <a16:creationId xmlns:a16="http://schemas.microsoft.com/office/drawing/2014/main" id="{ECCA9178-B4B6-0DAF-4278-93DFB8A89EDF}"/>
                  </a:ext>
                </a:extLst>
              </p:cNvPr>
              <p:cNvSpPr/>
              <p:nvPr/>
            </p:nvSpPr>
            <p:spPr>
              <a:xfrm rot="5400000">
                <a:off x="5763983" y="3822510"/>
                <a:ext cx="228600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a:t>
                </a:r>
              </a:p>
            </p:txBody>
          </p:sp>
          <p:cxnSp>
            <p:nvCxnSpPr>
              <p:cNvPr id="18" name="Straight Arrow Connector 17">
                <a:extLst>
                  <a:ext uri="{FF2B5EF4-FFF2-40B4-BE49-F238E27FC236}">
                    <a16:creationId xmlns:a16="http://schemas.microsoft.com/office/drawing/2014/main" id="{CD61D208-3617-4871-DBFC-42628525E160}"/>
                  </a:ext>
                </a:extLst>
              </p:cNvPr>
              <p:cNvCxnSpPr>
                <a:cxnSpLocks/>
              </p:cNvCxnSpPr>
              <p:nvPr/>
            </p:nvCxnSpPr>
            <p:spPr>
              <a:xfrm flipH="1">
                <a:off x="7010396" y="3936810"/>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108F7B-D896-80BB-A53B-B6D032A93C6E}"/>
                  </a:ext>
                </a:extLst>
              </p:cNvPr>
              <p:cNvCxnSpPr>
                <a:cxnSpLocks/>
              </p:cNvCxnSpPr>
              <p:nvPr/>
            </p:nvCxnSpPr>
            <p:spPr>
              <a:xfrm flipH="1">
                <a:off x="7102925" y="386061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EED7685-A16C-CB1F-181D-B7B6D5062B0B}"/>
                  </a:ext>
                </a:extLst>
              </p:cNvPr>
              <p:cNvSpPr txBox="1"/>
              <p:nvPr/>
            </p:nvSpPr>
            <p:spPr>
              <a:xfrm>
                <a:off x="3880553" y="37137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22" name="TextBox 21">
                <a:extLst>
                  <a:ext uri="{FF2B5EF4-FFF2-40B4-BE49-F238E27FC236}">
                    <a16:creationId xmlns:a16="http://schemas.microsoft.com/office/drawing/2014/main" id="{1075EB97-9854-20A5-A699-7A0AD0FD1526}"/>
                  </a:ext>
                </a:extLst>
              </p:cNvPr>
              <p:cNvSpPr txBox="1"/>
              <p:nvPr/>
            </p:nvSpPr>
            <p:spPr>
              <a:xfrm>
                <a:off x="7102925" y="3685401"/>
                <a:ext cx="26962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n</a:t>
                </a:r>
              </a:p>
            </p:txBody>
          </p:sp>
          <p:cxnSp>
            <p:nvCxnSpPr>
              <p:cNvPr id="27" name="Straight Connector 26">
                <a:extLst>
                  <a:ext uri="{FF2B5EF4-FFF2-40B4-BE49-F238E27FC236}">
                    <a16:creationId xmlns:a16="http://schemas.microsoft.com/office/drawing/2014/main" id="{9E69A2EC-E0EF-A8EE-ACD7-2080088BE6A2}"/>
                  </a:ext>
                </a:extLst>
              </p:cNvPr>
              <p:cNvCxnSpPr/>
              <p:nvPr/>
            </p:nvCxnSpPr>
            <p:spPr>
              <a:xfrm flipH="1">
                <a:off x="4305300" y="529155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335FD11-FE60-05A0-F251-911FDEA198F5}"/>
                  </a:ext>
                </a:extLst>
              </p:cNvPr>
              <p:cNvCxnSpPr>
                <a:cxnSpLocks/>
                <a:stCxn id="26" idx="1"/>
              </p:cNvCxnSpPr>
              <p:nvPr/>
            </p:nvCxnSpPr>
            <p:spPr>
              <a:xfrm flipH="1">
                <a:off x="4051301" y="5367754"/>
                <a:ext cx="2341164"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E04FB39-28E9-8134-F913-C9B16035C695}"/>
                  </a:ext>
                </a:extLst>
              </p:cNvPr>
              <p:cNvSpPr txBox="1"/>
              <p:nvPr/>
            </p:nvSpPr>
            <p:spPr>
              <a:xfrm>
                <a:off x="4149974" y="513378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grpSp>
            <p:nvGrpSpPr>
              <p:cNvPr id="50" name="Group 49">
                <a:extLst>
                  <a:ext uri="{FF2B5EF4-FFF2-40B4-BE49-F238E27FC236}">
                    <a16:creationId xmlns:a16="http://schemas.microsoft.com/office/drawing/2014/main" id="{45AF735C-34FF-062D-B567-6BFD0862441D}"/>
                  </a:ext>
                </a:extLst>
              </p:cNvPr>
              <p:cNvGrpSpPr/>
              <p:nvPr/>
            </p:nvGrpSpPr>
            <p:grpSpPr>
              <a:xfrm>
                <a:off x="4572000" y="2721684"/>
                <a:ext cx="228600" cy="2576261"/>
                <a:chOff x="4572000" y="2721684"/>
                <a:chExt cx="228600" cy="2576261"/>
              </a:xfrm>
            </p:grpSpPr>
            <p:cxnSp>
              <p:nvCxnSpPr>
                <p:cNvPr id="32" name="Straight Connector 31">
                  <a:extLst>
                    <a:ext uri="{FF2B5EF4-FFF2-40B4-BE49-F238E27FC236}">
                      <a16:creationId xmlns:a16="http://schemas.microsoft.com/office/drawing/2014/main" id="{042B1724-F7F8-9970-D2CC-445D64CC12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7BC415-994C-AA3D-64E2-2A274707F2D4}"/>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6C23FC1-F19B-86E4-414A-8AB7582DAFC7}"/>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1922D3-C652-F3CA-FA28-7B4C832B367C}"/>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D10FBED-D9CB-59AF-CB86-9C16040769F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23F8C038-7C54-4D74-E949-1ACD388A7477}"/>
                  </a:ext>
                </a:extLst>
              </p:cNvPr>
              <p:cNvCxnSpPr>
                <a:cxnSpLocks/>
              </p:cNvCxnSpPr>
              <p:nvPr/>
            </p:nvCxnSpPr>
            <p:spPr>
              <a:xfrm flipH="1">
                <a:off x="4703732" y="5443954"/>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1271B0-D27A-2936-745B-25E1E29589B7}"/>
                  </a:ext>
                </a:extLst>
              </p:cNvPr>
              <p:cNvCxnSpPr>
                <a:cxnSpLocks/>
              </p:cNvCxnSpPr>
              <p:nvPr/>
            </p:nvCxnSpPr>
            <p:spPr>
              <a:xfrm flipH="1">
                <a:off x="5093409" y="544075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E7B765-4C6F-1448-BF03-8545D680A685}"/>
                  </a:ext>
                </a:extLst>
              </p:cNvPr>
              <p:cNvCxnSpPr>
                <a:cxnSpLocks/>
              </p:cNvCxnSpPr>
              <p:nvPr/>
            </p:nvCxnSpPr>
            <p:spPr>
              <a:xfrm flipH="1">
                <a:off x="5466219" y="5434368"/>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DB93B3F-0D70-6DC3-9BBC-D9FB23DE4D36}"/>
                  </a:ext>
                </a:extLst>
              </p:cNvPr>
              <p:cNvCxnSpPr>
                <a:cxnSpLocks/>
              </p:cNvCxnSpPr>
              <p:nvPr/>
            </p:nvCxnSpPr>
            <p:spPr>
              <a:xfrm flipH="1">
                <a:off x="6504094" y="5434368"/>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8AAF400-F405-C835-3742-D691D03A3C1C}"/>
                  </a:ext>
                </a:extLst>
              </p:cNvPr>
              <p:cNvSpPr txBox="1"/>
              <p:nvPr/>
            </p:nvSpPr>
            <p:spPr>
              <a:xfrm>
                <a:off x="4643963" y="5389537"/>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0</a:t>
                </a:r>
              </a:p>
            </p:txBody>
          </p:sp>
          <p:sp>
            <p:nvSpPr>
              <p:cNvPr id="47" name="TextBox 46">
                <a:extLst>
                  <a:ext uri="{FF2B5EF4-FFF2-40B4-BE49-F238E27FC236}">
                    <a16:creationId xmlns:a16="http://schemas.microsoft.com/office/drawing/2014/main" id="{1083D374-C8D3-1535-E121-009D23C515F5}"/>
                  </a:ext>
                </a:extLst>
              </p:cNvPr>
              <p:cNvSpPr txBox="1"/>
              <p:nvPr/>
            </p:nvSpPr>
            <p:spPr>
              <a:xfrm>
                <a:off x="5035264" y="5389537"/>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id="{C92264BB-586B-C1A3-51C1-D1BE2F9C8FDE}"/>
                  </a:ext>
                </a:extLst>
              </p:cNvPr>
              <p:cNvSpPr txBox="1"/>
              <p:nvPr/>
            </p:nvSpPr>
            <p:spPr>
              <a:xfrm>
                <a:off x="5433166" y="5381654"/>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2</a:t>
                </a:r>
              </a:p>
            </p:txBody>
          </p:sp>
          <p:sp>
            <p:nvSpPr>
              <p:cNvPr id="49" name="TextBox 48">
                <a:extLst>
                  <a:ext uri="{FF2B5EF4-FFF2-40B4-BE49-F238E27FC236}">
                    <a16:creationId xmlns:a16="http://schemas.microsoft.com/office/drawing/2014/main" id="{02D2F55B-5A3F-FBC5-7987-AAE34046B3FE}"/>
                  </a:ext>
                </a:extLst>
              </p:cNvPr>
              <p:cNvSpPr txBox="1"/>
              <p:nvPr/>
            </p:nvSpPr>
            <p:spPr>
              <a:xfrm>
                <a:off x="6491138" y="5370577"/>
                <a:ext cx="59362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69" name="Group 68">
                <a:extLst>
                  <a:ext uri="{FF2B5EF4-FFF2-40B4-BE49-F238E27FC236}">
                    <a16:creationId xmlns:a16="http://schemas.microsoft.com/office/drawing/2014/main" id="{093574B6-E1A1-C2A8-5C76-79510026A8DF}"/>
                  </a:ext>
                </a:extLst>
              </p:cNvPr>
              <p:cNvGrpSpPr/>
              <p:nvPr/>
            </p:nvGrpSpPr>
            <p:grpSpPr>
              <a:xfrm>
                <a:off x="4591956" y="2600993"/>
                <a:ext cx="228600" cy="2576261"/>
                <a:chOff x="4572000" y="2721684"/>
                <a:chExt cx="228600" cy="2576261"/>
              </a:xfrm>
            </p:grpSpPr>
            <p:cxnSp>
              <p:nvCxnSpPr>
                <p:cNvPr id="70" name="Straight Connector 69">
                  <a:extLst>
                    <a:ext uri="{FF2B5EF4-FFF2-40B4-BE49-F238E27FC236}">
                      <a16:creationId xmlns:a16="http://schemas.microsoft.com/office/drawing/2014/main" id="{B1577841-129F-7487-7FD9-A94CBD381E6F}"/>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9F2D27B-1DCB-E817-1508-3A830A7BCA6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99883CC-63E9-379C-2987-7EA3A5B2A20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B9306DA-5AB6-F8DF-7FF7-D67B0BE5F6CA}"/>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DC2E31-6688-02F8-4980-D3D509B7E62A}"/>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261E357A-AEBF-F728-342A-7413DA81A271}"/>
                  </a:ext>
                </a:extLst>
              </p:cNvPr>
              <p:cNvCxnSpPr/>
              <p:nvPr/>
            </p:nvCxnSpPr>
            <p:spPr>
              <a:xfrm flipH="1">
                <a:off x="4356750" y="24594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7F246A9-3529-F240-8C72-AEF33DA975D2}"/>
                  </a:ext>
                </a:extLst>
              </p:cNvPr>
              <p:cNvCxnSpPr>
                <a:cxnSpLocks/>
                <a:stCxn id="78" idx="1"/>
              </p:cNvCxnSpPr>
              <p:nvPr/>
            </p:nvCxnSpPr>
            <p:spPr>
              <a:xfrm flipH="1">
                <a:off x="4059009" y="2527774"/>
                <a:ext cx="2341164"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95D32C0-9EE8-A9DC-A28D-13C7CEF705C2}"/>
                  </a:ext>
                </a:extLst>
              </p:cNvPr>
              <p:cNvCxnSpPr>
                <a:cxnSpLocks/>
              </p:cNvCxnSpPr>
              <p:nvPr/>
            </p:nvCxnSpPr>
            <p:spPr>
              <a:xfrm flipH="1">
                <a:off x="4703732" y="229220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39FA8EE-6D7B-A1B0-79F2-422803FC91E6}"/>
                  </a:ext>
                </a:extLst>
              </p:cNvPr>
              <p:cNvCxnSpPr>
                <a:cxnSpLocks/>
              </p:cNvCxnSpPr>
              <p:nvPr/>
            </p:nvCxnSpPr>
            <p:spPr>
              <a:xfrm flipH="1">
                <a:off x="5093409" y="2289014"/>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4598128-7982-658F-84EC-69BE917A073B}"/>
                  </a:ext>
                </a:extLst>
              </p:cNvPr>
              <p:cNvCxnSpPr>
                <a:cxnSpLocks/>
              </p:cNvCxnSpPr>
              <p:nvPr/>
            </p:nvCxnSpPr>
            <p:spPr>
              <a:xfrm flipH="1">
                <a:off x="5466219" y="2282623"/>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5232A6E-D470-9A01-045C-DC2F072AC6E9}"/>
                  </a:ext>
                </a:extLst>
              </p:cNvPr>
              <p:cNvCxnSpPr>
                <a:cxnSpLocks/>
              </p:cNvCxnSpPr>
              <p:nvPr/>
            </p:nvCxnSpPr>
            <p:spPr>
              <a:xfrm flipH="1">
                <a:off x="6504094" y="2282623"/>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CC13849-3492-F090-B12B-0B26CC904118}"/>
                  </a:ext>
                </a:extLst>
              </p:cNvPr>
              <p:cNvSpPr txBox="1"/>
              <p:nvPr/>
            </p:nvSpPr>
            <p:spPr>
              <a:xfrm>
                <a:off x="4642238" y="2240365"/>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0</a:t>
                </a:r>
              </a:p>
            </p:txBody>
          </p:sp>
          <p:sp>
            <p:nvSpPr>
              <p:cNvPr id="86" name="TextBox 85">
                <a:extLst>
                  <a:ext uri="{FF2B5EF4-FFF2-40B4-BE49-F238E27FC236}">
                    <a16:creationId xmlns:a16="http://schemas.microsoft.com/office/drawing/2014/main" id="{FBB7F65E-CDBE-534F-A6FE-638B2E4B89AF}"/>
                  </a:ext>
                </a:extLst>
              </p:cNvPr>
              <p:cNvSpPr txBox="1"/>
              <p:nvPr/>
            </p:nvSpPr>
            <p:spPr>
              <a:xfrm>
                <a:off x="5019140" y="2223994"/>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a:t>
                </a:r>
              </a:p>
            </p:txBody>
          </p:sp>
          <p:sp>
            <p:nvSpPr>
              <p:cNvPr id="87" name="TextBox 86">
                <a:extLst>
                  <a:ext uri="{FF2B5EF4-FFF2-40B4-BE49-F238E27FC236}">
                    <a16:creationId xmlns:a16="http://schemas.microsoft.com/office/drawing/2014/main" id="{2542F773-A986-F0CD-1936-95521DB55F88}"/>
                  </a:ext>
                </a:extLst>
              </p:cNvPr>
              <p:cNvSpPr txBox="1"/>
              <p:nvPr/>
            </p:nvSpPr>
            <p:spPr>
              <a:xfrm>
                <a:off x="5406648" y="2225639"/>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2</a:t>
                </a:r>
              </a:p>
            </p:txBody>
          </p:sp>
          <p:sp>
            <p:nvSpPr>
              <p:cNvPr id="88" name="TextBox 87">
                <a:extLst>
                  <a:ext uri="{FF2B5EF4-FFF2-40B4-BE49-F238E27FC236}">
                    <a16:creationId xmlns:a16="http://schemas.microsoft.com/office/drawing/2014/main" id="{58EC2701-1A29-3D0C-8788-0B6CC82FC2B9}"/>
                  </a:ext>
                </a:extLst>
              </p:cNvPr>
              <p:cNvSpPr txBox="1"/>
              <p:nvPr/>
            </p:nvSpPr>
            <p:spPr>
              <a:xfrm>
                <a:off x="6432746" y="2233669"/>
                <a:ext cx="59362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89" name="TextBox 88">
                <a:extLst>
                  <a:ext uri="{FF2B5EF4-FFF2-40B4-BE49-F238E27FC236}">
                    <a16:creationId xmlns:a16="http://schemas.microsoft.com/office/drawing/2014/main" id="{16D8070D-0DCD-DDB7-6E55-1F11570148BA}"/>
                  </a:ext>
                </a:extLst>
              </p:cNvPr>
              <p:cNvSpPr txBox="1"/>
              <p:nvPr/>
            </p:nvSpPr>
            <p:spPr>
              <a:xfrm>
                <a:off x="4048574" y="2293787"/>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14" name="Rectangle 113">
                <a:extLst>
                  <a:ext uri="{FF2B5EF4-FFF2-40B4-BE49-F238E27FC236}">
                    <a16:creationId xmlns:a16="http://schemas.microsoft.com/office/drawing/2014/main" id="{A9139C7A-7D95-F2EC-D36D-42CB80067E12}"/>
                  </a:ext>
                </a:extLst>
              </p:cNvPr>
              <p:cNvSpPr/>
              <p:nvPr/>
            </p:nvSpPr>
            <p:spPr>
              <a:xfrm>
                <a:off x="4582054" y="2054620"/>
                <a:ext cx="2018624"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a:t>
                </a:r>
                <a:endParaRPr lang="en-US" sz="1998" dirty="0">
                  <a:solidFill>
                    <a:schemeClr val="tx1"/>
                  </a:solidFill>
                  <a:latin typeface="Calibri" panose="020F0502020204030204" pitchFamily="34" charset="0"/>
                  <a:cs typeface="Calibri" panose="020F0502020204030204" pitchFamily="34" charset="0"/>
                </a:endParaRPr>
              </a:p>
            </p:txBody>
          </p:sp>
          <p:sp>
            <p:nvSpPr>
              <p:cNvPr id="23" name="Trapezoid 22">
                <a:extLst>
                  <a:ext uri="{FF2B5EF4-FFF2-40B4-BE49-F238E27FC236}">
                    <a16:creationId xmlns:a16="http://schemas.microsoft.com/office/drawing/2014/main" id="{4A3E414E-E4DC-D860-4975-09D310E731E2}"/>
                  </a:ext>
                </a:extLst>
              </p:cNvPr>
              <p:cNvSpPr/>
              <p:nvPr/>
            </p:nvSpPr>
            <p:spPr>
              <a:xfrm flipV="1">
                <a:off x="4539342"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 name="Trapezoid 23">
                <a:extLst>
                  <a:ext uri="{FF2B5EF4-FFF2-40B4-BE49-F238E27FC236}">
                    <a16:creationId xmlns:a16="http://schemas.microsoft.com/office/drawing/2014/main" id="{0FB74236-31E3-2CDE-0CE3-C32F29CBCDA2}"/>
                  </a:ext>
                </a:extLst>
              </p:cNvPr>
              <p:cNvSpPr/>
              <p:nvPr/>
            </p:nvSpPr>
            <p:spPr>
              <a:xfrm flipV="1">
                <a:off x="4929019"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 name="Trapezoid 24">
                <a:extLst>
                  <a:ext uri="{FF2B5EF4-FFF2-40B4-BE49-F238E27FC236}">
                    <a16:creationId xmlns:a16="http://schemas.microsoft.com/office/drawing/2014/main" id="{35363EF9-BD8B-9594-023D-1A74FCDA909A}"/>
                  </a:ext>
                </a:extLst>
              </p:cNvPr>
              <p:cNvSpPr/>
              <p:nvPr/>
            </p:nvSpPr>
            <p:spPr>
              <a:xfrm flipV="1">
                <a:off x="5293296"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6" name="Trapezoid 25">
                <a:extLst>
                  <a:ext uri="{FF2B5EF4-FFF2-40B4-BE49-F238E27FC236}">
                    <a16:creationId xmlns:a16="http://schemas.microsoft.com/office/drawing/2014/main" id="{3C808D8A-7071-D2E1-B365-D51C8D62ED05}"/>
                  </a:ext>
                </a:extLst>
              </p:cNvPr>
              <p:cNvSpPr/>
              <p:nvPr/>
            </p:nvSpPr>
            <p:spPr>
              <a:xfrm flipV="1">
                <a:off x="6344160"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5" name="Trapezoid 74">
                <a:extLst>
                  <a:ext uri="{FF2B5EF4-FFF2-40B4-BE49-F238E27FC236}">
                    <a16:creationId xmlns:a16="http://schemas.microsoft.com/office/drawing/2014/main" id="{29DBC685-EBD6-C85F-E771-C7358656367D}"/>
                  </a:ext>
                </a:extLst>
              </p:cNvPr>
              <p:cNvSpPr/>
              <p:nvPr/>
            </p:nvSpPr>
            <p:spPr>
              <a:xfrm>
                <a:off x="4547050"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6" name="Trapezoid 75">
                <a:extLst>
                  <a:ext uri="{FF2B5EF4-FFF2-40B4-BE49-F238E27FC236}">
                    <a16:creationId xmlns:a16="http://schemas.microsoft.com/office/drawing/2014/main" id="{82B35C69-1B90-D894-77F9-6E899396D888}"/>
                  </a:ext>
                </a:extLst>
              </p:cNvPr>
              <p:cNvSpPr/>
              <p:nvPr/>
            </p:nvSpPr>
            <p:spPr>
              <a:xfrm>
                <a:off x="4936727"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7" name="Trapezoid 76">
                <a:extLst>
                  <a:ext uri="{FF2B5EF4-FFF2-40B4-BE49-F238E27FC236}">
                    <a16:creationId xmlns:a16="http://schemas.microsoft.com/office/drawing/2014/main" id="{3CE5E980-5B9F-7752-6F9E-7C800850F568}"/>
                  </a:ext>
                </a:extLst>
              </p:cNvPr>
              <p:cNvSpPr/>
              <p:nvPr/>
            </p:nvSpPr>
            <p:spPr>
              <a:xfrm>
                <a:off x="5301004"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8" name="Trapezoid 77">
                <a:extLst>
                  <a:ext uri="{FF2B5EF4-FFF2-40B4-BE49-F238E27FC236}">
                    <a16:creationId xmlns:a16="http://schemas.microsoft.com/office/drawing/2014/main" id="{AE407834-37D1-89F1-48E9-5946746E8686}"/>
                  </a:ext>
                </a:extLst>
              </p:cNvPr>
              <p:cNvSpPr/>
              <p:nvPr/>
            </p:nvSpPr>
            <p:spPr>
              <a:xfrm>
                <a:off x="6351868"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16" name="TextBox 115">
              <a:extLst>
                <a:ext uri="{FF2B5EF4-FFF2-40B4-BE49-F238E27FC236}">
                  <a16:creationId xmlns:a16="http://schemas.microsoft.com/office/drawing/2014/main" id="{D2A2959A-2367-BE4D-3B90-1AA885422CF0}"/>
                </a:ext>
              </a:extLst>
            </p:cNvPr>
            <p:cNvSpPr txBox="1"/>
            <p:nvPr/>
          </p:nvSpPr>
          <p:spPr>
            <a:xfrm>
              <a:off x="3888093" y="1170440"/>
              <a:ext cx="716864" cy="584775"/>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8T cell</a:t>
              </a:r>
            </a:p>
            <a:p>
              <a:pPr algn="ctr"/>
              <a:r>
                <a:rPr lang="en-US" sz="1600" dirty="0">
                  <a:latin typeface="Calibri" panose="020F0502020204030204" pitchFamily="34" charset="0"/>
                  <a:cs typeface="Calibri" panose="020F0502020204030204" pitchFamily="34" charset="0"/>
                </a:rPr>
                <a:t>1R1W</a:t>
              </a:r>
            </a:p>
          </p:txBody>
        </p:sp>
      </p:grpSp>
      <p:grpSp>
        <p:nvGrpSpPr>
          <p:cNvPr id="259" name="Group 258">
            <a:extLst>
              <a:ext uri="{FF2B5EF4-FFF2-40B4-BE49-F238E27FC236}">
                <a16:creationId xmlns:a16="http://schemas.microsoft.com/office/drawing/2014/main" id="{2E60E9C2-0BFE-EC53-B310-7323368CF512}"/>
              </a:ext>
            </a:extLst>
          </p:cNvPr>
          <p:cNvGrpSpPr/>
          <p:nvPr/>
        </p:nvGrpSpPr>
        <p:grpSpPr>
          <a:xfrm>
            <a:off x="6737151" y="122395"/>
            <a:ext cx="5262286" cy="6465880"/>
            <a:chOff x="7538444" y="266764"/>
            <a:chExt cx="5263657" cy="6467564"/>
          </a:xfrm>
        </p:grpSpPr>
        <p:grpSp>
          <p:nvGrpSpPr>
            <p:cNvPr id="198" name="Group 197">
              <a:extLst>
                <a:ext uri="{FF2B5EF4-FFF2-40B4-BE49-F238E27FC236}">
                  <a16:creationId xmlns:a16="http://schemas.microsoft.com/office/drawing/2014/main" id="{D198F65F-BE6C-68E4-372C-B25C2A4423A2}"/>
                </a:ext>
              </a:extLst>
            </p:cNvPr>
            <p:cNvGrpSpPr/>
            <p:nvPr/>
          </p:nvGrpSpPr>
          <p:grpSpPr>
            <a:xfrm>
              <a:off x="8647418" y="1513427"/>
              <a:ext cx="363610" cy="2576261"/>
              <a:chOff x="4572000" y="2721684"/>
              <a:chExt cx="228600" cy="2576261"/>
            </a:xfrm>
          </p:grpSpPr>
          <p:cxnSp>
            <p:nvCxnSpPr>
              <p:cNvPr id="199" name="Straight Connector 198">
                <a:extLst>
                  <a:ext uri="{FF2B5EF4-FFF2-40B4-BE49-F238E27FC236}">
                    <a16:creationId xmlns:a16="http://schemas.microsoft.com/office/drawing/2014/main" id="{48D0190A-D8CB-60E0-E683-983CB7C4830A}"/>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3555230-8764-6D2F-68EE-1B6DB681822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FCF8842-EB28-78F3-CB7A-669780D5E62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EF9537E-695E-797C-C6EB-6EA94EDEF768}"/>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C62CB85-2BE6-1162-CBA1-37A0BAA2E2A2}"/>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1E50BFCE-E869-34D8-5B01-0B5118BAB4B2}"/>
                </a:ext>
              </a:extLst>
            </p:cNvPr>
            <p:cNvGrpSpPr/>
            <p:nvPr/>
          </p:nvGrpSpPr>
          <p:grpSpPr>
            <a:xfrm>
              <a:off x="8742524" y="1209936"/>
              <a:ext cx="363610" cy="2576261"/>
              <a:chOff x="4572000" y="2721684"/>
              <a:chExt cx="228600" cy="2576261"/>
            </a:xfrm>
          </p:grpSpPr>
          <p:cxnSp>
            <p:nvCxnSpPr>
              <p:cNvPr id="254" name="Straight Connector 253">
                <a:extLst>
                  <a:ext uri="{FF2B5EF4-FFF2-40B4-BE49-F238E27FC236}">
                    <a16:creationId xmlns:a16="http://schemas.microsoft.com/office/drawing/2014/main" id="{B8165180-8B0E-85C5-27B2-910BFED4B95C}"/>
                  </a:ext>
                </a:extLst>
              </p:cNvPr>
              <p:cNvCxnSpPr>
                <a:cxnSpLocks/>
              </p:cNvCxnSpPr>
              <p:nvPr/>
            </p:nvCxnSpPr>
            <p:spPr>
              <a:xfrm>
                <a:off x="4572000"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AB621525-7155-9BD2-84FF-3E1F3210D0E4}"/>
                  </a:ext>
                </a:extLst>
              </p:cNvPr>
              <p:cNvCxnSpPr>
                <a:cxnSpLocks/>
              </p:cNvCxnSpPr>
              <p:nvPr/>
            </p:nvCxnSpPr>
            <p:spPr>
              <a:xfrm>
                <a:off x="46482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8FE19365-3FD7-16DD-ADF4-6CB32FAF8084}"/>
                  </a:ext>
                </a:extLst>
              </p:cNvPr>
              <p:cNvCxnSpPr>
                <a:cxnSpLocks/>
              </p:cNvCxnSpPr>
              <p:nvPr/>
            </p:nvCxnSpPr>
            <p:spPr>
              <a:xfrm>
                <a:off x="4614832"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267539-0AD4-D923-C66C-115351A32B35}"/>
                  </a:ext>
                </a:extLst>
              </p:cNvPr>
              <p:cNvCxnSpPr>
                <a:cxnSpLocks/>
              </p:cNvCxnSpPr>
              <p:nvPr/>
            </p:nvCxnSpPr>
            <p:spPr>
              <a:xfrm>
                <a:off x="4691032"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3664EAF5-A2EF-59A0-FBDC-62B084C412A1}"/>
                  </a:ext>
                </a:extLst>
              </p:cNvPr>
              <p:cNvCxnSpPr>
                <a:cxnSpLocks/>
              </p:cNvCxnSpPr>
              <p:nvPr/>
            </p:nvCxnSpPr>
            <p:spPr>
              <a:xfrm>
                <a:off x="48006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9533396C-E89C-512B-4388-8F64A31EF9C7}"/>
                </a:ext>
              </a:extLst>
            </p:cNvPr>
            <p:cNvGrpSpPr/>
            <p:nvPr/>
          </p:nvGrpSpPr>
          <p:grpSpPr>
            <a:xfrm>
              <a:off x="8753036" y="3184995"/>
              <a:ext cx="363610" cy="2576261"/>
              <a:chOff x="4572000" y="2721684"/>
              <a:chExt cx="228600" cy="2576261"/>
            </a:xfrm>
          </p:grpSpPr>
          <p:cxnSp>
            <p:nvCxnSpPr>
              <p:cNvPr id="205" name="Straight Connector 204">
                <a:extLst>
                  <a:ext uri="{FF2B5EF4-FFF2-40B4-BE49-F238E27FC236}">
                    <a16:creationId xmlns:a16="http://schemas.microsoft.com/office/drawing/2014/main" id="{B2A615A2-0255-BC24-BB33-73FE03F2A495}"/>
                  </a:ext>
                </a:extLst>
              </p:cNvPr>
              <p:cNvCxnSpPr>
                <a:cxnSpLocks/>
              </p:cNvCxnSpPr>
              <p:nvPr/>
            </p:nvCxnSpPr>
            <p:spPr>
              <a:xfrm>
                <a:off x="4572000"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346C959-4F57-FC49-54A1-32B38C9E224A}"/>
                  </a:ext>
                </a:extLst>
              </p:cNvPr>
              <p:cNvCxnSpPr>
                <a:cxnSpLocks/>
              </p:cNvCxnSpPr>
              <p:nvPr/>
            </p:nvCxnSpPr>
            <p:spPr>
              <a:xfrm>
                <a:off x="46482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8EC93E0-2D42-D986-A7F8-337E982C022B}"/>
                  </a:ext>
                </a:extLst>
              </p:cNvPr>
              <p:cNvCxnSpPr>
                <a:cxnSpLocks/>
              </p:cNvCxnSpPr>
              <p:nvPr/>
            </p:nvCxnSpPr>
            <p:spPr>
              <a:xfrm>
                <a:off x="4614832"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30FFE7A-6FE7-B9D7-CABF-35B95D20ECA5}"/>
                  </a:ext>
                </a:extLst>
              </p:cNvPr>
              <p:cNvCxnSpPr>
                <a:cxnSpLocks/>
              </p:cNvCxnSpPr>
              <p:nvPr/>
            </p:nvCxnSpPr>
            <p:spPr>
              <a:xfrm>
                <a:off x="4691032"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A16232B-BED8-C7B9-41E4-FC11E913A610}"/>
                  </a:ext>
                </a:extLst>
              </p:cNvPr>
              <p:cNvCxnSpPr>
                <a:cxnSpLocks/>
              </p:cNvCxnSpPr>
              <p:nvPr/>
            </p:nvCxnSpPr>
            <p:spPr>
              <a:xfrm>
                <a:off x="48006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9B5ECACD-F322-7F15-6E2A-5CC915F45B63}"/>
                </a:ext>
              </a:extLst>
            </p:cNvPr>
            <p:cNvGrpSpPr/>
            <p:nvPr/>
          </p:nvGrpSpPr>
          <p:grpSpPr>
            <a:xfrm>
              <a:off x="8657712" y="2864498"/>
              <a:ext cx="363610" cy="2576261"/>
              <a:chOff x="4572000" y="2721684"/>
              <a:chExt cx="228600" cy="2576261"/>
            </a:xfrm>
          </p:grpSpPr>
          <p:cxnSp>
            <p:nvCxnSpPr>
              <p:cNvPr id="193" name="Straight Connector 192">
                <a:extLst>
                  <a:ext uri="{FF2B5EF4-FFF2-40B4-BE49-F238E27FC236}">
                    <a16:creationId xmlns:a16="http://schemas.microsoft.com/office/drawing/2014/main" id="{815AE9DB-5674-236A-34A3-41314472C61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E09ECD6-0272-438B-F347-4325371021F7}"/>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B2C7BFF-DE83-9A39-AFC3-9772153C6A6A}"/>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F3B98EE-E4AD-3350-3FB1-20C8AFD5AE83}"/>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CCDC7B2-2FD8-9CF4-EFB1-C09C186F1CF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62CFDB57-E2CE-715D-26CF-1882AFB356C8}"/>
                </a:ext>
              </a:extLst>
            </p:cNvPr>
            <p:cNvCxnSpPr>
              <a:cxnSpLocks/>
            </p:cNvCxnSpPr>
            <p:nvPr/>
          </p:nvCxnSpPr>
          <p:spPr>
            <a:xfrm flipH="1">
              <a:off x="8839517" y="5596970"/>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DFB8405-CA99-39FB-3B36-791C75000217}"/>
                </a:ext>
              </a:extLst>
            </p:cNvPr>
            <p:cNvCxnSpPr>
              <a:cxnSpLocks/>
            </p:cNvCxnSpPr>
            <p:nvPr/>
          </p:nvCxnSpPr>
          <p:spPr>
            <a:xfrm>
              <a:off x="7679125" y="3505200"/>
              <a:ext cx="5631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8E301901-90FE-AA91-B5BA-D75218970E11}"/>
                </a:ext>
              </a:extLst>
            </p:cNvPr>
            <p:cNvSpPr/>
            <p:nvPr/>
          </p:nvSpPr>
          <p:spPr>
            <a:xfrm>
              <a:off x="8618745" y="3463357"/>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19" name="Rectangle 118">
              <a:extLst>
                <a:ext uri="{FF2B5EF4-FFF2-40B4-BE49-F238E27FC236}">
                  <a16:creationId xmlns:a16="http://schemas.microsoft.com/office/drawing/2014/main" id="{EAB8F6BB-78CC-188C-EAF2-4C05580C87AA}"/>
                </a:ext>
              </a:extLst>
            </p:cNvPr>
            <p:cNvSpPr/>
            <p:nvPr/>
          </p:nvSpPr>
          <p:spPr>
            <a:xfrm>
              <a:off x="8622836" y="1677528"/>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0" name="Rectangle 119">
              <a:extLst>
                <a:ext uri="{FF2B5EF4-FFF2-40B4-BE49-F238E27FC236}">
                  <a16:creationId xmlns:a16="http://schemas.microsoft.com/office/drawing/2014/main" id="{450EB8DF-CB0D-01CF-D8FC-FD0DFC7BA587}"/>
                </a:ext>
              </a:extLst>
            </p:cNvPr>
            <p:cNvSpPr/>
            <p:nvPr/>
          </p:nvSpPr>
          <p:spPr>
            <a:xfrm>
              <a:off x="10142231" y="1676236"/>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1" name="Rectangle 120">
              <a:extLst>
                <a:ext uri="{FF2B5EF4-FFF2-40B4-BE49-F238E27FC236}">
                  <a16:creationId xmlns:a16="http://schemas.microsoft.com/office/drawing/2014/main" id="{F96A1851-3476-CA0B-BEC9-60BBF78B727B}"/>
                </a:ext>
              </a:extLst>
            </p:cNvPr>
            <p:cNvSpPr/>
            <p:nvPr/>
          </p:nvSpPr>
          <p:spPr>
            <a:xfrm>
              <a:off x="10137573" y="3461459"/>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2" name="Rectangle 121">
              <a:extLst>
                <a:ext uri="{FF2B5EF4-FFF2-40B4-BE49-F238E27FC236}">
                  <a16:creationId xmlns:a16="http://schemas.microsoft.com/office/drawing/2014/main" id="{09208E68-6E6C-10DA-BC35-854C3AF486CF}"/>
                </a:ext>
              </a:extLst>
            </p:cNvPr>
            <p:cNvSpPr/>
            <p:nvPr/>
          </p:nvSpPr>
          <p:spPr>
            <a:xfrm>
              <a:off x="8618056" y="1676236"/>
              <a:ext cx="3043586" cy="3571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12T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24" name="Trapezoid 123">
              <a:extLst>
                <a:ext uri="{FF2B5EF4-FFF2-40B4-BE49-F238E27FC236}">
                  <a16:creationId xmlns:a16="http://schemas.microsoft.com/office/drawing/2014/main" id="{B1A95BA3-FAE5-30E4-D401-243E5DF921D5}"/>
                </a:ext>
              </a:extLst>
            </p:cNvPr>
            <p:cNvSpPr/>
            <p:nvPr/>
          </p:nvSpPr>
          <p:spPr>
            <a:xfrm rot="16200000">
              <a:off x="6685439" y="3462559"/>
              <a:ext cx="334223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a:t>
              </a:r>
            </a:p>
          </p:txBody>
        </p:sp>
        <p:sp>
          <p:nvSpPr>
            <p:cNvPr id="125" name="Trapezoid 124">
              <a:extLst>
                <a:ext uri="{FF2B5EF4-FFF2-40B4-BE49-F238E27FC236}">
                  <a16:creationId xmlns:a16="http://schemas.microsoft.com/office/drawing/2014/main" id="{DEDF4F0D-0624-94DA-6630-42A2FAF83DEC}"/>
                </a:ext>
              </a:extLst>
            </p:cNvPr>
            <p:cNvSpPr/>
            <p:nvPr/>
          </p:nvSpPr>
          <p:spPr>
            <a:xfrm rot="16200000">
              <a:off x="6389755" y="3174971"/>
              <a:ext cx="3232382"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WWL-B</a:t>
              </a:r>
            </a:p>
          </p:txBody>
        </p:sp>
        <p:cxnSp>
          <p:nvCxnSpPr>
            <p:cNvPr id="126" name="Straight Arrow Connector 125">
              <a:extLst>
                <a:ext uri="{FF2B5EF4-FFF2-40B4-BE49-F238E27FC236}">
                  <a16:creationId xmlns:a16="http://schemas.microsoft.com/office/drawing/2014/main" id="{8CD0E108-CEC9-B8B8-B13B-5B010DFA7E66}"/>
                </a:ext>
              </a:extLst>
            </p:cNvPr>
            <p:cNvCxnSpPr>
              <a:cxnSpLocks/>
            </p:cNvCxnSpPr>
            <p:nvPr/>
          </p:nvCxnSpPr>
          <p:spPr>
            <a:xfrm>
              <a:off x="7543800" y="3294519"/>
              <a:ext cx="354253" cy="3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4290011-3076-5EC9-A2B9-96897BA016B1}"/>
                </a:ext>
              </a:extLst>
            </p:cNvPr>
            <p:cNvCxnSpPr/>
            <p:nvPr/>
          </p:nvCxnSpPr>
          <p:spPr>
            <a:xfrm flipH="1">
              <a:off x="7725579" y="3221676"/>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7910DD94-8482-3C11-C1E1-B6B285FE9FC1}"/>
                </a:ext>
              </a:extLst>
            </p:cNvPr>
            <p:cNvSpPr txBox="1"/>
            <p:nvPr/>
          </p:nvSpPr>
          <p:spPr>
            <a:xfrm>
              <a:off x="7538444" y="310460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2" name="Straight Connector 131">
              <a:extLst>
                <a:ext uri="{FF2B5EF4-FFF2-40B4-BE49-F238E27FC236}">
                  <a16:creationId xmlns:a16="http://schemas.microsoft.com/office/drawing/2014/main" id="{6F824056-F3C7-D7DB-A827-1B995287EDA7}"/>
                </a:ext>
              </a:extLst>
            </p:cNvPr>
            <p:cNvCxnSpPr/>
            <p:nvPr/>
          </p:nvCxnSpPr>
          <p:spPr>
            <a:xfrm flipH="1">
              <a:off x="7738804" y="34357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F20EFF13-FD27-409D-DD22-A69F09534523}"/>
                </a:ext>
              </a:extLst>
            </p:cNvPr>
            <p:cNvSpPr txBox="1"/>
            <p:nvPr/>
          </p:nvSpPr>
          <p:spPr>
            <a:xfrm>
              <a:off x="7636790" y="33460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5" name="Straight Arrow Connector 134">
              <a:extLst>
                <a:ext uri="{FF2B5EF4-FFF2-40B4-BE49-F238E27FC236}">
                  <a16:creationId xmlns:a16="http://schemas.microsoft.com/office/drawing/2014/main" id="{348F6F2B-676E-5EF2-FDCA-B939A21CC948}"/>
                </a:ext>
              </a:extLst>
            </p:cNvPr>
            <p:cNvCxnSpPr>
              <a:cxnSpLocks/>
            </p:cNvCxnSpPr>
            <p:nvPr/>
          </p:nvCxnSpPr>
          <p:spPr>
            <a:xfrm flipH="1">
              <a:off x="12038982" y="3582397"/>
              <a:ext cx="5910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7B74905-6533-3836-58F9-DA1BF3FCA834}"/>
                </a:ext>
              </a:extLst>
            </p:cNvPr>
            <p:cNvCxnSpPr/>
            <p:nvPr/>
          </p:nvCxnSpPr>
          <p:spPr>
            <a:xfrm flipH="1">
              <a:off x="12513817" y="32738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B3C572E6-F5A1-967E-5526-CF967C76D7F5}"/>
                </a:ext>
              </a:extLst>
            </p:cNvPr>
            <p:cNvSpPr txBox="1"/>
            <p:nvPr/>
          </p:nvSpPr>
          <p:spPr>
            <a:xfrm>
              <a:off x="12607469" y="340963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138" name="Trapezoid 137">
              <a:extLst>
                <a:ext uri="{FF2B5EF4-FFF2-40B4-BE49-F238E27FC236}">
                  <a16:creationId xmlns:a16="http://schemas.microsoft.com/office/drawing/2014/main" id="{237700B8-6AE8-8260-4BA0-ABEC1EF404FA}"/>
                </a:ext>
              </a:extLst>
            </p:cNvPr>
            <p:cNvSpPr/>
            <p:nvPr/>
          </p:nvSpPr>
          <p:spPr>
            <a:xfrm rot="5400000">
              <a:off x="10255086" y="3462559"/>
              <a:ext cx="3342229"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RWL-C</a:t>
              </a:r>
            </a:p>
          </p:txBody>
        </p:sp>
        <p:sp>
          <p:nvSpPr>
            <p:cNvPr id="139" name="Trapezoid 138">
              <a:extLst>
                <a:ext uri="{FF2B5EF4-FFF2-40B4-BE49-F238E27FC236}">
                  <a16:creationId xmlns:a16="http://schemas.microsoft.com/office/drawing/2014/main" id="{46B189FF-BD78-E7CD-73A7-8D67A5AB6F85}"/>
                </a:ext>
              </a:extLst>
            </p:cNvPr>
            <p:cNvSpPr/>
            <p:nvPr/>
          </p:nvSpPr>
          <p:spPr>
            <a:xfrm rot="5400000">
              <a:off x="10596468" y="3229895"/>
              <a:ext cx="3342229"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RWL-D</a:t>
              </a:r>
            </a:p>
          </p:txBody>
        </p:sp>
        <p:cxnSp>
          <p:nvCxnSpPr>
            <p:cNvPr id="142" name="Straight Arrow Connector 141">
              <a:extLst>
                <a:ext uri="{FF2B5EF4-FFF2-40B4-BE49-F238E27FC236}">
                  <a16:creationId xmlns:a16="http://schemas.microsoft.com/office/drawing/2014/main" id="{968E0DDF-5F73-76FE-D1DD-3250E696BB84}"/>
                </a:ext>
              </a:extLst>
            </p:cNvPr>
            <p:cNvCxnSpPr>
              <a:cxnSpLocks/>
            </p:cNvCxnSpPr>
            <p:nvPr/>
          </p:nvCxnSpPr>
          <p:spPr>
            <a:xfrm flipH="1" flipV="1">
              <a:off x="12381883" y="3352982"/>
              <a:ext cx="419717" cy="3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A93541A-A96E-A9B6-82EA-7C2C2344F2B7}"/>
                </a:ext>
              </a:extLst>
            </p:cNvPr>
            <p:cNvCxnSpPr/>
            <p:nvPr/>
          </p:nvCxnSpPr>
          <p:spPr>
            <a:xfrm flipH="1">
              <a:off x="12513817" y="34946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0DCD5DCB-AC00-3040-9AD7-A80E0B43F0BF}"/>
                </a:ext>
              </a:extLst>
            </p:cNvPr>
            <p:cNvSpPr txBox="1"/>
            <p:nvPr/>
          </p:nvSpPr>
          <p:spPr>
            <a:xfrm>
              <a:off x="12721951" y="3157848"/>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54" name="Straight Connector 153">
              <a:extLst>
                <a:ext uri="{FF2B5EF4-FFF2-40B4-BE49-F238E27FC236}">
                  <a16:creationId xmlns:a16="http://schemas.microsoft.com/office/drawing/2014/main" id="{87A2F15C-DECD-BAD2-030A-43D32F4CCCAF}"/>
                </a:ext>
              </a:extLst>
            </p:cNvPr>
            <p:cNvCxnSpPr/>
            <p:nvPr/>
          </p:nvCxnSpPr>
          <p:spPr>
            <a:xfrm flipH="1">
              <a:off x="8381251" y="5443195"/>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BB62A55-26B6-34CA-E058-16B84FCD4311}"/>
                </a:ext>
              </a:extLst>
            </p:cNvPr>
            <p:cNvCxnSpPr>
              <a:cxnSpLocks/>
              <a:stCxn id="153" idx="1"/>
            </p:cNvCxnSpPr>
            <p:nvPr/>
          </p:nvCxnSpPr>
          <p:spPr>
            <a:xfrm flipH="1">
              <a:off x="8121205" y="5511817"/>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4CC97B91-7148-A498-2228-9C8B08490969}"/>
                </a:ext>
              </a:extLst>
            </p:cNvPr>
            <p:cNvSpPr txBox="1"/>
            <p:nvPr/>
          </p:nvSpPr>
          <p:spPr>
            <a:xfrm>
              <a:off x="8080972" y="528516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61" name="TextBox 160">
              <a:extLst>
                <a:ext uri="{FF2B5EF4-FFF2-40B4-BE49-F238E27FC236}">
                  <a16:creationId xmlns:a16="http://schemas.microsoft.com/office/drawing/2014/main" id="{C5CD1DDF-EFA5-586A-6991-3B624BA56057}"/>
                </a:ext>
              </a:extLst>
            </p:cNvPr>
            <p:cNvSpPr txBox="1"/>
            <p:nvPr/>
          </p:nvSpPr>
          <p:spPr>
            <a:xfrm>
              <a:off x="8724198" y="556652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62" name="TextBox 161">
              <a:extLst>
                <a:ext uri="{FF2B5EF4-FFF2-40B4-BE49-F238E27FC236}">
                  <a16:creationId xmlns:a16="http://schemas.microsoft.com/office/drawing/2014/main" id="{4C03B925-1A31-965D-79B2-A55ADD0A6045}"/>
                </a:ext>
              </a:extLst>
            </p:cNvPr>
            <p:cNvSpPr txBox="1"/>
            <p:nvPr/>
          </p:nvSpPr>
          <p:spPr>
            <a:xfrm>
              <a:off x="9301829" y="5569757"/>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63" name="TextBox 162">
              <a:extLst>
                <a:ext uri="{FF2B5EF4-FFF2-40B4-BE49-F238E27FC236}">
                  <a16:creationId xmlns:a16="http://schemas.microsoft.com/office/drawing/2014/main" id="{F68F99F1-82DD-8C62-E943-FD1817E88ACC}"/>
                </a:ext>
              </a:extLst>
            </p:cNvPr>
            <p:cNvSpPr txBox="1"/>
            <p:nvPr/>
          </p:nvSpPr>
          <p:spPr>
            <a:xfrm>
              <a:off x="9807888" y="5573502"/>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64" name="TextBox 163">
              <a:extLst>
                <a:ext uri="{FF2B5EF4-FFF2-40B4-BE49-F238E27FC236}">
                  <a16:creationId xmlns:a16="http://schemas.microsoft.com/office/drawing/2014/main" id="{6B6688A9-2009-7A40-621A-B3129089538D}"/>
                </a:ext>
              </a:extLst>
            </p:cNvPr>
            <p:cNvSpPr txBox="1"/>
            <p:nvPr/>
          </p:nvSpPr>
          <p:spPr>
            <a:xfrm>
              <a:off x="10930938" y="5566524"/>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72" name="Straight Connector 171">
              <a:extLst>
                <a:ext uri="{FF2B5EF4-FFF2-40B4-BE49-F238E27FC236}">
                  <a16:creationId xmlns:a16="http://schemas.microsoft.com/office/drawing/2014/main" id="{E6E3BCC1-E063-9899-2D4A-523B25240693}"/>
                </a:ext>
              </a:extLst>
            </p:cNvPr>
            <p:cNvCxnSpPr/>
            <p:nvPr/>
          </p:nvCxnSpPr>
          <p:spPr>
            <a:xfrm flipH="1">
              <a:off x="8466540" y="57593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DB1D5C1-123F-EDE3-CB25-3B1DBF7630A2}"/>
                </a:ext>
              </a:extLst>
            </p:cNvPr>
            <p:cNvCxnSpPr>
              <a:cxnSpLocks/>
              <a:stCxn id="171" idx="1"/>
            </p:cNvCxnSpPr>
            <p:nvPr/>
          </p:nvCxnSpPr>
          <p:spPr>
            <a:xfrm flipH="1">
              <a:off x="8206494" y="5827944"/>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A8F0D029-CEF8-F949-8EBF-21394C2721D5}"/>
                </a:ext>
              </a:extLst>
            </p:cNvPr>
            <p:cNvSpPr txBox="1"/>
            <p:nvPr/>
          </p:nvSpPr>
          <p:spPr>
            <a:xfrm>
              <a:off x="8166261" y="5601289"/>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cxnSp>
          <p:nvCxnSpPr>
            <p:cNvPr id="175" name="Straight Connector 174">
              <a:extLst>
                <a:ext uri="{FF2B5EF4-FFF2-40B4-BE49-F238E27FC236}">
                  <a16:creationId xmlns:a16="http://schemas.microsoft.com/office/drawing/2014/main" id="{7E8E10F8-3E3F-2359-285D-5F74010F222B}"/>
                </a:ext>
              </a:extLst>
            </p:cNvPr>
            <p:cNvCxnSpPr>
              <a:cxnSpLocks/>
            </p:cNvCxnSpPr>
            <p:nvPr/>
          </p:nvCxnSpPr>
          <p:spPr>
            <a:xfrm>
              <a:off x="8923146" y="590414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52EE18EA-6803-A9D1-DD36-B5E47EA49671}"/>
                </a:ext>
              </a:extLst>
            </p:cNvPr>
            <p:cNvSpPr txBox="1"/>
            <p:nvPr/>
          </p:nvSpPr>
          <p:spPr>
            <a:xfrm>
              <a:off x="8961087"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80" name="TextBox 179">
              <a:extLst>
                <a:ext uri="{FF2B5EF4-FFF2-40B4-BE49-F238E27FC236}">
                  <a16:creationId xmlns:a16="http://schemas.microsoft.com/office/drawing/2014/main" id="{4266A063-5185-2F5C-FE4A-25F8C28D2EE0}"/>
                </a:ext>
              </a:extLst>
            </p:cNvPr>
            <p:cNvSpPr txBox="1"/>
            <p:nvPr/>
          </p:nvSpPr>
          <p:spPr>
            <a:xfrm>
              <a:off x="9468363"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81" name="TextBox 180">
              <a:extLst>
                <a:ext uri="{FF2B5EF4-FFF2-40B4-BE49-F238E27FC236}">
                  <a16:creationId xmlns:a16="http://schemas.microsoft.com/office/drawing/2014/main" id="{8DCD7686-A9CF-3ED9-12B4-14D314E1F0C5}"/>
                </a:ext>
              </a:extLst>
            </p:cNvPr>
            <p:cNvSpPr txBox="1"/>
            <p:nvPr/>
          </p:nvSpPr>
          <p:spPr>
            <a:xfrm>
              <a:off x="10019735" y="587896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82" name="TextBox 181">
              <a:extLst>
                <a:ext uri="{FF2B5EF4-FFF2-40B4-BE49-F238E27FC236}">
                  <a16:creationId xmlns:a16="http://schemas.microsoft.com/office/drawing/2014/main" id="{AE8F3E6E-2AF4-8C9A-73E5-3F482F23B185}"/>
                </a:ext>
              </a:extLst>
            </p:cNvPr>
            <p:cNvSpPr txBox="1"/>
            <p:nvPr/>
          </p:nvSpPr>
          <p:spPr>
            <a:xfrm>
              <a:off x="11461824" y="5904142"/>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85" name="Straight Connector 184">
              <a:extLst>
                <a:ext uri="{FF2B5EF4-FFF2-40B4-BE49-F238E27FC236}">
                  <a16:creationId xmlns:a16="http://schemas.microsoft.com/office/drawing/2014/main" id="{43BDB471-175C-CAEF-5938-E958628F969E}"/>
                </a:ext>
              </a:extLst>
            </p:cNvPr>
            <p:cNvCxnSpPr>
              <a:cxnSpLocks/>
            </p:cNvCxnSpPr>
            <p:nvPr/>
          </p:nvCxnSpPr>
          <p:spPr>
            <a:xfrm flipH="1">
              <a:off x="9383808" y="558114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317864C-2CCA-2FD6-149B-121537C2E213}"/>
                </a:ext>
              </a:extLst>
            </p:cNvPr>
            <p:cNvCxnSpPr>
              <a:cxnSpLocks/>
            </p:cNvCxnSpPr>
            <p:nvPr/>
          </p:nvCxnSpPr>
          <p:spPr>
            <a:xfrm>
              <a:off x="9465054" y="5904144"/>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2FE4B8E-19A2-A42F-2CD0-08E43C1F6DD6}"/>
                </a:ext>
              </a:extLst>
            </p:cNvPr>
            <p:cNvCxnSpPr>
              <a:cxnSpLocks/>
            </p:cNvCxnSpPr>
            <p:nvPr/>
          </p:nvCxnSpPr>
          <p:spPr>
            <a:xfrm>
              <a:off x="9976696"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F2CDD16-2D5E-3C76-F392-867E78EE0BE8}"/>
                </a:ext>
              </a:extLst>
            </p:cNvPr>
            <p:cNvCxnSpPr>
              <a:cxnSpLocks/>
            </p:cNvCxnSpPr>
            <p:nvPr/>
          </p:nvCxnSpPr>
          <p:spPr>
            <a:xfrm>
              <a:off x="11433031"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6BDA7F8-B0D8-2AD5-CBB5-AEB7D6D4DA2A}"/>
                </a:ext>
              </a:extLst>
            </p:cNvPr>
            <p:cNvCxnSpPr>
              <a:cxnSpLocks/>
            </p:cNvCxnSpPr>
            <p:nvPr/>
          </p:nvCxnSpPr>
          <p:spPr>
            <a:xfrm flipH="1">
              <a:off x="9889348" y="559213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457D1DF-DAAC-046E-5C9F-217C41665580}"/>
                </a:ext>
              </a:extLst>
            </p:cNvPr>
            <p:cNvCxnSpPr>
              <a:cxnSpLocks/>
            </p:cNvCxnSpPr>
            <p:nvPr/>
          </p:nvCxnSpPr>
          <p:spPr>
            <a:xfrm flipH="1">
              <a:off x="11347512" y="558690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9C42F009-0AB4-8DC6-4C1E-E85A77201CB5}"/>
                </a:ext>
              </a:extLst>
            </p:cNvPr>
            <p:cNvGrpSpPr/>
            <p:nvPr/>
          </p:nvGrpSpPr>
          <p:grpSpPr>
            <a:xfrm>
              <a:off x="8694535" y="5751744"/>
              <a:ext cx="2967107" cy="152400"/>
              <a:chOff x="8615293" y="5443195"/>
              <a:chExt cx="2133599" cy="152400"/>
            </a:xfrm>
            <a:solidFill>
              <a:schemeClr val="bg1"/>
            </a:solidFill>
          </p:grpSpPr>
          <p:sp>
            <p:nvSpPr>
              <p:cNvPr id="168" name="Trapezoid 167">
                <a:extLst>
                  <a:ext uri="{FF2B5EF4-FFF2-40B4-BE49-F238E27FC236}">
                    <a16:creationId xmlns:a16="http://schemas.microsoft.com/office/drawing/2014/main" id="{BEEA457D-0135-8F7F-D735-E20E006E4CB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69" name="Trapezoid 168">
                <a:extLst>
                  <a:ext uri="{FF2B5EF4-FFF2-40B4-BE49-F238E27FC236}">
                    <a16:creationId xmlns:a16="http://schemas.microsoft.com/office/drawing/2014/main" id="{1234EE58-F356-6004-D61A-ECFE0F0E0942}"/>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0" name="Trapezoid 169">
                <a:extLst>
                  <a:ext uri="{FF2B5EF4-FFF2-40B4-BE49-F238E27FC236}">
                    <a16:creationId xmlns:a16="http://schemas.microsoft.com/office/drawing/2014/main" id="{F2304532-3728-BC56-0B04-A691F32E9FC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1" name="Trapezoid 170">
                <a:extLst>
                  <a:ext uri="{FF2B5EF4-FFF2-40B4-BE49-F238E27FC236}">
                    <a16:creationId xmlns:a16="http://schemas.microsoft.com/office/drawing/2014/main" id="{18DED7F7-15CC-FE59-91C4-E5517965BFB5}"/>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49" name="Rectangle 148">
              <a:extLst>
                <a:ext uri="{FF2B5EF4-FFF2-40B4-BE49-F238E27FC236}">
                  <a16:creationId xmlns:a16="http://schemas.microsoft.com/office/drawing/2014/main" id="{4AF0835A-9A6E-F064-DF81-EA18AA67E371}"/>
                </a:ext>
              </a:extLst>
            </p:cNvPr>
            <p:cNvSpPr/>
            <p:nvPr/>
          </p:nvSpPr>
          <p:spPr>
            <a:xfrm>
              <a:off x="8694585" y="6121096"/>
              <a:ext cx="2885976"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A</a:t>
              </a:r>
              <a:endParaRPr lang="en-US" sz="1998" dirty="0">
                <a:solidFill>
                  <a:schemeClr val="tx1"/>
                </a:solidFill>
                <a:latin typeface="Calibri" panose="020F0502020204030204" pitchFamily="34" charset="0"/>
                <a:cs typeface="Calibri" panose="020F0502020204030204" pitchFamily="34" charset="0"/>
              </a:endParaRPr>
            </a:p>
          </p:txBody>
        </p:sp>
        <p:sp>
          <p:nvSpPr>
            <p:cNvPr id="191" name="Rectangle 190">
              <a:extLst>
                <a:ext uri="{FF2B5EF4-FFF2-40B4-BE49-F238E27FC236}">
                  <a16:creationId xmlns:a16="http://schemas.microsoft.com/office/drawing/2014/main" id="{DA542C97-3867-4B01-574C-616EADF47342}"/>
                </a:ext>
              </a:extLst>
            </p:cNvPr>
            <p:cNvSpPr/>
            <p:nvPr/>
          </p:nvSpPr>
          <p:spPr>
            <a:xfrm>
              <a:off x="8796677" y="6505728"/>
              <a:ext cx="2885976"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B</a:t>
              </a:r>
              <a:endParaRPr lang="en-US" sz="1998" dirty="0">
                <a:solidFill>
                  <a:schemeClr val="tx1"/>
                </a:solidFill>
                <a:latin typeface="Calibri" panose="020F0502020204030204" pitchFamily="34" charset="0"/>
                <a:cs typeface="Calibri" panose="020F0502020204030204" pitchFamily="34" charset="0"/>
              </a:endParaRPr>
            </a:p>
          </p:txBody>
        </p:sp>
        <p:grpSp>
          <p:nvGrpSpPr>
            <p:cNvPr id="166" name="Group 165">
              <a:extLst>
                <a:ext uri="{FF2B5EF4-FFF2-40B4-BE49-F238E27FC236}">
                  <a16:creationId xmlns:a16="http://schemas.microsoft.com/office/drawing/2014/main" id="{90EFFDBF-7878-D104-EB77-566D60CEAADC}"/>
                </a:ext>
              </a:extLst>
            </p:cNvPr>
            <p:cNvGrpSpPr/>
            <p:nvPr/>
          </p:nvGrpSpPr>
          <p:grpSpPr>
            <a:xfrm>
              <a:off x="8609246" y="5435617"/>
              <a:ext cx="2967107" cy="152400"/>
              <a:chOff x="8615293" y="5443195"/>
              <a:chExt cx="2133599" cy="152400"/>
            </a:xfrm>
            <a:solidFill>
              <a:schemeClr val="bg1"/>
            </a:solidFill>
          </p:grpSpPr>
          <p:sp>
            <p:nvSpPr>
              <p:cNvPr id="150" name="Trapezoid 149">
                <a:extLst>
                  <a:ext uri="{FF2B5EF4-FFF2-40B4-BE49-F238E27FC236}">
                    <a16:creationId xmlns:a16="http://schemas.microsoft.com/office/drawing/2014/main" id="{E2859E8A-8E5B-2E55-F1CF-7B98028294E0}"/>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1" name="Trapezoid 150">
                <a:extLst>
                  <a:ext uri="{FF2B5EF4-FFF2-40B4-BE49-F238E27FC236}">
                    <a16:creationId xmlns:a16="http://schemas.microsoft.com/office/drawing/2014/main" id="{9F5119D8-10D2-A454-5514-E5963B1A58F6}"/>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2" name="Trapezoid 151">
                <a:extLst>
                  <a:ext uri="{FF2B5EF4-FFF2-40B4-BE49-F238E27FC236}">
                    <a16:creationId xmlns:a16="http://schemas.microsoft.com/office/drawing/2014/main" id="{2E077095-95A7-2D94-F33B-B3C3B01BB735}"/>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3" name="Trapezoid 152">
                <a:extLst>
                  <a:ext uri="{FF2B5EF4-FFF2-40B4-BE49-F238E27FC236}">
                    <a16:creationId xmlns:a16="http://schemas.microsoft.com/office/drawing/2014/main" id="{CEE7E923-402F-8A89-5DAB-56F9334F42EF}"/>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218" name="TextBox 217">
              <a:extLst>
                <a:ext uri="{FF2B5EF4-FFF2-40B4-BE49-F238E27FC236}">
                  <a16:creationId xmlns:a16="http://schemas.microsoft.com/office/drawing/2014/main" id="{DCEB0DFB-BB69-1405-292D-983FDFE955A3}"/>
                </a:ext>
              </a:extLst>
            </p:cNvPr>
            <p:cNvSpPr txBox="1"/>
            <p:nvPr/>
          </p:nvSpPr>
          <p:spPr>
            <a:xfrm>
              <a:off x="8019373" y="123214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19" name="TextBox 218">
              <a:extLst>
                <a:ext uri="{FF2B5EF4-FFF2-40B4-BE49-F238E27FC236}">
                  <a16:creationId xmlns:a16="http://schemas.microsoft.com/office/drawing/2014/main" id="{A101AE1C-6D89-DDBD-1B50-87985F8C8BDD}"/>
                </a:ext>
              </a:extLst>
            </p:cNvPr>
            <p:cNvSpPr txBox="1"/>
            <p:nvPr/>
          </p:nvSpPr>
          <p:spPr>
            <a:xfrm>
              <a:off x="8716312" y="11925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0" name="TextBox 219">
              <a:extLst>
                <a:ext uri="{FF2B5EF4-FFF2-40B4-BE49-F238E27FC236}">
                  <a16:creationId xmlns:a16="http://schemas.microsoft.com/office/drawing/2014/main" id="{03345360-F39A-01A8-5D4B-7FD1085CF406}"/>
                </a:ext>
              </a:extLst>
            </p:cNvPr>
            <p:cNvSpPr txBox="1"/>
            <p:nvPr/>
          </p:nvSpPr>
          <p:spPr>
            <a:xfrm>
              <a:off x="9293943" y="1195829"/>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1" name="TextBox 220">
              <a:extLst>
                <a:ext uri="{FF2B5EF4-FFF2-40B4-BE49-F238E27FC236}">
                  <a16:creationId xmlns:a16="http://schemas.microsoft.com/office/drawing/2014/main" id="{FDE993DF-84F2-B986-33EA-FE78EF89DC0C}"/>
                </a:ext>
              </a:extLst>
            </p:cNvPr>
            <p:cNvSpPr txBox="1"/>
            <p:nvPr/>
          </p:nvSpPr>
          <p:spPr>
            <a:xfrm>
              <a:off x="9800002" y="119957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2" name="TextBox 221">
              <a:extLst>
                <a:ext uri="{FF2B5EF4-FFF2-40B4-BE49-F238E27FC236}">
                  <a16:creationId xmlns:a16="http://schemas.microsoft.com/office/drawing/2014/main" id="{1397DB4B-BBC7-D688-6CEE-B45603DA5F5A}"/>
                </a:ext>
              </a:extLst>
            </p:cNvPr>
            <p:cNvSpPr txBox="1"/>
            <p:nvPr/>
          </p:nvSpPr>
          <p:spPr>
            <a:xfrm>
              <a:off x="10923052" y="1192596"/>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223" name="TextBox 222">
              <a:extLst>
                <a:ext uri="{FF2B5EF4-FFF2-40B4-BE49-F238E27FC236}">
                  <a16:creationId xmlns:a16="http://schemas.microsoft.com/office/drawing/2014/main" id="{FA122E08-1822-C1EC-A1B1-FE7AEC9E479C}"/>
                </a:ext>
              </a:extLst>
            </p:cNvPr>
            <p:cNvSpPr txBox="1"/>
            <p:nvPr/>
          </p:nvSpPr>
          <p:spPr>
            <a:xfrm>
              <a:off x="8140512" y="89638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24" name="TextBox 223">
              <a:extLst>
                <a:ext uri="{FF2B5EF4-FFF2-40B4-BE49-F238E27FC236}">
                  <a16:creationId xmlns:a16="http://schemas.microsoft.com/office/drawing/2014/main" id="{2B698C19-4A40-8CD7-0CA4-AB87DA492436}"/>
                </a:ext>
              </a:extLst>
            </p:cNvPr>
            <p:cNvSpPr txBox="1"/>
            <p:nvPr/>
          </p:nvSpPr>
          <p:spPr>
            <a:xfrm>
              <a:off x="8961087"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5" name="TextBox 224">
              <a:extLst>
                <a:ext uri="{FF2B5EF4-FFF2-40B4-BE49-F238E27FC236}">
                  <a16:creationId xmlns:a16="http://schemas.microsoft.com/office/drawing/2014/main" id="{C9B3CF59-4280-51E7-2E7E-9FE1D9AEAB08}"/>
                </a:ext>
              </a:extLst>
            </p:cNvPr>
            <p:cNvSpPr txBox="1"/>
            <p:nvPr/>
          </p:nvSpPr>
          <p:spPr>
            <a:xfrm>
              <a:off x="9468363"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6" name="TextBox 225">
              <a:extLst>
                <a:ext uri="{FF2B5EF4-FFF2-40B4-BE49-F238E27FC236}">
                  <a16:creationId xmlns:a16="http://schemas.microsoft.com/office/drawing/2014/main" id="{C1AC2225-D7A0-6E56-1C8A-EEACB2CFF954}"/>
                </a:ext>
              </a:extLst>
            </p:cNvPr>
            <p:cNvSpPr txBox="1"/>
            <p:nvPr/>
          </p:nvSpPr>
          <p:spPr>
            <a:xfrm>
              <a:off x="10019735" y="83505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7" name="TextBox 226">
              <a:extLst>
                <a:ext uri="{FF2B5EF4-FFF2-40B4-BE49-F238E27FC236}">
                  <a16:creationId xmlns:a16="http://schemas.microsoft.com/office/drawing/2014/main" id="{81E238C6-E48E-20DD-C8FF-F8F63AC9DECE}"/>
                </a:ext>
              </a:extLst>
            </p:cNvPr>
            <p:cNvSpPr txBox="1"/>
            <p:nvPr/>
          </p:nvSpPr>
          <p:spPr>
            <a:xfrm>
              <a:off x="11461824" y="860227"/>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230" name="Group 229">
              <a:extLst>
                <a:ext uri="{FF2B5EF4-FFF2-40B4-BE49-F238E27FC236}">
                  <a16:creationId xmlns:a16="http://schemas.microsoft.com/office/drawing/2014/main" id="{AF69B535-5723-763F-E618-58FFED15DC7D}"/>
                </a:ext>
              </a:extLst>
            </p:cNvPr>
            <p:cNvGrpSpPr/>
            <p:nvPr/>
          </p:nvGrpSpPr>
          <p:grpSpPr>
            <a:xfrm flipV="1">
              <a:off x="8121205" y="419950"/>
              <a:ext cx="3540437" cy="1108630"/>
              <a:chOff x="8712855" y="468786"/>
              <a:chExt cx="3540437" cy="1108630"/>
            </a:xfrm>
          </p:grpSpPr>
          <p:cxnSp>
            <p:nvCxnSpPr>
              <p:cNvPr id="231" name="Straight Connector 230">
                <a:extLst>
                  <a:ext uri="{FF2B5EF4-FFF2-40B4-BE49-F238E27FC236}">
                    <a16:creationId xmlns:a16="http://schemas.microsoft.com/office/drawing/2014/main" id="{D7DC4896-2139-ED7A-9753-47C683827742}"/>
                  </a:ext>
                </a:extLst>
              </p:cNvPr>
              <p:cNvCxnSpPr>
                <a:cxnSpLocks/>
              </p:cNvCxnSpPr>
              <p:nvPr/>
            </p:nvCxnSpPr>
            <p:spPr>
              <a:xfrm flipH="1">
                <a:off x="9431167" y="63013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6154012-DCEC-C33A-C392-9EC73C77E363}"/>
                  </a:ext>
                </a:extLst>
              </p:cNvPr>
              <p:cNvCxnSpPr/>
              <p:nvPr/>
            </p:nvCxnSpPr>
            <p:spPr>
              <a:xfrm flipH="1">
                <a:off x="8972901" y="47636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C2C7E53-578A-2EAB-90E0-C249073663A8}"/>
                  </a:ext>
                </a:extLst>
              </p:cNvPr>
              <p:cNvCxnSpPr>
                <a:cxnSpLocks/>
              </p:cNvCxnSpPr>
              <p:nvPr/>
            </p:nvCxnSpPr>
            <p:spPr>
              <a:xfrm flipH="1">
                <a:off x="8712855" y="544986"/>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4F0859A-D649-6D13-9821-7DF4D472C8C3}"/>
                  </a:ext>
                </a:extLst>
              </p:cNvPr>
              <p:cNvCxnSpPr/>
              <p:nvPr/>
            </p:nvCxnSpPr>
            <p:spPr>
              <a:xfrm flipH="1">
                <a:off x="9058190" y="7924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1616979-D28B-DC22-9AA0-0AC44761D45A}"/>
                  </a:ext>
                </a:extLst>
              </p:cNvPr>
              <p:cNvCxnSpPr>
                <a:cxnSpLocks/>
                <a:stCxn id="252" idx="1"/>
              </p:cNvCxnSpPr>
              <p:nvPr/>
            </p:nvCxnSpPr>
            <p:spPr>
              <a:xfrm flipH="1">
                <a:off x="8798144" y="861113"/>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D0D5183-FE64-3106-ADB8-410DB8738D7A}"/>
                  </a:ext>
                </a:extLst>
              </p:cNvPr>
              <p:cNvCxnSpPr>
                <a:cxnSpLocks/>
              </p:cNvCxnSpPr>
              <p:nvPr/>
            </p:nvCxnSpPr>
            <p:spPr>
              <a:xfrm>
                <a:off x="9514796" y="93731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C528E2C-3993-1CD8-71DE-1A1362422F74}"/>
                  </a:ext>
                </a:extLst>
              </p:cNvPr>
              <p:cNvCxnSpPr>
                <a:cxnSpLocks/>
              </p:cNvCxnSpPr>
              <p:nvPr/>
            </p:nvCxnSpPr>
            <p:spPr>
              <a:xfrm flipH="1">
                <a:off x="9975458" y="614318"/>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478ACBD-665C-38F7-E3A7-3D9A40AE6429}"/>
                  </a:ext>
                </a:extLst>
              </p:cNvPr>
              <p:cNvCxnSpPr>
                <a:cxnSpLocks/>
              </p:cNvCxnSpPr>
              <p:nvPr/>
            </p:nvCxnSpPr>
            <p:spPr>
              <a:xfrm>
                <a:off x="10056704" y="93731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D5BF1D3-FD4D-85DA-51DB-D552BBB04CD8}"/>
                  </a:ext>
                </a:extLst>
              </p:cNvPr>
              <p:cNvCxnSpPr>
                <a:cxnSpLocks/>
              </p:cNvCxnSpPr>
              <p:nvPr/>
            </p:nvCxnSpPr>
            <p:spPr>
              <a:xfrm>
                <a:off x="10568346"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C6392C2-51ED-B350-D4A0-C30D8EA78A02}"/>
                  </a:ext>
                </a:extLst>
              </p:cNvPr>
              <p:cNvCxnSpPr>
                <a:cxnSpLocks/>
              </p:cNvCxnSpPr>
              <p:nvPr/>
            </p:nvCxnSpPr>
            <p:spPr>
              <a:xfrm>
                <a:off x="12024681"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F32DA3E-A2A2-04FB-5D25-D4819BB09196}"/>
                  </a:ext>
                </a:extLst>
              </p:cNvPr>
              <p:cNvCxnSpPr>
                <a:cxnSpLocks/>
              </p:cNvCxnSpPr>
              <p:nvPr/>
            </p:nvCxnSpPr>
            <p:spPr>
              <a:xfrm flipH="1">
                <a:off x="10480998" y="62530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68A4C08-4BF7-DA56-9B9B-43FCE7B3A5A6}"/>
                  </a:ext>
                </a:extLst>
              </p:cNvPr>
              <p:cNvCxnSpPr>
                <a:cxnSpLocks/>
              </p:cNvCxnSpPr>
              <p:nvPr/>
            </p:nvCxnSpPr>
            <p:spPr>
              <a:xfrm flipH="1">
                <a:off x="11939162" y="62007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D2795557-6077-490B-4AD1-60A40E7840BF}"/>
                  </a:ext>
                </a:extLst>
              </p:cNvPr>
              <p:cNvGrpSpPr/>
              <p:nvPr/>
            </p:nvGrpSpPr>
            <p:grpSpPr>
              <a:xfrm>
                <a:off x="9286185" y="784913"/>
                <a:ext cx="2967107" cy="152400"/>
                <a:chOff x="8615293" y="5443195"/>
                <a:chExt cx="2133599" cy="152400"/>
              </a:xfrm>
              <a:solidFill>
                <a:schemeClr val="bg1"/>
              </a:solidFill>
            </p:grpSpPr>
            <p:sp>
              <p:nvSpPr>
                <p:cNvPr id="249" name="Trapezoid 248">
                  <a:extLst>
                    <a:ext uri="{FF2B5EF4-FFF2-40B4-BE49-F238E27FC236}">
                      <a16:creationId xmlns:a16="http://schemas.microsoft.com/office/drawing/2014/main" id="{9411416F-54AB-BAB7-62E5-9432B265DD0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0" name="Trapezoid 249">
                  <a:extLst>
                    <a:ext uri="{FF2B5EF4-FFF2-40B4-BE49-F238E27FC236}">
                      <a16:creationId xmlns:a16="http://schemas.microsoft.com/office/drawing/2014/main" id="{5EF08BAA-F6C8-06E3-857B-FB6AE1DCEF5D}"/>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1" name="Trapezoid 250">
                  <a:extLst>
                    <a:ext uri="{FF2B5EF4-FFF2-40B4-BE49-F238E27FC236}">
                      <a16:creationId xmlns:a16="http://schemas.microsoft.com/office/drawing/2014/main" id="{FA302277-F528-0642-9EF8-F876C280937C}"/>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2" name="Trapezoid 251">
                  <a:extLst>
                    <a:ext uri="{FF2B5EF4-FFF2-40B4-BE49-F238E27FC236}">
                      <a16:creationId xmlns:a16="http://schemas.microsoft.com/office/drawing/2014/main" id="{66412EAA-BD4A-90AC-DECC-B20CCCDBC4AD}"/>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44" name="Group 243">
                <a:extLst>
                  <a:ext uri="{FF2B5EF4-FFF2-40B4-BE49-F238E27FC236}">
                    <a16:creationId xmlns:a16="http://schemas.microsoft.com/office/drawing/2014/main" id="{F81617D5-DE3D-DBD3-8EE6-C9FFCDA495CB}"/>
                  </a:ext>
                </a:extLst>
              </p:cNvPr>
              <p:cNvGrpSpPr/>
              <p:nvPr/>
            </p:nvGrpSpPr>
            <p:grpSpPr>
              <a:xfrm>
                <a:off x="9200896" y="468786"/>
                <a:ext cx="2967107" cy="152400"/>
                <a:chOff x="8615293" y="5443195"/>
                <a:chExt cx="2133599" cy="152400"/>
              </a:xfrm>
              <a:solidFill>
                <a:schemeClr val="bg1"/>
              </a:solidFill>
            </p:grpSpPr>
            <p:sp>
              <p:nvSpPr>
                <p:cNvPr id="245" name="Trapezoid 244">
                  <a:extLst>
                    <a:ext uri="{FF2B5EF4-FFF2-40B4-BE49-F238E27FC236}">
                      <a16:creationId xmlns:a16="http://schemas.microsoft.com/office/drawing/2014/main" id="{FB564AFC-5D1E-C2C4-4B44-18A0538E83C8}"/>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6" name="Trapezoid 245">
                  <a:extLst>
                    <a:ext uri="{FF2B5EF4-FFF2-40B4-BE49-F238E27FC236}">
                      <a16:creationId xmlns:a16="http://schemas.microsoft.com/office/drawing/2014/main" id="{1E362BD0-172C-0509-B3B2-3D9B0E7035F7}"/>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7" name="Trapezoid 246">
                  <a:extLst>
                    <a:ext uri="{FF2B5EF4-FFF2-40B4-BE49-F238E27FC236}">
                      <a16:creationId xmlns:a16="http://schemas.microsoft.com/office/drawing/2014/main" id="{3412FBD9-C827-12D3-5A41-9208BBE9FF0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8" name="Trapezoid 247">
                  <a:extLst>
                    <a:ext uri="{FF2B5EF4-FFF2-40B4-BE49-F238E27FC236}">
                      <a16:creationId xmlns:a16="http://schemas.microsoft.com/office/drawing/2014/main" id="{3AD916EF-FF74-437F-A0C5-0DAC299E7A23}"/>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sp>
          <p:nvSpPr>
            <p:cNvPr id="228" name="Rectangle 227">
              <a:extLst>
                <a:ext uri="{FF2B5EF4-FFF2-40B4-BE49-F238E27FC236}">
                  <a16:creationId xmlns:a16="http://schemas.microsoft.com/office/drawing/2014/main" id="{C8A96FA2-CEEF-B53C-6117-4C19F06FAF6D}"/>
                </a:ext>
              </a:extLst>
            </p:cNvPr>
            <p:cNvSpPr/>
            <p:nvPr/>
          </p:nvSpPr>
          <p:spPr>
            <a:xfrm>
              <a:off x="8770466" y="266764"/>
              <a:ext cx="2885976"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D</a:t>
              </a:r>
              <a:endParaRPr lang="en-US" sz="1998" dirty="0">
                <a:solidFill>
                  <a:schemeClr val="tx1"/>
                </a:solidFill>
                <a:latin typeface="Calibri" panose="020F0502020204030204" pitchFamily="34" charset="0"/>
                <a:cs typeface="Calibri" panose="020F0502020204030204" pitchFamily="34" charset="0"/>
              </a:endParaRPr>
            </a:p>
          </p:txBody>
        </p:sp>
        <p:sp>
          <p:nvSpPr>
            <p:cNvPr id="229" name="Rectangle 228">
              <a:extLst>
                <a:ext uri="{FF2B5EF4-FFF2-40B4-BE49-F238E27FC236}">
                  <a16:creationId xmlns:a16="http://schemas.microsoft.com/office/drawing/2014/main" id="{5B4538EC-14B2-AC8B-0D40-EBA9D8D0E522}"/>
                </a:ext>
              </a:extLst>
            </p:cNvPr>
            <p:cNvSpPr/>
            <p:nvPr/>
          </p:nvSpPr>
          <p:spPr>
            <a:xfrm>
              <a:off x="8647418" y="621542"/>
              <a:ext cx="2885976"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C</a:t>
              </a:r>
              <a:endParaRPr lang="en-US" sz="1998" dirty="0">
                <a:solidFill>
                  <a:schemeClr val="tx1"/>
                </a:solidFill>
                <a:latin typeface="Calibri" panose="020F0502020204030204" pitchFamily="34" charset="0"/>
                <a:cs typeface="Calibri" panose="020F0502020204030204" pitchFamily="34" charset="0"/>
              </a:endParaRPr>
            </a:p>
          </p:txBody>
        </p:sp>
      </p:grpSp>
      <p:sp>
        <p:nvSpPr>
          <p:cNvPr id="260" name="TextBox 259">
            <a:extLst>
              <a:ext uri="{FF2B5EF4-FFF2-40B4-BE49-F238E27FC236}">
                <a16:creationId xmlns:a16="http://schemas.microsoft.com/office/drawing/2014/main" id="{825157A8-8462-FED2-EFE0-D1474CCDB2E5}"/>
              </a:ext>
            </a:extLst>
          </p:cNvPr>
          <p:cNvSpPr txBox="1"/>
          <p:nvPr/>
        </p:nvSpPr>
        <p:spPr>
          <a:xfrm>
            <a:off x="6170593" y="1676857"/>
            <a:ext cx="820845" cy="584623"/>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16T cell</a:t>
            </a:r>
          </a:p>
          <a:p>
            <a:pPr algn="ctr"/>
            <a:r>
              <a:rPr lang="en-US" sz="1600" dirty="0">
                <a:latin typeface="Calibri" panose="020F0502020204030204" pitchFamily="34" charset="0"/>
                <a:cs typeface="Calibri" panose="020F0502020204030204" pitchFamily="34" charset="0"/>
              </a:rPr>
              <a:t>2R2W</a:t>
            </a:r>
          </a:p>
        </p:txBody>
      </p:sp>
      <p:sp>
        <p:nvSpPr>
          <p:cNvPr id="12" name="TextBox 11">
            <a:extLst>
              <a:ext uri="{FF2B5EF4-FFF2-40B4-BE49-F238E27FC236}">
                <a16:creationId xmlns:a16="http://schemas.microsoft.com/office/drawing/2014/main" id="{C1B3740D-FD4D-83B1-482C-F2EB3316A636}"/>
              </a:ext>
            </a:extLst>
          </p:cNvPr>
          <p:cNvSpPr txBox="1"/>
          <p:nvPr/>
        </p:nvSpPr>
        <p:spPr>
          <a:xfrm>
            <a:off x="606904" y="3213025"/>
            <a:ext cx="1912205" cy="215388"/>
          </a:xfrm>
          <a:prstGeom prst="rect">
            <a:avLst/>
          </a:prstGeom>
          <a:noFill/>
        </p:spPr>
        <p:txBody>
          <a:bodyPr wrap="none" rtlCol="0">
            <a:spAutoFit/>
          </a:bodyPr>
          <a:lstStyle/>
          <a:p>
            <a:r>
              <a:rPr lang="en-US" sz="800" i="1" dirty="0">
                <a:latin typeface="Calibri" panose="020F0502020204030204" pitchFamily="34" charset="0"/>
                <a:cs typeface="Calibri" panose="020F0502020204030204" pitchFamily="34" charset="0"/>
              </a:rPr>
              <a:t>Bruce Jacob </a:t>
            </a:r>
            <a:r>
              <a:rPr lang="en-US" sz="800" i="1" dirty="0" err="1">
                <a:latin typeface="Calibri" panose="020F0502020204030204" pitchFamily="34" charset="0"/>
                <a:cs typeface="Calibri" panose="020F0502020204030204" pitchFamily="34" charset="0"/>
              </a:rPr>
              <a:t>et.al</a:t>
            </a:r>
            <a:r>
              <a:rPr lang="en-US" sz="800" i="1" dirty="0">
                <a:latin typeface="Calibri" panose="020F0502020204030204" pitchFamily="34" charset="0"/>
                <a:cs typeface="Calibri" panose="020F0502020204030204" pitchFamily="34" charset="0"/>
              </a:rPr>
              <a:t>,  Memory System, p.265</a:t>
            </a:r>
          </a:p>
        </p:txBody>
      </p:sp>
    </p:spTree>
    <p:extLst>
      <p:ext uri="{BB962C8B-B14F-4D97-AF65-F5344CB8AC3E}">
        <p14:creationId xmlns:p14="http://schemas.microsoft.com/office/powerpoint/2010/main" val="705245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AA1AFF6-3131-739C-8479-D2B036862072}"/>
                  </a:ext>
                </a:extLst>
              </p:cNvPr>
              <p:cNvSpPr>
                <a:spLocks noGrp="1"/>
              </p:cNvSpPr>
              <p:nvPr>
                <p:ph type="title"/>
              </p:nvPr>
            </p:nvSpPr>
            <p:spPr>
              <a:xfrm>
                <a:off x="276228" y="372180"/>
                <a:ext cx="6241335" cy="837982"/>
              </a:xfrm>
            </p:spPr>
            <p:txBody>
              <a:bodyPr/>
              <a:lstStyle/>
              <a:p>
                <a:r>
                  <a:rPr lang="en-US" sz="2799" dirty="0"/>
                  <a:t> </a:t>
                </a:r>
                <a14:m>
                  <m:oMath xmlns:m="http://schemas.openxmlformats.org/officeDocument/2006/math">
                    <m:r>
                      <a:rPr lang="en-US" sz="2799" b="1" i="1">
                        <a:latin typeface="Cambria Math" panose="02040503050406030204" pitchFamily="18" charset="0"/>
                      </a:rPr>
                      <m:t>𝒏</m:t>
                    </m:r>
                  </m:oMath>
                </a14:m>
                <a:r>
                  <a:rPr lang="en-US" sz="2799" dirty="0"/>
                  <a:t>·</a:t>
                </a:r>
                <a14:m>
                  <m:oMath xmlns:m="http://schemas.openxmlformats.org/officeDocument/2006/math">
                    <m:r>
                      <a:rPr lang="en-US" sz="2799" b="1" i="1">
                        <a:latin typeface="Cambria Math" panose="02040503050406030204" pitchFamily="18" charset="0"/>
                      </a:rPr>
                      <m:t>𝒎</m:t>
                    </m:r>
                  </m:oMath>
                </a14:m>
                <a:r>
                  <a:rPr lang="en-US" sz="2799" dirty="0"/>
                  <a:t>·</a:t>
                </a:r>
                <a14:m>
                  <m:oMath xmlns:m="http://schemas.openxmlformats.org/officeDocument/2006/math">
                    <m:r>
                      <a:rPr lang="en-US" sz="2799" i="1">
                        <a:latin typeface="Cambria Math" panose="02040503050406030204" pitchFamily="18" charset="0"/>
                      </a:rPr>
                      <m:t>𝒘</m:t>
                    </m:r>
                  </m:oMath>
                </a14:m>
                <a:r>
                  <a:rPr lang="en-US" sz="2799" dirty="0"/>
                  <a:t>-bit array</a:t>
                </a:r>
                <a:br>
                  <a:rPr lang="en-US" sz="2799" dirty="0"/>
                </a:br>
                <a:r>
                  <a:rPr lang="en-US" sz="2799" dirty="0"/>
                  <a:t>4 RW ports vs. 2R2W ports  </a:t>
                </a:r>
              </a:p>
            </p:txBody>
          </p:sp>
        </mc:Choice>
        <mc:Fallback xmlns="">
          <p:sp>
            <p:nvSpPr>
              <p:cNvPr id="2" name="Title 1">
                <a:extLst>
                  <a:ext uri="{FF2B5EF4-FFF2-40B4-BE49-F238E27FC236}">
                    <a16:creationId xmlns:a16="http://schemas.microsoft.com/office/drawing/2014/main" id="{5AA1AFF6-3131-739C-8479-D2B036862072}"/>
                  </a:ext>
                </a:extLst>
              </p:cNvPr>
              <p:cNvSpPr>
                <a:spLocks noGrp="1" noRot="1" noChangeAspect="1" noMove="1" noResize="1" noEditPoints="1" noAdjustHandles="1" noChangeArrowheads="1" noChangeShapeType="1" noTextEdit="1"/>
              </p:cNvSpPr>
              <p:nvPr>
                <p:ph type="title"/>
              </p:nvPr>
            </p:nvSpPr>
            <p:spPr>
              <a:xfrm>
                <a:off x="276228" y="372180"/>
                <a:ext cx="6241335" cy="837982"/>
              </a:xfrm>
              <a:blipFill>
                <a:blip r:embed="rId2"/>
                <a:stretch>
                  <a:fillRect l="-1420" t="-5970" b="-34328"/>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F1525238-78AF-A9BF-9BB7-A2C78B67DEF4}"/>
              </a:ext>
            </a:extLst>
          </p:cNvPr>
          <p:cNvGrpSpPr/>
          <p:nvPr/>
        </p:nvGrpSpPr>
        <p:grpSpPr>
          <a:xfrm>
            <a:off x="315377" y="1748414"/>
            <a:ext cx="2133044" cy="4588516"/>
            <a:chOff x="1066800" y="-17711"/>
            <a:chExt cx="2133600" cy="4589711"/>
          </a:xfrm>
        </p:grpSpPr>
        <p:pic>
          <p:nvPicPr>
            <p:cNvPr id="3" name="Picture 2">
              <a:extLst>
                <a:ext uri="{FF2B5EF4-FFF2-40B4-BE49-F238E27FC236}">
                  <a16:creationId xmlns:a16="http://schemas.microsoft.com/office/drawing/2014/main" id="{CECBC763-D94D-7A54-2962-62020D83610C}"/>
                </a:ext>
              </a:extLst>
            </p:cNvPr>
            <p:cNvPicPr>
              <a:picLocks noChangeAspect="1"/>
            </p:cNvPicPr>
            <p:nvPr/>
          </p:nvPicPr>
          <p:blipFill rotWithShape="1">
            <a:blip r:embed="rId3"/>
            <a:srcRect l="14815" r="25925" b="15748"/>
            <a:stretch/>
          </p:blipFill>
          <p:spPr>
            <a:xfrm>
              <a:off x="1066800" y="1676400"/>
              <a:ext cx="2133600" cy="2667000"/>
            </a:xfrm>
            <a:prstGeom prst="rect">
              <a:avLst/>
            </a:prstGeom>
          </p:spPr>
        </p:pic>
        <p:sp>
          <p:nvSpPr>
            <p:cNvPr id="4" name="Rectangle 3">
              <a:extLst>
                <a:ext uri="{FF2B5EF4-FFF2-40B4-BE49-F238E27FC236}">
                  <a16:creationId xmlns:a16="http://schemas.microsoft.com/office/drawing/2014/main" id="{E1FB9905-611A-00FE-E2A2-49575AC1F6D3}"/>
                </a:ext>
              </a:extLst>
            </p:cNvPr>
            <p:cNvSpPr/>
            <p:nvPr/>
          </p:nvSpPr>
          <p:spPr>
            <a:xfrm>
              <a:off x="1600200" y="4343400"/>
              <a:ext cx="1524000"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1998"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FFCE5EA-286B-4599-EBB0-05FA05DACAF7}"/>
                </a:ext>
              </a:extLst>
            </p:cNvPr>
            <p:cNvSpPr txBox="1"/>
            <p:nvPr/>
          </p:nvSpPr>
          <p:spPr>
            <a:xfrm>
              <a:off x="1817226" y="-17711"/>
              <a:ext cx="1032462" cy="830997"/>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1 RW port</a:t>
              </a:r>
            </a:p>
            <a:p>
              <a:pPr algn="ctr"/>
              <a:r>
                <a:rPr lang="en-US" sz="1600" dirty="0">
                  <a:latin typeface="Calibri" panose="020F0502020204030204" pitchFamily="34" charset="0"/>
                  <a:cs typeface="Calibri" panose="020F0502020204030204" pitchFamily="34" charset="0"/>
                </a:rPr>
                <a:t>1Bank</a:t>
              </a:r>
            </a:p>
          </p:txBody>
        </p:sp>
      </p:grpSp>
      <p:sp>
        <p:nvSpPr>
          <p:cNvPr id="116" name="TextBox 115">
            <a:extLst>
              <a:ext uri="{FF2B5EF4-FFF2-40B4-BE49-F238E27FC236}">
                <a16:creationId xmlns:a16="http://schemas.microsoft.com/office/drawing/2014/main" id="{D2A2959A-2367-BE4D-3B90-1AA885422CF0}"/>
              </a:ext>
            </a:extLst>
          </p:cNvPr>
          <p:cNvSpPr txBox="1"/>
          <p:nvPr/>
        </p:nvSpPr>
        <p:spPr>
          <a:xfrm>
            <a:off x="3849699" y="1679732"/>
            <a:ext cx="1112322" cy="830781"/>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4 RW ports</a:t>
            </a:r>
          </a:p>
          <a:p>
            <a:pPr algn="ctr"/>
            <a:r>
              <a:rPr lang="en-US" sz="1600" dirty="0">
                <a:latin typeface="Calibri" panose="020F0502020204030204" pitchFamily="34" charset="0"/>
                <a:cs typeface="Calibri" panose="020F0502020204030204" pitchFamily="34" charset="0"/>
              </a:rPr>
              <a:t>4 banks</a:t>
            </a:r>
          </a:p>
        </p:txBody>
      </p:sp>
      <p:grpSp>
        <p:nvGrpSpPr>
          <p:cNvPr id="259" name="Group 258">
            <a:extLst>
              <a:ext uri="{FF2B5EF4-FFF2-40B4-BE49-F238E27FC236}">
                <a16:creationId xmlns:a16="http://schemas.microsoft.com/office/drawing/2014/main" id="{2E60E9C2-0BFE-EC53-B310-7323368CF512}"/>
              </a:ext>
            </a:extLst>
          </p:cNvPr>
          <p:cNvGrpSpPr/>
          <p:nvPr/>
        </p:nvGrpSpPr>
        <p:grpSpPr>
          <a:xfrm>
            <a:off x="6737151" y="122395"/>
            <a:ext cx="5262286" cy="6465880"/>
            <a:chOff x="7538444" y="266764"/>
            <a:chExt cx="5263657" cy="6467564"/>
          </a:xfrm>
        </p:grpSpPr>
        <p:grpSp>
          <p:nvGrpSpPr>
            <p:cNvPr id="198" name="Group 197">
              <a:extLst>
                <a:ext uri="{FF2B5EF4-FFF2-40B4-BE49-F238E27FC236}">
                  <a16:creationId xmlns:a16="http://schemas.microsoft.com/office/drawing/2014/main" id="{D198F65F-BE6C-68E4-372C-B25C2A4423A2}"/>
                </a:ext>
              </a:extLst>
            </p:cNvPr>
            <p:cNvGrpSpPr/>
            <p:nvPr/>
          </p:nvGrpSpPr>
          <p:grpSpPr>
            <a:xfrm>
              <a:off x="8647418" y="1513427"/>
              <a:ext cx="363610" cy="2576261"/>
              <a:chOff x="4572000" y="2721684"/>
              <a:chExt cx="228600" cy="2576261"/>
            </a:xfrm>
          </p:grpSpPr>
          <p:cxnSp>
            <p:nvCxnSpPr>
              <p:cNvPr id="199" name="Straight Connector 198">
                <a:extLst>
                  <a:ext uri="{FF2B5EF4-FFF2-40B4-BE49-F238E27FC236}">
                    <a16:creationId xmlns:a16="http://schemas.microsoft.com/office/drawing/2014/main" id="{48D0190A-D8CB-60E0-E683-983CB7C4830A}"/>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3555230-8764-6D2F-68EE-1B6DB681822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FCF8842-EB28-78F3-CB7A-669780D5E62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EF9537E-695E-797C-C6EB-6EA94EDEF768}"/>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C62CB85-2BE6-1162-CBA1-37A0BAA2E2A2}"/>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1E50BFCE-E869-34D8-5B01-0B5118BAB4B2}"/>
                </a:ext>
              </a:extLst>
            </p:cNvPr>
            <p:cNvGrpSpPr/>
            <p:nvPr/>
          </p:nvGrpSpPr>
          <p:grpSpPr>
            <a:xfrm>
              <a:off x="8742524" y="1209936"/>
              <a:ext cx="363610" cy="2576261"/>
              <a:chOff x="4572000" y="2721684"/>
              <a:chExt cx="228600" cy="2576261"/>
            </a:xfrm>
          </p:grpSpPr>
          <p:cxnSp>
            <p:nvCxnSpPr>
              <p:cNvPr id="254" name="Straight Connector 253">
                <a:extLst>
                  <a:ext uri="{FF2B5EF4-FFF2-40B4-BE49-F238E27FC236}">
                    <a16:creationId xmlns:a16="http://schemas.microsoft.com/office/drawing/2014/main" id="{B8165180-8B0E-85C5-27B2-910BFED4B95C}"/>
                  </a:ext>
                </a:extLst>
              </p:cNvPr>
              <p:cNvCxnSpPr>
                <a:cxnSpLocks/>
              </p:cNvCxnSpPr>
              <p:nvPr/>
            </p:nvCxnSpPr>
            <p:spPr>
              <a:xfrm>
                <a:off x="4572000"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AB621525-7155-9BD2-84FF-3E1F3210D0E4}"/>
                  </a:ext>
                </a:extLst>
              </p:cNvPr>
              <p:cNvCxnSpPr>
                <a:cxnSpLocks/>
              </p:cNvCxnSpPr>
              <p:nvPr/>
            </p:nvCxnSpPr>
            <p:spPr>
              <a:xfrm>
                <a:off x="46482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8FE19365-3FD7-16DD-ADF4-6CB32FAF8084}"/>
                  </a:ext>
                </a:extLst>
              </p:cNvPr>
              <p:cNvCxnSpPr>
                <a:cxnSpLocks/>
              </p:cNvCxnSpPr>
              <p:nvPr/>
            </p:nvCxnSpPr>
            <p:spPr>
              <a:xfrm>
                <a:off x="4614832"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267539-0AD4-D923-C66C-115351A32B35}"/>
                  </a:ext>
                </a:extLst>
              </p:cNvPr>
              <p:cNvCxnSpPr>
                <a:cxnSpLocks/>
              </p:cNvCxnSpPr>
              <p:nvPr/>
            </p:nvCxnSpPr>
            <p:spPr>
              <a:xfrm>
                <a:off x="4691032"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3664EAF5-A2EF-59A0-FBDC-62B084C412A1}"/>
                  </a:ext>
                </a:extLst>
              </p:cNvPr>
              <p:cNvCxnSpPr>
                <a:cxnSpLocks/>
              </p:cNvCxnSpPr>
              <p:nvPr/>
            </p:nvCxnSpPr>
            <p:spPr>
              <a:xfrm>
                <a:off x="48006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9533396C-E89C-512B-4388-8F64A31EF9C7}"/>
                </a:ext>
              </a:extLst>
            </p:cNvPr>
            <p:cNvGrpSpPr/>
            <p:nvPr/>
          </p:nvGrpSpPr>
          <p:grpSpPr>
            <a:xfrm>
              <a:off x="8753036" y="3184995"/>
              <a:ext cx="363610" cy="2576261"/>
              <a:chOff x="4572000" y="2721684"/>
              <a:chExt cx="228600" cy="2576261"/>
            </a:xfrm>
          </p:grpSpPr>
          <p:cxnSp>
            <p:nvCxnSpPr>
              <p:cNvPr id="205" name="Straight Connector 204">
                <a:extLst>
                  <a:ext uri="{FF2B5EF4-FFF2-40B4-BE49-F238E27FC236}">
                    <a16:creationId xmlns:a16="http://schemas.microsoft.com/office/drawing/2014/main" id="{B2A615A2-0255-BC24-BB33-73FE03F2A495}"/>
                  </a:ext>
                </a:extLst>
              </p:cNvPr>
              <p:cNvCxnSpPr>
                <a:cxnSpLocks/>
              </p:cNvCxnSpPr>
              <p:nvPr/>
            </p:nvCxnSpPr>
            <p:spPr>
              <a:xfrm>
                <a:off x="4572000"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346C959-4F57-FC49-54A1-32B38C9E224A}"/>
                  </a:ext>
                </a:extLst>
              </p:cNvPr>
              <p:cNvCxnSpPr>
                <a:cxnSpLocks/>
              </p:cNvCxnSpPr>
              <p:nvPr/>
            </p:nvCxnSpPr>
            <p:spPr>
              <a:xfrm>
                <a:off x="46482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8EC93E0-2D42-D986-A7F8-337E982C022B}"/>
                  </a:ext>
                </a:extLst>
              </p:cNvPr>
              <p:cNvCxnSpPr>
                <a:cxnSpLocks/>
              </p:cNvCxnSpPr>
              <p:nvPr/>
            </p:nvCxnSpPr>
            <p:spPr>
              <a:xfrm>
                <a:off x="4614832"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30FFE7A-6FE7-B9D7-CABF-35B95D20ECA5}"/>
                  </a:ext>
                </a:extLst>
              </p:cNvPr>
              <p:cNvCxnSpPr>
                <a:cxnSpLocks/>
              </p:cNvCxnSpPr>
              <p:nvPr/>
            </p:nvCxnSpPr>
            <p:spPr>
              <a:xfrm>
                <a:off x="4691032"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A16232B-BED8-C7B9-41E4-FC11E913A610}"/>
                  </a:ext>
                </a:extLst>
              </p:cNvPr>
              <p:cNvCxnSpPr>
                <a:cxnSpLocks/>
              </p:cNvCxnSpPr>
              <p:nvPr/>
            </p:nvCxnSpPr>
            <p:spPr>
              <a:xfrm>
                <a:off x="48006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9B5ECACD-F322-7F15-6E2A-5CC915F45B63}"/>
                </a:ext>
              </a:extLst>
            </p:cNvPr>
            <p:cNvGrpSpPr/>
            <p:nvPr/>
          </p:nvGrpSpPr>
          <p:grpSpPr>
            <a:xfrm>
              <a:off x="8657712" y="2864498"/>
              <a:ext cx="363610" cy="2576261"/>
              <a:chOff x="4572000" y="2721684"/>
              <a:chExt cx="228600" cy="2576261"/>
            </a:xfrm>
          </p:grpSpPr>
          <p:cxnSp>
            <p:nvCxnSpPr>
              <p:cNvPr id="193" name="Straight Connector 192">
                <a:extLst>
                  <a:ext uri="{FF2B5EF4-FFF2-40B4-BE49-F238E27FC236}">
                    <a16:creationId xmlns:a16="http://schemas.microsoft.com/office/drawing/2014/main" id="{815AE9DB-5674-236A-34A3-41314472C61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E09ECD6-0272-438B-F347-4325371021F7}"/>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B2C7BFF-DE83-9A39-AFC3-9772153C6A6A}"/>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F3B98EE-E4AD-3350-3FB1-20C8AFD5AE83}"/>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CCDC7B2-2FD8-9CF4-EFB1-C09C186F1CF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62CFDB57-E2CE-715D-26CF-1882AFB356C8}"/>
                </a:ext>
              </a:extLst>
            </p:cNvPr>
            <p:cNvCxnSpPr>
              <a:cxnSpLocks/>
            </p:cNvCxnSpPr>
            <p:nvPr/>
          </p:nvCxnSpPr>
          <p:spPr>
            <a:xfrm flipH="1">
              <a:off x="8839517" y="5596970"/>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DFB8405-CA99-39FB-3B36-791C75000217}"/>
                </a:ext>
              </a:extLst>
            </p:cNvPr>
            <p:cNvCxnSpPr>
              <a:cxnSpLocks/>
            </p:cNvCxnSpPr>
            <p:nvPr/>
          </p:nvCxnSpPr>
          <p:spPr>
            <a:xfrm>
              <a:off x="7679125" y="3505200"/>
              <a:ext cx="5631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8E301901-90FE-AA91-B5BA-D75218970E11}"/>
                </a:ext>
              </a:extLst>
            </p:cNvPr>
            <p:cNvSpPr/>
            <p:nvPr/>
          </p:nvSpPr>
          <p:spPr>
            <a:xfrm>
              <a:off x="8618745" y="3463357"/>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19" name="Rectangle 118">
              <a:extLst>
                <a:ext uri="{FF2B5EF4-FFF2-40B4-BE49-F238E27FC236}">
                  <a16:creationId xmlns:a16="http://schemas.microsoft.com/office/drawing/2014/main" id="{EAB8F6BB-78CC-188C-EAF2-4C05580C87AA}"/>
                </a:ext>
              </a:extLst>
            </p:cNvPr>
            <p:cNvSpPr/>
            <p:nvPr/>
          </p:nvSpPr>
          <p:spPr>
            <a:xfrm>
              <a:off x="8622836" y="1677528"/>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0" name="Rectangle 119">
              <a:extLst>
                <a:ext uri="{FF2B5EF4-FFF2-40B4-BE49-F238E27FC236}">
                  <a16:creationId xmlns:a16="http://schemas.microsoft.com/office/drawing/2014/main" id="{450EB8DF-CB0D-01CF-D8FC-FD0DFC7BA587}"/>
                </a:ext>
              </a:extLst>
            </p:cNvPr>
            <p:cNvSpPr/>
            <p:nvPr/>
          </p:nvSpPr>
          <p:spPr>
            <a:xfrm>
              <a:off x="10142231" y="1676236"/>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1" name="Rectangle 120">
              <a:extLst>
                <a:ext uri="{FF2B5EF4-FFF2-40B4-BE49-F238E27FC236}">
                  <a16:creationId xmlns:a16="http://schemas.microsoft.com/office/drawing/2014/main" id="{F96A1851-3476-CA0B-BEC9-60BBF78B727B}"/>
                </a:ext>
              </a:extLst>
            </p:cNvPr>
            <p:cNvSpPr/>
            <p:nvPr/>
          </p:nvSpPr>
          <p:spPr>
            <a:xfrm>
              <a:off x="10137573" y="3461459"/>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2" name="Rectangle 121">
              <a:extLst>
                <a:ext uri="{FF2B5EF4-FFF2-40B4-BE49-F238E27FC236}">
                  <a16:creationId xmlns:a16="http://schemas.microsoft.com/office/drawing/2014/main" id="{09208E68-6E6C-10DA-BC35-854C3AF486CF}"/>
                </a:ext>
              </a:extLst>
            </p:cNvPr>
            <p:cNvSpPr/>
            <p:nvPr/>
          </p:nvSpPr>
          <p:spPr>
            <a:xfrm>
              <a:off x="8618056" y="1676236"/>
              <a:ext cx="3043586" cy="3571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12T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24" name="Trapezoid 123">
              <a:extLst>
                <a:ext uri="{FF2B5EF4-FFF2-40B4-BE49-F238E27FC236}">
                  <a16:creationId xmlns:a16="http://schemas.microsoft.com/office/drawing/2014/main" id="{B1A95BA3-FAE5-30E4-D401-243E5DF921D5}"/>
                </a:ext>
              </a:extLst>
            </p:cNvPr>
            <p:cNvSpPr/>
            <p:nvPr/>
          </p:nvSpPr>
          <p:spPr>
            <a:xfrm rot="16200000">
              <a:off x="6685439" y="3462559"/>
              <a:ext cx="334223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a:t>
              </a:r>
            </a:p>
          </p:txBody>
        </p:sp>
        <p:sp>
          <p:nvSpPr>
            <p:cNvPr id="125" name="Trapezoid 124">
              <a:extLst>
                <a:ext uri="{FF2B5EF4-FFF2-40B4-BE49-F238E27FC236}">
                  <a16:creationId xmlns:a16="http://schemas.microsoft.com/office/drawing/2014/main" id="{DEDF4F0D-0624-94DA-6630-42A2FAF83DEC}"/>
                </a:ext>
              </a:extLst>
            </p:cNvPr>
            <p:cNvSpPr/>
            <p:nvPr/>
          </p:nvSpPr>
          <p:spPr>
            <a:xfrm rot="16200000">
              <a:off x="6389755" y="3174971"/>
              <a:ext cx="3232382"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WWL-B</a:t>
              </a:r>
            </a:p>
          </p:txBody>
        </p:sp>
        <p:cxnSp>
          <p:nvCxnSpPr>
            <p:cNvPr id="126" name="Straight Arrow Connector 125">
              <a:extLst>
                <a:ext uri="{FF2B5EF4-FFF2-40B4-BE49-F238E27FC236}">
                  <a16:creationId xmlns:a16="http://schemas.microsoft.com/office/drawing/2014/main" id="{8CD0E108-CEC9-B8B8-B13B-5B010DFA7E66}"/>
                </a:ext>
              </a:extLst>
            </p:cNvPr>
            <p:cNvCxnSpPr>
              <a:cxnSpLocks/>
            </p:cNvCxnSpPr>
            <p:nvPr/>
          </p:nvCxnSpPr>
          <p:spPr>
            <a:xfrm>
              <a:off x="7543800" y="3294519"/>
              <a:ext cx="354253" cy="3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4290011-3076-5EC9-A2B9-96897BA016B1}"/>
                </a:ext>
              </a:extLst>
            </p:cNvPr>
            <p:cNvCxnSpPr/>
            <p:nvPr/>
          </p:nvCxnSpPr>
          <p:spPr>
            <a:xfrm flipH="1">
              <a:off x="7725579" y="3221676"/>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7910DD94-8482-3C11-C1E1-B6B285FE9FC1}"/>
                </a:ext>
              </a:extLst>
            </p:cNvPr>
            <p:cNvSpPr txBox="1"/>
            <p:nvPr/>
          </p:nvSpPr>
          <p:spPr>
            <a:xfrm>
              <a:off x="7538444" y="310460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2" name="Straight Connector 131">
              <a:extLst>
                <a:ext uri="{FF2B5EF4-FFF2-40B4-BE49-F238E27FC236}">
                  <a16:creationId xmlns:a16="http://schemas.microsoft.com/office/drawing/2014/main" id="{6F824056-F3C7-D7DB-A827-1B995287EDA7}"/>
                </a:ext>
              </a:extLst>
            </p:cNvPr>
            <p:cNvCxnSpPr/>
            <p:nvPr/>
          </p:nvCxnSpPr>
          <p:spPr>
            <a:xfrm flipH="1">
              <a:off x="7738804" y="34357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F20EFF13-FD27-409D-DD22-A69F09534523}"/>
                </a:ext>
              </a:extLst>
            </p:cNvPr>
            <p:cNvSpPr txBox="1"/>
            <p:nvPr/>
          </p:nvSpPr>
          <p:spPr>
            <a:xfrm>
              <a:off x="7636790" y="33460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5" name="Straight Arrow Connector 134">
              <a:extLst>
                <a:ext uri="{FF2B5EF4-FFF2-40B4-BE49-F238E27FC236}">
                  <a16:creationId xmlns:a16="http://schemas.microsoft.com/office/drawing/2014/main" id="{348F6F2B-676E-5EF2-FDCA-B939A21CC948}"/>
                </a:ext>
              </a:extLst>
            </p:cNvPr>
            <p:cNvCxnSpPr>
              <a:cxnSpLocks/>
            </p:cNvCxnSpPr>
            <p:nvPr/>
          </p:nvCxnSpPr>
          <p:spPr>
            <a:xfrm flipH="1">
              <a:off x="12038982" y="3582397"/>
              <a:ext cx="5910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7B74905-6533-3836-58F9-DA1BF3FCA834}"/>
                </a:ext>
              </a:extLst>
            </p:cNvPr>
            <p:cNvCxnSpPr/>
            <p:nvPr/>
          </p:nvCxnSpPr>
          <p:spPr>
            <a:xfrm flipH="1">
              <a:off x="12513817" y="32738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B3C572E6-F5A1-967E-5526-CF967C76D7F5}"/>
                </a:ext>
              </a:extLst>
            </p:cNvPr>
            <p:cNvSpPr txBox="1"/>
            <p:nvPr/>
          </p:nvSpPr>
          <p:spPr>
            <a:xfrm>
              <a:off x="12607469" y="340963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138" name="Trapezoid 137">
              <a:extLst>
                <a:ext uri="{FF2B5EF4-FFF2-40B4-BE49-F238E27FC236}">
                  <a16:creationId xmlns:a16="http://schemas.microsoft.com/office/drawing/2014/main" id="{237700B8-6AE8-8260-4BA0-ABEC1EF404FA}"/>
                </a:ext>
              </a:extLst>
            </p:cNvPr>
            <p:cNvSpPr/>
            <p:nvPr/>
          </p:nvSpPr>
          <p:spPr>
            <a:xfrm rot="5400000">
              <a:off x="10255086" y="3462559"/>
              <a:ext cx="3342229"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RWL-C</a:t>
              </a:r>
            </a:p>
          </p:txBody>
        </p:sp>
        <p:sp>
          <p:nvSpPr>
            <p:cNvPr id="139" name="Trapezoid 138">
              <a:extLst>
                <a:ext uri="{FF2B5EF4-FFF2-40B4-BE49-F238E27FC236}">
                  <a16:creationId xmlns:a16="http://schemas.microsoft.com/office/drawing/2014/main" id="{46B189FF-BD78-E7CD-73A7-8D67A5AB6F85}"/>
                </a:ext>
              </a:extLst>
            </p:cNvPr>
            <p:cNvSpPr/>
            <p:nvPr/>
          </p:nvSpPr>
          <p:spPr>
            <a:xfrm rot="5400000">
              <a:off x="10596468" y="3229895"/>
              <a:ext cx="3342229"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RWL-D</a:t>
              </a:r>
            </a:p>
          </p:txBody>
        </p:sp>
        <p:cxnSp>
          <p:nvCxnSpPr>
            <p:cNvPr id="142" name="Straight Arrow Connector 141">
              <a:extLst>
                <a:ext uri="{FF2B5EF4-FFF2-40B4-BE49-F238E27FC236}">
                  <a16:creationId xmlns:a16="http://schemas.microsoft.com/office/drawing/2014/main" id="{968E0DDF-5F73-76FE-D1DD-3250E696BB84}"/>
                </a:ext>
              </a:extLst>
            </p:cNvPr>
            <p:cNvCxnSpPr>
              <a:cxnSpLocks/>
            </p:cNvCxnSpPr>
            <p:nvPr/>
          </p:nvCxnSpPr>
          <p:spPr>
            <a:xfrm flipH="1" flipV="1">
              <a:off x="12381883" y="3352982"/>
              <a:ext cx="419717" cy="3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A93541A-A96E-A9B6-82EA-7C2C2344F2B7}"/>
                </a:ext>
              </a:extLst>
            </p:cNvPr>
            <p:cNvCxnSpPr/>
            <p:nvPr/>
          </p:nvCxnSpPr>
          <p:spPr>
            <a:xfrm flipH="1">
              <a:off x="12513817" y="34946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0DCD5DCB-AC00-3040-9AD7-A80E0B43F0BF}"/>
                </a:ext>
              </a:extLst>
            </p:cNvPr>
            <p:cNvSpPr txBox="1"/>
            <p:nvPr/>
          </p:nvSpPr>
          <p:spPr>
            <a:xfrm>
              <a:off x="12721951" y="3157848"/>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54" name="Straight Connector 153">
              <a:extLst>
                <a:ext uri="{FF2B5EF4-FFF2-40B4-BE49-F238E27FC236}">
                  <a16:creationId xmlns:a16="http://schemas.microsoft.com/office/drawing/2014/main" id="{87A2F15C-DECD-BAD2-030A-43D32F4CCCAF}"/>
                </a:ext>
              </a:extLst>
            </p:cNvPr>
            <p:cNvCxnSpPr/>
            <p:nvPr/>
          </p:nvCxnSpPr>
          <p:spPr>
            <a:xfrm flipH="1">
              <a:off x="8381251" y="5443195"/>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BB62A55-26B6-34CA-E058-16B84FCD4311}"/>
                </a:ext>
              </a:extLst>
            </p:cNvPr>
            <p:cNvCxnSpPr>
              <a:cxnSpLocks/>
              <a:stCxn id="153" idx="1"/>
            </p:cNvCxnSpPr>
            <p:nvPr/>
          </p:nvCxnSpPr>
          <p:spPr>
            <a:xfrm flipH="1">
              <a:off x="8121205" y="5511817"/>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4CC97B91-7148-A498-2228-9C8B08490969}"/>
                </a:ext>
              </a:extLst>
            </p:cNvPr>
            <p:cNvSpPr txBox="1"/>
            <p:nvPr/>
          </p:nvSpPr>
          <p:spPr>
            <a:xfrm>
              <a:off x="8080972" y="528516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61" name="TextBox 160">
              <a:extLst>
                <a:ext uri="{FF2B5EF4-FFF2-40B4-BE49-F238E27FC236}">
                  <a16:creationId xmlns:a16="http://schemas.microsoft.com/office/drawing/2014/main" id="{C5CD1DDF-EFA5-586A-6991-3B624BA56057}"/>
                </a:ext>
              </a:extLst>
            </p:cNvPr>
            <p:cNvSpPr txBox="1"/>
            <p:nvPr/>
          </p:nvSpPr>
          <p:spPr>
            <a:xfrm>
              <a:off x="8724198" y="556652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62" name="TextBox 161">
              <a:extLst>
                <a:ext uri="{FF2B5EF4-FFF2-40B4-BE49-F238E27FC236}">
                  <a16:creationId xmlns:a16="http://schemas.microsoft.com/office/drawing/2014/main" id="{4C03B925-1A31-965D-79B2-A55ADD0A6045}"/>
                </a:ext>
              </a:extLst>
            </p:cNvPr>
            <p:cNvSpPr txBox="1"/>
            <p:nvPr/>
          </p:nvSpPr>
          <p:spPr>
            <a:xfrm>
              <a:off x="9301829" y="5569757"/>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63" name="TextBox 162">
              <a:extLst>
                <a:ext uri="{FF2B5EF4-FFF2-40B4-BE49-F238E27FC236}">
                  <a16:creationId xmlns:a16="http://schemas.microsoft.com/office/drawing/2014/main" id="{F68F99F1-82DD-8C62-E943-FD1817E88ACC}"/>
                </a:ext>
              </a:extLst>
            </p:cNvPr>
            <p:cNvSpPr txBox="1"/>
            <p:nvPr/>
          </p:nvSpPr>
          <p:spPr>
            <a:xfrm>
              <a:off x="9807888" y="5573502"/>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64" name="TextBox 163">
              <a:extLst>
                <a:ext uri="{FF2B5EF4-FFF2-40B4-BE49-F238E27FC236}">
                  <a16:creationId xmlns:a16="http://schemas.microsoft.com/office/drawing/2014/main" id="{6B6688A9-2009-7A40-621A-B3129089538D}"/>
                </a:ext>
              </a:extLst>
            </p:cNvPr>
            <p:cNvSpPr txBox="1"/>
            <p:nvPr/>
          </p:nvSpPr>
          <p:spPr>
            <a:xfrm>
              <a:off x="10930938" y="5566524"/>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72" name="Straight Connector 171">
              <a:extLst>
                <a:ext uri="{FF2B5EF4-FFF2-40B4-BE49-F238E27FC236}">
                  <a16:creationId xmlns:a16="http://schemas.microsoft.com/office/drawing/2014/main" id="{E6E3BCC1-E063-9899-2D4A-523B25240693}"/>
                </a:ext>
              </a:extLst>
            </p:cNvPr>
            <p:cNvCxnSpPr/>
            <p:nvPr/>
          </p:nvCxnSpPr>
          <p:spPr>
            <a:xfrm flipH="1">
              <a:off x="8466540" y="57593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DB1D5C1-123F-EDE3-CB25-3B1DBF7630A2}"/>
                </a:ext>
              </a:extLst>
            </p:cNvPr>
            <p:cNvCxnSpPr>
              <a:cxnSpLocks/>
              <a:stCxn id="171" idx="1"/>
            </p:cNvCxnSpPr>
            <p:nvPr/>
          </p:nvCxnSpPr>
          <p:spPr>
            <a:xfrm flipH="1">
              <a:off x="8206494" y="5827944"/>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A8F0D029-CEF8-F949-8EBF-21394C2721D5}"/>
                </a:ext>
              </a:extLst>
            </p:cNvPr>
            <p:cNvSpPr txBox="1"/>
            <p:nvPr/>
          </p:nvSpPr>
          <p:spPr>
            <a:xfrm>
              <a:off x="8166261" y="5601289"/>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cxnSp>
          <p:nvCxnSpPr>
            <p:cNvPr id="175" name="Straight Connector 174">
              <a:extLst>
                <a:ext uri="{FF2B5EF4-FFF2-40B4-BE49-F238E27FC236}">
                  <a16:creationId xmlns:a16="http://schemas.microsoft.com/office/drawing/2014/main" id="{7E8E10F8-3E3F-2359-285D-5F74010F222B}"/>
                </a:ext>
              </a:extLst>
            </p:cNvPr>
            <p:cNvCxnSpPr>
              <a:cxnSpLocks/>
            </p:cNvCxnSpPr>
            <p:nvPr/>
          </p:nvCxnSpPr>
          <p:spPr>
            <a:xfrm>
              <a:off x="8923146" y="590414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52EE18EA-6803-A9D1-DD36-B5E47EA49671}"/>
                </a:ext>
              </a:extLst>
            </p:cNvPr>
            <p:cNvSpPr txBox="1"/>
            <p:nvPr/>
          </p:nvSpPr>
          <p:spPr>
            <a:xfrm>
              <a:off x="8961087"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80" name="TextBox 179">
              <a:extLst>
                <a:ext uri="{FF2B5EF4-FFF2-40B4-BE49-F238E27FC236}">
                  <a16:creationId xmlns:a16="http://schemas.microsoft.com/office/drawing/2014/main" id="{4266A063-5185-2F5C-FE4A-25F8C28D2EE0}"/>
                </a:ext>
              </a:extLst>
            </p:cNvPr>
            <p:cNvSpPr txBox="1"/>
            <p:nvPr/>
          </p:nvSpPr>
          <p:spPr>
            <a:xfrm>
              <a:off x="9468363"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81" name="TextBox 180">
              <a:extLst>
                <a:ext uri="{FF2B5EF4-FFF2-40B4-BE49-F238E27FC236}">
                  <a16:creationId xmlns:a16="http://schemas.microsoft.com/office/drawing/2014/main" id="{8DCD7686-A9CF-3ED9-12B4-14D314E1F0C5}"/>
                </a:ext>
              </a:extLst>
            </p:cNvPr>
            <p:cNvSpPr txBox="1"/>
            <p:nvPr/>
          </p:nvSpPr>
          <p:spPr>
            <a:xfrm>
              <a:off x="10019735" y="587896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82" name="TextBox 181">
              <a:extLst>
                <a:ext uri="{FF2B5EF4-FFF2-40B4-BE49-F238E27FC236}">
                  <a16:creationId xmlns:a16="http://schemas.microsoft.com/office/drawing/2014/main" id="{AE8F3E6E-2AF4-8C9A-73E5-3F482F23B185}"/>
                </a:ext>
              </a:extLst>
            </p:cNvPr>
            <p:cNvSpPr txBox="1"/>
            <p:nvPr/>
          </p:nvSpPr>
          <p:spPr>
            <a:xfrm>
              <a:off x="11461824" y="5904142"/>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85" name="Straight Connector 184">
              <a:extLst>
                <a:ext uri="{FF2B5EF4-FFF2-40B4-BE49-F238E27FC236}">
                  <a16:creationId xmlns:a16="http://schemas.microsoft.com/office/drawing/2014/main" id="{43BDB471-175C-CAEF-5938-E958628F969E}"/>
                </a:ext>
              </a:extLst>
            </p:cNvPr>
            <p:cNvCxnSpPr>
              <a:cxnSpLocks/>
            </p:cNvCxnSpPr>
            <p:nvPr/>
          </p:nvCxnSpPr>
          <p:spPr>
            <a:xfrm flipH="1">
              <a:off x="9383808" y="558114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317864C-2CCA-2FD6-149B-121537C2E213}"/>
                </a:ext>
              </a:extLst>
            </p:cNvPr>
            <p:cNvCxnSpPr>
              <a:cxnSpLocks/>
            </p:cNvCxnSpPr>
            <p:nvPr/>
          </p:nvCxnSpPr>
          <p:spPr>
            <a:xfrm>
              <a:off x="9465054" y="5904144"/>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2FE4B8E-19A2-A42F-2CD0-08E43C1F6DD6}"/>
                </a:ext>
              </a:extLst>
            </p:cNvPr>
            <p:cNvCxnSpPr>
              <a:cxnSpLocks/>
            </p:cNvCxnSpPr>
            <p:nvPr/>
          </p:nvCxnSpPr>
          <p:spPr>
            <a:xfrm>
              <a:off x="9976696"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F2CDD16-2D5E-3C76-F392-867E78EE0BE8}"/>
                </a:ext>
              </a:extLst>
            </p:cNvPr>
            <p:cNvCxnSpPr>
              <a:cxnSpLocks/>
            </p:cNvCxnSpPr>
            <p:nvPr/>
          </p:nvCxnSpPr>
          <p:spPr>
            <a:xfrm>
              <a:off x="11433031"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6BDA7F8-B0D8-2AD5-CBB5-AEB7D6D4DA2A}"/>
                </a:ext>
              </a:extLst>
            </p:cNvPr>
            <p:cNvCxnSpPr>
              <a:cxnSpLocks/>
            </p:cNvCxnSpPr>
            <p:nvPr/>
          </p:nvCxnSpPr>
          <p:spPr>
            <a:xfrm flipH="1">
              <a:off x="9889348" y="559213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457D1DF-DAAC-046E-5C9F-217C41665580}"/>
                </a:ext>
              </a:extLst>
            </p:cNvPr>
            <p:cNvCxnSpPr>
              <a:cxnSpLocks/>
            </p:cNvCxnSpPr>
            <p:nvPr/>
          </p:nvCxnSpPr>
          <p:spPr>
            <a:xfrm flipH="1">
              <a:off x="11347512" y="558690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9C42F009-0AB4-8DC6-4C1E-E85A77201CB5}"/>
                </a:ext>
              </a:extLst>
            </p:cNvPr>
            <p:cNvGrpSpPr/>
            <p:nvPr/>
          </p:nvGrpSpPr>
          <p:grpSpPr>
            <a:xfrm>
              <a:off x="8694535" y="5751744"/>
              <a:ext cx="2967107" cy="152400"/>
              <a:chOff x="8615293" y="5443195"/>
              <a:chExt cx="2133599" cy="152400"/>
            </a:xfrm>
            <a:solidFill>
              <a:schemeClr val="bg1"/>
            </a:solidFill>
          </p:grpSpPr>
          <p:sp>
            <p:nvSpPr>
              <p:cNvPr id="168" name="Trapezoid 167">
                <a:extLst>
                  <a:ext uri="{FF2B5EF4-FFF2-40B4-BE49-F238E27FC236}">
                    <a16:creationId xmlns:a16="http://schemas.microsoft.com/office/drawing/2014/main" id="{BEEA457D-0135-8F7F-D735-E20E006E4CB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69" name="Trapezoid 168">
                <a:extLst>
                  <a:ext uri="{FF2B5EF4-FFF2-40B4-BE49-F238E27FC236}">
                    <a16:creationId xmlns:a16="http://schemas.microsoft.com/office/drawing/2014/main" id="{1234EE58-F356-6004-D61A-ECFE0F0E0942}"/>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0" name="Trapezoid 169">
                <a:extLst>
                  <a:ext uri="{FF2B5EF4-FFF2-40B4-BE49-F238E27FC236}">
                    <a16:creationId xmlns:a16="http://schemas.microsoft.com/office/drawing/2014/main" id="{F2304532-3728-BC56-0B04-A691F32E9FC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1" name="Trapezoid 170">
                <a:extLst>
                  <a:ext uri="{FF2B5EF4-FFF2-40B4-BE49-F238E27FC236}">
                    <a16:creationId xmlns:a16="http://schemas.microsoft.com/office/drawing/2014/main" id="{18DED7F7-15CC-FE59-91C4-E5517965BFB5}"/>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49" name="Rectangle 148">
              <a:extLst>
                <a:ext uri="{FF2B5EF4-FFF2-40B4-BE49-F238E27FC236}">
                  <a16:creationId xmlns:a16="http://schemas.microsoft.com/office/drawing/2014/main" id="{4AF0835A-9A6E-F064-DF81-EA18AA67E371}"/>
                </a:ext>
              </a:extLst>
            </p:cNvPr>
            <p:cNvSpPr/>
            <p:nvPr/>
          </p:nvSpPr>
          <p:spPr>
            <a:xfrm>
              <a:off x="8694585" y="6121096"/>
              <a:ext cx="2885976"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A</a:t>
              </a:r>
              <a:endParaRPr lang="en-US" sz="1998" dirty="0">
                <a:solidFill>
                  <a:schemeClr val="tx1"/>
                </a:solidFill>
                <a:latin typeface="Calibri" panose="020F0502020204030204" pitchFamily="34" charset="0"/>
                <a:cs typeface="Calibri" panose="020F0502020204030204" pitchFamily="34" charset="0"/>
              </a:endParaRPr>
            </a:p>
          </p:txBody>
        </p:sp>
        <p:sp>
          <p:nvSpPr>
            <p:cNvPr id="191" name="Rectangle 190">
              <a:extLst>
                <a:ext uri="{FF2B5EF4-FFF2-40B4-BE49-F238E27FC236}">
                  <a16:creationId xmlns:a16="http://schemas.microsoft.com/office/drawing/2014/main" id="{DA542C97-3867-4B01-574C-616EADF47342}"/>
                </a:ext>
              </a:extLst>
            </p:cNvPr>
            <p:cNvSpPr/>
            <p:nvPr/>
          </p:nvSpPr>
          <p:spPr>
            <a:xfrm>
              <a:off x="8796677" y="6505728"/>
              <a:ext cx="2885976"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B</a:t>
              </a:r>
              <a:endParaRPr lang="en-US" sz="1998" dirty="0">
                <a:solidFill>
                  <a:schemeClr val="tx1"/>
                </a:solidFill>
                <a:latin typeface="Calibri" panose="020F0502020204030204" pitchFamily="34" charset="0"/>
                <a:cs typeface="Calibri" panose="020F0502020204030204" pitchFamily="34" charset="0"/>
              </a:endParaRPr>
            </a:p>
          </p:txBody>
        </p:sp>
        <p:grpSp>
          <p:nvGrpSpPr>
            <p:cNvPr id="166" name="Group 165">
              <a:extLst>
                <a:ext uri="{FF2B5EF4-FFF2-40B4-BE49-F238E27FC236}">
                  <a16:creationId xmlns:a16="http://schemas.microsoft.com/office/drawing/2014/main" id="{90EFFDBF-7878-D104-EB77-566D60CEAADC}"/>
                </a:ext>
              </a:extLst>
            </p:cNvPr>
            <p:cNvGrpSpPr/>
            <p:nvPr/>
          </p:nvGrpSpPr>
          <p:grpSpPr>
            <a:xfrm>
              <a:off x="8609246" y="5435617"/>
              <a:ext cx="2967107" cy="152400"/>
              <a:chOff x="8615293" y="5443195"/>
              <a:chExt cx="2133599" cy="152400"/>
            </a:xfrm>
            <a:solidFill>
              <a:schemeClr val="bg1"/>
            </a:solidFill>
          </p:grpSpPr>
          <p:sp>
            <p:nvSpPr>
              <p:cNvPr id="150" name="Trapezoid 149">
                <a:extLst>
                  <a:ext uri="{FF2B5EF4-FFF2-40B4-BE49-F238E27FC236}">
                    <a16:creationId xmlns:a16="http://schemas.microsoft.com/office/drawing/2014/main" id="{E2859E8A-8E5B-2E55-F1CF-7B98028294E0}"/>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1" name="Trapezoid 150">
                <a:extLst>
                  <a:ext uri="{FF2B5EF4-FFF2-40B4-BE49-F238E27FC236}">
                    <a16:creationId xmlns:a16="http://schemas.microsoft.com/office/drawing/2014/main" id="{9F5119D8-10D2-A454-5514-E5963B1A58F6}"/>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2" name="Trapezoid 151">
                <a:extLst>
                  <a:ext uri="{FF2B5EF4-FFF2-40B4-BE49-F238E27FC236}">
                    <a16:creationId xmlns:a16="http://schemas.microsoft.com/office/drawing/2014/main" id="{2E077095-95A7-2D94-F33B-B3C3B01BB735}"/>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3" name="Trapezoid 152">
                <a:extLst>
                  <a:ext uri="{FF2B5EF4-FFF2-40B4-BE49-F238E27FC236}">
                    <a16:creationId xmlns:a16="http://schemas.microsoft.com/office/drawing/2014/main" id="{CEE7E923-402F-8A89-5DAB-56F9334F42EF}"/>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218" name="TextBox 217">
              <a:extLst>
                <a:ext uri="{FF2B5EF4-FFF2-40B4-BE49-F238E27FC236}">
                  <a16:creationId xmlns:a16="http://schemas.microsoft.com/office/drawing/2014/main" id="{DCEB0DFB-BB69-1405-292D-983FDFE955A3}"/>
                </a:ext>
              </a:extLst>
            </p:cNvPr>
            <p:cNvSpPr txBox="1"/>
            <p:nvPr/>
          </p:nvSpPr>
          <p:spPr>
            <a:xfrm>
              <a:off x="8019373" y="123214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19" name="TextBox 218">
              <a:extLst>
                <a:ext uri="{FF2B5EF4-FFF2-40B4-BE49-F238E27FC236}">
                  <a16:creationId xmlns:a16="http://schemas.microsoft.com/office/drawing/2014/main" id="{A101AE1C-6D89-DDBD-1B50-87985F8C8BDD}"/>
                </a:ext>
              </a:extLst>
            </p:cNvPr>
            <p:cNvSpPr txBox="1"/>
            <p:nvPr/>
          </p:nvSpPr>
          <p:spPr>
            <a:xfrm>
              <a:off x="8716312" y="11925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0" name="TextBox 219">
              <a:extLst>
                <a:ext uri="{FF2B5EF4-FFF2-40B4-BE49-F238E27FC236}">
                  <a16:creationId xmlns:a16="http://schemas.microsoft.com/office/drawing/2014/main" id="{03345360-F39A-01A8-5D4B-7FD1085CF406}"/>
                </a:ext>
              </a:extLst>
            </p:cNvPr>
            <p:cNvSpPr txBox="1"/>
            <p:nvPr/>
          </p:nvSpPr>
          <p:spPr>
            <a:xfrm>
              <a:off x="9293943" y="1195829"/>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1" name="TextBox 220">
              <a:extLst>
                <a:ext uri="{FF2B5EF4-FFF2-40B4-BE49-F238E27FC236}">
                  <a16:creationId xmlns:a16="http://schemas.microsoft.com/office/drawing/2014/main" id="{FDE993DF-84F2-B986-33EA-FE78EF89DC0C}"/>
                </a:ext>
              </a:extLst>
            </p:cNvPr>
            <p:cNvSpPr txBox="1"/>
            <p:nvPr/>
          </p:nvSpPr>
          <p:spPr>
            <a:xfrm>
              <a:off x="9800002" y="119957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2" name="TextBox 221">
              <a:extLst>
                <a:ext uri="{FF2B5EF4-FFF2-40B4-BE49-F238E27FC236}">
                  <a16:creationId xmlns:a16="http://schemas.microsoft.com/office/drawing/2014/main" id="{1397DB4B-BBC7-D688-6CEE-B45603DA5F5A}"/>
                </a:ext>
              </a:extLst>
            </p:cNvPr>
            <p:cNvSpPr txBox="1"/>
            <p:nvPr/>
          </p:nvSpPr>
          <p:spPr>
            <a:xfrm>
              <a:off x="10923052" y="1192596"/>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223" name="TextBox 222">
              <a:extLst>
                <a:ext uri="{FF2B5EF4-FFF2-40B4-BE49-F238E27FC236}">
                  <a16:creationId xmlns:a16="http://schemas.microsoft.com/office/drawing/2014/main" id="{FA122E08-1822-C1EC-A1B1-FE7AEC9E479C}"/>
                </a:ext>
              </a:extLst>
            </p:cNvPr>
            <p:cNvSpPr txBox="1"/>
            <p:nvPr/>
          </p:nvSpPr>
          <p:spPr>
            <a:xfrm>
              <a:off x="8140512" y="89638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24" name="TextBox 223">
              <a:extLst>
                <a:ext uri="{FF2B5EF4-FFF2-40B4-BE49-F238E27FC236}">
                  <a16:creationId xmlns:a16="http://schemas.microsoft.com/office/drawing/2014/main" id="{2B698C19-4A40-8CD7-0CA4-AB87DA492436}"/>
                </a:ext>
              </a:extLst>
            </p:cNvPr>
            <p:cNvSpPr txBox="1"/>
            <p:nvPr/>
          </p:nvSpPr>
          <p:spPr>
            <a:xfrm>
              <a:off x="8961087"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5" name="TextBox 224">
              <a:extLst>
                <a:ext uri="{FF2B5EF4-FFF2-40B4-BE49-F238E27FC236}">
                  <a16:creationId xmlns:a16="http://schemas.microsoft.com/office/drawing/2014/main" id="{C9B3CF59-4280-51E7-2E7E-9FE1D9AEAB08}"/>
                </a:ext>
              </a:extLst>
            </p:cNvPr>
            <p:cNvSpPr txBox="1"/>
            <p:nvPr/>
          </p:nvSpPr>
          <p:spPr>
            <a:xfrm>
              <a:off x="9468363"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6" name="TextBox 225">
              <a:extLst>
                <a:ext uri="{FF2B5EF4-FFF2-40B4-BE49-F238E27FC236}">
                  <a16:creationId xmlns:a16="http://schemas.microsoft.com/office/drawing/2014/main" id="{C1AC2225-D7A0-6E56-1C8A-EEACB2CFF954}"/>
                </a:ext>
              </a:extLst>
            </p:cNvPr>
            <p:cNvSpPr txBox="1"/>
            <p:nvPr/>
          </p:nvSpPr>
          <p:spPr>
            <a:xfrm>
              <a:off x="10019735" y="83505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7" name="TextBox 226">
              <a:extLst>
                <a:ext uri="{FF2B5EF4-FFF2-40B4-BE49-F238E27FC236}">
                  <a16:creationId xmlns:a16="http://schemas.microsoft.com/office/drawing/2014/main" id="{81E238C6-E48E-20DD-C8FF-F8F63AC9DECE}"/>
                </a:ext>
              </a:extLst>
            </p:cNvPr>
            <p:cNvSpPr txBox="1"/>
            <p:nvPr/>
          </p:nvSpPr>
          <p:spPr>
            <a:xfrm>
              <a:off x="11461824" y="860227"/>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230" name="Group 229">
              <a:extLst>
                <a:ext uri="{FF2B5EF4-FFF2-40B4-BE49-F238E27FC236}">
                  <a16:creationId xmlns:a16="http://schemas.microsoft.com/office/drawing/2014/main" id="{AF69B535-5723-763F-E618-58FFED15DC7D}"/>
                </a:ext>
              </a:extLst>
            </p:cNvPr>
            <p:cNvGrpSpPr/>
            <p:nvPr/>
          </p:nvGrpSpPr>
          <p:grpSpPr>
            <a:xfrm flipV="1">
              <a:off x="8121205" y="419950"/>
              <a:ext cx="3540437" cy="1108630"/>
              <a:chOff x="8712855" y="468786"/>
              <a:chExt cx="3540437" cy="1108630"/>
            </a:xfrm>
          </p:grpSpPr>
          <p:cxnSp>
            <p:nvCxnSpPr>
              <p:cNvPr id="231" name="Straight Connector 230">
                <a:extLst>
                  <a:ext uri="{FF2B5EF4-FFF2-40B4-BE49-F238E27FC236}">
                    <a16:creationId xmlns:a16="http://schemas.microsoft.com/office/drawing/2014/main" id="{D7DC4896-2139-ED7A-9753-47C683827742}"/>
                  </a:ext>
                </a:extLst>
              </p:cNvPr>
              <p:cNvCxnSpPr>
                <a:cxnSpLocks/>
              </p:cNvCxnSpPr>
              <p:nvPr/>
            </p:nvCxnSpPr>
            <p:spPr>
              <a:xfrm flipH="1">
                <a:off x="9431167" y="63013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6154012-DCEC-C33A-C392-9EC73C77E363}"/>
                  </a:ext>
                </a:extLst>
              </p:cNvPr>
              <p:cNvCxnSpPr/>
              <p:nvPr/>
            </p:nvCxnSpPr>
            <p:spPr>
              <a:xfrm flipH="1">
                <a:off x="8972901" y="47636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C2C7E53-578A-2EAB-90E0-C249073663A8}"/>
                  </a:ext>
                </a:extLst>
              </p:cNvPr>
              <p:cNvCxnSpPr>
                <a:cxnSpLocks/>
              </p:cNvCxnSpPr>
              <p:nvPr/>
            </p:nvCxnSpPr>
            <p:spPr>
              <a:xfrm flipH="1">
                <a:off x="8712855" y="544986"/>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4F0859A-D649-6D13-9821-7DF4D472C8C3}"/>
                  </a:ext>
                </a:extLst>
              </p:cNvPr>
              <p:cNvCxnSpPr/>
              <p:nvPr/>
            </p:nvCxnSpPr>
            <p:spPr>
              <a:xfrm flipH="1">
                <a:off x="9058190" y="7924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1616979-D28B-DC22-9AA0-0AC44761D45A}"/>
                  </a:ext>
                </a:extLst>
              </p:cNvPr>
              <p:cNvCxnSpPr>
                <a:cxnSpLocks/>
                <a:stCxn id="252" idx="1"/>
              </p:cNvCxnSpPr>
              <p:nvPr/>
            </p:nvCxnSpPr>
            <p:spPr>
              <a:xfrm flipH="1">
                <a:off x="8798144" y="861113"/>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D0D5183-FE64-3106-ADB8-410DB8738D7A}"/>
                  </a:ext>
                </a:extLst>
              </p:cNvPr>
              <p:cNvCxnSpPr>
                <a:cxnSpLocks/>
              </p:cNvCxnSpPr>
              <p:nvPr/>
            </p:nvCxnSpPr>
            <p:spPr>
              <a:xfrm>
                <a:off x="9514796" y="93731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C528E2C-3993-1CD8-71DE-1A1362422F74}"/>
                  </a:ext>
                </a:extLst>
              </p:cNvPr>
              <p:cNvCxnSpPr>
                <a:cxnSpLocks/>
              </p:cNvCxnSpPr>
              <p:nvPr/>
            </p:nvCxnSpPr>
            <p:spPr>
              <a:xfrm flipH="1">
                <a:off x="9975458" y="614318"/>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478ACBD-665C-38F7-E3A7-3D9A40AE6429}"/>
                  </a:ext>
                </a:extLst>
              </p:cNvPr>
              <p:cNvCxnSpPr>
                <a:cxnSpLocks/>
              </p:cNvCxnSpPr>
              <p:nvPr/>
            </p:nvCxnSpPr>
            <p:spPr>
              <a:xfrm>
                <a:off x="10056704" y="93731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D5BF1D3-FD4D-85DA-51DB-D552BBB04CD8}"/>
                  </a:ext>
                </a:extLst>
              </p:cNvPr>
              <p:cNvCxnSpPr>
                <a:cxnSpLocks/>
              </p:cNvCxnSpPr>
              <p:nvPr/>
            </p:nvCxnSpPr>
            <p:spPr>
              <a:xfrm>
                <a:off x="10568346"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C6392C2-51ED-B350-D4A0-C30D8EA78A02}"/>
                  </a:ext>
                </a:extLst>
              </p:cNvPr>
              <p:cNvCxnSpPr>
                <a:cxnSpLocks/>
              </p:cNvCxnSpPr>
              <p:nvPr/>
            </p:nvCxnSpPr>
            <p:spPr>
              <a:xfrm>
                <a:off x="12024681"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F32DA3E-A2A2-04FB-5D25-D4819BB09196}"/>
                  </a:ext>
                </a:extLst>
              </p:cNvPr>
              <p:cNvCxnSpPr>
                <a:cxnSpLocks/>
              </p:cNvCxnSpPr>
              <p:nvPr/>
            </p:nvCxnSpPr>
            <p:spPr>
              <a:xfrm flipH="1">
                <a:off x="10480998" y="62530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68A4C08-4BF7-DA56-9B9B-43FCE7B3A5A6}"/>
                  </a:ext>
                </a:extLst>
              </p:cNvPr>
              <p:cNvCxnSpPr>
                <a:cxnSpLocks/>
              </p:cNvCxnSpPr>
              <p:nvPr/>
            </p:nvCxnSpPr>
            <p:spPr>
              <a:xfrm flipH="1">
                <a:off x="11939162" y="62007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D2795557-6077-490B-4AD1-60A40E7840BF}"/>
                  </a:ext>
                </a:extLst>
              </p:cNvPr>
              <p:cNvGrpSpPr/>
              <p:nvPr/>
            </p:nvGrpSpPr>
            <p:grpSpPr>
              <a:xfrm>
                <a:off x="9286185" y="784913"/>
                <a:ext cx="2967107" cy="152400"/>
                <a:chOff x="8615293" y="5443195"/>
                <a:chExt cx="2133599" cy="152400"/>
              </a:xfrm>
              <a:solidFill>
                <a:schemeClr val="bg1"/>
              </a:solidFill>
            </p:grpSpPr>
            <p:sp>
              <p:nvSpPr>
                <p:cNvPr id="249" name="Trapezoid 248">
                  <a:extLst>
                    <a:ext uri="{FF2B5EF4-FFF2-40B4-BE49-F238E27FC236}">
                      <a16:creationId xmlns:a16="http://schemas.microsoft.com/office/drawing/2014/main" id="{9411416F-54AB-BAB7-62E5-9432B265DD0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0" name="Trapezoid 249">
                  <a:extLst>
                    <a:ext uri="{FF2B5EF4-FFF2-40B4-BE49-F238E27FC236}">
                      <a16:creationId xmlns:a16="http://schemas.microsoft.com/office/drawing/2014/main" id="{5EF08BAA-F6C8-06E3-857B-FB6AE1DCEF5D}"/>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1" name="Trapezoid 250">
                  <a:extLst>
                    <a:ext uri="{FF2B5EF4-FFF2-40B4-BE49-F238E27FC236}">
                      <a16:creationId xmlns:a16="http://schemas.microsoft.com/office/drawing/2014/main" id="{FA302277-F528-0642-9EF8-F876C280937C}"/>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2" name="Trapezoid 251">
                  <a:extLst>
                    <a:ext uri="{FF2B5EF4-FFF2-40B4-BE49-F238E27FC236}">
                      <a16:creationId xmlns:a16="http://schemas.microsoft.com/office/drawing/2014/main" id="{66412EAA-BD4A-90AC-DECC-B20CCCDBC4AD}"/>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44" name="Group 243">
                <a:extLst>
                  <a:ext uri="{FF2B5EF4-FFF2-40B4-BE49-F238E27FC236}">
                    <a16:creationId xmlns:a16="http://schemas.microsoft.com/office/drawing/2014/main" id="{F81617D5-DE3D-DBD3-8EE6-C9FFCDA495CB}"/>
                  </a:ext>
                </a:extLst>
              </p:cNvPr>
              <p:cNvGrpSpPr/>
              <p:nvPr/>
            </p:nvGrpSpPr>
            <p:grpSpPr>
              <a:xfrm>
                <a:off x="9200896" y="468786"/>
                <a:ext cx="2967107" cy="152400"/>
                <a:chOff x="8615293" y="5443195"/>
                <a:chExt cx="2133599" cy="152400"/>
              </a:xfrm>
              <a:solidFill>
                <a:schemeClr val="bg1"/>
              </a:solidFill>
            </p:grpSpPr>
            <p:sp>
              <p:nvSpPr>
                <p:cNvPr id="245" name="Trapezoid 244">
                  <a:extLst>
                    <a:ext uri="{FF2B5EF4-FFF2-40B4-BE49-F238E27FC236}">
                      <a16:creationId xmlns:a16="http://schemas.microsoft.com/office/drawing/2014/main" id="{FB564AFC-5D1E-C2C4-4B44-18A0538E83C8}"/>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6" name="Trapezoid 245">
                  <a:extLst>
                    <a:ext uri="{FF2B5EF4-FFF2-40B4-BE49-F238E27FC236}">
                      <a16:creationId xmlns:a16="http://schemas.microsoft.com/office/drawing/2014/main" id="{1E362BD0-172C-0509-B3B2-3D9B0E7035F7}"/>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7" name="Trapezoid 246">
                  <a:extLst>
                    <a:ext uri="{FF2B5EF4-FFF2-40B4-BE49-F238E27FC236}">
                      <a16:creationId xmlns:a16="http://schemas.microsoft.com/office/drawing/2014/main" id="{3412FBD9-C827-12D3-5A41-9208BBE9FF0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8" name="Trapezoid 247">
                  <a:extLst>
                    <a:ext uri="{FF2B5EF4-FFF2-40B4-BE49-F238E27FC236}">
                      <a16:creationId xmlns:a16="http://schemas.microsoft.com/office/drawing/2014/main" id="{3AD916EF-FF74-437F-A0C5-0DAC299E7A23}"/>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sp>
          <p:nvSpPr>
            <p:cNvPr id="228" name="Rectangle 227">
              <a:extLst>
                <a:ext uri="{FF2B5EF4-FFF2-40B4-BE49-F238E27FC236}">
                  <a16:creationId xmlns:a16="http://schemas.microsoft.com/office/drawing/2014/main" id="{C8A96FA2-CEEF-B53C-6117-4C19F06FAF6D}"/>
                </a:ext>
              </a:extLst>
            </p:cNvPr>
            <p:cNvSpPr/>
            <p:nvPr/>
          </p:nvSpPr>
          <p:spPr>
            <a:xfrm>
              <a:off x="8770466" y="266764"/>
              <a:ext cx="2885976"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D</a:t>
              </a:r>
              <a:endParaRPr lang="en-US" sz="1998" dirty="0">
                <a:solidFill>
                  <a:schemeClr val="tx1"/>
                </a:solidFill>
                <a:latin typeface="Calibri" panose="020F0502020204030204" pitchFamily="34" charset="0"/>
                <a:cs typeface="Calibri" panose="020F0502020204030204" pitchFamily="34" charset="0"/>
              </a:endParaRPr>
            </a:p>
          </p:txBody>
        </p:sp>
        <p:sp>
          <p:nvSpPr>
            <p:cNvPr id="229" name="Rectangle 228">
              <a:extLst>
                <a:ext uri="{FF2B5EF4-FFF2-40B4-BE49-F238E27FC236}">
                  <a16:creationId xmlns:a16="http://schemas.microsoft.com/office/drawing/2014/main" id="{5B4538EC-14B2-AC8B-0D40-EBA9D8D0E522}"/>
                </a:ext>
              </a:extLst>
            </p:cNvPr>
            <p:cNvSpPr/>
            <p:nvPr/>
          </p:nvSpPr>
          <p:spPr>
            <a:xfrm>
              <a:off x="8647418" y="621542"/>
              <a:ext cx="2885976"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C</a:t>
              </a:r>
              <a:endParaRPr lang="en-US" sz="1998" dirty="0">
                <a:solidFill>
                  <a:schemeClr val="tx1"/>
                </a:solidFill>
                <a:latin typeface="Calibri" panose="020F0502020204030204" pitchFamily="34" charset="0"/>
                <a:cs typeface="Calibri" panose="020F0502020204030204" pitchFamily="34" charset="0"/>
              </a:endParaRPr>
            </a:p>
          </p:txBody>
        </p:sp>
      </p:grpSp>
      <p:sp>
        <p:nvSpPr>
          <p:cNvPr id="260" name="TextBox 259">
            <a:extLst>
              <a:ext uri="{FF2B5EF4-FFF2-40B4-BE49-F238E27FC236}">
                <a16:creationId xmlns:a16="http://schemas.microsoft.com/office/drawing/2014/main" id="{825157A8-8462-FED2-EFE0-D1474CCDB2E5}"/>
              </a:ext>
            </a:extLst>
          </p:cNvPr>
          <p:cNvSpPr txBox="1"/>
          <p:nvPr/>
        </p:nvSpPr>
        <p:spPr>
          <a:xfrm>
            <a:off x="5942052" y="1676857"/>
            <a:ext cx="1171811" cy="830781"/>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16T cell</a:t>
            </a:r>
          </a:p>
          <a:p>
            <a:pPr algn="ctr"/>
            <a:r>
              <a:rPr lang="en-US" sz="1600" dirty="0">
                <a:latin typeface="Calibri" panose="020F0502020204030204" pitchFamily="34" charset="0"/>
                <a:cs typeface="Calibri" panose="020F0502020204030204" pitchFamily="34" charset="0"/>
              </a:rPr>
              <a:t>2R2W ports</a:t>
            </a:r>
          </a:p>
          <a:p>
            <a:pPr algn="ctr"/>
            <a:r>
              <a:rPr lang="en-US" sz="1600" dirty="0">
                <a:latin typeface="Calibri" panose="020F0502020204030204" pitchFamily="34" charset="0"/>
                <a:cs typeface="Calibri" panose="020F0502020204030204" pitchFamily="34" charset="0"/>
              </a:rPr>
              <a:t>1Bank</a:t>
            </a:r>
          </a:p>
        </p:txBody>
      </p:sp>
      <p:grpSp>
        <p:nvGrpSpPr>
          <p:cNvPr id="34" name="Group 33">
            <a:extLst>
              <a:ext uri="{FF2B5EF4-FFF2-40B4-BE49-F238E27FC236}">
                <a16:creationId xmlns:a16="http://schemas.microsoft.com/office/drawing/2014/main" id="{7C2277B4-5EAC-E279-CF39-622C80A4FD56}"/>
              </a:ext>
            </a:extLst>
          </p:cNvPr>
          <p:cNvGrpSpPr/>
          <p:nvPr/>
        </p:nvGrpSpPr>
        <p:grpSpPr>
          <a:xfrm>
            <a:off x="4369987" y="2860694"/>
            <a:ext cx="1526203" cy="1556980"/>
            <a:chOff x="2657900" y="4268683"/>
            <a:chExt cx="1526601" cy="1557386"/>
          </a:xfrm>
        </p:grpSpPr>
        <p:cxnSp>
          <p:nvCxnSpPr>
            <p:cNvPr id="35" name="Straight Connector 34">
              <a:extLst>
                <a:ext uri="{FF2B5EF4-FFF2-40B4-BE49-F238E27FC236}">
                  <a16:creationId xmlns:a16="http://schemas.microsoft.com/office/drawing/2014/main" id="{DA8E84DA-4BD1-B815-27D3-A5746F617483}"/>
                </a:ext>
              </a:extLst>
            </p:cNvPr>
            <p:cNvCxnSpPr>
              <a:cxnSpLocks/>
              <a:stCxn id="215"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E69CC6A-8578-5A0F-0D73-4209010D356B}"/>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2399" dirty="0">
                <a:solidFill>
                  <a:schemeClr val="tx1"/>
                </a:solidFill>
                <a:latin typeface="Calibri" panose="020F0502020204030204" pitchFamily="34" charset="0"/>
                <a:cs typeface="Calibri" panose="020F0502020204030204" pitchFamily="34" charset="0"/>
              </a:endParaRPr>
            </a:p>
          </p:txBody>
        </p:sp>
        <p:sp>
          <p:nvSpPr>
            <p:cNvPr id="42" name="Trapezoid 41">
              <a:extLst>
                <a:ext uri="{FF2B5EF4-FFF2-40B4-BE49-F238E27FC236}">
                  <a16:creationId xmlns:a16="http://schemas.microsoft.com/office/drawing/2014/main" id="{5F41D52F-AF11-4D9C-4C04-AFEF4F562A21}"/>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Calibri" panose="020F0502020204030204" pitchFamily="34" charset="0"/>
                  <a:cs typeface="Calibri" panose="020F0502020204030204" pitchFamily="34" charset="0"/>
                </a:rPr>
                <a:t>ROW DEC</a:t>
              </a:r>
            </a:p>
          </p:txBody>
        </p:sp>
        <p:cxnSp>
          <p:nvCxnSpPr>
            <p:cNvPr id="108" name="Straight Arrow Connector 107">
              <a:extLst>
                <a:ext uri="{FF2B5EF4-FFF2-40B4-BE49-F238E27FC236}">
                  <a16:creationId xmlns:a16="http://schemas.microsoft.com/office/drawing/2014/main" id="{3BF91BB9-7A5F-2232-E690-B57CF5ADB22C}"/>
                </a:ext>
              </a:extLst>
            </p:cNvPr>
            <p:cNvCxnSpPr>
              <a:cxnSpLocks/>
              <a:endCxn id="42"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07B3701-EA43-E88D-DA10-523704CF5845}"/>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4A5F2EA6-89E4-E3CF-9F8B-F7B7BE396470}"/>
                </a:ext>
              </a:extLst>
            </p:cNvPr>
            <p:cNvSpPr txBox="1"/>
            <p:nvPr/>
          </p:nvSpPr>
          <p:spPr>
            <a:xfrm>
              <a:off x="2657900" y="4521698"/>
              <a:ext cx="21800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n/2</a:t>
              </a:r>
            </a:p>
          </p:txBody>
        </p:sp>
        <p:cxnSp>
          <p:nvCxnSpPr>
            <p:cNvPr id="111" name="Straight Connector 110">
              <a:extLst>
                <a:ext uri="{FF2B5EF4-FFF2-40B4-BE49-F238E27FC236}">
                  <a16:creationId xmlns:a16="http://schemas.microsoft.com/office/drawing/2014/main" id="{484D4858-B185-CC23-A9CE-F92BE921BCEA}"/>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7BA4E76E-5DA6-128A-0B56-066A6030F13E}"/>
                </a:ext>
              </a:extLst>
            </p:cNvPr>
            <p:cNvSpPr txBox="1"/>
            <p:nvPr/>
          </p:nvSpPr>
          <p:spPr>
            <a:xfrm>
              <a:off x="2831803" y="5127089"/>
              <a:ext cx="44595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m/2</a:t>
              </a:r>
            </a:p>
          </p:txBody>
        </p:sp>
        <p:grpSp>
          <p:nvGrpSpPr>
            <p:cNvPr id="113" name="Group 112">
              <a:extLst>
                <a:ext uri="{FF2B5EF4-FFF2-40B4-BE49-F238E27FC236}">
                  <a16:creationId xmlns:a16="http://schemas.microsoft.com/office/drawing/2014/main" id="{66AD05DC-EAD5-74FF-21F1-5580C246B8A3}"/>
                </a:ext>
              </a:extLst>
            </p:cNvPr>
            <p:cNvGrpSpPr/>
            <p:nvPr/>
          </p:nvGrpSpPr>
          <p:grpSpPr>
            <a:xfrm>
              <a:off x="3403773" y="4271039"/>
              <a:ext cx="79767" cy="1024826"/>
              <a:chOff x="4572000" y="2721684"/>
              <a:chExt cx="228600" cy="2576261"/>
            </a:xfrm>
          </p:grpSpPr>
          <p:cxnSp>
            <p:nvCxnSpPr>
              <p:cNvPr id="216" name="Straight Connector 215">
                <a:extLst>
                  <a:ext uri="{FF2B5EF4-FFF2-40B4-BE49-F238E27FC236}">
                    <a16:creationId xmlns:a16="http://schemas.microsoft.com/office/drawing/2014/main" id="{AB75B28F-E623-B311-BEB8-A65ECFCC3699}"/>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C2BA66E9-7183-850A-3E3A-0D3BC00D6205}"/>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5360821-D1EF-7AB9-75BC-E552E6F88A7D}"/>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7" name="Straight Connector 116">
              <a:extLst>
                <a:ext uri="{FF2B5EF4-FFF2-40B4-BE49-F238E27FC236}">
                  <a16:creationId xmlns:a16="http://schemas.microsoft.com/office/drawing/2014/main" id="{5FAFE199-EA17-5B87-7A80-19508E271E11}"/>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6A9DFD2-DF45-7BAC-E363-3504CD265487}"/>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08456D9-1D8E-45F4-3096-F39318306740}"/>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AC414C7-EAF8-4E1C-2F7E-356AC12512E2}"/>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D9644B91-5939-C1FD-2F44-40F1010C9845}"/>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140" name="TextBox 139">
              <a:extLst>
                <a:ext uri="{FF2B5EF4-FFF2-40B4-BE49-F238E27FC236}">
                  <a16:creationId xmlns:a16="http://schemas.microsoft.com/office/drawing/2014/main" id="{A8008B61-AF75-B9CE-743C-D6051730BD38}"/>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141" name="TextBox 140">
              <a:extLst>
                <a:ext uri="{FF2B5EF4-FFF2-40B4-BE49-F238E27FC236}">
                  <a16:creationId xmlns:a16="http://schemas.microsoft.com/office/drawing/2014/main" id="{F1A689A0-CA0A-1D32-38C5-03576AA42BDF}"/>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143" name="TextBox 142">
              <a:extLst>
                <a:ext uri="{FF2B5EF4-FFF2-40B4-BE49-F238E27FC236}">
                  <a16:creationId xmlns:a16="http://schemas.microsoft.com/office/drawing/2014/main" id="{1A5197B6-FEF5-3F67-02A7-E1DCF839A23E}"/>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144" name="Group 143">
              <a:extLst>
                <a:ext uri="{FF2B5EF4-FFF2-40B4-BE49-F238E27FC236}">
                  <a16:creationId xmlns:a16="http://schemas.microsoft.com/office/drawing/2014/main" id="{DCDAD44D-1BB6-CAA5-C12D-3F0208358195}"/>
                </a:ext>
              </a:extLst>
            </p:cNvPr>
            <p:cNvGrpSpPr/>
            <p:nvPr/>
          </p:nvGrpSpPr>
          <p:grpSpPr>
            <a:xfrm>
              <a:off x="3383168" y="5289473"/>
              <a:ext cx="748822" cy="152400"/>
              <a:chOff x="7211989" y="4615438"/>
              <a:chExt cx="2133599" cy="152400"/>
            </a:xfrm>
            <a:solidFill>
              <a:schemeClr val="bg1"/>
            </a:solidFill>
          </p:grpSpPr>
          <p:sp>
            <p:nvSpPr>
              <p:cNvPr id="212" name="Trapezoid 211">
                <a:extLst>
                  <a:ext uri="{FF2B5EF4-FFF2-40B4-BE49-F238E27FC236}">
                    <a16:creationId xmlns:a16="http://schemas.microsoft.com/office/drawing/2014/main" id="{CFFDCD33-EBC0-9104-CE58-9B1A76EB9987}"/>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3" name="Trapezoid 212">
                <a:extLst>
                  <a:ext uri="{FF2B5EF4-FFF2-40B4-BE49-F238E27FC236}">
                    <a16:creationId xmlns:a16="http://schemas.microsoft.com/office/drawing/2014/main" id="{A2E8CC1E-E32E-E68B-8B3A-FEEEA5191CB0}"/>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4" name="Trapezoid 213">
                <a:extLst>
                  <a:ext uri="{FF2B5EF4-FFF2-40B4-BE49-F238E27FC236}">
                    <a16:creationId xmlns:a16="http://schemas.microsoft.com/office/drawing/2014/main" id="{0C341776-C94A-7135-F2DA-4054AB9839B4}"/>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5" name="Trapezoid 214">
                <a:extLst>
                  <a:ext uri="{FF2B5EF4-FFF2-40B4-BE49-F238E27FC236}">
                    <a16:creationId xmlns:a16="http://schemas.microsoft.com/office/drawing/2014/main" id="{58E3D4D1-23FD-4F4A-6DF4-45F5A625FA65}"/>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147" name="Group 146">
              <a:extLst>
                <a:ext uri="{FF2B5EF4-FFF2-40B4-BE49-F238E27FC236}">
                  <a16:creationId xmlns:a16="http://schemas.microsoft.com/office/drawing/2014/main" id="{B6A56428-CEC8-1485-AC8B-5502D872C2FD}"/>
                </a:ext>
              </a:extLst>
            </p:cNvPr>
            <p:cNvGrpSpPr/>
            <p:nvPr/>
          </p:nvGrpSpPr>
          <p:grpSpPr>
            <a:xfrm>
              <a:off x="3534397" y="4271039"/>
              <a:ext cx="79767" cy="1024826"/>
              <a:chOff x="4572000" y="2721684"/>
              <a:chExt cx="228600" cy="2576261"/>
            </a:xfrm>
          </p:grpSpPr>
          <p:cxnSp>
            <p:nvCxnSpPr>
              <p:cNvPr id="184" name="Straight Connector 183">
                <a:extLst>
                  <a:ext uri="{FF2B5EF4-FFF2-40B4-BE49-F238E27FC236}">
                    <a16:creationId xmlns:a16="http://schemas.microsoft.com/office/drawing/2014/main" id="{8A8B5F09-9C35-C159-723A-ED225CCFCB25}"/>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4A92B0D-6FFD-5F68-8F59-08D62191ACCF}"/>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D31EF6AC-F21D-24A6-D846-B9602C237E0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97CE1964-68A4-ECB8-E9F4-DECD00040E58}"/>
                </a:ext>
              </a:extLst>
            </p:cNvPr>
            <p:cNvGrpSpPr/>
            <p:nvPr/>
          </p:nvGrpSpPr>
          <p:grpSpPr>
            <a:xfrm>
              <a:off x="3661357" y="4271865"/>
              <a:ext cx="79767" cy="1024826"/>
              <a:chOff x="4572000" y="2721684"/>
              <a:chExt cx="228600" cy="2576261"/>
            </a:xfrm>
          </p:grpSpPr>
          <p:cxnSp>
            <p:nvCxnSpPr>
              <p:cNvPr id="177" name="Straight Connector 176">
                <a:extLst>
                  <a:ext uri="{FF2B5EF4-FFF2-40B4-BE49-F238E27FC236}">
                    <a16:creationId xmlns:a16="http://schemas.microsoft.com/office/drawing/2014/main" id="{75CDC7CB-6EF8-A2B0-D2C8-8D807E0DD74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6BCC4A0-FED9-915F-F44F-75037A2C95A6}"/>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4B7621F-C5E5-563B-4DE2-4DCEBB8971DC}"/>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3D9B457C-DB5D-B7A3-A251-DF44301EEF4D}"/>
                </a:ext>
              </a:extLst>
            </p:cNvPr>
            <p:cNvGrpSpPr/>
            <p:nvPr/>
          </p:nvGrpSpPr>
          <p:grpSpPr>
            <a:xfrm>
              <a:off x="4026461" y="4268683"/>
              <a:ext cx="79767" cy="1024826"/>
              <a:chOff x="4572000" y="2721684"/>
              <a:chExt cx="228600" cy="2576261"/>
            </a:xfrm>
          </p:grpSpPr>
          <p:cxnSp>
            <p:nvCxnSpPr>
              <p:cNvPr id="160" name="Straight Connector 159">
                <a:extLst>
                  <a:ext uri="{FF2B5EF4-FFF2-40B4-BE49-F238E27FC236}">
                    <a16:creationId xmlns:a16="http://schemas.microsoft.com/office/drawing/2014/main" id="{AA4FC8C5-E920-900B-AE9E-7479E6B6044A}"/>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DDAFE93-BB21-F0A5-C453-6FF4720AE9A1}"/>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2F10DE6-549B-429D-D73B-B03ACD15A972}"/>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9" name="Rectangle 158">
              <a:extLst>
                <a:ext uri="{FF2B5EF4-FFF2-40B4-BE49-F238E27FC236}">
                  <a16:creationId xmlns:a16="http://schemas.microsoft.com/office/drawing/2014/main" id="{89CC53D2-839A-054B-E325-668D37BB008B}"/>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latin typeface="Calibri" panose="020F0502020204030204" pitchFamily="34" charset="0"/>
                  <a:cs typeface="Calibri" panose="020F0502020204030204" pitchFamily="34" charset="0"/>
                </a:rPr>
                <a:t>6T Cell</a:t>
              </a:r>
            </a:p>
            <a:p>
              <a:pPr algn="ctr"/>
              <a:r>
                <a:rPr lang="en-US" sz="1200" dirty="0">
                  <a:solidFill>
                    <a:schemeClr val="tx1"/>
                  </a:solidFill>
                  <a:latin typeface="Calibri" panose="020F0502020204030204" pitchFamily="34" charset="0"/>
                  <a:cs typeface="Calibri" panose="020F0502020204030204" pitchFamily="34" charset="0"/>
                </a:rPr>
                <a:t>¼·n·m·w b Bank</a:t>
              </a:r>
            </a:p>
          </p:txBody>
        </p:sp>
      </p:grpSp>
      <p:grpSp>
        <p:nvGrpSpPr>
          <p:cNvPr id="263" name="Group 262">
            <a:extLst>
              <a:ext uri="{FF2B5EF4-FFF2-40B4-BE49-F238E27FC236}">
                <a16:creationId xmlns:a16="http://schemas.microsoft.com/office/drawing/2014/main" id="{39E4F5C5-75C3-E882-0E70-BEC06FA6387E}"/>
              </a:ext>
            </a:extLst>
          </p:cNvPr>
          <p:cNvGrpSpPr/>
          <p:nvPr/>
        </p:nvGrpSpPr>
        <p:grpSpPr>
          <a:xfrm flipH="1">
            <a:off x="2931331" y="2860694"/>
            <a:ext cx="1526203" cy="1556980"/>
            <a:chOff x="2657900" y="4268683"/>
            <a:chExt cx="1526601" cy="1557386"/>
          </a:xfrm>
        </p:grpSpPr>
        <p:cxnSp>
          <p:nvCxnSpPr>
            <p:cNvPr id="264" name="Straight Connector 263">
              <a:extLst>
                <a:ext uri="{FF2B5EF4-FFF2-40B4-BE49-F238E27FC236}">
                  <a16:creationId xmlns:a16="http://schemas.microsoft.com/office/drawing/2014/main" id="{DD886011-1344-CB16-1E2F-5AC58F3F4A50}"/>
                </a:ext>
              </a:extLst>
            </p:cNvPr>
            <p:cNvCxnSpPr>
              <a:cxnSpLocks/>
              <a:stCxn id="298"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5" name="Rectangle 264">
              <a:extLst>
                <a:ext uri="{FF2B5EF4-FFF2-40B4-BE49-F238E27FC236}">
                  <a16:creationId xmlns:a16="http://schemas.microsoft.com/office/drawing/2014/main" id="{F414597D-E96B-4730-4472-A3CF40F67081}"/>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66" name="Trapezoid 265">
              <a:extLst>
                <a:ext uri="{FF2B5EF4-FFF2-40B4-BE49-F238E27FC236}">
                  <a16:creationId xmlns:a16="http://schemas.microsoft.com/office/drawing/2014/main" id="{23B540B7-8E7B-8F00-0CF1-AF57A53AE367}"/>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267" name="Straight Arrow Connector 266">
              <a:extLst>
                <a:ext uri="{FF2B5EF4-FFF2-40B4-BE49-F238E27FC236}">
                  <a16:creationId xmlns:a16="http://schemas.microsoft.com/office/drawing/2014/main" id="{9917E36C-72BB-AC33-CAF2-EFC68B5C849F}"/>
                </a:ext>
              </a:extLst>
            </p:cNvPr>
            <p:cNvCxnSpPr>
              <a:cxnSpLocks/>
              <a:endCxn id="266"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929E8DD-4D46-7F12-6F86-FF48BCBD4A32}"/>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37D1C25A-DC59-94C7-21BD-7E7DB48A7C39}"/>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270" name="Straight Connector 269">
              <a:extLst>
                <a:ext uri="{FF2B5EF4-FFF2-40B4-BE49-F238E27FC236}">
                  <a16:creationId xmlns:a16="http://schemas.microsoft.com/office/drawing/2014/main" id="{3E75ABCA-B5A7-B61D-64D4-FBECBE8E3CD5}"/>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TextBox 270">
              <a:extLst>
                <a:ext uri="{FF2B5EF4-FFF2-40B4-BE49-F238E27FC236}">
                  <a16:creationId xmlns:a16="http://schemas.microsoft.com/office/drawing/2014/main" id="{DDA15AF2-9D05-494B-6F08-19E558B17E20}"/>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272" name="Group 271">
              <a:extLst>
                <a:ext uri="{FF2B5EF4-FFF2-40B4-BE49-F238E27FC236}">
                  <a16:creationId xmlns:a16="http://schemas.microsoft.com/office/drawing/2014/main" id="{D6F5B120-E6E5-7F72-8C95-DF6FCAA44493}"/>
                </a:ext>
              </a:extLst>
            </p:cNvPr>
            <p:cNvGrpSpPr/>
            <p:nvPr/>
          </p:nvGrpSpPr>
          <p:grpSpPr>
            <a:xfrm>
              <a:off x="3403773" y="4271039"/>
              <a:ext cx="79767" cy="1024826"/>
              <a:chOff x="4572000" y="2721684"/>
              <a:chExt cx="228600" cy="2576261"/>
            </a:xfrm>
          </p:grpSpPr>
          <p:cxnSp>
            <p:nvCxnSpPr>
              <p:cNvPr id="299" name="Straight Connector 298">
                <a:extLst>
                  <a:ext uri="{FF2B5EF4-FFF2-40B4-BE49-F238E27FC236}">
                    <a16:creationId xmlns:a16="http://schemas.microsoft.com/office/drawing/2014/main" id="{3B63FE35-6A25-2D0F-E9D1-8294283B0BC4}"/>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D48AB817-0491-57F2-FD3C-1C2DA25A3D1F}"/>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693E7-549A-200C-5A70-BA06FA98CA9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3" name="Straight Connector 272">
              <a:extLst>
                <a:ext uri="{FF2B5EF4-FFF2-40B4-BE49-F238E27FC236}">
                  <a16:creationId xmlns:a16="http://schemas.microsoft.com/office/drawing/2014/main" id="{316216BE-B6E4-0ACB-1E10-A6B687C9711F}"/>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8F1F93D4-F734-CDF5-B1FB-E5C8A19FBF96}"/>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D558FF30-453E-1CBC-EF47-68E4D9180244}"/>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F2CF8661-DD81-0B4E-D1BC-4A73B4F216FA}"/>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TextBox 276">
              <a:extLst>
                <a:ext uri="{FF2B5EF4-FFF2-40B4-BE49-F238E27FC236}">
                  <a16:creationId xmlns:a16="http://schemas.microsoft.com/office/drawing/2014/main" id="{101DBE6F-AF42-AA48-4FEE-8F7546DC2E91}"/>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278" name="TextBox 277">
              <a:extLst>
                <a:ext uri="{FF2B5EF4-FFF2-40B4-BE49-F238E27FC236}">
                  <a16:creationId xmlns:a16="http://schemas.microsoft.com/office/drawing/2014/main" id="{14DD07C8-F3B9-B4DC-E250-74F18F5699A1}"/>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279" name="TextBox 278">
              <a:extLst>
                <a:ext uri="{FF2B5EF4-FFF2-40B4-BE49-F238E27FC236}">
                  <a16:creationId xmlns:a16="http://schemas.microsoft.com/office/drawing/2014/main" id="{B365EC8F-2019-B640-882C-E5F1856AA191}"/>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280" name="TextBox 279">
              <a:extLst>
                <a:ext uri="{FF2B5EF4-FFF2-40B4-BE49-F238E27FC236}">
                  <a16:creationId xmlns:a16="http://schemas.microsoft.com/office/drawing/2014/main" id="{FB9C189A-EEC9-68B6-E376-018B561C92EE}"/>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281" name="Group 280">
              <a:extLst>
                <a:ext uri="{FF2B5EF4-FFF2-40B4-BE49-F238E27FC236}">
                  <a16:creationId xmlns:a16="http://schemas.microsoft.com/office/drawing/2014/main" id="{F5330B64-848A-FE95-3EE9-929AD88F6121}"/>
                </a:ext>
              </a:extLst>
            </p:cNvPr>
            <p:cNvGrpSpPr/>
            <p:nvPr/>
          </p:nvGrpSpPr>
          <p:grpSpPr>
            <a:xfrm>
              <a:off x="3383168" y="5289473"/>
              <a:ext cx="748822" cy="152400"/>
              <a:chOff x="7211989" y="4615438"/>
              <a:chExt cx="2133599" cy="152400"/>
            </a:xfrm>
            <a:solidFill>
              <a:schemeClr val="bg1"/>
            </a:solidFill>
          </p:grpSpPr>
          <p:sp>
            <p:nvSpPr>
              <p:cNvPr id="295" name="Trapezoid 294">
                <a:extLst>
                  <a:ext uri="{FF2B5EF4-FFF2-40B4-BE49-F238E27FC236}">
                    <a16:creationId xmlns:a16="http://schemas.microsoft.com/office/drawing/2014/main" id="{8A3CFBAE-7F9A-36F1-B70C-193C10B1A780}"/>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6" name="Trapezoid 295">
                <a:extLst>
                  <a:ext uri="{FF2B5EF4-FFF2-40B4-BE49-F238E27FC236}">
                    <a16:creationId xmlns:a16="http://schemas.microsoft.com/office/drawing/2014/main" id="{54D28D6A-E1AF-6B04-8C82-EE24B183342A}"/>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7" name="Trapezoid 296">
                <a:extLst>
                  <a:ext uri="{FF2B5EF4-FFF2-40B4-BE49-F238E27FC236}">
                    <a16:creationId xmlns:a16="http://schemas.microsoft.com/office/drawing/2014/main" id="{2774006D-80C0-66BB-E250-F5F2D0728F6C}"/>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8" name="Trapezoid 297">
                <a:extLst>
                  <a:ext uri="{FF2B5EF4-FFF2-40B4-BE49-F238E27FC236}">
                    <a16:creationId xmlns:a16="http://schemas.microsoft.com/office/drawing/2014/main" id="{963EC1F1-2F02-A213-EE17-DFD3E68541D2}"/>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82" name="Group 281">
              <a:extLst>
                <a:ext uri="{FF2B5EF4-FFF2-40B4-BE49-F238E27FC236}">
                  <a16:creationId xmlns:a16="http://schemas.microsoft.com/office/drawing/2014/main" id="{B9E76D4D-9B7C-ED4D-88E0-D8A7E0A584DF}"/>
                </a:ext>
              </a:extLst>
            </p:cNvPr>
            <p:cNvGrpSpPr/>
            <p:nvPr/>
          </p:nvGrpSpPr>
          <p:grpSpPr>
            <a:xfrm>
              <a:off x="3534397" y="4271039"/>
              <a:ext cx="79767" cy="1024826"/>
              <a:chOff x="4572000" y="2721684"/>
              <a:chExt cx="228600" cy="2576261"/>
            </a:xfrm>
          </p:grpSpPr>
          <p:cxnSp>
            <p:nvCxnSpPr>
              <p:cNvPr id="292" name="Straight Connector 291">
                <a:extLst>
                  <a:ext uri="{FF2B5EF4-FFF2-40B4-BE49-F238E27FC236}">
                    <a16:creationId xmlns:a16="http://schemas.microsoft.com/office/drawing/2014/main" id="{B13052A7-3AE8-90BC-A396-F0EAA0B2A56C}"/>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C5B524C-F80D-A5D6-4F1A-B84942A6DD90}"/>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615946F9-9C98-C2E8-89C4-4E86BB35BD5F}"/>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C133CCDE-C954-9F27-87E9-8CE6A41CC3FF}"/>
                </a:ext>
              </a:extLst>
            </p:cNvPr>
            <p:cNvGrpSpPr/>
            <p:nvPr/>
          </p:nvGrpSpPr>
          <p:grpSpPr>
            <a:xfrm>
              <a:off x="3661357" y="4271865"/>
              <a:ext cx="79767" cy="1024826"/>
              <a:chOff x="4572000" y="2721684"/>
              <a:chExt cx="228600" cy="2576261"/>
            </a:xfrm>
          </p:grpSpPr>
          <p:cxnSp>
            <p:nvCxnSpPr>
              <p:cNvPr id="289" name="Straight Connector 288">
                <a:extLst>
                  <a:ext uri="{FF2B5EF4-FFF2-40B4-BE49-F238E27FC236}">
                    <a16:creationId xmlns:a16="http://schemas.microsoft.com/office/drawing/2014/main" id="{C4499255-7A35-F58B-BF1B-5AA93E22B51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DC140D76-C465-42A1-699B-90EFE993E3CC}"/>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0D14F3B5-94C7-5233-626C-5A1FB45620F5}"/>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5BE63B80-E6A4-16D0-107F-9078C764E3A7}"/>
                </a:ext>
              </a:extLst>
            </p:cNvPr>
            <p:cNvGrpSpPr/>
            <p:nvPr/>
          </p:nvGrpSpPr>
          <p:grpSpPr>
            <a:xfrm>
              <a:off x="4026461" y="4268683"/>
              <a:ext cx="79767" cy="1024826"/>
              <a:chOff x="4572000" y="2721684"/>
              <a:chExt cx="228600" cy="2576261"/>
            </a:xfrm>
          </p:grpSpPr>
          <p:cxnSp>
            <p:nvCxnSpPr>
              <p:cNvPr id="286" name="Straight Connector 285">
                <a:extLst>
                  <a:ext uri="{FF2B5EF4-FFF2-40B4-BE49-F238E27FC236}">
                    <a16:creationId xmlns:a16="http://schemas.microsoft.com/office/drawing/2014/main" id="{56D0BC6A-1C09-D746-A7E2-8B29EFAABF3A}"/>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2B983289-8609-CEAA-7719-9A90F3D5AAC1}"/>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EE622D20-B74D-0254-E031-548618F9817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5" name="Rectangle 284">
              <a:extLst>
                <a:ext uri="{FF2B5EF4-FFF2-40B4-BE49-F238E27FC236}">
                  <a16:creationId xmlns:a16="http://schemas.microsoft.com/office/drawing/2014/main" id="{559C015F-C692-4FF4-FE36-C0531DAAE75D}"/>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02" name="Group 301">
            <a:extLst>
              <a:ext uri="{FF2B5EF4-FFF2-40B4-BE49-F238E27FC236}">
                <a16:creationId xmlns:a16="http://schemas.microsoft.com/office/drawing/2014/main" id="{FFC7828F-44D2-E4B6-98D1-E36640236770}"/>
              </a:ext>
            </a:extLst>
          </p:cNvPr>
          <p:cNvGrpSpPr/>
          <p:nvPr/>
        </p:nvGrpSpPr>
        <p:grpSpPr>
          <a:xfrm flipV="1">
            <a:off x="4376630" y="4805605"/>
            <a:ext cx="1526203" cy="1556980"/>
            <a:chOff x="2657900" y="4268683"/>
            <a:chExt cx="1526601" cy="1557386"/>
          </a:xfrm>
        </p:grpSpPr>
        <p:cxnSp>
          <p:nvCxnSpPr>
            <p:cNvPr id="303" name="Straight Connector 302">
              <a:extLst>
                <a:ext uri="{FF2B5EF4-FFF2-40B4-BE49-F238E27FC236}">
                  <a16:creationId xmlns:a16="http://schemas.microsoft.com/office/drawing/2014/main" id="{A1820AA0-E3B5-889F-E2D5-B28A6D60AE86}"/>
                </a:ext>
              </a:extLst>
            </p:cNvPr>
            <p:cNvCxnSpPr>
              <a:cxnSpLocks/>
              <a:stCxn id="337"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04" name="Rectangle 303">
              <a:extLst>
                <a:ext uri="{FF2B5EF4-FFF2-40B4-BE49-F238E27FC236}">
                  <a16:creationId xmlns:a16="http://schemas.microsoft.com/office/drawing/2014/main" id="{6F45157B-176C-9402-E53D-746F17431788}"/>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05" name="Trapezoid 304">
              <a:extLst>
                <a:ext uri="{FF2B5EF4-FFF2-40B4-BE49-F238E27FC236}">
                  <a16:creationId xmlns:a16="http://schemas.microsoft.com/office/drawing/2014/main" id="{4715633C-2FBE-00E5-B0FC-B49887251FDE}"/>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306" name="Straight Arrow Connector 305">
              <a:extLst>
                <a:ext uri="{FF2B5EF4-FFF2-40B4-BE49-F238E27FC236}">
                  <a16:creationId xmlns:a16="http://schemas.microsoft.com/office/drawing/2014/main" id="{837BD65A-ADBF-0A6E-B8FA-44D6E354A03C}"/>
                </a:ext>
              </a:extLst>
            </p:cNvPr>
            <p:cNvCxnSpPr>
              <a:cxnSpLocks/>
              <a:endCxn id="305"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2CCB987-1AE9-E0EA-CF92-0A661C921C12}"/>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8" name="TextBox 307">
              <a:extLst>
                <a:ext uri="{FF2B5EF4-FFF2-40B4-BE49-F238E27FC236}">
                  <a16:creationId xmlns:a16="http://schemas.microsoft.com/office/drawing/2014/main" id="{D5900C6F-4964-F55C-6AC4-430F218ED39B}"/>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309" name="Straight Connector 308">
              <a:extLst>
                <a:ext uri="{FF2B5EF4-FFF2-40B4-BE49-F238E27FC236}">
                  <a16:creationId xmlns:a16="http://schemas.microsoft.com/office/drawing/2014/main" id="{56BAB8BD-7A3A-3472-1DE0-9290A159D17C}"/>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0" name="TextBox 309">
              <a:extLst>
                <a:ext uri="{FF2B5EF4-FFF2-40B4-BE49-F238E27FC236}">
                  <a16:creationId xmlns:a16="http://schemas.microsoft.com/office/drawing/2014/main" id="{7BBB8107-A00E-4579-71E4-40A1EDE07A3A}"/>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311" name="Group 310">
              <a:extLst>
                <a:ext uri="{FF2B5EF4-FFF2-40B4-BE49-F238E27FC236}">
                  <a16:creationId xmlns:a16="http://schemas.microsoft.com/office/drawing/2014/main" id="{B8022233-7556-CFE5-1336-8DCE64CB8F3C}"/>
                </a:ext>
              </a:extLst>
            </p:cNvPr>
            <p:cNvGrpSpPr/>
            <p:nvPr/>
          </p:nvGrpSpPr>
          <p:grpSpPr>
            <a:xfrm>
              <a:off x="3403773" y="4271039"/>
              <a:ext cx="79767" cy="1024826"/>
              <a:chOff x="4572000" y="2721684"/>
              <a:chExt cx="228600" cy="2576261"/>
            </a:xfrm>
          </p:grpSpPr>
          <p:cxnSp>
            <p:nvCxnSpPr>
              <p:cNvPr id="338" name="Straight Connector 337">
                <a:extLst>
                  <a:ext uri="{FF2B5EF4-FFF2-40B4-BE49-F238E27FC236}">
                    <a16:creationId xmlns:a16="http://schemas.microsoft.com/office/drawing/2014/main" id="{007DAE6C-0E6E-4A84-5E29-2EDAE9CDCF79}"/>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F4B13421-6875-FB7A-33CC-D2567BCA97F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88BABFC6-9091-431C-C306-630B6AB9D1BE}"/>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2" name="Straight Connector 311">
              <a:extLst>
                <a:ext uri="{FF2B5EF4-FFF2-40B4-BE49-F238E27FC236}">
                  <a16:creationId xmlns:a16="http://schemas.microsoft.com/office/drawing/2014/main" id="{3330A101-721D-8882-5552-9A20F7C86A3E}"/>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450E1F00-9771-0933-E954-55F3E37A4BD6}"/>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09FF146-915C-6C41-31BE-2ED06A88A824}"/>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A7EFDBE7-76B5-D44D-E83A-7DF6D88FFC76}"/>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TextBox 315">
              <a:extLst>
                <a:ext uri="{FF2B5EF4-FFF2-40B4-BE49-F238E27FC236}">
                  <a16:creationId xmlns:a16="http://schemas.microsoft.com/office/drawing/2014/main" id="{6BE463E8-A1C9-6F83-A662-1AE37C08F8B2}"/>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317" name="TextBox 316">
              <a:extLst>
                <a:ext uri="{FF2B5EF4-FFF2-40B4-BE49-F238E27FC236}">
                  <a16:creationId xmlns:a16="http://schemas.microsoft.com/office/drawing/2014/main" id="{3EF576C7-8B9F-F235-28DF-C07278323652}"/>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318" name="TextBox 317">
              <a:extLst>
                <a:ext uri="{FF2B5EF4-FFF2-40B4-BE49-F238E27FC236}">
                  <a16:creationId xmlns:a16="http://schemas.microsoft.com/office/drawing/2014/main" id="{D26A6114-C77A-D59A-9AE8-465DFF6D7431}"/>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319" name="TextBox 318">
              <a:extLst>
                <a:ext uri="{FF2B5EF4-FFF2-40B4-BE49-F238E27FC236}">
                  <a16:creationId xmlns:a16="http://schemas.microsoft.com/office/drawing/2014/main" id="{52929AFF-6299-A06E-61C0-765F205F4696}"/>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320" name="Group 319">
              <a:extLst>
                <a:ext uri="{FF2B5EF4-FFF2-40B4-BE49-F238E27FC236}">
                  <a16:creationId xmlns:a16="http://schemas.microsoft.com/office/drawing/2014/main" id="{4D1C4005-1EB2-AF39-C4D9-960072B9A17B}"/>
                </a:ext>
              </a:extLst>
            </p:cNvPr>
            <p:cNvGrpSpPr/>
            <p:nvPr/>
          </p:nvGrpSpPr>
          <p:grpSpPr>
            <a:xfrm>
              <a:off x="3383168" y="5289473"/>
              <a:ext cx="748822" cy="152400"/>
              <a:chOff x="7211989" y="4615438"/>
              <a:chExt cx="2133599" cy="152400"/>
            </a:xfrm>
            <a:solidFill>
              <a:schemeClr val="bg1"/>
            </a:solidFill>
          </p:grpSpPr>
          <p:sp>
            <p:nvSpPr>
              <p:cNvPr id="334" name="Trapezoid 333">
                <a:extLst>
                  <a:ext uri="{FF2B5EF4-FFF2-40B4-BE49-F238E27FC236}">
                    <a16:creationId xmlns:a16="http://schemas.microsoft.com/office/drawing/2014/main" id="{A92A7755-276B-BA91-E15B-25F07A0435D5}"/>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5" name="Trapezoid 334">
                <a:extLst>
                  <a:ext uri="{FF2B5EF4-FFF2-40B4-BE49-F238E27FC236}">
                    <a16:creationId xmlns:a16="http://schemas.microsoft.com/office/drawing/2014/main" id="{A2C316B4-1438-CAB4-B1CA-C2F003945267}"/>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6" name="Trapezoid 335">
                <a:extLst>
                  <a:ext uri="{FF2B5EF4-FFF2-40B4-BE49-F238E27FC236}">
                    <a16:creationId xmlns:a16="http://schemas.microsoft.com/office/drawing/2014/main" id="{D2A03BB5-5533-1FA0-971C-1DED2D7604EE}"/>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7" name="Trapezoid 336">
                <a:extLst>
                  <a:ext uri="{FF2B5EF4-FFF2-40B4-BE49-F238E27FC236}">
                    <a16:creationId xmlns:a16="http://schemas.microsoft.com/office/drawing/2014/main" id="{8B522FC6-1888-4D72-A9C3-5D31D1F85E31}"/>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21" name="Group 320">
              <a:extLst>
                <a:ext uri="{FF2B5EF4-FFF2-40B4-BE49-F238E27FC236}">
                  <a16:creationId xmlns:a16="http://schemas.microsoft.com/office/drawing/2014/main" id="{5AF7B1E1-694E-E897-20C5-FEADA29E8406}"/>
                </a:ext>
              </a:extLst>
            </p:cNvPr>
            <p:cNvGrpSpPr/>
            <p:nvPr/>
          </p:nvGrpSpPr>
          <p:grpSpPr>
            <a:xfrm>
              <a:off x="3534397" y="4271039"/>
              <a:ext cx="79767" cy="1024826"/>
              <a:chOff x="4572000" y="2721684"/>
              <a:chExt cx="228600" cy="2576261"/>
            </a:xfrm>
          </p:grpSpPr>
          <p:cxnSp>
            <p:nvCxnSpPr>
              <p:cNvPr id="331" name="Straight Connector 330">
                <a:extLst>
                  <a:ext uri="{FF2B5EF4-FFF2-40B4-BE49-F238E27FC236}">
                    <a16:creationId xmlns:a16="http://schemas.microsoft.com/office/drawing/2014/main" id="{46C7DD67-0E04-12D5-3BDD-9DD27F3ACC7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4E689C6C-94F8-7E39-DE99-EED4FED1D749}"/>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EA8115EA-70EF-8C7D-7E8D-2F18548BB73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2" name="Group 321">
              <a:extLst>
                <a:ext uri="{FF2B5EF4-FFF2-40B4-BE49-F238E27FC236}">
                  <a16:creationId xmlns:a16="http://schemas.microsoft.com/office/drawing/2014/main" id="{848C0A8F-00E5-AAE4-E731-846475E0376E}"/>
                </a:ext>
              </a:extLst>
            </p:cNvPr>
            <p:cNvGrpSpPr/>
            <p:nvPr/>
          </p:nvGrpSpPr>
          <p:grpSpPr>
            <a:xfrm>
              <a:off x="3661357" y="4271865"/>
              <a:ext cx="79767" cy="1024826"/>
              <a:chOff x="4572000" y="2721684"/>
              <a:chExt cx="228600" cy="2576261"/>
            </a:xfrm>
          </p:grpSpPr>
          <p:cxnSp>
            <p:nvCxnSpPr>
              <p:cNvPr id="328" name="Straight Connector 327">
                <a:extLst>
                  <a:ext uri="{FF2B5EF4-FFF2-40B4-BE49-F238E27FC236}">
                    <a16:creationId xmlns:a16="http://schemas.microsoft.com/office/drawing/2014/main" id="{276AB41F-3FE3-966F-AB3B-2515093218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4FC7936A-BF2D-D218-3B5B-B7A1439DBCC5}"/>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2A49B6AD-E366-F3BC-A63A-16E9934C2CFC}"/>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3" name="Group 322">
              <a:extLst>
                <a:ext uri="{FF2B5EF4-FFF2-40B4-BE49-F238E27FC236}">
                  <a16:creationId xmlns:a16="http://schemas.microsoft.com/office/drawing/2014/main" id="{0975CFCD-2105-EE8D-C7EB-95E09A669F62}"/>
                </a:ext>
              </a:extLst>
            </p:cNvPr>
            <p:cNvGrpSpPr/>
            <p:nvPr/>
          </p:nvGrpSpPr>
          <p:grpSpPr>
            <a:xfrm>
              <a:off x="4026461" y="4268683"/>
              <a:ext cx="79767" cy="1024826"/>
              <a:chOff x="4572000" y="2721684"/>
              <a:chExt cx="228600" cy="2576261"/>
            </a:xfrm>
          </p:grpSpPr>
          <p:cxnSp>
            <p:nvCxnSpPr>
              <p:cNvPr id="325" name="Straight Connector 324">
                <a:extLst>
                  <a:ext uri="{FF2B5EF4-FFF2-40B4-BE49-F238E27FC236}">
                    <a16:creationId xmlns:a16="http://schemas.microsoft.com/office/drawing/2014/main" id="{0AC854FE-FE7F-3500-C235-62D3B0D92D34}"/>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8B07DC8F-5F03-0076-744D-663C1B488104}"/>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A889F048-0893-4B2B-A381-339D6C2AD635}"/>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4" name="Rectangle 323">
              <a:extLst>
                <a:ext uri="{FF2B5EF4-FFF2-40B4-BE49-F238E27FC236}">
                  <a16:creationId xmlns:a16="http://schemas.microsoft.com/office/drawing/2014/main" id="{224F86FB-A3CB-2362-FA01-4AE4421145DA}"/>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341" name="Group 340">
            <a:extLst>
              <a:ext uri="{FF2B5EF4-FFF2-40B4-BE49-F238E27FC236}">
                <a16:creationId xmlns:a16="http://schemas.microsoft.com/office/drawing/2014/main" id="{502BE627-F536-E31F-EBD1-ABAD70EF4205}"/>
              </a:ext>
            </a:extLst>
          </p:cNvPr>
          <p:cNvGrpSpPr/>
          <p:nvPr/>
        </p:nvGrpSpPr>
        <p:grpSpPr>
          <a:xfrm flipH="1" flipV="1">
            <a:off x="2937974" y="4805759"/>
            <a:ext cx="1526203" cy="1556980"/>
            <a:chOff x="2657900" y="4268683"/>
            <a:chExt cx="1526601" cy="1557386"/>
          </a:xfrm>
        </p:grpSpPr>
        <p:cxnSp>
          <p:nvCxnSpPr>
            <p:cNvPr id="342" name="Straight Connector 341">
              <a:extLst>
                <a:ext uri="{FF2B5EF4-FFF2-40B4-BE49-F238E27FC236}">
                  <a16:creationId xmlns:a16="http://schemas.microsoft.com/office/drawing/2014/main" id="{C47927AB-C4FF-FCF8-527E-FA76FB547735}"/>
                </a:ext>
              </a:extLst>
            </p:cNvPr>
            <p:cNvCxnSpPr>
              <a:cxnSpLocks/>
              <a:stCxn id="376"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3" name="Rectangle 342">
              <a:extLst>
                <a:ext uri="{FF2B5EF4-FFF2-40B4-BE49-F238E27FC236}">
                  <a16:creationId xmlns:a16="http://schemas.microsoft.com/office/drawing/2014/main" id="{2A675834-D7AC-7774-9909-73529EAA7890}"/>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44" name="Trapezoid 343">
              <a:extLst>
                <a:ext uri="{FF2B5EF4-FFF2-40B4-BE49-F238E27FC236}">
                  <a16:creationId xmlns:a16="http://schemas.microsoft.com/office/drawing/2014/main" id="{11EA2631-3BE4-6CD4-48C2-3A6097500E00}"/>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345" name="Straight Arrow Connector 344">
              <a:extLst>
                <a:ext uri="{FF2B5EF4-FFF2-40B4-BE49-F238E27FC236}">
                  <a16:creationId xmlns:a16="http://schemas.microsoft.com/office/drawing/2014/main" id="{972748D8-0967-633B-7709-406FF48F17EC}"/>
                </a:ext>
              </a:extLst>
            </p:cNvPr>
            <p:cNvCxnSpPr>
              <a:cxnSpLocks/>
              <a:endCxn id="344"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71B0B9AC-5A14-C5FA-12CB-51108CCBEB1D}"/>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7" name="TextBox 346">
              <a:extLst>
                <a:ext uri="{FF2B5EF4-FFF2-40B4-BE49-F238E27FC236}">
                  <a16:creationId xmlns:a16="http://schemas.microsoft.com/office/drawing/2014/main" id="{BD0EA9EC-00C5-8084-9DD8-AEF8E7163462}"/>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348" name="Straight Connector 347">
              <a:extLst>
                <a:ext uri="{FF2B5EF4-FFF2-40B4-BE49-F238E27FC236}">
                  <a16:creationId xmlns:a16="http://schemas.microsoft.com/office/drawing/2014/main" id="{BC5981BF-3DDA-915D-D8C9-6B371EAD1F1C}"/>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9" name="TextBox 348">
              <a:extLst>
                <a:ext uri="{FF2B5EF4-FFF2-40B4-BE49-F238E27FC236}">
                  <a16:creationId xmlns:a16="http://schemas.microsoft.com/office/drawing/2014/main" id="{348E7318-3F65-B3DB-088F-B5144B154731}"/>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350" name="Group 349">
              <a:extLst>
                <a:ext uri="{FF2B5EF4-FFF2-40B4-BE49-F238E27FC236}">
                  <a16:creationId xmlns:a16="http://schemas.microsoft.com/office/drawing/2014/main" id="{E57941DD-73C8-A4F1-44A0-CCA0A3B7F44A}"/>
                </a:ext>
              </a:extLst>
            </p:cNvPr>
            <p:cNvGrpSpPr/>
            <p:nvPr/>
          </p:nvGrpSpPr>
          <p:grpSpPr>
            <a:xfrm>
              <a:off x="3403773" y="4271039"/>
              <a:ext cx="79767" cy="1024826"/>
              <a:chOff x="4572000" y="2721684"/>
              <a:chExt cx="228600" cy="2576261"/>
            </a:xfrm>
          </p:grpSpPr>
          <p:cxnSp>
            <p:nvCxnSpPr>
              <p:cNvPr id="377" name="Straight Connector 376">
                <a:extLst>
                  <a:ext uri="{FF2B5EF4-FFF2-40B4-BE49-F238E27FC236}">
                    <a16:creationId xmlns:a16="http://schemas.microsoft.com/office/drawing/2014/main" id="{7C182EAB-14FC-E172-1EFD-E758BD3131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C664A038-ED67-03DE-2B75-2A1883D8C68B}"/>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1877F8C0-E4A4-9BF0-1512-AF40DAF17B1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1" name="Straight Connector 350">
              <a:extLst>
                <a:ext uri="{FF2B5EF4-FFF2-40B4-BE49-F238E27FC236}">
                  <a16:creationId xmlns:a16="http://schemas.microsoft.com/office/drawing/2014/main" id="{C76264B8-0F05-878E-AF06-B4170D244490}"/>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EEEC992-41A5-973C-AA8D-F579FCF68DE1}"/>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445C9E5-5CCD-B104-F7E3-21092867C833}"/>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FFB42E1F-6D8A-4550-88FD-C22B8CC1080B}"/>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5" name="TextBox 354">
              <a:extLst>
                <a:ext uri="{FF2B5EF4-FFF2-40B4-BE49-F238E27FC236}">
                  <a16:creationId xmlns:a16="http://schemas.microsoft.com/office/drawing/2014/main" id="{C3CAED39-F028-127E-154A-7AAC607E4ACB}"/>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356" name="TextBox 355">
              <a:extLst>
                <a:ext uri="{FF2B5EF4-FFF2-40B4-BE49-F238E27FC236}">
                  <a16:creationId xmlns:a16="http://schemas.microsoft.com/office/drawing/2014/main" id="{1E1301A4-93D5-7CD3-2C46-99939D84E4DE}"/>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357" name="TextBox 356">
              <a:extLst>
                <a:ext uri="{FF2B5EF4-FFF2-40B4-BE49-F238E27FC236}">
                  <a16:creationId xmlns:a16="http://schemas.microsoft.com/office/drawing/2014/main" id="{AACA4934-5610-4C08-7381-8879854D7ECC}"/>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358" name="TextBox 357">
              <a:extLst>
                <a:ext uri="{FF2B5EF4-FFF2-40B4-BE49-F238E27FC236}">
                  <a16:creationId xmlns:a16="http://schemas.microsoft.com/office/drawing/2014/main" id="{F9D3A464-8CFE-9EB0-3E3A-9D584DF09E00}"/>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359" name="Group 358">
              <a:extLst>
                <a:ext uri="{FF2B5EF4-FFF2-40B4-BE49-F238E27FC236}">
                  <a16:creationId xmlns:a16="http://schemas.microsoft.com/office/drawing/2014/main" id="{A011A6D6-1B8B-0BA5-0C0B-69549E9655BB}"/>
                </a:ext>
              </a:extLst>
            </p:cNvPr>
            <p:cNvGrpSpPr/>
            <p:nvPr/>
          </p:nvGrpSpPr>
          <p:grpSpPr>
            <a:xfrm>
              <a:off x="3383168" y="5289473"/>
              <a:ext cx="748822" cy="152400"/>
              <a:chOff x="7211989" y="4615438"/>
              <a:chExt cx="2133599" cy="152400"/>
            </a:xfrm>
            <a:solidFill>
              <a:schemeClr val="bg1"/>
            </a:solidFill>
          </p:grpSpPr>
          <p:sp>
            <p:nvSpPr>
              <p:cNvPr id="373" name="Trapezoid 372">
                <a:extLst>
                  <a:ext uri="{FF2B5EF4-FFF2-40B4-BE49-F238E27FC236}">
                    <a16:creationId xmlns:a16="http://schemas.microsoft.com/office/drawing/2014/main" id="{9A6D5AE6-2C51-9427-017E-4732769C3223}"/>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4" name="Trapezoid 373">
                <a:extLst>
                  <a:ext uri="{FF2B5EF4-FFF2-40B4-BE49-F238E27FC236}">
                    <a16:creationId xmlns:a16="http://schemas.microsoft.com/office/drawing/2014/main" id="{7F44EC0D-145F-14E3-723E-5492948BB726}"/>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5" name="Trapezoid 374">
                <a:extLst>
                  <a:ext uri="{FF2B5EF4-FFF2-40B4-BE49-F238E27FC236}">
                    <a16:creationId xmlns:a16="http://schemas.microsoft.com/office/drawing/2014/main" id="{19989A5B-033D-AD56-FB50-05CA74751A06}"/>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6" name="Trapezoid 375">
                <a:extLst>
                  <a:ext uri="{FF2B5EF4-FFF2-40B4-BE49-F238E27FC236}">
                    <a16:creationId xmlns:a16="http://schemas.microsoft.com/office/drawing/2014/main" id="{3D4806BF-D128-2393-80E7-BD15386D1DCB}"/>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60" name="Group 359">
              <a:extLst>
                <a:ext uri="{FF2B5EF4-FFF2-40B4-BE49-F238E27FC236}">
                  <a16:creationId xmlns:a16="http://schemas.microsoft.com/office/drawing/2014/main" id="{51347F66-F344-E7DC-CF1F-0FA6CC6BAEF3}"/>
                </a:ext>
              </a:extLst>
            </p:cNvPr>
            <p:cNvGrpSpPr/>
            <p:nvPr/>
          </p:nvGrpSpPr>
          <p:grpSpPr>
            <a:xfrm>
              <a:off x="3534397" y="4271039"/>
              <a:ext cx="79767" cy="1024826"/>
              <a:chOff x="4572000" y="2721684"/>
              <a:chExt cx="228600" cy="2576261"/>
            </a:xfrm>
          </p:grpSpPr>
          <p:cxnSp>
            <p:nvCxnSpPr>
              <p:cNvPr id="370" name="Straight Connector 369">
                <a:extLst>
                  <a:ext uri="{FF2B5EF4-FFF2-40B4-BE49-F238E27FC236}">
                    <a16:creationId xmlns:a16="http://schemas.microsoft.com/office/drawing/2014/main" id="{A06C68AE-471D-F2B4-BAC6-20BD8CA3D658}"/>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D9D14E20-C90E-B040-678A-C2EB5D26963D}"/>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6E325330-D09A-D03C-40A6-482D27647344}"/>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22D5A517-E70B-8B0C-57A6-B7180E9219CB}"/>
                </a:ext>
              </a:extLst>
            </p:cNvPr>
            <p:cNvGrpSpPr/>
            <p:nvPr/>
          </p:nvGrpSpPr>
          <p:grpSpPr>
            <a:xfrm>
              <a:off x="3661357" y="4271865"/>
              <a:ext cx="79767" cy="1024826"/>
              <a:chOff x="4572000" y="2721684"/>
              <a:chExt cx="228600" cy="2576261"/>
            </a:xfrm>
          </p:grpSpPr>
          <p:cxnSp>
            <p:nvCxnSpPr>
              <p:cNvPr id="367" name="Straight Connector 366">
                <a:extLst>
                  <a:ext uri="{FF2B5EF4-FFF2-40B4-BE49-F238E27FC236}">
                    <a16:creationId xmlns:a16="http://schemas.microsoft.com/office/drawing/2014/main" id="{510D168D-E1CF-39F0-B08F-F0272A1D240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C8AA8C33-1249-A477-9562-E0579D8CA03E}"/>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DE49FD29-C85C-29B0-7B55-97EAB9D40B2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5B1934C6-10B7-1934-18CD-875B1B9BA1B6}"/>
                </a:ext>
              </a:extLst>
            </p:cNvPr>
            <p:cNvGrpSpPr/>
            <p:nvPr/>
          </p:nvGrpSpPr>
          <p:grpSpPr>
            <a:xfrm>
              <a:off x="4026461" y="4268683"/>
              <a:ext cx="79767" cy="1024826"/>
              <a:chOff x="4572000" y="2721684"/>
              <a:chExt cx="228600" cy="2576261"/>
            </a:xfrm>
          </p:grpSpPr>
          <p:cxnSp>
            <p:nvCxnSpPr>
              <p:cNvPr id="364" name="Straight Connector 363">
                <a:extLst>
                  <a:ext uri="{FF2B5EF4-FFF2-40B4-BE49-F238E27FC236}">
                    <a16:creationId xmlns:a16="http://schemas.microsoft.com/office/drawing/2014/main" id="{E80CC149-FD15-63FC-EAD6-85B24D8A2913}"/>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819E6AFC-278A-A3A0-FBDA-B967BBF568E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B15EA248-CE83-291D-B3BD-12594ED90AD3}"/>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3" name="Rectangle 362">
              <a:extLst>
                <a:ext uri="{FF2B5EF4-FFF2-40B4-BE49-F238E27FC236}">
                  <a16:creationId xmlns:a16="http://schemas.microsoft.com/office/drawing/2014/main" id="{3E0915FB-4E80-EFC2-7C5E-DCE19B540633}"/>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380" name="Rectangle 379">
            <a:extLst>
              <a:ext uri="{FF2B5EF4-FFF2-40B4-BE49-F238E27FC236}">
                <a16:creationId xmlns:a16="http://schemas.microsoft.com/office/drawing/2014/main" id="{122030CA-4617-B88D-410C-036DD9582C79}"/>
              </a:ext>
            </a:extLst>
          </p:cNvPr>
          <p:cNvSpPr/>
          <p:nvPr/>
        </p:nvSpPr>
        <p:spPr>
          <a:xfrm rot="10800000" flipV="1">
            <a:off x="3121359" y="4502893"/>
            <a:ext cx="2623232" cy="23020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latin typeface="Calibri" panose="020F0502020204030204" pitchFamily="34" charset="0"/>
                <a:cs typeface="Calibri" panose="020F0502020204030204" pitchFamily="34" charset="0"/>
              </a:rPr>
              <a:t>Bank Logic: 4ports </a:t>
            </a:r>
            <a:r>
              <a:rPr lang="en-US" sz="1400" dirty="0" err="1">
                <a:solidFill>
                  <a:schemeClr val="tx1"/>
                </a:solidFill>
                <a:latin typeface="Calibri" panose="020F0502020204030204" pitchFamily="34" charset="0"/>
                <a:cs typeface="Calibri" panose="020F0502020204030204" pitchFamily="34" charset="0"/>
              </a:rPr>
              <a:t>Cmd</a:t>
            </a:r>
            <a:r>
              <a:rPr lang="en-US" sz="1400" dirty="0">
                <a:solidFill>
                  <a:schemeClr val="tx1"/>
                </a:solidFill>
                <a:latin typeface="Calibri" panose="020F0502020204030204" pitchFamily="34" charset="0"/>
                <a:cs typeface="Calibri" panose="020F0502020204030204" pitchFamily="34" charset="0"/>
              </a:rPr>
              <a:t>/Add + I/O</a:t>
            </a:r>
          </a:p>
        </p:txBody>
      </p:sp>
      <p:sp>
        <p:nvSpPr>
          <p:cNvPr id="7" name="TextBox 6">
            <a:extLst>
              <a:ext uri="{FF2B5EF4-FFF2-40B4-BE49-F238E27FC236}">
                <a16:creationId xmlns:a16="http://schemas.microsoft.com/office/drawing/2014/main" id="{D08CBDC8-DB78-E559-2C55-A33C110FA4A0}"/>
              </a:ext>
            </a:extLst>
          </p:cNvPr>
          <p:cNvSpPr txBox="1"/>
          <p:nvPr/>
        </p:nvSpPr>
        <p:spPr>
          <a:xfrm>
            <a:off x="606904" y="3213025"/>
            <a:ext cx="1912205" cy="215388"/>
          </a:xfrm>
          <a:prstGeom prst="rect">
            <a:avLst/>
          </a:prstGeom>
          <a:noFill/>
        </p:spPr>
        <p:txBody>
          <a:bodyPr wrap="none" rtlCol="0">
            <a:spAutoFit/>
          </a:bodyPr>
          <a:lstStyle/>
          <a:p>
            <a:r>
              <a:rPr lang="en-US" sz="800" i="1" dirty="0">
                <a:latin typeface="Calibri" panose="020F0502020204030204" pitchFamily="34" charset="0"/>
                <a:cs typeface="Calibri" panose="020F0502020204030204" pitchFamily="34" charset="0"/>
              </a:rPr>
              <a:t>Bruce Jacob </a:t>
            </a:r>
            <a:r>
              <a:rPr lang="en-US" sz="800" i="1" dirty="0" err="1">
                <a:latin typeface="Calibri" panose="020F0502020204030204" pitchFamily="34" charset="0"/>
                <a:cs typeface="Calibri" panose="020F0502020204030204" pitchFamily="34" charset="0"/>
              </a:rPr>
              <a:t>et.al</a:t>
            </a:r>
            <a:r>
              <a:rPr lang="en-US" sz="800" i="1" dirty="0">
                <a:latin typeface="Calibri" panose="020F0502020204030204" pitchFamily="34" charset="0"/>
                <a:cs typeface="Calibri" panose="020F0502020204030204" pitchFamily="34" charset="0"/>
              </a:rPr>
              <a:t>,  Memory System, p.265</a:t>
            </a:r>
          </a:p>
        </p:txBody>
      </p:sp>
    </p:spTree>
    <p:extLst>
      <p:ext uri="{BB962C8B-B14F-4D97-AF65-F5344CB8AC3E}">
        <p14:creationId xmlns:p14="http://schemas.microsoft.com/office/powerpoint/2010/main" val="2317298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37A8C-3AD6-523E-C127-ED8F07AE8CF6}"/>
              </a:ext>
            </a:extLst>
          </p:cNvPr>
          <p:cNvSpPr>
            <a:spLocks noGrp="1"/>
          </p:cNvSpPr>
          <p:nvPr>
            <p:ph type="ctrTitle"/>
          </p:nvPr>
        </p:nvSpPr>
        <p:spPr/>
        <p:txBody>
          <a:bodyPr/>
          <a:lstStyle/>
          <a:p>
            <a:r>
              <a:rPr lang="en-US" dirty="0"/>
              <a:t>Memories in next decade</a:t>
            </a:r>
          </a:p>
        </p:txBody>
      </p:sp>
      <p:sp>
        <p:nvSpPr>
          <p:cNvPr id="3" name="Subtitle 2">
            <a:extLst>
              <a:ext uri="{FF2B5EF4-FFF2-40B4-BE49-F238E27FC236}">
                <a16:creationId xmlns:a16="http://schemas.microsoft.com/office/drawing/2014/main" id="{ADE099EE-FC11-BABA-899C-B002DDB73953}"/>
              </a:ext>
            </a:extLst>
          </p:cNvPr>
          <p:cNvSpPr>
            <a:spLocks noGrp="1"/>
          </p:cNvSpPr>
          <p:nvPr>
            <p:ph type="subTitle" idx="1"/>
          </p:nvPr>
        </p:nvSpPr>
        <p:spPr/>
        <p:txBody>
          <a:bodyPr/>
          <a:lstStyle/>
          <a:p>
            <a:r>
              <a:rPr lang="en-US" dirty="0"/>
              <a:t>Cache, Memories and Storage </a:t>
            </a:r>
          </a:p>
          <a:p>
            <a:r>
              <a:rPr lang="en-US" dirty="0"/>
              <a:t>Near Memory and Storage Class Memory</a:t>
            </a:r>
          </a:p>
          <a:p>
            <a:endParaRPr lang="en-US" dirty="0"/>
          </a:p>
        </p:txBody>
      </p:sp>
      <p:sp>
        <p:nvSpPr>
          <p:cNvPr id="4" name="Text Placeholder 3">
            <a:extLst>
              <a:ext uri="{FF2B5EF4-FFF2-40B4-BE49-F238E27FC236}">
                <a16:creationId xmlns:a16="http://schemas.microsoft.com/office/drawing/2014/main" id="{8AD44EA8-DCA1-68E8-DF04-6D798914397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235935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5C57-380D-CB5C-DCA9-7DDD5AAD9FBA}"/>
              </a:ext>
            </a:extLst>
          </p:cNvPr>
          <p:cNvSpPr>
            <a:spLocks noGrp="1"/>
          </p:cNvSpPr>
          <p:nvPr>
            <p:ph type="title"/>
          </p:nvPr>
        </p:nvSpPr>
        <p:spPr/>
        <p:txBody>
          <a:bodyPr/>
          <a:lstStyle/>
          <a:p>
            <a:r>
              <a:rPr lang="en-US" sz="2800" dirty="0"/>
              <a:t>Abstract</a:t>
            </a:r>
          </a:p>
        </p:txBody>
      </p:sp>
      <p:sp>
        <p:nvSpPr>
          <p:cNvPr id="3" name="Content Placeholder 2">
            <a:extLst>
              <a:ext uri="{FF2B5EF4-FFF2-40B4-BE49-F238E27FC236}">
                <a16:creationId xmlns:a16="http://schemas.microsoft.com/office/drawing/2014/main" id="{50E6DB94-0882-2518-C2C8-21C7C0DB0867}"/>
              </a:ext>
            </a:extLst>
          </p:cNvPr>
          <p:cNvSpPr>
            <a:spLocks noGrp="1"/>
          </p:cNvSpPr>
          <p:nvPr>
            <p:ph idx="1"/>
          </p:nvPr>
        </p:nvSpPr>
        <p:spPr>
          <a:xfrm>
            <a:off x="1218883" y="1180112"/>
            <a:ext cx="10360501" cy="2383360"/>
          </a:xfrm>
        </p:spPr>
        <p:txBody>
          <a:bodyPr>
            <a:normAutofit/>
          </a:bodyPr>
          <a:lstStyle/>
          <a:p>
            <a:pPr marL="81615" indent="0">
              <a:buNone/>
            </a:pPr>
            <a:r>
              <a:rPr lang="en-US" sz="1800" dirty="0"/>
              <a:t>Since 1897’s discovery of electron by Sir Joseph John Thomson (Nobel Laureate 1906), electron devices started the journey of the 2nd industrial evolution onward.  Under the guidance of Moore’s Law and Dennard Scaling, electron devices’ density increase at cadence and electronic systems strive maintaining power density while improving performance.   This talk invites participants first travel down the time tunnel of electron devices.  We will jointly revisit researches in material synthesis and device exploration in atomistic switching physics to disrupt electrostatic switching mechanism.  Memory technology will be used to project decadal electronic system advances in homogenous and heterogenous integration through VLSI fabrication and chiplet interconnect  processes.</a:t>
            </a:r>
          </a:p>
        </p:txBody>
      </p:sp>
      <p:sp>
        <p:nvSpPr>
          <p:cNvPr id="4" name="Slide Number Placeholder 3">
            <a:extLst>
              <a:ext uri="{FF2B5EF4-FFF2-40B4-BE49-F238E27FC236}">
                <a16:creationId xmlns:a16="http://schemas.microsoft.com/office/drawing/2014/main" id="{C3AA5D36-40FF-D48D-96FD-7D20A67AD9C2}"/>
              </a:ext>
            </a:extLst>
          </p:cNvPr>
          <p:cNvSpPr>
            <a:spLocks noGrp="1"/>
          </p:cNvSpPr>
          <p:nvPr>
            <p:ph type="sldNum" sz="quarter" idx="12"/>
          </p:nvPr>
        </p:nvSpPr>
        <p:spPr/>
        <p:txBody>
          <a:bodyPr/>
          <a:lstStyle/>
          <a:p>
            <a:fld id="{518727FE-8BA6-410E-8B18-E4109D39D295}" type="slidenum">
              <a:rPr lang="en-US" smtClean="0"/>
              <a:pPr/>
              <a:t>2</a:t>
            </a:fld>
            <a:endParaRPr lang="en-US" sz="1400"/>
          </a:p>
        </p:txBody>
      </p:sp>
      <p:sp>
        <p:nvSpPr>
          <p:cNvPr id="5" name="Text Placeholder 4">
            <a:extLst>
              <a:ext uri="{FF2B5EF4-FFF2-40B4-BE49-F238E27FC236}">
                <a16:creationId xmlns:a16="http://schemas.microsoft.com/office/drawing/2014/main" id="{1008AD4B-E0BB-5CE3-D066-126C15C53F25}"/>
              </a:ext>
            </a:extLst>
          </p:cNvPr>
          <p:cNvSpPr>
            <a:spLocks noGrp="1"/>
          </p:cNvSpPr>
          <p:nvPr>
            <p:ph type="body" sz="quarter" idx="13"/>
          </p:nvPr>
        </p:nvSpPr>
        <p:spPr/>
        <p:txBody>
          <a:bodyPr/>
          <a:lstStyle/>
          <a:p>
            <a:endParaRPr lang="en-US"/>
          </a:p>
        </p:txBody>
      </p:sp>
      <p:sp>
        <p:nvSpPr>
          <p:cNvPr id="6" name="Title 1">
            <a:extLst>
              <a:ext uri="{FF2B5EF4-FFF2-40B4-BE49-F238E27FC236}">
                <a16:creationId xmlns:a16="http://schemas.microsoft.com/office/drawing/2014/main" id="{685425E2-D7BA-7BBC-9B12-821A59ABB68E}"/>
              </a:ext>
            </a:extLst>
          </p:cNvPr>
          <p:cNvSpPr txBox="1">
            <a:spLocks/>
          </p:cNvSpPr>
          <p:nvPr/>
        </p:nvSpPr>
        <p:spPr>
          <a:xfrm>
            <a:off x="1218881" y="3495097"/>
            <a:ext cx="10360501" cy="615400"/>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spc="-119"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fontAlgn="auto">
              <a:spcAft>
                <a:spcPts val="0"/>
              </a:spcAft>
            </a:pPr>
            <a:r>
              <a:rPr lang="en-US" sz="2800" dirty="0"/>
              <a:t>About DerChang Kau</a:t>
            </a:r>
          </a:p>
        </p:txBody>
      </p:sp>
      <p:sp>
        <p:nvSpPr>
          <p:cNvPr id="7" name="Content Placeholder 2">
            <a:extLst>
              <a:ext uri="{FF2B5EF4-FFF2-40B4-BE49-F238E27FC236}">
                <a16:creationId xmlns:a16="http://schemas.microsoft.com/office/drawing/2014/main" id="{22749C7A-BBEB-2B18-81BF-797A07218FBC}"/>
              </a:ext>
            </a:extLst>
          </p:cNvPr>
          <p:cNvSpPr txBox="1">
            <a:spLocks/>
          </p:cNvSpPr>
          <p:nvPr/>
        </p:nvSpPr>
        <p:spPr>
          <a:xfrm>
            <a:off x="1223366" y="4156397"/>
            <a:ext cx="10360501" cy="1975462"/>
          </a:xfrm>
          <a:prstGeom prst="rect">
            <a:avLst/>
          </a:prstGeom>
        </p:spPr>
        <p:txBody>
          <a:bodyPr vert="horz" lIns="130622" tIns="65311" rIns="130622" bIns="65311">
            <a:normAutofit/>
          </a:bodyPr>
          <a:lstStyle>
            <a:lvl1pPr marL="489695" indent="-408080" algn="l" rtl="0" eaLnBrk="1" latinLnBrk="0" hangingPunct="1">
              <a:spcBef>
                <a:spcPts val="833"/>
              </a:spcBef>
              <a:buClr>
                <a:schemeClr val="tx2"/>
              </a:buClr>
              <a:buSzPct val="95000"/>
              <a:buFont typeface="Wingdings" pitchFamily="2" charset="2"/>
              <a:buChar char=""/>
              <a:defRPr kumimoji="0" sz="3200" kern="1200">
                <a:solidFill>
                  <a:schemeClr val="tx1"/>
                </a:solidFill>
                <a:latin typeface="Calibri" panose="020F0502020204030204" pitchFamily="34" charset="0"/>
                <a:ea typeface="+mn-ea"/>
                <a:cs typeface="Calibri" panose="020F0502020204030204" pitchFamily="34" charset="0"/>
              </a:defRPr>
            </a:lvl1pPr>
            <a:lvl2pPr marL="881452" indent="-340066" algn="l" rtl="0" eaLnBrk="1" latinLnBrk="0" hangingPunct="1">
              <a:spcBef>
                <a:spcPct val="20000"/>
              </a:spcBef>
              <a:buClr>
                <a:schemeClr val="tx2"/>
              </a:buClr>
              <a:buSzPct val="90000"/>
              <a:buFont typeface="Neo Sans Intel" pitchFamily="34" charset="0"/>
              <a:buChar char="—"/>
              <a:defRPr kumimoji="0" sz="2800" kern="1200">
                <a:solidFill>
                  <a:schemeClr val="tx1"/>
                </a:solidFill>
                <a:latin typeface="Calibri" panose="020F0502020204030204" pitchFamily="34" charset="0"/>
                <a:ea typeface="+mn-ea"/>
                <a:cs typeface="Calibri" panose="020F0502020204030204" pitchFamily="34" charset="0"/>
              </a:defRPr>
            </a:lvl2pPr>
            <a:lvl3pPr marL="1186151" indent="-272053" algn="l" rtl="0" eaLnBrk="1" latinLnBrk="0" hangingPunct="1">
              <a:spcBef>
                <a:spcPct val="20000"/>
              </a:spcBef>
              <a:buClr>
                <a:schemeClr val="accent2"/>
              </a:buClr>
              <a:buFont typeface="Wingdings 2"/>
              <a:buChar char=""/>
              <a:defRPr kumimoji="0" sz="2800" kern="1200">
                <a:solidFill>
                  <a:schemeClr val="tx1"/>
                </a:solidFill>
                <a:latin typeface="Calibri" panose="020F0502020204030204" pitchFamily="34" charset="0"/>
                <a:ea typeface="+mn-ea"/>
                <a:cs typeface="Calibri" panose="020F0502020204030204" pitchFamily="34" charset="0"/>
              </a:defRPr>
            </a:lvl3pPr>
            <a:lvl4pPr marL="1501733" indent="-272053" algn="l" rtl="0" eaLnBrk="1" latinLnBrk="0" hangingPunct="1">
              <a:spcBef>
                <a:spcPct val="20000"/>
              </a:spcBef>
              <a:buClr>
                <a:schemeClr val="accent3"/>
              </a:buClr>
              <a:buFont typeface="Wingdings 3"/>
              <a:buChar char=""/>
              <a:defRPr kumimoji="0" sz="2400" kern="1200">
                <a:solidFill>
                  <a:schemeClr val="tx1"/>
                </a:solidFill>
                <a:latin typeface="Calibri" panose="020F0502020204030204" pitchFamily="34" charset="0"/>
                <a:ea typeface="+mn-ea"/>
                <a:cs typeface="Calibri" panose="020F0502020204030204" pitchFamily="34" charset="0"/>
              </a:defRPr>
            </a:lvl4pPr>
            <a:lvl5pPr marL="1762904" indent="-250289" algn="l" rtl="0" eaLnBrk="1" latinLnBrk="0" hangingPunct="1">
              <a:spcBef>
                <a:spcPct val="20000"/>
              </a:spcBef>
              <a:buClr>
                <a:schemeClr val="accent3"/>
              </a:buClr>
              <a:buFont typeface="Wingdings 2"/>
              <a:buChar char=""/>
              <a:defRPr kumimoji="0" sz="2400" kern="1200">
                <a:solidFill>
                  <a:schemeClr val="tx1"/>
                </a:solidFill>
                <a:latin typeface="Calibri" panose="020F0502020204030204" pitchFamily="34" charset="0"/>
                <a:ea typeface="+mn-ea"/>
                <a:cs typeface="Calibri" panose="020F0502020204030204" pitchFamily="34" charset="0"/>
              </a:defRPr>
            </a:lvl5pPr>
            <a:lvl6pPr marL="2034957" indent="-250289" algn="l" rtl="0" eaLnBrk="1" latinLnBrk="0" hangingPunct="1">
              <a:spcBef>
                <a:spcPct val="20000"/>
              </a:spcBef>
              <a:buClr>
                <a:schemeClr val="accent3"/>
              </a:buClr>
              <a:buFont typeface="Wingdings 2"/>
              <a:buChar char=""/>
              <a:defRPr kumimoji="0" sz="2166" kern="1200">
                <a:solidFill>
                  <a:schemeClr val="tx1"/>
                </a:solidFill>
                <a:latin typeface="+mn-lt"/>
                <a:ea typeface="+mn-ea"/>
                <a:cs typeface="+mn-cs"/>
              </a:defRPr>
            </a:lvl6pPr>
            <a:lvl7pPr marL="226348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7pPr>
            <a:lvl8pPr marL="2492006"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8pPr>
            <a:lvl9pPr marL="272053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9pPr>
            <a:extLst/>
          </a:lstStyle>
          <a:p>
            <a:pPr marL="81615" indent="0" fontAlgn="auto">
              <a:spcAft>
                <a:spcPts val="0"/>
              </a:spcAft>
              <a:buFont typeface="Wingdings" pitchFamily="2" charset="2"/>
              <a:buNone/>
            </a:pPr>
            <a:r>
              <a:rPr lang="en-US" sz="1800" dirty="0"/>
              <a:t>An Intel Fellow and a Director of External Technology Pathfinding, exploring chip manufacturing and system integration technologies aligning with product roadmap.  For more than 3 decades, DerChang has been involved in various technology pathfinding and scaling deployment,  including logic, memory, flash, embedded memory, mixed-signal, radio and advanced packaging.  He also led Intel’s efforts to define strategic direction for atomistic memory switching and threshold switching devices and drove the product initiatives of Optane Memory Technology.  He holds MS degrees in Electrical Engineering from OSU.</a:t>
            </a:r>
          </a:p>
        </p:txBody>
      </p:sp>
    </p:spTree>
    <p:extLst>
      <p:ext uri="{BB962C8B-B14F-4D97-AF65-F5344CB8AC3E}">
        <p14:creationId xmlns:p14="http://schemas.microsoft.com/office/powerpoint/2010/main" val="1077813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342E030A-22F8-CFCA-6CB5-63AE60DDE6E5}"/>
              </a:ext>
            </a:extLst>
          </p:cNvPr>
          <p:cNvSpPr>
            <a:spLocks noGrp="1"/>
          </p:cNvSpPr>
          <p:nvPr>
            <p:ph type="title"/>
          </p:nvPr>
        </p:nvSpPr>
        <p:spPr/>
        <p:txBody>
          <a:bodyPr/>
          <a:lstStyle/>
          <a:p>
            <a:r>
              <a:rPr lang="en-US" sz="2800" dirty="0"/>
              <a:t>Gaps to fill between Caches, Main Memory &amp; Storage beyond scaling</a:t>
            </a:r>
          </a:p>
        </p:txBody>
      </p:sp>
      <p:sp>
        <p:nvSpPr>
          <p:cNvPr id="4" name="Slide Number Placeholder 3">
            <a:extLst>
              <a:ext uri="{FF2B5EF4-FFF2-40B4-BE49-F238E27FC236}">
                <a16:creationId xmlns:a16="http://schemas.microsoft.com/office/drawing/2014/main" id="{3F275484-A1C8-FE55-1FD4-1B1C40620F97}"/>
              </a:ext>
            </a:extLst>
          </p:cNvPr>
          <p:cNvSpPr>
            <a:spLocks noGrp="1"/>
          </p:cNvSpPr>
          <p:nvPr>
            <p:ph type="sldNum" sz="quarter" idx="12"/>
          </p:nvPr>
        </p:nvSpPr>
        <p:spPr/>
        <p:txBody>
          <a:bodyPr/>
          <a:lstStyle/>
          <a:p>
            <a:fld id="{518727FE-8BA6-410E-8B18-E4109D39D295}" type="slidenum">
              <a:rPr lang="en-US" smtClean="0"/>
              <a:pPr/>
              <a:t>20</a:t>
            </a:fld>
            <a:endParaRPr lang="en-US" sz="1400"/>
          </a:p>
        </p:txBody>
      </p:sp>
      <p:sp>
        <p:nvSpPr>
          <p:cNvPr id="64" name="Text Placeholder 63">
            <a:extLst>
              <a:ext uri="{FF2B5EF4-FFF2-40B4-BE49-F238E27FC236}">
                <a16:creationId xmlns:a16="http://schemas.microsoft.com/office/drawing/2014/main" id="{D4F513F9-F55B-CBF3-EB67-F1360C1DB321}"/>
              </a:ext>
            </a:extLst>
          </p:cNvPr>
          <p:cNvSpPr>
            <a:spLocks noGrp="1"/>
          </p:cNvSpPr>
          <p:nvPr>
            <p:ph type="body" sz="quarter" idx="13"/>
          </p:nvPr>
        </p:nvSpPr>
        <p:spPr/>
        <p:txBody>
          <a:bodyPr/>
          <a:lstStyle/>
          <a:p>
            <a:endParaRPr lang="en-US" dirty="0"/>
          </a:p>
        </p:txBody>
      </p:sp>
      <p:grpSp>
        <p:nvGrpSpPr>
          <p:cNvPr id="62" name="Group 61">
            <a:extLst>
              <a:ext uri="{FF2B5EF4-FFF2-40B4-BE49-F238E27FC236}">
                <a16:creationId xmlns:a16="http://schemas.microsoft.com/office/drawing/2014/main" id="{BBB516C4-A3C6-EAFE-2BCA-2869B8E506B4}"/>
              </a:ext>
            </a:extLst>
          </p:cNvPr>
          <p:cNvGrpSpPr/>
          <p:nvPr/>
        </p:nvGrpSpPr>
        <p:grpSpPr>
          <a:xfrm>
            <a:off x="6432857" y="1544029"/>
            <a:ext cx="5347241" cy="4488491"/>
            <a:chOff x="3420791" y="1396456"/>
            <a:chExt cx="5347241" cy="4488491"/>
          </a:xfrm>
        </p:grpSpPr>
        <p:grpSp>
          <p:nvGrpSpPr>
            <p:cNvPr id="7" name="Group 6">
              <a:extLst>
                <a:ext uri="{FF2B5EF4-FFF2-40B4-BE49-F238E27FC236}">
                  <a16:creationId xmlns:a16="http://schemas.microsoft.com/office/drawing/2014/main" id="{B4A9716D-65C0-58AC-0A2E-743C529E0A81}"/>
                </a:ext>
              </a:extLst>
            </p:cNvPr>
            <p:cNvGrpSpPr/>
            <p:nvPr/>
          </p:nvGrpSpPr>
          <p:grpSpPr>
            <a:xfrm>
              <a:off x="3420791" y="1396456"/>
              <a:ext cx="5347241" cy="4488491"/>
              <a:chOff x="2375118" y="1262425"/>
              <a:chExt cx="4116510" cy="2869113"/>
            </a:xfrm>
          </p:grpSpPr>
          <p:grpSp>
            <p:nvGrpSpPr>
              <p:cNvPr id="9" name="Group 8">
                <a:extLst>
                  <a:ext uri="{FF2B5EF4-FFF2-40B4-BE49-F238E27FC236}">
                    <a16:creationId xmlns:a16="http://schemas.microsoft.com/office/drawing/2014/main" id="{EB1B2B4C-16FB-0A30-EE81-470A6C4E7D01}"/>
                  </a:ext>
                </a:extLst>
              </p:cNvPr>
              <p:cNvGrpSpPr/>
              <p:nvPr/>
            </p:nvGrpSpPr>
            <p:grpSpPr>
              <a:xfrm>
                <a:off x="2718111" y="2805394"/>
                <a:ext cx="3431012" cy="844949"/>
                <a:chOff x="4722427" y="3160506"/>
                <a:chExt cx="2745009" cy="534459"/>
              </a:xfrm>
            </p:grpSpPr>
            <p:sp>
              <p:nvSpPr>
                <p:cNvPr id="54" name="Freeform: Shape 80">
                  <a:extLst>
                    <a:ext uri="{FF2B5EF4-FFF2-40B4-BE49-F238E27FC236}">
                      <a16:creationId xmlns:a16="http://schemas.microsoft.com/office/drawing/2014/main" id="{400A9F10-FBC4-CED4-81C6-F02DF29EDB0B}"/>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1">
                  <a:extLst>
                    <a:ext uri="{FF2B5EF4-FFF2-40B4-BE49-F238E27FC236}">
                      <a16:creationId xmlns:a16="http://schemas.microsoft.com/office/drawing/2014/main" id="{C4912D92-5E3F-4BA6-E7F6-EFDB3A8CCDBB}"/>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2">
                  <a:extLst>
                    <a:ext uri="{FF2B5EF4-FFF2-40B4-BE49-F238E27FC236}">
                      <a16:creationId xmlns:a16="http://schemas.microsoft.com/office/drawing/2014/main" id="{32392EE9-B65C-8E32-DC6D-9D53514C2D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3">
                  <a:extLst>
                    <a:ext uri="{FF2B5EF4-FFF2-40B4-BE49-F238E27FC236}">
                      <a16:creationId xmlns:a16="http://schemas.microsoft.com/office/drawing/2014/main" id="{7A506959-6AB6-2250-08ED-AD018C29CED7}"/>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5">
                  <a:extLst>
                    <a:ext uri="{FF2B5EF4-FFF2-40B4-BE49-F238E27FC236}">
                      <a16:creationId xmlns:a16="http://schemas.microsoft.com/office/drawing/2014/main" id="{24BC3189-67E0-E8FF-D59A-97E92358EF92}"/>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9" name="Freeform: Shape 86">
                  <a:extLst>
                    <a:ext uri="{FF2B5EF4-FFF2-40B4-BE49-F238E27FC236}">
                      <a16:creationId xmlns:a16="http://schemas.microsoft.com/office/drawing/2014/main" id="{5B110928-DB57-8B83-2C4F-F3275D46294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87">
                  <a:extLst>
                    <a:ext uri="{FF2B5EF4-FFF2-40B4-BE49-F238E27FC236}">
                      <a16:creationId xmlns:a16="http://schemas.microsoft.com/office/drawing/2014/main" id="{523822B1-57F3-6BB5-8A94-1731FFBCAA16}"/>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0" name="Group 9">
                <a:extLst>
                  <a:ext uri="{FF2B5EF4-FFF2-40B4-BE49-F238E27FC236}">
                    <a16:creationId xmlns:a16="http://schemas.microsoft.com/office/drawing/2014/main" id="{81E518C6-2A2D-ECC9-53B5-66C616D0ED05}"/>
                  </a:ext>
                </a:extLst>
              </p:cNvPr>
              <p:cNvGrpSpPr/>
              <p:nvPr/>
            </p:nvGrpSpPr>
            <p:grpSpPr>
              <a:xfrm>
                <a:off x="2381449" y="3589618"/>
                <a:ext cx="4110179" cy="541920"/>
                <a:chOff x="12456098" y="5203261"/>
                <a:chExt cx="7756959" cy="807082"/>
              </a:xfrm>
            </p:grpSpPr>
            <p:sp>
              <p:nvSpPr>
                <p:cNvPr id="51" name="Freeform: Shape 89">
                  <a:extLst>
                    <a:ext uri="{FF2B5EF4-FFF2-40B4-BE49-F238E27FC236}">
                      <a16:creationId xmlns:a16="http://schemas.microsoft.com/office/drawing/2014/main" id="{A6D0D912-C959-6D9E-9744-50DC51959601}"/>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2" name="Freeform: Shape 90">
                  <a:extLst>
                    <a:ext uri="{FF2B5EF4-FFF2-40B4-BE49-F238E27FC236}">
                      <a16:creationId xmlns:a16="http://schemas.microsoft.com/office/drawing/2014/main" id="{38F6A122-5EF4-BDA1-7E11-34DACB42A25B}"/>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91">
                  <a:extLst>
                    <a:ext uri="{FF2B5EF4-FFF2-40B4-BE49-F238E27FC236}">
                      <a16:creationId xmlns:a16="http://schemas.microsoft.com/office/drawing/2014/main" id="{9A56423A-E73B-5E62-F837-09CADB243715}"/>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1" name="Group 10">
                <a:extLst>
                  <a:ext uri="{FF2B5EF4-FFF2-40B4-BE49-F238E27FC236}">
                    <a16:creationId xmlns:a16="http://schemas.microsoft.com/office/drawing/2014/main" id="{23E4DB80-677B-8B9A-B459-5900C78F2888}"/>
                  </a:ext>
                </a:extLst>
              </p:cNvPr>
              <p:cNvGrpSpPr/>
              <p:nvPr/>
            </p:nvGrpSpPr>
            <p:grpSpPr>
              <a:xfrm>
                <a:off x="2375118" y="3201818"/>
                <a:ext cx="4095453" cy="923970"/>
                <a:chOff x="4455906" y="4532438"/>
                <a:chExt cx="3276600" cy="584443"/>
              </a:xfrm>
            </p:grpSpPr>
            <p:sp>
              <p:nvSpPr>
                <p:cNvPr id="44" name="Freeform: Shape 93">
                  <a:extLst>
                    <a:ext uri="{FF2B5EF4-FFF2-40B4-BE49-F238E27FC236}">
                      <a16:creationId xmlns:a16="http://schemas.microsoft.com/office/drawing/2014/main" id="{C98D79E5-1A12-C8E1-2AF8-E5FBA463B488}"/>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4">
                  <a:extLst>
                    <a:ext uri="{FF2B5EF4-FFF2-40B4-BE49-F238E27FC236}">
                      <a16:creationId xmlns:a16="http://schemas.microsoft.com/office/drawing/2014/main" id="{8EB053DE-DA7D-E184-F327-2D216E8C444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5">
                  <a:extLst>
                    <a:ext uri="{FF2B5EF4-FFF2-40B4-BE49-F238E27FC236}">
                      <a16:creationId xmlns:a16="http://schemas.microsoft.com/office/drawing/2014/main" id="{F7C8266D-E220-C6E8-929B-286B58630DEA}"/>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6">
                  <a:extLst>
                    <a:ext uri="{FF2B5EF4-FFF2-40B4-BE49-F238E27FC236}">
                      <a16:creationId xmlns:a16="http://schemas.microsoft.com/office/drawing/2014/main" id="{CE20A029-5811-B651-9087-45E9A6BE2CC1}"/>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7">
                  <a:extLst>
                    <a:ext uri="{FF2B5EF4-FFF2-40B4-BE49-F238E27FC236}">
                      <a16:creationId xmlns:a16="http://schemas.microsoft.com/office/drawing/2014/main" id="{CF28DFEF-460F-A26C-F29F-01D41682377A}"/>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9" name="Freeform: Shape 98">
                  <a:extLst>
                    <a:ext uri="{FF2B5EF4-FFF2-40B4-BE49-F238E27FC236}">
                      <a16:creationId xmlns:a16="http://schemas.microsoft.com/office/drawing/2014/main" id="{43F697D2-16D5-7A26-A7E8-4574B04DD213}"/>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9">
                  <a:extLst>
                    <a:ext uri="{FF2B5EF4-FFF2-40B4-BE49-F238E27FC236}">
                      <a16:creationId xmlns:a16="http://schemas.microsoft.com/office/drawing/2014/main" id="{0C8AF356-8A45-E986-98C1-2FDD68FE9EF4}"/>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2" name="Picture 11">
                <a:extLst>
                  <a:ext uri="{FF2B5EF4-FFF2-40B4-BE49-F238E27FC236}">
                    <a16:creationId xmlns:a16="http://schemas.microsoft.com/office/drawing/2014/main" id="{AC77008A-16AC-ED56-A59F-60D416BB9434}"/>
                  </a:ext>
                </a:extLst>
              </p:cNvPr>
              <p:cNvPicPr>
                <a:picLocks noChangeAspect="1"/>
              </p:cNvPicPr>
              <p:nvPr/>
            </p:nvPicPr>
            <p:blipFill rotWithShape="1">
              <a:blip r:embed="rId2">
                <a:lum bright="70000" contrast="-70000"/>
              </a:blip>
              <a:srcRect t="29070" b="11283"/>
              <a:stretch/>
            </p:blipFill>
            <p:spPr>
              <a:xfrm>
                <a:off x="4240156" y="3825869"/>
                <a:ext cx="450347" cy="173685"/>
              </a:xfrm>
              <a:prstGeom prst="rect">
                <a:avLst/>
              </a:prstGeom>
            </p:spPr>
          </p:pic>
          <p:pic>
            <p:nvPicPr>
              <p:cNvPr id="13" name="Picture 12">
                <a:extLst>
                  <a:ext uri="{FF2B5EF4-FFF2-40B4-BE49-F238E27FC236}">
                    <a16:creationId xmlns:a16="http://schemas.microsoft.com/office/drawing/2014/main" id="{95087FEF-7DBA-6193-EB51-5FEAE4378A6D}"/>
                  </a:ext>
                </a:extLst>
              </p:cNvPr>
              <p:cNvPicPr>
                <a:picLocks noChangeAspect="1"/>
              </p:cNvPicPr>
              <p:nvPr/>
            </p:nvPicPr>
            <p:blipFill rotWithShape="1">
              <a:blip r:embed="rId3">
                <a:biLevel thresh="25000"/>
              </a:blip>
              <a:srcRect t="27733" b="10926"/>
              <a:stretch/>
            </p:blipFill>
            <p:spPr>
              <a:xfrm>
                <a:off x="3891494" y="3335325"/>
                <a:ext cx="1211212" cy="183424"/>
              </a:xfrm>
              <a:prstGeom prst="rect">
                <a:avLst/>
              </a:prstGeom>
            </p:spPr>
          </p:pic>
          <p:grpSp>
            <p:nvGrpSpPr>
              <p:cNvPr id="14" name="Group 13">
                <a:extLst>
                  <a:ext uri="{FF2B5EF4-FFF2-40B4-BE49-F238E27FC236}">
                    <a16:creationId xmlns:a16="http://schemas.microsoft.com/office/drawing/2014/main" id="{CBF70C21-07DB-41D6-ED44-BE43DF75A569}"/>
                  </a:ext>
                </a:extLst>
              </p:cNvPr>
              <p:cNvGrpSpPr/>
              <p:nvPr/>
            </p:nvGrpSpPr>
            <p:grpSpPr>
              <a:xfrm>
                <a:off x="3041588" y="2423735"/>
                <a:ext cx="2762514" cy="758193"/>
                <a:chOff x="4987906" y="2434170"/>
                <a:chExt cx="2210170" cy="479583"/>
              </a:xfrm>
            </p:grpSpPr>
            <p:sp>
              <p:nvSpPr>
                <p:cNvPr id="37" name="Freeform: Shape 103">
                  <a:extLst>
                    <a:ext uri="{FF2B5EF4-FFF2-40B4-BE49-F238E27FC236}">
                      <a16:creationId xmlns:a16="http://schemas.microsoft.com/office/drawing/2014/main" id="{9461CB11-90A6-B695-76F6-6593B59AA08E}"/>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4">
                  <a:extLst>
                    <a:ext uri="{FF2B5EF4-FFF2-40B4-BE49-F238E27FC236}">
                      <a16:creationId xmlns:a16="http://schemas.microsoft.com/office/drawing/2014/main" id="{FE8A0E08-EBB3-1D48-9B4B-E9D952C2D20F}"/>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5">
                  <a:extLst>
                    <a:ext uri="{FF2B5EF4-FFF2-40B4-BE49-F238E27FC236}">
                      <a16:creationId xmlns:a16="http://schemas.microsoft.com/office/drawing/2014/main" id="{42B690A4-D454-B4C5-F366-8A1BB02F52E6}"/>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6">
                  <a:extLst>
                    <a:ext uri="{FF2B5EF4-FFF2-40B4-BE49-F238E27FC236}">
                      <a16:creationId xmlns:a16="http://schemas.microsoft.com/office/drawing/2014/main" id="{3743449E-A668-9232-B484-21B3DEFE3AB7}"/>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7">
                  <a:extLst>
                    <a:ext uri="{FF2B5EF4-FFF2-40B4-BE49-F238E27FC236}">
                      <a16:creationId xmlns:a16="http://schemas.microsoft.com/office/drawing/2014/main" id="{C9019A78-6338-A35C-D93B-337FFF8A6A71}"/>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2" name="Freeform: Shape 108">
                  <a:extLst>
                    <a:ext uri="{FF2B5EF4-FFF2-40B4-BE49-F238E27FC236}">
                      <a16:creationId xmlns:a16="http://schemas.microsoft.com/office/drawing/2014/main" id="{D5AE5FD3-3FA9-D8E8-AC19-D691C317F78A}"/>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109">
                  <a:extLst>
                    <a:ext uri="{FF2B5EF4-FFF2-40B4-BE49-F238E27FC236}">
                      <a16:creationId xmlns:a16="http://schemas.microsoft.com/office/drawing/2014/main" id="{D450E7DA-15BC-77CB-AACF-D029E41F6E60}"/>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2E85F21A-EFC5-1B5B-3073-E735DF44FA22}"/>
                  </a:ext>
                </a:extLst>
              </p:cNvPr>
              <p:cNvPicPr>
                <a:picLocks noChangeAspect="1"/>
              </p:cNvPicPr>
              <p:nvPr/>
            </p:nvPicPr>
            <p:blipFill>
              <a:blip r:embed="rId4">
                <a:biLevel thresh="25000"/>
              </a:blip>
              <a:stretch>
                <a:fillRect/>
              </a:stretch>
            </p:blipFill>
            <p:spPr>
              <a:xfrm>
                <a:off x="3907183" y="2893768"/>
                <a:ext cx="1040453" cy="204635"/>
              </a:xfrm>
              <a:prstGeom prst="rect">
                <a:avLst/>
              </a:prstGeom>
            </p:spPr>
          </p:pic>
          <p:grpSp>
            <p:nvGrpSpPr>
              <p:cNvPr id="16" name="Group 15">
                <a:extLst>
                  <a:ext uri="{FF2B5EF4-FFF2-40B4-BE49-F238E27FC236}">
                    <a16:creationId xmlns:a16="http://schemas.microsoft.com/office/drawing/2014/main" id="{0343789F-6B17-FEEC-4631-F11C25E9EF40}"/>
                  </a:ext>
                </a:extLst>
              </p:cNvPr>
              <p:cNvGrpSpPr/>
              <p:nvPr/>
            </p:nvGrpSpPr>
            <p:grpSpPr>
              <a:xfrm>
                <a:off x="3373445" y="2050657"/>
                <a:ext cx="2098800" cy="673097"/>
                <a:chOff x="5255827" y="3212714"/>
                <a:chExt cx="1679162" cy="425757"/>
              </a:xfrm>
            </p:grpSpPr>
            <p:sp>
              <p:nvSpPr>
                <p:cNvPr id="30" name="Freeform: Shape 112">
                  <a:extLst>
                    <a:ext uri="{FF2B5EF4-FFF2-40B4-BE49-F238E27FC236}">
                      <a16:creationId xmlns:a16="http://schemas.microsoft.com/office/drawing/2014/main" id="{2F0DCC39-F675-D1DD-2AC1-D0564D480554}"/>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3">
                  <a:extLst>
                    <a:ext uri="{FF2B5EF4-FFF2-40B4-BE49-F238E27FC236}">
                      <a16:creationId xmlns:a16="http://schemas.microsoft.com/office/drawing/2014/main" id="{C9701254-CA11-FAB5-9C13-9E20EAA9EA2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4">
                  <a:extLst>
                    <a:ext uri="{FF2B5EF4-FFF2-40B4-BE49-F238E27FC236}">
                      <a16:creationId xmlns:a16="http://schemas.microsoft.com/office/drawing/2014/main" id="{122620FC-3C92-9978-92B9-0B1937AA709C}"/>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5">
                  <a:extLst>
                    <a:ext uri="{FF2B5EF4-FFF2-40B4-BE49-F238E27FC236}">
                      <a16:creationId xmlns:a16="http://schemas.microsoft.com/office/drawing/2014/main" id="{87CA5F67-E2A2-2B37-D01F-17C033E2C149}"/>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6">
                  <a:extLst>
                    <a:ext uri="{FF2B5EF4-FFF2-40B4-BE49-F238E27FC236}">
                      <a16:creationId xmlns:a16="http://schemas.microsoft.com/office/drawing/2014/main" id="{979CF699-6529-DE46-A771-566CB12610CE}"/>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5" name="Freeform: Shape 117">
                  <a:extLst>
                    <a:ext uri="{FF2B5EF4-FFF2-40B4-BE49-F238E27FC236}">
                      <a16:creationId xmlns:a16="http://schemas.microsoft.com/office/drawing/2014/main" id="{1369ABB3-DC63-5E7A-B5A2-44B9FA1E73E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18">
                  <a:extLst>
                    <a:ext uri="{FF2B5EF4-FFF2-40B4-BE49-F238E27FC236}">
                      <a16:creationId xmlns:a16="http://schemas.microsoft.com/office/drawing/2014/main" id="{F6EBF2BA-6CEF-DD46-B60C-992B6AFE0328}"/>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FE834E9-7B9D-22D3-D773-A1433F7FCB7D}"/>
                  </a:ext>
                </a:extLst>
              </p:cNvPr>
              <p:cNvPicPr>
                <a:picLocks noChangeAspect="1"/>
              </p:cNvPicPr>
              <p:nvPr/>
            </p:nvPicPr>
            <p:blipFill>
              <a:blip r:embed="rId5">
                <a:biLevel thresh="25000"/>
              </a:blip>
              <a:stretch>
                <a:fillRect/>
              </a:stretch>
            </p:blipFill>
            <p:spPr>
              <a:xfrm>
                <a:off x="4273053" y="2415639"/>
                <a:ext cx="308715" cy="203239"/>
              </a:xfrm>
              <a:prstGeom prst="rect">
                <a:avLst/>
              </a:prstGeom>
            </p:spPr>
          </p:pic>
          <p:grpSp>
            <p:nvGrpSpPr>
              <p:cNvPr id="18" name="Group 17">
                <a:extLst>
                  <a:ext uri="{FF2B5EF4-FFF2-40B4-BE49-F238E27FC236}">
                    <a16:creationId xmlns:a16="http://schemas.microsoft.com/office/drawing/2014/main" id="{F3CC348D-34BD-4A87-A6EF-75D3C2B19910}"/>
                  </a:ext>
                </a:extLst>
              </p:cNvPr>
              <p:cNvGrpSpPr/>
              <p:nvPr/>
            </p:nvGrpSpPr>
            <p:grpSpPr>
              <a:xfrm>
                <a:off x="3695900" y="1779694"/>
                <a:ext cx="1453889" cy="499026"/>
                <a:chOff x="5508239" y="3698877"/>
                <a:chExt cx="1163195" cy="315651"/>
              </a:xfrm>
            </p:grpSpPr>
            <p:sp>
              <p:nvSpPr>
                <p:cNvPr id="25" name="Freeform: Shape 121">
                  <a:extLst>
                    <a:ext uri="{FF2B5EF4-FFF2-40B4-BE49-F238E27FC236}">
                      <a16:creationId xmlns:a16="http://schemas.microsoft.com/office/drawing/2014/main" id="{0A454D62-100D-478B-7442-68C6D161DEE2}"/>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2">
                  <a:extLst>
                    <a:ext uri="{FF2B5EF4-FFF2-40B4-BE49-F238E27FC236}">
                      <a16:creationId xmlns:a16="http://schemas.microsoft.com/office/drawing/2014/main" id="{9F39D779-C91B-DAA9-88D0-DF586ECF9F26}"/>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3">
                  <a:extLst>
                    <a:ext uri="{FF2B5EF4-FFF2-40B4-BE49-F238E27FC236}">
                      <a16:creationId xmlns:a16="http://schemas.microsoft.com/office/drawing/2014/main" id="{F562E020-BA09-7E3C-5628-8A24EE61B986}"/>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8" name="Freeform: Shape 124">
                  <a:extLst>
                    <a:ext uri="{FF2B5EF4-FFF2-40B4-BE49-F238E27FC236}">
                      <a16:creationId xmlns:a16="http://schemas.microsoft.com/office/drawing/2014/main" id="{9FD58F6C-54FF-0A45-72ED-FA0A3E577E7B}"/>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25">
                  <a:extLst>
                    <a:ext uri="{FF2B5EF4-FFF2-40B4-BE49-F238E27FC236}">
                      <a16:creationId xmlns:a16="http://schemas.microsoft.com/office/drawing/2014/main" id="{E247B709-3D4C-E9A0-338D-C3E8DAADAD43}"/>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9" name="Picture 18">
                <a:extLst>
                  <a:ext uri="{FF2B5EF4-FFF2-40B4-BE49-F238E27FC236}">
                    <a16:creationId xmlns:a16="http://schemas.microsoft.com/office/drawing/2014/main" id="{F1C3B053-34EE-0C92-CA16-55B08F97A9DE}"/>
                  </a:ext>
                </a:extLst>
              </p:cNvPr>
              <p:cNvPicPr>
                <a:picLocks noChangeAspect="1"/>
              </p:cNvPicPr>
              <p:nvPr/>
            </p:nvPicPr>
            <p:blipFill rotWithShape="1">
              <a:blip r:embed="rId6">
                <a:biLevel thresh="25000"/>
              </a:blip>
              <a:srcRect b="19590"/>
              <a:stretch/>
            </p:blipFill>
            <p:spPr>
              <a:xfrm>
                <a:off x="3998540" y="2051674"/>
                <a:ext cx="898907" cy="144271"/>
              </a:xfrm>
              <a:prstGeom prst="rect">
                <a:avLst/>
              </a:prstGeom>
            </p:spPr>
          </p:pic>
          <p:sp>
            <p:nvSpPr>
              <p:cNvPr id="20" name="Freeform: Shape 127">
                <a:extLst>
                  <a:ext uri="{FF2B5EF4-FFF2-40B4-BE49-F238E27FC236}">
                    <a16:creationId xmlns:a16="http://schemas.microsoft.com/office/drawing/2014/main" id="{4F58F7BE-A989-A880-1B49-542C16E52A45}"/>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28">
                <a:extLst>
                  <a:ext uri="{FF2B5EF4-FFF2-40B4-BE49-F238E27FC236}">
                    <a16:creationId xmlns:a16="http://schemas.microsoft.com/office/drawing/2014/main" id="{933D0EA8-7690-747A-9B0F-E76EAC7596CF}"/>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2" name="Freeform: Shape 129">
                <a:extLst>
                  <a:ext uri="{FF2B5EF4-FFF2-40B4-BE49-F238E27FC236}">
                    <a16:creationId xmlns:a16="http://schemas.microsoft.com/office/drawing/2014/main" id="{8C59416C-DF60-F495-829C-31FDC758FF83}"/>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3" name="Freeform: Shape 130">
                <a:extLst>
                  <a:ext uri="{FF2B5EF4-FFF2-40B4-BE49-F238E27FC236}">
                    <a16:creationId xmlns:a16="http://schemas.microsoft.com/office/drawing/2014/main" id="{6CE40488-A9A0-2184-C0A5-B16A0D06901F}"/>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4" name="Picture 23">
                <a:extLst>
                  <a:ext uri="{FF2B5EF4-FFF2-40B4-BE49-F238E27FC236}">
                    <a16:creationId xmlns:a16="http://schemas.microsoft.com/office/drawing/2014/main" id="{559BE6C1-F576-25A7-EC22-B6091C9D8635}"/>
                  </a:ext>
                </a:extLst>
              </p:cNvPr>
              <p:cNvPicPr>
                <a:picLocks noChangeAspect="1"/>
              </p:cNvPicPr>
              <p:nvPr/>
            </p:nvPicPr>
            <p:blipFill>
              <a:blip r:embed="rId7">
                <a:biLevel thresh="25000"/>
              </a:blip>
              <a:stretch>
                <a:fillRect/>
              </a:stretch>
            </p:blipFill>
            <p:spPr>
              <a:xfrm>
                <a:off x="4234980" y="1619590"/>
                <a:ext cx="426025" cy="348270"/>
              </a:xfrm>
              <a:prstGeom prst="rect">
                <a:avLst/>
              </a:prstGeom>
            </p:spPr>
          </p:pic>
        </p:grpSp>
        <p:sp>
          <p:nvSpPr>
            <p:cNvPr id="8" name="Oval 7">
              <a:extLst>
                <a:ext uri="{FF2B5EF4-FFF2-40B4-BE49-F238E27FC236}">
                  <a16:creationId xmlns:a16="http://schemas.microsoft.com/office/drawing/2014/main" id="{23E63B5E-7819-037C-EC21-D68DF5E88C0D}"/>
                </a:ext>
              </a:extLst>
            </p:cNvPr>
            <p:cNvSpPr/>
            <p:nvPr/>
          </p:nvSpPr>
          <p:spPr>
            <a:xfrm>
              <a:off x="5269703" y="2406149"/>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61" name="Oval 60">
              <a:extLst>
                <a:ext uri="{FF2B5EF4-FFF2-40B4-BE49-F238E27FC236}">
                  <a16:creationId xmlns:a16="http://schemas.microsoft.com/office/drawing/2014/main" id="{B011458F-5070-F1CC-81E3-9121564E0D93}"/>
                </a:ext>
              </a:extLst>
            </p:cNvPr>
            <p:cNvSpPr/>
            <p:nvPr/>
          </p:nvSpPr>
          <p:spPr>
            <a:xfrm>
              <a:off x="4670012" y="3714586"/>
              <a:ext cx="3036410" cy="1358233"/>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65" name="Title 1">
            <a:extLst>
              <a:ext uri="{FF2B5EF4-FFF2-40B4-BE49-F238E27FC236}">
                <a16:creationId xmlns:a16="http://schemas.microsoft.com/office/drawing/2014/main" id="{214F6AAA-7777-F31D-F506-B6CFDBD6A555}"/>
              </a:ext>
            </a:extLst>
          </p:cNvPr>
          <p:cNvSpPr txBox="1">
            <a:spLocks/>
          </p:cNvSpPr>
          <p:nvPr/>
        </p:nvSpPr>
        <p:spPr>
          <a:xfrm>
            <a:off x="442713" y="1596675"/>
            <a:ext cx="6829873" cy="4229359"/>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cap="none" spc="-119"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marL="914400" indent="-914400" fontAlgn="auto">
              <a:spcAft>
                <a:spcPts val="0"/>
              </a:spcAft>
            </a:pPr>
            <a:r>
              <a:rPr lang="en-US" sz="2800" i="1" dirty="0"/>
              <a:t>“It’s the Memory, Stupid! </a:t>
            </a:r>
            <a:br>
              <a:rPr lang="en-US" sz="2800" i="1" dirty="0"/>
            </a:br>
            <a:r>
              <a:rPr lang="en-US" sz="2000" i="1" dirty="0"/>
              <a:t>… </a:t>
            </a:r>
            <a:r>
              <a:rPr lang="en-US" sz="2000" i="1" dirty="0">
                <a:solidFill>
                  <a:srgbClr val="FFFF00"/>
                </a:solidFill>
              </a:rPr>
              <a:t>Processor Speed Has Outstripped Memory </a:t>
            </a:r>
            <a:r>
              <a:rPr lang="en-US" sz="2000" i="1" dirty="0"/>
              <a:t>… today’s chips are largely able to </a:t>
            </a:r>
            <a:r>
              <a:rPr lang="en-US" sz="2000" i="1" dirty="0">
                <a:solidFill>
                  <a:srgbClr val="FFFF00"/>
                </a:solidFill>
              </a:rPr>
              <a:t>execute code faster than we can feed them with instructions and data</a:t>
            </a:r>
            <a:r>
              <a:rPr lang="en-US" sz="2000" i="1" dirty="0"/>
              <a:t>. There are no longer performance bottlenecks in the floating- point ... </a:t>
            </a:r>
            <a:r>
              <a:rPr lang="en-US" sz="2000" i="1" dirty="0">
                <a:solidFill>
                  <a:srgbClr val="FFFF00"/>
                </a:solidFill>
              </a:rPr>
              <a:t>The real design action is in memory subsystems</a:t>
            </a:r>
            <a:r>
              <a:rPr lang="en-US" sz="2000" i="1" dirty="0"/>
              <a:t>—caches, buses, bandwidth, and latency…I expect that over the coming decade memory subsystem design will be </a:t>
            </a:r>
            <a:r>
              <a:rPr lang="en-US" sz="2000" i="1" dirty="0">
                <a:solidFill>
                  <a:srgbClr val="FFFF00"/>
                </a:solidFill>
              </a:rPr>
              <a:t>the only important design issue </a:t>
            </a:r>
            <a:r>
              <a:rPr lang="en-US" sz="2000" i="1" dirty="0"/>
              <a:t>for microprocessors.</a:t>
            </a:r>
            <a:r>
              <a:rPr lang="en-US" sz="2000" dirty="0"/>
              <a:t>”</a:t>
            </a:r>
          </a:p>
          <a:p>
            <a:pPr marL="914400" indent="-914400" fontAlgn="auto">
              <a:spcAft>
                <a:spcPts val="0"/>
              </a:spcAft>
            </a:pPr>
            <a:endParaRPr lang="en-US" sz="2000" dirty="0"/>
          </a:p>
          <a:p>
            <a:pPr fontAlgn="auto">
              <a:spcAft>
                <a:spcPts val="0"/>
              </a:spcAft>
            </a:pPr>
            <a:r>
              <a:rPr lang="en-US" sz="1600" dirty="0">
                <a:solidFill>
                  <a:schemeClr val="tx1"/>
                </a:solidFill>
              </a:rPr>
              <a:t>Architects Look to Processors of Future, </a:t>
            </a:r>
          </a:p>
          <a:p>
            <a:pPr fontAlgn="auto">
              <a:spcAft>
                <a:spcPts val="0"/>
              </a:spcAft>
            </a:pPr>
            <a:r>
              <a:rPr lang="en-US" sz="1600" dirty="0">
                <a:solidFill>
                  <a:schemeClr val="tx1"/>
                </a:solidFill>
              </a:rPr>
              <a:t>Microprocessor Report,  V10,  No. 10,  Aug/5/1996 </a:t>
            </a:r>
          </a:p>
          <a:p>
            <a:pPr fontAlgn="auto">
              <a:spcAft>
                <a:spcPts val="0"/>
              </a:spcAft>
            </a:pPr>
            <a:r>
              <a:rPr lang="en-US" sz="1600" dirty="0">
                <a:solidFill>
                  <a:schemeClr val="tx1"/>
                </a:solidFill>
              </a:rPr>
              <a:t>Dick Sites, Digital Equipment Corp</a:t>
            </a:r>
            <a:endParaRPr lang="en-US" sz="1600" dirty="0"/>
          </a:p>
        </p:txBody>
      </p:sp>
    </p:spTree>
    <p:extLst>
      <p:ext uri="{BB962C8B-B14F-4D97-AF65-F5344CB8AC3E}">
        <p14:creationId xmlns:p14="http://schemas.microsoft.com/office/powerpoint/2010/main" val="1945659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B976-7F9E-7EEE-60A3-2AD98340CC57}"/>
              </a:ext>
            </a:extLst>
          </p:cNvPr>
          <p:cNvSpPr>
            <a:spLocks noGrp="1"/>
          </p:cNvSpPr>
          <p:nvPr>
            <p:ph type="title"/>
          </p:nvPr>
        </p:nvSpPr>
        <p:spPr/>
        <p:txBody>
          <a:bodyPr/>
          <a:lstStyle/>
          <a:p>
            <a:r>
              <a:rPr lang="en-US" dirty="0"/>
              <a:t>Cache Memory in next decade</a:t>
            </a:r>
          </a:p>
        </p:txBody>
      </p:sp>
      <p:sp>
        <p:nvSpPr>
          <p:cNvPr id="3" name="Content Placeholder 2">
            <a:extLst>
              <a:ext uri="{FF2B5EF4-FFF2-40B4-BE49-F238E27FC236}">
                <a16:creationId xmlns:a16="http://schemas.microsoft.com/office/drawing/2014/main" id="{CF522A97-CC64-0441-E8E8-10E9AE36D95A}"/>
              </a:ext>
            </a:extLst>
          </p:cNvPr>
          <p:cNvSpPr>
            <a:spLocks noGrp="1"/>
          </p:cNvSpPr>
          <p:nvPr>
            <p:ph idx="1"/>
          </p:nvPr>
        </p:nvSpPr>
        <p:spPr>
          <a:xfrm>
            <a:off x="6114578" y="4240338"/>
            <a:ext cx="5544585" cy="2552102"/>
          </a:xfrm>
        </p:spPr>
        <p:txBody>
          <a:bodyPr>
            <a:normAutofit/>
          </a:bodyPr>
          <a:lstStyle/>
          <a:p>
            <a:r>
              <a:rPr lang="en-US" sz="2000" dirty="0"/>
              <a:t>Scaling trajectory of mainstream logic technology yet optimized for SRAM</a:t>
            </a:r>
          </a:p>
          <a:p>
            <a:r>
              <a:rPr lang="en-US" sz="2000" dirty="0"/>
              <a:t>IP folding to increase Cache capacity : Core</a:t>
            </a:r>
          </a:p>
          <a:p>
            <a:pPr lvl="1"/>
            <a:r>
              <a:rPr lang="en-US" sz="2000" dirty="0"/>
              <a:t>Enabling technology: TSV, back-side metallization, reconstructed wafer, wafer-wafer (hybrid) bonding, </a:t>
            </a:r>
          </a:p>
          <a:p>
            <a:r>
              <a:rPr lang="en-US" sz="2000" dirty="0"/>
              <a:t>Key Challenges: Power and Thermal</a:t>
            </a:r>
          </a:p>
        </p:txBody>
      </p:sp>
      <p:sp>
        <p:nvSpPr>
          <p:cNvPr id="4" name="Slide Number Placeholder 3">
            <a:extLst>
              <a:ext uri="{FF2B5EF4-FFF2-40B4-BE49-F238E27FC236}">
                <a16:creationId xmlns:a16="http://schemas.microsoft.com/office/drawing/2014/main" id="{373E0329-75B0-9604-3601-2447BAC28DB9}"/>
              </a:ext>
            </a:extLst>
          </p:cNvPr>
          <p:cNvSpPr>
            <a:spLocks noGrp="1"/>
          </p:cNvSpPr>
          <p:nvPr>
            <p:ph type="sldNum" sz="quarter" idx="12"/>
          </p:nvPr>
        </p:nvSpPr>
        <p:spPr/>
        <p:txBody>
          <a:bodyPr/>
          <a:lstStyle/>
          <a:p>
            <a:fld id="{518727FE-8BA6-410E-8B18-E4109D39D295}" type="slidenum">
              <a:rPr lang="en-US" smtClean="0"/>
              <a:pPr/>
              <a:t>21</a:t>
            </a:fld>
            <a:endParaRPr lang="en-US" sz="1400"/>
          </a:p>
        </p:txBody>
      </p:sp>
      <p:sp>
        <p:nvSpPr>
          <p:cNvPr id="5" name="Text Placeholder 4">
            <a:extLst>
              <a:ext uri="{FF2B5EF4-FFF2-40B4-BE49-F238E27FC236}">
                <a16:creationId xmlns:a16="http://schemas.microsoft.com/office/drawing/2014/main" id="{F3F9BE91-AF6C-0227-7AAC-B2F5FDF9EEEA}"/>
              </a:ext>
            </a:extLst>
          </p:cNvPr>
          <p:cNvSpPr>
            <a:spLocks noGrp="1"/>
          </p:cNvSpPr>
          <p:nvPr>
            <p:ph type="body" sz="quarter" idx="13"/>
          </p:nvPr>
        </p:nvSpPr>
        <p:spPr/>
        <p:txBody>
          <a:bodyPr/>
          <a:lstStyle/>
          <a:p>
            <a:endParaRPr lang="en-US"/>
          </a:p>
        </p:txBody>
      </p:sp>
      <p:pic>
        <p:nvPicPr>
          <p:cNvPr id="60" name="Picture 59">
            <a:extLst>
              <a:ext uri="{FF2B5EF4-FFF2-40B4-BE49-F238E27FC236}">
                <a16:creationId xmlns:a16="http://schemas.microsoft.com/office/drawing/2014/main" id="{EC6939B9-4EED-C134-C9CD-4B846ED822F6}"/>
              </a:ext>
            </a:extLst>
          </p:cNvPr>
          <p:cNvPicPr>
            <a:picLocks noChangeAspect="1"/>
          </p:cNvPicPr>
          <p:nvPr/>
        </p:nvPicPr>
        <p:blipFill>
          <a:blip r:embed="rId2"/>
          <a:stretch>
            <a:fillRect/>
          </a:stretch>
        </p:blipFill>
        <p:spPr>
          <a:xfrm>
            <a:off x="5099216" y="1182410"/>
            <a:ext cx="6819240" cy="3021182"/>
          </a:xfrm>
          <a:prstGeom prst="rect">
            <a:avLst/>
          </a:prstGeom>
        </p:spPr>
      </p:pic>
      <p:grpSp>
        <p:nvGrpSpPr>
          <p:cNvPr id="63" name="Group 62">
            <a:extLst>
              <a:ext uri="{FF2B5EF4-FFF2-40B4-BE49-F238E27FC236}">
                <a16:creationId xmlns:a16="http://schemas.microsoft.com/office/drawing/2014/main" id="{A7B7136F-A0F8-136C-40E7-B0A91ED71A64}"/>
              </a:ext>
            </a:extLst>
          </p:cNvPr>
          <p:cNvGrpSpPr/>
          <p:nvPr/>
        </p:nvGrpSpPr>
        <p:grpSpPr>
          <a:xfrm>
            <a:off x="609441" y="1369562"/>
            <a:ext cx="5347241" cy="4488491"/>
            <a:chOff x="609441" y="1369562"/>
            <a:chExt cx="5347241" cy="4488491"/>
          </a:xfrm>
        </p:grpSpPr>
        <p:grpSp>
          <p:nvGrpSpPr>
            <p:cNvPr id="6" name="Group 5">
              <a:extLst>
                <a:ext uri="{FF2B5EF4-FFF2-40B4-BE49-F238E27FC236}">
                  <a16:creationId xmlns:a16="http://schemas.microsoft.com/office/drawing/2014/main" id="{C1EF690B-C688-C4C8-69E6-74F01EE6DEC3}"/>
                </a:ext>
              </a:extLst>
            </p:cNvPr>
            <p:cNvGrpSpPr/>
            <p:nvPr/>
          </p:nvGrpSpPr>
          <p:grpSpPr>
            <a:xfrm>
              <a:off x="609441" y="1369562"/>
              <a:ext cx="5347241" cy="4488491"/>
              <a:chOff x="2375118" y="1262425"/>
              <a:chExt cx="4116510" cy="2869113"/>
            </a:xfrm>
          </p:grpSpPr>
          <p:grpSp>
            <p:nvGrpSpPr>
              <p:cNvPr id="7" name="Group 6">
                <a:extLst>
                  <a:ext uri="{FF2B5EF4-FFF2-40B4-BE49-F238E27FC236}">
                    <a16:creationId xmlns:a16="http://schemas.microsoft.com/office/drawing/2014/main" id="{7813637B-4071-1951-DD1E-38B0FC2AD2BB}"/>
                  </a:ext>
                </a:extLst>
              </p:cNvPr>
              <p:cNvGrpSpPr/>
              <p:nvPr/>
            </p:nvGrpSpPr>
            <p:grpSpPr>
              <a:xfrm>
                <a:off x="2718111" y="2805394"/>
                <a:ext cx="3431012" cy="844949"/>
                <a:chOff x="4722427" y="3160506"/>
                <a:chExt cx="2745009" cy="534459"/>
              </a:xfrm>
            </p:grpSpPr>
            <p:sp>
              <p:nvSpPr>
                <p:cNvPr id="52" name="Freeform: Shape 80">
                  <a:extLst>
                    <a:ext uri="{FF2B5EF4-FFF2-40B4-BE49-F238E27FC236}">
                      <a16:creationId xmlns:a16="http://schemas.microsoft.com/office/drawing/2014/main" id="{76D39350-CD2D-966F-4A8F-F7FDFE26F6DA}"/>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81">
                  <a:extLst>
                    <a:ext uri="{FF2B5EF4-FFF2-40B4-BE49-F238E27FC236}">
                      <a16:creationId xmlns:a16="http://schemas.microsoft.com/office/drawing/2014/main" id="{E2CA3CD4-9A3D-B670-1CD0-2645DC5BCB19}"/>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82">
                  <a:extLst>
                    <a:ext uri="{FF2B5EF4-FFF2-40B4-BE49-F238E27FC236}">
                      <a16:creationId xmlns:a16="http://schemas.microsoft.com/office/drawing/2014/main" id="{86F42F39-D437-1CEF-66ED-8D22C9DAE5EE}"/>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3">
                  <a:extLst>
                    <a:ext uri="{FF2B5EF4-FFF2-40B4-BE49-F238E27FC236}">
                      <a16:creationId xmlns:a16="http://schemas.microsoft.com/office/drawing/2014/main" id="{01B0FD2F-2F83-F012-7CB7-94E8E8A3D2A4}"/>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5">
                  <a:extLst>
                    <a:ext uri="{FF2B5EF4-FFF2-40B4-BE49-F238E27FC236}">
                      <a16:creationId xmlns:a16="http://schemas.microsoft.com/office/drawing/2014/main" id="{45F48FC7-D568-9C9A-8F17-C206F6BCF9B8}"/>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6">
                  <a:extLst>
                    <a:ext uri="{FF2B5EF4-FFF2-40B4-BE49-F238E27FC236}">
                      <a16:creationId xmlns:a16="http://schemas.microsoft.com/office/drawing/2014/main" id="{1D5D14A9-8AF1-4B34-EB3C-C047FFF4CFEB}"/>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7">
                  <a:extLst>
                    <a:ext uri="{FF2B5EF4-FFF2-40B4-BE49-F238E27FC236}">
                      <a16:creationId xmlns:a16="http://schemas.microsoft.com/office/drawing/2014/main" id="{E22F9882-3EC4-4593-92DA-1E391AE22379}"/>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8" name="Group 7">
                <a:extLst>
                  <a:ext uri="{FF2B5EF4-FFF2-40B4-BE49-F238E27FC236}">
                    <a16:creationId xmlns:a16="http://schemas.microsoft.com/office/drawing/2014/main" id="{DA2FB1EC-FAC3-7922-4EF4-F72C80BEBB6F}"/>
                  </a:ext>
                </a:extLst>
              </p:cNvPr>
              <p:cNvGrpSpPr/>
              <p:nvPr/>
            </p:nvGrpSpPr>
            <p:grpSpPr>
              <a:xfrm>
                <a:off x="2381449" y="3589618"/>
                <a:ext cx="4110179" cy="541920"/>
                <a:chOff x="12456098" y="5203261"/>
                <a:chExt cx="7756959" cy="807082"/>
              </a:xfrm>
            </p:grpSpPr>
            <p:sp>
              <p:nvSpPr>
                <p:cNvPr id="49" name="Freeform: Shape 89">
                  <a:extLst>
                    <a:ext uri="{FF2B5EF4-FFF2-40B4-BE49-F238E27FC236}">
                      <a16:creationId xmlns:a16="http://schemas.microsoft.com/office/drawing/2014/main" id="{091E7A7A-4A2A-4F03-6188-C55BFFC4F1EE}"/>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0">
                  <a:extLst>
                    <a:ext uri="{FF2B5EF4-FFF2-40B4-BE49-F238E27FC236}">
                      <a16:creationId xmlns:a16="http://schemas.microsoft.com/office/drawing/2014/main" id="{DBA7FE04-670F-4C79-6682-538CC3F4F76D}"/>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1">
                  <a:extLst>
                    <a:ext uri="{FF2B5EF4-FFF2-40B4-BE49-F238E27FC236}">
                      <a16:creationId xmlns:a16="http://schemas.microsoft.com/office/drawing/2014/main" id="{29EA4393-8C4F-AE62-E79D-5FEF1AEA1740}"/>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9" name="Group 8">
                <a:extLst>
                  <a:ext uri="{FF2B5EF4-FFF2-40B4-BE49-F238E27FC236}">
                    <a16:creationId xmlns:a16="http://schemas.microsoft.com/office/drawing/2014/main" id="{D6714751-3455-FBE1-A49A-5ED11651864C}"/>
                  </a:ext>
                </a:extLst>
              </p:cNvPr>
              <p:cNvGrpSpPr/>
              <p:nvPr/>
            </p:nvGrpSpPr>
            <p:grpSpPr>
              <a:xfrm>
                <a:off x="2375118" y="3201818"/>
                <a:ext cx="4095453" cy="923970"/>
                <a:chOff x="4455906" y="4532438"/>
                <a:chExt cx="3276600" cy="584443"/>
              </a:xfrm>
            </p:grpSpPr>
            <p:sp>
              <p:nvSpPr>
                <p:cNvPr id="42" name="Freeform: Shape 93">
                  <a:extLst>
                    <a:ext uri="{FF2B5EF4-FFF2-40B4-BE49-F238E27FC236}">
                      <a16:creationId xmlns:a16="http://schemas.microsoft.com/office/drawing/2014/main" id="{5AEE6423-E4BF-064E-248B-858C0023367B}"/>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94">
                  <a:extLst>
                    <a:ext uri="{FF2B5EF4-FFF2-40B4-BE49-F238E27FC236}">
                      <a16:creationId xmlns:a16="http://schemas.microsoft.com/office/drawing/2014/main" id="{692E1E1D-C18F-D03F-4BA4-366441C56F8A}"/>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95">
                  <a:extLst>
                    <a:ext uri="{FF2B5EF4-FFF2-40B4-BE49-F238E27FC236}">
                      <a16:creationId xmlns:a16="http://schemas.microsoft.com/office/drawing/2014/main" id="{5D2F25F5-BA1E-1C3C-68B5-DE87974D0406}"/>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6">
                  <a:extLst>
                    <a:ext uri="{FF2B5EF4-FFF2-40B4-BE49-F238E27FC236}">
                      <a16:creationId xmlns:a16="http://schemas.microsoft.com/office/drawing/2014/main" id="{F11AA57C-ACE0-ADB7-C6F3-0F394BE61E5D}"/>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7">
                  <a:extLst>
                    <a:ext uri="{FF2B5EF4-FFF2-40B4-BE49-F238E27FC236}">
                      <a16:creationId xmlns:a16="http://schemas.microsoft.com/office/drawing/2014/main" id="{44251691-1F60-FA85-0EBF-33CC27BED0C9}"/>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8">
                  <a:extLst>
                    <a:ext uri="{FF2B5EF4-FFF2-40B4-BE49-F238E27FC236}">
                      <a16:creationId xmlns:a16="http://schemas.microsoft.com/office/drawing/2014/main" id="{0080F79C-8E93-DF13-C9B2-3CDF9DAE4CFC}"/>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9">
                  <a:extLst>
                    <a:ext uri="{FF2B5EF4-FFF2-40B4-BE49-F238E27FC236}">
                      <a16:creationId xmlns:a16="http://schemas.microsoft.com/office/drawing/2014/main" id="{68DC7996-602E-97C4-88E8-DD4E47614C90}"/>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0" name="Picture 9">
                <a:extLst>
                  <a:ext uri="{FF2B5EF4-FFF2-40B4-BE49-F238E27FC236}">
                    <a16:creationId xmlns:a16="http://schemas.microsoft.com/office/drawing/2014/main" id="{4AB1A263-A48F-0C86-1961-553B1F25B29B}"/>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11" name="Picture 10">
                <a:extLst>
                  <a:ext uri="{FF2B5EF4-FFF2-40B4-BE49-F238E27FC236}">
                    <a16:creationId xmlns:a16="http://schemas.microsoft.com/office/drawing/2014/main" id="{3FF63963-403F-3CE2-7C35-F21281CC23B7}"/>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12" name="Group 11">
                <a:extLst>
                  <a:ext uri="{FF2B5EF4-FFF2-40B4-BE49-F238E27FC236}">
                    <a16:creationId xmlns:a16="http://schemas.microsoft.com/office/drawing/2014/main" id="{BC302999-2FFB-12A5-843A-CBD67DF53601}"/>
                  </a:ext>
                </a:extLst>
              </p:cNvPr>
              <p:cNvGrpSpPr/>
              <p:nvPr/>
            </p:nvGrpSpPr>
            <p:grpSpPr>
              <a:xfrm>
                <a:off x="3041588" y="2423735"/>
                <a:ext cx="2762514" cy="758193"/>
                <a:chOff x="4987906" y="2434170"/>
                <a:chExt cx="2210170" cy="479583"/>
              </a:xfrm>
            </p:grpSpPr>
            <p:sp>
              <p:nvSpPr>
                <p:cNvPr id="35" name="Freeform: Shape 103">
                  <a:extLst>
                    <a:ext uri="{FF2B5EF4-FFF2-40B4-BE49-F238E27FC236}">
                      <a16:creationId xmlns:a16="http://schemas.microsoft.com/office/drawing/2014/main" id="{8F775190-F016-7FDD-142E-CAF385E2AFE9}"/>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04">
                  <a:extLst>
                    <a:ext uri="{FF2B5EF4-FFF2-40B4-BE49-F238E27FC236}">
                      <a16:creationId xmlns:a16="http://schemas.microsoft.com/office/drawing/2014/main" id="{CBDB2807-672D-4B65-726B-7A70C5FFA51A}"/>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05">
                  <a:extLst>
                    <a:ext uri="{FF2B5EF4-FFF2-40B4-BE49-F238E27FC236}">
                      <a16:creationId xmlns:a16="http://schemas.microsoft.com/office/drawing/2014/main" id="{C944248D-1510-1ECC-84D4-303496DE7959}"/>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6">
                  <a:extLst>
                    <a:ext uri="{FF2B5EF4-FFF2-40B4-BE49-F238E27FC236}">
                      <a16:creationId xmlns:a16="http://schemas.microsoft.com/office/drawing/2014/main" id="{C900BD8F-3BC2-3B9A-C418-649EB25F7614}"/>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7">
                  <a:extLst>
                    <a:ext uri="{FF2B5EF4-FFF2-40B4-BE49-F238E27FC236}">
                      <a16:creationId xmlns:a16="http://schemas.microsoft.com/office/drawing/2014/main" id="{B5D030EC-AE5D-20F4-0A63-E476F7554EC3}"/>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8">
                  <a:extLst>
                    <a:ext uri="{FF2B5EF4-FFF2-40B4-BE49-F238E27FC236}">
                      <a16:creationId xmlns:a16="http://schemas.microsoft.com/office/drawing/2014/main" id="{D254BFD4-D5C6-D3CA-0B80-906C9BB249CF}"/>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9">
                  <a:extLst>
                    <a:ext uri="{FF2B5EF4-FFF2-40B4-BE49-F238E27FC236}">
                      <a16:creationId xmlns:a16="http://schemas.microsoft.com/office/drawing/2014/main" id="{FA70B74B-BEB0-2C6F-43E2-92F11362F3F5}"/>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3" name="Picture 12">
                <a:extLst>
                  <a:ext uri="{FF2B5EF4-FFF2-40B4-BE49-F238E27FC236}">
                    <a16:creationId xmlns:a16="http://schemas.microsoft.com/office/drawing/2014/main" id="{32CCB34E-DCED-0B53-36A1-C2AA99696F2A}"/>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14" name="Group 13">
                <a:extLst>
                  <a:ext uri="{FF2B5EF4-FFF2-40B4-BE49-F238E27FC236}">
                    <a16:creationId xmlns:a16="http://schemas.microsoft.com/office/drawing/2014/main" id="{A458A3D2-AECD-F7E7-5488-2B77D6CA6E87}"/>
                  </a:ext>
                </a:extLst>
              </p:cNvPr>
              <p:cNvGrpSpPr/>
              <p:nvPr/>
            </p:nvGrpSpPr>
            <p:grpSpPr>
              <a:xfrm>
                <a:off x="3373445" y="2050657"/>
                <a:ext cx="2098800" cy="673097"/>
                <a:chOff x="5255827" y="3212714"/>
                <a:chExt cx="1679162" cy="425757"/>
              </a:xfrm>
            </p:grpSpPr>
            <p:sp>
              <p:nvSpPr>
                <p:cNvPr id="28" name="Freeform: Shape 112">
                  <a:extLst>
                    <a:ext uri="{FF2B5EF4-FFF2-40B4-BE49-F238E27FC236}">
                      <a16:creationId xmlns:a16="http://schemas.microsoft.com/office/drawing/2014/main" id="{152EBD07-1E5E-D9CA-831F-0071E668ECA2}"/>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13">
                  <a:extLst>
                    <a:ext uri="{FF2B5EF4-FFF2-40B4-BE49-F238E27FC236}">
                      <a16:creationId xmlns:a16="http://schemas.microsoft.com/office/drawing/2014/main" id="{8B23E5F2-5800-654F-2CB6-02BDFEF816AA}"/>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14">
                  <a:extLst>
                    <a:ext uri="{FF2B5EF4-FFF2-40B4-BE49-F238E27FC236}">
                      <a16:creationId xmlns:a16="http://schemas.microsoft.com/office/drawing/2014/main" id="{A838FB38-5DCF-29E4-5B32-A881D8884248}"/>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5">
                  <a:extLst>
                    <a:ext uri="{FF2B5EF4-FFF2-40B4-BE49-F238E27FC236}">
                      <a16:creationId xmlns:a16="http://schemas.microsoft.com/office/drawing/2014/main" id="{C3747E06-AF9C-2B6D-50A7-2224ADA9087A}"/>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6">
                  <a:extLst>
                    <a:ext uri="{FF2B5EF4-FFF2-40B4-BE49-F238E27FC236}">
                      <a16:creationId xmlns:a16="http://schemas.microsoft.com/office/drawing/2014/main" id="{9553D591-8121-BD0B-73E1-6793E49BBB94}"/>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7">
                  <a:extLst>
                    <a:ext uri="{FF2B5EF4-FFF2-40B4-BE49-F238E27FC236}">
                      <a16:creationId xmlns:a16="http://schemas.microsoft.com/office/drawing/2014/main" id="{AE26E760-98BB-369B-889F-954FF0DC88A5}"/>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8">
                  <a:extLst>
                    <a:ext uri="{FF2B5EF4-FFF2-40B4-BE49-F238E27FC236}">
                      <a16:creationId xmlns:a16="http://schemas.microsoft.com/office/drawing/2014/main" id="{BD8AC8A7-132A-81AC-7E6D-87D8FF88D2BA}"/>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E2E8D718-36B1-DE81-2CB2-BDE816B87344}"/>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16" name="Group 15">
                <a:extLst>
                  <a:ext uri="{FF2B5EF4-FFF2-40B4-BE49-F238E27FC236}">
                    <a16:creationId xmlns:a16="http://schemas.microsoft.com/office/drawing/2014/main" id="{39D3A3A6-BA4D-FC2E-BD80-4ED5DA54431D}"/>
                  </a:ext>
                </a:extLst>
              </p:cNvPr>
              <p:cNvGrpSpPr/>
              <p:nvPr/>
            </p:nvGrpSpPr>
            <p:grpSpPr>
              <a:xfrm>
                <a:off x="3695900" y="1779694"/>
                <a:ext cx="1453889" cy="499026"/>
                <a:chOff x="5508239" y="3698877"/>
                <a:chExt cx="1163195" cy="315651"/>
              </a:xfrm>
            </p:grpSpPr>
            <p:sp>
              <p:nvSpPr>
                <p:cNvPr id="23" name="Freeform: Shape 121">
                  <a:extLst>
                    <a:ext uri="{FF2B5EF4-FFF2-40B4-BE49-F238E27FC236}">
                      <a16:creationId xmlns:a16="http://schemas.microsoft.com/office/drawing/2014/main" id="{17D0016D-6F96-A696-3FDC-28BE819FB91F}"/>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2">
                  <a:extLst>
                    <a:ext uri="{FF2B5EF4-FFF2-40B4-BE49-F238E27FC236}">
                      <a16:creationId xmlns:a16="http://schemas.microsoft.com/office/drawing/2014/main" id="{4B5201DC-67BE-FC3C-4DA7-59B00307F644}"/>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23">
                  <a:extLst>
                    <a:ext uri="{FF2B5EF4-FFF2-40B4-BE49-F238E27FC236}">
                      <a16:creationId xmlns:a16="http://schemas.microsoft.com/office/drawing/2014/main" id="{56C5E87A-05CD-5D5B-1D91-CC90F9B68F0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4">
                  <a:extLst>
                    <a:ext uri="{FF2B5EF4-FFF2-40B4-BE49-F238E27FC236}">
                      <a16:creationId xmlns:a16="http://schemas.microsoft.com/office/drawing/2014/main" id="{D0C50492-3A1B-29FE-70F6-9F77EDB1F172}"/>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5">
                  <a:extLst>
                    <a:ext uri="{FF2B5EF4-FFF2-40B4-BE49-F238E27FC236}">
                      <a16:creationId xmlns:a16="http://schemas.microsoft.com/office/drawing/2014/main" id="{EA63A64C-9046-C527-7817-1B0901022411}"/>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446C9AF-1819-2E73-842A-1AF62E5FDEB2}"/>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18" name="Freeform: Shape 127">
                <a:extLst>
                  <a:ext uri="{FF2B5EF4-FFF2-40B4-BE49-F238E27FC236}">
                    <a16:creationId xmlns:a16="http://schemas.microsoft.com/office/drawing/2014/main" id="{BBAA639B-6E9B-26D4-3127-FBA1FFCB8590}"/>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9" name="Freeform: Shape 128">
                <a:extLst>
                  <a:ext uri="{FF2B5EF4-FFF2-40B4-BE49-F238E27FC236}">
                    <a16:creationId xmlns:a16="http://schemas.microsoft.com/office/drawing/2014/main" id="{4A85EB53-8F02-19DE-1DC5-523824D9ACF8}"/>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0" name="Freeform: Shape 129">
                <a:extLst>
                  <a:ext uri="{FF2B5EF4-FFF2-40B4-BE49-F238E27FC236}">
                    <a16:creationId xmlns:a16="http://schemas.microsoft.com/office/drawing/2014/main" id="{FB3FB1AB-0DAD-9BAC-A4B4-A0E1552F5799}"/>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30">
                <a:extLst>
                  <a:ext uri="{FF2B5EF4-FFF2-40B4-BE49-F238E27FC236}">
                    <a16:creationId xmlns:a16="http://schemas.microsoft.com/office/drawing/2014/main" id="{9B6773F6-C93D-2AFD-1148-27FB2133A9F9}"/>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2" name="Picture 21">
                <a:extLst>
                  <a:ext uri="{FF2B5EF4-FFF2-40B4-BE49-F238E27FC236}">
                    <a16:creationId xmlns:a16="http://schemas.microsoft.com/office/drawing/2014/main" id="{D45433CC-A10A-348F-D9C5-1DA86596A694}"/>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59" name="Oval 58">
              <a:extLst>
                <a:ext uri="{FF2B5EF4-FFF2-40B4-BE49-F238E27FC236}">
                  <a16:creationId xmlns:a16="http://schemas.microsoft.com/office/drawing/2014/main" id="{617D64BD-2162-7F0B-D622-7E11889B1EEF}"/>
                </a:ext>
              </a:extLst>
            </p:cNvPr>
            <p:cNvSpPr/>
            <p:nvPr/>
          </p:nvSpPr>
          <p:spPr>
            <a:xfrm>
              <a:off x="2441940" y="1840407"/>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Tree>
    <p:extLst>
      <p:ext uri="{BB962C8B-B14F-4D97-AF65-F5344CB8AC3E}">
        <p14:creationId xmlns:p14="http://schemas.microsoft.com/office/powerpoint/2010/main" val="1022837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D54DA4A-36CF-FD4A-900D-153861295A3D}"/>
              </a:ext>
            </a:extLst>
          </p:cNvPr>
          <p:cNvGrpSpPr/>
          <p:nvPr/>
        </p:nvGrpSpPr>
        <p:grpSpPr>
          <a:xfrm>
            <a:off x="612566" y="1033386"/>
            <a:ext cx="5347241" cy="4488491"/>
            <a:chOff x="2375118" y="1262425"/>
            <a:chExt cx="4116510" cy="2869113"/>
          </a:xfrm>
        </p:grpSpPr>
        <p:grpSp>
          <p:nvGrpSpPr>
            <p:cNvPr id="40" name="Group 39">
              <a:extLst>
                <a:ext uri="{FF2B5EF4-FFF2-40B4-BE49-F238E27FC236}">
                  <a16:creationId xmlns:a16="http://schemas.microsoft.com/office/drawing/2014/main" id="{AB1A7545-6705-6847-BDB3-D219B7BA63A1}"/>
                </a:ext>
              </a:extLst>
            </p:cNvPr>
            <p:cNvGrpSpPr/>
            <p:nvPr/>
          </p:nvGrpSpPr>
          <p:grpSpPr>
            <a:xfrm>
              <a:off x="2718111" y="2805394"/>
              <a:ext cx="3431012" cy="844949"/>
              <a:chOff x="4722427" y="3160506"/>
              <a:chExt cx="2745009" cy="534459"/>
            </a:xfrm>
          </p:grpSpPr>
          <p:sp>
            <p:nvSpPr>
              <p:cNvPr id="99" name="Freeform: Shape 80">
                <a:extLst>
                  <a:ext uri="{FF2B5EF4-FFF2-40B4-BE49-F238E27FC236}">
                    <a16:creationId xmlns:a16="http://schemas.microsoft.com/office/drawing/2014/main" id="{2CEA8494-8B82-EA4C-A238-071F0AA2AF02}"/>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0" name="Freeform: Shape 81">
                <a:extLst>
                  <a:ext uri="{FF2B5EF4-FFF2-40B4-BE49-F238E27FC236}">
                    <a16:creationId xmlns:a16="http://schemas.microsoft.com/office/drawing/2014/main" id="{3DED36A5-3FEF-CA40-97D3-624766E6543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1" name="Freeform: Shape 82">
                <a:extLst>
                  <a:ext uri="{FF2B5EF4-FFF2-40B4-BE49-F238E27FC236}">
                    <a16:creationId xmlns:a16="http://schemas.microsoft.com/office/drawing/2014/main" id="{CC3F9534-979B-9544-A1BE-C181832A62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2" name="Freeform: Shape 83">
                <a:extLst>
                  <a:ext uri="{FF2B5EF4-FFF2-40B4-BE49-F238E27FC236}">
                    <a16:creationId xmlns:a16="http://schemas.microsoft.com/office/drawing/2014/main" id="{6FC0AA27-6158-0347-83F9-B0D1BD2B15CA}"/>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3" name="Freeform: Shape 85">
                <a:extLst>
                  <a:ext uri="{FF2B5EF4-FFF2-40B4-BE49-F238E27FC236}">
                    <a16:creationId xmlns:a16="http://schemas.microsoft.com/office/drawing/2014/main" id="{B303A260-B952-7844-87E9-13B58D0749C1}"/>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4" name="Freeform: Shape 86">
                <a:extLst>
                  <a:ext uri="{FF2B5EF4-FFF2-40B4-BE49-F238E27FC236}">
                    <a16:creationId xmlns:a16="http://schemas.microsoft.com/office/drawing/2014/main" id="{28CD6CBB-F846-1A4E-A229-8E4E6BE561B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5" name="Freeform: Shape 87">
                <a:extLst>
                  <a:ext uri="{FF2B5EF4-FFF2-40B4-BE49-F238E27FC236}">
                    <a16:creationId xmlns:a16="http://schemas.microsoft.com/office/drawing/2014/main" id="{C43AE56B-93B2-EF4E-BFA0-90B50AF99857}"/>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2" name="Group 41">
              <a:extLst>
                <a:ext uri="{FF2B5EF4-FFF2-40B4-BE49-F238E27FC236}">
                  <a16:creationId xmlns:a16="http://schemas.microsoft.com/office/drawing/2014/main" id="{1F151003-8D91-D143-8A9C-AA9FBE63B291}"/>
                </a:ext>
              </a:extLst>
            </p:cNvPr>
            <p:cNvGrpSpPr/>
            <p:nvPr/>
          </p:nvGrpSpPr>
          <p:grpSpPr>
            <a:xfrm>
              <a:off x="2381449" y="3589618"/>
              <a:ext cx="4110179" cy="541920"/>
              <a:chOff x="12456098" y="5203261"/>
              <a:chExt cx="7756959" cy="807082"/>
            </a:xfrm>
          </p:grpSpPr>
          <p:sp>
            <p:nvSpPr>
              <p:cNvPr id="96" name="Freeform: Shape 89">
                <a:extLst>
                  <a:ext uri="{FF2B5EF4-FFF2-40B4-BE49-F238E27FC236}">
                    <a16:creationId xmlns:a16="http://schemas.microsoft.com/office/drawing/2014/main" id="{D531F2B2-418E-B343-B743-91A550876B75}"/>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7" name="Freeform: Shape 90">
                <a:extLst>
                  <a:ext uri="{FF2B5EF4-FFF2-40B4-BE49-F238E27FC236}">
                    <a16:creationId xmlns:a16="http://schemas.microsoft.com/office/drawing/2014/main" id="{A93A5BC2-2369-0A4F-B433-094B7340AFF1}"/>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8" name="Freeform: Shape 91">
                <a:extLst>
                  <a:ext uri="{FF2B5EF4-FFF2-40B4-BE49-F238E27FC236}">
                    <a16:creationId xmlns:a16="http://schemas.microsoft.com/office/drawing/2014/main" id="{F2AF18FB-582F-7E4F-822C-E4CD3E3B711A}"/>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3" name="Group 42">
              <a:extLst>
                <a:ext uri="{FF2B5EF4-FFF2-40B4-BE49-F238E27FC236}">
                  <a16:creationId xmlns:a16="http://schemas.microsoft.com/office/drawing/2014/main" id="{59143CFE-4312-6249-9112-8EC8463A4193}"/>
                </a:ext>
              </a:extLst>
            </p:cNvPr>
            <p:cNvGrpSpPr/>
            <p:nvPr/>
          </p:nvGrpSpPr>
          <p:grpSpPr>
            <a:xfrm>
              <a:off x="2375118" y="3201818"/>
              <a:ext cx="4095453" cy="923970"/>
              <a:chOff x="4455906" y="4532438"/>
              <a:chExt cx="3276600" cy="584443"/>
            </a:xfrm>
          </p:grpSpPr>
          <p:sp>
            <p:nvSpPr>
              <p:cNvPr id="89" name="Freeform: Shape 93">
                <a:extLst>
                  <a:ext uri="{FF2B5EF4-FFF2-40B4-BE49-F238E27FC236}">
                    <a16:creationId xmlns:a16="http://schemas.microsoft.com/office/drawing/2014/main" id="{67A2B9A4-8504-0442-AAAD-B2CFF824521F}"/>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0" name="Freeform: Shape 94">
                <a:extLst>
                  <a:ext uri="{FF2B5EF4-FFF2-40B4-BE49-F238E27FC236}">
                    <a16:creationId xmlns:a16="http://schemas.microsoft.com/office/drawing/2014/main" id="{B465C508-DD75-0A4C-8AAF-84961977A0D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1" name="Freeform: Shape 95">
                <a:extLst>
                  <a:ext uri="{FF2B5EF4-FFF2-40B4-BE49-F238E27FC236}">
                    <a16:creationId xmlns:a16="http://schemas.microsoft.com/office/drawing/2014/main" id="{52F88D71-98EC-584E-8A75-18682E06DD1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2" name="Freeform: Shape 96">
                <a:extLst>
                  <a:ext uri="{FF2B5EF4-FFF2-40B4-BE49-F238E27FC236}">
                    <a16:creationId xmlns:a16="http://schemas.microsoft.com/office/drawing/2014/main" id="{B7871192-ED80-6B4D-849C-AA5CBEA936DF}"/>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3" name="Freeform: Shape 97">
                <a:extLst>
                  <a:ext uri="{FF2B5EF4-FFF2-40B4-BE49-F238E27FC236}">
                    <a16:creationId xmlns:a16="http://schemas.microsoft.com/office/drawing/2014/main" id="{A99B75E4-B7E3-8E44-A1CC-3B59AC015E10}"/>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4" name="Freeform: Shape 98">
                <a:extLst>
                  <a:ext uri="{FF2B5EF4-FFF2-40B4-BE49-F238E27FC236}">
                    <a16:creationId xmlns:a16="http://schemas.microsoft.com/office/drawing/2014/main" id="{CC087C9A-4EBC-7549-A74D-4E6C838B11C0}"/>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5" name="Freeform: Shape 99">
                <a:extLst>
                  <a:ext uri="{FF2B5EF4-FFF2-40B4-BE49-F238E27FC236}">
                    <a16:creationId xmlns:a16="http://schemas.microsoft.com/office/drawing/2014/main" id="{001E3907-33FC-0743-A598-3F3575A7AF1F}"/>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5" name="Picture 44">
              <a:extLst>
                <a:ext uri="{FF2B5EF4-FFF2-40B4-BE49-F238E27FC236}">
                  <a16:creationId xmlns:a16="http://schemas.microsoft.com/office/drawing/2014/main" id="{546425CC-FB00-D646-869C-0F4CD3D74C8E}"/>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46" name="Picture 45">
              <a:extLst>
                <a:ext uri="{FF2B5EF4-FFF2-40B4-BE49-F238E27FC236}">
                  <a16:creationId xmlns:a16="http://schemas.microsoft.com/office/drawing/2014/main" id="{6DA0CBE0-05DC-9044-B3B4-2702A94D8F3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48" name="Group 47">
              <a:extLst>
                <a:ext uri="{FF2B5EF4-FFF2-40B4-BE49-F238E27FC236}">
                  <a16:creationId xmlns:a16="http://schemas.microsoft.com/office/drawing/2014/main" id="{70EE2CC8-780B-534D-8E67-EF30CCCC0060}"/>
                </a:ext>
              </a:extLst>
            </p:cNvPr>
            <p:cNvGrpSpPr/>
            <p:nvPr/>
          </p:nvGrpSpPr>
          <p:grpSpPr>
            <a:xfrm>
              <a:off x="3041588" y="2423735"/>
              <a:ext cx="2762514" cy="758193"/>
              <a:chOff x="4987906" y="2434170"/>
              <a:chExt cx="2210170" cy="479583"/>
            </a:xfrm>
          </p:grpSpPr>
          <p:sp>
            <p:nvSpPr>
              <p:cNvPr id="82" name="Freeform: Shape 103">
                <a:extLst>
                  <a:ext uri="{FF2B5EF4-FFF2-40B4-BE49-F238E27FC236}">
                    <a16:creationId xmlns:a16="http://schemas.microsoft.com/office/drawing/2014/main" id="{99FD6D53-BD19-324A-B67A-3E965FD8061A}"/>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3" name="Freeform: Shape 104">
                <a:extLst>
                  <a:ext uri="{FF2B5EF4-FFF2-40B4-BE49-F238E27FC236}">
                    <a16:creationId xmlns:a16="http://schemas.microsoft.com/office/drawing/2014/main" id="{A9C722E6-3A01-F147-B818-296DD9C8D2CB}"/>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4" name="Freeform: Shape 105">
                <a:extLst>
                  <a:ext uri="{FF2B5EF4-FFF2-40B4-BE49-F238E27FC236}">
                    <a16:creationId xmlns:a16="http://schemas.microsoft.com/office/drawing/2014/main" id="{7437B3E4-90B3-EC4E-B712-EDD5607FBD5D}"/>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5" name="Freeform: Shape 106">
                <a:extLst>
                  <a:ext uri="{FF2B5EF4-FFF2-40B4-BE49-F238E27FC236}">
                    <a16:creationId xmlns:a16="http://schemas.microsoft.com/office/drawing/2014/main" id="{A2712DBC-8729-1B47-8890-F87E52E06D4F}"/>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6" name="Freeform: Shape 107">
                <a:extLst>
                  <a:ext uri="{FF2B5EF4-FFF2-40B4-BE49-F238E27FC236}">
                    <a16:creationId xmlns:a16="http://schemas.microsoft.com/office/drawing/2014/main" id="{C63C6935-1E65-5D47-A037-1A93AA83FBA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7" name="Freeform: Shape 108">
                <a:extLst>
                  <a:ext uri="{FF2B5EF4-FFF2-40B4-BE49-F238E27FC236}">
                    <a16:creationId xmlns:a16="http://schemas.microsoft.com/office/drawing/2014/main" id="{343C2156-D57F-3E4D-902D-F9218CB5C357}"/>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8" name="Freeform: Shape 109">
                <a:extLst>
                  <a:ext uri="{FF2B5EF4-FFF2-40B4-BE49-F238E27FC236}">
                    <a16:creationId xmlns:a16="http://schemas.microsoft.com/office/drawing/2014/main" id="{7E455468-A682-B844-A17B-1890FFE7589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9" name="Picture 48">
              <a:extLst>
                <a:ext uri="{FF2B5EF4-FFF2-40B4-BE49-F238E27FC236}">
                  <a16:creationId xmlns:a16="http://schemas.microsoft.com/office/drawing/2014/main" id="{17DABA96-7C46-0948-8146-6D3A1EEB8AC6}"/>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51" name="Group 50">
              <a:extLst>
                <a:ext uri="{FF2B5EF4-FFF2-40B4-BE49-F238E27FC236}">
                  <a16:creationId xmlns:a16="http://schemas.microsoft.com/office/drawing/2014/main" id="{F85E3FDB-736F-5D4D-98FD-73E7D1F449A6}"/>
                </a:ext>
              </a:extLst>
            </p:cNvPr>
            <p:cNvGrpSpPr/>
            <p:nvPr/>
          </p:nvGrpSpPr>
          <p:grpSpPr>
            <a:xfrm>
              <a:off x="3373445" y="2050657"/>
              <a:ext cx="2098800" cy="673097"/>
              <a:chOff x="5255827" y="3212714"/>
              <a:chExt cx="1679162" cy="425757"/>
            </a:xfrm>
          </p:grpSpPr>
          <p:sp>
            <p:nvSpPr>
              <p:cNvPr id="75" name="Freeform: Shape 112">
                <a:extLst>
                  <a:ext uri="{FF2B5EF4-FFF2-40B4-BE49-F238E27FC236}">
                    <a16:creationId xmlns:a16="http://schemas.microsoft.com/office/drawing/2014/main" id="{7BDF5924-D532-C346-A599-BCB53D0F5637}"/>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6" name="Freeform: Shape 113">
                <a:extLst>
                  <a:ext uri="{FF2B5EF4-FFF2-40B4-BE49-F238E27FC236}">
                    <a16:creationId xmlns:a16="http://schemas.microsoft.com/office/drawing/2014/main" id="{FAB973DC-A1E7-C547-9C4E-AC2B3F9FF80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7" name="Freeform: Shape 114">
                <a:extLst>
                  <a:ext uri="{FF2B5EF4-FFF2-40B4-BE49-F238E27FC236}">
                    <a16:creationId xmlns:a16="http://schemas.microsoft.com/office/drawing/2014/main" id="{DE3DAC42-AC40-864B-B4F9-8D40510B81BA}"/>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8" name="Freeform: Shape 115">
                <a:extLst>
                  <a:ext uri="{FF2B5EF4-FFF2-40B4-BE49-F238E27FC236}">
                    <a16:creationId xmlns:a16="http://schemas.microsoft.com/office/drawing/2014/main" id="{91958479-4DB6-BE41-A690-A67FBB31BE65}"/>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9" name="Freeform: Shape 116">
                <a:extLst>
                  <a:ext uri="{FF2B5EF4-FFF2-40B4-BE49-F238E27FC236}">
                    <a16:creationId xmlns:a16="http://schemas.microsoft.com/office/drawing/2014/main" id="{FA9F3B49-BBBC-F04B-94EF-40A57D29A7A0}"/>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0" name="Freeform: Shape 117">
                <a:extLst>
                  <a:ext uri="{FF2B5EF4-FFF2-40B4-BE49-F238E27FC236}">
                    <a16:creationId xmlns:a16="http://schemas.microsoft.com/office/drawing/2014/main" id="{E293F48A-F52C-884F-82C5-07227D3B37C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1" name="Freeform: Shape 118">
                <a:extLst>
                  <a:ext uri="{FF2B5EF4-FFF2-40B4-BE49-F238E27FC236}">
                    <a16:creationId xmlns:a16="http://schemas.microsoft.com/office/drawing/2014/main" id="{B9D1EFBD-5F16-8F4F-ABB5-28374AA52DC6}"/>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2" name="Picture 51">
              <a:extLst>
                <a:ext uri="{FF2B5EF4-FFF2-40B4-BE49-F238E27FC236}">
                  <a16:creationId xmlns:a16="http://schemas.microsoft.com/office/drawing/2014/main" id="{2E4935FE-0386-6742-90B2-00F2808606F5}"/>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54" name="Group 53">
              <a:extLst>
                <a:ext uri="{FF2B5EF4-FFF2-40B4-BE49-F238E27FC236}">
                  <a16:creationId xmlns:a16="http://schemas.microsoft.com/office/drawing/2014/main" id="{0A9CD0CB-3A1B-2C4F-B729-94F87D530A1E}"/>
                </a:ext>
              </a:extLst>
            </p:cNvPr>
            <p:cNvGrpSpPr/>
            <p:nvPr/>
          </p:nvGrpSpPr>
          <p:grpSpPr>
            <a:xfrm>
              <a:off x="3695900" y="1779694"/>
              <a:ext cx="1453889" cy="499026"/>
              <a:chOff x="5508239" y="3698877"/>
              <a:chExt cx="1163195" cy="315651"/>
            </a:xfrm>
          </p:grpSpPr>
          <p:sp>
            <p:nvSpPr>
              <p:cNvPr id="70" name="Freeform: Shape 121">
                <a:extLst>
                  <a:ext uri="{FF2B5EF4-FFF2-40B4-BE49-F238E27FC236}">
                    <a16:creationId xmlns:a16="http://schemas.microsoft.com/office/drawing/2014/main" id="{8640CD38-1F2F-4B4D-89EA-489D91174115}"/>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1" name="Freeform: Shape 122">
                <a:extLst>
                  <a:ext uri="{FF2B5EF4-FFF2-40B4-BE49-F238E27FC236}">
                    <a16:creationId xmlns:a16="http://schemas.microsoft.com/office/drawing/2014/main" id="{B0C03F24-B0C7-F346-B7EF-9B3EBE888930}"/>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2" name="Freeform: Shape 123">
                <a:extLst>
                  <a:ext uri="{FF2B5EF4-FFF2-40B4-BE49-F238E27FC236}">
                    <a16:creationId xmlns:a16="http://schemas.microsoft.com/office/drawing/2014/main" id="{755AAE7B-B60F-4C49-B3D8-56067C789FE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3" name="Freeform: Shape 124">
                <a:extLst>
                  <a:ext uri="{FF2B5EF4-FFF2-40B4-BE49-F238E27FC236}">
                    <a16:creationId xmlns:a16="http://schemas.microsoft.com/office/drawing/2014/main" id="{D0FE3AE5-36AB-0347-9FC9-DBFD05BEEA80}"/>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4" name="Freeform: Shape 125">
                <a:extLst>
                  <a:ext uri="{FF2B5EF4-FFF2-40B4-BE49-F238E27FC236}">
                    <a16:creationId xmlns:a16="http://schemas.microsoft.com/office/drawing/2014/main" id="{C70A9EB3-9E70-254F-A4F7-5DA831F486C7}"/>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5" name="Picture 54">
              <a:extLst>
                <a:ext uri="{FF2B5EF4-FFF2-40B4-BE49-F238E27FC236}">
                  <a16:creationId xmlns:a16="http://schemas.microsoft.com/office/drawing/2014/main" id="{99DF850E-7EF7-2645-9CA4-92994A723C3C}"/>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57" name="Freeform: Shape 127">
              <a:extLst>
                <a:ext uri="{FF2B5EF4-FFF2-40B4-BE49-F238E27FC236}">
                  <a16:creationId xmlns:a16="http://schemas.microsoft.com/office/drawing/2014/main" id="{4CFC4032-FAAA-214E-8FA1-F3B90E408FA6}"/>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128">
              <a:extLst>
                <a:ext uri="{FF2B5EF4-FFF2-40B4-BE49-F238E27FC236}">
                  <a16:creationId xmlns:a16="http://schemas.microsoft.com/office/drawing/2014/main" id="{5E3DBFFE-B4D9-0040-81AD-6EA87C441AFB}"/>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129">
              <a:extLst>
                <a:ext uri="{FF2B5EF4-FFF2-40B4-BE49-F238E27FC236}">
                  <a16:creationId xmlns:a16="http://schemas.microsoft.com/office/drawing/2014/main" id="{105921B0-46B4-DE4A-87FE-66F335221262}"/>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130">
              <a:extLst>
                <a:ext uri="{FF2B5EF4-FFF2-40B4-BE49-F238E27FC236}">
                  <a16:creationId xmlns:a16="http://schemas.microsoft.com/office/drawing/2014/main" id="{C170D6E9-F7B6-9341-B18D-BE090857562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62" name="Picture 61">
              <a:extLst>
                <a:ext uri="{FF2B5EF4-FFF2-40B4-BE49-F238E27FC236}">
                  <a16:creationId xmlns:a16="http://schemas.microsoft.com/office/drawing/2014/main" id="{4DFB35E9-EEC4-5949-AF1F-38EFD99E14B8}"/>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2" name="Title 1"/>
          <p:cNvSpPr>
            <a:spLocks noGrp="1"/>
          </p:cNvSpPr>
          <p:nvPr>
            <p:ph type="title"/>
          </p:nvPr>
        </p:nvSpPr>
        <p:spPr>
          <a:xfrm>
            <a:off x="1203024" y="260290"/>
            <a:ext cx="10360501" cy="482085"/>
          </a:xfrm>
        </p:spPr>
        <p:txBody>
          <a:bodyPr>
            <a:noAutofit/>
          </a:bodyPr>
          <a:lstStyle/>
          <a:p>
            <a:r>
              <a:rPr lang="en-US" sz="2399" dirty="0"/>
              <a:t>Emerging Memories for In Package Memory candidates</a:t>
            </a:r>
          </a:p>
        </p:txBody>
      </p:sp>
      <p:sp>
        <p:nvSpPr>
          <p:cNvPr id="3" name="TextBox 2"/>
          <p:cNvSpPr txBox="1"/>
          <p:nvPr/>
        </p:nvSpPr>
        <p:spPr>
          <a:xfrm>
            <a:off x="3857483" y="5875641"/>
            <a:ext cx="4473859" cy="369236"/>
          </a:xfrm>
          <a:prstGeom prst="rect">
            <a:avLst/>
          </a:prstGeom>
          <a:solidFill>
            <a:srgbClr val="FFFF00"/>
          </a:solidFill>
        </p:spPr>
        <p:txBody>
          <a:bodyPr wrap="square" rtlCol="0">
            <a:spAutoFit/>
          </a:bodyPr>
          <a:lstStyle/>
          <a:p>
            <a:pPr algn="ctr"/>
            <a:r>
              <a:rPr lang="en-US" sz="1799" b="1">
                <a:solidFill>
                  <a:schemeClr val="accent2"/>
                </a:solidFill>
                <a:latin typeface="Neo Sans Intel"/>
                <a:cs typeface="Neo Sans Intel"/>
              </a:rPr>
              <a:t>Key Challenge:  BW, Granularity </a:t>
            </a:r>
          </a:p>
        </p:txBody>
      </p:sp>
      <p:sp>
        <p:nvSpPr>
          <p:cNvPr id="140" name="Oval 139">
            <a:extLst>
              <a:ext uri="{FF2B5EF4-FFF2-40B4-BE49-F238E27FC236}">
                <a16:creationId xmlns:a16="http://schemas.microsoft.com/office/drawing/2014/main" id="{B322A38E-F787-D54C-A3F2-A65164BB3078}"/>
              </a:ext>
            </a:extLst>
          </p:cNvPr>
          <p:cNvSpPr/>
          <p:nvPr/>
        </p:nvSpPr>
        <p:spPr>
          <a:xfrm>
            <a:off x="2482411" y="2095756"/>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43" name="Freeform 142">
            <a:extLst>
              <a:ext uri="{FF2B5EF4-FFF2-40B4-BE49-F238E27FC236}">
                <a16:creationId xmlns:a16="http://schemas.microsoft.com/office/drawing/2014/main" id="{1133C42B-9132-8A4C-9C70-45DFD3D999D0}"/>
              </a:ext>
            </a:extLst>
          </p:cNvPr>
          <p:cNvSpPr/>
          <p:nvPr/>
        </p:nvSpPr>
        <p:spPr>
          <a:xfrm>
            <a:off x="4243336" y="1592142"/>
            <a:ext cx="1072947" cy="743046"/>
          </a:xfrm>
          <a:custGeom>
            <a:avLst/>
            <a:gdLst>
              <a:gd name="connsiteX0" fmla="*/ 0 w 953037"/>
              <a:gd name="connsiteY0" fmla="*/ 1339403 h 1339403"/>
              <a:gd name="connsiteX1" fmla="*/ 437882 w 953037"/>
              <a:gd name="connsiteY1" fmla="*/ 270457 h 1339403"/>
              <a:gd name="connsiteX2" fmla="*/ 953037 w 953037"/>
              <a:gd name="connsiteY2" fmla="*/ 0 h 1339403"/>
            </a:gdLst>
            <a:ahLst/>
            <a:cxnLst>
              <a:cxn ang="0">
                <a:pos x="connsiteX0" y="connsiteY0"/>
              </a:cxn>
              <a:cxn ang="0">
                <a:pos x="connsiteX1" y="connsiteY1"/>
              </a:cxn>
              <a:cxn ang="0">
                <a:pos x="connsiteX2" y="connsiteY2"/>
              </a:cxn>
            </a:cxnLst>
            <a:rect l="l" t="t" r="r" b="b"/>
            <a:pathLst>
              <a:path w="953037" h="1339403">
                <a:moveTo>
                  <a:pt x="0" y="1339403"/>
                </a:moveTo>
                <a:cubicBezTo>
                  <a:pt x="139521" y="916547"/>
                  <a:pt x="279043" y="493691"/>
                  <a:pt x="437882" y="270457"/>
                </a:cubicBezTo>
                <a:cubicBezTo>
                  <a:pt x="596721" y="47223"/>
                  <a:pt x="774879" y="23611"/>
                  <a:pt x="953037" y="0"/>
                </a:cubicBezTo>
              </a:path>
            </a:pathLst>
          </a:custGeom>
          <a:noFill/>
          <a:ln w="28575">
            <a:solidFill>
              <a:srgbClr val="FFC3AD"/>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 name="Group 3">
            <a:extLst>
              <a:ext uri="{FF2B5EF4-FFF2-40B4-BE49-F238E27FC236}">
                <a16:creationId xmlns:a16="http://schemas.microsoft.com/office/drawing/2014/main" id="{BE16E857-ABCC-43BB-BC58-BD5E3D062A49}"/>
              </a:ext>
            </a:extLst>
          </p:cNvPr>
          <p:cNvGrpSpPr/>
          <p:nvPr/>
        </p:nvGrpSpPr>
        <p:grpSpPr>
          <a:xfrm>
            <a:off x="5503171" y="1102620"/>
            <a:ext cx="2870651" cy="2253391"/>
            <a:chOff x="7762461" y="675861"/>
            <a:chExt cx="3858973" cy="2918353"/>
          </a:xfrm>
        </p:grpSpPr>
        <p:grpSp>
          <p:nvGrpSpPr>
            <p:cNvPr id="63" name="Group 62">
              <a:extLst>
                <a:ext uri="{FF2B5EF4-FFF2-40B4-BE49-F238E27FC236}">
                  <a16:creationId xmlns:a16="http://schemas.microsoft.com/office/drawing/2014/main" id="{932F8CB7-C457-4D55-9068-C78D192449A5}"/>
                </a:ext>
              </a:extLst>
            </p:cNvPr>
            <p:cNvGrpSpPr/>
            <p:nvPr/>
          </p:nvGrpSpPr>
          <p:grpSpPr>
            <a:xfrm>
              <a:off x="8139931" y="853489"/>
              <a:ext cx="3036201" cy="2046019"/>
              <a:chOff x="3975652" y="670891"/>
              <a:chExt cx="8885583" cy="4951344"/>
            </a:xfrm>
          </p:grpSpPr>
          <p:cxnSp>
            <p:nvCxnSpPr>
              <p:cNvPr id="64" name="Straight Connector 63">
                <a:extLst>
                  <a:ext uri="{FF2B5EF4-FFF2-40B4-BE49-F238E27FC236}">
                    <a16:creationId xmlns:a16="http://schemas.microsoft.com/office/drawing/2014/main" id="{D44B61EB-6E5F-4264-8FEE-B8821F0377D4}"/>
                  </a:ext>
                </a:extLst>
              </p:cNvPr>
              <p:cNvCxnSpPr>
                <a:cxnSpLocks/>
              </p:cNvCxnSpPr>
              <p:nvPr/>
            </p:nvCxnSpPr>
            <p:spPr>
              <a:xfrm>
                <a:off x="4681331" y="670891"/>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D40A243-117B-473A-A882-60C414493EDB}"/>
                  </a:ext>
                </a:extLst>
              </p:cNvPr>
              <p:cNvCxnSpPr>
                <a:cxnSpLocks/>
              </p:cNvCxnSpPr>
              <p:nvPr/>
            </p:nvCxnSpPr>
            <p:spPr>
              <a:xfrm>
                <a:off x="3975652" y="1196009"/>
                <a:ext cx="87464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BA43173-BA2C-43C8-AF63-5650D94D36DF}"/>
                  </a:ext>
                </a:extLst>
              </p:cNvPr>
              <p:cNvCxnSpPr>
                <a:cxnSpLocks/>
              </p:cNvCxnSpPr>
              <p:nvPr/>
            </p:nvCxnSpPr>
            <p:spPr>
              <a:xfrm>
                <a:off x="3975652" y="2453308"/>
                <a:ext cx="8885583" cy="8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A8A24DF-336D-4A04-86A8-7630712EEF6C}"/>
                  </a:ext>
                </a:extLst>
              </p:cNvPr>
              <p:cNvCxnSpPr>
                <a:cxnSpLocks/>
              </p:cNvCxnSpPr>
              <p:nvPr/>
            </p:nvCxnSpPr>
            <p:spPr>
              <a:xfrm>
                <a:off x="6822113" y="672551"/>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4C5D759E-F864-41B9-9277-F579A5A43438}"/>
                  </a:ext>
                </a:extLst>
              </p:cNvPr>
              <p:cNvGrpSpPr/>
              <p:nvPr/>
            </p:nvGrpSpPr>
            <p:grpSpPr>
              <a:xfrm>
                <a:off x="4681331" y="1227484"/>
                <a:ext cx="2107651" cy="1045268"/>
                <a:chOff x="6291470" y="2122006"/>
                <a:chExt cx="2107651" cy="1045268"/>
              </a:xfrm>
            </p:grpSpPr>
            <p:grpSp>
              <p:nvGrpSpPr>
                <p:cNvPr id="216" name="Group 215">
                  <a:extLst>
                    <a:ext uri="{FF2B5EF4-FFF2-40B4-BE49-F238E27FC236}">
                      <a16:creationId xmlns:a16="http://schemas.microsoft.com/office/drawing/2014/main" id="{1AAE6AD8-0024-4C1E-85D3-5ED774649B6B}"/>
                    </a:ext>
                  </a:extLst>
                </p:cNvPr>
                <p:cNvGrpSpPr/>
                <p:nvPr/>
              </p:nvGrpSpPr>
              <p:grpSpPr>
                <a:xfrm>
                  <a:off x="6647623" y="2122006"/>
                  <a:ext cx="858078" cy="773595"/>
                  <a:chOff x="6511788" y="2130287"/>
                  <a:chExt cx="858078" cy="773595"/>
                </a:xfrm>
              </p:grpSpPr>
              <p:cxnSp>
                <p:nvCxnSpPr>
                  <p:cNvPr id="223" name="Straight Connector 222">
                    <a:extLst>
                      <a:ext uri="{FF2B5EF4-FFF2-40B4-BE49-F238E27FC236}">
                        <a16:creationId xmlns:a16="http://schemas.microsoft.com/office/drawing/2014/main" id="{966E258D-F7CB-4733-9270-876CEEAA8281}"/>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DDDE00F7-99C7-4D43-AD27-7D08B84D0684}"/>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BA02814-0B37-4587-9361-8A91B4031FA3}"/>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D0D4BD3E-5297-4AAE-9380-116417CE6707}"/>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9C8BF9D7-A178-47D0-AE13-3E4EF2EFE031}"/>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7" name="Straight Connector 216">
                  <a:extLst>
                    <a:ext uri="{FF2B5EF4-FFF2-40B4-BE49-F238E27FC236}">
                      <a16:creationId xmlns:a16="http://schemas.microsoft.com/office/drawing/2014/main" id="{01AC4284-B010-4C27-825F-A1BA5F9C3AD6}"/>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A40EF76-13DA-467B-827F-1E219A7EBC2F}"/>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E78B34BA-CBE1-4977-8B44-E74C9F58C30D}"/>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0" name="Rectangle 219">
                  <a:extLst>
                    <a:ext uri="{FF2B5EF4-FFF2-40B4-BE49-F238E27FC236}">
                      <a16:creationId xmlns:a16="http://schemas.microsoft.com/office/drawing/2014/main" id="{917B341D-92DF-4403-8FD6-27BAF48C3409}"/>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1" name="Rectangle 220">
                  <a:extLst>
                    <a:ext uri="{FF2B5EF4-FFF2-40B4-BE49-F238E27FC236}">
                      <a16:creationId xmlns:a16="http://schemas.microsoft.com/office/drawing/2014/main" id="{F77B5656-EF66-4554-B650-537DC8285A86}"/>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222" name="Straight Connector 221">
                  <a:extLst>
                    <a:ext uri="{FF2B5EF4-FFF2-40B4-BE49-F238E27FC236}">
                      <a16:creationId xmlns:a16="http://schemas.microsoft.com/office/drawing/2014/main" id="{048D4217-6879-4569-B6FC-B2FD9C045554}"/>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67E46FAD-6EDF-4410-8B93-0E7752A9A51F}"/>
                  </a:ext>
                </a:extLst>
              </p:cNvPr>
              <p:cNvCxnSpPr>
                <a:cxnSpLocks/>
              </p:cNvCxnSpPr>
              <p:nvPr/>
            </p:nvCxnSpPr>
            <p:spPr>
              <a:xfrm>
                <a:off x="4008783" y="3687415"/>
                <a:ext cx="8852452" cy="314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CC7851EE-E75E-4916-9E9D-E9862CB80B4B}"/>
                  </a:ext>
                </a:extLst>
              </p:cNvPr>
              <p:cNvGrpSpPr/>
              <p:nvPr/>
            </p:nvGrpSpPr>
            <p:grpSpPr>
              <a:xfrm>
                <a:off x="4714462" y="2461591"/>
                <a:ext cx="2107651" cy="1045268"/>
                <a:chOff x="6291470" y="2122006"/>
                <a:chExt cx="2107651" cy="1045268"/>
              </a:xfrm>
            </p:grpSpPr>
            <p:grpSp>
              <p:nvGrpSpPr>
                <p:cNvPr id="204" name="Group 203">
                  <a:extLst>
                    <a:ext uri="{FF2B5EF4-FFF2-40B4-BE49-F238E27FC236}">
                      <a16:creationId xmlns:a16="http://schemas.microsoft.com/office/drawing/2014/main" id="{1AA875D2-2E19-4A4C-B968-99EA019C11FE}"/>
                    </a:ext>
                  </a:extLst>
                </p:cNvPr>
                <p:cNvGrpSpPr/>
                <p:nvPr/>
              </p:nvGrpSpPr>
              <p:grpSpPr>
                <a:xfrm>
                  <a:off x="6647623" y="2122006"/>
                  <a:ext cx="858078" cy="773595"/>
                  <a:chOff x="6511788" y="2130287"/>
                  <a:chExt cx="858078" cy="773595"/>
                </a:xfrm>
              </p:grpSpPr>
              <p:cxnSp>
                <p:nvCxnSpPr>
                  <p:cNvPr id="211" name="Straight Connector 210">
                    <a:extLst>
                      <a:ext uri="{FF2B5EF4-FFF2-40B4-BE49-F238E27FC236}">
                        <a16:creationId xmlns:a16="http://schemas.microsoft.com/office/drawing/2014/main" id="{E9BD5F6B-4E05-44DF-9AC2-E7CC325B04FB}"/>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57D84A1-65F5-4557-9873-391AFA223A50}"/>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003689E7-CA25-4A67-8637-E0B095E6D1A8}"/>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493A3EFC-235C-4B82-8648-1193F31451F2}"/>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756F796-058E-4874-9423-7FEB02ECED2E}"/>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5" name="Straight Connector 204">
                  <a:extLst>
                    <a:ext uri="{FF2B5EF4-FFF2-40B4-BE49-F238E27FC236}">
                      <a16:creationId xmlns:a16="http://schemas.microsoft.com/office/drawing/2014/main" id="{5340EF3E-7364-46D5-B943-2D765D1D4A6F}"/>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7D67291-1BB1-49B1-8FAC-677372392594}"/>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2FEC0FC2-E316-4D65-A6E2-9BD8922F0FB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8" name="Rectangle 207">
                  <a:extLst>
                    <a:ext uri="{FF2B5EF4-FFF2-40B4-BE49-F238E27FC236}">
                      <a16:creationId xmlns:a16="http://schemas.microsoft.com/office/drawing/2014/main" id="{79569597-F0DB-4F4D-8E33-BE676698A773}"/>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9" name="Rectangle 208">
                  <a:extLst>
                    <a:ext uri="{FF2B5EF4-FFF2-40B4-BE49-F238E27FC236}">
                      <a16:creationId xmlns:a16="http://schemas.microsoft.com/office/drawing/2014/main" id="{F6974D05-4C89-470C-A3D6-41AB5A4D5EE0}"/>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210" name="Straight Connector 209">
                  <a:extLst>
                    <a:ext uri="{FF2B5EF4-FFF2-40B4-BE49-F238E27FC236}">
                      <a16:creationId xmlns:a16="http://schemas.microsoft.com/office/drawing/2014/main" id="{36F95B02-3B69-4863-ACD0-52B1ECAA8D6A}"/>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67F39F31-3DE4-42E1-BAD9-90AB58B16563}"/>
                  </a:ext>
                </a:extLst>
              </p:cNvPr>
              <p:cNvGrpSpPr/>
              <p:nvPr/>
            </p:nvGrpSpPr>
            <p:grpSpPr>
              <a:xfrm>
                <a:off x="4742347" y="3718882"/>
                <a:ext cx="2107651" cy="1045268"/>
                <a:chOff x="6291470" y="2122006"/>
                <a:chExt cx="2107651" cy="1045268"/>
              </a:xfrm>
            </p:grpSpPr>
            <p:grpSp>
              <p:nvGrpSpPr>
                <p:cNvPr id="192" name="Group 191">
                  <a:extLst>
                    <a:ext uri="{FF2B5EF4-FFF2-40B4-BE49-F238E27FC236}">
                      <a16:creationId xmlns:a16="http://schemas.microsoft.com/office/drawing/2014/main" id="{A064E4D3-D36F-4D91-9877-C89E1F35D6DA}"/>
                    </a:ext>
                  </a:extLst>
                </p:cNvPr>
                <p:cNvGrpSpPr/>
                <p:nvPr/>
              </p:nvGrpSpPr>
              <p:grpSpPr>
                <a:xfrm>
                  <a:off x="6647623" y="2122006"/>
                  <a:ext cx="858078" cy="773595"/>
                  <a:chOff x="6511788" y="2130287"/>
                  <a:chExt cx="858078" cy="773595"/>
                </a:xfrm>
              </p:grpSpPr>
              <p:cxnSp>
                <p:nvCxnSpPr>
                  <p:cNvPr id="199" name="Straight Connector 198">
                    <a:extLst>
                      <a:ext uri="{FF2B5EF4-FFF2-40B4-BE49-F238E27FC236}">
                        <a16:creationId xmlns:a16="http://schemas.microsoft.com/office/drawing/2014/main" id="{1BB4775F-8B36-42B6-958E-2B49B29606FD}"/>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B0F5103F-DF28-4CF8-A452-D2F0350492E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E0448BE2-F0B8-4AF1-A09C-BB056B757BD9}"/>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37541E57-6CEF-42BC-BBE2-4074B816EC49}"/>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7CE775F-B2CB-4C1C-A239-CE55E7DB354B}"/>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3" name="Straight Connector 192">
                  <a:extLst>
                    <a:ext uri="{FF2B5EF4-FFF2-40B4-BE49-F238E27FC236}">
                      <a16:creationId xmlns:a16="http://schemas.microsoft.com/office/drawing/2014/main" id="{D7A46945-E4D3-4CCF-9F10-842D04F6ED2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3E0C36C-20FD-4507-98FA-AE058F95CB98}"/>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AE312166-495E-48A7-86F1-0D17F4B799B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6" name="Rectangle 195">
                  <a:extLst>
                    <a:ext uri="{FF2B5EF4-FFF2-40B4-BE49-F238E27FC236}">
                      <a16:creationId xmlns:a16="http://schemas.microsoft.com/office/drawing/2014/main" id="{967A3B13-8B57-4F1E-997A-BD97527F933E}"/>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7" name="Rectangle 196">
                  <a:extLst>
                    <a:ext uri="{FF2B5EF4-FFF2-40B4-BE49-F238E27FC236}">
                      <a16:creationId xmlns:a16="http://schemas.microsoft.com/office/drawing/2014/main" id="{AF325DF5-ED1E-4198-94F0-3CDCBBD4A829}"/>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98" name="Straight Connector 197">
                  <a:extLst>
                    <a:ext uri="{FF2B5EF4-FFF2-40B4-BE49-F238E27FC236}">
                      <a16:creationId xmlns:a16="http://schemas.microsoft.com/office/drawing/2014/main" id="{6DF96DA6-7452-48D0-9D99-1D9D205BFB14}"/>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8" name="Straight Connector 107">
                <a:extLst>
                  <a:ext uri="{FF2B5EF4-FFF2-40B4-BE49-F238E27FC236}">
                    <a16:creationId xmlns:a16="http://schemas.microsoft.com/office/drawing/2014/main" id="{9ACB09AF-03AE-4C2F-9A5B-A57B4839E10D}"/>
                  </a:ext>
                </a:extLst>
              </p:cNvPr>
              <p:cNvCxnSpPr>
                <a:cxnSpLocks/>
              </p:cNvCxnSpPr>
              <p:nvPr/>
            </p:nvCxnSpPr>
            <p:spPr>
              <a:xfrm>
                <a:off x="7268950" y="717274"/>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2F08C00-F33C-4BAC-A32D-1B02043D2E81}"/>
                  </a:ext>
                </a:extLst>
              </p:cNvPr>
              <p:cNvCxnSpPr>
                <a:cxnSpLocks/>
              </p:cNvCxnSpPr>
              <p:nvPr/>
            </p:nvCxnSpPr>
            <p:spPr>
              <a:xfrm>
                <a:off x="9409732" y="718934"/>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5DE4A29A-46D1-4DB5-9C88-18FEA4A41C16}"/>
                  </a:ext>
                </a:extLst>
              </p:cNvPr>
              <p:cNvGrpSpPr/>
              <p:nvPr/>
            </p:nvGrpSpPr>
            <p:grpSpPr>
              <a:xfrm>
                <a:off x="7268950" y="1273867"/>
                <a:ext cx="2107651" cy="1045268"/>
                <a:chOff x="6291470" y="2122006"/>
                <a:chExt cx="2107651" cy="1045268"/>
              </a:xfrm>
            </p:grpSpPr>
            <p:grpSp>
              <p:nvGrpSpPr>
                <p:cNvPr id="180" name="Group 179">
                  <a:extLst>
                    <a:ext uri="{FF2B5EF4-FFF2-40B4-BE49-F238E27FC236}">
                      <a16:creationId xmlns:a16="http://schemas.microsoft.com/office/drawing/2014/main" id="{20556335-630B-4021-BC96-758676E9ED0F}"/>
                    </a:ext>
                  </a:extLst>
                </p:cNvPr>
                <p:cNvGrpSpPr/>
                <p:nvPr/>
              </p:nvGrpSpPr>
              <p:grpSpPr>
                <a:xfrm>
                  <a:off x="6647623" y="2122006"/>
                  <a:ext cx="858078" cy="773595"/>
                  <a:chOff x="6511788" y="2130287"/>
                  <a:chExt cx="858078" cy="773595"/>
                </a:xfrm>
              </p:grpSpPr>
              <p:cxnSp>
                <p:nvCxnSpPr>
                  <p:cNvPr id="187" name="Straight Connector 186">
                    <a:extLst>
                      <a:ext uri="{FF2B5EF4-FFF2-40B4-BE49-F238E27FC236}">
                        <a16:creationId xmlns:a16="http://schemas.microsoft.com/office/drawing/2014/main" id="{DFAF545C-1C4B-4DBC-BDB6-B7F9AD25653F}"/>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2BCCFFB-DAA5-4589-8AEA-82A655D3CD8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6AD6087-BFF8-4A8F-B0F1-7627DA12A0EE}"/>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AD2D8A7-F488-4E4E-A5E1-A0EA8813755A}"/>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1F924A2-0116-4175-91E9-9215F6E83257}"/>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0FFE9BDC-23F0-4992-B04F-CB6EB0A776D3}"/>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F1C35E33-ADF4-4FB5-843E-36B60C122A7E}"/>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C3FC2535-FB21-4E38-B359-499B976908D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4" name="Rectangle 183">
                  <a:extLst>
                    <a:ext uri="{FF2B5EF4-FFF2-40B4-BE49-F238E27FC236}">
                      <a16:creationId xmlns:a16="http://schemas.microsoft.com/office/drawing/2014/main" id="{1149FE33-A2A5-4610-8B30-C5CB19C0B420}"/>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5" name="Rectangle 184">
                  <a:extLst>
                    <a:ext uri="{FF2B5EF4-FFF2-40B4-BE49-F238E27FC236}">
                      <a16:creationId xmlns:a16="http://schemas.microsoft.com/office/drawing/2014/main" id="{4304CD29-6910-4033-B545-2E3617873B96}"/>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86" name="Straight Connector 185">
                  <a:extLst>
                    <a:ext uri="{FF2B5EF4-FFF2-40B4-BE49-F238E27FC236}">
                      <a16:creationId xmlns:a16="http://schemas.microsoft.com/office/drawing/2014/main" id="{28BCF4A6-0558-4780-9D01-6EE7B2565E7D}"/>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53BD5402-D486-4599-BAA4-01DC43828620}"/>
                  </a:ext>
                </a:extLst>
              </p:cNvPr>
              <p:cNvGrpSpPr/>
              <p:nvPr/>
            </p:nvGrpSpPr>
            <p:grpSpPr>
              <a:xfrm>
                <a:off x="7302081" y="2507974"/>
                <a:ext cx="2107651" cy="1045268"/>
                <a:chOff x="6291470" y="2122006"/>
                <a:chExt cx="2107651" cy="1045268"/>
              </a:xfrm>
            </p:grpSpPr>
            <p:grpSp>
              <p:nvGrpSpPr>
                <p:cNvPr id="168" name="Group 167">
                  <a:extLst>
                    <a:ext uri="{FF2B5EF4-FFF2-40B4-BE49-F238E27FC236}">
                      <a16:creationId xmlns:a16="http://schemas.microsoft.com/office/drawing/2014/main" id="{837BAD87-F772-4B64-A889-C83212D45ADF}"/>
                    </a:ext>
                  </a:extLst>
                </p:cNvPr>
                <p:cNvGrpSpPr/>
                <p:nvPr/>
              </p:nvGrpSpPr>
              <p:grpSpPr>
                <a:xfrm>
                  <a:off x="6647623" y="2122006"/>
                  <a:ext cx="858078" cy="773595"/>
                  <a:chOff x="6511788" y="2130287"/>
                  <a:chExt cx="858078" cy="773595"/>
                </a:xfrm>
              </p:grpSpPr>
              <p:cxnSp>
                <p:nvCxnSpPr>
                  <p:cNvPr id="175" name="Straight Connector 174">
                    <a:extLst>
                      <a:ext uri="{FF2B5EF4-FFF2-40B4-BE49-F238E27FC236}">
                        <a16:creationId xmlns:a16="http://schemas.microsoft.com/office/drawing/2014/main" id="{2346718B-6A64-47C9-8096-1A17AAA25B7B}"/>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C3642B5-FB23-475C-91CD-4A48E1A711F3}"/>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A760848-6269-4C96-A6F3-073FC3776666}"/>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B3FF7B3-13B1-4484-8DB4-E66BFEA42DA1}"/>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8834E90-41BD-4D50-9E53-F67B6974887F}"/>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9" name="Straight Connector 168">
                  <a:extLst>
                    <a:ext uri="{FF2B5EF4-FFF2-40B4-BE49-F238E27FC236}">
                      <a16:creationId xmlns:a16="http://schemas.microsoft.com/office/drawing/2014/main" id="{CB17A739-7D70-43CA-8289-14FA388EDB35}"/>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1D495B2-05EB-4339-B16C-B527D13A8C21}"/>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F170AD05-40F1-4F5D-8485-0F89517C6D95}"/>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2" name="Rectangle 171">
                  <a:extLst>
                    <a:ext uri="{FF2B5EF4-FFF2-40B4-BE49-F238E27FC236}">
                      <a16:creationId xmlns:a16="http://schemas.microsoft.com/office/drawing/2014/main" id="{91FBCA93-AF90-4A64-84CD-367A1FFCFC0A}"/>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3" name="Rectangle 172">
                  <a:extLst>
                    <a:ext uri="{FF2B5EF4-FFF2-40B4-BE49-F238E27FC236}">
                      <a16:creationId xmlns:a16="http://schemas.microsoft.com/office/drawing/2014/main" id="{78A4C4E6-8CD3-41E4-A048-FF4ABD6F7771}"/>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74" name="Straight Connector 173">
                  <a:extLst>
                    <a:ext uri="{FF2B5EF4-FFF2-40B4-BE49-F238E27FC236}">
                      <a16:creationId xmlns:a16="http://schemas.microsoft.com/office/drawing/2014/main" id="{30DB2CEA-DB42-40D8-A3DA-AFC5FD490DC8}"/>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1A10C9C-7409-45FB-84B7-40BD44ECE710}"/>
                  </a:ext>
                </a:extLst>
              </p:cNvPr>
              <p:cNvGrpSpPr/>
              <p:nvPr/>
            </p:nvGrpSpPr>
            <p:grpSpPr>
              <a:xfrm>
                <a:off x="7329966" y="3765265"/>
                <a:ext cx="2107651" cy="1045268"/>
                <a:chOff x="6291470" y="2122006"/>
                <a:chExt cx="2107651" cy="1045268"/>
              </a:xfrm>
            </p:grpSpPr>
            <p:grpSp>
              <p:nvGrpSpPr>
                <p:cNvPr id="156" name="Group 155">
                  <a:extLst>
                    <a:ext uri="{FF2B5EF4-FFF2-40B4-BE49-F238E27FC236}">
                      <a16:creationId xmlns:a16="http://schemas.microsoft.com/office/drawing/2014/main" id="{BB01227E-AB48-4ED0-901E-EC2F9C3587A5}"/>
                    </a:ext>
                  </a:extLst>
                </p:cNvPr>
                <p:cNvGrpSpPr/>
                <p:nvPr/>
              </p:nvGrpSpPr>
              <p:grpSpPr>
                <a:xfrm>
                  <a:off x="6647623" y="2122006"/>
                  <a:ext cx="858078" cy="773595"/>
                  <a:chOff x="6511788" y="2130287"/>
                  <a:chExt cx="858078" cy="773595"/>
                </a:xfrm>
              </p:grpSpPr>
              <p:cxnSp>
                <p:nvCxnSpPr>
                  <p:cNvPr id="163" name="Straight Connector 162">
                    <a:extLst>
                      <a:ext uri="{FF2B5EF4-FFF2-40B4-BE49-F238E27FC236}">
                        <a16:creationId xmlns:a16="http://schemas.microsoft.com/office/drawing/2014/main" id="{EE8EF66C-3D3C-44C4-8D68-02A37204B662}"/>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203548B-407B-4BD9-A963-63ECE241856F}"/>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A92E9DD-E332-4C29-8025-1149E272AB2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55AF3BF-50F0-46DC-8F93-CB1383DA0FAE}"/>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BDD838F-E992-4A96-A48C-C0D013BAB725}"/>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7C26FD18-55F1-4252-BCC3-4794DAD461C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B9638E1-153F-460C-AF71-22CC49BB94B0}"/>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2C0A9D84-710C-4D7D-A92E-801B169D90A4}"/>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0" name="Rectangle 159">
                  <a:extLst>
                    <a:ext uri="{FF2B5EF4-FFF2-40B4-BE49-F238E27FC236}">
                      <a16:creationId xmlns:a16="http://schemas.microsoft.com/office/drawing/2014/main" id="{5BD67C6C-E0B8-44D8-9F33-A79064A143D7}"/>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1" name="Rectangle 160">
                  <a:extLst>
                    <a:ext uri="{FF2B5EF4-FFF2-40B4-BE49-F238E27FC236}">
                      <a16:creationId xmlns:a16="http://schemas.microsoft.com/office/drawing/2014/main" id="{86A2E984-6187-48EB-BC6A-DC57B0FF1B19}"/>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62" name="Straight Connector 161">
                  <a:extLst>
                    <a:ext uri="{FF2B5EF4-FFF2-40B4-BE49-F238E27FC236}">
                      <a16:creationId xmlns:a16="http://schemas.microsoft.com/office/drawing/2014/main" id="{F76A09E5-5784-4DF1-A83F-A12DC5489F66}"/>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3" name="Straight Connector 112">
                <a:extLst>
                  <a:ext uri="{FF2B5EF4-FFF2-40B4-BE49-F238E27FC236}">
                    <a16:creationId xmlns:a16="http://schemas.microsoft.com/office/drawing/2014/main" id="{2F206FD7-0661-4A6A-88C2-D378F6F7B66F}"/>
                  </a:ext>
                </a:extLst>
              </p:cNvPr>
              <p:cNvCxnSpPr>
                <a:cxnSpLocks/>
              </p:cNvCxnSpPr>
              <p:nvPr/>
            </p:nvCxnSpPr>
            <p:spPr>
              <a:xfrm>
                <a:off x="9817023" y="717274"/>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5E1C396-B5B0-4D7A-BDAE-094542381EE3}"/>
                  </a:ext>
                </a:extLst>
              </p:cNvPr>
              <p:cNvCxnSpPr>
                <a:cxnSpLocks/>
              </p:cNvCxnSpPr>
              <p:nvPr/>
            </p:nvCxnSpPr>
            <p:spPr>
              <a:xfrm>
                <a:off x="11957805" y="718934"/>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81D434C6-9EC1-4EA8-A3E8-1C95A553B96A}"/>
                  </a:ext>
                </a:extLst>
              </p:cNvPr>
              <p:cNvGrpSpPr/>
              <p:nvPr/>
            </p:nvGrpSpPr>
            <p:grpSpPr>
              <a:xfrm>
                <a:off x="9817023" y="1273867"/>
                <a:ext cx="2107651" cy="1045268"/>
                <a:chOff x="6291470" y="2122006"/>
                <a:chExt cx="2107651" cy="1045268"/>
              </a:xfrm>
            </p:grpSpPr>
            <p:grpSp>
              <p:nvGrpSpPr>
                <p:cNvPr id="144" name="Group 143">
                  <a:extLst>
                    <a:ext uri="{FF2B5EF4-FFF2-40B4-BE49-F238E27FC236}">
                      <a16:creationId xmlns:a16="http://schemas.microsoft.com/office/drawing/2014/main" id="{BECE4013-90B3-4730-BC6F-4BC6CD34A847}"/>
                    </a:ext>
                  </a:extLst>
                </p:cNvPr>
                <p:cNvGrpSpPr/>
                <p:nvPr/>
              </p:nvGrpSpPr>
              <p:grpSpPr>
                <a:xfrm>
                  <a:off x="6647623" y="2122006"/>
                  <a:ext cx="858078" cy="773595"/>
                  <a:chOff x="6511788" y="2130287"/>
                  <a:chExt cx="858078" cy="773595"/>
                </a:xfrm>
              </p:grpSpPr>
              <p:cxnSp>
                <p:nvCxnSpPr>
                  <p:cNvPr id="151" name="Straight Connector 150">
                    <a:extLst>
                      <a:ext uri="{FF2B5EF4-FFF2-40B4-BE49-F238E27FC236}">
                        <a16:creationId xmlns:a16="http://schemas.microsoft.com/office/drawing/2014/main" id="{E4E5B684-7D75-45D7-9B39-3FEABF718917}"/>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39AB27E-9FDD-4DB1-A945-44AFF49EF3F2}"/>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F50BBD3-A242-4371-B67F-1D30CC2BC7C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A2EAFE0-1D72-4B86-948E-1813AFC54F25}"/>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5B5088-77A4-46EC-B370-A90E230F3657}"/>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5" name="Straight Connector 144">
                  <a:extLst>
                    <a:ext uri="{FF2B5EF4-FFF2-40B4-BE49-F238E27FC236}">
                      <a16:creationId xmlns:a16="http://schemas.microsoft.com/office/drawing/2014/main" id="{5C0C1B57-126B-402F-816C-77007EE79BB3}"/>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BAB6711-B59C-4E75-AA55-0B7A4C9ECEBA}"/>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E38A253-F1B1-4CBD-A7B9-0CFA47C06415}"/>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8" name="Rectangle 147">
                  <a:extLst>
                    <a:ext uri="{FF2B5EF4-FFF2-40B4-BE49-F238E27FC236}">
                      <a16:creationId xmlns:a16="http://schemas.microsoft.com/office/drawing/2014/main" id="{12302214-74C6-4434-91E0-BA889F6DC7EA}"/>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9" name="Rectangle 148">
                  <a:extLst>
                    <a:ext uri="{FF2B5EF4-FFF2-40B4-BE49-F238E27FC236}">
                      <a16:creationId xmlns:a16="http://schemas.microsoft.com/office/drawing/2014/main" id="{10530BCB-5D6E-4917-B51B-C17A754BCEA2}"/>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50" name="Straight Connector 149">
                  <a:extLst>
                    <a:ext uri="{FF2B5EF4-FFF2-40B4-BE49-F238E27FC236}">
                      <a16:creationId xmlns:a16="http://schemas.microsoft.com/office/drawing/2014/main" id="{0E94BBA8-7489-40A0-AACE-545FBDD59679}"/>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CAAF11A0-0B59-4370-81DA-0F4D40499304}"/>
                  </a:ext>
                </a:extLst>
              </p:cNvPr>
              <p:cNvGrpSpPr/>
              <p:nvPr/>
            </p:nvGrpSpPr>
            <p:grpSpPr>
              <a:xfrm>
                <a:off x="9850154" y="2507974"/>
                <a:ext cx="2107651" cy="1045268"/>
                <a:chOff x="6291470" y="2122006"/>
                <a:chExt cx="2107651" cy="1045268"/>
              </a:xfrm>
            </p:grpSpPr>
            <p:grpSp>
              <p:nvGrpSpPr>
                <p:cNvPr id="130" name="Group 129">
                  <a:extLst>
                    <a:ext uri="{FF2B5EF4-FFF2-40B4-BE49-F238E27FC236}">
                      <a16:creationId xmlns:a16="http://schemas.microsoft.com/office/drawing/2014/main" id="{F94BFCE7-B756-4C9C-A253-D6DEB0D4B380}"/>
                    </a:ext>
                  </a:extLst>
                </p:cNvPr>
                <p:cNvGrpSpPr/>
                <p:nvPr/>
              </p:nvGrpSpPr>
              <p:grpSpPr>
                <a:xfrm>
                  <a:off x="6647623" y="2122006"/>
                  <a:ext cx="858078" cy="773595"/>
                  <a:chOff x="6511788" y="2130287"/>
                  <a:chExt cx="858078" cy="773595"/>
                </a:xfrm>
              </p:grpSpPr>
              <p:cxnSp>
                <p:nvCxnSpPr>
                  <p:cNvPr id="137" name="Straight Connector 136">
                    <a:extLst>
                      <a:ext uri="{FF2B5EF4-FFF2-40B4-BE49-F238E27FC236}">
                        <a16:creationId xmlns:a16="http://schemas.microsoft.com/office/drawing/2014/main" id="{3B559109-F3F1-4896-82B6-58F67D09FCC5}"/>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1E139C0-2641-4CD7-A148-51395898469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23A5128-A837-424A-A66C-D778BB83072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A0A3117-C04A-4020-A09F-292511571AD7}"/>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5D3554-2B5F-445D-A909-E9C5F6AEBD10}"/>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DB06EF7D-0B62-4637-8478-561400A3819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0748A32-AD0A-4925-A8C1-AD7F21385297}"/>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CED84AB0-E21D-4E2E-A1D3-98CB49074336}"/>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4" name="Rectangle 133">
                  <a:extLst>
                    <a:ext uri="{FF2B5EF4-FFF2-40B4-BE49-F238E27FC236}">
                      <a16:creationId xmlns:a16="http://schemas.microsoft.com/office/drawing/2014/main" id="{0216A5B8-A2FB-466C-8380-C5211B525638}"/>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5" name="Rectangle 134">
                  <a:extLst>
                    <a:ext uri="{FF2B5EF4-FFF2-40B4-BE49-F238E27FC236}">
                      <a16:creationId xmlns:a16="http://schemas.microsoft.com/office/drawing/2014/main" id="{3DAD0680-8D2B-49C2-9583-B901A84AC48C}"/>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36" name="Straight Connector 135">
                  <a:extLst>
                    <a:ext uri="{FF2B5EF4-FFF2-40B4-BE49-F238E27FC236}">
                      <a16:creationId xmlns:a16="http://schemas.microsoft.com/office/drawing/2014/main" id="{8F372C1C-5268-4AFE-8790-3710BE427199}"/>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90EDEF1E-EDE8-4CCE-9618-9AA037C15176}"/>
                  </a:ext>
                </a:extLst>
              </p:cNvPr>
              <p:cNvGrpSpPr/>
              <p:nvPr/>
            </p:nvGrpSpPr>
            <p:grpSpPr>
              <a:xfrm>
                <a:off x="9878039" y="3765265"/>
                <a:ext cx="2107651" cy="1045268"/>
                <a:chOff x="6291470" y="2122006"/>
                <a:chExt cx="2107651" cy="1045268"/>
              </a:xfrm>
            </p:grpSpPr>
            <p:grpSp>
              <p:nvGrpSpPr>
                <p:cNvPr id="118" name="Group 117">
                  <a:extLst>
                    <a:ext uri="{FF2B5EF4-FFF2-40B4-BE49-F238E27FC236}">
                      <a16:creationId xmlns:a16="http://schemas.microsoft.com/office/drawing/2014/main" id="{CB8E996C-5F5B-4879-A38C-854EFF4DC2D4}"/>
                    </a:ext>
                  </a:extLst>
                </p:cNvPr>
                <p:cNvGrpSpPr/>
                <p:nvPr/>
              </p:nvGrpSpPr>
              <p:grpSpPr>
                <a:xfrm>
                  <a:off x="6647623" y="2122006"/>
                  <a:ext cx="858078" cy="773595"/>
                  <a:chOff x="6511788" y="2130287"/>
                  <a:chExt cx="858078" cy="773595"/>
                </a:xfrm>
              </p:grpSpPr>
              <p:cxnSp>
                <p:nvCxnSpPr>
                  <p:cNvPr id="125" name="Straight Connector 124">
                    <a:extLst>
                      <a:ext uri="{FF2B5EF4-FFF2-40B4-BE49-F238E27FC236}">
                        <a16:creationId xmlns:a16="http://schemas.microsoft.com/office/drawing/2014/main" id="{C6A56698-BF50-44F5-A234-41286DF25908}"/>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E3AEB6F-ACEC-4B31-B98C-B1E219086237}"/>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78CD2C5-5F99-4D2A-9975-4D8C87219EC2}"/>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BAC238D-91E5-41FF-A863-5AEBC10954FE}"/>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B6C955D-418B-4FF2-96DE-E53D4E6FC19F}"/>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9" name="Straight Connector 118">
                  <a:extLst>
                    <a:ext uri="{FF2B5EF4-FFF2-40B4-BE49-F238E27FC236}">
                      <a16:creationId xmlns:a16="http://schemas.microsoft.com/office/drawing/2014/main" id="{5042984F-2085-4746-9A9F-F52BA7C121E9}"/>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0D1F4FC-1698-4E6A-B0D4-59BBF03585FD}"/>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F0C0D09E-EC37-4B4D-AD8B-0D77D1BDB9CE}"/>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2" name="Rectangle 121">
                  <a:extLst>
                    <a:ext uri="{FF2B5EF4-FFF2-40B4-BE49-F238E27FC236}">
                      <a16:creationId xmlns:a16="http://schemas.microsoft.com/office/drawing/2014/main" id="{A5C8A1CF-1622-414F-B80D-EA7B4E8E8F73}"/>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3" name="Rectangle 122">
                  <a:extLst>
                    <a:ext uri="{FF2B5EF4-FFF2-40B4-BE49-F238E27FC236}">
                      <a16:creationId xmlns:a16="http://schemas.microsoft.com/office/drawing/2014/main" id="{7969B8D4-E3A9-477B-B63D-D611790F3523}"/>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24" name="Straight Connector 123">
                  <a:extLst>
                    <a:ext uri="{FF2B5EF4-FFF2-40B4-BE49-F238E27FC236}">
                      <a16:creationId xmlns:a16="http://schemas.microsoft.com/office/drawing/2014/main" id="{163C2833-21AA-499D-86A0-14243B7FAD17}"/>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28" name="Rectangle: Rounded Corners 227">
              <a:extLst>
                <a:ext uri="{FF2B5EF4-FFF2-40B4-BE49-F238E27FC236}">
                  <a16:creationId xmlns:a16="http://schemas.microsoft.com/office/drawing/2014/main" id="{9D65B8C5-4CD0-4ADA-BB2F-D72C42EDC352}"/>
                </a:ext>
              </a:extLst>
            </p:cNvPr>
            <p:cNvSpPr/>
            <p:nvPr/>
          </p:nvSpPr>
          <p:spPr>
            <a:xfrm>
              <a:off x="8151252" y="2889923"/>
              <a:ext cx="3196615" cy="187557"/>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Write Driver and Sense Amp</a:t>
              </a:r>
            </a:p>
          </p:txBody>
        </p:sp>
        <p:sp>
          <p:nvSpPr>
            <p:cNvPr id="229" name="Rectangle: Rounded Corners 228">
              <a:extLst>
                <a:ext uri="{FF2B5EF4-FFF2-40B4-BE49-F238E27FC236}">
                  <a16:creationId xmlns:a16="http://schemas.microsoft.com/office/drawing/2014/main" id="{CE48AE23-8928-4B3C-A11D-1B2E0CC9A6D8}"/>
                </a:ext>
              </a:extLst>
            </p:cNvPr>
            <p:cNvSpPr/>
            <p:nvPr/>
          </p:nvSpPr>
          <p:spPr>
            <a:xfrm>
              <a:off x="8157881" y="3132307"/>
              <a:ext cx="3196615" cy="199131"/>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 –decoder and Multiplexer</a:t>
              </a:r>
            </a:p>
          </p:txBody>
        </p:sp>
        <p:sp>
          <p:nvSpPr>
            <p:cNvPr id="230" name="Rectangle: Rounded Corners 229">
              <a:extLst>
                <a:ext uri="{FF2B5EF4-FFF2-40B4-BE49-F238E27FC236}">
                  <a16:creationId xmlns:a16="http://schemas.microsoft.com/office/drawing/2014/main" id="{BE0ACC59-01A9-48CC-942F-1885A0320449}"/>
                </a:ext>
              </a:extLst>
            </p:cNvPr>
            <p:cNvSpPr/>
            <p:nvPr/>
          </p:nvSpPr>
          <p:spPr>
            <a:xfrm>
              <a:off x="8157881" y="3369529"/>
              <a:ext cx="3196615" cy="224685"/>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Output driver and I/O</a:t>
              </a:r>
            </a:p>
          </p:txBody>
        </p:sp>
        <p:sp>
          <p:nvSpPr>
            <p:cNvPr id="231" name="Rectangle: Rounded Corners 230">
              <a:extLst>
                <a:ext uri="{FF2B5EF4-FFF2-40B4-BE49-F238E27FC236}">
                  <a16:creationId xmlns:a16="http://schemas.microsoft.com/office/drawing/2014/main" id="{8E8788A8-4482-449B-9F09-0875EC40CBB9}"/>
                </a:ext>
              </a:extLst>
            </p:cNvPr>
            <p:cNvSpPr/>
            <p:nvPr/>
          </p:nvSpPr>
          <p:spPr>
            <a:xfrm rot="16200000">
              <a:off x="6797271" y="1701842"/>
              <a:ext cx="2250257" cy="319877"/>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Y decoder</a:t>
              </a:r>
            </a:p>
          </p:txBody>
        </p:sp>
        <p:sp>
          <p:nvSpPr>
            <p:cNvPr id="232" name="TextBox 231">
              <a:extLst>
                <a:ext uri="{FF2B5EF4-FFF2-40B4-BE49-F238E27FC236}">
                  <a16:creationId xmlns:a16="http://schemas.microsoft.com/office/drawing/2014/main" id="{E93C1D8E-580F-403D-A216-3A541EBDB184}"/>
                </a:ext>
              </a:extLst>
            </p:cNvPr>
            <p:cNvSpPr txBox="1"/>
            <p:nvPr/>
          </p:nvSpPr>
          <p:spPr>
            <a:xfrm>
              <a:off x="8214940" y="679525"/>
              <a:ext cx="407599" cy="259023"/>
            </a:xfrm>
            <a:prstGeom prst="rect">
              <a:avLst/>
            </a:prstGeom>
            <a:noFill/>
            <a:ln w="28575">
              <a:noFill/>
            </a:ln>
          </p:spPr>
          <p:txBody>
            <a:bodyPr wrap="none" rtlCol="0">
              <a:spAutoFit/>
            </a:bodyPr>
            <a:lstStyle/>
            <a:p>
              <a:r>
                <a:rPr lang="en-US" sz="700" b="1"/>
                <a:t>BL</a:t>
              </a:r>
            </a:p>
          </p:txBody>
        </p:sp>
        <p:sp>
          <p:nvSpPr>
            <p:cNvPr id="233" name="TextBox 232">
              <a:extLst>
                <a:ext uri="{FF2B5EF4-FFF2-40B4-BE49-F238E27FC236}">
                  <a16:creationId xmlns:a16="http://schemas.microsoft.com/office/drawing/2014/main" id="{2161AF58-5EEB-4E18-B244-324E46F26D2A}"/>
                </a:ext>
              </a:extLst>
            </p:cNvPr>
            <p:cNvSpPr txBox="1"/>
            <p:nvPr/>
          </p:nvSpPr>
          <p:spPr>
            <a:xfrm>
              <a:off x="8937447" y="677343"/>
              <a:ext cx="401138" cy="259023"/>
            </a:xfrm>
            <a:prstGeom prst="rect">
              <a:avLst/>
            </a:prstGeom>
            <a:noFill/>
            <a:ln w="28575">
              <a:noFill/>
            </a:ln>
          </p:spPr>
          <p:txBody>
            <a:bodyPr wrap="none" rtlCol="0">
              <a:spAutoFit/>
            </a:bodyPr>
            <a:lstStyle/>
            <a:p>
              <a:r>
                <a:rPr lang="en-US" sz="700" b="1"/>
                <a:t>SL</a:t>
              </a:r>
            </a:p>
          </p:txBody>
        </p:sp>
        <p:sp>
          <p:nvSpPr>
            <p:cNvPr id="234" name="TextBox 233">
              <a:extLst>
                <a:ext uri="{FF2B5EF4-FFF2-40B4-BE49-F238E27FC236}">
                  <a16:creationId xmlns:a16="http://schemas.microsoft.com/office/drawing/2014/main" id="{9D6011D5-F25E-4DC1-8664-FCAA3B9C9D11}"/>
                </a:ext>
              </a:extLst>
            </p:cNvPr>
            <p:cNvSpPr txBox="1"/>
            <p:nvPr/>
          </p:nvSpPr>
          <p:spPr>
            <a:xfrm>
              <a:off x="10069301" y="678041"/>
              <a:ext cx="407599" cy="259023"/>
            </a:xfrm>
            <a:prstGeom prst="rect">
              <a:avLst/>
            </a:prstGeom>
            <a:noFill/>
            <a:ln w="28575">
              <a:noFill/>
            </a:ln>
          </p:spPr>
          <p:txBody>
            <a:bodyPr wrap="none" rtlCol="0">
              <a:spAutoFit/>
            </a:bodyPr>
            <a:lstStyle/>
            <a:p>
              <a:r>
                <a:rPr lang="en-US" sz="700" b="1"/>
                <a:t>BL</a:t>
              </a:r>
            </a:p>
          </p:txBody>
        </p:sp>
        <p:sp>
          <p:nvSpPr>
            <p:cNvPr id="235" name="TextBox 234">
              <a:extLst>
                <a:ext uri="{FF2B5EF4-FFF2-40B4-BE49-F238E27FC236}">
                  <a16:creationId xmlns:a16="http://schemas.microsoft.com/office/drawing/2014/main" id="{CBC504D5-1B85-4888-96DE-7BE2B19C3D4F}"/>
                </a:ext>
              </a:extLst>
            </p:cNvPr>
            <p:cNvSpPr txBox="1"/>
            <p:nvPr/>
          </p:nvSpPr>
          <p:spPr>
            <a:xfrm>
              <a:off x="10791808" y="675861"/>
              <a:ext cx="401138" cy="259023"/>
            </a:xfrm>
            <a:prstGeom prst="rect">
              <a:avLst/>
            </a:prstGeom>
            <a:noFill/>
            <a:ln w="28575">
              <a:noFill/>
            </a:ln>
          </p:spPr>
          <p:txBody>
            <a:bodyPr wrap="none" rtlCol="0">
              <a:spAutoFit/>
            </a:bodyPr>
            <a:lstStyle/>
            <a:p>
              <a:r>
                <a:rPr lang="en-US" sz="700" b="1"/>
                <a:t>SL</a:t>
              </a:r>
            </a:p>
          </p:txBody>
        </p:sp>
        <p:sp>
          <p:nvSpPr>
            <p:cNvPr id="236" name="TextBox 235">
              <a:extLst>
                <a:ext uri="{FF2B5EF4-FFF2-40B4-BE49-F238E27FC236}">
                  <a16:creationId xmlns:a16="http://schemas.microsoft.com/office/drawing/2014/main" id="{345B4499-746F-4E89-B334-4E14BEDA1071}"/>
                </a:ext>
              </a:extLst>
            </p:cNvPr>
            <p:cNvSpPr txBox="1"/>
            <p:nvPr/>
          </p:nvSpPr>
          <p:spPr>
            <a:xfrm>
              <a:off x="11142086" y="952484"/>
              <a:ext cx="435607" cy="259023"/>
            </a:xfrm>
            <a:prstGeom prst="rect">
              <a:avLst/>
            </a:prstGeom>
            <a:noFill/>
            <a:ln w="28575">
              <a:noFill/>
            </a:ln>
          </p:spPr>
          <p:txBody>
            <a:bodyPr wrap="none" rtlCol="0">
              <a:spAutoFit/>
            </a:bodyPr>
            <a:lstStyle/>
            <a:p>
              <a:r>
                <a:rPr lang="en-US" sz="700" b="1"/>
                <a:t>WL</a:t>
              </a:r>
            </a:p>
          </p:txBody>
        </p:sp>
        <p:sp>
          <p:nvSpPr>
            <p:cNvPr id="237" name="TextBox 236">
              <a:extLst>
                <a:ext uri="{FF2B5EF4-FFF2-40B4-BE49-F238E27FC236}">
                  <a16:creationId xmlns:a16="http://schemas.microsoft.com/office/drawing/2014/main" id="{4C5EC1AE-74D7-41BF-8CE3-0F03E5498EC3}"/>
                </a:ext>
              </a:extLst>
            </p:cNvPr>
            <p:cNvSpPr txBox="1"/>
            <p:nvPr/>
          </p:nvSpPr>
          <p:spPr>
            <a:xfrm>
              <a:off x="11156326" y="1472861"/>
              <a:ext cx="435607" cy="259023"/>
            </a:xfrm>
            <a:prstGeom prst="rect">
              <a:avLst/>
            </a:prstGeom>
            <a:noFill/>
            <a:ln w="28575">
              <a:noFill/>
            </a:ln>
          </p:spPr>
          <p:txBody>
            <a:bodyPr wrap="none" rtlCol="0">
              <a:spAutoFit/>
            </a:bodyPr>
            <a:lstStyle/>
            <a:p>
              <a:r>
                <a:rPr lang="en-US" sz="700" b="1"/>
                <a:t>WL</a:t>
              </a:r>
            </a:p>
          </p:txBody>
        </p:sp>
        <p:sp>
          <p:nvSpPr>
            <p:cNvPr id="238" name="TextBox 237">
              <a:extLst>
                <a:ext uri="{FF2B5EF4-FFF2-40B4-BE49-F238E27FC236}">
                  <a16:creationId xmlns:a16="http://schemas.microsoft.com/office/drawing/2014/main" id="{80E470CA-EF45-406D-A7BF-732B3540AFE2}"/>
                </a:ext>
              </a:extLst>
            </p:cNvPr>
            <p:cNvSpPr txBox="1"/>
            <p:nvPr/>
          </p:nvSpPr>
          <p:spPr>
            <a:xfrm>
              <a:off x="11185827" y="1999348"/>
              <a:ext cx="435607" cy="259023"/>
            </a:xfrm>
            <a:prstGeom prst="rect">
              <a:avLst/>
            </a:prstGeom>
            <a:noFill/>
            <a:ln w="28575">
              <a:noFill/>
            </a:ln>
          </p:spPr>
          <p:txBody>
            <a:bodyPr wrap="none" rtlCol="0">
              <a:spAutoFit/>
            </a:bodyPr>
            <a:lstStyle/>
            <a:p>
              <a:r>
                <a:rPr lang="en-US" sz="700" b="1"/>
                <a:t>WL</a:t>
              </a:r>
            </a:p>
          </p:txBody>
        </p:sp>
      </p:grpSp>
      <p:pic>
        <p:nvPicPr>
          <p:cNvPr id="5" name="Picture 4">
            <a:extLst>
              <a:ext uri="{FF2B5EF4-FFF2-40B4-BE49-F238E27FC236}">
                <a16:creationId xmlns:a16="http://schemas.microsoft.com/office/drawing/2014/main" id="{00B79D7A-AADE-46F8-B342-E01FBFF05F40}"/>
              </a:ext>
            </a:extLst>
          </p:cNvPr>
          <p:cNvPicPr>
            <a:picLocks noChangeAspect="1"/>
          </p:cNvPicPr>
          <p:nvPr/>
        </p:nvPicPr>
        <p:blipFill rotWithShape="1">
          <a:blip r:embed="rId9"/>
          <a:srcRect l="2034" t="6994" r="1"/>
          <a:stretch/>
        </p:blipFill>
        <p:spPr>
          <a:xfrm>
            <a:off x="9078794" y="1201401"/>
            <a:ext cx="2268091" cy="2105888"/>
          </a:xfrm>
          <a:prstGeom prst="rect">
            <a:avLst/>
          </a:prstGeom>
        </p:spPr>
      </p:pic>
      <p:sp>
        <p:nvSpPr>
          <p:cNvPr id="239" name="TextBox 238">
            <a:extLst>
              <a:ext uri="{FF2B5EF4-FFF2-40B4-BE49-F238E27FC236}">
                <a16:creationId xmlns:a16="http://schemas.microsoft.com/office/drawing/2014/main" id="{DEC62ED1-26F5-4DE0-8FDD-E3D5298AF7CB}"/>
              </a:ext>
            </a:extLst>
          </p:cNvPr>
          <p:cNvSpPr txBox="1"/>
          <p:nvPr/>
        </p:nvSpPr>
        <p:spPr>
          <a:xfrm>
            <a:off x="9008945" y="759168"/>
            <a:ext cx="2407789"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Intel Gen 1 </a:t>
            </a:r>
            <a:r>
              <a:rPr lang="en-US" sz="1600" b="1" dirty="0" err="1">
                <a:solidFill>
                  <a:schemeClr val="tx2"/>
                </a:solidFill>
                <a:latin typeface="Calibri" panose="020F0502020204030204" pitchFamily="34" charset="0"/>
                <a:cs typeface="Calibri" panose="020F0502020204030204" pitchFamily="34" charset="0"/>
              </a:rPr>
              <a:t>eDRAM</a:t>
            </a:r>
            <a:r>
              <a:rPr lang="en-US" sz="1600" b="1" dirty="0">
                <a:solidFill>
                  <a:schemeClr val="tx2"/>
                </a:solidFill>
                <a:latin typeface="Calibri" panose="020F0502020204030204" pitchFamily="34" charset="0"/>
                <a:cs typeface="Calibri" panose="020F0502020204030204" pitchFamily="34" charset="0"/>
              </a:rPr>
              <a:t> [1T1C]</a:t>
            </a:r>
          </a:p>
        </p:txBody>
      </p:sp>
      <p:sp>
        <p:nvSpPr>
          <p:cNvPr id="240" name="TextBox 239">
            <a:extLst>
              <a:ext uri="{FF2B5EF4-FFF2-40B4-BE49-F238E27FC236}">
                <a16:creationId xmlns:a16="http://schemas.microsoft.com/office/drawing/2014/main" id="{7BE4B72B-E800-4FCF-90DD-846AF549F5A3}"/>
              </a:ext>
            </a:extLst>
          </p:cNvPr>
          <p:cNvSpPr txBox="1"/>
          <p:nvPr/>
        </p:nvSpPr>
        <p:spPr>
          <a:xfrm>
            <a:off x="5682526" y="771128"/>
            <a:ext cx="2327404"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1T- 1X Array Architecture</a:t>
            </a:r>
          </a:p>
        </p:txBody>
      </p:sp>
      <p:sp>
        <p:nvSpPr>
          <p:cNvPr id="242" name="Rectangle 241">
            <a:extLst>
              <a:ext uri="{FF2B5EF4-FFF2-40B4-BE49-F238E27FC236}">
                <a16:creationId xmlns:a16="http://schemas.microsoft.com/office/drawing/2014/main" id="{95B52A38-0DE9-42D4-8572-E5F0F96270FE}"/>
              </a:ext>
            </a:extLst>
          </p:cNvPr>
          <p:cNvSpPr/>
          <p:nvPr/>
        </p:nvSpPr>
        <p:spPr>
          <a:xfrm>
            <a:off x="8170454" y="3806365"/>
            <a:ext cx="2109012"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TFT channel planar / nonplanar XTOR</a:t>
            </a:r>
          </a:p>
        </p:txBody>
      </p:sp>
      <p:sp>
        <p:nvSpPr>
          <p:cNvPr id="243" name="Rectangle 242">
            <a:extLst>
              <a:ext uri="{FF2B5EF4-FFF2-40B4-BE49-F238E27FC236}">
                <a16:creationId xmlns:a16="http://schemas.microsoft.com/office/drawing/2014/main" id="{470FA828-F114-499D-84AB-8C898CDCA55D}"/>
              </a:ext>
            </a:extLst>
          </p:cNvPr>
          <p:cNvSpPr/>
          <p:nvPr/>
        </p:nvSpPr>
        <p:spPr>
          <a:xfrm>
            <a:off x="10392187" y="3806364"/>
            <a:ext cx="1555453"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2T [independent read write] Option</a:t>
            </a:r>
          </a:p>
        </p:txBody>
      </p:sp>
      <p:sp>
        <p:nvSpPr>
          <p:cNvPr id="244" name="Rectangle 243">
            <a:extLst>
              <a:ext uri="{FF2B5EF4-FFF2-40B4-BE49-F238E27FC236}">
                <a16:creationId xmlns:a16="http://schemas.microsoft.com/office/drawing/2014/main" id="{F9404D12-FCDD-4DAE-864D-3AF34344630F}"/>
              </a:ext>
            </a:extLst>
          </p:cNvPr>
          <p:cNvSpPr/>
          <p:nvPr/>
        </p:nvSpPr>
        <p:spPr>
          <a:xfrm>
            <a:off x="5997429" y="3806365"/>
            <a:ext cx="2060302"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Si channel planar / nonplanar XTOR</a:t>
            </a:r>
          </a:p>
        </p:txBody>
      </p:sp>
      <p:sp>
        <p:nvSpPr>
          <p:cNvPr id="245" name="Rectangle 244">
            <a:extLst>
              <a:ext uri="{FF2B5EF4-FFF2-40B4-BE49-F238E27FC236}">
                <a16:creationId xmlns:a16="http://schemas.microsoft.com/office/drawing/2014/main" id="{80F7223C-0917-4EFC-B9C3-0DF5F3126ECB}"/>
              </a:ext>
            </a:extLst>
          </p:cNvPr>
          <p:cNvSpPr/>
          <p:nvPr/>
        </p:nvSpPr>
        <p:spPr>
          <a:xfrm>
            <a:off x="7849950" y="5100950"/>
            <a:ext cx="1032153"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MRAM [STT/SOT]</a:t>
            </a:r>
          </a:p>
        </p:txBody>
      </p:sp>
      <p:sp>
        <p:nvSpPr>
          <p:cNvPr id="246" name="Rectangle 245">
            <a:extLst>
              <a:ext uri="{FF2B5EF4-FFF2-40B4-BE49-F238E27FC236}">
                <a16:creationId xmlns:a16="http://schemas.microsoft.com/office/drawing/2014/main" id="{5BD64CB4-C203-4641-BBCE-1282E1EE7E62}"/>
              </a:ext>
            </a:extLst>
          </p:cNvPr>
          <p:cNvSpPr/>
          <p:nvPr/>
        </p:nvSpPr>
        <p:spPr>
          <a:xfrm>
            <a:off x="10765119" y="5099511"/>
            <a:ext cx="1355078"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Nano-structure change</a:t>
            </a:r>
          </a:p>
        </p:txBody>
      </p:sp>
      <p:sp>
        <p:nvSpPr>
          <p:cNvPr id="247" name="Rectangle 246">
            <a:extLst>
              <a:ext uri="{FF2B5EF4-FFF2-40B4-BE49-F238E27FC236}">
                <a16:creationId xmlns:a16="http://schemas.microsoft.com/office/drawing/2014/main" id="{EBB4A070-722E-4EAD-9000-9672B473D4B4}"/>
              </a:ext>
            </a:extLst>
          </p:cNvPr>
          <p:cNvSpPr/>
          <p:nvPr/>
        </p:nvSpPr>
        <p:spPr>
          <a:xfrm>
            <a:off x="6218442" y="5099990"/>
            <a:ext cx="1458537"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High-k Capacitor </a:t>
            </a:r>
          </a:p>
        </p:txBody>
      </p:sp>
      <p:sp>
        <p:nvSpPr>
          <p:cNvPr id="248" name="Rectangle 247">
            <a:extLst>
              <a:ext uri="{FF2B5EF4-FFF2-40B4-BE49-F238E27FC236}">
                <a16:creationId xmlns:a16="http://schemas.microsoft.com/office/drawing/2014/main" id="{0408E221-7A75-44CF-A044-341FC40A820A}"/>
              </a:ext>
            </a:extLst>
          </p:cNvPr>
          <p:cNvSpPr/>
          <p:nvPr/>
        </p:nvSpPr>
        <p:spPr>
          <a:xfrm>
            <a:off x="9059411" y="5130354"/>
            <a:ext cx="1384636"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Ferro-capacitor</a:t>
            </a:r>
          </a:p>
        </p:txBody>
      </p:sp>
      <p:cxnSp>
        <p:nvCxnSpPr>
          <p:cNvPr id="249" name="Straight Arrow Connector 248">
            <a:extLst>
              <a:ext uri="{FF2B5EF4-FFF2-40B4-BE49-F238E27FC236}">
                <a16:creationId xmlns:a16="http://schemas.microsoft.com/office/drawing/2014/main" id="{8225ED37-9F37-4B34-8EED-44C7F25B20E0}"/>
              </a:ext>
            </a:extLst>
          </p:cNvPr>
          <p:cNvCxnSpPr>
            <a:cxnSpLocks/>
            <a:stCxn id="244" idx="2"/>
            <a:endCxn id="247" idx="0"/>
          </p:cNvCxnSpPr>
          <p:nvPr/>
        </p:nvCxnSpPr>
        <p:spPr>
          <a:xfrm flipH="1">
            <a:off x="6947711" y="4238056"/>
            <a:ext cx="79869" cy="86193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0" name="Straight Arrow Connector 249">
            <a:extLst>
              <a:ext uri="{FF2B5EF4-FFF2-40B4-BE49-F238E27FC236}">
                <a16:creationId xmlns:a16="http://schemas.microsoft.com/office/drawing/2014/main" id="{4D23D0ED-DB0F-4986-8339-F44398A29F95}"/>
              </a:ext>
            </a:extLst>
          </p:cNvPr>
          <p:cNvCxnSpPr>
            <a:cxnSpLocks/>
            <a:stCxn id="244" idx="2"/>
            <a:endCxn id="245" idx="0"/>
          </p:cNvCxnSpPr>
          <p:nvPr/>
        </p:nvCxnSpPr>
        <p:spPr>
          <a:xfrm>
            <a:off x="7027581" y="4238056"/>
            <a:ext cx="1338446" cy="86289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1" name="Straight Arrow Connector 250">
            <a:extLst>
              <a:ext uri="{FF2B5EF4-FFF2-40B4-BE49-F238E27FC236}">
                <a16:creationId xmlns:a16="http://schemas.microsoft.com/office/drawing/2014/main" id="{2039E16F-153F-4E88-9905-07AE0077BCB6}"/>
              </a:ext>
            </a:extLst>
          </p:cNvPr>
          <p:cNvCxnSpPr>
            <a:cxnSpLocks/>
            <a:stCxn id="244" idx="2"/>
            <a:endCxn id="248" idx="0"/>
          </p:cNvCxnSpPr>
          <p:nvPr/>
        </p:nvCxnSpPr>
        <p:spPr>
          <a:xfrm>
            <a:off x="7027581" y="4238056"/>
            <a:ext cx="2724149" cy="89229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2" name="Straight Arrow Connector 251">
            <a:extLst>
              <a:ext uri="{FF2B5EF4-FFF2-40B4-BE49-F238E27FC236}">
                <a16:creationId xmlns:a16="http://schemas.microsoft.com/office/drawing/2014/main" id="{520210EC-8CF0-4B50-BCD5-72A5A2C682FE}"/>
              </a:ext>
            </a:extLst>
          </p:cNvPr>
          <p:cNvCxnSpPr>
            <a:cxnSpLocks/>
            <a:stCxn id="244" idx="2"/>
            <a:endCxn id="246" idx="0"/>
          </p:cNvCxnSpPr>
          <p:nvPr/>
        </p:nvCxnSpPr>
        <p:spPr>
          <a:xfrm>
            <a:off x="7027580" y="4238055"/>
            <a:ext cx="4415078" cy="86145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3" name="Straight Arrow Connector 252">
            <a:extLst>
              <a:ext uri="{FF2B5EF4-FFF2-40B4-BE49-F238E27FC236}">
                <a16:creationId xmlns:a16="http://schemas.microsoft.com/office/drawing/2014/main" id="{2E0850D9-E3E1-44DA-B0A9-12CE7340F5B0}"/>
              </a:ext>
            </a:extLst>
          </p:cNvPr>
          <p:cNvCxnSpPr>
            <a:cxnSpLocks/>
            <a:stCxn id="242" idx="2"/>
            <a:endCxn id="247" idx="0"/>
          </p:cNvCxnSpPr>
          <p:nvPr/>
        </p:nvCxnSpPr>
        <p:spPr>
          <a:xfrm flipH="1">
            <a:off x="6947711" y="4238056"/>
            <a:ext cx="2277249" cy="86193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4" name="Straight Arrow Connector 253">
            <a:extLst>
              <a:ext uri="{FF2B5EF4-FFF2-40B4-BE49-F238E27FC236}">
                <a16:creationId xmlns:a16="http://schemas.microsoft.com/office/drawing/2014/main" id="{7BFEC6C3-9051-48C4-A069-C7341FF6C526}"/>
              </a:ext>
            </a:extLst>
          </p:cNvPr>
          <p:cNvCxnSpPr>
            <a:cxnSpLocks/>
            <a:stCxn id="242" idx="2"/>
            <a:endCxn id="245" idx="0"/>
          </p:cNvCxnSpPr>
          <p:nvPr/>
        </p:nvCxnSpPr>
        <p:spPr>
          <a:xfrm flipH="1">
            <a:off x="8366027" y="4238056"/>
            <a:ext cx="858933" cy="86289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5" name="Straight Arrow Connector 254">
            <a:extLst>
              <a:ext uri="{FF2B5EF4-FFF2-40B4-BE49-F238E27FC236}">
                <a16:creationId xmlns:a16="http://schemas.microsoft.com/office/drawing/2014/main" id="{71BFDB1E-1002-437B-9501-BC2F91D847D7}"/>
              </a:ext>
            </a:extLst>
          </p:cNvPr>
          <p:cNvCxnSpPr>
            <a:cxnSpLocks/>
            <a:stCxn id="242" idx="2"/>
            <a:endCxn id="248" idx="0"/>
          </p:cNvCxnSpPr>
          <p:nvPr/>
        </p:nvCxnSpPr>
        <p:spPr>
          <a:xfrm>
            <a:off x="9224960" y="4238056"/>
            <a:ext cx="526770" cy="89229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6" name="Straight Arrow Connector 255">
            <a:extLst>
              <a:ext uri="{FF2B5EF4-FFF2-40B4-BE49-F238E27FC236}">
                <a16:creationId xmlns:a16="http://schemas.microsoft.com/office/drawing/2014/main" id="{9E264AD9-D0F9-4692-B144-373E2C8DE036}"/>
              </a:ext>
            </a:extLst>
          </p:cNvPr>
          <p:cNvCxnSpPr>
            <a:cxnSpLocks/>
            <a:stCxn id="242" idx="2"/>
            <a:endCxn id="246" idx="0"/>
          </p:cNvCxnSpPr>
          <p:nvPr/>
        </p:nvCxnSpPr>
        <p:spPr>
          <a:xfrm>
            <a:off x="9224960" y="4238055"/>
            <a:ext cx="2217698" cy="86145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7" name="Straight Arrow Connector 256">
            <a:extLst>
              <a:ext uri="{FF2B5EF4-FFF2-40B4-BE49-F238E27FC236}">
                <a16:creationId xmlns:a16="http://schemas.microsoft.com/office/drawing/2014/main" id="{5CD72CC7-3E7C-40EA-AD6C-0E1D525AB5E1}"/>
              </a:ext>
            </a:extLst>
          </p:cNvPr>
          <p:cNvCxnSpPr>
            <a:cxnSpLocks/>
            <a:stCxn id="243" idx="2"/>
            <a:endCxn id="247" idx="0"/>
          </p:cNvCxnSpPr>
          <p:nvPr/>
        </p:nvCxnSpPr>
        <p:spPr>
          <a:xfrm flipH="1">
            <a:off x="6947711" y="4238054"/>
            <a:ext cx="4222203" cy="86193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8" name="Straight Arrow Connector 257">
            <a:extLst>
              <a:ext uri="{FF2B5EF4-FFF2-40B4-BE49-F238E27FC236}">
                <a16:creationId xmlns:a16="http://schemas.microsoft.com/office/drawing/2014/main" id="{3A317BF7-41E7-4C3F-8CD5-5DD0DB31EA42}"/>
              </a:ext>
            </a:extLst>
          </p:cNvPr>
          <p:cNvCxnSpPr>
            <a:cxnSpLocks/>
            <a:stCxn id="243" idx="2"/>
            <a:endCxn id="245" idx="0"/>
          </p:cNvCxnSpPr>
          <p:nvPr/>
        </p:nvCxnSpPr>
        <p:spPr>
          <a:xfrm flipH="1">
            <a:off x="8366026" y="4238054"/>
            <a:ext cx="2803888" cy="86289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9" name="Straight Arrow Connector 258">
            <a:extLst>
              <a:ext uri="{FF2B5EF4-FFF2-40B4-BE49-F238E27FC236}">
                <a16:creationId xmlns:a16="http://schemas.microsoft.com/office/drawing/2014/main" id="{41E52F2A-350C-4776-894F-C38C27FBE7D7}"/>
              </a:ext>
            </a:extLst>
          </p:cNvPr>
          <p:cNvCxnSpPr>
            <a:cxnSpLocks/>
            <a:stCxn id="243" idx="2"/>
            <a:endCxn id="248" idx="0"/>
          </p:cNvCxnSpPr>
          <p:nvPr/>
        </p:nvCxnSpPr>
        <p:spPr>
          <a:xfrm flipH="1">
            <a:off x="9751729" y="4238054"/>
            <a:ext cx="1418185" cy="89230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1" name="TextBox 260">
            <a:extLst>
              <a:ext uri="{FF2B5EF4-FFF2-40B4-BE49-F238E27FC236}">
                <a16:creationId xmlns:a16="http://schemas.microsoft.com/office/drawing/2014/main" id="{7B82D1C7-B7CC-4121-A7B9-5F75D778255E}"/>
              </a:ext>
            </a:extLst>
          </p:cNvPr>
          <p:cNvSpPr txBox="1"/>
          <p:nvPr/>
        </p:nvSpPr>
        <p:spPr>
          <a:xfrm>
            <a:off x="8211800" y="3466939"/>
            <a:ext cx="1630086" cy="338466"/>
          </a:xfrm>
          <a:prstGeom prst="rect">
            <a:avLst/>
          </a:prstGeom>
          <a:noFill/>
        </p:spPr>
        <p:txBody>
          <a:bodyPr wrap="none" rtlCol="0">
            <a:spAutoFit/>
          </a:bodyPr>
          <a:lstStyle/>
          <a:p>
            <a:r>
              <a:rPr lang="en-US" sz="1600" b="1" dirty="0">
                <a:solidFill>
                  <a:schemeClr val="tx1">
                    <a:lumMod val="85000"/>
                  </a:schemeClr>
                </a:solidFill>
                <a:latin typeface="Calibri" panose="020F0502020204030204" pitchFamily="34" charset="0"/>
                <a:cs typeface="Calibri" panose="020F0502020204030204" pitchFamily="34" charset="0"/>
              </a:rPr>
              <a:t>Access Transistor</a:t>
            </a:r>
          </a:p>
        </p:txBody>
      </p:sp>
      <p:sp>
        <p:nvSpPr>
          <p:cNvPr id="262" name="TextBox 261">
            <a:extLst>
              <a:ext uri="{FF2B5EF4-FFF2-40B4-BE49-F238E27FC236}">
                <a16:creationId xmlns:a16="http://schemas.microsoft.com/office/drawing/2014/main" id="{A1A41604-C12B-4058-AA06-F5D52EC0EE19}"/>
              </a:ext>
            </a:extLst>
          </p:cNvPr>
          <p:cNvSpPr txBox="1"/>
          <p:nvPr/>
        </p:nvSpPr>
        <p:spPr>
          <a:xfrm>
            <a:off x="8308285" y="5529526"/>
            <a:ext cx="1662779" cy="338466"/>
          </a:xfrm>
          <a:prstGeom prst="rect">
            <a:avLst/>
          </a:prstGeom>
          <a:noFill/>
        </p:spPr>
        <p:txBody>
          <a:bodyPr wrap="none" rtlCol="0">
            <a:spAutoFit/>
          </a:bodyPr>
          <a:lstStyle/>
          <a:p>
            <a:r>
              <a:rPr lang="en-US" sz="1600" b="1" dirty="0">
                <a:solidFill>
                  <a:schemeClr val="tx1">
                    <a:lumMod val="50000"/>
                    <a:lumOff val="50000"/>
                  </a:schemeClr>
                </a:solidFill>
                <a:latin typeface="Calibri" panose="020F0502020204030204" pitchFamily="34" charset="0"/>
                <a:cs typeface="Calibri" panose="020F0502020204030204" pitchFamily="34" charset="0"/>
              </a:rPr>
              <a:t>Memory Element</a:t>
            </a:r>
          </a:p>
        </p:txBody>
      </p:sp>
      <p:cxnSp>
        <p:nvCxnSpPr>
          <p:cNvPr id="6" name="Straight Arrow Connector 5">
            <a:extLst>
              <a:ext uri="{FF2B5EF4-FFF2-40B4-BE49-F238E27FC236}">
                <a16:creationId xmlns:a16="http://schemas.microsoft.com/office/drawing/2014/main" id="{0395BA45-8951-7AA0-1CB5-8537B81F64D5}"/>
              </a:ext>
            </a:extLst>
          </p:cNvPr>
          <p:cNvCxnSpPr>
            <a:cxnSpLocks/>
            <a:stCxn id="243" idx="2"/>
            <a:endCxn id="246" idx="0"/>
          </p:cNvCxnSpPr>
          <p:nvPr/>
        </p:nvCxnSpPr>
        <p:spPr>
          <a:xfrm>
            <a:off x="11169914" y="4238055"/>
            <a:ext cx="272744" cy="861457"/>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5184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E8636-B04A-254D-B4BE-F187702E2A15}"/>
              </a:ext>
            </a:extLst>
          </p:cNvPr>
          <p:cNvGrpSpPr/>
          <p:nvPr/>
        </p:nvGrpSpPr>
        <p:grpSpPr>
          <a:xfrm>
            <a:off x="914161" y="410625"/>
            <a:ext cx="3313837" cy="2485816"/>
            <a:chOff x="1143000" y="2277932"/>
            <a:chExt cx="3314700" cy="2486464"/>
          </a:xfrm>
        </p:grpSpPr>
        <p:sp>
          <p:nvSpPr>
            <p:cNvPr id="4" name="Rounded Rectangle 3">
              <a:extLst>
                <a:ext uri="{FF2B5EF4-FFF2-40B4-BE49-F238E27FC236}">
                  <a16:creationId xmlns:a16="http://schemas.microsoft.com/office/drawing/2014/main" id="{3965F1BA-91EF-E541-B450-348ECB14BACB}"/>
                </a:ext>
              </a:extLst>
            </p:cNvPr>
            <p:cNvSpPr/>
            <p:nvPr/>
          </p:nvSpPr>
          <p:spPr>
            <a:xfrm>
              <a:off x="1143000" y="2286000"/>
              <a:ext cx="1447800" cy="1676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1600" dirty="0">
                  <a:solidFill>
                    <a:schemeClr val="tx1"/>
                  </a:solidFill>
                  <a:latin typeface="Calibri" panose="020F0502020204030204" pitchFamily="34" charset="0"/>
                  <a:cs typeface="Calibri" panose="020F0502020204030204" pitchFamily="34" charset="0"/>
                </a:rPr>
                <a:t>Host</a:t>
              </a:r>
            </a:p>
          </p:txBody>
        </p:sp>
        <p:sp>
          <p:nvSpPr>
            <p:cNvPr id="5" name="Rounded Rectangle 4">
              <a:extLst>
                <a:ext uri="{FF2B5EF4-FFF2-40B4-BE49-F238E27FC236}">
                  <a16:creationId xmlns:a16="http://schemas.microsoft.com/office/drawing/2014/main" id="{8E343155-82CC-6B48-B6B7-8EBCD38EEEAE}"/>
                </a:ext>
              </a:extLst>
            </p:cNvPr>
            <p:cNvSpPr/>
            <p:nvPr/>
          </p:nvSpPr>
          <p:spPr>
            <a:xfrm>
              <a:off x="2286000" y="2743199"/>
              <a:ext cx="304800" cy="9906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a16="http://schemas.microsoft.com/office/drawing/2014/main" id="{B00A39A3-F899-8B48-93B1-8FE6B0870C1F}"/>
                </a:ext>
              </a:extLst>
            </p:cNvPr>
            <p:cNvSpPr/>
            <p:nvPr/>
          </p:nvSpPr>
          <p:spPr>
            <a:xfrm>
              <a:off x="3009900" y="2277932"/>
              <a:ext cx="1447800" cy="1676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US" sz="1600" dirty="0">
                  <a:solidFill>
                    <a:schemeClr val="tx1"/>
                  </a:solidFill>
                  <a:latin typeface="Calibri" panose="020F0502020204030204" pitchFamily="34" charset="0"/>
                  <a:cs typeface="Calibri" panose="020F0502020204030204" pitchFamily="34" charset="0"/>
                </a:rPr>
                <a:t>Memory Farm</a:t>
              </a:r>
            </a:p>
          </p:txBody>
        </p:sp>
        <p:sp>
          <p:nvSpPr>
            <p:cNvPr id="7" name="Rounded Rectangle 6">
              <a:extLst>
                <a:ext uri="{FF2B5EF4-FFF2-40B4-BE49-F238E27FC236}">
                  <a16:creationId xmlns:a16="http://schemas.microsoft.com/office/drawing/2014/main" id="{0263AD8E-36EE-E14B-9218-323F642CF579}"/>
                </a:ext>
              </a:extLst>
            </p:cNvPr>
            <p:cNvSpPr/>
            <p:nvPr/>
          </p:nvSpPr>
          <p:spPr>
            <a:xfrm>
              <a:off x="3009900" y="2719886"/>
              <a:ext cx="304800" cy="3048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BD5AC8A9-B775-0C40-B5AE-CC25D1CF0914}"/>
                </a:ext>
              </a:extLst>
            </p:cNvPr>
            <p:cNvSpPr/>
            <p:nvPr/>
          </p:nvSpPr>
          <p:spPr>
            <a:xfrm>
              <a:off x="3009900" y="2719887"/>
              <a:ext cx="1447800" cy="3048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latin typeface="Calibri" panose="020F0502020204030204" pitchFamily="34" charset="0"/>
                  <a:cs typeface="Calibri" panose="020F0502020204030204" pitchFamily="34" charset="0"/>
                </a:rPr>
                <a:t>Channel</a:t>
              </a:r>
              <a:r>
                <a:rPr lang="en-US" sz="1600" baseline="-25000" dirty="0">
                  <a:solidFill>
                    <a:schemeClr val="tx1"/>
                  </a:solidFill>
                  <a:latin typeface="Calibri" panose="020F0502020204030204" pitchFamily="34" charset="0"/>
                  <a:cs typeface="Calibri" panose="020F0502020204030204" pitchFamily="34" charset="0"/>
                </a:rPr>
                <a:t>0</a:t>
              </a:r>
            </a:p>
          </p:txBody>
        </p:sp>
        <p:sp>
          <p:nvSpPr>
            <p:cNvPr id="9" name="Rounded Rectangle 8">
              <a:extLst>
                <a:ext uri="{FF2B5EF4-FFF2-40B4-BE49-F238E27FC236}">
                  <a16:creationId xmlns:a16="http://schemas.microsoft.com/office/drawing/2014/main" id="{4CFA2899-D2E5-4C45-A36A-C9C4248EEA15}"/>
                </a:ext>
              </a:extLst>
            </p:cNvPr>
            <p:cNvSpPr/>
            <p:nvPr/>
          </p:nvSpPr>
          <p:spPr>
            <a:xfrm>
              <a:off x="3009900" y="3395532"/>
              <a:ext cx="304800" cy="3048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88D7F5F0-6804-6C4F-8E51-FCDAF07F05E8}"/>
                </a:ext>
              </a:extLst>
            </p:cNvPr>
            <p:cNvSpPr/>
            <p:nvPr/>
          </p:nvSpPr>
          <p:spPr>
            <a:xfrm>
              <a:off x="3009900" y="3395533"/>
              <a:ext cx="1447800" cy="3048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latin typeface="Calibri" panose="020F0502020204030204" pitchFamily="34" charset="0"/>
                  <a:cs typeface="Calibri" panose="020F0502020204030204" pitchFamily="34" charset="0"/>
                </a:rPr>
                <a:t>Channel</a:t>
              </a:r>
              <a:r>
                <a:rPr lang="en-US" sz="1600" baseline="-25000" dirty="0">
                  <a:solidFill>
                    <a:schemeClr val="tx1"/>
                  </a:solidFill>
                  <a:latin typeface="Calibri" panose="020F0502020204030204" pitchFamily="34" charset="0"/>
                  <a:cs typeface="Calibri" panose="020F0502020204030204" pitchFamily="34" charset="0"/>
                </a:rPr>
                <a:t>n-1</a:t>
              </a:r>
            </a:p>
          </p:txBody>
        </p:sp>
        <p:sp>
          <p:nvSpPr>
            <p:cNvPr id="11" name="TextBox 10">
              <a:extLst>
                <a:ext uri="{FF2B5EF4-FFF2-40B4-BE49-F238E27FC236}">
                  <a16:creationId xmlns:a16="http://schemas.microsoft.com/office/drawing/2014/main" id="{9557E8FC-83C6-BA4A-B7BA-E541EFA787EB}"/>
                </a:ext>
              </a:extLst>
            </p:cNvPr>
            <p:cNvSpPr txBox="1"/>
            <p:nvPr/>
          </p:nvSpPr>
          <p:spPr>
            <a:xfrm rot="16200000">
              <a:off x="3815667" y="3132960"/>
              <a:ext cx="141064"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cxnSp>
          <p:nvCxnSpPr>
            <p:cNvPr id="12" name="Straight Arrow Connector 11">
              <a:extLst>
                <a:ext uri="{FF2B5EF4-FFF2-40B4-BE49-F238E27FC236}">
                  <a16:creationId xmlns:a16="http://schemas.microsoft.com/office/drawing/2014/main" id="{F315B9BF-5E3C-E341-AF43-3CD36E990F60}"/>
                </a:ext>
              </a:extLst>
            </p:cNvPr>
            <p:cNvCxnSpPr>
              <a:cxnSpLocks/>
            </p:cNvCxnSpPr>
            <p:nvPr/>
          </p:nvCxnSpPr>
          <p:spPr>
            <a:xfrm>
              <a:off x="2590800" y="2895600"/>
              <a:ext cx="419100" cy="2"/>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34408AC-400B-6944-B9F2-B3B7E7D6D196}"/>
                </a:ext>
              </a:extLst>
            </p:cNvPr>
            <p:cNvCxnSpPr>
              <a:cxnSpLocks/>
            </p:cNvCxnSpPr>
            <p:nvPr/>
          </p:nvCxnSpPr>
          <p:spPr>
            <a:xfrm>
              <a:off x="2590800" y="3581398"/>
              <a:ext cx="419100" cy="2"/>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4555B69-8BE4-4949-8DEC-50260407D483}"/>
                </a:ext>
              </a:extLst>
            </p:cNvPr>
            <p:cNvSpPr txBox="1"/>
            <p:nvPr/>
          </p:nvSpPr>
          <p:spPr>
            <a:xfrm rot="16200000">
              <a:off x="2660048" y="3087595"/>
              <a:ext cx="141064"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cxnSp>
          <p:nvCxnSpPr>
            <p:cNvPr id="15" name="Straight Arrow Connector 14">
              <a:extLst>
                <a:ext uri="{FF2B5EF4-FFF2-40B4-BE49-F238E27FC236}">
                  <a16:creationId xmlns:a16="http://schemas.microsoft.com/office/drawing/2014/main" id="{2886AE9E-FB07-BB4E-B280-ED2A32E2034F}"/>
                </a:ext>
              </a:extLst>
            </p:cNvPr>
            <p:cNvCxnSpPr>
              <a:cxnSpLocks/>
            </p:cNvCxnSpPr>
            <p:nvPr/>
          </p:nvCxnSpPr>
          <p:spPr>
            <a:xfrm>
              <a:off x="2607469" y="2800459"/>
              <a:ext cx="426887"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5EA8913-C574-EF43-BB9B-4A7CC7D7D73A}"/>
                </a:ext>
              </a:extLst>
            </p:cNvPr>
            <p:cNvCxnSpPr>
              <a:cxnSpLocks/>
            </p:cNvCxnSpPr>
            <p:nvPr/>
          </p:nvCxnSpPr>
          <p:spPr>
            <a:xfrm>
              <a:off x="2583013" y="3494758"/>
              <a:ext cx="426887"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70E7869-51B7-2346-9072-738880DD0AF6}"/>
                </a:ext>
              </a:extLst>
            </p:cNvPr>
            <p:cNvSpPr/>
            <p:nvPr/>
          </p:nvSpPr>
          <p:spPr>
            <a:xfrm>
              <a:off x="2410382" y="4302731"/>
              <a:ext cx="821059" cy="46166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a:t>
              </a:r>
            </a:p>
          </p:txBody>
        </p:sp>
      </p:grpSp>
      <p:grpSp>
        <p:nvGrpSpPr>
          <p:cNvPr id="18" name="Group 17">
            <a:extLst>
              <a:ext uri="{FF2B5EF4-FFF2-40B4-BE49-F238E27FC236}">
                <a16:creationId xmlns:a16="http://schemas.microsoft.com/office/drawing/2014/main" id="{8ED937BE-B9D6-1D4B-A482-57E2BAB571DC}"/>
              </a:ext>
            </a:extLst>
          </p:cNvPr>
          <p:cNvGrpSpPr/>
          <p:nvPr/>
        </p:nvGrpSpPr>
        <p:grpSpPr>
          <a:xfrm>
            <a:off x="5336652" y="244173"/>
            <a:ext cx="2209225" cy="2798554"/>
            <a:chOff x="5257800" y="1965113"/>
            <a:chExt cx="2209800" cy="2799283"/>
          </a:xfrm>
        </p:grpSpPr>
        <p:sp>
          <p:nvSpPr>
            <p:cNvPr id="19" name="Rounded Rectangle 18">
              <a:extLst>
                <a:ext uri="{FF2B5EF4-FFF2-40B4-BE49-F238E27FC236}">
                  <a16:creationId xmlns:a16="http://schemas.microsoft.com/office/drawing/2014/main" id="{5056211F-A054-4C4F-B9E4-AAE3E2A0919A}"/>
                </a:ext>
              </a:extLst>
            </p:cNvPr>
            <p:cNvSpPr/>
            <p:nvPr/>
          </p:nvSpPr>
          <p:spPr>
            <a:xfrm>
              <a:off x="5334000" y="3478443"/>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1</a:t>
              </a:r>
            </a:p>
          </p:txBody>
        </p:sp>
        <p:sp>
          <p:nvSpPr>
            <p:cNvPr id="20" name="Rounded Rectangle 19">
              <a:extLst>
                <a:ext uri="{FF2B5EF4-FFF2-40B4-BE49-F238E27FC236}">
                  <a16:creationId xmlns:a16="http://schemas.microsoft.com/office/drawing/2014/main" id="{1B50AFE1-2F65-9F40-B937-BA3FB1F7C093}"/>
                </a:ext>
              </a:extLst>
            </p:cNvPr>
            <p:cNvSpPr/>
            <p:nvPr/>
          </p:nvSpPr>
          <p:spPr>
            <a:xfrm>
              <a:off x="5257800" y="1965113"/>
              <a:ext cx="2209800" cy="22258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err="1">
                  <a:solidFill>
                    <a:schemeClr val="tx1"/>
                  </a:solidFill>
                  <a:latin typeface="Calibri" panose="020F0502020204030204" pitchFamily="34" charset="0"/>
                  <a:cs typeface="Calibri" panose="020F0502020204030204" pitchFamily="34" charset="0"/>
                </a:rPr>
                <a:t>Channel</a:t>
              </a:r>
              <a:r>
                <a:rPr lang="en-US" sz="1600" baseline="-25000" dirty="0" err="1">
                  <a:solidFill>
                    <a:schemeClr val="tx1"/>
                  </a:solidFill>
                  <a:latin typeface="Calibri" panose="020F0502020204030204" pitchFamily="34" charset="0"/>
                  <a:cs typeface="Calibri" panose="020F0502020204030204" pitchFamily="34" charset="0"/>
                </a:rPr>
                <a:t>i</a:t>
              </a:r>
              <a:endParaRPr lang="en-US" sz="1600" baseline="-25000" dirty="0">
                <a:solidFill>
                  <a:schemeClr val="tx1"/>
                </a:solidFill>
                <a:latin typeface="Calibri" panose="020F0502020204030204" pitchFamily="34" charset="0"/>
                <a:cs typeface="Calibri" panose="020F0502020204030204" pitchFamily="34" charset="0"/>
              </a:endParaRPr>
            </a:p>
          </p:txBody>
        </p:sp>
        <p:sp>
          <p:nvSpPr>
            <p:cNvPr id="21" name="Rounded Rectangle 20">
              <a:extLst>
                <a:ext uri="{FF2B5EF4-FFF2-40B4-BE49-F238E27FC236}">
                  <a16:creationId xmlns:a16="http://schemas.microsoft.com/office/drawing/2014/main" id="{543B9134-B6A3-AA44-A9C3-4FE0151F3F63}"/>
                </a:ext>
              </a:extLst>
            </p:cNvPr>
            <p:cNvSpPr/>
            <p:nvPr/>
          </p:nvSpPr>
          <p:spPr>
            <a:xfrm>
              <a:off x="5462944" y="2803314"/>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2" name="Rounded Rectangle 21">
              <a:extLst>
                <a:ext uri="{FF2B5EF4-FFF2-40B4-BE49-F238E27FC236}">
                  <a16:creationId xmlns:a16="http://schemas.microsoft.com/office/drawing/2014/main" id="{66968021-CFCA-5B4A-8972-5A273380A5EE}"/>
                </a:ext>
              </a:extLst>
            </p:cNvPr>
            <p:cNvSpPr/>
            <p:nvPr/>
          </p:nvSpPr>
          <p:spPr>
            <a:xfrm>
              <a:off x="5334000" y="2438401"/>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0</a:t>
              </a:r>
            </a:p>
          </p:txBody>
        </p:sp>
        <p:sp>
          <p:nvSpPr>
            <p:cNvPr id="23" name="TextBox 22">
              <a:extLst>
                <a:ext uri="{FF2B5EF4-FFF2-40B4-BE49-F238E27FC236}">
                  <a16:creationId xmlns:a16="http://schemas.microsoft.com/office/drawing/2014/main" id="{398A1F2F-30EA-0A40-99DF-42593AF63063}"/>
                </a:ext>
              </a:extLst>
            </p:cNvPr>
            <p:cNvSpPr txBox="1"/>
            <p:nvPr/>
          </p:nvSpPr>
          <p:spPr>
            <a:xfrm>
              <a:off x="6248400" y="2746914"/>
              <a:ext cx="192360"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sp>
          <p:nvSpPr>
            <p:cNvPr id="24" name="Rounded Rectangle 23">
              <a:extLst>
                <a:ext uri="{FF2B5EF4-FFF2-40B4-BE49-F238E27FC236}">
                  <a16:creationId xmlns:a16="http://schemas.microsoft.com/office/drawing/2014/main" id="{134DA833-2203-7340-A8F4-8445DBAA2BDA}"/>
                </a:ext>
              </a:extLst>
            </p:cNvPr>
            <p:cNvSpPr/>
            <p:nvPr/>
          </p:nvSpPr>
          <p:spPr>
            <a:xfrm>
              <a:off x="6629400" y="2438401"/>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m-2</a:t>
              </a:r>
            </a:p>
          </p:txBody>
        </p:sp>
        <p:sp>
          <p:nvSpPr>
            <p:cNvPr id="25" name="Rounded Rectangle 24">
              <a:extLst>
                <a:ext uri="{FF2B5EF4-FFF2-40B4-BE49-F238E27FC236}">
                  <a16:creationId xmlns:a16="http://schemas.microsoft.com/office/drawing/2014/main" id="{E04BF74E-D149-8C4A-ACA5-19621EA150D5}"/>
                </a:ext>
              </a:extLst>
            </p:cNvPr>
            <p:cNvSpPr/>
            <p:nvPr/>
          </p:nvSpPr>
          <p:spPr>
            <a:xfrm>
              <a:off x="6742210" y="2770183"/>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6" name="Rounded Rectangle 25">
              <a:extLst>
                <a:ext uri="{FF2B5EF4-FFF2-40B4-BE49-F238E27FC236}">
                  <a16:creationId xmlns:a16="http://schemas.microsoft.com/office/drawing/2014/main" id="{CAB2F333-D3F7-9C41-BBBE-21960D22409F}"/>
                </a:ext>
              </a:extLst>
            </p:cNvPr>
            <p:cNvSpPr/>
            <p:nvPr/>
          </p:nvSpPr>
          <p:spPr>
            <a:xfrm>
              <a:off x="5462944" y="3462356"/>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273C5CD3-D055-074B-BC28-C6921B67F777}"/>
                </a:ext>
              </a:extLst>
            </p:cNvPr>
            <p:cNvSpPr txBox="1"/>
            <p:nvPr/>
          </p:nvSpPr>
          <p:spPr>
            <a:xfrm>
              <a:off x="6248400" y="3786956"/>
              <a:ext cx="192360"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sp>
          <p:nvSpPr>
            <p:cNvPr id="28" name="Rounded Rectangle 27">
              <a:extLst>
                <a:ext uri="{FF2B5EF4-FFF2-40B4-BE49-F238E27FC236}">
                  <a16:creationId xmlns:a16="http://schemas.microsoft.com/office/drawing/2014/main" id="{DE012C78-AD12-F74D-A62C-379A3FE72209}"/>
                </a:ext>
              </a:extLst>
            </p:cNvPr>
            <p:cNvSpPr/>
            <p:nvPr/>
          </p:nvSpPr>
          <p:spPr>
            <a:xfrm>
              <a:off x="6629400" y="3478443"/>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m-1</a:t>
              </a:r>
            </a:p>
          </p:txBody>
        </p:sp>
        <p:sp>
          <p:nvSpPr>
            <p:cNvPr id="29" name="Rounded Rectangle 28">
              <a:extLst>
                <a:ext uri="{FF2B5EF4-FFF2-40B4-BE49-F238E27FC236}">
                  <a16:creationId xmlns:a16="http://schemas.microsoft.com/office/drawing/2014/main" id="{C30D529B-5C11-D944-9C76-A607AA053F39}"/>
                </a:ext>
              </a:extLst>
            </p:cNvPr>
            <p:cNvSpPr/>
            <p:nvPr/>
          </p:nvSpPr>
          <p:spPr>
            <a:xfrm>
              <a:off x="6742210" y="3462356"/>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30" name="Rounded Rectangle 29">
              <a:extLst>
                <a:ext uri="{FF2B5EF4-FFF2-40B4-BE49-F238E27FC236}">
                  <a16:creationId xmlns:a16="http://schemas.microsoft.com/office/drawing/2014/main" id="{E7A02609-65D4-AC40-88DA-F40F6F1C791E}"/>
                </a:ext>
              </a:extLst>
            </p:cNvPr>
            <p:cNvSpPr/>
            <p:nvPr/>
          </p:nvSpPr>
          <p:spPr>
            <a:xfrm rot="5400000">
              <a:off x="6268690" y="2387281"/>
              <a:ext cx="163073" cy="177456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cxnSp>
          <p:nvCxnSpPr>
            <p:cNvPr id="31" name="Straight Arrow Connector 30">
              <a:extLst>
                <a:ext uri="{FF2B5EF4-FFF2-40B4-BE49-F238E27FC236}">
                  <a16:creationId xmlns:a16="http://schemas.microsoft.com/office/drawing/2014/main" id="{26EB9162-FCBC-3948-BC4C-F3809F3B4362}"/>
                </a:ext>
              </a:extLst>
            </p:cNvPr>
            <p:cNvCxnSpPr>
              <a:cxnSpLocks/>
              <a:stCxn id="26" idx="0"/>
              <a:endCxn id="22" idx="2"/>
            </p:cNvCxnSpPr>
            <p:nvPr/>
          </p:nvCxnSpPr>
          <p:spPr>
            <a:xfrm flipV="1">
              <a:off x="5710594" y="3053865"/>
              <a:ext cx="0" cy="408491"/>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372D64A-D639-8D47-AF66-4B563C3A4330}"/>
                </a:ext>
              </a:extLst>
            </p:cNvPr>
            <p:cNvCxnSpPr>
              <a:cxnSpLocks/>
              <a:stCxn id="28" idx="0"/>
              <a:endCxn id="24" idx="2"/>
            </p:cNvCxnSpPr>
            <p:nvPr/>
          </p:nvCxnSpPr>
          <p:spPr>
            <a:xfrm flipV="1">
              <a:off x="7005994" y="3053865"/>
              <a:ext cx="0" cy="424578"/>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D33460F-FFC8-EC4A-B446-D81743E52037}"/>
                </a:ext>
              </a:extLst>
            </p:cNvPr>
            <p:cNvCxnSpPr>
              <a:cxnSpLocks/>
            </p:cNvCxnSpPr>
            <p:nvPr/>
          </p:nvCxnSpPr>
          <p:spPr>
            <a:xfrm flipV="1">
              <a:off x="5562600" y="3053864"/>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C40C959-1584-774C-9016-355FE759BD8C}"/>
                </a:ext>
              </a:extLst>
            </p:cNvPr>
            <p:cNvCxnSpPr>
              <a:cxnSpLocks/>
            </p:cNvCxnSpPr>
            <p:nvPr/>
          </p:nvCxnSpPr>
          <p:spPr>
            <a:xfrm flipV="1">
              <a:off x="6858000" y="3049470"/>
              <a:ext cx="0" cy="216684"/>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30E21AC-BA0E-8D49-B374-41F0FEED3FA6}"/>
                </a:ext>
              </a:extLst>
            </p:cNvPr>
            <p:cNvCxnSpPr>
              <a:cxnSpLocks/>
            </p:cNvCxnSpPr>
            <p:nvPr/>
          </p:nvCxnSpPr>
          <p:spPr>
            <a:xfrm>
              <a:off x="5867400" y="3266154"/>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17338FA-B743-B146-B9BF-2386AFF18B21}"/>
                </a:ext>
              </a:extLst>
            </p:cNvPr>
            <p:cNvCxnSpPr>
              <a:cxnSpLocks/>
            </p:cNvCxnSpPr>
            <p:nvPr/>
          </p:nvCxnSpPr>
          <p:spPr>
            <a:xfrm>
              <a:off x="7086600" y="3256070"/>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A0417F3-F576-9249-8AFE-9467E1EF8982}"/>
                </a:ext>
              </a:extLst>
            </p:cNvPr>
            <p:cNvSpPr/>
            <p:nvPr/>
          </p:nvSpPr>
          <p:spPr>
            <a:xfrm>
              <a:off x="5946363" y="4302731"/>
              <a:ext cx="821059" cy="46166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a:t>
              </a:r>
            </a:p>
          </p:txBody>
        </p:sp>
      </p:grpSp>
      <p:grpSp>
        <p:nvGrpSpPr>
          <p:cNvPr id="101" name="Group 100">
            <a:extLst>
              <a:ext uri="{FF2B5EF4-FFF2-40B4-BE49-F238E27FC236}">
                <a16:creationId xmlns:a16="http://schemas.microsoft.com/office/drawing/2014/main" id="{7B331B35-8630-D54F-88E8-B4D942108A41}"/>
              </a:ext>
            </a:extLst>
          </p:cNvPr>
          <p:cNvGrpSpPr/>
          <p:nvPr/>
        </p:nvGrpSpPr>
        <p:grpSpPr>
          <a:xfrm>
            <a:off x="4662663" y="3360020"/>
            <a:ext cx="2666305" cy="2540952"/>
            <a:chOff x="5486400" y="1888605"/>
            <a:chExt cx="2667000" cy="2541614"/>
          </a:xfrm>
        </p:grpSpPr>
        <p:sp>
          <p:nvSpPr>
            <p:cNvPr id="102" name="Rounded Rectangle 101">
              <a:extLst>
                <a:ext uri="{FF2B5EF4-FFF2-40B4-BE49-F238E27FC236}">
                  <a16:creationId xmlns:a16="http://schemas.microsoft.com/office/drawing/2014/main" id="{60A8CE8A-A97E-D74C-9A91-C6115EB9C87B}"/>
                </a:ext>
              </a:extLst>
            </p:cNvPr>
            <p:cNvSpPr/>
            <p:nvPr/>
          </p:nvSpPr>
          <p:spPr>
            <a:xfrm>
              <a:off x="5486400" y="1888605"/>
              <a:ext cx="2667000" cy="254161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Mat</a:t>
              </a:r>
            </a:p>
          </p:txBody>
        </p:sp>
        <p:cxnSp>
          <p:nvCxnSpPr>
            <p:cNvPr id="103" name="Straight Connector 102">
              <a:extLst>
                <a:ext uri="{FF2B5EF4-FFF2-40B4-BE49-F238E27FC236}">
                  <a16:creationId xmlns:a16="http://schemas.microsoft.com/office/drawing/2014/main" id="{CC3A93B2-2BAF-914F-9A37-7C49ECF3B36A}"/>
                </a:ext>
              </a:extLst>
            </p:cNvPr>
            <p:cNvCxnSpPr/>
            <p:nvPr/>
          </p:nvCxnSpPr>
          <p:spPr>
            <a:xfrm>
              <a:off x="6172200" y="27268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8C11DCA-68AB-324E-8EB8-26A072223EFB}"/>
                </a:ext>
              </a:extLst>
            </p:cNvPr>
            <p:cNvCxnSpPr/>
            <p:nvPr/>
          </p:nvCxnSpPr>
          <p:spPr>
            <a:xfrm>
              <a:off x="6324600" y="28792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23BA4D2-7631-9C42-AECE-BF295A6BCE7F}"/>
                </a:ext>
              </a:extLst>
            </p:cNvPr>
            <p:cNvCxnSpPr/>
            <p:nvPr/>
          </p:nvCxnSpPr>
          <p:spPr>
            <a:xfrm>
              <a:off x="6477000" y="30316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D9F17B-9731-B04C-9641-52661C448E94}"/>
                </a:ext>
              </a:extLst>
            </p:cNvPr>
            <p:cNvCxnSpPr/>
            <p:nvPr/>
          </p:nvCxnSpPr>
          <p:spPr>
            <a:xfrm>
              <a:off x="6629400" y="31840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68F7AF5-6E48-7240-9785-1B489B33C263}"/>
                </a:ext>
              </a:extLst>
            </p:cNvPr>
            <p:cNvCxnSpPr/>
            <p:nvPr/>
          </p:nvCxnSpPr>
          <p:spPr>
            <a:xfrm>
              <a:off x="6781800" y="33364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4BC47AD-2872-324A-8F47-6E298AEC4AB7}"/>
                </a:ext>
              </a:extLst>
            </p:cNvPr>
            <p:cNvCxnSpPr/>
            <p:nvPr/>
          </p:nvCxnSpPr>
          <p:spPr>
            <a:xfrm>
              <a:off x="6934200" y="34888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89A52B2-722C-394C-B272-DBCE16EBCC39}"/>
                </a:ext>
              </a:extLst>
            </p:cNvPr>
            <p:cNvCxnSpPr>
              <a:cxnSpLocks/>
            </p:cNvCxnSpPr>
            <p:nvPr/>
          </p:nvCxnSpPr>
          <p:spPr>
            <a:xfrm flipV="1">
              <a:off x="6618339" y="22696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A672240-B87B-8F47-88A7-C6D2671B09CC}"/>
                </a:ext>
              </a:extLst>
            </p:cNvPr>
            <p:cNvCxnSpPr>
              <a:cxnSpLocks/>
            </p:cNvCxnSpPr>
            <p:nvPr/>
          </p:nvCxnSpPr>
          <p:spPr>
            <a:xfrm flipV="1">
              <a:off x="6770739" y="24220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6A7F71B-D4B8-9C4B-9AAE-BA1B2D6B6F9A}"/>
                </a:ext>
              </a:extLst>
            </p:cNvPr>
            <p:cNvCxnSpPr>
              <a:cxnSpLocks/>
            </p:cNvCxnSpPr>
            <p:nvPr/>
          </p:nvCxnSpPr>
          <p:spPr>
            <a:xfrm flipV="1">
              <a:off x="6923139" y="25744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EB3BE5F-76BB-414F-BA06-893A6F5826A6}"/>
                </a:ext>
              </a:extLst>
            </p:cNvPr>
            <p:cNvCxnSpPr>
              <a:cxnSpLocks/>
            </p:cNvCxnSpPr>
            <p:nvPr/>
          </p:nvCxnSpPr>
          <p:spPr>
            <a:xfrm flipV="1">
              <a:off x="7075539" y="27268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0E49206-0F24-3A4D-8703-DE9F7440EDAA}"/>
                </a:ext>
              </a:extLst>
            </p:cNvPr>
            <p:cNvCxnSpPr>
              <a:cxnSpLocks/>
            </p:cNvCxnSpPr>
            <p:nvPr/>
          </p:nvCxnSpPr>
          <p:spPr>
            <a:xfrm flipV="1">
              <a:off x="7227939" y="28792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9FFC694-F37D-5440-A9B8-3F08C0D2157E}"/>
                </a:ext>
              </a:extLst>
            </p:cNvPr>
            <p:cNvCxnSpPr>
              <a:cxnSpLocks/>
            </p:cNvCxnSpPr>
            <p:nvPr/>
          </p:nvCxnSpPr>
          <p:spPr>
            <a:xfrm flipV="1">
              <a:off x="7380339" y="30316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ounded Rectangle 114">
              <a:extLst>
                <a:ext uri="{FF2B5EF4-FFF2-40B4-BE49-F238E27FC236}">
                  <a16:creationId xmlns:a16="http://schemas.microsoft.com/office/drawing/2014/main" id="{CAC376E2-1374-3F47-8BB8-3675E0489B80}"/>
                </a:ext>
              </a:extLst>
            </p:cNvPr>
            <p:cNvSpPr/>
            <p:nvPr/>
          </p:nvSpPr>
          <p:spPr>
            <a:xfrm>
              <a:off x="5755376" y="2573770"/>
              <a:ext cx="210752" cy="1178045"/>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Decoder / Driver</a:t>
              </a:r>
            </a:p>
          </p:txBody>
        </p:sp>
        <p:sp>
          <p:nvSpPr>
            <p:cNvPr id="116" name="Rounded Rectangle 115">
              <a:extLst>
                <a:ext uri="{FF2B5EF4-FFF2-40B4-BE49-F238E27FC236}">
                  <a16:creationId xmlns:a16="http://schemas.microsoft.com/office/drawing/2014/main" id="{DCECAA6D-9D82-184B-9402-0A14ABB865D8}"/>
                </a:ext>
              </a:extLst>
            </p:cNvPr>
            <p:cNvSpPr/>
            <p:nvPr/>
          </p:nvSpPr>
          <p:spPr>
            <a:xfrm>
              <a:off x="6280021" y="4164979"/>
              <a:ext cx="1676398" cy="178421"/>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dirty="0">
                  <a:solidFill>
                    <a:schemeClr val="tx1"/>
                  </a:solidFill>
                  <a:latin typeface="Calibri" panose="020F0502020204030204" pitchFamily="34" charset="0"/>
                  <a:cs typeface="Calibri" panose="020F0502020204030204" pitchFamily="34" charset="0"/>
                </a:rPr>
                <a:t>SA / Data Latch</a:t>
              </a:r>
            </a:p>
          </p:txBody>
        </p:sp>
      </p:grpSp>
      <p:grpSp>
        <p:nvGrpSpPr>
          <p:cNvPr id="117" name="Group 116">
            <a:extLst>
              <a:ext uri="{FF2B5EF4-FFF2-40B4-BE49-F238E27FC236}">
                <a16:creationId xmlns:a16="http://schemas.microsoft.com/office/drawing/2014/main" id="{E9B7B673-F4CD-EF4B-8689-3DDE47580C8A}"/>
              </a:ext>
            </a:extLst>
          </p:cNvPr>
          <p:cNvGrpSpPr/>
          <p:nvPr/>
        </p:nvGrpSpPr>
        <p:grpSpPr>
          <a:xfrm>
            <a:off x="919690" y="3971149"/>
            <a:ext cx="2635245" cy="1494269"/>
            <a:chOff x="5911608" y="1643559"/>
            <a:chExt cx="6239187" cy="1386993"/>
          </a:xfrm>
        </p:grpSpPr>
        <p:sp>
          <p:nvSpPr>
            <p:cNvPr id="118" name="Rectangle 117">
              <a:extLst>
                <a:ext uri="{FF2B5EF4-FFF2-40B4-BE49-F238E27FC236}">
                  <a16:creationId xmlns:a16="http://schemas.microsoft.com/office/drawing/2014/main" id="{3DFFCB72-D787-2548-B047-08D8A2BB2045}"/>
                </a:ext>
              </a:extLst>
            </p:cNvPr>
            <p:cNvSpPr/>
            <p:nvPr/>
          </p:nvSpPr>
          <p:spPr>
            <a:xfrm>
              <a:off x="8085199" y="1814072"/>
              <a:ext cx="2109560" cy="431802"/>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TFT channel planar / nonplanar XTOR</a:t>
              </a:r>
            </a:p>
          </p:txBody>
        </p:sp>
        <p:sp>
          <p:nvSpPr>
            <p:cNvPr id="119" name="Rectangle 118">
              <a:extLst>
                <a:ext uri="{FF2B5EF4-FFF2-40B4-BE49-F238E27FC236}">
                  <a16:creationId xmlns:a16="http://schemas.microsoft.com/office/drawing/2014/main" id="{1ECF8B6E-7372-1E4D-BFC6-C4FC6BD618DB}"/>
                </a:ext>
              </a:extLst>
            </p:cNvPr>
            <p:cNvSpPr/>
            <p:nvPr/>
          </p:nvSpPr>
          <p:spPr>
            <a:xfrm>
              <a:off x="10307512" y="1814071"/>
              <a:ext cx="1843283"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2T [independent read write] Option</a:t>
              </a:r>
            </a:p>
          </p:txBody>
        </p:sp>
        <p:sp>
          <p:nvSpPr>
            <p:cNvPr id="120" name="Rectangle 119">
              <a:extLst>
                <a:ext uri="{FF2B5EF4-FFF2-40B4-BE49-F238E27FC236}">
                  <a16:creationId xmlns:a16="http://schemas.microsoft.com/office/drawing/2014/main" id="{D0EFE1E3-6572-574F-BC1A-F51508614A98}"/>
                </a:ext>
              </a:extLst>
            </p:cNvPr>
            <p:cNvSpPr/>
            <p:nvPr/>
          </p:nvSpPr>
          <p:spPr>
            <a:xfrm>
              <a:off x="5911608" y="1814072"/>
              <a:ext cx="2060839"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Si channel planar / nonplanar XTOR</a:t>
              </a:r>
            </a:p>
          </p:txBody>
        </p:sp>
        <p:sp>
          <p:nvSpPr>
            <p:cNvPr id="121" name="Rectangle 120">
              <a:extLst>
                <a:ext uri="{FF2B5EF4-FFF2-40B4-BE49-F238E27FC236}">
                  <a16:creationId xmlns:a16="http://schemas.microsoft.com/office/drawing/2014/main" id="{CCE1580E-1BC7-8346-B0F2-30980F0CA904}"/>
                </a:ext>
              </a:extLst>
            </p:cNvPr>
            <p:cNvSpPr/>
            <p:nvPr/>
          </p:nvSpPr>
          <p:spPr>
            <a:xfrm>
              <a:off x="7555833" y="2387742"/>
              <a:ext cx="1309655"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a:solidFill>
                    <a:schemeClr val="tx1"/>
                  </a:solidFill>
                  <a:latin typeface="Calibri" panose="020F0502020204030204" pitchFamily="34" charset="0"/>
                  <a:cs typeface="Calibri" panose="020F0502020204030204" pitchFamily="34" charset="0"/>
                </a:rPr>
                <a:t>MRAM [STT/SOT]</a:t>
              </a:r>
            </a:p>
          </p:txBody>
        </p:sp>
        <p:sp>
          <p:nvSpPr>
            <p:cNvPr id="122" name="Rectangle 121">
              <a:extLst>
                <a:ext uri="{FF2B5EF4-FFF2-40B4-BE49-F238E27FC236}">
                  <a16:creationId xmlns:a16="http://schemas.microsoft.com/office/drawing/2014/main" id="{F168F6A3-2051-4B42-882F-35264530E262}"/>
                </a:ext>
              </a:extLst>
            </p:cNvPr>
            <p:cNvSpPr/>
            <p:nvPr/>
          </p:nvSpPr>
          <p:spPr>
            <a:xfrm>
              <a:off x="10425352" y="2391179"/>
              <a:ext cx="1725443" cy="439448"/>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tx1"/>
                  </a:solidFill>
                  <a:latin typeface="Calibri" panose="020F0502020204030204" pitchFamily="34" charset="0"/>
                  <a:cs typeface="Calibri" panose="020F0502020204030204" pitchFamily="34" charset="0"/>
                </a:rPr>
                <a:t>Nanostructure change</a:t>
              </a:r>
            </a:p>
          </p:txBody>
        </p:sp>
        <p:sp>
          <p:nvSpPr>
            <p:cNvPr id="123" name="Rectangle 122">
              <a:extLst>
                <a:ext uri="{FF2B5EF4-FFF2-40B4-BE49-F238E27FC236}">
                  <a16:creationId xmlns:a16="http://schemas.microsoft.com/office/drawing/2014/main" id="{CDC26514-8564-2143-8CB6-8A7A46D808BA}"/>
                </a:ext>
              </a:extLst>
            </p:cNvPr>
            <p:cNvSpPr/>
            <p:nvPr/>
          </p:nvSpPr>
          <p:spPr>
            <a:xfrm>
              <a:off x="5911608" y="2386780"/>
              <a:ext cx="1485891"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dirty="0">
                  <a:solidFill>
                    <a:schemeClr val="tx1"/>
                  </a:solidFill>
                  <a:latin typeface="Calibri" panose="020F0502020204030204" pitchFamily="34" charset="0"/>
                  <a:cs typeface="Calibri" panose="020F0502020204030204" pitchFamily="34" charset="0"/>
                </a:rPr>
                <a:t>High-k Capacitor </a:t>
              </a:r>
            </a:p>
          </p:txBody>
        </p:sp>
        <p:sp>
          <p:nvSpPr>
            <p:cNvPr id="124" name="Rectangle 123">
              <a:extLst>
                <a:ext uri="{FF2B5EF4-FFF2-40B4-BE49-F238E27FC236}">
                  <a16:creationId xmlns:a16="http://schemas.microsoft.com/office/drawing/2014/main" id="{3EC44ECA-3240-D942-BC62-6E5948B3C500}"/>
                </a:ext>
              </a:extLst>
            </p:cNvPr>
            <p:cNvSpPr/>
            <p:nvPr/>
          </p:nvSpPr>
          <p:spPr>
            <a:xfrm>
              <a:off x="8979122" y="2391179"/>
              <a:ext cx="1294843"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dirty="0">
                  <a:solidFill>
                    <a:schemeClr val="tx1"/>
                  </a:solidFill>
                  <a:latin typeface="Calibri" panose="020F0502020204030204" pitchFamily="34" charset="0"/>
                  <a:cs typeface="Calibri" panose="020F0502020204030204" pitchFamily="34" charset="0"/>
                </a:rPr>
                <a:t>Ferro-capacitor</a:t>
              </a:r>
            </a:p>
          </p:txBody>
        </p:sp>
        <p:cxnSp>
          <p:nvCxnSpPr>
            <p:cNvPr id="125" name="Straight Arrow Connector 124">
              <a:extLst>
                <a:ext uri="{FF2B5EF4-FFF2-40B4-BE49-F238E27FC236}">
                  <a16:creationId xmlns:a16="http://schemas.microsoft.com/office/drawing/2014/main" id="{C5E47108-A73B-4548-A564-29CC63A5BE8D}"/>
                </a:ext>
              </a:extLst>
            </p:cNvPr>
            <p:cNvCxnSpPr>
              <a:cxnSpLocks/>
              <a:stCxn id="120" idx="2"/>
              <a:endCxn id="123" idx="0"/>
            </p:cNvCxnSpPr>
            <p:nvPr/>
          </p:nvCxnSpPr>
          <p:spPr>
            <a:xfrm flipH="1">
              <a:off x="6654555" y="2245875"/>
              <a:ext cx="287474" cy="14090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394DD1B4-4BF7-2643-99F9-779F23C53326}"/>
                </a:ext>
              </a:extLst>
            </p:cNvPr>
            <p:cNvCxnSpPr>
              <a:cxnSpLocks/>
              <a:stCxn id="120" idx="2"/>
              <a:endCxn id="121" idx="0"/>
            </p:cNvCxnSpPr>
            <p:nvPr/>
          </p:nvCxnSpPr>
          <p:spPr>
            <a:xfrm>
              <a:off x="6942029" y="2245874"/>
              <a:ext cx="1268633" cy="141868"/>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A0C78EFF-F6D2-B94E-9FF8-EE17AF081446}"/>
                </a:ext>
              </a:extLst>
            </p:cNvPr>
            <p:cNvCxnSpPr>
              <a:cxnSpLocks/>
              <a:stCxn id="120" idx="2"/>
              <a:endCxn id="124" idx="0"/>
            </p:cNvCxnSpPr>
            <p:nvPr/>
          </p:nvCxnSpPr>
          <p:spPr>
            <a:xfrm>
              <a:off x="6942029" y="2245874"/>
              <a:ext cx="2684516" cy="1453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94F8194B-534C-9A40-BAF1-614D33D066FB}"/>
                </a:ext>
              </a:extLst>
            </p:cNvPr>
            <p:cNvCxnSpPr>
              <a:cxnSpLocks/>
              <a:stCxn id="120" idx="2"/>
              <a:endCxn id="122" idx="0"/>
            </p:cNvCxnSpPr>
            <p:nvPr/>
          </p:nvCxnSpPr>
          <p:spPr>
            <a:xfrm>
              <a:off x="6942029" y="2245875"/>
              <a:ext cx="4346046" cy="14530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F04F6CE6-C6D2-4747-AC4D-11C0AA066EFC}"/>
                </a:ext>
              </a:extLst>
            </p:cNvPr>
            <p:cNvCxnSpPr>
              <a:cxnSpLocks/>
              <a:stCxn id="118" idx="2"/>
              <a:endCxn id="123" idx="0"/>
            </p:cNvCxnSpPr>
            <p:nvPr/>
          </p:nvCxnSpPr>
          <p:spPr>
            <a:xfrm flipH="1">
              <a:off x="6654555" y="2245874"/>
              <a:ext cx="2485425" cy="1409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92F98147-E641-B94F-8A88-02B895FE1B62}"/>
                </a:ext>
              </a:extLst>
            </p:cNvPr>
            <p:cNvCxnSpPr>
              <a:cxnSpLocks/>
              <a:stCxn id="118" idx="2"/>
              <a:endCxn id="121" idx="0"/>
            </p:cNvCxnSpPr>
            <p:nvPr/>
          </p:nvCxnSpPr>
          <p:spPr>
            <a:xfrm flipH="1">
              <a:off x="8210662" y="2245874"/>
              <a:ext cx="929318" cy="14186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BF861B8D-EBA5-B54A-931C-5B1ABEA19BFD}"/>
                </a:ext>
              </a:extLst>
            </p:cNvPr>
            <p:cNvCxnSpPr>
              <a:cxnSpLocks/>
              <a:stCxn id="118" idx="2"/>
              <a:endCxn id="124" idx="0"/>
            </p:cNvCxnSpPr>
            <p:nvPr/>
          </p:nvCxnSpPr>
          <p:spPr>
            <a:xfrm>
              <a:off x="9139979" y="2245874"/>
              <a:ext cx="486565" cy="14530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a:extLst>
                <a:ext uri="{FF2B5EF4-FFF2-40B4-BE49-F238E27FC236}">
                  <a16:creationId xmlns:a16="http://schemas.microsoft.com/office/drawing/2014/main" id="{0D03FCB2-FD1A-714C-AD1C-14A98856EF19}"/>
                </a:ext>
              </a:extLst>
            </p:cNvPr>
            <p:cNvCxnSpPr>
              <a:cxnSpLocks/>
              <a:stCxn id="118" idx="2"/>
              <a:endCxn id="122" idx="0"/>
            </p:cNvCxnSpPr>
            <p:nvPr/>
          </p:nvCxnSpPr>
          <p:spPr>
            <a:xfrm>
              <a:off x="9139979" y="2245874"/>
              <a:ext cx="2148095" cy="1453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D17A379D-9149-A34F-87BB-1A19A6AE2856}"/>
                </a:ext>
              </a:extLst>
            </p:cNvPr>
            <p:cNvCxnSpPr>
              <a:cxnSpLocks/>
              <a:stCxn id="119" idx="2"/>
              <a:endCxn id="123" idx="0"/>
            </p:cNvCxnSpPr>
            <p:nvPr/>
          </p:nvCxnSpPr>
          <p:spPr>
            <a:xfrm flipH="1">
              <a:off x="6654555" y="2245874"/>
              <a:ext cx="4574599" cy="1409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a:extLst>
                <a:ext uri="{FF2B5EF4-FFF2-40B4-BE49-F238E27FC236}">
                  <a16:creationId xmlns:a16="http://schemas.microsoft.com/office/drawing/2014/main" id="{0537A9F8-829A-1E4C-889D-9ADB71F4F7CC}"/>
                </a:ext>
              </a:extLst>
            </p:cNvPr>
            <p:cNvCxnSpPr>
              <a:cxnSpLocks/>
              <a:stCxn id="119" idx="2"/>
              <a:endCxn id="121" idx="0"/>
            </p:cNvCxnSpPr>
            <p:nvPr/>
          </p:nvCxnSpPr>
          <p:spPr>
            <a:xfrm flipH="1">
              <a:off x="8210662" y="2245874"/>
              <a:ext cx="3018492" cy="14186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4DA870E8-B2E3-454A-958E-C15AFBB6416B}"/>
                </a:ext>
              </a:extLst>
            </p:cNvPr>
            <p:cNvCxnSpPr>
              <a:cxnSpLocks/>
              <a:stCxn id="119" idx="2"/>
              <a:endCxn id="124" idx="0"/>
            </p:cNvCxnSpPr>
            <p:nvPr/>
          </p:nvCxnSpPr>
          <p:spPr>
            <a:xfrm flipH="1">
              <a:off x="9626545" y="2245874"/>
              <a:ext cx="1602609" cy="14530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BF96AECF-CB5D-1648-BB33-E11297B248FD}"/>
                </a:ext>
              </a:extLst>
            </p:cNvPr>
            <p:cNvSpPr txBox="1"/>
            <p:nvPr/>
          </p:nvSpPr>
          <p:spPr>
            <a:xfrm>
              <a:off x="8031491" y="1643559"/>
              <a:ext cx="2167116" cy="199925"/>
            </a:xfrm>
            <a:prstGeom prst="rect">
              <a:avLst/>
            </a:prstGeom>
            <a:noFill/>
          </p:spPr>
          <p:txBody>
            <a:bodyPr wrap="square" rtlCol="0">
              <a:spAutoFit/>
            </a:bodyPr>
            <a:lstStyle/>
            <a:p>
              <a:pPr algn="ctr"/>
              <a:r>
                <a:rPr lang="en-US" sz="800" b="1" dirty="0">
                  <a:solidFill>
                    <a:srgbClr val="339966"/>
                  </a:solidFill>
                  <a:latin typeface="Calibri" panose="020F0502020204030204" pitchFamily="34" charset="0"/>
                  <a:cs typeface="Calibri" panose="020F0502020204030204" pitchFamily="34" charset="0"/>
                </a:rPr>
                <a:t>Access Device</a:t>
              </a:r>
            </a:p>
          </p:txBody>
        </p:sp>
        <p:sp>
          <p:nvSpPr>
            <p:cNvPr id="137" name="TextBox 136">
              <a:extLst>
                <a:ext uri="{FF2B5EF4-FFF2-40B4-BE49-F238E27FC236}">
                  <a16:creationId xmlns:a16="http://schemas.microsoft.com/office/drawing/2014/main" id="{F7A9118C-6EA1-F344-8D69-C44AFF2B5D13}"/>
                </a:ext>
              </a:extLst>
            </p:cNvPr>
            <p:cNvSpPr txBox="1"/>
            <p:nvPr/>
          </p:nvSpPr>
          <p:spPr>
            <a:xfrm>
              <a:off x="7479143" y="2830627"/>
              <a:ext cx="2667218" cy="199925"/>
            </a:xfrm>
            <a:prstGeom prst="rect">
              <a:avLst/>
            </a:prstGeom>
            <a:noFill/>
          </p:spPr>
          <p:txBody>
            <a:bodyPr wrap="square" rtlCol="0">
              <a:spAutoFit/>
            </a:bodyPr>
            <a:lstStyle/>
            <a:p>
              <a:pPr algn="ctr"/>
              <a:r>
                <a:rPr lang="en-US" sz="800" b="1" dirty="0">
                  <a:solidFill>
                    <a:schemeClr val="tx1">
                      <a:lumMod val="50000"/>
                      <a:lumOff val="50000"/>
                    </a:schemeClr>
                  </a:solidFill>
                  <a:latin typeface="Calibri" panose="020F0502020204030204" pitchFamily="34" charset="0"/>
                  <a:cs typeface="Calibri" panose="020F0502020204030204" pitchFamily="34" charset="0"/>
                </a:rPr>
                <a:t>Memory Element</a:t>
              </a:r>
            </a:p>
          </p:txBody>
        </p:sp>
      </p:grpSp>
      <p:sp>
        <p:nvSpPr>
          <p:cNvPr id="160" name="Rectangle 159">
            <a:extLst>
              <a:ext uri="{FF2B5EF4-FFF2-40B4-BE49-F238E27FC236}">
                <a16:creationId xmlns:a16="http://schemas.microsoft.com/office/drawing/2014/main" id="{ADE95C59-F6A2-784F-961A-0D82F3689E75}"/>
              </a:ext>
            </a:extLst>
          </p:cNvPr>
          <p:cNvSpPr/>
          <p:nvPr/>
        </p:nvSpPr>
        <p:spPr>
          <a:xfrm>
            <a:off x="8955662" y="4959064"/>
            <a:ext cx="2700678"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 and Mix Signal</a:t>
            </a:r>
          </a:p>
        </p:txBody>
      </p:sp>
      <p:sp>
        <p:nvSpPr>
          <p:cNvPr id="161" name="Rectangle 160">
            <a:extLst>
              <a:ext uri="{FF2B5EF4-FFF2-40B4-BE49-F238E27FC236}">
                <a16:creationId xmlns:a16="http://schemas.microsoft.com/office/drawing/2014/main" id="{C818F113-AD14-DD4D-9429-40076F3AC76A}"/>
              </a:ext>
            </a:extLst>
          </p:cNvPr>
          <p:cNvSpPr/>
          <p:nvPr/>
        </p:nvSpPr>
        <p:spPr>
          <a:xfrm>
            <a:off x="5449916" y="5950146"/>
            <a:ext cx="1455469"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Mix Signal</a:t>
            </a:r>
          </a:p>
        </p:txBody>
      </p:sp>
      <p:sp>
        <p:nvSpPr>
          <p:cNvPr id="162" name="Rectangle 161">
            <a:extLst>
              <a:ext uri="{FF2B5EF4-FFF2-40B4-BE49-F238E27FC236}">
                <a16:creationId xmlns:a16="http://schemas.microsoft.com/office/drawing/2014/main" id="{0ACB150F-2677-CD49-BE1B-E41B314D0B3C}"/>
              </a:ext>
            </a:extLst>
          </p:cNvPr>
          <p:cNvSpPr/>
          <p:nvPr/>
        </p:nvSpPr>
        <p:spPr>
          <a:xfrm>
            <a:off x="1006830" y="5402722"/>
            <a:ext cx="2346378"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Memory Specific</a:t>
            </a:r>
          </a:p>
        </p:txBody>
      </p:sp>
      <p:sp>
        <p:nvSpPr>
          <p:cNvPr id="169" name="Title 168">
            <a:extLst>
              <a:ext uri="{FF2B5EF4-FFF2-40B4-BE49-F238E27FC236}">
                <a16:creationId xmlns:a16="http://schemas.microsoft.com/office/drawing/2014/main" id="{6B24B0BF-79CB-F947-A4B6-A3668628F460}"/>
              </a:ext>
            </a:extLst>
          </p:cNvPr>
          <p:cNvSpPr>
            <a:spLocks noGrp="1"/>
          </p:cNvSpPr>
          <p:nvPr>
            <p:ph type="title"/>
          </p:nvPr>
        </p:nvSpPr>
        <p:spPr>
          <a:xfrm rot="16200000">
            <a:off x="-2074949" y="2967794"/>
            <a:ext cx="5021817" cy="491407"/>
          </a:xfrm>
        </p:spPr>
        <p:txBody>
          <a:bodyPr/>
          <a:lstStyle/>
          <a:p>
            <a:r>
              <a:rPr lang="en-US" sz="2399" dirty="0"/>
              <a:t>Compute Memory Disaggregation</a:t>
            </a:r>
          </a:p>
        </p:txBody>
      </p:sp>
      <p:grpSp>
        <p:nvGrpSpPr>
          <p:cNvPr id="168" name="Group 167">
            <a:extLst>
              <a:ext uri="{FF2B5EF4-FFF2-40B4-BE49-F238E27FC236}">
                <a16:creationId xmlns:a16="http://schemas.microsoft.com/office/drawing/2014/main" id="{77F355EF-0C2D-9C44-B10F-D0BF305E1012}"/>
              </a:ext>
            </a:extLst>
          </p:cNvPr>
          <p:cNvGrpSpPr/>
          <p:nvPr/>
        </p:nvGrpSpPr>
        <p:grpSpPr>
          <a:xfrm>
            <a:off x="8227456" y="1070854"/>
            <a:ext cx="3648768" cy="3577028"/>
            <a:chOff x="8001000" y="2590800"/>
            <a:chExt cx="3649718" cy="3577960"/>
          </a:xfrm>
        </p:grpSpPr>
        <p:cxnSp>
          <p:nvCxnSpPr>
            <p:cNvPr id="170" name="Straight Arrow Connector 169">
              <a:extLst>
                <a:ext uri="{FF2B5EF4-FFF2-40B4-BE49-F238E27FC236}">
                  <a16:creationId xmlns:a16="http://schemas.microsoft.com/office/drawing/2014/main" id="{CD407EB9-772B-1843-B2EC-D33963E98B5D}"/>
                </a:ext>
              </a:extLst>
            </p:cNvPr>
            <p:cNvCxnSpPr>
              <a:cxnSpLocks/>
            </p:cNvCxnSpPr>
            <p:nvPr/>
          </p:nvCxnSpPr>
          <p:spPr>
            <a:xfrm>
              <a:off x="8044638" y="4767733"/>
              <a:ext cx="502502"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1" name="Rounded Rectangle 170">
              <a:extLst>
                <a:ext uri="{FF2B5EF4-FFF2-40B4-BE49-F238E27FC236}">
                  <a16:creationId xmlns:a16="http://schemas.microsoft.com/office/drawing/2014/main" id="{D0169382-A4D5-0040-99EF-49D4AC60D121}"/>
                </a:ext>
              </a:extLst>
            </p:cNvPr>
            <p:cNvSpPr/>
            <p:nvPr/>
          </p:nvSpPr>
          <p:spPr>
            <a:xfrm rot="5400000">
              <a:off x="8663862" y="4476436"/>
              <a:ext cx="266852" cy="544650"/>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C/A</a:t>
              </a:r>
            </a:p>
          </p:txBody>
        </p:sp>
        <p:cxnSp>
          <p:nvCxnSpPr>
            <p:cNvPr id="172" name="Straight Arrow Connector 171">
              <a:extLst>
                <a:ext uri="{FF2B5EF4-FFF2-40B4-BE49-F238E27FC236}">
                  <a16:creationId xmlns:a16="http://schemas.microsoft.com/office/drawing/2014/main" id="{ABE57036-1BC0-444B-B2FA-2E5F21E99CE5}"/>
                </a:ext>
              </a:extLst>
            </p:cNvPr>
            <p:cNvCxnSpPr>
              <a:cxnSpLocks/>
              <a:stCxn id="171" idx="1"/>
            </p:cNvCxnSpPr>
            <p:nvPr/>
          </p:nvCxnSpPr>
          <p:spPr>
            <a:xfrm flipV="1">
              <a:off x="8797288" y="4359096"/>
              <a:ext cx="810" cy="25623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EE55F25B-D0B9-B640-B81C-C1C07E117468}"/>
                </a:ext>
              </a:extLst>
            </p:cNvPr>
            <p:cNvCxnSpPr>
              <a:cxnSpLocks/>
              <a:stCxn id="171" idx="3"/>
            </p:cNvCxnSpPr>
            <p:nvPr/>
          </p:nvCxnSpPr>
          <p:spPr>
            <a:xfrm>
              <a:off x="8797288" y="4882187"/>
              <a:ext cx="810" cy="28352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CB9B4838-23E8-D246-9E18-F8F6B9FCA318}"/>
                </a:ext>
              </a:extLst>
            </p:cNvPr>
            <p:cNvCxnSpPr>
              <a:cxnSpLocks/>
            </p:cNvCxnSpPr>
            <p:nvPr/>
          </p:nvCxnSpPr>
          <p:spPr>
            <a:xfrm flipH="1" flipV="1">
              <a:off x="10736690" y="4996516"/>
              <a:ext cx="7626" cy="36802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259C45C7-E349-154B-9095-D0C028C37A2A}"/>
                </a:ext>
              </a:extLst>
            </p:cNvPr>
            <p:cNvCxnSpPr>
              <a:cxnSpLocks/>
            </p:cNvCxnSpPr>
            <p:nvPr/>
          </p:nvCxnSpPr>
          <p:spPr>
            <a:xfrm flipH="1" flipV="1">
              <a:off x="10584290" y="4831136"/>
              <a:ext cx="7626" cy="53340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DC0840C7-69AD-BF4B-B35F-3CDE5859C5E3}"/>
                </a:ext>
              </a:extLst>
            </p:cNvPr>
            <p:cNvCxnSpPr>
              <a:cxnSpLocks/>
            </p:cNvCxnSpPr>
            <p:nvPr/>
          </p:nvCxnSpPr>
          <p:spPr>
            <a:xfrm flipV="1">
              <a:off x="10431890" y="4691533"/>
              <a:ext cx="0" cy="673003"/>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3B7A7D34-031C-9E45-B6E2-08C3ECE9DB9D}"/>
                </a:ext>
              </a:extLst>
            </p:cNvPr>
            <p:cNvCxnSpPr>
              <a:cxnSpLocks/>
            </p:cNvCxnSpPr>
            <p:nvPr/>
          </p:nvCxnSpPr>
          <p:spPr>
            <a:xfrm flipV="1">
              <a:off x="10279490" y="4526336"/>
              <a:ext cx="0" cy="84667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A663B45F-52C2-8A47-89A5-7C829F47E12A}"/>
                </a:ext>
              </a:extLst>
            </p:cNvPr>
            <p:cNvCxnSpPr>
              <a:cxnSpLocks/>
            </p:cNvCxnSpPr>
            <p:nvPr/>
          </p:nvCxnSpPr>
          <p:spPr>
            <a:xfrm flipV="1">
              <a:off x="10127090" y="4373936"/>
              <a:ext cx="0" cy="99907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FCAB3AE3-270D-C445-83C4-50535FFD7E2A}"/>
                </a:ext>
              </a:extLst>
            </p:cNvPr>
            <p:cNvCxnSpPr>
              <a:cxnSpLocks/>
              <a:endCxn id="186" idx="1"/>
            </p:cNvCxnSpPr>
            <p:nvPr/>
          </p:nvCxnSpPr>
          <p:spPr>
            <a:xfrm flipV="1">
              <a:off x="8887968" y="3744468"/>
              <a:ext cx="64626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0" name="Rounded Rectangle 179">
              <a:extLst>
                <a:ext uri="{FF2B5EF4-FFF2-40B4-BE49-F238E27FC236}">
                  <a16:creationId xmlns:a16="http://schemas.microsoft.com/office/drawing/2014/main" id="{7E61FCC5-006A-F846-A62C-4D3A902A60B1}"/>
                </a:ext>
              </a:extLst>
            </p:cNvPr>
            <p:cNvSpPr/>
            <p:nvPr/>
          </p:nvSpPr>
          <p:spPr>
            <a:xfrm>
              <a:off x="9488211" y="26975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1" name="Rounded Rectangle 180">
              <a:extLst>
                <a:ext uri="{FF2B5EF4-FFF2-40B4-BE49-F238E27FC236}">
                  <a16:creationId xmlns:a16="http://schemas.microsoft.com/office/drawing/2014/main" id="{68999313-07CB-314A-84E7-E8D2C34F2F36}"/>
                </a:ext>
              </a:extLst>
            </p:cNvPr>
            <p:cNvSpPr/>
            <p:nvPr/>
          </p:nvSpPr>
          <p:spPr>
            <a:xfrm>
              <a:off x="9793224" y="42343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2" name="Rounded Rectangle 181">
              <a:extLst>
                <a:ext uri="{FF2B5EF4-FFF2-40B4-BE49-F238E27FC236}">
                  <a16:creationId xmlns:a16="http://schemas.microsoft.com/office/drawing/2014/main" id="{F51DD23F-23AE-1847-A75D-ED1661EF4BD3}"/>
                </a:ext>
              </a:extLst>
            </p:cNvPr>
            <p:cNvSpPr/>
            <p:nvPr/>
          </p:nvSpPr>
          <p:spPr>
            <a:xfrm>
              <a:off x="9640611" y="28499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3" name="Rounded Rectangle 182">
              <a:extLst>
                <a:ext uri="{FF2B5EF4-FFF2-40B4-BE49-F238E27FC236}">
                  <a16:creationId xmlns:a16="http://schemas.microsoft.com/office/drawing/2014/main" id="{387351BA-297A-9F4E-ABFA-D764B74926B4}"/>
                </a:ext>
              </a:extLst>
            </p:cNvPr>
            <p:cNvSpPr/>
            <p:nvPr/>
          </p:nvSpPr>
          <p:spPr>
            <a:xfrm>
              <a:off x="9381828" y="3273552"/>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4" name="Rounded Rectangle 183">
              <a:extLst>
                <a:ext uri="{FF2B5EF4-FFF2-40B4-BE49-F238E27FC236}">
                  <a16:creationId xmlns:a16="http://schemas.microsoft.com/office/drawing/2014/main" id="{2D993AE9-6206-7243-B040-27C38DA7D2EB}"/>
                </a:ext>
              </a:extLst>
            </p:cNvPr>
            <p:cNvSpPr/>
            <p:nvPr/>
          </p:nvSpPr>
          <p:spPr>
            <a:xfrm>
              <a:off x="9939528" y="43867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5" name="Rounded Rectangle 184">
              <a:extLst>
                <a:ext uri="{FF2B5EF4-FFF2-40B4-BE49-F238E27FC236}">
                  <a16:creationId xmlns:a16="http://schemas.microsoft.com/office/drawing/2014/main" id="{C760134A-ED76-3840-A73E-1C837DD00E1A}"/>
                </a:ext>
              </a:extLst>
            </p:cNvPr>
            <p:cNvSpPr/>
            <p:nvPr/>
          </p:nvSpPr>
          <p:spPr>
            <a:xfrm>
              <a:off x="9793011" y="30023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6" name="Rounded Rectangle 185">
              <a:extLst>
                <a:ext uri="{FF2B5EF4-FFF2-40B4-BE49-F238E27FC236}">
                  <a16:creationId xmlns:a16="http://schemas.microsoft.com/office/drawing/2014/main" id="{EB4BA70D-D892-CB47-B39F-A2098DE24797}"/>
                </a:ext>
              </a:extLst>
            </p:cNvPr>
            <p:cNvSpPr/>
            <p:nvPr/>
          </p:nvSpPr>
          <p:spPr>
            <a:xfrm>
              <a:off x="9534228" y="3429000"/>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7" name="Rounded Rectangle 186">
              <a:extLst>
                <a:ext uri="{FF2B5EF4-FFF2-40B4-BE49-F238E27FC236}">
                  <a16:creationId xmlns:a16="http://schemas.microsoft.com/office/drawing/2014/main" id="{6935A19E-C0ED-5649-96D9-9F41FE522535}"/>
                </a:ext>
              </a:extLst>
            </p:cNvPr>
            <p:cNvSpPr/>
            <p:nvPr/>
          </p:nvSpPr>
          <p:spPr>
            <a:xfrm>
              <a:off x="10094976" y="45391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8" name="Rounded Rectangle 187">
              <a:extLst>
                <a:ext uri="{FF2B5EF4-FFF2-40B4-BE49-F238E27FC236}">
                  <a16:creationId xmlns:a16="http://schemas.microsoft.com/office/drawing/2014/main" id="{C01C5B57-3ACE-2042-AA1E-5648999FDAE7}"/>
                </a:ext>
              </a:extLst>
            </p:cNvPr>
            <p:cNvSpPr/>
            <p:nvPr/>
          </p:nvSpPr>
          <p:spPr>
            <a:xfrm>
              <a:off x="9945411" y="31547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9" name="Rounded Rectangle 188">
              <a:extLst>
                <a:ext uri="{FF2B5EF4-FFF2-40B4-BE49-F238E27FC236}">
                  <a16:creationId xmlns:a16="http://schemas.microsoft.com/office/drawing/2014/main" id="{CFDB8F3B-433F-8D4B-B9A3-D24FACC4235A}"/>
                </a:ext>
              </a:extLst>
            </p:cNvPr>
            <p:cNvSpPr/>
            <p:nvPr/>
          </p:nvSpPr>
          <p:spPr>
            <a:xfrm>
              <a:off x="9686628" y="3584448"/>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0" name="Rounded Rectangle 189">
              <a:extLst>
                <a:ext uri="{FF2B5EF4-FFF2-40B4-BE49-F238E27FC236}">
                  <a16:creationId xmlns:a16="http://schemas.microsoft.com/office/drawing/2014/main" id="{FBBE68F6-7116-6647-9ACA-4C1FF6D4EE9A}"/>
                </a:ext>
              </a:extLst>
            </p:cNvPr>
            <p:cNvSpPr/>
            <p:nvPr/>
          </p:nvSpPr>
          <p:spPr>
            <a:xfrm>
              <a:off x="10250424" y="46915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1" name="Rounded Rectangle 190">
              <a:extLst>
                <a:ext uri="{FF2B5EF4-FFF2-40B4-BE49-F238E27FC236}">
                  <a16:creationId xmlns:a16="http://schemas.microsoft.com/office/drawing/2014/main" id="{19951056-043F-9445-BCC0-A379FC3F5408}"/>
                </a:ext>
              </a:extLst>
            </p:cNvPr>
            <p:cNvSpPr/>
            <p:nvPr/>
          </p:nvSpPr>
          <p:spPr>
            <a:xfrm>
              <a:off x="10097811" y="33071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92" name="Rounded Rectangle 191">
              <a:extLst>
                <a:ext uri="{FF2B5EF4-FFF2-40B4-BE49-F238E27FC236}">
                  <a16:creationId xmlns:a16="http://schemas.microsoft.com/office/drawing/2014/main" id="{765D2247-0F29-8341-A71C-A6EA35817D42}"/>
                </a:ext>
              </a:extLst>
            </p:cNvPr>
            <p:cNvSpPr/>
            <p:nvPr/>
          </p:nvSpPr>
          <p:spPr>
            <a:xfrm>
              <a:off x="9839028" y="3730752"/>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3" name="Rounded Rectangle 192">
              <a:extLst>
                <a:ext uri="{FF2B5EF4-FFF2-40B4-BE49-F238E27FC236}">
                  <a16:creationId xmlns:a16="http://schemas.microsoft.com/office/drawing/2014/main" id="{3A7EBBD5-8CF0-1944-947D-3BDB65E395AD}"/>
                </a:ext>
              </a:extLst>
            </p:cNvPr>
            <p:cNvSpPr/>
            <p:nvPr/>
          </p:nvSpPr>
          <p:spPr>
            <a:xfrm>
              <a:off x="10396728" y="4843933"/>
              <a:ext cx="64008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4" name="Rounded Rectangle 193">
              <a:extLst>
                <a:ext uri="{FF2B5EF4-FFF2-40B4-BE49-F238E27FC236}">
                  <a16:creationId xmlns:a16="http://schemas.microsoft.com/office/drawing/2014/main" id="{8E0469B0-9FE2-3441-878D-3B7D3F3EBA44}"/>
                </a:ext>
              </a:extLst>
            </p:cNvPr>
            <p:cNvSpPr/>
            <p:nvPr/>
          </p:nvSpPr>
          <p:spPr>
            <a:xfrm>
              <a:off x="9991428" y="3886200"/>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5" name="Rounded Rectangle 194">
              <a:extLst>
                <a:ext uri="{FF2B5EF4-FFF2-40B4-BE49-F238E27FC236}">
                  <a16:creationId xmlns:a16="http://schemas.microsoft.com/office/drawing/2014/main" id="{3E8F0FD9-4659-7C45-8EF4-90E34248A532}"/>
                </a:ext>
              </a:extLst>
            </p:cNvPr>
            <p:cNvSpPr/>
            <p:nvPr/>
          </p:nvSpPr>
          <p:spPr>
            <a:xfrm>
              <a:off x="10250211" y="34595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Memory Mat</a:t>
              </a:r>
              <a:endParaRPr lang="en-US" sz="600" dirty="0">
                <a:solidFill>
                  <a:schemeClr val="tx1"/>
                </a:solidFill>
                <a:latin typeface="Calibri" panose="020F0502020204030204" pitchFamily="34" charset="0"/>
                <a:cs typeface="Calibri" panose="020F0502020204030204" pitchFamily="34" charset="0"/>
              </a:endParaRPr>
            </a:p>
          </p:txBody>
        </p:sp>
        <p:sp>
          <p:nvSpPr>
            <p:cNvPr id="196" name="Rounded Rectangle 195">
              <a:extLst>
                <a:ext uri="{FF2B5EF4-FFF2-40B4-BE49-F238E27FC236}">
                  <a16:creationId xmlns:a16="http://schemas.microsoft.com/office/drawing/2014/main" id="{36476B9E-9E30-EC40-BB08-5539AB8EA5E3}"/>
                </a:ext>
              </a:extLst>
            </p:cNvPr>
            <p:cNvSpPr/>
            <p:nvPr/>
          </p:nvSpPr>
          <p:spPr>
            <a:xfrm>
              <a:off x="10561320" y="49963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SA</a:t>
              </a:r>
            </a:p>
          </p:txBody>
        </p:sp>
        <p:sp>
          <p:nvSpPr>
            <p:cNvPr id="197" name="Rounded Rectangle 196">
              <a:extLst>
                <a:ext uri="{FF2B5EF4-FFF2-40B4-BE49-F238E27FC236}">
                  <a16:creationId xmlns:a16="http://schemas.microsoft.com/office/drawing/2014/main" id="{99ED3D11-9F61-5240-8947-FE82555ACDD1}"/>
                </a:ext>
              </a:extLst>
            </p:cNvPr>
            <p:cNvSpPr/>
            <p:nvPr/>
          </p:nvSpPr>
          <p:spPr>
            <a:xfrm>
              <a:off x="9534227" y="5518918"/>
              <a:ext cx="1946217" cy="151225"/>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dirty="0">
                  <a:solidFill>
                    <a:schemeClr val="tx1"/>
                  </a:solidFill>
                  <a:latin typeface="Calibri" panose="020F0502020204030204" pitchFamily="34" charset="0"/>
                  <a:cs typeface="Calibri" panose="020F0502020204030204" pitchFamily="34" charset="0"/>
                </a:rPr>
                <a:t>Page</a:t>
              </a:r>
            </a:p>
          </p:txBody>
        </p:sp>
        <p:sp>
          <p:nvSpPr>
            <p:cNvPr id="198" name="Rounded Rectangle 197">
              <a:extLst>
                <a:ext uri="{FF2B5EF4-FFF2-40B4-BE49-F238E27FC236}">
                  <a16:creationId xmlns:a16="http://schemas.microsoft.com/office/drawing/2014/main" id="{178B4B24-A1CF-1042-A45B-5FCCDE34AC31}"/>
                </a:ext>
              </a:extLst>
            </p:cNvPr>
            <p:cNvSpPr/>
            <p:nvPr/>
          </p:nvSpPr>
          <p:spPr>
            <a:xfrm>
              <a:off x="8699157" y="3152497"/>
              <a:ext cx="197882" cy="1206599"/>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RAS</a:t>
              </a:r>
            </a:p>
          </p:txBody>
        </p:sp>
        <p:cxnSp>
          <p:nvCxnSpPr>
            <p:cNvPr id="199" name="Elbow Connector 198">
              <a:extLst>
                <a:ext uri="{FF2B5EF4-FFF2-40B4-BE49-F238E27FC236}">
                  <a16:creationId xmlns:a16="http://schemas.microsoft.com/office/drawing/2014/main" id="{B7DA12E7-42E8-D74C-9360-E041D6D0E891}"/>
                </a:ext>
              </a:extLst>
            </p:cNvPr>
            <p:cNvCxnSpPr>
              <a:cxnSpLocks/>
              <a:endCxn id="197" idx="2"/>
            </p:cNvCxnSpPr>
            <p:nvPr/>
          </p:nvCxnSpPr>
          <p:spPr>
            <a:xfrm flipV="1">
              <a:off x="8001000" y="5670143"/>
              <a:ext cx="2506336" cy="294680"/>
            </a:xfrm>
            <a:prstGeom prst="bentConnector2">
              <a:avLst/>
            </a:prstGeom>
            <a:ln w="76200" cmpd="tri">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22125A51-072D-1944-B640-69D485986D0D}"/>
                </a:ext>
              </a:extLst>
            </p:cNvPr>
            <p:cNvCxnSpPr>
              <a:cxnSpLocks/>
              <a:endCxn id="183" idx="1"/>
            </p:cNvCxnSpPr>
            <p:nvPr/>
          </p:nvCxnSpPr>
          <p:spPr>
            <a:xfrm flipV="1">
              <a:off x="8887968" y="3589020"/>
              <a:ext cx="493860" cy="23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4F54375D-6157-9346-A010-EF1644B11650}"/>
                </a:ext>
              </a:extLst>
            </p:cNvPr>
            <p:cNvCxnSpPr>
              <a:cxnSpLocks/>
              <a:endCxn id="210" idx="1"/>
            </p:cNvCxnSpPr>
            <p:nvPr/>
          </p:nvCxnSpPr>
          <p:spPr>
            <a:xfrm>
              <a:off x="8897039" y="3442716"/>
              <a:ext cx="33349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9A9F09E7-86EF-1E4C-BD54-48BD7D0197EC}"/>
                </a:ext>
              </a:extLst>
            </p:cNvPr>
            <p:cNvCxnSpPr>
              <a:cxnSpLocks/>
            </p:cNvCxnSpPr>
            <p:nvPr/>
          </p:nvCxnSpPr>
          <p:spPr>
            <a:xfrm>
              <a:off x="8887967" y="3885869"/>
              <a:ext cx="786384" cy="91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30F61F1C-1CEA-7B4B-B457-C0601105F89D}"/>
                </a:ext>
              </a:extLst>
            </p:cNvPr>
            <p:cNvCxnSpPr>
              <a:cxnSpLocks/>
            </p:cNvCxnSpPr>
            <p:nvPr/>
          </p:nvCxnSpPr>
          <p:spPr>
            <a:xfrm>
              <a:off x="8887968" y="4048557"/>
              <a:ext cx="960120"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5517DDB0-186C-6C44-9926-388B6C9270D1}"/>
                </a:ext>
              </a:extLst>
            </p:cNvPr>
            <p:cNvCxnSpPr>
              <a:cxnSpLocks/>
            </p:cNvCxnSpPr>
            <p:nvPr/>
          </p:nvCxnSpPr>
          <p:spPr>
            <a:xfrm>
              <a:off x="8887968" y="4201014"/>
              <a:ext cx="1088136" cy="631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3F68C383-563C-E548-B6CC-E8B0D9B9F02A}"/>
                </a:ext>
              </a:extLst>
            </p:cNvPr>
            <p:cNvCxnSpPr>
              <a:cxnSpLocks/>
              <a:endCxn id="197" idx="1"/>
            </p:cNvCxnSpPr>
            <p:nvPr/>
          </p:nvCxnSpPr>
          <p:spPr>
            <a:xfrm>
              <a:off x="8897039" y="5594531"/>
              <a:ext cx="637188"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EED17226-80A9-2742-9694-A97FFCF6E0EE}"/>
                </a:ext>
              </a:extLst>
            </p:cNvPr>
            <p:cNvCxnSpPr>
              <a:cxnSpLocks/>
              <a:endCxn id="196" idx="2"/>
            </p:cNvCxnSpPr>
            <p:nvPr/>
          </p:nvCxnSpPr>
          <p:spPr>
            <a:xfrm flipH="1" flipV="1">
              <a:off x="10904220" y="5157386"/>
              <a:ext cx="8904" cy="215620"/>
            </a:xfrm>
            <a:prstGeom prst="straightConnector1">
              <a:avLst/>
            </a:prstGeom>
            <a:ln>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FDB87201-758D-F842-9E66-0809AD86F7DA}"/>
                </a:ext>
              </a:extLst>
            </p:cNvPr>
            <p:cNvSpPr/>
            <p:nvPr/>
          </p:nvSpPr>
          <p:spPr>
            <a:xfrm>
              <a:off x="9029934" y="5710488"/>
              <a:ext cx="1137299" cy="276999"/>
            </a:xfrm>
            <a:prstGeom prst="rect">
              <a:avLst/>
            </a:prstGeom>
          </p:spPr>
          <p:txBody>
            <a:bodyPr wrap="none">
              <a:spAutoFit/>
            </a:bodyPr>
            <a:lstStyle/>
            <a:p>
              <a:pPr algn="ctr"/>
              <a:r>
                <a:rPr lang="en-US" sz="1200" dirty="0">
                  <a:latin typeface="Calibri" panose="020F0502020204030204" pitchFamily="34" charset="0"/>
                  <a:cs typeface="Calibri" panose="020F0502020204030204" pitchFamily="34" charset="0"/>
                </a:rPr>
                <a:t>DQ + Metadata</a:t>
              </a:r>
            </a:p>
          </p:txBody>
        </p:sp>
        <p:sp>
          <p:nvSpPr>
            <p:cNvPr id="208" name="Rounded Rectangle 207">
              <a:extLst>
                <a:ext uri="{FF2B5EF4-FFF2-40B4-BE49-F238E27FC236}">
                  <a16:creationId xmlns:a16="http://schemas.microsoft.com/office/drawing/2014/main" id="{13E57361-C0D3-4C40-B51A-3E47EA57840C}"/>
                </a:ext>
              </a:extLst>
            </p:cNvPr>
            <p:cNvSpPr/>
            <p:nvPr/>
          </p:nvSpPr>
          <p:spPr>
            <a:xfrm>
              <a:off x="8699157" y="5165714"/>
              <a:ext cx="197882" cy="620134"/>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CAS</a:t>
              </a:r>
            </a:p>
          </p:txBody>
        </p:sp>
        <p:sp>
          <p:nvSpPr>
            <p:cNvPr id="209" name="Rounded Rectangle 208">
              <a:extLst>
                <a:ext uri="{FF2B5EF4-FFF2-40B4-BE49-F238E27FC236}">
                  <a16:creationId xmlns:a16="http://schemas.microsoft.com/office/drawing/2014/main" id="{59F2DE0D-192D-EF45-844A-566ED896F28E}"/>
                </a:ext>
              </a:extLst>
            </p:cNvPr>
            <p:cNvSpPr/>
            <p:nvPr/>
          </p:nvSpPr>
          <p:spPr>
            <a:xfrm>
              <a:off x="8362124" y="2590800"/>
              <a:ext cx="3288594" cy="357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1600" dirty="0" err="1">
                  <a:solidFill>
                    <a:schemeClr val="tx1"/>
                  </a:solidFill>
                  <a:latin typeface="Calibri" panose="020F0502020204030204" pitchFamily="34" charset="0"/>
                  <a:cs typeface="Calibri" panose="020F0502020204030204" pitchFamily="34" charset="0"/>
                </a:rPr>
                <a:t>Bank</a:t>
              </a:r>
              <a:r>
                <a:rPr lang="en-US" sz="1600" baseline="-25000" dirty="0" err="1">
                  <a:solidFill>
                    <a:schemeClr val="tx1"/>
                  </a:solidFill>
                  <a:latin typeface="Calibri" panose="020F0502020204030204" pitchFamily="34" charset="0"/>
                  <a:cs typeface="Calibri" panose="020F0502020204030204" pitchFamily="34" charset="0"/>
                </a:rPr>
                <a:t>j</a:t>
              </a:r>
              <a:endParaRPr lang="en-US" sz="1600" baseline="-25000" dirty="0">
                <a:solidFill>
                  <a:schemeClr val="tx1"/>
                </a:solidFill>
                <a:latin typeface="Calibri" panose="020F0502020204030204" pitchFamily="34" charset="0"/>
                <a:cs typeface="Calibri" panose="020F0502020204030204" pitchFamily="34" charset="0"/>
              </a:endParaRPr>
            </a:p>
          </p:txBody>
        </p:sp>
        <p:sp>
          <p:nvSpPr>
            <p:cNvPr id="210" name="Rounded Rectangle 209">
              <a:extLst>
                <a:ext uri="{FF2B5EF4-FFF2-40B4-BE49-F238E27FC236}">
                  <a16:creationId xmlns:a16="http://schemas.microsoft.com/office/drawing/2014/main" id="{9E88A90F-F6F0-5D47-9089-084BC6D2ADED}"/>
                </a:ext>
              </a:extLst>
            </p:cNvPr>
            <p:cNvSpPr/>
            <p:nvPr/>
          </p:nvSpPr>
          <p:spPr>
            <a:xfrm>
              <a:off x="9230538" y="3127248"/>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SWD</a:t>
              </a:r>
            </a:p>
          </p:txBody>
        </p:sp>
        <p:grpSp>
          <p:nvGrpSpPr>
            <p:cNvPr id="211" name="Group 210">
              <a:extLst>
                <a:ext uri="{FF2B5EF4-FFF2-40B4-BE49-F238E27FC236}">
                  <a16:creationId xmlns:a16="http://schemas.microsoft.com/office/drawing/2014/main" id="{9A01542A-91C8-FF4F-AD4F-A509CB505875}"/>
                </a:ext>
              </a:extLst>
            </p:cNvPr>
            <p:cNvGrpSpPr/>
            <p:nvPr/>
          </p:nvGrpSpPr>
          <p:grpSpPr>
            <a:xfrm>
              <a:off x="10824361" y="5250679"/>
              <a:ext cx="167546" cy="83321"/>
              <a:chOff x="11434172" y="6320519"/>
              <a:chExt cx="167546" cy="83321"/>
            </a:xfrm>
          </p:grpSpPr>
          <p:cxnSp>
            <p:nvCxnSpPr>
              <p:cNvPr id="248" name="Straight Arrow Connector 247">
                <a:extLst>
                  <a:ext uri="{FF2B5EF4-FFF2-40B4-BE49-F238E27FC236}">
                    <a16:creationId xmlns:a16="http://schemas.microsoft.com/office/drawing/2014/main" id="{669C64A0-F355-BB40-99E4-29CC1BDC8455}"/>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9C6453B9-C05F-0949-BAAE-7B8ED523F280}"/>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44521CA8-5FEF-1940-8235-03209E178874}"/>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CEFCC4C3-F09A-594D-A15D-606658044DF5}"/>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69375323-0B0C-BD49-BE2A-E4D2798729E9}"/>
                </a:ext>
              </a:extLst>
            </p:cNvPr>
            <p:cNvGrpSpPr/>
            <p:nvPr/>
          </p:nvGrpSpPr>
          <p:grpSpPr>
            <a:xfrm>
              <a:off x="10660542" y="5164754"/>
              <a:ext cx="167546" cy="83321"/>
              <a:chOff x="11434172" y="6320519"/>
              <a:chExt cx="167546" cy="83321"/>
            </a:xfrm>
          </p:grpSpPr>
          <p:cxnSp>
            <p:nvCxnSpPr>
              <p:cNvPr id="244" name="Straight Arrow Connector 243">
                <a:extLst>
                  <a:ext uri="{FF2B5EF4-FFF2-40B4-BE49-F238E27FC236}">
                    <a16:creationId xmlns:a16="http://schemas.microsoft.com/office/drawing/2014/main" id="{CBF7AD7A-AF15-AD43-8EE6-2C8BCC04D5C8}"/>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A3DA5825-891E-4A49-B863-3A590876150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1B9FCFF5-B1D0-FC40-8F42-FE5A87ECC464}"/>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FC39FB21-A686-A64A-B377-33B3ED1F2880}"/>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E3E11874-FF6E-AC41-9FEC-08B85181E29D}"/>
                </a:ext>
              </a:extLst>
            </p:cNvPr>
            <p:cNvGrpSpPr/>
            <p:nvPr/>
          </p:nvGrpSpPr>
          <p:grpSpPr>
            <a:xfrm>
              <a:off x="10497492" y="5082002"/>
              <a:ext cx="167546" cy="83321"/>
              <a:chOff x="11434172" y="6320519"/>
              <a:chExt cx="167546" cy="83321"/>
            </a:xfrm>
          </p:grpSpPr>
          <p:cxnSp>
            <p:nvCxnSpPr>
              <p:cNvPr id="240" name="Straight Arrow Connector 239">
                <a:extLst>
                  <a:ext uri="{FF2B5EF4-FFF2-40B4-BE49-F238E27FC236}">
                    <a16:creationId xmlns:a16="http://schemas.microsoft.com/office/drawing/2014/main" id="{43446BEE-F3EE-954D-9B3B-5D2EBAE34098}"/>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922D9531-9A40-8448-9A0F-B81135600E6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612A3E19-18C5-704F-A79B-15921B275ED5}"/>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A64A93B4-9056-3E4C-95AD-1A183D756E14}"/>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B8B4B270-FB76-1F45-8964-28E3AB5F80CD}"/>
                </a:ext>
              </a:extLst>
            </p:cNvPr>
            <p:cNvGrpSpPr/>
            <p:nvPr/>
          </p:nvGrpSpPr>
          <p:grpSpPr>
            <a:xfrm>
              <a:off x="10348117" y="4996642"/>
              <a:ext cx="167546" cy="83321"/>
              <a:chOff x="11434172" y="6320519"/>
              <a:chExt cx="167546" cy="83321"/>
            </a:xfrm>
          </p:grpSpPr>
          <p:cxnSp>
            <p:nvCxnSpPr>
              <p:cNvPr id="236" name="Straight Arrow Connector 235">
                <a:extLst>
                  <a:ext uri="{FF2B5EF4-FFF2-40B4-BE49-F238E27FC236}">
                    <a16:creationId xmlns:a16="http://schemas.microsoft.com/office/drawing/2014/main" id="{BF74D0AF-D8B8-A943-9858-2B904A165F5D}"/>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7519ED43-F411-9E4B-8E51-F15F6A5168E2}"/>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6241E7C4-1187-8841-863B-F5755F26A82A}"/>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E30E0599-27E1-6546-B501-7449202C36E2}"/>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F59DD9D6-50B0-934B-8D14-EDA76C5FA996}"/>
                </a:ext>
              </a:extLst>
            </p:cNvPr>
            <p:cNvGrpSpPr/>
            <p:nvPr/>
          </p:nvGrpSpPr>
          <p:grpSpPr>
            <a:xfrm>
              <a:off x="10189374" y="4912623"/>
              <a:ext cx="167546" cy="83321"/>
              <a:chOff x="11434172" y="6320519"/>
              <a:chExt cx="167546" cy="83321"/>
            </a:xfrm>
          </p:grpSpPr>
          <p:cxnSp>
            <p:nvCxnSpPr>
              <p:cNvPr id="232" name="Straight Arrow Connector 231">
                <a:extLst>
                  <a:ext uri="{FF2B5EF4-FFF2-40B4-BE49-F238E27FC236}">
                    <a16:creationId xmlns:a16="http://schemas.microsoft.com/office/drawing/2014/main" id="{42ACD37E-A93E-CE47-BB9B-8ADAAB750DC1}"/>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2EC2D97B-9644-9F43-ACFB-7741E16A1F2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746B3319-F23C-6B41-B22B-6332B132B4AB}"/>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A8FAAFD-6730-5D44-B032-E6DD83EEF1F3}"/>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D0E3C885-7A31-7E4C-BE0A-A7F900435644}"/>
                </a:ext>
              </a:extLst>
            </p:cNvPr>
            <p:cNvGrpSpPr/>
            <p:nvPr/>
          </p:nvGrpSpPr>
          <p:grpSpPr>
            <a:xfrm>
              <a:off x="10058400" y="4829302"/>
              <a:ext cx="167546" cy="83321"/>
              <a:chOff x="11434172" y="6320519"/>
              <a:chExt cx="167546" cy="83321"/>
            </a:xfrm>
          </p:grpSpPr>
          <p:cxnSp>
            <p:nvCxnSpPr>
              <p:cNvPr id="228" name="Straight Arrow Connector 227">
                <a:extLst>
                  <a:ext uri="{FF2B5EF4-FFF2-40B4-BE49-F238E27FC236}">
                    <a16:creationId xmlns:a16="http://schemas.microsoft.com/office/drawing/2014/main" id="{94963A9C-E4AF-E04F-948D-495D3512118C}"/>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26B81396-0D70-1746-80BA-BFD96EC6A82A}"/>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839C2643-8042-E441-8594-23950D33AEF2}"/>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FC7B699B-C65A-6E48-B3C9-F329DB10646C}"/>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17" name="Straight Arrow Connector 216">
              <a:extLst>
                <a:ext uri="{FF2B5EF4-FFF2-40B4-BE49-F238E27FC236}">
                  <a16:creationId xmlns:a16="http://schemas.microsoft.com/office/drawing/2014/main" id="{C75678C4-F852-3C46-9782-1A491AB56802}"/>
                </a:ext>
              </a:extLst>
            </p:cNvPr>
            <p:cNvCxnSpPr>
              <a:cxnSpLocks/>
            </p:cNvCxnSpPr>
            <p:nvPr/>
          </p:nvCxnSpPr>
          <p:spPr>
            <a:xfrm>
              <a:off x="9829469" y="4873143"/>
              <a:ext cx="242371" cy="39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006A9A22-106C-574B-90E1-A96B9ACDC23F}"/>
                </a:ext>
              </a:extLst>
            </p:cNvPr>
            <p:cNvCxnSpPr>
              <a:cxnSpLocks/>
            </p:cNvCxnSpPr>
            <p:nvPr/>
          </p:nvCxnSpPr>
          <p:spPr>
            <a:xfrm>
              <a:off x="9829879" y="4954697"/>
              <a:ext cx="395044" cy="65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578A25A0-CE1A-BA4F-801B-7402C532D813}"/>
                </a:ext>
              </a:extLst>
            </p:cNvPr>
            <p:cNvCxnSpPr>
              <a:cxnSpLocks/>
            </p:cNvCxnSpPr>
            <p:nvPr/>
          </p:nvCxnSpPr>
          <p:spPr>
            <a:xfrm>
              <a:off x="9829879" y="5044448"/>
              <a:ext cx="540854" cy="637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AAF41BFB-CC74-A848-B5F4-5526FB909ED8}"/>
                </a:ext>
              </a:extLst>
            </p:cNvPr>
            <p:cNvCxnSpPr>
              <a:cxnSpLocks/>
            </p:cNvCxnSpPr>
            <p:nvPr/>
          </p:nvCxnSpPr>
          <p:spPr>
            <a:xfrm flipV="1">
              <a:off x="9846047" y="5126740"/>
              <a:ext cx="687905"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5B1021BD-1D3F-2741-85C9-4809C40A8E0E}"/>
                </a:ext>
              </a:extLst>
            </p:cNvPr>
            <p:cNvCxnSpPr>
              <a:cxnSpLocks/>
            </p:cNvCxnSpPr>
            <p:nvPr/>
          </p:nvCxnSpPr>
          <p:spPr>
            <a:xfrm flipV="1">
              <a:off x="9846049" y="5212477"/>
              <a:ext cx="852492"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6AAF6D21-4199-F846-8C28-3AAAE056E3BA}"/>
                </a:ext>
              </a:extLst>
            </p:cNvPr>
            <p:cNvCxnSpPr>
              <a:cxnSpLocks/>
            </p:cNvCxnSpPr>
            <p:nvPr/>
          </p:nvCxnSpPr>
          <p:spPr>
            <a:xfrm flipV="1">
              <a:off x="9837747" y="5295102"/>
              <a:ext cx="1010712"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EFDF6456-4885-3A4D-9892-8E847C599699}"/>
                </a:ext>
              </a:extLst>
            </p:cNvPr>
            <p:cNvCxnSpPr>
              <a:cxnSpLocks/>
            </p:cNvCxnSpPr>
            <p:nvPr/>
          </p:nvCxnSpPr>
          <p:spPr>
            <a:xfrm>
              <a:off x="10127090" y="5373006"/>
              <a:ext cx="784959"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201DE9B4-365C-FA4A-874C-5EADCB7246C8}"/>
                </a:ext>
              </a:extLst>
            </p:cNvPr>
            <p:cNvCxnSpPr>
              <a:cxnSpLocks/>
              <a:stCxn id="197" idx="0"/>
            </p:cNvCxnSpPr>
            <p:nvPr/>
          </p:nvCxnSpPr>
          <p:spPr>
            <a:xfrm flipH="1" flipV="1">
              <a:off x="10503544" y="5367472"/>
              <a:ext cx="3792" cy="151446"/>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5" name="Rectangle 224">
              <a:extLst>
                <a:ext uri="{FF2B5EF4-FFF2-40B4-BE49-F238E27FC236}">
                  <a16:creationId xmlns:a16="http://schemas.microsoft.com/office/drawing/2014/main" id="{B4CC1407-5F84-4045-89A5-A5D6815DD508}"/>
                </a:ext>
              </a:extLst>
            </p:cNvPr>
            <p:cNvSpPr/>
            <p:nvPr/>
          </p:nvSpPr>
          <p:spPr>
            <a:xfrm>
              <a:off x="9325868" y="4549625"/>
              <a:ext cx="401072" cy="276999"/>
            </a:xfrm>
            <a:prstGeom prst="rect">
              <a:avLst/>
            </a:prstGeom>
          </p:spPr>
          <p:txBody>
            <a:bodyPr wrap="none">
              <a:spAutoFit/>
            </a:bodyPr>
            <a:lstStyle/>
            <a:p>
              <a:pPr algn="ctr"/>
              <a:r>
                <a:rPr lang="en-US" sz="1200" dirty="0">
                  <a:latin typeface="Calibri" panose="020F0502020204030204" pitchFamily="34" charset="0"/>
                  <a:cs typeface="Calibri" panose="020F0502020204030204" pitchFamily="34" charset="0"/>
                </a:rPr>
                <a:t>CSL</a:t>
              </a:r>
            </a:p>
          </p:txBody>
        </p:sp>
        <p:cxnSp>
          <p:nvCxnSpPr>
            <p:cNvPr id="226" name="Straight Arrow Connector 225">
              <a:extLst>
                <a:ext uri="{FF2B5EF4-FFF2-40B4-BE49-F238E27FC236}">
                  <a16:creationId xmlns:a16="http://schemas.microsoft.com/office/drawing/2014/main" id="{23751A58-7623-2B48-A061-E4587551915A}"/>
                </a:ext>
              </a:extLst>
            </p:cNvPr>
            <p:cNvCxnSpPr>
              <a:cxnSpLocks/>
            </p:cNvCxnSpPr>
            <p:nvPr/>
          </p:nvCxnSpPr>
          <p:spPr>
            <a:xfrm flipH="1" flipV="1">
              <a:off x="9830597" y="4761116"/>
              <a:ext cx="7626" cy="533400"/>
            </a:xfrm>
            <a:prstGeom prst="straightConnector1">
              <a:avLst/>
            </a:prstGeom>
            <a:ln>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88DA0F3E-3FA4-AB40-A22E-83BA7D7B1B45}"/>
                </a:ext>
              </a:extLst>
            </p:cNvPr>
            <p:cNvCxnSpPr>
              <a:cxnSpLocks/>
              <a:endCxn id="171" idx="0"/>
            </p:cNvCxnSpPr>
            <p:nvPr/>
          </p:nvCxnSpPr>
          <p:spPr>
            <a:xfrm flipH="1" flipV="1">
              <a:off x="9069613" y="4748761"/>
              <a:ext cx="761774" cy="8157"/>
            </a:xfrm>
            <a:prstGeom prst="straightConnector1">
              <a:avLst/>
            </a:prstGeom>
            <a:ln>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2" name="Freeform 251">
            <a:extLst>
              <a:ext uri="{FF2B5EF4-FFF2-40B4-BE49-F238E27FC236}">
                <a16:creationId xmlns:a16="http://schemas.microsoft.com/office/drawing/2014/main" id="{6B39D21C-D61D-5B4D-8E1C-AFA62EB3145E}"/>
              </a:ext>
            </a:extLst>
          </p:cNvPr>
          <p:cNvSpPr/>
          <p:nvPr/>
        </p:nvSpPr>
        <p:spPr>
          <a:xfrm>
            <a:off x="4081940" y="457974"/>
            <a:ext cx="1266345" cy="444728"/>
          </a:xfrm>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a:moveTo>
                  <a:pt x="0" y="391030"/>
                </a:moveTo>
                <a:cubicBezTo>
                  <a:pt x="405564" y="196018"/>
                  <a:pt x="811129" y="1006"/>
                  <a:pt x="1227221" y="3"/>
                </a:cubicBezTo>
                <a:cubicBezTo>
                  <a:pt x="1643313" y="-1000"/>
                  <a:pt x="2069933" y="192007"/>
                  <a:pt x="2496553" y="385014"/>
                </a:cubicBezTo>
              </a:path>
            </a:pathLst>
          </a:custGeom>
          <a:noFill/>
          <a:ln>
            <a:solidFill>
              <a:schemeClr val="tx1"/>
            </a:solidFill>
            <a:prstDash val="dash"/>
            <a:headEnd type="oval" w="lg" len="lg"/>
            <a:tailEnd type="arrow" w="lg" len="lg"/>
            <a:extLst>
              <a:ext uri="{C807C97D-BFC1-408E-A445-0C87EB9F89A2}">
                <ask:lineSketchStyleProps xmlns:ask="http://schemas.microsoft.com/office/drawing/2018/sketchyshapes" sd="1219033472">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extrusionOk="0">
                        <a:moveTo>
                          <a:pt x="0" y="391030"/>
                        </a:moveTo>
                        <a:cubicBezTo>
                          <a:pt x="349843" y="161648"/>
                          <a:pt x="748412" y="24545"/>
                          <a:pt x="1227221" y="3"/>
                        </a:cubicBezTo>
                        <a:cubicBezTo>
                          <a:pt x="1719670" y="15075"/>
                          <a:pt x="2023562" y="193481"/>
                          <a:pt x="2496553" y="3850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3" name="Freeform 252">
            <a:extLst>
              <a:ext uri="{FF2B5EF4-FFF2-40B4-BE49-F238E27FC236}">
                <a16:creationId xmlns:a16="http://schemas.microsoft.com/office/drawing/2014/main" id="{348DF1BB-15CF-0F42-AFAB-04EF0C363941}"/>
              </a:ext>
            </a:extLst>
          </p:cNvPr>
          <p:cNvSpPr/>
          <p:nvPr/>
        </p:nvSpPr>
        <p:spPr>
          <a:xfrm>
            <a:off x="7377598" y="596342"/>
            <a:ext cx="1266345" cy="444728"/>
          </a:xfrm>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a:moveTo>
                  <a:pt x="0" y="391030"/>
                </a:moveTo>
                <a:cubicBezTo>
                  <a:pt x="405564" y="196018"/>
                  <a:pt x="811129" y="1006"/>
                  <a:pt x="1227221" y="3"/>
                </a:cubicBezTo>
                <a:cubicBezTo>
                  <a:pt x="1643313" y="-1000"/>
                  <a:pt x="2069933" y="192007"/>
                  <a:pt x="2496553" y="385014"/>
                </a:cubicBezTo>
              </a:path>
            </a:pathLst>
          </a:custGeom>
          <a:noFill/>
          <a:ln>
            <a:solidFill>
              <a:schemeClr val="tx1"/>
            </a:solidFill>
            <a:prstDash val="dash"/>
            <a:headEnd type="oval" w="lg" len="lg"/>
            <a:tailEnd type="arrow" w="lg" len="lg"/>
            <a:extLst>
              <a:ext uri="{C807C97D-BFC1-408E-A445-0C87EB9F89A2}">
                <ask:lineSketchStyleProps xmlns:ask="http://schemas.microsoft.com/office/drawing/2018/sketchyshapes" sd="1219033472">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extrusionOk="0">
                        <a:moveTo>
                          <a:pt x="0" y="391030"/>
                        </a:moveTo>
                        <a:cubicBezTo>
                          <a:pt x="349843" y="161648"/>
                          <a:pt x="748412" y="24545"/>
                          <a:pt x="1227221" y="3"/>
                        </a:cubicBezTo>
                        <a:cubicBezTo>
                          <a:pt x="1719670" y="15075"/>
                          <a:pt x="2023562" y="193481"/>
                          <a:pt x="2496553" y="3850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 name="Freeform 1">
            <a:extLst>
              <a:ext uri="{FF2B5EF4-FFF2-40B4-BE49-F238E27FC236}">
                <a16:creationId xmlns:a16="http://schemas.microsoft.com/office/drawing/2014/main" id="{015D634F-27F9-F042-B671-72A00AA4FF46}"/>
              </a:ext>
            </a:extLst>
          </p:cNvPr>
          <p:cNvSpPr/>
          <p:nvPr/>
        </p:nvSpPr>
        <p:spPr>
          <a:xfrm>
            <a:off x="7210291" y="3284151"/>
            <a:ext cx="4614203" cy="2601811"/>
          </a:xfrm>
          <a:custGeom>
            <a:avLst/>
            <a:gdLst>
              <a:gd name="connsiteX0" fmla="*/ 4520485 w 4615405"/>
              <a:gd name="connsiteY0" fmla="*/ 0 h 2602489"/>
              <a:gd name="connsiteX1" fmla="*/ 4018208 w 4615405"/>
              <a:gd name="connsiteY1" fmla="*/ 2524259 h 2602489"/>
              <a:gd name="connsiteX2" fmla="*/ 0 w 4615405"/>
              <a:gd name="connsiteY2" fmla="*/ 1970467 h 2602489"/>
            </a:gdLst>
            <a:ahLst/>
            <a:cxnLst>
              <a:cxn ang="0">
                <a:pos x="connsiteX0" y="connsiteY0"/>
              </a:cxn>
              <a:cxn ang="0">
                <a:pos x="connsiteX1" y="connsiteY1"/>
              </a:cxn>
              <a:cxn ang="0">
                <a:pos x="connsiteX2" y="connsiteY2"/>
              </a:cxn>
            </a:cxnLst>
            <a:rect l="l" t="t" r="r" b="b"/>
            <a:pathLst>
              <a:path w="4615405" h="2602489">
                <a:moveTo>
                  <a:pt x="4520485" y="0"/>
                </a:moveTo>
                <a:cubicBezTo>
                  <a:pt x="4646053" y="1097924"/>
                  <a:pt x="4771622" y="2195848"/>
                  <a:pt x="4018208" y="2524259"/>
                </a:cubicBezTo>
                <a:cubicBezTo>
                  <a:pt x="3264794" y="2852670"/>
                  <a:pt x="678287" y="2045594"/>
                  <a:pt x="0" y="1970467"/>
                </a:cubicBezTo>
              </a:path>
            </a:pathLst>
          </a:custGeom>
          <a:noFill/>
          <a:ln w="28575">
            <a:solidFill>
              <a:schemeClr val="tx1"/>
            </a:solidFill>
            <a:prstDash val="dash"/>
            <a:headEnd type="oval" w="lg" len="lg"/>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8" name="Freeform 37">
            <a:extLst>
              <a:ext uri="{FF2B5EF4-FFF2-40B4-BE49-F238E27FC236}">
                <a16:creationId xmlns:a16="http://schemas.microsoft.com/office/drawing/2014/main" id="{05A97745-D920-6446-A569-FD4AB456E5E4}"/>
              </a:ext>
            </a:extLst>
          </p:cNvPr>
          <p:cNvSpPr/>
          <p:nvPr/>
        </p:nvSpPr>
        <p:spPr>
          <a:xfrm>
            <a:off x="3740979" y="4829731"/>
            <a:ext cx="2532680" cy="991924"/>
          </a:xfrm>
          <a:custGeom>
            <a:avLst/>
            <a:gdLst>
              <a:gd name="connsiteX0" fmla="*/ 2563906 w 2563906"/>
              <a:gd name="connsiteY0" fmla="*/ 0 h 1035125"/>
              <a:gd name="connsiteX1" fmla="*/ 1021977 w 2563906"/>
              <a:gd name="connsiteY1" fmla="*/ 1004047 h 1035125"/>
              <a:gd name="connsiteX2" fmla="*/ 0 w 2563906"/>
              <a:gd name="connsiteY2" fmla="*/ 681318 h 1035125"/>
            </a:gdLst>
            <a:ahLst/>
            <a:cxnLst>
              <a:cxn ang="0">
                <a:pos x="connsiteX0" y="connsiteY0"/>
              </a:cxn>
              <a:cxn ang="0">
                <a:pos x="connsiteX1" y="connsiteY1"/>
              </a:cxn>
              <a:cxn ang="0">
                <a:pos x="connsiteX2" y="connsiteY2"/>
              </a:cxn>
            </a:cxnLst>
            <a:rect l="l" t="t" r="r" b="b"/>
            <a:pathLst>
              <a:path w="2563906" h="1035125">
                <a:moveTo>
                  <a:pt x="2563906" y="0"/>
                </a:moveTo>
                <a:cubicBezTo>
                  <a:pt x="2006600" y="445247"/>
                  <a:pt x="1449295" y="890494"/>
                  <a:pt x="1021977" y="1004047"/>
                </a:cubicBezTo>
                <a:cubicBezTo>
                  <a:pt x="594659" y="1117600"/>
                  <a:pt x="297329" y="899459"/>
                  <a:pt x="0" y="681318"/>
                </a:cubicBezTo>
              </a:path>
            </a:pathLst>
          </a:custGeom>
          <a:noFill/>
          <a:ln w="28575">
            <a:solidFill>
              <a:schemeClr val="tx1"/>
            </a:solidFill>
            <a:prstDash val="dash"/>
            <a:headEnd type="oval" w="lg" len="lg"/>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Tree>
    <p:extLst>
      <p:ext uri="{BB962C8B-B14F-4D97-AF65-F5344CB8AC3E}">
        <p14:creationId xmlns:p14="http://schemas.microsoft.com/office/powerpoint/2010/main" val="3590177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A4F44F2-E5D1-1494-4991-5623BDAF404D}"/>
              </a:ext>
            </a:extLst>
          </p:cNvPr>
          <p:cNvSpPr>
            <a:spLocks noGrp="1"/>
          </p:cNvSpPr>
          <p:nvPr>
            <p:ph type="title"/>
          </p:nvPr>
        </p:nvSpPr>
        <p:spPr>
          <a:xfrm>
            <a:off x="1212892" y="190094"/>
            <a:ext cx="10360501" cy="493970"/>
          </a:xfrm>
        </p:spPr>
        <p:txBody>
          <a:bodyPr/>
          <a:lstStyle/>
          <a:p>
            <a:pPr algn="ctr"/>
            <a:r>
              <a:rPr lang="en-US" sz="2800" dirty="0"/>
              <a:t>Chiplet stacking to improve packing density, Power and Bandwidth</a:t>
            </a:r>
          </a:p>
        </p:txBody>
      </p:sp>
      <p:sp>
        <p:nvSpPr>
          <p:cNvPr id="3" name="Slide Number Placeholder 2">
            <a:extLst>
              <a:ext uri="{FF2B5EF4-FFF2-40B4-BE49-F238E27FC236}">
                <a16:creationId xmlns:a16="http://schemas.microsoft.com/office/drawing/2014/main" id="{DC4C3DAF-A1AB-0DCC-B3FB-1BE9221148D9}"/>
              </a:ext>
            </a:extLst>
          </p:cNvPr>
          <p:cNvSpPr>
            <a:spLocks noGrp="1"/>
          </p:cNvSpPr>
          <p:nvPr>
            <p:ph type="sldNum" sz="quarter" idx="12"/>
          </p:nvPr>
        </p:nvSpPr>
        <p:spPr/>
        <p:txBody>
          <a:bodyPr/>
          <a:lstStyle/>
          <a:p>
            <a:fld id="{17AA2687-1D62-4697-B07C-AE046A4947FE}" type="slidenum">
              <a:rPr lang="en-US" smtClean="0"/>
              <a:pPr/>
              <a:t>24</a:t>
            </a:fld>
            <a:endParaRPr lang="en-US" sz="1400"/>
          </a:p>
        </p:txBody>
      </p:sp>
      <p:sp>
        <p:nvSpPr>
          <p:cNvPr id="197" name="Text Placeholder 196">
            <a:extLst>
              <a:ext uri="{FF2B5EF4-FFF2-40B4-BE49-F238E27FC236}">
                <a16:creationId xmlns:a16="http://schemas.microsoft.com/office/drawing/2014/main" id="{CE1EE080-B799-A0D0-4397-9FA103B25C44}"/>
              </a:ext>
            </a:extLst>
          </p:cNvPr>
          <p:cNvSpPr>
            <a:spLocks noGrp="1"/>
          </p:cNvSpPr>
          <p:nvPr>
            <p:ph type="body" sz="quarter" idx="13"/>
          </p:nvPr>
        </p:nvSpPr>
        <p:spPr/>
        <p:txBody>
          <a:bodyPr/>
          <a:lstStyle/>
          <a:p>
            <a:endParaRPr lang="en-US"/>
          </a:p>
        </p:txBody>
      </p:sp>
      <p:grpSp>
        <p:nvGrpSpPr>
          <p:cNvPr id="194" name="Group 193">
            <a:extLst>
              <a:ext uri="{FF2B5EF4-FFF2-40B4-BE49-F238E27FC236}">
                <a16:creationId xmlns:a16="http://schemas.microsoft.com/office/drawing/2014/main" id="{8EFC3290-2EFA-75E2-1156-D8B6904FB5FB}"/>
              </a:ext>
            </a:extLst>
          </p:cNvPr>
          <p:cNvGrpSpPr/>
          <p:nvPr/>
        </p:nvGrpSpPr>
        <p:grpSpPr>
          <a:xfrm>
            <a:off x="1410982" y="3286597"/>
            <a:ext cx="4878388" cy="3109906"/>
            <a:chOff x="6782025" y="634492"/>
            <a:chExt cx="4878388" cy="3109906"/>
          </a:xfrm>
        </p:grpSpPr>
        <p:pic>
          <p:nvPicPr>
            <p:cNvPr id="5" name="Picture 4">
              <a:extLst>
                <a:ext uri="{FF2B5EF4-FFF2-40B4-BE49-F238E27FC236}">
                  <a16:creationId xmlns:a16="http://schemas.microsoft.com/office/drawing/2014/main" id="{E4E07368-B98F-1722-7F80-A0616A072F32}"/>
                </a:ext>
              </a:extLst>
            </p:cNvPr>
            <p:cNvPicPr>
              <a:picLocks noChangeAspect="1"/>
            </p:cNvPicPr>
            <p:nvPr/>
          </p:nvPicPr>
          <p:blipFill>
            <a:blip r:embed="rId2"/>
            <a:stretch>
              <a:fillRect/>
            </a:stretch>
          </p:blipFill>
          <p:spPr>
            <a:xfrm>
              <a:off x="6782025" y="999556"/>
              <a:ext cx="4878388" cy="2744842"/>
            </a:xfrm>
            <a:prstGeom prst="rect">
              <a:avLst/>
            </a:prstGeom>
          </p:spPr>
        </p:pic>
        <p:sp>
          <p:nvSpPr>
            <p:cNvPr id="6" name="TextBox 5">
              <a:extLst>
                <a:ext uri="{FF2B5EF4-FFF2-40B4-BE49-F238E27FC236}">
                  <a16:creationId xmlns:a16="http://schemas.microsoft.com/office/drawing/2014/main" id="{437CA22A-7FDA-297F-0342-4422555D34B2}"/>
                </a:ext>
              </a:extLst>
            </p:cNvPr>
            <p:cNvSpPr txBox="1"/>
            <p:nvPr/>
          </p:nvSpPr>
          <p:spPr>
            <a:xfrm>
              <a:off x="7480129" y="634492"/>
              <a:ext cx="2890535" cy="338554"/>
            </a:xfrm>
            <a:prstGeom prst="rect">
              <a:avLst/>
            </a:prstGeom>
            <a:noFill/>
          </p:spPr>
          <p:txBody>
            <a:bodyPr wrap="none" rtlCol="0">
              <a:spAutoFit/>
            </a:bodyPr>
            <a:lstStyle/>
            <a:p>
              <a:pPr algn="ctr"/>
              <a:r>
                <a:rPr lang="en-US" sz="1600" dirty="0"/>
                <a:t>HBM, H Jun, </a:t>
              </a:r>
              <a:r>
                <a:rPr lang="en-US" sz="1600" dirty="0" err="1"/>
                <a:t>et.al</a:t>
              </a:r>
              <a:r>
                <a:rPr lang="en-US" sz="1600" dirty="0"/>
                <a:t>., IMW’2017</a:t>
              </a:r>
            </a:p>
          </p:txBody>
        </p:sp>
      </p:grpSp>
      <p:grpSp>
        <p:nvGrpSpPr>
          <p:cNvPr id="12" name="Group 11">
            <a:extLst>
              <a:ext uri="{FF2B5EF4-FFF2-40B4-BE49-F238E27FC236}">
                <a16:creationId xmlns:a16="http://schemas.microsoft.com/office/drawing/2014/main" id="{6FB94A2E-B63C-B3B3-D0EC-6D93AD2E555E}"/>
              </a:ext>
            </a:extLst>
          </p:cNvPr>
          <p:cNvGrpSpPr/>
          <p:nvPr/>
        </p:nvGrpSpPr>
        <p:grpSpPr>
          <a:xfrm>
            <a:off x="7146299" y="3239624"/>
            <a:ext cx="4485037" cy="3169538"/>
            <a:chOff x="6171440" y="508418"/>
            <a:chExt cx="5268309" cy="3887799"/>
          </a:xfrm>
        </p:grpSpPr>
        <p:pic>
          <p:nvPicPr>
            <p:cNvPr id="9" name="Picture 8">
              <a:extLst>
                <a:ext uri="{FF2B5EF4-FFF2-40B4-BE49-F238E27FC236}">
                  <a16:creationId xmlns:a16="http://schemas.microsoft.com/office/drawing/2014/main" id="{0DD9D818-0AE7-C97D-476E-CDE2829F193B}"/>
                </a:ext>
              </a:extLst>
            </p:cNvPr>
            <p:cNvPicPr>
              <a:picLocks noChangeAspect="1"/>
            </p:cNvPicPr>
            <p:nvPr/>
          </p:nvPicPr>
          <p:blipFill rotWithShape="1">
            <a:blip r:embed="rId3"/>
            <a:srcRect b="18099"/>
            <a:stretch/>
          </p:blipFill>
          <p:spPr>
            <a:xfrm>
              <a:off x="6171440" y="1012589"/>
              <a:ext cx="5268309" cy="3383628"/>
            </a:xfrm>
            <a:prstGeom prst="rect">
              <a:avLst/>
            </a:prstGeom>
          </p:spPr>
        </p:pic>
        <p:sp>
          <p:nvSpPr>
            <p:cNvPr id="10" name="TextBox 9">
              <a:extLst>
                <a:ext uri="{FF2B5EF4-FFF2-40B4-BE49-F238E27FC236}">
                  <a16:creationId xmlns:a16="http://schemas.microsoft.com/office/drawing/2014/main" id="{A75541D2-94F3-E4C7-B173-3B31F87921D3}"/>
                </a:ext>
              </a:extLst>
            </p:cNvPr>
            <p:cNvSpPr txBox="1"/>
            <p:nvPr/>
          </p:nvSpPr>
          <p:spPr>
            <a:xfrm>
              <a:off x="7618412" y="508418"/>
              <a:ext cx="2374368" cy="338554"/>
            </a:xfrm>
            <a:prstGeom prst="rect">
              <a:avLst/>
            </a:prstGeom>
            <a:noFill/>
          </p:spPr>
          <p:txBody>
            <a:bodyPr wrap="none" rtlCol="0">
              <a:spAutoFit/>
            </a:bodyPr>
            <a:lstStyle/>
            <a:p>
              <a:pPr algn="ctr"/>
              <a:r>
                <a:rPr lang="en-US" sz="1600" dirty="0"/>
                <a:t>A. </a:t>
              </a:r>
              <a:r>
                <a:rPr lang="en-US" sz="1600" dirty="0" err="1"/>
                <a:t>Su</a:t>
              </a:r>
              <a:r>
                <a:rPr lang="en-US" sz="1600" dirty="0"/>
                <a:t>, </a:t>
              </a:r>
              <a:r>
                <a:rPr lang="en-US" sz="1600" dirty="0" err="1"/>
                <a:t>et.al</a:t>
              </a:r>
              <a:r>
                <a:rPr lang="en-US" sz="1600" dirty="0"/>
                <a:t>., ECTC2019</a:t>
              </a:r>
            </a:p>
          </p:txBody>
        </p:sp>
      </p:grpSp>
      <p:grpSp>
        <p:nvGrpSpPr>
          <p:cNvPr id="195" name="Group 194">
            <a:extLst>
              <a:ext uri="{FF2B5EF4-FFF2-40B4-BE49-F238E27FC236}">
                <a16:creationId xmlns:a16="http://schemas.microsoft.com/office/drawing/2014/main" id="{00E75734-256B-13CB-14A8-F0829BA3E2E0}"/>
              </a:ext>
            </a:extLst>
          </p:cNvPr>
          <p:cNvGrpSpPr/>
          <p:nvPr/>
        </p:nvGrpSpPr>
        <p:grpSpPr>
          <a:xfrm>
            <a:off x="212020" y="695572"/>
            <a:ext cx="11448391" cy="2402281"/>
            <a:chOff x="297192" y="4130882"/>
            <a:chExt cx="11448391" cy="2402281"/>
          </a:xfrm>
        </p:grpSpPr>
        <p:sp>
          <p:nvSpPr>
            <p:cNvPr id="8" name="TextBox 7">
              <a:extLst>
                <a:ext uri="{FF2B5EF4-FFF2-40B4-BE49-F238E27FC236}">
                  <a16:creationId xmlns:a16="http://schemas.microsoft.com/office/drawing/2014/main" id="{9D88BE92-336D-6ACA-DDE9-5193E17E237A}"/>
                </a:ext>
              </a:extLst>
            </p:cNvPr>
            <p:cNvSpPr txBox="1"/>
            <p:nvPr/>
          </p:nvSpPr>
          <p:spPr>
            <a:xfrm>
              <a:off x="4352822" y="4130882"/>
              <a:ext cx="3667735" cy="338554"/>
            </a:xfrm>
            <a:prstGeom prst="rect">
              <a:avLst/>
            </a:prstGeom>
            <a:noFill/>
          </p:spPr>
          <p:txBody>
            <a:bodyPr wrap="none" rtlCol="0">
              <a:spAutoFit/>
            </a:bodyPr>
            <a:lstStyle/>
            <a:p>
              <a:pPr algn="ctr"/>
              <a:r>
                <a:rPr lang="en-US" sz="1600" dirty="0"/>
                <a:t>M. </a:t>
              </a:r>
              <a:r>
                <a:rPr lang="en-US" sz="1600" dirty="0" err="1"/>
                <a:t>O’connor</a:t>
              </a:r>
              <a:r>
                <a:rPr lang="en-US" sz="1600" dirty="0"/>
                <a:t>, </a:t>
              </a:r>
              <a:r>
                <a:rPr lang="en-US" sz="1600" dirty="0" err="1"/>
                <a:t>et.al</a:t>
              </a:r>
              <a:r>
                <a:rPr lang="en-US" sz="1600" dirty="0"/>
                <a:t>., ACM/MICRO 2017</a:t>
              </a:r>
            </a:p>
          </p:txBody>
        </p:sp>
        <p:grpSp>
          <p:nvGrpSpPr>
            <p:cNvPr id="2" name="Group 1">
              <a:extLst>
                <a:ext uri="{FF2B5EF4-FFF2-40B4-BE49-F238E27FC236}">
                  <a16:creationId xmlns:a16="http://schemas.microsoft.com/office/drawing/2014/main" id="{0F781267-1437-5EE0-719F-D1791BCD8274}"/>
                </a:ext>
              </a:extLst>
            </p:cNvPr>
            <p:cNvGrpSpPr/>
            <p:nvPr/>
          </p:nvGrpSpPr>
          <p:grpSpPr>
            <a:xfrm>
              <a:off x="7735437" y="4548160"/>
              <a:ext cx="4010146" cy="1985003"/>
              <a:chOff x="5243164" y="1882044"/>
              <a:chExt cx="5375814" cy="3267030"/>
            </a:xfrm>
          </p:grpSpPr>
          <p:sp>
            <p:nvSpPr>
              <p:cNvPr id="4" name="Rectangle 3">
                <a:extLst>
                  <a:ext uri="{FF2B5EF4-FFF2-40B4-BE49-F238E27FC236}">
                    <a16:creationId xmlns:a16="http://schemas.microsoft.com/office/drawing/2014/main" id="{EFA1243E-8B36-978C-FDF4-C8730EEAB166}"/>
                  </a:ext>
                </a:extLst>
              </p:cNvPr>
              <p:cNvSpPr/>
              <p:nvPr/>
            </p:nvSpPr>
            <p:spPr>
              <a:xfrm>
                <a:off x="6874401" y="1882044"/>
                <a:ext cx="3744577"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AFC1226C-07DB-8D86-F6F3-CD4C61857BE9}"/>
                  </a:ext>
                </a:extLst>
              </p:cNvPr>
              <p:cNvGrpSpPr/>
              <p:nvPr/>
            </p:nvGrpSpPr>
            <p:grpSpPr>
              <a:xfrm>
                <a:off x="7233558" y="2484339"/>
                <a:ext cx="152360" cy="218962"/>
                <a:chOff x="6729810" y="2199145"/>
                <a:chExt cx="137160" cy="197117"/>
              </a:xfrm>
            </p:grpSpPr>
            <p:cxnSp>
              <p:nvCxnSpPr>
                <p:cNvPr id="129" name="Straight Connector 128">
                  <a:extLst>
                    <a:ext uri="{FF2B5EF4-FFF2-40B4-BE49-F238E27FC236}">
                      <a16:creationId xmlns:a16="http://schemas.microsoft.com/office/drawing/2014/main" id="{70D17D1E-B990-50CD-7D09-EB0938FD84D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A4CD0878-5960-CE55-AA4E-A7E47CFB8824}"/>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B8190A0-D665-72F9-7C80-84985FC70D7C}"/>
                  </a:ext>
                </a:extLst>
              </p:cNvPr>
              <p:cNvGrpSpPr/>
              <p:nvPr/>
            </p:nvGrpSpPr>
            <p:grpSpPr>
              <a:xfrm>
                <a:off x="7091380" y="2697913"/>
                <a:ext cx="152360" cy="263731"/>
                <a:chOff x="6972967" y="2283345"/>
                <a:chExt cx="137160" cy="237420"/>
              </a:xfrm>
            </p:grpSpPr>
            <p:cxnSp>
              <p:nvCxnSpPr>
                <p:cNvPr id="127" name="Straight Connector 126">
                  <a:extLst>
                    <a:ext uri="{FF2B5EF4-FFF2-40B4-BE49-F238E27FC236}">
                      <a16:creationId xmlns:a16="http://schemas.microsoft.com/office/drawing/2014/main" id="{11CC7CF0-8CFE-1723-AD98-3201A48ACCB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94966E0C-8BD7-6A1D-6DA5-B412BA40274E}"/>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C9C99A1E-2472-CA7E-687D-7CF7C13D5575}"/>
                  </a:ext>
                </a:extLst>
              </p:cNvPr>
              <p:cNvGrpSpPr/>
              <p:nvPr/>
            </p:nvGrpSpPr>
            <p:grpSpPr>
              <a:xfrm>
                <a:off x="7549588" y="2484339"/>
                <a:ext cx="152360" cy="218962"/>
                <a:chOff x="6729810" y="2199145"/>
                <a:chExt cx="137160" cy="197117"/>
              </a:xfrm>
            </p:grpSpPr>
            <p:cxnSp>
              <p:nvCxnSpPr>
                <p:cNvPr id="125" name="Straight Connector 124">
                  <a:extLst>
                    <a:ext uri="{FF2B5EF4-FFF2-40B4-BE49-F238E27FC236}">
                      <a16:creationId xmlns:a16="http://schemas.microsoft.com/office/drawing/2014/main" id="{C510399D-9F9E-734E-4BA4-3B6D830FE8EF}"/>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A708CE49-C2F2-2B29-55CA-E22DDB2EA7A2}"/>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8D65E774-2F63-3C25-831C-7434A1AE7D34}"/>
                  </a:ext>
                </a:extLst>
              </p:cNvPr>
              <p:cNvGrpSpPr/>
              <p:nvPr/>
            </p:nvGrpSpPr>
            <p:grpSpPr>
              <a:xfrm>
                <a:off x="7428021" y="2702918"/>
                <a:ext cx="152360" cy="263731"/>
                <a:chOff x="6972967" y="2283345"/>
                <a:chExt cx="137160" cy="237420"/>
              </a:xfrm>
            </p:grpSpPr>
            <p:cxnSp>
              <p:nvCxnSpPr>
                <p:cNvPr id="123" name="Straight Connector 122">
                  <a:extLst>
                    <a:ext uri="{FF2B5EF4-FFF2-40B4-BE49-F238E27FC236}">
                      <a16:creationId xmlns:a16="http://schemas.microsoft.com/office/drawing/2014/main" id="{D804A1AF-3E17-E1B7-18A0-8E57DC6EE020}"/>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4082DECE-47AE-DEEA-55B1-8AFAFBCAAEB8}"/>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7307903-455B-338B-B7CA-51706789C4D2}"/>
                  </a:ext>
                </a:extLst>
              </p:cNvPr>
              <p:cNvSpPr/>
              <p:nvPr/>
            </p:nvSpPr>
            <p:spPr>
              <a:xfrm>
                <a:off x="7035967"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57B32DA2-196F-3497-58D3-408AA7FA568F}"/>
                  </a:ext>
                </a:extLst>
              </p:cNvPr>
              <p:cNvSpPr/>
              <p:nvPr/>
            </p:nvSpPr>
            <p:spPr>
              <a:xfrm>
                <a:off x="7034345"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grpSp>
            <p:nvGrpSpPr>
              <p:cNvPr id="21" name="Group 20">
                <a:extLst>
                  <a:ext uri="{FF2B5EF4-FFF2-40B4-BE49-F238E27FC236}">
                    <a16:creationId xmlns:a16="http://schemas.microsoft.com/office/drawing/2014/main" id="{CA23B931-B2B3-5A0D-2F49-78531E0D9F2F}"/>
                  </a:ext>
                </a:extLst>
              </p:cNvPr>
              <p:cNvGrpSpPr/>
              <p:nvPr/>
            </p:nvGrpSpPr>
            <p:grpSpPr>
              <a:xfrm>
                <a:off x="8164356" y="2484339"/>
                <a:ext cx="152360" cy="218962"/>
                <a:chOff x="6729810" y="2199145"/>
                <a:chExt cx="137160" cy="197117"/>
              </a:xfrm>
            </p:grpSpPr>
            <p:cxnSp>
              <p:nvCxnSpPr>
                <p:cNvPr id="121" name="Straight Connector 120">
                  <a:extLst>
                    <a:ext uri="{FF2B5EF4-FFF2-40B4-BE49-F238E27FC236}">
                      <a16:creationId xmlns:a16="http://schemas.microsoft.com/office/drawing/2014/main" id="{A828621B-B45C-486F-9811-8B9FE1CD0111}"/>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70238930-5C34-5550-7E13-04A9AB1E163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747B94EA-0E0F-64CB-C8E9-834BF7F2038B}"/>
                  </a:ext>
                </a:extLst>
              </p:cNvPr>
              <p:cNvGrpSpPr/>
              <p:nvPr/>
            </p:nvGrpSpPr>
            <p:grpSpPr>
              <a:xfrm>
                <a:off x="8022179" y="2697913"/>
                <a:ext cx="152360" cy="263731"/>
                <a:chOff x="6972967" y="2283345"/>
                <a:chExt cx="137160" cy="237420"/>
              </a:xfrm>
            </p:grpSpPr>
            <p:cxnSp>
              <p:nvCxnSpPr>
                <p:cNvPr id="119" name="Straight Connector 118">
                  <a:extLst>
                    <a:ext uri="{FF2B5EF4-FFF2-40B4-BE49-F238E27FC236}">
                      <a16:creationId xmlns:a16="http://schemas.microsoft.com/office/drawing/2014/main" id="{7D5C92B7-CF4E-071C-9551-5F3730E117A4}"/>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0D7F5555-8840-0843-00A9-8CF113A31DC5}"/>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350F582C-C3DF-05D9-0569-F07B3BF6B888}"/>
                  </a:ext>
                </a:extLst>
              </p:cNvPr>
              <p:cNvGrpSpPr/>
              <p:nvPr/>
            </p:nvGrpSpPr>
            <p:grpSpPr>
              <a:xfrm>
                <a:off x="8480386" y="2484339"/>
                <a:ext cx="152360" cy="218962"/>
                <a:chOff x="6729810" y="2199145"/>
                <a:chExt cx="137160" cy="197117"/>
              </a:xfrm>
            </p:grpSpPr>
            <p:cxnSp>
              <p:nvCxnSpPr>
                <p:cNvPr id="117" name="Straight Connector 116">
                  <a:extLst>
                    <a:ext uri="{FF2B5EF4-FFF2-40B4-BE49-F238E27FC236}">
                      <a16:creationId xmlns:a16="http://schemas.microsoft.com/office/drawing/2014/main" id="{5B537FCB-4C9E-D4FB-DFF3-BD6DB3A21210}"/>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292112F9-0F17-99D3-F891-4349B561A982}"/>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5F519E9-3240-7B57-B6C0-1FE3489D1F65}"/>
                  </a:ext>
                </a:extLst>
              </p:cNvPr>
              <p:cNvGrpSpPr/>
              <p:nvPr/>
            </p:nvGrpSpPr>
            <p:grpSpPr>
              <a:xfrm>
                <a:off x="8358820" y="2702918"/>
                <a:ext cx="152360" cy="263731"/>
                <a:chOff x="6972967" y="2283345"/>
                <a:chExt cx="137160" cy="237420"/>
              </a:xfrm>
            </p:grpSpPr>
            <p:cxnSp>
              <p:nvCxnSpPr>
                <p:cNvPr id="115" name="Straight Connector 114">
                  <a:extLst>
                    <a:ext uri="{FF2B5EF4-FFF2-40B4-BE49-F238E27FC236}">
                      <a16:creationId xmlns:a16="http://schemas.microsoft.com/office/drawing/2014/main" id="{A27698A5-6CB2-A0F3-F047-716EDCE43B6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24B52DE3-9AA6-B175-7521-31C8F8F60E4C}"/>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25" name="Rectangle 24">
                <a:extLst>
                  <a:ext uri="{FF2B5EF4-FFF2-40B4-BE49-F238E27FC236}">
                    <a16:creationId xmlns:a16="http://schemas.microsoft.com/office/drawing/2014/main" id="{9E5A1476-FC06-108D-553D-9D879769130B}"/>
                  </a:ext>
                </a:extLst>
              </p:cNvPr>
              <p:cNvSpPr/>
              <p:nvPr/>
            </p:nvSpPr>
            <p:spPr>
              <a:xfrm>
                <a:off x="7966766"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238ED8C7-3A8B-2BDA-BEC3-70FBF12C4AC1}"/>
                  </a:ext>
                </a:extLst>
              </p:cNvPr>
              <p:cNvSpPr/>
              <p:nvPr/>
            </p:nvSpPr>
            <p:spPr>
              <a:xfrm>
                <a:off x="7965144"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E5E1350F-7485-ADB5-4959-1E7339B7B9D6}"/>
                  </a:ext>
                </a:extLst>
              </p:cNvPr>
              <p:cNvGrpSpPr/>
              <p:nvPr/>
            </p:nvGrpSpPr>
            <p:grpSpPr>
              <a:xfrm>
                <a:off x="8994621" y="2484339"/>
                <a:ext cx="152360" cy="218962"/>
                <a:chOff x="6729810" y="2199145"/>
                <a:chExt cx="137160" cy="197117"/>
              </a:xfrm>
            </p:grpSpPr>
            <p:cxnSp>
              <p:nvCxnSpPr>
                <p:cNvPr id="113" name="Straight Connector 112">
                  <a:extLst>
                    <a:ext uri="{FF2B5EF4-FFF2-40B4-BE49-F238E27FC236}">
                      <a16:creationId xmlns:a16="http://schemas.microsoft.com/office/drawing/2014/main" id="{D05166A4-F14A-4722-6E5B-DE14DDA6AC42}"/>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9160F06B-956A-3289-669C-6693CA9ADC78}"/>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5D592692-EFB5-6C96-2A37-F639F87EFC6C}"/>
                  </a:ext>
                </a:extLst>
              </p:cNvPr>
              <p:cNvGrpSpPr/>
              <p:nvPr/>
            </p:nvGrpSpPr>
            <p:grpSpPr>
              <a:xfrm>
                <a:off x="8852444" y="2697913"/>
                <a:ext cx="152360" cy="263731"/>
                <a:chOff x="6972967" y="2283345"/>
                <a:chExt cx="137160" cy="237420"/>
              </a:xfrm>
            </p:grpSpPr>
            <p:cxnSp>
              <p:nvCxnSpPr>
                <p:cNvPr id="111" name="Straight Connector 110">
                  <a:extLst>
                    <a:ext uri="{FF2B5EF4-FFF2-40B4-BE49-F238E27FC236}">
                      <a16:creationId xmlns:a16="http://schemas.microsoft.com/office/drawing/2014/main" id="{7DB2B238-7C3B-DD7E-CDE3-FA15148F7524}"/>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C80CB159-6F63-993B-EAFB-E41AFD58D0C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2095B18A-7CED-A446-98E1-9F669E6E0DF7}"/>
                  </a:ext>
                </a:extLst>
              </p:cNvPr>
              <p:cNvGrpSpPr/>
              <p:nvPr/>
            </p:nvGrpSpPr>
            <p:grpSpPr>
              <a:xfrm>
                <a:off x="9310651" y="2484339"/>
                <a:ext cx="152360" cy="218962"/>
                <a:chOff x="6729810" y="2199145"/>
                <a:chExt cx="137160" cy="197117"/>
              </a:xfrm>
            </p:grpSpPr>
            <p:cxnSp>
              <p:nvCxnSpPr>
                <p:cNvPr id="109" name="Straight Connector 108">
                  <a:extLst>
                    <a:ext uri="{FF2B5EF4-FFF2-40B4-BE49-F238E27FC236}">
                      <a16:creationId xmlns:a16="http://schemas.microsoft.com/office/drawing/2014/main" id="{D616E494-AB93-D24A-3925-B42D4A4651F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FC1F611D-BF57-3C48-12A8-C5AF6501A8F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0AC62CC-1241-7000-A8D4-B95ADE4BB8CD}"/>
                  </a:ext>
                </a:extLst>
              </p:cNvPr>
              <p:cNvGrpSpPr/>
              <p:nvPr/>
            </p:nvGrpSpPr>
            <p:grpSpPr>
              <a:xfrm>
                <a:off x="9189085" y="2702918"/>
                <a:ext cx="152360" cy="263731"/>
                <a:chOff x="6972967" y="2283345"/>
                <a:chExt cx="137160" cy="237420"/>
              </a:xfrm>
            </p:grpSpPr>
            <p:cxnSp>
              <p:nvCxnSpPr>
                <p:cNvPr id="107" name="Straight Connector 106">
                  <a:extLst>
                    <a:ext uri="{FF2B5EF4-FFF2-40B4-BE49-F238E27FC236}">
                      <a16:creationId xmlns:a16="http://schemas.microsoft.com/office/drawing/2014/main" id="{5FBAAFEE-C89F-4A02-CB44-30915E08F1E5}"/>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484EDC3-2C35-A037-3823-27BF3113E5F2}"/>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a16="http://schemas.microsoft.com/office/drawing/2014/main" id="{126378B1-EE04-C64A-CED6-A5D8266296A9}"/>
                  </a:ext>
                </a:extLst>
              </p:cNvPr>
              <p:cNvSpPr/>
              <p:nvPr/>
            </p:nvSpPr>
            <p:spPr>
              <a:xfrm>
                <a:off x="8797031"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AFE29E8C-DE83-287F-E547-5E5EF5F7A766}"/>
                  </a:ext>
                </a:extLst>
              </p:cNvPr>
              <p:cNvSpPr/>
              <p:nvPr/>
            </p:nvSpPr>
            <p:spPr>
              <a:xfrm>
                <a:off x="8795409"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3F51BDD6-9454-726C-60CD-BF879F17D041}"/>
                  </a:ext>
                </a:extLst>
              </p:cNvPr>
              <p:cNvGrpSpPr/>
              <p:nvPr/>
            </p:nvGrpSpPr>
            <p:grpSpPr>
              <a:xfrm>
                <a:off x="9909041" y="2484339"/>
                <a:ext cx="152360" cy="218962"/>
                <a:chOff x="6729810" y="2199145"/>
                <a:chExt cx="137160" cy="197117"/>
              </a:xfrm>
            </p:grpSpPr>
            <p:cxnSp>
              <p:nvCxnSpPr>
                <p:cNvPr id="105" name="Straight Connector 104">
                  <a:extLst>
                    <a:ext uri="{FF2B5EF4-FFF2-40B4-BE49-F238E27FC236}">
                      <a16:creationId xmlns:a16="http://schemas.microsoft.com/office/drawing/2014/main" id="{14825C22-242C-7E4A-37FF-E2E5D1B6350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153633C4-DF8E-3B86-74A3-6A245C78C4C1}"/>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4" name="Group 33">
                <a:extLst>
                  <a:ext uri="{FF2B5EF4-FFF2-40B4-BE49-F238E27FC236}">
                    <a16:creationId xmlns:a16="http://schemas.microsoft.com/office/drawing/2014/main" id="{148BA8BD-41F6-2EB1-A264-1A08374378A3}"/>
                  </a:ext>
                </a:extLst>
              </p:cNvPr>
              <p:cNvGrpSpPr/>
              <p:nvPr/>
            </p:nvGrpSpPr>
            <p:grpSpPr>
              <a:xfrm>
                <a:off x="9766863" y="2697913"/>
                <a:ext cx="152360" cy="263731"/>
                <a:chOff x="6972967" y="2283345"/>
                <a:chExt cx="137160" cy="237420"/>
              </a:xfrm>
            </p:grpSpPr>
            <p:cxnSp>
              <p:nvCxnSpPr>
                <p:cNvPr id="103" name="Straight Connector 102">
                  <a:extLst>
                    <a:ext uri="{FF2B5EF4-FFF2-40B4-BE49-F238E27FC236}">
                      <a16:creationId xmlns:a16="http://schemas.microsoft.com/office/drawing/2014/main" id="{378A92C7-87AD-4552-D7DF-1ECC1698938E}"/>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98484956-B20E-4FD9-BEEC-DFECF4B4FE7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3A760532-F492-8684-0B35-A19A79AFCED5}"/>
                  </a:ext>
                </a:extLst>
              </p:cNvPr>
              <p:cNvGrpSpPr/>
              <p:nvPr/>
            </p:nvGrpSpPr>
            <p:grpSpPr>
              <a:xfrm>
                <a:off x="10225071" y="2484339"/>
                <a:ext cx="152360" cy="218962"/>
                <a:chOff x="6729810" y="2199145"/>
                <a:chExt cx="137160" cy="197117"/>
              </a:xfrm>
            </p:grpSpPr>
            <p:cxnSp>
              <p:nvCxnSpPr>
                <p:cNvPr id="101" name="Straight Connector 100">
                  <a:extLst>
                    <a:ext uri="{FF2B5EF4-FFF2-40B4-BE49-F238E27FC236}">
                      <a16:creationId xmlns:a16="http://schemas.microsoft.com/office/drawing/2014/main" id="{5D2700E7-3498-24B6-F87D-5753201FDC08}"/>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C12637BC-EF42-555C-0CCB-186BC6A014EE}"/>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CA2C1E45-0A5D-7B48-E74D-44A915440701}"/>
                  </a:ext>
                </a:extLst>
              </p:cNvPr>
              <p:cNvGrpSpPr/>
              <p:nvPr/>
            </p:nvGrpSpPr>
            <p:grpSpPr>
              <a:xfrm>
                <a:off x="10103505" y="2702918"/>
                <a:ext cx="152360" cy="263731"/>
                <a:chOff x="6972967" y="2283345"/>
                <a:chExt cx="137160" cy="237420"/>
              </a:xfrm>
            </p:grpSpPr>
            <p:cxnSp>
              <p:nvCxnSpPr>
                <p:cNvPr id="99" name="Straight Connector 98">
                  <a:extLst>
                    <a:ext uri="{FF2B5EF4-FFF2-40B4-BE49-F238E27FC236}">
                      <a16:creationId xmlns:a16="http://schemas.microsoft.com/office/drawing/2014/main" id="{F272FB5B-BA83-D338-0A65-49CA5BE83AC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9731A9E4-A9A2-1232-B89C-07E4217CC9A6}"/>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id="{D4808FDD-F71B-C450-5B3D-565E91D8F418}"/>
                  </a:ext>
                </a:extLst>
              </p:cNvPr>
              <p:cNvSpPr/>
              <p:nvPr/>
            </p:nvSpPr>
            <p:spPr>
              <a:xfrm>
                <a:off x="9711450"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128B6B7E-EB8F-FA1F-A302-31E26359778B}"/>
                  </a:ext>
                </a:extLst>
              </p:cNvPr>
              <p:cNvSpPr/>
              <p:nvPr/>
            </p:nvSpPr>
            <p:spPr>
              <a:xfrm>
                <a:off x="9709828"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grpSp>
            <p:nvGrpSpPr>
              <p:cNvPr id="39" name="Group 38">
                <a:extLst>
                  <a:ext uri="{FF2B5EF4-FFF2-40B4-BE49-F238E27FC236}">
                    <a16:creationId xmlns:a16="http://schemas.microsoft.com/office/drawing/2014/main" id="{3D511349-4843-6C73-F3C7-6839696E75DF}"/>
                  </a:ext>
                </a:extLst>
              </p:cNvPr>
              <p:cNvGrpSpPr/>
              <p:nvPr/>
            </p:nvGrpSpPr>
            <p:grpSpPr>
              <a:xfrm>
                <a:off x="7220366" y="3995051"/>
                <a:ext cx="152360" cy="218962"/>
                <a:chOff x="6729810" y="2199145"/>
                <a:chExt cx="137160" cy="197117"/>
              </a:xfrm>
            </p:grpSpPr>
            <p:cxnSp>
              <p:nvCxnSpPr>
                <p:cNvPr id="97" name="Straight Connector 96">
                  <a:extLst>
                    <a:ext uri="{FF2B5EF4-FFF2-40B4-BE49-F238E27FC236}">
                      <a16:creationId xmlns:a16="http://schemas.microsoft.com/office/drawing/2014/main" id="{0BA7E434-C666-BD04-534E-5507529CB908}"/>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594C76E-9294-1F14-782E-8B545971331D}"/>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8FE2C4D3-62D2-230F-86AE-701197AB5E0D}"/>
                  </a:ext>
                </a:extLst>
              </p:cNvPr>
              <p:cNvGrpSpPr/>
              <p:nvPr/>
            </p:nvGrpSpPr>
            <p:grpSpPr>
              <a:xfrm>
                <a:off x="7084784" y="4208625"/>
                <a:ext cx="152360" cy="263731"/>
                <a:chOff x="6972967" y="2283345"/>
                <a:chExt cx="137160" cy="237420"/>
              </a:xfrm>
            </p:grpSpPr>
            <p:cxnSp>
              <p:nvCxnSpPr>
                <p:cNvPr id="95" name="Straight Connector 94">
                  <a:extLst>
                    <a:ext uri="{FF2B5EF4-FFF2-40B4-BE49-F238E27FC236}">
                      <a16:creationId xmlns:a16="http://schemas.microsoft.com/office/drawing/2014/main" id="{076A3E49-74E3-1327-5341-780841368FD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0E7A2E55-0371-1845-CA94-3F58051F1C0B}"/>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670D635B-1B12-2CB8-92A8-3440080E6854}"/>
                  </a:ext>
                </a:extLst>
              </p:cNvPr>
              <p:cNvGrpSpPr/>
              <p:nvPr/>
            </p:nvGrpSpPr>
            <p:grpSpPr>
              <a:xfrm>
                <a:off x="7536395" y="3995051"/>
                <a:ext cx="152360" cy="218962"/>
                <a:chOff x="6729810" y="2199145"/>
                <a:chExt cx="137160" cy="197117"/>
              </a:xfrm>
            </p:grpSpPr>
            <p:cxnSp>
              <p:nvCxnSpPr>
                <p:cNvPr id="93" name="Straight Connector 92">
                  <a:extLst>
                    <a:ext uri="{FF2B5EF4-FFF2-40B4-BE49-F238E27FC236}">
                      <a16:creationId xmlns:a16="http://schemas.microsoft.com/office/drawing/2014/main" id="{5E52340E-01BC-E55B-B2A2-C87BAD61015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ABD0FA1F-D81C-7D7F-6B78-47CB03F0716B}"/>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2" name="Group 41">
                <a:extLst>
                  <a:ext uri="{FF2B5EF4-FFF2-40B4-BE49-F238E27FC236}">
                    <a16:creationId xmlns:a16="http://schemas.microsoft.com/office/drawing/2014/main" id="{5B230D3B-8AAB-EE2D-A758-A3B826B4EE0F}"/>
                  </a:ext>
                </a:extLst>
              </p:cNvPr>
              <p:cNvGrpSpPr/>
              <p:nvPr/>
            </p:nvGrpSpPr>
            <p:grpSpPr>
              <a:xfrm>
                <a:off x="7421425" y="4213630"/>
                <a:ext cx="152360" cy="263731"/>
                <a:chOff x="6972967" y="2283345"/>
                <a:chExt cx="137160" cy="237420"/>
              </a:xfrm>
            </p:grpSpPr>
            <p:cxnSp>
              <p:nvCxnSpPr>
                <p:cNvPr id="91" name="Straight Connector 90">
                  <a:extLst>
                    <a:ext uri="{FF2B5EF4-FFF2-40B4-BE49-F238E27FC236}">
                      <a16:creationId xmlns:a16="http://schemas.microsoft.com/office/drawing/2014/main" id="{33B8322D-D183-51F1-67C3-11014013DC5F}"/>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7981C47B-D68F-D92A-A18D-D0FEFA0F528E}"/>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43" name="Rectangle 42">
                <a:extLst>
                  <a:ext uri="{FF2B5EF4-FFF2-40B4-BE49-F238E27FC236}">
                    <a16:creationId xmlns:a16="http://schemas.microsoft.com/office/drawing/2014/main" id="{B6E2504E-7761-2D43-9A58-F8A8E865633B}"/>
                  </a:ext>
                </a:extLst>
              </p:cNvPr>
              <p:cNvSpPr/>
              <p:nvPr/>
            </p:nvSpPr>
            <p:spPr>
              <a:xfrm>
                <a:off x="7035967" y="4390833"/>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44" name="Rectangle 43">
                <a:extLst>
                  <a:ext uri="{FF2B5EF4-FFF2-40B4-BE49-F238E27FC236}">
                    <a16:creationId xmlns:a16="http://schemas.microsoft.com/office/drawing/2014/main" id="{B60E5053-2239-FA16-DAE7-2798FD5E5410}"/>
                  </a:ext>
                </a:extLst>
              </p:cNvPr>
              <p:cNvSpPr/>
              <p:nvPr/>
            </p:nvSpPr>
            <p:spPr>
              <a:xfrm>
                <a:off x="7034345" y="3480226"/>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861CA756-F766-30BE-C19A-5E36CADA27DB}"/>
                  </a:ext>
                </a:extLst>
              </p:cNvPr>
              <p:cNvGrpSpPr/>
              <p:nvPr/>
            </p:nvGrpSpPr>
            <p:grpSpPr>
              <a:xfrm>
                <a:off x="9886738" y="3980896"/>
                <a:ext cx="152360" cy="218962"/>
                <a:chOff x="6729810" y="2199145"/>
                <a:chExt cx="137160" cy="197117"/>
              </a:xfrm>
            </p:grpSpPr>
            <p:cxnSp>
              <p:nvCxnSpPr>
                <p:cNvPr id="89" name="Straight Connector 88">
                  <a:extLst>
                    <a:ext uri="{FF2B5EF4-FFF2-40B4-BE49-F238E27FC236}">
                      <a16:creationId xmlns:a16="http://schemas.microsoft.com/office/drawing/2014/main" id="{70F44E4C-D5CC-AB6B-F099-716A5CD79766}"/>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0EF936AB-3B38-68B1-D1C1-442ADD899EAC}"/>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6D6AB813-CF63-3310-5538-41397CA4A20E}"/>
                  </a:ext>
                </a:extLst>
              </p:cNvPr>
              <p:cNvGrpSpPr/>
              <p:nvPr/>
            </p:nvGrpSpPr>
            <p:grpSpPr>
              <a:xfrm>
                <a:off x="9751156" y="4194470"/>
                <a:ext cx="152360" cy="263731"/>
                <a:chOff x="6972967" y="2283345"/>
                <a:chExt cx="137160" cy="237420"/>
              </a:xfrm>
            </p:grpSpPr>
            <p:cxnSp>
              <p:nvCxnSpPr>
                <p:cNvPr id="87" name="Straight Connector 86">
                  <a:extLst>
                    <a:ext uri="{FF2B5EF4-FFF2-40B4-BE49-F238E27FC236}">
                      <a16:creationId xmlns:a16="http://schemas.microsoft.com/office/drawing/2014/main" id="{67B17765-A713-5C6D-23E3-3E7B409FAF7A}"/>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B7A3B188-0B0A-8A83-1C00-DF5ECD882CE8}"/>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90D4A18A-F8C0-B85E-B84A-41CF2EDAE1F1}"/>
                  </a:ext>
                </a:extLst>
              </p:cNvPr>
              <p:cNvGrpSpPr/>
              <p:nvPr/>
            </p:nvGrpSpPr>
            <p:grpSpPr>
              <a:xfrm>
                <a:off x="10202768" y="3980896"/>
                <a:ext cx="152360" cy="218962"/>
                <a:chOff x="6729810" y="2199145"/>
                <a:chExt cx="137160" cy="197117"/>
              </a:xfrm>
            </p:grpSpPr>
            <p:cxnSp>
              <p:nvCxnSpPr>
                <p:cNvPr id="85" name="Straight Connector 84">
                  <a:extLst>
                    <a:ext uri="{FF2B5EF4-FFF2-40B4-BE49-F238E27FC236}">
                      <a16:creationId xmlns:a16="http://schemas.microsoft.com/office/drawing/2014/main" id="{61D66D57-D61C-2175-FAE5-B48F0A23BFFD}"/>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7E534C93-42D6-4693-47F0-D706FDA327FA}"/>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8" name="Group 47">
                <a:extLst>
                  <a:ext uri="{FF2B5EF4-FFF2-40B4-BE49-F238E27FC236}">
                    <a16:creationId xmlns:a16="http://schemas.microsoft.com/office/drawing/2014/main" id="{5B48F1C3-A39D-DFC4-48CC-B3D0E4DDA126}"/>
                  </a:ext>
                </a:extLst>
              </p:cNvPr>
              <p:cNvGrpSpPr/>
              <p:nvPr/>
            </p:nvGrpSpPr>
            <p:grpSpPr>
              <a:xfrm>
                <a:off x="10087797" y="4199475"/>
                <a:ext cx="152360" cy="263731"/>
                <a:chOff x="6972967" y="2283345"/>
                <a:chExt cx="137160" cy="237420"/>
              </a:xfrm>
            </p:grpSpPr>
            <p:cxnSp>
              <p:nvCxnSpPr>
                <p:cNvPr id="83" name="Straight Connector 82">
                  <a:extLst>
                    <a:ext uri="{FF2B5EF4-FFF2-40B4-BE49-F238E27FC236}">
                      <a16:creationId xmlns:a16="http://schemas.microsoft.com/office/drawing/2014/main" id="{96C9D788-206B-036A-00D7-AD95A5AB1E8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4C52C602-11E6-B7B4-249A-9EB7372ADDD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49" name="Rectangle 48">
                <a:extLst>
                  <a:ext uri="{FF2B5EF4-FFF2-40B4-BE49-F238E27FC236}">
                    <a16:creationId xmlns:a16="http://schemas.microsoft.com/office/drawing/2014/main" id="{94254ADC-71A1-F12C-44CE-E4E106CF5154}"/>
                  </a:ext>
                </a:extLst>
              </p:cNvPr>
              <p:cNvSpPr/>
              <p:nvPr/>
            </p:nvSpPr>
            <p:spPr>
              <a:xfrm>
                <a:off x="9702339" y="437667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50" name="Rectangle 49">
                <a:extLst>
                  <a:ext uri="{FF2B5EF4-FFF2-40B4-BE49-F238E27FC236}">
                    <a16:creationId xmlns:a16="http://schemas.microsoft.com/office/drawing/2014/main" id="{0AF7CBD1-C389-849E-312D-1D910A2F4A20}"/>
                  </a:ext>
                </a:extLst>
              </p:cNvPr>
              <p:cNvSpPr/>
              <p:nvPr/>
            </p:nvSpPr>
            <p:spPr>
              <a:xfrm>
                <a:off x="9700718" y="3466071"/>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51" name="Group 50">
                <a:extLst>
                  <a:ext uri="{FF2B5EF4-FFF2-40B4-BE49-F238E27FC236}">
                    <a16:creationId xmlns:a16="http://schemas.microsoft.com/office/drawing/2014/main" id="{9F91C7EA-F9C2-A6B3-A822-39DF2EE9F555}"/>
                  </a:ext>
                </a:extLst>
              </p:cNvPr>
              <p:cNvGrpSpPr/>
              <p:nvPr/>
            </p:nvGrpSpPr>
            <p:grpSpPr>
              <a:xfrm>
                <a:off x="8161203" y="3990935"/>
                <a:ext cx="152360" cy="218962"/>
                <a:chOff x="6729810" y="2199145"/>
                <a:chExt cx="137160" cy="197117"/>
              </a:xfrm>
            </p:grpSpPr>
            <p:cxnSp>
              <p:nvCxnSpPr>
                <p:cNvPr id="81" name="Straight Connector 80">
                  <a:extLst>
                    <a:ext uri="{FF2B5EF4-FFF2-40B4-BE49-F238E27FC236}">
                      <a16:creationId xmlns:a16="http://schemas.microsoft.com/office/drawing/2014/main" id="{6B5E8D6B-DE2B-03F3-B233-7AEC84AC708D}"/>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C523E058-07BC-EA0B-BED3-AF7CF4D22421}"/>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2" name="Group 51">
                <a:extLst>
                  <a:ext uri="{FF2B5EF4-FFF2-40B4-BE49-F238E27FC236}">
                    <a16:creationId xmlns:a16="http://schemas.microsoft.com/office/drawing/2014/main" id="{D5E82EE6-BB62-EE07-A832-BA1EC6AABE33}"/>
                  </a:ext>
                </a:extLst>
              </p:cNvPr>
              <p:cNvGrpSpPr/>
              <p:nvPr/>
            </p:nvGrpSpPr>
            <p:grpSpPr>
              <a:xfrm>
                <a:off x="8025621" y="4204509"/>
                <a:ext cx="152360" cy="263731"/>
                <a:chOff x="6972967" y="2283345"/>
                <a:chExt cx="137160" cy="237420"/>
              </a:xfrm>
            </p:grpSpPr>
            <p:cxnSp>
              <p:nvCxnSpPr>
                <p:cNvPr id="79" name="Straight Connector 78">
                  <a:extLst>
                    <a:ext uri="{FF2B5EF4-FFF2-40B4-BE49-F238E27FC236}">
                      <a16:creationId xmlns:a16="http://schemas.microsoft.com/office/drawing/2014/main" id="{98DD4767-B371-0BF3-DC79-4D1E25EF6AD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6461D3D2-B1F4-BE7F-FD0A-F1836B53377D}"/>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1433EBDF-909C-2A76-2EC4-D5D5DB96EC34}"/>
                  </a:ext>
                </a:extLst>
              </p:cNvPr>
              <p:cNvGrpSpPr/>
              <p:nvPr/>
            </p:nvGrpSpPr>
            <p:grpSpPr>
              <a:xfrm>
                <a:off x="8477233" y="3990935"/>
                <a:ext cx="152360" cy="218962"/>
                <a:chOff x="6729810" y="2199145"/>
                <a:chExt cx="137160" cy="197117"/>
              </a:xfrm>
            </p:grpSpPr>
            <p:cxnSp>
              <p:nvCxnSpPr>
                <p:cNvPr id="77" name="Straight Connector 76">
                  <a:extLst>
                    <a:ext uri="{FF2B5EF4-FFF2-40B4-BE49-F238E27FC236}">
                      <a16:creationId xmlns:a16="http://schemas.microsoft.com/office/drawing/2014/main" id="{1C0706AC-BD2E-AD04-5740-73532EDF4C4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6EA9C429-6FB3-5119-6B50-8D23C3D73AC7}"/>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D8E3248C-C8A0-50D0-C0EA-B08EB96C55C3}"/>
                  </a:ext>
                </a:extLst>
              </p:cNvPr>
              <p:cNvGrpSpPr/>
              <p:nvPr/>
            </p:nvGrpSpPr>
            <p:grpSpPr>
              <a:xfrm>
                <a:off x="8362263" y="4209515"/>
                <a:ext cx="152360" cy="263731"/>
                <a:chOff x="6972967" y="2283345"/>
                <a:chExt cx="137160" cy="237420"/>
              </a:xfrm>
            </p:grpSpPr>
            <p:cxnSp>
              <p:nvCxnSpPr>
                <p:cNvPr id="75" name="Straight Connector 74">
                  <a:extLst>
                    <a:ext uri="{FF2B5EF4-FFF2-40B4-BE49-F238E27FC236}">
                      <a16:creationId xmlns:a16="http://schemas.microsoft.com/office/drawing/2014/main" id="{8BC591E4-F6BF-40CA-6E02-DC10374D1799}"/>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CEA985F3-F8AD-4EF2-3F95-230C302EBF56}"/>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55" name="Rectangle 54">
                <a:extLst>
                  <a:ext uri="{FF2B5EF4-FFF2-40B4-BE49-F238E27FC236}">
                    <a16:creationId xmlns:a16="http://schemas.microsoft.com/office/drawing/2014/main" id="{64BC9617-09E9-3161-B0D2-3D3D4D11AFE1}"/>
                  </a:ext>
                </a:extLst>
              </p:cNvPr>
              <p:cNvSpPr/>
              <p:nvPr/>
            </p:nvSpPr>
            <p:spPr>
              <a:xfrm>
                <a:off x="7976804" y="438671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CB06CB7B-F565-396E-54F7-C4FC362FD210}"/>
                  </a:ext>
                </a:extLst>
              </p:cNvPr>
              <p:cNvSpPr/>
              <p:nvPr/>
            </p:nvSpPr>
            <p:spPr>
              <a:xfrm>
                <a:off x="7975183" y="3476110"/>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57" name="Group 56">
                <a:extLst>
                  <a:ext uri="{FF2B5EF4-FFF2-40B4-BE49-F238E27FC236}">
                    <a16:creationId xmlns:a16="http://schemas.microsoft.com/office/drawing/2014/main" id="{A9323BFE-4EEA-D765-3DCB-9432A2AD8D85}"/>
                  </a:ext>
                </a:extLst>
              </p:cNvPr>
              <p:cNvGrpSpPr/>
              <p:nvPr/>
            </p:nvGrpSpPr>
            <p:grpSpPr>
              <a:xfrm>
                <a:off x="8975688" y="3990935"/>
                <a:ext cx="152360" cy="218962"/>
                <a:chOff x="6729810" y="2199145"/>
                <a:chExt cx="137160" cy="197117"/>
              </a:xfrm>
            </p:grpSpPr>
            <p:cxnSp>
              <p:nvCxnSpPr>
                <p:cNvPr id="73" name="Straight Connector 72">
                  <a:extLst>
                    <a:ext uri="{FF2B5EF4-FFF2-40B4-BE49-F238E27FC236}">
                      <a16:creationId xmlns:a16="http://schemas.microsoft.com/office/drawing/2014/main" id="{CD9AF8CC-2E81-6CC8-CCBC-13649525130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7DD850D6-F7F8-E1A1-3937-0C9C4183C0F5}"/>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8" name="Group 57">
                <a:extLst>
                  <a:ext uri="{FF2B5EF4-FFF2-40B4-BE49-F238E27FC236}">
                    <a16:creationId xmlns:a16="http://schemas.microsoft.com/office/drawing/2014/main" id="{75B3C6CE-7B25-2612-58AA-711611C4208E}"/>
                  </a:ext>
                </a:extLst>
              </p:cNvPr>
              <p:cNvGrpSpPr/>
              <p:nvPr/>
            </p:nvGrpSpPr>
            <p:grpSpPr>
              <a:xfrm>
                <a:off x="8840107" y="4204509"/>
                <a:ext cx="152360" cy="263731"/>
                <a:chOff x="6972967" y="2283345"/>
                <a:chExt cx="137160" cy="237420"/>
              </a:xfrm>
            </p:grpSpPr>
            <p:cxnSp>
              <p:nvCxnSpPr>
                <p:cNvPr id="71" name="Straight Connector 70">
                  <a:extLst>
                    <a:ext uri="{FF2B5EF4-FFF2-40B4-BE49-F238E27FC236}">
                      <a16:creationId xmlns:a16="http://schemas.microsoft.com/office/drawing/2014/main" id="{48AD0378-53A3-59E8-FA72-2F579394A8D3}"/>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9DBFA3FA-CE35-91E6-28A1-3954E46BD2D5}"/>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9" name="Group 58">
                <a:extLst>
                  <a:ext uri="{FF2B5EF4-FFF2-40B4-BE49-F238E27FC236}">
                    <a16:creationId xmlns:a16="http://schemas.microsoft.com/office/drawing/2014/main" id="{EC2B4993-8467-42CF-E71B-DEEF0D748284}"/>
                  </a:ext>
                </a:extLst>
              </p:cNvPr>
              <p:cNvGrpSpPr/>
              <p:nvPr/>
            </p:nvGrpSpPr>
            <p:grpSpPr>
              <a:xfrm>
                <a:off x="9291718" y="3990935"/>
                <a:ext cx="152360" cy="218962"/>
                <a:chOff x="6729810" y="2199145"/>
                <a:chExt cx="137160" cy="197117"/>
              </a:xfrm>
            </p:grpSpPr>
            <p:cxnSp>
              <p:nvCxnSpPr>
                <p:cNvPr id="69" name="Straight Connector 68">
                  <a:extLst>
                    <a:ext uri="{FF2B5EF4-FFF2-40B4-BE49-F238E27FC236}">
                      <a16:creationId xmlns:a16="http://schemas.microsoft.com/office/drawing/2014/main" id="{CF5F9B49-EA49-B372-521E-98D26B4586A3}"/>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BDD84A46-AC2B-FDA0-A4C2-DFD8F541A89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60" name="Group 59">
                <a:extLst>
                  <a:ext uri="{FF2B5EF4-FFF2-40B4-BE49-F238E27FC236}">
                    <a16:creationId xmlns:a16="http://schemas.microsoft.com/office/drawing/2014/main" id="{6C8E32C7-4A87-8066-DFA1-11ED5F12ECC9}"/>
                  </a:ext>
                </a:extLst>
              </p:cNvPr>
              <p:cNvGrpSpPr/>
              <p:nvPr/>
            </p:nvGrpSpPr>
            <p:grpSpPr>
              <a:xfrm>
                <a:off x="9176748" y="4209515"/>
                <a:ext cx="152360" cy="263731"/>
                <a:chOff x="6972967" y="2283345"/>
                <a:chExt cx="137160" cy="237420"/>
              </a:xfrm>
            </p:grpSpPr>
            <p:cxnSp>
              <p:nvCxnSpPr>
                <p:cNvPr id="67" name="Straight Connector 66">
                  <a:extLst>
                    <a:ext uri="{FF2B5EF4-FFF2-40B4-BE49-F238E27FC236}">
                      <a16:creationId xmlns:a16="http://schemas.microsoft.com/office/drawing/2014/main" id="{F70A7AF9-142D-414E-A664-4AD797043EEE}"/>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CF65197-DB8C-BEE6-AAE5-6737C9091B22}"/>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61" name="Rectangle 60">
                <a:extLst>
                  <a:ext uri="{FF2B5EF4-FFF2-40B4-BE49-F238E27FC236}">
                    <a16:creationId xmlns:a16="http://schemas.microsoft.com/office/drawing/2014/main" id="{480443D6-2DFF-032B-3A03-71D6066768E7}"/>
                  </a:ext>
                </a:extLst>
              </p:cNvPr>
              <p:cNvSpPr/>
              <p:nvPr/>
            </p:nvSpPr>
            <p:spPr>
              <a:xfrm>
                <a:off x="8791290" y="438671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62" name="Rectangle 61">
                <a:extLst>
                  <a:ext uri="{FF2B5EF4-FFF2-40B4-BE49-F238E27FC236}">
                    <a16:creationId xmlns:a16="http://schemas.microsoft.com/office/drawing/2014/main" id="{BA15A49E-3C38-03D2-F98E-346F793B0D1F}"/>
                  </a:ext>
                </a:extLst>
              </p:cNvPr>
              <p:cNvSpPr/>
              <p:nvPr/>
            </p:nvSpPr>
            <p:spPr>
              <a:xfrm>
                <a:off x="8789668" y="3476110"/>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cxnSp>
            <p:nvCxnSpPr>
              <p:cNvPr id="63" name="Straight Connector 62">
                <a:extLst>
                  <a:ext uri="{FF2B5EF4-FFF2-40B4-BE49-F238E27FC236}">
                    <a16:creationId xmlns:a16="http://schemas.microsoft.com/office/drawing/2014/main" id="{EF0A185A-1CE3-F5FA-FE51-ADB7C2D0C96B}"/>
                  </a:ext>
                </a:extLst>
              </p:cNvPr>
              <p:cNvCxnSpPr/>
              <p:nvPr/>
            </p:nvCxnSpPr>
            <p:spPr>
              <a:xfrm>
                <a:off x="9869860" y="1969514"/>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9DBB86-BE07-C559-B077-FFCF90EC12C2}"/>
                  </a:ext>
                </a:extLst>
              </p:cNvPr>
              <p:cNvCxnSpPr/>
              <p:nvPr/>
            </p:nvCxnSpPr>
            <p:spPr>
              <a:xfrm>
                <a:off x="10049348" y="1961933"/>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70C994-C454-7C50-E470-FE9C6672823E}"/>
                  </a:ext>
                </a:extLst>
              </p:cNvPr>
              <p:cNvCxnSpPr/>
              <p:nvPr/>
            </p:nvCxnSpPr>
            <p:spPr>
              <a:xfrm>
                <a:off x="10228809" y="1982444"/>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6" name="TextBox 169">
                <a:extLst>
                  <a:ext uri="{FF2B5EF4-FFF2-40B4-BE49-F238E27FC236}">
                    <a16:creationId xmlns:a16="http://schemas.microsoft.com/office/drawing/2014/main" id="{15D14B4A-5422-A3BF-C17E-D3491D0ED5EA}"/>
                  </a:ext>
                </a:extLst>
              </p:cNvPr>
              <p:cNvSpPr txBox="1"/>
              <p:nvPr/>
            </p:nvSpPr>
            <p:spPr>
              <a:xfrm>
                <a:off x="5243164" y="2148702"/>
                <a:ext cx="1729710" cy="291016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dirty="0">
                    <a:solidFill>
                      <a:srgbClr val="18E2FF"/>
                    </a:solidFill>
                    <a:latin typeface="Calibri" panose="020F0502020204030204" pitchFamily="34" charset="0"/>
                    <a:cs typeface="Calibri" panose="020F0502020204030204" pitchFamily="34" charset="0"/>
                  </a:rPr>
                  <a:t>Fine-Grained DRAM Arch:</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Partition Bank into narrower pseudo-banks</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32 </a:t>
                </a:r>
                <a:r>
                  <a:rPr lang="en-US" sz="1100" dirty="0" err="1">
                    <a:solidFill>
                      <a:schemeClr val="tx1"/>
                    </a:solidFill>
                    <a:latin typeface="Calibri" panose="020F0502020204030204" pitchFamily="34" charset="0"/>
                    <a:cs typeface="Calibri" panose="020F0502020204030204" pitchFamily="34" charset="0"/>
                  </a:rPr>
                  <a:t>Dedicatedm</a:t>
                </a:r>
                <a:r>
                  <a:rPr lang="en-US" sz="1100" dirty="0">
                    <a:solidFill>
                      <a:schemeClr val="tx1"/>
                    </a:solidFill>
                    <a:latin typeface="Calibri" panose="020F0502020204030204" pitchFamily="34" charset="0"/>
                    <a:cs typeface="Calibri" panose="020F0502020204030204" pitchFamily="34" charset="0"/>
                  </a:rPr>
                  <a:t> Local  2 GB/s Channel</a:t>
                </a:r>
              </a:p>
              <a:p>
                <a:pPr marL="239713" lvl="1" indent="-120650">
                  <a:lnSpc>
                    <a:spcPct val="90000"/>
                  </a:lnSpc>
                </a:pPr>
                <a:r>
                  <a:rPr lang="en-US" sz="1100" dirty="0">
                    <a:latin typeface="Calibri" panose="020F0502020204030204" pitchFamily="34" charset="0"/>
                    <a:cs typeface="Calibri" panose="020F0502020204030204" pitchFamily="34" charset="0"/>
                  </a:rPr>
                  <a:t>Local, parallel I/O per bank at lower energy</a:t>
                </a:r>
              </a:p>
            </p:txBody>
          </p:sp>
        </p:grpSp>
        <p:grpSp>
          <p:nvGrpSpPr>
            <p:cNvPr id="131" name="Group 130">
              <a:extLst>
                <a:ext uri="{FF2B5EF4-FFF2-40B4-BE49-F238E27FC236}">
                  <a16:creationId xmlns:a16="http://schemas.microsoft.com/office/drawing/2014/main" id="{8FAF6181-1A96-BCA0-91D4-BCEEBC1B3808}"/>
                </a:ext>
              </a:extLst>
            </p:cNvPr>
            <p:cNvGrpSpPr/>
            <p:nvPr/>
          </p:nvGrpSpPr>
          <p:grpSpPr>
            <a:xfrm>
              <a:off x="4010704" y="4527904"/>
              <a:ext cx="3454652" cy="1976451"/>
              <a:chOff x="-731776" y="1882042"/>
              <a:chExt cx="5441021" cy="3267030"/>
            </a:xfrm>
          </p:grpSpPr>
          <p:sp>
            <p:nvSpPr>
              <p:cNvPr id="132" name="TextBox 2">
                <a:extLst>
                  <a:ext uri="{FF2B5EF4-FFF2-40B4-BE49-F238E27FC236}">
                    <a16:creationId xmlns:a16="http://schemas.microsoft.com/office/drawing/2014/main" id="{BEBAB609-EF79-C3BC-46EA-D60D0B16D2A3}"/>
                  </a:ext>
                </a:extLst>
              </p:cNvPr>
              <p:cNvSpPr txBox="1"/>
              <p:nvPr/>
            </p:nvSpPr>
            <p:spPr>
              <a:xfrm>
                <a:off x="-731776" y="2277934"/>
                <a:ext cx="1903965" cy="24190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dirty="0">
                    <a:solidFill>
                      <a:srgbClr val="18E2FF"/>
                    </a:solidFill>
                    <a:latin typeface="Calibri" panose="020F0502020204030204" pitchFamily="34" charset="0"/>
                    <a:cs typeface="Calibri" panose="020F0502020204030204" pitchFamily="34" charset="0"/>
                  </a:rPr>
                  <a:t>Quad-Bandwidth HBM Channels:</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Four 16 GB/s Channels </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Shared inter-bank bus </a:t>
                </a:r>
              </a:p>
              <a:p>
                <a:pPr marL="239713" lvl="1" indent="-120650">
                  <a:lnSpc>
                    <a:spcPct val="90000"/>
                  </a:lnSpc>
                </a:pPr>
                <a:r>
                  <a:rPr lang="en-US" sz="1100" dirty="0">
                    <a:latin typeface="Calibri" panose="020F0502020204030204" pitchFamily="34" charset="0"/>
                    <a:cs typeface="Calibri" panose="020F0502020204030204" pitchFamily="34" charset="0"/>
                  </a:rPr>
                  <a:t>High </a:t>
                </a:r>
                <a:r>
                  <a:rPr lang="en-US" sz="1100" dirty="0" err="1">
                    <a:latin typeface="Calibri" panose="020F0502020204030204" pitchFamily="34" charset="0"/>
                    <a:cs typeface="Calibri" panose="020F0502020204030204" pitchFamily="34" charset="0"/>
                  </a:rPr>
                  <a:t>datapath</a:t>
                </a:r>
                <a:r>
                  <a:rPr lang="en-US" sz="1100" dirty="0">
                    <a:latin typeface="Calibri" panose="020F0502020204030204" pitchFamily="34" charset="0"/>
                    <a:cs typeface="Calibri" panose="020F0502020204030204" pitchFamily="34" charset="0"/>
                  </a:rPr>
                  <a:t> &amp; array act. energy </a:t>
                </a:r>
                <a:endParaRPr lang="en-US" sz="1100" dirty="0">
                  <a:solidFill>
                    <a:schemeClr val="tx1"/>
                  </a:solidFill>
                  <a:latin typeface="Calibri" panose="020F0502020204030204" pitchFamily="34" charset="0"/>
                  <a:cs typeface="Calibri" panose="020F0502020204030204" pitchFamily="34" charset="0"/>
                </a:endParaRPr>
              </a:p>
            </p:txBody>
          </p:sp>
          <p:sp>
            <p:nvSpPr>
              <p:cNvPr id="133" name="Rectangle 132">
                <a:extLst>
                  <a:ext uri="{FF2B5EF4-FFF2-40B4-BE49-F238E27FC236}">
                    <a16:creationId xmlns:a16="http://schemas.microsoft.com/office/drawing/2014/main" id="{6A19C424-CB99-75E6-A331-6E4F3C1E809B}"/>
                  </a:ext>
                </a:extLst>
              </p:cNvPr>
              <p:cNvSpPr/>
              <p:nvPr/>
            </p:nvSpPr>
            <p:spPr>
              <a:xfrm>
                <a:off x="964669" y="1882042"/>
                <a:ext cx="3744576"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4" name="Rectangle 133">
                <a:extLst>
                  <a:ext uri="{FF2B5EF4-FFF2-40B4-BE49-F238E27FC236}">
                    <a16:creationId xmlns:a16="http://schemas.microsoft.com/office/drawing/2014/main" id="{29D63725-CBFC-13F6-5462-B59FB29F4A78}"/>
                  </a:ext>
                </a:extLst>
              </p:cNvPr>
              <p:cNvSpPr/>
              <p:nvPr/>
            </p:nvSpPr>
            <p:spPr>
              <a:xfrm>
                <a:off x="1126378" y="2059266"/>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35" name="Rectangle 134">
                <a:extLst>
                  <a:ext uri="{FF2B5EF4-FFF2-40B4-BE49-F238E27FC236}">
                    <a16:creationId xmlns:a16="http://schemas.microsoft.com/office/drawing/2014/main" id="{0823B221-185D-3B26-7837-0F2501305EB6}"/>
                  </a:ext>
                </a:extLst>
              </p:cNvPr>
              <p:cNvSpPr/>
              <p:nvPr/>
            </p:nvSpPr>
            <p:spPr>
              <a:xfrm>
                <a:off x="1126378" y="272884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6" name="Rectangle 135">
                <a:extLst>
                  <a:ext uri="{FF2B5EF4-FFF2-40B4-BE49-F238E27FC236}">
                    <a16:creationId xmlns:a16="http://schemas.microsoft.com/office/drawing/2014/main" id="{F1711A55-3EB1-178E-908B-1263FE3B9F61}"/>
                  </a:ext>
                </a:extLst>
              </p:cNvPr>
              <p:cNvSpPr/>
              <p:nvPr/>
            </p:nvSpPr>
            <p:spPr>
              <a:xfrm>
                <a:off x="1126378" y="380775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37" name="Rectangle 136">
                <a:extLst>
                  <a:ext uri="{FF2B5EF4-FFF2-40B4-BE49-F238E27FC236}">
                    <a16:creationId xmlns:a16="http://schemas.microsoft.com/office/drawing/2014/main" id="{C9FB6A63-B98F-9E3A-FF52-1ABA92F9102A}"/>
                  </a:ext>
                </a:extLst>
              </p:cNvPr>
              <p:cNvSpPr/>
              <p:nvPr/>
            </p:nvSpPr>
            <p:spPr>
              <a:xfrm>
                <a:off x="1126378" y="4467883"/>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38" name="Rectangle 137">
                <a:extLst>
                  <a:ext uri="{FF2B5EF4-FFF2-40B4-BE49-F238E27FC236}">
                    <a16:creationId xmlns:a16="http://schemas.microsoft.com/office/drawing/2014/main" id="{8C97B2E7-1AC9-F4F3-5C5A-9C710B46C268}"/>
                  </a:ext>
                </a:extLst>
              </p:cNvPr>
              <p:cNvSpPr/>
              <p:nvPr/>
            </p:nvSpPr>
            <p:spPr>
              <a:xfrm>
                <a:off x="2051151" y="2059266"/>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9" name="Rectangle 138">
                <a:extLst>
                  <a:ext uri="{FF2B5EF4-FFF2-40B4-BE49-F238E27FC236}">
                    <a16:creationId xmlns:a16="http://schemas.microsoft.com/office/drawing/2014/main" id="{9B1EDE77-EC71-71AE-DEAD-A05CEBB00E33}"/>
                  </a:ext>
                </a:extLst>
              </p:cNvPr>
              <p:cNvSpPr/>
              <p:nvPr/>
            </p:nvSpPr>
            <p:spPr>
              <a:xfrm>
                <a:off x="2051151" y="272884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40" name="Rectangle 139">
                <a:extLst>
                  <a:ext uri="{FF2B5EF4-FFF2-40B4-BE49-F238E27FC236}">
                    <a16:creationId xmlns:a16="http://schemas.microsoft.com/office/drawing/2014/main" id="{6F50BA7A-30CF-B116-751F-DEDD3E6A76CB}"/>
                  </a:ext>
                </a:extLst>
              </p:cNvPr>
              <p:cNvSpPr/>
              <p:nvPr/>
            </p:nvSpPr>
            <p:spPr>
              <a:xfrm>
                <a:off x="2051151" y="380775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1" name="Rectangle 140">
                <a:extLst>
                  <a:ext uri="{FF2B5EF4-FFF2-40B4-BE49-F238E27FC236}">
                    <a16:creationId xmlns:a16="http://schemas.microsoft.com/office/drawing/2014/main" id="{E5939319-CBC5-35E5-9CFF-A230460726EC}"/>
                  </a:ext>
                </a:extLst>
              </p:cNvPr>
              <p:cNvSpPr/>
              <p:nvPr/>
            </p:nvSpPr>
            <p:spPr>
              <a:xfrm>
                <a:off x="2051151" y="4467883"/>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cxnSp>
            <p:nvCxnSpPr>
              <p:cNvPr id="142" name="Straight Connector 141">
                <a:extLst>
                  <a:ext uri="{FF2B5EF4-FFF2-40B4-BE49-F238E27FC236}">
                    <a16:creationId xmlns:a16="http://schemas.microsoft.com/office/drawing/2014/main" id="{FC301733-2AEF-19A0-9B89-7814E139DE6B}"/>
                  </a:ext>
                </a:extLst>
              </p:cNvPr>
              <p:cNvCxnSpPr>
                <a:cxnSpLocks/>
              </p:cNvCxnSpPr>
              <p:nvPr/>
            </p:nvCxnSpPr>
            <p:spPr>
              <a:xfrm flipH="1">
                <a:off x="1486432" y="2701051"/>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E133448-714F-B9CF-61F8-82B4BD3D7739}"/>
                  </a:ext>
                </a:extLst>
              </p:cNvPr>
              <p:cNvCxnSpPr>
                <a:cxnSpLocks/>
              </p:cNvCxnSpPr>
              <p:nvPr/>
            </p:nvCxnSpPr>
            <p:spPr>
              <a:xfrm flipH="1">
                <a:off x="1483905" y="4445142"/>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3E0994B2-C3FC-DC3D-6305-E32B6338A252}"/>
                  </a:ext>
                </a:extLst>
              </p:cNvPr>
              <p:cNvSpPr/>
              <p:nvPr/>
            </p:nvSpPr>
            <p:spPr>
              <a:xfrm>
                <a:off x="2836956" y="20653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5" name="Rectangle 144">
                <a:extLst>
                  <a:ext uri="{FF2B5EF4-FFF2-40B4-BE49-F238E27FC236}">
                    <a16:creationId xmlns:a16="http://schemas.microsoft.com/office/drawing/2014/main" id="{C928676B-5BC7-3476-414D-739773C3496C}"/>
                  </a:ext>
                </a:extLst>
              </p:cNvPr>
              <p:cNvSpPr/>
              <p:nvPr/>
            </p:nvSpPr>
            <p:spPr>
              <a:xfrm>
                <a:off x="2836956" y="273488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6" name="Rectangle 145">
                <a:extLst>
                  <a:ext uri="{FF2B5EF4-FFF2-40B4-BE49-F238E27FC236}">
                    <a16:creationId xmlns:a16="http://schemas.microsoft.com/office/drawing/2014/main" id="{9C1BA09C-40A7-84C2-5C86-D884BEBB4DD1}"/>
                  </a:ext>
                </a:extLst>
              </p:cNvPr>
              <p:cNvSpPr/>
              <p:nvPr/>
            </p:nvSpPr>
            <p:spPr>
              <a:xfrm>
                <a:off x="2836956" y="381379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7" name="Rectangle 146">
                <a:extLst>
                  <a:ext uri="{FF2B5EF4-FFF2-40B4-BE49-F238E27FC236}">
                    <a16:creationId xmlns:a16="http://schemas.microsoft.com/office/drawing/2014/main" id="{A7CF65F9-92B3-7BF8-6F96-D3C387DDF772}"/>
                  </a:ext>
                </a:extLst>
              </p:cNvPr>
              <p:cNvSpPr/>
              <p:nvPr/>
            </p:nvSpPr>
            <p:spPr>
              <a:xfrm>
                <a:off x="2836956" y="447392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8" name="Rectangle 147">
                <a:extLst>
                  <a:ext uri="{FF2B5EF4-FFF2-40B4-BE49-F238E27FC236}">
                    <a16:creationId xmlns:a16="http://schemas.microsoft.com/office/drawing/2014/main" id="{6CFE8D4A-5E25-26D4-DCF2-F48C7D4B6B24}"/>
                  </a:ext>
                </a:extLst>
              </p:cNvPr>
              <p:cNvSpPr/>
              <p:nvPr/>
            </p:nvSpPr>
            <p:spPr>
              <a:xfrm>
                <a:off x="3761729" y="20653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49" name="Rectangle 148">
                <a:extLst>
                  <a:ext uri="{FF2B5EF4-FFF2-40B4-BE49-F238E27FC236}">
                    <a16:creationId xmlns:a16="http://schemas.microsoft.com/office/drawing/2014/main" id="{27F9694D-A25F-AC90-01BB-6D09108866BD}"/>
                  </a:ext>
                </a:extLst>
              </p:cNvPr>
              <p:cNvSpPr/>
              <p:nvPr/>
            </p:nvSpPr>
            <p:spPr>
              <a:xfrm>
                <a:off x="3761729" y="273488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50" name="Rectangle 149">
                <a:extLst>
                  <a:ext uri="{FF2B5EF4-FFF2-40B4-BE49-F238E27FC236}">
                    <a16:creationId xmlns:a16="http://schemas.microsoft.com/office/drawing/2014/main" id="{28BFCA1B-9BFE-3915-3A35-1256E30E3AF8}"/>
                  </a:ext>
                </a:extLst>
              </p:cNvPr>
              <p:cNvSpPr/>
              <p:nvPr/>
            </p:nvSpPr>
            <p:spPr>
              <a:xfrm>
                <a:off x="3761729" y="381379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51" name="Rectangle 150">
                <a:extLst>
                  <a:ext uri="{FF2B5EF4-FFF2-40B4-BE49-F238E27FC236}">
                    <a16:creationId xmlns:a16="http://schemas.microsoft.com/office/drawing/2014/main" id="{709F98AC-7BC5-0157-489D-A30D660827FF}"/>
                  </a:ext>
                </a:extLst>
              </p:cNvPr>
              <p:cNvSpPr/>
              <p:nvPr/>
            </p:nvSpPr>
            <p:spPr>
              <a:xfrm>
                <a:off x="3761729" y="447392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cxnSp>
            <p:nvCxnSpPr>
              <p:cNvPr id="152" name="Straight Connector 151">
                <a:extLst>
                  <a:ext uri="{FF2B5EF4-FFF2-40B4-BE49-F238E27FC236}">
                    <a16:creationId xmlns:a16="http://schemas.microsoft.com/office/drawing/2014/main" id="{19EAEBA2-775B-D612-DC97-5DEC60F9D375}"/>
                  </a:ext>
                </a:extLst>
              </p:cNvPr>
              <p:cNvCxnSpPr>
                <a:cxnSpLocks/>
              </p:cNvCxnSpPr>
              <p:nvPr/>
            </p:nvCxnSpPr>
            <p:spPr>
              <a:xfrm flipH="1">
                <a:off x="3197010" y="2707092"/>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EC2E410-D1B9-BBEF-ED08-B5181E2AE1A0}"/>
                  </a:ext>
                </a:extLst>
              </p:cNvPr>
              <p:cNvCxnSpPr>
                <a:cxnSpLocks/>
              </p:cNvCxnSpPr>
              <p:nvPr/>
            </p:nvCxnSpPr>
            <p:spPr>
              <a:xfrm flipH="1">
                <a:off x="3194483" y="4451184"/>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772E704-57C9-FE76-2C2B-B509B9FC3174}"/>
                  </a:ext>
                </a:extLst>
              </p:cNvPr>
              <p:cNvCxnSpPr>
                <a:cxnSpLocks/>
              </p:cNvCxnSpPr>
              <p:nvPr/>
            </p:nvCxnSpPr>
            <p:spPr>
              <a:xfrm flipH="1">
                <a:off x="1965874" y="2678275"/>
                <a:ext cx="2528" cy="779562"/>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5A7870-AB98-433F-B2B4-562D63DDEBC6}"/>
                  </a:ext>
                </a:extLst>
              </p:cNvPr>
              <p:cNvCxnSpPr>
                <a:cxnSpLocks/>
              </p:cNvCxnSpPr>
              <p:nvPr/>
            </p:nvCxnSpPr>
            <p:spPr>
              <a:xfrm>
                <a:off x="3681507" y="2688768"/>
                <a:ext cx="0" cy="76907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8A53CD0-FF08-9D03-5E98-CF30504858B4}"/>
                  </a:ext>
                </a:extLst>
              </p:cNvPr>
              <p:cNvCxnSpPr>
                <a:cxnSpLocks/>
              </p:cNvCxnSpPr>
              <p:nvPr/>
            </p:nvCxnSpPr>
            <p:spPr>
              <a:xfrm>
                <a:off x="3676453" y="3650907"/>
                <a:ext cx="5055" cy="78861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2461D12-8280-42E6-730D-3AF7CD1CD55F}"/>
                  </a:ext>
                </a:extLst>
              </p:cNvPr>
              <p:cNvCxnSpPr>
                <a:cxnSpLocks/>
              </p:cNvCxnSpPr>
              <p:nvPr/>
            </p:nvCxnSpPr>
            <p:spPr>
              <a:xfrm>
                <a:off x="1963346" y="3644715"/>
                <a:ext cx="0" cy="80042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B2F8FEE-8B3C-4A35-F4AD-7BFF1BD6B052}"/>
                  </a:ext>
                </a:extLst>
              </p:cNvPr>
              <p:cNvCxnSpPr>
                <a:cxnSpLocks/>
              </p:cNvCxnSpPr>
              <p:nvPr/>
            </p:nvCxnSpPr>
            <p:spPr>
              <a:xfrm flipH="1">
                <a:off x="3214697" y="3657503"/>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3613D9B-6351-B4C1-DF4A-F87FC0434E89}"/>
                  </a:ext>
                </a:extLst>
              </p:cNvPr>
              <p:cNvCxnSpPr>
                <a:cxnSpLocks/>
              </p:cNvCxnSpPr>
              <p:nvPr/>
            </p:nvCxnSpPr>
            <p:spPr>
              <a:xfrm flipH="1">
                <a:off x="1504119" y="3644715"/>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425B0DC-0AD0-4818-9F6A-17257F6100A3}"/>
                  </a:ext>
                </a:extLst>
              </p:cNvPr>
              <p:cNvCxnSpPr>
                <a:cxnSpLocks/>
              </p:cNvCxnSpPr>
              <p:nvPr/>
            </p:nvCxnSpPr>
            <p:spPr>
              <a:xfrm flipH="1">
                <a:off x="1947373" y="3457837"/>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24200F2-FF7E-8477-DFDF-AFB0562639BF}"/>
                  </a:ext>
                </a:extLst>
              </p:cNvPr>
              <p:cNvCxnSpPr>
                <a:cxnSpLocks/>
              </p:cNvCxnSpPr>
              <p:nvPr/>
            </p:nvCxnSpPr>
            <p:spPr>
              <a:xfrm flipH="1">
                <a:off x="3657502" y="3449849"/>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B5CE002B-D234-80AA-D02B-39CFFD2A40E2}"/>
                  </a:ext>
                </a:extLst>
              </p:cNvPr>
              <p:cNvSpPr/>
              <p:nvPr/>
            </p:nvSpPr>
            <p:spPr>
              <a:xfrm>
                <a:off x="1280653" y="335049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3" name="Oval 162">
                <a:extLst>
                  <a:ext uri="{FF2B5EF4-FFF2-40B4-BE49-F238E27FC236}">
                    <a16:creationId xmlns:a16="http://schemas.microsoft.com/office/drawing/2014/main" id="{7904CFA0-51D9-C469-CAA4-3A625AAB2149}"/>
                  </a:ext>
                </a:extLst>
              </p:cNvPr>
              <p:cNvSpPr/>
              <p:nvPr/>
            </p:nvSpPr>
            <p:spPr>
              <a:xfrm>
                <a:off x="2205876" y="333988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4" name="Oval 163">
                <a:extLst>
                  <a:ext uri="{FF2B5EF4-FFF2-40B4-BE49-F238E27FC236}">
                    <a16:creationId xmlns:a16="http://schemas.microsoft.com/office/drawing/2014/main" id="{7835B98C-91BD-1226-EF34-CEB40EFD92CA}"/>
                  </a:ext>
                </a:extLst>
              </p:cNvPr>
              <p:cNvSpPr/>
              <p:nvPr/>
            </p:nvSpPr>
            <p:spPr>
              <a:xfrm>
                <a:off x="2991231" y="3344449"/>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5" name="Oval 164">
                <a:extLst>
                  <a:ext uri="{FF2B5EF4-FFF2-40B4-BE49-F238E27FC236}">
                    <a16:creationId xmlns:a16="http://schemas.microsoft.com/office/drawing/2014/main" id="{DD456805-0B9D-8589-4235-F34228D704E8}"/>
                  </a:ext>
                </a:extLst>
              </p:cNvPr>
              <p:cNvSpPr/>
              <p:nvPr/>
            </p:nvSpPr>
            <p:spPr>
              <a:xfrm>
                <a:off x="3916005" y="335049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grpSp>
        <p:grpSp>
          <p:nvGrpSpPr>
            <p:cNvPr id="166" name="Group 165">
              <a:extLst>
                <a:ext uri="{FF2B5EF4-FFF2-40B4-BE49-F238E27FC236}">
                  <a16:creationId xmlns:a16="http://schemas.microsoft.com/office/drawing/2014/main" id="{200BA53B-462A-D170-8433-BA6A6F32A074}"/>
                </a:ext>
              </a:extLst>
            </p:cNvPr>
            <p:cNvGrpSpPr/>
            <p:nvPr/>
          </p:nvGrpSpPr>
          <p:grpSpPr>
            <a:xfrm>
              <a:off x="297192" y="4523883"/>
              <a:ext cx="3543009" cy="2009280"/>
              <a:chOff x="-762953" y="1899061"/>
              <a:chExt cx="5675052" cy="3267030"/>
            </a:xfrm>
          </p:grpSpPr>
          <p:sp>
            <p:nvSpPr>
              <p:cNvPr id="167" name="Rectangle 166">
                <a:extLst>
                  <a:ext uri="{FF2B5EF4-FFF2-40B4-BE49-F238E27FC236}">
                    <a16:creationId xmlns:a16="http://schemas.microsoft.com/office/drawing/2014/main" id="{E4E16040-9C0D-DC9B-2F74-5C0C3C58015E}"/>
                  </a:ext>
                </a:extLst>
              </p:cNvPr>
              <p:cNvSpPr/>
              <p:nvPr/>
            </p:nvSpPr>
            <p:spPr>
              <a:xfrm>
                <a:off x="1151803" y="1899061"/>
                <a:ext cx="3744577"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68" name="Rectangle 167">
                <a:extLst>
                  <a:ext uri="{FF2B5EF4-FFF2-40B4-BE49-F238E27FC236}">
                    <a16:creationId xmlns:a16="http://schemas.microsoft.com/office/drawing/2014/main" id="{050AE610-C99C-4948-E0E5-68DD83F05DCF}"/>
                  </a:ext>
                </a:extLst>
              </p:cNvPr>
              <p:cNvSpPr/>
              <p:nvPr/>
            </p:nvSpPr>
            <p:spPr>
              <a:xfrm>
                <a:off x="1321093" y="205319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69" name="Rectangle 168">
                <a:extLst>
                  <a:ext uri="{FF2B5EF4-FFF2-40B4-BE49-F238E27FC236}">
                    <a16:creationId xmlns:a16="http://schemas.microsoft.com/office/drawing/2014/main" id="{CBB3269C-D827-4F27-2055-6B09F8C1C946}"/>
                  </a:ext>
                </a:extLst>
              </p:cNvPr>
              <p:cNvSpPr/>
              <p:nvPr/>
            </p:nvSpPr>
            <p:spPr>
              <a:xfrm>
                <a:off x="1321093" y="272276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0" name="Rectangle 169">
                <a:extLst>
                  <a:ext uri="{FF2B5EF4-FFF2-40B4-BE49-F238E27FC236}">
                    <a16:creationId xmlns:a16="http://schemas.microsoft.com/office/drawing/2014/main" id="{81426753-E320-0FA7-CC33-7DC717902EC4}"/>
                  </a:ext>
                </a:extLst>
              </p:cNvPr>
              <p:cNvSpPr/>
              <p:nvPr/>
            </p:nvSpPr>
            <p:spPr>
              <a:xfrm>
                <a:off x="1321093" y="3801675"/>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71" name="Rectangle 170">
                <a:extLst>
                  <a:ext uri="{FF2B5EF4-FFF2-40B4-BE49-F238E27FC236}">
                    <a16:creationId xmlns:a16="http://schemas.microsoft.com/office/drawing/2014/main" id="{D092A4AA-0AEF-012C-E5B7-56D66FA60E50}"/>
                  </a:ext>
                </a:extLst>
              </p:cNvPr>
              <p:cNvSpPr/>
              <p:nvPr/>
            </p:nvSpPr>
            <p:spPr>
              <a:xfrm>
                <a:off x="1321093" y="44618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72" name="Rectangle 171">
                <a:extLst>
                  <a:ext uri="{FF2B5EF4-FFF2-40B4-BE49-F238E27FC236}">
                    <a16:creationId xmlns:a16="http://schemas.microsoft.com/office/drawing/2014/main" id="{83283080-698F-36A1-2683-D7168E32B329}"/>
                  </a:ext>
                </a:extLst>
              </p:cNvPr>
              <p:cNvSpPr/>
              <p:nvPr/>
            </p:nvSpPr>
            <p:spPr>
              <a:xfrm>
                <a:off x="2245866" y="205319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3" name="Rectangle 172">
                <a:extLst>
                  <a:ext uri="{FF2B5EF4-FFF2-40B4-BE49-F238E27FC236}">
                    <a16:creationId xmlns:a16="http://schemas.microsoft.com/office/drawing/2014/main" id="{5473E5E1-3D2E-6D58-8AA5-E97F37A6CA2A}"/>
                  </a:ext>
                </a:extLst>
              </p:cNvPr>
              <p:cNvSpPr/>
              <p:nvPr/>
            </p:nvSpPr>
            <p:spPr>
              <a:xfrm>
                <a:off x="2245866" y="272276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4" name="Rectangle 173">
                <a:extLst>
                  <a:ext uri="{FF2B5EF4-FFF2-40B4-BE49-F238E27FC236}">
                    <a16:creationId xmlns:a16="http://schemas.microsoft.com/office/drawing/2014/main" id="{D2698A87-696C-E154-01EE-8CDE21509654}"/>
                  </a:ext>
                </a:extLst>
              </p:cNvPr>
              <p:cNvSpPr/>
              <p:nvPr/>
            </p:nvSpPr>
            <p:spPr>
              <a:xfrm>
                <a:off x="2245866" y="3801675"/>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75" name="Rectangle 174">
                <a:extLst>
                  <a:ext uri="{FF2B5EF4-FFF2-40B4-BE49-F238E27FC236}">
                    <a16:creationId xmlns:a16="http://schemas.microsoft.com/office/drawing/2014/main" id="{D249609A-5FE5-2D9B-0131-D88D072DE18E}"/>
                  </a:ext>
                </a:extLst>
              </p:cNvPr>
              <p:cNvSpPr/>
              <p:nvPr/>
            </p:nvSpPr>
            <p:spPr>
              <a:xfrm>
                <a:off x="2245866" y="44618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B7B7B3BA-E8B1-92C1-5C1C-04D9C45D2195}"/>
                  </a:ext>
                </a:extLst>
              </p:cNvPr>
              <p:cNvCxnSpPr>
                <a:cxnSpLocks/>
              </p:cNvCxnSpPr>
              <p:nvPr/>
            </p:nvCxnSpPr>
            <p:spPr>
              <a:xfrm>
                <a:off x="2152378" y="2672234"/>
                <a:ext cx="0" cy="178957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0268004-C536-8598-B9AF-C0A75462930F}"/>
                  </a:ext>
                </a:extLst>
              </p:cNvPr>
              <p:cNvCxnSpPr>
                <a:cxnSpLocks/>
              </p:cNvCxnSpPr>
              <p:nvPr/>
            </p:nvCxnSpPr>
            <p:spPr>
              <a:xfrm flipH="1">
                <a:off x="1681147" y="2694976"/>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23DC469-E317-6C32-103A-BE3764BCC461}"/>
                  </a:ext>
                </a:extLst>
              </p:cNvPr>
              <p:cNvCxnSpPr>
                <a:cxnSpLocks/>
              </p:cNvCxnSpPr>
              <p:nvPr/>
            </p:nvCxnSpPr>
            <p:spPr>
              <a:xfrm flipH="1">
                <a:off x="1678620" y="4439067"/>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F4EB8BD7-668D-0385-DDE7-D9B00FE69246}"/>
                  </a:ext>
                </a:extLst>
              </p:cNvPr>
              <p:cNvSpPr/>
              <p:nvPr/>
            </p:nvSpPr>
            <p:spPr>
              <a:xfrm>
                <a:off x="3031671" y="205923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0" name="Rectangle 179">
                <a:extLst>
                  <a:ext uri="{FF2B5EF4-FFF2-40B4-BE49-F238E27FC236}">
                    <a16:creationId xmlns:a16="http://schemas.microsoft.com/office/drawing/2014/main" id="{568A2870-D3CF-6763-0D26-234F8BB09813}"/>
                  </a:ext>
                </a:extLst>
              </p:cNvPr>
              <p:cNvSpPr/>
              <p:nvPr/>
            </p:nvSpPr>
            <p:spPr>
              <a:xfrm>
                <a:off x="3031671" y="272880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1" name="Rectangle 180">
                <a:extLst>
                  <a:ext uri="{FF2B5EF4-FFF2-40B4-BE49-F238E27FC236}">
                    <a16:creationId xmlns:a16="http://schemas.microsoft.com/office/drawing/2014/main" id="{036B4FB2-702A-A3F5-52BB-A0DF4C60746C}"/>
                  </a:ext>
                </a:extLst>
              </p:cNvPr>
              <p:cNvSpPr/>
              <p:nvPr/>
            </p:nvSpPr>
            <p:spPr>
              <a:xfrm>
                <a:off x="3031671" y="380771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2" name="Rectangle 181">
                <a:extLst>
                  <a:ext uri="{FF2B5EF4-FFF2-40B4-BE49-F238E27FC236}">
                    <a16:creationId xmlns:a16="http://schemas.microsoft.com/office/drawing/2014/main" id="{4A8B1A9E-A12C-7694-E983-D5C3AD265C8A}"/>
                  </a:ext>
                </a:extLst>
              </p:cNvPr>
              <p:cNvSpPr/>
              <p:nvPr/>
            </p:nvSpPr>
            <p:spPr>
              <a:xfrm>
                <a:off x="3031671" y="446784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3" name="Rectangle 182">
                <a:extLst>
                  <a:ext uri="{FF2B5EF4-FFF2-40B4-BE49-F238E27FC236}">
                    <a16:creationId xmlns:a16="http://schemas.microsoft.com/office/drawing/2014/main" id="{A30F6324-C80E-656D-EDE0-A6BC3BE78445}"/>
                  </a:ext>
                </a:extLst>
              </p:cNvPr>
              <p:cNvSpPr/>
              <p:nvPr/>
            </p:nvSpPr>
            <p:spPr>
              <a:xfrm>
                <a:off x="3956444" y="205923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84" name="Rectangle 183">
                <a:extLst>
                  <a:ext uri="{FF2B5EF4-FFF2-40B4-BE49-F238E27FC236}">
                    <a16:creationId xmlns:a16="http://schemas.microsoft.com/office/drawing/2014/main" id="{1D274516-59ED-DB69-186E-9E48305722AD}"/>
                  </a:ext>
                </a:extLst>
              </p:cNvPr>
              <p:cNvSpPr/>
              <p:nvPr/>
            </p:nvSpPr>
            <p:spPr>
              <a:xfrm>
                <a:off x="3956444" y="272880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5" name="Rectangle 184">
                <a:extLst>
                  <a:ext uri="{FF2B5EF4-FFF2-40B4-BE49-F238E27FC236}">
                    <a16:creationId xmlns:a16="http://schemas.microsoft.com/office/drawing/2014/main" id="{B498EB4E-C03A-C1F1-48B4-E8A7FBC43349}"/>
                  </a:ext>
                </a:extLst>
              </p:cNvPr>
              <p:cNvSpPr/>
              <p:nvPr/>
            </p:nvSpPr>
            <p:spPr>
              <a:xfrm>
                <a:off x="3956444" y="380771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6" name="Rectangle 185">
                <a:extLst>
                  <a:ext uri="{FF2B5EF4-FFF2-40B4-BE49-F238E27FC236}">
                    <a16:creationId xmlns:a16="http://schemas.microsoft.com/office/drawing/2014/main" id="{7D367CF1-8883-AB38-4BA5-22502B429596}"/>
                  </a:ext>
                </a:extLst>
              </p:cNvPr>
              <p:cNvSpPr/>
              <p:nvPr/>
            </p:nvSpPr>
            <p:spPr>
              <a:xfrm>
                <a:off x="3956444" y="446784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cxnSp>
            <p:nvCxnSpPr>
              <p:cNvPr id="187" name="Straight Connector 186">
                <a:extLst>
                  <a:ext uri="{FF2B5EF4-FFF2-40B4-BE49-F238E27FC236}">
                    <a16:creationId xmlns:a16="http://schemas.microsoft.com/office/drawing/2014/main" id="{21009085-C70B-1651-BBBA-A68D3244F82D}"/>
                  </a:ext>
                </a:extLst>
              </p:cNvPr>
              <p:cNvCxnSpPr>
                <a:cxnSpLocks/>
              </p:cNvCxnSpPr>
              <p:nvPr/>
            </p:nvCxnSpPr>
            <p:spPr>
              <a:xfrm>
                <a:off x="3862955" y="2678275"/>
                <a:ext cx="0" cy="178957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029E8377-E76E-95B7-3BEC-18BF4628F2D8}"/>
                  </a:ext>
                </a:extLst>
              </p:cNvPr>
              <p:cNvCxnSpPr>
                <a:cxnSpLocks/>
              </p:cNvCxnSpPr>
              <p:nvPr/>
            </p:nvCxnSpPr>
            <p:spPr>
              <a:xfrm flipH="1">
                <a:off x="3391725" y="2701017"/>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8AB3319-C83E-F06D-47D2-1CF2D45BBB56}"/>
                  </a:ext>
                </a:extLst>
              </p:cNvPr>
              <p:cNvCxnSpPr>
                <a:cxnSpLocks/>
              </p:cNvCxnSpPr>
              <p:nvPr/>
            </p:nvCxnSpPr>
            <p:spPr>
              <a:xfrm flipH="1">
                <a:off x="3389198" y="4445109"/>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6DC98E19-D716-AD90-A883-10A1C53BAA9C}"/>
                  </a:ext>
                </a:extLst>
              </p:cNvPr>
              <p:cNvCxnSpPr>
                <a:cxnSpLocks/>
              </p:cNvCxnSpPr>
              <p:nvPr/>
            </p:nvCxnSpPr>
            <p:spPr>
              <a:xfrm flipH="1">
                <a:off x="2152378" y="3554490"/>
                <a:ext cx="1718789"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826B4C5F-6AEF-2428-21FE-E6FC364B0AC5}"/>
                  </a:ext>
                </a:extLst>
              </p:cNvPr>
              <p:cNvSpPr/>
              <p:nvPr/>
            </p:nvSpPr>
            <p:spPr>
              <a:xfrm>
                <a:off x="2791460" y="3338768"/>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cxnSp>
            <p:nvCxnSpPr>
              <p:cNvPr id="192" name="Connector: Curved 158">
                <a:extLst>
                  <a:ext uri="{FF2B5EF4-FFF2-40B4-BE49-F238E27FC236}">
                    <a16:creationId xmlns:a16="http://schemas.microsoft.com/office/drawing/2014/main" id="{6BCF0102-29EC-3458-B71E-BD3D3B97D864}"/>
                  </a:ext>
                </a:extLst>
              </p:cNvPr>
              <p:cNvCxnSpPr>
                <a:cxnSpLocks/>
                <a:endCxn id="191" idx="7"/>
              </p:cNvCxnSpPr>
              <p:nvPr/>
            </p:nvCxnSpPr>
            <p:spPr>
              <a:xfrm rot="10800000">
                <a:off x="3172939" y="3405728"/>
                <a:ext cx="1739160" cy="314689"/>
              </a:xfrm>
              <a:prstGeom prst="curvedConnector4">
                <a:avLst>
                  <a:gd name="adj1" fmla="val 48118"/>
                  <a:gd name="adj2" fmla="val 172643"/>
                </a:avLst>
              </a:prstGeom>
              <a:ln w="1905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3" name="TextBox 2">
                <a:extLst>
                  <a:ext uri="{FF2B5EF4-FFF2-40B4-BE49-F238E27FC236}">
                    <a16:creationId xmlns:a16="http://schemas.microsoft.com/office/drawing/2014/main" id="{56FE1C36-5299-E608-EBA9-3D025973CD5A}"/>
                  </a:ext>
                </a:extLst>
              </p:cNvPr>
              <p:cNvSpPr txBox="1"/>
              <p:nvPr/>
            </p:nvSpPr>
            <p:spPr>
              <a:xfrm>
                <a:off x="-762953" y="2410907"/>
                <a:ext cx="2147721" cy="18841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b="1" dirty="0">
                    <a:solidFill>
                      <a:srgbClr val="18E2FF"/>
                    </a:solidFill>
                    <a:latin typeface="Calibri" panose="020F0502020204030204" pitchFamily="34" charset="0"/>
                    <a:cs typeface="Calibri" panose="020F0502020204030204" pitchFamily="34" charset="0"/>
                  </a:rPr>
                  <a:t>HBM2 Channels</a:t>
                </a:r>
                <a:r>
                  <a:rPr lang="en-US" sz="1100" dirty="0">
                    <a:solidFill>
                      <a:srgbClr val="18E2FF"/>
                    </a:solidFill>
                    <a:latin typeface="Calibri" panose="020F0502020204030204" pitchFamily="34" charset="0"/>
                    <a:cs typeface="Calibri" panose="020F0502020204030204" pitchFamily="34" charset="0"/>
                  </a:rPr>
                  <a:t>:</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Shared 16 GB/s Channel</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16 banks per channel </a:t>
                </a:r>
              </a:p>
              <a:p>
                <a:pPr marL="239713" lvl="1" indent="-120650">
                  <a:lnSpc>
                    <a:spcPct val="90000"/>
                  </a:lnSpc>
                </a:pPr>
                <a:r>
                  <a:rPr lang="en-US" sz="1100" dirty="0">
                    <a:latin typeface="Calibri" panose="020F0502020204030204" pitchFamily="34" charset="0"/>
                    <a:cs typeface="Calibri" panose="020F0502020204030204" pitchFamily="34" charset="0"/>
                  </a:rPr>
                  <a:t>BW of idle banks is “wasted” </a:t>
                </a:r>
                <a:endParaRPr lang="en-US" sz="1100" dirty="0">
                  <a:solidFill>
                    <a:schemeClr val="tx1"/>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66789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EED9-A47E-7881-6A40-DC7134208CC2}"/>
              </a:ext>
            </a:extLst>
          </p:cNvPr>
          <p:cNvSpPr>
            <a:spLocks noGrp="1"/>
          </p:cNvSpPr>
          <p:nvPr>
            <p:ph type="title"/>
          </p:nvPr>
        </p:nvSpPr>
        <p:spPr/>
        <p:txBody>
          <a:bodyPr/>
          <a:lstStyle/>
          <a:p>
            <a:r>
              <a:rPr lang="en-US" dirty="0"/>
              <a:t>DRAM’s Journey beyond Trench Capacitor</a:t>
            </a:r>
          </a:p>
        </p:txBody>
      </p:sp>
      <p:sp>
        <p:nvSpPr>
          <p:cNvPr id="64" name="Text Placeholder 63">
            <a:extLst>
              <a:ext uri="{FF2B5EF4-FFF2-40B4-BE49-F238E27FC236}">
                <a16:creationId xmlns:a16="http://schemas.microsoft.com/office/drawing/2014/main" id="{E9D077F6-36B6-3937-1703-1F3F2544E79A}"/>
              </a:ext>
            </a:extLst>
          </p:cNvPr>
          <p:cNvSpPr>
            <a:spLocks noGrp="1"/>
          </p:cNvSpPr>
          <p:nvPr>
            <p:ph type="body" sz="quarter" idx="13"/>
          </p:nvPr>
        </p:nvSpPr>
        <p:spPr/>
        <p:txBody>
          <a:bodyPr/>
          <a:lstStyle/>
          <a:p>
            <a:endParaRPr lang="en-US" dirty="0"/>
          </a:p>
        </p:txBody>
      </p:sp>
      <p:grpSp>
        <p:nvGrpSpPr>
          <p:cNvPr id="4" name="Group 3">
            <a:extLst>
              <a:ext uri="{FF2B5EF4-FFF2-40B4-BE49-F238E27FC236}">
                <a16:creationId xmlns:a16="http://schemas.microsoft.com/office/drawing/2014/main" id="{C175A878-4B01-DB7E-18D2-B585309E45F2}"/>
              </a:ext>
            </a:extLst>
          </p:cNvPr>
          <p:cNvGrpSpPr/>
          <p:nvPr/>
        </p:nvGrpSpPr>
        <p:grpSpPr>
          <a:xfrm>
            <a:off x="221149" y="1315052"/>
            <a:ext cx="5347241" cy="4488491"/>
            <a:chOff x="609441" y="1369562"/>
            <a:chExt cx="5347241" cy="4488491"/>
          </a:xfrm>
        </p:grpSpPr>
        <p:grpSp>
          <p:nvGrpSpPr>
            <p:cNvPr id="5" name="Group 4">
              <a:extLst>
                <a:ext uri="{FF2B5EF4-FFF2-40B4-BE49-F238E27FC236}">
                  <a16:creationId xmlns:a16="http://schemas.microsoft.com/office/drawing/2014/main" id="{5C145F42-A76A-09B7-686E-49E3A988B9ED}"/>
                </a:ext>
              </a:extLst>
            </p:cNvPr>
            <p:cNvGrpSpPr/>
            <p:nvPr/>
          </p:nvGrpSpPr>
          <p:grpSpPr>
            <a:xfrm>
              <a:off x="609441" y="1369562"/>
              <a:ext cx="5347241" cy="4488491"/>
              <a:chOff x="2375118" y="1262425"/>
              <a:chExt cx="4116510" cy="2869113"/>
            </a:xfrm>
          </p:grpSpPr>
          <p:grpSp>
            <p:nvGrpSpPr>
              <p:cNvPr id="7" name="Group 6">
                <a:extLst>
                  <a:ext uri="{FF2B5EF4-FFF2-40B4-BE49-F238E27FC236}">
                    <a16:creationId xmlns:a16="http://schemas.microsoft.com/office/drawing/2014/main" id="{47A374F9-1485-2B68-5F66-8DA98D53E2E0}"/>
                  </a:ext>
                </a:extLst>
              </p:cNvPr>
              <p:cNvGrpSpPr/>
              <p:nvPr/>
            </p:nvGrpSpPr>
            <p:grpSpPr>
              <a:xfrm>
                <a:off x="2718111" y="2805394"/>
                <a:ext cx="3431012" cy="844949"/>
                <a:chOff x="4722427" y="3160506"/>
                <a:chExt cx="2745009" cy="534459"/>
              </a:xfrm>
            </p:grpSpPr>
            <p:sp>
              <p:nvSpPr>
                <p:cNvPr id="52" name="Freeform: Shape 80">
                  <a:extLst>
                    <a:ext uri="{FF2B5EF4-FFF2-40B4-BE49-F238E27FC236}">
                      <a16:creationId xmlns:a16="http://schemas.microsoft.com/office/drawing/2014/main" id="{EEBD132D-6647-2A48-17BD-70313AD6125A}"/>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81">
                  <a:extLst>
                    <a:ext uri="{FF2B5EF4-FFF2-40B4-BE49-F238E27FC236}">
                      <a16:creationId xmlns:a16="http://schemas.microsoft.com/office/drawing/2014/main" id="{48953C9D-0212-90C1-05D9-2758FCD14F6A}"/>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82">
                  <a:extLst>
                    <a:ext uri="{FF2B5EF4-FFF2-40B4-BE49-F238E27FC236}">
                      <a16:creationId xmlns:a16="http://schemas.microsoft.com/office/drawing/2014/main" id="{86CEBCDD-3AA6-181B-7EB4-372A975D22E0}"/>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3">
                  <a:extLst>
                    <a:ext uri="{FF2B5EF4-FFF2-40B4-BE49-F238E27FC236}">
                      <a16:creationId xmlns:a16="http://schemas.microsoft.com/office/drawing/2014/main" id="{4DAB7CD0-E75E-AE10-4CCB-C4A2059AC8C3}"/>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5">
                  <a:extLst>
                    <a:ext uri="{FF2B5EF4-FFF2-40B4-BE49-F238E27FC236}">
                      <a16:creationId xmlns:a16="http://schemas.microsoft.com/office/drawing/2014/main" id="{953F0F53-4643-0E8D-AAAE-B4B1ADE77F34}"/>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6">
                  <a:extLst>
                    <a:ext uri="{FF2B5EF4-FFF2-40B4-BE49-F238E27FC236}">
                      <a16:creationId xmlns:a16="http://schemas.microsoft.com/office/drawing/2014/main" id="{79DACC49-AD98-06BE-C122-F6A8A349BB2A}"/>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7">
                  <a:extLst>
                    <a:ext uri="{FF2B5EF4-FFF2-40B4-BE49-F238E27FC236}">
                      <a16:creationId xmlns:a16="http://schemas.microsoft.com/office/drawing/2014/main" id="{0E4E5317-6AC8-6F83-CFAB-116646CBF912}"/>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8" name="Group 7">
                <a:extLst>
                  <a:ext uri="{FF2B5EF4-FFF2-40B4-BE49-F238E27FC236}">
                    <a16:creationId xmlns:a16="http://schemas.microsoft.com/office/drawing/2014/main" id="{825336C1-C460-0EE3-25A0-98F5B270C7CD}"/>
                  </a:ext>
                </a:extLst>
              </p:cNvPr>
              <p:cNvGrpSpPr/>
              <p:nvPr/>
            </p:nvGrpSpPr>
            <p:grpSpPr>
              <a:xfrm>
                <a:off x="2381449" y="3589618"/>
                <a:ext cx="4110179" cy="541920"/>
                <a:chOff x="12456098" y="5203261"/>
                <a:chExt cx="7756959" cy="807082"/>
              </a:xfrm>
            </p:grpSpPr>
            <p:sp>
              <p:nvSpPr>
                <p:cNvPr id="49" name="Freeform: Shape 89">
                  <a:extLst>
                    <a:ext uri="{FF2B5EF4-FFF2-40B4-BE49-F238E27FC236}">
                      <a16:creationId xmlns:a16="http://schemas.microsoft.com/office/drawing/2014/main" id="{9307D051-DFF0-4FEA-F287-120CCF8F4526}"/>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0">
                  <a:extLst>
                    <a:ext uri="{FF2B5EF4-FFF2-40B4-BE49-F238E27FC236}">
                      <a16:creationId xmlns:a16="http://schemas.microsoft.com/office/drawing/2014/main" id="{4DE78013-CF0A-7A75-4731-C7AFB62E7F77}"/>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1">
                  <a:extLst>
                    <a:ext uri="{FF2B5EF4-FFF2-40B4-BE49-F238E27FC236}">
                      <a16:creationId xmlns:a16="http://schemas.microsoft.com/office/drawing/2014/main" id="{F52CDC75-2D46-2C38-46D0-A70F2C6D61F6}"/>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9" name="Group 8">
                <a:extLst>
                  <a:ext uri="{FF2B5EF4-FFF2-40B4-BE49-F238E27FC236}">
                    <a16:creationId xmlns:a16="http://schemas.microsoft.com/office/drawing/2014/main" id="{1D27E38B-EB40-F247-99A4-AC0401308FF2}"/>
                  </a:ext>
                </a:extLst>
              </p:cNvPr>
              <p:cNvGrpSpPr/>
              <p:nvPr/>
            </p:nvGrpSpPr>
            <p:grpSpPr>
              <a:xfrm>
                <a:off x="2375118" y="3201818"/>
                <a:ext cx="4095453" cy="923970"/>
                <a:chOff x="4455906" y="4532438"/>
                <a:chExt cx="3276600" cy="584443"/>
              </a:xfrm>
            </p:grpSpPr>
            <p:sp>
              <p:nvSpPr>
                <p:cNvPr id="42" name="Freeform: Shape 93">
                  <a:extLst>
                    <a:ext uri="{FF2B5EF4-FFF2-40B4-BE49-F238E27FC236}">
                      <a16:creationId xmlns:a16="http://schemas.microsoft.com/office/drawing/2014/main" id="{FC76D1DF-BA25-50F1-5B01-C5A94C05B4EA}"/>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94">
                  <a:extLst>
                    <a:ext uri="{FF2B5EF4-FFF2-40B4-BE49-F238E27FC236}">
                      <a16:creationId xmlns:a16="http://schemas.microsoft.com/office/drawing/2014/main" id="{98C2DBED-7CAC-391B-6928-606F3F574817}"/>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95">
                  <a:extLst>
                    <a:ext uri="{FF2B5EF4-FFF2-40B4-BE49-F238E27FC236}">
                      <a16:creationId xmlns:a16="http://schemas.microsoft.com/office/drawing/2014/main" id="{9B1F00CF-ECF7-E7A2-64B8-3A421E1499BE}"/>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6">
                  <a:extLst>
                    <a:ext uri="{FF2B5EF4-FFF2-40B4-BE49-F238E27FC236}">
                      <a16:creationId xmlns:a16="http://schemas.microsoft.com/office/drawing/2014/main" id="{0B518A98-8565-F44B-A410-1CA744CE4EEC}"/>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7">
                  <a:extLst>
                    <a:ext uri="{FF2B5EF4-FFF2-40B4-BE49-F238E27FC236}">
                      <a16:creationId xmlns:a16="http://schemas.microsoft.com/office/drawing/2014/main" id="{FDF5C55C-E05B-5096-AD08-FB54AAF79E0F}"/>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8">
                  <a:extLst>
                    <a:ext uri="{FF2B5EF4-FFF2-40B4-BE49-F238E27FC236}">
                      <a16:creationId xmlns:a16="http://schemas.microsoft.com/office/drawing/2014/main" id="{DB714E03-2AF9-7ECC-B1F5-600BD331BECC}"/>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9">
                  <a:extLst>
                    <a:ext uri="{FF2B5EF4-FFF2-40B4-BE49-F238E27FC236}">
                      <a16:creationId xmlns:a16="http://schemas.microsoft.com/office/drawing/2014/main" id="{5C81FCB8-A9F6-6F6E-3966-6BEFE27CF89C}"/>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0" name="Picture 9">
                <a:extLst>
                  <a:ext uri="{FF2B5EF4-FFF2-40B4-BE49-F238E27FC236}">
                    <a16:creationId xmlns:a16="http://schemas.microsoft.com/office/drawing/2014/main" id="{FBD74B51-AB75-4F70-A725-6797C8AC9CAC}"/>
                  </a:ext>
                </a:extLst>
              </p:cNvPr>
              <p:cNvPicPr>
                <a:picLocks noChangeAspect="1"/>
              </p:cNvPicPr>
              <p:nvPr/>
            </p:nvPicPr>
            <p:blipFill rotWithShape="1">
              <a:blip r:embed="rId2">
                <a:lum bright="70000" contrast="-70000"/>
              </a:blip>
              <a:srcRect t="29070" b="11283"/>
              <a:stretch/>
            </p:blipFill>
            <p:spPr>
              <a:xfrm>
                <a:off x="4240156" y="3825869"/>
                <a:ext cx="450347" cy="173685"/>
              </a:xfrm>
              <a:prstGeom prst="rect">
                <a:avLst/>
              </a:prstGeom>
            </p:spPr>
          </p:pic>
          <p:pic>
            <p:nvPicPr>
              <p:cNvPr id="11" name="Picture 10">
                <a:extLst>
                  <a:ext uri="{FF2B5EF4-FFF2-40B4-BE49-F238E27FC236}">
                    <a16:creationId xmlns:a16="http://schemas.microsoft.com/office/drawing/2014/main" id="{4B2216CF-5F1D-FB03-2EFA-55C024FBF780}"/>
                  </a:ext>
                </a:extLst>
              </p:cNvPr>
              <p:cNvPicPr>
                <a:picLocks noChangeAspect="1"/>
              </p:cNvPicPr>
              <p:nvPr/>
            </p:nvPicPr>
            <p:blipFill rotWithShape="1">
              <a:blip r:embed="rId3">
                <a:biLevel thresh="25000"/>
              </a:blip>
              <a:srcRect t="27733" b="10926"/>
              <a:stretch/>
            </p:blipFill>
            <p:spPr>
              <a:xfrm>
                <a:off x="3891494" y="3335325"/>
                <a:ext cx="1211212" cy="183424"/>
              </a:xfrm>
              <a:prstGeom prst="rect">
                <a:avLst/>
              </a:prstGeom>
            </p:spPr>
          </p:pic>
          <p:grpSp>
            <p:nvGrpSpPr>
              <p:cNvPr id="12" name="Group 11">
                <a:extLst>
                  <a:ext uri="{FF2B5EF4-FFF2-40B4-BE49-F238E27FC236}">
                    <a16:creationId xmlns:a16="http://schemas.microsoft.com/office/drawing/2014/main" id="{774953DF-D7A2-335B-E8E8-2D6AA28B9FD7}"/>
                  </a:ext>
                </a:extLst>
              </p:cNvPr>
              <p:cNvGrpSpPr/>
              <p:nvPr/>
            </p:nvGrpSpPr>
            <p:grpSpPr>
              <a:xfrm>
                <a:off x="3041588" y="2423735"/>
                <a:ext cx="2762514" cy="758193"/>
                <a:chOff x="4987906" y="2434170"/>
                <a:chExt cx="2210170" cy="479583"/>
              </a:xfrm>
            </p:grpSpPr>
            <p:sp>
              <p:nvSpPr>
                <p:cNvPr id="35" name="Freeform: Shape 103">
                  <a:extLst>
                    <a:ext uri="{FF2B5EF4-FFF2-40B4-BE49-F238E27FC236}">
                      <a16:creationId xmlns:a16="http://schemas.microsoft.com/office/drawing/2014/main" id="{1BEEA35F-3A14-62DC-3955-57B532B1A71F}"/>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04">
                  <a:extLst>
                    <a:ext uri="{FF2B5EF4-FFF2-40B4-BE49-F238E27FC236}">
                      <a16:creationId xmlns:a16="http://schemas.microsoft.com/office/drawing/2014/main" id="{5FFCEB55-AE6B-991D-18AF-0AF6CE5770CF}"/>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05">
                  <a:extLst>
                    <a:ext uri="{FF2B5EF4-FFF2-40B4-BE49-F238E27FC236}">
                      <a16:creationId xmlns:a16="http://schemas.microsoft.com/office/drawing/2014/main" id="{A5251C2A-347D-DABB-D1AE-99C96773835F}"/>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6">
                  <a:extLst>
                    <a:ext uri="{FF2B5EF4-FFF2-40B4-BE49-F238E27FC236}">
                      <a16:creationId xmlns:a16="http://schemas.microsoft.com/office/drawing/2014/main" id="{67F7F11F-96BE-7A6A-39EC-49286A9193F7}"/>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7">
                  <a:extLst>
                    <a:ext uri="{FF2B5EF4-FFF2-40B4-BE49-F238E27FC236}">
                      <a16:creationId xmlns:a16="http://schemas.microsoft.com/office/drawing/2014/main" id="{D7EAD7D9-EA2E-7721-8FDA-98B604EFB811}"/>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8">
                  <a:extLst>
                    <a:ext uri="{FF2B5EF4-FFF2-40B4-BE49-F238E27FC236}">
                      <a16:creationId xmlns:a16="http://schemas.microsoft.com/office/drawing/2014/main" id="{84AC3436-A212-42A1-AC76-635388638BF0}"/>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9">
                  <a:extLst>
                    <a:ext uri="{FF2B5EF4-FFF2-40B4-BE49-F238E27FC236}">
                      <a16:creationId xmlns:a16="http://schemas.microsoft.com/office/drawing/2014/main" id="{D36368F5-D3C1-4F6D-6E5B-DC6D9B9FF3D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3" name="Picture 12">
                <a:extLst>
                  <a:ext uri="{FF2B5EF4-FFF2-40B4-BE49-F238E27FC236}">
                    <a16:creationId xmlns:a16="http://schemas.microsoft.com/office/drawing/2014/main" id="{A67CAE9D-1FC9-5852-3837-1F3EE7883FD9}"/>
                  </a:ext>
                </a:extLst>
              </p:cNvPr>
              <p:cNvPicPr>
                <a:picLocks noChangeAspect="1"/>
              </p:cNvPicPr>
              <p:nvPr/>
            </p:nvPicPr>
            <p:blipFill>
              <a:blip r:embed="rId4">
                <a:biLevel thresh="25000"/>
              </a:blip>
              <a:stretch>
                <a:fillRect/>
              </a:stretch>
            </p:blipFill>
            <p:spPr>
              <a:xfrm>
                <a:off x="3907183" y="2893768"/>
                <a:ext cx="1040453" cy="204635"/>
              </a:xfrm>
              <a:prstGeom prst="rect">
                <a:avLst/>
              </a:prstGeom>
            </p:spPr>
          </p:pic>
          <p:grpSp>
            <p:nvGrpSpPr>
              <p:cNvPr id="14" name="Group 13">
                <a:extLst>
                  <a:ext uri="{FF2B5EF4-FFF2-40B4-BE49-F238E27FC236}">
                    <a16:creationId xmlns:a16="http://schemas.microsoft.com/office/drawing/2014/main" id="{31CFA09E-B408-A71A-179E-9FF1869C7B11}"/>
                  </a:ext>
                </a:extLst>
              </p:cNvPr>
              <p:cNvGrpSpPr/>
              <p:nvPr/>
            </p:nvGrpSpPr>
            <p:grpSpPr>
              <a:xfrm>
                <a:off x="3373445" y="2050657"/>
                <a:ext cx="2098800" cy="673097"/>
                <a:chOff x="5255827" y="3212714"/>
                <a:chExt cx="1679162" cy="425757"/>
              </a:xfrm>
            </p:grpSpPr>
            <p:sp>
              <p:nvSpPr>
                <p:cNvPr id="28" name="Freeform: Shape 112">
                  <a:extLst>
                    <a:ext uri="{FF2B5EF4-FFF2-40B4-BE49-F238E27FC236}">
                      <a16:creationId xmlns:a16="http://schemas.microsoft.com/office/drawing/2014/main" id="{F2BB024F-8C17-1F71-DC9B-E25A5B670981}"/>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13">
                  <a:extLst>
                    <a:ext uri="{FF2B5EF4-FFF2-40B4-BE49-F238E27FC236}">
                      <a16:creationId xmlns:a16="http://schemas.microsoft.com/office/drawing/2014/main" id="{80BA0B9E-8F2F-5E3E-AB63-2CA0F12FC6A3}"/>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14">
                  <a:extLst>
                    <a:ext uri="{FF2B5EF4-FFF2-40B4-BE49-F238E27FC236}">
                      <a16:creationId xmlns:a16="http://schemas.microsoft.com/office/drawing/2014/main" id="{31ACD871-25D7-F9F2-4DB8-C74218A6CDA4}"/>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5">
                  <a:extLst>
                    <a:ext uri="{FF2B5EF4-FFF2-40B4-BE49-F238E27FC236}">
                      <a16:creationId xmlns:a16="http://schemas.microsoft.com/office/drawing/2014/main" id="{7EB13682-72D4-0435-393D-F3BDCACF26A8}"/>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6">
                  <a:extLst>
                    <a:ext uri="{FF2B5EF4-FFF2-40B4-BE49-F238E27FC236}">
                      <a16:creationId xmlns:a16="http://schemas.microsoft.com/office/drawing/2014/main" id="{0D193F0B-4B12-A3D6-5A9D-5BCD321A27A8}"/>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7">
                  <a:extLst>
                    <a:ext uri="{FF2B5EF4-FFF2-40B4-BE49-F238E27FC236}">
                      <a16:creationId xmlns:a16="http://schemas.microsoft.com/office/drawing/2014/main" id="{C796A8AC-41C1-A819-4519-A55D32545A11}"/>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8">
                  <a:extLst>
                    <a:ext uri="{FF2B5EF4-FFF2-40B4-BE49-F238E27FC236}">
                      <a16:creationId xmlns:a16="http://schemas.microsoft.com/office/drawing/2014/main" id="{F873A53E-83AD-DAA5-3488-45FD6CB1496B}"/>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FAD362B6-B8EC-7E97-EFBE-772DB8F0F143}"/>
                  </a:ext>
                </a:extLst>
              </p:cNvPr>
              <p:cNvPicPr>
                <a:picLocks noChangeAspect="1"/>
              </p:cNvPicPr>
              <p:nvPr/>
            </p:nvPicPr>
            <p:blipFill>
              <a:blip r:embed="rId5">
                <a:biLevel thresh="25000"/>
              </a:blip>
              <a:stretch>
                <a:fillRect/>
              </a:stretch>
            </p:blipFill>
            <p:spPr>
              <a:xfrm>
                <a:off x="4273053" y="2415639"/>
                <a:ext cx="308715" cy="203239"/>
              </a:xfrm>
              <a:prstGeom prst="rect">
                <a:avLst/>
              </a:prstGeom>
            </p:spPr>
          </p:pic>
          <p:grpSp>
            <p:nvGrpSpPr>
              <p:cNvPr id="16" name="Group 15">
                <a:extLst>
                  <a:ext uri="{FF2B5EF4-FFF2-40B4-BE49-F238E27FC236}">
                    <a16:creationId xmlns:a16="http://schemas.microsoft.com/office/drawing/2014/main" id="{3BBD920A-A618-0025-A6C2-A3E5CDF60D25}"/>
                  </a:ext>
                </a:extLst>
              </p:cNvPr>
              <p:cNvGrpSpPr/>
              <p:nvPr/>
            </p:nvGrpSpPr>
            <p:grpSpPr>
              <a:xfrm>
                <a:off x="3695900" y="1779694"/>
                <a:ext cx="1453889" cy="499026"/>
                <a:chOff x="5508239" y="3698877"/>
                <a:chExt cx="1163195" cy="315651"/>
              </a:xfrm>
            </p:grpSpPr>
            <p:sp>
              <p:nvSpPr>
                <p:cNvPr id="23" name="Freeform: Shape 121">
                  <a:extLst>
                    <a:ext uri="{FF2B5EF4-FFF2-40B4-BE49-F238E27FC236}">
                      <a16:creationId xmlns:a16="http://schemas.microsoft.com/office/drawing/2014/main" id="{63C18865-12DF-28A3-DF11-97660978EA18}"/>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2">
                  <a:extLst>
                    <a:ext uri="{FF2B5EF4-FFF2-40B4-BE49-F238E27FC236}">
                      <a16:creationId xmlns:a16="http://schemas.microsoft.com/office/drawing/2014/main" id="{E9EAD3F7-CD1D-AF90-7E41-CCA4C7639212}"/>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23">
                  <a:extLst>
                    <a:ext uri="{FF2B5EF4-FFF2-40B4-BE49-F238E27FC236}">
                      <a16:creationId xmlns:a16="http://schemas.microsoft.com/office/drawing/2014/main" id="{23CD4BA9-4FF6-283A-7881-01C740F2659D}"/>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4">
                  <a:extLst>
                    <a:ext uri="{FF2B5EF4-FFF2-40B4-BE49-F238E27FC236}">
                      <a16:creationId xmlns:a16="http://schemas.microsoft.com/office/drawing/2014/main" id="{FA124591-2E23-65FF-10F5-4D023FF99345}"/>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5">
                  <a:extLst>
                    <a:ext uri="{FF2B5EF4-FFF2-40B4-BE49-F238E27FC236}">
                      <a16:creationId xmlns:a16="http://schemas.microsoft.com/office/drawing/2014/main" id="{C108AD06-B338-B31B-FBF2-BFF0230ADFB9}"/>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B36E7B99-5F43-C417-0E57-857709D0110A}"/>
                  </a:ext>
                </a:extLst>
              </p:cNvPr>
              <p:cNvPicPr>
                <a:picLocks noChangeAspect="1"/>
              </p:cNvPicPr>
              <p:nvPr/>
            </p:nvPicPr>
            <p:blipFill rotWithShape="1">
              <a:blip r:embed="rId6">
                <a:biLevel thresh="25000"/>
              </a:blip>
              <a:srcRect b="19590"/>
              <a:stretch/>
            </p:blipFill>
            <p:spPr>
              <a:xfrm>
                <a:off x="3998540" y="2051674"/>
                <a:ext cx="898907" cy="144271"/>
              </a:xfrm>
              <a:prstGeom prst="rect">
                <a:avLst/>
              </a:prstGeom>
            </p:spPr>
          </p:pic>
          <p:sp>
            <p:nvSpPr>
              <p:cNvPr id="18" name="Freeform: Shape 127">
                <a:extLst>
                  <a:ext uri="{FF2B5EF4-FFF2-40B4-BE49-F238E27FC236}">
                    <a16:creationId xmlns:a16="http://schemas.microsoft.com/office/drawing/2014/main" id="{2737A1B4-D7F2-1189-3462-3DBDC4C181EC}"/>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9" name="Freeform: Shape 128">
                <a:extLst>
                  <a:ext uri="{FF2B5EF4-FFF2-40B4-BE49-F238E27FC236}">
                    <a16:creationId xmlns:a16="http://schemas.microsoft.com/office/drawing/2014/main" id="{E8CE68F8-519B-68B2-5A47-8AA30C5E8D60}"/>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0" name="Freeform: Shape 129">
                <a:extLst>
                  <a:ext uri="{FF2B5EF4-FFF2-40B4-BE49-F238E27FC236}">
                    <a16:creationId xmlns:a16="http://schemas.microsoft.com/office/drawing/2014/main" id="{CCEF7FD7-F9AB-D9D1-8A65-F8455F7D5054}"/>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30">
                <a:extLst>
                  <a:ext uri="{FF2B5EF4-FFF2-40B4-BE49-F238E27FC236}">
                    <a16:creationId xmlns:a16="http://schemas.microsoft.com/office/drawing/2014/main" id="{E2EA6EDE-1910-37AD-9BA7-A1AFE156EDA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2" name="Picture 21">
                <a:extLst>
                  <a:ext uri="{FF2B5EF4-FFF2-40B4-BE49-F238E27FC236}">
                    <a16:creationId xmlns:a16="http://schemas.microsoft.com/office/drawing/2014/main" id="{3BF708C4-B80C-9641-69A4-651766DCA41B}"/>
                  </a:ext>
                </a:extLst>
              </p:cNvPr>
              <p:cNvPicPr>
                <a:picLocks noChangeAspect="1"/>
              </p:cNvPicPr>
              <p:nvPr/>
            </p:nvPicPr>
            <p:blipFill>
              <a:blip r:embed="rId7">
                <a:biLevel thresh="25000"/>
              </a:blip>
              <a:stretch>
                <a:fillRect/>
              </a:stretch>
            </p:blipFill>
            <p:spPr>
              <a:xfrm>
                <a:off x="4234980" y="1619590"/>
                <a:ext cx="426025" cy="348270"/>
              </a:xfrm>
              <a:prstGeom prst="rect">
                <a:avLst/>
              </a:prstGeom>
            </p:spPr>
          </p:pic>
        </p:grpSp>
        <p:sp>
          <p:nvSpPr>
            <p:cNvPr id="6" name="Oval 5">
              <a:extLst>
                <a:ext uri="{FF2B5EF4-FFF2-40B4-BE49-F238E27FC236}">
                  <a16:creationId xmlns:a16="http://schemas.microsoft.com/office/drawing/2014/main" id="{1CE0A406-8718-C4C4-E67F-5967FE05C0AD}"/>
                </a:ext>
              </a:extLst>
            </p:cNvPr>
            <p:cNvSpPr/>
            <p:nvPr/>
          </p:nvSpPr>
          <p:spPr>
            <a:xfrm>
              <a:off x="2442869" y="3011262"/>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60" name="TextBox 59">
            <a:extLst>
              <a:ext uri="{FF2B5EF4-FFF2-40B4-BE49-F238E27FC236}">
                <a16:creationId xmlns:a16="http://schemas.microsoft.com/office/drawing/2014/main" id="{278B8B21-615A-6DBA-9A35-A4AB1C74D8B8}"/>
              </a:ext>
            </a:extLst>
          </p:cNvPr>
          <p:cNvSpPr txBox="1"/>
          <p:nvPr/>
        </p:nvSpPr>
        <p:spPr>
          <a:xfrm>
            <a:off x="9278859" y="5691371"/>
            <a:ext cx="2509020" cy="261610"/>
          </a:xfrm>
          <a:prstGeom prst="rect">
            <a:avLst/>
          </a:prstGeom>
          <a:noFill/>
        </p:spPr>
        <p:txBody>
          <a:bodyPr wrap="none" rtlCol="0">
            <a:spAutoFit/>
          </a:bodyPr>
          <a:lstStyle/>
          <a:p>
            <a:r>
              <a:rPr lang="en-US" sz="1100" i="1" dirty="0" err="1">
                <a:latin typeface="Calibri" panose="020F0502020204030204" pitchFamily="34" charset="0"/>
                <a:cs typeface="Calibri" panose="020F0502020204030204" pitchFamily="34" charset="0"/>
              </a:rPr>
              <a:t>Kinam</a:t>
            </a:r>
            <a:r>
              <a:rPr lang="en-US" sz="1100" i="1" dirty="0">
                <a:latin typeface="Calibri" panose="020F0502020204030204" pitchFamily="34" charset="0"/>
                <a:cs typeface="Calibri" panose="020F0502020204030204" pitchFamily="34" charset="0"/>
              </a:rPr>
              <a:t> Kim, IEDM’21, Plenary Session 1.1</a:t>
            </a:r>
          </a:p>
        </p:txBody>
      </p:sp>
      <p:pic>
        <p:nvPicPr>
          <p:cNvPr id="61" name="Picture 60">
            <a:extLst>
              <a:ext uri="{FF2B5EF4-FFF2-40B4-BE49-F238E27FC236}">
                <a16:creationId xmlns:a16="http://schemas.microsoft.com/office/drawing/2014/main" id="{E86BA7E6-E3F7-D1DC-0205-0E9B6CAE7E7E}"/>
              </a:ext>
            </a:extLst>
          </p:cNvPr>
          <p:cNvPicPr>
            <a:picLocks noChangeAspect="1"/>
          </p:cNvPicPr>
          <p:nvPr/>
        </p:nvPicPr>
        <p:blipFill>
          <a:blip r:embed="rId8"/>
          <a:stretch>
            <a:fillRect/>
          </a:stretch>
        </p:blipFill>
        <p:spPr>
          <a:xfrm>
            <a:off x="5589710" y="1534249"/>
            <a:ext cx="6426799" cy="4141184"/>
          </a:xfrm>
          <a:prstGeom prst="rect">
            <a:avLst/>
          </a:prstGeom>
        </p:spPr>
      </p:pic>
    </p:spTree>
    <p:extLst>
      <p:ext uri="{BB962C8B-B14F-4D97-AF65-F5344CB8AC3E}">
        <p14:creationId xmlns:p14="http://schemas.microsoft.com/office/powerpoint/2010/main" val="1237560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D54DA4A-36CF-FD4A-900D-153861295A3D}"/>
              </a:ext>
            </a:extLst>
          </p:cNvPr>
          <p:cNvGrpSpPr/>
          <p:nvPr/>
        </p:nvGrpSpPr>
        <p:grpSpPr>
          <a:xfrm>
            <a:off x="612566" y="1033386"/>
            <a:ext cx="5347241" cy="4488491"/>
            <a:chOff x="2375118" y="1262425"/>
            <a:chExt cx="4116510" cy="2869113"/>
          </a:xfrm>
        </p:grpSpPr>
        <p:grpSp>
          <p:nvGrpSpPr>
            <p:cNvPr id="40" name="Group 39">
              <a:extLst>
                <a:ext uri="{FF2B5EF4-FFF2-40B4-BE49-F238E27FC236}">
                  <a16:creationId xmlns:a16="http://schemas.microsoft.com/office/drawing/2014/main" id="{AB1A7545-6705-6847-BDB3-D219B7BA63A1}"/>
                </a:ext>
              </a:extLst>
            </p:cNvPr>
            <p:cNvGrpSpPr/>
            <p:nvPr/>
          </p:nvGrpSpPr>
          <p:grpSpPr>
            <a:xfrm>
              <a:off x="2718111" y="2805394"/>
              <a:ext cx="3431012" cy="844949"/>
              <a:chOff x="4722427" y="3160506"/>
              <a:chExt cx="2745009" cy="534459"/>
            </a:xfrm>
          </p:grpSpPr>
          <p:sp>
            <p:nvSpPr>
              <p:cNvPr id="99" name="Freeform: Shape 80">
                <a:extLst>
                  <a:ext uri="{FF2B5EF4-FFF2-40B4-BE49-F238E27FC236}">
                    <a16:creationId xmlns:a16="http://schemas.microsoft.com/office/drawing/2014/main" id="{2CEA8494-8B82-EA4C-A238-071F0AA2AF02}"/>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0" name="Freeform: Shape 81">
                <a:extLst>
                  <a:ext uri="{FF2B5EF4-FFF2-40B4-BE49-F238E27FC236}">
                    <a16:creationId xmlns:a16="http://schemas.microsoft.com/office/drawing/2014/main" id="{3DED36A5-3FEF-CA40-97D3-624766E6543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1" name="Freeform: Shape 82">
                <a:extLst>
                  <a:ext uri="{FF2B5EF4-FFF2-40B4-BE49-F238E27FC236}">
                    <a16:creationId xmlns:a16="http://schemas.microsoft.com/office/drawing/2014/main" id="{CC3F9534-979B-9544-A1BE-C181832A62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2" name="Freeform: Shape 83">
                <a:extLst>
                  <a:ext uri="{FF2B5EF4-FFF2-40B4-BE49-F238E27FC236}">
                    <a16:creationId xmlns:a16="http://schemas.microsoft.com/office/drawing/2014/main" id="{6FC0AA27-6158-0347-83F9-B0D1BD2B15CA}"/>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3" name="Freeform: Shape 85">
                <a:extLst>
                  <a:ext uri="{FF2B5EF4-FFF2-40B4-BE49-F238E27FC236}">
                    <a16:creationId xmlns:a16="http://schemas.microsoft.com/office/drawing/2014/main" id="{B303A260-B952-7844-87E9-13B58D0749C1}"/>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4" name="Freeform: Shape 86">
                <a:extLst>
                  <a:ext uri="{FF2B5EF4-FFF2-40B4-BE49-F238E27FC236}">
                    <a16:creationId xmlns:a16="http://schemas.microsoft.com/office/drawing/2014/main" id="{28CD6CBB-F846-1A4E-A229-8E4E6BE561B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5" name="Freeform: Shape 87">
                <a:extLst>
                  <a:ext uri="{FF2B5EF4-FFF2-40B4-BE49-F238E27FC236}">
                    <a16:creationId xmlns:a16="http://schemas.microsoft.com/office/drawing/2014/main" id="{C43AE56B-93B2-EF4E-BFA0-90B50AF99857}"/>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2" name="Group 41">
              <a:extLst>
                <a:ext uri="{FF2B5EF4-FFF2-40B4-BE49-F238E27FC236}">
                  <a16:creationId xmlns:a16="http://schemas.microsoft.com/office/drawing/2014/main" id="{1F151003-8D91-D143-8A9C-AA9FBE63B291}"/>
                </a:ext>
              </a:extLst>
            </p:cNvPr>
            <p:cNvGrpSpPr/>
            <p:nvPr/>
          </p:nvGrpSpPr>
          <p:grpSpPr>
            <a:xfrm>
              <a:off x="2381449" y="3589618"/>
              <a:ext cx="4110179" cy="541920"/>
              <a:chOff x="12456098" y="5203261"/>
              <a:chExt cx="7756959" cy="807082"/>
            </a:xfrm>
          </p:grpSpPr>
          <p:sp>
            <p:nvSpPr>
              <p:cNvPr id="96" name="Freeform: Shape 89">
                <a:extLst>
                  <a:ext uri="{FF2B5EF4-FFF2-40B4-BE49-F238E27FC236}">
                    <a16:creationId xmlns:a16="http://schemas.microsoft.com/office/drawing/2014/main" id="{D531F2B2-418E-B343-B743-91A550876B75}"/>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7" name="Freeform: Shape 90">
                <a:extLst>
                  <a:ext uri="{FF2B5EF4-FFF2-40B4-BE49-F238E27FC236}">
                    <a16:creationId xmlns:a16="http://schemas.microsoft.com/office/drawing/2014/main" id="{A93A5BC2-2369-0A4F-B433-094B7340AFF1}"/>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8" name="Freeform: Shape 91">
                <a:extLst>
                  <a:ext uri="{FF2B5EF4-FFF2-40B4-BE49-F238E27FC236}">
                    <a16:creationId xmlns:a16="http://schemas.microsoft.com/office/drawing/2014/main" id="{F2AF18FB-582F-7E4F-822C-E4CD3E3B711A}"/>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3" name="Group 42">
              <a:extLst>
                <a:ext uri="{FF2B5EF4-FFF2-40B4-BE49-F238E27FC236}">
                  <a16:creationId xmlns:a16="http://schemas.microsoft.com/office/drawing/2014/main" id="{59143CFE-4312-6249-9112-8EC8463A4193}"/>
                </a:ext>
              </a:extLst>
            </p:cNvPr>
            <p:cNvGrpSpPr/>
            <p:nvPr/>
          </p:nvGrpSpPr>
          <p:grpSpPr>
            <a:xfrm>
              <a:off x="2375118" y="3201818"/>
              <a:ext cx="4095453" cy="923970"/>
              <a:chOff x="4455906" y="4532438"/>
              <a:chExt cx="3276600" cy="584443"/>
            </a:xfrm>
          </p:grpSpPr>
          <p:sp>
            <p:nvSpPr>
              <p:cNvPr id="89" name="Freeform: Shape 93">
                <a:extLst>
                  <a:ext uri="{FF2B5EF4-FFF2-40B4-BE49-F238E27FC236}">
                    <a16:creationId xmlns:a16="http://schemas.microsoft.com/office/drawing/2014/main" id="{67A2B9A4-8504-0442-AAAD-B2CFF824521F}"/>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0" name="Freeform: Shape 94">
                <a:extLst>
                  <a:ext uri="{FF2B5EF4-FFF2-40B4-BE49-F238E27FC236}">
                    <a16:creationId xmlns:a16="http://schemas.microsoft.com/office/drawing/2014/main" id="{B465C508-DD75-0A4C-8AAF-84961977A0D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1" name="Freeform: Shape 95">
                <a:extLst>
                  <a:ext uri="{FF2B5EF4-FFF2-40B4-BE49-F238E27FC236}">
                    <a16:creationId xmlns:a16="http://schemas.microsoft.com/office/drawing/2014/main" id="{52F88D71-98EC-584E-8A75-18682E06DD1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2" name="Freeform: Shape 96">
                <a:extLst>
                  <a:ext uri="{FF2B5EF4-FFF2-40B4-BE49-F238E27FC236}">
                    <a16:creationId xmlns:a16="http://schemas.microsoft.com/office/drawing/2014/main" id="{B7871192-ED80-6B4D-849C-AA5CBEA936DF}"/>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3" name="Freeform: Shape 97">
                <a:extLst>
                  <a:ext uri="{FF2B5EF4-FFF2-40B4-BE49-F238E27FC236}">
                    <a16:creationId xmlns:a16="http://schemas.microsoft.com/office/drawing/2014/main" id="{A99B75E4-B7E3-8E44-A1CC-3B59AC015E10}"/>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4" name="Freeform: Shape 98">
                <a:extLst>
                  <a:ext uri="{FF2B5EF4-FFF2-40B4-BE49-F238E27FC236}">
                    <a16:creationId xmlns:a16="http://schemas.microsoft.com/office/drawing/2014/main" id="{CC087C9A-4EBC-7549-A74D-4E6C838B11C0}"/>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5" name="Freeform: Shape 99">
                <a:extLst>
                  <a:ext uri="{FF2B5EF4-FFF2-40B4-BE49-F238E27FC236}">
                    <a16:creationId xmlns:a16="http://schemas.microsoft.com/office/drawing/2014/main" id="{001E3907-33FC-0743-A598-3F3575A7AF1F}"/>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5" name="Picture 44">
              <a:extLst>
                <a:ext uri="{FF2B5EF4-FFF2-40B4-BE49-F238E27FC236}">
                  <a16:creationId xmlns:a16="http://schemas.microsoft.com/office/drawing/2014/main" id="{546425CC-FB00-D646-869C-0F4CD3D74C8E}"/>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46" name="Picture 45">
              <a:extLst>
                <a:ext uri="{FF2B5EF4-FFF2-40B4-BE49-F238E27FC236}">
                  <a16:creationId xmlns:a16="http://schemas.microsoft.com/office/drawing/2014/main" id="{6DA0CBE0-05DC-9044-B3B4-2702A94D8F3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48" name="Group 47">
              <a:extLst>
                <a:ext uri="{FF2B5EF4-FFF2-40B4-BE49-F238E27FC236}">
                  <a16:creationId xmlns:a16="http://schemas.microsoft.com/office/drawing/2014/main" id="{70EE2CC8-780B-534D-8E67-EF30CCCC0060}"/>
                </a:ext>
              </a:extLst>
            </p:cNvPr>
            <p:cNvGrpSpPr/>
            <p:nvPr/>
          </p:nvGrpSpPr>
          <p:grpSpPr>
            <a:xfrm>
              <a:off x="3041588" y="2423735"/>
              <a:ext cx="2762514" cy="758193"/>
              <a:chOff x="4987906" y="2434170"/>
              <a:chExt cx="2210170" cy="479583"/>
            </a:xfrm>
          </p:grpSpPr>
          <p:sp>
            <p:nvSpPr>
              <p:cNvPr id="82" name="Freeform: Shape 103">
                <a:extLst>
                  <a:ext uri="{FF2B5EF4-FFF2-40B4-BE49-F238E27FC236}">
                    <a16:creationId xmlns:a16="http://schemas.microsoft.com/office/drawing/2014/main" id="{99FD6D53-BD19-324A-B67A-3E965FD8061A}"/>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3" name="Freeform: Shape 104">
                <a:extLst>
                  <a:ext uri="{FF2B5EF4-FFF2-40B4-BE49-F238E27FC236}">
                    <a16:creationId xmlns:a16="http://schemas.microsoft.com/office/drawing/2014/main" id="{A9C722E6-3A01-F147-B818-296DD9C8D2CB}"/>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4" name="Freeform: Shape 105">
                <a:extLst>
                  <a:ext uri="{FF2B5EF4-FFF2-40B4-BE49-F238E27FC236}">
                    <a16:creationId xmlns:a16="http://schemas.microsoft.com/office/drawing/2014/main" id="{7437B3E4-90B3-EC4E-B712-EDD5607FBD5D}"/>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5" name="Freeform: Shape 106">
                <a:extLst>
                  <a:ext uri="{FF2B5EF4-FFF2-40B4-BE49-F238E27FC236}">
                    <a16:creationId xmlns:a16="http://schemas.microsoft.com/office/drawing/2014/main" id="{A2712DBC-8729-1B47-8890-F87E52E06D4F}"/>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6" name="Freeform: Shape 107">
                <a:extLst>
                  <a:ext uri="{FF2B5EF4-FFF2-40B4-BE49-F238E27FC236}">
                    <a16:creationId xmlns:a16="http://schemas.microsoft.com/office/drawing/2014/main" id="{C63C6935-1E65-5D47-A037-1A93AA83FBA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7" name="Freeform: Shape 108">
                <a:extLst>
                  <a:ext uri="{FF2B5EF4-FFF2-40B4-BE49-F238E27FC236}">
                    <a16:creationId xmlns:a16="http://schemas.microsoft.com/office/drawing/2014/main" id="{343C2156-D57F-3E4D-902D-F9218CB5C357}"/>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8" name="Freeform: Shape 109">
                <a:extLst>
                  <a:ext uri="{FF2B5EF4-FFF2-40B4-BE49-F238E27FC236}">
                    <a16:creationId xmlns:a16="http://schemas.microsoft.com/office/drawing/2014/main" id="{7E455468-A682-B844-A17B-1890FFE7589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9" name="Picture 48">
              <a:extLst>
                <a:ext uri="{FF2B5EF4-FFF2-40B4-BE49-F238E27FC236}">
                  <a16:creationId xmlns:a16="http://schemas.microsoft.com/office/drawing/2014/main" id="{17DABA96-7C46-0948-8146-6D3A1EEB8AC6}"/>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51" name="Group 50">
              <a:extLst>
                <a:ext uri="{FF2B5EF4-FFF2-40B4-BE49-F238E27FC236}">
                  <a16:creationId xmlns:a16="http://schemas.microsoft.com/office/drawing/2014/main" id="{F85E3FDB-736F-5D4D-98FD-73E7D1F449A6}"/>
                </a:ext>
              </a:extLst>
            </p:cNvPr>
            <p:cNvGrpSpPr/>
            <p:nvPr/>
          </p:nvGrpSpPr>
          <p:grpSpPr>
            <a:xfrm>
              <a:off x="3373445" y="2050657"/>
              <a:ext cx="2098800" cy="673097"/>
              <a:chOff x="5255827" y="3212714"/>
              <a:chExt cx="1679162" cy="425757"/>
            </a:xfrm>
          </p:grpSpPr>
          <p:sp>
            <p:nvSpPr>
              <p:cNvPr id="75" name="Freeform: Shape 112">
                <a:extLst>
                  <a:ext uri="{FF2B5EF4-FFF2-40B4-BE49-F238E27FC236}">
                    <a16:creationId xmlns:a16="http://schemas.microsoft.com/office/drawing/2014/main" id="{7BDF5924-D532-C346-A599-BCB53D0F5637}"/>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6" name="Freeform: Shape 113">
                <a:extLst>
                  <a:ext uri="{FF2B5EF4-FFF2-40B4-BE49-F238E27FC236}">
                    <a16:creationId xmlns:a16="http://schemas.microsoft.com/office/drawing/2014/main" id="{FAB973DC-A1E7-C547-9C4E-AC2B3F9FF80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7" name="Freeform: Shape 114">
                <a:extLst>
                  <a:ext uri="{FF2B5EF4-FFF2-40B4-BE49-F238E27FC236}">
                    <a16:creationId xmlns:a16="http://schemas.microsoft.com/office/drawing/2014/main" id="{DE3DAC42-AC40-864B-B4F9-8D40510B81BA}"/>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8" name="Freeform: Shape 115">
                <a:extLst>
                  <a:ext uri="{FF2B5EF4-FFF2-40B4-BE49-F238E27FC236}">
                    <a16:creationId xmlns:a16="http://schemas.microsoft.com/office/drawing/2014/main" id="{91958479-4DB6-BE41-A690-A67FBB31BE65}"/>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9" name="Freeform: Shape 116">
                <a:extLst>
                  <a:ext uri="{FF2B5EF4-FFF2-40B4-BE49-F238E27FC236}">
                    <a16:creationId xmlns:a16="http://schemas.microsoft.com/office/drawing/2014/main" id="{FA9F3B49-BBBC-F04B-94EF-40A57D29A7A0}"/>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0" name="Freeform: Shape 117">
                <a:extLst>
                  <a:ext uri="{FF2B5EF4-FFF2-40B4-BE49-F238E27FC236}">
                    <a16:creationId xmlns:a16="http://schemas.microsoft.com/office/drawing/2014/main" id="{E293F48A-F52C-884F-82C5-07227D3B37C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1" name="Freeform: Shape 118">
                <a:extLst>
                  <a:ext uri="{FF2B5EF4-FFF2-40B4-BE49-F238E27FC236}">
                    <a16:creationId xmlns:a16="http://schemas.microsoft.com/office/drawing/2014/main" id="{B9D1EFBD-5F16-8F4F-ABB5-28374AA52DC6}"/>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2" name="Picture 51">
              <a:extLst>
                <a:ext uri="{FF2B5EF4-FFF2-40B4-BE49-F238E27FC236}">
                  <a16:creationId xmlns:a16="http://schemas.microsoft.com/office/drawing/2014/main" id="{2E4935FE-0386-6742-90B2-00F2808606F5}"/>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54" name="Group 53">
              <a:extLst>
                <a:ext uri="{FF2B5EF4-FFF2-40B4-BE49-F238E27FC236}">
                  <a16:creationId xmlns:a16="http://schemas.microsoft.com/office/drawing/2014/main" id="{0A9CD0CB-3A1B-2C4F-B729-94F87D530A1E}"/>
                </a:ext>
              </a:extLst>
            </p:cNvPr>
            <p:cNvGrpSpPr/>
            <p:nvPr/>
          </p:nvGrpSpPr>
          <p:grpSpPr>
            <a:xfrm>
              <a:off x="3695900" y="1779694"/>
              <a:ext cx="1453889" cy="499026"/>
              <a:chOff x="5508239" y="3698877"/>
              <a:chExt cx="1163195" cy="315651"/>
            </a:xfrm>
          </p:grpSpPr>
          <p:sp>
            <p:nvSpPr>
              <p:cNvPr id="70" name="Freeform: Shape 121">
                <a:extLst>
                  <a:ext uri="{FF2B5EF4-FFF2-40B4-BE49-F238E27FC236}">
                    <a16:creationId xmlns:a16="http://schemas.microsoft.com/office/drawing/2014/main" id="{8640CD38-1F2F-4B4D-89EA-489D91174115}"/>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1" name="Freeform: Shape 122">
                <a:extLst>
                  <a:ext uri="{FF2B5EF4-FFF2-40B4-BE49-F238E27FC236}">
                    <a16:creationId xmlns:a16="http://schemas.microsoft.com/office/drawing/2014/main" id="{B0C03F24-B0C7-F346-B7EF-9B3EBE888930}"/>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2" name="Freeform: Shape 123">
                <a:extLst>
                  <a:ext uri="{FF2B5EF4-FFF2-40B4-BE49-F238E27FC236}">
                    <a16:creationId xmlns:a16="http://schemas.microsoft.com/office/drawing/2014/main" id="{755AAE7B-B60F-4C49-B3D8-56067C789FE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3" name="Freeform: Shape 124">
                <a:extLst>
                  <a:ext uri="{FF2B5EF4-FFF2-40B4-BE49-F238E27FC236}">
                    <a16:creationId xmlns:a16="http://schemas.microsoft.com/office/drawing/2014/main" id="{D0FE3AE5-36AB-0347-9FC9-DBFD05BEEA80}"/>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4" name="Freeform: Shape 125">
                <a:extLst>
                  <a:ext uri="{FF2B5EF4-FFF2-40B4-BE49-F238E27FC236}">
                    <a16:creationId xmlns:a16="http://schemas.microsoft.com/office/drawing/2014/main" id="{C70A9EB3-9E70-254F-A4F7-5DA831F486C7}"/>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5" name="Picture 54">
              <a:extLst>
                <a:ext uri="{FF2B5EF4-FFF2-40B4-BE49-F238E27FC236}">
                  <a16:creationId xmlns:a16="http://schemas.microsoft.com/office/drawing/2014/main" id="{99DF850E-7EF7-2645-9CA4-92994A723C3C}"/>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57" name="Freeform: Shape 127">
              <a:extLst>
                <a:ext uri="{FF2B5EF4-FFF2-40B4-BE49-F238E27FC236}">
                  <a16:creationId xmlns:a16="http://schemas.microsoft.com/office/drawing/2014/main" id="{4CFC4032-FAAA-214E-8FA1-F3B90E408FA6}"/>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128">
              <a:extLst>
                <a:ext uri="{FF2B5EF4-FFF2-40B4-BE49-F238E27FC236}">
                  <a16:creationId xmlns:a16="http://schemas.microsoft.com/office/drawing/2014/main" id="{5E3DBFFE-B4D9-0040-81AD-6EA87C441AFB}"/>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129">
              <a:extLst>
                <a:ext uri="{FF2B5EF4-FFF2-40B4-BE49-F238E27FC236}">
                  <a16:creationId xmlns:a16="http://schemas.microsoft.com/office/drawing/2014/main" id="{105921B0-46B4-DE4A-87FE-66F335221262}"/>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130">
              <a:extLst>
                <a:ext uri="{FF2B5EF4-FFF2-40B4-BE49-F238E27FC236}">
                  <a16:creationId xmlns:a16="http://schemas.microsoft.com/office/drawing/2014/main" id="{C170D6E9-F7B6-9341-B18D-BE090857562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62" name="Picture 61">
              <a:extLst>
                <a:ext uri="{FF2B5EF4-FFF2-40B4-BE49-F238E27FC236}">
                  <a16:creationId xmlns:a16="http://schemas.microsoft.com/office/drawing/2014/main" id="{4DFB35E9-EEC4-5949-AF1F-38EFD99E14B8}"/>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2" name="Title 1"/>
          <p:cNvSpPr>
            <a:spLocks noGrp="1"/>
          </p:cNvSpPr>
          <p:nvPr>
            <p:ph type="title"/>
          </p:nvPr>
        </p:nvSpPr>
        <p:spPr/>
        <p:txBody>
          <a:bodyPr>
            <a:noAutofit/>
          </a:bodyPr>
          <a:lstStyle/>
          <a:p>
            <a:r>
              <a:rPr lang="en-US" sz="2399" dirty="0"/>
              <a:t>Emerging Memories for Persistent Memory in 3D Cross Point Architectures</a:t>
            </a:r>
          </a:p>
        </p:txBody>
      </p:sp>
      <p:sp>
        <p:nvSpPr>
          <p:cNvPr id="3" name="TextBox 2"/>
          <p:cNvSpPr txBox="1"/>
          <p:nvPr/>
        </p:nvSpPr>
        <p:spPr>
          <a:xfrm>
            <a:off x="3857483" y="5875641"/>
            <a:ext cx="4473859" cy="369236"/>
          </a:xfrm>
          <a:prstGeom prst="rect">
            <a:avLst/>
          </a:prstGeom>
          <a:noFill/>
        </p:spPr>
        <p:txBody>
          <a:bodyPr wrap="square" rtlCol="0">
            <a:spAutoFit/>
          </a:bodyPr>
          <a:lstStyle/>
          <a:p>
            <a:pPr algn="ctr"/>
            <a:r>
              <a:rPr lang="en-US" sz="1799" b="1">
                <a:solidFill>
                  <a:srgbClr val="18E2FF"/>
                </a:solidFill>
                <a:latin typeface="Neo Sans Intel"/>
                <a:cs typeface="Neo Sans Intel"/>
              </a:rPr>
              <a:t>Key Challenge:  Matching Memory &amp; Selector</a:t>
            </a:r>
          </a:p>
        </p:txBody>
      </p:sp>
      <p:pic>
        <p:nvPicPr>
          <p:cNvPr id="19" name="Picture 18"/>
          <p:cNvPicPr>
            <a:picLocks noChangeAspect="1"/>
          </p:cNvPicPr>
          <p:nvPr/>
        </p:nvPicPr>
        <p:blipFill>
          <a:blip r:embed="rId9"/>
          <a:stretch>
            <a:fillRect/>
          </a:stretch>
        </p:blipFill>
        <p:spPr>
          <a:xfrm>
            <a:off x="5513841" y="1488221"/>
            <a:ext cx="2567060" cy="1661794"/>
          </a:xfrm>
          <a:prstGeom prst="rect">
            <a:avLst/>
          </a:prstGeom>
        </p:spPr>
      </p:pic>
      <p:sp>
        <p:nvSpPr>
          <p:cNvPr id="22" name="TextBox 21"/>
          <p:cNvSpPr txBox="1"/>
          <p:nvPr/>
        </p:nvSpPr>
        <p:spPr>
          <a:xfrm>
            <a:off x="6842164" y="1044243"/>
            <a:ext cx="2142914"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Intel Gen 1 3D </a:t>
            </a:r>
            <a:r>
              <a:rPr lang="en-US" sz="1600" b="1" dirty="0" err="1">
                <a:solidFill>
                  <a:schemeClr val="tx2"/>
                </a:solidFill>
                <a:latin typeface="Calibri" panose="020F0502020204030204" pitchFamily="34" charset="0"/>
                <a:cs typeface="Calibri" panose="020F0502020204030204" pitchFamily="34" charset="0"/>
              </a:rPr>
              <a:t>XPoint</a:t>
            </a:r>
            <a:r>
              <a:rPr lang="en-US" sz="1600" b="1" dirty="0">
                <a:solidFill>
                  <a:schemeClr val="tx2"/>
                </a:solidFill>
                <a:latin typeface="Calibri" panose="020F0502020204030204" pitchFamily="34" charset="0"/>
                <a:cs typeface="Calibri" panose="020F0502020204030204" pitchFamily="34" charset="0"/>
              </a:rPr>
              <a:t>™</a:t>
            </a:r>
          </a:p>
        </p:txBody>
      </p:sp>
      <p:pic>
        <p:nvPicPr>
          <p:cNvPr id="20" name="Picture 19"/>
          <p:cNvPicPr>
            <a:picLocks noChangeAspect="1"/>
          </p:cNvPicPr>
          <p:nvPr/>
        </p:nvPicPr>
        <p:blipFill rotWithShape="1">
          <a:blip r:embed="rId10"/>
          <a:srcRect l="9587" t="7337" r="16163" b="50747"/>
          <a:stretch/>
        </p:blipFill>
        <p:spPr>
          <a:xfrm>
            <a:off x="8121237" y="1429321"/>
            <a:ext cx="2828189" cy="1999729"/>
          </a:xfrm>
          <a:prstGeom prst="rect">
            <a:avLst/>
          </a:prstGeom>
        </p:spPr>
      </p:pic>
      <p:sp>
        <p:nvSpPr>
          <p:cNvPr id="37" name="TextBox 36"/>
          <p:cNvSpPr txBox="1"/>
          <p:nvPr/>
        </p:nvSpPr>
        <p:spPr>
          <a:xfrm>
            <a:off x="4999322" y="6667905"/>
            <a:ext cx="1521174" cy="246157"/>
          </a:xfrm>
          <a:prstGeom prst="rect">
            <a:avLst/>
          </a:prstGeom>
          <a:noFill/>
        </p:spPr>
        <p:txBody>
          <a:bodyPr wrap="none" rtlCol="0">
            <a:spAutoFit/>
          </a:bodyPr>
          <a:lstStyle/>
          <a:p>
            <a:r>
              <a:rPr lang="en-US" sz="1000">
                <a:solidFill>
                  <a:schemeClr val="bg1"/>
                </a:solidFill>
                <a:cs typeface="Neo Sans Intel"/>
              </a:rPr>
              <a:t>INTEL CONFIDENTIAL</a:t>
            </a:r>
          </a:p>
        </p:txBody>
      </p:sp>
      <p:sp>
        <p:nvSpPr>
          <p:cNvPr id="140" name="Oval 139">
            <a:extLst>
              <a:ext uri="{FF2B5EF4-FFF2-40B4-BE49-F238E27FC236}">
                <a16:creationId xmlns:a16="http://schemas.microsoft.com/office/drawing/2014/main" id="{B322A38E-F787-D54C-A3F2-A65164BB3078}"/>
              </a:ext>
            </a:extLst>
          </p:cNvPr>
          <p:cNvSpPr/>
          <p:nvPr/>
        </p:nvSpPr>
        <p:spPr>
          <a:xfrm>
            <a:off x="1917387" y="3300112"/>
            <a:ext cx="2828652" cy="1403589"/>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43" name="Freeform 142">
            <a:extLst>
              <a:ext uri="{FF2B5EF4-FFF2-40B4-BE49-F238E27FC236}">
                <a16:creationId xmlns:a16="http://schemas.microsoft.com/office/drawing/2014/main" id="{1133C42B-9132-8A4C-9C70-45DFD3D999D0}"/>
              </a:ext>
            </a:extLst>
          </p:cNvPr>
          <p:cNvSpPr/>
          <p:nvPr/>
        </p:nvSpPr>
        <p:spPr>
          <a:xfrm>
            <a:off x="4431170" y="2188069"/>
            <a:ext cx="1072947" cy="1339054"/>
          </a:xfrm>
          <a:custGeom>
            <a:avLst/>
            <a:gdLst>
              <a:gd name="connsiteX0" fmla="*/ 0 w 953037"/>
              <a:gd name="connsiteY0" fmla="*/ 1339403 h 1339403"/>
              <a:gd name="connsiteX1" fmla="*/ 437882 w 953037"/>
              <a:gd name="connsiteY1" fmla="*/ 270457 h 1339403"/>
              <a:gd name="connsiteX2" fmla="*/ 953037 w 953037"/>
              <a:gd name="connsiteY2" fmla="*/ 0 h 1339403"/>
            </a:gdLst>
            <a:ahLst/>
            <a:cxnLst>
              <a:cxn ang="0">
                <a:pos x="connsiteX0" y="connsiteY0"/>
              </a:cxn>
              <a:cxn ang="0">
                <a:pos x="connsiteX1" y="connsiteY1"/>
              </a:cxn>
              <a:cxn ang="0">
                <a:pos x="connsiteX2" y="connsiteY2"/>
              </a:cxn>
            </a:cxnLst>
            <a:rect l="l" t="t" r="r" b="b"/>
            <a:pathLst>
              <a:path w="953037" h="1339403">
                <a:moveTo>
                  <a:pt x="0" y="1339403"/>
                </a:moveTo>
                <a:cubicBezTo>
                  <a:pt x="139521" y="916547"/>
                  <a:pt x="279043" y="493691"/>
                  <a:pt x="437882" y="270457"/>
                </a:cubicBezTo>
                <a:cubicBezTo>
                  <a:pt x="596721" y="47223"/>
                  <a:pt x="774879" y="23611"/>
                  <a:pt x="953037" y="0"/>
                </a:cubicBezTo>
              </a:path>
            </a:pathLst>
          </a:custGeom>
          <a:noFill/>
          <a:ln w="28575">
            <a:solidFill>
              <a:srgbClr val="FFC3AD"/>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 name="Group 3">
            <a:extLst>
              <a:ext uri="{FF2B5EF4-FFF2-40B4-BE49-F238E27FC236}">
                <a16:creationId xmlns:a16="http://schemas.microsoft.com/office/drawing/2014/main" id="{85ABC56E-39DB-E9A4-0208-BC80BAA0D63B}"/>
              </a:ext>
            </a:extLst>
          </p:cNvPr>
          <p:cNvGrpSpPr/>
          <p:nvPr/>
        </p:nvGrpSpPr>
        <p:grpSpPr>
          <a:xfrm>
            <a:off x="6127332" y="3843235"/>
            <a:ext cx="5571760" cy="1719869"/>
            <a:chOff x="5813617" y="860867"/>
            <a:chExt cx="5573211" cy="1720317"/>
          </a:xfrm>
        </p:grpSpPr>
        <p:sp>
          <p:nvSpPr>
            <p:cNvPr id="5" name="Rectangle 4">
              <a:extLst>
                <a:ext uri="{FF2B5EF4-FFF2-40B4-BE49-F238E27FC236}">
                  <a16:creationId xmlns:a16="http://schemas.microsoft.com/office/drawing/2014/main" id="{A03826E5-8AA2-E06A-A474-B87A6027D3C8}"/>
                </a:ext>
              </a:extLst>
            </p:cNvPr>
            <p:cNvSpPr/>
            <p:nvPr/>
          </p:nvSpPr>
          <p:spPr>
            <a:xfrm>
              <a:off x="7987208" y="2149381"/>
              <a:ext cx="2109561"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Resistance Change ReRAM[1D, 2D], PCM [3D] </a:t>
              </a:r>
            </a:p>
          </p:txBody>
        </p:sp>
        <p:sp>
          <p:nvSpPr>
            <p:cNvPr id="7" name="Rectangle 6">
              <a:extLst>
                <a:ext uri="{FF2B5EF4-FFF2-40B4-BE49-F238E27FC236}">
                  <a16:creationId xmlns:a16="http://schemas.microsoft.com/office/drawing/2014/main" id="{35B70816-9A8C-DA88-1DEC-8A93642A507F}"/>
                </a:ext>
              </a:extLst>
            </p:cNvPr>
            <p:cNvSpPr/>
            <p:nvPr/>
          </p:nvSpPr>
          <p:spPr>
            <a:xfrm>
              <a:off x="10209521" y="2149380"/>
              <a:ext cx="1177307"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Ferroelectrics </a:t>
              </a:r>
            </a:p>
          </p:txBody>
        </p:sp>
        <p:sp>
          <p:nvSpPr>
            <p:cNvPr id="9" name="Rectangle 8">
              <a:extLst>
                <a:ext uri="{FF2B5EF4-FFF2-40B4-BE49-F238E27FC236}">
                  <a16:creationId xmlns:a16="http://schemas.microsoft.com/office/drawing/2014/main" id="{3B7F4BA0-9B90-CA57-E16A-5451C8C31121}"/>
                </a:ext>
              </a:extLst>
            </p:cNvPr>
            <p:cNvSpPr/>
            <p:nvPr/>
          </p:nvSpPr>
          <p:spPr>
            <a:xfrm>
              <a:off x="5813617" y="2149381"/>
              <a:ext cx="2060839"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Magnetic </a:t>
              </a:r>
            </a:p>
            <a:p>
              <a:pPr>
                <a:defRPr/>
              </a:pPr>
              <a:r>
                <a:rPr lang="en-US" sz="1400" dirty="0">
                  <a:solidFill>
                    <a:schemeClr val="tx1"/>
                  </a:solidFill>
                  <a:latin typeface="Calibri" panose="020F0502020204030204" pitchFamily="34" charset="0"/>
                  <a:cs typeface="Calibri" panose="020F0502020204030204" pitchFamily="34" charset="0"/>
                </a:rPr>
                <a:t>[MRAM, STT(SOT)MRAM]</a:t>
              </a:r>
            </a:p>
          </p:txBody>
        </p:sp>
        <p:sp>
          <p:nvSpPr>
            <p:cNvPr id="10" name="Rectangle 9">
              <a:extLst>
                <a:ext uri="{FF2B5EF4-FFF2-40B4-BE49-F238E27FC236}">
                  <a16:creationId xmlns:a16="http://schemas.microsoft.com/office/drawing/2014/main" id="{2E37245E-E88C-3386-6C5A-D16BCD489B1D}"/>
                </a:ext>
              </a:extLst>
            </p:cNvPr>
            <p:cNvSpPr/>
            <p:nvPr/>
          </p:nvSpPr>
          <p:spPr>
            <a:xfrm>
              <a:off x="7509744" y="876805"/>
              <a:ext cx="1032422"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Volatile filament</a:t>
              </a:r>
            </a:p>
          </p:txBody>
        </p:sp>
        <p:sp>
          <p:nvSpPr>
            <p:cNvPr id="11" name="Rectangle 10">
              <a:extLst>
                <a:ext uri="{FF2B5EF4-FFF2-40B4-BE49-F238E27FC236}">
                  <a16:creationId xmlns:a16="http://schemas.microsoft.com/office/drawing/2014/main" id="{7C90CE93-3A83-97CA-455A-D5C867C5D62E}"/>
                </a:ext>
              </a:extLst>
            </p:cNvPr>
            <p:cNvSpPr/>
            <p:nvPr/>
          </p:nvSpPr>
          <p:spPr>
            <a:xfrm>
              <a:off x="10262835" y="860867"/>
              <a:ext cx="987205"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Ovonic Threshold </a:t>
              </a:r>
            </a:p>
          </p:txBody>
        </p:sp>
        <p:sp>
          <p:nvSpPr>
            <p:cNvPr id="12" name="Rectangle 11">
              <a:extLst>
                <a:ext uri="{FF2B5EF4-FFF2-40B4-BE49-F238E27FC236}">
                  <a16:creationId xmlns:a16="http://schemas.microsoft.com/office/drawing/2014/main" id="{5E580BD3-43E0-AE1B-D9CC-08B3E5717D2D}"/>
                </a:ext>
              </a:extLst>
            </p:cNvPr>
            <p:cNvSpPr/>
            <p:nvPr/>
          </p:nvSpPr>
          <p:spPr>
            <a:xfrm>
              <a:off x="5903760" y="871747"/>
              <a:ext cx="1458917"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Thermionic</a:t>
              </a:r>
            </a:p>
            <a:p>
              <a:pPr>
                <a:defRPr/>
              </a:pPr>
              <a:r>
                <a:rPr lang="en-US" sz="1400" dirty="0">
                  <a:solidFill>
                    <a:schemeClr val="tx1"/>
                  </a:solidFill>
                  <a:latin typeface="Calibri" panose="020F0502020204030204" pitchFamily="34" charset="0"/>
                  <a:cs typeface="Calibri" panose="020F0502020204030204" pitchFamily="34" charset="0"/>
                </a:rPr>
                <a:t> [diode, MIEC, ..]</a:t>
              </a:r>
            </a:p>
          </p:txBody>
        </p:sp>
        <p:sp>
          <p:nvSpPr>
            <p:cNvPr id="13" name="Rectangle 12">
              <a:extLst>
                <a:ext uri="{FF2B5EF4-FFF2-40B4-BE49-F238E27FC236}">
                  <a16:creationId xmlns:a16="http://schemas.microsoft.com/office/drawing/2014/main" id="{778E9F38-8E13-B961-DE8A-87C13E8D81FE}"/>
                </a:ext>
              </a:extLst>
            </p:cNvPr>
            <p:cNvSpPr/>
            <p:nvPr/>
          </p:nvSpPr>
          <p:spPr>
            <a:xfrm>
              <a:off x="8654883" y="871747"/>
              <a:ext cx="1384997"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Metal-Insulator Transition</a:t>
              </a:r>
            </a:p>
          </p:txBody>
        </p:sp>
        <p:cxnSp>
          <p:nvCxnSpPr>
            <p:cNvPr id="14" name="Straight Arrow Connector 13">
              <a:extLst>
                <a:ext uri="{FF2B5EF4-FFF2-40B4-BE49-F238E27FC236}">
                  <a16:creationId xmlns:a16="http://schemas.microsoft.com/office/drawing/2014/main" id="{E59B1D57-146E-1746-D5A4-BC24FF2034F9}"/>
                </a:ext>
              </a:extLst>
            </p:cNvPr>
            <p:cNvCxnSpPr>
              <a:cxnSpLocks/>
              <a:stCxn id="12" idx="2"/>
              <a:endCxn id="9" idx="0"/>
            </p:cNvCxnSpPr>
            <p:nvPr/>
          </p:nvCxnSpPr>
          <p:spPr>
            <a:xfrm>
              <a:off x="6633219" y="1303550"/>
              <a:ext cx="210818"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997A5F3-D43F-F150-6281-E6C7F5DD1C81}"/>
                </a:ext>
              </a:extLst>
            </p:cNvPr>
            <p:cNvCxnSpPr>
              <a:cxnSpLocks/>
              <a:stCxn id="10" idx="2"/>
              <a:endCxn id="9" idx="0"/>
            </p:cNvCxnSpPr>
            <p:nvPr/>
          </p:nvCxnSpPr>
          <p:spPr>
            <a:xfrm flipH="1">
              <a:off x="6844037" y="1308608"/>
              <a:ext cx="1181918" cy="84077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49D7BBD-CE28-0CD2-2EE3-27E304777F87}"/>
                </a:ext>
              </a:extLst>
            </p:cNvPr>
            <p:cNvCxnSpPr>
              <a:cxnSpLocks/>
              <a:stCxn id="13" idx="2"/>
              <a:endCxn id="9" idx="0"/>
            </p:cNvCxnSpPr>
            <p:nvPr/>
          </p:nvCxnSpPr>
          <p:spPr>
            <a:xfrm flipH="1">
              <a:off x="6844037" y="1303550"/>
              <a:ext cx="2503345"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B692C9D-499F-A80D-8CAF-F5D2880E78F2}"/>
                </a:ext>
              </a:extLst>
            </p:cNvPr>
            <p:cNvCxnSpPr>
              <a:cxnSpLocks/>
              <a:stCxn id="11" idx="2"/>
              <a:endCxn id="9" idx="0"/>
            </p:cNvCxnSpPr>
            <p:nvPr/>
          </p:nvCxnSpPr>
          <p:spPr>
            <a:xfrm flipH="1">
              <a:off x="6844037" y="1292670"/>
              <a:ext cx="3912401" cy="85671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8DB3F81-3DAD-FA08-9E67-0CBFB1C2980D}"/>
                </a:ext>
              </a:extLst>
            </p:cNvPr>
            <p:cNvCxnSpPr>
              <a:cxnSpLocks/>
              <a:stCxn id="12" idx="2"/>
              <a:endCxn id="5" idx="0"/>
            </p:cNvCxnSpPr>
            <p:nvPr/>
          </p:nvCxnSpPr>
          <p:spPr>
            <a:xfrm>
              <a:off x="6633219" y="1303550"/>
              <a:ext cx="2408770"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C2AA480-DAAD-8B0F-661A-1A53823BEBAD}"/>
                </a:ext>
              </a:extLst>
            </p:cNvPr>
            <p:cNvCxnSpPr>
              <a:cxnSpLocks/>
              <a:stCxn id="10" idx="2"/>
              <a:endCxn id="5" idx="0"/>
            </p:cNvCxnSpPr>
            <p:nvPr/>
          </p:nvCxnSpPr>
          <p:spPr>
            <a:xfrm>
              <a:off x="8025955" y="1308608"/>
              <a:ext cx="1016034" cy="84077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4989DCC-487A-EB29-630F-82C031977887}"/>
                </a:ext>
              </a:extLst>
            </p:cNvPr>
            <p:cNvCxnSpPr>
              <a:cxnSpLocks/>
              <a:stCxn id="13" idx="2"/>
              <a:endCxn id="5" idx="0"/>
            </p:cNvCxnSpPr>
            <p:nvPr/>
          </p:nvCxnSpPr>
          <p:spPr>
            <a:xfrm flipH="1">
              <a:off x="9041989" y="1303550"/>
              <a:ext cx="305393"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3EE6E09-F6F4-8AC9-2B97-7658B1B9879C}"/>
                </a:ext>
              </a:extLst>
            </p:cNvPr>
            <p:cNvCxnSpPr>
              <a:cxnSpLocks/>
              <a:stCxn id="11" idx="2"/>
              <a:endCxn id="5" idx="0"/>
            </p:cNvCxnSpPr>
            <p:nvPr/>
          </p:nvCxnSpPr>
          <p:spPr>
            <a:xfrm flipH="1">
              <a:off x="9041989" y="1292670"/>
              <a:ext cx="1714449" cy="85671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57CBBEA-AC6D-21F8-69D8-7442CF3131DF}"/>
                </a:ext>
              </a:extLst>
            </p:cNvPr>
            <p:cNvCxnSpPr>
              <a:cxnSpLocks/>
              <a:stCxn id="12" idx="2"/>
              <a:endCxn id="7" idx="0"/>
            </p:cNvCxnSpPr>
            <p:nvPr/>
          </p:nvCxnSpPr>
          <p:spPr>
            <a:xfrm>
              <a:off x="6633219" y="1303550"/>
              <a:ext cx="4164956" cy="84583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833DEFC2-0661-058C-B242-176BC41F91AA}"/>
                </a:ext>
              </a:extLst>
            </p:cNvPr>
            <p:cNvCxnSpPr>
              <a:cxnSpLocks/>
              <a:stCxn id="10" idx="2"/>
            </p:cNvCxnSpPr>
            <p:nvPr/>
          </p:nvCxnSpPr>
          <p:spPr>
            <a:xfrm>
              <a:off x="8025955" y="1308608"/>
              <a:ext cx="2772220" cy="840772"/>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5916B76-15B9-06D1-B6B9-F883218282B5}"/>
                </a:ext>
              </a:extLst>
            </p:cNvPr>
            <p:cNvCxnSpPr>
              <a:cxnSpLocks/>
              <a:stCxn id="13" idx="2"/>
            </p:cNvCxnSpPr>
            <p:nvPr/>
          </p:nvCxnSpPr>
          <p:spPr>
            <a:xfrm>
              <a:off x="9347382" y="1303550"/>
              <a:ext cx="1424981" cy="84128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F8056D4D-F1CD-B420-2C4C-78DCEC48EAEC}"/>
                </a:ext>
              </a:extLst>
            </p:cNvPr>
            <p:cNvCxnSpPr>
              <a:cxnSpLocks/>
              <a:stCxn id="11" idx="2"/>
              <a:endCxn id="7" idx="0"/>
            </p:cNvCxnSpPr>
            <p:nvPr/>
          </p:nvCxnSpPr>
          <p:spPr>
            <a:xfrm>
              <a:off x="10756438" y="1292670"/>
              <a:ext cx="41737" cy="85671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4" name="TextBox 63">
            <a:extLst>
              <a:ext uri="{FF2B5EF4-FFF2-40B4-BE49-F238E27FC236}">
                <a16:creationId xmlns:a16="http://schemas.microsoft.com/office/drawing/2014/main" id="{56FAC036-1DDD-84A7-3B56-993A102793AC}"/>
              </a:ext>
            </a:extLst>
          </p:cNvPr>
          <p:cNvSpPr txBox="1"/>
          <p:nvPr/>
        </p:nvSpPr>
        <p:spPr>
          <a:xfrm>
            <a:off x="8238111" y="3533707"/>
            <a:ext cx="1298415" cy="338466"/>
          </a:xfrm>
          <a:prstGeom prst="rect">
            <a:avLst/>
          </a:prstGeom>
          <a:noFill/>
        </p:spPr>
        <p:txBody>
          <a:bodyPr wrap="none" rtlCol="0">
            <a:spAutoFit/>
          </a:bodyPr>
          <a:lstStyle/>
          <a:p>
            <a:r>
              <a:rPr lang="en-US" sz="1600" b="1" dirty="0">
                <a:solidFill>
                  <a:schemeClr val="bg2">
                    <a:lumMod val="20000"/>
                    <a:lumOff val="80000"/>
                  </a:schemeClr>
                </a:solidFill>
                <a:latin typeface="Calibri" panose="020F0502020204030204" pitchFamily="34" charset="0"/>
                <a:cs typeface="Calibri" panose="020F0502020204030204" pitchFamily="34" charset="0"/>
              </a:rPr>
              <a:t>Access Diode</a:t>
            </a:r>
          </a:p>
        </p:txBody>
      </p:sp>
      <p:sp>
        <p:nvSpPr>
          <p:cNvPr id="65" name="TextBox 64">
            <a:extLst>
              <a:ext uri="{FF2B5EF4-FFF2-40B4-BE49-F238E27FC236}">
                <a16:creationId xmlns:a16="http://schemas.microsoft.com/office/drawing/2014/main" id="{0C326EA9-3223-5677-D2BE-798612FDC5D9}"/>
              </a:ext>
            </a:extLst>
          </p:cNvPr>
          <p:cNvSpPr txBox="1"/>
          <p:nvPr/>
        </p:nvSpPr>
        <p:spPr>
          <a:xfrm>
            <a:off x="8194520" y="5553541"/>
            <a:ext cx="1662779" cy="338466"/>
          </a:xfrm>
          <a:prstGeom prst="rect">
            <a:avLst/>
          </a:prstGeom>
          <a:noFill/>
        </p:spPr>
        <p:txBody>
          <a:bodyPr wrap="none" rtlCol="0">
            <a:spAutoFit/>
          </a:bodyPr>
          <a:lstStyle/>
          <a:p>
            <a:r>
              <a:rPr lang="en-US" sz="1600" b="1" dirty="0">
                <a:solidFill>
                  <a:schemeClr val="tx1">
                    <a:lumMod val="85000"/>
                  </a:schemeClr>
                </a:solidFill>
                <a:latin typeface="Calibri" panose="020F0502020204030204" pitchFamily="34" charset="0"/>
                <a:cs typeface="Calibri" panose="020F0502020204030204" pitchFamily="34" charset="0"/>
              </a:rPr>
              <a:t>Memory Element</a:t>
            </a:r>
          </a:p>
        </p:txBody>
      </p:sp>
    </p:spTree>
    <p:extLst>
      <p:ext uri="{BB962C8B-B14F-4D97-AF65-F5344CB8AC3E}">
        <p14:creationId xmlns:p14="http://schemas.microsoft.com/office/powerpoint/2010/main" val="2134801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8F6A-CC9E-7B4E-A282-05B2E13541BC}"/>
              </a:ext>
            </a:extLst>
          </p:cNvPr>
          <p:cNvSpPr>
            <a:spLocks noGrp="1"/>
          </p:cNvSpPr>
          <p:nvPr>
            <p:ph type="title"/>
          </p:nvPr>
        </p:nvSpPr>
        <p:spPr>
          <a:xfrm>
            <a:off x="914080" y="283455"/>
            <a:ext cx="10360501" cy="615400"/>
          </a:xfrm>
        </p:spPr>
        <p:txBody>
          <a:bodyPr/>
          <a:lstStyle/>
          <a:p>
            <a:pPr algn="ctr"/>
            <a:r>
              <a:rPr lang="en-US" sz="2800" spc="0"/>
              <a:t>Consideration of architecting a cross point memory technology</a:t>
            </a:r>
          </a:p>
        </p:txBody>
      </p:sp>
      <p:sp>
        <p:nvSpPr>
          <p:cNvPr id="3" name="Content Placeholder 2">
            <a:extLst>
              <a:ext uri="{FF2B5EF4-FFF2-40B4-BE49-F238E27FC236}">
                <a16:creationId xmlns:a16="http://schemas.microsoft.com/office/drawing/2014/main" id="{BB14F20D-7996-FB4D-9835-FB9C75338BF5}"/>
              </a:ext>
            </a:extLst>
          </p:cNvPr>
          <p:cNvSpPr>
            <a:spLocks noGrp="1"/>
          </p:cNvSpPr>
          <p:nvPr>
            <p:ph idx="1"/>
          </p:nvPr>
        </p:nvSpPr>
        <p:spPr>
          <a:xfrm>
            <a:off x="541859" y="951503"/>
            <a:ext cx="11116732" cy="1865092"/>
          </a:xfrm>
        </p:spPr>
        <p:txBody>
          <a:bodyPr>
            <a:noAutofit/>
          </a:bodyPr>
          <a:lstStyle/>
          <a:p>
            <a:pPr marL="97966" indent="0" defTabSz="731502">
              <a:lnSpc>
                <a:spcPct val="90000"/>
              </a:lnSpc>
              <a:spcBef>
                <a:spcPts val="480"/>
              </a:spcBef>
              <a:buNone/>
              <a:defRPr/>
            </a:pPr>
            <a:r>
              <a:rPr lang="en-US" sz="1800" b="1" dirty="0">
                <a:solidFill>
                  <a:schemeClr val="accent4">
                    <a:lumMod val="20000"/>
                    <a:lumOff val="80000"/>
                  </a:schemeClr>
                </a:solidFill>
                <a:cs typeface="Intel Clear" panose="020B0604020203020204" pitchFamily="34" charset="0"/>
              </a:rPr>
              <a:t>Desirable Attributes: Nonvolatile, Low Cost, High Performance</a:t>
            </a:r>
          </a:p>
          <a:p>
            <a:pPr defTabSz="731502">
              <a:lnSpc>
                <a:spcPct val="90000"/>
              </a:lnSpc>
              <a:spcBef>
                <a:spcPts val="480"/>
              </a:spcBef>
              <a:defRPr/>
            </a:pPr>
            <a:r>
              <a:rPr lang="en-US" sz="1800" b="1" dirty="0">
                <a:solidFill>
                  <a:srgbClr val="FFFFFF"/>
                </a:solidFill>
                <a:cs typeface="Intel Clear" panose="020B0604020203020204" pitchFamily="34" charset="0"/>
                <a:sym typeface="Wingdings" pitchFamily="2" charset="2"/>
              </a:rPr>
              <a:t>Simple scalable, 3D stackable construction; low D·T, BEOL compatible with mainstream IC manufacturing</a:t>
            </a:r>
          </a:p>
          <a:p>
            <a:pPr defTabSz="731502">
              <a:lnSpc>
                <a:spcPct val="90000"/>
              </a:lnSpc>
              <a:spcBef>
                <a:spcPts val="480"/>
              </a:spcBef>
              <a:defRPr/>
            </a:pPr>
            <a:r>
              <a:rPr lang="en-US" sz="1800" b="1" dirty="0">
                <a:solidFill>
                  <a:srgbClr val="FFFFFF"/>
                </a:solidFill>
                <a:cs typeface="Intel Clear" panose="020B0604020203020204" pitchFamily="34" charset="0"/>
              </a:rPr>
              <a:t>Memory switching in atomistic state (bulk);</a:t>
            </a:r>
            <a:r>
              <a:rPr lang="en-US" sz="1800" b="1" dirty="0">
                <a:solidFill>
                  <a:srgbClr val="FFFFFF"/>
                </a:solidFill>
                <a:cs typeface="Intel Clear" panose="020B0604020203020204" pitchFamily="34" charset="0"/>
                <a:sym typeface="Wingdings" pitchFamily="2" charset="2"/>
              </a:rPr>
              <a:t> superior scalability than electrostatic memory switching physics</a:t>
            </a:r>
            <a:endParaRPr lang="en-US" sz="1800" b="1" dirty="0">
              <a:solidFill>
                <a:srgbClr val="FFFFFF"/>
              </a:solidFill>
              <a:cs typeface="Intel Clear" panose="020B0604020203020204" pitchFamily="34" charset="0"/>
            </a:endParaRPr>
          </a:p>
          <a:p>
            <a:pPr defTabSz="731502">
              <a:lnSpc>
                <a:spcPct val="90000"/>
              </a:lnSpc>
              <a:spcBef>
                <a:spcPts val="480"/>
              </a:spcBef>
              <a:defRPr/>
            </a:pPr>
            <a:r>
              <a:rPr lang="en-US" sz="1800" b="1" dirty="0">
                <a:solidFill>
                  <a:srgbClr val="FFFFFF"/>
                </a:solidFill>
                <a:cs typeface="Intel Clear" panose="020B0604020203020204" pitchFamily="34" charset="0"/>
              </a:rPr>
              <a:t>Individual cell access, </a:t>
            </a:r>
            <a:r>
              <a:rPr lang="en-US" sz="1800" b="1" dirty="0">
                <a:solidFill>
                  <a:srgbClr val="FFFFFF"/>
                </a:solidFill>
                <a:cs typeface="Intel Clear" panose="020B0604020203020204" pitchFamily="34" charset="0"/>
                <a:sym typeface="Wingdings" panose="05000000000000000000" pitchFamily="2" charset="2"/>
              </a:rPr>
              <a:t>small granularity </a:t>
            </a:r>
            <a:endParaRPr lang="en-US" sz="1800" b="1" dirty="0">
              <a:solidFill>
                <a:srgbClr val="FFFFFF"/>
              </a:solidFill>
              <a:cs typeface="Intel Clear" panose="020B0604020203020204" pitchFamily="34" charset="0"/>
            </a:endParaRPr>
          </a:p>
          <a:p>
            <a:pPr defTabSz="731502">
              <a:lnSpc>
                <a:spcPct val="90000"/>
              </a:lnSpc>
              <a:spcBef>
                <a:spcPts val="480"/>
              </a:spcBef>
              <a:defRPr/>
            </a:pPr>
            <a:r>
              <a:rPr lang="en-US" sz="1800" b="1" dirty="0">
                <a:solidFill>
                  <a:srgbClr val="FFFFFF"/>
                </a:solidFill>
                <a:cs typeface="Intel Clear" panose="020B0604020203020204" pitchFamily="34" charset="0"/>
              </a:rPr>
              <a:t>Fast switching materials + local low resistance metal interconnect </a:t>
            </a:r>
            <a:endParaRPr lang="en-US" sz="1800" b="1" dirty="0">
              <a:solidFill>
                <a:schemeClr val="accent4">
                  <a:lumMod val="20000"/>
                  <a:lumOff val="80000"/>
                </a:schemeClr>
              </a:solidFill>
              <a:cs typeface="Intel Clear" panose="020B0604020203020204" pitchFamily="34" charset="0"/>
              <a:sym typeface="Wingdings" panose="05000000000000000000" pitchFamily="2" charset="2"/>
            </a:endParaRPr>
          </a:p>
          <a:p>
            <a:pPr marL="97966" indent="0" algn="ctr">
              <a:buNone/>
            </a:pPr>
            <a:endParaRPr lang="en-US" sz="1800" b="1" dirty="0">
              <a:solidFill>
                <a:srgbClr val="FFFF00"/>
              </a:solidFill>
              <a:cs typeface="Intel Clear" panose="020B0604020203020204" pitchFamily="34" charset="0"/>
            </a:endParaRPr>
          </a:p>
          <a:p>
            <a:pPr marL="97966" indent="0" algn="ctr">
              <a:buNone/>
            </a:pPr>
            <a:r>
              <a:rPr lang="en-US" sz="2000" b="1" u="dbl" dirty="0">
                <a:solidFill>
                  <a:srgbClr val="FFFF00"/>
                </a:solidFill>
                <a:cs typeface="Intel Clear" panose="020B0604020203020204" pitchFamily="34" charset="0"/>
              </a:rPr>
              <a:t>Challenge: to “mate” selector and memory in achieving a non-linear I-V for array access</a:t>
            </a:r>
          </a:p>
        </p:txBody>
      </p:sp>
      <p:sp>
        <p:nvSpPr>
          <p:cNvPr id="4" name="Slide Number Placeholder 3">
            <a:extLst>
              <a:ext uri="{FF2B5EF4-FFF2-40B4-BE49-F238E27FC236}">
                <a16:creationId xmlns:a16="http://schemas.microsoft.com/office/drawing/2014/main" id="{4EAFD439-2136-814B-A6EC-D51C360B5FD5}"/>
              </a:ext>
            </a:extLst>
          </p:cNvPr>
          <p:cNvSpPr>
            <a:spLocks noGrp="1"/>
          </p:cNvSpPr>
          <p:nvPr>
            <p:ph type="sldNum" sz="quarter" idx="12"/>
          </p:nvPr>
        </p:nvSpPr>
        <p:spPr/>
        <p:txBody>
          <a:bodyPr/>
          <a:lstStyle/>
          <a:p>
            <a:fld id="{518727FE-8BA6-410E-8B18-E4109D39D295}" type="slidenum">
              <a:rPr lang="en-US" smtClean="0"/>
              <a:pPr/>
              <a:t>27</a:t>
            </a:fld>
            <a:endParaRPr lang="en-US" sz="1400"/>
          </a:p>
        </p:txBody>
      </p:sp>
      <p:sp>
        <p:nvSpPr>
          <p:cNvPr id="5" name="Text Placeholder 4">
            <a:extLst>
              <a:ext uri="{FF2B5EF4-FFF2-40B4-BE49-F238E27FC236}">
                <a16:creationId xmlns:a16="http://schemas.microsoft.com/office/drawing/2014/main" id="{2F7851B7-D958-B84C-8599-7E7DCB23D810}"/>
              </a:ext>
            </a:extLst>
          </p:cNvPr>
          <p:cNvSpPr>
            <a:spLocks noGrp="1"/>
          </p:cNvSpPr>
          <p:nvPr>
            <p:ph type="body" sz="quarter" idx="13"/>
          </p:nvPr>
        </p:nvSpPr>
        <p:spPr/>
        <p:txBody>
          <a:bodyPr/>
          <a:lstStyle/>
          <a:p>
            <a:endParaRPr lang="en-US"/>
          </a:p>
        </p:txBody>
      </p:sp>
      <p:sp>
        <p:nvSpPr>
          <p:cNvPr id="6" name="Content Placeholder 3">
            <a:extLst>
              <a:ext uri="{FF2B5EF4-FFF2-40B4-BE49-F238E27FC236}">
                <a16:creationId xmlns:a16="http://schemas.microsoft.com/office/drawing/2014/main" id="{6AEF46C8-BB72-B247-9552-7A5212C1DEF3}"/>
              </a:ext>
            </a:extLst>
          </p:cNvPr>
          <p:cNvSpPr txBox="1">
            <a:spLocks/>
          </p:cNvSpPr>
          <p:nvPr/>
        </p:nvSpPr>
        <p:spPr>
          <a:xfrm>
            <a:off x="7578817" y="3701409"/>
            <a:ext cx="3460664" cy="2244557"/>
          </a:xfrm>
          <a:prstGeom prst="rect">
            <a:avLst/>
          </a:prstGeom>
        </p:spPr>
        <p:txBody>
          <a:bodyPr/>
          <a:lstStyle>
            <a:lvl1pPr marL="309003" indent="-309003" algn="l" defTabSz="1219080" rtl="0" eaLnBrk="1" latinLnBrk="0" hangingPunct="1">
              <a:spcBef>
                <a:spcPct val="20000"/>
              </a:spcBef>
              <a:spcAft>
                <a:spcPts val="800"/>
              </a:spcAft>
              <a:buClr>
                <a:schemeClr val="accent1"/>
              </a:buClr>
              <a:buFont typeface="Wingdings" panose="05000000000000000000" pitchFamily="2" charset="2"/>
              <a:buChar char="§"/>
              <a:tabLst>
                <a:tab pos="74077"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09" indent="-450803" algn="l" defTabSz="121908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080" indent="-385196" algn="l" defTabSz="1219080" rtl="0" eaLnBrk="1" latinLnBrk="0" hangingPunct="1">
              <a:spcBef>
                <a:spcPts val="0"/>
              </a:spcBef>
              <a:spcAft>
                <a:spcPts val="800"/>
              </a:spcAft>
              <a:buClr>
                <a:schemeClr val="accent1"/>
              </a:buClr>
              <a:buFont typeface="Wingdings" panose="05000000000000000000" pitchFamily="2" charset="2"/>
              <a:buChar char="§"/>
              <a:tabLst>
                <a:tab pos="1293156" algn="l"/>
              </a:tabLst>
              <a:defRPr sz="1800" kern="1200">
                <a:solidFill>
                  <a:schemeClr val="tx1"/>
                </a:solidFill>
                <a:latin typeface="Segoe UI" panose="020B0502040204020203" pitchFamily="34" charset="0"/>
                <a:ea typeface="+mn-ea"/>
                <a:cs typeface="Segoe UI" panose="020B0502040204020203" pitchFamily="34" charset="0"/>
              </a:defRPr>
            </a:lvl3pPr>
            <a:lvl4pPr marL="1546148" indent="-292086"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09" indent="-227002"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46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95275" indent="0">
              <a:buClr>
                <a:schemeClr val="tx1"/>
              </a:buClr>
              <a:buNone/>
              <a:tabLst>
                <a:tab pos="73025" algn="l"/>
              </a:tabLst>
            </a:pPr>
            <a:r>
              <a:rPr lang="en-US" altLang="en-US" sz="1400" b="1" u="sng" dirty="0"/>
              <a:t>Potential Selector Options</a:t>
            </a:r>
            <a:r>
              <a:rPr lang="en-US" altLang="en-US" sz="1400" b="1" dirty="0"/>
              <a:t>:</a:t>
            </a:r>
          </a:p>
          <a:p>
            <a:pPr marL="309562" lvl="1" indent="0">
              <a:spcBef>
                <a:spcPts val="0"/>
              </a:spcBef>
              <a:spcAft>
                <a:spcPts val="0"/>
              </a:spcAft>
              <a:buClr>
                <a:schemeClr val="tx1"/>
              </a:buClr>
              <a:buNone/>
            </a:pPr>
            <a:r>
              <a:rPr lang="en-US" altLang="en-US" sz="1400" dirty="0"/>
              <a:t>Unidirectional</a:t>
            </a:r>
          </a:p>
          <a:p>
            <a:pPr marL="581025" lvl="1" indent="-271463">
              <a:spcBef>
                <a:spcPts val="0"/>
              </a:spcBef>
              <a:spcAft>
                <a:spcPts val="0"/>
              </a:spcAft>
              <a:buClr>
                <a:schemeClr val="tx1"/>
              </a:buClr>
            </a:pPr>
            <a:r>
              <a:rPr lang="en-US" altLang="en-US" sz="1400" dirty="0"/>
              <a:t>Homo/Heterogenous P/N </a:t>
            </a:r>
            <a:r>
              <a:rPr lang="en-US" altLang="en-US" sz="1400" dirty="0" err="1"/>
              <a:t>Jx</a:t>
            </a:r>
            <a:endParaRPr lang="en-US" altLang="en-US" sz="1400" dirty="0"/>
          </a:p>
          <a:p>
            <a:pPr marL="581025" lvl="1" indent="-271463">
              <a:spcBef>
                <a:spcPts val="0"/>
              </a:spcBef>
              <a:spcAft>
                <a:spcPts val="0"/>
              </a:spcAft>
              <a:buClr>
                <a:schemeClr val="tx1"/>
              </a:buClr>
            </a:pPr>
            <a:r>
              <a:rPr lang="en-US" altLang="en-US" sz="1400" dirty="0"/>
              <a:t>Schottky Barrier</a:t>
            </a:r>
          </a:p>
          <a:p>
            <a:pPr marL="309562" lvl="1" indent="0">
              <a:spcBef>
                <a:spcPts val="600"/>
              </a:spcBef>
              <a:spcAft>
                <a:spcPts val="0"/>
              </a:spcAft>
              <a:buClr>
                <a:schemeClr val="tx1"/>
              </a:buClr>
              <a:buNone/>
            </a:pPr>
            <a:r>
              <a:rPr lang="en-US" altLang="en-US" sz="1400" dirty="0"/>
              <a:t>Bidirectional</a:t>
            </a:r>
          </a:p>
          <a:p>
            <a:pPr marL="581025" lvl="1" indent="-271463">
              <a:spcBef>
                <a:spcPts val="0"/>
              </a:spcBef>
              <a:spcAft>
                <a:spcPts val="0"/>
              </a:spcAft>
              <a:buClr>
                <a:schemeClr val="tx1"/>
              </a:buClr>
            </a:pPr>
            <a:r>
              <a:rPr lang="en-US" altLang="en-US" sz="1400" dirty="0"/>
              <a:t>Mixed ionic-electronic conduction</a:t>
            </a:r>
          </a:p>
          <a:p>
            <a:pPr marL="581025" lvl="1" indent="-271463">
              <a:spcBef>
                <a:spcPts val="0"/>
              </a:spcBef>
              <a:spcAft>
                <a:spcPts val="0"/>
              </a:spcAft>
              <a:buClr>
                <a:schemeClr val="tx1"/>
              </a:buClr>
            </a:pPr>
            <a:r>
              <a:rPr lang="en-US" altLang="en-US" sz="1400" dirty="0"/>
              <a:t>Tunneling barrier</a:t>
            </a:r>
          </a:p>
          <a:p>
            <a:pPr marL="581025" lvl="1" indent="-271463">
              <a:spcBef>
                <a:spcPts val="0"/>
              </a:spcBef>
              <a:spcAft>
                <a:spcPts val="0"/>
              </a:spcAft>
              <a:buClr>
                <a:schemeClr val="tx1"/>
              </a:buClr>
            </a:pPr>
            <a:r>
              <a:rPr lang="en-US" altLang="en-US" sz="1400" dirty="0"/>
              <a:t>Metal–insulator transitions</a:t>
            </a:r>
          </a:p>
          <a:p>
            <a:pPr marL="581025" lvl="1" indent="-271463">
              <a:spcBef>
                <a:spcPts val="0"/>
              </a:spcBef>
              <a:spcAft>
                <a:spcPts val="0"/>
              </a:spcAft>
              <a:buClr>
                <a:schemeClr val="tx1"/>
              </a:buClr>
            </a:pPr>
            <a:r>
              <a:rPr lang="en-US" altLang="en-US" sz="1400" dirty="0"/>
              <a:t>Ovonic threshold switching</a:t>
            </a:r>
          </a:p>
          <a:p>
            <a:pPr>
              <a:buClr>
                <a:schemeClr val="tx1"/>
              </a:buClr>
            </a:pPr>
            <a:endParaRPr lang="en-US" altLang="en-US" sz="1400" dirty="0"/>
          </a:p>
          <a:p>
            <a:pPr>
              <a:buClr>
                <a:schemeClr val="tx1"/>
              </a:buClr>
            </a:pPr>
            <a:endParaRPr lang="en-US" sz="1400" dirty="0"/>
          </a:p>
        </p:txBody>
      </p:sp>
      <p:sp>
        <p:nvSpPr>
          <p:cNvPr id="7" name="Content Placeholder 3">
            <a:extLst>
              <a:ext uri="{FF2B5EF4-FFF2-40B4-BE49-F238E27FC236}">
                <a16:creationId xmlns:a16="http://schemas.microsoft.com/office/drawing/2014/main" id="{5B744384-183B-494A-95D9-2D3115419C8E}"/>
              </a:ext>
            </a:extLst>
          </p:cNvPr>
          <p:cNvSpPr txBox="1">
            <a:spLocks/>
          </p:cNvSpPr>
          <p:nvPr/>
        </p:nvSpPr>
        <p:spPr>
          <a:xfrm>
            <a:off x="4503353" y="3701409"/>
            <a:ext cx="3075464" cy="2061149"/>
          </a:xfrm>
          <a:prstGeom prst="rect">
            <a:avLst/>
          </a:prstGeom>
        </p:spPr>
        <p:txBody>
          <a:bodyPr/>
          <a:lstStyle>
            <a:lvl1pPr marL="309003" indent="-309003" algn="l" defTabSz="1219080" rtl="0" eaLnBrk="1" latinLnBrk="0" hangingPunct="1">
              <a:spcBef>
                <a:spcPct val="20000"/>
              </a:spcBef>
              <a:spcAft>
                <a:spcPts val="800"/>
              </a:spcAft>
              <a:buClr>
                <a:schemeClr val="accent1"/>
              </a:buClr>
              <a:buFont typeface="Wingdings" panose="05000000000000000000" pitchFamily="2" charset="2"/>
              <a:buChar char="§"/>
              <a:tabLst>
                <a:tab pos="74077"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09" indent="-450803" algn="l" defTabSz="121908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080" indent="-385196" algn="l" defTabSz="1219080" rtl="0" eaLnBrk="1" latinLnBrk="0" hangingPunct="1">
              <a:spcBef>
                <a:spcPts val="0"/>
              </a:spcBef>
              <a:spcAft>
                <a:spcPts val="800"/>
              </a:spcAft>
              <a:buClr>
                <a:schemeClr val="accent1"/>
              </a:buClr>
              <a:buFont typeface="Wingdings" panose="05000000000000000000" pitchFamily="2" charset="2"/>
              <a:buChar char="§"/>
              <a:tabLst>
                <a:tab pos="1293156" algn="l"/>
              </a:tabLst>
              <a:defRPr sz="1800" kern="1200">
                <a:solidFill>
                  <a:schemeClr val="tx1"/>
                </a:solidFill>
                <a:latin typeface="Segoe UI" panose="020B0502040204020203" pitchFamily="34" charset="0"/>
                <a:ea typeface="+mn-ea"/>
                <a:cs typeface="Segoe UI" panose="020B0502040204020203" pitchFamily="34" charset="0"/>
              </a:defRPr>
            </a:lvl3pPr>
            <a:lvl4pPr marL="1546148" indent="-292086"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09" indent="-227002"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46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95275" indent="0">
              <a:buClr>
                <a:schemeClr val="tx1"/>
              </a:buClr>
              <a:buNone/>
              <a:tabLst>
                <a:tab pos="73025" algn="l"/>
              </a:tabLst>
            </a:pPr>
            <a:r>
              <a:rPr lang="en-US" altLang="en-US" sz="1400" b="1" u="sng" dirty="0"/>
              <a:t>Potential Memory Options</a:t>
            </a:r>
            <a:r>
              <a:rPr lang="en-US" altLang="en-US" sz="1400" b="1" dirty="0"/>
              <a:t>:</a:t>
            </a:r>
            <a:endParaRPr lang="en-US" altLang="en-US" sz="1400" dirty="0"/>
          </a:p>
          <a:p>
            <a:pPr marL="581025" lvl="1" indent="-271463">
              <a:spcBef>
                <a:spcPts val="0"/>
              </a:spcBef>
              <a:spcAft>
                <a:spcPts val="0"/>
              </a:spcAft>
              <a:buClr>
                <a:schemeClr val="tx1"/>
              </a:buClr>
            </a:pPr>
            <a:r>
              <a:rPr lang="en-US" altLang="en-US" sz="1400" dirty="0"/>
              <a:t>Spin polarization</a:t>
            </a:r>
          </a:p>
          <a:p>
            <a:pPr marL="581025" lvl="1" indent="-271463">
              <a:spcBef>
                <a:spcPts val="0"/>
              </a:spcBef>
              <a:spcAft>
                <a:spcPts val="0"/>
              </a:spcAft>
              <a:buClr>
                <a:schemeClr val="tx1"/>
              </a:buClr>
            </a:pPr>
            <a:r>
              <a:rPr lang="en-US" altLang="en-US" sz="1400" dirty="0"/>
              <a:t>Phase change/segregation</a:t>
            </a:r>
          </a:p>
          <a:p>
            <a:pPr marL="581025" lvl="1" indent="-271463">
              <a:spcBef>
                <a:spcPts val="0"/>
              </a:spcBef>
              <a:spcAft>
                <a:spcPts val="0"/>
              </a:spcAft>
              <a:buClr>
                <a:schemeClr val="tx1"/>
              </a:buClr>
            </a:pPr>
            <a:r>
              <a:rPr lang="en-US" altLang="en-US" sz="1400" dirty="0"/>
              <a:t>Ferroelectric hysteresis</a:t>
            </a:r>
          </a:p>
          <a:p>
            <a:pPr marL="581025" lvl="1" indent="-271463">
              <a:spcBef>
                <a:spcPts val="0"/>
              </a:spcBef>
              <a:spcAft>
                <a:spcPts val="0"/>
              </a:spcAft>
              <a:buClr>
                <a:schemeClr val="tx1"/>
              </a:buClr>
            </a:pPr>
            <a:r>
              <a:rPr lang="en-US" altLang="en-US" sz="1400" dirty="0">
                <a:sym typeface="Wingdings" panose="05000000000000000000" pitchFamily="2" charset="2"/>
              </a:rPr>
              <a:t>Interfacial barrier modulation</a:t>
            </a:r>
          </a:p>
          <a:p>
            <a:pPr marL="581025" lvl="1" indent="-271463">
              <a:spcBef>
                <a:spcPts val="0"/>
              </a:spcBef>
              <a:spcAft>
                <a:spcPts val="0"/>
              </a:spcAft>
              <a:buClr>
                <a:schemeClr val="tx1"/>
              </a:buClr>
            </a:pPr>
            <a:r>
              <a:rPr lang="en-US" altLang="en-US" sz="1400" dirty="0">
                <a:sym typeface="Wingdings" panose="05000000000000000000" pitchFamily="2" charset="2"/>
              </a:rPr>
              <a:t>Oxygen vacancy relocation</a:t>
            </a:r>
            <a:endParaRPr lang="en-US" altLang="en-US" sz="1400" dirty="0"/>
          </a:p>
          <a:p>
            <a:pPr marL="581025" lvl="1" indent="-271463">
              <a:spcBef>
                <a:spcPts val="0"/>
              </a:spcBef>
              <a:spcAft>
                <a:spcPts val="0"/>
              </a:spcAft>
              <a:buClr>
                <a:schemeClr val="tx1"/>
              </a:buClr>
            </a:pPr>
            <a:r>
              <a:rPr lang="en-US" altLang="en-US" sz="1400" dirty="0"/>
              <a:t>Ionic transport</a:t>
            </a:r>
          </a:p>
          <a:p>
            <a:pPr marL="581025" lvl="1" indent="-271463">
              <a:spcBef>
                <a:spcPts val="0"/>
              </a:spcBef>
              <a:spcAft>
                <a:spcPts val="0"/>
              </a:spcAft>
              <a:buClr>
                <a:schemeClr val="tx1"/>
              </a:buClr>
            </a:pPr>
            <a:r>
              <a:rPr lang="en-US" altLang="en-US" sz="1400" dirty="0"/>
              <a:t>NRAM (?)</a:t>
            </a:r>
          </a:p>
        </p:txBody>
      </p:sp>
      <p:pic>
        <p:nvPicPr>
          <p:cNvPr id="26" name="Picture 25">
            <a:extLst>
              <a:ext uri="{FF2B5EF4-FFF2-40B4-BE49-F238E27FC236}">
                <a16:creationId xmlns:a16="http://schemas.microsoft.com/office/drawing/2014/main" id="{098A71B2-A852-C546-BE77-87ECCE51A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6294" y="3513670"/>
            <a:ext cx="2851530" cy="2553788"/>
          </a:xfrm>
          <a:prstGeom prst="rect">
            <a:avLst/>
          </a:prstGeom>
        </p:spPr>
      </p:pic>
      <p:sp>
        <p:nvSpPr>
          <p:cNvPr id="27" name="Text Box 224">
            <a:extLst>
              <a:ext uri="{FF2B5EF4-FFF2-40B4-BE49-F238E27FC236}">
                <a16:creationId xmlns:a16="http://schemas.microsoft.com/office/drawing/2014/main" id="{1E0CDF3A-3054-7340-AC85-CE0EB666EA4C}"/>
              </a:ext>
            </a:extLst>
          </p:cNvPr>
          <p:cNvSpPr txBox="1">
            <a:spLocks noChangeArrowheads="1"/>
          </p:cNvSpPr>
          <p:nvPr/>
        </p:nvSpPr>
        <p:spPr bwMode="auto">
          <a:xfrm rot="21207352">
            <a:off x="1580601" y="4715262"/>
            <a:ext cx="553000" cy="216848"/>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Bitlines</a:t>
            </a:r>
            <a:endParaRPr lang="en-US" sz="1400" b="1">
              <a:latin typeface="Neo Sans Intel" pitchFamily="34" charset="0"/>
            </a:endParaRPr>
          </a:p>
        </p:txBody>
      </p:sp>
      <p:sp>
        <p:nvSpPr>
          <p:cNvPr id="29" name="Text Box 224">
            <a:extLst>
              <a:ext uri="{FF2B5EF4-FFF2-40B4-BE49-F238E27FC236}">
                <a16:creationId xmlns:a16="http://schemas.microsoft.com/office/drawing/2014/main" id="{2DDC9C55-2A6A-C04C-BE3F-593C1B220E58}"/>
              </a:ext>
            </a:extLst>
          </p:cNvPr>
          <p:cNvSpPr txBox="1">
            <a:spLocks noChangeArrowheads="1"/>
          </p:cNvSpPr>
          <p:nvPr/>
        </p:nvSpPr>
        <p:spPr bwMode="auto">
          <a:xfrm>
            <a:off x="3153277" y="4989320"/>
            <a:ext cx="984800" cy="646331"/>
          </a:xfrm>
          <a:prstGeom prst="rect">
            <a:avLst/>
          </a:prstGeom>
          <a:noFill/>
          <a:ln w="9525">
            <a:noFill/>
            <a:miter lim="800000"/>
            <a:headEnd/>
            <a:tailEnd/>
          </a:ln>
          <a:effectLst/>
        </p:spPr>
        <p:txBody>
          <a:bodyPr wrap="square" lIns="0" tIns="0" rIns="0" bIns="0">
            <a:spAutoFit/>
          </a:bodyPr>
          <a:lstStyle/>
          <a:p>
            <a:r>
              <a:rPr lang="en-US" sz="1400" b="1">
                <a:latin typeface="Neo Sans Intel" pitchFamily="34" charset="0"/>
              </a:rPr>
              <a:t>Selector &amp; Memory Devices</a:t>
            </a:r>
          </a:p>
        </p:txBody>
      </p:sp>
      <p:sp>
        <p:nvSpPr>
          <p:cNvPr id="31" name="Text Box 224">
            <a:extLst>
              <a:ext uri="{FF2B5EF4-FFF2-40B4-BE49-F238E27FC236}">
                <a16:creationId xmlns:a16="http://schemas.microsoft.com/office/drawing/2014/main" id="{FF951D85-95BE-B24F-9D48-DC218F69F91B}"/>
              </a:ext>
            </a:extLst>
          </p:cNvPr>
          <p:cNvSpPr txBox="1">
            <a:spLocks noChangeArrowheads="1"/>
          </p:cNvSpPr>
          <p:nvPr/>
        </p:nvSpPr>
        <p:spPr bwMode="auto">
          <a:xfrm rot="20462358">
            <a:off x="3474617" y="5717998"/>
            <a:ext cx="984800" cy="215444"/>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Wordlines</a:t>
            </a:r>
            <a:endParaRPr lang="en-US" sz="1400" b="1">
              <a:latin typeface="Neo Sans Intel" pitchFamily="34" charset="0"/>
            </a:endParaRPr>
          </a:p>
        </p:txBody>
      </p:sp>
      <p:sp>
        <p:nvSpPr>
          <p:cNvPr id="32" name="Text Box 224">
            <a:extLst>
              <a:ext uri="{FF2B5EF4-FFF2-40B4-BE49-F238E27FC236}">
                <a16:creationId xmlns:a16="http://schemas.microsoft.com/office/drawing/2014/main" id="{1BEC8BA9-4864-A94A-B942-ECBE0AD22CAF}"/>
              </a:ext>
            </a:extLst>
          </p:cNvPr>
          <p:cNvSpPr txBox="1">
            <a:spLocks noChangeArrowheads="1"/>
          </p:cNvSpPr>
          <p:nvPr/>
        </p:nvSpPr>
        <p:spPr bwMode="auto">
          <a:xfrm rot="1622578">
            <a:off x="3523411" y="3844706"/>
            <a:ext cx="984800" cy="215444"/>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Wordlines</a:t>
            </a:r>
            <a:endParaRPr lang="en-US" sz="1400" b="1">
              <a:latin typeface="Neo Sans Intel" pitchFamily="34" charset="0"/>
            </a:endParaRPr>
          </a:p>
        </p:txBody>
      </p:sp>
    </p:spTree>
    <p:extLst>
      <p:ext uri="{BB962C8B-B14F-4D97-AF65-F5344CB8AC3E}">
        <p14:creationId xmlns:p14="http://schemas.microsoft.com/office/powerpoint/2010/main" val="318831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C50D-E109-174B-8FF6-DCD733E1F96A}"/>
              </a:ext>
            </a:extLst>
          </p:cNvPr>
          <p:cNvSpPr>
            <a:spLocks noGrp="1"/>
          </p:cNvSpPr>
          <p:nvPr>
            <p:ph type="title"/>
          </p:nvPr>
        </p:nvSpPr>
        <p:spPr>
          <a:xfrm>
            <a:off x="500431" y="110163"/>
            <a:ext cx="10360501" cy="875431"/>
          </a:xfrm>
        </p:spPr>
        <p:txBody>
          <a:bodyPr/>
          <a:lstStyle/>
          <a:p>
            <a:r>
              <a:rPr lang="en-US" sz="4000" dirty="0"/>
              <a:t>In Pursuit of a Dream …</a:t>
            </a:r>
          </a:p>
        </p:txBody>
      </p:sp>
      <p:sp>
        <p:nvSpPr>
          <p:cNvPr id="4" name="Slide Number Placeholder 3">
            <a:extLst>
              <a:ext uri="{FF2B5EF4-FFF2-40B4-BE49-F238E27FC236}">
                <a16:creationId xmlns:a16="http://schemas.microsoft.com/office/drawing/2014/main" id="{7CC5EF35-5DB4-4241-A358-42B09B1858A8}"/>
              </a:ext>
            </a:extLst>
          </p:cNvPr>
          <p:cNvSpPr>
            <a:spLocks noGrp="1"/>
          </p:cNvSpPr>
          <p:nvPr>
            <p:ph type="sldNum" sz="quarter" idx="12"/>
          </p:nvPr>
        </p:nvSpPr>
        <p:spPr/>
        <p:txBody>
          <a:bodyPr/>
          <a:lstStyle/>
          <a:p>
            <a:fld id="{518727FE-8BA6-410E-8B18-E4109D39D295}" type="slidenum">
              <a:rPr lang="en-US" smtClean="0"/>
              <a:pPr/>
              <a:t>28</a:t>
            </a:fld>
            <a:endParaRPr lang="en-US" sz="1400"/>
          </a:p>
        </p:txBody>
      </p:sp>
      <p:sp>
        <p:nvSpPr>
          <p:cNvPr id="3" name="Content Placeholder 2">
            <a:extLst>
              <a:ext uri="{FF2B5EF4-FFF2-40B4-BE49-F238E27FC236}">
                <a16:creationId xmlns:a16="http://schemas.microsoft.com/office/drawing/2014/main" id="{9477B342-695B-9242-A5D1-30A79AE1AD11}"/>
              </a:ext>
            </a:extLst>
          </p:cNvPr>
          <p:cNvSpPr>
            <a:spLocks noGrp="1"/>
          </p:cNvSpPr>
          <p:nvPr>
            <p:ph type="body" sz="quarter" idx="13"/>
          </p:nvPr>
        </p:nvSpPr>
        <p:spPr/>
        <p:txBody>
          <a:bodyPr/>
          <a:lstStyle/>
          <a:p>
            <a:r>
              <a:rPr lang="en-US"/>
              <a:t>Conclusion</a:t>
            </a:r>
          </a:p>
        </p:txBody>
      </p:sp>
      <p:grpSp>
        <p:nvGrpSpPr>
          <p:cNvPr id="24" name="Group 23">
            <a:extLst>
              <a:ext uri="{FF2B5EF4-FFF2-40B4-BE49-F238E27FC236}">
                <a16:creationId xmlns:a16="http://schemas.microsoft.com/office/drawing/2014/main" id="{256BCBB1-D48F-E243-9F31-BC4EFA6C28FC}"/>
              </a:ext>
            </a:extLst>
          </p:cNvPr>
          <p:cNvGrpSpPr/>
          <p:nvPr/>
        </p:nvGrpSpPr>
        <p:grpSpPr>
          <a:xfrm>
            <a:off x="734462" y="1645315"/>
            <a:ext cx="4571505" cy="4564003"/>
            <a:chOff x="734462" y="1645315"/>
            <a:chExt cx="4571505" cy="4564003"/>
          </a:xfrm>
        </p:grpSpPr>
        <p:pic>
          <p:nvPicPr>
            <p:cNvPr id="9" name="Picture 8">
              <a:extLst>
                <a:ext uri="{FF2B5EF4-FFF2-40B4-BE49-F238E27FC236}">
                  <a16:creationId xmlns:a16="http://schemas.microsoft.com/office/drawing/2014/main" id="{9157E5F7-D488-604F-91CD-52EF338B9299}"/>
                </a:ext>
              </a:extLst>
            </p:cNvPr>
            <p:cNvPicPr>
              <a:picLocks noChangeAspect="1"/>
            </p:cNvPicPr>
            <p:nvPr/>
          </p:nvPicPr>
          <p:blipFill rotWithShape="1">
            <a:blip r:embed="rId3">
              <a:extLst>
                <a:ext uri="{28A0092B-C50C-407E-A947-70E740481C1C}">
                  <a14:useLocalDpi xmlns:a14="http://schemas.microsoft.com/office/drawing/2010/main" val="0"/>
                </a:ext>
              </a:extLst>
            </a:blip>
            <a:srcRect l="9102" t="6176" r="23513" b="70105"/>
            <a:stretch/>
          </p:blipFill>
          <p:spPr>
            <a:xfrm>
              <a:off x="3107696" y="1645315"/>
              <a:ext cx="2198271" cy="1001368"/>
            </a:xfrm>
            <a:prstGeom prst="rect">
              <a:avLst/>
            </a:prstGeom>
          </p:spPr>
        </p:pic>
        <p:pic>
          <p:nvPicPr>
            <p:cNvPr id="17" name="Picture 16">
              <a:extLst>
                <a:ext uri="{FF2B5EF4-FFF2-40B4-BE49-F238E27FC236}">
                  <a16:creationId xmlns:a16="http://schemas.microsoft.com/office/drawing/2014/main" id="{8B51A324-886A-3F4E-84B3-6A0950714309}"/>
                </a:ext>
              </a:extLst>
            </p:cNvPr>
            <p:cNvPicPr>
              <a:picLocks noChangeAspect="1"/>
            </p:cNvPicPr>
            <p:nvPr/>
          </p:nvPicPr>
          <p:blipFill>
            <a:blip r:embed="rId4"/>
            <a:stretch>
              <a:fillRect/>
            </a:stretch>
          </p:blipFill>
          <p:spPr>
            <a:xfrm>
              <a:off x="3107696" y="2622620"/>
              <a:ext cx="2198271" cy="3081688"/>
            </a:xfrm>
            <a:prstGeom prst="rect">
              <a:avLst/>
            </a:prstGeom>
          </p:spPr>
        </p:pic>
        <p:pic>
          <p:nvPicPr>
            <p:cNvPr id="7" name="Picture 6">
              <a:extLst>
                <a:ext uri="{FF2B5EF4-FFF2-40B4-BE49-F238E27FC236}">
                  <a16:creationId xmlns:a16="http://schemas.microsoft.com/office/drawing/2014/main" id="{E0E2F55D-DFA3-0A44-B9EE-8550A0817E93}"/>
                </a:ext>
              </a:extLst>
            </p:cNvPr>
            <p:cNvPicPr>
              <a:picLocks noChangeAspect="1"/>
            </p:cNvPicPr>
            <p:nvPr/>
          </p:nvPicPr>
          <p:blipFill rotWithShape="1">
            <a:blip r:embed="rId5">
              <a:extLst>
                <a:ext uri="{28A0092B-C50C-407E-A947-70E740481C1C}">
                  <a14:useLocalDpi xmlns:a14="http://schemas.microsoft.com/office/drawing/2010/main" val="0"/>
                </a:ext>
              </a:extLst>
            </a:blip>
            <a:srcRect r="3911" b="7158"/>
            <a:stretch/>
          </p:blipFill>
          <p:spPr>
            <a:xfrm>
              <a:off x="734462" y="2646111"/>
              <a:ext cx="2680471" cy="3563207"/>
            </a:xfrm>
            <a:prstGeom prst="rect">
              <a:avLst/>
            </a:prstGeom>
          </p:spPr>
        </p:pic>
        <p:sp>
          <p:nvSpPr>
            <p:cNvPr id="23" name="TextBox 22">
              <a:extLst>
                <a:ext uri="{FF2B5EF4-FFF2-40B4-BE49-F238E27FC236}">
                  <a16:creationId xmlns:a16="http://schemas.microsoft.com/office/drawing/2014/main" id="{4291EC35-0E7F-DD4F-B2DE-070409E2A5B1}"/>
                </a:ext>
              </a:extLst>
            </p:cNvPr>
            <p:cNvSpPr txBox="1"/>
            <p:nvPr/>
          </p:nvSpPr>
          <p:spPr>
            <a:xfrm>
              <a:off x="1193065" y="1716967"/>
              <a:ext cx="1672894"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September 28</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1970</a:t>
              </a:r>
            </a:p>
          </p:txBody>
        </p:sp>
      </p:grpSp>
      <p:grpSp>
        <p:nvGrpSpPr>
          <p:cNvPr id="27" name="Group 26">
            <a:extLst>
              <a:ext uri="{FF2B5EF4-FFF2-40B4-BE49-F238E27FC236}">
                <a16:creationId xmlns:a16="http://schemas.microsoft.com/office/drawing/2014/main" id="{265FFFD7-964A-A94A-AE46-6DBD27E54DD9}"/>
              </a:ext>
            </a:extLst>
          </p:cNvPr>
          <p:cNvGrpSpPr/>
          <p:nvPr/>
        </p:nvGrpSpPr>
        <p:grpSpPr>
          <a:xfrm>
            <a:off x="5459295" y="1146512"/>
            <a:ext cx="3270818" cy="4393687"/>
            <a:chOff x="5426831" y="1254829"/>
            <a:chExt cx="3270818" cy="4393687"/>
          </a:xfrm>
        </p:grpSpPr>
        <p:pic>
          <p:nvPicPr>
            <p:cNvPr id="16" name="Picture 15">
              <a:extLst>
                <a:ext uri="{FF2B5EF4-FFF2-40B4-BE49-F238E27FC236}">
                  <a16:creationId xmlns:a16="http://schemas.microsoft.com/office/drawing/2014/main" id="{69EDE559-45EF-FB4B-A697-22771792BC83}"/>
                </a:ext>
              </a:extLst>
            </p:cNvPr>
            <p:cNvPicPr>
              <a:picLocks noChangeAspect="1"/>
            </p:cNvPicPr>
            <p:nvPr/>
          </p:nvPicPr>
          <p:blipFill>
            <a:blip r:embed="rId6"/>
            <a:stretch>
              <a:fillRect/>
            </a:stretch>
          </p:blipFill>
          <p:spPr>
            <a:xfrm>
              <a:off x="5452922" y="1254829"/>
              <a:ext cx="3244726" cy="519761"/>
            </a:xfrm>
            <a:prstGeom prst="rect">
              <a:avLst/>
            </a:prstGeom>
          </p:spPr>
        </p:pic>
        <p:pic>
          <p:nvPicPr>
            <p:cNvPr id="21" name="Picture 20">
              <a:extLst>
                <a:ext uri="{FF2B5EF4-FFF2-40B4-BE49-F238E27FC236}">
                  <a16:creationId xmlns:a16="http://schemas.microsoft.com/office/drawing/2014/main" id="{3EE32128-1882-734E-8278-7C0166A10447}"/>
                </a:ext>
              </a:extLst>
            </p:cNvPr>
            <p:cNvPicPr>
              <a:picLocks noChangeAspect="1"/>
            </p:cNvPicPr>
            <p:nvPr/>
          </p:nvPicPr>
          <p:blipFill rotWithShape="1">
            <a:blip r:embed="rId7"/>
            <a:srcRect r="2057"/>
            <a:stretch/>
          </p:blipFill>
          <p:spPr>
            <a:xfrm>
              <a:off x="5452922" y="1832536"/>
              <a:ext cx="3244727" cy="2522639"/>
            </a:xfrm>
            <a:prstGeom prst="rect">
              <a:avLst/>
            </a:prstGeom>
          </p:spPr>
        </p:pic>
        <p:pic>
          <p:nvPicPr>
            <p:cNvPr id="19" name="Picture 18">
              <a:extLst>
                <a:ext uri="{FF2B5EF4-FFF2-40B4-BE49-F238E27FC236}">
                  <a16:creationId xmlns:a16="http://schemas.microsoft.com/office/drawing/2014/main" id="{B548CF19-EB3F-AD40-822B-0F09209E7B0F}"/>
                </a:ext>
              </a:extLst>
            </p:cNvPr>
            <p:cNvPicPr>
              <a:picLocks noChangeAspect="1"/>
            </p:cNvPicPr>
            <p:nvPr/>
          </p:nvPicPr>
          <p:blipFill>
            <a:blip r:embed="rId8"/>
            <a:stretch>
              <a:fillRect/>
            </a:stretch>
          </p:blipFill>
          <p:spPr>
            <a:xfrm>
              <a:off x="6978540" y="3605920"/>
              <a:ext cx="1719108" cy="2042596"/>
            </a:xfrm>
            <a:prstGeom prst="rect">
              <a:avLst/>
            </a:prstGeom>
          </p:spPr>
        </p:pic>
        <p:sp>
          <p:nvSpPr>
            <p:cNvPr id="25" name="TextBox 24">
              <a:extLst>
                <a:ext uri="{FF2B5EF4-FFF2-40B4-BE49-F238E27FC236}">
                  <a16:creationId xmlns:a16="http://schemas.microsoft.com/office/drawing/2014/main" id="{4D5E4D6C-E46B-1749-96DC-E494F92D2843}"/>
                </a:ext>
              </a:extLst>
            </p:cNvPr>
            <p:cNvSpPr txBox="1"/>
            <p:nvPr/>
          </p:nvSpPr>
          <p:spPr>
            <a:xfrm>
              <a:off x="5426831" y="4717614"/>
              <a:ext cx="1526380"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December 8 </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2009</a:t>
              </a:r>
            </a:p>
          </p:txBody>
        </p:sp>
      </p:grpSp>
      <p:grpSp>
        <p:nvGrpSpPr>
          <p:cNvPr id="28" name="Group 27">
            <a:extLst>
              <a:ext uri="{FF2B5EF4-FFF2-40B4-BE49-F238E27FC236}">
                <a16:creationId xmlns:a16="http://schemas.microsoft.com/office/drawing/2014/main" id="{B22AE8EB-3D0A-3E44-84EA-AFA8E3514B06}"/>
              </a:ext>
            </a:extLst>
          </p:cNvPr>
          <p:cNvGrpSpPr/>
          <p:nvPr/>
        </p:nvGrpSpPr>
        <p:grpSpPr>
          <a:xfrm>
            <a:off x="9005890" y="512064"/>
            <a:ext cx="2682504" cy="4465391"/>
            <a:chOff x="9043835" y="472235"/>
            <a:chExt cx="2682504" cy="4465391"/>
          </a:xfrm>
        </p:grpSpPr>
        <p:pic>
          <p:nvPicPr>
            <p:cNvPr id="22" name="Picture 21">
              <a:extLst>
                <a:ext uri="{FF2B5EF4-FFF2-40B4-BE49-F238E27FC236}">
                  <a16:creationId xmlns:a16="http://schemas.microsoft.com/office/drawing/2014/main" id="{678C0793-1A8F-F24F-8248-F1969C491BA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043835" y="472235"/>
              <a:ext cx="2682504" cy="3757761"/>
            </a:xfrm>
            <a:prstGeom prst="rect">
              <a:avLst/>
            </a:prstGeom>
            <a:noFill/>
            <a:ln w="9525" cmpd="sng">
              <a:solidFill>
                <a:srgbClr val="000000"/>
              </a:solidFill>
              <a:miter lim="800000"/>
              <a:headEnd/>
              <a:tailEnd/>
            </a:ln>
            <a:effectLst/>
          </p:spPr>
        </p:pic>
        <p:sp>
          <p:nvSpPr>
            <p:cNvPr id="26" name="TextBox 25">
              <a:extLst>
                <a:ext uri="{FF2B5EF4-FFF2-40B4-BE49-F238E27FC236}">
                  <a16:creationId xmlns:a16="http://schemas.microsoft.com/office/drawing/2014/main" id="{300270B9-C43F-C94E-9097-F3E5EC5114F2}"/>
                </a:ext>
              </a:extLst>
            </p:cNvPr>
            <p:cNvSpPr txBox="1"/>
            <p:nvPr/>
          </p:nvSpPr>
          <p:spPr>
            <a:xfrm>
              <a:off x="9763602" y="4229996"/>
              <a:ext cx="1242969"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August 13</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2020</a:t>
              </a:r>
            </a:p>
          </p:txBody>
        </p:sp>
      </p:grpSp>
      <p:sp>
        <p:nvSpPr>
          <p:cNvPr id="29" name="Title 1">
            <a:extLst>
              <a:ext uri="{FF2B5EF4-FFF2-40B4-BE49-F238E27FC236}">
                <a16:creationId xmlns:a16="http://schemas.microsoft.com/office/drawing/2014/main" id="{90DFA8BA-979F-3743-9EA4-23ADB993B799}"/>
              </a:ext>
            </a:extLst>
          </p:cNvPr>
          <p:cNvSpPr txBox="1">
            <a:spLocks/>
          </p:cNvSpPr>
          <p:nvPr/>
        </p:nvSpPr>
        <p:spPr>
          <a:xfrm>
            <a:off x="6901543" y="5870059"/>
            <a:ext cx="4931774" cy="493970"/>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cap="none" spc="0"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fontAlgn="auto">
              <a:spcAft>
                <a:spcPts val="0"/>
              </a:spcAft>
            </a:pPr>
            <a:r>
              <a:rPr lang="en-US"/>
              <a:t>A Half Century Endeavor  </a:t>
            </a:r>
          </a:p>
        </p:txBody>
      </p:sp>
      <p:sp>
        <p:nvSpPr>
          <p:cNvPr id="5" name="TextBox 4">
            <a:extLst>
              <a:ext uri="{FF2B5EF4-FFF2-40B4-BE49-F238E27FC236}">
                <a16:creationId xmlns:a16="http://schemas.microsoft.com/office/drawing/2014/main" id="{A2E70F2D-D479-2620-2649-7EFFFD7CFFE3}"/>
              </a:ext>
            </a:extLst>
          </p:cNvPr>
          <p:cNvSpPr txBox="1"/>
          <p:nvPr/>
        </p:nvSpPr>
        <p:spPr>
          <a:xfrm>
            <a:off x="9248257" y="6379643"/>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D. Kau, VLSI-TSA 2021</a:t>
            </a:r>
          </a:p>
        </p:txBody>
      </p:sp>
    </p:spTree>
    <p:extLst>
      <p:ext uri="{BB962C8B-B14F-4D97-AF65-F5344CB8AC3E}">
        <p14:creationId xmlns:p14="http://schemas.microsoft.com/office/powerpoint/2010/main" val="1380878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458B5-BFC3-D0C5-5AAE-C13DC2B4B2B8}"/>
              </a:ext>
            </a:extLst>
          </p:cNvPr>
          <p:cNvSpPr>
            <a:spLocks noGrp="1"/>
          </p:cNvSpPr>
          <p:nvPr>
            <p:ph type="title"/>
          </p:nvPr>
        </p:nvSpPr>
        <p:spPr>
          <a:xfrm>
            <a:off x="1118121" y="271896"/>
            <a:ext cx="10360501" cy="493970"/>
          </a:xfrm>
        </p:spPr>
        <p:txBody>
          <a:bodyPr/>
          <a:lstStyle/>
          <a:p>
            <a:pPr algn="ctr"/>
            <a:r>
              <a:rPr lang="en-US" sz="3600" b="1" dirty="0">
                <a:latin typeface="Calibri" panose="020F0502020204030204" pitchFamily="34" charset="0"/>
                <a:cs typeface="Calibri" panose="020F0502020204030204" pitchFamily="34" charset="0"/>
              </a:rPr>
              <a:t>Long gestation of Disruptive Memory Technologies</a:t>
            </a:r>
            <a:endParaRPr lang="en-US" dirty="0"/>
          </a:p>
        </p:txBody>
      </p:sp>
      <p:sp>
        <p:nvSpPr>
          <p:cNvPr id="3" name="Slide Number Placeholder 2">
            <a:extLst>
              <a:ext uri="{FF2B5EF4-FFF2-40B4-BE49-F238E27FC236}">
                <a16:creationId xmlns:a16="http://schemas.microsoft.com/office/drawing/2014/main" id="{60D3D673-009F-B1F7-DE60-60FD7FEA8895}"/>
              </a:ext>
            </a:extLst>
          </p:cNvPr>
          <p:cNvSpPr>
            <a:spLocks noGrp="1"/>
          </p:cNvSpPr>
          <p:nvPr>
            <p:ph type="sldNum" sz="quarter" idx="12"/>
          </p:nvPr>
        </p:nvSpPr>
        <p:spPr/>
        <p:txBody>
          <a:bodyPr/>
          <a:lstStyle/>
          <a:p>
            <a:fld id="{17AA2687-1D62-4697-B07C-AE046A4947FE}" type="slidenum">
              <a:rPr lang="en-US" smtClean="0"/>
              <a:pPr/>
              <a:t>29</a:t>
            </a:fld>
            <a:endParaRPr lang="en-US" sz="1400"/>
          </a:p>
        </p:txBody>
      </p:sp>
      <p:sp>
        <p:nvSpPr>
          <p:cNvPr id="5" name="Striped Right Arrow 4">
            <a:extLst>
              <a:ext uri="{FF2B5EF4-FFF2-40B4-BE49-F238E27FC236}">
                <a16:creationId xmlns:a16="http://schemas.microsoft.com/office/drawing/2014/main" id="{FEECE88B-9134-40E1-8EE1-0730ADB379A9}"/>
              </a:ext>
            </a:extLst>
          </p:cNvPr>
          <p:cNvSpPr/>
          <p:nvPr/>
        </p:nvSpPr>
        <p:spPr>
          <a:xfrm>
            <a:off x="3531203" y="2862479"/>
            <a:ext cx="8472581" cy="1983008"/>
          </a:xfrm>
          <a:prstGeom prst="stripedRightArrow">
            <a:avLst>
              <a:gd name="adj1" fmla="val 50000"/>
              <a:gd name="adj2" fmla="val 56103"/>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90DAAAD-7215-D0D9-6CE0-42046D864982}"/>
              </a:ext>
            </a:extLst>
          </p:cNvPr>
          <p:cNvGrpSpPr/>
          <p:nvPr/>
        </p:nvGrpSpPr>
        <p:grpSpPr>
          <a:xfrm>
            <a:off x="185040" y="2862478"/>
            <a:ext cx="2196058" cy="2207062"/>
            <a:chOff x="296975" y="1018719"/>
            <a:chExt cx="2180857" cy="2250452"/>
          </a:xfrm>
        </p:grpSpPr>
        <p:pic>
          <p:nvPicPr>
            <p:cNvPr id="7" name="Picture 6">
              <a:extLst>
                <a:ext uri="{FF2B5EF4-FFF2-40B4-BE49-F238E27FC236}">
                  <a16:creationId xmlns:a16="http://schemas.microsoft.com/office/drawing/2014/main" id="{5C6D2F82-7CB5-1EB2-D619-EE2530728AAE}"/>
                </a:ext>
              </a:extLst>
            </p:cNvPr>
            <p:cNvPicPr>
              <a:picLocks noChangeAspect="1"/>
            </p:cNvPicPr>
            <p:nvPr/>
          </p:nvPicPr>
          <p:blipFill rotWithShape="1">
            <a:blip r:embed="rId2">
              <a:extLst>
                <a:ext uri="{28A0092B-C50C-407E-A947-70E740481C1C}">
                  <a14:useLocalDpi xmlns:a14="http://schemas.microsoft.com/office/drawing/2010/main" val="0"/>
                </a:ext>
              </a:extLst>
            </a:blip>
            <a:srcRect l="9102" t="10198" r="23513" b="71669"/>
            <a:stretch/>
          </p:blipFill>
          <p:spPr>
            <a:xfrm>
              <a:off x="426913" y="1173486"/>
              <a:ext cx="1926974" cy="671031"/>
            </a:xfrm>
            <a:prstGeom prst="rect">
              <a:avLst/>
            </a:prstGeom>
          </p:spPr>
        </p:pic>
        <p:pic>
          <p:nvPicPr>
            <p:cNvPr id="8" name="Picture 7">
              <a:extLst>
                <a:ext uri="{FF2B5EF4-FFF2-40B4-BE49-F238E27FC236}">
                  <a16:creationId xmlns:a16="http://schemas.microsoft.com/office/drawing/2014/main" id="{5F10EE27-1092-634F-7B60-CBB569BD9E76}"/>
                </a:ext>
              </a:extLst>
            </p:cNvPr>
            <p:cNvPicPr>
              <a:picLocks noChangeAspect="1"/>
            </p:cNvPicPr>
            <p:nvPr/>
          </p:nvPicPr>
          <p:blipFill>
            <a:blip r:embed="rId3"/>
            <a:stretch>
              <a:fillRect/>
            </a:stretch>
          </p:blipFill>
          <p:spPr>
            <a:xfrm>
              <a:off x="1421118" y="1849716"/>
              <a:ext cx="932431" cy="1307144"/>
            </a:xfrm>
            <a:prstGeom prst="rect">
              <a:avLst/>
            </a:prstGeom>
          </p:spPr>
        </p:pic>
        <p:pic>
          <p:nvPicPr>
            <p:cNvPr id="9" name="Picture 8">
              <a:extLst>
                <a:ext uri="{FF2B5EF4-FFF2-40B4-BE49-F238E27FC236}">
                  <a16:creationId xmlns:a16="http://schemas.microsoft.com/office/drawing/2014/main" id="{DF86C0E5-E417-2B59-3E89-97242719E718}"/>
                </a:ext>
              </a:extLst>
            </p:cNvPr>
            <p:cNvPicPr>
              <a:picLocks noChangeAspect="1"/>
            </p:cNvPicPr>
            <p:nvPr/>
          </p:nvPicPr>
          <p:blipFill rotWithShape="1">
            <a:blip r:embed="rId4">
              <a:extLst>
                <a:ext uri="{28A0092B-C50C-407E-A947-70E740481C1C}">
                  <a14:useLocalDpi xmlns:a14="http://schemas.microsoft.com/office/drawing/2010/main" val="0"/>
                </a:ext>
              </a:extLst>
            </a:blip>
            <a:srcRect r="3911" b="7158"/>
            <a:stretch/>
          </p:blipFill>
          <p:spPr>
            <a:xfrm>
              <a:off x="422304" y="1849716"/>
              <a:ext cx="991147" cy="1317554"/>
            </a:xfrm>
            <a:prstGeom prst="rect">
              <a:avLst/>
            </a:prstGeom>
          </p:spPr>
        </p:pic>
        <p:sp>
          <p:nvSpPr>
            <p:cNvPr id="11" name="Rounded Rectangle 13">
              <a:extLst>
                <a:ext uri="{FF2B5EF4-FFF2-40B4-BE49-F238E27FC236}">
                  <a16:creationId xmlns:a16="http://schemas.microsoft.com/office/drawing/2014/main" id="{E286CFFA-192D-3C48-4EFF-3ED417736D59}"/>
                </a:ext>
              </a:extLst>
            </p:cNvPr>
            <p:cNvSpPr/>
            <p:nvPr/>
          </p:nvSpPr>
          <p:spPr>
            <a:xfrm>
              <a:off x="296975" y="1018719"/>
              <a:ext cx="2180857" cy="22504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12" name="Group 11">
            <a:extLst>
              <a:ext uri="{FF2B5EF4-FFF2-40B4-BE49-F238E27FC236}">
                <a16:creationId xmlns:a16="http://schemas.microsoft.com/office/drawing/2014/main" id="{E2CAF402-44FF-0647-CE31-26F27D3A95D7}"/>
              </a:ext>
            </a:extLst>
          </p:cNvPr>
          <p:cNvGrpSpPr/>
          <p:nvPr/>
        </p:nvGrpSpPr>
        <p:grpSpPr>
          <a:xfrm>
            <a:off x="2560953" y="4604132"/>
            <a:ext cx="2634453" cy="1703899"/>
            <a:chOff x="-2017" y="1154061"/>
            <a:chExt cx="2635139" cy="1704343"/>
          </a:xfrm>
        </p:grpSpPr>
        <p:sp>
          <p:nvSpPr>
            <p:cNvPr id="13" name="TextBox 12">
              <a:extLst>
                <a:ext uri="{FF2B5EF4-FFF2-40B4-BE49-F238E27FC236}">
                  <a16:creationId xmlns:a16="http://schemas.microsoft.com/office/drawing/2014/main" id="{56ECECFF-1D56-C1D8-2646-DE00ABA2D37E}"/>
                </a:ext>
              </a:extLst>
            </p:cNvPr>
            <p:cNvSpPr txBox="1"/>
            <p:nvPr/>
          </p:nvSpPr>
          <p:spPr>
            <a:xfrm>
              <a:off x="-2017" y="1205449"/>
              <a:ext cx="1561994" cy="1570069"/>
            </a:xfrm>
            <a:prstGeom prst="rect">
              <a:avLst/>
            </a:prstGeom>
            <a:noFill/>
            <a:ln>
              <a:noFill/>
            </a:ln>
          </p:spPr>
          <p:txBody>
            <a:bodyPr wrap="square" rtlCol="0">
              <a:spAutoFit/>
            </a:bodyPr>
            <a:lstStyle/>
            <a:p>
              <a:pPr algn="ctr"/>
              <a:r>
                <a:rPr lang="en-US" sz="1600" b="1" dirty="0">
                  <a:latin typeface="Calibri" panose="020F0502020204030204" pitchFamily="34" charset="0"/>
                  <a:cs typeface="Calibri" panose="020F0502020204030204" pitchFamily="34" charset="0"/>
                </a:rPr>
                <a:t>4Kb </a:t>
              </a:r>
            </a:p>
            <a:p>
              <a:pPr algn="ctr"/>
              <a:r>
                <a:rPr lang="en-US" sz="1600" b="1" dirty="0">
                  <a:latin typeface="Calibri" panose="020F0502020204030204" pitchFamily="34" charset="0"/>
                  <a:cs typeface="Calibri" panose="020F0502020204030204" pitchFamily="34" charset="0"/>
                </a:rPr>
                <a:t>200nm feature, </a:t>
              </a:r>
            </a:p>
            <a:p>
              <a:pPr algn="ctr"/>
              <a:r>
                <a:rPr lang="en-US" sz="1600" b="1" dirty="0">
                  <a:latin typeface="Calibri" panose="020F0502020204030204" pitchFamily="34" charset="0"/>
                  <a:cs typeface="Calibri" panose="020F0502020204030204" pitchFamily="34" charset="0"/>
                </a:rPr>
                <a:t>4-mask </a:t>
              </a:r>
            </a:p>
            <a:p>
              <a:pPr algn="ctr"/>
              <a:r>
                <a:rPr lang="en-US" sz="1600" b="1" dirty="0" err="1">
                  <a:latin typeface="Calibri" panose="020F0502020204030204" pitchFamily="34" charset="0"/>
                  <a:cs typeface="Calibri" panose="020F0502020204030204" pitchFamily="34" charset="0"/>
                </a:rPr>
                <a:t>Sublitho</a:t>
              </a:r>
              <a:r>
                <a:rPr lang="en-US" sz="1600" b="1" dirty="0">
                  <a:latin typeface="Calibri" panose="020F0502020204030204" pitchFamily="34" charset="0"/>
                  <a:cs typeface="Calibri" panose="020F0502020204030204" pitchFamily="34" charset="0"/>
                </a:rPr>
                <a:t> Heater </a:t>
              </a:r>
            </a:p>
            <a:p>
              <a:pPr algn="ctr"/>
              <a:r>
                <a:rPr lang="en-US" sz="1600" b="1" dirty="0">
                  <a:latin typeface="Calibri" panose="020F0502020204030204" pitchFamily="34" charset="0"/>
                  <a:cs typeface="Calibri" panose="020F0502020204030204" pitchFamily="34" charset="0"/>
                </a:rPr>
                <a:t>Damascene PM </a:t>
              </a:r>
            </a:p>
            <a:p>
              <a:pPr algn="ctr"/>
              <a:r>
                <a:rPr lang="en-US" sz="1600" b="1" dirty="0">
                  <a:latin typeface="Calibri" panose="020F0502020204030204" pitchFamily="34" charset="0"/>
                  <a:cs typeface="Calibri" panose="020F0502020204030204" pitchFamily="34" charset="0"/>
                </a:rPr>
                <a:t>Subtractive SD</a:t>
              </a:r>
            </a:p>
          </p:txBody>
        </p:sp>
        <p:grpSp>
          <p:nvGrpSpPr>
            <p:cNvPr id="14" name="Group 13">
              <a:extLst>
                <a:ext uri="{FF2B5EF4-FFF2-40B4-BE49-F238E27FC236}">
                  <a16:creationId xmlns:a16="http://schemas.microsoft.com/office/drawing/2014/main" id="{7C23C1B6-5007-9F7C-D442-19D122AE3065}"/>
                </a:ext>
              </a:extLst>
            </p:cNvPr>
            <p:cNvGrpSpPr>
              <a:grpSpLocks noChangeAspect="1"/>
            </p:cNvGrpSpPr>
            <p:nvPr/>
          </p:nvGrpSpPr>
          <p:grpSpPr>
            <a:xfrm>
              <a:off x="1175323" y="1812093"/>
              <a:ext cx="1377221" cy="773758"/>
              <a:chOff x="-841136" y="2062449"/>
              <a:chExt cx="1267433" cy="712076"/>
            </a:xfrm>
          </p:grpSpPr>
          <p:pic>
            <p:nvPicPr>
              <p:cNvPr id="16" name="Picture 15">
                <a:extLst>
                  <a:ext uri="{FF2B5EF4-FFF2-40B4-BE49-F238E27FC236}">
                    <a16:creationId xmlns:a16="http://schemas.microsoft.com/office/drawing/2014/main" id="{791115AF-84C9-42B4-A44B-8697F6237359}"/>
                  </a:ext>
                </a:extLst>
              </p:cNvPr>
              <p:cNvPicPr>
                <a:picLocks noChangeAspect="1"/>
              </p:cNvPicPr>
              <p:nvPr/>
            </p:nvPicPr>
            <p:blipFill>
              <a:blip r:embed="rId5"/>
              <a:stretch>
                <a:fillRect/>
              </a:stretch>
            </p:blipFill>
            <p:spPr>
              <a:xfrm>
                <a:off x="-491038" y="2062449"/>
                <a:ext cx="917335" cy="506814"/>
              </a:xfrm>
              <a:prstGeom prst="rect">
                <a:avLst/>
              </a:prstGeom>
              <a:ln>
                <a:noFill/>
              </a:ln>
            </p:spPr>
          </p:pic>
          <p:sp>
            <p:nvSpPr>
              <p:cNvPr id="17" name="Line 13">
                <a:extLst>
                  <a:ext uri="{FF2B5EF4-FFF2-40B4-BE49-F238E27FC236}">
                    <a16:creationId xmlns:a16="http://schemas.microsoft.com/office/drawing/2014/main" id="{37AB3156-FEC7-819C-0AC1-2DAC40A89CC2}"/>
                  </a:ext>
                </a:extLst>
              </p:cNvPr>
              <p:cNvSpPr>
                <a:spLocks noChangeAspect="1" noChangeShapeType="1"/>
              </p:cNvSpPr>
              <p:nvPr/>
            </p:nvSpPr>
            <p:spPr bwMode="auto">
              <a:xfrm flipH="1">
                <a:off x="-742755" y="2368418"/>
                <a:ext cx="467377" cy="0"/>
              </a:xfrm>
              <a:prstGeom prst="line">
                <a:avLst/>
              </a:prstGeom>
              <a:noFill/>
              <a:ln w="9525">
                <a:noFill/>
                <a:round/>
                <a:headEnd type="triangle"/>
                <a:tailEnd type="triangle" w="med" len="med"/>
              </a:ln>
            </p:spPr>
            <p:txBody>
              <a:bodyPr/>
              <a:lstStyle/>
              <a:p>
                <a:endParaRPr lang="en-US" sz="1000"/>
              </a:p>
            </p:txBody>
          </p:sp>
          <p:sp>
            <p:nvSpPr>
              <p:cNvPr id="18" name="Line 10">
                <a:extLst>
                  <a:ext uri="{FF2B5EF4-FFF2-40B4-BE49-F238E27FC236}">
                    <a16:creationId xmlns:a16="http://schemas.microsoft.com/office/drawing/2014/main" id="{03756AEB-0111-7A42-9C6A-B627F9B980B5}"/>
                  </a:ext>
                </a:extLst>
              </p:cNvPr>
              <p:cNvSpPr>
                <a:spLocks noChangeAspect="1" noChangeShapeType="1"/>
              </p:cNvSpPr>
              <p:nvPr/>
            </p:nvSpPr>
            <p:spPr bwMode="auto">
              <a:xfrm flipH="1">
                <a:off x="-841136" y="2774525"/>
                <a:ext cx="917335" cy="0"/>
              </a:xfrm>
              <a:prstGeom prst="line">
                <a:avLst/>
              </a:prstGeom>
              <a:noFill/>
              <a:ln w="9525">
                <a:noFill/>
                <a:round/>
                <a:headEnd type="triangle"/>
                <a:tailEnd type="triangle" w="med" len="med"/>
              </a:ln>
            </p:spPr>
            <p:txBody>
              <a:bodyPr/>
              <a:lstStyle/>
              <a:p>
                <a:endParaRPr lang="en-US" sz="1000"/>
              </a:p>
            </p:txBody>
          </p:sp>
          <p:sp>
            <p:nvSpPr>
              <p:cNvPr id="19" name="Line 10">
                <a:extLst>
                  <a:ext uri="{FF2B5EF4-FFF2-40B4-BE49-F238E27FC236}">
                    <a16:creationId xmlns:a16="http://schemas.microsoft.com/office/drawing/2014/main" id="{652FE957-7677-85CD-5D6C-10288822A8C7}"/>
                  </a:ext>
                </a:extLst>
              </p:cNvPr>
              <p:cNvSpPr>
                <a:spLocks noChangeAspect="1" noChangeShapeType="1"/>
              </p:cNvSpPr>
              <p:nvPr/>
            </p:nvSpPr>
            <p:spPr bwMode="auto">
              <a:xfrm flipH="1">
                <a:off x="-699080" y="2417618"/>
                <a:ext cx="403385" cy="0"/>
              </a:xfrm>
              <a:prstGeom prst="line">
                <a:avLst/>
              </a:prstGeom>
              <a:noFill/>
              <a:ln w="9525">
                <a:noFill/>
                <a:round/>
                <a:headEnd type="triangle"/>
                <a:tailEnd type="triangle" w="med" len="med"/>
              </a:ln>
            </p:spPr>
            <p:txBody>
              <a:bodyPr/>
              <a:lstStyle/>
              <a:p>
                <a:endParaRPr lang="en-US" sz="1000"/>
              </a:p>
            </p:txBody>
          </p:sp>
          <p:sp>
            <p:nvSpPr>
              <p:cNvPr id="20" name="Line 10">
                <a:extLst>
                  <a:ext uri="{FF2B5EF4-FFF2-40B4-BE49-F238E27FC236}">
                    <a16:creationId xmlns:a16="http://schemas.microsoft.com/office/drawing/2014/main" id="{27F55BDE-1D8B-BB2E-D77C-79207074F84F}"/>
                  </a:ext>
                </a:extLst>
              </p:cNvPr>
              <p:cNvSpPr>
                <a:spLocks noChangeAspect="1" noChangeShapeType="1"/>
              </p:cNvSpPr>
              <p:nvPr/>
            </p:nvSpPr>
            <p:spPr bwMode="auto">
              <a:xfrm flipH="1">
                <a:off x="-779160" y="2219800"/>
                <a:ext cx="503783" cy="0"/>
              </a:xfrm>
              <a:prstGeom prst="line">
                <a:avLst/>
              </a:prstGeom>
              <a:noFill/>
              <a:ln w="9525">
                <a:noFill/>
                <a:round/>
                <a:headEnd type="triangle"/>
                <a:tailEnd type="triangle" w="med" len="med"/>
              </a:ln>
            </p:spPr>
            <p:txBody>
              <a:bodyPr/>
              <a:lstStyle/>
              <a:p>
                <a:endParaRPr lang="en-US" sz="1000"/>
              </a:p>
            </p:txBody>
          </p:sp>
        </p:grpSp>
        <p:sp>
          <p:nvSpPr>
            <p:cNvPr id="15" name="Rounded Rectangle 13">
              <a:extLst>
                <a:ext uri="{FF2B5EF4-FFF2-40B4-BE49-F238E27FC236}">
                  <a16:creationId xmlns:a16="http://schemas.microsoft.com/office/drawing/2014/main" id="{670D0AFF-8D26-7E05-9D16-919C6EB03F96}"/>
                </a:ext>
              </a:extLst>
            </p:cNvPr>
            <p:cNvSpPr/>
            <p:nvPr/>
          </p:nvSpPr>
          <p:spPr>
            <a:xfrm>
              <a:off x="31582" y="1154061"/>
              <a:ext cx="2601540" cy="17043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21" name="Pentagon 20">
            <a:extLst>
              <a:ext uri="{FF2B5EF4-FFF2-40B4-BE49-F238E27FC236}">
                <a16:creationId xmlns:a16="http://schemas.microsoft.com/office/drawing/2014/main" id="{60025701-4203-92F9-03B8-CD0227266509}"/>
              </a:ext>
            </a:extLst>
          </p:cNvPr>
          <p:cNvSpPr/>
          <p:nvPr/>
        </p:nvSpPr>
        <p:spPr>
          <a:xfrm>
            <a:off x="2488675" y="3452279"/>
            <a:ext cx="1042529" cy="839645"/>
          </a:xfrm>
          <a:prstGeom prst="homePlate">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90F305C-9B5F-CF00-1AEA-C30279F78977}"/>
              </a:ext>
            </a:extLst>
          </p:cNvPr>
          <p:cNvSpPr txBox="1"/>
          <p:nvPr/>
        </p:nvSpPr>
        <p:spPr>
          <a:xfrm>
            <a:off x="2488675" y="3726498"/>
            <a:ext cx="749287" cy="307777"/>
          </a:xfrm>
          <a:prstGeom prst="rect">
            <a:avLst/>
          </a:prstGeom>
          <a:noFill/>
        </p:spPr>
        <p:txBody>
          <a:bodyPr wrap="square" lIns="0" tIns="0" rIns="0" bIns="0">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1970</a:t>
            </a:r>
          </a:p>
        </p:txBody>
      </p:sp>
      <p:grpSp>
        <p:nvGrpSpPr>
          <p:cNvPr id="25" name="Group 24">
            <a:extLst>
              <a:ext uri="{FF2B5EF4-FFF2-40B4-BE49-F238E27FC236}">
                <a16:creationId xmlns:a16="http://schemas.microsoft.com/office/drawing/2014/main" id="{8C92ECBA-C076-CADF-25BD-B070E715434A}"/>
              </a:ext>
            </a:extLst>
          </p:cNvPr>
          <p:cNvGrpSpPr/>
          <p:nvPr/>
        </p:nvGrpSpPr>
        <p:grpSpPr>
          <a:xfrm>
            <a:off x="3985408" y="1676764"/>
            <a:ext cx="2320235" cy="1354238"/>
            <a:chOff x="3286061" y="1403836"/>
            <a:chExt cx="2320839" cy="1354591"/>
          </a:xfrm>
        </p:grpSpPr>
        <p:sp>
          <p:nvSpPr>
            <p:cNvPr id="26" name="TextBox 25">
              <a:extLst>
                <a:ext uri="{FF2B5EF4-FFF2-40B4-BE49-F238E27FC236}">
                  <a16:creationId xmlns:a16="http://schemas.microsoft.com/office/drawing/2014/main" id="{BF809D0D-B28B-D97B-6EA0-7BB5BF28E18E}"/>
                </a:ext>
              </a:extLst>
            </p:cNvPr>
            <p:cNvSpPr txBox="1"/>
            <p:nvPr/>
          </p:nvSpPr>
          <p:spPr>
            <a:xfrm>
              <a:off x="3286061" y="1404885"/>
              <a:ext cx="2320839" cy="132378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64Mb </a:t>
              </a:r>
            </a:p>
            <a:p>
              <a:pPr algn="ctr"/>
              <a:r>
                <a:rPr lang="en-US" sz="1600" b="1" dirty="0">
                  <a:latin typeface="Calibri" panose="020F0502020204030204" pitchFamily="34" charset="0"/>
                  <a:cs typeface="Calibri" panose="020F0502020204030204" pitchFamily="34" charset="0"/>
                </a:rPr>
                <a:t>180nm ½ Pitch </a:t>
              </a:r>
            </a:p>
            <a:p>
              <a:pPr algn="ctr"/>
              <a:r>
                <a:rPr lang="en-US" sz="1600" b="1" dirty="0">
                  <a:latin typeface="Calibri" panose="020F0502020204030204" pitchFamily="34" charset="0"/>
                  <a:cs typeface="Calibri" panose="020F0502020204030204" pitchFamily="34" charset="0"/>
                </a:rPr>
                <a:t>6-Mask </a:t>
              </a:r>
              <a:r>
                <a:rPr lang="en-US" sz="1600" b="1" dirty="0" err="1">
                  <a:latin typeface="Calibri" panose="020F0502020204030204" pitchFamily="34" charset="0"/>
                  <a:cs typeface="Calibri" panose="020F0502020204030204" pitchFamily="34" charset="0"/>
                </a:rPr>
                <a:t>Sublitho</a:t>
              </a:r>
              <a:r>
                <a:rPr lang="en-US" sz="1600" b="1" dirty="0">
                  <a:latin typeface="Calibri" panose="020F0502020204030204" pitchFamily="34" charset="0"/>
                  <a:cs typeface="Calibri" panose="020F0502020204030204" pitchFamily="34" charset="0"/>
                </a:rPr>
                <a:t> Heater </a:t>
              </a:r>
            </a:p>
            <a:p>
              <a:pPr algn="ctr"/>
              <a:r>
                <a:rPr lang="en-US" sz="1600" b="1" dirty="0">
                  <a:latin typeface="Calibri" panose="020F0502020204030204" pitchFamily="34" charset="0"/>
                  <a:cs typeface="Calibri" panose="020F0502020204030204" pitchFamily="34" charset="0"/>
                </a:rPr>
                <a:t>Damascene PM, </a:t>
              </a:r>
            </a:p>
            <a:p>
              <a:pPr algn="ctr"/>
              <a:r>
                <a:rPr lang="en-US" sz="1600" b="1" dirty="0">
                  <a:latin typeface="Calibri" panose="020F0502020204030204" pitchFamily="34" charset="0"/>
                  <a:cs typeface="Calibri" panose="020F0502020204030204" pitchFamily="34" charset="0"/>
                </a:rPr>
                <a:t>Subtractive SD</a:t>
              </a:r>
            </a:p>
          </p:txBody>
        </p:sp>
        <p:sp>
          <p:nvSpPr>
            <p:cNvPr id="28" name="Rounded Rectangle 87">
              <a:extLst>
                <a:ext uri="{FF2B5EF4-FFF2-40B4-BE49-F238E27FC236}">
                  <a16:creationId xmlns:a16="http://schemas.microsoft.com/office/drawing/2014/main" id="{28DA7B94-3DA1-FA23-4C8C-6180E60715F7}"/>
                </a:ext>
              </a:extLst>
            </p:cNvPr>
            <p:cNvSpPr/>
            <p:nvPr/>
          </p:nvSpPr>
          <p:spPr>
            <a:xfrm>
              <a:off x="3382456" y="1403836"/>
              <a:ext cx="2117668" cy="135459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44" name="Group 43">
            <a:extLst>
              <a:ext uri="{FF2B5EF4-FFF2-40B4-BE49-F238E27FC236}">
                <a16:creationId xmlns:a16="http://schemas.microsoft.com/office/drawing/2014/main" id="{C9B9AC6F-E893-3164-90AF-F76AC7EA8B48}"/>
              </a:ext>
            </a:extLst>
          </p:cNvPr>
          <p:cNvGrpSpPr/>
          <p:nvPr/>
        </p:nvGrpSpPr>
        <p:grpSpPr>
          <a:xfrm>
            <a:off x="5335680" y="4604132"/>
            <a:ext cx="2189123" cy="1569660"/>
            <a:chOff x="6223549" y="838198"/>
            <a:chExt cx="2189694" cy="1570067"/>
          </a:xfrm>
        </p:grpSpPr>
        <p:cxnSp>
          <p:nvCxnSpPr>
            <p:cNvPr id="49" name="Straight Connector 48">
              <a:extLst>
                <a:ext uri="{FF2B5EF4-FFF2-40B4-BE49-F238E27FC236}">
                  <a16:creationId xmlns:a16="http://schemas.microsoft.com/office/drawing/2014/main" id="{FB9E671F-CAFC-CA11-1722-6DF06C84DC26}"/>
                </a:ext>
              </a:extLst>
            </p:cNvPr>
            <p:cNvCxnSpPr/>
            <p:nvPr/>
          </p:nvCxnSpPr>
          <p:spPr>
            <a:xfrm>
              <a:off x="7226419" y="1813775"/>
              <a:ext cx="291044" cy="56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F44B7FE-FEEA-E966-E8E8-669ACFF6B1AE}"/>
                </a:ext>
              </a:extLst>
            </p:cNvPr>
            <p:cNvSpPr txBox="1"/>
            <p:nvPr/>
          </p:nvSpPr>
          <p:spPr>
            <a:xfrm>
              <a:off x="6271205" y="990600"/>
              <a:ext cx="2142038" cy="1323783"/>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64Mb </a:t>
              </a:r>
            </a:p>
            <a:p>
              <a:pPr algn="ctr"/>
              <a:r>
                <a:rPr lang="en-US" sz="1600" b="1" dirty="0">
                  <a:latin typeface="Calibri" panose="020F0502020204030204" pitchFamily="34" charset="0"/>
                  <a:cs typeface="Calibri" panose="020F0502020204030204" pitchFamily="34" charset="0"/>
                </a:rPr>
                <a:t>100nm feature</a:t>
              </a:r>
            </a:p>
            <a:p>
              <a:pPr algn="ctr"/>
              <a:r>
                <a:rPr lang="en-US" sz="1600" b="1" dirty="0">
                  <a:latin typeface="Calibri" panose="020F0502020204030204" pitchFamily="34" charset="0"/>
                  <a:cs typeface="Calibri" panose="020F0502020204030204" pitchFamily="34" charset="0"/>
                </a:rPr>
                <a:t>2-Mask </a:t>
              </a:r>
            </a:p>
            <a:p>
              <a:pPr algn="ctr"/>
              <a:r>
                <a:rPr lang="en-US" sz="1600" b="1" dirty="0">
                  <a:latin typeface="Calibri" panose="020F0502020204030204" pitchFamily="34" charset="0"/>
                  <a:cs typeface="Calibri" panose="020F0502020204030204" pitchFamily="34" charset="0"/>
                </a:rPr>
                <a:t>Self-Aligned, </a:t>
              </a:r>
            </a:p>
            <a:p>
              <a:pPr algn="ctr"/>
              <a:r>
                <a:rPr lang="en-US" sz="1600" b="1" dirty="0">
                  <a:latin typeface="Calibri" panose="020F0502020204030204" pitchFamily="34" charset="0"/>
                  <a:cs typeface="Calibri" panose="020F0502020204030204" pitchFamily="34" charset="0"/>
                </a:rPr>
                <a:t>Subtractive Cell</a:t>
              </a:r>
            </a:p>
          </p:txBody>
        </p:sp>
        <p:sp>
          <p:nvSpPr>
            <p:cNvPr id="47" name="Rounded Rectangle 88">
              <a:extLst>
                <a:ext uri="{FF2B5EF4-FFF2-40B4-BE49-F238E27FC236}">
                  <a16:creationId xmlns:a16="http://schemas.microsoft.com/office/drawing/2014/main" id="{763940A8-86AC-0A36-4147-38C5332ECA2E}"/>
                </a:ext>
              </a:extLst>
            </p:cNvPr>
            <p:cNvSpPr/>
            <p:nvPr/>
          </p:nvSpPr>
          <p:spPr>
            <a:xfrm>
              <a:off x="6223549" y="838198"/>
              <a:ext cx="2141436" cy="157006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90" name="Group 89">
            <a:extLst>
              <a:ext uri="{FF2B5EF4-FFF2-40B4-BE49-F238E27FC236}">
                <a16:creationId xmlns:a16="http://schemas.microsoft.com/office/drawing/2014/main" id="{C6CDE3D7-B39D-5C8D-85BE-26A559B5384E}"/>
              </a:ext>
            </a:extLst>
          </p:cNvPr>
          <p:cNvGrpSpPr/>
          <p:nvPr/>
        </p:nvGrpSpPr>
        <p:grpSpPr>
          <a:xfrm>
            <a:off x="6772430" y="1534174"/>
            <a:ext cx="1607982" cy="1569660"/>
            <a:chOff x="6957046" y="1851617"/>
            <a:chExt cx="1607982" cy="1569660"/>
          </a:xfrm>
        </p:grpSpPr>
        <p:sp>
          <p:nvSpPr>
            <p:cNvPr id="65" name="TextBox 64">
              <a:extLst>
                <a:ext uri="{FF2B5EF4-FFF2-40B4-BE49-F238E27FC236}">
                  <a16:creationId xmlns:a16="http://schemas.microsoft.com/office/drawing/2014/main" id="{313DD9FA-A37E-9DAC-58B8-7D1DDAEB7FF5}"/>
                </a:ext>
              </a:extLst>
            </p:cNvPr>
            <p:cNvSpPr txBox="1"/>
            <p:nvPr/>
          </p:nvSpPr>
          <p:spPr>
            <a:xfrm>
              <a:off x="6987590" y="1851617"/>
              <a:ext cx="1577438" cy="1569660"/>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64Mb </a:t>
              </a:r>
            </a:p>
            <a:p>
              <a:pPr algn="ctr"/>
              <a:r>
                <a:rPr lang="en-US" sz="1600" b="1" dirty="0">
                  <a:latin typeface="Calibri" panose="020F0502020204030204" pitchFamily="34" charset="0"/>
                  <a:cs typeface="Calibri" panose="020F0502020204030204" pitchFamily="34" charset="0"/>
                </a:rPr>
                <a:t>50nm ½ Pitch, </a:t>
              </a:r>
            </a:p>
            <a:p>
              <a:pPr algn="ctr"/>
              <a:r>
                <a:rPr lang="en-US" sz="1600" b="1" dirty="0">
                  <a:latin typeface="Calibri" panose="020F0502020204030204" pitchFamily="34" charset="0"/>
                  <a:cs typeface="Calibri" panose="020F0502020204030204" pitchFamily="34" charset="0"/>
                </a:rPr>
                <a:t>2-Mask</a:t>
              </a:r>
            </a:p>
            <a:p>
              <a:pPr algn="ctr"/>
              <a:r>
                <a:rPr lang="en-US" sz="1600" b="1" dirty="0">
                  <a:latin typeface="Calibri" panose="020F0502020204030204" pitchFamily="34" charset="0"/>
                  <a:cs typeface="Calibri" panose="020F0502020204030204" pitchFamily="34" charset="0"/>
                </a:rPr>
                <a:t>Dual Deck, </a:t>
              </a:r>
            </a:p>
            <a:p>
              <a:pPr algn="ctr"/>
              <a:r>
                <a:rPr lang="en-US" sz="1600" b="1" dirty="0">
                  <a:latin typeface="Calibri" panose="020F0502020204030204" pitchFamily="34" charset="0"/>
                  <a:cs typeface="Calibri" panose="020F0502020204030204" pitchFamily="34" charset="0"/>
                </a:rPr>
                <a:t>Self Aligned </a:t>
              </a:r>
            </a:p>
            <a:p>
              <a:pPr algn="ctr"/>
              <a:r>
                <a:rPr lang="en-US" sz="1600" b="1" dirty="0">
                  <a:latin typeface="Calibri" panose="020F0502020204030204" pitchFamily="34" charset="0"/>
                  <a:cs typeface="Calibri" panose="020F0502020204030204" pitchFamily="34" charset="0"/>
                </a:rPr>
                <a:t>Subtractive Cell</a:t>
              </a:r>
            </a:p>
          </p:txBody>
        </p:sp>
        <p:sp>
          <p:nvSpPr>
            <p:cNvPr id="66" name="Rounded Rectangle 89">
              <a:extLst>
                <a:ext uri="{FF2B5EF4-FFF2-40B4-BE49-F238E27FC236}">
                  <a16:creationId xmlns:a16="http://schemas.microsoft.com/office/drawing/2014/main" id="{FF4BC87A-F7F6-D676-A013-014F7437DE9A}"/>
                </a:ext>
              </a:extLst>
            </p:cNvPr>
            <p:cNvSpPr/>
            <p:nvPr/>
          </p:nvSpPr>
          <p:spPr>
            <a:xfrm>
              <a:off x="6957046" y="1851617"/>
              <a:ext cx="1607982" cy="15696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67" name="Group 66">
            <a:extLst>
              <a:ext uri="{FF2B5EF4-FFF2-40B4-BE49-F238E27FC236}">
                <a16:creationId xmlns:a16="http://schemas.microsoft.com/office/drawing/2014/main" id="{CA45DAD2-4423-5686-B456-8C75BDB11AAE}"/>
              </a:ext>
            </a:extLst>
          </p:cNvPr>
          <p:cNvGrpSpPr/>
          <p:nvPr/>
        </p:nvGrpSpPr>
        <p:grpSpPr>
          <a:xfrm>
            <a:off x="7667827" y="4606978"/>
            <a:ext cx="1577437" cy="1472956"/>
            <a:chOff x="925675" y="3844563"/>
            <a:chExt cx="1577848" cy="1473340"/>
          </a:xfrm>
        </p:grpSpPr>
        <p:sp>
          <p:nvSpPr>
            <p:cNvPr id="69" name="TextBox 68">
              <a:extLst>
                <a:ext uri="{FF2B5EF4-FFF2-40B4-BE49-F238E27FC236}">
                  <a16:creationId xmlns:a16="http://schemas.microsoft.com/office/drawing/2014/main" id="{AB07F2D5-903A-B33E-D8DE-77ADF4010F71}"/>
                </a:ext>
              </a:extLst>
            </p:cNvPr>
            <p:cNvSpPr txBox="1"/>
            <p:nvPr/>
          </p:nvSpPr>
          <p:spPr>
            <a:xfrm>
              <a:off x="934643" y="3844563"/>
              <a:ext cx="1552668" cy="132378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128Gb </a:t>
              </a:r>
            </a:p>
            <a:p>
              <a:pPr algn="ctr"/>
              <a:r>
                <a:rPr lang="en-US" sz="1600" b="1" dirty="0">
                  <a:latin typeface="Calibri" panose="020F0502020204030204" pitchFamily="34" charset="0"/>
                  <a:cs typeface="Calibri" panose="020F0502020204030204" pitchFamily="34" charset="0"/>
                </a:rPr>
                <a:t>41nm Pitch</a:t>
              </a:r>
            </a:p>
            <a:p>
              <a:pPr algn="ctr"/>
              <a:r>
                <a:rPr lang="en-US" sz="1600" b="1" dirty="0">
                  <a:latin typeface="Calibri" panose="020F0502020204030204" pitchFamily="34" charset="0"/>
                  <a:cs typeface="Calibri" panose="020F0502020204030204" pitchFamily="34" charset="0"/>
                </a:rPr>
                <a:t>Dual Deck </a:t>
              </a:r>
            </a:p>
            <a:p>
              <a:pPr algn="ctr"/>
              <a:r>
                <a:rPr lang="en-US" sz="1600" b="1" dirty="0">
                  <a:latin typeface="Calibri" panose="020F0502020204030204" pitchFamily="34" charset="0"/>
                  <a:cs typeface="Calibri" panose="020F0502020204030204" pitchFamily="34" charset="0"/>
                </a:rPr>
                <a:t>Self Aligned Subtractive Cell </a:t>
              </a:r>
            </a:p>
          </p:txBody>
        </p:sp>
        <p:sp>
          <p:nvSpPr>
            <p:cNvPr id="70" name="Rounded Rectangle 90">
              <a:extLst>
                <a:ext uri="{FF2B5EF4-FFF2-40B4-BE49-F238E27FC236}">
                  <a16:creationId xmlns:a16="http://schemas.microsoft.com/office/drawing/2014/main" id="{D49AA330-4C2C-E531-0F51-E330D7E99EF1}"/>
                </a:ext>
              </a:extLst>
            </p:cNvPr>
            <p:cNvSpPr/>
            <p:nvPr/>
          </p:nvSpPr>
          <p:spPr>
            <a:xfrm>
              <a:off x="925675" y="3861102"/>
              <a:ext cx="1577848" cy="14568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72" name="Group 71">
            <a:extLst>
              <a:ext uri="{FF2B5EF4-FFF2-40B4-BE49-F238E27FC236}">
                <a16:creationId xmlns:a16="http://schemas.microsoft.com/office/drawing/2014/main" id="{9B85B096-1777-A2F3-E6A7-A39898D0C854}"/>
              </a:ext>
            </a:extLst>
          </p:cNvPr>
          <p:cNvGrpSpPr/>
          <p:nvPr/>
        </p:nvGrpSpPr>
        <p:grpSpPr>
          <a:xfrm>
            <a:off x="8756098" y="1650289"/>
            <a:ext cx="1582434" cy="1587261"/>
            <a:chOff x="4553439" y="3933155"/>
            <a:chExt cx="1582846" cy="1587675"/>
          </a:xfrm>
        </p:grpSpPr>
        <p:sp>
          <p:nvSpPr>
            <p:cNvPr id="74" name="TextBox 73">
              <a:extLst>
                <a:ext uri="{FF2B5EF4-FFF2-40B4-BE49-F238E27FC236}">
                  <a16:creationId xmlns:a16="http://schemas.microsoft.com/office/drawing/2014/main" id="{D85B94E1-91CB-5A9B-3924-83FDFE1C850F}"/>
                </a:ext>
              </a:extLst>
            </p:cNvPr>
            <p:cNvSpPr txBox="1"/>
            <p:nvPr/>
          </p:nvSpPr>
          <p:spPr>
            <a:xfrm>
              <a:off x="4553439" y="3950761"/>
              <a:ext cx="1582846" cy="1570069"/>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256Gb </a:t>
              </a:r>
            </a:p>
            <a:p>
              <a:pPr algn="ctr"/>
              <a:r>
                <a:rPr lang="en-US" sz="1600" b="1" dirty="0">
                  <a:latin typeface="Calibri" panose="020F0502020204030204" pitchFamily="34" charset="0"/>
                  <a:cs typeface="Calibri" panose="020F0502020204030204" pitchFamily="34" charset="0"/>
                </a:rPr>
                <a:t>41nm Pitch </a:t>
              </a:r>
            </a:p>
            <a:p>
              <a:pPr algn="ctr"/>
              <a:r>
                <a:rPr lang="en-US" sz="1600" b="1" dirty="0">
                  <a:latin typeface="Calibri" panose="020F0502020204030204" pitchFamily="34" charset="0"/>
                  <a:cs typeface="Calibri" panose="020F0502020204030204" pitchFamily="34" charset="0"/>
                </a:rPr>
                <a:t>Quad Deck </a:t>
              </a:r>
            </a:p>
            <a:p>
              <a:pPr algn="ctr"/>
              <a:r>
                <a:rPr lang="en-US" sz="1600" b="1" dirty="0">
                  <a:latin typeface="Calibri" panose="020F0502020204030204" pitchFamily="34" charset="0"/>
                  <a:cs typeface="Calibri" panose="020F0502020204030204" pitchFamily="34" charset="0"/>
                </a:rPr>
                <a:t>Self Aligned </a:t>
              </a:r>
            </a:p>
            <a:p>
              <a:pPr algn="ctr"/>
              <a:r>
                <a:rPr lang="en-US" sz="1600" b="1" dirty="0">
                  <a:latin typeface="Calibri" panose="020F0502020204030204" pitchFamily="34" charset="0"/>
                  <a:cs typeface="Calibri" panose="020F0502020204030204" pitchFamily="34" charset="0"/>
                </a:rPr>
                <a:t>Subtractive Cell </a:t>
              </a:r>
            </a:p>
            <a:p>
              <a:pPr algn="ctr"/>
              <a:endParaRPr lang="en-US" sz="1600" b="1" dirty="0">
                <a:latin typeface="Calibri" panose="020F0502020204030204" pitchFamily="34" charset="0"/>
                <a:cs typeface="Calibri" panose="020F0502020204030204" pitchFamily="34" charset="0"/>
              </a:endParaRPr>
            </a:p>
          </p:txBody>
        </p:sp>
        <p:sp>
          <p:nvSpPr>
            <p:cNvPr id="75" name="Rounded Rectangle 91">
              <a:extLst>
                <a:ext uri="{FF2B5EF4-FFF2-40B4-BE49-F238E27FC236}">
                  <a16:creationId xmlns:a16="http://schemas.microsoft.com/office/drawing/2014/main" id="{07DA0A0A-4F49-664D-4312-2AC65DF8DBFB}"/>
                </a:ext>
              </a:extLst>
            </p:cNvPr>
            <p:cNvSpPr/>
            <p:nvPr/>
          </p:nvSpPr>
          <p:spPr>
            <a:xfrm>
              <a:off x="4558437" y="3933155"/>
              <a:ext cx="1577848" cy="143172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78" name="Group 77">
            <a:extLst>
              <a:ext uri="{FF2B5EF4-FFF2-40B4-BE49-F238E27FC236}">
                <a16:creationId xmlns:a16="http://schemas.microsoft.com/office/drawing/2014/main" id="{5AF25E78-6FB6-E6B7-4392-BE37CF250B6B}"/>
              </a:ext>
            </a:extLst>
          </p:cNvPr>
          <p:cNvGrpSpPr/>
          <p:nvPr/>
        </p:nvGrpSpPr>
        <p:grpSpPr>
          <a:xfrm>
            <a:off x="9551027" y="4691984"/>
            <a:ext cx="1203166" cy="804021"/>
            <a:chOff x="7740715" y="4161422"/>
            <a:chExt cx="1240711" cy="809477"/>
          </a:xfrm>
        </p:grpSpPr>
        <p:sp>
          <p:nvSpPr>
            <p:cNvPr id="82" name="TextBox 81">
              <a:extLst>
                <a:ext uri="{FF2B5EF4-FFF2-40B4-BE49-F238E27FC236}">
                  <a16:creationId xmlns:a16="http://schemas.microsoft.com/office/drawing/2014/main" id="{EF2C0760-230C-B3E2-6679-CE0BF2BC8FAD}"/>
                </a:ext>
              </a:extLst>
            </p:cNvPr>
            <p:cNvSpPr txBox="1"/>
            <p:nvPr/>
          </p:nvSpPr>
          <p:spPr>
            <a:xfrm>
              <a:off x="7740715" y="4236895"/>
              <a:ext cx="1224941" cy="588743"/>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Scaled</a:t>
              </a:r>
            </a:p>
            <a:p>
              <a:pPr algn="ctr"/>
              <a:r>
                <a:rPr lang="en-US" sz="1600" b="1" dirty="0">
                  <a:latin typeface="Calibri" panose="020F0502020204030204" pitchFamily="34" charset="0"/>
                  <a:cs typeface="Calibri" panose="020F0502020204030204" pitchFamily="34" charset="0"/>
                </a:rPr>
                <a:t> Line/Space  </a:t>
              </a:r>
            </a:p>
          </p:txBody>
        </p:sp>
        <p:sp>
          <p:nvSpPr>
            <p:cNvPr id="83" name="Rounded Rectangle 92">
              <a:extLst>
                <a:ext uri="{FF2B5EF4-FFF2-40B4-BE49-F238E27FC236}">
                  <a16:creationId xmlns:a16="http://schemas.microsoft.com/office/drawing/2014/main" id="{A26875C0-CE47-431E-6E38-1438A5DCE309}"/>
                </a:ext>
              </a:extLst>
            </p:cNvPr>
            <p:cNvSpPr/>
            <p:nvPr/>
          </p:nvSpPr>
          <p:spPr>
            <a:xfrm>
              <a:off x="7756486" y="4161422"/>
              <a:ext cx="1224940" cy="8094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85" name="TextBox 84">
            <a:extLst>
              <a:ext uri="{FF2B5EF4-FFF2-40B4-BE49-F238E27FC236}">
                <a16:creationId xmlns:a16="http://schemas.microsoft.com/office/drawing/2014/main" id="{63620094-E808-5D07-F406-2976DF59B7CA}"/>
              </a:ext>
            </a:extLst>
          </p:cNvPr>
          <p:cNvSpPr txBox="1"/>
          <p:nvPr/>
        </p:nvSpPr>
        <p:spPr>
          <a:xfrm>
            <a:off x="3464390" y="3974979"/>
            <a:ext cx="1434124"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2003</a:t>
            </a:r>
          </a:p>
        </p:txBody>
      </p:sp>
      <p:sp>
        <p:nvSpPr>
          <p:cNvPr id="86" name="TextBox 85">
            <a:extLst>
              <a:ext uri="{FF2B5EF4-FFF2-40B4-BE49-F238E27FC236}">
                <a16:creationId xmlns:a16="http://schemas.microsoft.com/office/drawing/2014/main" id="{084D141F-C13D-C7B5-A8CD-A4B489FABBEA}"/>
              </a:ext>
            </a:extLst>
          </p:cNvPr>
          <p:cNvSpPr txBox="1"/>
          <p:nvPr/>
        </p:nvSpPr>
        <p:spPr>
          <a:xfrm>
            <a:off x="4506098" y="3373342"/>
            <a:ext cx="1439442"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2007</a:t>
            </a:r>
          </a:p>
        </p:txBody>
      </p:sp>
      <p:sp>
        <p:nvSpPr>
          <p:cNvPr id="87" name="TextBox 86">
            <a:extLst>
              <a:ext uri="{FF2B5EF4-FFF2-40B4-BE49-F238E27FC236}">
                <a16:creationId xmlns:a16="http://schemas.microsoft.com/office/drawing/2014/main" id="{BE40A55A-B417-2BBA-F5BC-42BBA09B0350}"/>
              </a:ext>
            </a:extLst>
          </p:cNvPr>
          <p:cNvSpPr txBox="1"/>
          <p:nvPr/>
        </p:nvSpPr>
        <p:spPr>
          <a:xfrm>
            <a:off x="5566511" y="3985863"/>
            <a:ext cx="1535998"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2010</a:t>
            </a:r>
          </a:p>
        </p:txBody>
      </p:sp>
      <p:sp>
        <p:nvSpPr>
          <p:cNvPr id="88" name="TextBox 87">
            <a:extLst>
              <a:ext uri="{FF2B5EF4-FFF2-40B4-BE49-F238E27FC236}">
                <a16:creationId xmlns:a16="http://schemas.microsoft.com/office/drawing/2014/main" id="{DCAE53E9-F20A-6990-7E4D-7913D4D16913}"/>
              </a:ext>
            </a:extLst>
          </p:cNvPr>
          <p:cNvSpPr txBox="1"/>
          <p:nvPr/>
        </p:nvSpPr>
        <p:spPr>
          <a:xfrm>
            <a:off x="6893844" y="3373342"/>
            <a:ext cx="1365155"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2012</a:t>
            </a:r>
          </a:p>
        </p:txBody>
      </p:sp>
      <p:sp>
        <p:nvSpPr>
          <p:cNvPr id="91" name="TextBox 90">
            <a:extLst>
              <a:ext uri="{FF2B5EF4-FFF2-40B4-BE49-F238E27FC236}">
                <a16:creationId xmlns:a16="http://schemas.microsoft.com/office/drawing/2014/main" id="{E45A972C-07E2-936C-4A70-C35C66BC0EAF}"/>
              </a:ext>
            </a:extLst>
          </p:cNvPr>
          <p:cNvSpPr txBox="1"/>
          <p:nvPr/>
        </p:nvSpPr>
        <p:spPr>
          <a:xfrm>
            <a:off x="7560451" y="3941686"/>
            <a:ext cx="1361278"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2013</a:t>
            </a:r>
          </a:p>
        </p:txBody>
      </p:sp>
      <p:sp>
        <p:nvSpPr>
          <p:cNvPr id="92" name="TextBox 91">
            <a:extLst>
              <a:ext uri="{FF2B5EF4-FFF2-40B4-BE49-F238E27FC236}">
                <a16:creationId xmlns:a16="http://schemas.microsoft.com/office/drawing/2014/main" id="{B627B27F-F52D-19C2-7262-E1DDE537D938}"/>
              </a:ext>
            </a:extLst>
          </p:cNvPr>
          <p:cNvSpPr txBox="1"/>
          <p:nvPr/>
        </p:nvSpPr>
        <p:spPr>
          <a:xfrm>
            <a:off x="8686863" y="3408985"/>
            <a:ext cx="1720905"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2015</a:t>
            </a:r>
          </a:p>
        </p:txBody>
      </p:sp>
      <p:sp>
        <p:nvSpPr>
          <p:cNvPr id="93" name="TextBox 92">
            <a:extLst>
              <a:ext uri="{FF2B5EF4-FFF2-40B4-BE49-F238E27FC236}">
                <a16:creationId xmlns:a16="http://schemas.microsoft.com/office/drawing/2014/main" id="{8DA56A39-E622-0755-48BB-E98D71DDE1FF}"/>
              </a:ext>
            </a:extLst>
          </p:cNvPr>
          <p:cNvSpPr txBox="1"/>
          <p:nvPr/>
        </p:nvSpPr>
        <p:spPr>
          <a:xfrm>
            <a:off x="9873688" y="3894635"/>
            <a:ext cx="929688" cy="400110"/>
          </a:xfrm>
          <a:prstGeom prst="rect">
            <a:avLst/>
          </a:prstGeom>
          <a:noFill/>
        </p:spPr>
        <p:txBody>
          <a:bodyPr wrap="square">
            <a:spAutoFit/>
          </a:bodyPr>
          <a:lstStyle/>
          <a:p>
            <a:pPr algn="ctr"/>
            <a:r>
              <a:rPr lang="en-US" sz="2000" b="1" dirty="0">
                <a:solidFill>
                  <a:schemeClr val="accent4">
                    <a:lumMod val="20000"/>
                    <a:lumOff val="80000"/>
                  </a:schemeClr>
                </a:solidFill>
                <a:latin typeface="Calibri" panose="020F0502020204030204" pitchFamily="34" charset="0"/>
                <a:cs typeface="Calibri" panose="020F0502020204030204" pitchFamily="34" charset="0"/>
              </a:rPr>
              <a:t>2019</a:t>
            </a:r>
          </a:p>
        </p:txBody>
      </p:sp>
      <p:sp>
        <p:nvSpPr>
          <p:cNvPr id="94" name="TextBox 93">
            <a:extLst>
              <a:ext uri="{FF2B5EF4-FFF2-40B4-BE49-F238E27FC236}">
                <a16:creationId xmlns:a16="http://schemas.microsoft.com/office/drawing/2014/main" id="{CC55F95E-E84E-EC3E-B99F-80067E05E616}"/>
              </a:ext>
            </a:extLst>
          </p:cNvPr>
          <p:cNvSpPr txBox="1"/>
          <p:nvPr/>
        </p:nvSpPr>
        <p:spPr>
          <a:xfrm>
            <a:off x="7390757" y="6136820"/>
            <a:ext cx="2124335" cy="584775"/>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1</a:t>
            </a:r>
            <a:r>
              <a:rPr lang="en-US" sz="1600" b="1" baseline="30000" dirty="0">
                <a:solidFill>
                  <a:srgbClr val="FFFF00"/>
                </a:solidFill>
                <a:latin typeface="Calibri" panose="020F0502020204030204" pitchFamily="34" charset="0"/>
                <a:cs typeface="Calibri" panose="020F0502020204030204" pitchFamily="34" charset="0"/>
              </a:rPr>
              <a:t>st</a:t>
            </a:r>
            <a:r>
              <a:rPr lang="en-US" sz="1600" b="1" dirty="0">
                <a:solidFill>
                  <a:srgbClr val="FFFF00"/>
                </a:solidFill>
                <a:latin typeface="Calibri" panose="020F0502020204030204" pitchFamily="34" charset="0"/>
                <a:cs typeface="Calibri" panose="020F0502020204030204" pitchFamily="34" charset="0"/>
              </a:rPr>
              <a:t> Production Generation</a:t>
            </a:r>
          </a:p>
        </p:txBody>
      </p:sp>
      <p:sp>
        <p:nvSpPr>
          <p:cNvPr id="95" name="TextBox 94">
            <a:extLst>
              <a:ext uri="{FF2B5EF4-FFF2-40B4-BE49-F238E27FC236}">
                <a16:creationId xmlns:a16="http://schemas.microsoft.com/office/drawing/2014/main" id="{0E100ABE-4231-9ADA-7566-02FBA8D7B4BC}"/>
              </a:ext>
            </a:extLst>
          </p:cNvPr>
          <p:cNvSpPr txBox="1"/>
          <p:nvPr/>
        </p:nvSpPr>
        <p:spPr>
          <a:xfrm>
            <a:off x="8778537" y="984728"/>
            <a:ext cx="2124335" cy="584775"/>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2</a:t>
            </a:r>
            <a:r>
              <a:rPr lang="en-US" sz="1600" b="1" baseline="30000" dirty="0">
                <a:solidFill>
                  <a:srgbClr val="FFFF00"/>
                </a:solidFill>
                <a:latin typeface="Calibri" panose="020F0502020204030204" pitchFamily="34" charset="0"/>
                <a:cs typeface="Calibri" panose="020F0502020204030204" pitchFamily="34" charset="0"/>
              </a:rPr>
              <a:t>nd</a:t>
            </a:r>
            <a:r>
              <a:rPr lang="en-US" sz="1600" b="1" dirty="0">
                <a:solidFill>
                  <a:srgbClr val="FFFF00"/>
                </a:solidFill>
                <a:latin typeface="Calibri" panose="020F0502020204030204" pitchFamily="34" charset="0"/>
                <a:cs typeface="Calibri" panose="020F0502020204030204" pitchFamily="34" charset="0"/>
              </a:rPr>
              <a:t> Production Generation</a:t>
            </a:r>
          </a:p>
        </p:txBody>
      </p:sp>
      <p:sp>
        <p:nvSpPr>
          <p:cNvPr id="96" name="TextBox 95">
            <a:extLst>
              <a:ext uri="{FF2B5EF4-FFF2-40B4-BE49-F238E27FC236}">
                <a16:creationId xmlns:a16="http://schemas.microsoft.com/office/drawing/2014/main" id="{3A3C1AED-058F-7671-3EFE-B068A02AA22C}"/>
              </a:ext>
            </a:extLst>
          </p:cNvPr>
          <p:cNvSpPr txBox="1"/>
          <p:nvPr/>
        </p:nvSpPr>
        <p:spPr>
          <a:xfrm>
            <a:off x="9504529" y="5495159"/>
            <a:ext cx="1423528" cy="584775"/>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3</a:t>
            </a:r>
            <a:r>
              <a:rPr lang="en-US" sz="1600" b="1" baseline="30000" dirty="0">
                <a:solidFill>
                  <a:srgbClr val="FFFF00"/>
                </a:solidFill>
                <a:latin typeface="Calibri" panose="020F0502020204030204" pitchFamily="34" charset="0"/>
                <a:cs typeface="Calibri" panose="020F0502020204030204" pitchFamily="34" charset="0"/>
              </a:rPr>
              <a:t>rd</a:t>
            </a:r>
            <a:r>
              <a:rPr lang="en-US" sz="1600" b="1" dirty="0">
                <a:solidFill>
                  <a:srgbClr val="FFFF00"/>
                </a:solidFill>
                <a:latin typeface="Calibri" panose="020F0502020204030204" pitchFamily="34" charset="0"/>
                <a:cs typeface="Calibri" panose="020F0502020204030204" pitchFamily="34" charset="0"/>
              </a:rPr>
              <a:t> Production Generation</a:t>
            </a:r>
          </a:p>
        </p:txBody>
      </p:sp>
      <p:sp>
        <p:nvSpPr>
          <p:cNvPr id="97" name="TextBox 96">
            <a:extLst>
              <a:ext uri="{FF2B5EF4-FFF2-40B4-BE49-F238E27FC236}">
                <a16:creationId xmlns:a16="http://schemas.microsoft.com/office/drawing/2014/main" id="{BB046ABF-F0E0-5C21-A997-62D086C4DF26}"/>
              </a:ext>
            </a:extLst>
          </p:cNvPr>
          <p:cNvSpPr txBox="1"/>
          <p:nvPr/>
        </p:nvSpPr>
        <p:spPr>
          <a:xfrm>
            <a:off x="812035" y="2237340"/>
            <a:ext cx="122512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Ideation</a:t>
            </a:r>
          </a:p>
        </p:txBody>
      </p:sp>
      <p:sp>
        <p:nvSpPr>
          <p:cNvPr id="98" name="TextBox 97">
            <a:extLst>
              <a:ext uri="{FF2B5EF4-FFF2-40B4-BE49-F238E27FC236}">
                <a16:creationId xmlns:a16="http://schemas.microsoft.com/office/drawing/2014/main" id="{04E8E964-9A9E-4019-AED5-3C79578FCED7}"/>
              </a:ext>
            </a:extLst>
          </p:cNvPr>
          <p:cNvSpPr txBox="1"/>
          <p:nvPr/>
        </p:nvSpPr>
        <p:spPr>
          <a:xfrm>
            <a:off x="2529789" y="6357199"/>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PoC: Electron Devices</a:t>
            </a:r>
          </a:p>
        </p:txBody>
      </p:sp>
      <p:sp>
        <p:nvSpPr>
          <p:cNvPr id="99" name="TextBox 98">
            <a:extLst>
              <a:ext uri="{FF2B5EF4-FFF2-40B4-BE49-F238E27FC236}">
                <a16:creationId xmlns:a16="http://schemas.microsoft.com/office/drawing/2014/main" id="{2654FB90-0F88-C1C1-FCA8-BA2B73EA527E}"/>
              </a:ext>
            </a:extLst>
          </p:cNvPr>
          <p:cNvSpPr txBox="1"/>
          <p:nvPr/>
        </p:nvSpPr>
        <p:spPr>
          <a:xfrm>
            <a:off x="3778551" y="1287376"/>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PoC: Cell and Array</a:t>
            </a:r>
          </a:p>
        </p:txBody>
      </p:sp>
      <p:sp>
        <p:nvSpPr>
          <p:cNvPr id="100" name="TextBox 99">
            <a:extLst>
              <a:ext uri="{FF2B5EF4-FFF2-40B4-BE49-F238E27FC236}">
                <a16:creationId xmlns:a16="http://schemas.microsoft.com/office/drawing/2014/main" id="{F608793F-884E-2A6A-BF5B-5BE9A0DD11A6}"/>
              </a:ext>
            </a:extLst>
          </p:cNvPr>
          <p:cNvSpPr txBox="1"/>
          <p:nvPr/>
        </p:nvSpPr>
        <p:spPr>
          <a:xfrm>
            <a:off x="5140843" y="6230678"/>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PoC: Process Architecture</a:t>
            </a:r>
          </a:p>
        </p:txBody>
      </p:sp>
      <p:sp>
        <p:nvSpPr>
          <p:cNvPr id="101" name="TextBox 100">
            <a:extLst>
              <a:ext uri="{FF2B5EF4-FFF2-40B4-BE49-F238E27FC236}">
                <a16:creationId xmlns:a16="http://schemas.microsoft.com/office/drawing/2014/main" id="{039B0BCF-486E-ADD2-4D35-E863355CAA21}"/>
              </a:ext>
            </a:extLst>
          </p:cNvPr>
          <p:cNvSpPr txBox="1"/>
          <p:nvPr/>
        </p:nvSpPr>
        <p:spPr>
          <a:xfrm>
            <a:off x="6283891" y="1154785"/>
            <a:ext cx="2585060" cy="338554"/>
          </a:xfrm>
          <a:prstGeom prst="rect">
            <a:avLst/>
          </a:prstGeom>
          <a:noFill/>
        </p:spPr>
        <p:txBody>
          <a:bodyPr wrap="square" rtlCol="0">
            <a:spAutoFit/>
          </a:bodyPr>
          <a:lstStyle/>
          <a:p>
            <a:pPr algn="ctr"/>
            <a:r>
              <a:rPr lang="en-US" sz="1600" b="1" dirty="0">
                <a:solidFill>
                  <a:srgbClr val="FFFF00"/>
                </a:solidFill>
                <a:latin typeface="Calibri" panose="020F0502020204030204" pitchFamily="34" charset="0"/>
                <a:cs typeface="Calibri" panose="020F0502020204030204" pitchFamily="34" charset="0"/>
              </a:rPr>
              <a:t>Research Graduation</a:t>
            </a:r>
          </a:p>
        </p:txBody>
      </p:sp>
    </p:spTree>
    <p:extLst>
      <p:ext uri="{BB962C8B-B14F-4D97-AF65-F5344CB8AC3E}">
        <p14:creationId xmlns:p14="http://schemas.microsoft.com/office/powerpoint/2010/main" val="426348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52150-146C-ED22-CD82-36EE8510B01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F295EAF-163E-E0F0-C78A-B12CB7F79588}"/>
              </a:ext>
            </a:extLst>
          </p:cNvPr>
          <p:cNvSpPr>
            <a:spLocks noGrp="1"/>
          </p:cNvSpPr>
          <p:nvPr>
            <p:ph idx="1"/>
          </p:nvPr>
        </p:nvSpPr>
        <p:spPr/>
        <p:txBody>
          <a:bodyPr>
            <a:normAutofit/>
          </a:bodyPr>
          <a:lstStyle/>
          <a:p>
            <a:r>
              <a:rPr lang="en-US" dirty="0"/>
              <a:t>Travel down the time tunnel of electron devices – </a:t>
            </a:r>
          </a:p>
          <a:p>
            <a:pPr lvl="1"/>
            <a:r>
              <a:rPr lang="en-US" dirty="0"/>
              <a:t>A Centennial Journey of Electrical Charges</a:t>
            </a:r>
          </a:p>
          <a:p>
            <a:r>
              <a:rPr lang="en-US" dirty="0"/>
              <a:t>State of Art of Memory Technologies –</a:t>
            </a:r>
          </a:p>
          <a:p>
            <a:pPr lvl="1"/>
            <a:r>
              <a:rPr lang="en-US" dirty="0"/>
              <a:t>System hierarchy and incumbent deployment</a:t>
            </a:r>
          </a:p>
          <a:p>
            <a:pPr lvl="1"/>
            <a:r>
              <a:rPr lang="en-US" dirty="0"/>
              <a:t>A holistic view of Memories: Cell, Array and Subsystem</a:t>
            </a:r>
          </a:p>
          <a:p>
            <a:r>
              <a:rPr lang="en-US" dirty="0"/>
              <a:t>Memories in next decade – </a:t>
            </a:r>
          </a:p>
          <a:p>
            <a:pPr lvl="1"/>
            <a:r>
              <a:rPr lang="en-US" dirty="0"/>
              <a:t>Cache, Memory and Storage </a:t>
            </a:r>
          </a:p>
          <a:p>
            <a:pPr lvl="1"/>
            <a:r>
              <a:rPr lang="en-US" dirty="0"/>
              <a:t>Near Memory and Storage Class Memory</a:t>
            </a:r>
          </a:p>
          <a:p>
            <a:pPr lvl="1"/>
            <a:endParaRPr lang="en-US" dirty="0"/>
          </a:p>
        </p:txBody>
      </p:sp>
      <p:sp>
        <p:nvSpPr>
          <p:cNvPr id="4" name="Slide Number Placeholder 3">
            <a:extLst>
              <a:ext uri="{FF2B5EF4-FFF2-40B4-BE49-F238E27FC236}">
                <a16:creationId xmlns:a16="http://schemas.microsoft.com/office/drawing/2014/main" id="{26537EB0-09E9-9D42-E493-910C5ACD6E91}"/>
              </a:ext>
            </a:extLst>
          </p:cNvPr>
          <p:cNvSpPr>
            <a:spLocks noGrp="1"/>
          </p:cNvSpPr>
          <p:nvPr>
            <p:ph type="sldNum" sz="quarter" idx="12"/>
          </p:nvPr>
        </p:nvSpPr>
        <p:spPr/>
        <p:txBody>
          <a:bodyPr/>
          <a:lstStyle/>
          <a:p>
            <a:fld id="{518727FE-8BA6-410E-8B18-E4109D39D295}" type="slidenum">
              <a:rPr lang="en-US" smtClean="0"/>
              <a:pPr/>
              <a:t>3</a:t>
            </a:fld>
            <a:endParaRPr lang="en-US" sz="1400"/>
          </a:p>
        </p:txBody>
      </p:sp>
      <p:sp>
        <p:nvSpPr>
          <p:cNvPr id="5" name="Text Placeholder 4">
            <a:extLst>
              <a:ext uri="{FF2B5EF4-FFF2-40B4-BE49-F238E27FC236}">
                <a16:creationId xmlns:a16="http://schemas.microsoft.com/office/drawing/2014/main" id="{BB5BB4FF-1DDA-32DF-A7CE-8499C626D93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1024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D8656B-45B0-2D6A-820B-E7AE50241327}"/>
              </a:ext>
            </a:extLst>
          </p:cNvPr>
          <p:cNvSpPr>
            <a:spLocks noGrp="1"/>
          </p:cNvSpPr>
          <p:nvPr>
            <p:ph type="title"/>
          </p:nvPr>
        </p:nvSpPr>
        <p:spPr/>
        <p:txBody>
          <a:bodyPr/>
          <a:lstStyle/>
          <a:p>
            <a:r>
              <a:rPr lang="en-US" sz="2800" dirty="0"/>
              <a:t>3D NAND in next decade will continue to drive $/bit on par with  HDD</a:t>
            </a:r>
          </a:p>
        </p:txBody>
      </p:sp>
      <p:sp>
        <p:nvSpPr>
          <p:cNvPr id="3" name="Slide Number Placeholder 2">
            <a:extLst>
              <a:ext uri="{FF2B5EF4-FFF2-40B4-BE49-F238E27FC236}">
                <a16:creationId xmlns:a16="http://schemas.microsoft.com/office/drawing/2014/main" id="{5295BF39-2967-2887-2336-A452FE8BBE00}"/>
              </a:ext>
            </a:extLst>
          </p:cNvPr>
          <p:cNvSpPr>
            <a:spLocks noGrp="1"/>
          </p:cNvSpPr>
          <p:nvPr>
            <p:ph type="sldNum" sz="quarter" idx="12"/>
          </p:nvPr>
        </p:nvSpPr>
        <p:spPr/>
        <p:txBody>
          <a:bodyPr/>
          <a:lstStyle/>
          <a:p>
            <a:fld id="{17AA2687-1D62-4697-B07C-AE046A4947FE}" type="slidenum">
              <a:rPr lang="en-US" smtClean="0"/>
              <a:pPr/>
              <a:t>30</a:t>
            </a:fld>
            <a:endParaRPr lang="en-US" sz="1400"/>
          </a:p>
        </p:txBody>
      </p:sp>
      <p:sp>
        <p:nvSpPr>
          <p:cNvPr id="65" name="Text Placeholder 64">
            <a:extLst>
              <a:ext uri="{FF2B5EF4-FFF2-40B4-BE49-F238E27FC236}">
                <a16:creationId xmlns:a16="http://schemas.microsoft.com/office/drawing/2014/main" id="{C48445BA-2A99-534A-0774-F9C086C5C451}"/>
              </a:ext>
            </a:extLst>
          </p:cNvPr>
          <p:cNvSpPr>
            <a:spLocks noGrp="1"/>
          </p:cNvSpPr>
          <p:nvPr>
            <p:ph type="body" sz="quarter" idx="13"/>
          </p:nvPr>
        </p:nvSpPr>
        <p:spPr/>
        <p:txBody>
          <a:bodyPr>
            <a:normAutofit lnSpcReduction="10000"/>
          </a:bodyPr>
          <a:lstStyle/>
          <a:p>
            <a:r>
              <a:rPr lang="en-US" sz="2400" dirty="0"/>
              <a:t>Tiering/Decking engineering + multi-level placement algorithm </a:t>
            </a:r>
          </a:p>
        </p:txBody>
      </p:sp>
      <p:sp>
        <p:nvSpPr>
          <p:cNvPr id="63" name="Freeform: Shape 125">
            <a:extLst>
              <a:ext uri="{FF2B5EF4-FFF2-40B4-BE49-F238E27FC236}">
                <a16:creationId xmlns:a16="http://schemas.microsoft.com/office/drawing/2014/main" id="{1A1F7282-A935-9184-F859-16AC84B29531}"/>
              </a:ext>
            </a:extLst>
          </p:cNvPr>
          <p:cNvSpPr/>
          <p:nvPr/>
        </p:nvSpPr>
        <p:spPr>
          <a:xfrm>
            <a:off x="2631687" y="2546486"/>
            <a:ext cx="1592875" cy="565386"/>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 name="Picture 1">
            <a:extLst>
              <a:ext uri="{FF2B5EF4-FFF2-40B4-BE49-F238E27FC236}">
                <a16:creationId xmlns:a16="http://schemas.microsoft.com/office/drawing/2014/main" id="{21FC5675-7A0C-AB63-AEAC-8EE4044E62C5}"/>
              </a:ext>
            </a:extLst>
          </p:cNvPr>
          <p:cNvPicPr>
            <a:picLocks noChangeAspect="1"/>
          </p:cNvPicPr>
          <p:nvPr/>
        </p:nvPicPr>
        <p:blipFill>
          <a:blip r:embed="rId2"/>
          <a:stretch>
            <a:fillRect/>
          </a:stretch>
        </p:blipFill>
        <p:spPr>
          <a:xfrm>
            <a:off x="4570373" y="1010797"/>
            <a:ext cx="7385623" cy="3499829"/>
          </a:xfrm>
          <a:prstGeom prst="rect">
            <a:avLst/>
          </a:prstGeom>
        </p:spPr>
      </p:pic>
      <p:grpSp>
        <p:nvGrpSpPr>
          <p:cNvPr id="8" name="Group 7">
            <a:extLst>
              <a:ext uri="{FF2B5EF4-FFF2-40B4-BE49-F238E27FC236}">
                <a16:creationId xmlns:a16="http://schemas.microsoft.com/office/drawing/2014/main" id="{D127F55C-D523-16C1-6CE8-0E3963200031}"/>
              </a:ext>
            </a:extLst>
          </p:cNvPr>
          <p:cNvGrpSpPr/>
          <p:nvPr/>
        </p:nvGrpSpPr>
        <p:grpSpPr>
          <a:xfrm>
            <a:off x="299591" y="1184754"/>
            <a:ext cx="5347241" cy="4488491"/>
            <a:chOff x="609441" y="1369562"/>
            <a:chExt cx="5347241" cy="4488491"/>
          </a:xfrm>
        </p:grpSpPr>
        <p:grpSp>
          <p:nvGrpSpPr>
            <p:cNvPr id="9" name="Group 8">
              <a:extLst>
                <a:ext uri="{FF2B5EF4-FFF2-40B4-BE49-F238E27FC236}">
                  <a16:creationId xmlns:a16="http://schemas.microsoft.com/office/drawing/2014/main" id="{1D8070E0-5AEB-0FCA-EF0E-63C310979ED1}"/>
                </a:ext>
              </a:extLst>
            </p:cNvPr>
            <p:cNvGrpSpPr/>
            <p:nvPr/>
          </p:nvGrpSpPr>
          <p:grpSpPr>
            <a:xfrm>
              <a:off x="609441" y="1369562"/>
              <a:ext cx="5347241" cy="4488491"/>
              <a:chOff x="2375118" y="1262425"/>
              <a:chExt cx="4116510" cy="2869113"/>
            </a:xfrm>
          </p:grpSpPr>
          <p:grpSp>
            <p:nvGrpSpPr>
              <p:cNvPr id="11" name="Group 10">
                <a:extLst>
                  <a:ext uri="{FF2B5EF4-FFF2-40B4-BE49-F238E27FC236}">
                    <a16:creationId xmlns:a16="http://schemas.microsoft.com/office/drawing/2014/main" id="{7A2CCB19-3F87-42A9-E68E-C58420BF7433}"/>
                  </a:ext>
                </a:extLst>
              </p:cNvPr>
              <p:cNvGrpSpPr/>
              <p:nvPr/>
            </p:nvGrpSpPr>
            <p:grpSpPr>
              <a:xfrm>
                <a:off x="2718111" y="2805394"/>
                <a:ext cx="3431012" cy="844949"/>
                <a:chOff x="4722427" y="3160506"/>
                <a:chExt cx="2745009" cy="534459"/>
              </a:xfrm>
            </p:grpSpPr>
            <p:sp>
              <p:nvSpPr>
                <p:cNvPr id="56" name="Freeform: Shape 80">
                  <a:extLst>
                    <a:ext uri="{FF2B5EF4-FFF2-40B4-BE49-F238E27FC236}">
                      <a16:creationId xmlns:a16="http://schemas.microsoft.com/office/drawing/2014/main" id="{257E12BC-8EBA-C7A9-D2C4-09CAB3998AA1}"/>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1">
                  <a:extLst>
                    <a:ext uri="{FF2B5EF4-FFF2-40B4-BE49-F238E27FC236}">
                      <a16:creationId xmlns:a16="http://schemas.microsoft.com/office/drawing/2014/main" id="{0BD6516B-7749-29DF-3DEC-7A51EABC6E7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2">
                  <a:extLst>
                    <a:ext uri="{FF2B5EF4-FFF2-40B4-BE49-F238E27FC236}">
                      <a16:creationId xmlns:a16="http://schemas.microsoft.com/office/drawing/2014/main" id="{F938A2EC-B822-2ECD-4988-7F029E3ECF10}"/>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9" name="Freeform: Shape 83">
                  <a:extLst>
                    <a:ext uri="{FF2B5EF4-FFF2-40B4-BE49-F238E27FC236}">
                      <a16:creationId xmlns:a16="http://schemas.microsoft.com/office/drawing/2014/main" id="{9DAD71CC-A74B-4116-6AB6-C5FC6DDE0D8F}"/>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85">
                  <a:extLst>
                    <a:ext uri="{FF2B5EF4-FFF2-40B4-BE49-F238E27FC236}">
                      <a16:creationId xmlns:a16="http://schemas.microsoft.com/office/drawing/2014/main" id="{627A9288-4BC3-A370-54F4-3B899ED8DCDD}"/>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86">
                  <a:extLst>
                    <a:ext uri="{FF2B5EF4-FFF2-40B4-BE49-F238E27FC236}">
                      <a16:creationId xmlns:a16="http://schemas.microsoft.com/office/drawing/2014/main" id="{3615B889-F55D-F0A4-C2FE-F2521C375F73}"/>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2" name="Freeform: Shape 87">
                  <a:extLst>
                    <a:ext uri="{FF2B5EF4-FFF2-40B4-BE49-F238E27FC236}">
                      <a16:creationId xmlns:a16="http://schemas.microsoft.com/office/drawing/2014/main" id="{84B3A3FD-8E4F-F12B-06E5-2C1A79195E22}"/>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2" name="Group 11">
                <a:extLst>
                  <a:ext uri="{FF2B5EF4-FFF2-40B4-BE49-F238E27FC236}">
                    <a16:creationId xmlns:a16="http://schemas.microsoft.com/office/drawing/2014/main" id="{9905C929-93A3-DE99-EFD4-33723CFAA63D}"/>
                  </a:ext>
                </a:extLst>
              </p:cNvPr>
              <p:cNvGrpSpPr/>
              <p:nvPr/>
            </p:nvGrpSpPr>
            <p:grpSpPr>
              <a:xfrm>
                <a:off x="2381449" y="3589618"/>
                <a:ext cx="4110179" cy="541920"/>
                <a:chOff x="12456098" y="5203261"/>
                <a:chExt cx="7756959" cy="807082"/>
              </a:xfrm>
            </p:grpSpPr>
            <p:sp>
              <p:nvSpPr>
                <p:cNvPr id="53" name="Freeform: Shape 89">
                  <a:extLst>
                    <a:ext uri="{FF2B5EF4-FFF2-40B4-BE49-F238E27FC236}">
                      <a16:creationId xmlns:a16="http://schemas.microsoft.com/office/drawing/2014/main" id="{1EA8410E-5020-E9BD-09E2-419DD807441F}"/>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90">
                  <a:extLst>
                    <a:ext uri="{FF2B5EF4-FFF2-40B4-BE49-F238E27FC236}">
                      <a16:creationId xmlns:a16="http://schemas.microsoft.com/office/drawing/2014/main" id="{6FAC6EB0-5DBF-343A-5F19-874339ABD77E}"/>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91">
                  <a:extLst>
                    <a:ext uri="{FF2B5EF4-FFF2-40B4-BE49-F238E27FC236}">
                      <a16:creationId xmlns:a16="http://schemas.microsoft.com/office/drawing/2014/main" id="{F7130293-0386-F2BB-5923-65E56BB4DAFE}"/>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3" name="Group 12">
                <a:extLst>
                  <a:ext uri="{FF2B5EF4-FFF2-40B4-BE49-F238E27FC236}">
                    <a16:creationId xmlns:a16="http://schemas.microsoft.com/office/drawing/2014/main" id="{14A29C1A-B308-6F0F-7AD4-72F4C3CD154E}"/>
                  </a:ext>
                </a:extLst>
              </p:cNvPr>
              <p:cNvGrpSpPr/>
              <p:nvPr/>
            </p:nvGrpSpPr>
            <p:grpSpPr>
              <a:xfrm>
                <a:off x="2375118" y="3201818"/>
                <a:ext cx="4095453" cy="923970"/>
                <a:chOff x="4455906" y="4532438"/>
                <a:chExt cx="3276600" cy="584443"/>
              </a:xfrm>
            </p:grpSpPr>
            <p:sp>
              <p:nvSpPr>
                <p:cNvPr id="46" name="Freeform: Shape 93">
                  <a:extLst>
                    <a:ext uri="{FF2B5EF4-FFF2-40B4-BE49-F238E27FC236}">
                      <a16:creationId xmlns:a16="http://schemas.microsoft.com/office/drawing/2014/main" id="{E8BD6C50-7828-B574-0275-38C4998641EB}"/>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4">
                  <a:extLst>
                    <a:ext uri="{FF2B5EF4-FFF2-40B4-BE49-F238E27FC236}">
                      <a16:creationId xmlns:a16="http://schemas.microsoft.com/office/drawing/2014/main" id="{1A3E2660-9A38-9447-4DA2-9BA16146A62D}"/>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5">
                  <a:extLst>
                    <a:ext uri="{FF2B5EF4-FFF2-40B4-BE49-F238E27FC236}">
                      <a16:creationId xmlns:a16="http://schemas.microsoft.com/office/drawing/2014/main" id="{97A920F0-108B-AF59-B3E0-979E9367270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9" name="Freeform: Shape 96">
                  <a:extLst>
                    <a:ext uri="{FF2B5EF4-FFF2-40B4-BE49-F238E27FC236}">
                      <a16:creationId xmlns:a16="http://schemas.microsoft.com/office/drawing/2014/main" id="{75DF59D1-9C10-7985-21D2-FE19F2123C1C}"/>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7">
                  <a:extLst>
                    <a:ext uri="{FF2B5EF4-FFF2-40B4-BE49-F238E27FC236}">
                      <a16:creationId xmlns:a16="http://schemas.microsoft.com/office/drawing/2014/main" id="{02242E7E-28AE-6C28-1ECB-47682603DB7A}"/>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8">
                  <a:extLst>
                    <a:ext uri="{FF2B5EF4-FFF2-40B4-BE49-F238E27FC236}">
                      <a16:creationId xmlns:a16="http://schemas.microsoft.com/office/drawing/2014/main" id="{7EA23AE9-D4B7-A0B1-3F44-ECF36FDB752E}"/>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2" name="Freeform: Shape 99">
                  <a:extLst>
                    <a:ext uri="{FF2B5EF4-FFF2-40B4-BE49-F238E27FC236}">
                      <a16:creationId xmlns:a16="http://schemas.microsoft.com/office/drawing/2014/main" id="{728C6F6B-2B27-4C88-8F82-D8081C392187}"/>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4" name="Picture 13">
                <a:extLst>
                  <a:ext uri="{FF2B5EF4-FFF2-40B4-BE49-F238E27FC236}">
                    <a16:creationId xmlns:a16="http://schemas.microsoft.com/office/drawing/2014/main" id="{07D3C9E1-897B-9766-10F9-CAD79432667B}"/>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15" name="Picture 14">
                <a:extLst>
                  <a:ext uri="{FF2B5EF4-FFF2-40B4-BE49-F238E27FC236}">
                    <a16:creationId xmlns:a16="http://schemas.microsoft.com/office/drawing/2014/main" id="{5ED05BED-701C-FD90-402C-31CE6A8DAEE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16" name="Group 15">
                <a:extLst>
                  <a:ext uri="{FF2B5EF4-FFF2-40B4-BE49-F238E27FC236}">
                    <a16:creationId xmlns:a16="http://schemas.microsoft.com/office/drawing/2014/main" id="{14F2A4C8-B8FB-CF23-9083-B2A2494FB929}"/>
                  </a:ext>
                </a:extLst>
              </p:cNvPr>
              <p:cNvGrpSpPr/>
              <p:nvPr/>
            </p:nvGrpSpPr>
            <p:grpSpPr>
              <a:xfrm>
                <a:off x="3041588" y="2423735"/>
                <a:ext cx="2762514" cy="758193"/>
                <a:chOff x="4987906" y="2434170"/>
                <a:chExt cx="2210170" cy="479583"/>
              </a:xfrm>
            </p:grpSpPr>
            <p:sp>
              <p:nvSpPr>
                <p:cNvPr id="39" name="Freeform: Shape 103">
                  <a:extLst>
                    <a:ext uri="{FF2B5EF4-FFF2-40B4-BE49-F238E27FC236}">
                      <a16:creationId xmlns:a16="http://schemas.microsoft.com/office/drawing/2014/main" id="{1827CBD6-651C-7A57-5462-EF4CD54AAD6E}"/>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4">
                  <a:extLst>
                    <a:ext uri="{FF2B5EF4-FFF2-40B4-BE49-F238E27FC236}">
                      <a16:creationId xmlns:a16="http://schemas.microsoft.com/office/drawing/2014/main" id="{578D8C71-4249-6290-ECE5-B059E73568F1}"/>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5">
                  <a:extLst>
                    <a:ext uri="{FF2B5EF4-FFF2-40B4-BE49-F238E27FC236}">
                      <a16:creationId xmlns:a16="http://schemas.microsoft.com/office/drawing/2014/main" id="{B5D84DAD-1B9C-51E2-91A8-43DA0033A98A}"/>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2" name="Freeform: Shape 106">
                  <a:extLst>
                    <a:ext uri="{FF2B5EF4-FFF2-40B4-BE49-F238E27FC236}">
                      <a16:creationId xmlns:a16="http://schemas.microsoft.com/office/drawing/2014/main" id="{54E5ED8B-5A46-8E8F-EB39-57FC9B2EB006}"/>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107">
                  <a:extLst>
                    <a:ext uri="{FF2B5EF4-FFF2-40B4-BE49-F238E27FC236}">
                      <a16:creationId xmlns:a16="http://schemas.microsoft.com/office/drawing/2014/main" id="{041D8178-E1A1-FD40-2CCF-ECA8D69791C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108">
                  <a:extLst>
                    <a:ext uri="{FF2B5EF4-FFF2-40B4-BE49-F238E27FC236}">
                      <a16:creationId xmlns:a16="http://schemas.microsoft.com/office/drawing/2014/main" id="{019E4FAB-D964-669D-7A87-1C1B03E692BC}"/>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109">
                  <a:extLst>
                    <a:ext uri="{FF2B5EF4-FFF2-40B4-BE49-F238E27FC236}">
                      <a16:creationId xmlns:a16="http://schemas.microsoft.com/office/drawing/2014/main" id="{B4FFD148-2CDA-6785-1B99-8E0C18DD1D30}"/>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C8376E4-A3E5-83F1-109F-2A1FF34AF288}"/>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18" name="Group 17">
                <a:extLst>
                  <a:ext uri="{FF2B5EF4-FFF2-40B4-BE49-F238E27FC236}">
                    <a16:creationId xmlns:a16="http://schemas.microsoft.com/office/drawing/2014/main" id="{47AB0266-A8DB-ED9C-8B16-A0A763491CBE}"/>
                  </a:ext>
                </a:extLst>
              </p:cNvPr>
              <p:cNvGrpSpPr/>
              <p:nvPr/>
            </p:nvGrpSpPr>
            <p:grpSpPr>
              <a:xfrm>
                <a:off x="3373445" y="2050657"/>
                <a:ext cx="2098800" cy="673097"/>
                <a:chOff x="5255827" y="3212714"/>
                <a:chExt cx="1679162" cy="425757"/>
              </a:xfrm>
            </p:grpSpPr>
            <p:sp>
              <p:nvSpPr>
                <p:cNvPr id="32" name="Freeform: Shape 112">
                  <a:extLst>
                    <a:ext uri="{FF2B5EF4-FFF2-40B4-BE49-F238E27FC236}">
                      <a16:creationId xmlns:a16="http://schemas.microsoft.com/office/drawing/2014/main" id="{3CA121B9-710C-70F5-11D7-43494C8DF25C}"/>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3">
                  <a:extLst>
                    <a:ext uri="{FF2B5EF4-FFF2-40B4-BE49-F238E27FC236}">
                      <a16:creationId xmlns:a16="http://schemas.microsoft.com/office/drawing/2014/main" id="{608BE060-C252-129D-BD8E-187920ADD316}"/>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4">
                  <a:extLst>
                    <a:ext uri="{FF2B5EF4-FFF2-40B4-BE49-F238E27FC236}">
                      <a16:creationId xmlns:a16="http://schemas.microsoft.com/office/drawing/2014/main" id="{6E63219C-2B34-1D08-488B-6D5300A93387}"/>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5" name="Freeform: Shape 115">
                  <a:extLst>
                    <a:ext uri="{FF2B5EF4-FFF2-40B4-BE49-F238E27FC236}">
                      <a16:creationId xmlns:a16="http://schemas.microsoft.com/office/drawing/2014/main" id="{538AB349-0A18-B23F-EA6B-19B60DC5301D}"/>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16">
                  <a:extLst>
                    <a:ext uri="{FF2B5EF4-FFF2-40B4-BE49-F238E27FC236}">
                      <a16:creationId xmlns:a16="http://schemas.microsoft.com/office/drawing/2014/main" id="{14A20F0D-50D6-7C8B-8D6C-1D6E9BB4C998}"/>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17">
                  <a:extLst>
                    <a:ext uri="{FF2B5EF4-FFF2-40B4-BE49-F238E27FC236}">
                      <a16:creationId xmlns:a16="http://schemas.microsoft.com/office/drawing/2014/main" id="{788E6CD4-3E82-CDCD-31E4-B048615981F3}"/>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18">
                  <a:extLst>
                    <a:ext uri="{FF2B5EF4-FFF2-40B4-BE49-F238E27FC236}">
                      <a16:creationId xmlns:a16="http://schemas.microsoft.com/office/drawing/2014/main" id="{4A642155-37B5-A2FE-6062-0BAC0F51E990}"/>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9" name="Picture 18">
                <a:extLst>
                  <a:ext uri="{FF2B5EF4-FFF2-40B4-BE49-F238E27FC236}">
                    <a16:creationId xmlns:a16="http://schemas.microsoft.com/office/drawing/2014/main" id="{2804900B-D5CD-78A1-B4F5-E8A054EF8E03}"/>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20" name="Group 19">
                <a:extLst>
                  <a:ext uri="{FF2B5EF4-FFF2-40B4-BE49-F238E27FC236}">
                    <a16:creationId xmlns:a16="http://schemas.microsoft.com/office/drawing/2014/main" id="{33181A35-1CE0-5639-C649-5DD19F0935BF}"/>
                  </a:ext>
                </a:extLst>
              </p:cNvPr>
              <p:cNvGrpSpPr/>
              <p:nvPr/>
            </p:nvGrpSpPr>
            <p:grpSpPr>
              <a:xfrm>
                <a:off x="3695900" y="1779694"/>
                <a:ext cx="1453889" cy="499026"/>
                <a:chOff x="5508239" y="3698877"/>
                <a:chExt cx="1163195" cy="315651"/>
              </a:xfrm>
            </p:grpSpPr>
            <p:sp>
              <p:nvSpPr>
                <p:cNvPr id="27" name="Freeform: Shape 121">
                  <a:extLst>
                    <a:ext uri="{FF2B5EF4-FFF2-40B4-BE49-F238E27FC236}">
                      <a16:creationId xmlns:a16="http://schemas.microsoft.com/office/drawing/2014/main" id="{9DCD0AF7-B82D-D535-E119-9B8A59DD15BF}"/>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8" name="Freeform: Shape 122">
                  <a:extLst>
                    <a:ext uri="{FF2B5EF4-FFF2-40B4-BE49-F238E27FC236}">
                      <a16:creationId xmlns:a16="http://schemas.microsoft.com/office/drawing/2014/main" id="{B8A790A4-8713-7B08-8D6A-F1208FAE4981}"/>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23">
                  <a:extLst>
                    <a:ext uri="{FF2B5EF4-FFF2-40B4-BE49-F238E27FC236}">
                      <a16:creationId xmlns:a16="http://schemas.microsoft.com/office/drawing/2014/main" id="{166FB1C9-A3A9-A183-DDAD-65AE5CAC9036}"/>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24">
                  <a:extLst>
                    <a:ext uri="{FF2B5EF4-FFF2-40B4-BE49-F238E27FC236}">
                      <a16:creationId xmlns:a16="http://schemas.microsoft.com/office/drawing/2014/main" id="{D8AA808B-1D3B-3B19-CF9D-6739A0B2A9B2}"/>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25">
                  <a:extLst>
                    <a:ext uri="{FF2B5EF4-FFF2-40B4-BE49-F238E27FC236}">
                      <a16:creationId xmlns:a16="http://schemas.microsoft.com/office/drawing/2014/main" id="{A9E287B7-49AD-13BB-B6FD-F8E84A0C52C2}"/>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21" name="Picture 20">
                <a:extLst>
                  <a:ext uri="{FF2B5EF4-FFF2-40B4-BE49-F238E27FC236}">
                    <a16:creationId xmlns:a16="http://schemas.microsoft.com/office/drawing/2014/main" id="{78F3C744-F29F-E054-8CDF-3DD1DF63DB67}"/>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22" name="Freeform: Shape 127">
                <a:extLst>
                  <a:ext uri="{FF2B5EF4-FFF2-40B4-BE49-F238E27FC236}">
                    <a16:creationId xmlns:a16="http://schemas.microsoft.com/office/drawing/2014/main" id="{4CE91187-EA2D-69B5-E20F-1E52833F6648}"/>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3" name="Freeform: Shape 128">
                <a:extLst>
                  <a:ext uri="{FF2B5EF4-FFF2-40B4-BE49-F238E27FC236}">
                    <a16:creationId xmlns:a16="http://schemas.microsoft.com/office/drawing/2014/main" id="{431693D1-D3DB-6E8B-129F-A53FEF6E1401}"/>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9">
                <a:extLst>
                  <a:ext uri="{FF2B5EF4-FFF2-40B4-BE49-F238E27FC236}">
                    <a16:creationId xmlns:a16="http://schemas.microsoft.com/office/drawing/2014/main" id="{1D8080E1-347C-4EEB-EB88-AF035DA1FD96}"/>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30">
                <a:extLst>
                  <a:ext uri="{FF2B5EF4-FFF2-40B4-BE49-F238E27FC236}">
                    <a16:creationId xmlns:a16="http://schemas.microsoft.com/office/drawing/2014/main" id="{260BA97D-6A3B-5ECC-68F5-FB6DA138ED1C}"/>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6" name="Picture 25">
                <a:extLst>
                  <a:ext uri="{FF2B5EF4-FFF2-40B4-BE49-F238E27FC236}">
                    <a16:creationId xmlns:a16="http://schemas.microsoft.com/office/drawing/2014/main" id="{AC0023C2-BC89-DFE3-0E74-2A9E9E489D37}"/>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10" name="Oval 9">
              <a:extLst>
                <a:ext uri="{FF2B5EF4-FFF2-40B4-BE49-F238E27FC236}">
                  <a16:creationId xmlns:a16="http://schemas.microsoft.com/office/drawing/2014/main" id="{F5C27761-E171-001B-4CB4-B3A297D5A5D2}"/>
                </a:ext>
              </a:extLst>
            </p:cNvPr>
            <p:cNvSpPr/>
            <p:nvPr/>
          </p:nvSpPr>
          <p:spPr>
            <a:xfrm>
              <a:off x="2423223" y="5187916"/>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pic>
        <p:nvPicPr>
          <p:cNvPr id="67" name="Picture 66">
            <a:extLst>
              <a:ext uri="{FF2B5EF4-FFF2-40B4-BE49-F238E27FC236}">
                <a16:creationId xmlns:a16="http://schemas.microsoft.com/office/drawing/2014/main" id="{3D140377-3FC0-5CA8-8CE5-0B898739C999}"/>
              </a:ext>
            </a:extLst>
          </p:cNvPr>
          <p:cNvPicPr>
            <a:picLocks noChangeAspect="1"/>
          </p:cNvPicPr>
          <p:nvPr/>
        </p:nvPicPr>
        <p:blipFill>
          <a:blip r:embed="rId9"/>
          <a:stretch>
            <a:fillRect/>
          </a:stretch>
        </p:blipFill>
        <p:spPr>
          <a:xfrm>
            <a:off x="6128592" y="4536804"/>
            <a:ext cx="2688855" cy="1680534"/>
          </a:xfrm>
          <a:prstGeom prst="rect">
            <a:avLst/>
          </a:prstGeom>
        </p:spPr>
      </p:pic>
      <p:sp>
        <p:nvSpPr>
          <p:cNvPr id="68" name="TextBox 67">
            <a:extLst>
              <a:ext uri="{FF2B5EF4-FFF2-40B4-BE49-F238E27FC236}">
                <a16:creationId xmlns:a16="http://schemas.microsoft.com/office/drawing/2014/main" id="{379DE4D4-1E45-3CB0-E7FC-F09EF3163631}"/>
              </a:ext>
            </a:extLst>
          </p:cNvPr>
          <p:cNvSpPr txBox="1"/>
          <p:nvPr/>
        </p:nvSpPr>
        <p:spPr>
          <a:xfrm>
            <a:off x="9070364" y="4908576"/>
            <a:ext cx="2509020" cy="261610"/>
          </a:xfrm>
          <a:prstGeom prst="rect">
            <a:avLst/>
          </a:prstGeom>
          <a:noFill/>
        </p:spPr>
        <p:txBody>
          <a:bodyPr wrap="none" rtlCol="0">
            <a:spAutoFit/>
          </a:bodyPr>
          <a:lstStyle/>
          <a:p>
            <a:r>
              <a:rPr lang="en-US" sz="1100" i="1" dirty="0" err="1">
                <a:latin typeface="Calibri" panose="020F0502020204030204" pitchFamily="34" charset="0"/>
                <a:cs typeface="Calibri" panose="020F0502020204030204" pitchFamily="34" charset="0"/>
              </a:rPr>
              <a:t>Kinam</a:t>
            </a:r>
            <a:r>
              <a:rPr lang="en-US" sz="1100" i="1" dirty="0">
                <a:latin typeface="Calibri" panose="020F0502020204030204" pitchFamily="34" charset="0"/>
                <a:cs typeface="Calibri" panose="020F0502020204030204" pitchFamily="34" charset="0"/>
              </a:rPr>
              <a:t> Kim, IEDM’21, Plenary Session 1.1</a:t>
            </a:r>
          </a:p>
        </p:txBody>
      </p:sp>
    </p:spTree>
    <p:extLst>
      <p:ext uri="{BB962C8B-B14F-4D97-AF65-F5344CB8AC3E}">
        <p14:creationId xmlns:p14="http://schemas.microsoft.com/office/powerpoint/2010/main" val="1294132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325671-343F-50B9-7614-C886077ABDA4}"/>
              </a:ext>
            </a:extLst>
          </p:cNvPr>
          <p:cNvSpPr>
            <a:spLocks noGrp="1"/>
          </p:cNvSpPr>
          <p:nvPr>
            <p:ph type="title"/>
          </p:nvPr>
        </p:nvSpPr>
        <p:spPr/>
        <p:txBody>
          <a:bodyPr/>
          <a:lstStyle/>
          <a:p>
            <a:r>
              <a:rPr lang="en-US" dirty="0"/>
              <a:t>Takeaway of Advances of  Memory Technologies </a:t>
            </a:r>
          </a:p>
        </p:txBody>
      </p:sp>
      <p:sp>
        <p:nvSpPr>
          <p:cNvPr id="6" name="Content Placeholder 5">
            <a:extLst>
              <a:ext uri="{FF2B5EF4-FFF2-40B4-BE49-F238E27FC236}">
                <a16:creationId xmlns:a16="http://schemas.microsoft.com/office/drawing/2014/main" id="{7C1360A8-8A5C-20E2-5134-C2F65557A168}"/>
              </a:ext>
            </a:extLst>
          </p:cNvPr>
          <p:cNvSpPr>
            <a:spLocks noGrp="1"/>
          </p:cNvSpPr>
          <p:nvPr>
            <p:ph idx="1"/>
          </p:nvPr>
        </p:nvSpPr>
        <p:spPr>
          <a:xfrm>
            <a:off x="470647" y="1180111"/>
            <a:ext cx="11214847" cy="5175449"/>
          </a:xfrm>
        </p:spPr>
        <p:txBody>
          <a:bodyPr>
            <a:noAutofit/>
          </a:bodyPr>
          <a:lstStyle/>
          <a:p>
            <a:r>
              <a:rPr lang="en-US" sz="2000" dirty="0"/>
              <a:t>Universal memory</a:t>
            </a:r>
          </a:p>
          <a:p>
            <a:pPr lvl="1">
              <a:spcBef>
                <a:spcPts val="0"/>
              </a:spcBef>
            </a:pPr>
            <a:r>
              <a:rPr lang="en-US" sz="2000" dirty="0"/>
              <a:t>Universal memory often sought, but hierarchy always existed and likely always will be</a:t>
            </a:r>
          </a:p>
          <a:p>
            <a:pPr lvl="1">
              <a:spcBef>
                <a:spcPts val="0"/>
              </a:spcBef>
            </a:pPr>
            <a:r>
              <a:rPr lang="en-US" sz="2000" dirty="0" err="1"/>
              <a:t>FoM</a:t>
            </a:r>
            <a:r>
              <a:rPr lang="en-US" sz="2000" dirty="0"/>
              <a:t> must be </a:t>
            </a:r>
            <a:r>
              <a:rPr lang="en-US" sz="2000" dirty="0">
                <a:sym typeface="Wingdings" pitchFamily="2" charset="2"/>
              </a:rPr>
              <a:t>benchmarked with respect to the corresponding </a:t>
            </a:r>
            <a:r>
              <a:rPr lang="en-US" sz="2000" i="1" dirty="0">
                <a:ea typeface="Calibri" pitchFamily="34" charset="0"/>
                <a:cs typeface="Arial" pitchFamily="34" charset="0"/>
              </a:rPr>
              <a:t>hierarchy of memories</a:t>
            </a:r>
            <a:endParaRPr lang="en-US" sz="2000" dirty="0"/>
          </a:p>
          <a:p>
            <a:r>
              <a:rPr lang="en-US" sz="2000" dirty="0"/>
              <a:t>Disrupt memory technology</a:t>
            </a:r>
          </a:p>
          <a:p>
            <a:pPr lvl="1">
              <a:spcBef>
                <a:spcPts val="0"/>
              </a:spcBef>
            </a:pPr>
            <a:r>
              <a:rPr lang="en-US" sz="2000" dirty="0"/>
              <a:t>﻿Typical long gestation of Disruptive Memory Technologies </a:t>
            </a:r>
          </a:p>
          <a:p>
            <a:pPr lvl="1">
              <a:spcBef>
                <a:spcPts val="0"/>
              </a:spcBef>
            </a:pPr>
            <a:r>
              <a:rPr lang="en-US" sz="2000" dirty="0"/>
              <a:t>Mainstream memories hard to establish; hard to displace or to replace;</a:t>
            </a:r>
            <a:br>
              <a:rPr lang="en-US" sz="2000" dirty="0"/>
            </a:br>
            <a:r>
              <a:rPr lang="en-US" sz="2000" dirty="0"/>
              <a:t>DRAM replaced Core memory in 1960’s and SSD displacing spin drive in 2000’s</a:t>
            </a:r>
          </a:p>
          <a:p>
            <a:pPr lvl="1">
              <a:spcBef>
                <a:spcPts val="0"/>
              </a:spcBef>
            </a:pPr>
            <a:r>
              <a:rPr lang="en-US" sz="2000" dirty="0"/>
              <a:t>Memory technology research to productization can take decades and once productized, achieving mainstream is still not guaranteed</a:t>
            </a:r>
          </a:p>
          <a:p>
            <a:r>
              <a:rPr lang="en-US" sz="2000" dirty="0"/>
              <a:t>Memory Subsystem</a:t>
            </a:r>
          </a:p>
          <a:p>
            <a:pPr lvl="1">
              <a:spcBef>
                <a:spcPts val="0"/>
              </a:spcBef>
            </a:pPr>
            <a:r>
              <a:rPr lang="en-US" sz="2000" dirty="0"/>
              <a:t>Modular, Modular, Modular </a:t>
            </a:r>
          </a:p>
          <a:p>
            <a:pPr lvl="1">
              <a:spcBef>
                <a:spcPts val="0"/>
              </a:spcBef>
            </a:pPr>
            <a:r>
              <a:rPr lang="en-US" sz="2000" dirty="0"/>
              <a:t>Power/Thermal conscious: Energy from I/O and from moving bits back/forth becoming limiting</a:t>
            </a:r>
          </a:p>
          <a:p>
            <a:pPr lvl="1">
              <a:spcBef>
                <a:spcPts val="0"/>
              </a:spcBef>
            </a:pPr>
            <a:r>
              <a:rPr lang="en-US" sz="2000" dirty="0"/>
              <a:t>3D (monolithic, wafer-wafer) and packaging of multi-chip </a:t>
            </a:r>
          </a:p>
          <a:p>
            <a:pPr lvl="2">
              <a:spcBef>
                <a:spcPts val="0"/>
              </a:spcBef>
              <a:buFont typeface="System Font Regular"/>
              <a:buChar char="➙"/>
            </a:pPr>
            <a:r>
              <a:rPr lang="en-US" sz="2000" dirty="0">
                <a:sym typeface="Wingdings" pitchFamily="2" charset="2"/>
              </a:rPr>
              <a:t>TTM and Cost driven</a:t>
            </a:r>
          </a:p>
          <a:p>
            <a:pPr lvl="1">
              <a:spcBef>
                <a:spcPts val="0"/>
              </a:spcBef>
            </a:pPr>
            <a:r>
              <a:rPr lang="en-US" sz="2000" dirty="0"/>
              <a:t>Pair memory tech research with compute architecture/hierarchy research.</a:t>
            </a:r>
          </a:p>
          <a:p>
            <a:pPr lvl="1">
              <a:spcBef>
                <a:spcPts val="0"/>
              </a:spcBef>
            </a:pPr>
            <a:r>
              <a:rPr lang="en-US" sz="2000" dirty="0"/>
              <a:t>Software (often ignored ) enabling to alleviate adoption barriers or to unlock value</a:t>
            </a:r>
          </a:p>
        </p:txBody>
      </p:sp>
      <p:sp>
        <p:nvSpPr>
          <p:cNvPr id="3" name="Slide Number Placeholder 2">
            <a:extLst>
              <a:ext uri="{FF2B5EF4-FFF2-40B4-BE49-F238E27FC236}">
                <a16:creationId xmlns:a16="http://schemas.microsoft.com/office/drawing/2014/main" id="{F91FAED6-1B4C-DB63-D03F-1E18F069CC17}"/>
              </a:ext>
            </a:extLst>
          </p:cNvPr>
          <p:cNvSpPr>
            <a:spLocks noGrp="1"/>
          </p:cNvSpPr>
          <p:nvPr>
            <p:ph type="sldNum" sz="quarter" idx="12"/>
          </p:nvPr>
        </p:nvSpPr>
        <p:spPr/>
        <p:txBody>
          <a:bodyPr/>
          <a:lstStyle/>
          <a:p>
            <a:fld id="{17AA2687-1D62-4697-B07C-AE046A4947FE}" type="slidenum">
              <a:rPr lang="en-US" smtClean="0"/>
              <a:pPr/>
              <a:t>31</a:t>
            </a:fld>
            <a:endParaRPr lang="en-US" sz="1400"/>
          </a:p>
        </p:txBody>
      </p:sp>
      <p:sp>
        <p:nvSpPr>
          <p:cNvPr id="7" name="Text Placeholder 6">
            <a:extLst>
              <a:ext uri="{FF2B5EF4-FFF2-40B4-BE49-F238E27FC236}">
                <a16:creationId xmlns:a16="http://schemas.microsoft.com/office/drawing/2014/main" id="{40AF73DD-37FA-D963-D9B7-1E07596ED6C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38776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40C2-A841-2FAE-732A-73B340D6EFEA}"/>
              </a:ext>
            </a:extLst>
          </p:cNvPr>
          <p:cNvSpPr>
            <a:spLocks noGrp="1"/>
          </p:cNvSpPr>
          <p:nvPr>
            <p:ph type="ctrTitle"/>
          </p:nvPr>
        </p:nvSpPr>
        <p:spPr/>
        <p:txBody>
          <a:bodyPr/>
          <a:lstStyle/>
          <a:p>
            <a:r>
              <a:rPr lang="en-US" sz="4000" dirty="0"/>
              <a:t>Travel down the time tunnel of electron devices</a:t>
            </a:r>
            <a:br>
              <a:rPr lang="en-US" sz="4000" dirty="0"/>
            </a:br>
            <a:endParaRPr lang="en-US" sz="4000" dirty="0"/>
          </a:p>
        </p:txBody>
      </p:sp>
      <p:sp>
        <p:nvSpPr>
          <p:cNvPr id="3" name="Subtitle 2">
            <a:extLst>
              <a:ext uri="{FF2B5EF4-FFF2-40B4-BE49-F238E27FC236}">
                <a16:creationId xmlns:a16="http://schemas.microsoft.com/office/drawing/2014/main" id="{257BBEBE-B2A8-1DDE-8868-E8AF9432329F}"/>
              </a:ext>
            </a:extLst>
          </p:cNvPr>
          <p:cNvSpPr>
            <a:spLocks noGrp="1"/>
          </p:cNvSpPr>
          <p:nvPr>
            <p:ph type="subTitle" idx="1"/>
          </p:nvPr>
        </p:nvSpPr>
        <p:spPr/>
        <p:txBody>
          <a:bodyPr>
            <a:normAutofit/>
          </a:bodyPr>
          <a:lstStyle/>
          <a:p>
            <a:r>
              <a:rPr lang="en-US" sz="3200" dirty="0"/>
              <a:t>A Centennial Journey of Electrical Charges</a:t>
            </a:r>
          </a:p>
        </p:txBody>
      </p:sp>
      <p:sp>
        <p:nvSpPr>
          <p:cNvPr id="4" name="Text Placeholder 3">
            <a:extLst>
              <a:ext uri="{FF2B5EF4-FFF2-40B4-BE49-F238E27FC236}">
                <a16:creationId xmlns:a16="http://schemas.microsoft.com/office/drawing/2014/main" id="{2C4F9BE0-FDD2-6785-8645-CB5E8A166F4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19858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E70C-21C3-2994-9C07-FBAF5354B20C}"/>
              </a:ext>
            </a:extLst>
          </p:cNvPr>
          <p:cNvSpPr>
            <a:spLocks noGrp="1"/>
          </p:cNvSpPr>
          <p:nvPr>
            <p:ph type="title"/>
          </p:nvPr>
        </p:nvSpPr>
        <p:spPr/>
        <p:txBody>
          <a:bodyPr/>
          <a:lstStyle/>
          <a:p>
            <a:r>
              <a:rPr lang="en-US" dirty="0"/>
              <a:t>Discoveries of Electron</a:t>
            </a:r>
          </a:p>
        </p:txBody>
      </p:sp>
      <p:sp>
        <p:nvSpPr>
          <p:cNvPr id="3" name="Content Placeholder 2">
            <a:extLst>
              <a:ext uri="{FF2B5EF4-FFF2-40B4-BE49-F238E27FC236}">
                <a16:creationId xmlns:a16="http://schemas.microsoft.com/office/drawing/2014/main" id="{DFBFBC93-33A5-E41B-C183-C9049526A72D}"/>
              </a:ext>
            </a:extLst>
          </p:cNvPr>
          <p:cNvSpPr>
            <a:spLocks noGrp="1"/>
          </p:cNvSpPr>
          <p:nvPr>
            <p:ph idx="1"/>
          </p:nvPr>
        </p:nvSpPr>
        <p:spPr>
          <a:xfrm>
            <a:off x="1218881" y="4808245"/>
            <a:ext cx="10360501" cy="1574554"/>
          </a:xfrm>
        </p:spPr>
        <p:txBody>
          <a:bodyPr>
            <a:normAutofit fontScale="55000" lnSpcReduction="20000"/>
          </a:bodyPr>
          <a:lstStyle/>
          <a:p>
            <a:pPr marL="0" indent="0">
              <a:lnSpc>
                <a:spcPct val="120000"/>
              </a:lnSpc>
              <a:spcBef>
                <a:spcPts val="0"/>
              </a:spcBef>
              <a:buNone/>
            </a:pPr>
            <a:r>
              <a:rPr lang="en-US" altLang="en-US" sz="3200" b="1" dirty="0"/>
              <a:t>1897</a:t>
            </a:r>
            <a:r>
              <a:rPr lang="en-US" altLang="en-US" sz="3200" dirty="0"/>
              <a:t> </a:t>
            </a:r>
            <a:r>
              <a:rPr lang="en-US" altLang="en-US" sz="3200" b="1" dirty="0"/>
              <a:t>Sir Joseph John Thomson</a:t>
            </a:r>
            <a:r>
              <a:rPr lang="en-US" altLang="en-US" sz="3200" dirty="0"/>
              <a:t> (1856 - 1940) discovered and identified the electron, </a:t>
            </a:r>
            <a:r>
              <a:rPr lang="en-US" altLang="zh-TW" sz="3200" dirty="0">
                <a:ea typeface="PMingLiU" panose="02020500000000000000" pitchFamily="18" charset="-120"/>
              </a:rPr>
              <a:t>for which he received the Nobel Prize for physics in 1906.</a:t>
            </a:r>
            <a:r>
              <a:rPr lang="en-US" altLang="en-US" sz="3200" dirty="0"/>
              <a:t> Thomson demonstrated that cathode rays were actually units of electrical current made up of negatively charged particles of subatomic size as an integral part of all matter and theorized the "plum pudding" model of atomic structure in which a quantity of negatively charged electrons was embedded in a sphere of positive electricity, the two charges neutralizing each other.</a:t>
            </a:r>
          </a:p>
        </p:txBody>
      </p:sp>
      <p:sp>
        <p:nvSpPr>
          <p:cNvPr id="4" name="Slide Number Placeholder 3">
            <a:extLst>
              <a:ext uri="{FF2B5EF4-FFF2-40B4-BE49-F238E27FC236}">
                <a16:creationId xmlns:a16="http://schemas.microsoft.com/office/drawing/2014/main" id="{42047BDC-48B2-8D31-CD7D-DB19F0C7BC8C}"/>
              </a:ext>
            </a:extLst>
          </p:cNvPr>
          <p:cNvSpPr>
            <a:spLocks noGrp="1"/>
          </p:cNvSpPr>
          <p:nvPr>
            <p:ph type="sldNum" sz="quarter" idx="12"/>
          </p:nvPr>
        </p:nvSpPr>
        <p:spPr/>
        <p:txBody>
          <a:bodyPr/>
          <a:lstStyle/>
          <a:p>
            <a:fld id="{518727FE-8BA6-410E-8B18-E4109D39D295}" type="slidenum">
              <a:rPr lang="en-US" smtClean="0"/>
              <a:pPr/>
              <a:t>5</a:t>
            </a:fld>
            <a:endParaRPr lang="en-US" sz="1400" dirty="0"/>
          </a:p>
        </p:txBody>
      </p:sp>
      <p:sp>
        <p:nvSpPr>
          <p:cNvPr id="5" name="Text Placeholder 4">
            <a:extLst>
              <a:ext uri="{FF2B5EF4-FFF2-40B4-BE49-F238E27FC236}">
                <a16:creationId xmlns:a16="http://schemas.microsoft.com/office/drawing/2014/main" id="{AD6C0AE0-EA41-877A-8633-24B7706FA1DD}"/>
              </a:ext>
            </a:extLst>
          </p:cNvPr>
          <p:cNvSpPr>
            <a:spLocks noGrp="1"/>
          </p:cNvSpPr>
          <p:nvPr>
            <p:ph type="body" sz="quarter" idx="13"/>
          </p:nvPr>
        </p:nvSpPr>
        <p:spPr/>
        <p:txBody>
          <a:bodyPr/>
          <a:lstStyle/>
          <a:p>
            <a:endParaRPr lang="en-US"/>
          </a:p>
        </p:txBody>
      </p:sp>
      <p:pic>
        <p:nvPicPr>
          <p:cNvPr id="6" name="Picture 7">
            <a:extLst>
              <a:ext uri="{FF2B5EF4-FFF2-40B4-BE49-F238E27FC236}">
                <a16:creationId xmlns:a16="http://schemas.microsoft.com/office/drawing/2014/main" id="{26B377A4-FDDA-7576-0B7C-870018BE8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318" y="1349401"/>
            <a:ext cx="1272174" cy="152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8CFD5BCD-53E5-98AD-ECFD-82ED63EC8FE4}"/>
              </a:ext>
            </a:extLst>
          </p:cNvPr>
          <p:cNvSpPr>
            <a:spLocks noChangeArrowheads="1"/>
          </p:cNvSpPr>
          <p:nvPr/>
        </p:nvSpPr>
        <p:spPr bwMode="auto">
          <a:xfrm>
            <a:off x="4284617" y="1484477"/>
            <a:ext cx="69058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spcBef>
                <a:spcPts val="0"/>
              </a:spcBef>
            </a:pPr>
            <a:r>
              <a:rPr lang="en-US" altLang="zh-TW" sz="1800" b="1" dirty="0">
                <a:ea typeface="PMingLiU" panose="02020500000000000000" pitchFamily="18" charset="-120"/>
              </a:rPr>
              <a:t>1895</a:t>
            </a:r>
            <a:r>
              <a:rPr lang="en-US" altLang="zh-TW" sz="1800" dirty="0">
                <a:ea typeface="PMingLiU" panose="02020500000000000000" pitchFamily="18" charset="-120"/>
              </a:rPr>
              <a:t> </a:t>
            </a:r>
            <a:r>
              <a:rPr lang="en-US" altLang="zh-TW" sz="1800" b="1" dirty="0">
                <a:ea typeface="PMingLiU" panose="02020500000000000000" pitchFamily="18" charset="-120"/>
              </a:rPr>
              <a:t>Wilhelm Conrad </a:t>
            </a:r>
            <a:r>
              <a:rPr lang="en-US" altLang="zh-TW" sz="1800" b="1" dirty="0" err="1">
                <a:ea typeface="PMingLiU" panose="02020500000000000000" pitchFamily="18" charset="-120"/>
              </a:rPr>
              <a:t>Röntgen</a:t>
            </a:r>
            <a:r>
              <a:rPr lang="en-US" altLang="zh-TW" sz="1800" dirty="0">
                <a:ea typeface="PMingLiU" panose="02020500000000000000" pitchFamily="18" charset="-120"/>
              </a:rPr>
              <a:t> (1845 - 1923) discovered X rays, for which he received the first Nobel Prize for physics in 1901. The “hand” was taken in 1896 with  cathode-ray discharge. He later demonstrated the metallurgical and medical use of X rays. </a:t>
            </a:r>
          </a:p>
        </p:txBody>
      </p:sp>
      <p:pic>
        <p:nvPicPr>
          <p:cNvPr id="10" name="Picture 14" descr="Joseph John Thomson">
            <a:extLst>
              <a:ext uri="{FF2B5EF4-FFF2-40B4-BE49-F238E27FC236}">
                <a16:creationId xmlns:a16="http://schemas.microsoft.com/office/drawing/2014/main" id="{38948A26-0CC4-2B5B-EA16-394E48F1C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144" y="2991264"/>
            <a:ext cx="1227479" cy="1730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Wilhelm Conrad Röntgen">
            <a:extLst>
              <a:ext uri="{FF2B5EF4-FFF2-40B4-BE49-F238E27FC236}">
                <a16:creationId xmlns:a16="http://schemas.microsoft.com/office/drawing/2014/main" id="{CD34CBE8-6777-73FC-C65E-4EBD399A6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083" y="1352010"/>
            <a:ext cx="1081088" cy="152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0A0D9D-30EC-165E-1DDA-BC9802572BCB}"/>
              </a:ext>
            </a:extLst>
          </p:cNvPr>
          <p:cNvSpPr txBox="1"/>
          <p:nvPr/>
        </p:nvSpPr>
        <p:spPr>
          <a:xfrm>
            <a:off x="5278669" y="2632889"/>
            <a:ext cx="5911846"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www.nobelprize.org</a:t>
            </a:r>
            <a:r>
              <a:rPr lang="en-US" sz="1000" b="1" i="0" dirty="0">
                <a:solidFill>
                  <a:schemeClr val="tx2"/>
                </a:solidFill>
                <a:effectLst/>
                <a:latin typeface="Calibri" panose="020F0502020204030204" pitchFamily="34" charset="0"/>
                <a:cs typeface="Calibri" panose="020F0502020204030204" pitchFamily="34" charset="0"/>
              </a:rPr>
              <a:t>/prizes/physics/1901/summary</a:t>
            </a:r>
            <a:r>
              <a:rPr lang="en-US" sz="1000" b="1" i="0" dirty="0">
                <a:effectLst/>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B67CE8A0-7417-59B2-F445-5DE18BA8E34B}"/>
              </a:ext>
            </a:extLst>
          </p:cNvPr>
          <p:cNvSpPr txBox="1"/>
          <p:nvPr/>
        </p:nvSpPr>
        <p:spPr>
          <a:xfrm>
            <a:off x="7652327" y="6259688"/>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www.nobelprize.org</a:t>
            </a:r>
            <a:r>
              <a:rPr lang="en-US" sz="1000" b="1" i="0" dirty="0">
                <a:solidFill>
                  <a:schemeClr val="tx2"/>
                </a:solidFill>
                <a:effectLst/>
                <a:latin typeface="Calibri" panose="020F0502020204030204" pitchFamily="34" charset="0"/>
                <a:cs typeface="Calibri" panose="020F0502020204030204" pitchFamily="34" charset="0"/>
              </a:rPr>
              <a:t>/prizes/physics/1906/summary/</a:t>
            </a:r>
          </a:p>
        </p:txBody>
      </p:sp>
      <p:pic>
        <p:nvPicPr>
          <p:cNvPr id="1026" name="Picture 2" descr="FEATURE-early mass-spectrometry-p76-350">
            <a:extLst>
              <a:ext uri="{FF2B5EF4-FFF2-40B4-BE49-F238E27FC236}">
                <a16:creationId xmlns:a16="http://schemas.microsoft.com/office/drawing/2014/main" id="{89CB8D9E-8871-D7D2-58E6-0EB827B48F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728" b="35840"/>
          <a:stretch/>
        </p:blipFill>
        <p:spPr bwMode="auto">
          <a:xfrm>
            <a:off x="3034576" y="3024737"/>
            <a:ext cx="5815330" cy="170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7B60-32C2-BA51-1760-1A178965FC5F}"/>
              </a:ext>
            </a:extLst>
          </p:cNvPr>
          <p:cNvSpPr>
            <a:spLocks noGrp="1"/>
          </p:cNvSpPr>
          <p:nvPr>
            <p:ph type="title"/>
          </p:nvPr>
        </p:nvSpPr>
        <p:spPr>
          <a:xfrm>
            <a:off x="1218883" y="391996"/>
            <a:ext cx="10360501" cy="493970"/>
          </a:xfrm>
        </p:spPr>
        <p:txBody>
          <a:bodyPr/>
          <a:lstStyle/>
          <a:p>
            <a:r>
              <a:rPr lang="en-US" altLang="en-US" sz="3600" dirty="0"/>
              <a:t>Innovations of Vacuum Electron Devices</a:t>
            </a:r>
            <a:endParaRPr lang="en-US" dirty="0"/>
          </a:p>
        </p:txBody>
      </p:sp>
      <p:sp>
        <p:nvSpPr>
          <p:cNvPr id="4" name="Slide Number Placeholder 3">
            <a:extLst>
              <a:ext uri="{FF2B5EF4-FFF2-40B4-BE49-F238E27FC236}">
                <a16:creationId xmlns:a16="http://schemas.microsoft.com/office/drawing/2014/main" id="{A1923886-2C5E-2B71-D805-A6B8CBEFADCB}"/>
              </a:ext>
            </a:extLst>
          </p:cNvPr>
          <p:cNvSpPr>
            <a:spLocks noGrp="1"/>
          </p:cNvSpPr>
          <p:nvPr>
            <p:ph type="sldNum" sz="quarter" idx="12"/>
          </p:nvPr>
        </p:nvSpPr>
        <p:spPr/>
        <p:txBody>
          <a:bodyPr/>
          <a:lstStyle/>
          <a:p>
            <a:fld id="{518727FE-8BA6-410E-8B18-E4109D39D295}" type="slidenum">
              <a:rPr lang="en-US" smtClean="0"/>
              <a:pPr/>
              <a:t>6</a:t>
            </a:fld>
            <a:endParaRPr lang="en-US" sz="1400"/>
          </a:p>
        </p:txBody>
      </p:sp>
      <p:sp>
        <p:nvSpPr>
          <p:cNvPr id="10" name="Rectangle 27">
            <a:extLst>
              <a:ext uri="{FF2B5EF4-FFF2-40B4-BE49-F238E27FC236}">
                <a16:creationId xmlns:a16="http://schemas.microsoft.com/office/drawing/2014/main" id="{6E458BC1-731C-2BEB-DB70-979DF48A29AE}"/>
              </a:ext>
            </a:extLst>
          </p:cNvPr>
          <p:cNvSpPr>
            <a:spLocks noChangeArrowheads="1"/>
          </p:cNvSpPr>
          <p:nvPr/>
        </p:nvSpPr>
        <p:spPr bwMode="auto">
          <a:xfrm>
            <a:off x="6155055" y="978915"/>
            <a:ext cx="4917454"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altLang="en-US" sz="1800" b="1" dirty="0"/>
              <a:t>1907</a:t>
            </a:r>
            <a:r>
              <a:rPr lang="en-US" altLang="en-US" sz="1800" dirty="0"/>
              <a:t> </a:t>
            </a:r>
            <a:r>
              <a:rPr lang="en-US" altLang="en-US" sz="1800" b="1" dirty="0"/>
              <a:t>Lee De Forest</a:t>
            </a:r>
            <a:r>
              <a:rPr lang="en-US" altLang="en-US" sz="1800" dirty="0"/>
              <a:t> (1873 - 1961) added a grid electrode to </a:t>
            </a:r>
          </a:p>
          <a:p>
            <a:pPr eaLnBrk="1" hangingPunct="1"/>
            <a:r>
              <a:rPr lang="en-US" altLang="en-US" sz="1800" dirty="0"/>
              <a:t>Flemings' valve and </a:t>
            </a:r>
          </a:p>
          <a:p>
            <a:pPr eaLnBrk="1" hangingPunct="1"/>
            <a:r>
              <a:rPr lang="en-US" altLang="en-US" sz="1800" dirty="0"/>
              <a:t>created the triode tube, </a:t>
            </a:r>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r>
              <a:rPr lang="en-US" altLang="en-US" sz="1800" dirty="0"/>
              <a:t>later improved and </a:t>
            </a:r>
          </a:p>
          <a:p>
            <a:pPr eaLnBrk="1" hangingPunct="1"/>
            <a:r>
              <a:rPr lang="en-US" altLang="en-US" sz="1800" dirty="0"/>
              <a:t>called the </a:t>
            </a:r>
            <a:r>
              <a:rPr lang="en-US" altLang="en-US" sz="1800" dirty="0" err="1"/>
              <a:t>Audion</a:t>
            </a:r>
            <a:r>
              <a:rPr lang="en-US" altLang="en-US" sz="1800" dirty="0"/>
              <a:t>. </a:t>
            </a:r>
          </a:p>
          <a:p>
            <a:pPr eaLnBrk="1" hangingPunct="1"/>
            <a:r>
              <a:rPr lang="en-US" altLang="en-US" sz="1800" dirty="0"/>
              <a:t>He was a prolific inventor, and was </a:t>
            </a:r>
          </a:p>
          <a:p>
            <a:pPr eaLnBrk="1" hangingPunct="1"/>
            <a:r>
              <a:rPr lang="en-US" altLang="en-US" sz="1800" dirty="0"/>
              <a:t>granted more than 300 patents in Electronics</a:t>
            </a:r>
          </a:p>
        </p:txBody>
      </p:sp>
      <p:sp>
        <p:nvSpPr>
          <p:cNvPr id="11" name="Rectangle 19">
            <a:extLst>
              <a:ext uri="{FF2B5EF4-FFF2-40B4-BE49-F238E27FC236}">
                <a16:creationId xmlns:a16="http://schemas.microsoft.com/office/drawing/2014/main" id="{F3699C12-7CA1-05C6-1531-59DC2F884B60}"/>
              </a:ext>
            </a:extLst>
          </p:cNvPr>
          <p:cNvSpPr>
            <a:spLocks noChangeArrowheads="1"/>
          </p:cNvSpPr>
          <p:nvPr/>
        </p:nvSpPr>
        <p:spPr bwMode="auto">
          <a:xfrm>
            <a:off x="1341120" y="977328"/>
            <a:ext cx="412813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r" eaLnBrk="1" hangingPunct="1"/>
            <a:r>
              <a:rPr lang="en-US" altLang="zh-TW" sz="1800" b="1" dirty="0">
                <a:ea typeface="PMingLiU" panose="02020500000000000000" pitchFamily="18" charset="-120"/>
              </a:rPr>
              <a:t>1905</a:t>
            </a:r>
            <a:r>
              <a:rPr lang="en-US" altLang="zh-TW" sz="1800" dirty="0">
                <a:ea typeface="PMingLiU" panose="02020500000000000000" pitchFamily="18" charset="-120"/>
              </a:rPr>
              <a:t> </a:t>
            </a:r>
            <a:r>
              <a:rPr lang="en-US" altLang="zh-TW" sz="1800" b="1" dirty="0">
                <a:ea typeface="PMingLiU" panose="02020500000000000000" pitchFamily="18" charset="-120"/>
              </a:rPr>
              <a:t>Sir John Ambrose Fleming</a:t>
            </a:r>
            <a:r>
              <a:rPr lang="en-US" altLang="zh-TW" sz="1800" dirty="0">
                <a:ea typeface="PMingLiU" panose="02020500000000000000" pitchFamily="18" charset="-120"/>
              </a:rPr>
              <a:t> (1849 - 1945) made </a:t>
            </a:r>
          </a:p>
          <a:p>
            <a:pPr algn="r" eaLnBrk="1" hangingPunct="1"/>
            <a:r>
              <a:rPr lang="en-US" altLang="zh-TW" sz="1800" dirty="0">
                <a:ea typeface="PMingLiU" panose="02020500000000000000" pitchFamily="18" charset="-120"/>
              </a:rPr>
              <a:t>the first diode tube, </a:t>
            </a:r>
          </a:p>
          <a:p>
            <a:pPr algn="r" eaLnBrk="1" hangingPunct="1"/>
            <a:r>
              <a:rPr lang="en-US" altLang="zh-TW" sz="1800" dirty="0">
                <a:ea typeface="PMingLiU" panose="02020500000000000000" pitchFamily="18" charset="-120"/>
              </a:rPr>
              <a:t>the Fleming valve. </a:t>
            </a: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r>
              <a:rPr lang="en-US" altLang="zh-TW" sz="1800" dirty="0">
                <a:ea typeface="PMingLiU" panose="02020500000000000000" pitchFamily="18" charset="-120"/>
              </a:rPr>
              <a:t>The device had </a:t>
            </a:r>
          </a:p>
          <a:p>
            <a:pPr algn="r" eaLnBrk="1" hangingPunct="1"/>
            <a:r>
              <a:rPr lang="en-US" altLang="zh-TW" sz="1800" dirty="0">
                <a:ea typeface="PMingLiU" panose="02020500000000000000" pitchFamily="18" charset="-120"/>
              </a:rPr>
              <a:t>three leads, two </a:t>
            </a:r>
          </a:p>
          <a:p>
            <a:pPr algn="r" eaLnBrk="1" hangingPunct="1"/>
            <a:r>
              <a:rPr lang="en-US" altLang="zh-TW" sz="1800" dirty="0">
                <a:ea typeface="PMingLiU" panose="02020500000000000000" pitchFamily="18" charset="-120"/>
              </a:rPr>
              <a:t>for the heater and the  </a:t>
            </a:r>
          </a:p>
          <a:p>
            <a:pPr algn="r" eaLnBrk="1" hangingPunct="1"/>
            <a:r>
              <a:rPr lang="en-US" altLang="zh-TW" sz="1800" dirty="0">
                <a:ea typeface="PMingLiU" panose="02020500000000000000" pitchFamily="18" charset="-120"/>
              </a:rPr>
              <a:t>cathode and the other for the plate. </a:t>
            </a:r>
          </a:p>
        </p:txBody>
      </p:sp>
      <p:pic>
        <p:nvPicPr>
          <p:cNvPr id="12" name="Picture 16">
            <a:extLst>
              <a:ext uri="{FF2B5EF4-FFF2-40B4-BE49-F238E27FC236}">
                <a16:creationId xmlns:a16="http://schemas.microsoft.com/office/drawing/2014/main" id="{9CA42C50-61D6-EABA-3195-037CF7660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185" y="3828547"/>
            <a:ext cx="137318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id="{CC81CF4B-B339-5104-E690-37E7A6160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055" y="2710013"/>
            <a:ext cx="297180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a:extLst>
              <a:ext uri="{FF2B5EF4-FFF2-40B4-BE49-F238E27FC236}">
                <a16:creationId xmlns:a16="http://schemas.microsoft.com/office/drawing/2014/main" id="{C0EC659C-3FF0-2E30-6333-550338629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0636" y="1827714"/>
            <a:ext cx="2009775" cy="17764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a:extLst>
              <a:ext uri="{FF2B5EF4-FFF2-40B4-BE49-F238E27FC236}">
                <a16:creationId xmlns:a16="http://schemas.microsoft.com/office/drawing/2014/main" id="{8DC126A1-5B60-7592-0B8E-5CE3E5456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8909" y="4077784"/>
            <a:ext cx="2133600" cy="1808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a:extLst>
              <a:ext uri="{FF2B5EF4-FFF2-40B4-BE49-F238E27FC236}">
                <a16:creationId xmlns:a16="http://schemas.microsoft.com/office/drawing/2014/main" id="{93FE10CD-5FF3-2AA9-C2B8-64257DC736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8185" y="1632052"/>
            <a:ext cx="1400175" cy="20574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161DBE-C828-CEA0-3691-F7F06338D773}"/>
              </a:ext>
            </a:extLst>
          </p:cNvPr>
          <p:cNvSpPr txBox="1"/>
          <p:nvPr/>
        </p:nvSpPr>
        <p:spPr>
          <a:xfrm>
            <a:off x="1927234" y="6502513"/>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madeupinbritain.uk</a:t>
            </a:r>
            <a:r>
              <a:rPr lang="en-US" sz="1000" b="1" i="0" dirty="0">
                <a:solidFill>
                  <a:schemeClr val="tx2"/>
                </a:solidFill>
                <a:effectLst/>
                <a:latin typeface="Calibri" panose="020F0502020204030204" pitchFamily="34" charset="0"/>
                <a:cs typeface="Calibri" panose="020F0502020204030204" pitchFamily="34" charset="0"/>
              </a:rPr>
              <a:t>/</a:t>
            </a:r>
            <a:r>
              <a:rPr lang="en-US" sz="1000" b="1" i="0" dirty="0" err="1">
                <a:solidFill>
                  <a:schemeClr val="tx2"/>
                </a:solidFill>
                <a:effectLst/>
                <a:latin typeface="Calibri" panose="020F0502020204030204" pitchFamily="34" charset="0"/>
                <a:cs typeface="Calibri" panose="020F0502020204030204" pitchFamily="34" charset="0"/>
              </a:rPr>
              <a:t>Vacuum_Tube</a:t>
            </a:r>
            <a:endParaRPr lang="en-US" sz="1000" b="1" i="0" dirty="0">
              <a:solidFill>
                <a:schemeClr val="tx2"/>
              </a:solidFill>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4D11678-2CCB-2261-9EF4-BEDE8ACC27ED}"/>
              </a:ext>
            </a:extLst>
          </p:cNvPr>
          <p:cNvSpPr txBox="1"/>
          <p:nvPr/>
        </p:nvSpPr>
        <p:spPr>
          <a:xfrm>
            <a:off x="7534321" y="6514226"/>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www.britannica.com</a:t>
            </a:r>
            <a:r>
              <a:rPr lang="en-US" sz="1000" b="1" i="0" dirty="0">
                <a:solidFill>
                  <a:schemeClr val="tx2"/>
                </a:solidFill>
                <a:effectLst/>
                <a:latin typeface="Calibri" panose="020F0502020204030204" pitchFamily="34" charset="0"/>
                <a:cs typeface="Calibri" panose="020F0502020204030204" pitchFamily="34" charset="0"/>
              </a:rPr>
              <a:t>/biography/Lee-de-Forest</a:t>
            </a:r>
          </a:p>
        </p:txBody>
      </p:sp>
    </p:spTree>
    <p:extLst>
      <p:ext uri="{BB962C8B-B14F-4D97-AF65-F5344CB8AC3E}">
        <p14:creationId xmlns:p14="http://schemas.microsoft.com/office/powerpoint/2010/main" val="3102900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E405-1D94-367C-8CAB-2BAEECEB26ED}"/>
              </a:ext>
            </a:extLst>
          </p:cNvPr>
          <p:cNvSpPr>
            <a:spLocks noGrp="1"/>
          </p:cNvSpPr>
          <p:nvPr>
            <p:ph type="title"/>
          </p:nvPr>
        </p:nvSpPr>
        <p:spPr>
          <a:xfrm>
            <a:off x="1218883" y="512063"/>
            <a:ext cx="10360501" cy="1399863"/>
          </a:xfrm>
        </p:spPr>
        <p:txBody>
          <a:bodyPr/>
          <a:lstStyle/>
          <a:p>
            <a:pPr>
              <a:spcBef>
                <a:spcPts val="1200"/>
              </a:spcBef>
            </a:pPr>
            <a:r>
              <a:rPr lang="en-US" altLang="en-US" dirty="0"/>
              <a:t>Revolution of Electronics – </a:t>
            </a:r>
            <a:br>
              <a:rPr lang="en-US" altLang="en-US" dirty="0"/>
            </a:br>
            <a:r>
              <a:rPr lang="en-US" altLang="en-US" sz="2800" dirty="0"/>
              <a:t>From Vacuum Science to Solid State Physics</a:t>
            </a:r>
            <a:endParaRPr lang="en-US" dirty="0"/>
          </a:p>
        </p:txBody>
      </p:sp>
      <p:sp>
        <p:nvSpPr>
          <p:cNvPr id="3" name="Slide Number Placeholder 2">
            <a:extLst>
              <a:ext uri="{FF2B5EF4-FFF2-40B4-BE49-F238E27FC236}">
                <a16:creationId xmlns:a16="http://schemas.microsoft.com/office/drawing/2014/main" id="{E15C5056-AF82-2B63-060F-EB0B34A32563}"/>
              </a:ext>
            </a:extLst>
          </p:cNvPr>
          <p:cNvSpPr>
            <a:spLocks noGrp="1"/>
          </p:cNvSpPr>
          <p:nvPr>
            <p:ph type="sldNum" sz="quarter" idx="12"/>
          </p:nvPr>
        </p:nvSpPr>
        <p:spPr/>
        <p:txBody>
          <a:bodyPr/>
          <a:lstStyle/>
          <a:p>
            <a:fld id="{17AA2687-1D62-4697-B07C-AE046A4947FE}" type="slidenum">
              <a:rPr lang="en-US" smtClean="0"/>
              <a:pPr/>
              <a:t>7</a:t>
            </a:fld>
            <a:endParaRPr lang="en-US" sz="1400"/>
          </a:p>
        </p:txBody>
      </p:sp>
      <p:sp>
        <p:nvSpPr>
          <p:cNvPr id="4" name="Text Placeholder 3">
            <a:extLst>
              <a:ext uri="{FF2B5EF4-FFF2-40B4-BE49-F238E27FC236}">
                <a16:creationId xmlns:a16="http://schemas.microsoft.com/office/drawing/2014/main" id="{2B268244-B6D1-EF6A-3C68-E9865F282A02}"/>
              </a:ext>
            </a:extLst>
          </p:cNvPr>
          <p:cNvSpPr>
            <a:spLocks noGrp="1"/>
          </p:cNvSpPr>
          <p:nvPr>
            <p:ph type="body" sz="quarter" idx="13"/>
          </p:nvPr>
        </p:nvSpPr>
        <p:spPr/>
        <p:txBody>
          <a:bodyPr/>
          <a:lstStyle/>
          <a:p>
            <a:endParaRPr lang="en-US"/>
          </a:p>
        </p:txBody>
      </p:sp>
      <p:pic>
        <p:nvPicPr>
          <p:cNvPr id="7" name="Picture 9">
            <a:extLst>
              <a:ext uri="{FF2B5EF4-FFF2-40B4-BE49-F238E27FC236}">
                <a16:creationId xmlns:a16="http://schemas.microsoft.com/office/drawing/2014/main" id="{BCC94527-80F5-81CA-13B1-F35F5FCA7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12" y="1911926"/>
            <a:ext cx="327660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0">
            <a:extLst>
              <a:ext uri="{FF2B5EF4-FFF2-40B4-BE49-F238E27FC236}">
                <a16:creationId xmlns:a16="http://schemas.microsoft.com/office/drawing/2014/main" id="{C404F3C1-239D-9884-94AA-85D19EBAB682}"/>
              </a:ext>
            </a:extLst>
          </p:cNvPr>
          <p:cNvSpPr>
            <a:spLocks noChangeArrowheads="1"/>
          </p:cNvSpPr>
          <p:nvPr/>
        </p:nvSpPr>
        <p:spPr bwMode="auto">
          <a:xfrm>
            <a:off x="1218883" y="2384223"/>
            <a:ext cx="314068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altLang="en-US" sz="1600" b="1" dirty="0">
                <a:latin typeface="Arial" panose="020B0604020202020204" pitchFamily="34" charset="0"/>
              </a:rPr>
              <a:t>In 1948,</a:t>
            </a:r>
            <a:r>
              <a:rPr lang="en-US" altLang="en-US" sz="1600" dirty="0">
                <a:latin typeface="Arial" panose="020B0604020202020204" pitchFamily="34" charset="0"/>
              </a:rPr>
              <a:t> </a:t>
            </a:r>
            <a:r>
              <a:rPr lang="en-US" altLang="en-US" sz="1600" b="1" dirty="0">
                <a:latin typeface="Arial" panose="020B0604020202020204" pitchFamily="34" charset="0"/>
              </a:rPr>
              <a:t>John Bardeen </a:t>
            </a:r>
            <a:r>
              <a:rPr lang="en-US" altLang="en-US" sz="1600" dirty="0">
                <a:latin typeface="Arial" panose="020B0604020202020204" pitchFamily="34" charset="0"/>
              </a:rPr>
              <a:t>(1908 - 1991), </a:t>
            </a:r>
            <a:r>
              <a:rPr lang="en-US" altLang="en-US" sz="1600" b="1" dirty="0">
                <a:latin typeface="Arial" panose="020B0604020202020204" pitchFamily="34" charset="0"/>
              </a:rPr>
              <a:t>William Bradford Shockley</a:t>
            </a:r>
            <a:r>
              <a:rPr lang="en-US" altLang="en-US" sz="1600" dirty="0">
                <a:latin typeface="Arial" panose="020B0604020202020204" pitchFamily="34" charset="0"/>
              </a:rPr>
              <a:t> (1910 - 1989), </a:t>
            </a:r>
            <a:r>
              <a:rPr lang="en-US" altLang="en-US" sz="1600" b="1" dirty="0">
                <a:latin typeface="Arial" panose="020B0604020202020204" pitchFamily="34" charset="0"/>
              </a:rPr>
              <a:t>Walter Houser Brattain</a:t>
            </a:r>
            <a:r>
              <a:rPr lang="en-US" altLang="en-US" sz="1600" dirty="0">
                <a:latin typeface="Arial" panose="020B0604020202020204" pitchFamily="34" charset="0"/>
              </a:rPr>
              <a:t> (1902 - 1987) invented the transistor for Bell labs, sharing the 1956 Nobel Physics prize for the invention. </a:t>
            </a:r>
          </a:p>
        </p:txBody>
      </p:sp>
      <p:pic>
        <p:nvPicPr>
          <p:cNvPr id="9" name="Picture 11">
            <a:extLst>
              <a:ext uri="{FF2B5EF4-FFF2-40B4-BE49-F238E27FC236}">
                <a16:creationId xmlns:a16="http://schemas.microsoft.com/office/drawing/2014/main" id="{FF893AF8-5C0D-B8F1-8AFA-CA5853BBD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272" y="985384"/>
            <a:ext cx="32035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3">
            <a:extLst>
              <a:ext uri="{FF2B5EF4-FFF2-40B4-BE49-F238E27FC236}">
                <a16:creationId xmlns:a16="http://schemas.microsoft.com/office/drawing/2014/main" id="{6D50B569-8C4F-2029-8CA7-ACEBA31E4D2E}"/>
              </a:ext>
            </a:extLst>
          </p:cNvPr>
          <p:cNvSpPr>
            <a:spLocks noChangeArrowheads="1"/>
          </p:cNvSpPr>
          <p:nvPr/>
        </p:nvSpPr>
        <p:spPr bwMode="auto">
          <a:xfrm>
            <a:off x="1278414" y="5089236"/>
            <a:ext cx="9631998" cy="127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chemeClr val="accent2"/>
              </a:buClr>
              <a:buChar char="•"/>
              <a:defRPr sz="3200" b="1">
                <a:solidFill>
                  <a:schemeClr val="tx1"/>
                </a:solidFill>
                <a:latin typeface="Arial" panose="020B0604020202020204" pitchFamily="34" charset="0"/>
              </a:defRPr>
            </a:lvl1pPr>
            <a:lvl2pPr marL="742950" indent="-285750">
              <a:spcBef>
                <a:spcPct val="20000"/>
              </a:spcBef>
              <a:buClr>
                <a:schemeClr val="accent2"/>
              </a:buClr>
              <a:buChar char="–"/>
              <a:defRPr sz="3200">
                <a:solidFill>
                  <a:schemeClr val="tx1"/>
                </a:solidFill>
                <a:latin typeface="Arial" panose="020B0604020202020204" pitchFamily="34" charset="0"/>
              </a:defRPr>
            </a:lvl2pPr>
            <a:lvl3pPr marL="1143000" indent="-228600">
              <a:spcBef>
                <a:spcPct val="20000"/>
              </a:spcBef>
              <a:buClr>
                <a:schemeClr val="accent2"/>
              </a:buClr>
              <a:buChar char="•"/>
              <a:defRPr sz="2800">
                <a:solidFill>
                  <a:schemeClr val="tx1"/>
                </a:solidFill>
                <a:latin typeface="Arial" panose="020B0604020202020204" pitchFamily="34" charset="0"/>
              </a:defRPr>
            </a:lvl3pPr>
            <a:lvl4pPr marL="1600200" indent="-228600">
              <a:spcBef>
                <a:spcPct val="20000"/>
              </a:spcBef>
              <a:buClr>
                <a:schemeClr val="accent2"/>
              </a:buClr>
              <a:buChar char="–"/>
              <a:defRPr sz="2400">
                <a:solidFill>
                  <a:schemeClr val="tx1"/>
                </a:solidFill>
                <a:latin typeface="Arial" panose="020B0604020202020204" pitchFamily="34" charset="0"/>
              </a:defRPr>
            </a:lvl4pPr>
            <a:lvl5pPr marL="2057400" indent="-228600">
              <a:spcBef>
                <a:spcPct val="20000"/>
              </a:spcBef>
              <a:buClr>
                <a:schemeClr val="accent2"/>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9pPr>
          </a:lstStyle>
          <a:p>
            <a:pPr>
              <a:buFontTx/>
              <a:buNone/>
            </a:pPr>
            <a:r>
              <a:rPr lang="en-US" altLang="en-US" sz="1800" b="0" dirty="0">
                <a:latin typeface="Calibri" panose="020F0502020204030204" pitchFamily="34" charset="0"/>
                <a:cs typeface="Calibri" panose="020F0502020204030204" pitchFamily="34" charset="0"/>
              </a:rPr>
              <a:t>Shockley’s insight of “minority carrier injection” became the bible of the new era</a:t>
            </a:r>
          </a:p>
          <a:p>
            <a:pPr marL="800100" lvl="2" indent="0">
              <a:buNone/>
            </a:pPr>
            <a:r>
              <a:rPr lang="en-US" altLang="en-US" sz="1200" b="0" dirty="0"/>
              <a:t>[1] W. Shockley, “The Theory of </a:t>
            </a:r>
            <a:r>
              <a:rPr lang="en-US" altLang="en-US" sz="1200" b="0" i="1" dirty="0"/>
              <a:t>P-N </a:t>
            </a:r>
            <a:r>
              <a:rPr lang="en-US" altLang="en-US" sz="1200" b="0" dirty="0"/>
              <a:t>Junctions in Semiconductors and </a:t>
            </a:r>
            <a:r>
              <a:rPr lang="en-US" altLang="en-US" sz="1200" b="0" i="1" dirty="0"/>
              <a:t>P-N </a:t>
            </a:r>
            <a:r>
              <a:rPr lang="en-US" altLang="en-US" sz="1200" b="0" dirty="0"/>
              <a:t>Junction Transistors.” Nokia Bell Lab, July 1949 </a:t>
            </a:r>
          </a:p>
          <a:p>
            <a:pPr marL="800100" lvl="2" indent="0">
              <a:buNone/>
            </a:pPr>
            <a:r>
              <a:rPr lang="en-US" altLang="en-US" sz="1200" b="0" dirty="0"/>
              <a:t>[2] W. Shockley, “</a:t>
            </a:r>
            <a:r>
              <a:rPr lang="en-US" altLang="en-US" sz="1200" b="0" i="1" dirty="0"/>
              <a:t>Electrons and Holes in Semiconductors: With Applications to Transistor Electronics”, </a:t>
            </a:r>
            <a:r>
              <a:rPr lang="en-US" altLang="en-US" sz="1200" b="0" dirty="0"/>
              <a:t>Van Nostrand, Jan, 1050</a:t>
            </a:r>
          </a:p>
        </p:txBody>
      </p:sp>
    </p:spTree>
    <p:extLst>
      <p:ext uri="{BB962C8B-B14F-4D97-AF65-F5344CB8AC3E}">
        <p14:creationId xmlns:p14="http://schemas.microsoft.com/office/powerpoint/2010/main" val="310941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779A-F5AF-2847-BF13-EBA989827786}"/>
              </a:ext>
            </a:extLst>
          </p:cNvPr>
          <p:cNvSpPr>
            <a:spLocks noGrp="1"/>
          </p:cNvSpPr>
          <p:nvPr>
            <p:ph type="title"/>
          </p:nvPr>
        </p:nvSpPr>
        <p:spPr>
          <a:xfrm>
            <a:off x="1218883" y="260394"/>
            <a:ext cx="10360501" cy="615400"/>
          </a:xfrm>
        </p:spPr>
        <p:txBody>
          <a:bodyPr/>
          <a:lstStyle/>
          <a:p>
            <a:r>
              <a:rPr lang="en-US" sz="2800" spc="0" dirty="0"/>
              <a:t>Thermionic emission (single-/dual-carrier) and beyond</a:t>
            </a:r>
          </a:p>
        </p:txBody>
      </p:sp>
      <p:sp>
        <p:nvSpPr>
          <p:cNvPr id="3" name="Content Placeholder 2">
            <a:extLst>
              <a:ext uri="{FF2B5EF4-FFF2-40B4-BE49-F238E27FC236}">
                <a16:creationId xmlns:a16="http://schemas.microsoft.com/office/drawing/2014/main" id="{2D19857A-604A-8C41-877B-1D08168A2A9F}"/>
              </a:ext>
            </a:extLst>
          </p:cNvPr>
          <p:cNvSpPr>
            <a:spLocks noGrp="1"/>
          </p:cNvSpPr>
          <p:nvPr>
            <p:ph idx="1"/>
          </p:nvPr>
        </p:nvSpPr>
        <p:spPr>
          <a:xfrm>
            <a:off x="1114350" y="933361"/>
            <a:ext cx="10194010" cy="865167"/>
          </a:xfrm>
        </p:spPr>
        <p:txBody>
          <a:bodyPr>
            <a:normAutofit/>
          </a:bodyPr>
          <a:lstStyle/>
          <a:p>
            <a:pPr marL="0" indent="0">
              <a:buNone/>
            </a:pPr>
            <a:r>
              <a:rPr lang="en-US" sz="2400" b="1" dirty="0"/>
              <a:t>Diode:  two terminals and exhibiting a nonlinear I-V</a:t>
            </a:r>
            <a:r>
              <a:rPr lang="en-US" sz="2400" b="1" i="1" dirty="0"/>
              <a:t>, </a:t>
            </a:r>
            <a:r>
              <a:rPr lang="en-US" sz="2400" i="1" dirty="0"/>
              <a:t>IEEE Standard Dictionary of Electrical and Electronics Terms, 1980</a:t>
            </a:r>
          </a:p>
          <a:p>
            <a:endParaRPr lang="en-US" sz="2400" dirty="0"/>
          </a:p>
        </p:txBody>
      </p:sp>
      <p:sp>
        <p:nvSpPr>
          <p:cNvPr id="4" name="Slide Number Placeholder 3">
            <a:extLst>
              <a:ext uri="{FF2B5EF4-FFF2-40B4-BE49-F238E27FC236}">
                <a16:creationId xmlns:a16="http://schemas.microsoft.com/office/drawing/2014/main" id="{CDF26D7C-F57D-484C-8E9B-F3852C4BACA0}"/>
              </a:ext>
            </a:extLst>
          </p:cNvPr>
          <p:cNvSpPr>
            <a:spLocks noGrp="1"/>
          </p:cNvSpPr>
          <p:nvPr>
            <p:ph type="sldNum" sz="quarter" idx="12"/>
          </p:nvPr>
        </p:nvSpPr>
        <p:spPr/>
        <p:txBody>
          <a:bodyPr/>
          <a:lstStyle/>
          <a:p>
            <a:fld id="{518727FE-8BA6-410E-8B18-E4109D39D295}" type="slidenum">
              <a:rPr lang="en-US" smtClean="0"/>
              <a:pPr/>
              <a:t>8</a:t>
            </a:fld>
            <a:endParaRPr lang="en-US" sz="1400"/>
          </a:p>
        </p:txBody>
      </p:sp>
      <p:sp>
        <p:nvSpPr>
          <p:cNvPr id="5" name="Text Placeholder 4">
            <a:extLst>
              <a:ext uri="{FF2B5EF4-FFF2-40B4-BE49-F238E27FC236}">
                <a16:creationId xmlns:a16="http://schemas.microsoft.com/office/drawing/2014/main" id="{B533E0F0-7E30-2B4B-8459-53436FE37979}"/>
              </a:ext>
            </a:extLst>
          </p:cNvPr>
          <p:cNvSpPr>
            <a:spLocks noGrp="1"/>
          </p:cNvSpPr>
          <p:nvPr>
            <p:ph type="body" sz="quarter" idx="13"/>
          </p:nvPr>
        </p:nvSpPr>
        <p:spPr/>
        <p:txBody>
          <a:bodyPr>
            <a:normAutofit fontScale="92500" lnSpcReduction="10000"/>
          </a:bodyPr>
          <a:lstStyle/>
          <a:p>
            <a:pPr algn="r"/>
            <a:r>
              <a:rPr lang="en-US"/>
              <a:t>§ : </a:t>
            </a:r>
            <a:r>
              <a:rPr lang="en-US" err="1"/>
              <a:t>Kowk</a:t>
            </a:r>
            <a:r>
              <a:rPr lang="en-US"/>
              <a:t> K. Ng, Complete guide to semiconductor devices, 2</a:t>
            </a:r>
            <a:r>
              <a:rPr lang="en-US" baseline="30000"/>
              <a:t>nd</a:t>
            </a:r>
            <a:r>
              <a:rPr lang="en-US"/>
              <a:t> ed., 2002</a:t>
            </a:r>
            <a:br>
              <a:rPr lang="en-US"/>
            </a:br>
            <a:r>
              <a:rPr lang="en-US"/>
              <a:t>¶ :https://</a:t>
            </a:r>
            <a:r>
              <a:rPr lang="en-US" err="1"/>
              <a:t>www.digikey.com</a:t>
            </a:r>
            <a:r>
              <a:rPr lang="en-US"/>
              <a:t>/</a:t>
            </a:r>
            <a:r>
              <a:rPr lang="en-US" err="1"/>
              <a:t>en</a:t>
            </a:r>
            <a:r>
              <a:rPr lang="en-US"/>
              <a:t>/articles/design-in-</a:t>
            </a:r>
            <a:r>
              <a:rPr lang="en-US" err="1"/>
              <a:t>tvs</a:t>
            </a:r>
            <a:r>
              <a:rPr lang="en-US"/>
              <a:t>-diode-protection-enhance-can-bus-reliability</a:t>
            </a:r>
          </a:p>
        </p:txBody>
      </p:sp>
      <p:pic>
        <p:nvPicPr>
          <p:cNvPr id="7" name="Picture 2">
            <a:extLst>
              <a:ext uri="{FF2B5EF4-FFF2-40B4-BE49-F238E27FC236}">
                <a16:creationId xmlns:a16="http://schemas.microsoft.com/office/drawing/2014/main" id="{BC44039C-2565-8B4F-9393-A27D34671EE2}"/>
              </a:ext>
            </a:extLst>
          </p:cNvPr>
          <p:cNvPicPr>
            <a:picLocks noChangeAspect="1" noChangeArrowheads="1"/>
          </p:cNvPicPr>
          <p:nvPr/>
        </p:nvPicPr>
        <p:blipFill>
          <a:blip r:embed="rId2" cstate="print"/>
          <a:srcRect/>
          <a:stretch>
            <a:fillRect/>
          </a:stretch>
        </p:blipFill>
        <p:spPr bwMode="auto">
          <a:xfrm>
            <a:off x="3277172" y="2056326"/>
            <a:ext cx="1860907" cy="1751442"/>
          </a:xfrm>
          <a:prstGeom prst="rect">
            <a:avLst/>
          </a:prstGeom>
          <a:noFill/>
          <a:ln w="9525">
            <a:noFill/>
            <a:miter lim="800000"/>
            <a:headEnd/>
            <a:tailEnd/>
          </a:ln>
        </p:spPr>
      </p:pic>
      <p:sp>
        <p:nvSpPr>
          <p:cNvPr id="8" name="Content Placeholder 3">
            <a:extLst>
              <a:ext uri="{FF2B5EF4-FFF2-40B4-BE49-F238E27FC236}">
                <a16:creationId xmlns:a16="http://schemas.microsoft.com/office/drawing/2014/main" id="{8F29DDE3-CD0B-7C46-AB1F-3874D901EDCC}"/>
              </a:ext>
            </a:extLst>
          </p:cNvPr>
          <p:cNvSpPr txBox="1">
            <a:spLocks/>
          </p:cNvSpPr>
          <p:nvPr/>
        </p:nvSpPr>
        <p:spPr>
          <a:xfrm>
            <a:off x="1114350" y="1960926"/>
            <a:ext cx="10194010" cy="4133340"/>
          </a:xfrm>
          <a:prstGeom prst="rect">
            <a:avLst/>
          </a:prstGeom>
          <a:ln w="38100">
            <a:solidFill>
              <a:srgbClr val="FFFF00"/>
            </a:solidFill>
          </a:ln>
        </p:spPr>
        <p:txBody>
          <a:bodyPr>
            <a:normAutofit/>
          </a:bodyPr>
          <a:lstStyle>
            <a:lvl1pPr marL="489695" indent="-408080" algn="l" rtl="0" eaLnBrk="1" latinLnBrk="0" hangingPunct="1">
              <a:spcBef>
                <a:spcPts val="833"/>
              </a:spcBef>
              <a:buClr>
                <a:schemeClr val="tx2"/>
              </a:buClr>
              <a:buSzPct val="95000"/>
              <a:buFont typeface="Wingdings" pitchFamily="2" charset="2"/>
              <a:buChar char=""/>
              <a:defRPr kumimoji="0" sz="3582" kern="1200">
                <a:solidFill>
                  <a:schemeClr val="tx1"/>
                </a:solidFill>
                <a:latin typeface="Neo Sans Intel" pitchFamily="34" charset="0"/>
                <a:ea typeface="+mn-ea"/>
                <a:cs typeface="+mn-cs"/>
              </a:defRPr>
            </a:lvl1pPr>
            <a:lvl2pPr marL="881452" indent="-340066" algn="l" rtl="0" eaLnBrk="1" latinLnBrk="0" hangingPunct="1">
              <a:spcBef>
                <a:spcPct val="20000"/>
              </a:spcBef>
              <a:buClr>
                <a:schemeClr val="tx2"/>
              </a:buClr>
              <a:buSzPct val="90000"/>
              <a:buFont typeface="Neo Sans Intel" pitchFamily="34" charset="0"/>
              <a:buChar char="—"/>
              <a:defRPr kumimoji="0" sz="3082" kern="1200">
                <a:solidFill>
                  <a:schemeClr val="tx1"/>
                </a:solidFill>
                <a:latin typeface="Neo Sans Intel" pitchFamily="34" charset="0"/>
                <a:ea typeface="+mn-ea"/>
                <a:cs typeface="+mn-cs"/>
              </a:defRPr>
            </a:lvl2pPr>
            <a:lvl3pPr marL="1186151" indent="-272053" algn="l" rtl="0" eaLnBrk="1" latinLnBrk="0" hangingPunct="1">
              <a:spcBef>
                <a:spcPct val="20000"/>
              </a:spcBef>
              <a:buClr>
                <a:schemeClr val="accent2"/>
              </a:buClr>
              <a:buFont typeface="Wingdings 2"/>
              <a:buChar char=""/>
              <a:defRPr kumimoji="0" sz="2833" kern="1200">
                <a:solidFill>
                  <a:schemeClr val="tx1"/>
                </a:solidFill>
                <a:latin typeface="Neo Sans Intel" pitchFamily="34" charset="0"/>
                <a:ea typeface="+mn-ea"/>
                <a:cs typeface="+mn-cs"/>
              </a:defRPr>
            </a:lvl3pPr>
            <a:lvl4pPr marL="1501733" indent="-272053" algn="l" rtl="0" eaLnBrk="1" latinLnBrk="0" hangingPunct="1">
              <a:spcBef>
                <a:spcPct val="20000"/>
              </a:spcBef>
              <a:buClr>
                <a:schemeClr val="accent3"/>
              </a:buClr>
              <a:buFont typeface="Wingdings 3"/>
              <a:buChar char=""/>
              <a:defRPr kumimoji="0" sz="2583" kern="1200">
                <a:solidFill>
                  <a:schemeClr val="tx1"/>
                </a:solidFill>
                <a:latin typeface="Neo Sans Intel" pitchFamily="34" charset="0"/>
                <a:ea typeface="+mn-ea"/>
                <a:cs typeface="+mn-cs"/>
              </a:defRPr>
            </a:lvl4pPr>
            <a:lvl5pPr marL="1762904" indent="-250289" algn="l" rtl="0" eaLnBrk="1" latinLnBrk="0" hangingPunct="1">
              <a:spcBef>
                <a:spcPct val="20000"/>
              </a:spcBef>
              <a:buClr>
                <a:schemeClr val="accent3"/>
              </a:buClr>
              <a:buFont typeface="Wingdings 2"/>
              <a:buChar char=""/>
              <a:defRPr kumimoji="0" sz="2416" kern="1200">
                <a:solidFill>
                  <a:schemeClr val="tx1"/>
                </a:solidFill>
                <a:latin typeface="Neo Sans Intel" pitchFamily="34" charset="0"/>
                <a:ea typeface="+mn-ea"/>
                <a:cs typeface="+mn-cs"/>
              </a:defRPr>
            </a:lvl5pPr>
            <a:lvl6pPr marL="2034957" indent="-250289" algn="l" rtl="0" eaLnBrk="1" latinLnBrk="0" hangingPunct="1">
              <a:spcBef>
                <a:spcPct val="20000"/>
              </a:spcBef>
              <a:buClr>
                <a:schemeClr val="accent3"/>
              </a:buClr>
              <a:buFont typeface="Wingdings 2"/>
              <a:buChar char=""/>
              <a:defRPr kumimoji="0" sz="2166" kern="1200">
                <a:solidFill>
                  <a:schemeClr val="tx1"/>
                </a:solidFill>
                <a:latin typeface="+mn-lt"/>
                <a:ea typeface="+mn-ea"/>
                <a:cs typeface="+mn-cs"/>
              </a:defRPr>
            </a:lvl6pPr>
            <a:lvl7pPr marL="226348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7pPr>
            <a:lvl8pPr marL="2492006"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8pPr>
            <a:lvl9pPr marL="272053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9pPr>
            <a:extLst/>
          </a:lstStyle>
          <a:p>
            <a:pPr algn="ctr" fontAlgn="auto">
              <a:spcAft>
                <a:spcPts val="0"/>
              </a:spcAft>
              <a:buFont typeface="Wingdings" pitchFamily="2" charset="2"/>
              <a:buNone/>
            </a:pPr>
            <a:r>
              <a:rPr lang="en-US" sz="1800">
                <a:solidFill>
                  <a:srgbClr val="FFFF00"/>
                </a:solidFill>
              </a:rPr>
              <a:t>      </a:t>
            </a:r>
            <a:endParaRPr lang="en-US" sz="1800" i="1">
              <a:solidFill>
                <a:srgbClr val="FFFF00"/>
              </a:solidFill>
            </a:endParaRPr>
          </a:p>
        </p:txBody>
      </p:sp>
      <p:pic>
        <p:nvPicPr>
          <p:cNvPr id="9" name="Picture 4">
            <a:extLst>
              <a:ext uri="{FF2B5EF4-FFF2-40B4-BE49-F238E27FC236}">
                <a16:creationId xmlns:a16="http://schemas.microsoft.com/office/drawing/2014/main" id="{7F4FEC38-ACB3-CD4B-83F8-0AF01D9E4CA2}"/>
              </a:ext>
            </a:extLst>
          </p:cNvPr>
          <p:cNvPicPr>
            <a:picLocks noChangeAspect="1" noChangeArrowheads="1"/>
          </p:cNvPicPr>
          <p:nvPr/>
        </p:nvPicPr>
        <p:blipFill>
          <a:blip r:embed="rId3" cstate="print"/>
          <a:srcRect/>
          <a:stretch>
            <a:fillRect/>
          </a:stretch>
        </p:blipFill>
        <p:spPr bwMode="auto">
          <a:xfrm>
            <a:off x="5973946" y="2035266"/>
            <a:ext cx="1860907" cy="1696709"/>
          </a:xfrm>
          <a:prstGeom prst="rect">
            <a:avLst/>
          </a:prstGeom>
          <a:noFill/>
          <a:ln w="9525">
            <a:noFill/>
            <a:miter lim="800000"/>
            <a:headEnd/>
            <a:tailEnd/>
          </a:ln>
        </p:spPr>
      </p:pic>
      <p:sp>
        <p:nvSpPr>
          <p:cNvPr id="10" name="TextBox 9">
            <a:extLst>
              <a:ext uri="{FF2B5EF4-FFF2-40B4-BE49-F238E27FC236}">
                <a16:creationId xmlns:a16="http://schemas.microsoft.com/office/drawing/2014/main" id="{A6EED3EC-BB09-6242-B057-04E90B444DB9}"/>
              </a:ext>
            </a:extLst>
          </p:cNvPr>
          <p:cNvSpPr txBox="1"/>
          <p:nvPr/>
        </p:nvSpPr>
        <p:spPr>
          <a:xfrm>
            <a:off x="3575876" y="3860415"/>
            <a:ext cx="1247210" cy="399981"/>
          </a:xfrm>
          <a:prstGeom prst="rect">
            <a:avLst/>
          </a:prstGeom>
          <a:noFill/>
        </p:spPr>
        <p:txBody>
          <a:bodyPr wrap="square" rtlCol="0">
            <a:spAutoFit/>
          </a:bodyPr>
          <a:lstStyle/>
          <a:p>
            <a:r>
              <a:rPr lang="en-US">
                <a:solidFill>
                  <a:srgbClr val="FFFF00"/>
                </a:solidFill>
              </a:rPr>
              <a:t>L-Shape</a:t>
            </a:r>
          </a:p>
        </p:txBody>
      </p:sp>
      <p:sp>
        <p:nvSpPr>
          <p:cNvPr id="11" name="TextBox 10">
            <a:extLst>
              <a:ext uri="{FF2B5EF4-FFF2-40B4-BE49-F238E27FC236}">
                <a16:creationId xmlns:a16="http://schemas.microsoft.com/office/drawing/2014/main" id="{7BB96405-67C2-BA4F-9976-8846C1DE89A3}"/>
              </a:ext>
            </a:extLst>
          </p:cNvPr>
          <p:cNvSpPr txBox="1"/>
          <p:nvPr/>
        </p:nvSpPr>
        <p:spPr>
          <a:xfrm>
            <a:off x="9112989" y="3807768"/>
            <a:ext cx="979755" cy="369332"/>
          </a:xfrm>
          <a:prstGeom prst="rect">
            <a:avLst/>
          </a:prstGeom>
          <a:noFill/>
        </p:spPr>
        <p:txBody>
          <a:bodyPr wrap="none" rtlCol="0">
            <a:spAutoFit/>
          </a:bodyPr>
          <a:lstStyle/>
          <a:p>
            <a:r>
              <a:rPr lang="en-US">
                <a:solidFill>
                  <a:srgbClr val="FFFF00"/>
                </a:solidFill>
              </a:rPr>
              <a:t>N-Shape</a:t>
            </a:r>
          </a:p>
        </p:txBody>
      </p:sp>
      <p:sp>
        <p:nvSpPr>
          <p:cNvPr id="12" name="TextBox 11">
            <a:extLst>
              <a:ext uri="{FF2B5EF4-FFF2-40B4-BE49-F238E27FC236}">
                <a16:creationId xmlns:a16="http://schemas.microsoft.com/office/drawing/2014/main" id="{7A76CD8A-4A8C-5248-B95D-2B5A10BC8CAE}"/>
              </a:ext>
            </a:extLst>
          </p:cNvPr>
          <p:cNvSpPr txBox="1"/>
          <p:nvPr/>
        </p:nvSpPr>
        <p:spPr>
          <a:xfrm>
            <a:off x="6399132" y="3842930"/>
            <a:ext cx="936475" cy="369332"/>
          </a:xfrm>
          <a:prstGeom prst="rect">
            <a:avLst/>
          </a:prstGeom>
          <a:noFill/>
        </p:spPr>
        <p:txBody>
          <a:bodyPr wrap="none" rtlCol="0">
            <a:spAutoFit/>
          </a:bodyPr>
          <a:lstStyle/>
          <a:p>
            <a:r>
              <a:rPr lang="en-US">
                <a:solidFill>
                  <a:srgbClr val="FFFF00"/>
                </a:solidFill>
              </a:rPr>
              <a:t>S-Shape</a:t>
            </a:r>
          </a:p>
        </p:txBody>
      </p:sp>
      <p:pic>
        <p:nvPicPr>
          <p:cNvPr id="16" name="Picture 1">
            <a:extLst>
              <a:ext uri="{FF2B5EF4-FFF2-40B4-BE49-F238E27FC236}">
                <a16:creationId xmlns:a16="http://schemas.microsoft.com/office/drawing/2014/main" id="{30757B54-73EE-8C4B-BC5F-7D8D44D177BE}"/>
              </a:ext>
            </a:extLst>
          </p:cNvPr>
          <p:cNvPicPr>
            <a:picLocks noChangeAspect="1" noChangeArrowheads="1"/>
          </p:cNvPicPr>
          <p:nvPr/>
        </p:nvPicPr>
        <p:blipFill>
          <a:blip r:embed="rId4" cstate="print"/>
          <a:srcRect/>
          <a:stretch>
            <a:fillRect/>
          </a:stretch>
        </p:blipFill>
        <p:spPr bwMode="auto">
          <a:xfrm>
            <a:off x="8680255" y="2025583"/>
            <a:ext cx="1860907" cy="1751442"/>
          </a:xfrm>
          <a:prstGeom prst="rect">
            <a:avLst/>
          </a:prstGeom>
          <a:noFill/>
          <a:ln w="9525">
            <a:noFill/>
            <a:miter lim="800000"/>
            <a:headEnd/>
            <a:tailEnd/>
          </a:ln>
        </p:spPr>
      </p:pic>
      <p:pic>
        <p:nvPicPr>
          <p:cNvPr id="17" name="Picture 16">
            <a:extLst>
              <a:ext uri="{FF2B5EF4-FFF2-40B4-BE49-F238E27FC236}">
                <a16:creationId xmlns:a16="http://schemas.microsoft.com/office/drawing/2014/main" id="{18458F23-F615-6C45-8DA8-1EB509F78F0A}"/>
              </a:ext>
            </a:extLst>
          </p:cNvPr>
          <p:cNvPicPr>
            <a:picLocks noChangeAspect="1"/>
          </p:cNvPicPr>
          <p:nvPr/>
        </p:nvPicPr>
        <p:blipFill>
          <a:blip r:embed="rId5"/>
          <a:stretch>
            <a:fillRect/>
          </a:stretch>
        </p:blipFill>
        <p:spPr>
          <a:xfrm>
            <a:off x="3277172" y="4325147"/>
            <a:ext cx="1886442" cy="1601801"/>
          </a:xfrm>
          <a:prstGeom prst="rect">
            <a:avLst/>
          </a:prstGeom>
        </p:spPr>
      </p:pic>
      <p:pic>
        <p:nvPicPr>
          <p:cNvPr id="18" name="Picture 17">
            <a:extLst>
              <a:ext uri="{FF2B5EF4-FFF2-40B4-BE49-F238E27FC236}">
                <a16:creationId xmlns:a16="http://schemas.microsoft.com/office/drawing/2014/main" id="{580AFCEE-B1E2-0249-A683-7D6723BEF7B3}"/>
              </a:ext>
            </a:extLst>
          </p:cNvPr>
          <p:cNvPicPr>
            <a:picLocks noChangeAspect="1"/>
          </p:cNvPicPr>
          <p:nvPr/>
        </p:nvPicPr>
        <p:blipFill>
          <a:blip r:embed="rId6"/>
          <a:stretch>
            <a:fillRect/>
          </a:stretch>
        </p:blipFill>
        <p:spPr>
          <a:xfrm>
            <a:off x="5977537" y="4323216"/>
            <a:ext cx="1892312" cy="1683601"/>
          </a:xfrm>
          <a:prstGeom prst="rect">
            <a:avLst/>
          </a:prstGeom>
        </p:spPr>
      </p:pic>
      <p:pic>
        <p:nvPicPr>
          <p:cNvPr id="19" name="Picture 18">
            <a:extLst>
              <a:ext uri="{FF2B5EF4-FFF2-40B4-BE49-F238E27FC236}">
                <a16:creationId xmlns:a16="http://schemas.microsoft.com/office/drawing/2014/main" id="{36A62554-B585-A346-9B4A-892528C2DBB2}"/>
              </a:ext>
            </a:extLst>
          </p:cNvPr>
          <p:cNvPicPr>
            <a:picLocks noChangeAspect="1"/>
          </p:cNvPicPr>
          <p:nvPr/>
        </p:nvPicPr>
        <p:blipFill>
          <a:blip r:embed="rId7"/>
          <a:stretch>
            <a:fillRect/>
          </a:stretch>
        </p:blipFill>
        <p:spPr>
          <a:xfrm>
            <a:off x="8651491" y="4255373"/>
            <a:ext cx="2075169" cy="1751443"/>
          </a:xfrm>
          <a:prstGeom prst="rect">
            <a:avLst/>
          </a:prstGeom>
        </p:spPr>
      </p:pic>
      <p:sp>
        <p:nvSpPr>
          <p:cNvPr id="24" name="TextBox 23">
            <a:extLst>
              <a:ext uri="{FF2B5EF4-FFF2-40B4-BE49-F238E27FC236}">
                <a16:creationId xmlns:a16="http://schemas.microsoft.com/office/drawing/2014/main" id="{B12F7B3B-7576-C44E-BA9B-0D9CD7EB9C7C}"/>
              </a:ext>
            </a:extLst>
          </p:cNvPr>
          <p:cNvSpPr txBox="1"/>
          <p:nvPr/>
        </p:nvSpPr>
        <p:spPr>
          <a:xfrm>
            <a:off x="1293503" y="2578232"/>
            <a:ext cx="1748564" cy="1015278"/>
          </a:xfrm>
          <a:prstGeom prst="rect">
            <a:avLst/>
          </a:prstGeom>
          <a:noFill/>
        </p:spPr>
        <p:txBody>
          <a:bodyPr wrap="square" rtlCol="0">
            <a:spAutoFit/>
          </a:bodyPr>
          <a:lstStyle/>
          <a:p>
            <a:r>
              <a:rPr lang="en-US">
                <a:solidFill>
                  <a:srgbClr val="FFFF00"/>
                </a:solidFill>
              </a:rPr>
              <a:t>Unidirectional</a:t>
            </a:r>
          </a:p>
          <a:p>
            <a:r>
              <a:rPr lang="en-US">
                <a:solidFill>
                  <a:srgbClr val="FFFF00"/>
                </a:solidFill>
              </a:rPr>
              <a:t>Asymmetric</a:t>
            </a:r>
          </a:p>
          <a:p>
            <a:r>
              <a:rPr lang="en-US">
                <a:solidFill>
                  <a:srgbClr val="FFFF00"/>
                </a:solidFill>
              </a:rPr>
              <a:t>Unipolar</a:t>
            </a:r>
          </a:p>
        </p:txBody>
      </p:sp>
      <p:sp>
        <p:nvSpPr>
          <p:cNvPr id="25" name="TextBox 24">
            <a:extLst>
              <a:ext uri="{FF2B5EF4-FFF2-40B4-BE49-F238E27FC236}">
                <a16:creationId xmlns:a16="http://schemas.microsoft.com/office/drawing/2014/main" id="{62204B6C-AB1E-1C41-94F3-1EAC717BC022}"/>
              </a:ext>
            </a:extLst>
          </p:cNvPr>
          <p:cNvSpPr txBox="1"/>
          <p:nvPr/>
        </p:nvSpPr>
        <p:spPr>
          <a:xfrm>
            <a:off x="1293503" y="4618408"/>
            <a:ext cx="1585899" cy="1015278"/>
          </a:xfrm>
          <a:prstGeom prst="rect">
            <a:avLst/>
          </a:prstGeom>
          <a:noFill/>
        </p:spPr>
        <p:txBody>
          <a:bodyPr wrap="square" rtlCol="0">
            <a:spAutoFit/>
          </a:bodyPr>
          <a:lstStyle/>
          <a:p>
            <a:r>
              <a:rPr lang="en-US">
                <a:solidFill>
                  <a:srgbClr val="FFFF00"/>
                </a:solidFill>
              </a:rPr>
              <a:t>Bidirectional</a:t>
            </a:r>
          </a:p>
          <a:p>
            <a:r>
              <a:rPr lang="en-US">
                <a:solidFill>
                  <a:srgbClr val="FFFF00"/>
                </a:solidFill>
              </a:rPr>
              <a:t>Symmetric Ambipolar</a:t>
            </a:r>
          </a:p>
        </p:txBody>
      </p:sp>
      <p:sp>
        <p:nvSpPr>
          <p:cNvPr id="20" name="Rectangle 19">
            <a:extLst>
              <a:ext uri="{FF2B5EF4-FFF2-40B4-BE49-F238E27FC236}">
                <a16:creationId xmlns:a16="http://schemas.microsoft.com/office/drawing/2014/main" id="{963ABE91-0C46-BF4F-B65C-E853A39BDB6D}"/>
              </a:ext>
            </a:extLst>
          </p:cNvPr>
          <p:cNvSpPr/>
          <p:nvPr/>
        </p:nvSpPr>
        <p:spPr>
          <a:xfrm>
            <a:off x="3042067" y="4226210"/>
            <a:ext cx="335348"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p>
        </p:txBody>
      </p:sp>
      <p:sp>
        <p:nvSpPr>
          <p:cNvPr id="28" name="Rectangle 27">
            <a:extLst>
              <a:ext uri="{FF2B5EF4-FFF2-40B4-BE49-F238E27FC236}">
                <a16:creationId xmlns:a16="http://schemas.microsoft.com/office/drawing/2014/main" id="{14F68094-4A3B-F144-B8CD-272E11259084}"/>
              </a:ext>
            </a:extLst>
          </p:cNvPr>
          <p:cNvSpPr/>
          <p:nvPr/>
        </p:nvSpPr>
        <p:spPr>
          <a:xfrm>
            <a:off x="5672368" y="1976874"/>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29" name="Rectangle 28">
            <a:extLst>
              <a:ext uri="{FF2B5EF4-FFF2-40B4-BE49-F238E27FC236}">
                <a16:creationId xmlns:a16="http://schemas.microsoft.com/office/drawing/2014/main" id="{5E911973-D4EA-7E4A-A95F-CF802E87E130}"/>
              </a:ext>
            </a:extLst>
          </p:cNvPr>
          <p:cNvSpPr/>
          <p:nvPr/>
        </p:nvSpPr>
        <p:spPr>
          <a:xfrm>
            <a:off x="2989168" y="1960926"/>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0" name="Rectangle 29">
            <a:extLst>
              <a:ext uri="{FF2B5EF4-FFF2-40B4-BE49-F238E27FC236}">
                <a16:creationId xmlns:a16="http://schemas.microsoft.com/office/drawing/2014/main" id="{D6D4ED57-F201-B747-8A1A-F7AFF6BF3C34}"/>
              </a:ext>
            </a:extLst>
          </p:cNvPr>
          <p:cNvSpPr/>
          <p:nvPr/>
        </p:nvSpPr>
        <p:spPr>
          <a:xfrm>
            <a:off x="8404587" y="1975438"/>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1" name="Rectangle 30">
            <a:extLst>
              <a:ext uri="{FF2B5EF4-FFF2-40B4-BE49-F238E27FC236}">
                <a16:creationId xmlns:a16="http://schemas.microsoft.com/office/drawing/2014/main" id="{4D9A9B63-4619-5D45-92B4-D8340993B22D}"/>
              </a:ext>
            </a:extLst>
          </p:cNvPr>
          <p:cNvSpPr/>
          <p:nvPr/>
        </p:nvSpPr>
        <p:spPr>
          <a:xfrm>
            <a:off x="5672368" y="4207175"/>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2" name="Rectangle 31">
            <a:extLst>
              <a:ext uri="{FF2B5EF4-FFF2-40B4-BE49-F238E27FC236}">
                <a16:creationId xmlns:a16="http://schemas.microsoft.com/office/drawing/2014/main" id="{50BEEA5D-9DD1-CB4B-99FC-F597A97A275F}"/>
              </a:ext>
            </a:extLst>
          </p:cNvPr>
          <p:cNvSpPr/>
          <p:nvPr/>
        </p:nvSpPr>
        <p:spPr>
          <a:xfrm>
            <a:off x="8369467" y="4207175"/>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Tree>
    <p:extLst>
      <p:ext uri="{BB962C8B-B14F-4D97-AF65-F5344CB8AC3E}">
        <p14:creationId xmlns:p14="http://schemas.microsoft.com/office/powerpoint/2010/main" val="2895922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53148C-0FA4-604D-8A01-DDAD4B70E70F}"/>
              </a:ext>
            </a:extLst>
          </p:cNvPr>
          <p:cNvSpPr>
            <a:spLocks noGrp="1"/>
          </p:cNvSpPr>
          <p:nvPr>
            <p:ph type="title"/>
          </p:nvPr>
        </p:nvSpPr>
        <p:spPr/>
        <p:txBody>
          <a:bodyPr/>
          <a:lstStyle/>
          <a:p>
            <a:r>
              <a:rPr lang="en-US" sz="2800" spc="0"/>
              <a:t>Thin Film Diode Candidates for Cross Point Memory</a:t>
            </a:r>
          </a:p>
        </p:txBody>
      </p:sp>
      <p:sp>
        <p:nvSpPr>
          <p:cNvPr id="7" name="Slide Number Placeholder 6">
            <a:extLst>
              <a:ext uri="{FF2B5EF4-FFF2-40B4-BE49-F238E27FC236}">
                <a16:creationId xmlns:a16="http://schemas.microsoft.com/office/drawing/2014/main" id="{8E1BE52D-F0C0-034C-8E45-6C3D2DF7B3DB}"/>
              </a:ext>
            </a:extLst>
          </p:cNvPr>
          <p:cNvSpPr>
            <a:spLocks noGrp="1"/>
          </p:cNvSpPr>
          <p:nvPr>
            <p:ph type="sldNum" sz="quarter" idx="12"/>
          </p:nvPr>
        </p:nvSpPr>
        <p:spPr/>
        <p:txBody>
          <a:bodyPr/>
          <a:lstStyle/>
          <a:p>
            <a:fld id="{6BB64760-54A4-47C5-96F5-6B538CBEB93F}" type="slidenum">
              <a:rPr lang="en-US" smtClean="0"/>
              <a:pPr/>
              <a:t>9</a:t>
            </a:fld>
            <a:endParaRPr lang="en-US" sz="1400"/>
          </a:p>
        </p:txBody>
      </p:sp>
      <p:sp>
        <p:nvSpPr>
          <p:cNvPr id="12" name="Text Placeholder 11">
            <a:extLst>
              <a:ext uri="{FF2B5EF4-FFF2-40B4-BE49-F238E27FC236}">
                <a16:creationId xmlns:a16="http://schemas.microsoft.com/office/drawing/2014/main" id="{9AE85003-9DA8-D947-B9B4-609CEB6821AA}"/>
              </a:ext>
            </a:extLst>
          </p:cNvPr>
          <p:cNvSpPr>
            <a:spLocks noGrp="1"/>
          </p:cNvSpPr>
          <p:nvPr>
            <p:ph type="body" sz="quarter" idx="13"/>
          </p:nvPr>
        </p:nvSpPr>
        <p:spPr/>
        <p:txBody>
          <a:bodyPr/>
          <a:lstStyle/>
          <a:p>
            <a:endParaRPr lang="en-US"/>
          </a:p>
        </p:txBody>
      </p:sp>
      <p:sp>
        <p:nvSpPr>
          <p:cNvPr id="13" name="Rectangle 17">
            <a:extLst>
              <a:ext uri="{FF2B5EF4-FFF2-40B4-BE49-F238E27FC236}">
                <a16:creationId xmlns:a16="http://schemas.microsoft.com/office/drawing/2014/main" id="{E6DB4F89-CCB6-FD41-A052-A93D4E4C6FE4}"/>
              </a:ext>
            </a:extLst>
          </p:cNvPr>
          <p:cNvSpPr>
            <a:spLocks noChangeArrowheads="1"/>
          </p:cNvSpPr>
          <p:nvPr/>
        </p:nvSpPr>
        <p:spPr bwMode="auto">
          <a:xfrm>
            <a:off x="1925279" y="3303926"/>
            <a:ext cx="1580346" cy="523208"/>
          </a:xfrm>
          <a:prstGeom prst="rect">
            <a:avLst/>
          </a:prstGeom>
          <a:noFill/>
          <a:ln w="9525">
            <a:noFill/>
            <a:miter lim="800000"/>
            <a:headEnd/>
            <a:tailEnd/>
          </a:ln>
          <a:effectLst/>
        </p:spPr>
        <p:txBody>
          <a:bodyPr wrap="none" lIns="91429" tIns="45714" rIns="91429" bIns="45714">
            <a:spAutoFit/>
          </a:bodyPr>
          <a:lstStyle/>
          <a:p>
            <a:pPr algn="ctr"/>
            <a:r>
              <a:rPr lang="en-US" sz="1400" b="0">
                <a:latin typeface="Neo Sans Intel Medium" pitchFamily="34" charset="0"/>
              </a:rPr>
              <a:t>Y. </a:t>
            </a:r>
            <a:r>
              <a:rPr lang="en-US" sz="1400" b="0" err="1">
                <a:latin typeface="Neo Sans Intel Medium" pitchFamily="34" charset="0"/>
              </a:rPr>
              <a:t>Sasago</a:t>
            </a:r>
            <a:r>
              <a:rPr lang="en-US" sz="1400" b="0">
                <a:latin typeface="Neo Sans Intel Medium" pitchFamily="34" charset="0"/>
              </a:rPr>
              <a:t>, </a:t>
            </a:r>
            <a:r>
              <a:rPr lang="en-US" sz="1400" b="0" i="1">
                <a:latin typeface="Neo Sans Intel Medium" pitchFamily="34" charset="0"/>
              </a:rPr>
              <a:t>et. al., </a:t>
            </a:r>
          </a:p>
          <a:p>
            <a:pPr algn="ctr"/>
            <a:r>
              <a:rPr lang="en-US" sz="1400" b="0" i="1">
                <a:latin typeface="Neo Sans Intel Medium" pitchFamily="34" charset="0"/>
              </a:rPr>
              <a:t>VLSI</a:t>
            </a:r>
            <a:r>
              <a:rPr lang="en-US" sz="1400" b="0">
                <a:latin typeface="Neo Sans Intel Medium" pitchFamily="34" charset="0"/>
              </a:rPr>
              <a:t> ’09. T2B-1</a:t>
            </a:r>
          </a:p>
        </p:txBody>
      </p:sp>
      <p:pic>
        <p:nvPicPr>
          <p:cNvPr id="14" name="Picture 22">
            <a:extLst>
              <a:ext uri="{FF2B5EF4-FFF2-40B4-BE49-F238E27FC236}">
                <a16:creationId xmlns:a16="http://schemas.microsoft.com/office/drawing/2014/main" id="{5F96D258-622D-214C-8CDB-DD46724A61B3}"/>
              </a:ext>
            </a:extLst>
          </p:cNvPr>
          <p:cNvPicPr>
            <a:picLocks noChangeAspect="1" noChangeArrowheads="1"/>
          </p:cNvPicPr>
          <p:nvPr/>
        </p:nvPicPr>
        <p:blipFill>
          <a:blip r:embed="rId2" cstate="print"/>
          <a:srcRect/>
          <a:stretch>
            <a:fillRect/>
          </a:stretch>
        </p:blipFill>
        <p:spPr bwMode="auto">
          <a:xfrm>
            <a:off x="1755015" y="1170326"/>
            <a:ext cx="2138129" cy="2141421"/>
          </a:xfrm>
          <a:prstGeom prst="rect">
            <a:avLst/>
          </a:prstGeom>
          <a:noFill/>
          <a:ln w="9525">
            <a:noFill/>
            <a:miter lim="800000"/>
            <a:headEnd/>
            <a:tailEnd/>
          </a:ln>
          <a:effectLst/>
        </p:spPr>
      </p:pic>
      <p:grpSp>
        <p:nvGrpSpPr>
          <p:cNvPr id="32" name="Group 31">
            <a:extLst>
              <a:ext uri="{FF2B5EF4-FFF2-40B4-BE49-F238E27FC236}">
                <a16:creationId xmlns:a16="http://schemas.microsoft.com/office/drawing/2014/main" id="{9FB30968-2B96-F245-B3E1-8B222817CDC8}"/>
              </a:ext>
            </a:extLst>
          </p:cNvPr>
          <p:cNvGrpSpPr/>
          <p:nvPr/>
        </p:nvGrpSpPr>
        <p:grpSpPr>
          <a:xfrm>
            <a:off x="8646467" y="3903334"/>
            <a:ext cx="1774531" cy="2580608"/>
            <a:chOff x="8646467" y="3903334"/>
            <a:chExt cx="1774531" cy="2580608"/>
          </a:xfrm>
        </p:grpSpPr>
        <p:pic>
          <p:nvPicPr>
            <p:cNvPr id="16" name="Picture 15">
              <a:extLst>
                <a:ext uri="{FF2B5EF4-FFF2-40B4-BE49-F238E27FC236}">
                  <a16:creationId xmlns:a16="http://schemas.microsoft.com/office/drawing/2014/main" id="{B61C4C24-F4D1-9D44-89FC-EE0F348B5E11}"/>
                </a:ext>
              </a:extLst>
            </p:cNvPr>
            <p:cNvPicPr>
              <a:picLocks noChangeAspect="1" noChangeArrowheads="1"/>
            </p:cNvPicPr>
            <p:nvPr/>
          </p:nvPicPr>
          <p:blipFill rotWithShape="1">
            <a:blip r:embed="rId3" cstate="print"/>
            <a:srcRect b="12903"/>
            <a:stretch/>
          </p:blipFill>
          <p:spPr bwMode="auto">
            <a:xfrm>
              <a:off x="8646467" y="3903334"/>
              <a:ext cx="1774531" cy="2057400"/>
            </a:xfrm>
            <a:prstGeom prst="rect">
              <a:avLst/>
            </a:prstGeom>
            <a:noFill/>
            <a:ln w="9525">
              <a:noFill/>
              <a:miter lim="800000"/>
              <a:headEnd/>
              <a:tailEnd/>
            </a:ln>
            <a:effectLst/>
          </p:spPr>
        </p:pic>
        <p:sp>
          <p:nvSpPr>
            <p:cNvPr id="20" name="Text Box 11">
              <a:extLst>
                <a:ext uri="{FF2B5EF4-FFF2-40B4-BE49-F238E27FC236}">
                  <a16:creationId xmlns:a16="http://schemas.microsoft.com/office/drawing/2014/main" id="{EF7E5946-A596-3B44-998D-C889F92BE663}"/>
                </a:ext>
              </a:extLst>
            </p:cNvPr>
            <p:cNvSpPr txBox="1">
              <a:spLocks noChangeArrowheads="1"/>
            </p:cNvSpPr>
            <p:nvPr/>
          </p:nvSpPr>
          <p:spPr bwMode="auto">
            <a:xfrm>
              <a:off x="9238311" y="4589134"/>
              <a:ext cx="525462" cy="268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a:ln>
                    <a:noFill/>
                  </a:ln>
                  <a:solidFill>
                    <a:srgbClr val="FFFF00"/>
                  </a:solidFill>
                  <a:effectLst/>
                  <a:latin typeface="Calibri" pitchFamily="34" charset="0"/>
                  <a:cs typeface="Arial" pitchFamily="34" charset="0"/>
                </a:rPr>
                <a:t>OTS</a:t>
              </a:r>
              <a:endParaRPr kumimoji="0" lang="en-US" sz="1200" b="1" i="0" u="none" strike="noStrike" cap="none" normalizeH="0" baseline="0">
                <a:ln>
                  <a:noFill/>
                </a:ln>
                <a:solidFill>
                  <a:srgbClr val="FFFF00"/>
                </a:solidFill>
                <a:effectLst/>
                <a:latin typeface="Arial" pitchFamily="34" charset="0"/>
                <a:cs typeface="Arial" pitchFamily="34" charset="0"/>
              </a:endParaRPr>
            </a:p>
          </p:txBody>
        </p:sp>
        <p:sp>
          <p:nvSpPr>
            <p:cNvPr id="23" name="Rectangle 17">
              <a:extLst>
                <a:ext uri="{FF2B5EF4-FFF2-40B4-BE49-F238E27FC236}">
                  <a16:creationId xmlns:a16="http://schemas.microsoft.com/office/drawing/2014/main" id="{46D5A751-C3DF-8041-8A74-3E05E303BE05}"/>
                </a:ext>
              </a:extLst>
            </p:cNvPr>
            <p:cNvSpPr>
              <a:spLocks noChangeArrowheads="1"/>
            </p:cNvSpPr>
            <p:nvPr/>
          </p:nvSpPr>
          <p:spPr bwMode="auto">
            <a:xfrm>
              <a:off x="8779942" y="5960734"/>
              <a:ext cx="1490771" cy="523208"/>
            </a:xfrm>
            <a:prstGeom prst="rect">
              <a:avLst/>
            </a:prstGeom>
            <a:noFill/>
            <a:ln w="9525">
              <a:noFill/>
              <a:miter lim="800000"/>
              <a:headEnd/>
              <a:tailEnd/>
            </a:ln>
            <a:effectLst/>
          </p:spPr>
          <p:txBody>
            <a:bodyPr wrap="none" lIns="91429" tIns="45714" rIns="91429" bIns="45714">
              <a:spAutoFit/>
            </a:bodyPr>
            <a:lstStyle/>
            <a:p>
              <a:pPr algn="ctr"/>
              <a:r>
                <a:rPr lang="en-US" sz="1400">
                  <a:latin typeface="Neo Sans Intel Medium" pitchFamily="34" charset="0"/>
                </a:rPr>
                <a:t>D</a:t>
              </a:r>
              <a:r>
                <a:rPr lang="en-US" sz="1400" b="0">
                  <a:latin typeface="Neo Sans Intel Medium" pitchFamily="34" charset="0"/>
                </a:rPr>
                <a:t>. Kau, </a:t>
              </a:r>
              <a:r>
                <a:rPr lang="en-US" sz="1400" b="0" i="1">
                  <a:latin typeface="Neo Sans Intel Medium" pitchFamily="34" charset="0"/>
                </a:rPr>
                <a:t>et. al., </a:t>
              </a:r>
            </a:p>
            <a:p>
              <a:pPr algn="ctr"/>
              <a:r>
                <a:rPr lang="en-US" sz="1400" i="1">
                  <a:latin typeface="Neo Sans Intel Medium" pitchFamily="34" charset="0"/>
                </a:rPr>
                <a:t>IEDM </a:t>
              </a:r>
              <a:r>
                <a:rPr lang="en-US" sz="1400" b="0">
                  <a:latin typeface="Neo Sans Intel Medium" pitchFamily="34" charset="0"/>
                </a:rPr>
                <a:t>’09. S27.1</a:t>
              </a:r>
            </a:p>
          </p:txBody>
        </p:sp>
      </p:grpSp>
      <p:pic>
        <p:nvPicPr>
          <p:cNvPr id="24" name="Picture 16">
            <a:extLst>
              <a:ext uri="{FF2B5EF4-FFF2-40B4-BE49-F238E27FC236}">
                <a16:creationId xmlns:a16="http://schemas.microsoft.com/office/drawing/2014/main" id="{3BE6765F-AE5C-464F-9744-A92FAFB70744}"/>
              </a:ext>
            </a:extLst>
          </p:cNvPr>
          <p:cNvPicPr>
            <a:picLocks noChangeAspect="1" noChangeArrowheads="1"/>
          </p:cNvPicPr>
          <p:nvPr/>
        </p:nvPicPr>
        <p:blipFill>
          <a:blip r:embed="rId4" cstate="print"/>
          <a:srcRect/>
          <a:stretch>
            <a:fillRect/>
          </a:stretch>
        </p:blipFill>
        <p:spPr bwMode="auto">
          <a:xfrm>
            <a:off x="1740850" y="3903334"/>
            <a:ext cx="2209800" cy="2057400"/>
          </a:xfrm>
          <a:prstGeom prst="rect">
            <a:avLst/>
          </a:prstGeom>
          <a:noFill/>
          <a:ln w="9525">
            <a:noFill/>
            <a:miter lim="800000"/>
            <a:headEnd/>
            <a:tailEnd/>
          </a:ln>
        </p:spPr>
      </p:pic>
      <p:sp>
        <p:nvSpPr>
          <p:cNvPr id="25" name="Rectangle 17">
            <a:extLst>
              <a:ext uri="{FF2B5EF4-FFF2-40B4-BE49-F238E27FC236}">
                <a16:creationId xmlns:a16="http://schemas.microsoft.com/office/drawing/2014/main" id="{D51A0F75-8BD9-2F47-93CD-DB92214960C1}"/>
              </a:ext>
            </a:extLst>
          </p:cNvPr>
          <p:cNvSpPr>
            <a:spLocks noChangeArrowheads="1"/>
          </p:cNvSpPr>
          <p:nvPr/>
        </p:nvSpPr>
        <p:spPr bwMode="auto">
          <a:xfrm>
            <a:off x="1740850" y="5960734"/>
            <a:ext cx="2176792" cy="523208"/>
          </a:xfrm>
          <a:prstGeom prst="rect">
            <a:avLst/>
          </a:prstGeom>
          <a:noFill/>
          <a:ln w="9525">
            <a:noFill/>
            <a:miter lim="800000"/>
            <a:headEnd/>
            <a:tailEnd/>
          </a:ln>
          <a:effectLst/>
        </p:spPr>
        <p:txBody>
          <a:bodyPr wrap="none" lIns="91429" tIns="45714" rIns="91429" bIns="45714">
            <a:spAutoFit/>
          </a:bodyPr>
          <a:lstStyle/>
          <a:p>
            <a:pPr algn="ctr"/>
            <a:r>
              <a:rPr lang="en-US" sz="1400" b="1">
                <a:latin typeface="Neo Sans Intel" pitchFamily="34" charset="0"/>
              </a:rPr>
              <a:t>K. </a:t>
            </a:r>
            <a:r>
              <a:rPr lang="en-US" sz="1400" b="1" err="1">
                <a:latin typeface="Neo Sans Intel" pitchFamily="34" charset="0"/>
              </a:rPr>
              <a:t>Gopalakrishnan</a:t>
            </a:r>
            <a:r>
              <a:rPr lang="en-US" sz="1400" b="0">
                <a:latin typeface="Neo Sans Intel" pitchFamily="34" charset="0"/>
              </a:rPr>
              <a:t>, </a:t>
            </a:r>
            <a:r>
              <a:rPr lang="en-US" sz="1400" b="0" i="1">
                <a:latin typeface="Neo Sans Intel Medium" pitchFamily="34" charset="0"/>
              </a:rPr>
              <a:t>et. al., </a:t>
            </a:r>
          </a:p>
          <a:p>
            <a:pPr algn="ctr"/>
            <a:r>
              <a:rPr lang="en-US" sz="1400" i="1">
                <a:latin typeface="Neo Sans Intel Medium" pitchFamily="34" charset="0"/>
              </a:rPr>
              <a:t>VLSI</a:t>
            </a:r>
            <a:r>
              <a:rPr lang="en-US" sz="1400" b="0">
                <a:latin typeface="Neo Sans Intel Medium" pitchFamily="34" charset="0"/>
              </a:rPr>
              <a:t> ’10. TS19.41</a:t>
            </a:r>
          </a:p>
        </p:txBody>
      </p:sp>
      <p:sp>
        <p:nvSpPr>
          <p:cNvPr id="27" name="Rectangle 26">
            <a:extLst>
              <a:ext uri="{FF2B5EF4-FFF2-40B4-BE49-F238E27FC236}">
                <a16:creationId xmlns:a16="http://schemas.microsoft.com/office/drawing/2014/main" id="{BF8525FB-9F07-1D46-B9FD-DAA42A895DDF}"/>
              </a:ext>
            </a:extLst>
          </p:cNvPr>
          <p:cNvSpPr/>
          <p:nvPr/>
        </p:nvSpPr>
        <p:spPr>
          <a:xfrm>
            <a:off x="5175871" y="3303915"/>
            <a:ext cx="1752600" cy="523220"/>
          </a:xfrm>
          <a:prstGeom prst="rect">
            <a:avLst/>
          </a:prstGeom>
        </p:spPr>
        <p:txBody>
          <a:bodyPr wrap="square">
            <a:spAutoFit/>
          </a:bodyPr>
          <a:lstStyle/>
          <a:p>
            <a:pPr algn="ctr"/>
            <a:r>
              <a:rPr lang="en-US" sz="1400">
                <a:latin typeface="Neo Sans Intel Medium" pitchFamily="34" charset="0"/>
              </a:rPr>
              <a:t>B. ﻿</a:t>
            </a:r>
            <a:r>
              <a:rPr lang="en-US" sz="1400" err="1">
                <a:latin typeface="Neo Sans Intel Medium" pitchFamily="34" charset="0"/>
              </a:rPr>
              <a:t>Govoreanu</a:t>
            </a:r>
            <a:r>
              <a:rPr lang="en-US" sz="1400">
                <a:latin typeface="Neo Sans Intel Medium" pitchFamily="34" charset="0"/>
              </a:rPr>
              <a:t>, </a:t>
            </a:r>
            <a:r>
              <a:rPr lang="en-US" sz="1400" i="1" err="1">
                <a:latin typeface="Neo Sans Intel Medium" pitchFamily="34" charset="0"/>
              </a:rPr>
              <a:t>et.al</a:t>
            </a:r>
            <a:r>
              <a:rPr lang="en-US" sz="1400" i="1">
                <a:latin typeface="Neo Sans Intel Medium" pitchFamily="34" charset="0"/>
              </a:rPr>
              <a:t>., </a:t>
            </a:r>
          </a:p>
          <a:p>
            <a:pPr algn="ctr"/>
            <a:r>
              <a:rPr lang="en-US" sz="1400" i="1">
                <a:latin typeface="Neo Sans Intel Medium" pitchFamily="34" charset="0"/>
              </a:rPr>
              <a:t>IEDM’13</a:t>
            </a:r>
            <a:r>
              <a:rPr lang="en-US" sz="1400">
                <a:latin typeface="Neo Sans Intel Medium" pitchFamily="34" charset="0"/>
              </a:rPr>
              <a:t>. S10.2</a:t>
            </a:r>
          </a:p>
        </p:txBody>
      </p:sp>
      <p:sp>
        <p:nvSpPr>
          <p:cNvPr id="29" name="Rectangle 28">
            <a:extLst>
              <a:ext uri="{FF2B5EF4-FFF2-40B4-BE49-F238E27FC236}">
                <a16:creationId xmlns:a16="http://schemas.microsoft.com/office/drawing/2014/main" id="{C403EF5B-717C-9340-A21F-250DD5A6A17C}"/>
              </a:ext>
            </a:extLst>
          </p:cNvPr>
          <p:cNvSpPr/>
          <p:nvPr/>
        </p:nvSpPr>
        <p:spPr>
          <a:xfrm>
            <a:off x="8211198" y="3311747"/>
            <a:ext cx="2577044" cy="523220"/>
          </a:xfrm>
          <a:prstGeom prst="rect">
            <a:avLst/>
          </a:prstGeom>
        </p:spPr>
        <p:txBody>
          <a:bodyPr wrap="square">
            <a:spAutoFit/>
          </a:bodyPr>
          <a:lstStyle/>
          <a:p>
            <a:pPr algn="ctr"/>
            <a:r>
              <a:rPr lang="en-US" sz="1400">
                <a:latin typeface="Neo Sans Intel Medium" pitchFamily="34" charset="0"/>
              </a:rPr>
              <a:t>S. Yasuda, </a:t>
            </a:r>
            <a:r>
              <a:rPr lang="en-US" sz="1400" i="1" err="1">
                <a:latin typeface="Neo Sans Intel Medium" pitchFamily="34" charset="0"/>
              </a:rPr>
              <a:t>et.al</a:t>
            </a:r>
            <a:r>
              <a:rPr lang="en-US" sz="1400" i="1">
                <a:latin typeface="Neo Sans Intel Medium" pitchFamily="34" charset="0"/>
              </a:rPr>
              <a:t>.,</a:t>
            </a:r>
          </a:p>
          <a:p>
            <a:pPr algn="ctr"/>
            <a:r>
              <a:rPr lang="en-US" sz="1400" i="1">
                <a:latin typeface="Neo Sans Intel Medium" pitchFamily="34" charset="0"/>
              </a:rPr>
              <a:t>VLSI, 2017.</a:t>
            </a:r>
            <a:r>
              <a:rPr lang="en-US" sz="1400">
                <a:latin typeface="Neo Sans Intel Medium" pitchFamily="34" charset="0"/>
              </a:rPr>
              <a:t> T2-4</a:t>
            </a:r>
            <a:endParaRPr lang="en-US" sz="1400" i="1">
              <a:latin typeface="Neo Sans Intel Medium" pitchFamily="34" charset="0"/>
            </a:endParaRPr>
          </a:p>
        </p:txBody>
      </p:sp>
      <p:sp>
        <p:nvSpPr>
          <p:cNvPr id="33" name="Rectangle 17">
            <a:extLst>
              <a:ext uri="{FF2B5EF4-FFF2-40B4-BE49-F238E27FC236}">
                <a16:creationId xmlns:a16="http://schemas.microsoft.com/office/drawing/2014/main" id="{B69D056C-2C15-A545-BF04-907DE53E5E67}"/>
              </a:ext>
            </a:extLst>
          </p:cNvPr>
          <p:cNvSpPr>
            <a:spLocks noChangeArrowheads="1"/>
          </p:cNvSpPr>
          <p:nvPr/>
        </p:nvSpPr>
        <p:spPr bwMode="auto">
          <a:xfrm>
            <a:off x="5501404" y="5960734"/>
            <a:ext cx="1363364" cy="523208"/>
          </a:xfrm>
          <a:prstGeom prst="rect">
            <a:avLst/>
          </a:prstGeom>
          <a:noFill/>
          <a:ln w="9525">
            <a:noFill/>
            <a:miter lim="800000"/>
            <a:headEnd/>
            <a:tailEnd/>
          </a:ln>
          <a:effectLst/>
        </p:spPr>
        <p:txBody>
          <a:bodyPr wrap="none" lIns="91429" tIns="45714" rIns="91429" bIns="45714">
            <a:spAutoFit/>
          </a:bodyPr>
          <a:lstStyle/>
          <a:p>
            <a:pPr algn="ctr"/>
            <a:r>
              <a:rPr lang="en-US" sz="1400" b="0">
                <a:latin typeface="Neo Sans Intel Medium" pitchFamily="34" charset="0"/>
              </a:rPr>
              <a:t>S.G. Kim, </a:t>
            </a:r>
            <a:r>
              <a:rPr lang="en-US" sz="1400" b="0" i="1">
                <a:latin typeface="Neo Sans Intel Medium" pitchFamily="34" charset="0"/>
              </a:rPr>
              <a:t>et. al., </a:t>
            </a:r>
          </a:p>
          <a:p>
            <a:pPr algn="ctr"/>
            <a:r>
              <a:rPr lang="en-US" sz="1400" i="1">
                <a:latin typeface="Neo Sans Intel Medium" pitchFamily="34" charset="0"/>
              </a:rPr>
              <a:t>IEDM </a:t>
            </a:r>
            <a:r>
              <a:rPr lang="en-US" sz="1400" b="0">
                <a:latin typeface="Neo Sans Intel Medium" pitchFamily="34" charset="0"/>
              </a:rPr>
              <a:t>’15. S10.3</a:t>
            </a:r>
          </a:p>
        </p:txBody>
      </p:sp>
      <p:pic>
        <p:nvPicPr>
          <p:cNvPr id="35" name="Picture 34">
            <a:extLst>
              <a:ext uri="{FF2B5EF4-FFF2-40B4-BE49-F238E27FC236}">
                <a16:creationId xmlns:a16="http://schemas.microsoft.com/office/drawing/2014/main" id="{2C480EBB-FB30-5042-A09A-4C2DFC515E20}"/>
              </a:ext>
            </a:extLst>
          </p:cNvPr>
          <p:cNvPicPr>
            <a:picLocks noChangeAspect="1"/>
          </p:cNvPicPr>
          <p:nvPr/>
        </p:nvPicPr>
        <p:blipFill rotWithShape="1">
          <a:blip r:embed="rId5"/>
          <a:srcRect l="3278" t="3909" r="2540" b="3055"/>
          <a:stretch/>
        </p:blipFill>
        <p:spPr>
          <a:xfrm>
            <a:off x="8295682" y="1157845"/>
            <a:ext cx="2427087" cy="2073328"/>
          </a:xfrm>
          <a:prstGeom prst="rect">
            <a:avLst/>
          </a:prstGeom>
        </p:spPr>
      </p:pic>
      <p:pic>
        <p:nvPicPr>
          <p:cNvPr id="36" name="Picture 35">
            <a:extLst>
              <a:ext uri="{FF2B5EF4-FFF2-40B4-BE49-F238E27FC236}">
                <a16:creationId xmlns:a16="http://schemas.microsoft.com/office/drawing/2014/main" id="{1A50818A-34DD-A94F-9654-AF4E7230B132}"/>
              </a:ext>
            </a:extLst>
          </p:cNvPr>
          <p:cNvPicPr>
            <a:picLocks noChangeAspect="1"/>
          </p:cNvPicPr>
          <p:nvPr/>
        </p:nvPicPr>
        <p:blipFill>
          <a:blip r:embed="rId6"/>
          <a:stretch>
            <a:fillRect/>
          </a:stretch>
        </p:blipFill>
        <p:spPr>
          <a:xfrm>
            <a:off x="5023472" y="3935037"/>
            <a:ext cx="2189097" cy="2073327"/>
          </a:xfrm>
          <a:prstGeom prst="rect">
            <a:avLst/>
          </a:prstGeom>
        </p:spPr>
      </p:pic>
      <p:pic>
        <p:nvPicPr>
          <p:cNvPr id="37" name="Picture 36">
            <a:extLst>
              <a:ext uri="{FF2B5EF4-FFF2-40B4-BE49-F238E27FC236}">
                <a16:creationId xmlns:a16="http://schemas.microsoft.com/office/drawing/2014/main" id="{A641C88A-61B8-F44B-8050-E34FC9D10B8D}"/>
              </a:ext>
            </a:extLst>
          </p:cNvPr>
          <p:cNvPicPr>
            <a:picLocks noChangeAspect="1"/>
          </p:cNvPicPr>
          <p:nvPr/>
        </p:nvPicPr>
        <p:blipFill>
          <a:blip r:embed="rId7"/>
          <a:stretch>
            <a:fillRect/>
          </a:stretch>
        </p:blipFill>
        <p:spPr>
          <a:xfrm>
            <a:off x="5029064" y="1170326"/>
            <a:ext cx="2183504" cy="2073327"/>
          </a:xfrm>
          <a:prstGeom prst="rect">
            <a:avLst/>
          </a:prstGeom>
        </p:spPr>
      </p:pic>
    </p:spTree>
    <p:extLst>
      <p:ext uri="{BB962C8B-B14F-4D97-AF65-F5344CB8AC3E}">
        <p14:creationId xmlns:p14="http://schemas.microsoft.com/office/powerpoint/2010/main" val="15427169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Presentation9" id="{73A67BD2-C838-AF42-B4E2-A3BBF6430652}" vid="{E1626C11-1718-DD4F-9CD4-E9AF1C8161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Metro</Template>
  <TotalTime>10170</TotalTime>
  <Words>3092</Words>
  <Application>Microsoft Macintosh PowerPoint</Application>
  <PresentationFormat>Custom</PresentationFormat>
  <Paragraphs>707</Paragraphs>
  <Slides>31</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Neo Sans Intel</vt:lpstr>
      <vt:lpstr>Neo Sans Intel Medium</vt:lpstr>
      <vt:lpstr>System Font Regular</vt:lpstr>
      <vt:lpstr>Arial</vt:lpstr>
      <vt:lpstr>Calibri</vt:lpstr>
      <vt:lpstr>Cambria Math</vt:lpstr>
      <vt:lpstr>Corbel</vt:lpstr>
      <vt:lpstr>Intel Clear Light</vt:lpstr>
      <vt:lpstr>Intel Clear Pro</vt:lpstr>
      <vt:lpstr>Segoe UI</vt:lpstr>
      <vt:lpstr>Symbol</vt:lpstr>
      <vt:lpstr>Wingdings</vt:lpstr>
      <vt:lpstr>Wingdings 2</vt:lpstr>
      <vt:lpstr>Wingdings 3</vt:lpstr>
      <vt:lpstr>Metro</vt:lpstr>
      <vt:lpstr>Scaling in Electron Devices and Electronic Systems  A decadal projection in memory technologies</vt:lpstr>
      <vt:lpstr>Abstract</vt:lpstr>
      <vt:lpstr>Outline</vt:lpstr>
      <vt:lpstr>Travel down the time tunnel of electron devices </vt:lpstr>
      <vt:lpstr>Discoveries of Electron</vt:lpstr>
      <vt:lpstr>Innovations of Vacuum Electron Devices</vt:lpstr>
      <vt:lpstr>Revolution of Electronics –  From Vacuum Science to Solid State Physics</vt:lpstr>
      <vt:lpstr>Thermionic emission (single-/dual-carrier) and beyond</vt:lpstr>
      <vt:lpstr>Thin Film Diode Candidates for Cross Point Memory</vt:lpstr>
      <vt:lpstr>Threshold Switching Phenomenology &amp; Mechanisms </vt:lpstr>
      <vt:lpstr>State of Art of Memory Technologies </vt:lpstr>
      <vt:lpstr>Every Day Data is EXPLODING</vt:lpstr>
      <vt:lpstr>Incumbent Technologies in Memory/Storage Hierarchy each of which has greater capacity than the preceding but which is less quickly accessible</vt:lpstr>
      <vt:lpstr>A memory cell consists one storage element and one or more access switch(es)</vt:lpstr>
      <vt:lpstr>Multi-ported SRAM Symmetry</vt:lpstr>
      <vt:lpstr>Why “Multi-Port Memories”</vt:lpstr>
      <vt:lpstr> Array Capacity: n·m"·" w bits  with 1RW, 1R1W, 2R2W cells</vt:lpstr>
      <vt:lpstr> n·m·w-bit array 4 RW ports vs. 2R2W ports  </vt:lpstr>
      <vt:lpstr>Memories in next decade</vt:lpstr>
      <vt:lpstr>Gaps to fill between Caches, Main Memory &amp; Storage beyond scaling</vt:lpstr>
      <vt:lpstr>Cache Memory in next decade</vt:lpstr>
      <vt:lpstr>Emerging Memories for In Package Memory candidates</vt:lpstr>
      <vt:lpstr>Compute Memory Disaggregation</vt:lpstr>
      <vt:lpstr>Chiplet stacking to improve packing density, Power and Bandwidth</vt:lpstr>
      <vt:lpstr>DRAM’s Journey beyond Trench Capacitor</vt:lpstr>
      <vt:lpstr>Emerging Memories for Persistent Memory in 3D Cross Point Architectures</vt:lpstr>
      <vt:lpstr>Consideration of architecting a cross point memory technology</vt:lpstr>
      <vt:lpstr>In Pursuit of a Dream …</vt:lpstr>
      <vt:lpstr>Long gestation of Disruptive Memory Technologies</vt:lpstr>
      <vt:lpstr>3D NAND in next decade will continue to drive $/bit on par with  HDD</vt:lpstr>
      <vt:lpstr>Takeaway of Advances of  Memory Technologies </vt:lpstr>
    </vt:vector>
  </TitlesOfParts>
  <Manager/>
  <Company>Intel Corporation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Selectors </dc:title>
  <dc:subject/>
  <dc:creator>Kau, Derchang</dc:creator>
  <cp:keywords/>
  <dc:description/>
  <cp:lastModifiedBy>Kau, Derchang</cp:lastModifiedBy>
  <cp:revision>5</cp:revision>
  <cp:lastPrinted>2023-05-17T13:52:23Z</cp:lastPrinted>
  <dcterms:created xsi:type="dcterms:W3CDTF">2020-10-17T19:21:16Z</dcterms:created>
  <dcterms:modified xsi:type="dcterms:W3CDTF">2023-05-18T04:42:59Z</dcterms:modified>
  <cp:category/>
</cp:coreProperties>
</file>