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63" r:id="rId4"/>
  </p:sldMasterIdLst>
  <p:notesMasterIdLst>
    <p:notesMasterId r:id="rId26"/>
  </p:notesMasterIdLst>
  <p:handoutMasterIdLst>
    <p:handoutMasterId r:id="rId27"/>
  </p:handoutMasterIdLst>
  <p:sldIdLst>
    <p:sldId id="2144327570" r:id="rId5"/>
    <p:sldId id="2147472101" r:id="rId6"/>
    <p:sldId id="2147472407" r:id="rId7"/>
    <p:sldId id="2147471444" r:id="rId8"/>
    <p:sldId id="2147472391" r:id="rId9"/>
    <p:sldId id="2147472400" r:id="rId10"/>
    <p:sldId id="2147472373" r:id="rId11"/>
    <p:sldId id="2147471548" r:id="rId12"/>
    <p:sldId id="2147472397" r:id="rId13"/>
    <p:sldId id="2147471429" r:id="rId14"/>
    <p:sldId id="2147472406" r:id="rId15"/>
    <p:sldId id="2147472404" r:id="rId16"/>
    <p:sldId id="2147472405" r:id="rId17"/>
    <p:sldId id="2147472402" r:id="rId18"/>
    <p:sldId id="2147471563" r:id="rId19"/>
    <p:sldId id="2147472377" r:id="rId20"/>
    <p:sldId id="2147472298" r:id="rId21"/>
    <p:sldId id="2147472156" r:id="rId22"/>
    <p:sldId id="2147471618" r:id="rId23"/>
    <p:sldId id="2147472381" r:id="rId24"/>
    <p:sldId id="2147472401" r:id="rId25"/>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16436CB1-B84C-46C1-8241-CFEC3B96A8A2}">
          <p14:sldIdLst>
            <p14:sldId id="2144327570"/>
            <p14:sldId id="2147472101"/>
            <p14:sldId id="2147472407"/>
            <p14:sldId id="2147471444"/>
            <p14:sldId id="2147472391"/>
            <p14:sldId id="2147472400"/>
            <p14:sldId id="2147472373"/>
            <p14:sldId id="2147471548"/>
            <p14:sldId id="2147472397"/>
            <p14:sldId id="2147471429"/>
            <p14:sldId id="2147472406"/>
            <p14:sldId id="2147472404"/>
            <p14:sldId id="2147472405"/>
            <p14:sldId id="2147472402"/>
            <p14:sldId id="2147471563"/>
            <p14:sldId id="2147472377"/>
            <p14:sldId id="2147472298"/>
            <p14:sldId id="2147472156"/>
            <p14:sldId id="2147471618"/>
            <p14:sldId id="2147472381"/>
            <p14:sldId id="2147472401"/>
          </p14:sldIdLst>
        </p14:section>
      </p14:sectionLst>
    </p:ext>
    <p:ext uri="{EFAFB233-063F-42B5-8137-9DF3F51BA10A}">
      <p15:sldGuideLst xmlns:p15="http://schemas.microsoft.com/office/powerpoint/2012/main">
        <p15:guide id="1" orient="horz" pos="4032"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0401E-5E29-7507-22D2-8A3CD24887BC}" name="Brown, Connie M" initials="BCM" userId="S::connie.m.brown@intel.com::fcf3dc9f-d17b-4175-9daf-b6bd02cf28f7" providerId="AD"/>
  <p188:author id="{CC0B9740-DD24-6547-FE61-A9B8A9DFD5FB}" name="Wong, Eileen" initials="WE" userId="S::eileen.wong@intel.com::471fd162-feb9-4e99-9748-1d55f6c76b5e" providerId="AD"/>
  <p188:author id="{1B18C789-78A4-8277-BB5D-80A5D247C83C}" name="Holt, Robin" initials="HR" userId="S::robin.holt@intel.com::e8d07055-7f77-45a4-bdb5-d92dddd98feb" providerId="AD"/>
  <p188:author id="{A0F1CCBA-6E3F-B155-1D5A-FEF9E579CAB9}" name="Mclaughlin, Scott" initials="MS" userId="S::scott.mclaughlin@intel.com::e17690fa-8704-4acd-a4b0-8a503e18d91a" providerId="AD"/>
  <p188:author id="{475FD8C7-E96B-0AE3-99FE-121DFEA7957A}" name="Keller, Karlin" initials="KK" userId="S::karlin.keller@intel.com::524e684c-7296-4e7f-8faa-7b6b098909ce" providerId="AD"/>
  <p188:author id="{A56A4BD5-2052-CEC4-6F83-46DE4844FDD3}" name="Smith, Tara" initials="ST" userId="S::tara.smith@intel.com::ea869367-f8e7-46de-b275-50d121f69650" providerId="AD"/>
  <p188:author id="{9586AAD7-B137-1FAB-42A3-2D9840FC9AF0}" name="Kane, Sarah" initials="KS" userId="S::sarah.kane@intel.com::525af33f-8830-4e8e-b62f-9e31a7962c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wer, Jessie" initials="PJ" lastIdx="1" clrIdx="0">
    <p:extLst>
      <p:ext uri="{19B8F6BF-5375-455C-9EA6-DF929625EA0E}">
        <p15:presenceInfo xmlns:p15="http://schemas.microsoft.com/office/powerpoint/2012/main" userId="S::jessie.power@intel.com::70fae603-7ff8-4524-acaa-5f3a07534e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51"/>
    <a:srgbClr val="FFC599"/>
    <a:srgbClr val="E96115"/>
    <a:srgbClr val="00285A"/>
    <a:srgbClr val="98A1FF"/>
    <a:srgbClr val="262626"/>
    <a:srgbClr val="C4ECFF"/>
    <a:srgbClr val="DBE0AA"/>
    <a:srgbClr val="D7F3A2"/>
    <a:srgbClr val="00A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9"/>
    <p:restoredTop sz="97003"/>
  </p:normalViewPr>
  <p:slideViewPr>
    <p:cSldViewPr snapToGrid="0">
      <p:cViewPr varScale="1">
        <p:scale>
          <a:sx n="169" d="100"/>
          <a:sy n="169" d="100"/>
        </p:scale>
        <p:origin x="216" y="192"/>
      </p:cViewPr>
      <p:guideLst>
        <p:guide orient="horz" pos="4032"/>
        <p:guide pos="7392"/>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75037E26-5E1B-BF40-AD7D-34699D3BF6C3}"/>
    <pc:docChg chg="custSel modSld">
      <pc:chgData name="Kau, Derchang" userId="b9148588-e694-4445-9765-2c9aad6149ce" providerId="ADAL" clId="{75037E26-5E1B-BF40-AD7D-34699D3BF6C3}" dt="2022-10-19T21:42:50.964" v="6" actId="21"/>
      <pc:docMkLst>
        <pc:docMk/>
      </pc:docMkLst>
      <pc:sldChg chg="delSp modSp mod">
        <pc:chgData name="Kau, Derchang" userId="b9148588-e694-4445-9765-2c9aad6149ce" providerId="ADAL" clId="{75037E26-5E1B-BF40-AD7D-34699D3BF6C3}" dt="2022-10-19T21:42:50.964" v="6" actId="21"/>
        <pc:sldMkLst>
          <pc:docMk/>
          <pc:sldMk cId="1444921020" sldId="2147472406"/>
        </pc:sldMkLst>
        <pc:spChg chg="del">
          <ac:chgData name="Kau, Derchang" userId="b9148588-e694-4445-9765-2c9aad6149ce" providerId="ADAL" clId="{75037E26-5E1B-BF40-AD7D-34699D3BF6C3}" dt="2022-10-19T21:42:50.964" v="6" actId="21"/>
          <ac:spMkLst>
            <pc:docMk/>
            <pc:sldMk cId="1444921020" sldId="2147472406"/>
            <ac:spMk id="2" creationId="{78E24EE7-03BE-B18D-902C-C24E56807021}"/>
          </ac:spMkLst>
        </pc:spChg>
        <pc:spChg chg="mod">
          <ac:chgData name="Kau, Derchang" userId="b9148588-e694-4445-9765-2c9aad6149ce" providerId="ADAL" clId="{75037E26-5E1B-BF40-AD7D-34699D3BF6C3}" dt="2022-10-19T21:42:34.228" v="5" actId="1076"/>
          <ac:spMkLst>
            <pc:docMk/>
            <pc:sldMk cId="1444921020" sldId="2147472406"/>
            <ac:spMk id="6" creationId="{5E16D8EE-2DF4-781C-7BD2-329F99102F5F}"/>
          </ac:spMkLst>
        </pc:spChg>
        <pc:picChg chg="mod modCrop">
          <ac:chgData name="Kau, Derchang" userId="b9148588-e694-4445-9765-2c9aad6149ce" providerId="ADAL" clId="{75037E26-5E1B-BF40-AD7D-34699D3BF6C3}" dt="2022-10-19T21:42:27.387" v="4" actId="14100"/>
          <ac:picMkLst>
            <pc:docMk/>
            <pc:sldMk cId="1444921020" sldId="2147472406"/>
            <ac:picMk id="5" creationId="{6C0D8497-9BB0-0D43-19E3-1FA259D2E6D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5487566172872453E-2"/>
          <c:y val="3.1645569620253167E-2"/>
          <c:w val="0.85025377246632716"/>
          <c:h val="0.74483869896009836"/>
        </c:manualLayout>
      </c:layout>
      <c:barChart>
        <c:barDir val="col"/>
        <c:grouping val="clustered"/>
        <c:varyColors val="0"/>
        <c:ser>
          <c:idx val="0"/>
          <c:order val="0"/>
          <c:tx>
            <c:strRef>
              <c:f>Sheet1!$C$1</c:f>
              <c:strCache>
                <c:ptCount val="1"/>
                <c:pt idx="0">
                  <c:v>2022</c:v>
                </c:pt>
              </c:strCache>
            </c:strRef>
          </c:tx>
          <c:spPr>
            <a:solidFill>
              <a:schemeClr val="tx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B65-4417-BCDA-22D11962AD7D}"/>
                </c:ext>
              </c:extLst>
            </c:dLbl>
            <c:dLbl>
              <c:idx val="2"/>
              <c:delete val="1"/>
              <c:extLst>
                <c:ext xmlns:c15="http://schemas.microsoft.com/office/drawing/2012/chart" uri="{CE6537A1-D6FC-4f65-9D91-7224C49458BB}"/>
                <c:ext xmlns:c16="http://schemas.microsoft.com/office/drawing/2014/chart" uri="{C3380CC4-5D6E-409C-BE32-E72D297353CC}">
                  <c16:uniqueId val="{00000001-1B65-4417-BCDA-22D11962AD7D}"/>
                </c:ext>
              </c:extLst>
            </c:dLbl>
            <c:dLbl>
              <c:idx val="3"/>
              <c:delete val="1"/>
              <c:extLst>
                <c:ext xmlns:c15="http://schemas.microsoft.com/office/drawing/2012/chart" uri="{CE6537A1-D6FC-4f65-9D91-7224C49458BB}"/>
                <c:ext xmlns:c16="http://schemas.microsoft.com/office/drawing/2014/chart" uri="{C3380CC4-5D6E-409C-BE32-E72D297353CC}">
                  <c16:uniqueId val="{00000002-1B65-4417-BCDA-22D11962AD7D}"/>
                </c:ext>
              </c:extLst>
            </c:dLbl>
            <c:dLbl>
              <c:idx val="4"/>
              <c:delete val="1"/>
              <c:extLst>
                <c:ext xmlns:c15="http://schemas.microsoft.com/office/drawing/2012/chart" uri="{CE6537A1-D6FC-4f65-9D91-7224C49458BB}"/>
                <c:ext xmlns:c16="http://schemas.microsoft.com/office/drawing/2014/chart" uri="{C3380CC4-5D6E-409C-BE32-E72D297353CC}">
                  <c16:uniqueId val="{00000003-1B65-4417-BCDA-22D11962AD7D}"/>
                </c:ext>
              </c:extLst>
            </c:dLbl>
            <c:dLbl>
              <c:idx val="5"/>
              <c:delete val="1"/>
              <c:extLst>
                <c:ext xmlns:c15="http://schemas.microsoft.com/office/drawing/2012/chart" uri="{CE6537A1-D6FC-4f65-9D91-7224C49458BB}"/>
                <c:ext xmlns:c16="http://schemas.microsoft.com/office/drawing/2014/chart" uri="{C3380CC4-5D6E-409C-BE32-E72D297353CC}">
                  <c16:uniqueId val="{00000004-1B65-4417-BCDA-22D11962AD7D}"/>
                </c:ext>
              </c:extLst>
            </c:dLbl>
            <c:dLbl>
              <c:idx val="6"/>
              <c:delete val="1"/>
              <c:extLst>
                <c:ext xmlns:c15="http://schemas.microsoft.com/office/drawing/2012/chart" uri="{CE6537A1-D6FC-4f65-9D91-7224C49458BB}"/>
                <c:ext xmlns:c16="http://schemas.microsoft.com/office/drawing/2014/chart" uri="{C3380CC4-5D6E-409C-BE32-E72D297353CC}">
                  <c16:uniqueId val="{00000005-1B65-4417-BCDA-22D11962AD7D}"/>
                </c:ext>
              </c:extLst>
            </c:dLbl>
            <c:dLbl>
              <c:idx val="7"/>
              <c:delete val="1"/>
              <c:extLst>
                <c:ext xmlns:c15="http://schemas.microsoft.com/office/drawing/2012/chart" uri="{CE6537A1-D6FC-4f65-9D91-7224C49458BB}"/>
                <c:ext xmlns:c16="http://schemas.microsoft.com/office/drawing/2014/chart" uri="{C3380CC4-5D6E-409C-BE32-E72D297353CC}">
                  <c16:uniqueId val="{00000006-1B65-4417-BCDA-22D11962AD7D}"/>
                </c:ext>
              </c:extLst>
            </c:dLbl>
            <c:dLbl>
              <c:idx val="8"/>
              <c:delete val="1"/>
              <c:extLst>
                <c:ext xmlns:c15="http://schemas.microsoft.com/office/drawing/2012/chart" uri="{CE6537A1-D6FC-4f65-9D91-7224C49458BB}"/>
                <c:ext xmlns:c16="http://schemas.microsoft.com/office/drawing/2014/chart" uri="{C3380CC4-5D6E-409C-BE32-E72D297353CC}">
                  <c16:uniqueId val="{00000007-1B65-4417-BCDA-22D11962AD7D}"/>
                </c:ext>
              </c:extLst>
            </c:dLbl>
            <c:dLbl>
              <c:idx val="9"/>
              <c:delete val="1"/>
              <c:extLst>
                <c:ext xmlns:c15="http://schemas.microsoft.com/office/drawing/2012/chart" uri="{CE6537A1-D6FC-4f65-9D91-7224C49458BB}"/>
                <c:ext xmlns:c16="http://schemas.microsoft.com/office/drawing/2014/chart" uri="{C3380CC4-5D6E-409C-BE32-E72D297353CC}">
                  <c16:uniqueId val="{00000008-1B65-4417-BCDA-22D11962AD7D}"/>
                </c:ext>
              </c:extLst>
            </c:dLbl>
            <c:dLbl>
              <c:idx val="10"/>
              <c:numFmt formatCode="0.0%" sourceLinked="0"/>
              <c:spPr>
                <a:solidFill>
                  <a:schemeClr val="bg1"/>
                </a:solidFill>
                <a:ln>
                  <a:noFill/>
                </a:ln>
                <a:effectLst/>
              </c:spPr>
              <c:txPr>
                <a:bodyPr rot="0" spcFirstLastPara="1" vertOverflow="ellipsis" vert="horz" wrap="square" anchor="ctr" anchorCtr="1"/>
                <a:lstStyle/>
                <a:p>
                  <a:pPr>
                    <a:defRPr sz="900" b="0" i="0" u="none" strike="noStrike" kern="1200" spc="2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1B65-4417-BCDA-22D11962AD7D}"/>
                </c:ext>
              </c:extLst>
            </c:dLbl>
            <c:spPr>
              <a:solidFill>
                <a:schemeClr val="bg1"/>
              </a:solidFill>
              <a:ln>
                <a:noFill/>
              </a:ln>
              <a:effectLst/>
            </c:spPr>
            <c:txPr>
              <a:bodyPr rot="0" spcFirstLastPara="1" vertOverflow="ellipsis" vert="horz" wrap="square" anchor="ctr" anchorCtr="1"/>
              <a:lstStyle/>
              <a:p>
                <a:pPr>
                  <a:defRPr sz="900" b="0" i="0" u="none" strike="noStrike" kern="1200" spc="2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Sheet1!$A$12:$A$22</c:f>
              <c:strCache>
                <c:ptCount val="11"/>
                <c:pt idx="0">
                  <c:v>Nov-21</c:v>
                </c:pt>
                <c:pt idx="1">
                  <c:v>Dec-21</c:v>
                </c:pt>
                <c:pt idx="2">
                  <c:v>Jan-22</c:v>
                </c:pt>
                <c:pt idx="3">
                  <c:v>Feb-22</c:v>
                </c:pt>
                <c:pt idx="4">
                  <c:v>Mar-22</c:v>
                </c:pt>
                <c:pt idx="5">
                  <c:v>Apr-22</c:v>
                </c:pt>
                <c:pt idx="6">
                  <c:v>May-22</c:v>
                </c:pt>
                <c:pt idx="7">
                  <c:v>Jun-22</c:v>
                </c:pt>
                <c:pt idx="8">
                  <c:v>Jul-22</c:v>
                </c:pt>
                <c:pt idx="9">
                  <c:v>Aug-22</c:v>
                </c:pt>
                <c:pt idx="10">
                  <c:v>Sep-22</c:v>
                </c:pt>
              </c:strCache>
            </c:strRef>
          </c:cat>
          <c:val>
            <c:numRef>
              <c:f>Sheet1!$C$12:$C$22</c:f>
              <c:numCache>
                <c:formatCode>0.0%</c:formatCode>
                <c:ptCount val="11"/>
                <c:pt idx="0">
                  <c:v>4.2275927584574324E-2</c:v>
                </c:pt>
                <c:pt idx="1">
                  <c:v>4.2566398534622296E-2</c:v>
                </c:pt>
                <c:pt idx="2">
                  <c:v>4.1566034358545778E-2</c:v>
                </c:pt>
                <c:pt idx="3">
                  <c:v>4.0334752495300608E-2</c:v>
                </c:pt>
                <c:pt idx="4">
                  <c:v>3.2445258126483578E-2</c:v>
                </c:pt>
                <c:pt idx="5">
                  <c:v>3.1299791436316671E-2</c:v>
                </c:pt>
                <c:pt idx="6">
                  <c:v>2.8911885980594354E-2</c:v>
                </c:pt>
                <c:pt idx="7">
                  <c:v>2.9364034946618878E-2</c:v>
                </c:pt>
                <c:pt idx="8">
                  <c:v>2.6704472580904026E-2</c:v>
                </c:pt>
                <c:pt idx="9" formatCode="0.00%">
                  <c:v>2.7408089618091713E-2</c:v>
                </c:pt>
                <c:pt idx="10" formatCode="0.00%">
                  <c:v>2.8282955632204176E-2</c:v>
                </c:pt>
              </c:numCache>
            </c:numRef>
          </c:val>
          <c:extLst>
            <c:ext xmlns:c16="http://schemas.microsoft.com/office/drawing/2014/chart" uri="{C3380CC4-5D6E-409C-BE32-E72D297353CC}">
              <c16:uniqueId val="{0000000A-1B65-4417-BCDA-22D11962AD7D}"/>
            </c:ext>
          </c:extLst>
        </c:ser>
        <c:dLbls>
          <c:showLegendKey val="0"/>
          <c:showVal val="0"/>
          <c:showCatName val="0"/>
          <c:showSerName val="0"/>
          <c:showPercent val="0"/>
          <c:showBubbleSize val="0"/>
        </c:dLbls>
        <c:gapWidth val="100"/>
        <c:overlap val="-27"/>
        <c:axId val="860753560"/>
        <c:axId val="860747984"/>
      </c:barChart>
      <c:catAx>
        <c:axId val="86075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spc="20" baseline="0">
                <a:solidFill>
                  <a:srgbClr val="525252"/>
                </a:solidFill>
                <a:latin typeface="IntelOne Text" panose="020B0503020203020204" pitchFamily="34" charset="77"/>
                <a:ea typeface="+mn-ea"/>
                <a:cs typeface="+mn-cs"/>
              </a:defRPr>
            </a:pPr>
            <a:endParaRPr lang="en-US"/>
          </a:p>
        </c:txPr>
        <c:crossAx val="860747984"/>
        <c:crosses val="autoZero"/>
        <c:auto val="1"/>
        <c:lblAlgn val="ctr"/>
        <c:lblOffset val="100"/>
        <c:noMultiLvlLbl val="0"/>
      </c:catAx>
      <c:valAx>
        <c:axId val="860747984"/>
        <c:scaling>
          <c:orientation val="minMax"/>
          <c:max val="4.5000000000000012E-2"/>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rgbClr val="525252"/>
                </a:solidFill>
                <a:latin typeface="IntelOne Text" panose="020B0503020203020204" pitchFamily="34" charset="77"/>
                <a:ea typeface="+mn-ea"/>
                <a:cs typeface="+mn-cs"/>
              </a:defRPr>
            </a:pPr>
            <a:endParaRPr lang="en-US"/>
          </a:p>
        </c:txPr>
        <c:crossAx val="86075356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spc="20" baseline="0">
          <a:solidFill>
            <a:srgbClr val="525252"/>
          </a:solidFill>
          <a:latin typeface="IntelOne Text" panose="020B0503020203020204" pitchFamily="34"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5487566172872453E-2"/>
          <c:y val="3.1645569620253167E-2"/>
          <c:w val="0.88861789522072454"/>
          <c:h val="0.74483869896009836"/>
        </c:manualLayout>
      </c:layout>
      <c:barChart>
        <c:barDir val="col"/>
        <c:grouping val="clustered"/>
        <c:varyColors val="0"/>
        <c:ser>
          <c:idx val="0"/>
          <c:order val="0"/>
          <c:tx>
            <c:strRef>
              <c:f>Sheet1!$C$1</c:f>
              <c:strCache>
                <c:ptCount val="1"/>
                <c:pt idx="0">
                  <c:v>2022</c:v>
                </c:pt>
              </c:strCache>
            </c:strRef>
          </c:tx>
          <c:spPr>
            <a:solidFill>
              <a:schemeClr val="tx2"/>
            </a:solidFill>
            <a:ln>
              <a:noFill/>
            </a:ln>
            <a:effectLst/>
          </c:spPr>
          <c:invertIfNegative val="0"/>
          <c:dLbls>
            <c:dLbl>
              <c:idx val="0"/>
              <c:numFmt formatCode="0.0&quot;%&quot;" sourceLinked="0"/>
              <c:spPr>
                <a:solidFill>
                  <a:schemeClr val="bg1"/>
                </a:solidFill>
                <a:ln>
                  <a:noFill/>
                </a:ln>
                <a:effectLst/>
              </c:spPr>
              <c:txPr>
                <a:bodyPr rot="0" spcFirstLastPara="1" vertOverflow="ellipsis" vert="horz" wrap="square" anchor="ctr" anchorCtr="1"/>
                <a:lstStyle/>
                <a:p>
                  <a:pPr>
                    <a:defRPr sz="900" b="0" i="0" u="none" strike="noStrike" kern="1200" spc="2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421-4083-84E3-D37E1DECEE9E}"/>
                </c:ext>
              </c:extLst>
            </c:dLbl>
            <c:dLbl>
              <c:idx val="1"/>
              <c:delete val="1"/>
              <c:extLst>
                <c:ext xmlns:c15="http://schemas.microsoft.com/office/drawing/2012/chart" uri="{CE6537A1-D6FC-4f65-9D91-7224C49458BB}"/>
                <c:ext xmlns:c16="http://schemas.microsoft.com/office/drawing/2014/chart" uri="{C3380CC4-5D6E-409C-BE32-E72D297353CC}">
                  <c16:uniqueId val="{00000001-3421-4083-84E3-D37E1DECEE9E}"/>
                </c:ext>
              </c:extLst>
            </c:dLbl>
            <c:dLbl>
              <c:idx val="2"/>
              <c:delete val="1"/>
              <c:extLst>
                <c:ext xmlns:c15="http://schemas.microsoft.com/office/drawing/2012/chart" uri="{CE6537A1-D6FC-4f65-9D91-7224C49458BB}"/>
                <c:ext xmlns:c16="http://schemas.microsoft.com/office/drawing/2014/chart" uri="{C3380CC4-5D6E-409C-BE32-E72D297353CC}">
                  <c16:uniqueId val="{00000002-3421-4083-84E3-D37E1DECEE9E}"/>
                </c:ext>
              </c:extLst>
            </c:dLbl>
            <c:dLbl>
              <c:idx val="3"/>
              <c:delete val="1"/>
              <c:extLst>
                <c:ext xmlns:c15="http://schemas.microsoft.com/office/drawing/2012/chart" uri="{CE6537A1-D6FC-4f65-9D91-7224C49458BB}"/>
                <c:ext xmlns:c16="http://schemas.microsoft.com/office/drawing/2014/chart" uri="{C3380CC4-5D6E-409C-BE32-E72D297353CC}">
                  <c16:uniqueId val="{00000003-3421-4083-84E3-D37E1DECEE9E}"/>
                </c:ext>
              </c:extLst>
            </c:dLbl>
            <c:dLbl>
              <c:idx val="4"/>
              <c:delete val="1"/>
              <c:extLst>
                <c:ext xmlns:c15="http://schemas.microsoft.com/office/drawing/2012/chart" uri="{CE6537A1-D6FC-4f65-9D91-7224C49458BB}"/>
                <c:ext xmlns:c16="http://schemas.microsoft.com/office/drawing/2014/chart" uri="{C3380CC4-5D6E-409C-BE32-E72D297353CC}">
                  <c16:uniqueId val="{00000004-3421-4083-84E3-D37E1DECEE9E}"/>
                </c:ext>
              </c:extLst>
            </c:dLbl>
            <c:dLbl>
              <c:idx val="5"/>
              <c:delete val="1"/>
              <c:extLst>
                <c:ext xmlns:c15="http://schemas.microsoft.com/office/drawing/2012/chart" uri="{CE6537A1-D6FC-4f65-9D91-7224C49458BB}"/>
                <c:ext xmlns:c16="http://schemas.microsoft.com/office/drawing/2014/chart" uri="{C3380CC4-5D6E-409C-BE32-E72D297353CC}">
                  <c16:uniqueId val="{00000005-3421-4083-84E3-D37E1DECEE9E}"/>
                </c:ext>
              </c:extLst>
            </c:dLbl>
            <c:dLbl>
              <c:idx val="6"/>
              <c:delete val="1"/>
              <c:extLst>
                <c:ext xmlns:c15="http://schemas.microsoft.com/office/drawing/2012/chart" uri="{CE6537A1-D6FC-4f65-9D91-7224C49458BB}"/>
                <c:ext xmlns:c16="http://schemas.microsoft.com/office/drawing/2014/chart" uri="{C3380CC4-5D6E-409C-BE32-E72D297353CC}">
                  <c16:uniqueId val="{00000006-3421-4083-84E3-D37E1DECEE9E}"/>
                </c:ext>
              </c:extLst>
            </c:dLbl>
            <c:dLbl>
              <c:idx val="7"/>
              <c:delete val="1"/>
              <c:extLst>
                <c:ext xmlns:c15="http://schemas.microsoft.com/office/drawing/2012/chart" uri="{CE6537A1-D6FC-4f65-9D91-7224C49458BB}"/>
                <c:ext xmlns:c16="http://schemas.microsoft.com/office/drawing/2014/chart" uri="{C3380CC4-5D6E-409C-BE32-E72D297353CC}">
                  <c16:uniqueId val="{00000007-3421-4083-84E3-D37E1DECEE9E}"/>
                </c:ext>
              </c:extLst>
            </c:dLbl>
            <c:dLbl>
              <c:idx val="8"/>
              <c:delete val="1"/>
              <c:extLst>
                <c:ext xmlns:c15="http://schemas.microsoft.com/office/drawing/2012/chart" uri="{CE6537A1-D6FC-4f65-9D91-7224C49458BB}"/>
                <c:ext xmlns:c16="http://schemas.microsoft.com/office/drawing/2014/chart" uri="{C3380CC4-5D6E-409C-BE32-E72D297353CC}">
                  <c16:uniqueId val="{00000008-3421-4083-84E3-D37E1DECEE9E}"/>
                </c:ext>
              </c:extLst>
            </c:dLbl>
            <c:dLbl>
              <c:idx val="9"/>
              <c:delete val="1"/>
              <c:extLst>
                <c:ext xmlns:c15="http://schemas.microsoft.com/office/drawing/2012/chart" uri="{CE6537A1-D6FC-4f65-9D91-7224C49458BB}"/>
                <c:ext xmlns:c16="http://schemas.microsoft.com/office/drawing/2014/chart" uri="{C3380CC4-5D6E-409C-BE32-E72D297353CC}">
                  <c16:uniqueId val="{00000009-3421-4083-84E3-D37E1DECEE9E}"/>
                </c:ext>
              </c:extLst>
            </c:dLbl>
            <c:numFmt formatCode="0.0&quot;%&quot;" sourceLinked="0"/>
            <c:spPr>
              <a:noFill/>
              <a:ln>
                <a:noFill/>
              </a:ln>
              <a:effectLst/>
            </c:spPr>
            <c:txPr>
              <a:bodyPr rot="0" spcFirstLastPara="1" vertOverflow="ellipsis" vert="horz" wrap="square" anchor="ctr" anchorCtr="1"/>
              <a:lstStyle/>
              <a:p>
                <a:pPr>
                  <a:defRPr sz="900" b="0" i="0" u="none" strike="noStrike" kern="1200" spc="2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Sheet1!$A$12:$A$22</c:f>
              <c:strCache>
                <c:ptCount val="11"/>
                <c:pt idx="0">
                  <c:v>Nov-21</c:v>
                </c:pt>
                <c:pt idx="1">
                  <c:v>Dec-21</c:v>
                </c:pt>
                <c:pt idx="2">
                  <c:v>Jan-22</c:v>
                </c:pt>
                <c:pt idx="3">
                  <c:v>Feb-22</c:v>
                </c:pt>
                <c:pt idx="4">
                  <c:v>Mar-22</c:v>
                </c:pt>
                <c:pt idx="5">
                  <c:v>Apr-22</c:v>
                </c:pt>
                <c:pt idx="6">
                  <c:v>May-22</c:v>
                </c:pt>
                <c:pt idx="7">
                  <c:v>Jun-22</c:v>
                </c:pt>
                <c:pt idx="8">
                  <c:v>Jul-22</c:v>
                </c:pt>
                <c:pt idx="9">
                  <c:v>Aug-22</c:v>
                </c:pt>
                <c:pt idx="10">
                  <c:v>Sep-22</c:v>
                </c:pt>
              </c:strCache>
            </c:strRef>
          </c:cat>
          <c:val>
            <c:numRef>
              <c:f>Sheet1!$C$12:$C$22</c:f>
              <c:numCache>
                <c:formatCode>General</c:formatCode>
                <c:ptCount val="11"/>
                <c:pt idx="0">
                  <c:v>3.4973299999999998</c:v>
                </c:pt>
                <c:pt idx="1">
                  <c:v>3.8532799999999998</c:v>
                </c:pt>
                <c:pt idx="2">
                  <c:v>4.1383099999999997</c:v>
                </c:pt>
                <c:pt idx="3">
                  <c:v>4.5787800000000001</c:v>
                </c:pt>
                <c:pt idx="4">
                  <c:v>6.4248099999999999</c:v>
                </c:pt>
                <c:pt idx="5">
                  <c:v>6.5518299999999998</c:v>
                </c:pt>
                <c:pt idx="6">
                  <c:v>6.6916799999999999</c:v>
                </c:pt>
                <c:pt idx="7">
                  <c:v>7.0139100000000001</c:v>
                </c:pt>
                <c:pt idx="8">
                  <c:v>7.30246</c:v>
                </c:pt>
                <c:pt idx="9">
                  <c:v>7.5910500000000001</c:v>
                </c:pt>
                <c:pt idx="10">
                  <c:v>7.6487619999999996</c:v>
                </c:pt>
              </c:numCache>
            </c:numRef>
          </c:val>
          <c:extLst>
            <c:ext xmlns:c16="http://schemas.microsoft.com/office/drawing/2014/chart" uri="{C3380CC4-5D6E-409C-BE32-E72D297353CC}">
              <c16:uniqueId val="{0000000A-3421-4083-84E3-D37E1DECEE9E}"/>
            </c:ext>
          </c:extLst>
        </c:ser>
        <c:dLbls>
          <c:showLegendKey val="0"/>
          <c:showVal val="0"/>
          <c:showCatName val="0"/>
          <c:showSerName val="0"/>
          <c:showPercent val="0"/>
          <c:showBubbleSize val="0"/>
        </c:dLbls>
        <c:gapWidth val="100"/>
        <c:overlap val="-27"/>
        <c:axId val="860753560"/>
        <c:axId val="860747984"/>
      </c:barChart>
      <c:catAx>
        <c:axId val="86075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spc="20" baseline="0">
                <a:solidFill>
                  <a:srgbClr val="525252"/>
                </a:solidFill>
                <a:latin typeface="IntelOne Text" panose="020B0503020203020204" pitchFamily="34" charset="77"/>
                <a:ea typeface="+mn-ea"/>
                <a:cs typeface="+mn-cs"/>
              </a:defRPr>
            </a:pPr>
            <a:endParaRPr lang="en-US"/>
          </a:p>
        </c:txPr>
        <c:crossAx val="860747984"/>
        <c:crosses val="autoZero"/>
        <c:auto val="1"/>
        <c:lblAlgn val="ctr"/>
        <c:lblOffset val="100"/>
        <c:noMultiLvlLbl val="0"/>
      </c:catAx>
      <c:valAx>
        <c:axId val="860747984"/>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rgbClr val="525252"/>
                </a:solidFill>
                <a:latin typeface="IntelOne Text" panose="020B0503020203020204" pitchFamily="34" charset="77"/>
                <a:ea typeface="+mn-ea"/>
                <a:cs typeface="+mn-cs"/>
              </a:defRPr>
            </a:pPr>
            <a:endParaRPr lang="en-US"/>
          </a:p>
        </c:txPr>
        <c:crossAx val="860753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spc="20" baseline="0">
          <a:solidFill>
            <a:srgbClr val="525252"/>
          </a:solidFill>
          <a:latin typeface="IntelOne Text" panose="020B0503020203020204" pitchFamily="34"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5487566172872453E-2"/>
          <c:y val="3.1645569620253167E-2"/>
          <c:w val="0.88861789522072454"/>
          <c:h val="0.74483869896009836"/>
        </c:manualLayout>
      </c:layout>
      <c:barChart>
        <c:barDir val="col"/>
        <c:grouping val="clustered"/>
        <c:varyColors val="0"/>
        <c:ser>
          <c:idx val="0"/>
          <c:order val="0"/>
          <c:tx>
            <c:strRef>
              <c:f>Sheet1!$C$1</c:f>
              <c:strCache>
                <c:ptCount val="1"/>
                <c:pt idx="0">
                  <c:v>2022</c:v>
                </c:pt>
              </c:strCache>
            </c:strRef>
          </c:tx>
          <c:spPr>
            <a:solidFill>
              <a:schemeClr val="tx2"/>
            </a:solidFill>
            <a:ln>
              <a:noFill/>
            </a:ln>
            <a:effectLst/>
          </c:spPr>
          <c:invertIfNegative val="0"/>
          <c:dLbls>
            <c:dLbl>
              <c:idx val="0"/>
              <c:numFmt formatCode="0.00" sourceLinked="0"/>
              <c:spPr>
                <a:solidFill>
                  <a:schemeClr val="bg1"/>
                </a:solidFill>
                <a:ln>
                  <a:noFill/>
                </a:ln>
                <a:effectLst/>
              </c:spPr>
              <c:txPr>
                <a:bodyPr rot="0" spcFirstLastPara="1" vertOverflow="ellipsis" vert="horz" wrap="square" anchor="ctr" anchorCtr="1"/>
                <a:lstStyle/>
                <a:p>
                  <a:pPr>
                    <a:defRPr sz="900" b="0" i="0" u="none" strike="noStrike" kern="1200" spc="2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B46-4AE2-B2E1-CC147C92AE69}"/>
                </c:ext>
              </c:extLst>
            </c:dLbl>
            <c:dLbl>
              <c:idx val="1"/>
              <c:delete val="1"/>
              <c:extLst>
                <c:ext xmlns:c15="http://schemas.microsoft.com/office/drawing/2012/chart" uri="{CE6537A1-D6FC-4f65-9D91-7224C49458BB}"/>
                <c:ext xmlns:c16="http://schemas.microsoft.com/office/drawing/2014/chart" uri="{C3380CC4-5D6E-409C-BE32-E72D297353CC}">
                  <c16:uniqueId val="{00000001-6B46-4AE2-B2E1-CC147C92AE69}"/>
                </c:ext>
              </c:extLst>
            </c:dLbl>
            <c:dLbl>
              <c:idx val="2"/>
              <c:delete val="1"/>
              <c:extLst>
                <c:ext xmlns:c15="http://schemas.microsoft.com/office/drawing/2012/chart" uri="{CE6537A1-D6FC-4f65-9D91-7224C49458BB}"/>
                <c:ext xmlns:c16="http://schemas.microsoft.com/office/drawing/2014/chart" uri="{C3380CC4-5D6E-409C-BE32-E72D297353CC}">
                  <c16:uniqueId val="{00000002-6B46-4AE2-B2E1-CC147C92AE69}"/>
                </c:ext>
              </c:extLst>
            </c:dLbl>
            <c:dLbl>
              <c:idx val="3"/>
              <c:delete val="1"/>
              <c:extLst>
                <c:ext xmlns:c15="http://schemas.microsoft.com/office/drawing/2012/chart" uri="{CE6537A1-D6FC-4f65-9D91-7224C49458BB}"/>
                <c:ext xmlns:c16="http://schemas.microsoft.com/office/drawing/2014/chart" uri="{C3380CC4-5D6E-409C-BE32-E72D297353CC}">
                  <c16:uniqueId val="{00000003-6B46-4AE2-B2E1-CC147C92AE69}"/>
                </c:ext>
              </c:extLst>
            </c:dLbl>
            <c:dLbl>
              <c:idx val="4"/>
              <c:delete val="1"/>
              <c:extLst>
                <c:ext xmlns:c15="http://schemas.microsoft.com/office/drawing/2012/chart" uri="{CE6537A1-D6FC-4f65-9D91-7224C49458BB}"/>
                <c:ext xmlns:c16="http://schemas.microsoft.com/office/drawing/2014/chart" uri="{C3380CC4-5D6E-409C-BE32-E72D297353CC}">
                  <c16:uniqueId val="{00000004-6B46-4AE2-B2E1-CC147C92AE69}"/>
                </c:ext>
              </c:extLst>
            </c:dLbl>
            <c:dLbl>
              <c:idx val="5"/>
              <c:delete val="1"/>
              <c:extLst>
                <c:ext xmlns:c15="http://schemas.microsoft.com/office/drawing/2012/chart" uri="{CE6537A1-D6FC-4f65-9D91-7224C49458BB}"/>
                <c:ext xmlns:c16="http://schemas.microsoft.com/office/drawing/2014/chart" uri="{C3380CC4-5D6E-409C-BE32-E72D297353CC}">
                  <c16:uniqueId val="{00000005-6B46-4AE2-B2E1-CC147C92AE69}"/>
                </c:ext>
              </c:extLst>
            </c:dLbl>
            <c:dLbl>
              <c:idx val="6"/>
              <c:delete val="1"/>
              <c:extLst>
                <c:ext xmlns:c15="http://schemas.microsoft.com/office/drawing/2012/chart" uri="{CE6537A1-D6FC-4f65-9D91-7224C49458BB}"/>
                <c:ext xmlns:c16="http://schemas.microsoft.com/office/drawing/2014/chart" uri="{C3380CC4-5D6E-409C-BE32-E72D297353CC}">
                  <c16:uniqueId val="{00000006-6B46-4AE2-B2E1-CC147C92AE69}"/>
                </c:ext>
              </c:extLst>
            </c:dLbl>
            <c:dLbl>
              <c:idx val="7"/>
              <c:delete val="1"/>
              <c:extLst>
                <c:ext xmlns:c15="http://schemas.microsoft.com/office/drawing/2012/chart" uri="{CE6537A1-D6FC-4f65-9D91-7224C49458BB}"/>
                <c:ext xmlns:c16="http://schemas.microsoft.com/office/drawing/2014/chart" uri="{C3380CC4-5D6E-409C-BE32-E72D297353CC}">
                  <c16:uniqueId val="{00000007-6B46-4AE2-B2E1-CC147C92AE69}"/>
                </c:ext>
              </c:extLst>
            </c:dLbl>
            <c:dLbl>
              <c:idx val="8"/>
              <c:delete val="1"/>
              <c:extLst>
                <c:ext xmlns:c15="http://schemas.microsoft.com/office/drawing/2012/chart" uri="{CE6537A1-D6FC-4f65-9D91-7224C49458BB}"/>
                <c:ext xmlns:c16="http://schemas.microsoft.com/office/drawing/2014/chart" uri="{C3380CC4-5D6E-409C-BE32-E72D297353CC}">
                  <c16:uniqueId val="{00000008-6B46-4AE2-B2E1-CC147C92AE69}"/>
                </c:ext>
              </c:extLst>
            </c:dLbl>
            <c:dLbl>
              <c:idx val="9"/>
              <c:delete val="1"/>
              <c:extLst>
                <c:ext xmlns:c15="http://schemas.microsoft.com/office/drawing/2012/chart" uri="{CE6537A1-D6FC-4f65-9D91-7224C49458BB}"/>
                <c:ext xmlns:c16="http://schemas.microsoft.com/office/drawing/2014/chart" uri="{C3380CC4-5D6E-409C-BE32-E72D297353CC}">
                  <c16:uniqueId val="{00000009-6B46-4AE2-B2E1-CC147C92AE69}"/>
                </c:ext>
              </c:extLst>
            </c:dLbl>
            <c:numFmt formatCode="0.00" sourceLinked="0"/>
            <c:spPr>
              <a:noFill/>
              <a:ln>
                <a:noFill/>
              </a:ln>
              <a:effectLst/>
            </c:spPr>
            <c:txPr>
              <a:bodyPr rot="0" spcFirstLastPara="1" vertOverflow="ellipsis" vert="horz" wrap="square" anchor="ctr" anchorCtr="1"/>
              <a:lstStyle/>
              <a:p>
                <a:pPr>
                  <a:defRPr sz="900" b="0" i="0" u="none" strike="noStrike" kern="1200" spc="2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Sheet1!$A$12:$A$22</c:f>
              <c:strCache>
                <c:ptCount val="11"/>
                <c:pt idx="0">
                  <c:v>Nov-21</c:v>
                </c:pt>
                <c:pt idx="1">
                  <c:v>Dec-21</c:v>
                </c:pt>
                <c:pt idx="2">
                  <c:v>Jan-22</c:v>
                </c:pt>
                <c:pt idx="3">
                  <c:v>Feb-22</c:v>
                </c:pt>
                <c:pt idx="4">
                  <c:v>Mar-22</c:v>
                </c:pt>
                <c:pt idx="5">
                  <c:v>Apr-22</c:v>
                </c:pt>
                <c:pt idx="6">
                  <c:v>May-22</c:v>
                </c:pt>
                <c:pt idx="7">
                  <c:v>Jun-22</c:v>
                </c:pt>
                <c:pt idx="8">
                  <c:v>Jul-22</c:v>
                </c:pt>
                <c:pt idx="9">
                  <c:v>Aug-22</c:v>
                </c:pt>
                <c:pt idx="10">
                  <c:v>Sep-22</c:v>
                </c:pt>
              </c:strCache>
            </c:strRef>
          </c:cat>
          <c:val>
            <c:numRef>
              <c:f>Sheet1!$C$12:$C$22</c:f>
              <c:numCache>
                <c:formatCode>General</c:formatCode>
                <c:ptCount val="11"/>
                <c:pt idx="0">
                  <c:v>1.153825044631958</c:v>
                </c:pt>
                <c:pt idx="1">
                  <c:v>1.1130613088607788</c:v>
                </c:pt>
                <c:pt idx="2">
                  <c:v>1.1233866214752197</c:v>
                </c:pt>
                <c:pt idx="3">
                  <c:v>1.1254398822784424</c:v>
                </c:pt>
                <c:pt idx="4">
                  <c:v>1.0927413702011108</c:v>
                </c:pt>
                <c:pt idx="5">
                  <c:v>1.1002815961837769</c:v>
                </c:pt>
                <c:pt idx="6">
                  <c:v>1.0742396116256714</c:v>
                </c:pt>
                <c:pt idx="7">
                  <c:v>1.0681215524673462</c:v>
                </c:pt>
                <c:pt idx="8">
                  <c:v>1.0646055936813354</c:v>
                </c:pt>
                <c:pt idx="9">
                  <c:v>1.0595642328262329</c:v>
                </c:pt>
                <c:pt idx="10" formatCode="0.000">
                  <c:v>1.0462591470827636</c:v>
                </c:pt>
              </c:numCache>
            </c:numRef>
          </c:val>
          <c:extLst>
            <c:ext xmlns:c16="http://schemas.microsoft.com/office/drawing/2014/chart" uri="{C3380CC4-5D6E-409C-BE32-E72D297353CC}">
              <c16:uniqueId val="{0000000A-6B46-4AE2-B2E1-CC147C92AE69}"/>
            </c:ext>
          </c:extLst>
        </c:ser>
        <c:dLbls>
          <c:showLegendKey val="0"/>
          <c:showVal val="0"/>
          <c:showCatName val="0"/>
          <c:showSerName val="0"/>
          <c:showPercent val="0"/>
          <c:showBubbleSize val="0"/>
        </c:dLbls>
        <c:gapWidth val="100"/>
        <c:overlap val="-27"/>
        <c:axId val="860753560"/>
        <c:axId val="860747984"/>
      </c:barChart>
      <c:catAx>
        <c:axId val="86075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spc="20" baseline="0">
                <a:solidFill>
                  <a:srgbClr val="525252"/>
                </a:solidFill>
                <a:latin typeface="IntelOne Text" panose="020B0503020203020204" pitchFamily="34" charset="77"/>
                <a:ea typeface="+mn-ea"/>
                <a:cs typeface="+mn-cs"/>
              </a:defRPr>
            </a:pPr>
            <a:endParaRPr lang="en-US"/>
          </a:p>
        </c:txPr>
        <c:crossAx val="860747984"/>
        <c:crosses val="autoZero"/>
        <c:auto val="1"/>
        <c:lblAlgn val="ctr"/>
        <c:lblOffset val="100"/>
        <c:noMultiLvlLbl val="0"/>
      </c:catAx>
      <c:valAx>
        <c:axId val="860747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rgbClr val="525252"/>
                </a:solidFill>
                <a:latin typeface="IntelOne Text" panose="020B0503020203020204" pitchFamily="34" charset="77"/>
                <a:ea typeface="+mn-ea"/>
                <a:cs typeface="+mn-cs"/>
              </a:defRPr>
            </a:pPr>
            <a:endParaRPr lang="en-US"/>
          </a:p>
        </c:txPr>
        <c:crossAx val="860753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spc="20" baseline="0">
          <a:solidFill>
            <a:srgbClr val="525252"/>
          </a:solidFill>
          <a:latin typeface="IntelOne Text" panose="020B0503020203020204" pitchFamily="34"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7344536478395"/>
          <c:y val="2.6859089519149913E-2"/>
          <c:w val="0.80924401495267639"/>
          <c:h val="0.74739603241342401"/>
        </c:manualLayout>
      </c:layout>
      <c:barChart>
        <c:barDir val="col"/>
        <c:grouping val="clustered"/>
        <c:varyColors val="0"/>
        <c:ser>
          <c:idx val="0"/>
          <c:order val="0"/>
          <c:tx>
            <c:strRef>
              <c:f>Sheet1!$B$1</c:f>
              <c:strCache>
                <c:ptCount val="1"/>
                <c:pt idx="0">
                  <c:v>CPI, LCU-Based</c:v>
                </c:pt>
              </c:strCache>
            </c:strRef>
          </c:tx>
          <c:spPr>
            <a:solidFill>
              <a:schemeClr val="tx2"/>
            </a:solidFill>
            <a:ln>
              <a:noFill/>
            </a:ln>
            <a:effectLst/>
          </c:spPr>
          <c:invertIfNegative val="0"/>
          <c:dPt>
            <c:idx val="1"/>
            <c:invertIfNegative val="0"/>
            <c:bubble3D val="0"/>
            <c:spPr>
              <a:solidFill>
                <a:schemeClr val="tx2"/>
              </a:solidFill>
              <a:ln>
                <a:solidFill>
                  <a:schemeClr val="accent1"/>
                </a:solidFill>
              </a:ln>
              <a:effectLst/>
            </c:spPr>
            <c:extLst>
              <c:ext xmlns:c16="http://schemas.microsoft.com/office/drawing/2014/chart" uri="{C3380CC4-5D6E-409C-BE32-E72D297353CC}">
                <c16:uniqueId val="{00000001-2749-45BF-8712-02DABBCABEF7}"/>
              </c:ext>
            </c:extLst>
          </c:dPt>
          <c:dPt>
            <c:idx val="2"/>
            <c:invertIfNegative val="0"/>
            <c:bubble3D val="0"/>
            <c:spPr>
              <a:solidFill>
                <a:schemeClr val="tx2"/>
              </a:solidFill>
              <a:ln w="25400">
                <a:solidFill>
                  <a:srgbClr val="FF8F51"/>
                </a:solidFill>
              </a:ln>
              <a:effectLst/>
            </c:spPr>
            <c:extLst>
              <c:ext xmlns:c16="http://schemas.microsoft.com/office/drawing/2014/chart" uri="{C3380CC4-5D6E-409C-BE32-E72D297353CC}">
                <c16:uniqueId val="{00000003-2749-45BF-8712-02DABBCABEF7}"/>
              </c:ext>
            </c:extLst>
          </c:dPt>
          <c:dPt>
            <c:idx val="3"/>
            <c:invertIfNegative val="0"/>
            <c:bubble3D val="0"/>
            <c:spPr>
              <a:solidFill>
                <a:schemeClr val="tx2"/>
              </a:solidFill>
              <a:ln w="25400">
                <a:solidFill>
                  <a:srgbClr val="FF8F51"/>
                </a:solidFill>
              </a:ln>
              <a:effectLst/>
            </c:spPr>
            <c:extLst>
              <c:ext xmlns:c16="http://schemas.microsoft.com/office/drawing/2014/chart" uri="{C3380CC4-5D6E-409C-BE32-E72D297353CC}">
                <c16:uniqueId val="{00000005-2749-45BF-8712-02DABBCABEF7}"/>
              </c:ext>
            </c:extLst>
          </c:dPt>
          <c:dLbls>
            <c:numFmt formatCode="0.0&quot;%&quot;" sourceLinked="0"/>
            <c:spPr>
              <a:noFill/>
              <a:ln>
                <a:noFill/>
              </a:ln>
              <a:effectLst/>
            </c:spPr>
            <c:txPr>
              <a:bodyPr rot="0" spcFirstLastPara="1" vertOverflow="ellipsis" vert="horz" wrap="square" anchor="ctr" anchorCtr="1"/>
              <a:lstStyle/>
              <a:p>
                <a:pPr>
                  <a:defRPr sz="900" b="0" i="0" u="none" strike="noStrike" kern="120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2020</c:v>
                </c:pt>
                <c:pt idx="1">
                  <c:v>2021</c:v>
                </c:pt>
                <c:pt idx="2">
                  <c:v>2022</c:v>
                </c:pt>
                <c:pt idx="3">
                  <c:v>2023</c:v>
                </c:pt>
                <c:pt idx="4">
                  <c:v>2024</c:v>
                </c:pt>
                <c:pt idx="5">
                  <c:v>2025</c:v>
                </c:pt>
                <c:pt idx="6">
                  <c:v>2026</c:v>
                </c:pt>
                <c:pt idx="7">
                  <c:v>2027</c:v>
                </c:pt>
              </c:numCache>
            </c:numRef>
          </c:cat>
          <c:val>
            <c:numRef>
              <c:f>Sheet1!$B$2:$B$9</c:f>
              <c:numCache>
                <c:formatCode>General</c:formatCode>
                <c:ptCount val="8"/>
                <c:pt idx="0">
                  <c:v>2.1795481190000001</c:v>
                </c:pt>
                <c:pt idx="1">
                  <c:v>3.9214862890000002</c:v>
                </c:pt>
                <c:pt idx="2">
                  <c:v>7.6487617610000003</c:v>
                </c:pt>
                <c:pt idx="3">
                  <c:v>4.7871427899999999</c:v>
                </c:pt>
                <c:pt idx="4">
                  <c:v>2.8209194289999999</c:v>
                </c:pt>
                <c:pt idx="5">
                  <c:v>2.7106181710000001</c:v>
                </c:pt>
                <c:pt idx="6">
                  <c:v>2.678673823</c:v>
                </c:pt>
                <c:pt idx="7">
                  <c:v>2.6712557600000002</c:v>
                </c:pt>
              </c:numCache>
            </c:numRef>
          </c:val>
          <c:extLst>
            <c:ext xmlns:c16="http://schemas.microsoft.com/office/drawing/2014/chart" uri="{C3380CC4-5D6E-409C-BE32-E72D297353CC}">
              <c16:uniqueId val="{00000006-2749-45BF-8712-02DABBCABEF7}"/>
            </c:ext>
          </c:extLst>
        </c:ser>
        <c:dLbls>
          <c:showLegendKey val="0"/>
          <c:showVal val="0"/>
          <c:showCatName val="0"/>
          <c:showSerName val="0"/>
          <c:showPercent val="0"/>
          <c:showBubbleSize val="0"/>
        </c:dLbls>
        <c:gapWidth val="50"/>
        <c:overlap val="-27"/>
        <c:axId val="625262751"/>
        <c:axId val="625285215"/>
      </c:barChart>
      <c:catAx>
        <c:axId val="62526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0" i="0" u="none" strike="noStrike" kern="1200" baseline="0">
                <a:solidFill>
                  <a:srgbClr val="525252"/>
                </a:solidFill>
                <a:latin typeface="IntelOne Text" panose="020B0503020203020204" pitchFamily="34" charset="77"/>
                <a:ea typeface="+mn-ea"/>
                <a:cs typeface="+mn-cs"/>
              </a:defRPr>
            </a:pPr>
            <a:endParaRPr lang="en-US"/>
          </a:p>
        </c:txPr>
        <c:crossAx val="625285215"/>
        <c:crosses val="autoZero"/>
        <c:auto val="1"/>
        <c:lblAlgn val="ctr"/>
        <c:lblOffset val="100"/>
        <c:noMultiLvlLbl val="0"/>
      </c:catAx>
      <c:valAx>
        <c:axId val="625285215"/>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25252"/>
                </a:solidFill>
                <a:latin typeface="IntelOne Text" panose="020B0503020203020204" pitchFamily="34" charset="77"/>
                <a:ea typeface="+mn-ea"/>
                <a:cs typeface="+mn-cs"/>
              </a:defRPr>
            </a:pPr>
            <a:endParaRPr lang="en-US"/>
          </a:p>
        </c:txPr>
        <c:crossAx val="625262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rgbClr val="525252"/>
          </a:solidFill>
          <a:latin typeface="IntelOne Text" panose="020B0503020203020204" pitchFamily="34" charset="77"/>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7344536478395"/>
          <c:y val="2.6859089519149913E-2"/>
          <c:w val="0.80924401495267639"/>
          <c:h val="0.74739603241342401"/>
        </c:manualLayout>
      </c:layout>
      <c:barChart>
        <c:barDir val="col"/>
        <c:grouping val="clustered"/>
        <c:varyColors val="0"/>
        <c:ser>
          <c:idx val="0"/>
          <c:order val="0"/>
          <c:tx>
            <c:strRef>
              <c:f>Sheet1!$B$1</c:f>
              <c:strCache>
                <c:ptCount val="1"/>
                <c:pt idx="0">
                  <c:v>Real GDP Y/Y%</c:v>
                </c:pt>
              </c:strCache>
            </c:strRef>
          </c:tx>
          <c:spPr>
            <a:solidFill>
              <a:schemeClr val="tx2"/>
            </a:solidFill>
            <a:ln>
              <a:noFill/>
            </a:ln>
            <a:effectLst/>
          </c:spPr>
          <c:invertIfNegative val="0"/>
          <c:dPt>
            <c:idx val="1"/>
            <c:invertIfNegative val="0"/>
            <c:bubble3D val="0"/>
            <c:spPr>
              <a:solidFill>
                <a:schemeClr val="tx2"/>
              </a:solidFill>
              <a:ln>
                <a:solidFill>
                  <a:schemeClr val="accent1"/>
                </a:solidFill>
              </a:ln>
              <a:effectLst/>
            </c:spPr>
            <c:extLst>
              <c:ext xmlns:c16="http://schemas.microsoft.com/office/drawing/2014/chart" uri="{C3380CC4-5D6E-409C-BE32-E72D297353CC}">
                <c16:uniqueId val="{00000001-8D1A-4784-A1F2-9BFF2AD7D79B}"/>
              </c:ext>
            </c:extLst>
          </c:dPt>
          <c:dPt>
            <c:idx val="2"/>
            <c:invertIfNegative val="0"/>
            <c:bubble3D val="0"/>
            <c:spPr>
              <a:solidFill>
                <a:schemeClr val="tx2"/>
              </a:solidFill>
              <a:ln w="25400">
                <a:solidFill>
                  <a:srgbClr val="FF8F51"/>
                </a:solidFill>
              </a:ln>
              <a:effectLst/>
            </c:spPr>
            <c:extLst>
              <c:ext xmlns:c16="http://schemas.microsoft.com/office/drawing/2014/chart" uri="{C3380CC4-5D6E-409C-BE32-E72D297353CC}">
                <c16:uniqueId val="{00000003-8D1A-4784-A1F2-9BFF2AD7D79B}"/>
              </c:ext>
            </c:extLst>
          </c:dPt>
          <c:dPt>
            <c:idx val="3"/>
            <c:invertIfNegative val="0"/>
            <c:bubble3D val="0"/>
            <c:spPr>
              <a:solidFill>
                <a:schemeClr val="tx2"/>
              </a:solidFill>
              <a:ln w="25400">
                <a:solidFill>
                  <a:srgbClr val="FF8F51"/>
                </a:solidFill>
              </a:ln>
              <a:effectLst/>
            </c:spPr>
            <c:extLst>
              <c:ext xmlns:c16="http://schemas.microsoft.com/office/drawing/2014/chart" uri="{C3380CC4-5D6E-409C-BE32-E72D297353CC}">
                <c16:uniqueId val="{00000005-8D1A-4784-A1F2-9BFF2AD7D79B}"/>
              </c:ext>
            </c:extLst>
          </c:dPt>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2020</c:v>
                </c:pt>
                <c:pt idx="1">
                  <c:v>2021</c:v>
                </c:pt>
                <c:pt idx="2">
                  <c:v>2022</c:v>
                </c:pt>
                <c:pt idx="3">
                  <c:v>2023</c:v>
                </c:pt>
                <c:pt idx="4">
                  <c:v>2024</c:v>
                </c:pt>
                <c:pt idx="5">
                  <c:v>2025</c:v>
                </c:pt>
                <c:pt idx="6">
                  <c:v>2026</c:v>
                </c:pt>
                <c:pt idx="7">
                  <c:v>2027</c:v>
                </c:pt>
              </c:numCache>
            </c:numRef>
          </c:cat>
          <c:val>
            <c:numRef>
              <c:f>Sheet1!$B$2:$B$9</c:f>
              <c:numCache>
                <c:formatCode>0.0%</c:formatCode>
                <c:ptCount val="8"/>
                <c:pt idx="0">
                  <c:v>-3.3347969798872223E-2</c:v>
                </c:pt>
                <c:pt idx="1">
                  <c:v>5.8644532705359076E-2</c:v>
                </c:pt>
                <c:pt idx="2">
                  <c:v>2.8282955632204176E-2</c:v>
                </c:pt>
                <c:pt idx="3">
                  <c:v>2.0385142832039627E-2</c:v>
                </c:pt>
                <c:pt idx="4">
                  <c:v>2.9393245074701424E-2</c:v>
                </c:pt>
                <c:pt idx="5">
                  <c:v>2.9039438368143378E-2</c:v>
                </c:pt>
                <c:pt idx="6">
                  <c:v>2.8903023013703288E-2</c:v>
                </c:pt>
                <c:pt idx="7">
                  <c:v>2.8074484074088524E-2</c:v>
                </c:pt>
              </c:numCache>
            </c:numRef>
          </c:val>
          <c:extLst>
            <c:ext xmlns:c16="http://schemas.microsoft.com/office/drawing/2014/chart" uri="{C3380CC4-5D6E-409C-BE32-E72D297353CC}">
              <c16:uniqueId val="{00000006-8D1A-4784-A1F2-9BFF2AD7D79B}"/>
            </c:ext>
          </c:extLst>
        </c:ser>
        <c:dLbls>
          <c:showLegendKey val="0"/>
          <c:showVal val="0"/>
          <c:showCatName val="0"/>
          <c:showSerName val="0"/>
          <c:showPercent val="0"/>
          <c:showBubbleSize val="0"/>
        </c:dLbls>
        <c:gapWidth val="50"/>
        <c:overlap val="-27"/>
        <c:axId val="625262751"/>
        <c:axId val="625285215"/>
      </c:barChart>
      <c:catAx>
        <c:axId val="62526275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0" i="0" u="none" strike="noStrike" kern="1200" baseline="0">
                <a:solidFill>
                  <a:srgbClr val="525252"/>
                </a:solidFill>
                <a:latin typeface="IntelOne Text" panose="020B0503020203020204" pitchFamily="34" charset="77"/>
                <a:ea typeface="+mn-ea"/>
                <a:cs typeface="+mn-cs"/>
              </a:defRPr>
            </a:pPr>
            <a:endParaRPr lang="en-US"/>
          </a:p>
        </c:txPr>
        <c:crossAx val="625285215"/>
        <c:crosses val="autoZero"/>
        <c:auto val="1"/>
        <c:lblAlgn val="ctr"/>
        <c:lblOffset val="100"/>
        <c:noMultiLvlLbl val="0"/>
      </c:catAx>
      <c:valAx>
        <c:axId val="6252852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25252"/>
                </a:solidFill>
                <a:latin typeface="IntelOne Text" panose="020B0503020203020204" pitchFamily="34" charset="77"/>
                <a:ea typeface="+mn-ea"/>
                <a:cs typeface="+mn-cs"/>
              </a:defRPr>
            </a:pPr>
            <a:endParaRPr lang="en-US"/>
          </a:p>
        </c:txPr>
        <c:crossAx val="625262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rgbClr val="525252"/>
          </a:solidFill>
          <a:latin typeface="IntelOne Text" panose="020B0503020203020204" pitchFamily="34" charset="77"/>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7344536478395"/>
          <c:y val="2.6859089519149913E-2"/>
          <c:w val="0.80924401495267639"/>
          <c:h val="0.74739603241342401"/>
        </c:manualLayout>
      </c:layout>
      <c:barChart>
        <c:barDir val="col"/>
        <c:grouping val="clustered"/>
        <c:varyColors val="0"/>
        <c:ser>
          <c:idx val="0"/>
          <c:order val="0"/>
          <c:tx>
            <c:strRef>
              <c:f>Sheet1!$B$1</c:f>
              <c:strCache>
                <c:ptCount val="1"/>
                <c:pt idx="0">
                  <c:v>USD per Euro, Annual Average</c:v>
                </c:pt>
              </c:strCache>
            </c:strRef>
          </c:tx>
          <c:spPr>
            <a:solidFill>
              <a:schemeClr val="tx2"/>
            </a:solidFill>
            <a:ln>
              <a:noFill/>
            </a:ln>
            <a:effectLst/>
          </c:spPr>
          <c:invertIfNegative val="0"/>
          <c:dPt>
            <c:idx val="1"/>
            <c:invertIfNegative val="0"/>
            <c:bubble3D val="0"/>
            <c:spPr>
              <a:solidFill>
                <a:schemeClr val="tx2"/>
              </a:solidFill>
              <a:ln>
                <a:solidFill>
                  <a:schemeClr val="accent1"/>
                </a:solidFill>
              </a:ln>
              <a:effectLst/>
            </c:spPr>
            <c:extLst>
              <c:ext xmlns:c16="http://schemas.microsoft.com/office/drawing/2014/chart" uri="{C3380CC4-5D6E-409C-BE32-E72D297353CC}">
                <c16:uniqueId val="{00000001-E390-4D5F-A2B6-329394986960}"/>
              </c:ext>
            </c:extLst>
          </c:dPt>
          <c:dPt>
            <c:idx val="2"/>
            <c:invertIfNegative val="0"/>
            <c:bubble3D val="0"/>
            <c:spPr>
              <a:solidFill>
                <a:schemeClr val="tx2"/>
              </a:solidFill>
              <a:ln w="25400">
                <a:solidFill>
                  <a:srgbClr val="FF8F51"/>
                </a:solidFill>
              </a:ln>
              <a:effectLst/>
            </c:spPr>
            <c:extLst>
              <c:ext xmlns:c16="http://schemas.microsoft.com/office/drawing/2014/chart" uri="{C3380CC4-5D6E-409C-BE32-E72D297353CC}">
                <c16:uniqueId val="{00000003-E390-4D5F-A2B6-329394986960}"/>
              </c:ext>
            </c:extLst>
          </c:dPt>
          <c:dPt>
            <c:idx val="3"/>
            <c:invertIfNegative val="0"/>
            <c:bubble3D val="0"/>
            <c:spPr>
              <a:solidFill>
                <a:schemeClr val="tx2"/>
              </a:solidFill>
              <a:ln w="25400">
                <a:solidFill>
                  <a:srgbClr val="FF8F51"/>
                </a:solidFill>
              </a:ln>
              <a:effectLst/>
            </c:spPr>
            <c:extLst>
              <c:ext xmlns:c16="http://schemas.microsoft.com/office/drawing/2014/chart" uri="{C3380CC4-5D6E-409C-BE32-E72D297353CC}">
                <c16:uniqueId val="{00000005-E390-4D5F-A2B6-329394986960}"/>
              </c:ext>
            </c:extLst>
          </c:dPt>
          <c:dLbls>
            <c:dLbl>
              <c:idx val="3"/>
              <c:numFmt formatCode="#,##0.000" sourceLinked="0"/>
              <c:spPr>
                <a:noFill/>
                <a:ln>
                  <a:noFill/>
                </a:ln>
                <a:effectLst/>
              </c:spPr>
              <c:txPr>
                <a:bodyPr rot="0" spcFirstLastPara="1" vertOverflow="ellipsis" vert="horz" wrap="square" anchor="ctr" anchorCtr="1"/>
                <a:lstStyle/>
                <a:p>
                  <a:pPr>
                    <a:defRPr sz="900" b="0" i="0" u="none" strike="noStrike" kern="120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390-4D5F-A2B6-329394986960}"/>
                </c:ext>
              </c:extLst>
            </c:dLbl>
            <c:numFmt formatCode="#,##0.00" sourceLinked="0"/>
            <c:spPr>
              <a:noFill/>
              <a:ln>
                <a:noFill/>
              </a:ln>
              <a:effectLst/>
            </c:spPr>
            <c:txPr>
              <a:bodyPr rot="0" spcFirstLastPara="1" vertOverflow="ellipsis" vert="horz" wrap="square" anchor="ctr" anchorCtr="1"/>
              <a:lstStyle/>
              <a:p>
                <a:pPr>
                  <a:defRPr sz="900" b="0" i="0" u="none" strike="noStrike" kern="1200" baseline="0">
                    <a:solidFill>
                      <a:srgbClr val="525252"/>
                    </a:solidFill>
                    <a:latin typeface="IntelOne Text" panose="020B0503020203020204"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2020</c:v>
                </c:pt>
                <c:pt idx="1">
                  <c:v>2021</c:v>
                </c:pt>
                <c:pt idx="2">
                  <c:v>2022</c:v>
                </c:pt>
                <c:pt idx="3">
                  <c:v>2023</c:v>
                </c:pt>
                <c:pt idx="4">
                  <c:v>2024</c:v>
                </c:pt>
                <c:pt idx="5">
                  <c:v>2025</c:v>
                </c:pt>
                <c:pt idx="6">
                  <c:v>2026</c:v>
                </c:pt>
                <c:pt idx="7">
                  <c:v>2027</c:v>
                </c:pt>
              </c:numCache>
            </c:numRef>
          </c:cat>
          <c:val>
            <c:numRef>
              <c:f>Sheet1!$B$2:$B$9</c:f>
              <c:numCache>
                <c:formatCode>General</c:formatCode>
                <c:ptCount val="8"/>
                <c:pt idx="0">
                  <c:v>1.1396264711274293</c:v>
                </c:pt>
                <c:pt idx="1">
                  <c:v>1.1829030955871367</c:v>
                </c:pt>
                <c:pt idx="2">
                  <c:v>1.0462591470827636</c:v>
                </c:pt>
                <c:pt idx="3">
                  <c:v>0.99791576909132818</c:v>
                </c:pt>
                <c:pt idx="4">
                  <c:v>1.0721091926745141</c:v>
                </c:pt>
                <c:pt idx="5">
                  <c:v>1.1053094425531211</c:v>
                </c:pt>
                <c:pt idx="6">
                  <c:v>1.1248145012165318</c:v>
                </c:pt>
                <c:pt idx="7">
                  <c:v>1.1425259226335556</c:v>
                </c:pt>
              </c:numCache>
            </c:numRef>
          </c:val>
          <c:extLst>
            <c:ext xmlns:c16="http://schemas.microsoft.com/office/drawing/2014/chart" uri="{C3380CC4-5D6E-409C-BE32-E72D297353CC}">
              <c16:uniqueId val="{00000006-E390-4D5F-A2B6-329394986960}"/>
            </c:ext>
          </c:extLst>
        </c:ser>
        <c:dLbls>
          <c:showLegendKey val="0"/>
          <c:showVal val="0"/>
          <c:showCatName val="0"/>
          <c:showSerName val="0"/>
          <c:showPercent val="0"/>
          <c:showBubbleSize val="0"/>
        </c:dLbls>
        <c:gapWidth val="50"/>
        <c:overlap val="-27"/>
        <c:axId val="625262751"/>
        <c:axId val="625285215"/>
      </c:barChart>
      <c:catAx>
        <c:axId val="62526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0" i="0" u="none" strike="noStrike" kern="1200" baseline="0">
                <a:solidFill>
                  <a:srgbClr val="525252"/>
                </a:solidFill>
                <a:latin typeface="IntelOne Text" panose="020B0503020203020204" pitchFamily="34" charset="77"/>
                <a:ea typeface="+mn-ea"/>
                <a:cs typeface="+mn-cs"/>
              </a:defRPr>
            </a:pPr>
            <a:endParaRPr lang="en-US"/>
          </a:p>
        </c:txPr>
        <c:crossAx val="625285215"/>
        <c:crosses val="autoZero"/>
        <c:auto val="1"/>
        <c:lblAlgn val="ctr"/>
        <c:lblOffset val="100"/>
        <c:noMultiLvlLbl val="0"/>
      </c:catAx>
      <c:valAx>
        <c:axId val="62528521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25252"/>
                </a:solidFill>
                <a:latin typeface="IntelOne Text" panose="020B0503020203020204" pitchFamily="34" charset="77"/>
                <a:ea typeface="+mn-ea"/>
                <a:cs typeface="+mn-cs"/>
              </a:defRPr>
            </a:pPr>
            <a:endParaRPr lang="en-US"/>
          </a:p>
        </c:txPr>
        <c:crossAx val="625262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rgbClr val="525252"/>
          </a:solidFill>
          <a:latin typeface="IntelOne Text" panose="020B0503020203020204" pitchFamily="34"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10/19/22</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9T17:02:55.326"/>
    </inkml:context>
    <inkml:brush xml:id="br0">
      <inkml:brushProperty name="width" value="0.05" units="cm"/>
      <inkml:brushProperty name="height" value="0.05" units="cm"/>
      <inkml:brushProperty name="ignorePressure" value="1"/>
    </inkml:brush>
  </inkml:definitions>
  <inkml:trace contextRef="#ctx0" brushRef="#br0">17 0,'0'3,"-3"3,-3 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490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a:spcBef>
                <a:spcPts val="600"/>
              </a:spcBef>
              <a:buFont typeface="Arial" panose="020B0604020202020204" pitchFamily="34" charset="0"/>
              <a:buChar char="•"/>
            </a:pPr>
            <a:r>
              <a:rPr lang="en-US" sz="1600" b="0" i="0" u="none" strike="noStrike">
                <a:solidFill>
                  <a:srgbClr val="525252"/>
                </a:solidFill>
                <a:effectLst/>
                <a:latin typeface="+mj-lt"/>
              </a:rPr>
              <a:t>We are in the early stage of our IDM 2.0 strategy – a multi-year journey to</a:t>
            </a:r>
            <a:r>
              <a:rPr lang="en-US" sz="1600" b="0">
                <a:solidFill>
                  <a:srgbClr val="525252"/>
                </a:solidFill>
                <a:latin typeface="+mj-lt"/>
              </a:rPr>
              <a:t> transform</a:t>
            </a:r>
            <a:r>
              <a:rPr lang="en-US" sz="1600" b="0" i="0" u="none" strike="noStrike">
                <a:solidFill>
                  <a:srgbClr val="525252"/>
                </a:solidFill>
                <a:effectLst/>
                <a:latin typeface="+mj-lt"/>
              </a:rPr>
              <a:t> </a:t>
            </a:r>
            <a:r>
              <a:rPr lang="en-US" sz="1600" b="0">
                <a:solidFill>
                  <a:srgbClr val="525252"/>
                </a:solidFill>
                <a:latin typeface="+mj-lt"/>
              </a:rPr>
              <a:t>the</a:t>
            </a:r>
            <a:r>
              <a:rPr lang="en-US" sz="1600" b="0" i="0" u="none" strike="noStrike">
                <a:solidFill>
                  <a:srgbClr val="525252"/>
                </a:solidFill>
                <a:effectLst/>
                <a:latin typeface="+mj-lt"/>
              </a:rPr>
              <a:t> company and set ourselves up for growth.</a:t>
            </a:r>
            <a:endParaRPr lang="en-US" sz="1600" b="0">
              <a:latin typeface="+mj-lt"/>
            </a:endParaRPr>
          </a:p>
          <a:p>
            <a:pPr marL="285750" indent="-285750" algn="l" rtl="0" fontAlgn="base">
              <a:spcBef>
                <a:spcPts val="600"/>
              </a:spcBef>
              <a:buFont typeface="Arial" panose="020B0604020202020204" pitchFamily="34" charset="0"/>
              <a:buChar char="•"/>
            </a:pPr>
            <a:r>
              <a:rPr lang="en-US" sz="1600" b="0" i="0" u="none" strike="noStrike">
                <a:solidFill>
                  <a:srgbClr val="262626"/>
                </a:solidFill>
                <a:effectLst/>
                <a:latin typeface="+mj-lt"/>
              </a:rPr>
              <a:t>Success requires </a:t>
            </a:r>
            <a:r>
              <a:rPr lang="en-US" sz="1600" b="0" i="1" u="none" strike="noStrike">
                <a:solidFill>
                  <a:srgbClr val="262626"/>
                </a:solidFill>
                <a:effectLst/>
                <a:latin typeface="+mj-lt"/>
              </a:rPr>
              <a:t>execution excellence </a:t>
            </a:r>
            <a:r>
              <a:rPr lang="en-US" sz="1600" b="0" i="0" u="none" strike="noStrike">
                <a:solidFill>
                  <a:srgbClr val="262626"/>
                </a:solidFill>
                <a:effectLst/>
                <a:latin typeface="+mj-lt"/>
              </a:rPr>
              <a:t>across everything we do.</a:t>
            </a:r>
          </a:p>
          <a:p>
            <a:pPr marL="285750" indent="-285750" rtl="0">
              <a:spcBef>
                <a:spcPts val="600"/>
              </a:spcBef>
              <a:buFont typeface="Arial" panose="020B0604020202020204" pitchFamily="34" charset="0"/>
              <a:buChar char="•"/>
            </a:pPr>
            <a:r>
              <a:rPr lang="en-US" sz="1600" b="0">
                <a:solidFill>
                  <a:srgbClr val="525252"/>
                </a:solidFill>
                <a:latin typeface="+mj-lt"/>
              </a:rPr>
              <a:t>This means delivering process and design innovation on a predictable, dependable cadence, </a:t>
            </a:r>
            <a:r>
              <a:rPr lang="en-US" sz="1600" b="0" i="1">
                <a:solidFill>
                  <a:srgbClr val="525252"/>
                </a:solidFill>
                <a:latin typeface="+mj-lt"/>
              </a:rPr>
              <a:t>without exception.</a:t>
            </a:r>
            <a:endParaRPr lang="en-US" sz="1600" b="0">
              <a:solidFill>
                <a:srgbClr val="525252"/>
              </a:solidFill>
              <a:latin typeface="+mj-lt"/>
            </a:endParaRPr>
          </a:p>
          <a:p>
            <a:pPr marL="285750" marR="0" lvl="0" indent="-285750" algn="l" defTabSz="609585" rtl="0" eaLnBrk="1" fontAlgn="base"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25252"/>
                </a:solidFill>
                <a:effectLst/>
                <a:uLnTx/>
                <a:uFillTx/>
                <a:latin typeface="+mj-lt"/>
                <a:ea typeface="Intel Clear Light" panose="020B0404020203020204" pitchFamily="34" charset="0"/>
                <a:cs typeface="Intel Clear Light" panose="020B0404020203020204" pitchFamily="34" charset="0"/>
                <a:sym typeface="Helvetica"/>
              </a:rPr>
              <a:t>We are evolving our “tick-tock” execution model to synchronize process and </a:t>
            </a:r>
            <a:r>
              <a:rPr lang="en-US" sz="1600" b="0">
                <a:solidFill>
                  <a:srgbClr val="525252"/>
                </a:solidFill>
                <a:latin typeface="+mj-lt"/>
              </a:rPr>
              <a:t>design innovation on the predictable and dependable cadence expected by our customers.</a:t>
            </a:r>
          </a:p>
          <a:p>
            <a:pPr marL="285750" indent="-285750" fontAlgn="base">
              <a:buFont typeface="Arial" panose="020B0604020202020204" pitchFamily="34" charset="0"/>
              <a:buChar char="•"/>
              <a:defRPr/>
            </a:pPr>
            <a:r>
              <a:rPr lang="en-US" sz="1600" b="0">
                <a:solidFill>
                  <a:srgbClr val="525252"/>
                </a:solidFill>
                <a:latin typeface="+mj-lt"/>
              </a:rPr>
              <a:t>Together, tick-tock, North Star and Gladius instill a culture of verification on both quality and cadence to deliver process and product innovation aligned to our customers’ market windows. </a:t>
            </a:r>
          </a:p>
          <a:p>
            <a:pPr marL="285750" indent="-285750" fontAlgn="base">
              <a:buFont typeface="Arial" panose="020B0604020202020204" pitchFamily="34" charset="0"/>
              <a:buChar char="•"/>
              <a:defRPr/>
            </a:pPr>
            <a:r>
              <a:rPr lang="en-US" sz="1600" b="0">
                <a:solidFill>
                  <a:srgbClr val="525252"/>
                </a:solidFill>
                <a:latin typeface="+mj-lt"/>
              </a:rPr>
              <a:t>The tick-tock model and North Star and Gladius programs are interdependent and complementary to one another.</a:t>
            </a:r>
          </a:p>
          <a:p>
            <a:pPr marL="285750" indent="-285750" fontAlgn="base">
              <a:buFont typeface="Arial" panose="020B0604020202020204" pitchFamily="34" charset="0"/>
              <a:buChar char="•"/>
              <a:defRPr/>
            </a:pPr>
            <a:r>
              <a:rPr lang="en-US" sz="1600" b="0">
                <a:solidFill>
                  <a:srgbClr val="525252"/>
                </a:solidFill>
                <a:latin typeface="+mj-lt"/>
              </a:rPr>
              <a:t>The tick-tock model governs cadence; Gladius and North Star provide the disciplined execution programs to achieve quality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effectLst/>
              <a:latin typeface="Calibri" panose="020F0502020204030204" pitchFamily="34" charset="0"/>
              <a:ea typeface="Times New Roman" panose="02020603050405020304" pitchFamily="18"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667EF-9A37-4B60-8E87-2012D32C74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26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goal of Tick-Tock Model is to establish a long term Corporate synchronized, repeatable process / product cadence that is aligned with the needed marketing windows.</a:t>
            </a:r>
          </a:p>
          <a:p>
            <a:pPr marL="171450" indent="-171450">
              <a:buFont typeface="Arial" panose="020B0604020202020204" pitchFamily="34" charset="0"/>
              <a:buChar char="•"/>
            </a:pPr>
            <a:r>
              <a:rPr lang="en-US"/>
              <a:t>Leadership – achieved by predictable yearly cadence of our main technologies: process and performance IPs.</a:t>
            </a:r>
          </a:p>
          <a:p>
            <a:pPr marL="171450" indent="-171450">
              <a:buFont typeface="Arial" panose="020B0604020202020204" pitchFamily="34" charset="0"/>
              <a:buChar char="•"/>
            </a:pPr>
            <a:r>
              <a:rPr lang="en-US"/>
              <a:t>Predictability – achieved by de-stacking risks between process, architecture, complexity of change.</a:t>
            </a:r>
          </a:p>
          <a:p>
            <a:pPr marL="171450" indent="-171450">
              <a:buFont typeface="Arial" panose="020B0604020202020204" pitchFamily="34" charset="0"/>
              <a:buChar char="•"/>
            </a:pPr>
            <a:r>
              <a:rPr lang="en-US"/>
              <a:t>Resiliency built up front with some trigger points to make sure there is a product even in the event of problems / complexity that was not expected.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23FC7-7E3B-426C-8F66-A4C12F460504}"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23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are confident we have a good strategy and the directions and actions are the right ones that will make Intel lead again. We need to to work in all fronts as One Intel to make these happen.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F7F6F-BA94-4BD4-96AA-1E85B1D0C151}"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23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Symbol" panose="05050102010706020507" pitchFamily="18" charset="2"/>
              <a:buChar char=""/>
            </a:pPr>
            <a:r>
              <a:rPr lang="en-US" sz="1800" dirty="0">
                <a:effectLst/>
                <a:latin typeface="Arial"/>
                <a:ea typeface="Calibri" panose="020F0502020204030204" pitchFamily="34" charset="0"/>
                <a:cs typeface="Arial"/>
              </a:rPr>
              <a:t>This is a momentous time for us that will define the trajectory of Intel for decades to come. A time where we all must rise to the challenge to ensure Intel’s long-term competitiveness.</a:t>
            </a:r>
            <a:r>
              <a:rPr lang="en-US" sz="1800" dirty="0">
                <a:latin typeface="Arial"/>
                <a:ea typeface="Calibri" panose="020F0502020204030204" pitchFamily="34" charset="0"/>
                <a:cs typeface="Arial"/>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defTabSz="22860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Arial"/>
                <a:ea typeface="Calibri" panose="020F0502020204030204" pitchFamily="34" charset="0"/>
                <a:cs typeface="Arial"/>
              </a:rPr>
              <a:t>Andy Grove said: “</a:t>
            </a:r>
            <a:r>
              <a:rPr lang="en-US" sz="1800" dirty="0">
                <a:solidFill>
                  <a:srgbClr val="000000"/>
                </a:solidFill>
                <a:effectLst/>
                <a:latin typeface="Times New Roman"/>
                <a:ea typeface="Calibri" panose="020F0502020204030204" pitchFamily="34" charset="0"/>
                <a:cs typeface="Times New Roman"/>
              </a:rPr>
              <a:t>A strategic inflection point is that which causes you to make a fundamental change in business strategy. Nothing less is sufficient.</a:t>
            </a:r>
            <a:r>
              <a:rPr lang="en-US" sz="1800" dirty="0">
                <a:solidFill>
                  <a:srgbClr val="000000"/>
                </a:solidFill>
                <a:effectLst/>
                <a:latin typeface="Calibri"/>
                <a:ea typeface="Calibri" panose="020F0502020204030204" pitchFamily="34" charset="0"/>
                <a:cs typeface="Calibri"/>
              </a:rPr>
              <a:t>” </a:t>
            </a:r>
            <a:r>
              <a:rPr lang="en-US" sz="1800" i="1" dirty="0">
                <a:solidFill>
                  <a:srgbClr val="000000"/>
                </a:solidFill>
                <a:effectLst/>
                <a:latin typeface="Calibri"/>
                <a:ea typeface="Calibri" panose="020F0502020204030204" pitchFamily="34" charset="0"/>
                <a:cs typeface="Calibri"/>
              </a:rPr>
              <a:t>(Andy Grove 1998 speech: https://</a:t>
            </a:r>
            <a:r>
              <a:rPr lang="en-US" sz="1800" i="1" dirty="0" err="1">
                <a:solidFill>
                  <a:srgbClr val="000000"/>
                </a:solidFill>
                <a:effectLst/>
                <a:latin typeface="Calibri"/>
                <a:ea typeface="Calibri" panose="020F0502020204030204" pitchFamily="34" charset="0"/>
                <a:cs typeface="Calibri"/>
              </a:rPr>
              <a:t>www.intel.com</a:t>
            </a:r>
            <a:r>
              <a:rPr lang="en-US" sz="1800" i="1" dirty="0">
                <a:solidFill>
                  <a:srgbClr val="000000"/>
                </a:solidFill>
                <a:effectLst/>
                <a:latin typeface="Calibri"/>
                <a:ea typeface="Calibri" panose="020F0502020204030204" pitchFamily="34" charset="0"/>
                <a:cs typeface="Calibri"/>
              </a:rPr>
              <a:t>/pressroom/archive/speeches/ag080998.htm)</a:t>
            </a:r>
            <a:endParaRPr lang="en-US" sz="1800" dirty="0">
              <a:effectLst/>
              <a:latin typeface="Arial"/>
              <a:ea typeface="Calibri" panose="020F0502020204030204" pitchFamily="34" charset="0"/>
              <a:cs typeface="Arial"/>
            </a:endParaRPr>
          </a:p>
          <a:p>
            <a:pPr marL="342900" indent="-342900">
              <a:lnSpc>
                <a:spcPct val="107000"/>
              </a:lnSpc>
              <a:buFont typeface="Symbol" panose="05050102010706020507" pitchFamily="18" charset="2"/>
              <a:buChar char=""/>
            </a:pPr>
            <a:r>
              <a:rPr lang="en-US" sz="1800" dirty="0">
                <a:effectLst/>
                <a:latin typeface="Arial"/>
                <a:ea typeface="Calibri" panose="020F0502020204030204" pitchFamily="34" charset="0"/>
                <a:cs typeface="Arial"/>
              </a:rPr>
              <a:t>The alternative is falling further behind. We either commit to this path that will set Intel up for great success for decades to come, or we risk letting our company fall into mediocrity.</a:t>
            </a:r>
            <a:r>
              <a:rPr lang="en-US" sz="1800" dirty="0">
                <a:latin typeface="Arial"/>
                <a:ea typeface="Calibri" panose="020F0502020204030204" pitchFamily="34" charset="0"/>
                <a:cs typeface="Arial"/>
              </a:rPr>
              <a:t> </a:t>
            </a:r>
            <a:r>
              <a:rPr lang="en-US" sz="1800" dirty="0">
                <a:effectLst/>
                <a:latin typeface="Arial"/>
                <a:ea typeface="Calibri" panose="020F0502020204030204" pitchFamily="34" charset="0"/>
                <a:cs typeface="Arial"/>
              </a:rPr>
              <a:t> </a:t>
            </a:r>
          </a:p>
          <a:p>
            <a:pPr marL="342900" indent="-342900">
              <a:lnSpc>
                <a:spcPct val="107000"/>
              </a:lnSpc>
              <a:buFont typeface="Symbol" panose="05050102010706020507" pitchFamily="18" charset="2"/>
              <a:buChar char=""/>
            </a:pPr>
            <a:r>
              <a:rPr lang="en-US" sz="1800" dirty="0">
                <a:effectLst/>
                <a:latin typeface="Arial"/>
                <a:ea typeface="Calibri" panose="020F0502020204030204" pitchFamily="34" charset="0"/>
                <a:cs typeface="Arial"/>
              </a:rPr>
              <a:t>That’s what our IDM 2.0 strategy is designed for – putting us on the right path to regain our unquestioned process leadership and deliver leadership products in every category, with manufacturing at scale across a geographically diversified footprint.</a:t>
            </a:r>
            <a:r>
              <a:rPr lang="en-US" sz="1800" dirty="0">
                <a:latin typeface="Arial"/>
                <a:ea typeface="Calibri" panose="020F0502020204030204" pitchFamily="34" charset="0"/>
                <a:cs typeface="Arial"/>
              </a:rPr>
              <a:t> </a:t>
            </a:r>
            <a:r>
              <a:rPr lang="en-US" sz="1800" dirty="0">
                <a:effectLst/>
                <a:latin typeface="Arial"/>
                <a:ea typeface="Calibri" panose="020F0502020204030204" pitchFamily="34" charset="0"/>
                <a:cs typeface="Arial"/>
              </a:rPr>
              <a:t> </a:t>
            </a:r>
          </a:p>
          <a:p>
            <a:pPr marL="342900" indent="-342900">
              <a:lnSpc>
                <a:spcPct val="107000"/>
              </a:lnSpc>
              <a:buFont typeface="Symbol" panose="05050102010706020507" pitchFamily="18" charset="2"/>
              <a:buChar char=""/>
            </a:pPr>
            <a:r>
              <a:rPr lang="en-US" sz="1800" dirty="0">
                <a:effectLst/>
                <a:latin typeface="Arial"/>
                <a:ea typeface="Calibri" panose="020F0502020204030204" pitchFamily="34" charset="0"/>
                <a:cs typeface="Arial"/>
              </a:rPr>
              <a:t>That </a:t>
            </a:r>
            <a:r>
              <a:rPr lang="en-US" sz="1800" u="sng" dirty="0">
                <a:effectLst/>
                <a:latin typeface="Arial"/>
                <a:ea typeface="Calibri" panose="020F0502020204030204" pitchFamily="34" charset="0"/>
                <a:cs typeface="Arial"/>
              </a:rPr>
              <a:t>strategy remains the same</a:t>
            </a:r>
            <a:r>
              <a:rPr lang="en-US" sz="1800" u="sng" dirty="0">
                <a:latin typeface="Arial"/>
                <a:ea typeface="Calibri" panose="020F0502020204030204" pitchFamily="34" charset="0"/>
                <a:cs typeface="Arial"/>
              </a:rPr>
              <a:t> </a:t>
            </a:r>
            <a:r>
              <a:rPr lang="en-US" sz="1800" dirty="0">
                <a:latin typeface="Arial"/>
                <a:ea typeface="Calibri" panose="020F0502020204030204" pitchFamily="34" charset="0"/>
                <a:cs typeface="Arial"/>
              </a:rPr>
              <a:t>and we should think of it in phases. </a:t>
            </a:r>
            <a:r>
              <a:rPr lang="en-US" dirty="0">
                <a:effectLst/>
              </a:rPr>
              <a:t>In the first phase of our </a:t>
            </a:r>
            <a:r>
              <a:rPr lang="en-US" dirty="0"/>
              <a:t>IDM 2.0 transformation</a:t>
            </a:r>
            <a:r>
              <a:rPr lang="en-US" dirty="0">
                <a:effectLst/>
              </a:rPr>
              <a:t>, we </a:t>
            </a:r>
            <a:r>
              <a:rPr lang="en-US" dirty="0"/>
              <a:t>made significant progress on </a:t>
            </a:r>
            <a:r>
              <a:rPr lang="en-US" dirty="0">
                <a:effectLst/>
              </a:rPr>
              <a:t>our </a:t>
            </a:r>
            <a:r>
              <a:rPr lang="en-US" dirty="0"/>
              <a:t>process roadmaps </a:t>
            </a:r>
            <a:r>
              <a:rPr lang="en-US" dirty="0">
                <a:effectLst/>
              </a:rPr>
              <a:t>and </a:t>
            </a:r>
            <a:r>
              <a:rPr lang="en-US" dirty="0"/>
              <a:t>capacity. We remain </a:t>
            </a:r>
            <a:r>
              <a:rPr lang="en-US" dirty="0">
                <a:effectLst/>
              </a:rPr>
              <a:t>on track to deliver five process nodes in four years</a:t>
            </a:r>
            <a:r>
              <a:rPr lang="en-US" dirty="0"/>
              <a:t>, and we’ve invested </a:t>
            </a:r>
            <a:r>
              <a:rPr lang="en-US" dirty="0">
                <a:effectLst/>
              </a:rPr>
              <a:t>in the capacity required to meet the </a:t>
            </a:r>
            <a:r>
              <a:rPr lang="en-US" dirty="0"/>
              <a:t>industry’s </a:t>
            </a:r>
            <a:r>
              <a:rPr lang="en-US" dirty="0">
                <a:effectLst/>
              </a:rPr>
              <a:t>demand for semiconductors, </a:t>
            </a:r>
            <a:r>
              <a:rPr lang="en-US" dirty="0"/>
              <a:t>bringing much-needed balance </a:t>
            </a:r>
            <a:r>
              <a:rPr lang="en-US" dirty="0">
                <a:effectLst/>
              </a:rPr>
              <a:t>to </a:t>
            </a:r>
            <a:r>
              <a:rPr lang="en-US" dirty="0"/>
              <a:t>the global supply chain</a:t>
            </a:r>
            <a:r>
              <a:rPr lang="en-US" dirty="0">
                <a:effectLst/>
              </a:rPr>
              <a:t>.</a:t>
            </a:r>
            <a:r>
              <a:rPr lang="en-US" dirty="0"/>
              <a:t> </a:t>
            </a:r>
            <a:r>
              <a:rPr lang="en-US" sz="1800" dirty="0">
                <a:effectLst/>
                <a:latin typeface="Arial"/>
                <a:ea typeface="Calibri" panose="020F0502020204030204" pitchFamily="34" charset="0"/>
                <a:cs typeface="Arial"/>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a:ea typeface="Calibri" panose="020F0502020204030204" pitchFamily="34" charset="0"/>
                <a:cs typeface="Arial"/>
              </a:rPr>
              <a:t>IDM 2.0 is well underway and building momentum. But there are two fundamental barriers to achieving our goals that must be addressed now as we take the next step on this path.</a:t>
            </a:r>
          </a:p>
          <a:p>
            <a:endParaRPr lang="en-US" dirty="0"/>
          </a:p>
        </p:txBody>
      </p:sp>
    </p:spTree>
    <p:extLst>
      <p:ext uri="{BB962C8B-B14F-4D97-AF65-F5344CB8AC3E}">
        <p14:creationId xmlns:p14="http://schemas.microsoft.com/office/powerpoint/2010/main" val="324484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a:effectLst/>
                <a:latin typeface="Arial" panose="020B0604020202020204" pitchFamily="34" charset="0"/>
                <a:ea typeface="Calibri" panose="020F0502020204030204" pitchFamily="34" charset="0"/>
                <a:cs typeface="Arial" panose="020B0604020202020204" pitchFamily="34" charset="0"/>
              </a:rPr>
              <a:t>Two barriers for achieving our goals: our margins are too low, and our costs are too high.</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Arial" panose="020B0604020202020204" pitchFamily="34" charset="0"/>
                <a:ea typeface="Calibri" panose="020F0502020204030204" pitchFamily="34" charset="0"/>
                <a:cs typeface="Arial" panose="020B0604020202020204" pitchFamily="34" charset="0"/>
              </a:rPr>
              <a:t>We must execute better, faster and more efficiently. We must meet our commitment to deliver a predictable cadence of leadership products, hitting our innovation milestones, consistently and repeatedly. </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Arial" panose="020B0604020202020204" pitchFamily="34" charset="0"/>
                <a:ea typeface="Calibri" panose="020F0502020204030204" pitchFamily="34" charset="0"/>
                <a:cs typeface="Arial" panose="020B0604020202020204" pitchFamily="34" charset="0"/>
              </a:rPr>
              <a:t>And, we must ground ourselves in the realities of the macro and industry environment we operate in. We must improve our cost structure to remain competitive and win in the marketplace. We must achieve faster growth and better margins to support our investments and sustain that performance. And we must spend significantly less to bring our costs down in line with comp.</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IntelOne Text" panose="020B0503020203020204" pitchFamily="34" charset="0"/>
                <a:ea typeface="Calibri" panose="020F0502020204030204" pitchFamily="34" charset="0"/>
                <a:cs typeface="Arial" panose="020B0604020202020204" pitchFamily="34" charset="0"/>
              </a:rPr>
              <a:t>The same systems and infrastructure of IDM 1.0 model will not enable us to achieve the full potential of IDM 2.0. We must begin to fundamentally shift how we think and operate. </a:t>
            </a:r>
          </a:p>
          <a:p>
            <a:endParaRPr lang="en-US"/>
          </a:p>
        </p:txBody>
      </p:sp>
    </p:spTree>
    <p:extLst>
      <p:ext uri="{BB962C8B-B14F-4D97-AF65-F5344CB8AC3E}">
        <p14:creationId xmlns:p14="http://schemas.microsoft.com/office/powerpoint/2010/main" val="243840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To advance our IDM 2.0 strategy and set ourselves up for growth, we must deliver a predictable cadence of leadership products </a:t>
            </a:r>
            <a:r>
              <a:rPr lang="en-US" sz="1100" u="sng">
                <a:effectLst/>
                <a:latin typeface="Calibri" panose="020F0502020204030204" pitchFamily="34" charset="0"/>
                <a:ea typeface="Calibri" panose="020F0502020204030204" pitchFamily="34" charset="0"/>
                <a:cs typeface="Times New Roman" panose="02020603050405020304" pitchFamily="18" charset="0"/>
              </a:rPr>
              <a:t>and</a:t>
            </a:r>
            <a:r>
              <a:rPr lang="en-US" sz="1100">
                <a:effectLst/>
                <a:latin typeface="Calibri" panose="020F0502020204030204" pitchFamily="34" charset="0"/>
                <a:ea typeface="Calibri" panose="020F0502020204030204" pitchFamily="34" charset="0"/>
                <a:cs typeface="Times New Roman" panose="02020603050405020304" pitchFamily="18" charset="0"/>
              </a:rPr>
              <a:t> a competitive cost structure.</a:t>
            </a:r>
          </a:p>
          <a:p>
            <a:pPr marL="342900" marR="0" lvl="0" indent="-342900">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This means driving execution excellence across everything we do, including more accountability, transparency and efficiency across our operations, our people and the way we design and develop hardware, software and services for customers and partners. This is how we will transform. This is how we will achieve IDM 2.0.  </a:t>
            </a:r>
          </a:p>
          <a:p>
            <a:pPr marL="342900" marR="0" lvl="0" indent="-342900">
              <a:spcBef>
                <a:spcPts val="0"/>
              </a:spcBef>
              <a:spcAft>
                <a:spcPts val="0"/>
              </a:spcAft>
              <a:buFont typeface="Arial" panose="020B0604020202020204" pitchFamily="34" charset="0"/>
              <a:buChar char="•"/>
              <a:tabLst>
                <a:tab pos="45720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Operations: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The next phase of our IDM 2.0 journey requires a fundamental shift in mindset. We must </a:t>
            </a:r>
            <a:r>
              <a:rPr lang="en-US" sz="1100" b="1">
                <a:effectLst/>
                <a:latin typeface="Calibri" panose="020F0502020204030204" pitchFamily="34" charset="0"/>
                <a:ea typeface="Calibri" panose="020F0502020204030204" pitchFamily="34" charset="0"/>
                <a:cs typeface="Times New Roman" panose="02020603050405020304" pitchFamily="18" charset="0"/>
              </a:rPr>
              <a:t>embrace an internal foundry model</a:t>
            </a:r>
            <a:r>
              <a:rPr lang="en-US" sz="1100">
                <a:effectLst/>
                <a:latin typeface="Calibri" panose="020F0502020204030204" pitchFamily="34" charset="0"/>
                <a:ea typeface="Calibri" panose="020F0502020204030204" pitchFamily="34" charset="0"/>
                <a:cs typeface="Times New Roman" panose="02020603050405020304" pitchFamily="18" charset="0"/>
              </a:rPr>
              <a:t>, not only for our external customer commitments but also for our Intel product lines. </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Implementing an internal foundry model means establishing consistent processes, systems and guardrails between our business unit, design and manufacturing teams. This will allow us to identify and address structural inefficiencies that exist in our current model by driving accountability and costs back to decision-makers in real time. </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We will also create a foundry accounting model that encompasses manufacturing, technology development, and Intel Foundry Services to further enhance transparency and accountability across all areas of the company. </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Arial"/>
                <a:ea typeface="Calibri" panose="020F0502020204030204" pitchFamily="34" charset="0"/>
                <a:cs typeface="Arial"/>
              </a:rPr>
              <a:t>To operationalize this effectively, we have stood up an “</a:t>
            </a:r>
            <a:r>
              <a:rPr lang="en-US" sz="1100" u="sng">
                <a:effectLst/>
                <a:latin typeface="Arial"/>
                <a:ea typeface="Calibri" panose="020F0502020204030204" pitchFamily="34" charset="0"/>
                <a:cs typeface="Arial"/>
              </a:rPr>
              <a:t>IDM 2.0 Acceleration Office</a:t>
            </a:r>
            <a:r>
              <a:rPr lang="en-US" sz="1100">
                <a:effectLst/>
                <a:latin typeface="Arial"/>
                <a:ea typeface="Calibri" panose="020F0502020204030204" pitchFamily="34" charset="0"/>
                <a:cs typeface="Arial"/>
              </a:rPr>
              <a:t>” that will be responsible for developing and implementing the systems and processes across the organization. Stuart Pann is taking on a dual role as ‘Chief Business Transformation Officer’ in addition to continuing to lead the Corporate Planning Group in SMG.</a:t>
            </a:r>
            <a:r>
              <a:rPr lang="en-US">
                <a:latin typeface="Arial"/>
                <a:ea typeface="Calibri" panose="020F0502020204030204" pitchFamily="34" charset="0"/>
                <a:cs typeface="Arial"/>
              </a:rPr>
              <a:t> </a:t>
            </a:r>
            <a:endParaRPr lang="en-US" sz="1100">
              <a:effectLst/>
              <a:latin typeface="Arial"/>
              <a:ea typeface="Calibri" panose="020F0502020204030204" pitchFamily="34" charset="0"/>
              <a:cs typeface="Arial"/>
            </a:endParaRPr>
          </a:p>
          <a:p>
            <a:pPr marL="742950" marR="0" lvl="1" indent="-285750">
              <a:spcBef>
                <a:spcPts val="0"/>
              </a:spcBef>
              <a:spcAft>
                <a:spcPts val="0"/>
              </a:spcAft>
              <a:buFont typeface="Arial" panose="020B0604020202020204" pitchFamily="34" charset="0"/>
              <a:buChar char="•"/>
              <a:tabLst>
                <a:tab pos="9144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Design &amp; Development: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We’re reforming our approach across the design and development cycle to optimize and accelerate processes, improve reliability, predictability and quality every step of the way.</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We are reviving the “</a:t>
            </a:r>
            <a:r>
              <a:rPr lang="en-US" sz="1100" u="sng">
                <a:effectLst/>
                <a:latin typeface="Calibri" panose="020F0502020204030204" pitchFamily="34" charset="0"/>
                <a:ea typeface="Calibri" panose="020F0502020204030204" pitchFamily="34" charset="0"/>
                <a:cs typeface="Times New Roman" panose="02020603050405020304" pitchFamily="18" charset="0"/>
              </a:rPr>
              <a:t>tick-tock</a:t>
            </a:r>
            <a:r>
              <a:rPr lang="en-US" sz="1100">
                <a:effectLst/>
                <a:latin typeface="Calibri" panose="020F0502020204030204" pitchFamily="34" charset="0"/>
                <a:ea typeface="Calibri" panose="020F0502020204030204" pitchFamily="34" charset="0"/>
                <a:cs typeface="Times New Roman" panose="02020603050405020304" pitchFamily="18" charset="0"/>
              </a:rPr>
              <a:t>” execution model, which is key to driving synchronized, repeatable and predictable process and product innovation cadence aligned to market windows, helping us meet our commitment to an annual, on-time rollout of our key technologies. </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This complements some of the efforts already underway such as </a:t>
            </a:r>
            <a:r>
              <a:rPr lang="en-US" sz="1100" u="sng">
                <a:effectLst/>
                <a:latin typeface="Calibri" panose="020F0502020204030204" pitchFamily="34" charset="0"/>
                <a:ea typeface="Calibri" panose="020F0502020204030204" pitchFamily="34" charset="0"/>
                <a:cs typeface="Times New Roman" panose="02020603050405020304" pitchFamily="18" charset="0"/>
              </a:rPr>
              <a:t>Gladius</a:t>
            </a:r>
            <a:r>
              <a:rPr lang="en-US" sz="1100">
                <a:effectLst/>
                <a:latin typeface="Calibri" panose="020F0502020204030204" pitchFamily="34" charset="0"/>
                <a:ea typeface="Calibri" panose="020F0502020204030204" pitchFamily="34" charset="0"/>
                <a:cs typeface="Times New Roman" panose="02020603050405020304" pitchFamily="18" charset="0"/>
              </a:rPr>
              <a:t> and North Star, Polaris and Ursa Major, which are delivering early successes in accelerating execution of our innovation roadmaps and improving quality. The tick-tock model governs cadence, supported by disciplined execution programs to achieve quality metrics.</a:t>
            </a:r>
          </a:p>
          <a:p>
            <a:pPr marL="342900" marR="0" lvl="0" indent="-342900">
              <a:spcBef>
                <a:spcPts val="0"/>
              </a:spcBef>
              <a:spcAft>
                <a:spcPts val="0"/>
              </a:spcAft>
              <a:buFont typeface="Arial" panose="020B0604020202020204" pitchFamily="34" charset="0"/>
              <a:buChar char="•"/>
              <a:tabLst>
                <a:tab pos="45720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People: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We’ve strengthened our teams, bringing in some of the best talent in the industry. We’ve also already made significant strides to reinstitute a results-driven culture and transparency across the company, from implementing OKRs to rewards to doubling down on our values and key behaviors like we went over in Catalyze. Looking ahead, we will continue to build on these efforts by reinvigorating performance management. </a:t>
            </a:r>
          </a:p>
          <a:p>
            <a:pPr marL="342900" marR="0" lvl="0" indent="-342900">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Across all these areas are measures we must continue to take as leaders to focus our resources on top priorities and reduce our spending. </a:t>
            </a:r>
          </a:p>
          <a:p>
            <a:pPr marL="171450" marR="0" lvl="0" indent="-171450" defTabSz="228600" eaLnBrk="1" fontAlgn="auto" latinLnBrk="0" hangingPunct="1">
              <a:lnSpc>
                <a:spcPct val="110000"/>
              </a:lnSpc>
              <a:spcBef>
                <a:spcPts val="0"/>
              </a:spcBef>
              <a:spcAft>
                <a:spcPts val="1200"/>
              </a:spcAft>
              <a:buClrTx/>
              <a:buSzTx/>
              <a:buFont typeface="Arial" panose="020B0604020202020204" pitchFamily="34" charset="0"/>
              <a:buChar char="•"/>
              <a:tabLst/>
              <a:defRPr/>
            </a:pPr>
            <a:endParaRPr lang="en-US" sz="1100">
              <a:effectLst/>
              <a:latin typeface="Arial"/>
              <a:ea typeface="Calibri" panose="020F0502020204030204" pitchFamily="34" charset="0"/>
              <a:cs typeface="Arial"/>
            </a:endParaRPr>
          </a:p>
          <a:p>
            <a:pPr marL="0" marR="0" lvl="0" indent="0" defTabSz="228600" eaLnBrk="1" fontAlgn="auto" latinLnBrk="0" hangingPunct="1">
              <a:lnSpc>
                <a:spcPct val="110000"/>
              </a:lnSpc>
              <a:spcBef>
                <a:spcPts val="0"/>
              </a:spcBef>
              <a:spcAft>
                <a:spcPts val="120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21183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0"/>
          </a:p>
        </p:txBody>
      </p:sp>
    </p:spTree>
    <p:extLst>
      <p:ext uri="{BB962C8B-B14F-4D97-AF65-F5344CB8AC3E}">
        <p14:creationId xmlns:p14="http://schemas.microsoft.com/office/powerpoint/2010/main" val="29919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Standing up the IDM 2.0 Acceleration Office to shift how we operate is one part of our overall Execution Excellence. </a:t>
            </a:r>
          </a:p>
          <a:p>
            <a:pPr marL="171450" indent="-171450">
              <a:buFont typeface="Arial" panose="020B0604020202020204" pitchFamily="34" charset="0"/>
              <a:buChar char="•"/>
            </a:pPr>
            <a:r>
              <a:rPr lang="en-US"/>
              <a:t>This enables us to expose the true economics of our business, drive costs back to decisions, enable you to focus, and ultimately drive better financial performance. </a:t>
            </a:r>
          </a:p>
          <a:p>
            <a:pPr marL="171450" indent="-171450">
              <a:buFont typeface="Arial" panose="020B0604020202020204" pitchFamily="34" charset="0"/>
              <a:buChar char="•"/>
            </a:pPr>
            <a:r>
              <a:rPr lang="en-US"/>
              <a:t>We cannot do this in a vacuum and must navigate the challenges of rapid change, converting from model to reality with all of us as leaders rowing in the same direction, remaining One Intel through the natural tension this can create, and like all of you, dealing with our current spending implications.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694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t>We started the year targeting $78B revenue, $3.50 EPS and gross margin of 52%. </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t>What changed? Historic highs on inflation, increasing interest rates, Russia Ukraine war, lockdowns in China. These are all impacting TAM growth. We’re monitoring closely and can anticipate it taking time to expect economy to be better. </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t>BUT, as we all know, our house is also not in order…. We have our own execution issues. We are not simply victims of the challenging environment. </a:t>
            </a:r>
          </a:p>
          <a:p>
            <a:pPr marL="171450" marR="0" lvl="0" indent="-171450" defTabSz="228600" eaLnBrk="1" fontAlgn="auto" latinLnBrk="0" hangingPunct="1">
              <a:lnSpc>
                <a:spcPct val="117999"/>
              </a:lnSpc>
              <a:spcBef>
                <a:spcPts val="0"/>
              </a:spcBef>
              <a:spcAft>
                <a:spcPts val="0"/>
              </a:spcAft>
              <a:buClrTx/>
              <a:buSzTx/>
              <a:buFontTx/>
              <a:buChar char="-"/>
              <a:tabLst/>
              <a:defRPr/>
            </a:pPr>
            <a:endParaRPr lang="en-US"/>
          </a:p>
        </p:txBody>
      </p:sp>
    </p:spTree>
    <p:extLst>
      <p:ext uri="{BB962C8B-B14F-4D97-AF65-F5344CB8AC3E}">
        <p14:creationId xmlns:p14="http://schemas.microsoft.com/office/powerpoint/2010/main" val="253496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There’s a definitive call to action for Intel if we want to move forward. We are making changes in our business today to generate long-term success. </a:t>
            </a:r>
          </a:p>
          <a:p>
            <a:pPr marL="171450" marR="0" lvl="0" indent="-171450">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We have substantial gross margin gaps that require new ways of working to close. These areas being: </a:t>
            </a:r>
          </a:p>
          <a:p>
            <a:pPr marL="171450" indent="-171450">
              <a:buFont typeface="Arial" panose="020B0604020202020204" pitchFamily="34" charset="0"/>
              <a:buChar char="•"/>
            </a:pPr>
            <a:r>
              <a:rPr lang="en-US"/>
              <a:t>We have massive </a:t>
            </a:r>
            <a:r>
              <a:rPr lang="en-US" b="1"/>
              <a:t>opportunity for efficiencies and cost gains</a:t>
            </a:r>
            <a:r>
              <a:rPr lang="en-US"/>
              <a:t>. This can and will be improved by the new model. The upside is high for our business model if we can deliver on it. </a:t>
            </a:r>
            <a:endParaRPr lang="en-US" b="0"/>
          </a:p>
          <a:p>
            <a:pPr marL="0" indent="0">
              <a:buFont typeface="Arial" panose="020B0604020202020204" pitchFamily="34" charset="0"/>
              <a:buNone/>
            </a:pPr>
            <a:endParaRPr lang="en-US" b="0"/>
          </a:p>
          <a:p>
            <a:pPr marL="457200" marR="0" lvl="1" indent="0">
              <a:lnSpc>
                <a:spcPct val="107000"/>
              </a:lnSpc>
              <a:spcBef>
                <a:spcPts val="0"/>
              </a:spcBef>
              <a:spcAft>
                <a:spcPts val="800"/>
              </a:spcAft>
              <a:buFont typeface="Symbol" panose="05050102010706020507" pitchFamily="18" charset="2"/>
              <a:buNone/>
              <a:tabLst>
                <a:tab pos="914400" algn="l"/>
              </a:tabLst>
            </a:pPr>
            <a:endParaRPr lang="en-US" sz="110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Symbol" panose="05050102010706020507" pitchFamily="18" charset="2"/>
              <a:buNone/>
              <a:tabLst>
                <a:tab pos="914400" algn="l"/>
              </a:tabLst>
            </a:pP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98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0" u="none">
                <a:effectLst/>
                <a:latin typeface="Arial" panose="020B0604020202020204" pitchFamily="34" charset="0"/>
                <a:ea typeface="Calibri" panose="020F0502020204030204" pitchFamily="34" charset="0"/>
                <a:cs typeface="Times New Roman" panose="02020603050405020304" pitchFamily="18" charset="0"/>
              </a:rPr>
              <a:t>This is how we accelerate and achieve IDM 2.0. Key to advancing our IDM 2.0 strategy is aggressively investing to build-out capacity and enable our ambitious goal of delivering five nodes in four years. But we must also maintain a competitive cost structure and flexibility to further invest in our growth. </a:t>
            </a:r>
            <a:endParaRPr lang="en-US" sz="1100" b="0" u="none">
              <a:effectLst/>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00" b="0" u="none">
                <a:effectLst/>
                <a:latin typeface="Arial" panose="020B0604020202020204" pitchFamily="34" charset="0"/>
                <a:ea typeface="Calibri" panose="020F0502020204030204" pitchFamily="34" charset="0"/>
                <a:cs typeface="Times New Roman" panose="02020603050405020304" pitchFamily="18" charset="0"/>
              </a:rPr>
              <a:t>Establishing a leadership cost structure. We have massive opportunity for operational efficiencies and cost gains. This new model will help us identify and address the structural and inherent cost inefficiencies from IDM 1.0 model, ultimately improving our cost competitiveness across products and unlocking additional savings over time. </a:t>
            </a:r>
            <a:endParaRPr lang="en-US" sz="1100" b="0" u="none">
              <a:effectLst/>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b="0" u="none">
                <a:effectLst/>
                <a:latin typeface="Arial" panose="020B0604020202020204" pitchFamily="34" charset="0"/>
                <a:ea typeface="Calibri" panose="020F0502020204030204" pitchFamily="34" charset="0"/>
                <a:cs typeface="Times New Roman" panose="02020603050405020304" pitchFamily="18" charset="0"/>
              </a:rPr>
              <a:t>This is a phased implementation. We’re trialing some interface projects to see how things work. It’s a balancing act of making these changes while successfully running the company in a difficult environment.</a:t>
            </a:r>
          </a:p>
          <a:p>
            <a:pPr marL="171450" indent="-171450">
              <a:buFont typeface="Arial" panose="020B0604020202020204" pitchFamily="34" charset="0"/>
              <a:buChar char="•"/>
            </a:pPr>
            <a:r>
              <a:rPr lang="en-US" sz="1800" b="0" u="none">
                <a:effectLst/>
                <a:latin typeface="Arial" panose="020B0604020202020204" pitchFamily="34" charset="0"/>
                <a:ea typeface="Calibri" panose="020F0502020204030204" pitchFamily="34" charset="0"/>
                <a:cs typeface="Times New Roman" panose="02020603050405020304" pitchFamily="18" charset="0"/>
              </a:rPr>
              <a:t>Take action now. Don’t wait for these changes to be in place. They are simply enabling the conditions and system. We all should begin shifting our behaviors and how we operate today. </a:t>
            </a:r>
          </a:p>
          <a:p>
            <a:pPr marL="171450" indent="-171450">
              <a:buFont typeface="Arial" panose="020B0604020202020204" pitchFamily="34" charset="0"/>
              <a:buChar char="•"/>
            </a:pPr>
            <a:r>
              <a:rPr lang="en-US" sz="1800" b="0" u="none">
                <a:effectLst/>
                <a:latin typeface="Arial" panose="020B0604020202020204" pitchFamily="34" charset="0"/>
                <a:ea typeface="Calibri" panose="020F0502020204030204" pitchFamily="34" charset="0"/>
                <a:cs typeface="Times New Roman" panose="02020603050405020304" pitchFamily="18" charset="0"/>
              </a:rPr>
              <a:t>What’s next? We have a small working team on this now. With the Oct. 11 announcement, Stu kicked off building out the team to mobilize across the company. This is actively evolving so we will continue to keep the company updated. </a:t>
            </a:r>
          </a:p>
          <a:p>
            <a:endParaRPr lang="en-US" b="0" u="none"/>
          </a:p>
          <a:p>
            <a:endParaRPr lang="en-US" b="0" u="none"/>
          </a:p>
          <a:p>
            <a:endParaRPr lang="en-US"/>
          </a:p>
        </p:txBody>
      </p:sp>
    </p:spTree>
    <p:extLst>
      <p:ext uri="{BB962C8B-B14F-4D97-AF65-F5344CB8AC3E}">
        <p14:creationId xmlns:p14="http://schemas.microsoft.com/office/powerpoint/2010/main" val="413448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1982CC-C5C2-43DF-8FDA-037495FAF982}"/>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77538DC6-5A10-44DE-BF8C-5185BC4F6B4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51369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D34D97-9DF2-8A04-D07C-1D12DD199FB1}"/>
              </a:ext>
            </a:extLst>
          </p:cNvPr>
          <p:cNvSpPr/>
          <p:nvPr userDrawn="1"/>
        </p:nvSpPr>
        <p:spPr>
          <a:xfrm>
            <a:off x="0" y="0"/>
            <a:ext cx="11736104" cy="6399454"/>
          </a:xfrm>
          <a:prstGeom prst="rect">
            <a:avLst/>
          </a:prstGeom>
          <a:gradFill>
            <a:gsLst>
              <a:gs pos="7000">
                <a:srgbClr val="FFC599">
                  <a:alpha val="0"/>
                </a:srgbClr>
              </a:gs>
              <a:gs pos="41000">
                <a:srgbClr val="FFC599">
                  <a:alpha val="35058"/>
                </a:srgb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2" name="Group 1">
            <a:extLst>
              <a:ext uri="{FF2B5EF4-FFF2-40B4-BE49-F238E27FC236}">
                <a16:creationId xmlns:a16="http://schemas.microsoft.com/office/drawing/2014/main" id="{5513FB5B-7C5D-3C7A-BFBC-02F9E6BE85DB}"/>
              </a:ext>
            </a:extLst>
          </p:cNvPr>
          <p:cNvGrpSpPr/>
          <p:nvPr userDrawn="1"/>
        </p:nvGrpSpPr>
        <p:grpSpPr>
          <a:xfrm>
            <a:off x="10688514" y="178669"/>
            <a:ext cx="1503486" cy="924663"/>
            <a:chOff x="10570269" y="178669"/>
            <a:chExt cx="1503486" cy="924663"/>
          </a:xfrm>
        </p:grpSpPr>
        <p:pic>
          <p:nvPicPr>
            <p:cNvPr id="3" name="Picture 2">
              <a:extLst>
                <a:ext uri="{FF2B5EF4-FFF2-40B4-BE49-F238E27FC236}">
                  <a16:creationId xmlns:a16="http://schemas.microsoft.com/office/drawing/2014/main" id="{BA552B1F-F93C-6615-4B95-B723B52B1857}"/>
                </a:ext>
              </a:extLst>
            </p:cNvPr>
            <p:cNvPicPr>
              <a:picLocks noChangeAspect="1"/>
            </p:cNvPicPr>
            <p:nvPr/>
          </p:nvPicPr>
          <p:blipFill rotWithShape="1">
            <a:blip r:embed="rId2"/>
            <a:srcRect r="11551"/>
            <a:stretch/>
          </p:blipFill>
          <p:spPr>
            <a:xfrm>
              <a:off x="10570269" y="178669"/>
              <a:ext cx="1503486" cy="924663"/>
            </a:xfrm>
            <a:prstGeom prst="rect">
              <a:avLst/>
            </a:prstGeom>
          </p:spPr>
        </p:pic>
        <p:sp>
          <p:nvSpPr>
            <p:cNvPr id="4" name="TextBox 3">
              <a:extLst>
                <a:ext uri="{FF2B5EF4-FFF2-40B4-BE49-F238E27FC236}">
                  <a16:creationId xmlns:a16="http://schemas.microsoft.com/office/drawing/2014/main" id="{8C2342FE-CD9C-E847-582F-A7A7113906C5}"/>
                </a:ext>
              </a:extLst>
            </p:cNvPr>
            <p:cNvSpPr txBox="1"/>
            <p:nvPr/>
          </p:nvSpPr>
          <p:spPr>
            <a:xfrm>
              <a:off x="10951035" y="281908"/>
              <a:ext cx="62739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u="none" strike="noStrike" cap="none" spc="0" normalizeH="0" baseline="0">
                  <a:ln>
                    <a:noFill/>
                  </a:ln>
                  <a:solidFill>
                    <a:schemeClr val="bg1"/>
                  </a:solidFill>
                  <a:effectLst/>
                  <a:uFillTx/>
                  <a:latin typeface="IntelOne Display Light" panose="020B0403020203020204" pitchFamily="34" charset="77"/>
                  <a:sym typeface="Helvetica Neue"/>
                </a:rPr>
                <a:t>People</a:t>
              </a:r>
            </a:p>
          </p:txBody>
        </p:sp>
      </p:grpSp>
      <p:sp>
        <p:nvSpPr>
          <p:cNvPr id="8" name="Title 1">
            <a:extLst>
              <a:ext uri="{FF2B5EF4-FFF2-40B4-BE49-F238E27FC236}">
                <a16:creationId xmlns:a16="http://schemas.microsoft.com/office/drawing/2014/main" id="{B975A9D6-E73A-ABBB-E405-AE447C9A830A}"/>
              </a:ext>
            </a:extLst>
          </p:cNvPr>
          <p:cNvSpPr>
            <a:spLocks noGrp="1"/>
          </p:cNvSpPr>
          <p:nvPr>
            <p:ph type="title" hasCustomPrompt="1"/>
          </p:nvPr>
        </p:nvSpPr>
        <p:spPr>
          <a:xfrm>
            <a:off x="381000" y="0"/>
            <a:ext cx="10307514" cy="1103332"/>
          </a:xfrm>
        </p:spPr>
        <p:txBody>
          <a:bodyPr anchor="b"/>
          <a:lstStyle>
            <a:lvl1pPr>
              <a:defRPr>
                <a:solidFill>
                  <a:srgbClr val="262626"/>
                </a:solidFill>
              </a:defRPr>
            </a:lvl1pPr>
          </a:lstStyle>
          <a:p>
            <a:r>
              <a:rPr lang="en-US"/>
              <a:t>Click to edit title style</a:t>
            </a:r>
          </a:p>
        </p:txBody>
      </p:sp>
    </p:spTree>
    <p:extLst>
      <p:ext uri="{BB962C8B-B14F-4D97-AF65-F5344CB8AC3E}">
        <p14:creationId xmlns:p14="http://schemas.microsoft.com/office/powerpoint/2010/main" val="248956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lvl1pPr>
              <a:defRPr>
                <a:solidFill>
                  <a:srgbClr val="262626"/>
                </a:solidFill>
              </a:defRPr>
            </a:lvl1pPr>
          </a:lstStyle>
          <a:p>
            <a:r>
              <a:rPr lang="en-US"/>
              <a:t>Click to edit title style</a:t>
            </a:r>
          </a:p>
        </p:txBody>
      </p:sp>
    </p:spTree>
    <p:extLst>
      <p:ext uri="{BB962C8B-B14F-4D97-AF65-F5344CB8AC3E}">
        <p14:creationId xmlns:p14="http://schemas.microsoft.com/office/powerpoint/2010/main" val="352296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solidFill>
                  <a:srgbClr val="262626"/>
                </a:solidFill>
              </a:defRPr>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1487056"/>
            <a:ext cx="10972800" cy="4689908"/>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443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240">
          <p15:clr>
            <a:srgbClr val="FBAE40"/>
          </p15:clr>
        </p15:guide>
        <p15:guide id="6" pos="71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solidFill>
                  <a:srgbClr val="262626"/>
                </a:solidFill>
              </a:defRPr>
            </a:lvl1pPr>
          </a:lstStyle>
          <a:p>
            <a:r>
              <a:rPr lang="en-US"/>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381000" y="1494289"/>
            <a:ext cx="10972800" cy="525462"/>
          </a:xfrm>
        </p:spPr>
        <p:txBody>
          <a:bodyPr>
            <a:noAutofit/>
          </a:bodyPr>
          <a:lstStyle>
            <a:lvl1pPr marL="0" indent="0">
              <a:buFontTx/>
              <a:buNone/>
              <a:defRPr sz="3200" b="0" i="0">
                <a:solidFill>
                  <a:schemeClr val="accent1"/>
                </a:solidFill>
                <a:latin typeface="IntelOne Text" panose="020B0503020203020204" pitchFamily="34" charset="77"/>
              </a:defRPr>
            </a:lvl1pPr>
          </a:lstStyle>
          <a:p>
            <a:pPr lvl="0"/>
            <a:r>
              <a:rPr lang="en-US"/>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2110067"/>
            <a:ext cx="10972800" cy="4084256"/>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371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92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90403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accent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tx2"/>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287449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accent1"/>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29542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gu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3CEB7CF4-6E59-4F58-B339-D2AEFB0D202B}"/>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55FB7B45-0229-4BD9-84EB-963DE20FBDD7}"/>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35E9F9A1-9773-43B8-98D0-A483D488C5EF}"/>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2" name="Graphic 11">
            <a:extLst>
              <a:ext uri="{FF2B5EF4-FFF2-40B4-BE49-F238E27FC236}">
                <a16:creationId xmlns:a16="http://schemas.microsoft.com/office/drawing/2014/main" id="{50338064-1322-4DA2-AA1C-4E086E88E7F2}"/>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EB20DD1C-FBB9-4A79-99DE-1A05C67584B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A8CF211-593C-4B89-BA8B-B4BF959BF14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5" name="Rectangle 14">
            <a:extLst>
              <a:ext uri="{FF2B5EF4-FFF2-40B4-BE49-F238E27FC236}">
                <a16:creationId xmlns:a16="http://schemas.microsoft.com/office/drawing/2014/main" id="{4386AE8E-163B-4673-9C89-BA60DB5BB6EB}"/>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6" name="TextBox 15">
            <a:extLst>
              <a:ext uri="{FF2B5EF4-FFF2-40B4-BE49-F238E27FC236}">
                <a16:creationId xmlns:a16="http://schemas.microsoft.com/office/drawing/2014/main" id="{5A9A01FA-314F-465F-BEBB-029CC884BD8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9869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and Content Blue A">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368D64-A019-4399-A672-206E0E3B7414}"/>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1505540" cy="258532"/>
          </a:xfrm>
          <a:prstGeom prst="rect">
            <a:avLst/>
          </a:prstGeom>
        </p:spPr>
        <p:txBody>
          <a:bodyPr wrap="none">
            <a:spAutoFit/>
          </a:bodyPr>
          <a:lstStyle/>
          <a:p>
            <a:pPr algn="l"/>
            <a:r>
              <a:rPr lang="en-US" sz="1200" b="0" i="0">
                <a:solidFill>
                  <a:schemeClr val="bg1"/>
                </a:solidFill>
                <a:latin typeface="IntelOne Display Light" panose="020B0403020203020204" pitchFamily="34" charset="0"/>
                <a:ea typeface="Intel Clear" panose="020B0604020203020204" pitchFamily="34" charset="0"/>
                <a:cs typeface="Times New Roman" panose="02020603050405020304" pitchFamily="18" charset="0"/>
              </a:rPr>
              <a:t>Q4 Exec Sync 2022</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341B807F-E5A0-4B47-8126-0798D03DDEEE}"/>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3C2D0DF1-6BFD-4E45-8CA9-4436F31DB615}"/>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0BFD17C7-2044-4743-9B58-A721FED6F07E}"/>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BC1BD233-1B52-4259-BBB2-FFAB0A8D1A3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0E012ABA-EED9-48CA-B3FF-9EE6151C69B9}"/>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A2426B1C-8B0F-44A4-8250-F1D8598549E8}"/>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45D4EF16-2639-4F0C-B7CE-3B49694D7462}"/>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FFEF9D7-E955-4747-98A8-A3CDA0B2EA11}"/>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1C53175F-9DFF-470F-9639-8993D337BE4A}"/>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38679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ue B">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82660D-9752-4416-A0A1-69ECA0CD4207}"/>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9" name="Rectangle 18">
              <a:extLst>
                <a:ext uri="{FF2B5EF4-FFF2-40B4-BE49-F238E27FC236}">
                  <a16:creationId xmlns:a16="http://schemas.microsoft.com/office/drawing/2014/main" id="{8581569F-6701-4CDA-895D-6BD6D388AB05}"/>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EFB02BB-CBC4-4742-9BA0-2C9212EFAF23}"/>
                </a:ext>
              </a:extLst>
            </p:cNvPr>
            <p:cNvGrpSpPr/>
            <p:nvPr userDrawn="1"/>
          </p:nvGrpSpPr>
          <p:grpSpPr>
            <a:xfrm>
              <a:off x="1468406" y="5995719"/>
              <a:ext cx="1059754" cy="396801"/>
              <a:chOff x="1314450" y="6391094"/>
              <a:chExt cx="1123377" cy="420623"/>
            </a:xfrm>
          </p:grpSpPr>
          <p:sp>
            <p:nvSpPr>
              <p:cNvPr id="24" name="Freeform: Shape 23">
                <a:extLst>
                  <a:ext uri="{FF2B5EF4-FFF2-40B4-BE49-F238E27FC236}">
                    <a16:creationId xmlns:a16="http://schemas.microsoft.com/office/drawing/2014/main" id="{85AE6566-9773-4111-B8E5-827E7E8AE779}"/>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5" name="Freeform: Shape 24">
                <a:extLst>
                  <a:ext uri="{FF2B5EF4-FFF2-40B4-BE49-F238E27FC236}">
                    <a16:creationId xmlns:a16="http://schemas.microsoft.com/office/drawing/2014/main" id="{5251A5FC-EF81-41EC-BA9D-EC2323003C59}"/>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6" name="Freeform: Shape 25">
                <a:extLst>
                  <a:ext uri="{FF2B5EF4-FFF2-40B4-BE49-F238E27FC236}">
                    <a16:creationId xmlns:a16="http://schemas.microsoft.com/office/drawing/2014/main" id="{E6ED56C7-8502-4EC0-A864-040B8DB9D86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7" name="Freeform: Shape 26">
                <a:extLst>
                  <a:ext uri="{FF2B5EF4-FFF2-40B4-BE49-F238E27FC236}">
                    <a16:creationId xmlns:a16="http://schemas.microsoft.com/office/drawing/2014/main" id="{6C77F18A-71EB-4B46-8C22-E5C1ACCE6C40}"/>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758CE26D-A586-4A86-AA98-B9D850FBFCD7}"/>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7CE63CF4-E38C-42FE-9C75-CB2B3DEB5FBD}"/>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67E1EECF-CDF6-475D-8C89-D59E9C677475}"/>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rgbClr val="FF8F5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rgbClr val="98A1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b="0" i="0">
                <a:solidFill>
                  <a:srgbClr val="00C7FD"/>
                </a:solidFill>
                <a:latin typeface="IntelOne Text Light" panose="020B04030202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217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and Content Blue B">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F68134-655A-4C58-8EC5-042D492A62BF}"/>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userDrawn="1"/>
        </p:nvSpPr>
        <p:spPr>
          <a:xfrm>
            <a:off x="286365" y="6510549"/>
            <a:ext cx="1505540" cy="258532"/>
          </a:xfrm>
          <a:prstGeom prst="rect">
            <a:avLst/>
          </a:prstGeom>
        </p:spPr>
        <p:txBody>
          <a:bodyPr wrap="none">
            <a:spAutoFit/>
          </a:bodyPr>
          <a:lstStyle/>
          <a:p>
            <a:pPr algn="l"/>
            <a:r>
              <a:rPr lang="en-US" sz="1200" b="0" i="0">
                <a:solidFill>
                  <a:schemeClr val="bg1"/>
                </a:solidFill>
                <a:latin typeface="IntelOne Display Light" panose="020B0403020203020204" pitchFamily="34" charset="0"/>
                <a:ea typeface="Intel Clear" panose="020B0604020203020204" pitchFamily="34" charset="0"/>
                <a:cs typeface="Times New Roman" panose="02020603050405020304" pitchFamily="18" charset="0"/>
              </a:rPr>
              <a:t>Q4 Exec Sync 2022</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AF16FE66-F77C-48EC-9636-B0D3F1F816E2}"/>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2FC6B6DC-5CBA-4569-BD05-67C2152AE1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EF9F90E2-0FB9-44A2-B48E-E894C3113E8B}"/>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4B2BE4E4-A2DB-46D6-B372-8C331EFD1D2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5D945211-AEEA-4A21-B35C-B4FC0F99C65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3CBCDBB5-E209-49E3-8CC6-AEB941DB1EE2}"/>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E63C2813-2F09-413F-9991-44CA3B6BE2D7}"/>
                </a:ext>
              </a:extLst>
            </p:cNvPr>
            <p:cNvSpPr/>
            <p:nvPr userDrawn="1"/>
          </p:nvSpPr>
          <p:spPr>
            <a:xfrm>
              <a:off x="709974" y="2295340"/>
              <a:ext cx="319157" cy="319157"/>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92EC626-BB7B-40F7-9ABD-4FB62F9E9719}"/>
                </a:ext>
              </a:extLst>
            </p:cNvPr>
            <p:cNvSpPr/>
            <p:nvPr userDrawn="1"/>
          </p:nvSpPr>
          <p:spPr>
            <a:xfrm>
              <a:off x="536812" y="2123120"/>
              <a:ext cx="174318" cy="174318"/>
            </a:xfrm>
            <a:prstGeom prst="rect">
              <a:avLst/>
            </a:prstGeom>
            <a:solidFill>
              <a:srgbClr val="98A1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040C129E-8ED4-49C2-A5EB-49C77A547ED5}"/>
                </a:ext>
              </a:extLst>
            </p:cNvPr>
            <p:cNvSpPr/>
            <p:nvPr userDrawn="1"/>
          </p:nvSpPr>
          <p:spPr>
            <a:xfrm>
              <a:off x="711130" y="2023074"/>
              <a:ext cx="100045" cy="100045"/>
            </a:xfrm>
            <a:prstGeom prst="rect">
              <a:avLst/>
            </a:prstGeom>
            <a:solidFill>
              <a:srgbClr val="FF8F5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231392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9E57986-E823-49CC-B8D3-C5A2AD9415DB}"/>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tx1"/>
                </a:solidFill>
              </a:defRPr>
            </a:lvl1pPr>
          </a:lstStyle>
          <a:p>
            <a:r>
              <a:rPr lang="en-US"/>
              <a:t>Click to edit title style</a:t>
            </a:r>
          </a:p>
        </p:txBody>
      </p:sp>
      <p:sp>
        <p:nvSpPr>
          <p:cNvPr id="17" name="Rectangle 16">
            <a:extLst>
              <a:ext uri="{FF2B5EF4-FFF2-40B4-BE49-F238E27FC236}">
                <a16:creationId xmlns:a16="http://schemas.microsoft.com/office/drawing/2014/main" id="{E32B7E3E-B537-4EE3-BA97-B90982F6C31B}"/>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3506BD04-B5E7-422F-B321-54907EFDFDD8}"/>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E175E17D-D74E-461D-9994-21701E9CF3FE}"/>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5" name="Rectangle 14">
            <a:extLst>
              <a:ext uri="{FF2B5EF4-FFF2-40B4-BE49-F238E27FC236}">
                <a16:creationId xmlns:a16="http://schemas.microsoft.com/office/drawing/2014/main" id="{165D4340-FCEE-4743-A648-5DB311031F75}"/>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C35DA17-DFF2-467C-A710-877908080517}"/>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1" name="Rectangle 20">
              <a:extLst>
                <a:ext uri="{FF2B5EF4-FFF2-40B4-BE49-F238E27FC236}">
                  <a16:creationId xmlns:a16="http://schemas.microsoft.com/office/drawing/2014/main" id="{C6AEFDCF-A68C-4E0D-95B4-6F1A9717550A}"/>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F55E41F1-4636-455F-8CC5-9CC2D25CD287}"/>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BF6C486-C6BA-41CF-8F21-5691BA4400F2}"/>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4" name="TextBox 23">
            <a:extLst>
              <a:ext uri="{FF2B5EF4-FFF2-40B4-BE49-F238E27FC236}">
                <a16:creationId xmlns:a16="http://schemas.microsoft.com/office/drawing/2014/main" id="{A0695690-BC82-4B1F-9B7E-92DC6CAFF117}"/>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60287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with Frame Whit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Rectangle 6">
            <a:extLst>
              <a:ext uri="{FF2B5EF4-FFF2-40B4-BE49-F238E27FC236}">
                <a16:creationId xmlns:a16="http://schemas.microsoft.com/office/drawing/2014/main" id="{A00988D3-27CA-4F8F-A6E2-E1104C51DCB1}"/>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B7030671-1E88-49B1-9FE5-927C1B8EE1BE}"/>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6" name="Rectangle 5">
            <a:extLst>
              <a:ext uri="{FF2B5EF4-FFF2-40B4-BE49-F238E27FC236}">
                <a16:creationId xmlns:a16="http://schemas.microsoft.com/office/drawing/2014/main" id="{AA228789-1C29-4F2A-B05E-B47226DD5081}"/>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828800"/>
            <a:ext cx="10557387" cy="3200400"/>
          </a:xfrm>
        </p:spPr>
        <p:txBody>
          <a:bodyPr>
            <a:normAutofit/>
          </a:bodyPr>
          <a:lstStyle>
            <a:lvl1pPr algn="ctr">
              <a:defRPr sz="4800">
                <a:solidFill>
                  <a:schemeClr val="accent1"/>
                </a:solidFill>
              </a:defRPr>
            </a:lvl1pPr>
          </a:lstStyle>
          <a:p>
            <a:r>
              <a:rPr lang="en-US"/>
              <a:t>Click to edit title style</a:t>
            </a:r>
          </a:p>
        </p:txBody>
      </p:sp>
    </p:spTree>
    <p:extLst>
      <p:ext uri="{BB962C8B-B14F-4D97-AF65-F5344CB8AC3E}">
        <p14:creationId xmlns:p14="http://schemas.microsoft.com/office/powerpoint/2010/main" val="219121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91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pic>
        <p:nvPicPr>
          <p:cNvPr id="3" name="Picture 2" descr="Logo&#10;&#10;Description automatically generated">
            <a:extLst>
              <a:ext uri="{FF2B5EF4-FFF2-40B4-BE49-F238E27FC236}">
                <a16:creationId xmlns:a16="http://schemas.microsoft.com/office/drawing/2014/main" id="{204B0861-499A-4B5C-86C7-11D994DAA6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14663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4479448E-A4BB-A783-4B70-5D883CD17E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281949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566F-8DEC-4490-A443-D6882CBE7D9B}"/>
              </a:ext>
            </a:extLst>
          </p:cNvPr>
          <p:cNvSpPr>
            <a:spLocks noGrp="1"/>
          </p:cNvSpPr>
          <p:nvPr>
            <p:ph type="title"/>
          </p:nvPr>
        </p:nvSpPr>
        <p:spPr/>
        <p:txBody>
          <a:bodyPr/>
          <a:lstStyle/>
          <a:p>
            <a:r>
              <a:rPr lang="en-US"/>
              <a:t>Click to edit Master title style</a:t>
            </a:r>
            <a:endParaRPr lang="en-UM"/>
          </a:p>
        </p:txBody>
      </p:sp>
    </p:spTree>
    <p:extLst>
      <p:ext uri="{BB962C8B-B14F-4D97-AF65-F5344CB8AC3E}">
        <p14:creationId xmlns:p14="http://schemas.microsoft.com/office/powerpoint/2010/main" val="70848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_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a:t>Insert photo here. Drag picture to placeholder or click icon to add.</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a:t>65pt Intel Clear pro Title</a:t>
            </a:r>
            <a:br>
              <a:rPr lang="en-US"/>
            </a:br>
            <a:r>
              <a:rPr lang="en-US"/>
              <a:t>with image</a:t>
            </a:r>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16pt Intel Clear Subhead, Date, Etc.</a:t>
            </a:r>
          </a:p>
        </p:txBody>
      </p:sp>
    </p:spTree>
    <p:extLst>
      <p:ext uri="{BB962C8B-B14F-4D97-AF65-F5344CB8AC3E}">
        <p14:creationId xmlns:p14="http://schemas.microsoft.com/office/powerpoint/2010/main" val="19261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63136" y="6432516"/>
            <a:ext cx="2844800" cy="365125"/>
          </a:xfrm>
          <a:prstGeom prst="rect">
            <a:avLst/>
          </a:prstGeom>
        </p:spPr>
        <p:txBody>
          <a:body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
        <p:nvSpPr>
          <p:cNvPr id="2" name="TextBox 1">
            <a:extLst>
              <a:ext uri="{FF2B5EF4-FFF2-40B4-BE49-F238E27FC236}">
                <a16:creationId xmlns:a16="http://schemas.microsoft.com/office/drawing/2014/main" id="{A406A3D1-058C-4648-A61A-7A060A392E17}"/>
              </a:ext>
            </a:extLst>
          </p:cNvPr>
          <p:cNvSpPr txBox="1"/>
          <p:nvPr userDrawn="1"/>
        </p:nvSpPr>
        <p:spPr>
          <a:xfrm>
            <a:off x="905437" y="6502227"/>
            <a:ext cx="1037143" cy="225767"/>
          </a:xfrm>
          <a:prstGeom prst="rect">
            <a:avLst/>
          </a:prstGeom>
          <a:noFill/>
        </p:spPr>
        <p:txBody>
          <a:bodyPr vert="horz" wrap="none" lIns="0" tIns="0" rIns="0" bIns="0" rtlCol="0">
            <a:spAutoFit/>
          </a:bodyPr>
          <a:lstStyle/>
          <a:p>
            <a:r>
              <a:rPr lang="en-US" sz="1467">
                <a:solidFill>
                  <a:schemeClr val="bg1"/>
                </a:solidFill>
              </a:rPr>
              <a:t>Confidential</a:t>
            </a:r>
          </a:p>
        </p:txBody>
      </p:sp>
    </p:spTree>
    <p:extLst>
      <p:ext uri="{BB962C8B-B14F-4D97-AF65-F5344CB8AC3E}">
        <p14:creationId xmlns:p14="http://schemas.microsoft.com/office/powerpoint/2010/main" val="190358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163136" y="6432516"/>
            <a:ext cx="2844800" cy="365125"/>
          </a:xfrm>
          <a:prstGeom prst="rect">
            <a:avLst/>
          </a:prstGeom>
        </p:spPr>
        <p:txBody>
          <a:bodyPr/>
          <a:lstStyle/>
          <a:p>
            <a:fld id="{EE2556C5-CE8C-6547-B838-EA80C61A4AF7}" type="slidenum">
              <a:rPr lang="en-US" smtClean="0"/>
              <a:pPr/>
              <a:t>‹#›</a:t>
            </a:fld>
            <a:endParaRPr lang="en-US"/>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a:t>28pt Intel Clear Headline</a:t>
            </a:r>
          </a:p>
        </p:txBody>
      </p:sp>
      <p:sp>
        <p:nvSpPr>
          <p:cNvPr id="9" name="Picture Placeholder 8"/>
          <p:cNvSpPr>
            <a:spLocks noGrp="1"/>
          </p:cNvSpPr>
          <p:nvPr>
            <p:ph type="pic" sz="quarter" idx="13"/>
          </p:nvPr>
        </p:nvSpPr>
        <p:spPr>
          <a:xfrm>
            <a:off x="6441018" y="1257907"/>
            <a:ext cx="4241497" cy="2227933"/>
          </a:xfrm>
          <a:solidFill>
            <a:schemeClr val="bg2">
              <a:lumMod val="60000"/>
              <a:lumOff val="40000"/>
            </a:schemeClr>
          </a:solidFill>
        </p:spPr>
        <p:txBody>
          <a:bodyPr/>
          <a:lstStyle>
            <a:lvl1pPr>
              <a:defRPr sz="2400">
                <a:latin typeface="Intel Clear"/>
              </a:defRPr>
            </a:lvl1pPr>
          </a:lstStyle>
          <a:p>
            <a:endParaRPr lang="en-US" sz="1467">
              <a:latin typeface="Arial"/>
            </a:endParaRPr>
          </a:p>
        </p:txBody>
      </p:sp>
      <p:sp>
        <p:nvSpPr>
          <p:cNvPr id="10" name="Picture Placeholder 8"/>
          <p:cNvSpPr>
            <a:spLocks noGrp="1"/>
          </p:cNvSpPr>
          <p:nvPr>
            <p:ph type="pic" sz="quarter" idx="14"/>
          </p:nvPr>
        </p:nvSpPr>
        <p:spPr>
          <a:xfrm>
            <a:off x="6441018" y="3791863"/>
            <a:ext cx="4241497" cy="2227933"/>
          </a:xfrm>
          <a:solidFill>
            <a:schemeClr val="bg2">
              <a:lumMod val="60000"/>
              <a:lumOff val="40000"/>
            </a:schemeClr>
          </a:solidFill>
        </p:spPr>
        <p:txBody>
          <a:bodyPr/>
          <a:lstStyle>
            <a:lvl1pPr>
              <a:defRPr sz="2400">
                <a:latin typeface="Intel Clear"/>
              </a:defRPr>
            </a:lvl1pPr>
          </a:lstStyle>
          <a:p>
            <a:endParaRPr lang="en-US" sz="1467">
              <a:latin typeface="Arial"/>
            </a:endParaRPr>
          </a:p>
        </p:txBody>
      </p:sp>
    </p:spTree>
    <p:extLst>
      <p:ext uri="{BB962C8B-B14F-4D97-AF65-F5344CB8AC3E}">
        <p14:creationId xmlns:p14="http://schemas.microsoft.com/office/powerpoint/2010/main" val="363079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sign &amp; Dev section">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98C61-6CE1-00EC-C9CE-937C58D9DB39}"/>
              </a:ext>
            </a:extLst>
          </p:cNvPr>
          <p:cNvPicPr>
            <a:picLocks noChangeAspect="1"/>
          </p:cNvPicPr>
          <p:nvPr userDrawn="1"/>
        </p:nvPicPr>
        <p:blipFill rotWithShape="1">
          <a:blip r:embed="rId2"/>
          <a:srcRect l="28253" t="7280" b="9354"/>
          <a:stretch/>
        </p:blipFill>
        <p:spPr>
          <a:xfrm>
            <a:off x="-1" y="-1"/>
            <a:ext cx="5902153" cy="6858001"/>
          </a:xfrm>
          <a:prstGeom prst="rect">
            <a:avLst/>
          </a:prstGeom>
        </p:spPr>
      </p:pic>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9672285" y="4951823"/>
            <a:ext cx="1954357" cy="1440697"/>
            <a:chOff x="573803" y="4951823"/>
            <a:chExt cx="1954357" cy="1440697"/>
          </a:xfrm>
        </p:grpSpPr>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rgbClr val="FF8F5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rgbClr val="98A1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3695186" y="1978239"/>
            <a:ext cx="8430139" cy="1874852"/>
          </a:xfrm>
        </p:spPr>
        <p:txBody>
          <a:bodyPr anchor="b"/>
          <a:lstStyle>
            <a:lvl1pPr algn="l">
              <a:defRPr sz="6600">
                <a:solidFill>
                  <a:schemeClr val="bg1"/>
                </a:solidFill>
              </a:defRPr>
            </a:lvl1pPr>
          </a:lstStyle>
          <a:p>
            <a:r>
              <a:rPr lang="en-US"/>
              <a:t>Design &amp; Development</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3695186" y="3945166"/>
            <a:ext cx="8430139" cy="701471"/>
          </a:xfrm>
        </p:spPr>
        <p:txBody>
          <a:bodyPr/>
          <a:lstStyle>
            <a:lvl1pPr marL="0" indent="0" algn="l">
              <a:buNone/>
              <a:defRPr sz="2400" b="0" i="0">
                <a:solidFill>
                  <a:schemeClr val="bg1"/>
                </a:solidFill>
                <a:latin typeface="IntelOne Text Light" panose="020B04030202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9" name="TextBox 18">
            <a:extLst>
              <a:ext uri="{FF2B5EF4-FFF2-40B4-BE49-F238E27FC236}">
                <a16:creationId xmlns:a16="http://schemas.microsoft.com/office/drawing/2014/main" id="{207386A7-7F6D-5F21-E8B1-0F6D5012FF18}"/>
              </a:ext>
            </a:extLst>
          </p:cNvPr>
          <p:cNvSpPr txBox="1"/>
          <p:nvPr userDrawn="1"/>
        </p:nvSpPr>
        <p:spPr>
          <a:xfrm>
            <a:off x="764266" y="3031511"/>
            <a:ext cx="2013886" cy="969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lnSpc>
                <a:spcPct val="95000"/>
              </a:lnSpc>
            </a:pPr>
            <a:r>
              <a:rPr lang="en-US" sz="2000" b="1">
                <a:solidFill>
                  <a:schemeClr val="bg1">
                    <a:alpha val="15255"/>
                  </a:schemeClr>
                </a:solidFill>
                <a:latin typeface="IntelOne Display Light"/>
                <a:sym typeface="Helvetica Neue Medium"/>
              </a:rPr>
              <a:t>Culture of Execution Excellence</a:t>
            </a:r>
          </a:p>
        </p:txBody>
      </p:sp>
    </p:spTree>
    <p:extLst>
      <p:ext uri="{BB962C8B-B14F-4D97-AF65-F5344CB8AC3E}">
        <p14:creationId xmlns:p14="http://schemas.microsoft.com/office/powerpoint/2010/main" val="166197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4800" b="1" baseline="0">
                <a:solidFill>
                  <a:schemeClr val="accent1"/>
                </a:solidFill>
                <a:latin typeface="+mn-lt"/>
                <a:cs typeface="Intel Clear"/>
              </a:defRPr>
            </a:lvl1pPr>
            <a:lvl2pPr marL="556670" indent="-300559">
              <a:buFont typeface="Intel Clear" pitchFamily="34" charset="0"/>
              <a:buChar char="–"/>
              <a:defRPr sz="1600" baseline="0">
                <a:latin typeface="+mn-lt"/>
                <a:cs typeface="Intel Clear" panose="020B0604020203020204" pitchFamily="34" charset="0"/>
              </a:defRPr>
            </a:lvl2pPr>
            <a:lvl3pPr marL="914377" indent="-304792">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0">
                <a:latin typeface="+mn-lt"/>
              </a:defRPr>
            </a:lvl5pPr>
          </a:lstStyle>
          <a:p>
            <a:pPr lvl="0"/>
            <a:r>
              <a:rPr lang="en-US"/>
              <a:t>“36pt Intel Clear Bold Text”</a:t>
            </a:r>
          </a:p>
          <a:p>
            <a:pPr lvl="1"/>
            <a:r>
              <a:rPr lang="en-US" err="1"/>
              <a:t>12pt</a:t>
            </a:r>
            <a:r>
              <a:rPr lang="en-US"/>
              <a:t> Attribution</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63136" y="6432516"/>
            <a:ext cx="2844800" cy="365125"/>
          </a:xfrm>
          <a:prstGeom prst="rect">
            <a:avLst/>
          </a:prstGeom>
        </p:spPr>
        <p:txBody>
          <a:body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11123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a:prstGeom prst="rect">
            <a:avLst/>
          </a:prstGeom>
        </p:spPr>
        <p:txBody>
          <a:body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149102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5"/>
            <a:ext cx="12192000" cy="2926292"/>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a:prstGeom prst="rect">
            <a:avLst/>
          </a:prstGeom>
        </p:spPr>
        <p:txBody>
          <a:bodyPr/>
          <a:lstStyle/>
          <a:p>
            <a:fld id="{EE2556C5-CE8C-6547-B838-EA80C61A4AF7}" type="slidenum">
              <a:rPr lang="en-US" smtClean="0"/>
              <a:pPr/>
              <a:t>‹#›</a:t>
            </a:fld>
            <a:endParaRPr lang="en-US"/>
          </a:p>
        </p:txBody>
      </p:sp>
      <p:sp>
        <p:nvSpPr>
          <p:cNvPr id="18" name="Content Placeholder 2"/>
          <p:cNvSpPr>
            <a:spLocks noGrp="1"/>
          </p:cNvSpPr>
          <p:nvPr>
            <p:ph sz="half" idx="1" hasCustomPrompt="1"/>
          </p:nvPr>
        </p:nvSpPr>
        <p:spPr>
          <a:xfrm>
            <a:off x="607485" y="1604433"/>
            <a:ext cx="5342468"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3" name="TextBox 2"/>
          <p:cNvSpPr txBox="1"/>
          <p:nvPr userDrawn="1"/>
        </p:nvSpPr>
        <p:spPr>
          <a:xfrm>
            <a:off x="1345983" y="6634394"/>
            <a:ext cx="184731" cy="297454"/>
          </a:xfrm>
          <a:prstGeom prst="rect">
            <a:avLst/>
          </a:prstGeom>
          <a:noFill/>
        </p:spPr>
        <p:txBody>
          <a:bodyPr wrap="none" rtlCol="0">
            <a:spAutoFit/>
          </a:bodyPr>
          <a:lstStyle/>
          <a:p>
            <a:endParaRPr lang="en-US" sz="1333">
              <a:solidFill>
                <a:schemeClr val="tx2"/>
              </a:solidFill>
              <a:cs typeface="Intel Clear"/>
            </a:endParaRPr>
          </a:p>
        </p:txBody>
      </p:sp>
      <p:sp>
        <p:nvSpPr>
          <p:cNvPr id="10"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427323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a:t>54pt Intel Clear Pro</a:t>
            </a:r>
            <a:br>
              <a:rPr lang="en-US"/>
            </a:br>
            <a:r>
              <a:rPr lang="en-US"/>
              <a:t>white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baseline="0">
                <a:solidFill>
                  <a:schemeClr val="accent2"/>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
        <p:nvSpPr>
          <p:cNvPr id="6" name="Slide Number Placeholder 5"/>
          <p:cNvSpPr>
            <a:spLocks noGrp="1"/>
          </p:cNvSpPr>
          <p:nvPr>
            <p:ph type="sldNum" sz="quarter" idx="12"/>
          </p:nvPr>
        </p:nvSpPr>
        <p:spPr>
          <a:xfrm>
            <a:off x="9163136" y="6432516"/>
            <a:ext cx="2844800" cy="365125"/>
          </a:xfrm>
          <a:prstGeom prst="rect">
            <a:avLst/>
          </a:prstGeom>
        </p:spPr>
        <p:txBody>
          <a:bodyPr/>
          <a:lstStyle>
            <a:lvl1pPr>
              <a:defRPr>
                <a:solidFill>
                  <a:schemeClr val="bg1"/>
                </a:solidFill>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37421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3"/>
            <a:ext cx="10363200" cy="1500187"/>
          </a:xfrm>
        </p:spPr>
        <p:txBody>
          <a:bodyPr anchor="t" anchorCtr="0">
            <a:noAutofit/>
          </a:bodyPr>
          <a:lstStyle>
            <a:lvl1pPr marL="0" indent="0">
              <a:buNone/>
              <a:defRPr sz="5333" b="0" baseline="0">
                <a:solidFill>
                  <a:schemeClr val="accent2"/>
                </a:solidFill>
                <a:latin typeface="Intel Clear"/>
                <a:ea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40pt Intel Clear Light Body.</a:t>
            </a:r>
            <a:br>
              <a:rPr lang="en-US"/>
            </a:br>
            <a:r>
              <a:rPr lang="en-US"/>
              <a:t>For content that is not a section, but has a big idea in text only.</a:t>
            </a:r>
          </a:p>
        </p:txBody>
      </p:sp>
      <p:sp>
        <p:nvSpPr>
          <p:cNvPr id="6" name="Slide Number Placeholder 5"/>
          <p:cNvSpPr>
            <a:spLocks noGrp="1"/>
          </p:cNvSpPr>
          <p:nvPr>
            <p:ph type="sldNum" sz="quarter" idx="12"/>
          </p:nvPr>
        </p:nvSpPr>
        <p:spPr>
          <a:xfrm>
            <a:off x="9163136" y="6432516"/>
            <a:ext cx="2844800" cy="365125"/>
          </a:xfrm>
          <a:prstGeom prst="rect">
            <a:avLst/>
          </a:prstGeom>
        </p:spPr>
        <p:txBody>
          <a:bodyPr/>
          <a:lstStyle>
            <a:lvl1pPr>
              <a:defRPr>
                <a:solidFill>
                  <a:schemeClr val="bg1"/>
                </a:solidFill>
              </a:defRPr>
            </a:lvl1pPr>
          </a:lstStyle>
          <a:p>
            <a:fld id="{EE2556C5-CE8C-6547-B838-EA80C61A4AF7}" type="slidenum">
              <a:rPr lang="en-US" smtClean="0"/>
              <a:pPr/>
              <a:t>‹#›</a:t>
            </a:fld>
            <a:endParaRPr lang="en-US"/>
          </a:p>
        </p:txBody>
      </p:sp>
      <p:sp>
        <p:nvSpPr>
          <p:cNvPr id="7" name="Title 1"/>
          <p:cNvSpPr>
            <a:spLocks noGrp="1"/>
          </p:cNvSpPr>
          <p:nvPr>
            <p:ph type="title" hasCustomPrompt="1"/>
          </p:nvPr>
        </p:nvSpPr>
        <p:spPr>
          <a:xfrm>
            <a:off x="607484" y="1469059"/>
            <a:ext cx="10363200" cy="1362075"/>
          </a:xfrm>
        </p:spPr>
        <p:txBody>
          <a:bodyPr anchor="b" anchorCtr="0">
            <a:noAutofit/>
          </a:bodyPr>
          <a:lstStyle>
            <a:lvl1pPr algn="l">
              <a:lnSpc>
                <a:spcPct val="80000"/>
              </a:lnSpc>
              <a:defRPr sz="5333"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40pt Intel Clear Heading</a:t>
            </a:r>
          </a:p>
        </p:txBody>
      </p:sp>
    </p:spTree>
    <p:extLst>
      <p:ext uri="{BB962C8B-B14F-4D97-AF65-F5344CB8AC3E}">
        <p14:creationId xmlns:p14="http://schemas.microsoft.com/office/powerpoint/2010/main" val="186254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3013451"/>
            <a:ext cx="10363200" cy="1362075"/>
          </a:xfrm>
        </p:spPr>
        <p:txBody>
          <a:bodyPr anchor="b" anchorCtr="0">
            <a:noAutofit/>
          </a:bodyPr>
          <a:lstStyle>
            <a:lvl1pPr algn="l">
              <a:lnSpc>
                <a:spcPct val="80000"/>
              </a:lnSpc>
              <a:defRPr sz="72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a:t>54pt Intel Clear Pro blue section</a:t>
            </a:r>
          </a:p>
        </p:txBody>
      </p:sp>
      <p:sp>
        <p:nvSpPr>
          <p:cNvPr id="3" name="Text Placeholder 2"/>
          <p:cNvSpPr>
            <a:spLocks noGrp="1"/>
          </p:cNvSpPr>
          <p:nvPr>
            <p:ph type="body" idx="1" hasCustomPrompt="1"/>
          </p:nvPr>
        </p:nvSpPr>
        <p:spPr>
          <a:xfrm>
            <a:off x="607484" y="4465049"/>
            <a:ext cx="10363200" cy="1500187"/>
          </a:xfrm>
        </p:spPr>
        <p:txBody>
          <a:bodyPr anchor="t" anchorCtr="0">
            <a:noAutofit/>
          </a:bodyPr>
          <a:lstStyle>
            <a:lvl1pPr marL="0" indent="0">
              <a:buNone/>
              <a:defRPr sz="2133" b="0" baseline="0">
                <a:solidFill>
                  <a:schemeClr val="accent3"/>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
        <p:nvSpPr>
          <p:cNvPr id="5" name="Picture Placeholder 4"/>
          <p:cNvSpPr>
            <a:spLocks noGrp="1"/>
          </p:cNvSpPr>
          <p:nvPr>
            <p:ph type="pic" sz="quarter" idx="13" hasCustomPrompt="1"/>
          </p:nvPr>
        </p:nvSpPr>
        <p:spPr>
          <a:xfrm>
            <a:off x="0" y="2"/>
            <a:ext cx="12192000" cy="3432175"/>
          </a:xfrm>
          <a:solidFill>
            <a:schemeClr val="bg2">
              <a:lumMod val="60000"/>
              <a:lumOff val="40000"/>
            </a:schemeClr>
          </a:solidFill>
        </p:spPr>
        <p:txBody>
          <a:bodyPr/>
          <a:lstStyle>
            <a:lvl1pPr>
              <a:defRPr baseline="0">
                <a:solidFill>
                  <a:srgbClr val="0071C5"/>
                </a:solidFill>
              </a:defRPr>
            </a:lvl1pPr>
          </a:lstStyle>
          <a:p>
            <a:r>
              <a:rPr lang="en-US"/>
              <a:t>Insert photo here. Drag picture to placeholder or click icon to add.</a:t>
            </a:r>
          </a:p>
        </p:txBody>
      </p:sp>
    </p:spTree>
    <p:extLst>
      <p:ext uri="{BB962C8B-B14F-4D97-AF65-F5344CB8AC3E}">
        <p14:creationId xmlns:p14="http://schemas.microsoft.com/office/powerpoint/2010/main" val="28716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200040-B841-47B7-8555-E0299CDC24FA}"/>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42536" y="1635111"/>
            <a:ext cx="9789007" cy="1874852"/>
          </a:xfrm>
        </p:spPr>
        <p:txBody>
          <a:bodyPr anchor="b"/>
          <a:lstStyle>
            <a:lvl1pPr algn="l">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p:nvPr>
        </p:nvSpPr>
        <p:spPr>
          <a:xfrm>
            <a:off x="1543438" y="944163"/>
            <a:ext cx="9810362" cy="627700"/>
          </a:xfrm>
        </p:spPr>
        <p:txBody>
          <a:bodyPr anchor="b" anchorCtr="0">
            <a:normAutofit/>
          </a:bodyPr>
          <a:lstStyle>
            <a:lvl1pPr marL="0" indent="0">
              <a:buFontTx/>
              <a:buNone/>
              <a:defRPr sz="1600">
                <a:solidFill>
                  <a:schemeClr val="accent1"/>
                </a:solidFill>
                <a:latin typeface="+mn-lt"/>
              </a:defRPr>
            </a:lvl1pPr>
          </a:lstStyle>
          <a:p>
            <a:pPr lvl="0"/>
            <a:r>
              <a:rPr lang="en-US"/>
              <a:t>Click to edit Master text styles</a:t>
            </a:r>
          </a:p>
        </p:txBody>
      </p:sp>
      <p:sp>
        <p:nvSpPr>
          <p:cNvPr id="18" name="Rectangle 17">
            <a:extLst>
              <a:ext uri="{FF2B5EF4-FFF2-40B4-BE49-F238E27FC236}">
                <a16:creationId xmlns:a16="http://schemas.microsoft.com/office/drawing/2014/main" id="{A24C56C1-BF0A-4234-81F8-D2B769834C5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4086405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1441833"/>
            <a:ext cx="10972800" cy="4241800"/>
          </a:xfrm>
        </p:spPr>
        <p:txBody>
          <a:bodyPr>
            <a:normAutofit/>
          </a:bodyPr>
          <a:lstStyle>
            <a:lvl1pPr marL="0" indent="0">
              <a:buNone/>
              <a:defRPr sz="6000">
                <a:solidFill>
                  <a:schemeClr val="accent1"/>
                </a:solidFill>
              </a:defRPr>
            </a:lvl1pPr>
          </a:lstStyle>
          <a:p>
            <a:pPr lvl="0"/>
            <a:r>
              <a:rPr lang="en-US"/>
              <a:t>Click to edit Master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p:nvPr>
        </p:nvSpPr>
        <p:spPr>
          <a:xfrm>
            <a:off x="381000" y="5757203"/>
            <a:ext cx="10972800" cy="501650"/>
          </a:xfrm>
        </p:spPr>
        <p:txBody>
          <a:bodyPr/>
          <a:lstStyle>
            <a:lvl1pPr marL="0" indent="0">
              <a:buNone/>
              <a:defRPr>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8310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469900" y="433961"/>
            <a:ext cx="10363200" cy="446551"/>
          </a:xfrm>
        </p:spPr>
        <p:txBody>
          <a:bodyPr vert="horz" lIns="0" tIns="45720" rIns="0" bIns="0" rtlCol="0" anchor="ctr" anchorCtr="0">
            <a:noAutofit/>
          </a:bodyPr>
          <a:lstStyle>
            <a:lvl1pPr>
              <a:defRPr lang="en-US" sz="2800" spc="-75" dirty="0">
                <a:latin typeface="+mj-lt"/>
              </a:defRPr>
            </a:lvl1pPr>
          </a:lstStyle>
          <a:p>
            <a:pPr lvl="0" defTabSz="685766">
              <a:lnSpc>
                <a:spcPct val="85000"/>
              </a:lnSpc>
            </a:pPr>
            <a:r>
              <a:rPr lang="en-US"/>
              <a:t>Click to edit Master title style</a:t>
            </a:r>
          </a:p>
        </p:txBody>
      </p:sp>
      <p:sp>
        <p:nvSpPr>
          <p:cNvPr id="4" name="Text Placeholder 8"/>
          <p:cNvSpPr>
            <a:spLocks noGrp="1"/>
          </p:cNvSpPr>
          <p:nvPr>
            <p:ph type="body" sz="quarter" idx="14"/>
          </p:nvPr>
        </p:nvSpPr>
        <p:spPr>
          <a:xfrm>
            <a:off x="469900" y="905459"/>
            <a:ext cx="10362880" cy="475488"/>
          </a:xfrm>
        </p:spPr>
        <p:txBody>
          <a:bodyPr vert="horz" lIns="0" tIns="0" rIns="0" bIns="0" rtlCol="0">
            <a:noAutofit/>
          </a:bodyPr>
          <a:lstStyle>
            <a:lvl1pPr marL="0" indent="0">
              <a:buNone/>
              <a:defRPr lang="en-US" sz="1600"/>
            </a:lvl1pPr>
          </a:lstStyle>
          <a:p>
            <a:pPr marL="228589" lvl="0" indent="-228589">
              <a:lnSpc>
                <a:spcPct val="130000"/>
              </a:lnSpc>
            </a:pPr>
            <a:r>
              <a:rPr lang="en-US"/>
              <a:t>Edit Master text styles</a:t>
            </a:r>
          </a:p>
        </p:txBody>
      </p:sp>
      <p:sp>
        <p:nvSpPr>
          <p:cNvPr id="8" name="Text Placeholder 5"/>
          <p:cNvSpPr>
            <a:spLocks noGrp="1"/>
          </p:cNvSpPr>
          <p:nvPr>
            <p:ph type="body" sz="quarter" idx="15" hasCustomPrompt="1"/>
          </p:nvPr>
        </p:nvSpPr>
        <p:spPr>
          <a:xfrm>
            <a:off x="476058" y="270285"/>
            <a:ext cx="4632960" cy="128682"/>
          </a:xfrm>
        </p:spPr>
        <p:txBody>
          <a:bodyPr vert="horz" lIns="0" tIns="0" rIns="0" bIns="0" rtlCol="0">
            <a:noAutofit/>
          </a:bodyPr>
          <a:lstStyle>
            <a:lvl1pPr marL="0" indent="0">
              <a:buNone/>
              <a:defRPr lang="en-US" sz="900" b="1" kern="0" cap="all" spc="251" baseline="0" dirty="0">
                <a:solidFill>
                  <a:schemeClr val="tx1">
                    <a:lumMod val="50000"/>
                    <a:lumOff val="50000"/>
                  </a:schemeClr>
                </a:solidFill>
                <a:ea typeface="Nexa Black" charset="0"/>
                <a:cs typeface="Nexa Black" charset="0"/>
              </a:defRPr>
            </a:lvl1pPr>
          </a:lstStyle>
          <a:p>
            <a:pPr marL="228589" lvl="0" indent="-228589"/>
            <a:r>
              <a:rPr lang="en-US"/>
              <a:t>BREADCRUMBS</a:t>
            </a:r>
          </a:p>
        </p:txBody>
      </p:sp>
      <p:sp>
        <p:nvSpPr>
          <p:cNvPr id="5" name="Slide Number Placeholder 3">
            <a:extLst>
              <a:ext uri="{FF2B5EF4-FFF2-40B4-BE49-F238E27FC236}">
                <a16:creationId xmlns:a16="http://schemas.microsoft.com/office/drawing/2014/main" id="{E82B4B44-1129-4477-A3C6-1CAA5724DCE9}"/>
              </a:ext>
            </a:extLst>
          </p:cNvPr>
          <p:cNvSpPr>
            <a:spLocks noGrp="1"/>
          </p:cNvSpPr>
          <p:nvPr>
            <p:ph type="sldNum" sz="quarter" idx="12"/>
          </p:nvPr>
        </p:nvSpPr>
        <p:spPr>
          <a:xfrm>
            <a:off x="10908064" y="6432516"/>
            <a:ext cx="1099872" cy="365125"/>
          </a:xfrm>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4049169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a:t>Click to edit title</a:t>
            </a:r>
          </a:p>
        </p:txBody>
      </p:sp>
      <p:sp>
        <p:nvSpPr>
          <p:cNvPr id="9" name="Text Placeholder 7"/>
          <p:cNvSpPr>
            <a:spLocks noGrp="1"/>
          </p:cNvSpPr>
          <p:nvPr>
            <p:ph type="body" sz="quarter" idx="13" hasCustomPrompt="1"/>
          </p:nvPr>
        </p:nvSpPr>
        <p:spPr>
          <a:xfrm>
            <a:off x="471950" y="6191832"/>
            <a:ext cx="11248101" cy="215508"/>
          </a:xfrm>
        </p:spPr>
        <p:txBody>
          <a:bodyPr wrap="square" anchor="b" anchorCtr="0">
            <a:spAutoFit/>
          </a:bodyPr>
          <a:lstStyle>
            <a:lvl1pPr marL="0" indent="0">
              <a:lnSpc>
                <a:spcPct val="75000"/>
              </a:lnSpc>
              <a:spcBef>
                <a:spcPts val="0"/>
              </a:spcBef>
              <a:buFont typeface="Arial" pitchFamily="34" charset="0"/>
              <a:buNone/>
              <a:defRPr sz="1067">
                <a:solidFill>
                  <a:schemeClr val="tx1">
                    <a:lumMod val="75000"/>
                  </a:schemeClr>
                </a:solidFill>
                <a:latin typeface="+mn-lt"/>
              </a:defRPr>
            </a:lvl1pPr>
            <a:lvl2pPr marL="228594" indent="-152396">
              <a:defRPr sz="1200"/>
            </a:lvl2pPr>
            <a:lvl3pPr marL="457189" indent="-152396">
              <a:defRPr sz="1200"/>
            </a:lvl3pPr>
            <a:lvl4pPr marL="685783" indent="-152396">
              <a:defRPr sz="1200"/>
            </a:lvl4pPr>
            <a:lvl5pPr marL="914377" indent="-152396">
              <a:defRPr sz="1200"/>
            </a:lvl5pPr>
          </a:lstStyle>
          <a:p>
            <a:pPr lvl="0"/>
            <a:r>
              <a:rPr lang="en-US"/>
              <a:t>Click to edit footnote</a:t>
            </a:r>
          </a:p>
        </p:txBody>
      </p:sp>
      <p:sp>
        <p:nvSpPr>
          <p:cNvPr id="3" name="Slide Number Placeholder 2"/>
          <p:cNvSpPr>
            <a:spLocks noGrp="1"/>
          </p:cNvSpPr>
          <p:nvPr>
            <p:ph type="sldNum" sz="quarter" idx="14"/>
          </p:nvPr>
        </p:nvSpPr>
        <p:spPr>
          <a:xfrm>
            <a:off x="11797792"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a:solidFill>
                <a:prstClr val="white"/>
              </a:solidFill>
            </a:endParaRPr>
          </a:p>
        </p:txBody>
      </p:sp>
    </p:spTree>
    <p:extLst>
      <p:ext uri="{BB962C8B-B14F-4D97-AF65-F5344CB8AC3E}">
        <p14:creationId xmlns:p14="http://schemas.microsoft.com/office/powerpoint/2010/main" val="6392315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perations section">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7460F3-31B1-8593-1F65-7966BC552ACE}"/>
              </a:ext>
            </a:extLst>
          </p:cNvPr>
          <p:cNvPicPr>
            <a:picLocks noChangeAspect="1"/>
          </p:cNvPicPr>
          <p:nvPr userDrawn="1"/>
        </p:nvPicPr>
        <p:blipFill rotWithShape="1">
          <a:blip r:embed="rId2"/>
          <a:srcRect l="9458" t="28422" r="7497" b="-5610"/>
          <a:stretch/>
        </p:blipFill>
        <p:spPr>
          <a:xfrm rot="16200000">
            <a:off x="-243923" y="241852"/>
            <a:ext cx="6858002" cy="6374293"/>
          </a:xfrm>
          <a:prstGeom prst="rect">
            <a:avLst/>
          </a:prstGeom>
        </p:spPr>
      </p:pic>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9672285" y="4951823"/>
            <a:ext cx="1954357" cy="1440697"/>
            <a:chOff x="573803" y="4951823"/>
            <a:chExt cx="1954357" cy="1440697"/>
          </a:xfrm>
        </p:grpSpPr>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rgbClr val="FF8F5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rgbClr val="98A1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3695186" y="1673211"/>
            <a:ext cx="8430139" cy="1874852"/>
          </a:xfrm>
        </p:spPr>
        <p:txBody>
          <a:bodyPr anchor="b"/>
          <a:lstStyle>
            <a:lvl1pPr algn="l">
              <a:defRPr sz="6600">
                <a:solidFill>
                  <a:schemeClr val="bg1"/>
                </a:solidFill>
              </a:defRPr>
            </a:lvl1pPr>
          </a:lstStyle>
          <a:p>
            <a:r>
              <a:rPr lang="en-US"/>
              <a:t>Operations</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3695186" y="3640138"/>
            <a:ext cx="8430139" cy="1655762"/>
          </a:xfrm>
        </p:spPr>
        <p:txBody>
          <a:bodyPr/>
          <a:lstStyle>
            <a:lvl1pPr marL="0" indent="0" algn="l">
              <a:buNone/>
              <a:defRPr sz="2400" b="0" i="0">
                <a:solidFill>
                  <a:schemeClr val="bg1"/>
                </a:solidFill>
                <a:latin typeface="IntelOne Text Light" panose="020B04030202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29" name="TextBox 28">
            <a:extLst>
              <a:ext uri="{FF2B5EF4-FFF2-40B4-BE49-F238E27FC236}">
                <a16:creationId xmlns:a16="http://schemas.microsoft.com/office/drawing/2014/main" id="{2E43A733-EFA8-E438-B61F-9DFEFF49536A}"/>
              </a:ext>
            </a:extLst>
          </p:cNvPr>
          <p:cNvSpPr txBox="1"/>
          <p:nvPr userDrawn="1"/>
        </p:nvSpPr>
        <p:spPr>
          <a:xfrm>
            <a:off x="764266" y="3031511"/>
            <a:ext cx="2013886" cy="969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lnSpc>
                <a:spcPct val="95000"/>
              </a:lnSpc>
            </a:pPr>
            <a:r>
              <a:rPr lang="en-US" sz="2000" b="1">
                <a:solidFill>
                  <a:schemeClr val="bg1">
                    <a:alpha val="15255"/>
                  </a:schemeClr>
                </a:solidFill>
                <a:latin typeface="IntelOne Display Light"/>
                <a:sym typeface="Helvetica Neue Medium"/>
              </a:rPr>
              <a:t>Culture of Execution Excellence</a:t>
            </a:r>
          </a:p>
        </p:txBody>
      </p:sp>
    </p:spTree>
    <p:extLst>
      <p:ext uri="{BB962C8B-B14F-4D97-AF65-F5344CB8AC3E}">
        <p14:creationId xmlns:p14="http://schemas.microsoft.com/office/powerpoint/2010/main" val="329542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eople section">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0287B9-4BAB-1624-5F27-CC8ACC906599}"/>
              </a:ext>
            </a:extLst>
          </p:cNvPr>
          <p:cNvPicPr>
            <a:picLocks noChangeAspect="1"/>
          </p:cNvPicPr>
          <p:nvPr userDrawn="1"/>
        </p:nvPicPr>
        <p:blipFill rotWithShape="1">
          <a:blip r:embed="rId2"/>
          <a:srcRect l="28322" t="7323" b="9343"/>
          <a:stretch/>
        </p:blipFill>
        <p:spPr>
          <a:xfrm>
            <a:off x="0" y="0"/>
            <a:ext cx="5898788" cy="6858000"/>
          </a:xfrm>
          <a:prstGeom prst="rect">
            <a:avLst/>
          </a:prstGeom>
        </p:spPr>
      </p:pic>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9672285" y="4951823"/>
            <a:ext cx="1954357" cy="1440697"/>
            <a:chOff x="573803" y="4951823"/>
            <a:chExt cx="1954357" cy="1440697"/>
          </a:xfrm>
        </p:grpSpPr>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rgbClr val="FF8F5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rgbClr val="98A1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3695186" y="1673211"/>
            <a:ext cx="8430139" cy="1874852"/>
          </a:xfrm>
        </p:spPr>
        <p:txBody>
          <a:bodyPr anchor="b"/>
          <a:lstStyle>
            <a:lvl1pPr algn="l">
              <a:defRPr sz="6600">
                <a:solidFill>
                  <a:schemeClr val="bg1"/>
                </a:solidFill>
              </a:defRPr>
            </a:lvl1pPr>
          </a:lstStyle>
          <a:p>
            <a:r>
              <a:rPr lang="en-US"/>
              <a:t>People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3695186" y="3640138"/>
            <a:ext cx="8430139" cy="1655762"/>
          </a:xfrm>
        </p:spPr>
        <p:txBody>
          <a:bodyPr/>
          <a:lstStyle>
            <a:lvl1pPr marL="0" indent="0" algn="l">
              <a:buNone/>
              <a:defRPr sz="2400" b="0" i="0">
                <a:solidFill>
                  <a:schemeClr val="bg1"/>
                </a:solidFill>
                <a:latin typeface="IntelOne Text Light" panose="020B04030202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21" name="TextBox 20">
            <a:extLst>
              <a:ext uri="{FF2B5EF4-FFF2-40B4-BE49-F238E27FC236}">
                <a16:creationId xmlns:a16="http://schemas.microsoft.com/office/drawing/2014/main" id="{F147C3AB-B087-14F9-2205-8B74184E1B0D}"/>
              </a:ext>
            </a:extLst>
          </p:cNvPr>
          <p:cNvSpPr txBox="1"/>
          <p:nvPr userDrawn="1"/>
        </p:nvSpPr>
        <p:spPr>
          <a:xfrm>
            <a:off x="764266" y="3031511"/>
            <a:ext cx="2013886" cy="969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lnSpc>
                <a:spcPct val="95000"/>
              </a:lnSpc>
            </a:pPr>
            <a:r>
              <a:rPr lang="en-US" sz="2000" b="1">
                <a:solidFill>
                  <a:schemeClr val="bg1">
                    <a:alpha val="15255"/>
                  </a:schemeClr>
                </a:solidFill>
                <a:latin typeface="IntelOne Display Light"/>
                <a:sym typeface="Helvetica Neue Medium"/>
              </a:rPr>
              <a:t>Culture of Execution Excellence</a:t>
            </a:r>
          </a:p>
        </p:txBody>
      </p:sp>
    </p:spTree>
    <p:extLst>
      <p:ext uri="{BB962C8B-B14F-4D97-AF65-F5344CB8AC3E}">
        <p14:creationId xmlns:p14="http://schemas.microsoft.com/office/powerpoint/2010/main" val="159646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1B587A-481D-4354-9508-D5D8FF887B06}"/>
              </a:ext>
              <a:ext uri="{C183D7F6-B498-43B3-948B-1728B52AA6E4}">
                <adec:decorative xmlns:adec="http://schemas.microsoft.com/office/drawing/2017/decorative" val="1"/>
              </a:ext>
            </a:extLst>
          </p:cNvPr>
          <p:cNvGrpSpPr/>
          <p:nvPr userDrawn="1"/>
        </p:nvGrpSpPr>
        <p:grpSpPr>
          <a:xfrm>
            <a:off x="573803" y="0"/>
            <a:ext cx="4325371" cy="6377476"/>
            <a:chOff x="573803" y="0"/>
            <a:chExt cx="4325371" cy="6377476"/>
          </a:xfrm>
        </p:grpSpPr>
        <p:sp>
          <p:nvSpPr>
            <p:cNvPr id="12" name="Rectangle 11">
              <a:extLst>
                <a:ext uri="{FF2B5EF4-FFF2-40B4-BE49-F238E27FC236}">
                  <a16:creationId xmlns:a16="http://schemas.microsoft.com/office/drawing/2014/main" id="{1CFE29C8-410C-4059-919F-670CE49EA18F}"/>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1ADCBE42-BEC7-4DF9-A16F-7E76C7D448E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AAA47B74-98DC-499D-981D-583A2DD69E50}"/>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33D68EB8-A34F-47E3-8B7F-5FF260D65B7C}"/>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7" name="Graphic 16">
              <a:extLst>
                <a:ext uri="{FF2B5EF4-FFF2-40B4-BE49-F238E27FC236}">
                  <a16:creationId xmlns:a16="http://schemas.microsoft.com/office/drawing/2014/main" id="{07897D68-7CB8-406F-9146-F00DE71319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grpSp>
        <p:nvGrpSpPr>
          <p:cNvPr id="4" name="Group 3">
            <a:extLst>
              <a:ext uri="{FF2B5EF4-FFF2-40B4-BE49-F238E27FC236}">
                <a16:creationId xmlns:a16="http://schemas.microsoft.com/office/drawing/2014/main" id="{66D8E5A8-9477-47F6-9CA7-9A7DC46705CE}"/>
              </a:ext>
              <a:ext uri="{C183D7F6-B498-43B3-948B-1728B52AA6E4}">
                <adec:decorative xmlns:adec="http://schemas.microsoft.com/office/drawing/2017/decorative" val="1"/>
              </a:ext>
            </a:extLst>
          </p:cNvPr>
          <p:cNvGrpSpPr/>
          <p:nvPr/>
        </p:nvGrpSpPr>
        <p:grpSpPr>
          <a:xfrm>
            <a:off x="573803" y="0"/>
            <a:ext cx="4325371" cy="6377476"/>
            <a:chOff x="573803" y="0"/>
            <a:chExt cx="4325371" cy="6377476"/>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accent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tx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63674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99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sign &amp; Dev">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AF419E-A5C5-263F-BA07-54D282578A5B}"/>
              </a:ext>
            </a:extLst>
          </p:cNvPr>
          <p:cNvSpPr/>
          <p:nvPr userDrawn="1"/>
        </p:nvSpPr>
        <p:spPr>
          <a:xfrm>
            <a:off x="0" y="0"/>
            <a:ext cx="11736104" cy="6399454"/>
          </a:xfrm>
          <a:prstGeom prst="rect">
            <a:avLst/>
          </a:prstGeom>
          <a:gradFill>
            <a:gsLst>
              <a:gs pos="7000">
                <a:srgbClr val="98A1FF">
                  <a:alpha val="0"/>
                </a:srgbClr>
              </a:gs>
              <a:gs pos="42000">
                <a:srgbClr val="98A1FF">
                  <a:alpha val="35195"/>
                </a:srgb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9" name="Group 8">
            <a:extLst>
              <a:ext uri="{FF2B5EF4-FFF2-40B4-BE49-F238E27FC236}">
                <a16:creationId xmlns:a16="http://schemas.microsoft.com/office/drawing/2014/main" id="{22B3BD8E-8C4A-FB12-DEA3-10B8C9AC8FAF}"/>
              </a:ext>
            </a:extLst>
          </p:cNvPr>
          <p:cNvGrpSpPr/>
          <p:nvPr userDrawn="1"/>
        </p:nvGrpSpPr>
        <p:grpSpPr>
          <a:xfrm>
            <a:off x="10688514" y="178668"/>
            <a:ext cx="1699830" cy="924663"/>
            <a:chOff x="10570269" y="178669"/>
            <a:chExt cx="1699830" cy="924663"/>
          </a:xfrm>
        </p:grpSpPr>
        <p:pic>
          <p:nvPicPr>
            <p:cNvPr id="10" name="Picture 9">
              <a:extLst>
                <a:ext uri="{FF2B5EF4-FFF2-40B4-BE49-F238E27FC236}">
                  <a16:creationId xmlns:a16="http://schemas.microsoft.com/office/drawing/2014/main" id="{7FA098A5-7536-B195-C719-F938BBB05E8D}"/>
                </a:ext>
              </a:extLst>
            </p:cNvPr>
            <p:cNvPicPr>
              <a:picLocks noChangeAspect="1"/>
            </p:cNvPicPr>
            <p:nvPr/>
          </p:nvPicPr>
          <p:blipFill rotWithShape="1">
            <a:blip r:embed="rId2"/>
            <a:srcRect r="11551"/>
            <a:stretch/>
          </p:blipFill>
          <p:spPr>
            <a:xfrm>
              <a:off x="10570269" y="178669"/>
              <a:ext cx="1503486" cy="924663"/>
            </a:xfrm>
            <a:prstGeom prst="rect">
              <a:avLst/>
            </a:prstGeom>
          </p:spPr>
        </p:pic>
        <p:sp>
          <p:nvSpPr>
            <p:cNvPr id="11" name="TextBox 10">
              <a:extLst>
                <a:ext uri="{FF2B5EF4-FFF2-40B4-BE49-F238E27FC236}">
                  <a16:creationId xmlns:a16="http://schemas.microsoft.com/office/drawing/2014/main" id="{FA384989-B611-6F3C-874A-FBFAE20C8E02}"/>
                </a:ext>
              </a:extLst>
            </p:cNvPr>
            <p:cNvSpPr txBox="1"/>
            <p:nvPr/>
          </p:nvSpPr>
          <p:spPr>
            <a:xfrm>
              <a:off x="10951035" y="280675"/>
              <a:ext cx="1319064"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u="none" strike="noStrike" cap="none" spc="0" normalizeH="0" baseline="0">
                  <a:ln>
                    <a:noFill/>
                  </a:ln>
                  <a:solidFill>
                    <a:schemeClr val="bg1"/>
                  </a:solidFill>
                  <a:effectLst/>
                  <a:uFillTx/>
                  <a:latin typeface="IntelOne Display Light" panose="020B0403020203020204" pitchFamily="34" charset="77"/>
                  <a:sym typeface="Helvetica Neue"/>
                </a:rPr>
                <a:t>Design &amp; Dev</a:t>
              </a:r>
            </a:p>
          </p:txBody>
        </p:sp>
      </p:grpSp>
      <p:sp>
        <p:nvSpPr>
          <p:cNvPr id="14" name="Title 1">
            <a:extLst>
              <a:ext uri="{FF2B5EF4-FFF2-40B4-BE49-F238E27FC236}">
                <a16:creationId xmlns:a16="http://schemas.microsoft.com/office/drawing/2014/main" id="{8C45A9DB-8FB4-E71E-EF97-C67F54726CF0}"/>
              </a:ext>
            </a:extLst>
          </p:cNvPr>
          <p:cNvSpPr>
            <a:spLocks noGrp="1"/>
          </p:cNvSpPr>
          <p:nvPr>
            <p:ph type="title" hasCustomPrompt="1"/>
          </p:nvPr>
        </p:nvSpPr>
        <p:spPr>
          <a:xfrm>
            <a:off x="381000" y="0"/>
            <a:ext cx="10972800" cy="1103332"/>
          </a:xfrm>
        </p:spPr>
        <p:txBody>
          <a:bodyPr anchor="b"/>
          <a:lstStyle>
            <a:lvl1pPr>
              <a:defRPr>
                <a:solidFill>
                  <a:srgbClr val="262626"/>
                </a:solidFill>
              </a:defRPr>
            </a:lvl1pPr>
          </a:lstStyle>
          <a:p>
            <a:r>
              <a:rPr lang="en-US"/>
              <a:t>Click to edit title style</a:t>
            </a:r>
          </a:p>
        </p:txBody>
      </p:sp>
    </p:spTree>
    <p:extLst>
      <p:ext uri="{BB962C8B-B14F-4D97-AF65-F5344CB8AC3E}">
        <p14:creationId xmlns:p14="http://schemas.microsoft.com/office/powerpoint/2010/main" val="377741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ra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ED86F1-1C00-64ED-F4DF-DE9F51BCC87B}"/>
              </a:ext>
            </a:extLst>
          </p:cNvPr>
          <p:cNvSpPr/>
          <p:nvPr userDrawn="1"/>
        </p:nvSpPr>
        <p:spPr>
          <a:xfrm>
            <a:off x="0" y="0"/>
            <a:ext cx="11736104" cy="6399454"/>
          </a:xfrm>
          <a:prstGeom prst="rect">
            <a:avLst/>
          </a:prstGeom>
          <a:gradFill>
            <a:gsLst>
              <a:gs pos="7000">
                <a:srgbClr val="98A1FF">
                  <a:alpha val="0"/>
                </a:srgbClr>
              </a:gs>
              <a:gs pos="40000">
                <a:schemeClr val="tx2">
                  <a:lumMod val="60000"/>
                  <a:lumOff val="40000"/>
                  <a:alpha val="2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5" name="Group 4">
            <a:extLst>
              <a:ext uri="{FF2B5EF4-FFF2-40B4-BE49-F238E27FC236}">
                <a16:creationId xmlns:a16="http://schemas.microsoft.com/office/drawing/2014/main" id="{C5C6A276-F8F8-AC83-46DC-396F5283020D}"/>
              </a:ext>
            </a:extLst>
          </p:cNvPr>
          <p:cNvGrpSpPr/>
          <p:nvPr userDrawn="1"/>
        </p:nvGrpSpPr>
        <p:grpSpPr>
          <a:xfrm>
            <a:off x="10688514" y="178669"/>
            <a:ext cx="1503486" cy="924663"/>
            <a:chOff x="10570269" y="178669"/>
            <a:chExt cx="1503486" cy="924663"/>
          </a:xfrm>
        </p:grpSpPr>
        <p:pic>
          <p:nvPicPr>
            <p:cNvPr id="6" name="Picture 5">
              <a:extLst>
                <a:ext uri="{FF2B5EF4-FFF2-40B4-BE49-F238E27FC236}">
                  <a16:creationId xmlns:a16="http://schemas.microsoft.com/office/drawing/2014/main" id="{73EED74E-116F-047F-4A83-B5D5D7DDAB1B}"/>
                </a:ext>
              </a:extLst>
            </p:cNvPr>
            <p:cNvPicPr>
              <a:picLocks noChangeAspect="1"/>
            </p:cNvPicPr>
            <p:nvPr/>
          </p:nvPicPr>
          <p:blipFill rotWithShape="1">
            <a:blip r:embed="rId2"/>
            <a:srcRect r="11551"/>
            <a:stretch/>
          </p:blipFill>
          <p:spPr>
            <a:xfrm>
              <a:off x="10570269" y="178669"/>
              <a:ext cx="1503486" cy="924663"/>
            </a:xfrm>
            <a:prstGeom prst="rect">
              <a:avLst/>
            </a:prstGeom>
          </p:spPr>
        </p:pic>
        <p:sp>
          <p:nvSpPr>
            <p:cNvPr id="7" name="TextBox 6">
              <a:extLst>
                <a:ext uri="{FF2B5EF4-FFF2-40B4-BE49-F238E27FC236}">
                  <a16:creationId xmlns:a16="http://schemas.microsoft.com/office/drawing/2014/main" id="{995A66BB-469F-A7CA-C1D4-41E417093E47}"/>
                </a:ext>
              </a:extLst>
            </p:cNvPr>
            <p:cNvSpPr txBox="1"/>
            <p:nvPr/>
          </p:nvSpPr>
          <p:spPr>
            <a:xfrm>
              <a:off x="10951035" y="279989"/>
              <a:ext cx="1088566"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u="none" strike="noStrike" cap="none" spc="0" normalizeH="0" baseline="0">
                  <a:ln>
                    <a:noFill/>
                  </a:ln>
                  <a:solidFill>
                    <a:schemeClr val="bg1"/>
                  </a:solidFill>
                  <a:effectLst/>
                  <a:uFillTx/>
                  <a:latin typeface="IntelOne Display Light" panose="020B0403020203020204" pitchFamily="34" charset="77"/>
                  <a:sym typeface="Helvetica Neue"/>
                </a:rPr>
                <a:t>Operations</a:t>
              </a:r>
            </a:p>
          </p:txBody>
        </p:sp>
      </p:grpSp>
      <p:sp>
        <p:nvSpPr>
          <p:cNvPr id="13" name="Title 1">
            <a:extLst>
              <a:ext uri="{FF2B5EF4-FFF2-40B4-BE49-F238E27FC236}">
                <a16:creationId xmlns:a16="http://schemas.microsoft.com/office/drawing/2014/main" id="{415062A3-B541-DB85-2359-991884B075B2}"/>
              </a:ext>
            </a:extLst>
          </p:cNvPr>
          <p:cNvSpPr>
            <a:spLocks noGrp="1"/>
          </p:cNvSpPr>
          <p:nvPr>
            <p:ph type="title" hasCustomPrompt="1"/>
          </p:nvPr>
        </p:nvSpPr>
        <p:spPr>
          <a:xfrm>
            <a:off x="381000" y="0"/>
            <a:ext cx="10972800" cy="1103332"/>
          </a:xfrm>
        </p:spPr>
        <p:txBody>
          <a:bodyPr anchor="b"/>
          <a:lstStyle>
            <a:lvl1pPr>
              <a:defRPr>
                <a:solidFill>
                  <a:srgbClr val="262626"/>
                </a:solidFill>
              </a:defRPr>
            </a:lvl1pPr>
          </a:lstStyle>
          <a:p>
            <a:r>
              <a:rPr lang="en-US"/>
              <a:t>Click to edit title style</a:t>
            </a:r>
          </a:p>
        </p:txBody>
      </p:sp>
    </p:spTree>
    <p:extLst>
      <p:ext uri="{BB962C8B-B14F-4D97-AF65-F5344CB8AC3E}">
        <p14:creationId xmlns:p14="http://schemas.microsoft.com/office/powerpoint/2010/main" val="314026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9" name="Rectangle 8" descr="Department or Event Name">
            <a:extLst>
              <a:ext uri="{FF2B5EF4-FFF2-40B4-BE49-F238E27FC236}">
                <a16:creationId xmlns:a16="http://schemas.microsoft.com/office/drawing/2014/main" id="{8A75CF89-9B1A-49AA-8C1C-7280637B6567}"/>
              </a:ext>
            </a:extLst>
          </p:cNvPr>
          <p:cNvSpPr/>
          <p:nvPr/>
        </p:nvSpPr>
        <p:spPr>
          <a:xfrm>
            <a:off x="286365" y="6510549"/>
            <a:ext cx="2172390"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1137466" y="6554735"/>
            <a:ext cx="476084" cy="177524"/>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EDE1E402-C0AA-4A44-97FB-BE9DDACF9A55}"/>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descr="Intel Confidential">
            <a:extLst>
              <a:ext uri="{FF2B5EF4-FFF2-40B4-BE49-F238E27FC236}">
                <a16:creationId xmlns:a16="http://schemas.microsoft.com/office/drawing/2014/main" id="{906391AB-9F76-4178-9622-4768A6A6C7CA}"/>
              </a:ext>
            </a:extLst>
          </p:cNvPr>
          <p:cNvSpPr/>
          <p:nvPr userDrawn="1"/>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15" name="Rectangle 14" descr="Department or Event Name">
            <a:extLst>
              <a:ext uri="{FF2B5EF4-FFF2-40B4-BE49-F238E27FC236}">
                <a16:creationId xmlns:a16="http://schemas.microsoft.com/office/drawing/2014/main" id="{690E8CB7-4C09-47D4-9A3A-4E8E8877F589}"/>
              </a:ext>
            </a:extLst>
          </p:cNvPr>
          <p:cNvSpPr/>
          <p:nvPr userDrawn="1"/>
        </p:nvSpPr>
        <p:spPr>
          <a:xfrm>
            <a:off x="286365" y="6510549"/>
            <a:ext cx="1382110" cy="230832"/>
          </a:xfrm>
          <a:prstGeom prst="rect">
            <a:avLst/>
          </a:prstGeom>
        </p:spPr>
        <p:txBody>
          <a:bodyPr wrap="none">
            <a:spAutoFit/>
          </a:bodyPr>
          <a:lstStyle/>
          <a:p>
            <a:pPr algn="l"/>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Q4 Exec Sync 2022</a:t>
            </a:r>
          </a:p>
        </p:txBody>
      </p:sp>
      <p:pic>
        <p:nvPicPr>
          <p:cNvPr id="16" name="Graphic 15">
            <a:extLst>
              <a:ext uri="{FF2B5EF4-FFF2-40B4-BE49-F238E27FC236}">
                <a16:creationId xmlns:a16="http://schemas.microsoft.com/office/drawing/2014/main" id="{3DB6E0FE-A458-4FC3-8BCF-C3DEF3B9E242}"/>
              </a:ext>
              <a:ext uri="{C183D7F6-B498-43B3-948B-1728B52AA6E4}">
                <adec:decorative xmlns:adec="http://schemas.microsoft.com/office/drawing/2017/decorative" val="1"/>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1137466" y="6554735"/>
            <a:ext cx="476084" cy="177524"/>
          </a:xfrm>
          <a:prstGeom prst="rect">
            <a:avLst/>
          </a:prstGeom>
        </p:spPr>
      </p:pic>
      <p:sp>
        <p:nvSpPr>
          <p:cNvPr id="17" name="TextBox 16" descr="page number">
            <a:extLst>
              <a:ext uri="{FF2B5EF4-FFF2-40B4-BE49-F238E27FC236}">
                <a16:creationId xmlns:a16="http://schemas.microsoft.com/office/drawing/2014/main" id="{53D7E5EC-4B62-4515-9A8B-0AB847259844}"/>
              </a:ext>
            </a:extLst>
          </p:cNvPr>
          <p:cNvSpPr txBox="1"/>
          <p:nvPr userDrawn="1"/>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8" name="Rectangle 17">
            <a:extLst>
              <a:ext uri="{FF2B5EF4-FFF2-40B4-BE49-F238E27FC236}">
                <a16:creationId xmlns:a16="http://schemas.microsoft.com/office/drawing/2014/main" id="{51A5FD6C-5104-45F8-8C61-CC0432723E0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122440371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4109" r:id="rId3"/>
    <p:sldLayoutId id="2147484107" r:id="rId4"/>
    <p:sldLayoutId id="2147484108" r:id="rId5"/>
    <p:sldLayoutId id="2147483866" r:id="rId6"/>
    <p:sldLayoutId id="2147483867" r:id="rId7"/>
    <p:sldLayoutId id="2147484105" r:id="rId8"/>
    <p:sldLayoutId id="2147484106" r:id="rId9"/>
    <p:sldLayoutId id="2147484104" r:id="rId10"/>
    <p:sldLayoutId id="2147483868" r:id="rId11"/>
    <p:sldLayoutId id="2147483869" r:id="rId12"/>
    <p:sldLayoutId id="2147483870" r:id="rId13"/>
    <p:sldLayoutId id="2147483871" r:id="rId14"/>
    <p:sldLayoutId id="2147483875" r:id="rId15"/>
    <p:sldLayoutId id="2147483876" r:id="rId16"/>
    <p:sldLayoutId id="2147483878" r:id="rId17"/>
    <p:sldLayoutId id="2147483879" r:id="rId18"/>
    <p:sldLayoutId id="2147483880" r:id="rId19"/>
    <p:sldLayoutId id="2147483881" r:id="rId20"/>
    <p:sldLayoutId id="2147483882" r:id="rId21"/>
    <p:sldLayoutId id="2147483883" r:id="rId22"/>
    <p:sldLayoutId id="2147484101" r:id="rId23"/>
    <p:sldLayoutId id="2147483885" r:id="rId24"/>
    <p:sldLayoutId id="2147484103" r:id="rId25"/>
    <p:sldLayoutId id="2147484117" r:id="rId26"/>
    <p:sldLayoutId id="2147484227" r:id="rId27"/>
    <p:sldLayoutId id="2147484228" r:id="rId28"/>
    <p:sldLayoutId id="2147484229" r:id="rId29"/>
    <p:sldLayoutId id="2147484230" r:id="rId30"/>
    <p:sldLayoutId id="2147484231" r:id="rId31"/>
    <p:sldLayoutId id="2147484232" r:id="rId32"/>
    <p:sldLayoutId id="2147484233" r:id="rId33"/>
    <p:sldLayoutId id="2147484234" r:id="rId34"/>
    <p:sldLayoutId id="2147484235" r:id="rId35"/>
    <p:sldLayoutId id="2147484237" r:id="rId36"/>
    <p:sldLayoutId id="2147484238" r:id="rId37"/>
    <p:sldLayoutId id="2147484239" r:id="rId38"/>
    <p:sldLayoutId id="2147484240"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rgbClr val="26262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rgbClr val="262626"/>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rgbClr val="262626"/>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rgbClr val="262626"/>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rgbClr val="262626"/>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rgbClr val="262626"/>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1.xml"/><Relationship Id="rId7" Type="http://schemas.openxmlformats.org/officeDocument/2006/relationships/image" Target="../media/image29.sv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oleObject2.bin"/><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www.intc.com/news-events/press-releases/detail/1563/intel-reports-second-quarter-2022-financial-resul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FE186D-C5DC-E142-DCEB-8E0ADA244099}"/>
              </a:ext>
            </a:extLst>
          </p:cNvPr>
          <p:cNvSpPr/>
          <p:nvPr/>
        </p:nvSpPr>
        <p:spPr>
          <a:xfrm>
            <a:off x="0" y="0"/>
            <a:ext cx="12192000" cy="6858000"/>
          </a:xfrm>
          <a:prstGeom prst="rect">
            <a:avLst/>
          </a:prstGeom>
          <a:solidFill>
            <a:schemeClr val="accent1">
              <a:alpha val="154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2876C7F-D71B-4848-A809-EA3476D2BB94}"/>
              </a:ext>
            </a:extLst>
          </p:cNvPr>
          <p:cNvGrpSpPr/>
          <p:nvPr/>
        </p:nvGrpSpPr>
        <p:grpSpPr>
          <a:xfrm>
            <a:off x="2848606" y="1006947"/>
            <a:ext cx="5303196" cy="5154308"/>
            <a:chOff x="711050" y="1107615"/>
            <a:chExt cx="5303196" cy="5154308"/>
          </a:xfrm>
        </p:grpSpPr>
        <p:sp>
          <p:nvSpPr>
            <p:cNvPr id="7" name="Rectangle">
              <a:extLst>
                <a:ext uri="{FF2B5EF4-FFF2-40B4-BE49-F238E27FC236}">
                  <a16:creationId xmlns:a16="http://schemas.microsoft.com/office/drawing/2014/main" id="{901459BE-E00F-43E7-A27F-37701DE5CAE9}"/>
                </a:ext>
              </a:extLst>
            </p:cNvPr>
            <p:cNvSpPr/>
            <p:nvPr/>
          </p:nvSpPr>
          <p:spPr>
            <a:xfrm>
              <a:off x="1604344" y="1107615"/>
              <a:ext cx="4409902" cy="4154917"/>
            </a:xfrm>
            <a:prstGeom prst="rect">
              <a:avLst/>
            </a:prstGeom>
            <a:solidFill>
              <a:schemeClr val="accent1"/>
            </a:solidFill>
            <a:ln w="12700">
              <a:miter lim="400000"/>
            </a:ln>
            <a:effectLst/>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400">
                <a:latin typeface="+mj-lt"/>
              </a:endParaRPr>
            </a:p>
          </p:txBody>
        </p:sp>
        <p:sp>
          <p:nvSpPr>
            <p:cNvPr id="8" name="Square">
              <a:extLst>
                <a:ext uri="{FF2B5EF4-FFF2-40B4-BE49-F238E27FC236}">
                  <a16:creationId xmlns:a16="http://schemas.microsoft.com/office/drawing/2014/main" id="{4E7F1056-44CF-4426-8B7A-7546831C6AC6}"/>
                </a:ext>
              </a:extLst>
            </p:cNvPr>
            <p:cNvSpPr/>
            <p:nvPr/>
          </p:nvSpPr>
          <p:spPr>
            <a:xfrm>
              <a:off x="996090" y="5260267"/>
              <a:ext cx="607299" cy="607299"/>
            </a:xfrm>
            <a:prstGeom prst="rect">
              <a:avLst/>
            </a:prstGeom>
            <a:solidFill>
              <a:srgbClr val="00285A"/>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400"/>
            </a:p>
          </p:txBody>
        </p:sp>
        <p:sp>
          <p:nvSpPr>
            <p:cNvPr id="9" name="Rectangle">
              <a:extLst>
                <a:ext uri="{FF2B5EF4-FFF2-40B4-BE49-F238E27FC236}">
                  <a16:creationId xmlns:a16="http://schemas.microsoft.com/office/drawing/2014/main" id="{637F8859-00F1-4BD2-BEA9-0D10197A3ADE}"/>
                </a:ext>
              </a:extLst>
            </p:cNvPr>
            <p:cNvSpPr/>
            <p:nvPr/>
          </p:nvSpPr>
          <p:spPr>
            <a:xfrm>
              <a:off x="711050" y="4978168"/>
              <a:ext cx="286654" cy="282073"/>
            </a:xfrm>
            <a:prstGeom prst="rect">
              <a:avLst/>
            </a:prstGeom>
            <a:solidFill>
              <a:srgbClr val="98A1FF"/>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400"/>
            </a:p>
          </p:txBody>
        </p:sp>
        <p:sp>
          <p:nvSpPr>
            <p:cNvPr id="10" name="Square">
              <a:extLst>
                <a:ext uri="{FF2B5EF4-FFF2-40B4-BE49-F238E27FC236}">
                  <a16:creationId xmlns:a16="http://schemas.microsoft.com/office/drawing/2014/main" id="{AF9CF793-7B96-45C5-A43A-291ACBE1E15D}"/>
                </a:ext>
              </a:extLst>
            </p:cNvPr>
            <p:cNvSpPr/>
            <p:nvPr/>
          </p:nvSpPr>
          <p:spPr>
            <a:xfrm>
              <a:off x="996090" y="4821845"/>
              <a:ext cx="157461" cy="157461"/>
            </a:xfrm>
            <a:prstGeom prst="rect">
              <a:avLst/>
            </a:prstGeom>
            <a:solidFill>
              <a:srgbClr val="FF8F5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400"/>
            </a:p>
          </p:txBody>
        </p:sp>
        <p:grpSp>
          <p:nvGrpSpPr>
            <p:cNvPr id="11" name="Group 10">
              <a:extLst>
                <a:ext uri="{FF2B5EF4-FFF2-40B4-BE49-F238E27FC236}">
                  <a16:creationId xmlns:a16="http://schemas.microsoft.com/office/drawing/2014/main" id="{3B39F72D-AEAC-4E9F-8282-55C245F94A35}"/>
                </a:ext>
              </a:extLst>
            </p:cNvPr>
            <p:cNvGrpSpPr/>
            <p:nvPr userDrawn="1"/>
          </p:nvGrpSpPr>
          <p:grpSpPr>
            <a:xfrm>
              <a:off x="1603399" y="5865120"/>
              <a:ext cx="1059760" cy="396803"/>
              <a:chOff x="1314450" y="6391094"/>
              <a:chExt cx="1123377" cy="420623"/>
            </a:xfrm>
          </p:grpSpPr>
          <p:sp>
            <p:nvSpPr>
              <p:cNvPr id="12" name="Freeform: Shape 11">
                <a:extLst>
                  <a:ext uri="{FF2B5EF4-FFF2-40B4-BE49-F238E27FC236}">
                    <a16:creationId xmlns:a16="http://schemas.microsoft.com/office/drawing/2014/main" id="{E15634DF-8CE4-4CA1-990C-C205670445A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chemeClr val="accent2"/>
              </a:solidFill>
              <a:ln w="9525" cap="flat">
                <a:noFill/>
                <a:prstDash val="solid"/>
                <a:miter/>
              </a:ln>
            </p:spPr>
            <p:txBody>
              <a:bodyPr rtlCol="0" anchor="ctr"/>
              <a:lstStyle/>
              <a:p>
                <a:endParaRPr lang="en-US" sz="2000"/>
              </a:p>
            </p:txBody>
          </p:sp>
          <p:sp>
            <p:nvSpPr>
              <p:cNvPr id="13" name="Freeform: Shape 12">
                <a:extLst>
                  <a:ext uri="{FF2B5EF4-FFF2-40B4-BE49-F238E27FC236}">
                    <a16:creationId xmlns:a16="http://schemas.microsoft.com/office/drawing/2014/main" id="{48566238-41D3-423A-8852-35C2CB3888BE}"/>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sz="2000"/>
              </a:p>
            </p:txBody>
          </p:sp>
          <p:sp>
            <p:nvSpPr>
              <p:cNvPr id="14" name="Freeform: Shape 13">
                <a:extLst>
                  <a:ext uri="{FF2B5EF4-FFF2-40B4-BE49-F238E27FC236}">
                    <a16:creationId xmlns:a16="http://schemas.microsoft.com/office/drawing/2014/main" id="{A4401E29-2401-4480-96B8-1049EB7ED6DD}"/>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sz="2000"/>
              </a:p>
            </p:txBody>
          </p:sp>
          <p:sp>
            <p:nvSpPr>
              <p:cNvPr id="15" name="Freeform: Shape 14">
                <a:extLst>
                  <a:ext uri="{FF2B5EF4-FFF2-40B4-BE49-F238E27FC236}">
                    <a16:creationId xmlns:a16="http://schemas.microsoft.com/office/drawing/2014/main" id="{7BA382A2-84B2-424E-85F1-5CD4AFB27202}"/>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sz="2000"/>
              </a:p>
            </p:txBody>
          </p:sp>
        </p:grpSp>
      </p:grpSp>
      <p:sp>
        <p:nvSpPr>
          <p:cNvPr id="16" name="Title Text">
            <a:extLst>
              <a:ext uri="{FF2B5EF4-FFF2-40B4-BE49-F238E27FC236}">
                <a16:creationId xmlns:a16="http://schemas.microsoft.com/office/drawing/2014/main" id="{E95EAC63-7888-46E7-BE9D-B526998BF0AD}"/>
              </a:ext>
            </a:extLst>
          </p:cNvPr>
          <p:cNvSpPr txBox="1">
            <a:spLocks/>
          </p:cNvSpPr>
          <p:nvPr/>
        </p:nvSpPr>
        <p:spPr>
          <a:xfrm>
            <a:off x="4133549" y="1302096"/>
            <a:ext cx="4409901" cy="2219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609600" latinLnBrk="0">
              <a:lnSpc>
                <a:spcPct val="90000"/>
              </a:lnSpc>
              <a:spcBef>
                <a:spcPts val="0"/>
              </a:spcBef>
              <a:spcAft>
                <a:spcPts val="0"/>
              </a:spcAft>
              <a:buClrTx/>
              <a:buSzTx/>
              <a:buFontTx/>
              <a:buNone/>
              <a:tabLst/>
              <a:defRPr sz="7200" b="0" i="0" u="none" strike="noStrike" cap="none" spc="0" baseline="0">
                <a:solidFill>
                  <a:schemeClr val="bg1"/>
                </a:solidFill>
                <a:uFillTx/>
                <a:latin typeface="+mj-lt"/>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pPr hangingPunct="1"/>
            <a:r>
              <a:rPr lang="en-US" sz="5600">
                <a:latin typeface="IntelOne Display Medium" panose="020B0503020203020204" pitchFamily="34" charset="77"/>
              </a:rPr>
              <a:t>Q4</a:t>
            </a:r>
          </a:p>
          <a:p>
            <a:pPr hangingPunct="1"/>
            <a:r>
              <a:rPr lang="en-US" sz="5600">
                <a:latin typeface="IntelOne Display Light" panose="020B0403020203020204" pitchFamily="34" charset="0"/>
              </a:rPr>
              <a:t>Exec Sync</a:t>
            </a:r>
          </a:p>
          <a:p>
            <a:pPr hangingPunct="1"/>
            <a:r>
              <a:rPr lang="en-US" sz="5600" err="1">
                <a:latin typeface="IntelOne Display Light" panose="020B0403020203020204" pitchFamily="34" charset="0"/>
              </a:rPr>
              <a:t>Passdown</a:t>
            </a:r>
            <a:r>
              <a:rPr lang="en-US" sz="5600">
                <a:latin typeface="IntelOne Display Light" panose="020B0403020203020204" pitchFamily="34" charset="0"/>
              </a:rPr>
              <a:t> </a:t>
            </a:r>
          </a:p>
          <a:p>
            <a:pPr hangingPunct="1"/>
            <a:r>
              <a:rPr lang="en-US" sz="5600">
                <a:latin typeface="IntelOne Display Light" panose="020B0403020203020204" pitchFamily="34" charset="0"/>
              </a:rPr>
              <a:t>Slides</a:t>
            </a:r>
          </a:p>
        </p:txBody>
      </p:sp>
      <p:sp>
        <p:nvSpPr>
          <p:cNvPr id="17" name="Text Placeholder 6">
            <a:extLst>
              <a:ext uri="{FF2B5EF4-FFF2-40B4-BE49-F238E27FC236}">
                <a16:creationId xmlns:a16="http://schemas.microsoft.com/office/drawing/2014/main" id="{3C5F01C4-865F-46D1-8737-06FE35417089}"/>
              </a:ext>
            </a:extLst>
          </p:cNvPr>
          <p:cNvSpPr txBox="1">
            <a:spLocks/>
          </p:cNvSpPr>
          <p:nvPr/>
        </p:nvSpPr>
        <p:spPr>
          <a:xfrm>
            <a:off x="4112924" y="4539529"/>
            <a:ext cx="3843714" cy="524224"/>
          </a:xfrm>
          <a:prstGeom prst="rect">
            <a:avLst/>
          </a:prstGeom>
        </p:spPr>
        <p:txBody>
          <a:bodyPr lIns="91440" tIns="45720" rIns="91440" bIns="45720" anchor="t">
            <a:noAutofit/>
          </a:bodyPr>
          <a:lstStyle>
            <a:lvl1pPr marL="0" marR="0" indent="0" algn="l" defTabSz="609600" latinLnBrk="0">
              <a:lnSpc>
                <a:spcPct val="100000"/>
              </a:lnSpc>
              <a:spcBef>
                <a:spcPts val="1200"/>
              </a:spcBef>
              <a:spcAft>
                <a:spcPts val="0"/>
              </a:spcAft>
              <a:buClrTx/>
              <a:buSzTx/>
              <a:buFont typeface="Wingdings" pitchFamily="2" charset="2"/>
              <a:buNone/>
              <a:tabLst/>
              <a:defRPr sz="2400" b="0" i="0" u="none" strike="noStrike" cap="none" spc="0" baseline="0">
                <a:solidFill>
                  <a:schemeClr val="accent2"/>
                </a:solidFill>
                <a:uFillTx/>
                <a:latin typeface="+mj-lt"/>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lang="en-US" sz="2800">
                <a:latin typeface="IntelOne Display Light" panose="020B0403020203020204" pitchFamily="34" charset="0"/>
              </a:rPr>
              <a:t>October 11, 2022</a:t>
            </a:r>
          </a:p>
        </p:txBody>
      </p:sp>
    </p:spTree>
    <p:extLst>
      <p:ext uri="{BB962C8B-B14F-4D97-AF65-F5344CB8AC3E}">
        <p14:creationId xmlns:p14="http://schemas.microsoft.com/office/powerpoint/2010/main" val="282409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B9E4D992-303B-066F-4E5D-3DCB69C55F46}"/>
              </a:ext>
            </a:extLst>
          </p:cNvPr>
          <p:cNvSpPr txBox="1"/>
          <p:nvPr/>
        </p:nvSpPr>
        <p:spPr>
          <a:xfrm>
            <a:off x="7436154" y="6068189"/>
            <a:ext cx="3264168" cy="189283"/>
          </a:xfrm>
          <a:prstGeom prst="rect">
            <a:avLst/>
          </a:prstGeom>
          <a:noFill/>
        </p:spPr>
        <p:txBody>
          <a:bodyPr wrap="square" rtlCol="0">
            <a:spAutoFit/>
          </a:bodyPr>
          <a:lstStyle/>
          <a:p>
            <a:pPr algn="r"/>
            <a:r>
              <a:rPr lang="en-US" sz="700" i="0">
                <a:solidFill>
                  <a:srgbClr val="262626"/>
                </a:solidFill>
                <a:latin typeface="IntelOne Text Light" panose="020B0403020203020204" pitchFamily="34" charset="77"/>
              </a:rPr>
              <a:t>Company estimates based on publicly available information</a:t>
            </a:r>
          </a:p>
        </p:txBody>
      </p:sp>
      <p:sp>
        <p:nvSpPr>
          <p:cNvPr id="79" name="Title 78">
            <a:extLst>
              <a:ext uri="{FF2B5EF4-FFF2-40B4-BE49-F238E27FC236}">
                <a16:creationId xmlns:a16="http://schemas.microsoft.com/office/drawing/2014/main" id="{39749733-E5ED-A194-CF7C-B654ED0CCB23}"/>
              </a:ext>
            </a:extLst>
          </p:cNvPr>
          <p:cNvSpPr>
            <a:spLocks noGrp="1"/>
          </p:cNvSpPr>
          <p:nvPr>
            <p:ph type="title"/>
          </p:nvPr>
        </p:nvSpPr>
        <p:spPr/>
        <p:txBody>
          <a:bodyPr/>
          <a:lstStyle/>
          <a:p>
            <a:r>
              <a:rPr lang="en-US"/>
              <a:t>Gross Margin Gap Requires New Ways of Working</a:t>
            </a:r>
          </a:p>
        </p:txBody>
      </p:sp>
      <p:sp>
        <p:nvSpPr>
          <p:cNvPr id="2" name="TextBox 1">
            <a:extLst>
              <a:ext uri="{FF2B5EF4-FFF2-40B4-BE49-F238E27FC236}">
                <a16:creationId xmlns:a16="http://schemas.microsoft.com/office/drawing/2014/main" id="{BFF99BFF-B0CF-4436-B744-30429C7CDC30}"/>
              </a:ext>
            </a:extLst>
          </p:cNvPr>
          <p:cNvSpPr txBox="1"/>
          <p:nvPr/>
        </p:nvSpPr>
        <p:spPr>
          <a:xfrm>
            <a:off x="3612484" y="6068189"/>
            <a:ext cx="1749958" cy="189283"/>
          </a:xfrm>
          <a:prstGeom prst="rect">
            <a:avLst/>
          </a:prstGeom>
          <a:noFill/>
        </p:spPr>
        <p:txBody>
          <a:bodyPr wrap="square" rtlCol="0">
            <a:spAutoFit/>
          </a:bodyPr>
          <a:lstStyle/>
          <a:p>
            <a:pPr algn="r"/>
            <a:r>
              <a:rPr lang="en-US" sz="700">
                <a:solidFill>
                  <a:srgbClr val="262626"/>
                </a:solidFill>
                <a:latin typeface="IntelOne Text Light" panose="020B0403020203020204" pitchFamily="34" charset="77"/>
              </a:rPr>
              <a:t>Bain study, August 2022</a:t>
            </a:r>
          </a:p>
        </p:txBody>
      </p:sp>
      <p:grpSp>
        <p:nvGrpSpPr>
          <p:cNvPr id="112" name="Group 111">
            <a:extLst>
              <a:ext uri="{FF2B5EF4-FFF2-40B4-BE49-F238E27FC236}">
                <a16:creationId xmlns:a16="http://schemas.microsoft.com/office/drawing/2014/main" id="{65C265AB-E0B9-B330-556B-14C18DE1049B}"/>
              </a:ext>
            </a:extLst>
          </p:cNvPr>
          <p:cNvGrpSpPr/>
          <p:nvPr/>
        </p:nvGrpSpPr>
        <p:grpSpPr>
          <a:xfrm>
            <a:off x="5815334" y="1516920"/>
            <a:ext cx="4794602" cy="4511461"/>
            <a:chOff x="6064716" y="1433793"/>
            <a:chExt cx="4794602" cy="4511461"/>
          </a:xfrm>
        </p:grpSpPr>
        <p:grpSp>
          <p:nvGrpSpPr>
            <p:cNvPr id="31" name="Group 30">
              <a:extLst>
                <a:ext uri="{FF2B5EF4-FFF2-40B4-BE49-F238E27FC236}">
                  <a16:creationId xmlns:a16="http://schemas.microsoft.com/office/drawing/2014/main" id="{4B987CF2-2AB0-A5B9-7855-C3F1C3B81F33}"/>
                </a:ext>
              </a:extLst>
            </p:cNvPr>
            <p:cNvGrpSpPr/>
            <p:nvPr/>
          </p:nvGrpSpPr>
          <p:grpSpPr>
            <a:xfrm>
              <a:off x="6064716" y="1433793"/>
              <a:ext cx="4794602" cy="4511461"/>
              <a:chOff x="6064715" y="1433793"/>
              <a:chExt cx="5151951" cy="4511461"/>
            </a:xfrm>
          </p:grpSpPr>
          <p:sp>
            <p:nvSpPr>
              <p:cNvPr id="37" name="Rectangle 36">
                <a:extLst>
                  <a:ext uri="{FF2B5EF4-FFF2-40B4-BE49-F238E27FC236}">
                    <a16:creationId xmlns:a16="http://schemas.microsoft.com/office/drawing/2014/main" id="{7D313810-8FED-6108-1D94-08AF1E6A803C}"/>
                  </a:ext>
                </a:extLst>
              </p:cNvPr>
              <p:cNvSpPr/>
              <p:nvPr/>
            </p:nvSpPr>
            <p:spPr>
              <a:xfrm>
                <a:off x="6064716" y="1512238"/>
                <a:ext cx="5151950" cy="4433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1D987DA-D1A1-3544-FD6D-D1F6536C68E1}"/>
                  </a:ext>
                </a:extLst>
              </p:cNvPr>
              <p:cNvSpPr/>
              <p:nvPr/>
            </p:nvSpPr>
            <p:spPr>
              <a:xfrm>
                <a:off x="6064715" y="1433793"/>
                <a:ext cx="5151949" cy="818957"/>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F095585-9BAF-072F-64E6-3FD7A4A2D374}"/>
                  </a:ext>
                </a:extLst>
              </p:cNvPr>
              <p:cNvSpPr txBox="1"/>
              <p:nvPr/>
            </p:nvSpPr>
            <p:spPr>
              <a:xfrm>
                <a:off x="6702955" y="1561517"/>
                <a:ext cx="38754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schemeClr val="bg1"/>
                    </a:solidFill>
                    <a:effectLst/>
                    <a:uLnTx/>
                    <a:uFillTx/>
                    <a:latin typeface="IntelOne Text" panose="020B0503020203020204" pitchFamily="34" charset="77"/>
                    <a:ea typeface="Helvetica Neue"/>
                    <a:cs typeface="Helvetica Neue"/>
                  </a:rPr>
                  <a:t>...while comp spends significantly less in  relative SG&amp;A and R&amp;D</a:t>
                </a:r>
              </a:p>
            </p:txBody>
          </p:sp>
        </p:grpSp>
        <p:sp>
          <p:nvSpPr>
            <p:cNvPr id="47" name="Freeform 46">
              <a:extLst>
                <a:ext uri="{FF2B5EF4-FFF2-40B4-BE49-F238E27FC236}">
                  <a16:creationId xmlns:a16="http://schemas.microsoft.com/office/drawing/2014/main" id="{376D4007-AD3F-1FE9-0508-8B00D5A31998}"/>
                </a:ext>
              </a:extLst>
            </p:cNvPr>
            <p:cNvSpPr/>
            <p:nvPr/>
          </p:nvSpPr>
          <p:spPr>
            <a:xfrm>
              <a:off x="6865163" y="2722935"/>
              <a:ext cx="3037437" cy="2883528"/>
            </a:xfrm>
            <a:custGeom>
              <a:avLst/>
              <a:gdLst>
                <a:gd name="connsiteX0" fmla="*/ 0 w 3037437"/>
                <a:gd name="connsiteY0" fmla="*/ 0 h 2883528"/>
                <a:gd name="connsiteX1" fmla="*/ 0 w 3037437"/>
                <a:gd name="connsiteY1" fmla="*/ 2883528 h 2883528"/>
                <a:gd name="connsiteX2" fmla="*/ 3037437 w 3037437"/>
                <a:gd name="connsiteY2" fmla="*/ 2883528 h 2883528"/>
              </a:gdLst>
              <a:ahLst/>
              <a:cxnLst>
                <a:cxn ang="0">
                  <a:pos x="connsiteX0" y="connsiteY0"/>
                </a:cxn>
                <a:cxn ang="0">
                  <a:pos x="connsiteX1" y="connsiteY1"/>
                </a:cxn>
                <a:cxn ang="0">
                  <a:pos x="connsiteX2" y="connsiteY2"/>
                </a:cxn>
              </a:cxnLst>
              <a:rect l="l" t="t" r="r" b="b"/>
              <a:pathLst>
                <a:path w="3037437" h="2883528">
                  <a:moveTo>
                    <a:pt x="0" y="0"/>
                  </a:moveTo>
                  <a:lnTo>
                    <a:pt x="0" y="2883528"/>
                  </a:lnTo>
                  <a:lnTo>
                    <a:pt x="3037437" y="2883528"/>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27672916-9A58-CD25-144A-4565719133B0}"/>
                </a:ext>
              </a:extLst>
            </p:cNvPr>
            <p:cNvGrpSpPr/>
            <p:nvPr/>
          </p:nvGrpSpPr>
          <p:grpSpPr>
            <a:xfrm>
              <a:off x="7514220" y="2513009"/>
              <a:ext cx="2538462" cy="203133"/>
              <a:chOff x="7210105" y="2364902"/>
              <a:chExt cx="3116445" cy="249384"/>
            </a:xfrm>
          </p:grpSpPr>
          <p:grpSp>
            <p:nvGrpSpPr>
              <p:cNvPr id="25" name="Group 24">
                <a:extLst>
                  <a:ext uri="{FF2B5EF4-FFF2-40B4-BE49-F238E27FC236}">
                    <a16:creationId xmlns:a16="http://schemas.microsoft.com/office/drawing/2014/main" id="{2D76AA47-B923-1624-4D97-2CD180614C1F}"/>
                  </a:ext>
                </a:extLst>
              </p:cNvPr>
              <p:cNvGrpSpPr/>
              <p:nvPr/>
            </p:nvGrpSpPr>
            <p:grpSpPr>
              <a:xfrm>
                <a:off x="7210105" y="2364902"/>
                <a:ext cx="626391" cy="249384"/>
                <a:chOff x="642511" y="1290160"/>
                <a:chExt cx="932876" cy="371404"/>
              </a:xfrm>
            </p:grpSpPr>
            <p:sp>
              <p:nvSpPr>
                <p:cNvPr id="26" name="Rectangle 25">
                  <a:extLst>
                    <a:ext uri="{FF2B5EF4-FFF2-40B4-BE49-F238E27FC236}">
                      <a16:creationId xmlns:a16="http://schemas.microsoft.com/office/drawing/2014/main" id="{F3693680-9BE9-4C42-69E0-14EF3D60B4C1}"/>
                    </a:ext>
                  </a:extLst>
                </p:cNvPr>
                <p:cNvSpPr/>
                <p:nvPr/>
              </p:nvSpPr>
              <p:spPr>
                <a:xfrm>
                  <a:off x="642511" y="1369103"/>
                  <a:ext cx="136236" cy="136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262626"/>
                    </a:solidFill>
                  </a:endParaRPr>
                </a:p>
              </p:txBody>
            </p:sp>
            <p:sp>
              <p:nvSpPr>
                <p:cNvPr id="27" name="TextBox 26">
                  <a:extLst>
                    <a:ext uri="{FF2B5EF4-FFF2-40B4-BE49-F238E27FC236}">
                      <a16:creationId xmlns:a16="http://schemas.microsoft.com/office/drawing/2014/main" id="{2DEEB1BC-FD2B-839D-DF8D-361046C4804E}"/>
                    </a:ext>
                  </a:extLst>
                </p:cNvPr>
                <p:cNvSpPr txBox="1"/>
                <p:nvPr/>
              </p:nvSpPr>
              <p:spPr>
                <a:xfrm>
                  <a:off x="707252" y="1290160"/>
                  <a:ext cx="868135" cy="371404"/>
                </a:xfrm>
                <a:prstGeom prst="rect">
                  <a:avLst/>
                </a:prstGeom>
                <a:noFill/>
              </p:spPr>
              <p:txBody>
                <a:bodyPr wrap="none" rtlCol="0">
                  <a:spAutoFit/>
                </a:bodyPr>
                <a:lstStyle/>
                <a:p>
                  <a:r>
                    <a:rPr lang="en-US" sz="800">
                      <a:solidFill>
                        <a:srgbClr val="262626"/>
                      </a:solidFill>
                      <a:latin typeface="IntelOne Text Light" panose="020B0403020203020204" pitchFamily="34" charset="77"/>
                    </a:rPr>
                    <a:t>= Intel</a:t>
                  </a:r>
                </a:p>
              </p:txBody>
            </p:sp>
          </p:grpSp>
          <p:grpSp>
            <p:nvGrpSpPr>
              <p:cNvPr id="4" name="Group 3">
                <a:extLst>
                  <a:ext uri="{FF2B5EF4-FFF2-40B4-BE49-F238E27FC236}">
                    <a16:creationId xmlns:a16="http://schemas.microsoft.com/office/drawing/2014/main" id="{24BE3DBF-7592-E460-E27A-3F23CE8DE974}"/>
                  </a:ext>
                </a:extLst>
              </p:cNvPr>
              <p:cNvGrpSpPr/>
              <p:nvPr/>
            </p:nvGrpSpPr>
            <p:grpSpPr>
              <a:xfrm>
                <a:off x="7943823" y="2364902"/>
                <a:ext cx="761275" cy="249384"/>
                <a:chOff x="642511" y="1290160"/>
                <a:chExt cx="1133757" cy="371404"/>
              </a:xfrm>
            </p:grpSpPr>
            <p:sp>
              <p:nvSpPr>
                <p:cNvPr id="12" name="Rectangle 11">
                  <a:extLst>
                    <a:ext uri="{FF2B5EF4-FFF2-40B4-BE49-F238E27FC236}">
                      <a16:creationId xmlns:a16="http://schemas.microsoft.com/office/drawing/2014/main" id="{92E555BB-2B4B-1037-3349-67AD44876504}"/>
                    </a:ext>
                  </a:extLst>
                </p:cNvPr>
                <p:cNvSpPr/>
                <p:nvPr/>
              </p:nvSpPr>
              <p:spPr>
                <a:xfrm>
                  <a:off x="642511" y="1369103"/>
                  <a:ext cx="136236" cy="1362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262626"/>
                    </a:solidFill>
                  </a:endParaRPr>
                </a:p>
              </p:txBody>
            </p:sp>
            <p:sp>
              <p:nvSpPr>
                <p:cNvPr id="14" name="TextBox 13">
                  <a:extLst>
                    <a:ext uri="{FF2B5EF4-FFF2-40B4-BE49-F238E27FC236}">
                      <a16:creationId xmlns:a16="http://schemas.microsoft.com/office/drawing/2014/main" id="{C0AAC844-B107-F737-3BBD-BA98EC4E65DB}"/>
                    </a:ext>
                  </a:extLst>
                </p:cNvPr>
                <p:cNvSpPr txBox="1"/>
                <p:nvPr/>
              </p:nvSpPr>
              <p:spPr>
                <a:xfrm>
                  <a:off x="714694" y="1290160"/>
                  <a:ext cx="1061574" cy="371404"/>
                </a:xfrm>
                <a:prstGeom prst="rect">
                  <a:avLst/>
                </a:prstGeom>
                <a:noFill/>
              </p:spPr>
              <p:txBody>
                <a:bodyPr wrap="none" rtlCol="0">
                  <a:spAutoFit/>
                </a:bodyPr>
                <a:lstStyle/>
                <a:p>
                  <a:r>
                    <a:rPr lang="en-US" sz="800">
                      <a:solidFill>
                        <a:srgbClr val="262626"/>
                      </a:solidFill>
                      <a:latin typeface="IntelOne Text Light" panose="020B0403020203020204" pitchFamily="34" charset="77"/>
                    </a:rPr>
                    <a:t>= TSMC</a:t>
                  </a:r>
                </a:p>
              </p:txBody>
            </p:sp>
          </p:grpSp>
          <p:grpSp>
            <p:nvGrpSpPr>
              <p:cNvPr id="17" name="Group 16">
                <a:extLst>
                  <a:ext uri="{FF2B5EF4-FFF2-40B4-BE49-F238E27FC236}">
                    <a16:creationId xmlns:a16="http://schemas.microsoft.com/office/drawing/2014/main" id="{FFF4D97D-94E5-FCD5-DE2C-CCB86296D759}"/>
                  </a:ext>
                </a:extLst>
              </p:cNvPr>
              <p:cNvGrpSpPr/>
              <p:nvPr/>
            </p:nvGrpSpPr>
            <p:grpSpPr>
              <a:xfrm>
                <a:off x="8736772" y="2364902"/>
                <a:ext cx="670594" cy="249384"/>
                <a:chOff x="642511" y="1290160"/>
                <a:chExt cx="998706" cy="371404"/>
              </a:xfrm>
            </p:grpSpPr>
            <p:sp>
              <p:nvSpPr>
                <p:cNvPr id="19" name="Rectangle 18">
                  <a:extLst>
                    <a:ext uri="{FF2B5EF4-FFF2-40B4-BE49-F238E27FC236}">
                      <a16:creationId xmlns:a16="http://schemas.microsoft.com/office/drawing/2014/main" id="{E3725B87-D9E8-DE89-7635-120DBCEA2EA1}"/>
                    </a:ext>
                  </a:extLst>
                </p:cNvPr>
                <p:cNvSpPr/>
                <p:nvPr/>
              </p:nvSpPr>
              <p:spPr>
                <a:xfrm>
                  <a:off x="642511" y="1369103"/>
                  <a:ext cx="136235" cy="136235"/>
                </a:xfrm>
                <a:prstGeom prst="rect">
                  <a:avLst/>
                </a:prstGeom>
                <a:solidFill>
                  <a:srgbClr val="B1D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262626"/>
                    </a:solidFill>
                  </a:endParaRPr>
                </a:p>
              </p:txBody>
            </p:sp>
            <p:sp>
              <p:nvSpPr>
                <p:cNvPr id="20" name="TextBox 19">
                  <a:extLst>
                    <a:ext uri="{FF2B5EF4-FFF2-40B4-BE49-F238E27FC236}">
                      <a16:creationId xmlns:a16="http://schemas.microsoft.com/office/drawing/2014/main" id="{DFA81B04-9879-A3EA-1449-1029CE2F96F2}"/>
                    </a:ext>
                  </a:extLst>
                </p:cNvPr>
                <p:cNvSpPr txBox="1"/>
                <p:nvPr/>
              </p:nvSpPr>
              <p:spPr>
                <a:xfrm>
                  <a:off x="699811" y="1290160"/>
                  <a:ext cx="941406" cy="371404"/>
                </a:xfrm>
                <a:prstGeom prst="rect">
                  <a:avLst/>
                </a:prstGeom>
                <a:noFill/>
              </p:spPr>
              <p:txBody>
                <a:bodyPr wrap="none" rtlCol="0">
                  <a:spAutoFit/>
                </a:bodyPr>
                <a:lstStyle/>
                <a:p>
                  <a:r>
                    <a:rPr lang="en-US" sz="800">
                      <a:solidFill>
                        <a:srgbClr val="262626"/>
                      </a:solidFill>
                      <a:latin typeface="IntelOne Text Light" panose="020B0403020203020204" pitchFamily="34" charset="77"/>
                    </a:rPr>
                    <a:t>= AMD</a:t>
                  </a:r>
                </a:p>
              </p:txBody>
            </p:sp>
          </p:grpSp>
          <p:grpSp>
            <p:nvGrpSpPr>
              <p:cNvPr id="22" name="Group 21">
                <a:extLst>
                  <a:ext uri="{FF2B5EF4-FFF2-40B4-BE49-F238E27FC236}">
                    <a16:creationId xmlns:a16="http://schemas.microsoft.com/office/drawing/2014/main" id="{0380297E-6DC2-61EB-D6E4-5D6E3A524991}"/>
                  </a:ext>
                </a:extLst>
              </p:cNvPr>
              <p:cNvGrpSpPr/>
              <p:nvPr/>
            </p:nvGrpSpPr>
            <p:grpSpPr>
              <a:xfrm>
                <a:off x="9500486" y="2364902"/>
                <a:ext cx="826064" cy="249384"/>
                <a:chOff x="642511" y="1290160"/>
                <a:chExt cx="1230247" cy="371404"/>
              </a:xfrm>
            </p:grpSpPr>
            <p:sp>
              <p:nvSpPr>
                <p:cNvPr id="24" name="Rectangle 23">
                  <a:extLst>
                    <a:ext uri="{FF2B5EF4-FFF2-40B4-BE49-F238E27FC236}">
                      <a16:creationId xmlns:a16="http://schemas.microsoft.com/office/drawing/2014/main" id="{50AEF0F4-346F-91D5-EE3E-98C2EEFA605F}"/>
                    </a:ext>
                  </a:extLst>
                </p:cNvPr>
                <p:cNvSpPr/>
                <p:nvPr/>
              </p:nvSpPr>
              <p:spPr>
                <a:xfrm>
                  <a:off x="642511" y="1369103"/>
                  <a:ext cx="136236" cy="136235"/>
                </a:xfrm>
                <a:prstGeom prst="rect">
                  <a:avLst/>
                </a:prstGeom>
                <a:solidFill>
                  <a:srgbClr val="548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262626"/>
                    </a:solidFill>
                  </a:endParaRPr>
                </a:p>
              </p:txBody>
            </p:sp>
            <p:sp>
              <p:nvSpPr>
                <p:cNvPr id="30" name="TextBox 29">
                  <a:extLst>
                    <a:ext uri="{FF2B5EF4-FFF2-40B4-BE49-F238E27FC236}">
                      <a16:creationId xmlns:a16="http://schemas.microsoft.com/office/drawing/2014/main" id="{02BD158E-48AF-8252-EB23-1281C3F94138}"/>
                    </a:ext>
                  </a:extLst>
                </p:cNvPr>
                <p:cNvSpPr txBox="1"/>
                <p:nvPr/>
              </p:nvSpPr>
              <p:spPr>
                <a:xfrm>
                  <a:off x="699811" y="1290160"/>
                  <a:ext cx="1172947" cy="371404"/>
                </a:xfrm>
                <a:prstGeom prst="rect">
                  <a:avLst/>
                </a:prstGeom>
                <a:noFill/>
              </p:spPr>
              <p:txBody>
                <a:bodyPr wrap="none" rtlCol="0">
                  <a:spAutoFit/>
                </a:bodyPr>
                <a:lstStyle/>
                <a:p>
                  <a:r>
                    <a:rPr lang="en-US" sz="800">
                      <a:solidFill>
                        <a:srgbClr val="262626"/>
                      </a:solidFill>
                      <a:latin typeface="IntelOne Text Light" panose="020B0403020203020204" pitchFamily="34" charset="77"/>
                    </a:rPr>
                    <a:t>= NVIDIA</a:t>
                  </a:r>
                </a:p>
              </p:txBody>
            </p:sp>
          </p:grpSp>
        </p:grpSp>
        <p:grpSp>
          <p:nvGrpSpPr>
            <p:cNvPr id="95" name="Group 94">
              <a:extLst>
                <a:ext uri="{FF2B5EF4-FFF2-40B4-BE49-F238E27FC236}">
                  <a16:creationId xmlns:a16="http://schemas.microsoft.com/office/drawing/2014/main" id="{99A8C95A-6B86-B35C-6ECF-E9BF7D2C27C8}"/>
                </a:ext>
              </a:extLst>
            </p:cNvPr>
            <p:cNvGrpSpPr/>
            <p:nvPr/>
          </p:nvGrpSpPr>
          <p:grpSpPr>
            <a:xfrm>
              <a:off x="6199119" y="2331408"/>
              <a:ext cx="4476005" cy="3036402"/>
              <a:chOff x="6237753" y="2891730"/>
              <a:chExt cx="4476005" cy="3036402"/>
            </a:xfrm>
          </p:grpSpPr>
          <p:sp>
            <p:nvSpPr>
              <p:cNvPr id="41" name="TextBox 40">
                <a:extLst>
                  <a:ext uri="{FF2B5EF4-FFF2-40B4-BE49-F238E27FC236}">
                    <a16:creationId xmlns:a16="http://schemas.microsoft.com/office/drawing/2014/main" id="{3180FF93-E0BB-EAE2-5F6C-F1D0BC2F755C}"/>
                  </a:ext>
                </a:extLst>
              </p:cNvPr>
              <p:cNvSpPr txBox="1"/>
              <p:nvPr/>
            </p:nvSpPr>
            <p:spPr>
              <a:xfrm>
                <a:off x="6237753" y="2891730"/>
                <a:ext cx="715340" cy="313932"/>
              </a:xfrm>
              <a:prstGeom prst="rect">
                <a:avLst/>
              </a:prstGeom>
              <a:noFill/>
            </p:spPr>
            <p:txBody>
              <a:bodyPr wrap="square" rtlCol="0">
                <a:spAutoFit/>
              </a:bodyPr>
              <a:lstStyle/>
              <a:p>
                <a:r>
                  <a:rPr lang="en-US" sz="800">
                    <a:solidFill>
                      <a:srgbClr val="262626"/>
                    </a:solidFill>
                    <a:latin typeface="IntelOne Text Light" panose="020B0403020203020204" pitchFamily="34" charset="77"/>
                  </a:rPr>
                  <a:t>Consensus 2022</a:t>
                </a:r>
              </a:p>
            </p:txBody>
          </p:sp>
          <p:sp>
            <p:nvSpPr>
              <p:cNvPr id="48" name="TextBox 47">
                <a:extLst>
                  <a:ext uri="{FF2B5EF4-FFF2-40B4-BE49-F238E27FC236}">
                    <a16:creationId xmlns:a16="http://schemas.microsoft.com/office/drawing/2014/main" id="{D96D9A1A-AA47-D005-E3E4-8D708B8C8D47}"/>
                  </a:ext>
                </a:extLst>
              </p:cNvPr>
              <p:cNvSpPr txBox="1"/>
              <p:nvPr/>
            </p:nvSpPr>
            <p:spPr>
              <a:xfrm>
                <a:off x="6952907" y="5614200"/>
                <a:ext cx="812701" cy="203132"/>
              </a:xfrm>
              <a:prstGeom prst="rect">
                <a:avLst/>
              </a:prstGeom>
              <a:noFill/>
            </p:spPr>
            <p:txBody>
              <a:bodyPr wrap="square" rtlCol="0">
                <a:spAutoFit/>
              </a:bodyPr>
              <a:lstStyle/>
              <a:p>
                <a:pPr algn="ctr"/>
                <a:r>
                  <a:rPr lang="en-US" sz="800">
                    <a:solidFill>
                      <a:srgbClr val="262626"/>
                    </a:solidFill>
                    <a:latin typeface="IntelOne Text" panose="020B0503020203020204" pitchFamily="34" charset="77"/>
                  </a:rPr>
                  <a:t>Intel SG&amp;A</a:t>
                </a:r>
              </a:p>
            </p:txBody>
          </p:sp>
          <p:cxnSp>
            <p:nvCxnSpPr>
              <p:cNvPr id="49" name="Straight Connector 48">
                <a:extLst>
                  <a:ext uri="{FF2B5EF4-FFF2-40B4-BE49-F238E27FC236}">
                    <a16:creationId xmlns:a16="http://schemas.microsoft.com/office/drawing/2014/main" id="{D6D87C71-A82A-BC77-5FA2-8A8ADAAB3C31}"/>
                  </a:ext>
                </a:extLst>
              </p:cNvPr>
              <p:cNvCxnSpPr>
                <a:cxnSpLocks/>
              </p:cNvCxnSpPr>
              <p:nvPr/>
            </p:nvCxnSpPr>
            <p:spPr>
              <a:xfrm>
                <a:off x="6861699" y="3259691"/>
                <a:ext cx="0" cy="233847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896EA6-DDA7-90C1-1297-E87B32EE347E}"/>
                  </a:ext>
                </a:extLst>
              </p:cNvPr>
              <p:cNvCxnSpPr>
                <a:cxnSpLocks/>
              </p:cNvCxnSpPr>
              <p:nvPr/>
            </p:nvCxnSpPr>
            <p:spPr>
              <a:xfrm flipH="1">
                <a:off x="6858540" y="5598170"/>
                <a:ext cx="385521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F8D5E0F-2D44-4C48-F304-EB300479CA4C}"/>
                  </a:ext>
                </a:extLst>
              </p:cNvPr>
              <p:cNvSpPr txBox="1"/>
              <p:nvPr/>
            </p:nvSpPr>
            <p:spPr>
              <a:xfrm>
                <a:off x="7919493" y="5614200"/>
                <a:ext cx="812701" cy="313932"/>
              </a:xfrm>
              <a:prstGeom prst="rect">
                <a:avLst/>
              </a:prstGeom>
              <a:noFill/>
            </p:spPr>
            <p:txBody>
              <a:bodyPr wrap="square" rtlCol="0">
                <a:spAutoFit/>
              </a:bodyPr>
              <a:lstStyle/>
              <a:p>
                <a:pPr algn="ctr"/>
                <a:r>
                  <a:rPr lang="en-US" sz="800">
                    <a:solidFill>
                      <a:srgbClr val="262626"/>
                    </a:solidFill>
                    <a:latin typeface="IntelOne Text" panose="020B0503020203020204" pitchFamily="34" charset="77"/>
                  </a:rPr>
                  <a:t>Comp SG&amp;A Combined</a:t>
                </a:r>
              </a:p>
            </p:txBody>
          </p:sp>
          <p:sp>
            <p:nvSpPr>
              <p:cNvPr id="56" name="TextBox 55">
                <a:extLst>
                  <a:ext uri="{FF2B5EF4-FFF2-40B4-BE49-F238E27FC236}">
                    <a16:creationId xmlns:a16="http://schemas.microsoft.com/office/drawing/2014/main" id="{52630B10-8429-4F65-2616-1ACB04F99854}"/>
                  </a:ext>
                </a:extLst>
              </p:cNvPr>
              <p:cNvSpPr txBox="1"/>
              <p:nvPr/>
            </p:nvSpPr>
            <p:spPr>
              <a:xfrm>
                <a:off x="8892669" y="5614200"/>
                <a:ext cx="812701" cy="203132"/>
              </a:xfrm>
              <a:prstGeom prst="rect">
                <a:avLst/>
              </a:prstGeom>
              <a:noFill/>
            </p:spPr>
            <p:txBody>
              <a:bodyPr wrap="square" rtlCol="0">
                <a:spAutoFit/>
              </a:bodyPr>
              <a:lstStyle/>
              <a:p>
                <a:pPr algn="ctr"/>
                <a:r>
                  <a:rPr lang="en-US" sz="800">
                    <a:solidFill>
                      <a:srgbClr val="262626"/>
                    </a:solidFill>
                    <a:latin typeface="IntelOne Text" panose="020B0503020203020204" pitchFamily="34" charset="77"/>
                  </a:rPr>
                  <a:t>Intel R&amp;D</a:t>
                </a:r>
              </a:p>
            </p:txBody>
          </p:sp>
          <p:sp>
            <p:nvSpPr>
              <p:cNvPr id="3" name="TextBox 2">
                <a:extLst>
                  <a:ext uri="{FF2B5EF4-FFF2-40B4-BE49-F238E27FC236}">
                    <a16:creationId xmlns:a16="http://schemas.microsoft.com/office/drawing/2014/main" id="{F68CF526-77F0-7683-E3F0-8EB64485E6C5}"/>
                  </a:ext>
                </a:extLst>
              </p:cNvPr>
              <p:cNvSpPr txBox="1"/>
              <p:nvPr/>
            </p:nvSpPr>
            <p:spPr>
              <a:xfrm>
                <a:off x="9850854" y="5614200"/>
                <a:ext cx="812701" cy="313932"/>
              </a:xfrm>
              <a:prstGeom prst="rect">
                <a:avLst/>
              </a:prstGeom>
              <a:noFill/>
            </p:spPr>
            <p:txBody>
              <a:bodyPr wrap="square" rtlCol="0">
                <a:spAutoFit/>
              </a:bodyPr>
              <a:lstStyle/>
              <a:p>
                <a:pPr algn="ctr"/>
                <a:r>
                  <a:rPr lang="en-US" sz="800">
                    <a:solidFill>
                      <a:srgbClr val="262626"/>
                    </a:solidFill>
                    <a:latin typeface="IntelOne Text" panose="020B0503020203020204" pitchFamily="34" charset="77"/>
                  </a:rPr>
                  <a:t>Comp R&amp;D Combined</a:t>
                </a:r>
              </a:p>
            </p:txBody>
          </p:sp>
          <p:sp>
            <p:nvSpPr>
              <p:cNvPr id="58" name="Rectangle 57">
                <a:extLst>
                  <a:ext uri="{FF2B5EF4-FFF2-40B4-BE49-F238E27FC236}">
                    <a16:creationId xmlns:a16="http://schemas.microsoft.com/office/drawing/2014/main" id="{C9268712-3766-F397-204C-0067BC0D988E}"/>
                  </a:ext>
                </a:extLst>
              </p:cNvPr>
              <p:cNvSpPr/>
              <p:nvPr/>
            </p:nvSpPr>
            <p:spPr>
              <a:xfrm>
                <a:off x="9052373" y="3596858"/>
                <a:ext cx="461047" cy="20019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D2C3344-D62B-2297-F148-BD9C2C166C19}"/>
                  </a:ext>
                </a:extLst>
              </p:cNvPr>
              <p:cNvSpPr/>
              <p:nvPr/>
            </p:nvSpPr>
            <p:spPr>
              <a:xfrm>
                <a:off x="7123608" y="4779832"/>
                <a:ext cx="461047" cy="818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5ED7EC14-8B88-61E8-3EE4-15A6B056E72D}"/>
                  </a:ext>
                </a:extLst>
              </p:cNvPr>
              <p:cNvGrpSpPr/>
              <p:nvPr/>
            </p:nvGrpSpPr>
            <p:grpSpPr>
              <a:xfrm>
                <a:off x="10015938" y="3775261"/>
                <a:ext cx="461048" cy="1823528"/>
                <a:chOff x="7195638" y="2408004"/>
                <a:chExt cx="461048" cy="1823528"/>
              </a:xfrm>
            </p:grpSpPr>
            <p:sp>
              <p:nvSpPr>
                <p:cNvPr id="59" name="Rectangle 58">
                  <a:extLst>
                    <a:ext uri="{FF2B5EF4-FFF2-40B4-BE49-F238E27FC236}">
                      <a16:creationId xmlns:a16="http://schemas.microsoft.com/office/drawing/2014/main" id="{BD111323-A8C9-5D14-05A0-9068D7A8FB14}"/>
                    </a:ext>
                  </a:extLst>
                </p:cNvPr>
                <p:cNvSpPr/>
                <p:nvPr/>
              </p:nvSpPr>
              <p:spPr>
                <a:xfrm>
                  <a:off x="7195639" y="3549423"/>
                  <a:ext cx="461047" cy="6821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E42A0D-4F5A-12CC-6332-F9D8326F78AE}"/>
                    </a:ext>
                  </a:extLst>
                </p:cNvPr>
                <p:cNvSpPr/>
                <p:nvPr/>
              </p:nvSpPr>
              <p:spPr>
                <a:xfrm>
                  <a:off x="7195639" y="2958188"/>
                  <a:ext cx="461047" cy="591235"/>
                </a:xfrm>
                <a:prstGeom prst="rect">
                  <a:avLst/>
                </a:prstGeom>
                <a:solidFill>
                  <a:srgbClr val="B1D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9F3D565-CCD7-005D-0357-139C4BBE5C78}"/>
                    </a:ext>
                  </a:extLst>
                </p:cNvPr>
                <p:cNvSpPr/>
                <p:nvPr/>
              </p:nvSpPr>
              <p:spPr>
                <a:xfrm>
                  <a:off x="7195638" y="2408004"/>
                  <a:ext cx="461047" cy="550829"/>
                </a:xfrm>
                <a:prstGeom prst="rect">
                  <a:avLst/>
                </a:prstGeom>
                <a:solidFill>
                  <a:srgbClr val="548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FE7D78A2-F99F-906D-2CE3-BF614EC5A13A}"/>
                  </a:ext>
                </a:extLst>
              </p:cNvPr>
              <p:cNvGrpSpPr/>
              <p:nvPr/>
            </p:nvGrpSpPr>
            <p:grpSpPr>
              <a:xfrm>
                <a:off x="8087174" y="4825440"/>
                <a:ext cx="462680" cy="773349"/>
                <a:chOff x="5909003" y="3458183"/>
                <a:chExt cx="462680" cy="773349"/>
              </a:xfrm>
            </p:grpSpPr>
            <p:sp>
              <p:nvSpPr>
                <p:cNvPr id="60" name="Rectangle 59">
                  <a:extLst>
                    <a:ext uri="{FF2B5EF4-FFF2-40B4-BE49-F238E27FC236}">
                      <a16:creationId xmlns:a16="http://schemas.microsoft.com/office/drawing/2014/main" id="{B7F0E422-1E70-DE14-8B25-B5281419F553}"/>
                    </a:ext>
                  </a:extLst>
                </p:cNvPr>
                <p:cNvSpPr/>
                <p:nvPr/>
              </p:nvSpPr>
              <p:spPr>
                <a:xfrm>
                  <a:off x="5909003" y="3910519"/>
                  <a:ext cx="461047" cy="3210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DAA3E27-5C3A-3ED8-006E-ABDA7606C98A}"/>
                    </a:ext>
                  </a:extLst>
                </p:cNvPr>
                <p:cNvSpPr/>
                <p:nvPr/>
              </p:nvSpPr>
              <p:spPr>
                <a:xfrm>
                  <a:off x="5910636" y="3628417"/>
                  <a:ext cx="461047" cy="282102"/>
                </a:xfrm>
                <a:prstGeom prst="rect">
                  <a:avLst/>
                </a:prstGeom>
                <a:solidFill>
                  <a:srgbClr val="B1D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75EEB28-FD83-AC72-CC6E-99EF223B59F5}"/>
                    </a:ext>
                  </a:extLst>
                </p:cNvPr>
                <p:cNvSpPr/>
                <p:nvPr/>
              </p:nvSpPr>
              <p:spPr>
                <a:xfrm>
                  <a:off x="5909003" y="3458183"/>
                  <a:ext cx="461047" cy="170234"/>
                </a:xfrm>
                <a:prstGeom prst="rect">
                  <a:avLst/>
                </a:prstGeom>
                <a:solidFill>
                  <a:srgbClr val="548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688DA83-955C-C265-1528-85D8E5F05952}"/>
                  </a:ext>
                </a:extLst>
              </p:cNvPr>
              <p:cNvSpPr txBox="1"/>
              <p:nvPr/>
            </p:nvSpPr>
            <p:spPr>
              <a:xfrm>
                <a:off x="6237753" y="3218496"/>
                <a:ext cx="614271" cy="2477601"/>
              </a:xfrm>
              <a:prstGeom prst="rect">
                <a:avLst/>
              </a:prstGeom>
              <a:noFill/>
            </p:spPr>
            <p:txBody>
              <a:bodyPr wrap="none" rtlCol="0">
                <a:spAutoFit/>
              </a:bodyPr>
              <a:lstStyle/>
              <a:p>
                <a:pPr algn="r">
                  <a:lnSpc>
                    <a:spcPct val="100000"/>
                  </a:lnSpc>
                  <a:spcBef>
                    <a:spcPts val="0"/>
                  </a:spcBef>
                  <a:spcAft>
                    <a:spcPts val="1000"/>
                  </a:spcAft>
                </a:pPr>
                <a:r>
                  <a:rPr lang="en-US" sz="800">
                    <a:solidFill>
                      <a:srgbClr val="262626"/>
                    </a:solidFill>
                    <a:latin typeface="IntelOne Text Light" panose="020B0403020203020204" pitchFamily="34" charset="77"/>
                  </a:rPr>
                  <a:t>18,000M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16,000M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14,000M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12,000M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10,000M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8,000M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6,000M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4,000M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2,000M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0</a:t>
                </a:r>
              </a:p>
            </p:txBody>
          </p:sp>
        </p:grpSp>
        <p:grpSp>
          <p:nvGrpSpPr>
            <p:cNvPr id="91" name="Group 90">
              <a:extLst>
                <a:ext uri="{FF2B5EF4-FFF2-40B4-BE49-F238E27FC236}">
                  <a16:creationId xmlns:a16="http://schemas.microsoft.com/office/drawing/2014/main" id="{9EE1860C-A8E2-4B25-CFD7-88E67D190B0B}"/>
                </a:ext>
              </a:extLst>
            </p:cNvPr>
            <p:cNvGrpSpPr/>
            <p:nvPr/>
          </p:nvGrpSpPr>
          <p:grpSpPr>
            <a:xfrm rot="10800000">
              <a:off x="7317776" y="5353889"/>
              <a:ext cx="2905594" cy="137700"/>
              <a:chOff x="7345180" y="3084518"/>
              <a:chExt cx="2905594" cy="464905"/>
            </a:xfrm>
          </p:grpSpPr>
          <p:cxnSp>
            <p:nvCxnSpPr>
              <p:cNvPr id="77" name="Straight Arrow Connector 76">
                <a:extLst>
                  <a:ext uri="{FF2B5EF4-FFF2-40B4-BE49-F238E27FC236}">
                    <a16:creationId xmlns:a16="http://schemas.microsoft.com/office/drawing/2014/main" id="{B99B8A02-4169-8717-741F-5EB6A283AB4C}"/>
                  </a:ext>
                </a:extLst>
              </p:cNvPr>
              <p:cNvCxnSpPr/>
              <p:nvPr/>
            </p:nvCxnSpPr>
            <p:spPr>
              <a:xfrm>
                <a:off x="7345180" y="3084518"/>
                <a:ext cx="0" cy="464905"/>
              </a:xfrm>
              <a:prstGeom prst="straightConnector1">
                <a:avLst/>
              </a:prstGeom>
              <a:ln>
                <a:solidFill>
                  <a:srgbClr val="00285A"/>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87725B7-3D52-6DAE-5486-0E3408742AE3}"/>
                  </a:ext>
                </a:extLst>
              </p:cNvPr>
              <p:cNvCxnSpPr/>
              <p:nvPr/>
            </p:nvCxnSpPr>
            <p:spPr>
              <a:xfrm>
                <a:off x="8292059" y="3084518"/>
                <a:ext cx="0" cy="464905"/>
              </a:xfrm>
              <a:prstGeom prst="straightConnector1">
                <a:avLst/>
              </a:prstGeom>
              <a:ln>
                <a:solidFill>
                  <a:srgbClr val="00285A"/>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9B7B4CDB-FF8E-2F16-5E72-0968EE5D5285}"/>
                  </a:ext>
                </a:extLst>
              </p:cNvPr>
              <p:cNvCxnSpPr/>
              <p:nvPr/>
            </p:nvCxnSpPr>
            <p:spPr>
              <a:xfrm>
                <a:off x="9257830" y="3084518"/>
                <a:ext cx="0" cy="464905"/>
              </a:xfrm>
              <a:prstGeom prst="straightConnector1">
                <a:avLst/>
              </a:prstGeom>
              <a:ln>
                <a:solidFill>
                  <a:srgbClr val="00285A"/>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FF9991-E1B4-BA6B-6D47-FA9989E4868B}"/>
                  </a:ext>
                </a:extLst>
              </p:cNvPr>
              <p:cNvCxnSpPr/>
              <p:nvPr/>
            </p:nvCxnSpPr>
            <p:spPr>
              <a:xfrm>
                <a:off x="10250774" y="3084518"/>
                <a:ext cx="0" cy="464905"/>
              </a:xfrm>
              <a:prstGeom prst="straightConnector1">
                <a:avLst/>
              </a:prstGeom>
              <a:ln>
                <a:solidFill>
                  <a:srgbClr val="00285A"/>
                </a:solidFill>
                <a:tailEnd type="triangle"/>
              </a:ln>
            </p:spPr>
            <p:style>
              <a:lnRef idx="1">
                <a:schemeClr val="accent1"/>
              </a:lnRef>
              <a:fillRef idx="0">
                <a:schemeClr val="accent1"/>
              </a:fillRef>
              <a:effectRef idx="0">
                <a:schemeClr val="accent1"/>
              </a:effectRef>
              <a:fontRef idx="minor">
                <a:schemeClr val="tx1"/>
              </a:fontRef>
            </p:style>
          </p:cxnSp>
        </p:grpSp>
        <p:sp>
          <p:nvSpPr>
            <p:cNvPr id="82" name="TextBox 19">
              <a:extLst>
                <a:ext uri="{FF2B5EF4-FFF2-40B4-BE49-F238E27FC236}">
                  <a16:creationId xmlns:a16="http://schemas.microsoft.com/office/drawing/2014/main" id="{4F1D06D5-CA01-4D5A-A143-3769FFF065AD}"/>
                </a:ext>
              </a:extLst>
            </p:cNvPr>
            <p:cNvSpPr txBox="1"/>
            <p:nvPr/>
          </p:nvSpPr>
          <p:spPr>
            <a:xfrm>
              <a:off x="7084974" y="5666755"/>
              <a:ext cx="3386440" cy="21544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rgbClr val="262626"/>
                  </a:solidFill>
                  <a:latin typeface="IntelOne Text Light" panose="020B0403020203020204" pitchFamily="34" charset="77"/>
                  <a:ea typeface="Intel Clear Light" panose="020B0404020203020204" pitchFamily="34" charset="0"/>
                  <a:cs typeface="Intel Clear Light" panose="020B0404020203020204" pitchFamily="34" charset="0"/>
                </a:rPr>
                <a:t>Percentage</a:t>
              </a:r>
              <a:r>
                <a:rPr kumimoji="0" lang="en-US" sz="800" u="none" strike="noStrike" kern="1200" cap="none" spc="0" normalizeH="0" baseline="0" noProof="0">
                  <a:ln>
                    <a:noFill/>
                  </a:ln>
                  <a:solidFill>
                    <a:srgbClr val="262626"/>
                  </a:solidFill>
                  <a:effectLst/>
                  <a:uLnTx/>
                  <a:uFillTx/>
                  <a:latin typeface="IntelOne Text Light" panose="020B0403020203020204" pitchFamily="34" charset="77"/>
                  <a:ea typeface="Intel Clear Light" panose="020B0404020203020204" pitchFamily="34" charset="0"/>
                  <a:cs typeface="Intel Clear Light" panose="020B0404020203020204" pitchFamily="34" charset="0"/>
                </a:rPr>
                <a:t> of Revenue</a:t>
              </a:r>
            </a:p>
          </p:txBody>
        </p:sp>
        <p:grpSp>
          <p:nvGrpSpPr>
            <p:cNvPr id="93" name="Group 92">
              <a:extLst>
                <a:ext uri="{FF2B5EF4-FFF2-40B4-BE49-F238E27FC236}">
                  <a16:creationId xmlns:a16="http://schemas.microsoft.com/office/drawing/2014/main" id="{265BA940-2AD5-BAAC-A36D-E22602FCEBF7}"/>
                </a:ext>
              </a:extLst>
            </p:cNvPr>
            <p:cNvGrpSpPr/>
            <p:nvPr/>
          </p:nvGrpSpPr>
          <p:grpSpPr>
            <a:xfrm>
              <a:off x="7119629" y="5446969"/>
              <a:ext cx="3362060" cy="264155"/>
              <a:chOff x="7119629" y="2782698"/>
              <a:chExt cx="3362060" cy="277771"/>
            </a:xfrm>
            <a:noFill/>
          </p:grpSpPr>
          <p:sp>
            <p:nvSpPr>
              <p:cNvPr id="85" name="TextBox 19">
                <a:extLst>
                  <a:ext uri="{FF2B5EF4-FFF2-40B4-BE49-F238E27FC236}">
                    <a16:creationId xmlns:a16="http://schemas.microsoft.com/office/drawing/2014/main" id="{082033DA-1674-4A71-905C-C04E45B73CAC}"/>
                  </a:ext>
                </a:extLst>
              </p:cNvPr>
              <p:cNvSpPr txBox="1"/>
              <p:nvPr/>
            </p:nvSpPr>
            <p:spPr>
              <a:xfrm>
                <a:off x="8072929" y="2800104"/>
                <a:ext cx="463550" cy="260365"/>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rgbClr val="262626"/>
                    </a:solidFill>
                    <a:effectLst/>
                    <a:uLnTx/>
                    <a:uFillTx/>
                    <a:latin typeface="IntelOne Text" panose="020B0503020203020204" pitchFamily="34" charset="77"/>
                    <a:ea typeface="Intel Clear Light" panose="020B0404020203020204" pitchFamily="34" charset="0"/>
                    <a:cs typeface="Intel Clear Light" panose="020B0404020203020204" pitchFamily="34" charset="0"/>
                  </a:rPr>
                  <a:t>5%</a:t>
                </a:r>
              </a:p>
            </p:txBody>
          </p:sp>
          <p:sp>
            <p:nvSpPr>
              <p:cNvPr id="86" name="TextBox 19">
                <a:extLst>
                  <a:ext uri="{FF2B5EF4-FFF2-40B4-BE49-F238E27FC236}">
                    <a16:creationId xmlns:a16="http://schemas.microsoft.com/office/drawing/2014/main" id="{B49AEF9B-AD45-4F2D-9C76-540A95AFB5AF}"/>
                  </a:ext>
                </a:extLst>
              </p:cNvPr>
              <p:cNvSpPr txBox="1"/>
              <p:nvPr/>
            </p:nvSpPr>
            <p:spPr>
              <a:xfrm>
                <a:off x="9016959" y="2800104"/>
                <a:ext cx="520700" cy="260365"/>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rgbClr val="262626"/>
                    </a:solidFill>
                    <a:effectLst/>
                    <a:uLnTx/>
                    <a:uFillTx/>
                    <a:latin typeface="IntelOne Text" panose="020B0503020203020204" pitchFamily="34" charset="77"/>
                    <a:ea typeface="Intel Clear Light" panose="020B0404020203020204" pitchFamily="34" charset="0"/>
                    <a:cs typeface="Intel Clear Light" panose="020B0404020203020204" pitchFamily="34" charset="0"/>
                  </a:rPr>
                  <a:t>24%</a:t>
                </a:r>
              </a:p>
            </p:txBody>
          </p:sp>
          <p:sp>
            <p:nvSpPr>
              <p:cNvPr id="87" name="TextBox 19">
                <a:extLst>
                  <a:ext uri="{FF2B5EF4-FFF2-40B4-BE49-F238E27FC236}">
                    <a16:creationId xmlns:a16="http://schemas.microsoft.com/office/drawing/2014/main" id="{BF19EFC7-B694-4663-9B52-A104B60D9D39}"/>
                  </a:ext>
                </a:extLst>
              </p:cNvPr>
              <p:cNvSpPr txBox="1"/>
              <p:nvPr/>
            </p:nvSpPr>
            <p:spPr>
              <a:xfrm>
                <a:off x="10018139" y="2800104"/>
                <a:ext cx="463550" cy="260365"/>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rgbClr val="262626"/>
                    </a:solidFill>
                    <a:effectLst/>
                    <a:uLnTx/>
                    <a:uFillTx/>
                    <a:latin typeface="IntelOne Text" panose="020B0503020203020204" pitchFamily="34" charset="77"/>
                    <a:ea typeface="Intel Clear Light" panose="020B0404020203020204" pitchFamily="34" charset="0"/>
                    <a:cs typeface="Intel Clear Light" panose="020B0404020203020204" pitchFamily="34" charset="0"/>
                  </a:rPr>
                  <a:t>11%</a:t>
                </a:r>
              </a:p>
            </p:txBody>
          </p:sp>
          <p:sp>
            <p:nvSpPr>
              <p:cNvPr id="84" name="TextBox 19">
                <a:extLst>
                  <a:ext uri="{FF2B5EF4-FFF2-40B4-BE49-F238E27FC236}">
                    <a16:creationId xmlns:a16="http://schemas.microsoft.com/office/drawing/2014/main" id="{80300886-53F7-4796-B4A0-A763D87EE2B7}"/>
                  </a:ext>
                </a:extLst>
              </p:cNvPr>
              <p:cNvSpPr txBox="1"/>
              <p:nvPr/>
            </p:nvSpPr>
            <p:spPr>
              <a:xfrm>
                <a:off x="7119629" y="2782698"/>
                <a:ext cx="463550" cy="260365"/>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rgbClr val="262626"/>
                    </a:solidFill>
                    <a:effectLst/>
                    <a:uLnTx/>
                    <a:uFillTx/>
                    <a:latin typeface="IntelOne Text" panose="020B0503020203020204" pitchFamily="34" charset="77"/>
                    <a:ea typeface="Intel Clear Light" panose="020B0404020203020204" pitchFamily="34" charset="0"/>
                    <a:cs typeface="Intel Clear Light" panose="020B0404020203020204" pitchFamily="34" charset="0"/>
                  </a:rPr>
                  <a:t>10%</a:t>
                </a:r>
              </a:p>
            </p:txBody>
          </p:sp>
        </p:grpSp>
        <p:cxnSp>
          <p:nvCxnSpPr>
            <p:cNvPr id="99" name="Straight Connector 98">
              <a:extLst>
                <a:ext uri="{FF2B5EF4-FFF2-40B4-BE49-F238E27FC236}">
                  <a16:creationId xmlns:a16="http://schemas.microsoft.com/office/drawing/2014/main" id="{6E991A82-4E0A-DFC2-9AA7-FAF3CFB56545}"/>
                </a:ext>
              </a:extLst>
            </p:cNvPr>
            <p:cNvCxnSpPr/>
            <p:nvPr/>
          </p:nvCxnSpPr>
          <p:spPr>
            <a:xfrm flipH="1">
              <a:off x="6826529" y="4219510"/>
              <a:ext cx="719492"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3AF9B4F-ED51-731B-B3F8-F8B300F88902}"/>
                </a:ext>
              </a:extLst>
            </p:cNvPr>
            <p:cNvCxnSpPr>
              <a:cxnSpLocks/>
            </p:cNvCxnSpPr>
            <p:nvPr/>
          </p:nvCxnSpPr>
          <p:spPr>
            <a:xfrm flipH="1">
              <a:off x="6826529" y="4265118"/>
              <a:ext cx="168338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44625A8-B053-A87D-8774-A94BD6F4B7AD}"/>
                </a:ext>
              </a:extLst>
            </p:cNvPr>
            <p:cNvCxnSpPr>
              <a:cxnSpLocks/>
            </p:cNvCxnSpPr>
            <p:nvPr/>
          </p:nvCxnSpPr>
          <p:spPr>
            <a:xfrm flipH="1">
              <a:off x="6826529" y="3036536"/>
              <a:ext cx="2648257"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25470BF-DF2B-D0D2-7F83-9BD7BEBF7CA7}"/>
                </a:ext>
              </a:extLst>
            </p:cNvPr>
            <p:cNvCxnSpPr>
              <a:cxnSpLocks/>
            </p:cNvCxnSpPr>
            <p:nvPr/>
          </p:nvCxnSpPr>
          <p:spPr>
            <a:xfrm flipH="1">
              <a:off x="6819906" y="3214939"/>
              <a:ext cx="3618445"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AB65D6D3-B1A3-942A-CA0E-17DD28979744}"/>
              </a:ext>
            </a:extLst>
          </p:cNvPr>
          <p:cNvGrpSpPr/>
          <p:nvPr/>
        </p:nvGrpSpPr>
        <p:grpSpPr>
          <a:xfrm>
            <a:off x="998838" y="1516920"/>
            <a:ext cx="4266464" cy="4511461"/>
            <a:chOff x="906137" y="1433793"/>
            <a:chExt cx="4266464" cy="4511461"/>
          </a:xfrm>
        </p:grpSpPr>
        <p:sp>
          <p:nvSpPr>
            <p:cNvPr id="21" name="Rectangle 20">
              <a:extLst>
                <a:ext uri="{FF2B5EF4-FFF2-40B4-BE49-F238E27FC236}">
                  <a16:creationId xmlns:a16="http://schemas.microsoft.com/office/drawing/2014/main" id="{A4D98984-793C-CDCE-6C2D-C13CCAE8D6BD}"/>
                </a:ext>
              </a:extLst>
            </p:cNvPr>
            <p:cNvSpPr/>
            <p:nvPr/>
          </p:nvSpPr>
          <p:spPr>
            <a:xfrm>
              <a:off x="908007" y="1512238"/>
              <a:ext cx="4264593" cy="4433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B7B33BF-ABC5-E677-F44C-AEBFA5598B9D}"/>
                </a:ext>
              </a:extLst>
            </p:cNvPr>
            <p:cNvSpPr/>
            <p:nvPr/>
          </p:nvSpPr>
          <p:spPr>
            <a:xfrm>
              <a:off x="906137" y="1433793"/>
              <a:ext cx="4266464" cy="818957"/>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B236EB1F-C10F-4B44-983C-6E0074E9B56C}"/>
                </a:ext>
              </a:extLst>
            </p:cNvPr>
            <p:cNvSpPr txBox="1"/>
            <p:nvPr/>
          </p:nvSpPr>
          <p:spPr>
            <a:xfrm>
              <a:off x="921227" y="1561517"/>
              <a:ext cx="41749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schemeClr val="bg1"/>
                  </a:solidFill>
                  <a:effectLst/>
                  <a:uLnTx/>
                  <a:uFillTx/>
                  <a:latin typeface="IntelOne Text" panose="020B0503020203020204" pitchFamily="34" charset="77"/>
                  <a:ea typeface="Helvetica Neue"/>
                  <a:cs typeface="Helvetica Neue"/>
                </a:rPr>
                <a:t>AMD + TSMC “Synthetic IDM” Gross Margin is &gt;20pts higher than Intel....</a:t>
              </a:r>
            </a:p>
          </p:txBody>
        </p:sp>
        <p:sp>
          <p:nvSpPr>
            <p:cNvPr id="5" name="TextBox 4">
              <a:extLst>
                <a:ext uri="{FF2B5EF4-FFF2-40B4-BE49-F238E27FC236}">
                  <a16:creationId xmlns:a16="http://schemas.microsoft.com/office/drawing/2014/main" id="{E1A409D3-512D-C136-2F0F-150D22FF0E10}"/>
                </a:ext>
              </a:extLst>
            </p:cNvPr>
            <p:cNvSpPr txBox="1"/>
            <p:nvPr/>
          </p:nvSpPr>
          <p:spPr>
            <a:xfrm>
              <a:off x="966938" y="2309150"/>
              <a:ext cx="724541" cy="313932"/>
            </a:xfrm>
            <a:prstGeom prst="rect">
              <a:avLst/>
            </a:prstGeom>
            <a:noFill/>
          </p:spPr>
          <p:txBody>
            <a:bodyPr wrap="square" rtlCol="0">
              <a:spAutoFit/>
            </a:bodyPr>
            <a:lstStyle/>
            <a:p>
              <a:r>
                <a:rPr lang="en-US" sz="800">
                  <a:solidFill>
                    <a:srgbClr val="262626"/>
                  </a:solidFill>
                  <a:latin typeface="IntelOne Text Light" panose="020B0403020203020204" pitchFamily="34" charset="77"/>
                </a:rPr>
                <a:t>Gross Margin (%)</a:t>
              </a:r>
            </a:p>
          </p:txBody>
        </p:sp>
        <p:sp>
          <p:nvSpPr>
            <p:cNvPr id="6" name="TextBox 5">
              <a:extLst>
                <a:ext uri="{FF2B5EF4-FFF2-40B4-BE49-F238E27FC236}">
                  <a16:creationId xmlns:a16="http://schemas.microsoft.com/office/drawing/2014/main" id="{E8269AB9-B3C7-33BA-CFB2-A05C9480E130}"/>
                </a:ext>
              </a:extLst>
            </p:cNvPr>
            <p:cNvSpPr txBox="1"/>
            <p:nvPr/>
          </p:nvSpPr>
          <p:spPr>
            <a:xfrm>
              <a:off x="972398" y="2629519"/>
              <a:ext cx="409086"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80%</a:t>
              </a:r>
            </a:p>
          </p:txBody>
        </p:sp>
        <p:sp>
          <p:nvSpPr>
            <p:cNvPr id="7" name="TextBox 6">
              <a:extLst>
                <a:ext uri="{FF2B5EF4-FFF2-40B4-BE49-F238E27FC236}">
                  <a16:creationId xmlns:a16="http://schemas.microsoft.com/office/drawing/2014/main" id="{D833DDDD-E2BC-B901-346E-9260273EBBE8}"/>
                </a:ext>
              </a:extLst>
            </p:cNvPr>
            <p:cNvSpPr txBox="1"/>
            <p:nvPr/>
          </p:nvSpPr>
          <p:spPr>
            <a:xfrm>
              <a:off x="975604" y="3346290"/>
              <a:ext cx="405880"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60%</a:t>
              </a:r>
            </a:p>
          </p:txBody>
        </p:sp>
        <p:sp>
          <p:nvSpPr>
            <p:cNvPr id="8" name="TextBox 7">
              <a:extLst>
                <a:ext uri="{FF2B5EF4-FFF2-40B4-BE49-F238E27FC236}">
                  <a16:creationId xmlns:a16="http://schemas.microsoft.com/office/drawing/2014/main" id="{6B2CFF9D-EADC-BA45-A33B-99780E220E06}"/>
                </a:ext>
              </a:extLst>
            </p:cNvPr>
            <p:cNvSpPr txBox="1"/>
            <p:nvPr/>
          </p:nvSpPr>
          <p:spPr>
            <a:xfrm>
              <a:off x="972398" y="4063061"/>
              <a:ext cx="409086"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40%</a:t>
              </a:r>
            </a:p>
          </p:txBody>
        </p:sp>
        <p:sp>
          <p:nvSpPr>
            <p:cNvPr id="9" name="TextBox 8">
              <a:extLst>
                <a:ext uri="{FF2B5EF4-FFF2-40B4-BE49-F238E27FC236}">
                  <a16:creationId xmlns:a16="http://schemas.microsoft.com/office/drawing/2014/main" id="{AFAF99A2-F6CD-A279-01DA-00FFA0242343}"/>
                </a:ext>
              </a:extLst>
            </p:cNvPr>
            <p:cNvSpPr txBox="1"/>
            <p:nvPr/>
          </p:nvSpPr>
          <p:spPr>
            <a:xfrm>
              <a:off x="977206" y="4779832"/>
              <a:ext cx="404278"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20%</a:t>
              </a:r>
            </a:p>
          </p:txBody>
        </p:sp>
        <p:sp>
          <p:nvSpPr>
            <p:cNvPr id="10" name="TextBox 9">
              <a:extLst>
                <a:ext uri="{FF2B5EF4-FFF2-40B4-BE49-F238E27FC236}">
                  <a16:creationId xmlns:a16="http://schemas.microsoft.com/office/drawing/2014/main" id="{82308CD5-D5D0-4CDF-D2C8-6BFF3AC33DEC}"/>
                </a:ext>
              </a:extLst>
            </p:cNvPr>
            <p:cNvSpPr txBox="1"/>
            <p:nvPr/>
          </p:nvSpPr>
          <p:spPr>
            <a:xfrm>
              <a:off x="1039724" y="5496604"/>
              <a:ext cx="341760"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0%</a:t>
              </a:r>
            </a:p>
          </p:txBody>
        </p:sp>
        <p:sp>
          <p:nvSpPr>
            <p:cNvPr id="11" name="Freeform 10">
              <a:extLst>
                <a:ext uri="{FF2B5EF4-FFF2-40B4-BE49-F238E27FC236}">
                  <a16:creationId xmlns:a16="http://schemas.microsoft.com/office/drawing/2014/main" id="{10298BC4-AE68-3919-F7B9-8F0CAF037EA5}"/>
                </a:ext>
              </a:extLst>
            </p:cNvPr>
            <p:cNvSpPr/>
            <p:nvPr/>
          </p:nvSpPr>
          <p:spPr>
            <a:xfrm>
              <a:off x="1339306" y="2722935"/>
              <a:ext cx="3037437" cy="2883528"/>
            </a:xfrm>
            <a:custGeom>
              <a:avLst/>
              <a:gdLst>
                <a:gd name="connsiteX0" fmla="*/ 0 w 3037437"/>
                <a:gd name="connsiteY0" fmla="*/ 0 h 2883528"/>
                <a:gd name="connsiteX1" fmla="*/ 0 w 3037437"/>
                <a:gd name="connsiteY1" fmla="*/ 2883528 h 2883528"/>
                <a:gd name="connsiteX2" fmla="*/ 3037437 w 3037437"/>
                <a:gd name="connsiteY2" fmla="*/ 2883528 h 2883528"/>
              </a:gdLst>
              <a:ahLst/>
              <a:cxnLst>
                <a:cxn ang="0">
                  <a:pos x="connsiteX0" y="connsiteY0"/>
                </a:cxn>
                <a:cxn ang="0">
                  <a:pos x="connsiteX1" y="connsiteY1"/>
                </a:cxn>
                <a:cxn ang="0">
                  <a:pos x="connsiteX2" y="connsiteY2"/>
                </a:cxn>
              </a:cxnLst>
              <a:rect l="l" t="t" r="r" b="b"/>
              <a:pathLst>
                <a:path w="3037437" h="2883528">
                  <a:moveTo>
                    <a:pt x="0" y="0"/>
                  </a:moveTo>
                  <a:lnTo>
                    <a:pt x="0" y="2883528"/>
                  </a:lnTo>
                  <a:lnTo>
                    <a:pt x="3037437" y="2883528"/>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887346-9903-CC34-C11C-337F904A1C29}"/>
                </a:ext>
              </a:extLst>
            </p:cNvPr>
            <p:cNvSpPr txBox="1"/>
            <p:nvPr/>
          </p:nvSpPr>
          <p:spPr>
            <a:xfrm>
              <a:off x="1332683" y="5620324"/>
              <a:ext cx="3184583" cy="203133"/>
            </a:xfrm>
            <a:prstGeom prst="rect">
              <a:avLst/>
            </a:prstGeom>
            <a:noFill/>
          </p:spPr>
          <p:txBody>
            <a:bodyPr wrap="square" rtlCol="0">
              <a:spAutoFit/>
            </a:bodyPr>
            <a:lstStyle/>
            <a:p>
              <a:r>
                <a:rPr lang="en-US" sz="800">
                  <a:solidFill>
                    <a:srgbClr val="262626"/>
                  </a:solidFill>
                  <a:latin typeface="IntelOne Text" panose="020B0503020203020204" pitchFamily="34" charset="77"/>
                </a:rPr>
                <a:t>’15      ’16      ’17      ‘18      ’19      ’20      ‘21       ’22F      ’23F      ’24F    ‘25F</a:t>
              </a:r>
            </a:p>
          </p:txBody>
        </p:sp>
        <p:cxnSp>
          <p:nvCxnSpPr>
            <p:cNvPr id="16" name="Straight Connector 15">
              <a:extLst>
                <a:ext uri="{FF2B5EF4-FFF2-40B4-BE49-F238E27FC236}">
                  <a16:creationId xmlns:a16="http://schemas.microsoft.com/office/drawing/2014/main" id="{A70ACCE6-8442-9195-13CE-23F30F26C32B}"/>
                </a:ext>
              </a:extLst>
            </p:cNvPr>
            <p:cNvCxnSpPr>
              <a:cxnSpLocks/>
            </p:cNvCxnSpPr>
            <p:nvPr/>
          </p:nvCxnSpPr>
          <p:spPr>
            <a:xfrm>
              <a:off x="1339306" y="2731085"/>
              <a:ext cx="0" cy="286708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40E5D5-FE71-6180-18E4-3FB5D09CD1A1}"/>
                </a:ext>
              </a:extLst>
            </p:cNvPr>
            <p:cNvCxnSpPr>
              <a:cxnSpLocks/>
            </p:cNvCxnSpPr>
            <p:nvPr/>
          </p:nvCxnSpPr>
          <p:spPr>
            <a:xfrm flipH="1">
              <a:off x="1332683" y="5598170"/>
              <a:ext cx="356128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23C6BF-AD0F-C032-6E28-EDFD0AB230C9}"/>
                </a:ext>
              </a:extLst>
            </p:cNvPr>
            <p:cNvSpPr txBox="1"/>
            <p:nvPr/>
          </p:nvSpPr>
          <p:spPr>
            <a:xfrm>
              <a:off x="4252464" y="3869163"/>
              <a:ext cx="461986" cy="237757"/>
            </a:xfrm>
            <a:prstGeom prst="rect">
              <a:avLst/>
            </a:prstGeom>
            <a:noFill/>
          </p:spPr>
          <p:txBody>
            <a:bodyPr wrap="none" rtlCol="0">
              <a:spAutoFit/>
            </a:bodyPr>
            <a:lstStyle/>
            <a:p>
              <a:r>
                <a:rPr lang="en-US" sz="1050">
                  <a:solidFill>
                    <a:schemeClr val="accent1"/>
                  </a:solidFill>
                  <a:latin typeface="IntelOne Text" panose="020B0503020203020204" pitchFamily="34" charset="77"/>
                </a:rPr>
                <a:t>Intel</a:t>
              </a:r>
            </a:p>
          </p:txBody>
        </p:sp>
        <p:sp>
          <p:nvSpPr>
            <p:cNvPr id="28" name="TextBox 27">
              <a:extLst>
                <a:ext uri="{FF2B5EF4-FFF2-40B4-BE49-F238E27FC236}">
                  <a16:creationId xmlns:a16="http://schemas.microsoft.com/office/drawing/2014/main" id="{97DAF814-859E-9098-7B2F-C914BA5AE7C6}"/>
                </a:ext>
              </a:extLst>
            </p:cNvPr>
            <p:cNvSpPr txBox="1"/>
            <p:nvPr/>
          </p:nvSpPr>
          <p:spPr>
            <a:xfrm>
              <a:off x="4254214" y="3420157"/>
              <a:ext cx="514885" cy="237757"/>
            </a:xfrm>
            <a:prstGeom prst="rect">
              <a:avLst/>
            </a:prstGeom>
            <a:noFill/>
          </p:spPr>
          <p:txBody>
            <a:bodyPr wrap="none" rtlCol="0">
              <a:spAutoFit/>
            </a:bodyPr>
            <a:lstStyle/>
            <a:p>
              <a:r>
                <a:rPr lang="en-US" sz="1050">
                  <a:solidFill>
                    <a:schemeClr val="accent1">
                      <a:lumMod val="40000"/>
                      <a:lumOff val="60000"/>
                    </a:schemeClr>
                  </a:solidFill>
                  <a:latin typeface="IntelOne Text" panose="020B0503020203020204" pitchFamily="34" charset="77"/>
                </a:rPr>
                <a:t>AMD</a:t>
              </a:r>
            </a:p>
          </p:txBody>
        </p:sp>
        <p:sp>
          <p:nvSpPr>
            <p:cNvPr id="29" name="TextBox 28">
              <a:extLst>
                <a:ext uri="{FF2B5EF4-FFF2-40B4-BE49-F238E27FC236}">
                  <a16:creationId xmlns:a16="http://schemas.microsoft.com/office/drawing/2014/main" id="{8D710146-723D-8C59-7326-3D459DA5AAD1}"/>
                </a:ext>
              </a:extLst>
            </p:cNvPr>
            <p:cNvSpPr txBox="1"/>
            <p:nvPr/>
          </p:nvSpPr>
          <p:spPr>
            <a:xfrm>
              <a:off x="4262619" y="2731085"/>
              <a:ext cx="863568" cy="528606"/>
            </a:xfrm>
            <a:prstGeom prst="rect">
              <a:avLst/>
            </a:prstGeom>
            <a:noFill/>
          </p:spPr>
          <p:txBody>
            <a:bodyPr wrap="square" rtlCol="0">
              <a:spAutoFit/>
            </a:bodyPr>
            <a:lstStyle/>
            <a:p>
              <a:r>
                <a:rPr lang="en-US" sz="1050">
                  <a:solidFill>
                    <a:srgbClr val="00285A"/>
                  </a:solidFill>
                  <a:latin typeface="IntelOne Text" panose="020B0503020203020204" pitchFamily="34" charset="77"/>
                </a:rPr>
                <a:t>AMD Synthetic IDM</a:t>
              </a:r>
            </a:p>
          </p:txBody>
        </p:sp>
        <p:cxnSp>
          <p:nvCxnSpPr>
            <p:cNvPr id="108" name="Straight Connector 107">
              <a:extLst>
                <a:ext uri="{FF2B5EF4-FFF2-40B4-BE49-F238E27FC236}">
                  <a16:creationId xmlns:a16="http://schemas.microsoft.com/office/drawing/2014/main" id="{C4FAD783-5722-DCA9-9ECF-DAA99F1FF3BE}"/>
                </a:ext>
              </a:extLst>
            </p:cNvPr>
            <p:cNvCxnSpPr>
              <a:cxnSpLocks/>
            </p:cNvCxnSpPr>
            <p:nvPr/>
          </p:nvCxnSpPr>
          <p:spPr>
            <a:xfrm flipH="1">
              <a:off x="1339306" y="3970721"/>
              <a:ext cx="29654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E75F8F0-E1A8-56BD-2883-FF797C3791A9}"/>
                </a:ext>
              </a:extLst>
            </p:cNvPr>
            <p:cNvCxnSpPr>
              <a:cxnSpLocks/>
            </p:cNvCxnSpPr>
            <p:nvPr/>
          </p:nvCxnSpPr>
          <p:spPr>
            <a:xfrm flipH="1">
              <a:off x="1339306" y="3543889"/>
              <a:ext cx="29654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FDC4E1-D7C7-0CB7-E725-45750314644A}"/>
                </a:ext>
              </a:extLst>
            </p:cNvPr>
            <p:cNvCxnSpPr>
              <a:cxnSpLocks/>
            </p:cNvCxnSpPr>
            <p:nvPr/>
          </p:nvCxnSpPr>
          <p:spPr>
            <a:xfrm flipH="1">
              <a:off x="1339306" y="2858816"/>
              <a:ext cx="29654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A6366A9C-978B-6739-F027-BDDC7AD74455}"/>
                </a:ext>
              </a:extLst>
            </p:cNvPr>
            <p:cNvPicPr>
              <a:picLocks noChangeAspect="1"/>
            </p:cNvPicPr>
            <p:nvPr/>
          </p:nvPicPr>
          <p:blipFill>
            <a:blip r:embed="rId3"/>
            <a:stretch>
              <a:fillRect/>
            </a:stretch>
          </p:blipFill>
          <p:spPr>
            <a:xfrm>
              <a:off x="1472696" y="2851888"/>
              <a:ext cx="2832100" cy="1930400"/>
            </a:xfrm>
            <a:prstGeom prst="rect">
              <a:avLst/>
            </a:prstGeom>
          </p:spPr>
        </p:pic>
      </p:grpSp>
    </p:spTree>
    <p:extLst>
      <p:ext uri="{BB962C8B-B14F-4D97-AF65-F5344CB8AC3E}">
        <p14:creationId xmlns:p14="http://schemas.microsoft.com/office/powerpoint/2010/main" val="139019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B9C5E8-E4F8-2D01-D929-4D96413C63DB}"/>
              </a:ext>
            </a:extLst>
          </p:cNvPr>
          <p:cNvPicPr>
            <a:picLocks noChangeAspect="1"/>
          </p:cNvPicPr>
          <p:nvPr/>
        </p:nvPicPr>
        <p:blipFill rotWithShape="1">
          <a:blip r:embed="rId2"/>
          <a:srcRect r="868" b="4558"/>
          <a:stretch/>
        </p:blipFill>
        <p:spPr>
          <a:xfrm>
            <a:off x="304533" y="3178626"/>
            <a:ext cx="10058931" cy="3131172"/>
          </a:xfrm>
          <a:prstGeom prst="rect">
            <a:avLst/>
          </a:prstGeom>
        </p:spPr>
      </p:pic>
      <p:pic>
        <p:nvPicPr>
          <p:cNvPr id="5" name="Picture 4">
            <a:extLst>
              <a:ext uri="{FF2B5EF4-FFF2-40B4-BE49-F238E27FC236}">
                <a16:creationId xmlns:a16="http://schemas.microsoft.com/office/drawing/2014/main" id="{6C0D8497-9BB0-0D43-19E3-1FA259D2E6D6}"/>
              </a:ext>
            </a:extLst>
          </p:cNvPr>
          <p:cNvPicPr>
            <a:picLocks noChangeAspect="1"/>
          </p:cNvPicPr>
          <p:nvPr/>
        </p:nvPicPr>
        <p:blipFill rotWithShape="1">
          <a:blip r:embed="rId3"/>
          <a:srcRect l="2769" r="2220"/>
          <a:stretch/>
        </p:blipFill>
        <p:spPr>
          <a:xfrm>
            <a:off x="770816" y="547351"/>
            <a:ext cx="9592647" cy="2489737"/>
          </a:xfrm>
          <a:prstGeom prst="rect">
            <a:avLst/>
          </a:prstGeom>
        </p:spPr>
      </p:pic>
      <p:sp>
        <p:nvSpPr>
          <p:cNvPr id="6" name="TextBox 5">
            <a:extLst>
              <a:ext uri="{FF2B5EF4-FFF2-40B4-BE49-F238E27FC236}">
                <a16:creationId xmlns:a16="http://schemas.microsoft.com/office/drawing/2014/main" id="{5E16D8EE-2DF4-781C-7BD2-329F99102F5F}"/>
              </a:ext>
            </a:extLst>
          </p:cNvPr>
          <p:cNvSpPr txBox="1"/>
          <p:nvPr/>
        </p:nvSpPr>
        <p:spPr>
          <a:xfrm>
            <a:off x="4819689" y="749369"/>
            <a:ext cx="1276311" cy="424732"/>
          </a:xfrm>
          <a:prstGeom prst="rect">
            <a:avLst/>
          </a:prstGeom>
          <a:solidFill>
            <a:schemeClr val="bg1"/>
          </a:solidFill>
        </p:spPr>
        <p:txBody>
          <a:bodyPr wrap="none" rtlCol="0">
            <a:spAutoFit/>
          </a:bodyPr>
          <a:lstStyle/>
          <a:p>
            <a:r>
              <a:rPr lang="en-US" dirty="0"/>
              <a:t>Revenue</a:t>
            </a:r>
          </a:p>
        </p:txBody>
      </p:sp>
    </p:spTree>
    <p:extLst>
      <p:ext uri="{BB962C8B-B14F-4D97-AF65-F5344CB8AC3E}">
        <p14:creationId xmlns:p14="http://schemas.microsoft.com/office/powerpoint/2010/main" val="144492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A3CA19-176E-531B-F59A-EF837CB7C4B4}"/>
              </a:ext>
            </a:extLst>
          </p:cNvPr>
          <p:cNvPicPr>
            <a:picLocks noChangeAspect="1"/>
          </p:cNvPicPr>
          <p:nvPr/>
        </p:nvPicPr>
        <p:blipFill>
          <a:blip r:embed="rId2"/>
          <a:stretch>
            <a:fillRect/>
          </a:stretch>
        </p:blipFill>
        <p:spPr>
          <a:xfrm>
            <a:off x="2209800" y="338566"/>
            <a:ext cx="7772400" cy="6180868"/>
          </a:xfrm>
          <a:prstGeom prst="rect">
            <a:avLst/>
          </a:prstGeom>
        </p:spPr>
      </p:pic>
    </p:spTree>
    <p:extLst>
      <p:ext uri="{BB962C8B-B14F-4D97-AF65-F5344CB8AC3E}">
        <p14:creationId xmlns:p14="http://schemas.microsoft.com/office/powerpoint/2010/main" val="20100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D52ABD-05E4-ACBB-9007-8F2747BC32E4}"/>
              </a:ext>
            </a:extLst>
          </p:cNvPr>
          <p:cNvPicPr>
            <a:picLocks noChangeAspect="1"/>
          </p:cNvPicPr>
          <p:nvPr/>
        </p:nvPicPr>
        <p:blipFill>
          <a:blip r:embed="rId2"/>
          <a:stretch>
            <a:fillRect/>
          </a:stretch>
        </p:blipFill>
        <p:spPr>
          <a:xfrm>
            <a:off x="2209800" y="405941"/>
            <a:ext cx="7772400" cy="6046117"/>
          </a:xfrm>
          <a:prstGeom prst="rect">
            <a:avLst/>
          </a:prstGeom>
        </p:spPr>
      </p:pic>
    </p:spTree>
    <p:extLst>
      <p:ext uri="{BB962C8B-B14F-4D97-AF65-F5344CB8AC3E}">
        <p14:creationId xmlns:p14="http://schemas.microsoft.com/office/powerpoint/2010/main" val="293054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D000-7B69-D41F-E6FC-9047D73999CE}"/>
              </a:ext>
            </a:extLst>
          </p:cNvPr>
          <p:cNvSpPr>
            <a:spLocks noGrp="1"/>
          </p:cNvSpPr>
          <p:nvPr>
            <p:ph type="title"/>
          </p:nvPr>
        </p:nvSpPr>
        <p:spPr/>
        <p:txBody>
          <a:bodyPr/>
          <a:lstStyle/>
          <a:p>
            <a:r>
              <a:rPr lang="en-US" dirty="0"/>
              <a:t>IAO</a:t>
            </a:r>
          </a:p>
        </p:txBody>
      </p:sp>
      <p:sp>
        <p:nvSpPr>
          <p:cNvPr id="5" name="Content Placeholder 2">
            <a:extLst>
              <a:ext uri="{FF2B5EF4-FFF2-40B4-BE49-F238E27FC236}">
                <a16:creationId xmlns:a16="http://schemas.microsoft.com/office/drawing/2014/main" id="{707DD8C3-D34B-B227-CA25-5D988AC041C0}"/>
              </a:ext>
            </a:extLst>
          </p:cNvPr>
          <p:cNvSpPr txBox="1">
            <a:spLocks/>
          </p:cNvSpPr>
          <p:nvPr/>
        </p:nvSpPr>
        <p:spPr>
          <a:xfrm>
            <a:off x="380999" y="1487056"/>
            <a:ext cx="11473543" cy="4689908"/>
          </a:xfrm>
          <a:prstGeom prst="rect">
            <a:avLst/>
          </a:prstGeom>
        </p:spPr>
        <p:txBody>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rgbClr val="262626"/>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rgbClr val="262626"/>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rgbClr val="262626"/>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rgbClr val="262626"/>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rgbClr val="262626"/>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0000"/>
                </a:solidFill>
                <a:latin typeface="arial" panose="020B0604020202020204" pitchFamily="34" charset="0"/>
              </a:rPr>
              <a:t>The next phase IDM 2.0 journey requires a fundamental shift </a:t>
            </a:r>
          </a:p>
          <a:p>
            <a:pPr lvl="1"/>
            <a:r>
              <a:rPr lang="en-US" sz="2000" dirty="0">
                <a:solidFill>
                  <a:srgbClr val="000000"/>
                </a:solidFill>
                <a:latin typeface="arial" panose="020B0604020202020204" pitchFamily="34" charset="0"/>
              </a:rPr>
              <a:t>Embrace an internal foundry model, ==&gt; external customer commitments &amp; Intel product lines.</a:t>
            </a:r>
          </a:p>
          <a:p>
            <a:pPr lvl="1"/>
            <a:r>
              <a:rPr lang="en-US" sz="2000" dirty="0">
                <a:solidFill>
                  <a:srgbClr val="000000"/>
                </a:solidFill>
                <a:latin typeface="arial" panose="020B0604020202020204" pitchFamily="34" charset="0"/>
              </a:rPr>
              <a:t>I</a:t>
            </a:r>
            <a:r>
              <a:rPr lang="en-US" sz="2000" b="0" i="0" dirty="0">
                <a:solidFill>
                  <a:srgbClr val="000000"/>
                </a:solidFill>
                <a:effectLst/>
                <a:latin typeface="arial" panose="020B0604020202020204" pitchFamily="34" charset="0"/>
              </a:rPr>
              <a:t>dentify and address manufacturing structural inefficiencies by driving accountability &amp; costs</a:t>
            </a:r>
          </a:p>
          <a:p>
            <a:pPr lvl="1"/>
            <a:r>
              <a:rPr lang="en-US" sz="2000" dirty="0">
                <a:solidFill>
                  <a:srgbClr val="000000"/>
                </a:solidFill>
                <a:latin typeface="arial" panose="020B0604020202020204" pitchFamily="34" charset="0"/>
              </a:rPr>
              <a:t>Put </a:t>
            </a:r>
            <a:r>
              <a:rPr lang="en-US" sz="2000" b="0" i="0" dirty="0">
                <a:solidFill>
                  <a:srgbClr val="000000"/>
                </a:solidFill>
                <a:effectLst/>
                <a:latin typeface="arial" panose="020B0604020202020204" pitchFamily="34" charset="0"/>
              </a:rPr>
              <a:t>product groups on a similar footing as external IFS customers and vice versa.</a:t>
            </a:r>
          </a:p>
          <a:p>
            <a:r>
              <a:rPr lang="en-US" sz="2000" dirty="0">
                <a:solidFill>
                  <a:srgbClr val="000000"/>
                </a:solidFill>
                <a:latin typeface="arial" panose="020B0604020202020204" pitchFamily="34" charset="0"/>
              </a:rPr>
              <a:t>C</a:t>
            </a:r>
            <a:r>
              <a:rPr lang="en-US" sz="2000" b="0" i="0" dirty="0">
                <a:solidFill>
                  <a:srgbClr val="000000"/>
                </a:solidFill>
                <a:effectLst/>
                <a:latin typeface="arial" panose="020B0604020202020204" pitchFamily="34" charset="0"/>
              </a:rPr>
              <a:t>reate a foundry accounting model that encompasses manufacturing, technology development and Intel Foundry Services. </a:t>
            </a:r>
          </a:p>
          <a:p>
            <a:pPr lvl="1"/>
            <a:r>
              <a:rPr lang="en-US" sz="2000" dirty="0">
                <a:solidFill>
                  <a:srgbClr val="000000"/>
                </a:solidFill>
                <a:latin typeface="arial" panose="020B0604020202020204" pitchFamily="34" charset="0"/>
              </a:rPr>
              <a:t>B</a:t>
            </a:r>
            <a:r>
              <a:rPr lang="en-US" sz="2000" b="0" i="0" dirty="0">
                <a:solidFill>
                  <a:srgbClr val="000000"/>
                </a:solidFill>
                <a:effectLst/>
                <a:latin typeface="arial" panose="020B0604020202020204" pitchFamily="34" charset="0"/>
              </a:rPr>
              <a:t>usiness unit and design teams able to assess the potential impact to margins due to stepping, </a:t>
            </a:r>
          </a:p>
          <a:p>
            <a:pPr lvl="1"/>
            <a:r>
              <a:rPr lang="en-US" sz="2000" dirty="0">
                <a:solidFill>
                  <a:srgbClr val="000000"/>
                </a:solidFill>
                <a:latin typeface="arial" panose="020B0604020202020204" pitchFamily="34" charset="0"/>
              </a:rPr>
              <a:t>M</a:t>
            </a:r>
            <a:r>
              <a:rPr lang="en-US" sz="2000" b="0" i="0" dirty="0">
                <a:solidFill>
                  <a:srgbClr val="000000"/>
                </a:solidFill>
                <a:effectLst/>
                <a:latin typeface="arial" panose="020B0604020202020204" pitchFamily="34" charset="0"/>
              </a:rPr>
              <a:t>anufacturing team will be able to assess actual costs and impact on factory output. </a:t>
            </a:r>
          </a:p>
          <a:p>
            <a:pPr lvl="1"/>
            <a:r>
              <a:rPr lang="en-US" sz="2000" b="0" i="0" dirty="0">
                <a:solidFill>
                  <a:srgbClr val="000000"/>
                </a:solidFill>
                <a:effectLst/>
                <a:latin typeface="arial" panose="020B0604020202020204" pitchFamily="34" charset="0"/>
              </a:rPr>
              <a:t>the tools and transparency.</a:t>
            </a:r>
          </a:p>
          <a:p>
            <a:r>
              <a:rPr lang="en-US" sz="2000" b="0" i="0" dirty="0">
                <a:solidFill>
                  <a:srgbClr val="000000"/>
                </a:solidFill>
                <a:effectLst/>
                <a:latin typeface="arial" panose="020B0604020202020204" pitchFamily="34" charset="0"/>
              </a:rPr>
              <a:t>IDM 2.0 Acceleration Office led by Stuart </a:t>
            </a:r>
            <a:r>
              <a:rPr lang="en-US" sz="2000" b="0" i="0" dirty="0" err="1">
                <a:solidFill>
                  <a:srgbClr val="000000"/>
                </a:solidFill>
                <a:effectLst/>
                <a:latin typeface="arial" panose="020B0604020202020204" pitchFamily="34" charset="0"/>
              </a:rPr>
              <a:t>Pann</a:t>
            </a:r>
            <a:r>
              <a:rPr lang="en-US" sz="2000" b="0" i="0" dirty="0">
                <a:solidFill>
                  <a:srgbClr val="000000"/>
                </a:solidFill>
                <a:effectLst/>
                <a:latin typeface="arial" panose="020B0604020202020204" pitchFamily="34" charset="0"/>
              </a:rPr>
              <a:t>, in addition to his CPG responsibility</a:t>
            </a:r>
          </a:p>
          <a:p>
            <a:pPr lvl="1"/>
            <a:r>
              <a:rPr lang="en-US" sz="2000" b="0" i="0" dirty="0">
                <a:solidFill>
                  <a:srgbClr val="000000"/>
                </a:solidFill>
                <a:effectLst/>
                <a:latin typeface="arial" panose="020B0604020202020204" pitchFamily="34" charset="0"/>
              </a:rPr>
              <a:t>Chief Business Transformation Officer, reporting to CFO and joining the ELT </a:t>
            </a:r>
          </a:p>
          <a:p>
            <a:pPr lvl="1"/>
            <a:r>
              <a:rPr lang="en-US" sz="2000" b="0" i="0" dirty="0">
                <a:solidFill>
                  <a:srgbClr val="000000"/>
                </a:solidFill>
                <a:effectLst/>
                <a:latin typeface="arial" panose="020B0604020202020204" pitchFamily="34" charset="0"/>
              </a:rPr>
              <a:t>IDM 2.0 Acceleration Office will work in close collaboration with all Bus, manufacturing </a:t>
            </a:r>
            <a:r>
              <a:rPr lang="en-US" sz="2000" dirty="0">
                <a:solidFill>
                  <a:srgbClr val="000000"/>
                </a:solidFill>
                <a:latin typeface="arial" panose="020B0604020202020204" pitchFamily="34" charset="0"/>
              </a:rPr>
              <a:t>and</a:t>
            </a:r>
            <a:r>
              <a:rPr lang="en-US" sz="2000" b="0" i="0" dirty="0">
                <a:solidFill>
                  <a:srgbClr val="000000"/>
                </a:solidFill>
                <a:effectLst/>
                <a:latin typeface="arial" panose="020B0604020202020204" pitchFamily="34" charset="0"/>
              </a:rPr>
              <a:t> IFS to bring this new internal foundry model to life.</a:t>
            </a:r>
            <a:endParaRPr lang="en-US" sz="2000" dirty="0"/>
          </a:p>
        </p:txBody>
      </p:sp>
    </p:spTree>
    <p:extLst>
      <p:ext uri="{BB962C8B-B14F-4D97-AF65-F5344CB8AC3E}">
        <p14:creationId xmlns:p14="http://schemas.microsoft.com/office/powerpoint/2010/main" val="6005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0AED70D-9CEB-4C79-A28C-808D87323C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30AED70D-9CEB-4C79-A28C-808D87323C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7E2F4E75-0F8C-4E42-83A2-DA4BC53B011B}"/>
              </a:ext>
            </a:extLst>
          </p:cNvPr>
          <p:cNvSpPr/>
          <p:nvPr/>
        </p:nvSpPr>
        <p:spPr>
          <a:xfrm>
            <a:off x="1858494" y="2064773"/>
            <a:ext cx="2395181" cy="2300749"/>
          </a:xfrm>
          <a:prstGeom prst="rect">
            <a:avLst/>
          </a:prstGeom>
          <a:solidFill>
            <a:srgbClr val="98A1FF">
              <a:alpha val="203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32" name="Rectangle 31">
            <a:extLst>
              <a:ext uri="{FF2B5EF4-FFF2-40B4-BE49-F238E27FC236}">
                <a16:creationId xmlns:a16="http://schemas.microsoft.com/office/drawing/2014/main" id="{0B4D0CC0-2E21-4AF1-9F90-447E9A0C75F4}"/>
              </a:ext>
            </a:extLst>
          </p:cNvPr>
          <p:cNvSpPr/>
          <p:nvPr/>
        </p:nvSpPr>
        <p:spPr>
          <a:xfrm>
            <a:off x="2243277" y="2173351"/>
            <a:ext cx="1588959" cy="392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Regular"/>
              </a:rPr>
              <a:t>IDM Fab</a:t>
            </a:r>
          </a:p>
        </p:txBody>
      </p:sp>
      <p:sp>
        <p:nvSpPr>
          <p:cNvPr id="34" name="Rectangle 33">
            <a:extLst>
              <a:ext uri="{FF2B5EF4-FFF2-40B4-BE49-F238E27FC236}">
                <a16:creationId xmlns:a16="http://schemas.microsoft.com/office/drawing/2014/main" id="{C00E3C13-6B0B-45B7-88A3-839E6D905FE3}"/>
              </a:ext>
            </a:extLst>
          </p:cNvPr>
          <p:cNvSpPr/>
          <p:nvPr/>
        </p:nvSpPr>
        <p:spPr>
          <a:xfrm>
            <a:off x="2243277" y="2746645"/>
            <a:ext cx="1588959" cy="392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Regular"/>
              </a:rPr>
              <a:t>Package</a:t>
            </a:r>
          </a:p>
        </p:txBody>
      </p:sp>
      <p:sp>
        <p:nvSpPr>
          <p:cNvPr id="35" name="Rectangle 34">
            <a:extLst>
              <a:ext uri="{FF2B5EF4-FFF2-40B4-BE49-F238E27FC236}">
                <a16:creationId xmlns:a16="http://schemas.microsoft.com/office/drawing/2014/main" id="{2BA9FE26-81E2-42E8-94E8-56656796683E}"/>
              </a:ext>
            </a:extLst>
          </p:cNvPr>
          <p:cNvSpPr/>
          <p:nvPr/>
        </p:nvSpPr>
        <p:spPr>
          <a:xfrm>
            <a:off x="2243277" y="3319939"/>
            <a:ext cx="1588959" cy="392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Regular"/>
              </a:rPr>
              <a:t>A/T, Die Prep</a:t>
            </a:r>
          </a:p>
        </p:txBody>
      </p:sp>
      <p:sp>
        <p:nvSpPr>
          <p:cNvPr id="39" name="Rectangle 38">
            <a:extLst>
              <a:ext uri="{FF2B5EF4-FFF2-40B4-BE49-F238E27FC236}">
                <a16:creationId xmlns:a16="http://schemas.microsoft.com/office/drawing/2014/main" id="{3189224E-3C1A-43DA-AB56-1116CB727B07}"/>
              </a:ext>
            </a:extLst>
          </p:cNvPr>
          <p:cNvSpPr/>
          <p:nvPr/>
        </p:nvSpPr>
        <p:spPr>
          <a:xfrm>
            <a:off x="1673410" y="1937252"/>
            <a:ext cx="2758191" cy="3551743"/>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40" name="Rectangle 39">
            <a:extLst>
              <a:ext uri="{FF2B5EF4-FFF2-40B4-BE49-F238E27FC236}">
                <a16:creationId xmlns:a16="http://schemas.microsoft.com/office/drawing/2014/main" id="{95B5015D-8246-4189-A9D9-40916AE10E96}"/>
              </a:ext>
            </a:extLst>
          </p:cNvPr>
          <p:cNvSpPr/>
          <p:nvPr/>
        </p:nvSpPr>
        <p:spPr>
          <a:xfrm>
            <a:off x="7094853" y="1937252"/>
            <a:ext cx="2758191" cy="3553267"/>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46" name="Rectangle 45">
            <a:extLst>
              <a:ext uri="{FF2B5EF4-FFF2-40B4-BE49-F238E27FC236}">
                <a16:creationId xmlns:a16="http://schemas.microsoft.com/office/drawing/2014/main" id="{8B4D2417-3655-4D2E-9BD5-032AB5093CE5}"/>
              </a:ext>
            </a:extLst>
          </p:cNvPr>
          <p:cNvSpPr/>
          <p:nvPr/>
        </p:nvSpPr>
        <p:spPr>
          <a:xfrm>
            <a:off x="7435197" y="2133776"/>
            <a:ext cx="2135874" cy="4115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rPr>
              <a:t>DCAI</a:t>
            </a: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51" name="Rectangle 50">
            <a:extLst>
              <a:ext uri="{FF2B5EF4-FFF2-40B4-BE49-F238E27FC236}">
                <a16:creationId xmlns:a16="http://schemas.microsoft.com/office/drawing/2014/main" id="{DFB1CB8D-F6CE-41F4-92E9-9CF040D18664}"/>
              </a:ext>
            </a:extLst>
          </p:cNvPr>
          <p:cNvSpPr/>
          <p:nvPr/>
        </p:nvSpPr>
        <p:spPr>
          <a:xfrm>
            <a:off x="7435197" y="4881169"/>
            <a:ext cx="2135874" cy="411518"/>
          </a:xfrm>
          <a:prstGeom prst="rect">
            <a:avLst/>
          </a:prstGeom>
          <a:solidFill>
            <a:srgbClr val="98A1FF">
              <a:alpha val="50000"/>
            </a:srgbClr>
          </a:solidFill>
          <a:ln>
            <a:solidFill>
              <a:srgbClr val="98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62626"/>
                </a:solidFill>
                <a:effectLst/>
                <a:uLnTx/>
                <a:uFillTx/>
                <a:latin typeface="IntelOne Display Regular"/>
              </a:rPr>
              <a:t>Software</a:t>
            </a:r>
          </a:p>
        </p:txBody>
      </p:sp>
      <p:sp>
        <p:nvSpPr>
          <p:cNvPr id="52" name="Rectangle 51">
            <a:extLst>
              <a:ext uri="{FF2B5EF4-FFF2-40B4-BE49-F238E27FC236}">
                <a16:creationId xmlns:a16="http://schemas.microsoft.com/office/drawing/2014/main" id="{C3730996-743B-4576-B82A-0E6D67259265}"/>
              </a:ext>
            </a:extLst>
          </p:cNvPr>
          <p:cNvSpPr/>
          <p:nvPr/>
        </p:nvSpPr>
        <p:spPr>
          <a:xfrm>
            <a:off x="7433643" y="1421967"/>
            <a:ext cx="2139696" cy="365760"/>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62626"/>
                </a:solidFill>
                <a:effectLst/>
                <a:uLnTx/>
                <a:uFillTx/>
                <a:latin typeface="IntelOne Display Regular"/>
              </a:rPr>
              <a:t>Mobileye</a:t>
            </a:r>
          </a:p>
        </p:txBody>
      </p:sp>
      <p:sp>
        <p:nvSpPr>
          <p:cNvPr id="53" name="Arrow: Right 52">
            <a:extLst>
              <a:ext uri="{FF2B5EF4-FFF2-40B4-BE49-F238E27FC236}">
                <a16:creationId xmlns:a16="http://schemas.microsoft.com/office/drawing/2014/main" id="{F553113A-D8C5-434A-BD55-B46CEB347325}"/>
              </a:ext>
            </a:extLst>
          </p:cNvPr>
          <p:cNvSpPr/>
          <p:nvPr/>
        </p:nvSpPr>
        <p:spPr>
          <a:xfrm flipH="1">
            <a:off x="9870807" y="1809595"/>
            <a:ext cx="1865315" cy="1253455"/>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54" name="TextBox 53">
            <a:extLst>
              <a:ext uri="{FF2B5EF4-FFF2-40B4-BE49-F238E27FC236}">
                <a16:creationId xmlns:a16="http://schemas.microsoft.com/office/drawing/2014/main" id="{34EA1C9C-4073-4DB8-A7A0-A3732419A0C3}"/>
              </a:ext>
            </a:extLst>
          </p:cNvPr>
          <p:cNvSpPr txBox="1"/>
          <p:nvPr/>
        </p:nvSpPr>
        <p:spPr>
          <a:xfrm>
            <a:off x="10193388" y="2163736"/>
            <a:ext cx="14845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262626"/>
                </a:solidFill>
                <a:effectLst/>
                <a:uLnTx/>
                <a:uFillTx/>
                <a:latin typeface="IntelOne Text" panose="020B0503020203020204" pitchFamily="34" charset="77"/>
              </a:rPr>
              <a:t>TSMC wafers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262626"/>
                </a:solidFill>
                <a:effectLst/>
                <a:uLnTx/>
                <a:uFillTx/>
                <a:latin typeface="IntelOne Text" panose="020B0503020203020204" pitchFamily="34" charset="77"/>
              </a:rPr>
              <a:t>OSAT costs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262626"/>
                </a:solidFill>
                <a:effectLst/>
                <a:uLnTx/>
                <a:uFillTx/>
                <a:latin typeface="IntelOne Text" panose="020B0503020203020204" pitchFamily="34" charset="77"/>
              </a:rPr>
              <a:t>other 3</a:t>
            </a:r>
            <a:r>
              <a:rPr kumimoji="0" lang="en-US" sz="1000" u="none" strike="noStrike" kern="1200" cap="none" spc="0" normalizeH="0" baseline="30000" noProof="0">
                <a:ln>
                  <a:noFill/>
                </a:ln>
                <a:solidFill>
                  <a:srgbClr val="262626"/>
                </a:solidFill>
                <a:effectLst/>
                <a:uLnTx/>
                <a:uFillTx/>
                <a:latin typeface="IntelOne Text" panose="020B0503020203020204" pitchFamily="34" charset="77"/>
              </a:rPr>
              <a:t>rd</a:t>
            </a:r>
            <a:r>
              <a:rPr kumimoji="0" lang="en-US" sz="1000" u="none" strike="noStrike" kern="1200" cap="none" spc="0" normalizeH="0" baseline="0" noProof="0">
                <a:ln>
                  <a:noFill/>
                </a:ln>
                <a:solidFill>
                  <a:srgbClr val="262626"/>
                </a:solidFill>
                <a:effectLst/>
                <a:uLnTx/>
                <a:uFillTx/>
                <a:latin typeface="IntelOne Text" panose="020B0503020203020204" pitchFamily="34" charset="77"/>
              </a:rPr>
              <a:t> party </a:t>
            </a:r>
            <a:r>
              <a:rPr lang="en-US" sz="1000" kern="1200">
                <a:solidFill>
                  <a:srgbClr val="262626"/>
                </a:solidFill>
                <a:latin typeface="IntelOne Text" panose="020B0503020203020204" pitchFamily="34" charset="77"/>
              </a:rPr>
              <a:t>c</a:t>
            </a:r>
            <a:r>
              <a:rPr kumimoji="0" lang="en-US" sz="1000" u="none" strike="noStrike" kern="1200" cap="none" spc="0" normalizeH="0" baseline="0" noProof="0" err="1">
                <a:ln>
                  <a:noFill/>
                </a:ln>
                <a:solidFill>
                  <a:srgbClr val="262626"/>
                </a:solidFill>
                <a:effectLst/>
                <a:uLnTx/>
                <a:uFillTx/>
                <a:latin typeface="IntelOne Text" panose="020B0503020203020204" pitchFamily="34" charset="77"/>
              </a:rPr>
              <a:t>osts</a:t>
            </a:r>
            <a:endParaRPr kumimoji="0" lang="en-US" sz="1000" u="none" strike="noStrike" kern="1200" cap="none" spc="0" normalizeH="0" baseline="0" noProof="0">
              <a:ln>
                <a:noFill/>
              </a:ln>
              <a:solidFill>
                <a:srgbClr val="262626"/>
              </a:solidFill>
              <a:effectLst/>
              <a:uLnTx/>
              <a:uFillTx/>
              <a:latin typeface="IntelOne Text" panose="020B0503020203020204" pitchFamily="34" charset="77"/>
            </a:endParaRPr>
          </a:p>
        </p:txBody>
      </p:sp>
      <p:sp>
        <p:nvSpPr>
          <p:cNvPr id="55" name="Rectangle 54">
            <a:extLst>
              <a:ext uri="{FF2B5EF4-FFF2-40B4-BE49-F238E27FC236}">
                <a16:creationId xmlns:a16="http://schemas.microsoft.com/office/drawing/2014/main" id="{FD5E8CCE-275E-40CE-BA4C-61E0D35AC77A}"/>
              </a:ext>
            </a:extLst>
          </p:cNvPr>
          <p:cNvSpPr/>
          <p:nvPr/>
        </p:nvSpPr>
        <p:spPr>
          <a:xfrm>
            <a:off x="2243277" y="4466527"/>
            <a:ext cx="1588959" cy="392515"/>
          </a:xfrm>
          <a:prstGeom prst="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8B5"/>
                </a:solidFill>
                <a:effectLst/>
                <a:uLnTx/>
                <a:uFillTx/>
                <a:latin typeface="IntelOne Display Regular"/>
              </a:rPr>
              <a:t>IFS</a:t>
            </a:r>
          </a:p>
        </p:txBody>
      </p:sp>
      <p:sp>
        <p:nvSpPr>
          <p:cNvPr id="56" name="Rectangle 55">
            <a:extLst>
              <a:ext uri="{FF2B5EF4-FFF2-40B4-BE49-F238E27FC236}">
                <a16:creationId xmlns:a16="http://schemas.microsoft.com/office/drawing/2014/main" id="{1F770F62-BE5C-48B0-A368-334FEB9381E4}"/>
              </a:ext>
            </a:extLst>
          </p:cNvPr>
          <p:cNvSpPr/>
          <p:nvPr/>
        </p:nvSpPr>
        <p:spPr>
          <a:xfrm>
            <a:off x="2243277" y="4977908"/>
            <a:ext cx="1588959" cy="392515"/>
          </a:xfrm>
          <a:prstGeom prst="rect">
            <a:avLst/>
          </a:prstGeom>
          <a:solidFill>
            <a:srgbClr val="B1D27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Regular"/>
              </a:rPr>
              <a:t>Tower</a:t>
            </a:r>
          </a:p>
        </p:txBody>
      </p:sp>
      <p:sp>
        <p:nvSpPr>
          <p:cNvPr id="57" name="Arrow: Right 56">
            <a:extLst>
              <a:ext uri="{FF2B5EF4-FFF2-40B4-BE49-F238E27FC236}">
                <a16:creationId xmlns:a16="http://schemas.microsoft.com/office/drawing/2014/main" id="{0FFBF7C9-8DCC-47D9-8FB4-AF8AD0468797}"/>
              </a:ext>
            </a:extLst>
          </p:cNvPr>
          <p:cNvSpPr/>
          <p:nvPr/>
        </p:nvSpPr>
        <p:spPr>
          <a:xfrm flipH="1">
            <a:off x="401634" y="4190338"/>
            <a:ext cx="1267887" cy="940270"/>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58" name="TextBox 57">
            <a:extLst>
              <a:ext uri="{FF2B5EF4-FFF2-40B4-BE49-F238E27FC236}">
                <a16:creationId xmlns:a16="http://schemas.microsoft.com/office/drawing/2014/main" id="{117A1A17-4F0A-4767-BDE1-D2375C10C84B}"/>
              </a:ext>
            </a:extLst>
          </p:cNvPr>
          <p:cNvSpPr txBox="1"/>
          <p:nvPr/>
        </p:nvSpPr>
        <p:spPr>
          <a:xfrm>
            <a:off x="675100" y="4468369"/>
            <a:ext cx="9198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262626"/>
                </a:solidFill>
                <a:effectLst/>
                <a:uLnTx/>
                <a:uFillTx/>
                <a:latin typeface="IntelOne Text" panose="020B0503020203020204" pitchFamily="34" charset="77"/>
              </a:rPr>
              <a:t>Sales to 3</a:t>
            </a:r>
            <a:r>
              <a:rPr kumimoji="0" lang="en-US" sz="1000" u="none" strike="noStrike" kern="1200" cap="none" spc="0" normalizeH="0" baseline="30000" noProof="0">
                <a:ln>
                  <a:noFill/>
                </a:ln>
                <a:solidFill>
                  <a:srgbClr val="262626"/>
                </a:solidFill>
                <a:effectLst/>
                <a:uLnTx/>
                <a:uFillTx/>
                <a:latin typeface="IntelOne Text" panose="020B0503020203020204" pitchFamily="34" charset="77"/>
              </a:rPr>
              <a:t>rd</a:t>
            </a:r>
            <a:r>
              <a:rPr kumimoji="0" lang="en-US" sz="1000" u="none" strike="noStrike" kern="1200" cap="none" spc="0" normalizeH="0" baseline="0" noProof="0">
                <a:ln>
                  <a:noFill/>
                </a:ln>
                <a:solidFill>
                  <a:srgbClr val="262626"/>
                </a:solidFill>
                <a:effectLst/>
                <a:uLnTx/>
                <a:uFillTx/>
                <a:latin typeface="IntelOne Text" panose="020B0503020203020204" pitchFamily="34" charset="77"/>
              </a:rPr>
              <a:t> Parties</a:t>
            </a:r>
          </a:p>
        </p:txBody>
      </p:sp>
      <p:cxnSp>
        <p:nvCxnSpPr>
          <p:cNvPr id="5" name="Straight Connector 4">
            <a:extLst>
              <a:ext uri="{FF2B5EF4-FFF2-40B4-BE49-F238E27FC236}">
                <a16:creationId xmlns:a16="http://schemas.microsoft.com/office/drawing/2014/main" id="{523255A0-345B-493F-928A-57E2E781781B}"/>
              </a:ext>
            </a:extLst>
          </p:cNvPr>
          <p:cNvCxnSpPr>
            <a:cxnSpLocks/>
          </p:cNvCxnSpPr>
          <p:nvPr/>
        </p:nvCxnSpPr>
        <p:spPr>
          <a:xfrm>
            <a:off x="5735479" y="1985375"/>
            <a:ext cx="0" cy="39199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F051E7-5D98-4047-A78A-0CCDA859D376}"/>
              </a:ext>
            </a:extLst>
          </p:cNvPr>
          <p:cNvSpPr txBox="1"/>
          <p:nvPr/>
        </p:nvSpPr>
        <p:spPr>
          <a:xfrm>
            <a:off x="4785451" y="1323462"/>
            <a:ext cx="194153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8B5"/>
                </a:solidFill>
                <a:effectLst/>
                <a:uLnTx/>
                <a:uFillTx/>
                <a:latin typeface="IntelOne Display Regular"/>
              </a:rPr>
              <a:t>This interface will be modeled after a 3</a:t>
            </a:r>
            <a:r>
              <a:rPr kumimoji="0" lang="en-US" sz="1200" b="0" i="0" u="none" strike="noStrike" kern="1200" cap="none" spc="0" normalizeH="0" baseline="30000" noProof="0">
                <a:ln>
                  <a:noFill/>
                </a:ln>
                <a:solidFill>
                  <a:srgbClr val="0068B5"/>
                </a:solidFill>
                <a:effectLst/>
                <a:uLnTx/>
                <a:uFillTx/>
                <a:latin typeface="IntelOne Display Regular"/>
              </a:rPr>
              <a:t>rd</a:t>
            </a:r>
            <a:r>
              <a:rPr kumimoji="0" lang="en-US" sz="1200" b="0" i="0" u="none" strike="noStrike" kern="1200" cap="none" spc="0" normalizeH="0" baseline="0" noProof="0">
                <a:ln>
                  <a:noFill/>
                </a:ln>
                <a:solidFill>
                  <a:srgbClr val="0068B5"/>
                </a:solidFill>
                <a:effectLst/>
                <a:uLnTx/>
                <a:uFillTx/>
                <a:latin typeface="IntelOne Display Regular"/>
              </a:rPr>
              <a:t> party foundry relationship</a:t>
            </a:r>
          </a:p>
        </p:txBody>
      </p:sp>
      <p:sp>
        <p:nvSpPr>
          <p:cNvPr id="36" name="Arrow: Right 35">
            <a:extLst>
              <a:ext uri="{FF2B5EF4-FFF2-40B4-BE49-F238E27FC236}">
                <a16:creationId xmlns:a16="http://schemas.microsoft.com/office/drawing/2014/main" id="{E1CC0E94-89D5-416C-9BF4-19F838E47733}"/>
              </a:ext>
            </a:extLst>
          </p:cNvPr>
          <p:cNvSpPr/>
          <p:nvPr/>
        </p:nvSpPr>
        <p:spPr>
          <a:xfrm flipH="1">
            <a:off x="4431601" y="4784846"/>
            <a:ext cx="2663252" cy="386123"/>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262626"/>
                </a:solidFill>
                <a:effectLst/>
                <a:uLnTx/>
                <a:uFillTx/>
                <a:latin typeface="IntelOne Text" panose="020B0503020203020204" pitchFamily="34" charset="77"/>
              </a:rPr>
              <a:t>Volume Order from BUs</a:t>
            </a:r>
          </a:p>
        </p:txBody>
      </p:sp>
      <p:sp>
        <p:nvSpPr>
          <p:cNvPr id="37" name="Arrow: Right 36">
            <a:extLst>
              <a:ext uri="{FF2B5EF4-FFF2-40B4-BE49-F238E27FC236}">
                <a16:creationId xmlns:a16="http://schemas.microsoft.com/office/drawing/2014/main" id="{02878181-F0F3-4C53-857D-5834A8D614C5}"/>
              </a:ext>
            </a:extLst>
          </p:cNvPr>
          <p:cNvSpPr/>
          <p:nvPr/>
        </p:nvSpPr>
        <p:spPr>
          <a:xfrm flipH="1">
            <a:off x="4431601" y="4226024"/>
            <a:ext cx="2663252" cy="386123"/>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262626"/>
                </a:solidFill>
                <a:effectLst/>
                <a:uLnTx/>
                <a:uFillTx/>
                <a:latin typeface="IntelOne Text" panose="020B0503020203020204" pitchFamily="34" charset="77"/>
              </a:rPr>
              <a:t>Technical / Feature Requirements</a:t>
            </a:r>
          </a:p>
        </p:txBody>
      </p:sp>
      <p:sp>
        <p:nvSpPr>
          <p:cNvPr id="49" name="Arrow: Right 48">
            <a:extLst>
              <a:ext uri="{FF2B5EF4-FFF2-40B4-BE49-F238E27FC236}">
                <a16:creationId xmlns:a16="http://schemas.microsoft.com/office/drawing/2014/main" id="{33A926AF-6B5C-4FBA-80FF-36DF3DE53B57}"/>
              </a:ext>
            </a:extLst>
          </p:cNvPr>
          <p:cNvSpPr/>
          <p:nvPr/>
        </p:nvSpPr>
        <p:spPr>
          <a:xfrm>
            <a:off x="4431601" y="2288789"/>
            <a:ext cx="2663252" cy="1691255"/>
          </a:xfrm>
          <a:prstGeom prst="rightArrow">
            <a:avLst>
              <a:gd name="adj1" fmla="val 50000"/>
              <a:gd name="adj2" fmla="val 35256"/>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hangingPunct="1">
              <a:lnSpc>
                <a:spcPct val="100000"/>
              </a:lnSpc>
              <a:spcBef>
                <a:spcPts val="0"/>
              </a:spcBef>
              <a:defRPr/>
            </a:pPr>
            <a:r>
              <a:rPr kumimoji="0" lang="en-US" sz="1000" u="none" strike="noStrike" kern="1200" cap="none" spc="0" normalizeH="0" baseline="0" noProof="0">
                <a:ln>
                  <a:noFill/>
                </a:ln>
                <a:solidFill>
                  <a:srgbClr val="262626"/>
                </a:solidFill>
                <a:effectLst/>
                <a:uLnTx/>
                <a:uFillTx/>
                <a:latin typeface="IntelOne Text" panose="020B0503020203020204" pitchFamily="34" charset="77"/>
              </a:rPr>
              <a:t>Wafers, packaged products and services charged at market pricing</a:t>
            </a:r>
          </a:p>
        </p:txBody>
      </p:sp>
      <p:sp>
        <p:nvSpPr>
          <p:cNvPr id="60" name="Rectangle 59">
            <a:extLst>
              <a:ext uri="{FF2B5EF4-FFF2-40B4-BE49-F238E27FC236}">
                <a16:creationId xmlns:a16="http://schemas.microsoft.com/office/drawing/2014/main" id="{EF89201A-5A55-4323-BF7E-6A6F93A07B6D}"/>
              </a:ext>
            </a:extLst>
          </p:cNvPr>
          <p:cNvSpPr/>
          <p:nvPr/>
        </p:nvSpPr>
        <p:spPr>
          <a:xfrm>
            <a:off x="2243277" y="3893233"/>
            <a:ext cx="1588959" cy="392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Regular"/>
              </a:rPr>
              <a:t>TD</a:t>
            </a:r>
          </a:p>
        </p:txBody>
      </p:sp>
      <p:sp>
        <p:nvSpPr>
          <p:cNvPr id="3" name="Rectangle 2">
            <a:extLst>
              <a:ext uri="{FF2B5EF4-FFF2-40B4-BE49-F238E27FC236}">
                <a16:creationId xmlns:a16="http://schemas.microsoft.com/office/drawing/2014/main" id="{78EA0D72-D804-4EC1-51BD-80C3CB2535A5}"/>
              </a:ext>
            </a:extLst>
          </p:cNvPr>
          <p:cNvSpPr/>
          <p:nvPr/>
        </p:nvSpPr>
        <p:spPr>
          <a:xfrm>
            <a:off x="7435197" y="2683255"/>
            <a:ext cx="2135874" cy="4115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rPr>
              <a:t>CCG</a:t>
            </a: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4" name="Rectangle 3">
            <a:extLst>
              <a:ext uri="{FF2B5EF4-FFF2-40B4-BE49-F238E27FC236}">
                <a16:creationId xmlns:a16="http://schemas.microsoft.com/office/drawing/2014/main" id="{E80CD469-25E5-0F57-3644-34FDB0666F7E}"/>
              </a:ext>
            </a:extLst>
          </p:cNvPr>
          <p:cNvSpPr/>
          <p:nvPr/>
        </p:nvSpPr>
        <p:spPr>
          <a:xfrm>
            <a:off x="7435197" y="3232734"/>
            <a:ext cx="2135874" cy="4115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rPr>
              <a:t>NEX</a:t>
            </a: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7" name="Rectangle 6">
            <a:extLst>
              <a:ext uri="{FF2B5EF4-FFF2-40B4-BE49-F238E27FC236}">
                <a16:creationId xmlns:a16="http://schemas.microsoft.com/office/drawing/2014/main" id="{7EAD68A5-7D49-FB94-5A9E-9DB43B240572}"/>
              </a:ext>
            </a:extLst>
          </p:cNvPr>
          <p:cNvSpPr/>
          <p:nvPr/>
        </p:nvSpPr>
        <p:spPr>
          <a:xfrm>
            <a:off x="7435197" y="3782213"/>
            <a:ext cx="2135874" cy="4115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rPr>
              <a:t>AXG</a:t>
            </a: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10" name="Rectangle 9">
            <a:extLst>
              <a:ext uri="{FF2B5EF4-FFF2-40B4-BE49-F238E27FC236}">
                <a16:creationId xmlns:a16="http://schemas.microsoft.com/office/drawing/2014/main" id="{8D1FF896-86A2-3E96-33F6-8F95F182329A}"/>
              </a:ext>
            </a:extLst>
          </p:cNvPr>
          <p:cNvSpPr/>
          <p:nvPr/>
        </p:nvSpPr>
        <p:spPr>
          <a:xfrm>
            <a:off x="7435197" y="4331692"/>
            <a:ext cx="2135874" cy="411518"/>
          </a:xfrm>
          <a:prstGeom prst="rect">
            <a:avLst/>
          </a:prstGeom>
          <a:solidFill>
            <a:srgbClr val="98A1FF">
              <a:alpha val="50000"/>
            </a:srgbClr>
          </a:solidFill>
          <a:ln>
            <a:solidFill>
              <a:srgbClr val="98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62626"/>
                </a:solidFill>
                <a:effectLst/>
                <a:uLnTx/>
                <a:uFillTx/>
                <a:latin typeface="IntelOne Display Regular"/>
              </a:rPr>
              <a:t>Product Design / </a:t>
            </a:r>
            <a:r>
              <a:rPr kumimoji="0" lang="en-US" sz="1400" b="0" i="0" u="none" strike="noStrike" kern="1200" cap="none" spc="0" normalizeH="0" baseline="0" noProof="0" err="1">
                <a:ln>
                  <a:noFill/>
                </a:ln>
                <a:solidFill>
                  <a:srgbClr val="262626"/>
                </a:solidFill>
                <a:effectLst/>
                <a:uLnTx/>
                <a:uFillTx/>
                <a:latin typeface="IntelOne Display Regular"/>
              </a:rPr>
              <a:t>Eng</a:t>
            </a:r>
            <a:endParaRPr kumimoji="0" lang="en-US" sz="1400" b="0" i="0" u="none" strike="noStrike" kern="1200" cap="none" spc="0" normalizeH="0" baseline="0" noProof="0">
              <a:ln>
                <a:noFill/>
              </a:ln>
              <a:solidFill>
                <a:srgbClr val="262626"/>
              </a:solidFill>
              <a:effectLst/>
              <a:uLnTx/>
              <a:uFillTx/>
              <a:latin typeface="IntelOne Display Regular"/>
            </a:endParaRPr>
          </a:p>
        </p:txBody>
      </p:sp>
      <p:sp>
        <p:nvSpPr>
          <p:cNvPr id="59" name="Rectangle 58">
            <a:extLst>
              <a:ext uri="{FF2B5EF4-FFF2-40B4-BE49-F238E27FC236}">
                <a16:creationId xmlns:a16="http://schemas.microsoft.com/office/drawing/2014/main" id="{A68AC0FA-EDBD-4E8A-A3F9-31BC60E3972B}"/>
              </a:ext>
            </a:extLst>
          </p:cNvPr>
          <p:cNvSpPr/>
          <p:nvPr/>
        </p:nvSpPr>
        <p:spPr>
          <a:xfrm>
            <a:off x="2847975" y="5722620"/>
            <a:ext cx="5791200" cy="36546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rgbClr val="262626"/>
                </a:solidFill>
                <a:latin typeface="IntelOne Display Regular"/>
              </a:rPr>
              <a:t>Sales and Marketing | Strategy | Finance | Legal | HR | IT </a:t>
            </a:r>
            <a:endParaRPr kumimoji="0" lang="en-US" sz="1400" b="0" i="0" u="none" strike="noStrike" kern="1200" cap="none" spc="0" normalizeH="0" baseline="0" noProof="0">
              <a:ln>
                <a:noFill/>
              </a:ln>
              <a:solidFill>
                <a:srgbClr val="262626"/>
              </a:solidFill>
              <a:effectLst/>
              <a:uLnTx/>
              <a:uFillTx/>
              <a:latin typeface="IntelOne Display Regular"/>
            </a:endParaRPr>
          </a:p>
        </p:txBody>
      </p:sp>
      <p:sp>
        <p:nvSpPr>
          <p:cNvPr id="11" name="Title 10">
            <a:extLst>
              <a:ext uri="{FF2B5EF4-FFF2-40B4-BE49-F238E27FC236}">
                <a16:creationId xmlns:a16="http://schemas.microsoft.com/office/drawing/2014/main" id="{C3017AF0-7660-A102-2A01-4DE3FBDAA9F4}"/>
              </a:ext>
            </a:extLst>
          </p:cNvPr>
          <p:cNvSpPr>
            <a:spLocks noGrp="1"/>
          </p:cNvSpPr>
          <p:nvPr>
            <p:ph type="title"/>
          </p:nvPr>
        </p:nvSpPr>
        <p:spPr>
          <a:xfrm>
            <a:off x="381000" y="0"/>
            <a:ext cx="8258175" cy="1103332"/>
          </a:xfrm>
        </p:spPr>
        <p:txBody>
          <a:bodyPr/>
          <a:lstStyle/>
          <a:p>
            <a:r>
              <a:rPr lang="en-US"/>
              <a:t>Internal Foundry Model (Future)</a:t>
            </a:r>
          </a:p>
        </p:txBody>
      </p:sp>
    </p:spTree>
    <p:extLst>
      <p:ext uri="{BB962C8B-B14F-4D97-AF65-F5344CB8AC3E}">
        <p14:creationId xmlns:p14="http://schemas.microsoft.com/office/powerpoint/2010/main" val="302811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FBC03-322F-4500-8DF6-26E5D0562B7F}"/>
              </a:ext>
            </a:extLst>
          </p:cNvPr>
          <p:cNvSpPr>
            <a:spLocks noGrp="1"/>
          </p:cNvSpPr>
          <p:nvPr>
            <p:ph type="ctrTitle"/>
          </p:nvPr>
        </p:nvSpPr>
        <p:spPr/>
        <p:txBody>
          <a:bodyPr/>
          <a:lstStyle/>
          <a:p>
            <a:pPr rtl="0"/>
            <a:r>
              <a:rPr lang="en-US" sz="5400"/>
              <a:t>Design and Development</a:t>
            </a:r>
            <a:endParaRPr lang="en-US" sz="3200"/>
          </a:p>
        </p:txBody>
      </p:sp>
      <p:sp>
        <p:nvSpPr>
          <p:cNvPr id="2" name="Subtitle 1">
            <a:extLst>
              <a:ext uri="{FF2B5EF4-FFF2-40B4-BE49-F238E27FC236}">
                <a16:creationId xmlns:a16="http://schemas.microsoft.com/office/drawing/2014/main" id="{9B83BA9B-B61D-E612-2D92-82AEDD81DACF}"/>
              </a:ext>
            </a:extLst>
          </p:cNvPr>
          <p:cNvSpPr>
            <a:spLocks noGrp="1"/>
          </p:cNvSpPr>
          <p:nvPr>
            <p:ph type="subTitle" idx="1"/>
          </p:nvPr>
        </p:nvSpPr>
        <p:spPr/>
        <p:txBody>
          <a:bodyPr>
            <a:normAutofit lnSpcReduction="10000"/>
          </a:bodyPr>
          <a:lstStyle/>
          <a:p>
            <a:r>
              <a:rPr lang="en-US" err="1"/>
              <a:t>Shlomit</a:t>
            </a:r>
            <a:r>
              <a:rPr lang="en-US"/>
              <a:t> Weiss, SVP and </a:t>
            </a:r>
            <a:br>
              <a:rPr lang="en-US"/>
            </a:br>
            <a:r>
              <a:rPr lang="en-US"/>
              <a:t>co-GM, Design Engineering Group</a:t>
            </a:r>
          </a:p>
        </p:txBody>
      </p:sp>
    </p:spTree>
    <p:extLst>
      <p:ext uri="{BB962C8B-B14F-4D97-AF65-F5344CB8AC3E}">
        <p14:creationId xmlns:p14="http://schemas.microsoft.com/office/powerpoint/2010/main" val="110705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15752108-39AF-75D4-5903-896C86FA40FD}"/>
              </a:ext>
            </a:extLst>
          </p:cNvPr>
          <p:cNvPicPr>
            <a:picLocks noChangeAspect="1"/>
          </p:cNvPicPr>
          <p:nvPr/>
        </p:nvPicPr>
        <p:blipFill rotWithShape="1">
          <a:blip r:embed="rId3"/>
          <a:srcRect b="43045"/>
          <a:stretch/>
        </p:blipFill>
        <p:spPr>
          <a:xfrm>
            <a:off x="318990" y="120267"/>
            <a:ext cx="11009259" cy="6270356"/>
          </a:xfrm>
          <a:prstGeom prst="rect">
            <a:avLst/>
          </a:prstGeom>
        </p:spPr>
      </p:pic>
      <p:grpSp>
        <p:nvGrpSpPr>
          <p:cNvPr id="24" name="Group 23">
            <a:extLst>
              <a:ext uri="{FF2B5EF4-FFF2-40B4-BE49-F238E27FC236}">
                <a16:creationId xmlns:a16="http://schemas.microsoft.com/office/drawing/2014/main" id="{2B050530-3B9C-7305-BD15-FCAF09284235}"/>
              </a:ext>
            </a:extLst>
          </p:cNvPr>
          <p:cNvGrpSpPr/>
          <p:nvPr/>
        </p:nvGrpSpPr>
        <p:grpSpPr>
          <a:xfrm>
            <a:off x="4523535" y="1879377"/>
            <a:ext cx="2643021" cy="744395"/>
            <a:chOff x="4737107" y="1053761"/>
            <a:chExt cx="2643021" cy="744395"/>
          </a:xfrm>
        </p:grpSpPr>
        <p:sp>
          <p:nvSpPr>
            <p:cNvPr id="26" name="TextBox 25">
              <a:extLst>
                <a:ext uri="{FF2B5EF4-FFF2-40B4-BE49-F238E27FC236}">
                  <a16:creationId xmlns:a16="http://schemas.microsoft.com/office/drawing/2014/main" id="{2C30CB44-D43F-0BFD-370D-FFB1B0DCAE27}"/>
                </a:ext>
              </a:extLst>
            </p:cNvPr>
            <p:cNvSpPr txBox="1"/>
            <p:nvPr/>
          </p:nvSpPr>
          <p:spPr>
            <a:xfrm>
              <a:off x="4737107" y="1398046"/>
              <a:ext cx="264302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solidFill>
                    <a:srgbClr val="00285A"/>
                  </a:solidFill>
                  <a:effectLst/>
                  <a:uLnTx/>
                  <a:uFillTx/>
                  <a:latin typeface="IntelOne Display Light" panose="020B0403020203020204" pitchFamily="34" charset="77"/>
                  <a:cs typeface="Arial"/>
                </a:rPr>
                <a:t>Roadmap Cadence</a:t>
              </a:r>
            </a:p>
          </p:txBody>
        </p:sp>
        <p:sp>
          <p:nvSpPr>
            <p:cNvPr id="27" name="TextBox 26">
              <a:extLst>
                <a:ext uri="{FF2B5EF4-FFF2-40B4-BE49-F238E27FC236}">
                  <a16:creationId xmlns:a16="http://schemas.microsoft.com/office/drawing/2014/main" id="{3722960C-5E92-4325-A12A-C745D19978A9}"/>
                </a:ext>
              </a:extLst>
            </p:cNvPr>
            <p:cNvSpPr txBox="1"/>
            <p:nvPr/>
          </p:nvSpPr>
          <p:spPr>
            <a:xfrm>
              <a:off x="4762506" y="1053761"/>
              <a:ext cx="26014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a:ln>
                    <a:noFill/>
                  </a:ln>
                  <a:solidFill>
                    <a:srgbClr val="00285A"/>
                  </a:solidFill>
                  <a:effectLst/>
                  <a:uLnTx/>
                  <a:uFillTx/>
                  <a:latin typeface="IntelOne Display Bold" panose="020B0803020203020204" pitchFamily="34" charset="0"/>
                  <a:cs typeface="Arial"/>
                </a:rPr>
                <a:t>TICK-TOCK</a:t>
              </a:r>
              <a:endParaRPr kumimoji="0" lang="en-US" sz="1800" b="0" i="0" u="none" strike="noStrike" kern="1200" cap="none" spc="300" normalizeH="0" baseline="0" noProof="0">
                <a:ln>
                  <a:noFill/>
                </a:ln>
                <a:solidFill>
                  <a:srgbClr val="00285A"/>
                </a:solidFill>
                <a:effectLst/>
                <a:uLnTx/>
                <a:uFillTx/>
                <a:latin typeface="IntelOne Display Bold" panose="020B0803020203020204" pitchFamily="34" charset="0"/>
                <a:cs typeface="Arial"/>
              </a:endParaRPr>
            </a:p>
          </p:txBody>
        </p:sp>
      </p:grpSp>
      <p:sp>
        <p:nvSpPr>
          <p:cNvPr id="28" name="Content Placeholder 4">
            <a:extLst>
              <a:ext uri="{FF2B5EF4-FFF2-40B4-BE49-F238E27FC236}">
                <a16:creationId xmlns:a16="http://schemas.microsoft.com/office/drawing/2014/main" id="{0AAC200D-A9F2-C73F-59C5-50D8C2416FB2}"/>
              </a:ext>
            </a:extLst>
          </p:cNvPr>
          <p:cNvSpPr txBox="1">
            <a:spLocks/>
          </p:cNvSpPr>
          <p:nvPr/>
        </p:nvSpPr>
        <p:spPr>
          <a:xfrm>
            <a:off x="4912806" y="2769844"/>
            <a:ext cx="1894529" cy="1205008"/>
          </a:xfrm>
          <a:prstGeom prst="rect">
            <a:avLst/>
          </a:prstGeom>
        </p:spPr>
        <p:txBody>
          <a:bodyPr>
            <a:noAutofit/>
          </a:bodyPr>
          <a:lstStyle>
            <a:lvl1pPr marL="228594" marR="0" indent="-228594" algn="l" defTabSz="609585"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789" marR="0" indent="-203195" algn="l" defTabSz="609585"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78" marR="0" indent="-197639" algn="l" defTabSz="609585"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34" marR="0" indent="-228594" algn="l" defTabSz="609585"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29" marR="0" indent="-228594" algn="l" defTabSz="609585"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486" algn="l" defTabSz="609585"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783" algn="l" defTabSz="609585"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080" algn="l" defTabSz="609585"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377" algn="l" defTabSz="609585"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182880" indent="-182880">
              <a:spcBef>
                <a:spcPts val="0"/>
              </a:spcBef>
              <a:spcAft>
                <a:spcPts val="600"/>
              </a:spcAft>
            </a:pPr>
            <a:r>
              <a:rPr lang="en-US" sz="1200" kern="0">
                <a:solidFill>
                  <a:srgbClr val="00285A"/>
                </a:solidFill>
                <a:latin typeface="IntelOne Text" panose="020B0503020203020204" pitchFamily="34" charset="77"/>
              </a:rPr>
              <a:t>Cadence trumps features</a:t>
            </a:r>
          </a:p>
          <a:p>
            <a:pPr marL="182880" indent="-182880">
              <a:spcBef>
                <a:spcPts val="0"/>
              </a:spcBef>
              <a:spcAft>
                <a:spcPts val="600"/>
              </a:spcAft>
            </a:pPr>
            <a:r>
              <a:rPr lang="en-US" sz="1200" kern="0">
                <a:solidFill>
                  <a:srgbClr val="00285A"/>
                </a:solidFill>
                <a:latin typeface="IntelOne Text" panose="020B0503020203020204" pitchFamily="34" charset="77"/>
              </a:rPr>
              <a:t>Managed risk</a:t>
            </a:r>
          </a:p>
          <a:p>
            <a:pPr marL="182880" indent="-182880">
              <a:spcBef>
                <a:spcPts val="0"/>
              </a:spcBef>
              <a:spcAft>
                <a:spcPts val="600"/>
              </a:spcAft>
            </a:pPr>
            <a:r>
              <a:rPr lang="en-US" sz="1200" kern="0">
                <a:solidFill>
                  <a:srgbClr val="00285A"/>
                </a:solidFill>
                <a:latin typeface="IntelOne Text" panose="020B0503020203020204" pitchFamily="34" charset="77"/>
              </a:rPr>
              <a:t>Built-in resiliency</a:t>
            </a:r>
          </a:p>
        </p:txBody>
      </p:sp>
      <p:grpSp>
        <p:nvGrpSpPr>
          <p:cNvPr id="5" name="Group 4">
            <a:extLst>
              <a:ext uri="{FF2B5EF4-FFF2-40B4-BE49-F238E27FC236}">
                <a16:creationId xmlns:a16="http://schemas.microsoft.com/office/drawing/2014/main" id="{F09C0930-077C-6C47-174B-2280AB3DF09B}"/>
              </a:ext>
            </a:extLst>
          </p:cNvPr>
          <p:cNvGrpSpPr/>
          <p:nvPr/>
        </p:nvGrpSpPr>
        <p:grpSpPr>
          <a:xfrm rot="17790019">
            <a:off x="4259276" y="2992345"/>
            <a:ext cx="3076571" cy="2313963"/>
            <a:chOff x="5246972" y="3386429"/>
            <a:chExt cx="2406076" cy="1809668"/>
          </a:xfrm>
        </p:grpSpPr>
        <p:sp>
          <p:nvSpPr>
            <p:cNvPr id="6" name="Oval 5">
              <a:extLst>
                <a:ext uri="{FF2B5EF4-FFF2-40B4-BE49-F238E27FC236}">
                  <a16:creationId xmlns:a16="http://schemas.microsoft.com/office/drawing/2014/main" id="{C4BFAD0E-97DA-BF1C-2380-B8FDEF3275E2}"/>
                </a:ext>
              </a:extLst>
            </p:cNvPr>
            <p:cNvSpPr/>
            <p:nvPr/>
          </p:nvSpPr>
          <p:spPr>
            <a:xfrm>
              <a:off x="5246972" y="4665555"/>
              <a:ext cx="420414" cy="420414"/>
            </a:xfrm>
            <a:prstGeom prst="ellipse">
              <a:avLst/>
            </a:prstGeom>
            <a:solidFill>
              <a:srgbClr val="7F88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2D9D12C5-3391-457E-F871-B21569980917}"/>
                </a:ext>
              </a:extLst>
            </p:cNvPr>
            <p:cNvSpPr/>
            <p:nvPr/>
          </p:nvSpPr>
          <p:spPr>
            <a:xfrm rot="317435">
              <a:off x="5458839" y="3789754"/>
              <a:ext cx="84083" cy="1105506"/>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31109D02-8D63-385A-B39E-F3B62CD34EBF}"/>
                </a:ext>
              </a:extLst>
            </p:cNvPr>
            <p:cNvSpPr/>
            <p:nvPr/>
          </p:nvSpPr>
          <p:spPr>
            <a:xfrm rot="317435">
              <a:off x="5478787" y="3386429"/>
              <a:ext cx="80794" cy="1509843"/>
            </a:xfrm>
            <a:prstGeom prst="rect">
              <a:avLst/>
            </a:prstGeom>
            <a:noFill/>
            <a:ln w="12700" cap="flat">
              <a:solidFill>
                <a:srgbClr val="00285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9" name="Group 8">
              <a:extLst>
                <a:ext uri="{FF2B5EF4-FFF2-40B4-BE49-F238E27FC236}">
                  <a16:creationId xmlns:a16="http://schemas.microsoft.com/office/drawing/2014/main" id="{48BAF1D6-8201-2282-18D3-B5D261501581}"/>
                </a:ext>
              </a:extLst>
            </p:cNvPr>
            <p:cNvGrpSpPr/>
            <p:nvPr/>
          </p:nvGrpSpPr>
          <p:grpSpPr>
            <a:xfrm rot="5990126">
              <a:off x="6466431" y="4009479"/>
              <a:ext cx="106498" cy="2266737"/>
              <a:chOff x="9767603" y="3581908"/>
              <a:chExt cx="107924" cy="1509843"/>
            </a:xfrm>
          </p:grpSpPr>
          <p:sp>
            <p:nvSpPr>
              <p:cNvPr id="11" name="Rectangle 10">
                <a:extLst>
                  <a:ext uri="{FF2B5EF4-FFF2-40B4-BE49-F238E27FC236}">
                    <a16:creationId xmlns:a16="http://schemas.microsoft.com/office/drawing/2014/main" id="{2210745A-E5A7-C785-42C2-BCCED7BC4E03}"/>
                  </a:ext>
                </a:extLst>
              </p:cNvPr>
              <p:cNvSpPr/>
              <p:nvPr/>
            </p:nvSpPr>
            <p:spPr>
              <a:xfrm rot="317435">
                <a:off x="9767603" y="3985233"/>
                <a:ext cx="84083" cy="1105506"/>
              </a:xfrm>
              <a:prstGeom prst="rect">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FEA24538-B848-E4E3-3BF5-28E932CA9763}"/>
                  </a:ext>
                </a:extLst>
              </p:cNvPr>
              <p:cNvSpPr/>
              <p:nvPr/>
            </p:nvSpPr>
            <p:spPr>
              <a:xfrm rot="317435">
                <a:off x="9794733" y="3581908"/>
                <a:ext cx="80794" cy="1509843"/>
              </a:xfrm>
              <a:prstGeom prst="rect">
                <a:avLst/>
              </a:prstGeom>
              <a:noFill/>
              <a:ln w="12700" cap="flat">
                <a:solidFill>
                  <a:srgbClr val="00285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10" name="Oval 9">
              <a:extLst>
                <a:ext uri="{FF2B5EF4-FFF2-40B4-BE49-F238E27FC236}">
                  <a16:creationId xmlns:a16="http://schemas.microsoft.com/office/drawing/2014/main" id="{066F9398-F49C-28C0-F9DA-6C65973A5BC8}"/>
                </a:ext>
              </a:extLst>
            </p:cNvPr>
            <p:cNvSpPr/>
            <p:nvPr/>
          </p:nvSpPr>
          <p:spPr>
            <a:xfrm>
              <a:off x="5340374" y="4759963"/>
              <a:ext cx="235081" cy="235081"/>
            </a:xfrm>
            <a:prstGeom prst="ellipse">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9" name="Group 48">
            <a:extLst>
              <a:ext uri="{FF2B5EF4-FFF2-40B4-BE49-F238E27FC236}">
                <a16:creationId xmlns:a16="http://schemas.microsoft.com/office/drawing/2014/main" id="{FBAAD05C-1800-7F40-B9A1-E6D8C69BD554}"/>
              </a:ext>
            </a:extLst>
          </p:cNvPr>
          <p:cNvGrpSpPr/>
          <p:nvPr/>
        </p:nvGrpSpPr>
        <p:grpSpPr>
          <a:xfrm>
            <a:off x="2191979" y="1653705"/>
            <a:ext cx="2399704" cy="4158858"/>
            <a:chOff x="8302471" y="863126"/>
            <a:chExt cx="2836931" cy="4916603"/>
          </a:xfrm>
        </p:grpSpPr>
        <p:sp>
          <p:nvSpPr>
            <p:cNvPr id="50" name="Rectangle 49">
              <a:extLst>
                <a:ext uri="{FF2B5EF4-FFF2-40B4-BE49-F238E27FC236}">
                  <a16:creationId xmlns:a16="http://schemas.microsoft.com/office/drawing/2014/main" id="{5FCB2D72-4266-6F37-94D1-5E465ABEDEBE}"/>
                </a:ext>
              </a:extLst>
            </p:cNvPr>
            <p:cNvSpPr/>
            <p:nvPr/>
          </p:nvSpPr>
          <p:spPr>
            <a:xfrm>
              <a:off x="8302471" y="863126"/>
              <a:ext cx="2836931" cy="4916603"/>
            </a:xfrm>
            <a:prstGeom prst="rect">
              <a:avLst/>
            </a:prstGeom>
            <a:gradFill>
              <a:gsLst>
                <a:gs pos="98000">
                  <a:schemeClr val="accent1">
                    <a:alpha val="15000"/>
                  </a:schemeClr>
                </a:gs>
                <a:gs pos="53000">
                  <a:srgbClr val="00285A"/>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1" name="Content Placeholder 3">
              <a:extLst>
                <a:ext uri="{FF2B5EF4-FFF2-40B4-BE49-F238E27FC236}">
                  <a16:creationId xmlns:a16="http://schemas.microsoft.com/office/drawing/2014/main" id="{54F4D011-B03E-5D27-5484-46B6CA732FF2}"/>
                </a:ext>
              </a:extLst>
            </p:cNvPr>
            <p:cNvSpPr txBox="1">
              <a:spLocks/>
            </p:cNvSpPr>
            <p:nvPr/>
          </p:nvSpPr>
          <p:spPr>
            <a:xfrm>
              <a:off x="8701375" y="3935054"/>
              <a:ext cx="2003597" cy="1178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0"/>
                </a:spcBef>
                <a:spcAft>
                  <a:spcPts val="600"/>
                </a:spcAft>
              </a:pPr>
              <a:r>
                <a:rPr lang="en-US" sz="1200">
                  <a:solidFill>
                    <a:schemeClr val="bg1"/>
                  </a:solidFill>
                  <a:latin typeface="IntelOne Text" panose="020B0503020203020204" pitchFamily="34" charset="77"/>
                </a:rPr>
                <a:t>PDK milestones</a:t>
              </a:r>
            </a:p>
            <a:p>
              <a:pPr marL="182880" indent="-182880">
                <a:spcBef>
                  <a:spcPts val="0"/>
                </a:spcBef>
                <a:spcAft>
                  <a:spcPts val="600"/>
                </a:spcAft>
              </a:pPr>
              <a:r>
                <a:rPr lang="en-US" sz="1200">
                  <a:solidFill>
                    <a:schemeClr val="bg1"/>
                  </a:solidFill>
                  <a:latin typeface="IntelOne Text" panose="020B0503020203020204" pitchFamily="34" charset="77"/>
                </a:rPr>
                <a:t>Industry standard</a:t>
              </a:r>
            </a:p>
            <a:p>
              <a:pPr marL="182880" indent="-182880">
                <a:spcBef>
                  <a:spcPts val="0"/>
                </a:spcBef>
                <a:spcAft>
                  <a:spcPts val="600"/>
                </a:spcAft>
              </a:pPr>
              <a:r>
                <a:rPr lang="en-US" sz="1200">
                  <a:solidFill>
                    <a:schemeClr val="bg1"/>
                  </a:solidFill>
                  <a:latin typeface="IntelOne Text" panose="020B0503020203020204" pitchFamily="34" charset="77"/>
                </a:rPr>
                <a:t>Transparent</a:t>
              </a:r>
            </a:p>
          </p:txBody>
        </p:sp>
        <p:sp>
          <p:nvSpPr>
            <p:cNvPr id="52" name="TextBox 51">
              <a:extLst>
                <a:ext uri="{FF2B5EF4-FFF2-40B4-BE49-F238E27FC236}">
                  <a16:creationId xmlns:a16="http://schemas.microsoft.com/office/drawing/2014/main" id="{D0C070C9-BEA3-FC4A-9192-1E3C97100DEB}"/>
                </a:ext>
              </a:extLst>
            </p:cNvPr>
            <p:cNvSpPr txBox="1"/>
            <p:nvPr/>
          </p:nvSpPr>
          <p:spPr>
            <a:xfrm>
              <a:off x="8475219" y="3035986"/>
              <a:ext cx="2565907" cy="8368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solidFill>
                  <a:latin typeface="IntelOne Display Light" panose="020B0403020203020204" pitchFamily="34" charset="77"/>
                  <a:cs typeface="Arial"/>
                </a:rPr>
                <a:t>Process Health Indicators</a:t>
              </a:r>
              <a:endParaRPr kumimoji="0" lang="en-US" sz="2000" u="none" strike="noStrike" kern="1200" cap="none" spc="0" normalizeH="0" baseline="0" noProof="0">
                <a:ln>
                  <a:noFill/>
                </a:ln>
                <a:solidFill>
                  <a:schemeClr val="bg1"/>
                </a:solidFill>
                <a:effectLst/>
                <a:uLnTx/>
                <a:uFillTx/>
                <a:latin typeface="IntelOne Display Light" panose="020B0403020203020204" pitchFamily="34" charset="77"/>
                <a:cs typeface="Arial"/>
              </a:endParaRPr>
            </a:p>
          </p:txBody>
        </p:sp>
        <p:grpSp>
          <p:nvGrpSpPr>
            <p:cNvPr id="53" name="Group 52">
              <a:extLst>
                <a:ext uri="{FF2B5EF4-FFF2-40B4-BE49-F238E27FC236}">
                  <a16:creationId xmlns:a16="http://schemas.microsoft.com/office/drawing/2014/main" id="{94F4CCD4-BC3D-3071-AE4E-8EE5FD179F42}"/>
                </a:ext>
              </a:extLst>
            </p:cNvPr>
            <p:cNvGrpSpPr/>
            <p:nvPr/>
          </p:nvGrpSpPr>
          <p:grpSpPr>
            <a:xfrm>
              <a:off x="8823424" y="1152960"/>
              <a:ext cx="1823435" cy="1823435"/>
              <a:chOff x="8904735" y="588877"/>
              <a:chExt cx="1981647" cy="1981647"/>
            </a:xfrm>
          </p:grpSpPr>
          <p:sp>
            <p:nvSpPr>
              <p:cNvPr id="54" name="Freeform: Shape 12">
                <a:extLst>
                  <a:ext uri="{FF2B5EF4-FFF2-40B4-BE49-F238E27FC236}">
                    <a16:creationId xmlns:a16="http://schemas.microsoft.com/office/drawing/2014/main" id="{5F1CA14F-D787-EAAA-538C-292AF14E8E4D}"/>
                  </a:ext>
                </a:extLst>
              </p:cNvPr>
              <p:cNvSpPr/>
              <p:nvPr/>
            </p:nvSpPr>
            <p:spPr>
              <a:xfrm>
                <a:off x="8904735" y="588877"/>
                <a:ext cx="1981647" cy="1981647"/>
              </a:xfrm>
              <a:custGeom>
                <a:avLst/>
                <a:gdLst>
                  <a:gd name="connsiteX0" fmla="*/ 1104816 w 3542520"/>
                  <a:gd name="connsiteY0" fmla="*/ 2943323 h 3542520"/>
                  <a:gd name="connsiteX1" fmla="*/ 1104816 w 3542520"/>
                  <a:gd name="connsiteY1" fmla="*/ 3266359 h 3542520"/>
                  <a:gd name="connsiteX2" fmla="*/ 1427852 w 3542520"/>
                  <a:gd name="connsiteY2" fmla="*/ 3266359 h 3542520"/>
                  <a:gd name="connsiteX3" fmla="*/ 1427852 w 3542520"/>
                  <a:gd name="connsiteY3" fmla="*/ 2943323 h 3542520"/>
                  <a:gd name="connsiteX4" fmla="*/ 1438661 w 3542520"/>
                  <a:gd name="connsiteY4" fmla="*/ 2943254 h 3542520"/>
                  <a:gd name="connsiteX5" fmla="*/ 1438661 w 3542520"/>
                  <a:gd name="connsiteY5" fmla="*/ 3266291 h 3542520"/>
                  <a:gd name="connsiteX6" fmla="*/ 1761698 w 3542520"/>
                  <a:gd name="connsiteY6" fmla="*/ 3266291 h 3542520"/>
                  <a:gd name="connsiteX7" fmla="*/ 1761698 w 3542520"/>
                  <a:gd name="connsiteY7" fmla="*/ 2943254 h 3542520"/>
                  <a:gd name="connsiteX8" fmla="*/ 1771641 w 3542520"/>
                  <a:gd name="connsiteY8" fmla="*/ 2943185 h 3542520"/>
                  <a:gd name="connsiteX9" fmla="*/ 1771641 w 3542520"/>
                  <a:gd name="connsiteY9" fmla="*/ 3266221 h 3542520"/>
                  <a:gd name="connsiteX10" fmla="*/ 2094677 w 3542520"/>
                  <a:gd name="connsiteY10" fmla="*/ 3266221 h 3542520"/>
                  <a:gd name="connsiteX11" fmla="*/ 2094677 w 3542520"/>
                  <a:gd name="connsiteY11" fmla="*/ 2943185 h 3542520"/>
                  <a:gd name="connsiteX12" fmla="*/ 2104655 w 3542520"/>
                  <a:gd name="connsiteY12" fmla="*/ 2943116 h 3542520"/>
                  <a:gd name="connsiteX13" fmla="*/ 2104655 w 3542520"/>
                  <a:gd name="connsiteY13" fmla="*/ 3266152 h 3542520"/>
                  <a:gd name="connsiteX14" fmla="*/ 2427691 w 3542520"/>
                  <a:gd name="connsiteY14" fmla="*/ 3266152 h 3542520"/>
                  <a:gd name="connsiteX15" fmla="*/ 2427691 w 3542520"/>
                  <a:gd name="connsiteY15" fmla="*/ 2943116 h 3542520"/>
                  <a:gd name="connsiteX16" fmla="*/ 771836 w 3542520"/>
                  <a:gd name="connsiteY16" fmla="*/ 2609963 h 3542520"/>
                  <a:gd name="connsiteX17" fmla="*/ 771836 w 3542520"/>
                  <a:gd name="connsiteY17" fmla="*/ 2932999 h 3542520"/>
                  <a:gd name="connsiteX18" fmla="*/ 1094873 w 3542520"/>
                  <a:gd name="connsiteY18" fmla="*/ 2932999 h 3542520"/>
                  <a:gd name="connsiteX19" fmla="*/ 1094873 w 3542520"/>
                  <a:gd name="connsiteY19" fmla="*/ 2609963 h 3542520"/>
                  <a:gd name="connsiteX20" fmla="*/ 1104816 w 3542520"/>
                  <a:gd name="connsiteY20" fmla="*/ 2609893 h 3542520"/>
                  <a:gd name="connsiteX21" fmla="*/ 1104816 w 3542520"/>
                  <a:gd name="connsiteY21" fmla="*/ 2932929 h 3542520"/>
                  <a:gd name="connsiteX22" fmla="*/ 1427852 w 3542520"/>
                  <a:gd name="connsiteY22" fmla="*/ 2932929 h 3542520"/>
                  <a:gd name="connsiteX23" fmla="*/ 1427852 w 3542520"/>
                  <a:gd name="connsiteY23" fmla="*/ 2609893 h 3542520"/>
                  <a:gd name="connsiteX24" fmla="*/ 1438661 w 3542520"/>
                  <a:gd name="connsiteY24" fmla="*/ 2609824 h 3542520"/>
                  <a:gd name="connsiteX25" fmla="*/ 1438661 w 3542520"/>
                  <a:gd name="connsiteY25" fmla="*/ 2932861 h 3542520"/>
                  <a:gd name="connsiteX26" fmla="*/ 1761698 w 3542520"/>
                  <a:gd name="connsiteY26" fmla="*/ 2932861 h 3542520"/>
                  <a:gd name="connsiteX27" fmla="*/ 1761698 w 3542520"/>
                  <a:gd name="connsiteY27" fmla="*/ 2609824 h 3542520"/>
                  <a:gd name="connsiteX28" fmla="*/ 1771641 w 3542520"/>
                  <a:gd name="connsiteY28" fmla="*/ 2609755 h 3542520"/>
                  <a:gd name="connsiteX29" fmla="*/ 1771641 w 3542520"/>
                  <a:gd name="connsiteY29" fmla="*/ 2932791 h 3542520"/>
                  <a:gd name="connsiteX30" fmla="*/ 2094677 w 3542520"/>
                  <a:gd name="connsiteY30" fmla="*/ 2932791 h 3542520"/>
                  <a:gd name="connsiteX31" fmla="*/ 2094677 w 3542520"/>
                  <a:gd name="connsiteY31" fmla="*/ 2609755 h 3542520"/>
                  <a:gd name="connsiteX32" fmla="*/ 2104655 w 3542520"/>
                  <a:gd name="connsiteY32" fmla="*/ 2609686 h 3542520"/>
                  <a:gd name="connsiteX33" fmla="*/ 2104655 w 3542520"/>
                  <a:gd name="connsiteY33" fmla="*/ 2932722 h 3542520"/>
                  <a:gd name="connsiteX34" fmla="*/ 2427691 w 3542520"/>
                  <a:gd name="connsiteY34" fmla="*/ 2932722 h 3542520"/>
                  <a:gd name="connsiteX35" fmla="*/ 2427691 w 3542520"/>
                  <a:gd name="connsiteY35" fmla="*/ 2609686 h 3542520"/>
                  <a:gd name="connsiteX36" fmla="*/ 2438501 w 3542520"/>
                  <a:gd name="connsiteY36" fmla="*/ 2609616 h 3542520"/>
                  <a:gd name="connsiteX37" fmla="*/ 2438501 w 3542520"/>
                  <a:gd name="connsiteY37" fmla="*/ 2932652 h 3542520"/>
                  <a:gd name="connsiteX38" fmla="*/ 2761537 w 3542520"/>
                  <a:gd name="connsiteY38" fmla="*/ 2932652 h 3542520"/>
                  <a:gd name="connsiteX39" fmla="*/ 2761537 w 3542520"/>
                  <a:gd name="connsiteY39" fmla="*/ 2609616 h 3542520"/>
                  <a:gd name="connsiteX40" fmla="*/ 438025 w 3542520"/>
                  <a:gd name="connsiteY40" fmla="*/ 2276567 h 3542520"/>
                  <a:gd name="connsiteX41" fmla="*/ 438025 w 3542520"/>
                  <a:gd name="connsiteY41" fmla="*/ 2599604 h 3542520"/>
                  <a:gd name="connsiteX42" fmla="*/ 761027 w 3542520"/>
                  <a:gd name="connsiteY42" fmla="*/ 2599604 h 3542520"/>
                  <a:gd name="connsiteX43" fmla="*/ 761062 w 3542520"/>
                  <a:gd name="connsiteY43" fmla="*/ 2599604 h 3542520"/>
                  <a:gd name="connsiteX44" fmla="*/ 761062 w 3542520"/>
                  <a:gd name="connsiteY44" fmla="*/ 2276567 h 3542520"/>
                  <a:gd name="connsiteX45" fmla="*/ 771836 w 3542520"/>
                  <a:gd name="connsiteY45" fmla="*/ 2276533 h 3542520"/>
                  <a:gd name="connsiteX46" fmla="*/ 771836 w 3542520"/>
                  <a:gd name="connsiteY46" fmla="*/ 2599569 h 3542520"/>
                  <a:gd name="connsiteX47" fmla="*/ 1094873 w 3542520"/>
                  <a:gd name="connsiteY47" fmla="*/ 2599569 h 3542520"/>
                  <a:gd name="connsiteX48" fmla="*/ 1094873 w 3542520"/>
                  <a:gd name="connsiteY48" fmla="*/ 2276533 h 3542520"/>
                  <a:gd name="connsiteX49" fmla="*/ 1104816 w 3542520"/>
                  <a:gd name="connsiteY49" fmla="*/ 2276463 h 3542520"/>
                  <a:gd name="connsiteX50" fmla="*/ 1104816 w 3542520"/>
                  <a:gd name="connsiteY50" fmla="*/ 2599500 h 3542520"/>
                  <a:gd name="connsiteX51" fmla="*/ 1427852 w 3542520"/>
                  <a:gd name="connsiteY51" fmla="*/ 2599500 h 3542520"/>
                  <a:gd name="connsiteX52" fmla="*/ 1427852 w 3542520"/>
                  <a:gd name="connsiteY52" fmla="*/ 2276463 h 3542520"/>
                  <a:gd name="connsiteX53" fmla="*/ 1438661 w 3542520"/>
                  <a:gd name="connsiteY53" fmla="*/ 2276394 h 3542520"/>
                  <a:gd name="connsiteX54" fmla="*/ 1438661 w 3542520"/>
                  <a:gd name="connsiteY54" fmla="*/ 2599430 h 3542520"/>
                  <a:gd name="connsiteX55" fmla="*/ 1761698 w 3542520"/>
                  <a:gd name="connsiteY55" fmla="*/ 2599430 h 3542520"/>
                  <a:gd name="connsiteX56" fmla="*/ 1761698 w 3542520"/>
                  <a:gd name="connsiteY56" fmla="*/ 2276394 h 3542520"/>
                  <a:gd name="connsiteX57" fmla="*/ 1771641 w 3542520"/>
                  <a:gd name="connsiteY57" fmla="*/ 2276325 h 3542520"/>
                  <a:gd name="connsiteX58" fmla="*/ 1771641 w 3542520"/>
                  <a:gd name="connsiteY58" fmla="*/ 2599361 h 3542520"/>
                  <a:gd name="connsiteX59" fmla="*/ 2094677 w 3542520"/>
                  <a:gd name="connsiteY59" fmla="*/ 2599361 h 3542520"/>
                  <a:gd name="connsiteX60" fmla="*/ 2094677 w 3542520"/>
                  <a:gd name="connsiteY60" fmla="*/ 2276325 h 3542520"/>
                  <a:gd name="connsiteX61" fmla="*/ 2104655 w 3542520"/>
                  <a:gd name="connsiteY61" fmla="*/ 2276256 h 3542520"/>
                  <a:gd name="connsiteX62" fmla="*/ 2104655 w 3542520"/>
                  <a:gd name="connsiteY62" fmla="*/ 2599292 h 3542520"/>
                  <a:gd name="connsiteX63" fmla="*/ 2427691 w 3542520"/>
                  <a:gd name="connsiteY63" fmla="*/ 2599292 h 3542520"/>
                  <a:gd name="connsiteX64" fmla="*/ 2427691 w 3542520"/>
                  <a:gd name="connsiteY64" fmla="*/ 2276256 h 3542520"/>
                  <a:gd name="connsiteX65" fmla="*/ 2438501 w 3542520"/>
                  <a:gd name="connsiteY65" fmla="*/ 2276186 h 3542520"/>
                  <a:gd name="connsiteX66" fmla="*/ 2438501 w 3542520"/>
                  <a:gd name="connsiteY66" fmla="*/ 2599222 h 3542520"/>
                  <a:gd name="connsiteX67" fmla="*/ 2761537 w 3542520"/>
                  <a:gd name="connsiteY67" fmla="*/ 2599222 h 3542520"/>
                  <a:gd name="connsiteX68" fmla="*/ 2761537 w 3542520"/>
                  <a:gd name="connsiteY68" fmla="*/ 2276186 h 3542520"/>
                  <a:gd name="connsiteX69" fmla="*/ 2771481 w 3542520"/>
                  <a:gd name="connsiteY69" fmla="*/ 2276152 h 3542520"/>
                  <a:gd name="connsiteX70" fmla="*/ 2771481 w 3542520"/>
                  <a:gd name="connsiteY70" fmla="*/ 2599188 h 3542520"/>
                  <a:gd name="connsiteX71" fmla="*/ 3094517 w 3542520"/>
                  <a:gd name="connsiteY71" fmla="*/ 2599188 h 3542520"/>
                  <a:gd name="connsiteX72" fmla="*/ 3094517 w 3542520"/>
                  <a:gd name="connsiteY72" fmla="*/ 2276152 h 3542520"/>
                  <a:gd name="connsiteX73" fmla="*/ 105046 w 3542520"/>
                  <a:gd name="connsiteY73" fmla="*/ 1609742 h 3542520"/>
                  <a:gd name="connsiteX74" fmla="*/ 105046 w 3542520"/>
                  <a:gd name="connsiteY74" fmla="*/ 1932778 h 3542520"/>
                  <a:gd name="connsiteX75" fmla="*/ 428048 w 3542520"/>
                  <a:gd name="connsiteY75" fmla="*/ 1932778 h 3542520"/>
                  <a:gd name="connsiteX76" fmla="*/ 428048 w 3542520"/>
                  <a:gd name="connsiteY76" fmla="*/ 1609742 h 3542520"/>
                  <a:gd name="connsiteX77" fmla="*/ 3107959 w 3542520"/>
                  <a:gd name="connsiteY77" fmla="*/ 1609257 h 3542520"/>
                  <a:gd name="connsiteX78" fmla="*/ 3107959 w 3542520"/>
                  <a:gd name="connsiteY78" fmla="*/ 1932293 h 3542520"/>
                  <a:gd name="connsiteX79" fmla="*/ 3430996 w 3542520"/>
                  <a:gd name="connsiteY79" fmla="*/ 1932293 h 3542520"/>
                  <a:gd name="connsiteX80" fmla="*/ 3430996 w 3542520"/>
                  <a:gd name="connsiteY80" fmla="*/ 1609257 h 3542520"/>
                  <a:gd name="connsiteX81" fmla="*/ 2771481 w 3542520"/>
                  <a:gd name="connsiteY81" fmla="*/ 1275862 h 3542520"/>
                  <a:gd name="connsiteX82" fmla="*/ 2771481 w 3542520"/>
                  <a:gd name="connsiteY82" fmla="*/ 1276514 h 3542520"/>
                  <a:gd name="connsiteX83" fmla="*/ 2761537 w 3542520"/>
                  <a:gd name="connsiteY83" fmla="*/ 1276514 h 3542520"/>
                  <a:gd name="connsiteX84" fmla="*/ 2761537 w 3542520"/>
                  <a:gd name="connsiteY84" fmla="*/ 1275896 h 3542520"/>
                  <a:gd name="connsiteX85" fmla="*/ 2438501 w 3542520"/>
                  <a:gd name="connsiteY85" fmla="*/ 1275896 h 3542520"/>
                  <a:gd name="connsiteX86" fmla="*/ 2438501 w 3542520"/>
                  <a:gd name="connsiteY86" fmla="*/ 1276514 h 3542520"/>
                  <a:gd name="connsiteX87" fmla="*/ 2427691 w 3542520"/>
                  <a:gd name="connsiteY87" fmla="*/ 1276514 h 3542520"/>
                  <a:gd name="connsiteX88" fmla="*/ 2427691 w 3542520"/>
                  <a:gd name="connsiteY88" fmla="*/ 1275966 h 3542520"/>
                  <a:gd name="connsiteX89" fmla="*/ 2104655 w 3542520"/>
                  <a:gd name="connsiteY89" fmla="*/ 1275966 h 3542520"/>
                  <a:gd name="connsiteX90" fmla="*/ 2104655 w 3542520"/>
                  <a:gd name="connsiteY90" fmla="*/ 1276514 h 3542520"/>
                  <a:gd name="connsiteX91" fmla="*/ 2094677 w 3542520"/>
                  <a:gd name="connsiteY91" fmla="*/ 1276514 h 3542520"/>
                  <a:gd name="connsiteX92" fmla="*/ 2094677 w 3542520"/>
                  <a:gd name="connsiteY92" fmla="*/ 1276035 h 3542520"/>
                  <a:gd name="connsiteX93" fmla="*/ 1771641 w 3542520"/>
                  <a:gd name="connsiteY93" fmla="*/ 1276035 h 3542520"/>
                  <a:gd name="connsiteX94" fmla="*/ 1771641 w 3542520"/>
                  <a:gd name="connsiteY94" fmla="*/ 1276514 h 3542520"/>
                  <a:gd name="connsiteX95" fmla="*/ 1761698 w 3542520"/>
                  <a:gd name="connsiteY95" fmla="*/ 1276514 h 3542520"/>
                  <a:gd name="connsiteX96" fmla="*/ 1761698 w 3542520"/>
                  <a:gd name="connsiteY96" fmla="*/ 1276104 h 3542520"/>
                  <a:gd name="connsiteX97" fmla="*/ 1438661 w 3542520"/>
                  <a:gd name="connsiteY97" fmla="*/ 1276104 h 3542520"/>
                  <a:gd name="connsiteX98" fmla="*/ 1438661 w 3542520"/>
                  <a:gd name="connsiteY98" fmla="*/ 1276514 h 3542520"/>
                  <a:gd name="connsiteX99" fmla="*/ 1427852 w 3542520"/>
                  <a:gd name="connsiteY99" fmla="*/ 1276514 h 3542520"/>
                  <a:gd name="connsiteX100" fmla="*/ 1427852 w 3542520"/>
                  <a:gd name="connsiteY100" fmla="*/ 1276173 h 3542520"/>
                  <a:gd name="connsiteX101" fmla="*/ 1104816 w 3542520"/>
                  <a:gd name="connsiteY101" fmla="*/ 1276173 h 3542520"/>
                  <a:gd name="connsiteX102" fmla="*/ 1104816 w 3542520"/>
                  <a:gd name="connsiteY102" fmla="*/ 1276514 h 3542520"/>
                  <a:gd name="connsiteX103" fmla="*/ 1094873 w 3542520"/>
                  <a:gd name="connsiteY103" fmla="*/ 1276514 h 3542520"/>
                  <a:gd name="connsiteX104" fmla="*/ 1094873 w 3542520"/>
                  <a:gd name="connsiteY104" fmla="*/ 1276243 h 3542520"/>
                  <a:gd name="connsiteX105" fmla="*/ 771836 w 3542520"/>
                  <a:gd name="connsiteY105" fmla="*/ 1276243 h 3542520"/>
                  <a:gd name="connsiteX106" fmla="*/ 771836 w 3542520"/>
                  <a:gd name="connsiteY106" fmla="*/ 1276514 h 3542520"/>
                  <a:gd name="connsiteX107" fmla="*/ 761062 w 3542520"/>
                  <a:gd name="connsiteY107" fmla="*/ 1276514 h 3542520"/>
                  <a:gd name="connsiteX108" fmla="*/ 761062 w 3542520"/>
                  <a:gd name="connsiteY108" fmla="*/ 1276278 h 3542520"/>
                  <a:gd name="connsiteX109" fmla="*/ 438025 w 3542520"/>
                  <a:gd name="connsiteY109" fmla="*/ 1276278 h 3542520"/>
                  <a:gd name="connsiteX110" fmla="*/ 438025 w 3542520"/>
                  <a:gd name="connsiteY110" fmla="*/ 1599314 h 3542520"/>
                  <a:gd name="connsiteX111" fmla="*/ 439058 w 3542520"/>
                  <a:gd name="connsiteY111" fmla="*/ 1599314 h 3542520"/>
                  <a:gd name="connsiteX112" fmla="*/ 439058 w 3542520"/>
                  <a:gd name="connsiteY112" fmla="*/ 1609707 h 3542520"/>
                  <a:gd name="connsiteX113" fmla="*/ 438025 w 3542520"/>
                  <a:gd name="connsiteY113" fmla="*/ 1609707 h 3542520"/>
                  <a:gd name="connsiteX114" fmla="*/ 438025 w 3542520"/>
                  <a:gd name="connsiteY114" fmla="*/ 1932744 h 3542520"/>
                  <a:gd name="connsiteX115" fmla="*/ 439058 w 3542520"/>
                  <a:gd name="connsiteY115" fmla="*/ 1932744 h 3542520"/>
                  <a:gd name="connsiteX116" fmla="*/ 439058 w 3542520"/>
                  <a:gd name="connsiteY116" fmla="*/ 1943137 h 3542520"/>
                  <a:gd name="connsiteX117" fmla="*/ 438025 w 3542520"/>
                  <a:gd name="connsiteY117" fmla="*/ 1943137 h 3542520"/>
                  <a:gd name="connsiteX118" fmla="*/ 438025 w 3542520"/>
                  <a:gd name="connsiteY118" fmla="*/ 2266174 h 3542520"/>
                  <a:gd name="connsiteX119" fmla="*/ 761027 w 3542520"/>
                  <a:gd name="connsiteY119" fmla="*/ 2266174 h 3542520"/>
                  <a:gd name="connsiteX120" fmla="*/ 761062 w 3542520"/>
                  <a:gd name="connsiteY120" fmla="*/ 2266174 h 3542520"/>
                  <a:gd name="connsiteX121" fmla="*/ 761062 w 3542520"/>
                  <a:gd name="connsiteY121" fmla="*/ 2265950 h 3542520"/>
                  <a:gd name="connsiteX122" fmla="*/ 771836 w 3542520"/>
                  <a:gd name="connsiteY122" fmla="*/ 2265950 h 3542520"/>
                  <a:gd name="connsiteX123" fmla="*/ 771836 w 3542520"/>
                  <a:gd name="connsiteY123" fmla="*/ 2266139 h 3542520"/>
                  <a:gd name="connsiteX124" fmla="*/ 1094873 w 3542520"/>
                  <a:gd name="connsiteY124" fmla="*/ 2266139 h 3542520"/>
                  <a:gd name="connsiteX125" fmla="*/ 1094873 w 3542520"/>
                  <a:gd name="connsiteY125" fmla="*/ 2265950 h 3542520"/>
                  <a:gd name="connsiteX126" fmla="*/ 1104816 w 3542520"/>
                  <a:gd name="connsiteY126" fmla="*/ 2265950 h 3542520"/>
                  <a:gd name="connsiteX127" fmla="*/ 1104816 w 3542520"/>
                  <a:gd name="connsiteY127" fmla="*/ 2266070 h 3542520"/>
                  <a:gd name="connsiteX128" fmla="*/ 1427852 w 3542520"/>
                  <a:gd name="connsiteY128" fmla="*/ 2266070 h 3542520"/>
                  <a:gd name="connsiteX129" fmla="*/ 1427852 w 3542520"/>
                  <a:gd name="connsiteY129" fmla="*/ 2265950 h 3542520"/>
                  <a:gd name="connsiteX130" fmla="*/ 1438661 w 3542520"/>
                  <a:gd name="connsiteY130" fmla="*/ 2265950 h 3542520"/>
                  <a:gd name="connsiteX131" fmla="*/ 1438661 w 3542520"/>
                  <a:gd name="connsiteY131" fmla="*/ 2266001 h 3542520"/>
                  <a:gd name="connsiteX132" fmla="*/ 1761698 w 3542520"/>
                  <a:gd name="connsiteY132" fmla="*/ 2266001 h 3542520"/>
                  <a:gd name="connsiteX133" fmla="*/ 1761698 w 3542520"/>
                  <a:gd name="connsiteY133" fmla="*/ 2265950 h 3542520"/>
                  <a:gd name="connsiteX134" fmla="*/ 3093630 w 3542520"/>
                  <a:gd name="connsiteY134" fmla="*/ 2265950 h 3542520"/>
                  <a:gd name="connsiteX135" fmla="*/ 3093630 w 3542520"/>
                  <a:gd name="connsiteY135" fmla="*/ 2265758 h 3542520"/>
                  <a:gd name="connsiteX136" fmla="*/ 3094517 w 3542520"/>
                  <a:gd name="connsiteY136" fmla="*/ 2265758 h 3542520"/>
                  <a:gd name="connsiteX137" fmla="*/ 3094517 w 3542520"/>
                  <a:gd name="connsiteY137" fmla="*/ 1942722 h 3542520"/>
                  <a:gd name="connsiteX138" fmla="*/ 3093630 w 3542520"/>
                  <a:gd name="connsiteY138" fmla="*/ 1942722 h 3542520"/>
                  <a:gd name="connsiteX139" fmla="*/ 3093630 w 3542520"/>
                  <a:gd name="connsiteY139" fmla="*/ 1932328 h 3542520"/>
                  <a:gd name="connsiteX140" fmla="*/ 3094517 w 3542520"/>
                  <a:gd name="connsiteY140" fmla="*/ 1932328 h 3542520"/>
                  <a:gd name="connsiteX141" fmla="*/ 3094517 w 3542520"/>
                  <a:gd name="connsiteY141" fmla="*/ 1609292 h 3542520"/>
                  <a:gd name="connsiteX142" fmla="*/ 3093630 w 3542520"/>
                  <a:gd name="connsiteY142" fmla="*/ 1609292 h 3542520"/>
                  <a:gd name="connsiteX143" fmla="*/ 3093630 w 3542520"/>
                  <a:gd name="connsiteY143" fmla="*/ 1598898 h 3542520"/>
                  <a:gd name="connsiteX144" fmla="*/ 3094517 w 3542520"/>
                  <a:gd name="connsiteY144" fmla="*/ 1598898 h 3542520"/>
                  <a:gd name="connsiteX145" fmla="*/ 3094517 w 3542520"/>
                  <a:gd name="connsiteY145" fmla="*/ 1275862 h 3542520"/>
                  <a:gd name="connsiteX146" fmla="*/ 438025 w 3542520"/>
                  <a:gd name="connsiteY146" fmla="*/ 942848 h 3542520"/>
                  <a:gd name="connsiteX147" fmla="*/ 438025 w 3542520"/>
                  <a:gd name="connsiteY147" fmla="*/ 1265884 h 3542520"/>
                  <a:gd name="connsiteX148" fmla="*/ 761027 w 3542520"/>
                  <a:gd name="connsiteY148" fmla="*/ 1265884 h 3542520"/>
                  <a:gd name="connsiteX149" fmla="*/ 761062 w 3542520"/>
                  <a:gd name="connsiteY149" fmla="*/ 1265884 h 3542520"/>
                  <a:gd name="connsiteX150" fmla="*/ 761062 w 3542520"/>
                  <a:gd name="connsiteY150" fmla="*/ 942848 h 3542520"/>
                  <a:gd name="connsiteX151" fmla="*/ 771836 w 3542520"/>
                  <a:gd name="connsiteY151" fmla="*/ 942813 h 3542520"/>
                  <a:gd name="connsiteX152" fmla="*/ 771836 w 3542520"/>
                  <a:gd name="connsiteY152" fmla="*/ 1265849 h 3542520"/>
                  <a:gd name="connsiteX153" fmla="*/ 1094873 w 3542520"/>
                  <a:gd name="connsiteY153" fmla="*/ 1265849 h 3542520"/>
                  <a:gd name="connsiteX154" fmla="*/ 1094873 w 3542520"/>
                  <a:gd name="connsiteY154" fmla="*/ 942813 h 3542520"/>
                  <a:gd name="connsiteX155" fmla="*/ 1104816 w 3542520"/>
                  <a:gd name="connsiteY155" fmla="*/ 942743 h 3542520"/>
                  <a:gd name="connsiteX156" fmla="*/ 1104816 w 3542520"/>
                  <a:gd name="connsiteY156" fmla="*/ 1265780 h 3542520"/>
                  <a:gd name="connsiteX157" fmla="*/ 1427852 w 3542520"/>
                  <a:gd name="connsiteY157" fmla="*/ 1265780 h 3542520"/>
                  <a:gd name="connsiteX158" fmla="*/ 1427852 w 3542520"/>
                  <a:gd name="connsiteY158" fmla="*/ 942743 h 3542520"/>
                  <a:gd name="connsiteX159" fmla="*/ 1438661 w 3542520"/>
                  <a:gd name="connsiteY159" fmla="*/ 942674 h 3542520"/>
                  <a:gd name="connsiteX160" fmla="*/ 1438661 w 3542520"/>
                  <a:gd name="connsiteY160" fmla="*/ 1265711 h 3542520"/>
                  <a:gd name="connsiteX161" fmla="*/ 1761698 w 3542520"/>
                  <a:gd name="connsiteY161" fmla="*/ 1265711 h 3542520"/>
                  <a:gd name="connsiteX162" fmla="*/ 1761698 w 3542520"/>
                  <a:gd name="connsiteY162" fmla="*/ 942674 h 3542520"/>
                  <a:gd name="connsiteX163" fmla="*/ 1771641 w 3542520"/>
                  <a:gd name="connsiteY163" fmla="*/ 942605 h 3542520"/>
                  <a:gd name="connsiteX164" fmla="*/ 1771641 w 3542520"/>
                  <a:gd name="connsiteY164" fmla="*/ 1265641 h 3542520"/>
                  <a:gd name="connsiteX165" fmla="*/ 2094677 w 3542520"/>
                  <a:gd name="connsiteY165" fmla="*/ 1265641 h 3542520"/>
                  <a:gd name="connsiteX166" fmla="*/ 2094677 w 3542520"/>
                  <a:gd name="connsiteY166" fmla="*/ 942605 h 3542520"/>
                  <a:gd name="connsiteX167" fmla="*/ 2104655 w 3542520"/>
                  <a:gd name="connsiteY167" fmla="*/ 942536 h 3542520"/>
                  <a:gd name="connsiteX168" fmla="*/ 2104655 w 3542520"/>
                  <a:gd name="connsiteY168" fmla="*/ 1265572 h 3542520"/>
                  <a:gd name="connsiteX169" fmla="*/ 2427691 w 3542520"/>
                  <a:gd name="connsiteY169" fmla="*/ 1265572 h 3542520"/>
                  <a:gd name="connsiteX170" fmla="*/ 2427691 w 3542520"/>
                  <a:gd name="connsiteY170" fmla="*/ 942536 h 3542520"/>
                  <a:gd name="connsiteX171" fmla="*/ 2438501 w 3542520"/>
                  <a:gd name="connsiteY171" fmla="*/ 942466 h 3542520"/>
                  <a:gd name="connsiteX172" fmla="*/ 2438501 w 3542520"/>
                  <a:gd name="connsiteY172" fmla="*/ 1265503 h 3542520"/>
                  <a:gd name="connsiteX173" fmla="*/ 2761537 w 3542520"/>
                  <a:gd name="connsiteY173" fmla="*/ 1265503 h 3542520"/>
                  <a:gd name="connsiteX174" fmla="*/ 2761537 w 3542520"/>
                  <a:gd name="connsiteY174" fmla="*/ 942466 h 3542520"/>
                  <a:gd name="connsiteX175" fmla="*/ 2771481 w 3542520"/>
                  <a:gd name="connsiteY175" fmla="*/ 942432 h 3542520"/>
                  <a:gd name="connsiteX176" fmla="*/ 2771481 w 3542520"/>
                  <a:gd name="connsiteY176" fmla="*/ 1265468 h 3542520"/>
                  <a:gd name="connsiteX177" fmla="*/ 3094517 w 3542520"/>
                  <a:gd name="connsiteY177" fmla="*/ 1265468 h 3542520"/>
                  <a:gd name="connsiteX178" fmla="*/ 3094517 w 3542520"/>
                  <a:gd name="connsiteY178" fmla="*/ 942432 h 3542520"/>
                  <a:gd name="connsiteX179" fmla="*/ 771836 w 3542520"/>
                  <a:gd name="connsiteY179" fmla="*/ 609383 h 3542520"/>
                  <a:gd name="connsiteX180" fmla="*/ 771836 w 3542520"/>
                  <a:gd name="connsiteY180" fmla="*/ 932419 h 3542520"/>
                  <a:gd name="connsiteX181" fmla="*/ 1094873 w 3542520"/>
                  <a:gd name="connsiteY181" fmla="*/ 932419 h 3542520"/>
                  <a:gd name="connsiteX182" fmla="*/ 1094873 w 3542520"/>
                  <a:gd name="connsiteY182" fmla="*/ 609383 h 3542520"/>
                  <a:gd name="connsiteX183" fmla="*/ 1104816 w 3542520"/>
                  <a:gd name="connsiteY183" fmla="*/ 609314 h 3542520"/>
                  <a:gd name="connsiteX184" fmla="*/ 1104816 w 3542520"/>
                  <a:gd name="connsiteY184" fmla="*/ 932350 h 3542520"/>
                  <a:gd name="connsiteX185" fmla="*/ 1427852 w 3542520"/>
                  <a:gd name="connsiteY185" fmla="*/ 932350 h 3542520"/>
                  <a:gd name="connsiteX186" fmla="*/ 1427852 w 3542520"/>
                  <a:gd name="connsiteY186" fmla="*/ 609314 h 3542520"/>
                  <a:gd name="connsiteX187" fmla="*/ 1438661 w 3542520"/>
                  <a:gd name="connsiteY187" fmla="*/ 609244 h 3542520"/>
                  <a:gd name="connsiteX188" fmla="*/ 1438661 w 3542520"/>
                  <a:gd name="connsiteY188" fmla="*/ 932281 h 3542520"/>
                  <a:gd name="connsiteX189" fmla="*/ 1761698 w 3542520"/>
                  <a:gd name="connsiteY189" fmla="*/ 932281 h 3542520"/>
                  <a:gd name="connsiteX190" fmla="*/ 1761698 w 3542520"/>
                  <a:gd name="connsiteY190" fmla="*/ 609244 h 3542520"/>
                  <a:gd name="connsiteX191" fmla="*/ 1771641 w 3542520"/>
                  <a:gd name="connsiteY191" fmla="*/ 609175 h 3542520"/>
                  <a:gd name="connsiteX192" fmla="*/ 1771641 w 3542520"/>
                  <a:gd name="connsiteY192" fmla="*/ 932211 h 3542520"/>
                  <a:gd name="connsiteX193" fmla="*/ 2094677 w 3542520"/>
                  <a:gd name="connsiteY193" fmla="*/ 932211 h 3542520"/>
                  <a:gd name="connsiteX194" fmla="*/ 2094677 w 3542520"/>
                  <a:gd name="connsiteY194" fmla="*/ 609175 h 3542520"/>
                  <a:gd name="connsiteX195" fmla="*/ 2104655 w 3542520"/>
                  <a:gd name="connsiteY195" fmla="*/ 609106 h 3542520"/>
                  <a:gd name="connsiteX196" fmla="*/ 2104655 w 3542520"/>
                  <a:gd name="connsiteY196" fmla="*/ 932142 h 3542520"/>
                  <a:gd name="connsiteX197" fmla="*/ 2427691 w 3542520"/>
                  <a:gd name="connsiteY197" fmla="*/ 932142 h 3542520"/>
                  <a:gd name="connsiteX198" fmla="*/ 2427691 w 3542520"/>
                  <a:gd name="connsiteY198" fmla="*/ 609106 h 3542520"/>
                  <a:gd name="connsiteX199" fmla="*/ 2438501 w 3542520"/>
                  <a:gd name="connsiteY199" fmla="*/ 609036 h 3542520"/>
                  <a:gd name="connsiteX200" fmla="*/ 2438501 w 3542520"/>
                  <a:gd name="connsiteY200" fmla="*/ 932073 h 3542520"/>
                  <a:gd name="connsiteX201" fmla="*/ 2761537 w 3542520"/>
                  <a:gd name="connsiteY201" fmla="*/ 932073 h 3542520"/>
                  <a:gd name="connsiteX202" fmla="*/ 2761537 w 3542520"/>
                  <a:gd name="connsiteY202" fmla="*/ 609036 h 3542520"/>
                  <a:gd name="connsiteX203" fmla="*/ 2104655 w 3542520"/>
                  <a:gd name="connsiteY203" fmla="*/ 276057 h 3542520"/>
                  <a:gd name="connsiteX204" fmla="*/ 2104655 w 3542520"/>
                  <a:gd name="connsiteY204" fmla="*/ 598712 h 3542520"/>
                  <a:gd name="connsiteX205" fmla="*/ 2427691 w 3542520"/>
                  <a:gd name="connsiteY205" fmla="*/ 598712 h 3542520"/>
                  <a:gd name="connsiteX206" fmla="*/ 2427691 w 3542520"/>
                  <a:gd name="connsiteY206" fmla="*/ 276057 h 3542520"/>
                  <a:gd name="connsiteX207" fmla="*/ 1771641 w 3542520"/>
                  <a:gd name="connsiteY207" fmla="*/ 276057 h 3542520"/>
                  <a:gd name="connsiteX208" fmla="*/ 1771641 w 3542520"/>
                  <a:gd name="connsiteY208" fmla="*/ 598781 h 3542520"/>
                  <a:gd name="connsiteX209" fmla="*/ 2094677 w 3542520"/>
                  <a:gd name="connsiteY209" fmla="*/ 598781 h 3542520"/>
                  <a:gd name="connsiteX210" fmla="*/ 2094677 w 3542520"/>
                  <a:gd name="connsiteY210" fmla="*/ 276057 h 3542520"/>
                  <a:gd name="connsiteX211" fmla="*/ 1438661 w 3542520"/>
                  <a:gd name="connsiteY211" fmla="*/ 276057 h 3542520"/>
                  <a:gd name="connsiteX212" fmla="*/ 1438661 w 3542520"/>
                  <a:gd name="connsiteY212" fmla="*/ 598851 h 3542520"/>
                  <a:gd name="connsiteX213" fmla="*/ 1761698 w 3542520"/>
                  <a:gd name="connsiteY213" fmla="*/ 598851 h 3542520"/>
                  <a:gd name="connsiteX214" fmla="*/ 1761698 w 3542520"/>
                  <a:gd name="connsiteY214" fmla="*/ 276057 h 3542520"/>
                  <a:gd name="connsiteX215" fmla="*/ 1104816 w 3542520"/>
                  <a:gd name="connsiteY215" fmla="*/ 276057 h 3542520"/>
                  <a:gd name="connsiteX216" fmla="*/ 1104816 w 3542520"/>
                  <a:gd name="connsiteY216" fmla="*/ 598920 h 3542520"/>
                  <a:gd name="connsiteX217" fmla="*/ 1427852 w 3542520"/>
                  <a:gd name="connsiteY217" fmla="*/ 598920 h 3542520"/>
                  <a:gd name="connsiteX218" fmla="*/ 1427852 w 3542520"/>
                  <a:gd name="connsiteY218" fmla="*/ 276057 h 3542520"/>
                  <a:gd name="connsiteX219" fmla="*/ 1771260 w 3542520"/>
                  <a:gd name="connsiteY219" fmla="*/ 0 h 3542520"/>
                  <a:gd name="connsiteX220" fmla="*/ 3542520 w 3542520"/>
                  <a:gd name="connsiteY220" fmla="*/ 1771260 h 3542520"/>
                  <a:gd name="connsiteX221" fmla="*/ 1771260 w 3542520"/>
                  <a:gd name="connsiteY221" fmla="*/ 3542520 h 3542520"/>
                  <a:gd name="connsiteX222" fmla="*/ 0 w 3542520"/>
                  <a:gd name="connsiteY222" fmla="*/ 1771260 h 3542520"/>
                  <a:gd name="connsiteX223" fmla="*/ 1771260 w 3542520"/>
                  <a:gd name="connsiteY223" fmla="*/ 0 h 354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3542520" h="3542520">
                    <a:moveTo>
                      <a:pt x="1104816" y="2943323"/>
                    </a:moveTo>
                    <a:lnTo>
                      <a:pt x="1104816" y="3266359"/>
                    </a:lnTo>
                    <a:lnTo>
                      <a:pt x="1427852" y="3266359"/>
                    </a:lnTo>
                    <a:lnTo>
                      <a:pt x="1427852" y="2943323"/>
                    </a:lnTo>
                    <a:close/>
                    <a:moveTo>
                      <a:pt x="1438661" y="2943254"/>
                    </a:moveTo>
                    <a:lnTo>
                      <a:pt x="1438661" y="3266291"/>
                    </a:lnTo>
                    <a:lnTo>
                      <a:pt x="1761698" y="3266291"/>
                    </a:lnTo>
                    <a:lnTo>
                      <a:pt x="1761698" y="2943254"/>
                    </a:lnTo>
                    <a:close/>
                    <a:moveTo>
                      <a:pt x="1771641" y="2943185"/>
                    </a:moveTo>
                    <a:lnTo>
                      <a:pt x="1771641" y="3266221"/>
                    </a:lnTo>
                    <a:lnTo>
                      <a:pt x="2094677" y="3266221"/>
                    </a:lnTo>
                    <a:lnTo>
                      <a:pt x="2094677" y="2943185"/>
                    </a:lnTo>
                    <a:close/>
                    <a:moveTo>
                      <a:pt x="2104655" y="2943116"/>
                    </a:moveTo>
                    <a:lnTo>
                      <a:pt x="2104655" y="3266152"/>
                    </a:lnTo>
                    <a:lnTo>
                      <a:pt x="2427691" y="3266152"/>
                    </a:lnTo>
                    <a:lnTo>
                      <a:pt x="2427691" y="2943116"/>
                    </a:lnTo>
                    <a:close/>
                    <a:moveTo>
                      <a:pt x="771836" y="2609963"/>
                    </a:moveTo>
                    <a:lnTo>
                      <a:pt x="771836" y="2932999"/>
                    </a:lnTo>
                    <a:lnTo>
                      <a:pt x="1094873" y="2932999"/>
                    </a:lnTo>
                    <a:lnTo>
                      <a:pt x="1094873" y="2609963"/>
                    </a:lnTo>
                    <a:close/>
                    <a:moveTo>
                      <a:pt x="1104816" y="2609893"/>
                    </a:moveTo>
                    <a:lnTo>
                      <a:pt x="1104816" y="2932929"/>
                    </a:lnTo>
                    <a:lnTo>
                      <a:pt x="1427852" y="2932929"/>
                    </a:lnTo>
                    <a:lnTo>
                      <a:pt x="1427852" y="2609893"/>
                    </a:lnTo>
                    <a:close/>
                    <a:moveTo>
                      <a:pt x="1438661" y="2609824"/>
                    </a:moveTo>
                    <a:lnTo>
                      <a:pt x="1438661" y="2932861"/>
                    </a:lnTo>
                    <a:lnTo>
                      <a:pt x="1761698" y="2932861"/>
                    </a:lnTo>
                    <a:lnTo>
                      <a:pt x="1761698" y="2609824"/>
                    </a:lnTo>
                    <a:close/>
                    <a:moveTo>
                      <a:pt x="1771641" y="2609755"/>
                    </a:moveTo>
                    <a:lnTo>
                      <a:pt x="1771641" y="2932791"/>
                    </a:lnTo>
                    <a:lnTo>
                      <a:pt x="2094677" y="2932791"/>
                    </a:lnTo>
                    <a:lnTo>
                      <a:pt x="2094677" y="2609755"/>
                    </a:lnTo>
                    <a:close/>
                    <a:moveTo>
                      <a:pt x="2104655" y="2609686"/>
                    </a:moveTo>
                    <a:lnTo>
                      <a:pt x="2104655" y="2932722"/>
                    </a:lnTo>
                    <a:lnTo>
                      <a:pt x="2427691" y="2932722"/>
                    </a:lnTo>
                    <a:lnTo>
                      <a:pt x="2427691" y="2609686"/>
                    </a:lnTo>
                    <a:close/>
                    <a:moveTo>
                      <a:pt x="2438501" y="2609616"/>
                    </a:moveTo>
                    <a:lnTo>
                      <a:pt x="2438501" y="2932652"/>
                    </a:lnTo>
                    <a:lnTo>
                      <a:pt x="2761537" y="2932652"/>
                    </a:lnTo>
                    <a:lnTo>
                      <a:pt x="2761537" y="2609616"/>
                    </a:lnTo>
                    <a:close/>
                    <a:moveTo>
                      <a:pt x="438025" y="2276567"/>
                    </a:moveTo>
                    <a:lnTo>
                      <a:pt x="438025" y="2599604"/>
                    </a:lnTo>
                    <a:lnTo>
                      <a:pt x="761027" y="2599604"/>
                    </a:lnTo>
                    <a:lnTo>
                      <a:pt x="761062" y="2599604"/>
                    </a:lnTo>
                    <a:lnTo>
                      <a:pt x="761062" y="2276567"/>
                    </a:lnTo>
                    <a:close/>
                    <a:moveTo>
                      <a:pt x="771836" y="2276533"/>
                    </a:moveTo>
                    <a:lnTo>
                      <a:pt x="771836" y="2599569"/>
                    </a:lnTo>
                    <a:lnTo>
                      <a:pt x="1094873" y="2599569"/>
                    </a:lnTo>
                    <a:lnTo>
                      <a:pt x="1094873" y="2276533"/>
                    </a:lnTo>
                    <a:close/>
                    <a:moveTo>
                      <a:pt x="1104816" y="2276463"/>
                    </a:moveTo>
                    <a:lnTo>
                      <a:pt x="1104816" y="2599500"/>
                    </a:lnTo>
                    <a:lnTo>
                      <a:pt x="1427852" y="2599500"/>
                    </a:lnTo>
                    <a:lnTo>
                      <a:pt x="1427852" y="2276463"/>
                    </a:lnTo>
                    <a:close/>
                    <a:moveTo>
                      <a:pt x="1438661" y="2276394"/>
                    </a:moveTo>
                    <a:lnTo>
                      <a:pt x="1438661" y="2599430"/>
                    </a:lnTo>
                    <a:lnTo>
                      <a:pt x="1761698" y="2599430"/>
                    </a:lnTo>
                    <a:lnTo>
                      <a:pt x="1761698" y="2276394"/>
                    </a:lnTo>
                    <a:close/>
                    <a:moveTo>
                      <a:pt x="1771641" y="2276325"/>
                    </a:moveTo>
                    <a:lnTo>
                      <a:pt x="1771641" y="2599361"/>
                    </a:lnTo>
                    <a:lnTo>
                      <a:pt x="2094677" y="2599361"/>
                    </a:lnTo>
                    <a:lnTo>
                      <a:pt x="2094677" y="2276325"/>
                    </a:lnTo>
                    <a:close/>
                    <a:moveTo>
                      <a:pt x="2104655" y="2276256"/>
                    </a:moveTo>
                    <a:lnTo>
                      <a:pt x="2104655" y="2599292"/>
                    </a:lnTo>
                    <a:lnTo>
                      <a:pt x="2427691" y="2599292"/>
                    </a:lnTo>
                    <a:lnTo>
                      <a:pt x="2427691" y="2276256"/>
                    </a:lnTo>
                    <a:close/>
                    <a:moveTo>
                      <a:pt x="2438501" y="2276186"/>
                    </a:moveTo>
                    <a:lnTo>
                      <a:pt x="2438501" y="2599222"/>
                    </a:lnTo>
                    <a:lnTo>
                      <a:pt x="2761537" y="2599222"/>
                    </a:lnTo>
                    <a:lnTo>
                      <a:pt x="2761537" y="2276186"/>
                    </a:lnTo>
                    <a:close/>
                    <a:moveTo>
                      <a:pt x="2771481" y="2276152"/>
                    </a:moveTo>
                    <a:lnTo>
                      <a:pt x="2771481" y="2599188"/>
                    </a:lnTo>
                    <a:lnTo>
                      <a:pt x="3094517" y="2599188"/>
                    </a:lnTo>
                    <a:lnTo>
                      <a:pt x="3094517" y="2276152"/>
                    </a:lnTo>
                    <a:close/>
                    <a:moveTo>
                      <a:pt x="105046" y="1609742"/>
                    </a:moveTo>
                    <a:lnTo>
                      <a:pt x="105046" y="1932778"/>
                    </a:lnTo>
                    <a:lnTo>
                      <a:pt x="428048" y="1932778"/>
                    </a:lnTo>
                    <a:lnTo>
                      <a:pt x="428048" y="1609742"/>
                    </a:lnTo>
                    <a:close/>
                    <a:moveTo>
                      <a:pt x="3107959" y="1609257"/>
                    </a:moveTo>
                    <a:lnTo>
                      <a:pt x="3107959" y="1932293"/>
                    </a:lnTo>
                    <a:lnTo>
                      <a:pt x="3430996" y="1932293"/>
                    </a:lnTo>
                    <a:lnTo>
                      <a:pt x="3430996" y="1609257"/>
                    </a:lnTo>
                    <a:close/>
                    <a:moveTo>
                      <a:pt x="2771481" y="1275862"/>
                    </a:moveTo>
                    <a:lnTo>
                      <a:pt x="2771481" y="1276514"/>
                    </a:lnTo>
                    <a:lnTo>
                      <a:pt x="2761537" y="1276514"/>
                    </a:lnTo>
                    <a:lnTo>
                      <a:pt x="2761537" y="1275896"/>
                    </a:lnTo>
                    <a:lnTo>
                      <a:pt x="2438501" y="1275896"/>
                    </a:lnTo>
                    <a:lnTo>
                      <a:pt x="2438501" y="1276514"/>
                    </a:lnTo>
                    <a:lnTo>
                      <a:pt x="2427691" y="1276514"/>
                    </a:lnTo>
                    <a:lnTo>
                      <a:pt x="2427691" y="1275966"/>
                    </a:lnTo>
                    <a:lnTo>
                      <a:pt x="2104655" y="1275966"/>
                    </a:lnTo>
                    <a:lnTo>
                      <a:pt x="2104655" y="1276514"/>
                    </a:lnTo>
                    <a:lnTo>
                      <a:pt x="2094677" y="1276514"/>
                    </a:lnTo>
                    <a:lnTo>
                      <a:pt x="2094677" y="1276035"/>
                    </a:lnTo>
                    <a:lnTo>
                      <a:pt x="1771641" y="1276035"/>
                    </a:lnTo>
                    <a:lnTo>
                      <a:pt x="1771641" y="1276514"/>
                    </a:lnTo>
                    <a:lnTo>
                      <a:pt x="1761698" y="1276514"/>
                    </a:lnTo>
                    <a:lnTo>
                      <a:pt x="1761698" y="1276104"/>
                    </a:lnTo>
                    <a:lnTo>
                      <a:pt x="1438661" y="1276104"/>
                    </a:lnTo>
                    <a:lnTo>
                      <a:pt x="1438661" y="1276514"/>
                    </a:lnTo>
                    <a:lnTo>
                      <a:pt x="1427852" y="1276514"/>
                    </a:lnTo>
                    <a:lnTo>
                      <a:pt x="1427852" y="1276173"/>
                    </a:lnTo>
                    <a:lnTo>
                      <a:pt x="1104816" y="1276173"/>
                    </a:lnTo>
                    <a:lnTo>
                      <a:pt x="1104816" y="1276514"/>
                    </a:lnTo>
                    <a:lnTo>
                      <a:pt x="1094873" y="1276514"/>
                    </a:lnTo>
                    <a:lnTo>
                      <a:pt x="1094873" y="1276243"/>
                    </a:lnTo>
                    <a:lnTo>
                      <a:pt x="771836" y="1276243"/>
                    </a:lnTo>
                    <a:lnTo>
                      <a:pt x="771836" y="1276514"/>
                    </a:lnTo>
                    <a:lnTo>
                      <a:pt x="761062" y="1276514"/>
                    </a:lnTo>
                    <a:lnTo>
                      <a:pt x="761062" y="1276278"/>
                    </a:lnTo>
                    <a:lnTo>
                      <a:pt x="438025" y="1276278"/>
                    </a:lnTo>
                    <a:lnTo>
                      <a:pt x="438025" y="1599314"/>
                    </a:lnTo>
                    <a:lnTo>
                      <a:pt x="439058" y="1599314"/>
                    </a:lnTo>
                    <a:lnTo>
                      <a:pt x="439058" y="1609707"/>
                    </a:lnTo>
                    <a:lnTo>
                      <a:pt x="438025" y="1609707"/>
                    </a:lnTo>
                    <a:lnTo>
                      <a:pt x="438025" y="1932744"/>
                    </a:lnTo>
                    <a:lnTo>
                      <a:pt x="439058" y="1932744"/>
                    </a:lnTo>
                    <a:lnTo>
                      <a:pt x="439058" y="1943137"/>
                    </a:lnTo>
                    <a:lnTo>
                      <a:pt x="438025" y="1943137"/>
                    </a:lnTo>
                    <a:lnTo>
                      <a:pt x="438025" y="2266174"/>
                    </a:lnTo>
                    <a:lnTo>
                      <a:pt x="761027" y="2266174"/>
                    </a:lnTo>
                    <a:lnTo>
                      <a:pt x="761062" y="2266174"/>
                    </a:lnTo>
                    <a:lnTo>
                      <a:pt x="761062" y="2265950"/>
                    </a:lnTo>
                    <a:lnTo>
                      <a:pt x="771836" y="2265950"/>
                    </a:lnTo>
                    <a:lnTo>
                      <a:pt x="771836" y="2266139"/>
                    </a:lnTo>
                    <a:lnTo>
                      <a:pt x="1094873" y="2266139"/>
                    </a:lnTo>
                    <a:lnTo>
                      <a:pt x="1094873" y="2265950"/>
                    </a:lnTo>
                    <a:lnTo>
                      <a:pt x="1104816" y="2265950"/>
                    </a:lnTo>
                    <a:lnTo>
                      <a:pt x="1104816" y="2266070"/>
                    </a:lnTo>
                    <a:lnTo>
                      <a:pt x="1427852" y="2266070"/>
                    </a:lnTo>
                    <a:lnTo>
                      <a:pt x="1427852" y="2265950"/>
                    </a:lnTo>
                    <a:lnTo>
                      <a:pt x="1438661" y="2265950"/>
                    </a:lnTo>
                    <a:lnTo>
                      <a:pt x="1438661" y="2266001"/>
                    </a:lnTo>
                    <a:lnTo>
                      <a:pt x="1761698" y="2266001"/>
                    </a:lnTo>
                    <a:lnTo>
                      <a:pt x="1761698" y="2265950"/>
                    </a:lnTo>
                    <a:lnTo>
                      <a:pt x="3093630" y="2265950"/>
                    </a:lnTo>
                    <a:lnTo>
                      <a:pt x="3093630" y="2265758"/>
                    </a:lnTo>
                    <a:lnTo>
                      <a:pt x="3094517" y="2265758"/>
                    </a:lnTo>
                    <a:lnTo>
                      <a:pt x="3094517" y="1942722"/>
                    </a:lnTo>
                    <a:lnTo>
                      <a:pt x="3093630" y="1942722"/>
                    </a:lnTo>
                    <a:lnTo>
                      <a:pt x="3093630" y="1932328"/>
                    </a:lnTo>
                    <a:lnTo>
                      <a:pt x="3094517" y="1932328"/>
                    </a:lnTo>
                    <a:lnTo>
                      <a:pt x="3094517" y="1609292"/>
                    </a:lnTo>
                    <a:lnTo>
                      <a:pt x="3093630" y="1609292"/>
                    </a:lnTo>
                    <a:lnTo>
                      <a:pt x="3093630" y="1598898"/>
                    </a:lnTo>
                    <a:lnTo>
                      <a:pt x="3094517" y="1598898"/>
                    </a:lnTo>
                    <a:lnTo>
                      <a:pt x="3094517" y="1275862"/>
                    </a:lnTo>
                    <a:close/>
                    <a:moveTo>
                      <a:pt x="438025" y="942848"/>
                    </a:moveTo>
                    <a:lnTo>
                      <a:pt x="438025" y="1265884"/>
                    </a:lnTo>
                    <a:lnTo>
                      <a:pt x="761027" y="1265884"/>
                    </a:lnTo>
                    <a:lnTo>
                      <a:pt x="761062" y="1265884"/>
                    </a:lnTo>
                    <a:lnTo>
                      <a:pt x="761062" y="942848"/>
                    </a:lnTo>
                    <a:close/>
                    <a:moveTo>
                      <a:pt x="771836" y="942813"/>
                    </a:moveTo>
                    <a:lnTo>
                      <a:pt x="771836" y="1265849"/>
                    </a:lnTo>
                    <a:lnTo>
                      <a:pt x="1094873" y="1265849"/>
                    </a:lnTo>
                    <a:lnTo>
                      <a:pt x="1094873" y="942813"/>
                    </a:lnTo>
                    <a:close/>
                    <a:moveTo>
                      <a:pt x="1104816" y="942743"/>
                    </a:moveTo>
                    <a:lnTo>
                      <a:pt x="1104816" y="1265780"/>
                    </a:lnTo>
                    <a:lnTo>
                      <a:pt x="1427852" y="1265780"/>
                    </a:lnTo>
                    <a:lnTo>
                      <a:pt x="1427852" y="942743"/>
                    </a:lnTo>
                    <a:close/>
                    <a:moveTo>
                      <a:pt x="1438661" y="942674"/>
                    </a:moveTo>
                    <a:lnTo>
                      <a:pt x="1438661" y="1265711"/>
                    </a:lnTo>
                    <a:lnTo>
                      <a:pt x="1761698" y="1265711"/>
                    </a:lnTo>
                    <a:lnTo>
                      <a:pt x="1761698" y="942674"/>
                    </a:lnTo>
                    <a:close/>
                    <a:moveTo>
                      <a:pt x="1771641" y="942605"/>
                    </a:moveTo>
                    <a:lnTo>
                      <a:pt x="1771641" y="1265641"/>
                    </a:lnTo>
                    <a:lnTo>
                      <a:pt x="2094677" y="1265641"/>
                    </a:lnTo>
                    <a:lnTo>
                      <a:pt x="2094677" y="942605"/>
                    </a:lnTo>
                    <a:close/>
                    <a:moveTo>
                      <a:pt x="2104655" y="942536"/>
                    </a:moveTo>
                    <a:lnTo>
                      <a:pt x="2104655" y="1265572"/>
                    </a:lnTo>
                    <a:lnTo>
                      <a:pt x="2427691" y="1265572"/>
                    </a:lnTo>
                    <a:lnTo>
                      <a:pt x="2427691" y="942536"/>
                    </a:lnTo>
                    <a:close/>
                    <a:moveTo>
                      <a:pt x="2438501" y="942466"/>
                    </a:moveTo>
                    <a:lnTo>
                      <a:pt x="2438501" y="1265503"/>
                    </a:lnTo>
                    <a:lnTo>
                      <a:pt x="2761537" y="1265503"/>
                    </a:lnTo>
                    <a:lnTo>
                      <a:pt x="2761537" y="942466"/>
                    </a:lnTo>
                    <a:close/>
                    <a:moveTo>
                      <a:pt x="2771481" y="942432"/>
                    </a:moveTo>
                    <a:lnTo>
                      <a:pt x="2771481" y="1265468"/>
                    </a:lnTo>
                    <a:lnTo>
                      <a:pt x="3094517" y="1265468"/>
                    </a:lnTo>
                    <a:lnTo>
                      <a:pt x="3094517" y="942432"/>
                    </a:lnTo>
                    <a:close/>
                    <a:moveTo>
                      <a:pt x="771836" y="609383"/>
                    </a:moveTo>
                    <a:lnTo>
                      <a:pt x="771836" y="932419"/>
                    </a:lnTo>
                    <a:lnTo>
                      <a:pt x="1094873" y="932419"/>
                    </a:lnTo>
                    <a:lnTo>
                      <a:pt x="1094873" y="609383"/>
                    </a:lnTo>
                    <a:close/>
                    <a:moveTo>
                      <a:pt x="1104816" y="609314"/>
                    </a:moveTo>
                    <a:lnTo>
                      <a:pt x="1104816" y="932350"/>
                    </a:lnTo>
                    <a:lnTo>
                      <a:pt x="1427852" y="932350"/>
                    </a:lnTo>
                    <a:lnTo>
                      <a:pt x="1427852" y="609314"/>
                    </a:lnTo>
                    <a:close/>
                    <a:moveTo>
                      <a:pt x="1438661" y="609244"/>
                    </a:moveTo>
                    <a:lnTo>
                      <a:pt x="1438661" y="932281"/>
                    </a:lnTo>
                    <a:lnTo>
                      <a:pt x="1761698" y="932281"/>
                    </a:lnTo>
                    <a:lnTo>
                      <a:pt x="1761698" y="609244"/>
                    </a:lnTo>
                    <a:close/>
                    <a:moveTo>
                      <a:pt x="1771641" y="609175"/>
                    </a:moveTo>
                    <a:lnTo>
                      <a:pt x="1771641" y="932211"/>
                    </a:lnTo>
                    <a:lnTo>
                      <a:pt x="2094677" y="932211"/>
                    </a:lnTo>
                    <a:lnTo>
                      <a:pt x="2094677" y="609175"/>
                    </a:lnTo>
                    <a:close/>
                    <a:moveTo>
                      <a:pt x="2104655" y="609106"/>
                    </a:moveTo>
                    <a:lnTo>
                      <a:pt x="2104655" y="932142"/>
                    </a:lnTo>
                    <a:lnTo>
                      <a:pt x="2427691" y="932142"/>
                    </a:lnTo>
                    <a:lnTo>
                      <a:pt x="2427691" y="609106"/>
                    </a:lnTo>
                    <a:close/>
                    <a:moveTo>
                      <a:pt x="2438501" y="609036"/>
                    </a:moveTo>
                    <a:lnTo>
                      <a:pt x="2438501" y="932073"/>
                    </a:lnTo>
                    <a:lnTo>
                      <a:pt x="2761537" y="932073"/>
                    </a:lnTo>
                    <a:lnTo>
                      <a:pt x="2761537" y="609036"/>
                    </a:lnTo>
                    <a:close/>
                    <a:moveTo>
                      <a:pt x="2104655" y="276057"/>
                    </a:moveTo>
                    <a:lnTo>
                      <a:pt x="2104655" y="598712"/>
                    </a:lnTo>
                    <a:lnTo>
                      <a:pt x="2427691" y="598712"/>
                    </a:lnTo>
                    <a:lnTo>
                      <a:pt x="2427691" y="276057"/>
                    </a:lnTo>
                    <a:close/>
                    <a:moveTo>
                      <a:pt x="1771641" y="276057"/>
                    </a:moveTo>
                    <a:lnTo>
                      <a:pt x="1771641" y="598781"/>
                    </a:lnTo>
                    <a:lnTo>
                      <a:pt x="2094677" y="598781"/>
                    </a:lnTo>
                    <a:lnTo>
                      <a:pt x="2094677" y="276057"/>
                    </a:lnTo>
                    <a:close/>
                    <a:moveTo>
                      <a:pt x="1438661" y="276057"/>
                    </a:moveTo>
                    <a:lnTo>
                      <a:pt x="1438661" y="598851"/>
                    </a:lnTo>
                    <a:lnTo>
                      <a:pt x="1761698" y="598851"/>
                    </a:lnTo>
                    <a:lnTo>
                      <a:pt x="1761698" y="276057"/>
                    </a:lnTo>
                    <a:close/>
                    <a:moveTo>
                      <a:pt x="1104816" y="276057"/>
                    </a:moveTo>
                    <a:lnTo>
                      <a:pt x="1104816" y="598920"/>
                    </a:lnTo>
                    <a:lnTo>
                      <a:pt x="1427852" y="598920"/>
                    </a:lnTo>
                    <a:lnTo>
                      <a:pt x="1427852" y="276057"/>
                    </a:lnTo>
                    <a:close/>
                    <a:moveTo>
                      <a:pt x="1771260" y="0"/>
                    </a:moveTo>
                    <a:cubicBezTo>
                      <a:pt x="2749515" y="0"/>
                      <a:pt x="3542520" y="793040"/>
                      <a:pt x="3542520" y="1771260"/>
                    </a:cubicBezTo>
                    <a:cubicBezTo>
                      <a:pt x="3542520" y="2749481"/>
                      <a:pt x="2749481" y="3542520"/>
                      <a:pt x="1771260" y="3542520"/>
                    </a:cubicBezTo>
                    <a:cubicBezTo>
                      <a:pt x="793040" y="3542520"/>
                      <a:pt x="0" y="2749481"/>
                      <a:pt x="0" y="1771260"/>
                    </a:cubicBezTo>
                    <a:cubicBezTo>
                      <a:pt x="0" y="793040"/>
                      <a:pt x="793040" y="0"/>
                      <a:pt x="1771260" y="0"/>
                    </a:cubicBezTo>
                    <a:close/>
                  </a:path>
                </a:pathLst>
              </a:custGeom>
              <a:gradFill flip="none" rotWithShape="1">
                <a:gsLst>
                  <a:gs pos="29000">
                    <a:schemeClr val="bg1"/>
                  </a:gs>
                  <a:gs pos="76000">
                    <a:srgbClr val="98A1FF"/>
                  </a:gs>
                </a:gsLst>
                <a:lin ang="5400000" scaled="0"/>
                <a:tileRect/>
              </a:gradFill>
              <a:ln w="6704" cap="flat">
                <a:noFill/>
                <a:prstDash val="solid"/>
                <a:miter/>
              </a:ln>
              <a:effectLst>
                <a:innerShdw blurRad="63500" dist="50800" dir="18900000">
                  <a:prstClr val="black">
                    <a:alpha val="50000"/>
                  </a:prstClr>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IntelOne Display Regular"/>
                  <a:cs typeface="Arial"/>
                </a:endParaRPr>
              </a:p>
            </p:txBody>
          </p:sp>
          <p:sp>
            <p:nvSpPr>
              <p:cNvPr id="55" name="TextBox 54">
                <a:extLst>
                  <a:ext uri="{FF2B5EF4-FFF2-40B4-BE49-F238E27FC236}">
                    <a16:creationId xmlns:a16="http://schemas.microsoft.com/office/drawing/2014/main" id="{04E9EC64-3917-8B12-9886-A81F20C52C1D}"/>
                  </a:ext>
                </a:extLst>
              </p:cNvPr>
              <p:cNvSpPr txBox="1"/>
              <p:nvPr/>
            </p:nvSpPr>
            <p:spPr>
              <a:xfrm>
                <a:off x="9173980" y="1301764"/>
                <a:ext cx="1458094" cy="62476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300" normalizeH="0" baseline="0" noProof="0">
                    <a:ln>
                      <a:noFill/>
                    </a:ln>
                    <a:solidFill>
                      <a:schemeClr val="bg1"/>
                    </a:solidFill>
                    <a:effectLst/>
                    <a:uLnTx/>
                    <a:uFillTx/>
                    <a:latin typeface="IntelOne Display Bold" panose="020B0803020203020204" pitchFamily="34" charset="0"/>
                    <a:cs typeface="Arial"/>
                  </a:rPr>
                  <a:t>NORTH </a:t>
                </a:r>
                <a:br>
                  <a:rPr kumimoji="0" lang="en-US" sz="1600" b="0" i="0" u="none" strike="noStrike" kern="1200" cap="none" spc="300" normalizeH="0" baseline="0" noProof="0">
                    <a:ln>
                      <a:noFill/>
                    </a:ln>
                    <a:solidFill>
                      <a:schemeClr val="bg1"/>
                    </a:solidFill>
                    <a:effectLst/>
                    <a:uLnTx/>
                    <a:uFillTx/>
                    <a:latin typeface="IntelOne Display Bold" panose="020B0803020203020204" pitchFamily="34" charset="0"/>
                    <a:cs typeface="Arial"/>
                  </a:rPr>
                </a:br>
                <a:r>
                  <a:rPr kumimoji="0" lang="en-US" sz="1600" b="0" i="0" u="none" strike="noStrike" kern="1200" cap="none" spc="300" normalizeH="0" baseline="0" noProof="0">
                    <a:ln>
                      <a:noFill/>
                    </a:ln>
                    <a:solidFill>
                      <a:schemeClr val="bg1"/>
                    </a:solidFill>
                    <a:effectLst/>
                    <a:uLnTx/>
                    <a:uFillTx/>
                    <a:latin typeface="IntelOne Display Bold" panose="020B0803020203020204" pitchFamily="34" charset="0"/>
                    <a:cs typeface="Arial"/>
                  </a:rPr>
                  <a:t>STAR</a:t>
                </a:r>
              </a:p>
            </p:txBody>
          </p:sp>
        </p:grpSp>
      </p:grpSp>
      <p:grpSp>
        <p:nvGrpSpPr>
          <p:cNvPr id="56" name="Group 55">
            <a:extLst>
              <a:ext uri="{FF2B5EF4-FFF2-40B4-BE49-F238E27FC236}">
                <a16:creationId xmlns:a16="http://schemas.microsoft.com/office/drawing/2014/main" id="{F9586750-4002-1AF6-FBE5-9BBAE806EB10}"/>
              </a:ext>
            </a:extLst>
          </p:cNvPr>
          <p:cNvGrpSpPr/>
          <p:nvPr/>
        </p:nvGrpSpPr>
        <p:grpSpPr>
          <a:xfrm>
            <a:off x="7133435" y="1689517"/>
            <a:ext cx="2383330" cy="4355410"/>
            <a:chOff x="7405494" y="1656683"/>
            <a:chExt cx="2383330" cy="4355410"/>
          </a:xfrm>
        </p:grpSpPr>
        <p:sp>
          <p:nvSpPr>
            <p:cNvPr id="57" name="Rectangle 56">
              <a:extLst>
                <a:ext uri="{FF2B5EF4-FFF2-40B4-BE49-F238E27FC236}">
                  <a16:creationId xmlns:a16="http://schemas.microsoft.com/office/drawing/2014/main" id="{FC1BE82B-0BE8-C798-1EE1-E60D5D8EACA3}"/>
                </a:ext>
              </a:extLst>
            </p:cNvPr>
            <p:cNvSpPr/>
            <p:nvPr/>
          </p:nvSpPr>
          <p:spPr>
            <a:xfrm>
              <a:off x="7405494" y="1656683"/>
              <a:ext cx="2383330" cy="4355410"/>
            </a:xfrm>
            <a:prstGeom prst="rect">
              <a:avLst/>
            </a:prstGeom>
            <a:gradFill>
              <a:gsLst>
                <a:gs pos="100000">
                  <a:schemeClr val="accent1">
                    <a:alpha val="15000"/>
                  </a:schemeClr>
                </a:gs>
                <a:gs pos="54000">
                  <a:srgbClr val="00285A"/>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8" name="TextBox 57">
              <a:extLst>
                <a:ext uri="{FF2B5EF4-FFF2-40B4-BE49-F238E27FC236}">
                  <a16:creationId xmlns:a16="http://schemas.microsoft.com/office/drawing/2014/main" id="{1AB8E797-42FE-F379-6B5B-60C154755F35}"/>
                </a:ext>
              </a:extLst>
            </p:cNvPr>
            <p:cNvSpPr txBox="1"/>
            <p:nvPr/>
          </p:nvSpPr>
          <p:spPr>
            <a:xfrm>
              <a:off x="7499365" y="3409865"/>
              <a:ext cx="224350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solidFill>
                    <a:schemeClr val="bg1"/>
                  </a:solidFill>
                  <a:effectLst/>
                  <a:uLnTx/>
                  <a:uFillTx/>
                  <a:latin typeface="IntelOne Display Light" panose="020B0403020203020204" pitchFamily="34" charset="77"/>
                  <a:cs typeface="Arial"/>
                </a:rPr>
                <a:t>Executable</a:t>
              </a:r>
              <a:br>
                <a:rPr kumimoji="0" lang="en-US" sz="2000" u="none" strike="noStrike" kern="1200" cap="none" spc="0" normalizeH="0" baseline="0" noProof="0">
                  <a:ln>
                    <a:noFill/>
                  </a:ln>
                  <a:solidFill>
                    <a:schemeClr val="bg1"/>
                  </a:solidFill>
                  <a:effectLst/>
                  <a:uLnTx/>
                  <a:uFillTx/>
                  <a:latin typeface="IntelOne Display Light" panose="020B0403020203020204" pitchFamily="34" charset="77"/>
                  <a:cs typeface="Arial"/>
                </a:rPr>
              </a:br>
              <a:r>
                <a:rPr kumimoji="0" lang="en-US" sz="2000" u="none" strike="noStrike" kern="1200" cap="none" spc="0" normalizeH="0" baseline="0" noProof="0">
                  <a:ln>
                    <a:noFill/>
                  </a:ln>
                  <a:solidFill>
                    <a:schemeClr val="bg1"/>
                  </a:solidFill>
                  <a:effectLst/>
                  <a:uLnTx/>
                  <a:uFillTx/>
                  <a:latin typeface="IntelOne Display Light" panose="020B0403020203020204" pitchFamily="34" charset="77"/>
                  <a:cs typeface="Arial"/>
                </a:rPr>
                <a:t>Product Lifecycles</a:t>
              </a:r>
            </a:p>
          </p:txBody>
        </p:sp>
        <p:grpSp>
          <p:nvGrpSpPr>
            <p:cNvPr id="59" name="Group 58">
              <a:extLst>
                <a:ext uri="{FF2B5EF4-FFF2-40B4-BE49-F238E27FC236}">
                  <a16:creationId xmlns:a16="http://schemas.microsoft.com/office/drawing/2014/main" id="{92106D4A-65D7-A698-F66B-835247985909}"/>
                </a:ext>
              </a:extLst>
            </p:cNvPr>
            <p:cNvGrpSpPr/>
            <p:nvPr/>
          </p:nvGrpSpPr>
          <p:grpSpPr>
            <a:xfrm>
              <a:off x="7824933" y="1871171"/>
              <a:ext cx="1542408" cy="1542408"/>
              <a:chOff x="1167183" y="2345014"/>
              <a:chExt cx="2134828" cy="2134828"/>
            </a:xfrm>
          </p:grpSpPr>
          <p:sp>
            <p:nvSpPr>
              <p:cNvPr id="61" name="Freeform: Shape 12">
                <a:extLst>
                  <a:ext uri="{FF2B5EF4-FFF2-40B4-BE49-F238E27FC236}">
                    <a16:creationId xmlns:a16="http://schemas.microsoft.com/office/drawing/2014/main" id="{2C32AD07-AD7A-2746-EBA9-A07A57BB0D7C}"/>
                  </a:ext>
                </a:extLst>
              </p:cNvPr>
              <p:cNvSpPr/>
              <p:nvPr/>
            </p:nvSpPr>
            <p:spPr>
              <a:xfrm>
                <a:off x="1167183" y="2345014"/>
                <a:ext cx="2134828" cy="2134828"/>
              </a:xfrm>
              <a:custGeom>
                <a:avLst/>
                <a:gdLst>
                  <a:gd name="connsiteX0" fmla="*/ 1104816 w 3542520"/>
                  <a:gd name="connsiteY0" fmla="*/ 2943323 h 3542520"/>
                  <a:gd name="connsiteX1" fmla="*/ 1104816 w 3542520"/>
                  <a:gd name="connsiteY1" fmla="*/ 3266359 h 3542520"/>
                  <a:gd name="connsiteX2" fmla="*/ 1427852 w 3542520"/>
                  <a:gd name="connsiteY2" fmla="*/ 3266359 h 3542520"/>
                  <a:gd name="connsiteX3" fmla="*/ 1427852 w 3542520"/>
                  <a:gd name="connsiteY3" fmla="*/ 2943323 h 3542520"/>
                  <a:gd name="connsiteX4" fmla="*/ 1438661 w 3542520"/>
                  <a:gd name="connsiteY4" fmla="*/ 2943254 h 3542520"/>
                  <a:gd name="connsiteX5" fmla="*/ 1438661 w 3542520"/>
                  <a:gd name="connsiteY5" fmla="*/ 3266291 h 3542520"/>
                  <a:gd name="connsiteX6" fmla="*/ 1761698 w 3542520"/>
                  <a:gd name="connsiteY6" fmla="*/ 3266291 h 3542520"/>
                  <a:gd name="connsiteX7" fmla="*/ 1761698 w 3542520"/>
                  <a:gd name="connsiteY7" fmla="*/ 2943254 h 3542520"/>
                  <a:gd name="connsiteX8" fmla="*/ 1771641 w 3542520"/>
                  <a:gd name="connsiteY8" fmla="*/ 2943185 h 3542520"/>
                  <a:gd name="connsiteX9" fmla="*/ 1771641 w 3542520"/>
                  <a:gd name="connsiteY9" fmla="*/ 3266221 h 3542520"/>
                  <a:gd name="connsiteX10" fmla="*/ 2094677 w 3542520"/>
                  <a:gd name="connsiteY10" fmla="*/ 3266221 h 3542520"/>
                  <a:gd name="connsiteX11" fmla="*/ 2094677 w 3542520"/>
                  <a:gd name="connsiteY11" fmla="*/ 2943185 h 3542520"/>
                  <a:gd name="connsiteX12" fmla="*/ 2104655 w 3542520"/>
                  <a:gd name="connsiteY12" fmla="*/ 2943116 h 3542520"/>
                  <a:gd name="connsiteX13" fmla="*/ 2104655 w 3542520"/>
                  <a:gd name="connsiteY13" fmla="*/ 3266152 h 3542520"/>
                  <a:gd name="connsiteX14" fmla="*/ 2427691 w 3542520"/>
                  <a:gd name="connsiteY14" fmla="*/ 3266152 h 3542520"/>
                  <a:gd name="connsiteX15" fmla="*/ 2427691 w 3542520"/>
                  <a:gd name="connsiteY15" fmla="*/ 2943116 h 3542520"/>
                  <a:gd name="connsiteX16" fmla="*/ 771836 w 3542520"/>
                  <a:gd name="connsiteY16" fmla="*/ 2609963 h 3542520"/>
                  <a:gd name="connsiteX17" fmla="*/ 771836 w 3542520"/>
                  <a:gd name="connsiteY17" fmla="*/ 2932999 h 3542520"/>
                  <a:gd name="connsiteX18" fmla="*/ 1094873 w 3542520"/>
                  <a:gd name="connsiteY18" fmla="*/ 2932999 h 3542520"/>
                  <a:gd name="connsiteX19" fmla="*/ 1094873 w 3542520"/>
                  <a:gd name="connsiteY19" fmla="*/ 2609963 h 3542520"/>
                  <a:gd name="connsiteX20" fmla="*/ 1104816 w 3542520"/>
                  <a:gd name="connsiteY20" fmla="*/ 2609893 h 3542520"/>
                  <a:gd name="connsiteX21" fmla="*/ 1104816 w 3542520"/>
                  <a:gd name="connsiteY21" fmla="*/ 2932929 h 3542520"/>
                  <a:gd name="connsiteX22" fmla="*/ 1427852 w 3542520"/>
                  <a:gd name="connsiteY22" fmla="*/ 2932929 h 3542520"/>
                  <a:gd name="connsiteX23" fmla="*/ 1427852 w 3542520"/>
                  <a:gd name="connsiteY23" fmla="*/ 2609893 h 3542520"/>
                  <a:gd name="connsiteX24" fmla="*/ 1438661 w 3542520"/>
                  <a:gd name="connsiteY24" fmla="*/ 2609824 h 3542520"/>
                  <a:gd name="connsiteX25" fmla="*/ 1438661 w 3542520"/>
                  <a:gd name="connsiteY25" fmla="*/ 2932861 h 3542520"/>
                  <a:gd name="connsiteX26" fmla="*/ 1761698 w 3542520"/>
                  <a:gd name="connsiteY26" fmla="*/ 2932861 h 3542520"/>
                  <a:gd name="connsiteX27" fmla="*/ 1761698 w 3542520"/>
                  <a:gd name="connsiteY27" fmla="*/ 2609824 h 3542520"/>
                  <a:gd name="connsiteX28" fmla="*/ 1771641 w 3542520"/>
                  <a:gd name="connsiteY28" fmla="*/ 2609755 h 3542520"/>
                  <a:gd name="connsiteX29" fmla="*/ 1771641 w 3542520"/>
                  <a:gd name="connsiteY29" fmla="*/ 2932791 h 3542520"/>
                  <a:gd name="connsiteX30" fmla="*/ 2094677 w 3542520"/>
                  <a:gd name="connsiteY30" fmla="*/ 2932791 h 3542520"/>
                  <a:gd name="connsiteX31" fmla="*/ 2094677 w 3542520"/>
                  <a:gd name="connsiteY31" fmla="*/ 2609755 h 3542520"/>
                  <a:gd name="connsiteX32" fmla="*/ 2104655 w 3542520"/>
                  <a:gd name="connsiteY32" fmla="*/ 2609686 h 3542520"/>
                  <a:gd name="connsiteX33" fmla="*/ 2104655 w 3542520"/>
                  <a:gd name="connsiteY33" fmla="*/ 2932722 h 3542520"/>
                  <a:gd name="connsiteX34" fmla="*/ 2427691 w 3542520"/>
                  <a:gd name="connsiteY34" fmla="*/ 2932722 h 3542520"/>
                  <a:gd name="connsiteX35" fmla="*/ 2427691 w 3542520"/>
                  <a:gd name="connsiteY35" fmla="*/ 2609686 h 3542520"/>
                  <a:gd name="connsiteX36" fmla="*/ 2438501 w 3542520"/>
                  <a:gd name="connsiteY36" fmla="*/ 2609616 h 3542520"/>
                  <a:gd name="connsiteX37" fmla="*/ 2438501 w 3542520"/>
                  <a:gd name="connsiteY37" fmla="*/ 2932652 h 3542520"/>
                  <a:gd name="connsiteX38" fmla="*/ 2761537 w 3542520"/>
                  <a:gd name="connsiteY38" fmla="*/ 2932652 h 3542520"/>
                  <a:gd name="connsiteX39" fmla="*/ 2761537 w 3542520"/>
                  <a:gd name="connsiteY39" fmla="*/ 2609616 h 3542520"/>
                  <a:gd name="connsiteX40" fmla="*/ 438025 w 3542520"/>
                  <a:gd name="connsiteY40" fmla="*/ 2276567 h 3542520"/>
                  <a:gd name="connsiteX41" fmla="*/ 438025 w 3542520"/>
                  <a:gd name="connsiteY41" fmla="*/ 2599604 h 3542520"/>
                  <a:gd name="connsiteX42" fmla="*/ 761027 w 3542520"/>
                  <a:gd name="connsiteY42" fmla="*/ 2599604 h 3542520"/>
                  <a:gd name="connsiteX43" fmla="*/ 761062 w 3542520"/>
                  <a:gd name="connsiteY43" fmla="*/ 2599604 h 3542520"/>
                  <a:gd name="connsiteX44" fmla="*/ 761062 w 3542520"/>
                  <a:gd name="connsiteY44" fmla="*/ 2276567 h 3542520"/>
                  <a:gd name="connsiteX45" fmla="*/ 771836 w 3542520"/>
                  <a:gd name="connsiteY45" fmla="*/ 2276533 h 3542520"/>
                  <a:gd name="connsiteX46" fmla="*/ 771836 w 3542520"/>
                  <a:gd name="connsiteY46" fmla="*/ 2599569 h 3542520"/>
                  <a:gd name="connsiteX47" fmla="*/ 1094873 w 3542520"/>
                  <a:gd name="connsiteY47" fmla="*/ 2599569 h 3542520"/>
                  <a:gd name="connsiteX48" fmla="*/ 1094873 w 3542520"/>
                  <a:gd name="connsiteY48" fmla="*/ 2276533 h 3542520"/>
                  <a:gd name="connsiteX49" fmla="*/ 1104816 w 3542520"/>
                  <a:gd name="connsiteY49" fmla="*/ 2276463 h 3542520"/>
                  <a:gd name="connsiteX50" fmla="*/ 1104816 w 3542520"/>
                  <a:gd name="connsiteY50" fmla="*/ 2599500 h 3542520"/>
                  <a:gd name="connsiteX51" fmla="*/ 1427852 w 3542520"/>
                  <a:gd name="connsiteY51" fmla="*/ 2599500 h 3542520"/>
                  <a:gd name="connsiteX52" fmla="*/ 1427852 w 3542520"/>
                  <a:gd name="connsiteY52" fmla="*/ 2276463 h 3542520"/>
                  <a:gd name="connsiteX53" fmla="*/ 1438661 w 3542520"/>
                  <a:gd name="connsiteY53" fmla="*/ 2276394 h 3542520"/>
                  <a:gd name="connsiteX54" fmla="*/ 1438661 w 3542520"/>
                  <a:gd name="connsiteY54" fmla="*/ 2599430 h 3542520"/>
                  <a:gd name="connsiteX55" fmla="*/ 1761698 w 3542520"/>
                  <a:gd name="connsiteY55" fmla="*/ 2599430 h 3542520"/>
                  <a:gd name="connsiteX56" fmla="*/ 1761698 w 3542520"/>
                  <a:gd name="connsiteY56" fmla="*/ 2276394 h 3542520"/>
                  <a:gd name="connsiteX57" fmla="*/ 1771641 w 3542520"/>
                  <a:gd name="connsiteY57" fmla="*/ 2276325 h 3542520"/>
                  <a:gd name="connsiteX58" fmla="*/ 1771641 w 3542520"/>
                  <a:gd name="connsiteY58" fmla="*/ 2599361 h 3542520"/>
                  <a:gd name="connsiteX59" fmla="*/ 2094677 w 3542520"/>
                  <a:gd name="connsiteY59" fmla="*/ 2599361 h 3542520"/>
                  <a:gd name="connsiteX60" fmla="*/ 2094677 w 3542520"/>
                  <a:gd name="connsiteY60" fmla="*/ 2276325 h 3542520"/>
                  <a:gd name="connsiteX61" fmla="*/ 2104655 w 3542520"/>
                  <a:gd name="connsiteY61" fmla="*/ 2276256 h 3542520"/>
                  <a:gd name="connsiteX62" fmla="*/ 2104655 w 3542520"/>
                  <a:gd name="connsiteY62" fmla="*/ 2599292 h 3542520"/>
                  <a:gd name="connsiteX63" fmla="*/ 2427691 w 3542520"/>
                  <a:gd name="connsiteY63" fmla="*/ 2599292 h 3542520"/>
                  <a:gd name="connsiteX64" fmla="*/ 2427691 w 3542520"/>
                  <a:gd name="connsiteY64" fmla="*/ 2276256 h 3542520"/>
                  <a:gd name="connsiteX65" fmla="*/ 2438501 w 3542520"/>
                  <a:gd name="connsiteY65" fmla="*/ 2276186 h 3542520"/>
                  <a:gd name="connsiteX66" fmla="*/ 2438501 w 3542520"/>
                  <a:gd name="connsiteY66" fmla="*/ 2599222 h 3542520"/>
                  <a:gd name="connsiteX67" fmla="*/ 2761537 w 3542520"/>
                  <a:gd name="connsiteY67" fmla="*/ 2599222 h 3542520"/>
                  <a:gd name="connsiteX68" fmla="*/ 2761537 w 3542520"/>
                  <a:gd name="connsiteY68" fmla="*/ 2276186 h 3542520"/>
                  <a:gd name="connsiteX69" fmla="*/ 2771481 w 3542520"/>
                  <a:gd name="connsiteY69" fmla="*/ 2276152 h 3542520"/>
                  <a:gd name="connsiteX70" fmla="*/ 2771481 w 3542520"/>
                  <a:gd name="connsiteY70" fmla="*/ 2599188 h 3542520"/>
                  <a:gd name="connsiteX71" fmla="*/ 3094517 w 3542520"/>
                  <a:gd name="connsiteY71" fmla="*/ 2599188 h 3542520"/>
                  <a:gd name="connsiteX72" fmla="*/ 3094517 w 3542520"/>
                  <a:gd name="connsiteY72" fmla="*/ 2276152 h 3542520"/>
                  <a:gd name="connsiteX73" fmla="*/ 105046 w 3542520"/>
                  <a:gd name="connsiteY73" fmla="*/ 1609742 h 3542520"/>
                  <a:gd name="connsiteX74" fmla="*/ 105046 w 3542520"/>
                  <a:gd name="connsiteY74" fmla="*/ 1932778 h 3542520"/>
                  <a:gd name="connsiteX75" fmla="*/ 428048 w 3542520"/>
                  <a:gd name="connsiteY75" fmla="*/ 1932778 h 3542520"/>
                  <a:gd name="connsiteX76" fmla="*/ 428048 w 3542520"/>
                  <a:gd name="connsiteY76" fmla="*/ 1609742 h 3542520"/>
                  <a:gd name="connsiteX77" fmla="*/ 3107959 w 3542520"/>
                  <a:gd name="connsiteY77" fmla="*/ 1609257 h 3542520"/>
                  <a:gd name="connsiteX78" fmla="*/ 3107959 w 3542520"/>
                  <a:gd name="connsiteY78" fmla="*/ 1932293 h 3542520"/>
                  <a:gd name="connsiteX79" fmla="*/ 3430996 w 3542520"/>
                  <a:gd name="connsiteY79" fmla="*/ 1932293 h 3542520"/>
                  <a:gd name="connsiteX80" fmla="*/ 3430996 w 3542520"/>
                  <a:gd name="connsiteY80" fmla="*/ 1609257 h 3542520"/>
                  <a:gd name="connsiteX81" fmla="*/ 2771481 w 3542520"/>
                  <a:gd name="connsiteY81" fmla="*/ 1275862 h 3542520"/>
                  <a:gd name="connsiteX82" fmla="*/ 2771481 w 3542520"/>
                  <a:gd name="connsiteY82" fmla="*/ 1276514 h 3542520"/>
                  <a:gd name="connsiteX83" fmla="*/ 2761537 w 3542520"/>
                  <a:gd name="connsiteY83" fmla="*/ 1276514 h 3542520"/>
                  <a:gd name="connsiteX84" fmla="*/ 2761537 w 3542520"/>
                  <a:gd name="connsiteY84" fmla="*/ 1275896 h 3542520"/>
                  <a:gd name="connsiteX85" fmla="*/ 2438501 w 3542520"/>
                  <a:gd name="connsiteY85" fmla="*/ 1275896 h 3542520"/>
                  <a:gd name="connsiteX86" fmla="*/ 2438501 w 3542520"/>
                  <a:gd name="connsiteY86" fmla="*/ 1276514 h 3542520"/>
                  <a:gd name="connsiteX87" fmla="*/ 2427691 w 3542520"/>
                  <a:gd name="connsiteY87" fmla="*/ 1276514 h 3542520"/>
                  <a:gd name="connsiteX88" fmla="*/ 2427691 w 3542520"/>
                  <a:gd name="connsiteY88" fmla="*/ 1275966 h 3542520"/>
                  <a:gd name="connsiteX89" fmla="*/ 2104655 w 3542520"/>
                  <a:gd name="connsiteY89" fmla="*/ 1275966 h 3542520"/>
                  <a:gd name="connsiteX90" fmla="*/ 2104655 w 3542520"/>
                  <a:gd name="connsiteY90" fmla="*/ 1276514 h 3542520"/>
                  <a:gd name="connsiteX91" fmla="*/ 2094677 w 3542520"/>
                  <a:gd name="connsiteY91" fmla="*/ 1276514 h 3542520"/>
                  <a:gd name="connsiteX92" fmla="*/ 2094677 w 3542520"/>
                  <a:gd name="connsiteY92" fmla="*/ 1276035 h 3542520"/>
                  <a:gd name="connsiteX93" fmla="*/ 1771641 w 3542520"/>
                  <a:gd name="connsiteY93" fmla="*/ 1276035 h 3542520"/>
                  <a:gd name="connsiteX94" fmla="*/ 1771641 w 3542520"/>
                  <a:gd name="connsiteY94" fmla="*/ 1276514 h 3542520"/>
                  <a:gd name="connsiteX95" fmla="*/ 1761698 w 3542520"/>
                  <a:gd name="connsiteY95" fmla="*/ 1276514 h 3542520"/>
                  <a:gd name="connsiteX96" fmla="*/ 1761698 w 3542520"/>
                  <a:gd name="connsiteY96" fmla="*/ 1276104 h 3542520"/>
                  <a:gd name="connsiteX97" fmla="*/ 1438661 w 3542520"/>
                  <a:gd name="connsiteY97" fmla="*/ 1276104 h 3542520"/>
                  <a:gd name="connsiteX98" fmla="*/ 1438661 w 3542520"/>
                  <a:gd name="connsiteY98" fmla="*/ 1276514 h 3542520"/>
                  <a:gd name="connsiteX99" fmla="*/ 1427852 w 3542520"/>
                  <a:gd name="connsiteY99" fmla="*/ 1276514 h 3542520"/>
                  <a:gd name="connsiteX100" fmla="*/ 1427852 w 3542520"/>
                  <a:gd name="connsiteY100" fmla="*/ 1276173 h 3542520"/>
                  <a:gd name="connsiteX101" fmla="*/ 1104816 w 3542520"/>
                  <a:gd name="connsiteY101" fmla="*/ 1276173 h 3542520"/>
                  <a:gd name="connsiteX102" fmla="*/ 1104816 w 3542520"/>
                  <a:gd name="connsiteY102" fmla="*/ 1276514 h 3542520"/>
                  <a:gd name="connsiteX103" fmla="*/ 1094873 w 3542520"/>
                  <a:gd name="connsiteY103" fmla="*/ 1276514 h 3542520"/>
                  <a:gd name="connsiteX104" fmla="*/ 1094873 w 3542520"/>
                  <a:gd name="connsiteY104" fmla="*/ 1276243 h 3542520"/>
                  <a:gd name="connsiteX105" fmla="*/ 771836 w 3542520"/>
                  <a:gd name="connsiteY105" fmla="*/ 1276243 h 3542520"/>
                  <a:gd name="connsiteX106" fmla="*/ 771836 w 3542520"/>
                  <a:gd name="connsiteY106" fmla="*/ 1276514 h 3542520"/>
                  <a:gd name="connsiteX107" fmla="*/ 761062 w 3542520"/>
                  <a:gd name="connsiteY107" fmla="*/ 1276514 h 3542520"/>
                  <a:gd name="connsiteX108" fmla="*/ 761062 w 3542520"/>
                  <a:gd name="connsiteY108" fmla="*/ 1276278 h 3542520"/>
                  <a:gd name="connsiteX109" fmla="*/ 438025 w 3542520"/>
                  <a:gd name="connsiteY109" fmla="*/ 1276278 h 3542520"/>
                  <a:gd name="connsiteX110" fmla="*/ 438025 w 3542520"/>
                  <a:gd name="connsiteY110" fmla="*/ 1599314 h 3542520"/>
                  <a:gd name="connsiteX111" fmla="*/ 439058 w 3542520"/>
                  <a:gd name="connsiteY111" fmla="*/ 1599314 h 3542520"/>
                  <a:gd name="connsiteX112" fmla="*/ 439058 w 3542520"/>
                  <a:gd name="connsiteY112" fmla="*/ 1609707 h 3542520"/>
                  <a:gd name="connsiteX113" fmla="*/ 438025 w 3542520"/>
                  <a:gd name="connsiteY113" fmla="*/ 1609707 h 3542520"/>
                  <a:gd name="connsiteX114" fmla="*/ 438025 w 3542520"/>
                  <a:gd name="connsiteY114" fmla="*/ 1932744 h 3542520"/>
                  <a:gd name="connsiteX115" fmla="*/ 439058 w 3542520"/>
                  <a:gd name="connsiteY115" fmla="*/ 1932744 h 3542520"/>
                  <a:gd name="connsiteX116" fmla="*/ 439058 w 3542520"/>
                  <a:gd name="connsiteY116" fmla="*/ 1943137 h 3542520"/>
                  <a:gd name="connsiteX117" fmla="*/ 438025 w 3542520"/>
                  <a:gd name="connsiteY117" fmla="*/ 1943137 h 3542520"/>
                  <a:gd name="connsiteX118" fmla="*/ 438025 w 3542520"/>
                  <a:gd name="connsiteY118" fmla="*/ 2266174 h 3542520"/>
                  <a:gd name="connsiteX119" fmla="*/ 761027 w 3542520"/>
                  <a:gd name="connsiteY119" fmla="*/ 2266174 h 3542520"/>
                  <a:gd name="connsiteX120" fmla="*/ 761062 w 3542520"/>
                  <a:gd name="connsiteY120" fmla="*/ 2266174 h 3542520"/>
                  <a:gd name="connsiteX121" fmla="*/ 761062 w 3542520"/>
                  <a:gd name="connsiteY121" fmla="*/ 2265950 h 3542520"/>
                  <a:gd name="connsiteX122" fmla="*/ 771836 w 3542520"/>
                  <a:gd name="connsiteY122" fmla="*/ 2265950 h 3542520"/>
                  <a:gd name="connsiteX123" fmla="*/ 771836 w 3542520"/>
                  <a:gd name="connsiteY123" fmla="*/ 2266139 h 3542520"/>
                  <a:gd name="connsiteX124" fmla="*/ 1094873 w 3542520"/>
                  <a:gd name="connsiteY124" fmla="*/ 2266139 h 3542520"/>
                  <a:gd name="connsiteX125" fmla="*/ 1094873 w 3542520"/>
                  <a:gd name="connsiteY125" fmla="*/ 2265950 h 3542520"/>
                  <a:gd name="connsiteX126" fmla="*/ 1104816 w 3542520"/>
                  <a:gd name="connsiteY126" fmla="*/ 2265950 h 3542520"/>
                  <a:gd name="connsiteX127" fmla="*/ 1104816 w 3542520"/>
                  <a:gd name="connsiteY127" fmla="*/ 2266070 h 3542520"/>
                  <a:gd name="connsiteX128" fmla="*/ 1427852 w 3542520"/>
                  <a:gd name="connsiteY128" fmla="*/ 2266070 h 3542520"/>
                  <a:gd name="connsiteX129" fmla="*/ 1427852 w 3542520"/>
                  <a:gd name="connsiteY129" fmla="*/ 2265950 h 3542520"/>
                  <a:gd name="connsiteX130" fmla="*/ 1438661 w 3542520"/>
                  <a:gd name="connsiteY130" fmla="*/ 2265950 h 3542520"/>
                  <a:gd name="connsiteX131" fmla="*/ 1438661 w 3542520"/>
                  <a:gd name="connsiteY131" fmla="*/ 2266001 h 3542520"/>
                  <a:gd name="connsiteX132" fmla="*/ 1761698 w 3542520"/>
                  <a:gd name="connsiteY132" fmla="*/ 2266001 h 3542520"/>
                  <a:gd name="connsiteX133" fmla="*/ 1761698 w 3542520"/>
                  <a:gd name="connsiteY133" fmla="*/ 2265950 h 3542520"/>
                  <a:gd name="connsiteX134" fmla="*/ 3093630 w 3542520"/>
                  <a:gd name="connsiteY134" fmla="*/ 2265950 h 3542520"/>
                  <a:gd name="connsiteX135" fmla="*/ 3093630 w 3542520"/>
                  <a:gd name="connsiteY135" fmla="*/ 2265758 h 3542520"/>
                  <a:gd name="connsiteX136" fmla="*/ 3094517 w 3542520"/>
                  <a:gd name="connsiteY136" fmla="*/ 2265758 h 3542520"/>
                  <a:gd name="connsiteX137" fmla="*/ 3094517 w 3542520"/>
                  <a:gd name="connsiteY137" fmla="*/ 1942722 h 3542520"/>
                  <a:gd name="connsiteX138" fmla="*/ 3093630 w 3542520"/>
                  <a:gd name="connsiteY138" fmla="*/ 1942722 h 3542520"/>
                  <a:gd name="connsiteX139" fmla="*/ 3093630 w 3542520"/>
                  <a:gd name="connsiteY139" fmla="*/ 1932328 h 3542520"/>
                  <a:gd name="connsiteX140" fmla="*/ 3094517 w 3542520"/>
                  <a:gd name="connsiteY140" fmla="*/ 1932328 h 3542520"/>
                  <a:gd name="connsiteX141" fmla="*/ 3094517 w 3542520"/>
                  <a:gd name="connsiteY141" fmla="*/ 1609292 h 3542520"/>
                  <a:gd name="connsiteX142" fmla="*/ 3093630 w 3542520"/>
                  <a:gd name="connsiteY142" fmla="*/ 1609292 h 3542520"/>
                  <a:gd name="connsiteX143" fmla="*/ 3093630 w 3542520"/>
                  <a:gd name="connsiteY143" fmla="*/ 1598898 h 3542520"/>
                  <a:gd name="connsiteX144" fmla="*/ 3094517 w 3542520"/>
                  <a:gd name="connsiteY144" fmla="*/ 1598898 h 3542520"/>
                  <a:gd name="connsiteX145" fmla="*/ 3094517 w 3542520"/>
                  <a:gd name="connsiteY145" fmla="*/ 1275862 h 3542520"/>
                  <a:gd name="connsiteX146" fmla="*/ 438025 w 3542520"/>
                  <a:gd name="connsiteY146" fmla="*/ 942848 h 3542520"/>
                  <a:gd name="connsiteX147" fmla="*/ 438025 w 3542520"/>
                  <a:gd name="connsiteY147" fmla="*/ 1265884 h 3542520"/>
                  <a:gd name="connsiteX148" fmla="*/ 761027 w 3542520"/>
                  <a:gd name="connsiteY148" fmla="*/ 1265884 h 3542520"/>
                  <a:gd name="connsiteX149" fmla="*/ 761062 w 3542520"/>
                  <a:gd name="connsiteY149" fmla="*/ 1265884 h 3542520"/>
                  <a:gd name="connsiteX150" fmla="*/ 761062 w 3542520"/>
                  <a:gd name="connsiteY150" fmla="*/ 942848 h 3542520"/>
                  <a:gd name="connsiteX151" fmla="*/ 771836 w 3542520"/>
                  <a:gd name="connsiteY151" fmla="*/ 942813 h 3542520"/>
                  <a:gd name="connsiteX152" fmla="*/ 771836 w 3542520"/>
                  <a:gd name="connsiteY152" fmla="*/ 1265849 h 3542520"/>
                  <a:gd name="connsiteX153" fmla="*/ 1094873 w 3542520"/>
                  <a:gd name="connsiteY153" fmla="*/ 1265849 h 3542520"/>
                  <a:gd name="connsiteX154" fmla="*/ 1094873 w 3542520"/>
                  <a:gd name="connsiteY154" fmla="*/ 942813 h 3542520"/>
                  <a:gd name="connsiteX155" fmla="*/ 1104816 w 3542520"/>
                  <a:gd name="connsiteY155" fmla="*/ 942743 h 3542520"/>
                  <a:gd name="connsiteX156" fmla="*/ 1104816 w 3542520"/>
                  <a:gd name="connsiteY156" fmla="*/ 1265780 h 3542520"/>
                  <a:gd name="connsiteX157" fmla="*/ 1427852 w 3542520"/>
                  <a:gd name="connsiteY157" fmla="*/ 1265780 h 3542520"/>
                  <a:gd name="connsiteX158" fmla="*/ 1427852 w 3542520"/>
                  <a:gd name="connsiteY158" fmla="*/ 942743 h 3542520"/>
                  <a:gd name="connsiteX159" fmla="*/ 1438661 w 3542520"/>
                  <a:gd name="connsiteY159" fmla="*/ 942674 h 3542520"/>
                  <a:gd name="connsiteX160" fmla="*/ 1438661 w 3542520"/>
                  <a:gd name="connsiteY160" fmla="*/ 1265711 h 3542520"/>
                  <a:gd name="connsiteX161" fmla="*/ 1761698 w 3542520"/>
                  <a:gd name="connsiteY161" fmla="*/ 1265711 h 3542520"/>
                  <a:gd name="connsiteX162" fmla="*/ 1761698 w 3542520"/>
                  <a:gd name="connsiteY162" fmla="*/ 942674 h 3542520"/>
                  <a:gd name="connsiteX163" fmla="*/ 1771641 w 3542520"/>
                  <a:gd name="connsiteY163" fmla="*/ 942605 h 3542520"/>
                  <a:gd name="connsiteX164" fmla="*/ 1771641 w 3542520"/>
                  <a:gd name="connsiteY164" fmla="*/ 1265641 h 3542520"/>
                  <a:gd name="connsiteX165" fmla="*/ 2094677 w 3542520"/>
                  <a:gd name="connsiteY165" fmla="*/ 1265641 h 3542520"/>
                  <a:gd name="connsiteX166" fmla="*/ 2094677 w 3542520"/>
                  <a:gd name="connsiteY166" fmla="*/ 942605 h 3542520"/>
                  <a:gd name="connsiteX167" fmla="*/ 2104655 w 3542520"/>
                  <a:gd name="connsiteY167" fmla="*/ 942536 h 3542520"/>
                  <a:gd name="connsiteX168" fmla="*/ 2104655 w 3542520"/>
                  <a:gd name="connsiteY168" fmla="*/ 1265572 h 3542520"/>
                  <a:gd name="connsiteX169" fmla="*/ 2427691 w 3542520"/>
                  <a:gd name="connsiteY169" fmla="*/ 1265572 h 3542520"/>
                  <a:gd name="connsiteX170" fmla="*/ 2427691 w 3542520"/>
                  <a:gd name="connsiteY170" fmla="*/ 942536 h 3542520"/>
                  <a:gd name="connsiteX171" fmla="*/ 2438501 w 3542520"/>
                  <a:gd name="connsiteY171" fmla="*/ 942466 h 3542520"/>
                  <a:gd name="connsiteX172" fmla="*/ 2438501 w 3542520"/>
                  <a:gd name="connsiteY172" fmla="*/ 1265503 h 3542520"/>
                  <a:gd name="connsiteX173" fmla="*/ 2761537 w 3542520"/>
                  <a:gd name="connsiteY173" fmla="*/ 1265503 h 3542520"/>
                  <a:gd name="connsiteX174" fmla="*/ 2761537 w 3542520"/>
                  <a:gd name="connsiteY174" fmla="*/ 942466 h 3542520"/>
                  <a:gd name="connsiteX175" fmla="*/ 2771481 w 3542520"/>
                  <a:gd name="connsiteY175" fmla="*/ 942432 h 3542520"/>
                  <a:gd name="connsiteX176" fmla="*/ 2771481 w 3542520"/>
                  <a:gd name="connsiteY176" fmla="*/ 1265468 h 3542520"/>
                  <a:gd name="connsiteX177" fmla="*/ 3094517 w 3542520"/>
                  <a:gd name="connsiteY177" fmla="*/ 1265468 h 3542520"/>
                  <a:gd name="connsiteX178" fmla="*/ 3094517 w 3542520"/>
                  <a:gd name="connsiteY178" fmla="*/ 942432 h 3542520"/>
                  <a:gd name="connsiteX179" fmla="*/ 771836 w 3542520"/>
                  <a:gd name="connsiteY179" fmla="*/ 609383 h 3542520"/>
                  <a:gd name="connsiteX180" fmla="*/ 771836 w 3542520"/>
                  <a:gd name="connsiteY180" fmla="*/ 932419 h 3542520"/>
                  <a:gd name="connsiteX181" fmla="*/ 1094873 w 3542520"/>
                  <a:gd name="connsiteY181" fmla="*/ 932419 h 3542520"/>
                  <a:gd name="connsiteX182" fmla="*/ 1094873 w 3542520"/>
                  <a:gd name="connsiteY182" fmla="*/ 609383 h 3542520"/>
                  <a:gd name="connsiteX183" fmla="*/ 1104816 w 3542520"/>
                  <a:gd name="connsiteY183" fmla="*/ 609314 h 3542520"/>
                  <a:gd name="connsiteX184" fmla="*/ 1104816 w 3542520"/>
                  <a:gd name="connsiteY184" fmla="*/ 932350 h 3542520"/>
                  <a:gd name="connsiteX185" fmla="*/ 1427852 w 3542520"/>
                  <a:gd name="connsiteY185" fmla="*/ 932350 h 3542520"/>
                  <a:gd name="connsiteX186" fmla="*/ 1427852 w 3542520"/>
                  <a:gd name="connsiteY186" fmla="*/ 609314 h 3542520"/>
                  <a:gd name="connsiteX187" fmla="*/ 1438661 w 3542520"/>
                  <a:gd name="connsiteY187" fmla="*/ 609244 h 3542520"/>
                  <a:gd name="connsiteX188" fmla="*/ 1438661 w 3542520"/>
                  <a:gd name="connsiteY188" fmla="*/ 932281 h 3542520"/>
                  <a:gd name="connsiteX189" fmla="*/ 1761698 w 3542520"/>
                  <a:gd name="connsiteY189" fmla="*/ 932281 h 3542520"/>
                  <a:gd name="connsiteX190" fmla="*/ 1761698 w 3542520"/>
                  <a:gd name="connsiteY190" fmla="*/ 609244 h 3542520"/>
                  <a:gd name="connsiteX191" fmla="*/ 1771641 w 3542520"/>
                  <a:gd name="connsiteY191" fmla="*/ 609175 h 3542520"/>
                  <a:gd name="connsiteX192" fmla="*/ 1771641 w 3542520"/>
                  <a:gd name="connsiteY192" fmla="*/ 932211 h 3542520"/>
                  <a:gd name="connsiteX193" fmla="*/ 2094677 w 3542520"/>
                  <a:gd name="connsiteY193" fmla="*/ 932211 h 3542520"/>
                  <a:gd name="connsiteX194" fmla="*/ 2094677 w 3542520"/>
                  <a:gd name="connsiteY194" fmla="*/ 609175 h 3542520"/>
                  <a:gd name="connsiteX195" fmla="*/ 2104655 w 3542520"/>
                  <a:gd name="connsiteY195" fmla="*/ 609106 h 3542520"/>
                  <a:gd name="connsiteX196" fmla="*/ 2104655 w 3542520"/>
                  <a:gd name="connsiteY196" fmla="*/ 932142 h 3542520"/>
                  <a:gd name="connsiteX197" fmla="*/ 2427691 w 3542520"/>
                  <a:gd name="connsiteY197" fmla="*/ 932142 h 3542520"/>
                  <a:gd name="connsiteX198" fmla="*/ 2427691 w 3542520"/>
                  <a:gd name="connsiteY198" fmla="*/ 609106 h 3542520"/>
                  <a:gd name="connsiteX199" fmla="*/ 2438501 w 3542520"/>
                  <a:gd name="connsiteY199" fmla="*/ 609036 h 3542520"/>
                  <a:gd name="connsiteX200" fmla="*/ 2438501 w 3542520"/>
                  <a:gd name="connsiteY200" fmla="*/ 932073 h 3542520"/>
                  <a:gd name="connsiteX201" fmla="*/ 2761537 w 3542520"/>
                  <a:gd name="connsiteY201" fmla="*/ 932073 h 3542520"/>
                  <a:gd name="connsiteX202" fmla="*/ 2761537 w 3542520"/>
                  <a:gd name="connsiteY202" fmla="*/ 609036 h 3542520"/>
                  <a:gd name="connsiteX203" fmla="*/ 2104655 w 3542520"/>
                  <a:gd name="connsiteY203" fmla="*/ 276057 h 3542520"/>
                  <a:gd name="connsiteX204" fmla="*/ 2104655 w 3542520"/>
                  <a:gd name="connsiteY204" fmla="*/ 598712 h 3542520"/>
                  <a:gd name="connsiteX205" fmla="*/ 2427691 w 3542520"/>
                  <a:gd name="connsiteY205" fmla="*/ 598712 h 3542520"/>
                  <a:gd name="connsiteX206" fmla="*/ 2427691 w 3542520"/>
                  <a:gd name="connsiteY206" fmla="*/ 276057 h 3542520"/>
                  <a:gd name="connsiteX207" fmla="*/ 1771641 w 3542520"/>
                  <a:gd name="connsiteY207" fmla="*/ 276057 h 3542520"/>
                  <a:gd name="connsiteX208" fmla="*/ 1771641 w 3542520"/>
                  <a:gd name="connsiteY208" fmla="*/ 598781 h 3542520"/>
                  <a:gd name="connsiteX209" fmla="*/ 2094677 w 3542520"/>
                  <a:gd name="connsiteY209" fmla="*/ 598781 h 3542520"/>
                  <a:gd name="connsiteX210" fmla="*/ 2094677 w 3542520"/>
                  <a:gd name="connsiteY210" fmla="*/ 276057 h 3542520"/>
                  <a:gd name="connsiteX211" fmla="*/ 1438661 w 3542520"/>
                  <a:gd name="connsiteY211" fmla="*/ 276057 h 3542520"/>
                  <a:gd name="connsiteX212" fmla="*/ 1438661 w 3542520"/>
                  <a:gd name="connsiteY212" fmla="*/ 598851 h 3542520"/>
                  <a:gd name="connsiteX213" fmla="*/ 1761698 w 3542520"/>
                  <a:gd name="connsiteY213" fmla="*/ 598851 h 3542520"/>
                  <a:gd name="connsiteX214" fmla="*/ 1761698 w 3542520"/>
                  <a:gd name="connsiteY214" fmla="*/ 276057 h 3542520"/>
                  <a:gd name="connsiteX215" fmla="*/ 1104816 w 3542520"/>
                  <a:gd name="connsiteY215" fmla="*/ 276057 h 3542520"/>
                  <a:gd name="connsiteX216" fmla="*/ 1104816 w 3542520"/>
                  <a:gd name="connsiteY216" fmla="*/ 598920 h 3542520"/>
                  <a:gd name="connsiteX217" fmla="*/ 1427852 w 3542520"/>
                  <a:gd name="connsiteY217" fmla="*/ 598920 h 3542520"/>
                  <a:gd name="connsiteX218" fmla="*/ 1427852 w 3542520"/>
                  <a:gd name="connsiteY218" fmla="*/ 276057 h 3542520"/>
                  <a:gd name="connsiteX219" fmla="*/ 1771260 w 3542520"/>
                  <a:gd name="connsiteY219" fmla="*/ 0 h 3542520"/>
                  <a:gd name="connsiteX220" fmla="*/ 3542520 w 3542520"/>
                  <a:gd name="connsiteY220" fmla="*/ 1771260 h 3542520"/>
                  <a:gd name="connsiteX221" fmla="*/ 1771260 w 3542520"/>
                  <a:gd name="connsiteY221" fmla="*/ 3542520 h 3542520"/>
                  <a:gd name="connsiteX222" fmla="*/ 0 w 3542520"/>
                  <a:gd name="connsiteY222" fmla="*/ 1771260 h 3542520"/>
                  <a:gd name="connsiteX223" fmla="*/ 1771260 w 3542520"/>
                  <a:gd name="connsiteY223" fmla="*/ 0 h 354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3542520" h="3542520">
                    <a:moveTo>
                      <a:pt x="1104816" y="2943323"/>
                    </a:moveTo>
                    <a:lnTo>
                      <a:pt x="1104816" y="3266359"/>
                    </a:lnTo>
                    <a:lnTo>
                      <a:pt x="1427852" y="3266359"/>
                    </a:lnTo>
                    <a:lnTo>
                      <a:pt x="1427852" y="2943323"/>
                    </a:lnTo>
                    <a:close/>
                    <a:moveTo>
                      <a:pt x="1438661" y="2943254"/>
                    </a:moveTo>
                    <a:lnTo>
                      <a:pt x="1438661" y="3266291"/>
                    </a:lnTo>
                    <a:lnTo>
                      <a:pt x="1761698" y="3266291"/>
                    </a:lnTo>
                    <a:lnTo>
                      <a:pt x="1761698" y="2943254"/>
                    </a:lnTo>
                    <a:close/>
                    <a:moveTo>
                      <a:pt x="1771641" y="2943185"/>
                    </a:moveTo>
                    <a:lnTo>
                      <a:pt x="1771641" y="3266221"/>
                    </a:lnTo>
                    <a:lnTo>
                      <a:pt x="2094677" y="3266221"/>
                    </a:lnTo>
                    <a:lnTo>
                      <a:pt x="2094677" y="2943185"/>
                    </a:lnTo>
                    <a:close/>
                    <a:moveTo>
                      <a:pt x="2104655" y="2943116"/>
                    </a:moveTo>
                    <a:lnTo>
                      <a:pt x="2104655" y="3266152"/>
                    </a:lnTo>
                    <a:lnTo>
                      <a:pt x="2427691" y="3266152"/>
                    </a:lnTo>
                    <a:lnTo>
                      <a:pt x="2427691" y="2943116"/>
                    </a:lnTo>
                    <a:close/>
                    <a:moveTo>
                      <a:pt x="771836" y="2609963"/>
                    </a:moveTo>
                    <a:lnTo>
                      <a:pt x="771836" y="2932999"/>
                    </a:lnTo>
                    <a:lnTo>
                      <a:pt x="1094873" y="2932999"/>
                    </a:lnTo>
                    <a:lnTo>
                      <a:pt x="1094873" y="2609963"/>
                    </a:lnTo>
                    <a:close/>
                    <a:moveTo>
                      <a:pt x="1104816" y="2609893"/>
                    </a:moveTo>
                    <a:lnTo>
                      <a:pt x="1104816" y="2932929"/>
                    </a:lnTo>
                    <a:lnTo>
                      <a:pt x="1427852" y="2932929"/>
                    </a:lnTo>
                    <a:lnTo>
                      <a:pt x="1427852" y="2609893"/>
                    </a:lnTo>
                    <a:close/>
                    <a:moveTo>
                      <a:pt x="1438661" y="2609824"/>
                    </a:moveTo>
                    <a:lnTo>
                      <a:pt x="1438661" y="2932861"/>
                    </a:lnTo>
                    <a:lnTo>
                      <a:pt x="1761698" y="2932861"/>
                    </a:lnTo>
                    <a:lnTo>
                      <a:pt x="1761698" y="2609824"/>
                    </a:lnTo>
                    <a:close/>
                    <a:moveTo>
                      <a:pt x="1771641" y="2609755"/>
                    </a:moveTo>
                    <a:lnTo>
                      <a:pt x="1771641" y="2932791"/>
                    </a:lnTo>
                    <a:lnTo>
                      <a:pt x="2094677" y="2932791"/>
                    </a:lnTo>
                    <a:lnTo>
                      <a:pt x="2094677" y="2609755"/>
                    </a:lnTo>
                    <a:close/>
                    <a:moveTo>
                      <a:pt x="2104655" y="2609686"/>
                    </a:moveTo>
                    <a:lnTo>
                      <a:pt x="2104655" y="2932722"/>
                    </a:lnTo>
                    <a:lnTo>
                      <a:pt x="2427691" y="2932722"/>
                    </a:lnTo>
                    <a:lnTo>
                      <a:pt x="2427691" y="2609686"/>
                    </a:lnTo>
                    <a:close/>
                    <a:moveTo>
                      <a:pt x="2438501" y="2609616"/>
                    </a:moveTo>
                    <a:lnTo>
                      <a:pt x="2438501" y="2932652"/>
                    </a:lnTo>
                    <a:lnTo>
                      <a:pt x="2761537" y="2932652"/>
                    </a:lnTo>
                    <a:lnTo>
                      <a:pt x="2761537" y="2609616"/>
                    </a:lnTo>
                    <a:close/>
                    <a:moveTo>
                      <a:pt x="438025" y="2276567"/>
                    </a:moveTo>
                    <a:lnTo>
                      <a:pt x="438025" y="2599604"/>
                    </a:lnTo>
                    <a:lnTo>
                      <a:pt x="761027" y="2599604"/>
                    </a:lnTo>
                    <a:lnTo>
                      <a:pt x="761062" y="2599604"/>
                    </a:lnTo>
                    <a:lnTo>
                      <a:pt x="761062" y="2276567"/>
                    </a:lnTo>
                    <a:close/>
                    <a:moveTo>
                      <a:pt x="771836" y="2276533"/>
                    </a:moveTo>
                    <a:lnTo>
                      <a:pt x="771836" y="2599569"/>
                    </a:lnTo>
                    <a:lnTo>
                      <a:pt x="1094873" y="2599569"/>
                    </a:lnTo>
                    <a:lnTo>
                      <a:pt x="1094873" y="2276533"/>
                    </a:lnTo>
                    <a:close/>
                    <a:moveTo>
                      <a:pt x="1104816" y="2276463"/>
                    </a:moveTo>
                    <a:lnTo>
                      <a:pt x="1104816" y="2599500"/>
                    </a:lnTo>
                    <a:lnTo>
                      <a:pt x="1427852" y="2599500"/>
                    </a:lnTo>
                    <a:lnTo>
                      <a:pt x="1427852" y="2276463"/>
                    </a:lnTo>
                    <a:close/>
                    <a:moveTo>
                      <a:pt x="1438661" y="2276394"/>
                    </a:moveTo>
                    <a:lnTo>
                      <a:pt x="1438661" y="2599430"/>
                    </a:lnTo>
                    <a:lnTo>
                      <a:pt x="1761698" y="2599430"/>
                    </a:lnTo>
                    <a:lnTo>
                      <a:pt x="1761698" y="2276394"/>
                    </a:lnTo>
                    <a:close/>
                    <a:moveTo>
                      <a:pt x="1771641" y="2276325"/>
                    </a:moveTo>
                    <a:lnTo>
                      <a:pt x="1771641" y="2599361"/>
                    </a:lnTo>
                    <a:lnTo>
                      <a:pt x="2094677" y="2599361"/>
                    </a:lnTo>
                    <a:lnTo>
                      <a:pt x="2094677" y="2276325"/>
                    </a:lnTo>
                    <a:close/>
                    <a:moveTo>
                      <a:pt x="2104655" y="2276256"/>
                    </a:moveTo>
                    <a:lnTo>
                      <a:pt x="2104655" y="2599292"/>
                    </a:lnTo>
                    <a:lnTo>
                      <a:pt x="2427691" y="2599292"/>
                    </a:lnTo>
                    <a:lnTo>
                      <a:pt x="2427691" y="2276256"/>
                    </a:lnTo>
                    <a:close/>
                    <a:moveTo>
                      <a:pt x="2438501" y="2276186"/>
                    </a:moveTo>
                    <a:lnTo>
                      <a:pt x="2438501" y="2599222"/>
                    </a:lnTo>
                    <a:lnTo>
                      <a:pt x="2761537" y="2599222"/>
                    </a:lnTo>
                    <a:lnTo>
                      <a:pt x="2761537" y="2276186"/>
                    </a:lnTo>
                    <a:close/>
                    <a:moveTo>
                      <a:pt x="2771481" y="2276152"/>
                    </a:moveTo>
                    <a:lnTo>
                      <a:pt x="2771481" y="2599188"/>
                    </a:lnTo>
                    <a:lnTo>
                      <a:pt x="3094517" y="2599188"/>
                    </a:lnTo>
                    <a:lnTo>
                      <a:pt x="3094517" y="2276152"/>
                    </a:lnTo>
                    <a:close/>
                    <a:moveTo>
                      <a:pt x="105046" y="1609742"/>
                    </a:moveTo>
                    <a:lnTo>
                      <a:pt x="105046" y="1932778"/>
                    </a:lnTo>
                    <a:lnTo>
                      <a:pt x="428048" y="1932778"/>
                    </a:lnTo>
                    <a:lnTo>
                      <a:pt x="428048" y="1609742"/>
                    </a:lnTo>
                    <a:close/>
                    <a:moveTo>
                      <a:pt x="3107959" y="1609257"/>
                    </a:moveTo>
                    <a:lnTo>
                      <a:pt x="3107959" y="1932293"/>
                    </a:lnTo>
                    <a:lnTo>
                      <a:pt x="3430996" y="1932293"/>
                    </a:lnTo>
                    <a:lnTo>
                      <a:pt x="3430996" y="1609257"/>
                    </a:lnTo>
                    <a:close/>
                    <a:moveTo>
                      <a:pt x="2771481" y="1275862"/>
                    </a:moveTo>
                    <a:lnTo>
                      <a:pt x="2771481" y="1276514"/>
                    </a:lnTo>
                    <a:lnTo>
                      <a:pt x="2761537" y="1276514"/>
                    </a:lnTo>
                    <a:lnTo>
                      <a:pt x="2761537" y="1275896"/>
                    </a:lnTo>
                    <a:lnTo>
                      <a:pt x="2438501" y="1275896"/>
                    </a:lnTo>
                    <a:lnTo>
                      <a:pt x="2438501" y="1276514"/>
                    </a:lnTo>
                    <a:lnTo>
                      <a:pt x="2427691" y="1276514"/>
                    </a:lnTo>
                    <a:lnTo>
                      <a:pt x="2427691" y="1275966"/>
                    </a:lnTo>
                    <a:lnTo>
                      <a:pt x="2104655" y="1275966"/>
                    </a:lnTo>
                    <a:lnTo>
                      <a:pt x="2104655" y="1276514"/>
                    </a:lnTo>
                    <a:lnTo>
                      <a:pt x="2094677" y="1276514"/>
                    </a:lnTo>
                    <a:lnTo>
                      <a:pt x="2094677" y="1276035"/>
                    </a:lnTo>
                    <a:lnTo>
                      <a:pt x="1771641" y="1276035"/>
                    </a:lnTo>
                    <a:lnTo>
                      <a:pt x="1771641" y="1276514"/>
                    </a:lnTo>
                    <a:lnTo>
                      <a:pt x="1761698" y="1276514"/>
                    </a:lnTo>
                    <a:lnTo>
                      <a:pt x="1761698" y="1276104"/>
                    </a:lnTo>
                    <a:lnTo>
                      <a:pt x="1438661" y="1276104"/>
                    </a:lnTo>
                    <a:lnTo>
                      <a:pt x="1438661" y="1276514"/>
                    </a:lnTo>
                    <a:lnTo>
                      <a:pt x="1427852" y="1276514"/>
                    </a:lnTo>
                    <a:lnTo>
                      <a:pt x="1427852" y="1276173"/>
                    </a:lnTo>
                    <a:lnTo>
                      <a:pt x="1104816" y="1276173"/>
                    </a:lnTo>
                    <a:lnTo>
                      <a:pt x="1104816" y="1276514"/>
                    </a:lnTo>
                    <a:lnTo>
                      <a:pt x="1094873" y="1276514"/>
                    </a:lnTo>
                    <a:lnTo>
                      <a:pt x="1094873" y="1276243"/>
                    </a:lnTo>
                    <a:lnTo>
                      <a:pt x="771836" y="1276243"/>
                    </a:lnTo>
                    <a:lnTo>
                      <a:pt x="771836" y="1276514"/>
                    </a:lnTo>
                    <a:lnTo>
                      <a:pt x="761062" y="1276514"/>
                    </a:lnTo>
                    <a:lnTo>
                      <a:pt x="761062" y="1276278"/>
                    </a:lnTo>
                    <a:lnTo>
                      <a:pt x="438025" y="1276278"/>
                    </a:lnTo>
                    <a:lnTo>
                      <a:pt x="438025" y="1599314"/>
                    </a:lnTo>
                    <a:lnTo>
                      <a:pt x="439058" y="1599314"/>
                    </a:lnTo>
                    <a:lnTo>
                      <a:pt x="439058" y="1609707"/>
                    </a:lnTo>
                    <a:lnTo>
                      <a:pt x="438025" y="1609707"/>
                    </a:lnTo>
                    <a:lnTo>
                      <a:pt x="438025" y="1932744"/>
                    </a:lnTo>
                    <a:lnTo>
                      <a:pt x="439058" y="1932744"/>
                    </a:lnTo>
                    <a:lnTo>
                      <a:pt x="439058" y="1943137"/>
                    </a:lnTo>
                    <a:lnTo>
                      <a:pt x="438025" y="1943137"/>
                    </a:lnTo>
                    <a:lnTo>
                      <a:pt x="438025" y="2266174"/>
                    </a:lnTo>
                    <a:lnTo>
                      <a:pt x="761027" y="2266174"/>
                    </a:lnTo>
                    <a:lnTo>
                      <a:pt x="761062" y="2266174"/>
                    </a:lnTo>
                    <a:lnTo>
                      <a:pt x="761062" y="2265950"/>
                    </a:lnTo>
                    <a:lnTo>
                      <a:pt x="771836" y="2265950"/>
                    </a:lnTo>
                    <a:lnTo>
                      <a:pt x="771836" y="2266139"/>
                    </a:lnTo>
                    <a:lnTo>
                      <a:pt x="1094873" y="2266139"/>
                    </a:lnTo>
                    <a:lnTo>
                      <a:pt x="1094873" y="2265950"/>
                    </a:lnTo>
                    <a:lnTo>
                      <a:pt x="1104816" y="2265950"/>
                    </a:lnTo>
                    <a:lnTo>
                      <a:pt x="1104816" y="2266070"/>
                    </a:lnTo>
                    <a:lnTo>
                      <a:pt x="1427852" y="2266070"/>
                    </a:lnTo>
                    <a:lnTo>
                      <a:pt x="1427852" y="2265950"/>
                    </a:lnTo>
                    <a:lnTo>
                      <a:pt x="1438661" y="2265950"/>
                    </a:lnTo>
                    <a:lnTo>
                      <a:pt x="1438661" y="2266001"/>
                    </a:lnTo>
                    <a:lnTo>
                      <a:pt x="1761698" y="2266001"/>
                    </a:lnTo>
                    <a:lnTo>
                      <a:pt x="1761698" y="2265950"/>
                    </a:lnTo>
                    <a:lnTo>
                      <a:pt x="3093630" y="2265950"/>
                    </a:lnTo>
                    <a:lnTo>
                      <a:pt x="3093630" y="2265758"/>
                    </a:lnTo>
                    <a:lnTo>
                      <a:pt x="3094517" y="2265758"/>
                    </a:lnTo>
                    <a:lnTo>
                      <a:pt x="3094517" y="1942722"/>
                    </a:lnTo>
                    <a:lnTo>
                      <a:pt x="3093630" y="1942722"/>
                    </a:lnTo>
                    <a:lnTo>
                      <a:pt x="3093630" y="1932328"/>
                    </a:lnTo>
                    <a:lnTo>
                      <a:pt x="3094517" y="1932328"/>
                    </a:lnTo>
                    <a:lnTo>
                      <a:pt x="3094517" y="1609292"/>
                    </a:lnTo>
                    <a:lnTo>
                      <a:pt x="3093630" y="1609292"/>
                    </a:lnTo>
                    <a:lnTo>
                      <a:pt x="3093630" y="1598898"/>
                    </a:lnTo>
                    <a:lnTo>
                      <a:pt x="3094517" y="1598898"/>
                    </a:lnTo>
                    <a:lnTo>
                      <a:pt x="3094517" y="1275862"/>
                    </a:lnTo>
                    <a:close/>
                    <a:moveTo>
                      <a:pt x="438025" y="942848"/>
                    </a:moveTo>
                    <a:lnTo>
                      <a:pt x="438025" y="1265884"/>
                    </a:lnTo>
                    <a:lnTo>
                      <a:pt x="761027" y="1265884"/>
                    </a:lnTo>
                    <a:lnTo>
                      <a:pt x="761062" y="1265884"/>
                    </a:lnTo>
                    <a:lnTo>
                      <a:pt x="761062" y="942848"/>
                    </a:lnTo>
                    <a:close/>
                    <a:moveTo>
                      <a:pt x="771836" y="942813"/>
                    </a:moveTo>
                    <a:lnTo>
                      <a:pt x="771836" y="1265849"/>
                    </a:lnTo>
                    <a:lnTo>
                      <a:pt x="1094873" y="1265849"/>
                    </a:lnTo>
                    <a:lnTo>
                      <a:pt x="1094873" y="942813"/>
                    </a:lnTo>
                    <a:close/>
                    <a:moveTo>
                      <a:pt x="1104816" y="942743"/>
                    </a:moveTo>
                    <a:lnTo>
                      <a:pt x="1104816" y="1265780"/>
                    </a:lnTo>
                    <a:lnTo>
                      <a:pt x="1427852" y="1265780"/>
                    </a:lnTo>
                    <a:lnTo>
                      <a:pt x="1427852" y="942743"/>
                    </a:lnTo>
                    <a:close/>
                    <a:moveTo>
                      <a:pt x="1438661" y="942674"/>
                    </a:moveTo>
                    <a:lnTo>
                      <a:pt x="1438661" y="1265711"/>
                    </a:lnTo>
                    <a:lnTo>
                      <a:pt x="1761698" y="1265711"/>
                    </a:lnTo>
                    <a:lnTo>
                      <a:pt x="1761698" y="942674"/>
                    </a:lnTo>
                    <a:close/>
                    <a:moveTo>
                      <a:pt x="1771641" y="942605"/>
                    </a:moveTo>
                    <a:lnTo>
                      <a:pt x="1771641" y="1265641"/>
                    </a:lnTo>
                    <a:lnTo>
                      <a:pt x="2094677" y="1265641"/>
                    </a:lnTo>
                    <a:lnTo>
                      <a:pt x="2094677" y="942605"/>
                    </a:lnTo>
                    <a:close/>
                    <a:moveTo>
                      <a:pt x="2104655" y="942536"/>
                    </a:moveTo>
                    <a:lnTo>
                      <a:pt x="2104655" y="1265572"/>
                    </a:lnTo>
                    <a:lnTo>
                      <a:pt x="2427691" y="1265572"/>
                    </a:lnTo>
                    <a:lnTo>
                      <a:pt x="2427691" y="942536"/>
                    </a:lnTo>
                    <a:close/>
                    <a:moveTo>
                      <a:pt x="2438501" y="942466"/>
                    </a:moveTo>
                    <a:lnTo>
                      <a:pt x="2438501" y="1265503"/>
                    </a:lnTo>
                    <a:lnTo>
                      <a:pt x="2761537" y="1265503"/>
                    </a:lnTo>
                    <a:lnTo>
                      <a:pt x="2761537" y="942466"/>
                    </a:lnTo>
                    <a:close/>
                    <a:moveTo>
                      <a:pt x="2771481" y="942432"/>
                    </a:moveTo>
                    <a:lnTo>
                      <a:pt x="2771481" y="1265468"/>
                    </a:lnTo>
                    <a:lnTo>
                      <a:pt x="3094517" y="1265468"/>
                    </a:lnTo>
                    <a:lnTo>
                      <a:pt x="3094517" y="942432"/>
                    </a:lnTo>
                    <a:close/>
                    <a:moveTo>
                      <a:pt x="771836" y="609383"/>
                    </a:moveTo>
                    <a:lnTo>
                      <a:pt x="771836" y="932419"/>
                    </a:lnTo>
                    <a:lnTo>
                      <a:pt x="1094873" y="932419"/>
                    </a:lnTo>
                    <a:lnTo>
                      <a:pt x="1094873" y="609383"/>
                    </a:lnTo>
                    <a:close/>
                    <a:moveTo>
                      <a:pt x="1104816" y="609314"/>
                    </a:moveTo>
                    <a:lnTo>
                      <a:pt x="1104816" y="932350"/>
                    </a:lnTo>
                    <a:lnTo>
                      <a:pt x="1427852" y="932350"/>
                    </a:lnTo>
                    <a:lnTo>
                      <a:pt x="1427852" y="609314"/>
                    </a:lnTo>
                    <a:close/>
                    <a:moveTo>
                      <a:pt x="1438661" y="609244"/>
                    </a:moveTo>
                    <a:lnTo>
                      <a:pt x="1438661" y="932281"/>
                    </a:lnTo>
                    <a:lnTo>
                      <a:pt x="1761698" y="932281"/>
                    </a:lnTo>
                    <a:lnTo>
                      <a:pt x="1761698" y="609244"/>
                    </a:lnTo>
                    <a:close/>
                    <a:moveTo>
                      <a:pt x="1771641" y="609175"/>
                    </a:moveTo>
                    <a:lnTo>
                      <a:pt x="1771641" y="932211"/>
                    </a:lnTo>
                    <a:lnTo>
                      <a:pt x="2094677" y="932211"/>
                    </a:lnTo>
                    <a:lnTo>
                      <a:pt x="2094677" y="609175"/>
                    </a:lnTo>
                    <a:close/>
                    <a:moveTo>
                      <a:pt x="2104655" y="609106"/>
                    </a:moveTo>
                    <a:lnTo>
                      <a:pt x="2104655" y="932142"/>
                    </a:lnTo>
                    <a:lnTo>
                      <a:pt x="2427691" y="932142"/>
                    </a:lnTo>
                    <a:lnTo>
                      <a:pt x="2427691" y="609106"/>
                    </a:lnTo>
                    <a:close/>
                    <a:moveTo>
                      <a:pt x="2438501" y="609036"/>
                    </a:moveTo>
                    <a:lnTo>
                      <a:pt x="2438501" y="932073"/>
                    </a:lnTo>
                    <a:lnTo>
                      <a:pt x="2761537" y="932073"/>
                    </a:lnTo>
                    <a:lnTo>
                      <a:pt x="2761537" y="609036"/>
                    </a:lnTo>
                    <a:close/>
                    <a:moveTo>
                      <a:pt x="2104655" y="276057"/>
                    </a:moveTo>
                    <a:lnTo>
                      <a:pt x="2104655" y="598712"/>
                    </a:lnTo>
                    <a:lnTo>
                      <a:pt x="2427691" y="598712"/>
                    </a:lnTo>
                    <a:lnTo>
                      <a:pt x="2427691" y="276057"/>
                    </a:lnTo>
                    <a:close/>
                    <a:moveTo>
                      <a:pt x="1771641" y="276057"/>
                    </a:moveTo>
                    <a:lnTo>
                      <a:pt x="1771641" y="598781"/>
                    </a:lnTo>
                    <a:lnTo>
                      <a:pt x="2094677" y="598781"/>
                    </a:lnTo>
                    <a:lnTo>
                      <a:pt x="2094677" y="276057"/>
                    </a:lnTo>
                    <a:close/>
                    <a:moveTo>
                      <a:pt x="1438661" y="276057"/>
                    </a:moveTo>
                    <a:lnTo>
                      <a:pt x="1438661" y="598851"/>
                    </a:lnTo>
                    <a:lnTo>
                      <a:pt x="1761698" y="598851"/>
                    </a:lnTo>
                    <a:lnTo>
                      <a:pt x="1761698" y="276057"/>
                    </a:lnTo>
                    <a:close/>
                    <a:moveTo>
                      <a:pt x="1104816" y="276057"/>
                    </a:moveTo>
                    <a:lnTo>
                      <a:pt x="1104816" y="598920"/>
                    </a:lnTo>
                    <a:lnTo>
                      <a:pt x="1427852" y="598920"/>
                    </a:lnTo>
                    <a:lnTo>
                      <a:pt x="1427852" y="276057"/>
                    </a:lnTo>
                    <a:close/>
                    <a:moveTo>
                      <a:pt x="1771260" y="0"/>
                    </a:moveTo>
                    <a:cubicBezTo>
                      <a:pt x="2749515" y="0"/>
                      <a:pt x="3542520" y="793040"/>
                      <a:pt x="3542520" y="1771260"/>
                    </a:cubicBezTo>
                    <a:cubicBezTo>
                      <a:pt x="3542520" y="2749481"/>
                      <a:pt x="2749481" y="3542520"/>
                      <a:pt x="1771260" y="3542520"/>
                    </a:cubicBezTo>
                    <a:cubicBezTo>
                      <a:pt x="793040" y="3542520"/>
                      <a:pt x="0" y="2749481"/>
                      <a:pt x="0" y="1771260"/>
                    </a:cubicBezTo>
                    <a:cubicBezTo>
                      <a:pt x="0" y="793040"/>
                      <a:pt x="793040" y="0"/>
                      <a:pt x="1771260" y="0"/>
                    </a:cubicBezTo>
                    <a:close/>
                  </a:path>
                </a:pathLst>
              </a:custGeom>
              <a:gradFill flip="none" rotWithShape="1">
                <a:gsLst>
                  <a:gs pos="29000">
                    <a:schemeClr val="bg1"/>
                  </a:gs>
                  <a:gs pos="76000">
                    <a:srgbClr val="98A1FF"/>
                  </a:gs>
                </a:gsLst>
                <a:lin ang="5400000" scaled="0"/>
                <a:tileRect/>
              </a:gradFill>
              <a:ln w="6704" cap="flat">
                <a:noFill/>
                <a:prstDash val="solid"/>
                <a:miter/>
              </a:ln>
              <a:effectLst>
                <a:innerShdw blurRad="63500" dist="50800" dir="18900000">
                  <a:prstClr val="black">
                    <a:alpha val="50000"/>
                  </a:prstClr>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IntelOne Display Regular"/>
                  <a:cs typeface="Arial"/>
                </a:endParaRPr>
              </a:p>
            </p:txBody>
          </p:sp>
          <p:sp>
            <p:nvSpPr>
              <p:cNvPr id="62" name="TextBox 61">
                <a:extLst>
                  <a:ext uri="{FF2B5EF4-FFF2-40B4-BE49-F238E27FC236}">
                    <a16:creationId xmlns:a16="http://schemas.microsoft.com/office/drawing/2014/main" id="{4C385A93-66F8-7821-982D-16D658C6D048}"/>
                  </a:ext>
                </a:extLst>
              </p:cNvPr>
              <p:cNvSpPr txBox="1"/>
              <p:nvPr/>
            </p:nvSpPr>
            <p:spPr>
              <a:xfrm>
                <a:off x="1271193" y="3173642"/>
                <a:ext cx="1932928" cy="4685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300" normalizeH="0" baseline="0" noProof="0">
                    <a:ln>
                      <a:noFill/>
                    </a:ln>
                    <a:solidFill>
                      <a:schemeClr val="bg1"/>
                    </a:solidFill>
                    <a:effectLst/>
                    <a:uLnTx/>
                    <a:uFillTx/>
                    <a:latin typeface="IntelOne Display Bold" panose="020B0803020203020204" pitchFamily="34" charset="0"/>
                    <a:cs typeface="Arial"/>
                  </a:rPr>
                  <a:t>GLADIUS</a:t>
                </a:r>
              </a:p>
            </p:txBody>
          </p:sp>
        </p:grpSp>
        <p:sp>
          <p:nvSpPr>
            <p:cNvPr id="60" name="Content Placeholder 3">
              <a:extLst>
                <a:ext uri="{FF2B5EF4-FFF2-40B4-BE49-F238E27FC236}">
                  <a16:creationId xmlns:a16="http://schemas.microsoft.com/office/drawing/2014/main" id="{800F9FBB-5F15-88F4-17A2-1733569D9750}"/>
                </a:ext>
              </a:extLst>
            </p:cNvPr>
            <p:cNvSpPr txBox="1">
              <a:spLocks/>
            </p:cNvSpPr>
            <p:nvPr/>
          </p:nvSpPr>
          <p:spPr>
            <a:xfrm>
              <a:off x="7468523" y="4111331"/>
              <a:ext cx="2195051" cy="1259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00000"/>
                </a:lnSpc>
                <a:spcBef>
                  <a:spcPts val="0"/>
                </a:spcBef>
                <a:spcAft>
                  <a:spcPts val="300"/>
                </a:spcAft>
              </a:pPr>
              <a:r>
                <a:rPr lang="en-US" sz="1200">
                  <a:solidFill>
                    <a:schemeClr val="bg1"/>
                  </a:solidFill>
                  <a:latin typeface="IntelOne Text" panose="020B0503020203020204" pitchFamily="34" charset="77"/>
                </a:rPr>
                <a:t>Disciplined governance</a:t>
              </a:r>
            </a:p>
            <a:p>
              <a:pPr marL="182880" indent="-182880">
                <a:lnSpc>
                  <a:spcPct val="100000"/>
                </a:lnSpc>
                <a:spcBef>
                  <a:spcPts val="0"/>
                </a:spcBef>
                <a:spcAft>
                  <a:spcPts val="300"/>
                </a:spcAft>
              </a:pPr>
              <a:r>
                <a:rPr lang="en-US" sz="1200">
                  <a:solidFill>
                    <a:schemeClr val="bg1"/>
                  </a:solidFill>
                  <a:latin typeface="IntelOne Text" panose="020B0503020203020204" pitchFamily="34" charset="77"/>
                </a:rPr>
                <a:t>Sustainable development</a:t>
              </a:r>
            </a:p>
            <a:p>
              <a:pPr marL="182880" indent="-182880">
                <a:lnSpc>
                  <a:spcPct val="100000"/>
                </a:lnSpc>
                <a:spcBef>
                  <a:spcPts val="0"/>
                </a:spcBef>
                <a:spcAft>
                  <a:spcPts val="300"/>
                </a:spcAft>
              </a:pPr>
              <a:r>
                <a:rPr lang="en-US" sz="1200">
                  <a:solidFill>
                    <a:schemeClr val="bg1"/>
                  </a:solidFill>
                  <a:latin typeface="IntelOne Text" panose="020B0503020203020204" pitchFamily="34" charset="77"/>
                </a:rPr>
                <a:t>Accelerated software integration</a:t>
              </a:r>
            </a:p>
            <a:p>
              <a:pPr marL="182880" indent="-182880">
                <a:lnSpc>
                  <a:spcPct val="100000"/>
                </a:lnSpc>
                <a:spcBef>
                  <a:spcPts val="0"/>
                </a:spcBef>
                <a:spcAft>
                  <a:spcPts val="300"/>
                </a:spcAft>
              </a:pPr>
              <a:r>
                <a:rPr lang="en-US" sz="1200">
                  <a:solidFill>
                    <a:schemeClr val="bg1"/>
                  </a:solidFill>
                  <a:latin typeface="IntelOne Text" panose="020B0503020203020204" pitchFamily="34" charset="77"/>
                </a:rPr>
                <a:t>Transparent</a:t>
              </a:r>
            </a:p>
          </p:txBody>
        </p:sp>
      </p:grpSp>
      <p:grpSp>
        <p:nvGrpSpPr>
          <p:cNvPr id="68" name="Group 67">
            <a:extLst>
              <a:ext uri="{FF2B5EF4-FFF2-40B4-BE49-F238E27FC236}">
                <a16:creationId xmlns:a16="http://schemas.microsoft.com/office/drawing/2014/main" id="{C0DED076-563F-FB0B-C92D-84E526D4B6A2}"/>
              </a:ext>
            </a:extLst>
          </p:cNvPr>
          <p:cNvGrpSpPr/>
          <p:nvPr/>
        </p:nvGrpSpPr>
        <p:grpSpPr>
          <a:xfrm>
            <a:off x="697512" y="5808819"/>
            <a:ext cx="10254698" cy="583374"/>
            <a:chOff x="697512" y="5808819"/>
            <a:chExt cx="10254698" cy="583374"/>
          </a:xfrm>
        </p:grpSpPr>
        <p:sp>
          <p:nvSpPr>
            <p:cNvPr id="64" name="Rectangle 63">
              <a:extLst>
                <a:ext uri="{FF2B5EF4-FFF2-40B4-BE49-F238E27FC236}">
                  <a16:creationId xmlns:a16="http://schemas.microsoft.com/office/drawing/2014/main" id="{9B677DB9-41FA-F507-72A9-D2376431B73A}"/>
                </a:ext>
              </a:extLst>
            </p:cNvPr>
            <p:cNvSpPr/>
            <p:nvPr/>
          </p:nvSpPr>
          <p:spPr>
            <a:xfrm>
              <a:off x="697512" y="5808819"/>
              <a:ext cx="10254698" cy="583374"/>
            </a:xfrm>
            <a:prstGeom prst="rect">
              <a:avLst/>
            </a:prstGeom>
            <a:gradFill>
              <a:gsLst>
                <a:gs pos="0">
                  <a:schemeClr val="accent1">
                    <a:alpha val="0"/>
                  </a:schemeClr>
                </a:gs>
                <a:gs pos="69000">
                  <a:schemeClr val="accent1"/>
                </a:gs>
                <a:gs pos="31000">
                  <a:schemeClr val="accent1"/>
                </a:gs>
                <a:gs pos="99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E666C22-C40E-E837-186A-B6E46882FE2B}"/>
                </a:ext>
              </a:extLst>
            </p:cNvPr>
            <p:cNvSpPr txBox="1"/>
            <p:nvPr/>
          </p:nvSpPr>
          <p:spPr>
            <a:xfrm>
              <a:off x="2951033" y="5874589"/>
              <a:ext cx="5747657"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IntelOne Display Regular" panose="020B0503020203020204" pitchFamily="34" charset="77"/>
                </a:rPr>
                <a:t>Long-range planning</a:t>
              </a:r>
            </a:p>
          </p:txBody>
        </p:sp>
      </p:grpSp>
      <p:sp>
        <p:nvSpPr>
          <p:cNvPr id="65" name="Up-Down Arrow 64">
            <a:extLst>
              <a:ext uri="{FF2B5EF4-FFF2-40B4-BE49-F238E27FC236}">
                <a16:creationId xmlns:a16="http://schemas.microsoft.com/office/drawing/2014/main" id="{6FD3BFBA-7B04-D3C2-7797-EF89CDE82544}"/>
              </a:ext>
            </a:extLst>
          </p:cNvPr>
          <p:cNvSpPr/>
          <p:nvPr/>
        </p:nvSpPr>
        <p:spPr>
          <a:xfrm rot="10800000">
            <a:off x="3053094" y="5238680"/>
            <a:ext cx="652137" cy="1016958"/>
          </a:xfrm>
          <a:prstGeom prst="upDownArrow">
            <a:avLst>
              <a:gd name="adj1" fmla="val 54504"/>
              <a:gd name="adj2" fmla="val 50000"/>
            </a:avLst>
          </a:prstGeom>
          <a:gradFill>
            <a:gsLst>
              <a:gs pos="0">
                <a:srgbClr val="00285A"/>
              </a:gs>
              <a:gs pos="74000">
                <a:srgbClr val="98A1FF">
                  <a:alpha val="72636"/>
                </a:srgbClr>
              </a:gs>
              <a:gs pos="26000">
                <a:srgbClr val="00285A">
                  <a:alpha val="71134"/>
                </a:srgbClr>
              </a:gs>
              <a:gs pos="98000">
                <a:srgbClr val="98A1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Up-Down Arrow 66">
            <a:extLst>
              <a:ext uri="{FF2B5EF4-FFF2-40B4-BE49-F238E27FC236}">
                <a16:creationId xmlns:a16="http://schemas.microsoft.com/office/drawing/2014/main" id="{3494AA5A-7B1C-A6BE-589E-DDD2EA7FA5D1}"/>
              </a:ext>
            </a:extLst>
          </p:cNvPr>
          <p:cNvSpPr/>
          <p:nvPr/>
        </p:nvSpPr>
        <p:spPr>
          <a:xfrm rot="10800000">
            <a:off x="7973521" y="5271513"/>
            <a:ext cx="652137" cy="1016958"/>
          </a:xfrm>
          <a:prstGeom prst="upDownArrow">
            <a:avLst>
              <a:gd name="adj1" fmla="val 54504"/>
              <a:gd name="adj2" fmla="val 50000"/>
            </a:avLst>
          </a:prstGeom>
          <a:gradFill>
            <a:gsLst>
              <a:gs pos="0">
                <a:srgbClr val="00285A"/>
              </a:gs>
              <a:gs pos="74000">
                <a:srgbClr val="98A1FF">
                  <a:alpha val="72636"/>
                </a:srgbClr>
              </a:gs>
              <a:gs pos="27000">
                <a:srgbClr val="00285A">
                  <a:alpha val="71000"/>
                </a:srgbClr>
              </a:gs>
              <a:gs pos="98000">
                <a:srgbClr val="98A1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23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1895788-3ECE-41DF-BBAE-A3D80413F8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62" imgH="262" progId="TCLayout.ActiveDocument.1">
                  <p:embed/>
                </p:oleObj>
              </mc:Choice>
              <mc:Fallback>
                <p:oleObj name="think-cell Slide" r:id="rId4" imgW="262" imgH="262" progId="TCLayout.ActiveDocument.1">
                  <p:embed/>
                  <p:pic>
                    <p:nvPicPr>
                      <p:cNvPr id="5" name="Object 4" hidden="1">
                        <a:extLst>
                          <a:ext uri="{FF2B5EF4-FFF2-40B4-BE49-F238E27FC236}">
                            <a16:creationId xmlns:a16="http://schemas.microsoft.com/office/drawing/2014/main" id="{B1895788-3ECE-41DF-BBAE-A3D80413F8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0" name="Group 59">
            <a:extLst>
              <a:ext uri="{FF2B5EF4-FFF2-40B4-BE49-F238E27FC236}">
                <a16:creationId xmlns:a16="http://schemas.microsoft.com/office/drawing/2014/main" id="{AF2A80B6-44AC-4C03-BD08-9FECA5DC033E}"/>
              </a:ext>
            </a:extLst>
          </p:cNvPr>
          <p:cNvGrpSpPr/>
          <p:nvPr/>
        </p:nvGrpSpPr>
        <p:grpSpPr>
          <a:xfrm>
            <a:off x="380999" y="2049097"/>
            <a:ext cx="10972800" cy="3994384"/>
            <a:chOff x="359279" y="1896917"/>
            <a:chExt cx="11417430" cy="4156241"/>
          </a:xfrm>
        </p:grpSpPr>
        <p:grpSp>
          <p:nvGrpSpPr>
            <p:cNvPr id="53" name="Group 52">
              <a:extLst>
                <a:ext uri="{FF2B5EF4-FFF2-40B4-BE49-F238E27FC236}">
                  <a16:creationId xmlns:a16="http://schemas.microsoft.com/office/drawing/2014/main" id="{EE542354-279D-4933-8D0F-285AAA057CF4}"/>
                </a:ext>
              </a:extLst>
            </p:cNvPr>
            <p:cNvGrpSpPr/>
            <p:nvPr/>
          </p:nvGrpSpPr>
          <p:grpSpPr>
            <a:xfrm>
              <a:off x="359279" y="1896917"/>
              <a:ext cx="11417430" cy="4156241"/>
              <a:chOff x="442061" y="1896917"/>
              <a:chExt cx="10609922" cy="4156241"/>
            </a:xfrm>
          </p:grpSpPr>
          <p:grpSp>
            <p:nvGrpSpPr>
              <p:cNvPr id="26" name="Group 41">
                <a:extLst>
                  <a:ext uri="{FF2B5EF4-FFF2-40B4-BE49-F238E27FC236}">
                    <a16:creationId xmlns:a16="http://schemas.microsoft.com/office/drawing/2014/main" id="{BAC0C28C-C020-48AD-857D-1196502CAB6B}"/>
                  </a:ext>
                </a:extLst>
              </p:cNvPr>
              <p:cNvGrpSpPr>
                <a:grpSpLocks/>
              </p:cNvGrpSpPr>
              <p:nvPr/>
            </p:nvGrpSpPr>
            <p:grpSpPr bwMode="auto">
              <a:xfrm>
                <a:off x="442061" y="4550002"/>
                <a:ext cx="10609922" cy="1503156"/>
                <a:chOff x="446088" y="3892550"/>
                <a:chExt cx="8247063" cy="1168399"/>
              </a:xfrm>
            </p:grpSpPr>
            <p:sp>
              <p:nvSpPr>
                <p:cNvPr id="27" name="Freeform 6">
                  <a:extLst>
                    <a:ext uri="{FF2B5EF4-FFF2-40B4-BE49-F238E27FC236}">
                      <a16:creationId xmlns:a16="http://schemas.microsoft.com/office/drawing/2014/main" id="{A8850F3B-0B0A-4224-A148-2847D1BED16E}"/>
                    </a:ext>
                  </a:extLst>
                </p:cNvPr>
                <p:cNvSpPr>
                  <a:spLocks/>
                </p:cNvSpPr>
                <p:nvPr/>
              </p:nvSpPr>
              <p:spPr bwMode="auto">
                <a:xfrm>
                  <a:off x="446088" y="3892550"/>
                  <a:ext cx="8247063" cy="638175"/>
                </a:xfrm>
                <a:custGeom>
                  <a:avLst/>
                  <a:gdLst/>
                  <a:ahLst/>
                  <a:cxnLst>
                    <a:cxn ang="0">
                      <a:pos x="5195" y="402"/>
                    </a:cxn>
                    <a:cxn ang="0">
                      <a:pos x="0" y="402"/>
                    </a:cxn>
                    <a:cxn ang="0">
                      <a:pos x="362" y="0"/>
                    </a:cxn>
                    <a:cxn ang="0">
                      <a:pos x="4834" y="0"/>
                    </a:cxn>
                    <a:cxn ang="0">
                      <a:pos x="5195" y="402"/>
                    </a:cxn>
                  </a:cxnLst>
                  <a:rect l="0" t="0" r="r" b="b"/>
                  <a:pathLst>
                    <a:path w="5195" h="402">
                      <a:moveTo>
                        <a:pt x="5195" y="402"/>
                      </a:moveTo>
                      <a:lnTo>
                        <a:pt x="0" y="402"/>
                      </a:lnTo>
                      <a:lnTo>
                        <a:pt x="362" y="0"/>
                      </a:lnTo>
                      <a:lnTo>
                        <a:pt x="4834" y="0"/>
                      </a:lnTo>
                      <a:lnTo>
                        <a:pt x="5195" y="402"/>
                      </a:lnTo>
                      <a:close/>
                    </a:path>
                  </a:pathLst>
                </a:custGeom>
                <a:gradFill>
                  <a:gsLst>
                    <a:gs pos="100000">
                      <a:schemeClr val="tx2">
                        <a:lumMod val="75000"/>
                      </a:schemeClr>
                    </a:gs>
                    <a:gs pos="77000">
                      <a:schemeClr val="tx2">
                        <a:alpha val="83000"/>
                      </a:schemeClr>
                    </a:gs>
                  </a:gsLst>
                  <a:lin ang="5400000" scaled="1"/>
                </a:gra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8" name="Rectangle 7">
                  <a:extLst>
                    <a:ext uri="{FF2B5EF4-FFF2-40B4-BE49-F238E27FC236}">
                      <a16:creationId xmlns:a16="http://schemas.microsoft.com/office/drawing/2014/main" id="{57580F03-1EEF-4D27-8480-431B8D213FF3}"/>
                    </a:ext>
                  </a:extLst>
                </p:cNvPr>
                <p:cNvSpPr>
                  <a:spLocks noChangeArrowheads="1"/>
                </p:cNvSpPr>
                <p:nvPr/>
              </p:nvSpPr>
              <p:spPr bwMode="auto">
                <a:xfrm>
                  <a:off x="446088" y="4530724"/>
                  <a:ext cx="8247063" cy="530225"/>
                </a:xfrm>
                <a:prstGeom prst="rect">
                  <a:avLst/>
                </a:prstGeom>
                <a:solidFill>
                  <a:schemeClr val="tx2"/>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u="none" strike="noStrike" kern="1200" cap="none" spc="0" normalizeH="0" baseline="0" noProof="0">
                    <a:ln>
                      <a:noFill/>
                    </a:ln>
                    <a:solidFill>
                      <a:srgbClr val="000F8A"/>
                    </a:solidFill>
                    <a:effectLst/>
                    <a:uLnTx/>
                    <a:uFillTx/>
                    <a:latin typeface="IntelOne Display Light" panose="020B0403020203020204" pitchFamily="34" charset="77"/>
                    <a:cs typeface="Arial"/>
                    <a:sym typeface="Helvetica Neue Medium"/>
                  </a:endParaRPr>
                </a:p>
              </p:txBody>
            </p:sp>
          </p:grpSp>
          <p:grpSp>
            <p:nvGrpSpPr>
              <p:cNvPr id="52" name="Group 51">
                <a:extLst>
                  <a:ext uri="{FF2B5EF4-FFF2-40B4-BE49-F238E27FC236}">
                    <a16:creationId xmlns:a16="http://schemas.microsoft.com/office/drawing/2014/main" id="{62873C80-3525-46C0-BBAE-65095BC08700}"/>
                  </a:ext>
                </a:extLst>
              </p:cNvPr>
              <p:cNvGrpSpPr/>
              <p:nvPr/>
            </p:nvGrpSpPr>
            <p:grpSpPr>
              <a:xfrm>
                <a:off x="1459446" y="1896917"/>
                <a:ext cx="8654372" cy="3203488"/>
                <a:chOff x="2780459" y="2394656"/>
                <a:chExt cx="6012124" cy="2705594"/>
              </a:xfrm>
            </p:grpSpPr>
            <p:sp>
              <p:nvSpPr>
                <p:cNvPr id="46" name="Rectangle 8">
                  <a:extLst>
                    <a:ext uri="{FF2B5EF4-FFF2-40B4-BE49-F238E27FC236}">
                      <a16:creationId xmlns:a16="http://schemas.microsoft.com/office/drawing/2014/main" id="{666A29E4-CF11-4865-AD71-88B27E385D86}"/>
                    </a:ext>
                  </a:extLst>
                </p:cNvPr>
                <p:cNvSpPr>
                  <a:spLocks noChangeArrowheads="1"/>
                </p:cNvSpPr>
                <p:nvPr/>
              </p:nvSpPr>
              <p:spPr bwMode="auto">
                <a:xfrm>
                  <a:off x="2784041" y="2394800"/>
                  <a:ext cx="1995359" cy="2698464"/>
                </a:xfrm>
                <a:prstGeom prst="rect">
                  <a:avLst/>
                </a:prstGeom>
                <a:solidFill>
                  <a:srgbClr val="98A1FF"/>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cs typeface="Arial"/>
                  </a:endParaRPr>
                </a:p>
              </p:txBody>
            </p:sp>
            <p:sp>
              <p:nvSpPr>
                <p:cNvPr id="47" name="Rectangle 8">
                  <a:extLst>
                    <a:ext uri="{FF2B5EF4-FFF2-40B4-BE49-F238E27FC236}">
                      <a16:creationId xmlns:a16="http://schemas.microsoft.com/office/drawing/2014/main" id="{3A74A804-66C6-4781-9537-5401733680F1}"/>
                    </a:ext>
                  </a:extLst>
                </p:cNvPr>
                <p:cNvSpPr>
                  <a:spLocks noChangeArrowheads="1"/>
                </p:cNvSpPr>
                <p:nvPr/>
              </p:nvSpPr>
              <p:spPr bwMode="auto">
                <a:xfrm>
                  <a:off x="2780459" y="2400926"/>
                  <a:ext cx="1995587" cy="2698464"/>
                </a:xfrm>
                <a:custGeom>
                  <a:avLst/>
                  <a:gdLst>
                    <a:gd name="T0" fmla="*/ 0 w 1551194"/>
                    <a:gd name="T1" fmla="*/ 1924050 h 1924050"/>
                    <a:gd name="T2" fmla="*/ 1551194 w 1551194"/>
                    <a:gd name="T3" fmla="*/ 0 h 1924050"/>
                    <a:gd name="T4" fmla="*/ 1551194 w 1551194"/>
                    <a:gd name="T5" fmla="*/ 1924050 h 1924050"/>
                    <a:gd name="T6" fmla="*/ 0 w 1551194"/>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1194" h="1924050">
                      <a:moveTo>
                        <a:pt x="0" y="1924050"/>
                      </a:moveTo>
                      <a:lnTo>
                        <a:pt x="1551194" y="0"/>
                      </a:lnTo>
                      <a:lnTo>
                        <a:pt x="1551194" y="1924050"/>
                      </a:lnTo>
                      <a:lnTo>
                        <a:pt x="0" y="1924050"/>
                      </a:lnTo>
                      <a:close/>
                    </a:path>
                  </a:pathLst>
                </a:custGeom>
                <a:gradFill rotWithShape="1">
                  <a:gsLst>
                    <a:gs pos="0">
                      <a:srgbClr val="01315D">
                        <a:alpha val="23657"/>
                      </a:srgbClr>
                    </a:gs>
                    <a:gs pos="100000">
                      <a:srgbClr val="FFFFFF">
                        <a:alpha val="0"/>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8" name="Rectangle 9">
                  <a:extLst>
                    <a:ext uri="{FF2B5EF4-FFF2-40B4-BE49-F238E27FC236}">
                      <a16:creationId xmlns:a16="http://schemas.microsoft.com/office/drawing/2014/main" id="{60B52CB5-AFED-4D05-86A0-E3B5C3618FF4}"/>
                    </a:ext>
                  </a:extLst>
                </p:cNvPr>
                <p:cNvSpPr>
                  <a:spLocks noChangeArrowheads="1"/>
                </p:cNvSpPr>
                <p:nvPr/>
              </p:nvSpPr>
              <p:spPr bwMode="auto">
                <a:xfrm>
                  <a:off x="4778647" y="2401787"/>
                  <a:ext cx="1995360" cy="2698463"/>
                </a:xfrm>
                <a:prstGeom prst="rect">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prstMaterial="matte"/>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cs typeface="Arial"/>
                  </a:endParaRPr>
                </a:p>
              </p:txBody>
            </p:sp>
            <p:sp>
              <p:nvSpPr>
                <p:cNvPr id="49" name="Rectangle 8">
                  <a:extLst>
                    <a:ext uri="{FF2B5EF4-FFF2-40B4-BE49-F238E27FC236}">
                      <a16:creationId xmlns:a16="http://schemas.microsoft.com/office/drawing/2014/main" id="{C0021323-1A4C-472C-8CD9-F54CD38D8725}"/>
                    </a:ext>
                  </a:extLst>
                </p:cNvPr>
                <p:cNvSpPr>
                  <a:spLocks noChangeArrowheads="1"/>
                </p:cNvSpPr>
                <p:nvPr/>
              </p:nvSpPr>
              <p:spPr bwMode="auto">
                <a:xfrm>
                  <a:off x="4800399" y="2394656"/>
                  <a:ext cx="1995649" cy="2698606"/>
                </a:xfrm>
                <a:custGeom>
                  <a:avLst/>
                  <a:gdLst>
                    <a:gd name="T0" fmla="*/ 0 w 1551194"/>
                    <a:gd name="T1" fmla="*/ 1924050 h 1924050"/>
                    <a:gd name="T2" fmla="*/ 1551194 w 1551194"/>
                    <a:gd name="T3" fmla="*/ 0 h 1924050"/>
                    <a:gd name="T4" fmla="*/ 1551194 w 1551194"/>
                    <a:gd name="T5" fmla="*/ 1924050 h 1924050"/>
                    <a:gd name="T6" fmla="*/ 0 w 1551194"/>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1194" h="1924050">
                      <a:moveTo>
                        <a:pt x="0" y="1924050"/>
                      </a:moveTo>
                      <a:lnTo>
                        <a:pt x="1551194" y="0"/>
                      </a:lnTo>
                      <a:lnTo>
                        <a:pt x="1551194" y="1924050"/>
                      </a:lnTo>
                      <a:lnTo>
                        <a:pt x="0" y="1924050"/>
                      </a:lnTo>
                      <a:close/>
                    </a:path>
                  </a:pathLst>
                </a:custGeom>
                <a:gradFill rotWithShape="1">
                  <a:gsLst>
                    <a:gs pos="0">
                      <a:srgbClr val="01315D">
                        <a:alpha val="24000"/>
                      </a:srgbClr>
                    </a:gs>
                    <a:gs pos="100000">
                      <a:srgbClr val="FFFFFF">
                        <a:alpha val="0"/>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0" name="Rectangle 10">
                  <a:extLst>
                    <a:ext uri="{FF2B5EF4-FFF2-40B4-BE49-F238E27FC236}">
                      <a16:creationId xmlns:a16="http://schemas.microsoft.com/office/drawing/2014/main" id="{B3F20664-3FAB-4B1B-9683-7A1FBF57168D}"/>
                    </a:ext>
                  </a:extLst>
                </p:cNvPr>
                <p:cNvSpPr>
                  <a:spLocks noChangeArrowheads="1"/>
                </p:cNvSpPr>
                <p:nvPr/>
              </p:nvSpPr>
              <p:spPr bwMode="auto">
                <a:xfrm>
                  <a:off x="6774005" y="2394800"/>
                  <a:ext cx="2001487" cy="2698463"/>
                </a:xfrm>
                <a:prstGeom prst="rect">
                  <a:avLst/>
                </a:prstGeom>
                <a:solidFill>
                  <a:srgbClr val="00285A"/>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cs typeface="Arial"/>
                  </a:endParaRPr>
                </a:p>
              </p:txBody>
            </p:sp>
            <p:sp>
              <p:nvSpPr>
                <p:cNvPr id="51" name="Rectangle 8">
                  <a:extLst>
                    <a:ext uri="{FF2B5EF4-FFF2-40B4-BE49-F238E27FC236}">
                      <a16:creationId xmlns:a16="http://schemas.microsoft.com/office/drawing/2014/main" id="{00A8986C-38D8-4568-95C6-285428AA70E6}"/>
                    </a:ext>
                  </a:extLst>
                </p:cNvPr>
                <p:cNvSpPr>
                  <a:spLocks noChangeArrowheads="1"/>
                </p:cNvSpPr>
                <p:nvPr/>
              </p:nvSpPr>
              <p:spPr bwMode="auto">
                <a:xfrm>
                  <a:off x="6796048" y="2394657"/>
                  <a:ext cx="1996535" cy="2698608"/>
                </a:xfrm>
                <a:custGeom>
                  <a:avLst/>
                  <a:gdLst>
                    <a:gd name="T0" fmla="*/ 0 w 1551194"/>
                    <a:gd name="T1" fmla="*/ 1924050 h 1924050"/>
                    <a:gd name="T2" fmla="*/ 1551194 w 1551194"/>
                    <a:gd name="T3" fmla="*/ 0 h 1924050"/>
                    <a:gd name="T4" fmla="*/ 1551194 w 1551194"/>
                    <a:gd name="T5" fmla="*/ 1924050 h 1924050"/>
                    <a:gd name="T6" fmla="*/ 0 w 1551194"/>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1194" h="1924050">
                      <a:moveTo>
                        <a:pt x="0" y="1924050"/>
                      </a:moveTo>
                      <a:lnTo>
                        <a:pt x="1551194" y="0"/>
                      </a:lnTo>
                      <a:lnTo>
                        <a:pt x="1551194" y="1924050"/>
                      </a:lnTo>
                      <a:lnTo>
                        <a:pt x="0" y="1924050"/>
                      </a:lnTo>
                      <a:close/>
                    </a:path>
                  </a:pathLst>
                </a:custGeom>
                <a:gradFill rotWithShape="1">
                  <a:gsLst>
                    <a:gs pos="0">
                      <a:srgbClr val="000C16">
                        <a:alpha val="23715"/>
                      </a:srgb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sp>
          <p:nvSpPr>
            <p:cNvPr id="17" name="Content Placeholder 2">
              <a:extLst>
                <a:ext uri="{FF2B5EF4-FFF2-40B4-BE49-F238E27FC236}">
                  <a16:creationId xmlns:a16="http://schemas.microsoft.com/office/drawing/2014/main" id="{8C4416B7-BBB6-4141-A551-7A76BEAD1FA3}"/>
                </a:ext>
              </a:extLst>
            </p:cNvPr>
            <p:cNvSpPr txBox="1">
              <a:spLocks/>
            </p:cNvSpPr>
            <p:nvPr/>
          </p:nvSpPr>
          <p:spPr>
            <a:xfrm>
              <a:off x="1569474" y="2254970"/>
              <a:ext cx="2789084" cy="1000761"/>
            </a:xfrm>
            <a:prstGeom prst="rect">
              <a:avLst/>
            </a:prstGeom>
            <a:noFill/>
          </p:spPr>
          <p:txBody>
            <a:bodyPr vert="horz" lIns="0" tIns="0" rIns="0" bIns="0" rtlCol="0" anchor="t">
              <a:no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800"/>
                </a:spcAft>
                <a:buClrTx/>
                <a:buSzTx/>
                <a:buFont typeface="IntelOne Display Regular" panose="020B0503020203020204" pitchFamily="34" charset="0"/>
                <a:buNone/>
                <a:tabLst/>
                <a:defRPr/>
              </a:pPr>
              <a:r>
                <a:rPr kumimoji="0" lang="en-US" sz="2400" u="none" strike="noStrike" kern="1200" cap="none" spc="0" normalizeH="0" baseline="0" noProof="0">
                  <a:ln>
                    <a:noFill/>
                  </a:ln>
                  <a:solidFill>
                    <a:srgbClr val="FFFFFF"/>
                  </a:solidFill>
                  <a:effectLst/>
                  <a:uLnTx/>
                  <a:uFillTx/>
                  <a:latin typeface="IntelOne Display Light" panose="020B0403020203020204" pitchFamily="34" charset="77"/>
                  <a:cs typeface="Arial"/>
                </a:rPr>
                <a:t>Leadership</a:t>
              </a:r>
              <a:r>
                <a:rPr kumimoji="0" lang="en-US" sz="2000" b="0" i="0" u="none" strike="noStrike" kern="1200" cap="none" spc="0" normalizeH="0" baseline="0" noProof="0">
                  <a:ln>
                    <a:noFill/>
                  </a:ln>
                  <a:solidFill>
                    <a:srgbClr val="FFFFFF"/>
                  </a:solidFill>
                  <a:effectLst/>
                  <a:uLnTx/>
                  <a:uFillTx/>
                  <a:latin typeface="IntelOne Text Medium" panose="020B0703020203020204" pitchFamily="34" charset="0"/>
                  <a:cs typeface="Arial"/>
                </a:rPr>
                <a:t> </a:t>
              </a:r>
              <a:br>
                <a:rPr kumimoji="0" lang="en-US" sz="1600" b="0" i="0" u="none" strike="noStrike" kern="1200" cap="none" spc="0" normalizeH="0" baseline="0" noProof="0">
                  <a:ln>
                    <a:noFill/>
                  </a:ln>
                  <a:solidFill>
                    <a:srgbClr val="FFFFFF"/>
                  </a:solidFill>
                  <a:effectLst/>
                  <a:uLnTx/>
                  <a:uFillTx/>
                  <a:latin typeface="IntelOne Text Medium" panose="020B0703020203020204" pitchFamily="34" charset="0"/>
                  <a:cs typeface="Arial"/>
                </a:rPr>
              </a:br>
              <a:r>
                <a:rPr kumimoji="0" lang="en-US" sz="1400" b="0" i="0" u="none" strike="noStrike" kern="1200" cap="none" spc="0" normalizeH="0" baseline="0" noProof="0">
                  <a:ln>
                    <a:noFill/>
                  </a:ln>
                  <a:solidFill>
                    <a:srgbClr val="FFFFFF"/>
                  </a:solidFill>
                  <a:effectLst/>
                  <a:uLnTx/>
                  <a:uFillTx/>
                  <a:latin typeface="IntelOne Text Light" panose="020B0403020203020204" pitchFamily="34" charset="0"/>
                  <a:cs typeface="Arial"/>
                </a:rPr>
                <a:t>Achieved by a yearly</a:t>
              </a:r>
              <a:br>
                <a:rPr kumimoji="0" lang="en-US" sz="1400" b="0" i="0" u="none" strike="noStrike" kern="1200" cap="none" spc="0" normalizeH="0" baseline="0" noProof="0">
                  <a:ln>
                    <a:noFill/>
                  </a:ln>
                  <a:solidFill>
                    <a:srgbClr val="FFFFFF"/>
                  </a:solidFill>
                  <a:effectLst/>
                  <a:uLnTx/>
                  <a:uFillTx/>
                  <a:latin typeface="IntelOne Text Light" panose="020B0403020203020204" pitchFamily="34" charset="0"/>
                  <a:cs typeface="Arial"/>
                </a:rPr>
              </a:br>
              <a:r>
                <a:rPr kumimoji="0" lang="en-US" sz="1400" b="0" i="0" u="none" strike="noStrike" kern="1200" cap="none" spc="0" normalizeH="0" baseline="0" noProof="0">
                  <a:ln>
                    <a:noFill/>
                  </a:ln>
                  <a:solidFill>
                    <a:srgbClr val="FFFFFF"/>
                  </a:solidFill>
                  <a:effectLst/>
                  <a:uLnTx/>
                  <a:uFillTx/>
                  <a:latin typeface="IntelOne Text Light" panose="020B0403020203020204" pitchFamily="34" charset="0"/>
                  <a:cs typeface="Arial"/>
                </a:rPr>
                <a:t>cadence of our main technologies</a:t>
              </a:r>
              <a:endParaRPr kumimoji="0" lang="en-US" sz="1600" b="0" i="0" u="none" strike="noStrike" kern="1200" cap="none" spc="0" normalizeH="0" baseline="0" noProof="0">
                <a:ln>
                  <a:noFill/>
                </a:ln>
                <a:solidFill>
                  <a:srgbClr val="FFFFFF"/>
                </a:solidFill>
                <a:effectLst/>
                <a:uLnTx/>
                <a:uFillTx/>
                <a:latin typeface="IntelOne Text Light" panose="020B0403020203020204" pitchFamily="34" charset="0"/>
                <a:cs typeface="Arial"/>
              </a:endParaRPr>
            </a:p>
          </p:txBody>
        </p:sp>
        <p:sp>
          <p:nvSpPr>
            <p:cNvPr id="21" name="Content Placeholder 2">
              <a:extLst>
                <a:ext uri="{FF2B5EF4-FFF2-40B4-BE49-F238E27FC236}">
                  <a16:creationId xmlns:a16="http://schemas.microsoft.com/office/drawing/2014/main" id="{C2F9FF42-0F88-498C-85A8-F4065AB98DCA}"/>
                </a:ext>
              </a:extLst>
            </p:cNvPr>
            <p:cNvSpPr txBox="1">
              <a:spLocks/>
            </p:cNvSpPr>
            <p:nvPr/>
          </p:nvSpPr>
          <p:spPr>
            <a:xfrm>
              <a:off x="4693756" y="2254970"/>
              <a:ext cx="2789084" cy="1180543"/>
            </a:xfrm>
            <a:prstGeom prst="rect">
              <a:avLst/>
            </a:prstGeom>
            <a:noFill/>
          </p:spPr>
          <p:txBody>
            <a:bodyPr vert="horz" lIns="0" tIns="0" rIns="0" bIns="0" rtlCol="0" anchor="t">
              <a:no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800"/>
                </a:spcAft>
                <a:buClrTx/>
                <a:buSzTx/>
                <a:buFont typeface="IntelOne Display Regular" panose="020B0503020203020204" pitchFamily="34" charset="0"/>
                <a:buNone/>
                <a:tabLst/>
                <a:defRPr/>
              </a:pPr>
              <a:r>
                <a:rPr kumimoji="0" lang="en-US" sz="2400" u="none" strike="noStrike" kern="1200" cap="none" spc="0" normalizeH="0" baseline="0" noProof="0">
                  <a:ln>
                    <a:noFill/>
                  </a:ln>
                  <a:solidFill>
                    <a:srgbClr val="FFFFFF"/>
                  </a:solidFill>
                  <a:effectLst/>
                  <a:uLnTx/>
                  <a:uFillTx/>
                  <a:latin typeface="IntelOne Display Light" panose="020B0403020203020204" pitchFamily="34" charset="77"/>
                  <a:cs typeface="Arial"/>
                </a:rPr>
                <a:t>Predictability</a:t>
              </a:r>
              <a:r>
                <a:rPr kumimoji="0" lang="en-US" sz="2000" b="0" i="0" u="none" strike="noStrike" kern="1200" cap="none" spc="0" normalizeH="0" baseline="0" noProof="0">
                  <a:ln>
                    <a:noFill/>
                  </a:ln>
                  <a:solidFill>
                    <a:srgbClr val="FFFFFF"/>
                  </a:solidFill>
                  <a:effectLst/>
                  <a:uLnTx/>
                  <a:uFillTx/>
                  <a:latin typeface="IntelOne Text Medium" panose="020B0703020203020204" pitchFamily="34" charset="0"/>
                  <a:cs typeface="Arial"/>
                </a:rPr>
                <a:t> </a:t>
              </a:r>
              <a:br>
                <a:rPr kumimoji="0" lang="en-US" sz="1600" b="0" i="0" u="none" strike="noStrike" kern="1200" cap="none" spc="0" normalizeH="0" baseline="0" noProof="0">
                  <a:ln>
                    <a:noFill/>
                  </a:ln>
                  <a:solidFill>
                    <a:srgbClr val="FFFFFF"/>
                  </a:solidFill>
                  <a:effectLst/>
                  <a:uLnTx/>
                  <a:uFillTx/>
                  <a:latin typeface="IntelOne Text Medium" panose="020B0703020203020204" pitchFamily="34" charset="0"/>
                  <a:cs typeface="Arial"/>
                </a:rPr>
              </a:br>
              <a:r>
                <a:rPr kumimoji="0" lang="en-US" sz="1400" b="0" i="0" u="none" strike="noStrike" kern="1200" cap="none" spc="0" normalizeH="0" baseline="0" noProof="0">
                  <a:ln>
                    <a:noFill/>
                  </a:ln>
                  <a:solidFill>
                    <a:srgbClr val="FFFFFF"/>
                  </a:solidFill>
                  <a:effectLst/>
                  <a:uLnTx/>
                  <a:uFillTx/>
                  <a:latin typeface="IntelOne Text Light" panose="020B0403020203020204" pitchFamily="34" charset="0"/>
                  <a:cs typeface="Arial"/>
                </a:rPr>
                <a:t>Increased by de-stacking risks between process and product complexity</a:t>
              </a:r>
              <a:endParaRPr kumimoji="0" lang="en-US" sz="1600" b="0" i="0" u="none" strike="noStrike" kern="1200" cap="none" spc="0" normalizeH="0" baseline="0" noProof="0">
                <a:ln>
                  <a:noFill/>
                </a:ln>
                <a:solidFill>
                  <a:srgbClr val="FFFFFF"/>
                </a:solidFill>
                <a:effectLst/>
                <a:uLnTx/>
                <a:uFillTx/>
                <a:latin typeface="IntelOne Text Light" panose="020B0403020203020204" pitchFamily="34" charset="0"/>
                <a:cs typeface="Arial"/>
              </a:endParaRPr>
            </a:p>
          </p:txBody>
        </p:sp>
        <p:sp>
          <p:nvSpPr>
            <p:cNvPr id="22" name="Content Placeholder 2">
              <a:extLst>
                <a:ext uri="{FF2B5EF4-FFF2-40B4-BE49-F238E27FC236}">
                  <a16:creationId xmlns:a16="http://schemas.microsoft.com/office/drawing/2014/main" id="{E9888A1F-FD3B-45A0-8ACA-D6D46312515B}"/>
                </a:ext>
              </a:extLst>
            </p:cNvPr>
            <p:cNvSpPr txBox="1">
              <a:spLocks/>
            </p:cNvSpPr>
            <p:nvPr/>
          </p:nvSpPr>
          <p:spPr>
            <a:xfrm>
              <a:off x="7818038" y="2254971"/>
              <a:ext cx="2789084" cy="821018"/>
            </a:xfrm>
            <a:prstGeom prst="rect">
              <a:avLst/>
            </a:prstGeom>
            <a:noFill/>
          </p:spPr>
          <p:txBody>
            <a:bodyPr vert="horz" lIns="0" tIns="0" rIns="0" bIns="0" rtlCol="0" anchor="t">
              <a:no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800"/>
                </a:spcAft>
                <a:buClrTx/>
                <a:buSzTx/>
                <a:buFont typeface="IntelOne Display Regular" panose="020B0503020203020204" pitchFamily="34" charset="0"/>
                <a:buNone/>
                <a:tabLst/>
                <a:defRPr/>
              </a:pPr>
              <a:r>
                <a:rPr kumimoji="0" lang="en-US" sz="2400" u="none" strike="noStrike" kern="1200" cap="none" spc="0" normalizeH="0" baseline="0" noProof="0">
                  <a:ln>
                    <a:noFill/>
                  </a:ln>
                  <a:solidFill>
                    <a:srgbClr val="FFFFFF"/>
                  </a:solidFill>
                  <a:effectLst/>
                  <a:uLnTx/>
                  <a:uFillTx/>
                  <a:latin typeface="IntelOne Display Light" panose="020B0403020203020204" pitchFamily="34" charset="77"/>
                  <a:cs typeface="Arial"/>
                </a:rPr>
                <a:t>Resiliency</a:t>
              </a:r>
              <a:r>
                <a:rPr kumimoji="0" lang="en-US" sz="2000" b="0" i="0" u="none" strike="noStrike" kern="1200" cap="none" spc="0" normalizeH="0" baseline="0" noProof="0">
                  <a:ln>
                    <a:noFill/>
                  </a:ln>
                  <a:solidFill>
                    <a:srgbClr val="FFFFFF"/>
                  </a:solidFill>
                  <a:effectLst/>
                  <a:uLnTx/>
                  <a:uFillTx/>
                  <a:latin typeface="IntelOne Text Medium" panose="020B0703020203020204" pitchFamily="34" charset="0"/>
                  <a:cs typeface="Arial"/>
                </a:rPr>
                <a:t> </a:t>
              </a:r>
              <a:br>
                <a:rPr kumimoji="0" lang="en-US" sz="1600" b="0" i="0" u="none" strike="noStrike" kern="1200" cap="none" spc="0" normalizeH="0" baseline="0" noProof="0">
                  <a:ln>
                    <a:noFill/>
                  </a:ln>
                  <a:solidFill>
                    <a:srgbClr val="FFFFFF"/>
                  </a:solidFill>
                  <a:effectLst/>
                  <a:uLnTx/>
                  <a:uFillTx/>
                  <a:latin typeface="IntelOne Text Medium" panose="020B0703020203020204" pitchFamily="34" charset="0"/>
                  <a:cs typeface="Arial"/>
                </a:rPr>
              </a:br>
              <a:r>
                <a:rPr kumimoji="0" lang="en-US" sz="1400" b="0" i="0" u="none" strike="noStrike" kern="1200" cap="none" spc="0" normalizeH="0" baseline="0" noProof="0">
                  <a:ln>
                    <a:noFill/>
                  </a:ln>
                  <a:solidFill>
                    <a:srgbClr val="FFFFFF"/>
                  </a:solidFill>
                  <a:effectLst/>
                  <a:uLnTx/>
                  <a:uFillTx/>
                  <a:latin typeface="IntelOne Text Light" panose="020B0403020203020204" pitchFamily="34" charset="0"/>
                  <a:cs typeface="Arial"/>
                </a:rPr>
                <a:t>Built-in upfront</a:t>
              </a:r>
              <a:endParaRPr kumimoji="0" lang="en-US" sz="1600" b="0" i="0" u="none" strike="noStrike" kern="1200" cap="none" spc="0" normalizeH="0" baseline="0" noProof="0">
                <a:ln>
                  <a:noFill/>
                </a:ln>
                <a:solidFill>
                  <a:srgbClr val="FFFFFF"/>
                </a:solidFill>
                <a:effectLst/>
                <a:uLnTx/>
                <a:uFillTx/>
                <a:latin typeface="IntelOne Text Light" panose="020B0403020203020204" pitchFamily="34" charset="0"/>
                <a:cs typeface="Arial"/>
              </a:endParaRPr>
            </a:p>
            <a:p>
              <a:pPr marL="0" marR="0" lvl="0" indent="0" algn="ctr" defTabSz="914400" rtl="0" eaLnBrk="1" fontAlgn="auto" latinLnBrk="0" hangingPunct="1">
                <a:lnSpc>
                  <a:spcPct val="100000"/>
                </a:lnSpc>
                <a:spcBef>
                  <a:spcPts val="1000"/>
                </a:spcBef>
                <a:spcAft>
                  <a:spcPts val="1800"/>
                </a:spcAft>
                <a:buClrTx/>
                <a:buSzTx/>
                <a:buFont typeface="IntelOne Display Regular" panose="020B0503020203020204" pitchFamily="34" charset="0"/>
                <a:buNone/>
                <a:tabLst/>
                <a:defRPr/>
              </a:pPr>
              <a:endParaRPr kumimoji="0" lang="en-US" sz="1600" b="0" i="0" u="none" strike="noStrike" kern="1200" cap="none" spc="0" normalizeH="0" baseline="0" noProof="0">
                <a:ln>
                  <a:noFill/>
                </a:ln>
                <a:solidFill>
                  <a:srgbClr val="FFFFFF"/>
                </a:solidFill>
                <a:effectLst/>
                <a:uLnTx/>
                <a:uFillTx/>
                <a:latin typeface="IntelOne Text Light" panose="020B0403020203020204" pitchFamily="34" charset="0"/>
                <a:cs typeface="Arial"/>
              </a:endParaRPr>
            </a:p>
          </p:txBody>
        </p:sp>
      </p:grpSp>
      <p:sp>
        <p:nvSpPr>
          <p:cNvPr id="23" name="TextBox 22">
            <a:extLst>
              <a:ext uri="{FF2B5EF4-FFF2-40B4-BE49-F238E27FC236}">
                <a16:creationId xmlns:a16="http://schemas.microsoft.com/office/drawing/2014/main" id="{2CB087DB-7FEF-40CE-9897-C93D50E3AFC1}"/>
              </a:ext>
            </a:extLst>
          </p:cNvPr>
          <p:cNvSpPr txBox="1"/>
          <p:nvPr/>
        </p:nvSpPr>
        <p:spPr>
          <a:xfrm>
            <a:off x="1647319" y="4489309"/>
            <a:ext cx="25772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1800"/>
              </a:spcAft>
              <a:buClrTx/>
              <a:buSzTx/>
              <a:buFont typeface="IntelOne Display Regular" panose="020B0503020203020204" pitchFamily="34" charset="0"/>
              <a:buNone/>
              <a:tabLst/>
              <a:defRPr/>
            </a:pPr>
            <a:r>
              <a:rPr kumimoji="0" lang="en-US" sz="1200" u="none" strike="noStrike" kern="1200" cap="none" spc="0" normalizeH="0" baseline="0" noProof="0">
                <a:ln>
                  <a:noFill/>
                </a:ln>
                <a:solidFill>
                  <a:srgbClr val="FFFFFF"/>
                </a:solidFill>
                <a:effectLst/>
                <a:uLnTx/>
                <a:uFillTx/>
                <a:latin typeface="IntelOne Text" panose="020B0503020203020204" pitchFamily="34" charset="77"/>
                <a:cs typeface="Arial"/>
              </a:rPr>
              <a:t>Process technology &amp; IP Performance</a:t>
            </a:r>
          </a:p>
        </p:txBody>
      </p:sp>
      <p:sp>
        <p:nvSpPr>
          <p:cNvPr id="24" name="TextBox 23">
            <a:extLst>
              <a:ext uri="{FF2B5EF4-FFF2-40B4-BE49-F238E27FC236}">
                <a16:creationId xmlns:a16="http://schemas.microsoft.com/office/drawing/2014/main" id="{478048F3-AAC9-409E-B473-B51389F3790B}"/>
              </a:ext>
            </a:extLst>
          </p:cNvPr>
          <p:cNvSpPr txBox="1"/>
          <p:nvPr/>
        </p:nvSpPr>
        <p:spPr>
          <a:xfrm>
            <a:off x="4439966" y="4489309"/>
            <a:ext cx="29328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1800"/>
              </a:spcAft>
              <a:buClrTx/>
              <a:buSzTx/>
              <a:buFont typeface="IntelOne Display Regular" panose="020B0503020203020204" pitchFamily="34" charset="0"/>
              <a:buNone/>
              <a:tabLst/>
              <a:defRPr/>
            </a:pPr>
            <a:r>
              <a:rPr kumimoji="0" lang="en-US" sz="1200" u="none" strike="noStrike" kern="1200" cap="none" spc="0" normalizeH="0" baseline="0" noProof="0">
                <a:ln>
                  <a:noFill/>
                </a:ln>
                <a:solidFill>
                  <a:srgbClr val="FFFFFF"/>
                </a:solidFill>
                <a:effectLst/>
                <a:uLnTx/>
                <a:uFillTx/>
                <a:latin typeface="IntelOne Text" panose="020B0503020203020204" pitchFamily="34" charset="77"/>
                <a:cs typeface="Arial"/>
              </a:rPr>
              <a:t>No single product “Quantum Leaps/Big Bangs” </a:t>
            </a:r>
          </a:p>
        </p:txBody>
      </p:sp>
      <p:sp>
        <p:nvSpPr>
          <p:cNvPr id="25" name="TextBox 24">
            <a:extLst>
              <a:ext uri="{FF2B5EF4-FFF2-40B4-BE49-F238E27FC236}">
                <a16:creationId xmlns:a16="http://schemas.microsoft.com/office/drawing/2014/main" id="{0D6E4D1C-3A97-4E51-B62A-CE496F31B2DE}"/>
              </a:ext>
            </a:extLst>
          </p:cNvPr>
          <p:cNvSpPr txBox="1"/>
          <p:nvPr/>
        </p:nvSpPr>
        <p:spPr>
          <a:xfrm>
            <a:off x="7676631" y="4504549"/>
            <a:ext cx="242155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1800"/>
              </a:spcAft>
              <a:buClrTx/>
              <a:buSzTx/>
              <a:buFont typeface="IntelOne Display Regular" panose="020B0503020203020204" pitchFamily="34" charset="0"/>
              <a:buNone/>
              <a:tabLst/>
              <a:defRPr/>
            </a:pPr>
            <a:r>
              <a:rPr kumimoji="0" lang="en-US" sz="1200" u="none" strike="noStrike" kern="1200" cap="none" spc="0" normalizeH="0" baseline="0" noProof="0">
                <a:ln>
                  <a:noFill/>
                </a:ln>
                <a:solidFill>
                  <a:srgbClr val="FFFFFF"/>
                </a:solidFill>
                <a:effectLst/>
                <a:uLnTx/>
                <a:uFillTx/>
                <a:latin typeface="IntelOne Text" panose="020B0503020203020204" pitchFamily="34" charset="77"/>
                <a:cs typeface="Arial"/>
              </a:rPr>
              <a:t>Process and</a:t>
            </a:r>
            <a:br>
              <a:rPr kumimoji="0" lang="en-US" sz="1200" u="none" strike="noStrike" kern="1200" cap="none" spc="0" normalizeH="0" baseline="0" noProof="0">
                <a:ln>
                  <a:noFill/>
                </a:ln>
                <a:solidFill>
                  <a:srgbClr val="FFFFFF"/>
                </a:solidFill>
                <a:effectLst/>
                <a:uLnTx/>
                <a:uFillTx/>
                <a:latin typeface="IntelOne Text" panose="020B0503020203020204" pitchFamily="34" charset="77"/>
                <a:cs typeface="Arial"/>
              </a:rPr>
            </a:br>
            <a:r>
              <a:rPr kumimoji="0" lang="en-US" sz="1200" u="none" strike="noStrike" kern="1200" cap="none" spc="0" normalizeH="0" baseline="0" noProof="0">
                <a:ln>
                  <a:noFill/>
                </a:ln>
                <a:solidFill>
                  <a:srgbClr val="FFFFFF"/>
                </a:solidFill>
                <a:effectLst/>
                <a:uLnTx/>
                <a:uFillTx/>
                <a:latin typeface="IntelOne Text" panose="020B0503020203020204" pitchFamily="34" charset="77"/>
                <a:cs typeface="Arial"/>
              </a:rPr>
              <a:t>new arch product</a:t>
            </a:r>
          </a:p>
        </p:txBody>
      </p:sp>
      <p:sp>
        <p:nvSpPr>
          <p:cNvPr id="8" name="Graphic 6">
            <a:extLst>
              <a:ext uri="{FF2B5EF4-FFF2-40B4-BE49-F238E27FC236}">
                <a16:creationId xmlns:a16="http://schemas.microsoft.com/office/drawing/2014/main" id="{643C42CF-9546-43C0-86DE-0B0B75DBF25C}"/>
              </a:ext>
            </a:extLst>
          </p:cNvPr>
          <p:cNvSpPr/>
          <p:nvPr/>
        </p:nvSpPr>
        <p:spPr>
          <a:xfrm>
            <a:off x="5555714" y="3646483"/>
            <a:ext cx="705873" cy="704397"/>
          </a:xfrm>
          <a:custGeom>
            <a:avLst/>
            <a:gdLst>
              <a:gd name="connsiteX0" fmla="*/ 1178147 w 2050422"/>
              <a:gd name="connsiteY0" fmla="*/ 632936 h 2046136"/>
              <a:gd name="connsiteX1" fmla="*/ 1447800 w 2050422"/>
              <a:gd name="connsiteY1" fmla="*/ 704660 h 2046136"/>
              <a:gd name="connsiteX2" fmla="*/ 1447800 w 2050422"/>
              <a:gd name="connsiteY2" fmla="*/ 9049 h 2046136"/>
              <a:gd name="connsiteX3" fmla="*/ 1438751 w 2050422"/>
              <a:gd name="connsiteY3" fmla="*/ 0 h 2046136"/>
              <a:gd name="connsiteX4" fmla="*/ 970788 w 2050422"/>
              <a:gd name="connsiteY4" fmla="*/ 0 h 2046136"/>
              <a:gd name="connsiteX5" fmla="*/ 961739 w 2050422"/>
              <a:gd name="connsiteY5" fmla="*/ 9049 h 2046136"/>
              <a:gd name="connsiteX6" fmla="*/ 961739 w 2050422"/>
              <a:gd name="connsiteY6" fmla="*/ 677799 h 2046136"/>
              <a:gd name="connsiteX7" fmla="*/ 1178243 w 2050422"/>
              <a:gd name="connsiteY7" fmla="*/ 632841 h 2046136"/>
              <a:gd name="connsiteX8" fmla="*/ 795528 w 2050422"/>
              <a:gd name="connsiteY8" fmla="*/ 1556385 h 2046136"/>
              <a:gd name="connsiteX9" fmla="*/ 795528 w 2050422"/>
              <a:gd name="connsiteY9" fmla="*/ 791242 h 2046136"/>
              <a:gd name="connsiteX10" fmla="*/ 877824 w 2050422"/>
              <a:gd name="connsiteY10" fmla="*/ 723614 h 2046136"/>
              <a:gd name="connsiteX11" fmla="*/ 877824 w 2050422"/>
              <a:gd name="connsiteY11" fmla="*/ 398621 h 2046136"/>
              <a:gd name="connsiteX12" fmla="*/ 868775 w 2050422"/>
              <a:gd name="connsiteY12" fmla="*/ 389573 h 2046136"/>
              <a:gd name="connsiteX13" fmla="*/ 489871 w 2050422"/>
              <a:gd name="connsiteY13" fmla="*/ 389573 h 2046136"/>
              <a:gd name="connsiteX14" fmla="*/ 480822 w 2050422"/>
              <a:gd name="connsiteY14" fmla="*/ 398621 h 2046136"/>
              <a:gd name="connsiteX15" fmla="*/ 480822 w 2050422"/>
              <a:gd name="connsiteY15" fmla="*/ 1946053 h 2046136"/>
              <a:gd name="connsiteX16" fmla="*/ 489871 w 2050422"/>
              <a:gd name="connsiteY16" fmla="*/ 1955102 h 2046136"/>
              <a:gd name="connsiteX17" fmla="*/ 868680 w 2050422"/>
              <a:gd name="connsiteY17" fmla="*/ 1955102 h 2046136"/>
              <a:gd name="connsiteX18" fmla="*/ 877729 w 2050422"/>
              <a:gd name="connsiteY18" fmla="*/ 1946053 h 2046136"/>
              <a:gd name="connsiteX19" fmla="*/ 877729 w 2050422"/>
              <a:gd name="connsiteY19" fmla="*/ 1623822 h 2046136"/>
              <a:gd name="connsiteX20" fmla="*/ 795433 w 2050422"/>
              <a:gd name="connsiteY20" fmla="*/ 1556195 h 2046136"/>
              <a:gd name="connsiteX21" fmla="*/ 387858 w 2050422"/>
              <a:gd name="connsiteY21" fmla="*/ 773240 h 2046136"/>
              <a:gd name="connsiteX22" fmla="*/ 9049 w 2050422"/>
              <a:gd name="connsiteY22" fmla="*/ 773240 h 2046136"/>
              <a:gd name="connsiteX23" fmla="*/ 0 w 2050422"/>
              <a:gd name="connsiteY23" fmla="*/ 782288 h 2046136"/>
              <a:gd name="connsiteX24" fmla="*/ 0 w 2050422"/>
              <a:gd name="connsiteY24" fmla="*/ 1946053 h 2046136"/>
              <a:gd name="connsiteX25" fmla="*/ 9049 w 2050422"/>
              <a:gd name="connsiteY25" fmla="*/ 1955102 h 2046136"/>
              <a:gd name="connsiteX26" fmla="*/ 387858 w 2050422"/>
              <a:gd name="connsiteY26" fmla="*/ 1955102 h 2046136"/>
              <a:gd name="connsiteX27" fmla="*/ 396907 w 2050422"/>
              <a:gd name="connsiteY27" fmla="*/ 1946053 h 2046136"/>
              <a:gd name="connsiteX28" fmla="*/ 396907 w 2050422"/>
              <a:gd name="connsiteY28" fmla="*/ 782384 h 2046136"/>
              <a:gd name="connsiteX29" fmla="*/ 387858 w 2050422"/>
              <a:gd name="connsiteY29" fmla="*/ 773335 h 2046136"/>
              <a:gd name="connsiteX30" fmla="*/ 1430274 w 2050422"/>
              <a:gd name="connsiteY30" fmla="*/ 1651730 h 2046136"/>
              <a:gd name="connsiteX31" fmla="*/ 1177290 w 2050422"/>
              <a:gd name="connsiteY31" fmla="*/ 1714119 h 2046136"/>
              <a:gd name="connsiteX32" fmla="*/ 961644 w 2050422"/>
              <a:gd name="connsiteY32" fmla="*/ 1669447 h 2046136"/>
              <a:gd name="connsiteX33" fmla="*/ 961644 w 2050422"/>
              <a:gd name="connsiteY33" fmla="*/ 1946053 h 2046136"/>
              <a:gd name="connsiteX34" fmla="*/ 970693 w 2050422"/>
              <a:gd name="connsiteY34" fmla="*/ 1955102 h 2046136"/>
              <a:gd name="connsiteX35" fmla="*/ 1438656 w 2050422"/>
              <a:gd name="connsiteY35" fmla="*/ 1955102 h 2046136"/>
              <a:gd name="connsiteX36" fmla="*/ 1447705 w 2050422"/>
              <a:gd name="connsiteY36" fmla="*/ 1946053 h 2046136"/>
              <a:gd name="connsiteX37" fmla="*/ 1447705 w 2050422"/>
              <a:gd name="connsiteY37" fmla="*/ 1669161 h 2046136"/>
              <a:gd name="connsiteX38" fmla="*/ 1430274 w 2050422"/>
              <a:gd name="connsiteY38" fmla="*/ 1651730 h 2046136"/>
              <a:gd name="connsiteX39" fmla="*/ 1537621 w 2050422"/>
              <a:gd name="connsiteY39" fmla="*/ 814197 h 2046136"/>
              <a:gd name="connsiteX40" fmla="*/ 818579 w 2050422"/>
              <a:gd name="connsiteY40" fmla="*/ 814197 h 2046136"/>
              <a:gd name="connsiteX41" fmla="*/ 818579 w 2050422"/>
              <a:gd name="connsiteY41" fmla="*/ 1533239 h 2046136"/>
              <a:gd name="connsiteX42" fmla="*/ 1438466 w 2050422"/>
              <a:gd name="connsiteY42" fmla="*/ 1609820 h 2046136"/>
              <a:gd name="connsiteX43" fmla="*/ 1455230 w 2050422"/>
              <a:gd name="connsiteY43" fmla="*/ 1630680 h 2046136"/>
              <a:gd name="connsiteX44" fmla="*/ 1833467 w 2050422"/>
              <a:gd name="connsiteY44" fmla="*/ 2008918 h 2046136"/>
              <a:gd name="connsiteX45" fmla="*/ 2013204 w 2050422"/>
              <a:gd name="connsiteY45" fmla="*/ 2008918 h 2046136"/>
              <a:gd name="connsiteX46" fmla="*/ 2013204 w 2050422"/>
              <a:gd name="connsiteY46" fmla="*/ 1829181 h 2046136"/>
              <a:gd name="connsiteX47" fmla="*/ 1634966 w 2050422"/>
              <a:gd name="connsiteY47" fmla="*/ 1450943 h 2046136"/>
              <a:gd name="connsiteX48" fmla="*/ 1614107 w 2050422"/>
              <a:gd name="connsiteY48" fmla="*/ 1434179 h 2046136"/>
              <a:gd name="connsiteX49" fmla="*/ 1537526 w 2050422"/>
              <a:gd name="connsiteY49" fmla="*/ 814292 h 2046136"/>
              <a:gd name="connsiteX50" fmla="*/ 1447705 w 2050422"/>
              <a:gd name="connsiteY50" fmla="*/ 1443418 h 2046136"/>
              <a:gd name="connsiteX51" fmla="*/ 908399 w 2050422"/>
              <a:gd name="connsiteY51" fmla="*/ 1443418 h 2046136"/>
              <a:gd name="connsiteX52" fmla="*/ 908399 w 2050422"/>
              <a:gd name="connsiteY52" fmla="*/ 904113 h 2046136"/>
              <a:gd name="connsiteX53" fmla="*/ 1447705 w 2050422"/>
              <a:gd name="connsiteY53" fmla="*/ 904113 h 2046136"/>
              <a:gd name="connsiteX54" fmla="*/ 1447705 w 2050422"/>
              <a:gd name="connsiteY54" fmla="*/ 1443418 h 204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0422" h="2046136">
                <a:moveTo>
                  <a:pt x="1178147" y="632936"/>
                </a:moveTo>
                <a:cubicBezTo>
                  <a:pt x="1274445" y="632936"/>
                  <a:pt x="1366742" y="657987"/>
                  <a:pt x="1447800" y="704660"/>
                </a:cubicBezTo>
                <a:lnTo>
                  <a:pt x="1447800" y="9049"/>
                </a:lnTo>
                <a:cubicBezTo>
                  <a:pt x="1447800" y="4000"/>
                  <a:pt x="1443704" y="0"/>
                  <a:pt x="1438751" y="0"/>
                </a:cubicBezTo>
                <a:lnTo>
                  <a:pt x="970788" y="0"/>
                </a:lnTo>
                <a:cubicBezTo>
                  <a:pt x="965740" y="0"/>
                  <a:pt x="961739" y="4096"/>
                  <a:pt x="961739" y="9049"/>
                </a:cubicBezTo>
                <a:lnTo>
                  <a:pt x="961739" y="677799"/>
                </a:lnTo>
                <a:cubicBezTo>
                  <a:pt x="1029081" y="648462"/>
                  <a:pt x="1102424" y="632841"/>
                  <a:pt x="1178243" y="632841"/>
                </a:cubicBezTo>
                <a:close/>
                <a:moveTo>
                  <a:pt x="795528" y="1556385"/>
                </a:moveTo>
                <a:cubicBezTo>
                  <a:pt x="584549" y="1345406"/>
                  <a:pt x="584549" y="1002221"/>
                  <a:pt x="795528" y="791242"/>
                </a:cubicBezTo>
                <a:cubicBezTo>
                  <a:pt x="820960" y="765810"/>
                  <a:pt x="848487" y="743236"/>
                  <a:pt x="877824" y="723614"/>
                </a:cubicBezTo>
                <a:lnTo>
                  <a:pt x="877824" y="398621"/>
                </a:lnTo>
                <a:cubicBezTo>
                  <a:pt x="877824" y="393573"/>
                  <a:pt x="873728" y="389573"/>
                  <a:pt x="868775" y="389573"/>
                </a:cubicBezTo>
                <a:lnTo>
                  <a:pt x="489871" y="389573"/>
                </a:lnTo>
                <a:cubicBezTo>
                  <a:pt x="484823" y="389573"/>
                  <a:pt x="480822" y="393668"/>
                  <a:pt x="480822" y="398621"/>
                </a:cubicBezTo>
                <a:lnTo>
                  <a:pt x="480822" y="1946053"/>
                </a:lnTo>
                <a:cubicBezTo>
                  <a:pt x="480822" y="1951101"/>
                  <a:pt x="484918" y="1955102"/>
                  <a:pt x="489871" y="1955102"/>
                </a:cubicBezTo>
                <a:lnTo>
                  <a:pt x="868680" y="1955102"/>
                </a:lnTo>
                <a:cubicBezTo>
                  <a:pt x="873728" y="1955102"/>
                  <a:pt x="877729" y="1951006"/>
                  <a:pt x="877729" y="1946053"/>
                </a:cubicBezTo>
                <a:lnTo>
                  <a:pt x="877729" y="1623822"/>
                </a:lnTo>
                <a:cubicBezTo>
                  <a:pt x="848487" y="1604296"/>
                  <a:pt x="820960" y="1581722"/>
                  <a:pt x="795433" y="1556195"/>
                </a:cubicBezTo>
                <a:close/>
                <a:moveTo>
                  <a:pt x="387858" y="773240"/>
                </a:moveTo>
                <a:lnTo>
                  <a:pt x="9049" y="773240"/>
                </a:lnTo>
                <a:cubicBezTo>
                  <a:pt x="4000" y="773240"/>
                  <a:pt x="0" y="777335"/>
                  <a:pt x="0" y="782288"/>
                </a:cubicBezTo>
                <a:lnTo>
                  <a:pt x="0" y="1946053"/>
                </a:lnTo>
                <a:cubicBezTo>
                  <a:pt x="0" y="1951101"/>
                  <a:pt x="4096" y="1955102"/>
                  <a:pt x="9049" y="1955102"/>
                </a:cubicBezTo>
                <a:lnTo>
                  <a:pt x="387858" y="1955102"/>
                </a:lnTo>
                <a:cubicBezTo>
                  <a:pt x="392906" y="1955102"/>
                  <a:pt x="396907" y="1951006"/>
                  <a:pt x="396907" y="1946053"/>
                </a:cubicBezTo>
                <a:lnTo>
                  <a:pt x="396907" y="782384"/>
                </a:lnTo>
                <a:cubicBezTo>
                  <a:pt x="396907" y="777335"/>
                  <a:pt x="392811" y="773335"/>
                  <a:pt x="387858" y="773335"/>
                </a:cubicBezTo>
                <a:close/>
                <a:moveTo>
                  <a:pt x="1430274" y="1651730"/>
                </a:moveTo>
                <a:cubicBezTo>
                  <a:pt x="1352645" y="1692688"/>
                  <a:pt x="1265777" y="1714119"/>
                  <a:pt x="1177290" y="1714119"/>
                </a:cubicBezTo>
                <a:cubicBezTo>
                  <a:pt x="1101757" y="1714119"/>
                  <a:pt x="1028700" y="1698689"/>
                  <a:pt x="961644" y="1669447"/>
                </a:cubicBezTo>
                <a:lnTo>
                  <a:pt x="961644" y="1946053"/>
                </a:lnTo>
                <a:cubicBezTo>
                  <a:pt x="961644" y="1951101"/>
                  <a:pt x="965740" y="1955102"/>
                  <a:pt x="970693" y="1955102"/>
                </a:cubicBezTo>
                <a:lnTo>
                  <a:pt x="1438656" y="1955102"/>
                </a:lnTo>
                <a:cubicBezTo>
                  <a:pt x="1443704" y="1955102"/>
                  <a:pt x="1447705" y="1951006"/>
                  <a:pt x="1447705" y="1946053"/>
                </a:cubicBezTo>
                <a:lnTo>
                  <a:pt x="1447705" y="1669161"/>
                </a:lnTo>
                <a:cubicBezTo>
                  <a:pt x="1436751" y="1658207"/>
                  <a:pt x="1430369" y="1651826"/>
                  <a:pt x="1430274" y="1651730"/>
                </a:cubicBezTo>
                <a:close/>
                <a:moveTo>
                  <a:pt x="1537621" y="814197"/>
                </a:moveTo>
                <a:cubicBezTo>
                  <a:pt x="1339406" y="615982"/>
                  <a:pt x="1016794" y="615982"/>
                  <a:pt x="818579" y="814197"/>
                </a:cubicBezTo>
                <a:cubicBezTo>
                  <a:pt x="620363" y="1012508"/>
                  <a:pt x="620363" y="1335024"/>
                  <a:pt x="818579" y="1533239"/>
                </a:cubicBezTo>
                <a:cubicBezTo>
                  <a:pt x="986504" y="1701165"/>
                  <a:pt x="1243298" y="1726311"/>
                  <a:pt x="1438466" y="1609820"/>
                </a:cubicBezTo>
                <a:cubicBezTo>
                  <a:pt x="1443228" y="1617155"/>
                  <a:pt x="1448753" y="1624203"/>
                  <a:pt x="1455230" y="1630680"/>
                </a:cubicBezTo>
                <a:lnTo>
                  <a:pt x="1833467" y="2008918"/>
                </a:lnTo>
                <a:cubicBezTo>
                  <a:pt x="1883093" y="2058543"/>
                  <a:pt x="1963579" y="2058543"/>
                  <a:pt x="2013204" y="2008918"/>
                </a:cubicBezTo>
                <a:cubicBezTo>
                  <a:pt x="2062829" y="1959293"/>
                  <a:pt x="2062829" y="1878806"/>
                  <a:pt x="2013204" y="1829181"/>
                </a:cubicBezTo>
                <a:lnTo>
                  <a:pt x="1634966" y="1450943"/>
                </a:lnTo>
                <a:cubicBezTo>
                  <a:pt x="1628489" y="1444466"/>
                  <a:pt x="1621536" y="1438942"/>
                  <a:pt x="1614107" y="1434179"/>
                </a:cubicBezTo>
                <a:cubicBezTo>
                  <a:pt x="1730597" y="1239012"/>
                  <a:pt x="1705451" y="982123"/>
                  <a:pt x="1537526" y="814292"/>
                </a:cubicBezTo>
                <a:close/>
                <a:moveTo>
                  <a:pt x="1447705" y="1443418"/>
                </a:moveTo>
                <a:cubicBezTo>
                  <a:pt x="1299020" y="1592104"/>
                  <a:pt x="1057085" y="1592104"/>
                  <a:pt x="908399" y="1443418"/>
                </a:cubicBezTo>
                <a:cubicBezTo>
                  <a:pt x="759714" y="1294733"/>
                  <a:pt x="759714" y="1052798"/>
                  <a:pt x="908399" y="904113"/>
                </a:cubicBezTo>
                <a:cubicBezTo>
                  <a:pt x="1057085" y="755428"/>
                  <a:pt x="1299020" y="755428"/>
                  <a:pt x="1447705" y="904113"/>
                </a:cubicBezTo>
                <a:cubicBezTo>
                  <a:pt x="1596390" y="1052798"/>
                  <a:pt x="1596390" y="1294733"/>
                  <a:pt x="1447705" y="1443418"/>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pic>
        <p:nvPicPr>
          <p:cNvPr id="10" name="Graphic 9">
            <a:extLst>
              <a:ext uri="{FF2B5EF4-FFF2-40B4-BE49-F238E27FC236}">
                <a16:creationId xmlns:a16="http://schemas.microsoft.com/office/drawing/2014/main" id="{4E48832E-43F0-4852-BC0B-E8C073ADF9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7010" y="3660863"/>
            <a:ext cx="700798" cy="690017"/>
          </a:xfrm>
          <a:prstGeom prst="rect">
            <a:avLst/>
          </a:prstGeom>
        </p:spPr>
      </p:pic>
      <p:pic>
        <p:nvPicPr>
          <p:cNvPr id="14" name="Graphic 13">
            <a:extLst>
              <a:ext uri="{FF2B5EF4-FFF2-40B4-BE49-F238E27FC236}">
                <a16:creationId xmlns:a16="http://schemas.microsoft.com/office/drawing/2014/main" id="{3D321248-81A5-4C69-82D9-112E910D56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81372" y="3632372"/>
            <a:ext cx="665277" cy="748157"/>
          </a:xfrm>
          <a:prstGeom prst="rect">
            <a:avLst/>
          </a:prstGeom>
        </p:spPr>
      </p:pic>
      <p:sp>
        <p:nvSpPr>
          <p:cNvPr id="4" name="Title 3">
            <a:extLst>
              <a:ext uri="{FF2B5EF4-FFF2-40B4-BE49-F238E27FC236}">
                <a16:creationId xmlns:a16="http://schemas.microsoft.com/office/drawing/2014/main" id="{38AF3636-213F-43F9-6181-9ECBC872B072}"/>
              </a:ext>
            </a:extLst>
          </p:cNvPr>
          <p:cNvSpPr>
            <a:spLocks noGrp="1"/>
          </p:cNvSpPr>
          <p:nvPr>
            <p:ph type="title"/>
          </p:nvPr>
        </p:nvSpPr>
        <p:spPr/>
        <p:txBody>
          <a:bodyPr/>
          <a:lstStyle/>
          <a:p>
            <a:r>
              <a:rPr lang="en-US"/>
              <a:t>Tick-Tock Top Principles</a:t>
            </a:r>
          </a:p>
        </p:txBody>
      </p:sp>
      <p:sp>
        <p:nvSpPr>
          <p:cNvPr id="6" name="Title 1">
            <a:extLst>
              <a:ext uri="{FF2B5EF4-FFF2-40B4-BE49-F238E27FC236}">
                <a16:creationId xmlns:a16="http://schemas.microsoft.com/office/drawing/2014/main" id="{61CDBF7E-A016-C16D-28B0-44064BFD645A}"/>
              </a:ext>
            </a:extLst>
          </p:cNvPr>
          <p:cNvSpPr txBox="1">
            <a:spLocks/>
          </p:cNvSpPr>
          <p:nvPr/>
        </p:nvSpPr>
        <p:spPr>
          <a:xfrm>
            <a:off x="380999" y="1147005"/>
            <a:ext cx="7632455" cy="55755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kern="1200">
                <a:solidFill>
                  <a:srgbClr val="262626"/>
                </a:solidFill>
                <a:latin typeface="+mj-lt"/>
                <a:ea typeface="+mj-ea"/>
                <a:cs typeface="+mj-cs"/>
              </a:defRPr>
            </a:lvl1pPr>
          </a:lstStyle>
          <a:p>
            <a:r>
              <a:rPr lang="en-US" sz="1600">
                <a:latin typeface="IntelOne Text" panose="020B0503020203020204" pitchFamily="34" charset="77"/>
              </a:rPr>
              <a:t>A corporate synchronized, repeatable, process/product cadence framework aligned with the marketing window</a:t>
            </a:r>
            <a:endParaRPr lang="en-IL" sz="2400">
              <a:latin typeface="IntelOne Text" panose="020B0503020203020204" pitchFamily="34" charset="77"/>
            </a:endParaRPr>
          </a:p>
        </p:txBody>
      </p:sp>
      <p:sp>
        <p:nvSpPr>
          <p:cNvPr id="7" name="Left-Right Arrow 6">
            <a:extLst>
              <a:ext uri="{FF2B5EF4-FFF2-40B4-BE49-F238E27FC236}">
                <a16:creationId xmlns:a16="http://schemas.microsoft.com/office/drawing/2014/main" id="{A32FE85D-582E-776A-C1DC-74C1F8A30DF4}"/>
              </a:ext>
            </a:extLst>
          </p:cNvPr>
          <p:cNvSpPr/>
          <p:nvPr/>
        </p:nvSpPr>
        <p:spPr>
          <a:xfrm>
            <a:off x="380999" y="5427061"/>
            <a:ext cx="10972800" cy="593685"/>
          </a:xfrm>
          <a:prstGeom prst="leftRightArrow">
            <a:avLst>
              <a:gd name="adj1" fmla="val 50000"/>
              <a:gd name="adj2" fmla="val 83497"/>
            </a:avLst>
          </a:prstGeom>
          <a:gradFill>
            <a:gsLst>
              <a:gs pos="0">
                <a:srgbClr val="98A1FF"/>
              </a:gs>
              <a:gs pos="82000">
                <a:schemeClr val="tx2"/>
              </a:gs>
              <a:gs pos="15000">
                <a:schemeClr val="tx2"/>
              </a:gs>
              <a:gs pos="98000">
                <a:srgbClr val="98A1FF"/>
              </a:gs>
            </a:gsLst>
            <a:lin ang="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B6E8D375-E898-A699-78C0-1D43946E8B34}"/>
              </a:ext>
            </a:extLst>
          </p:cNvPr>
          <p:cNvSpPr txBox="1"/>
          <p:nvPr/>
        </p:nvSpPr>
        <p:spPr>
          <a:xfrm>
            <a:off x="1851192" y="5519909"/>
            <a:ext cx="8008424" cy="424732"/>
          </a:xfrm>
          <a:prstGeom prst="rect">
            <a:avLst/>
          </a:prstGeom>
          <a:noFill/>
        </p:spPr>
        <p:txBody>
          <a:bodyPr wrap="square">
            <a:spAutoFit/>
          </a:bodyPr>
          <a:lstStyle/>
          <a:p>
            <a:pPr marL="0" marR="0" lvl="0" indent="0" algn="ctr" defTabSz="814388" rtl="0" eaLnBrk="1" fontAlgn="auto" latinLnBrk="0" hangingPunct="1">
              <a:lnSpc>
                <a:spcPct val="90000"/>
              </a:lnSpc>
              <a:spcBef>
                <a:spcPts val="0"/>
              </a:spcBef>
              <a:spcAft>
                <a:spcPts val="0"/>
              </a:spcAft>
              <a:buClrTx/>
              <a:buSzTx/>
              <a:buFontTx/>
              <a:buNone/>
              <a:tabLst/>
              <a:defRPr/>
            </a:pPr>
            <a:r>
              <a:rPr kumimoji="0" lang="en-US" sz="2400" u="none" strike="noStrike" kern="1200" cap="none" spc="0" normalizeH="0" baseline="0" noProof="0">
                <a:ln>
                  <a:noFill/>
                </a:ln>
                <a:solidFill>
                  <a:schemeClr val="bg1"/>
                </a:solidFill>
                <a:effectLst/>
                <a:uLnTx/>
                <a:uFillTx/>
                <a:latin typeface="IntelOne Display Light" panose="020B0403020203020204" pitchFamily="34" charset="77"/>
                <a:cs typeface="Arial"/>
                <a:sym typeface="Helvetica Neue Medium"/>
              </a:rPr>
              <a:t>Predictable Cadence of our Main Technologies</a:t>
            </a:r>
          </a:p>
        </p:txBody>
      </p:sp>
    </p:spTree>
    <p:extLst>
      <p:ext uri="{BB962C8B-B14F-4D97-AF65-F5344CB8AC3E}">
        <p14:creationId xmlns:p14="http://schemas.microsoft.com/office/powerpoint/2010/main" val="91977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500DA82-B483-C21E-A7E5-15CA797B7129}"/>
              </a:ext>
            </a:extLst>
          </p:cNvPr>
          <p:cNvGrpSpPr/>
          <p:nvPr/>
        </p:nvGrpSpPr>
        <p:grpSpPr>
          <a:xfrm>
            <a:off x="605308" y="1901863"/>
            <a:ext cx="10748492" cy="3799612"/>
            <a:chOff x="658678" y="1894114"/>
            <a:chExt cx="10748492" cy="3799612"/>
          </a:xfrm>
        </p:grpSpPr>
        <p:grpSp>
          <p:nvGrpSpPr>
            <p:cNvPr id="25" name="Group 24">
              <a:extLst>
                <a:ext uri="{FF2B5EF4-FFF2-40B4-BE49-F238E27FC236}">
                  <a16:creationId xmlns:a16="http://schemas.microsoft.com/office/drawing/2014/main" id="{69DA859A-D834-6F1C-D902-A60FEC182785}"/>
                </a:ext>
              </a:extLst>
            </p:cNvPr>
            <p:cNvGrpSpPr/>
            <p:nvPr/>
          </p:nvGrpSpPr>
          <p:grpSpPr>
            <a:xfrm>
              <a:off x="658678" y="1894114"/>
              <a:ext cx="10482394" cy="3533105"/>
              <a:chOff x="500255" y="1894114"/>
              <a:chExt cx="10640817" cy="3533105"/>
            </a:xfrm>
          </p:grpSpPr>
          <p:sp>
            <p:nvSpPr>
              <p:cNvPr id="18" name="Rectangle 8">
                <a:extLst>
                  <a:ext uri="{FF2B5EF4-FFF2-40B4-BE49-F238E27FC236}">
                    <a16:creationId xmlns:a16="http://schemas.microsoft.com/office/drawing/2014/main" id="{E53510E6-EEAD-00D5-427B-8E42A98A129F}"/>
                  </a:ext>
                </a:extLst>
              </p:cNvPr>
              <p:cNvSpPr>
                <a:spLocks noChangeArrowheads="1"/>
              </p:cNvSpPr>
              <p:nvPr/>
            </p:nvSpPr>
            <p:spPr bwMode="auto">
              <a:xfrm rot="10800000">
                <a:off x="7600173" y="1894114"/>
                <a:ext cx="3540899" cy="3533105"/>
              </a:xfrm>
              <a:prstGeom prst="rect">
                <a:avLst/>
              </a:prstGeom>
              <a:solidFill>
                <a:srgbClr val="98A1FF"/>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cs typeface="Arial"/>
                </a:endParaRPr>
              </a:p>
            </p:txBody>
          </p:sp>
          <p:sp>
            <p:nvSpPr>
              <p:cNvPr id="19" name="Rectangle 9">
                <a:extLst>
                  <a:ext uri="{FF2B5EF4-FFF2-40B4-BE49-F238E27FC236}">
                    <a16:creationId xmlns:a16="http://schemas.microsoft.com/office/drawing/2014/main" id="{24943B74-168E-D8BE-5E83-E0310EA3D4E9}"/>
                  </a:ext>
                </a:extLst>
              </p:cNvPr>
              <p:cNvSpPr>
                <a:spLocks noChangeArrowheads="1"/>
              </p:cNvSpPr>
              <p:nvPr/>
            </p:nvSpPr>
            <p:spPr bwMode="auto">
              <a:xfrm rot="10800000">
                <a:off x="4059979" y="1894115"/>
                <a:ext cx="3540900" cy="3533104"/>
              </a:xfrm>
              <a:prstGeom prst="rect">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prstMaterial="matte"/>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cs typeface="Arial"/>
                </a:endParaRPr>
              </a:p>
            </p:txBody>
          </p:sp>
          <p:sp>
            <p:nvSpPr>
              <p:cNvPr id="20" name="Rectangle 10">
                <a:extLst>
                  <a:ext uri="{FF2B5EF4-FFF2-40B4-BE49-F238E27FC236}">
                    <a16:creationId xmlns:a16="http://schemas.microsoft.com/office/drawing/2014/main" id="{5A9CB12A-0E87-E8B7-64E5-BB2AAEA25FBE}"/>
                  </a:ext>
                </a:extLst>
              </p:cNvPr>
              <p:cNvSpPr>
                <a:spLocks noChangeArrowheads="1"/>
              </p:cNvSpPr>
              <p:nvPr/>
            </p:nvSpPr>
            <p:spPr bwMode="auto">
              <a:xfrm rot="10800000">
                <a:off x="500255" y="1894115"/>
                <a:ext cx="3551773" cy="3533103"/>
              </a:xfrm>
              <a:prstGeom prst="rect">
                <a:avLst/>
              </a:prstGeom>
              <a:solidFill>
                <a:srgbClr val="00285A"/>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cs typeface="Arial"/>
                </a:endParaRPr>
              </a:p>
            </p:txBody>
          </p:sp>
        </p:grpSp>
        <p:sp>
          <p:nvSpPr>
            <p:cNvPr id="8" name="Rectangle 7">
              <a:extLst>
                <a:ext uri="{FF2B5EF4-FFF2-40B4-BE49-F238E27FC236}">
                  <a16:creationId xmlns:a16="http://schemas.microsoft.com/office/drawing/2014/main" id="{16F2D105-A6B4-056F-B6FB-17BC3A23D332}"/>
                </a:ext>
              </a:extLst>
            </p:cNvPr>
            <p:cNvSpPr/>
            <p:nvPr/>
          </p:nvSpPr>
          <p:spPr>
            <a:xfrm>
              <a:off x="11136213" y="5422769"/>
              <a:ext cx="270957" cy="270957"/>
            </a:xfrm>
            <a:prstGeom prst="rect">
              <a:avLst/>
            </a:prstGeom>
            <a:solidFill>
              <a:srgbClr val="5B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79DA76A-9334-4690-99B0-B2C5E88BC578}"/>
              </a:ext>
            </a:extLst>
          </p:cNvPr>
          <p:cNvSpPr>
            <a:spLocks noGrp="1"/>
          </p:cNvSpPr>
          <p:nvPr>
            <p:ph type="title"/>
          </p:nvPr>
        </p:nvSpPr>
        <p:spPr/>
        <p:txBody>
          <a:bodyPr/>
          <a:lstStyle/>
          <a:p>
            <a:r>
              <a:rPr lang="en-US"/>
              <a:t>What We Need to be Successful</a:t>
            </a:r>
            <a:endParaRPr lang="en-IL"/>
          </a:p>
        </p:txBody>
      </p:sp>
      <p:sp>
        <p:nvSpPr>
          <p:cNvPr id="5" name="TextBox 4">
            <a:extLst>
              <a:ext uri="{FF2B5EF4-FFF2-40B4-BE49-F238E27FC236}">
                <a16:creationId xmlns:a16="http://schemas.microsoft.com/office/drawing/2014/main" id="{32B74EDE-5E88-4EEB-8B08-DBEDF1FFACF0}"/>
              </a:ext>
            </a:extLst>
          </p:cNvPr>
          <p:cNvSpPr txBox="1"/>
          <p:nvPr/>
        </p:nvSpPr>
        <p:spPr>
          <a:xfrm>
            <a:off x="2818544" y="5597661"/>
            <a:ext cx="6097712" cy="584775"/>
          </a:xfrm>
          <a:prstGeom prst="rect">
            <a:avLst/>
          </a:prstGeom>
          <a:noFill/>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98A1FF"/>
                </a:solidFill>
                <a:effectLst/>
                <a:uLnTx/>
                <a:uFillTx/>
                <a:latin typeface="IntelOne Display Medium" panose="020B0703020203020204" pitchFamily="34" charset="0"/>
                <a:cs typeface="Arial"/>
                <a:sym typeface="Helvetica Neue Medium"/>
              </a:rPr>
              <a:t>Will  Win  Together</a:t>
            </a:r>
          </a:p>
        </p:txBody>
      </p:sp>
      <p:sp>
        <p:nvSpPr>
          <p:cNvPr id="21" name="TextBox 20">
            <a:extLst>
              <a:ext uri="{FF2B5EF4-FFF2-40B4-BE49-F238E27FC236}">
                <a16:creationId xmlns:a16="http://schemas.microsoft.com/office/drawing/2014/main" id="{0C317B0B-AFA0-AFCE-6788-18F8190123D1}"/>
              </a:ext>
            </a:extLst>
          </p:cNvPr>
          <p:cNvSpPr txBox="1"/>
          <p:nvPr/>
        </p:nvSpPr>
        <p:spPr>
          <a:xfrm>
            <a:off x="900728" y="2234621"/>
            <a:ext cx="2835233" cy="2621230"/>
          </a:xfrm>
          <a:prstGeom prst="rect">
            <a:avLst/>
          </a:prstGeom>
          <a:noFill/>
        </p:spPr>
        <p:txBody>
          <a:bodyPr wrap="square" rtlCol="0">
            <a:spAutoFit/>
          </a:bodyPr>
          <a:lstStyle/>
          <a:p>
            <a:r>
              <a:rPr lang="en-US" sz="2000">
                <a:solidFill>
                  <a:schemeClr val="bg1"/>
                </a:solidFill>
              </a:rPr>
              <a:t>Tick-tock sets the pace for our major moving parts </a:t>
            </a:r>
          </a:p>
          <a:p>
            <a:r>
              <a:rPr lang="en-US" sz="2000">
                <a:solidFill>
                  <a:schemeClr val="bg1"/>
                </a:solidFill>
              </a:rPr>
              <a:t>Delivers predictable, on-time cadence of leadership products </a:t>
            </a:r>
          </a:p>
          <a:p>
            <a:endParaRPr lang="en-US" sz="2000">
              <a:solidFill>
                <a:schemeClr val="bg1"/>
              </a:solidFill>
            </a:endParaRPr>
          </a:p>
        </p:txBody>
      </p:sp>
      <p:sp>
        <p:nvSpPr>
          <p:cNvPr id="22" name="TextBox 21">
            <a:extLst>
              <a:ext uri="{FF2B5EF4-FFF2-40B4-BE49-F238E27FC236}">
                <a16:creationId xmlns:a16="http://schemas.microsoft.com/office/drawing/2014/main" id="{02EC3F30-04C5-C33F-1DBA-31D42823BBF6}"/>
              </a:ext>
            </a:extLst>
          </p:cNvPr>
          <p:cNvSpPr txBox="1"/>
          <p:nvPr/>
        </p:nvSpPr>
        <p:spPr>
          <a:xfrm>
            <a:off x="4439785" y="2234621"/>
            <a:ext cx="2922779" cy="3092129"/>
          </a:xfrm>
          <a:prstGeom prst="rect">
            <a:avLst/>
          </a:prstGeom>
          <a:noFill/>
        </p:spPr>
        <p:txBody>
          <a:bodyPr wrap="square" rtlCol="0">
            <a:spAutoFit/>
          </a:bodyPr>
          <a:lstStyle/>
          <a:p>
            <a:r>
              <a:rPr lang="en-US" sz="2000">
                <a:solidFill>
                  <a:schemeClr val="bg1"/>
                </a:solidFill>
              </a:rPr>
              <a:t>Targets and actions taken to improve our design and process development cycles</a:t>
            </a:r>
          </a:p>
          <a:p>
            <a:pPr lvl="1"/>
            <a:r>
              <a:rPr lang="en-US" sz="2000">
                <a:solidFill>
                  <a:schemeClr val="bg1"/>
                </a:solidFill>
              </a:rPr>
              <a:t>All execution teams and BUs collaborate</a:t>
            </a:r>
          </a:p>
          <a:p>
            <a:pPr lvl="1"/>
            <a:r>
              <a:rPr lang="en-US" sz="2000">
                <a:solidFill>
                  <a:schemeClr val="bg1"/>
                </a:solidFill>
              </a:rPr>
              <a:t>Make on-time decisions</a:t>
            </a:r>
            <a:br>
              <a:rPr lang="en-US" sz="2000">
                <a:solidFill>
                  <a:schemeClr val="bg1"/>
                </a:solidFill>
              </a:rPr>
            </a:br>
            <a:endParaRPr lang="en-US" sz="1400">
              <a:solidFill>
                <a:schemeClr val="bg1"/>
              </a:solidFill>
            </a:endParaRPr>
          </a:p>
        </p:txBody>
      </p:sp>
      <p:sp>
        <p:nvSpPr>
          <p:cNvPr id="23" name="TextBox 22">
            <a:extLst>
              <a:ext uri="{FF2B5EF4-FFF2-40B4-BE49-F238E27FC236}">
                <a16:creationId xmlns:a16="http://schemas.microsoft.com/office/drawing/2014/main" id="{E041066A-A34F-9069-3628-33433AA64FC3}"/>
              </a:ext>
            </a:extLst>
          </p:cNvPr>
          <p:cNvSpPr txBox="1"/>
          <p:nvPr/>
        </p:nvSpPr>
        <p:spPr>
          <a:xfrm>
            <a:off x="7994018" y="2234621"/>
            <a:ext cx="2908741" cy="2916183"/>
          </a:xfrm>
          <a:prstGeom prst="rect">
            <a:avLst/>
          </a:prstGeom>
          <a:noFill/>
        </p:spPr>
        <p:txBody>
          <a:bodyPr wrap="square" rtlCol="0">
            <a:spAutoFit/>
          </a:bodyPr>
          <a:lstStyle/>
          <a:p>
            <a:pPr lvl="1"/>
            <a:r>
              <a:rPr lang="en-US" sz="2000">
                <a:solidFill>
                  <a:schemeClr val="bg1"/>
                </a:solidFill>
              </a:rPr>
              <a:t>We all own making it happen – requires “One Intel” behavior</a:t>
            </a:r>
          </a:p>
          <a:p>
            <a:pPr lvl="1"/>
            <a:r>
              <a:rPr lang="en-US" sz="2000">
                <a:solidFill>
                  <a:schemeClr val="bg1"/>
                </a:solidFill>
              </a:rPr>
              <a:t>After quality, cadence trumps all</a:t>
            </a:r>
          </a:p>
          <a:p>
            <a:pPr lvl="1"/>
            <a:r>
              <a:rPr lang="en-US" sz="2000">
                <a:solidFill>
                  <a:schemeClr val="bg1"/>
                </a:solidFill>
              </a:rPr>
              <a:t>Verification mindset</a:t>
            </a:r>
          </a:p>
          <a:p>
            <a:pPr lvl="1"/>
            <a:r>
              <a:rPr lang="en-US" sz="2000">
                <a:solidFill>
                  <a:schemeClr val="bg1"/>
                </a:solidFill>
              </a:rPr>
              <a:t>“Commit” is “Commit”</a:t>
            </a:r>
          </a:p>
        </p:txBody>
      </p:sp>
      <p:cxnSp>
        <p:nvCxnSpPr>
          <p:cNvPr id="11" name="Straight Connector 10">
            <a:extLst>
              <a:ext uri="{FF2B5EF4-FFF2-40B4-BE49-F238E27FC236}">
                <a16:creationId xmlns:a16="http://schemas.microsoft.com/office/drawing/2014/main" id="{080AB9A4-7F21-A3D7-21F7-EA6AF5E2E4DE}"/>
              </a:ext>
            </a:extLst>
          </p:cNvPr>
          <p:cNvCxnSpPr>
            <a:cxnSpLocks/>
          </p:cNvCxnSpPr>
          <p:nvPr/>
        </p:nvCxnSpPr>
        <p:spPr>
          <a:xfrm>
            <a:off x="4532402" y="3506490"/>
            <a:ext cx="10013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0721BA-E3BA-6BB9-E4D7-1D0D438E3F89}"/>
              </a:ext>
            </a:extLst>
          </p:cNvPr>
          <p:cNvCxnSpPr>
            <a:cxnSpLocks/>
          </p:cNvCxnSpPr>
          <p:nvPr/>
        </p:nvCxnSpPr>
        <p:spPr>
          <a:xfrm>
            <a:off x="4532402" y="4364063"/>
            <a:ext cx="10013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5B78E9-5A35-3331-3B16-711392DB5FD7}"/>
              </a:ext>
            </a:extLst>
          </p:cNvPr>
          <p:cNvCxnSpPr>
            <a:cxnSpLocks/>
          </p:cNvCxnSpPr>
          <p:nvPr/>
        </p:nvCxnSpPr>
        <p:spPr>
          <a:xfrm>
            <a:off x="8117241" y="3251753"/>
            <a:ext cx="10013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B0449B-578A-4538-97CB-B4A13994A416}"/>
              </a:ext>
            </a:extLst>
          </p:cNvPr>
          <p:cNvCxnSpPr>
            <a:cxnSpLocks/>
          </p:cNvCxnSpPr>
          <p:nvPr/>
        </p:nvCxnSpPr>
        <p:spPr>
          <a:xfrm>
            <a:off x="8109492" y="4070580"/>
            <a:ext cx="10013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E1D268-E65A-0CCB-9730-85CFFE0EE1F1}"/>
              </a:ext>
            </a:extLst>
          </p:cNvPr>
          <p:cNvCxnSpPr>
            <a:cxnSpLocks/>
          </p:cNvCxnSpPr>
          <p:nvPr/>
        </p:nvCxnSpPr>
        <p:spPr>
          <a:xfrm>
            <a:off x="8109492" y="4651767"/>
            <a:ext cx="10013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35A64D-AE53-21CC-E4A2-F96AA8332717}"/>
              </a:ext>
            </a:extLst>
          </p:cNvPr>
          <p:cNvCxnSpPr>
            <a:cxnSpLocks/>
          </p:cNvCxnSpPr>
          <p:nvPr/>
        </p:nvCxnSpPr>
        <p:spPr>
          <a:xfrm>
            <a:off x="985437" y="3244004"/>
            <a:ext cx="10013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3C7623A-B479-29FF-5B69-2AD22CA2B3DB}"/>
              </a:ext>
            </a:extLst>
          </p:cNvPr>
          <p:cNvSpPr/>
          <p:nvPr/>
        </p:nvSpPr>
        <p:spPr>
          <a:xfrm>
            <a:off x="488260" y="1296784"/>
            <a:ext cx="10680159" cy="464720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54D71DD8-471C-4795-B755-E943CA9A3B5E}"/>
              </a:ext>
            </a:extLst>
          </p:cNvPr>
          <p:cNvSpPr>
            <a:spLocks noGrp="1"/>
          </p:cNvSpPr>
          <p:nvPr>
            <p:ph type="title"/>
          </p:nvPr>
        </p:nvSpPr>
        <p:spPr/>
        <p:txBody>
          <a:bodyPr/>
          <a:lstStyle/>
          <a:p>
            <a:r>
              <a:rPr lang="en-US"/>
              <a:t>We are at a Strategic Inflection Point</a:t>
            </a:r>
          </a:p>
        </p:txBody>
      </p:sp>
      <p:grpSp>
        <p:nvGrpSpPr>
          <p:cNvPr id="28" name="Group 27">
            <a:extLst>
              <a:ext uri="{FF2B5EF4-FFF2-40B4-BE49-F238E27FC236}">
                <a16:creationId xmlns:a16="http://schemas.microsoft.com/office/drawing/2014/main" id="{9A93490E-54BE-692B-0208-D79A13310AEE}"/>
              </a:ext>
            </a:extLst>
          </p:cNvPr>
          <p:cNvGrpSpPr/>
          <p:nvPr/>
        </p:nvGrpSpPr>
        <p:grpSpPr>
          <a:xfrm>
            <a:off x="3580363" y="1691044"/>
            <a:ext cx="6051684" cy="3967705"/>
            <a:chOff x="3267325" y="1726513"/>
            <a:chExt cx="7901120" cy="4110633"/>
          </a:xfrm>
        </p:grpSpPr>
        <p:sp>
          <p:nvSpPr>
            <p:cNvPr id="53" name="Freeform: Shape 52">
              <a:extLst>
                <a:ext uri="{FF2B5EF4-FFF2-40B4-BE49-F238E27FC236}">
                  <a16:creationId xmlns:a16="http://schemas.microsoft.com/office/drawing/2014/main" id="{F8B04DAB-218C-4F62-B217-1152A1EEC670}"/>
                </a:ext>
              </a:extLst>
            </p:cNvPr>
            <p:cNvSpPr/>
            <p:nvPr/>
          </p:nvSpPr>
          <p:spPr>
            <a:xfrm>
              <a:off x="3267325" y="3781286"/>
              <a:ext cx="3862728" cy="1897426"/>
            </a:xfrm>
            <a:custGeom>
              <a:avLst/>
              <a:gdLst>
                <a:gd name="connsiteX0" fmla="*/ 0 w 3862728"/>
                <a:gd name="connsiteY0" fmla="*/ 1897426 h 1897426"/>
                <a:gd name="connsiteX1" fmla="*/ 3299671 w 3862728"/>
                <a:gd name="connsiteY1" fmla="*/ 23139 h 1897426"/>
                <a:gd name="connsiteX2" fmla="*/ 3862728 w 3862728"/>
                <a:gd name="connsiteY2" fmla="*/ 0 h 1897426"/>
              </a:gdLst>
              <a:ahLst/>
              <a:cxnLst>
                <a:cxn ang="0">
                  <a:pos x="connsiteX0" y="connsiteY0"/>
                </a:cxn>
                <a:cxn ang="0">
                  <a:pos x="connsiteX1" y="connsiteY1"/>
                </a:cxn>
                <a:cxn ang="0">
                  <a:pos x="connsiteX2" y="connsiteY2"/>
                </a:cxn>
              </a:cxnLst>
              <a:rect l="l" t="t" r="r" b="b"/>
              <a:pathLst>
                <a:path w="3862728" h="1897426">
                  <a:moveTo>
                    <a:pt x="0" y="1897426"/>
                  </a:moveTo>
                  <a:cubicBezTo>
                    <a:pt x="0" y="1897426"/>
                    <a:pt x="1193990" y="177402"/>
                    <a:pt x="3299671" y="23139"/>
                  </a:cubicBezTo>
                  <a:cubicBezTo>
                    <a:pt x="3494042" y="9256"/>
                    <a:pt x="3682242" y="1543"/>
                    <a:pt x="3862728" y="0"/>
                  </a:cubicBezTo>
                </a:path>
              </a:pathLst>
            </a:custGeom>
            <a:noFill/>
            <a:ln w="61669" cap="rnd">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4" name="Freeform: Shape 53">
              <a:extLst>
                <a:ext uri="{FF2B5EF4-FFF2-40B4-BE49-F238E27FC236}">
                  <a16:creationId xmlns:a16="http://schemas.microsoft.com/office/drawing/2014/main" id="{781EF25E-6E41-4DAA-9802-974CEE8F2803}"/>
                </a:ext>
              </a:extLst>
            </p:cNvPr>
            <p:cNvSpPr/>
            <p:nvPr/>
          </p:nvSpPr>
          <p:spPr>
            <a:xfrm>
              <a:off x="7130054" y="1726513"/>
              <a:ext cx="4037044" cy="2056316"/>
            </a:xfrm>
            <a:custGeom>
              <a:avLst/>
              <a:gdLst>
                <a:gd name="connsiteX0" fmla="*/ 0 w 4037044"/>
                <a:gd name="connsiteY0" fmla="*/ 2056316 h 2056316"/>
                <a:gd name="connsiteX1" fmla="*/ 2565382 w 4037044"/>
                <a:gd name="connsiteY1" fmla="*/ 1564220 h 2056316"/>
                <a:gd name="connsiteX2" fmla="*/ 4037045 w 4037044"/>
                <a:gd name="connsiteY2" fmla="*/ 0 h 2056316"/>
              </a:gdLst>
              <a:ahLst/>
              <a:cxnLst>
                <a:cxn ang="0">
                  <a:pos x="connsiteX0" y="connsiteY0"/>
                </a:cxn>
                <a:cxn ang="0">
                  <a:pos x="connsiteX1" y="connsiteY1"/>
                </a:cxn>
                <a:cxn ang="0">
                  <a:pos x="connsiteX2" y="connsiteY2"/>
                </a:cxn>
              </a:cxnLst>
              <a:rect l="l" t="t" r="r" b="b"/>
              <a:pathLst>
                <a:path w="4037044" h="2056316">
                  <a:moveTo>
                    <a:pt x="0" y="2056316"/>
                  </a:moveTo>
                  <a:cubicBezTo>
                    <a:pt x="0" y="2056316"/>
                    <a:pt x="1462407" y="2059402"/>
                    <a:pt x="2565382" y="1564220"/>
                  </a:cubicBezTo>
                  <a:cubicBezTo>
                    <a:pt x="3651389" y="1076751"/>
                    <a:pt x="4037045" y="731203"/>
                    <a:pt x="4037045" y="0"/>
                  </a:cubicBezTo>
                </a:path>
              </a:pathLst>
            </a:custGeom>
            <a:noFill/>
            <a:ln w="61669" cap="rnd">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55" name="Graphic 3">
              <a:extLst>
                <a:ext uri="{FF2B5EF4-FFF2-40B4-BE49-F238E27FC236}">
                  <a16:creationId xmlns:a16="http://schemas.microsoft.com/office/drawing/2014/main" id="{5580BE82-4815-46E8-9C61-13F1B3258E2F}"/>
                </a:ext>
              </a:extLst>
            </p:cNvPr>
            <p:cNvGrpSpPr/>
            <p:nvPr/>
          </p:nvGrpSpPr>
          <p:grpSpPr>
            <a:xfrm>
              <a:off x="7201487" y="3788543"/>
              <a:ext cx="3966958" cy="2048603"/>
              <a:chOff x="7126178" y="3781286"/>
              <a:chExt cx="4135772" cy="2048603"/>
            </a:xfrm>
            <a:noFill/>
          </p:grpSpPr>
          <p:sp>
            <p:nvSpPr>
              <p:cNvPr id="56" name="Freeform: Shape 55">
                <a:extLst>
                  <a:ext uri="{FF2B5EF4-FFF2-40B4-BE49-F238E27FC236}">
                    <a16:creationId xmlns:a16="http://schemas.microsoft.com/office/drawing/2014/main" id="{77CEF315-4B11-44D7-A96C-64FD263432FF}"/>
                  </a:ext>
                </a:extLst>
              </p:cNvPr>
              <p:cNvSpPr/>
              <p:nvPr/>
            </p:nvSpPr>
            <p:spPr>
              <a:xfrm>
                <a:off x="7126178" y="3781286"/>
                <a:ext cx="92557" cy="1542"/>
              </a:xfrm>
              <a:custGeom>
                <a:avLst/>
                <a:gdLst>
                  <a:gd name="connsiteX0" fmla="*/ 0 w 92557"/>
                  <a:gd name="connsiteY0" fmla="*/ 0 h 1542"/>
                  <a:gd name="connsiteX1" fmla="*/ 92557 w 92557"/>
                  <a:gd name="connsiteY1" fmla="*/ 1543 h 1542"/>
                </a:gdLst>
                <a:ahLst/>
                <a:cxnLst>
                  <a:cxn ang="0">
                    <a:pos x="connsiteX0" y="connsiteY0"/>
                  </a:cxn>
                  <a:cxn ang="0">
                    <a:pos x="connsiteX1" y="connsiteY1"/>
                  </a:cxn>
                </a:cxnLst>
                <a:rect l="l" t="t" r="r" b="b"/>
                <a:pathLst>
                  <a:path w="92557" h="1542">
                    <a:moveTo>
                      <a:pt x="0" y="0"/>
                    </a:moveTo>
                    <a:cubicBezTo>
                      <a:pt x="30852" y="0"/>
                      <a:pt x="61705" y="0"/>
                      <a:pt x="92557" y="1543"/>
                    </a:cubicBezTo>
                  </a:path>
                </a:pathLst>
              </a:custGeom>
              <a:noFill/>
              <a:ln w="61669" cap="rnd">
                <a:solidFill>
                  <a:schemeClr val="accent2"/>
                </a:solidFill>
                <a:prstDash val="sys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9" name="Freeform: Shape 68">
                <a:extLst>
                  <a:ext uri="{FF2B5EF4-FFF2-40B4-BE49-F238E27FC236}">
                    <a16:creationId xmlns:a16="http://schemas.microsoft.com/office/drawing/2014/main" id="{774AC588-AEAF-447F-A1C4-FA1C0A684D6C}"/>
                  </a:ext>
                </a:extLst>
              </p:cNvPr>
              <p:cNvSpPr/>
              <p:nvPr/>
            </p:nvSpPr>
            <p:spPr>
              <a:xfrm>
                <a:off x="7405393" y="3788999"/>
                <a:ext cx="3760915" cy="1883542"/>
              </a:xfrm>
              <a:custGeom>
                <a:avLst/>
                <a:gdLst>
                  <a:gd name="connsiteX0" fmla="*/ 0 w 3760915"/>
                  <a:gd name="connsiteY0" fmla="*/ 0 h 1883542"/>
                  <a:gd name="connsiteX1" fmla="*/ 3021999 w 3760915"/>
                  <a:gd name="connsiteY1" fmla="*/ 1065953 h 1883542"/>
                  <a:gd name="connsiteX2" fmla="*/ 3760915 w 3760915"/>
                  <a:gd name="connsiteY2" fmla="*/ 1883543 h 1883542"/>
                </a:gdLst>
                <a:ahLst/>
                <a:cxnLst>
                  <a:cxn ang="0">
                    <a:pos x="connsiteX0" y="connsiteY0"/>
                  </a:cxn>
                  <a:cxn ang="0">
                    <a:pos x="connsiteX1" y="connsiteY1"/>
                  </a:cxn>
                  <a:cxn ang="0">
                    <a:pos x="connsiteX2" y="connsiteY2"/>
                  </a:cxn>
                </a:cxnLst>
                <a:rect l="l" t="t" r="r" b="b"/>
                <a:pathLst>
                  <a:path w="3760915" h="1883542">
                    <a:moveTo>
                      <a:pt x="0" y="0"/>
                    </a:moveTo>
                    <a:cubicBezTo>
                      <a:pt x="1551879" y="66333"/>
                      <a:pt x="2506763" y="613964"/>
                      <a:pt x="3021999" y="1065953"/>
                    </a:cubicBezTo>
                    <a:cubicBezTo>
                      <a:pt x="3410740" y="1406872"/>
                      <a:pt x="3642133" y="1707684"/>
                      <a:pt x="3760915" y="1883543"/>
                    </a:cubicBezTo>
                  </a:path>
                </a:pathLst>
              </a:custGeom>
              <a:noFill/>
              <a:ln w="61669" cap="rnd">
                <a:solidFill>
                  <a:schemeClr val="accent2"/>
                </a:solidFill>
                <a:prstDash val="sys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0" name="Freeform: Shape 69">
                <a:extLst>
                  <a:ext uri="{FF2B5EF4-FFF2-40B4-BE49-F238E27FC236}">
                    <a16:creationId xmlns:a16="http://schemas.microsoft.com/office/drawing/2014/main" id="{9E32EA7D-074F-491A-9DC5-025C9B678400}"/>
                  </a:ext>
                </a:extLst>
              </p:cNvPr>
              <p:cNvSpPr/>
              <p:nvPr/>
            </p:nvSpPr>
            <p:spPr>
              <a:xfrm>
                <a:off x="11215672" y="5749673"/>
                <a:ext cx="46278" cy="80216"/>
              </a:xfrm>
              <a:custGeom>
                <a:avLst/>
                <a:gdLst>
                  <a:gd name="connsiteX0" fmla="*/ 0 w 46278"/>
                  <a:gd name="connsiteY0" fmla="*/ 0 h 80216"/>
                  <a:gd name="connsiteX1" fmla="*/ 46279 w 46278"/>
                  <a:gd name="connsiteY1" fmla="*/ 80217 h 80216"/>
                </a:gdLst>
                <a:ahLst/>
                <a:cxnLst>
                  <a:cxn ang="0">
                    <a:pos x="connsiteX0" y="connsiteY0"/>
                  </a:cxn>
                  <a:cxn ang="0">
                    <a:pos x="connsiteX1" y="connsiteY1"/>
                  </a:cxn>
                </a:cxnLst>
                <a:rect l="l" t="t" r="r" b="b"/>
                <a:pathLst>
                  <a:path w="46278" h="80216">
                    <a:moveTo>
                      <a:pt x="0" y="0"/>
                    </a:moveTo>
                    <a:cubicBezTo>
                      <a:pt x="32395" y="50907"/>
                      <a:pt x="46279" y="80217"/>
                      <a:pt x="46279" y="80217"/>
                    </a:cubicBezTo>
                  </a:path>
                </a:pathLst>
              </a:custGeom>
              <a:noFill/>
              <a:ln w="61669" cap="rnd">
                <a:solidFill>
                  <a:schemeClr val="accent2"/>
                </a:solidFill>
                <a:prstDash val="sys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F4E24A1D-63D2-4618-BFF3-60893BE78A75}"/>
                  </a:ext>
                </a:extLst>
              </p14:cNvPr>
              <p14:cNvContentPartPr/>
              <p14:nvPr/>
            </p14:nvContentPartPr>
            <p14:xfrm>
              <a:off x="11514714" y="4345945"/>
              <a:ext cx="6123" cy="8164"/>
            </p14:xfrm>
          </p:contentPart>
        </mc:Choice>
        <mc:Fallback xmlns="">
          <p:pic>
            <p:nvPicPr>
              <p:cNvPr id="34" name="Ink 33">
                <a:extLst>
                  <a:ext uri="{FF2B5EF4-FFF2-40B4-BE49-F238E27FC236}">
                    <a16:creationId xmlns:a16="http://schemas.microsoft.com/office/drawing/2014/main" id="{F4E24A1D-63D2-4618-BFF3-60893BE78A75}"/>
                  </a:ext>
                </a:extLst>
              </p:cNvPr>
              <p:cNvPicPr/>
              <p:nvPr/>
            </p:nvPicPr>
            <p:blipFill>
              <a:blip r:embed="rId4"/>
              <a:stretch>
                <a:fillRect/>
              </a:stretch>
            </p:blipFill>
            <p:spPr>
              <a:xfrm>
                <a:off x="11505710" y="4337071"/>
                <a:ext cx="23772" cy="25557"/>
              </a:xfrm>
              <a:prstGeom prst="rect">
                <a:avLst/>
              </a:prstGeom>
            </p:spPr>
          </p:pic>
        </mc:Fallback>
      </mc:AlternateContent>
      <p:sp>
        <p:nvSpPr>
          <p:cNvPr id="4" name="TextBox 3">
            <a:extLst>
              <a:ext uri="{FF2B5EF4-FFF2-40B4-BE49-F238E27FC236}">
                <a16:creationId xmlns:a16="http://schemas.microsoft.com/office/drawing/2014/main" id="{AC8041A8-17CD-4E69-AE85-B5FBE6DEAB60}"/>
              </a:ext>
            </a:extLst>
          </p:cNvPr>
          <p:cNvSpPr txBox="1"/>
          <p:nvPr/>
        </p:nvSpPr>
        <p:spPr>
          <a:xfrm>
            <a:off x="9010364" y="1453581"/>
            <a:ext cx="1241304" cy="369332"/>
          </a:xfrm>
          <a:prstGeom prst="rect">
            <a:avLst/>
          </a:prstGeom>
          <a:solidFill>
            <a:schemeClr val="tx2"/>
          </a:solidFill>
        </p:spPr>
        <p:txBody>
          <a:bodyPr wrap="square" rtlCol="0">
            <a:spAutoFit/>
          </a:bodyPr>
          <a:lstStyle/>
          <a:p>
            <a:pPr algn="ctr"/>
            <a:r>
              <a:rPr lang="en-US" sz="2000">
                <a:solidFill>
                  <a:schemeClr val="bg2"/>
                </a:solidFill>
                <a:latin typeface="IntelOne Display Light" panose="020B0403020203020204" pitchFamily="34" charset="77"/>
              </a:rPr>
              <a:t>IDM </a:t>
            </a:r>
            <a:r>
              <a:rPr lang="en-US" sz="2000">
                <a:solidFill>
                  <a:schemeClr val="bg2"/>
                </a:solidFill>
                <a:latin typeface="IntelOne Display Medium" panose="020B0503020203020204" pitchFamily="34" charset="77"/>
              </a:rPr>
              <a:t>2.0</a:t>
            </a:r>
          </a:p>
        </p:txBody>
      </p:sp>
      <p:sp>
        <p:nvSpPr>
          <p:cNvPr id="25" name="TextBox 24">
            <a:extLst>
              <a:ext uri="{FF2B5EF4-FFF2-40B4-BE49-F238E27FC236}">
                <a16:creationId xmlns:a16="http://schemas.microsoft.com/office/drawing/2014/main" id="{463945C8-D509-42E0-AD65-201CEAA419D4}"/>
              </a:ext>
            </a:extLst>
          </p:cNvPr>
          <p:cNvSpPr txBox="1"/>
          <p:nvPr/>
        </p:nvSpPr>
        <p:spPr>
          <a:xfrm>
            <a:off x="9002633" y="5435369"/>
            <a:ext cx="1190792" cy="369332"/>
          </a:xfrm>
          <a:prstGeom prst="rect">
            <a:avLst/>
          </a:prstGeom>
          <a:solidFill>
            <a:schemeClr val="tx2"/>
          </a:solidFill>
        </p:spPr>
        <p:txBody>
          <a:bodyPr wrap="square" rtlCol="0">
            <a:spAutoFit/>
          </a:bodyPr>
          <a:lstStyle/>
          <a:p>
            <a:pPr algn="ctr"/>
            <a:r>
              <a:rPr lang="en-US" sz="2000">
                <a:solidFill>
                  <a:schemeClr val="bg2"/>
                </a:solidFill>
                <a:latin typeface="IntelOne Display Light" panose="020B0403020203020204" pitchFamily="34" charset="77"/>
              </a:rPr>
              <a:t>IDM</a:t>
            </a:r>
            <a:r>
              <a:rPr lang="en-US" sz="2000">
                <a:solidFill>
                  <a:schemeClr val="bg2"/>
                </a:solidFill>
                <a:latin typeface="IntelOne Display Regular" panose="020B0503020203020204" pitchFamily="34" charset="77"/>
              </a:rPr>
              <a:t> </a:t>
            </a:r>
            <a:r>
              <a:rPr lang="en-US" sz="2000">
                <a:solidFill>
                  <a:schemeClr val="bg2"/>
                </a:solidFill>
                <a:latin typeface="IntelOne Display Medium" panose="020B0503020203020204" pitchFamily="34" charset="77"/>
              </a:rPr>
              <a:t>1.0</a:t>
            </a:r>
          </a:p>
        </p:txBody>
      </p:sp>
      <p:grpSp>
        <p:nvGrpSpPr>
          <p:cNvPr id="30" name="Group 29">
            <a:extLst>
              <a:ext uri="{FF2B5EF4-FFF2-40B4-BE49-F238E27FC236}">
                <a16:creationId xmlns:a16="http://schemas.microsoft.com/office/drawing/2014/main" id="{C43CAFE6-8F86-A603-E0E5-6F4CBEEA6DA4}"/>
              </a:ext>
            </a:extLst>
          </p:cNvPr>
          <p:cNvGrpSpPr/>
          <p:nvPr/>
        </p:nvGrpSpPr>
        <p:grpSpPr>
          <a:xfrm>
            <a:off x="6059687" y="2634039"/>
            <a:ext cx="1370889" cy="808415"/>
            <a:chOff x="6232934" y="2565356"/>
            <a:chExt cx="1370889" cy="808415"/>
          </a:xfrm>
        </p:grpSpPr>
        <p:sp>
          <p:nvSpPr>
            <p:cNvPr id="29" name="TextBox 28">
              <a:extLst>
                <a:ext uri="{FF2B5EF4-FFF2-40B4-BE49-F238E27FC236}">
                  <a16:creationId xmlns:a16="http://schemas.microsoft.com/office/drawing/2014/main" id="{B9A01C18-3C9B-4B61-8F7D-BA407C58CBA6}"/>
                </a:ext>
              </a:extLst>
            </p:cNvPr>
            <p:cNvSpPr txBox="1"/>
            <p:nvPr/>
          </p:nvSpPr>
          <p:spPr>
            <a:xfrm>
              <a:off x="6232934" y="2565356"/>
              <a:ext cx="137088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solidFill>
                    <a:schemeClr val="bg1"/>
                  </a:solidFill>
                  <a:effectLst/>
                  <a:uLnTx/>
                  <a:uFillTx/>
                  <a:latin typeface="IntelOne Display Light" panose="020B0403020203020204" pitchFamily="34" charset="77"/>
                  <a:cs typeface="Arial"/>
                </a:rPr>
                <a:t>We are here</a:t>
              </a:r>
            </a:p>
          </p:txBody>
        </p:sp>
        <p:cxnSp>
          <p:nvCxnSpPr>
            <p:cNvPr id="21" name="Straight Arrow Connector 20">
              <a:extLst>
                <a:ext uri="{FF2B5EF4-FFF2-40B4-BE49-F238E27FC236}">
                  <a16:creationId xmlns:a16="http://schemas.microsoft.com/office/drawing/2014/main" id="{4E7F076B-6C22-474E-ADDB-3E382CDD5CE6}"/>
                </a:ext>
              </a:extLst>
            </p:cNvPr>
            <p:cNvCxnSpPr>
              <a:cxnSpLocks/>
            </p:cNvCxnSpPr>
            <p:nvPr/>
          </p:nvCxnSpPr>
          <p:spPr>
            <a:xfrm>
              <a:off x="6918378" y="2900774"/>
              <a:ext cx="0" cy="472997"/>
            </a:xfrm>
            <a:prstGeom prst="straightConnector1">
              <a:avLst/>
            </a:prstGeom>
            <a:ln w="38100">
              <a:solidFill>
                <a:schemeClr val="bg1"/>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pic>
        <p:nvPicPr>
          <p:cNvPr id="35" name="Picture 34">
            <a:extLst>
              <a:ext uri="{FF2B5EF4-FFF2-40B4-BE49-F238E27FC236}">
                <a16:creationId xmlns:a16="http://schemas.microsoft.com/office/drawing/2014/main" id="{8E2AF52C-3FED-E2B1-E2F1-54BDE09666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5591" y="3447970"/>
            <a:ext cx="439083" cy="439083"/>
          </a:xfrm>
          <a:prstGeom prst="rect">
            <a:avLst/>
          </a:prstGeom>
        </p:spPr>
      </p:pic>
      <p:grpSp>
        <p:nvGrpSpPr>
          <p:cNvPr id="38" name="Group 37">
            <a:extLst>
              <a:ext uri="{FF2B5EF4-FFF2-40B4-BE49-F238E27FC236}">
                <a16:creationId xmlns:a16="http://schemas.microsoft.com/office/drawing/2014/main" id="{765D8E85-3703-EA24-9FF1-AAE1FEB3D577}"/>
              </a:ext>
            </a:extLst>
          </p:cNvPr>
          <p:cNvGrpSpPr/>
          <p:nvPr/>
        </p:nvGrpSpPr>
        <p:grpSpPr>
          <a:xfrm>
            <a:off x="1339491" y="2184108"/>
            <a:ext cx="1869104" cy="2278215"/>
            <a:chOff x="1617754" y="2067730"/>
            <a:chExt cx="1869104" cy="2278215"/>
          </a:xfrm>
        </p:grpSpPr>
        <p:grpSp>
          <p:nvGrpSpPr>
            <p:cNvPr id="19" name="Group 18">
              <a:extLst>
                <a:ext uri="{FF2B5EF4-FFF2-40B4-BE49-F238E27FC236}">
                  <a16:creationId xmlns:a16="http://schemas.microsoft.com/office/drawing/2014/main" id="{A49BCABC-0990-BC64-9909-35F457E0A2D0}"/>
                </a:ext>
              </a:extLst>
            </p:cNvPr>
            <p:cNvGrpSpPr/>
            <p:nvPr/>
          </p:nvGrpSpPr>
          <p:grpSpPr>
            <a:xfrm>
              <a:off x="2409209" y="2067730"/>
              <a:ext cx="1077649" cy="2278215"/>
              <a:chOff x="844253" y="2260979"/>
              <a:chExt cx="1345497" cy="2844461"/>
            </a:xfrm>
          </p:grpSpPr>
          <p:grpSp>
            <p:nvGrpSpPr>
              <p:cNvPr id="44" name="Group 43">
                <a:extLst>
                  <a:ext uri="{FF2B5EF4-FFF2-40B4-BE49-F238E27FC236}">
                    <a16:creationId xmlns:a16="http://schemas.microsoft.com/office/drawing/2014/main" id="{DC671FE5-6F27-4CD8-834F-DCA229025E1F}"/>
                  </a:ext>
                </a:extLst>
              </p:cNvPr>
              <p:cNvGrpSpPr/>
              <p:nvPr/>
            </p:nvGrpSpPr>
            <p:grpSpPr>
              <a:xfrm>
                <a:off x="921693" y="2260979"/>
                <a:ext cx="1268057" cy="2844461"/>
                <a:chOff x="809359" y="2235200"/>
                <a:chExt cx="1268057" cy="2844461"/>
              </a:xfrm>
            </p:grpSpPr>
            <p:sp>
              <p:nvSpPr>
                <p:cNvPr id="37" name="Freeform: Shape 36">
                  <a:extLst>
                    <a:ext uri="{FF2B5EF4-FFF2-40B4-BE49-F238E27FC236}">
                      <a16:creationId xmlns:a16="http://schemas.microsoft.com/office/drawing/2014/main" id="{7C5DC28D-E4A6-42B2-BF05-061D9AA9EC0F}"/>
                    </a:ext>
                  </a:extLst>
                </p:cNvPr>
                <p:cNvSpPr/>
                <p:nvPr/>
              </p:nvSpPr>
              <p:spPr>
                <a:xfrm>
                  <a:off x="1193158" y="2702560"/>
                  <a:ext cx="653626" cy="2146809"/>
                </a:xfrm>
                <a:custGeom>
                  <a:avLst/>
                  <a:gdLst>
                    <a:gd name="connsiteX0" fmla="*/ 326813 w 653626"/>
                    <a:gd name="connsiteY0" fmla="*/ 2146808 h 2146808"/>
                    <a:gd name="connsiteX1" fmla="*/ 0 w 653626"/>
                    <a:gd name="connsiteY1" fmla="*/ 1819995 h 2146808"/>
                    <a:gd name="connsiteX2" fmla="*/ 161883 w 653626"/>
                    <a:gd name="connsiteY2" fmla="*/ 1537885 h 2146808"/>
                    <a:gd name="connsiteX3" fmla="*/ 225552 w 653626"/>
                    <a:gd name="connsiteY3" fmla="*/ 1500632 h 2146808"/>
                    <a:gd name="connsiteX4" fmla="*/ 225552 w 653626"/>
                    <a:gd name="connsiteY4" fmla="*/ 69765 h 2146808"/>
                    <a:gd name="connsiteX5" fmla="*/ 295317 w 653626"/>
                    <a:gd name="connsiteY5" fmla="*/ 0 h 2146808"/>
                    <a:gd name="connsiteX6" fmla="*/ 358309 w 653626"/>
                    <a:gd name="connsiteY6" fmla="*/ 0 h 2146808"/>
                    <a:gd name="connsiteX7" fmla="*/ 428075 w 653626"/>
                    <a:gd name="connsiteY7" fmla="*/ 69765 h 2146808"/>
                    <a:gd name="connsiteX8" fmla="*/ 428075 w 653626"/>
                    <a:gd name="connsiteY8" fmla="*/ 1500632 h 2146808"/>
                    <a:gd name="connsiteX9" fmla="*/ 491744 w 653626"/>
                    <a:gd name="connsiteY9" fmla="*/ 1537885 h 2146808"/>
                    <a:gd name="connsiteX10" fmla="*/ 653626 w 653626"/>
                    <a:gd name="connsiteY10" fmla="*/ 1819995 h 2146808"/>
                    <a:gd name="connsiteX11" fmla="*/ 326813 w 653626"/>
                    <a:gd name="connsiteY11" fmla="*/ 2146808 h 214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626" h="2146808">
                      <a:moveTo>
                        <a:pt x="326813" y="2146808"/>
                      </a:moveTo>
                      <a:cubicBezTo>
                        <a:pt x="146643" y="2146808"/>
                        <a:pt x="0" y="2000165"/>
                        <a:pt x="0" y="1819995"/>
                      </a:cubicBezTo>
                      <a:cubicBezTo>
                        <a:pt x="0" y="1704509"/>
                        <a:pt x="61976" y="1596475"/>
                        <a:pt x="161883" y="1537885"/>
                      </a:cubicBezTo>
                      <a:lnTo>
                        <a:pt x="225552" y="1500632"/>
                      </a:lnTo>
                      <a:lnTo>
                        <a:pt x="225552" y="69765"/>
                      </a:lnTo>
                      <a:cubicBezTo>
                        <a:pt x="225552" y="31157"/>
                        <a:pt x="257048" y="0"/>
                        <a:pt x="295317" y="0"/>
                      </a:cubicBezTo>
                      <a:lnTo>
                        <a:pt x="358309" y="0"/>
                      </a:lnTo>
                      <a:cubicBezTo>
                        <a:pt x="396917" y="0"/>
                        <a:pt x="428075" y="31496"/>
                        <a:pt x="428075" y="69765"/>
                      </a:cubicBezTo>
                      <a:lnTo>
                        <a:pt x="428075" y="1500632"/>
                      </a:lnTo>
                      <a:lnTo>
                        <a:pt x="491744" y="1537885"/>
                      </a:lnTo>
                      <a:cubicBezTo>
                        <a:pt x="591651" y="1596475"/>
                        <a:pt x="653626" y="1704509"/>
                        <a:pt x="653626" y="1819995"/>
                      </a:cubicBezTo>
                      <a:cubicBezTo>
                        <a:pt x="653288" y="2000165"/>
                        <a:pt x="506984" y="2146808"/>
                        <a:pt x="326813" y="2146808"/>
                      </a:cubicBezTo>
                      <a:close/>
                    </a:path>
                  </a:pathLst>
                </a:custGeom>
                <a:gradFill>
                  <a:gsLst>
                    <a:gs pos="44000">
                      <a:schemeClr val="accent3"/>
                    </a:gs>
                    <a:gs pos="0">
                      <a:srgbClr val="FF0000"/>
                    </a:gs>
                    <a:gs pos="100000">
                      <a:srgbClr val="00B050"/>
                    </a:gs>
                  </a:gsLst>
                  <a:lin ang="5400000" scaled="0"/>
                </a:gradFill>
                <a:ln w="3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9" name="Freeform: Shape 38">
                  <a:extLst>
                    <a:ext uri="{FF2B5EF4-FFF2-40B4-BE49-F238E27FC236}">
                      <a16:creationId xmlns:a16="http://schemas.microsoft.com/office/drawing/2014/main" id="{007CF9E6-4EBF-4F1E-A236-A76375736638}"/>
                    </a:ext>
                  </a:extLst>
                </p:cNvPr>
                <p:cNvSpPr/>
                <p:nvPr/>
              </p:nvSpPr>
              <p:spPr>
                <a:xfrm>
                  <a:off x="809359" y="2235200"/>
                  <a:ext cx="1268057" cy="2844461"/>
                </a:xfrm>
                <a:custGeom>
                  <a:avLst/>
                  <a:gdLst>
                    <a:gd name="connsiteX0" fmla="*/ 1191519 w 1268057"/>
                    <a:gd name="connsiteY0" fmla="*/ 2006600 h 2844461"/>
                    <a:gd name="connsiteX1" fmla="*/ 1042167 w 1268057"/>
                    <a:gd name="connsiteY1" fmla="*/ 1840315 h 2844461"/>
                    <a:gd name="connsiteX2" fmla="*/ 1042167 w 1268057"/>
                    <a:gd name="connsiteY2" fmla="*/ 300059 h 2844461"/>
                    <a:gd name="connsiteX3" fmla="*/ 742108 w 1268057"/>
                    <a:gd name="connsiteY3" fmla="*/ 0 h 2844461"/>
                    <a:gd name="connsiteX4" fmla="*/ 679116 w 1268057"/>
                    <a:gd name="connsiteY4" fmla="*/ 0 h 2844461"/>
                    <a:gd name="connsiteX5" fmla="*/ 379057 w 1268057"/>
                    <a:gd name="connsiteY5" fmla="*/ 300059 h 2844461"/>
                    <a:gd name="connsiteX6" fmla="*/ 379057 w 1268057"/>
                    <a:gd name="connsiteY6" fmla="*/ 1839976 h 2844461"/>
                    <a:gd name="connsiteX7" fmla="*/ 229706 w 1268057"/>
                    <a:gd name="connsiteY7" fmla="*/ 2006261 h 2844461"/>
                    <a:gd name="connsiteX8" fmla="*/ 153844 w 1268057"/>
                    <a:gd name="connsiteY8" fmla="*/ 2287355 h 2844461"/>
                    <a:gd name="connsiteX9" fmla="*/ 710951 w 1268057"/>
                    <a:gd name="connsiteY9" fmla="*/ 2844462 h 2844461"/>
                    <a:gd name="connsiteX10" fmla="*/ 1268057 w 1268057"/>
                    <a:gd name="connsiteY10" fmla="*/ 2287355 h 2844461"/>
                    <a:gd name="connsiteX11" fmla="*/ 1191519 w 1268057"/>
                    <a:gd name="connsiteY11" fmla="*/ 2006600 h 2844461"/>
                    <a:gd name="connsiteX12" fmla="*/ 710612 w 1268057"/>
                    <a:gd name="connsiteY12" fmla="*/ 2715768 h 2844461"/>
                    <a:gd name="connsiteX13" fmla="*/ 282199 w 1268057"/>
                    <a:gd name="connsiteY13" fmla="*/ 2287355 h 2844461"/>
                    <a:gd name="connsiteX14" fmla="*/ 340449 w 1268057"/>
                    <a:gd name="connsiteY14" fmla="*/ 2071285 h 2844461"/>
                    <a:gd name="connsiteX15" fmla="*/ 455257 w 1268057"/>
                    <a:gd name="connsiteY15" fmla="*/ 1943269 h 2844461"/>
                    <a:gd name="connsiteX16" fmla="*/ 507073 w 1268057"/>
                    <a:gd name="connsiteY16" fmla="*/ 1904661 h 2844461"/>
                    <a:gd name="connsiteX17" fmla="*/ 507073 w 1268057"/>
                    <a:gd name="connsiteY17" fmla="*/ 300059 h 2844461"/>
                    <a:gd name="connsiteX18" fmla="*/ 678439 w 1268057"/>
                    <a:gd name="connsiteY18" fmla="*/ 128693 h 2844461"/>
                    <a:gd name="connsiteX19" fmla="*/ 741431 w 1268057"/>
                    <a:gd name="connsiteY19" fmla="*/ 128693 h 2844461"/>
                    <a:gd name="connsiteX20" fmla="*/ 912796 w 1268057"/>
                    <a:gd name="connsiteY20" fmla="*/ 300059 h 2844461"/>
                    <a:gd name="connsiteX21" fmla="*/ 912796 w 1268057"/>
                    <a:gd name="connsiteY21" fmla="*/ 1904661 h 2844461"/>
                    <a:gd name="connsiteX22" fmla="*/ 964612 w 1268057"/>
                    <a:gd name="connsiteY22" fmla="*/ 1943269 h 2844461"/>
                    <a:gd name="connsiteX23" fmla="*/ 1079420 w 1268057"/>
                    <a:gd name="connsiteY23" fmla="*/ 2071285 h 2844461"/>
                    <a:gd name="connsiteX24" fmla="*/ 1137671 w 1268057"/>
                    <a:gd name="connsiteY24" fmla="*/ 2287355 h 2844461"/>
                    <a:gd name="connsiteX25" fmla="*/ 710612 w 1268057"/>
                    <a:gd name="connsiteY25" fmla="*/ 2715768 h 2844461"/>
                    <a:gd name="connsiteX26" fmla="*/ 268313 w 1268057"/>
                    <a:gd name="connsiteY26" fmla="*/ 789771 h 2844461"/>
                    <a:gd name="connsiteX27" fmla="*/ 136234 w 1268057"/>
                    <a:gd name="connsiteY27" fmla="*/ 789771 h 2844461"/>
                    <a:gd name="connsiteX28" fmla="*/ 98980 w 1268057"/>
                    <a:gd name="connsiteY28" fmla="*/ 823637 h 2844461"/>
                    <a:gd name="connsiteX29" fmla="*/ 132847 w 1268057"/>
                    <a:gd name="connsiteY29" fmla="*/ 860891 h 2844461"/>
                    <a:gd name="connsiteX30" fmla="*/ 265266 w 1268057"/>
                    <a:gd name="connsiteY30" fmla="*/ 860891 h 2844461"/>
                    <a:gd name="connsiteX31" fmla="*/ 302519 w 1268057"/>
                    <a:gd name="connsiteY31" fmla="*/ 827024 h 2844461"/>
                    <a:gd name="connsiteX32" fmla="*/ 268313 w 1268057"/>
                    <a:gd name="connsiteY32" fmla="*/ 789771 h 2844461"/>
                    <a:gd name="connsiteX33" fmla="*/ 28538 w 1268057"/>
                    <a:gd name="connsiteY33" fmla="*/ 729827 h 2844461"/>
                    <a:gd name="connsiteX34" fmla="*/ 275764 w 1268057"/>
                    <a:gd name="connsiteY34" fmla="*/ 729827 h 2844461"/>
                    <a:gd name="connsiteX35" fmla="*/ 306921 w 1268057"/>
                    <a:gd name="connsiteY35" fmla="*/ 694267 h 2844461"/>
                    <a:gd name="connsiteX36" fmla="*/ 278473 w 1268057"/>
                    <a:gd name="connsiteY36" fmla="*/ 655320 h 2844461"/>
                    <a:gd name="connsiteX37" fmla="*/ 31247 w 1268057"/>
                    <a:gd name="connsiteY37" fmla="*/ 655320 h 2844461"/>
                    <a:gd name="connsiteX38" fmla="*/ 90 w 1268057"/>
                    <a:gd name="connsiteY38" fmla="*/ 690880 h 2844461"/>
                    <a:gd name="connsiteX39" fmla="*/ 28538 w 1268057"/>
                    <a:gd name="connsiteY39" fmla="*/ 729827 h 2844461"/>
                    <a:gd name="connsiteX40" fmla="*/ 268313 w 1268057"/>
                    <a:gd name="connsiteY40" fmla="*/ 922528 h 2844461"/>
                    <a:gd name="connsiteX41" fmla="*/ 136234 w 1268057"/>
                    <a:gd name="connsiteY41" fmla="*/ 922528 h 2844461"/>
                    <a:gd name="connsiteX42" fmla="*/ 98980 w 1268057"/>
                    <a:gd name="connsiteY42" fmla="*/ 956395 h 2844461"/>
                    <a:gd name="connsiteX43" fmla="*/ 132847 w 1268057"/>
                    <a:gd name="connsiteY43" fmla="*/ 993648 h 2844461"/>
                    <a:gd name="connsiteX44" fmla="*/ 265266 w 1268057"/>
                    <a:gd name="connsiteY44" fmla="*/ 993648 h 2844461"/>
                    <a:gd name="connsiteX45" fmla="*/ 302519 w 1268057"/>
                    <a:gd name="connsiteY45" fmla="*/ 959781 h 2844461"/>
                    <a:gd name="connsiteX46" fmla="*/ 268313 w 1268057"/>
                    <a:gd name="connsiteY46" fmla="*/ 922528 h 2844461"/>
                    <a:gd name="connsiteX47" fmla="*/ 268313 w 1268057"/>
                    <a:gd name="connsiteY47" fmla="*/ 1320800 h 2844461"/>
                    <a:gd name="connsiteX48" fmla="*/ 136234 w 1268057"/>
                    <a:gd name="connsiteY48" fmla="*/ 1320800 h 2844461"/>
                    <a:gd name="connsiteX49" fmla="*/ 98980 w 1268057"/>
                    <a:gd name="connsiteY49" fmla="*/ 1354667 h 2844461"/>
                    <a:gd name="connsiteX50" fmla="*/ 132847 w 1268057"/>
                    <a:gd name="connsiteY50" fmla="*/ 1391920 h 2844461"/>
                    <a:gd name="connsiteX51" fmla="*/ 265266 w 1268057"/>
                    <a:gd name="connsiteY51" fmla="*/ 1391920 h 2844461"/>
                    <a:gd name="connsiteX52" fmla="*/ 302519 w 1268057"/>
                    <a:gd name="connsiteY52" fmla="*/ 1358053 h 2844461"/>
                    <a:gd name="connsiteX53" fmla="*/ 268313 w 1268057"/>
                    <a:gd name="connsiteY53" fmla="*/ 1320800 h 2844461"/>
                    <a:gd name="connsiteX54" fmla="*/ 306921 w 1268057"/>
                    <a:gd name="connsiteY54" fmla="*/ 1491149 h 2844461"/>
                    <a:gd name="connsiteX55" fmla="*/ 278473 w 1268057"/>
                    <a:gd name="connsiteY55" fmla="*/ 1452203 h 2844461"/>
                    <a:gd name="connsiteX56" fmla="*/ 31247 w 1268057"/>
                    <a:gd name="connsiteY56" fmla="*/ 1452203 h 2844461"/>
                    <a:gd name="connsiteX57" fmla="*/ 90 w 1268057"/>
                    <a:gd name="connsiteY57" fmla="*/ 1487763 h 2844461"/>
                    <a:gd name="connsiteX58" fmla="*/ 28538 w 1268057"/>
                    <a:gd name="connsiteY58" fmla="*/ 1526709 h 2844461"/>
                    <a:gd name="connsiteX59" fmla="*/ 275764 w 1268057"/>
                    <a:gd name="connsiteY59" fmla="*/ 1526709 h 2844461"/>
                    <a:gd name="connsiteX60" fmla="*/ 306921 w 1268057"/>
                    <a:gd name="connsiteY60" fmla="*/ 1491149 h 2844461"/>
                    <a:gd name="connsiteX61" fmla="*/ 268313 w 1268057"/>
                    <a:gd name="connsiteY61" fmla="*/ 1188043 h 2844461"/>
                    <a:gd name="connsiteX62" fmla="*/ 136234 w 1268057"/>
                    <a:gd name="connsiteY62" fmla="*/ 1188043 h 2844461"/>
                    <a:gd name="connsiteX63" fmla="*/ 98980 w 1268057"/>
                    <a:gd name="connsiteY63" fmla="*/ 1221909 h 2844461"/>
                    <a:gd name="connsiteX64" fmla="*/ 132847 w 1268057"/>
                    <a:gd name="connsiteY64" fmla="*/ 1259163 h 2844461"/>
                    <a:gd name="connsiteX65" fmla="*/ 265266 w 1268057"/>
                    <a:gd name="connsiteY65" fmla="*/ 1259163 h 2844461"/>
                    <a:gd name="connsiteX66" fmla="*/ 302519 w 1268057"/>
                    <a:gd name="connsiteY66" fmla="*/ 1225296 h 2844461"/>
                    <a:gd name="connsiteX67" fmla="*/ 268313 w 1268057"/>
                    <a:gd name="connsiteY67" fmla="*/ 1188043 h 2844461"/>
                    <a:gd name="connsiteX68" fmla="*/ 28538 w 1268057"/>
                    <a:gd name="connsiteY68" fmla="*/ 1128099 h 2844461"/>
                    <a:gd name="connsiteX69" fmla="*/ 275764 w 1268057"/>
                    <a:gd name="connsiteY69" fmla="*/ 1128099 h 2844461"/>
                    <a:gd name="connsiteX70" fmla="*/ 306921 w 1268057"/>
                    <a:gd name="connsiteY70" fmla="*/ 1092539 h 2844461"/>
                    <a:gd name="connsiteX71" fmla="*/ 278473 w 1268057"/>
                    <a:gd name="connsiteY71" fmla="*/ 1053592 h 2844461"/>
                    <a:gd name="connsiteX72" fmla="*/ 31247 w 1268057"/>
                    <a:gd name="connsiteY72" fmla="*/ 1053592 h 2844461"/>
                    <a:gd name="connsiteX73" fmla="*/ 90 w 1268057"/>
                    <a:gd name="connsiteY73" fmla="*/ 1089152 h 2844461"/>
                    <a:gd name="connsiteX74" fmla="*/ 28538 w 1268057"/>
                    <a:gd name="connsiteY74" fmla="*/ 1128099 h 28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68057" h="2844461">
                      <a:moveTo>
                        <a:pt x="1191519" y="2006600"/>
                      </a:moveTo>
                      <a:cubicBezTo>
                        <a:pt x="1153588" y="1941576"/>
                        <a:pt x="1102449" y="1885019"/>
                        <a:pt x="1042167" y="1840315"/>
                      </a:cubicBezTo>
                      <a:lnTo>
                        <a:pt x="1042167" y="300059"/>
                      </a:lnTo>
                      <a:cubicBezTo>
                        <a:pt x="1042167" y="134789"/>
                        <a:pt x="907716" y="0"/>
                        <a:pt x="742108" y="0"/>
                      </a:cubicBezTo>
                      <a:lnTo>
                        <a:pt x="679116" y="0"/>
                      </a:lnTo>
                      <a:cubicBezTo>
                        <a:pt x="513508" y="0"/>
                        <a:pt x="379057" y="134789"/>
                        <a:pt x="379057" y="300059"/>
                      </a:cubicBezTo>
                      <a:lnTo>
                        <a:pt x="379057" y="1839976"/>
                      </a:lnTo>
                      <a:cubicBezTo>
                        <a:pt x="318775" y="1884680"/>
                        <a:pt x="267975" y="1941576"/>
                        <a:pt x="229706" y="2006261"/>
                      </a:cubicBezTo>
                      <a:cubicBezTo>
                        <a:pt x="179922" y="2091267"/>
                        <a:pt x="153844" y="2188464"/>
                        <a:pt x="153844" y="2287355"/>
                      </a:cubicBezTo>
                      <a:cubicBezTo>
                        <a:pt x="153844" y="2594525"/>
                        <a:pt x="403780" y="2844462"/>
                        <a:pt x="710951" y="2844462"/>
                      </a:cubicBezTo>
                      <a:cubicBezTo>
                        <a:pt x="1018121" y="2844462"/>
                        <a:pt x="1268057" y="2594525"/>
                        <a:pt x="1268057" y="2287355"/>
                      </a:cubicBezTo>
                      <a:cubicBezTo>
                        <a:pt x="1267380" y="2188464"/>
                        <a:pt x="1241303" y="2091267"/>
                        <a:pt x="1191519" y="2006600"/>
                      </a:cubicBezTo>
                      <a:close/>
                      <a:moveTo>
                        <a:pt x="710612" y="2715768"/>
                      </a:moveTo>
                      <a:cubicBezTo>
                        <a:pt x="474561" y="2715768"/>
                        <a:pt x="282199" y="2523744"/>
                        <a:pt x="282199" y="2287355"/>
                      </a:cubicBezTo>
                      <a:cubicBezTo>
                        <a:pt x="282199" y="2211155"/>
                        <a:pt x="302519" y="2136648"/>
                        <a:pt x="340449" y="2071285"/>
                      </a:cubicBezTo>
                      <a:cubicBezTo>
                        <a:pt x="369575" y="2021840"/>
                        <a:pt x="409199" y="1977475"/>
                        <a:pt x="455257" y="1943269"/>
                      </a:cubicBezTo>
                      <a:lnTo>
                        <a:pt x="507073" y="1904661"/>
                      </a:lnTo>
                      <a:lnTo>
                        <a:pt x="507073" y="300059"/>
                      </a:lnTo>
                      <a:cubicBezTo>
                        <a:pt x="507073" y="205571"/>
                        <a:pt x="583951" y="128693"/>
                        <a:pt x="678439" y="128693"/>
                      </a:cubicBezTo>
                      <a:lnTo>
                        <a:pt x="741431" y="128693"/>
                      </a:lnTo>
                      <a:cubicBezTo>
                        <a:pt x="835919" y="128693"/>
                        <a:pt x="912796" y="205571"/>
                        <a:pt x="912796" y="300059"/>
                      </a:cubicBezTo>
                      <a:lnTo>
                        <a:pt x="912796" y="1904661"/>
                      </a:lnTo>
                      <a:lnTo>
                        <a:pt x="964612" y="1943269"/>
                      </a:lnTo>
                      <a:cubicBezTo>
                        <a:pt x="1010671" y="1977475"/>
                        <a:pt x="1050633" y="2021840"/>
                        <a:pt x="1079420" y="2071285"/>
                      </a:cubicBezTo>
                      <a:cubicBezTo>
                        <a:pt x="1117689" y="2136648"/>
                        <a:pt x="1137671" y="2211155"/>
                        <a:pt x="1137671" y="2287355"/>
                      </a:cubicBezTo>
                      <a:cubicBezTo>
                        <a:pt x="1138687" y="2523744"/>
                        <a:pt x="946663" y="2715768"/>
                        <a:pt x="710612" y="2715768"/>
                      </a:cubicBezTo>
                      <a:close/>
                      <a:moveTo>
                        <a:pt x="268313" y="789771"/>
                      </a:moveTo>
                      <a:lnTo>
                        <a:pt x="136234" y="789771"/>
                      </a:lnTo>
                      <a:cubicBezTo>
                        <a:pt x="116930" y="789771"/>
                        <a:pt x="99996" y="803656"/>
                        <a:pt x="98980" y="823637"/>
                      </a:cubicBezTo>
                      <a:cubicBezTo>
                        <a:pt x="97964" y="842264"/>
                        <a:pt x="113543" y="860891"/>
                        <a:pt x="132847" y="860891"/>
                      </a:cubicBezTo>
                      <a:lnTo>
                        <a:pt x="265266" y="860891"/>
                      </a:lnTo>
                      <a:cubicBezTo>
                        <a:pt x="284569" y="860891"/>
                        <a:pt x="301503" y="847005"/>
                        <a:pt x="302519" y="827024"/>
                      </a:cubicBezTo>
                      <a:cubicBezTo>
                        <a:pt x="303196" y="808397"/>
                        <a:pt x="287617" y="789771"/>
                        <a:pt x="268313" y="789771"/>
                      </a:cubicBezTo>
                      <a:close/>
                      <a:moveTo>
                        <a:pt x="28538" y="729827"/>
                      </a:moveTo>
                      <a:lnTo>
                        <a:pt x="275764" y="729827"/>
                      </a:lnTo>
                      <a:cubicBezTo>
                        <a:pt x="292359" y="729827"/>
                        <a:pt x="305567" y="715264"/>
                        <a:pt x="306921" y="694267"/>
                      </a:cubicBezTo>
                      <a:cubicBezTo>
                        <a:pt x="308276" y="674624"/>
                        <a:pt x="294052" y="655320"/>
                        <a:pt x="278473" y="655320"/>
                      </a:cubicBezTo>
                      <a:lnTo>
                        <a:pt x="31247" y="655320"/>
                      </a:lnTo>
                      <a:cubicBezTo>
                        <a:pt x="14652" y="655320"/>
                        <a:pt x="1444" y="669883"/>
                        <a:pt x="90" y="690880"/>
                      </a:cubicBezTo>
                      <a:cubicBezTo>
                        <a:pt x="-1265" y="710184"/>
                        <a:pt x="12959" y="729827"/>
                        <a:pt x="28538" y="729827"/>
                      </a:cubicBezTo>
                      <a:close/>
                      <a:moveTo>
                        <a:pt x="268313" y="922528"/>
                      </a:moveTo>
                      <a:lnTo>
                        <a:pt x="136234" y="922528"/>
                      </a:lnTo>
                      <a:cubicBezTo>
                        <a:pt x="116930" y="922528"/>
                        <a:pt x="99996" y="936413"/>
                        <a:pt x="98980" y="956395"/>
                      </a:cubicBezTo>
                      <a:cubicBezTo>
                        <a:pt x="97964" y="975021"/>
                        <a:pt x="113543" y="993648"/>
                        <a:pt x="132847" y="993648"/>
                      </a:cubicBezTo>
                      <a:lnTo>
                        <a:pt x="265266" y="993648"/>
                      </a:lnTo>
                      <a:cubicBezTo>
                        <a:pt x="284569" y="993648"/>
                        <a:pt x="301503" y="979763"/>
                        <a:pt x="302519" y="959781"/>
                      </a:cubicBezTo>
                      <a:cubicBezTo>
                        <a:pt x="303196" y="941155"/>
                        <a:pt x="287617" y="922528"/>
                        <a:pt x="268313" y="922528"/>
                      </a:cubicBezTo>
                      <a:close/>
                      <a:moveTo>
                        <a:pt x="268313" y="1320800"/>
                      </a:moveTo>
                      <a:lnTo>
                        <a:pt x="136234" y="1320800"/>
                      </a:lnTo>
                      <a:cubicBezTo>
                        <a:pt x="116930" y="1320800"/>
                        <a:pt x="99996" y="1334685"/>
                        <a:pt x="98980" y="1354667"/>
                      </a:cubicBezTo>
                      <a:cubicBezTo>
                        <a:pt x="97964" y="1373293"/>
                        <a:pt x="113543" y="1391920"/>
                        <a:pt x="132847" y="1391920"/>
                      </a:cubicBezTo>
                      <a:lnTo>
                        <a:pt x="265266" y="1391920"/>
                      </a:lnTo>
                      <a:cubicBezTo>
                        <a:pt x="284569" y="1391920"/>
                        <a:pt x="301503" y="1378035"/>
                        <a:pt x="302519" y="1358053"/>
                      </a:cubicBezTo>
                      <a:cubicBezTo>
                        <a:pt x="303196" y="1339427"/>
                        <a:pt x="287617" y="1320800"/>
                        <a:pt x="268313" y="1320800"/>
                      </a:cubicBezTo>
                      <a:close/>
                      <a:moveTo>
                        <a:pt x="306921" y="1491149"/>
                      </a:moveTo>
                      <a:cubicBezTo>
                        <a:pt x="308276" y="1471507"/>
                        <a:pt x="294052" y="1452203"/>
                        <a:pt x="278473" y="1452203"/>
                      </a:cubicBezTo>
                      <a:lnTo>
                        <a:pt x="31247" y="1452203"/>
                      </a:lnTo>
                      <a:cubicBezTo>
                        <a:pt x="14652" y="1452203"/>
                        <a:pt x="1444" y="1466765"/>
                        <a:pt x="90" y="1487763"/>
                      </a:cubicBezTo>
                      <a:cubicBezTo>
                        <a:pt x="-1265" y="1507405"/>
                        <a:pt x="12959" y="1526709"/>
                        <a:pt x="28538" y="1526709"/>
                      </a:cubicBezTo>
                      <a:lnTo>
                        <a:pt x="275764" y="1526709"/>
                      </a:lnTo>
                      <a:cubicBezTo>
                        <a:pt x="292359" y="1526709"/>
                        <a:pt x="305567" y="1511808"/>
                        <a:pt x="306921" y="1491149"/>
                      </a:cubicBezTo>
                      <a:close/>
                      <a:moveTo>
                        <a:pt x="268313" y="1188043"/>
                      </a:moveTo>
                      <a:lnTo>
                        <a:pt x="136234" y="1188043"/>
                      </a:lnTo>
                      <a:cubicBezTo>
                        <a:pt x="116930" y="1188043"/>
                        <a:pt x="99996" y="1201928"/>
                        <a:pt x="98980" y="1221909"/>
                      </a:cubicBezTo>
                      <a:cubicBezTo>
                        <a:pt x="97964" y="1240536"/>
                        <a:pt x="113543" y="1259163"/>
                        <a:pt x="132847" y="1259163"/>
                      </a:cubicBezTo>
                      <a:lnTo>
                        <a:pt x="265266" y="1259163"/>
                      </a:lnTo>
                      <a:cubicBezTo>
                        <a:pt x="284569" y="1259163"/>
                        <a:pt x="301503" y="1245277"/>
                        <a:pt x="302519" y="1225296"/>
                      </a:cubicBezTo>
                      <a:cubicBezTo>
                        <a:pt x="303196" y="1206669"/>
                        <a:pt x="287617" y="1188043"/>
                        <a:pt x="268313" y="1188043"/>
                      </a:cubicBezTo>
                      <a:close/>
                      <a:moveTo>
                        <a:pt x="28538" y="1128099"/>
                      </a:moveTo>
                      <a:lnTo>
                        <a:pt x="275764" y="1128099"/>
                      </a:lnTo>
                      <a:cubicBezTo>
                        <a:pt x="292359" y="1128099"/>
                        <a:pt x="305567" y="1113536"/>
                        <a:pt x="306921" y="1092539"/>
                      </a:cubicBezTo>
                      <a:cubicBezTo>
                        <a:pt x="308276" y="1072896"/>
                        <a:pt x="294052" y="1053592"/>
                        <a:pt x="278473" y="1053592"/>
                      </a:cubicBezTo>
                      <a:lnTo>
                        <a:pt x="31247" y="1053592"/>
                      </a:lnTo>
                      <a:cubicBezTo>
                        <a:pt x="14652" y="1053592"/>
                        <a:pt x="1444" y="1068155"/>
                        <a:pt x="90" y="1089152"/>
                      </a:cubicBezTo>
                      <a:cubicBezTo>
                        <a:pt x="-1265" y="1108456"/>
                        <a:pt x="12959" y="1128099"/>
                        <a:pt x="28538" y="1128099"/>
                      </a:cubicBezTo>
                      <a:close/>
                    </a:path>
                  </a:pathLst>
                </a:custGeom>
                <a:solidFill>
                  <a:schemeClr val="bg1"/>
                </a:solidFill>
                <a:ln w="3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sp>
            <p:nvSpPr>
              <p:cNvPr id="18" name="Rectangle 17">
                <a:extLst>
                  <a:ext uri="{FF2B5EF4-FFF2-40B4-BE49-F238E27FC236}">
                    <a16:creationId xmlns:a16="http://schemas.microsoft.com/office/drawing/2014/main" id="{45263F91-9656-500A-C2D3-89632FFE4AE3}"/>
                  </a:ext>
                </a:extLst>
              </p:cNvPr>
              <p:cNvSpPr/>
              <p:nvPr/>
            </p:nvSpPr>
            <p:spPr>
              <a:xfrm>
                <a:off x="844253" y="2834640"/>
                <a:ext cx="386031" cy="1047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Arrow Connector 48">
              <a:extLst>
                <a:ext uri="{FF2B5EF4-FFF2-40B4-BE49-F238E27FC236}">
                  <a16:creationId xmlns:a16="http://schemas.microsoft.com/office/drawing/2014/main" id="{CDDDB52D-6ED8-4499-ACD1-A1EBF3FFB573}"/>
                </a:ext>
              </a:extLst>
            </p:cNvPr>
            <p:cNvCxnSpPr>
              <a:cxnSpLocks/>
            </p:cNvCxnSpPr>
            <p:nvPr/>
          </p:nvCxnSpPr>
          <p:spPr>
            <a:xfrm>
              <a:off x="2300737" y="2725859"/>
              <a:ext cx="717362"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BBEB08C5-2720-952B-8DD0-E4D612AF55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7754" y="2279982"/>
              <a:ext cx="806940" cy="806940"/>
            </a:xfrm>
            <a:prstGeom prst="rect">
              <a:avLst/>
            </a:prstGeom>
          </p:spPr>
        </p:pic>
      </p:grpSp>
    </p:spTree>
    <p:extLst>
      <p:ext uri="{BB962C8B-B14F-4D97-AF65-F5344CB8AC3E}">
        <p14:creationId xmlns:p14="http://schemas.microsoft.com/office/powerpoint/2010/main" val="1127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FBC03-322F-4500-8DF6-26E5D0562B7F}"/>
              </a:ext>
            </a:extLst>
          </p:cNvPr>
          <p:cNvSpPr>
            <a:spLocks noGrp="1"/>
          </p:cNvSpPr>
          <p:nvPr>
            <p:ph type="ctrTitle"/>
          </p:nvPr>
        </p:nvSpPr>
        <p:spPr/>
        <p:txBody>
          <a:bodyPr/>
          <a:lstStyle/>
          <a:p>
            <a:pPr rtl="0"/>
            <a:r>
              <a:rPr lang="en-US" sz="5400"/>
              <a:t>People</a:t>
            </a:r>
            <a:endParaRPr lang="en-US" sz="3200"/>
          </a:p>
        </p:txBody>
      </p:sp>
      <p:sp>
        <p:nvSpPr>
          <p:cNvPr id="2" name="Subtitle 1">
            <a:extLst>
              <a:ext uri="{FF2B5EF4-FFF2-40B4-BE49-F238E27FC236}">
                <a16:creationId xmlns:a16="http://schemas.microsoft.com/office/drawing/2014/main" id="{2548D7DB-CE91-B9BA-9FFB-83E9C72C82EE}"/>
              </a:ext>
            </a:extLst>
          </p:cNvPr>
          <p:cNvSpPr>
            <a:spLocks noGrp="1"/>
          </p:cNvSpPr>
          <p:nvPr>
            <p:ph type="subTitle" idx="1"/>
          </p:nvPr>
        </p:nvSpPr>
        <p:spPr/>
        <p:txBody>
          <a:bodyPr/>
          <a:lstStyle/>
          <a:p>
            <a:r>
              <a:rPr lang="en-US"/>
              <a:t>Christy </a:t>
            </a:r>
            <a:r>
              <a:rPr lang="en-US" err="1"/>
              <a:t>Pambianchi</a:t>
            </a:r>
            <a:r>
              <a:rPr lang="en-US"/>
              <a:t>, EVP and Chief People Officer</a:t>
            </a:r>
          </a:p>
        </p:txBody>
      </p:sp>
    </p:spTree>
    <p:extLst>
      <p:ext uri="{BB962C8B-B14F-4D97-AF65-F5344CB8AC3E}">
        <p14:creationId xmlns:p14="http://schemas.microsoft.com/office/powerpoint/2010/main" val="400913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32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40F-5FDD-FCDD-971B-4B5715DD2BE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3608141-82D4-34D4-E5E5-9A2A502E3EC1}"/>
              </a:ext>
            </a:extLst>
          </p:cNvPr>
          <p:cNvPicPr>
            <a:picLocks noChangeAspect="1"/>
          </p:cNvPicPr>
          <p:nvPr/>
        </p:nvPicPr>
        <p:blipFill>
          <a:blip r:embed="rId2"/>
          <a:stretch>
            <a:fillRect/>
          </a:stretch>
        </p:blipFill>
        <p:spPr>
          <a:xfrm>
            <a:off x="2209800" y="375557"/>
            <a:ext cx="7772400" cy="6106885"/>
          </a:xfrm>
          <a:prstGeom prst="rect">
            <a:avLst/>
          </a:prstGeom>
        </p:spPr>
      </p:pic>
    </p:spTree>
    <p:extLst>
      <p:ext uri="{BB962C8B-B14F-4D97-AF65-F5344CB8AC3E}">
        <p14:creationId xmlns:p14="http://schemas.microsoft.com/office/powerpoint/2010/main" val="40136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334A-4584-4834-8010-E2E4D416B85A}"/>
              </a:ext>
            </a:extLst>
          </p:cNvPr>
          <p:cNvSpPr>
            <a:spLocks noGrp="1"/>
          </p:cNvSpPr>
          <p:nvPr>
            <p:ph type="title"/>
          </p:nvPr>
        </p:nvSpPr>
        <p:spPr/>
        <p:txBody>
          <a:bodyPr>
            <a:normAutofit/>
          </a:bodyPr>
          <a:lstStyle/>
          <a:p>
            <a:r>
              <a:rPr lang="en-US" kern="1200" dirty="0">
                <a:solidFill>
                  <a:srgbClr val="262626"/>
                </a:solidFill>
                <a:latin typeface="+mj-lt"/>
                <a:ea typeface="+mj-ea"/>
                <a:cs typeface="+mj-cs"/>
              </a:rPr>
              <a:t>Margins Too Low, Costs Too High</a:t>
            </a:r>
            <a:br>
              <a:rPr lang="en-US" sz="3200" dirty="0"/>
            </a:br>
            <a:r>
              <a:rPr lang="en-US" sz="2800" kern="1200" dirty="0">
                <a:solidFill>
                  <a:srgbClr val="262626"/>
                </a:solidFill>
                <a:latin typeface="+mj-lt"/>
                <a:ea typeface="+mj-ea"/>
                <a:cs typeface="+mj-cs"/>
              </a:rPr>
              <a:t>Fabless and Foundry Peers Are Outpacing Us</a:t>
            </a:r>
            <a:endParaRPr lang="en-US" kern="1200" dirty="0">
              <a:solidFill>
                <a:srgbClr val="262626"/>
              </a:solidFill>
              <a:latin typeface="+mj-lt"/>
              <a:ea typeface="+mj-ea"/>
              <a:cs typeface="+mj-cs"/>
            </a:endParaRPr>
          </a:p>
        </p:txBody>
      </p:sp>
      <p:grpSp>
        <p:nvGrpSpPr>
          <p:cNvPr id="98" name="Group 97">
            <a:extLst>
              <a:ext uri="{FF2B5EF4-FFF2-40B4-BE49-F238E27FC236}">
                <a16:creationId xmlns:a16="http://schemas.microsoft.com/office/drawing/2014/main" id="{4BFADCAB-3FF5-4F82-9DE5-1A28F598EABC}"/>
              </a:ext>
            </a:extLst>
          </p:cNvPr>
          <p:cNvGrpSpPr/>
          <p:nvPr/>
        </p:nvGrpSpPr>
        <p:grpSpPr>
          <a:xfrm>
            <a:off x="5815334" y="1516920"/>
            <a:ext cx="4794602" cy="4511461"/>
            <a:chOff x="6064716" y="1433793"/>
            <a:chExt cx="4794602" cy="4511461"/>
          </a:xfrm>
        </p:grpSpPr>
        <p:grpSp>
          <p:nvGrpSpPr>
            <p:cNvPr id="99" name="Group 98">
              <a:extLst>
                <a:ext uri="{FF2B5EF4-FFF2-40B4-BE49-F238E27FC236}">
                  <a16:creationId xmlns:a16="http://schemas.microsoft.com/office/drawing/2014/main" id="{D2B2179A-6413-4E67-89F9-57DA56E6566D}"/>
                </a:ext>
              </a:extLst>
            </p:cNvPr>
            <p:cNvGrpSpPr/>
            <p:nvPr/>
          </p:nvGrpSpPr>
          <p:grpSpPr>
            <a:xfrm>
              <a:off x="6064716" y="1433793"/>
              <a:ext cx="4794602" cy="4511461"/>
              <a:chOff x="6064715" y="1433793"/>
              <a:chExt cx="5151951" cy="4511461"/>
            </a:xfrm>
          </p:grpSpPr>
          <p:sp>
            <p:nvSpPr>
              <p:cNvPr id="148" name="Rectangle 147">
                <a:extLst>
                  <a:ext uri="{FF2B5EF4-FFF2-40B4-BE49-F238E27FC236}">
                    <a16:creationId xmlns:a16="http://schemas.microsoft.com/office/drawing/2014/main" id="{24BCCA60-8B3F-4FC1-B11A-5034AE41423C}"/>
                  </a:ext>
                </a:extLst>
              </p:cNvPr>
              <p:cNvSpPr/>
              <p:nvPr/>
            </p:nvSpPr>
            <p:spPr>
              <a:xfrm>
                <a:off x="6064716" y="1512238"/>
                <a:ext cx="5151950" cy="4433016"/>
              </a:xfrm>
              <a:prstGeom prst="rect">
                <a:avLst/>
              </a:prstGeom>
              <a:solidFill>
                <a:schemeClr val="bg1">
                  <a:lumMod val="95000"/>
                  <a:alpha val="500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F06434C0-2DD1-4EF6-B921-85C9919F7698}"/>
                  </a:ext>
                </a:extLst>
              </p:cNvPr>
              <p:cNvSpPr/>
              <p:nvPr/>
            </p:nvSpPr>
            <p:spPr>
              <a:xfrm>
                <a:off x="6064715" y="1433793"/>
                <a:ext cx="5151949" cy="818957"/>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59F3601D-FA8A-479C-A1F7-742DE598A42A}"/>
                  </a:ext>
                </a:extLst>
              </p:cNvPr>
              <p:cNvSpPr txBox="1"/>
              <p:nvPr/>
            </p:nvSpPr>
            <p:spPr>
              <a:xfrm>
                <a:off x="6702955" y="1561517"/>
                <a:ext cx="38754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schemeClr val="bg1"/>
                    </a:solidFill>
                    <a:effectLst/>
                    <a:uLnTx/>
                    <a:uFillTx/>
                    <a:latin typeface="IntelOne Text" panose="020B0503020203020204" pitchFamily="34" charset="77"/>
                    <a:ea typeface="Helvetica Neue"/>
                    <a:cs typeface="Helvetica Neue"/>
                  </a:rPr>
                  <a:t>...while comp spends significantly less in  relative SG&amp;A and R&amp;D</a:t>
                </a:r>
              </a:p>
            </p:txBody>
          </p:sp>
        </p:grpSp>
        <p:sp>
          <p:nvSpPr>
            <p:cNvPr id="100" name="Freeform 46">
              <a:extLst>
                <a:ext uri="{FF2B5EF4-FFF2-40B4-BE49-F238E27FC236}">
                  <a16:creationId xmlns:a16="http://schemas.microsoft.com/office/drawing/2014/main" id="{AAA261D7-CDC6-46DE-9FD2-957C34233F78}"/>
                </a:ext>
              </a:extLst>
            </p:cNvPr>
            <p:cNvSpPr/>
            <p:nvPr/>
          </p:nvSpPr>
          <p:spPr>
            <a:xfrm>
              <a:off x="6865163" y="2722935"/>
              <a:ext cx="3037437" cy="2883528"/>
            </a:xfrm>
            <a:custGeom>
              <a:avLst/>
              <a:gdLst>
                <a:gd name="connsiteX0" fmla="*/ 0 w 3037437"/>
                <a:gd name="connsiteY0" fmla="*/ 0 h 2883528"/>
                <a:gd name="connsiteX1" fmla="*/ 0 w 3037437"/>
                <a:gd name="connsiteY1" fmla="*/ 2883528 h 2883528"/>
                <a:gd name="connsiteX2" fmla="*/ 3037437 w 3037437"/>
                <a:gd name="connsiteY2" fmla="*/ 2883528 h 2883528"/>
              </a:gdLst>
              <a:ahLst/>
              <a:cxnLst>
                <a:cxn ang="0">
                  <a:pos x="connsiteX0" y="connsiteY0"/>
                </a:cxn>
                <a:cxn ang="0">
                  <a:pos x="connsiteX1" y="connsiteY1"/>
                </a:cxn>
                <a:cxn ang="0">
                  <a:pos x="connsiteX2" y="connsiteY2"/>
                </a:cxn>
              </a:cxnLst>
              <a:rect l="l" t="t" r="r" b="b"/>
              <a:pathLst>
                <a:path w="3037437" h="2883528">
                  <a:moveTo>
                    <a:pt x="0" y="0"/>
                  </a:moveTo>
                  <a:lnTo>
                    <a:pt x="0" y="2883528"/>
                  </a:lnTo>
                  <a:lnTo>
                    <a:pt x="3037437" y="2883528"/>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493F1D7E-7018-45BB-B89D-768DD933C862}"/>
                </a:ext>
              </a:extLst>
            </p:cNvPr>
            <p:cNvGrpSpPr/>
            <p:nvPr/>
          </p:nvGrpSpPr>
          <p:grpSpPr>
            <a:xfrm>
              <a:off x="7514214" y="2513014"/>
              <a:ext cx="2538459" cy="203134"/>
              <a:chOff x="7210103" y="2364906"/>
              <a:chExt cx="3116443" cy="249385"/>
            </a:xfrm>
          </p:grpSpPr>
          <p:grpSp>
            <p:nvGrpSpPr>
              <p:cNvPr id="136" name="Group 135">
                <a:extLst>
                  <a:ext uri="{FF2B5EF4-FFF2-40B4-BE49-F238E27FC236}">
                    <a16:creationId xmlns:a16="http://schemas.microsoft.com/office/drawing/2014/main" id="{8DCAA11F-1AEF-4DAC-AE18-4DF3AF8A9E7F}"/>
                  </a:ext>
                </a:extLst>
              </p:cNvPr>
              <p:cNvGrpSpPr/>
              <p:nvPr/>
            </p:nvGrpSpPr>
            <p:grpSpPr>
              <a:xfrm>
                <a:off x="7210103" y="2364906"/>
                <a:ext cx="626389" cy="249385"/>
                <a:chOff x="642511" y="1290160"/>
                <a:chExt cx="932876" cy="371404"/>
              </a:xfrm>
            </p:grpSpPr>
            <p:sp>
              <p:nvSpPr>
                <p:cNvPr id="146" name="Rectangle 145">
                  <a:extLst>
                    <a:ext uri="{FF2B5EF4-FFF2-40B4-BE49-F238E27FC236}">
                      <a16:creationId xmlns:a16="http://schemas.microsoft.com/office/drawing/2014/main" id="{DF08D3A2-C7FE-4DAD-B870-11734FD59294}"/>
                    </a:ext>
                  </a:extLst>
                </p:cNvPr>
                <p:cNvSpPr/>
                <p:nvPr/>
              </p:nvSpPr>
              <p:spPr>
                <a:xfrm>
                  <a:off x="642511" y="1369103"/>
                  <a:ext cx="136236" cy="136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262626"/>
                    </a:solidFill>
                  </a:endParaRPr>
                </a:p>
              </p:txBody>
            </p:sp>
            <p:sp>
              <p:nvSpPr>
                <p:cNvPr id="147" name="TextBox 146">
                  <a:extLst>
                    <a:ext uri="{FF2B5EF4-FFF2-40B4-BE49-F238E27FC236}">
                      <a16:creationId xmlns:a16="http://schemas.microsoft.com/office/drawing/2014/main" id="{EE8C18D3-E1C1-4795-B436-68D4ECF508F1}"/>
                    </a:ext>
                  </a:extLst>
                </p:cNvPr>
                <p:cNvSpPr txBox="1"/>
                <p:nvPr/>
              </p:nvSpPr>
              <p:spPr>
                <a:xfrm>
                  <a:off x="707252" y="1290160"/>
                  <a:ext cx="868135" cy="371404"/>
                </a:xfrm>
                <a:prstGeom prst="rect">
                  <a:avLst/>
                </a:prstGeom>
                <a:noFill/>
              </p:spPr>
              <p:txBody>
                <a:bodyPr wrap="none" rtlCol="0">
                  <a:spAutoFit/>
                </a:bodyPr>
                <a:lstStyle/>
                <a:p>
                  <a:r>
                    <a:rPr lang="en-US" sz="800">
                      <a:solidFill>
                        <a:srgbClr val="262626"/>
                      </a:solidFill>
                      <a:latin typeface="IntelOne Text Light" panose="020B0403020203020204" pitchFamily="34" charset="77"/>
                    </a:rPr>
                    <a:t>= Intel</a:t>
                  </a:r>
                </a:p>
              </p:txBody>
            </p:sp>
          </p:grpSp>
          <p:grpSp>
            <p:nvGrpSpPr>
              <p:cNvPr id="137" name="Group 136">
                <a:extLst>
                  <a:ext uri="{FF2B5EF4-FFF2-40B4-BE49-F238E27FC236}">
                    <a16:creationId xmlns:a16="http://schemas.microsoft.com/office/drawing/2014/main" id="{1891C924-DB3C-4249-8CE0-4BF144CFD53C}"/>
                  </a:ext>
                </a:extLst>
              </p:cNvPr>
              <p:cNvGrpSpPr/>
              <p:nvPr/>
            </p:nvGrpSpPr>
            <p:grpSpPr>
              <a:xfrm>
                <a:off x="7943821" y="2364906"/>
                <a:ext cx="761272" cy="249385"/>
                <a:chOff x="642511" y="1290160"/>
                <a:chExt cx="1133757" cy="371404"/>
              </a:xfrm>
            </p:grpSpPr>
            <p:sp>
              <p:nvSpPr>
                <p:cNvPr id="144" name="Rectangle 143">
                  <a:extLst>
                    <a:ext uri="{FF2B5EF4-FFF2-40B4-BE49-F238E27FC236}">
                      <a16:creationId xmlns:a16="http://schemas.microsoft.com/office/drawing/2014/main" id="{CEC1CF20-4645-4C5A-A684-29E3A7E6C799}"/>
                    </a:ext>
                  </a:extLst>
                </p:cNvPr>
                <p:cNvSpPr/>
                <p:nvPr/>
              </p:nvSpPr>
              <p:spPr>
                <a:xfrm>
                  <a:off x="642511" y="1369103"/>
                  <a:ext cx="136236" cy="1362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262626"/>
                    </a:solidFill>
                  </a:endParaRPr>
                </a:p>
              </p:txBody>
            </p:sp>
            <p:sp>
              <p:nvSpPr>
                <p:cNvPr id="145" name="TextBox 144">
                  <a:extLst>
                    <a:ext uri="{FF2B5EF4-FFF2-40B4-BE49-F238E27FC236}">
                      <a16:creationId xmlns:a16="http://schemas.microsoft.com/office/drawing/2014/main" id="{4506360B-2136-458E-9139-3688309C76AF}"/>
                    </a:ext>
                  </a:extLst>
                </p:cNvPr>
                <p:cNvSpPr txBox="1"/>
                <p:nvPr/>
              </p:nvSpPr>
              <p:spPr>
                <a:xfrm>
                  <a:off x="714694" y="1290160"/>
                  <a:ext cx="1061574" cy="371404"/>
                </a:xfrm>
                <a:prstGeom prst="rect">
                  <a:avLst/>
                </a:prstGeom>
                <a:noFill/>
              </p:spPr>
              <p:txBody>
                <a:bodyPr wrap="none" rtlCol="0">
                  <a:spAutoFit/>
                </a:bodyPr>
                <a:lstStyle/>
                <a:p>
                  <a:r>
                    <a:rPr lang="en-US" sz="800">
                      <a:solidFill>
                        <a:srgbClr val="262626"/>
                      </a:solidFill>
                      <a:latin typeface="IntelOne Text Light" panose="020B0403020203020204" pitchFamily="34" charset="77"/>
                    </a:rPr>
                    <a:t>= TSMC</a:t>
                  </a:r>
                </a:p>
              </p:txBody>
            </p:sp>
          </p:grpSp>
          <p:grpSp>
            <p:nvGrpSpPr>
              <p:cNvPr id="138" name="Group 137">
                <a:extLst>
                  <a:ext uri="{FF2B5EF4-FFF2-40B4-BE49-F238E27FC236}">
                    <a16:creationId xmlns:a16="http://schemas.microsoft.com/office/drawing/2014/main" id="{E998BF0D-2269-4771-943D-25BDA7F4B899}"/>
                  </a:ext>
                </a:extLst>
              </p:cNvPr>
              <p:cNvGrpSpPr/>
              <p:nvPr/>
            </p:nvGrpSpPr>
            <p:grpSpPr>
              <a:xfrm>
                <a:off x="8736773" y="2364906"/>
                <a:ext cx="670596" cy="249385"/>
                <a:chOff x="642511" y="1290160"/>
                <a:chExt cx="998706" cy="371404"/>
              </a:xfrm>
            </p:grpSpPr>
            <p:sp>
              <p:nvSpPr>
                <p:cNvPr id="142" name="Rectangle 141">
                  <a:extLst>
                    <a:ext uri="{FF2B5EF4-FFF2-40B4-BE49-F238E27FC236}">
                      <a16:creationId xmlns:a16="http://schemas.microsoft.com/office/drawing/2014/main" id="{9312A0CD-FD2C-4C7A-8C4B-D68DAF22E870}"/>
                    </a:ext>
                  </a:extLst>
                </p:cNvPr>
                <p:cNvSpPr/>
                <p:nvPr/>
              </p:nvSpPr>
              <p:spPr>
                <a:xfrm>
                  <a:off x="642511" y="1369103"/>
                  <a:ext cx="136235" cy="136235"/>
                </a:xfrm>
                <a:prstGeom prst="rect">
                  <a:avLst/>
                </a:prstGeom>
                <a:solidFill>
                  <a:srgbClr val="B1D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262626"/>
                    </a:solidFill>
                  </a:endParaRPr>
                </a:p>
              </p:txBody>
            </p:sp>
            <p:sp>
              <p:nvSpPr>
                <p:cNvPr id="143" name="TextBox 142">
                  <a:extLst>
                    <a:ext uri="{FF2B5EF4-FFF2-40B4-BE49-F238E27FC236}">
                      <a16:creationId xmlns:a16="http://schemas.microsoft.com/office/drawing/2014/main" id="{5F21FE23-09E8-4EB3-B65A-CE163FB8CE64}"/>
                    </a:ext>
                  </a:extLst>
                </p:cNvPr>
                <p:cNvSpPr txBox="1"/>
                <p:nvPr/>
              </p:nvSpPr>
              <p:spPr>
                <a:xfrm>
                  <a:off x="699811" y="1290160"/>
                  <a:ext cx="941406" cy="371404"/>
                </a:xfrm>
                <a:prstGeom prst="rect">
                  <a:avLst/>
                </a:prstGeom>
                <a:noFill/>
              </p:spPr>
              <p:txBody>
                <a:bodyPr wrap="none" rtlCol="0">
                  <a:spAutoFit/>
                </a:bodyPr>
                <a:lstStyle/>
                <a:p>
                  <a:r>
                    <a:rPr lang="en-US" sz="800">
                      <a:solidFill>
                        <a:srgbClr val="262626"/>
                      </a:solidFill>
                      <a:latin typeface="IntelOne Text Light" panose="020B0403020203020204" pitchFamily="34" charset="77"/>
                    </a:rPr>
                    <a:t>= AMD</a:t>
                  </a:r>
                </a:p>
              </p:txBody>
            </p:sp>
          </p:grpSp>
          <p:grpSp>
            <p:nvGrpSpPr>
              <p:cNvPr id="139" name="Group 138">
                <a:extLst>
                  <a:ext uri="{FF2B5EF4-FFF2-40B4-BE49-F238E27FC236}">
                    <a16:creationId xmlns:a16="http://schemas.microsoft.com/office/drawing/2014/main" id="{BE2A0BDF-662B-4595-879A-A1152915F64D}"/>
                  </a:ext>
                </a:extLst>
              </p:cNvPr>
              <p:cNvGrpSpPr/>
              <p:nvPr/>
            </p:nvGrpSpPr>
            <p:grpSpPr>
              <a:xfrm>
                <a:off x="9500485" y="2364906"/>
                <a:ext cx="826061" cy="249385"/>
                <a:chOff x="642511" y="1290160"/>
                <a:chExt cx="1230247" cy="371404"/>
              </a:xfrm>
            </p:grpSpPr>
            <p:sp>
              <p:nvSpPr>
                <p:cNvPr id="140" name="Rectangle 139">
                  <a:extLst>
                    <a:ext uri="{FF2B5EF4-FFF2-40B4-BE49-F238E27FC236}">
                      <a16:creationId xmlns:a16="http://schemas.microsoft.com/office/drawing/2014/main" id="{9B76F484-E33D-412F-8A54-E4B448423520}"/>
                    </a:ext>
                  </a:extLst>
                </p:cNvPr>
                <p:cNvSpPr/>
                <p:nvPr/>
              </p:nvSpPr>
              <p:spPr>
                <a:xfrm>
                  <a:off x="642511" y="1369103"/>
                  <a:ext cx="136236" cy="136235"/>
                </a:xfrm>
                <a:prstGeom prst="rect">
                  <a:avLst/>
                </a:prstGeom>
                <a:solidFill>
                  <a:srgbClr val="548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262626"/>
                    </a:solidFill>
                  </a:endParaRPr>
                </a:p>
              </p:txBody>
            </p:sp>
            <p:sp>
              <p:nvSpPr>
                <p:cNvPr id="141" name="TextBox 140">
                  <a:extLst>
                    <a:ext uri="{FF2B5EF4-FFF2-40B4-BE49-F238E27FC236}">
                      <a16:creationId xmlns:a16="http://schemas.microsoft.com/office/drawing/2014/main" id="{584C897A-1FA4-43C8-BAE5-A3E83659A8AA}"/>
                    </a:ext>
                  </a:extLst>
                </p:cNvPr>
                <p:cNvSpPr txBox="1"/>
                <p:nvPr/>
              </p:nvSpPr>
              <p:spPr>
                <a:xfrm>
                  <a:off x="699811" y="1290160"/>
                  <a:ext cx="1172947" cy="371404"/>
                </a:xfrm>
                <a:prstGeom prst="rect">
                  <a:avLst/>
                </a:prstGeom>
                <a:noFill/>
              </p:spPr>
              <p:txBody>
                <a:bodyPr wrap="none" rtlCol="0">
                  <a:spAutoFit/>
                </a:bodyPr>
                <a:lstStyle/>
                <a:p>
                  <a:r>
                    <a:rPr lang="en-US" sz="800">
                      <a:solidFill>
                        <a:srgbClr val="262626"/>
                      </a:solidFill>
                      <a:latin typeface="IntelOne Text Light" panose="020B0403020203020204" pitchFamily="34" charset="77"/>
                    </a:rPr>
                    <a:t>= NVIDIA</a:t>
                  </a:r>
                </a:p>
              </p:txBody>
            </p:sp>
          </p:grpSp>
        </p:grpSp>
        <p:grpSp>
          <p:nvGrpSpPr>
            <p:cNvPr id="102" name="Group 101">
              <a:extLst>
                <a:ext uri="{FF2B5EF4-FFF2-40B4-BE49-F238E27FC236}">
                  <a16:creationId xmlns:a16="http://schemas.microsoft.com/office/drawing/2014/main" id="{2456E7FF-B245-4BF7-9E58-7D16AAD38FC9}"/>
                </a:ext>
              </a:extLst>
            </p:cNvPr>
            <p:cNvGrpSpPr/>
            <p:nvPr/>
          </p:nvGrpSpPr>
          <p:grpSpPr>
            <a:xfrm>
              <a:off x="6199119" y="2331408"/>
              <a:ext cx="4476005" cy="3036402"/>
              <a:chOff x="6237753" y="2891730"/>
              <a:chExt cx="4476005" cy="3036402"/>
            </a:xfrm>
          </p:grpSpPr>
          <p:sp>
            <p:nvSpPr>
              <p:cNvPr id="118" name="TextBox 117">
                <a:extLst>
                  <a:ext uri="{FF2B5EF4-FFF2-40B4-BE49-F238E27FC236}">
                    <a16:creationId xmlns:a16="http://schemas.microsoft.com/office/drawing/2014/main" id="{4012084C-1572-4C92-B431-D0D3D302336F}"/>
                  </a:ext>
                </a:extLst>
              </p:cNvPr>
              <p:cNvSpPr txBox="1"/>
              <p:nvPr/>
            </p:nvSpPr>
            <p:spPr>
              <a:xfrm>
                <a:off x="6237753" y="2891730"/>
                <a:ext cx="715340" cy="313932"/>
              </a:xfrm>
              <a:prstGeom prst="rect">
                <a:avLst/>
              </a:prstGeom>
              <a:noFill/>
            </p:spPr>
            <p:txBody>
              <a:bodyPr wrap="square" rtlCol="0">
                <a:spAutoFit/>
              </a:bodyPr>
              <a:lstStyle/>
              <a:p>
                <a:r>
                  <a:rPr lang="en-US" sz="800">
                    <a:solidFill>
                      <a:srgbClr val="262626"/>
                    </a:solidFill>
                    <a:latin typeface="IntelOne Text Light" panose="020B0403020203020204" pitchFamily="34" charset="77"/>
                  </a:rPr>
                  <a:t>Consensus 2022</a:t>
                </a:r>
              </a:p>
            </p:txBody>
          </p:sp>
          <p:sp>
            <p:nvSpPr>
              <p:cNvPr id="119" name="TextBox 118">
                <a:extLst>
                  <a:ext uri="{FF2B5EF4-FFF2-40B4-BE49-F238E27FC236}">
                    <a16:creationId xmlns:a16="http://schemas.microsoft.com/office/drawing/2014/main" id="{026F94A8-2CB5-4749-BA77-B620B6A5E0FD}"/>
                  </a:ext>
                </a:extLst>
              </p:cNvPr>
              <p:cNvSpPr txBox="1"/>
              <p:nvPr/>
            </p:nvSpPr>
            <p:spPr>
              <a:xfrm>
                <a:off x="6952907" y="5614200"/>
                <a:ext cx="812701" cy="203132"/>
              </a:xfrm>
              <a:prstGeom prst="rect">
                <a:avLst/>
              </a:prstGeom>
              <a:noFill/>
            </p:spPr>
            <p:txBody>
              <a:bodyPr wrap="square" rtlCol="0">
                <a:spAutoFit/>
              </a:bodyPr>
              <a:lstStyle/>
              <a:p>
                <a:pPr algn="ctr"/>
                <a:r>
                  <a:rPr lang="en-US" sz="800">
                    <a:solidFill>
                      <a:srgbClr val="262626"/>
                    </a:solidFill>
                    <a:latin typeface="IntelOne Text" panose="020B0503020203020204" pitchFamily="34" charset="77"/>
                  </a:rPr>
                  <a:t>Intel SG&amp;A</a:t>
                </a:r>
              </a:p>
            </p:txBody>
          </p:sp>
          <p:cxnSp>
            <p:nvCxnSpPr>
              <p:cNvPr id="120" name="Straight Connector 119">
                <a:extLst>
                  <a:ext uri="{FF2B5EF4-FFF2-40B4-BE49-F238E27FC236}">
                    <a16:creationId xmlns:a16="http://schemas.microsoft.com/office/drawing/2014/main" id="{99652B1E-7ADD-4432-9C39-F201B227811A}"/>
                  </a:ext>
                </a:extLst>
              </p:cNvPr>
              <p:cNvCxnSpPr>
                <a:cxnSpLocks/>
              </p:cNvCxnSpPr>
              <p:nvPr/>
            </p:nvCxnSpPr>
            <p:spPr>
              <a:xfrm>
                <a:off x="6861699" y="3259691"/>
                <a:ext cx="0" cy="233847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3EEF428-FE22-4663-B0CC-45815CEF1641}"/>
                  </a:ext>
                </a:extLst>
              </p:cNvPr>
              <p:cNvCxnSpPr>
                <a:cxnSpLocks/>
              </p:cNvCxnSpPr>
              <p:nvPr/>
            </p:nvCxnSpPr>
            <p:spPr>
              <a:xfrm flipH="1">
                <a:off x="6858540" y="5598170"/>
                <a:ext cx="385521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1C000E7F-43DD-435B-8A90-7538760492EB}"/>
                  </a:ext>
                </a:extLst>
              </p:cNvPr>
              <p:cNvSpPr txBox="1"/>
              <p:nvPr/>
            </p:nvSpPr>
            <p:spPr>
              <a:xfrm>
                <a:off x="7919493" y="5614200"/>
                <a:ext cx="812701" cy="313932"/>
              </a:xfrm>
              <a:prstGeom prst="rect">
                <a:avLst/>
              </a:prstGeom>
              <a:noFill/>
            </p:spPr>
            <p:txBody>
              <a:bodyPr wrap="square" rtlCol="0">
                <a:spAutoFit/>
              </a:bodyPr>
              <a:lstStyle/>
              <a:p>
                <a:pPr algn="ctr"/>
                <a:r>
                  <a:rPr lang="en-US" sz="800">
                    <a:solidFill>
                      <a:srgbClr val="262626"/>
                    </a:solidFill>
                    <a:latin typeface="IntelOne Text" panose="020B0503020203020204" pitchFamily="34" charset="77"/>
                  </a:rPr>
                  <a:t>Comp SG&amp;A Combined</a:t>
                </a:r>
              </a:p>
            </p:txBody>
          </p:sp>
          <p:sp>
            <p:nvSpPr>
              <p:cNvPr id="123" name="TextBox 122">
                <a:extLst>
                  <a:ext uri="{FF2B5EF4-FFF2-40B4-BE49-F238E27FC236}">
                    <a16:creationId xmlns:a16="http://schemas.microsoft.com/office/drawing/2014/main" id="{651DE953-DB21-4DD7-A383-4B4C2536DF30}"/>
                  </a:ext>
                </a:extLst>
              </p:cNvPr>
              <p:cNvSpPr txBox="1"/>
              <p:nvPr/>
            </p:nvSpPr>
            <p:spPr>
              <a:xfrm>
                <a:off x="8892669" y="5614200"/>
                <a:ext cx="812701" cy="203132"/>
              </a:xfrm>
              <a:prstGeom prst="rect">
                <a:avLst/>
              </a:prstGeom>
              <a:noFill/>
            </p:spPr>
            <p:txBody>
              <a:bodyPr wrap="square" rtlCol="0">
                <a:spAutoFit/>
              </a:bodyPr>
              <a:lstStyle/>
              <a:p>
                <a:pPr algn="ctr"/>
                <a:r>
                  <a:rPr lang="en-US" sz="800">
                    <a:solidFill>
                      <a:srgbClr val="262626"/>
                    </a:solidFill>
                    <a:latin typeface="IntelOne Text" panose="020B0503020203020204" pitchFamily="34" charset="77"/>
                  </a:rPr>
                  <a:t>Intel R&amp;D</a:t>
                </a:r>
              </a:p>
            </p:txBody>
          </p:sp>
          <p:sp>
            <p:nvSpPr>
              <p:cNvPr id="124" name="TextBox 123">
                <a:extLst>
                  <a:ext uri="{FF2B5EF4-FFF2-40B4-BE49-F238E27FC236}">
                    <a16:creationId xmlns:a16="http://schemas.microsoft.com/office/drawing/2014/main" id="{B6A95F93-E976-454D-8BC2-659C231E3349}"/>
                  </a:ext>
                </a:extLst>
              </p:cNvPr>
              <p:cNvSpPr txBox="1"/>
              <p:nvPr/>
            </p:nvSpPr>
            <p:spPr>
              <a:xfrm>
                <a:off x="9850854" y="5614200"/>
                <a:ext cx="812701" cy="313932"/>
              </a:xfrm>
              <a:prstGeom prst="rect">
                <a:avLst/>
              </a:prstGeom>
              <a:noFill/>
            </p:spPr>
            <p:txBody>
              <a:bodyPr wrap="square" rtlCol="0">
                <a:spAutoFit/>
              </a:bodyPr>
              <a:lstStyle/>
              <a:p>
                <a:pPr algn="ctr"/>
                <a:r>
                  <a:rPr lang="en-US" sz="800">
                    <a:solidFill>
                      <a:srgbClr val="262626"/>
                    </a:solidFill>
                    <a:latin typeface="IntelOne Text" panose="020B0503020203020204" pitchFamily="34" charset="77"/>
                  </a:rPr>
                  <a:t>Comp R&amp;D Combined</a:t>
                </a:r>
              </a:p>
            </p:txBody>
          </p:sp>
          <p:sp>
            <p:nvSpPr>
              <p:cNvPr id="125" name="Rectangle 124">
                <a:extLst>
                  <a:ext uri="{FF2B5EF4-FFF2-40B4-BE49-F238E27FC236}">
                    <a16:creationId xmlns:a16="http://schemas.microsoft.com/office/drawing/2014/main" id="{2391511D-AD4B-4A90-AF7F-6582BB676513}"/>
                  </a:ext>
                </a:extLst>
              </p:cNvPr>
              <p:cNvSpPr/>
              <p:nvPr/>
            </p:nvSpPr>
            <p:spPr>
              <a:xfrm>
                <a:off x="9052373" y="3596858"/>
                <a:ext cx="461047" cy="20019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826FF847-5529-40C5-9BAD-9E3A426D768E}"/>
                  </a:ext>
                </a:extLst>
              </p:cNvPr>
              <p:cNvSpPr/>
              <p:nvPr/>
            </p:nvSpPr>
            <p:spPr>
              <a:xfrm>
                <a:off x="7123608" y="4779832"/>
                <a:ext cx="461047" cy="818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9A9580EE-6910-4BE1-B957-0271DE35DCE9}"/>
                  </a:ext>
                </a:extLst>
              </p:cNvPr>
              <p:cNvGrpSpPr/>
              <p:nvPr/>
            </p:nvGrpSpPr>
            <p:grpSpPr>
              <a:xfrm>
                <a:off x="10015938" y="3775261"/>
                <a:ext cx="461048" cy="1823528"/>
                <a:chOff x="7195638" y="2408004"/>
                <a:chExt cx="461048" cy="1823528"/>
              </a:xfrm>
            </p:grpSpPr>
            <p:sp>
              <p:nvSpPr>
                <p:cNvPr id="133" name="Rectangle 132">
                  <a:extLst>
                    <a:ext uri="{FF2B5EF4-FFF2-40B4-BE49-F238E27FC236}">
                      <a16:creationId xmlns:a16="http://schemas.microsoft.com/office/drawing/2014/main" id="{F0181ECF-AD2B-428A-80B9-E9469C0A04ED}"/>
                    </a:ext>
                  </a:extLst>
                </p:cNvPr>
                <p:cNvSpPr/>
                <p:nvPr/>
              </p:nvSpPr>
              <p:spPr>
                <a:xfrm>
                  <a:off x="7195639" y="3549423"/>
                  <a:ext cx="461047" cy="6821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A810C73C-B16B-4BE9-8703-EF18A157DA5D}"/>
                    </a:ext>
                  </a:extLst>
                </p:cNvPr>
                <p:cNvSpPr/>
                <p:nvPr/>
              </p:nvSpPr>
              <p:spPr>
                <a:xfrm>
                  <a:off x="7195639" y="2958188"/>
                  <a:ext cx="461047" cy="591235"/>
                </a:xfrm>
                <a:prstGeom prst="rect">
                  <a:avLst/>
                </a:prstGeom>
                <a:solidFill>
                  <a:srgbClr val="B1D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E8A06B4-B801-442F-B637-00380A94BAD0}"/>
                    </a:ext>
                  </a:extLst>
                </p:cNvPr>
                <p:cNvSpPr/>
                <p:nvPr/>
              </p:nvSpPr>
              <p:spPr>
                <a:xfrm>
                  <a:off x="7195638" y="2408004"/>
                  <a:ext cx="461047" cy="550829"/>
                </a:xfrm>
                <a:prstGeom prst="rect">
                  <a:avLst/>
                </a:prstGeom>
                <a:solidFill>
                  <a:srgbClr val="548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52B2D92B-83B2-4E13-A7C0-3DBD11B27E5A}"/>
                  </a:ext>
                </a:extLst>
              </p:cNvPr>
              <p:cNvGrpSpPr/>
              <p:nvPr/>
            </p:nvGrpSpPr>
            <p:grpSpPr>
              <a:xfrm>
                <a:off x="8087174" y="4825440"/>
                <a:ext cx="462680" cy="773349"/>
                <a:chOff x="5909003" y="3458183"/>
                <a:chExt cx="462680" cy="773349"/>
              </a:xfrm>
            </p:grpSpPr>
            <p:sp>
              <p:nvSpPr>
                <p:cNvPr id="130" name="Rectangle 129">
                  <a:extLst>
                    <a:ext uri="{FF2B5EF4-FFF2-40B4-BE49-F238E27FC236}">
                      <a16:creationId xmlns:a16="http://schemas.microsoft.com/office/drawing/2014/main" id="{7E32F485-53E0-4D8D-8F77-03FEB3987034}"/>
                    </a:ext>
                  </a:extLst>
                </p:cNvPr>
                <p:cNvSpPr/>
                <p:nvPr/>
              </p:nvSpPr>
              <p:spPr>
                <a:xfrm>
                  <a:off x="5909003" y="3910519"/>
                  <a:ext cx="461047" cy="3210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19202AA-8C46-4495-B926-C5DB2F1D03AF}"/>
                    </a:ext>
                  </a:extLst>
                </p:cNvPr>
                <p:cNvSpPr/>
                <p:nvPr/>
              </p:nvSpPr>
              <p:spPr>
                <a:xfrm>
                  <a:off x="5910636" y="3628417"/>
                  <a:ext cx="461047" cy="282102"/>
                </a:xfrm>
                <a:prstGeom prst="rect">
                  <a:avLst/>
                </a:prstGeom>
                <a:solidFill>
                  <a:srgbClr val="B1D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B40739CA-C3E7-4E01-9E6C-3356C16BF95B}"/>
                    </a:ext>
                  </a:extLst>
                </p:cNvPr>
                <p:cNvSpPr/>
                <p:nvPr/>
              </p:nvSpPr>
              <p:spPr>
                <a:xfrm>
                  <a:off x="5909003" y="3458183"/>
                  <a:ext cx="461047" cy="170234"/>
                </a:xfrm>
                <a:prstGeom prst="rect">
                  <a:avLst/>
                </a:prstGeom>
                <a:solidFill>
                  <a:srgbClr val="548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a:extLst>
                  <a:ext uri="{FF2B5EF4-FFF2-40B4-BE49-F238E27FC236}">
                    <a16:creationId xmlns:a16="http://schemas.microsoft.com/office/drawing/2014/main" id="{45EA77B2-3509-454F-B7A7-AA1165D741D8}"/>
                  </a:ext>
                </a:extLst>
              </p:cNvPr>
              <p:cNvSpPr txBox="1"/>
              <p:nvPr/>
            </p:nvSpPr>
            <p:spPr>
              <a:xfrm>
                <a:off x="6237753" y="3218496"/>
                <a:ext cx="614271" cy="2477601"/>
              </a:xfrm>
              <a:prstGeom prst="rect">
                <a:avLst/>
              </a:prstGeom>
              <a:noFill/>
            </p:spPr>
            <p:txBody>
              <a:bodyPr wrap="none" rtlCol="0">
                <a:spAutoFit/>
              </a:bodyPr>
              <a:lstStyle/>
              <a:p>
                <a:pPr algn="r">
                  <a:lnSpc>
                    <a:spcPct val="100000"/>
                  </a:lnSpc>
                  <a:spcBef>
                    <a:spcPts val="0"/>
                  </a:spcBef>
                  <a:spcAft>
                    <a:spcPts val="1000"/>
                  </a:spcAft>
                </a:pPr>
                <a:r>
                  <a:rPr lang="en-US" sz="800">
                    <a:solidFill>
                      <a:srgbClr val="262626"/>
                    </a:solidFill>
                    <a:latin typeface="IntelOne Text Light" panose="020B0403020203020204" pitchFamily="34" charset="77"/>
                  </a:rPr>
                  <a:t>18,000M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16,000M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14,000M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12,000M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10,000M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8,000M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6,000M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4,000M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2,000M</a:t>
                </a:r>
              </a:p>
              <a:p>
                <a:pPr algn="r">
                  <a:lnSpc>
                    <a:spcPct val="100000"/>
                  </a:lnSpc>
                  <a:spcBef>
                    <a:spcPts val="0"/>
                  </a:spcBef>
                  <a:spcAft>
                    <a:spcPts val="1000"/>
                  </a:spcAft>
                </a:pPr>
                <a:r>
                  <a:rPr lang="en-US" sz="800">
                    <a:solidFill>
                      <a:srgbClr val="262626"/>
                    </a:solidFill>
                    <a:latin typeface="IntelOne Text Light" panose="020B0403020203020204" pitchFamily="34" charset="77"/>
                  </a:rPr>
                  <a:t>0</a:t>
                </a:r>
              </a:p>
            </p:txBody>
          </p:sp>
        </p:grpSp>
        <p:grpSp>
          <p:nvGrpSpPr>
            <p:cNvPr id="103" name="Group 102">
              <a:extLst>
                <a:ext uri="{FF2B5EF4-FFF2-40B4-BE49-F238E27FC236}">
                  <a16:creationId xmlns:a16="http://schemas.microsoft.com/office/drawing/2014/main" id="{A6499B6C-51EC-4EDB-9967-25A5DBE31B04}"/>
                </a:ext>
              </a:extLst>
            </p:cNvPr>
            <p:cNvGrpSpPr/>
            <p:nvPr/>
          </p:nvGrpSpPr>
          <p:grpSpPr>
            <a:xfrm rot="10800000">
              <a:off x="7317776" y="5353889"/>
              <a:ext cx="2905594" cy="137700"/>
              <a:chOff x="7345180" y="3084518"/>
              <a:chExt cx="2905594" cy="464905"/>
            </a:xfrm>
          </p:grpSpPr>
          <p:cxnSp>
            <p:nvCxnSpPr>
              <p:cNvPr id="114" name="Straight Arrow Connector 113">
                <a:extLst>
                  <a:ext uri="{FF2B5EF4-FFF2-40B4-BE49-F238E27FC236}">
                    <a16:creationId xmlns:a16="http://schemas.microsoft.com/office/drawing/2014/main" id="{8D000BD0-894D-4A2B-9EAF-D14C1A9BA9A0}"/>
                  </a:ext>
                </a:extLst>
              </p:cNvPr>
              <p:cNvCxnSpPr/>
              <p:nvPr/>
            </p:nvCxnSpPr>
            <p:spPr>
              <a:xfrm>
                <a:off x="7345180" y="3084518"/>
                <a:ext cx="0" cy="464905"/>
              </a:xfrm>
              <a:prstGeom prst="straightConnector1">
                <a:avLst/>
              </a:prstGeom>
              <a:ln>
                <a:solidFill>
                  <a:srgbClr val="00285A"/>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A9DCD53-336A-4C37-8C29-541EB44DE66D}"/>
                  </a:ext>
                </a:extLst>
              </p:cNvPr>
              <p:cNvCxnSpPr/>
              <p:nvPr/>
            </p:nvCxnSpPr>
            <p:spPr>
              <a:xfrm>
                <a:off x="8292059" y="3084518"/>
                <a:ext cx="0" cy="464905"/>
              </a:xfrm>
              <a:prstGeom prst="straightConnector1">
                <a:avLst/>
              </a:prstGeom>
              <a:ln>
                <a:solidFill>
                  <a:srgbClr val="00285A"/>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2E6BCB03-8F79-445A-B326-5C220982D684}"/>
                  </a:ext>
                </a:extLst>
              </p:cNvPr>
              <p:cNvCxnSpPr/>
              <p:nvPr/>
            </p:nvCxnSpPr>
            <p:spPr>
              <a:xfrm>
                <a:off x="9257830" y="3084518"/>
                <a:ext cx="0" cy="464905"/>
              </a:xfrm>
              <a:prstGeom prst="straightConnector1">
                <a:avLst/>
              </a:prstGeom>
              <a:ln>
                <a:solidFill>
                  <a:srgbClr val="00285A"/>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A66E7D8-7265-4FD9-84FE-78034EF81DFE}"/>
                  </a:ext>
                </a:extLst>
              </p:cNvPr>
              <p:cNvCxnSpPr/>
              <p:nvPr/>
            </p:nvCxnSpPr>
            <p:spPr>
              <a:xfrm>
                <a:off x="10250774" y="3084518"/>
                <a:ext cx="0" cy="464905"/>
              </a:xfrm>
              <a:prstGeom prst="straightConnector1">
                <a:avLst/>
              </a:prstGeom>
              <a:ln>
                <a:solidFill>
                  <a:srgbClr val="00285A"/>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9">
              <a:extLst>
                <a:ext uri="{FF2B5EF4-FFF2-40B4-BE49-F238E27FC236}">
                  <a16:creationId xmlns:a16="http://schemas.microsoft.com/office/drawing/2014/main" id="{0A300F32-8456-4058-A513-49BA98246F1E}"/>
                </a:ext>
              </a:extLst>
            </p:cNvPr>
            <p:cNvSpPr txBox="1"/>
            <p:nvPr/>
          </p:nvSpPr>
          <p:spPr>
            <a:xfrm>
              <a:off x="7084974" y="5666755"/>
              <a:ext cx="3386440" cy="21544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rgbClr val="262626"/>
                  </a:solidFill>
                  <a:latin typeface="IntelOne Text Light" panose="020B0403020203020204" pitchFamily="34" charset="77"/>
                  <a:ea typeface="Intel Clear Light" panose="020B0404020203020204" pitchFamily="34" charset="0"/>
                  <a:cs typeface="Intel Clear Light" panose="020B0404020203020204" pitchFamily="34" charset="0"/>
                </a:rPr>
                <a:t>Percentage</a:t>
              </a:r>
              <a:r>
                <a:rPr kumimoji="0" lang="en-US" sz="800" u="none" strike="noStrike" kern="1200" cap="none" spc="0" normalizeH="0" baseline="0" noProof="0">
                  <a:ln>
                    <a:noFill/>
                  </a:ln>
                  <a:solidFill>
                    <a:srgbClr val="262626"/>
                  </a:solidFill>
                  <a:effectLst/>
                  <a:uLnTx/>
                  <a:uFillTx/>
                  <a:latin typeface="IntelOne Text Light" panose="020B0403020203020204" pitchFamily="34" charset="77"/>
                  <a:ea typeface="Intel Clear Light" panose="020B0404020203020204" pitchFamily="34" charset="0"/>
                  <a:cs typeface="Intel Clear Light" panose="020B0404020203020204" pitchFamily="34" charset="0"/>
                </a:rPr>
                <a:t> of Revenue</a:t>
              </a:r>
            </a:p>
          </p:txBody>
        </p:sp>
        <p:grpSp>
          <p:nvGrpSpPr>
            <p:cNvPr id="105" name="Group 104">
              <a:extLst>
                <a:ext uri="{FF2B5EF4-FFF2-40B4-BE49-F238E27FC236}">
                  <a16:creationId xmlns:a16="http://schemas.microsoft.com/office/drawing/2014/main" id="{3A96F8B2-52B5-46BB-87EE-9AEE98CA96AF}"/>
                </a:ext>
              </a:extLst>
            </p:cNvPr>
            <p:cNvGrpSpPr/>
            <p:nvPr/>
          </p:nvGrpSpPr>
          <p:grpSpPr>
            <a:xfrm>
              <a:off x="7119629" y="5446969"/>
              <a:ext cx="3362060" cy="264155"/>
              <a:chOff x="7119629" y="2782698"/>
              <a:chExt cx="3362060" cy="277771"/>
            </a:xfrm>
            <a:noFill/>
          </p:grpSpPr>
          <p:sp>
            <p:nvSpPr>
              <p:cNvPr id="110" name="TextBox 19">
                <a:extLst>
                  <a:ext uri="{FF2B5EF4-FFF2-40B4-BE49-F238E27FC236}">
                    <a16:creationId xmlns:a16="http://schemas.microsoft.com/office/drawing/2014/main" id="{D1AD39CD-4EC0-4B71-A92E-2C8649E2D758}"/>
                  </a:ext>
                </a:extLst>
              </p:cNvPr>
              <p:cNvSpPr txBox="1"/>
              <p:nvPr/>
            </p:nvSpPr>
            <p:spPr>
              <a:xfrm>
                <a:off x="8072929" y="2800104"/>
                <a:ext cx="463550" cy="260365"/>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rgbClr val="262626"/>
                    </a:solidFill>
                    <a:effectLst/>
                    <a:uLnTx/>
                    <a:uFillTx/>
                    <a:latin typeface="IntelOne Text" panose="020B0503020203020204" pitchFamily="34" charset="77"/>
                    <a:ea typeface="Intel Clear Light" panose="020B0404020203020204" pitchFamily="34" charset="0"/>
                    <a:cs typeface="Intel Clear Light" panose="020B0404020203020204" pitchFamily="34" charset="0"/>
                  </a:rPr>
                  <a:t>5%</a:t>
                </a:r>
              </a:p>
            </p:txBody>
          </p:sp>
          <p:sp>
            <p:nvSpPr>
              <p:cNvPr id="111" name="TextBox 19">
                <a:extLst>
                  <a:ext uri="{FF2B5EF4-FFF2-40B4-BE49-F238E27FC236}">
                    <a16:creationId xmlns:a16="http://schemas.microsoft.com/office/drawing/2014/main" id="{69E1746B-2433-4019-BB1D-400FBE63861A}"/>
                  </a:ext>
                </a:extLst>
              </p:cNvPr>
              <p:cNvSpPr txBox="1"/>
              <p:nvPr/>
            </p:nvSpPr>
            <p:spPr>
              <a:xfrm>
                <a:off x="9016959" y="2800104"/>
                <a:ext cx="520700" cy="260365"/>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rgbClr val="262626"/>
                    </a:solidFill>
                    <a:effectLst/>
                    <a:uLnTx/>
                    <a:uFillTx/>
                    <a:latin typeface="IntelOne Text" panose="020B0503020203020204" pitchFamily="34" charset="77"/>
                    <a:ea typeface="Intel Clear Light" panose="020B0404020203020204" pitchFamily="34" charset="0"/>
                    <a:cs typeface="Intel Clear Light" panose="020B0404020203020204" pitchFamily="34" charset="0"/>
                  </a:rPr>
                  <a:t>24%</a:t>
                </a:r>
              </a:p>
            </p:txBody>
          </p:sp>
          <p:sp>
            <p:nvSpPr>
              <p:cNvPr id="112" name="TextBox 19">
                <a:extLst>
                  <a:ext uri="{FF2B5EF4-FFF2-40B4-BE49-F238E27FC236}">
                    <a16:creationId xmlns:a16="http://schemas.microsoft.com/office/drawing/2014/main" id="{B8A81D0B-8AD3-4EC7-A5C6-E7CE9944C560}"/>
                  </a:ext>
                </a:extLst>
              </p:cNvPr>
              <p:cNvSpPr txBox="1"/>
              <p:nvPr/>
            </p:nvSpPr>
            <p:spPr>
              <a:xfrm>
                <a:off x="10018139" y="2800104"/>
                <a:ext cx="463550" cy="260365"/>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rgbClr val="262626"/>
                    </a:solidFill>
                    <a:effectLst/>
                    <a:uLnTx/>
                    <a:uFillTx/>
                    <a:latin typeface="IntelOne Text" panose="020B0503020203020204" pitchFamily="34" charset="77"/>
                    <a:ea typeface="Intel Clear Light" panose="020B0404020203020204" pitchFamily="34" charset="0"/>
                    <a:cs typeface="Intel Clear Light" panose="020B0404020203020204" pitchFamily="34" charset="0"/>
                  </a:rPr>
                  <a:t>11%</a:t>
                </a:r>
              </a:p>
            </p:txBody>
          </p:sp>
          <p:sp>
            <p:nvSpPr>
              <p:cNvPr id="113" name="TextBox 19">
                <a:extLst>
                  <a:ext uri="{FF2B5EF4-FFF2-40B4-BE49-F238E27FC236}">
                    <a16:creationId xmlns:a16="http://schemas.microsoft.com/office/drawing/2014/main" id="{318602D7-39A9-469A-82B7-49A1F7C11C27}"/>
                  </a:ext>
                </a:extLst>
              </p:cNvPr>
              <p:cNvSpPr txBox="1"/>
              <p:nvPr/>
            </p:nvSpPr>
            <p:spPr>
              <a:xfrm>
                <a:off x="7119629" y="2782698"/>
                <a:ext cx="463550" cy="260365"/>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b"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rgbClr val="262626"/>
                    </a:solidFill>
                    <a:effectLst/>
                    <a:uLnTx/>
                    <a:uFillTx/>
                    <a:latin typeface="IntelOne Text" panose="020B0503020203020204" pitchFamily="34" charset="77"/>
                    <a:ea typeface="Intel Clear Light" panose="020B0404020203020204" pitchFamily="34" charset="0"/>
                    <a:cs typeface="Intel Clear Light" panose="020B0404020203020204" pitchFamily="34" charset="0"/>
                  </a:rPr>
                  <a:t>10%</a:t>
                </a:r>
              </a:p>
            </p:txBody>
          </p:sp>
        </p:grpSp>
        <p:cxnSp>
          <p:nvCxnSpPr>
            <p:cNvPr id="106" name="Straight Connector 105">
              <a:extLst>
                <a:ext uri="{FF2B5EF4-FFF2-40B4-BE49-F238E27FC236}">
                  <a16:creationId xmlns:a16="http://schemas.microsoft.com/office/drawing/2014/main" id="{F8F123BC-97EA-436D-A7BA-D4F88DEDE5CA}"/>
                </a:ext>
              </a:extLst>
            </p:cNvPr>
            <p:cNvCxnSpPr/>
            <p:nvPr/>
          </p:nvCxnSpPr>
          <p:spPr>
            <a:xfrm flipH="1">
              <a:off x="6826529" y="4219510"/>
              <a:ext cx="719492"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DC5116C-D8BD-47BB-94EB-0B51F1C9D23E}"/>
                </a:ext>
              </a:extLst>
            </p:cNvPr>
            <p:cNvCxnSpPr>
              <a:cxnSpLocks/>
            </p:cNvCxnSpPr>
            <p:nvPr/>
          </p:nvCxnSpPr>
          <p:spPr>
            <a:xfrm flipH="1">
              <a:off x="6826529" y="4265118"/>
              <a:ext cx="168338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F28EEB-F899-438D-9DB2-EE79B66724DE}"/>
                </a:ext>
              </a:extLst>
            </p:cNvPr>
            <p:cNvCxnSpPr>
              <a:cxnSpLocks/>
            </p:cNvCxnSpPr>
            <p:nvPr/>
          </p:nvCxnSpPr>
          <p:spPr>
            <a:xfrm flipH="1">
              <a:off x="6826529" y="3036536"/>
              <a:ext cx="2648257"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6DFD4BF-1199-486E-A6E9-E913B4A94234}"/>
                </a:ext>
              </a:extLst>
            </p:cNvPr>
            <p:cNvCxnSpPr>
              <a:cxnSpLocks/>
            </p:cNvCxnSpPr>
            <p:nvPr/>
          </p:nvCxnSpPr>
          <p:spPr>
            <a:xfrm flipH="1">
              <a:off x="6819906" y="3214939"/>
              <a:ext cx="3618445"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EEA1917C-7B3B-4C3B-B355-751F5C4427EE}"/>
              </a:ext>
            </a:extLst>
          </p:cNvPr>
          <p:cNvGrpSpPr/>
          <p:nvPr/>
        </p:nvGrpSpPr>
        <p:grpSpPr>
          <a:xfrm>
            <a:off x="998838" y="1516920"/>
            <a:ext cx="4266464" cy="4511461"/>
            <a:chOff x="906137" y="1433793"/>
            <a:chExt cx="4266464" cy="4511461"/>
          </a:xfrm>
        </p:grpSpPr>
        <p:sp>
          <p:nvSpPr>
            <p:cNvPr id="152" name="Rectangle 151">
              <a:extLst>
                <a:ext uri="{FF2B5EF4-FFF2-40B4-BE49-F238E27FC236}">
                  <a16:creationId xmlns:a16="http://schemas.microsoft.com/office/drawing/2014/main" id="{2304CD6F-C9DB-477E-888E-261EE216C01D}"/>
                </a:ext>
              </a:extLst>
            </p:cNvPr>
            <p:cNvSpPr/>
            <p:nvPr/>
          </p:nvSpPr>
          <p:spPr>
            <a:xfrm>
              <a:off x="908007" y="1512238"/>
              <a:ext cx="4264593" cy="443301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253DCFE4-CA3B-48FD-A39D-FC981F0D324D}"/>
                </a:ext>
              </a:extLst>
            </p:cNvPr>
            <p:cNvSpPr/>
            <p:nvPr/>
          </p:nvSpPr>
          <p:spPr>
            <a:xfrm>
              <a:off x="906137" y="1433793"/>
              <a:ext cx="4266464" cy="818957"/>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50281B79-113E-41B2-94B5-69B73458B839}"/>
                </a:ext>
              </a:extLst>
            </p:cNvPr>
            <p:cNvSpPr txBox="1"/>
            <p:nvPr/>
          </p:nvSpPr>
          <p:spPr>
            <a:xfrm>
              <a:off x="921227" y="1561517"/>
              <a:ext cx="41749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schemeClr val="bg1"/>
                  </a:solidFill>
                  <a:effectLst/>
                  <a:uLnTx/>
                  <a:uFillTx/>
                  <a:latin typeface="IntelOne Text" panose="020B0503020203020204" pitchFamily="34" charset="77"/>
                  <a:ea typeface="Helvetica Neue"/>
                  <a:cs typeface="Helvetica Neue"/>
                </a:rPr>
                <a:t>AMD + TSMC “Synthetic IDM” Gross Margin is &gt;20pts higher than Intel....</a:t>
              </a:r>
            </a:p>
          </p:txBody>
        </p:sp>
        <p:sp>
          <p:nvSpPr>
            <p:cNvPr id="155" name="TextBox 154">
              <a:extLst>
                <a:ext uri="{FF2B5EF4-FFF2-40B4-BE49-F238E27FC236}">
                  <a16:creationId xmlns:a16="http://schemas.microsoft.com/office/drawing/2014/main" id="{9DA3FEAD-610C-4FBD-817D-45433E40AF71}"/>
                </a:ext>
              </a:extLst>
            </p:cNvPr>
            <p:cNvSpPr txBox="1"/>
            <p:nvPr/>
          </p:nvSpPr>
          <p:spPr>
            <a:xfrm>
              <a:off x="966938" y="2309150"/>
              <a:ext cx="724541" cy="313932"/>
            </a:xfrm>
            <a:prstGeom prst="rect">
              <a:avLst/>
            </a:prstGeom>
            <a:noFill/>
          </p:spPr>
          <p:txBody>
            <a:bodyPr wrap="square" rtlCol="0">
              <a:spAutoFit/>
            </a:bodyPr>
            <a:lstStyle/>
            <a:p>
              <a:r>
                <a:rPr lang="en-US" sz="800">
                  <a:solidFill>
                    <a:srgbClr val="262626"/>
                  </a:solidFill>
                  <a:latin typeface="IntelOne Text Light" panose="020B0403020203020204" pitchFamily="34" charset="77"/>
                </a:rPr>
                <a:t>Gross Margin (%)</a:t>
              </a:r>
            </a:p>
          </p:txBody>
        </p:sp>
        <p:sp>
          <p:nvSpPr>
            <p:cNvPr id="156" name="TextBox 155">
              <a:extLst>
                <a:ext uri="{FF2B5EF4-FFF2-40B4-BE49-F238E27FC236}">
                  <a16:creationId xmlns:a16="http://schemas.microsoft.com/office/drawing/2014/main" id="{5B73C6B9-8D5F-4C5A-83B7-1BDFF6937704}"/>
                </a:ext>
              </a:extLst>
            </p:cNvPr>
            <p:cNvSpPr txBox="1"/>
            <p:nvPr/>
          </p:nvSpPr>
          <p:spPr>
            <a:xfrm>
              <a:off x="972398" y="2629519"/>
              <a:ext cx="409086"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80%</a:t>
              </a:r>
            </a:p>
          </p:txBody>
        </p:sp>
        <p:sp>
          <p:nvSpPr>
            <p:cNvPr id="157" name="TextBox 156">
              <a:extLst>
                <a:ext uri="{FF2B5EF4-FFF2-40B4-BE49-F238E27FC236}">
                  <a16:creationId xmlns:a16="http://schemas.microsoft.com/office/drawing/2014/main" id="{1E5FAE87-BB47-4F5D-A8D8-086B92661A79}"/>
                </a:ext>
              </a:extLst>
            </p:cNvPr>
            <p:cNvSpPr txBox="1"/>
            <p:nvPr/>
          </p:nvSpPr>
          <p:spPr>
            <a:xfrm>
              <a:off x="975604" y="3346290"/>
              <a:ext cx="405880"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60%</a:t>
              </a:r>
            </a:p>
          </p:txBody>
        </p:sp>
        <p:sp>
          <p:nvSpPr>
            <p:cNvPr id="158" name="TextBox 157">
              <a:extLst>
                <a:ext uri="{FF2B5EF4-FFF2-40B4-BE49-F238E27FC236}">
                  <a16:creationId xmlns:a16="http://schemas.microsoft.com/office/drawing/2014/main" id="{264F4318-EC51-4A3C-B7AF-9E624D397E8E}"/>
                </a:ext>
              </a:extLst>
            </p:cNvPr>
            <p:cNvSpPr txBox="1"/>
            <p:nvPr/>
          </p:nvSpPr>
          <p:spPr>
            <a:xfrm>
              <a:off x="972398" y="4063061"/>
              <a:ext cx="409086"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40%</a:t>
              </a:r>
            </a:p>
          </p:txBody>
        </p:sp>
        <p:sp>
          <p:nvSpPr>
            <p:cNvPr id="159" name="TextBox 158">
              <a:extLst>
                <a:ext uri="{FF2B5EF4-FFF2-40B4-BE49-F238E27FC236}">
                  <a16:creationId xmlns:a16="http://schemas.microsoft.com/office/drawing/2014/main" id="{22011C77-550E-46E2-8911-CCE86E41EB11}"/>
                </a:ext>
              </a:extLst>
            </p:cNvPr>
            <p:cNvSpPr txBox="1"/>
            <p:nvPr/>
          </p:nvSpPr>
          <p:spPr>
            <a:xfrm>
              <a:off x="977206" y="4779832"/>
              <a:ext cx="404278"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20%</a:t>
              </a:r>
            </a:p>
          </p:txBody>
        </p:sp>
        <p:sp>
          <p:nvSpPr>
            <p:cNvPr id="160" name="TextBox 159">
              <a:extLst>
                <a:ext uri="{FF2B5EF4-FFF2-40B4-BE49-F238E27FC236}">
                  <a16:creationId xmlns:a16="http://schemas.microsoft.com/office/drawing/2014/main" id="{5A974130-736E-4C62-A394-E0D49B60B80B}"/>
                </a:ext>
              </a:extLst>
            </p:cNvPr>
            <p:cNvSpPr txBox="1"/>
            <p:nvPr/>
          </p:nvSpPr>
          <p:spPr>
            <a:xfrm>
              <a:off x="1039724" y="5496604"/>
              <a:ext cx="341760" cy="203133"/>
            </a:xfrm>
            <a:prstGeom prst="rect">
              <a:avLst/>
            </a:prstGeom>
            <a:noFill/>
          </p:spPr>
          <p:txBody>
            <a:bodyPr wrap="none" rtlCol="0">
              <a:spAutoFit/>
            </a:bodyPr>
            <a:lstStyle/>
            <a:p>
              <a:pPr algn="r"/>
              <a:r>
                <a:rPr lang="en-US" sz="800">
                  <a:solidFill>
                    <a:srgbClr val="262626"/>
                  </a:solidFill>
                  <a:latin typeface="IntelOne Text Light" panose="020B0403020203020204" pitchFamily="34" charset="77"/>
                </a:rPr>
                <a:t>0%</a:t>
              </a:r>
            </a:p>
          </p:txBody>
        </p:sp>
        <p:sp>
          <p:nvSpPr>
            <p:cNvPr id="161" name="Freeform 10">
              <a:extLst>
                <a:ext uri="{FF2B5EF4-FFF2-40B4-BE49-F238E27FC236}">
                  <a16:creationId xmlns:a16="http://schemas.microsoft.com/office/drawing/2014/main" id="{2B1E66E3-EFC2-4C32-B6AF-22332D9E0FB5}"/>
                </a:ext>
              </a:extLst>
            </p:cNvPr>
            <p:cNvSpPr/>
            <p:nvPr/>
          </p:nvSpPr>
          <p:spPr>
            <a:xfrm>
              <a:off x="1339306" y="2722935"/>
              <a:ext cx="3037437" cy="2883528"/>
            </a:xfrm>
            <a:custGeom>
              <a:avLst/>
              <a:gdLst>
                <a:gd name="connsiteX0" fmla="*/ 0 w 3037437"/>
                <a:gd name="connsiteY0" fmla="*/ 0 h 2883528"/>
                <a:gd name="connsiteX1" fmla="*/ 0 w 3037437"/>
                <a:gd name="connsiteY1" fmla="*/ 2883528 h 2883528"/>
                <a:gd name="connsiteX2" fmla="*/ 3037437 w 3037437"/>
                <a:gd name="connsiteY2" fmla="*/ 2883528 h 2883528"/>
              </a:gdLst>
              <a:ahLst/>
              <a:cxnLst>
                <a:cxn ang="0">
                  <a:pos x="connsiteX0" y="connsiteY0"/>
                </a:cxn>
                <a:cxn ang="0">
                  <a:pos x="connsiteX1" y="connsiteY1"/>
                </a:cxn>
                <a:cxn ang="0">
                  <a:pos x="connsiteX2" y="connsiteY2"/>
                </a:cxn>
              </a:cxnLst>
              <a:rect l="l" t="t" r="r" b="b"/>
              <a:pathLst>
                <a:path w="3037437" h="2883528">
                  <a:moveTo>
                    <a:pt x="0" y="0"/>
                  </a:moveTo>
                  <a:lnTo>
                    <a:pt x="0" y="2883528"/>
                  </a:lnTo>
                  <a:lnTo>
                    <a:pt x="3037437" y="2883528"/>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id="{F0FFDCE4-2E87-4C89-B58F-8AAB9EF4DD8F}"/>
                </a:ext>
              </a:extLst>
            </p:cNvPr>
            <p:cNvSpPr txBox="1"/>
            <p:nvPr/>
          </p:nvSpPr>
          <p:spPr>
            <a:xfrm>
              <a:off x="1332683" y="5620324"/>
              <a:ext cx="3184583" cy="203133"/>
            </a:xfrm>
            <a:prstGeom prst="rect">
              <a:avLst/>
            </a:prstGeom>
            <a:noFill/>
          </p:spPr>
          <p:txBody>
            <a:bodyPr wrap="square" rtlCol="0">
              <a:spAutoFit/>
            </a:bodyPr>
            <a:lstStyle/>
            <a:p>
              <a:r>
                <a:rPr lang="en-US" sz="800">
                  <a:solidFill>
                    <a:srgbClr val="262626"/>
                  </a:solidFill>
                  <a:latin typeface="IntelOne Text" panose="020B0503020203020204" pitchFamily="34" charset="77"/>
                </a:rPr>
                <a:t>’15      ’16      ’17      ‘18      ’19      ’20      ‘21       ’22F      ’23F      ’24F    ‘25F</a:t>
              </a:r>
            </a:p>
          </p:txBody>
        </p:sp>
        <p:cxnSp>
          <p:nvCxnSpPr>
            <p:cNvPr id="163" name="Straight Connector 162">
              <a:extLst>
                <a:ext uri="{FF2B5EF4-FFF2-40B4-BE49-F238E27FC236}">
                  <a16:creationId xmlns:a16="http://schemas.microsoft.com/office/drawing/2014/main" id="{21EB217B-C471-41D5-B6E5-F4ABA212284E}"/>
                </a:ext>
              </a:extLst>
            </p:cNvPr>
            <p:cNvCxnSpPr>
              <a:cxnSpLocks/>
            </p:cNvCxnSpPr>
            <p:nvPr/>
          </p:nvCxnSpPr>
          <p:spPr>
            <a:xfrm>
              <a:off x="1339306" y="2731085"/>
              <a:ext cx="0" cy="286708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69FA22B-C0B7-4DE4-9A98-DEF5846FB238}"/>
                </a:ext>
              </a:extLst>
            </p:cNvPr>
            <p:cNvCxnSpPr>
              <a:cxnSpLocks/>
            </p:cNvCxnSpPr>
            <p:nvPr/>
          </p:nvCxnSpPr>
          <p:spPr>
            <a:xfrm flipH="1">
              <a:off x="1332683" y="5598170"/>
              <a:ext cx="356128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4CF67FAE-CC2D-42BA-9B17-32A1BFB2D789}"/>
                </a:ext>
              </a:extLst>
            </p:cNvPr>
            <p:cNvSpPr txBox="1"/>
            <p:nvPr/>
          </p:nvSpPr>
          <p:spPr>
            <a:xfrm>
              <a:off x="4252464" y="3869163"/>
              <a:ext cx="461986" cy="237757"/>
            </a:xfrm>
            <a:prstGeom prst="rect">
              <a:avLst/>
            </a:prstGeom>
            <a:noFill/>
          </p:spPr>
          <p:txBody>
            <a:bodyPr wrap="none" rtlCol="0">
              <a:spAutoFit/>
            </a:bodyPr>
            <a:lstStyle/>
            <a:p>
              <a:r>
                <a:rPr lang="en-US" sz="1050">
                  <a:solidFill>
                    <a:schemeClr val="accent1"/>
                  </a:solidFill>
                  <a:latin typeface="IntelOne Text" panose="020B0503020203020204" pitchFamily="34" charset="77"/>
                </a:rPr>
                <a:t>Intel</a:t>
              </a:r>
            </a:p>
          </p:txBody>
        </p:sp>
        <p:sp>
          <p:nvSpPr>
            <p:cNvPr id="166" name="TextBox 165">
              <a:extLst>
                <a:ext uri="{FF2B5EF4-FFF2-40B4-BE49-F238E27FC236}">
                  <a16:creationId xmlns:a16="http://schemas.microsoft.com/office/drawing/2014/main" id="{191CF1D9-8FF3-469B-B806-BCECC6D53002}"/>
                </a:ext>
              </a:extLst>
            </p:cNvPr>
            <p:cNvSpPr txBox="1"/>
            <p:nvPr/>
          </p:nvSpPr>
          <p:spPr>
            <a:xfrm>
              <a:off x="4254214" y="3420157"/>
              <a:ext cx="514885" cy="237757"/>
            </a:xfrm>
            <a:prstGeom prst="rect">
              <a:avLst/>
            </a:prstGeom>
            <a:noFill/>
          </p:spPr>
          <p:txBody>
            <a:bodyPr wrap="none" rtlCol="0">
              <a:spAutoFit/>
            </a:bodyPr>
            <a:lstStyle/>
            <a:p>
              <a:r>
                <a:rPr lang="en-US" sz="1050">
                  <a:solidFill>
                    <a:schemeClr val="accent1">
                      <a:lumMod val="40000"/>
                      <a:lumOff val="60000"/>
                    </a:schemeClr>
                  </a:solidFill>
                  <a:latin typeface="IntelOne Text" panose="020B0503020203020204" pitchFamily="34" charset="77"/>
                </a:rPr>
                <a:t>AMD</a:t>
              </a:r>
            </a:p>
          </p:txBody>
        </p:sp>
        <p:sp>
          <p:nvSpPr>
            <p:cNvPr id="167" name="TextBox 166">
              <a:extLst>
                <a:ext uri="{FF2B5EF4-FFF2-40B4-BE49-F238E27FC236}">
                  <a16:creationId xmlns:a16="http://schemas.microsoft.com/office/drawing/2014/main" id="{081D5042-D295-4792-AFDC-373A6FC60FBD}"/>
                </a:ext>
              </a:extLst>
            </p:cNvPr>
            <p:cNvSpPr txBox="1"/>
            <p:nvPr/>
          </p:nvSpPr>
          <p:spPr>
            <a:xfrm>
              <a:off x="4262619" y="2731085"/>
              <a:ext cx="863568" cy="528606"/>
            </a:xfrm>
            <a:prstGeom prst="rect">
              <a:avLst/>
            </a:prstGeom>
            <a:noFill/>
          </p:spPr>
          <p:txBody>
            <a:bodyPr wrap="square" rtlCol="0">
              <a:spAutoFit/>
            </a:bodyPr>
            <a:lstStyle/>
            <a:p>
              <a:r>
                <a:rPr lang="en-US" sz="1050">
                  <a:solidFill>
                    <a:srgbClr val="00285A"/>
                  </a:solidFill>
                  <a:latin typeface="IntelOne Text" panose="020B0503020203020204" pitchFamily="34" charset="77"/>
                </a:rPr>
                <a:t>AMD Synthetic IDM</a:t>
              </a:r>
            </a:p>
          </p:txBody>
        </p:sp>
        <p:cxnSp>
          <p:nvCxnSpPr>
            <p:cNvPr id="168" name="Straight Connector 167">
              <a:extLst>
                <a:ext uri="{FF2B5EF4-FFF2-40B4-BE49-F238E27FC236}">
                  <a16:creationId xmlns:a16="http://schemas.microsoft.com/office/drawing/2014/main" id="{B8E00B06-4CCE-4052-A764-2EFB8F5117A3}"/>
                </a:ext>
              </a:extLst>
            </p:cNvPr>
            <p:cNvCxnSpPr>
              <a:cxnSpLocks/>
            </p:cNvCxnSpPr>
            <p:nvPr/>
          </p:nvCxnSpPr>
          <p:spPr>
            <a:xfrm flipH="1">
              <a:off x="1339306" y="3970721"/>
              <a:ext cx="29654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7180369-EF63-48E1-9E58-02648FF0D2ED}"/>
                </a:ext>
              </a:extLst>
            </p:cNvPr>
            <p:cNvCxnSpPr>
              <a:cxnSpLocks/>
            </p:cNvCxnSpPr>
            <p:nvPr/>
          </p:nvCxnSpPr>
          <p:spPr>
            <a:xfrm flipH="1">
              <a:off x="1339306" y="3543889"/>
              <a:ext cx="29654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52E9DEE-EF3D-47AE-808D-53423A98D21C}"/>
                </a:ext>
              </a:extLst>
            </p:cNvPr>
            <p:cNvCxnSpPr>
              <a:cxnSpLocks/>
            </p:cNvCxnSpPr>
            <p:nvPr/>
          </p:nvCxnSpPr>
          <p:spPr>
            <a:xfrm flipH="1">
              <a:off x="1339306" y="2858816"/>
              <a:ext cx="29654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pic>
          <p:nvPicPr>
            <p:cNvPr id="171" name="Picture 170">
              <a:extLst>
                <a:ext uri="{FF2B5EF4-FFF2-40B4-BE49-F238E27FC236}">
                  <a16:creationId xmlns:a16="http://schemas.microsoft.com/office/drawing/2014/main" id="{02ED655C-5825-4D9A-AAF9-4C30582A02F6}"/>
                </a:ext>
              </a:extLst>
            </p:cNvPr>
            <p:cNvPicPr>
              <a:picLocks noChangeAspect="1"/>
            </p:cNvPicPr>
            <p:nvPr/>
          </p:nvPicPr>
          <p:blipFill>
            <a:blip r:embed="rId3"/>
            <a:stretch>
              <a:fillRect/>
            </a:stretch>
          </p:blipFill>
          <p:spPr>
            <a:xfrm>
              <a:off x="1472696" y="2851888"/>
              <a:ext cx="2832100" cy="1930400"/>
            </a:xfrm>
            <a:prstGeom prst="rect">
              <a:avLst/>
            </a:prstGeom>
          </p:spPr>
        </p:pic>
      </p:grpSp>
      <p:sp>
        <p:nvSpPr>
          <p:cNvPr id="172" name="TextBox 171">
            <a:extLst>
              <a:ext uri="{FF2B5EF4-FFF2-40B4-BE49-F238E27FC236}">
                <a16:creationId xmlns:a16="http://schemas.microsoft.com/office/drawing/2014/main" id="{F77B7FC6-00F1-44FA-AE36-0ED62EED2B53}"/>
              </a:ext>
            </a:extLst>
          </p:cNvPr>
          <p:cNvSpPr txBox="1"/>
          <p:nvPr/>
        </p:nvSpPr>
        <p:spPr>
          <a:xfrm>
            <a:off x="7436154" y="6068189"/>
            <a:ext cx="3264168" cy="189283"/>
          </a:xfrm>
          <a:prstGeom prst="rect">
            <a:avLst/>
          </a:prstGeom>
          <a:noFill/>
        </p:spPr>
        <p:txBody>
          <a:bodyPr wrap="square" rtlCol="0">
            <a:spAutoFit/>
          </a:bodyPr>
          <a:lstStyle/>
          <a:p>
            <a:pPr algn="r"/>
            <a:r>
              <a:rPr lang="en-US" sz="700" i="0">
                <a:solidFill>
                  <a:srgbClr val="262626"/>
                </a:solidFill>
                <a:latin typeface="IntelOne Text Light" panose="020B0403020203020204" pitchFamily="34" charset="77"/>
              </a:rPr>
              <a:t>Company estimates based on publicly available information</a:t>
            </a:r>
          </a:p>
        </p:txBody>
      </p:sp>
      <p:sp>
        <p:nvSpPr>
          <p:cNvPr id="173" name="TextBox 172">
            <a:extLst>
              <a:ext uri="{FF2B5EF4-FFF2-40B4-BE49-F238E27FC236}">
                <a16:creationId xmlns:a16="http://schemas.microsoft.com/office/drawing/2014/main" id="{94FC1D9D-F9D9-40B9-AE3E-35A03A4F06E2}"/>
              </a:ext>
            </a:extLst>
          </p:cNvPr>
          <p:cNvSpPr txBox="1"/>
          <p:nvPr/>
        </p:nvSpPr>
        <p:spPr>
          <a:xfrm>
            <a:off x="3612484" y="6068189"/>
            <a:ext cx="1749958" cy="189283"/>
          </a:xfrm>
          <a:prstGeom prst="rect">
            <a:avLst/>
          </a:prstGeom>
          <a:noFill/>
        </p:spPr>
        <p:txBody>
          <a:bodyPr wrap="square" rtlCol="0">
            <a:spAutoFit/>
          </a:bodyPr>
          <a:lstStyle/>
          <a:p>
            <a:pPr algn="r"/>
            <a:r>
              <a:rPr lang="en-US" sz="700">
                <a:solidFill>
                  <a:srgbClr val="262626"/>
                </a:solidFill>
                <a:latin typeface="IntelOne Text Light" panose="020B0403020203020204" pitchFamily="34" charset="77"/>
              </a:rPr>
              <a:t>Bain study, August 2022</a:t>
            </a:r>
          </a:p>
        </p:txBody>
      </p:sp>
      <p:sp>
        <p:nvSpPr>
          <p:cNvPr id="3" name="TextBox 2">
            <a:extLst>
              <a:ext uri="{FF2B5EF4-FFF2-40B4-BE49-F238E27FC236}">
                <a16:creationId xmlns:a16="http://schemas.microsoft.com/office/drawing/2014/main" id="{9FE6096F-5FC8-A110-370A-7E5D6D8CC99B}"/>
              </a:ext>
            </a:extLst>
          </p:cNvPr>
          <p:cNvSpPr txBox="1"/>
          <p:nvPr/>
        </p:nvSpPr>
        <p:spPr>
          <a:xfrm>
            <a:off x="10588601" y="173437"/>
            <a:ext cx="1670650" cy="1421928"/>
          </a:xfrm>
          <a:prstGeom prst="rect">
            <a:avLst/>
          </a:prstGeom>
          <a:noFill/>
        </p:spPr>
        <p:txBody>
          <a:bodyPr wrap="none" rtlCol="0">
            <a:spAutoFit/>
          </a:bodyPr>
          <a:lstStyle/>
          <a:p>
            <a:r>
              <a:rPr lang="en-US" dirty="0"/>
              <a:t>Intel $73b</a:t>
            </a:r>
            <a:br>
              <a:rPr lang="en-US" dirty="0"/>
            </a:br>
            <a:r>
              <a:rPr lang="en-US" dirty="0"/>
              <a:t>TSMC $70b</a:t>
            </a:r>
            <a:br>
              <a:rPr lang="en-US" dirty="0"/>
            </a:br>
            <a:r>
              <a:rPr lang="en-US" dirty="0"/>
              <a:t>Nvidia $30b</a:t>
            </a:r>
            <a:br>
              <a:rPr lang="en-US" dirty="0"/>
            </a:br>
            <a:r>
              <a:rPr lang="en-US" dirty="0"/>
              <a:t>TSMC $22b</a:t>
            </a:r>
          </a:p>
        </p:txBody>
      </p:sp>
      <p:sp>
        <p:nvSpPr>
          <p:cNvPr id="5" name="TextBox 4">
            <a:extLst>
              <a:ext uri="{FF2B5EF4-FFF2-40B4-BE49-F238E27FC236}">
                <a16:creationId xmlns:a16="http://schemas.microsoft.com/office/drawing/2014/main" id="{D2671870-0B4B-BE78-272D-F6DBA91F9A12}"/>
              </a:ext>
            </a:extLst>
          </p:cNvPr>
          <p:cNvSpPr txBox="1"/>
          <p:nvPr/>
        </p:nvSpPr>
        <p:spPr>
          <a:xfrm>
            <a:off x="250371" y="6280180"/>
            <a:ext cx="11345785" cy="341632"/>
          </a:xfrm>
          <a:prstGeom prst="rect">
            <a:avLst/>
          </a:prstGeom>
          <a:noFill/>
        </p:spPr>
        <p:txBody>
          <a:bodyPr wrap="square">
            <a:spAutoFit/>
          </a:bodyPr>
          <a:lstStyle/>
          <a:p>
            <a:r>
              <a:rPr lang="en-US" sz="1800" b="1" dirty="0">
                <a:solidFill>
                  <a:schemeClr val="tx2"/>
                </a:solidFill>
                <a:hlinkClick r:id="rId4">
                  <a:extLst>
                    <a:ext uri="{A12FA001-AC4F-418D-AE19-62706E023703}">
                      <ahyp:hlinkClr xmlns:ahyp="http://schemas.microsoft.com/office/drawing/2018/hyperlinkcolor" val="tx"/>
                    </a:ext>
                  </a:extLst>
                </a:hlinkClick>
              </a:rPr>
              <a:t>https://www.intc.com/news-events/press-releases/detail/1563/intel-reports-second-quarter-2022-financial-results</a:t>
            </a:r>
            <a:r>
              <a:rPr lang="en-US" sz="1800" b="1" dirty="0">
                <a:solidFill>
                  <a:schemeClr val="tx2"/>
                </a:solidFill>
              </a:rPr>
              <a:t> </a:t>
            </a:r>
          </a:p>
        </p:txBody>
      </p:sp>
    </p:spTree>
    <p:extLst>
      <p:ext uri="{BB962C8B-B14F-4D97-AF65-F5344CB8AC3E}">
        <p14:creationId xmlns:p14="http://schemas.microsoft.com/office/powerpoint/2010/main" val="346653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96F082D-F8CE-3213-4F29-5F239F01DA4D}"/>
              </a:ext>
            </a:extLst>
          </p:cNvPr>
          <p:cNvSpPr/>
          <p:nvPr/>
        </p:nvSpPr>
        <p:spPr>
          <a:xfrm>
            <a:off x="402021" y="622738"/>
            <a:ext cx="6278304" cy="5321256"/>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Picture 8">
            <a:extLst>
              <a:ext uri="{FF2B5EF4-FFF2-40B4-BE49-F238E27FC236}">
                <a16:creationId xmlns:a16="http://schemas.microsoft.com/office/drawing/2014/main" id="{F82114D9-53E6-8EE4-4921-1C8C5AAEEF5E}"/>
              </a:ext>
            </a:extLst>
          </p:cNvPr>
          <p:cNvPicPr>
            <a:picLocks noChangeAspect="1"/>
          </p:cNvPicPr>
          <p:nvPr/>
        </p:nvPicPr>
        <p:blipFill>
          <a:blip r:embed="rId3"/>
          <a:stretch>
            <a:fillRect/>
          </a:stretch>
        </p:blipFill>
        <p:spPr>
          <a:xfrm>
            <a:off x="4157409" y="286880"/>
            <a:ext cx="5817553" cy="5817553"/>
          </a:xfrm>
          <a:prstGeom prst="rect">
            <a:avLst/>
          </a:prstGeom>
        </p:spPr>
      </p:pic>
      <p:sp>
        <p:nvSpPr>
          <p:cNvPr id="26" name="Oval 25">
            <a:extLst>
              <a:ext uri="{FF2B5EF4-FFF2-40B4-BE49-F238E27FC236}">
                <a16:creationId xmlns:a16="http://schemas.microsoft.com/office/drawing/2014/main" id="{46043DBE-E4C1-BD67-FFC5-AB28B6DC9833}"/>
              </a:ext>
            </a:extLst>
          </p:cNvPr>
          <p:cNvSpPr/>
          <p:nvPr/>
        </p:nvSpPr>
        <p:spPr>
          <a:xfrm>
            <a:off x="6264893" y="2394365"/>
            <a:ext cx="1602587" cy="1602587"/>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ectangle 26">
            <a:extLst>
              <a:ext uri="{FF2B5EF4-FFF2-40B4-BE49-F238E27FC236}">
                <a16:creationId xmlns:a16="http://schemas.microsoft.com/office/drawing/2014/main" id="{9CE20379-F349-C3D1-23D4-AB4104E05646}"/>
              </a:ext>
            </a:extLst>
          </p:cNvPr>
          <p:cNvSpPr/>
          <p:nvPr/>
        </p:nvSpPr>
        <p:spPr>
          <a:xfrm>
            <a:off x="5496691" y="1678369"/>
            <a:ext cx="1595579" cy="425758"/>
          </a:xfrm>
          <a:prstGeom prst="rect">
            <a:avLst/>
          </a:prstGeom>
          <a:no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2100" b="1">
                <a:solidFill>
                  <a:schemeClr val="bg1"/>
                </a:solidFill>
                <a:latin typeface="IntelOne Display Light"/>
                <a:sym typeface="Helvetica Neue Medium"/>
              </a:rPr>
              <a:t>People</a:t>
            </a:r>
          </a:p>
        </p:txBody>
      </p:sp>
      <p:sp>
        <p:nvSpPr>
          <p:cNvPr id="28" name="Rectangle 27">
            <a:extLst>
              <a:ext uri="{FF2B5EF4-FFF2-40B4-BE49-F238E27FC236}">
                <a16:creationId xmlns:a16="http://schemas.microsoft.com/office/drawing/2014/main" id="{44D865AB-8E18-722E-5CB8-77B428A7EDB2}"/>
              </a:ext>
            </a:extLst>
          </p:cNvPr>
          <p:cNvSpPr/>
          <p:nvPr/>
        </p:nvSpPr>
        <p:spPr>
          <a:xfrm>
            <a:off x="6056495" y="4019727"/>
            <a:ext cx="1994894" cy="425758"/>
          </a:xfrm>
          <a:prstGeom prst="rect">
            <a:avLst/>
          </a:prstGeom>
          <a:no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100" b="1">
                <a:solidFill>
                  <a:schemeClr val="bg1"/>
                </a:solidFill>
                <a:latin typeface="IntelOne Display Light"/>
                <a:sym typeface="Helvetica Neue Medium"/>
              </a:rPr>
              <a:t>Operations</a:t>
            </a:r>
          </a:p>
        </p:txBody>
      </p:sp>
      <p:graphicFrame>
        <p:nvGraphicFramePr>
          <p:cNvPr id="29" name="Table 14">
            <a:extLst>
              <a:ext uri="{FF2B5EF4-FFF2-40B4-BE49-F238E27FC236}">
                <a16:creationId xmlns:a16="http://schemas.microsoft.com/office/drawing/2014/main" id="{32EA1736-18DE-70E8-CAE5-2D142C2C7FE9}"/>
              </a:ext>
            </a:extLst>
          </p:cNvPr>
          <p:cNvGraphicFramePr>
            <a:graphicFrameLocks noGrp="1"/>
          </p:cNvGraphicFramePr>
          <p:nvPr>
            <p:extLst>
              <p:ext uri="{D42A27DB-BD31-4B8C-83A1-F6EECF244321}">
                <p14:modId xmlns:p14="http://schemas.microsoft.com/office/powerpoint/2010/main" val="1794674262"/>
              </p:ext>
            </p:extLst>
          </p:nvPr>
        </p:nvGraphicFramePr>
        <p:xfrm>
          <a:off x="4861901" y="2434717"/>
          <a:ext cx="1593458" cy="1239390"/>
        </p:xfrm>
        <a:graphic>
          <a:graphicData uri="http://schemas.openxmlformats.org/drawingml/2006/table">
            <a:tbl>
              <a:tblPr firstRow="1" bandRow="1">
                <a:tableStyleId>{2D5ABB26-0587-4C30-8999-92F81FD0307C}</a:tableStyleId>
              </a:tblPr>
              <a:tblGrid>
                <a:gridCol w="1593458">
                  <a:extLst>
                    <a:ext uri="{9D8B030D-6E8A-4147-A177-3AD203B41FA5}">
                      <a16:colId xmlns:a16="http://schemas.microsoft.com/office/drawing/2014/main" val="1223181893"/>
                    </a:ext>
                  </a:extLst>
                </a:gridCol>
              </a:tblGrid>
              <a:tr h="332610">
                <a:tc>
                  <a:txBody>
                    <a:bodyPr/>
                    <a:lstStyle/>
                    <a:p>
                      <a:pPr marL="0" marR="0" lvl="0" indent="0" algn="l" defTabSz="609585" eaLnBrk="1" fontAlgn="auto" latinLnBrk="0" hangingPunct="1">
                        <a:lnSpc>
                          <a:spcPct val="100000"/>
                        </a:lnSpc>
                        <a:spcBef>
                          <a:spcPts val="0"/>
                        </a:spcBef>
                        <a:spcAft>
                          <a:spcPts val="0"/>
                        </a:spcAft>
                        <a:buClrTx/>
                        <a:buSzTx/>
                        <a:buFontTx/>
                        <a:buNone/>
                        <a:tabLst/>
                        <a:defRPr/>
                      </a:pPr>
                      <a:r>
                        <a:rPr lang="en-US" sz="1000">
                          <a:solidFill>
                            <a:schemeClr val="bg1"/>
                          </a:solidFill>
                          <a:latin typeface="IntelOne Text" panose="020B0503020203020204" pitchFamily="34" charset="77"/>
                        </a:rPr>
                        <a:t>Performance Management</a:t>
                      </a:r>
                    </a:p>
                  </a:txBody>
                  <a:tcP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7161424"/>
                  </a:ext>
                </a:extLst>
              </a:tr>
              <a:tr h="294034">
                <a:tc>
                  <a:txBody>
                    <a:bodyPr/>
                    <a:lstStyle/>
                    <a:p>
                      <a:pPr algn="l"/>
                      <a:r>
                        <a:rPr lang="en-US" sz="1000">
                          <a:solidFill>
                            <a:schemeClr val="bg1"/>
                          </a:solidFill>
                          <a:latin typeface="IntelOne Text" panose="020B0503020203020204" pitchFamily="34" charset="77"/>
                        </a:rPr>
                        <a:t>Disciplined Execution </a:t>
                      </a:r>
                    </a:p>
                    <a:p>
                      <a:pPr algn="l"/>
                      <a:r>
                        <a:rPr lang="en-US" sz="900">
                          <a:solidFill>
                            <a:schemeClr val="bg1"/>
                          </a:solidFill>
                          <a:latin typeface="IntelOne Text" panose="020B0503020203020204" pitchFamily="34" charset="77"/>
                        </a:rPr>
                        <a:t>(OKRs) </a:t>
                      </a:r>
                    </a:p>
                  </a:txBody>
                  <a:tcP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42017946"/>
                  </a:ext>
                </a:extLst>
              </a:tr>
              <a:tr h="387361">
                <a:tc>
                  <a:txBody>
                    <a:bodyPr/>
                    <a:lstStyle/>
                    <a:p>
                      <a:pPr algn="l"/>
                      <a:r>
                        <a:rPr lang="en-US" sz="1050">
                          <a:solidFill>
                            <a:schemeClr val="bg1"/>
                          </a:solidFill>
                          <a:latin typeface="IntelOne Text" panose="020B0503020203020204" pitchFamily="34" charset="77"/>
                        </a:rPr>
                        <a:t>Catalyze </a:t>
                      </a:r>
                    </a:p>
                    <a:p>
                      <a:pPr algn="l"/>
                      <a:r>
                        <a:rPr lang="en-US" sz="900">
                          <a:solidFill>
                            <a:schemeClr val="bg1"/>
                          </a:solidFill>
                          <a:latin typeface="IntelOne Text" panose="020B0503020203020204" pitchFamily="34" charset="77"/>
                        </a:rPr>
                        <a:t>(Fearless Innovation, Results-Driven)</a:t>
                      </a:r>
                    </a:p>
                  </a:txBody>
                  <a:tcP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4193647283"/>
                  </a:ext>
                </a:extLst>
              </a:tr>
            </a:tbl>
          </a:graphicData>
        </a:graphic>
      </p:graphicFrame>
      <p:sp>
        <p:nvSpPr>
          <p:cNvPr id="30" name="TextBox 29">
            <a:extLst>
              <a:ext uri="{FF2B5EF4-FFF2-40B4-BE49-F238E27FC236}">
                <a16:creationId xmlns:a16="http://schemas.microsoft.com/office/drawing/2014/main" id="{A239D799-6115-E05E-C374-EBB6A5BB2AEF}"/>
              </a:ext>
            </a:extLst>
          </p:cNvPr>
          <p:cNvSpPr txBox="1"/>
          <p:nvPr/>
        </p:nvSpPr>
        <p:spPr>
          <a:xfrm>
            <a:off x="5451938" y="2041550"/>
            <a:ext cx="13983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a:solidFill>
                  <a:schemeClr val="bg1"/>
                </a:solidFill>
                <a:latin typeface="IntelOne Display Light"/>
                <a:sym typeface="Helvetica Neue Medium"/>
              </a:rPr>
              <a:t>Results-Driven</a:t>
            </a:r>
          </a:p>
        </p:txBody>
      </p:sp>
      <p:graphicFrame>
        <p:nvGraphicFramePr>
          <p:cNvPr id="31" name="Table 14">
            <a:extLst>
              <a:ext uri="{FF2B5EF4-FFF2-40B4-BE49-F238E27FC236}">
                <a16:creationId xmlns:a16="http://schemas.microsoft.com/office/drawing/2014/main" id="{34C8710F-CD34-BCFD-A91E-B03B1EB2022C}"/>
              </a:ext>
            </a:extLst>
          </p:cNvPr>
          <p:cNvGraphicFramePr>
            <a:graphicFrameLocks noGrp="1"/>
          </p:cNvGraphicFramePr>
          <p:nvPr/>
        </p:nvGraphicFramePr>
        <p:xfrm>
          <a:off x="5794835" y="4454496"/>
          <a:ext cx="2518215" cy="833081"/>
        </p:xfrm>
        <a:graphic>
          <a:graphicData uri="http://schemas.openxmlformats.org/drawingml/2006/table">
            <a:tbl>
              <a:tblPr firstRow="1" bandRow="1">
                <a:tableStyleId>{2D5ABB26-0587-4C30-8999-92F81FD0307C}</a:tableStyleId>
              </a:tblPr>
              <a:tblGrid>
                <a:gridCol w="2518215">
                  <a:extLst>
                    <a:ext uri="{9D8B030D-6E8A-4147-A177-3AD203B41FA5}">
                      <a16:colId xmlns:a16="http://schemas.microsoft.com/office/drawing/2014/main" val="1223181893"/>
                    </a:ext>
                  </a:extLst>
                </a:gridCol>
              </a:tblGrid>
              <a:tr h="203837">
                <a:tc>
                  <a:txBody>
                    <a:bodyPr/>
                    <a:lstStyle/>
                    <a:p>
                      <a:pPr algn="ctr"/>
                      <a:r>
                        <a:rPr lang="en-US" sz="1000">
                          <a:solidFill>
                            <a:schemeClr val="bg1"/>
                          </a:solidFill>
                          <a:latin typeface="IntelOne Text" panose="020B0503020203020204" pitchFamily="34" charset="77"/>
                        </a:rPr>
                        <a:t> </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537161424"/>
                  </a:ext>
                </a:extLst>
              </a:tr>
              <a:tr h="203837">
                <a:tc>
                  <a:txBody>
                    <a:bodyPr/>
                    <a:lstStyle/>
                    <a:p>
                      <a:pPr algn="ctr"/>
                      <a:r>
                        <a:rPr lang="en-US" sz="1000">
                          <a:solidFill>
                            <a:schemeClr val="bg1"/>
                          </a:solidFill>
                          <a:latin typeface="IntelOne Text" panose="020B0503020203020204" pitchFamily="34" charset="77"/>
                        </a:rPr>
                        <a:t>New Systems, Tools and Processes</a:t>
                      </a:r>
                    </a:p>
                  </a:txBody>
                  <a:tcP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42017946"/>
                  </a:ext>
                </a:extLst>
              </a:tr>
              <a:tr h="345401">
                <a:tc>
                  <a:txBody>
                    <a:bodyPr/>
                    <a:lstStyle/>
                    <a:p>
                      <a:pPr marL="0" marR="0" lvl="0" indent="0" algn="ctr" defTabSz="609585" eaLnBrk="1" fontAlgn="auto" latinLnBrk="0" hangingPunct="1">
                        <a:lnSpc>
                          <a:spcPct val="100000"/>
                        </a:lnSpc>
                        <a:spcBef>
                          <a:spcPts val="0"/>
                        </a:spcBef>
                        <a:spcAft>
                          <a:spcPts val="0"/>
                        </a:spcAft>
                        <a:buClrTx/>
                        <a:buSzTx/>
                        <a:buFontTx/>
                        <a:buNone/>
                        <a:tabLst/>
                        <a:defRPr/>
                      </a:pPr>
                      <a:r>
                        <a:rPr lang="en-US" sz="1000">
                          <a:solidFill>
                            <a:schemeClr val="bg1"/>
                          </a:solidFill>
                          <a:latin typeface="IntelOne Text" panose="020B0503020203020204" pitchFamily="34" charset="77"/>
                        </a:rPr>
                        <a:t>Internal Foundry Model</a:t>
                      </a:r>
                      <a:endParaRPr lang="en-US" sz="1000">
                        <a:solidFill>
                          <a:srgbClr val="262626"/>
                        </a:solidFill>
                        <a:latin typeface="IntelOne Text" panose="020B0503020203020204" pitchFamily="34" charset="77"/>
                      </a:endParaRPr>
                    </a:p>
                  </a:txBody>
                  <a:tcP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4193647283"/>
                  </a:ext>
                </a:extLst>
              </a:tr>
            </a:tbl>
          </a:graphicData>
        </a:graphic>
      </p:graphicFrame>
      <p:sp>
        <p:nvSpPr>
          <p:cNvPr id="32" name="TextBox 31">
            <a:extLst>
              <a:ext uri="{FF2B5EF4-FFF2-40B4-BE49-F238E27FC236}">
                <a16:creationId xmlns:a16="http://schemas.microsoft.com/office/drawing/2014/main" id="{DE96416B-5A87-D64E-F92D-A7CA17A649BA}"/>
              </a:ext>
            </a:extLst>
          </p:cNvPr>
          <p:cNvSpPr txBox="1"/>
          <p:nvPr/>
        </p:nvSpPr>
        <p:spPr>
          <a:xfrm>
            <a:off x="6056495" y="4379098"/>
            <a:ext cx="1994894" cy="286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400">
                <a:solidFill>
                  <a:schemeClr val="bg1"/>
                </a:solidFill>
                <a:latin typeface="IntelOne Display Light"/>
                <a:sym typeface="Helvetica Neue Medium"/>
              </a:rPr>
              <a:t>IDM 2.0 Transformation</a:t>
            </a:r>
          </a:p>
        </p:txBody>
      </p:sp>
      <p:sp>
        <p:nvSpPr>
          <p:cNvPr id="33" name="Rectangle 32">
            <a:extLst>
              <a:ext uri="{FF2B5EF4-FFF2-40B4-BE49-F238E27FC236}">
                <a16:creationId xmlns:a16="http://schemas.microsoft.com/office/drawing/2014/main" id="{23418948-5943-0DAF-8177-CB0D297AF949}"/>
              </a:ext>
            </a:extLst>
          </p:cNvPr>
          <p:cNvSpPr/>
          <p:nvPr/>
        </p:nvSpPr>
        <p:spPr>
          <a:xfrm>
            <a:off x="7235378" y="1450332"/>
            <a:ext cx="1771987" cy="684290"/>
          </a:xfrm>
          <a:prstGeom prst="rect">
            <a:avLst/>
          </a:prstGeom>
          <a:no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hangingPunct="0">
              <a:spcBef>
                <a:spcPts val="0"/>
              </a:spcBef>
            </a:pPr>
            <a:r>
              <a:rPr lang="en-US" sz="2100" b="1">
                <a:solidFill>
                  <a:schemeClr val="bg1"/>
                </a:solidFill>
                <a:latin typeface="IntelOne Display Light"/>
                <a:sym typeface="Helvetica Neue Medium"/>
              </a:rPr>
              <a:t>Design and</a:t>
            </a:r>
          </a:p>
          <a:p>
            <a:pPr defTabSz="825500" hangingPunct="0">
              <a:spcBef>
                <a:spcPts val="0"/>
              </a:spcBef>
            </a:pPr>
            <a:r>
              <a:rPr lang="en-US" sz="2100" b="1">
                <a:solidFill>
                  <a:schemeClr val="bg1"/>
                </a:solidFill>
                <a:latin typeface="IntelOne Display Light"/>
                <a:sym typeface="Helvetica Neue Medium"/>
              </a:rPr>
              <a:t>Development</a:t>
            </a:r>
          </a:p>
        </p:txBody>
      </p:sp>
      <p:sp>
        <p:nvSpPr>
          <p:cNvPr id="34" name="Rectangle 33">
            <a:extLst>
              <a:ext uri="{FF2B5EF4-FFF2-40B4-BE49-F238E27FC236}">
                <a16:creationId xmlns:a16="http://schemas.microsoft.com/office/drawing/2014/main" id="{D8B3451E-87EE-5B15-209D-CA1D841DF618}"/>
              </a:ext>
            </a:extLst>
          </p:cNvPr>
          <p:cNvSpPr/>
          <p:nvPr/>
        </p:nvSpPr>
        <p:spPr>
          <a:xfrm>
            <a:off x="7235378" y="2013506"/>
            <a:ext cx="1859756" cy="318036"/>
          </a:xfrm>
          <a:prstGeom prst="rect">
            <a:avLst/>
          </a:prstGeom>
          <a:no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indent="0" fontAlgn="auto">
              <a:lnSpc>
                <a:spcPct val="100000"/>
              </a:lnSpc>
              <a:spcBef>
                <a:spcPts val="0"/>
              </a:spcBef>
              <a:spcAft>
                <a:spcPts val="0"/>
              </a:spcAft>
              <a:buClrTx/>
              <a:buSzTx/>
              <a:buFontTx/>
              <a:buNone/>
              <a:tabLst/>
            </a:pPr>
            <a:r>
              <a:rPr lang="en-US" sz="1400">
                <a:solidFill>
                  <a:schemeClr val="bg1"/>
                </a:solidFill>
                <a:latin typeface="IntelOne Display Light"/>
                <a:sym typeface="Helvetica Neue Medium"/>
              </a:rPr>
              <a:t>Disciplined Approach</a:t>
            </a:r>
          </a:p>
        </p:txBody>
      </p:sp>
      <p:graphicFrame>
        <p:nvGraphicFramePr>
          <p:cNvPr id="35" name="Table 14">
            <a:extLst>
              <a:ext uri="{FF2B5EF4-FFF2-40B4-BE49-F238E27FC236}">
                <a16:creationId xmlns:a16="http://schemas.microsoft.com/office/drawing/2014/main" id="{378C3273-2FA7-8223-9024-EBFEB856D717}"/>
              </a:ext>
            </a:extLst>
          </p:cNvPr>
          <p:cNvGraphicFramePr>
            <a:graphicFrameLocks noGrp="1"/>
          </p:cNvGraphicFramePr>
          <p:nvPr/>
        </p:nvGraphicFramePr>
        <p:xfrm>
          <a:off x="7961518" y="2565004"/>
          <a:ext cx="1429062" cy="1127760"/>
        </p:xfrm>
        <a:graphic>
          <a:graphicData uri="http://schemas.openxmlformats.org/drawingml/2006/table">
            <a:tbl>
              <a:tblPr firstRow="1" bandRow="1">
                <a:tableStyleId>{2D5ABB26-0587-4C30-8999-92F81FD0307C}</a:tableStyleId>
              </a:tblPr>
              <a:tblGrid>
                <a:gridCol w="1429062">
                  <a:extLst>
                    <a:ext uri="{9D8B030D-6E8A-4147-A177-3AD203B41FA5}">
                      <a16:colId xmlns:a16="http://schemas.microsoft.com/office/drawing/2014/main" val="1223181893"/>
                    </a:ext>
                  </a:extLst>
                </a:gridCol>
              </a:tblGrid>
              <a:tr h="0">
                <a:tc>
                  <a:txBody>
                    <a:bodyPr/>
                    <a:lstStyle/>
                    <a:p>
                      <a:pPr algn="l"/>
                      <a:r>
                        <a:rPr lang="en-US" sz="1000">
                          <a:solidFill>
                            <a:schemeClr val="bg1"/>
                          </a:solidFill>
                          <a:latin typeface="IntelOne Text" panose="020B0503020203020204" pitchFamily="34" charset="77"/>
                        </a:rPr>
                        <a:t>Tick-tock model </a:t>
                      </a:r>
                    </a:p>
                  </a:txBody>
                  <a:tcP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7161424"/>
                  </a:ext>
                </a:extLst>
              </a:tr>
              <a:tr h="127441">
                <a:tc>
                  <a:txBody>
                    <a:bodyPr/>
                    <a:lstStyle/>
                    <a:p>
                      <a:pPr algn="l"/>
                      <a:r>
                        <a:rPr lang="en-US" sz="1000">
                          <a:solidFill>
                            <a:schemeClr val="bg1"/>
                          </a:solidFill>
                          <a:latin typeface="IntelOne Text" panose="020B0503020203020204" pitchFamily="34" charset="77"/>
                        </a:rPr>
                        <a:t>Gladius</a:t>
                      </a:r>
                      <a:endParaRPr lang="en-US" sz="900">
                        <a:solidFill>
                          <a:schemeClr val="bg1"/>
                        </a:solidFill>
                        <a:latin typeface="IntelOne Text" panose="020B0503020203020204" pitchFamily="34" charset="77"/>
                      </a:endParaRPr>
                    </a:p>
                  </a:txBody>
                  <a:tcP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42017946"/>
                  </a:ext>
                </a:extLst>
              </a:tr>
              <a:tr h="0">
                <a:tc>
                  <a:txBody>
                    <a:bodyPr/>
                    <a:lstStyle/>
                    <a:p>
                      <a:pPr marL="0" marR="0" lvl="0" indent="0" algn="l" defTabSz="609585" eaLnBrk="1" fontAlgn="auto" latinLnBrk="0" hangingPunct="1">
                        <a:lnSpc>
                          <a:spcPct val="100000"/>
                        </a:lnSpc>
                        <a:spcBef>
                          <a:spcPts val="0"/>
                        </a:spcBef>
                        <a:spcAft>
                          <a:spcPts val="0"/>
                        </a:spcAft>
                        <a:buClrTx/>
                        <a:buSzTx/>
                        <a:buFontTx/>
                        <a:buNone/>
                        <a:tabLst/>
                        <a:defRPr/>
                      </a:pPr>
                      <a:r>
                        <a:rPr lang="en-US" sz="1000">
                          <a:solidFill>
                            <a:schemeClr val="bg1"/>
                          </a:solidFill>
                          <a:latin typeface="IntelOne Text" panose="020B0503020203020204" pitchFamily="34" charset="77"/>
                        </a:rPr>
                        <a:t>Verification Culture</a:t>
                      </a:r>
                    </a:p>
                  </a:txBody>
                  <a:tcP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3647283"/>
                  </a:ext>
                </a:extLst>
              </a:tr>
              <a:tr h="0">
                <a:tc>
                  <a:txBody>
                    <a:bodyPr/>
                    <a:lstStyle/>
                    <a:p>
                      <a:pPr marL="0" marR="0" lvl="0" indent="0" algn="l" defTabSz="609585" eaLnBrk="1" fontAlgn="auto" latinLnBrk="0" hangingPunct="1">
                        <a:lnSpc>
                          <a:spcPct val="100000"/>
                        </a:lnSpc>
                        <a:spcBef>
                          <a:spcPts val="0"/>
                        </a:spcBef>
                        <a:spcAft>
                          <a:spcPts val="0"/>
                        </a:spcAft>
                        <a:buClrTx/>
                        <a:buSzTx/>
                        <a:buFontTx/>
                        <a:buNone/>
                        <a:tabLst/>
                        <a:defRPr/>
                      </a:pPr>
                      <a:r>
                        <a:rPr lang="en-US" sz="1000">
                          <a:solidFill>
                            <a:schemeClr val="bg1"/>
                          </a:solidFill>
                          <a:latin typeface="IntelOne Text" panose="020B0503020203020204" pitchFamily="34" charset="77"/>
                        </a:rPr>
                        <a:t>North Star, Polaris, Ursa Major</a:t>
                      </a:r>
                    </a:p>
                  </a:txBody>
                  <a:tcP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3745307803"/>
                  </a:ext>
                </a:extLst>
              </a:tr>
            </a:tbl>
          </a:graphicData>
        </a:graphic>
      </p:graphicFrame>
      <p:sp>
        <p:nvSpPr>
          <p:cNvPr id="37" name="TextBox 36">
            <a:extLst>
              <a:ext uri="{FF2B5EF4-FFF2-40B4-BE49-F238E27FC236}">
                <a16:creationId xmlns:a16="http://schemas.microsoft.com/office/drawing/2014/main" id="{A67A55DC-A84E-8639-4F05-4B97FE613FFF}"/>
              </a:ext>
            </a:extLst>
          </p:cNvPr>
          <p:cNvSpPr txBox="1"/>
          <p:nvPr/>
        </p:nvSpPr>
        <p:spPr>
          <a:xfrm>
            <a:off x="6338660" y="2758028"/>
            <a:ext cx="1462200" cy="881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lnSpc>
                <a:spcPct val="95000"/>
              </a:lnSpc>
            </a:pPr>
            <a:r>
              <a:rPr lang="en-US" sz="1600">
                <a:solidFill>
                  <a:srgbClr val="262626"/>
                </a:solidFill>
                <a:latin typeface="IntelOne Display Light" panose="020B0403020203020204" pitchFamily="34" charset="77"/>
                <a:sym typeface="Helvetica Neue Medium"/>
              </a:rPr>
              <a:t>Culture of </a:t>
            </a:r>
            <a:r>
              <a:rPr lang="en-US" sz="1800">
                <a:solidFill>
                  <a:srgbClr val="262626"/>
                </a:solidFill>
                <a:latin typeface="IntelOne Display Medium" panose="020B0503020203020204" pitchFamily="34" charset="77"/>
                <a:sym typeface="Helvetica Neue Medium"/>
              </a:rPr>
              <a:t>Execution Excellence</a:t>
            </a:r>
          </a:p>
        </p:txBody>
      </p:sp>
      <p:sp>
        <p:nvSpPr>
          <p:cNvPr id="38" name="TextBox 37">
            <a:extLst>
              <a:ext uri="{FF2B5EF4-FFF2-40B4-BE49-F238E27FC236}">
                <a16:creationId xmlns:a16="http://schemas.microsoft.com/office/drawing/2014/main" id="{8581549F-E927-59F1-193A-68C9E26CD97A}"/>
              </a:ext>
            </a:extLst>
          </p:cNvPr>
          <p:cNvSpPr txBox="1"/>
          <p:nvPr/>
        </p:nvSpPr>
        <p:spPr>
          <a:xfrm>
            <a:off x="813966" y="1014632"/>
            <a:ext cx="2561421"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lnSpc>
                <a:spcPct val="90000"/>
              </a:lnSpc>
              <a:spcBef>
                <a:spcPts val="0"/>
              </a:spcBef>
            </a:pPr>
            <a:r>
              <a:rPr lang="en-US" sz="4000">
                <a:solidFill>
                  <a:srgbClr val="262626"/>
                </a:solidFill>
                <a:latin typeface="IntelOne Display Medium" panose="020B0503020203020204" pitchFamily="34" charset="77"/>
              </a:rPr>
              <a:t>IDM 2.0 </a:t>
            </a:r>
            <a:r>
              <a:rPr lang="en-US" sz="4000">
                <a:solidFill>
                  <a:srgbClr val="262626"/>
                </a:solidFill>
                <a:latin typeface="IntelOne Display Light" panose="020B0403020203020204" pitchFamily="34" charset="77"/>
              </a:rPr>
              <a:t>Execution Excellence</a:t>
            </a:r>
            <a:endParaRPr lang="en-US" sz="1600">
              <a:solidFill>
                <a:srgbClr val="262626"/>
              </a:solidFill>
              <a:latin typeface="IntelOne Display Light" panose="020B0403020203020204" pitchFamily="34" charset="77"/>
            </a:endParaRPr>
          </a:p>
        </p:txBody>
      </p:sp>
    </p:spTree>
    <p:extLst>
      <p:ext uri="{BB962C8B-B14F-4D97-AF65-F5344CB8AC3E}">
        <p14:creationId xmlns:p14="http://schemas.microsoft.com/office/powerpoint/2010/main" val="398012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A9CC5DDC-7BCB-8324-75DC-FF52F6B98B19}"/>
              </a:ext>
            </a:extLst>
          </p:cNvPr>
          <p:cNvPicPr>
            <a:picLocks noChangeAspect="1"/>
          </p:cNvPicPr>
          <p:nvPr/>
        </p:nvPicPr>
        <p:blipFill rotWithShape="1">
          <a:blip r:embed="rId3"/>
          <a:srcRect l="15426" t="26322" r="10736" b="29695"/>
          <a:stretch/>
        </p:blipFill>
        <p:spPr>
          <a:xfrm>
            <a:off x="0" y="0"/>
            <a:ext cx="11733584" cy="6398370"/>
          </a:xfrm>
          <a:prstGeom prst="rect">
            <a:avLst/>
          </a:prstGeom>
        </p:spPr>
      </p:pic>
      <p:sp>
        <p:nvSpPr>
          <p:cNvPr id="5" name="Oval 4">
            <a:extLst>
              <a:ext uri="{FF2B5EF4-FFF2-40B4-BE49-F238E27FC236}">
                <a16:creationId xmlns:a16="http://schemas.microsoft.com/office/drawing/2014/main" id="{0CBEDD59-6050-5905-7BEA-3ECD18D21897}"/>
              </a:ext>
            </a:extLst>
          </p:cNvPr>
          <p:cNvSpPr/>
          <p:nvPr/>
        </p:nvSpPr>
        <p:spPr>
          <a:xfrm>
            <a:off x="5146862" y="1817788"/>
            <a:ext cx="1785138" cy="17851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0BE6CBF-50D1-BC8B-B450-B6E385C64426}"/>
              </a:ext>
            </a:extLst>
          </p:cNvPr>
          <p:cNvSpPr txBox="1">
            <a:spLocks/>
          </p:cNvSpPr>
          <p:nvPr/>
        </p:nvSpPr>
        <p:spPr>
          <a:xfrm>
            <a:off x="5107235" y="2409987"/>
            <a:ext cx="1879890" cy="8605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262626"/>
                </a:solidFill>
                <a:latin typeface="+mj-lt"/>
                <a:ea typeface="+mj-ea"/>
                <a:cs typeface="+mj-cs"/>
              </a:defRPr>
            </a:lvl1pPr>
          </a:lstStyle>
          <a:p>
            <a:pPr algn="ctr"/>
            <a:r>
              <a:rPr lang="en-US" sz="1800" spc="-150">
                <a:solidFill>
                  <a:schemeClr val="bg1"/>
                </a:solidFill>
                <a:latin typeface="IntelOne Text" panose="020B0503020203020204" pitchFamily="34" charset="77"/>
              </a:rPr>
              <a:t>TO</a:t>
            </a:r>
            <a:r>
              <a:rPr lang="en-US" sz="2800" spc="-150">
                <a:solidFill>
                  <a:schemeClr val="bg1"/>
                </a:solidFill>
                <a:latin typeface="IntelOne Text" panose="020B0503020203020204" pitchFamily="34" charset="77"/>
              </a:rPr>
              <a:t> ACTION</a:t>
            </a:r>
          </a:p>
        </p:txBody>
      </p:sp>
      <p:sp>
        <p:nvSpPr>
          <p:cNvPr id="7" name="TextBox 6">
            <a:extLst>
              <a:ext uri="{FF2B5EF4-FFF2-40B4-BE49-F238E27FC236}">
                <a16:creationId xmlns:a16="http://schemas.microsoft.com/office/drawing/2014/main" id="{CD2D7997-C0E3-8899-B98B-678B768B7D31}"/>
              </a:ext>
            </a:extLst>
          </p:cNvPr>
          <p:cNvSpPr txBox="1"/>
          <p:nvPr/>
        </p:nvSpPr>
        <p:spPr>
          <a:xfrm>
            <a:off x="5354941" y="2120131"/>
            <a:ext cx="1384478" cy="480131"/>
          </a:xfrm>
          <a:prstGeom prst="rect">
            <a:avLst/>
          </a:prstGeom>
          <a:noFill/>
        </p:spPr>
        <p:txBody>
          <a:bodyPr wrap="square">
            <a:spAutoFit/>
          </a:bodyPr>
          <a:lstStyle/>
          <a:p>
            <a:pPr algn="ctr"/>
            <a:r>
              <a:rPr lang="en-US" sz="2800">
                <a:solidFill>
                  <a:schemeClr val="bg1"/>
                </a:solidFill>
                <a:latin typeface="IntelOne Text" panose="020B0503020203020204" pitchFamily="34" charset="77"/>
              </a:rPr>
              <a:t>CALL</a:t>
            </a:r>
            <a:endParaRPr lang="en-US" sz="2800"/>
          </a:p>
        </p:txBody>
      </p:sp>
      <p:sp>
        <p:nvSpPr>
          <p:cNvPr id="2" name="TextBox 1">
            <a:extLst>
              <a:ext uri="{FF2B5EF4-FFF2-40B4-BE49-F238E27FC236}">
                <a16:creationId xmlns:a16="http://schemas.microsoft.com/office/drawing/2014/main" id="{694C9149-71C8-F194-1C48-E0370FE8FBFD}"/>
              </a:ext>
            </a:extLst>
          </p:cNvPr>
          <p:cNvSpPr txBox="1"/>
          <p:nvPr/>
        </p:nvSpPr>
        <p:spPr>
          <a:xfrm>
            <a:off x="1134628" y="1356542"/>
            <a:ext cx="2877606" cy="1421928"/>
          </a:xfrm>
          <a:prstGeom prst="rect">
            <a:avLst/>
          </a:prstGeom>
          <a:noFill/>
        </p:spPr>
        <p:txBody>
          <a:bodyPr wrap="square">
            <a:spAutoFit/>
          </a:bodyPr>
          <a:lstStyle/>
          <a:p>
            <a:r>
              <a:rPr lang="en-US">
                <a:latin typeface="IntelOne Display Medium" panose="020B0503020203020204" pitchFamily="34" charset="77"/>
              </a:rPr>
              <a:t>People: </a:t>
            </a:r>
            <a:r>
              <a:rPr lang="en-US">
                <a:latin typeface="IntelOne Display Light" panose="020B0403020203020204" pitchFamily="34" charset="77"/>
              </a:rPr>
              <a:t>Drive belief, commitment and vision alignment for the journey. </a:t>
            </a:r>
          </a:p>
        </p:txBody>
      </p:sp>
      <p:sp>
        <p:nvSpPr>
          <p:cNvPr id="3" name="TextBox 2">
            <a:extLst>
              <a:ext uri="{FF2B5EF4-FFF2-40B4-BE49-F238E27FC236}">
                <a16:creationId xmlns:a16="http://schemas.microsoft.com/office/drawing/2014/main" id="{4C05B9E4-48D8-1BC3-E8A6-6DDA1CA4DB08}"/>
              </a:ext>
            </a:extLst>
          </p:cNvPr>
          <p:cNvSpPr txBox="1"/>
          <p:nvPr/>
        </p:nvSpPr>
        <p:spPr>
          <a:xfrm>
            <a:off x="7591905" y="1368966"/>
            <a:ext cx="3752088" cy="1421928"/>
          </a:xfrm>
          <a:prstGeom prst="rect">
            <a:avLst/>
          </a:prstGeom>
          <a:noFill/>
        </p:spPr>
        <p:txBody>
          <a:bodyPr wrap="square">
            <a:spAutoFit/>
          </a:bodyPr>
          <a:lstStyle/>
          <a:p>
            <a:r>
              <a:rPr lang="en-US">
                <a:latin typeface="IntelOne Display Medium" panose="020B0503020203020204" pitchFamily="34" charset="77"/>
              </a:rPr>
              <a:t>Design and Development: </a:t>
            </a:r>
            <a:r>
              <a:rPr lang="en-US">
                <a:latin typeface="IntelOne Display Light" panose="020B0403020203020204" pitchFamily="34" charset="77"/>
              </a:rPr>
              <a:t>Be decisive, direct, transparent, efficient and assume accountability. </a:t>
            </a:r>
          </a:p>
        </p:txBody>
      </p:sp>
      <p:sp>
        <p:nvSpPr>
          <p:cNvPr id="4" name="TextBox 3">
            <a:extLst>
              <a:ext uri="{FF2B5EF4-FFF2-40B4-BE49-F238E27FC236}">
                <a16:creationId xmlns:a16="http://schemas.microsoft.com/office/drawing/2014/main" id="{1D01DABE-B766-F4A8-F5BC-08E4C06A8DC6}"/>
              </a:ext>
            </a:extLst>
          </p:cNvPr>
          <p:cNvSpPr txBox="1"/>
          <p:nvPr/>
        </p:nvSpPr>
        <p:spPr>
          <a:xfrm>
            <a:off x="4235981" y="4591031"/>
            <a:ext cx="3836622" cy="1089529"/>
          </a:xfrm>
          <a:prstGeom prst="rect">
            <a:avLst/>
          </a:prstGeom>
          <a:noFill/>
        </p:spPr>
        <p:txBody>
          <a:bodyPr wrap="square">
            <a:spAutoFit/>
          </a:bodyPr>
          <a:lstStyle/>
          <a:p>
            <a:r>
              <a:rPr lang="en-US">
                <a:latin typeface="IntelOne Display Medium" panose="020B0503020203020204" pitchFamily="34" charset="77"/>
              </a:rPr>
              <a:t>Operations: </a:t>
            </a:r>
            <a:r>
              <a:rPr lang="en-US">
                <a:latin typeface="IntelOne Display Light" panose="020B0403020203020204" pitchFamily="34" charset="77"/>
              </a:rPr>
              <a:t>Be frugal, put the customer first and do what is right. </a:t>
            </a:r>
          </a:p>
        </p:txBody>
      </p:sp>
    </p:spTree>
    <p:extLst>
      <p:ext uri="{BB962C8B-B14F-4D97-AF65-F5344CB8AC3E}">
        <p14:creationId xmlns:p14="http://schemas.microsoft.com/office/powerpoint/2010/main" val="412361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FBC03-322F-4500-8DF6-26E5D0562B7F}"/>
              </a:ext>
            </a:extLst>
          </p:cNvPr>
          <p:cNvSpPr>
            <a:spLocks noGrp="1"/>
          </p:cNvSpPr>
          <p:nvPr>
            <p:ph type="ctrTitle"/>
          </p:nvPr>
        </p:nvSpPr>
        <p:spPr/>
        <p:txBody>
          <a:bodyPr/>
          <a:lstStyle/>
          <a:p>
            <a:pPr rtl="0"/>
            <a:r>
              <a:rPr lang="en-US" sz="5400"/>
              <a:t>Operations</a:t>
            </a:r>
            <a:endParaRPr lang="en-US" sz="3200"/>
          </a:p>
        </p:txBody>
      </p:sp>
      <p:sp>
        <p:nvSpPr>
          <p:cNvPr id="5" name="Subtitle 4">
            <a:extLst>
              <a:ext uri="{FF2B5EF4-FFF2-40B4-BE49-F238E27FC236}">
                <a16:creationId xmlns:a16="http://schemas.microsoft.com/office/drawing/2014/main" id="{A724238C-A0FA-00B2-3522-F6E900329748}"/>
              </a:ext>
            </a:extLst>
          </p:cNvPr>
          <p:cNvSpPr>
            <a:spLocks noGrp="1"/>
          </p:cNvSpPr>
          <p:nvPr>
            <p:ph type="subTitle" idx="1"/>
          </p:nvPr>
        </p:nvSpPr>
        <p:spPr/>
        <p:txBody>
          <a:bodyPr/>
          <a:lstStyle/>
          <a:p>
            <a:r>
              <a:rPr lang="en-US"/>
              <a:t>Dave </a:t>
            </a:r>
            <a:r>
              <a:rPr lang="en-US" err="1"/>
              <a:t>Zinsner</a:t>
            </a:r>
            <a:r>
              <a:rPr lang="en-US"/>
              <a:t>, EVP and CFO</a:t>
            </a:r>
          </a:p>
        </p:txBody>
      </p:sp>
    </p:spTree>
    <p:extLst>
      <p:ext uri="{BB962C8B-B14F-4D97-AF65-F5344CB8AC3E}">
        <p14:creationId xmlns:p14="http://schemas.microsoft.com/office/powerpoint/2010/main" val="6551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26856BD-654A-642B-5E71-6D9BE1E3E89F}"/>
              </a:ext>
            </a:extLst>
          </p:cNvPr>
          <p:cNvGrpSpPr/>
          <p:nvPr/>
        </p:nvGrpSpPr>
        <p:grpSpPr>
          <a:xfrm>
            <a:off x="5967155" y="1008735"/>
            <a:ext cx="4407195" cy="4620543"/>
            <a:chOff x="6557438" y="672636"/>
            <a:chExt cx="5138376" cy="5145333"/>
          </a:xfrm>
        </p:grpSpPr>
        <p:sp>
          <p:nvSpPr>
            <p:cNvPr id="11" name="Rectangle 10">
              <a:extLst>
                <a:ext uri="{FF2B5EF4-FFF2-40B4-BE49-F238E27FC236}">
                  <a16:creationId xmlns:a16="http://schemas.microsoft.com/office/drawing/2014/main" id="{38CC9598-535F-EC59-57C2-46D56C633B47}"/>
                </a:ext>
              </a:extLst>
            </p:cNvPr>
            <p:cNvSpPr/>
            <p:nvPr/>
          </p:nvSpPr>
          <p:spPr>
            <a:xfrm>
              <a:off x="6557438" y="1374166"/>
              <a:ext cx="5133882" cy="4443803"/>
            </a:xfrm>
            <a:prstGeom prst="rect">
              <a:avLst/>
            </a:prstGeom>
            <a:solidFill>
              <a:srgbClr val="98A1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12A269-A3F9-58F7-98F5-5F7BEAA2FE4C}"/>
                </a:ext>
              </a:extLst>
            </p:cNvPr>
            <p:cNvSpPr/>
            <p:nvPr/>
          </p:nvSpPr>
          <p:spPr>
            <a:xfrm>
              <a:off x="6561932" y="672636"/>
              <a:ext cx="5133882" cy="758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B41085D7-A97A-1D27-809E-1B9AD37FBD96}"/>
              </a:ext>
            </a:extLst>
          </p:cNvPr>
          <p:cNvSpPr txBox="1">
            <a:spLocks/>
          </p:cNvSpPr>
          <p:nvPr/>
        </p:nvSpPr>
        <p:spPr>
          <a:xfrm>
            <a:off x="6116240" y="1198609"/>
            <a:ext cx="4153336" cy="476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u="none" strike="noStrike" kern="1200" cap="none" spc="0" normalizeH="0" baseline="0" noProof="0">
                <a:ln>
                  <a:noFill/>
                </a:ln>
                <a:solidFill>
                  <a:schemeClr val="bg1"/>
                </a:solidFill>
                <a:effectLst/>
                <a:uLnTx/>
                <a:uFillTx/>
                <a:latin typeface="IntelOne Display Regular" panose="020B0503020203020204" pitchFamily="34" charset="77"/>
              </a:rPr>
              <a:t>Key considerations as we begin…</a:t>
            </a:r>
          </a:p>
        </p:txBody>
      </p:sp>
      <p:grpSp>
        <p:nvGrpSpPr>
          <p:cNvPr id="13" name="Group 12">
            <a:extLst>
              <a:ext uri="{FF2B5EF4-FFF2-40B4-BE49-F238E27FC236}">
                <a16:creationId xmlns:a16="http://schemas.microsoft.com/office/drawing/2014/main" id="{DB71A756-2AC8-1180-8798-45DC05207311}"/>
              </a:ext>
            </a:extLst>
          </p:cNvPr>
          <p:cNvGrpSpPr/>
          <p:nvPr/>
        </p:nvGrpSpPr>
        <p:grpSpPr>
          <a:xfrm>
            <a:off x="1121830" y="996514"/>
            <a:ext cx="4407195" cy="4620543"/>
            <a:chOff x="923134" y="660415"/>
            <a:chExt cx="5138376" cy="5145333"/>
          </a:xfrm>
        </p:grpSpPr>
        <p:sp>
          <p:nvSpPr>
            <p:cNvPr id="12" name="Rectangle 11">
              <a:extLst>
                <a:ext uri="{FF2B5EF4-FFF2-40B4-BE49-F238E27FC236}">
                  <a16:creationId xmlns:a16="http://schemas.microsoft.com/office/drawing/2014/main" id="{DFA3C3C1-5A0C-4336-EB1C-ED5F71684655}"/>
                </a:ext>
              </a:extLst>
            </p:cNvPr>
            <p:cNvSpPr/>
            <p:nvPr/>
          </p:nvSpPr>
          <p:spPr>
            <a:xfrm>
              <a:off x="923134" y="1361945"/>
              <a:ext cx="5133882" cy="4443803"/>
            </a:xfrm>
            <a:prstGeom prst="rect">
              <a:avLst/>
            </a:prstGeom>
            <a:solidFill>
              <a:srgbClr val="98A1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B1D4DF0-35B0-8118-6B8D-691958AADA19}"/>
                </a:ext>
              </a:extLst>
            </p:cNvPr>
            <p:cNvSpPr/>
            <p:nvPr/>
          </p:nvSpPr>
          <p:spPr>
            <a:xfrm>
              <a:off x="927628" y="660415"/>
              <a:ext cx="5133882" cy="758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E4ED80C-F27C-43F1-94DE-ABD7897682C5}"/>
              </a:ext>
            </a:extLst>
          </p:cNvPr>
          <p:cNvSpPr>
            <a:spLocks noGrp="1"/>
          </p:cNvSpPr>
          <p:nvPr>
            <p:ph type="title"/>
          </p:nvPr>
        </p:nvSpPr>
        <p:spPr>
          <a:xfrm>
            <a:off x="1270914" y="1177851"/>
            <a:ext cx="4147733" cy="476250"/>
          </a:xfrm>
        </p:spPr>
        <p:txBody>
          <a:bodyPr>
            <a:noAutofit/>
          </a:bodyPr>
          <a:lstStyle/>
          <a:p>
            <a:r>
              <a:rPr lang="en-US" sz="2000">
                <a:solidFill>
                  <a:schemeClr val="bg1"/>
                </a:solidFill>
                <a:latin typeface="IntelOne Display Regular" panose="020B0503020203020204" pitchFamily="34" charset="77"/>
              </a:rPr>
              <a:t>What we hope to achieve….</a:t>
            </a:r>
          </a:p>
        </p:txBody>
      </p:sp>
      <p:sp>
        <p:nvSpPr>
          <p:cNvPr id="4" name="Content Placeholder 2">
            <a:extLst>
              <a:ext uri="{FF2B5EF4-FFF2-40B4-BE49-F238E27FC236}">
                <a16:creationId xmlns:a16="http://schemas.microsoft.com/office/drawing/2014/main" id="{34CF331B-A73C-66B3-05BD-76530E6B20F6}"/>
              </a:ext>
            </a:extLst>
          </p:cNvPr>
          <p:cNvSpPr txBox="1">
            <a:spLocks/>
          </p:cNvSpPr>
          <p:nvPr/>
        </p:nvSpPr>
        <p:spPr>
          <a:xfrm>
            <a:off x="1166139" y="1875407"/>
            <a:ext cx="4258111" cy="3647294"/>
          </a:xfrm>
          <a:prstGeom prst="rect">
            <a:avLst/>
          </a:prstGeom>
          <a:noFill/>
        </p:spPr>
        <p:txBody>
          <a:bodyPr vert="horz" lIns="182880" tIns="45720" rIns="182880" bIns="45720" rtlCol="0" anchor="t">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200"/>
              </a:spcAft>
            </a:pPr>
            <a:r>
              <a:rPr lang="en-US" sz="1600">
                <a:solidFill>
                  <a:srgbClr val="262626"/>
                </a:solidFill>
                <a:latin typeface="IntelOne Text" panose="020B0503020203020204" pitchFamily="34" charset="77"/>
              </a:rPr>
              <a:t>Added transparency that exposes the economics of the business</a:t>
            </a:r>
          </a:p>
          <a:p>
            <a:pPr>
              <a:lnSpc>
                <a:spcPct val="110000"/>
              </a:lnSpc>
              <a:spcAft>
                <a:spcPts val="1200"/>
              </a:spcAft>
            </a:pPr>
            <a:r>
              <a:rPr lang="en-US" sz="1600">
                <a:solidFill>
                  <a:srgbClr val="262626"/>
                </a:solidFill>
                <a:latin typeface="IntelOne Text" panose="020B0503020203020204" pitchFamily="34" charset="77"/>
              </a:rPr>
              <a:t>Driving costs back to the decisions as they are made</a:t>
            </a:r>
          </a:p>
          <a:p>
            <a:pPr>
              <a:lnSpc>
                <a:spcPct val="110000"/>
              </a:lnSpc>
              <a:spcAft>
                <a:spcPts val="1200"/>
              </a:spcAft>
            </a:pPr>
            <a:r>
              <a:rPr lang="en-US" sz="1600">
                <a:solidFill>
                  <a:srgbClr val="262626"/>
                </a:solidFill>
                <a:latin typeface="IntelOne Text" panose="020B0503020203020204" pitchFamily="34" charset="77"/>
              </a:rPr>
              <a:t>Positioning groups to focus on what they are good at</a:t>
            </a:r>
          </a:p>
          <a:p>
            <a:pPr>
              <a:lnSpc>
                <a:spcPct val="110000"/>
              </a:lnSpc>
              <a:spcAft>
                <a:spcPts val="1200"/>
              </a:spcAft>
            </a:pPr>
            <a:r>
              <a:rPr lang="en-US" sz="1600">
                <a:solidFill>
                  <a:srgbClr val="262626"/>
                </a:solidFill>
                <a:latin typeface="IntelOne Text" panose="020B0503020203020204" pitchFamily="34" charset="77"/>
              </a:rPr>
              <a:t>Creating the right motivations to ultimately drive better financial performance</a:t>
            </a:r>
          </a:p>
        </p:txBody>
      </p:sp>
      <p:sp>
        <p:nvSpPr>
          <p:cNvPr id="5" name="TextBox 4">
            <a:extLst>
              <a:ext uri="{FF2B5EF4-FFF2-40B4-BE49-F238E27FC236}">
                <a16:creationId xmlns:a16="http://schemas.microsoft.com/office/drawing/2014/main" id="{3B24B8D8-E3C6-F6A1-0441-1F183405DFC1}"/>
              </a:ext>
            </a:extLst>
          </p:cNvPr>
          <p:cNvSpPr txBox="1"/>
          <p:nvPr/>
        </p:nvSpPr>
        <p:spPr>
          <a:xfrm>
            <a:off x="6011464" y="1886404"/>
            <a:ext cx="4258111" cy="3637684"/>
          </a:xfrm>
          <a:prstGeom prst="rect">
            <a:avLst/>
          </a:prstGeom>
          <a:noFill/>
        </p:spPr>
        <p:txBody>
          <a:bodyPr vert="horz" lIns="182880" tIns="45720" rIns="182880" bIns="45720" rtlCol="0" anchor="t">
            <a:normAutofit/>
          </a:bodyPr>
          <a:lstStyle>
            <a:lvl1pPr marL="228600" indent="-228600">
              <a:lnSpc>
                <a:spcPct val="90000"/>
              </a:lnSpc>
              <a:spcBef>
                <a:spcPts val="1000"/>
              </a:spcBef>
              <a:buFont typeface="IntelOne Display Regular" panose="020B0503020203020204" pitchFamily="34" charset="0"/>
              <a:buChar char="•"/>
              <a:defRPr sz="2000">
                <a:latin typeface="+mj-lt"/>
              </a:defRPr>
            </a:lvl1pPr>
            <a:lvl2pPr marL="685800" indent="-228600">
              <a:lnSpc>
                <a:spcPct val="90000"/>
              </a:lnSpc>
              <a:spcBef>
                <a:spcPts val="500"/>
              </a:spcBef>
              <a:buFont typeface="IntelOne Display Regular" panose="020B0503020203020204" pitchFamily="34" charset="0"/>
              <a:buChar char="•"/>
              <a:defRPr sz="2000">
                <a:latin typeface="+mj-lt"/>
              </a:defRPr>
            </a:lvl2pPr>
            <a:lvl3pPr marL="1143000" indent="-228600">
              <a:lnSpc>
                <a:spcPct val="90000"/>
              </a:lnSpc>
              <a:spcBef>
                <a:spcPts val="500"/>
              </a:spcBef>
              <a:buFont typeface="IntelOne Display Regular" panose="020B0503020203020204" pitchFamily="34" charset="0"/>
              <a:buChar char="•"/>
              <a:defRPr>
                <a:latin typeface="+mj-lt"/>
              </a:defRPr>
            </a:lvl3pPr>
            <a:lvl4pPr marL="1600200" indent="-228600">
              <a:lnSpc>
                <a:spcPct val="90000"/>
              </a:lnSpc>
              <a:spcBef>
                <a:spcPts val="500"/>
              </a:spcBef>
              <a:buFont typeface="IntelOne Display Regular" panose="020B0503020203020204" pitchFamily="34" charset="0"/>
              <a:buChar char="•"/>
              <a:defRPr sz="1600">
                <a:latin typeface="+mj-lt"/>
              </a:defRPr>
            </a:lvl4pPr>
            <a:lvl5pPr marL="2057400" indent="-228600">
              <a:lnSpc>
                <a:spcPct val="90000"/>
              </a:lnSpc>
              <a:spcBef>
                <a:spcPts val="500"/>
              </a:spcBef>
              <a:buFont typeface="IntelOne Display Regular" panose="020B0503020203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914400" hangingPunct="1">
              <a:lnSpc>
                <a:spcPct val="100000"/>
              </a:lnSpc>
              <a:spcAft>
                <a:spcPts val="1200"/>
              </a:spcAft>
              <a:defRPr/>
            </a:pPr>
            <a:r>
              <a:rPr kumimoji="0" lang="en-US" sz="1600" u="none" strike="noStrike" kern="1200" cap="none" spc="0" normalizeH="0" baseline="0" noProof="0">
                <a:ln>
                  <a:noFill/>
                </a:ln>
                <a:solidFill>
                  <a:srgbClr val="262626"/>
                </a:solidFill>
                <a:effectLst/>
                <a:uLnTx/>
                <a:uFillTx/>
                <a:latin typeface="IntelOne Text" panose="020B0503020203020204" pitchFamily="34" charset="77"/>
              </a:rPr>
              <a:t>Our desire to </a:t>
            </a:r>
            <a:r>
              <a:rPr kumimoji="0" lang="en-US" sz="1600" u="sng" strike="noStrike" kern="1200" cap="none" spc="0" normalizeH="0" baseline="0" noProof="0">
                <a:ln>
                  <a:noFill/>
                </a:ln>
                <a:solidFill>
                  <a:srgbClr val="262626"/>
                </a:solidFill>
                <a:effectLst/>
                <a:uLnTx/>
                <a:uFillTx/>
                <a:latin typeface="IntelOne Text" panose="020B0503020203020204" pitchFamily="34" charset="77"/>
              </a:rPr>
              <a:t>rapidly</a:t>
            </a:r>
            <a:r>
              <a:rPr kumimoji="0" lang="en-US" sz="1600" u="none" strike="noStrike" kern="1200" cap="none" spc="0" normalizeH="0" baseline="0" noProof="0">
                <a:ln>
                  <a:noFill/>
                </a:ln>
                <a:solidFill>
                  <a:srgbClr val="262626"/>
                </a:solidFill>
                <a:effectLst/>
                <a:uLnTx/>
                <a:uFillTx/>
                <a:latin typeface="IntelOne Text" panose="020B0503020203020204" pitchFamily="34" charset="77"/>
              </a:rPr>
              <a:t> transform the operating model of the company</a:t>
            </a:r>
            <a:r>
              <a:rPr lang="en-US" sz="1600" kern="1200">
                <a:solidFill>
                  <a:srgbClr val="262626"/>
                </a:solidFill>
                <a:latin typeface="IntelOne Text" panose="020B0503020203020204" pitchFamily="34" charset="77"/>
              </a:rPr>
              <a:t> </a:t>
            </a:r>
            <a:endParaRPr kumimoji="0" lang="en-US" sz="1600" u="none" strike="noStrike" kern="1200" cap="none" spc="0" normalizeH="0" baseline="0" noProof="0">
              <a:ln>
                <a:noFill/>
              </a:ln>
              <a:solidFill>
                <a:srgbClr val="262626"/>
              </a:solidFill>
              <a:effectLst/>
              <a:uLnTx/>
              <a:uFillTx/>
              <a:latin typeface="IntelOne Text" panose="020B0503020203020204" pitchFamily="34" charset="77"/>
            </a:endParaRPr>
          </a:p>
          <a:p>
            <a:pPr marL="228600" marR="0" lvl="0" indent="-228600" algn="l" defTabSz="914400" rtl="0" eaLnBrk="1" fontAlgn="auto" latinLnBrk="0" hangingPunct="1">
              <a:lnSpc>
                <a:spcPct val="100000"/>
              </a:lnSpc>
              <a:spcBef>
                <a:spcPts val="1000"/>
              </a:spcBef>
              <a:spcAft>
                <a:spcPts val="1200"/>
              </a:spcAft>
              <a:buClrTx/>
              <a:buSzTx/>
              <a:buFont typeface="IntelOne Display Regular" panose="020B0503020203020204" pitchFamily="34" charset="0"/>
              <a:buChar char="•"/>
              <a:tabLst/>
              <a:defRPr/>
            </a:pPr>
            <a:r>
              <a:rPr kumimoji="0" lang="en-US" sz="1600" u="none" strike="noStrike" kern="1200" cap="none" spc="0" normalizeH="0" baseline="0" noProof="0">
                <a:ln>
                  <a:noFill/>
                </a:ln>
                <a:solidFill>
                  <a:srgbClr val="262626"/>
                </a:solidFill>
                <a:effectLst/>
                <a:uLnTx/>
                <a:uFillTx/>
                <a:latin typeface="IntelOne Text" panose="020B0503020203020204" pitchFamily="34" charset="77"/>
              </a:rPr>
              <a:t>The need to make it real</a:t>
            </a:r>
          </a:p>
          <a:p>
            <a:pPr marL="228600" marR="0" lvl="0" indent="-228600" algn="l" defTabSz="914400" rtl="0" eaLnBrk="1" fontAlgn="auto" latinLnBrk="0" hangingPunct="1">
              <a:lnSpc>
                <a:spcPct val="100000"/>
              </a:lnSpc>
              <a:spcBef>
                <a:spcPts val="1000"/>
              </a:spcBef>
              <a:spcAft>
                <a:spcPts val="1200"/>
              </a:spcAft>
              <a:buClrTx/>
              <a:buSzTx/>
              <a:buFont typeface="IntelOne Display Regular" panose="020B0503020203020204" pitchFamily="34" charset="0"/>
              <a:buChar char="•"/>
              <a:tabLst/>
              <a:defRPr/>
            </a:pPr>
            <a:r>
              <a:rPr kumimoji="0" lang="en-US" sz="1600" u="none" strike="noStrike" kern="1200" cap="none" spc="0" normalizeH="0" baseline="0" noProof="0">
                <a:ln>
                  <a:noFill/>
                </a:ln>
                <a:solidFill>
                  <a:srgbClr val="262626"/>
                </a:solidFill>
                <a:effectLst/>
                <a:uLnTx/>
                <a:uFillTx/>
                <a:latin typeface="IntelOne Text" panose="020B0503020203020204" pitchFamily="34" charset="77"/>
              </a:rPr>
              <a:t>Upholding One Intel value and navigating external optics</a:t>
            </a:r>
          </a:p>
          <a:p>
            <a:pPr defTabSz="914400" hangingPunct="1">
              <a:lnSpc>
                <a:spcPct val="100000"/>
              </a:lnSpc>
              <a:spcAft>
                <a:spcPts val="1200"/>
              </a:spcAft>
              <a:defRPr/>
            </a:pPr>
            <a:r>
              <a:rPr lang="en-US" sz="1600" kern="1200">
                <a:solidFill>
                  <a:srgbClr val="262626"/>
                </a:solidFill>
                <a:latin typeface="IntelOne Text" panose="020B0503020203020204" pitchFamily="34" charset="77"/>
              </a:rPr>
              <a:t>Dealing</a:t>
            </a:r>
            <a:r>
              <a:rPr kumimoji="0" lang="en-US" sz="1600" u="none" strike="noStrike" kern="1200" cap="none" spc="0" normalizeH="0" baseline="0" noProof="0">
                <a:ln>
                  <a:noFill/>
                </a:ln>
                <a:solidFill>
                  <a:srgbClr val="262626"/>
                </a:solidFill>
                <a:effectLst/>
                <a:uLnTx/>
                <a:uFillTx/>
                <a:latin typeface="IntelOne Text" panose="020B0503020203020204" pitchFamily="34" charset="77"/>
              </a:rPr>
              <a:t> with spending implications</a:t>
            </a:r>
            <a:endParaRPr lang="en-US" sz="1600" u="none" strike="noStrike" kern="1200" cap="none" spc="0" normalizeH="0" baseline="0" noProof="0">
              <a:ln>
                <a:noFill/>
              </a:ln>
              <a:solidFill>
                <a:srgbClr val="262626"/>
              </a:solidFill>
              <a:effectLst/>
              <a:uLnTx/>
              <a:uFillTx/>
              <a:latin typeface="IntelOne Text" panose="020B0503020203020204" pitchFamily="34" charset="77"/>
            </a:endParaRPr>
          </a:p>
        </p:txBody>
      </p:sp>
    </p:spTree>
    <p:extLst>
      <p:ext uri="{BB962C8B-B14F-4D97-AF65-F5344CB8AC3E}">
        <p14:creationId xmlns:p14="http://schemas.microsoft.com/office/powerpoint/2010/main" val="926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FCF72-7C29-190A-E2C7-D0195AB933CA}"/>
              </a:ext>
            </a:extLst>
          </p:cNvPr>
          <p:cNvSpPr>
            <a:spLocks noGrp="1"/>
          </p:cNvSpPr>
          <p:nvPr>
            <p:ph type="title"/>
          </p:nvPr>
        </p:nvSpPr>
        <p:spPr/>
        <p:txBody>
          <a:bodyPr/>
          <a:lstStyle/>
          <a:p>
            <a:r>
              <a:rPr lang="en-US"/>
              <a:t>Unprecedented Macroeconomic Landscape…</a:t>
            </a:r>
          </a:p>
        </p:txBody>
      </p:sp>
      <p:grpSp>
        <p:nvGrpSpPr>
          <p:cNvPr id="15" name="Group 14">
            <a:extLst>
              <a:ext uri="{FF2B5EF4-FFF2-40B4-BE49-F238E27FC236}">
                <a16:creationId xmlns:a16="http://schemas.microsoft.com/office/drawing/2014/main" id="{401A2B56-5295-1879-8879-D9C6BDE370DA}"/>
              </a:ext>
            </a:extLst>
          </p:cNvPr>
          <p:cNvGrpSpPr/>
          <p:nvPr/>
        </p:nvGrpSpPr>
        <p:grpSpPr>
          <a:xfrm>
            <a:off x="444140" y="1226227"/>
            <a:ext cx="10793403" cy="4713397"/>
            <a:chOff x="444140" y="1226227"/>
            <a:chExt cx="10793403" cy="4713397"/>
          </a:xfrm>
        </p:grpSpPr>
        <p:sp>
          <p:nvSpPr>
            <p:cNvPr id="33" name="Rectangle 32">
              <a:extLst>
                <a:ext uri="{FF2B5EF4-FFF2-40B4-BE49-F238E27FC236}">
                  <a16:creationId xmlns:a16="http://schemas.microsoft.com/office/drawing/2014/main" id="{1F32F59C-06DA-46E3-8749-14E1887B6FB2}"/>
                </a:ext>
              </a:extLst>
            </p:cNvPr>
            <p:cNvSpPr/>
            <p:nvPr/>
          </p:nvSpPr>
          <p:spPr>
            <a:xfrm>
              <a:off x="4103498" y="1233177"/>
              <a:ext cx="3467750" cy="4706447"/>
            </a:xfrm>
            <a:prstGeom prst="rect">
              <a:avLst/>
            </a:prstGeom>
            <a:solidFill>
              <a:schemeClr val="bg1"/>
            </a:solidFill>
            <a:ln w="9525" cap="flat">
              <a:solidFill>
                <a:srgbClr val="00285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04CCFAC1-95EC-4F39-CFCF-FC7C06C168C6}"/>
                </a:ext>
              </a:extLst>
            </p:cNvPr>
            <p:cNvSpPr/>
            <p:nvPr/>
          </p:nvSpPr>
          <p:spPr>
            <a:xfrm>
              <a:off x="7760790" y="1233177"/>
              <a:ext cx="3467750" cy="4706447"/>
            </a:xfrm>
            <a:prstGeom prst="rect">
              <a:avLst/>
            </a:prstGeom>
            <a:solidFill>
              <a:schemeClr val="bg1"/>
            </a:solidFill>
            <a:ln w="9525" cap="flat">
              <a:solidFill>
                <a:srgbClr val="00285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2003E549-742E-5475-064D-657149B911A8}"/>
                </a:ext>
              </a:extLst>
            </p:cNvPr>
            <p:cNvSpPr/>
            <p:nvPr/>
          </p:nvSpPr>
          <p:spPr>
            <a:xfrm>
              <a:off x="447143" y="1233177"/>
              <a:ext cx="3467750" cy="4706447"/>
            </a:xfrm>
            <a:prstGeom prst="rect">
              <a:avLst/>
            </a:prstGeom>
            <a:solidFill>
              <a:schemeClr val="bg1"/>
            </a:solidFill>
            <a:ln w="9525" cap="flat">
              <a:solidFill>
                <a:srgbClr val="00285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TextBox 30">
              <a:extLst>
                <a:ext uri="{FF2B5EF4-FFF2-40B4-BE49-F238E27FC236}">
                  <a16:creationId xmlns:a16="http://schemas.microsoft.com/office/drawing/2014/main" id="{22ADAE2A-7AC7-43EA-809E-A36ABA2412E5}"/>
                </a:ext>
              </a:extLst>
            </p:cNvPr>
            <p:cNvSpPr txBox="1"/>
            <p:nvPr/>
          </p:nvSpPr>
          <p:spPr>
            <a:xfrm>
              <a:off x="1059154" y="1567115"/>
              <a:ext cx="2462720"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00" b="1" spc="40">
                  <a:solidFill>
                    <a:srgbClr val="00285A"/>
                  </a:solidFill>
                  <a:latin typeface="IntelOne Display Regular" panose="020B0503020203020204" pitchFamily="34" charset="0"/>
                </a:rPr>
                <a:t>IHS Real GDP Forecast </a:t>
              </a:r>
              <a:r>
                <a:rPr lang="en-US" sz="900" b="1" u="sng" spc="40">
                  <a:solidFill>
                    <a:srgbClr val="00285A"/>
                  </a:solidFill>
                  <a:latin typeface="IntelOne Display Regular" panose="020B0503020203020204" pitchFamily="34" charset="0"/>
                </a:rPr>
                <a:t>Stagger</a:t>
              </a:r>
            </a:p>
            <a:p>
              <a:pPr marL="0" marR="0" indent="0" algn="ctr" defTabSz="2438338" rtl="0" fontAlgn="auto" latinLnBrk="0" hangingPunct="0">
                <a:lnSpc>
                  <a:spcPct val="100000"/>
                </a:lnSpc>
                <a:spcBef>
                  <a:spcPts val="0"/>
                </a:spcBef>
                <a:spcAft>
                  <a:spcPts val="0"/>
                </a:spcAft>
                <a:buClrTx/>
                <a:buSzTx/>
                <a:buFontTx/>
                <a:buNone/>
                <a:tabLst/>
              </a:pPr>
              <a:r>
                <a:rPr lang="en-US" sz="900" b="1" spc="40">
                  <a:solidFill>
                    <a:srgbClr val="00285A"/>
                  </a:solidFill>
                  <a:latin typeface="IntelOne Display Regular" panose="020B0503020203020204" pitchFamily="34" charset="0"/>
                </a:rPr>
                <a:t>Y/Y% Growth Forecast for 2022</a:t>
              </a:r>
            </a:p>
            <a:p>
              <a:pPr marL="0" marR="0" indent="0" algn="ctr" defTabSz="2438338" rtl="0" fontAlgn="auto" latinLnBrk="0" hangingPunct="0">
                <a:lnSpc>
                  <a:spcPct val="100000"/>
                </a:lnSpc>
                <a:spcBef>
                  <a:spcPts val="0"/>
                </a:spcBef>
                <a:spcAft>
                  <a:spcPts val="0"/>
                </a:spcAft>
                <a:buClrTx/>
                <a:buSzTx/>
                <a:buFontTx/>
                <a:buNone/>
                <a:tabLst/>
              </a:pPr>
              <a:r>
                <a:rPr kumimoji="0" lang="en-US" sz="900" u="none" strike="noStrike" cap="none" spc="40" normalizeH="0">
                  <a:ln>
                    <a:noFill/>
                  </a:ln>
                  <a:solidFill>
                    <a:srgbClr val="00285A"/>
                  </a:solidFill>
                  <a:effectLst/>
                  <a:uFillTx/>
                  <a:sym typeface="Helvetica Neue"/>
                </a:rPr>
                <a:t>By Month of Data Release</a:t>
              </a:r>
            </a:p>
          </p:txBody>
        </p:sp>
        <p:graphicFrame>
          <p:nvGraphicFramePr>
            <p:cNvPr id="32" name="Chart 31">
              <a:extLst>
                <a:ext uri="{FF2B5EF4-FFF2-40B4-BE49-F238E27FC236}">
                  <a16:creationId xmlns:a16="http://schemas.microsoft.com/office/drawing/2014/main" id="{43EC5111-D97F-4381-BF01-F7820540FCCA}"/>
                </a:ext>
              </a:extLst>
            </p:cNvPr>
            <p:cNvGraphicFramePr/>
            <p:nvPr/>
          </p:nvGraphicFramePr>
          <p:xfrm>
            <a:off x="550142" y="1967654"/>
            <a:ext cx="3264313" cy="14020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6454326F-43E6-4081-8102-43DB651F0C05}"/>
                </a:ext>
              </a:extLst>
            </p:cNvPr>
            <p:cNvGraphicFramePr/>
            <p:nvPr/>
          </p:nvGraphicFramePr>
          <p:xfrm>
            <a:off x="4205216" y="1969575"/>
            <a:ext cx="3264313" cy="14020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a:extLst>
                <a:ext uri="{FF2B5EF4-FFF2-40B4-BE49-F238E27FC236}">
                  <a16:creationId xmlns:a16="http://schemas.microsoft.com/office/drawing/2014/main" id="{2DE0A0EE-E448-4954-9088-E12AA4AE8B70}"/>
                </a:ext>
              </a:extLst>
            </p:cNvPr>
            <p:cNvGraphicFramePr/>
            <p:nvPr/>
          </p:nvGraphicFramePr>
          <p:xfrm>
            <a:off x="7862509" y="1973743"/>
            <a:ext cx="3264313" cy="1402078"/>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B07F89BF-CBCA-451B-9850-878C488CC259}"/>
                </a:ext>
              </a:extLst>
            </p:cNvPr>
            <p:cNvSpPr txBox="1"/>
            <p:nvPr/>
          </p:nvSpPr>
          <p:spPr>
            <a:xfrm>
              <a:off x="4556366" y="1567115"/>
              <a:ext cx="2569222"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00" b="1" spc="40">
                  <a:solidFill>
                    <a:srgbClr val="00285A"/>
                  </a:solidFill>
                  <a:latin typeface="IntelOne Display Regular" panose="020B0503020203020204" pitchFamily="34" charset="0"/>
                </a:rPr>
                <a:t>IHS CPI Forecast </a:t>
              </a:r>
              <a:r>
                <a:rPr lang="en-US" sz="900" b="1" u="sng" spc="40">
                  <a:solidFill>
                    <a:srgbClr val="00285A"/>
                  </a:solidFill>
                  <a:latin typeface="IntelOne Display Regular" panose="020B0503020203020204" pitchFamily="34" charset="0"/>
                </a:rPr>
                <a:t>Stagger</a:t>
              </a:r>
              <a:r>
                <a:rPr lang="en-US" sz="900" b="1" spc="40">
                  <a:solidFill>
                    <a:srgbClr val="00285A"/>
                  </a:solidFill>
                  <a:latin typeface="IntelOne Display Regular" panose="020B0503020203020204" pitchFamily="34" charset="0"/>
                </a:rPr>
                <a:t> (LCU-Based)</a:t>
              </a:r>
            </a:p>
            <a:p>
              <a:pPr marL="0" marR="0" indent="0" algn="ctr" defTabSz="2438338" rtl="0" fontAlgn="auto" latinLnBrk="0" hangingPunct="0">
                <a:lnSpc>
                  <a:spcPct val="100000"/>
                </a:lnSpc>
                <a:spcBef>
                  <a:spcPts val="0"/>
                </a:spcBef>
                <a:spcAft>
                  <a:spcPts val="0"/>
                </a:spcAft>
                <a:buClrTx/>
                <a:buSzTx/>
                <a:buFontTx/>
                <a:buNone/>
                <a:tabLst/>
              </a:pPr>
              <a:r>
                <a:rPr lang="en-US" sz="900" b="1" spc="40">
                  <a:solidFill>
                    <a:srgbClr val="00285A"/>
                  </a:solidFill>
                  <a:latin typeface="IntelOne Display Regular" panose="020B0503020203020204" pitchFamily="34" charset="0"/>
                </a:rPr>
                <a:t>Y/Y% Growth Forecast for 2022</a:t>
              </a:r>
            </a:p>
            <a:p>
              <a:pPr marL="0" marR="0" indent="0" algn="ctr" defTabSz="2438338" rtl="0" fontAlgn="auto" latinLnBrk="0" hangingPunct="0">
                <a:lnSpc>
                  <a:spcPct val="100000"/>
                </a:lnSpc>
                <a:spcBef>
                  <a:spcPts val="0"/>
                </a:spcBef>
                <a:spcAft>
                  <a:spcPts val="0"/>
                </a:spcAft>
                <a:buClrTx/>
                <a:buSzTx/>
                <a:buFontTx/>
                <a:buNone/>
                <a:tabLst/>
              </a:pPr>
              <a:r>
                <a:rPr kumimoji="0" lang="en-US" sz="900" u="none" strike="noStrike" cap="none" spc="40" normalizeH="0">
                  <a:ln>
                    <a:noFill/>
                  </a:ln>
                  <a:solidFill>
                    <a:srgbClr val="00285A"/>
                  </a:solidFill>
                  <a:effectLst/>
                  <a:uFillTx/>
                  <a:sym typeface="Helvetica Neue"/>
                </a:rPr>
                <a:t>By Month of Data Release</a:t>
              </a:r>
            </a:p>
          </p:txBody>
        </p:sp>
        <p:sp>
          <p:nvSpPr>
            <p:cNvPr id="41" name="TextBox 40">
              <a:extLst>
                <a:ext uri="{FF2B5EF4-FFF2-40B4-BE49-F238E27FC236}">
                  <a16:creationId xmlns:a16="http://schemas.microsoft.com/office/drawing/2014/main" id="{49630D27-9A1C-4783-B740-EF772B6F9FEF}"/>
                </a:ext>
              </a:extLst>
            </p:cNvPr>
            <p:cNvSpPr txBox="1"/>
            <p:nvPr/>
          </p:nvSpPr>
          <p:spPr>
            <a:xfrm>
              <a:off x="8519968" y="1567115"/>
              <a:ext cx="2001873"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00" b="1" spc="40">
                  <a:solidFill>
                    <a:srgbClr val="00285A"/>
                  </a:solidFill>
                  <a:latin typeface="IntelOne Display Regular" panose="020B0503020203020204" pitchFamily="34" charset="0"/>
                </a:rPr>
                <a:t>IHS Euro Forecast </a:t>
              </a:r>
              <a:r>
                <a:rPr lang="en-US" sz="900" b="1" u="sng" spc="40">
                  <a:solidFill>
                    <a:srgbClr val="00285A"/>
                  </a:solidFill>
                  <a:latin typeface="IntelOne Display Regular" panose="020B0503020203020204" pitchFamily="34" charset="0"/>
                </a:rPr>
                <a:t>Stagger</a:t>
              </a:r>
            </a:p>
            <a:p>
              <a:pPr marL="0" marR="0" indent="0" algn="ctr" defTabSz="2438338" rtl="0" fontAlgn="auto" latinLnBrk="0" hangingPunct="0">
                <a:lnSpc>
                  <a:spcPct val="100000"/>
                </a:lnSpc>
                <a:spcBef>
                  <a:spcPts val="0"/>
                </a:spcBef>
                <a:spcAft>
                  <a:spcPts val="0"/>
                </a:spcAft>
                <a:buClrTx/>
                <a:buSzTx/>
                <a:buFontTx/>
                <a:buNone/>
                <a:tabLst/>
              </a:pPr>
              <a:r>
                <a:rPr lang="en-US" sz="900" b="1" spc="40">
                  <a:solidFill>
                    <a:srgbClr val="00285A"/>
                  </a:solidFill>
                  <a:latin typeface="IntelOne Display Regular" panose="020B0503020203020204" pitchFamily="34" charset="0"/>
                </a:rPr>
                <a:t>USD Per Euro Forecast for 2022</a:t>
              </a:r>
            </a:p>
            <a:p>
              <a:pPr marL="0" marR="0" indent="0" algn="ctr" defTabSz="2438338" rtl="0" fontAlgn="auto" latinLnBrk="0" hangingPunct="0">
                <a:lnSpc>
                  <a:spcPct val="100000"/>
                </a:lnSpc>
                <a:spcBef>
                  <a:spcPts val="0"/>
                </a:spcBef>
                <a:spcAft>
                  <a:spcPts val="0"/>
                </a:spcAft>
                <a:buClrTx/>
                <a:buSzTx/>
                <a:buFontTx/>
                <a:buNone/>
                <a:tabLst/>
              </a:pPr>
              <a:r>
                <a:rPr kumimoji="0" lang="en-US" sz="900" u="none" strike="noStrike" cap="none" spc="40" normalizeH="0">
                  <a:ln>
                    <a:noFill/>
                  </a:ln>
                  <a:solidFill>
                    <a:srgbClr val="00285A"/>
                  </a:solidFill>
                  <a:effectLst/>
                  <a:uFillTx/>
                  <a:sym typeface="Helvetica Neue"/>
                </a:rPr>
                <a:t>By Month of Data Release</a:t>
              </a:r>
            </a:p>
          </p:txBody>
        </p:sp>
        <p:sp>
          <p:nvSpPr>
            <p:cNvPr id="70" name="TextBox 69">
              <a:extLst>
                <a:ext uri="{FF2B5EF4-FFF2-40B4-BE49-F238E27FC236}">
                  <a16:creationId xmlns:a16="http://schemas.microsoft.com/office/drawing/2014/main" id="{A04204D0-BC9C-40DE-8E81-BAD55310262F}"/>
                </a:ext>
              </a:extLst>
            </p:cNvPr>
            <p:cNvSpPr txBox="1"/>
            <p:nvPr/>
          </p:nvSpPr>
          <p:spPr>
            <a:xfrm>
              <a:off x="912663" y="4014946"/>
              <a:ext cx="246272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00" b="1" spc="40">
                  <a:solidFill>
                    <a:srgbClr val="00285A"/>
                  </a:solidFill>
                  <a:latin typeface="IntelOne Display Regular" panose="020B0503020203020204" pitchFamily="34" charset="0"/>
                </a:rPr>
                <a:t>IHS Real GDP Forecast Y/Y% Growth</a:t>
              </a:r>
            </a:p>
            <a:p>
              <a:pPr marL="0" marR="0" indent="0" algn="ctr" defTabSz="2438338" rtl="0" fontAlgn="auto" latinLnBrk="0" hangingPunct="0">
                <a:lnSpc>
                  <a:spcPct val="100000"/>
                </a:lnSpc>
                <a:spcBef>
                  <a:spcPts val="0"/>
                </a:spcBef>
                <a:spcAft>
                  <a:spcPts val="0"/>
                </a:spcAft>
                <a:buClrTx/>
                <a:buSzTx/>
                <a:buFontTx/>
                <a:buNone/>
                <a:tabLst/>
              </a:pPr>
              <a:r>
                <a:rPr lang="en-US" sz="900" spc="40">
                  <a:solidFill>
                    <a:srgbClr val="00285A"/>
                  </a:solidFill>
                </a:rPr>
                <a:t>Forecast Date: Sep-2022</a:t>
              </a:r>
              <a:endParaRPr kumimoji="0" lang="en-US" sz="900" i="0" u="none" strike="noStrike" cap="none" spc="40" normalizeH="0">
                <a:ln>
                  <a:noFill/>
                </a:ln>
                <a:solidFill>
                  <a:srgbClr val="00285A"/>
                </a:solidFill>
                <a:effectLst/>
                <a:uFillTx/>
                <a:sym typeface="Helvetica Neue"/>
              </a:endParaRPr>
            </a:p>
          </p:txBody>
        </p:sp>
        <p:sp>
          <p:nvSpPr>
            <p:cNvPr id="74" name="TextBox 73">
              <a:extLst>
                <a:ext uri="{FF2B5EF4-FFF2-40B4-BE49-F238E27FC236}">
                  <a16:creationId xmlns:a16="http://schemas.microsoft.com/office/drawing/2014/main" id="{2BE84735-1EB8-4D36-ABF4-0ED17C4F6459}"/>
                </a:ext>
              </a:extLst>
            </p:cNvPr>
            <p:cNvSpPr txBox="1"/>
            <p:nvPr/>
          </p:nvSpPr>
          <p:spPr>
            <a:xfrm>
              <a:off x="4437683" y="4007467"/>
              <a:ext cx="262476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00" b="1" spc="40">
                  <a:solidFill>
                    <a:srgbClr val="00285A"/>
                  </a:solidFill>
                  <a:latin typeface="IntelOne Display Regular" panose="020B0503020203020204" pitchFamily="34" charset="0"/>
                </a:rPr>
                <a:t>IHS CPI Forecast (LCU-Based), Y/Y% Growth</a:t>
              </a:r>
            </a:p>
            <a:p>
              <a:pPr marL="0" marR="0" indent="0" algn="ctr" defTabSz="2438338" rtl="0" fontAlgn="auto" latinLnBrk="0" hangingPunct="0">
                <a:lnSpc>
                  <a:spcPct val="100000"/>
                </a:lnSpc>
                <a:spcBef>
                  <a:spcPts val="0"/>
                </a:spcBef>
                <a:spcAft>
                  <a:spcPts val="0"/>
                </a:spcAft>
                <a:buClrTx/>
                <a:buSzTx/>
                <a:buFontTx/>
                <a:buNone/>
                <a:tabLst/>
              </a:pPr>
              <a:r>
                <a:rPr kumimoji="0" lang="en-US" sz="900" i="0" u="none" strike="noStrike" cap="none" spc="40" normalizeH="0">
                  <a:ln>
                    <a:noFill/>
                  </a:ln>
                  <a:solidFill>
                    <a:srgbClr val="00285A"/>
                  </a:solidFill>
                  <a:effectLst/>
                  <a:uFillTx/>
                  <a:sym typeface="Helvetica Neue"/>
                </a:rPr>
                <a:t>Forecast Date: Sep-2022</a:t>
              </a:r>
            </a:p>
          </p:txBody>
        </p:sp>
        <p:sp>
          <p:nvSpPr>
            <p:cNvPr id="77" name="TextBox 76">
              <a:extLst>
                <a:ext uri="{FF2B5EF4-FFF2-40B4-BE49-F238E27FC236}">
                  <a16:creationId xmlns:a16="http://schemas.microsoft.com/office/drawing/2014/main" id="{66CE99DA-878B-47D3-AD21-B0CC5BBAF58A}"/>
                </a:ext>
              </a:extLst>
            </p:cNvPr>
            <p:cNvSpPr txBox="1"/>
            <p:nvPr/>
          </p:nvSpPr>
          <p:spPr>
            <a:xfrm>
              <a:off x="8432429" y="4014947"/>
              <a:ext cx="200187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00" b="1" spc="40">
                  <a:solidFill>
                    <a:srgbClr val="00285A"/>
                  </a:solidFill>
                  <a:latin typeface="IntelOne Display Regular" panose="020B0503020203020204" pitchFamily="34" charset="0"/>
                </a:rPr>
                <a:t>IHS USD Per Euro Forecast</a:t>
              </a:r>
            </a:p>
            <a:p>
              <a:pPr marL="0" marR="0" indent="0" algn="ctr" defTabSz="2438338" rtl="0" fontAlgn="auto" latinLnBrk="0" hangingPunct="0">
                <a:lnSpc>
                  <a:spcPct val="100000"/>
                </a:lnSpc>
                <a:spcBef>
                  <a:spcPts val="0"/>
                </a:spcBef>
                <a:spcAft>
                  <a:spcPts val="0"/>
                </a:spcAft>
                <a:buClrTx/>
                <a:buSzTx/>
                <a:buFontTx/>
                <a:buNone/>
                <a:tabLst/>
              </a:pPr>
              <a:r>
                <a:rPr kumimoji="0" lang="en-US" sz="900" i="0" u="none" strike="noStrike" cap="none" spc="40" normalizeH="0">
                  <a:ln>
                    <a:noFill/>
                  </a:ln>
                  <a:solidFill>
                    <a:srgbClr val="00285A"/>
                  </a:solidFill>
                  <a:effectLst/>
                  <a:uFillTx/>
                  <a:sym typeface="Helvetica Neue"/>
                </a:rPr>
                <a:t>Forecast Date: Sep-2022</a:t>
              </a:r>
            </a:p>
          </p:txBody>
        </p:sp>
        <p:graphicFrame>
          <p:nvGraphicFramePr>
            <p:cNvPr id="78" name="Chart 77">
              <a:extLst>
                <a:ext uri="{FF2B5EF4-FFF2-40B4-BE49-F238E27FC236}">
                  <a16:creationId xmlns:a16="http://schemas.microsoft.com/office/drawing/2014/main" id="{C103EB1D-7F96-480A-AA8C-67D56FB075A0}"/>
                </a:ext>
              </a:extLst>
            </p:cNvPr>
            <p:cNvGraphicFramePr/>
            <p:nvPr/>
          </p:nvGraphicFramePr>
          <p:xfrm>
            <a:off x="4140448" y="4404829"/>
            <a:ext cx="3267571" cy="14731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9" name="Chart 78">
              <a:extLst>
                <a:ext uri="{FF2B5EF4-FFF2-40B4-BE49-F238E27FC236}">
                  <a16:creationId xmlns:a16="http://schemas.microsoft.com/office/drawing/2014/main" id="{66A8CBC3-52D0-43C6-9D94-103EB107103A}"/>
                </a:ext>
              </a:extLst>
            </p:cNvPr>
            <p:cNvGraphicFramePr/>
            <p:nvPr/>
          </p:nvGraphicFramePr>
          <p:xfrm>
            <a:off x="488504" y="4404829"/>
            <a:ext cx="3267571" cy="14731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0" name="Chart 79">
              <a:extLst>
                <a:ext uri="{FF2B5EF4-FFF2-40B4-BE49-F238E27FC236}">
                  <a16:creationId xmlns:a16="http://schemas.microsoft.com/office/drawing/2014/main" id="{822FB562-7F63-45D5-A869-73018FB666AA}"/>
                </a:ext>
              </a:extLst>
            </p:cNvPr>
            <p:cNvGraphicFramePr/>
            <p:nvPr/>
          </p:nvGraphicFramePr>
          <p:xfrm>
            <a:off x="7799580" y="4394939"/>
            <a:ext cx="3267571" cy="1473123"/>
          </p:xfrm>
          <a:graphic>
            <a:graphicData uri="http://schemas.openxmlformats.org/drawingml/2006/chart">
              <c:chart xmlns:c="http://schemas.openxmlformats.org/drawingml/2006/chart" xmlns:r="http://schemas.openxmlformats.org/officeDocument/2006/relationships" r:id="rId8"/>
            </a:graphicData>
          </a:graphic>
        </p:graphicFrame>
        <p:sp>
          <p:nvSpPr>
            <p:cNvPr id="6" name="Rectangle 5">
              <a:extLst>
                <a:ext uri="{FF2B5EF4-FFF2-40B4-BE49-F238E27FC236}">
                  <a16:creationId xmlns:a16="http://schemas.microsoft.com/office/drawing/2014/main" id="{AD15396C-B4C5-BDDA-7C76-5A59230F70AB}"/>
                </a:ext>
              </a:extLst>
            </p:cNvPr>
            <p:cNvSpPr/>
            <p:nvPr/>
          </p:nvSpPr>
          <p:spPr>
            <a:xfrm>
              <a:off x="7766212" y="1230548"/>
              <a:ext cx="3467750" cy="257147"/>
            </a:xfrm>
            <a:prstGeom prst="rect">
              <a:avLst/>
            </a:prstGeom>
            <a:solidFill>
              <a:srgbClr val="00285A"/>
            </a:solid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TextBox 39">
              <a:extLst>
                <a:ext uri="{FF2B5EF4-FFF2-40B4-BE49-F238E27FC236}">
                  <a16:creationId xmlns:a16="http://schemas.microsoft.com/office/drawing/2014/main" id="{D9215AE7-5150-40AA-8FDE-B977D96B2C56}"/>
                </a:ext>
              </a:extLst>
            </p:cNvPr>
            <p:cNvSpPr txBox="1"/>
            <p:nvPr/>
          </p:nvSpPr>
          <p:spPr>
            <a:xfrm>
              <a:off x="8624935" y="1262469"/>
              <a:ext cx="1723112"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u="none" strike="noStrike" cap="none" spc="40" normalizeH="0">
                  <a:ln>
                    <a:noFill/>
                  </a:ln>
                  <a:solidFill>
                    <a:schemeClr val="bg1"/>
                  </a:solidFill>
                  <a:effectLst/>
                  <a:uFillTx/>
                  <a:latin typeface="IntelOne Display Regular" panose="020B0503020203020204" pitchFamily="34" charset="77"/>
                  <a:sym typeface="Helvetica Neue"/>
                </a:rPr>
                <a:t>US Dollar Strength</a:t>
              </a:r>
            </a:p>
          </p:txBody>
        </p:sp>
        <p:sp>
          <p:nvSpPr>
            <p:cNvPr id="7" name="Rectangle 6">
              <a:extLst>
                <a:ext uri="{FF2B5EF4-FFF2-40B4-BE49-F238E27FC236}">
                  <a16:creationId xmlns:a16="http://schemas.microsoft.com/office/drawing/2014/main" id="{A0BE43BE-8B81-B41E-23AF-A437A6A52206}"/>
                </a:ext>
              </a:extLst>
            </p:cNvPr>
            <p:cNvSpPr/>
            <p:nvPr/>
          </p:nvSpPr>
          <p:spPr>
            <a:xfrm>
              <a:off x="4103498" y="1226228"/>
              <a:ext cx="3467750" cy="257147"/>
            </a:xfrm>
            <a:prstGeom prst="rect">
              <a:avLst/>
            </a:prstGeom>
            <a:solidFill>
              <a:srgbClr val="00285A"/>
            </a:solid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28BEDEC2-1950-06E9-C3E0-F78FDCE436F3}"/>
                </a:ext>
              </a:extLst>
            </p:cNvPr>
            <p:cNvSpPr/>
            <p:nvPr/>
          </p:nvSpPr>
          <p:spPr>
            <a:xfrm>
              <a:off x="444140" y="1226227"/>
              <a:ext cx="3467750" cy="257147"/>
            </a:xfrm>
            <a:prstGeom prst="rect">
              <a:avLst/>
            </a:prstGeom>
            <a:solidFill>
              <a:srgbClr val="00285A"/>
            </a:solid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TextBox 33">
              <a:extLst>
                <a:ext uri="{FF2B5EF4-FFF2-40B4-BE49-F238E27FC236}">
                  <a16:creationId xmlns:a16="http://schemas.microsoft.com/office/drawing/2014/main" id="{F89038D9-0DE5-489C-8780-4B1837C91951}"/>
                </a:ext>
              </a:extLst>
            </p:cNvPr>
            <p:cNvSpPr txBox="1"/>
            <p:nvPr/>
          </p:nvSpPr>
          <p:spPr>
            <a:xfrm>
              <a:off x="1533150" y="1262469"/>
              <a:ext cx="1523361"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1200" spc="40">
                  <a:solidFill>
                    <a:schemeClr val="bg1"/>
                  </a:solidFill>
                  <a:latin typeface="IntelOne Display Regular" panose="020B0503020203020204" pitchFamily="34" charset="77"/>
                </a:rPr>
                <a:t>GDP Markdowns</a:t>
              </a:r>
              <a:endParaRPr kumimoji="0" lang="en-US" sz="1200" u="none" strike="noStrike" cap="none" spc="40" normalizeH="0">
                <a:ln>
                  <a:noFill/>
                </a:ln>
                <a:solidFill>
                  <a:schemeClr val="bg1"/>
                </a:solidFill>
                <a:effectLst/>
                <a:uFillTx/>
                <a:latin typeface="IntelOne Display Regular" panose="020B0503020203020204" pitchFamily="34" charset="77"/>
                <a:sym typeface="Helvetica Neue"/>
              </a:endParaRPr>
            </a:p>
          </p:txBody>
        </p:sp>
        <p:sp>
          <p:nvSpPr>
            <p:cNvPr id="39" name="TextBox 38">
              <a:extLst>
                <a:ext uri="{FF2B5EF4-FFF2-40B4-BE49-F238E27FC236}">
                  <a16:creationId xmlns:a16="http://schemas.microsoft.com/office/drawing/2014/main" id="{6590359F-739F-4DBE-B6A9-43AA43D1D4C9}"/>
                </a:ext>
              </a:extLst>
            </p:cNvPr>
            <p:cNvSpPr txBox="1"/>
            <p:nvPr/>
          </p:nvSpPr>
          <p:spPr>
            <a:xfrm>
              <a:off x="4556366" y="1262469"/>
              <a:ext cx="2569222"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1200" spc="40">
                  <a:solidFill>
                    <a:schemeClr val="bg1"/>
                  </a:solidFill>
                  <a:latin typeface="IntelOne Display Regular" panose="020B0503020203020204" pitchFamily="34" charset="77"/>
                </a:rPr>
                <a:t>Inflation consistently under-called</a:t>
              </a:r>
              <a:endParaRPr kumimoji="0" lang="en-US" sz="1200" u="none" strike="noStrike" cap="none" spc="40" normalizeH="0">
                <a:ln>
                  <a:noFill/>
                </a:ln>
                <a:solidFill>
                  <a:schemeClr val="bg1"/>
                </a:solidFill>
                <a:effectLst/>
                <a:uFillTx/>
                <a:latin typeface="IntelOne Display Regular" panose="020B0503020203020204" pitchFamily="34" charset="77"/>
                <a:sym typeface="Helvetica Neue"/>
              </a:endParaRPr>
            </a:p>
          </p:txBody>
        </p:sp>
        <p:sp>
          <p:nvSpPr>
            <p:cNvPr id="9" name="Rectangle 8">
              <a:extLst>
                <a:ext uri="{FF2B5EF4-FFF2-40B4-BE49-F238E27FC236}">
                  <a16:creationId xmlns:a16="http://schemas.microsoft.com/office/drawing/2014/main" id="{7CD7C942-D6E1-4131-3FFE-47FEA5984E64}"/>
                </a:ext>
              </a:extLst>
            </p:cNvPr>
            <p:cNvSpPr/>
            <p:nvPr/>
          </p:nvSpPr>
          <p:spPr>
            <a:xfrm>
              <a:off x="7769793" y="3471723"/>
              <a:ext cx="3467750" cy="461922"/>
            </a:xfrm>
            <a:prstGeom prst="rect">
              <a:avLst/>
            </a:prstGeom>
            <a:solidFill>
              <a:srgbClr val="00285A"/>
            </a:solid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6A2A3076-8ACC-15B4-45B8-BAB53CC734CB}"/>
                </a:ext>
              </a:extLst>
            </p:cNvPr>
            <p:cNvSpPr/>
            <p:nvPr/>
          </p:nvSpPr>
          <p:spPr>
            <a:xfrm>
              <a:off x="4107079" y="3467403"/>
              <a:ext cx="3467750" cy="461922"/>
            </a:xfrm>
            <a:prstGeom prst="rect">
              <a:avLst/>
            </a:prstGeom>
            <a:solidFill>
              <a:srgbClr val="00285A"/>
            </a:solid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5D5BF5A3-F6B5-EB63-79AF-E9D577CD8EC7}"/>
                </a:ext>
              </a:extLst>
            </p:cNvPr>
            <p:cNvSpPr/>
            <p:nvPr/>
          </p:nvSpPr>
          <p:spPr>
            <a:xfrm>
              <a:off x="447721" y="3467402"/>
              <a:ext cx="3467750" cy="461922"/>
            </a:xfrm>
            <a:prstGeom prst="rect">
              <a:avLst/>
            </a:prstGeom>
            <a:solidFill>
              <a:srgbClr val="00285A"/>
            </a:solid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2" name="TextBox 71">
              <a:extLst>
                <a:ext uri="{FF2B5EF4-FFF2-40B4-BE49-F238E27FC236}">
                  <a16:creationId xmlns:a16="http://schemas.microsoft.com/office/drawing/2014/main" id="{C534098D-4BB2-4C1D-A1B7-C4AF5C23DF9B}"/>
                </a:ext>
              </a:extLst>
            </p:cNvPr>
            <p:cNvSpPr txBox="1"/>
            <p:nvPr/>
          </p:nvSpPr>
          <p:spPr>
            <a:xfrm>
              <a:off x="1118185" y="3513984"/>
              <a:ext cx="208715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1200" spc="40">
                  <a:solidFill>
                    <a:schemeClr val="bg1"/>
                  </a:solidFill>
                  <a:latin typeface="IntelOne Display Regular" panose="020B0503020203020204" pitchFamily="34" charset="77"/>
                </a:rPr>
                <a:t>Real GDP growth expected to continue slowing in 2023</a:t>
              </a:r>
              <a:endParaRPr kumimoji="0" lang="en-US" sz="1200" u="none" strike="noStrike" cap="none" spc="40" normalizeH="0">
                <a:ln>
                  <a:noFill/>
                </a:ln>
                <a:solidFill>
                  <a:schemeClr val="bg1"/>
                </a:solidFill>
                <a:effectLst/>
                <a:uFillTx/>
                <a:latin typeface="IntelOne Display Regular" panose="020B0503020203020204" pitchFamily="34" charset="77"/>
                <a:sym typeface="Helvetica Neue"/>
              </a:endParaRPr>
            </a:p>
          </p:txBody>
        </p:sp>
        <p:sp>
          <p:nvSpPr>
            <p:cNvPr id="75" name="TextBox 74">
              <a:extLst>
                <a:ext uri="{FF2B5EF4-FFF2-40B4-BE49-F238E27FC236}">
                  <a16:creationId xmlns:a16="http://schemas.microsoft.com/office/drawing/2014/main" id="{F8FFB412-7F79-4643-911B-4CEF3FC80C8C}"/>
                </a:ext>
              </a:extLst>
            </p:cNvPr>
            <p:cNvSpPr txBox="1"/>
            <p:nvPr/>
          </p:nvSpPr>
          <p:spPr>
            <a:xfrm>
              <a:off x="4625466" y="3513984"/>
              <a:ext cx="226321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1200" spc="40">
                  <a:solidFill>
                    <a:schemeClr val="bg1"/>
                  </a:solidFill>
                  <a:latin typeface="IntelOne Display Regular" panose="020B0503020203020204" pitchFamily="34" charset="77"/>
                </a:rPr>
                <a:t>Inflationary pressures persist; expect some easing 2024</a:t>
              </a:r>
              <a:endParaRPr kumimoji="0" lang="en-US" sz="1200" u="none" strike="noStrike" cap="none" spc="40" normalizeH="0">
                <a:ln>
                  <a:noFill/>
                </a:ln>
                <a:solidFill>
                  <a:schemeClr val="bg1"/>
                </a:solidFill>
                <a:effectLst/>
                <a:uFillTx/>
                <a:latin typeface="IntelOne Display Regular" panose="020B0503020203020204" pitchFamily="34" charset="77"/>
                <a:sym typeface="Helvetica Neue"/>
              </a:endParaRPr>
            </a:p>
          </p:txBody>
        </p:sp>
        <p:sp>
          <p:nvSpPr>
            <p:cNvPr id="76" name="TextBox 75">
              <a:extLst>
                <a:ext uri="{FF2B5EF4-FFF2-40B4-BE49-F238E27FC236}">
                  <a16:creationId xmlns:a16="http://schemas.microsoft.com/office/drawing/2014/main" id="{28BA58C7-38E6-4592-9422-008369ACBE3C}"/>
                </a:ext>
              </a:extLst>
            </p:cNvPr>
            <p:cNvSpPr txBox="1"/>
            <p:nvPr/>
          </p:nvSpPr>
          <p:spPr>
            <a:xfrm>
              <a:off x="8167809" y="3513984"/>
              <a:ext cx="254805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200" u="none" strike="noStrike" cap="none" spc="40" normalizeH="0">
                  <a:ln>
                    <a:noFill/>
                  </a:ln>
                  <a:solidFill>
                    <a:schemeClr val="bg1"/>
                  </a:solidFill>
                  <a:effectLst/>
                  <a:uFillTx/>
                  <a:latin typeface="IntelOne Display Regular" panose="020B0503020203020204" pitchFamily="34" charset="77"/>
                  <a:sym typeface="Helvetica Neue"/>
                </a:rPr>
                <a:t>Forecasts indicate continued strengthening of the dollar in 2023</a:t>
              </a:r>
            </a:p>
          </p:txBody>
        </p:sp>
      </p:grpSp>
      <p:sp>
        <p:nvSpPr>
          <p:cNvPr id="4" name="TextBox 3">
            <a:extLst>
              <a:ext uri="{FF2B5EF4-FFF2-40B4-BE49-F238E27FC236}">
                <a16:creationId xmlns:a16="http://schemas.microsoft.com/office/drawing/2014/main" id="{087DC5CE-F5F6-4B2F-8C48-D75D00675A3A}"/>
              </a:ext>
            </a:extLst>
          </p:cNvPr>
          <p:cNvSpPr txBox="1"/>
          <p:nvPr/>
        </p:nvSpPr>
        <p:spPr>
          <a:xfrm>
            <a:off x="4334941" y="6020232"/>
            <a:ext cx="7055136" cy="313932"/>
          </a:xfrm>
          <a:prstGeom prst="rect">
            <a:avLst/>
          </a:prstGeom>
          <a:noFill/>
        </p:spPr>
        <p:txBody>
          <a:bodyPr wrap="square" rtlCol="0">
            <a:spAutoFit/>
          </a:bodyPr>
          <a:lstStyle/>
          <a:p>
            <a:pPr algn="r"/>
            <a:r>
              <a:rPr lang="en-US" sz="1600"/>
              <a:t>…has led to swift 2022 Revenue and EPS decline and updates to forecast. </a:t>
            </a:r>
          </a:p>
        </p:txBody>
      </p:sp>
    </p:spTree>
    <p:extLst>
      <p:ext uri="{BB962C8B-B14F-4D97-AF65-F5344CB8AC3E}">
        <p14:creationId xmlns:p14="http://schemas.microsoft.com/office/powerpoint/2010/main" val="25662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2021">
      <a:majorFont>
        <a:latin typeface="IntelOne Display Light"/>
        <a:ea typeface="Helvetica Neue"/>
        <a:cs typeface="Helvetica Neue"/>
      </a:majorFont>
      <a:minorFont>
        <a:latin typeface="IntelOne Text Ligh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Theme1" id="{FD5E17D2-2CB4-4788-BCBC-F3F658FA850B}" vid="{9C6A121C-822C-4A49-B9CA-A9BF65F8DBC8}"/>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3AB5035AE581419CB5CADCEF6006B2" ma:contentTypeVersion="8" ma:contentTypeDescription="Create a new document." ma:contentTypeScope="" ma:versionID="ce9b0f95aeadf7a05d2adb49de7566d8">
  <xsd:schema xmlns:xsd="http://www.w3.org/2001/XMLSchema" xmlns:xs="http://www.w3.org/2001/XMLSchema" xmlns:p="http://schemas.microsoft.com/office/2006/metadata/properties" xmlns:ns2="bbda1b9f-24af-4d58-a01f-543e20201121" xmlns:ns3="ceb6b2c4-add7-4a6b-b9c7-60b3606b0c65" targetNamespace="http://schemas.microsoft.com/office/2006/metadata/properties" ma:root="true" ma:fieldsID="7e5f45b8d446b3be485be0ed30f04df5" ns2:_="" ns3:_="">
    <xsd:import namespace="bbda1b9f-24af-4d58-a01f-543e20201121"/>
    <xsd:import namespace="ceb6b2c4-add7-4a6b-b9c7-60b3606b0c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a1b9f-24af-4d58-a01f-543e20201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b6b2c4-add7-4a6b-b9c7-60b3606b0c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eb6b2c4-add7-4a6b-b9c7-60b3606b0c65">
      <UserInfo>
        <DisplayName>Paiga, Barry A</DisplayName>
        <AccountId>30</AccountId>
        <AccountType/>
      </UserInfo>
      <UserInfo>
        <DisplayName>Enriquez, Robert J</DisplayName>
        <AccountId>31</AccountId>
        <AccountType/>
      </UserInfo>
      <UserInfo>
        <DisplayName>Lang, Jawana T</DisplayName>
        <AccountId>32</AccountId>
        <AccountType/>
      </UserInfo>
      <UserInfo>
        <DisplayName>Widing, Kristin</DisplayName>
        <AccountId>33</AccountId>
        <AccountType/>
      </UserInfo>
      <UserInfo>
        <DisplayName>Montoya, Kristin G</DisplayName>
        <AccountId>34</AccountId>
        <AccountType/>
      </UserInfo>
      <UserInfo>
        <DisplayName>Wong, Eileen</DisplayName>
        <AccountId>25</AccountId>
        <AccountType/>
      </UserInfo>
      <UserInfo>
        <DisplayName>Summerton, Louise</DisplayName>
        <AccountId>22</AccountId>
        <AccountType/>
      </UserInfo>
      <UserInfo>
        <DisplayName>Covey, Jenna</DisplayName>
        <AccountId>35</AccountId>
        <AccountType/>
      </UserInfo>
      <UserInfo>
        <DisplayName>Keller, Karlin</DisplayName>
        <AccountId>7</AccountId>
        <AccountType/>
      </UserInfo>
      <UserInfo>
        <DisplayName>Fox, Valerie A</DisplayName>
        <AccountId>10</AccountId>
        <AccountType/>
      </UserInfo>
      <UserInfo>
        <DisplayName>Power, Jessie</DisplayName>
        <AccountId>36</AccountId>
        <AccountType/>
      </UserInfo>
      <UserInfo>
        <DisplayName>Aakre, Kari E</DisplayName>
        <AccountId>12</AccountId>
        <AccountType/>
      </UserInfo>
      <UserInfo>
        <DisplayName>Stream, Tricia</DisplayName>
        <AccountId>37</AccountId>
        <AccountType/>
      </UserInfo>
      <UserInfo>
        <DisplayName>Nicoletti, Katie</DisplayName>
        <AccountId>38</AccountId>
        <AccountType/>
      </UserInfo>
      <UserInfo>
        <DisplayName>Kane, Sarah</DisplayName>
        <AccountId>39</AccountId>
        <AccountType/>
      </UserInfo>
      <UserInfo>
        <DisplayName>Partida, Regina</DisplayName>
        <AccountId>40</AccountId>
        <AccountType/>
      </UserInfo>
      <UserInfo>
        <DisplayName>Reid, Robert A</DisplayName>
        <AccountId>41</AccountId>
        <AccountType/>
      </UserInfo>
      <UserInfo>
        <DisplayName>Colbert, Robert</DisplayName>
        <AccountId>26</AccountId>
        <AccountType/>
      </UserInfo>
      <UserInfo>
        <DisplayName>Holt, Robin</DisplayName>
        <AccountId>14</AccountId>
        <AccountType/>
      </UserInfo>
      <UserInfo>
        <DisplayName>Brown, Connie M</DisplayName>
        <AccountId>11</AccountId>
        <AccountType/>
      </UserInfo>
      <UserInfo>
        <DisplayName>Lynch, Meredith</DisplayName>
        <AccountId>42</AccountId>
        <AccountType/>
      </UserInfo>
      <UserInfo>
        <DisplayName>Weiss, Shlomit</DisplayName>
        <AccountId>48</AccountId>
        <AccountType/>
      </UserInfo>
      <UserInfo>
        <DisplayName>Mclaughlin, Scott</DisplayName>
        <AccountId>13</AccountId>
        <AccountType/>
      </UserInfo>
      <UserInfo>
        <DisplayName>Smith, Tara</DisplayName>
        <AccountId>19</AccountId>
        <AccountType/>
      </UserInfo>
      <UserInfo>
        <DisplayName>Bytheway, Amber</DisplayName>
        <AccountId>44</AccountId>
        <AccountType/>
      </UserInfo>
      <UserInfo>
        <DisplayName>Cannon, Lisa</DisplayName>
        <AccountId>54</AccountId>
        <AccountType/>
      </UserInfo>
      <UserInfo>
        <DisplayName>George, Christopher</DisplayName>
        <AccountId>62</AccountId>
        <AccountType/>
      </UserInfo>
      <UserInfo>
        <DisplayName>Kaplan, Adam I</DisplayName>
        <AccountId>75</AccountId>
        <AccountType/>
      </UserInfo>
    </SharedWithUsers>
    <lcf76f155ced4ddcb4097134ff3c332f xmlns="bbda1b9f-24af-4d58-a01f-543e202011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079EE3-9A40-466A-B81D-BC8B70D643A6}">
  <ds:schemaRefs>
    <ds:schemaRef ds:uri="bbda1b9f-24af-4d58-a01f-543e20201121"/>
    <ds:schemaRef ds:uri="ceb6b2c4-add7-4a6b-b9c7-60b3606b0c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971B6D-FDBF-47F2-A650-4464B493545F}">
  <ds:schemaRefs>
    <ds:schemaRef ds:uri="http://schemas.microsoft.com/sharepoint/v3/contenttype/forms"/>
  </ds:schemaRefs>
</ds:datastoreItem>
</file>

<file path=customXml/itemProps3.xml><?xml version="1.0" encoding="utf-8"?>
<ds:datastoreItem xmlns:ds="http://schemas.openxmlformats.org/officeDocument/2006/customXml" ds:itemID="{9CAA8B0F-3A61-4241-8D60-200638CC0535}">
  <ds:schemaRefs>
    <ds:schemaRef ds:uri="http://purl.org/dc/terms/"/>
    <ds:schemaRef ds:uri="http://purl.org/dc/elements/1.1/"/>
    <ds:schemaRef ds:uri="bbda1b9f-24af-4d58-a01f-543e2020112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ceb6b2c4-add7-4a6b-b9c7-60b3606b0c6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1248</TotalTime>
  <Words>2810</Words>
  <Application>Microsoft Macintosh PowerPoint</Application>
  <PresentationFormat>Widescreen</PresentationFormat>
  <Paragraphs>284</Paragraphs>
  <Slides>21</Slides>
  <Notes>12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40" baseType="lpstr">
      <vt:lpstr>IntelOne Display Bold</vt:lpstr>
      <vt:lpstr>IntelOne Display Medium</vt:lpstr>
      <vt:lpstr>IntelOne Text Medium</vt:lpstr>
      <vt:lpstr>Arial</vt:lpstr>
      <vt:lpstr>Arial</vt:lpstr>
      <vt:lpstr>Calibri</vt:lpstr>
      <vt:lpstr>Helvetica Neue</vt:lpstr>
      <vt:lpstr>Helvetica Neue Medium</vt:lpstr>
      <vt:lpstr>Intel Clear</vt:lpstr>
      <vt:lpstr>Intel Clear Pro</vt:lpstr>
      <vt:lpstr>IntelOne Display Light</vt:lpstr>
      <vt:lpstr>IntelOne Display Regular</vt:lpstr>
      <vt:lpstr>IntelOne Text</vt:lpstr>
      <vt:lpstr>IntelOne Text Light</vt:lpstr>
      <vt:lpstr>Symbol</vt:lpstr>
      <vt:lpstr>Times New Roman</vt:lpstr>
      <vt:lpstr>Wingdings</vt:lpstr>
      <vt:lpstr>Theme1</vt:lpstr>
      <vt:lpstr>think-cell Slide</vt:lpstr>
      <vt:lpstr>PowerPoint Presentation</vt:lpstr>
      <vt:lpstr>We are at a Strategic Inflection Point</vt:lpstr>
      <vt:lpstr>PowerPoint Presentation</vt:lpstr>
      <vt:lpstr>Margins Too Low, Costs Too High Fabless and Foundry Peers Are Outpacing Us</vt:lpstr>
      <vt:lpstr>PowerPoint Presentation</vt:lpstr>
      <vt:lpstr>PowerPoint Presentation</vt:lpstr>
      <vt:lpstr>Operations</vt:lpstr>
      <vt:lpstr>What we hope to achieve….</vt:lpstr>
      <vt:lpstr>Unprecedented Macroeconomic Landscape…</vt:lpstr>
      <vt:lpstr>Gross Margin Gap Requires New Ways of Working</vt:lpstr>
      <vt:lpstr>PowerPoint Presentation</vt:lpstr>
      <vt:lpstr>PowerPoint Presentation</vt:lpstr>
      <vt:lpstr>PowerPoint Presentation</vt:lpstr>
      <vt:lpstr>IAO</vt:lpstr>
      <vt:lpstr>Internal Foundry Model (Future)</vt:lpstr>
      <vt:lpstr>Design and Development</vt:lpstr>
      <vt:lpstr>PowerPoint Presentation</vt:lpstr>
      <vt:lpstr>Tick-Tock Top Principles</vt:lpstr>
      <vt:lpstr>What We Need to be Successful</vt:lpstr>
      <vt:lpstr>People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Killeen, Kristine</dc:creator>
  <cp:keywords>CTPClassification=CTP_NT</cp:keywords>
  <cp:lastModifiedBy>Kau, Derchang</cp:lastModifiedBy>
  <cp:revision>4</cp:revision>
  <dcterms:modified xsi:type="dcterms:W3CDTF">2022-10-19T21:43:01Z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77294acb-f791-4422-865e-0b7527e37b89</vt:lpwstr>
  </property>
  <property fmtid="{D5CDD505-2E9C-101B-9397-08002B2CF9AE}" pid="3" name="CTP_TimeStamp">
    <vt:lpwstr>2020-08-21 21:49:33Z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0x010100A13AB5035AE581419CB5CADCEF6006B2</vt:lpwstr>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xd_Signature">
    <vt:bool>false</vt:bool>
  </property>
  <property fmtid="{D5CDD505-2E9C-101B-9397-08002B2CF9AE}" pid="15" name="SharedWithUsers">
    <vt:lpwstr>35;#Paiga, Barry A;#36;#Enriquez, Robert J;#37;#Lang, Jawana T;#12;#Widing, Kristin;#18;#Montoya, Kristin G;#20;#Wong, Eileen;#43;#Summerton, Louise;#42;#Covey, Jenna;#44;#Keller, Karlin;#45;#Fox, Valerie A;#46;#Power, Jessie;#24;#Aakre, Kari E;#21;#Stream, Tricia;#25;#Nicoletti, Katie;#27;#Kane, Sarah;#47;#Partida, Regina;#48;#Reid, Robert A</vt:lpwstr>
  </property>
  <property fmtid="{D5CDD505-2E9C-101B-9397-08002B2CF9AE}" pid="16" name="Order">
    <vt:r8>7800</vt:r8>
  </property>
  <property fmtid="{D5CDD505-2E9C-101B-9397-08002B2CF9AE}" pid="17" name="MediaServiceImageTags">
    <vt:lpwstr/>
  </property>
</Properties>
</file>