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812" r:id="rId5"/>
    <p:sldMasterId id="2147483822" r:id="rId6"/>
  </p:sldMasterIdLst>
  <p:notesMasterIdLst>
    <p:notesMasterId r:id="rId14"/>
  </p:notesMasterIdLst>
  <p:handoutMasterIdLst>
    <p:handoutMasterId r:id="rId15"/>
  </p:handoutMasterIdLst>
  <p:sldIdLst>
    <p:sldId id="2147471512" r:id="rId7"/>
    <p:sldId id="2147471628" r:id="rId8"/>
    <p:sldId id="2147308530" r:id="rId9"/>
    <p:sldId id="357" r:id="rId10"/>
    <p:sldId id="2147471630" r:id="rId11"/>
    <p:sldId id="2147471629" r:id="rId12"/>
    <p:sldId id="292" r:id="rId13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219169" rtl="0" fontAlgn="auto" latinLnBrk="0" hangingPunct="0">
      <a:lnSpc>
        <a:spcPct val="90000"/>
      </a:lnSpc>
      <a:spcBef>
        <a:spcPts val="225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7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467"/>
    <a:srgbClr val="2872C5"/>
    <a:srgbClr val="525252"/>
    <a:srgbClr val="FFFFFF"/>
    <a:srgbClr val="00C7FD"/>
    <a:srgbClr val="0068B5"/>
    <a:srgbClr val="00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4032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kravarty, Sourav" userId="33f8bff3-0abe-4d17-8aa3-3ba2081bde18" providerId="ADAL" clId="{4F40FCDA-A058-4B87-967A-3458928E7EA3}"/>
    <pc:docChg chg="delSld modSld delMainMaster">
      <pc:chgData name="Chakravarty, Sourav" userId="33f8bff3-0abe-4d17-8aa3-3ba2081bde18" providerId="ADAL" clId="{4F40FCDA-A058-4B87-967A-3458928E7EA3}" dt="2022-10-05T02:05:37.546" v="157" actId="47"/>
      <pc:docMkLst>
        <pc:docMk/>
      </pc:docMkLst>
      <pc:sldChg chg="del">
        <pc:chgData name="Chakravarty, Sourav" userId="33f8bff3-0abe-4d17-8aa3-3ba2081bde18" providerId="ADAL" clId="{4F40FCDA-A058-4B87-967A-3458928E7EA3}" dt="2022-10-05T02:05:34.563" v="150" actId="47"/>
        <pc:sldMkLst>
          <pc:docMk/>
          <pc:sldMk cId="3251058180" sldId="263"/>
        </pc:sldMkLst>
      </pc:sldChg>
      <pc:sldChg chg="del">
        <pc:chgData name="Chakravarty, Sourav" userId="33f8bff3-0abe-4d17-8aa3-3ba2081bde18" providerId="ADAL" clId="{4F40FCDA-A058-4B87-967A-3458928E7EA3}" dt="2022-10-05T02:05:35.088" v="151" actId="47"/>
        <pc:sldMkLst>
          <pc:docMk/>
          <pc:sldMk cId="3944245926" sldId="339"/>
        </pc:sldMkLst>
      </pc:sldChg>
      <pc:sldChg chg="del">
        <pc:chgData name="Chakravarty, Sourav" userId="33f8bff3-0abe-4d17-8aa3-3ba2081bde18" providerId="ADAL" clId="{4F40FCDA-A058-4B87-967A-3458928E7EA3}" dt="2022-10-05T02:05:35.433" v="152" actId="47"/>
        <pc:sldMkLst>
          <pc:docMk/>
          <pc:sldMk cId="2725908569" sldId="342"/>
        </pc:sldMkLst>
      </pc:sldChg>
      <pc:sldChg chg="del">
        <pc:chgData name="Chakravarty, Sourav" userId="33f8bff3-0abe-4d17-8aa3-3ba2081bde18" providerId="ADAL" clId="{4F40FCDA-A058-4B87-967A-3458928E7EA3}" dt="2022-10-05T02:05:36.035" v="154" actId="47"/>
        <pc:sldMkLst>
          <pc:docMk/>
          <pc:sldMk cId="1878714545" sldId="346"/>
        </pc:sldMkLst>
      </pc:sldChg>
      <pc:sldChg chg="del">
        <pc:chgData name="Chakravarty, Sourav" userId="33f8bff3-0abe-4d17-8aa3-3ba2081bde18" providerId="ADAL" clId="{4F40FCDA-A058-4B87-967A-3458928E7EA3}" dt="2022-10-05T02:05:36.476" v="155" actId="47"/>
        <pc:sldMkLst>
          <pc:docMk/>
          <pc:sldMk cId="2588545815" sldId="2147307894"/>
        </pc:sldMkLst>
      </pc:sldChg>
      <pc:sldChg chg="del">
        <pc:chgData name="Chakravarty, Sourav" userId="33f8bff3-0abe-4d17-8aa3-3ba2081bde18" providerId="ADAL" clId="{4F40FCDA-A058-4B87-967A-3458928E7EA3}" dt="2022-10-05T02:05:37.546" v="157" actId="47"/>
        <pc:sldMkLst>
          <pc:docMk/>
          <pc:sldMk cId="3543619173" sldId="2147471503"/>
        </pc:sldMkLst>
      </pc:sldChg>
      <pc:sldChg chg="del">
        <pc:chgData name="Chakravarty, Sourav" userId="33f8bff3-0abe-4d17-8aa3-3ba2081bde18" providerId="ADAL" clId="{4F40FCDA-A058-4B87-967A-3458928E7EA3}" dt="2022-10-05T02:05:35.711" v="153" actId="47"/>
        <pc:sldMkLst>
          <pc:docMk/>
          <pc:sldMk cId="1031230754" sldId="2147471509"/>
        </pc:sldMkLst>
      </pc:sldChg>
      <pc:sldChg chg="del">
        <pc:chgData name="Chakravarty, Sourav" userId="33f8bff3-0abe-4d17-8aa3-3ba2081bde18" providerId="ADAL" clId="{4F40FCDA-A058-4B87-967A-3458928E7EA3}" dt="2022-10-05T02:05:37.105" v="156" actId="47"/>
        <pc:sldMkLst>
          <pc:docMk/>
          <pc:sldMk cId="4060639786" sldId="2147471511"/>
        </pc:sldMkLst>
      </pc:sldChg>
      <pc:sldChg chg="modSp mod">
        <pc:chgData name="Chakravarty, Sourav" userId="33f8bff3-0abe-4d17-8aa3-3ba2081bde18" providerId="ADAL" clId="{4F40FCDA-A058-4B87-967A-3458928E7EA3}" dt="2022-10-05T02:05:21.550" v="149" actId="20577"/>
        <pc:sldMkLst>
          <pc:docMk/>
          <pc:sldMk cId="1954971665" sldId="2147471629"/>
        </pc:sldMkLst>
        <pc:spChg chg="mod">
          <ac:chgData name="Chakravarty, Sourav" userId="33f8bff3-0abe-4d17-8aa3-3ba2081bde18" providerId="ADAL" clId="{4F40FCDA-A058-4B87-967A-3458928E7EA3}" dt="2022-10-05T02:05:21.550" v="149" actId="20577"/>
          <ac:spMkLst>
            <pc:docMk/>
            <pc:sldMk cId="1954971665" sldId="2147471629"/>
            <ac:spMk id="6" creationId="{2713B077-7270-4904-8967-5D7D3314A1DB}"/>
          </ac:spMkLst>
        </pc:spChg>
      </pc:sldChg>
      <pc:sldMasterChg chg="del delSldLayout">
        <pc:chgData name="Chakravarty, Sourav" userId="33f8bff3-0abe-4d17-8aa3-3ba2081bde18" providerId="ADAL" clId="{4F40FCDA-A058-4B87-967A-3458928E7EA3}" dt="2022-10-05T02:05:35.433" v="152" actId="47"/>
        <pc:sldMasterMkLst>
          <pc:docMk/>
          <pc:sldMasterMk cId="1801846746" sldId="2147483781"/>
        </pc:sldMasterMkLst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3166449521" sldId="2147483782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708928465" sldId="2147483783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880447049" sldId="2147483784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1223337050" sldId="2147483785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566355476" sldId="2147483786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1163119914" sldId="2147483787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2420109491" sldId="2147483788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1176686382" sldId="2147483789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234090879" sldId="2147483790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3557251851" sldId="2147483791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2191995346" sldId="2147483792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1220998020" sldId="2147483793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1695567188" sldId="2147483794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1217879628" sldId="2147483795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1849446532" sldId="2147483796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1659813226" sldId="2147483797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2722824876" sldId="2147483798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2479323726" sldId="2147483799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4263699852" sldId="2147483800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1674094828" sldId="2147483801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3230992909" sldId="2147483802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2790716678" sldId="2147483803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2087166873" sldId="2147483804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3104120785" sldId="2147483805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2593150060" sldId="2147483806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3239106413" sldId="2147483807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2230065059" sldId="2147483808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3125616046" sldId="2147483809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3262169478" sldId="2147483810"/>
          </pc:sldLayoutMkLst>
        </pc:sldLayoutChg>
        <pc:sldLayoutChg chg="del">
          <pc:chgData name="Chakravarty, Sourav" userId="33f8bff3-0abe-4d17-8aa3-3ba2081bde18" providerId="ADAL" clId="{4F40FCDA-A058-4B87-967A-3458928E7EA3}" dt="2022-10-05T02:05:35.433" v="152" actId="47"/>
          <pc:sldLayoutMkLst>
            <pc:docMk/>
            <pc:sldMasterMk cId="1801846746" sldId="2147483781"/>
            <pc:sldLayoutMk cId="3942143067" sldId="2147483811"/>
          </pc:sldLayoutMkLst>
        </pc:sldLayoutChg>
      </pc:sldMasterChg>
    </pc:docChg>
  </pc:docChgLst>
  <pc:docChgLst>
    <pc:chgData name="Kau, Derchang" userId="b9148588-e694-4445-9765-2c9aad6149ce" providerId="ADAL" clId="{06621A5F-20AB-9C4F-8088-2BB8A40B123F}"/>
    <pc:docChg chg="custSel modSld">
      <pc:chgData name="Kau, Derchang" userId="b9148588-e694-4445-9765-2c9aad6149ce" providerId="ADAL" clId="{06621A5F-20AB-9C4F-8088-2BB8A40B123F}" dt="2022-10-06T22:50:03.168" v="2369" actId="20577"/>
      <pc:docMkLst>
        <pc:docMk/>
      </pc:docMkLst>
      <pc:sldChg chg="modSp mod">
        <pc:chgData name="Kau, Derchang" userId="b9148588-e694-4445-9765-2c9aad6149ce" providerId="ADAL" clId="{06621A5F-20AB-9C4F-8088-2BB8A40B123F}" dt="2022-10-06T22:50:03.168" v="2369" actId="20577"/>
        <pc:sldMkLst>
          <pc:docMk/>
          <pc:sldMk cId="1198528255" sldId="2147471630"/>
        </pc:sldMkLst>
        <pc:spChg chg="mod">
          <ac:chgData name="Kau, Derchang" userId="b9148588-e694-4445-9765-2c9aad6149ce" providerId="ADAL" clId="{06621A5F-20AB-9C4F-8088-2BB8A40B123F}" dt="2022-10-06T22:50:03.168" v="2369" actId="20577"/>
          <ac:spMkLst>
            <pc:docMk/>
            <pc:sldMk cId="1198528255" sldId="2147471630"/>
            <ac:spMk id="3" creationId="{B07F94A8-0188-48A7-9E8B-5FF1ACFD63C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553E8-0470-1349-956C-3CB1869458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67CBD2-00E1-E94C-B4F0-37C39C209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B726A-C477-6444-83BF-F1538D69AD12}" type="datetimeFigureOut">
              <a:rPr lang="en-US" smtClean="0"/>
              <a:t>10/6/22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C31E5-3BC8-F849-AC60-6FCBD80D55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1290B-DD02-C147-B1CC-37C02F331D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DB93-7126-8142-8B95-E87AEC483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2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6" name="Shape 10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088" y="590550"/>
            <a:ext cx="6794500" cy="382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+mn-cs"/>
              </a:rPr>
              <a:t>Notes view: </a:t>
            </a:r>
            <a:fld id="{128CEAFE-FA94-43E5-B0FF-D47E1CCDD1B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  <a:latin typeface="Intel Clear" panose="020B0604020203020204" pitchFamily="34" charset="0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E6F73"/>
              </a:solidFill>
              <a:effectLst/>
              <a:uLnTx/>
              <a:uFillTx/>
              <a:latin typeface="Intel Clear" panose="020B06040202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3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1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968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87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4985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16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599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11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1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40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3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00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50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496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2139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754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80995965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111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40376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31637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083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Blu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4B2D0C8-0A60-4406-A27E-E225961EE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5941297" cy="6392520"/>
            <a:chOff x="573803" y="0"/>
            <a:chExt cx="5941297" cy="63925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E35751-F391-41AA-9B05-1647E37D235B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rgbClr val="76CE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F1866E-6300-47C1-B36B-E4F93E357EE1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rgbClr val="00A3F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266AC4-1BB0-4DCC-B988-F338CCC87BB0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5046694" cy="5390870"/>
            </a:xfrm>
            <a:prstGeom prst="rect">
              <a:avLst/>
            </a:prstGeom>
            <a:solidFill>
              <a:schemeClr val="bg2">
                <a:alpha val="76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8DF60-7E0A-43C5-81B6-9B3522A7A826}"/>
                </a:ext>
              </a:extLst>
            </p:cNvPr>
            <p:cNvGrpSpPr/>
            <p:nvPr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C5EDAF-1FA5-4CEA-99CA-7D0E1F5DDF81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31A324-874D-4D3D-95F1-8AE3303E227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E3A93-BFC9-49AD-8CF7-7EDF2A13157E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39DD8F2-C56B-454C-9A84-A663F83DB6CE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7" y="1635111"/>
            <a:ext cx="5294681" cy="1874852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7" y="3602038"/>
            <a:ext cx="529468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46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1430000" cy="119982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7056"/>
            <a:ext cx="11430000" cy="4689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558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829BA41-2636-450F-A472-1A5DF2E47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81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2B3980-F35C-4BE2-B4A6-04386AC13A57}"/>
              </a:ext>
            </a:extLst>
          </p:cNvPr>
          <p:cNvSpPr/>
          <p:nvPr userDrawn="1"/>
        </p:nvSpPr>
        <p:spPr>
          <a:xfrm>
            <a:off x="625642" y="625642"/>
            <a:ext cx="10940716" cy="5606716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640" y="625641"/>
            <a:ext cx="10940717" cy="101866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3" y="1699706"/>
            <a:ext cx="10862166" cy="44772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 descr="intel confidential">
            <a:extLst>
              <a:ext uri="{FF2B5EF4-FFF2-40B4-BE49-F238E27FC236}">
                <a16:creationId xmlns:a16="http://schemas.microsoft.com/office/drawing/2014/main" id="{2554F019-B075-4E44-A823-68259639DA8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7" name="Rectangle 6" descr="department or event name">
            <a:extLst>
              <a:ext uri="{FF2B5EF4-FFF2-40B4-BE49-F238E27FC236}">
                <a16:creationId xmlns:a16="http://schemas.microsoft.com/office/drawing/2014/main" id="{5C1EEF70-A2A3-4DF0-AC06-C8324DBB18A8}"/>
              </a:ext>
            </a:extLst>
          </p:cNvPr>
          <p:cNvSpPr/>
          <p:nvPr userDrawn="1"/>
        </p:nvSpPr>
        <p:spPr>
          <a:xfrm>
            <a:off x="286365" y="6393705"/>
            <a:ext cx="1085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  <a:latin typeface="IntelOne Display Medium" panose="020B0703020203020204" pitchFamily="34" charset="0"/>
                <a:ea typeface="Intel Clear" panose="020B0604020203020204" pitchFamily="34" charset="0"/>
                <a:cs typeface="Times New Roman" panose="02020603050405020304" pitchFamily="18" charset="0"/>
              </a:rPr>
              <a:t>SMG </a:t>
            </a:r>
            <a:r>
              <a:rPr lang="en-US" sz="1600" dirty="0">
                <a:solidFill>
                  <a:schemeClr val="tx2"/>
                </a:solidFill>
                <a:latin typeface="+mj-lt"/>
                <a:ea typeface="Intel Clear" panose="020B0604020203020204" pitchFamily="34" charset="0"/>
                <a:cs typeface="Times New Roman" panose="02020603050405020304" pitchFamily="18" charset="0"/>
              </a:rPr>
              <a:t>Live</a:t>
            </a:r>
          </a:p>
        </p:txBody>
      </p:sp>
      <p:sp>
        <p:nvSpPr>
          <p:cNvPr id="8" name="TextBox 7" descr="page  number">
            <a:extLst>
              <a:ext uri="{FF2B5EF4-FFF2-40B4-BE49-F238E27FC236}">
                <a16:creationId xmlns:a16="http://schemas.microsoft.com/office/drawing/2014/main" id="{76BC1E41-7134-416E-AB56-BFB1831D5C3A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0838723-CFCE-464C-84F1-3B40D1D2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62158" y="6554735"/>
            <a:ext cx="476084" cy="1775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B7176-8BDA-432C-ACB3-F467949E7603}"/>
              </a:ext>
            </a:extLst>
          </p:cNvPr>
          <p:cNvCxnSpPr/>
          <p:nvPr userDrawn="1"/>
        </p:nvCxnSpPr>
        <p:spPr>
          <a:xfrm>
            <a:off x="11796135" y="6531890"/>
            <a:ext cx="0" cy="228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F7AE1E2-BF8E-4BFC-9B8C-9AD3CCF5BF7D}"/>
              </a:ext>
            </a:extLst>
          </p:cNvPr>
          <p:cNvSpPr/>
          <p:nvPr userDrawn="1"/>
        </p:nvSpPr>
        <p:spPr>
          <a:xfrm>
            <a:off x="190500" y="6315529"/>
            <a:ext cx="148054" cy="1480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E5391D-2501-4C35-BC97-43E4129713CC}"/>
              </a:ext>
            </a:extLst>
          </p:cNvPr>
          <p:cNvSpPr/>
          <p:nvPr userDrawn="1"/>
        </p:nvSpPr>
        <p:spPr>
          <a:xfrm>
            <a:off x="-1475" y="6463582"/>
            <a:ext cx="184867" cy="184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89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29089"/>
            <a:ext cx="4786086" cy="11998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23DF20-12D4-4856-8739-C3C426F0A7EA}"/>
              </a:ext>
            </a:extLst>
          </p:cNvPr>
          <p:cNvSpPr/>
          <p:nvPr userDrawn="1"/>
        </p:nvSpPr>
        <p:spPr>
          <a:xfrm>
            <a:off x="5631543" y="417286"/>
            <a:ext cx="6179457" cy="6023429"/>
          </a:xfrm>
          <a:prstGeom prst="rect">
            <a:avLst/>
          </a:prstGeom>
          <a:solidFill>
            <a:srgbClr val="07155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94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1433464" cy="11998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599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3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29178"/>
            <a:ext cx="10972800" cy="1199822"/>
          </a:xfrm>
        </p:spPr>
        <p:txBody>
          <a:bodyPr anchor="b" anchorCtr="0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3449317"/>
            <a:ext cx="10972800" cy="68193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06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4B2D0C8-0A60-4406-A27E-E225961EE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3803" y="0"/>
            <a:ext cx="4808688" cy="6392520"/>
            <a:chOff x="573803" y="0"/>
            <a:chExt cx="4808688" cy="63925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E35751-F391-41AA-9B05-1647E37D235B}"/>
                </a:ext>
              </a:extLst>
            </p:cNvPr>
            <p:cNvSpPr/>
            <p:nvPr/>
          </p:nvSpPr>
          <p:spPr>
            <a:xfrm>
              <a:off x="860457" y="4951823"/>
              <a:ext cx="158111" cy="158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F1866E-6300-47C1-B36B-E4F93E357EE1}"/>
                </a:ext>
              </a:extLst>
            </p:cNvPr>
            <p:cNvSpPr/>
            <p:nvPr/>
          </p:nvSpPr>
          <p:spPr>
            <a:xfrm>
              <a:off x="573803" y="5104242"/>
              <a:ext cx="286654" cy="28665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266AC4-1BB0-4DCC-B988-F338CCC87BB0}"/>
                </a:ext>
              </a:extLst>
            </p:cNvPr>
            <p:cNvSpPr/>
            <p:nvPr/>
          </p:nvSpPr>
          <p:spPr>
            <a:xfrm>
              <a:off x="861107" y="5390896"/>
              <a:ext cx="610214" cy="61021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200040-B841-47B7-8555-E0299CDC24FA}"/>
                </a:ext>
              </a:extLst>
            </p:cNvPr>
            <p:cNvSpPr/>
            <p:nvPr/>
          </p:nvSpPr>
          <p:spPr>
            <a:xfrm>
              <a:off x="1468406" y="0"/>
              <a:ext cx="3914085" cy="5390870"/>
            </a:xfrm>
            <a:prstGeom prst="rect">
              <a:avLst/>
            </a:prstGeom>
            <a:solidFill>
              <a:schemeClr val="bg2">
                <a:alpha val="80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D8DF60-7E0A-43C5-81B6-9B3522A7A826}"/>
                </a:ext>
              </a:extLst>
            </p:cNvPr>
            <p:cNvGrpSpPr/>
            <p:nvPr/>
          </p:nvGrpSpPr>
          <p:grpSpPr>
            <a:xfrm>
              <a:off x="1468406" y="5995719"/>
              <a:ext cx="1059754" cy="396801"/>
              <a:chOff x="1314450" y="6391094"/>
              <a:chExt cx="1123377" cy="420623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C5EDAF-1FA5-4CEA-99CA-7D0E1F5DDF81}"/>
                  </a:ext>
                </a:extLst>
              </p:cNvPr>
              <p:cNvSpPr/>
              <p:nvPr/>
            </p:nvSpPr>
            <p:spPr>
              <a:xfrm>
                <a:off x="1314450" y="6396809"/>
                <a:ext cx="78581" cy="78581"/>
              </a:xfrm>
              <a:custGeom>
                <a:avLst/>
                <a:gdLst>
                  <a:gd name="connsiteX0" fmla="*/ 0 w 78581"/>
                  <a:gd name="connsiteY0" fmla="*/ 0 h 78581"/>
                  <a:gd name="connsiteX1" fmla="*/ 78581 w 78581"/>
                  <a:gd name="connsiteY1" fmla="*/ 0 h 78581"/>
                  <a:gd name="connsiteX2" fmla="*/ 78581 w 78581"/>
                  <a:gd name="connsiteY2" fmla="*/ 78581 h 78581"/>
                  <a:gd name="connsiteX3" fmla="*/ 0 w 78581"/>
                  <a:gd name="connsiteY3" fmla="*/ 78581 h 7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81" h="78581">
                    <a:moveTo>
                      <a:pt x="0" y="0"/>
                    </a:moveTo>
                    <a:lnTo>
                      <a:pt x="78581" y="0"/>
                    </a:lnTo>
                    <a:lnTo>
                      <a:pt x="78581" y="78581"/>
                    </a:lnTo>
                    <a:lnTo>
                      <a:pt x="0" y="78581"/>
                    </a:lnTo>
                    <a:close/>
                  </a:path>
                </a:pathLst>
              </a:custGeom>
              <a:solidFill>
                <a:srgbClr val="00B2E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31A324-874D-4D3D-95F1-8AE3303E2272}"/>
                  </a:ext>
                </a:extLst>
              </p:cNvPr>
              <p:cNvSpPr/>
              <p:nvPr/>
            </p:nvSpPr>
            <p:spPr>
              <a:xfrm>
                <a:off x="1316545" y="6391094"/>
                <a:ext cx="995171" cy="420623"/>
              </a:xfrm>
              <a:custGeom>
                <a:avLst/>
                <a:gdLst>
                  <a:gd name="connsiteX0" fmla="*/ 74486 w 995171"/>
                  <a:gd name="connsiteY0" fmla="*/ 131921 h 420623"/>
                  <a:gd name="connsiteX1" fmla="*/ 0 w 995171"/>
                  <a:gd name="connsiteY1" fmla="*/ 131921 h 420623"/>
                  <a:gd name="connsiteX2" fmla="*/ 0 w 995171"/>
                  <a:gd name="connsiteY2" fmla="*/ 414719 h 420623"/>
                  <a:gd name="connsiteX3" fmla="*/ 74486 w 995171"/>
                  <a:gd name="connsiteY3" fmla="*/ 414719 h 420623"/>
                  <a:gd name="connsiteX4" fmla="*/ 74486 w 995171"/>
                  <a:gd name="connsiteY4" fmla="*/ 131921 h 420623"/>
                  <a:gd name="connsiteX5" fmla="*/ 568262 w 995171"/>
                  <a:gd name="connsiteY5" fmla="*/ 417576 h 420623"/>
                  <a:gd name="connsiteX6" fmla="*/ 568262 w 995171"/>
                  <a:gd name="connsiteY6" fmla="*/ 348234 h 420623"/>
                  <a:gd name="connsiteX7" fmla="*/ 541306 w 995171"/>
                  <a:gd name="connsiteY7" fmla="*/ 346520 h 420623"/>
                  <a:gd name="connsiteX8" fmla="*/ 523780 w 995171"/>
                  <a:gd name="connsiteY8" fmla="*/ 338804 h 420623"/>
                  <a:gd name="connsiteX9" fmla="*/ 516065 w 995171"/>
                  <a:gd name="connsiteY9" fmla="*/ 321945 h 420623"/>
                  <a:gd name="connsiteX10" fmla="*/ 514350 w 995171"/>
                  <a:gd name="connsiteY10" fmla="*/ 294608 h 420623"/>
                  <a:gd name="connsiteX11" fmla="*/ 514350 w 995171"/>
                  <a:gd name="connsiteY11" fmla="*/ 195644 h 420623"/>
                  <a:gd name="connsiteX12" fmla="*/ 568262 w 995171"/>
                  <a:gd name="connsiteY12" fmla="*/ 195644 h 420623"/>
                  <a:gd name="connsiteX13" fmla="*/ 568262 w 995171"/>
                  <a:gd name="connsiteY13" fmla="*/ 131921 h 420623"/>
                  <a:gd name="connsiteX14" fmla="*/ 514350 w 995171"/>
                  <a:gd name="connsiteY14" fmla="*/ 131921 h 420623"/>
                  <a:gd name="connsiteX15" fmla="*/ 514350 w 995171"/>
                  <a:gd name="connsiteY15" fmla="*/ 21812 h 420623"/>
                  <a:gd name="connsiteX16" fmla="*/ 439865 w 995171"/>
                  <a:gd name="connsiteY16" fmla="*/ 21812 h 420623"/>
                  <a:gd name="connsiteX17" fmla="*/ 439865 w 995171"/>
                  <a:gd name="connsiteY17" fmla="*/ 295180 h 420623"/>
                  <a:gd name="connsiteX18" fmla="*/ 445865 w 995171"/>
                  <a:gd name="connsiteY18" fmla="*/ 353473 h 420623"/>
                  <a:gd name="connsiteX19" fmla="*/ 465677 w 995171"/>
                  <a:gd name="connsiteY19" fmla="*/ 391001 h 420623"/>
                  <a:gd name="connsiteX20" fmla="*/ 502063 w 995171"/>
                  <a:gd name="connsiteY20" fmla="*/ 411385 h 420623"/>
                  <a:gd name="connsiteX21" fmla="*/ 558927 w 995171"/>
                  <a:gd name="connsiteY21" fmla="*/ 417671 h 420623"/>
                  <a:gd name="connsiteX22" fmla="*/ 568262 w 995171"/>
                  <a:gd name="connsiteY22" fmla="*/ 417671 h 420623"/>
                  <a:gd name="connsiteX23" fmla="*/ 995172 w 995171"/>
                  <a:gd name="connsiteY23" fmla="*/ 0 h 420623"/>
                  <a:gd name="connsiteX24" fmla="*/ 920687 w 995171"/>
                  <a:gd name="connsiteY24" fmla="*/ 0 h 420623"/>
                  <a:gd name="connsiteX25" fmla="*/ 920687 w 995171"/>
                  <a:gd name="connsiteY25" fmla="*/ 414719 h 420623"/>
                  <a:gd name="connsiteX26" fmla="*/ 995172 w 995171"/>
                  <a:gd name="connsiteY26" fmla="*/ 414719 h 420623"/>
                  <a:gd name="connsiteX27" fmla="*/ 995172 w 995171"/>
                  <a:gd name="connsiteY27" fmla="*/ 0 h 420623"/>
                  <a:gd name="connsiteX28" fmla="*/ 367951 w 995171"/>
                  <a:gd name="connsiteY28" fmla="*/ 159830 h 420623"/>
                  <a:gd name="connsiteX29" fmla="*/ 281273 w 995171"/>
                  <a:gd name="connsiteY29" fmla="*/ 126206 h 420623"/>
                  <a:gd name="connsiteX30" fmla="*/ 232410 w 995171"/>
                  <a:gd name="connsiteY30" fmla="*/ 137065 h 420623"/>
                  <a:gd name="connsiteX31" fmla="*/ 195358 w 995171"/>
                  <a:gd name="connsiteY31" fmla="*/ 167259 h 420623"/>
                  <a:gd name="connsiteX32" fmla="*/ 191262 w 995171"/>
                  <a:gd name="connsiteY32" fmla="*/ 172498 h 420623"/>
                  <a:gd name="connsiteX33" fmla="*/ 191262 w 995171"/>
                  <a:gd name="connsiteY33" fmla="*/ 167831 h 420623"/>
                  <a:gd name="connsiteX34" fmla="*/ 191262 w 995171"/>
                  <a:gd name="connsiteY34" fmla="*/ 132017 h 420623"/>
                  <a:gd name="connsiteX35" fmla="*/ 117920 w 995171"/>
                  <a:gd name="connsiteY35" fmla="*/ 132017 h 420623"/>
                  <a:gd name="connsiteX36" fmla="*/ 117920 w 995171"/>
                  <a:gd name="connsiteY36" fmla="*/ 414814 h 420623"/>
                  <a:gd name="connsiteX37" fmla="*/ 191929 w 995171"/>
                  <a:gd name="connsiteY37" fmla="*/ 414814 h 420623"/>
                  <a:gd name="connsiteX38" fmla="*/ 191929 w 995171"/>
                  <a:gd name="connsiteY38" fmla="*/ 264128 h 420623"/>
                  <a:gd name="connsiteX39" fmla="*/ 192024 w 995171"/>
                  <a:gd name="connsiteY39" fmla="*/ 274606 h 420623"/>
                  <a:gd name="connsiteX40" fmla="*/ 192119 w 995171"/>
                  <a:gd name="connsiteY40" fmla="*/ 269558 h 420623"/>
                  <a:gd name="connsiteX41" fmla="*/ 211741 w 995171"/>
                  <a:gd name="connsiteY41" fmla="*/ 210884 h 420623"/>
                  <a:gd name="connsiteX42" fmla="*/ 258985 w 995171"/>
                  <a:gd name="connsiteY42" fmla="*/ 190786 h 420623"/>
                  <a:gd name="connsiteX43" fmla="*/ 307753 w 995171"/>
                  <a:gd name="connsiteY43" fmla="*/ 210407 h 420623"/>
                  <a:gd name="connsiteX44" fmla="*/ 323945 w 995171"/>
                  <a:gd name="connsiteY44" fmla="*/ 264605 h 420623"/>
                  <a:gd name="connsiteX45" fmla="*/ 323945 w 995171"/>
                  <a:gd name="connsiteY45" fmla="*/ 264605 h 420623"/>
                  <a:gd name="connsiteX46" fmla="*/ 323945 w 995171"/>
                  <a:gd name="connsiteY46" fmla="*/ 265176 h 420623"/>
                  <a:gd name="connsiteX47" fmla="*/ 323945 w 995171"/>
                  <a:gd name="connsiteY47" fmla="*/ 265271 h 420623"/>
                  <a:gd name="connsiteX48" fmla="*/ 323945 w 995171"/>
                  <a:gd name="connsiteY48" fmla="*/ 414814 h 420623"/>
                  <a:gd name="connsiteX49" fmla="*/ 399098 w 995171"/>
                  <a:gd name="connsiteY49" fmla="*/ 414814 h 420623"/>
                  <a:gd name="connsiteX50" fmla="*/ 399098 w 995171"/>
                  <a:gd name="connsiteY50" fmla="*/ 254222 h 420623"/>
                  <a:gd name="connsiteX51" fmla="*/ 367951 w 995171"/>
                  <a:gd name="connsiteY51" fmla="*/ 159830 h 420623"/>
                  <a:gd name="connsiteX52" fmla="*/ 881825 w 995171"/>
                  <a:gd name="connsiteY52" fmla="*/ 272796 h 420623"/>
                  <a:gd name="connsiteX53" fmla="*/ 871061 w 995171"/>
                  <a:gd name="connsiteY53" fmla="*/ 215646 h 420623"/>
                  <a:gd name="connsiteX54" fmla="*/ 841057 w 995171"/>
                  <a:gd name="connsiteY54" fmla="*/ 168974 h 420623"/>
                  <a:gd name="connsiteX55" fmla="*/ 794957 w 995171"/>
                  <a:gd name="connsiteY55" fmla="*/ 137636 h 420623"/>
                  <a:gd name="connsiteX56" fmla="*/ 735806 w 995171"/>
                  <a:gd name="connsiteY56" fmla="*/ 126302 h 420623"/>
                  <a:gd name="connsiteX57" fmla="*/ 678371 w 995171"/>
                  <a:gd name="connsiteY57" fmla="*/ 137922 h 420623"/>
                  <a:gd name="connsiteX58" fmla="*/ 631698 w 995171"/>
                  <a:gd name="connsiteY58" fmla="*/ 169355 h 420623"/>
                  <a:gd name="connsiteX59" fmla="*/ 600266 w 995171"/>
                  <a:gd name="connsiteY59" fmla="*/ 216027 h 420623"/>
                  <a:gd name="connsiteX60" fmla="*/ 588645 w 995171"/>
                  <a:gd name="connsiteY60" fmla="*/ 273463 h 420623"/>
                  <a:gd name="connsiteX61" fmla="*/ 599694 w 995171"/>
                  <a:gd name="connsiteY61" fmla="*/ 330899 h 420623"/>
                  <a:gd name="connsiteX62" fmla="*/ 630269 w 995171"/>
                  <a:gd name="connsiteY62" fmla="*/ 377571 h 420623"/>
                  <a:gd name="connsiteX63" fmla="*/ 677513 w 995171"/>
                  <a:gd name="connsiteY63" fmla="*/ 409004 h 420623"/>
                  <a:gd name="connsiteX64" fmla="*/ 738092 w 995171"/>
                  <a:gd name="connsiteY64" fmla="*/ 420624 h 420623"/>
                  <a:gd name="connsiteX65" fmla="*/ 863918 w 995171"/>
                  <a:gd name="connsiteY65" fmla="*/ 365093 h 420623"/>
                  <a:gd name="connsiteX66" fmla="*/ 810292 w 995171"/>
                  <a:gd name="connsiteY66" fmla="*/ 324231 h 420623"/>
                  <a:gd name="connsiteX67" fmla="*/ 738664 w 995171"/>
                  <a:gd name="connsiteY67" fmla="*/ 355854 h 420623"/>
                  <a:gd name="connsiteX68" fmla="*/ 687229 w 995171"/>
                  <a:gd name="connsiteY68" fmla="*/ 341376 h 420623"/>
                  <a:gd name="connsiteX69" fmla="*/ 660368 w 995171"/>
                  <a:gd name="connsiteY69" fmla="*/ 302133 h 420623"/>
                  <a:gd name="connsiteX70" fmla="*/ 659606 w 995171"/>
                  <a:gd name="connsiteY70" fmla="*/ 299466 h 420623"/>
                  <a:gd name="connsiteX71" fmla="*/ 881825 w 995171"/>
                  <a:gd name="connsiteY71" fmla="*/ 299466 h 420623"/>
                  <a:gd name="connsiteX72" fmla="*/ 881825 w 995171"/>
                  <a:gd name="connsiteY72" fmla="*/ 272796 h 420623"/>
                  <a:gd name="connsiteX73" fmla="*/ 660368 w 995171"/>
                  <a:gd name="connsiteY73" fmla="*/ 246793 h 420623"/>
                  <a:gd name="connsiteX74" fmla="*/ 735330 w 995171"/>
                  <a:gd name="connsiteY74" fmla="*/ 189929 h 420623"/>
                  <a:gd name="connsiteX75" fmla="*/ 810387 w 995171"/>
                  <a:gd name="connsiteY75" fmla="*/ 246698 h 420623"/>
                  <a:gd name="connsiteX76" fmla="*/ 660368 w 995171"/>
                  <a:gd name="connsiteY76" fmla="*/ 246793 h 42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995171" h="420623">
                    <a:moveTo>
                      <a:pt x="74486" y="131921"/>
                    </a:moveTo>
                    <a:lnTo>
                      <a:pt x="0" y="131921"/>
                    </a:lnTo>
                    <a:lnTo>
                      <a:pt x="0" y="414719"/>
                    </a:lnTo>
                    <a:lnTo>
                      <a:pt x="74486" y="414719"/>
                    </a:lnTo>
                    <a:lnTo>
                      <a:pt x="74486" y="131921"/>
                    </a:lnTo>
                    <a:close/>
                    <a:moveTo>
                      <a:pt x="568262" y="417576"/>
                    </a:moveTo>
                    <a:lnTo>
                      <a:pt x="568262" y="348234"/>
                    </a:lnTo>
                    <a:cubicBezTo>
                      <a:pt x="557308" y="348139"/>
                      <a:pt x="548259" y="347567"/>
                      <a:pt x="541306" y="346520"/>
                    </a:cubicBezTo>
                    <a:cubicBezTo>
                      <a:pt x="533591" y="345281"/>
                      <a:pt x="527685" y="342710"/>
                      <a:pt x="523780" y="338804"/>
                    </a:cubicBezTo>
                    <a:cubicBezTo>
                      <a:pt x="519875" y="334899"/>
                      <a:pt x="517303" y="329184"/>
                      <a:pt x="516065" y="321945"/>
                    </a:cubicBezTo>
                    <a:cubicBezTo>
                      <a:pt x="514922" y="314992"/>
                      <a:pt x="514350" y="305753"/>
                      <a:pt x="514350" y="294608"/>
                    </a:cubicBezTo>
                    <a:lnTo>
                      <a:pt x="514350" y="195644"/>
                    </a:lnTo>
                    <a:lnTo>
                      <a:pt x="568262" y="195644"/>
                    </a:lnTo>
                    <a:lnTo>
                      <a:pt x="568262" y="131921"/>
                    </a:lnTo>
                    <a:lnTo>
                      <a:pt x="514350" y="131921"/>
                    </a:lnTo>
                    <a:lnTo>
                      <a:pt x="514350" y="21812"/>
                    </a:lnTo>
                    <a:lnTo>
                      <a:pt x="439865" y="21812"/>
                    </a:lnTo>
                    <a:lnTo>
                      <a:pt x="439865" y="295180"/>
                    </a:lnTo>
                    <a:cubicBezTo>
                      <a:pt x="439865" y="318230"/>
                      <a:pt x="441865" y="337852"/>
                      <a:pt x="445865" y="353473"/>
                    </a:cubicBezTo>
                    <a:cubicBezTo>
                      <a:pt x="449771" y="368903"/>
                      <a:pt x="456438" y="381572"/>
                      <a:pt x="465677" y="391001"/>
                    </a:cubicBezTo>
                    <a:cubicBezTo>
                      <a:pt x="474917" y="400431"/>
                      <a:pt x="487204" y="407289"/>
                      <a:pt x="502063" y="411385"/>
                    </a:cubicBezTo>
                    <a:cubicBezTo>
                      <a:pt x="517112" y="415481"/>
                      <a:pt x="536258" y="417671"/>
                      <a:pt x="558927" y="417671"/>
                    </a:cubicBezTo>
                    <a:lnTo>
                      <a:pt x="568262" y="417671"/>
                    </a:lnTo>
                    <a:close/>
                    <a:moveTo>
                      <a:pt x="995172" y="0"/>
                    </a:moveTo>
                    <a:lnTo>
                      <a:pt x="920687" y="0"/>
                    </a:lnTo>
                    <a:lnTo>
                      <a:pt x="920687" y="414719"/>
                    </a:lnTo>
                    <a:lnTo>
                      <a:pt x="995172" y="414719"/>
                    </a:lnTo>
                    <a:lnTo>
                      <a:pt x="995172" y="0"/>
                    </a:lnTo>
                    <a:close/>
                    <a:moveTo>
                      <a:pt x="367951" y="159830"/>
                    </a:moveTo>
                    <a:cubicBezTo>
                      <a:pt x="347282" y="137541"/>
                      <a:pt x="318135" y="126206"/>
                      <a:pt x="281273" y="126206"/>
                    </a:cubicBezTo>
                    <a:cubicBezTo>
                      <a:pt x="263462" y="126206"/>
                      <a:pt x="247079" y="129921"/>
                      <a:pt x="232410" y="137065"/>
                    </a:cubicBezTo>
                    <a:cubicBezTo>
                      <a:pt x="217742" y="144304"/>
                      <a:pt x="205264" y="154496"/>
                      <a:pt x="195358" y="167259"/>
                    </a:cubicBezTo>
                    <a:lnTo>
                      <a:pt x="191262" y="172498"/>
                    </a:lnTo>
                    <a:lnTo>
                      <a:pt x="191262" y="167831"/>
                    </a:lnTo>
                    <a:lnTo>
                      <a:pt x="191262" y="132017"/>
                    </a:lnTo>
                    <a:lnTo>
                      <a:pt x="117920" y="132017"/>
                    </a:lnTo>
                    <a:lnTo>
                      <a:pt x="117920" y="414814"/>
                    </a:lnTo>
                    <a:lnTo>
                      <a:pt x="191929" y="414814"/>
                    </a:lnTo>
                    <a:lnTo>
                      <a:pt x="191929" y="264128"/>
                    </a:lnTo>
                    <a:lnTo>
                      <a:pt x="192024" y="274606"/>
                    </a:lnTo>
                    <a:cubicBezTo>
                      <a:pt x="192024" y="272891"/>
                      <a:pt x="192024" y="271177"/>
                      <a:pt x="192119" y="269558"/>
                    </a:cubicBezTo>
                    <a:cubicBezTo>
                      <a:pt x="192881" y="243173"/>
                      <a:pt x="199454" y="223456"/>
                      <a:pt x="211741" y="210884"/>
                    </a:cubicBezTo>
                    <a:cubicBezTo>
                      <a:pt x="224790" y="197549"/>
                      <a:pt x="240697" y="190786"/>
                      <a:pt x="258985" y="190786"/>
                    </a:cubicBezTo>
                    <a:cubicBezTo>
                      <a:pt x="280511" y="190786"/>
                      <a:pt x="296894" y="197358"/>
                      <a:pt x="307753" y="210407"/>
                    </a:cubicBezTo>
                    <a:cubicBezTo>
                      <a:pt x="318421" y="223171"/>
                      <a:pt x="323850" y="241364"/>
                      <a:pt x="323945" y="264605"/>
                    </a:cubicBezTo>
                    <a:lnTo>
                      <a:pt x="323945" y="264605"/>
                    </a:lnTo>
                    <a:lnTo>
                      <a:pt x="323945" y="265176"/>
                    </a:lnTo>
                    <a:lnTo>
                      <a:pt x="323945" y="265271"/>
                    </a:lnTo>
                    <a:lnTo>
                      <a:pt x="323945" y="414814"/>
                    </a:lnTo>
                    <a:lnTo>
                      <a:pt x="399098" y="414814"/>
                    </a:lnTo>
                    <a:lnTo>
                      <a:pt x="399098" y="254222"/>
                    </a:lnTo>
                    <a:cubicBezTo>
                      <a:pt x="399193" y="213931"/>
                      <a:pt x="388620" y="182118"/>
                      <a:pt x="367951" y="159830"/>
                    </a:cubicBezTo>
                    <a:moveTo>
                      <a:pt x="881825" y="272796"/>
                    </a:moveTo>
                    <a:cubicBezTo>
                      <a:pt x="881825" y="252508"/>
                      <a:pt x="878205" y="233267"/>
                      <a:pt x="871061" y="215646"/>
                    </a:cubicBezTo>
                    <a:cubicBezTo>
                      <a:pt x="863918" y="198025"/>
                      <a:pt x="853821" y="182309"/>
                      <a:pt x="841057" y="168974"/>
                    </a:cubicBezTo>
                    <a:cubicBezTo>
                      <a:pt x="828294" y="155639"/>
                      <a:pt x="812768" y="145066"/>
                      <a:pt x="794957" y="137636"/>
                    </a:cubicBezTo>
                    <a:cubicBezTo>
                      <a:pt x="777145" y="130112"/>
                      <a:pt x="757238" y="126302"/>
                      <a:pt x="735806" y="126302"/>
                    </a:cubicBezTo>
                    <a:cubicBezTo>
                      <a:pt x="715518" y="126302"/>
                      <a:pt x="696182" y="130207"/>
                      <a:pt x="678371" y="137922"/>
                    </a:cubicBezTo>
                    <a:cubicBezTo>
                      <a:pt x="660559" y="145637"/>
                      <a:pt x="644843" y="156210"/>
                      <a:pt x="631698" y="169355"/>
                    </a:cubicBezTo>
                    <a:cubicBezTo>
                      <a:pt x="618554" y="182499"/>
                      <a:pt x="607981" y="198215"/>
                      <a:pt x="600266" y="216027"/>
                    </a:cubicBezTo>
                    <a:cubicBezTo>
                      <a:pt x="592550" y="233839"/>
                      <a:pt x="588645" y="253175"/>
                      <a:pt x="588645" y="273463"/>
                    </a:cubicBezTo>
                    <a:cubicBezTo>
                      <a:pt x="588645" y="293751"/>
                      <a:pt x="592360" y="313087"/>
                      <a:pt x="599694" y="330899"/>
                    </a:cubicBezTo>
                    <a:cubicBezTo>
                      <a:pt x="607028" y="348710"/>
                      <a:pt x="617315" y="364426"/>
                      <a:pt x="630269" y="377571"/>
                    </a:cubicBezTo>
                    <a:cubicBezTo>
                      <a:pt x="643223" y="390716"/>
                      <a:pt x="659130" y="401288"/>
                      <a:pt x="677513" y="409004"/>
                    </a:cubicBezTo>
                    <a:cubicBezTo>
                      <a:pt x="695897" y="416719"/>
                      <a:pt x="716280" y="420624"/>
                      <a:pt x="738092" y="420624"/>
                    </a:cubicBezTo>
                    <a:cubicBezTo>
                      <a:pt x="801148" y="420624"/>
                      <a:pt x="840391" y="391954"/>
                      <a:pt x="863918" y="365093"/>
                    </a:cubicBezTo>
                    <a:lnTo>
                      <a:pt x="810292" y="324231"/>
                    </a:lnTo>
                    <a:cubicBezTo>
                      <a:pt x="798957" y="337661"/>
                      <a:pt x="772192" y="355854"/>
                      <a:pt x="738664" y="355854"/>
                    </a:cubicBezTo>
                    <a:cubicBezTo>
                      <a:pt x="717614" y="355854"/>
                      <a:pt x="700373" y="350996"/>
                      <a:pt x="687229" y="341376"/>
                    </a:cubicBezTo>
                    <a:cubicBezTo>
                      <a:pt x="674084" y="331756"/>
                      <a:pt x="665036" y="318611"/>
                      <a:pt x="660368" y="302133"/>
                    </a:cubicBezTo>
                    <a:lnTo>
                      <a:pt x="659606" y="299466"/>
                    </a:lnTo>
                    <a:lnTo>
                      <a:pt x="881825" y="299466"/>
                    </a:lnTo>
                    <a:lnTo>
                      <a:pt x="881825" y="272796"/>
                    </a:lnTo>
                    <a:close/>
                    <a:moveTo>
                      <a:pt x="660368" y="246793"/>
                    </a:moveTo>
                    <a:cubicBezTo>
                      <a:pt x="660368" y="226124"/>
                      <a:pt x="684086" y="189929"/>
                      <a:pt x="735330" y="189929"/>
                    </a:cubicBezTo>
                    <a:cubicBezTo>
                      <a:pt x="786575" y="189929"/>
                      <a:pt x="810387" y="226028"/>
                      <a:pt x="810387" y="246698"/>
                    </a:cubicBezTo>
                    <a:lnTo>
                      <a:pt x="660368" y="24679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34E3A93-BFC9-49AD-8CF7-7EDF2A13157E}"/>
                  </a:ext>
                </a:extLst>
              </p:cNvPr>
              <p:cNvSpPr/>
              <p:nvPr/>
            </p:nvSpPr>
            <p:spPr>
              <a:xfrm>
                <a:off x="2358770" y="6728469"/>
                <a:ext cx="79057" cy="79057"/>
              </a:xfrm>
              <a:custGeom>
                <a:avLst/>
                <a:gdLst>
                  <a:gd name="connsiteX0" fmla="*/ 39529 w 79057"/>
                  <a:gd name="connsiteY0" fmla="*/ 5620 h 79057"/>
                  <a:gd name="connsiteX1" fmla="*/ 73438 w 79057"/>
                  <a:gd name="connsiteY1" fmla="*/ 39529 h 79057"/>
                  <a:gd name="connsiteX2" fmla="*/ 39529 w 79057"/>
                  <a:gd name="connsiteY2" fmla="*/ 73438 h 79057"/>
                  <a:gd name="connsiteX3" fmla="*/ 5620 w 79057"/>
                  <a:gd name="connsiteY3" fmla="*/ 39529 h 79057"/>
                  <a:gd name="connsiteX4" fmla="*/ 39529 w 79057"/>
                  <a:gd name="connsiteY4" fmla="*/ 5620 h 79057"/>
                  <a:gd name="connsiteX5" fmla="*/ 39529 w 79057"/>
                  <a:gd name="connsiteY5" fmla="*/ 0 h 79057"/>
                  <a:gd name="connsiteX6" fmla="*/ 0 w 79057"/>
                  <a:gd name="connsiteY6" fmla="*/ 39529 h 79057"/>
                  <a:gd name="connsiteX7" fmla="*/ 39529 w 79057"/>
                  <a:gd name="connsiteY7" fmla="*/ 79058 h 79057"/>
                  <a:gd name="connsiteX8" fmla="*/ 79058 w 79057"/>
                  <a:gd name="connsiteY8" fmla="*/ 39529 h 79057"/>
                  <a:gd name="connsiteX9" fmla="*/ 39529 w 79057"/>
                  <a:gd name="connsiteY9" fmla="*/ 0 h 7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057" h="79057">
                    <a:moveTo>
                      <a:pt x="39529" y="5620"/>
                    </a:moveTo>
                    <a:cubicBezTo>
                      <a:pt x="58198" y="5620"/>
                      <a:pt x="73438" y="20860"/>
                      <a:pt x="73438" y="39529"/>
                    </a:cubicBezTo>
                    <a:cubicBezTo>
                      <a:pt x="73438" y="58198"/>
                      <a:pt x="58198" y="73438"/>
                      <a:pt x="39529" y="73438"/>
                    </a:cubicBezTo>
                    <a:cubicBezTo>
                      <a:pt x="20860" y="73438"/>
                      <a:pt x="5620" y="58198"/>
                      <a:pt x="5620" y="39529"/>
                    </a:cubicBezTo>
                    <a:cubicBezTo>
                      <a:pt x="5620" y="20860"/>
                      <a:pt x="20860" y="5620"/>
                      <a:pt x="39529" y="5620"/>
                    </a:cubicBezTo>
                    <a:moveTo>
                      <a:pt x="39529" y="0"/>
                    </a:moveTo>
                    <a:cubicBezTo>
                      <a:pt x="17717" y="0"/>
                      <a:pt x="0" y="17717"/>
                      <a:pt x="0" y="39529"/>
                    </a:cubicBezTo>
                    <a:cubicBezTo>
                      <a:pt x="0" y="61341"/>
                      <a:pt x="17717" y="79058"/>
                      <a:pt x="39529" y="79058"/>
                    </a:cubicBezTo>
                    <a:cubicBezTo>
                      <a:pt x="61341" y="79058"/>
                      <a:pt x="79058" y="61341"/>
                      <a:pt x="79058" y="39529"/>
                    </a:cubicBezTo>
                    <a:cubicBezTo>
                      <a:pt x="79058" y="17717"/>
                      <a:pt x="61341" y="0"/>
                      <a:pt x="39529" y="0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39DD8F2-C56B-454C-9A84-A663F83DB6CE}"/>
                  </a:ext>
                </a:extLst>
              </p:cNvPr>
              <p:cNvSpPr/>
              <p:nvPr/>
            </p:nvSpPr>
            <p:spPr>
              <a:xfrm>
                <a:off x="2384869" y="6748090"/>
                <a:ext cx="30765" cy="39528"/>
              </a:xfrm>
              <a:custGeom>
                <a:avLst/>
                <a:gdLst>
                  <a:gd name="connsiteX0" fmla="*/ 16383 w 30765"/>
                  <a:gd name="connsiteY0" fmla="*/ 95 h 39528"/>
                  <a:gd name="connsiteX1" fmla="*/ 23051 w 30765"/>
                  <a:gd name="connsiteY1" fmla="*/ 1715 h 39528"/>
                  <a:gd name="connsiteX2" fmla="*/ 27718 w 30765"/>
                  <a:gd name="connsiteY2" fmla="*/ 6191 h 39528"/>
                  <a:gd name="connsiteX3" fmla="*/ 29337 w 30765"/>
                  <a:gd name="connsiteY3" fmla="*/ 12478 h 39528"/>
                  <a:gd name="connsiteX4" fmla="*/ 27146 w 30765"/>
                  <a:gd name="connsiteY4" fmla="*/ 19622 h 39528"/>
                  <a:gd name="connsiteX5" fmla="*/ 21812 w 30765"/>
                  <a:gd name="connsiteY5" fmla="*/ 23717 h 39528"/>
                  <a:gd name="connsiteX6" fmla="*/ 30766 w 30765"/>
                  <a:gd name="connsiteY6" fmla="*/ 39529 h 39528"/>
                  <a:gd name="connsiteX7" fmla="*/ 23717 w 30765"/>
                  <a:gd name="connsiteY7" fmla="*/ 39529 h 39528"/>
                  <a:gd name="connsiteX8" fmla="*/ 15526 w 30765"/>
                  <a:gd name="connsiteY8" fmla="*/ 24860 h 39528"/>
                  <a:gd name="connsiteX9" fmla="*/ 6191 w 30765"/>
                  <a:gd name="connsiteY9" fmla="*/ 24860 h 39528"/>
                  <a:gd name="connsiteX10" fmla="*/ 6191 w 30765"/>
                  <a:gd name="connsiteY10" fmla="*/ 39529 h 39528"/>
                  <a:gd name="connsiteX11" fmla="*/ 0 w 30765"/>
                  <a:gd name="connsiteY11" fmla="*/ 39529 h 39528"/>
                  <a:gd name="connsiteX12" fmla="*/ 0 w 30765"/>
                  <a:gd name="connsiteY12" fmla="*/ 0 h 39528"/>
                  <a:gd name="connsiteX13" fmla="*/ 16383 w 30765"/>
                  <a:gd name="connsiteY13" fmla="*/ 0 h 39528"/>
                  <a:gd name="connsiteX14" fmla="*/ 16383 w 30765"/>
                  <a:gd name="connsiteY14" fmla="*/ 19336 h 39528"/>
                  <a:gd name="connsiteX15" fmla="*/ 19907 w 30765"/>
                  <a:gd name="connsiteY15" fmla="*/ 18478 h 39528"/>
                  <a:gd name="connsiteX16" fmla="*/ 22289 w 30765"/>
                  <a:gd name="connsiteY16" fmla="*/ 16097 h 39528"/>
                  <a:gd name="connsiteX17" fmla="*/ 23146 w 30765"/>
                  <a:gd name="connsiteY17" fmla="*/ 12573 h 39528"/>
                  <a:gd name="connsiteX18" fmla="*/ 22289 w 30765"/>
                  <a:gd name="connsiteY18" fmla="*/ 9049 h 39528"/>
                  <a:gd name="connsiteX19" fmla="*/ 19907 w 30765"/>
                  <a:gd name="connsiteY19" fmla="*/ 6668 h 39528"/>
                  <a:gd name="connsiteX20" fmla="*/ 16383 w 30765"/>
                  <a:gd name="connsiteY20" fmla="*/ 5810 h 39528"/>
                  <a:gd name="connsiteX21" fmla="*/ 6191 w 30765"/>
                  <a:gd name="connsiteY21" fmla="*/ 5810 h 39528"/>
                  <a:gd name="connsiteX22" fmla="*/ 6191 w 30765"/>
                  <a:gd name="connsiteY22" fmla="*/ 19336 h 39528"/>
                  <a:gd name="connsiteX23" fmla="*/ 16383 w 30765"/>
                  <a:gd name="connsiteY23" fmla="*/ 19336 h 3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765" h="39528">
                    <a:moveTo>
                      <a:pt x="16383" y="95"/>
                    </a:moveTo>
                    <a:cubicBezTo>
                      <a:pt x="18860" y="95"/>
                      <a:pt x="21050" y="667"/>
                      <a:pt x="23051" y="1715"/>
                    </a:cubicBezTo>
                    <a:cubicBezTo>
                      <a:pt x="25051" y="2762"/>
                      <a:pt x="26575" y="4286"/>
                      <a:pt x="27718" y="6191"/>
                    </a:cubicBezTo>
                    <a:cubicBezTo>
                      <a:pt x="28861" y="8096"/>
                      <a:pt x="29337" y="10192"/>
                      <a:pt x="29337" y="12478"/>
                    </a:cubicBezTo>
                    <a:cubicBezTo>
                      <a:pt x="29337" y="15335"/>
                      <a:pt x="28575" y="17717"/>
                      <a:pt x="27146" y="19622"/>
                    </a:cubicBezTo>
                    <a:cubicBezTo>
                      <a:pt x="25718" y="21527"/>
                      <a:pt x="23908" y="22860"/>
                      <a:pt x="21812" y="23717"/>
                    </a:cubicBezTo>
                    <a:lnTo>
                      <a:pt x="30766" y="39529"/>
                    </a:lnTo>
                    <a:lnTo>
                      <a:pt x="23717" y="39529"/>
                    </a:lnTo>
                    <a:lnTo>
                      <a:pt x="15526" y="24860"/>
                    </a:lnTo>
                    <a:lnTo>
                      <a:pt x="6191" y="24860"/>
                    </a:lnTo>
                    <a:lnTo>
                      <a:pt x="6191" y="39529"/>
                    </a:lnTo>
                    <a:lnTo>
                      <a:pt x="0" y="39529"/>
                    </a:lnTo>
                    <a:lnTo>
                      <a:pt x="0" y="0"/>
                    </a:lnTo>
                    <a:lnTo>
                      <a:pt x="16383" y="0"/>
                    </a:lnTo>
                    <a:close/>
                    <a:moveTo>
                      <a:pt x="16383" y="19336"/>
                    </a:moveTo>
                    <a:cubicBezTo>
                      <a:pt x="17717" y="19336"/>
                      <a:pt x="18860" y="19050"/>
                      <a:pt x="19907" y="18478"/>
                    </a:cubicBezTo>
                    <a:cubicBezTo>
                      <a:pt x="20955" y="17907"/>
                      <a:pt x="21717" y="17050"/>
                      <a:pt x="22289" y="16097"/>
                    </a:cubicBezTo>
                    <a:cubicBezTo>
                      <a:pt x="22860" y="15050"/>
                      <a:pt x="23146" y="13906"/>
                      <a:pt x="23146" y="12573"/>
                    </a:cubicBezTo>
                    <a:cubicBezTo>
                      <a:pt x="23146" y="11240"/>
                      <a:pt x="22860" y="10097"/>
                      <a:pt x="22289" y="9049"/>
                    </a:cubicBezTo>
                    <a:cubicBezTo>
                      <a:pt x="21717" y="8001"/>
                      <a:pt x="20860" y="7239"/>
                      <a:pt x="19907" y="6668"/>
                    </a:cubicBezTo>
                    <a:cubicBezTo>
                      <a:pt x="18860" y="6096"/>
                      <a:pt x="17717" y="5810"/>
                      <a:pt x="16383" y="5810"/>
                    </a:cubicBezTo>
                    <a:lnTo>
                      <a:pt x="6191" y="5810"/>
                    </a:lnTo>
                    <a:lnTo>
                      <a:pt x="6191" y="19336"/>
                    </a:lnTo>
                    <a:lnTo>
                      <a:pt x="16383" y="19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ea typeface="Intel Clear" panose="020B0604020203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438" y="944163"/>
            <a:ext cx="3839954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536" y="1635111"/>
            <a:ext cx="3831595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2537" y="3602038"/>
            <a:ext cx="383995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51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3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64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1694"/>
            <a:ext cx="114300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487056"/>
            <a:ext cx="11430000" cy="468990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9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2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547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0999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1131" y="1496292"/>
            <a:ext cx="5429865" cy="4686689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42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29178"/>
            <a:ext cx="114300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449317"/>
            <a:ext cx="11430000" cy="68193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6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2091" y="2450091"/>
            <a:ext cx="5036988" cy="19972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62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Intel Confidential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5670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25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9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9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2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5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3.sv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Department or Event 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67" r:id="rId2"/>
    <p:sldLayoutId id="2147483766" r:id="rId3"/>
    <p:sldLayoutId id="2147483756" r:id="rId4"/>
    <p:sldLayoutId id="2147483759" r:id="rId5"/>
    <p:sldLayoutId id="2147483755" r:id="rId6"/>
    <p:sldLayoutId id="2147483722" r:id="rId7"/>
    <p:sldLayoutId id="2147483778" r:id="rId8"/>
    <p:sldLayoutId id="2147483724" r:id="rId9"/>
    <p:sldLayoutId id="2147483751" r:id="rId10"/>
    <p:sldLayoutId id="2147483730" r:id="rId11"/>
    <p:sldLayoutId id="2147483754" r:id="rId12"/>
    <p:sldLayoutId id="2147483761" r:id="rId13"/>
    <p:sldLayoutId id="2147483749" r:id="rId14"/>
    <p:sldLayoutId id="2147483746" r:id="rId15"/>
    <p:sldLayoutId id="2147483747" r:id="rId16"/>
    <p:sldLayoutId id="2147483769" r:id="rId17"/>
    <p:sldLayoutId id="2147483768" r:id="rId18"/>
    <p:sldLayoutId id="2147483723" r:id="rId19"/>
    <p:sldLayoutId id="2147483770" r:id="rId20"/>
    <p:sldLayoutId id="2147483771" r:id="rId21"/>
    <p:sldLayoutId id="2147483772" r:id="rId22"/>
    <p:sldLayoutId id="2147483745" r:id="rId23"/>
    <p:sldLayoutId id="2147483780" r:id="rId24"/>
    <p:sldLayoutId id="2147483744" r:id="rId25"/>
    <p:sldLayoutId id="2147483750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1433464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1433464" cy="468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 descr="intel confidential">
            <a:extLst>
              <a:ext uri="{FF2B5EF4-FFF2-40B4-BE49-F238E27FC236}">
                <a16:creationId xmlns:a16="http://schemas.microsoft.com/office/drawing/2014/main" id="{263D7545-F019-40ED-BB16-3581E51E6B15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7" name="Rectangle 6" descr="department or event name">
            <a:extLst>
              <a:ext uri="{FF2B5EF4-FFF2-40B4-BE49-F238E27FC236}">
                <a16:creationId xmlns:a16="http://schemas.microsoft.com/office/drawing/2014/main" id="{F45A2A2C-4762-4CD9-9644-1DB00E74E2D4}"/>
              </a:ext>
            </a:extLst>
          </p:cNvPr>
          <p:cNvSpPr/>
          <p:nvPr userDrawn="1"/>
        </p:nvSpPr>
        <p:spPr>
          <a:xfrm>
            <a:off x="286365" y="6393705"/>
            <a:ext cx="1085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solidFill>
                  <a:schemeClr val="tx2"/>
                </a:solidFill>
                <a:latin typeface="IntelOne Display Medium" panose="020B0703020203020204" pitchFamily="34" charset="0"/>
                <a:ea typeface="Intel Clear" panose="020B0604020203020204" pitchFamily="34" charset="0"/>
                <a:cs typeface="Times New Roman" panose="02020603050405020304" pitchFamily="18" charset="0"/>
              </a:rPr>
              <a:t>SMG </a:t>
            </a:r>
            <a:r>
              <a:rPr lang="en-US" sz="1600" dirty="0">
                <a:solidFill>
                  <a:schemeClr val="tx2"/>
                </a:solidFill>
                <a:latin typeface="+mj-lt"/>
                <a:ea typeface="Intel Clear" panose="020B0604020203020204" pitchFamily="34" charset="0"/>
                <a:cs typeface="Times New Roman" panose="02020603050405020304" pitchFamily="18" charset="0"/>
              </a:rPr>
              <a:t>Live</a:t>
            </a:r>
          </a:p>
        </p:txBody>
      </p:sp>
      <p:sp>
        <p:nvSpPr>
          <p:cNvPr id="8" name="TextBox 7" descr="page  number">
            <a:extLst>
              <a:ext uri="{FF2B5EF4-FFF2-40B4-BE49-F238E27FC236}">
                <a16:creationId xmlns:a16="http://schemas.microsoft.com/office/drawing/2014/main" id="{52C11CFB-1C11-4D50-8A55-68A8F1088BF2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13B0F8-7A3E-479B-A7BB-E57D43F1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lum bright="10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62158" y="6554735"/>
            <a:ext cx="476084" cy="17752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56AEF1-6F4E-4FF9-9E3E-034BACDF911C}"/>
              </a:ext>
            </a:extLst>
          </p:cNvPr>
          <p:cNvCxnSpPr/>
          <p:nvPr userDrawn="1"/>
        </p:nvCxnSpPr>
        <p:spPr>
          <a:xfrm>
            <a:off x="11796135" y="6531890"/>
            <a:ext cx="0" cy="228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D3A0DEF-0CD5-4EFA-AEF0-B544D7D3EC5A}"/>
              </a:ext>
            </a:extLst>
          </p:cNvPr>
          <p:cNvSpPr/>
          <p:nvPr userDrawn="1"/>
        </p:nvSpPr>
        <p:spPr>
          <a:xfrm>
            <a:off x="190500" y="6315529"/>
            <a:ext cx="148054" cy="1480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1CA56-7391-4BF1-8123-E9588D2DA6D3}"/>
              </a:ext>
            </a:extLst>
          </p:cNvPr>
          <p:cNvSpPr/>
          <p:nvPr userDrawn="1"/>
        </p:nvSpPr>
        <p:spPr>
          <a:xfrm>
            <a:off x="-1475" y="6463582"/>
            <a:ext cx="184867" cy="1848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63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21694"/>
            <a:ext cx="11429997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1430000" cy="468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 descr="intel confidential">
            <a:extLst>
              <a:ext uri="{FF2B5EF4-FFF2-40B4-BE49-F238E27FC236}">
                <a16:creationId xmlns:a16="http://schemas.microsoft.com/office/drawing/2014/main" id="{D272B893-3411-4154-A13D-8DB1F4E167A4}"/>
              </a:ext>
            </a:extLst>
          </p:cNvPr>
          <p:cNvSpPr/>
          <p:nvPr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 descr="department or event name">
            <a:extLst>
              <a:ext uri="{FF2B5EF4-FFF2-40B4-BE49-F238E27FC236}">
                <a16:creationId xmlns:a16="http://schemas.microsoft.com/office/drawing/2014/main" id="{8A75CF89-9B1A-49AA-8C1C-7280637B6567}"/>
              </a:ext>
            </a:extLst>
          </p:cNvPr>
          <p:cNvSpPr/>
          <p:nvPr/>
        </p:nvSpPr>
        <p:spPr>
          <a:xfrm>
            <a:off x="286365" y="6510549"/>
            <a:ext cx="25603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tx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Sales, Marketing &amp; Communications Group</a:t>
            </a:r>
          </a:p>
        </p:txBody>
      </p:sp>
      <p:sp>
        <p:nvSpPr>
          <p:cNvPr id="11" name="TextBox 10" descr="page  number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45D14E-B985-4687-A5BE-C1B01A9E3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100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72549" y="6554735"/>
            <a:ext cx="476084" cy="17752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1C17E7-0B9C-4009-A44D-B6A6F0BE85CC}"/>
              </a:ext>
            </a:extLst>
          </p:cNvPr>
          <p:cNvCxnSpPr>
            <a:cxnSpLocks/>
          </p:cNvCxnSpPr>
          <p:nvPr userDrawn="1"/>
        </p:nvCxnSpPr>
        <p:spPr>
          <a:xfrm>
            <a:off x="11811295" y="6503586"/>
            <a:ext cx="0" cy="2601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hyperlink" Target="https://intel.sharepoint.com/sites/SMG-GPS/SitePages/GPS-Org-Chart.aspx" TargetMode="Externa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image" Target="../media/image35.png"/><Relationship Id="rId21" Type="http://schemas.openxmlformats.org/officeDocument/2006/relationships/hyperlink" Target="https://intel.sharepoint.com/sites/SMG-Legal/SitePages/Org-Chart.aspx" TargetMode="External"/><Relationship Id="rId34" Type="http://schemas.openxmlformats.org/officeDocument/2006/relationships/image" Target="../media/image32.jpeg"/><Relationship Id="rId42" Type="http://schemas.openxmlformats.org/officeDocument/2006/relationships/image" Target="../media/image37.jpeg"/><Relationship Id="rId47" Type="http://schemas.openxmlformats.org/officeDocument/2006/relationships/image" Target="../media/image41.jpeg"/><Relationship Id="rId7" Type="http://schemas.openxmlformats.org/officeDocument/2006/relationships/hyperlink" Target="https://intel.sharepoint.com/sites/SMG-Team-Americas/SitePages/Team-Americas-Org-Chart.aspx" TargetMode="External"/><Relationship Id="rId2" Type="http://schemas.openxmlformats.org/officeDocument/2006/relationships/tags" Target="../tags/tag2.xml"/><Relationship Id="rId16" Type="http://schemas.openxmlformats.org/officeDocument/2006/relationships/image" Target="../media/image20.png"/><Relationship Id="rId29" Type="http://schemas.openxmlformats.org/officeDocument/2006/relationships/hyperlink" Target="https://intel.sharepoint.com/sites/SMG-Global-Accounts/SitePages/Global-Accounts-Org-Chart.aspx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7.emf"/><Relationship Id="rId11" Type="http://schemas.openxmlformats.org/officeDocument/2006/relationships/hyperlink" Target="https://intel.sharepoint.com/sites/SMG-TeamPRC/SitePages/PRC-Org-Chart.aspx" TargetMode="External"/><Relationship Id="rId24" Type="http://schemas.openxmlformats.org/officeDocument/2006/relationships/image" Target="../media/image24.png"/><Relationship Id="rId32" Type="http://schemas.openxmlformats.org/officeDocument/2006/relationships/image" Target="../media/image30.png"/><Relationship Id="rId37" Type="http://schemas.openxmlformats.org/officeDocument/2006/relationships/image" Target="../media/image34.png"/><Relationship Id="rId40" Type="http://schemas.openxmlformats.org/officeDocument/2006/relationships/hyperlink" Target="https://intel.sharepoint.com/sites/SMG-NEX-Sales/SitePages/NEX-Sales-Org-Chart.aspx" TargetMode="External"/><Relationship Id="rId45" Type="http://schemas.openxmlformats.org/officeDocument/2006/relationships/image" Target="../media/image39.jpeg"/><Relationship Id="rId5" Type="http://schemas.openxmlformats.org/officeDocument/2006/relationships/oleObject" Target="../embeddings/oleObject1.bin"/><Relationship Id="rId15" Type="http://schemas.openxmlformats.org/officeDocument/2006/relationships/hyperlink" Target="https://intel.sharepoint.com/sites/SMG-CSE/SitePages/CSE-Org-Chart.aspx?OR=Teams-HL&amp;CT=1641442156446" TargetMode="External"/><Relationship Id="rId23" Type="http://schemas.openxmlformats.org/officeDocument/2006/relationships/hyperlink" Target="https://intel.sharepoint.com/sites/SMG-PeopleTeam/SitePages/People-Team-Org-Chart.aspx" TargetMode="External"/><Relationship Id="rId28" Type="http://schemas.openxmlformats.org/officeDocument/2006/relationships/image" Target="../media/image27.jpeg"/><Relationship Id="rId36" Type="http://schemas.openxmlformats.org/officeDocument/2006/relationships/hyperlink" Target="https://intel.sharepoint.com/sites/SMG-CCG-Sales/SitePages/CCG-Org-Chart.aspx" TargetMode="External"/><Relationship Id="rId10" Type="http://schemas.openxmlformats.org/officeDocument/2006/relationships/hyperlink" Target="https://intel.sharepoint.com/sites/IntelChina#intel-china-organization" TargetMode="External"/><Relationship Id="rId19" Type="http://schemas.openxmlformats.org/officeDocument/2006/relationships/hyperlink" Target="https://intel.sharepoint.com/sites/SMG-GCG/SitePages/GCG-Org-Chart.aspx" TargetMode="External"/><Relationship Id="rId31" Type="http://schemas.openxmlformats.org/officeDocument/2006/relationships/image" Target="../media/image29.png"/><Relationship Id="rId44" Type="http://schemas.openxmlformats.org/officeDocument/2006/relationships/hyperlink" Target="https://intel.sharepoint.com/sites/SMG-CPG/SitePages/CPG-Org-Chart.aspx" TargetMode="External"/><Relationship Id="rId4" Type="http://schemas.openxmlformats.org/officeDocument/2006/relationships/notesSlide" Target="../notesSlides/notesSlide1.xml"/><Relationship Id="rId9" Type="http://schemas.openxmlformats.org/officeDocument/2006/relationships/hyperlink" Target="https://intel.sharepoint.com/sites/SMG-Team-EMEA" TargetMode="External"/><Relationship Id="rId14" Type="http://schemas.openxmlformats.org/officeDocument/2006/relationships/image" Target="../media/image19.jpeg"/><Relationship Id="rId22" Type="http://schemas.openxmlformats.org/officeDocument/2006/relationships/image" Target="../media/image23.jpeg"/><Relationship Id="rId27" Type="http://schemas.openxmlformats.org/officeDocument/2006/relationships/image" Target="../media/image26.png"/><Relationship Id="rId30" Type="http://schemas.openxmlformats.org/officeDocument/2006/relationships/image" Target="../media/image28.png"/><Relationship Id="rId35" Type="http://schemas.openxmlformats.org/officeDocument/2006/relationships/image" Target="../media/image33.jpeg"/><Relationship Id="rId43" Type="http://schemas.openxmlformats.org/officeDocument/2006/relationships/image" Target="../media/image38.jpeg"/><Relationship Id="rId48" Type="http://schemas.openxmlformats.org/officeDocument/2006/relationships/image" Target="../media/image42.jpeg"/><Relationship Id="rId8" Type="http://schemas.openxmlformats.org/officeDocument/2006/relationships/hyperlink" Target="https://intel.sharepoint.com/sites/SMG-Team-APJ/SitePages/Team-APJ-Org-Chart.aspx" TargetMode="External"/><Relationship Id="rId3" Type="http://schemas.openxmlformats.org/officeDocument/2006/relationships/slideLayout" Target="../slideLayouts/slideLayout30.xml"/><Relationship Id="rId12" Type="http://schemas.openxmlformats.org/officeDocument/2006/relationships/image" Target="../media/image18.jpeg"/><Relationship Id="rId17" Type="http://schemas.openxmlformats.org/officeDocument/2006/relationships/hyperlink" Target="https://intel.sharepoint.com/sites/SMG-GlobalMarketing/SitePages/GMO-Org-Chart.aspx" TargetMode="External"/><Relationship Id="rId25" Type="http://schemas.openxmlformats.org/officeDocument/2006/relationships/hyperlink" Target="https://intel.sharepoint.com/sites/SMG_Finance/SitePages/Org%20Charts.aspx" TargetMode="External"/><Relationship Id="rId33" Type="http://schemas.openxmlformats.org/officeDocument/2006/relationships/image" Target="../media/image31.png"/><Relationship Id="rId38" Type="http://schemas.openxmlformats.org/officeDocument/2006/relationships/hyperlink" Target="https://intel.sharepoint.com/sites/SMG-DCAI-Sales/SitePages/DCAI-Sales-Org-Chart.aspx" TargetMode="External"/><Relationship Id="rId46" Type="http://schemas.openxmlformats.org/officeDocument/2006/relationships/image" Target="../media/image40.jpeg"/><Relationship Id="rId20" Type="http://schemas.openxmlformats.org/officeDocument/2006/relationships/image" Target="../media/image22.png"/><Relationship Id="rId4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jpeg"/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5.png"/><Relationship Id="rId11" Type="http://schemas.openxmlformats.org/officeDocument/2006/relationships/image" Target="../media/image41.jpe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39.jpeg"/><Relationship Id="rId9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607DD4-727C-4E0B-868F-D0D76D20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CPG 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0CDB53-BC0C-4FEF-A625-C76231EFF1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5D80A-D11D-4E58-914C-C13BC0EFAE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Derchang Kau – Intel Fellow, CPG/GEMS</a:t>
            </a:r>
          </a:p>
        </p:txBody>
      </p:sp>
    </p:spTree>
    <p:extLst>
      <p:ext uri="{BB962C8B-B14F-4D97-AF65-F5344CB8AC3E}">
        <p14:creationId xmlns:p14="http://schemas.microsoft.com/office/powerpoint/2010/main" val="347017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9AD2C69C-B3FA-4ADB-8000-9A179F85A104}"/>
              </a:ext>
            </a:extLst>
          </p:cNvPr>
          <p:cNvSpPr/>
          <p:nvPr/>
        </p:nvSpPr>
        <p:spPr>
          <a:xfrm>
            <a:off x="367560" y="4065728"/>
            <a:ext cx="1736025" cy="2286000"/>
          </a:xfrm>
          <a:prstGeom prst="rect">
            <a:avLst/>
          </a:prstGeom>
          <a:solidFill>
            <a:schemeClr val="bg2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D1225F7-47C6-460C-83D4-BE7EE91EA95B}"/>
              </a:ext>
            </a:extLst>
          </p:cNvPr>
          <p:cNvSpPr/>
          <p:nvPr/>
        </p:nvSpPr>
        <p:spPr>
          <a:xfrm>
            <a:off x="367560" y="1683053"/>
            <a:ext cx="1736025" cy="2286000"/>
          </a:xfrm>
          <a:prstGeom prst="rect">
            <a:avLst/>
          </a:prstGeom>
          <a:solidFill>
            <a:schemeClr val="bg2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20287CD-8A92-47EF-BCB0-E554DFFE126D}"/>
              </a:ext>
            </a:extLst>
          </p:cNvPr>
          <p:cNvSpPr/>
          <p:nvPr/>
        </p:nvSpPr>
        <p:spPr>
          <a:xfrm>
            <a:off x="2156427" y="1683053"/>
            <a:ext cx="2496367" cy="4663440"/>
          </a:xfrm>
          <a:prstGeom prst="rect">
            <a:avLst/>
          </a:prstGeom>
          <a:solidFill>
            <a:schemeClr val="bg2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338DD8F-2757-4D35-99B6-6188529BC492}"/>
              </a:ext>
            </a:extLst>
          </p:cNvPr>
          <p:cNvSpPr/>
          <p:nvPr/>
        </p:nvSpPr>
        <p:spPr>
          <a:xfrm>
            <a:off x="9132226" y="1683053"/>
            <a:ext cx="2691887" cy="4663440"/>
          </a:xfrm>
          <a:prstGeom prst="rect">
            <a:avLst/>
          </a:prstGeom>
          <a:solidFill>
            <a:schemeClr val="bg2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D79520B-7BA9-47DC-9177-08321F9B9AD0}"/>
              </a:ext>
            </a:extLst>
          </p:cNvPr>
          <p:cNvSpPr/>
          <p:nvPr/>
        </p:nvSpPr>
        <p:spPr>
          <a:xfrm>
            <a:off x="4710895" y="1683053"/>
            <a:ext cx="4363231" cy="4663440"/>
          </a:xfrm>
          <a:prstGeom prst="rect">
            <a:avLst/>
          </a:prstGeom>
          <a:solidFill>
            <a:schemeClr val="bg2">
              <a:lumMod val="5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/>
              <a:sym typeface="Trebuchet MS" panose="020B0603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CE71889-450C-4818-8B1A-89D6FACB7E71}"/>
              </a:ext>
            </a:extLst>
          </p:cNvPr>
          <p:cNvSpPr txBox="1"/>
          <p:nvPr/>
        </p:nvSpPr>
        <p:spPr>
          <a:xfrm>
            <a:off x="421615" y="1699614"/>
            <a:ext cx="1606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Global Accounts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6BD7611-71B6-43F4-99DE-CD8CB06B6495}"/>
              </a:ext>
            </a:extLst>
          </p:cNvPr>
          <p:cNvSpPr txBox="1"/>
          <p:nvPr/>
        </p:nvSpPr>
        <p:spPr>
          <a:xfrm>
            <a:off x="2169321" y="1699614"/>
            <a:ext cx="24705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Region &amp; Country Sales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03E64DF-61BD-4B29-9193-D06FF42B5655}"/>
              </a:ext>
            </a:extLst>
          </p:cNvPr>
          <p:cNvSpPr txBox="1"/>
          <p:nvPr/>
        </p:nvSpPr>
        <p:spPr>
          <a:xfrm>
            <a:off x="3164302" y="2077267"/>
            <a:ext cx="11636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C7FD"/>
              </a:solidFill>
              <a:effectLst/>
              <a:highlight>
                <a:srgbClr val="808080"/>
              </a:highlight>
              <a:uLnTx/>
              <a:uFillTx/>
              <a:latin typeface="IntelOne Text" panose="020B0503020203020204" pitchFamily="34" charset="0"/>
              <a:cs typeface="Arial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9A127BB-5F29-4714-B3D0-023ECE81D954}"/>
              </a:ext>
            </a:extLst>
          </p:cNvPr>
          <p:cNvSpPr txBox="1"/>
          <p:nvPr/>
        </p:nvSpPr>
        <p:spPr>
          <a:xfrm>
            <a:off x="3164302" y="2916246"/>
            <a:ext cx="15122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APJ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00C7FD"/>
              </a:solidFill>
              <a:effectLst/>
              <a:uLnTx/>
              <a:uFillTx/>
              <a:latin typeface="IntelOne Text" panose="020B0503020203020204" pitchFamily="34" charset="0"/>
              <a:cs typeface="Arial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9A9BF074-735C-40CF-9094-2C415238C911}"/>
              </a:ext>
            </a:extLst>
          </p:cNvPr>
          <p:cNvSpPr txBox="1"/>
          <p:nvPr/>
        </p:nvSpPr>
        <p:spPr>
          <a:xfrm>
            <a:off x="3164302" y="3792773"/>
            <a:ext cx="151222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EMEA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00C7FD"/>
              </a:solidFill>
              <a:effectLst/>
              <a:uLnTx/>
              <a:uFillTx/>
              <a:latin typeface="IntelOne Text" panose="020B0503020203020204" pitchFamily="34" charset="0"/>
              <a:cs typeface="Arial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5FCAC0B-63CB-451F-B0C6-2A01C2CA4D9C}"/>
              </a:ext>
            </a:extLst>
          </p:cNvPr>
          <p:cNvSpPr txBox="1"/>
          <p:nvPr/>
        </p:nvSpPr>
        <p:spPr>
          <a:xfrm>
            <a:off x="3181080" y="4617101"/>
            <a:ext cx="17644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 China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00C7FD"/>
              </a:solidFill>
              <a:effectLst/>
              <a:uLnTx/>
              <a:uFillTx/>
              <a:latin typeface="IntelOne Text" panose="020B0503020203020204" pitchFamily="34" charset="0"/>
              <a:cs typeface="Arial"/>
            </a:endParaRPr>
          </a:p>
        </p:txBody>
      </p:sp>
      <p:sp>
        <p:nvSpPr>
          <p:cNvPr id="150" name="Title 1">
            <a:extLst>
              <a:ext uri="{FF2B5EF4-FFF2-40B4-BE49-F238E27FC236}">
                <a16:creationId xmlns:a16="http://schemas.microsoft.com/office/drawing/2014/main" id="{F9B8270B-018D-4162-A438-EBCC2588681F}"/>
              </a:ext>
            </a:extLst>
          </p:cNvPr>
          <p:cNvSpPr txBox="1">
            <a:spLocks/>
          </p:cNvSpPr>
          <p:nvPr/>
        </p:nvSpPr>
        <p:spPr>
          <a:xfrm>
            <a:off x="467161" y="256752"/>
            <a:ext cx="6038916" cy="6463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Light"/>
                <a:cs typeface="Arial"/>
              </a:rPr>
              <a:t>SMG Org Chart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28A8CBCE-5A7B-455A-8684-2A0507EBD27C}"/>
              </a:ext>
            </a:extLst>
          </p:cNvPr>
          <p:cNvSpPr/>
          <p:nvPr/>
        </p:nvSpPr>
        <p:spPr>
          <a:xfrm>
            <a:off x="469900" y="875152"/>
            <a:ext cx="5338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The Sales, Marketing, and Communications team exists to deliver a world class experience to our global, diverse, ever-expanding customers and their customers to maximize their economic value and enable the IDM 2.0 strategy.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0E6ECD0-76B1-4C9E-9172-8652E9D16287}"/>
              </a:ext>
            </a:extLst>
          </p:cNvPr>
          <p:cNvSpPr txBox="1"/>
          <p:nvPr/>
        </p:nvSpPr>
        <p:spPr>
          <a:xfrm>
            <a:off x="3229619" y="5478964"/>
            <a:ext cx="12094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PRC</a:t>
            </a:r>
            <a:endParaRPr kumimoji="0" lang="en-US" sz="1400" b="0" i="0" u="sng" strike="noStrike" kern="1200" cap="none" spc="0" normalizeH="0" baseline="0" noProof="0" dirty="0">
              <a:ln>
                <a:noFill/>
              </a:ln>
              <a:solidFill>
                <a:srgbClr val="00C7FD"/>
              </a:solidFill>
              <a:effectLst/>
              <a:uLnTx/>
              <a:uFillTx/>
              <a:latin typeface="IntelOne Text" panose="020B0503020203020204" pitchFamily="34" charset="0"/>
              <a:cs typeface="Arial"/>
            </a:endParaRP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5A479F44-95C5-41E4-9342-DD02FD775561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9" b="11582"/>
          <a:stretch/>
        </p:blipFill>
        <p:spPr bwMode="auto">
          <a:xfrm>
            <a:off x="10123110" y="926226"/>
            <a:ext cx="594360" cy="5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A0CF8745-8F71-4603-BC3F-7BBA6D509A05}"/>
              </a:ext>
            </a:extLst>
          </p:cNvPr>
          <p:cNvSpPr txBox="1"/>
          <p:nvPr/>
        </p:nvSpPr>
        <p:spPr>
          <a:xfrm>
            <a:off x="9209020" y="1699614"/>
            <a:ext cx="2538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Text" panose="020B0503020203020204" pitchFamily="34" charset="0"/>
                <a:cs typeface="Qualcomm Office Bold"/>
              </a:rPr>
              <a:t>SMG Functions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3F99F3F-5E79-42ED-96F4-EB22A2C5B452}"/>
              </a:ext>
            </a:extLst>
          </p:cNvPr>
          <p:cNvSpPr txBox="1"/>
          <p:nvPr/>
        </p:nvSpPr>
        <p:spPr>
          <a:xfrm>
            <a:off x="9921202" y="3176247"/>
            <a:ext cx="142676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13"/>
              </a:rPr>
              <a:t>Global Partners &amp; Customer Support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cs typeface="Arial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John Kalvin</a:t>
            </a:r>
          </a:p>
        </p:txBody>
      </p:sp>
      <p:pic>
        <p:nvPicPr>
          <p:cNvPr id="145" name="Picture 144" descr="A person wearing a suit and tie smiling at the camera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7677F7CE-E42A-425C-B0E2-FABECACD48A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" b="33432"/>
          <a:stretch/>
        </p:blipFill>
        <p:spPr>
          <a:xfrm>
            <a:off x="9419429" y="3242033"/>
            <a:ext cx="512064" cy="502920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18AF340C-CA2F-4470-9278-B095E28E6605}"/>
              </a:ext>
            </a:extLst>
          </p:cNvPr>
          <p:cNvSpPr txBox="1"/>
          <p:nvPr/>
        </p:nvSpPr>
        <p:spPr>
          <a:xfrm>
            <a:off x="9921202" y="3749796"/>
            <a:ext cx="15563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Customer &amp; Sales Excellence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Rebecca Brown</a:t>
            </a:r>
          </a:p>
        </p:txBody>
      </p:sp>
      <p:pic>
        <p:nvPicPr>
          <p:cNvPr id="153" name="Picture 152">
            <a:hlinkClick r:id="rId15"/>
            <a:extLst>
              <a:ext uri="{FF2B5EF4-FFF2-40B4-BE49-F238E27FC236}">
                <a16:creationId xmlns:a16="http://schemas.microsoft.com/office/drawing/2014/main" id="{6B71BC17-CB91-4EF3-A9BC-9BEB4AF71320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9417578" y="3820193"/>
            <a:ext cx="512064" cy="502920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3F7865E7-6013-423A-A553-44CD0A168E72}"/>
              </a:ext>
            </a:extLst>
          </p:cNvPr>
          <p:cNvSpPr txBox="1"/>
          <p:nvPr/>
        </p:nvSpPr>
        <p:spPr>
          <a:xfrm>
            <a:off x="9921202" y="2603844"/>
            <a:ext cx="14531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, Events &amp; Brand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Karen Walker</a:t>
            </a:r>
          </a:p>
        </p:txBody>
      </p:sp>
      <p:pic>
        <p:nvPicPr>
          <p:cNvPr id="159" name="Picture 158">
            <a:hlinkClick r:id="rId17"/>
            <a:extLst>
              <a:ext uri="{FF2B5EF4-FFF2-40B4-BE49-F238E27FC236}">
                <a16:creationId xmlns:a16="http://schemas.microsoft.com/office/drawing/2014/main" id="{059DA783-40A7-4252-B928-911B6F30D144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>
            <a:off x="9413874" y="2664299"/>
            <a:ext cx="512064" cy="502920"/>
          </a:xfrm>
          <a:prstGeom prst="rect">
            <a:avLst/>
          </a:prstGeom>
          <a:ln>
            <a:noFill/>
          </a:ln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80256D11-D651-4E30-BA25-8295C7DD5C5D}"/>
              </a:ext>
            </a:extLst>
          </p:cNvPr>
          <p:cNvSpPr txBox="1"/>
          <p:nvPr/>
        </p:nvSpPr>
        <p:spPr>
          <a:xfrm>
            <a:off x="9921202" y="2077311"/>
            <a:ext cx="130883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19"/>
              </a:rPr>
              <a:t>Global Comms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cs typeface="Arial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Tara Smith</a:t>
            </a:r>
          </a:p>
        </p:txBody>
      </p:sp>
      <p:pic>
        <p:nvPicPr>
          <p:cNvPr id="160" name="Picture 159">
            <a:hlinkClick r:id="rId19"/>
            <a:extLst>
              <a:ext uri="{FF2B5EF4-FFF2-40B4-BE49-F238E27FC236}">
                <a16:creationId xmlns:a16="http://schemas.microsoft.com/office/drawing/2014/main" id="{CDE57E36-EC00-41A8-81C2-3AACB9478660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9415726" y="2068055"/>
            <a:ext cx="512064" cy="50292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85546D3F-D40C-4BBD-BEAE-41AA8032E15B}"/>
              </a:ext>
            </a:extLst>
          </p:cNvPr>
          <p:cNvSpPr txBox="1"/>
          <p:nvPr/>
        </p:nvSpPr>
        <p:spPr>
          <a:xfrm>
            <a:off x="9949195" y="5675071"/>
            <a:ext cx="162130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21"/>
              </a:rPr>
              <a:t>Legal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cs typeface="Arial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Chad Chambers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7BF539C-7B0A-46AC-A265-EBED10265FF8}"/>
              </a:ext>
            </a:extLst>
          </p:cNvPr>
          <p:cNvSpPr/>
          <p:nvPr/>
        </p:nvSpPr>
        <p:spPr>
          <a:xfrm>
            <a:off x="9289356" y="5648168"/>
            <a:ext cx="2286000" cy="548640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0CD9E5B-94C9-410E-AF07-805BFC30E17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" r="8215" b="32731"/>
          <a:stretch/>
        </p:blipFill>
        <p:spPr>
          <a:xfrm>
            <a:off x="9417153" y="5681249"/>
            <a:ext cx="485410" cy="487794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4339DAFA-9E3D-45ED-865D-F9EF5B27E8E5}"/>
              </a:ext>
            </a:extLst>
          </p:cNvPr>
          <p:cNvSpPr txBox="1"/>
          <p:nvPr/>
        </p:nvSpPr>
        <p:spPr>
          <a:xfrm>
            <a:off x="9952101" y="5076300"/>
            <a:ext cx="143309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23"/>
              </a:rPr>
              <a:t>People Team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cs typeface="Arial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Claudia Gilles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2B4BFB2-7221-48BD-8471-A6B64C5B7EC4}"/>
              </a:ext>
            </a:extLst>
          </p:cNvPr>
          <p:cNvSpPr/>
          <p:nvPr/>
        </p:nvSpPr>
        <p:spPr>
          <a:xfrm>
            <a:off x="9292262" y="5017123"/>
            <a:ext cx="2286000" cy="548640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pic>
        <p:nvPicPr>
          <p:cNvPr id="9" name="Picture 8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11310633-54E7-4195-BDA4-A577D1298A23}"/>
              </a:ext>
            </a:extLst>
          </p:cNvPr>
          <p:cNvPicPr preferRelativeResize="0"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542" y="5060047"/>
            <a:ext cx="484632" cy="484632"/>
          </a:xfrm>
          <a:prstGeom prst="rect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3BD081B2-900A-4033-8469-F2E0C7F7AA44}"/>
              </a:ext>
            </a:extLst>
          </p:cNvPr>
          <p:cNvSpPr txBox="1"/>
          <p:nvPr/>
        </p:nvSpPr>
        <p:spPr>
          <a:xfrm>
            <a:off x="9946289" y="4443414"/>
            <a:ext cx="1495740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25"/>
              </a:rPr>
              <a:t>Finance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cs typeface="Arial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Emily De Grijs</a:t>
            </a:r>
          </a:p>
        </p:txBody>
      </p:sp>
      <p:pic>
        <p:nvPicPr>
          <p:cNvPr id="144" name="Picture 4">
            <a:hlinkClick r:id="rId25"/>
            <a:extLst>
              <a:ext uri="{FF2B5EF4-FFF2-40B4-BE49-F238E27FC236}">
                <a16:creationId xmlns:a16="http://schemas.microsoft.com/office/drawing/2014/main" id="{571C5C5D-B47B-4769-B4F9-28D896AE83D5}"/>
              </a:ext>
            </a:extLst>
          </p:cNvPr>
          <p:cNvPicPr preferRelativeResize="0">
            <a:picLocks/>
          </p:cNvPicPr>
          <p:nvPr/>
        </p:nvPicPr>
        <p:blipFill>
          <a:blip r:embed="rId26"/>
          <a:stretch>
            <a:fillRect/>
          </a:stretch>
        </p:blipFill>
        <p:spPr>
          <a:xfrm>
            <a:off x="9417542" y="4420184"/>
            <a:ext cx="484632" cy="484632"/>
          </a:xfrm>
          <a:prstGeom prst="rect">
            <a:avLst/>
          </a:prstGeom>
        </p:spPr>
      </p:pic>
      <p:sp>
        <p:nvSpPr>
          <p:cNvPr id="154" name="Rectangle 153">
            <a:extLst>
              <a:ext uri="{FF2B5EF4-FFF2-40B4-BE49-F238E27FC236}">
                <a16:creationId xmlns:a16="http://schemas.microsoft.com/office/drawing/2014/main" id="{D773E386-CC19-4D22-9742-3D12FD79B218}"/>
              </a:ext>
            </a:extLst>
          </p:cNvPr>
          <p:cNvSpPr/>
          <p:nvPr/>
        </p:nvSpPr>
        <p:spPr>
          <a:xfrm>
            <a:off x="9292262" y="4386079"/>
            <a:ext cx="2286000" cy="548640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CC1092-CC0C-43F9-A104-BF79771E1E85}"/>
              </a:ext>
            </a:extLst>
          </p:cNvPr>
          <p:cNvSpPr/>
          <p:nvPr/>
        </p:nvSpPr>
        <p:spPr>
          <a:xfrm>
            <a:off x="10109023" y="4334437"/>
            <a:ext cx="386986" cy="254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7B5C83B-C4E3-411C-816B-9E67E49E7D4F}"/>
              </a:ext>
            </a:extLst>
          </p:cNvPr>
          <p:cNvSpPr txBox="1"/>
          <p:nvPr/>
        </p:nvSpPr>
        <p:spPr>
          <a:xfrm>
            <a:off x="5181510" y="1699614"/>
            <a:ext cx="343877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Text"/>
                <a:cs typeface="Arial"/>
              </a:rPr>
              <a:t>Category &amp; Planning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E1BD067-A7F1-4233-87DD-25CEB11A0954}"/>
              </a:ext>
            </a:extLst>
          </p:cNvPr>
          <p:cNvSpPr/>
          <p:nvPr/>
        </p:nvSpPr>
        <p:spPr>
          <a:xfrm>
            <a:off x="1456796" y="6509142"/>
            <a:ext cx="9630766" cy="2462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Light"/>
                <a:cs typeface="Arial"/>
              </a:rPr>
              <a:t>Intel Confidential – Organizational changes are pending legal review, and/or Workers Councils’ consultation/approval where applicable.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Light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8572ED1-82D7-4FE9-A757-44E60AC32B54}"/>
              </a:ext>
            </a:extLst>
          </p:cNvPr>
          <p:cNvSpPr txBox="1"/>
          <p:nvPr/>
        </p:nvSpPr>
        <p:spPr>
          <a:xfrm>
            <a:off x="7719307" y="123704"/>
            <a:ext cx="2457083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/>
                <a:cs typeface="Qualcomm Office Bold"/>
              </a:rPr>
              <a:t>Christoph Schell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Qualcomm Office Bold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 Light"/>
              <a:cs typeface="Qualcomm Office Bold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EFC9223A-40F2-4856-AA54-B1969C6F4AAC}"/>
              </a:ext>
            </a:extLst>
          </p:cNvPr>
          <p:cNvPicPr preferRelativeResize="0">
            <a:picLocks/>
          </p:cNvPicPr>
          <p:nvPr/>
        </p:nvPicPr>
        <p:blipFill>
          <a:blip r:embed="rId27"/>
          <a:stretch>
            <a:fillRect/>
          </a:stretch>
        </p:blipFill>
        <p:spPr>
          <a:xfrm>
            <a:off x="7842658" y="926226"/>
            <a:ext cx="594360" cy="594360"/>
          </a:xfrm>
          <a:prstGeom prst="rect">
            <a:avLst/>
          </a:prstGeom>
          <a:ln>
            <a:noFill/>
          </a:ln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BABEA2EC-CCDB-4DE6-AB99-AF87A0117B34}"/>
              </a:ext>
            </a:extLst>
          </p:cNvPr>
          <p:cNvSpPr txBox="1"/>
          <p:nvPr/>
        </p:nvSpPr>
        <p:spPr>
          <a:xfrm>
            <a:off x="8537733" y="1159278"/>
            <a:ext cx="1493202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Anna Torres</a:t>
            </a:r>
          </a:p>
          <a:p>
            <a:pPr marL="0" marR="0" lvl="0" indent="0" algn="l" defTabSz="2438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Light"/>
                <a:cs typeface="Arial"/>
              </a:rPr>
              <a:t>Chief of Staff</a:t>
            </a:r>
          </a:p>
          <a:p>
            <a:pPr marL="0" marR="0" lvl="0" indent="0" algn="l" defTabSz="2438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One Display Light"/>
                <a:cs typeface="Arial"/>
              </a:rPr>
              <a:t>SMG Analytics &amp; Operations 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E5CAF594-939A-4362-A4D8-59F98ACAA90F}"/>
              </a:ext>
            </a:extLst>
          </p:cNvPr>
          <p:cNvSpPr txBox="1"/>
          <p:nvPr/>
        </p:nvSpPr>
        <p:spPr>
          <a:xfrm>
            <a:off x="10816765" y="1159278"/>
            <a:ext cx="1211333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l" defTabSz="2438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Tina Knudsen</a:t>
            </a:r>
          </a:p>
          <a:p>
            <a:pPr marL="0" marR="0" lvl="0" indent="0" algn="l" defTabSz="2438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Light"/>
                <a:cs typeface="Arial"/>
              </a:rPr>
              <a:t>Executive Assistant</a:t>
            </a:r>
          </a:p>
          <a:p>
            <a:pPr marL="0" marR="0" lvl="0" indent="0" algn="l" defTabSz="24383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telOne Display Light"/>
                <a:cs typeface="Arial"/>
              </a:rPr>
              <a:t>SMG Lead Admin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Light"/>
              <a:cs typeface="Arial"/>
            </a:endParaRPr>
          </a:p>
        </p:txBody>
      </p:sp>
      <p:pic>
        <p:nvPicPr>
          <p:cNvPr id="125" name="Picture 124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2F8A72AD-5042-4EBE-AFD6-C759280EEF1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24" y="153292"/>
            <a:ext cx="1387249" cy="1371192"/>
          </a:xfrm>
          <a:prstGeom prst="rect">
            <a:avLst/>
          </a:prstGeom>
        </p:spPr>
      </p:pic>
      <p:pic>
        <p:nvPicPr>
          <p:cNvPr id="126" name="Picture 125">
            <a:hlinkClick r:id="rId29"/>
            <a:extLst>
              <a:ext uri="{FF2B5EF4-FFF2-40B4-BE49-F238E27FC236}">
                <a16:creationId xmlns:a16="http://schemas.microsoft.com/office/drawing/2014/main" id="{49093634-E1BD-4F9E-A75F-A59BC869D63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0"/>
          <a:srcRect l="9453" t="2846" r="10189" b="16369"/>
          <a:stretch/>
        </p:blipFill>
        <p:spPr>
          <a:xfrm>
            <a:off x="905004" y="2230117"/>
            <a:ext cx="640080" cy="640080"/>
          </a:xfrm>
          <a:prstGeom prst="rect">
            <a:avLst/>
          </a:prstGeom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292340FA-5289-41AA-B0CA-A43262D6125D}"/>
              </a:ext>
            </a:extLst>
          </p:cNvPr>
          <p:cNvSpPr txBox="1"/>
          <p:nvPr/>
        </p:nvSpPr>
        <p:spPr>
          <a:xfrm>
            <a:off x="453569" y="2887447"/>
            <a:ext cx="15429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Ryan McCurdy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CC56E22-7613-41B5-ADAA-9D1B972E6034}"/>
              </a:ext>
            </a:extLst>
          </p:cNvPr>
          <p:cNvSpPr>
            <a:spLocks/>
          </p:cNvSpPr>
          <p:nvPr/>
        </p:nvSpPr>
        <p:spPr bwMode="auto">
          <a:xfrm>
            <a:off x="3164302" y="2372092"/>
            <a:ext cx="1256079" cy="36534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73133" tIns="36566" rIns="73133" bIns="36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Greg Ernst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Display Regular"/>
                <a:cs typeface="Arial"/>
              </a:rPr>
              <a:t>Government 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      </a:t>
            </a:r>
          </a:p>
        </p:txBody>
      </p:sp>
      <p:pic>
        <p:nvPicPr>
          <p:cNvPr id="133" name="Picture 132">
            <a:hlinkClick r:id="rId8"/>
            <a:extLst>
              <a:ext uri="{FF2B5EF4-FFF2-40B4-BE49-F238E27FC236}">
                <a16:creationId xmlns:a16="http://schemas.microsoft.com/office/drawing/2014/main" id="{72BC9839-F70E-4102-9EF3-0AB1FB11BAD8}"/>
              </a:ext>
            </a:extLst>
          </p:cNvPr>
          <p:cNvPicPr preferRelativeResize="0">
            <a:picLocks/>
          </p:cNvPicPr>
          <p:nvPr/>
        </p:nvPicPr>
        <p:blipFill>
          <a:blip r:embed="rId31"/>
          <a:stretch>
            <a:fillRect/>
          </a:stretch>
        </p:blipFill>
        <p:spPr>
          <a:xfrm>
            <a:off x="2432762" y="2928642"/>
            <a:ext cx="640080" cy="640080"/>
          </a:xfrm>
          <a:prstGeom prst="rect">
            <a:avLst/>
          </a:prstGeom>
          <a:ln w="12700">
            <a:noFill/>
          </a:ln>
        </p:spPr>
      </p:pic>
      <p:pic>
        <p:nvPicPr>
          <p:cNvPr id="141" name="Picture 140">
            <a:hlinkClick r:id="rId10"/>
            <a:extLst>
              <a:ext uri="{FF2B5EF4-FFF2-40B4-BE49-F238E27FC236}">
                <a16:creationId xmlns:a16="http://schemas.microsoft.com/office/drawing/2014/main" id="{16AD8850-AB4A-48E3-953C-3838E43F512F}"/>
              </a:ext>
            </a:extLst>
          </p:cNvPr>
          <p:cNvPicPr preferRelativeResize="0">
            <a:picLocks/>
          </p:cNvPicPr>
          <p:nvPr/>
        </p:nvPicPr>
        <p:blipFill>
          <a:blip r:embed="rId32"/>
          <a:stretch>
            <a:fillRect/>
          </a:stretch>
        </p:blipFill>
        <p:spPr>
          <a:xfrm>
            <a:off x="2432762" y="4640768"/>
            <a:ext cx="640080" cy="640080"/>
          </a:xfrm>
          <a:prstGeom prst="rect">
            <a:avLst/>
          </a:prstGeom>
          <a:ln w="9525" cap="sq">
            <a:noFill/>
            <a:prstDash val="solid"/>
            <a:miter lim="800000"/>
          </a:ln>
          <a:effectLst/>
        </p:spPr>
      </p:pic>
      <p:pic>
        <p:nvPicPr>
          <p:cNvPr id="142" name="Picture 141">
            <a:hlinkClick r:id="rId7"/>
            <a:extLst>
              <a:ext uri="{FF2B5EF4-FFF2-40B4-BE49-F238E27FC236}">
                <a16:creationId xmlns:a16="http://schemas.microsoft.com/office/drawing/2014/main" id="{548DC6F1-F862-47E0-B6AE-00722B2CEBAF}"/>
              </a:ext>
            </a:extLst>
          </p:cNvPr>
          <p:cNvPicPr preferRelativeResize="0">
            <a:picLocks/>
          </p:cNvPicPr>
          <p:nvPr/>
        </p:nvPicPr>
        <p:blipFill>
          <a:blip r:embed="rId33"/>
          <a:stretch>
            <a:fillRect/>
          </a:stretch>
        </p:blipFill>
        <p:spPr>
          <a:xfrm>
            <a:off x="2432762" y="2068055"/>
            <a:ext cx="640080" cy="640080"/>
          </a:xfrm>
          <a:prstGeom prst="rect">
            <a:avLst/>
          </a:prstGeom>
          <a:ln>
            <a:noFill/>
          </a:ln>
        </p:spPr>
      </p:pic>
      <p:pic>
        <p:nvPicPr>
          <p:cNvPr id="143" name="Picture 142" descr="A person wearing a blue shirt&#10;&#10;Description automatically generated with low confidence">
            <a:extLst>
              <a:ext uri="{FF2B5EF4-FFF2-40B4-BE49-F238E27FC236}">
                <a16:creationId xmlns:a16="http://schemas.microsoft.com/office/drawing/2014/main" id="{AE6C6632-A98A-449E-B5A6-F5E3E07DB97C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2349" r="26049" b="66189"/>
          <a:stretch/>
        </p:blipFill>
        <p:spPr>
          <a:xfrm>
            <a:off x="2681554" y="5498349"/>
            <a:ext cx="547621" cy="547621"/>
          </a:xfrm>
          <a:prstGeom prst="rect">
            <a:avLst/>
          </a:prstGeom>
        </p:spPr>
      </p:pic>
      <p:pic>
        <p:nvPicPr>
          <p:cNvPr id="146" name="Picture 7">
            <a:extLst>
              <a:ext uri="{FF2B5EF4-FFF2-40B4-BE49-F238E27FC236}">
                <a16:creationId xmlns:a16="http://schemas.microsoft.com/office/drawing/2014/main" id="{70E9CF54-9A38-47C2-BF87-0C0CEE70419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5"/>
          <a:srcRect l="4933" r="5043"/>
          <a:stretch/>
        </p:blipFill>
        <p:spPr>
          <a:xfrm>
            <a:off x="2432762" y="3794493"/>
            <a:ext cx="640080" cy="640080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AA55888D-210C-4741-BB53-AFE80A34FAFA}"/>
              </a:ext>
            </a:extLst>
          </p:cNvPr>
          <p:cNvSpPr>
            <a:spLocks/>
          </p:cNvSpPr>
          <p:nvPr/>
        </p:nvSpPr>
        <p:spPr bwMode="auto">
          <a:xfrm>
            <a:off x="3164302" y="4072932"/>
            <a:ext cx="1457785" cy="45872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73133" tIns="36566" rIns="73133" bIns="36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Frans Scheper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Display Regular"/>
                <a:cs typeface="Arial"/>
              </a:rPr>
              <a:t>Olympics, Automotive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1C3745C-5C28-4A46-AF7C-F3306A75D2FC}"/>
              </a:ext>
            </a:extLst>
          </p:cNvPr>
          <p:cNvSpPr>
            <a:spLocks/>
          </p:cNvSpPr>
          <p:nvPr/>
        </p:nvSpPr>
        <p:spPr bwMode="auto">
          <a:xfrm>
            <a:off x="3164302" y="4947187"/>
            <a:ext cx="1572146" cy="23314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73133" tIns="36566" rIns="73133" bIns="36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Rui Wang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A17E1B4-CF46-4BB9-A347-0134C28ADDE6}"/>
              </a:ext>
            </a:extLst>
          </p:cNvPr>
          <p:cNvSpPr>
            <a:spLocks/>
          </p:cNvSpPr>
          <p:nvPr/>
        </p:nvSpPr>
        <p:spPr bwMode="auto">
          <a:xfrm>
            <a:off x="3229619" y="5747636"/>
            <a:ext cx="1445899" cy="23314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73133" tIns="36566" rIns="73133" bIns="36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Alan Wang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9E69A82-344B-44EA-9703-5816D0CD6864}"/>
              </a:ext>
            </a:extLst>
          </p:cNvPr>
          <p:cNvSpPr txBox="1"/>
          <p:nvPr/>
        </p:nvSpPr>
        <p:spPr>
          <a:xfrm>
            <a:off x="6324621" y="2007388"/>
            <a:ext cx="198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CCG  Category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 Sales</a:t>
            </a:r>
          </a:p>
        </p:txBody>
      </p:sp>
      <p:pic>
        <p:nvPicPr>
          <p:cNvPr id="93" name="Picture 92">
            <a:hlinkClick r:id="rId36"/>
            <a:extLst>
              <a:ext uri="{FF2B5EF4-FFF2-40B4-BE49-F238E27FC236}">
                <a16:creationId xmlns:a16="http://schemas.microsoft.com/office/drawing/2014/main" id="{0D4BF7AA-200C-4DB7-8822-0E289A7C1834}"/>
              </a:ext>
            </a:extLst>
          </p:cNvPr>
          <p:cNvPicPr>
            <a:picLocks/>
          </p:cNvPicPr>
          <p:nvPr/>
        </p:nvPicPr>
        <p:blipFill>
          <a:blip r:embed="rId37"/>
          <a:stretch>
            <a:fillRect/>
          </a:stretch>
        </p:blipFill>
        <p:spPr>
          <a:xfrm>
            <a:off x="8377298" y="2068055"/>
            <a:ext cx="594360" cy="594360"/>
          </a:xfrm>
          <a:prstGeom prst="rect">
            <a:avLst/>
          </a:prstGeom>
        </p:spPr>
      </p:pic>
      <p:pic>
        <p:nvPicPr>
          <p:cNvPr id="94" name="Picture 93">
            <a:hlinkClick r:id="rId38"/>
            <a:extLst>
              <a:ext uri="{FF2B5EF4-FFF2-40B4-BE49-F238E27FC236}">
                <a16:creationId xmlns:a16="http://schemas.microsoft.com/office/drawing/2014/main" id="{304D50AF-98CD-4EA3-B564-EC18644DED53}"/>
              </a:ext>
            </a:extLst>
          </p:cNvPr>
          <p:cNvPicPr>
            <a:picLocks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" b="11773"/>
          <a:stretch/>
        </p:blipFill>
        <p:spPr>
          <a:xfrm>
            <a:off x="8377298" y="2768469"/>
            <a:ext cx="594360" cy="594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</p:pic>
      <p:sp>
        <p:nvSpPr>
          <p:cNvPr id="167" name="TextBox 166">
            <a:extLst>
              <a:ext uri="{FF2B5EF4-FFF2-40B4-BE49-F238E27FC236}">
                <a16:creationId xmlns:a16="http://schemas.microsoft.com/office/drawing/2014/main" id="{E731CB58-1489-4F62-B0F3-BA7B09544CDA}"/>
              </a:ext>
            </a:extLst>
          </p:cNvPr>
          <p:cNvSpPr txBox="1"/>
          <p:nvPr/>
        </p:nvSpPr>
        <p:spPr>
          <a:xfrm>
            <a:off x="6203323" y="2701106"/>
            <a:ext cx="2122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hlinkClick r:id="rId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DCAI Category Sales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C7FD"/>
              </a:solidFill>
              <a:effectLst/>
              <a:uLnTx/>
              <a:uFillTx/>
              <a:latin typeface="IntelOne Text" panose="020B0503020203020204" pitchFamily="34" charset="0"/>
              <a:cs typeface="Arial"/>
            </a:endParaRPr>
          </a:p>
        </p:txBody>
      </p:sp>
      <p:pic>
        <p:nvPicPr>
          <p:cNvPr id="95" name="Picture 94">
            <a:hlinkClick r:id="rId40"/>
            <a:extLst>
              <a:ext uri="{FF2B5EF4-FFF2-40B4-BE49-F238E27FC236}">
                <a16:creationId xmlns:a16="http://schemas.microsoft.com/office/drawing/2014/main" id="{08EB86D4-E2A5-43C8-8496-19B6370CEE5B}"/>
              </a:ext>
            </a:extLst>
          </p:cNvPr>
          <p:cNvPicPr>
            <a:picLocks/>
          </p:cNvPicPr>
          <p:nvPr/>
        </p:nvPicPr>
        <p:blipFill>
          <a:blip r:embed="rId41"/>
          <a:stretch>
            <a:fillRect/>
          </a:stretch>
        </p:blipFill>
        <p:spPr>
          <a:xfrm>
            <a:off x="8377298" y="3488343"/>
            <a:ext cx="594360" cy="594360"/>
          </a:xfrm>
          <a:prstGeom prst="rect">
            <a:avLst/>
          </a:prstGeom>
          <a:ln>
            <a:noFill/>
          </a:ln>
        </p:spPr>
      </p:pic>
      <p:sp>
        <p:nvSpPr>
          <p:cNvPr id="169" name="TextBox 168">
            <a:extLst>
              <a:ext uri="{FF2B5EF4-FFF2-40B4-BE49-F238E27FC236}">
                <a16:creationId xmlns:a16="http://schemas.microsoft.com/office/drawing/2014/main" id="{A3469E47-09AF-4902-9679-B51972ED19DD}"/>
              </a:ext>
            </a:extLst>
          </p:cNvPr>
          <p:cNvSpPr txBox="1"/>
          <p:nvPr/>
        </p:nvSpPr>
        <p:spPr>
          <a:xfrm>
            <a:off x="6249976" y="3404751"/>
            <a:ext cx="20759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NEX Category Sales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AAEEBC1-FB61-4BA6-84D8-C5CFDE573760}"/>
              </a:ext>
            </a:extLst>
          </p:cNvPr>
          <p:cNvSpPr>
            <a:spLocks/>
          </p:cNvSpPr>
          <p:nvPr/>
        </p:nvSpPr>
        <p:spPr>
          <a:xfrm>
            <a:off x="8377298" y="4894968"/>
            <a:ext cx="594360" cy="59436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3A77176-A48C-4D13-A113-2E732729096C}"/>
              </a:ext>
            </a:extLst>
          </p:cNvPr>
          <p:cNvSpPr txBox="1"/>
          <p:nvPr/>
        </p:nvSpPr>
        <p:spPr>
          <a:xfrm>
            <a:off x="6526673" y="4819310"/>
            <a:ext cx="1799290" cy="33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Software Sales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775D4968-4F5B-4050-93DB-C5E876754135}"/>
              </a:ext>
            </a:extLst>
          </p:cNvPr>
          <p:cNvSpPr>
            <a:spLocks/>
          </p:cNvSpPr>
          <p:nvPr/>
        </p:nvSpPr>
        <p:spPr bwMode="auto">
          <a:xfrm>
            <a:off x="6803173" y="5177728"/>
            <a:ext cx="1522790" cy="29454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73133" tIns="36566" rIns="73133" bIns="36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 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TBH</a:t>
            </a:r>
          </a:p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Display Regular"/>
                <a:cs typeface="Arial"/>
              </a:rPr>
              <a:t>FSI 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110FCAD-AC1C-4BE0-A6A4-41C290401000}"/>
              </a:ext>
            </a:extLst>
          </p:cNvPr>
          <p:cNvSpPr txBox="1"/>
          <p:nvPr/>
        </p:nvSpPr>
        <p:spPr>
          <a:xfrm>
            <a:off x="6268638" y="4127580"/>
            <a:ext cx="20573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AXG Category Sales</a:t>
            </a: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1EDBC71A-B9F1-4FE2-88B8-B3ED29F73E76}"/>
              </a:ext>
            </a:extLst>
          </p:cNvPr>
          <p:cNvPicPr>
            <a:picLocks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06" b="14234"/>
          <a:stretch/>
        </p:blipFill>
        <p:spPr>
          <a:xfrm>
            <a:off x="8377298" y="4194425"/>
            <a:ext cx="594360" cy="594360"/>
          </a:xfrm>
          <a:prstGeom prst="rect">
            <a:avLst/>
          </a:prstGeom>
        </p:spPr>
      </p:pic>
      <p:sp>
        <p:nvSpPr>
          <p:cNvPr id="173" name="Rectangle 172">
            <a:extLst>
              <a:ext uri="{FF2B5EF4-FFF2-40B4-BE49-F238E27FC236}">
                <a16:creationId xmlns:a16="http://schemas.microsoft.com/office/drawing/2014/main" id="{E6E5645B-6CB3-4CF8-BAC8-6E0E9CB7EA5F}"/>
              </a:ext>
            </a:extLst>
          </p:cNvPr>
          <p:cNvSpPr>
            <a:spLocks/>
          </p:cNvSpPr>
          <p:nvPr/>
        </p:nvSpPr>
        <p:spPr bwMode="auto">
          <a:xfrm>
            <a:off x="6535374" y="4464093"/>
            <a:ext cx="1790589" cy="32065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73133" tIns="36566" rIns="73133" bIns="36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/>
                <a:cs typeface="Arial"/>
              </a:rPr>
              <a:t>Nash Palaniswamy (Acting)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026BCF5-22D2-4975-BE0E-77091D28C5E7}"/>
              </a:ext>
            </a:extLst>
          </p:cNvPr>
          <p:cNvSpPr txBox="1"/>
          <p:nvPr/>
        </p:nvSpPr>
        <p:spPr>
          <a:xfrm>
            <a:off x="7231345" y="5552761"/>
            <a:ext cx="1094618" cy="338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C7FD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IFS Sales</a:t>
            </a:r>
          </a:p>
        </p:txBody>
      </p:sp>
      <p:pic>
        <p:nvPicPr>
          <p:cNvPr id="6" name="Picture 6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3F27FB99-A4AA-4949-8BA8-51C0D42EE17C}"/>
              </a:ext>
            </a:extLst>
          </p:cNvPr>
          <p:cNvPicPr>
            <a:picLocks/>
          </p:cNvPicPr>
          <p:nvPr/>
        </p:nvPicPr>
        <p:blipFill rotWithShape="1">
          <a:blip r:embed="rId43"/>
          <a:srcRect t="-740" b="12974"/>
          <a:stretch/>
        </p:blipFill>
        <p:spPr>
          <a:xfrm>
            <a:off x="8377298" y="5593007"/>
            <a:ext cx="594360" cy="59436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483682EA-C3E2-4CEF-BDC4-47008B5EE251}"/>
              </a:ext>
            </a:extLst>
          </p:cNvPr>
          <p:cNvSpPr/>
          <p:nvPr/>
        </p:nvSpPr>
        <p:spPr>
          <a:xfrm>
            <a:off x="6842543" y="5572425"/>
            <a:ext cx="2164056" cy="640080"/>
          </a:xfrm>
          <a:prstGeom prst="rect">
            <a:avLst/>
          </a:prstGeom>
          <a:noFill/>
          <a:ln>
            <a:solidFill>
              <a:srgbClr val="FF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25252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894A3C-4498-4989-8FE5-72FB5F81D183}"/>
              </a:ext>
            </a:extLst>
          </p:cNvPr>
          <p:cNvSpPr>
            <a:spLocks/>
          </p:cNvSpPr>
          <p:nvPr/>
        </p:nvSpPr>
        <p:spPr bwMode="auto">
          <a:xfrm>
            <a:off x="3164302" y="3202897"/>
            <a:ext cx="1403166" cy="373799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73133" tIns="36566" rIns="73133" bIns="36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Steve Long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Display Regular"/>
                <a:cs typeface="Arial"/>
              </a:rPr>
              <a:t>Digital Manufacturing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EF074C9-4AF8-45E1-8DE8-312A5CB276D5}"/>
              </a:ext>
            </a:extLst>
          </p:cNvPr>
          <p:cNvSpPr txBox="1"/>
          <p:nvPr/>
        </p:nvSpPr>
        <p:spPr>
          <a:xfrm>
            <a:off x="4539682" y="2677087"/>
            <a:ext cx="1837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C7FD">
                    <a:lumMod val="20000"/>
                    <a:lumOff val="80000"/>
                  </a:srgbClr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Corporate Planning 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C7FD">
                    <a:lumMod val="20000"/>
                    <a:lumOff val="80000"/>
                  </a:srgbClr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Group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Stu Pann</a:t>
            </a:r>
          </a:p>
        </p:txBody>
      </p:sp>
      <p:pic>
        <p:nvPicPr>
          <p:cNvPr id="103" name="Picture 102">
            <a:hlinkClick r:id="rId44"/>
            <a:extLst>
              <a:ext uri="{FF2B5EF4-FFF2-40B4-BE49-F238E27FC236}">
                <a16:creationId xmlns:a16="http://schemas.microsoft.com/office/drawing/2014/main" id="{B9AA8F70-A2F5-4D18-94B4-6677AE6DCBA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6716" r="13858" b="24286"/>
          <a:stretch/>
        </p:blipFill>
        <p:spPr>
          <a:xfrm>
            <a:off x="5151976" y="2068055"/>
            <a:ext cx="612648" cy="612648"/>
          </a:xfrm>
          <a:prstGeom prst="rect">
            <a:avLst/>
          </a:prstGeom>
          <a:effectLst>
            <a:glow rad="203200">
              <a:srgbClr val="00B050"/>
            </a:glow>
          </a:effectLst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53E4628D-E05E-4EA1-9BF6-7279F37CE84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4275" b="25102"/>
          <a:stretch/>
        </p:blipFill>
        <p:spPr>
          <a:xfrm>
            <a:off x="5151976" y="3371436"/>
            <a:ext cx="612648" cy="612648"/>
          </a:xfrm>
          <a:prstGeom prst="rect">
            <a:avLst/>
          </a:prstGeom>
          <a:ln>
            <a:noFill/>
          </a:ln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92E2292E-96C6-44B7-B8FF-002E96EA94C3}"/>
              </a:ext>
            </a:extLst>
          </p:cNvPr>
          <p:cNvSpPr txBox="1"/>
          <p:nvPr/>
        </p:nvSpPr>
        <p:spPr>
          <a:xfrm>
            <a:off x="4731714" y="3984773"/>
            <a:ext cx="1453172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C7FD">
                    <a:lumMod val="20000"/>
                    <a:lumOff val="80000"/>
                  </a:srgbClr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4P BMG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Trevor Vickers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F0803F83-1335-467A-BC25-10E0E1D1BFD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7">
            <a:extLst>
              <a:ext uri="{FF2B5EF4-FFF2-40B4-BE49-F238E27FC236}">
                <a16:creationId xmlns=""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16="http://schemas.microsoft.com/office/drawing/2014/main" xmlns:arto="http://schemas.microsoft.com/office/word/2006/arto" xmlns:c="http://schemas.openxmlformats.org/drawingml/2006/chart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id="{18A8606D-E60D-4F20-9152-08827E7B4B96}"/>
              </a:ext>
            </a:extLst>
          </a:blip>
          <a:srcRect l="922" t="2162" r="2532" b="38653"/>
          <a:stretch/>
        </p:blipFill>
        <p:spPr>
          <a:xfrm>
            <a:off x="5151976" y="4608646"/>
            <a:ext cx="612648" cy="612648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97356C02-FF4D-45AA-B480-0B22DE8D3B4A}"/>
              </a:ext>
            </a:extLst>
          </p:cNvPr>
          <p:cNvSpPr txBox="1"/>
          <p:nvPr/>
        </p:nvSpPr>
        <p:spPr>
          <a:xfrm>
            <a:off x="4709298" y="5229433"/>
            <a:ext cx="1498004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C7FD">
                    <a:lumMod val="20000"/>
                    <a:lumOff val="80000"/>
                  </a:srgbClr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Planning Capabilities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Jason Grebe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97083E4-46E6-42FE-82A2-509A1672436B}"/>
              </a:ext>
            </a:extLst>
          </p:cNvPr>
          <p:cNvSpPr>
            <a:spLocks/>
          </p:cNvSpPr>
          <p:nvPr/>
        </p:nvSpPr>
        <p:spPr bwMode="auto">
          <a:xfrm>
            <a:off x="6535374" y="3739416"/>
            <a:ext cx="1790589" cy="32065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73133" tIns="36566" rIns="73133" bIns="36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Brad Haczynski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Display Regular"/>
                <a:cs typeface="Arial"/>
              </a:rPr>
              <a:t>Telco, Energy, Project Mgmt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9D2C778-C13C-46D2-9BF9-E8C3053542A9}"/>
              </a:ext>
            </a:extLst>
          </p:cNvPr>
          <p:cNvSpPr>
            <a:spLocks/>
          </p:cNvSpPr>
          <p:nvPr/>
        </p:nvSpPr>
        <p:spPr bwMode="auto">
          <a:xfrm>
            <a:off x="6535374" y="3033401"/>
            <a:ext cx="1790589" cy="32065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73133" tIns="36566" rIns="73133" bIns="36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Rose Schooler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Display Regular"/>
                <a:cs typeface="Arial"/>
              </a:rPr>
              <a:t>Sustainability , Security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3E8B30C-2FCD-4696-ADAE-F42BB0261E51}"/>
              </a:ext>
            </a:extLst>
          </p:cNvPr>
          <p:cNvSpPr>
            <a:spLocks/>
          </p:cNvSpPr>
          <p:nvPr/>
        </p:nvSpPr>
        <p:spPr bwMode="auto">
          <a:xfrm>
            <a:off x="6535374" y="2346044"/>
            <a:ext cx="1790589" cy="32065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73133" tIns="36566" rIns="73133" bIns="36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Caitlin Anderson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Display Regular"/>
                <a:cs typeface="Arial"/>
              </a:rPr>
              <a:t>Education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1EFAAFD-9B60-4F82-8379-89DF1B3649D0}"/>
              </a:ext>
            </a:extLst>
          </p:cNvPr>
          <p:cNvSpPr>
            <a:spLocks/>
          </p:cNvSpPr>
          <p:nvPr/>
        </p:nvSpPr>
        <p:spPr bwMode="auto">
          <a:xfrm>
            <a:off x="6535374" y="5935218"/>
            <a:ext cx="1790589" cy="320656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73133" tIns="36566" rIns="73133" bIns="3656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Hong Hao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</a:b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EC91B"/>
              </a:solidFill>
              <a:effectLst/>
              <a:uLnTx/>
              <a:uFillTx/>
              <a:latin typeface="IntelOne Display Regular"/>
              <a:cs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44EAAE0-66AC-4E8C-AF5B-B4051EA7C15E}"/>
              </a:ext>
            </a:extLst>
          </p:cNvPr>
          <p:cNvSpPr txBox="1"/>
          <p:nvPr/>
        </p:nvSpPr>
        <p:spPr>
          <a:xfrm>
            <a:off x="421615" y="4105564"/>
            <a:ext cx="1606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Software Category  Sales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9B5617C-2CD2-4AC5-B4D8-2E4CD719AB8F}"/>
              </a:ext>
            </a:extLst>
          </p:cNvPr>
          <p:cNvSpPr txBox="1"/>
          <p:nvPr/>
        </p:nvSpPr>
        <p:spPr>
          <a:xfrm>
            <a:off x="476042" y="5558784"/>
            <a:ext cx="14980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</a:rPr>
              <a:t>Taher Behbehani</a:t>
            </a:r>
          </a:p>
        </p:txBody>
      </p:sp>
      <p:pic>
        <p:nvPicPr>
          <p:cNvPr id="12" name="Picture 11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1EB1F133-F91C-4EAB-8F74-65D47A2942A9}"/>
              </a:ext>
            </a:extLst>
          </p:cNvPr>
          <p:cNvPicPr preferRelativeResize="0">
            <a:picLocks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4" y="4902336"/>
            <a:ext cx="640080" cy="640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A05020-FE77-42C5-924F-85FAB398BB4B}"/>
              </a:ext>
            </a:extLst>
          </p:cNvPr>
          <p:cNvSpPr txBox="1"/>
          <p:nvPr/>
        </p:nvSpPr>
        <p:spPr>
          <a:xfrm>
            <a:off x="7719306" y="393758"/>
            <a:ext cx="4402785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  <a:cs typeface="Arial"/>
              </a:rPr>
              <a:t>EVP &amp; Chief Commercial Officer Sales and Marketing Group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BE305-5E20-48F1-96E7-F15B5125B29A}"/>
              </a:ext>
            </a:extLst>
          </p:cNvPr>
          <p:cNvSpPr txBox="1"/>
          <p:nvPr/>
        </p:nvSpPr>
        <p:spPr>
          <a:xfrm>
            <a:off x="405749" y="3179427"/>
            <a:ext cx="16385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Display Regular"/>
                <a:cs typeface="Arial"/>
              </a:rPr>
              <a:t>Dell, HPI, Lenovo,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Display Regular"/>
                <a:cs typeface="Arial"/>
              </a:rPr>
              <a:t>Amazon, MSFT, Google,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EC91B"/>
                </a:solidFill>
                <a:effectLst/>
                <a:uLnTx/>
                <a:uFillTx/>
                <a:latin typeface="IntelOne Display Regular"/>
                <a:cs typeface="Arial"/>
              </a:rPr>
              <a:t>Qualcomm</a:t>
            </a:r>
          </a:p>
        </p:txBody>
      </p:sp>
    </p:spTree>
    <p:extLst>
      <p:ext uri="{BB962C8B-B14F-4D97-AF65-F5344CB8AC3E}">
        <p14:creationId xmlns:p14="http://schemas.microsoft.com/office/powerpoint/2010/main" val="28622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6E217BD-9AC9-4F21-86F9-9691A4E3F5D0}"/>
              </a:ext>
            </a:extLst>
          </p:cNvPr>
          <p:cNvSpPr/>
          <p:nvPr/>
        </p:nvSpPr>
        <p:spPr>
          <a:xfrm>
            <a:off x="1096830" y="4033545"/>
            <a:ext cx="1989151" cy="1984678"/>
          </a:xfrm>
          <a:prstGeom prst="rect">
            <a:avLst/>
          </a:prstGeom>
          <a:solidFill>
            <a:srgbClr val="0068B5"/>
          </a:solidFill>
          <a:ln w="12700" cap="flat">
            <a:noFill/>
            <a:miter lim="400000"/>
          </a:ln>
          <a:effectLst>
            <a:glow rad="393700">
              <a:srgbClr val="00B050">
                <a:alpha val="74000"/>
              </a:srgb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A42EC2-E415-423C-A919-A4F5371BF70B}"/>
              </a:ext>
            </a:extLst>
          </p:cNvPr>
          <p:cNvSpPr/>
          <p:nvPr/>
        </p:nvSpPr>
        <p:spPr>
          <a:xfrm>
            <a:off x="8082534" y="2870192"/>
            <a:ext cx="3180258" cy="30471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4" name="object 23">
            <a:extLst>
              <a:ext uri="{FF2B5EF4-FFF2-40B4-BE49-F238E27FC236}">
                <a16:creationId xmlns:a16="http://schemas.microsoft.com/office/drawing/2014/main" id="{44324913-66BD-4B9C-8716-20BA09384CDE}"/>
              </a:ext>
            </a:extLst>
          </p:cNvPr>
          <p:cNvSpPr txBox="1">
            <a:spLocks/>
          </p:cNvSpPr>
          <p:nvPr/>
        </p:nvSpPr>
        <p:spPr>
          <a:xfrm>
            <a:off x="242516" y="405651"/>
            <a:ext cx="5480957" cy="984885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>
            <a:lvl1pPr algn="l" defTabSz="6095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33" b="0" i="0" kern="1200" spc="0" baseline="0">
                <a:solidFill>
                  <a:schemeClr val="tx2"/>
                </a:solidFill>
                <a:latin typeface="+mj-lt"/>
                <a:ea typeface="Intel Clear"/>
                <a:cs typeface="Arial" panose="020B0604020202020204" pitchFamily="34" charset="0"/>
              </a:defRPr>
            </a:lvl1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Corporate Planning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 panose="020B0503020203020204" pitchFamily="34" charset="0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Group (CPG)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B6362A3-42EC-419C-A679-DD30CFD0306F}"/>
              </a:ext>
            </a:extLst>
          </p:cNvPr>
          <p:cNvSpPr txBox="1"/>
          <p:nvPr/>
        </p:nvSpPr>
        <p:spPr>
          <a:xfrm>
            <a:off x="8105673" y="4162974"/>
            <a:ext cx="1769057" cy="27751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Julia Mendoza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HR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63C80B-D93B-4F03-99BD-26043D04B265}"/>
              </a:ext>
            </a:extLst>
          </p:cNvPr>
          <p:cNvSpPr txBox="1"/>
          <p:nvPr/>
        </p:nvSpPr>
        <p:spPr>
          <a:xfrm>
            <a:off x="9629680" y="5420824"/>
            <a:ext cx="1769057" cy="27751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Tyler Tatman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 Finance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1B4C44-AD6B-4215-ADA7-D1E9A2D24EDF}"/>
              </a:ext>
            </a:extLst>
          </p:cNvPr>
          <p:cNvSpPr txBox="1"/>
          <p:nvPr/>
        </p:nvSpPr>
        <p:spPr>
          <a:xfrm>
            <a:off x="8814898" y="3025751"/>
            <a:ext cx="1769057" cy="15299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EC91A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Extended Staff/Partners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EC91A"/>
              </a:solidFill>
              <a:effectLst/>
              <a:uLnTx/>
              <a:uFillTx/>
              <a:latin typeface="Intel Clear"/>
              <a:cs typeface="Arial"/>
              <a:sym typeface="Helvetica Neue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3704C1-276F-4B2B-8288-B01696EA2FC5}"/>
              </a:ext>
            </a:extLst>
          </p:cNvPr>
          <p:cNvSpPr txBox="1"/>
          <p:nvPr/>
        </p:nvSpPr>
        <p:spPr>
          <a:xfrm>
            <a:off x="1273609" y="3284342"/>
            <a:ext cx="1769057" cy="49923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Trevor Vickers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VP, Business Management Group 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238B2DD-50E1-4BB5-9848-6CE198012224}"/>
              </a:ext>
            </a:extLst>
          </p:cNvPr>
          <p:cNvSpPr txBox="1"/>
          <p:nvPr/>
        </p:nvSpPr>
        <p:spPr>
          <a:xfrm>
            <a:off x="1240965" y="5394462"/>
            <a:ext cx="1769057" cy="6237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Dr. Hai Wang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 CVP, Global External Manufacturing &amp; Sourcing </a:t>
            </a:r>
            <a:endParaRPr kumimoji="0" lang="en-US" sz="1000" b="0" i="0" u="none" strike="noStrike" kern="0" cap="none" spc="0" normalizeH="0" baseline="0" noProof="0">
              <a:ln w="0"/>
              <a:solidFill>
                <a:srgbClr val="FFFFFF"/>
              </a:solidFill>
              <a:effectLst/>
              <a:uLnTx/>
              <a:uFillTx/>
              <a:latin typeface="Intel Clear"/>
              <a:cs typeface="Arial"/>
              <a:sym typeface="Helvetica Neue"/>
            </a:endParaRP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cs typeface="Arial"/>
              <a:sym typeface="Helvetica Neue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7500A80-DFA7-4ADF-B52C-04164B58A2EA}"/>
              </a:ext>
            </a:extLst>
          </p:cNvPr>
          <p:cNvSpPr/>
          <p:nvPr/>
        </p:nvSpPr>
        <p:spPr>
          <a:xfrm>
            <a:off x="9629680" y="1794199"/>
            <a:ext cx="1423155" cy="5060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Cassie Raimond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 </a:t>
            </a:r>
            <a:r>
              <a:rPr kumimoji="0" lang="en-US" sz="11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Executive Administrator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E75E58-684B-4E5F-BF7A-05459A7EB313}"/>
              </a:ext>
            </a:extLst>
          </p:cNvPr>
          <p:cNvSpPr txBox="1"/>
          <p:nvPr/>
        </p:nvSpPr>
        <p:spPr>
          <a:xfrm>
            <a:off x="9620216" y="4162974"/>
            <a:ext cx="1769057" cy="27751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Melissa Boge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Legal</a:t>
            </a:r>
          </a:p>
        </p:txBody>
      </p:sp>
      <p:pic>
        <p:nvPicPr>
          <p:cNvPr id="3" name="Picture 2" descr="A picture containing person, sky, smiling, suit&#10;&#10;Description automatically generated">
            <a:extLst>
              <a:ext uri="{FF2B5EF4-FFF2-40B4-BE49-F238E27FC236}">
                <a16:creationId xmlns:a16="http://schemas.microsoft.com/office/drawing/2014/main" id="{888C7169-8A81-4C0B-8246-3BE808D6A5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r="1678"/>
          <a:stretch/>
        </p:blipFill>
        <p:spPr>
          <a:xfrm>
            <a:off x="1566431" y="4175062"/>
            <a:ext cx="1098670" cy="1098670"/>
          </a:xfrm>
          <a:prstGeom prst="rect">
            <a:avLst/>
          </a:prstGeom>
          <a:effectLst/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BF80E3-6A98-4971-8C3B-51C5C6DB40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6716" r="13858" b="24286"/>
          <a:stretch/>
        </p:blipFill>
        <p:spPr>
          <a:xfrm>
            <a:off x="6104258" y="416365"/>
            <a:ext cx="1463040" cy="1463040"/>
          </a:xfrm>
          <a:prstGeom prst="rect">
            <a:avLst/>
          </a:prstGeom>
        </p:spPr>
      </p:pic>
      <p:pic>
        <p:nvPicPr>
          <p:cNvPr id="17" name="Picture 1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0539099-79A3-427B-9342-B976156BB0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3823" r="56252" b="42462"/>
          <a:stretch/>
        </p:blipFill>
        <p:spPr>
          <a:xfrm flipH="1">
            <a:off x="8627824" y="3367635"/>
            <a:ext cx="731520" cy="731520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88E243-55CC-4BAB-BBC2-FA00DA704B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36" b="3287"/>
          <a:stretch/>
        </p:blipFill>
        <p:spPr>
          <a:xfrm>
            <a:off x="1584418" y="2012897"/>
            <a:ext cx="1147437" cy="11474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D7FCBB-552C-44DE-A3EF-514523088000}"/>
              </a:ext>
            </a:extLst>
          </p:cNvPr>
          <p:cNvSpPr txBox="1"/>
          <p:nvPr/>
        </p:nvSpPr>
        <p:spPr>
          <a:xfrm>
            <a:off x="3686756" y="5394462"/>
            <a:ext cx="1769057" cy="4992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Divya Kumar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VP, Corporate Supply Planning Operations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AFF298-8E38-49A7-8BDF-50503BE88018}"/>
              </a:ext>
            </a:extLst>
          </p:cNvPr>
          <p:cNvSpPr txBox="1"/>
          <p:nvPr/>
        </p:nvSpPr>
        <p:spPr>
          <a:xfrm>
            <a:off x="3412430" y="3284342"/>
            <a:ext cx="2137218" cy="6515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Jason Grebe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CVP, Corporate Planning Capabilities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0"/>
              <a:solidFill>
                <a:srgbClr val="FFFFFF"/>
              </a:solidFill>
              <a:effectLst/>
              <a:uLnTx/>
              <a:uFillTx/>
              <a:latin typeface="Intel Clear"/>
              <a:cs typeface="Arial"/>
              <a:sym typeface="Helvetica Neue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0C8155B-1CC9-4B6E-8445-6816AA89498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10165129" y="3331361"/>
            <a:ext cx="732565" cy="731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37F3F72D-68B2-4026-B641-77180C2C5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698" y="3740017"/>
            <a:ext cx="14088521" cy="5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tel Clear"/>
              <a:cs typeface="Arial"/>
              <a:sym typeface="Helvetica Neue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0C1EB4-ACF2-4413-9DD2-B905C72005D1}"/>
              </a:ext>
            </a:extLst>
          </p:cNvPr>
          <p:cNvSpPr txBox="1"/>
          <p:nvPr/>
        </p:nvSpPr>
        <p:spPr>
          <a:xfrm>
            <a:off x="8082534" y="5404279"/>
            <a:ext cx="1769057" cy="4021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Jerry Bautista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Intel Roadmap,  Operations 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&amp; Communications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37DB6-39A2-4454-86CE-7AFC85D655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1058" y="4593269"/>
            <a:ext cx="731520" cy="731520"/>
          </a:xfrm>
          <a:prstGeom prst="rect">
            <a:avLst/>
          </a:prstGeom>
        </p:spPr>
      </p:pic>
      <p:pic>
        <p:nvPicPr>
          <p:cNvPr id="7" name="Picture 6" descr="A picture containing tree, person, outdoor, person&#10;&#10;Description automatically generated">
            <a:extLst>
              <a:ext uri="{FF2B5EF4-FFF2-40B4-BE49-F238E27FC236}">
                <a16:creationId xmlns:a16="http://schemas.microsoft.com/office/drawing/2014/main" id="{446437CF-E4C7-4A08-A7F6-68555DE231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1304" r="21167" b="-1304"/>
          <a:stretch/>
        </p:blipFill>
        <p:spPr>
          <a:xfrm>
            <a:off x="9946980" y="800920"/>
            <a:ext cx="828164" cy="8281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4C6DEA-E2F3-420E-B3BF-AA7E897DBAD3}"/>
              </a:ext>
            </a:extLst>
          </p:cNvPr>
          <p:cNvSpPr txBox="1"/>
          <p:nvPr/>
        </p:nvSpPr>
        <p:spPr>
          <a:xfrm>
            <a:off x="5728110" y="1936868"/>
            <a:ext cx="2219818" cy="76226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Stu Pann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SVP, Corporate Planning Group 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 Clear"/>
              <a:cs typeface="Arial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7E7FB-65DA-4B72-86C5-6D00FE0E11F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45" b="345"/>
          <a:stretch/>
        </p:blipFill>
        <p:spPr>
          <a:xfrm>
            <a:off x="3994100" y="4196602"/>
            <a:ext cx="1134914" cy="1128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A8606D-E60D-4F20-9152-08827E7B4B9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2803" r="2532" b="25791"/>
          <a:stretch/>
        </p:blipFill>
        <p:spPr>
          <a:xfrm>
            <a:off x="3924421" y="2037714"/>
            <a:ext cx="1147665" cy="1147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C19F86-9008-468D-B60E-BF74FD921C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0166174" y="4593105"/>
            <a:ext cx="731520" cy="7315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8AB8675-1513-4EE7-BBE8-00406CB826AA}"/>
              </a:ext>
            </a:extLst>
          </p:cNvPr>
          <p:cNvSpPr/>
          <p:nvPr/>
        </p:nvSpPr>
        <p:spPr>
          <a:xfrm>
            <a:off x="8243535" y="1715836"/>
            <a:ext cx="1423155" cy="5060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ea typeface="Intel Clear Pro" panose="020B0804020202060201" pitchFamily="34" charset="0"/>
                <a:cs typeface="Intel Clear Pro" panose="020B0804020202060201" pitchFamily="34" charset="0"/>
                <a:sym typeface="Helvetica Neue"/>
              </a:rPr>
              <a:t>Rachel Brandt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 </a:t>
            </a:r>
            <a:r>
              <a:rPr kumimoji="0" lang="en-US" sz="11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 Clear"/>
                <a:cs typeface="Arial"/>
                <a:sym typeface="Helvetica Neue"/>
              </a:rPr>
              <a:t>Chief of Staff</a:t>
            </a:r>
          </a:p>
        </p:txBody>
      </p:sp>
      <p:pic>
        <p:nvPicPr>
          <p:cNvPr id="11" name="Picture 10" descr="A person taking a selfie&#10;&#10;Description automatically generated with medium confidence">
            <a:extLst>
              <a:ext uri="{FF2B5EF4-FFF2-40B4-BE49-F238E27FC236}">
                <a16:creationId xmlns:a16="http://schemas.microsoft.com/office/drawing/2014/main" id="{8B6C79B3-44FC-4BFC-9200-092333B6D88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t="2354" r="-228" b="43642"/>
          <a:stretch/>
        </p:blipFill>
        <p:spPr>
          <a:xfrm>
            <a:off x="8520349" y="800920"/>
            <a:ext cx="832104" cy="83210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2449EF-5AA5-4E17-8880-72E845B7E95A}"/>
              </a:ext>
            </a:extLst>
          </p:cNvPr>
          <p:cNvSpPr/>
          <p:nvPr/>
        </p:nvSpPr>
        <p:spPr>
          <a:xfrm>
            <a:off x="3580091" y="5981136"/>
            <a:ext cx="7851788" cy="4021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All CPG Nominees are from Hai Wang’s GEMS Organization</a:t>
            </a:r>
          </a:p>
        </p:txBody>
      </p:sp>
    </p:spTree>
    <p:extLst>
      <p:ext uri="{BB962C8B-B14F-4D97-AF65-F5344CB8AC3E}">
        <p14:creationId xmlns:p14="http://schemas.microsoft.com/office/powerpoint/2010/main" val="8013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BAD01D4E-BCF6-4500-9427-A6B0BA40CE6C}"/>
              </a:ext>
            </a:extLst>
          </p:cNvPr>
          <p:cNvSpPr txBox="1"/>
          <p:nvPr/>
        </p:nvSpPr>
        <p:spPr>
          <a:xfrm>
            <a:off x="698653" y="3929266"/>
            <a:ext cx="1769057" cy="7201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IntelOne Display AR Regular" panose="020B0503020203020204" pitchFamily="34" charset="-78"/>
              </a:rPr>
              <a:t>Venky Sampath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ea typeface="+mn-ea"/>
              <a:cs typeface="IntelOne Display AR Regular" panose="020B0503020203020204" pitchFamily="34" charset="-78"/>
              <a:sym typeface="Helvetica Neue"/>
            </a:endParaRP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Director 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</a:rPr>
              <a:t>External Manufacturing Strategy and Planning  (EMSP)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ea typeface="+mn-ea"/>
              <a:cs typeface="IntelOne Display AR Regular" panose="020B0503020203020204" pitchFamily="34" charset="-78"/>
              <a:sym typeface="Helvetica Neue"/>
            </a:endParaRPr>
          </a:p>
        </p:txBody>
      </p:sp>
      <p:sp>
        <p:nvSpPr>
          <p:cNvPr id="56" name="object 23">
            <a:extLst>
              <a:ext uri="{FF2B5EF4-FFF2-40B4-BE49-F238E27FC236}">
                <a16:creationId xmlns:a16="http://schemas.microsoft.com/office/drawing/2014/main" id="{6D9E510E-55D8-4C9F-AAED-CCDB46CB50BD}"/>
              </a:ext>
            </a:extLst>
          </p:cNvPr>
          <p:cNvSpPr txBox="1">
            <a:spLocks/>
          </p:cNvSpPr>
          <p:nvPr/>
        </p:nvSpPr>
        <p:spPr>
          <a:xfrm>
            <a:off x="-1119120" y="387636"/>
            <a:ext cx="8130293" cy="861774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>
            <a:lvl1pPr algn="l" defTabSz="6095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33" b="0" i="0" kern="1200" spc="0" baseline="0">
                <a:solidFill>
                  <a:schemeClr val="tx2"/>
                </a:solidFill>
                <a:latin typeface="+mj-lt"/>
                <a:ea typeface="Intel Clear"/>
                <a:cs typeface="Arial" panose="020B0604020202020204" pitchFamily="34" charset="0"/>
              </a:defRPr>
            </a:lvl1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HE Bold" panose="020B0803020203020204" pitchFamily="34" charset="-79"/>
                <a:ea typeface="Intel Clear Pro" panose="020B0804020202060201" pitchFamily="34" charset="0"/>
                <a:cs typeface="IntelOne Display HE Bold" panose="020B0803020203020204" pitchFamily="34" charset="-79"/>
                <a:sym typeface="Helvetica Neue"/>
              </a:rPr>
              <a:t>Global External Manufacturing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HE Bold" panose="020B0803020203020204" pitchFamily="34" charset="-79"/>
                <a:ea typeface="Intel Clear Pro" panose="020B0804020202060201" pitchFamily="34" charset="0"/>
                <a:cs typeface="IntelOne Display HE Bold" panose="020B0803020203020204" pitchFamily="34" charset="-79"/>
                <a:sym typeface="Helvetica Neue"/>
              </a:rPr>
              <a:t> and Sourcing (GEMS)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7F242B6-DD28-4E44-AA2E-6B73BB017547}"/>
              </a:ext>
            </a:extLst>
          </p:cNvPr>
          <p:cNvSpPr/>
          <p:nvPr/>
        </p:nvSpPr>
        <p:spPr>
          <a:xfrm>
            <a:off x="1213243" y="1291434"/>
            <a:ext cx="3853327" cy="7571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C6467"/>
                </a:solidFill>
                <a:effectLst/>
                <a:uLnTx/>
                <a:uFillTx/>
                <a:latin typeface="IntelOne Text" panose="020B0503020203020204" pitchFamily="34" charset="0"/>
                <a:cs typeface="Arial"/>
                <a:sym typeface="Helvetica Neue"/>
              </a:rPr>
              <a:t>Drive, leverage, and manage external technology, engineering and manufacturing solutions to enable  Intel to consistently achieve product leadership, capacity flexibility and revenue aspirations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D49E98-EFDE-4BB0-AA16-671C9F100201}"/>
              </a:ext>
            </a:extLst>
          </p:cNvPr>
          <p:cNvSpPr/>
          <p:nvPr/>
        </p:nvSpPr>
        <p:spPr>
          <a:xfrm>
            <a:off x="7496358" y="718712"/>
            <a:ext cx="3507687" cy="8363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Intel Clear Pro" panose="020B0804020202060201" pitchFamily="34" charset="0"/>
                <a:cs typeface="IntelOne Display AR Regular" panose="020B0503020203020204" pitchFamily="34" charset="-78"/>
                <a:sym typeface="Helvetica Neue"/>
              </a:rPr>
              <a:t>Dr. Hai Wang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 CVP Global External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Manufacturing &amp; Sourcing</a:t>
            </a:r>
            <a:endParaRPr kumimoji="0" lang="en-US" sz="1100" b="0" i="0" u="none" strike="noStrike" kern="0" cap="none" spc="0" normalizeH="0" baseline="0" noProof="0">
              <a:ln w="0"/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ea typeface="+mn-ea"/>
              <a:cs typeface="IntelOne Display AR Regular" panose="020B0503020203020204" pitchFamily="34" charset="-78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AF3C52-D0E7-4B51-95F0-11CEBC31F6C5}"/>
              </a:ext>
            </a:extLst>
          </p:cNvPr>
          <p:cNvSpPr txBox="1"/>
          <p:nvPr/>
        </p:nvSpPr>
        <p:spPr>
          <a:xfrm>
            <a:off x="2195816" y="5876421"/>
            <a:ext cx="1769057" cy="2804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AR Regular" panose="020B0503020203020204" pitchFamily="34" charset="-78"/>
                <a:ea typeface="+mn-ea"/>
                <a:cs typeface="IntelOne Display AR Regular" panose="020B0503020203020204" pitchFamily="34" charset="-78"/>
                <a:sym typeface="Helvetica Neue"/>
              </a:rPr>
              <a:t>Julia Mendoza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AR Regular" panose="020B0503020203020204" pitchFamily="34" charset="-78"/>
                <a:ea typeface="+mn-ea"/>
                <a:cs typeface="IntelOne Display AR Regular" panose="020B0503020203020204" pitchFamily="34" charset="-78"/>
                <a:sym typeface="Helvetica Neue"/>
              </a:rPr>
              <a:t>HR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9DB366B-2B58-47C6-A87D-0258BC2390FA}"/>
              </a:ext>
            </a:extLst>
          </p:cNvPr>
          <p:cNvSpPr txBox="1"/>
          <p:nvPr/>
        </p:nvSpPr>
        <p:spPr>
          <a:xfrm>
            <a:off x="3475059" y="5870818"/>
            <a:ext cx="1769057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Pearl Choon Lan Wee 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Legal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85E1632-DA26-46D6-95D3-F733DF53DFEB}"/>
              </a:ext>
            </a:extLst>
          </p:cNvPr>
          <p:cNvSpPr/>
          <p:nvPr/>
        </p:nvSpPr>
        <p:spPr>
          <a:xfrm>
            <a:off x="2467710" y="4649463"/>
            <a:ext cx="6632114" cy="1617245"/>
          </a:xfrm>
          <a:prstGeom prst="rect">
            <a:avLst/>
          </a:prstGeom>
          <a:noFill/>
          <a:ln w="19050">
            <a:solidFill>
              <a:srgbClr val="FEC91A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ea typeface="+mn-ea"/>
              <a:cs typeface="IntelOne Display AR Regular" panose="020B0503020203020204" pitchFamily="34" charset="-78"/>
              <a:sym typeface="Helvetica Neue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6E24B5-0998-439D-8674-718DA541D8A9}"/>
              </a:ext>
            </a:extLst>
          </p:cNvPr>
          <p:cNvSpPr txBox="1"/>
          <p:nvPr/>
        </p:nvSpPr>
        <p:spPr>
          <a:xfrm>
            <a:off x="4961625" y="4733670"/>
            <a:ext cx="1769057" cy="15658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EC91A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Extended Staff/Partners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EC91A"/>
              </a:solidFill>
              <a:effectLst/>
              <a:uLnTx/>
              <a:uFillTx/>
              <a:latin typeface="IntelOne Text" panose="020B0503020203020204" pitchFamily="34" charset="0"/>
              <a:ea typeface="+mn-ea"/>
              <a:cs typeface="IntelOne Display AR Regular" panose="020B0503020203020204" pitchFamily="34" charset="-78"/>
              <a:sym typeface="Helvetica Neue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B63F01-A34E-43B0-A348-2F13FD2E4EA7}"/>
              </a:ext>
            </a:extLst>
          </p:cNvPr>
          <p:cNvSpPr txBox="1"/>
          <p:nvPr/>
        </p:nvSpPr>
        <p:spPr>
          <a:xfrm>
            <a:off x="2609423" y="3929266"/>
            <a:ext cx="1450755" cy="58227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IntelOne Display AR Regular" panose="020B0503020203020204" pitchFamily="34" charset="-78"/>
              </a:rPr>
              <a:t>Ethan Sim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ea typeface="+mn-ea"/>
              <a:cs typeface="IntelOne Display AR Regular" panose="020B0503020203020204" pitchFamily="34" charset="-78"/>
              <a:sym typeface="Helvetica Neue"/>
            </a:endParaRP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IntelOne Display AR Regular" panose="020B0503020203020204" pitchFamily="34" charset="-78"/>
              </a:rPr>
              <a:t>Senior Director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External Manufacturing Sourcing (EMS)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2EB30F-14FE-447B-A018-FE256D12A7E1}"/>
              </a:ext>
            </a:extLst>
          </p:cNvPr>
          <p:cNvSpPr txBox="1"/>
          <p:nvPr/>
        </p:nvSpPr>
        <p:spPr>
          <a:xfrm>
            <a:off x="4201891" y="3929266"/>
            <a:ext cx="1508627" cy="58227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Dr. Changhong Dai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Vice President </a:t>
            </a:r>
            <a:b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</a:b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Foundry Technology &amp; Engineering (FTE)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358DA16-3769-4623-BE6E-D75C648A005B}"/>
              </a:ext>
            </a:extLst>
          </p:cNvPr>
          <p:cNvSpPr txBox="1"/>
          <p:nvPr/>
        </p:nvSpPr>
        <p:spPr>
          <a:xfrm>
            <a:off x="5852231" y="3929266"/>
            <a:ext cx="1769057" cy="58227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</a:rPr>
              <a:t>Dr. Angel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IntelOne Display AR Regular" panose="020B0503020203020204" pitchFamily="34" charset="-78"/>
              </a:rPr>
              <a:t>o Pinto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ea typeface="+mn-ea"/>
              <a:cs typeface="IntelOne Display AR Regular" panose="020B0503020203020204" pitchFamily="34" charset="-78"/>
              <a:sym typeface="Helvetica Neue"/>
            </a:endParaRP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Vice President 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External Manufacturing Production (EMP)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55C0A87-5F94-4F25-98C1-6F5CAB272A6B}"/>
              </a:ext>
            </a:extLst>
          </p:cNvPr>
          <p:cNvSpPr/>
          <p:nvPr/>
        </p:nvSpPr>
        <p:spPr>
          <a:xfrm>
            <a:off x="9369896" y="3929266"/>
            <a:ext cx="1423155" cy="3109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Intel Clear Pro" panose="020B0804020202060201" pitchFamily="34" charset="0"/>
                <a:cs typeface="IntelOne Display AR Regular" panose="020B0503020203020204" pitchFamily="34" charset="-78"/>
              </a:rPr>
              <a:t>Joy T. Lee</a:t>
            </a:r>
            <a:endParaRPr kumimoji="0" lang="en-US" sz="1600" b="1" i="0" u="none" strike="noStrike" kern="0" cap="none" spc="0" normalizeH="0" baseline="0" noProof="0">
              <a:ln w="0"/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ea typeface="Intel Clear Pro" panose="020B0804020202060201" pitchFamily="34" charset="0"/>
              <a:cs typeface="IntelOne Display AR Regular" panose="020B0503020203020204" pitchFamily="34" charset="-78"/>
              <a:sym typeface="Helvetica Neue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Executive Admin</a:t>
            </a:r>
            <a:endParaRPr kumimoji="0" lang="en-US" sz="1000" b="0" i="0" u="none" strike="noStrike" kern="0" cap="none" spc="0" normalizeH="0" baseline="0" noProof="0">
              <a:ln w="0"/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ea typeface="+mn-ea"/>
              <a:cs typeface="IntelOne Display AR Regular" panose="020B0503020203020204" pitchFamily="34" charset="-78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70449AC-8F2C-4F4C-ABE6-980586B917D9}"/>
              </a:ext>
            </a:extLst>
          </p:cNvPr>
          <p:cNvSpPr/>
          <p:nvPr/>
        </p:nvSpPr>
        <p:spPr>
          <a:xfrm>
            <a:off x="7690128" y="3929266"/>
            <a:ext cx="1465180" cy="3109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Intel Clear Pro" panose="020B0804020202060201" pitchFamily="34" charset="0"/>
                <a:cs typeface="IntelOne Display AR Regular" panose="020B0503020203020204" pitchFamily="34" charset="-78"/>
              </a:rPr>
              <a:t>Sumitra Sukumaran</a:t>
            </a:r>
            <a:endParaRPr kumimoji="0" lang="en-US" sz="1600" b="1" i="0" u="none" strike="noStrike" kern="0" cap="none" spc="0" normalizeH="0" baseline="0" noProof="0" dirty="0">
              <a:ln w="0"/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ea typeface="Intel Clear Pro" panose="020B0804020202060201" pitchFamily="34" charset="0"/>
              <a:cs typeface="IntelOne Display AR Regular" panose="020B0503020203020204" pitchFamily="34" charset="-78"/>
              <a:sym typeface="Helvetica Neue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 w="0"/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Chief of Staff /TA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2BF0716-2CA9-4FD2-AF10-59A092224F46}"/>
              </a:ext>
            </a:extLst>
          </p:cNvPr>
          <p:cNvSpPr txBox="1"/>
          <p:nvPr/>
        </p:nvSpPr>
        <p:spPr>
          <a:xfrm>
            <a:off x="6059079" y="5853120"/>
            <a:ext cx="1769057" cy="2804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Markus Andersen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Finance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D3B01D-1D29-4B75-8E04-59304D392F25}"/>
              </a:ext>
            </a:extLst>
          </p:cNvPr>
          <p:cNvSpPr txBox="1"/>
          <p:nvPr/>
        </p:nvSpPr>
        <p:spPr>
          <a:xfrm>
            <a:off x="7437186" y="5806807"/>
            <a:ext cx="1769057" cy="40164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IntelOne Display AR Regular" panose="020B0503020203020204" pitchFamily="34" charset="-78"/>
                <a:sym typeface="Helvetica Neue"/>
              </a:rPr>
              <a:t>Jerry Bautista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ea typeface="+mn-ea"/>
              <a:cs typeface="IntelOne Display AR Regular" panose="020B0503020203020204" pitchFamily="34" charset="-78"/>
              <a:sym typeface="Helvetica Neue"/>
            </a:endParaRP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cs typeface="IntelOne Display AR Regular" panose="020B0503020203020204" pitchFamily="34" charset="-78"/>
              </a:rPr>
              <a:t>Roadmap Operations and Communications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Text" panose="020B0503020203020204" pitchFamily="34" charset="0"/>
              <a:ea typeface="+mn-ea"/>
              <a:cs typeface="IntelOne Display AR Regular" panose="020B0503020203020204" pitchFamily="34" charset="-78"/>
              <a:sym typeface="Helvetica Neue"/>
            </a:endParaRP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D2CCCB67-3E25-4EF0-A966-25B2885B1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48996" y="410183"/>
            <a:ext cx="1221383" cy="1581996"/>
          </a:xfrm>
          <a:prstGeom prst="rect">
            <a:avLst/>
          </a:prstGeom>
          <a:ln w="28575">
            <a:noFill/>
          </a:ln>
          <a:effectLst/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CE266B42-D936-4256-9846-900F1E531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" b="9150"/>
          <a:stretch/>
        </p:blipFill>
        <p:spPr bwMode="auto">
          <a:xfrm>
            <a:off x="9532232" y="2731372"/>
            <a:ext cx="1097280" cy="109728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5001997-FA36-40B0-A3EB-4AD66C68D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3004" y="2731372"/>
            <a:ext cx="1097280" cy="109728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FFB57D11-169D-4824-845C-0E3001F7F4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788" b="3788"/>
          <a:stretch/>
        </p:blipFill>
        <p:spPr>
          <a:xfrm>
            <a:off x="2743539" y="4962413"/>
            <a:ext cx="822960" cy="82296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9B569FB-A0B7-4548-826D-3118097DFB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1" b="221"/>
          <a:stretch/>
        </p:blipFill>
        <p:spPr>
          <a:xfrm>
            <a:off x="4464545" y="2731372"/>
            <a:ext cx="1097281" cy="1097281"/>
          </a:xfrm>
          <a:prstGeom prst="rect">
            <a:avLst/>
          </a:prstGeom>
          <a:effectLst/>
        </p:spPr>
      </p:pic>
      <p:pic>
        <p:nvPicPr>
          <p:cNvPr id="98" name="Picture 9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800A4602-5218-4EEE-B135-D12891144F9D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" t="493" r="518" b="19507"/>
          <a:stretch/>
        </p:blipFill>
        <p:spPr>
          <a:xfrm flipH="1">
            <a:off x="6153775" y="2731372"/>
            <a:ext cx="1097280" cy="1097280"/>
          </a:xfrm>
          <a:prstGeom prst="rect">
            <a:avLst/>
          </a:prstGeom>
        </p:spPr>
      </p:pic>
      <p:pic>
        <p:nvPicPr>
          <p:cNvPr id="27" name="Picture 2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08E64057-324C-40D7-ACE7-058BE4ED7CD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8970" y="4962413"/>
            <a:ext cx="1001861" cy="8229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112E0B7-EE5C-4A4C-8453-C31AA8FB2C48}"/>
              </a:ext>
            </a:extLst>
          </p:cNvPr>
          <p:cNvSpPr txBox="1"/>
          <p:nvPr/>
        </p:nvSpPr>
        <p:spPr>
          <a:xfrm>
            <a:off x="4816501" y="5880695"/>
            <a:ext cx="1769057" cy="28046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Kristina Holm</a:t>
            </a:r>
          </a:p>
          <a:p>
            <a:pPr marL="0" marR="0" lvl="0" indent="0" algn="ctr" defTabSz="1219169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Text" panose="020B0503020203020204" pitchFamily="34" charset="0"/>
                <a:ea typeface="+mn-ea"/>
                <a:cs typeface="IntelOne Display AR Regular" panose="020B0503020203020204" pitchFamily="34" charset="-78"/>
                <a:sym typeface="Helvetica Neue"/>
              </a:rPr>
              <a:t>Legal</a:t>
            </a:r>
          </a:p>
        </p:txBody>
      </p:sp>
      <p:pic>
        <p:nvPicPr>
          <p:cNvPr id="1026" name="Picture 4" descr="A picture containing person, person, glasses, wearing&#10;&#10;Description automatically generated">
            <a:extLst>
              <a:ext uri="{FF2B5EF4-FFF2-40B4-BE49-F238E27FC236}">
                <a16:creationId xmlns:a16="http://schemas.microsoft.com/office/drawing/2014/main" id="{46674C5E-8144-4A41-9003-E829EA1D6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b="4898"/>
          <a:stretch/>
        </p:blipFill>
        <p:spPr bwMode="auto">
          <a:xfrm>
            <a:off x="1086087" y="2731372"/>
            <a:ext cx="1097280" cy="1097280"/>
          </a:xfrm>
          <a:prstGeom prst="rect">
            <a:avLst/>
          </a:prstGeom>
          <a:noFill/>
          <a:ln w="9525">
            <a:solidFill>
              <a:srgbClr val="DCDCD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C8BD539-AE4E-46D9-BFBF-BABA1A315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14046"/>
          <a:stretch/>
        </p:blipFill>
        <p:spPr bwMode="auto">
          <a:xfrm>
            <a:off x="2775316" y="2731372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F6C840-6E05-4707-B4D6-7114E5A8615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769" b="769"/>
          <a:stretch/>
        </p:blipFill>
        <p:spPr>
          <a:xfrm>
            <a:off x="5344818" y="4962413"/>
            <a:ext cx="749902" cy="822960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4A4EA0F8-3B64-4A46-A98E-74A6D56C8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r="707"/>
          <a:stretch/>
        </p:blipFill>
        <p:spPr bwMode="auto">
          <a:xfrm>
            <a:off x="3964873" y="4962413"/>
            <a:ext cx="834377" cy="850712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03D9C69-21BA-4025-94EE-9F359F7B52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0342" y="4969440"/>
            <a:ext cx="778034" cy="8159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302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71DC-EA8B-4BD3-8F3E-D29CCE460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 to see CPG/GEMS nominations……….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F94A8-0188-48A7-9E8B-5FF1ACFD63CA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69" y="1673454"/>
            <a:ext cx="11176345" cy="4574947"/>
          </a:xfrm>
        </p:spPr>
        <p:txBody>
          <a:bodyPr>
            <a:normAutofit/>
          </a:bodyPr>
          <a:lstStyle/>
          <a:p>
            <a:r>
              <a:rPr lang="en-US" sz="2000" dirty="0"/>
              <a:t>Driven by GEMS charter to enable Intel product leadership leveraging the best external technologies have to offer </a:t>
            </a:r>
          </a:p>
          <a:p>
            <a:pPr lvl="1"/>
            <a:r>
              <a:rPr lang="en-US" sz="1800" dirty="0"/>
              <a:t>Build word-class manufacturing interface connecting Intel Product to foundries, OSATs and EDA suppliers </a:t>
            </a:r>
          </a:p>
          <a:p>
            <a:pPr lvl="1"/>
            <a:r>
              <a:rPr lang="en-US" sz="1800" dirty="0"/>
              <a:t>Acquire best-in-class </a:t>
            </a:r>
            <a:r>
              <a:rPr lang="en-US" sz="1800"/>
              <a:t>expertise world-wide </a:t>
            </a:r>
            <a:r>
              <a:rPr lang="en-US" sz="1800" dirty="0"/>
              <a:t>semiconductor communities.</a:t>
            </a:r>
          </a:p>
          <a:p>
            <a:r>
              <a:rPr lang="en-US" sz="2000" dirty="0"/>
              <a:t>GEMS assimilate technical leadership to encompass full scope of product life cycle.</a:t>
            </a:r>
          </a:p>
          <a:p>
            <a:pPr lvl="1"/>
            <a:r>
              <a:rPr lang="en-US" sz="1800" dirty="0"/>
              <a:t>Wide range of job types across GEMS organization</a:t>
            </a:r>
          </a:p>
          <a:p>
            <a:pPr lvl="1"/>
            <a:r>
              <a:rPr lang="en-US" sz="1800" dirty="0"/>
              <a:t>Strategic platform planning and competitive analytics</a:t>
            </a:r>
          </a:p>
          <a:p>
            <a:pPr lvl="1"/>
            <a:r>
              <a:rPr lang="en-US" sz="1800" dirty="0"/>
              <a:t>Tech-Design Pathfinding., Produce Development, Post-Si Engineering</a:t>
            </a:r>
          </a:p>
          <a:p>
            <a:pPr lvl="1"/>
            <a:r>
              <a:rPr lang="en-US" sz="1800" dirty="0"/>
              <a:t>HVM and supply chains expertise</a:t>
            </a:r>
          </a:p>
          <a:p>
            <a:r>
              <a:rPr lang="en-US" sz="2000" dirty="0"/>
              <a:t>As new and growing organization, you will see candidates who have joined us &lt; 1 </a:t>
            </a:r>
            <a:r>
              <a:rPr lang="en-US" sz="2000" dirty="0" err="1"/>
              <a:t>yr</a:t>
            </a:r>
            <a:r>
              <a:rPr lang="en-US" sz="2000" dirty="0"/>
              <a:t> coming from external companies</a:t>
            </a:r>
          </a:p>
        </p:txBody>
      </p:sp>
    </p:spTree>
    <p:extLst>
      <p:ext uri="{BB962C8B-B14F-4D97-AF65-F5344CB8AC3E}">
        <p14:creationId xmlns:p14="http://schemas.microsoft.com/office/powerpoint/2010/main" val="11985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515F26-860C-47A7-9028-231C989F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Types Across GEMS organization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C9976091-5010-4887-B233-46DC26F7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70" y="1571064"/>
            <a:ext cx="5317765" cy="48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13B077-7270-4904-8967-5D7D3314A1DB}"/>
              </a:ext>
            </a:extLst>
          </p:cNvPr>
          <p:cNvSpPr/>
          <p:nvPr/>
        </p:nvSpPr>
        <p:spPr>
          <a:xfrm>
            <a:off x="6420535" y="1942743"/>
            <a:ext cx="5025911" cy="283765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Mostly composed of Pathfinding, Development, Post-Si Engineering, and Supply chain expertise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549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56.W1JQ4.9WXvfQwuyUw"/>
</p:tagLst>
</file>

<file path=ppt/theme/theme1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tel_Internal_PPT_Template_White_Intel_Internal _PPT_Template_Final" id="{C3456016-2AA3-D34E-86BF-A1D609CAAC0C}" vid="{9A918FA0-80F6-F84A-9634-3248CA2F271A}"/>
    </a:ext>
  </a:extLst>
</a:theme>
</file>

<file path=ppt/theme/theme2.xml><?xml version="1.0" encoding="utf-8"?>
<a:theme xmlns:a="http://schemas.openxmlformats.org/drawingml/2006/main" name="2022 SMG Live">
  <a:themeElements>
    <a:clrScheme name="Custom 10">
      <a:dk1>
        <a:srgbClr val="FFFFFF"/>
      </a:dk1>
      <a:lt1>
        <a:srgbClr val="525252"/>
      </a:lt1>
      <a:dk2>
        <a:srgbClr val="FFFFFF"/>
      </a:dk2>
      <a:lt2>
        <a:srgbClr val="004A86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One">
      <a:majorFont>
        <a:latin typeface="IntelOne Display Light"/>
        <a:ea typeface="Arial"/>
        <a:cs typeface="Arial"/>
      </a:majorFont>
      <a:minorFont>
        <a:latin typeface="IntelOne Display Regula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lassic Tint 2">
      <a:srgbClr val="76CEFF"/>
    </a:custClr>
    <a:custClr name="Energy Tint 2">
      <a:srgbClr val="B4F0FF"/>
    </a:custClr>
    <a:custClr name="Carbon Tint 2">
      <a:srgbClr val="E9E9E9"/>
    </a:custClr>
    <a:custClr name="Steel Tint 2">
      <a:srgbClr val="B9D6E5"/>
    </a:custClr>
    <a:custClr name="Geode Tint 2">
      <a:srgbClr val="EEC3F7"/>
    </a:custClr>
    <a:custClr name="Moss Tint 2">
      <a:srgbClr val="D7F3A2"/>
    </a:custClr>
    <a:custClr name="Rust Tint 2">
      <a:srgbClr val="FFC599"/>
    </a:custClr>
    <a:custClr name="Cobalt Tint 2">
      <a:srgbClr val="98A1FF"/>
    </a:custClr>
    <a:custClr name="Coral Tint 2">
      <a:srgbClr val="FFB6B9"/>
    </a:custClr>
    <a:custClr name="white">
      <a:srgbClr val="FFFFFF"/>
    </a:custClr>
    <a:custClr name="Classic Tint 1">
      <a:srgbClr val="00A3F6"/>
    </a:custClr>
    <a:custClr name="Energy Tint 1">
      <a:srgbClr val="7BDEFF"/>
    </a:custClr>
    <a:custClr name="Carbon Tint 1">
      <a:srgbClr val="AEAEAE"/>
    </a:custClr>
    <a:custClr name="Steel Tint 1">
      <a:srgbClr val="86B3CA"/>
    </a:custClr>
    <a:custClr name="Geode Tint 1">
      <a:srgbClr val="CC94DA"/>
    </a:custClr>
    <a:custClr name="Moss Tint 1">
      <a:srgbClr val="B1D272"/>
    </a:custClr>
    <a:custClr name="Rust Tint 1">
      <a:srgbClr val="FF8F51"/>
    </a:custClr>
    <a:custClr name="Cobalt Tint 1">
      <a:srgbClr val="5B69FF"/>
    </a:custClr>
    <a:custClr name="Coral Tint 1">
      <a:srgbClr val="FF848A"/>
    </a:custClr>
    <a:custClr name="Daisy Tint 1">
      <a:srgbClr val="FFE17A"/>
    </a:custClr>
    <a:custClr name="Classic">
      <a:srgbClr val="0068B5"/>
    </a:custClr>
    <a:custClr name="Energy">
      <a:srgbClr val="00C7FD"/>
    </a:custClr>
    <a:custClr name="Carbon">
      <a:srgbClr val="808080"/>
    </a:custClr>
    <a:custClr name="Steel">
      <a:srgbClr val="548FAD"/>
    </a:custClr>
    <a:custClr name="Geode">
      <a:srgbClr val="8F5DA2"/>
    </a:custClr>
    <a:custClr name="Moss">
      <a:srgbClr val="8BAE46"/>
    </a:custClr>
    <a:custClr name="Rust">
      <a:srgbClr val="E96115"/>
    </a:custClr>
    <a:custClr name="Cobalt">
      <a:srgbClr val="1E2EB8"/>
    </a:custClr>
    <a:custClr name="Coral">
      <a:srgbClr val="FF5662"/>
    </a:custClr>
    <a:custClr name="Daisy">
      <a:srgbClr val="FEC91B"/>
    </a:custClr>
    <a:custClr name="Classic Shade 1">
      <a:srgbClr val="004A86"/>
    </a:custClr>
    <a:custClr name="Energy Shade 1">
      <a:srgbClr val="0095CA"/>
    </a:custClr>
    <a:custClr name="Carbon Shade 1">
      <a:srgbClr val="525252"/>
    </a:custClr>
    <a:custClr name="Steel Shade 1">
      <a:srgbClr val="41728A"/>
    </a:custClr>
    <a:custClr name="Geode Shade 1">
      <a:srgbClr val="653171"/>
    </a:custClr>
    <a:custClr name="Moss Shade 1">
      <a:srgbClr val="708541"/>
    </a:custClr>
    <a:custClr name="Rust Shade 1">
      <a:srgbClr val="B24501"/>
    </a:custClr>
    <a:custClr name="Cobalt Shade 1">
      <a:srgbClr val="000F8A"/>
    </a:custClr>
    <a:custClr name="Coral Shade 1">
      <a:srgbClr val="C81326"/>
    </a:custClr>
    <a:custClr name="Daisy Shade 1">
      <a:srgbClr val="EDB200"/>
    </a:custClr>
    <a:custClr name="Classic Shade 2">
      <a:srgbClr val="00285A"/>
    </a:custClr>
    <a:custClr name="Energy Shade 2">
      <a:srgbClr val="005B85"/>
    </a:custClr>
    <a:custClr name="Carbon Shade 2">
      <a:srgbClr val="262626"/>
    </a:custClr>
    <a:custClr name="Steel Shade 2">
      <a:srgbClr val="183544"/>
    </a:custClr>
    <a:custClr name="black">
      <a:srgbClr val="000000"/>
    </a:custClr>
    <a:custClr name="Moss Shade 2">
      <a:srgbClr val="515A3D"/>
    </a:custClr>
    <a:custClr name="black">
      <a:srgbClr val="000000"/>
    </a:custClr>
    <a:custClr name="Cobalt Shade 2">
      <a:srgbClr val="000864"/>
    </a:custClr>
    <a:custClr name="black">
      <a:srgbClr val="000000"/>
    </a:custClr>
    <a:custClr name="Daisy Shade 2">
      <a:srgbClr val="C98F00"/>
    </a:custClr>
  </a:custClrLst>
  <a:extLst>
    <a:ext uri="{05A4C25C-085E-4340-85A3-A5531E510DB2}">
      <thm15:themeFamily xmlns:thm15="http://schemas.microsoft.com/office/thememl/2012/main" name="Intel2020-Blue" id="{8E7B0A15-D81C-44D6-BD77-194E1E0B5A65}" vid="{66412CDD-274E-4158-9B42-62AACF19BC61}"/>
    </a:ext>
  </a:extLst>
</a:theme>
</file>

<file path=ppt/theme/theme3.xml><?xml version="1.0" encoding="utf-8"?>
<a:theme xmlns:a="http://schemas.openxmlformats.org/drawingml/2006/main" name="Intel2020-Blue">
  <a:themeElements>
    <a:clrScheme name="Custom 10">
      <a:dk1>
        <a:srgbClr val="FFFFFF"/>
      </a:dk1>
      <a:lt1>
        <a:srgbClr val="525252"/>
      </a:lt1>
      <a:dk2>
        <a:srgbClr val="FFFFFF"/>
      </a:dk2>
      <a:lt2>
        <a:srgbClr val="004A86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One">
      <a:majorFont>
        <a:latin typeface="IntelOne Display Light"/>
        <a:ea typeface="Arial"/>
        <a:cs typeface="Arial"/>
      </a:majorFont>
      <a:minorFont>
        <a:latin typeface="IntelOne Display Regula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Classic Tint 2">
      <a:srgbClr val="76CEFF"/>
    </a:custClr>
    <a:custClr name="Energy Tint 2">
      <a:srgbClr val="B4F0FF"/>
    </a:custClr>
    <a:custClr name="Carbon Tint 2">
      <a:srgbClr val="E9E9E9"/>
    </a:custClr>
    <a:custClr name="Steel Tint 2">
      <a:srgbClr val="B9D6E5"/>
    </a:custClr>
    <a:custClr name="Geode Tint 2">
      <a:srgbClr val="EEC3F7"/>
    </a:custClr>
    <a:custClr name="Moss Tint 2">
      <a:srgbClr val="D7F3A2"/>
    </a:custClr>
    <a:custClr name="Rust Tint 2">
      <a:srgbClr val="FFC599"/>
    </a:custClr>
    <a:custClr name="Cobalt Tint 2">
      <a:srgbClr val="98A1FF"/>
    </a:custClr>
    <a:custClr name="Coral Tint 2">
      <a:srgbClr val="FFB6B9"/>
    </a:custClr>
    <a:custClr name="white">
      <a:srgbClr val="FFFFFF"/>
    </a:custClr>
    <a:custClr name="Classic Tint 1">
      <a:srgbClr val="00A3F6"/>
    </a:custClr>
    <a:custClr name="Energy Tint 1">
      <a:srgbClr val="7BDEFF"/>
    </a:custClr>
    <a:custClr name="Carbon Tint 1">
      <a:srgbClr val="AEAEAE"/>
    </a:custClr>
    <a:custClr name="Steel Tint 1">
      <a:srgbClr val="86B3CA"/>
    </a:custClr>
    <a:custClr name="Geode Tint 1">
      <a:srgbClr val="CC94DA"/>
    </a:custClr>
    <a:custClr name="Moss Tint 1">
      <a:srgbClr val="B1D272"/>
    </a:custClr>
    <a:custClr name="Rust Tint 1">
      <a:srgbClr val="FF8F51"/>
    </a:custClr>
    <a:custClr name="Cobalt Tint 1">
      <a:srgbClr val="5B69FF"/>
    </a:custClr>
    <a:custClr name="Coral Tint 1">
      <a:srgbClr val="FF848A"/>
    </a:custClr>
    <a:custClr name="Daisy Tint 1">
      <a:srgbClr val="FFE17A"/>
    </a:custClr>
    <a:custClr name="Classic">
      <a:srgbClr val="0068B5"/>
    </a:custClr>
    <a:custClr name="Energy">
      <a:srgbClr val="00C7FD"/>
    </a:custClr>
    <a:custClr name="Carbon">
      <a:srgbClr val="808080"/>
    </a:custClr>
    <a:custClr name="Steel">
      <a:srgbClr val="548FAD"/>
    </a:custClr>
    <a:custClr name="Geode">
      <a:srgbClr val="8F5DA2"/>
    </a:custClr>
    <a:custClr name="Moss">
      <a:srgbClr val="8BAE46"/>
    </a:custClr>
    <a:custClr name="Rust">
      <a:srgbClr val="E96115"/>
    </a:custClr>
    <a:custClr name="Cobalt">
      <a:srgbClr val="1E2EB8"/>
    </a:custClr>
    <a:custClr name="Coral">
      <a:srgbClr val="FF5662"/>
    </a:custClr>
    <a:custClr name="Daisy">
      <a:srgbClr val="FEC91B"/>
    </a:custClr>
    <a:custClr name="Classic Shade 1">
      <a:srgbClr val="004A86"/>
    </a:custClr>
    <a:custClr name="Energy Shade 1">
      <a:srgbClr val="0095CA"/>
    </a:custClr>
    <a:custClr name="Carbon Shade 1">
      <a:srgbClr val="525252"/>
    </a:custClr>
    <a:custClr name="Steel Shade 1">
      <a:srgbClr val="41728A"/>
    </a:custClr>
    <a:custClr name="Geode Shade 1">
      <a:srgbClr val="653171"/>
    </a:custClr>
    <a:custClr name="Moss Shade 1">
      <a:srgbClr val="708541"/>
    </a:custClr>
    <a:custClr name="Rust Shade 1">
      <a:srgbClr val="B24501"/>
    </a:custClr>
    <a:custClr name="Cobalt Shade 1">
      <a:srgbClr val="000F8A"/>
    </a:custClr>
    <a:custClr name="Coral Shade 1">
      <a:srgbClr val="C81326"/>
    </a:custClr>
    <a:custClr name="Daisy Shade 1">
      <a:srgbClr val="EDB200"/>
    </a:custClr>
    <a:custClr name="Classic Shade 2">
      <a:srgbClr val="00285A"/>
    </a:custClr>
    <a:custClr name="Energy Shade 2">
      <a:srgbClr val="005B85"/>
    </a:custClr>
    <a:custClr name="Carbon Shade 2">
      <a:srgbClr val="262626"/>
    </a:custClr>
    <a:custClr name="Steel Shade 2">
      <a:srgbClr val="183544"/>
    </a:custClr>
    <a:custClr name="black">
      <a:srgbClr val="000000"/>
    </a:custClr>
    <a:custClr name="Moss Shade 2">
      <a:srgbClr val="515A3D"/>
    </a:custClr>
    <a:custClr name="black">
      <a:srgbClr val="000000"/>
    </a:custClr>
    <a:custClr name="Cobalt Shade 2">
      <a:srgbClr val="000864"/>
    </a:custClr>
    <a:custClr name="black">
      <a:srgbClr val="000000"/>
    </a:custClr>
    <a:custClr name="Daisy Shade 2">
      <a:srgbClr val="C98F00"/>
    </a:custClr>
  </a:custClrLst>
  <a:extLst>
    <a:ext uri="{05A4C25C-085E-4340-85A3-A5531E510DB2}">
      <thm15:themeFamily xmlns:thm15="http://schemas.microsoft.com/office/thememl/2012/main" name="Intel2020-Blue" id="{D9323E3A-118C-43A6-89C0-C96596E37B42}" vid="{AEA43C02-EC13-455A-B9B9-65B3CDA9AEAE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88EDFB65958B488C04745737771AB0" ma:contentTypeVersion="2" ma:contentTypeDescription="Create a new document." ma:contentTypeScope="" ma:versionID="f507d355e818c39de525c265c4417e05">
  <xsd:schema xmlns:xsd="http://www.w3.org/2001/XMLSchema" xmlns:xs="http://www.w3.org/2001/XMLSchema" xmlns:p="http://schemas.microsoft.com/office/2006/metadata/properties" xmlns:ns2="0c67d9c3-3dea-42ee-a570-696dd5b1ab29" targetNamespace="http://schemas.microsoft.com/office/2006/metadata/properties" ma:root="true" ma:fieldsID="c40eeb70e20d005ee05f461eafc19783" ns2:_="">
    <xsd:import namespace="0c67d9c3-3dea-42ee-a570-696dd5b1ab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7d9c3-3dea-42ee-a570-696dd5b1ab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8754B3-E2C8-4298-87D0-09BDBF31EB16}">
  <ds:schemaRefs>
    <ds:schemaRef ds:uri="0c67d9c3-3dea-42ee-a570-696dd5b1ab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1C66F3-FBD8-4B0F-98D9-445FE3649D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B8A99-8161-4D52-8DFD-478F5C1B3170}">
  <ds:schemaRefs>
    <ds:schemaRef ds:uri="http://www.w3.org/XML/1998/namespace"/>
    <ds:schemaRef ds:uri="http://purl.org/dc/dcmitype/"/>
    <ds:schemaRef ds:uri="0c67d9c3-3dea-42ee-a570-696dd5b1ab2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PowerPoint template</Template>
  <TotalTime>6154</TotalTime>
  <Words>605</Words>
  <Application>Microsoft Macintosh PowerPoint</Application>
  <PresentationFormat>Widescreen</PresentationFormat>
  <Paragraphs>137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7" baseType="lpstr">
      <vt:lpstr>IntelOne Display AR Regular</vt:lpstr>
      <vt:lpstr>IntelOne Display HE Bold</vt:lpstr>
      <vt:lpstr>IntelOne Display Light</vt:lpstr>
      <vt:lpstr>IntelOne Display Medium</vt:lpstr>
      <vt:lpstr>IntelOne Display Regular</vt:lpstr>
      <vt:lpstr>Arial</vt:lpstr>
      <vt:lpstr>Calibri</vt:lpstr>
      <vt:lpstr>Helvetica</vt:lpstr>
      <vt:lpstr>Helvetica Neue</vt:lpstr>
      <vt:lpstr>Helvetica Neue Medium</vt:lpstr>
      <vt:lpstr>Intel Clear</vt:lpstr>
      <vt:lpstr>Intel Clear Light</vt:lpstr>
      <vt:lpstr>IntelOne Text</vt:lpstr>
      <vt:lpstr>IntelOne Text Light</vt:lpstr>
      <vt:lpstr>Trebuchet MS</vt:lpstr>
      <vt:lpstr>Wingdings</vt:lpstr>
      <vt:lpstr>21_BasicWhite</vt:lpstr>
      <vt:lpstr>2022 SMG Live</vt:lpstr>
      <vt:lpstr>Intel2020-Blue</vt:lpstr>
      <vt:lpstr>think-cell Slide</vt:lpstr>
      <vt:lpstr>CPG Introduction</vt:lpstr>
      <vt:lpstr>PowerPoint Presentation</vt:lpstr>
      <vt:lpstr>PowerPoint Presentation</vt:lpstr>
      <vt:lpstr>PowerPoint Presentation</vt:lpstr>
      <vt:lpstr>Expect to see CPG/GEMS nominations……….</vt:lpstr>
      <vt:lpstr>Job Types Across GEMS organization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SMG TLP Update</dc:title>
  <dc:creator>Bluefield, Joshua A</dc:creator>
  <cp:keywords>CTPClassification=CTP_NT</cp:keywords>
  <cp:lastModifiedBy>Kau, Derchang</cp:lastModifiedBy>
  <cp:revision>7</cp:revision>
  <dcterms:created xsi:type="dcterms:W3CDTF">2022-05-23T19:04:29Z</dcterms:created>
  <dcterms:modified xsi:type="dcterms:W3CDTF">2022-10-06T22:50:08Z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77294acb-f791-4422-865e-0b7527e37b89</vt:lpwstr>
  </property>
  <property fmtid="{D5CDD505-2E9C-101B-9397-08002B2CF9AE}" pid="3" name="CTP_TimeStamp">
    <vt:lpwstr>2020-08-21 21:49:33Z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  <property fmtid="{D5CDD505-2E9C-101B-9397-08002B2CF9AE}" pid="8" name="ContentTypeId">
    <vt:lpwstr>0x010100DF88EDFB65958B488C04745737771AB0</vt:lpwstr>
  </property>
  <property fmtid="{D5CDD505-2E9C-101B-9397-08002B2CF9AE}" pid="9" name="MediaServiceImageTags">
    <vt:lpwstr/>
  </property>
</Properties>
</file>