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charts/chart2.xml" ContentType="application/vnd.openxmlformats-officedocument.drawingml.char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6.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7.xml" ContentType="application/vnd.openxmlformats-officedocument.theme+xml"/>
  <Override PartName="/ppt/charts/chart6.xml" ContentType="application/vnd.openxmlformats-officedocument.drawingml.char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8.xml" ContentType="application/vnd.openxmlformats-officedocument.theme+xml"/>
  <Override PartName="/ppt/charts/chart7.xml" ContentType="application/vnd.openxmlformats-officedocument.drawingml.chart+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08" r:id="rId3"/>
    <p:sldMasterId id="2147483714" r:id="rId4"/>
    <p:sldMasterId id="2147483741" r:id="rId5"/>
    <p:sldMasterId id="2147483778" r:id="rId6"/>
    <p:sldMasterId id="2147483860" r:id="rId7"/>
    <p:sldMasterId id="2147483887" r:id="rId8"/>
  </p:sldMasterIdLst>
  <p:notesMasterIdLst>
    <p:notesMasterId r:id="rId39"/>
  </p:notesMasterIdLst>
  <p:sldIdLst>
    <p:sldId id="330" r:id="rId9"/>
    <p:sldId id="2134096717" r:id="rId10"/>
    <p:sldId id="2134096298" r:id="rId11"/>
    <p:sldId id="2134096718" r:id="rId12"/>
    <p:sldId id="2147470773" r:id="rId13"/>
    <p:sldId id="2134096719" r:id="rId14"/>
    <p:sldId id="2147470768" r:id="rId15"/>
    <p:sldId id="2147470767" r:id="rId16"/>
    <p:sldId id="2147470779" r:id="rId17"/>
    <p:sldId id="2134096260" r:id="rId18"/>
    <p:sldId id="2144327660" r:id="rId19"/>
    <p:sldId id="2147470769" r:id="rId20"/>
    <p:sldId id="2147470772" r:id="rId21"/>
    <p:sldId id="2134096205" r:id="rId22"/>
    <p:sldId id="2147470778" r:id="rId23"/>
    <p:sldId id="2147470775" r:id="rId24"/>
    <p:sldId id="2147470771" r:id="rId25"/>
    <p:sldId id="2134096085" r:id="rId26"/>
    <p:sldId id="2134096108" r:id="rId27"/>
    <p:sldId id="2134096316" r:id="rId28"/>
    <p:sldId id="2147470777" r:id="rId29"/>
    <p:sldId id="2147470776" r:id="rId30"/>
    <p:sldId id="2134096109" r:id="rId31"/>
    <p:sldId id="2134096323" r:id="rId32"/>
    <p:sldId id="2134096324" r:id="rId33"/>
    <p:sldId id="2134096107" r:id="rId34"/>
    <p:sldId id="2134096313" r:id="rId35"/>
    <p:sldId id="2134096214" r:id="rId36"/>
    <p:sldId id="2147470774" r:id="rId37"/>
    <p:sldId id="213409671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FA8E1-BCF9-4C08-A167-38E10DF70EBC}" v="3" dt="2022-01-12T04:53:04.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7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h, Mei" userId="a953b542-d9a8-4b35-ae71-b2053a58b7e5" providerId="ADAL" clId="{4D4FA8E1-BCF9-4C08-A167-38E10DF70EBC}"/>
    <pc:docChg chg="addSld delSld modSld">
      <pc:chgData name="Shih, Mei" userId="a953b542-d9a8-4b35-ae71-b2053a58b7e5" providerId="ADAL" clId="{4D4FA8E1-BCF9-4C08-A167-38E10DF70EBC}" dt="2022-01-12T04:53:04.641" v="2"/>
      <pc:docMkLst>
        <pc:docMk/>
      </pc:docMkLst>
      <pc:sldChg chg="add del">
        <pc:chgData name="Shih, Mei" userId="a953b542-d9a8-4b35-ae71-b2053a58b7e5" providerId="ADAL" clId="{4D4FA8E1-BCF9-4C08-A167-38E10DF70EBC}" dt="2022-01-12T04:53:04.641" v="2"/>
        <pc:sldMkLst>
          <pc:docMk/>
          <pc:sldMk cId="1819611693" sldId="213409629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1ABBB-C845-4EEC-A590-7867A3B8CF6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1ADF8DA-E05D-4091-858F-E2A7B4FF2453}">
      <dgm:prSet phldrT="[Text]" custT="1"/>
      <dgm:spPr>
        <a:solidFill>
          <a:schemeClr val="tx2"/>
        </a:solidFill>
        <a:ln>
          <a:noFill/>
        </a:ln>
      </dgm:spPr>
      <dgm:t>
        <a:bodyPr/>
        <a:lstStyle/>
        <a:p>
          <a:pPr defTabSz="944563">
            <a:spcBef>
              <a:spcPts val="600"/>
            </a:spcBef>
            <a:spcAft>
              <a:spcPts val="0"/>
            </a:spcAft>
          </a:pPr>
          <a:r>
            <a:rPr lang="en-US" sz="1600" b="1" dirty="0">
              <a:solidFill>
                <a:schemeClr val="bg1"/>
              </a:solidFill>
            </a:rPr>
            <a:t>90-120% TARGET STOCK</a:t>
          </a:r>
        </a:p>
        <a:p>
          <a:pPr defTabSz="711200">
            <a:spcBef>
              <a:spcPts val="600"/>
            </a:spcBef>
            <a:spcAft>
              <a:spcPts val="0"/>
            </a:spcAft>
          </a:pPr>
          <a:r>
            <a:rPr lang="en-US" sz="1600" b="0" dirty="0">
              <a:solidFill>
                <a:schemeClr val="bg1"/>
              </a:solidFill>
            </a:rPr>
            <a:t> Good Rewards</a:t>
          </a:r>
        </a:p>
        <a:p>
          <a:pPr defTabSz="711200">
            <a:spcBef>
              <a:spcPts val="600"/>
            </a:spcBef>
            <a:spcAft>
              <a:spcPts val="0"/>
            </a:spcAft>
          </a:pPr>
          <a:r>
            <a:rPr lang="en-US" sz="1050" b="0" i="1" dirty="0">
              <a:solidFill>
                <a:schemeClr val="bg1"/>
              </a:solidFill>
            </a:rPr>
            <a:t>Most employees fall into this range</a:t>
          </a:r>
        </a:p>
      </dgm:t>
    </dgm:pt>
    <dgm:pt modelId="{EEAD3B79-7263-454E-87B0-E32CA5175F71}" type="parTrans" cxnId="{669E1B46-0E44-479B-A9A7-410B23579907}">
      <dgm:prSet/>
      <dgm:spPr/>
      <dgm:t>
        <a:bodyPr/>
        <a:lstStyle/>
        <a:p>
          <a:pPr>
            <a:spcBef>
              <a:spcPts val="600"/>
            </a:spcBef>
            <a:spcAft>
              <a:spcPts val="0"/>
            </a:spcAft>
          </a:pPr>
          <a:endParaRPr lang="en-US" sz="1100" b="1">
            <a:solidFill>
              <a:schemeClr val="accent6"/>
            </a:solidFill>
          </a:endParaRPr>
        </a:p>
      </dgm:t>
    </dgm:pt>
    <dgm:pt modelId="{9E5C9DD3-3788-4161-A553-8B0FF248AB43}" type="sibTrans" cxnId="{669E1B46-0E44-479B-A9A7-410B23579907}">
      <dgm:prSet/>
      <dgm:spPr/>
      <dgm:t>
        <a:bodyPr/>
        <a:lstStyle/>
        <a:p>
          <a:pPr>
            <a:spcBef>
              <a:spcPts val="600"/>
            </a:spcBef>
            <a:spcAft>
              <a:spcPts val="0"/>
            </a:spcAft>
          </a:pPr>
          <a:endParaRPr lang="en-US" sz="1100" b="1">
            <a:solidFill>
              <a:schemeClr val="accent6"/>
            </a:solidFill>
          </a:endParaRPr>
        </a:p>
      </dgm:t>
    </dgm:pt>
    <dgm:pt modelId="{D916CFF4-681F-456A-A2F3-4383EE9B88C4}">
      <dgm:prSet phldrT="[Text]" custT="1"/>
      <dgm:spPr>
        <a:noFill/>
        <a:ln>
          <a:solidFill>
            <a:schemeClr val="tx2"/>
          </a:solidFill>
        </a:ln>
      </dgm:spPr>
      <dgm:t>
        <a:bodyPr anchor="t"/>
        <a:lstStyle/>
        <a:p>
          <a:pPr>
            <a:spcBef>
              <a:spcPts val="600"/>
            </a:spcBef>
            <a:spcAft>
              <a:spcPts val="0"/>
            </a:spcAft>
          </a:pPr>
          <a:r>
            <a:rPr lang="en-US" sz="1500" b="1">
              <a:solidFill>
                <a:schemeClr val="accent2"/>
              </a:solidFill>
            </a:rPr>
            <a:t>&lt;90% OF TARGET</a:t>
          </a:r>
        </a:p>
        <a:p>
          <a:pPr>
            <a:spcBef>
              <a:spcPts val="600"/>
            </a:spcBef>
            <a:spcAft>
              <a:spcPts val="0"/>
            </a:spcAft>
          </a:pPr>
          <a:r>
            <a:rPr lang="en-US" sz="1500" b="0">
              <a:solidFill>
                <a:schemeClr val="accent2"/>
              </a:solidFill>
            </a:rPr>
            <a:t>Reduced Rewards</a:t>
          </a:r>
        </a:p>
      </dgm:t>
    </dgm:pt>
    <dgm:pt modelId="{5F9BF9C7-6041-4A0F-A920-89795534D8F2}" type="parTrans" cxnId="{6B362A4B-0007-431A-8350-8258C0F8A5D1}">
      <dgm:prSet/>
      <dgm:spPr/>
      <dgm:t>
        <a:bodyPr/>
        <a:lstStyle/>
        <a:p>
          <a:pPr>
            <a:spcBef>
              <a:spcPts val="600"/>
            </a:spcBef>
            <a:spcAft>
              <a:spcPts val="0"/>
            </a:spcAft>
          </a:pPr>
          <a:endParaRPr lang="en-US" sz="1100" b="1">
            <a:solidFill>
              <a:schemeClr val="accent6"/>
            </a:solidFill>
          </a:endParaRPr>
        </a:p>
      </dgm:t>
    </dgm:pt>
    <dgm:pt modelId="{F7A65601-A580-49D7-93C5-8B4778B883F5}" type="sibTrans" cxnId="{6B362A4B-0007-431A-8350-8258C0F8A5D1}">
      <dgm:prSet/>
      <dgm:spPr/>
      <dgm:t>
        <a:bodyPr/>
        <a:lstStyle/>
        <a:p>
          <a:pPr>
            <a:spcBef>
              <a:spcPts val="600"/>
            </a:spcBef>
            <a:spcAft>
              <a:spcPts val="0"/>
            </a:spcAft>
          </a:pPr>
          <a:endParaRPr lang="en-US" sz="1100" b="1">
            <a:solidFill>
              <a:schemeClr val="accent6"/>
            </a:solidFill>
          </a:endParaRPr>
        </a:p>
      </dgm:t>
    </dgm:pt>
    <dgm:pt modelId="{1475243E-2D7F-4919-AA49-E06D25C4DE18}">
      <dgm:prSet phldrT="[Text]" custT="1"/>
      <dgm:spPr>
        <a:noFill/>
        <a:ln>
          <a:solidFill>
            <a:schemeClr val="tx2"/>
          </a:solidFill>
        </a:ln>
      </dgm:spPr>
      <dgm:t>
        <a:bodyPr anchor="t"/>
        <a:lstStyle/>
        <a:p>
          <a:pPr>
            <a:spcBef>
              <a:spcPts val="600"/>
            </a:spcBef>
            <a:spcAft>
              <a:spcPts val="0"/>
            </a:spcAft>
          </a:pPr>
          <a:r>
            <a:rPr lang="en-US" sz="1500" b="1" dirty="0">
              <a:solidFill>
                <a:schemeClr val="accent6"/>
              </a:solidFill>
            </a:rPr>
            <a:t>&gt;120-300% OF TARGET</a:t>
          </a:r>
        </a:p>
        <a:p>
          <a:pPr>
            <a:spcBef>
              <a:spcPts val="600"/>
            </a:spcBef>
            <a:spcAft>
              <a:spcPts val="0"/>
            </a:spcAft>
          </a:pPr>
          <a:r>
            <a:rPr lang="en-US" sz="1500" b="0" dirty="0">
              <a:solidFill>
                <a:schemeClr val="accent6"/>
              </a:solidFill>
            </a:rPr>
            <a:t>Enhanced Rewards</a:t>
          </a:r>
        </a:p>
      </dgm:t>
    </dgm:pt>
    <dgm:pt modelId="{9E380225-6BFF-440B-8766-B8BDC8E83EBC}" type="parTrans" cxnId="{D6964573-E170-4365-9714-244ACD99EB54}">
      <dgm:prSet/>
      <dgm:spPr/>
      <dgm:t>
        <a:bodyPr/>
        <a:lstStyle/>
        <a:p>
          <a:pPr>
            <a:spcBef>
              <a:spcPts val="600"/>
            </a:spcBef>
            <a:spcAft>
              <a:spcPts val="0"/>
            </a:spcAft>
          </a:pPr>
          <a:endParaRPr lang="en-US" sz="1100" b="1">
            <a:solidFill>
              <a:schemeClr val="accent6"/>
            </a:solidFill>
          </a:endParaRPr>
        </a:p>
      </dgm:t>
    </dgm:pt>
    <dgm:pt modelId="{7464E2A5-A8C5-4AAF-B9F3-BBBD4EBF525B}" type="sibTrans" cxnId="{D6964573-E170-4365-9714-244ACD99EB54}">
      <dgm:prSet/>
      <dgm:spPr/>
      <dgm:t>
        <a:bodyPr/>
        <a:lstStyle/>
        <a:p>
          <a:pPr>
            <a:spcBef>
              <a:spcPts val="600"/>
            </a:spcBef>
            <a:spcAft>
              <a:spcPts val="0"/>
            </a:spcAft>
          </a:pPr>
          <a:endParaRPr lang="en-US" sz="1100" b="1">
            <a:solidFill>
              <a:schemeClr val="accent6"/>
            </a:solidFill>
          </a:endParaRPr>
        </a:p>
      </dgm:t>
    </dgm:pt>
    <dgm:pt modelId="{75962E70-0EA7-44DC-8E9C-64E4A58B0D82}">
      <dgm:prSet phldrT="[Text]" custT="1"/>
      <dgm:spPr>
        <a:noFill/>
        <a:ln>
          <a:solidFill>
            <a:schemeClr val="tx2"/>
          </a:solidFill>
        </a:ln>
      </dgm:spPr>
      <dgm:t>
        <a:bodyPr anchor="ctr"/>
        <a:lstStyle/>
        <a:p>
          <a:pPr>
            <a:spcBef>
              <a:spcPts val="600"/>
            </a:spcBef>
            <a:spcAft>
              <a:spcPts val="0"/>
            </a:spcAft>
          </a:pPr>
          <a:r>
            <a:rPr lang="en-US" sz="1500" b="1">
              <a:solidFill>
                <a:schemeClr val="accent4"/>
              </a:solidFill>
            </a:rPr>
            <a:t>No Stock</a:t>
          </a:r>
        </a:p>
      </dgm:t>
    </dgm:pt>
    <dgm:pt modelId="{2FF4FFE2-6511-446E-B798-0530D3398F30}" type="parTrans" cxnId="{999EC5D2-C4CC-440E-B62B-FD233492D9BD}">
      <dgm:prSet/>
      <dgm:spPr/>
      <dgm:t>
        <a:bodyPr/>
        <a:lstStyle/>
        <a:p>
          <a:pPr>
            <a:spcBef>
              <a:spcPts val="600"/>
            </a:spcBef>
            <a:spcAft>
              <a:spcPts val="0"/>
            </a:spcAft>
          </a:pPr>
          <a:endParaRPr lang="en-US" sz="1100" b="1">
            <a:solidFill>
              <a:schemeClr val="accent6"/>
            </a:solidFill>
          </a:endParaRPr>
        </a:p>
      </dgm:t>
    </dgm:pt>
    <dgm:pt modelId="{FAAE145E-A5AC-402A-BF8A-052ED1A8DB33}" type="sibTrans" cxnId="{999EC5D2-C4CC-440E-B62B-FD233492D9BD}">
      <dgm:prSet/>
      <dgm:spPr/>
      <dgm:t>
        <a:bodyPr/>
        <a:lstStyle/>
        <a:p>
          <a:pPr>
            <a:spcBef>
              <a:spcPts val="600"/>
            </a:spcBef>
            <a:spcAft>
              <a:spcPts val="0"/>
            </a:spcAft>
          </a:pPr>
          <a:endParaRPr lang="en-US" sz="1100" b="1">
            <a:solidFill>
              <a:schemeClr val="accent6"/>
            </a:solidFill>
          </a:endParaRPr>
        </a:p>
      </dgm:t>
    </dgm:pt>
    <dgm:pt modelId="{59A12481-9272-4C6A-B518-D6D4CD4DB056}">
      <dgm:prSet phldrT="[Text]" custT="1"/>
      <dgm:spPr>
        <a:noFill/>
        <a:ln>
          <a:solidFill>
            <a:schemeClr val="tx2"/>
          </a:solidFill>
        </a:ln>
      </dgm:spPr>
      <dgm:t>
        <a:bodyPr anchor="b"/>
        <a:lstStyle/>
        <a:p>
          <a:pPr>
            <a:spcBef>
              <a:spcPts val="600"/>
            </a:spcBef>
            <a:spcAft>
              <a:spcPts val="0"/>
            </a:spcAft>
          </a:pPr>
          <a:r>
            <a:rPr lang="en-US" sz="1500" b="1">
              <a:solidFill>
                <a:schemeClr val="accent2"/>
              </a:solidFill>
            </a:rPr>
            <a:t>&lt;90% OF TARGET</a:t>
          </a:r>
        </a:p>
        <a:p>
          <a:pPr>
            <a:spcBef>
              <a:spcPts val="600"/>
            </a:spcBef>
            <a:spcAft>
              <a:spcPts val="0"/>
            </a:spcAft>
          </a:pPr>
          <a:r>
            <a:rPr lang="en-US" sz="1500" b="0">
              <a:solidFill>
                <a:schemeClr val="accent2"/>
              </a:solidFill>
            </a:rPr>
            <a:t>Reduced Rewards</a:t>
          </a:r>
        </a:p>
      </dgm:t>
    </dgm:pt>
    <dgm:pt modelId="{5137CA65-02FB-415E-9B41-4D839E400A08}" type="parTrans" cxnId="{C6D14482-2BF0-499B-866F-92E7E6FF841A}">
      <dgm:prSet/>
      <dgm:spPr/>
      <dgm:t>
        <a:bodyPr/>
        <a:lstStyle/>
        <a:p>
          <a:pPr>
            <a:spcBef>
              <a:spcPts val="600"/>
            </a:spcBef>
            <a:spcAft>
              <a:spcPts val="0"/>
            </a:spcAft>
          </a:pPr>
          <a:endParaRPr lang="en-US" sz="1100" b="1">
            <a:solidFill>
              <a:schemeClr val="accent6"/>
            </a:solidFill>
          </a:endParaRPr>
        </a:p>
      </dgm:t>
    </dgm:pt>
    <dgm:pt modelId="{83CC4839-2F22-49D4-A793-B017DFCEF13C}" type="sibTrans" cxnId="{C6D14482-2BF0-499B-866F-92E7E6FF841A}">
      <dgm:prSet/>
      <dgm:spPr/>
      <dgm:t>
        <a:bodyPr/>
        <a:lstStyle/>
        <a:p>
          <a:pPr>
            <a:spcBef>
              <a:spcPts val="600"/>
            </a:spcBef>
            <a:spcAft>
              <a:spcPts val="0"/>
            </a:spcAft>
          </a:pPr>
          <a:endParaRPr lang="en-US" sz="1100" b="1">
            <a:solidFill>
              <a:schemeClr val="accent6"/>
            </a:solidFill>
          </a:endParaRPr>
        </a:p>
      </dgm:t>
    </dgm:pt>
    <dgm:pt modelId="{11F3CFE5-9F4C-40B8-BF3C-F49E8FD4E7BD}" type="pres">
      <dgm:prSet presAssocID="{0811ABBB-C845-4EEC-A590-7867A3B8CF65}" presName="diagram" presStyleCnt="0">
        <dgm:presLayoutVars>
          <dgm:chMax val="1"/>
          <dgm:dir/>
          <dgm:animLvl val="ctr"/>
          <dgm:resizeHandles val="exact"/>
        </dgm:presLayoutVars>
      </dgm:prSet>
      <dgm:spPr/>
    </dgm:pt>
    <dgm:pt modelId="{6DE1C6AD-6BE1-47AB-BE95-56A913D11D4D}" type="pres">
      <dgm:prSet presAssocID="{0811ABBB-C845-4EEC-A590-7867A3B8CF65}" presName="matrix" presStyleCnt="0"/>
      <dgm:spPr/>
    </dgm:pt>
    <dgm:pt modelId="{1F023A8A-C0E5-42CE-B29D-BC594D43EBFC}" type="pres">
      <dgm:prSet presAssocID="{0811ABBB-C845-4EEC-A590-7867A3B8CF65}" presName="tile1" presStyleLbl="node1" presStyleIdx="0" presStyleCnt="4"/>
      <dgm:spPr>
        <a:prstGeom prst="rect">
          <a:avLst/>
        </a:prstGeom>
      </dgm:spPr>
    </dgm:pt>
    <dgm:pt modelId="{015714CB-CF0C-4775-8EFE-6178E6E43BD9}" type="pres">
      <dgm:prSet presAssocID="{0811ABBB-C845-4EEC-A590-7867A3B8CF65}" presName="tile1text" presStyleLbl="node1" presStyleIdx="0" presStyleCnt="4">
        <dgm:presLayoutVars>
          <dgm:chMax val="0"/>
          <dgm:chPref val="0"/>
          <dgm:bulletEnabled val="1"/>
        </dgm:presLayoutVars>
      </dgm:prSet>
      <dgm:spPr/>
    </dgm:pt>
    <dgm:pt modelId="{BBD6C2CB-C935-4D8E-83FE-D6F42C97F6E2}" type="pres">
      <dgm:prSet presAssocID="{0811ABBB-C845-4EEC-A590-7867A3B8CF65}" presName="tile2" presStyleLbl="node1" presStyleIdx="1" presStyleCnt="4"/>
      <dgm:spPr>
        <a:prstGeom prst="rect">
          <a:avLst/>
        </a:prstGeom>
      </dgm:spPr>
    </dgm:pt>
    <dgm:pt modelId="{B595F48F-384B-4368-8F99-67A11AC8A47C}" type="pres">
      <dgm:prSet presAssocID="{0811ABBB-C845-4EEC-A590-7867A3B8CF65}" presName="tile2text" presStyleLbl="node1" presStyleIdx="1" presStyleCnt="4">
        <dgm:presLayoutVars>
          <dgm:chMax val="0"/>
          <dgm:chPref val="0"/>
          <dgm:bulletEnabled val="1"/>
        </dgm:presLayoutVars>
      </dgm:prSet>
      <dgm:spPr/>
    </dgm:pt>
    <dgm:pt modelId="{6C8470DD-63E7-467F-B004-7FE76A273124}" type="pres">
      <dgm:prSet presAssocID="{0811ABBB-C845-4EEC-A590-7867A3B8CF65}" presName="tile3" presStyleLbl="node1" presStyleIdx="2" presStyleCnt="4"/>
      <dgm:spPr>
        <a:prstGeom prst="rect">
          <a:avLst/>
        </a:prstGeom>
      </dgm:spPr>
    </dgm:pt>
    <dgm:pt modelId="{F37CDC53-7A7D-4ECD-AC2C-DB8483ED79A9}" type="pres">
      <dgm:prSet presAssocID="{0811ABBB-C845-4EEC-A590-7867A3B8CF65}" presName="tile3text" presStyleLbl="node1" presStyleIdx="2" presStyleCnt="4">
        <dgm:presLayoutVars>
          <dgm:chMax val="0"/>
          <dgm:chPref val="0"/>
          <dgm:bulletEnabled val="1"/>
        </dgm:presLayoutVars>
      </dgm:prSet>
      <dgm:spPr>
        <a:prstGeom prst="rect">
          <a:avLst/>
        </a:prstGeom>
      </dgm:spPr>
    </dgm:pt>
    <dgm:pt modelId="{A98E3BF8-9C9F-4D03-A5CF-CE9BB87C4A84}" type="pres">
      <dgm:prSet presAssocID="{0811ABBB-C845-4EEC-A590-7867A3B8CF65}" presName="tile4" presStyleLbl="node1" presStyleIdx="3" presStyleCnt="4"/>
      <dgm:spPr>
        <a:prstGeom prst="rect">
          <a:avLst/>
        </a:prstGeom>
      </dgm:spPr>
    </dgm:pt>
    <dgm:pt modelId="{0D027E5B-27BE-4595-9B27-1E3B9C059651}" type="pres">
      <dgm:prSet presAssocID="{0811ABBB-C845-4EEC-A590-7867A3B8CF65}" presName="tile4text" presStyleLbl="node1" presStyleIdx="3" presStyleCnt="4">
        <dgm:presLayoutVars>
          <dgm:chMax val="0"/>
          <dgm:chPref val="0"/>
          <dgm:bulletEnabled val="1"/>
        </dgm:presLayoutVars>
      </dgm:prSet>
      <dgm:spPr>
        <a:prstGeom prst="rect">
          <a:avLst/>
        </a:prstGeom>
      </dgm:spPr>
    </dgm:pt>
    <dgm:pt modelId="{98F59158-C165-4040-B18A-33D87730B955}" type="pres">
      <dgm:prSet presAssocID="{0811ABBB-C845-4EEC-A590-7867A3B8CF65}" presName="centerTile" presStyleLbl="fgShp" presStyleIdx="0" presStyleCnt="1" custScaleX="193666" custScaleY="201479">
        <dgm:presLayoutVars>
          <dgm:chMax val="0"/>
          <dgm:chPref val="0"/>
        </dgm:presLayoutVars>
      </dgm:prSet>
      <dgm:spPr>
        <a:prstGeom prst="rect">
          <a:avLst/>
        </a:prstGeom>
      </dgm:spPr>
    </dgm:pt>
  </dgm:ptLst>
  <dgm:cxnLst>
    <dgm:cxn modelId="{952A1A38-D6AF-47A2-8604-962B3F4BFA4B}" type="presOf" srcId="{1475243E-2D7F-4919-AA49-E06D25C4DE18}" destId="{B595F48F-384B-4368-8F99-67A11AC8A47C}" srcOrd="1" destOrd="0" presId="urn:microsoft.com/office/officeart/2005/8/layout/matrix1"/>
    <dgm:cxn modelId="{1917EA3E-5977-478D-82D9-4896734F8E78}" type="presOf" srcId="{D916CFF4-681F-456A-A2F3-4383EE9B88C4}" destId="{1F023A8A-C0E5-42CE-B29D-BC594D43EBFC}" srcOrd="0" destOrd="0" presId="urn:microsoft.com/office/officeart/2005/8/layout/matrix1"/>
    <dgm:cxn modelId="{669E1B46-0E44-479B-A9A7-410B23579907}" srcId="{0811ABBB-C845-4EEC-A590-7867A3B8CF65}" destId="{21ADF8DA-E05D-4091-858F-E2A7B4FF2453}" srcOrd="0" destOrd="0" parTransId="{EEAD3B79-7263-454E-87B0-E32CA5175F71}" sibTransId="{9E5C9DD3-3788-4161-A553-8B0FF248AB43}"/>
    <dgm:cxn modelId="{592BE167-164B-4D53-8C0F-D080B52E8E5B}" type="presOf" srcId="{59A12481-9272-4C6A-B518-D6D4CD4DB056}" destId="{A98E3BF8-9C9F-4D03-A5CF-CE9BB87C4A84}" srcOrd="0" destOrd="0" presId="urn:microsoft.com/office/officeart/2005/8/layout/matrix1"/>
    <dgm:cxn modelId="{6B362A4B-0007-431A-8350-8258C0F8A5D1}" srcId="{21ADF8DA-E05D-4091-858F-E2A7B4FF2453}" destId="{D916CFF4-681F-456A-A2F3-4383EE9B88C4}" srcOrd="0" destOrd="0" parTransId="{5F9BF9C7-6041-4A0F-A920-89795534D8F2}" sibTransId="{F7A65601-A580-49D7-93C5-8B4778B883F5}"/>
    <dgm:cxn modelId="{D6964573-E170-4365-9714-244ACD99EB54}" srcId="{21ADF8DA-E05D-4091-858F-E2A7B4FF2453}" destId="{1475243E-2D7F-4919-AA49-E06D25C4DE18}" srcOrd="1" destOrd="0" parTransId="{9E380225-6BFF-440B-8766-B8BDC8E83EBC}" sibTransId="{7464E2A5-A8C5-4AAF-B9F3-BBBD4EBF525B}"/>
    <dgm:cxn modelId="{C6D14482-2BF0-499B-866F-92E7E6FF841A}" srcId="{21ADF8DA-E05D-4091-858F-E2A7B4FF2453}" destId="{59A12481-9272-4C6A-B518-D6D4CD4DB056}" srcOrd="3" destOrd="0" parTransId="{5137CA65-02FB-415E-9B41-4D839E400A08}" sibTransId="{83CC4839-2F22-49D4-A793-B017DFCEF13C}"/>
    <dgm:cxn modelId="{F6249A86-7CAD-4136-BF0F-F6264EE87F98}" type="presOf" srcId="{59A12481-9272-4C6A-B518-D6D4CD4DB056}" destId="{0D027E5B-27BE-4595-9B27-1E3B9C059651}" srcOrd="1" destOrd="0" presId="urn:microsoft.com/office/officeart/2005/8/layout/matrix1"/>
    <dgm:cxn modelId="{80440B9C-3A12-410E-BA0E-D27828FFC3AC}" type="presOf" srcId="{75962E70-0EA7-44DC-8E9C-64E4A58B0D82}" destId="{6C8470DD-63E7-467F-B004-7FE76A273124}" srcOrd="0" destOrd="0" presId="urn:microsoft.com/office/officeart/2005/8/layout/matrix1"/>
    <dgm:cxn modelId="{4FC632A3-10E7-451C-8199-7D81B77A756E}" type="presOf" srcId="{1475243E-2D7F-4919-AA49-E06D25C4DE18}" destId="{BBD6C2CB-C935-4D8E-83FE-D6F42C97F6E2}" srcOrd="0" destOrd="0" presId="urn:microsoft.com/office/officeart/2005/8/layout/matrix1"/>
    <dgm:cxn modelId="{05D406B6-22D6-48C2-9515-2747DB9016F3}" type="presOf" srcId="{75962E70-0EA7-44DC-8E9C-64E4A58B0D82}" destId="{F37CDC53-7A7D-4ECD-AC2C-DB8483ED79A9}" srcOrd="1" destOrd="0" presId="urn:microsoft.com/office/officeart/2005/8/layout/matrix1"/>
    <dgm:cxn modelId="{CD4EC8B9-82D2-40D4-A17B-5652182BF4B8}" type="presOf" srcId="{21ADF8DA-E05D-4091-858F-E2A7B4FF2453}" destId="{98F59158-C165-4040-B18A-33D87730B955}" srcOrd="0" destOrd="0" presId="urn:microsoft.com/office/officeart/2005/8/layout/matrix1"/>
    <dgm:cxn modelId="{999EC5D2-C4CC-440E-B62B-FD233492D9BD}" srcId="{21ADF8DA-E05D-4091-858F-E2A7B4FF2453}" destId="{75962E70-0EA7-44DC-8E9C-64E4A58B0D82}" srcOrd="2" destOrd="0" parTransId="{2FF4FFE2-6511-446E-B798-0530D3398F30}" sibTransId="{FAAE145E-A5AC-402A-BF8A-052ED1A8DB33}"/>
    <dgm:cxn modelId="{9E4A92D9-91E3-4BE8-97D1-65249CB389DC}" type="presOf" srcId="{0811ABBB-C845-4EEC-A590-7867A3B8CF65}" destId="{11F3CFE5-9F4C-40B8-BF3C-F49E8FD4E7BD}" srcOrd="0" destOrd="0" presId="urn:microsoft.com/office/officeart/2005/8/layout/matrix1"/>
    <dgm:cxn modelId="{004DF8E0-2863-4F2C-BE79-8285CAB1A664}" type="presOf" srcId="{D916CFF4-681F-456A-A2F3-4383EE9B88C4}" destId="{015714CB-CF0C-4775-8EFE-6178E6E43BD9}" srcOrd="1" destOrd="0" presId="urn:microsoft.com/office/officeart/2005/8/layout/matrix1"/>
    <dgm:cxn modelId="{19C71831-F930-41E2-B3D1-670B1E4C9F96}" type="presParOf" srcId="{11F3CFE5-9F4C-40B8-BF3C-F49E8FD4E7BD}" destId="{6DE1C6AD-6BE1-47AB-BE95-56A913D11D4D}" srcOrd="0" destOrd="0" presId="urn:microsoft.com/office/officeart/2005/8/layout/matrix1"/>
    <dgm:cxn modelId="{5A3CCFCB-1FBC-406E-A74A-BED050A09535}" type="presParOf" srcId="{6DE1C6AD-6BE1-47AB-BE95-56A913D11D4D}" destId="{1F023A8A-C0E5-42CE-B29D-BC594D43EBFC}" srcOrd="0" destOrd="0" presId="urn:microsoft.com/office/officeart/2005/8/layout/matrix1"/>
    <dgm:cxn modelId="{34464FCB-4A95-49A3-A404-E75F9972BE9F}" type="presParOf" srcId="{6DE1C6AD-6BE1-47AB-BE95-56A913D11D4D}" destId="{015714CB-CF0C-4775-8EFE-6178E6E43BD9}" srcOrd="1" destOrd="0" presId="urn:microsoft.com/office/officeart/2005/8/layout/matrix1"/>
    <dgm:cxn modelId="{F7941E8F-1FB7-46FD-BB22-74772AD3DFE2}" type="presParOf" srcId="{6DE1C6AD-6BE1-47AB-BE95-56A913D11D4D}" destId="{BBD6C2CB-C935-4D8E-83FE-D6F42C97F6E2}" srcOrd="2" destOrd="0" presId="urn:microsoft.com/office/officeart/2005/8/layout/matrix1"/>
    <dgm:cxn modelId="{2A5FD5D3-CACB-48B0-9163-E67DB68FC1B9}" type="presParOf" srcId="{6DE1C6AD-6BE1-47AB-BE95-56A913D11D4D}" destId="{B595F48F-384B-4368-8F99-67A11AC8A47C}" srcOrd="3" destOrd="0" presId="urn:microsoft.com/office/officeart/2005/8/layout/matrix1"/>
    <dgm:cxn modelId="{F8D19F5A-F54E-4749-BAC2-BB9541282249}" type="presParOf" srcId="{6DE1C6AD-6BE1-47AB-BE95-56A913D11D4D}" destId="{6C8470DD-63E7-467F-B004-7FE76A273124}" srcOrd="4" destOrd="0" presId="urn:microsoft.com/office/officeart/2005/8/layout/matrix1"/>
    <dgm:cxn modelId="{B5FE0240-1237-40F7-8DEF-FED0B87B8D79}" type="presParOf" srcId="{6DE1C6AD-6BE1-47AB-BE95-56A913D11D4D}" destId="{F37CDC53-7A7D-4ECD-AC2C-DB8483ED79A9}" srcOrd="5" destOrd="0" presId="urn:microsoft.com/office/officeart/2005/8/layout/matrix1"/>
    <dgm:cxn modelId="{6B158783-981E-47B6-91DE-17B3F31F4D2B}" type="presParOf" srcId="{6DE1C6AD-6BE1-47AB-BE95-56A913D11D4D}" destId="{A98E3BF8-9C9F-4D03-A5CF-CE9BB87C4A84}" srcOrd="6" destOrd="0" presId="urn:microsoft.com/office/officeart/2005/8/layout/matrix1"/>
    <dgm:cxn modelId="{B52078D7-1ED5-401C-A3C6-A90DB01B3713}" type="presParOf" srcId="{6DE1C6AD-6BE1-47AB-BE95-56A913D11D4D}" destId="{0D027E5B-27BE-4595-9B27-1E3B9C059651}" srcOrd="7" destOrd="0" presId="urn:microsoft.com/office/officeart/2005/8/layout/matrix1"/>
    <dgm:cxn modelId="{0DEE73AB-866A-42F3-933A-F2000BA80F94}" type="presParOf" srcId="{11F3CFE5-9F4C-40B8-BF3C-F49E8FD4E7BD}" destId="{98F59158-C165-4040-B18A-33D87730B955}" srcOrd="1" destOrd="0" presId="urn:microsoft.com/office/officeart/2005/8/layout/matrix1"/>
  </dgm:cxnLst>
  <dgm:bg>
    <a:solidFill>
      <a:srgbClr val="F8F8F8"/>
    </a:solidFill>
  </dgm:bg>
  <dgm:whole>
    <a:ln>
      <a:solidFill>
        <a:schemeClr val="tx2"/>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23A8A-C0E5-42CE-B29D-BC594D43EBFC}">
      <dsp:nvSpPr>
        <dsp:cNvPr id="0" name=""/>
        <dsp:cNvSpPr/>
      </dsp:nvSpPr>
      <dsp:spPr>
        <a:xfrm rot="16200000">
          <a:off x="493797" y="-493797"/>
          <a:ext cx="1374340" cy="2361936"/>
        </a:xfrm>
        <a:prstGeom prst="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ts val="0"/>
            </a:spcAft>
            <a:buNone/>
          </a:pPr>
          <a:r>
            <a:rPr lang="en-US" sz="1500" b="1" kern="1200">
              <a:solidFill>
                <a:schemeClr val="accent2"/>
              </a:solidFill>
            </a:rPr>
            <a:t>&lt;90% OF TARGET</a:t>
          </a:r>
        </a:p>
        <a:p>
          <a:pPr marL="0" lvl="0" indent="0" algn="ctr" defTabSz="666750">
            <a:lnSpc>
              <a:spcPct val="90000"/>
            </a:lnSpc>
            <a:spcBef>
              <a:spcPct val="0"/>
            </a:spcBef>
            <a:spcAft>
              <a:spcPts val="0"/>
            </a:spcAft>
            <a:buNone/>
          </a:pPr>
          <a:r>
            <a:rPr lang="en-US" sz="1500" b="0" kern="1200">
              <a:solidFill>
                <a:schemeClr val="accent2"/>
              </a:solidFill>
            </a:rPr>
            <a:t>Reduced Rewards</a:t>
          </a:r>
        </a:p>
      </dsp:txBody>
      <dsp:txXfrm rot="5400000">
        <a:off x="0" y="0"/>
        <a:ext cx="2361936" cy="1030755"/>
      </dsp:txXfrm>
    </dsp:sp>
    <dsp:sp modelId="{BBD6C2CB-C935-4D8E-83FE-D6F42C97F6E2}">
      <dsp:nvSpPr>
        <dsp:cNvPr id="0" name=""/>
        <dsp:cNvSpPr/>
      </dsp:nvSpPr>
      <dsp:spPr>
        <a:xfrm>
          <a:off x="2361936" y="0"/>
          <a:ext cx="2361936" cy="1374340"/>
        </a:xfrm>
        <a:prstGeom prst="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ts val="0"/>
            </a:spcAft>
            <a:buNone/>
          </a:pPr>
          <a:r>
            <a:rPr lang="en-US" sz="1500" b="1" kern="1200" dirty="0">
              <a:solidFill>
                <a:schemeClr val="accent6"/>
              </a:solidFill>
            </a:rPr>
            <a:t>&gt;120-300% OF TARGET</a:t>
          </a:r>
        </a:p>
        <a:p>
          <a:pPr marL="0" lvl="0" indent="0" algn="ctr" defTabSz="666750">
            <a:lnSpc>
              <a:spcPct val="90000"/>
            </a:lnSpc>
            <a:spcBef>
              <a:spcPct val="0"/>
            </a:spcBef>
            <a:spcAft>
              <a:spcPts val="0"/>
            </a:spcAft>
            <a:buNone/>
          </a:pPr>
          <a:r>
            <a:rPr lang="en-US" sz="1500" b="0" kern="1200" dirty="0">
              <a:solidFill>
                <a:schemeClr val="accent6"/>
              </a:solidFill>
            </a:rPr>
            <a:t>Enhanced Rewards</a:t>
          </a:r>
        </a:p>
      </dsp:txBody>
      <dsp:txXfrm>
        <a:off x="2361936" y="0"/>
        <a:ext cx="2361936" cy="1030755"/>
      </dsp:txXfrm>
    </dsp:sp>
    <dsp:sp modelId="{6C8470DD-63E7-467F-B004-7FE76A273124}">
      <dsp:nvSpPr>
        <dsp:cNvPr id="0" name=""/>
        <dsp:cNvSpPr/>
      </dsp:nvSpPr>
      <dsp:spPr>
        <a:xfrm rot="10800000">
          <a:off x="0" y="1374340"/>
          <a:ext cx="2361936" cy="1374340"/>
        </a:xfrm>
        <a:prstGeom prst="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ts val="0"/>
            </a:spcAft>
            <a:buNone/>
          </a:pPr>
          <a:r>
            <a:rPr lang="en-US" sz="1500" b="1" kern="1200">
              <a:solidFill>
                <a:schemeClr val="accent4"/>
              </a:solidFill>
            </a:rPr>
            <a:t>No Stock</a:t>
          </a:r>
        </a:p>
      </dsp:txBody>
      <dsp:txXfrm rot="10800000">
        <a:off x="0" y="1717926"/>
        <a:ext cx="2361936" cy="1030755"/>
      </dsp:txXfrm>
    </dsp:sp>
    <dsp:sp modelId="{A98E3BF8-9C9F-4D03-A5CF-CE9BB87C4A84}">
      <dsp:nvSpPr>
        <dsp:cNvPr id="0" name=""/>
        <dsp:cNvSpPr/>
      </dsp:nvSpPr>
      <dsp:spPr>
        <a:xfrm rot="5400000">
          <a:off x="2855734" y="880543"/>
          <a:ext cx="1374340" cy="2361936"/>
        </a:xfrm>
        <a:prstGeom prst="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ts val="0"/>
            </a:spcAft>
            <a:buNone/>
          </a:pPr>
          <a:r>
            <a:rPr lang="en-US" sz="1500" b="1" kern="1200">
              <a:solidFill>
                <a:schemeClr val="accent2"/>
              </a:solidFill>
            </a:rPr>
            <a:t>&lt;90% OF TARGET</a:t>
          </a:r>
        </a:p>
        <a:p>
          <a:pPr marL="0" lvl="0" indent="0" algn="ctr" defTabSz="666750">
            <a:lnSpc>
              <a:spcPct val="90000"/>
            </a:lnSpc>
            <a:spcBef>
              <a:spcPct val="0"/>
            </a:spcBef>
            <a:spcAft>
              <a:spcPts val="0"/>
            </a:spcAft>
            <a:buNone/>
          </a:pPr>
          <a:r>
            <a:rPr lang="en-US" sz="1500" b="0" kern="1200">
              <a:solidFill>
                <a:schemeClr val="accent2"/>
              </a:solidFill>
            </a:rPr>
            <a:t>Reduced Rewards</a:t>
          </a:r>
        </a:p>
      </dsp:txBody>
      <dsp:txXfrm rot="-5400000">
        <a:off x="2361936" y="1717925"/>
        <a:ext cx="2361936" cy="1030755"/>
      </dsp:txXfrm>
    </dsp:sp>
    <dsp:sp modelId="{98F59158-C165-4040-B18A-33D87730B955}">
      <dsp:nvSpPr>
        <dsp:cNvPr id="0" name=""/>
        <dsp:cNvSpPr/>
      </dsp:nvSpPr>
      <dsp:spPr>
        <a:xfrm>
          <a:off x="989656" y="682088"/>
          <a:ext cx="2744560" cy="1384504"/>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944563">
            <a:lnSpc>
              <a:spcPct val="90000"/>
            </a:lnSpc>
            <a:spcBef>
              <a:spcPct val="0"/>
            </a:spcBef>
            <a:spcAft>
              <a:spcPts val="0"/>
            </a:spcAft>
            <a:buNone/>
          </a:pPr>
          <a:r>
            <a:rPr lang="en-US" sz="1600" b="1" kern="1200" dirty="0">
              <a:solidFill>
                <a:schemeClr val="bg1"/>
              </a:solidFill>
            </a:rPr>
            <a:t>90-120% TARGET STOCK</a:t>
          </a:r>
        </a:p>
        <a:p>
          <a:pPr marL="0" lvl="0" indent="0" algn="ctr" defTabSz="711200">
            <a:lnSpc>
              <a:spcPct val="90000"/>
            </a:lnSpc>
            <a:spcBef>
              <a:spcPct val="0"/>
            </a:spcBef>
            <a:spcAft>
              <a:spcPts val="0"/>
            </a:spcAft>
            <a:buNone/>
          </a:pPr>
          <a:r>
            <a:rPr lang="en-US" sz="1600" b="0" kern="1200" dirty="0">
              <a:solidFill>
                <a:schemeClr val="bg1"/>
              </a:solidFill>
            </a:rPr>
            <a:t> Good Rewards</a:t>
          </a:r>
        </a:p>
        <a:p>
          <a:pPr marL="0" lvl="0" indent="0" algn="ctr" defTabSz="711200">
            <a:lnSpc>
              <a:spcPct val="90000"/>
            </a:lnSpc>
            <a:spcBef>
              <a:spcPct val="0"/>
            </a:spcBef>
            <a:spcAft>
              <a:spcPts val="0"/>
            </a:spcAft>
            <a:buNone/>
          </a:pPr>
          <a:r>
            <a:rPr lang="en-US" sz="1050" b="0" i="1" kern="1200" dirty="0">
              <a:solidFill>
                <a:schemeClr val="bg1"/>
              </a:solidFill>
            </a:rPr>
            <a:t>Most employees fall into this range</a:t>
          </a:r>
        </a:p>
      </dsp:txBody>
      <dsp:txXfrm>
        <a:off x="989656" y="682088"/>
        <a:ext cx="2744560" cy="13845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DD8AB-5E53-4658-9A4F-CDBF251F6E13}"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A9F5E-2A68-4666-A9D4-84AEC29BBE64}" type="slidenum">
              <a:rPr lang="en-US" smtClean="0"/>
              <a:t>‹#›</a:t>
            </a:fld>
            <a:endParaRPr lang="en-US"/>
          </a:p>
        </p:txBody>
      </p:sp>
    </p:spTree>
    <p:extLst>
      <p:ext uri="{BB962C8B-B14F-4D97-AF65-F5344CB8AC3E}">
        <p14:creationId xmlns:p14="http://schemas.microsoft.com/office/powerpoint/2010/main" val="221852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fontAlgn="base" hangingPunct="1">
              <a:lnSpc>
                <a:spcPct val="100000"/>
              </a:lnSpc>
              <a:spcBef>
                <a:spcPts val="0"/>
              </a:spcBef>
              <a:spcAft>
                <a:spcPts val="600"/>
              </a:spcAft>
              <a:buFont typeface="Arial" panose="020B0604020202020204" pitchFamily="34" charset="0"/>
              <a:buNone/>
              <a:defRPr/>
            </a:pPr>
            <a:r>
              <a:rPr lang="en-US" sz="1100" b="1" kern="1200">
                <a:solidFill>
                  <a:schemeClr val="tx1"/>
                </a:solidFill>
                <a:latin typeface="+mn-lt"/>
                <a:ea typeface="+mn-ea"/>
                <a:cs typeface="Arial"/>
                <a:sym typeface="Helvetica Neue"/>
              </a:rPr>
              <a:t>Est. time: 2:00</a:t>
            </a:r>
          </a:p>
          <a:p>
            <a:pPr marL="0" indent="0" defTabSz="914400" fontAlgn="base" hangingPunct="1">
              <a:lnSpc>
                <a:spcPct val="100000"/>
              </a:lnSpc>
              <a:spcBef>
                <a:spcPts val="0"/>
              </a:spcBef>
              <a:spcAft>
                <a:spcPts val="600"/>
              </a:spcAft>
              <a:buFont typeface="Arial" panose="020B0604020202020204" pitchFamily="34" charset="0"/>
              <a:buNone/>
              <a:defRPr/>
            </a:pPr>
            <a:r>
              <a:rPr lang="en-US" sz="1100" b="1" kern="1200">
                <a:solidFill>
                  <a:schemeClr val="tx1"/>
                </a:solidFill>
                <a:latin typeface="+mn-lt"/>
                <a:ea typeface="+mn-ea"/>
                <a:cs typeface="Arial"/>
                <a:sym typeface="Helvetica Neue"/>
              </a:rPr>
              <a:t>Key point: </a:t>
            </a:r>
            <a:r>
              <a:rPr lang="en-US" sz="1100" kern="1200">
                <a:solidFill>
                  <a:schemeClr val="tx1"/>
                </a:solidFill>
                <a:latin typeface="+mn-lt"/>
                <a:ea typeface="+mn-ea"/>
                <a:cs typeface="Arial"/>
                <a:sym typeface="Helvetica Neue"/>
              </a:rPr>
              <a:t>To review how to use cash, specifically base pay, to reward performance in the prior year. Explain 2021 APB/frozen targets except in cases of promotion.</a:t>
            </a:r>
          </a:p>
          <a:p>
            <a:pPr marL="0" indent="0" defTabSz="914400" fontAlgn="base" hangingPunct="1">
              <a:lnSpc>
                <a:spcPct val="100000"/>
              </a:lnSpc>
              <a:spcBef>
                <a:spcPts val="0"/>
              </a:spcBef>
              <a:spcAft>
                <a:spcPts val="600"/>
              </a:spcAft>
              <a:buFont typeface="Arial" panose="020B0604020202020204" pitchFamily="34" charset="0"/>
              <a:buNone/>
              <a:defRPr/>
            </a:pPr>
            <a:endParaRPr lang="en-US" sz="1100" kern="1200">
              <a:solidFill>
                <a:schemeClr val="tx1"/>
              </a:solidFill>
              <a:latin typeface="+mn-lt"/>
              <a:ea typeface="+mn-ea"/>
              <a:cs typeface="Arial"/>
              <a:sym typeface="Helvetica Neue"/>
            </a:endParaRPr>
          </a:p>
          <a:p>
            <a:pPr marL="0" indent="0" defTabSz="914400" fontAlgn="base" hangingPunct="1">
              <a:lnSpc>
                <a:spcPct val="100000"/>
              </a:lnSpc>
              <a:spcBef>
                <a:spcPts val="0"/>
              </a:spcBef>
              <a:spcAft>
                <a:spcPts val="600"/>
              </a:spcAft>
              <a:buFont typeface="Arial" panose="020B0604020202020204" pitchFamily="34" charset="0"/>
              <a:buNone/>
              <a:defRPr/>
            </a:pPr>
            <a:r>
              <a:rPr lang="en-US" sz="1100" b="1" kern="1200">
                <a:solidFill>
                  <a:schemeClr val="tx1"/>
                </a:solidFill>
                <a:latin typeface="+mn-lt"/>
                <a:ea typeface="+mn-ea"/>
                <a:cs typeface="Arial"/>
                <a:sym typeface="Helvetica Neue"/>
              </a:rPr>
              <a:t>Speaker notes</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Base pay is the foundational component of employee rewards, and each year, employees have an opportunity to earn an increase.</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 mentioned before Intel’s philosophy to align base pay to the middle of the market, and reward employees based on their performance in the prior year.</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In PeopleFluent, initial guidance is provided based on the employee’s current compa-ratio, their job, and their country rewards budget.</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In order to drive Intel employee pay closer to the middle of the market, guidance is generally higher for employees with lower compa-ratio, and lower for employees with higher compa-ratio.</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And, one-time-payments may be available to employees who are at or above 110% compa-ratio.</a:t>
            </a:r>
          </a:p>
          <a:p>
            <a:pPr marL="171450" indent="-171450" defTabSz="914400" fontAlgn="base" hangingPunct="1">
              <a:lnSpc>
                <a:spcPct val="100000"/>
              </a:lnSpc>
              <a:spcBef>
                <a:spcPts val="0"/>
              </a:spcBef>
              <a:spcAft>
                <a:spcPts val="600"/>
              </a:spcAft>
              <a:buFont typeface="Arial" panose="020B0604020202020204" pitchFamily="34" charset="0"/>
              <a:buChar char="•"/>
              <a:defRPr/>
            </a:pPr>
            <a:endParaRPr lang="en-US" sz="1100" kern="1200">
              <a:solidFill>
                <a:schemeClr val="tx1"/>
              </a:solidFill>
              <a:latin typeface="+mn-lt"/>
              <a:ea typeface="+mn-ea"/>
              <a:cs typeface="Arial"/>
              <a:sym typeface="Helvetica Neue"/>
            </a:endParaRP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In addition to this guidance, you will take additional inputs into consideration when making base pay decisions, using Insights history to ensure that rewards match performance messaging given throughout the year.</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Generally, employees performing strongly across Results, Culture, and Learning should receive base pay increases at or close to the top of increase guidance.</a:t>
            </a:r>
          </a:p>
          <a:p>
            <a:pPr marL="171450" indent="-171450" defTabSz="914400" fontAlgn="base" hangingPunct="1">
              <a:lnSpc>
                <a:spcPct val="100000"/>
              </a:lnSpc>
              <a:spcBef>
                <a:spcPts val="0"/>
              </a:spcBef>
              <a:spcAft>
                <a:spcPts val="600"/>
              </a:spcAft>
              <a:buFont typeface="Arial" panose="020B0604020202020204" pitchFamily="34" charset="0"/>
              <a:buChar char="•"/>
              <a:defRPr/>
            </a:pPr>
            <a:endParaRPr lang="en-US" sz="1100" kern="1200">
              <a:solidFill>
                <a:schemeClr val="tx1"/>
              </a:solidFill>
              <a:latin typeface="+mn-lt"/>
              <a:ea typeface="+mn-ea"/>
              <a:cs typeface="Arial"/>
              <a:sym typeface="Helvetica Neue"/>
            </a:endParaRP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Moving on to bonus,</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As we have talked about, Intel is continuing to shift more variable pay into stock while slowing down APB growth.</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Our current APB program continues to pay out well above those of our peers, which is why last year condensed the APB ranges and capped them at what used to be the mid-point.</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For 2021 rewards planning, APB Goal %s will remain flat, except when a promotion results in a higher APB Goal. </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All eligible employees with an APB Goal below the minimum of the range will automatically be brought up the minimum of the new range. </a:t>
            </a:r>
          </a:p>
          <a:p>
            <a:pPr marL="171450" marR="0" lvl="0" indent="-171450" defTabSz="91440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kern="1200">
                <a:solidFill>
                  <a:schemeClr val="tx1"/>
                </a:solidFill>
                <a:latin typeface="+mn-lt"/>
                <a:ea typeface="+mn-ea"/>
                <a:cs typeface="Arial"/>
                <a:sym typeface="Helvetica Neue"/>
              </a:rPr>
              <a:t>APB payout amounts currently over the range maximum will also be held flat.</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This means that this year, you will focus on differentiation through base pay and stock.</a:t>
            </a:r>
          </a:p>
        </p:txBody>
      </p:sp>
    </p:spTree>
    <p:extLst>
      <p:ext uri="{BB962C8B-B14F-4D97-AF65-F5344CB8AC3E}">
        <p14:creationId xmlns:p14="http://schemas.microsoft.com/office/powerpoint/2010/main" val="407193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b="1" dirty="0">
                <a:highlight>
                  <a:srgbClr val="FFFF00"/>
                </a:highlight>
              </a:rPr>
              <a:t>Est. time: 1:58</a:t>
            </a:r>
          </a:p>
          <a:p>
            <a:r>
              <a:rPr lang="en-US" b="1" dirty="0">
                <a:highlight>
                  <a:srgbClr val="FFFF00"/>
                </a:highlight>
              </a:rPr>
              <a:t>Key point: </a:t>
            </a:r>
            <a:r>
              <a:rPr lang="en-US" dirty="0">
                <a:highlight>
                  <a:srgbClr val="FFFF00"/>
                </a:highlight>
              </a:rPr>
              <a:t>To review how to use stock to reward performance and potential, using all available inputs including unvested stock.</a:t>
            </a:r>
          </a:p>
          <a:p>
            <a:endParaRPr lang="en-US" dirty="0"/>
          </a:p>
          <a:p>
            <a:r>
              <a:rPr lang="en-US" b="1" dirty="0"/>
              <a:t>Speaker:</a:t>
            </a:r>
          </a:p>
          <a:p>
            <a:pPr marL="171450" indent="-171450">
              <a:buFont typeface="Arial" panose="020B0604020202020204" pitchFamily="34" charset="0"/>
              <a:buChar char="•"/>
            </a:pPr>
            <a:r>
              <a:rPr lang="en-US" b="0" dirty="0"/>
              <a:t>Now let’s take a look at STOCK. This long-term variable investment rewards BOTH continuous performance trend AND future potential</a:t>
            </a:r>
          </a:p>
          <a:p>
            <a:pPr marL="171450" indent="-171450">
              <a:buFont typeface="Arial" panose="020B0604020202020204" pitchFamily="34" charset="0"/>
              <a:buChar char="•"/>
            </a:pPr>
            <a:r>
              <a:rPr lang="en-US" dirty="0"/>
              <a:t>Stock targets are based on your employee’s job AND grade level -- and you can reward from 0 to 300% of their target. </a:t>
            </a:r>
          </a:p>
          <a:p>
            <a:pPr marL="171450" indent="-171450">
              <a:buFont typeface="Arial" panose="020B0604020202020204" pitchFamily="34" charset="0"/>
              <a:buChar char="•"/>
            </a:pPr>
            <a:r>
              <a:rPr lang="en-US" dirty="0"/>
              <a:t>This is where you’re really able to flex your differentiation muscle.</a:t>
            </a:r>
          </a:p>
          <a:p>
            <a:pPr marL="171450" indent="-171450">
              <a:buFont typeface="Arial" panose="020B0604020202020204" pitchFamily="34" charset="0"/>
              <a:buChar char="•"/>
            </a:pPr>
            <a:r>
              <a:rPr lang="en-US" sz="1100" dirty="0">
                <a:latin typeface="+mn-lt"/>
                <a:ea typeface="+mn-ea"/>
                <a:cs typeface="+mn-cs"/>
                <a:sym typeface="Helvetica Neue"/>
              </a:rPr>
              <a:t>Stock budget is determined based on an employee’s stock target PLUS an additional funding % to enable differentiation</a:t>
            </a:r>
            <a:r>
              <a:rPr lang="en-US" dirty="0"/>
              <a:t> </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Use your stock budget to recognize and retain the people we want -- and need -- to keep at Intel</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US" dirty="0"/>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Most employees will receive between 90 to 110% of their stock target which indicates they are performing well WITH  some potential to grow at Intel.</a:t>
            </a:r>
          </a:p>
          <a:p>
            <a:pPr marL="171450" indent="-171450">
              <a:buFont typeface="Arial" panose="020B0604020202020204" pitchFamily="34" charset="0"/>
              <a:buChar char="•"/>
            </a:pPr>
            <a:r>
              <a:rPr lang="en-US" dirty="0"/>
              <a:t>Your TOP performers with </a:t>
            </a:r>
            <a:r>
              <a:rPr lang="en-US" b="1" dirty="0"/>
              <a:t>significant potential </a:t>
            </a:r>
            <a:r>
              <a:rPr lang="en-US" dirty="0"/>
              <a:t>should receive </a:t>
            </a:r>
            <a:r>
              <a:rPr lang="en-US" b="1" dirty="0"/>
              <a:t>enhanced stock rewards </a:t>
            </a:r>
            <a:r>
              <a:rPr lang="en-US" b="1" u="sng" dirty="0"/>
              <a:t>significantly above</a:t>
            </a:r>
            <a:r>
              <a:rPr lang="en-US" b="1" dirty="0"/>
              <a:t> </a:t>
            </a:r>
            <a:r>
              <a:rPr lang="en-US" dirty="0"/>
              <a:t>the 90-110% target range.</a:t>
            </a:r>
          </a:p>
          <a:p>
            <a:pPr marL="171450" indent="-171450">
              <a:buFont typeface="Arial" panose="020B0604020202020204" pitchFamily="34" charset="0"/>
              <a:buChar char="•"/>
            </a:pPr>
            <a:r>
              <a:rPr lang="en-US" dirty="0"/>
              <a:t>And where there are performance concerns, downward trends, or little to no potential to grow, they should receive </a:t>
            </a:r>
            <a:r>
              <a:rPr lang="en-US" b="1" dirty="0"/>
              <a:t>reduced rewards</a:t>
            </a:r>
            <a:r>
              <a:rPr lang="en-US" dirty="0"/>
              <a:t> below 90% of their stock target.</a:t>
            </a:r>
          </a:p>
          <a:p>
            <a:pPr marL="171450" indent="-171450">
              <a:buFont typeface="Arial" panose="020B0604020202020204" pitchFamily="34" charset="0"/>
              <a:buChar char="•"/>
            </a:pPr>
            <a:endParaRPr lang="en-US" dirty="0"/>
          </a:p>
          <a:p>
            <a:r>
              <a:rPr lang="en-US" b="1" dirty="0"/>
              <a:t>What you need to know is:</a:t>
            </a:r>
            <a:endParaRPr lang="en-US" dirty="0"/>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Unvested Stock values will show for</a:t>
            </a:r>
            <a:r>
              <a:rPr lang="en-US" b="1" dirty="0"/>
              <a:t> ALL employees </a:t>
            </a:r>
            <a:r>
              <a:rPr lang="en-US" dirty="0"/>
              <a:t>in your </a:t>
            </a:r>
            <a:r>
              <a:rPr lang="en-US" dirty="0" err="1"/>
              <a:t>PeopleFluent</a:t>
            </a:r>
            <a:r>
              <a:rPr lang="en-US" dirty="0"/>
              <a:t> worksheet. </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This is the cumulative value of an employee’s stock that has not vested yet, and it provides an indication of holding power.</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It offers an additional data point to consider when making stock decisions. </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We’ll take a closer look at Unvested Stock next.</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kumimoji="0" lang="en-IE" sz="1100" b="0" i="1" u="none" strike="noStrike" kern="1200" cap="none" spc="0" normalizeH="0" baseline="0" noProof="0" dirty="0">
                <a:ln>
                  <a:noFill/>
                </a:ln>
                <a:solidFill>
                  <a:prstClr val="black">
                    <a:lumMod val="75000"/>
                    <a:lumOff val="25000"/>
                  </a:prstClr>
                </a:solidFill>
                <a:effectLst/>
                <a:uLnTx/>
                <a:uFillTx/>
                <a:latin typeface="Intel Clear" panose="020B0604020203020204" pitchFamily="34" charset="0"/>
                <a:ea typeface="Calibri" panose="020F0502020204030204" pitchFamily="34" charset="0"/>
                <a:cs typeface="+mn-cs"/>
              </a:rPr>
              <a:t>Note that in </a:t>
            </a:r>
            <a:r>
              <a:rPr kumimoji="0" lang="en-IE" sz="1100" b="0" i="1" u="none" strike="noStrike" kern="1200" cap="none" spc="0" normalizeH="0" baseline="0" noProof="0" dirty="0" err="1">
                <a:ln>
                  <a:noFill/>
                </a:ln>
                <a:solidFill>
                  <a:prstClr val="black">
                    <a:lumMod val="75000"/>
                    <a:lumOff val="25000"/>
                  </a:prstClr>
                </a:solidFill>
                <a:effectLst/>
                <a:uLnTx/>
                <a:uFillTx/>
                <a:latin typeface="Intel Clear" panose="020B0604020203020204" pitchFamily="34" charset="0"/>
                <a:ea typeface="Calibri" panose="020F0502020204030204" pitchFamily="34" charset="0"/>
                <a:cs typeface="+mn-cs"/>
              </a:rPr>
              <a:t>PeopleFluent</a:t>
            </a:r>
            <a:r>
              <a:rPr kumimoji="0" lang="en-IE" sz="1100" b="0" i="1" u="none" strike="noStrike" kern="1200" cap="none" spc="0" normalizeH="0" baseline="0" noProof="0" dirty="0">
                <a:ln>
                  <a:noFill/>
                </a:ln>
                <a:solidFill>
                  <a:prstClr val="black">
                    <a:lumMod val="75000"/>
                    <a:lumOff val="25000"/>
                  </a:prstClr>
                </a:solidFill>
                <a:effectLst/>
                <a:uLnTx/>
                <a:uFillTx/>
                <a:latin typeface="Intel Clear" panose="020B0604020203020204" pitchFamily="34" charset="0"/>
                <a:ea typeface="Calibri" panose="020F0502020204030204" pitchFamily="34" charset="0"/>
                <a:cs typeface="+mn-cs"/>
              </a:rPr>
              <a:t>, all stock awards will reflect full time hours and </a:t>
            </a:r>
            <a:r>
              <a:rPr kumimoji="0" lang="en-IE" sz="1100" b="1" i="1" u="none" strike="noStrike" kern="1200" cap="none" spc="0" normalizeH="0" baseline="0" noProof="0" dirty="0">
                <a:ln>
                  <a:noFill/>
                </a:ln>
                <a:solidFill>
                  <a:prstClr val="black">
                    <a:lumMod val="75000"/>
                    <a:lumOff val="25000"/>
                  </a:prstClr>
                </a:solidFill>
                <a:effectLst/>
                <a:uLnTx/>
                <a:uFillTx/>
                <a:latin typeface="Intel Clear" panose="020B0604020203020204" pitchFamily="34" charset="0"/>
                <a:ea typeface="Calibri" panose="020F0502020204030204" pitchFamily="34" charset="0"/>
                <a:cs typeface="+mn-cs"/>
              </a:rPr>
              <a:t>will not</a:t>
            </a:r>
            <a:r>
              <a:rPr kumimoji="0" lang="en-IE" sz="1100" b="0" i="1" u="none" strike="noStrike" kern="1200" cap="none" spc="0" normalizeH="0" baseline="0" noProof="0" dirty="0">
                <a:ln>
                  <a:noFill/>
                </a:ln>
                <a:solidFill>
                  <a:prstClr val="black">
                    <a:lumMod val="75000"/>
                    <a:lumOff val="25000"/>
                  </a:prstClr>
                </a:solidFill>
                <a:effectLst/>
                <a:uLnTx/>
                <a:uFillTx/>
                <a:latin typeface="Intel Clear" panose="020B0604020203020204" pitchFamily="34" charset="0"/>
                <a:ea typeface="Calibri" panose="020F0502020204030204" pitchFamily="34" charset="0"/>
                <a:cs typeface="+mn-cs"/>
              </a:rPr>
              <a:t> be pro-rated </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On Rewards Statements -- eligible employees will see their stock award as a percentage of their stock target. </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We’ll share more on Rewards Statements in upcoming COMMUNICATE training.</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endParaRPr kumimoji="0" lang="en-IE" sz="1100" b="0" i="1" u="none" strike="noStrike" kern="1200" cap="none" spc="0" normalizeH="0" baseline="0" noProof="0" dirty="0">
              <a:ln>
                <a:noFill/>
              </a:ln>
              <a:solidFill>
                <a:prstClr val="black">
                  <a:lumMod val="75000"/>
                  <a:lumOff val="25000"/>
                </a:prstClr>
              </a:solidFill>
              <a:effectLst/>
              <a:uLnTx/>
              <a:uFillTx/>
              <a:latin typeface="Intel Clear" panose="020B0604020203020204" pitchFamily="34" charset="0"/>
              <a:ea typeface="Calibri" panose="020F0502020204030204" pitchFamily="34" charset="0"/>
              <a:cs typeface="+mn-cs"/>
            </a:endParaRPr>
          </a:p>
          <a:p>
            <a:pPr marL="0" marR="0" lvl="0" indent="0" algn="l" defTabSz="228600" rtl="0" eaLnBrk="1" fontAlgn="auto" latinLnBrk="0" hangingPunct="1">
              <a:lnSpc>
                <a:spcPct val="117999"/>
              </a:lnSpc>
              <a:spcBef>
                <a:spcPts val="0"/>
              </a:spcBef>
              <a:spcAft>
                <a:spcPts val="0"/>
              </a:spcAft>
              <a:buClrTx/>
              <a:buSzTx/>
              <a:buFont typeface="Arial" panose="020B0604020202020204" pitchFamily="34" charset="0"/>
              <a:buNone/>
              <a:tabLst/>
              <a:defRPr/>
            </a:pPr>
            <a:r>
              <a:rPr lang="en-US" b="1" dirty="0"/>
              <a:t>&gt;&gt;&gt; Next Slide &lt;&lt;&lt;</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endParaRPr kumimoji="0" lang="en-US" sz="1100" b="0" i="1" u="none" strike="noStrike" kern="1200" cap="none" spc="0" normalizeH="0" baseline="0" noProof="0" dirty="0">
              <a:ln>
                <a:noFill/>
              </a:ln>
              <a:solidFill>
                <a:prstClr val="black">
                  <a:lumMod val="75000"/>
                  <a:lumOff val="25000"/>
                </a:prstClr>
              </a:solidFill>
              <a:effectLst/>
              <a:uLnTx/>
              <a:uFillTx/>
              <a:latin typeface="Intel Clear"/>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[FAQ REFERENCE]</a:t>
            </a:r>
          </a:p>
          <a:p>
            <a:pPr fontAlgn="base"/>
            <a:r>
              <a:rPr lang="en-US" sz="1100" b="0" i="0" dirty="0">
                <a:effectLst/>
                <a:latin typeface="+mn-lt"/>
                <a:ea typeface="+mn-ea"/>
                <a:cs typeface="+mn-cs"/>
                <a:sym typeface="Helvetica Neue"/>
              </a:rPr>
              <a:t>Employee stock ownership is an important part of our culture and a valuable part of our total compensation package both for delivering rewards and focusing employees on the future success of the organization. We believe that building up a broad employee ownership stake in the company links employees to the long-term growth of the company, and incentivizes behaviors that are in the best interests of the company, our customers, and investors.</a:t>
            </a:r>
          </a:p>
          <a:p>
            <a:pPr fontAlgn="base"/>
            <a:r>
              <a:rPr lang="en-US" sz="1100" b="0" i="0" dirty="0">
                <a:effectLst/>
                <a:latin typeface="+mn-lt"/>
                <a:ea typeface="+mn-ea"/>
                <a:cs typeface="+mn-cs"/>
                <a:sym typeface="Helvetica Neue"/>
              </a:rPr>
              <a:t> </a:t>
            </a:r>
          </a:p>
          <a:p>
            <a:pPr fontAlgn="base"/>
            <a:r>
              <a:rPr lang="en-US" sz="1100" b="0" i="0" dirty="0">
                <a:effectLst/>
                <a:latin typeface="+mn-lt"/>
                <a:ea typeface="+mn-ea"/>
                <a:cs typeface="+mn-cs"/>
                <a:sym typeface="Helvetica Neue"/>
              </a:rPr>
              <a:t>We are deeply committed to ensuring competitive pay by element (base, bonus, stock) and overall. We must do this to attract, engage and retain the talent we need to deliver to our company roadmap.  Intel benchmarks itself annually against the most relevant list of competitors operating in our industry and we look at our competitiveness in both cash and stock to ensure we are investing in the right areas to remain competitive overall and that we have the right mix of short and long term incentives.  The stock target values we deliver to employees annually is intended to keep total compensation competitive. </a:t>
            </a:r>
          </a:p>
          <a:p>
            <a:pPr fontAlgn="base"/>
            <a:r>
              <a:rPr lang="en-US" sz="1100" b="0" i="0" dirty="0">
                <a:effectLst/>
                <a:latin typeface="+mn-lt"/>
                <a:ea typeface="+mn-ea"/>
                <a:cs typeface="+mn-cs"/>
                <a:sym typeface="Helvetica Neue"/>
              </a:rPr>
              <a:t> </a:t>
            </a:r>
          </a:p>
          <a:p>
            <a:pPr fontAlgn="base"/>
            <a:r>
              <a:rPr lang="en-US" sz="1100" b="0" i="0" dirty="0">
                <a:effectLst/>
                <a:latin typeface="+mn-lt"/>
                <a:ea typeface="+mn-ea"/>
                <a:cs typeface="+mn-cs"/>
                <a:sym typeface="Helvetica Neue"/>
              </a:rPr>
              <a:t>Additionally, stock ownership allows our employees to continue increasing value through stock appreciation.  Over the last 5 years our stock has grown, but not without short-term volatility as we have seen recently.  It’s important to remember we have the largest market opportunity in our history and are indexed to the major tech growth inflections driving our industry (Cloud, AI, edge, autonomous driving, 5G). Execution will be key to increasing investor confidence and we all play a role in executing to our company roadmap, delivering on each new opportunity and contributing to the growth of our stock price.  If we execute with discipline, we are positioned to lead all the indices and our direct peers in value accretion over the next 5 years.</a:t>
            </a:r>
          </a:p>
          <a:p>
            <a:pPr fontAlgn="base"/>
            <a:endParaRPr lang="en-US" sz="1100" b="0" i="0" dirty="0">
              <a:effectLst/>
              <a:latin typeface="+mn-lt"/>
              <a:ea typeface="+mn-ea"/>
              <a:cs typeface="+mn-cs"/>
              <a:sym typeface="Helvetica Neue"/>
            </a:endParaRPr>
          </a:p>
          <a:p>
            <a:pPr marL="739775" lvl="2" defTabSz="825500">
              <a:lnSpc>
                <a:spcPct val="100000"/>
              </a:lnSpc>
              <a:spcBef>
                <a:spcPts val="0"/>
              </a:spcBef>
              <a:spcAft>
                <a:spcPts val="1200"/>
              </a:spcAft>
            </a:pPr>
            <a:r>
              <a:rPr lang="en-US" sz="1800" b="1" i="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Top</a:t>
            </a:r>
            <a:r>
              <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performers with the </a:t>
            </a:r>
            <a:r>
              <a:rPr lang="en-US" sz="1800" b="1" i="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most</a:t>
            </a:r>
            <a:r>
              <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potential should generally receive rewards </a:t>
            </a:r>
            <a:r>
              <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above </a:t>
            </a:r>
            <a:r>
              <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target rewards </a:t>
            </a:r>
            <a:r>
              <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(“enhanced rewards”).</a:t>
            </a:r>
            <a:endParaRPr lang="en-US" sz="1800" b="1" dirty="0">
              <a:solidFill>
                <a:srgbClr val="262626"/>
              </a:solidFill>
              <a:latin typeface="Intel Clear Light"/>
              <a:ea typeface="Intel Clear Light" panose="020B0404020203020204" pitchFamily="34" charset="0"/>
              <a:cs typeface="Intel Clear Light" panose="020B0404020203020204" pitchFamily="34" charset="0"/>
            </a:endParaRPr>
          </a:p>
          <a:p>
            <a:pPr marL="739775" lvl="2" defTabSz="825500">
              <a:lnSpc>
                <a:spcPct val="100000"/>
              </a:lnSpc>
              <a:spcBef>
                <a:spcPts val="0"/>
              </a:spcBef>
              <a:spcAft>
                <a:spcPts val="1200"/>
              </a:spcAft>
            </a:pPr>
            <a:r>
              <a:rPr lang="en-US" sz="1800" b="1" i="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Underperformers</a:t>
            </a:r>
            <a:r>
              <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should generally receive rewards </a:t>
            </a:r>
            <a:r>
              <a:rPr lang="en-US" sz="1800" b="1" i="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below </a:t>
            </a:r>
            <a:r>
              <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target rewards </a:t>
            </a:r>
            <a:r>
              <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(“reduced rewards”).</a:t>
            </a:r>
            <a:endParaRPr lang="en-US" sz="1100" b="1" i="0" dirty="0">
              <a:effectLst/>
              <a:latin typeface="+mn-lt"/>
              <a:ea typeface="+mn-ea"/>
              <a:cs typeface="+mn-cs"/>
              <a:sym typeface="Helvetica Neue"/>
            </a:endParaRPr>
          </a:p>
          <a:p>
            <a:pPr fontAlgn="base"/>
            <a:r>
              <a:rPr lang="en-US" sz="1100" b="0" i="0" dirty="0">
                <a:effectLst/>
                <a:latin typeface="+mn-lt"/>
                <a:ea typeface="+mn-ea"/>
                <a:cs typeface="+mn-cs"/>
                <a:sym typeface="Helvetica Neue"/>
              </a:rPr>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89BAD-81D9-1E46-AA62-E793F0F37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402346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b="1">
                <a:highlight>
                  <a:srgbClr val="FFFF00"/>
                </a:highlight>
              </a:rPr>
              <a:t>Est. time: 1:26</a:t>
            </a:r>
          </a:p>
          <a:p>
            <a:r>
              <a:rPr lang="en-US" b="1">
                <a:highlight>
                  <a:srgbClr val="FFFF00"/>
                </a:highlight>
              </a:rPr>
              <a:t>Key point: </a:t>
            </a:r>
            <a:r>
              <a:rPr lang="en-US">
                <a:highlight>
                  <a:srgbClr val="FFFF00"/>
                </a:highlight>
              </a:rPr>
              <a:t>To explain how to use unvested stock as a reference point in making stock decisions</a:t>
            </a:r>
          </a:p>
          <a:p>
            <a:endParaRPr lang="en-US">
              <a:highlight>
                <a:srgbClr val="FFFF00"/>
              </a:highlight>
            </a:endParaRPr>
          </a:p>
          <a:p>
            <a:pPr marL="0" marR="0" lvl="0" indent="0" defTabSz="914400" eaLnBrk="1" fontAlgn="base" latinLnBrk="0" hangingPunct="1">
              <a:lnSpc>
                <a:spcPct val="100000"/>
              </a:lnSpc>
              <a:spcBef>
                <a:spcPts val="0"/>
              </a:spcBef>
              <a:spcAft>
                <a:spcPts val="1200"/>
              </a:spcAft>
              <a:buClrTx/>
              <a:buSzTx/>
              <a:buFont typeface="Wingdings" panose="05000000000000000000" pitchFamily="2" charset="2"/>
              <a:buNone/>
              <a:tabLst/>
              <a:defRPr/>
            </a:pPr>
            <a:r>
              <a:rPr lang="en-US" sz="1100" b="1" kern="1200">
                <a:solidFill>
                  <a:schemeClr val="tx1"/>
                </a:solidFill>
                <a:latin typeface="+mn-lt"/>
                <a:ea typeface="+mn-ea"/>
                <a:cs typeface="Arial" charset="0"/>
                <a:sym typeface="Helvetica Neue"/>
              </a:rPr>
              <a:t>Speaker notes</a:t>
            </a:r>
            <a:endParaRPr lang="en-US" sz="1100" b="1" kern="1200">
              <a:solidFill>
                <a:schemeClr val="tx1"/>
              </a:solidFill>
              <a:latin typeface="+mn-lt"/>
              <a:ea typeface="+mn-ea"/>
              <a:cs typeface="Arial" charset="0"/>
            </a:endParaRPr>
          </a:p>
          <a:p>
            <a:pPr marL="171450" indent="-171450" algn="l" rtl="0">
              <a:buFont typeface="Arial" panose="020B0604020202020204" pitchFamily="34" charset="0"/>
              <a:buChar char="•"/>
              <a:defRPr/>
            </a:pPr>
            <a:r>
              <a:rPr lang="en-US">
                <a:highlight>
                  <a:srgbClr val="FFFF00"/>
                </a:highlight>
              </a:rPr>
              <a:t>Here’s a closer look at Unvested Stock. </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highlight>
                  <a:srgbClr val="FFFF00"/>
                </a:highlight>
              </a:rPr>
              <a:t>You’ll see this in your worksheet as a cumulative value of your employee’s stock that has not vested yet. </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highlight>
                  <a:srgbClr val="FFFF00"/>
                </a:highlight>
              </a:rPr>
              <a:t>In some cases, strong performers with high potential may already have a lot of unvested stock, and awarding them MORE may still be appropriate to provide an incentive to stay.</a:t>
            </a:r>
          </a:p>
          <a:p>
            <a:pPr marL="171450" indent="-171450">
              <a:buFont typeface="Arial" panose="020B0604020202020204" pitchFamily="34" charset="0"/>
              <a:buChar char="•"/>
            </a:pPr>
            <a:r>
              <a:rPr lang="en-US"/>
              <a:t>In this example, we have a simple comparison of two employees.</a:t>
            </a:r>
            <a:endParaRPr lang="en-US">
              <a:highlight>
                <a:srgbClr val="00FFFF"/>
              </a:highlight>
            </a:endParaRPr>
          </a:p>
          <a:p>
            <a:pPr marL="628650" lvl="1" indent="-171450">
              <a:buFont typeface="Arial" panose="020B0604020202020204" pitchFamily="34" charset="0"/>
              <a:buChar char="•"/>
            </a:pPr>
            <a:r>
              <a:rPr lang="en-US"/>
              <a:t>Employee A has a lot of unvested stock,</a:t>
            </a:r>
          </a:p>
          <a:p>
            <a:pPr marL="628650" lvl="1" indent="-171450">
              <a:buFont typeface="Arial" panose="020B0604020202020204" pitchFamily="34" charset="0"/>
              <a:buChar char="•"/>
            </a:pPr>
            <a:r>
              <a:rPr lang="en-US"/>
              <a:t>Whereas Employee B has significantly less.</a:t>
            </a:r>
          </a:p>
          <a:p>
            <a:pPr marL="171450" indent="-171450">
              <a:buFont typeface="Arial" panose="020B0604020202020204" pitchFamily="34" charset="0"/>
              <a:buChar char="•"/>
            </a:pPr>
            <a:r>
              <a:rPr lang="en-US"/>
              <a:t>If Employee B is one of your TOP performers and has high potential to take on bigger roles -- you might consider giving them a stock award that is above their target.</a:t>
            </a:r>
          </a:p>
          <a:p>
            <a:pPr marL="171450" indent="-171450">
              <a:buFont typeface="Arial" panose="020B0604020202020204" pitchFamily="34" charset="0"/>
              <a:buChar char="•"/>
            </a:pPr>
            <a:r>
              <a:rPr lang="en-US"/>
              <a:t>If Employee A is ALSO a TOP performer with potential, you can still give them more stock — just because they have a lot of stock </a:t>
            </a:r>
            <a:r>
              <a:rPr lang="en-US" b="1"/>
              <a:t>does not mean </a:t>
            </a:r>
            <a:r>
              <a:rPr lang="en-US"/>
              <a:t>you </a:t>
            </a:r>
            <a:r>
              <a:rPr lang="en-US" b="1"/>
              <a:t>shouldn’t give them any, OR give them less.</a:t>
            </a:r>
          </a:p>
          <a:p>
            <a:pPr marL="171450" indent="-171450">
              <a:buFont typeface="Arial" panose="020B0604020202020204" pitchFamily="34" charset="0"/>
              <a:buChar char="•"/>
            </a:pPr>
            <a:r>
              <a:rPr lang="en-US"/>
              <a:t>Ultimately --  you need to make rewards decisions that recognize and reward performance and potential -- consider unvested stock where appropriate -- and of course stay within your budget.</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highlight>
                  <a:srgbClr val="FFFF00"/>
                </a:highlight>
              </a:rPr>
              <a:t>You'll find a short video explaining more about stock at </a:t>
            </a:r>
            <a:r>
              <a:rPr lang="en-US" b="1">
                <a:highlight>
                  <a:srgbClr val="FFFF00"/>
                </a:highlight>
              </a:rPr>
              <a:t>goto/</a:t>
            </a:r>
            <a:r>
              <a:rPr lang="en-US" b="1" err="1">
                <a:highlight>
                  <a:srgbClr val="FFFF00"/>
                </a:highlight>
              </a:rPr>
              <a:t>rewardslearning</a:t>
            </a:r>
            <a:r>
              <a:rPr lang="en-US" b="1">
                <a:highlight>
                  <a:srgbClr val="FFFF00"/>
                </a:highlight>
              </a:rPr>
              <a:t>.</a:t>
            </a:r>
          </a:p>
          <a:p>
            <a:endParaRPr lang="en-US">
              <a:highlight>
                <a:srgbClr val="FFFF00"/>
              </a:highlight>
            </a:endParaRPr>
          </a:p>
          <a:p>
            <a:pPr marL="0" marR="0" lvl="0" indent="0" algn="l" defTabSz="228600" rtl="0" eaLnBrk="1" fontAlgn="auto" latinLnBrk="0" hangingPunct="1">
              <a:lnSpc>
                <a:spcPct val="117999"/>
              </a:lnSpc>
              <a:spcBef>
                <a:spcPts val="0"/>
              </a:spcBef>
              <a:spcAft>
                <a:spcPts val="0"/>
              </a:spcAft>
              <a:buClrTx/>
              <a:buSzTx/>
              <a:buFontTx/>
              <a:buNone/>
              <a:tabLst/>
              <a:defRPr/>
            </a:pPr>
            <a:r>
              <a:rPr lang="en-US" b="1"/>
              <a:t>&gt;&gt;&gt; Next Slide &lt;&lt;&lt;</a:t>
            </a:r>
          </a:p>
          <a:p>
            <a:endParaRPr lang="en-US">
              <a:highlight>
                <a:srgbClr val="FFFF00"/>
              </a:highlight>
            </a:endParaRPr>
          </a:p>
          <a:p>
            <a:endParaRPr lang="en-US"/>
          </a:p>
          <a:p>
            <a:endParaRPr lang="en-US">
              <a:highlight>
                <a:srgbClr val="FFFF00"/>
              </a:highligh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89BAD-81D9-1E46-AA62-E793F0F37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6208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fontAlgn="base" hangingPunct="1">
              <a:lnSpc>
                <a:spcPct val="100000"/>
              </a:lnSpc>
              <a:spcBef>
                <a:spcPts val="0"/>
              </a:spcBef>
              <a:spcAft>
                <a:spcPts val="1200"/>
              </a:spcAft>
              <a:buFont typeface="Wingdings" panose="05000000000000000000" pitchFamily="2" charset="2"/>
              <a:buNone/>
              <a:defRPr/>
            </a:pPr>
            <a:r>
              <a:rPr lang="en-US" sz="1100" b="1" kern="1200">
                <a:solidFill>
                  <a:schemeClr val="tx1"/>
                </a:solidFill>
                <a:latin typeface="+mn-lt"/>
                <a:ea typeface="+mn-ea"/>
                <a:cs typeface="Arial" charset="0"/>
                <a:sym typeface="Helvetica Neue"/>
              </a:rPr>
              <a:t>Est. time: 2:15</a:t>
            </a:r>
          </a:p>
          <a:p>
            <a:pPr marL="0" lvl="0" indent="0" defTabSz="914400" fontAlgn="base" hangingPunct="1">
              <a:lnSpc>
                <a:spcPct val="100000"/>
              </a:lnSpc>
              <a:spcBef>
                <a:spcPts val="0"/>
              </a:spcBef>
              <a:spcAft>
                <a:spcPts val="1200"/>
              </a:spcAft>
              <a:buFont typeface="Wingdings" panose="05000000000000000000" pitchFamily="2" charset="2"/>
              <a:buNone/>
              <a:defRPr/>
            </a:pPr>
            <a:r>
              <a:rPr lang="en-US" sz="1100" b="1" kern="1200">
                <a:solidFill>
                  <a:schemeClr val="tx1"/>
                </a:solidFill>
                <a:latin typeface="+mn-lt"/>
                <a:ea typeface="+mn-ea"/>
                <a:cs typeface="Arial" charset="0"/>
                <a:sym typeface="Helvetica Neue"/>
              </a:rPr>
              <a:t>Key point: </a:t>
            </a:r>
            <a:r>
              <a:rPr lang="en-US" sz="1100" kern="1200">
                <a:solidFill>
                  <a:schemeClr val="tx1"/>
                </a:solidFill>
                <a:latin typeface="+mn-lt"/>
                <a:ea typeface="+mn-ea"/>
                <a:cs typeface="Arial" charset="0"/>
                <a:sym typeface="Helvetica Neue"/>
              </a:rPr>
              <a:t>To review how to use promotion to recognize increased job scope and complexity in addition to employee readiness, reinforcing the importance of aligning promotions to business needs and strategies.</a:t>
            </a:r>
          </a:p>
          <a:p>
            <a:pPr marL="0" lvl="0" indent="0" defTabSz="914400" fontAlgn="base" hangingPunct="1">
              <a:lnSpc>
                <a:spcPct val="100000"/>
              </a:lnSpc>
              <a:spcBef>
                <a:spcPts val="0"/>
              </a:spcBef>
              <a:spcAft>
                <a:spcPts val="1200"/>
              </a:spcAft>
              <a:buFont typeface="Wingdings" panose="05000000000000000000" pitchFamily="2" charset="2"/>
              <a:buNone/>
              <a:defRPr/>
            </a:pPr>
            <a:endParaRPr lang="en-US" sz="1100" b="1" kern="1200">
              <a:solidFill>
                <a:schemeClr val="tx1"/>
              </a:solidFill>
              <a:latin typeface="+mn-lt"/>
              <a:ea typeface="+mn-ea"/>
              <a:cs typeface="Arial" charset="0"/>
              <a:sym typeface="Helvetica Neue"/>
            </a:endParaRPr>
          </a:p>
          <a:p>
            <a:pPr marL="0" lvl="0" indent="0" defTabSz="914400" fontAlgn="base" hangingPunct="1">
              <a:lnSpc>
                <a:spcPct val="100000"/>
              </a:lnSpc>
              <a:spcBef>
                <a:spcPts val="0"/>
              </a:spcBef>
              <a:spcAft>
                <a:spcPts val="1200"/>
              </a:spcAft>
              <a:buFont typeface="Wingdings" panose="05000000000000000000" pitchFamily="2" charset="2"/>
              <a:buNone/>
              <a:defRPr/>
            </a:pPr>
            <a:r>
              <a:rPr lang="en-US" sz="1100" b="1" kern="1200">
                <a:solidFill>
                  <a:schemeClr val="tx1"/>
                </a:solidFill>
                <a:latin typeface="+mn-lt"/>
                <a:ea typeface="+mn-ea"/>
                <a:cs typeface="Arial" charset="0"/>
                <a:sym typeface="Helvetica Neue"/>
              </a:rPr>
              <a:t>Speaker notes</a:t>
            </a:r>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lang="en-US" sz="1100" kern="1200">
                <a:solidFill>
                  <a:schemeClr val="tx1"/>
                </a:solidFill>
                <a:latin typeface="+mn-lt"/>
                <a:ea typeface="+mn-ea"/>
                <a:cs typeface="Arial" charset="0"/>
                <a:sym typeface="Helvetica Neue"/>
              </a:rPr>
              <a:t>I mentioned at the beginning of this section that promotion is not just about rewarding performance.</a:t>
            </a:r>
          </a:p>
          <a:p>
            <a:pPr marL="171450" indent="-171450" defTabSz="914400" fontAlgn="base">
              <a:lnSpc>
                <a:spcPct val="100000"/>
              </a:lnSpc>
              <a:spcAft>
                <a:spcPts val="1200"/>
              </a:spcAft>
              <a:buFont typeface="Arial" panose="020B0604020202020204" pitchFamily="34" charset="0"/>
              <a:buChar char="•"/>
              <a:defRPr/>
            </a:pPr>
            <a:r>
              <a:rPr lang="en-US" sz="1100" kern="1200">
                <a:solidFill>
                  <a:schemeClr val="tx1"/>
                </a:solidFill>
                <a:latin typeface="+mn-lt"/>
                <a:ea typeface="+mn-ea"/>
                <a:cs typeface="Arial" charset="0"/>
                <a:sym typeface="Helvetica Neue"/>
              </a:rPr>
              <a:t>Promotion is also a function of business</a:t>
            </a:r>
            <a:r>
              <a:rPr lang="en-US" kern="1200">
                <a:solidFill>
                  <a:schemeClr val="tx1"/>
                </a:solidFill>
                <a:cs typeface="Arial" charset="0"/>
              </a:rPr>
              <a:t> need</a:t>
            </a:r>
            <a:r>
              <a:rPr lang="en-US" sz="1100" kern="1200">
                <a:solidFill>
                  <a:schemeClr val="tx1"/>
                </a:solidFill>
                <a:latin typeface="+mn-lt"/>
                <a:ea typeface="+mn-ea"/>
                <a:cs typeface="Arial" charset="0"/>
                <a:sym typeface="Helvetica Neue"/>
              </a:rPr>
              <a:t> – when the scope, complexity, or impact of a job increases, the necessary job skills and requirements may also become larger – this is when a promotion may be appropriate.</a:t>
            </a:r>
            <a:endParaRPr lang="en-US" sz="1100" kern="1200">
              <a:solidFill>
                <a:schemeClr val="tx1"/>
              </a:solidFill>
              <a:latin typeface="+mn-lt"/>
              <a:ea typeface="+mn-ea"/>
              <a:cs typeface="Arial" charset="0"/>
            </a:endParaRPr>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lang="en-US" sz="1100" kern="1200">
                <a:solidFill>
                  <a:schemeClr val="tx1"/>
                </a:solidFill>
                <a:latin typeface="+mn-lt"/>
                <a:ea typeface="+mn-ea"/>
                <a:cs typeface="Arial" charset="0"/>
                <a:sym typeface="Helvetica Neue"/>
              </a:rPr>
              <a:t>Promotions come with added costs to the business, making it critical to prioritize promotions not only for employees who are ready for the increased scope, but for roles where there is a genuine business need to justify the increased grade level.</a:t>
            </a:r>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lang="en-US" sz="1100" kern="1200">
                <a:solidFill>
                  <a:schemeClr val="tx1"/>
                </a:solidFill>
                <a:latin typeface="+mn-lt"/>
                <a:ea typeface="+mn-ea"/>
                <a:cs typeface="Arial" charset="0"/>
                <a:sym typeface="Helvetica Neue"/>
              </a:rPr>
              <a:t>This is part of the broader alignment conversation you may have with your leader and peer managers.</a:t>
            </a:r>
          </a:p>
          <a:p>
            <a:pPr marL="171450" lvl="0" indent="-171450" defTabSz="914400" fontAlgn="base" hangingPunct="1">
              <a:lnSpc>
                <a:spcPct val="100000"/>
              </a:lnSpc>
              <a:spcBef>
                <a:spcPts val="0"/>
              </a:spcBef>
              <a:spcAft>
                <a:spcPts val="1200"/>
              </a:spcAft>
              <a:buFont typeface="Arial" panose="020B0604020202020204" pitchFamily="34" charset="0"/>
              <a:buChar char="•"/>
              <a:defRPr/>
            </a:pPr>
            <a:endParaRPr lang="en-US" sz="1100" kern="1200">
              <a:solidFill>
                <a:schemeClr val="tx1"/>
              </a:solidFill>
              <a:latin typeface="+mn-lt"/>
              <a:ea typeface="+mn-ea"/>
              <a:cs typeface="Arial" charset="0"/>
              <a:sym typeface="Helvetica Neue"/>
            </a:endParaRPr>
          </a:p>
          <a:p>
            <a:pPr marL="285750" indent="-285750" algn="l" defTabSz="914400">
              <a:buFont typeface="Arial"/>
              <a:buChar char="•"/>
              <a:defRPr/>
            </a:pPr>
            <a:r>
              <a:rPr lang="en-US" i="0" kern="1200"/>
              <a:t>Once a manager has aligned with their peers and leader on promoting an employee, they will do this in the PeopleFluent system. </a:t>
            </a:r>
            <a:endParaRPr lang="en-US" i="0"/>
          </a:p>
          <a:p>
            <a:pPr marL="285750" indent="-285750" algn="l" defTabSz="914400">
              <a:buFont typeface="Arial"/>
              <a:buChar char="•"/>
              <a:defRPr/>
            </a:pPr>
            <a:r>
              <a:rPr lang="en-US" i="0" kern="1200"/>
              <a:t>Promotions are one of the most impactful events to an employee’s compensation and it is important that managers deliver meaningful increases to go with the promotion.</a:t>
            </a:r>
            <a:endParaRPr lang="en-US" i="0"/>
          </a:p>
          <a:p>
            <a:pPr marL="285750" indent="-285750" algn="l" defTabSz="914400">
              <a:buFont typeface="Arial"/>
              <a:buChar char="•"/>
              <a:defRPr/>
            </a:pPr>
            <a:endParaRPr lang="en-US" i="0" kern="1200"/>
          </a:p>
          <a:p>
            <a:pPr marL="285750" indent="-285750" algn="l" defTabSz="914400">
              <a:buFont typeface="Arial"/>
              <a:buChar char="•"/>
              <a:defRPr/>
            </a:pPr>
            <a:r>
              <a:rPr lang="en-US" i="0" kern="1200"/>
              <a:t>We have changed the way that PeopleFluent recommends promotion pay increases, to ensure that employees land at a minimum compa-ratio for the new grade in their country.</a:t>
            </a:r>
          </a:p>
          <a:p>
            <a:pPr marL="285750" indent="-285750" algn="l" defTabSz="914400">
              <a:buFont typeface="Arial"/>
              <a:buChar char="•"/>
              <a:defRPr/>
            </a:pPr>
            <a:r>
              <a:rPr lang="en-US" i="0" kern="1200"/>
              <a:t>The system will help managers give appropriate increases and land their employee’s pay in a strong position within their new pay range, </a:t>
            </a:r>
            <a:endParaRPr lang="en-US" i="0"/>
          </a:p>
          <a:p>
            <a:pPr marL="285750" indent="-285750" algn="l" defTabSz="914400">
              <a:buFont typeface="Arial"/>
              <a:buChar char="•"/>
              <a:defRPr/>
            </a:pPr>
            <a:r>
              <a:rPr lang="en-US" i="0" kern="1200"/>
              <a:t>There is also a new flag in PeopleFluent this year that will notify managers if the base pay increase they are applying for the promotion leads to a position that is too low in the pay range. </a:t>
            </a:r>
            <a:endParaRPr lang="en-US" i="0"/>
          </a:p>
          <a:p>
            <a:pPr marL="285750" indent="-285750" algn="l" defTabSz="914400">
              <a:buFont typeface="Arial"/>
              <a:buChar char="•"/>
              <a:defRPr/>
            </a:pPr>
            <a:r>
              <a:rPr lang="en-US" i="0" kern="1200"/>
              <a:t>In the past, we’ve observed managers scaling back base pay increases to promoted employees.  </a:t>
            </a:r>
          </a:p>
          <a:p>
            <a:pPr marL="285750" indent="-285750" algn="l" defTabSz="914400">
              <a:buFont typeface="Arial"/>
              <a:buChar char="•"/>
              <a:defRPr/>
            </a:pPr>
            <a:r>
              <a:rPr lang="en-US" i="0" kern="1200"/>
              <a:t>However, this has resulted in employees starting out with an unreasonably low compa-ratio in their new pay range.</a:t>
            </a:r>
            <a:endParaRPr lang="en-US" i="0"/>
          </a:p>
          <a:p>
            <a:pPr marL="285750" indent="-285750" algn="l" defTabSz="914400">
              <a:buFont typeface="Arial"/>
              <a:buChar char="•"/>
              <a:defRPr/>
            </a:pPr>
            <a:r>
              <a:rPr lang="en-US" i="0" kern="1200"/>
              <a:t>Promotion budget should NOT be used to offset overspends in the cash budget; doing so, could have long term impacts to promoted employee’s pay progression. </a:t>
            </a:r>
            <a:endParaRPr lang="en-US" i="0"/>
          </a:p>
          <a:p>
            <a:pPr marL="285750" indent="-285750" algn="l" defTabSz="914400">
              <a:buFont typeface="Arial"/>
              <a:buChar char="•"/>
              <a:defRPr/>
            </a:pPr>
            <a:r>
              <a:rPr lang="en-US" i="0" kern="1200"/>
              <a:t>The flag in the system is not a hard flag, meaning that managers can still choose to pay outside of guidance, but we expect this to be the exception rather than the norm.</a:t>
            </a:r>
            <a:endParaRPr lang="en-US" i="0"/>
          </a:p>
          <a:p>
            <a:pPr marL="285750" indent="-285750" algn="l" defTabSz="914400">
              <a:buFont typeface="Arial"/>
              <a:buChar char="•"/>
              <a:defRPr/>
            </a:pPr>
            <a:endParaRPr lang="en-US" i="0"/>
          </a:p>
          <a:p>
            <a:pPr marL="285750" indent="-285750" algn="l" defTabSz="914400">
              <a:buFont typeface="Arial"/>
              <a:buChar char="•"/>
              <a:defRPr/>
            </a:pPr>
            <a:r>
              <a:rPr lang="en-US" i="0" kern="1200"/>
              <a:t>Paying fairly and equitably, and in-line with business needs and strategies, should be top of mind when making promotion decisions. </a:t>
            </a:r>
            <a:endParaRPr lang="en-US" i="0"/>
          </a:p>
          <a:p>
            <a:pPr marL="171450" lvl="0" indent="-171450" defTabSz="914400">
              <a:lnSpc>
                <a:spcPct val="100000"/>
              </a:lnSpc>
              <a:spcBef>
                <a:spcPts val="0"/>
              </a:spcBef>
              <a:spcAft>
                <a:spcPts val="1200"/>
              </a:spcAft>
              <a:buFont typeface="Arial" panose="020B0604020202020204" pitchFamily="34" charset="0"/>
              <a:buChar char="•"/>
              <a:defRPr/>
            </a:pPr>
            <a:endParaRPr lang="en-US" sz="1100" kern="1200">
              <a:solidFill>
                <a:schemeClr val="tx1"/>
              </a:solidFill>
              <a:latin typeface="+mn-lt"/>
              <a:ea typeface="+mn-ea"/>
              <a:cs typeface="Arial" charset="0"/>
            </a:endParaRPr>
          </a:p>
          <a:p>
            <a:endParaRPr lang="en-US">
              <a:solidFill>
                <a:schemeClr val="tx1"/>
              </a:solidFill>
              <a:cs typeface="Arial" charset="0"/>
            </a:endParaRPr>
          </a:p>
        </p:txBody>
      </p:sp>
    </p:spTree>
    <p:extLst>
      <p:ext uri="{BB962C8B-B14F-4D97-AF65-F5344CB8AC3E}">
        <p14:creationId xmlns:p14="http://schemas.microsoft.com/office/powerpoint/2010/main" val="52045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base" latinLnBrk="0" hangingPunct="1">
              <a:lnSpc>
                <a:spcPct val="100000"/>
              </a:lnSpc>
              <a:spcBef>
                <a:spcPts val="0"/>
              </a:spcBef>
              <a:spcAft>
                <a:spcPts val="1200"/>
              </a:spcAft>
              <a:buClrTx/>
              <a:buSzTx/>
              <a:buFont typeface="Wingdings" panose="05000000000000000000" pitchFamily="2" charset="2"/>
              <a:buNone/>
              <a:tabLst/>
              <a:defRPr/>
            </a:pPr>
            <a:r>
              <a:rPr lang="en-US" b="1" dirty="0">
                <a:highlight>
                  <a:srgbClr val="FFFF00"/>
                </a:highlight>
              </a:rPr>
              <a:t>Est. time: 1:17</a:t>
            </a:r>
          </a:p>
          <a:p>
            <a:pPr marL="0" lvl="0" indent="0" defTabSz="914400" fontAlgn="base" hangingPunct="1">
              <a:lnSpc>
                <a:spcPct val="100000"/>
              </a:lnSpc>
              <a:spcBef>
                <a:spcPts val="0"/>
              </a:spcBef>
              <a:spcAft>
                <a:spcPts val="1200"/>
              </a:spcAft>
              <a:buFont typeface="Wingdings" panose="05000000000000000000" pitchFamily="2" charset="2"/>
              <a:buNone/>
              <a:defRPr/>
            </a:pPr>
            <a:r>
              <a:rPr lang="en-US" b="1" dirty="0">
                <a:highlight>
                  <a:srgbClr val="FFFF00"/>
                </a:highlight>
              </a:rPr>
              <a:t>Key point: </a:t>
            </a:r>
            <a:r>
              <a:rPr lang="en-US" sz="1100" kern="1200" dirty="0">
                <a:solidFill>
                  <a:schemeClr val="tx1"/>
                </a:solidFill>
                <a:highlight>
                  <a:srgbClr val="FFFF00"/>
                </a:highlight>
                <a:latin typeface="+mn-lt"/>
                <a:ea typeface="+mn-ea"/>
                <a:cs typeface="Arial" charset="0"/>
                <a:sym typeface="Helvetica Neue"/>
              </a:rPr>
              <a:t>To review how to use promotion to recognize increased job scope and complexity in addition to employee readiness, reinforcing the importance of aligning promotions to business needs and strategies.</a:t>
            </a:r>
          </a:p>
          <a:p>
            <a:pPr marL="0" marR="0" lvl="0" indent="0" defTabSz="914400" eaLnBrk="1" fontAlgn="base" latinLnBrk="0" hangingPunct="1">
              <a:lnSpc>
                <a:spcPct val="100000"/>
              </a:lnSpc>
              <a:spcBef>
                <a:spcPts val="0"/>
              </a:spcBef>
              <a:spcAft>
                <a:spcPts val="1200"/>
              </a:spcAft>
              <a:buClrTx/>
              <a:buSzTx/>
              <a:buFont typeface="Wingdings" panose="05000000000000000000" pitchFamily="2" charset="2"/>
              <a:buNone/>
              <a:tabLst/>
              <a:defRPr/>
            </a:pPr>
            <a:endParaRPr lang="en-US" b="1" dirty="0">
              <a:highlight>
                <a:srgbClr val="FFFF00"/>
              </a:highlight>
            </a:endParaRPr>
          </a:p>
          <a:p>
            <a:pPr marL="0" marR="0" lvl="0" indent="0" defTabSz="914400" eaLnBrk="1" fontAlgn="base" latinLnBrk="0" hangingPunct="1">
              <a:lnSpc>
                <a:spcPct val="100000"/>
              </a:lnSpc>
              <a:spcBef>
                <a:spcPts val="0"/>
              </a:spcBef>
              <a:spcAft>
                <a:spcPts val="1200"/>
              </a:spcAft>
              <a:buClrTx/>
              <a:buSzTx/>
              <a:buFont typeface="Wingdings" panose="05000000000000000000" pitchFamily="2" charset="2"/>
              <a:buNone/>
              <a:tabLst/>
              <a:defRPr/>
            </a:pPr>
            <a:r>
              <a:rPr lang="en-US" sz="1100" b="1" kern="1200" dirty="0">
                <a:solidFill>
                  <a:schemeClr val="tx1"/>
                </a:solidFill>
                <a:latin typeface="+mn-lt"/>
                <a:ea typeface="+mn-ea"/>
                <a:cs typeface="Arial" charset="0"/>
                <a:sym typeface="Helvetica Neue"/>
              </a:rPr>
              <a:t>Speaker notes</a:t>
            </a:r>
          </a:p>
          <a:p>
            <a:pPr marL="0" lvl="0" indent="0" defTabSz="914400" fontAlgn="base" hangingPunct="1">
              <a:lnSpc>
                <a:spcPct val="100000"/>
              </a:lnSpc>
              <a:spcBef>
                <a:spcPts val="0"/>
              </a:spcBef>
              <a:spcAft>
                <a:spcPts val="1200"/>
              </a:spcAft>
              <a:buFont typeface="Wingdings" panose="05000000000000000000" pitchFamily="2" charset="2"/>
              <a:buNone/>
              <a:defRPr/>
            </a:pPr>
            <a:endParaRPr lang="en-US" sz="1100" b="1" kern="1200" dirty="0">
              <a:solidFill>
                <a:schemeClr val="tx1"/>
              </a:solidFill>
              <a:latin typeface="+mn-lt"/>
              <a:ea typeface="+mn-ea"/>
              <a:cs typeface="Arial" charset="0"/>
              <a:sym typeface="Helvetica Neue"/>
            </a:endParaRP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dirty="0"/>
              <a:t>And finally, the last decision you may have an opportunity to make is a PROMOTION.</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dirty="0"/>
              <a:t>You may have aligned on promotion candidates as part of a Rewards Alignment session in your business group.</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dirty="0"/>
              <a:t>Essential ingredients for ANY promotion are  -- clear opportunity for </a:t>
            </a:r>
            <a:r>
              <a:rPr lang="en-US" sz="1100" dirty="0">
                <a:effectLst/>
                <a:latin typeface="+mn-lt"/>
                <a:ea typeface="+mn-ea"/>
                <a:cs typeface="+mn-cs"/>
                <a:sym typeface="Helvetica Neue"/>
              </a:rPr>
              <a:t>increased scope -- along with business need -- a ready candidate -- and sufficient budget. </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sz="1100" kern="1200" dirty="0">
                <a:solidFill>
                  <a:schemeClr val="tx1"/>
                </a:solidFill>
                <a:latin typeface="+mn-lt"/>
                <a:ea typeface="+mn-ea"/>
                <a:cs typeface="Arial" charset="0"/>
                <a:sym typeface="Helvetica Neue"/>
              </a:rPr>
              <a:t>Promotion candidates MUST demonstrate strong performance ACROSS Results, Culture AND Learning. </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sz="1100" kern="1200" dirty="0">
                <a:solidFill>
                  <a:schemeClr val="tx1"/>
                </a:solidFill>
                <a:latin typeface="+mn-lt"/>
                <a:ea typeface="+mn-ea"/>
                <a:cs typeface="Arial" charset="0"/>
                <a:sym typeface="Helvetica Neue"/>
              </a:rPr>
              <a:t>This is particularly important for those promoted into people manager and business leader positions where role modeling this is expected.</a:t>
            </a:r>
            <a:endParaRPr lang="en-US" sz="1100" kern="1200" dirty="0">
              <a:solidFill>
                <a:schemeClr val="tx1"/>
              </a:solidFill>
              <a:latin typeface="+mn-lt"/>
              <a:ea typeface="+mn-ea"/>
              <a:cs typeface="Arial" charset="0"/>
            </a:endParaRP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endParaRPr lang="en-US" dirty="0"/>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lang="en-US" dirty="0"/>
              <a:t>For this year - </a:t>
            </a:r>
            <a:r>
              <a:rPr lang="en-US" b="1" dirty="0"/>
              <a:t>what you need to know is </a:t>
            </a:r>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kumimoji="0" lang="en-US" sz="1100" b="0" i="0" u="none" strike="noStrike" kern="0" cap="none" spc="0" normalizeH="0" baseline="0" noProof="0" dirty="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rPr>
              <a:t>A System alert will trigger if your promotion increase falls below promotion guidance</a:t>
            </a:r>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kumimoji="0" lang="en-US" sz="1100" b="0" i="0" u="none" strike="noStrike" kern="0" cap="none" spc="0" normalizeH="0" baseline="0" noProof="0" dirty="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rPr>
              <a:t>This helps ensure that promoted employees land in a strong pay position in the range for their new grade level. </a:t>
            </a:r>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kumimoji="0" lang="en-US" sz="1100" b="0" i="0" u="none" strike="noStrike" kern="0" cap="none" spc="0" normalizeH="0" baseline="0" noProof="0" dirty="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rPr>
              <a:t>W</a:t>
            </a:r>
            <a:r>
              <a:rPr lang="en-US" i="0" kern="1200" dirty="0" err="1"/>
              <a:t>hile</a:t>
            </a:r>
            <a:r>
              <a:rPr lang="en-US" i="0" kern="1200" dirty="0"/>
              <a:t> you can override this-- it is your responsibility to recognize this significant event by delivering meaningful increases that recognize their promotion.</a:t>
            </a:r>
            <a:r>
              <a:rPr lang="en-US" i="0" dirty="0"/>
              <a:t> </a:t>
            </a:r>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lang="en-US" i="0" dirty="0"/>
              <a:t>ALL promotions can be done directly in PeopleFluent</a:t>
            </a:r>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lang="en-US" i="0" kern="1200" dirty="0"/>
              <a:t>Promotion budget should only be used for promotions and NOT used to offset overspends in the cash budget; diminishing promotion increases could have long term negative impacts to the employee’s pay progression. </a:t>
            </a:r>
          </a:p>
          <a:p>
            <a:pPr marL="171450" lvl="0" indent="-171450" defTabSz="914400" fontAlgn="base" hangingPunct="1">
              <a:lnSpc>
                <a:spcPct val="100000"/>
              </a:lnSpc>
              <a:spcBef>
                <a:spcPts val="0"/>
              </a:spcBef>
              <a:spcAft>
                <a:spcPts val="1200"/>
              </a:spcAft>
              <a:buFont typeface="Arial" panose="020B0604020202020204" pitchFamily="34" charset="0"/>
              <a:buChar char="•"/>
              <a:defRPr/>
            </a:pPr>
            <a:r>
              <a:rPr lang="en-US" i="0" kern="1200" dirty="0"/>
              <a:t>Finally, if you don’t have promotion candidates on your team, don’t spend this promo budget – save it for the rest of your organization.</a:t>
            </a:r>
            <a:endParaRPr lang="en-US" i="0" dirty="0"/>
          </a:p>
          <a:p>
            <a:pPr marL="0" indent="0" algn="l" defTabSz="914400">
              <a:buFont typeface="Arial"/>
              <a:buNone/>
              <a:defRPr/>
            </a:pPr>
            <a:endParaRPr lang="en-US" i="0" dirty="0"/>
          </a:p>
          <a:p>
            <a:pPr marL="285750" indent="-285750" algn="l" defTabSz="914400">
              <a:buFont typeface="Arial"/>
              <a:buChar char="•"/>
              <a:defRPr/>
            </a:pPr>
            <a:endParaRPr lang="en-US" i="0" dirty="0"/>
          </a:p>
          <a:p>
            <a:pPr marL="0" marR="0" lvl="0" indent="0" algn="l" defTabSz="914400" rtl="0" eaLnBrk="1" fontAlgn="auto" latinLnBrk="0" hangingPunct="1">
              <a:lnSpc>
                <a:spcPct val="117999"/>
              </a:lnSpc>
              <a:spcBef>
                <a:spcPts val="0"/>
              </a:spcBef>
              <a:spcAft>
                <a:spcPts val="0"/>
              </a:spcAft>
              <a:buClrTx/>
              <a:buSzTx/>
              <a:buFont typeface="Arial"/>
              <a:buNone/>
              <a:tabLst/>
              <a:defRPr/>
            </a:pPr>
            <a:r>
              <a:rPr lang="en-US" b="1" dirty="0"/>
              <a:t>&gt;&gt;&gt; Next Slide &lt;&lt;&lt;</a:t>
            </a:r>
          </a:p>
          <a:p>
            <a:pPr marL="0" indent="0" algn="l" defTabSz="914400">
              <a:buFont typeface="Arial"/>
              <a:buNone/>
              <a:defRPr/>
            </a:pPr>
            <a:endParaRPr lang="en-US" i="0" dirty="0"/>
          </a:p>
          <a:p>
            <a:pPr marL="171450" lvl="0" indent="-171450" defTabSz="914400">
              <a:lnSpc>
                <a:spcPct val="100000"/>
              </a:lnSpc>
              <a:spcBef>
                <a:spcPts val="0"/>
              </a:spcBef>
              <a:spcAft>
                <a:spcPts val="1200"/>
              </a:spcAft>
              <a:buFont typeface="Arial" panose="020B0604020202020204" pitchFamily="34" charset="0"/>
              <a:buChar char="•"/>
              <a:defRPr/>
            </a:pPr>
            <a:endParaRPr lang="en-US" sz="1100" kern="1200" dirty="0">
              <a:solidFill>
                <a:schemeClr val="tx1"/>
              </a:solidFill>
              <a:latin typeface="+mn-lt"/>
              <a:ea typeface="+mn-ea"/>
              <a:cs typeface="Arial" charset="0"/>
            </a:endParaRPr>
          </a:p>
          <a:p>
            <a:pPr marL="0" lvl="0" indent="0" defTabSz="914400" fontAlgn="base" hangingPunct="1">
              <a:lnSpc>
                <a:spcPct val="100000"/>
              </a:lnSpc>
              <a:spcBef>
                <a:spcPts val="0"/>
              </a:spcBef>
              <a:spcAft>
                <a:spcPts val="1200"/>
              </a:spcAft>
              <a:buFont typeface="Wingdings" panose="05000000000000000000" pitchFamily="2" charset="2"/>
              <a:buNone/>
              <a:defRPr/>
            </a:pPr>
            <a:endParaRPr lang="en-US" sz="1100" b="1" kern="1200" dirty="0">
              <a:solidFill>
                <a:schemeClr val="tx1"/>
              </a:solidFill>
              <a:latin typeface="+mn-lt"/>
              <a:ea typeface="+mn-ea"/>
              <a:cs typeface="Arial" charset="0"/>
              <a:sym typeface="Helvetica Neue"/>
            </a:endParaRPr>
          </a:p>
        </p:txBody>
      </p:sp>
    </p:spTree>
    <p:extLst>
      <p:ext uri="{BB962C8B-B14F-4D97-AF65-F5344CB8AC3E}">
        <p14:creationId xmlns:p14="http://schemas.microsoft.com/office/powerpoint/2010/main" val="67086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Est. time: 2:30</a:t>
            </a:r>
          </a:p>
          <a:p>
            <a:r>
              <a:rPr lang="en-US" b="1" dirty="0"/>
              <a:t>Key point: </a:t>
            </a:r>
            <a:r>
              <a:rPr lang="en-US" dirty="0"/>
              <a:t>Summarize the previous slides and reinforce that target rewards represent good rewards and performance messages.</a:t>
            </a:r>
          </a:p>
          <a:p>
            <a:endParaRPr lang="en-US" dirty="0"/>
          </a:p>
          <a:p>
            <a:r>
              <a:rPr lang="en-US" b="1" dirty="0"/>
              <a:t>Speaker notes</a:t>
            </a:r>
          </a:p>
          <a:p>
            <a:pPr marL="171450" indent="-171450">
              <a:buFont typeface="Arial" panose="020B0604020202020204" pitchFamily="34" charset="0"/>
              <a:buChar char="•"/>
            </a:pPr>
            <a:r>
              <a:rPr lang="en-US" dirty="0"/>
              <a:t>We’ve talked about why differentiation is important, and the different ways in which managers can apply rewards to employees with significantly better or worse performance.</a:t>
            </a:r>
          </a:p>
          <a:p>
            <a:pPr marL="171450" indent="-171450">
              <a:buFont typeface="Arial" panose="020B0604020202020204" pitchFamily="34" charset="0"/>
              <a:buChar char="•"/>
            </a:pPr>
            <a:r>
              <a:rPr lang="en-US" dirty="0"/>
              <a:t>When you make rewards decisions for your own employees, it’s important that you apply these concepts.</a:t>
            </a:r>
          </a:p>
          <a:p>
            <a:pPr marL="171450" indent="-171450">
              <a:buFont typeface="Arial" panose="020B0604020202020204" pitchFamily="34" charset="0"/>
              <a:buChar char="•"/>
            </a:pPr>
            <a:r>
              <a:rPr lang="en-US" dirty="0"/>
              <a:t>While many employees can and should receive rewards around the middle of base pay range guidance and between 90 and 110% of their stock target, we expect to see some employees across the organization receiving rewards significantly above target, and some receiving rewards below target, or even zero rewards.</a:t>
            </a:r>
          </a:p>
          <a:p>
            <a:pPr marL="171450" indent="-171450">
              <a:buFont typeface="Arial" panose="020B0604020202020204" pitchFamily="34" charset="0"/>
              <a:buChar char="•"/>
            </a:pPr>
            <a:r>
              <a:rPr lang="en-US" dirty="0"/>
              <a:t>We do not enforce any distribution curve, but in reality, most organizations have some employees who stand out above the rest and should receive significantly higher rewards.</a:t>
            </a:r>
          </a:p>
          <a:p>
            <a:pPr marL="171450" indent="-171450">
              <a:buFont typeface="Arial" panose="020B0604020202020204" pitchFamily="34" charset="0"/>
              <a:buChar char="•"/>
            </a:pPr>
            <a:r>
              <a:rPr lang="en-US" dirty="0"/>
              <a:t>And some will have employees who are not meeting performance expectations.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While we are reinforcing the importance of differentiation, it’s equally important to bear in mind that base pay increases around the midpoint of range guidance or stock awards between 90-110% target are GOOD rewards representing a POSITIVE performance message.</a:t>
            </a:r>
          </a:p>
          <a:p>
            <a:pPr marL="171450" indent="-171450">
              <a:buFont typeface="Arial" panose="020B0604020202020204" pitchFamily="34" charset="0"/>
              <a:buChar char="•"/>
            </a:pPr>
            <a:r>
              <a:rPr lang="en-US" dirty="0"/>
              <a:t>Receiving rewards on-target means that you’re performing well, and that there are no serious performance concerns.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Finally, remember that there are MANY factors that you should consider when making decisions about employee rewards.</a:t>
            </a:r>
          </a:p>
          <a:p>
            <a:pPr marL="171450" indent="-171450">
              <a:buFont typeface="Arial" panose="020B0604020202020204" pitchFamily="34" charset="0"/>
              <a:buChar char="•"/>
            </a:pPr>
            <a:r>
              <a:rPr lang="en-US" dirty="0"/>
              <a:t>We’ve included unvested stock values and </a:t>
            </a:r>
            <a:r>
              <a:rPr lang="en-US" dirty="0" err="1"/>
              <a:t>compa</a:t>
            </a:r>
            <a:r>
              <a:rPr lang="en-US" dirty="0"/>
              <a:t>-ratio in the system for you to have in front of you when you’re making your decisions.</a:t>
            </a:r>
          </a:p>
          <a:p>
            <a:pPr marL="171450" indent="-171450">
              <a:buFont typeface="Arial" panose="020B0604020202020204" pitchFamily="34" charset="0"/>
              <a:buChar char="•"/>
            </a:pPr>
            <a:r>
              <a:rPr lang="en-US" dirty="0"/>
              <a:t>You should also take the time to pull up Insights history, and any additional feedback you’ve provided your employees, including recognition.</a:t>
            </a:r>
          </a:p>
          <a:p>
            <a:pPr marL="171450" indent="-171450">
              <a:buFont typeface="Arial" panose="020B0604020202020204" pitchFamily="34" charset="0"/>
              <a:buChar char="•"/>
            </a:pPr>
            <a:r>
              <a:rPr lang="en-US" dirty="0"/>
              <a:t>The rewards budget, equity across the team, as well as current or near-term business needs, should also be taken into consideration.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There’s no formula that will produce precise rewards for your employees. </a:t>
            </a:r>
          </a:p>
          <a:p>
            <a:pPr marL="171450" indent="-171450">
              <a:buFont typeface="Arial" panose="020B0604020202020204" pitchFamily="34" charset="0"/>
              <a:buChar char="•"/>
            </a:pPr>
            <a:r>
              <a:rPr lang="en-US" dirty="0"/>
              <a:t>It’s your job as a manager to take all of these factors into consideration, and make informed and equitable rewards decisions.</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On the next slide, we will discuss a few more things to be mindful of to help you make fair and balanced pay decisions.</a:t>
            </a:r>
          </a:p>
          <a:p>
            <a:pPr marL="171450" indent="-171450">
              <a:buFont typeface="Arial" panose="020B0604020202020204" pitchFamily="34" charset="0"/>
              <a:buChar char="•"/>
            </a:pPr>
            <a:endParaRPr kumimoji="0" lang="en-US" sz="1100" b="0" i="0" u="none" strike="noStrike" kern="1200" cap="none" spc="0" normalizeH="0" baseline="0" noProof="0" dirty="0">
              <a:ln>
                <a:noFill/>
              </a:ln>
              <a:solidFill>
                <a:srgbClr val="0071C5"/>
              </a:solidFill>
              <a:effectLst/>
              <a:highlight>
                <a:srgbClr val="FFFF00"/>
              </a:highlight>
              <a:uLnTx/>
              <a:uFillTx/>
              <a:latin typeface="Intel Clear"/>
              <a:ea typeface="+mn-ea"/>
              <a:sym typeface="Helvetica Neue"/>
            </a:endParaRPr>
          </a:p>
          <a:p>
            <a:endParaRPr kumimoji="0" lang="en-US" sz="1100" b="0" i="0" u="none" strike="noStrike" kern="1200" cap="none" spc="0" normalizeH="0" baseline="0" noProof="0" dirty="0">
              <a:ln>
                <a:noFill/>
              </a:ln>
              <a:solidFill>
                <a:srgbClr val="0071C5"/>
              </a:solidFill>
              <a:effectLst/>
              <a:uLnTx/>
              <a:uFillTx/>
              <a:latin typeface="Intel Clear"/>
              <a:ea typeface="+mn-ea"/>
              <a:cs typeface="+mn-cs"/>
              <a:sym typeface="Helvetica Neue"/>
            </a:endParaRPr>
          </a:p>
          <a:p>
            <a:pPr marL="0" marR="0" lvl="0" indent="0" defTabSz="228600" eaLnBrk="1" fontAlgn="auto" latinLnBrk="0" hangingPunct="1">
              <a:lnSpc>
                <a:spcPct val="117999"/>
              </a:lnSpc>
              <a:spcBef>
                <a:spcPts val="0"/>
              </a:spcBef>
              <a:spcAft>
                <a:spcPts val="0"/>
              </a:spcAft>
              <a:buClrTx/>
              <a:buSzTx/>
              <a:buFont typeface="Arial" panose="020B0604020202020204" pitchFamily="34" charset="0"/>
              <a:buNone/>
              <a:tabLst/>
              <a:defRPr/>
            </a:pPr>
            <a:r>
              <a:rPr lang="en-US" b="1" dirty="0"/>
              <a:t>&gt;&gt;&gt; Next slide &lt;&lt;&lt;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11944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PRC G3 target 1200. if &lt;90%, will &lt;USD1000.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86695-3FC4-4E62-B378-DE01CB9B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58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20C31E-C91A-46A9-8CAE-CEEDBB33EE39}"/>
              </a:ext>
            </a:extLst>
          </p:cNvPr>
          <p:cNvSpPr>
            <a:spLocks noGrp="1"/>
          </p:cNvSpPr>
          <p:nvPr>
            <p:ph type="body" idx="1"/>
          </p:nvPr>
        </p:nvSpPr>
        <p:spPr/>
        <p:txBody>
          <a:bodyPr/>
          <a:lstStyle/>
          <a:p>
            <a:endParaRPr lang="en-US" sz="1100" dirty="0">
              <a:effectLst/>
              <a:latin typeface="+mn-lt"/>
              <a:ea typeface="+mn-ea"/>
              <a:cs typeface="+mn-cs"/>
              <a:sym typeface="Helvetica Neue"/>
            </a:endParaRPr>
          </a:p>
        </p:txBody>
      </p:sp>
    </p:spTree>
    <p:extLst>
      <p:ext uri="{BB962C8B-B14F-4D97-AF65-F5344CB8AC3E}">
        <p14:creationId xmlns:p14="http://schemas.microsoft.com/office/powerpoint/2010/main" val="298628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Est. time: 0:25</a:t>
            </a:r>
          </a:p>
          <a:p>
            <a:r>
              <a:rPr lang="en-US" b="1"/>
              <a:t>Key point: </a:t>
            </a:r>
            <a:r>
              <a:rPr lang="en-US"/>
              <a:t>To provide an example of the rewards statement, and what the manager can expect in February.</a:t>
            </a:r>
          </a:p>
          <a:p>
            <a:endParaRPr lang="en-US"/>
          </a:p>
          <a:p>
            <a:r>
              <a:rPr lang="en-US" b="1"/>
              <a:t>Speaker notes</a:t>
            </a:r>
          </a:p>
          <a:p>
            <a:pPr marL="171450" marR="0" indent="-171450" defTabSz="825500" rtl="0" fontAlgn="auto" latinLnBrk="0" hangingPunct="0">
              <a:lnSpc>
                <a:spcPct val="100000"/>
              </a:lnSpc>
              <a:spcBef>
                <a:spcPts val="0"/>
              </a:spcBef>
              <a:spcAft>
                <a:spcPts val="1200"/>
              </a:spcAft>
              <a:buClrTx/>
              <a:buSzTx/>
              <a:buFont typeface="Arial" panose="020B0604020202020204" pitchFamily="34" charset="0"/>
              <a:buChar char="•"/>
              <a:tabLst/>
            </a:pPr>
            <a:r>
              <a:rPr lang="en-US" sz="1100">
                <a:solidFill>
                  <a:schemeClr val="bg2"/>
                </a:solidFill>
                <a:latin typeface="Intel Clear Light"/>
                <a:ea typeface="Intel Clear Light" panose="020B0404020203020204" pitchFamily="34" charset="0"/>
                <a:cs typeface="Intel Clear Light" panose="020B0404020203020204" pitchFamily="34" charset="0"/>
                <a:sym typeface="Helvetica Neue Medium"/>
              </a:rPr>
              <a:t>In early February, managers and BHR will have access to Rewards Statements for eligible employees on their team.</a:t>
            </a:r>
            <a:endParaRPr lang="en-US" sz="1100">
              <a:solidFill>
                <a:schemeClr val="bg2"/>
              </a:solidFill>
              <a:latin typeface="Intel Clear Light"/>
              <a:ea typeface="Intel Clear Light" panose="020B0404020203020204" pitchFamily="34" charset="0"/>
              <a:cs typeface="Intel Clear Light" panose="020B0404020203020204" pitchFamily="34" charset="0"/>
            </a:endParaRPr>
          </a:p>
          <a:p>
            <a:pPr marL="171450" marR="0" indent="-171450" defTabSz="825500" rtl="0" fontAlgn="auto" latinLnBrk="0" hangingPunct="0">
              <a:lnSpc>
                <a:spcPct val="100000"/>
              </a:lnSpc>
              <a:spcBef>
                <a:spcPts val="0"/>
              </a:spcBef>
              <a:spcAft>
                <a:spcPts val="1200"/>
              </a:spcAft>
              <a:buClrTx/>
              <a:buSzTx/>
              <a:buFont typeface="Arial" panose="020B0604020202020204" pitchFamily="34" charset="0"/>
              <a:buChar char="•"/>
              <a:tabLst/>
            </a:pPr>
            <a:r>
              <a:rPr lang="en-US" sz="11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rPr>
              <a:t>Rewards Conversations should be scheduled and occur before the employee’s pay effective date.</a:t>
            </a:r>
            <a:endParaRPr lang="en-US" sz="11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endParaRPr>
          </a:p>
          <a:p>
            <a:pPr marL="171450" marR="0" indent="-171450" defTabSz="825500" rtl="0" fontAlgn="auto" latinLnBrk="0" hangingPunct="0">
              <a:lnSpc>
                <a:spcPct val="100000"/>
              </a:lnSpc>
              <a:spcBef>
                <a:spcPts val="0"/>
              </a:spcBef>
              <a:spcAft>
                <a:spcPts val="1200"/>
              </a:spcAft>
              <a:buClrTx/>
              <a:buSzTx/>
              <a:buFont typeface="Arial" panose="020B0604020202020204" pitchFamily="34" charset="0"/>
              <a:buChar char="•"/>
              <a:tabLst/>
            </a:pPr>
            <a:r>
              <a:rPr lang="en-US" sz="11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rPr>
              <a:t>We’ll provide additional rewards conversation training for managers in Late January/early February to help them prepare.</a:t>
            </a:r>
            <a:endParaRPr lang="en-US" sz="11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endParaRPr>
          </a:p>
          <a:p>
            <a:pPr marL="171450" marR="0" indent="-171450" defTabSz="825500" rtl="0" fontAlgn="auto" latinLnBrk="0" hangingPunct="0">
              <a:lnSpc>
                <a:spcPct val="100000"/>
              </a:lnSpc>
              <a:spcBef>
                <a:spcPts val="0"/>
              </a:spcBef>
              <a:spcAft>
                <a:spcPts val="1200"/>
              </a:spcAft>
              <a:buClrTx/>
              <a:buSzTx/>
              <a:buFont typeface="Arial" panose="020B0604020202020204" pitchFamily="34" charset="0"/>
              <a:buChar char="•"/>
              <a:tabLst/>
            </a:pPr>
            <a:r>
              <a:rPr lang="en-US" sz="11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rPr>
              <a:t>At that same time, employees will also have an opportunity to attend training overviews to learn more about rewards planning at Intel.</a:t>
            </a:r>
          </a:p>
          <a:p>
            <a:pPr marL="171450" marR="0" indent="-171450" defTabSz="825500" rtl="0" fontAlgn="auto" latinLnBrk="0" hangingPunct="0">
              <a:lnSpc>
                <a:spcPct val="100000"/>
              </a:lnSpc>
              <a:spcBef>
                <a:spcPts val="0"/>
              </a:spcBef>
              <a:spcAft>
                <a:spcPts val="1200"/>
              </a:spcAft>
              <a:buClrTx/>
              <a:buSzTx/>
              <a:buFont typeface="Arial" panose="020B0604020202020204" pitchFamily="34" charset="0"/>
              <a:buChar char="•"/>
              <a:tabLst/>
            </a:pPr>
            <a:r>
              <a:rPr lang="en-US" sz="11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rPr>
              <a:t>This is an example of what a compensation statement might look like. There will be changes made prior to February.</a:t>
            </a:r>
            <a:endParaRPr lang="en-US"/>
          </a:p>
          <a:p>
            <a:endParaRPr lang="en-US"/>
          </a:p>
        </p:txBody>
      </p:sp>
    </p:spTree>
    <p:extLst>
      <p:ext uri="{BB962C8B-B14F-4D97-AF65-F5344CB8AC3E}">
        <p14:creationId xmlns:p14="http://schemas.microsoft.com/office/powerpoint/2010/main" val="170026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Est. time: 0:45</a:t>
            </a:r>
          </a:p>
          <a:p>
            <a:r>
              <a:rPr lang="en-US" b="1"/>
              <a:t>Key point: </a:t>
            </a:r>
            <a:r>
              <a:rPr lang="en-US"/>
              <a:t>To introduce the next section, talking about each of the reward levers.</a:t>
            </a:r>
          </a:p>
          <a:p>
            <a:endParaRPr lang="en-US"/>
          </a:p>
          <a:p>
            <a:r>
              <a:rPr lang="en-US" b="1"/>
              <a:t>Speaker notes:</a:t>
            </a:r>
          </a:p>
          <a:p>
            <a:pPr marL="171450" indent="-171450">
              <a:buFont typeface="Arial" panose="020B0604020202020204" pitchFamily="34" charset="0"/>
              <a:buChar char="•"/>
            </a:pPr>
            <a:r>
              <a:rPr lang="en-US"/>
              <a:t>This year you have three ways to reward and recognize employee performance. </a:t>
            </a:r>
          </a:p>
          <a:p>
            <a:pPr marL="171450" indent="-171450">
              <a:buFont typeface="Arial" panose="020B0604020202020204" pitchFamily="34" charset="0"/>
              <a:buChar char="•"/>
            </a:pPr>
            <a:r>
              <a:rPr lang="en-US"/>
              <a:t>Each of these has its own nuances, guidelines, and impact – so it’s important to understand each one independently.</a:t>
            </a:r>
          </a:p>
          <a:p>
            <a:pPr marL="171450" indent="-171450">
              <a:buFont typeface="Arial" panose="020B0604020202020204" pitchFamily="34" charset="0"/>
              <a:buChar char="•"/>
            </a:pPr>
            <a:r>
              <a:rPr lang="en-US"/>
              <a:t>It’s also important to recognize that depending on performance, potential, current compensation, budget, and other factors, these levers may be pulled in different ways for different employees.</a:t>
            </a:r>
          </a:p>
          <a:p>
            <a:pPr marL="171450" indent="-171450">
              <a:buFont typeface="Arial" panose="020B0604020202020204" pitchFamily="34" charset="0"/>
              <a:buChar char="•"/>
            </a:pPr>
            <a:r>
              <a:rPr lang="en-US"/>
              <a:t>I’ll explain more about that as I go.</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We’ll start by talking about cash, which is rewarded for performance in the prior year.</a:t>
            </a:r>
          </a:p>
          <a:p>
            <a:pPr marL="171450" indent="-171450">
              <a:buFont typeface="Arial" panose="020B0604020202020204" pitchFamily="34" charset="0"/>
              <a:buChar char="•"/>
            </a:pPr>
            <a:r>
              <a:rPr lang="en-US"/>
              <a:t>Then I’ll talk about stock, which is rewarded for both performance in the prior year as well as the employee’s potential to take on bigger roles in the future.</a:t>
            </a:r>
          </a:p>
          <a:p>
            <a:pPr marL="171450" indent="-171450">
              <a:buFont typeface="Arial" panose="020B0604020202020204" pitchFamily="34" charset="0"/>
              <a:buChar char="•"/>
            </a:pPr>
            <a:r>
              <a:rPr lang="en-US"/>
              <a:t>And finally I’ll talk about promotion, when you have both a ready candidate </a:t>
            </a:r>
            <a:r>
              <a:rPr lang="en-US" i="1"/>
              <a:t>and</a:t>
            </a:r>
            <a:r>
              <a:rPr lang="en-US"/>
              <a:t> a genuine business need justifying the promotion.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Let’s start by talking about cash.</a:t>
            </a:r>
          </a:p>
        </p:txBody>
      </p:sp>
    </p:spTree>
    <p:extLst>
      <p:ext uri="{BB962C8B-B14F-4D97-AF65-F5344CB8AC3E}">
        <p14:creationId xmlns:p14="http://schemas.microsoft.com/office/powerpoint/2010/main" val="4168128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fontAlgn="base" hangingPunct="1">
              <a:lnSpc>
                <a:spcPct val="100000"/>
              </a:lnSpc>
              <a:spcBef>
                <a:spcPts val="0"/>
              </a:spcBef>
              <a:spcAft>
                <a:spcPts val="600"/>
              </a:spcAft>
              <a:buFont typeface="Arial" panose="020B0604020202020204" pitchFamily="34" charset="0"/>
              <a:buNone/>
              <a:defRPr/>
            </a:pPr>
            <a:r>
              <a:rPr lang="en-US" sz="1100" b="1" kern="1200">
                <a:solidFill>
                  <a:schemeClr val="tx1"/>
                </a:solidFill>
                <a:latin typeface="+mn-lt"/>
                <a:ea typeface="+mn-ea"/>
                <a:cs typeface="Arial"/>
                <a:sym typeface="Helvetica Neue"/>
              </a:rPr>
              <a:t>Est. time: 2:00</a:t>
            </a:r>
          </a:p>
          <a:p>
            <a:pPr marL="0" indent="0" defTabSz="914400" fontAlgn="base" hangingPunct="1">
              <a:lnSpc>
                <a:spcPct val="100000"/>
              </a:lnSpc>
              <a:spcBef>
                <a:spcPts val="0"/>
              </a:spcBef>
              <a:spcAft>
                <a:spcPts val="600"/>
              </a:spcAft>
              <a:buFont typeface="Arial" panose="020B0604020202020204" pitchFamily="34" charset="0"/>
              <a:buNone/>
              <a:defRPr/>
            </a:pPr>
            <a:r>
              <a:rPr lang="en-US" sz="1100" b="1" kern="1200">
                <a:solidFill>
                  <a:schemeClr val="tx1"/>
                </a:solidFill>
                <a:latin typeface="+mn-lt"/>
                <a:ea typeface="+mn-ea"/>
                <a:cs typeface="Arial"/>
                <a:sym typeface="Helvetica Neue"/>
              </a:rPr>
              <a:t>Key point: </a:t>
            </a:r>
            <a:r>
              <a:rPr lang="en-US" sz="1100" kern="1200">
                <a:solidFill>
                  <a:schemeClr val="tx1"/>
                </a:solidFill>
                <a:latin typeface="+mn-lt"/>
                <a:ea typeface="+mn-ea"/>
                <a:cs typeface="Arial"/>
                <a:sym typeface="Helvetica Neue"/>
              </a:rPr>
              <a:t>To review how to use cash, specifically base pay, to reward performance in the prior year. Explain 2021 APB/frozen targets except in cases of promotion.</a:t>
            </a:r>
          </a:p>
          <a:p>
            <a:pPr marL="0" indent="0" defTabSz="914400" fontAlgn="base" hangingPunct="1">
              <a:lnSpc>
                <a:spcPct val="100000"/>
              </a:lnSpc>
              <a:spcBef>
                <a:spcPts val="0"/>
              </a:spcBef>
              <a:spcAft>
                <a:spcPts val="600"/>
              </a:spcAft>
              <a:buFont typeface="Arial" panose="020B0604020202020204" pitchFamily="34" charset="0"/>
              <a:buNone/>
              <a:defRPr/>
            </a:pPr>
            <a:endParaRPr lang="en-US" sz="1100" kern="1200">
              <a:solidFill>
                <a:schemeClr val="tx1"/>
              </a:solidFill>
              <a:latin typeface="+mn-lt"/>
              <a:ea typeface="+mn-ea"/>
              <a:cs typeface="Arial"/>
              <a:sym typeface="Helvetica Neue"/>
            </a:endParaRPr>
          </a:p>
          <a:p>
            <a:pPr marL="0" indent="0" defTabSz="914400" fontAlgn="base" hangingPunct="1">
              <a:lnSpc>
                <a:spcPct val="100000"/>
              </a:lnSpc>
              <a:spcBef>
                <a:spcPts val="0"/>
              </a:spcBef>
              <a:spcAft>
                <a:spcPts val="600"/>
              </a:spcAft>
              <a:buFont typeface="Arial" panose="020B0604020202020204" pitchFamily="34" charset="0"/>
              <a:buNone/>
              <a:defRPr/>
            </a:pPr>
            <a:r>
              <a:rPr lang="en-US" sz="1100" b="1" kern="1200">
                <a:solidFill>
                  <a:schemeClr val="tx1"/>
                </a:solidFill>
                <a:latin typeface="+mn-lt"/>
                <a:ea typeface="+mn-ea"/>
                <a:cs typeface="Arial"/>
                <a:sym typeface="Helvetica Neue"/>
              </a:rPr>
              <a:t>Speaker notes</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Base pay is the foundational component of employee rewards, and each year, employees have an opportunity to earn an increase.</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 mentioned before Intel’s philosophy to align base pay to the middle of the market, and reward employees based on their performance in the prior year.</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In PeopleFluent, initial guidance is provided based on the employee’s current compa-ratio, their job, and their country rewards budget.</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In order to drive Intel employee pay closer to the middle of the market, guidance is generally higher for employees with lower compa-ratio, and lower for employees with higher compa-ratio.</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And, one-time-payments may be available to employees who are at or above 110% compa-ratio.</a:t>
            </a:r>
          </a:p>
          <a:p>
            <a:pPr marL="171450" indent="-171450" defTabSz="914400" fontAlgn="base" hangingPunct="1">
              <a:lnSpc>
                <a:spcPct val="100000"/>
              </a:lnSpc>
              <a:spcBef>
                <a:spcPts val="0"/>
              </a:spcBef>
              <a:spcAft>
                <a:spcPts val="600"/>
              </a:spcAft>
              <a:buFont typeface="Arial" panose="020B0604020202020204" pitchFamily="34" charset="0"/>
              <a:buChar char="•"/>
              <a:defRPr/>
            </a:pPr>
            <a:endParaRPr lang="en-US" sz="1100" kern="1200">
              <a:solidFill>
                <a:schemeClr val="tx1"/>
              </a:solidFill>
              <a:latin typeface="+mn-lt"/>
              <a:ea typeface="+mn-ea"/>
              <a:cs typeface="Arial"/>
              <a:sym typeface="Helvetica Neue"/>
            </a:endParaRP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In addition to this guidance, you will take additional inputs into consideration when making base pay decisions, using Insights history to ensure that rewards match performance messaging given throughout the year.</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Generally, employees performing strongly across Results, Culture, and Learning should receive base pay increases at or close to the top of increase guidance.</a:t>
            </a:r>
          </a:p>
          <a:p>
            <a:pPr marL="171450" indent="-171450" defTabSz="914400" fontAlgn="base" hangingPunct="1">
              <a:lnSpc>
                <a:spcPct val="100000"/>
              </a:lnSpc>
              <a:spcBef>
                <a:spcPts val="0"/>
              </a:spcBef>
              <a:spcAft>
                <a:spcPts val="600"/>
              </a:spcAft>
              <a:buFont typeface="Arial" panose="020B0604020202020204" pitchFamily="34" charset="0"/>
              <a:buChar char="•"/>
              <a:defRPr/>
            </a:pPr>
            <a:endParaRPr lang="en-US" sz="1100" kern="1200">
              <a:solidFill>
                <a:schemeClr val="tx1"/>
              </a:solidFill>
              <a:latin typeface="+mn-lt"/>
              <a:ea typeface="+mn-ea"/>
              <a:cs typeface="Arial"/>
              <a:sym typeface="Helvetica Neue"/>
            </a:endParaRP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Moving on to bonus,</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As we have talked about, Intel is continuing to shift more variable pay into stock while slowing down APB growth.</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Our current APB program continues to pay out well above those of our peers, which is why last year condensed the APB ranges and capped them at what used to be the mid-point.</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For 2021 rewards planning, APB Goal %s will remain flat, except when a promotion results in a higher APB Goal. </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All eligible employees with an APB Goal below the minimum of the range will automatically be brought up the minimum of the new range. </a:t>
            </a:r>
          </a:p>
          <a:p>
            <a:pPr marL="171450" marR="0" lvl="0" indent="-171450" defTabSz="91440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kern="1200">
                <a:solidFill>
                  <a:schemeClr val="tx1"/>
                </a:solidFill>
                <a:latin typeface="+mn-lt"/>
                <a:ea typeface="+mn-ea"/>
                <a:cs typeface="Arial"/>
                <a:sym typeface="Helvetica Neue"/>
              </a:rPr>
              <a:t>APB payout amounts currently over the range maximum will also be held flat.</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This means that this year, you will focus on differentiation through base pay and stock.</a:t>
            </a:r>
          </a:p>
        </p:txBody>
      </p:sp>
    </p:spTree>
    <p:extLst>
      <p:ext uri="{BB962C8B-B14F-4D97-AF65-F5344CB8AC3E}">
        <p14:creationId xmlns:p14="http://schemas.microsoft.com/office/powerpoint/2010/main" val="399729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b="1" dirty="0">
                <a:highlight>
                  <a:srgbClr val="FFFF00"/>
                </a:highlight>
              </a:rPr>
              <a:t>Est. time: 1:20</a:t>
            </a:r>
          </a:p>
          <a:p>
            <a:r>
              <a:rPr lang="en-US" b="1" dirty="0">
                <a:highlight>
                  <a:srgbClr val="FFFF00"/>
                </a:highlight>
              </a:rPr>
              <a:t>Key point: </a:t>
            </a:r>
            <a:r>
              <a:rPr lang="en-US" dirty="0">
                <a:highlight>
                  <a:srgbClr val="FFFF00"/>
                </a:highlight>
              </a:rPr>
              <a:t>To explain the one-time payment option in </a:t>
            </a:r>
            <a:r>
              <a:rPr lang="en-US" dirty="0" err="1">
                <a:highlight>
                  <a:srgbClr val="FFFF00"/>
                </a:highlight>
              </a:rPr>
              <a:t>PeopleFluent</a:t>
            </a:r>
            <a:r>
              <a:rPr lang="en-US" dirty="0">
                <a:highlight>
                  <a:srgbClr val="FFFF00"/>
                </a:highlight>
              </a:rPr>
              <a:t>, where it may apply, and how it impacts base pay reward budgets.</a:t>
            </a:r>
          </a:p>
          <a:p>
            <a:endParaRPr lang="en-US" dirty="0"/>
          </a:p>
          <a:p>
            <a:pPr marL="171450" indent="-171450">
              <a:buFont typeface="Arial" panose="020B0604020202020204" pitchFamily="34" charset="0"/>
              <a:buChar char="•"/>
            </a:pPr>
            <a:r>
              <a:rPr lang="en-US" dirty="0"/>
              <a:t>This year, about 10% of employees are eligible for a One-Time Payment as an option -- </a:t>
            </a:r>
            <a:r>
              <a:rPr lang="en-US" b="1" dirty="0"/>
              <a:t>when appropriate -- </a:t>
            </a:r>
            <a:r>
              <a:rPr lang="en-US" dirty="0"/>
              <a:t>to reward top performers who are already at -- or near -- the top of their pay range.</a:t>
            </a:r>
          </a:p>
          <a:p>
            <a:pPr marL="171450" indent="-171450">
              <a:buFont typeface="Arial" panose="020B0604020202020204" pitchFamily="34" charset="0"/>
              <a:buChar char="•"/>
            </a:pPr>
            <a:r>
              <a:rPr lang="en-US" b="0" dirty="0"/>
              <a:t>In PeopleFluent, base pay and One-Time Payment increases will be deducted from your Cash Budget</a:t>
            </a:r>
          </a:p>
          <a:p>
            <a:pPr marL="171450" indent="-171450">
              <a:buFont typeface="Arial" panose="020B0604020202020204" pitchFamily="34" charset="0"/>
              <a:buChar char="•"/>
            </a:pPr>
            <a:r>
              <a:rPr lang="en-US" b="0" dirty="0"/>
              <a:t>Use the handy job aid in the system for help to ensure you follow the recommended process steps.</a:t>
            </a:r>
          </a:p>
          <a:p>
            <a:pPr marL="0" indent="0">
              <a:buFont typeface="Arial" panose="020B0604020202020204" pitchFamily="34" charset="0"/>
              <a:buNone/>
            </a:pPr>
            <a:endParaRPr lang="en-US" dirty="0"/>
          </a:p>
          <a:p>
            <a:pPr algn="l" rtl="0">
              <a:defRPr/>
            </a:pPr>
            <a:r>
              <a:rPr lang="en-US" b="0" dirty="0"/>
              <a:t>It is important to remember that</a:t>
            </a:r>
          </a:p>
          <a:p>
            <a:pPr marL="171450" marR="0" lvl="0" indent="-171450" algn="l" defTabSz="2286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Rewarding an employee with a one-time payment will not add to their base pay OR increase their ABP target.</a:t>
            </a:r>
          </a:p>
          <a:p>
            <a:pPr marL="171450" indent="-171450">
              <a:buFont typeface="Arial" panose="020B0604020202020204" pitchFamily="34" charset="0"/>
              <a:buChar char="•"/>
            </a:pPr>
            <a:r>
              <a:rPr lang="en-US" dirty="0"/>
              <a:t>And, one-time payments will come out of your base pay budget.</a:t>
            </a:r>
          </a:p>
          <a:p>
            <a:pPr marL="171450" indent="-171450">
              <a:buFont typeface="Arial" panose="020B0604020202020204" pitchFamily="34" charset="0"/>
              <a:buChar char="•"/>
            </a:pPr>
            <a:r>
              <a:rPr lang="en-US" dirty="0"/>
              <a:t>There are a couple of scenarios in which a manager may opt to do a one-time payment:</a:t>
            </a:r>
          </a:p>
          <a:p>
            <a:endParaRPr lang="en-US" dirty="0"/>
          </a:p>
          <a:p>
            <a:pPr marL="171450" indent="-171450">
              <a:buFont typeface="Arial" panose="020B0604020202020204" pitchFamily="34" charset="0"/>
              <a:buChar char="•"/>
            </a:pPr>
            <a:r>
              <a:rPr lang="en-US" dirty="0"/>
              <a:t>First, employees </a:t>
            </a:r>
            <a:r>
              <a:rPr lang="en-US" b="1" dirty="0"/>
              <a:t>at or above 110% </a:t>
            </a:r>
            <a:r>
              <a:rPr lang="en-US" b="1" dirty="0" err="1"/>
              <a:t>compa</a:t>
            </a:r>
            <a:r>
              <a:rPr lang="en-US" b="1" dirty="0"/>
              <a:t>-ratio, but NOT over the maximum </a:t>
            </a:r>
            <a:r>
              <a:rPr lang="en-US" dirty="0"/>
              <a:t>of their pay range, can be rewarded in one of three ways:</a:t>
            </a:r>
          </a:p>
          <a:p>
            <a:pPr marL="685800" lvl="1" indent="-228600">
              <a:buFont typeface="+mj-lt"/>
              <a:buAutoNum type="arabicPeriod"/>
            </a:pPr>
            <a:r>
              <a:rPr lang="en-US" dirty="0"/>
              <a:t>With a base pay increase</a:t>
            </a:r>
          </a:p>
          <a:p>
            <a:pPr marL="685800" lvl="1" indent="-228600">
              <a:buFont typeface="+mj-lt"/>
              <a:buAutoNum type="arabicPeriod"/>
            </a:pPr>
            <a:r>
              <a:rPr lang="en-US" dirty="0"/>
              <a:t>With a one-time payment -- instead of a base pay increase -- in the form of a lump sum -- one-time payment -- paid out on their rewards effective date</a:t>
            </a:r>
          </a:p>
          <a:p>
            <a:pPr marL="685800" lvl="1" indent="-228600">
              <a:buFont typeface="+mj-lt"/>
              <a:buAutoNum type="arabicPeriod"/>
            </a:pPr>
            <a:r>
              <a:rPr lang="en-US" dirty="0"/>
              <a:t>OR with a combination of BOTH a base pay increase AND a one-time payment</a:t>
            </a:r>
          </a:p>
          <a:p>
            <a:pPr marL="171450" lvl="0" indent="-171450">
              <a:buFont typeface="Arial" panose="020B0604020202020204" pitchFamily="34" charset="0"/>
              <a:buChar char="•"/>
            </a:pPr>
            <a:r>
              <a:rPr lang="en-US" dirty="0"/>
              <a:t>In any of these scenarios, the employee’s base pay CANNOT exceed the maximum of the pay range</a:t>
            </a:r>
          </a:p>
          <a:p>
            <a:pPr lvl="1"/>
            <a:r>
              <a:rPr lang="en-US" dirty="0"/>
              <a:t>	</a:t>
            </a:r>
          </a:p>
          <a:p>
            <a:pPr marL="171450" indent="-171450">
              <a:buFont typeface="Arial" panose="020B0604020202020204" pitchFamily="34" charset="0"/>
              <a:buChar char="•"/>
            </a:pPr>
            <a:r>
              <a:rPr lang="en-US" dirty="0"/>
              <a:t>Second, employees </a:t>
            </a:r>
            <a:r>
              <a:rPr lang="en-US" b="1" dirty="0"/>
              <a:t>who are already above the maximum</a:t>
            </a:r>
            <a:r>
              <a:rPr lang="en-US" dirty="0"/>
              <a:t> of their pay range can ONLY be rewarded with a one-time payment in lieu of an increase.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More information about one-time payments is included in the Rewards Planning Guideline available on Circuit.</a:t>
            </a:r>
          </a:p>
          <a:p>
            <a:pPr marL="171450" indent="-171450">
              <a:buFont typeface="Arial" panose="020B0604020202020204" pitchFamily="34" charset="0"/>
              <a:buChar char="•"/>
            </a:pPr>
            <a:endParaRPr lang="en-US" dirty="0"/>
          </a:p>
          <a:p>
            <a:pPr marL="0" marR="0" lvl="0" indent="0" defTabSz="228600" eaLnBrk="1" fontAlgn="auto" latinLnBrk="0" hangingPunct="1">
              <a:lnSpc>
                <a:spcPct val="117999"/>
              </a:lnSpc>
              <a:spcBef>
                <a:spcPts val="0"/>
              </a:spcBef>
              <a:spcAft>
                <a:spcPts val="0"/>
              </a:spcAft>
              <a:buClrTx/>
              <a:buSzTx/>
              <a:buFont typeface="Arial" panose="020B0604020202020204" pitchFamily="34" charset="0"/>
              <a:buNone/>
              <a:tabLst/>
              <a:defRPr/>
            </a:pPr>
            <a:r>
              <a:rPr lang="en-US" b="1" dirty="0"/>
              <a:t>&gt;&gt;&gt; Next Slide &lt;&lt;&lt;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89BAD-81D9-1E46-AA62-E793F0F37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411178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fontAlgn="base" hangingPunct="1">
              <a:lnSpc>
                <a:spcPct val="100000"/>
              </a:lnSpc>
              <a:spcBef>
                <a:spcPts val="0"/>
              </a:spcBef>
              <a:spcAft>
                <a:spcPts val="600"/>
              </a:spcAft>
              <a:buFont typeface="Arial" panose="020B0604020202020204" pitchFamily="34" charset="0"/>
              <a:buNone/>
              <a:defRPr/>
            </a:pPr>
            <a:r>
              <a:rPr lang="en-US" sz="1100" b="1" kern="1200">
                <a:solidFill>
                  <a:schemeClr val="tx1"/>
                </a:solidFill>
                <a:latin typeface="+mn-lt"/>
                <a:ea typeface="+mn-ea"/>
                <a:cs typeface="Arial"/>
                <a:sym typeface="Helvetica Neue"/>
              </a:rPr>
              <a:t>Est. time: 2:00</a:t>
            </a:r>
          </a:p>
          <a:p>
            <a:pPr marL="0" indent="0" defTabSz="914400" fontAlgn="base" hangingPunct="1">
              <a:lnSpc>
                <a:spcPct val="100000"/>
              </a:lnSpc>
              <a:spcBef>
                <a:spcPts val="0"/>
              </a:spcBef>
              <a:spcAft>
                <a:spcPts val="600"/>
              </a:spcAft>
              <a:buFont typeface="Arial" panose="020B0604020202020204" pitchFamily="34" charset="0"/>
              <a:buNone/>
              <a:defRPr/>
            </a:pPr>
            <a:r>
              <a:rPr lang="en-US" sz="1100" b="1" kern="1200">
                <a:solidFill>
                  <a:schemeClr val="tx1"/>
                </a:solidFill>
                <a:latin typeface="+mn-lt"/>
                <a:ea typeface="+mn-ea"/>
                <a:cs typeface="Arial"/>
                <a:sym typeface="Helvetica Neue"/>
              </a:rPr>
              <a:t>Key point: </a:t>
            </a:r>
            <a:r>
              <a:rPr lang="en-US" sz="1100" kern="1200">
                <a:solidFill>
                  <a:schemeClr val="tx1"/>
                </a:solidFill>
                <a:latin typeface="+mn-lt"/>
                <a:ea typeface="+mn-ea"/>
                <a:cs typeface="Arial"/>
                <a:sym typeface="Helvetica Neue"/>
              </a:rPr>
              <a:t>To review how to use cash, specifically base pay, to reward performance in the prior year. Explain 2021 APB/frozen targets except in cases of promotion.</a:t>
            </a:r>
          </a:p>
          <a:p>
            <a:pPr marL="0" indent="0" defTabSz="914400" fontAlgn="base" hangingPunct="1">
              <a:lnSpc>
                <a:spcPct val="100000"/>
              </a:lnSpc>
              <a:spcBef>
                <a:spcPts val="0"/>
              </a:spcBef>
              <a:spcAft>
                <a:spcPts val="600"/>
              </a:spcAft>
              <a:buFont typeface="Arial" panose="020B0604020202020204" pitchFamily="34" charset="0"/>
              <a:buNone/>
              <a:defRPr/>
            </a:pPr>
            <a:endParaRPr lang="en-US" sz="1100" kern="1200">
              <a:solidFill>
                <a:schemeClr val="tx1"/>
              </a:solidFill>
              <a:latin typeface="+mn-lt"/>
              <a:ea typeface="+mn-ea"/>
              <a:cs typeface="Arial"/>
              <a:sym typeface="Helvetica Neue"/>
            </a:endParaRPr>
          </a:p>
          <a:p>
            <a:pPr marL="0" indent="0" defTabSz="914400" fontAlgn="base" hangingPunct="1">
              <a:lnSpc>
                <a:spcPct val="100000"/>
              </a:lnSpc>
              <a:spcBef>
                <a:spcPts val="0"/>
              </a:spcBef>
              <a:spcAft>
                <a:spcPts val="600"/>
              </a:spcAft>
              <a:buFont typeface="Arial" panose="020B0604020202020204" pitchFamily="34" charset="0"/>
              <a:buNone/>
              <a:defRPr/>
            </a:pPr>
            <a:r>
              <a:rPr lang="en-US" sz="1100" b="1" kern="1200">
                <a:solidFill>
                  <a:schemeClr val="tx1"/>
                </a:solidFill>
                <a:latin typeface="+mn-lt"/>
                <a:ea typeface="+mn-ea"/>
                <a:cs typeface="Arial"/>
                <a:sym typeface="Helvetica Neue"/>
              </a:rPr>
              <a:t>Speaker notes</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Base pay is the foundational component of employee rewards, and each year, employees have an opportunity to earn an increase.</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 mentioned before Intel’s philosophy to align base pay to the middle of the market, and reward employees based on their performance in the prior year.</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In PeopleFluent, initial guidance is provided based on the employee’s current compa-ratio, their job, and their country rewards budget.</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In order to drive Intel employee pay closer to the middle of the market, guidance is generally higher for employees with lower compa-ratio, and lower for employees with higher compa-ratio.</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And, one-time-payments may be available to employees who are at or above 110% compa-ratio.</a:t>
            </a:r>
          </a:p>
          <a:p>
            <a:pPr marL="171450" indent="-171450" defTabSz="914400" fontAlgn="base" hangingPunct="1">
              <a:lnSpc>
                <a:spcPct val="100000"/>
              </a:lnSpc>
              <a:spcBef>
                <a:spcPts val="0"/>
              </a:spcBef>
              <a:spcAft>
                <a:spcPts val="600"/>
              </a:spcAft>
              <a:buFont typeface="Arial" panose="020B0604020202020204" pitchFamily="34" charset="0"/>
              <a:buChar char="•"/>
              <a:defRPr/>
            </a:pPr>
            <a:endParaRPr lang="en-US" sz="1100" kern="1200">
              <a:solidFill>
                <a:schemeClr val="tx1"/>
              </a:solidFill>
              <a:latin typeface="+mn-lt"/>
              <a:ea typeface="+mn-ea"/>
              <a:cs typeface="Arial"/>
              <a:sym typeface="Helvetica Neue"/>
            </a:endParaRP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In addition to this guidance, you will take additional inputs into consideration when making base pay decisions, using Insights history to ensure that rewards match performance messaging given throughout the year.</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Generally, employees performing strongly across Results, Culture, and Learning should receive base pay increases at or close to the top of increase guidance.</a:t>
            </a:r>
          </a:p>
          <a:p>
            <a:pPr marL="171450" indent="-171450" defTabSz="914400" fontAlgn="base" hangingPunct="1">
              <a:lnSpc>
                <a:spcPct val="100000"/>
              </a:lnSpc>
              <a:spcBef>
                <a:spcPts val="0"/>
              </a:spcBef>
              <a:spcAft>
                <a:spcPts val="600"/>
              </a:spcAft>
              <a:buFont typeface="Arial" panose="020B0604020202020204" pitchFamily="34" charset="0"/>
              <a:buChar char="•"/>
              <a:defRPr/>
            </a:pPr>
            <a:endParaRPr lang="en-US" sz="1100" kern="1200">
              <a:solidFill>
                <a:schemeClr val="tx1"/>
              </a:solidFill>
              <a:latin typeface="+mn-lt"/>
              <a:ea typeface="+mn-ea"/>
              <a:cs typeface="Arial"/>
              <a:sym typeface="Helvetica Neue"/>
            </a:endParaRP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Moving on to bonus,</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As we have talked about, Intel is continuing to shift more variable pay into stock while slowing down APB growth.</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Our current APB program continues to pay out well above those of our peers, which is why last year condensed the APB ranges and capped them at what used to be the mid-point.</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For 2021 rewards planning, APB Goal %s will remain flat, except when a promotion results in a higher APB Goal. </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All eligible employees with an APB Goal below the minimum of the range will automatically be brought up the minimum of the new range. </a:t>
            </a:r>
          </a:p>
          <a:p>
            <a:pPr marL="171450" marR="0" lvl="0" indent="-171450" defTabSz="91440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kern="1200">
                <a:solidFill>
                  <a:schemeClr val="tx1"/>
                </a:solidFill>
                <a:latin typeface="+mn-lt"/>
                <a:ea typeface="+mn-ea"/>
                <a:cs typeface="Arial"/>
                <a:sym typeface="Helvetica Neue"/>
              </a:rPr>
              <a:t>APB payout amounts currently over the range maximum will also be held flat.</a:t>
            </a:r>
          </a:p>
          <a:p>
            <a:pPr marL="171450" indent="-171450" defTabSz="914400" fontAlgn="base" hangingPunct="1">
              <a:lnSpc>
                <a:spcPct val="100000"/>
              </a:lnSpc>
              <a:spcBef>
                <a:spcPts val="0"/>
              </a:spcBef>
              <a:spcAft>
                <a:spcPts val="600"/>
              </a:spcAft>
              <a:buFont typeface="Arial" panose="020B0604020202020204" pitchFamily="34" charset="0"/>
              <a:buChar char="•"/>
              <a:defRPr/>
            </a:pPr>
            <a:r>
              <a:rPr lang="en-US" sz="1100" kern="1200">
                <a:solidFill>
                  <a:schemeClr val="tx1"/>
                </a:solidFill>
                <a:latin typeface="+mn-lt"/>
                <a:ea typeface="+mn-ea"/>
                <a:cs typeface="Arial"/>
                <a:sym typeface="Helvetica Neue"/>
              </a:rPr>
              <a:t>This means that this year, you will focus on differentiation through base pay and stock.</a:t>
            </a:r>
          </a:p>
        </p:txBody>
      </p:sp>
    </p:spTree>
    <p:extLst>
      <p:ext uri="{BB962C8B-B14F-4D97-AF65-F5344CB8AC3E}">
        <p14:creationId xmlns:p14="http://schemas.microsoft.com/office/powerpoint/2010/main" val="67541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Est. time: 1:30</a:t>
            </a:r>
          </a:p>
          <a:p>
            <a:r>
              <a:rPr lang="en-US" b="1"/>
              <a:t>Key point: </a:t>
            </a:r>
            <a:r>
              <a:rPr lang="en-US"/>
              <a:t>To provide a brief refresher on compa-ratio.</a:t>
            </a:r>
          </a:p>
          <a:p>
            <a:endParaRPr lang="en-US"/>
          </a:p>
          <a:p>
            <a:r>
              <a:rPr lang="en-US" b="1"/>
              <a:t>Speaker notes</a:t>
            </a:r>
          </a:p>
          <a:p>
            <a:pPr marL="171450" indent="-171450">
              <a:buFont typeface="Arial" panose="020B0604020202020204" pitchFamily="34" charset="0"/>
              <a:buChar char="•"/>
            </a:pPr>
            <a:r>
              <a:rPr lang="en-US"/>
              <a:t>I want to spend a little more time talking about compa-ratio, and base pay competitiveness.</a:t>
            </a:r>
          </a:p>
          <a:p>
            <a:pPr marL="171450" indent="-171450">
              <a:buFont typeface="Arial" panose="020B0604020202020204" pitchFamily="34" charset="0"/>
              <a:buChar char="•"/>
            </a:pPr>
            <a:r>
              <a:rPr lang="en-US"/>
              <a:t>Compa-ratio, our measurement of employee base pay within the pay range, helps you ensure that you are rewarding employees competitively in the market based on their skills and capabilities.</a:t>
            </a:r>
          </a:p>
          <a:p>
            <a:pPr marL="171450" indent="-171450">
              <a:buFont typeface="Arial" panose="020B0604020202020204" pitchFamily="34" charset="0"/>
              <a:buChar char="•"/>
            </a:pPr>
            <a:r>
              <a:rPr lang="en-US"/>
              <a:t>Employee compa-ratio is based on their job, grade level, and location, and managers have the ability to move compa-ratio up or down depending on the employee’s performance and growth in their role.</a:t>
            </a:r>
          </a:p>
          <a:p>
            <a:pPr marL="171450" indent="-171450">
              <a:buFont typeface="Arial" panose="020B0604020202020204" pitchFamily="34" charset="0"/>
              <a:buChar char="•"/>
            </a:pPr>
            <a:r>
              <a:rPr lang="en-US"/>
              <a:t>There is no “bad” compa-ratio, and we would expect to see employees newer in their role in the ‘Entry to Market’ range.</a:t>
            </a:r>
          </a:p>
          <a:p>
            <a:pPr marL="171450" indent="-171450">
              <a:buFont typeface="Arial" panose="020B0604020202020204" pitchFamily="34" charset="0"/>
              <a:buChar char="•"/>
            </a:pPr>
            <a:r>
              <a:rPr lang="en-US"/>
              <a:t>‘Entry to Market’ does not mean that the employee is new in the workforce; it means they are newer, or less experienced, in the role they are currently in.</a:t>
            </a:r>
          </a:p>
          <a:p>
            <a:pPr marL="171450" indent="-171450">
              <a:buFont typeface="Arial" panose="020B0604020202020204" pitchFamily="34" charset="0"/>
              <a:buChar char="•"/>
            </a:pPr>
            <a:r>
              <a:rPr lang="en-US"/>
              <a:t>‘Market Target’ means that the employee is performing well in their role and is proficient in the required skills and capabilities. </a:t>
            </a:r>
          </a:p>
          <a:p>
            <a:pPr marL="171450" indent="-171450">
              <a:buFont typeface="Arial" panose="020B0604020202020204" pitchFamily="34" charset="0"/>
              <a:buChar char="•"/>
            </a:pPr>
            <a:r>
              <a:rPr lang="en-US"/>
              <a:t>Market target corresponds to about 90-110% compa-ratio, and is where we expect most employees to be.</a:t>
            </a:r>
          </a:p>
          <a:p>
            <a:pPr marL="171450" indent="-171450">
              <a:buFont typeface="Arial" panose="020B0604020202020204" pitchFamily="34" charset="0"/>
              <a:buChar char="•"/>
            </a:pPr>
            <a:r>
              <a:rPr lang="en-US"/>
              <a:t>‘Top of Market’ means that the employee is an expert in their role; an industry leader and is a consistently strong performer.</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If your you or your employees  want to learn more about compa-ratio, you can access learning materials for a quick on-demand video on compa-ratio and other Rewards Planning concepts by visiting goto/rewardsplanning.</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Next, I’m going to transition from cash to talk a little bit about rewarding stock.</a:t>
            </a:r>
          </a:p>
          <a:p>
            <a:pPr marL="171450" indent="-171450">
              <a:buFont typeface="Arial" panose="020B0604020202020204" pitchFamily="34" charset="0"/>
              <a:buChar char="•"/>
            </a:pPr>
            <a:endParaRPr lang="en-US"/>
          </a:p>
        </p:txBody>
      </p:sp>
    </p:spTree>
    <p:extLst>
      <p:ext uri="{BB962C8B-B14F-4D97-AF65-F5344CB8AC3E}">
        <p14:creationId xmlns:p14="http://schemas.microsoft.com/office/powerpoint/2010/main" val="337551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Est. time: 2:20</a:t>
            </a:r>
          </a:p>
          <a:p>
            <a:r>
              <a:rPr lang="en-US" b="1"/>
              <a:t>Key point: </a:t>
            </a:r>
            <a:r>
              <a:rPr lang="en-US"/>
              <a:t>To review how to use stock to reward performance and potential, using all available inputs including unvested stock.</a:t>
            </a:r>
          </a:p>
          <a:p>
            <a:endParaRPr lang="en-US"/>
          </a:p>
          <a:p>
            <a:r>
              <a:rPr lang="en-US" b="1"/>
              <a:t>Speaker notes</a:t>
            </a:r>
          </a:p>
          <a:p>
            <a:pPr marL="171450" indent="-171450">
              <a:buFont typeface="Arial" panose="020B0604020202020204" pitchFamily="34" charset="0"/>
              <a:buChar char="•"/>
            </a:pPr>
            <a:r>
              <a:rPr lang="en-US"/>
              <a:t>Stock is a long-term investment that is granted to reward continuous performance and future potential at Intel.</a:t>
            </a:r>
          </a:p>
          <a:p>
            <a:pPr marL="171450" indent="-171450">
              <a:buFont typeface="Arial" panose="020B0604020202020204" pitchFamily="34" charset="0"/>
              <a:buChar char="•"/>
            </a:pPr>
            <a:r>
              <a:rPr lang="en-US"/>
              <a:t>Employee stock targets are based on their job and grade level. </a:t>
            </a:r>
          </a:p>
          <a:p>
            <a:pPr marL="171450" indent="-171450">
              <a:buFont typeface="Arial" panose="020B0604020202020204" pitchFamily="34" charset="0"/>
              <a:buChar char="•"/>
            </a:pPr>
            <a:r>
              <a:rPr lang="en-US"/>
              <a:t>Managers can choose to reward anywhere from 0 to 300% of the employee’s stock target.</a:t>
            </a:r>
          </a:p>
          <a:p>
            <a:pPr marL="171450" indent="-171450">
              <a:buFont typeface="Arial" panose="020B0604020202020204" pitchFamily="34" charset="0"/>
              <a:buChar char="•"/>
            </a:pPr>
            <a:r>
              <a:rPr lang="en-US"/>
              <a:t>Country rewards budgets will determine how much total stock a manager can award, and it is your job as the manager to differentiate rewards appropriately across a team.</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US"/>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t>We expect most employees to receive between 90 to 110% of their stock target, which indicates that they are performing well with some potential to grow at Intel.</a:t>
            </a:r>
          </a:p>
          <a:p>
            <a:pPr marL="171450" indent="-171450">
              <a:buFont typeface="Arial" panose="020B0604020202020204" pitchFamily="34" charset="0"/>
              <a:buChar char="•"/>
            </a:pPr>
            <a:r>
              <a:rPr lang="en-US"/>
              <a:t>And, top performers with significant potential should receive more stock, </a:t>
            </a:r>
            <a:r>
              <a:rPr lang="en-US" u="sng"/>
              <a:t>significantly above</a:t>
            </a:r>
            <a:r>
              <a:rPr lang="en-US"/>
              <a:t> the 90-110% target range.</a:t>
            </a:r>
          </a:p>
          <a:p>
            <a:pPr marL="171450" indent="-171450">
              <a:buFont typeface="Arial" panose="020B0604020202020204" pitchFamily="34" charset="0"/>
              <a:buChar char="•"/>
            </a:pPr>
            <a:r>
              <a:rPr lang="en-US"/>
              <a:t>Employees with performance concerns, downward trends, or little to no potential to grow with the company should receive less than 90% of their stock target.</a:t>
            </a:r>
          </a:p>
          <a:p>
            <a:pPr marL="171450" indent="-171450">
              <a:buFont typeface="Arial" panose="020B0604020202020204" pitchFamily="34" charset="0"/>
              <a:buChar char="•"/>
            </a:pPr>
            <a:r>
              <a:rPr lang="en-US"/>
              <a:t>Last year, we began showing the employee’s stock award in relation to their stock target.</a:t>
            </a:r>
          </a:p>
          <a:p>
            <a:pPr marL="171450" indent="-171450">
              <a:buFont typeface="Arial" panose="020B0604020202020204" pitchFamily="34" charset="0"/>
              <a:buChar char="•"/>
            </a:pPr>
            <a:r>
              <a:rPr lang="en-US"/>
              <a:t>Again this year, eligible employees will see their stock award as a percentage of their stock target on their rewards statements.</a:t>
            </a:r>
          </a:p>
          <a:p>
            <a:pPr marL="171450" indent="-171450">
              <a:buFont typeface="Arial" panose="020B0604020202020204" pitchFamily="34" charset="0"/>
              <a:buChar char="•"/>
            </a:pPr>
            <a:r>
              <a:rPr lang="en-US"/>
              <a:t>This is to drive transparency for employees about their performance and rewards.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one piece that will be new to most managers this year is the inclusion of unvested stock values as a field in PeopleFluent.</a:t>
            </a:r>
          </a:p>
          <a:p>
            <a:pPr marL="171450" indent="-171450">
              <a:buFont typeface="Arial" panose="020B0604020202020204" pitchFamily="34" charset="0"/>
              <a:buChar char="•"/>
            </a:pPr>
            <a:r>
              <a:rPr lang="en-US"/>
              <a:t>Unvested stock is the cumulative value of an employee’s stock grants that have not yet vested. </a:t>
            </a:r>
          </a:p>
          <a:p>
            <a:pPr marL="171450" indent="-171450">
              <a:buFont typeface="Arial" panose="020B0604020202020204" pitchFamily="34" charset="0"/>
              <a:buChar char="•"/>
            </a:pPr>
            <a:r>
              <a:rPr lang="en-US"/>
              <a:t>It’s the total value that the employee would forgo if they were to leave Intel today.</a:t>
            </a:r>
          </a:p>
          <a:p>
            <a:pPr marL="171450" indent="-171450">
              <a:buFont typeface="Arial" panose="020B0604020202020204" pitchFamily="34" charset="0"/>
              <a:buChar char="•"/>
            </a:pPr>
            <a:r>
              <a:rPr lang="en-US"/>
              <a:t>You should take unvested stock into consideration when making rewards decisions across your team, prioritizing stock budgets to reward critical employees who have been strong performers, contributed substantially to the business, and possess the potential to grow into bigger roles in the future.</a:t>
            </a:r>
          </a:p>
          <a:p>
            <a:pPr marL="171450" indent="-171450">
              <a:buFont typeface="Arial" panose="020B0604020202020204" pitchFamily="34" charset="0"/>
              <a:buChar char="•"/>
            </a:pPr>
            <a:r>
              <a:rPr lang="en-US"/>
              <a:t>This should not be the only data point you consider when making stock decisions.</a:t>
            </a:r>
          </a:p>
          <a:p>
            <a:pPr marL="171450" indent="-171450">
              <a:buFont typeface="Arial" panose="020B0604020202020204" pitchFamily="34" charset="0"/>
              <a:buChar char="•"/>
            </a:pPr>
            <a:r>
              <a:rPr lang="en-US"/>
              <a:t>In some cases, strong performers with high potential may already have a lot of unvested stock, and awarding them more may still be appropriate.</a:t>
            </a:r>
          </a:p>
          <a:p>
            <a:pPr marL="171450" indent="-171450">
              <a:buFont typeface="Arial" panose="020B0604020202020204" pitchFamily="34" charset="0"/>
              <a:buChar char="•"/>
            </a:pPr>
            <a:r>
              <a:rPr lang="en-US"/>
              <a:t>There are additional resources and a video module explaining more about stock, including unvested stock, at goto/rewardsplanning.</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Use your stock budget to your advantage – retain the people we want and need to keep at Intel to help us succeed.</a:t>
            </a:r>
          </a:p>
          <a:p>
            <a:endParaRPr lang="en-US"/>
          </a:p>
          <a:p>
            <a:pPr marL="171450" indent="-171450">
              <a:buFont typeface="Arial" panose="020B0604020202020204" pitchFamily="34" charset="0"/>
              <a:buChar char="•"/>
            </a:pPr>
            <a:r>
              <a:rPr lang="en-US"/>
              <a:t>The last decision you may have an opportunity to make in rewards planning is promotion.</a:t>
            </a:r>
          </a:p>
          <a:p>
            <a:endParaRPr lang="en-US"/>
          </a:p>
        </p:txBody>
      </p:sp>
    </p:spTree>
    <p:extLst>
      <p:ext uri="{BB962C8B-B14F-4D97-AF65-F5344CB8AC3E}">
        <p14:creationId xmlns:p14="http://schemas.microsoft.com/office/powerpoint/2010/main" val="850739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30416" y="944163"/>
            <a:ext cx="9130624" cy="627700"/>
          </a:xfrm>
        </p:spPr>
        <p:txBody>
          <a:bodyPr anchor="b" anchorCtr="0">
            <a:normAutofit/>
          </a:bodyPr>
          <a:lstStyle>
            <a:lvl1pPr marL="0" indent="0">
              <a:buFontTx/>
              <a:buNone/>
              <a:defRPr sz="1600">
                <a:solidFill>
                  <a:srgbClr val="262626"/>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29542" y="1635111"/>
            <a:ext cx="9110749" cy="1874852"/>
          </a:xfrm>
        </p:spPr>
        <p:txBody>
          <a:bodyPr anchor="b"/>
          <a:lstStyle>
            <a:lvl1pPr algn="l">
              <a:defRPr sz="6000">
                <a:solidFill>
                  <a:srgbClr val="262626"/>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29542" y="3602038"/>
            <a:ext cx="9110749" cy="1655762"/>
          </a:xfrm>
        </p:spPr>
        <p:txBody>
          <a:bodyPr/>
          <a:lstStyle>
            <a:lvl1pPr marL="0" indent="0" algn="l">
              <a:buNone/>
              <a:defRPr sz="2400">
                <a:solidFill>
                  <a:srgbClr val="26262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15" name="Image">
            <a:extLst>
              <a:ext uri="{FF2B5EF4-FFF2-40B4-BE49-F238E27FC236}">
                <a16:creationId xmlns:a16="http://schemas.microsoft.com/office/drawing/2014/main" id="{DD58CD8A-EDBF-444C-9F72-CEFF07C66C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35927" y="1054160"/>
            <a:ext cx="1051484" cy="1051484"/>
          </a:xfrm>
          <a:prstGeom prst="rect">
            <a:avLst/>
          </a:prstGeom>
          <a:ln w="12700">
            <a:miter lim="400000"/>
          </a:ln>
        </p:spPr>
      </p:pic>
    </p:spTree>
    <p:extLst>
      <p:ext uri="{BB962C8B-B14F-4D97-AF65-F5344CB8AC3E}">
        <p14:creationId xmlns:p14="http://schemas.microsoft.com/office/powerpoint/2010/main" val="173421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gue Blue">
    <p:bg>
      <p:bgPr>
        <a:blipFill dpi="0" rotWithShape="1">
          <a:blip r:embed="rId2">
            <a:lum/>
          </a:blip>
          <a:srcRect/>
          <a:stretch>
            <a:fillRect l="-2000" t="-4000" r="-2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65018" y="2998106"/>
            <a:ext cx="10688782" cy="1199822"/>
          </a:xfrm>
        </p:spPr>
        <p:txBody>
          <a:bodyPr anchor="t" anchorCtr="0">
            <a:normAutofit/>
          </a:bodyPr>
          <a:lstStyle>
            <a:lvl1pPr>
              <a:defRPr sz="6000">
                <a:solidFill>
                  <a:srgbClr val="262626"/>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65018" y="2316171"/>
            <a:ext cx="10688782" cy="681935"/>
          </a:xfrm>
        </p:spPr>
        <p:txBody>
          <a:bodyPr anchor="b" anchorCtr="0">
            <a:normAutofit/>
          </a:bodyPr>
          <a:lstStyle>
            <a:lvl1pPr marL="0" indent="0">
              <a:buNone/>
              <a:defRPr sz="2800">
                <a:solidFill>
                  <a:srgbClr val="262626"/>
                </a:solidFill>
                <a:latin typeface="+mn-lt"/>
              </a:defRPr>
            </a:lvl1pPr>
          </a:lstStyle>
          <a:p>
            <a:pPr lvl="0"/>
            <a:r>
              <a:rPr lang="en-US"/>
              <a:t>Click to edit text styles</a:t>
            </a:r>
          </a:p>
        </p:txBody>
      </p:sp>
    </p:spTree>
    <p:extLst>
      <p:ext uri="{BB962C8B-B14F-4D97-AF65-F5344CB8AC3E}">
        <p14:creationId xmlns:p14="http://schemas.microsoft.com/office/powerpoint/2010/main" val="10476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1389329D-C5BB-4688-899B-5CDBAA4F86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30027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394279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5" name="Picture 14" descr="Logo&#10;&#10;Description automatically generated">
            <a:extLst>
              <a:ext uri="{FF2B5EF4-FFF2-40B4-BE49-F238E27FC236}">
                <a16:creationId xmlns:a16="http://schemas.microsoft.com/office/drawing/2014/main" id="{D3E0F143-7627-4C3F-9597-EDEE490B01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315018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1" name="Picture 10" descr="Logo&#10;&#10;Description automatically generated">
            <a:extLst>
              <a:ext uri="{FF2B5EF4-FFF2-40B4-BE49-F238E27FC236}">
                <a16:creationId xmlns:a16="http://schemas.microsoft.com/office/drawing/2014/main" id="{3475970B-E75E-47B0-B0CB-40F6BC6E10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153703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734780008"/>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6895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pic>
        <p:nvPicPr>
          <p:cNvPr id="11" name="Picture 10" descr="Logo&#10;&#10;Description automatically generated">
            <a:extLst>
              <a:ext uri="{FF2B5EF4-FFF2-40B4-BE49-F238E27FC236}">
                <a16:creationId xmlns:a16="http://schemas.microsoft.com/office/drawing/2014/main" id="{3935FC82-1293-4A05-885C-AD1995DC8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356457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pic>
        <p:nvPicPr>
          <p:cNvPr id="11" name="Picture 10" descr="Logo&#10;&#10;Description automatically generated">
            <a:extLst>
              <a:ext uri="{FF2B5EF4-FFF2-40B4-BE49-F238E27FC236}">
                <a16:creationId xmlns:a16="http://schemas.microsoft.com/office/drawing/2014/main" id="{583B34B7-E8C7-4072-945C-CD133BCFD2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55928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4750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481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8224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gue Steel">
    <p:bg>
      <p:bgPr>
        <a:blipFill dpi="0" rotWithShape="1">
          <a:blip r:embed="rId2">
            <a:lum/>
          </a:blip>
          <a:srcRect/>
          <a:stretch>
            <a:fillRect l="-2000" t="-4000" r="-2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65018" y="2998106"/>
            <a:ext cx="10688782" cy="1199822"/>
          </a:xfrm>
        </p:spPr>
        <p:txBody>
          <a:bodyPr anchor="t" anchorCtr="0">
            <a:normAutofit/>
          </a:bodyPr>
          <a:lstStyle>
            <a:lvl1pPr>
              <a:defRPr sz="6000">
                <a:solidFill>
                  <a:srgbClr val="262626"/>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65018" y="2316171"/>
            <a:ext cx="10688782" cy="681935"/>
          </a:xfrm>
        </p:spPr>
        <p:txBody>
          <a:bodyPr anchor="b" anchorCtr="0">
            <a:normAutofit/>
          </a:bodyPr>
          <a:lstStyle>
            <a:lvl1pPr marL="0" indent="0">
              <a:buNone/>
              <a:defRPr sz="2800">
                <a:solidFill>
                  <a:srgbClr val="262626"/>
                </a:solidFill>
                <a:latin typeface="+mn-lt"/>
              </a:defRPr>
            </a:lvl1pPr>
          </a:lstStyle>
          <a:p>
            <a:pPr lvl="0"/>
            <a:r>
              <a:rPr lang="en-US"/>
              <a:t>Click to edit text styles</a:t>
            </a:r>
          </a:p>
        </p:txBody>
      </p:sp>
    </p:spTree>
    <p:extLst>
      <p:ext uri="{BB962C8B-B14F-4D97-AF65-F5344CB8AC3E}">
        <p14:creationId xmlns:p14="http://schemas.microsoft.com/office/powerpoint/2010/main" val="2050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7260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416512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232255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20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1723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1252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66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3562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6316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354373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91F35-F61F-438B-8E55-A4EBBEA90D55}"/>
              </a:ext>
            </a:extLst>
          </p:cNvPr>
          <p:cNvSpPr txBox="1"/>
          <p:nvPr userDrawn="1"/>
        </p:nvSpPr>
        <p:spPr>
          <a:xfrm>
            <a:off x="3420428" y="2767281"/>
            <a:ext cx="5351145" cy="1323439"/>
          </a:xfrm>
          <a:prstGeom prst="rect">
            <a:avLst/>
          </a:prstGeom>
          <a:noFill/>
        </p:spPr>
        <p:txBody>
          <a:bodyPr wrap="none" rtlCol="0">
            <a:spAutoFit/>
          </a:bodyPr>
          <a:lstStyle/>
          <a:p>
            <a:pPr algn="ctr"/>
            <a:r>
              <a:rPr lang="en-US" sz="8000">
                <a:solidFill>
                  <a:schemeClr val="bg1"/>
                </a:solidFill>
                <a:latin typeface="+mj-lt"/>
              </a:rPr>
              <a:t>Thank You</a:t>
            </a:r>
          </a:p>
        </p:txBody>
      </p:sp>
    </p:spTree>
    <p:extLst>
      <p:ext uri="{BB962C8B-B14F-4D97-AF65-F5344CB8AC3E}">
        <p14:creationId xmlns:p14="http://schemas.microsoft.com/office/powerpoint/2010/main" val="32226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1077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4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996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5216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_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1511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61994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233BCF0B-245B-425F-800C-342F72B467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41220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4536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4092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412251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693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nte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1799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42926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269132245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6039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2444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59870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19"/>
          <p:cNvSpPr>
            <a:spLocks noGrp="1" noChangeArrowheads="1"/>
          </p:cNvSpPr>
          <p:nvPr>
            <p:ph type="title" hasCustomPrompt="1"/>
          </p:nvPr>
        </p:nvSpPr>
        <p:spPr bwMode="auto">
          <a:xfrm>
            <a:off x="609600" y="427039"/>
            <a:ext cx="10972800" cy="114300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lvl1pPr>
              <a:lnSpc>
                <a:spcPct val="85000"/>
              </a:lnSpc>
              <a:defRPr/>
            </a:lvl1pPr>
          </a:lstStyle>
          <a:p>
            <a:pPr lvl="0"/>
            <a:r>
              <a:rPr lang="en-US"/>
              <a:t>Click to edit master title style</a:t>
            </a:r>
          </a:p>
        </p:txBody>
      </p:sp>
    </p:spTree>
    <p:extLst>
      <p:ext uri="{BB962C8B-B14F-4D97-AF65-F5344CB8AC3E}">
        <p14:creationId xmlns:p14="http://schemas.microsoft.com/office/powerpoint/2010/main" val="3986210887"/>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2_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5275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3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79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_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101605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350574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42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76919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1474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1073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3540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00217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200156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19717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5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53848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01215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2_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5187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91D7-8BC5-45D3-B227-AFF03EB6280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3EFCB35-8712-4EBA-B8CA-ED9C83BA5562}"/>
              </a:ext>
            </a:extLst>
          </p:cNvPr>
          <p:cNvSpPr txBox="1">
            <a:spLocks noGrp="1"/>
          </p:cNvSpPr>
          <p:nvPr>
            <p:ph idx="4294967295"/>
          </p:nvPr>
        </p:nvSpPr>
        <p:spPr>
          <a:xfrm>
            <a:off x="381003" y="1496287"/>
            <a:ext cx="5429862" cy="468669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338EA-1A55-48B8-9AB8-046704C85424}"/>
              </a:ext>
            </a:extLst>
          </p:cNvPr>
          <p:cNvSpPr txBox="1">
            <a:spLocks noGrp="1"/>
          </p:cNvSpPr>
          <p:nvPr>
            <p:ph idx="4294967295"/>
          </p:nvPr>
        </p:nvSpPr>
        <p:spPr>
          <a:xfrm>
            <a:off x="5923931" y="1496287"/>
            <a:ext cx="5429862" cy="468669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0314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33682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_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5B03E67C-9410-459D-8D93-88F8E0DCEC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219073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2_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19059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52295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55327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1443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2_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46464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280145878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3693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2_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5886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2_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12146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252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2235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6554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35667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Tree>
    <p:extLst>
      <p:ext uri="{BB962C8B-B14F-4D97-AF65-F5344CB8AC3E}">
        <p14:creationId xmlns:p14="http://schemas.microsoft.com/office/powerpoint/2010/main" val="356213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41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0604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2769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63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lvl1pPr>
              <a:defRPr>
                <a:solidFill>
                  <a:schemeClr val="tx1"/>
                </a:solidFill>
              </a:defRPr>
            </a:lvl1p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lvl1pPr>
              <a:defRPr>
                <a:solidFill>
                  <a:schemeClr val="tx1"/>
                </a:solidFill>
              </a:defRPr>
            </a:lvl1p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3419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lvl1pPr>
              <a:defRPr>
                <a:solidFill>
                  <a:schemeClr val="tx1"/>
                </a:solidFill>
              </a:defRPr>
            </a:lvl1p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0725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1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93950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28431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78605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9751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5181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2758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27848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6143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520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150028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6361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56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8838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2490959453"/>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4126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417547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75830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5914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9835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453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193180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181055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3038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44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17981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9681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56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01419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36191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111798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73731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9123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37097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lu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134263" cy="627700"/>
          </a:xfrm>
        </p:spPr>
        <p:txBody>
          <a:bodyPr anchor="b" anchorCtr="0">
            <a:normAutofit/>
          </a:bodyPr>
          <a:lstStyle>
            <a:lvl1pPr marL="0" indent="0">
              <a:buFontTx/>
              <a:buNone/>
              <a:defRPr sz="1600">
                <a:solidFill>
                  <a:srgbClr val="262626"/>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7" y="1635111"/>
            <a:ext cx="9114380" cy="1874852"/>
          </a:xfrm>
        </p:spPr>
        <p:txBody>
          <a:bodyPr anchor="b"/>
          <a:lstStyle>
            <a:lvl1pPr algn="l">
              <a:defRPr sz="6000">
                <a:solidFill>
                  <a:srgbClr val="262626"/>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7" y="3602038"/>
            <a:ext cx="9114380" cy="1655762"/>
          </a:xfrm>
        </p:spPr>
        <p:txBody>
          <a:bodyPr/>
          <a:lstStyle>
            <a:lvl1pPr marL="0" indent="0" algn="l">
              <a:buNone/>
              <a:defRPr sz="2400">
                <a:solidFill>
                  <a:srgbClr val="26262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18" name="Image">
            <a:extLst>
              <a:ext uri="{FF2B5EF4-FFF2-40B4-BE49-F238E27FC236}">
                <a16:creationId xmlns:a16="http://schemas.microsoft.com/office/drawing/2014/main" id="{BE2F80A4-CA20-47DC-B399-046F87B643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42275" y="4591858"/>
            <a:ext cx="1051484" cy="1051484"/>
          </a:xfrm>
          <a:prstGeom prst="rect">
            <a:avLst/>
          </a:prstGeom>
          <a:ln w="12700">
            <a:miter lim="400000"/>
          </a:ln>
        </p:spPr>
      </p:pic>
    </p:spTree>
    <p:extLst>
      <p:ext uri="{BB962C8B-B14F-4D97-AF65-F5344CB8AC3E}">
        <p14:creationId xmlns:p14="http://schemas.microsoft.com/office/powerpoint/2010/main" val="137548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5014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220206" cy="246221"/>
          </a:xfrm>
          <a:prstGeom prst="rect">
            <a:avLst/>
          </a:prstGeom>
        </p:spPr>
        <p:txBody>
          <a:bodyPr wrap="none">
            <a:spAutoFit/>
          </a:bodyPr>
          <a:lstStyle/>
          <a:p>
            <a:pPr algn="l"/>
            <a:r>
              <a:rPr lang="en-US" sz="1000" dirty="0">
                <a:solidFill>
                  <a:schemeClr val="bg1"/>
                </a:solidFill>
              </a:rPr>
              <a:t>Rewards Planning</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2581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37977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3767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7568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6208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32983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5710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3661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19289452"/>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3262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99719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5973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59400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9246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Tree>
    <p:extLst>
      <p:ext uri="{BB962C8B-B14F-4D97-AF65-F5344CB8AC3E}">
        <p14:creationId xmlns:p14="http://schemas.microsoft.com/office/powerpoint/2010/main" val="12687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221888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467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61738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8093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05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3553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42591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4328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82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40418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426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1322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0389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59354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0515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4024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87546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12858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262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lvl1pPr>
              <a:defRPr>
                <a:solidFill>
                  <a:schemeClr val="tx1"/>
                </a:solidFill>
              </a:defRPr>
            </a:lvl1pPr>
          </a:lstStyle>
          <a:p>
            <a:r>
              <a:rPr lang="en-US"/>
              <a:t>Click to edit title style</a:t>
            </a:r>
          </a:p>
        </p:txBody>
      </p:sp>
    </p:spTree>
    <p:extLst>
      <p:ext uri="{BB962C8B-B14F-4D97-AF65-F5344CB8AC3E}">
        <p14:creationId xmlns:p14="http://schemas.microsoft.com/office/powerpoint/2010/main" val="73219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4741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491405063"/>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56744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10660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37057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8441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01B8-E19F-4AC0-8496-E6B3CBFB24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AC7F0-83B5-41DA-A18E-F9B59FC905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645B5-B209-4AEB-9A1E-D02D143939F8}"/>
              </a:ext>
            </a:extLst>
          </p:cNvPr>
          <p:cNvSpPr>
            <a:spLocks noGrp="1"/>
          </p:cNvSpPr>
          <p:nvPr>
            <p:ph type="dt" sz="half" idx="10"/>
          </p:nvPr>
        </p:nvSpPr>
        <p:spPr/>
        <p:txBody>
          <a:bodyPr/>
          <a:lstStyle/>
          <a:p>
            <a:fld id="{11D398F7-E607-443A-80BA-9BC0E09DAA74}" type="datetimeFigureOut">
              <a:rPr lang="en-US" smtClean="0"/>
              <a:t>1/12/2022</a:t>
            </a:fld>
            <a:endParaRPr lang="en-US"/>
          </a:p>
        </p:txBody>
      </p:sp>
      <p:sp>
        <p:nvSpPr>
          <p:cNvPr id="5" name="Footer Placeholder 4">
            <a:extLst>
              <a:ext uri="{FF2B5EF4-FFF2-40B4-BE49-F238E27FC236}">
                <a16:creationId xmlns:a16="http://schemas.microsoft.com/office/drawing/2014/main" id="{F028A648-475F-4F52-9DFA-57259681A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DA462-2D0E-4DAF-9C37-1EB5957F0037}"/>
              </a:ext>
            </a:extLst>
          </p:cNvPr>
          <p:cNvSpPr>
            <a:spLocks noGrp="1"/>
          </p:cNvSpPr>
          <p:nvPr>
            <p:ph type="sldNum" sz="quarter" idx="12"/>
          </p:nvPr>
        </p:nvSpPr>
        <p:spPr/>
        <p:txBody>
          <a:bodyPr/>
          <a:lstStyle/>
          <a:p>
            <a:fld id="{9289225F-EDD5-4AC4-8F13-8E0A2C1AF448}" type="slidenum">
              <a:rPr lang="en-US" smtClean="0"/>
              <a:t>‹#›</a:t>
            </a:fld>
            <a:endParaRPr lang="en-US"/>
          </a:p>
        </p:txBody>
      </p:sp>
    </p:spTree>
    <p:extLst>
      <p:ext uri="{BB962C8B-B14F-4D97-AF65-F5344CB8AC3E}">
        <p14:creationId xmlns:p14="http://schemas.microsoft.com/office/powerpoint/2010/main" val="1387121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3675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25252"/>
                </a:solidFill>
                <a:latin typeface="IntelOne Text Light"/>
                <a:cs typeface="IntelOne Text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795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25252"/>
                </a:solidFill>
                <a:latin typeface="IntelOne Text Light"/>
                <a:cs typeface="IntelOne Text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1136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25252"/>
                </a:solidFill>
                <a:latin typeface="IntelOne Text Light"/>
                <a:cs typeface="IntelOne Text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331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68BF-F1E4-4683-BA9A-72115B1D9783}"/>
              </a:ext>
            </a:extLst>
          </p:cNvPr>
          <p:cNvSpPr>
            <a:spLocks noGrp="1"/>
          </p:cNvSpPr>
          <p:nvPr>
            <p:ph type="title" hasCustomPrompt="1"/>
          </p:nvPr>
        </p:nvSpPr>
        <p:spPr/>
        <p:txBody>
          <a:bodyPr/>
          <a:lstStyle>
            <a:lvl1pPr>
              <a:defRPr>
                <a:solidFill>
                  <a:srgbClr val="262626"/>
                </a:solidFill>
              </a:defRPr>
            </a:lvl1pPr>
          </a:lstStyle>
          <a:p>
            <a:r>
              <a:rPr lang="en-US"/>
              <a:t>Click to edit title style</a:t>
            </a:r>
          </a:p>
        </p:txBody>
      </p:sp>
      <p:sp>
        <p:nvSpPr>
          <p:cNvPr id="4" name="Content Placeholder 3">
            <a:extLst>
              <a:ext uri="{FF2B5EF4-FFF2-40B4-BE49-F238E27FC236}">
                <a16:creationId xmlns:a16="http://schemas.microsoft.com/office/drawing/2014/main" id="{EDB16C5C-41A7-48AD-AE8C-9CD787615F4E}"/>
              </a:ext>
            </a:extLst>
          </p:cNvPr>
          <p:cNvSpPr>
            <a:spLocks noGrp="1"/>
          </p:cNvSpPr>
          <p:nvPr>
            <p:ph sz="quarter" idx="10" hasCustomPrompt="1"/>
          </p:nvPr>
        </p:nvSpPr>
        <p:spPr>
          <a:xfrm>
            <a:off x="614363" y="1496350"/>
            <a:ext cx="10971212" cy="4705350"/>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123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1210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4407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7268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59388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181418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6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55176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83749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31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6883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68BF-F1E4-4683-BA9A-72115B1D9783}"/>
              </a:ext>
            </a:extLst>
          </p:cNvPr>
          <p:cNvSpPr>
            <a:spLocks noGrp="1"/>
          </p:cNvSpPr>
          <p:nvPr>
            <p:ph type="title" hasCustomPrompt="1"/>
          </p:nvPr>
        </p:nvSpPr>
        <p:spPr/>
        <p:txBody>
          <a:bodyPr/>
          <a:lstStyle>
            <a:lvl1pPr>
              <a:defRPr>
                <a:solidFill>
                  <a:schemeClr val="tx1"/>
                </a:solidFill>
              </a:defRPr>
            </a:lvl1pPr>
          </a:lstStyle>
          <a:p>
            <a:r>
              <a:rPr lang="en-US"/>
              <a:t>Click to edit title style</a:t>
            </a:r>
          </a:p>
        </p:txBody>
      </p:sp>
      <p:sp>
        <p:nvSpPr>
          <p:cNvPr id="4" name="Content Placeholder 3">
            <a:extLst>
              <a:ext uri="{FF2B5EF4-FFF2-40B4-BE49-F238E27FC236}">
                <a16:creationId xmlns:a16="http://schemas.microsoft.com/office/drawing/2014/main" id="{EDB16C5C-41A7-48AD-AE8C-9CD787615F4E}"/>
              </a:ext>
            </a:extLst>
          </p:cNvPr>
          <p:cNvSpPr>
            <a:spLocks noGrp="1"/>
          </p:cNvSpPr>
          <p:nvPr>
            <p:ph sz="quarter" idx="10" hasCustomPrompt="1"/>
          </p:nvPr>
        </p:nvSpPr>
        <p:spPr>
          <a:xfrm>
            <a:off x="614363" y="1496350"/>
            <a:ext cx="5481637" cy="47053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9FBE9C65-AF93-4703-8305-AFAF1AB287A2}"/>
              </a:ext>
            </a:extLst>
          </p:cNvPr>
          <p:cNvSpPr>
            <a:spLocks noGrp="1"/>
          </p:cNvSpPr>
          <p:nvPr>
            <p:ph sz="quarter" idx="11"/>
          </p:nvPr>
        </p:nvSpPr>
        <p:spPr>
          <a:xfrm>
            <a:off x="6096000" y="1497013"/>
            <a:ext cx="5489575" cy="47053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0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45760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113915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73838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87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7411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220206" cy="246221"/>
          </a:xfrm>
          <a:prstGeom prst="rect">
            <a:avLst/>
          </a:prstGeom>
        </p:spPr>
        <p:txBody>
          <a:bodyPr wrap="none">
            <a:spAutoFit/>
          </a:bodyPr>
          <a:lstStyle/>
          <a:p>
            <a:pPr algn="l"/>
            <a:r>
              <a:rPr lang="en-US" sz="1000" dirty="0">
                <a:solidFill>
                  <a:schemeClr val="bg1"/>
                </a:solidFill>
              </a:rPr>
              <a:t>Rewards Planning</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8982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28117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25915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61082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33717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457FF7-21FB-4A2A-B27A-63B4C9262E64}"/>
              </a:ext>
            </a:extLst>
          </p:cNvPr>
          <p:cNvSpPr/>
          <p:nvPr userDrawn="1"/>
        </p:nvSpPr>
        <p:spPr>
          <a:xfrm>
            <a:off x="894605" y="1877771"/>
            <a:ext cx="10707459" cy="4365713"/>
          </a:xfrm>
          <a:prstGeom prst="rect">
            <a:avLst/>
          </a:prstGeom>
          <a:solidFill>
            <a:schemeClr val="bg1"/>
          </a:solidFill>
          <a:ln w="6350">
            <a:solidFill>
              <a:schemeClr val="bg1">
                <a:lumMod val="75000"/>
              </a:schemeClr>
            </a:solid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10" name="Title 1">
            <a:extLst>
              <a:ext uri="{FF2B5EF4-FFF2-40B4-BE49-F238E27FC236}">
                <a16:creationId xmlns:a16="http://schemas.microsoft.com/office/drawing/2014/main" id="{6639EAA5-C101-9445-B0A5-2ADDF6A41071}"/>
              </a:ext>
            </a:extLst>
          </p:cNvPr>
          <p:cNvSpPr>
            <a:spLocks noGrp="1"/>
          </p:cNvSpPr>
          <p:nvPr>
            <p:ph type="title" hasCustomPrompt="1"/>
          </p:nvPr>
        </p:nvSpPr>
        <p:spPr>
          <a:xfrm>
            <a:off x="613771" y="221694"/>
            <a:ext cx="10972093" cy="1199822"/>
          </a:xfrm>
        </p:spPr>
        <p:txBody>
          <a:bodyPr/>
          <a:lstStyle>
            <a:lvl1pPr>
              <a:defRPr>
                <a:solidFill>
                  <a:schemeClr val="tx1"/>
                </a:solidFill>
              </a:defRPr>
            </a:lvl1pPr>
          </a:lstStyle>
          <a:p>
            <a:r>
              <a:rPr lang="en-US"/>
              <a:t>Click to edit title style</a:t>
            </a:r>
          </a:p>
        </p:txBody>
      </p:sp>
      <p:sp>
        <p:nvSpPr>
          <p:cNvPr id="13" name="Content Placeholder 3">
            <a:extLst>
              <a:ext uri="{FF2B5EF4-FFF2-40B4-BE49-F238E27FC236}">
                <a16:creationId xmlns:a16="http://schemas.microsoft.com/office/drawing/2014/main" id="{FF941DF6-0D70-4049-851C-6F5D4E66F1A1}"/>
              </a:ext>
            </a:extLst>
          </p:cNvPr>
          <p:cNvSpPr>
            <a:spLocks noGrp="1"/>
          </p:cNvSpPr>
          <p:nvPr>
            <p:ph sz="quarter" idx="10" hasCustomPrompt="1"/>
          </p:nvPr>
        </p:nvSpPr>
        <p:spPr>
          <a:xfrm>
            <a:off x="1032387" y="2064775"/>
            <a:ext cx="10343536" cy="4060722"/>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049A0A8-3793-3242-A8FB-C84DB2C2C372}"/>
              </a:ext>
            </a:extLst>
          </p:cNvPr>
          <p:cNvSpPr/>
          <p:nvPr userDrawn="1"/>
        </p:nvSpPr>
        <p:spPr>
          <a:xfrm>
            <a:off x="449841" y="1429918"/>
            <a:ext cx="158111" cy="158111"/>
          </a:xfrm>
          <a:prstGeom prst="rect">
            <a:avLst/>
          </a:prstGeom>
          <a:solidFill>
            <a:srgbClr val="548FA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 Clear" panose="020B0604020203020204" pitchFamily="34" charset="0"/>
              <a:cs typeface="Intel Clear" panose="020B0604020203020204" pitchFamily="34" charset="0"/>
              <a:sym typeface="Helvetica Neue Medium"/>
            </a:endParaRPr>
          </a:p>
        </p:txBody>
      </p:sp>
      <p:sp>
        <p:nvSpPr>
          <p:cNvPr id="8" name="Rectangle 7">
            <a:extLst>
              <a:ext uri="{FF2B5EF4-FFF2-40B4-BE49-F238E27FC236}">
                <a16:creationId xmlns:a16="http://schemas.microsoft.com/office/drawing/2014/main" id="{CDFE2CE2-8F02-1244-872E-2BD1ED7C1A45}"/>
              </a:ext>
            </a:extLst>
          </p:cNvPr>
          <p:cNvSpPr/>
          <p:nvPr userDrawn="1"/>
        </p:nvSpPr>
        <p:spPr>
          <a:xfrm>
            <a:off x="607952" y="1591117"/>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 Clear" panose="020B0604020203020204" pitchFamily="34" charset="0"/>
              <a:cs typeface="Intel Clear" panose="020B0604020203020204" pitchFamily="34" charset="0"/>
              <a:sym typeface="Helvetica Neue Medium"/>
            </a:endParaRPr>
          </a:p>
        </p:txBody>
      </p:sp>
    </p:spTree>
    <p:extLst>
      <p:ext uri="{BB962C8B-B14F-4D97-AF65-F5344CB8AC3E}">
        <p14:creationId xmlns:p14="http://schemas.microsoft.com/office/powerpoint/2010/main" val="227457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335674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2091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5329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1239905686"/>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900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0261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1572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8630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35079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rgbClr val="52525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099987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rgbClr val="525252"/>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142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457FF7-21FB-4A2A-B27A-63B4C9262E64}"/>
              </a:ext>
            </a:extLst>
          </p:cNvPr>
          <p:cNvSpPr/>
          <p:nvPr userDrawn="1"/>
        </p:nvSpPr>
        <p:spPr>
          <a:xfrm>
            <a:off x="894605" y="1877771"/>
            <a:ext cx="10707459" cy="4365713"/>
          </a:xfrm>
          <a:prstGeom prst="rect">
            <a:avLst/>
          </a:prstGeom>
          <a:solidFill>
            <a:schemeClr val="bg1"/>
          </a:solidFill>
          <a:ln w="6350">
            <a:solidFill>
              <a:schemeClr val="bg1">
                <a:lumMod val="75000"/>
              </a:schemeClr>
            </a:solid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12" name="Rectangle 11">
            <a:extLst>
              <a:ext uri="{FF2B5EF4-FFF2-40B4-BE49-F238E27FC236}">
                <a16:creationId xmlns:a16="http://schemas.microsoft.com/office/drawing/2014/main" id="{3A09E5EB-D618-49EF-A598-D085A9C7116A}"/>
              </a:ext>
            </a:extLst>
          </p:cNvPr>
          <p:cNvSpPr/>
          <p:nvPr userDrawn="1"/>
        </p:nvSpPr>
        <p:spPr>
          <a:xfrm>
            <a:off x="449841" y="1429918"/>
            <a:ext cx="158111" cy="158111"/>
          </a:xfrm>
          <a:prstGeom prst="rect">
            <a:avLst/>
          </a:prstGeom>
          <a:solidFill>
            <a:srgbClr val="548FA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 Clear" panose="020B0604020203020204" pitchFamily="34" charset="0"/>
              <a:cs typeface="Intel Clear" panose="020B0604020203020204" pitchFamily="34" charset="0"/>
              <a:sym typeface="Helvetica Neue Medium"/>
            </a:endParaRPr>
          </a:p>
        </p:txBody>
      </p:sp>
      <p:sp>
        <p:nvSpPr>
          <p:cNvPr id="14" name="Rectangle 13">
            <a:extLst>
              <a:ext uri="{FF2B5EF4-FFF2-40B4-BE49-F238E27FC236}">
                <a16:creationId xmlns:a16="http://schemas.microsoft.com/office/drawing/2014/main" id="{DEEDF1A5-DEB9-461F-B6BE-02A435B90ADD}"/>
              </a:ext>
            </a:extLst>
          </p:cNvPr>
          <p:cNvSpPr/>
          <p:nvPr userDrawn="1"/>
        </p:nvSpPr>
        <p:spPr>
          <a:xfrm>
            <a:off x="607952" y="1591117"/>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 Clear" panose="020B0604020203020204" pitchFamily="34" charset="0"/>
              <a:cs typeface="Intel Clear" panose="020B0604020203020204" pitchFamily="34" charset="0"/>
              <a:sym typeface="Helvetica Neue Medium"/>
            </a:endParaRPr>
          </a:p>
        </p:txBody>
      </p:sp>
      <p:sp>
        <p:nvSpPr>
          <p:cNvPr id="10" name="Title 1">
            <a:extLst>
              <a:ext uri="{FF2B5EF4-FFF2-40B4-BE49-F238E27FC236}">
                <a16:creationId xmlns:a16="http://schemas.microsoft.com/office/drawing/2014/main" id="{6639EAA5-C101-9445-B0A5-2ADDF6A41071}"/>
              </a:ext>
            </a:extLst>
          </p:cNvPr>
          <p:cNvSpPr>
            <a:spLocks noGrp="1"/>
          </p:cNvSpPr>
          <p:nvPr>
            <p:ph type="title" hasCustomPrompt="1"/>
          </p:nvPr>
        </p:nvSpPr>
        <p:spPr>
          <a:xfrm>
            <a:off x="613771" y="221694"/>
            <a:ext cx="10972093" cy="1199822"/>
          </a:xfrm>
        </p:spPr>
        <p:txBody>
          <a:bodyPr/>
          <a:lstStyle>
            <a:lvl1pPr>
              <a:defRPr>
                <a:solidFill>
                  <a:schemeClr val="tx1"/>
                </a:solidFill>
              </a:defRPr>
            </a:lvl1pPr>
          </a:lstStyle>
          <a:p>
            <a:r>
              <a:rPr lang="en-US"/>
              <a:t>Click to edit title style</a:t>
            </a:r>
          </a:p>
        </p:txBody>
      </p:sp>
      <p:sp>
        <p:nvSpPr>
          <p:cNvPr id="13" name="Content Placeholder 3">
            <a:extLst>
              <a:ext uri="{FF2B5EF4-FFF2-40B4-BE49-F238E27FC236}">
                <a16:creationId xmlns:a16="http://schemas.microsoft.com/office/drawing/2014/main" id="{FF941DF6-0D70-4049-851C-6F5D4E66F1A1}"/>
              </a:ext>
            </a:extLst>
          </p:cNvPr>
          <p:cNvSpPr>
            <a:spLocks noGrp="1"/>
          </p:cNvSpPr>
          <p:nvPr>
            <p:ph sz="quarter" idx="10" hasCustomPrompt="1"/>
          </p:nvPr>
        </p:nvSpPr>
        <p:spPr>
          <a:xfrm>
            <a:off x="3136246" y="2304927"/>
            <a:ext cx="8219766" cy="1700981"/>
          </a:xfrm>
        </p:spPr>
        <p:txBody>
          <a:bodyPr/>
          <a:lstStyle>
            <a:lvl1pPr marL="0" indent="0">
              <a:buNone/>
              <a:defRPr>
                <a:solidFill>
                  <a:srgbClr val="262626"/>
                </a:solidFill>
              </a:defRPr>
            </a:lvl1pPr>
            <a:lvl2pPr>
              <a:defRPr>
                <a:solidFill>
                  <a:srgbClr val="262626"/>
                </a:solidFill>
              </a:defRPr>
            </a:lvl2pPr>
            <a:lvl3pPr>
              <a:defRPr>
                <a:solidFill>
                  <a:srgbClr val="262626"/>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C2828A6F-4209-C444-97BA-B8CFEB898D2C}"/>
              </a:ext>
            </a:extLst>
          </p:cNvPr>
          <p:cNvSpPr/>
          <p:nvPr userDrawn="1"/>
        </p:nvSpPr>
        <p:spPr>
          <a:xfrm>
            <a:off x="1164773" y="4273752"/>
            <a:ext cx="1737360" cy="173736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Medium"/>
            </a:endParaRPr>
          </a:p>
        </p:txBody>
      </p:sp>
      <p:sp>
        <p:nvSpPr>
          <p:cNvPr id="9" name="Rectangle 8">
            <a:extLst>
              <a:ext uri="{FF2B5EF4-FFF2-40B4-BE49-F238E27FC236}">
                <a16:creationId xmlns:a16="http://schemas.microsoft.com/office/drawing/2014/main" id="{E323F2EB-5FB6-0841-8AE7-13A9B40C490A}"/>
              </a:ext>
            </a:extLst>
          </p:cNvPr>
          <p:cNvSpPr/>
          <p:nvPr userDrawn="1"/>
        </p:nvSpPr>
        <p:spPr>
          <a:xfrm>
            <a:off x="1164773" y="2242795"/>
            <a:ext cx="1737360" cy="1737360"/>
          </a:xfrm>
          <a:prstGeom prst="rect">
            <a:avLst/>
          </a:prstGeom>
          <a:solidFill>
            <a:srgbClr val="548FA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Medium"/>
            </a:endParaRPr>
          </a:p>
        </p:txBody>
      </p:sp>
      <p:sp>
        <p:nvSpPr>
          <p:cNvPr id="11" name="Isosceles Triangle 23">
            <a:extLst>
              <a:ext uri="{FF2B5EF4-FFF2-40B4-BE49-F238E27FC236}">
                <a16:creationId xmlns:a16="http://schemas.microsoft.com/office/drawing/2014/main" id="{E50A88F3-F453-474E-B163-71FA68E41605}"/>
              </a:ext>
            </a:extLst>
          </p:cNvPr>
          <p:cNvSpPr/>
          <p:nvPr userDrawn="1"/>
        </p:nvSpPr>
        <p:spPr>
          <a:xfrm rot="5400000">
            <a:off x="2798563" y="3052326"/>
            <a:ext cx="368247" cy="161106"/>
          </a:xfrm>
          <a:prstGeom prst="triangle">
            <a:avLst/>
          </a:prstGeom>
          <a:solidFill>
            <a:srgbClr val="41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 name="Straight Connector 14">
            <a:extLst>
              <a:ext uri="{FF2B5EF4-FFF2-40B4-BE49-F238E27FC236}">
                <a16:creationId xmlns:a16="http://schemas.microsoft.com/office/drawing/2014/main" id="{BA38A287-4C37-F34C-B312-E64C4513E48F}"/>
              </a:ext>
            </a:extLst>
          </p:cNvPr>
          <p:cNvCxnSpPr/>
          <p:nvPr userDrawn="1"/>
        </p:nvCxnSpPr>
        <p:spPr>
          <a:xfrm>
            <a:off x="1169581" y="4136065"/>
            <a:ext cx="10111563" cy="0"/>
          </a:xfrm>
          <a:prstGeom prst="line">
            <a:avLst/>
          </a:prstGeom>
          <a:noFill/>
          <a:ln w="6350" cap="flat">
            <a:solidFill>
              <a:schemeClr val="bg1">
                <a:lumMod val="95000"/>
              </a:schemeClr>
            </a:solidFill>
            <a:prstDash val="solid"/>
            <a:miter lim="400000"/>
          </a:ln>
          <a:effectLst/>
          <a:sp3d/>
        </p:spPr>
        <p:style>
          <a:lnRef idx="0">
            <a:scrgbClr r="0" g="0" b="0"/>
          </a:lnRef>
          <a:fillRef idx="0">
            <a:scrgbClr r="0" g="0" b="0"/>
          </a:fillRef>
          <a:effectRef idx="0">
            <a:scrgbClr r="0" g="0" b="0"/>
          </a:effectRef>
          <a:fontRef idx="none"/>
        </p:style>
      </p:cxnSp>
      <p:sp>
        <p:nvSpPr>
          <p:cNvPr id="18" name="Content Placeholder 3">
            <a:extLst>
              <a:ext uri="{FF2B5EF4-FFF2-40B4-BE49-F238E27FC236}">
                <a16:creationId xmlns:a16="http://schemas.microsoft.com/office/drawing/2014/main" id="{F6C8DAF5-7CA0-4D4A-B519-2E7528E5FEA3}"/>
              </a:ext>
            </a:extLst>
          </p:cNvPr>
          <p:cNvSpPr>
            <a:spLocks noGrp="1"/>
          </p:cNvSpPr>
          <p:nvPr>
            <p:ph sz="quarter" idx="11" hasCustomPrompt="1"/>
          </p:nvPr>
        </p:nvSpPr>
        <p:spPr>
          <a:xfrm>
            <a:off x="3120481" y="4338678"/>
            <a:ext cx="8219766" cy="1700981"/>
          </a:xfrm>
        </p:spPr>
        <p:txBody>
          <a:bodyPr/>
          <a:lstStyle>
            <a:lvl1pPr marL="0" indent="0">
              <a:buNone/>
              <a:defRPr>
                <a:solidFill>
                  <a:srgbClr val="262626"/>
                </a:solidFill>
              </a:defRPr>
            </a:lvl1pPr>
            <a:lvl2pPr>
              <a:defRPr>
                <a:solidFill>
                  <a:srgbClr val="262626"/>
                </a:solidFill>
              </a:defRPr>
            </a:lvl2pPr>
            <a:lvl3pPr>
              <a:defRPr>
                <a:solidFill>
                  <a:srgbClr val="262626"/>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p:txBody>
      </p:sp>
      <p:sp>
        <p:nvSpPr>
          <p:cNvPr id="19" name="Content Placeholder 3">
            <a:extLst>
              <a:ext uri="{FF2B5EF4-FFF2-40B4-BE49-F238E27FC236}">
                <a16:creationId xmlns:a16="http://schemas.microsoft.com/office/drawing/2014/main" id="{B53EB69F-34AF-0D4B-B433-1361017CD628}"/>
              </a:ext>
            </a:extLst>
          </p:cNvPr>
          <p:cNvSpPr>
            <a:spLocks noGrp="1"/>
          </p:cNvSpPr>
          <p:nvPr>
            <p:ph sz="quarter" idx="12" hasCustomPrompt="1"/>
          </p:nvPr>
        </p:nvSpPr>
        <p:spPr>
          <a:xfrm>
            <a:off x="1254630" y="2277863"/>
            <a:ext cx="1593672" cy="1700981"/>
          </a:xfrm>
        </p:spPr>
        <p:txBody>
          <a:bodyPr anchor="ctr"/>
          <a:lstStyle>
            <a:lvl1pPr marL="0" indent="0" algn="l">
              <a:buNone/>
              <a:defRPr b="0" i="0">
                <a:solidFill>
                  <a:schemeClr val="bg2"/>
                </a:solidFill>
                <a:latin typeface="IntelOne Text Light" panose="020B04030202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box</a:t>
            </a:r>
          </a:p>
        </p:txBody>
      </p:sp>
      <p:sp>
        <p:nvSpPr>
          <p:cNvPr id="20" name="Content Placeholder 3">
            <a:extLst>
              <a:ext uri="{FF2B5EF4-FFF2-40B4-BE49-F238E27FC236}">
                <a16:creationId xmlns:a16="http://schemas.microsoft.com/office/drawing/2014/main" id="{676B2FBC-014A-C846-A481-5EC3AA06B1BF}"/>
              </a:ext>
            </a:extLst>
          </p:cNvPr>
          <p:cNvSpPr>
            <a:spLocks noGrp="1"/>
          </p:cNvSpPr>
          <p:nvPr>
            <p:ph sz="quarter" idx="13" hasCustomPrompt="1"/>
          </p:nvPr>
        </p:nvSpPr>
        <p:spPr>
          <a:xfrm>
            <a:off x="1254630" y="4280084"/>
            <a:ext cx="1593672" cy="1700981"/>
          </a:xfrm>
        </p:spPr>
        <p:txBody>
          <a:bodyPr anchor="ctr"/>
          <a:lstStyle>
            <a:lvl1pPr marL="0" indent="0" algn="l">
              <a:buNone/>
              <a:defRPr b="0" i="0">
                <a:solidFill>
                  <a:schemeClr val="bg2"/>
                </a:solidFill>
                <a:latin typeface="IntelOne Text Light" panose="020B04030202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box</a:t>
            </a:r>
          </a:p>
        </p:txBody>
      </p:sp>
      <p:sp>
        <p:nvSpPr>
          <p:cNvPr id="16" name="Isosceles Triangle 23">
            <a:extLst>
              <a:ext uri="{FF2B5EF4-FFF2-40B4-BE49-F238E27FC236}">
                <a16:creationId xmlns:a16="http://schemas.microsoft.com/office/drawing/2014/main" id="{E7179355-E850-5046-A661-3D9BEE5B3086}"/>
              </a:ext>
            </a:extLst>
          </p:cNvPr>
          <p:cNvSpPr/>
          <p:nvPr userDrawn="1"/>
        </p:nvSpPr>
        <p:spPr>
          <a:xfrm rot="5400000">
            <a:off x="2798563" y="5064009"/>
            <a:ext cx="368247" cy="16110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4130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rgbClr val="52525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72302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1768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8304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26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131017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14474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43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42121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73610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81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gue Dark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665018" y="2998106"/>
            <a:ext cx="10688782" cy="1199822"/>
          </a:xfrm>
        </p:spPr>
        <p:txBody>
          <a:bodyPr anchor="t" anchorCtr="0">
            <a:normAutofit/>
          </a:bodyPr>
          <a:lstStyle>
            <a:lvl1pPr>
              <a:defRPr sz="6000">
                <a:solidFill>
                  <a:schemeClr val="accent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65018" y="2316171"/>
            <a:ext cx="10688782" cy="681935"/>
          </a:xfrm>
        </p:spPr>
        <p:txBody>
          <a:bodyPr anchor="b" anchorCtr="0">
            <a:normAutofit/>
          </a:bodyPr>
          <a:lstStyle>
            <a:lvl1pPr marL="0" indent="0">
              <a:buNone/>
              <a:defRPr sz="2800">
                <a:solidFill>
                  <a:schemeClr val="accent1"/>
                </a:solidFill>
                <a:latin typeface="+mn-lt"/>
              </a:defRPr>
            </a:lvl1pPr>
          </a:lstStyle>
          <a:p>
            <a:pPr lvl="0"/>
            <a:r>
              <a:rPr lang="en-US"/>
              <a:t>Click to edit text styles</a:t>
            </a:r>
          </a:p>
        </p:txBody>
      </p:sp>
    </p:spTree>
    <p:extLst>
      <p:ext uri="{BB962C8B-B14F-4D97-AF65-F5344CB8AC3E}">
        <p14:creationId xmlns:p14="http://schemas.microsoft.com/office/powerpoint/2010/main" val="7019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80432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100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121426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34711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8" name="Picture 17" descr="Logo&#10;&#10;Description automatically generated">
            <a:extLst>
              <a:ext uri="{FF2B5EF4-FFF2-40B4-BE49-F238E27FC236}">
                <a16:creationId xmlns:a16="http://schemas.microsoft.com/office/drawing/2014/main" id="{6B24BDD8-1D6D-4976-AA0D-206D10AE6C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368831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19371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7" name="Picture 16" descr="Logo&#10;&#10;Description automatically generated">
            <a:extLst>
              <a:ext uri="{FF2B5EF4-FFF2-40B4-BE49-F238E27FC236}">
                <a16:creationId xmlns:a16="http://schemas.microsoft.com/office/drawing/2014/main" id="{88D7DF24-BCFA-4F68-B38D-4D7F95795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9138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pic>
        <p:nvPicPr>
          <p:cNvPr id="18" name="Picture 17" descr="Logo&#10;&#10;Description automatically generated">
            <a:extLst>
              <a:ext uri="{FF2B5EF4-FFF2-40B4-BE49-F238E27FC236}">
                <a16:creationId xmlns:a16="http://schemas.microsoft.com/office/drawing/2014/main" id="{A3CD4106-B1E0-461D-9911-7AA7AF2E1A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159315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pic>
        <p:nvPicPr>
          <p:cNvPr id="15" name="Picture 14" descr="Logo&#10;&#10;Description automatically generated">
            <a:extLst>
              <a:ext uri="{FF2B5EF4-FFF2-40B4-BE49-F238E27FC236}">
                <a16:creationId xmlns:a16="http://schemas.microsoft.com/office/drawing/2014/main" id="{70B40256-592A-4AC5-8548-4409734AB2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57933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pic>
        <p:nvPicPr>
          <p:cNvPr id="16" name="Picture 15" descr="Logo&#10;&#10;Description automatically generated">
            <a:extLst>
              <a:ext uri="{FF2B5EF4-FFF2-40B4-BE49-F238E27FC236}">
                <a16:creationId xmlns:a16="http://schemas.microsoft.com/office/drawing/2014/main" id="{794912E8-3ECB-4D82-A1BA-A41AD99EA1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25538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image" Target="../media/image12.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3.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11.sv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18.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5.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slideLayout" Target="../slideLayouts/slideLayout120.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9" Type="http://schemas.openxmlformats.org/officeDocument/2006/relationships/slideLayout" Target="../slideLayouts/slideLayout110.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66" Type="http://schemas.openxmlformats.org/officeDocument/2006/relationships/slideLayout" Target="../slideLayouts/slideLayout147.xml"/><Relationship Id="rId74" Type="http://schemas.openxmlformats.org/officeDocument/2006/relationships/slideLayout" Target="../slideLayouts/slideLayout155.xml"/><Relationship Id="rId79" Type="http://schemas.openxmlformats.org/officeDocument/2006/relationships/theme" Target="../theme/theme6.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image" Target="../media/image19.png"/><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image" Target="../media/image11.sv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image" Target="../media/image18.png"/><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slideLayout" Target="../slideLayouts/slideLayout185.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29" Type="http://schemas.openxmlformats.org/officeDocument/2006/relationships/image" Target="../media/image11.svg"/><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28" Type="http://schemas.openxmlformats.org/officeDocument/2006/relationships/image" Target="../media/image10.png"/><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theme" Target="../theme/theme7.xml"/><Relationship Id="rId30" Type="http://schemas.openxmlformats.org/officeDocument/2006/relationships/image" Target="../media/image1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 Type="http://schemas.openxmlformats.org/officeDocument/2006/relationships/slideLayout" Target="../slideLayouts/slideLayout188.xml"/><Relationship Id="rId21" Type="http://schemas.openxmlformats.org/officeDocument/2006/relationships/slideLayout" Target="../slideLayouts/slideLayout206.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image" Target="../media/image18.png"/><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theme" Target="../theme/theme8.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image" Target="../media/image11.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613771" y="221694"/>
            <a:ext cx="10972093" cy="1199822"/>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606137" y="1488016"/>
            <a:ext cx="10979728" cy="4755447"/>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10566664" y="6460622"/>
            <a:ext cx="1116010" cy="246221"/>
          </a:xfrm>
          <a:prstGeom prst="rect">
            <a:avLst/>
          </a:prstGeom>
        </p:spPr>
        <p:txBody>
          <a:bodyPr wrap="none">
            <a:spAutoFit/>
          </a:bodyPr>
          <a:lstStyle/>
          <a:p>
            <a:pPr algn="ctr"/>
            <a:r>
              <a:rPr lang="en-US" sz="1000">
                <a:solidFill>
                  <a:schemeClr val="tx1"/>
                </a:solidFill>
                <a:ea typeface="Intel Clear" panose="020B0604020203020204" pitchFamily="34" charset="0"/>
                <a:cs typeface="Times New Roman" panose="02020603050405020304" pitchFamily="18" charset="0"/>
              </a:rPr>
              <a:t>Intel Confidential</a:t>
            </a:r>
          </a:p>
        </p:txBody>
      </p:sp>
      <p:sp>
        <p:nvSpPr>
          <p:cNvPr id="9" name="Rectangle 8" descr="department or event name">
            <a:extLst>
              <a:ext uri="{FF2B5EF4-FFF2-40B4-BE49-F238E27FC236}">
                <a16:creationId xmlns:a16="http://schemas.microsoft.com/office/drawing/2014/main" id="{8A75CF89-9B1A-49AA-8C1C-7280637B6567}"/>
              </a:ext>
            </a:extLst>
          </p:cNvPr>
          <p:cNvSpPr/>
          <p:nvPr/>
        </p:nvSpPr>
        <p:spPr>
          <a:xfrm>
            <a:off x="737193" y="6460622"/>
            <a:ext cx="2977097" cy="246221"/>
          </a:xfrm>
          <a:prstGeom prst="rect">
            <a:avLst/>
          </a:prstGeom>
        </p:spPr>
        <p:txBody>
          <a:bodyPr wrap="none">
            <a:spAutoFit/>
          </a:bodyPr>
          <a:lstStyle/>
          <a:p>
            <a:pPr algn="l"/>
            <a:r>
              <a:rPr lang="en-US" sz="1000">
                <a:solidFill>
                  <a:srgbClr val="183544"/>
                </a:solidFill>
                <a:ea typeface="Intel Clear" panose="020B0604020203020204" pitchFamily="34" charset="0"/>
                <a:cs typeface="Times New Roman" panose="02020603050405020304" pitchFamily="18" charset="0"/>
              </a:rPr>
              <a:t>Reigniting Our Culture: Investing in Our People</a:t>
            </a:r>
          </a:p>
        </p:txBody>
      </p:sp>
      <p:sp>
        <p:nvSpPr>
          <p:cNvPr id="11" name="TextBox 10" descr="page  number">
            <a:extLst>
              <a:ext uri="{FF2B5EF4-FFF2-40B4-BE49-F238E27FC236}">
                <a16:creationId xmlns:a16="http://schemas.microsoft.com/office/drawing/2014/main" id="{02FB4E28-8FF4-469D-9172-AA2B2441695C}"/>
              </a:ext>
            </a:extLst>
          </p:cNvPr>
          <p:cNvSpPr txBox="1"/>
          <p:nvPr/>
        </p:nvSpPr>
        <p:spPr>
          <a:xfrm>
            <a:off x="11749174" y="6506788"/>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0" name="Image">
            <a:extLst>
              <a:ext uri="{FF2B5EF4-FFF2-40B4-BE49-F238E27FC236}">
                <a16:creationId xmlns:a16="http://schemas.microsoft.com/office/drawing/2014/main" id="{64A2D6CF-7583-466C-9598-F9EF092AC91A}"/>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2691" y="6247279"/>
            <a:ext cx="610721" cy="610721"/>
          </a:xfrm>
          <a:prstGeom prst="rect">
            <a:avLst/>
          </a:prstGeom>
          <a:ln w="12700">
            <a:miter lim="400000"/>
          </a:ln>
        </p:spPr>
      </p:pic>
    </p:spTree>
    <p:extLst>
      <p:ext uri="{BB962C8B-B14F-4D97-AF65-F5344CB8AC3E}">
        <p14:creationId xmlns:p14="http://schemas.microsoft.com/office/powerpoint/2010/main" val="994133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rgbClr val="262626"/>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kern="1200">
          <a:solidFill>
            <a:srgbClr val="262626"/>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kern="1200">
          <a:solidFill>
            <a:srgbClr val="262626"/>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kern="1200">
          <a:solidFill>
            <a:srgbClr val="262626"/>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pic>
        <p:nvPicPr>
          <p:cNvPr id="8" name="Picture 7" descr="Logo&#10;&#10;Description automatically generated">
            <a:extLst>
              <a:ext uri="{FF2B5EF4-FFF2-40B4-BE49-F238E27FC236}">
                <a16:creationId xmlns:a16="http://schemas.microsoft.com/office/drawing/2014/main" id="{40456C5E-3B47-4D10-8393-E60158DA9F33}"/>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47059" y="6457991"/>
            <a:ext cx="1078379" cy="349467"/>
          </a:xfrm>
          <a:prstGeom prst="rect">
            <a:avLst/>
          </a:prstGeom>
        </p:spPr>
      </p:pic>
    </p:spTree>
    <p:extLst>
      <p:ext uri="{BB962C8B-B14F-4D97-AF65-F5344CB8AC3E}">
        <p14:creationId xmlns:p14="http://schemas.microsoft.com/office/powerpoint/2010/main" val="18061985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0190" y="139791"/>
            <a:ext cx="11691619" cy="878840"/>
          </a:xfrm>
          <a:prstGeom prst="rect">
            <a:avLst/>
          </a:prstGeom>
        </p:spPr>
        <p:txBody>
          <a:bodyPr wrap="square" lIns="0" tIns="0" rIns="0" bIns="0">
            <a:spAutoFit/>
          </a:bodyPr>
          <a:lstStyle>
            <a:lvl1pPr>
              <a:defRPr sz="2800" b="0" i="0">
                <a:solidFill>
                  <a:srgbClr val="525252"/>
                </a:solidFill>
                <a:latin typeface="IntelOne Text Light"/>
                <a:cs typeface="IntelOne Text Light"/>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5541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252266" cy="231410"/>
          </a:xfrm>
          <a:prstGeom prst="rect">
            <a:avLst/>
          </a:prstGeom>
        </p:spPr>
        <p:txBody>
          <a:bodyPr wrap="none">
            <a:spAutoFit/>
          </a:bodyPr>
          <a:lstStyle/>
          <a:p>
            <a:pPr algn="l"/>
            <a:r>
              <a:rPr lang="en-US" sz="1000">
                <a:solidFill>
                  <a:schemeClr val="bg2"/>
                </a:solidFill>
              </a:rPr>
              <a:t>Rewards Planning </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41619652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0507" y="129793"/>
            <a:ext cx="11690984" cy="878840"/>
          </a:xfrm>
          <a:prstGeom prst="rect">
            <a:avLst/>
          </a:prstGeom>
        </p:spPr>
        <p:txBody>
          <a:bodyPr wrap="square" lIns="0" tIns="0" rIns="0" bIns="0">
            <a:spAutoFit/>
          </a:bodyPr>
          <a:lstStyle>
            <a:lvl1pPr>
              <a:defRPr sz="2750" b="0" i="0">
                <a:solidFill>
                  <a:srgbClr val="525252"/>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458138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80">
            <a:extLst>
              <a:ext uri="{96DAC541-7B7A-43D3-8B79-37D633B846F1}">
                <asvg:svgBlip xmlns:asvg="http://schemas.microsoft.com/office/drawing/2016/SVG/main" r:embed="rId81"/>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a:ln>
                <a:noFill/>
              </a:ln>
              <a:solidFill>
                <a:schemeClr val="bg2"/>
              </a:solidFill>
              <a:effectLst/>
              <a:uFillTx/>
              <a:latin typeface="+mn-lt"/>
              <a:ea typeface="+mn-ea"/>
              <a:cs typeface="+mn-cs"/>
              <a:sym typeface="Helvetica Neue"/>
            </a:endParaRPr>
          </a:p>
        </p:txBody>
      </p:sp>
      <p:pic>
        <p:nvPicPr>
          <p:cNvPr id="10" name="Picture 9" descr="Logo&#10;&#10;Description automatically generated">
            <a:extLst>
              <a:ext uri="{FF2B5EF4-FFF2-40B4-BE49-F238E27FC236}">
                <a16:creationId xmlns:a16="http://schemas.microsoft.com/office/drawing/2014/main" id="{2E1D2C14-E0BF-4B00-A3E2-91936C22EE12}"/>
              </a:ext>
            </a:extLst>
          </p:cNvPr>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289560731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 id="2147483812" r:id="rId34"/>
    <p:sldLayoutId id="2147483813" r:id="rId35"/>
    <p:sldLayoutId id="2147483814" r:id="rId36"/>
    <p:sldLayoutId id="2147483815" r:id="rId37"/>
    <p:sldLayoutId id="2147483816" r:id="rId38"/>
    <p:sldLayoutId id="2147483817" r:id="rId39"/>
    <p:sldLayoutId id="2147483818" r:id="rId40"/>
    <p:sldLayoutId id="2147483819" r:id="rId41"/>
    <p:sldLayoutId id="2147483820" r:id="rId42"/>
    <p:sldLayoutId id="2147483821" r:id="rId43"/>
    <p:sldLayoutId id="2147483822" r:id="rId44"/>
    <p:sldLayoutId id="2147483823" r:id="rId45"/>
    <p:sldLayoutId id="2147483824" r:id="rId46"/>
    <p:sldLayoutId id="2147483825" r:id="rId47"/>
    <p:sldLayoutId id="2147483826" r:id="rId48"/>
    <p:sldLayoutId id="2147483827" r:id="rId49"/>
    <p:sldLayoutId id="2147483828" r:id="rId50"/>
    <p:sldLayoutId id="2147483829" r:id="rId51"/>
    <p:sldLayoutId id="2147483830" r:id="rId52"/>
    <p:sldLayoutId id="2147483833" r:id="rId53"/>
    <p:sldLayoutId id="2147483834" r:id="rId54"/>
    <p:sldLayoutId id="2147483835" r:id="rId55"/>
    <p:sldLayoutId id="2147483836" r:id="rId56"/>
    <p:sldLayoutId id="2147483837" r:id="rId57"/>
    <p:sldLayoutId id="2147483838" r:id="rId58"/>
    <p:sldLayoutId id="2147483839" r:id="rId59"/>
    <p:sldLayoutId id="2147483840" r:id="rId60"/>
    <p:sldLayoutId id="2147483841" r:id="rId61"/>
    <p:sldLayoutId id="2147483842" r:id="rId62"/>
    <p:sldLayoutId id="2147483843" r:id="rId63"/>
    <p:sldLayoutId id="2147483844" r:id="rId64"/>
    <p:sldLayoutId id="2147483845" r:id="rId65"/>
    <p:sldLayoutId id="2147483846" r:id="rId66"/>
    <p:sldLayoutId id="2147483847" r:id="rId67"/>
    <p:sldLayoutId id="2147483848" r:id="rId68"/>
    <p:sldLayoutId id="2147483849" r:id="rId69"/>
    <p:sldLayoutId id="2147483850" r:id="rId70"/>
    <p:sldLayoutId id="2147483851" r:id="rId71"/>
    <p:sldLayoutId id="2147483852" r:id="rId72"/>
    <p:sldLayoutId id="2147483853" r:id="rId73"/>
    <p:sldLayoutId id="2147483854" r:id="rId74"/>
    <p:sldLayoutId id="2147483855" r:id="rId75"/>
    <p:sldLayoutId id="2147483856" r:id="rId76"/>
    <p:sldLayoutId id="2147483857" r:id="rId77"/>
    <p:sldLayoutId id="2147483858" r:id="rId7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pic>
        <p:nvPicPr>
          <p:cNvPr id="10" name="Picture 9" descr="Logo&#10;&#10;Description automatically generated">
            <a:extLst>
              <a:ext uri="{FF2B5EF4-FFF2-40B4-BE49-F238E27FC236}">
                <a16:creationId xmlns:a16="http://schemas.microsoft.com/office/drawing/2014/main" id="{F6631578-4FC1-4560-8FA8-2A1A3FEFC50F}"/>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55128" y="6488919"/>
            <a:ext cx="887506" cy="287612"/>
          </a:xfrm>
          <a:prstGeom prst="rect">
            <a:avLst/>
          </a:prstGeom>
        </p:spPr>
      </p:pic>
    </p:spTree>
    <p:extLst>
      <p:ext uri="{BB962C8B-B14F-4D97-AF65-F5344CB8AC3E}">
        <p14:creationId xmlns:p14="http://schemas.microsoft.com/office/powerpoint/2010/main" val="316328544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252266" cy="231410"/>
          </a:xfrm>
          <a:prstGeom prst="rect">
            <a:avLst/>
          </a:prstGeom>
        </p:spPr>
        <p:txBody>
          <a:bodyPr wrap="none">
            <a:spAutoFit/>
          </a:bodyPr>
          <a:lstStyle/>
          <a:p>
            <a:pPr algn="l"/>
            <a:r>
              <a:rPr lang="en-US" sz="1000">
                <a:solidFill>
                  <a:schemeClr val="bg2"/>
                </a:solidFill>
              </a:rPr>
              <a:t>Rewards Planning </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28694116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8.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8.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163.xml"/></Relationships>
</file>

<file path=ppt/slides/_rels/slide15.xml.rels><?xml version="1.0" encoding="UTF-8" standalone="yes"?>
<Relationships xmlns="http://schemas.openxmlformats.org/package/2006/relationships"><Relationship Id="rId3" Type="http://schemas.openxmlformats.org/officeDocument/2006/relationships/hyperlink" Target="https://circuit.intel.com/content/hr/pay/general/rewards-planning-home.html" TargetMode="External"/><Relationship Id="rId2" Type="http://schemas.openxmlformats.org/officeDocument/2006/relationships/image" Target="../media/image44.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dashboard.peoplefluent.com/6171a0b0c161ffd9dbac8ee7" TargetMode="External"/><Relationship Id="rId1" Type="http://schemas.openxmlformats.org/officeDocument/2006/relationships/slideLayout" Target="../slideLayouts/slideLayout54.xml"/><Relationship Id="rId5" Type="http://schemas.openxmlformats.org/officeDocument/2006/relationships/image" Target="../media/image46.emf"/><Relationship Id="rId4" Type="http://schemas.openxmlformats.org/officeDocument/2006/relationships/package" Target="../embeddings/Microsoft_PowerPoint_Presentation.ppt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6.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55.svg"/><Relationship Id="rId11" Type="http://schemas.openxmlformats.org/officeDocument/2006/relationships/image" Target="../media/image60.jpe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85.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62.sv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3.png"/><Relationship Id="rId7"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85.xml"/><Relationship Id="rId6" Type="http://schemas.openxmlformats.org/officeDocument/2006/relationships/image" Target="../media/image66.jpeg"/><Relationship Id="rId11" Type="http://schemas.microsoft.com/office/2007/relationships/diagramDrawing" Target="../diagrams/drawing1.xml"/><Relationship Id="rId5" Type="http://schemas.openxmlformats.org/officeDocument/2006/relationships/image" Target="../media/image65.png"/><Relationship Id="rId10" Type="http://schemas.openxmlformats.org/officeDocument/2006/relationships/diagramColors" Target="../diagrams/colors1.xml"/><Relationship Id="rId4" Type="http://schemas.openxmlformats.org/officeDocument/2006/relationships/image" Target="../media/image64.svg"/><Relationship Id="rId9"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51.sv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85.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8.svg"/></Relationships>
</file>

<file path=ppt/slides/_rels/slide2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85.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300.png"/><Relationship Id="rId4" Type="http://schemas.openxmlformats.org/officeDocument/2006/relationships/image" Target="../media/image32.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p:txBody>
          <a:bodyPr>
            <a:normAutofit lnSpcReduction="10000"/>
          </a:bodyPr>
          <a:lstStyle/>
          <a:p>
            <a:r>
              <a:rPr lang="en-US" dirty="0"/>
              <a:t>WW03’ 22</a:t>
            </a:r>
          </a:p>
        </p:txBody>
      </p:sp>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a:xfrm>
            <a:off x="1895476" y="3585279"/>
            <a:ext cx="9913348" cy="1091827"/>
          </a:xfrm>
        </p:spPr>
        <p:txBody>
          <a:bodyPr/>
          <a:lstStyle/>
          <a:p>
            <a:r>
              <a:rPr lang="en-US" sz="5400" dirty="0"/>
              <a:t>2022 Reward Decision Making</a:t>
            </a:r>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p:txBody>
          <a:bodyPr>
            <a:normAutofit lnSpcReduction="10000"/>
          </a:bodyPr>
          <a:lstStyle/>
          <a:p>
            <a:r>
              <a:rPr lang="en-US" dirty="0"/>
              <a:t>GAR Reward Core Team</a:t>
            </a:r>
          </a:p>
        </p:txBody>
      </p:sp>
    </p:spTree>
    <p:extLst>
      <p:ext uri="{BB962C8B-B14F-4D97-AF65-F5344CB8AC3E}">
        <p14:creationId xmlns:p14="http://schemas.microsoft.com/office/powerpoint/2010/main" val="12751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FDC9663-3204-439D-9875-D71387462531}"/>
              </a:ext>
            </a:extLst>
          </p:cNvPr>
          <p:cNvSpPr/>
          <p:nvPr/>
        </p:nvSpPr>
        <p:spPr>
          <a:xfrm>
            <a:off x="337930" y="1483839"/>
            <a:ext cx="11282700" cy="1475597"/>
          </a:xfrm>
          <a:prstGeom prst="rect">
            <a:avLst/>
          </a:prstGeom>
        </p:spPr>
        <p:txBody>
          <a:bodyPr wrap="square">
            <a:spAutoFit/>
          </a:bodyPr>
          <a:lstStyle/>
          <a:p>
            <a:pPr marL="457200" marR="0" lvl="0" indent="-457200" algn="l" defTabSz="2438338" rtl="0" eaLnBrk="1" fontAlgn="auto" latinLnBrk="0" hangingPunct="1">
              <a:lnSpc>
                <a:spcPct val="100000"/>
              </a:lnSpc>
              <a:spcBef>
                <a:spcPts val="600"/>
              </a:spcBef>
              <a:spcAft>
                <a:spcPts val="12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a:p>
            <a:pPr marL="457200" marR="0" lvl="0" indent="-457200" algn="l" defTabSz="2438338" rtl="0" eaLnBrk="1" fontAlgn="auto" latinLnBrk="0" hangingPunct="1">
              <a:lnSpc>
                <a:spcPct val="100000"/>
              </a:lnSpc>
              <a:spcBef>
                <a:spcPts val="600"/>
              </a:spcBef>
              <a:spcAft>
                <a:spcPts val="12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a:p>
            <a:pPr marL="0" marR="0" lvl="0" indent="0" algn="l" defTabSz="2438338"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5" name="Rectangle 4">
            <a:extLst>
              <a:ext uri="{FF2B5EF4-FFF2-40B4-BE49-F238E27FC236}">
                <a16:creationId xmlns:a16="http://schemas.microsoft.com/office/drawing/2014/main" id="{5474C9EC-4DCA-484A-842E-8EF97B100CE5}"/>
              </a:ext>
            </a:extLst>
          </p:cNvPr>
          <p:cNvSpPr/>
          <p:nvPr/>
        </p:nvSpPr>
        <p:spPr>
          <a:xfrm>
            <a:off x="337930" y="1483839"/>
            <a:ext cx="11282700" cy="1475597"/>
          </a:xfrm>
          <a:prstGeom prst="rect">
            <a:avLst/>
          </a:prstGeom>
        </p:spPr>
        <p:txBody>
          <a:bodyPr wrap="square">
            <a:spAutoFit/>
          </a:bodyPr>
          <a:lstStyle/>
          <a:p>
            <a:pPr marL="457200" marR="0" lvl="0" indent="-457200" algn="l" defTabSz="2438338" rtl="0" eaLnBrk="1" fontAlgn="auto" latinLnBrk="0" hangingPunct="1">
              <a:lnSpc>
                <a:spcPct val="100000"/>
              </a:lnSpc>
              <a:spcBef>
                <a:spcPts val="600"/>
              </a:spcBef>
              <a:spcAft>
                <a:spcPts val="12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a:p>
            <a:pPr marL="457200" marR="0" lvl="0" indent="-457200" algn="l" defTabSz="2438338" rtl="0" eaLnBrk="1" fontAlgn="auto" latinLnBrk="0" hangingPunct="1">
              <a:lnSpc>
                <a:spcPct val="100000"/>
              </a:lnSpc>
              <a:spcBef>
                <a:spcPts val="600"/>
              </a:spcBef>
              <a:spcAft>
                <a:spcPts val="12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a:p>
            <a:pPr marL="0" marR="0" lvl="0" indent="0" algn="l" defTabSz="2438338"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p:txBody>
      </p:sp>
      <p:graphicFrame>
        <p:nvGraphicFramePr>
          <p:cNvPr id="8" name="object 2">
            <a:extLst>
              <a:ext uri="{FF2B5EF4-FFF2-40B4-BE49-F238E27FC236}">
                <a16:creationId xmlns:a16="http://schemas.microsoft.com/office/drawing/2014/main" id="{A3A8E819-C2FC-4E17-9787-26E82D54719E}"/>
              </a:ext>
            </a:extLst>
          </p:cNvPr>
          <p:cNvGraphicFramePr>
            <a:graphicFrameLocks noGrp="1"/>
          </p:cNvGraphicFramePr>
          <p:nvPr/>
        </p:nvGraphicFramePr>
        <p:xfrm>
          <a:off x="414151" y="1148684"/>
          <a:ext cx="11206479" cy="4173781"/>
        </p:xfrm>
        <a:graphic>
          <a:graphicData uri="http://schemas.openxmlformats.org/drawingml/2006/table">
            <a:tbl>
              <a:tblPr firstRow="1" bandRow="1">
                <a:tableStyleId>{2D5ABB26-0587-4C30-8999-92F81FD0307C}</a:tableStyleId>
              </a:tblPr>
              <a:tblGrid>
                <a:gridCol w="3989070">
                  <a:extLst>
                    <a:ext uri="{9D8B030D-6E8A-4147-A177-3AD203B41FA5}">
                      <a16:colId xmlns:a16="http://schemas.microsoft.com/office/drawing/2014/main" val="20000"/>
                    </a:ext>
                  </a:extLst>
                </a:gridCol>
                <a:gridCol w="7217409">
                  <a:extLst>
                    <a:ext uri="{9D8B030D-6E8A-4147-A177-3AD203B41FA5}">
                      <a16:colId xmlns:a16="http://schemas.microsoft.com/office/drawing/2014/main" val="20001"/>
                    </a:ext>
                  </a:extLst>
                </a:gridCol>
              </a:tblGrid>
              <a:tr h="449580">
                <a:tc gridSpan="2">
                  <a:txBody>
                    <a:bodyPr/>
                    <a:lstStyle/>
                    <a:p>
                      <a:pPr marL="91440" algn="l">
                        <a:lnSpc>
                          <a:spcPct val="100000"/>
                        </a:lnSpc>
                        <a:spcBef>
                          <a:spcPts val="775"/>
                        </a:spcBef>
                      </a:pPr>
                      <a:r>
                        <a:rPr sz="1550" b="1">
                          <a:solidFill>
                            <a:srgbClr val="FFFFFF"/>
                          </a:solidFill>
                          <a:latin typeface="Calibri"/>
                          <a:cs typeface="Calibri"/>
                        </a:rPr>
                        <a:t>Manager</a:t>
                      </a:r>
                      <a:r>
                        <a:rPr sz="1550" b="1" spc="135">
                          <a:solidFill>
                            <a:srgbClr val="FFFFFF"/>
                          </a:solidFill>
                          <a:latin typeface="Calibri"/>
                          <a:cs typeface="Calibri"/>
                        </a:rPr>
                        <a:t> </a:t>
                      </a:r>
                      <a:r>
                        <a:rPr sz="1550" b="1" spc="-10">
                          <a:solidFill>
                            <a:srgbClr val="FFFFFF"/>
                          </a:solidFill>
                          <a:latin typeface="Calibri"/>
                          <a:cs typeface="Calibri"/>
                        </a:rPr>
                        <a:t>Considerations</a:t>
                      </a:r>
                      <a:r>
                        <a:rPr sz="1550" b="1" spc="30">
                          <a:solidFill>
                            <a:srgbClr val="FFFFFF"/>
                          </a:solidFill>
                          <a:latin typeface="Calibri"/>
                          <a:cs typeface="Calibri"/>
                        </a:rPr>
                        <a:t> </a:t>
                      </a:r>
                      <a:r>
                        <a:rPr sz="1550" b="1" spc="5">
                          <a:solidFill>
                            <a:srgbClr val="FFFFFF"/>
                          </a:solidFill>
                          <a:latin typeface="Calibri"/>
                          <a:cs typeface="Calibri"/>
                        </a:rPr>
                        <a:t>for</a:t>
                      </a:r>
                      <a:r>
                        <a:rPr sz="1550" b="1" spc="-15">
                          <a:solidFill>
                            <a:srgbClr val="FFFFFF"/>
                          </a:solidFill>
                          <a:latin typeface="Calibri"/>
                          <a:cs typeface="Calibri"/>
                        </a:rPr>
                        <a:t> </a:t>
                      </a:r>
                      <a:r>
                        <a:rPr sz="1550" b="1" spc="5">
                          <a:solidFill>
                            <a:srgbClr val="FFFFFF"/>
                          </a:solidFill>
                          <a:latin typeface="Calibri"/>
                          <a:cs typeface="Calibri"/>
                        </a:rPr>
                        <a:t>Stock</a:t>
                      </a:r>
                      <a:r>
                        <a:rPr sz="1550" b="1" spc="90">
                          <a:solidFill>
                            <a:srgbClr val="FFFFFF"/>
                          </a:solidFill>
                          <a:latin typeface="Calibri"/>
                          <a:cs typeface="Calibri"/>
                        </a:rPr>
                        <a:t> </a:t>
                      </a:r>
                      <a:r>
                        <a:rPr sz="1550" b="1" spc="-5">
                          <a:solidFill>
                            <a:srgbClr val="FFFFFF"/>
                          </a:solidFill>
                          <a:latin typeface="Calibri"/>
                          <a:cs typeface="Calibri"/>
                        </a:rPr>
                        <a:t>award</a:t>
                      </a:r>
                      <a:r>
                        <a:rPr sz="1550" b="1" spc="80">
                          <a:solidFill>
                            <a:srgbClr val="FFFFFF"/>
                          </a:solidFill>
                          <a:latin typeface="Calibri"/>
                          <a:cs typeface="Calibri"/>
                        </a:rPr>
                        <a:t> </a:t>
                      </a:r>
                      <a:r>
                        <a:rPr sz="1550" b="1">
                          <a:solidFill>
                            <a:srgbClr val="FFFFFF"/>
                          </a:solidFill>
                          <a:latin typeface="Calibri"/>
                          <a:cs typeface="Calibri"/>
                        </a:rPr>
                        <a:t>Decision</a:t>
                      </a:r>
                      <a:r>
                        <a:rPr lang="en-US" sz="1550" b="1">
                          <a:solidFill>
                            <a:srgbClr val="FFFFFF"/>
                          </a:solidFill>
                          <a:latin typeface="Calibri"/>
                          <a:cs typeface="Calibri"/>
                        </a:rPr>
                        <a:t>*</a:t>
                      </a:r>
                      <a:endParaRPr sz="1550">
                        <a:latin typeface="Calibri"/>
                        <a:cs typeface="Calibri"/>
                      </a:endParaRPr>
                    </a:p>
                  </a:txBody>
                  <a:tcPr marL="0" marR="0" marT="98425" marB="0">
                    <a:solidFill>
                      <a:srgbClr val="0068B5"/>
                    </a:solidFill>
                  </a:tcPr>
                </a:tc>
                <a:tc hMerge="1">
                  <a:txBody>
                    <a:bodyPr/>
                    <a:lstStyle/>
                    <a:p>
                      <a:endParaRPr/>
                    </a:p>
                  </a:txBody>
                  <a:tcPr marL="0" marR="0" marT="0" marB="0"/>
                </a:tc>
                <a:extLst>
                  <a:ext uri="{0D108BD9-81ED-4DB2-BD59-A6C34878D82A}">
                    <a16:rowId xmlns:a16="http://schemas.microsoft.com/office/drawing/2014/main" val="10000"/>
                  </a:ext>
                </a:extLst>
              </a:tr>
              <a:tr h="937894">
                <a:tc>
                  <a:txBody>
                    <a:bodyPr/>
                    <a:lstStyle/>
                    <a:p>
                      <a:pPr>
                        <a:lnSpc>
                          <a:spcPct val="100000"/>
                        </a:lnSpc>
                      </a:pPr>
                      <a:endParaRPr sz="1400">
                        <a:latin typeface="Times New Roman"/>
                        <a:cs typeface="Times New Roman"/>
                      </a:endParaRPr>
                    </a:p>
                    <a:p>
                      <a:pPr marR="3175" algn="ctr">
                        <a:lnSpc>
                          <a:spcPct val="100000"/>
                        </a:lnSpc>
                        <a:spcBef>
                          <a:spcPts val="1115"/>
                        </a:spcBef>
                      </a:pPr>
                      <a:r>
                        <a:rPr sz="1400" b="1" spc="10">
                          <a:solidFill>
                            <a:srgbClr val="525252"/>
                          </a:solidFill>
                          <a:latin typeface="Calibri"/>
                          <a:cs typeface="Calibri"/>
                        </a:rPr>
                        <a:t>For</a:t>
                      </a:r>
                      <a:r>
                        <a:rPr sz="1400" b="1" spc="-75">
                          <a:solidFill>
                            <a:srgbClr val="525252"/>
                          </a:solidFill>
                          <a:latin typeface="Calibri"/>
                          <a:cs typeface="Calibri"/>
                        </a:rPr>
                        <a:t> </a:t>
                      </a:r>
                      <a:r>
                        <a:rPr sz="1400" b="1" spc="10">
                          <a:solidFill>
                            <a:srgbClr val="525252"/>
                          </a:solidFill>
                          <a:latin typeface="Calibri"/>
                          <a:cs typeface="Calibri"/>
                        </a:rPr>
                        <a:t>top</a:t>
                      </a:r>
                      <a:r>
                        <a:rPr sz="1400" b="1" spc="-30">
                          <a:solidFill>
                            <a:srgbClr val="525252"/>
                          </a:solidFill>
                          <a:latin typeface="Calibri"/>
                          <a:cs typeface="Calibri"/>
                        </a:rPr>
                        <a:t> </a:t>
                      </a:r>
                      <a:r>
                        <a:rPr sz="1400" b="1" spc="20">
                          <a:solidFill>
                            <a:srgbClr val="525252"/>
                          </a:solidFill>
                          <a:latin typeface="Calibri"/>
                          <a:cs typeface="Calibri"/>
                        </a:rPr>
                        <a:t>level</a:t>
                      </a:r>
                      <a:r>
                        <a:rPr sz="1400" b="1" spc="-65">
                          <a:solidFill>
                            <a:srgbClr val="525252"/>
                          </a:solidFill>
                          <a:latin typeface="Calibri"/>
                          <a:cs typeface="Calibri"/>
                        </a:rPr>
                        <a:t> </a:t>
                      </a:r>
                      <a:r>
                        <a:rPr sz="1400" b="1" spc="-5">
                          <a:solidFill>
                            <a:srgbClr val="525252"/>
                          </a:solidFill>
                          <a:latin typeface="Calibri"/>
                          <a:cs typeface="Calibri"/>
                        </a:rPr>
                        <a:t>performers</a:t>
                      </a:r>
                      <a:r>
                        <a:rPr sz="1400" b="1" spc="-60">
                          <a:solidFill>
                            <a:srgbClr val="525252"/>
                          </a:solidFill>
                          <a:latin typeface="Calibri"/>
                          <a:cs typeface="Calibri"/>
                        </a:rPr>
                        <a:t> </a:t>
                      </a:r>
                      <a:r>
                        <a:rPr sz="1400" b="1" spc="20">
                          <a:solidFill>
                            <a:srgbClr val="525252"/>
                          </a:solidFill>
                          <a:latin typeface="Calibri"/>
                          <a:cs typeface="Calibri"/>
                        </a:rPr>
                        <a:t>with</a:t>
                      </a:r>
                      <a:r>
                        <a:rPr sz="1400" b="1" spc="-105">
                          <a:solidFill>
                            <a:srgbClr val="525252"/>
                          </a:solidFill>
                          <a:latin typeface="Calibri"/>
                          <a:cs typeface="Calibri"/>
                        </a:rPr>
                        <a:t> </a:t>
                      </a:r>
                      <a:r>
                        <a:rPr sz="1400" b="1">
                          <a:solidFill>
                            <a:srgbClr val="525252"/>
                          </a:solidFill>
                          <a:latin typeface="Calibri"/>
                          <a:cs typeface="Calibri"/>
                        </a:rPr>
                        <a:t>significant</a:t>
                      </a:r>
                      <a:r>
                        <a:rPr sz="1400" b="1" spc="-65">
                          <a:solidFill>
                            <a:srgbClr val="525252"/>
                          </a:solidFill>
                          <a:latin typeface="Calibri"/>
                          <a:cs typeface="Calibri"/>
                        </a:rPr>
                        <a:t> </a:t>
                      </a:r>
                      <a:r>
                        <a:rPr sz="1400" b="1" spc="-5">
                          <a:solidFill>
                            <a:srgbClr val="525252"/>
                          </a:solidFill>
                          <a:latin typeface="Calibri"/>
                          <a:cs typeface="Calibri"/>
                        </a:rPr>
                        <a:t>potential</a:t>
                      </a:r>
                      <a:endParaRPr sz="1400">
                        <a:latin typeface="Calibri"/>
                        <a:cs typeface="Calibri"/>
                      </a:endParaRPr>
                    </a:p>
                  </a:txBody>
                  <a:tcPr marL="0" marR="0" marT="0" marB="0">
                    <a:lnL w="12700">
                      <a:solidFill>
                        <a:srgbClr val="0068B5"/>
                      </a:solidFill>
                      <a:prstDash val="solid"/>
                    </a:lnL>
                    <a:lnR w="12700">
                      <a:solidFill>
                        <a:srgbClr val="0068B5"/>
                      </a:solidFill>
                      <a:prstDash val="solid"/>
                    </a:lnR>
                    <a:lnB w="12700">
                      <a:solidFill>
                        <a:srgbClr val="0068B5"/>
                      </a:solidFill>
                      <a:prstDash val="solid"/>
                    </a:lnB>
                  </a:tcPr>
                </a:tc>
                <a:tc>
                  <a:txBody>
                    <a:bodyPr/>
                    <a:lstStyle/>
                    <a:p>
                      <a:pPr algn="ctr">
                        <a:lnSpc>
                          <a:spcPct val="100000"/>
                        </a:lnSpc>
                        <a:spcBef>
                          <a:spcPts val="1135"/>
                        </a:spcBef>
                      </a:pPr>
                      <a:r>
                        <a:rPr sz="1400" dirty="0">
                          <a:solidFill>
                            <a:srgbClr val="525252"/>
                          </a:solidFill>
                          <a:latin typeface="Calibri"/>
                          <a:cs typeface="Calibri"/>
                        </a:rPr>
                        <a:t>Consider</a:t>
                      </a:r>
                      <a:r>
                        <a:rPr sz="1400" spc="-60" dirty="0">
                          <a:solidFill>
                            <a:srgbClr val="525252"/>
                          </a:solidFill>
                          <a:latin typeface="Calibri"/>
                          <a:cs typeface="Calibri"/>
                        </a:rPr>
                        <a:t> </a:t>
                      </a:r>
                      <a:r>
                        <a:rPr sz="1400" spc="10" dirty="0">
                          <a:solidFill>
                            <a:srgbClr val="525252"/>
                          </a:solidFill>
                          <a:latin typeface="Calibri"/>
                          <a:cs typeface="Calibri"/>
                        </a:rPr>
                        <a:t>a</a:t>
                      </a:r>
                      <a:r>
                        <a:rPr sz="1400" spc="-15" dirty="0">
                          <a:solidFill>
                            <a:srgbClr val="525252"/>
                          </a:solidFill>
                          <a:latin typeface="Calibri"/>
                          <a:cs typeface="Calibri"/>
                        </a:rPr>
                        <a:t> </a:t>
                      </a:r>
                      <a:r>
                        <a:rPr sz="1400" b="1" spc="10" dirty="0">
                          <a:solidFill>
                            <a:srgbClr val="525252"/>
                          </a:solidFill>
                          <a:latin typeface="Calibri"/>
                          <a:cs typeface="Calibri"/>
                        </a:rPr>
                        <a:t>significantly</a:t>
                      </a:r>
                      <a:r>
                        <a:rPr sz="1400" b="1" spc="-90" dirty="0">
                          <a:solidFill>
                            <a:srgbClr val="525252"/>
                          </a:solidFill>
                          <a:latin typeface="Calibri"/>
                          <a:cs typeface="Calibri"/>
                        </a:rPr>
                        <a:t> </a:t>
                      </a:r>
                      <a:r>
                        <a:rPr sz="1400" b="1" spc="5" dirty="0">
                          <a:solidFill>
                            <a:srgbClr val="525252"/>
                          </a:solidFill>
                          <a:latin typeface="Calibri"/>
                          <a:cs typeface="Calibri"/>
                        </a:rPr>
                        <a:t>enhanced</a:t>
                      </a:r>
                      <a:r>
                        <a:rPr sz="1400" b="1" spc="229" dirty="0">
                          <a:solidFill>
                            <a:srgbClr val="525252"/>
                          </a:solidFill>
                          <a:latin typeface="Calibri"/>
                          <a:cs typeface="Calibri"/>
                        </a:rPr>
                        <a:t> </a:t>
                      </a:r>
                      <a:r>
                        <a:rPr sz="1400" spc="5" dirty="0">
                          <a:solidFill>
                            <a:srgbClr val="525252"/>
                          </a:solidFill>
                          <a:latin typeface="Calibri"/>
                          <a:cs typeface="Calibri"/>
                        </a:rPr>
                        <a:t>stock</a:t>
                      </a:r>
                      <a:r>
                        <a:rPr sz="1400" spc="-55" dirty="0">
                          <a:solidFill>
                            <a:srgbClr val="525252"/>
                          </a:solidFill>
                          <a:latin typeface="Calibri"/>
                          <a:cs typeface="Calibri"/>
                        </a:rPr>
                        <a:t> </a:t>
                      </a:r>
                      <a:r>
                        <a:rPr sz="1400" spc="5" dirty="0">
                          <a:solidFill>
                            <a:srgbClr val="525252"/>
                          </a:solidFill>
                          <a:latin typeface="Calibri"/>
                          <a:cs typeface="Calibri"/>
                        </a:rPr>
                        <a:t>award</a:t>
                      </a:r>
                      <a:r>
                        <a:rPr sz="1400" spc="-85" dirty="0">
                          <a:solidFill>
                            <a:srgbClr val="525252"/>
                          </a:solidFill>
                          <a:latin typeface="Calibri"/>
                          <a:cs typeface="Calibri"/>
                        </a:rPr>
                        <a:t> </a:t>
                      </a:r>
                      <a:r>
                        <a:rPr sz="1400" b="1" spc="25" dirty="0">
                          <a:solidFill>
                            <a:srgbClr val="525252"/>
                          </a:solidFill>
                          <a:latin typeface="Calibri"/>
                          <a:cs typeface="Calibri"/>
                        </a:rPr>
                        <a:t>(150%</a:t>
                      </a:r>
                      <a:r>
                        <a:rPr sz="1400" b="1" spc="-145" dirty="0">
                          <a:solidFill>
                            <a:srgbClr val="525252"/>
                          </a:solidFill>
                          <a:latin typeface="Calibri"/>
                          <a:cs typeface="Calibri"/>
                        </a:rPr>
                        <a:t> </a:t>
                      </a:r>
                      <a:r>
                        <a:rPr sz="1400" b="1" spc="5" dirty="0">
                          <a:solidFill>
                            <a:srgbClr val="525252"/>
                          </a:solidFill>
                          <a:latin typeface="Calibri"/>
                          <a:cs typeface="Calibri"/>
                        </a:rPr>
                        <a:t>-</a:t>
                      </a:r>
                      <a:r>
                        <a:rPr sz="1400" b="1" spc="-75" dirty="0">
                          <a:solidFill>
                            <a:srgbClr val="525252"/>
                          </a:solidFill>
                          <a:latin typeface="Calibri"/>
                          <a:cs typeface="Calibri"/>
                        </a:rPr>
                        <a:t> </a:t>
                      </a:r>
                      <a:r>
                        <a:rPr lang="en-US" sz="1400" b="1" spc="25" dirty="0">
                          <a:solidFill>
                            <a:srgbClr val="525252"/>
                          </a:solidFill>
                          <a:latin typeface="Calibri"/>
                          <a:cs typeface="Calibri"/>
                        </a:rPr>
                        <a:t>2</a:t>
                      </a:r>
                      <a:r>
                        <a:rPr sz="1400" b="1" spc="25" dirty="0">
                          <a:solidFill>
                            <a:srgbClr val="525252"/>
                          </a:solidFill>
                          <a:latin typeface="Calibri"/>
                          <a:cs typeface="Calibri"/>
                        </a:rPr>
                        <a:t>00%)</a:t>
                      </a:r>
                      <a:r>
                        <a:rPr lang="en-US" sz="1400" b="1" spc="25" dirty="0">
                          <a:solidFill>
                            <a:srgbClr val="525252"/>
                          </a:solidFill>
                          <a:latin typeface="Calibri"/>
                          <a:cs typeface="Calibri"/>
                        </a:rPr>
                        <a:t> – approx. 15% of the org *</a:t>
                      </a:r>
                      <a:endParaRPr sz="1400" dirty="0">
                        <a:latin typeface="Calibri"/>
                        <a:cs typeface="Calibri"/>
                      </a:endParaRPr>
                    </a:p>
                    <a:p>
                      <a:pPr marL="467359" marR="465455" algn="ctr">
                        <a:lnSpc>
                          <a:spcPct val="104299"/>
                        </a:lnSpc>
                        <a:spcBef>
                          <a:spcPts val="260"/>
                        </a:spcBef>
                      </a:pPr>
                      <a:r>
                        <a:rPr lang="en-US" sz="1200" spc="-10" dirty="0">
                          <a:solidFill>
                            <a:srgbClr val="525252"/>
                          </a:solidFill>
                          <a:latin typeface="Calibri"/>
                          <a:cs typeface="Calibri"/>
                        </a:rPr>
                        <a:t>2</a:t>
                      </a:r>
                      <a:r>
                        <a:rPr sz="1200" spc="-10" dirty="0">
                          <a:solidFill>
                            <a:srgbClr val="525252"/>
                          </a:solidFill>
                          <a:latin typeface="Calibri"/>
                          <a:cs typeface="Calibri"/>
                        </a:rPr>
                        <a:t>00</a:t>
                      </a:r>
                      <a:r>
                        <a:rPr lang="en-US" sz="1200" spc="-10" dirty="0">
                          <a:solidFill>
                            <a:srgbClr val="525252"/>
                          </a:solidFill>
                          <a:latin typeface="Calibri"/>
                          <a:cs typeface="Calibri"/>
                        </a:rPr>
                        <a:t>+</a:t>
                      </a:r>
                      <a:r>
                        <a:rPr sz="1200" spc="-10" dirty="0">
                          <a:solidFill>
                            <a:srgbClr val="525252"/>
                          </a:solidFill>
                          <a:latin typeface="Calibri"/>
                          <a:cs typeface="Calibri"/>
                        </a:rPr>
                        <a:t>%</a:t>
                      </a:r>
                      <a:r>
                        <a:rPr sz="1200" spc="70" dirty="0">
                          <a:solidFill>
                            <a:srgbClr val="525252"/>
                          </a:solidFill>
                          <a:latin typeface="Calibri"/>
                          <a:cs typeface="Calibri"/>
                        </a:rPr>
                        <a:t> </a:t>
                      </a:r>
                      <a:r>
                        <a:rPr sz="1200" dirty="0">
                          <a:solidFill>
                            <a:srgbClr val="525252"/>
                          </a:solidFill>
                          <a:latin typeface="Calibri"/>
                          <a:cs typeface="Calibri"/>
                        </a:rPr>
                        <a:t>stock</a:t>
                      </a:r>
                      <a:r>
                        <a:rPr sz="1200" spc="-65" dirty="0">
                          <a:solidFill>
                            <a:srgbClr val="525252"/>
                          </a:solidFill>
                          <a:latin typeface="Calibri"/>
                          <a:cs typeface="Calibri"/>
                        </a:rPr>
                        <a:t> </a:t>
                      </a:r>
                      <a:r>
                        <a:rPr sz="1200" spc="-15" dirty="0">
                          <a:solidFill>
                            <a:srgbClr val="525252"/>
                          </a:solidFill>
                          <a:latin typeface="Calibri"/>
                          <a:cs typeface="Calibri"/>
                        </a:rPr>
                        <a:t>awards</a:t>
                      </a:r>
                      <a:r>
                        <a:rPr sz="1200" spc="15" dirty="0">
                          <a:solidFill>
                            <a:srgbClr val="525252"/>
                          </a:solidFill>
                          <a:latin typeface="Calibri"/>
                          <a:cs typeface="Calibri"/>
                        </a:rPr>
                        <a:t> </a:t>
                      </a:r>
                      <a:r>
                        <a:rPr sz="1200" spc="-10" dirty="0">
                          <a:solidFill>
                            <a:srgbClr val="525252"/>
                          </a:solidFill>
                          <a:latin typeface="Calibri"/>
                          <a:cs typeface="Calibri"/>
                        </a:rPr>
                        <a:t>are</a:t>
                      </a:r>
                      <a:r>
                        <a:rPr sz="1200" spc="30" dirty="0">
                          <a:solidFill>
                            <a:srgbClr val="525252"/>
                          </a:solidFill>
                          <a:latin typeface="Calibri"/>
                          <a:cs typeface="Calibri"/>
                        </a:rPr>
                        <a:t> </a:t>
                      </a:r>
                      <a:r>
                        <a:rPr sz="1200" spc="-10" dirty="0">
                          <a:solidFill>
                            <a:srgbClr val="525252"/>
                          </a:solidFill>
                          <a:latin typeface="Calibri"/>
                          <a:cs typeface="Calibri"/>
                        </a:rPr>
                        <a:t>reserved</a:t>
                      </a:r>
                      <a:r>
                        <a:rPr sz="1200" spc="5" dirty="0">
                          <a:solidFill>
                            <a:srgbClr val="525252"/>
                          </a:solidFill>
                          <a:latin typeface="Calibri"/>
                          <a:cs typeface="Calibri"/>
                        </a:rPr>
                        <a:t> </a:t>
                      </a:r>
                      <a:r>
                        <a:rPr sz="1200" spc="-10" dirty="0">
                          <a:solidFill>
                            <a:srgbClr val="525252"/>
                          </a:solidFill>
                          <a:latin typeface="Calibri"/>
                          <a:cs typeface="Calibri"/>
                        </a:rPr>
                        <a:t>for</a:t>
                      </a:r>
                      <a:r>
                        <a:rPr sz="1200" spc="60" dirty="0">
                          <a:solidFill>
                            <a:srgbClr val="525252"/>
                          </a:solidFill>
                          <a:latin typeface="Calibri"/>
                          <a:cs typeface="Calibri"/>
                        </a:rPr>
                        <a:t> </a:t>
                      </a:r>
                      <a:r>
                        <a:rPr sz="1200" dirty="0">
                          <a:solidFill>
                            <a:srgbClr val="525252"/>
                          </a:solidFill>
                          <a:latin typeface="Calibri"/>
                          <a:cs typeface="Calibri"/>
                        </a:rPr>
                        <a:t>a</a:t>
                      </a:r>
                      <a:r>
                        <a:rPr sz="1200" spc="-15" dirty="0">
                          <a:solidFill>
                            <a:srgbClr val="525252"/>
                          </a:solidFill>
                          <a:latin typeface="Calibri"/>
                          <a:cs typeface="Calibri"/>
                        </a:rPr>
                        <a:t> </a:t>
                      </a:r>
                      <a:r>
                        <a:rPr sz="1200" spc="5" dirty="0">
                          <a:solidFill>
                            <a:srgbClr val="525252"/>
                          </a:solidFill>
                          <a:latin typeface="Calibri"/>
                          <a:cs typeface="Calibri"/>
                        </a:rPr>
                        <a:t>small</a:t>
                      </a:r>
                      <a:r>
                        <a:rPr sz="1200" spc="-20" dirty="0">
                          <a:solidFill>
                            <a:srgbClr val="525252"/>
                          </a:solidFill>
                          <a:latin typeface="Calibri"/>
                          <a:cs typeface="Calibri"/>
                        </a:rPr>
                        <a:t> </a:t>
                      </a:r>
                      <a:r>
                        <a:rPr sz="1200" spc="-30" dirty="0">
                          <a:solidFill>
                            <a:srgbClr val="525252"/>
                          </a:solidFill>
                          <a:latin typeface="Calibri"/>
                          <a:cs typeface="Calibri"/>
                        </a:rPr>
                        <a:t>number</a:t>
                      </a:r>
                      <a:r>
                        <a:rPr sz="1200" spc="140" dirty="0">
                          <a:solidFill>
                            <a:srgbClr val="525252"/>
                          </a:solidFill>
                          <a:latin typeface="Calibri"/>
                          <a:cs typeface="Calibri"/>
                        </a:rPr>
                        <a:t> </a:t>
                      </a:r>
                      <a:r>
                        <a:rPr sz="1200" spc="-20" dirty="0">
                          <a:solidFill>
                            <a:srgbClr val="525252"/>
                          </a:solidFill>
                          <a:latin typeface="Calibri"/>
                          <a:cs typeface="Calibri"/>
                        </a:rPr>
                        <a:t>of</a:t>
                      </a:r>
                      <a:r>
                        <a:rPr sz="1200" spc="40" dirty="0">
                          <a:solidFill>
                            <a:srgbClr val="525252"/>
                          </a:solidFill>
                          <a:latin typeface="Calibri"/>
                          <a:cs typeface="Calibri"/>
                        </a:rPr>
                        <a:t> </a:t>
                      </a:r>
                      <a:r>
                        <a:rPr sz="1200" spc="-15" dirty="0">
                          <a:solidFill>
                            <a:srgbClr val="525252"/>
                          </a:solidFill>
                          <a:latin typeface="Calibri"/>
                          <a:cs typeface="Calibri"/>
                        </a:rPr>
                        <a:t>employees</a:t>
                      </a:r>
                      <a:r>
                        <a:rPr sz="1200" spc="90" dirty="0">
                          <a:solidFill>
                            <a:srgbClr val="525252"/>
                          </a:solidFill>
                          <a:latin typeface="Calibri"/>
                          <a:cs typeface="Calibri"/>
                        </a:rPr>
                        <a:t> </a:t>
                      </a:r>
                      <a:r>
                        <a:rPr sz="1200" spc="-25" dirty="0">
                          <a:solidFill>
                            <a:srgbClr val="525252"/>
                          </a:solidFill>
                          <a:latin typeface="Calibri"/>
                          <a:cs typeface="Calibri"/>
                        </a:rPr>
                        <a:t>who</a:t>
                      </a:r>
                      <a:r>
                        <a:rPr sz="1200" spc="70" dirty="0">
                          <a:solidFill>
                            <a:srgbClr val="525252"/>
                          </a:solidFill>
                          <a:latin typeface="Calibri"/>
                          <a:cs typeface="Calibri"/>
                        </a:rPr>
                        <a:t> </a:t>
                      </a:r>
                      <a:r>
                        <a:rPr sz="1200" spc="-10" dirty="0">
                          <a:solidFill>
                            <a:srgbClr val="525252"/>
                          </a:solidFill>
                          <a:latin typeface="Calibri"/>
                          <a:cs typeface="Calibri"/>
                        </a:rPr>
                        <a:t>have</a:t>
                      </a:r>
                      <a:r>
                        <a:rPr sz="1200" spc="-40" dirty="0">
                          <a:solidFill>
                            <a:srgbClr val="525252"/>
                          </a:solidFill>
                          <a:latin typeface="Calibri"/>
                          <a:cs typeface="Calibri"/>
                        </a:rPr>
                        <a:t> </a:t>
                      </a:r>
                      <a:r>
                        <a:rPr sz="1200" spc="-20" dirty="0">
                          <a:solidFill>
                            <a:srgbClr val="525252"/>
                          </a:solidFill>
                          <a:latin typeface="Calibri"/>
                          <a:cs typeface="Calibri"/>
                        </a:rPr>
                        <a:t>demonstrated</a:t>
                      </a:r>
                      <a:r>
                        <a:rPr sz="1200" spc="160" dirty="0">
                          <a:solidFill>
                            <a:srgbClr val="525252"/>
                          </a:solidFill>
                          <a:latin typeface="Calibri"/>
                          <a:cs typeface="Calibri"/>
                        </a:rPr>
                        <a:t> </a:t>
                      </a:r>
                      <a:r>
                        <a:rPr sz="1200" spc="-10" dirty="0">
                          <a:solidFill>
                            <a:srgbClr val="525252"/>
                          </a:solidFill>
                          <a:latin typeface="Calibri"/>
                          <a:cs typeface="Calibri"/>
                        </a:rPr>
                        <a:t>exemplary </a:t>
                      </a:r>
                      <a:r>
                        <a:rPr sz="1200" spc="-254" dirty="0">
                          <a:solidFill>
                            <a:srgbClr val="525252"/>
                          </a:solidFill>
                          <a:latin typeface="Calibri"/>
                          <a:cs typeface="Calibri"/>
                        </a:rPr>
                        <a:t> </a:t>
                      </a:r>
                      <a:r>
                        <a:rPr sz="1200" spc="-20" dirty="0">
                          <a:solidFill>
                            <a:srgbClr val="525252"/>
                          </a:solidFill>
                          <a:latin typeface="Calibri"/>
                          <a:cs typeface="Calibri"/>
                        </a:rPr>
                        <a:t>performance</a:t>
                      </a:r>
                      <a:r>
                        <a:rPr sz="1200" spc="175" dirty="0">
                          <a:solidFill>
                            <a:srgbClr val="525252"/>
                          </a:solidFill>
                          <a:latin typeface="Calibri"/>
                          <a:cs typeface="Calibri"/>
                        </a:rPr>
                        <a:t> </a:t>
                      </a:r>
                      <a:r>
                        <a:rPr sz="1200" spc="-15" dirty="0">
                          <a:solidFill>
                            <a:srgbClr val="525252"/>
                          </a:solidFill>
                          <a:latin typeface="Calibri"/>
                          <a:cs typeface="Calibri"/>
                        </a:rPr>
                        <a:t>this</a:t>
                      </a:r>
                      <a:r>
                        <a:rPr sz="1200" spc="10" dirty="0">
                          <a:solidFill>
                            <a:srgbClr val="525252"/>
                          </a:solidFill>
                          <a:latin typeface="Calibri"/>
                          <a:cs typeface="Calibri"/>
                        </a:rPr>
                        <a:t> </a:t>
                      </a:r>
                      <a:r>
                        <a:rPr sz="1200" dirty="0">
                          <a:solidFill>
                            <a:srgbClr val="525252"/>
                          </a:solidFill>
                          <a:latin typeface="Calibri"/>
                          <a:cs typeface="Calibri"/>
                        </a:rPr>
                        <a:t>year</a:t>
                      </a:r>
                      <a:r>
                        <a:rPr sz="1200" spc="-20" dirty="0">
                          <a:solidFill>
                            <a:srgbClr val="525252"/>
                          </a:solidFill>
                          <a:latin typeface="Calibri"/>
                          <a:cs typeface="Calibri"/>
                        </a:rPr>
                        <a:t> </a:t>
                      </a:r>
                      <a:r>
                        <a:rPr sz="1200" spc="-5" dirty="0">
                          <a:solidFill>
                            <a:srgbClr val="525252"/>
                          </a:solidFill>
                          <a:latin typeface="Calibri"/>
                          <a:cs typeface="Calibri"/>
                        </a:rPr>
                        <a:t>and </a:t>
                      </a:r>
                      <a:r>
                        <a:rPr sz="1200" spc="-10" dirty="0">
                          <a:solidFill>
                            <a:srgbClr val="525252"/>
                          </a:solidFill>
                          <a:latin typeface="Calibri"/>
                          <a:cs typeface="Calibri"/>
                        </a:rPr>
                        <a:t>have</a:t>
                      </a:r>
                      <a:r>
                        <a:rPr sz="1200" spc="-45" dirty="0">
                          <a:solidFill>
                            <a:srgbClr val="525252"/>
                          </a:solidFill>
                          <a:latin typeface="Calibri"/>
                          <a:cs typeface="Calibri"/>
                        </a:rPr>
                        <a:t> </a:t>
                      </a:r>
                      <a:r>
                        <a:rPr sz="1200" spc="-15" dirty="0">
                          <a:solidFill>
                            <a:srgbClr val="525252"/>
                          </a:solidFill>
                          <a:latin typeface="Calibri"/>
                          <a:cs typeface="Calibri"/>
                        </a:rPr>
                        <a:t>strong</a:t>
                      </a:r>
                      <a:r>
                        <a:rPr sz="1200" spc="60" dirty="0">
                          <a:solidFill>
                            <a:srgbClr val="525252"/>
                          </a:solidFill>
                          <a:latin typeface="Calibri"/>
                          <a:cs typeface="Calibri"/>
                        </a:rPr>
                        <a:t> </a:t>
                      </a:r>
                      <a:r>
                        <a:rPr sz="1200" spc="-15" dirty="0">
                          <a:solidFill>
                            <a:srgbClr val="525252"/>
                          </a:solidFill>
                          <a:latin typeface="Calibri"/>
                          <a:cs typeface="Calibri"/>
                        </a:rPr>
                        <a:t>potential</a:t>
                      </a:r>
                      <a:r>
                        <a:rPr sz="1200" spc="45" dirty="0">
                          <a:solidFill>
                            <a:srgbClr val="525252"/>
                          </a:solidFill>
                          <a:latin typeface="Calibri"/>
                          <a:cs typeface="Calibri"/>
                        </a:rPr>
                        <a:t> </a:t>
                      </a:r>
                      <a:r>
                        <a:rPr sz="1200" spc="-15" dirty="0">
                          <a:solidFill>
                            <a:srgbClr val="525252"/>
                          </a:solidFill>
                          <a:latin typeface="Calibri"/>
                          <a:cs typeface="Calibri"/>
                        </a:rPr>
                        <a:t>to</a:t>
                      </a:r>
                      <a:r>
                        <a:rPr sz="1200" spc="-10" dirty="0">
                          <a:solidFill>
                            <a:srgbClr val="525252"/>
                          </a:solidFill>
                          <a:latin typeface="Calibri"/>
                          <a:cs typeface="Calibri"/>
                        </a:rPr>
                        <a:t> </a:t>
                      </a:r>
                      <a:r>
                        <a:rPr sz="1200" spc="-30" dirty="0">
                          <a:solidFill>
                            <a:srgbClr val="525252"/>
                          </a:solidFill>
                          <a:latin typeface="Calibri"/>
                          <a:cs typeface="Calibri"/>
                        </a:rPr>
                        <a:t>take</a:t>
                      </a:r>
                      <a:r>
                        <a:rPr sz="1200" spc="110" dirty="0">
                          <a:solidFill>
                            <a:srgbClr val="525252"/>
                          </a:solidFill>
                          <a:latin typeface="Calibri"/>
                          <a:cs typeface="Calibri"/>
                        </a:rPr>
                        <a:t> </a:t>
                      </a:r>
                      <a:r>
                        <a:rPr sz="1200" spc="-20" dirty="0">
                          <a:solidFill>
                            <a:srgbClr val="525252"/>
                          </a:solidFill>
                          <a:latin typeface="Calibri"/>
                          <a:cs typeface="Calibri"/>
                        </a:rPr>
                        <a:t>on</a:t>
                      </a:r>
                      <a:r>
                        <a:rPr sz="1200" spc="-5" dirty="0">
                          <a:solidFill>
                            <a:srgbClr val="525252"/>
                          </a:solidFill>
                          <a:latin typeface="Calibri"/>
                          <a:cs typeface="Calibri"/>
                        </a:rPr>
                        <a:t> </a:t>
                      </a:r>
                      <a:r>
                        <a:rPr sz="1200" spc="5" dirty="0">
                          <a:solidFill>
                            <a:srgbClr val="525252"/>
                          </a:solidFill>
                          <a:latin typeface="Calibri"/>
                          <a:cs typeface="Calibri"/>
                        </a:rPr>
                        <a:t>bigger</a:t>
                      </a:r>
                      <a:r>
                        <a:rPr sz="1200" spc="-90" dirty="0">
                          <a:solidFill>
                            <a:srgbClr val="525252"/>
                          </a:solidFill>
                          <a:latin typeface="Calibri"/>
                          <a:cs typeface="Calibri"/>
                        </a:rPr>
                        <a:t> </a:t>
                      </a:r>
                      <a:r>
                        <a:rPr sz="1200" spc="-15" dirty="0">
                          <a:solidFill>
                            <a:srgbClr val="525252"/>
                          </a:solidFill>
                          <a:latin typeface="Calibri"/>
                          <a:cs typeface="Calibri"/>
                        </a:rPr>
                        <a:t>roles</a:t>
                      </a:r>
                      <a:r>
                        <a:rPr sz="1200" spc="85" dirty="0">
                          <a:solidFill>
                            <a:srgbClr val="525252"/>
                          </a:solidFill>
                          <a:latin typeface="Calibri"/>
                          <a:cs typeface="Calibri"/>
                        </a:rPr>
                        <a:t> </a:t>
                      </a:r>
                      <a:r>
                        <a:rPr sz="1200" spc="10" dirty="0">
                          <a:solidFill>
                            <a:srgbClr val="525252"/>
                          </a:solidFill>
                          <a:latin typeface="Calibri"/>
                          <a:cs typeface="Calibri"/>
                        </a:rPr>
                        <a:t>in</a:t>
                      </a:r>
                      <a:r>
                        <a:rPr sz="1200" spc="-5" dirty="0">
                          <a:solidFill>
                            <a:srgbClr val="525252"/>
                          </a:solidFill>
                          <a:latin typeface="Calibri"/>
                          <a:cs typeface="Calibri"/>
                        </a:rPr>
                        <a:t> </a:t>
                      </a:r>
                      <a:r>
                        <a:rPr sz="1200" spc="-25" dirty="0">
                          <a:solidFill>
                            <a:srgbClr val="525252"/>
                          </a:solidFill>
                          <a:latin typeface="Calibri"/>
                          <a:cs typeface="Calibri"/>
                        </a:rPr>
                        <a:t>the</a:t>
                      </a:r>
                      <a:r>
                        <a:rPr sz="1200" spc="25" dirty="0">
                          <a:solidFill>
                            <a:srgbClr val="525252"/>
                          </a:solidFill>
                          <a:latin typeface="Calibri"/>
                          <a:cs typeface="Calibri"/>
                        </a:rPr>
                        <a:t> </a:t>
                      </a:r>
                      <a:r>
                        <a:rPr sz="1200" spc="-25" dirty="0">
                          <a:solidFill>
                            <a:srgbClr val="525252"/>
                          </a:solidFill>
                          <a:latin typeface="Calibri"/>
                          <a:cs typeface="Calibri"/>
                        </a:rPr>
                        <a:t>future</a:t>
                      </a:r>
                      <a:r>
                        <a:rPr lang="en-US" sz="1200" spc="-25" dirty="0">
                          <a:solidFill>
                            <a:srgbClr val="525252"/>
                          </a:solidFill>
                          <a:latin typeface="Calibri"/>
                          <a:cs typeface="Calibri"/>
                        </a:rPr>
                        <a:t> – </a:t>
                      </a:r>
                      <a:r>
                        <a:rPr lang="en-US" sz="1200" b="1" spc="-25" dirty="0">
                          <a:solidFill>
                            <a:srgbClr val="525252"/>
                          </a:solidFill>
                          <a:latin typeface="Calibri"/>
                          <a:cs typeface="Calibri"/>
                        </a:rPr>
                        <a:t>approx. 10% of the org *</a:t>
                      </a:r>
                      <a:endParaRPr sz="1200" b="1" dirty="0">
                        <a:latin typeface="Calibri"/>
                        <a:cs typeface="Calibri"/>
                      </a:endParaRPr>
                    </a:p>
                  </a:txBody>
                  <a:tcPr marL="0" marR="0" marT="144145" marB="0">
                    <a:lnL w="12700">
                      <a:solidFill>
                        <a:srgbClr val="0068B5"/>
                      </a:solidFill>
                      <a:prstDash val="solid"/>
                    </a:lnL>
                    <a:lnR w="12700">
                      <a:solidFill>
                        <a:srgbClr val="0068B5"/>
                      </a:solidFill>
                      <a:prstDash val="solid"/>
                    </a:lnR>
                    <a:lnB w="12700">
                      <a:solidFill>
                        <a:srgbClr val="0068B5"/>
                      </a:solidFill>
                      <a:prstDash val="solid"/>
                    </a:lnB>
                  </a:tcPr>
                </a:tc>
                <a:extLst>
                  <a:ext uri="{0D108BD9-81ED-4DB2-BD59-A6C34878D82A}">
                    <a16:rowId xmlns:a16="http://schemas.microsoft.com/office/drawing/2014/main" val="10001"/>
                  </a:ext>
                </a:extLst>
              </a:tr>
              <a:tr h="708536">
                <a:tc>
                  <a:txBody>
                    <a:bodyPr/>
                    <a:lstStyle/>
                    <a:p>
                      <a:pPr>
                        <a:lnSpc>
                          <a:spcPct val="100000"/>
                        </a:lnSpc>
                      </a:pPr>
                      <a:endParaRPr sz="1400">
                        <a:latin typeface="Times New Roman"/>
                        <a:cs typeface="Times New Roman"/>
                      </a:endParaRPr>
                    </a:p>
                    <a:p>
                      <a:pPr algn="ctr">
                        <a:lnSpc>
                          <a:spcPct val="100000"/>
                        </a:lnSpc>
                        <a:spcBef>
                          <a:spcPts val="1180"/>
                        </a:spcBef>
                      </a:pPr>
                      <a:r>
                        <a:rPr sz="1400" b="1" spc="15">
                          <a:solidFill>
                            <a:srgbClr val="525252"/>
                          </a:solidFill>
                          <a:latin typeface="Calibri"/>
                          <a:cs typeface="Calibri"/>
                        </a:rPr>
                        <a:t>F</a:t>
                      </a:r>
                      <a:r>
                        <a:rPr sz="1400" b="1" spc="-20">
                          <a:solidFill>
                            <a:srgbClr val="525252"/>
                          </a:solidFill>
                          <a:latin typeface="Calibri"/>
                          <a:cs typeface="Calibri"/>
                        </a:rPr>
                        <a:t>o</a:t>
                      </a:r>
                      <a:r>
                        <a:rPr sz="1400" b="1">
                          <a:solidFill>
                            <a:srgbClr val="525252"/>
                          </a:solidFill>
                          <a:latin typeface="Calibri"/>
                          <a:cs typeface="Calibri"/>
                        </a:rPr>
                        <a:t>r</a:t>
                      </a:r>
                      <a:r>
                        <a:rPr sz="1400" b="1" spc="-75">
                          <a:solidFill>
                            <a:srgbClr val="525252"/>
                          </a:solidFill>
                          <a:latin typeface="Calibri"/>
                          <a:cs typeface="Calibri"/>
                        </a:rPr>
                        <a:t> </a:t>
                      </a:r>
                      <a:r>
                        <a:rPr sz="1400" b="1" spc="25">
                          <a:solidFill>
                            <a:srgbClr val="525252"/>
                          </a:solidFill>
                          <a:latin typeface="Calibri"/>
                          <a:cs typeface="Calibri"/>
                        </a:rPr>
                        <a:t>st</a:t>
                      </a:r>
                      <a:r>
                        <a:rPr sz="1400" b="1" spc="15">
                          <a:solidFill>
                            <a:srgbClr val="525252"/>
                          </a:solidFill>
                          <a:latin typeface="Calibri"/>
                          <a:cs typeface="Calibri"/>
                        </a:rPr>
                        <a:t>r</a:t>
                      </a:r>
                      <a:r>
                        <a:rPr sz="1400" b="1" spc="-20">
                          <a:solidFill>
                            <a:srgbClr val="525252"/>
                          </a:solidFill>
                          <a:latin typeface="Calibri"/>
                          <a:cs typeface="Calibri"/>
                        </a:rPr>
                        <a:t>on</a:t>
                      </a:r>
                      <a:r>
                        <a:rPr sz="1400" b="1">
                          <a:solidFill>
                            <a:srgbClr val="525252"/>
                          </a:solidFill>
                          <a:latin typeface="Calibri"/>
                          <a:cs typeface="Calibri"/>
                        </a:rPr>
                        <a:t>g</a:t>
                      </a:r>
                      <a:r>
                        <a:rPr sz="1400" b="1" spc="-95">
                          <a:solidFill>
                            <a:srgbClr val="525252"/>
                          </a:solidFill>
                          <a:latin typeface="Calibri"/>
                          <a:cs typeface="Calibri"/>
                        </a:rPr>
                        <a:t> </a:t>
                      </a:r>
                      <a:r>
                        <a:rPr sz="1400" b="1" spc="-20">
                          <a:solidFill>
                            <a:srgbClr val="525252"/>
                          </a:solidFill>
                          <a:latin typeface="Calibri"/>
                          <a:cs typeface="Calibri"/>
                        </a:rPr>
                        <a:t>p</a:t>
                      </a:r>
                      <a:r>
                        <a:rPr sz="1400" b="1" spc="25">
                          <a:solidFill>
                            <a:srgbClr val="525252"/>
                          </a:solidFill>
                          <a:latin typeface="Calibri"/>
                          <a:cs typeface="Calibri"/>
                        </a:rPr>
                        <a:t>e</a:t>
                      </a:r>
                      <a:r>
                        <a:rPr sz="1400" b="1" spc="15">
                          <a:solidFill>
                            <a:srgbClr val="525252"/>
                          </a:solidFill>
                          <a:latin typeface="Calibri"/>
                          <a:cs typeface="Calibri"/>
                        </a:rPr>
                        <a:t>r</a:t>
                      </a:r>
                      <a:r>
                        <a:rPr sz="1400" b="1" spc="-5">
                          <a:solidFill>
                            <a:srgbClr val="525252"/>
                          </a:solidFill>
                          <a:latin typeface="Calibri"/>
                          <a:cs typeface="Calibri"/>
                        </a:rPr>
                        <a:t>f</a:t>
                      </a:r>
                      <a:r>
                        <a:rPr sz="1400" b="1" spc="-20">
                          <a:solidFill>
                            <a:srgbClr val="525252"/>
                          </a:solidFill>
                          <a:latin typeface="Calibri"/>
                          <a:cs typeface="Calibri"/>
                        </a:rPr>
                        <a:t>o</a:t>
                      </a:r>
                      <a:r>
                        <a:rPr sz="1400" b="1" spc="15">
                          <a:solidFill>
                            <a:srgbClr val="525252"/>
                          </a:solidFill>
                          <a:latin typeface="Calibri"/>
                          <a:cs typeface="Calibri"/>
                        </a:rPr>
                        <a:t>r</a:t>
                      </a:r>
                      <a:r>
                        <a:rPr sz="1400" b="1" spc="-40">
                          <a:solidFill>
                            <a:srgbClr val="525252"/>
                          </a:solidFill>
                          <a:latin typeface="Calibri"/>
                          <a:cs typeface="Calibri"/>
                        </a:rPr>
                        <a:t>m</a:t>
                      </a:r>
                      <a:r>
                        <a:rPr sz="1400" b="1" spc="25">
                          <a:solidFill>
                            <a:srgbClr val="525252"/>
                          </a:solidFill>
                          <a:latin typeface="Calibri"/>
                          <a:cs typeface="Calibri"/>
                        </a:rPr>
                        <a:t>e</a:t>
                      </a:r>
                      <a:r>
                        <a:rPr sz="1400" b="1" spc="-60">
                          <a:solidFill>
                            <a:srgbClr val="525252"/>
                          </a:solidFill>
                          <a:latin typeface="Calibri"/>
                          <a:cs typeface="Calibri"/>
                        </a:rPr>
                        <a:t>r</a:t>
                      </a:r>
                      <a:r>
                        <a:rPr sz="1400" b="1">
                          <a:solidFill>
                            <a:srgbClr val="525252"/>
                          </a:solidFill>
                          <a:latin typeface="Calibri"/>
                          <a:cs typeface="Calibri"/>
                        </a:rPr>
                        <a:t>s</a:t>
                      </a:r>
                      <a:r>
                        <a:rPr sz="1400" b="1" spc="-65">
                          <a:solidFill>
                            <a:srgbClr val="525252"/>
                          </a:solidFill>
                          <a:latin typeface="Calibri"/>
                          <a:cs typeface="Calibri"/>
                        </a:rPr>
                        <a:t> </a:t>
                      </a:r>
                      <a:r>
                        <a:rPr sz="1400" b="1" spc="-15">
                          <a:solidFill>
                            <a:srgbClr val="525252"/>
                          </a:solidFill>
                          <a:latin typeface="Calibri"/>
                          <a:cs typeface="Calibri"/>
                        </a:rPr>
                        <a:t>w</a:t>
                      </a:r>
                      <a:r>
                        <a:rPr sz="1400" b="1" spc="20">
                          <a:solidFill>
                            <a:srgbClr val="525252"/>
                          </a:solidFill>
                          <a:latin typeface="Calibri"/>
                          <a:cs typeface="Calibri"/>
                        </a:rPr>
                        <a:t>i</a:t>
                      </a:r>
                      <a:r>
                        <a:rPr sz="1400" b="1" spc="25">
                          <a:solidFill>
                            <a:srgbClr val="525252"/>
                          </a:solidFill>
                          <a:latin typeface="Calibri"/>
                          <a:cs typeface="Calibri"/>
                        </a:rPr>
                        <a:t>t</a:t>
                      </a:r>
                      <a:r>
                        <a:rPr sz="1400" b="1">
                          <a:solidFill>
                            <a:srgbClr val="525252"/>
                          </a:solidFill>
                          <a:latin typeface="Calibri"/>
                          <a:cs typeface="Calibri"/>
                        </a:rPr>
                        <a:t>h</a:t>
                      </a:r>
                      <a:r>
                        <a:rPr sz="1400" b="1" spc="-110">
                          <a:solidFill>
                            <a:srgbClr val="525252"/>
                          </a:solidFill>
                          <a:latin typeface="Calibri"/>
                          <a:cs typeface="Calibri"/>
                        </a:rPr>
                        <a:t> </a:t>
                      </a:r>
                      <a:r>
                        <a:rPr sz="1400" b="1" spc="-20">
                          <a:solidFill>
                            <a:srgbClr val="525252"/>
                          </a:solidFill>
                          <a:latin typeface="Calibri"/>
                          <a:cs typeface="Calibri"/>
                        </a:rPr>
                        <a:t>h</a:t>
                      </a:r>
                      <a:r>
                        <a:rPr sz="1400" b="1" spc="20">
                          <a:solidFill>
                            <a:srgbClr val="525252"/>
                          </a:solidFill>
                          <a:latin typeface="Calibri"/>
                          <a:cs typeface="Calibri"/>
                        </a:rPr>
                        <a:t>i</a:t>
                      </a:r>
                      <a:r>
                        <a:rPr sz="1400" b="1" spc="-5">
                          <a:solidFill>
                            <a:srgbClr val="525252"/>
                          </a:solidFill>
                          <a:latin typeface="Calibri"/>
                          <a:cs typeface="Calibri"/>
                        </a:rPr>
                        <a:t>g</a:t>
                      </a:r>
                      <a:r>
                        <a:rPr sz="1400" b="1">
                          <a:solidFill>
                            <a:srgbClr val="525252"/>
                          </a:solidFill>
                          <a:latin typeface="Calibri"/>
                          <a:cs typeface="Calibri"/>
                        </a:rPr>
                        <a:t>h</a:t>
                      </a:r>
                      <a:r>
                        <a:rPr sz="1400" b="1" spc="-110">
                          <a:solidFill>
                            <a:srgbClr val="525252"/>
                          </a:solidFill>
                          <a:latin typeface="Calibri"/>
                          <a:cs typeface="Calibri"/>
                        </a:rPr>
                        <a:t> </a:t>
                      </a:r>
                      <a:r>
                        <a:rPr sz="1400" b="1" spc="-20">
                          <a:solidFill>
                            <a:srgbClr val="525252"/>
                          </a:solidFill>
                          <a:latin typeface="Calibri"/>
                          <a:cs typeface="Calibri"/>
                        </a:rPr>
                        <a:t>po</a:t>
                      </a:r>
                      <a:r>
                        <a:rPr sz="1400" b="1" spc="25">
                          <a:solidFill>
                            <a:srgbClr val="525252"/>
                          </a:solidFill>
                          <a:latin typeface="Calibri"/>
                          <a:cs typeface="Calibri"/>
                        </a:rPr>
                        <a:t>te</a:t>
                      </a:r>
                      <a:r>
                        <a:rPr sz="1400" b="1" spc="-20">
                          <a:solidFill>
                            <a:srgbClr val="525252"/>
                          </a:solidFill>
                          <a:latin typeface="Calibri"/>
                          <a:cs typeface="Calibri"/>
                        </a:rPr>
                        <a:t>n</a:t>
                      </a:r>
                      <a:r>
                        <a:rPr sz="1400" b="1" spc="25">
                          <a:solidFill>
                            <a:srgbClr val="525252"/>
                          </a:solidFill>
                          <a:latin typeface="Calibri"/>
                          <a:cs typeface="Calibri"/>
                        </a:rPr>
                        <a:t>t</a:t>
                      </a:r>
                      <a:r>
                        <a:rPr sz="1400" b="1" spc="20">
                          <a:solidFill>
                            <a:srgbClr val="525252"/>
                          </a:solidFill>
                          <a:latin typeface="Calibri"/>
                          <a:cs typeface="Calibri"/>
                        </a:rPr>
                        <a:t>i</a:t>
                      </a:r>
                      <a:r>
                        <a:rPr sz="1400" b="1" spc="-30">
                          <a:solidFill>
                            <a:srgbClr val="525252"/>
                          </a:solidFill>
                          <a:latin typeface="Calibri"/>
                          <a:cs typeface="Calibri"/>
                        </a:rPr>
                        <a:t>a</a:t>
                      </a:r>
                      <a:r>
                        <a:rPr sz="1400" b="1">
                          <a:solidFill>
                            <a:srgbClr val="525252"/>
                          </a:solidFill>
                          <a:latin typeface="Calibri"/>
                          <a:cs typeface="Calibri"/>
                        </a:rPr>
                        <a:t>l</a:t>
                      </a:r>
                      <a:endParaRPr sz="1400">
                        <a:latin typeface="Calibri"/>
                        <a:cs typeface="Calibri"/>
                      </a:endParaRPr>
                    </a:p>
                  </a:txBody>
                  <a:tcPr marL="0" marR="0" marT="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tc>
                  <a:txBody>
                    <a:bodyPr/>
                    <a:lstStyle/>
                    <a:p>
                      <a:pPr>
                        <a:lnSpc>
                          <a:spcPct val="100000"/>
                        </a:lnSpc>
                      </a:pPr>
                      <a:endParaRPr sz="1400" dirty="0">
                        <a:latin typeface="Times New Roman"/>
                        <a:cs typeface="Times New Roman"/>
                      </a:endParaRPr>
                    </a:p>
                    <a:p>
                      <a:pPr marL="6985" algn="ctr">
                        <a:lnSpc>
                          <a:spcPct val="100000"/>
                        </a:lnSpc>
                        <a:spcBef>
                          <a:spcPts val="1180"/>
                        </a:spcBef>
                      </a:pPr>
                      <a:r>
                        <a:rPr sz="1400" spc="-10" dirty="0">
                          <a:solidFill>
                            <a:srgbClr val="525252"/>
                          </a:solidFill>
                          <a:latin typeface="Calibri"/>
                          <a:cs typeface="Calibri"/>
                        </a:rPr>
                        <a:t>C</a:t>
                      </a:r>
                      <a:r>
                        <a:rPr sz="1400" spc="-5" dirty="0">
                          <a:solidFill>
                            <a:srgbClr val="525252"/>
                          </a:solidFill>
                          <a:latin typeface="Calibri"/>
                          <a:cs typeface="Calibri"/>
                        </a:rPr>
                        <a:t>on</a:t>
                      </a:r>
                      <a:r>
                        <a:rPr sz="1400" spc="40" dirty="0">
                          <a:solidFill>
                            <a:srgbClr val="525252"/>
                          </a:solidFill>
                          <a:latin typeface="Calibri"/>
                          <a:cs typeface="Calibri"/>
                        </a:rPr>
                        <a:t>s</a:t>
                      </a:r>
                      <a:r>
                        <a:rPr sz="1400" spc="-30" dirty="0">
                          <a:solidFill>
                            <a:srgbClr val="525252"/>
                          </a:solidFill>
                          <a:latin typeface="Calibri"/>
                          <a:cs typeface="Calibri"/>
                        </a:rPr>
                        <a:t>i</a:t>
                      </a:r>
                      <a:r>
                        <a:rPr sz="1400" spc="-5" dirty="0">
                          <a:solidFill>
                            <a:srgbClr val="525252"/>
                          </a:solidFill>
                          <a:latin typeface="Calibri"/>
                          <a:cs typeface="Calibri"/>
                        </a:rPr>
                        <a:t>d</a:t>
                      </a:r>
                      <a:r>
                        <a:rPr sz="1400" spc="-35" dirty="0">
                          <a:solidFill>
                            <a:srgbClr val="525252"/>
                          </a:solidFill>
                          <a:latin typeface="Calibri"/>
                          <a:cs typeface="Calibri"/>
                        </a:rPr>
                        <a:t>e</a:t>
                      </a:r>
                      <a:r>
                        <a:rPr sz="1400" dirty="0">
                          <a:solidFill>
                            <a:srgbClr val="525252"/>
                          </a:solidFill>
                          <a:latin typeface="Calibri"/>
                          <a:cs typeface="Calibri"/>
                        </a:rPr>
                        <a:t>r</a:t>
                      </a:r>
                      <a:r>
                        <a:rPr sz="1400" spc="-65" dirty="0">
                          <a:solidFill>
                            <a:srgbClr val="525252"/>
                          </a:solidFill>
                          <a:latin typeface="Calibri"/>
                          <a:cs typeface="Calibri"/>
                        </a:rPr>
                        <a:t> </a:t>
                      </a:r>
                      <a:r>
                        <a:rPr sz="1400" spc="-10" dirty="0">
                          <a:solidFill>
                            <a:srgbClr val="525252"/>
                          </a:solidFill>
                          <a:latin typeface="Calibri"/>
                          <a:cs typeface="Calibri"/>
                        </a:rPr>
                        <a:t>a</a:t>
                      </a:r>
                      <a:r>
                        <a:rPr sz="1400" dirty="0">
                          <a:solidFill>
                            <a:srgbClr val="525252"/>
                          </a:solidFill>
                          <a:latin typeface="Calibri"/>
                          <a:cs typeface="Calibri"/>
                        </a:rPr>
                        <a:t>n</a:t>
                      </a:r>
                      <a:r>
                        <a:rPr sz="1400" spc="-20" dirty="0">
                          <a:solidFill>
                            <a:srgbClr val="525252"/>
                          </a:solidFill>
                          <a:latin typeface="Calibri"/>
                          <a:cs typeface="Calibri"/>
                        </a:rPr>
                        <a:t> </a:t>
                      </a:r>
                      <a:r>
                        <a:rPr sz="1400" b="1" spc="30" dirty="0">
                          <a:solidFill>
                            <a:srgbClr val="525252"/>
                          </a:solidFill>
                          <a:latin typeface="Calibri"/>
                          <a:cs typeface="Calibri"/>
                        </a:rPr>
                        <a:t>e</a:t>
                      </a:r>
                      <a:r>
                        <a:rPr sz="1400" b="1" spc="-15" dirty="0">
                          <a:solidFill>
                            <a:srgbClr val="525252"/>
                          </a:solidFill>
                          <a:latin typeface="Calibri"/>
                          <a:cs typeface="Calibri"/>
                        </a:rPr>
                        <a:t>nh</a:t>
                      </a:r>
                      <a:r>
                        <a:rPr sz="1400" b="1" spc="-30" dirty="0">
                          <a:solidFill>
                            <a:srgbClr val="525252"/>
                          </a:solidFill>
                          <a:latin typeface="Calibri"/>
                          <a:cs typeface="Calibri"/>
                        </a:rPr>
                        <a:t>a</a:t>
                      </a:r>
                      <a:r>
                        <a:rPr sz="1400" b="1" spc="-15" dirty="0">
                          <a:solidFill>
                            <a:srgbClr val="525252"/>
                          </a:solidFill>
                          <a:latin typeface="Calibri"/>
                          <a:cs typeface="Calibri"/>
                        </a:rPr>
                        <a:t>n</a:t>
                      </a:r>
                      <a:r>
                        <a:rPr sz="1400" b="1" dirty="0">
                          <a:solidFill>
                            <a:srgbClr val="525252"/>
                          </a:solidFill>
                          <a:latin typeface="Calibri"/>
                          <a:cs typeface="Calibri"/>
                        </a:rPr>
                        <a:t>c</a:t>
                      </a:r>
                      <a:r>
                        <a:rPr sz="1400" b="1" spc="30" dirty="0">
                          <a:solidFill>
                            <a:srgbClr val="525252"/>
                          </a:solidFill>
                          <a:latin typeface="Calibri"/>
                          <a:cs typeface="Calibri"/>
                        </a:rPr>
                        <a:t>e</a:t>
                      </a:r>
                      <a:r>
                        <a:rPr sz="1400" b="1" dirty="0">
                          <a:solidFill>
                            <a:srgbClr val="525252"/>
                          </a:solidFill>
                          <a:latin typeface="Calibri"/>
                          <a:cs typeface="Calibri"/>
                        </a:rPr>
                        <a:t>d</a:t>
                      </a:r>
                      <a:r>
                        <a:rPr sz="1400" b="1" spc="-105" dirty="0">
                          <a:solidFill>
                            <a:srgbClr val="525252"/>
                          </a:solidFill>
                          <a:latin typeface="Calibri"/>
                          <a:cs typeface="Calibri"/>
                        </a:rPr>
                        <a:t> </a:t>
                      </a:r>
                      <a:r>
                        <a:rPr sz="1400" b="1" spc="-20" dirty="0">
                          <a:solidFill>
                            <a:srgbClr val="525252"/>
                          </a:solidFill>
                          <a:latin typeface="Calibri"/>
                          <a:cs typeface="Calibri"/>
                        </a:rPr>
                        <a:t>o</a:t>
                      </a:r>
                      <a:r>
                        <a:rPr sz="1400" b="1" dirty="0">
                          <a:solidFill>
                            <a:srgbClr val="525252"/>
                          </a:solidFill>
                          <a:latin typeface="Calibri"/>
                          <a:cs typeface="Calibri"/>
                        </a:rPr>
                        <a:t>r </a:t>
                      </a:r>
                      <a:r>
                        <a:rPr sz="1400" b="1" spc="30" dirty="0">
                          <a:solidFill>
                            <a:srgbClr val="525252"/>
                          </a:solidFill>
                          <a:latin typeface="Calibri"/>
                          <a:cs typeface="Calibri"/>
                        </a:rPr>
                        <a:t>t</a:t>
                      </a:r>
                      <a:r>
                        <a:rPr sz="1400" b="1" spc="-30" dirty="0">
                          <a:solidFill>
                            <a:srgbClr val="525252"/>
                          </a:solidFill>
                          <a:latin typeface="Calibri"/>
                          <a:cs typeface="Calibri"/>
                        </a:rPr>
                        <a:t>a</a:t>
                      </a:r>
                      <a:r>
                        <a:rPr sz="1400" b="1" spc="15" dirty="0">
                          <a:solidFill>
                            <a:srgbClr val="525252"/>
                          </a:solidFill>
                          <a:latin typeface="Calibri"/>
                          <a:cs typeface="Calibri"/>
                        </a:rPr>
                        <a:t>r</a:t>
                      </a:r>
                      <a:r>
                        <a:rPr sz="1400" b="1" spc="-5" dirty="0">
                          <a:solidFill>
                            <a:srgbClr val="525252"/>
                          </a:solidFill>
                          <a:latin typeface="Calibri"/>
                          <a:cs typeface="Calibri"/>
                        </a:rPr>
                        <a:t>g</a:t>
                      </a:r>
                      <a:r>
                        <a:rPr sz="1400" b="1" spc="30" dirty="0">
                          <a:solidFill>
                            <a:srgbClr val="525252"/>
                          </a:solidFill>
                          <a:latin typeface="Calibri"/>
                          <a:cs typeface="Calibri"/>
                        </a:rPr>
                        <a:t>e</a:t>
                      </a:r>
                      <a:r>
                        <a:rPr sz="1400" b="1" dirty="0">
                          <a:solidFill>
                            <a:srgbClr val="525252"/>
                          </a:solidFill>
                          <a:latin typeface="Calibri"/>
                          <a:cs typeface="Calibri"/>
                        </a:rPr>
                        <a:t>t</a:t>
                      </a:r>
                      <a:r>
                        <a:rPr sz="1400" b="1" spc="-85" dirty="0">
                          <a:solidFill>
                            <a:srgbClr val="525252"/>
                          </a:solidFill>
                          <a:latin typeface="Calibri"/>
                          <a:cs typeface="Calibri"/>
                        </a:rPr>
                        <a:t> </a:t>
                      </a:r>
                      <a:r>
                        <a:rPr lang="en-US" sz="1400" spc="-30" dirty="0">
                          <a:solidFill>
                            <a:srgbClr val="525252"/>
                          </a:solidFill>
                          <a:latin typeface="Calibri"/>
                          <a:cs typeface="Calibri"/>
                        </a:rPr>
                        <a:t>stock award</a:t>
                      </a:r>
                      <a:r>
                        <a:rPr sz="1400" spc="-120" dirty="0">
                          <a:solidFill>
                            <a:srgbClr val="525252"/>
                          </a:solidFill>
                          <a:latin typeface="Calibri"/>
                          <a:cs typeface="Calibri"/>
                        </a:rPr>
                        <a:t> </a:t>
                      </a:r>
                      <a:r>
                        <a:rPr sz="1400" b="1" spc="5" dirty="0">
                          <a:solidFill>
                            <a:srgbClr val="525252"/>
                          </a:solidFill>
                          <a:latin typeface="Calibri"/>
                          <a:cs typeface="Calibri"/>
                        </a:rPr>
                        <a:t>(</a:t>
                      </a:r>
                      <a:r>
                        <a:rPr sz="1400" b="1" spc="25" dirty="0">
                          <a:solidFill>
                            <a:srgbClr val="525252"/>
                          </a:solidFill>
                          <a:latin typeface="Calibri"/>
                          <a:cs typeface="Calibri"/>
                        </a:rPr>
                        <a:t>1</a:t>
                      </a:r>
                      <a:r>
                        <a:rPr lang="en-US" sz="1400" b="1" spc="25" dirty="0">
                          <a:solidFill>
                            <a:srgbClr val="525252"/>
                          </a:solidFill>
                          <a:latin typeface="Calibri"/>
                          <a:cs typeface="Calibri"/>
                        </a:rPr>
                        <a:t>2</a:t>
                      </a:r>
                      <a:r>
                        <a:rPr sz="1400" b="1" spc="25" dirty="0">
                          <a:solidFill>
                            <a:srgbClr val="525252"/>
                          </a:solidFill>
                          <a:latin typeface="Calibri"/>
                          <a:cs typeface="Calibri"/>
                        </a:rPr>
                        <a:t>0</a:t>
                      </a:r>
                      <a:r>
                        <a:rPr sz="1400" b="1" dirty="0">
                          <a:solidFill>
                            <a:srgbClr val="525252"/>
                          </a:solidFill>
                          <a:latin typeface="Calibri"/>
                          <a:cs typeface="Calibri"/>
                        </a:rPr>
                        <a:t>%</a:t>
                      </a:r>
                      <a:r>
                        <a:rPr sz="1400" b="1" spc="-85" dirty="0">
                          <a:solidFill>
                            <a:srgbClr val="525252"/>
                          </a:solidFill>
                          <a:latin typeface="Calibri"/>
                          <a:cs typeface="Calibri"/>
                        </a:rPr>
                        <a:t> </a:t>
                      </a:r>
                      <a:r>
                        <a:rPr sz="1400" b="1" dirty="0">
                          <a:solidFill>
                            <a:srgbClr val="525252"/>
                          </a:solidFill>
                          <a:latin typeface="Calibri"/>
                          <a:cs typeface="Calibri"/>
                        </a:rPr>
                        <a:t>-</a:t>
                      </a:r>
                      <a:r>
                        <a:rPr sz="1400" b="1" spc="-80" dirty="0">
                          <a:solidFill>
                            <a:srgbClr val="525252"/>
                          </a:solidFill>
                          <a:latin typeface="Calibri"/>
                          <a:cs typeface="Calibri"/>
                        </a:rPr>
                        <a:t> </a:t>
                      </a:r>
                      <a:r>
                        <a:rPr sz="1400" b="1" spc="20" dirty="0">
                          <a:solidFill>
                            <a:srgbClr val="525252"/>
                          </a:solidFill>
                          <a:latin typeface="Calibri"/>
                          <a:cs typeface="Calibri"/>
                        </a:rPr>
                        <a:t>150</a:t>
                      </a:r>
                      <a:r>
                        <a:rPr sz="1400" b="1" spc="5" dirty="0">
                          <a:solidFill>
                            <a:srgbClr val="525252"/>
                          </a:solidFill>
                          <a:latin typeface="Calibri"/>
                          <a:cs typeface="Calibri"/>
                        </a:rPr>
                        <a:t>%</a:t>
                      </a:r>
                      <a:r>
                        <a:rPr sz="1400" b="1" dirty="0">
                          <a:solidFill>
                            <a:srgbClr val="525252"/>
                          </a:solidFill>
                          <a:latin typeface="Calibri"/>
                          <a:cs typeface="Calibri"/>
                        </a:rPr>
                        <a:t>)</a:t>
                      </a:r>
                      <a:r>
                        <a:rPr lang="en-US" sz="1400" b="1" dirty="0">
                          <a:solidFill>
                            <a:srgbClr val="525252"/>
                          </a:solidFill>
                          <a:latin typeface="Calibri"/>
                          <a:cs typeface="Calibri"/>
                        </a:rPr>
                        <a:t> – approx. 20 % of the org *</a:t>
                      </a:r>
                      <a:endParaRPr sz="1400" dirty="0">
                        <a:latin typeface="Calibri"/>
                        <a:cs typeface="Calibri"/>
                      </a:endParaRPr>
                    </a:p>
                  </a:txBody>
                  <a:tcPr marL="0" marR="0" marT="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extLst>
                  <a:ext uri="{0D108BD9-81ED-4DB2-BD59-A6C34878D82A}">
                    <a16:rowId xmlns:a16="http://schemas.microsoft.com/office/drawing/2014/main" val="10002"/>
                  </a:ext>
                </a:extLst>
              </a:tr>
              <a:tr h="793102">
                <a:tc>
                  <a:txBody>
                    <a:bodyPr/>
                    <a:lstStyle/>
                    <a:p>
                      <a:pPr>
                        <a:lnSpc>
                          <a:spcPct val="100000"/>
                        </a:lnSpc>
                      </a:pPr>
                      <a:endParaRPr sz="1400">
                        <a:latin typeface="Times New Roman"/>
                        <a:cs typeface="Times New Roman"/>
                      </a:endParaRPr>
                    </a:p>
                    <a:p>
                      <a:pPr algn="ctr">
                        <a:lnSpc>
                          <a:spcPct val="100000"/>
                        </a:lnSpc>
                        <a:spcBef>
                          <a:spcPts val="1190"/>
                        </a:spcBef>
                      </a:pPr>
                      <a:r>
                        <a:rPr sz="1400" b="1" spc="15">
                          <a:solidFill>
                            <a:srgbClr val="525252"/>
                          </a:solidFill>
                          <a:latin typeface="Calibri"/>
                          <a:cs typeface="Calibri"/>
                        </a:rPr>
                        <a:t>F</a:t>
                      </a:r>
                      <a:r>
                        <a:rPr sz="1400" b="1" spc="-20">
                          <a:solidFill>
                            <a:srgbClr val="525252"/>
                          </a:solidFill>
                          <a:latin typeface="Calibri"/>
                          <a:cs typeface="Calibri"/>
                        </a:rPr>
                        <a:t>o</a:t>
                      </a:r>
                      <a:r>
                        <a:rPr sz="1400" b="1">
                          <a:solidFill>
                            <a:srgbClr val="525252"/>
                          </a:solidFill>
                          <a:latin typeface="Calibri"/>
                          <a:cs typeface="Calibri"/>
                        </a:rPr>
                        <a:t>r</a:t>
                      </a:r>
                      <a:r>
                        <a:rPr sz="1400" b="1" spc="-75">
                          <a:solidFill>
                            <a:srgbClr val="525252"/>
                          </a:solidFill>
                          <a:latin typeface="Calibri"/>
                          <a:cs typeface="Calibri"/>
                        </a:rPr>
                        <a:t> </a:t>
                      </a:r>
                      <a:r>
                        <a:rPr sz="1400" b="1" spc="25">
                          <a:solidFill>
                            <a:srgbClr val="525252"/>
                          </a:solidFill>
                          <a:latin typeface="Calibri"/>
                          <a:cs typeface="Calibri"/>
                        </a:rPr>
                        <a:t>st</a:t>
                      </a:r>
                      <a:r>
                        <a:rPr sz="1400" b="1" spc="15">
                          <a:solidFill>
                            <a:srgbClr val="525252"/>
                          </a:solidFill>
                          <a:latin typeface="Calibri"/>
                          <a:cs typeface="Calibri"/>
                        </a:rPr>
                        <a:t>r</a:t>
                      </a:r>
                      <a:r>
                        <a:rPr sz="1400" b="1" spc="-20">
                          <a:solidFill>
                            <a:srgbClr val="525252"/>
                          </a:solidFill>
                          <a:latin typeface="Calibri"/>
                          <a:cs typeface="Calibri"/>
                        </a:rPr>
                        <a:t>on</a:t>
                      </a:r>
                      <a:r>
                        <a:rPr sz="1400" b="1">
                          <a:solidFill>
                            <a:srgbClr val="525252"/>
                          </a:solidFill>
                          <a:latin typeface="Calibri"/>
                          <a:cs typeface="Calibri"/>
                        </a:rPr>
                        <a:t>g</a:t>
                      </a:r>
                      <a:r>
                        <a:rPr sz="1400" b="1" spc="-95">
                          <a:solidFill>
                            <a:srgbClr val="525252"/>
                          </a:solidFill>
                          <a:latin typeface="Calibri"/>
                          <a:cs typeface="Calibri"/>
                        </a:rPr>
                        <a:t> </a:t>
                      </a:r>
                      <a:r>
                        <a:rPr sz="1400" b="1" spc="-20">
                          <a:solidFill>
                            <a:srgbClr val="525252"/>
                          </a:solidFill>
                          <a:latin typeface="Calibri"/>
                          <a:cs typeface="Calibri"/>
                        </a:rPr>
                        <a:t>p</a:t>
                      </a:r>
                      <a:r>
                        <a:rPr sz="1400" b="1" spc="25">
                          <a:solidFill>
                            <a:srgbClr val="525252"/>
                          </a:solidFill>
                          <a:latin typeface="Calibri"/>
                          <a:cs typeface="Calibri"/>
                        </a:rPr>
                        <a:t>e</a:t>
                      </a:r>
                      <a:r>
                        <a:rPr sz="1400" b="1" spc="15">
                          <a:solidFill>
                            <a:srgbClr val="525252"/>
                          </a:solidFill>
                          <a:latin typeface="Calibri"/>
                          <a:cs typeface="Calibri"/>
                        </a:rPr>
                        <a:t>r</a:t>
                      </a:r>
                      <a:r>
                        <a:rPr sz="1400" b="1" spc="-5">
                          <a:solidFill>
                            <a:srgbClr val="525252"/>
                          </a:solidFill>
                          <a:latin typeface="Calibri"/>
                          <a:cs typeface="Calibri"/>
                        </a:rPr>
                        <a:t>f</a:t>
                      </a:r>
                      <a:r>
                        <a:rPr sz="1400" b="1" spc="-20">
                          <a:solidFill>
                            <a:srgbClr val="525252"/>
                          </a:solidFill>
                          <a:latin typeface="Calibri"/>
                          <a:cs typeface="Calibri"/>
                        </a:rPr>
                        <a:t>o</a:t>
                      </a:r>
                      <a:r>
                        <a:rPr sz="1400" b="1" spc="15">
                          <a:solidFill>
                            <a:srgbClr val="525252"/>
                          </a:solidFill>
                          <a:latin typeface="Calibri"/>
                          <a:cs typeface="Calibri"/>
                        </a:rPr>
                        <a:t>r</a:t>
                      </a:r>
                      <a:r>
                        <a:rPr sz="1400" b="1" spc="-40">
                          <a:solidFill>
                            <a:srgbClr val="525252"/>
                          </a:solidFill>
                          <a:latin typeface="Calibri"/>
                          <a:cs typeface="Calibri"/>
                        </a:rPr>
                        <a:t>m</a:t>
                      </a:r>
                      <a:r>
                        <a:rPr sz="1400" b="1" spc="25">
                          <a:solidFill>
                            <a:srgbClr val="525252"/>
                          </a:solidFill>
                          <a:latin typeface="Calibri"/>
                          <a:cs typeface="Calibri"/>
                        </a:rPr>
                        <a:t>e</a:t>
                      </a:r>
                      <a:r>
                        <a:rPr sz="1400" b="1" spc="-60">
                          <a:solidFill>
                            <a:srgbClr val="525252"/>
                          </a:solidFill>
                          <a:latin typeface="Calibri"/>
                          <a:cs typeface="Calibri"/>
                        </a:rPr>
                        <a:t>r</a:t>
                      </a:r>
                      <a:r>
                        <a:rPr sz="1400" b="1">
                          <a:solidFill>
                            <a:srgbClr val="525252"/>
                          </a:solidFill>
                          <a:latin typeface="Calibri"/>
                          <a:cs typeface="Calibri"/>
                        </a:rPr>
                        <a:t>s</a:t>
                      </a:r>
                      <a:r>
                        <a:rPr sz="1400" b="1" spc="-65">
                          <a:solidFill>
                            <a:srgbClr val="525252"/>
                          </a:solidFill>
                          <a:latin typeface="Calibri"/>
                          <a:cs typeface="Calibri"/>
                        </a:rPr>
                        <a:t> </a:t>
                      </a:r>
                      <a:r>
                        <a:rPr sz="1400" b="1" spc="20">
                          <a:solidFill>
                            <a:srgbClr val="525252"/>
                          </a:solidFill>
                          <a:latin typeface="Calibri"/>
                          <a:cs typeface="Calibri"/>
                        </a:rPr>
                        <a:t>i</a:t>
                      </a:r>
                      <a:r>
                        <a:rPr sz="1400" b="1">
                          <a:solidFill>
                            <a:srgbClr val="525252"/>
                          </a:solidFill>
                          <a:latin typeface="Calibri"/>
                          <a:cs typeface="Calibri"/>
                        </a:rPr>
                        <a:t>n</a:t>
                      </a:r>
                      <a:r>
                        <a:rPr sz="1400" b="1" spc="-110">
                          <a:solidFill>
                            <a:srgbClr val="525252"/>
                          </a:solidFill>
                          <a:latin typeface="Calibri"/>
                          <a:cs typeface="Calibri"/>
                        </a:rPr>
                        <a:t> </a:t>
                      </a:r>
                      <a:r>
                        <a:rPr sz="1400" b="1" spc="-5">
                          <a:solidFill>
                            <a:srgbClr val="525252"/>
                          </a:solidFill>
                          <a:latin typeface="Calibri"/>
                          <a:cs typeface="Calibri"/>
                        </a:rPr>
                        <a:t>g</a:t>
                      </a:r>
                      <a:r>
                        <a:rPr sz="1400" b="1" spc="-25">
                          <a:solidFill>
                            <a:srgbClr val="525252"/>
                          </a:solidFill>
                          <a:latin typeface="Calibri"/>
                          <a:cs typeface="Calibri"/>
                        </a:rPr>
                        <a:t>o</a:t>
                      </a:r>
                      <a:r>
                        <a:rPr sz="1400" b="1" spc="-20">
                          <a:solidFill>
                            <a:srgbClr val="525252"/>
                          </a:solidFill>
                          <a:latin typeface="Calibri"/>
                          <a:cs typeface="Calibri"/>
                        </a:rPr>
                        <a:t>o</a:t>
                      </a:r>
                      <a:r>
                        <a:rPr sz="1400" b="1">
                          <a:solidFill>
                            <a:srgbClr val="525252"/>
                          </a:solidFill>
                          <a:latin typeface="Calibri"/>
                          <a:cs typeface="Calibri"/>
                        </a:rPr>
                        <a:t>d</a:t>
                      </a:r>
                      <a:r>
                        <a:rPr sz="1400" b="1" spc="-110">
                          <a:solidFill>
                            <a:srgbClr val="525252"/>
                          </a:solidFill>
                          <a:latin typeface="Calibri"/>
                          <a:cs typeface="Calibri"/>
                        </a:rPr>
                        <a:t> </a:t>
                      </a:r>
                      <a:r>
                        <a:rPr sz="1400" b="1" spc="25">
                          <a:solidFill>
                            <a:srgbClr val="525252"/>
                          </a:solidFill>
                          <a:latin typeface="Calibri"/>
                          <a:cs typeface="Calibri"/>
                        </a:rPr>
                        <a:t>st</a:t>
                      </a:r>
                      <a:r>
                        <a:rPr sz="1400" b="1" spc="-30">
                          <a:solidFill>
                            <a:srgbClr val="525252"/>
                          </a:solidFill>
                          <a:latin typeface="Calibri"/>
                          <a:cs typeface="Calibri"/>
                        </a:rPr>
                        <a:t>a</a:t>
                      </a:r>
                      <a:r>
                        <a:rPr sz="1400" b="1" spc="-20">
                          <a:solidFill>
                            <a:srgbClr val="525252"/>
                          </a:solidFill>
                          <a:latin typeface="Calibri"/>
                          <a:cs typeface="Calibri"/>
                        </a:rPr>
                        <a:t>nd</a:t>
                      </a:r>
                      <a:r>
                        <a:rPr sz="1400" b="1" spc="20">
                          <a:solidFill>
                            <a:srgbClr val="525252"/>
                          </a:solidFill>
                          <a:latin typeface="Calibri"/>
                          <a:cs typeface="Calibri"/>
                        </a:rPr>
                        <a:t>i</a:t>
                      </a:r>
                      <a:r>
                        <a:rPr sz="1400" b="1" spc="-20">
                          <a:solidFill>
                            <a:srgbClr val="525252"/>
                          </a:solidFill>
                          <a:latin typeface="Calibri"/>
                          <a:cs typeface="Calibri"/>
                        </a:rPr>
                        <a:t>n</a:t>
                      </a:r>
                      <a:r>
                        <a:rPr sz="1400" b="1">
                          <a:solidFill>
                            <a:srgbClr val="525252"/>
                          </a:solidFill>
                          <a:latin typeface="Calibri"/>
                          <a:cs typeface="Calibri"/>
                        </a:rPr>
                        <a:t>g</a:t>
                      </a:r>
                      <a:endParaRPr sz="1400">
                        <a:latin typeface="Calibri"/>
                        <a:cs typeface="Calibri"/>
                      </a:endParaRPr>
                    </a:p>
                  </a:txBody>
                  <a:tcPr marL="0" marR="0" marT="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tc>
                  <a:txBody>
                    <a:bodyPr/>
                    <a:lstStyle/>
                    <a:p>
                      <a:pPr>
                        <a:lnSpc>
                          <a:spcPct val="100000"/>
                        </a:lnSpc>
                      </a:pPr>
                      <a:endParaRPr sz="1400" dirty="0">
                        <a:latin typeface="Times New Roman"/>
                        <a:cs typeface="Times New Roman"/>
                      </a:endParaRPr>
                    </a:p>
                    <a:p>
                      <a:pPr algn="ctr">
                        <a:lnSpc>
                          <a:spcPct val="100000"/>
                        </a:lnSpc>
                        <a:spcBef>
                          <a:spcPts val="1190"/>
                        </a:spcBef>
                      </a:pPr>
                      <a:r>
                        <a:rPr sz="1400" spc="-10" dirty="0">
                          <a:solidFill>
                            <a:srgbClr val="525252"/>
                          </a:solidFill>
                          <a:latin typeface="Calibri"/>
                          <a:cs typeface="Calibri"/>
                        </a:rPr>
                        <a:t>C</a:t>
                      </a:r>
                      <a:r>
                        <a:rPr sz="1400" spc="-5" dirty="0">
                          <a:solidFill>
                            <a:srgbClr val="525252"/>
                          </a:solidFill>
                          <a:latin typeface="Calibri"/>
                          <a:cs typeface="Calibri"/>
                        </a:rPr>
                        <a:t>on</a:t>
                      </a:r>
                      <a:r>
                        <a:rPr sz="1400" spc="45" dirty="0">
                          <a:solidFill>
                            <a:srgbClr val="525252"/>
                          </a:solidFill>
                          <a:latin typeface="Calibri"/>
                          <a:cs typeface="Calibri"/>
                        </a:rPr>
                        <a:t>s</a:t>
                      </a:r>
                      <a:r>
                        <a:rPr sz="1400" spc="-30" dirty="0">
                          <a:solidFill>
                            <a:srgbClr val="525252"/>
                          </a:solidFill>
                          <a:latin typeface="Calibri"/>
                          <a:cs typeface="Calibri"/>
                        </a:rPr>
                        <a:t>i</a:t>
                      </a:r>
                      <a:r>
                        <a:rPr sz="1400" spc="-5" dirty="0">
                          <a:solidFill>
                            <a:srgbClr val="525252"/>
                          </a:solidFill>
                          <a:latin typeface="Calibri"/>
                          <a:cs typeface="Calibri"/>
                        </a:rPr>
                        <a:t>d</a:t>
                      </a:r>
                      <a:r>
                        <a:rPr sz="1400" spc="-35" dirty="0">
                          <a:solidFill>
                            <a:srgbClr val="525252"/>
                          </a:solidFill>
                          <a:latin typeface="Calibri"/>
                          <a:cs typeface="Calibri"/>
                        </a:rPr>
                        <a:t>e</a:t>
                      </a:r>
                      <a:r>
                        <a:rPr sz="1400" dirty="0">
                          <a:solidFill>
                            <a:srgbClr val="525252"/>
                          </a:solidFill>
                          <a:latin typeface="Calibri"/>
                          <a:cs typeface="Calibri"/>
                        </a:rPr>
                        <a:t>r</a:t>
                      </a:r>
                      <a:r>
                        <a:rPr sz="1400" spc="-65" dirty="0">
                          <a:solidFill>
                            <a:srgbClr val="525252"/>
                          </a:solidFill>
                          <a:latin typeface="Calibri"/>
                          <a:cs typeface="Calibri"/>
                        </a:rPr>
                        <a:t> </a:t>
                      </a:r>
                      <a:r>
                        <a:rPr sz="1400" dirty="0">
                          <a:solidFill>
                            <a:srgbClr val="525252"/>
                          </a:solidFill>
                          <a:latin typeface="Calibri"/>
                          <a:cs typeface="Calibri"/>
                        </a:rPr>
                        <a:t>a</a:t>
                      </a:r>
                      <a:r>
                        <a:rPr sz="1400" spc="-35" dirty="0">
                          <a:solidFill>
                            <a:srgbClr val="525252"/>
                          </a:solidFill>
                          <a:latin typeface="Calibri"/>
                          <a:cs typeface="Calibri"/>
                        </a:rPr>
                        <a:t> </a:t>
                      </a:r>
                      <a:r>
                        <a:rPr sz="1400" b="1" spc="25" dirty="0">
                          <a:solidFill>
                            <a:srgbClr val="525252"/>
                          </a:solidFill>
                          <a:latin typeface="Calibri"/>
                          <a:cs typeface="Calibri"/>
                        </a:rPr>
                        <a:t>t</a:t>
                      </a:r>
                      <a:r>
                        <a:rPr sz="1400" b="1" spc="-30" dirty="0">
                          <a:solidFill>
                            <a:srgbClr val="525252"/>
                          </a:solidFill>
                          <a:latin typeface="Calibri"/>
                          <a:cs typeface="Calibri"/>
                        </a:rPr>
                        <a:t>a</a:t>
                      </a:r>
                      <a:r>
                        <a:rPr sz="1400" b="1" spc="15" dirty="0">
                          <a:solidFill>
                            <a:srgbClr val="525252"/>
                          </a:solidFill>
                          <a:latin typeface="Calibri"/>
                          <a:cs typeface="Calibri"/>
                        </a:rPr>
                        <a:t>r</a:t>
                      </a:r>
                      <a:r>
                        <a:rPr sz="1400" b="1" spc="-5" dirty="0">
                          <a:solidFill>
                            <a:srgbClr val="525252"/>
                          </a:solidFill>
                          <a:latin typeface="Calibri"/>
                          <a:cs typeface="Calibri"/>
                        </a:rPr>
                        <a:t>g</a:t>
                      </a:r>
                      <a:r>
                        <a:rPr sz="1400" b="1" spc="30" dirty="0">
                          <a:solidFill>
                            <a:srgbClr val="525252"/>
                          </a:solidFill>
                          <a:latin typeface="Calibri"/>
                          <a:cs typeface="Calibri"/>
                        </a:rPr>
                        <a:t>e</a:t>
                      </a:r>
                      <a:r>
                        <a:rPr sz="1400" b="1" dirty="0">
                          <a:solidFill>
                            <a:srgbClr val="525252"/>
                          </a:solidFill>
                          <a:latin typeface="Calibri"/>
                          <a:cs typeface="Calibri"/>
                        </a:rPr>
                        <a:t>t</a:t>
                      </a:r>
                      <a:r>
                        <a:rPr sz="1400" b="1" spc="-60" dirty="0">
                          <a:solidFill>
                            <a:srgbClr val="525252"/>
                          </a:solidFill>
                          <a:latin typeface="Calibri"/>
                          <a:cs typeface="Calibri"/>
                        </a:rPr>
                        <a:t> </a:t>
                      </a:r>
                      <a:r>
                        <a:rPr sz="1400" spc="40" dirty="0">
                          <a:solidFill>
                            <a:srgbClr val="525252"/>
                          </a:solidFill>
                          <a:latin typeface="Calibri"/>
                          <a:cs typeface="Calibri"/>
                        </a:rPr>
                        <a:t>s</a:t>
                      </a:r>
                      <a:r>
                        <a:rPr sz="1400" spc="-30" dirty="0">
                          <a:solidFill>
                            <a:srgbClr val="525252"/>
                          </a:solidFill>
                          <a:latin typeface="Calibri"/>
                          <a:cs typeface="Calibri"/>
                        </a:rPr>
                        <a:t>t</a:t>
                      </a:r>
                      <a:r>
                        <a:rPr sz="1400" spc="-5" dirty="0">
                          <a:solidFill>
                            <a:srgbClr val="525252"/>
                          </a:solidFill>
                          <a:latin typeface="Calibri"/>
                          <a:cs typeface="Calibri"/>
                        </a:rPr>
                        <a:t>oc</a:t>
                      </a:r>
                      <a:r>
                        <a:rPr sz="1400" dirty="0">
                          <a:solidFill>
                            <a:srgbClr val="525252"/>
                          </a:solidFill>
                          <a:latin typeface="Calibri"/>
                          <a:cs typeface="Calibri"/>
                        </a:rPr>
                        <a:t>k</a:t>
                      </a:r>
                      <a:r>
                        <a:rPr sz="1400" spc="-65" dirty="0">
                          <a:solidFill>
                            <a:srgbClr val="525252"/>
                          </a:solidFill>
                          <a:latin typeface="Calibri"/>
                          <a:cs typeface="Calibri"/>
                        </a:rPr>
                        <a:t> </a:t>
                      </a:r>
                      <a:r>
                        <a:rPr sz="1400" spc="-10" dirty="0">
                          <a:solidFill>
                            <a:srgbClr val="525252"/>
                          </a:solidFill>
                          <a:latin typeface="Calibri"/>
                          <a:cs typeface="Calibri"/>
                        </a:rPr>
                        <a:t>a</a:t>
                      </a:r>
                      <a:r>
                        <a:rPr sz="1400" spc="30" dirty="0">
                          <a:solidFill>
                            <a:srgbClr val="525252"/>
                          </a:solidFill>
                          <a:latin typeface="Calibri"/>
                          <a:cs typeface="Calibri"/>
                        </a:rPr>
                        <a:t>w</a:t>
                      </a:r>
                      <a:r>
                        <a:rPr sz="1400" spc="-10" dirty="0">
                          <a:solidFill>
                            <a:srgbClr val="525252"/>
                          </a:solidFill>
                          <a:latin typeface="Calibri"/>
                          <a:cs typeface="Calibri"/>
                        </a:rPr>
                        <a:t>a</a:t>
                      </a:r>
                      <a:r>
                        <a:rPr sz="1400" spc="25" dirty="0">
                          <a:solidFill>
                            <a:srgbClr val="525252"/>
                          </a:solidFill>
                          <a:latin typeface="Calibri"/>
                          <a:cs typeface="Calibri"/>
                        </a:rPr>
                        <a:t>r</a:t>
                      </a:r>
                      <a:r>
                        <a:rPr sz="1400" dirty="0">
                          <a:solidFill>
                            <a:srgbClr val="525252"/>
                          </a:solidFill>
                          <a:latin typeface="Calibri"/>
                          <a:cs typeface="Calibri"/>
                        </a:rPr>
                        <a:t>d</a:t>
                      </a:r>
                      <a:r>
                        <a:rPr sz="1400" spc="-105" dirty="0">
                          <a:solidFill>
                            <a:srgbClr val="525252"/>
                          </a:solidFill>
                          <a:latin typeface="Calibri"/>
                          <a:cs typeface="Calibri"/>
                        </a:rPr>
                        <a:t> </a:t>
                      </a:r>
                      <a:r>
                        <a:rPr sz="1400" b="1" dirty="0">
                          <a:solidFill>
                            <a:srgbClr val="525252"/>
                          </a:solidFill>
                          <a:latin typeface="Calibri"/>
                          <a:cs typeface="Calibri"/>
                        </a:rPr>
                        <a:t>(</a:t>
                      </a:r>
                      <a:r>
                        <a:rPr sz="1400" b="1" spc="20" dirty="0">
                          <a:solidFill>
                            <a:srgbClr val="525252"/>
                          </a:solidFill>
                          <a:latin typeface="Calibri"/>
                          <a:cs typeface="Calibri"/>
                        </a:rPr>
                        <a:t>9</a:t>
                      </a:r>
                      <a:r>
                        <a:rPr sz="1400" b="1" spc="-50" dirty="0">
                          <a:solidFill>
                            <a:srgbClr val="525252"/>
                          </a:solidFill>
                          <a:latin typeface="Calibri"/>
                          <a:cs typeface="Calibri"/>
                        </a:rPr>
                        <a:t>0</a:t>
                      </a:r>
                      <a:r>
                        <a:rPr sz="1400" b="1" dirty="0">
                          <a:solidFill>
                            <a:srgbClr val="525252"/>
                          </a:solidFill>
                          <a:latin typeface="Calibri"/>
                          <a:cs typeface="Calibri"/>
                        </a:rPr>
                        <a:t>%</a:t>
                      </a:r>
                      <a:r>
                        <a:rPr sz="1400" b="1" spc="-80" dirty="0">
                          <a:solidFill>
                            <a:srgbClr val="525252"/>
                          </a:solidFill>
                          <a:latin typeface="Calibri"/>
                          <a:cs typeface="Calibri"/>
                        </a:rPr>
                        <a:t> </a:t>
                      </a:r>
                      <a:r>
                        <a:rPr sz="1400" b="1" dirty="0">
                          <a:solidFill>
                            <a:srgbClr val="525252"/>
                          </a:solidFill>
                          <a:latin typeface="Calibri"/>
                          <a:cs typeface="Calibri"/>
                        </a:rPr>
                        <a:t>-</a:t>
                      </a:r>
                      <a:r>
                        <a:rPr sz="1400" b="1" spc="-80" dirty="0">
                          <a:solidFill>
                            <a:srgbClr val="525252"/>
                          </a:solidFill>
                          <a:latin typeface="Calibri"/>
                          <a:cs typeface="Calibri"/>
                        </a:rPr>
                        <a:t> </a:t>
                      </a:r>
                      <a:r>
                        <a:rPr sz="1400" b="1" spc="20" dirty="0">
                          <a:solidFill>
                            <a:srgbClr val="525252"/>
                          </a:solidFill>
                          <a:latin typeface="Calibri"/>
                          <a:cs typeface="Calibri"/>
                        </a:rPr>
                        <a:t>1</a:t>
                      </a:r>
                      <a:r>
                        <a:rPr lang="en-US" sz="1400" b="1" spc="20" dirty="0">
                          <a:solidFill>
                            <a:srgbClr val="525252"/>
                          </a:solidFill>
                          <a:latin typeface="Calibri"/>
                          <a:cs typeface="Calibri"/>
                        </a:rPr>
                        <a:t>2</a:t>
                      </a:r>
                      <a:r>
                        <a:rPr sz="1400" b="1" spc="20" dirty="0">
                          <a:solidFill>
                            <a:srgbClr val="525252"/>
                          </a:solidFill>
                          <a:latin typeface="Calibri"/>
                          <a:cs typeface="Calibri"/>
                        </a:rPr>
                        <a:t>0</a:t>
                      </a:r>
                      <a:r>
                        <a:rPr sz="1400" b="1" spc="5" dirty="0">
                          <a:solidFill>
                            <a:srgbClr val="525252"/>
                          </a:solidFill>
                          <a:latin typeface="Calibri"/>
                          <a:cs typeface="Calibri"/>
                        </a:rPr>
                        <a:t>%</a:t>
                      </a:r>
                      <a:r>
                        <a:rPr sz="1400" b="1" dirty="0">
                          <a:solidFill>
                            <a:srgbClr val="525252"/>
                          </a:solidFill>
                          <a:latin typeface="Calibri"/>
                          <a:cs typeface="Calibri"/>
                        </a:rPr>
                        <a:t>)</a:t>
                      </a:r>
                      <a:r>
                        <a:rPr lang="en-US" sz="1400" b="1" dirty="0">
                          <a:solidFill>
                            <a:srgbClr val="525252"/>
                          </a:solidFill>
                          <a:latin typeface="Calibri"/>
                          <a:cs typeface="Calibri"/>
                        </a:rPr>
                        <a:t> – approx. 45% of the org *</a:t>
                      </a:r>
                      <a:endParaRPr sz="1400" dirty="0">
                        <a:latin typeface="Calibri"/>
                        <a:cs typeface="Calibri"/>
                      </a:endParaRPr>
                    </a:p>
                  </a:txBody>
                  <a:tcPr marL="0" marR="0" marT="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extLst>
                  <a:ext uri="{0D108BD9-81ED-4DB2-BD59-A6C34878D82A}">
                    <a16:rowId xmlns:a16="http://schemas.microsoft.com/office/drawing/2014/main" val="10003"/>
                  </a:ext>
                </a:extLst>
              </a:tr>
              <a:tr h="826769">
                <a:tc>
                  <a:txBody>
                    <a:bodyPr/>
                    <a:lstStyle/>
                    <a:p>
                      <a:pPr>
                        <a:lnSpc>
                          <a:spcPct val="100000"/>
                        </a:lnSpc>
                        <a:spcBef>
                          <a:spcPts val="20"/>
                        </a:spcBef>
                      </a:pPr>
                      <a:endParaRPr sz="1250">
                        <a:latin typeface="Times New Roman"/>
                        <a:cs typeface="Times New Roman"/>
                      </a:endParaRPr>
                    </a:p>
                    <a:p>
                      <a:pPr marL="1693545" marR="124460" indent="-1563370">
                        <a:lnSpc>
                          <a:spcPct val="102800"/>
                        </a:lnSpc>
                      </a:pPr>
                      <a:r>
                        <a:rPr sz="1400" b="1" spc="10">
                          <a:solidFill>
                            <a:srgbClr val="525252"/>
                          </a:solidFill>
                          <a:latin typeface="Calibri"/>
                          <a:cs typeface="Calibri"/>
                        </a:rPr>
                        <a:t>For</a:t>
                      </a:r>
                      <a:r>
                        <a:rPr sz="1400" b="1" spc="-75">
                          <a:solidFill>
                            <a:srgbClr val="525252"/>
                          </a:solidFill>
                          <a:latin typeface="Calibri"/>
                          <a:cs typeface="Calibri"/>
                        </a:rPr>
                        <a:t> </a:t>
                      </a:r>
                      <a:r>
                        <a:rPr sz="1400" b="1" spc="10">
                          <a:solidFill>
                            <a:srgbClr val="525252"/>
                          </a:solidFill>
                          <a:latin typeface="Calibri"/>
                          <a:cs typeface="Calibri"/>
                        </a:rPr>
                        <a:t>performers</a:t>
                      </a:r>
                      <a:r>
                        <a:rPr sz="1400" b="1" spc="-60">
                          <a:solidFill>
                            <a:srgbClr val="525252"/>
                          </a:solidFill>
                          <a:latin typeface="Calibri"/>
                          <a:cs typeface="Calibri"/>
                        </a:rPr>
                        <a:t> </a:t>
                      </a:r>
                      <a:r>
                        <a:rPr sz="1400" b="1" spc="20">
                          <a:solidFill>
                            <a:srgbClr val="525252"/>
                          </a:solidFill>
                          <a:latin typeface="Calibri"/>
                          <a:cs typeface="Calibri"/>
                        </a:rPr>
                        <a:t>with</a:t>
                      </a:r>
                      <a:r>
                        <a:rPr sz="1400" b="1" spc="-110">
                          <a:solidFill>
                            <a:srgbClr val="525252"/>
                          </a:solidFill>
                          <a:latin typeface="Calibri"/>
                          <a:cs typeface="Calibri"/>
                        </a:rPr>
                        <a:t> </a:t>
                      </a:r>
                      <a:r>
                        <a:rPr sz="1400" b="1">
                          <a:solidFill>
                            <a:srgbClr val="525252"/>
                          </a:solidFill>
                          <a:latin typeface="Calibri"/>
                          <a:cs typeface="Calibri"/>
                        </a:rPr>
                        <a:t>opportunities</a:t>
                      </a:r>
                      <a:r>
                        <a:rPr sz="1400" b="1" spc="-60">
                          <a:solidFill>
                            <a:srgbClr val="525252"/>
                          </a:solidFill>
                          <a:latin typeface="Calibri"/>
                          <a:cs typeface="Calibri"/>
                        </a:rPr>
                        <a:t> </a:t>
                      </a:r>
                      <a:r>
                        <a:rPr sz="1400" b="1">
                          <a:solidFill>
                            <a:srgbClr val="525252"/>
                          </a:solidFill>
                          <a:latin typeface="Calibri"/>
                          <a:cs typeface="Calibri"/>
                        </a:rPr>
                        <a:t>or</a:t>
                      </a:r>
                      <a:r>
                        <a:rPr sz="1400" b="1" spc="-75">
                          <a:solidFill>
                            <a:srgbClr val="525252"/>
                          </a:solidFill>
                          <a:latin typeface="Calibri"/>
                          <a:cs typeface="Calibri"/>
                        </a:rPr>
                        <a:t> </a:t>
                      </a:r>
                      <a:r>
                        <a:rPr sz="1400" b="1">
                          <a:solidFill>
                            <a:srgbClr val="525252"/>
                          </a:solidFill>
                          <a:latin typeface="Calibri"/>
                          <a:cs typeface="Calibri"/>
                        </a:rPr>
                        <a:t>gaps,</a:t>
                      </a:r>
                      <a:r>
                        <a:rPr sz="1400" b="1" spc="-80">
                          <a:solidFill>
                            <a:srgbClr val="525252"/>
                          </a:solidFill>
                          <a:latin typeface="Calibri"/>
                          <a:cs typeface="Calibri"/>
                        </a:rPr>
                        <a:t> </a:t>
                      </a:r>
                      <a:r>
                        <a:rPr sz="1400" b="1" spc="-5">
                          <a:solidFill>
                            <a:srgbClr val="525252"/>
                          </a:solidFill>
                          <a:latin typeface="Calibri"/>
                          <a:cs typeface="Calibri"/>
                        </a:rPr>
                        <a:t>but</a:t>
                      </a:r>
                      <a:r>
                        <a:rPr sz="1400" b="1" spc="-65">
                          <a:solidFill>
                            <a:srgbClr val="525252"/>
                          </a:solidFill>
                          <a:latin typeface="Calibri"/>
                          <a:cs typeface="Calibri"/>
                        </a:rPr>
                        <a:t> </a:t>
                      </a:r>
                      <a:r>
                        <a:rPr sz="1400" b="1" spc="-5">
                          <a:solidFill>
                            <a:srgbClr val="525252"/>
                          </a:solidFill>
                          <a:latin typeface="Calibri"/>
                          <a:cs typeface="Calibri"/>
                        </a:rPr>
                        <a:t>not </a:t>
                      </a:r>
                      <a:r>
                        <a:rPr sz="1400" b="1" spc="-300">
                          <a:solidFill>
                            <a:srgbClr val="525252"/>
                          </a:solidFill>
                          <a:latin typeface="Calibri"/>
                          <a:cs typeface="Calibri"/>
                        </a:rPr>
                        <a:t> </a:t>
                      </a:r>
                      <a:r>
                        <a:rPr sz="1400" b="1">
                          <a:solidFill>
                            <a:srgbClr val="525252"/>
                          </a:solidFill>
                          <a:latin typeface="Calibri"/>
                          <a:cs typeface="Calibri"/>
                        </a:rPr>
                        <a:t>on</a:t>
                      </a:r>
                      <a:r>
                        <a:rPr sz="1400" b="1" spc="-40">
                          <a:solidFill>
                            <a:srgbClr val="525252"/>
                          </a:solidFill>
                          <a:latin typeface="Calibri"/>
                          <a:cs typeface="Calibri"/>
                        </a:rPr>
                        <a:t> </a:t>
                      </a:r>
                      <a:r>
                        <a:rPr sz="1400" b="1">
                          <a:solidFill>
                            <a:srgbClr val="525252"/>
                          </a:solidFill>
                          <a:latin typeface="Calibri"/>
                          <a:cs typeface="Calibri"/>
                        </a:rPr>
                        <a:t>FPA*</a:t>
                      </a:r>
                      <a:r>
                        <a:rPr lang="en-US" sz="1400" b="1">
                          <a:solidFill>
                            <a:srgbClr val="525252"/>
                          </a:solidFill>
                          <a:latin typeface="Calibri"/>
                          <a:cs typeface="Calibri"/>
                        </a:rPr>
                        <a:t>*</a:t>
                      </a:r>
                      <a:endParaRPr sz="1400">
                        <a:latin typeface="Calibri"/>
                        <a:cs typeface="Calibri"/>
                      </a:endParaRPr>
                    </a:p>
                  </a:txBody>
                  <a:tcPr marL="0" marR="0" marT="254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tc>
                  <a:txBody>
                    <a:bodyPr/>
                    <a:lstStyle/>
                    <a:p>
                      <a:pPr algn="ctr">
                        <a:lnSpc>
                          <a:spcPct val="100000"/>
                        </a:lnSpc>
                        <a:spcBef>
                          <a:spcPts val="750"/>
                        </a:spcBef>
                      </a:pPr>
                      <a:r>
                        <a:rPr sz="1400" dirty="0">
                          <a:solidFill>
                            <a:srgbClr val="525252"/>
                          </a:solidFill>
                          <a:latin typeface="Calibri"/>
                          <a:cs typeface="Calibri"/>
                        </a:rPr>
                        <a:t>Consider</a:t>
                      </a:r>
                      <a:r>
                        <a:rPr sz="1400" spc="-60" dirty="0">
                          <a:solidFill>
                            <a:srgbClr val="525252"/>
                          </a:solidFill>
                          <a:latin typeface="Calibri"/>
                          <a:cs typeface="Calibri"/>
                        </a:rPr>
                        <a:t> </a:t>
                      </a:r>
                      <a:r>
                        <a:rPr sz="1400" spc="10" dirty="0">
                          <a:solidFill>
                            <a:srgbClr val="525252"/>
                          </a:solidFill>
                          <a:latin typeface="Calibri"/>
                          <a:cs typeface="Calibri"/>
                        </a:rPr>
                        <a:t>a</a:t>
                      </a:r>
                      <a:r>
                        <a:rPr sz="1400" spc="-15" dirty="0">
                          <a:solidFill>
                            <a:srgbClr val="525252"/>
                          </a:solidFill>
                          <a:latin typeface="Calibri"/>
                          <a:cs typeface="Calibri"/>
                        </a:rPr>
                        <a:t> </a:t>
                      </a:r>
                      <a:r>
                        <a:rPr sz="1400" b="1" spc="15" dirty="0">
                          <a:solidFill>
                            <a:srgbClr val="525252"/>
                          </a:solidFill>
                          <a:latin typeface="Calibri"/>
                          <a:cs typeface="Calibri"/>
                        </a:rPr>
                        <a:t>reduced</a:t>
                      </a:r>
                      <a:r>
                        <a:rPr sz="1400" b="1" spc="-95" dirty="0">
                          <a:solidFill>
                            <a:srgbClr val="525252"/>
                          </a:solidFill>
                          <a:latin typeface="Calibri"/>
                          <a:cs typeface="Calibri"/>
                        </a:rPr>
                        <a:t> </a:t>
                      </a:r>
                      <a:r>
                        <a:rPr sz="1400" spc="5" dirty="0">
                          <a:solidFill>
                            <a:srgbClr val="525252"/>
                          </a:solidFill>
                          <a:latin typeface="Calibri"/>
                          <a:cs typeface="Calibri"/>
                        </a:rPr>
                        <a:t>stock</a:t>
                      </a:r>
                      <a:r>
                        <a:rPr sz="1400" spc="-65" dirty="0">
                          <a:solidFill>
                            <a:srgbClr val="525252"/>
                          </a:solidFill>
                          <a:latin typeface="Calibri"/>
                          <a:cs typeface="Calibri"/>
                        </a:rPr>
                        <a:t> </a:t>
                      </a:r>
                      <a:r>
                        <a:rPr sz="1400" spc="20" dirty="0">
                          <a:solidFill>
                            <a:srgbClr val="525252"/>
                          </a:solidFill>
                          <a:latin typeface="Calibri"/>
                          <a:cs typeface="Calibri"/>
                        </a:rPr>
                        <a:t>award</a:t>
                      </a:r>
                      <a:r>
                        <a:rPr sz="1400" spc="-80" dirty="0">
                          <a:solidFill>
                            <a:srgbClr val="525252"/>
                          </a:solidFill>
                          <a:latin typeface="Calibri"/>
                          <a:cs typeface="Calibri"/>
                        </a:rPr>
                        <a:t> </a:t>
                      </a:r>
                      <a:r>
                        <a:rPr sz="1400" b="1" spc="10" dirty="0">
                          <a:solidFill>
                            <a:srgbClr val="525252"/>
                          </a:solidFill>
                          <a:latin typeface="Calibri"/>
                          <a:cs typeface="Calibri"/>
                        </a:rPr>
                        <a:t>(below</a:t>
                      </a:r>
                      <a:r>
                        <a:rPr sz="1400" b="1" spc="-100" dirty="0">
                          <a:solidFill>
                            <a:srgbClr val="525252"/>
                          </a:solidFill>
                          <a:latin typeface="Calibri"/>
                          <a:cs typeface="Calibri"/>
                        </a:rPr>
                        <a:t> </a:t>
                      </a:r>
                      <a:r>
                        <a:rPr sz="1400" b="1" spc="25" dirty="0">
                          <a:solidFill>
                            <a:srgbClr val="525252"/>
                          </a:solidFill>
                          <a:latin typeface="Calibri"/>
                          <a:cs typeface="Calibri"/>
                        </a:rPr>
                        <a:t>90%</a:t>
                      </a:r>
                      <a:r>
                        <a:rPr sz="1400" b="1" spc="-80" dirty="0">
                          <a:solidFill>
                            <a:srgbClr val="525252"/>
                          </a:solidFill>
                          <a:latin typeface="Calibri"/>
                          <a:cs typeface="Calibri"/>
                        </a:rPr>
                        <a:t> </a:t>
                      </a:r>
                      <a:r>
                        <a:rPr sz="1400" b="1" spc="20" dirty="0">
                          <a:solidFill>
                            <a:srgbClr val="525252"/>
                          </a:solidFill>
                          <a:latin typeface="Calibri"/>
                          <a:cs typeface="Calibri"/>
                        </a:rPr>
                        <a:t>to</a:t>
                      </a:r>
                      <a:r>
                        <a:rPr sz="1400" b="1" spc="-105" dirty="0">
                          <a:solidFill>
                            <a:srgbClr val="525252"/>
                          </a:solidFill>
                          <a:latin typeface="Calibri"/>
                          <a:cs typeface="Calibri"/>
                        </a:rPr>
                        <a:t> </a:t>
                      </a:r>
                      <a:r>
                        <a:rPr sz="1400" b="1" spc="10" dirty="0">
                          <a:solidFill>
                            <a:srgbClr val="525252"/>
                          </a:solidFill>
                          <a:latin typeface="Calibri"/>
                          <a:cs typeface="Calibri"/>
                        </a:rPr>
                        <a:t>a</a:t>
                      </a:r>
                      <a:r>
                        <a:rPr sz="1400" b="1" spc="-120" dirty="0">
                          <a:solidFill>
                            <a:srgbClr val="525252"/>
                          </a:solidFill>
                          <a:latin typeface="Calibri"/>
                          <a:cs typeface="Calibri"/>
                        </a:rPr>
                        <a:t> </a:t>
                      </a:r>
                      <a:r>
                        <a:rPr sz="1400" b="1" dirty="0">
                          <a:solidFill>
                            <a:srgbClr val="525252"/>
                          </a:solidFill>
                          <a:latin typeface="Calibri"/>
                          <a:cs typeface="Calibri"/>
                        </a:rPr>
                        <a:t>minimum</a:t>
                      </a:r>
                      <a:r>
                        <a:rPr sz="1400" b="1" spc="-50" dirty="0">
                          <a:solidFill>
                            <a:srgbClr val="525252"/>
                          </a:solidFill>
                          <a:latin typeface="Calibri"/>
                          <a:cs typeface="Calibri"/>
                        </a:rPr>
                        <a:t> </a:t>
                      </a:r>
                      <a:r>
                        <a:rPr sz="1400" b="1" dirty="0">
                          <a:solidFill>
                            <a:srgbClr val="525252"/>
                          </a:solidFill>
                          <a:latin typeface="Calibri"/>
                          <a:cs typeface="Calibri"/>
                        </a:rPr>
                        <a:t>of</a:t>
                      </a:r>
                      <a:r>
                        <a:rPr sz="1400" b="1" spc="-10" dirty="0">
                          <a:solidFill>
                            <a:srgbClr val="525252"/>
                          </a:solidFill>
                          <a:latin typeface="Calibri"/>
                          <a:cs typeface="Calibri"/>
                        </a:rPr>
                        <a:t> </a:t>
                      </a:r>
                      <a:r>
                        <a:rPr sz="1400" b="1" spc="25" dirty="0">
                          <a:solidFill>
                            <a:srgbClr val="525252"/>
                          </a:solidFill>
                          <a:latin typeface="Calibri"/>
                          <a:cs typeface="Calibri"/>
                        </a:rPr>
                        <a:t>$1,000)</a:t>
                      </a:r>
                      <a:r>
                        <a:rPr lang="en-US" sz="1400" b="1" spc="25" dirty="0">
                          <a:solidFill>
                            <a:srgbClr val="525252"/>
                          </a:solidFill>
                          <a:latin typeface="Calibri"/>
                          <a:cs typeface="Calibri"/>
                        </a:rPr>
                        <a:t> – approx. 10% of the org *</a:t>
                      </a:r>
                      <a:endParaRPr sz="1400" dirty="0">
                        <a:latin typeface="Calibri"/>
                        <a:cs typeface="Calibri"/>
                      </a:endParaRPr>
                    </a:p>
                    <a:p>
                      <a:pPr marL="8255" algn="ctr">
                        <a:lnSpc>
                          <a:spcPct val="100000"/>
                        </a:lnSpc>
                        <a:spcBef>
                          <a:spcPts val="325"/>
                        </a:spcBef>
                      </a:pPr>
                      <a:r>
                        <a:rPr sz="1200" spc="-15" dirty="0">
                          <a:solidFill>
                            <a:srgbClr val="525252"/>
                          </a:solidFill>
                          <a:latin typeface="Calibri"/>
                          <a:cs typeface="Calibri"/>
                        </a:rPr>
                        <a:t>Employees</a:t>
                      </a:r>
                      <a:r>
                        <a:rPr sz="1200" spc="85" dirty="0">
                          <a:solidFill>
                            <a:srgbClr val="525252"/>
                          </a:solidFill>
                          <a:latin typeface="Calibri"/>
                          <a:cs typeface="Calibri"/>
                        </a:rPr>
                        <a:t> </a:t>
                      </a:r>
                      <a:r>
                        <a:rPr sz="1200" spc="-25" dirty="0">
                          <a:solidFill>
                            <a:srgbClr val="525252"/>
                          </a:solidFill>
                          <a:latin typeface="Calibri"/>
                          <a:cs typeface="Calibri"/>
                        </a:rPr>
                        <a:t>who</a:t>
                      </a:r>
                      <a:r>
                        <a:rPr sz="1200" spc="70" dirty="0">
                          <a:solidFill>
                            <a:srgbClr val="525252"/>
                          </a:solidFill>
                          <a:latin typeface="Calibri"/>
                          <a:cs typeface="Calibri"/>
                        </a:rPr>
                        <a:t> </a:t>
                      </a:r>
                      <a:r>
                        <a:rPr sz="1200" spc="-10" dirty="0">
                          <a:solidFill>
                            <a:srgbClr val="525252"/>
                          </a:solidFill>
                          <a:latin typeface="Calibri"/>
                          <a:cs typeface="Calibri"/>
                        </a:rPr>
                        <a:t>are</a:t>
                      </a:r>
                      <a:r>
                        <a:rPr sz="1200" spc="30" dirty="0">
                          <a:solidFill>
                            <a:srgbClr val="525252"/>
                          </a:solidFill>
                          <a:latin typeface="Calibri"/>
                          <a:cs typeface="Calibri"/>
                        </a:rPr>
                        <a:t> </a:t>
                      </a:r>
                      <a:r>
                        <a:rPr sz="1200" spc="-20" dirty="0">
                          <a:solidFill>
                            <a:srgbClr val="525252"/>
                          </a:solidFill>
                          <a:latin typeface="Calibri"/>
                          <a:cs typeface="Calibri"/>
                        </a:rPr>
                        <a:t>trending</a:t>
                      </a:r>
                      <a:r>
                        <a:rPr sz="1200" spc="65" dirty="0">
                          <a:solidFill>
                            <a:srgbClr val="525252"/>
                          </a:solidFill>
                          <a:latin typeface="Calibri"/>
                          <a:cs typeface="Calibri"/>
                        </a:rPr>
                        <a:t> </a:t>
                      </a:r>
                      <a:r>
                        <a:rPr sz="1200" spc="-20" dirty="0">
                          <a:solidFill>
                            <a:srgbClr val="525252"/>
                          </a:solidFill>
                          <a:latin typeface="Calibri"/>
                          <a:cs typeface="Calibri"/>
                        </a:rPr>
                        <a:t>toward</a:t>
                      </a:r>
                      <a:r>
                        <a:rPr sz="1200" spc="75" dirty="0">
                          <a:solidFill>
                            <a:srgbClr val="525252"/>
                          </a:solidFill>
                          <a:latin typeface="Calibri"/>
                          <a:cs typeface="Calibri"/>
                        </a:rPr>
                        <a:t> </a:t>
                      </a:r>
                      <a:r>
                        <a:rPr sz="1200" spc="10" dirty="0">
                          <a:solidFill>
                            <a:srgbClr val="525252"/>
                          </a:solidFill>
                          <a:latin typeface="Calibri"/>
                          <a:cs typeface="Calibri"/>
                        </a:rPr>
                        <a:t>an</a:t>
                      </a:r>
                      <a:r>
                        <a:rPr sz="1200" dirty="0">
                          <a:solidFill>
                            <a:srgbClr val="525252"/>
                          </a:solidFill>
                          <a:latin typeface="Calibri"/>
                          <a:cs typeface="Calibri"/>
                        </a:rPr>
                        <a:t> </a:t>
                      </a:r>
                      <a:r>
                        <a:rPr sz="1200" spc="-45" dirty="0">
                          <a:solidFill>
                            <a:srgbClr val="525252"/>
                          </a:solidFill>
                          <a:latin typeface="Calibri"/>
                          <a:cs typeface="Calibri"/>
                        </a:rPr>
                        <a:t>FPA</a:t>
                      </a:r>
                      <a:r>
                        <a:rPr sz="1200" spc="10" dirty="0">
                          <a:solidFill>
                            <a:srgbClr val="525252"/>
                          </a:solidFill>
                          <a:latin typeface="Calibri"/>
                          <a:cs typeface="Calibri"/>
                        </a:rPr>
                        <a:t> </a:t>
                      </a:r>
                      <a:r>
                        <a:rPr sz="1200" spc="-5" dirty="0">
                          <a:solidFill>
                            <a:srgbClr val="525252"/>
                          </a:solidFill>
                          <a:latin typeface="Calibri"/>
                          <a:cs typeface="Calibri"/>
                        </a:rPr>
                        <a:t>should</a:t>
                      </a:r>
                      <a:r>
                        <a:rPr sz="1200" dirty="0">
                          <a:solidFill>
                            <a:srgbClr val="525252"/>
                          </a:solidFill>
                          <a:latin typeface="Calibri"/>
                          <a:cs typeface="Calibri"/>
                        </a:rPr>
                        <a:t> generally</a:t>
                      </a:r>
                      <a:r>
                        <a:rPr sz="1200" spc="-65" dirty="0">
                          <a:solidFill>
                            <a:srgbClr val="525252"/>
                          </a:solidFill>
                          <a:latin typeface="Calibri"/>
                          <a:cs typeface="Calibri"/>
                        </a:rPr>
                        <a:t> </a:t>
                      </a:r>
                      <a:r>
                        <a:rPr sz="1200" spc="-5" dirty="0">
                          <a:solidFill>
                            <a:srgbClr val="525252"/>
                          </a:solidFill>
                          <a:latin typeface="Calibri"/>
                          <a:cs typeface="Calibri"/>
                        </a:rPr>
                        <a:t>receive</a:t>
                      </a:r>
                      <a:r>
                        <a:rPr sz="1200" spc="30" dirty="0">
                          <a:solidFill>
                            <a:srgbClr val="525252"/>
                          </a:solidFill>
                          <a:latin typeface="Calibri"/>
                          <a:cs typeface="Calibri"/>
                        </a:rPr>
                        <a:t> </a:t>
                      </a:r>
                      <a:r>
                        <a:rPr sz="1200" spc="-10" dirty="0">
                          <a:solidFill>
                            <a:srgbClr val="525252"/>
                          </a:solidFill>
                          <a:latin typeface="Calibri"/>
                          <a:cs typeface="Calibri"/>
                        </a:rPr>
                        <a:t>25%</a:t>
                      </a:r>
                      <a:r>
                        <a:rPr sz="1200" spc="-5" dirty="0">
                          <a:solidFill>
                            <a:srgbClr val="525252"/>
                          </a:solidFill>
                          <a:latin typeface="Calibri"/>
                          <a:cs typeface="Calibri"/>
                        </a:rPr>
                        <a:t> </a:t>
                      </a:r>
                      <a:r>
                        <a:rPr sz="1200" spc="-20" dirty="0">
                          <a:solidFill>
                            <a:srgbClr val="525252"/>
                          </a:solidFill>
                          <a:latin typeface="Calibri"/>
                          <a:cs typeface="Calibri"/>
                        </a:rPr>
                        <a:t>or</a:t>
                      </a:r>
                      <a:r>
                        <a:rPr sz="1200" spc="65" dirty="0">
                          <a:solidFill>
                            <a:srgbClr val="525252"/>
                          </a:solidFill>
                          <a:latin typeface="Calibri"/>
                          <a:cs typeface="Calibri"/>
                        </a:rPr>
                        <a:t> </a:t>
                      </a:r>
                      <a:r>
                        <a:rPr sz="1200" spc="15" dirty="0">
                          <a:solidFill>
                            <a:srgbClr val="525252"/>
                          </a:solidFill>
                          <a:latin typeface="Calibri"/>
                          <a:cs typeface="Calibri"/>
                        </a:rPr>
                        <a:t>less</a:t>
                      </a:r>
                      <a:r>
                        <a:rPr sz="1200" spc="10" dirty="0">
                          <a:solidFill>
                            <a:srgbClr val="525252"/>
                          </a:solidFill>
                          <a:latin typeface="Calibri"/>
                          <a:cs typeface="Calibri"/>
                        </a:rPr>
                        <a:t> </a:t>
                      </a:r>
                      <a:r>
                        <a:rPr sz="1200" spc="-20" dirty="0">
                          <a:solidFill>
                            <a:srgbClr val="525252"/>
                          </a:solidFill>
                          <a:latin typeface="Calibri"/>
                          <a:cs typeface="Calibri"/>
                        </a:rPr>
                        <a:t>of</a:t>
                      </a:r>
                      <a:r>
                        <a:rPr sz="1200" spc="-35" dirty="0">
                          <a:solidFill>
                            <a:srgbClr val="525252"/>
                          </a:solidFill>
                          <a:latin typeface="Calibri"/>
                          <a:cs typeface="Calibri"/>
                        </a:rPr>
                        <a:t> </a:t>
                      </a:r>
                      <a:r>
                        <a:rPr sz="1200" spc="-10" dirty="0">
                          <a:solidFill>
                            <a:srgbClr val="525252"/>
                          </a:solidFill>
                          <a:latin typeface="Calibri"/>
                          <a:cs typeface="Calibri"/>
                        </a:rPr>
                        <a:t>their</a:t>
                      </a:r>
                      <a:r>
                        <a:rPr sz="1200" spc="-15" dirty="0">
                          <a:solidFill>
                            <a:srgbClr val="525252"/>
                          </a:solidFill>
                          <a:latin typeface="Calibri"/>
                          <a:cs typeface="Calibri"/>
                        </a:rPr>
                        <a:t> </a:t>
                      </a:r>
                      <a:r>
                        <a:rPr sz="1200" dirty="0">
                          <a:solidFill>
                            <a:srgbClr val="525252"/>
                          </a:solidFill>
                          <a:latin typeface="Calibri"/>
                          <a:cs typeface="Calibri"/>
                        </a:rPr>
                        <a:t>stock</a:t>
                      </a:r>
                      <a:r>
                        <a:rPr sz="1200" spc="10" dirty="0">
                          <a:solidFill>
                            <a:srgbClr val="525252"/>
                          </a:solidFill>
                          <a:latin typeface="Calibri"/>
                          <a:cs typeface="Calibri"/>
                        </a:rPr>
                        <a:t> </a:t>
                      </a:r>
                      <a:r>
                        <a:rPr sz="1200" spc="-10" dirty="0">
                          <a:solidFill>
                            <a:srgbClr val="525252"/>
                          </a:solidFill>
                          <a:latin typeface="Calibri"/>
                          <a:cs typeface="Calibri"/>
                        </a:rPr>
                        <a:t>target,</a:t>
                      </a:r>
                      <a:r>
                        <a:rPr sz="1200" spc="35" dirty="0">
                          <a:solidFill>
                            <a:srgbClr val="525252"/>
                          </a:solidFill>
                          <a:latin typeface="Calibri"/>
                          <a:cs typeface="Calibri"/>
                        </a:rPr>
                        <a:t> </a:t>
                      </a:r>
                      <a:r>
                        <a:rPr sz="1200" b="1" spc="10" dirty="0">
                          <a:solidFill>
                            <a:srgbClr val="525252"/>
                          </a:solidFill>
                          <a:latin typeface="Calibri"/>
                          <a:cs typeface="Calibri"/>
                        </a:rPr>
                        <a:t>or</a:t>
                      </a:r>
                      <a:r>
                        <a:rPr sz="1200" b="1" spc="-20" dirty="0">
                          <a:solidFill>
                            <a:srgbClr val="525252"/>
                          </a:solidFill>
                          <a:latin typeface="Calibri"/>
                          <a:cs typeface="Calibri"/>
                        </a:rPr>
                        <a:t> </a:t>
                      </a:r>
                      <a:r>
                        <a:rPr sz="1200" spc="-25" dirty="0">
                          <a:solidFill>
                            <a:srgbClr val="525252"/>
                          </a:solidFill>
                          <a:latin typeface="Calibri"/>
                          <a:cs typeface="Calibri"/>
                        </a:rPr>
                        <a:t>the</a:t>
                      </a:r>
                      <a:endParaRPr sz="1200" dirty="0">
                        <a:latin typeface="Calibri"/>
                        <a:cs typeface="Calibri"/>
                      </a:endParaRPr>
                    </a:p>
                    <a:p>
                      <a:pPr algn="ctr">
                        <a:lnSpc>
                          <a:spcPct val="100000"/>
                        </a:lnSpc>
                        <a:spcBef>
                          <a:spcPts val="65"/>
                        </a:spcBef>
                      </a:pPr>
                      <a:r>
                        <a:rPr sz="1200" spc="-10" dirty="0">
                          <a:solidFill>
                            <a:srgbClr val="525252"/>
                          </a:solidFill>
                          <a:latin typeface="Calibri"/>
                          <a:cs typeface="Calibri"/>
                        </a:rPr>
                        <a:t>$1</a:t>
                      </a:r>
                      <a:r>
                        <a:rPr sz="1200" dirty="0">
                          <a:solidFill>
                            <a:srgbClr val="525252"/>
                          </a:solidFill>
                          <a:latin typeface="Calibri"/>
                          <a:cs typeface="Calibri"/>
                        </a:rPr>
                        <a:t>,</a:t>
                      </a:r>
                      <a:r>
                        <a:rPr sz="1200" spc="-10" dirty="0">
                          <a:solidFill>
                            <a:srgbClr val="525252"/>
                          </a:solidFill>
                          <a:latin typeface="Calibri"/>
                          <a:cs typeface="Calibri"/>
                        </a:rPr>
                        <a:t>00</a:t>
                      </a:r>
                      <a:r>
                        <a:rPr sz="1200" dirty="0">
                          <a:solidFill>
                            <a:srgbClr val="525252"/>
                          </a:solidFill>
                          <a:latin typeface="Calibri"/>
                          <a:cs typeface="Calibri"/>
                        </a:rPr>
                        <a:t>0</a:t>
                      </a:r>
                      <a:r>
                        <a:rPr sz="1200" spc="15" dirty="0">
                          <a:solidFill>
                            <a:srgbClr val="525252"/>
                          </a:solidFill>
                          <a:latin typeface="Calibri"/>
                          <a:cs typeface="Calibri"/>
                        </a:rPr>
                        <a:t> </a:t>
                      </a:r>
                      <a:r>
                        <a:rPr sz="1200" spc="-60" dirty="0">
                          <a:solidFill>
                            <a:srgbClr val="525252"/>
                          </a:solidFill>
                          <a:latin typeface="Calibri"/>
                          <a:cs typeface="Calibri"/>
                        </a:rPr>
                        <a:t>m</a:t>
                      </a:r>
                      <a:r>
                        <a:rPr sz="1200" spc="20" dirty="0">
                          <a:solidFill>
                            <a:srgbClr val="525252"/>
                          </a:solidFill>
                          <a:latin typeface="Calibri"/>
                          <a:cs typeface="Calibri"/>
                        </a:rPr>
                        <a:t>i</a:t>
                      </a:r>
                      <a:r>
                        <a:rPr sz="1200" spc="-35" dirty="0">
                          <a:solidFill>
                            <a:srgbClr val="525252"/>
                          </a:solidFill>
                          <a:latin typeface="Calibri"/>
                          <a:cs typeface="Calibri"/>
                        </a:rPr>
                        <a:t>n</a:t>
                      </a:r>
                      <a:r>
                        <a:rPr sz="1200" spc="20" dirty="0">
                          <a:solidFill>
                            <a:srgbClr val="525252"/>
                          </a:solidFill>
                          <a:latin typeface="Calibri"/>
                          <a:cs typeface="Calibri"/>
                        </a:rPr>
                        <a:t>i</a:t>
                      </a:r>
                      <a:r>
                        <a:rPr sz="1200" spc="-60" dirty="0">
                          <a:solidFill>
                            <a:srgbClr val="525252"/>
                          </a:solidFill>
                          <a:latin typeface="Calibri"/>
                          <a:cs typeface="Calibri"/>
                        </a:rPr>
                        <a:t>m</a:t>
                      </a:r>
                      <a:r>
                        <a:rPr sz="1200" spc="-35" dirty="0">
                          <a:solidFill>
                            <a:srgbClr val="525252"/>
                          </a:solidFill>
                          <a:latin typeface="Calibri"/>
                          <a:cs typeface="Calibri"/>
                        </a:rPr>
                        <a:t>u</a:t>
                      </a:r>
                      <a:r>
                        <a:rPr sz="1200" dirty="0">
                          <a:solidFill>
                            <a:srgbClr val="525252"/>
                          </a:solidFill>
                          <a:latin typeface="Calibri"/>
                          <a:cs typeface="Calibri"/>
                        </a:rPr>
                        <a:t>m </a:t>
                      </a:r>
                      <a:r>
                        <a:rPr sz="1200" spc="-80" dirty="0">
                          <a:solidFill>
                            <a:srgbClr val="525252"/>
                          </a:solidFill>
                          <a:latin typeface="Calibri"/>
                          <a:cs typeface="Calibri"/>
                        </a:rPr>
                        <a:t> </a:t>
                      </a:r>
                      <a:r>
                        <a:rPr sz="1200" spc="20" dirty="0">
                          <a:solidFill>
                            <a:srgbClr val="525252"/>
                          </a:solidFill>
                          <a:latin typeface="Calibri"/>
                          <a:cs typeface="Calibri"/>
                        </a:rPr>
                        <a:t>a</a:t>
                      </a:r>
                      <a:r>
                        <a:rPr sz="1200" spc="-35" dirty="0">
                          <a:solidFill>
                            <a:srgbClr val="525252"/>
                          </a:solidFill>
                          <a:latin typeface="Calibri"/>
                          <a:cs typeface="Calibri"/>
                        </a:rPr>
                        <a:t>w</a:t>
                      </a:r>
                      <a:r>
                        <a:rPr sz="1200" spc="20" dirty="0">
                          <a:solidFill>
                            <a:srgbClr val="525252"/>
                          </a:solidFill>
                          <a:latin typeface="Calibri"/>
                          <a:cs typeface="Calibri"/>
                        </a:rPr>
                        <a:t>a</a:t>
                      </a:r>
                      <a:r>
                        <a:rPr sz="1200" spc="-45" dirty="0">
                          <a:solidFill>
                            <a:srgbClr val="525252"/>
                          </a:solidFill>
                          <a:latin typeface="Calibri"/>
                          <a:cs typeface="Calibri"/>
                        </a:rPr>
                        <a:t>r</a:t>
                      </a:r>
                      <a:r>
                        <a:rPr sz="1200" dirty="0">
                          <a:solidFill>
                            <a:srgbClr val="525252"/>
                          </a:solidFill>
                          <a:latin typeface="Calibri"/>
                          <a:cs typeface="Calibri"/>
                        </a:rPr>
                        <a:t>d</a:t>
                      </a:r>
                      <a:r>
                        <a:rPr sz="1200" spc="-80" dirty="0">
                          <a:solidFill>
                            <a:srgbClr val="525252"/>
                          </a:solidFill>
                          <a:latin typeface="Calibri"/>
                          <a:cs typeface="Calibri"/>
                        </a:rPr>
                        <a:t> </a:t>
                      </a:r>
                      <a:r>
                        <a:rPr sz="1200" spc="20" dirty="0">
                          <a:solidFill>
                            <a:srgbClr val="525252"/>
                          </a:solidFill>
                          <a:latin typeface="Calibri"/>
                          <a:cs typeface="Calibri"/>
                        </a:rPr>
                        <a:t>a</a:t>
                      </a:r>
                      <a:r>
                        <a:rPr sz="1200" spc="-60" dirty="0">
                          <a:solidFill>
                            <a:srgbClr val="525252"/>
                          </a:solidFill>
                          <a:latin typeface="Calibri"/>
                          <a:cs typeface="Calibri"/>
                        </a:rPr>
                        <a:t>m</a:t>
                      </a:r>
                      <a:r>
                        <a:rPr sz="1200" spc="-35" dirty="0">
                          <a:solidFill>
                            <a:srgbClr val="525252"/>
                          </a:solidFill>
                          <a:latin typeface="Calibri"/>
                          <a:cs typeface="Calibri"/>
                        </a:rPr>
                        <a:t>oun</a:t>
                      </a:r>
                      <a:r>
                        <a:rPr sz="1200" spc="-30" dirty="0">
                          <a:solidFill>
                            <a:srgbClr val="525252"/>
                          </a:solidFill>
                          <a:latin typeface="Calibri"/>
                          <a:cs typeface="Calibri"/>
                        </a:rPr>
                        <a:t>t</a:t>
                      </a:r>
                      <a:r>
                        <a:rPr sz="1200" spc="-5" dirty="0">
                          <a:solidFill>
                            <a:srgbClr val="525252"/>
                          </a:solidFill>
                          <a:latin typeface="Calibri"/>
                          <a:cs typeface="Calibri"/>
                        </a:rPr>
                        <a:t>**</a:t>
                      </a:r>
                      <a:r>
                        <a:rPr lang="en-US" sz="1200" spc="-5" dirty="0">
                          <a:solidFill>
                            <a:srgbClr val="525252"/>
                          </a:solidFill>
                          <a:latin typeface="Calibri"/>
                          <a:cs typeface="Calibri"/>
                        </a:rPr>
                        <a:t>*</a:t>
                      </a:r>
                      <a:endParaRPr sz="1200" dirty="0">
                        <a:latin typeface="Calibri"/>
                        <a:cs typeface="Calibri"/>
                      </a:endParaRPr>
                    </a:p>
                  </a:txBody>
                  <a:tcPr marL="0" marR="0" marT="9525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extLst>
                  <a:ext uri="{0D108BD9-81ED-4DB2-BD59-A6C34878D82A}">
                    <a16:rowId xmlns:a16="http://schemas.microsoft.com/office/drawing/2014/main" val="10004"/>
                  </a:ext>
                </a:extLst>
              </a:tr>
              <a:tr h="436880">
                <a:tc>
                  <a:txBody>
                    <a:bodyPr/>
                    <a:lstStyle/>
                    <a:p>
                      <a:pPr marL="1270" algn="ctr">
                        <a:lnSpc>
                          <a:spcPct val="100000"/>
                        </a:lnSpc>
                        <a:spcBef>
                          <a:spcPts val="815"/>
                        </a:spcBef>
                      </a:pPr>
                      <a:r>
                        <a:rPr sz="1400" b="1" spc="-25">
                          <a:solidFill>
                            <a:srgbClr val="525252"/>
                          </a:solidFill>
                          <a:latin typeface="Calibri"/>
                          <a:cs typeface="Calibri"/>
                        </a:rPr>
                        <a:t>E</a:t>
                      </a:r>
                      <a:r>
                        <a:rPr sz="1400" b="1" spc="-40">
                          <a:solidFill>
                            <a:srgbClr val="525252"/>
                          </a:solidFill>
                          <a:latin typeface="Calibri"/>
                          <a:cs typeface="Calibri"/>
                        </a:rPr>
                        <a:t>m</a:t>
                      </a:r>
                      <a:r>
                        <a:rPr sz="1400" b="1" spc="-20">
                          <a:solidFill>
                            <a:srgbClr val="525252"/>
                          </a:solidFill>
                          <a:latin typeface="Calibri"/>
                          <a:cs typeface="Calibri"/>
                        </a:rPr>
                        <a:t>p</a:t>
                      </a:r>
                      <a:r>
                        <a:rPr sz="1400" b="1" spc="20">
                          <a:solidFill>
                            <a:srgbClr val="525252"/>
                          </a:solidFill>
                          <a:latin typeface="Calibri"/>
                          <a:cs typeface="Calibri"/>
                        </a:rPr>
                        <a:t>l</a:t>
                      </a:r>
                      <a:r>
                        <a:rPr sz="1400" b="1" spc="-20">
                          <a:solidFill>
                            <a:srgbClr val="525252"/>
                          </a:solidFill>
                          <a:latin typeface="Calibri"/>
                          <a:cs typeface="Calibri"/>
                        </a:rPr>
                        <a:t>o</a:t>
                      </a:r>
                      <a:r>
                        <a:rPr sz="1400" b="1">
                          <a:solidFill>
                            <a:srgbClr val="525252"/>
                          </a:solidFill>
                          <a:latin typeface="Calibri"/>
                          <a:cs typeface="Calibri"/>
                        </a:rPr>
                        <a:t>y</a:t>
                      </a:r>
                      <a:r>
                        <a:rPr sz="1400" b="1" spc="25">
                          <a:solidFill>
                            <a:srgbClr val="525252"/>
                          </a:solidFill>
                          <a:latin typeface="Calibri"/>
                          <a:cs typeface="Calibri"/>
                        </a:rPr>
                        <a:t>ee</a:t>
                      </a:r>
                      <a:r>
                        <a:rPr sz="1400" b="1">
                          <a:solidFill>
                            <a:srgbClr val="525252"/>
                          </a:solidFill>
                          <a:latin typeface="Calibri"/>
                          <a:cs typeface="Calibri"/>
                        </a:rPr>
                        <a:t>s</a:t>
                      </a:r>
                      <a:r>
                        <a:rPr sz="1400" b="1" spc="-65">
                          <a:solidFill>
                            <a:srgbClr val="525252"/>
                          </a:solidFill>
                          <a:latin typeface="Calibri"/>
                          <a:cs typeface="Calibri"/>
                        </a:rPr>
                        <a:t> </a:t>
                      </a:r>
                      <a:r>
                        <a:rPr sz="1400" b="1" spc="-20">
                          <a:solidFill>
                            <a:srgbClr val="525252"/>
                          </a:solidFill>
                          <a:latin typeface="Calibri"/>
                          <a:cs typeface="Calibri"/>
                        </a:rPr>
                        <a:t>o</a:t>
                      </a:r>
                      <a:r>
                        <a:rPr sz="1400" b="1">
                          <a:solidFill>
                            <a:srgbClr val="525252"/>
                          </a:solidFill>
                          <a:latin typeface="Calibri"/>
                          <a:cs typeface="Calibri"/>
                        </a:rPr>
                        <a:t>n</a:t>
                      </a:r>
                      <a:r>
                        <a:rPr sz="1400" b="1" spc="-110">
                          <a:solidFill>
                            <a:srgbClr val="525252"/>
                          </a:solidFill>
                          <a:latin typeface="Calibri"/>
                          <a:cs typeface="Calibri"/>
                        </a:rPr>
                        <a:t> </a:t>
                      </a:r>
                      <a:r>
                        <a:rPr sz="1400" b="1" spc="15">
                          <a:solidFill>
                            <a:srgbClr val="525252"/>
                          </a:solidFill>
                          <a:latin typeface="Calibri"/>
                          <a:cs typeface="Calibri"/>
                        </a:rPr>
                        <a:t>F</a:t>
                      </a:r>
                      <a:r>
                        <a:rPr sz="1400" b="1" spc="-85">
                          <a:solidFill>
                            <a:srgbClr val="525252"/>
                          </a:solidFill>
                          <a:latin typeface="Calibri"/>
                          <a:cs typeface="Calibri"/>
                        </a:rPr>
                        <a:t>P</a:t>
                      </a:r>
                      <a:r>
                        <a:rPr sz="1400" b="1" spc="30">
                          <a:solidFill>
                            <a:srgbClr val="525252"/>
                          </a:solidFill>
                          <a:latin typeface="Calibri"/>
                          <a:cs typeface="Calibri"/>
                        </a:rPr>
                        <a:t>A</a:t>
                      </a:r>
                      <a:r>
                        <a:rPr sz="1400" b="1">
                          <a:solidFill>
                            <a:srgbClr val="525252"/>
                          </a:solidFill>
                          <a:latin typeface="Calibri"/>
                          <a:cs typeface="Calibri"/>
                        </a:rPr>
                        <a:t>*</a:t>
                      </a:r>
                      <a:r>
                        <a:rPr lang="en-US" sz="1400" b="1">
                          <a:solidFill>
                            <a:srgbClr val="525252"/>
                          </a:solidFill>
                          <a:latin typeface="Calibri"/>
                          <a:cs typeface="Calibri"/>
                        </a:rPr>
                        <a:t>*</a:t>
                      </a:r>
                      <a:endParaRPr sz="1400">
                        <a:latin typeface="Calibri"/>
                        <a:cs typeface="Calibri"/>
                      </a:endParaRPr>
                    </a:p>
                  </a:txBody>
                  <a:tcPr marL="0" marR="0" marT="103505"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solidFill>
                      <a:srgbClr val="F1F1F1"/>
                    </a:solidFill>
                  </a:tcPr>
                </a:tc>
                <a:tc>
                  <a:txBody>
                    <a:bodyPr/>
                    <a:lstStyle/>
                    <a:p>
                      <a:pPr marL="12700" algn="ctr">
                        <a:lnSpc>
                          <a:spcPct val="100000"/>
                        </a:lnSpc>
                        <a:spcBef>
                          <a:spcPts val="815"/>
                        </a:spcBef>
                      </a:pPr>
                      <a:r>
                        <a:rPr sz="1400" spc="-20" dirty="0">
                          <a:solidFill>
                            <a:srgbClr val="525252"/>
                          </a:solidFill>
                          <a:latin typeface="Calibri"/>
                          <a:cs typeface="Calibri"/>
                        </a:rPr>
                        <a:t>N</a:t>
                      </a:r>
                      <a:r>
                        <a:rPr sz="1400" dirty="0">
                          <a:solidFill>
                            <a:srgbClr val="525252"/>
                          </a:solidFill>
                          <a:latin typeface="Calibri"/>
                          <a:cs typeface="Calibri"/>
                        </a:rPr>
                        <a:t>o</a:t>
                      </a:r>
                      <a:r>
                        <a:rPr sz="1400" spc="-20" dirty="0">
                          <a:solidFill>
                            <a:srgbClr val="525252"/>
                          </a:solidFill>
                          <a:latin typeface="Calibri"/>
                          <a:cs typeface="Calibri"/>
                        </a:rPr>
                        <a:t> </a:t>
                      </a:r>
                      <a:r>
                        <a:rPr sz="1400" spc="40" dirty="0">
                          <a:solidFill>
                            <a:srgbClr val="525252"/>
                          </a:solidFill>
                          <a:latin typeface="Calibri"/>
                          <a:cs typeface="Calibri"/>
                        </a:rPr>
                        <a:t>s</a:t>
                      </a:r>
                      <a:r>
                        <a:rPr sz="1400" spc="-30" dirty="0">
                          <a:solidFill>
                            <a:srgbClr val="525252"/>
                          </a:solidFill>
                          <a:latin typeface="Calibri"/>
                          <a:cs typeface="Calibri"/>
                        </a:rPr>
                        <a:t>t</a:t>
                      </a:r>
                      <a:r>
                        <a:rPr sz="1400" spc="-5" dirty="0">
                          <a:solidFill>
                            <a:srgbClr val="525252"/>
                          </a:solidFill>
                          <a:latin typeface="Calibri"/>
                          <a:cs typeface="Calibri"/>
                        </a:rPr>
                        <a:t>oc</a:t>
                      </a:r>
                      <a:r>
                        <a:rPr sz="1400" dirty="0">
                          <a:solidFill>
                            <a:srgbClr val="525252"/>
                          </a:solidFill>
                          <a:latin typeface="Calibri"/>
                          <a:cs typeface="Calibri"/>
                        </a:rPr>
                        <a:t>k</a:t>
                      </a:r>
                      <a:r>
                        <a:rPr sz="1400" spc="-70" dirty="0">
                          <a:solidFill>
                            <a:srgbClr val="525252"/>
                          </a:solidFill>
                          <a:latin typeface="Calibri"/>
                          <a:cs typeface="Calibri"/>
                        </a:rPr>
                        <a:t> </a:t>
                      </a:r>
                      <a:r>
                        <a:rPr sz="1400" spc="-10" dirty="0">
                          <a:solidFill>
                            <a:srgbClr val="525252"/>
                          </a:solidFill>
                          <a:latin typeface="Calibri"/>
                          <a:cs typeface="Calibri"/>
                        </a:rPr>
                        <a:t>a</a:t>
                      </a:r>
                      <a:r>
                        <a:rPr sz="1400" spc="30" dirty="0">
                          <a:solidFill>
                            <a:srgbClr val="525252"/>
                          </a:solidFill>
                          <a:latin typeface="Calibri"/>
                          <a:cs typeface="Calibri"/>
                        </a:rPr>
                        <a:t>w</a:t>
                      </a:r>
                      <a:r>
                        <a:rPr sz="1400" spc="-10" dirty="0">
                          <a:solidFill>
                            <a:srgbClr val="525252"/>
                          </a:solidFill>
                          <a:latin typeface="Calibri"/>
                          <a:cs typeface="Calibri"/>
                        </a:rPr>
                        <a:t>a</a:t>
                      </a:r>
                      <a:r>
                        <a:rPr sz="1400" spc="25" dirty="0">
                          <a:solidFill>
                            <a:srgbClr val="525252"/>
                          </a:solidFill>
                          <a:latin typeface="Calibri"/>
                          <a:cs typeface="Calibri"/>
                        </a:rPr>
                        <a:t>r</a:t>
                      </a:r>
                      <a:r>
                        <a:rPr sz="1400" dirty="0">
                          <a:solidFill>
                            <a:srgbClr val="525252"/>
                          </a:solidFill>
                          <a:latin typeface="Calibri"/>
                          <a:cs typeface="Calibri"/>
                        </a:rPr>
                        <a:t>d</a:t>
                      </a:r>
                      <a:r>
                        <a:rPr sz="1400" spc="-90" dirty="0">
                          <a:solidFill>
                            <a:srgbClr val="525252"/>
                          </a:solidFill>
                          <a:latin typeface="Calibri"/>
                          <a:cs typeface="Calibri"/>
                        </a:rPr>
                        <a:t> </a:t>
                      </a:r>
                      <a:r>
                        <a:rPr sz="1400" dirty="0">
                          <a:solidFill>
                            <a:srgbClr val="525252"/>
                          </a:solidFill>
                          <a:latin typeface="Calibri"/>
                          <a:cs typeface="Calibri"/>
                        </a:rPr>
                        <a:t>(</a:t>
                      </a:r>
                      <a:r>
                        <a:rPr sz="1400" b="1" spc="25" dirty="0">
                          <a:solidFill>
                            <a:srgbClr val="525252"/>
                          </a:solidFill>
                          <a:latin typeface="Calibri"/>
                          <a:cs typeface="Calibri"/>
                        </a:rPr>
                        <a:t>0</a:t>
                      </a:r>
                      <a:r>
                        <a:rPr sz="1400" b="1" spc="5" dirty="0">
                          <a:solidFill>
                            <a:srgbClr val="525252"/>
                          </a:solidFill>
                          <a:latin typeface="Calibri"/>
                          <a:cs typeface="Calibri"/>
                        </a:rPr>
                        <a:t>%</a:t>
                      </a:r>
                      <a:r>
                        <a:rPr sz="1400" dirty="0">
                          <a:solidFill>
                            <a:srgbClr val="525252"/>
                          </a:solidFill>
                          <a:latin typeface="Calibri"/>
                          <a:cs typeface="Calibri"/>
                        </a:rPr>
                        <a:t>)</a:t>
                      </a:r>
                      <a:endParaRPr sz="1400" dirty="0">
                        <a:latin typeface="Calibri"/>
                        <a:cs typeface="Calibri"/>
                      </a:endParaRPr>
                    </a:p>
                  </a:txBody>
                  <a:tcPr marL="0" marR="0" marT="103505"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solidFill>
                      <a:srgbClr val="CAD3E4"/>
                    </a:solidFill>
                  </a:tcPr>
                </a:tc>
                <a:extLst>
                  <a:ext uri="{0D108BD9-81ED-4DB2-BD59-A6C34878D82A}">
                    <a16:rowId xmlns:a16="http://schemas.microsoft.com/office/drawing/2014/main" val="10005"/>
                  </a:ext>
                </a:extLst>
              </a:tr>
            </a:tbl>
          </a:graphicData>
        </a:graphic>
      </p:graphicFrame>
      <p:sp>
        <p:nvSpPr>
          <p:cNvPr id="9" name="object 3">
            <a:extLst>
              <a:ext uri="{FF2B5EF4-FFF2-40B4-BE49-F238E27FC236}">
                <a16:creationId xmlns:a16="http://schemas.microsoft.com/office/drawing/2014/main" id="{3953B760-F871-4EC4-8E18-01562AC08450}"/>
              </a:ext>
            </a:extLst>
          </p:cNvPr>
          <p:cNvSpPr txBox="1"/>
          <p:nvPr/>
        </p:nvSpPr>
        <p:spPr>
          <a:xfrm>
            <a:off x="6329426" y="233425"/>
            <a:ext cx="5304726" cy="757259"/>
          </a:xfrm>
          <a:prstGeom prst="rect">
            <a:avLst/>
          </a:prstGeom>
          <a:solidFill>
            <a:srgbClr val="BCE2FF"/>
          </a:solidFill>
          <a:ln w="9525">
            <a:solidFill>
              <a:srgbClr val="0068B5"/>
            </a:solidFill>
          </a:ln>
        </p:spPr>
        <p:txBody>
          <a:bodyPr vert="horz" wrap="square" lIns="0" tIns="33655" rIns="0" bIns="0" rtlCol="0">
            <a:spAutoFit/>
          </a:bodyPr>
          <a:lstStyle/>
          <a:p>
            <a:pPr marL="91440" marR="0" lvl="0" indent="0" algn="l" defTabSz="914400" rtl="0" eaLnBrk="1" fontAlgn="auto" latinLnBrk="0" hangingPunct="1">
              <a:lnSpc>
                <a:spcPts val="1430"/>
              </a:lnSpc>
              <a:spcBef>
                <a:spcPts val="265"/>
              </a:spcBef>
              <a:spcAft>
                <a:spcPts val="0"/>
              </a:spcAft>
              <a:buClrTx/>
              <a:buSzTx/>
              <a:buFontTx/>
              <a:buNone/>
              <a:tabLst/>
              <a:defRPr/>
            </a:pPr>
            <a:r>
              <a:rPr kumimoji="0" sz="1200" b="1" i="0" u="heavy" strike="noStrike" kern="1200" cap="none" spc="5" normalizeH="0" baseline="0" noProof="0">
                <a:ln>
                  <a:noFill/>
                </a:ln>
                <a:solidFill>
                  <a:srgbClr val="525252"/>
                </a:solidFill>
                <a:effectLst/>
                <a:uLnTx/>
                <a:uFill>
                  <a:solidFill>
                    <a:srgbClr val="525252"/>
                  </a:solidFill>
                </a:uFill>
                <a:latin typeface="Calibri"/>
                <a:cs typeface="Calibri"/>
              </a:rPr>
              <a:t>KEY</a:t>
            </a:r>
            <a:endParaRPr kumimoji="0" sz="1200" b="0" i="0" u="none" strike="noStrike" kern="1200" cap="none" spc="0" normalizeH="0" baseline="0" noProof="0">
              <a:ln>
                <a:noFill/>
              </a:ln>
              <a:solidFill>
                <a:srgbClr val="000000"/>
              </a:solidFill>
              <a:effectLst/>
              <a:uLnTx/>
              <a:uFillTx/>
              <a:latin typeface="Calibri"/>
              <a:cs typeface="Calibri"/>
            </a:endParaRPr>
          </a:p>
          <a:p>
            <a:pPr marL="377190" marR="0" lvl="0" indent="-286385" algn="l" defTabSz="914400" rtl="0" eaLnBrk="1" fontAlgn="auto" latinLnBrk="0" hangingPunct="1">
              <a:lnSpc>
                <a:spcPts val="1425"/>
              </a:lnSpc>
              <a:spcBef>
                <a:spcPts val="0"/>
              </a:spcBef>
              <a:spcAft>
                <a:spcPts val="0"/>
              </a:spcAft>
              <a:buClrTx/>
              <a:buSzTx/>
              <a:buFont typeface="Arial"/>
              <a:buChar char="•"/>
              <a:tabLst>
                <a:tab pos="377190" algn="l"/>
                <a:tab pos="377825" algn="l"/>
              </a:tabLst>
              <a:defRPr/>
            </a:pPr>
            <a:r>
              <a:rPr kumimoji="0" sz="1200" b="1" i="0" u="none" strike="noStrike" kern="1200" cap="none" spc="10" normalizeH="0" baseline="0" noProof="0">
                <a:ln>
                  <a:noFill/>
                </a:ln>
                <a:solidFill>
                  <a:srgbClr val="525252"/>
                </a:solidFill>
                <a:effectLst/>
                <a:uLnTx/>
                <a:uFillTx/>
                <a:latin typeface="Calibri"/>
                <a:cs typeface="Calibri"/>
              </a:rPr>
              <a:t>Enhanced</a:t>
            </a:r>
            <a:r>
              <a:rPr kumimoji="0" sz="1200" b="1" i="0" u="none" strike="noStrike" kern="1200" cap="none" spc="0" normalizeH="0" baseline="0" noProof="0">
                <a:ln>
                  <a:noFill/>
                </a:ln>
                <a:solidFill>
                  <a:srgbClr val="525252"/>
                </a:solidFill>
                <a:effectLst/>
                <a:uLnTx/>
                <a:uFillTx/>
                <a:latin typeface="Calibri"/>
                <a:cs typeface="Calibri"/>
              </a:rPr>
              <a:t> </a:t>
            </a:r>
            <a:r>
              <a:rPr kumimoji="0" sz="1200" b="0" i="0" u="none" strike="noStrike" kern="1200" cap="none" spc="-10" normalizeH="0" baseline="0" noProof="0">
                <a:ln>
                  <a:noFill/>
                </a:ln>
                <a:solidFill>
                  <a:srgbClr val="525252"/>
                </a:solidFill>
                <a:effectLst/>
                <a:uLnTx/>
                <a:uFillTx/>
                <a:latin typeface="Calibri"/>
                <a:cs typeface="Calibri"/>
              </a:rPr>
              <a:t>award</a:t>
            </a:r>
            <a:r>
              <a:rPr kumimoji="0" sz="1200" b="0" i="0" u="none" strike="noStrike" kern="1200" cap="none" spc="-80" normalizeH="0" baseline="0" noProof="0">
                <a:ln>
                  <a:noFill/>
                </a:ln>
                <a:solidFill>
                  <a:srgbClr val="525252"/>
                </a:solidFill>
                <a:effectLst/>
                <a:uLnTx/>
                <a:uFillTx/>
                <a:latin typeface="Calibri"/>
                <a:cs typeface="Calibri"/>
              </a:rPr>
              <a:t> </a:t>
            </a:r>
            <a:r>
              <a:rPr kumimoji="0" sz="1200" b="0" i="0" u="none" strike="noStrike" kern="1200" cap="none" spc="0" normalizeH="0" baseline="0" noProof="0">
                <a:ln>
                  <a:noFill/>
                </a:ln>
                <a:solidFill>
                  <a:srgbClr val="525252"/>
                </a:solidFill>
                <a:effectLst/>
                <a:uLnTx/>
                <a:uFillTx/>
                <a:latin typeface="Calibri"/>
                <a:cs typeface="Calibri"/>
              </a:rPr>
              <a:t>=</a:t>
            </a:r>
            <a:r>
              <a:rPr kumimoji="0" sz="1200" b="0" i="0" u="none" strike="noStrike" kern="1200" cap="none" spc="-45" normalizeH="0" baseline="0" noProof="0">
                <a:ln>
                  <a:noFill/>
                </a:ln>
                <a:solidFill>
                  <a:srgbClr val="525252"/>
                </a:solidFill>
                <a:effectLst/>
                <a:uLnTx/>
                <a:uFillTx/>
                <a:latin typeface="Calibri"/>
                <a:cs typeface="Calibri"/>
              </a:rPr>
              <a:t> </a:t>
            </a:r>
            <a:r>
              <a:rPr kumimoji="0" sz="1200" b="0" i="0" u="none" strike="noStrike" kern="1200" cap="none" spc="0" normalizeH="0" baseline="0" noProof="0">
                <a:ln>
                  <a:noFill/>
                </a:ln>
                <a:solidFill>
                  <a:srgbClr val="525252"/>
                </a:solidFill>
                <a:effectLst/>
                <a:uLnTx/>
                <a:uFillTx/>
                <a:latin typeface="Calibri"/>
                <a:cs typeface="Calibri"/>
              </a:rPr>
              <a:t>stock</a:t>
            </a:r>
            <a:r>
              <a:rPr kumimoji="0" sz="1200" b="0" i="0" u="none" strike="noStrike" kern="1200" cap="none" spc="15" normalizeH="0" baseline="0" noProof="0">
                <a:ln>
                  <a:noFill/>
                </a:ln>
                <a:solidFill>
                  <a:srgbClr val="525252"/>
                </a:solidFill>
                <a:effectLst/>
                <a:uLnTx/>
                <a:uFillTx/>
                <a:latin typeface="Calibri"/>
                <a:cs typeface="Calibri"/>
              </a:rPr>
              <a:t> </a:t>
            </a:r>
            <a:r>
              <a:rPr kumimoji="0" sz="1200" b="0" i="0" u="none" strike="noStrike" kern="1200" cap="none" spc="-10" normalizeH="0" baseline="0" noProof="0">
                <a:ln>
                  <a:noFill/>
                </a:ln>
                <a:solidFill>
                  <a:srgbClr val="525252"/>
                </a:solidFill>
                <a:effectLst/>
                <a:uLnTx/>
                <a:uFillTx/>
                <a:latin typeface="Calibri"/>
                <a:cs typeface="Calibri"/>
              </a:rPr>
              <a:t>award</a:t>
            </a:r>
            <a:r>
              <a:rPr kumimoji="0" sz="1200" b="0" i="0" u="none" strike="noStrike" kern="1200" cap="none" spc="15" normalizeH="0" baseline="0" noProof="0">
                <a:ln>
                  <a:noFill/>
                </a:ln>
                <a:solidFill>
                  <a:srgbClr val="525252"/>
                </a:solidFill>
                <a:effectLst/>
                <a:uLnTx/>
                <a:uFillTx/>
                <a:latin typeface="Calibri"/>
                <a:cs typeface="Calibri"/>
              </a:rPr>
              <a:t> </a:t>
            </a:r>
            <a:r>
              <a:rPr kumimoji="0" sz="1200" b="1" i="0" u="none" strike="noStrike" kern="1200" cap="none" spc="15" normalizeH="0" baseline="0" noProof="0">
                <a:ln>
                  <a:noFill/>
                </a:ln>
                <a:solidFill>
                  <a:srgbClr val="525252"/>
                </a:solidFill>
                <a:effectLst/>
                <a:uLnTx/>
                <a:uFillTx/>
                <a:latin typeface="Calibri"/>
                <a:cs typeface="Calibri"/>
              </a:rPr>
              <a:t>above</a:t>
            </a:r>
            <a:r>
              <a:rPr kumimoji="0" sz="1200" b="1" i="0" u="none" strike="noStrike" kern="1200" cap="none" spc="-50" normalizeH="0" baseline="0" noProof="0">
                <a:ln>
                  <a:noFill/>
                </a:ln>
                <a:solidFill>
                  <a:srgbClr val="525252"/>
                </a:solidFill>
                <a:effectLst/>
                <a:uLnTx/>
                <a:uFillTx/>
                <a:latin typeface="Calibri"/>
                <a:cs typeface="Calibri"/>
              </a:rPr>
              <a:t> </a:t>
            </a:r>
            <a:r>
              <a:rPr kumimoji="0" sz="1200" b="1" i="0" u="none" strike="noStrike" kern="1200" cap="none" spc="10" normalizeH="0" baseline="0" noProof="0">
                <a:ln>
                  <a:noFill/>
                </a:ln>
                <a:solidFill>
                  <a:srgbClr val="525252"/>
                </a:solidFill>
                <a:effectLst/>
                <a:uLnTx/>
                <a:uFillTx/>
                <a:latin typeface="Calibri"/>
                <a:cs typeface="Calibri"/>
              </a:rPr>
              <a:t>or</a:t>
            </a:r>
            <a:r>
              <a:rPr kumimoji="0" sz="1200" b="1" i="0" u="none" strike="noStrike" kern="1200" cap="none" spc="-25" normalizeH="0" baseline="0" noProof="0">
                <a:ln>
                  <a:noFill/>
                </a:ln>
                <a:solidFill>
                  <a:srgbClr val="525252"/>
                </a:solidFill>
                <a:effectLst/>
                <a:uLnTx/>
                <a:uFillTx/>
                <a:latin typeface="Calibri"/>
                <a:cs typeface="Calibri"/>
              </a:rPr>
              <a:t> </a:t>
            </a:r>
            <a:r>
              <a:rPr kumimoji="0" sz="1200" b="1" i="0" u="none" strike="noStrike" kern="1200" cap="none" spc="5" normalizeH="0" baseline="0" noProof="0">
                <a:ln>
                  <a:noFill/>
                </a:ln>
                <a:solidFill>
                  <a:srgbClr val="525252"/>
                </a:solidFill>
                <a:effectLst/>
                <a:uLnTx/>
                <a:uFillTx/>
                <a:latin typeface="Calibri"/>
                <a:cs typeface="Calibri"/>
              </a:rPr>
              <a:t>significantly</a:t>
            </a:r>
            <a:r>
              <a:rPr kumimoji="0" sz="1200" b="1" i="0" u="none" strike="noStrike" kern="1200" cap="none" spc="-90" normalizeH="0" baseline="0" noProof="0">
                <a:ln>
                  <a:noFill/>
                </a:ln>
                <a:solidFill>
                  <a:srgbClr val="525252"/>
                </a:solidFill>
                <a:effectLst/>
                <a:uLnTx/>
                <a:uFillTx/>
                <a:latin typeface="Calibri"/>
                <a:cs typeface="Calibri"/>
              </a:rPr>
              <a:t> </a:t>
            </a:r>
            <a:r>
              <a:rPr kumimoji="0" sz="1200" b="1" i="0" u="none" strike="noStrike" kern="1200" cap="none" spc="15" normalizeH="0" baseline="0" noProof="0">
                <a:ln>
                  <a:noFill/>
                </a:ln>
                <a:solidFill>
                  <a:srgbClr val="525252"/>
                </a:solidFill>
                <a:effectLst/>
                <a:uLnTx/>
                <a:uFillTx/>
                <a:latin typeface="Calibri"/>
                <a:cs typeface="Calibri"/>
              </a:rPr>
              <a:t>above</a:t>
            </a:r>
            <a:r>
              <a:rPr kumimoji="0" sz="1200" b="1" i="0" u="none" strike="noStrike" kern="1200" cap="none" spc="-10" normalizeH="0" baseline="0" noProof="0">
                <a:ln>
                  <a:noFill/>
                </a:ln>
                <a:solidFill>
                  <a:srgbClr val="525252"/>
                </a:solidFill>
                <a:effectLst/>
                <a:uLnTx/>
                <a:uFillTx/>
                <a:latin typeface="Calibri"/>
                <a:cs typeface="Calibri"/>
              </a:rPr>
              <a:t> </a:t>
            </a:r>
            <a:r>
              <a:rPr kumimoji="0" sz="1200" b="0" i="0" u="none" strike="noStrike" kern="1200" cap="none" spc="-15" normalizeH="0" baseline="0" noProof="0">
                <a:ln>
                  <a:noFill/>
                </a:ln>
                <a:solidFill>
                  <a:srgbClr val="525252"/>
                </a:solidFill>
                <a:effectLst/>
                <a:uLnTx/>
                <a:uFillTx/>
                <a:latin typeface="Calibri"/>
                <a:cs typeface="Calibri"/>
              </a:rPr>
              <a:t>stock</a:t>
            </a:r>
            <a:r>
              <a:rPr kumimoji="0" sz="1200" b="0" i="0" u="none" strike="noStrike" kern="1200" cap="none" spc="-65" normalizeH="0" baseline="0" noProof="0">
                <a:ln>
                  <a:noFill/>
                </a:ln>
                <a:solidFill>
                  <a:srgbClr val="525252"/>
                </a:solidFill>
                <a:effectLst/>
                <a:uLnTx/>
                <a:uFillTx/>
                <a:latin typeface="Calibri"/>
                <a:cs typeface="Calibri"/>
              </a:rPr>
              <a:t> </a:t>
            </a:r>
            <a:r>
              <a:rPr kumimoji="0" sz="1200" b="0" i="0" u="none" strike="noStrike" kern="1200" cap="none" spc="-10" normalizeH="0" baseline="0" noProof="0">
                <a:ln>
                  <a:noFill/>
                </a:ln>
                <a:solidFill>
                  <a:srgbClr val="525252"/>
                </a:solidFill>
                <a:effectLst/>
                <a:uLnTx/>
                <a:uFillTx/>
                <a:latin typeface="Calibri"/>
                <a:cs typeface="Calibri"/>
              </a:rPr>
              <a:t>budget</a:t>
            </a:r>
            <a:endParaRPr kumimoji="0" sz="1200" b="0" i="0" u="none" strike="noStrike" kern="1200" cap="none" spc="0" normalizeH="0" baseline="0" noProof="0">
              <a:ln>
                <a:noFill/>
              </a:ln>
              <a:solidFill>
                <a:srgbClr val="000000"/>
              </a:solidFill>
              <a:effectLst/>
              <a:uLnTx/>
              <a:uFillTx/>
              <a:latin typeface="Calibri"/>
              <a:cs typeface="Calibri"/>
            </a:endParaRPr>
          </a:p>
          <a:p>
            <a:pPr marL="377190" marR="0" lvl="0" indent="-286385" algn="l" defTabSz="914400" rtl="0" eaLnBrk="1" fontAlgn="auto" latinLnBrk="0" hangingPunct="1">
              <a:lnSpc>
                <a:spcPts val="1435"/>
              </a:lnSpc>
              <a:spcBef>
                <a:spcPts val="0"/>
              </a:spcBef>
              <a:spcAft>
                <a:spcPts val="0"/>
              </a:spcAft>
              <a:buClrTx/>
              <a:buSzTx/>
              <a:buFont typeface="Arial"/>
              <a:buChar char="•"/>
              <a:tabLst>
                <a:tab pos="377190" algn="l"/>
                <a:tab pos="377825" algn="l"/>
              </a:tabLst>
              <a:defRPr/>
            </a:pPr>
            <a:r>
              <a:rPr kumimoji="0" sz="1200" b="1" i="0" u="none" strike="noStrike" kern="1200" cap="none" spc="-70" normalizeH="0" baseline="0" noProof="0">
                <a:ln>
                  <a:noFill/>
                </a:ln>
                <a:solidFill>
                  <a:srgbClr val="525252"/>
                </a:solidFill>
                <a:effectLst/>
                <a:uLnTx/>
                <a:uFillTx/>
                <a:latin typeface="Calibri"/>
                <a:cs typeface="Calibri"/>
              </a:rPr>
              <a:t>T</a:t>
            </a:r>
            <a:r>
              <a:rPr kumimoji="0" sz="1200" b="1" i="0" u="none" strike="noStrike" kern="1200" cap="none" spc="5" normalizeH="0" baseline="0" noProof="0">
                <a:ln>
                  <a:noFill/>
                </a:ln>
                <a:solidFill>
                  <a:srgbClr val="525252"/>
                </a:solidFill>
                <a:effectLst/>
                <a:uLnTx/>
                <a:uFillTx/>
                <a:latin typeface="Calibri"/>
                <a:cs typeface="Calibri"/>
              </a:rPr>
              <a:t>a</a:t>
            </a:r>
            <a:r>
              <a:rPr kumimoji="0" sz="1200" b="1" i="0" u="none" strike="noStrike" kern="1200" cap="none" spc="20" normalizeH="0" baseline="0" noProof="0">
                <a:ln>
                  <a:noFill/>
                </a:ln>
                <a:solidFill>
                  <a:srgbClr val="525252"/>
                </a:solidFill>
                <a:effectLst/>
                <a:uLnTx/>
                <a:uFillTx/>
                <a:latin typeface="Calibri"/>
                <a:cs typeface="Calibri"/>
              </a:rPr>
              <a:t>r</a:t>
            </a:r>
            <a:r>
              <a:rPr kumimoji="0" sz="1200" b="1" i="0" u="none" strike="noStrike" kern="1200" cap="none" spc="25" normalizeH="0" baseline="0" noProof="0">
                <a:ln>
                  <a:noFill/>
                </a:ln>
                <a:solidFill>
                  <a:srgbClr val="525252"/>
                </a:solidFill>
                <a:effectLst/>
                <a:uLnTx/>
                <a:uFillTx/>
                <a:latin typeface="Calibri"/>
                <a:cs typeface="Calibri"/>
              </a:rPr>
              <a:t>g</a:t>
            </a:r>
            <a:r>
              <a:rPr kumimoji="0" sz="1200" b="1" i="0" u="none" strike="noStrike" kern="1200" cap="none" spc="-10" normalizeH="0" baseline="0" noProof="0">
                <a:ln>
                  <a:noFill/>
                </a:ln>
                <a:solidFill>
                  <a:srgbClr val="525252"/>
                </a:solidFill>
                <a:effectLst/>
                <a:uLnTx/>
                <a:uFillTx/>
                <a:latin typeface="Calibri"/>
                <a:cs typeface="Calibri"/>
              </a:rPr>
              <a:t>e</a:t>
            </a:r>
            <a:r>
              <a:rPr kumimoji="0" sz="1200" b="1" i="0" u="none" strike="noStrike" kern="1200" cap="none" spc="0" normalizeH="0" baseline="0" noProof="0">
                <a:ln>
                  <a:noFill/>
                </a:ln>
                <a:solidFill>
                  <a:srgbClr val="525252"/>
                </a:solidFill>
                <a:effectLst/>
                <a:uLnTx/>
                <a:uFillTx/>
                <a:latin typeface="Calibri"/>
                <a:cs typeface="Calibri"/>
              </a:rPr>
              <a:t>t</a:t>
            </a:r>
            <a:r>
              <a:rPr kumimoji="0" sz="1200" b="1" i="0" u="none" strike="noStrike" kern="1200" cap="none" spc="-10" normalizeH="0" baseline="0" noProof="0">
                <a:ln>
                  <a:noFill/>
                </a:ln>
                <a:solidFill>
                  <a:srgbClr val="525252"/>
                </a:solidFill>
                <a:effectLst/>
                <a:uLnTx/>
                <a:uFillTx/>
                <a:latin typeface="Calibri"/>
                <a:cs typeface="Calibri"/>
              </a:rPr>
              <a:t> </a:t>
            </a:r>
            <a:r>
              <a:rPr kumimoji="0" sz="1200" b="0" i="0" u="none" strike="noStrike" kern="1200" cap="none" spc="20" normalizeH="0" baseline="0" noProof="0">
                <a:ln>
                  <a:noFill/>
                </a:ln>
                <a:solidFill>
                  <a:srgbClr val="525252"/>
                </a:solidFill>
                <a:effectLst/>
                <a:uLnTx/>
                <a:uFillTx/>
                <a:latin typeface="Calibri"/>
                <a:cs typeface="Calibri"/>
              </a:rPr>
              <a:t>a</a:t>
            </a:r>
            <a:r>
              <a:rPr kumimoji="0" sz="1200" b="0" i="0" u="none" strike="noStrike" kern="1200" cap="none" spc="-35" normalizeH="0" baseline="0" noProof="0">
                <a:ln>
                  <a:noFill/>
                </a:ln>
                <a:solidFill>
                  <a:srgbClr val="525252"/>
                </a:solidFill>
                <a:effectLst/>
                <a:uLnTx/>
                <a:uFillTx/>
                <a:latin typeface="Calibri"/>
                <a:cs typeface="Calibri"/>
              </a:rPr>
              <a:t>w</a:t>
            </a:r>
            <a:r>
              <a:rPr kumimoji="0" sz="1200" b="0" i="0" u="none" strike="noStrike" kern="1200" cap="none" spc="20" normalizeH="0" baseline="0" noProof="0">
                <a:ln>
                  <a:noFill/>
                </a:ln>
                <a:solidFill>
                  <a:srgbClr val="525252"/>
                </a:solidFill>
                <a:effectLst/>
                <a:uLnTx/>
                <a:uFillTx/>
                <a:latin typeface="Calibri"/>
                <a:cs typeface="Calibri"/>
              </a:rPr>
              <a:t>a</a:t>
            </a:r>
            <a:r>
              <a:rPr kumimoji="0" sz="1200" b="0" i="0" u="none" strike="noStrike" kern="1200" cap="none" spc="-45" normalizeH="0" baseline="0" noProof="0">
                <a:ln>
                  <a:noFill/>
                </a:ln>
                <a:solidFill>
                  <a:srgbClr val="525252"/>
                </a:solidFill>
                <a:effectLst/>
                <a:uLnTx/>
                <a:uFillTx/>
                <a:latin typeface="Calibri"/>
                <a:cs typeface="Calibri"/>
              </a:rPr>
              <a:t>r</a:t>
            </a:r>
            <a:r>
              <a:rPr kumimoji="0" sz="1200" b="0" i="0" u="none" strike="noStrike" kern="1200" cap="none" spc="0" normalizeH="0" baseline="0" noProof="0">
                <a:ln>
                  <a:noFill/>
                </a:ln>
                <a:solidFill>
                  <a:srgbClr val="525252"/>
                </a:solidFill>
                <a:effectLst/>
                <a:uLnTx/>
                <a:uFillTx/>
                <a:latin typeface="Calibri"/>
                <a:cs typeface="Calibri"/>
              </a:rPr>
              <a:t>d</a:t>
            </a:r>
            <a:r>
              <a:rPr kumimoji="0" sz="1200" b="0" i="0" u="none" strike="noStrike" kern="1200" cap="none" spc="-80" normalizeH="0" baseline="0" noProof="0">
                <a:ln>
                  <a:noFill/>
                </a:ln>
                <a:solidFill>
                  <a:srgbClr val="525252"/>
                </a:solidFill>
                <a:effectLst/>
                <a:uLnTx/>
                <a:uFillTx/>
                <a:latin typeface="Calibri"/>
                <a:cs typeface="Calibri"/>
              </a:rPr>
              <a:t> </a:t>
            </a:r>
            <a:r>
              <a:rPr kumimoji="0" sz="1200" b="0" i="0" u="none" strike="noStrike" kern="1200" cap="none" spc="0" normalizeH="0" baseline="0" noProof="0">
                <a:ln>
                  <a:noFill/>
                </a:ln>
                <a:solidFill>
                  <a:srgbClr val="525252"/>
                </a:solidFill>
                <a:effectLst/>
                <a:uLnTx/>
                <a:uFillTx/>
                <a:latin typeface="Calibri"/>
                <a:cs typeface="Calibri"/>
              </a:rPr>
              <a:t>=</a:t>
            </a:r>
            <a:r>
              <a:rPr kumimoji="0" sz="1200" b="0" i="0" u="none" strike="noStrike" kern="1200" cap="none" spc="-50" normalizeH="0" baseline="0" noProof="0">
                <a:ln>
                  <a:noFill/>
                </a:ln>
                <a:solidFill>
                  <a:srgbClr val="525252"/>
                </a:solidFill>
                <a:effectLst/>
                <a:uLnTx/>
                <a:uFillTx/>
                <a:latin typeface="Calibri"/>
                <a:cs typeface="Calibri"/>
              </a:rPr>
              <a:t> </a:t>
            </a:r>
            <a:r>
              <a:rPr kumimoji="0" sz="1200" b="0" i="0" u="none" strike="noStrike" kern="1200" cap="none" spc="50" normalizeH="0" baseline="0" noProof="0">
                <a:ln>
                  <a:noFill/>
                </a:ln>
                <a:solidFill>
                  <a:srgbClr val="525252"/>
                </a:solidFill>
                <a:effectLst/>
                <a:uLnTx/>
                <a:uFillTx/>
                <a:latin typeface="Calibri"/>
                <a:cs typeface="Calibri"/>
              </a:rPr>
              <a:t>s</a:t>
            </a:r>
            <a:r>
              <a:rPr kumimoji="0" sz="1200" b="0" i="0" u="none" strike="noStrike" kern="1200" cap="none" spc="-30" normalizeH="0" baseline="0" noProof="0">
                <a:ln>
                  <a:noFill/>
                </a:ln>
                <a:solidFill>
                  <a:srgbClr val="525252"/>
                </a:solidFill>
                <a:effectLst/>
                <a:uLnTx/>
                <a:uFillTx/>
                <a:latin typeface="Calibri"/>
                <a:cs typeface="Calibri"/>
              </a:rPr>
              <a:t>t</a:t>
            </a:r>
            <a:r>
              <a:rPr kumimoji="0" sz="1200" b="0" i="0" u="none" strike="noStrike" kern="1200" cap="none" spc="-35" normalizeH="0" baseline="0" noProof="0">
                <a:ln>
                  <a:noFill/>
                </a:ln>
                <a:solidFill>
                  <a:srgbClr val="525252"/>
                </a:solidFill>
                <a:effectLst/>
                <a:uLnTx/>
                <a:uFillTx/>
                <a:latin typeface="Calibri"/>
                <a:cs typeface="Calibri"/>
              </a:rPr>
              <a:t>o</a:t>
            </a:r>
            <a:r>
              <a:rPr kumimoji="0" sz="1200" b="0" i="0" u="none" strike="noStrike" kern="1200" cap="none" spc="15" normalizeH="0" baseline="0" noProof="0">
                <a:ln>
                  <a:noFill/>
                </a:ln>
                <a:solidFill>
                  <a:srgbClr val="525252"/>
                </a:solidFill>
                <a:effectLst/>
                <a:uLnTx/>
                <a:uFillTx/>
                <a:latin typeface="Calibri"/>
                <a:cs typeface="Calibri"/>
              </a:rPr>
              <a:t>c</a:t>
            </a:r>
            <a:r>
              <a:rPr kumimoji="0" sz="1200" b="0" i="0" u="none" strike="noStrike" kern="1200" cap="none" spc="0" normalizeH="0" baseline="0" noProof="0">
                <a:ln>
                  <a:noFill/>
                </a:ln>
                <a:solidFill>
                  <a:srgbClr val="525252"/>
                </a:solidFill>
                <a:effectLst/>
                <a:uLnTx/>
                <a:uFillTx/>
                <a:latin typeface="Calibri"/>
                <a:cs typeface="Calibri"/>
              </a:rPr>
              <a:t>k</a:t>
            </a:r>
            <a:r>
              <a:rPr kumimoji="0" sz="1200" b="0" i="0" u="none" strike="noStrike" kern="1200" cap="none" spc="5" normalizeH="0" baseline="0" noProof="0">
                <a:ln>
                  <a:noFill/>
                </a:ln>
                <a:solidFill>
                  <a:srgbClr val="525252"/>
                </a:solidFill>
                <a:effectLst/>
                <a:uLnTx/>
                <a:uFillTx/>
                <a:latin typeface="Calibri"/>
                <a:cs typeface="Calibri"/>
              </a:rPr>
              <a:t> </a:t>
            </a:r>
            <a:r>
              <a:rPr kumimoji="0" sz="1200" b="0" i="0" u="none" strike="noStrike" kern="1200" cap="none" spc="20" normalizeH="0" baseline="0" noProof="0">
                <a:ln>
                  <a:noFill/>
                </a:ln>
                <a:solidFill>
                  <a:srgbClr val="525252"/>
                </a:solidFill>
                <a:effectLst/>
                <a:uLnTx/>
                <a:uFillTx/>
                <a:latin typeface="Calibri"/>
                <a:cs typeface="Calibri"/>
              </a:rPr>
              <a:t>a</a:t>
            </a:r>
            <a:r>
              <a:rPr kumimoji="0" sz="1200" b="0" i="0" u="none" strike="noStrike" kern="1200" cap="none" spc="-35" normalizeH="0" baseline="0" noProof="0">
                <a:ln>
                  <a:noFill/>
                </a:ln>
                <a:solidFill>
                  <a:srgbClr val="525252"/>
                </a:solidFill>
                <a:effectLst/>
                <a:uLnTx/>
                <a:uFillTx/>
                <a:latin typeface="Calibri"/>
                <a:cs typeface="Calibri"/>
              </a:rPr>
              <a:t>w</a:t>
            </a:r>
            <a:r>
              <a:rPr kumimoji="0" sz="1200" b="0" i="0" u="none" strike="noStrike" kern="1200" cap="none" spc="20" normalizeH="0" baseline="0" noProof="0">
                <a:ln>
                  <a:noFill/>
                </a:ln>
                <a:solidFill>
                  <a:srgbClr val="525252"/>
                </a:solidFill>
                <a:effectLst/>
                <a:uLnTx/>
                <a:uFillTx/>
                <a:latin typeface="Calibri"/>
                <a:cs typeface="Calibri"/>
              </a:rPr>
              <a:t>a</a:t>
            </a:r>
            <a:r>
              <a:rPr kumimoji="0" sz="1200" b="0" i="0" u="none" strike="noStrike" kern="1200" cap="none" spc="-45" normalizeH="0" baseline="0" noProof="0">
                <a:ln>
                  <a:noFill/>
                </a:ln>
                <a:solidFill>
                  <a:srgbClr val="525252"/>
                </a:solidFill>
                <a:effectLst/>
                <a:uLnTx/>
                <a:uFillTx/>
                <a:latin typeface="Calibri"/>
                <a:cs typeface="Calibri"/>
              </a:rPr>
              <a:t>r</a:t>
            </a:r>
            <a:r>
              <a:rPr kumimoji="0" sz="1200" b="0" i="0" u="none" strike="noStrike" kern="1200" cap="none" spc="0" normalizeH="0" baseline="0" noProof="0">
                <a:ln>
                  <a:noFill/>
                </a:ln>
                <a:solidFill>
                  <a:srgbClr val="525252"/>
                </a:solidFill>
                <a:effectLst/>
                <a:uLnTx/>
                <a:uFillTx/>
                <a:latin typeface="Calibri"/>
                <a:cs typeface="Calibri"/>
              </a:rPr>
              <a:t>d </a:t>
            </a:r>
            <a:r>
              <a:rPr kumimoji="0" sz="1200" b="1" i="0" u="none" strike="noStrike" kern="1200" cap="none" spc="5" normalizeH="0" baseline="0" noProof="0">
                <a:ln>
                  <a:noFill/>
                </a:ln>
                <a:solidFill>
                  <a:srgbClr val="525252"/>
                </a:solidFill>
                <a:effectLst/>
                <a:uLnTx/>
                <a:uFillTx/>
                <a:latin typeface="Calibri"/>
                <a:cs typeface="Calibri"/>
              </a:rPr>
              <a:t>a</a:t>
            </a:r>
            <a:r>
              <a:rPr kumimoji="0" sz="1200" b="1" i="0" u="none" strike="noStrike" kern="1200" cap="none" spc="0" normalizeH="0" baseline="0" noProof="0">
                <a:ln>
                  <a:noFill/>
                </a:ln>
                <a:solidFill>
                  <a:srgbClr val="525252"/>
                </a:solidFill>
                <a:effectLst/>
                <a:uLnTx/>
                <a:uFillTx/>
                <a:latin typeface="Calibri"/>
                <a:cs typeface="Calibri"/>
              </a:rPr>
              <a:t>t</a:t>
            </a:r>
            <a:r>
              <a:rPr kumimoji="0" sz="1200" b="1" i="0" u="none" strike="noStrike" kern="1200" cap="none" spc="-15" normalizeH="0" baseline="0" noProof="0">
                <a:ln>
                  <a:noFill/>
                </a:ln>
                <a:solidFill>
                  <a:srgbClr val="525252"/>
                </a:solidFill>
                <a:effectLst/>
                <a:uLnTx/>
                <a:uFillTx/>
                <a:latin typeface="Calibri"/>
                <a:cs typeface="Calibri"/>
              </a:rPr>
              <a:t> </a:t>
            </a:r>
            <a:r>
              <a:rPr kumimoji="0" sz="1200" b="0" i="0" u="none" strike="noStrike" kern="1200" cap="none" spc="50" normalizeH="0" baseline="0" noProof="0">
                <a:ln>
                  <a:noFill/>
                </a:ln>
                <a:solidFill>
                  <a:srgbClr val="525252"/>
                </a:solidFill>
                <a:effectLst/>
                <a:uLnTx/>
                <a:uFillTx/>
                <a:latin typeface="Calibri"/>
                <a:cs typeface="Calibri"/>
              </a:rPr>
              <a:t>s</a:t>
            </a:r>
            <a:r>
              <a:rPr kumimoji="0" sz="1200" b="0" i="0" u="none" strike="noStrike" kern="1200" cap="none" spc="-30" normalizeH="0" baseline="0" noProof="0">
                <a:ln>
                  <a:noFill/>
                </a:ln>
                <a:solidFill>
                  <a:srgbClr val="525252"/>
                </a:solidFill>
                <a:effectLst/>
                <a:uLnTx/>
                <a:uFillTx/>
                <a:latin typeface="Calibri"/>
                <a:cs typeface="Calibri"/>
              </a:rPr>
              <a:t>t</a:t>
            </a:r>
            <a:r>
              <a:rPr kumimoji="0" sz="1200" b="0" i="0" u="none" strike="noStrike" kern="1200" cap="none" spc="-35" normalizeH="0" baseline="0" noProof="0">
                <a:ln>
                  <a:noFill/>
                </a:ln>
                <a:solidFill>
                  <a:srgbClr val="525252"/>
                </a:solidFill>
                <a:effectLst/>
                <a:uLnTx/>
                <a:uFillTx/>
                <a:latin typeface="Calibri"/>
                <a:cs typeface="Calibri"/>
              </a:rPr>
              <a:t>o</a:t>
            </a:r>
            <a:r>
              <a:rPr kumimoji="0" sz="1200" b="0" i="0" u="none" strike="noStrike" kern="1200" cap="none" spc="15" normalizeH="0" baseline="0" noProof="0">
                <a:ln>
                  <a:noFill/>
                </a:ln>
                <a:solidFill>
                  <a:srgbClr val="525252"/>
                </a:solidFill>
                <a:effectLst/>
                <a:uLnTx/>
                <a:uFillTx/>
                <a:latin typeface="Calibri"/>
                <a:cs typeface="Calibri"/>
              </a:rPr>
              <a:t>c</a:t>
            </a:r>
            <a:r>
              <a:rPr kumimoji="0" sz="1200" b="0" i="0" u="none" strike="noStrike" kern="1200" cap="none" spc="0" normalizeH="0" baseline="0" noProof="0">
                <a:ln>
                  <a:noFill/>
                </a:ln>
                <a:solidFill>
                  <a:srgbClr val="525252"/>
                </a:solidFill>
                <a:effectLst/>
                <a:uLnTx/>
                <a:uFillTx/>
                <a:latin typeface="Calibri"/>
                <a:cs typeface="Calibri"/>
              </a:rPr>
              <a:t>k</a:t>
            </a:r>
            <a:r>
              <a:rPr kumimoji="0" sz="1200" b="0" i="0" u="none" strike="noStrike" kern="1200" cap="none" spc="-70" normalizeH="0" baseline="0" noProof="0">
                <a:ln>
                  <a:noFill/>
                </a:ln>
                <a:solidFill>
                  <a:srgbClr val="525252"/>
                </a:solidFill>
                <a:effectLst/>
                <a:uLnTx/>
                <a:uFillTx/>
                <a:latin typeface="Calibri"/>
                <a:cs typeface="Calibri"/>
              </a:rPr>
              <a:t> </a:t>
            </a:r>
            <a:r>
              <a:rPr kumimoji="0" sz="1200" b="0" i="0" u="none" strike="noStrike" kern="1200" cap="none" spc="-35" normalizeH="0" baseline="0" noProof="0">
                <a:ln>
                  <a:noFill/>
                </a:ln>
                <a:solidFill>
                  <a:srgbClr val="525252"/>
                </a:solidFill>
                <a:effectLst/>
                <a:uLnTx/>
                <a:uFillTx/>
                <a:latin typeface="Calibri"/>
                <a:cs typeface="Calibri"/>
              </a:rPr>
              <a:t>bud</a:t>
            </a:r>
            <a:r>
              <a:rPr kumimoji="0" sz="1200" b="0" i="0" u="none" strike="noStrike" kern="1200" cap="none" spc="30" normalizeH="0" baseline="0" noProof="0">
                <a:ln>
                  <a:noFill/>
                </a:ln>
                <a:solidFill>
                  <a:srgbClr val="525252"/>
                </a:solidFill>
                <a:effectLst/>
                <a:uLnTx/>
                <a:uFillTx/>
                <a:latin typeface="Calibri"/>
                <a:cs typeface="Calibri"/>
              </a:rPr>
              <a:t>g</a:t>
            </a:r>
            <a:r>
              <a:rPr kumimoji="0" sz="1200" b="0" i="0" u="none" strike="noStrike" kern="1200" cap="none" spc="0" normalizeH="0" baseline="0" noProof="0">
                <a:ln>
                  <a:noFill/>
                </a:ln>
                <a:solidFill>
                  <a:srgbClr val="525252"/>
                </a:solidFill>
                <a:effectLst/>
                <a:uLnTx/>
                <a:uFillTx/>
                <a:latin typeface="Calibri"/>
                <a:cs typeface="Calibri"/>
              </a:rPr>
              <a:t>et</a:t>
            </a:r>
            <a:endParaRPr kumimoji="0" sz="1200" b="0" i="0" u="none" strike="noStrike" kern="1200" cap="none" spc="0" normalizeH="0" baseline="0" noProof="0">
              <a:ln>
                <a:noFill/>
              </a:ln>
              <a:solidFill>
                <a:srgbClr val="000000"/>
              </a:solidFill>
              <a:effectLst/>
              <a:uLnTx/>
              <a:uFillTx/>
              <a:latin typeface="Calibri"/>
              <a:cs typeface="Calibri"/>
            </a:endParaRPr>
          </a:p>
          <a:p>
            <a:pPr marL="377190" marR="0" lvl="0" indent="-286385" algn="l" defTabSz="914400" rtl="0" eaLnBrk="1" fontAlgn="auto" latinLnBrk="0" hangingPunct="1">
              <a:lnSpc>
                <a:spcPct val="100000"/>
              </a:lnSpc>
              <a:spcBef>
                <a:spcPts val="0"/>
              </a:spcBef>
              <a:spcAft>
                <a:spcPts val="0"/>
              </a:spcAft>
              <a:buClrTx/>
              <a:buSzTx/>
              <a:buFont typeface="Arial"/>
              <a:buChar char="•"/>
              <a:tabLst>
                <a:tab pos="377190" algn="l"/>
                <a:tab pos="377825" algn="l"/>
              </a:tabLst>
              <a:defRPr/>
            </a:pPr>
            <a:r>
              <a:rPr kumimoji="0" sz="1200" b="1" i="0" u="none" strike="noStrike" kern="1200" cap="none" spc="5" normalizeH="0" baseline="0" noProof="0">
                <a:ln>
                  <a:noFill/>
                </a:ln>
                <a:solidFill>
                  <a:srgbClr val="525252"/>
                </a:solidFill>
                <a:effectLst/>
                <a:uLnTx/>
                <a:uFillTx/>
                <a:latin typeface="Calibri"/>
                <a:cs typeface="Calibri"/>
              </a:rPr>
              <a:t>Reduced</a:t>
            </a:r>
            <a:r>
              <a:rPr kumimoji="0" sz="1200" b="1" i="0" u="none" strike="noStrike" kern="1200" cap="none" spc="-10" normalizeH="0" baseline="0" noProof="0">
                <a:ln>
                  <a:noFill/>
                </a:ln>
                <a:solidFill>
                  <a:srgbClr val="525252"/>
                </a:solidFill>
                <a:effectLst/>
                <a:uLnTx/>
                <a:uFillTx/>
                <a:latin typeface="Calibri"/>
                <a:cs typeface="Calibri"/>
              </a:rPr>
              <a:t> </a:t>
            </a:r>
            <a:r>
              <a:rPr kumimoji="0" sz="1200" b="0" i="0" u="none" strike="noStrike" kern="1200" cap="none" spc="-10" normalizeH="0" baseline="0" noProof="0">
                <a:ln>
                  <a:noFill/>
                </a:ln>
                <a:solidFill>
                  <a:srgbClr val="525252"/>
                </a:solidFill>
                <a:effectLst/>
                <a:uLnTx/>
                <a:uFillTx/>
                <a:latin typeface="Calibri"/>
                <a:cs typeface="Calibri"/>
              </a:rPr>
              <a:t>award</a:t>
            </a:r>
            <a:r>
              <a:rPr kumimoji="0" sz="1200" b="0" i="0" u="none" strike="noStrike" kern="1200" cap="none" spc="-80" normalizeH="0" baseline="0" noProof="0">
                <a:ln>
                  <a:noFill/>
                </a:ln>
                <a:solidFill>
                  <a:srgbClr val="525252"/>
                </a:solidFill>
                <a:effectLst/>
                <a:uLnTx/>
                <a:uFillTx/>
                <a:latin typeface="Calibri"/>
                <a:cs typeface="Calibri"/>
              </a:rPr>
              <a:t> </a:t>
            </a:r>
            <a:r>
              <a:rPr kumimoji="0" sz="1200" b="0" i="0" u="none" strike="noStrike" kern="1200" cap="none" spc="0" normalizeH="0" baseline="0" noProof="0">
                <a:ln>
                  <a:noFill/>
                </a:ln>
                <a:solidFill>
                  <a:srgbClr val="525252"/>
                </a:solidFill>
                <a:effectLst/>
                <a:uLnTx/>
                <a:uFillTx/>
                <a:latin typeface="Calibri"/>
                <a:cs typeface="Calibri"/>
              </a:rPr>
              <a:t>=</a:t>
            </a:r>
            <a:r>
              <a:rPr kumimoji="0" sz="1200" b="0" i="0" u="none" strike="noStrike" kern="1200" cap="none" spc="25" normalizeH="0" baseline="0" noProof="0">
                <a:ln>
                  <a:noFill/>
                </a:ln>
                <a:solidFill>
                  <a:srgbClr val="525252"/>
                </a:solidFill>
                <a:effectLst/>
                <a:uLnTx/>
                <a:uFillTx/>
                <a:latin typeface="Calibri"/>
                <a:cs typeface="Calibri"/>
              </a:rPr>
              <a:t> </a:t>
            </a:r>
            <a:r>
              <a:rPr kumimoji="0" sz="1200" b="0" i="0" u="none" strike="noStrike" kern="1200" cap="none" spc="0" normalizeH="0" baseline="0" noProof="0">
                <a:ln>
                  <a:noFill/>
                </a:ln>
                <a:solidFill>
                  <a:srgbClr val="525252"/>
                </a:solidFill>
                <a:effectLst/>
                <a:uLnTx/>
                <a:uFillTx/>
                <a:latin typeface="Calibri"/>
                <a:cs typeface="Calibri"/>
              </a:rPr>
              <a:t>stock</a:t>
            </a:r>
            <a:r>
              <a:rPr kumimoji="0" sz="1200" b="0" i="0" u="none" strike="noStrike" kern="1200" cap="none" spc="-70" normalizeH="0" baseline="0" noProof="0">
                <a:ln>
                  <a:noFill/>
                </a:ln>
                <a:solidFill>
                  <a:srgbClr val="525252"/>
                </a:solidFill>
                <a:effectLst/>
                <a:uLnTx/>
                <a:uFillTx/>
                <a:latin typeface="Calibri"/>
                <a:cs typeface="Calibri"/>
              </a:rPr>
              <a:t> </a:t>
            </a:r>
            <a:r>
              <a:rPr kumimoji="0" sz="1200" b="0" i="0" u="none" strike="noStrike" kern="1200" cap="none" spc="-10" normalizeH="0" baseline="0" noProof="0">
                <a:ln>
                  <a:noFill/>
                </a:ln>
                <a:solidFill>
                  <a:srgbClr val="525252"/>
                </a:solidFill>
                <a:effectLst/>
                <a:uLnTx/>
                <a:uFillTx/>
                <a:latin typeface="Calibri"/>
                <a:cs typeface="Calibri"/>
              </a:rPr>
              <a:t>award</a:t>
            </a:r>
            <a:r>
              <a:rPr kumimoji="0" sz="1200" b="0" i="0" u="none" strike="noStrike" kern="1200" cap="none" spc="10" normalizeH="0" baseline="0" noProof="0">
                <a:ln>
                  <a:noFill/>
                </a:ln>
                <a:solidFill>
                  <a:srgbClr val="525252"/>
                </a:solidFill>
                <a:effectLst/>
                <a:uLnTx/>
                <a:uFillTx/>
                <a:latin typeface="Calibri"/>
                <a:cs typeface="Calibri"/>
              </a:rPr>
              <a:t> </a:t>
            </a:r>
            <a:r>
              <a:rPr kumimoji="0" sz="1200" b="1" i="0" u="none" strike="noStrike" kern="1200" cap="none" spc="5" normalizeH="0" baseline="0" noProof="0">
                <a:ln>
                  <a:noFill/>
                </a:ln>
                <a:solidFill>
                  <a:srgbClr val="525252"/>
                </a:solidFill>
                <a:effectLst/>
                <a:uLnTx/>
                <a:uFillTx/>
                <a:latin typeface="Calibri"/>
                <a:cs typeface="Calibri"/>
              </a:rPr>
              <a:t>below</a:t>
            </a:r>
            <a:r>
              <a:rPr kumimoji="0" sz="1200" b="1" i="0" u="none" strike="noStrike" kern="1200" cap="none" spc="-35" normalizeH="0" baseline="0" noProof="0">
                <a:ln>
                  <a:noFill/>
                </a:ln>
                <a:solidFill>
                  <a:srgbClr val="525252"/>
                </a:solidFill>
                <a:effectLst/>
                <a:uLnTx/>
                <a:uFillTx/>
                <a:latin typeface="Calibri"/>
                <a:cs typeface="Calibri"/>
              </a:rPr>
              <a:t> </a:t>
            </a:r>
            <a:r>
              <a:rPr kumimoji="0" sz="1200" b="0" i="0" u="none" strike="noStrike" kern="1200" cap="none" spc="0" normalizeH="0" baseline="0" noProof="0">
                <a:ln>
                  <a:noFill/>
                </a:ln>
                <a:solidFill>
                  <a:srgbClr val="525252"/>
                </a:solidFill>
                <a:effectLst/>
                <a:uLnTx/>
                <a:uFillTx/>
                <a:latin typeface="Calibri"/>
                <a:cs typeface="Calibri"/>
              </a:rPr>
              <a:t>stock</a:t>
            </a:r>
            <a:r>
              <a:rPr kumimoji="0" sz="1200" b="0" i="0" u="none" strike="noStrike" kern="1200" cap="none" spc="5" normalizeH="0" baseline="0" noProof="0">
                <a:ln>
                  <a:noFill/>
                </a:ln>
                <a:solidFill>
                  <a:srgbClr val="525252"/>
                </a:solidFill>
                <a:effectLst/>
                <a:uLnTx/>
                <a:uFillTx/>
                <a:latin typeface="Calibri"/>
                <a:cs typeface="Calibri"/>
              </a:rPr>
              <a:t> </a:t>
            </a:r>
            <a:r>
              <a:rPr kumimoji="0" sz="1200" b="0" i="0" u="none" strike="noStrike" kern="1200" cap="none" spc="-5" normalizeH="0" baseline="0" noProof="0">
                <a:ln>
                  <a:noFill/>
                </a:ln>
                <a:solidFill>
                  <a:srgbClr val="525252"/>
                </a:solidFill>
                <a:effectLst/>
                <a:uLnTx/>
                <a:uFillTx/>
                <a:latin typeface="Calibri"/>
                <a:cs typeface="Calibri"/>
              </a:rPr>
              <a:t>target</a:t>
            </a:r>
            <a:endParaRPr kumimoji="0" sz="1200" b="0" i="0" u="none" strike="noStrike" kern="1200" cap="none" spc="0" normalizeH="0" baseline="0" noProof="0">
              <a:ln>
                <a:noFill/>
              </a:ln>
              <a:solidFill>
                <a:srgbClr val="000000"/>
              </a:solidFill>
              <a:effectLst/>
              <a:uLnTx/>
              <a:uFillTx/>
              <a:latin typeface="Calibri"/>
              <a:cs typeface="Calibri"/>
            </a:endParaRPr>
          </a:p>
        </p:txBody>
      </p:sp>
      <p:sp>
        <p:nvSpPr>
          <p:cNvPr id="10" name="object 4">
            <a:extLst>
              <a:ext uri="{FF2B5EF4-FFF2-40B4-BE49-F238E27FC236}">
                <a16:creationId xmlns:a16="http://schemas.microsoft.com/office/drawing/2014/main" id="{10F27FDE-F904-4362-B022-EBC9710930F4}"/>
              </a:ext>
            </a:extLst>
          </p:cNvPr>
          <p:cNvSpPr txBox="1">
            <a:spLocks noGrp="1"/>
          </p:cNvSpPr>
          <p:nvPr>
            <p:ph type="title"/>
          </p:nvPr>
        </p:nvSpPr>
        <p:spPr>
          <a:xfrm>
            <a:off x="250507" y="129793"/>
            <a:ext cx="4788218" cy="878840"/>
          </a:xfrm>
          <a:prstGeom prst="rect">
            <a:avLst/>
          </a:prstGeom>
        </p:spPr>
        <p:txBody>
          <a:bodyPr vert="horz" wrap="square" lIns="0" tIns="5715" rIns="0" bIns="0" rtlCol="0">
            <a:spAutoFit/>
          </a:bodyPr>
          <a:lstStyle/>
          <a:p>
            <a:pPr marL="12700" marR="5080">
              <a:lnSpc>
                <a:spcPct val="102499"/>
              </a:lnSpc>
              <a:spcBef>
                <a:spcPts val="45"/>
              </a:spcBef>
            </a:pPr>
            <a:r>
              <a:rPr sz="2750" b="1" spc="20"/>
              <a:t>2022</a:t>
            </a:r>
            <a:r>
              <a:rPr sz="2750" b="1" spc="-25"/>
              <a:t> Rewards</a:t>
            </a:r>
            <a:r>
              <a:rPr sz="2750" b="1" spc="215"/>
              <a:t> </a:t>
            </a:r>
            <a:r>
              <a:rPr sz="2750" b="1" spc="-10"/>
              <a:t>Planning</a:t>
            </a:r>
            <a:r>
              <a:rPr sz="2750" b="1" spc="220"/>
              <a:t> </a:t>
            </a:r>
            <a:r>
              <a:rPr sz="2750" b="1" spc="15"/>
              <a:t>Stock </a:t>
            </a:r>
            <a:r>
              <a:rPr sz="2750" b="1" spc="-605"/>
              <a:t> </a:t>
            </a:r>
            <a:r>
              <a:rPr sz="2750" b="1" spc="5"/>
              <a:t>Manager</a:t>
            </a:r>
            <a:r>
              <a:rPr sz="2750" b="1" spc="125"/>
              <a:t> </a:t>
            </a:r>
            <a:r>
              <a:rPr sz="2750" b="1" spc="-5"/>
              <a:t>Guidance</a:t>
            </a:r>
          </a:p>
        </p:txBody>
      </p:sp>
      <p:sp>
        <p:nvSpPr>
          <p:cNvPr id="12" name="object 5">
            <a:extLst>
              <a:ext uri="{FF2B5EF4-FFF2-40B4-BE49-F238E27FC236}">
                <a16:creationId xmlns:a16="http://schemas.microsoft.com/office/drawing/2014/main" id="{87538B61-3F9A-4062-AC0C-33269E6BEAE9}"/>
              </a:ext>
            </a:extLst>
          </p:cNvPr>
          <p:cNvSpPr txBox="1"/>
          <p:nvPr/>
        </p:nvSpPr>
        <p:spPr>
          <a:xfrm>
            <a:off x="423227" y="5374161"/>
            <a:ext cx="11197403" cy="1096454"/>
          </a:xfrm>
          <a:prstGeom prst="rect">
            <a:avLst/>
          </a:prstGeom>
        </p:spPr>
        <p:txBody>
          <a:bodyPr vert="horz" wrap="square" lIns="0" tIns="82550" rIns="0" bIns="0" rtlCol="0">
            <a:spAutoFit/>
          </a:bodyPr>
          <a:lstStyle/>
          <a:p>
            <a:pPr marL="12700" marR="0" lvl="0" indent="0" algn="l" defTabSz="914400" rtl="0" eaLnBrk="1" fontAlgn="auto" latinLnBrk="0" hangingPunct="1">
              <a:lnSpc>
                <a:spcPct val="100000"/>
              </a:lnSpc>
              <a:spcBef>
                <a:spcPts val="65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alibri"/>
                <a:cs typeface="Calibri"/>
              </a:rPr>
              <a:t>*Depending on the size and make-up of a manager’s team, these recommended distributions may not be realistic; managers should differentiate stock first and foremost on performance and potential, and if they encounter challenges with the budget, reach out to their next-level manager for guidance</a:t>
            </a:r>
            <a:r>
              <a:rPr kumimoji="0" lang="en-US" sz="11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Times New Roman" panose="02020603050405020304" pitchFamily="18" charset="0"/>
              </a:rPr>
              <a:t>.</a:t>
            </a:r>
            <a:endParaRPr kumimoji="0" lang="en-US" sz="1100" b="0" i="0" u="none" strike="noStrike" kern="1200" cap="none" spc="0" normalizeH="0" baseline="0" noProof="0" dirty="0">
              <a:ln>
                <a:noFill/>
              </a:ln>
              <a:solidFill>
                <a:srgbClr val="FFFFFF">
                  <a:lumMod val="50000"/>
                </a:srgbClr>
              </a:solidFill>
              <a:effectLst/>
              <a:uLnTx/>
              <a:uFillTx/>
              <a:latin typeface="Calibri"/>
              <a:cs typeface="Calibri"/>
            </a:endParaRPr>
          </a:p>
          <a:p>
            <a:pPr marL="12700" marR="0" lvl="0" indent="0" algn="l" defTabSz="914400" rtl="0" eaLnBrk="1" fontAlgn="auto" latinLnBrk="0" hangingPunct="1">
              <a:lnSpc>
                <a:spcPct val="100000"/>
              </a:lnSpc>
              <a:spcBef>
                <a:spcPts val="65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alibri"/>
                <a:cs typeface="Calibri"/>
              </a:rPr>
              <a:t>**Formal</a:t>
            </a:r>
            <a:r>
              <a:rPr kumimoji="0" lang="en-US" sz="1100" b="0" i="0" u="none" strike="noStrike" kern="1200" cap="none" spc="-5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Performance</a:t>
            </a:r>
            <a:r>
              <a:rPr kumimoji="0" lang="en-US" sz="1100" b="0" i="0" u="none" strike="noStrike" kern="1200" cap="none" spc="-5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5" normalizeH="0" baseline="0" noProof="0" dirty="0">
                <a:ln>
                  <a:noFill/>
                </a:ln>
                <a:solidFill>
                  <a:srgbClr val="FFFFFF">
                    <a:lumMod val="50000"/>
                  </a:srgbClr>
                </a:solidFill>
                <a:effectLst/>
                <a:uLnTx/>
                <a:uFillTx/>
                <a:latin typeface="Calibri"/>
                <a:cs typeface="Calibri"/>
              </a:rPr>
              <a:t>Action;</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5" normalizeH="0" baseline="0" noProof="0" dirty="0">
                <a:ln>
                  <a:noFill/>
                </a:ln>
                <a:solidFill>
                  <a:srgbClr val="FFFFFF">
                    <a:lumMod val="50000"/>
                  </a:srgbClr>
                </a:solidFill>
                <a:effectLst/>
                <a:uLnTx/>
                <a:uFillTx/>
                <a:latin typeface="Calibri"/>
                <a:cs typeface="Calibri"/>
              </a:rPr>
              <a:t>includes</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5" normalizeH="0" baseline="0" noProof="0" dirty="0">
                <a:ln>
                  <a:noFill/>
                </a:ln>
                <a:solidFill>
                  <a:srgbClr val="FFFFFF">
                    <a:lumMod val="50000"/>
                  </a:srgbClr>
                </a:solidFill>
                <a:effectLst/>
                <a:uLnTx/>
                <a:uFillTx/>
                <a:latin typeface="Calibri"/>
                <a:cs typeface="Calibri"/>
              </a:rPr>
              <a:t>employees</a:t>
            </a:r>
            <a:r>
              <a:rPr kumimoji="0" lang="en-US" sz="1100" b="0" i="0" u="none" strike="noStrike" kern="1200" cap="none" spc="-8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on</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5" normalizeH="0" baseline="0" noProof="0" dirty="0">
                <a:ln>
                  <a:noFill/>
                </a:ln>
                <a:solidFill>
                  <a:srgbClr val="FFFFFF">
                    <a:lumMod val="50000"/>
                  </a:srgbClr>
                </a:solidFill>
                <a:effectLst/>
                <a:uLnTx/>
                <a:uFillTx/>
                <a:latin typeface="Calibri"/>
                <a:cs typeface="Calibri"/>
              </a:rPr>
              <a:t>an</a:t>
            </a:r>
            <a:r>
              <a:rPr kumimoji="0" lang="en-US" sz="1100" b="0" i="0" u="none" strike="noStrike" kern="1200" cap="none" spc="-8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active</a:t>
            </a:r>
            <a:r>
              <a:rPr kumimoji="0" lang="en-US" sz="1100" b="0" i="0" u="none" strike="noStrike" kern="1200" cap="none" spc="-6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FPA</a:t>
            </a:r>
            <a:r>
              <a:rPr kumimoji="0" lang="en-US" sz="1100" b="0" i="0" u="none" strike="noStrike" kern="1200" cap="none" spc="-7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0" normalizeH="0" baseline="0" noProof="0" dirty="0">
                <a:ln>
                  <a:noFill/>
                </a:ln>
                <a:solidFill>
                  <a:srgbClr val="FFFFFF">
                    <a:lumMod val="50000"/>
                  </a:srgbClr>
                </a:solidFill>
                <a:effectLst/>
                <a:uLnTx/>
                <a:uFillTx/>
                <a:latin typeface="Calibri"/>
                <a:cs typeface="Calibri"/>
              </a:rPr>
              <a:t>at</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the</a:t>
            </a:r>
            <a:r>
              <a:rPr kumimoji="0" lang="en-US" sz="1100" b="0" i="0" u="none" strike="noStrike" kern="1200" cap="none" spc="-5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0" normalizeH="0" baseline="0" noProof="0" dirty="0">
                <a:ln>
                  <a:noFill/>
                </a:ln>
                <a:solidFill>
                  <a:srgbClr val="FFFFFF">
                    <a:lumMod val="50000"/>
                  </a:srgbClr>
                </a:solidFill>
                <a:effectLst/>
                <a:uLnTx/>
                <a:uFillTx/>
                <a:latin typeface="Calibri"/>
                <a:cs typeface="Calibri"/>
              </a:rPr>
              <a:t>start</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of</a:t>
            </a:r>
            <a:r>
              <a:rPr kumimoji="0" lang="en-US" sz="1100" b="0" i="0" u="none" strike="noStrike" kern="1200" cap="none" spc="-6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Rewards</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Planning</a:t>
            </a:r>
            <a:r>
              <a:rPr kumimoji="0" lang="en-US" sz="1100" b="0" i="0" u="none" strike="noStrike" kern="1200" cap="none" spc="-9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and</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those</a:t>
            </a:r>
            <a:r>
              <a:rPr kumimoji="0" lang="en-US" sz="1100" b="0" i="0" u="none" strike="noStrike" kern="1200" cap="none" spc="-5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identified</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0" normalizeH="0" baseline="0" noProof="0" dirty="0">
                <a:ln>
                  <a:noFill/>
                </a:ln>
                <a:solidFill>
                  <a:srgbClr val="FFFFFF">
                    <a:lumMod val="50000"/>
                  </a:srgbClr>
                </a:solidFill>
                <a:effectLst/>
                <a:uLnTx/>
                <a:uFillTx/>
                <a:latin typeface="Calibri"/>
                <a:cs typeface="Calibri"/>
              </a:rPr>
              <a:t>as</a:t>
            </a:r>
            <a:r>
              <a:rPr kumimoji="0" lang="en-US" sz="1100" b="0" i="0" u="none" strike="noStrike" kern="1200" cap="none" spc="-8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50" normalizeH="0" baseline="0" noProof="0" dirty="0">
                <a:ln>
                  <a:noFill/>
                </a:ln>
                <a:solidFill>
                  <a:srgbClr val="FFFFFF">
                    <a:lumMod val="50000"/>
                  </a:srgbClr>
                </a:solidFill>
                <a:effectLst/>
                <a:uLnTx/>
                <a:uFillTx/>
                <a:latin typeface="Calibri"/>
                <a:cs typeface="Calibri"/>
              </a:rPr>
              <a:t>being</a:t>
            </a:r>
            <a:r>
              <a:rPr kumimoji="0" lang="en-US" sz="1100" b="0" i="0" u="none" strike="noStrike" kern="1200" cap="none" spc="-10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5" normalizeH="0" baseline="0" noProof="0" dirty="0">
                <a:ln>
                  <a:noFill/>
                </a:ln>
                <a:solidFill>
                  <a:srgbClr val="FFFFFF">
                    <a:lumMod val="50000"/>
                  </a:srgbClr>
                </a:solidFill>
                <a:effectLst/>
                <a:uLnTx/>
                <a:uFillTx/>
                <a:latin typeface="Calibri"/>
                <a:cs typeface="Calibri"/>
              </a:rPr>
              <a:t>on</a:t>
            </a:r>
            <a:r>
              <a:rPr kumimoji="0" lang="en-US" sz="1100" b="0" i="0" u="none" strike="noStrike" kern="1200" cap="none" spc="-8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5" normalizeH="0" baseline="0" noProof="0" dirty="0">
                <a:ln>
                  <a:noFill/>
                </a:ln>
                <a:solidFill>
                  <a:srgbClr val="FFFFFF">
                    <a:lumMod val="50000"/>
                  </a:srgbClr>
                </a:solidFill>
                <a:effectLst/>
                <a:uLnTx/>
                <a:uFillTx/>
                <a:latin typeface="Calibri"/>
                <a:cs typeface="Calibri"/>
              </a:rPr>
              <a:t>an</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FPA</a:t>
            </a:r>
            <a:r>
              <a:rPr kumimoji="0" lang="en-US" sz="1100" b="0" i="0" u="none" strike="noStrike" kern="1200" cap="none" spc="-7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5" normalizeH="0" baseline="0" noProof="0" dirty="0">
                <a:ln>
                  <a:noFill/>
                </a:ln>
                <a:solidFill>
                  <a:srgbClr val="FFFFFF">
                    <a:lumMod val="50000"/>
                  </a:srgbClr>
                </a:solidFill>
                <a:effectLst/>
                <a:uLnTx/>
                <a:uFillTx/>
                <a:latin typeface="Calibri"/>
                <a:cs typeface="Calibri"/>
              </a:rPr>
              <a:t>during</a:t>
            </a:r>
            <a:r>
              <a:rPr kumimoji="0" lang="en-US" sz="1100" b="0" i="0" u="none" strike="noStrike" kern="1200" cap="none" spc="-10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Rewards</a:t>
            </a:r>
            <a:r>
              <a:rPr kumimoji="0" lang="en-US" sz="1100" b="0" i="0" u="none" strike="noStrike" kern="1200" cap="none" spc="-8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Planning</a:t>
            </a:r>
            <a:endParaRPr kumimoji="0" lang="en-US" sz="1100" b="0" i="0" u="none" strike="noStrike" kern="1200" cap="none" spc="0" normalizeH="0" baseline="0" noProof="0" dirty="0">
              <a:ln>
                <a:noFill/>
              </a:ln>
              <a:solidFill>
                <a:srgbClr val="FFFFFF">
                  <a:lumMod val="50000"/>
                </a:srgbClr>
              </a:solidFill>
              <a:effectLst/>
              <a:uLnTx/>
              <a:uFillTx/>
              <a:latin typeface="Calibri"/>
              <a:cs typeface="Calibri"/>
            </a:endParaRPr>
          </a:p>
          <a:p>
            <a:pPr marL="12700" marR="0" lvl="0" indent="0" algn="l" defTabSz="914400" rtl="0" eaLnBrk="1" fontAlgn="auto" latinLnBrk="0" hangingPunct="1">
              <a:lnSpc>
                <a:spcPct val="100000"/>
              </a:lnSpc>
              <a:spcBef>
                <a:spcPts val="560"/>
              </a:spcBef>
              <a:spcAft>
                <a:spcPts val="0"/>
              </a:spcAft>
              <a:buClrTx/>
              <a:buSzTx/>
              <a:buFontTx/>
              <a:buNone/>
              <a:tabLst/>
              <a:defRPr/>
            </a:pPr>
            <a:r>
              <a:rPr kumimoji="0" lang="en-US" sz="1100" b="0" i="0" u="none" strike="noStrike" kern="1200" cap="none" spc="-5" normalizeH="0" baseline="0" noProof="0" dirty="0">
                <a:ln>
                  <a:noFill/>
                </a:ln>
                <a:solidFill>
                  <a:srgbClr val="FFFFFF">
                    <a:lumMod val="50000"/>
                  </a:srgbClr>
                </a:solidFill>
                <a:effectLst/>
                <a:uLnTx/>
                <a:uFillTx/>
                <a:latin typeface="Calibri"/>
                <a:cs typeface="Calibri"/>
              </a:rPr>
              <a:t>***Due</a:t>
            </a:r>
            <a:r>
              <a:rPr kumimoji="0" lang="en-US" sz="1100" b="0" i="0" u="none" strike="noStrike" kern="1200" cap="none" spc="1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to</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the</a:t>
            </a:r>
            <a:r>
              <a:rPr kumimoji="0" lang="en-US" sz="1100" b="0" i="0" u="none" strike="noStrike" kern="1200" cap="none" spc="-6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5" normalizeH="0" baseline="0" noProof="0" dirty="0">
                <a:ln>
                  <a:noFill/>
                </a:ln>
                <a:solidFill>
                  <a:srgbClr val="FFFFFF">
                    <a:lumMod val="50000"/>
                  </a:srgbClr>
                </a:solidFill>
                <a:effectLst/>
                <a:uLnTx/>
                <a:uFillTx/>
                <a:latin typeface="Calibri"/>
                <a:cs typeface="Calibri"/>
              </a:rPr>
              <a:t>change</a:t>
            </a:r>
            <a:r>
              <a:rPr kumimoji="0" lang="en-US" sz="1100" b="0" i="0" u="none" strike="noStrike" kern="1200" cap="none" spc="-6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30" normalizeH="0" baseline="0" noProof="0" dirty="0">
                <a:ln>
                  <a:noFill/>
                </a:ln>
                <a:solidFill>
                  <a:srgbClr val="FFFFFF">
                    <a:lumMod val="50000"/>
                  </a:srgbClr>
                </a:solidFill>
                <a:effectLst/>
                <a:uLnTx/>
                <a:uFillTx/>
                <a:latin typeface="Calibri"/>
                <a:cs typeface="Calibri"/>
              </a:rPr>
              <a:t>in</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RSU </a:t>
            </a:r>
            <a:r>
              <a:rPr kumimoji="0" lang="en-US" sz="1100" b="0" i="0" u="none" strike="noStrike" kern="1200" cap="none" spc="25" normalizeH="0" baseline="0" noProof="0" dirty="0">
                <a:ln>
                  <a:noFill/>
                </a:ln>
                <a:solidFill>
                  <a:srgbClr val="FFFFFF">
                    <a:lumMod val="50000"/>
                  </a:srgbClr>
                </a:solidFill>
                <a:effectLst/>
                <a:uLnTx/>
                <a:uFillTx/>
                <a:latin typeface="Calibri"/>
                <a:cs typeface="Calibri"/>
              </a:rPr>
              <a:t>vesting</a:t>
            </a:r>
            <a:r>
              <a:rPr kumimoji="0" lang="en-US" sz="1100" b="0" i="0" u="none" strike="noStrike" kern="1200" cap="none" spc="-10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frequency</a:t>
            </a:r>
            <a:r>
              <a:rPr kumimoji="0" lang="en-US" sz="1100" b="0" i="0" u="none" strike="noStrike" kern="1200" cap="none" spc="-8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30" normalizeH="0" baseline="0" noProof="0" dirty="0">
                <a:ln>
                  <a:noFill/>
                </a:ln>
                <a:solidFill>
                  <a:srgbClr val="FFFFFF">
                    <a:lumMod val="50000"/>
                  </a:srgbClr>
                </a:solidFill>
                <a:effectLst/>
                <a:uLnTx/>
                <a:uFillTx/>
                <a:latin typeface="Calibri"/>
                <a:cs typeface="Calibri"/>
              </a:rPr>
              <a:t>in</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25" normalizeH="0" baseline="0" noProof="0" dirty="0">
                <a:ln>
                  <a:noFill/>
                </a:ln>
                <a:solidFill>
                  <a:srgbClr val="FFFFFF">
                    <a:lumMod val="50000"/>
                  </a:srgbClr>
                </a:solidFill>
                <a:effectLst/>
                <a:uLnTx/>
                <a:uFillTx/>
                <a:latin typeface="Calibri"/>
                <a:cs typeface="Calibri"/>
              </a:rPr>
              <a:t>2022</a:t>
            </a:r>
            <a:r>
              <a:rPr kumimoji="0" lang="en-US" sz="1100" b="0" i="0" u="none" strike="noStrike" kern="1200" cap="none" spc="-6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for</a:t>
            </a:r>
            <a:r>
              <a:rPr kumimoji="0" lang="en-US" sz="1100" b="0" i="0" u="none" strike="noStrike" kern="1200" cap="none" spc="-4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5" normalizeH="0" baseline="0" noProof="0" dirty="0">
                <a:ln>
                  <a:noFill/>
                </a:ln>
                <a:solidFill>
                  <a:srgbClr val="FFFFFF">
                    <a:lumMod val="50000"/>
                  </a:srgbClr>
                </a:solidFill>
                <a:effectLst/>
                <a:uLnTx/>
                <a:uFillTx/>
                <a:latin typeface="Calibri"/>
                <a:cs typeface="Calibri"/>
              </a:rPr>
              <a:t>most</a:t>
            </a:r>
            <a:r>
              <a:rPr kumimoji="0" lang="en-US" sz="1100" b="0" i="0" u="none" strike="noStrike" kern="1200" cap="none" spc="-10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employees,</a:t>
            </a:r>
            <a:r>
              <a:rPr kumimoji="0" lang="en-US" sz="1100" b="0" i="0" u="none" strike="noStrike" kern="1200" cap="none" spc="-8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5" normalizeH="0" baseline="0" noProof="0" dirty="0">
                <a:ln>
                  <a:noFill/>
                </a:ln>
                <a:solidFill>
                  <a:srgbClr val="FFFFFF">
                    <a:lumMod val="50000"/>
                  </a:srgbClr>
                </a:solidFill>
                <a:effectLst/>
                <a:uLnTx/>
                <a:uFillTx/>
                <a:latin typeface="Calibri"/>
                <a:cs typeface="Calibri"/>
              </a:rPr>
              <a:t>employees</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not</a:t>
            </a:r>
            <a:r>
              <a:rPr kumimoji="0" lang="en-US" sz="1100" b="0" i="0" u="none" strike="noStrike" kern="1200" cap="none" spc="-10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on</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FPA</a:t>
            </a:r>
            <a:r>
              <a:rPr kumimoji="0" lang="en-US" sz="1100" b="0" i="0" u="none" strike="noStrike" kern="1200" cap="none" spc="-7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5" normalizeH="0" baseline="0" noProof="0" dirty="0">
                <a:ln>
                  <a:noFill/>
                </a:ln>
                <a:solidFill>
                  <a:srgbClr val="FFFFFF">
                    <a:lumMod val="50000"/>
                  </a:srgbClr>
                </a:solidFill>
                <a:effectLst/>
                <a:uLnTx/>
                <a:uFillTx/>
                <a:latin typeface="Calibri"/>
                <a:cs typeface="Calibri"/>
              </a:rPr>
              <a:t>must</a:t>
            </a:r>
            <a:r>
              <a:rPr kumimoji="0" lang="en-US" sz="1100" b="0" i="0" u="none" strike="noStrike" kern="1200" cap="none" spc="-10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20" normalizeH="0" baseline="0" noProof="0" dirty="0">
                <a:ln>
                  <a:noFill/>
                </a:ln>
                <a:solidFill>
                  <a:srgbClr val="FFFFFF">
                    <a:lumMod val="50000"/>
                  </a:srgbClr>
                </a:solidFill>
                <a:effectLst/>
                <a:uLnTx/>
                <a:uFillTx/>
                <a:latin typeface="Calibri"/>
                <a:cs typeface="Calibri"/>
              </a:rPr>
              <a:t>receive</a:t>
            </a:r>
            <a:r>
              <a:rPr kumimoji="0" lang="en-US" sz="1100" b="0" i="0" u="none" strike="noStrike" kern="1200" cap="none" spc="-6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a</a:t>
            </a:r>
            <a:r>
              <a:rPr kumimoji="0" lang="en-US" sz="1100" b="0" i="0" u="none" strike="noStrike" kern="1200" cap="none" spc="-114"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25" normalizeH="0" baseline="0" noProof="0" dirty="0">
                <a:ln>
                  <a:noFill/>
                </a:ln>
                <a:solidFill>
                  <a:srgbClr val="FFFFFF">
                    <a:lumMod val="50000"/>
                  </a:srgbClr>
                </a:solidFill>
                <a:effectLst/>
                <a:uLnTx/>
                <a:uFillTx/>
                <a:latin typeface="Calibri"/>
                <a:cs typeface="Calibri"/>
              </a:rPr>
              <a:t>minimum</a:t>
            </a:r>
            <a:r>
              <a:rPr kumimoji="0" lang="en-US" sz="1100" b="0" i="0" u="none" strike="noStrike" kern="1200" cap="none" spc="-9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of</a:t>
            </a:r>
            <a:r>
              <a:rPr kumimoji="0" lang="en-US" sz="1100" b="0" i="0" u="none" strike="noStrike" kern="1200" cap="none" spc="-6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5" normalizeH="0" baseline="0" noProof="0" dirty="0">
                <a:ln>
                  <a:noFill/>
                </a:ln>
                <a:solidFill>
                  <a:srgbClr val="FFFFFF">
                    <a:lumMod val="50000"/>
                  </a:srgbClr>
                </a:solidFill>
                <a:effectLst/>
                <a:uLnTx/>
                <a:uFillTx/>
                <a:latin typeface="Calibri"/>
                <a:cs typeface="Calibri"/>
              </a:rPr>
              <a:t>$1,000</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5" normalizeH="0" baseline="0" noProof="0" dirty="0">
                <a:ln>
                  <a:noFill/>
                </a:ln>
                <a:solidFill>
                  <a:srgbClr val="FFFFFF">
                    <a:lumMod val="50000"/>
                  </a:srgbClr>
                </a:solidFill>
                <a:effectLst/>
                <a:uLnTx/>
                <a:uFillTx/>
                <a:latin typeface="Calibri"/>
                <a:cs typeface="Calibri"/>
              </a:rPr>
              <a:t>stock</a:t>
            </a:r>
            <a:r>
              <a:rPr kumimoji="0" lang="en-US" sz="1100" b="0" i="0" u="none" strike="noStrike" kern="1200" cap="none" spc="-8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0" normalizeH="0" baseline="0" noProof="0" dirty="0">
                <a:ln>
                  <a:noFill/>
                </a:ln>
                <a:solidFill>
                  <a:srgbClr val="FFFFFF">
                    <a:lumMod val="50000"/>
                  </a:srgbClr>
                </a:solidFill>
                <a:effectLst/>
                <a:uLnTx/>
                <a:uFillTx/>
                <a:latin typeface="Calibri"/>
                <a:cs typeface="Calibri"/>
              </a:rPr>
              <a:t>grant</a:t>
            </a:r>
            <a:r>
              <a:rPr kumimoji="0" lang="en-US" sz="1100" b="0" i="0" u="none" strike="noStrike" kern="1200" cap="none" spc="-2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5" normalizeH="0" baseline="0" noProof="0" dirty="0">
                <a:ln>
                  <a:noFill/>
                </a:ln>
                <a:solidFill>
                  <a:srgbClr val="FFFFFF">
                    <a:lumMod val="50000"/>
                  </a:srgbClr>
                </a:solidFill>
                <a:effectLst/>
                <a:uLnTx/>
                <a:uFillTx/>
                <a:latin typeface="Calibri"/>
                <a:cs typeface="Calibri"/>
              </a:rPr>
              <a:t>during</a:t>
            </a:r>
            <a:r>
              <a:rPr kumimoji="0" lang="en-US" sz="1100" b="0" i="0" u="none" strike="noStrike" kern="1200" cap="none" spc="-10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annual</a:t>
            </a:r>
            <a:r>
              <a:rPr kumimoji="0" lang="en-US" sz="1100" b="0" i="0" u="none" strike="noStrike" kern="1200" cap="none" spc="-55"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5" normalizeH="0" baseline="0" noProof="0" dirty="0">
                <a:ln>
                  <a:noFill/>
                </a:ln>
                <a:solidFill>
                  <a:srgbClr val="FFFFFF">
                    <a:lumMod val="50000"/>
                  </a:srgbClr>
                </a:solidFill>
                <a:effectLst/>
                <a:uLnTx/>
                <a:uFillTx/>
                <a:latin typeface="Calibri"/>
                <a:cs typeface="Calibri"/>
              </a:rPr>
              <a:t>Rewards</a:t>
            </a:r>
            <a:r>
              <a:rPr kumimoji="0" lang="en-US" sz="1100" b="0" i="0" u="none" strike="noStrike" kern="1200" cap="none" spc="-90" normalizeH="0" baseline="0" noProof="0" dirty="0">
                <a:ln>
                  <a:noFill/>
                </a:ln>
                <a:solidFill>
                  <a:srgbClr val="FFFFFF">
                    <a:lumMod val="50000"/>
                  </a:srgbClr>
                </a:solidFill>
                <a:effectLst/>
                <a:uLnTx/>
                <a:uFillTx/>
                <a:latin typeface="Calibri"/>
                <a:cs typeface="Calibri"/>
              </a:rPr>
              <a:t> </a:t>
            </a:r>
            <a: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t>Planning.</a:t>
            </a:r>
            <a:br>
              <a:rPr kumimoji="0" lang="en-US" sz="1100" b="0" i="0" u="none" strike="noStrike" kern="1200" cap="none" spc="10" normalizeH="0" baseline="0" noProof="0" dirty="0">
                <a:ln>
                  <a:noFill/>
                </a:ln>
                <a:solidFill>
                  <a:srgbClr val="FFFFFF">
                    <a:lumMod val="50000"/>
                  </a:srgbClr>
                </a:solidFill>
                <a:effectLst/>
                <a:uLnTx/>
                <a:uFillTx/>
                <a:latin typeface="Calibri"/>
                <a:cs typeface="Calibri"/>
              </a:rPr>
            </a:br>
            <a:endParaRPr kumimoji="0" lang="en-US" sz="1100" b="0" i="0" u="none" strike="noStrike" kern="1200" cap="none" spc="10" normalizeH="0" baseline="0" noProof="0" dirty="0">
              <a:ln>
                <a:noFill/>
              </a:ln>
              <a:solidFill>
                <a:srgbClr val="FFFFFF">
                  <a:lumMod val="50000"/>
                </a:srgbClr>
              </a:solidFill>
              <a:effectLst/>
              <a:uLnTx/>
              <a:uFillTx/>
              <a:latin typeface="Calibri"/>
              <a:cs typeface="Calibri"/>
            </a:endParaRPr>
          </a:p>
        </p:txBody>
      </p:sp>
      <p:sp>
        <p:nvSpPr>
          <p:cNvPr id="11" name="TextBox 10">
            <a:extLst>
              <a:ext uri="{FF2B5EF4-FFF2-40B4-BE49-F238E27FC236}">
                <a16:creationId xmlns:a16="http://schemas.microsoft.com/office/drawing/2014/main" id="{F44EECC3-80C3-432E-A8EE-636DB62807B9}"/>
              </a:ext>
            </a:extLst>
          </p:cNvPr>
          <p:cNvSpPr txBox="1"/>
          <p:nvPr/>
        </p:nvSpPr>
        <p:spPr>
          <a:xfrm>
            <a:off x="5038725" y="6524987"/>
            <a:ext cx="609437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2700" marR="0" lvl="0" indent="0" algn="r" defTabSz="914400" rtl="0" eaLnBrk="1" fontAlgn="auto" latinLnBrk="0" hangingPunct="1">
              <a:lnSpc>
                <a:spcPct val="100000"/>
              </a:lnSpc>
              <a:spcBef>
                <a:spcPts val="560"/>
              </a:spcBef>
              <a:spcAft>
                <a:spcPts val="0"/>
              </a:spcAft>
              <a:buClrTx/>
              <a:buSzTx/>
              <a:buFontTx/>
              <a:buNone/>
              <a:tabLst/>
              <a:defRPr/>
            </a:pPr>
            <a:r>
              <a:rPr kumimoji="0" lang="en-US" sz="1200" b="0" i="0" u="none" strike="noStrike" kern="1200" cap="none" spc="20" normalizeH="0" baseline="0" noProof="0">
                <a:ln>
                  <a:noFill/>
                </a:ln>
                <a:solidFill>
                  <a:srgbClr val="004985"/>
                </a:solidFill>
                <a:effectLst/>
                <a:uLnTx/>
                <a:uFillTx/>
                <a:latin typeface="Calibri"/>
                <a:cs typeface="Calibri"/>
              </a:rPr>
              <a:t>Subject</a:t>
            </a:r>
            <a:r>
              <a:rPr kumimoji="0" lang="en-US" sz="1200" b="0" i="0" u="none" strike="noStrike" kern="1200" cap="none" spc="-20" normalizeH="0" baseline="0" noProof="0">
                <a:ln>
                  <a:noFill/>
                </a:ln>
                <a:solidFill>
                  <a:srgbClr val="004985"/>
                </a:solidFill>
                <a:effectLst/>
                <a:uLnTx/>
                <a:uFillTx/>
                <a:latin typeface="Calibri"/>
                <a:cs typeface="Calibri"/>
              </a:rPr>
              <a:t> </a:t>
            </a:r>
            <a:r>
              <a:rPr kumimoji="0" lang="en-US" sz="1200" b="0" i="0" u="none" strike="noStrike" kern="1200" cap="none" spc="-5" normalizeH="0" baseline="0" noProof="0">
                <a:ln>
                  <a:noFill/>
                </a:ln>
                <a:solidFill>
                  <a:srgbClr val="004985"/>
                </a:solidFill>
                <a:effectLst/>
                <a:uLnTx/>
                <a:uFillTx/>
                <a:latin typeface="Calibri"/>
                <a:cs typeface="Calibri"/>
              </a:rPr>
              <a:t>to</a:t>
            </a:r>
            <a:r>
              <a:rPr kumimoji="0" lang="en-US" sz="1200" b="0" i="0" u="none" strike="noStrike" kern="1200" cap="none" spc="100" normalizeH="0" baseline="0" noProof="0">
                <a:ln>
                  <a:noFill/>
                </a:ln>
                <a:solidFill>
                  <a:srgbClr val="004985"/>
                </a:solidFill>
                <a:effectLst/>
                <a:uLnTx/>
                <a:uFillTx/>
                <a:latin typeface="Calibri"/>
                <a:cs typeface="Calibri"/>
              </a:rPr>
              <a:t> </a:t>
            </a:r>
            <a:r>
              <a:rPr kumimoji="0" lang="en-US" sz="1200" b="0" i="0" u="none" strike="noStrike" kern="1200" cap="none" spc="20" normalizeH="0" baseline="0" noProof="0">
                <a:ln>
                  <a:noFill/>
                </a:ln>
                <a:solidFill>
                  <a:srgbClr val="004985"/>
                </a:solidFill>
                <a:effectLst/>
                <a:uLnTx/>
                <a:uFillTx/>
                <a:latin typeface="Calibri"/>
                <a:cs typeface="Calibri"/>
              </a:rPr>
              <a:t>completion</a:t>
            </a:r>
            <a:r>
              <a:rPr kumimoji="0" lang="en-US" sz="1200" b="0" i="0" u="none" strike="noStrike" kern="1200" cap="none" spc="-50" normalizeH="0" baseline="0" noProof="0">
                <a:ln>
                  <a:noFill/>
                </a:ln>
                <a:solidFill>
                  <a:srgbClr val="004985"/>
                </a:solidFill>
                <a:effectLst/>
                <a:uLnTx/>
                <a:uFillTx/>
                <a:latin typeface="Calibri"/>
                <a:cs typeface="Calibri"/>
              </a:rPr>
              <a:t> </a:t>
            </a:r>
            <a:r>
              <a:rPr kumimoji="0" lang="en-US" sz="1200" b="0" i="0" u="none" strike="noStrike" kern="1200" cap="none" spc="15" normalizeH="0" baseline="0" noProof="0">
                <a:ln>
                  <a:noFill/>
                </a:ln>
                <a:solidFill>
                  <a:srgbClr val="004985"/>
                </a:solidFill>
                <a:effectLst/>
                <a:uLnTx/>
                <a:uFillTx/>
                <a:latin typeface="Calibri"/>
                <a:cs typeface="Calibri"/>
              </a:rPr>
              <a:t>of </a:t>
            </a:r>
            <a:r>
              <a:rPr kumimoji="0" lang="en-US" sz="1200" b="0" i="0" u="none" strike="noStrike" kern="1200" cap="none" spc="40" normalizeH="0" baseline="0" noProof="0">
                <a:ln>
                  <a:noFill/>
                </a:ln>
                <a:solidFill>
                  <a:srgbClr val="004985"/>
                </a:solidFill>
                <a:effectLst/>
                <a:uLnTx/>
                <a:uFillTx/>
                <a:latin typeface="Calibri"/>
                <a:cs typeface="Calibri"/>
              </a:rPr>
              <a:t>local</a:t>
            </a:r>
            <a:r>
              <a:rPr kumimoji="0" lang="en-US" sz="1200" b="0" i="0" u="none" strike="noStrike" kern="1200" cap="none" spc="15" normalizeH="0" baseline="0" noProof="0">
                <a:ln>
                  <a:noFill/>
                </a:ln>
                <a:solidFill>
                  <a:srgbClr val="004985"/>
                </a:solidFill>
                <a:effectLst/>
                <a:uLnTx/>
                <a:uFillTx/>
                <a:latin typeface="Calibri"/>
                <a:cs typeface="Calibri"/>
              </a:rPr>
              <a:t> </a:t>
            </a:r>
            <a:r>
              <a:rPr kumimoji="0" lang="en-US" sz="1200" b="0" i="0" u="none" strike="noStrike" kern="1200" cap="none" spc="20" normalizeH="0" baseline="0" noProof="0">
                <a:ln>
                  <a:noFill/>
                </a:ln>
                <a:solidFill>
                  <a:srgbClr val="004985"/>
                </a:solidFill>
                <a:effectLst/>
                <a:uLnTx/>
                <a:uFillTx/>
                <a:latin typeface="Calibri"/>
                <a:cs typeface="Calibri"/>
              </a:rPr>
              <a:t>consultation</a:t>
            </a:r>
            <a:r>
              <a:rPr kumimoji="0" lang="en-US" sz="1200" b="0" i="0" u="none" strike="noStrike" kern="1200" cap="none" spc="-50" normalizeH="0" baseline="0" noProof="0">
                <a:ln>
                  <a:noFill/>
                </a:ln>
                <a:solidFill>
                  <a:srgbClr val="004985"/>
                </a:solidFill>
                <a:effectLst/>
                <a:uLnTx/>
                <a:uFillTx/>
                <a:latin typeface="Calibri"/>
                <a:cs typeface="Calibri"/>
              </a:rPr>
              <a:t> </a:t>
            </a:r>
            <a:r>
              <a:rPr kumimoji="0" lang="en-US" sz="1200" b="0" i="0" u="none" strike="noStrike" kern="1200" cap="none" spc="5" normalizeH="0" baseline="0" noProof="0">
                <a:ln>
                  <a:noFill/>
                </a:ln>
                <a:solidFill>
                  <a:srgbClr val="004985"/>
                </a:solidFill>
                <a:effectLst/>
                <a:uLnTx/>
                <a:uFillTx/>
                <a:latin typeface="Calibri"/>
                <a:cs typeface="Calibri"/>
              </a:rPr>
              <a:t>where</a:t>
            </a:r>
            <a:r>
              <a:rPr kumimoji="0" lang="en-US" sz="1200" b="0" i="0" u="none" strike="noStrike" kern="1200" cap="none" spc="-30" normalizeH="0" baseline="0" noProof="0">
                <a:ln>
                  <a:noFill/>
                </a:ln>
                <a:solidFill>
                  <a:srgbClr val="004985"/>
                </a:solidFill>
                <a:effectLst/>
                <a:uLnTx/>
                <a:uFillTx/>
                <a:latin typeface="Calibri"/>
                <a:cs typeface="Calibri"/>
              </a:rPr>
              <a:t> </a:t>
            </a:r>
            <a:r>
              <a:rPr kumimoji="0" lang="en-US" sz="1200" b="0" i="0" u="none" strike="noStrike" kern="1200" cap="none" spc="20" normalizeH="0" baseline="0" noProof="0">
                <a:ln>
                  <a:noFill/>
                </a:ln>
                <a:solidFill>
                  <a:srgbClr val="004985"/>
                </a:solidFill>
                <a:effectLst/>
                <a:uLnTx/>
                <a:uFillTx/>
                <a:latin typeface="Calibri"/>
                <a:cs typeface="Calibri"/>
              </a:rPr>
              <a:t>required.</a:t>
            </a:r>
            <a:endParaRPr kumimoji="0" lang="en-US" sz="1200" b="0" i="0" u="none" strike="noStrike" kern="1200" cap="none" spc="0" normalizeH="0" baseline="0" noProof="0">
              <a:ln>
                <a:noFill/>
              </a:ln>
              <a:solidFill>
                <a:srgbClr val="000000"/>
              </a:solidFill>
              <a:effectLst/>
              <a:uLnTx/>
              <a:uFillTx/>
              <a:latin typeface="Calibri"/>
              <a:cs typeface="Calibri"/>
            </a:endParaRPr>
          </a:p>
        </p:txBody>
      </p:sp>
    </p:spTree>
    <p:extLst>
      <p:ext uri="{BB962C8B-B14F-4D97-AF65-F5344CB8AC3E}">
        <p14:creationId xmlns:p14="http://schemas.microsoft.com/office/powerpoint/2010/main" val="424475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02446-95BA-4F67-8E9B-8B8D1F7DF571}"/>
              </a:ext>
            </a:extLst>
          </p:cNvPr>
          <p:cNvPicPr/>
          <p:nvPr/>
        </p:nvPicPr>
        <p:blipFill>
          <a:blip r:embed="rId2"/>
          <a:stretch>
            <a:fillRect/>
          </a:stretch>
        </p:blipFill>
        <p:spPr>
          <a:xfrm>
            <a:off x="165253" y="13310"/>
            <a:ext cx="11766014" cy="6844690"/>
          </a:xfrm>
          <a:prstGeom prst="rect">
            <a:avLst/>
          </a:prstGeom>
        </p:spPr>
      </p:pic>
      <p:sp>
        <p:nvSpPr>
          <p:cNvPr id="7" name="Rectangle 6">
            <a:extLst>
              <a:ext uri="{FF2B5EF4-FFF2-40B4-BE49-F238E27FC236}">
                <a16:creationId xmlns:a16="http://schemas.microsoft.com/office/drawing/2014/main" id="{F6AB16A3-F694-47E6-8E5B-E2CD3CAA8610}"/>
              </a:ext>
            </a:extLst>
          </p:cNvPr>
          <p:cNvSpPr/>
          <p:nvPr/>
        </p:nvSpPr>
        <p:spPr>
          <a:xfrm>
            <a:off x="8608837" y="1514581"/>
            <a:ext cx="26965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Intel Clear"/>
                <a:ea typeface="+mn-ea"/>
                <a:cs typeface="+mn-cs"/>
              </a:rPr>
              <a:t>Stock Target 150-270%</a:t>
            </a:r>
          </a:p>
        </p:txBody>
      </p:sp>
      <p:sp>
        <p:nvSpPr>
          <p:cNvPr id="8" name="Rectangle 7">
            <a:extLst>
              <a:ext uri="{FF2B5EF4-FFF2-40B4-BE49-F238E27FC236}">
                <a16:creationId xmlns:a16="http://schemas.microsoft.com/office/drawing/2014/main" id="{B04EB88E-2BB1-41AA-B07B-8FCD04AF9CF3}"/>
              </a:ext>
            </a:extLst>
          </p:cNvPr>
          <p:cNvSpPr/>
          <p:nvPr/>
        </p:nvSpPr>
        <p:spPr>
          <a:xfrm>
            <a:off x="8527305" y="3162044"/>
            <a:ext cx="26965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Intel Clear"/>
                <a:ea typeface="+mn-ea"/>
                <a:cs typeface="+mn-cs"/>
              </a:rPr>
              <a:t>Stock Target 150-200%</a:t>
            </a:r>
          </a:p>
        </p:txBody>
      </p:sp>
      <p:sp>
        <p:nvSpPr>
          <p:cNvPr id="9" name="Rectangle 8">
            <a:extLst>
              <a:ext uri="{FF2B5EF4-FFF2-40B4-BE49-F238E27FC236}">
                <a16:creationId xmlns:a16="http://schemas.microsoft.com/office/drawing/2014/main" id="{008090B9-7A81-40D1-B052-FEC180B5EA21}"/>
              </a:ext>
            </a:extLst>
          </p:cNvPr>
          <p:cNvSpPr/>
          <p:nvPr/>
        </p:nvSpPr>
        <p:spPr>
          <a:xfrm>
            <a:off x="4886911" y="1519850"/>
            <a:ext cx="26965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Intel Clear"/>
                <a:ea typeface="+mn-ea"/>
                <a:cs typeface="+mn-cs"/>
              </a:rPr>
              <a:t>Stock Target </a:t>
            </a:r>
            <a:r>
              <a:rPr kumimoji="0" lang="en-US" sz="1800" b="0" i="0" u="none" strike="noStrike" kern="1200" cap="none" spc="0" normalizeH="0" baseline="0" noProof="0" dirty="0">
                <a:ln>
                  <a:noFill/>
                </a:ln>
                <a:solidFill>
                  <a:srgbClr val="00B050"/>
                </a:solidFill>
                <a:effectLst/>
                <a:uLnTx/>
                <a:uFillTx/>
                <a:latin typeface="Intel Clear"/>
              </a:rPr>
              <a:t>120-15</a:t>
            </a:r>
            <a:r>
              <a:rPr kumimoji="0" lang="en-US" sz="1800" b="0" i="0" u="none" strike="noStrike" kern="1200" cap="none" spc="0" normalizeH="0" baseline="0" noProof="0" dirty="0">
                <a:ln>
                  <a:noFill/>
                </a:ln>
                <a:solidFill>
                  <a:srgbClr val="00B050"/>
                </a:solidFill>
                <a:effectLst/>
                <a:uLnTx/>
                <a:uFillTx/>
                <a:latin typeface="Intel Clear"/>
                <a:ea typeface="+mn-ea"/>
                <a:cs typeface="+mn-cs"/>
              </a:rPr>
              <a:t>0%</a:t>
            </a:r>
          </a:p>
        </p:txBody>
      </p:sp>
      <p:sp>
        <p:nvSpPr>
          <p:cNvPr id="10" name="Rectangle 9">
            <a:extLst>
              <a:ext uri="{FF2B5EF4-FFF2-40B4-BE49-F238E27FC236}">
                <a16:creationId xmlns:a16="http://schemas.microsoft.com/office/drawing/2014/main" id="{57E8740A-6154-49C0-8C5E-F100D184A5AA}"/>
              </a:ext>
            </a:extLst>
          </p:cNvPr>
          <p:cNvSpPr/>
          <p:nvPr/>
        </p:nvSpPr>
        <p:spPr>
          <a:xfrm>
            <a:off x="1193457" y="1545996"/>
            <a:ext cx="29268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Intel Clear"/>
                <a:ea typeface="+mn-ea"/>
                <a:cs typeface="+mn-cs"/>
              </a:rPr>
              <a:t>Stock Target 110- </a:t>
            </a:r>
            <a:r>
              <a:rPr kumimoji="0" lang="en-US" sz="1800" b="0" i="0" u="none" strike="noStrike" kern="1200" cap="none" spc="0" normalizeH="0" baseline="0" noProof="0" dirty="0">
                <a:ln>
                  <a:noFill/>
                </a:ln>
                <a:solidFill>
                  <a:srgbClr val="00B050"/>
                </a:solidFill>
                <a:effectLst/>
                <a:uLnTx/>
                <a:uFillTx/>
                <a:latin typeface="Intel Clear"/>
              </a:rPr>
              <a:t>13</a:t>
            </a:r>
            <a:r>
              <a:rPr kumimoji="0" lang="en-US" sz="1800" b="0" i="0" u="none" strike="noStrike" kern="1200" cap="none" spc="0" normalizeH="0" baseline="0" noProof="0" dirty="0">
                <a:ln>
                  <a:noFill/>
                </a:ln>
                <a:solidFill>
                  <a:srgbClr val="00B050"/>
                </a:solidFill>
                <a:effectLst/>
                <a:uLnTx/>
                <a:uFillTx/>
                <a:latin typeface="Intel Clear"/>
                <a:ea typeface="+mn-ea"/>
                <a:cs typeface="+mn-cs"/>
              </a:rPr>
              <a:t>0%</a:t>
            </a:r>
          </a:p>
        </p:txBody>
      </p:sp>
      <p:sp>
        <p:nvSpPr>
          <p:cNvPr id="11" name="Rectangle 10">
            <a:extLst>
              <a:ext uri="{FF2B5EF4-FFF2-40B4-BE49-F238E27FC236}">
                <a16:creationId xmlns:a16="http://schemas.microsoft.com/office/drawing/2014/main" id="{1409B73D-082B-41CF-98D7-5FE34793365C}"/>
              </a:ext>
            </a:extLst>
          </p:cNvPr>
          <p:cNvSpPr/>
          <p:nvPr/>
        </p:nvSpPr>
        <p:spPr>
          <a:xfrm>
            <a:off x="5022105" y="3162044"/>
            <a:ext cx="255871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Intel Clear"/>
                <a:ea typeface="+mn-ea"/>
                <a:cs typeface="+mn-cs"/>
              </a:rPr>
              <a:t>Stock Target 90-</a:t>
            </a:r>
            <a:r>
              <a:rPr kumimoji="0" lang="en-US" sz="1800" b="0" i="0" u="none" strike="noStrike" kern="1200" cap="none" spc="0" normalizeH="0" baseline="0" noProof="0" dirty="0">
                <a:ln>
                  <a:noFill/>
                </a:ln>
                <a:solidFill>
                  <a:srgbClr val="00B050"/>
                </a:solidFill>
                <a:effectLst/>
                <a:uLnTx/>
                <a:uFillTx/>
                <a:latin typeface="Intel Clear"/>
              </a:rPr>
              <a:t>12</a:t>
            </a:r>
            <a:r>
              <a:rPr kumimoji="0" lang="en-US" sz="1800" b="0" i="0" u="none" strike="noStrike" kern="1200" cap="none" spc="0" normalizeH="0" baseline="0" noProof="0" dirty="0">
                <a:ln>
                  <a:noFill/>
                </a:ln>
                <a:solidFill>
                  <a:srgbClr val="00B050"/>
                </a:solidFill>
                <a:effectLst/>
                <a:uLnTx/>
                <a:uFillTx/>
                <a:latin typeface="Intel Clear"/>
                <a:ea typeface="+mn-ea"/>
                <a:cs typeface="+mn-cs"/>
              </a:rPr>
              <a:t>0%</a:t>
            </a:r>
          </a:p>
        </p:txBody>
      </p:sp>
      <p:sp>
        <p:nvSpPr>
          <p:cNvPr id="12" name="Rectangle 11">
            <a:extLst>
              <a:ext uri="{FF2B5EF4-FFF2-40B4-BE49-F238E27FC236}">
                <a16:creationId xmlns:a16="http://schemas.microsoft.com/office/drawing/2014/main" id="{93E26B5D-B248-4BB8-BE3A-62A7A5843A12}"/>
              </a:ext>
            </a:extLst>
          </p:cNvPr>
          <p:cNvSpPr/>
          <p:nvPr/>
        </p:nvSpPr>
        <p:spPr>
          <a:xfrm>
            <a:off x="8608837" y="4953953"/>
            <a:ext cx="26148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Intel Clear"/>
                <a:ea typeface="+mn-ea"/>
                <a:cs typeface="+mn-cs"/>
              </a:rPr>
              <a:t>Stock Target </a:t>
            </a:r>
            <a:r>
              <a:rPr kumimoji="0" lang="en-US" sz="1800" b="0" i="0" u="none" strike="noStrike" kern="1200" cap="none" spc="0" normalizeH="0" baseline="0" noProof="0" dirty="0">
                <a:ln>
                  <a:noFill/>
                </a:ln>
                <a:solidFill>
                  <a:srgbClr val="00B050"/>
                </a:solidFill>
                <a:effectLst/>
                <a:uLnTx/>
                <a:uFillTx/>
                <a:latin typeface="Intel Clear"/>
              </a:rPr>
              <a:t>90-</a:t>
            </a:r>
            <a:r>
              <a:rPr kumimoji="0" lang="en-US" sz="1800" b="0" i="0" u="none" strike="noStrike" kern="1200" cap="none" spc="0" normalizeH="0" baseline="0" noProof="0" dirty="0">
                <a:ln>
                  <a:noFill/>
                </a:ln>
                <a:solidFill>
                  <a:srgbClr val="00B050"/>
                </a:solidFill>
                <a:effectLst/>
                <a:uLnTx/>
                <a:uFillTx/>
                <a:latin typeface="Intel Clear"/>
                <a:ea typeface="+mn-ea"/>
                <a:cs typeface="+mn-cs"/>
              </a:rPr>
              <a:t> </a:t>
            </a:r>
            <a:r>
              <a:rPr kumimoji="0" lang="en-US" sz="1800" b="0" i="0" u="none" strike="noStrike" kern="1200" cap="none" spc="0" normalizeH="0" baseline="0" noProof="0" dirty="0">
                <a:ln>
                  <a:noFill/>
                </a:ln>
                <a:solidFill>
                  <a:srgbClr val="00B050"/>
                </a:solidFill>
                <a:effectLst/>
                <a:uLnTx/>
                <a:uFillTx/>
                <a:latin typeface="Intel Clear"/>
              </a:rPr>
              <a:t>12</a:t>
            </a:r>
            <a:r>
              <a:rPr kumimoji="0" lang="en-US" sz="1800" b="0" i="0" u="none" strike="noStrike" kern="1200" cap="none" spc="0" normalizeH="0" baseline="0" noProof="0" dirty="0">
                <a:ln>
                  <a:noFill/>
                </a:ln>
                <a:solidFill>
                  <a:srgbClr val="00B050"/>
                </a:solidFill>
                <a:effectLst/>
                <a:uLnTx/>
                <a:uFillTx/>
                <a:latin typeface="Intel Clear"/>
                <a:ea typeface="+mn-ea"/>
                <a:cs typeface="+mn-cs"/>
              </a:rPr>
              <a:t>0%</a:t>
            </a:r>
          </a:p>
        </p:txBody>
      </p:sp>
      <p:sp>
        <p:nvSpPr>
          <p:cNvPr id="13" name="Rectangle 12">
            <a:extLst>
              <a:ext uri="{FF2B5EF4-FFF2-40B4-BE49-F238E27FC236}">
                <a16:creationId xmlns:a16="http://schemas.microsoft.com/office/drawing/2014/main" id="{E648DA21-5EFF-44FD-B096-22BE808E6CAB}"/>
              </a:ext>
            </a:extLst>
          </p:cNvPr>
          <p:cNvSpPr/>
          <p:nvPr/>
        </p:nvSpPr>
        <p:spPr>
          <a:xfrm>
            <a:off x="1507622" y="3170090"/>
            <a:ext cx="24769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Intel Clear"/>
                <a:ea typeface="+mn-ea"/>
                <a:cs typeface="+mn-cs"/>
              </a:rPr>
              <a:t>Stock Target 75-</a:t>
            </a:r>
            <a:r>
              <a:rPr kumimoji="0" lang="en-US" sz="1800" b="0" i="0" u="none" strike="noStrike" kern="1200" cap="none" spc="0" normalizeH="0" baseline="0" noProof="0" dirty="0">
                <a:ln>
                  <a:noFill/>
                </a:ln>
                <a:solidFill>
                  <a:srgbClr val="00B050"/>
                </a:solidFill>
                <a:effectLst/>
                <a:uLnTx/>
                <a:uFillTx/>
                <a:latin typeface="Intel Clear"/>
              </a:rPr>
              <a:t> 90</a:t>
            </a:r>
            <a:r>
              <a:rPr kumimoji="0" lang="en-US" sz="1800" b="0" i="0" u="none" strike="noStrike" kern="1200" cap="none" spc="0" normalizeH="0" baseline="0" noProof="0" dirty="0">
                <a:ln>
                  <a:noFill/>
                </a:ln>
                <a:solidFill>
                  <a:srgbClr val="00B050"/>
                </a:solidFill>
                <a:effectLst/>
                <a:uLnTx/>
                <a:uFillTx/>
                <a:latin typeface="Intel Clear"/>
                <a:ea typeface="+mn-ea"/>
                <a:cs typeface="+mn-cs"/>
              </a:rPr>
              <a:t>%</a:t>
            </a:r>
          </a:p>
        </p:txBody>
      </p:sp>
      <p:sp>
        <p:nvSpPr>
          <p:cNvPr id="14" name="Rectangle 13">
            <a:extLst>
              <a:ext uri="{FF2B5EF4-FFF2-40B4-BE49-F238E27FC236}">
                <a16:creationId xmlns:a16="http://schemas.microsoft.com/office/drawing/2014/main" id="{A27BC311-28F5-403D-A1A0-270122542C93}"/>
              </a:ext>
            </a:extLst>
          </p:cNvPr>
          <p:cNvSpPr/>
          <p:nvPr/>
        </p:nvSpPr>
        <p:spPr>
          <a:xfrm>
            <a:off x="5279431" y="6040894"/>
            <a:ext cx="58707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6930">
                    <a:lumMod val="75000"/>
                  </a:srgbClr>
                </a:solidFill>
                <a:effectLst/>
                <a:uLnTx/>
                <a:uFillTx/>
                <a:latin typeface="Intel Clear"/>
                <a:ea typeface="+mn-ea"/>
                <a:cs typeface="+mn-cs"/>
              </a:rPr>
              <a:t>New comer (join within 6 months) Stock Target= 100%</a:t>
            </a:r>
          </a:p>
        </p:txBody>
      </p:sp>
      <p:sp>
        <p:nvSpPr>
          <p:cNvPr id="15" name="Rectangle 14">
            <a:extLst>
              <a:ext uri="{FF2B5EF4-FFF2-40B4-BE49-F238E27FC236}">
                <a16:creationId xmlns:a16="http://schemas.microsoft.com/office/drawing/2014/main" id="{6133832B-8FE7-4DAD-AC00-36B944D5FF1F}"/>
              </a:ext>
            </a:extLst>
          </p:cNvPr>
          <p:cNvSpPr/>
          <p:nvPr/>
        </p:nvSpPr>
        <p:spPr>
          <a:xfrm>
            <a:off x="1913410" y="5014045"/>
            <a:ext cx="19159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Intel Clear"/>
                <a:ea typeface="+mn-ea"/>
                <a:cs typeface="+mn-cs"/>
              </a:rPr>
              <a:t>Stock Target 0%</a:t>
            </a:r>
          </a:p>
        </p:txBody>
      </p:sp>
      <p:sp>
        <p:nvSpPr>
          <p:cNvPr id="16" name="Rectangle 15">
            <a:extLst>
              <a:ext uri="{FF2B5EF4-FFF2-40B4-BE49-F238E27FC236}">
                <a16:creationId xmlns:a16="http://schemas.microsoft.com/office/drawing/2014/main" id="{808E0D67-6BAC-4939-8881-89547020FE3F}"/>
              </a:ext>
            </a:extLst>
          </p:cNvPr>
          <p:cNvSpPr/>
          <p:nvPr/>
        </p:nvSpPr>
        <p:spPr>
          <a:xfrm>
            <a:off x="5279431" y="4953953"/>
            <a:ext cx="24208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Intel Clear"/>
                <a:ea typeface="+mn-ea"/>
                <a:cs typeface="+mn-cs"/>
              </a:rPr>
              <a:t>Stock </a:t>
            </a:r>
            <a:r>
              <a:rPr kumimoji="0" lang="en-US" sz="1800" b="0" i="0" u="none" strike="noStrike" kern="1200" cap="none" spc="0" normalizeH="0" baseline="0" noProof="0">
                <a:ln>
                  <a:noFill/>
                </a:ln>
                <a:solidFill>
                  <a:srgbClr val="00B050"/>
                </a:solidFill>
                <a:effectLst/>
                <a:uLnTx/>
                <a:uFillTx/>
                <a:latin typeface="Intel Clear"/>
                <a:ea typeface="+mn-ea"/>
                <a:cs typeface="+mn-cs"/>
              </a:rPr>
              <a:t>Target 25-75</a:t>
            </a:r>
            <a:r>
              <a:rPr kumimoji="0" lang="en-US" sz="1800" b="0" i="0" u="none" strike="noStrike" kern="1200" cap="none" spc="0" normalizeH="0" baseline="0" noProof="0" dirty="0">
                <a:ln>
                  <a:noFill/>
                </a:ln>
                <a:solidFill>
                  <a:srgbClr val="00B050"/>
                </a:solidFill>
                <a:effectLst/>
                <a:uLnTx/>
                <a:uFillTx/>
                <a:latin typeface="Intel Clear"/>
                <a:ea typeface="+mn-ea"/>
                <a:cs typeface="+mn-cs"/>
              </a:rPr>
              <a:t>%</a:t>
            </a:r>
          </a:p>
        </p:txBody>
      </p:sp>
      <p:sp>
        <p:nvSpPr>
          <p:cNvPr id="2" name="TextBox 1">
            <a:extLst>
              <a:ext uri="{FF2B5EF4-FFF2-40B4-BE49-F238E27FC236}">
                <a16:creationId xmlns:a16="http://schemas.microsoft.com/office/drawing/2014/main" id="{435799E0-94BF-46BF-BE0D-AA627662CCF2}"/>
              </a:ext>
            </a:extLst>
          </p:cNvPr>
          <p:cNvSpPr txBox="1"/>
          <p:nvPr/>
        </p:nvSpPr>
        <p:spPr>
          <a:xfrm>
            <a:off x="8403395" y="121323"/>
            <a:ext cx="3527872" cy="830997"/>
          </a:xfrm>
          <a:prstGeom prst="rect">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2"/>
                </a:solidFill>
                <a:effectLst/>
                <a:uFillTx/>
                <a:latin typeface="+mn-lt"/>
                <a:ea typeface="+mn-ea"/>
                <a:cs typeface="+mn-cs"/>
                <a:sym typeface="Helvetica Neue"/>
              </a:rPr>
              <a:t>For FTE Reference purpose only</a:t>
            </a:r>
            <a:br>
              <a:rPr kumimoji="0" lang="en-US" b="0" i="0" u="none" strike="noStrike" cap="none" spc="0" normalizeH="0" baseline="0" dirty="0">
                <a:ln>
                  <a:noFill/>
                </a:ln>
                <a:solidFill>
                  <a:schemeClr val="tx2"/>
                </a:solidFill>
                <a:effectLst/>
                <a:uFillTx/>
                <a:latin typeface="+mn-lt"/>
                <a:ea typeface="+mn-ea"/>
                <a:cs typeface="+mn-cs"/>
                <a:sym typeface="Helvetica Neue"/>
              </a:rPr>
            </a:br>
            <a:r>
              <a:rPr kumimoji="0" lang="en-US" b="0" i="0" u="none" strike="noStrike" cap="none" spc="0" normalizeH="0" baseline="0" dirty="0">
                <a:ln>
                  <a:noFill/>
                </a:ln>
                <a:solidFill>
                  <a:schemeClr val="tx2"/>
                </a:solidFill>
                <a:effectLst/>
                <a:uFillTx/>
                <a:latin typeface="+mn-lt"/>
                <a:ea typeface="+mn-ea"/>
                <a:cs typeface="+mn-cs"/>
                <a:sym typeface="Helvetica Neue"/>
              </a:rPr>
              <a:t>For easily consider stock decision  from 9 box assessment view</a:t>
            </a:r>
          </a:p>
        </p:txBody>
      </p:sp>
    </p:spTree>
    <p:extLst>
      <p:ext uri="{BB962C8B-B14F-4D97-AF65-F5344CB8AC3E}">
        <p14:creationId xmlns:p14="http://schemas.microsoft.com/office/powerpoint/2010/main" val="89225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29426" y="233425"/>
            <a:ext cx="5695950" cy="828675"/>
          </a:xfrm>
          <a:prstGeom prst="rect">
            <a:avLst/>
          </a:prstGeom>
          <a:solidFill>
            <a:srgbClr val="BCE2FF"/>
          </a:solidFill>
          <a:ln w="9525">
            <a:solidFill>
              <a:srgbClr val="0068B5"/>
            </a:solidFill>
          </a:ln>
        </p:spPr>
        <p:txBody>
          <a:bodyPr vert="horz" wrap="square" lIns="0" tIns="33655" rIns="0" bIns="0" rtlCol="0">
            <a:spAutoFit/>
          </a:bodyPr>
          <a:lstStyle/>
          <a:p>
            <a:pPr marL="91440" marR="0" lvl="0" indent="0" algn="l" defTabSz="914400" rtl="0" eaLnBrk="1" fontAlgn="auto" latinLnBrk="0" hangingPunct="1">
              <a:lnSpc>
                <a:spcPts val="1430"/>
              </a:lnSpc>
              <a:spcBef>
                <a:spcPts val="265"/>
              </a:spcBef>
              <a:spcAft>
                <a:spcPts val="0"/>
              </a:spcAft>
              <a:buClrTx/>
              <a:buSzTx/>
              <a:buFontTx/>
              <a:buNone/>
              <a:tabLst/>
              <a:defRPr/>
            </a:pPr>
            <a:r>
              <a:rPr kumimoji="0" sz="1200" b="1" i="0" u="heavy" strike="noStrike" kern="1200" cap="none" spc="5" normalizeH="0" baseline="0" noProof="0" dirty="0">
                <a:ln>
                  <a:noFill/>
                </a:ln>
                <a:solidFill>
                  <a:srgbClr val="525252"/>
                </a:solidFill>
                <a:effectLst/>
                <a:uLnTx/>
                <a:uFill>
                  <a:solidFill>
                    <a:srgbClr val="525252"/>
                  </a:solidFill>
                </a:uFill>
                <a:latin typeface="Calibri"/>
                <a:ea typeface="+mn-ea"/>
                <a:cs typeface="Calibri"/>
              </a:rPr>
              <a:t>KEY</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377190" marR="134620" lvl="0" indent="-285750" algn="l" defTabSz="914400" rtl="0" eaLnBrk="1" fontAlgn="auto" latinLnBrk="0" hangingPunct="1">
              <a:lnSpc>
                <a:spcPts val="1430"/>
              </a:lnSpc>
              <a:spcBef>
                <a:spcPts val="50"/>
              </a:spcBef>
              <a:spcAft>
                <a:spcPts val="0"/>
              </a:spcAft>
              <a:buClrTx/>
              <a:buSzTx/>
              <a:buFont typeface="Arial"/>
              <a:buChar char="•"/>
              <a:tabLst>
                <a:tab pos="377190" algn="l"/>
                <a:tab pos="377825" algn="l"/>
              </a:tabLst>
              <a:defRPr/>
            </a:pPr>
            <a:r>
              <a:rPr kumimoji="0" sz="1200" b="1" i="0" u="none" strike="noStrike" kern="1200" cap="none" spc="10" normalizeH="0" baseline="0" noProof="0" dirty="0">
                <a:ln>
                  <a:noFill/>
                </a:ln>
                <a:solidFill>
                  <a:srgbClr val="525252"/>
                </a:solidFill>
                <a:effectLst/>
                <a:uLnTx/>
                <a:uFillTx/>
                <a:latin typeface="Calibri"/>
                <a:ea typeface="+mn-ea"/>
                <a:cs typeface="Calibri"/>
              </a:rPr>
              <a:t>Managers </a:t>
            </a:r>
            <a:r>
              <a:rPr kumimoji="0" sz="1200" b="1" i="0" u="none" strike="noStrike" kern="1200" cap="none" spc="5" normalizeH="0" baseline="0" noProof="0" dirty="0">
                <a:ln>
                  <a:noFill/>
                </a:ln>
                <a:solidFill>
                  <a:srgbClr val="525252"/>
                </a:solidFill>
                <a:effectLst/>
                <a:uLnTx/>
                <a:uFillTx/>
                <a:latin typeface="Calibri"/>
                <a:ea typeface="+mn-ea"/>
                <a:cs typeface="Calibri"/>
              </a:rPr>
              <a:t>are </a:t>
            </a:r>
            <a:r>
              <a:rPr kumimoji="0" sz="1200" b="1" i="0" u="none" strike="noStrike" kern="1200" cap="none" spc="10" normalizeH="0" baseline="0" noProof="0" dirty="0">
                <a:ln>
                  <a:noFill/>
                </a:ln>
                <a:solidFill>
                  <a:srgbClr val="525252"/>
                </a:solidFill>
                <a:effectLst/>
                <a:uLnTx/>
                <a:uFillTx/>
                <a:latin typeface="Calibri"/>
                <a:ea typeface="+mn-ea"/>
                <a:cs typeface="Calibri"/>
              </a:rPr>
              <a:t>encouraged </a:t>
            </a:r>
            <a:r>
              <a:rPr kumimoji="0" sz="1200" b="1" i="0" u="none" strike="noStrike" kern="1200" cap="none" spc="15" normalizeH="0" baseline="0" noProof="0" dirty="0">
                <a:ln>
                  <a:noFill/>
                </a:ln>
                <a:solidFill>
                  <a:srgbClr val="525252"/>
                </a:solidFill>
                <a:effectLst/>
                <a:uLnTx/>
                <a:uFillTx/>
                <a:latin typeface="Calibri"/>
                <a:ea typeface="+mn-ea"/>
                <a:cs typeface="Calibri"/>
              </a:rPr>
              <a:t>to </a:t>
            </a:r>
            <a:r>
              <a:rPr kumimoji="0" sz="1200" b="1" i="0" u="none" strike="noStrike" kern="1200" cap="none" spc="0" normalizeH="0" baseline="0" noProof="0" dirty="0">
                <a:ln>
                  <a:noFill/>
                </a:ln>
                <a:solidFill>
                  <a:srgbClr val="525252"/>
                </a:solidFill>
                <a:effectLst/>
                <a:uLnTx/>
                <a:uFillTx/>
                <a:latin typeface="Calibri"/>
                <a:ea typeface="+mn-ea"/>
                <a:cs typeface="Calibri"/>
              </a:rPr>
              <a:t>spend </a:t>
            </a:r>
            <a:r>
              <a:rPr kumimoji="0" sz="1200" b="1" i="0" u="none" strike="noStrike" kern="1200" cap="none" spc="15" normalizeH="0" baseline="0" noProof="0" dirty="0">
                <a:ln>
                  <a:noFill/>
                </a:ln>
                <a:solidFill>
                  <a:srgbClr val="525252"/>
                </a:solidFill>
                <a:effectLst/>
                <a:uLnTx/>
                <a:uFillTx/>
                <a:latin typeface="Calibri"/>
                <a:ea typeface="+mn-ea"/>
                <a:cs typeface="Calibri"/>
              </a:rPr>
              <a:t>the </a:t>
            </a:r>
            <a:r>
              <a:rPr kumimoji="0" sz="1200" b="1" i="0" u="none" strike="noStrike" kern="1200" cap="none" spc="-5" normalizeH="0" baseline="0" noProof="0" dirty="0">
                <a:ln>
                  <a:noFill/>
                </a:ln>
                <a:solidFill>
                  <a:srgbClr val="525252"/>
                </a:solidFill>
                <a:effectLst/>
                <a:uLnTx/>
                <a:uFillTx/>
                <a:latin typeface="Calibri"/>
                <a:ea typeface="+mn-ea"/>
                <a:cs typeface="Calibri"/>
              </a:rPr>
              <a:t>cash </a:t>
            </a:r>
            <a:r>
              <a:rPr kumimoji="0" sz="1200" b="1" i="0" u="none" strike="noStrike" kern="1200" cap="none" spc="0" normalizeH="0" baseline="0" noProof="0" dirty="0">
                <a:ln>
                  <a:noFill/>
                </a:ln>
                <a:solidFill>
                  <a:srgbClr val="525252"/>
                </a:solidFill>
                <a:effectLst/>
                <a:uLnTx/>
                <a:uFillTx/>
                <a:latin typeface="Calibri"/>
                <a:ea typeface="+mn-ea"/>
                <a:cs typeface="Calibri"/>
              </a:rPr>
              <a:t>budget in </a:t>
            </a:r>
            <a:r>
              <a:rPr kumimoji="0" sz="1200" b="1" i="0" u="none" strike="noStrike" kern="1200" cap="none" spc="10" normalizeH="0" baseline="0" noProof="0" dirty="0">
                <a:ln>
                  <a:noFill/>
                </a:ln>
                <a:solidFill>
                  <a:srgbClr val="525252"/>
                </a:solidFill>
                <a:effectLst/>
                <a:uLnTx/>
                <a:uFillTx/>
                <a:latin typeface="Calibri"/>
                <a:ea typeface="+mn-ea"/>
                <a:cs typeface="Calibri"/>
              </a:rPr>
              <a:t>any </a:t>
            </a:r>
            <a:r>
              <a:rPr kumimoji="0" sz="1200" b="1" i="0" u="none" strike="noStrike" kern="1200" cap="none" spc="5" normalizeH="0" baseline="0" noProof="0" dirty="0">
                <a:ln>
                  <a:noFill/>
                </a:ln>
                <a:solidFill>
                  <a:srgbClr val="525252"/>
                </a:solidFill>
                <a:effectLst/>
                <a:uLnTx/>
                <a:uFillTx/>
                <a:latin typeface="Calibri"/>
                <a:ea typeface="+mn-ea"/>
                <a:cs typeface="Calibri"/>
              </a:rPr>
              <a:t>manner </a:t>
            </a:r>
            <a:r>
              <a:rPr kumimoji="0" sz="1200" b="1" i="0" u="none" strike="noStrike" kern="1200" cap="none" spc="-5" normalizeH="0" baseline="0" noProof="0" dirty="0">
                <a:ln>
                  <a:noFill/>
                </a:ln>
                <a:solidFill>
                  <a:srgbClr val="525252"/>
                </a:solidFill>
                <a:effectLst/>
                <a:uLnTx/>
                <a:uFillTx/>
                <a:latin typeface="Calibri"/>
                <a:ea typeface="+mn-ea"/>
                <a:cs typeface="Calibri"/>
              </a:rPr>
              <a:t>that </a:t>
            </a:r>
            <a:r>
              <a:rPr kumimoji="0" sz="1200" b="1" i="0" u="none" strike="noStrike" kern="1200" cap="none" spc="-10" normalizeH="0" baseline="0" noProof="0" dirty="0">
                <a:ln>
                  <a:noFill/>
                </a:ln>
                <a:solidFill>
                  <a:srgbClr val="525252"/>
                </a:solidFill>
                <a:effectLst/>
                <a:uLnTx/>
                <a:uFillTx/>
                <a:latin typeface="Calibri"/>
                <a:ea typeface="+mn-ea"/>
                <a:cs typeface="Calibri"/>
              </a:rPr>
              <a:t>helps </a:t>
            </a:r>
            <a:r>
              <a:rPr kumimoji="0" sz="1200" b="1" i="0" u="none" strike="noStrike" kern="1200" cap="none" spc="-5" normalizeH="0" baseline="0" noProof="0" dirty="0">
                <a:ln>
                  <a:noFill/>
                </a:ln>
                <a:solidFill>
                  <a:srgbClr val="525252"/>
                </a:solidFill>
                <a:effectLst/>
                <a:uLnTx/>
                <a:uFillTx/>
                <a:latin typeface="Calibri"/>
                <a:ea typeface="+mn-ea"/>
                <a:cs typeface="Calibri"/>
              </a:rPr>
              <a:t> </a:t>
            </a:r>
            <a:r>
              <a:rPr kumimoji="0" sz="1200" b="1" i="0" u="none" strike="noStrike" kern="1200" cap="none" spc="10" normalizeH="0" baseline="0" noProof="0" dirty="0">
                <a:ln>
                  <a:noFill/>
                </a:ln>
                <a:solidFill>
                  <a:srgbClr val="525252"/>
                </a:solidFill>
                <a:effectLst/>
                <a:uLnTx/>
                <a:uFillTx/>
                <a:latin typeface="Calibri"/>
                <a:ea typeface="+mn-ea"/>
                <a:cs typeface="Calibri"/>
              </a:rPr>
              <a:t>support</a:t>
            </a:r>
            <a:r>
              <a:rPr kumimoji="0" sz="1200" b="1" i="0" u="none" strike="noStrike" kern="1200" cap="none" spc="-10" normalizeH="0" baseline="0" noProof="0" dirty="0">
                <a:ln>
                  <a:noFill/>
                </a:ln>
                <a:solidFill>
                  <a:srgbClr val="525252"/>
                </a:solidFill>
                <a:effectLst/>
                <a:uLnTx/>
                <a:uFillTx/>
                <a:latin typeface="Calibri"/>
                <a:ea typeface="+mn-ea"/>
                <a:cs typeface="Calibri"/>
              </a:rPr>
              <a:t> </a:t>
            </a:r>
            <a:r>
              <a:rPr kumimoji="0" sz="1200" b="1" i="0" u="none" strike="noStrike" kern="1200" cap="none" spc="15" normalizeH="0" baseline="0" noProof="0" dirty="0">
                <a:ln>
                  <a:noFill/>
                </a:ln>
                <a:solidFill>
                  <a:srgbClr val="525252"/>
                </a:solidFill>
                <a:effectLst/>
                <a:uLnTx/>
                <a:uFillTx/>
                <a:latin typeface="Calibri"/>
                <a:ea typeface="+mn-ea"/>
                <a:cs typeface="Calibri"/>
              </a:rPr>
              <a:t>the</a:t>
            </a:r>
            <a:r>
              <a:rPr kumimoji="0" sz="1200" b="1" i="0" u="none" strike="noStrike" kern="1200" cap="none" spc="-45" normalizeH="0" baseline="0" noProof="0" dirty="0">
                <a:ln>
                  <a:noFill/>
                </a:ln>
                <a:solidFill>
                  <a:srgbClr val="525252"/>
                </a:solidFill>
                <a:effectLst/>
                <a:uLnTx/>
                <a:uFillTx/>
                <a:latin typeface="Calibri"/>
                <a:ea typeface="+mn-ea"/>
                <a:cs typeface="Calibri"/>
              </a:rPr>
              <a:t> </a:t>
            </a:r>
            <a:r>
              <a:rPr kumimoji="0" sz="1200" b="1" i="0" u="none" strike="noStrike" kern="1200" cap="none" spc="-5" normalizeH="0" baseline="0" noProof="0" dirty="0">
                <a:ln>
                  <a:noFill/>
                </a:ln>
                <a:solidFill>
                  <a:srgbClr val="525252"/>
                </a:solidFill>
                <a:effectLst/>
                <a:uLnTx/>
                <a:uFillTx/>
                <a:latin typeface="Calibri"/>
                <a:ea typeface="+mn-ea"/>
                <a:cs typeface="Calibri"/>
              </a:rPr>
              <a:t>business,</a:t>
            </a:r>
            <a:r>
              <a:rPr kumimoji="0" sz="1200" b="1" i="0" u="none" strike="noStrike" kern="1200" cap="none" spc="-55" normalizeH="0" baseline="0" noProof="0" dirty="0">
                <a:ln>
                  <a:noFill/>
                </a:ln>
                <a:solidFill>
                  <a:srgbClr val="525252"/>
                </a:solidFill>
                <a:effectLst/>
                <a:uLnTx/>
                <a:uFillTx/>
                <a:latin typeface="Calibri"/>
                <a:ea typeface="+mn-ea"/>
                <a:cs typeface="Calibri"/>
              </a:rPr>
              <a:t> </a:t>
            </a:r>
            <a:r>
              <a:rPr kumimoji="0" sz="1200" b="1" i="0" u="none" strike="noStrike" kern="1200" cap="none" spc="5" normalizeH="0" baseline="0" noProof="0" dirty="0">
                <a:ln>
                  <a:noFill/>
                </a:ln>
                <a:solidFill>
                  <a:srgbClr val="525252"/>
                </a:solidFill>
                <a:effectLst/>
                <a:uLnTx/>
                <a:uFillTx/>
                <a:latin typeface="Calibri"/>
                <a:ea typeface="+mn-ea"/>
                <a:cs typeface="Calibri"/>
              </a:rPr>
              <a:t>whether</a:t>
            </a:r>
            <a:r>
              <a:rPr kumimoji="0" sz="1200" b="1" i="0" u="none" strike="noStrike" kern="1200" cap="none" spc="-25" normalizeH="0" baseline="0" noProof="0" dirty="0">
                <a:ln>
                  <a:noFill/>
                </a:ln>
                <a:solidFill>
                  <a:srgbClr val="525252"/>
                </a:solidFill>
                <a:effectLst/>
                <a:uLnTx/>
                <a:uFillTx/>
                <a:latin typeface="Calibri"/>
                <a:ea typeface="+mn-ea"/>
                <a:cs typeface="Calibri"/>
              </a:rPr>
              <a:t> </a:t>
            </a:r>
            <a:r>
              <a:rPr kumimoji="0" sz="1200" b="1" i="0" u="none" strike="noStrike" kern="1200" cap="none" spc="10" normalizeH="0" baseline="0" noProof="0" dirty="0">
                <a:ln>
                  <a:noFill/>
                </a:ln>
                <a:solidFill>
                  <a:srgbClr val="525252"/>
                </a:solidFill>
                <a:effectLst/>
                <a:uLnTx/>
                <a:uFillTx/>
                <a:latin typeface="Calibri"/>
                <a:ea typeface="+mn-ea"/>
                <a:cs typeface="Calibri"/>
              </a:rPr>
              <a:t>this</a:t>
            </a:r>
            <a:r>
              <a:rPr kumimoji="0" sz="1200" b="1" i="0" u="none" strike="noStrike" kern="1200" cap="none" spc="-70" normalizeH="0" baseline="0" noProof="0" dirty="0">
                <a:ln>
                  <a:noFill/>
                </a:ln>
                <a:solidFill>
                  <a:srgbClr val="525252"/>
                </a:solidFill>
                <a:effectLst/>
                <a:uLnTx/>
                <a:uFillTx/>
                <a:latin typeface="Calibri"/>
                <a:ea typeface="+mn-ea"/>
                <a:cs typeface="Calibri"/>
              </a:rPr>
              <a:t> </a:t>
            </a:r>
            <a:r>
              <a:rPr kumimoji="0" sz="1200" b="1" i="0" u="none" strike="noStrike" kern="1200" cap="none" spc="0" normalizeH="0" baseline="0" noProof="0" dirty="0">
                <a:ln>
                  <a:noFill/>
                </a:ln>
                <a:solidFill>
                  <a:srgbClr val="525252"/>
                </a:solidFill>
                <a:effectLst/>
                <a:uLnTx/>
                <a:uFillTx/>
                <a:latin typeface="Calibri"/>
                <a:ea typeface="+mn-ea"/>
                <a:cs typeface="Calibri"/>
              </a:rPr>
              <a:t>is</a:t>
            </a:r>
            <a:r>
              <a:rPr kumimoji="0" sz="1200" b="1" i="0" u="none" strike="noStrike" kern="1200" cap="none" spc="-75" normalizeH="0" baseline="0" noProof="0" dirty="0">
                <a:ln>
                  <a:noFill/>
                </a:ln>
                <a:solidFill>
                  <a:srgbClr val="525252"/>
                </a:solidFill>
                <a:effectLst/>
                <a:uLnTx/>
                <a:uFillTx/>
                <a:latin typeface="Calibri"/>
                <a:ea typeface="+mn-ea"/>
                <a:cs typeface="Calibri"/>
              </a:rPr>
              <a:t> </a:t>
            </a:r>
            <a:r>
              <a:rPr kumimoji="0" sz="1200" b="1" i="0" u="none" strike="noStrike" kern="1200" cap="none" spc="20" normalizeH="0" baseline="0" noProof="0" dirty="0">
                <a:ln>
                  <a:noFill/>
                </a:ln>
                <a:solidFill>
                  <a:srgbClr val="525252"/>
                </a:solidFill>
                <a:effectLst/>
                <a:uLnTx/>
                <a:uFillTx/>
                <a:latin typeface="Calibri"/>
                <a:ea typeface="+mn-ea"/>
                <a:cs typeface="Calibri"/>
              </a:rPr>
              <a:t>through</a:t>
            </a:r>
            <a:r>
              <a:rPr kumimoji="0" sz="1200" b="1" i="0" u="none" strike="noStrike" kern="1200" cap="none" spc="-15" normalizeH="0" baseline="0" noProof="0" dirty="0">
                <a:ln>
                  <a:noFill/>
                </a:ln>
                <a:solidFill>
                  <a:srgbClr val="525252"/>
                </a:solidFill>
                <a:effectLst/>
                <a:uLnTx/>
                <a:uFillTx/>
                <a:latin typeface="Calibri"/>
                <a:ea typeface="+mn-ea"/>
                <a:cs typeface="Calibri"/>
              </a:rPr>
              <a:t> </a:t>
            </a:r>
            <a:r>
              <a:rPr kumimoji="0" sz="1200" b="1" i="0" u="none" strike="noStrike" kern="1200" cap="none" spc="15" normalizeH="0" baseline="0" noProof="0" dirty="0">
                <a:ln>
                  <a:noFill/>
                </a:ln>
                <a:solidFill>
                  <a:srgbClr val="525252"/>
                </a:solidFill>
                <a:effectLst/>
                <a:uLnTx/>
                <a:uFillTx/>
                <a:latin typeface="Calibri"/>
                <a:ea typeface="+mn-ea"/>
                <a:cs typeface="Calibri"/>
              </a:rPr>
              <a:t>not</a:t>
            </a:r>
            <a:r>
              <a:rPr kumimoji="0" sz="1200" b="1" i="0" u="none" strike="noStrike" kern="1200" cap="none" spc="-5" normalizeH="0" baseline="0" noProof="0" dirty="0">
                <a:ln>
                  <a:noFill/>
                </a:ln>
                <a:solidFill>
                  <a:srgbClr val="525252"/>
                </a:solidFill>
                <a:effectLst/>
                <a:uLnTx/>
                <a:uFillTx/>
                <a:latin typeface="Calibri"/>
                <a:ea typeface="+mn-ea"/>
                <a:cs typeface="Calibri"/>
              </a:rPr>
              <a:t> </a:t>
            </a:r>
            <a:r>
              <a:rPr kumimoji="0" sz="1200" b="1" i="0" u="none" strike="noStrike" kern="1200" cap="none" spc="0" normalizeH="0" baseline="0" noProof="0" dirty="0">
                <a:ln>
                  <a:noFill/>
                </a:ln>
                <a:solidFill>
                  <a:srgbClr val="525252"/>
                </a:solidFill>
                <a:effectLst/>
                <a:uLnTx/>
                <a:uFillTx/>
                <a:latin typeface="Calibri"/>
                <a:ea typeface="+mn-ea"/>
                <a:cs typeface="Calibri"/>
              </a:rPr>
              <a:t>giving</a:t>
            </a:r>
            <a:r>
              <a:rPr kumimoji="0" sz="1200" b="1" i="0" u="none" strike="noStrike" kern="1200" cap="none" spc="-10" normalizeH="0" baseline="0" noProof="0" dirty="0">
                <a:ln>
                  <a:noFill/>
                </a:ln>
                <a:solidFill>
                  <a:srgbClr val="525252"/>
                </a:solidFill>
                <a:effectLst/>
                <a:uLnTx/>
                <a:uFillTx/>
                <a:latin typeface="Calibri"/>
                <a:ea typeface="+mn-ea"/>
                <a:cs typeface="Calibri"/>
              </a:rPr>
              <a:t> </a:t>
            </a:r>
            <a:r>
              <a:rPr kumimoji="0" sz="1200" b="1" i="0" u="none" strike="noStrike" kern="1200" cap="none" spc="10" normalizeH="0" baseline="0" noProof="0" dirty="0">
                <a:ln>
                  <a:noFill/>
                </a:ln>
                <a:solidFill>
                  <a:srgbClr val="525252"/>
                </a:solidFill>
                <a:effectLst/>
                <a:uLnTx/>
                <a:uFillTx/>
                <a:latin typeface="Calibri"/>
                <a:ea typeface="+mn-ea"/>
                <a:cs typeface="Calibri"/>
              </a:rPr>
              <a:t>any</a:t>
            </a:r>
            <a:r>
              <a:rPr kumimoji="0" sz="1200" b="1" i="0" u="none" strike="noStrike" kern="1200" cap="none" spc="-90" normalizeH="0" baseline="0" noProof="0" dirty="0">
                <a:ln>
                  <a:noFill/>
                </a:ln>
                <a:solidFill>
                  <a:srgbClr val="525252"/>
                </a:solidFill>
                <a:effectLst/>
                <a:uLnTx/>
                <a:uFillTx/>
                <a:latin typeface="Calibri"/>
                <a:ea typeface="+mn-ea"/>
                <a:cs typeface="Calibri"/>
              </a:rPr>
              <a:t> </a:t>
            </a:r>
            <a:r>
              <a:rPr kumimoji="0" sz="1200" b="1" i="0" u="none" strike="noStrike" kern="1200" cap="none" spc="-5" normalizeH="0" baseline="0" noProof="0" dirty="0">
                <a:ln>
                  <a:noFill/>
                </a:ln>
                <a:solidFill>
                  <a:srgbClr val="525252"/>
                </a:solidFill>
                <a:effectLst/>
                <a:uLnTx/>
                <a:uFillTx/>
                <a:latin typeface="Calibri"/>
                <a:ea typeface="+mn-ea"/>
                <a:cs typeface="Calibri"/>
              </a:rPr>
              <a:t>Rewards</a:t>
            </a:r>
            <a:r>
              <a:rPr kumimoji="0" sz="1200" b="1" i="0" u="none" strike="noStrike" kern="1200" cap="none" spc="-75" normalizeH="0" baseline="0" noProof="0" dirty="0">
                <a:ln>
                  <a:noFill/>
                </a:ln>
                <a:solidFill>
                  <a:srgbClr val="525252"/>
                </a:solidFill>
                <a:effectLst/>
                <a:uLnTx/>
                <a:uFillTx/>
                <a:latin typeface="Calibri"/>
                <a:ea typeface="+mn-ea"/>
                <a:cs typeface="Calibri"/>
              </a:rPr>
              <a:t> </a:t>
            </a:r>
            <a:r>
              <a:rPr kumimoji="0" sz="1200" b="1" i="0" u="none" strike="noStrike" kern="1200" cap="none" spc="10" normalizeH="0" baseline="0" noProof="0" dirty="0">
                <a:ln>
                  <a:noFill/>
                </a:ln>
                <a:solidFill>
                  <a:srgbClr val="525252"/>
                </a:solidFill>
                <a:effectLst/>
                <a:uLnTx/>
                <a:uFillTx/>
                <a:latin typeface="Calibri"/>
                <a:ea typeface="+mn-ea"/>
                <a:cs typeface="Calibri"/>
              </a:rPr>
              <a:t>promotions</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377190" marR="0" lvl="0" indent="0" algn="l" defTabSz="914400" rtl="0" eaLnBrk="1" fontAlgn="auto" latinLnBrk="0" hangingPunct="1">
              <a:lnSpc>
                <a:spcPct val="100000"/>
              </a:lnSpc>
              <a:spcBef>
                <a:spcPts val="15"/>
              </a:spcBef>
              <a:spcAft>
                <a:spcPts val="0"/>
              </a:spcAft>
              <a:buClrTx/>
              <a:buSzTx/>
              <a:buFontTx/>
              <a:buNone/>
              <a:tabLst/>
              <a:defRPr/>
            </a:pPr>
            <a:r>
              <a:rPr kumimoji="0" sz="1200" b="1" i="0" u="none" strike="noStrike" kern="1200" cap="none" spc="10" normalizeH="0" baseline="0" noProof="0" dirty="0">
                <a:ln>
                  <a:noFill/>
                </a:ln>
                <a:solidFill>
                  <a:srgbClr val="525252"/>
                </a:solidFill>
                <a:effectLst/>
                <a:uLnTx/>
                <a:uFillTx/>
                <a:latin typeface="Calibri"/>
                <a:ea typeface="+mn-ea"/>
                <a:cs typeface="Calibri"/>
              </a:rPr>
              <a:t>or</a:t>
            </a:r>
            <a:r>
              <a:rPr kumimoji="0" sz="1200" b="1" i="0" u="none" strike="noStrike" kern="1200" cap="none" spc="-30" normalizeH="0" baseline="0" noProof="0" dirty="0">
                <a:ln>
                  <a:noFill/>
                </a:ln>
                <a:solidFill>
                  <a:srgbClr val="525252"/>
                </a:solidFill>
                <a:effectLst/>
                <a:uLnTx/>
                <a:uFillTx/>
                <a:latin typeface="Calibri"/>
                <a:ea typeface="+mn-ea"/>
                <a:cs typeface="Calibri"/>
              </a:rPr>
              <a:t> </a:t>
            </a:r>
            <a:r>
              <a:rPr kumimoji="0" sz="1200" b="1" i="0" u="none" strike="noStrike" kern="1200" cap="none" spc="-5" normalizeH="0" baseline="0" noProof="0" dirty="0">
                <a:ln>
                  <a:noFill/>
                </a:ln>
                <a:solidFill>
                  <a:srgbClr val="525252"/>
                </a:solidFill>
                <a:effectLst/>
                <a:uLnTx/>
                <a:uFillTx/>
                <a:latin typeface="Calibri"/>
                <a:ea typeface="+mn-ea"/>
                <a:cs typeface="Calibri"/>
              </a:rPr>
              <a:t>based</a:t>
            </a:r>
            <a:r>
              <a:rPr kumimoji="0" sz="1200" b="1" i="0" u="none" strike="noStrike" kern="1200" cap="none" spc="-20" normalizeH="0" baseline="0" noProof="0" dirty="0">
                <a:ln>
                  <a:noFill/>
                </a:ln>
                <a:solidFill>
                  <a:srgbClr val="525252"/>
                </a:solidFill>
                <a:effectLst/>
                <a:uLnTx/>
                <a:uFillTx/>
                <a:latin typeface="Calibri"/>
                <a:ea typeface="+mn-ea"/>
                <a:cs typeface="Calibri"/>
              </a:rPr>
              <a:t> </a:t>
            </a:r>
            <a:r>
              <a:rPr kumimoji="0" sz="1200" b="1" i="0" u="none" strike="noStrike" kern="1200" cap="none" spc="10" normalizeH="0" baseline="0" noProof="0" dirty="0">
                <a:ln>
                  <a:noFill/>
                </a:ln>
                <a:solidFill>
                  <a:srgbClr val="525252"/>
                </a:solidFill>
                <a:effectLst/>
                <a:uLnTx/>
                <a:uFillTx/>
                <a:latin typeface="Calibri"/>
                <a:ea typeface="+mn-ea"/>
                <a:cs typeface="Calibri"/>
              </a:rPr>
              <a:t>on</a:t>
            </a:r>
            <a:r>
              <a:rPr kumimoji="0" sz="1200" b="1" i="0" u="none" strike="noStrike" kern="1200" cap="none" spc="-20" normalizeH="0" baseline="0" noProof="0" dirty="0">
                <a:ln>
                  <a:noFill/>
                </a:ln>
                <a:solidFill>
                  <a:srgbClr val="525252"/>
                </a:solidFill>
                <a:effectLst/>
                <a:uLnTx/>
                <a:uFillTx/>
                <a:latin typeface="Calibri"/>
                <a:ea typeface="+mn-ea"/>
                <a:cs typeface="Calibri"/>
              </a:rPr>
              <a:t> </a:t>
            </a:r>
            <a:r>
              <a:rPr kumimoji="0" sz="1200" b="1" i="0" u="none" strike="noStrike" kern="1200" cap="none" spc="15" normalizeH="0" baseline="0" noProof="0" dirty="0">
                <a:ln>
                  <a:noFill/>
                </a:ln>
                <a:solidFill>
                  <a:srgbClr val="525252"/>
                </a:solidFill>
                <a:effectLst/>
                <a:uLnTx/>
                <a:uFillTx/>
                <a:latin typeface="Calibri"/>
                <a:ea typeface="+mn-ea"/>
                <a:cs typeface="Calibri"/>
              </a:rPr>
              <a:t>the</a:t>
            </a:r>
            <a:r>
              <a:rPr kumimoji="0" sz="1200" b="1" i="0" u="none" strike="noStrike" kern="1200" cap="none" spc="-55" normalizeH="0" baseline="0" noProof="0" dirty="0">
                <a:ln>
                  <a:noFill/>
                </a:ln>
                <a:solidFill>
                  <a:srgbClr val="525252"/>
                </a:solidFill>
                <a:effectLst/>
                <a:uLnTx/>
                <a:uFillTx/>
                <a:latin typeface="Calibri"/>
                <a:ea typeface="+mn-ea"/>
                <a:cs typeface="Calibri"/>
              </a:rPr>
              <a:t> </a:t>
            </a:r>
            <a:r>
              <a:rPr kumimoji="0" sz="1200" b="1" i="0" u="none" strike="noStrike" kern="1200" cap="none" spc="0" normalizeH="0" baseline="0" noProof="0" dirty="0">
                <a:ln>
                  <a:noFill/>
                </a:ln>
                <a:solidFill>
                  <a:srgbClr val="525252"/>
                </a:solidFill>
                <a:effectLst/>
                <a:uLnTx/>
                <a:uFillTx/>
                <a:latin typeface="Calibri"/>
                <a:ea typeface="+mn-ea"/>
                <a:cs typeface="Calibri"/>
              </a:rPr>
              <a:t>business</a:t>
            </a:r>
            <a:r>
              <a:rPr kumimoji="0" sz="1200" b="1" i="0" u="none" strike="noStrike" kern="1200" cap="none" spc="-5" normalizeH="0" baseline="0" noProof="0" dirty="0">
                <a:ln>
                  <a:noFill/>
                </a:ln>
                <a:solidFill>
                  <a:srgbClr val="525252"/>
                </a:solidFill>
                <a:effectLst/>
                <a:uLnTx/>
                <a:uFillTx/>
                <a:latin typeface="Calibri"/>
                <a:ea typeface="+mn-ea"/>
                <a:cs typeface="Calibri"/>
              </a:rPr>
              <a:t> </a:t>
            </a:r>
            <a:r>
              <a:rPr kumimoji="0" sz="1200" b="1" i="0" u="none" strike="noStrike" kern="1200" cap="none" spc="5" normalizeH="0" baseline="0" noProof="0" dirty="0">
                <a:ln>
                  <a:noFill/>
                </a:ln>
                <a:solidFill>
                  <a:srgbClr val="525252"/>
                </a:solidFill>
                <a:effectLst/>
                <a:uLnTx/>
                <a:uFillTx/>
                <a:latin typeface="Calibri"/>
                <a:ea typeface="+mn-ea"/>
                <a:cs typeface="Calibri"/>
              </a:rPr>
              <a:t>need,</a:t>
            </a:r>
            <a:r>
              <a:rPr kumimoji="0" sz="1200" b="1" i="0" u="none" strike="noStrike" kern="1200" cap="none" spc="-60" normalizeH="0" baseline="0" noProof="0" dirty="0">
                <a:ln>
                  <a:noFill/>
                </a:ln>
                <a:solidFill>
                  <a:srgbClr val="525252"/>
                </a:solidFill>
                <a:effectLst/>
                <a:uLnTx/>
                <a:uFillTx/>
                <a:latin typeface="Calibri"/>
                <a:ea typeface="+mn-ea"/>
                <a:cs typeface="Calibri"/>
              </a:rPr>
              <a:t> </a:t>
            </a:r>
            <a:r>
              <a:rPr kumimoji="0" sz="1200" b="1" i="0" u="none" strike="noStrike" kern="1200" cap="none" spc="15" normalizeH="0" baseline="0" noProof="0" dirty="0">
                <a:ln>
                  <a:noFill/>
                </a:ln>
                <a:solidFill>
                  <a:srgbClr val="525252"/>
                </a:solidFill>
                <a:effectLst/>
                <a:uLnTx/>
                <a:uFillTx/>
                <a:latin typeface="Calibri"/>
                <a:ea typeface="+mn-ea"/>
                <a:cs typeface="Calibri"/>
              </a:rPr>
              <a:t>promote</a:t>
            </a:r>
            <a:r>
              <a:rPr kumimoji="0" sz="1200" b="1" i="0" u="none" strike="noStrike" kern="1200" cap="none" spc="-55" normalizeH="0" baseline="0" noProof="0" dirty="0">
                <a:ln>
                  <a:noFill/>
                </a:ln>
                <a:solidFill>
                  <a:srgbClr val="525252"/>
                </a:solidFill>
                <a:effectLst/>
                <a:uLnTx/>
                <a:uFillTx/>
                <a:latin typeface="Calibri"/>
                <a:ea typeface="+mn-ea"/>
                <a:cs typeface="Calibri"/>
              </a:rPr>
              <a:t> </a:t>
            </a:r>
            <a:r>
              <a:rPr kumimoji="0" sz="1200" b="1" i="0" u="none" strike="noStrike" kern="1200" cap="none" spc="-5" normalizeH="0" baseline="0" noProof="0" dirty="0">
                <a:ln>
                  <a:noFill/>
                </a:ln>
                <a:solidFill>
                  <a:srgbClr val="525252"/>
                </a:solidFill>
                <a:effectLst/>
                <a:uLnTx/>
                <a:uFillTx/>
                <a:latin typeface="Calibri"/>
                <a:ea typeface="+mn-ea"/>
                <a:cs typeface="Calibri"/>
              </a:rPr>
              <a:t>many.</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a:spLocks noGrp="1"/>
          </p:cNvSpPr>
          <p:nvPr>
            <p:ph type="title"/>
          </p:nvPr>
        </p:nvSpPr>
        <p:spPr>
          <a:xfrm>
            <a:off x="250507" y="129793"/>
            <a:ext cx="4991735" cy="878840"/>
          </a:xfrm>
          <a:prstGeom prst="rect">
            <a:avLst/>
          </a:prstGeom>
        </p:spPr>
        <p:txBody>
          <a:bodyPr vert="horz" wrap="square" lIns="0" tIns="5715" rIns="0" bIns="0" rtlCol="0">
            <a:spAutoFit/>
          </a:bodyPr>
          <a:lstStyle/>
          <a:p>
            <a:pPr marL="12700" marR="5080">
              <a:lnSpc>
                <a:spcPct val="102499"/>
              </a:lnSpc>
              <a:spcBef>
                <a:spcPts val="45"/>
              </a:spcBef>
            </a:pPr>
            <a:r>
              <a:rPr spc="20" dirty="0"/>
              <a:t>2022</a:t>
            </a:r>
            <a:r>
              <a:rPr spc="-25" dirty="0"/>
              <a:t> Rewards</a:t>
            </a:r>
            <a:r>
              <a:rPr spc="215" dirty="0"/>
              <a:t> </a:t>
            </a:r>
            <a:r>
              <a:rPr spc="-10" dirty="0"/>
              <a:t>Planning</a:t>
            </a:r>
            <a:r>
              <a:rPr spc="220" dirty="0"/>
              <a:t> </a:t>
            </a:r>
            <a:r>
              <a:rPr spc="10" dirty="0"/>
              <a:t>Promotion </a:t>
            </a:r>
            <a:r>
              <a:rPr spc="-605" dirty="0"/>
              <a:t> </a:t>
            </a:r>
            <a:r>
              <a:rPr spc="5" dirty="0"/>
              <a:t>Manager</a:t>
            </a:r>
            <a:r>
              <a:rPr spc="125" dirty="0"/>
              <a:t> </a:t>
            </a:r>
            <a:r>
              <a:rPr spc="-5" dirty="0"/>
              <a:t>Guidance</a:t>
            </a:r>
          </a:p>
        </p:txBody>
      </p:sp>
      <p:sp>
        <p:nvSpPr>
          <p:cNvPr id="4" name="object 4"/>
          <p:cNvSpPr txBox="1"/>
          <p:nvPr/>
        </p:nvSpPr>
        <p:spPr>
          <a:xfrm>
            <a:off x="183832" y="6363017"/>
            <a:ext cx="11805285"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25" normalizeH="0" baseline="0" noProof="0" dirty="0">
                <a:ln>
                  <a:noFill/>
                </a:ln>
                <a:solidFill>
                  <a:srgbClr val="525252"/>
                </a:solidFill>
                <a:effectLst/>
                <a:uLnTx/>
                <a:uFillTx/>
                <a:latin typeface="Calibri"/>
                <a:ea typeface="+mn-ea"/>
                <a:cs typeface="Calibri"/>
              </a:rPr>
              <a:t>*Promotion</a:t>
            </a:r>
            <a:r>
              <a:rPr kumimoji="0" sz="1200" b="0" i="0" u="none" strike="noStrike" kern="1200" cap="none" spc="-5" normalizeH="0" baseline="0" noProof="0" dirty="0">
                <a:ln>
                  <a:noFill/>
                </a:ln>
                <a:solidFill>
                  <a:srgbClr val="525252"/>
                </a:solidFill>
                <a:effectLst/>
                <a:uLnTx/>
                <a:uFillTx/>
                <a:latin typeface="Calibri"/>
                <a:ea typeface="+mn-ea"/>
                <a:cs typeface="Calibri"/>
              </a:rPr>
              <a:t> </a:t>
            </a:r>
            <a:r>
              <a:rPr kumimoji="0" sz="1200" b="0" i="0" u="none" strike="noStrike" kern="1200" cap="none" spc="-10" normalizeH="0" baseline="0" noProof="0" dirty="0">
                <a:ln>
                  <a:noFill/>
                </a:ln>
                <a:solidFill>
                  <a:srgbClr val="525252"/>
                </a:solidFill>
                <a:effectLst/>
                <a:uLnTx/>
                <a:uFillTx/>
                <a:latin typeface="Calibri"/>
                <a:ea typeface="+mn-ea"/>
                <a:cs typeface="Calibri"/>
              </a:rPr>
              <a:t>participation</a:t>
            </a:r>
            <a:r>
              <a:rPr kumimoji="0" sz="1200" b="0" i="0" u="none" strike="noStrike" kern="1200" cap="none" spc="0" normalizeH="0" baseline="0" noProof="0" dirty="0">
                <a:ln>
                  <a:noFill/>
                </a:ln>
                <a:solidFill>
                  <a:srgbClr val="525252"/>
                </a:solidFill>
                <a:effectLst/>
                <a:uLnTx/>
                <a:uFillTx/>
                <a:latin typeface="Calibri"/>
                <a:ea typeface="+mn-ea"/>
                <a:cs typeface="Calibri"/>
              </a:rPr>
              <a:t> </a:t>
            </a:r>
            <a:r>
              <a:rPr kumimoji="0" sz="1200" b="0" i="0" u="none" strike="noStrike" kern="1200" cap="none" spc="-10" normalizeH="0" baseline="0" noProof="0" dirty="0">
                <a:ln>
                  <a:noFill/>
                </a:ln>
                <a:solidFill>
                  <a:srgbClr val="525252"/>
                </a:solidFill>
                <a:effectLst/>
                <a:uLnTx/>
                <a:uFillTx/>
                <a:latin typeface="Calibri"/>
                <a:ea typeface="+mn-ea"/>
                <a:cs typeface="Calibri"/>
              </a:rPr>
              <a:t>rates</a:t>
            </a:r>
            <a:r>
              <a:rPr kumimoji="0" sz="1200" b="0" i="0" u="none" strike="noStrike" kern="1200" cap="none" spc="15" normalizeH="0" baseline="0" noProof="0" dirty="0">
                <a:ln>
                  <a:noFill/>
                </a:ln>
                <a:solidFill>
                  <a:srgbClr val="525252"/>
                </a:solidFill>
                <a:effectLst/>
                <a:uLnTx/>
                <a:uFillTx/>
                <a:latin typeface="Calibri"/>
                <a:ea typeface="+mn-ea"/>
                <a:cs typeface="Calibri"/>
              </a:rPr>
              <a:t> </a:t>
            </a:r>
            <a:r>
              <a:rPr kumimoji="0" sz="1200" b="0" i="0" u="none" strike="noStrike" kern="1200" cap="none" spc="-5" normalizeH="0" baseline="0" noProof="0" dirty="0">
                <a:ln>
                  <a:noFill/>
                </a:ln>
                <a:solidFill>
                  <a:srgbClr val="525252"/>
                </a:solidFill>
                <a:effectLst/>
                <a:uLnTx/>
                <a:uFillTx/>
                <a:latin typeface="Calibri"/>
                <a:ea typeface="+mn-ea"/>
                <a:cs typeface="Calibri"/>
              </a:rPr>
              <a:t>should</a:t>
            </a:r>
            <a:r>
              <a:rPr kumimoji="0" sz="1200" b="0" i="0" u="none" strike="noStrike" kern="1200" cap="none" spc="5" normalizeH="0" baseline="0" noProof="0" dirty="0">
                <a:ln>
                  <a:noFill/>
                </a:ln>
                <a:solidFill>
                  <a:srgbClr val="525252"/>
                </a:solidFill>
                <a:effectLst/>
                <a:uLnTx/>
                <a:uFillTx/>
                <a:latin typeface="Calibri"/>
                <a:ea typeface="+mn-ea"/>
                <a:cs typeface="Calibri"/>
              </a:rPr>
              <a:t> </a:t>
            </a:r>
            <a:r>
              <a:rPr kumimoji="0" sz="1200" b="0" i="0" u="none" strike="noStrike" kern="1200" cap="none" spc="-20" normalizeH="0" baseline="0" noProof="0" dirty="0">
                <a:ln>
                  <a:noFill/>
                </a:ln>
                <a:solidFill>
                  <a:srgbClr val="525252"/>
                </a:solidFill>
                <a:effectLst/>
                <a:uLnTx/>
                <a:uFillTx/>
                <a:latin typeface="Calibri"/>
                <a:ea typeface="+mn-ea"/>
                <a:cs typeface="Calibri"/>
              </a:rPr>
              <a:t>no</a:t>
            </a:r>
            <a:r>
              <a:rPr kumimoji="0" sz="1200" b="0" i="0" u="none" strike="noStrike" kern="1200" cap="none" spc="75" normalizeH="0" baseline="0" noProof="0" dirty="0">
                <a:ln>
                  <a:noFill/>
                </a:ln>
                <a:solidFill>
                  <a:srgbClr val="525252"/>
                </a:solidFill>
                <a:effectLst/>
                <a:uLnTx/>
                <a:uFillTx/>
                <a:latin typeface="Calibri"/>
                <a:ea typeface="+mn-ea"/>
                <a:cs typeface="Calibri"/>
              </a:rPr>
              <a:t> </a:t>
            </a:r>
            <a:r>
              <a:rPr kumimoji="0" sz="1200" b="0" i="0" u="none" strike="noStrike" kern="1200" cap="none" spc="-5" normalizeH="0" baseline="0" noProof="0" dirty="0">
                <a:ln>
                  <a:noFill/>
                </a:ln>
                <a:solidFill>
                  <a:srgbClr val="525252"/>
                </a:solidFill>
                <a:effectLst/>
                <a:uLnTx/>
                <a:uFillTx/>
                <a:latin typeface="Calibri"/>
                <a:ea typeface="+mn-ea"/>
                <a:cs typeface="Calibri"/>
              </a:rPr>
              <a:t>longer</a:t>
            </a:r>
            <a:r>
              <a:rPr kumimoji="0" sz="1200" b="0" i="0" u="none" strike="noStrike" kern="1200" cap="none" spc="-10" normalizeH="0" baseline="0" noProof="0" dirty="0">
                <a:ln>
                  <a:noFill/>
                </a:ln>
                <a:solidFill>
                  <a:srgbClr val="525252"/>
                </a:solidFill>
                <a:effectLst/>
                <a:uLnTx/>
                <a:uFillTx/>
                <a:latin typeface="Calibri"/>
                <a:ea typeface="+mn-ea"/>
                <a:cs typeface="Calibri"/>
              </a:rPr>
              <a:t> </a:t>
            </a:r>
            <a:r>
              <a:rPr kumimoji="0" sz="1200" b="0" i="0" u="none" strike="noStrike" kern="1200" cap="none" spc="-20" normalizeH="0" baseline="0" noProof="0" dirty="0">
                <a:ln>
                  <a:noFill/>
                </a:ln>
                <a:solidFill>
                  <a:srgbClr val="525252"/>
                </a:solidFill>
                <a:effectLst/>
                <a:uLnTx/>
                <a:uFillTx/>
                <a:latin typeface="Calibri"/>
                <a:ea typeface="+mn-ea"/>
                <a:cs typeface="Calibri"/>
              </a:rPr>
              <a:t>be</a:t>
            </a:r>
            <a:r>
              <a:rPr kumimoji="0" sz="1200" b="0" i="0" u="none" strike="noStrike" kern="1200" cap="none" spc="35" normalizeH="0" baseline="0" noProof="0" dirty="0">
                <a:ln>
                  <a:noFill/>
                </a:ln>
                <a:solidFill>
                  <a:srgbClr val="525252"/>
                </a:solidFill>
                <a:effectLst/>
                <a:uLnTx/>
                <a:uFillTx/>
                <a:latin typeface="Calibri"/>
                <a:ea typeface="+mn-ea"/>
                <a:cs typeface="Calibri"/>
              </a:rPr>
              <a:t> </a:t>
            </a:r>
            <a:r>
              <a:rPr kumimoji="0" sz="1200" b="0" i="0" u="none" strike="noStrike" kern="1200" cap="none" spc="-10" normalizeH="0" baseline="0" noProof="0" dirty="0">
                <a:ln>
                  <a:noFill/>
                </a:ln>
                <a:solidFill>
                  <a:srgbClr val="525252"/>
                </a:solidFill>
                <a:effectLst/>
                <a:uLnTx/>
                <a:uFillTx/>
                <a:latin typeface="Calibri"/>
                <a:ea typeface="+mn-ea"/>
                <a:cs typeface="Calibri"/>
              </a:rPr>
              <a:t>considered</a:t>
            </a:r>
            <a:r>
              <a:rPr kumimoji="0" sz="1200" b="0" i="0" u="none" strike="noStrike" kern="1200" cap="none" spc="0" normalizeH="0" baseline="0" noProof="0" dirty="0">
                <a:ln>
                  <a:noFill/>
                </a:ln>
                <a:solidFill>
                  <a:srgbClr val="525252"/>
                </a:solidFill>
                <a:effectLst/>
                <a:uLnTx/>
                <a:uFillTx/>
                <a:latin typeface="Calibri"/>
                <a:ea typeface="+mn-ea"/>
                <a:cs typeface="Calibri"/>
              </a:rPr>
              <a:t> </a:t>
            </a:r>
            <a:r>
              <a:rPr kumimoji="0" sz="1200" b="0" i="0" u="none" strike="noStrike" kern="1200" cap="none" spc="10" normalizeH="0" baseline="0" noProof="0" dirty="0">
                <a:ln>
                  <a:noFill/>
                </a:ln>
                <a:solidFill>
                  <a:srgbClr val="525252"/>
                </a:solidFill>
                <a:effectLst/>
                <a:uLnTx/>
                <a:uFillTx/>
                <a:latin typeface="Calibri"/>
                <a:ea typeface="+mn-ea"/>
                <a:cs typeface="Calibri"/>
              </a:rPr>
              <a:t>as</a:t>
            </a:r>
            <a:r>
              <a:rPr kumimoji="0" sz="1200" b="0" i="0" u="none" strike="noStrike" kern="1200" cap="none" spc="15" normalizeH="0" baseline="0" noProof="0" dirty="0">
                <a:ln>
                  <a:noFill/>
                </a:ln>
                <a:solidFill>
                  <a:srgbClr val="525252"/>
                </a:solidFill>
                <a:effectLst/>
                <a:uLnTx/>
                <a:uFillTx/>
                <a:latin typeface="Calibri"/>
                <a:ea typeface="+mn-ea"/>
                <a:cs typeface="Calibri"/>
              </a:rPr>
              <a:t> </a:t>
            </a:r>
            <a:r>
              <a:rPr kumimoji="0" sz="1200" b="0" i="0" u="none" strike="noStrike" kern="1200" cap="none" spc="-25" normalizeH="0" baseline="0" noProof="0" dirty="0">
                <a:ln>
                  <a:noFill/>
                </a:ln>
                <a:solidFill>
                  <a:srgbClr val="525252"/>
                </a:solidFill>
                <a:effectLst/>
                <a:uLnTx/>
                <a:uFillTx/>
                <a:latin typeface="Calibri"/>
                <a:ea typeface="+mn-ea"/>
                <a:cs typeface="Calibri"/>
              </a:rPr>
              <a:t>the</a:t>
            </a:r>
            <a:r>
              <a:rPr kumimoji="0" sz="1200" b="0" i="0" u="none" strike="noStrike" kern="1200" cap="none" spc="35" normalizeH="0" baseline="0" noProof="0" dirty="0">
                <a:ln>
                  <a:noFill/>
                </a:ln>
                <a:solidFill>
                  <a:srgbClr val="525252"/>
                </a:solidFill>
                <a:effectLst/>
                <a:uLnTx/>
                <a:uFillTx/>
                <a:latin typeface="Calibri"/>
                <a:ea typeface="+mn-ea"/>
                <a:cs typeface="Calibri"/>
              </a:rPr>
              <a:t> </a:t>
            </a:r>
            <a:r>
              <a:rPr kumimoji="0" sz="1200" b="0" i="0" u="none" strike="noStrike" kern="1200" cap="none" spc="-5" normalizeH="0" baseline="0" noProof="0" dirty="0">
                <a:ln>
                  <a:noFill/>
                </a:ln>
                <a:solidFill>
                  <a:srgbClr val="525252"/>
                </a:solidFill>
                <a:effectLst/>
                <a:uLnTx/>
                <a:uFillTx/>
                <a:latin typeface="Calibri"/>
                <a:ea typeface="+mn-ea"/>
                <a:cs typeface="Calibri"/>
              </a:rPr>
              <a:t>mechanism</a:t>
            </a:r>
            <a:r>
              <a:rPr kumimoji="0" sz="1200" b="0" i="0" u="none" strike="noStrike" kern="1200" cap="none" spc="-25" normalizeH="0" baseline="0" noProof="0" dirty="0">
                <a:ln>
                  <a:noFill/>
                </a:ln>
                <a:solidFill>
                  <a:srgbClr val="525252"/>
                </a:solidFill>
                <a:effectLst/>
                <a:uLnTx/>
                <a:uFillTx/>
                <a:latin typeface="Calibri"/>
                <a:ea typeface="+mn-ea"/>
                <a:cs typeface="Calibri"/>
              </a:rPr>
              <a:t> </a:t>
            </a:r>
            <a:r>
              <a:rPr kumimoji="0" sz="1200" b="0" i="0" u="none" strike="noStrike" kern="1200" cap="none" spc="-15" normalizeH="0" baseline="0" noProof="0" dirty="0">
                <a:ln>
                  <a:noFill/>
                </a:ln>
                <a:solidFill>
                  <a:srgbClr val="525252"/>
                </a:solidFill>
                <a:effectLst/>
                <a:uLnTx/>
                <a:uFillTx/>
                <a:latin typeface="Calibri"/>
                <a:ea typeface="+mn-ea"/>
                <a:cs typeface="Calibri"/>
              </a:rPr>
              <a:t>to</a:t>
            </a:r>
            <a:r>
              <a:rPr kumimoji="0" sz="1200" b="0" i="0" u="none" strike="noStrike" kern="1200" cap="none" spc="75" normalizeH="0" baseline="0" noProof="0" dirty="0">
                <a:ln>
                  <a:noFill/>
                </a:ln>
                <a:solidFill>
                  <a:srgbClr val="525252"/>
                </a:solidFill>
                <a:effectLst/>
                <a:uLnTx/>
                <a:uFillTx/>
                <a:latin typeface="Calibri"/>
                <a:ea typeface="+mn-ea"/>
                <a:cs typeface="Calibri"/>
              </a:rPr>
              <a:t> </a:t>
            </a:r>
            <a:r>
              <a:rPr kumimoji="0" sz="1200" b="0" i="0" u="none" strike="noStrike" kern="1200" cap="none" spc="-20" normalizeH="0" baseline="0" noProof="0" dirty="0">
                <a:ln>
                  <a:noFill/>
                </a:ln>
                <a:solidFill>
                  <a:srgbClr val="525252"/>
                </a:solidFill>
                <a:effectLst/>
                <a:uLnTx/>
                <a:uFillTx/>
                <a:latin typeface="Calibri"/>
                <a:ea typeface="+mn-ea"/>
                <a:cs typeface="Calibri"/>
              </a:rPr>
              <a:t>determine</a:t>
            </a:r>
            <a:r>
              <a:rPr kumimoji="0" sz="1200" b="0" i="0" u="none" strike="noStrike" kern="1200" cap="none" spc="114" normalizeH="0" baseline="0" noProof="0" dirty="0">
                <a:ln>
                  <a:noFill/>
                </a:ln>
                <a:solidFill>
                  <a:srgbClr val="525252"/>
                </a:solidFill>
                <a:effectLst/>
                <a:uLnTx/>
                <a:uFillTx/>
                <a:latin typeface="Calibri"/>
                <a:ea typeface="+mn-ea"/>
                <a:cs typeface="Calibri"/>
              </a:rPr>
              <a:t> </a:t>
            </a:r>
            <a:r>
              <a:rPr kumimoji="0" sz="1200" b="0" i="0" u="none" strike="noStrike" kern="1200" cap="none" spc="-25" normalizeH="0" baseline="0" noProof="0" dirty="0">
                <a:ln>
                  <a:noFill/>
                </a:ln>
                <a:solidFill>
                  <a:srgbClr val="525252"/>
                </a:solidFill>
                <a:effectLst/>
                <a:uLnTx/>
                <a:uFillTx/>
                <a:latin typeface="Calibri"/>
                <a:ea typeface="+mn-ea"/>
                <a:cs typeface="Calibri"/>
              </a:rPr>
              <a:t>the</a:t>
            </a:r>
            <a:r>
              <a:rPr kumimoji="0" sz="1200" b="0" i="0" u="none" strike="noStrike" kern="1200" cap="none" spc="114" normalizeH="0" baseline="0" noProof="0" dirty="0">
                <a:ln>
                  <a:noFill/>
                </a:ln>
                <a:solidFill>
                  <a:srgbClr val="525252"/>
                </a:solidFill>
                <a:effectLst/>
                <a:uLnTx/>
                <a:uFillTx/>
                <a:latin typeface="Calibri"/>
                <a:ea typeface="+mn-ea"/>
                <a:cs typeface="Calibri"/>
              </a:rPr>
              <a:t> </a:t>
            </a:r>
            <a:r>
              <a:rPr kumimoji="0" sz="1200" b="0" i="0" u="none" strike="noStrike" kern="1200" cap="none" spc="-25" normalizeH="0" baseline="0" noProof="0" dirty="0">
                <a:ln>
                  <a:noFill/>
                </a:ln>
                <a:solidFill>
                  <a:srgbClr val="525252"/>
                </a:solidFill>
                <a:effectLst/>
                <a:uLnTx/>
                <a:uFillTx/>
                <a:latin typeface="Calibri"/>
                <a:ea typeface="+mn-ea"/>
                <a:cs typeface="Calibri"/>
              </a:rPr>
              <a:t>volume</a:t>
            </a:r>
            <a:r>
              <a:rPr kumimoji="0" sz="1200" b="0" i="0" u="none" strike="noStrike" kern="1200" cap="none" spc="110" normalizeH="0" baseline="0" noProof="0" dirty="0">
                <a:ln>
                  <a:noFill/>
                </a:ln>
                <a:solidFill>
                  <a:srgbClr val="525252"/>
                </a:solidFill>
                <a:effectLst/>
                <a:uLnTx/>
                <a:uFillTx/>
                <a:latin typeface="Calibri"/>
                <a:ea typeface="+mn-ea"/>
                <a:cs typeface="Calibri"/>
              </a:rPr>
              <a:t> </a:t>
            </a:r>
            <a:r>
              <a:rPr kumimoji="0" sz="1200" b="0" i="0" u="none" strike="noStrike" kern="1200" cap="none" spc="-20" normalizeH="0" baseline="0" noProof="0" dirty="0">
                <a:ln>
                  <a:noFill/>
                </a:ln>
                <a:solidFill>
                  <a:srgbClr val="525252"/>
                </a:solidFill>
                <a:effectLst/>
                <a:uLnTx/>
                <a:uFillTx/>
                <a:latin typeface="Calibri"/>
                <a:ea typeface="+mn-ea"/>
                <a:cs typeface="Calibri"/>
              </a:rPr>
              <a:t>of</a:t>
            </a:r>
            <a:r>
              <a:rPr kumimoji="0" sz="1200" b="0" i="0" u="none" strike="noStrike" kern="1200" cap="none" spc="40" normalizeH="0" baseline="0" noProof="0" dirty="0">
                <a:ln>
                  <a:noFill/>
                </a:ln>
                <a:solidFill>
                  <a:srgbClr val="525252"/>
                </a:solidFill>
                <a:effectLst/>
                <a:uLnTx/>
                <a:uFillTx/>
                <a:latin typeface="Calibri"/>
                <a:ea typeface="+mn-ea"/>
                <a:cs typeface="Calibri"/>
              </a:rPr>
              <a:t> </a:t>
            </a:r>
            <a:r>
              <a:rPr kumimoji="0" sz="1200" b="0" i="0" u="none" strike="noStrike" kern="1200" cap="none" spc="-15" normalizeH="0" baseline="0" noProof="0" dirty="0">
                <a:ln>
                  <a:noFill/>
                </a:ln>
                <a:solidFill>
                  <a:srgbClr val="525252"/>
                </a:solidFill>
                <a:effectLst/>
                <a:uLnTx/>
                <a:uFillTx/>
                <a:latin typeface="Calibri"/>
                <a:ea typeface="+mn-ea"/>
                <a:cs typeface="Calibri"/>
              </a:rPr>
              <a:t>employees</a:t>
            </a:r>
            <a:r>
              <a:rPr kumimoji="0" sz="1200" b="0" i="0" u="none" strike="noStrike" kern="1200" cap="none" spc="95" normalizeH="0" baseline="0" noProof="0" dirty="0">
                <a:ln>
                  <a:noFill/>
                </a:ln>
                <a:solidFill>
                  <a:srgbClr val="525252"/>
                </a:solidFill>
                <a:effectLst/>
                <a:uLnTx/>
                <a:uFillTx/>
                <a:latin typeface="Calibri"/>
                <a:ea typeface="+mn-ea"/>
                <a:cs typeface="Calibri"/>
              </a:rPr>
              <a:t> </a:t>
            </a:r>
            <a:r>
              <a:rPr kumimoji="0" sz="1200" b="0" i="0" u="none" strike="noStrike" kern="1200" cap="none" spc="-5" normalizeH="0" baseline="0" noProof="0" dirty="0">
                <a:ln>
                  <a:noFill/>
                </a:ln>
                <a:solidFill>
                  <a:srgbClr val="525252"/>
                </a:solidFill>
                <a:effectLst/>
                <a:uLnTx/>
                <a:uFillTx/>
                <a:latin typeface="Calibri"/>
                <a:ea typeface="+mn-ea"/>
                <a:cs typeface="Calibri"/>
              </a:rPr>
              <a:t>and</a:t>
            </a:r>
            <a:r>
              <a:rPr kumimoji="0" sz="1200" b="0" i="0" u="none" strike="noStrike" kern="1200" cap="none" spc="0" normalizeH="0" baseline="0" noProof="0" dirty="0">
                <a:ln>
                  <a:noFill/>
                </a:ln>
                <a:solidFill>
                  <a:srgbClr val="525252"/>
                </a:solidFill>
                <a:effectLst/>
                <a:uLnTx/>
                <a:uFillTx/>
                <a:latin typeface="Calibri"/>
                <a:ea typeface="+mn-ea"/>
                <a:cs typeface="Calibri"/>
              </a:rPr>
              <a:t> </a:t>
            </a:r>
            <a:r>
              <a:rPr kumimoji="0" sz="1200" b="0" i="0" u="none" strike="noStrike" kern="1200" cap="none" spc="-25" normalizeH="0" baseline="0" noProof="0" dirty="0">
                <a:ln>
                  <a:noFill/>
                </a:ln>
                <a:solidFill>
                  <a:srgbClr val="525252"/>
                </a:solidFill>
                <a:effectLst/>
                <a:uLnTx/>
                <a:uFillTx/>
                <a:latin typeface="Calibri"/>
                <a:ea typeface="+mn-ea"/>
                <a:cs typeface="Calibri"/>
              </a:rPr>
              <a:t>the</a:t>
            </a:r>
            <a:r>
              <a:rPr kumimoji="0" sz="1200" b="0" i="0" u="none" strike="noStrike" kern="1200" cap="none" spc="35" normalizeH="0" baseline="0" noProof="0" dirty="0">
                <a:ln>
                  <a:noFill/>
                </a:ln>
                <a:solidFill>
                  <a:srgbClr val="525252"/>
                </a:solidFill>
                <a:effectLst/>
                <a:uLnTx/>
                <a:uFillTx/>
                <a:latin typeface="Calibri"/>
                <a:ea typeface="+mn-ea"/>
                <a:cs typeface="Calibri"/>
              </a:rPr>
              <a:t> </a:t>
            </a:r>
            <a:r>
              <a:rPr kumimoji="0" sz="1200" b="0" i="0" u="none" strike="noStrike" kern="1200" cap="none" spc="25" normalizeH="0" baseline="0" noProof="0" dirty="0">
                <a:ln>
                  <a:noFill/>
                </a:ln>
                <a:solidFill>
                  <a:srgbClr val="525252"/>
                </a:solidFill>
                <a:effectLst/>
                <a:uLnTx/>
                <a:uFillTx/>
                <a:latin typeface="Calibri"/>
                <a:ea typeface="+mn-ea"/>
                <a:cs typeface="Calibri"/>
              </a:rPr>
              <a:t>pay</a:t>
            </a:r>
            <a:r>
              <a:rPr kumimoji="0" sz="1200" b="0" i="0" u="none" strike="noStrike" kern="1200" cap="none" spc="20" normalizeH="0" baseline="0" noProof="0" dirty="0">
                <a:ln>
                  <a:noFill/>
                </a:ln>
                <a:solidFill>
                  <a:srgbClr val="525252"/>
                </a:solidFill>
                <a:effectLst/>
                <a:uLnTx/>
                <a:uFillTx/>
                <a:latin typeface="Calibri"/>
                <a:ea typeface="+mn-ea"/>
                <a:cs typeface="Calibri"/>
              </a:rPr>
              <a:t> </a:t>
            </a:r>
            <a:r>
              <a:rPr kumimoji="0" sz="1200" b="0" i="0" u="none" strike="noStrike" kern="1200" cap="none" spc="5" normalizeH="0" baseline="0" noProof="0" dirty="0">
                <a:ln>
                  <a:noFill/>
                </a:ln>
                <a:solidFill>
                  <a:srgbClr val="525252"/>
                </a:solidFill>
                <a:effectLst/>
                <a:uLnTx/>
                <a:uFillTx/>
                <a:latin typeface="Calibri"/>
                <a:ea typeface="+mn-ea"/>
                <a:cs typeface="Calibri"/>
              </a:rPr>
              <a:t>given</a:t>
            </a:r>
            <a:r>
              <a:rPr kumimoji="0" sz="1200" b="0" i="0" u="none" strike="noStrike" kern="1200" cap="none" spc="-75" normalizeH="0" baseline="0" noProof="0" dirty="0">
                <a:ln>
                  <a:noFill/>
                </a:ln>
                <a:solidFill>
                  <a:srgbClr val="525252"/>
                </a:solidFill>
                <a:effectLst/>
                <a:uLnTx/>
                <a:uFillTx/>
                <a:latin typeface="Calibri"/>
                <a:ea typeface="+mn-ea"/>
                <a:cs typeface="Calibri"/>
              </a:rPr>
              <a:t> </a:t>
            </a:r>
            <a:r>
              <a:rPr kumimoji="0" sz="1200" b="0" i="0" u="none" strike="noStrike" kern="1200" cap="none" spc="-15" normalizeH="0" baseline="0" noProof="0" dirty="0">
                <a:ln>
                  <a:noFill/>
                </a:ln>
                <a:solidFill>
                  <a:srgbClr val="525252"/>
                </a:solidFill>
                <a:effectLst/>
                <a:uLnTx/>
                <a:uFillTx/>
                <a:latin typeface="Calibri"/>
                <a:ea typeface="+mn-ea"/>
                <a:cs typeface="Calibri"/>
              </a:rPr>
              <a:t>to</a:t>
            </a:r>
            <a:r>
              <a:rPr kumimoji="0" sz="1200" b="0" i="0" u="none" strike="noStrike" kern="1200" cap="none" spc="0" normalizeH="0" baseline="0" noProof="0" dirty="0">
                <a:ln>
                  <a:noFill/>
                </a:ln>
                <a:solidFill>
                  <a:srgbClr val="525252"/>
                </a:solidFill>
                <a:effectLst/>
                <a:uLnTx/>
                <a:uFillTx/>
                <a:latin typeface="Calibri"/>
                <a:ea typeface="+mn-ea"/>
                <a:cs typeface="Calibri"/>
              </a:rPr>
              <a:t> </a:t>
            </a:r>
            <a:r>
              <a:rPr kumimoji="0" sz="1200" b="0" i="0" u="none" strike="noStrike" kern="1200" cap="none" spc="-10" normalizeH="0" baseline="0" noProof="0" dirty="0">
                <a:ln>
                  <a:noFill/>
                </a:ln>
                <a:solidFill>
                  <a:srgbClr val="525252"/>
                </a:solidFill>
                <a:effectLst/>
                <a:uLnTx/>
                <a:uFillTx/>
                <a:latin typeface="Calibri"/>
                <a:ea typeface="+mn-ea"/>
                <a:cs typeface="Calibri"/>
              </a:rPr>
              <a:t>those</a:t>
            </a:r>
            <a:r>
              <a:rPr kumimoji="0" sz="1200" b="0" i="0" u="none" strike="noStrike" kern="1200" cap="none" spc="35" normalizeH="0" baseline="0" noProof="0" dirty="0">
                <a:ln>
                  <a:noFill/>
                </a:ln>
                <a:solidFill>
                  <a:srgbClr val="525252"/>
                </a:solidFill>
                <a:effectLst/>
                <a:uLnTx/>
                <a:uFillTx/>
                <a:latin typeface="Calibri"/>
                <a:ea typeface="+mn-ea"/>
                <a:cs typeface="Calibri"/>
              </a:rPr>
              <a:t> </a:t>
            </a:r>
            <a:r>
              <a:rPr kumimoji="0" sz="1200" b="0" i="0" u="none" strike="noStrike" kern="1200" cap="none" spc="-10" normalizeH="0" baseline="0" noProof="0" dirty="0">
                <a:ln>
                  <a:noFill/>
                </a:ln>
                <a:solidFill>
                  <a:srgbClr val="525252"/>
                </a:solidFill>
                <a:effectLst/>
                <a:uLnTx/>
                <a:uFillTx/>
                <a:latin typeface="Calibri"/>
                <a:ea typeface="+mn-ea"/>
                <a:cs typeface="Calibri"/>
              </a:rPr>
              <a:t>considered</a:t>
            </a:r>
            <a:r>
              <a:rPr kumimoji="0" sz="1200" b="0" i="0" u="none" strike="noStrike" kern="1200" cap="none" spc="80" normalizeH="0" baseline="0" noProof="0" dirty="0">
                <a:ln>
                  <a:noFill/>
                </a:ln>
                <a:solidFill>
                  <a:srgbClr val="525252"/>
                </a:solidFill>
                <a:effectLst/>
                <a:uLnTx/>
                <a:uFillTx/>
                <a:latin typeface="Calibri"/>
                <a:ea typeface="+mn-ea"/>
                <a:cs typeface="Calibri"/>
              </a:rPr>
              <a:t> </a:t>
            </a:r>
            <a:r>
              <a:rPr kumimoji="0" sz="1200" b="0" i="0" u="none" strike="noStrike" kern="1200" cap="none" spc="-10" normalizeH="0" baseline="0" noProof="0" dirty="0">
                <a:ln>
                  <a:noFill/>
                </a:ln>
                <a:solidFill>
                  <a:srgbClr val="525252"/>
                </a:solidFill>
                <a:effectLst/>
                <a:uLnTx/>
                <a:uFillTx/>
                <a:latin typeface="Calibri"/>
                <a:ea typeface="+mn-ea"/>
                <a:cs typeface="Calibri"/>
              </a:rPr>
              <a:t>for </a:t>
            </a:r>
            <a:r>
              <a:rPr kumimoji="0" sz="1200" b="0" i="0" u="none" strike="noStrike" kern="1200" cap="none" spc="-30" normalizeH="0" baseline="0" noProof="0" dirty="0">
                <a:ln>
                  <a:noFill/>
                </a:ln>
                <a:solidFill>
                  <a:srgbClr val="525252"/>
                </a:solidFill>
                <a:effectLst/>
                <a:uLnTx/>
                <a:uFillTx/>
                <a:latin typeface="Calibri"/>
                <a:ea typeface="+mn-ea"/>
                <a:cs typeface="Calibri"/>
              </a:rPr>
              <a:t>promotion</a:t>
            </a:r>
            <a:r>
              <a:rPr kumimoji="0" sz="1200" b="0" i="0" u="none" strike="noStrike" kern="1200" cap="none" spc="235" normalizeH="0" baseline="0" noProof="0" dirty="0">
                <a:ln>
                  <a:noFill/>
                </a:ln>
                <a:solidFill>
                  <a:srgbClr val="525252"/>
                </a:solidFill>
                <a:effectLst/>
                <a:uLnTx/>
                <a:uFillTx/>
                <a:latin typeface="Calibri"/>
                <a:ea typeface="+mn-ea"/>
                <a:cs typeface="Calibri"/>
              </a:rPr>
              <a:t> </a:t>
            </a:r>
            <a:r>
              <a:rPr kumimoji="0" sz="1200" b="0" i="0" u="none" strike="noStrike" kern="1200" cap="none" spc="-25" normalizeH="0" baseline="0" noProof="0" dirty="0">
                <a:ln>
                  <a:noFill/>
                </a:ln>
                <a:solidFill>
                  <a:srgbClr val="525252"/>
                </a:solidFill>
                <a:effectLst/>
                <a:uLnTx/>
                <a:uFillTx/>
                <a:latin typeface="Calibri"/>
                <a:ea typeface="+mn-ea"/>
                <a:cs typeface="Calibri"/>
              </a:rPr>
              <a:t>during</a:t>
            </a:r>
            <a:r>
              <a:rPr kumimoji="0" sz="1200" b="0" i="0" u="none" strike="noStrike" kern="1200" cap="none" spc="70" normalizeH="0" baseline="0" noProof="0" dirty="0">
                <a:ln>
                  <a:noFill/>
                </a:ln>
                <a:solidFill>
                  <a:srgbClr val="525252"/>
                </a:solidFill>
                <a:effectLst/>
                <a:uLnTx/>
                <a:uFillTx/>
                <a:latin typeface="Calibri"/>
                <a:ea typeface="+mn-ea"/>
                <a:cs typeface="Calibri"/>
              </a:rPr>
              <a:t> </a:t>
            </a:r>
            <a:r>
              <a:rPr kumimoji="0" sz="1200" b="0" i="0" u="none" strike="noStrike" kern="1200" cap="none" spc="-10" normalizeH="0" baseline="0" noProof="0" dirty="0">
                <a:ln>
                  <a:noFill/>
                </a:ln>
                <a:solidFill>
                  <a:srgbClr val="525252"/>
                </a:solidFill>
                <a:effectLst/>
                <a:uLnTx/>
                <a:uFillTx/>
                <a:latin typeface="Calibri"/>
                <a:ea typeface="+mn-ea"/>
                <a:cs typeface="Calibri"/>
              </a:rPr>
              <a:t>Rewards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183832" y="6544309"/>
            <a:ext cx="59690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35" normalizeH="0" baseline="0" noProof="0" dirty="0">
                <a:ln>
                  <a:noFill/>
                </a:ln>
                <a:solidFill>
                  <a:srgbClr val="525252"/>
                </a:solidFill>
                <a:effectLst/>
                <a:uLnTx/>
                <a:uFillTx/>
                <a:latin typeface="Calibri"/>
                <a:ea typeface="+mn-ea"/>
                <a:cs typeface="Calibri"/>
              </a:rPr>
              <a:t>p</a:t>
            </a:r>
            <a:r>
              <a:rPr kumimoji="0" sz="1200" b="0" i="0" u="none" strike="noStrike" kern="1200" cap="none" spc="20" normalizeH="0" baseline="0" noProof="0" dirty="0">
                <a:ln>
                  <a:noFill/>
                </a:ln>
                <a:solidFill>
                  <a:srgbClr val="525252"/>
                </a:solidFill>
                <a:effectLst/>
                <a:uLnTx/>
                <a:uFillTx/>
                <a:latin typeface="Calibri"/>
                <a:ea typeface="+mn-ea"/>
                <a:cs typeface="Calibri"/>
              </a:rPr>
              <a:t>la</a:t>
            </a:r>
            <a:r>
              <a:rPr kumimoji="0" sz="1200" b="0" i="0" u="none" strike="noStrike" kern="1200" cap="none" spc="-35" normalizeH="0" baseline="0" noProof="0" dirty="0">
                <a:ln>
                  <a:noFill/>
                </a:ln>
                <a:solidFill>
                  <a:srgbClr val="525252"/>
                </a:solidFill>
                <a:effectLst/>
                <a:uLnTx/>
                <a:uFillTx/>
                <a:latin typeface="Calibri"/>
                <a:ea typeface="+mn-ea"/>
                <a:cs typeface="Calibri"/>
              </a:rPr>
              <a:t>nn</a:t>
            </a:r>
            <a:r>
              <a:rPr kumimoji="0" sz="1200" b="0" i="0" u="none" strike="noStrike" kern="1200" cap="none" spc="20" normalizeH="0" baseline="0" noProof="0" dirty="0">
                <a:ln>
                  <a:noFill/>
                </a:ln>
                <a:solidFill>
                  <a:srgbClr val="525252"/>
                </a:solidFill>
                <a:effectLst/>
                <a:uLnTx/>
                <a:uFillTx/>
                <a:latin typeface="Calibri"/>
                <a:ea typeface="+mn-ea"/>
                <a:cs typeface="Calibri"/>
              </a:rPr>
              <a:t>i</a:t>
            </a:r>
            <a:r>
              <a:rPr kumimoji="0" sz="1200" b="0" i="0" u="none" strike="noStrike" kern="1200" cap="none" spc="-35" normalizeH="0" baseline="0" noProof="0" dirty="0">
                <a:ln>
                  <a:noFill/>
                </a:ln>
                <a:solidFill>
                  <a:srgbClr val="525252"/>
                </a:solidFill>
                <a:effectLst/>
                <a:uLnTx/>
                <a:uFillTx/>
                <a:latin typeface="Calibri"/>
                <a:ea typeface="+mn-ea"/>
                <a:cs typeface="Calibri"/>
              </a:rPr>
              <a:t>n</a:t>
            </a:r>
            <a:r>
              <a:rPr kumimoji="0" sz="1200" b="0" i="0" u="none" strike="noStrike" kern="1200" cap="none" spc="30" normalizeH="0" baseline="0" noProof="0" dirty="0">
                <a:ln>
                  <a:noFill/>
                </a:ln>
                <a:solidFill>
                  <a:srgbClr val="525252"/>
                </a:solidFill>
                <a:effectLst/>
                <a:uLnTx/>
                <a:uFillTx/>
                <a:latin typeface="Calibri"/>
                <a:ea typeface="+mn-ea"/>
                <a:cs typeface="Calibri"/>
              </a:rPr>
              <a:t>g</a:t>
            </a:r>
            <a:r>
              <a:rPr kumimoji="0" sz="1200" b="0" i="0" u="none" strike="noStrike" kern="1200" cap="none" spc="0" normalizeH="0" baseline="0" noProof="0" dirty="0">
                <a:ln>
                  <a:noFill/>
                </a:ln>
                <a:solidFill>
                  <a:srgbClr val="525252"/>
                </a:solidFill>
                <a:effectLst/>
                <a:uLnTx/>
                <a:uFillTx/>
                <a:latin typeface="Calibri"/>
                <a:ea typeface="+mn-ea"/>
                <a:cs typeface="Calibri"/>
              </a:rPr>
              <a:t>.</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8535034" y="6613525"/>
            <a:ext cx="3098800" cy="173990"/>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950" b="0" i="0" u="none" strike="noStrike" kern="1200" cap="none" spc="20" normalizeH="0" baseline="0" noProof="0" dirty="0">
                <a:ln>
                  <a:noFill/>
                </a:ln>
                <a:solidFill>
                  <a:srgbClr val="004985"/>
                </a:solidFill>
                <a:effectLst/>
                <a:uLnTx/>
                <a:uFillTx/>
                <a:latin typeface="Calibri"/>
                <a:ea typeface="+mn-ea"/>
                <a:cs typeface="Calibri"/>
              </a:rPr>
              <a:t>Subject</a:t>
            </a:r>
            <a:r>
              <a:rPr kumimoji="0" sz="950" b="0" i="0" u="none" strike="noStrike" kern="1200" cap="none" spc="-20" normalizeH="0" baseline="0" noProof="0" dirty="0">
                <a:ln>
                  <a:noFill/>
                </a:ln>
                <a:solidFill>
                  <a:srgbClr val="004985"/>
                </a:solidFill>
                <a:effectLst/>
                <a:uLnTx/>
                <a:uFillTx/>
                <a:latin typeface="Calibri"/>
                <a:ea typeface="+mn-ea"/>
                <a:cs typeface="Calibri"/>
              </a:rPr>
              <a:t> </a:t>
            </a:r>
            <a:r>
              <a:rPr kumimoji="0" sz="950" b="0" i="0" u="none" strike="noStrike" kern="1200" cap="none" spc="-5" normalizeH="0" baseline="0" noProof="0" dirty="0">
                <a:ln>
                  <a:noFill/>
                </a:ln>
                <a:solidFill>
                  <a:srgbClr val="004985"/>
                </a:solidFill>
                <a:effectLst/>
                <a:uLnTx/>
                <a:uFillTx/>
                <a:latin typeface="Calibri"/>
                <a:ea typeface="+mn-ea"/>
                <a:cs typeface="Calibri"/>
              </a:rPr>
              <a:t>to</a:t>
            </a:r>
            <a:r>
              <a:rPr kumimoji="0" sz="950" b="0" i="0" u="none" strike="noStrike" kern="1200" cap="none" spc="105" normalizeH="0" baseline="0" noProof="0" dirty="0">
                <a:ln>
                  <a:noFill/>
                </a:ln>
                <a:solidFill>
                  <a:srgbClr val="004985"/>
                </a:solidFill>
                <a:effectLst/>
                <a:uLnTx/>
                <a:uFillTx/>
                <a:latin typeface="Calibri"/>
                <a:ea typeface="+mn-ea"/>
                <a:cs typeface="Calibri"/>
              </a:rPr>
              <a:t> </a:t>
            </a:r>
            <a:r>
              <a:rPr kumimoji="0" sz="950" b="0" i="0" u="none" strike="noStrike" kern="1200" cap="none" spc="20" normalizeH="0" baseline="0" noProof="0" dirty="0">
                <a:ln>
                  <a:noFill/>
                </a:ln>
                <a:solidFill>
                  <a:srgbClr val="004985"/>
                </a:solidFill>
                <a:effectLst/>
                <a:uLnTx/>
                <a:uFillTx/>
                <a:latin typeface="Calibri"/>
                <a:ea typeface="+mn-ea"/>
                <a:cs typeface="Calibri"/>
              </a:rPr>
              <a:t>completion</a:t>
            </a:r>
            <a:r>
              <a:rPr kumimoji="0" sz="950" b="0" i="0" u="none" strike="noStrike" kern="1200" cap="none" spc="-55" normalizeH="0" baseline="0" noProof="0" dirty="0">
                <a:ln>
                  <a:noFill/>
                </a:ln>
                <a:solidFill>
                  <a:srgbClr val="004985"/>
                </a:solidFill>
                <a:effectLst/>
                <a:uLnTx/>
                <a:uFillTx/>
                <a:latin typeface="Calibri"/>
                <a:ea typeface="+mn-ea"/>
                <a:cs typeface="Calibri"/>
              </a:rPr>
              <a:t> </a:t>
            </a:r>
            <a:r>
              <a:rPr kumimoji="0" sz="950" b="0" i="0" u="none" strike="noStrike" kern="1200" cap="none" spc="15" normalizeH="0" baseline="0" noProof="0" dirty="0">
                <a:ln>
                  <a:noFill/>
                </a:ln>
                <a:solidFill>
                  <a:srgbClr val="004985"/>
                </a:solidFill>
                <a:effectLst/>
                <a:uLnTx/>
                <a:uFillTx/>
                <a:latin typeface="Calibri"/>
                <a:ea typeface="+mn-ea"/>
                <a:cs typeface="Calibri"/>
              </a:rPr>
              <a:t>of </a:t>
            </a:r>
            <a:r>
              <a:rPr kumimoji="0" sz="950" b="0" i="0" u="none" strike="noStrike" kern="1200" cap="none" spc="40" normalizeH="0" baseline="0" noProof="0" dirty="0">
                <a:ln>
                  <a:noFill/>
                </a:ln>
                <a:solidFill>
                  <a:srgbClr val="004985"/>
                </a:solidFill>
                <a:effectLst/>
                <a:uLnTx/>
                <a:uFillTx/>
                <a:latin typeface="Calibri"/>
                <a:ea typeface="+mn-ea"/>
                <a:cs typeface="Calibri"/>
              </a:rPr>
              <a:t>local</a:t>
            </a:r>
            <a:r>
              <a:rPr kumimoji="0" sz="950" b="0" i="0" u="none" strike="noStrike" kern="1200" cap="none" spc="15" normalizeH="0" baseline="0" noProof="0" dirty="0">
                <a:ln>
                  <a:noFill/>
                </a:ln>
                <a:solidFill>
                  <a:srgbClr val="004985"/>
                </a:solidFill>
                <a:effectLst/>
                <a:uLnTx/>
                <a:uFillTx/>
                <a:latin typeface="Calibri"/>
                <a:ea typeface="+mn-ea"/>
                <a:cs typeface="Calibri"/>
              </a:rPr>
              <a:t> </a:t>
            </a:r>
            <a:r>
              <a:rPr kumimoji="0" sz="950" b="0" i="0" u="none" strike="noStrike" kern="1200" cap="none" spc="20" normalizeH="0" baseline="0" noProof="0" dirty="0">
                <a:ln>
                  <a:noFill/>
                </a:ln>
                <a:solidFill>
                  <a:srgbClr val="004985"/>
                </a:solidFill>
                <a:effectLst/>
                <a:uLnTx/>
                <a:uFillTx/>
                <a:latin typeface="Calibri"/>
                <a:ea typeface="+mn-ea"/>
                <a:cs typeface="Calibri"/>
              </a:rPr>
              <a:t>consultation</a:t>
            </a:r>
            <a:r>
              <a:rPr kumimoji="0" sz="950" b="0" i="0" u="none" strike="noStrike" kern="1200" cap="none" spc="-50" normalizeH="0" baseline="0" noProof="0" dirty="0">
                <a:ln>
                  <a:noFill/>
                </a:ln>
                <a:solidFill>
                  <a:srgbClr val="004985"/>
                </a:solidFill>
                <a:effectLst/>
                <a:uLnTx/>
                <a:uFillTx/>
                <a:latin typeface="Calibri"/>
                <a:ea typeface="+mn-ea"/>
                <a:cs typeface="Calibri"/>
              </a:rPr>
              <a:t> </a:t>
            </a:r>
            <a:r>
              <a:rPr kumimoji="0" sz="950" b="0" i="0" u="none" strike="noStrike" kern="1200" cap="none" spc="5" normalizeH="0" baseline="0" noProof="0" dirty="0">
                <a:ln>
                  <a:noFill/>
                </a:ln>
                <a:solidFill>
                  <a:srgbClr val="004985"/>
                </a:solidFill>
                <a:effectLst/>
                <a:uLnTx/>
                <a:uFillTx/>
                <a:latin typeface="Calibri"/>
                <a:ea typeface="+mn-ea"/>
                <a:cs typeface="Calibri"/>
              </a:rPr>
              <a:t>where</a:t>
            </a:r>
            <a:r>
              <a:rPr kumimoji="0" sz="950" b="0" i="0" u="none" strike="noStrike" kern="1200" cap="none" spc="-25" normalizeH="0" baseline="0" noProof="0" dirty="0">
                <a:ln>
                  <a:noFill/>
                </a:ln>
                <a:solidFill>
                  <a:srgbClr val="004985"/>
                </a:solidFill>
                <a:effectLst/>
                <a:uLnTx/>
                <a:uFillTx/>
                <a:latin typeface="Calibri"/>
                <a:ea typeface="+mn-ea"/>
                <a:cs typeface="Calibri"/>
              </a:rPr>
              <a:t> </a:t>
            </a:r>
            <a:r>
              <a:rPr kumimoji="0" sz="950" b="0" i="0" u="none" strike="noStrike" kern="1200" cap="none" spc="20" normalizeH="0" baseline="0" noProof="0" dirty="0">
                <a:ln>
                  <a:noFill/>
                </a:ln>
                <a:solidFill>
                  <a:srgbClr val="004985"/>
                </a:solidFill>
                <a:effectLst/>
                <a:uLnTx/>
                <a:uFillTx/>
                <a:latin typeface="Calibri"/>
                <a:ea typeface="+mn-ea"/>
                <a:cs typeface="Calibri"/>
              </a:rPr>
              <a:t>required.</a:t>
            </a:r>
            <a:endParaRPr kumimoji="0" sz="95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object 7"/>
          <p:cNvPicPr/>
          <p:nvPr/>
        </p:nvPicPr>
        <p:blipFill>
          <a:blip r:embed="rId2" cstate="print"/>
          <a:stretch>
            <a:fillRect/>
          </a:stretch>
        </p:blipFill>
        <p:spPr>
          <a:xfrm>
            <a:off x="95250" y="3362261"/>
            <a:ext cx="2624201" cy="547687"/>
          </a:xfrm>
          <a:prstGeom prst="rect">
            <a:avLst/>
          </a:prstGeom>
        </p:spPr>
      </p:pic>
      <p:grpSp>
        <p:nvGrpSpPr>
          <p:cNvPr id="8" name="object 8"/>
          <p:cNvGrpSpPr/>
          <p:nvPr/>
        </p:nvGrpSpPr>
        <p:grpSpPr>
          <a:xfrm>
            <a:off x="704850" y="2162175"/>
            <a:ext cx="10210800" cy="3900804"/>
            <a:chOff x="704850" y="2162175"/>
            <a:chExt cx="10210800" cy="3900804"/>
          </a:xfrm>
        </p:grpSpPr>
        <p:sp>
          <p:nvSpPr>
            <p:cNvPr id="9" name="object 9"/>
            <p:cNvSpPr/>
            <p:nvPr/>
          </p:nvSpPr>
          <p:spPr>
            <a:xfrm>
              <a:off x="704850" y="2171700"/>
              <a:ext cx="2019300" cy="1657350"/>
            </a:xfrm>
            <a:custGeom>
              <a:avLst/>
              <a:gdLst/>
              <a:ahLst/>
              <a:cxnLst/>
              <a:rect l="l" t="t" r="r" b="b"/>
              <a:pathLst>
                <a:path w="2019300" h="1657350">
                  <a:moveTo>
                    <a:pt x="1743075" y="0"/>
                  </a:moveTo>
                  <a:lnTo>
                    <a:pt x="276237" y="0"/>
                  </a:lnTo>
                  <a:lnTo>
                    <a:pt x="226582" y="4451"/>
                  </a:lnTo>
                  <a:lnTo>
                    <a:pt x="179848" y="17284"/>
                  </a:lnTo>
                  <a:lnTo>
                    <a:pt x="136813" y="37718"/>
                  </a:lnTo>
                  <a:lnTo>
                    <a:pt x="98259" y="64973"/>
                  </a:lnTo>
                  <a:lnTo>
                    <a:pt x="64966" y="98268"/>
                  </a:lnTo>
                  <a:lnTo>
                    <a:pt x="37713" y="136821"/>
                  </a:lnTo>
                  <a:lnTo>
                    <a:pt x="17281" y="179852"/>
                  </a:lnTo>
                  <a:lnTo>
                    <a:pt x="4450" y="226580"/>
                  </a:lnTo>
                  <a:lnTo>
                    <a:pt x="0" y="276225"/>
                  </a:lnTo>
                  <a:lnTo>
                    <a:pt x="0" y="1381125"/>
                  </a:lnTo>
                  <a:lnTo>
                    <a:pt x="4450" y="1430769"/>
                  </a:lnTo>
                  <a:lnTo>
                    <a:pt x="17281" y="1477497"/>
                  </a:lnTo>
                  <a:lnTo>
                    <a:pt x="37713" y="1520528"/>
                  </a:lnTo>
                  <a:lnTo>
                    <a:pt x="64966" y="1559081"/>
                  </a:lnTo>
                  <a:lnTo>
                    <a:pt x="98259" y="1592376"/>
                  </a:lnTo>
                  <a:lnTo>
                    <a:pt x="136813" y="1619631"/>
                  </a:lnTo>
                  <a:lnTo>
                    <a:pt x="179848" y="1640065"/>
                  </a:lnTo>
                  <a:lnTo>
                    <a:pt x="226582" y="1652898"/>
                  </a:lnTo>
                  <a:lnTo>
                    <a:pt x="276237" y="1657350"/>
                  </a:lnTo>
                  <a:lnTo>
                    <a:pt x="1743075" y="1657350"/>
                  </a:lnTo>
                  <a:lnTo>
                    <a:pt x="1792719" y="1652898"/>
                  </a:lnTo>
                  <a:lnTo>
                    <a:pt x="1839447" y="1640065"/>
                  </a:lnTo>
                  <a:lnTo>
                    <a:pt x="1882478" y="1619631"/>
                  </a:lnTo>
                  <a:lnTo>
                    <a:pt x="1921031" y="1592376"/>
                  </a:lnTo>
                  <a:lnTo>
                    <a:pt x="1954326" y="1559081"/>
                  </a:lnTo>
                  <a:lnTo>
                    <a:pt x="1981580" y="1520528"/>
                  </a:lnTo>
                  <a:lnTo>
                    <a:pt x="2002015" y="1477497"/>
                  </a:lnTo>
                  <a:lnTo>
                    <a:pt x="2014848" y="1430769"/>
                  </a:lnTo>
                  <a:lnTo>
                    <a:pt x="2019300" y="1381125"/>
                  </a:lnTo>
                  <a:lnTo>
                    <a:pt x="2019300" y="276225"/>
                  </a:lnTo>
                  <a:lnTo>
                    <a:pt x="2014848" y="226580"/>
                  </a:lnTo>
                  <a:lnTo>
                    <a:pt x="2002015" y="179852"/>
                  </a:lnTo>
                  <a:lnTo>
                    <a:pt x="1981581" y="136821"/>
                  </a:lnTo>
                  <a:lnTo>
                    <a:pt x="1954326" y="98268"/>
                  </a:lnTo>
                  <a:lnTo>
                    <a:pt x="1921031" y="64973"/>
                  </a:lnTo>
                  <a:lnTo>
                    <a:pt x="1882478" y="37719"/>
                  </a:lnTo>
                  <a:lnTo>
                    <a:pt x="1839447" y="17284"/>
                  </a:lnTo>
                  <a:lnTo>
                    <a:pt x="1792719" y="4451"/>
                  </a:lnTo>
                  <a:lnTo>
                    <a:pt x="1743075" y="0"/>
                  </a:lnTo>
                  <a:close/>
                </a:path>
              </a:pathLst>
            </a:custGeom>
            <a:solidFill>
              <a:srgbClr val="0068B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object 10"/>
            <p:cNvPicPr/>
            <p:nvPr/>
          </p:nvPicPr>
          <p:blipFill>
            <a:blip r:embed="rId3" cstate="print"/>
            <a:stretch>
              <a:fillRect/>
            </a:stretch>
          </p:blipFill>
          <p:spPr>
            <a:xfrm>
              <a:off x="2914581" y="3390590"/>
              <a:ext cx="2548137" cy="491030"/>
            </a:xfrm>
            <a:prstGeom prst="rect">
              <a:avLst/>
            </a:prstGeom>
          </p:spPr>
        </p:pic>
        <p:sp>
          <p:nvSpPr>
            <p:cNvPr id="11" name="object 11"/>
            <p:cNvSpPr/>
            <p:nvPr/>
          </p:nvSpPr>
          <p:spPr>
            <a:xfrm>
              <a:off x="3486150" y="2171700"/>
              <a:ext cx="2019300" cy="1657350"/>
            </a:xfrm>
            <a:custGeom>
              <a:avLst/>
              <a:gdLst/>
              <a:ahLst/>
              <a:cxnLst/>
              <a:rect l="l" t="t" r="r" b="b"/>
              <a:pathLst>
                <a:path w="2019300" h="1657350">
                  <a:moveTo>
                    <a:pt x="1743075" y="0"/>
                  </a:moveTo>
                  <a:lnTo>
                    <a:pt x="276225" y="0"/>
                  </a:lnTo>
                  <a:lnTo>
                    <a:pt x="226580" y="4451"/>
                  </a:lnTo>
                  <a:lnTo>
                    <a:pt x="179852" y="17284"/>
                  </a:lnTo>
                  <a:lnTo>
                    <a:pt x="136821" y="37718"/>
                  </a:lnTo>
                  <a:lnTo>
                    <a:pt x="98268" y="64973"/>
                  </a:lnTo>
                  <a:lnTo>
                    <a:pt x="64973" y="98268"/>
                  </a:lnTo>
                  <a:lnTo>
                    <a:pt x="37719" y="136821"/>
                  </a:lnTo>
                  <a:lnTo>
                    <a:pt x="17284" y="179852"/>
                  </a:lnTo>
                  <a:lnTo>
                    <a:pt x="4451" y="226580"/>
                  </a:lnTo>
                  <a:lnTo>
                    <a:pt x="0" y="276225"/>
                  </a:lnTo>
                  <a:lnTo>
                    <a:pt x="0" y="1381125"/>
                  </a:lnTo>
                  <a:lnTo>
                    <a:pt x="4451" y="1430769"/>
                  </a:lnTo>
                  <a:lnTo>
                    <a:pt x="17284" y="1477497"/>
                  </a:lnTo>
                  <a:lnTo>
                    <a:pt x="37718" y="1520528"/>
                  </a:lnTo>
                  <a:lnTo>
                    <a:pt x="64973" y="1559081"/>
                  </a:lnTo>
                  <a:lnTo>
                    <a:pt x="98268" y="1592376"/>
                  </a:lnTo>
                  <a:lnTo>
                    <a:pt x="136821" y="1619631"/>
                  </a:lnTo>
                  <a:lnTo>
                    <a:pt x="179852" y="1640065"/>
                  </a:lnTo>
                  <a:lnTo>
                    <a:pt x="226580" y="1652898"/>
                  </a:lnTo>
                  <a:lnTo>
                    <a:pt x="276225" y="1657350"/>
                  </a:lnTo>
                  <a:lnTo>
                    <a:pt x="1743075" y="1657350"/>
                  </a:lnTo>
                  <a:lnTo>
                    <a:pt x="1792719" y="1652898"/>
                  </a:lnTo>
                  <a:lnTo>
                    <a:pt x="1839447" y="1640065"/>
                  </a:lnTo>
                  <a:lnTo>
                    <a:pt x="1882478" y="1619631"/>
                  </a:lnTo>
                  <a:lnTo>
                    <a:pt x="1921031" y="1592376"/>
                  </a:lnTo>
                  <a:lnTo>
                    <a:pt x="1954326" y="1559081"/>
                  </a:lnTo>
                  <a:lnTo>
                    <a:pt x="1981580" y="1520528"/>
                  </a:lnTo>
                  <a:lnTo>
                    <a:pt x="2002015" y="1477497"/>
                  </a:lnTo>
                  <a:lnTo>
                    <a:pt x="2014848" y="1430769"/>
                  </a:lnTo>
                  <a:lnTo>
                    <a:pt x="2019300" y="1381125"/>
                  </a:lnTo>
                  <a:lnTo>
                    <a:pt x="2019300" y="276225"/>
                  </a:lnTo>
                  <a:lnTo>
                    <a:pt x="2014848" y="226580"/>
                  </a:lnTo>
                  <a:lnTo>
                    <a:pt x="2002015" y="179852"/>
                  </a:lnTo>
                  <a:lnTo>
                    <a:pt x="1981581" y="136821"/>
                  </a:lnTo>
                  <a:lnTo>
                    <a:pt x="1954326" y="98268"/>
                  </a:lnTo>
                  <a:lnTo>
                    <a:pt x="1921031" y="64973"/>
                  </a:lnTo>
                  <a:lnTo>
                    <a:pt x="1882478" y="37719"/>
                  </a:lnTo>
                  <a:lnTo>
                    <a:pt x="1839447" y="17284"/>
                  </a:lnTo>
                  <a:lnTo>
                    <a:pt x="1792719" y="4451"/>
                  </a:lnTo>
                  <a:lnTo>
                    <a:pt x="1743075" y="0"/>
                  </a:lnTo>
                  <a:close/>
                </a:path>
              </a:pathLst>
            </a:custGeom>
            <a:solidFill>
              <a:srgbClr val="0068B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2728848" y="2968625"/>
              <a:ext cx="766445" cy="76200"/>
            </a:xfrm>
            <a:custGeom>
              <a:avLst/>
              <a:gdLst/>
              <a:ahLst/>
              <a:cxnLst/>
              <a:rect l="l" t="t" r="r" b="b"/>
              <a:pathLst>
                <a:path w="766445" h="76200">
                  <a:moveTo>
                    <a:pt x="690049" y="41245"/>
                  </a:moveTo>
                  <a:lnTo>
                    <a:pt x="689990" y="76200"/>
                  </a:lnTo>
                  <a:lnTo>
                    <a:pt x="760191" y="41275"/>
                  </a:lnTo>
                  <a:lnTo>
                    <a:pt x="702817" y="41275"/>
                  </a:lnTo>
                  <a:lnTo>
                    <a:pt x="690049" y="41245"/>
                  </a:lnTo>
                  <a:close/>
                </a:path>
                <a:path w="766445" h="76200">
                  <a:moveTo>
                    <a:pt x="690059" y="34895"/>
                  </a:moveTo>
                  <a:lnTo>
                    <a:pt x="690049" y="41245"/>
                  </a:lnTo>
                  <a:lnTo>
                    <a:pt x="702817" y="41275"/>
                  </a:lnTo>
                  <a:lnTo>
                    <a:pt x="702817" y="34925"/>
                  </a:lnTo>
                  <a:lnTo>
                    <a:pt x="690059" y="34895"/>
                  </a:lnTo>
                  <a:close/>
                </a:path>
                <a:path w="766445" h="76200">
                  <a:moveTo>
                    <a:pt x="690117" y="0"/>
                  </a:moveTo>
                  <a:lnTo>
                    <a:pt x="690059" y="34895"/>
                  </a:lnTo>
                  <a:lnTo>
                    <a:pt x="702817" y="34925"/>
                  </a:lnTo>
                  <a:lnTo>
                    <a:pt x="702817" y="41275"/>
                  </a:lnTo>
                  <a:lnTo>
                    <a:pt x="760191" y="41275"/>
                  </a:lnTo>
                  <a:lnTo>
                    <a:pt x="766317" y="38227"/>
                  </a:lnTo>
                  <a:lnTo>
                    <a:pt x="690117" y="0"/>
                  </a:lnTo>
                  <a:close/>
                </a:path>
                <a:path w="766445" h="76200">
                  <a:moveTo>
                    <a:pt x="126" y="33274"/>
                  </a:moveTo>
                  <a:lnTo>
                    <a:pt x="0" y="39624"/>
                  </a:lnTo>
                  <a:lnTo>
                    <a:pt x="690049" y="41245"/>
                  </a:lnTo>
                  <a:lnTo>
                    <a:pt x="690059" y="34895"/>
                  </a:lnTo>
                  <a:lnTo>
                    <a:pt x="126" y="33274"/>
                  </a:lnTo>
                  <a:close/>
                </a:path>
              </a:pathLst>
            </a:custGeom>
            <a:solidFill>
              <a:srgbClr val="00C6F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object 13"/>
            <p:cNvPicPr/>
            <p:nvPr/>
          </p:nvPicPr>
          <p:blipFill>
            <a:blip r:embed="rId3" cstate="print"/>
            <a:stretch>
              <a:fillRect/>
            </a:stretch>
          </p:blipFill>
          <p:spPr>
            <a:xfrm>
              <a:off x="5619681" y="3381065"/>
              <a:ext cx="2548137" cy="491030"/>
            </a:xfrm>
            <a:prstGeom prst="rect">
              <a:avLst/>
            </a:prstGeom>
          </p:spPr>
        </p:pic>
        <p:sp>
          <p:nvSpPr>
            <p:cNvPr id="14" name="object 14"/>
            <p:cNvSpPr/>
            <p:nvPr/>
          </p:nvSpPr>
          <p:spPr>
            <a:xfrm>
              <a:off x="6191250" y="2162175"/>
              <a:ext cx="2019300" cy="1657350"/>
            </a:xfrm>
            <a:custGeom>
              <a:avLst/>
              <a:gdLst/>
              <a:ahLst/>
              <a:cxnLst/>
              <a:rect l="l" t="t" r="r" b="b"/>
              <a:pathLst>
                <a:path w="2019300" h="1657350">
                  <a:moveTo>
                    <a:pt x="1743075" y="0"/>
                  </a:moveTo>
                  <a:lnTo>
                    <a:pt x="276225" y="0"/>
                  </a:lnTo>
                  <a:lnTo>
                    <a:pt x="226580" y="4451"/>
                  </a:lnTo>
                  <a:lnTo>
                    <a:pt x="179852" y="17284"/>
                  </a:lnTo>
                  <a:lnTo>
                    <a:pt x="136821" y="37718"/>
                  </a:lnTo>
                  <a:lnTo>
                    <a:pt x="98268" y="64973"/>
                  </a:lnTo>
                  <a:lnTo>
                    <a:pt x="64973" y="98268"/>
                  </a:lnTo>
                  <a:lnTo>
                    <a:pt x="37719" y="136821"/>
                  </a:lnTo>
                  <a:lnTo>
                    <a:pt x="17284" y="179852"/>
                  </a:lnTo>
                  <a:lnTo>
                    <a:pt x="4451" y="226580"/>
                  </a:lnTo>
                  <a:lnTo>
                    <a:pt x="0" y="276225"/>
                  </a:lnTo>
                  <a:lnTo>
                    <a:pt x="0" y="1381125"/>
                  </a:lnTo>
                  <a:lnTo>
                    <a:pt x="4451" y="1430769"/>
                  </a:lnTo>
                  <a:lnTo>
                    <a:pt x="17284" y="1477497"/>
                  </a:lnTo>
                  <a:lnTo>
                    <a:pt x="37718" y="1520528"/>
                  </a:lnTo>
                  <a:lnTo>
                    <a:pt x="64973" y="1559081"/>
                  </a:lnTo>
                  <a:lnTo>
                    <a:pt x="98268" y="1592376"/>
                  </a:lnTo>
                  <a:lnTo>
                    <a:pt x="136821" y="1619631"/>
                  </a:lnTo>
                  <a:lnTo>
                    <a:pt x="179852" y="1640065"/>
                  </a:lnTo>
                  <a:lnTo>
                    <a:pt x="226580" y="1652898"/>
                  </a:lnTo>
                  <a:lnTo>
                    <a:pt x="276225" y="1657350"/>
                  </a:lnTo>
                  <a:lnTo>
                    <a:pt x="1743075" y="1657350"/>
                  </a:lnTo>
                  <a:lnTo>
                    <a:pt x="1792719" y="1652898"/>
                  </a:lnTo>
                  <a:lnTo>
                    <a:pt x="1839447" y="1640065"/>
                  </a:lnTo>
                  <a:lnTo>
                    <a:pt x="1882478" y="1619631"/>
                  </a:lnTo>
                  <a:lnTo>
                    <a:pt x="1921031" y="1592376"/>
                  </a:lnTo>
                  <a:lnTo>
                    <a:pt x="1954326" y="1559081"/>
                  </a:lnTo>
                  <a:lnTo>
                    <a:pt x="1981580" y="1520528"/>
                  </a:lnTo>
                  <a:lnTo>
                    <a:pt x="2002015" y="1477497"/>
                  </a:lnTo>
                  <a:lnTo>
                    <a:pt x="2014848" y="1430769"/>
                  </a:lnTo>
                  <a:lnTo>
                    <a:pt x="2019300" y="1381125"/>
                  </a:lnTo>
                  <a:lnTo>
                    <a:pt x="2019300" y="276225"/>
                  </a:lnTo>
                  <a:lnTo>
                    <a:pt x="2014848" y="226580"/>
                  </a:lnTo>
                  <a:lnTo>
                    <a:pt x="2002015" y="179852"/>
                  </a:lnTo>
                  <a:lnTo>
                    <a:pt x="1981581" y="136821"/>
                  </a:lnTo>
                  <a:lnTo>
                    <a:pt x="1954326" y="98268"/>
                  </a:lnTo>
                  <a:lnTo>
                    <a:pt x="1921031" y="64973"/>
                  </a:lnTo>
                  <a:lnTo>
                    <a:pt x="1882478" y="37719"/>
                  </a:lnTo>
                  <a:lnTo>
                    <a:pt x="1839447" y="17284"/>
                  </a:lnTo>
                  <a:lnTo>
                    <a:pt x="1792719" y="4451"/>
                  </a:lnTo>
                  <a:lnTo>
                    <a:pt x="1743075" y="0"/>
                  </a:lnTo>
                  <a:close/>
                </a:path>
              </a:pathLst>
            </a:custGeom>
            <a:solidFill>
              <a:srgbClr val="0068B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5500623" y="2957830"/>
              <a:ext cx="702310" cy="76200"/>
            </a:xfrm>
            <a:custGeom>
              <a:avLst/>
              <a:gdLst/>
              <a:ahLst/>
              <a:cxnLst/>
              <a:rect l="l" t="t" r="r" b="b"/>
              <a:pathLst>
                <a:path w="702310" h="76200">
                  <a:moveTo>
                    <a:pt x="696155" y="34925"/>
                  </a:moveTo>
                  <a:lnTo>
                    <a:pt x="638428" y="34925"/>
                  </a:lnTo>
                  <a:lnTo>
                    <a:pt x="638555" y="41275"/>
                  </a:lnTo>
                  <a:lnTo>
                    <a:pt x="625808" y="41338"/>
                  </a:lnTo>
                  <a:lnTo>
                    <a:pt x="625982" y="76200"/>
                  </a:lnTo>
                  <a:lnTo>
                    <a:pt x="702055" y="37846"/>
                  </a:lnTo>
                  <a:lnTo>
                    <a:pt x="696155" y="34925"/>
                  </a:lnTo>
                  <a:close/>
                </a:path>
                <a:path w="702310" h="76200">
                  <a:moveTo>
                    <a:pt x="625776" y="34987"/>
                  </a:moveTo>
                  <a:lnTo>
                    <a:pt x="0" y="38100"/>
                  </a:lnTo>
                  <a:lnTo>
                    <a:pt x="126" y="44450"/>
                  </a:lnTo>
                  <a:lnTo>
                    <a:pt x="625808" y="41338"/>
                  </a:lnTo>
                  <a:lnTo>
                    <a:pt x="625776" y="34987"/>
                  </a:lnTo>
                  <a:close/>
                </a:path>
                <a:path w="702310" h="76200">
                  <a:moveTo>
                    <a:pt x="638428" y="34925"/>
                  </a:moveTo>
                  <a:lnTo>
                    <a:pt x="625776" y="34987"/>
                  </a:lnTo>
                  <a:lnTo>
                    <a:pt x="625808" y="41338"/>
                  </a:lnTo>
                  <a:lnTo>
                    <a:pt x="638555" y="41275"/>
                  </a:lnTo>
                  <a:lnTo>
                    <a:pt x="638428" y="34925"/>
                  </a:lnTo>
                  <a:close/>
                </a:path>
                <a:path w="702310" h="76200">
                  <a:moveTo>
                    <a:pt x="625601" y="0"/>
                  </a:moveTo>
                  <a:lnTo>
                    <a:pt x="625776" y="34987"/>
                  </a:lnTo>
                  <a:lnTo>
                    <a:pt x="696155" y="34925"/>
                  </a:lnTo>
                  <a:lnTo>
                    <a:pt x="625601" y="0"/>
                  </a:lnTo>
                  <a:close/>
                </a:path>
              </a:pathLst>
            </a:custGeom>
            <a:solidFill>
              <a:srgbClr val="00C6F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object 16"/>
            <p:cNvPicPr/>
            <p:nvPr/>
          </p:nvPicPr>
          <p:blipFill>
            <a:blip r:embed="rId4" cstate="print"/>
            <a:stretch>
              <a:fillRect/>
            </a:stretch>
          </p:blipFill>
          <p:spPr>
            <a:xfrm>
              <a:off x="8334306" y="3381065"/>
              <a:ext cx="2538612" cy="491030"/>
            </a:xfrm>
            <a:prstGeom prst="rect">
              <a:avLst/>
            </a:prstGeom>
          </p:spPr>
        </p:pic>
        <p:sp>
          <p:nvSpPr>
            <p:cNvPr id="17" name="object 17"/>
            <p:cNvSpPr/>
            <p:nvPr/>
          </p:nvSpPr>
          <p:spPr>
            <a:xfrm>
              <a:off x="8905875" y="2162175"/>
              <a:ext cx="2009775" cy="1657350"/>
            </a:xfrm>
            <a:custGeom>
              <a:avLst/>
              <a:gdLst/>
              <a:ahLst/>
              <a:cxnLst/>
              <a:rect l="l" t="t" r="r" b="b"/>
              <a:pathLst>
                <a:path w="2009775" h="1657350">
                  <a:moveTo>
                    <a:pt x="1733550" y="0"/>
                  </a:moveTo>
                  <a:lnTo>
                    <a:pt x="276225" y="0"/>
                  </a:lnTo>
                  <a:lnTo>
                    <a:pt x="226580" y="4451"/>
                  </a:lnTo>
                  <a:lnTo>
                    <a:pt x="179852" y="17284"/>
                  </a:lnTo>
                  <a:lnTo>
                    <a:pt x="136821" y="37718"/>
                  </a:lnTo>
                  <a:lnTo>
                    <a:pt x="98268" y="64973"/>
                  </a:lnTo>
                  <a:lnTo>
                    <a:pt x="64973" y="98268"/>
                  </a:lnTo>
                  <a:lnTo>
                    <a:pt x="37719" y="136821"/>
                  </a:lnTo>
                  <a:lnTo>
                    <a:pt x="17284" y="179852"/>
                  </a:lnTo>
                  <a:lnTo>
                    <a:pt x="4451" y="226580"/>
                  </a:lnTo>
                  <a:lnTo>
                    <a:pt x="0" y="276225"/>
                  </a:lnTo>
                  <a:lnTo>
                    <a:pt x="0" y="1381125"/>
                  </a:lnTo>
                  <a:lnTo>
                    <a:pt x="4451" y="1430769"/>
                  </a:lnTo>
                  <a:lnTo>
                    <a:pt x="17284" y="1477497"/>
                  </a:lnTo>
                  <a:lnTo>
                    <a:pt x="37718" y="1520528"/>
                  </a:lnTo>
                  <a:lnTo>
                    <a:pt x="64973" y="1559081"/>
                  </a:lnTo>
                  <a:lnTo>
                    <a:pt x="98268" y="1592376"/>
                  </a:lnTo>
                  <a:lnTo>
                    <a:pt x="136821" y="1619631"/>
                  </a:lnTo>
                  <a:lnTo>
                    <a:pt x="179852" y="1640065"/>
                  </a:lnTo>
                  <a:lnTo>
                    <a:pt x="226580" y="1652898"/>
                  </a:lnTo>
                  <a:lnTo>
                    <a:pt x="276225" y="1657350"/>
                  </a:lnTo>
                  <a:lnTo>
                    <a:pt x="1733550" y="1657350"/>
                  </a:lnTo>
                  <a:lnTo>
                    <a:pt x="1783194" y="1652898"/>
                  </a:lnTo>
                  <a:lnTo>
                    <a:pt x="1829922" y="1640065"/>
                  </a:lnTo>
                  <a:lnTo>
                    <a:pt x="1872953" y="1619631"/>
                  </a:lnTo>
                  <a:lnTo>
                    <a:pt x="1911506" y="1592376"/>
                  </a:lnTo>
                  <a:lnTo>
                    <a:pt x="1944801" y="1559081"/>
                  </a:lnTo>
                  <a:lnTo>
                    <a:pt x="1972055" y="1520528"/>
                  </a:lnTo>
                  <a:lnTo>
                    <a:pt x="1992490" y="1477497"/>
                  </a:lnTo>
                  <a:lnTo>
                    <a:pt x="2005323" y="1430769"/>
                  </a:lnTo>
                  <a:lnTo>
                    <a:pt x="2009775" y="1381125"/>
                  </a:lnTo>
                  <a:lnTo>
                    <a:pt x="2009775" y="276225"/>
                  </a:lnTo>
                  <a:lnTo>
                    <a:pt x="2005323" y="226580"/>
                  </a:lnTo>
                  <a:lnTo>
                    <a:pt x="1992490" y="179852"/>
                  </a:lnTo>
                  <a:lnTo>
                    <a:pt x="1972056" y="136821"/>
                  </a:lnTo>
                  <a:lnTo>
                    <a:pt x="1944801" y="98268"/>
                  </a:lnTo>
                  <a:lnTo>
                    <a:pt x="1911506" y="64973"/>
                  </a:lnTo>
                  <a:lnTo>
                    <a:pt x="1872953" y="37719"/>
                  </a:lnTo>
                  <a:lnTo>
                    <a:pt x="1829922" y="17284"/>
                  </a:lnTo>
                  <a:lnTo>
                    <a:pt x="1783194" y="4451"/>
                  </a:lnTo>
                  <a:lnTo>
                    <a:pt x="1733550" y="0"/>
                  </a:lnTo>
                  <a:close/>
                </a:path>
              </a:pathLst>
            </a:custGeom>
            <a:solidFill>
              <a:srgbClr val="0068B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8215248" y="2959100"/>
              <a:ext cx="685800" cy="76200"/>
            </a:xfrm>
            <a:custGeom>
              <a:avLst/>
              <a:gdLst/>
              <a:ahLst/>
              <a:cxnLst/>
              <a:rect l="l" t="t" r="r" b="b"/>
              <a:pathLst>
                <a:path w="685800" h="76200">
                  <a:moveTo>
                    <a:pt x="609404" y="41241"/>
                  </a:moveTo>
                  <a:lnTo>
                    <a:pt x="609345" y="76200"/>
                  </a:lnTo>
                  <a:lnTo>
                    <a:pt x="679429" y="41275"/>
                  </a:lnTo>
                  <a:lnTo>
                    <a:pt x="622045" y="41275"/>
                  </a:lnTo>
                  <a:lnTo>
                    <a:pt x="609404" y="41241"/>
                  </a:lnTo>
                  <a:close/>
                </a:path>
                <a:path w="685800" h="76200">
                  <a:moveTo>
                    <a:pt x="609414" y="34891"/>
                  </a:moveTo>
                  <a:lnTo>
                    <a:pt x="609404" y="41241"/>
                  </a:lnTo>
                  <a:lnTo>
                    <a:pt x="622045" y="41275"/>
                  </a:lnTo>
                  <a:lnTo>
                    <a:pt x="622172" y="34925"/>
                  </a:lnTo>
                  <a:lnTo>
                    <a:pt x="609414" y="34891"/>
                  </a:lnTo>
                  <a:close/>
                </a:path>
                <a:path w="685800" h="76200">
                  <a:moveTo>
                    <a:pt x="609472" y="0"/>
                  </a:moveTo>
                  <a:lnTo>
                    <a:pt x="609414" y="34891"/>
                  </a:lnTo>
                  <a:lnTo>
                    <a:pt x="622172" y="34925"/>
                  </a:lnTo>
                  <a:lnTo>
                    <a:pt x="622045" y="41275"/>
                  </a:lnTo>
                  <a:lnTo>
                    <a:pt x="679429" y="41275"/>
                  </a:lnTo>
                  <a:lnTo>
                    <a:pt x="685545" y="38227"/>
                  </a:lnTo>
                  <a:lnTo>
                    <a:pt x="609472" y="0"/>
                  </a:lnTo>
                  <a:close/>
                </a:path>
                <a:path w="685800" h="76200">
                  <a:moveTo>
                    <a:pt x="126" y="33274"/>
                  </a:moveTo>
                  <a:lnTo>
                    <a:pt x="0" y="39624"/>
                  </a:lnTo>
                  <a:lnTo>
                    <a:pt x="609404" y="41241"/>
                  </a:lnTo>
                  <a:lnTo>
                    <a:pt x="609414" y="34891"/>
                  </a:lnTo>
                  <a:lnTo>
                    <a:pt x="126" y="33274"/>
                  </a:lnTo>
                  <a:close/>
                </a:path>
              </a:pathLst>
            </a:custGeom>
            <a:solidFill>
              <a:srgbClr val="00C6F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704850" y="4352925"/>
              <a:ext cx="2019300" cy="1657350"/>
            </a:xfrm>
            <a:custGeom>
              <a:avLst/>
              <a:gdLst/>
              <a:ahLst/>
              <a:cxnLst/>
              <a:rect l="l" t="t" r="r" b="b"/>
              <a:pathLst>
                <a:path w="2019300" h="1657350">
                  <a:moveTo>
                    <a:pt x="1743075" y="0"/>
                  </a:moveTo>
                  <a:lnTo>
                    <a:pt x="276237" y="0"/>
                  </a:lnTo>
                  <a:lnTo>
                    <a:pt x="226582" y="4451"/>
                  </a:lnTo>
                  <a:lnTo>
                    <a:pt x="179848" y="17284"/>
                  </a:lnTo>
                  <a:lnTo>
                    <a:pt x="136813" y="37718"/>
                  </a:lnTo>
                  <a:lnTo>
                    <a:pt x="98259" y="64973"/>
                  </a:lnTo>
                  <a:lnTo>
                    <a:pt x="64966" y="98268"/>
                  </a:lnTo>
                  <a:lnTo>
                    <a:pt x="37713" y="136821"/>
                  </a:lnTo>
                  <a:lnTo>
                    <a:pt x="17281" y="179852"/>
                  </a:lnTo>
                  <a:lnTo>
                    <a:pt x="4450" y="226580"/>
                  </a:lnTo>
                  <a:lnTo>
                    <a:pt x="0" y="276225"/>
                  </a:lnTo>
                  <a:lnTo>
                    <a:pt x="0" y="1381112"/>
                  </a:lnTo>
                  <a:lnTo>
                    <a:pt x="4450" y="1430767"/>
                  </a:lnTo>
                  <a:lnTo>
                    <a:pt x="17281" y="1477501"/>
                  </a:lnTo>
                  <a:lnTo>
                    <a:pt x="37713" y="1520536"/>
                  </a:lnTo>
                  <a:lnTo>
                    <a:pt x="64966" y="1559090"/>
                  </a:lnTo>
                  <a:lnTo>
                    <a:pt x="98259" y="1592383"/>
                  </a:lnTo>
                  <a:lnTo>
                    <a:pt x="136813" y="1619636"/>
                  </a:lnTo>
                  <a:lnTo>
                    <a:pt x="179848" y="1640068"/>
                  </a:lnTo>
                  <a:lnTo>
                    <a:pt x="226582" y="1652899"/>
                  </a:lnTo>
                  <a:lnTo>
                    <a:pt x="276237" y="1657350"/>
                  </a:lnTo>
                  <a:lnTo>
                    <a:pt x="1743075" y="1657350"/>
                  </a:lnTo>
                  <a:lnTo>
                    <a:pt x="1792719" y="1652899"/>
                  </a:lnTo>
                  <a:lnTo>
                    <a:pt x="1839447" y="1640068"/>
                  </a:lnTo>
                  <a:lnTo>
                    <a:pt x="1882478" y="1619636"/>
                  </a:lnTo>
                  <a:lnTo>
                    <a:pt x="1921031" y="1592383"/>
                  </a:lnTo>
                  <a:lnTo>
                    <a:pt x="1954326" y="1559090"/>
                  </a:lnTo>
                  <a:lnTo>
                    <a:pt x="1981580" y="1520536"/>
                  </a:lnTo>
                  <a:lnTo>
                    <a:pt x="2002015" y="1477501"/>
                  </a:lnTo>
                  <a:lnTo>
                    <a:pt x="2014848" y="1430767"/>
                  </a:lnTo>
                  <a:lnTo>
                    <a:pt x="2019300" y="1381112"/>
                  </a:lnTo>
                  <a:lnTo>
                    <a:pt x="2019300" y="276225"/>
                  </a:lnTo>
                  <a:lnTo>
                    <a:pt x="2014848" y="226580"/>
                  </a:lnTo>
                  <a:lnTo>
                    <a:pt x="2002015" y="179852"/>
                  </a:lnTo>
                  <a:lnTo>
                    <a:pt x="1981581" y="136821"/>
                  </a:lnTo>
                  <a:lnTo>
                    <a:pt x="1954326" y="98268"/>
                  </a:lnTo>
                  <a:lnTo>
                    <a:pt x="1921031" y="64973"/>
                  </a:lnTo>
                  <a:lnTo>
                    <a:pt x="1882478" y="37719"/>
                  </a:lnTo>
                  <a:lnTo>
                    <a:pt x="1839447" y="17284"/>
                  </a:lnTo>
                  <a:lnTo>
                    <a:pt x="1792719" y="4451"/>
                  </a:lnTo>
                  <a:lnTo>
                    <a:pt x="1743075" y="0"/>
                  </a:lnTo>
                  <a:close/>
                </a:path>
              </a:pathLst>
            </a:custGeom>
            <a:solidFill>
              <a:srgbClr val="B4DD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1681225" y="3833748"/>
              <a:ext cx="76200" cy="527050"/>
            </a:xfrm>
            <a:custGeom>
              <a:avLst/>
              <a:gdLst/>
              <a:ahLst/>
              <a:cxnLst/>
              <a:rect l="l" t="t" r="r" b="b"/>
              <a:pathLst>
                <a:path w="76200" h="527050">
                  <a:moveTo>
                    <a:pt x="34921" y="450723"/>
                  </a:moveTo>
                  <a:lnTo>
                    <a:pt x="0" y="450723"/>
                  </a:lnTo>
                  <a:lnTo>
                    <a:pt x="38100" y="526923"/>
                  </a:lnTo>
                  <a:lnTo>
                    <a:pt x="69850" y="463423"/>
                  </a:lnTo>
                  <a:lnTo>
                    <a:pt x="34925" y="463423"/>
                  </a:lnTo>
                  <a:lnTo>
                    <a:pt x="34921" y="450723"/>
                  </a:lnTo>
                  <a:close/>
                </a:path>
                <a:path w="76200" h="527050">
                  <a:moveTo>
                    <a:pt x="41275" y="0"/>
                  </a:moveTo>
                  <a:lnTo>
                    <a:pt x="34798" y="0"/>
                  </a:lnTo>
                  <a:lnTo>
                    <a:pt x="34925" y="463423"/>
                  </a:lnTo>
                  <a:lnTo>
                    <a:pt x="41275" y="463423"/>
                  </a:lnTo>
                  <a:lnTo>
                    <a:pt x="41275" y="0"/>
                  </a:lnTo>
                  <a:close/>
                </a:path>
                <a:path w="76200" h="527050">
                  <a:moveTo>
                    <a:pt x="76200" y="450723"/>
                  </a:moveTo>
                  <a:lnTo>
                    <a:pt x="41275" y="450723"/>
                  </a:lnTo>
                  <a:lnTo>
                    <a:pt x="41275" y="463423"/>
                  </a:lnTo>
                  <a:lnTo>
                    <a:pt x="69850" y="463423"/>
                  </a:lnTo>
                  <a:lnTo>
                    <a:pt x="76200" y="450723"/>
                  </a:lnTo>
                  <a:close/>
                </a:path>
              </a:pathLst>
            </a:custGeom>
            <a:solidFill>
              <a:srgbClr val="5252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object 21"/>
            <p:cNvPicPr/>
            <p:nvPr/>
          </p:nvPicPr>
          <p:blipFill>
            <a:blip r:embed="rId3" cstate="print"/>
            <a:stretch>
              <a:fillRect/>
            </a:stretch>
          </p:blipFill>
          <p:spPr>
            <a:xfrm>
              <a:off x="2914581" y="5571878"/>
              <a:ext cx="2548137" cy="491030"/>
            </a:xfrm>
            <a:prstGeom prst="rect">
              <a:avLst/>
            </a:prstGeom>
          </p:spPr>
        </p:pic>
        <p:sp>
          <p:nvSpPr>
            <p:cNvPr id="22" name="object 22"/>
            <p:cNvSpPr/>
            <p:nvPr/>
          </p:nvSpPr>
          <p:spPr>
            <a:xfrm>
              <a:off x="3486150" y="4352925"/>
              <a:ext cx="2019300" cy="1657350"/>
            </a:xfrm>
            <a:custGeom>
              <a:avLst/>
              <a:gdLst/>
              <a:ahLst/>
              <a:cxnLst/>
              <a:rect l="l" t="t" r="r" b="b"/>
              <a:pathLst>
                <a:path w="2019300" h="1657350">
                  <a:moveTo>
                    <a:pt x="1743075" y="0"/>
                  </a:moveTo>
                  <a:lnTo>
                    <a:pt x="276225" y="0"/>
                  </a:lnTo>
                  <a:lnTo>
                    <a:pt x="226580" y="4451"/>
                  </a:lnTo>
                  <a:lnTo>
                    <a:pt x="179852" y="17284"/>
                  </a:lnTo>
                  <a:lnTo>
                    <a:pt x="136821" y="37718"/>
                  </a:lnTo>
                  <a:lnTo>
                    <a:pt x="98268" y="64973"/>
                  </a:lnTo>
                  <a:lnTo>
                    <a:pt x="64973" y="98268"/>
                  </a:lnTo>
                  <a:lnTo>
                    <a:pt x="37719" y="136821"/>
                  </a:lnTo>
                  <a:lnTo>
                    <a:pt x="17284" y="179852"/>
                  </a:lnTo>
                  <a:lnTo>
                    <a:pt x="4451" y="226580"/>
                  </a:lnTo>
                  <a:lnTo>
                    <a:pt x="0" y="276225"/>
                  </a:lnTo>
                  <a:lnTo>
                    <a:pt x="0" y="1381112"/>
                  </a:lnTo>
                  <a:lnTo>
                    <a:pt x="4451" y="1430767"/>
                  </a:lnTo>
                  <a:lnTo>
                    <a:pt x="17284" y="1477501"/>
                  </a:lnTo>
                  <a:lnTo>
                    <a:pt x="37718" y="1520536"/>
                  </a:lnTo>
                  <a:lnTo>
                    <a:pt x="64973" y="1559090"/>
                  </a:lnTo>
                  <a:lnTo>
                    <a:pt x="98268" y="1592383"/>
                  </a:lnTo>
                  <a:lnTo>
                    <a:pt x="136821" y="1619636"/>
                  </a:lnTo>
                  <a:lnTo>
                    <a:pt x="179852" y="1640068"/>
                  </a:lnTo>
                  <a:lnTo>
                    <a:pt x="226580" y="1652899"/>
                  </a:lnTo>
                  <a:lnTo>
                    <a:pt x="276225" y="1657350"/>
                  </a:lnTo>
                  <a:lnTo>
                    <a:pt x="1743075" y="1657350"/>
                  </a:lnTo>
                  <a:lnTo>
                    <a:pt x="1792719" y="1652899"/>
                  </a:lnTo>
                  <a:lnTo>
                    <a:pt x="1839447" y="1640068"/>
                  </a:lnTo>
                  <a:lnTo>
                    <a:pt x="1882478" y="1619636"/>
                  </a:lnTo>
                  <a:lnTo>
                    <a:pt x="1921031" y="1592383"/>
                  </a:lnTo>
                  <a:lnTo>
                    <a:pt x="1954326" y="1559090"/>
                  </a:lnTo>
                  <a:lnTo>
                    <a:pt x="1981580" y="1520536"/>
                  </a:lnTo>
                  <a:lnTo>
                    <a:pt x="2002015" y="1477501"/>
                  </a:lnTo>
                  <a:lnTo>
                    <a:pt x="2014848" y="1430767"/>
                  </a:lnTo>
                  <a:lnTo>
                    <a:pt x="2019300" y="1381112"/>
                  </a:lnTo>
                  <a:lnTo>
                    <a:pt x="2019300" y="276225"/>
                  </a:lnTo>
                  <a:lnTo>
                    <a:pt x="2014848" y="226580"/>
                  </a:lnTo>
                  <a:lnTo>
                    <a:pt x="2002015" y="179852"/>
                  </a:lnTo>
                  <a:lnTo>
                    <a:pt x="1981581" y="136821"/>
                  </a:lnTo>
                  <a:lnTo>
                    <a:pt x="1954326" y="98268"/>
                  </a:lnTo>
                  <a:lnTo>
                    <a:pt x="1921031" y="64973"/>
                  </a:lnTo>
                  <a:lnTo>
                    <a:pt x="1882478" y="37719"/>
                  </a:lnTo>
                  <a:lnTo>
                    <a:pt x="1839447" y="17284"/>
                  </a:lnTo>
                  <a:lnTo>
                    <a:pt x="1792719" y="4451"/>
                  </a:lnTo>
                  <a:lnTo>
                    <a:pt x="1743075" y="0"/>
                  </a:lnTo>
                  <a:close/>
                </a:path>
              </a:pathLst>
            </a:custGeom>
            <a:solidFill>
              <a:srgbClr val="B4DD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462398" y="3833748"/>
              <a:ext cx="76835" cy="527050"/>
            </a:xfrm>
            <a:custGeom>
              <a:avLst/>
              <a:gdLst/>
              <a:ahLst/>
              <a:cxnLst/>
              <a:rect l="l" t="t" r="r" b="b"/>
              <a:pathLst>
                <a:path w="76835" h="527050">
                  <a:moveTo>
                    <a:pt x="35048" y="450723"/>
                  </a:moveTo>
                  <a:lnTo>
                    <a:pt x="0" y="450723"/>
                  </a:lnTo>
                  <a:lnTo>
                    <a:pt x="38227" y="526923"/>
                  </a:lnTo>
                  <a:lnTo>
                    <a:pt x="69977" y="463423"/>
                  </a:lnTo>
                  <a:lnTo>
                    <a:pt x="35052" y="463423"/>
                  </a:lnTo>
                  <a:lnTo>
                    <a:pt x="35048" y="450723"/>
                  </a:lnTo>
                  <a:close/>
                </a:path>
                <a:path w="76835" h="527050">
                  <a:moveTo>
                    <a:pt x="41275" y="0"/>
                  </a:moveTo>
                  <a:lnTo>
                    <a:pt x="34925" y="0"/>
                  </a:lnTo>
                  <a:lnTo>
                    <a:pt x="35052" y="463423"/>
                  </a:lnTo>
                  <a:lnTo>
                    <a:pt x="41402" y="463423"/>
                  </a:lnTo>
                  <a:lnTo>
                    <a:pt x="41275" y="0"/>
                  </a:lnTo>
                  <a:close/>
                </a:path>
                <a:path w="76835" h="527050">
                  <a:moveTo>
                    <a:pt x="76327" y="450723"/>
                  </a:moveTo>
                  <a:lnTo>
                    <a:pt x="41398" y="450723"/>
                  </a:lnTo>
                  <a:lnTo>
                    <a:pt x="41402" y="463423"/>
                  </a:lnTo>
                  <a:lnTo>
                    <a:pt x="69977" y="463423"/>
                  </a:lnTo>
                  <a:lnTo>
                    <a:pt x="76327" y="450723"/>
                  </a:lnTo>
                  <a:close/>
                </a:path>
              </a:pathLst>
            </a:custGeom>
            <a:solidFill>
              <a:srgbClr val="5252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4" name="object 24"/>
            <p:cNvPicPr/>
            <p:nvPr/>
          </p:nvPicPr>
          <p:blipFill>
            <a:blip r:embed="rId3" cstate="print"/>
            <a:stretch>
              <a:fillRect/>
            </a:stretch>
          </p:blipFill>
          <p:spPr>
            <a:xfrm>
              <a:off x="5619681" y="5571878"/>
              <a:ext cx="2548137" cy="491030"/>
            </a:xfrm>
            <a:prstGeom prst="rect">
              <a:avLst/>
            </a:prstGeom>
          </p:spPr>
        </p:pic>
        <p:sp>
          <p:nvSpPr>
            <p:cNvPr id="25" name="object 25"/>
            <p:cNvSpPr/>
            <p:nvPr/>
          </p:nvSpPr>
          <p:spPr>
            <a:xfrm>
              <a:off x="6191250" y="4352925"/>
              <a:ext cx="2019300" cy="1657350"/>
            </a:xfrm>
            <a:custGeom>
              <a:avLst/>
              <a:gdLst/>
              <a:ahLst/>
              <a:cxnLst/>
              <a:rect l="l" t="t" r="r" b="b"/>
              <a:pathLst>
                <a:path w="2019300" h="1657350">
                  <a:moveTo>
                    <a:pt x="1743075" y="0"/>
                  </a:moveTo>
                  <a:lnTo>
                    <a:pt x="276225" y="0"/>
                  </a:lnTo>
                  <a:lnTo>
                    <a:pt x="226580" y="4451"/>
                  </a:lnTo>
                  <a:lnTo>
                    <a:pt x="179852" y="17284"/>
                  </a:lnTo>
                  <a:lnTo>
                    <a:pt x="136821" y="37718"/>
                  </a:lnTo>
                  <a:lnTo>
                    <a:pt x="98268" y="64973"/>
                  </a:lnTo>
                  <a:lnTo>
                    <a:pt x="64973" y="98268"/>
                  </a:lnTo>
                  <a:lnTo>
                    <a:pt x="37719" y="136821"/>
                  </a:lnTo>
                  <a:lnTo>
                    <a:pt x="17284" y="179852"/>
                  </a:lnTo>
                  <a:lnTo>
                    <a:pt x="4451" y="226580"/>
                  </a:lnTo>
                  <a:lnTo>
                    <a:pt x="0" y="276225"/>
                  </a:lnTo>
                  <a:lnTo>
                    <a:pt x="0" y="1381112"/>
                  </a:lnTo>
                  <a:lnTo>
                    <a:pt x="4451" y="1430767"/>
                  </a:lnTo>
                  <a:lnTo>
                    <a:pt x="17284" y="1477501"/>
                  </a:lnTo>
                  <a:lnTo>
                    <a:pt x="37718" y="1520536"/>
                  </a:lnTo>
                  <a:lnTo>
                    <a:pt x="64973" y="1559090"/>
                  </a:lnTo>
                  <a:lnTo>
                    <a:pt x="98268" y="1592383"/>
                  </a:lnTo>
                  <a:lnTo>
                    <a:pt x="136821" y="1619636"/>
                  </a:lnTo>
                  <a:lnTo>
                    <a:pt x="179852" y="1640068"/>
                  </a:lnTo>
                  <a:lnTo>
                    <a:pt x="226580" y="1652899"/>
                  </a:lnTo>
                  <a:lnTo>
                    <a:pt x="276225" y="1657350"/>
                  </a:lnTo>
                  <a:lnTo>
                    <a:pt x="1743075" y="1657350"/>
                  </a:lnTo>
                  <a:lnTo>
                    <a:pt x="1792719" y="1652899"/>
                  </a:lnTo>
                  <a:lnTo>
                    <a:pt x="1839447" y="1640068"/>
                  </a:lnTo>
                  <a:lnTo>
                    <a:pt x="1882478" y="1619636"/>
                  </a:lnTo>
                  <a:lnTo>
                    <a:pt x="1921031" y="1592383"/>
                  </a:lnTo>
                  <a:lnTo>
                    <a:pt x="1954326" y="1559090"/>
                  </a:lnTo>
                  <a:lnTo>
                    <a:pt x="1981580" y="1520536"/>
                  </a:lnTo>
                  <a:lnTo>
                    <a:pt x="2002015" y="1477501"/>
                  </a:lnTo>
                  <a:lnTo>
                    <a:pt x="2014848" y="1430767"/>
                  </a:lnTo>
                  <a:lnTo>
                    <a:pt x="2019300" y="1381112"/>
                  </a:lnTo>
                  <a:lnTo>
                    <a:pt x="2019300" y="276225"/>
                  </a:lnTo>
                  <a:lnTo>
                    <a:pt x="2014848" y="226580"/>
                  </a:lnTo>
                  <a:lnTo>
                    <a:pt x="2002015" y="179852"/>
                  </a:lnTo>
                  <a:lnTo>
                    <a:pt x="1981581" y="136821"/>
                  </a:lnTo>
                  <a:lnTo>
                    <a:pt x="1954326" y="98268"/>
                  </a:lnTo>
                  <a:lnTo>
                    <a:pt x="1921031" y="64973"/>
                  </a:lnTo>
                  <a:lnTo>
                    <a:pt x="1882478" y="37719"/>
                  </a:lnTo>
                  <a:lnTo>
                    <a:pt x="1839447" y="17284"/>
                  </a:lnTo>
                  <a:lnTo>
                    <a:pt x="1792719" y="4451"/>
                  </a:lnTo>
                  <a:lnTo>
                    <a:pt x="1743075" y="0"/>
                  </a:lnTo>
                  <a:close/>
                </a:path>
              </a:pathLst>
            </a:custGeom>
            <a:solidFill>
              <a:srgbClr val="B4DD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7167498" y="3824223"/>
              <a:ext cx="76200" cy="527050"/>
            </a:xfrm>
            <a:custGeom>
              <a:avLst/>
              <a:gdLst/>
              <a:ahLst/>
              <a:cxnLst/>
              <a:rect l="l" t="t" r="r" b="b"/>
              <a:pathLst>
                <a:path w="76200" h="527050">
                  <a:moveTo>
                    <a:pt x="34925" y="450723"/>
                  </a:moveTo>
                  <a:lnTo>
                    <a:pt x="0" y="450723"/>
                  </a:lnTo>
                  <a:lnTo>
                    <a:pt x="38100" y="526923"/>
                  </a:lnTo>
                  <a:lnTo>
                    <a:pt x="69850" y="463423"/>
                  </a:lnTo>
                  <a:lnTo>
                    <a:pt x="34925" y="463423"/>
                  </a:lnTo>
                  <a:lnTo>
                    <a:pt x="34925" y="450723"/>
                  </a:lnTo>
                  <a:close/>
                </a:path>
                <a:path w="76200" h="527050">
                  <a:moveTo>
                    <a:pt x="41275" y="0"/>
                  </a:moveTo>
                  <a:lnTo>
                    <a:pt x="34925" y="0"/>
                  </a:lnTo>
                  <a:lnTo>
                    <a:pt x="34925" y="463423"/>
                  </a:lnTo>
                  <a:lnTo>
                    <a:pt x="41402" y="463423"/>
                  </a:lnTo>
                  <a:lnTo>
                    <a:pt x="41275" y="0"/>
                  </a:lnTo>
                  <a:close/>
                </a:path>
                <a:path w="76200" h="527050">
                  <a:moveTo>
                    <a:pt x="76200" y="450723"/>
                  </a:moveTo>
                  <a:lnTo>
                    <a:pt x="41398" y="450723"/>
                  </a:lnTo>
                  <a:lnTo>
                    <a:pt x="41402" y="463423"/>
                  </a:lnTo>
                  <a:lnTo>
                    <a:pt x="69850" y="463423"/>
                  </a:lnTo>
                  <a:lnTo>
                    <a:pt x="76200" y="450723"/>
                  </a:lnTo>
                  <a:close/>
                </a:path>
              </a:pathLst>
            </a:custGeom>
            <a:solidFill>
              <a:srgbClr val="5252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1476375" y="2838449"/>
              <a:ext cx="7286625" cy="1352550"/>
            </a:xfrm>
            <a:custGeom>
              <a:avLst/>
              <a:gdLst/>
              <a:ahLst/>
              <a:cxnLst/>
              <a:rect l="l" t="t" r="r" b="b"/>
              <a:pathLst>
                <a:path w="7286625" h="1352550">
                  <a:moveTo>
                    <a:pt x="466725" y="1076325"/>
                  </a:moveTo>
                  <a:lnTo>
                    <a:pt x="0" y="1076325"/>
                  </a:lnTo>
                  <a:lnTo>
                    <a:pt x="0" y="1352550"/>
                  </a:lnTo>
                  <a:lnTo>
                    <a:pt x="466725" y="1352550"/>
                  </a:lnTo>
                  <a:lnTo>
                    <a:pt x="466725" y="1076325"/>
                  </a:lnTo>
                  <a:close/>
                </a:path>
                <a:path w="7286625" h="1352550">
                  <a:moveTo>
                    <a:pt x="1828800" y="0"/>
                  </a:moveTo>
                  <a:lnTo>
                    <a:pt x="1362075" y="0"/>
                  </a:lnTo>
                  <a:lnTo>
                    <a:pt x="1362075" y="276225"/>
                  </a:lnTo>
                  <a:lnTo>
                    <a:pt x="1828800" y="276225"/>
                  </a:lnTo>
                  <a:lnTo>
                    <a:pt x="1828800" y="0"/>
                  </a:lnTo>
                  <a:close/>
                </a:path>
                <a:path w="7286625" h="1352550">
                  <a:moveTo>
                    <a:pt x="3248025" y="1076325"/>
                  </a:moveTo>
                  <a:lnTo>
                    <a:pt x="2781300" y="1076325"/>
                  </a:lnTo>
                  <a:lnTo>
                    <a:pt x="2781300" y="1352550"/>
                  </a:lnTo>
                  <a:lnTo>
                    <a:pt x="3248025" y="1352550"/>
                  </a:lnTo>
                  <a:lnTo>
                    <a:pt x="3248025" y="1076325"/>
                  </a:lnTo>
                  <a:close/>
                </a:path>
                <a:path w="7286625" h="1352550">
                  <a:moveTo>
                    <a:pt x="4581525" y="19050"/>
                  </a:moveTo>
                  <a:lnTo>
                    <a:pt x="4114800" y="19050"/>
                  </a:lnTo>
                  <a:lnTo>
                    <a:pt x="4114800" y="295275"/>
                  </a:lnTo>
                  <a:lnTo>
                    <a:pt x="4581525" y="295275"/>
                  </a:lnTo>
                  <a:lnTo>
                    <a:pt x="4581525" y="19050"/>
                  </a:lnTo>
                  <a:close/>
                </a:path>
                <a:path w="7286625" h="1352550">
                  <a:moveTo>
                    <a:pt x="5991225" y="1076325"/>
                  </a:moveTo>
                  <a:lnTo>
                    <a:pt x="5514975" y="1076325"/>
                  </a:lnTo>
                  <a:lnTo>
                    <a:pt x="5514975" y="1352550"/>
                  </a:lnTo>
                  <a:lnTo>
                    <a:pt x="5991225" y="1352550"/>
                  </a:lnTo>
                  <a:lnTo>
                    <a:pt x="5991225" y="1076325"/>
                  </a:lnTo>
                  <a:close/>
                </a:path>
                <a:path w="7286625" h="1352550">
                  <a:moveTo>
                    <a:pt x="7286625" y="0"/>
                  </a:moveTo>
                  <a:lnTo>
                    <a:pt x="6819900" y="0"/>
                  </a:lnTo>
                  <a:lnTo>
                    <a:pt x="6819900" y="276225"/>
                  </a:lnTo>
                  <a:lnTo>
                    <a:pt x="7286625" y="276225"/>
                  </a:lnTo>
                  <a:lnTo>
                    <a:pt x="728662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8" name="object 28"/>
          <p:cNvPicPr/>
          <p:nvPr/>
        </p:nvPicPr>
        <p:blipFill>
          <a:blip r:embed="rId2" cstate="print"/>
          <a:stretch>
            <a:fillRect/>
          </a:stretch>
        </p:blipFill>
        <p:spPr>
          <a:xfrm>
            <a:off x="95250" y="5543550"/>
            <a:ext cx="2624201" cy="547687"/>
          </a:xfrm>
          <a:prstGeom prst="rect">
            <a:avLst/>
          </a:prstGeom>
        </p:spPr>
      </p:pic>
      <p:graphicFrame>
        <p:nvGraphicFramePr>
          <p:cNvPr id="29" name="object 29"/>
          <p:cNvGraphicFramePr>
            <a:graphicFrameLocks noGrp="1"/>
          </p:cNvGraphicFramePr>
          <p:nvPr/>
        </p:nvGraphicFramePr>
        <p:xfrm>
          <a:off x="349250" y="1161669"/>
          <a:ext cx="11325220" cy="5113655"/>
        </p:xfrm>
        <a:graphic>
          <a:graphicData uri="http://schemas.openxmlformats.org/drawingml/2006/table">
            <a:tbl>
              <a:tblPr firstRow="1" bandRow="1">
                <a:tableStyleId>{2D5ABB26-0587-4C30-8999-92F81FD0307C}</a:tableStyleId>
              </a:tblPr>
              <a:tblGrid>
                <a:gridCol w="2401570">
                  <a:extLst>
                    <a:ext uri="{9D8B030D-6E8A-4147-A177-3AD203B41FA5}">
                      <a16:colId xmlns:a16="http://schemas.microsoft.com/office/drawing/2014/main" val="20000"/>
                    </a:ext>
                  </a:extLst>
                </a:gridCol>
                <a:gridCol w="663575">
                  <a:extLst>
                    <a:ext uri="{9D8B030D-6E8A-4147-A177-3AD203B41FA5}">
                      <a16:colId xmlns:a16="http://schemas.microsoft.com/office/drawing/2014/main" val="20001"/>
                    </a:ext>
                  </a:extLst>
                </a:gridCol>
                <a:gridCol w="2096134">
                  <a:extLst>
                    <a:ext uri="{9D8B030D-6E8A-4147-A177-3AD203B41FA5}">
                      <a16:colId xmlns:a16="http://schemas.microsoft.com/office/drawing/2014/main" val="20002"/>
                    </a:ext>
                  </a:extLst>
                </a:gridCol>
                <a:gridCol w="631189">
                  <a:extLst>
                    <a:ext uri="{9D8B030D-6E8A-4147-A177-3AD203B41FA5}">
                      <a16:colId xmlns:a16="http://schemas.microsoft.com/office/drawing/2014/main" val="20003"/>
                    </a:ext>
                  </a:extLst>
                </a:gridCol>
                <a:gridCol w="2080894">
                  <a:extLst>
                    <a:ext uri="{9D8B030D-6E8A-4147-A177-3AD203B41FA5}">
                      <a16:colId xmlns:a16="http://schemas.microsoft.com/office/drawing/2014/main" val="20004"/>
                    </a:ext>
                  </a:extLst>
                </a:gridCol>
                <a:gridCol w="636904">
                  <a:extLst>
                    <a:ext uri="{9D8B030D-6E8A-4147-A177-3AD203B41FA5}">
                      <a16:colId xmlns:a16="http://schemas.microsoft.com/office/drawing/2014/main" val="20005"/>
                    </a:ext>
                  </a:extLst>
                </a:gridCol>
                <a:gridCol w="2814954">
                  <a:extLst>
                    <a:ext uri="{9D8B030D-6E8A-4147-A177-3AD203B41FA5}">
                      <a16:colId xmlns:a16="http://schemas.microsoft.com/office/drawing/2014/main" val="20006"/>
                    </a:ext>
                  </a:extLst>
                </a:gridCol>
              </a:tblGrid>
              <a:tr h="529590">
                <a:tc gridSpan="7">
                  <a:txBody>
                    <a:bodyPr/>
                    <a:lstStyle/>
                    <a:p>
                      <a:pPr marL="91440">
                        <a:lnSpc>
                          <a:spcPct val="100000"/>
                        </a:lnSpc>
                        <a:spcBef>
                          <a:spcPts val="1090"/>
                        </a:spcBef>
                      </a:pPr>
                      <a:r>
                        <a:rPr sz="1550" b="1" dirty="0">
                          <a:solidFill>
                            <a:srgbClr val="FFFFFF"/>
                          </a:solidFill>
                          <a:latin typeface="Calibri"/>
                          <a:cs typeface="Calibri"/>
                        </a:rPr>
                        <a:t>Manager</a:t>
                      </a:r>
                      <a:r>
                        <a:rPr sz="1550" b="1" spc="135" dirty="0">
                          <a:solidFill>
                            <a:srgbClr val="FFFFFF"/>
                          </a:solidFill>
                          <a:latin typeface="Calibri"/>
                          <a:cs typeface="Calibri"/>
                        </a:rPr>
                        <a:t> </a:t>
                      </a:r>
                      <a:r>
                        <a:rPr sz="1550" b="1" spc="-10" dirty="0">
                          <a:solidFill>
                            <a:srgbClr val="FFFFFF"/>
                          </a:solidFill>
                          <a:latin typeface="Calibri"/>
                          <a:cs typeface="Calibri"/>
                        </a:rPr>
                        <a:t>Considerations</a:t>
                      </a:r>
                      <a:r>
                        <a:rPr sz="1550" b="1" spc="30" dirty="0">
                          <a:solidFill>
                            <a:srgbClr val="FFFFFF"/>
                          </a:solidFill>
                          <a:latin typeface="Calibri"/>
                          <a:cs typeface="Calibri"/>
                        </a:rPr>
                        <a:t> </a:t>
                      </a:r>
                      <a:r>
                        <a:rPr sz="1550" b="1" spc="5" dirty="0">
                          <a:solidFill>
                            <a:srgbClr val="FFFFFF"/>
                          </a:solidFill>
                          <a:latin typeface="Calibri"/>
                          <a:cs typeface="Calibri"/>
                        </a:rPr>
                        <a:t>for</a:t>
                      </a:r>
                      <a:r>
                        <a:rPr sz="1550" b="1" spc="-15" dirty="0">
                          <a:solidFill>
                            <a:srgbClr val="FFFFFF"/>
                          </a:solidFill>
                          <a:latin typeface="Calibri"/>
                          <a:cs typeface="Calibri"/>
                        </a:rPr>
                        <a:t> </a:t>
                      </a:r>
                      <a:r>
                        <a:rPr sz="1550" b="1" spc="-10" dirty="0">
                          <a:solidFill>
                            <a:srgbClr val="FFFFFF"/>
                          </a:solidFill>
                          <a:latin typeface="Calibri"/>
                          <a:cs typeface="Calibri"/>
                        </a:rPr>
                        <a:t>Promoting</a:t>
                      </a:r>
                      <a:r>
                        <a:rPr sz="1550" b="1" spc="254" dirty="0">
                          <a:solidFill>
                            <a:srgbClr val="FFFFFF"/>
                          </a:solidFill>
                          <a:latin typeface="Calibri"/>
                          <a:cs typeface="Calibri"/>
                        </a:rPr>
                        <a:t> </a:t>
                      </a:r>
                      <a:r>
                        <a:rPr sz="1550" b="1" spc="-5" dirty="0">
                          <a:solidFill>
                            <a:srgbClr val="FFFFFF"/>
                          </a:solidFill>
                          <a:latin typeface="Calibri"/>
                          <a:cs typeface="Calibri"/>
                        </a:rPr>
                        <a:t>an</a:t>
                      </a:r>
                      <a:r>
                        <a:rPr sz="1550" b="1" spc="75" dirty="0">
                          <a:solidFill>
                            <a:srgbClr val="FFFFFF"/>
                          </a:solidFill>
                          <a:latin typeface="Calibri"/>
                          <a:cs typeface="Calibri"/>
                        </a:rPr>
                        <a:t> </a:t>
                      </a:r>
                      <a:r>
                        <a:rPr sz="1550" b="1" spc="5" dirty="0">
                          <a:solidFill>
                            <a:srgbClr val="FFFFFF"/>
                          </a:solidFill>
                          <a:latin typeface="Calibri"/>
                          <a:cs typeface="Calibri"/>
                        </a:rPr>
                        <a:t>Employee</a:t>
                      </a:r>
                      <a:endParaRPr sz="1550">
                        <a:latin typeface="Calibri"/>
                        <a:cs typeface="Calibri"/>
                      </a:endParaRPr>
                    </a:p>
                  </a:txBody>
                  <a:tcPr marL="0" marR="0" marT="138430" marB="0">
                    <a:solidFill>
                      <a:srgbClr val="0068B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344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5"/>
                        </a:spcBef>
                      </a:pPr>
                      <a:endParaRPr sz="1700">
                        <a:latin typeface="Times New Roman"/>
                        <a:cs typeface="Times New Roman"/>
                      </a:endParaRPr>
                    </a:p>
                    <a:p>
                      <a:pPr marL="531495" marR="210820" indent="-19685" algn="ctr">
                        <a:lnSpc>
                          <a:spcPct val="101299"/>
                        </a:lnSpc>
                      </a:pPr>
                      <a:r>
                        <a:rPr sz="1400" spc="50" dirty="0">
                          <a:solidFill>
                            <a:srgbClr val="FFFFFF"/>
                          </a:solidFill>
                          <a:latin typeface="Calibri"/>
                          <a:cs typeface="Calibri"/>
                        </a:rPr>
                        <a:t>Is </a:t>
                      </a:r>
                      <a:r>
                        <a:rPr sz="1400" dirty="0">
                          <a:solidFill>
                            <a:srgbClr val="FFFFFF"/>
                          </a:solidFill>
                          <a:latin typeface="Calibri"/>
                          <a:cs typeface="Calibri"/>
                        </a:rPr>
                        <a:t>there </a:t>
                      </a:r>
                      <a:r>
                        <a:rPr sz="1400" spc="10" dirty="0">
                          <a:solidFill>
                            <a:srgbClr val="FFFFFF"/>
                          </a:solidFill>
                          <a:latin typeface="Calibri"/>
                          <a:cs typeface="Calibri"/>
                        </a:rPr>
                        <a:t>a business </a:t>
                      </a:r>
                      <a:r>
                        <a:rPr sz="1400" spc="15" dirty="0">
                          <a:solidFill>
                            <a:srgbClr val="FFFFFF"/>
                          </a:solidFill>
                          <a:latin typeface="Calibri"/>
                          <a:cs typeface="Calibri"/>
                        </a:rPr>
                        <a:t> </a:t>
                      </a:r>
                      <a:r>
                        <a:rPr sz="1400" spc="-10" dirty="0">
                          <a:solidFill>
                            <a:srgbClr val="FFFFFF"/>
                          </a:solidFill>
                          <a:latin typeface="Calibri"/>
                          <a:cs typeface="Calibri"/>
                        </a:rPr>
                        <a:t>need </a:t>
                      </a:r>
                      <a:r>
                        <a:rPr sz="1400" spc="-5" dirty="0">
                          <a:solidFill>
                            <a:srgbClr val="FFFFFF"/>
                          </a:solidFill>
                          <a:latin typeface="Calibri"/>
                          <a:cs typeface="Calibri"/>
                        </a:rPr>
                        <a:t>to </a:t>
                      </a:r>
                      <a:r>
                        <a:rPr sz="1400" spc="10" dirty="0">
                          <a:solidFill>
                            <a:srgbClr val="FFFFFF"/>
                          </a:solidFill>
                          <a:latin typeface="Calibri"/>
                          <a:cs typeface="Calibri"/>
                        </a:rPr>
                        <a:t>justify </a:t>
                      </a:r>
                      <a:r>
                        <a:rPr sz="1400" spc="-5" dirty="0">
                          <a:solidFill>
                            <a:srgbClr val="FFFFFF"/>
                          </a:solidFill>
                          <a:latin typeface="Calibri"/>
                          <a:cs typeface="Calibri"/>
                        </a:rPr>
                        <a:t>the </a:t>
                      </a:r>
                      <a:r>
                        <a:rPr sz="1400" dirty="0">
                          <a:solidFill>
                            <a:srgbClr val="FFFFFF"/>
                          </a:solidFill>
                          <a:latin typeface="Calibri"/>
                          <a:cs typeface="Calibri"/>
                        </a:rPr>
                        <a:t> </a:t>
                      </a:r>
                      <a:r>
                        <a:rPr sz="1400" spc="-30" dirty="0">
                          <a:solidFill>
                            <a:srgbClr val="FFFFFF"/>
                          </a:solidFill>
                          <a:latin typeface="Calibri"/>
                          <a:cs typeface="Calibri"/>
                        </a:rPr>
                        <a:t>i</a:t>
                      </a:r>
                      <a:r>
                        <a:rPr sz="1400" spc="-5" dirty="0">
                          <a:solidFill>
                            <a:srgbClr val="FFFFFF"/>
                          </a:solidFill>
                          <a:latin typeface="Calibri"/>
                          <a:cs typeface="Calibri"/>
                        </a:rPr>
                        <a:t>nc</a:t>
                      </a:r>
                      <a:r>
                        <a:rPr sz="1400" spc="25" dirty="0">
                          <a:solidFill>
                            <a:srgbClr val="FFFFFF"/>
                          </a:solidFill>
                          <a:latin typeface="Calibri"/>
                          <a:cs typeface="Calibri"/>
                        </a:rPr>
                        <a:t>r</a:t>
                      </a:r>
                      <a:r>
                        <a:rPr sz="1400" spc="-35" dirty="0">
                          <a:solidFill>
                            <a:srgbClr val="FFFFFF"/>
                          </a:solidFill>
                          <a:latin typeface="Calibri"/>
                          <a:cs typeface="Calibri"/>
                        </a:rPr>
                        <a:t>e</a:t>
                      </a:r>
                      <a:r>
                        <a:rPr sz="1400" spc="-10" dirty="0">
                          <a:solidFill>
                            <a:srgbClr val="FFFFFF"/>
                          </a:solidFill>
                          <a:latin typeface="Calibri"/>
                          <a:cs typeface="Calibri"/>
                        </a:rPr>
                        <a:t>a</a:t>
                      </a:r>
                      <a:r>
                        <a:rPr sz="1400" spc="40" dirty="0">
                          <a:solidFill>
                            <a:srgbClr val="FFFFFF"/>
                          </a:solidFill>
                          <a:latin typeface="Calibri"/>
                          <a:cs typeface="Calibri"/>
                        </a:rPr>
                        <a:t>s</a:t>
                      </a:r>
                      <a:r>
                        <a:rPr sz="1400" spc="-35" dirty="0">
                          <a:solidFill>
                            <a:srgbClr val="FFFFFF"/>
                          </a:solidFill>
                          <a:latin typeface="Calibri"/>
                          <a:cs typeface="Calibri"/>
                        </a:rPr>
                        <a:t>e</a:t>
                      </a:r>
                      <a:r>
                        <a:rPr sz="1400" dirty="0">
                          <a:solidFill>
                            <a:srgbClr val="FFFFFF"/>
                          </a:solidFill>
                          <a:latin typeface="Calibri"/>
                          <a:cs typeface="Calibri"/>
                        </a:rPr>
                        <a:t>d</a:t>
                      </a:r>
                      <a:r>
                        <a:rPr sz="1400" spc="-95" dirty="0">
                          <a:solidFill>
                            <a:srgbClr val="FFFFFF"/>
                          </a:solidFill>
                          <a:latin typeface="Calibri"/>
                          <a:cs typeface="Calibri"/>
                        </a:rPr>
                        <a:t> </a:t>
                      </a:r>
                      <a:r>
                        <a:rPr sz="1400" spc="40" dirty="0">
                          <a:solidFill>
                            <a:srgbClr val="FFFFFF"/>
                          </a:solidFill>
                          <a:latin typeface="Calibri"/>
                          <a:cs typeface="Calibri"/>
                        </a:rPr>
                        <a:t>s</a:t>
                      </a:r>
                      <a:r>
                        <a:rPr sz="1400" dirty="0">
                          <a:solidFill>
                            <a:srgbClr val="FFFFFF"/>
                          </a:solidFill>
                          <a:latin typeface="Calibri"/>
                          <a:cs typeface="Calibri"/>
                        </a:rPr>
                        <a:t>cop</a:t>
                      </a:r>
                      <a:r>
                        <a:rPr sz="1400" spc="-40" dirty="0">
                          <a:solidFill>
                            <a:srgbClr val="FFFFFF"/>
                          </a:solidFill>
                          <a:latin typeface="Calibri"/>
                          <a:cs typeface="Calibri"/>
                        </a:rPr>
                        <a:t>e</a:t>
                      </a:r>
                      <a:r>
                        <a:rPr sz="1400" spc="-30" dirty="0">
                          <a:solidFill>
                            <a:srgbClr val="FFFFFF"/>
                          </a:solidFill>
                          <a:latin typeface="Calibri"/>
                          <a:cs typeface="Calibri"/>
                        </a:rPr>
                        <a:t>/</a:t>
                      </a:r>
                      <a:r>
                        <a:rPr sz="1400" dirty="0">
                          <a:solidFill>
                            <a:srgbClr val="FFFFFF"/>
                          </a:solidFill>
                          <a:latin typeface="Calibri"/>
                          <a:cs typeface="Calibri"/>
                        </a:rPr>
                        <a:t>g</a:t>
                      </a:r>
                      <a:r>
                        <a:rPr sz="1400" spc="30" dirty="0">
                          <a:solidFill>
                            <a:srgbClr val="FFFFFF"/>
                          </a:solidFill>
                          <a:latin typeface="Calibri"/>
                          <a:cs typeface="Calibri"/>
                        </a:rPr>
                        <a:t>r</a:t>
                      </a:r>
                      <a:r>
                        <a:rPr sz="1400" spc="-10" dirty="0">
                          <a:solidFill>
                            <a:srgbClr val="FFFFFF"/>
                          </a:solidFill>
                          <a:latin typeface="Calibri"/>
                          <a:cs typeface="Calibri"/>
                        </a:rPr>
                        <a:t>a</a:t>
                      </a:r>
                      <a:r>
                        <a:rPr sz="1400" spc="-5" dirty="0">
                          <a:solidFill>
                            <a:srgbClr val="FFFFFF"/>
                          </a:solidFill>
                          <a:latin typeface="Calibri"/>
                          <a:cs typeface="Calibri"/>
                        </a:rPr>
                        <a:t>de  </a:t>
                      </a:r>
                      <a:r>
                        <a:rPr sz="1400" spc="-10" dirty="0">
                          <a:solidFill>
                            <a:srgbClr val="FFFFFF"/>
                          </a:solidFill>
                          <a:latin typeface="Calibri"/>
                          <a:cs typeface="Calibri"/>
                        </a:rPr>
                        <a:t>level?</a:t>
                      </a:r>
                      <a:endParaRPr sz="1400">
                        <a:latin typeface="Calibri"/>
                        <a:cs typeface="Calibri"/>
                      </a:endParaRPr>
                    </a:p>
                  </a:txBody>
                  <a:tcPr marL="0" marR="0" marT="0" marB="0">
                    <a:lnL w="12700">
                      <a:solidFill>
                        <a:srgbClr val="0068B5"/>
                      </a:solidFill>
                      <a:prstDash val="solid"/>
                    </a:lnL>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900">
                        <a:latin typeface="Times New Roman"/>
                        <a:cs typeface="Times New Roman"/>
                      </a:endParaRPr>
                    </a:p>
                    <a:p>
                      <a:pPr marL="210820">
                        <a:lnSpc>
                          <a:spcPct val="100000"/>
                        </a:lnSpc>
                      </a:pPr>
                      <a:r>
                        <a:rPr sz="1200" spc="-25" dirty="0">
                          <a:solidFill>
                            <a:srgbClr val="00C6FC"/>
                          </a:solidFill>
                          <a:latin typeface="Calibri"/>
                          <a:cs typeface="Calibri"/>
                        </a:rPr>
                        <a:t>Yes</a:t>
                      </a:r>
                      <a:endParaRPr sz="1200">
                        <a:latin typeface="Calibri"/>
                        <a:cs typeface="Calibri"/>
                      </a:endParaRPr>
                    </a:p>
                  </a:txBody>
                  <a:tcPr marL="0" marR="0" marT="0" marB="0"/>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0"/>
                        </a:spcBef>
                      </a:pPr>
                      <a:endParaRPr sz="1650">
                        <a:latin typeface="Times New Roman"/>
                        <a:cs typeface="Times New Roman"/>
                      </a:endParaRPr>
                    </a:p>
                    <a:p>
                      <a:pPr marL="297815" marR="244475" indent="14604" algn="ctr">
                        <a:lnSpc>
                          <a:spcPct val="100099"/>
                        </a:lnSpc>
                      </a:pPr>
                      <a:r>
                        <a:rPr sz="1400" spc="10" dirty="0">
                          <a:solidFill>
                            <a:srgbClr val="FFFFFF"/>
                          </a:solidFill>
                          <a:latin typeface="Calibri"/>
                          <a:cs typeface="Calibri"/>
                        </a:rPr>
                        <a:t>Has </a:t>
                      </a:r>
                      <a:r>
                        <a:rPr sz="1400" dirty="0">
                          <a:solidFill>
                            <a:srgbClr val="FFFFFF"/>
                          </a:solidFill>
                          <a:latin typeface="Calibri"/>
                          <a:cs typeface="Calibri"/>
                        </a:rPr>
                        <a:t>the employee </a:t>
                      </a:r>
                      <a:r>
                        <a:rPr sz="1400" spc="5" dirty="0">
                          <a:solidFill>
                            <a:srgbClr val="FFFFFF"/>
                          </a:solidFill>
                          <a:latin typeface="Calibri"/>
                          <a:cs typeface="Calibri"/>
                        </a:rPr>
                        <a:t> </a:t>
                      </a:r>
                      <a:r>
                        <a:rPr sz="1400" spc="-5" dirty="0">
                          <a:solidFill>
                            <a:srgbClr val="FFFFFF"/>
                          </a:solidFill>
                          <a:latin typeface="Calibri"/>
                          <a:cs typeface="Calibri"/>
                        </a:rPr>
                        <a:t>been </a:t>
                      </a:r>
                      <a:r>
                        <a:rPr sz="1400" spc="-10" dirty="0">
                          <a:solidFill>
                            <a:srgbClr val="FFFFFF"/>
                          </a:solidFill>
                          <a:latin typeface="Calibri"/>
                          <a:cs typeface="Calibri"/>
                        </a:rPr>
                        <a:t>identified</a:t>
                      </a:r>
                      <a:r>
                        <a:rPr sz="1400" spc="-5" dirty="0">
                          <a:solidFill>
                            <a:srgbClr val="FFFFFF"/>
                          </a:solidFill>
                          <a:latin typeface="Calibri"/>
                          <a:cs typeface="Calibri"/>
                        </a:rPr>
                        <a:t> </a:t>
                      </a:r>
                      <a:r>
                        <a:rPr sz="1400" spc="5" dirty="0">
                          <a:solidFill>
                            <a:srgbClr val="FFFFFF"/>
                          </a:solidFill>
                          <a:latin typeface="Calibri"/>
                          <a:cs typeface="Calibri"/>
                        </a:rPr>
                        <a:t>as </a:t>
                      </a:r>
                      <a:r>
                        <a:rPr sz="1400" spc="10" dirty="0">
                          <a:solidFill>
                            <a:srgbClr val="FFFFFF"/>
                          </a:solidFill>
                          <a:latin typeface="Calibri"/>
                          <a:cs typeface="Calibri"/>
                        </a:rPr>
                        <a:t> </a:t>
                      </a:r>
                      <a:r>
                        <a:rPr sz="1400" spc="5" dirty="0">
                          <a:solidFill>
                            <a:srgbClr val="FFFFFF"/>
                          </a:solidFill>
                          <a:latin typeface="Calibri"/>
                          <a:cs typeface="Calibri"/>
                        </a:rPr>
                        <a:t>promotion-ready </a:t>
                      </a:r>
                      <a:r>
                        <a:rPr sz="1400" spc="10" dirty="0">
                          <a:solidFill>
                            <a:srgbClr val="FFFFFF"/>
                          </a:solidFill>
                          <a:latin typeface="Calibri"/>
                          <a:cs typeface="Calibri"/>
                        </a:rPr>
                        <a:t> </a:t>
                      </a:r>
                      <a:r>
                        <a:rPr sz="1400" spc="-5" dirty="0">
                          <a:solidFill>
                            <a:srgbClr val="FFFFFF"/>
                          </a:solidFill>
                          <a:latin typeface="Calibri"/>
                          <a:cs typeface="Calibri"/>
                        </a:rPr>
                        <a:t>du</a:t>
                      </a:r>
                      <a:r>
                        <a:rPr sz="1400" spc="25" dirty="0">
                          <a:solidFill>
                            <a:srgbClr val="FFFFFF"/>
                          </a:solidFill>
                          <a:latin typeface="Calibri"/>
                          <a:cs typeface="Calibri"/>
                        </a:rPr>
                        <a:t>r</a:t>
                      </a:r>
                      <a:r>
                        <a:rPr sz="1400" spc="-30" dirty="0">
                          <a:solidFill>
                            <a:srgbClr val="FFFFFF"/>
                          </a:solidFill>
                          <a:latin typeface="Calibri"/>
                          <a:cs typeface="Calibri"/>
                        </a:rPr>
                        <a:t>i</a:t>
                      </a:r>
                      <a:r>
                        <a:rPr sz="1400" spc="-5" dirty="0">
                          <a:solidFill>
                            <a:srgbClr val="FFFFFF"/>
                          </a:solidFill>
                          <a:latin typeface="Calibri"/>
                          <a:cs typeface="Calibri"/>
                        </a:rPr>
                        <a:t>n</a:t>
                      </a:r>
                      <a:r>
                        <a:rPr sz="1400" dirty="0">
                          <a:solidFill>
                            <a:srgbClr val="FFFFFF"/>
                          </a:solidFill>
                          <a:latin typeface="Calibri"/>
                          <a:cs typeface="Calibri"/>
                        </a:rPr>
                        <a:t>g</a:t>
                      </a:r>
                      <a:r>
                        <a:rPr sz="1400" spc="-90" dirty="0">
                          <a:solidFill>
                            <a:srgbClr val="FFFFFF"/>
                          </a:solidFill>
                          <a:latin typeface="Calibri"/>
                          <a:cs typeface="Calibri"/>
                        </a:rPr>
                        <a:t> </a:t>
                      </a:r>
                      <a:r>
                        <a:rPr sz="1400" spc="-30" dirty="0">
                          <a:solidFill>
                            <a:srgbClr val="FFFFFF"/>
                          </a:solidFill>
                          <a:latin typeface="Calibri"/>
                          <a:cs typeface="Calibri"/>
                        </a:rPr>
                        <a:t>t</a:t>
                      </a:r>
                      <a:r>
                        <a:rPr sz="1400" spc="-10" dirty="0">
                          <a:solidFill>
                            <a:srgbClr val="FFFFFF"/>
                          </a:solidFill>
                          <a:latin typeface="Calibri"/>
                          <a:cs typeface="Calibri"/>
                        </a:rPr>
                        <a:t>a</a:t>
                      </a:r>
                      <a:r>
                        <a:rPr sz="1400" spc="-30" dirty="0">
                          <a:solidFill>
                            <a:srgbClr val="FFFFFF"/>
                          </a:solidFill>
                          <a:latin typeface="Calibri"/>
                          <a:cs typeface="Calibri"/>
                        </a:rPr>
                        <a:t>l</a:t>
                      </a:r>
                      <a:r>
                        <a:rPr sz="1400" spc="-40" dirty="0">
                          <a:solidFill>
                            <a:srgbClr val="FFFFFF"/>
                          </a:solidFill>
                          <a:latin typeface="Calibri"/>
                          <a:cs typeface="Calibri"/>
                        </a:rPr>
                        <a:t>e</a:t>
                      </a:r>
                      <a:r>
                        <a:rPr sz="1400" spc="-5" dirty="0">
                          <a:solidFill>
                            <a:srgbClr val="FFFFFF"/>
                          </a:solidFill>
                          <a:latin typeface="Calibri"/>
                          <a:cs typeface="Calibri"/>
                        </a:rPr>
                        <a:t>n</a:t>
                      </a:r>
                      <a:r>
                        <a:rPr sz="1400" dirty="0">
                          <a:solidFill>
                            <a:srgbClr val="FFFFFF"/>
                          </a:solidFill>
                          <a:latin typeface="Calibri"/>
                          <a:cs typeface="Calibri"/>
                        </a:rPr>
                        <a:t>t</a:t>
                      </a:r>
                      <a:r>
                        <a:rPr sz="1400" spc="100" dirty="0">
                          <a:solidFill>
                            <a:srgbClr val="FFFFFF"/>
                          </a:solidFill>
                          <a:latin typeface="Calibri"/>
                          <a:cs typeface="Calibri"/>
                        </a:rPr>
                        <a:t> </a:t>
                      </a:r>
                      <a:r>
                        <a:rPr sz="1400" spc="25" dirty="0">
                          <a:solidFill>
                            <a:srgbClr val="FFFFFF"/>
                          </a:solidFill>
                          <a:latin typeface="Calibri"/>
                          <a:cs typeface="Calibri"/>
                        </a:rPr>
                        <a:t>r</a:t>
                      </a:r>
                      <a:r>
                        <a:rPr sz="1400" spc="-40" dirty="0">
                          <a:solidFill>
                            <a:srgbClr val="FFFFFF"/>
                          </a:solidFill>
                          <a:latin typeface="Calibri"/>
                          <a:cs typeface="Calibri"/>
                        </a:rPr>
                        <a:t>e</a:t>
                      </a:r>
                      <a:r>
                        <a:rPr sz="1400" spc="25" dirty="0">
                          <a:solidFill>
                            <a:srgbClr val="FFFFFF"/>
                          </a:solidFill>
                          <a:latin typeface="Calibri"/>
                          <a:cs typeface="Calibri"/>
                        </a:rPr>
                        <a:t>v</a:t>
                      </a:r>
                      <a:r>
                        <a:rPr sz="1400" spc="-30" dirty="0">
                          <a:solidFill>
                            <a:srgbClr val="FFFFFF"/>
                          </a:solidFill>
                          <a:latin typeface="Calibri"/>
                          <a:cs typeface="Calibri"/>
                        </a:rPr>
                        <a:t>i</a:t>
                      </a:r>
                      <a:r>
                        <a:rPr sz="1400" spc="-40" dirty="0">
                          <a:solidFill>
                            <a:srgbClr val="FFFFFF"/>
                          </a:solidFill>
                          <a:latin typeface="Calibri"/>
                          <a:cs typeface="Calibri"/>
                        </a:rPr>
                        <a:t>e</a:t>
                      </a:r>
                      <a:r>
                        <a:rPr sz="1400" spc="30" dirty="0">
                          <a:solidFill>
                            <a:srgbClr val="FFFFFF"/>
                          </a:solidFill>
                          <a:latin typeface="Calibri"/>
                          <a:cs typeface="Calibri"/>
                        </a:rPr>
                        <a:t>w</a:t>
                      </a:r>
                      <a:r>
                        <a:rPr sz="1400" dirty="0">
                          <a:solidFill>
                            <a:srgbClr val="FFFFFF"/>
                          </a:solidFill>
                          <a:latin typeface="Calibri"/>
                          <a:cs typeface="Calibri"/>
                        </a:rPr>
                        <a:t>s  and/or </a:t>
                      </a:r>
                      <a:r>
                        <a:rPr sz="1400" spc="5" dirty="0">
                          <a:solidFill>
                            <a:srgbClr val="FFFFFF"/>
                          </a:solidFill>
                          <a:latin typeface="Calibri"/>
                          <a:cs typeface="Calibri"/>
                        </a:rPr>
                        <a:t>Rewards </a:t>
                      </a:r>
                      <a:r>
                        <a:rPr sz="1400" spc="10" dirty="0">
                          <a:solidFill>
                            <a:srgbClr val="FFFFFF"/>
                          </a:solidFill>
                          <a:latin typeface="Calibri"/>
                          <a:cs typeface="Calibri"/>
                        </a:rPr>
                        <a:t> </a:t>
                      </a:r>
                      <a:r>
                        <a:rPr sz="1400" spc="-5" dirty="0">
                          <a:solidFill>
                            <a:srgbClr val="FFFFFF"/>
                          </a:solidFill>
                          <a:latin typeface="Calibri"/>
                          <a:cs typeface="Calibri"/>
                        </a:rPr>
                        <a:t>Alignment?</a:t>
                      </a:r>
                      <a:endParaRPr sz="14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050">
                        <a:latin typeface="Times New Roman"/>
                        <a:cs typeface="Times New Roman"/>
                      </a:endParaRPr>
                    </a:p>
                    <a:p>
                      <a:pPr marL="206375">
                        <a:lnSpc>
                          <a:spcPct val="100000"/>
                        </a:lnSpc>
                      </a:pPr>
                      <a:r>
                        <a:rPr sz="1200" spc="-25" dirty="0">
                          <a:solidFill>
                            <a:srgbClr val="00C6FC"/>
                          </a:solidFill>
                          <a:latin typeface="Calibri"/>
                          <a:cs typeface="Calibri"/>
                        </a:rPr>
                        <a:t>Yes</a:t>
                      </a:r>
                      <a:endParaRPr sz="1200">
                        <a:latin typeface="Calibri"/>
                        <a:cs typeface="Calibri"/>
                      </a:endParaRPr>
                    </a:p>
                  </a:txBody>
                  <a:tcPr marL="0" marR="0" marT="0" marB="0"/>
                </a:tc>
                <a:tc rowSpan="6">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55"/>
                        </a:spcBef>
                      </a:pPr>
                      <a:endParaRPr sz="1650">
                        <a:latin typeface="Times New Roman"/>
                        <a:cs typeface="Times New Roman"/>
                      </a:endParaRPr>
                    </a:p>
                    <a:p>
                      <a:pPr marL="222250" marR="194310" algn="ctr">
                        <a:lnSpc>
                          <a:spcPct val="101299"/>
                        </a:lnSpc>
                      </a:pPr>
                      <a:r>
                        <a:rPr sz="1400" spc="85" dirty="0">
                          <a:solidFill>
                            <a:srgbClr val="FFFFFF"/>
                          </a:solidFill>
                          <a:latin typeface="Calibri"/>
                          <a:cs typeface="Calibri"/>
                        </a:rPr>
                        <a:t>I</a:t>
                      </a:r>
                      <a:r>
                        <a:rPr sz="1400" dirty="0">
                          <a:solidFill>
                            <a:srgbClr val="FFFFFF"/>
                          </a:solidFill>
                          <a:latin typeface="Calibri"/>
                          <a:cs typeface="Calibri"/>
                        </a:rPr>
                        <a:t>s</a:t>
                      </a:r>
                      <a:r>
                        <a:rPr sz="1400" spc="-55" dirty="0">
                          <a:solidFill>
                            <a:srgbClr val="FFFFFF"/>
                          </a:solidFill>
                          <a:latin typeface="Calibri"/>
                          <a:cs typeface="Calibri"/>
                        </a:rPr>
                        <a:t> </a:t>
                      </a:r>
                      <a:r>
                        <a:rPr sz="1400" spc="-30" dirty="0">
                          <a:solidFill>
                            <a:srgbClr val="FFFFFF"/>
                          </a:solidFill>
                          <a:latin typeface="Calibri"/>
                          <a:cs typeface="Calibri"/>
                        </a:rPr>
                        <a:t>t</a:t>
                      </a:r>
                      <a:r>
                        <a:rPr sz="1400" spc="-5" dirty="0">
                          <a:solidFill>
                            <a:srgbClr val="FFFFFF"/>
                          </a:solidFill>
                          <a:latin typeface="Calibri"/>
                          <a:cs typeface="Calibri"/>
                        </a:rPr>
                        <a:t>h</a:t>
                      </a:r>
                      <a:r>
                        <a:rPr sz="1400" spc="-40" dirty="0">
                          <a:solidFill>
                            <a:srgbClr val="FFFFFF"/>
                          </a:solidFill>
                          <a:latin typeface="Calibri"/>
                          <a:cs typeface="Calibri"/>
                        </a:rPr>
                        <a:t>e</a:t>
                      </a:r>
                      <a:r>
                        <a:rPr sz="1400" spc="25" dirty="0">
                          <a:solidFill>
                            <a:srgbClr val="FFFFFF"/>
                          </a:solidFill>
                          <a:latin typeface="Calibri"/>
                          <a:cs typeface="Calibri"/>
                        </a:rPr>
                        <a:t>r</a:t>
                      </a:r>
                      <a:r>
                        <a:rPr sz="1400" dirty="0">
                          <a:solidFill>
                            <a:srgbClr val="FFFFFF"/>
                          </a:solidFill>
                          <a:latin typeface="Calibri"/>
                          <a:cs typeface="Calibri"/>
                        </a:rPr>
                        <a:t>e</a:t>
                      </a:r>
                      <a:r>
                        <a:rPr sz="1400" spc="-55" dirty="0">
                          <a:solidFill>
                            <a:srgbClr val="FFFFFF"/>
                          </a:solidFill>
                          <a:latin typeface="Calibri"/>
                          <a:cs typeface="Calibri"/>
                        </a:rPr>
                        <a:t> </a:t>
                      </a:r>
                      <a:r>
                        <a:rPr sz="1400" dirty="0">
                          <a:solidFill>
                            <a:srgbClr val="FFFFFF"/>
                          </a:solidFill>
                          <a:latin typeface="Calibri"/>
                          <a:cs typeface="Calibri"/>
                        </a:rPr>
                        <a:t>c</a:t>
                      </a:r>
                      <a:r>
                        <a:rPr sz="1400" spc="-15" dirty="0">
                          <a:solidFill>
                            <a:srgbClr val="FFFFFF"/>
                          </a:solidFill>
                          <a:latin typeface="Calibri"/>
                          <a:cs typeface="Calibri"/>
                        </a:rPr>
                        <a:t>a</a:t>
                      </a:r>
                      <a:r>
                        <a:rPr sz="1400" spc="35" dirty="0">
                          <a:solidFill>
                            <a:srgbClr val="FFFFFF"/>
                          </a:solidFill>
                          <a:latin typeface="Calibri"/>
                          <a:cs typeface="Calibri"/>
                        </a:rPr>
                        <a:t>s</a:t>
                      </a:r>
                      <a:r>
                        <a:rPr sz="1400" dirty="0">
                          <a:solidFill>
                            <a:srgbClr val="FFFFFF"/>
                          </a:solidFill>
                          <a:latin typeface="Calibri"/>
                          <a:cs typeface="Calibri"/>
                        </a:rPr>
                        <a:t>h</a:t>
                      </a:r>
                      <a:r>
                        <a:rPr sz="1400" spc="-95" dirty="0">
                          <a:solidFill>
                            <a:srgbClr val="FFFFFF"/>
                          </a:solidFill>
                          <a:latin typeface="Calibri"/>
                          <a:cs typeface="Calibri"/>
                        </a:rPr>
                        <a:t> </a:t>
                      </a:r>
                      <a:r>
                        <a:rPr sz="1400" spc="-5" dirty="0">
                          <a:solidFill>
                            <a:srgbClr val="FFFFFF"/>
                          </a:solidFill>
                          <a:latin typeface="Calibri"/>
                          <a:cs typeface="Calibri"/>
                        </a:rPr>
                        <a:t>bud</a:t>
                      </a:r>
                      <a:r>
                        <a:rPr sz="1400" dirty="0">
                          <a:solidFill>
                            <a:srgbClr val="FFFFFF"/>
                          </a:solidFill>
                          <a:latin typeface="Calibri"/>
                          <a:cs typeface="Calibri"/>
                        </a:rPr>
                        <a:t>g</a:t>
                      </a:r>
                      <a:r>
                        <a:rPr sz="1400" spc="-40" dirty="0">
                          <a:solidFill>
                            <a:srgbClr val="FFFFFF"/>
                          </a:solidFill>
                          <a:latin typeface="Calibri"/>
                          <a:cs typeface="Calibri"/>
                        </a:rPr>
                        <a:t>e</a:t>
                      </a:r>
                      <a:r>
                        <a:rPr sz="1400" dirty="0">
                          <a:solidFill>
                            <a:srgbClr val="FFFFFF"/>
                          </a:solidFill>
                          <a:latin typeface="Calibri"/>
                          <a:cs typeface="Calibri"/>
                        </a:rPr>
                        <a:t>t</a:t>
                      </a:r>
                      <a:r>
                        <a:rPr sz="1400" spc="-50" dirty="0">
                          <a:solidFill>
                            <a:srgbClr val="FFFFFF"/>
                          </a:solidFill>
                          <a:latin typeface="Calibri"/>
                          <a:cs typeface="Calibri"/>
                        </a:rPr>
                        <a:t> </a:t>
                      </a:r>
                      <a:r>
                        <a:rPr sz="1400" spc="-30" dirty="0">
                          <a:solidFill>
                            <a:srgbClr val="FFFFFF"/>
                          </a:solidFill>
                          <a:latin typeface="Calibri"/>
                          <a:cs typeface="Calibri"/>
                        </a:rPr>
                        <a:t>t</a:t>
                      </a:r>
                      <a:r>
                        <a:rPr sz="1400" dirty="0">
                          <a:solidFill>
                            <a:srgbClr val="FFFFFF"/>
                          </a:solidFill>
                          <a:latin typeface="Calibri"/>
                          <a:cs typeface="Calibri"/>
                        </a:rPr>
                        <a:t>o  </a:t>
                      </a:r>
                      <a:r>
                        <a:rPr sz="1400" spc="-5" dirty="0">
                          <a:solidFill>
                            <a:srgbClr val="FFFFFF"/>
                          </a:solidFill>
                          <a:latin typeface="Calibri"/>
                          <a:cs typeface="Calibri"/>
                        </a:rPr>
                        <a:t>p</a:t>
                      </a:r>
                      <a:r>
                        <a:rPr sz="1400" spc="25" dirty="0">
                          <a:solidFill>
                            <a:srgbClr val="FFFFFF"/>
                          </a:solidFill>
                          <a:latin typeface="Calibri"/>
                          <a:cs typeface="Calibri"/>
                        </a:rPr>
                        <a:t>r</a:t>
                      </a:r>
                      <a:r>
                        <a:rPr sz="1400" spc="-5" dirty="0">
                          <a:solidFill>
                            <a:srgbClr val="FFFFFF"/>
                          </a:solidFill>
                          <a:latin typeface="Calibri"/>
                          <a:cs typeface="Calibri"/>
                        </a:rPr>
                        <a:t>o</a:t>
                      </a:r>
                      <a:r>
                        <a:rPr sz="1400" spc="25" dirty="0">
                          <a:solidFill>
                            <a:srgbClr val="FFFFFF"/>
                          </a:solidFill>
                          <a:latin typeface="Calibri"/>
                          <a:cs typeface="Calibri"/>
                        </a:rPr>
                        <a:t>v</a:t>
                      </a:r>
                      <a:r>
                        <a:rPr sz="1400" spc="-30" dirty="0">
                          <a:solidFill>
                            <a:srgbClr val="FFFFFF"/>
                          </a:solidFill>
                          <a:latin typeface="Calibri"/>
                          <a:cs typeface="Calibri"/>
                        </a:rPr>
                        <a:t>i</a:t>
                      </a:r>
                      <a:r>
                        <a:rPr sz="1400" spc="-5" dirty="0">
                          <a:solidFill>
                            <a:srgbClr val="FFFFFF"/>
                          </a:solidFill>
                          <a:latin typeface="Calibri"/>
                          <a:cs typeface="Calibri"/>
                        </a:rPr>
                        <a:t>d</a:t>
                      </a:r>
                      <a:r>
                        <a:rPr sz="1400" dirty="0">
                          <a:solidFill>
                            <a:srgbClr val="FFFFFF"/>
                          </a:solidFill>
                          <a:latin typeface="Calibri"/>
                          <a:cs typeface="Calibri"/>
                        </a:rPr>
                        <a:t>e</a:t>
                      </a:r>
                      <a:r>
                        <a:rPr sz="1400" spc="-130" dirty="0">
                          <a:solidFill>
                            <a:srgbClr val="FFFFFF"/>
                          </a:solidFill>
                          <a:latin typeface="Calibri"/>
                          <a:cs typeface="Calibri"/>
                        </a:rPr>
                        <a:t> </a:t>
                      </a:r>
                      <a:r>
                        <a:rPr sz="1400" dirty="0">
                          <a:solidFill>
                            <a:srgbClr val="FFFFFF"/>
                          </a:solidFill>
                          <a:latin typeface="Calibri"/>
                          <a:cs typeface="Calibri"/>
                        </a:rPr>
                        <a:t>a</a:t>
                      </a:r>
                      <a:r>
                        <a:rPr sz="1400" spc="-30" dirty="0">
                          <a:solidFill>
                            <a:srgbClr val="FFFFFF"/>
                          </a:solidFill>
                          <a:latin typeface="Calibri"/>
                          <a:cs typeface="Calibri"/>
                        </a:rPr>
                        <a:t> </a:t>
                      </a:r>
                      <a:r>
                        <a:rPr sz="1400" spc="-20" dirty="0">
                          <a:solidFill>
                            <a:srgbClr val="FFFFFF"/>
                          </a:solidFill>
                          <a:latin typeface="Calibri"/>
                          <a:cs typeface="Calibri"/>
                        </a:rPr>
                        <a:t>m</a:t>
                      </a:r>
                      <a:r>
                        <a:rPr sz="1400" spc="-40" dirty="0">
                          <a:solidFill>
                            <a:srgbClr val="FFFFFF"/>
                          </a:solidFill>
                          <a:latin typeface="Calibri"/>
                          <a:cs typeface="Calibri"/>
                        </a:rPr>
                        <a:t>e</a:t>
                      </a:r>
                      <a:r>
                        <a:rPr sz="1400" spc="-10" dirty="0">
                          <a:solidFill>
                            <a:srgbClr val="FFFFFF"/>
                          </a:solidFill>
                          <a:latin typeface="Calibri"/>
                          <a:cs typeface="Calibri"/>
                        </a:rPr>
                        <a:t>a</a:t>
                      </a:r>
                      <a:r>
                        <a:rPr sz="1400" spc="-5" dirty="0">
                          <a:solidFill>
                            <a:srgbClr val="FFFFFF"/>
                          </a:solidFill>
                          <a:latin typeface="Calibri"/>
                          <a:cs typeface="Calibri"/>
                        </a:rPr>
                        <a:t>n</a:t>
                      </a:r>
                      <a:r>
                        <a:rPr sz="1400" spc="-30" dirty="0">
                          <a:solidFill>
                            <a:srgbClr val="FFFFFF"/>
                          </a:solidFill>
                          <a:latin typeface="Calibri"/>
                          <a:cs typeface="Calibri"/>
                        </a:rPr>
                        <a:t>i</a:t>
                      </a:r>
                      <a:r>
                        <a:rPr sz="1400" spc="-5" dirty="0">
                          <a:solidFill>
                            <a:srgbClr val="FFFFFF"/>
                          </a:solidFill>
                          <a:latin typeface="Calibri"/>
                          <a:cs typeface="Calibri"/>
                        </a:rPr>
                        <a:t>ng</a:t>
                      </a:r>
                      <a:r>
                        <a:rPr sz="1400" spc="15" dirty="0">
                          <a:solidFill>
                            <a:srgbClr val="FFFFFF"/>
                          </a:solidFill>
                          <a:latin typeface="Calibri"/>
                          <a:cs typeface="Calibri"/>
                        </a:rPr>
                        <a:t>f</a:t>
                      </a:r>
                      <a:r>
                        <a:rPr sz="1400" spc="-5" dirty="0">
                          <a:solidFill>
                            <a:srgbClr val="FFFFFF"/>
                          </a:solidFill>
                          <a:latin typeface="Calibri"/>
                          <a:cs typeface="Calibri"/>
                        </a:rPr>
                        <a:t>ul  </a:t>
                      </a:r>
                      <a:r>
                        <a:rPr sz="1400" spc="15" dirty="0">
                          <a:solidFill>
                            <a:srgbClr val="FFFFFF"/>
                          </a:solidFill>
                          <a:latin typeface="Calibri"/>
                          <a:cs typeface="Calibri"/>
                        </a:rPr>
                        <a:t>base </a:t>
                      </a:r>
                      <a:r>
                        <a:rPr sz="1400" spc="5" dirty="0">
                          <a:solidFill>
                            <a:srgbClr val="FFFFFF"/>
                          </a:solidFill>
                          <a:latin typeface="Calibri"/>
                          <a:cs typeface="Calibri"/>
                        </a:rPr>
                        <a:t>pay increase for </a:t>
                      </a:r>
                      <a:r>
                        <a:rPr sz="1400" spc="10" dirty="0">
                          <a:solidFill>
                            <a:srgbClr val="FFFFFF"/>
                          </a:solidFill>
                          <a:latin typeface="Calibri"/>
                          <a:cs typeface="Calibri"/>
                        </a:rPr>
                        <a:t> </a:t>
                      </a:r>
                      <a:r>
                        <a:rPr sz="1400" spc="-5" dirty="0">
                          <a:solidFill>
                            <a:srgbClr val="FFFFFF"/>
                          </a:solidFill>
                          <a:latin typeface="Calibri"/>
                          <a:cs typeface="Calibri"/>
                        </a:rPr>
                        <a:t>this</a:t>
                      </a:r>
                      <a:r>
                        <a:rPr sz="1400" spc="15" dirty="0">
                          <a:solidFill>
                            <a:srgbClr val="FFFFFF"/>
                          </a:solidFill>
                          <a:latin typeface="Calibri"/>
                          <a:cs typeface="Calibri"/>
                        </a:rPr>
                        <a:t> </a:t>
                      </a:r>
                      <a:r>
                        <a:rPr sz="1400" spc="5" dirty="0">
                          <a:solidFill>
                            <a:srgbClr val="FFFFFF"/>
                          </a:solidFill>
                          <a:latin typeface="Calibri"/>
                          <a:cs typeface="Calibri"/>
                        </a:rPr>
                        <a:t>promotion?</a:t>
                      </a:r>
                      <a:endParaRPr sz="1400">
                        <a:latin typeface="Calibri"/>
                        <a:cs typeface="Calibri"/>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89535" algn="ctr">
                        <a:lnSpc>
                          <a:spcPct val="100000"/>
                        </a:lnSpc>
                        <a:spcBef>
                          <a:spcPts val="1000"/>
                        </a:spcBef>
                      </a:pPr>
                      <a:r>
                        <a:rPr sz="1200" spc="-30" dirty="0">
                          <a:solidFill>
                            <a:srgbClr val="525252"/>
                          </a:solidFill>
                          <a:latin typeface="Calibri"/>
                          <a:cs typeface="Calibri"/>
                        </a:rPr>
                        <a:t>No</a:t>
                      </a:r>
                      <a:endParaRPr sz="1200">
                        <a:latin typeface="Calibri"/>
                        <a:cs typeface="Calibri"/>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22860" algn="ctr">
                        <a:lnSpc>
                          <a:spcPct val="100000"/>
                        </a:lnSpc>
                        <a:spcBef>
                          <a:spcPts val="1040"/>
                        </a:spcBef>
                      </a:pPr>
                      <a:r>
                        <a:rPr sz="1400" b="1" spc="25" dirty="0">
                          <a:solidFill>
                            <a:srgbClr val="525252"/>
                          </a:solidFill>
                          <a:latin typeface="Calibri"/>
                          <a:cs typeface="Calibri"/>
                        </a:rPr>
                        <a:t>M</a:t>
                      </a:r>
                      <a:r>
                        <a:rPr sz="1400" b="1" spc="-30" dirty="0">
                          <a:solidFill>
                            <a:srgbClr val="525252"/>
                          </a:solidFill>
                          <a:latin typeface="Calibri"/>
                          <a:cs typeface="Calibri"/>
                        </a:rPr>
                        <a:t>a</a:t>
                      </a:r>
                      <a:r>
                        <a:rPr sz="1400" b="1" dirty="0">
                          <a:solidFill>
                            <a:srgbClr val="525252"/>
                          </a:solidFill>
                          <a:latin typeface="Calibri"/>
                          <a:cs typeface="Calibri"/>
                        </a:rPr>
                        <a:t>y</a:t>
                      </a:r>
                      <a:r>
                        <a:rPr sz="1400" b="1" spc="-95" dirty="0">
                          <a:solidFill>
                            <a:srgbClr val="525252"/>
                          </a:solidFill>
                          <a:latin typeface="Calibri"/>
                          <a:cs typeface="Calibri"/>
                        </a:rPr>
                        <a:t> </a:t>
                      </a:r>
                      <a:r>
                        <a:rPr sz="1400" b="1" spc="-20" dirty="0">
                          <a:solidFill>
                            <a:srgbClr val="525252"/>
                          </a:solidFill>
                          <a:latin typeface="Calibri"/>
                          <a:cs typeface="Calibri"/>
                        </a:rPr>
                        <a:t>no</a:t>
                      </a:r>
                      <a:r>
                        <a:rPr sz="1400" b="1" dirty="0">
                          <a:solidFill>
                            <a:srgbClr val="525252"/>
                          </a:solidFill>
                          <a:latin typeface="Calibri"/>
                          <a:cs typeface="Calibri"/>
                        </a:rPr>
                        <a:t>t</a:t>
                      </a:r>
                      <a:r>
                        <a:rPr sz="1400" b="1" spc="10" dirty="0">
                          <a:solidFill>
                            <a:srgbClr val="525252"/>
                          </a:solidFill>
                          <a:latin typeface="Calibri"/>
                          <a:cs typeface="Calibri"/>
                        </a:rPr>
                        <a:t> </a:t>
                      </a:r>
                      <a:r>
                        <a:rPr sz="1400" b="1" spc="-40" dirty="0">
                          <a:solidFill>
                            <a:srgbClr val="525252"/>
                          </a:solidFill>
                          <a:latin typeface="Calibri"/>
                          <a:cs typeface="Calibri"/>
                        </a:rPr>
                        <a:t>m</a:t>
                      </a:r>
                      <a:r>
                        <a:rPr sz="1400" b="1" spc="25" dirty="0">
                          <a:solidFill>
                            <a:srgbClr val="525252"/>
                          </a:solidFill>
                          <a:latin typeface="Calibri"/>
                          <a:cs typeface="Calibri"/>
                        </a:rPr>
                        <a:t>ee</a:t>
                      </a:r>
                      <a:r>
                        <a:rPr sz="1400" b="1" dirty="0">
                          <a:solidFill>
                            <a:srgbClr val="525252"/>
                          </a:solidFill>
                          <a:latin typeface="Calibri"/>
                          <a:cs typeface="Calibri"/>
                        </a:rPr>
                        <a:t>t</a:t>
                      </a:r>
                      <a:r>
                        <a:rPr sz="1400" b="1" spc="-65" dirty="0">
                          <a:solidFill>
                            <a:srgbClr val="525252"/>
                          </a:solidFill>
                          <a:latin typeface="Calibri"/>
                          <a:cs typeface="Calibri"/>
                        </a:rPr>
                        <a:t> </a:t>
                      </a:r>
                      <a:r>
                        <a:rPr sz="1400" b="1" spc="-5" dirty="0">
                          <a:solidFill>
                            <a:srgbClr val="525252"/>
                          </a:solidFill>
                          <a:latin typeface="Calibri"/>
                          <a:cs typeface="Calibri"/>
                        </a:rPr>
                        <a:t>c</a:t>
                      </a:r>
                      <a:r>
                        <a:rPr sz="1400" b="1" spc="15" dirty="0">
                          <a:solidFill>
                            <a:srgbClr val="525252"/>
                          </a:solidFill>
                          <a:latin typeface="Calibri"/>
                          <a:cs typeface="Calibri"/>
                        </a:rPr>
                        <a:t>r</a:t>
                      </a:r>
                      <a:r>
                        <a:rPr sz="1400" b="1" spc="20" dirty="0">
                          <a:solidFill>
                            <a:srgbClr val="525252"/>
                          </a:solidFill>
                          <a:latin typeface="Calibri"/>
                          <a:cs typeface="Calibri"/>
                        </a:rPr>
                        <a:t>i</a:t>
                      </a:r>
                      <a:r>
                        <a:rPr sz="1400" b="1" spc="25" dirty="0">
                          <a:solidFill>
                            <a:srgbClr val="525252"/>
                          </a:solidFill>
                          <a:latin typeface="Calibri"/>
                          <a:cs typeface="Calibri"/>
                        </a:rPr>
                        <a:t>te</a:t>
                      </a:r>
                      <a:r>
                        <a:rPr sz="1400" b="1" spc="15" dirty="0">
                          <a:solidFill>
                            <a:srgbClr val="525252"/>
                          </a:solidFill>
                          <a:latin typeface="Calibri"/>
                          <a:cs typeface="Calibri"/>
                        </a:rPr>
                        <a:t>r</a:t>
                      </a:r>
                      <a:r>
                        <a:rPr sz="1400" b="1" spc="20" dirty="0">
                          <a:solidFill>
                            <a:srgbClr val="525252"/>
                          </a:solidFill>
                          <a:latin typeface="Calibri"/>
                          <a:cs typeface="Calibri"/>
                        </a:rPr>
                        <a:t>i</a:t>
                      </a:r>
                      <a:r>
                        <a:rPr sz="1400" b="1" dirty="0">
                          <a:solidFill>
                            <a:srgbClr val="525252"/>
                          </a:solidFill>
                          <a:latin typeface="Calibri"/>
                          <a:cs typeface="Calibri"/>
                        </a:rPr>
                        <a:t>a</a:t>
                      </a:r>
                      <a:endParaRPr sz="1400">
                        <a:latin typeface="Calibri"/>
                        <a:cs typeface="Calibri"/>
                      </a:endParaRPr>
                    </a:p>
                    <a:p>
                      <a:pPr marL="20955" algn="ctr">
                        <a:lnSpc>
                          <a:spcPct val="100000"/>
                        </a:lnSpc>
                        <a:spcBef>
                          <a:spcPts val="45"/>
                        </a:spcBef>
                      </a:pPr>
                      <a:r>
                        <a:rPr sz="1400" b="1" dirty="0">
                          <a:solidFill>
                            <a:srgbClr val="525252"/>
                          </a:solidFill>
                          <a:latin typeface="Calibri"/>
                          <a:cs typeface="Calibri"/>
                        </a:rPr>
                        <a:t>for</a:t>
                      </a:r>
                      <a:r>
                        <a:rPr sz="1400" b="1" spc="-25" dirty="0">
                          <a:solidFill>
                            <a:srgbClr val="525252"/>
                          </a:solidFill>
                          <a:latin typeface="Calibri"/>
                          <a:cs typeface="Calibri"/>
                        </a:rPr>
                        <a:t> </a:t>
                      </a:r>
                      <a:r>
                        <a:rPr sz="1400" b="1" dirty="0">
                          <a:solidFill>
                            <a:srgbClr val="525252"/>
                          </a:solidFill>
                          <a:latin typeface="Calibri"/>
                          <a:cs typeface="Calibri"/>
                        </a:rPr>
                        <a:t>promotion.</a:t>
                      </a:r>
                      <a:endParaRPr sz="1400">
                        <a:latin typeface="Calibri"/>
                        <a:cs typeface="Calibri"/>
                      </a:endParaRPr>
                    </a:p>
                    <a:p>
                      <a:pPr marL="279400" marR="246379" indent="-7620" algn="ctr">
                        <a:lnSpc>
                          <a:spcPct val="100600"/>
                        </a:lnSpc>
                        <a:spcBef>
                          <a:spcPts val="260"/>
                        </a:spcBef>
                      </a:pPr>
                      <a:r>
                        <a:rPr sz="1400" spc="-5" dirty="0">
                          <a:solidFill>
                            <a:srgbClr val="525252"/>
                          </a:solidFill>
                          <a:latin typeface="Calibri"/>
                          <a:cs typeface="Calibri"/>
                        </a:rPr>
                        <a:t>Align </a:t>
                      </a:r>
                      <a:r>
                        <a:rPr sz="1400" dirty="0">
                          <a:solidFill>
                            <a:srgbClr val="525252"/>
                          </a:solidFill>
                          <a:latin typeface="Calibri"/>
                          <a:cs typeface="Calibri"/>
                        </a:rPr>
                        <a:t>with </a:t>
                      </a:r>
                      <a:r>
                        <a:rPr sz="1400" spc="15" dirty="0">
                          <a:solidFill>
                            <a:srgbClr val="525252"/>
                          </a:solidFill>
                          <a:latin typeface="Calibri"/>
                          <a:cs typeface="Calibri"/>
                        </a:rPr>
                        <a:t>your </a:t>
                      </a:r>
                      <a:r>
                        <a:rPr sz="1400" spc="20" dirty="0">
                          <a:solidFill>
                            <a:srgbClr val="525252"/>
                          </a:solidFill>
                          <a:latin typeface="Calibri"/>
                          <a:cs typeface="Calibri"/>
                        </a:rPr>
                        <a:t> </a:t>
                      </a:r>
                      <a:r>
                        <a:rPr sz="1400" dirty="0">
                          <a:solidFill>
                            <a:srgbClr val="525252"/>
                          </a:solidFill>
                          <a:latin typeface="Calibri"/>
                          <a:cs typeface="Calibri"/>
                        </a:rPr>
                        <a:t>manager</a:t>
                      </a:r>
                      <a:r>
                        <a:rPr sz="1400" spc="-80" dirty="0">
                          <a:solidFill>
                            <a:srgbClr val="525252"/>
                          </a:solidFill>
                          <a:latin typeface="Calibri"/>
                          <a:cs typeface="Calibri"/>
                        </a:rPr>
                        <a:t> </a:t>
                      </a:r>
                      <a:r>
                        <a:rPr sz="1400" spc="10" dirty="0">
                          <a:solidFill>
                            <a:srgbClr val="525252"/>
                          </a:solidFill>
                          <a:latin typeface="Calibri"/>
                          <a:cs typeface="Calibri"/>
                        </a:rPr>
                        <a:t>on</a:t>
                      </a:r>
                      <a:r>
                        <a:rPr sz="1400" spc="-40" dirty="0">
                          <a:solidFill>
                            <a:srgbClr val="525252"/>
                          </a:solidFill>
                          <a:latin typeface="Calibri"/>
                          <a:cs typeface="Calibri"/>
                        </a:rPr>
                        <a:t> </a:t>
                      </a:r>
                      <a:r>
                        <a:rPr sz="1400" spc="-5" dirty="0">
                          <a:solidFill>
                            <a:srgbClr val="525252"/>
                          </a:solidFill>
                          <a:latin typeface="Calibri"/>
                          <a:cs typeface="Calibri"/>
                        </a:rPr>
                        <a:t>available </a:t>
                      </a:r>
                      <a:r>
                        <a:rPr sz="1400" spc="-300" dirty="0">
                          <a:solidFill>
                            <a:srgbClr val="525252"/>
                          </a:solidFill>
                          <a:latin typeface="Calibri"/>
                          <a:cs typeface="Calibri"/>
                        </a:rPr>
                        <a:t> </a:t>
                      </a:r>
                      <a:r>
                        <a:rPr sz="1400" dirty="0">
                          <a:solidFill>
                            <a:srgbClr val="525252"/>
                          </a:solidFill>
                          <a:latin typeface="Calibri"/>
                          <a:cs typeface="Calibri"/>
                        </a:rPr>
                        <a:t>budget.</a:t>
                      </a:r>
                      <a:endParaRPr sz="1400">
                        <a:latin typeface="Calibri"/>
                        <a:cs typeface="Calibri"/>
                      </a:endParaRPr>
                    </a:p>
                  </a:txBody>
                  <a:tcPr marL="0" marR="0" marT="0" marB="0">
                    <a:lnB w="12700">
                      <a:solidFill>
                        <a:srgbClr val="0068B5"/>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900">
                        <a:latin typeface="Times New Roman"/>
                        <a:cs typeface="Times New Roman"/>
                      </a:endParaRPr>
                    </a:p>
                    <a:p>
                      <a:pPr marL="201930">
                        <a:lnSpc>
                          <a:spcPct val="100000"/>
                        </a:lnSpc>
                      </a:pPr>
                      <a:r>
                        <a:rPr sz="1200" spc="-25" dirty="0">
                          <a:solidFill>
                            <a:srgbClr val="00C6FC"/>
                          </a:solidFill>
                          <a:latin typeface="Calibri"/>
                          <a:cs typeface="Calibri"/>
                        </a:rPr>
                        <a:t>Yes</a:t>
                      </a:r>
                      <a:endParaRPr sz="1200">
                        <a:latin typeface="Calibri"/>
                        <a:cs typeface="Calibri"/>
                      </a:endParaRPr>
                    </a:p>
                  </a:txBody>
                  <a:tcPr marL="0" marR="0" marT="0" marB="0"/>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232410" marR="942975" indent="635" algn="ctr">
                        <a:lnSpc>
                          <a:spcPct val="100600"/>
                        </a:lnSpc>
                        <a:spcBef>
                          <a:spcPts val="1120"/>
                        </a:spcBef>
                      </a:pPr>
                      <a:r>
                        <a:rPr sz="1400" spc="10" dirty="0">
                          <a:solidFill>
                            <a:srgbClr val="FFFFFF"/>
                          </a:solidFill>
                          <a:latin typeface="Calibri"/>
                          <a:cs typeface="Calibri"/>
                        </a:rPr>
                        <a:t>P</a:t>
                      </a:r>
                      <a:r>
                        <a:rPr sz="1400" spc="25" dirty="0">
                          <a:solidFill>
                            <a:srgbClr val="FFFFFF"/>
                          </a:solidFill>
                          <a:latin typeface="Calibri"/>
                          <a:cs typeface="Calibri"/>
                        </a:rPr>
                        <a:t>r</a:t>
                      </a:r>
                      <a:r>
                        <a:rPr sz="1400" spc="-5" dirty="0">
                          <a:solidFill>
                            <a:srgbClr val="FFFFFF"/>
                          </a:solidFill>
                          <a:latin typeface="Calibri"/>
                          <a:cs typeface="Calibri"/>
                        </a:rPr>
                        <a:t>o</a:t>
                      </a:r>
                      <a:r>
                        <a:rPr sz="1400" spc="-20" dirty="0">
                          <a:solidFill>
                            <a:srgbClr val="FFFFFF"/>
                          </a:solidFill>
                          <a:latin typeface="Calibri"/>
                          <a:cs typeface="Calibri"/>
                        </a:rPr>
                        <a:t>m</a:t>
                      </a:r>
                      <a:r>
                        <a:rPr sz="1400" spc="-5" dirty="0">
                          <a:solidFill>
                            <a:srgbClr val="FFFFFF"/>
                          </a:solidFill>
                          <a:latin typeface="Calibri"/>
                          <a:cs typeface="Calibri"/>
                        </a:rPr>
                        <a:t>o</a:t>
                      </a:r>
                      <a:r>
                        <a:rPr sz="1400" spc="-35" dirty="0">
                          <a:solidFill>
                            <a:srgbClr val="FFFFFF"/>
                          </a:solidFill>
                          <a:latin typeface="Calibri"/>
                          <a:cs typeface="Calibri"/>
                        </a:rPr>
                        <a:t>t</a:t>
                      </a:r>
                      <a:r>
                        <a:rPr sz="1400" dirty="0">
                          <a:solidFill>
                            <a:srgbClr val="FFFFFF"/>
                          </a:solidFill>
                          <a:latin typeface="Calibri"/>
                          <a:cs typeface="Calibri"/>
                        </a:rPr>
                        <a:t>e</a:t>
                      </a:r>
                      <a:r>
                        <a:rPr sz="1400" spc="-130" dirty="0">
                          <a:solidFill>
                            <a:srgbClr val="FFFFFF"/>
                          </a:solidFill>
                          <a:latin typeface="Calibri"/>
                          <a:cs typeface="Calibri"/>
                        </a:rPr>
                        <a:t> </a:t>
                      </a:r>
                      <a:r>
                        <a:rPr sz="1400" spc="-30" dirty="0">
                          <a:solidFill>
                            <a:srgbClr val="FFFFFF"/>
                          </a:solidFill>
                          <a:latin typeface="Calibri"/>
                          <a:cs typeface="Calibri"/>
                        </a:rPr>
                        <a:t>t</a:t>
                      </a:r>
                      <a:r>
                        <a:rPr sz="1400" spc="-5" dirty="0">
                          <a:solidFill>
                            <a:srgbClr val="FFFFFF"/>
                          </a:solidFill>
                          <a:latin typeface="Calibri"/>
                          <a:cs typeface="Calibri"/>
                        </a:rPr>
                        <a:t>he  employee</a:t>
                      </a:r>
                      <a:r>
                        <a:rPr sz="1400" spc="-75" dirty="0">
                          <a:solidFill>
                            <a:srgbClr val="FFFFFF"/>
                          </a:solidFill>
                          <a:latin typeface="Calibri"/>
                          <a:cs typeface="Calibri"/>
                        </a:rPr>
                        <a:t> </a:t>
                      </a:r>
                      <a:r>
                        <a:rPr sz="1400" spc="5" dirty="0">
                          <a:solidFill>
                            <a:srgbClr val="FFFFFF"/>
                          </a:solidFill>
                          <a:latin typeface="Calibri"/>
                          <a:cs typeface="Calibri"/>
                        </a:rPr>
                        <a:t>and</a:t>
                      </a:r>
                      <a:r>
                        <a:rPr sz="1400" spc="-40" dirty="0">
                          <a:solidFill>
                            <a:srgbClr val="FFFFFF"/>
                          </a:solidFill>
                          <a:latin typeface="Calibri"/>
                          <a:cs typeface="Calibri"/>
                        </a:rPr>
                        <a:t> </a:t>
                      </a:r>
                      <a:r>
                        <a:rPr sz="1400" spc="10" dirty="0">
                          <a:solidFill>
                            <a:srgbClr val="FFFFFF"/>
                          </a:solidFill>
                          <a:latin typeface="Calibri"/>
                          <a:cs typeface="Calibri"/>
                        </a:rPr>
                        <a:t>provide </a:t>
                      </a:r>
                      <a:r>
                        <a:rPr sz="1400" spc="-300" dirty="0">
                          <a:solidFill>
                            <a:srgbClr val="FFFFFF"/>
                          </a:solidFill>
                          <a:latin typeface="Calibri"/>
                          <a:cs typeface="Calibri"/>
                        </a:rPr>
                        <a:t> </a:t>
                      </a:r>
                      <a:r>
                        <a:rPr sz="1400" spc="10" dirty="0">
                          <a:solidFill>
                            <a:srgbClr val="FFFFFF"/>
                          </a:solidFill>
                          <a:latin typeface="Calibri"/>
                          <a:cs typeface="Calibri"/>
                        </a:rPr>
                        <a:t>a</a:t>
                      </a:r>
                      <a:r>
                        <a:rPr sz="1400" spc="-50" dirty="0">
                          <a:solidFill>
                            <a:srgbClr val="FFFFFF"/>
                          </a:solidFill>
                          <a:latin typeface="Calibri"/>
                          <a:cs typeface="Calibri"/>
                        </a:rPr>
                        <a:t> </a:t>
                      </a:r>
                      <a:r>
                        <a:rPr sz="1400" dirty="0">
                          <a:solidFill>
                            <a:srgbClr val="FFFFFF"/>
                          </a:solidFill>
                          <a:latin typeface="Calibri"/>
                          <a:cs typeface="Calibri"/>
                        </a:rPr>
                        <a:t>meaningful</a:t>
                      </a:r>
                      <a:r>
                        <a:rPr sz="1400" spc="-60" dirty="0">
                          <a:solidFill>
                            <a:srgbClr val="FFFFFF"/>
                          </a:solidFill>
                          <a:latin typeface="Calibri"/>
                          <a:cs typeface="Calibri"/>
                        </a:rPr>
                        <a:t> </a:t>
                      </a:r>
                      <a:r>
                        <a:rPr sz="1400" spc="15" dirty="0">
                          <a:solidFill>
                            <a:srgbClr val="FFFFFF"/>
                          </a:solidFill>
                          <a:latin typeface="Calibri"/>
                          <a:cs typeface="Calibri"/>
                        </a:rPr>
                        <a:t>base</a:t>
                      </a:r>
                      <a:r>
                        <a:rPr sz="1400" spc="-70" dirty="0">
                          <a:solidFill>
                            <a:srgbClr val="FFFFFF"/>
                          </a:solidFill>
                          <a:latin typeface="Calibri"/>
                          <a:cs typeface="Calibri"/>
                        </a:rPr>
                        <a:t> </a:t>
                      </a:r>
                      <a:r>
                        <a:rPr sz="1400" spc="5" dirty="0">
                          <a:solidFill>
                            <a:srgbClr val="FFFFFF"/>
                          </a:solidFill>
                          <a:latin typeface="Calibri"/>
                          <a:cs typeface="Calibri"/>
                        </a:rPr>
                        <a:t>pay </a:t>
                      </a:r>
                      <a:r>
                        <a:rPr sz="1400" spc="-300" dirty="0">
                          <a:solidFill>
                            <a:srgbClr val="FFFFFF"/>
                          </a:solidFill>
                          <a:latin typeface="Calibri"/>
                          <a:cs typeface="Calibri"/>
                        </a:rPr>
                        <a:t> </a:t>
                      </a:r>
                      <a:r>
                        <a:rPr sz="1400" spc="-30" dirty="0">
                          <a:solidFill>
                            <a:srgbClr val="FFFFFF"/>
                          </a:solidFill>
                          <a:latin typeface="Calibri"/>
                          <a:cs typeface="Calibri"/>
                        </a:rPr>
                        <a:t>i</a:t>
                      </a:r>
                      <a:r>
                        <a:rPr sz="1400" spc="-5" dirty="0">
                          <a:solidFill>
                            <a:srgbClr val="FFFFFF"/>
                          </a:solidFill>
                          <a:latin typeface="Calibri"/>
                          <a:cs typeface="Calibri"/>
                        </a:rPr>
                        <a:t>nc</a:t>
                      </a:r>
                      <a:r>
                        <a:rPr sz="1400" spc="20" dirty="0">
                          <a:solidFill>
                            <a:srgbClr val="FFFFFF"/>
                          </a:solidFill>
                          <a:latin typeface="Calibri"/>
                          <a:cs typeface="Calibri"/>
                        </a:rPr>
                        <a:t>r</a:t>
                      </a:r>
                      <a:r>
                        <a:rPr sz="1400" spc="-40" dirty="0">
                          <a:solidFill>
                            <a:srgbClr val="FFFFFF"/>
                          </a:solidFill>
                          <a:latin typeface="Calibri"/>
                          <a:cs typeface="Calibri"/>
                        </a:rPr>
                        <a:t>e</a:t>
                      </a:r>
                      <a:r>
                        <a:rPr sz="1400" spc="-10" dirty="0">
                          <a:solidFill>
                            <a:srgbClr val="FFFFFF"/>
                          </a:solidFill>
                          <a:latin typeface="Calibri"/>
                          <a:cs typeface="Calibri"/>
                        </a:rPr>
                        <a:t>a</a:t>
                      </a:r>
                      <a:r>
                        <a:rPr sz="1400" spc="35" dirty="0">
                          <a:solidFill>
                            <a:srgbClr val="FFFFFF"/>
                          </a:solidFill>
                          <a:latin typeface="Calibri"/>
                          <a:cs typeface="Calibri"/>
                        </a:rPr>
                        <a:t>s</a:t>
                      </a:r>
                      <a:r>
                        <a:rPr sz="1400" dirty="0">
                          <a:solidFill>
                            <a:srgbClr val="FFFFFF"/>
                          </a:solidFill>
                          <a:latin typeface="Calibri"/>
                          <a:cs typeface="Calibri"/>
                        </a:rPr>
                        <a:t>e</a:t>
                      </a:r>
                      <a:r>
                        <a:rPr sz="1400" spc="-55" dirty="0">
                          <a:solidFill>
                            <a:srgbClr val="FFFFFF"/>
                          </a:solidFill>
                          <a:latin typeface="Calibri"/>
                          <a:cs typeface="Calibri"/>
                        </a:rPr>
                        <a:t> </a:t>
                      </a:r>
                      <a:r>
                        <a:rPr sz="1400" spc="15" dirty="0">
                          <a:solidFill>
                            <a:srgbClr val="FFFFFF"/>
                          </a:solidFill>
                          <a:latin typeface="Calibri"/>
                          <a:cs typeface="Calibri"/>
                        </a:rPr>
                        <a:t>(</a:t>
                      </a:r>
                      <a:r>
                        <a:rPr sz="1400" spc="25" dirty="0">
                          <a:solidFill>
                            <a:srgbClr val="FFFFFF"/>
                          </a:solidFill>
                          <a:latin typeface="Calibri"/>
                          <a:cs typeface="Calibri"/>
                        </a:rPr>
                        <a:t>w</a:t>
                      </a:r>
                      <a:r>
                        <a:rPr sz="1400" spc="-30" dirty="0">
                          <a:solidFill>
                            <a:srgbClr val="FFFFFF"/>
                          </a:solidFill>
                          <a:latin typeface="Calibri"/>
                          <a:cs typeface="Calibri"/>
                        </a:rPr>
                        <a:t>it</a:t>
                      </a:r>
                      <a:r>
                        <a:rPr sz="1400" spc="-5" dirty="0">
                          <a:solidFill>
                            <a:srgbClr val="FFFFFF"/>
                          </a:solidFill>
                          <a:latin typeface="Calibri"/>
                          <a:cs typeface="Calibri"/>
                        </a:rPr>
                        <a:t>h</a:t>
                      </a:r>
                      <a:r>
                        <a:rPr sz="1400" spc="-30" dirty="0">
                          <a:solidFill>
                            <a:srgbClr val="FFFFFF"/>
                          </a:solidFill>
                          <a:latin typeface="Calibri"/>
                          <a:cs typeface="Calibri"/>
                        </a:rPr>
                        <a:t>i</a:t>
                      </a:r>
                      <a:r>
                        <a:rPr sz="1400" dirty="0">
                          <a:solidFill>
                            <a:srgbClr val="FFFFFF"/>
                          </a:solidFill>
                          <a:latin typeface="Calibri"/>
                          <a:cs typeface="Calibri"/>
                        </a:rPr>
                        <a:t>n</a:t>
                      </a:r>
                      <a:r>
                        <a:rPr sz="1400" spc="-95" dirty="0">
                          <a:solidFill>
                            <a:srgbClr val="FFFFFF"/>
                          </a:solidFill>
                          <a:latin typeface="Calibri"/>
                          <a:cs typeface="Calibri"/>
                        </a:rPr>
                        <a:t> </a:t>
                      </a:r>
                      <a:r>
                        <a:rPr sz="1400" spc="-5" dirty="0">
                          <a:solidFill>
                            <a:srgbClr val="FFFFFF"/>
                          </a:solidFill>
                          <a:latin typeface="Calibri"/>
                          <a:cs typeface="Calibri"/>
                        </a:rPr>
                        <a:t>or  </a:t>
                      </a:r>
                      <a:r>
                        <a:rPr sz="1400" spc="10" dirty="0">
                          <a:solidFill>
                            <a:srgbClr val="FFFFFF"/>
                          </a:solidFill>
                          <a:latin typeface="Calibri"/>
                          <a:cs typeface="Calibri"/>
                        </a:rPr>
                        <a:t>above</a:t>
                      </a:r>
                      <a:r>
                        <a:rPr sz="1400" spc="-60" dirty="0">
                          <a:solidFill>
                            <a:srgbClr val="FFFFFF"/>
                          </a:solidFill>
                          <a:latin typeface="Calibri"/>
                          <a:cs typeface="Calibri"/>
                        </a:rPr>
                        <a:t> </a:t>
                      </a:r>
                      <a:r>
                        <a:rPr sz="1400" spc="-5" dirty="0">
                          <a:solidFill>
                            <a:srgbClr val="FFFFFF"/>
                          </a:solidFill>
                          <a:latin typeface="Calibri"/>
                          <a:cs typeface="Calibri"/>
                        </a:rPr>
                        <a:t>landing</a:t>
                      </a:r>
                      <a:r>
                        <a:rPr sz="1400" spc="-20" dirty="0">
                          <a:solidFill>
                            <a:srgbClr val="FFFFFF"/>
                          </a:solidFill>
                          <a:latin typeface="Calibri"/>
                          <a:cs typeface="Calibri"/>
                        </a:rPr>
                        <a:t> </a:t>
                      </a:r>
                      <a:r>
                        <a:rPr sz="1400" spc="5" dirty="0">
                          <a:solidFill>
                            <a:srgbClr val="FFFFFF"/>
                          </a:solidFill>
                          <a:latin typeface="Calibri"/>
                          <a:cs typeface="Calibri"/>
                        </a:rPr>
                        <a:t>zone)</a:t>
                      </a:r>
                      <a:endParaRPr sz="1400">
                        <a:latin typeface="Calibri"/>
                        <a:cs typeface="Calibri"/>
                      </a:endParaRPr>
                    </a:p>
                  </a:txBody>
                  <a:tcPr marL="0" marR="0" marT="0" marB="0">
                    <a:lnR w="12700">
                      <a:solidFill>
                        <a:srgbClr val="0068B5"/>
                      </a:solidFill>
                      <a:prstDash val="solid"/>
                    </a:lnR>
                  </a:tcPr>
                </a:tc>
                <a:extLst>
                  <a:ext uri="{0D108BD9-81ED-4DB2-BD59-A6C34878D82A}">
                    <a16:rowId xmlns:a16="http://schemas.microsoft.com/office/drawing/2014/main" val="10001"/>
                  </a:ext>
                </a:extLst>
              </a:tr>
              <a:tr h="536575">
                <a:tc>
                  <a:txBody>
                    <a:bodyPr/>
                    <a:lstStyle/>
                    <a:p>
                      <a:pPr>
                        <a:lnSpc>
                          <a:spcPct val="100000"/>
                        </a:lnSpc>
                        <a:spcBef>
                          <a:spcPts val="55"/>
                        </a:spcBef>
                      </a:pPr>
                      <a:endParaRPr sz="900">
                        <a:latin typeface="Times New Roman"/>
                        <a:cs typeface="Times New Roman"/>
                      </a:endParaRPr>
                    </a:p>
                    <a:p>
                      <a:pPr marL="314960" algn="ctr">
                        <a:lnSpc>
                          <a:spcPct val="100000"/>
                        </a:lnSpc>
                      </a:pPr>
                      <a:r>
                        <a:rPr sz="1200" spc="-30" dirty="0">
                          <a:solidFill>
                            <a:srgbClr val="525252"/>
                          </a:solidFill>
                          <a:latin typeface="Calibri"/>
                          <a:cs typeface="Calibri"/>
                        </a:rPr>
                        <a:t>No</a:t>
                      </a:r>
                      <a:endParaRPr sz="1200">
                        <a:latin typeface="Calibri"/>
                        <a:cs typeface="Calibri"/>
                      </a:endParaRPr>
                    </a:p>
                  </a:txBody>
                  <a:tcPr marL="0" marR="0" marT="6985" marB="0">
                    <a:lnL w="12700">
                      <a:solidFill>
                        <a:srgbClr val="0068B5"/>
                      </a:solidFill>
                      <a:prstDash val="solid"/>
                    </a:lnL>
                  </a:tcPr>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spcBef>
                          <a:spcPts val="55"/>
                        </a:spcBef>
                      </a:pPr>
                      <a:endParaRPr sz="900">
                        <a:latin typeface="Times New Roman"/>
                        <a:cs typeface="Times New Roman"/>
                      </a:endParaRPr>
                    </a:p>
                    <a:p>
                      <a:pPr marL="57150" algn="ctr">
                        <a:lnSpc>
                          <a:spcPct val="100000"/>
                        </a:lnSpc>
                      </a:pPr>
                      <a:r>
                        <a:rPr sz="1200" spc="-30" dirty="0">
                          <a:solidFill>
                            <a:srgbClr val="525252"/>
                          </a:solidFill>
                          <a:latin typeface="Calibri"/>
                          <a:cs typeface="Calibri"/>
                        </a:rPr>
                        <a:t>No</a:t>
                      </a:r>
                      <a:endParaRPr sz="1200">
                        <a:latin typeface="Calibri"/>
                        <a:cs typeface="Calibri"/>
                      </a:endParaRPr>
                    </a:p>
                  </a:txBody>
                  <a:tcPr marL="0" marR="0" marT="6985" marB="0"/>
                </a:tc>
                <a:tc>
                  <a:txBody>
                    <a:bodyPr/>
                    <a:lstStyle/>
                    <a:p>
                      <a:pPr>
                        <a:lnSpc>
                          <a:spcPct val="100000"/>
                        </a:lnSpc>
                      </a:pPr>
                      <a:endParaRPr sz="1300">
                        <a:latin typeface="Times New Roman"/>
                        <a:cs typeface="Times New Roman"/>
                      </a:endParaRPr>
                    </a:p>
                  </a:txBody>
                  <a:tcPr marL="0" marR="0" marT="0" marB="0"/>
                </a:tc>
                <a:tc vMerge="1">
                  <a:txBody>
                    <a:bodyPr/>
                    <a:lstStyle/>
                    <a:p>
                      <a:endParaRPr/>
                    </a:p>
                  </a:txBody>
                  <a:tcPr marL="0" marR="0" marT="0" marB="0">
                    <a:lnB w="12700">
                      <a:solidFill>
                        <a:srgbClr val="0068B5"/>
                      </a:solidFill>
                      <a:prstDash val="solid"/>
                    </a:lnB>
                  </a:tcPr>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lnR w="12700">
                      <a:solidFill>
                        <a:srgbClr val="0068B5"/>
                      </a:solidFill>
                      <a:prstDash val="solid"/>
                    </a:lnR>
                  </a:tcPr>
                </a:tc>
                <a:extLst>
                  <a:ext uri="{0D108BD9-81ED-4DB2-BD59-A6C34878D82A}">
                    <a16:rowId xmlns:a16="http://schemas.microsoft.com/office/drawing/2014/main" val="10002"/>
                  </a:ext>
                </a:extLst>
              </a:tr>
              <a:tr h="403225">
                <a:tc>
                  <a:txBody>
                    <a:bodyPr/>
                    <a:lstStyle/>
                    <a:p>
                      <a:pPr>
                        <a:lnSpc>
                          <a:spcPct val="100000"/>
                        </a:lnSpc>
                      </a:pPr>
                      <a:endParaRPr sz="1300">
                        <a:latin typeface="Times New Roman"/>
                        <a:cs typeface="Times New Roman"/>
                      </a:endParaRPr>
                    </a:p>
                  </a:txBody>
                  <a:tcPr marL="0" marR="0" marT="0" marB="0">
                    <a:lnL w="12700">
                      <a:solidFill>
                        <a:srgbClr val="0068B5"/>
                      </a:solidFill>
                      <a:prstDash val="solid"/>
                    </a:lnL>
                  </a:tcPr>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spcBef>
                          <a:spcPts val="35"/>
                        </a:spcBef>
                      </a:pPr>
                      <a:endParaRPr sz="1100">
                        <a:latin typeface="Times New Roman"/>
                        <a:cs typeface="Times New Roman"/>
                      </a:endParaRPr>
                    </a:p>
                    <a:p>
                      <a:pPr marL="43815" algn="ctr">
                        <a:lnSpc>
                          <a:spcPct val="100000"/>
                        </a:lnSpc>
                      </a:pPr>
                      <a:r>
                        <a:rPr sz="1400" b="1" spc="25" dirty="0">
                          <a:solidFill>
                            <a:srgbClr val="525252"/>
                          </a:solidFill>
                          <a:latin typeface="Calibri"/>
                          <a:cs typeface="Calibri"/>
                        </a:rPr>
                        <a:t>M</a:t>
                      </a:r>
                      <a:r>
                        <a:rPr sz="1400" b="1" spc="-30" dirty="0">
                          <a:solidFill>
                            <a:srgbClr val="525252"/>
                          </a:solidFill>
                          <a:latin typeface="Calibri"/>
                          <a:cs typeface="Calibri"/>
                        </a:rPr>
                        <a:t>a</a:t>
                      </a:r>
                      <a:r>
                        <a:rPr sz="1400" b="1" dirty="0">
                          <a:solidFill>
                            <a:srgbClr val="525252"/>
                          </a:solidFill>
                          <a:latin typeface="Calibri"/>
                          <a:cs typeface="Calibri"/>
                        </a:rPr>
                        <a:t>y</a:t>
                      </a:r>
                      <a:r>
                        <a:rPr sz="1400" b="1" spc="-95" dirty="0">
                          <a:solidFill>
                            <a:srgbClr val="525252"/>
                          </a:solidFill>
                          <a:latin typeface="Calibri"/>
                          <a:cs typeface="Calibri"/>
                        </a:rPr>
                        <a:t> </a:t>
                      </a:r>
                      <a:r>
                        <a:rPr sz="1400" b="1" spc="-20" dirty="0">
                          <a:solidFill>
                            <a:srgbClr val="525252"/>
                          </a:solidFill>
                          <a:latin typeface="Calibri"/>
                          <a:cs typeface="Calibri"/>
                        </a:rPr>
                        <a:t>no</a:t>
                      </a:r>
                      <a:r>
                        <a:rPr sz="1400" b="1" dirty="0">
                          <a:solidFill>
                            <a:srgbClr val="525252"/>
                          </a:solidFill>
                          <a:latin typeface="Calibri"/>
                          <a:cs typeface="Calibri"/>
                        </a:rPr>
                        <a:t>t</a:t>
                      </a:r>
                      <a:r>
                        <a:rPr sz="1400" b="1" spc="10" dirty="0">
                          <a:solidFill>
                            <a:srgbClr val="525252"/>
                          </a:solidFill>
                          <a:latin typeface="Calibri"/>
                          <a:cs typeface="Calibri"/>
                        </a:rPr>
                        <a:t> </a:t>
                      </a:r>
                      <a:r>
                        <a:rPr sz="1400" b="1" spc="-35" dirty="0">
                          <a:solidFill>
                            <a:srgbClr val="525252"/>
                          </a:solidFill>
                          <a:latin typeface="Calibri"/>
                          <a:cs typeface="Calibri"/>
                        </a:rPr>
                        <a:t>m</a:t>
                      </a:r>
                      <a:r>
                        <a:rPr sz="1400" b="1" spc="30" dirty="0">
                          <a:solidFill>
                            <a:srgbClr val="525252"/>
                          </a:solidFill>
                          <a:latin typeface="Calibri"/>
                          <a:cs typeface="Calibri"/>
                        </a:rPr>
                        <a:t>ee</a:t>
                      </a:r>
                      <a:r>
                        <a:rPr sz="1400" b="1" dirty="0">
                          <a:solidFill>
                            <a:srgbClr val="525252"/>
                          </a:solidFill>
                          <a:latin typeface="Calibri"/>
                          <a:cs typeface="Calibri"/>
                        </a:rPr>
                        <a:t>t</a:t>
                      </a:r>
                      <a:r>
                        <a:rPr sz="1400" b="1" spc="-65" dirty="0">
                          <a:solidFill>
                            <a:srgbClr val="525252"/>
                          </a:solidFill>
                          <a:latin typeface="Calibri"/>
                          <a:cs typeface="Calibri"/>
                        </a:rPr>
                        <a:t> </a:t>
                      </a:r>
                      <a:r>
                        <a:rPr sz="1400" b="1" dirty="0">
                          <a:solidFill>
                            <a:srgbClr val="525252"/>
                          </a:solidFill>
                          <a:latin typeface="Calibri"/>
                          <a:cs typeface="Calibri"/>
                        </a:rPr>
                        <a:t>c</a:t>
                      </a:r>
                      <a:r>
                        <a:rPr sz="1400" b="1" spc="15" dirty="0">
                          <a:solidFill>
                            <a:srgbClr val="525252"/>
                          </a:solidFill>
                          <a:latin typeface="Calibri"/>
                          <a:cs typeface="Calibri"/>
                        </a:rPr>
                        <a:t>r</a:t>
                      </a:r>
                      <a:r>
                        <a:rPr sz="1400" b="1" spc="20" dirty="0">
                          <a:solidFill>
                            <a:srgbClr val="525252"/>
                          </a:solidFill>
                          <a:latin typeface="Calibri"/>
                          <a:cs typeface="Calibri"/>
                        </a:rPr>
                        <a:t>i</a:t>
                      </a:r>
                      <a:r>
                        <a:rPr sz="1400" b="1" spc="25" dirty="0">
                          <a:solidFill>
                            <a:srgbClr val="525252"/>
                          </a:solidFill>
                          <a:latin typeface="Calibri"/>
                          <a:cs typeface="Calibri"/>
                        </a:rPr>
                        <a:t>t</a:t>
                      </a:r>
                      <a:r>
                        <a:rPr sz="1400" b="1" spc="30" dirty="0">
                          <a:solidFill>
                            <a:srgbClr val="525252"/>
                          </a:solidFill>
                          <a:latin typeface="Calibri"/>
                          <a:cs typeface="Calibri"/>
                        </a:rPr>
                        <a:t>e</a:t>
                      </a:r>
                      <a:r>
                        <a:rPr sz="1400" b="1" spc="15" dirty="0">
                          <a:solidFill>
                            <a:srgbClr val="525252"/>
                          </a:solidFill>
                          <a:latin typeface="Calibri"/>
                          <a:cs typeface="Calibri"/>
                        </a:rPr>
                        <a:t>r</a:t>
                      </a:r>
                      <a:r>
                        <a:rPr sz="1400" b="1" spc="20" dirty="0">
                          <a:solidFill>
                            <a:srgbClr val="525252"/>
                          </a:solidFill>
                          <a:latin typeface="Calibri"/>
                          <a:cs typeface="Calibri"/>
                        </a:rPr>
                        <a:t>i</a:t>
                      </a:r>
                      <a:r>
                        <a:rPr sz="1400" b="1" dirty="0">
                          <a:solidFill>
                            <a:srgbClr val="525252"/>
                          </a:solidFill>
                          <a:latin typeface="Calibri"/>
                          <a:cs typeface="Calibri"/>
                        </a:rPr>
                        <a:t>a</a:t>
                      </a:r>
                      <a:endParaRPr sz="1400">
                        <a:latin typeface="Calibri"/>
                        <a:cs typeface="Calibri"/>
                      </a:endParaRPr>
                    </a:p>
                  </a:txBody>
                  <a:tcPr marL="0" marR="0" marT="4445" marB="0"/>
                </a:tc>
                <a:tc>
                  <a:txBody>
                    <a:bodyPr/>
                    <a:lstStyle/>
                    <a:p>
                      <a:pPr>
                        <a:lnSpc>
                          <a:spcPct val="100000"/>
                        </a:lnSpc>
                      </a:pPr>
                      <a:endParaRPr sz="1300">
                        <a:latin typeface="Times New Roman"/>
                        <a:cs typeface="Times New Roman"/>
                      </a:endParaRPr>
                    </a:p>
                  </a:txBody>
                  <a:tcPr marL="0" marR="0" marT="0" marB="0"/>
                </a:tc>
                <a:tc vMerge="1">
                  <a:txBody>
                    <a:bodyPr/>
                    <a:lstStyle/>
                    <a:p>
                      <a:endParaRPr/>
                    </a:p>
                  </a:txBody>
                  <a:tcPr marL="0" marR="0" marT="0" marB="0">
                    <a:lnB w="12700">
                      <a:solidFill>
                        <a:srgbClr val="0068B5"/>
                      </a:solidFill>
                      <a:prstDash val="solid"/>
                    </a:lnB>
                  </a:tcPr>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lnR w="12700">
                      <a:solidFill>
                        <a:srgbClr val="0068B5"/>
                      </a:solidFill>
                      <a:prstDash val="solid"/>
                    </a:lnR>
                  </a:tcPr>
                </a:tc>
                <a:extLst>
                  <a:ext uri="{0D108BD9-81ED-4DB2-BD59-A6C34878D82A}">
                    <a16:rowId xmlns:a16="http://schemas.microsoft.com/office/drawing/2014/main" val="10003"/>
                  </a:ext>
                </a:extLst>
              </a:tr>
              <a:tr h="219075">
                <a:tc>
                  <a:txBody>
                    <a:bodyPr/>
                    <a:lstStyle/>
                    <a:p>
                      <a:pPr marL="311150" algn="ctr">
                        <a:lnSpc>
                          <a:spcPts val="1470"/>
                        </a:lnSpc>
                      </a:pPr>
                      <a:r>
                        <a:rPr sz="1400" b="1" spc="-5" dirty="0">
                          <a:solidFill>
                            <a:srgbClr val="525252"/>
                          </a:solidFill>
                          <a:latin typeface="Calibri"/>
                          <a:cs typeface="Calibri"/>
                        </a:rPr>
                        <a:t>D</a:t>
                      </a:r>
                      <a:r>
                        <a:rPr sz="1400" b="1" spc="-20" dirty="0">
                          <a:solidFill>
                            <a:srgbClr val="525252"/>
                          </a:solidFill>
                          <a:latin typeface="Calibri"/>
                          <a:cs typeface="Calibri"/>
                        </a:rPr>
                        <a:t>o</a:t>
                      </a:r>
                      <a:r>
                        <a:rPr sz="1400" b="1" spc="25" dirty="0">
                          <a:solidFill>
                            <a:srgbClr val="525252"/>
                          </a:solidFill>
                          <a:latin typeface="Calibri"/>
                          <a:cs typeface="Calibri"/>
                        </a:rPr>
                        <a:t>e</a:t>
                      </a:r>
                      <a:r>
                        <a:rPr sz="1400" b="1" dirty="0">
                          <a:solidFill>
                            <a:srgbClr val="525252"/>
                          </a:solidFill>
                          <a:latin typeface="Calibri"/>
                          <a:cs typeface="Calibri"/>
                        </a:rPr>
                        <a:t>s</a:t>
                      </a:r>
                      <a:r>
                        <a:rPr sz="1400" b="1" spc="-65" dirty="0">
                          <a:solidFill>
                            <a:srgbClr val="525252"/>
                          </a:solidFill>
                          <a:latin typeface="Calibri"/>
                          <a:cs typeface="Calibri"/>
                        </a:rPr>
                        <a:t> </a:t>
                      </a:r>
                      <a:r>
                        <a:rPr sz="1400" b="1" spc="-20" dirty="0">
                          <a:solidFill>
                            <a:srgbClr val="525252"/>
                          </a:solidFill>
                          <a:latin typeface="Calibri"/>
                          <a:cs typeface="Calibri"/>
                        </a:rPr>
                        <a:t>no</a:t>
                      </a:r>
                      <a:r>
                        <a:rPr sz="1400" b="1" dirty="0">
                          <a:solidFill>
                            <a:srgbClr val="525252"/>
                          </a:solidFill>
                          <a:latin typeface="Calibri"/>
                          <a:cs typeface="Calibri"/>
                        </a:rPr>
                        <a:t>t</a:t>
                      </a:r>
                      <a:r>
                        <a:rPr sz="1400" b="1" spc="-65" dirty="0">
                          <a:solidFill>
                            <a:srgbClr val="525252"/>
                          </a:solidFill>
                          <a:latin typeface="Calibri"/>
                          <a:cs typeface="Calibri"/>
                        </a:rPr>
                        <a:t> </a:t>
                      </a:r>
                      <a:r>
                        <a:rPr sz="1400" b="1" spc="-40" dirty="0">
                          <a:solidFill>
                            <a:srgbClr val="525252"/>
                          </a:solidFill>
                          <a:latin typeface="Calibri"/>
                          <a:cs typeface="Calibri"/>
                        </a:rPr>
                        <a:t>m</a:t>
                      </a:r>
                      <a:r>
                        <a:rPr sz="1400" b="1" spc="25" dirty="0">
                          <a:solidFill>
                            <a:srgbClr val="525252"/>
                          </a:solidFill>
                          <a:latin typeface="Calibri"/>
                          <a:cs typeface="Calibri"/>
                        </a:rPr>
                        <a:t>ee</a:t>
                      </a:r>
                      <a:r>
                        <a:rPr sz="1400" b="1" dirty="0">
                          <a:solidFill>
                            <a:srgbClr val="525252"/>
                          </a:solidFill>
                          <a:latin typeface="Calibri"/>
                          <a:cs typeface="Calibri"/>
                        </a:rPr>
                        <a:t>t</a:t>
                      </a:r>
                      <a:r>
                        <a:rPr sz="1400" b="1" spc="-65" dirty="0">
                          <a:solidFill>
                            <a:srgbClr val="525252"/>
                          </a:solidFill>
                          <a:latin typeface="Calibri"/>
                          <a:cs typeface="Calibri"/>
                        </a:rPr>
                        <a:t> </a:t>
                      </a:r>
                      <a:r>
                        <a:rPr sz="1400" b="1" spc="-5" dirty="0">
                          <a:solidFill>
                            <a:srgbClr val="525252"/>
                          </a:solidFill>
                          <a:latin typeface="Calibri"/>
                          <a:cs typeface="Calibri"/>
                        </a:rPr>
                        <a:t>c</a:t>
                      </a:r>
                      <a:r>
                        <a:rPr sz="1400" b="1" spc="15" dirty="0">
                          <a:solidFill>
                            <a:srgbClr val="525252"/>
                          </a:solidFill>
                          <a:latin typeface="Calibri"/>
                          <a:cs typeface="Calibri"/>
                        </a:rPr>
                        <a:t>r</a:t>
                      </a:r>
                      <a:r>
                        <a:rPr sz="1400" b="1" spc="20" dirty="0">
                          <a:solidFill>
                            <a:srgbClr val="525252"/>
                          </a:solidFill>
                          <a:latin typeface="Calibri"/>
                          <a:cs typeface="Calibri"/>
                        </a:rPr>
                        <a:t>i</a:t>
                      </a:r>
                      <a:r>
                        <a:rPr sz="1400" b="1" spc="25" dirty="0">
                          <a:solidFill>
                            <a:srgbClr val="525252"/>
                          </a:solidFill>
                          <a:latin typeface="Calibri"/>
                          <a:cs typeface="Calibri"/>
                        </a:rPr>
                        <a:t>te</a:t>
                      </a:r>
                      <a:r>
                        <a:rPr sz="1400" b="1" spc="15" dirty="0">
                          <a:solidFill>
                            <a:srgbClr val="525252"/>
                          </a:solidFill>
                          <a:latin typeface="Calibri"/>
                          <a:cs typeface="Calibri"/>
                        </a:rPr>
                        <a:t>r</a:t>
                      </a:r>
                      <a:r>
                        <a:rPr sz="1400" b="1" spc="-55" dirty="0">
                          <a:solidFill>
                            <a:srgbClr val="525252"/>
                          </a:solidFill>
                          <a:latin typeface="Calibri"/>
                          <a:cs typeface="Calibri"/>
                        </a:rPr>
                        <a:t>i</a:t>
                      </a:r>
                      <a:r>
                        <a:rPr sz="1400" b="1" dirty="0">
                          <a:solidFill>
                            <a:srgbClr val="525252"/>
                          </a:solidFill>
                          <a:latin typeface="Calibri"/>
                          <a:cs typeface="Calibri"/>
                        </a:rPr>
                        <a:t>a</a:t>
                      </a:r>
                      <a:endParaRPr sz="1400">
                        <a:latin typeface="Calibri"/>
                        <a:cs typeface="Calibri"/>
                      </a:endParaRPr>
                    </a:p>
                  </a:txBody>
                  <a:tcPr marL="0" marR="0" marT="0" marB="0">
                    <a:lnL w="12700">
                      <a:solidFill>
                        <a:srgbClr val="0068B5"/>
                      </a:solidFill>
                      <a:prstDash val="solid"/>
                    </a:lnL>
                  </a:tcPr>
                </a:tc>
                <a:tc>
                  <a:txBody>
                    <a:bodyPr/>
                    <a:lstStyle/>
                    <a:p>
                      <a:pPr>
                        <a:lnSpc>
                          <a:spcPct val="100000"/>
                        </a:lnSpc>
                      </a:pPr>
                      <a:endParaRPr sz="1300">
                        <a:latin typeface="Times New Roman"/>
                        <a:cs typeface="Times New Roman"/>
                      </a:endParaRPr>
                    </a:p>
                  </a:txBody>
                  <a:tcPr marL="0" marR="0" marT="0" marB="0"/>
                </a:tc>
                <a:tc>
                  <a:txBody>
                    <a:bodyPr/>
                    <a:lstStyle/>
                    <a:p>
                      <a:pPr marL="41910" algn="ctr">
                        <a:lnSpc>
                          <a:spcPts val="1530"/>
                        </a:lnSpc>
                      </a:pPr>
                      <a:r>
                        <a:rPr sz="1400" b="1" dirty="0">
                          <a:solidFill>
                            <a:srgbClr val="525252"/>
                          </a:solidFill>
                          <a:latin typeface="Calibri"/>
                          <a:cs typeface="Calibri"/>
                        </a:rPr>
                        <a:t>for</a:t>
                      </a:r>
                      <a:r>
                        <a:rPr sz="1400" b="1" spc="-25" dirty="0">
                          <a:solidFill>
                            <a:srgbClr val="525252"/>
                          </a:solidFill>
                          <a:latin typeface="Calibri"/>
                          <a:cs typeface="Calibri"/>
                        </a:rPr>
                        <a:t> </a:t>
                      </a:r>
                      <a:r>
                        <a:rPr sz="1400" b="1" dirty="0">
                          <a:solidFill>
                            <a:srgbClr val="525252"/>
                          </a:solidFill>
                          <a:latin typeface="Calibri"/>
                          <a:cs typeface="Calibri"/>
                        </a:rPr>
                        <a:t>promotion.</a:t>
                      </a:r>
                      <a:endParaRPr sz="1400">
                        <a:latin typeface="Calibri"/>
                        <a:cs typeface="Calibri"/>
                      </a:endParaRPr>
                    </a:p>
                  </a:txBody>
                  <a:tcPr marL="0" marR="0" marT="0" marB="0"/>
                </a:tc>
                <a:tc>
                  <a:txBody>
                    <a:bodyPr/>
                    <a:lstStyle/>
                    <a:p>
                      <a:pPr>
                        <a:lnSpc>
                          <a:spcPct val="100000"/>
                        </a:lnSpc>
                      </a:pPr>
                      <a:endParaRPr sz="1300">
                        <a:latin typeface="Times New Roman"/>
                        <a:cs typeface="Times New Roman"/>
                      </a:endParaRPr>
                    </a:p>
                  </a:txBody>
                  <a:tcPr marL="0" marR="0" marT="0" marB="0"/>
                </a:tc>
                <a:tc vMerge="1">
                  <a:txBody>
                    <a:bodyPr/>
                    <a:lstStyle/>
                    <a:p>
                      <a:endParaRPr/>
                    </a:p>
                  </a:txBody>
                  <a:tcPr marL="0" marR="0" marT="0" marB="0">
                    <a:lnB w="12700">
                      <a:solidFill>
                        <a:srgbClr val="0068B5"/>
                      </a:solidFill>
                      <a:prstDash val="solid"/>
                    </a:lnB>
                  </a:tcPr>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lnR w="12700">
                      <a:solidFill>
                        <a:srgbClr val="0068B5"/>
                      </a:solidFill>
                      <a:prstDash val="solid"/>
                    </a:lnR>
                  </a:tcPr>
                </a:tc>
                <a:extLst>
                  <a:ext uri="{0D108BD9-81ED-4DB2-BD59-A6C34878D82A}">
                    <a16:rowId xmlns:a16="http://schemas.microsoft.com/office/drawing/2014/main" val="10004"/>
                  </a:ext>
                </a:extLst>
              </a:tr>
              <a:tr h="247650">
                <a:tc>
                  <a:txBody>
                    <a:bodyPr/>
                    <a:lstStyle/>
                    <a:p>
                      <a:pPr marL="304165" algn="ctr">
                        <a:lnSpc>
                          <a:spcPts val="1470"/>
                        </a:lnSpc>
                      </a:pPr>
                      <a:r>
                        <a:rPr sz="1400" b="1" dirty="0">
                          <a:solidFill>
                            <a:srgbClr val="525252"/>
                          </a:solidFill>
                          <a:latin typeface="Calibri"/>
                          <a:cs typeface="Calibri"/>
                        </a:rPr>
                        <a:t>for</a:t>
                      </a:r>
                      <a:r>
                        <a:rPr sz="1400" b="1" spc="-25" dirty="0">
                          <a:solidFill>
                            <a:srgbClr val="525252"/>
                          </a:solidFill>
                          <a:latin typeface="Calibri"/>
                          <a:cs typeface="Calibri"/>
                        </a:rPr>
                        <a:t> </a:t>
                      </a:r>
                      <a:r>
                        <a:rPr sz="1400" b="1" spc="5" dirty="0">
                          <a:solidFill>
                            <a:srgbClr val="525252"/>
                          </a:solidFill>
                          <a:latin typeface="Calibri"/>
                          <a:cs typeface="Calibri"/>
                        </a:rPr>
                        <a:t>promotion.</a:t>
                      </a:r>
                      <a:endParaRPr sz="1400">
                        <a:latin typeface="Calibri"/>
                        <a:cs typeface="Calibri"/>
                      </a:endParaRPr>
                    </a:p>
                  </a:txBody>
                  <a:tcPr marL="0" marR="0" marT="0" marB="0">
                    <a:lnL w="12700">
                      <a:solidFill>
                        <a:srgbClr val="0068B5"/>
                      </a:solidFill>
                      <a:prstDash val="solid"/>
                    </a:lnL>
                  </a:tcPr>
                </a:tc>
                <a:tc>
                  <a:txBody>
                    <a:bodyPr/>
                    <a:lstStyle/>
                    <a:p>
                      <a:pPr>
                        <a:lnSpc>
                          <a:spcPct val="100000"/>
                        </a:lnSpc>
                      </a:pPr>
                      <a:endParaRPr sz="1300">
                        <a:latin typeface="Times New Roman"/>
                        <a:cs typeface="Times New Roman"/>
                      </a:endParaRPr>
                    </a:p>
                  </a:txBody>
                  <a:tcPr marL="0" marR="0" marT="0" marB="0"/>
                </a:tc>
                <a:tc>
                  <a:txBody>
                    <a:bodyPr/>
                    <a:lstStyle/>
                    <a:p>
                      <a:pPr marL="39370" algn="ctr">
                        <a:lnSpc>
                          <a:spcPct val="100000"/>
                        </a:lnSpc>
                        <a:spcBef>
                          <a:spcPts val="75"/>
                        </a:spcBef>
                      </a:pPr>
                      <a:r>
                        <a:rPr sz="1400" spc="-5" dirty="0">
                          <a:solidFill>
                            <a:srgbClr val="525252"/>
                          </a:solidFill>
                          <a:latin typeface="Calibri"/>
                          <a:cs typeface="Calibri"/>
                        </a:rPr>
                        <a:t>Align</a:t>
                      </a:r>
                      <a:r>
                        <a:rPr sz="1400" spc="-35" dirty="0">
                          <a:solidFill>
                            <a:srgbClr val="525252"/>
                          </a:solidFill>
                          <a:latin typeface="Calibri"/>
                          <a:cs typeface="Calibri"/>
                        </a:rPr>
                        <a:t> </a:t>
                      </a:r>
                      <a:r>
                        <a:rPr sz="1400" dirty="0">
                          <a:solidFill>
                            <a:srgbClr val="525252"/>
                          </a:solidFill>
                          <a:latin typeface="Calibri"/>
                          <a:cs typeface="Calibri"/>
                        </a:rPr>
                        <a:t>with</a:t>
                      </a:r>
                      <a:r>
                        <a:rPr sz="1400" spc="-40" dirty="0">
                          <a:solidFill>
                            <a:srgbClr val="525252"/>
                          </a:solidFill>
                          <a:latin typeface="Calibri"/>
                          <a:cs typeface="Calibri"/>
                        </a:rPr>
                        <a:t> </a:t>
                      </a:r>
                      <a:r>
                        <a:rPr sz="1400" spc="15" dirty="0">
                          <a:solidFill>
                            <a:srgbClr val="525252"/>
                          </a:solidFill>
                          <a:latin typeface="Calibri"/>
                          <a:cs typeface="Calibri"/>
                        </a:rPr>
                        <a:t>your</a:t>
                      </a:r>
                      <a:endParaRPr sz="1400">
                        <a:latin typeface="Calibri"/>
                        <a:cs typeface="Calibri"/>
                      </a:endParaRPr>
                    </a:p>
                  </a:txBody>
                  <a:tcPr marL="0" marR="0" marT="9525" marB="0"/>
                </a:tc>
                <a:tc>
                  <a:txBody>
                    <a:bodyPr/>
                    <a:lstStyle/>
                    <a:p>
                      <a:pPr>
                        <a:lnSpc>
                          <a:spcPct val="100000"/>
                        </a:lnSpc>
                      </a:pPr>
                      <a:endParaRPr sz="1300">
                        <a:latin typeface="Times New Roman"/>
                        <a:cs typeface="Times New Roman"/>
                      </a:endParaRPr>
                    </a:p>
                  </a:txBody>
                  <a:tcPr marL="0" marR="0" marT="0" marB="0"/>
                </a:tc>
                <a:tc vMerge="1">
                  <a:txBody>
                    <a:bodyPr/>
                    <a:lstStyle/>
                    <a:p>
                      <a:endParaRPr/>
                    </a:p>
                  </a:txBody>
                  <a:tcPr marL="0" marR="0" marT="0" marB="0">
                    <a:lnB w="12700">
                      <a:solidFill>
                        <a:srgbClr val="0068B5"/>
                      </a:solidFill>
                      <a:prstDash val="solid"/>
                    </a:lnB>
                  </a:tcPr>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lnR w="12700">
                      <a:solidFill>
                        <a:srgbClr val="0068B5"/>
                      </a:solidFill>
                      <a:prstDash val="solid"/>
                    </a:lnR>
                  </a:tcPr>
                </a:tc>
                <a:extLst>
                  <a:ext uri="{0D108BD9-81ED-4DB2-BD59-A6C34878D82A}">
                    <a16:rowId xmlns:a16="http://schemas.microsoft.com/office/drawing/2014/main" val="10005"/>
                  </a:ext>
                </a:extLst>
              </a:tr>
              <a:tr h="1054100">
                <a:tc>
                  <a:txBody>
                    <a:bodyPr/>
                    <a:lstStyle/>
                    <a:p>
                      <a:pPr marL="655320">
                        <a:lnSpc>
                          <a:spcPts val="1470"/>
                        </a:lnSpc>
                      </a:pPr>
                      <a:r>
                        <a:rPr sz="1400" spc="-15" dirty="0">
                          <a:solidFill>
                            <a:srgbClr val="525252"/>
                          </a:solidFill>
                          <a:latin typeface="Calibri"/>
                          <a:cs typeface="Calibri"/>
                        </a:rPr>
                        <a:t>C</a:t>
                      </a:r>
                      <a:r>
                        <a:rPr sz="1400" spc="-5" dirty="0">
                          <a:solidFill>
                            <a:srgbClr val="525252"/>
                          </a:solidFill>
                          <a:latin typeface="Calibri"/>
                          <a:cs typeface="Calibri"/>
                        </a:rPr>
                        <a:t>on</a:t>
                      </a:r>
                      <a:r>
                        <a:rPr sz="1400" spc="35" dirty="0">
                          <a:solidFill>
                            <a:srgbClr val="525252"/>
                          </a:solidFill>
                          <a:latin typeface="Calibri"/>
                          <a:cs typeface="Calibri"/>
                        </a:rPr>
                        <a:t>s</a:t>
                      </a:r>
                      <a:r>
                        <a:rPr sz="1400" spc="-30" dirty="0">
                          <a:solidFill>
                            <a:srgbClr val="525252"/>
                          </a:solidFill>
                          <a:latin typeface="Calibri"/>
                          <a:cs typeface="Calibri"/>
                        </a:rPr>
                        <a:t>i</a:t>
                      </a:r>
                      <a:r>
                        <a:rPr sz="1400" spc="-5" dirty="0">
                          <a:solidFill>
                            <a:srgbClr val="525252"/>
                          </a:solidFill>
                          <a:latin typeface="Calibri"/>
                          <a:cs typeface="Calibri"/>
                        </a:rPr>
                        <a:t>d</a:t>
                      </a:r>
                      <a:r>
                        <a:rPr sz="1400" spc="-40" dirty="0">
                          <a:solidFill>
                            <a:srgbClr val="525252"/>
                          </a:solidFill>
                          <a:latin typeface="Calibri"/>
                          <a:cs typeface="Calibri"/>
                        </a:rPr>
                        <a:t>e</a:t>
                      </a:r>
                      <a:r>
                        <a:rPr sz="1400" dirty="0">
                          <a:solidFill>
                            <a:srgbClr val="525252"/>
                          </a:solidFill>
                          <a:latin typeface="Calibri"/>
                          <a:cs typeface="Calibri"/>
                        </a:rPr>
                        <a:t>r</a:t>
                      </a:r>
                      <a:r>
                        <a:rPr sz="1400" spc="-65" dirty="0">
                          <a:solidFill>
                            <a:srgbClr val="525252"/>
                          </a:solidFill>
                          <a:latin typeface="Calibri"/>
                          <a:cs typeface="Calibri"/>
                        </a:rPr>
                        <a:t> </a:t>
                      </a:r>
                      <a:r>
                        <a:rPr sz="1400" spc="-40" dirty="0">
                          <a:solidFill>
                            <a:srgbClr val="525252"/>
                          </a:solidFill>
                          <a:latin typeface="Calibri"/>
                          <a:cs typeface="Calibri"/>
                        </a:rPr>
                        <a:t>e</a:t>
                      </a:r>
                      <a:r>
                        <a:rPr sz="1400" spc="-5" dirty="0">
                          <a:solidFill>
                            <a:srgbClr val="525252"/>
                          </a:solidFill>
                          <a:latin typeface="Calibri"/>
                          <a:cs typeface="Calibri"/>
                        </a:rPr>
                        <a:t>nh</a:t>
                      </a:r>
                      <a:r>
                        <a:rPr sz="1400" spc="-10" dirty="0">
                          <a:solidFill>
                            <a:srgbClr val="525252"/>
                          </a:solidFill>
                          <a:latin typeface="Calibri"/>
                          <a:cs typeface="Calibri"/>
                        </a:rPr>
                        <a:t>a</a:t>
                      </a:r>
                      <a:r>
                        <a:rPr sz="1400" spc="-5" dirty="0">
                          <a:solidFill>
                            <a:srgbClr val="525252"/>
                          </a:solidFill>
                          <a:latin typeface="Calibri"/>
                          <a:cs typeface="Calibri"/>
                        </a:rPr>
                        <a:t>nc</a:t>
                      </a:r>
                      <a:r>
                        <a:rPr sz="1400" spc="-40" dirty="0">
                          <a:solidFill>
                            <a:srgbClr val="525252"/>
                          </a:solidFill>
                          <a:latin typeface="Calibri"/>
                          <a:cs typeface="Calibri"/>
                        </a:rPr>
                        <a:t>e</a:t>
                      </a:r>
                      <a:r>
                        <a:rPr sz="1400" dirty="0">
                          <a:solidFill>
                            <a:srgbClr val="525252"/>
                          </a:solidFill>
                          <a:latin typeface="Calibri"/>
                          <a:cs typeface="Calibri"/>
                        </a:rPr>
                        <a:t>d</a:t>
                      </a:r>
                      <a:endParaRPr sz="1400">
                        <a:latin typeface="Calibri"/>
                        <a:cs typeface="Calibri"/>
                      </a:endParaRPr>
                    </a:p>
                    <a:p>
                      <a:pPr marL="741045">
                        <a:lnSpc>
                          <a:spcPct val="100000"/>
                        </a:lnSpc>
                        <a:spcBef>
                          <a:spcPts val="45"/>
                        </a:spcBef>
                      </a:pPr>
                      <a:r>
                        <a:rPr sz="1400" spc="15" dirty="0">
                          <a:solidFill>
                            <a:srgbClr val="525252"/>
                          </a:solidFill>
                          <a:latin typeface="Calibri"/>
                          <a:cs typeface="Calibri"/>
                        </a:rPr>
                        <a:t>rewards</a:t>
                      </a:r>
                      <a:r>
                        <a:rPr sz="1400" spc="-80" dirty="0">
                          <a:solidFill>
                            <a:srgbClr val="525252"/>
                          </a:solidFill>
                          <a:latin typeface="Calibri"/>
                          <a:cs typeface="Calibri"/>
                        </a:rPr>
                        <a:t> </a:t>
                      </a:r>
                      <a:r>
                        <a:rPr sz="1400" dirty="0">
                          <a:solidFill>
                            <a:srgbClr val="525252"/>
                          </a:solidFill>
                          <a:latin typeface="Calibri"/>
                          <a:cs typeface="Calibri"/>
                        </a:rPr>
                        <a:t>instead.</a:t>
                      </a:r>
                      <a:endParaRPr sz="1400">
                        <a:latin typeface="Calibri"/>
                        <a:cs typeface="Calibri"/>
                      </a:endParaRPr>
                    </a:p>
                  </a:txBody>
                  <a:tcPr marL="0" marR="0" marT="0" marB="0">
                    <a:lnL w="12700">
                      <a:solidFill>
                        <a:srgbClr val="0068B5"/>
                      </a:solidFill>
                      <a:prstDash val="solid"/>
                    </a:lnL>
                    <a:lnB w="12700">
                      <a:solidFill>
                        <a:srgbClr val="0068B5"/>
                      </a:solidFill>
                      <a:prstDash val="solid"/>
                    </a:lnB>
                  </a:tcPr>
                </a:tc>
                <a:tc>
                  <a:txBody>
                    <a:bodyPr/>
                    <a:lstStyle/>
                    <a:p>
                      <a:pPr>
                        <a:lnSpc>
                          <a:spcPct val="100000"/>
                        </a:lnSpc>
                      </a:pPr>
                      <a:endParaRPr sz="1300">
                        <a:latin typeface="Times New Roman"/>
                        <a:cs typeface="Times New Roman"/>
                      </a:endParaRPr>
                    </a:p>
                  </a:txBody>
                  <a:tcPr marL="0" marR="0" marT="0" marB="0">
                    <a:lnB w="12700">
                      <a:solidFill>
                        <a:srgbClr val="0068B5"/>
                      </a:solidFill>
                      <a:prstDash val="solid"/>
                    </a:lnB>
                  </a:tcPr>
                </a:tc>
                <a:tc>
                  <a:txBody>
                    <a:bodyPr/>
                    <a:lstStyle/>
                    <a:p>
                      <a:pPr marL="45720" algn="ctr">
                        <a:lnSpc>
                          <a:spcPts val="1515"/>
                        </a:lnSpc>
                      </a:pPr>
                      <a:r>
                        <a:rPr sz="1400" spc="-15" dirty="0">
                          <a:solidFill>
                            <a:srgbClr val="525252"/>
                          </a:solidFill>
                          <a:latin typeface="Calibri"/>
                          <a:cs typeface="Calibri"/>
                        </a:rPr>
                        <a:t>m</a:t>
                      </a:r>
                      <a:r>
                        <a:rPr sz="1400" spc="-10" dirty="0">
                          <a:solidFill>
                            <a:srgbClr val="525252"/>
                          </a:solidFill>
                          <a:latin typeface="Calibri"/>
                          <a:cs typeface="Calibri"/>
                        </a:rPr>
                        <a:t>a</a:t>
                      </a:r>
                      <a:r>
                        <a:rPr sz="1400" spc="-5" dirty="0">
                          <a:solidFill>
                            <a:srgbClr val="525252"/>
                          </a:solidFill>
                          <a:latin typeface="Calibri"/>
                          <a:cs typeface="Calibri"/>
                        </a:rPr>
                        <a:t>n</a:t>
                      </a:r>
                      <a:r>
                        <a:rPr sz="1400" spc="-10" dirty="0">
                          <a:solidFill>
                            <a:srgbClr val="525252"/>
                          </a:solidFill>
                          <a:latin typeface="Calibri"/>
                          <a:cs typeface="Calibri"/>
                        </a:rPr>
                        <a:t>a</a:t>
                      </a:r>
                      <a:r>
                        <a:rPr sz="1400" dirty="0">
                          <a:solidFill>
                            <a:srgbClr val="525252"/>
                          </a:solidFill>
                          <a:latin typeface="Calibri"/>
                          <a:cs typeface="Calibri"/>
                        </a:rPr>
                        <a:t>g</a:t>
                      </a:r>
                      <a:r>
                        <a:rPr sz="1400" spc="-35" dirty="0">
                          <a:solidFill>
                            <a:srgbClr val="525252"/>
                          </a:solidFill>
                          <a:latin typeface="Calibri"/>
                          <a:cs typeface="Calibri"/>
                        </a:rPr>
                        <a:t>e</a:t>
                      </a:r>
                      <a:r>
                        <a:rPr sz="1400" dirty="0">
                          <a:solidFill>
                            <a:srgbClr val="525252"/>
                          </a:solidFill>
                          <a:latin typeface="Calibri"/>
                          <a:cs typeface="Calibri"/>
                        </a:rPr>
                        <a:t>r</a:t>
                      </a:r>
                      <a:r>
                        <a:rPr sz="1400" spc="-70" dirty="0">
                          <a:solidFill>
                            <a:srgbClr val="525252"/>
                          </a:solidFill>
                          <a:latin typeface="Calibri"/>
                          <a:cs typeface="Calibri"/>
                        </a:rPr>
                        <a:t> </a:t>
                      </a:r>
                      <a:r>
                        <a:rPr sz="1400" spc="-5" dirty="0">
                          <a:solidFill>
                            <a:srgbClr val="525252"/>
                          </a:solidFill>
                          <a:latin typeface="Calibri"/>
                          <a:cs typeface="Calibri"/>
                        </a:rPr>
                        <a:t>b</a:t>
                      </a:r>
                      <a:r>
                        <a:rPr sz="1400" spc="-35" dirty="0">
                          <a:solidFill>
                            <a:srgbClr val="525252"/>
                          </a:solidFill>
                          <a:latin typeface="Calibri"/>
                          <a:cs typeface="Calibri"/>
                        </a:rPr>
                        <a:t>e</a:t>
                      </a:r>
                      <a:r>
                        <a:rPr sz="1400" spc="10" dirty="0">
                          <a:solidFill>
                            <a:srgbClr val="525252"/>
                          </a:solidFill>
                          <a:latin typeface="Calibri"/>
                          <a:cs typeface="Calibri"/>
                        </a:rPr>
                        <a:t>f</a:t>
                      </a:r>
                      <a:r>
                        <a:rPr sz="1400" spc="-5" dirty="0">
                          <a:solidFill>
                            <a:srgbClr val="525252"/>
                          </a:solidFill>
                          <a:latin typeface="Calibri"/>
                          <a:cs typeface="Calibri"/>
                        </a:rPr>
                        <a:t>o</a:t>
                      </a:r>
                      <a:r>
                        <a:rPr sz="1400" spc="25" dirty="0">
                          <a:solidFill>
                            <a:srgbClr val="525252"/>
                          </a:solidFill>
                          <a:latin typeface="Calibri"/>
                          <a:cs typeface="Calibri"/>
                        </a:rPr>
                        <a:t>r</a:t>
                      </a:r>
                      <a:r>
                        <a:rPr sz="1400" dirty="0">
                          <a:solidFill>
                            <a:srgbClr val="525252"/>
                          </a:solidFill>
                          <a:latin typeface="Calibri"/>
                          <a:cs typeface="Calibri"/>
                        </a:rPr>
                        <a:t>e</a:t>
                      </a:r>
                      <a:endParaRPr sz="1400">
                        <a:latin typeface="Calibri"/>
                        <a:cs typeface="Calibri"/>
                      </a:endParaRPr>
                    </a:p>
                    <a:p>
                      <a:pPr marL="46355" algn="ctr">
                        <a:lnSpc>
                          <a:spcPts val="1650"/>
                        </a:lnSpc>
                      </a:pPr>
                      <a:r>
                        <a:rPr sz="1400" dirty="0">
                          <a:solidFill>
                            <a:srgbClr val="525252"/>
                          </a:solidFill>
                          <a:latin typeface="Calibri"/>
                          <a:cs typeface="Calibri"/>
                        </a:rPr>
                        <a:t>applying</a:t>
                      </a:r>
                      <a:r>
                        <a:rPr sz="1400" spc="-40" dirty="0">
                          <a:solidFill>
                            <a:srgbClr val="525252"/>
                          </a:solidFill>
                          <a:latin typeface="Calibri"/>
                          <a:cs typeface="Calibri"/>
                        </a:rPr>
                        <a:t> </a:t>
                      </a:r>
                      <a:r>
                        <a:rPr sz="1400" spc="-5" dirty="0">
                          <a:solidFill>
                            <a:srgbClr val="525252"/>
                          </a:solidFill>
                          <a:latin typeface="Calibri"/>
                          <a:cs typeface="Calibri"/>
                        </a:rPr>
                        <a:t>the</a:t>
                      </a:r>
                      <a:endParaRPr sz="1400">
                        <a:latin typeface="Calibri"/>
                        <a:cs typeface="Calibri"/>
                      </a:endParaRPr>
                    </a:p>
                    <a:p>
                      <a:pPr marL="50165" algn="ctr">
                        <a:lnSpc>
                          <a:spcPts val="1664"/>
                        </a:lnSpc>
                      </a:pPr>
                      <a:r>
                        <a:rPr sz="1400" dirty="0">
                          <a:solidFill>
                            <a:srgbClr val="525252"/>
                          </a:solidFill>
                          <a:latin typeface="Calibri"/>
                          <a:cs typeface="Calibri"/>
                        </a:rPr>
                        <a:t>promotion.</a:t>
                      </a:r>
                      <a:endParaRPr sz="1400">
                        <a:latin typeface="Calibri"/>
                        <a:cs typeface="Calibri"/>
                      </a:endParaRPr>
                    </a:p>
                  </a:txBody>
                  <a:tcPr marL="0" marR="0" marT="0" marB="0">
                    <a:lnB w="12700">
                      <a:solidFill>
                        <a:srgbClr val="0068B5"/>
                      </a:solidFill>
                      <a:prstDash val="solid"/>
                    </a:lnB>
                  </a:tcPr>
                </a:tc>
                <a:tc>
                  <a:txBody>
                    <a:bodyPr/>
                    <a:lstStyle/>
                    <a:p>
                      <a:pPr>
                        <a:lnSpc>
                          <a:spcPct val="100000"/>
                        </a:lnSpc>
                      </a:pPr>
                      <a:endParaRPr sz="1300">
                        <a:latin typeface="Times New Roman"/>
                        <a:cs typeface="Times New Roman"/>
                      </a:endParaRPr>
                    </a:p>
                  </a:txBody>
                  <a:tcPr marL="0" marR="0" marT="0" marB="0">
                    <a:lnB w="12700">
                      <a:solidFill>
                        <a:srgbClr val="0068B5"/>
                      </a:solidFill>
                      <a:prstDash val="solid"/>
                    </a:lnB>
                  </a:tcPr>
                </a:tc>
                <a:tc vMerge="1">
                  <a:txBody>
                    <a:bodyPr/>
                    <a:lstStyle/>
                    <a:p>
                      <a:endParaRPr/>
                    </a:p>
                  </a:txBody>
                  <a:tcPr marL="0" marR="0" marT="0" marB="0">
                    <a:lnB w="12700">
                      <a:solidFill>
                        <a:srgbClr val="0068B5"/>
                      </a:solidFill>
                      <a:prstDash val="solid"/>
                    </a:lnB>
                  </a:tcPr>
                </a:tc>
                <a:tc>
                  <a:txBody>
                    <a:bodyPr/>
                    <a:lstStyle/>
                    <a:p>
                      <a:pPr>
                        <a:lnSpc>
                          <a:spcPct val="100000"/>
                        </a:lnSpc>
                      </a:pPr>
                      <a:endParaRPr sz="1300">
                        <a:latin typeface="Times New Roman"/>
                        <a:cs typeface="Times New Roman"/>
                      </a:endParaRPr>
                    </a:p>
                  </a:txBody>
                  <a:tcPr marL="0" marR="0" marT="0" marB="0">
                    <a:lnB w="12700">
                      <a:solidFill>
                        <a:srgbClr val="0068B5"/>
                      </a:solidFill>
                      <a:prstDash val="solid"/>
                    </a:lnB>
                  </a:tcPr>
                </a:tc>
                <a:tc>
                  <a:txBody>
                    <a:bodyPr/>
                    <a:lstStyle/>
                    <a:p>
                      <a:pPr>
                        <a:lnSpc>
                          <a:spcPct val="100000"/>
                        </a:lnSpc>
                      </a:pPr>
                      <a:endParaRPr sz="1300">
                        <a:latin typeface="Times New Roman"/>
                        <a:cs typeface="Times New Roman"/>
                      </a:endParaRPr>
                    </a:p>
                  </a:txBody>
                  <a:tcPr marL="0" marR="0" marT="0" marB="0">
                    <a:lnR w="12700">
                      <a:solidFill>
                        <a:srgbClr val="0068B5"/>
                      </a:solidFill>
                      <a:prstDash val="solid"/>
                    </a:lnR>
                    <a:lnB w="12700">
                      <a:solidFill>
                        <a:srgbClr val="0068B5"/>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7685E5-F3BE-4518-B91E-B46104BA959A}"/>
              </a:ext>
            </a:extLst>
          </p:cNvPr>
          <p:cNvGrpSpPr/>
          <p:nvPr/>
        </p:nvGrpSpPr>
        <p:grpSpPr>
          <a:xfrm>
            <a:off x="614416" y="544529"/>
            <a:ext cx="10728254" cy="5414481"/>
            <a:chOff x="141804" y="135758"/>
            <a:chExt cx="6627474" cy="3293242"/>
          </a:xfrm>
        </p:grpSpPr>
        <p:pic>
          <p:nvPicPr>
            <p:cNvPr id="4" name="Picture 3">
              <a:extLst>
                <a:ext uri="{FF2B5EF4-FFF2-40B4-BE49-F238E27FC236}">
                  <a16:creationId xmlns:a16="http://schemas.microsoft.com/office/drawing/2014/main" id="{07A46B07-B7C3-4264-A64E-BC5376255735}"/>
                </a:ext>
              </a:extLst>
            </p:cNvPr>
            <p:cNvPicPr>
              <a:picLocks noChangeAspect="1"/>
            </p:cNvPicPr>
            <p:nvPr/>
          </p:nvPicPr>
          <p:blipFill rotWithShape="1">
            <a:blip r:embed="rId2"/>
            <a:srcRect l="4160" b="84852"/>
            <a:stretch/>
          </p:blipFill>
          <p:spPr>
            <a:xfrm>
              <a:off x="141804" y="135758"/>
              <a:ext cx="6627474" cy="552611"/>
            </a:xfrm>
            <a:prstGeom prst="rect">
              <a:avLst/>
            </a:prstGeom>
          </p:spPr>
        </p:pic>
        <p:pic>
          <p:nvPicPr>
            <p:cNvPr id="8" name="Picture 7">
              <a:extLst>
                <a:ext uri="{FF2B5EF4-FFF2-40B4-BE49-F238E27FC236}">
                  <a16:creationId xmlns:a16="http://schemas.microsoft.com/office/drawing/2014/main" id="{6C720352-DAC5-42B1-97C3-57ED281937B5}"/>
                </a:ext>
              </a:extLst>
            </p:cNvPr>
            <p:cNvPicPr>
              <a:picLocks noChangeAspect="1"/>
            </p:cNvPicPr>
            <p:nvPr/>
          </p:nvPicPr>
          <p:blipFill rotWithShape="1">
            <a:blip r:embed="rId2"/>
            <a:srcRect l="4160" t="24161"/>
            <a:stretch/>
          </p:blipFill>
          <p:spPr>
            <a:xfrm>
              <a:off x="141804" y="662309"/>
              <a:ext cx="6627474" cy="2766691"/>
            </a:xfrm>
            <a:prstGeom prst="rect">
              <a:avLst/>
            </a:prstGeom>
          </p:spPr>
        </p:pic>
      </p:grpSp>
    </p:spTree>
    <p:extLst>
      <p:ext uri="{BB962C8B-B14F-4D97-AF65-F5344CB8AC3E}">
        <p14:creationId xmlns:p14="http://schemas.microsoft.com/office/powerpoint/2010/main" val="264743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B54DE5-8827-4024-AC20-FFF13C3DF712}"/>
              </a:ext>
            </a:extLst>
          </p:cNvPr>
          <p:cNvSpPr>
            <a:spLocks noGrp="1"/>
          </p:cNvSpPr>
          <p:nvPr>
            <p:ph type="title"/>
          </p:nvPr>
        </p:nvSpPr>
        <p:spPr/>
        <p:txBody>
          <a:bodyPr lIns="0" tIns="0" rIns="0" bIns="0" anchor="t">
            <a:noAutofit/>
          </a:bodyPr>
          <a:lstStyle/>
          <a:p>
            <a:r>
              <a:rPr lang="en-US">
                <a:solidFill>
                  <a:srgbClr val="262626"/>
                </a:solidFill>
                <a:latin typeface="Intel Clear Light"/>
              </a:rPr>
              <a:t>Rewards Conversations</a:t>
            </a:r>
          </a:p>
        </p:txBody>
      </p:sp>
      <p:sp>
        <p:nvSpPr>
          <p:cNvPr id="12" name="Rectangle 11">
            <a:extLst>
              <a:ext uri="{FF2B5EF4-FFF2-40B4-BE49-F238E27FC236}">
                <a16:creationId xmlns:a16="http://schemas.microsoft.com/office/drawing/2014/main" id="{A952123A-65F0-4B53-97C2-7004D63A3EB8}"/>
              </a:ext>
            </a:extLst>
          </p:cNvPr>
          <p:cNvSpPr/>
          <p:nvPr/>
        </p:nvSpPr>
        <p:spPr>
          <a:xfrm>
            <a:off x="609814" y="1523999"/>
            <a:ext cx="5613673" cy="47021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342900" marR="0" lvl="0" indent="-342900" algn="l" defTabSz="825500" rtl="0" eaLnBrk="1" fontAlgn="auto" latinLnBrk="0" hangingPunct="0">
              <a:lnSpc>
                <a:spcPct val="100000"/>
              </a:lnSpc>
              <a:spcBef>
                <a:spcPts val="0"/>
              </a:spcBef>
              <a:spcAft>
                <a:spcPts val="1800"/>
              </a:spcAft>
              <a:buClrTx/>
              <a:buSzTx/>
              <a:buFont typeface="Wingdings" panose="05000000000000000000" pitchFamily="2" charset="2"/>
              <a:buChar char="ü"/>
              <a:tabLst/>
              <a:defRPr/>
            </a:pPr>
            <a:r>
              <a:rPr kumimoji="0" lang="en-US" sz="24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Rewards Statements available starting Feb. 7</a:t>
            </a:r>
            <a:endParaRPr kumimoji="0" lang="en-US" sz="24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a:endParaRPr>
          </a:p>
          <a:p>
            <a:pPr marL="342900" marR="0" lvl="0" indent="-342900" algn="l" defTabSz="825500" rtl="0" eaLnBrk="1" fontAlgn="auto" latinLnBrk="0" hangingPunct="0">
              <a:lnSpc>
                <a:spcPct val="100000"/>
              </a:lnSpc>
              <a:spcBef>
                <a:spcPts val="0"/>
              </a:spcBef>
              <a:spcAft>
                <a:spcPts val="1800"/>
              </a:spcAft>
              <a:buClrTx/>
              <a:buSzTx/>
              <a:buFont typeface="Wingdings" panose="05000000000000000000" pitchFamily="2" charset="2"/>
              <a:buChar char="ü"/>
              <a:tabLst/>
              <a:defRPr/>
            </a:pPr>
            <a:r>
              <a:rPr kumimoji="0" lang="en-US" sz="24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Hold Rewards Conversations before pay Feb. 18</a:t>
            </a:r>
            <a:endParaRPr kumimoji="0" lang="en-US" sz="24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a:endParaRPr>
          </a:p>
          <a:p>
            <a:pPr marL="342900" marR="0" lvl="0" indent="-342900" algn="l" defTabSz="825500" rtl="0" eaLnBrk="1" fontAlgn="auto" latinLnBrk="0" hangingPunct="0">
              <a:lnSpc>
                <a:spcPct val="100000"/>
              </a:lnSpc>
              <a:spcBef>
                <a:spcPts val="0"/>
              </a:spcBef>
              <a:spcAft>
                <a:spcPts val="1800"/>
              </a:spcAft>
              <a:buClrTx/>
              <a:buSzTx/>
              <a:buFont typeface="Wingdings" panose="05000000000000000000" pitchFamily="2" charset="2"/>
              <a:buChar char="ü"/>
              <a:tabLst/>
              <a:defRPr/>
            </a:pPr>
            <a:r>
              <a:rPr kumimoji="0" lang="en-US" sz="24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Rewards Conversation Manager Training available in Feb. to help you prepare</a:t>
            </a:r>
            <a:endParaRPr kumimoji="0" lang="en-US" sz="24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a:endParaRPr>
          </a:p>
          <a:p>
            <a:pPr marL="342900" marR="0" lvl="0" indent="-342900" algn="l" defTabSz="825500" rtl="0" eaLnBrk="1" fontAlgn="auto" latinLnBrk="0" hangingPunct="0">
              <a:lnSpc>
                <a:spcPct val="100000"/>
              </a:lnSpc>
              <a:spcBef>
                <a:spcPts val="0"/>
              </a:spcBef>
              <a:spcAft>
                <a:spcPts val="1800"/>
              </a:spcAft>
              <a:buClrTx/>
              <a:buSzTx/>
              <a:buFont typeface="Wingdings" panose="05000000000000000000" pitchFamily="2" charset="2"/>
              <a:buChar char="ü"/>
              <a:tabLst/>
              <a:defRPr/>
            </a:pPr>
            <a:r>
              <a:rPr kumimoji="0" lang="en-US" sz="24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Employee Rewards Planning Overviews available to learn more about Rewards Planning at Intel</a:t>
            </a:r>
            <a:endParaRPr kumimoji="0" lang="en-US" sz="24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a:endParaRPr>
          </a:p>
          <a:p>
            <a:pPr marL="0" marR="0" lvl="0" indent="0" algn="l" defTabSz="825500" rtl="0" eaLnBrk="1" fontAlgn="auto" latinLnBrk="0" hangingPunct="0">
              <a:lnSpc>
                <a:spcPct val="100000"/>
              </a:lnSpc>
              <a:spcBef>
                <a:spcPts val="0"/>
              </a:spcBef>
              <a:spcAft>
                <a:spcPts val="1800"/>
              </a:spcAft>
              <a:buClrTx/>
              <a:buSzTx/>
              <a:buFontTx/>
              <a:buNone/>
              <a:tabLst/>
              <a:defRPr/>
            </a:pPr>
            <a:endParaRPr kumimoji="0" lang="en-US" sz="2400" b="0" i="0" u="none" strike="noStrike" kern="0" cap="none" spc="0" normalizeH="0" baseline="0" noProof="0" dirty="0">
              <a:ln>
                <a:noFill/>
              </a:ln>
              <a:solidFill>
                <a:srgbClr val="262626"/>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a:endParaRPr>
          </a:p>
        </p:txBody>
      </p:sp>
      <p:pic>
        <p:nvPicPr>
          <p:cNvPr id="1026" name="Picture 4">
            <a:extLst>
              <a:ext uri="{FF2B5EF4-FFF2-40B4-BE49-F238E27FC236}">
                <a16:creationId xmlns:a16="http://schemas.microsoft.com/office/drawing/2014/main" id="{5074D62D-1FB1-4C9B-BDEC-E52584164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488" y="1386154"/>
            <a:ext cx="5478778" cy="390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11E8267-0A20-4BA2-878A-8196D06ADC0F}"/>
              </a:ext>
            </a:extLst>
          </p:cNvPr>
          <p:cNvSpPr txBox="1"/>
          <p:nvPr/>
        </p:nvSpPr>
        <p:spPr>
          <a:xfrm>
            <a:off x="7286171" y="2852857"/>
            <a:ext cx="2859314"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0000"/>
                </a:solidFill>
                <a:effectLst/>
                <a:uLnTx/>
                <a:uFillTx/>
                <a:latin typeface="Intel Clear"/>
                <a:ea typeface="+mn-ea"/>
                <a:cs typeface="+mn-cs"/>
                <a:sym typeface="Helvetica Neue"/>
              </a:rPr>
              <a:t>WIP</a:t>
            </a:r>
          </a:p>
        </p:txBody>
      </p:sp>
    </p:spTree>
    <p:extLst>
      <p:ext uri="{BB962C8B-B14F-4D97-AF65-F5344CB8AC3E}">
        <p14:creationId xmlns:p14="http://schemas.microsoft.com/office/powerpoint/2010/main" val="38708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851E1E-BB96-4C62-8430-EFE3B5FD6015}"/>
              </a:ext>
            </a:extLst>
          </p:cNvPr>
          <p:cNvPicPr>
            <a:picLocks noChangeAspect="1"/>
          </p:cNvPicPr>
          <p:nvPr/>
        </p:nvPicPr>
        <p:blipFill rotWithShape="1">
          <a:blip r:embed="rId2"/>
          <a:srcRect b="10696"/>
          <a:stretch/>
        </p:blipFill>
        <p:spPr>
          <a:xfrm>
            <a:off x="0" y="918387"/>
            <a:ext cx="12192000" cy="5328302"/>
          </a:xfrm>
          <a:prstGeom prst="rect">
            <a:avLst/>
          </a:prstGeom>
        </p:spPr>
      </p:pic>
      <p:sp>
        <p:nvSpPr>
          <p:cNvPr id="5" name="Title 1">
            <a:extLst>
              <a:ext uri="{FF2B5EF4-FFF2-40B4-BE49-F238E27FC236}">
                <a16:creationId xmlns:a16="http://schemas.microsoft.com/office/drawing/2014/main" id="{8E6DB268-3759-47A0-91A8-0DCDC5F803BA}"/>
              </a:ext>
            </a:extLst>
          </p:cNvPr>
          <p:cNvSpPr>
            <a:spLocks noGrp="1"/>
          </p:cNvSpPr>
          <p:nvPr>
            <p:ph type="title"/>
          </p:nvPr>
        </p:nvSpPr>
        <p:spPr>
          <a:xfrm>
            <a:off x="590591" y="139985"/>
            <a:ext cx="11010816" cy="952499"/>
          </a:xfrm>
        </p:spPr>
        <p:txBody>
          <a:bodyPr/>
          <a:lstStyle/>
          <a:p>
            <a:r>
              <a:rPr lang="en-US" dirty="0"/>
              <a:t>Rewards Planning  </a:t>
            </a:r>
            <a:r>
              <a:rPr lang="en-US" sz="3200" dirty="0">
                <a:hlinkClick r:id="rId3"/>
              </a:rPr>
              <a:t>goto/</a:t>
            </a:r>
            <a:r>
              <a:rPr lang="en-US" sz="3200" dirty="0" err="1">
                <a:hlinkClick r:id="rId3"/>
              </a:rPr>
              <a:t>rewardsplanning</a:t>
            </a:r>
            <a:endParaRPr lang="en-US" dirty="0"/>
          </a:p>
        </p:txBody>
      </p:sp>
    </p:spTree>
    <p:extLst>
      <p:ext uri="{BB962C8B-B14F-4D97-AF65-F5344CB8AC3E}">
        <p14:creationId xmlns:p14="http://schemas.microsoft.com/office/powerpoint/2010/main" val="115062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1482-48DC-4A31-930A-911D8FAFEE48}"/>
              </a:ext>
            </a:extLst>
          </p:cNvPr>
          <p:cNvSpPr>
            <a:spLocks noGrp="1"/>
          </p:cNvSpPr>
          <p:nvPr>
            <p:ph type="title"/>
          </p:nvPr>
        </p:nvSpPr>
        <p:spPr>
          <a:xfrm>
            <a:off x="590591" y="139985"/>
            <a:ext cx="11010816" cy="952499"/>
          </a:xfrm>
        </p:spPr>
        <p:txBody>
          <a:bodyPr/>
          <a:lstStyle/>
          <a:p>
            <a:r>
              <a:rPr lang="en-US" dirty="0" err="1"/>
              <a:t>PeopleFluent</a:t>
            </a:r>
            <a:r>
              <a:rPr lang="en-US" dirty="0"/>
              <a:t>  </a:t>
            </a:r>
            <a:r>
              <a:rPr lang="en-US" sz="3200" dirty="0">
                <a:hlinkClick r:id="rId2"/>
              </a:rPr>
              <a:t>goto/</a:t>
            </a:r>
            <a:r>
              <a:rPr lang="en-US" sz="3200" dirty="0" err="1">
                <a:hlinkClick r:id="rId2"/>
              </a:rPr>
              <a:t>peoplefluent</a:t>
            </a:r>
            <a:r>
              <a:rPr lang="en-US" sz="3200" dirty="0">
                <a:hlinkClick r:id="rId2"/>
              </a:rPr>
              <a:t>   </a:t>
            </a:r>
            <a:endParaRPr lang="en-US" dirty="0"/>
          </a:p>
        </p:txBody>
      </p:sp>
      <p:pic>
        <p:nvPicPr>
          <p:cNvPr id="4" name="Picture 3">
            <a:extLst>
              <a:ext uri="{FF2B5EF4-FFF2-40B4-BE49-F238E27FC236}">
                <a16:creationId xmlns:a16="http://schemas.microsoft.com/office/drawing/2014/main" id="{9EE22518-8D89-48C4-A877-E6ACBD58C919}"/>
              </a:ext>
            </a:extLst>
          </p:cNvPr>
          <p:cNvPicPr>
            <a:picLocks noChangeAspect="1"/>
          </p:cNvPicPr>
          <p:nvPr/>
        </p:nvPicPr>
        <p:blipFill>
          <a:blip r:embed="rId3"/>
          <a:stretch>
            <a:fillRect/>
          </a:stretch>
        </p:blipFill>
        <p:spPr>
          <a:xfrm>
            <a:off x="121577" y="904332"/>
            <a:ext cx="11948845" cy="5426688"/>
          </a:xfrm>
          <a:prstGeom prst="rect">
            <a:avLst/>
          </a:prstGeom>
        </p:spPr>
      </p:pic>
      <p:graphicFrame>
        <p:nvGraphicFramePr>
          <p:cNvPr id="5" name="Object 4">
            <a:hlinkClick r:id="" action="ppaction://ole?verb=0"/>
            <a:extLst>
              <a:ext uri="{FF2B5EF4-FFF2-40B4-BE49-F238E27FC236}">
                <a16:creationId xmlns:a16="http://schemas.microsoft.com/office/drawing/2014/main" id="{4B04F585-07DB-423C-86A7-BF16EA1D62A8}"/>
              </a:ext>
            </a:extLst>
          </p:cNvPr>
          <p:cNvGraphicFramePr>
            <a:graphicFrameLocks noChangeAspect="1"/>
          </p:cNvGraphicFramePr>
          <p:nvPr>
            <p:extLst>
              <p:ext uri="{D42A27DB-BD31-4B8C-83A1-F6EECF244321}">
                <p14:modId xmlns:p14="http://schemas.microsoft.com/office/powerpoint/2010/main" val="3959163985"/>
              </p:ext>
            </p:extLst>
          </p:nvPr>
        </p:nvGraphicFramePr>
        <p:xfrm>
          <a:off x="10687007" y="286034"/>
          <a:ext cx="914400" cy="806450"/>
        </p:xfrm>
        <a:graphic>
          <a:graphicData uri="http://schemas.openxmlformats.org/presentationml/2006/ole">
            <mc:AlternateContent xmlns:mc="http://schemas.openxmlformats.org/markup-compatibility/2006">
              <mc:Choice xmlns:v="urn:schemas-microsoft-com:vml" Requires="v">
                <p:oleObj name="Presentation" showAsIcon="1" r:id="rId4" imgW="914597" imgH="806406" progId="PowerPoint.Show.12">
                  <p:embed/>
                </p:oleObj>
              </mc:Choice>
              <mc:Fallback>
                <p:oleObj name="Presentation" showAsIcon="1" r:id="rId4" imgW="914597" imgH="806406" progId="PowerPoint.Show.12">
                  <p:embed/>
                  <p:pic>
                    <p:nvPicPr>
                      <p:cNvPr id="5" name="Object 4">
                        <a:hlinkClick r:id="" action="ppaction://ole?verb=0"/>
                        <a:extLst>
                          <a:ext uri="{FF2B5EF4-FFF2-40B4-BE49-F238E27FC236}">
                            <a16:creationId xmlns:a16="http://schemas.microsoft.com/office/drawing/2014/main" id="{4B04F585-07DB-423C-86A7-BF16EA1D62A8}"/>
                          </a:ext>
                        </a:extLst>
                      </p:cNvPr>
                      <p:cNvPicPr/>
                      <p:nvPr/>
                    </p:nvPicPr>
                    <p:blipFill>
                      <a:blip r:embed="rId5"/>
                      <a:stretch>
                        <a:fillRect/>
                      </a:stretch>
                    </p:blipFill>
                    <p:spPr>
                      <a:xfrm>
                        <a:off x="10687007" y="286034"/>
                        <a:ext cx="914400" cy="8064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1569FC0-BF81-48FC-B38F-97099C26AD97}"/>
              </a:ext>
            </a:extLst>
          </p:cNvPr>
          <p:cNvSpPr txBox="1"/>
          <p:nvPr/>
        </p:nvSpPr>
        <p:spPr>
          <a:xfrm>
            <a:off x="1571946" y="1428108"/>
            <a:ext cx="1345915" cy="553998"/>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2"/>
                </a:solidFill>
                <a:effectLst/>
                <a:uFillTx/>
                <a:latin typeface="+mn-lt"/>
                <a:ea typeface="+mn-ea"/>
                <a:cs typeface="+mn-cs"/>
                <a:sym typeface="Helvetica Neue"/>
              </a:rPr>
              <a:t>~8mins tool demo video</a:t>
            </a:r>
          </a:p>
        </p:txBody>
      </p:sp>
      <p:sp>
        <p:nvSpPr>
          <p:cNvPr id="7" name="TextBox 6">
            <a:extLst>
              <a:ext uri="{FF2B5EF4-FFF2-40B4-BE49-F238E27FC236}">
                <a16:creationId xmlns:a16="http://schemas.microsoft.com/office/drawing/2014/main" id="{37855F14-A3DD-4B79-8ACA-9995BF79765E}"/>
              </a:ext>
            </a:extLst>
          </p:cNvPr>
          <p:cNvSpPr txBox="1"/>
          <p:nvPr/>
        </p:nvSpPr>
        <p:spPr>
          <a:xfrm>
            <a:off x="3832260" y="1856831"/>
            <a:ext cx="1474342" cy="553998"/>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2"/>
                </a:solidFill>
                <a:effectLst/>
                <a:uFillTx/>
                <a:latin typeface="+mn-lt"/>
                <a:ea typeface="+mn-ea"/>
                <a:cs typeface="+mn-cs"/>
                <a:sym typeface="Helvetica Neue"/>
              </a:rPr>
              <a:t>Decision input</a:t>
            </a:r>
          </a:p>
        </p:txBody>
      </p:sp>
      <p:sp>
        <p:nvSpPr>
          <p:cNvPr id="8" name="TextBox 7">
            <a:extLst>
              <a:ext uri="{FF2B5EF4-FFF2-40B4-BE49-F238E27FC236}">
                <a16:creationId xmlns:a16="http://schemas.microsoft.com/office/drawing/2014/main" id="{C1DF4423-485D-4754-8923-E27C5384B08F}"/>
              </a:ext>
            </a:extLst>
          </p:cNvPr>
          <p:cNvSpPr txBox="1"/>
          <p:nvPr/>
        </p:nvSpPr>
        <p:spPr>
          <a:xfrm>
            <a:off x="6965021" y="1856831"/>
            <a:ext cx="1474342" cy="830997"/>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dirty="0">
                <a:solidFill>
                  <a:schemeClr val="tx2"/>
                </a:solidFill>
                <a:sym typeface="Helvetica Neue"/>
              </a:rPr>
              <a:t>Dashboard for budget usage</a:t>
            </a:r>
            <a:endParaRPr kumimoji="0" lang="en-US" b="0" i="0" u="none" strike="noStrike" cap="none" spc="0" normalizeH="0" baseline="0" dirty="0">
              <a:ln>
                <a:noFill/>
              </a:ln>
              <a:solidFill>
                <a:schemeClr val="tx2"/>
              </a:solidFill>
              <a:effectLst/>
              <a:uFillTx/>
              <a:latin typeface="+mn-lt"/>
              <a:ea typeface="+mn-ea"/>
              <a:cs typeface="+mn-cs"/>
              <a:sym typeface="Helvetica Neue"/>
            </a:endParaRPr>
          </a:p>
        </p:txBody>
      </p:sp>
      <p:sp>
        <p:nvSpPr>
          <p:cNvPr id="9" name="TextBox 8">
            <a:extLst>
              <a:ext uri="{FF2B5EF4-FFF2-40B4-BE49-F238E27FC236}">
                <a16:creationId xmlns:a16="http://schemas.microsoft.com/office/drawing/2014/main" id="{B5EA6005-AB5F-41F6-A2FA-CE8C838EA301}"/>
              </a:ext>
            </a:extLst>
          </p:cNvPr>
          <p:cNvSpPr txBox="1"/>
          <p:nvPr/>
        </p:nvSpPr>
        <p:spPr>
          <a:xfrm>
            <a:off x="9236466" y="3617676"/>
            <a:ext cx="2753475" cy="30705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err="1">
              <a:ln>
                <a:noFill/>
              </a:ln>
              <a:solidFill>
                <a:schemeClr val="tx2"/>
              </a:solidFill>
              <a:effectLst/>
              <a:uFillTx/>
              <a:latin typeface="+mn-lt"/>
              <a:ea typeface="+mn-ea"/>
              <a:cs typeface="+mn-cs"/>
              <a:sym typeface="Helvetica Neue"/>
            </a:endParaRPr>
          </a:p>
        </p:txBody>
      </p:sp>
      <p:sp>
        <p:nvSpPr>
          <p:cNvPr id="10" name="TextBox 9">
            <a:extLst>
              <a:ext uri="{FF2B5EF4-FFF2-40B4-BE49-F238E27FC236}">
                <a16:creationId xmlns:a16="http://schemas.microsoft.com/office/drawing/2014/main" id="{FFA2AC85-2C0E-4DC6-BC01-1DAF4672624B}"/>
              </a:ext>
            </a:extLst>
          </p:cNvPr>
          <p:cNvSpPr txBox="1"/>
          <p:nvPr/>
        </p:nvSpPr>
        <p:spPr>
          <a:xfrm>
            <a:off x="9236465" y="2657006"/>
            <a:ext cx="2753475" cy="30705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31140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A9AC-459B-4E4F-B78C-5BBF869F31C1}"/>
              </a:ext>
            </a:extLst>
          </p:cNvPr>
          <p:cNvSpPr>
            <a:spLocks noGrp="1"/>
          </p:cNvSpPr>
          <p:nvPr>
            <p:ph type="title"/>
          </p:nvPr>
        </p:nvSpPr>
        <p:spPr/>
        <p:txBody>
          <a:bodyPr/>
          <a:lstStyle/>
          <a:p>
            <a:r>
              <a:rPr lang="en-US" dirty="0"/>
              <a:t>Back up</a:t>
            </a:r>
          </a:p>
        </p:txBody>
      </p:sp>
      <p:sp>
        <p:nvSpPr>
          <p:cNvPr id="3" name="Text Placeholder 2">
            <a:extLst>
              <a:ext uri="{FF2B5EF4-FFF2-40B4-BE49-F238E27FC236}">
                <a16:creationId xmlns:a16="http://schemas.microsoft.com/office/drawing/2014/main" id="{2699520B-7E57-42A7-BD16-A02F82DB3392}"/>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10982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EABA-567E-4CAE-AB80-3FE162FFB4B4}"/>
              </a:ext>
            </a:extLst>
          </p:cNvPr>
          <p:cNvSpPr>
            <a:spLocks noGrp="1"/>
          </p:cNvSpPr>
          <p:nvPr>
            <p:ph type="title"/>
          </p:nvPr>
        </p:nvSpPr>
        <p:spPr/>
        <p:txBody>
          <a:bodyPr lIns="0" tIns="0" rIns="0" bIns="0" anchor="t">
            <a:noAutofit/>
          </a:bodyPr>
          <a:lstStyle/>
          <a:p>
            <a:r>
              <a:rPr lang="en-US">
                <a:solidFill>
                  <a:schemeClr val="bg2">
                    <a:lumMod val="50000"/>
                  </a:schemeClr>
                </a:solidFill>
                <a:latin typeface="Intel Clear Light"/>
              </a:rPr>
              <a:t>Rewarding employees</a:t>
            </a:r>
          </a:p>
        </p:txBody>
      </p:sp>
      <p:sp>
        <p:nvSpPr>
          <p:cNvPr id="31" name="Text Placeholder 25">
            <a:extLst>
              <a:ext uri="{FF2B5EF4-FFF2-40B4-BE49-F238E27FC236}">
                <a16:creationId xmlns:a16="http://schemas.microsoft.com/office/drawing/2014/main" id="{94DA148E-A48B-4385-9563-85F420944337}"/>
              </a:ext>
            </a:extLst>
          </p:cNvPr>
          <p:cNvSpPr>
            <a:spLocks noGrp="1"/>
          </p:cNvSpPr>
          <p:nvPr>
            <p:ph type="body" sz="quarter" idx="29"/>
          </p:nvPr>
        </p:nvSpPr>
        <p:spPr>
          <a:xfrm>
            <a:off x="571370" y="1250045"/>
            <a:ext cx="11428846" cy="438150"/>
          </a:xfrm>
        </p:spPr>
        <p:txBody>
          <a:bodyPr/>
          <a:lstStyle/>
          <a:p>
            <a:r>
              <a:rPr lang="en-US"/>
              <a:t>In general, </a:t>
            </a:r>
            <a:r>
              <a:rPr lang="en-US" b="1"/>
              <a:t>top performers </a:t>
            </a:r>
            <a:r>
              <a:rPr lang="en-US"/>
              <a:t>and those with the </a:t>
            </a:r>
            <a:r>
              <a:rPr lang="en-US" b="1"/>
              <a:t>most potential </a:t>
            </a:r>
            <a:r>
              <a:rPr lang="en-US"/>
              <a:t>to take on bigger roles should receive </a:t>
            </a:r>
            <a:r>
              <a:rPr lang="en-US" b="1"/>
              <a:t>enhanced rewards</a:t>
            </a:r>
          </a:p>
        </p:txBody>
      </p:sp>
      <p:grpSp>
        <p:nvGrpSpPr>
          <p:cNvPr id="53" name="Group 52">
            <a:extLst>
              <a:ext uri="{FF2B5EF4-FFF2-40B4-BE49-F238E27FC236}">
                <a16:creationId xmlns:a16="http://schemas.microsoft.com/office/drawing/2014/main" id="{FEEFB8B1-2BEE-411E-9DA6-130BEDD75DD8}"/>
              </a:ext>
            </a:extLst>
          </p:cNvPr>
          <p:cNvGrpSpPr/>
          <p:nvPr/>
        </p:nvGrpSpPr>
        <p:grpSpPr>
          <a:xfrm>
            <a:off x="0" y="2548874"/>
            <a:ext cx="12192000" cy="997041"/>
            <a:chOff x="0" y="2548874"/>
            <a:chExt cx="12192000" cy="997041"/>
          </a:xfrm>
          <a:solidFill>
            <a:schemeClr val="accent1"/>
          </a:solidFill>
        </p:grpSpPr>
        <p:sp>
          <p:nvSpPr>
            <p:cNvPr id="46" name="Rectangle 45">
              <a:extLst>
                <a:ext uri="{FF2B5EF4-FFF2-40B4-BE49-F238E27FC236}">
                  <a16:creationId xmlns:a16="http://schemas.microsoft.com/office/drawing/2014/main" id="{12F172EF-D2E8-439B-A2E7-146E27B7F495}"/>
                </a:ext>
              </a:extLst>
            </p:cNvPr>
            <p:cNvSpPr/>
            <p:nvPr/>
          </p:nvSpPr>
          <p:spPr>
            <a:xfrm>
              <a:off x="0" y="2548874"/>
              <a:ext cx="12192000" cy="997041"/>
            </a:xfrm>
            <a:prstGeom prst="rect">
              <a:avLst/>
            </a:prstGeom>
            <a:solidFill>
              <a:schemeClr val="accent2">
                <a:lumMod val="40000"/>
                <a:lumOff val="60000"/>
              </a:schemeClr>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bg1"/>
                </a:solidFill>
                <a:effectLst/>
                <a:uFillTx/>
                <a:latin typeface="Helvetica Neue Medium"/>
                <a:ea typeface="Helvetica Neue Medium"/>
                <a:cs typeface="Helvetica Neue Medium"/>
                <a:sym typeface="Helvetica Neue Medium"/>
              </a:endParaRPr>
            </a:p>
          </p:txBody>
        </p:sp>
        <p:pic>
          <p:nvPicPr>
            <p:cNvPr id="38" name="Graphic 37" descr="Coins">
              <a:extLst>
                <a:ext uri="{FF2B5EF4-FFF2-40B4-BE49-F238E27FC236}">
                  <a16:creationId xmlns:a16="http://schemas.microsoft.com/office/drawing/2014/main" id="{2CFC3E39-9B63-435B-AEB6-C0CF40480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41" y="2666004"/>
              <a:ext cx="760634" cy="760634"/>
            </a:xfrm>
            <a:prstGeom prst="rect">
              <a:avLst/>
            </a:prstGeom>
          </p:spPr>
        </p:pic>
        <p:sp>
          <p:nvSpPr>
            <p:cNvPr id="39" name="TextBox 38">
              <a:extLst>
                <a:ext uri="{FF2B5EF4-FFF2-40B4-BE49-F238E27FC236}">
                  <a16:creationId xmlns:a16="http://schemas.microsoft.com/office/drawing/2014/main" id="{07761526-437A-43CB-AC76-07D8A17A477C}"/>
                </a:ext>
              </a:extLst>
            </p:cNvPr>
            <p:cNvSpPr txBox="1"/>
            <p:nvPr/>
          </p:nvSpPr>
          <p:spPr>
            <a:xfrm>
              <a:off x="1185561" y="2780981"/>
              <a:ext cx="1953653" cy="530680"/>
            </a:xfrm>
            <a:prstGeom prst="rect">
              <a:avLst/>
            </a:prstGeom>
            <a:solidFill>
              <a:schemeClr val="accent2">
                <a:lumMod val="40000"/>
                <a:lumOff val="60000"/>
              </a:schemeClr>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Cash</a:t>
              </a:r>
              <a:endParaRPr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endParaRPr>
            </a:p>
          </p:txBody>
        </p:sp>
        <p:sp>
          <p:nvSpPr>
            <p:cNvPr id="43" name="TextBox 42">
              <a:extLst>
                <a:ext uri="{FF2B5EF4-FFF2-40B4-BE49-F238E27FC236}">
                  <a16:creationId xmlns:a16="http://schemas.microsoft.com/office/drawing/2014/main" id="{88C8B10E-4742-4753-A44C-7A266AF43878}"/>
                </a:ext>
              </a:extLst>
            </p:cNvPr>
            <p:cNvSpPr txBox="1"/>
            <p:nvPr/>
          </p:nvSpPr>
          <p:spPr>
            <a:xfrm>
              <a:off x="3647325" y="2560218"/>
              <a:ext cx="8196843" cy="954639"/>
            </a:xfrm>
            <a:prstGeom prst="rect">
              <a:avLst/>
            </a:prstGeom>
            <a:solidFill>
              <a:schemeClr val="accent2">
                <a:lumMod val="40000"/>
                <a:lumOff val="60000"/>
              </a:schemeClr>
            </a:solidFill>
          </p:spPr>
          <p:txBody>
            <a:bodyPr wrap="square" lIns="91440" tIns="45720" rIns="91440" bIns="45720" rtlCol="0" anchor="ctr">
              <a:noAutofit/>
            </a:bodyPr>
            <a:lstStyle/>
            <a:p>
              <a:pPr lvl="0" defTabSz="914377" hangingPunct="1">
                <a:lnSpc>
                  <a:spcPct val="100000"/>
                </a:lnSpc>
                <a:spcBef>
                  <a:spcPts val="600"/>
                </a:spcBef>
                <a:spcAft>
                  <a:spcPts val="600"/>
                </a:spcAft>
                <a:defRPr/>
              </a:pPr>
              <a:r>
                <a:rPr lang="en-US" b="1" kern="1200">
                  <a:solidFill>
                    <a:srgbClr val="262626"/>
                  </a:solidFill>
                  <a:latin typeface="Intel Clear Light"/>
                  <a:ea typeface="Intel Clear Light" panose="020B0404020203020204" pitchFamily="34" charset="0"/>
                  <a:cs typeface="Intel Clear Light" panose="020B0404020203020204" pitchFamily="34" charset="0"/>
                </a:rPr>
                <a:t>Rewarded for performance in </a:t>
              </a:r>
              <a:r>
                <a:rPr kumimoji="0" lang="en-US"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the </a:t>
              </a:r>
              <a:r>
                <a:rPr lang="en-US" b="1" kern="1200">
                  <a:solidFill>
                    <a:srgbClr val="262626"/>
                  </a:solidFill>
                  <a:latin typeface="Intel Clear Light"/>
                  <a:ea typeface="Intel Clear Light" panose="020B0404020203020204" pitchFamily="34" charset="0"/>
                  <a:cs typeface="Intel Clear Light" panose="020B0404020203020204" pitchFamily="34" charset="0"/>
                </a:rPr>
                <a:t>prior </a:t>
              </a:r>
              <a:r>
                <a:rPr kumimoji="0" lang="en-US"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year</a:t>
              </a:r>
              <a:endParaRPr lang="en-US"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endParaRPr>
            </a:p>
          </p:txBody>
        </p:sp>
      </p:grpSp>
      <p:grpSp>
        <p:nvGrpSpPr>
          <p:cNvPr id="54" name="Group 53">
            <a:extLst>
              <a:ext uri="{FF2B5EF4-FFF2-40B4-BE49-F238E27FC236}">
                <a16:creationId xmlns:a16="http://schemas.microsoft.com/office/drawing/2014/main" id="{028F0C55-3B4F-44C9-8568-C2F025757E0F}"/>
              </a:ext>
            </a:extLst>
          </p:cNvPr>
          <p:cNvGrpSpPr/>
          <p:nvPr/>
        </p:nvGrpSpPr>
        <p:grpSpPr>
          <a:xfrm>
            <a:off x="0" y="3811452"/>
            <a:ext cx="12192000" cy="997041"/>
            <a:chOff x="0" y="3811452"/>
            <a:chExt cx="12192000" cy="997041"/>
          </a:xfrm>
          <a:solidFill>
            <a:schemeClr val="accent5"/>
          </a:solidFill>
        </p:grpSpPr>
        <p:sp>
          <p:nvSpPr>
            <p:cNvPr id="47" name="Rectangle 46">
              <a:extLst>
                <a:ext uri="{FF2B5EF4-FFF2-40B4-BE49-F238E27FC236}">
                  <a16:creationId xmlns:a16="http://schemas.microsoft.com/office/drawing/2014/main" id="{E653BD01-BF04-41C2-9D3F-E3107DC8F266}"/>
                </a:ext>
              </a:extLst>
            </p:cNvPr>
            <p:cNvSpPr/>
            <p:nvPr/>
          </p:nvSpPr>
          <p:spPr>
            <a:xfrm>
              <a:off x="0" y="3811452"/>
              <a:ext cx="12192000" cy="997041"/>
            </a:xfrm>
            <a:prstGeom prst="rect">
              <a:avLst/>
            </a:prstGeom>
            <a:solidFill>
              <a:schemeClr val="accent2">
                <a:lumMod val="60000"/>
                <a:lumOff val="40000"/>
              </a:schemeClr>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bg1"/>
                </a:solidFill>
                <a:effectLst/>
                <a:uFillTx/>
                <a:latin typeface="Helvetica Neue Medium"/>
                <a:ea typeface="Helvetica Neue Medium"/>
                <a:cs typeface="Helvetica Neue Medium"/>
                <a:sym typeface="Helvetica Neue Medium"/>
              </a:endParaRPr>
            </a:p>
          </p:txBody>
        </p:sp>
        <p:pic>
          <p:nvPicPr>
            <p:cNvPr id="33" name="Graphic 32" descr="Upward trend">
              <a:extLst>
                <a:ext uri="{FF2B5EF4-FFF2-40B4-BE49-F238E27FC236}">
                  <a16:creationId xmlns:a16="http://schemas.microsoft.com/office/drawing/2014/main" id="{7500CDF8-7992-4837-9D11-3284AFD1E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078" y="3928988"/>
              <a:ext cx="760634" cy="760634"/>
            </a:xfrm>
            <a:prstGeom prst="rect">
              <a:avLst/>
            </a:prstGeom>
          </p:spPr>
        </p:pic>
        <p:sp>
          <p:nvSpPr>
            <p:cNvPr id="36" name="TextBox 35">
              <a:extLst>
                <a:ext uri="{FF2B5EF4-FFF2-40B4-BE49-F238E27FC236}">
                  <a16:creationId xmlns:a16="http://schemas.microsoft.com/office/drawing/2014/main" id="{CEB8B990-53B3-465E-89D3-2EC37D817F51}"/>
                </a:ext>
              </a:extLst>
            </p:cNvPr>
            <p:cNvSpPr txBox="1"/>
            <p:nvPr/>
          </p:nvSpPr>
          <p:spPr>
            <a:xfrm>
              <a:off x="1153975" y="4043965"/>
              <a:ext cx="1357945" cy="530680"/>
            </a:xfrm>
            <a:prstGeom prst="rect">
              <a:avLst/>
            </a:prstGeom>
            <a:solidFill>
              <a:schemeClr val="accent2">
                <a:lumMod val="60000"/>
                <a:lumOff val="40000"/>
              </a:schemeClr>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a:ln>
                    <a:noFill/>
                  </a:ln>
                  <a:solidFill>
                    <a:schemeClr val="bg2">
                      <a:lumMod val="50000"/>
                    </a:schemeClr>
                  </a:solidFill>
                  <a:effectLst/>
                  <a:uLnTx/>
                  <a:uFillTx/>
                  <a:latin typeface="Intel Clear Light"/>
                  <a:ea typeface="Intel Clear Light" panose="020B0404020203020204" pitchFamily="34" charset="0"/>
                  <a:cs typeface="Intel Clear Light" panose="020B0404020203020204" pitchFamily="34" charset="0"/>
                </a:rPr>
                <a:t>Stock</a:t>
              </a:r>
              <a:endParaRPr lang="en-US" sz="3200" b="1" i="0" u="none" strike="noStrike" kern="1200" cap="none" spc="0" normalizeH="0" baseline="0" noProof="0">
                <a:ln>
                  <a:noFill/>
                </a:ln>
                <a:solidFill>
                  <a:schemeClr val="bg2">
                    <a:lumMod val="50000"/>
                  </a:schemeClr>
                </a:solidFill>
                <a:effectLst/>
                <a:uLnTx/>
                <a:uFillTx/>
                <a:latin typeface="Intel Clear Light"/>
                <a:ea typeface="Intel Clear Light" panose="020B0404020203020204" pitchFamily="34" charset="0"/>
                <a:cs typeface="Intel Clear Light" panose="020B0404020203020204" pitchFamily="34" charset="0"/>
              </a:endParaRPr>
            </a:p>
          </p:txBody>
        </p:sp>
        <p:sp>
          <p:nvSpPr>
            <p:cNvPr id="44" name="TextBox 43">
              <a:extLst>
                <a:ext uri="{FF2B5EF4-FFF2-40B4-BE49-F238E27FC236}">
                  <a16:creationId xmlns:a16="http://schemas.microsoft.com/office/drawing/2014/main" id="{301F9046-9D59-4133-8F6A-3D0A679C6982}"/>
                </a:ext>
              </a:extLst>
            </p:cNvPr>
            <p:cNvSpPr txBox="1"/>
            <p:nvPr/>
          </p:nvSpPr>
          <p:spPr>
            <a:xfrm>
              <a:off x="3647325" y="3850874"/>
              <a:ext cx="8196843" cy="954639"/>
            </a:xfrm>
            <a:prstGeom prst="rect">
              <a:avLst/>
            </a:prstGeom>
            <a:solidFill>
              <a:schemeClr val="accent2">
                <a:lumMod val="60000"/>
                <a:lumOff val="40000"/>
              </a:schemeClr>
            </a:solidFill>
          </p:spPr>
          <p:txBody>
            <a:bodyPr wrap="square" lIns="91440" tIns="45720" rIns="91440" bIns="45720" rtlCol="0" anchor="ctr">
              <a:noAutofit/>
            </a:bodyPr>
            <a:lstStyle/>
            <a:p>
              <a:pPr defTabSz="914377" hangingPunct="1">
                <a:lnSpc>
                  <a:spcPct val="100000"/>
                </a:lnSpc>
                <a:spcBef>
                  <a:spcPts val="600"/>
                </a:spcBef>
                <a:spcAft>
                  <a:spcPts val="600"/>
                </a:spcAft>
                <a:defRPr/>
              </a:pPr>
              <a:r>
                <a:rPr kumimoji="0" lang="en-US" b="1" i="0" u="none" strike="noStrike" kern="1200" cap="none" spc="0" normalizeH="0" baseline="0" noProof="0">
                  <a:ln>
                    <a:noFill/>
                  </a:ln>
                  <a:solidFill>
                    <a:schemeClr val="bg2">
                      <a:lumMod val="50000"/>
                    </a:schemeClr>
                  </a:solidFill>
                  <a:effectLst/>
                  <a:uLnTx/>
                  <a:uFillTx/>
                  <a:latin typeface="Intel Clear Light"/>
                  <a:ea typeface="Intel Clear Light" panose="020B0404020203020204" pitchFamily="34" charset="0"/>
                  <a:cs typeface="Intel Clear Light" panose="020B0404020203020204" pitchFamily="34" charset="0"/>
                </a:rPr>
                <a:t>Rewarded for performance in the prior year and potential to take on bigger roles and contribute in the future.</a:t>
              </a:r>
              <a:r>
                <a:rPr lang="en-US" b="1" kern="1200">
                  <a:solidFill>
                    <a:schemeClr val="bg2">
                      <a:lumMod val="50000"/>
                    </a:schemeClr>
                  </a:solidFill>
                  <a:latin typeface="Intel Clear Light"/>
                  <a:ea typeface="Intel Clear Light" panose="020B0404020203020204" pitchFamily="34" charset="0"/>
                  <a:cs typeface="Intel Clear Light" panose="020B0404020203020204" pitchFamily="34" charset="0"/>
                </a:rPr>
                <a:t> </a:t>
              </a:r>
              <a:endParaRPr lang="en-US" b="1" i="0" u="none" strike="noStrike" kern="1200" cap="none" spc="0" normalizeH="0" baseline="0" noProof="0">
                <a:ln>
                  <a:noFill/>
                </a:ln>
                <a:solidFill>
                  <a:schemeClr val="bg2">
                    <a:lumMod val="50000"/>
                  </a:schemeClr>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p:txBody>
        </p:sp>
      </p:grpSp>
      <p:grpSp>
        <p:nvGrpSpPr>
          <p:cNvPr id="55" name="Group 54">
            <a:extLst>
              <a:ext uri="{FF2B5EF4-FFF2-40B4-BE49-F238E27FC236}">
                <a16:creationId xmlns:a16="http://schemas.microsoft.com/office/drawing/2014/main" id="{58DE9222-A60D-4512-8F67-3BA2CC13B55D}"/>
              </a:ext>
            </a:extLst>
          </p:cNvPr>
          <p:cNvGrpSpPr/>
          <p:nvPr/>
        </p:nvGrpSpPr>
        <p:grpSpPr>
          <a:xfrm>
            <a:off x="0" y="5074030"/>
            <a:ext cx="12192000" cy="1004624"/>
            <a:chOff x="0" y="5074030"/>
            <a:chExt cx="12192000" cy="1004624"/>
          </a:xfrm>
        </p:grpSpPr>
        <p:sp>
          <p:nvSpPr>
            <p:cNvPr id="49" name="Rectangle 48">
              <a:extLst>
                <a:ext uri="{FF2B5EF4-FFF2-40B4-BE49-F238E27FC236}">
                  <a16:creationId xmlns:a16="http://schemas.microsoft.com/office/drawing/2014/main" id="{3113D03A-118B-457F-BBED-9030BD28AE35}"/>
                </a:ext>
              </a:extLst>
            </p:cNvPr>
            <p:cNvSpPr/>
            <p:nvPr/>
          </p:nvSpPr>
          <p:spPr>
            <a:xfrm>
              <a:off x="0" y="5081613"/>
              <a:ext cx="12192000" cy="997041"/>
            </a:xfrm>
            <a:prstGeom prst="rect">
              <a:avLst/>
            </a:prstGeom>
            <a:solidFill>
              <a:schemeClr val="accent2"/>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bg1"/>
                </a:solidFill>
                <a:effectLst/>
                <a:uFillTx/>
                <a:latin typeface="Helvetica Neue Medium"/>
                <a:ea typeface="Helvetica Neue Medium"/>
                <a:cs typeface="Helvetica Neue Medium"/>
                <a:sym typeface="Helvetica Neue Medium"/>
              </a:endParaRPr>
            </a:p>
          </p:txBody>
        </p:sp>
        <p:sp>
          <p:nvSpPr>
            <p:cNvPr id="50" name="TextBox 49">
              <a:extLst>
                <a:ext uri="{FF2B5EF4-FFF2-40B4-BE49-F238E27FC236}">
                  <a16:creationId xmlns:a16="http://schemas.microsoft.com/office/drawing/2014/main" id="{602BC0D1-E7ED-490A-8A86-38461A3F9DB9}"/>
                </a:ext>
              </a:extLst>
            </p:cNvPr>
            <p:cNvSpPr txBox="1"/>
            <p:nvPr/>
          </p:nvSpPr>
          <p:spPr>
            <a:xfrm>
              <a:off x="1185561" y="5316832"/>
              <a:ext cx="2372947" cy="530680"/>
            </a:xfrm>
            <a:prstGeom prst="rect">
              <a:avLst/>
            </a:prstGeom>
            <a:solidFill>
              <a:schemeClr val="accent2"/>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a:ln>
                    <a:noFill/>
                  </a:ln>
                  <a:solidFill>
                    <a:schemeClr val="bg2">
                      <a:lumMod val="50000"/>
                    </a:schemeClr>
                  </a:solidFill>
                  <a:effectLst/>
                  <a:uLnTx/>
                  <a:uFillTx/>
                  <a:latin typeface="Intel Clear Light"/>
                  <a:ea typeface="Intel Clear Light" panose="020B0404020203020204" pitchFamily="34" charset="0"/>
                  <a:cs typeface="Intel Clear Light" panose="020B0404020203020204" pitchFamily="34" charset="0"/>
                </a:rPr>
                <a:t>Promotion</a:t>
              </a:r>
              <a:endParaRPr lang="en-US" sz="3200" b="1" i="0" u="none" strike="noStrike" kern="1200" cap="none" spc="0" normalizeH="0" baseline="0" noProof="0">
                <a:ln>
                  <a:noFill/>
                </a:ln>
                <a:solidFill>
                  <a:schemeClr val="bg2">
                    <a:lumMod val="50000"/>
                  </a:schemeClr>
                </a:solidFill>
                <a:effectLst/>
                <a:uLnTx/>
                <a:uFillTx/>
                <a:latin typeface="Intel Clear Light"/>
                <a:ea typeface="Intel Clear Light" panose="020B0404020203020204" pitchFamily="34" charset="0"/>
                <a:cs typeface="Intel Clear Light" panose="020B0404020203020204" pitchFamily="34" charset="0"/>
              </a:endParaRPr>
            </a:p>
          </p:txBody>
        </p:sp>
        <p:sp>
          <p:nvSpPr>
            <p:cNvPr id="51" name="TextBox 50">
              <a:extLst>
                <a:ext uri="{FF2B5EF4-FFF2-40B4-BE49-F238E27FC236}">
                  <a16:creationId xmlns:a16="http://schemas.microsoft.com/office/drawing/2014/main" id="{1E1B2ABD-AAE9-4568-9D3F-4AEBAFAC48DF}"/>
                </a:ext>
              </a:extLst>
            </p:cNvPr>
            <p:cNvSpPr txBox="1"/>
            <p:nvPr/>
          </p:nvSpPr>
          <p:spPr>
            <a:xfrm>
              <a:off x="3647325" y="5074030"/>
              <a:ext cx="8444270" cy="954639"/>
            </a:xfrm>
            <a:prstGeom prst="rect">
              <a:avLst/>
            </a:prstGeom>
            <a:solidFill>
              <a:schemeClr val="accent2"/>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a:ln>
                    <a:noFill/>
                  </a:ln>
                  <a:solidFill>
                    <a:schemeClr val="bg2">
                      <a:lumMod val="50000"/>
                    </a:schemeClr>
                  </a:solidFill>
                  <a:effectLst/>
                  <a:uLnTx/>
                  <a:uFillTx/>
                  <a:latin typeface="Intel Clear Light"/>
                  <a:ea typeface="Intel Clear Light" panose="020B0404020203020204" pitchFamily="34" charset="0"/>
                  <a:cs typeface="Intel Clear Light" panose="020B0404020203020204" pitchFamily="34" charset="0"/>
                </a:rPr>
                <a:t>Available when there’s a genuine business need, a ready candidate, and sufficient budget.</a:t>
              </a:r>
            </a:p>
          </p:txBody>
        </p:sp>
        <p:pic>
          <p:nvPicPr>
            <p:cNvPr id="52" name="Graphic 51" descr="Handshake">
              <a:extLst>
                <a:ext uri="{FF2B5EF4-FFF2-40B4-BE49-F238E27FC236}">
                  <a16:creationId xmlns:a16="http://schemas.microsoft.com/office/drawing/2014/main" id="{1BF5DC4B-7D42-4C99-B942-2855D110D8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885" y="5124971"/>
              <a:ext cx="914400" cy="914400"/>
            </a:xfrm>
            <a:prstGeom prst="rect">
              <a:avLst/>
            </a:prstGeom>
          </p:spPr>
        </p:pic>
      </p:grpSp>
    </p:spTree>
    <p:extLst>
      <p:ext uri="{BB962C8B-B14F-4D97-AF65-F5344CB8AC3E}">
        <p14:creationId xmlns:p14="http://schemas.microsoft.com/office/powerpoint/2010/main" val="67340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E12E712-8F4F-4FA6-A10E-5041AED4EB72}"/>
              </a:ext>
            </a:extLst>
          </p:cNvPr>
          <p:cNvGrpSpPr/>
          <p:nvPr/>
        </p:nvGrpSpPr>
        <p:grpSpPr>
          <a:xfrm>
            <a:off x="0" y="415324"/>
            <a:ext cx="12192000" cy="1017229"/>
            <a:chOff x="0" y="2528686"/>
            <a:chExt cx="12192000" cy="1017229"/>
          </a:xfrm>
        </p:grpSpPr>
        <p:sp>
          <p:nvSpPr>
            <p:cNvPr id="38" name="Rectangle 37">
              <a:extLst>
                <a:ext uri="{FF2B5EF4-FFF2-40B4-BE49-F238E27FC236}">
                  <a16:creationId xmlns:a16="http://schemas.microsoft.com/office/drawing/2014/main" id="{1B34925A-C033-48AB-95F5-42478A4F34D4}"/>
                </a:ext>
              </a:extLst>
            </p:cNvPr>
            <p:cNvSpPr/>
            <p:nvPr/>
          </p:nvSpPr>
          <p:spPr>
            <a:xfrm>
              <a:off x="0" y="2548874"/>
              <a:ext cx="12192000" cy="997041"/>
            </a:xfrm>
            <a:prstGeom prst="rect">
              <a:avLst/>
            </a:prstGeom>
            <a:solidFill>
              <a:schemeClr val="accent2">
                <a:lumMod val="40000"/>
                <a:lumOff val="60000"/>
              </a:schemeClr>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3200" b="0" i="0" u="none" strike="noStrike" cap="none" spc="0" normalizeH="0" baseline="0">
                <a:ln>
                  <a:noFill/>
                </a:ln>
                <a:solidFill>
                  <a:srgbClr val="262626"/>
                </a:solidFill>
                <a:effectLst/>
                <a:uFillTx/>
                <a:latin typeface="Helvetica Neue Medium"/>
                <a:ea typeface="Helvetica Neue Medium"/>
                <a:cs typeface="Helvetica Neue Medium"/>
              </a:endParaRPr>
            </a:p>
          </p:txBody>
        </p:sp>
        <p:pic>
          <p:nvPicPr>
            <p:cNvPr id="39" name="Graphic 38" descr="Coins">
              <a:extLst>
                <a:ext uri="{FF2B5EF4-FFF2-40B4-BE49-F238E27FC236}">
                  <a16:creationId xmlns:a16="http://schemas.microsoft.com/office/drawing/2014/main" id="{4F8FFF6D-D2FA-4BAF-BA54-E45EE87A8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41" y="2666004"/>
              <a:ext cx="760634" cy="760634"/>
            </a:xfrm>
            <a:prstGeom prst="rect">
              <a:avLst/>
            </a:prstGeom>
          </p:spPr>
        </p:pic>
        <p:sp>
          <p:nvSpPr>
            <p:cNvPr id="40" name="TextBox 39">
              <a:extLst>
                <a:ext uri="{FF2B5EF4-FFF2-40B4-BE49-F238E27FC236}">
                  <a16:creationId xmlns:a16="http://schemas.microsoft.com/office/drawing/2014/main" id="{7C9F465A-C327-457E-8AC1-A55A1A740CB3}"/>
                </a:ext>
              </a:extLst>
            </p:cNvPr>
            <p:cNvSpPr txBox="1"/>
            <p:nvPr/>
          </p:nvSpPr>
          <p:spPr>
            <a:xfrm>
              <a:off x="1185561" y="2780981"/>
              <a:ext cx="1953653" cy="530680"/>
            </a:xfrm>
            <a:prstGeom prst="rect">
              <a:avLst/>
            </a:prstGeom>
            <a:solidFill>
              <a:schemeClr val="accent2">
                <a:lumMod val="40000"/>
                <a:lumOff val="60000"/>
              </a:schemeClr>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Cash</a:t>
              </a:r>
              <a:endParaRPr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endParaRPr>
            </a:p>
          </p:txBody>
        </p:sp>
        <p:sp>
          <p:nvSpPr>
            <p:cNvPr id="41" name="TextBox 40">
              <a:extLst>
                <a:ext uri="{FF2B5EF4-FFF2-40B4-BE49-F238E27FC236}">
                  <a16:creationId xmlns:a16="http://schemas.microsoft.com/office/drawing/2014/main" id="{56FE0B66-00E7-44DB-BB05-2ED87823712F}"/>
                </a:ext>
              </a:extLst>
            </p:cNvPr>
            <p:cNvSpPr txBox="1"/>
            <p:nvPr/>
          </p:nvSpPr>
          <p:spPr>
            <a:xfrm>
              <a:off x="2560916" y="2528686"/>
              <a:ext cx="8196843" cy="954639"/>
            </a:xfrm>
            <a:prstGeom prst="rect">
              <a:avLst/>
            </a:prstGeom>
            <a:noFill/>
          </p:spPr>
          <p:txBody>
            <a:bodyPr wrap="square" lIns="91440" tIns="45720" rIns="91440" bIns="45720" rtlCol="0" anchor="ctr">
              <a:noAutofit/>
            </a:bodyPr>
            <a:lstStyle/>
            <a:p>
              <a:pPr defTabSz="914377" hangingPunct="1">
                <a:lnSpc>
                  <a:spcPct val="100000"/>
                </a:lnSpc>
                <a:spcBef>
                  <a:spcPts val="600"/>
                </a:spcBef>
                <a:spcAft>
                  <a:spcPts val="600"/>
                </a:spcAft>
                <a:defRPr/>
              </a:pPr>
              <a:r>
                <a:rPr lang="en-US" b="1" kern="1200">
                  <a:solidFill>
                    <a:srgbClr val="262626"/>
                  </a:solidFill>
                  <a:latin typeface="Intel Clear Light"/>
                  <a:ea typeface="Intel Clear Light" panose="020B0404020203020204" pitchFamily="34" charset="0"/>
                  <a:cs typeface="Intel Clear Light" panose="020B0404020203020204" pitchFamily="34" charset="0"/>
                </a:rPr>
                <a:t>Rewarded for performance in </a:t>
              </a:r>
              <a:r>
                <a:rPr kumimoji="0" lang="en-US"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the </a:t>
              </a:r>
              <a:r>
                <a:rPr lang="en-US" b="1" kern="1200">
                  <a:solidFill>
                    <a:srgbClr val="262626"/>
                  </a:solidFill>
                  <a:latin typeface="Intel Clear Light"/>
                  <a:ea typeface="Intel Clear Light" panose="020B0404020203020204" pitchFamily="34" charset="0"/>
                  <a:cs typeface="Intel Clear Light" panose="020B0404020203020204" pitchFamily="34" charset="0"/>
                </a:rPr>
                <a:t>prior </a:t>
              </a:r>
              <a:r>
                <a:rPr kumimoji="0" lang="en-US"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year, balancing base pay increases with market position and capability in role.</a:t>
              </a:r>
              <a:r>
                <a:rPr lang="en-US" b="1" kern="1200">
                  <a:solidFill>
                    <a:srgbClr val="262626"/>
                  </a:solidFill>
                  <a:latin typeface="Intel Clear Light"/>
                  <a:ea typeface="Intel Clear Light" panose="020B0404020203020204" pitchFamily="34" charset="0"/>
                  <a:cs typeface="Intel Clear Light" panose="020B0404020203020204" pitchFamily="34" charset="0"/>
                </a:rPr>
                <a:t> </a:t>
              </a:r>
              <a:endParaRPr lang="en-US" b="1" i="0" u="none" strike="noStrike" kern="1200" cap="none" spc="0" normalizeH="0" baseline="0" noProof="0">
                <a:ln>
                  <a:noFill/>
                </a:ln>
                <a:solidFill>
                  <a:srgbClr val="262626"/>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p:txBody>
        </p:sp>
      </p:grpSp>
      <p:sp>
        <p:nvSpPr>
          <p:cNvPr id="15" name="Rectangle 14">
            <a:extLst>
              <a:ext uri="{FF2B5EF4-FFF2-40B4-BE49-F238E27FC236}">
                <a16:creationId xmlns:a16="http://schemas.microsoft.com/office/drawing/2014/main" id="{1CF80AA8-14BB-4E85-A195-48B1CB641AD2}"/>
              </a:ext>
            </a:extLst>
          </p:cNvPr>
          <p:cNvSpPr/>
          <p:nvPr/>
        </p:nvSpPr>
        <p:spPr>
          <a:xfrm>
            <a:off x="402900" y="1667106"/>
            <a:ext cx="5469891" cy="280213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300"/>
              </a:spcAft>
              <a:buClrTx/>
              <a:buSzTx/>
              <a:buFontTx/>
              <a:buNone/>
              <a:tabLst/>
            </a:pPr>
            <a:r>
              <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Base pay guidance in </a:t>
            </a:r>
            <a:r>
              <a:rPr lang="en-US" sz="1800" b="1" dirty="0" err="1">
                <a:solidFill>
                  <a:srgbClr val="262626"/>
                </a:solidFill>
                <a:latin typeface="Intel Clear Light"/>
                <a:ea typeface="Intel Clear Light" panose="020B0404020203020204" pitchFamily="34" charset="0"/>
                <a:cs typeface="Intel Clear Light" panose="020B0404020203020204" pitchFamily="34" charset="0"/>
                <a:sym typeface="Helvetica Neue Medium"/>
              </a:rPr>
              <a:t>PeopleFluent</a:t>
            </a:r>
            <a:r>
              <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is based on</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Country Rewards budget</a:t>
            </a:r>
            <a:endParaRPr lang="en-US" b="1" dirty="0">
              <a:solidFill>
                <a:srgbClr val="262626"/>
              </a:solidFill>
              <a:latin typeface="Intel Clear Light"/>
              <a:ea typeface="Intel Clear Light" panose="020B0404020203020204" pitchFamily="34" charset="0"/>
              <a:cs typeface="Intel Clear Light" panose="020B0404020203020204" pitchFamily="34" charset="0"/>
            </a:endParaRPr>
          </a:p>
          <a:p>
            <a:pPr marR="0" algn="ctr" defTabSz="825500" rtl="0" fontAlgn="auto" latinLnBrk="0" hangingPunct="0">
              <a:lnSpc>
                <a:spcPct val="100000"/>
              </a:lnSpc>
              <a:spcBef>
                <a:spcPts val="0"/>
              </a:spcBef>
              <a:spcAft>
                <a:spcPts val="300"/>
              </a:spcAft>
              <a:buClrTx/>
              <a:buSzTx/>
              <a:tabLst/>
            </a:pPr>
            <a:endPar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a:p>
            <a:pPr marR="0" algn="ctr" defTabSz="825500" rtl="0" fontAlgn="auto" latinLnBrk="0" hangingPunct="0">
              <a:lnSpc>
                <a:spcPct val="100000"/>
              </a:lnSpc>
              <a:spcBef>
                <a:spcPts val="0"/>
              </a:spcBef>
              <a:spcAft>
                <a:spcPts val="300"/>
              </a:spcAft>
              <a:buClrTx/>
              <a:buSzTx/>
              <a:tabLst/>
            </a:pPr>
            <a:r>
              <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One-time payments (OTP) may be available for employees who are at or above 110% </a:t>
            </a:r>
            <a:r>
              <a:rPr lang="en-US" sz="1800" dirty="0" err="1">
                <a:solidFill>
                  <a:srgbClr val="262626"/>
                </a:solidFill>
                <a:latin typeface="Intel Clear Light"/>
                <a:ea typeface="Intel Clear Light" panose="020B0404020203020204" pitchFamily="34" charset="0"/>
                <a:cs typeface="Intel Clear Light" panose="020B0404020203020204" pitchFamily="34" charset="0"/>
                <a:sym typeface="Helvetica Neue Medium"/>
              </a:rPr>
              <a:t>compa</a:t>
            </a:r>
            <a:r>
              <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-ratio.</a:t>
            </a:r>
            <a:endParaRPr lang="en-US" sz="1800" b="0"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endParaRPr>
          </a:p>
        </p:txBody>
      </p:sp>
      <p:sp>
        <p:nvSpPr>
          <p:cNvPr id="16" name="Rectangle 15">
            <a:extLst>
              <a:ext uri="{FF2B5EF4-FFF2-40B4-BE49-F238E27FC236}">
                <a16:creationId xmlns:a16="http://schemas.microsoft.com/office/drawing/2014/main" id="{1503D347-FB4D-4862-87C1-2B2C2CFA41E6}"/>
              </a:ext>
            </a:extLst>
          </p:cNvPr>
          <p:cNvSpPr/>
          <p:nvPr/>
        </p:nvSpPr>
        <p:spPr>
          <a:xfrm>
            <a:off x="6529893" y="1667106"/>
            <a:ext cx="4876998" cy="265004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defTabSz="825500" rtl="0" fontAlgn="auto" latinLnBrk="0" hangingPunct="0">
              <a:lnSpc>
                <a:spcPct val="100000"/>
              </a:lnSpc>
              <a:spcBef>
                <a:spcPts val="0"/>
              </a:spcBef>
              <a:spcAft>
                <a:spcPts val="300"/>
              </a:spcAft>
              <a:buClrTx/>
              <a:buSzTx/>
              <a:buFontTx/>
              <a:buNone/>
              <a:tabLst/>
            </a:pPr>
            <a:r>
              <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Managers take into consideration feedback provided via Insights regarding p</a:t>
            </a:r>
            <a:r>
              <a:rPr kumimoji="0" lang="en-US" sz="1800" b="1"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erformance to Results, Culture, and Learning in the prior year</a:t>
            </a:r>
            <a:endParaRPr lang="en-US" sz="1800" b="1" dirty="0">
              <a:solidFill>
                <a:srgbClr val="262626"/>
              </a:solidFill>
              <a:latin typeface="Intel Clear Light"/>
              <a:ea typeface="Intel Clear Light" panose="020B0404020203020204" pitchFamily="34" charset="0"/>
              <a:cs typeface="Intel Clear Light" panose="020B0404020203020204" pitchFamily="34" charset="0"/>
            </a:endParaRPr>
          </a:p>
          <a:p>
            <a:pPr marL="0" marR="0" indent="0" defTabSz="825500" rtl="0" fontAlgn="auto" latinLnBrk="0" hangingPunct="0">
              <a:lnSpc>
                <a:spcPct val="100000"/>
              </a:lnSpc>
              <a:spcBef>
                <a:spcPts val="0"/>
              </a:spcBef>
              <a:spcAft>
                <a:spcPts val="300"/>
              </a:spcAft>
              <a:buClrTx/>
              <a:buSzTx/>
              <a:buFontTx/>
              <a:buNone/>
              <a:tabLst/>
            </a:pPr>
            <a:endParaRPr lang="en-US" sz="1800" b="0" i="0" u="none" strike="noStrike" cap="none" spc="0" normalizeH="0" baseline="0" dirty="0">
              <a:ln>
                <a:noFill/>
              </a:ln>
              <a:solidFill>
                <a:srgbClr val="262626"/>
              </a:solidFill>
              <a:effectLst/>
              <a:uFillTx/>
              <a:latin typeface="Intel Clear Light" panose="020B0404020203020204" pitchFamily="34" charset="0"/>
              <a:ea typeface="Intel Clear Light" panose="020B0404020203020204" pitchFamily="34" charset="0"/>
              <a:cs typeface="Intel Clear Light" panose="020B0404020203020204" pitchFamily="34" charset="0"/>
            </a:endParaRPr>
          </a:p>
          <a:p>
            <a:pPr marL="0" marR="0" indent="0" defTabSz="825500" rtl="0" fontAlgn="auto" latinLnBrk="0" hangingPunct="0">
              <a:lnSpc>
                <a:spcPct val="100000"/>
              </a:lnSpc>
              <a:spcBef>
                <a:spcPts val="0"/>
              </a:spcBef>
              <a:spcAft>
                <a:spcPts val="300"/>
              </a:spcAft>
              <a:buClrTx/>
              <a:buSzTx/>
              <a:buFontTx/>
              <a:buNone/>
              <a:tabLst/>
            </a:pPr>
            <a:r>
              <a:rPr kumimoji="0" lang="en-US" sz="1800" b="0"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Employees </a:t>
            </a:r>
            <a:r>
              <a:rPr kumimoji="0" lang="en-US" sz="1800" b="1"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performing strongly </a:t>
            </a:r>
            <a:r>
              <a:rPr kumimoji="0" lang="en-US" sz="1800" b="0"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should generally receive base pay increases above guidance. While </a:t>
            </a:r>
            <a:r>
              <a:rPr kumimoji="0" lang="en-US" sz="1800" b="1"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underperformers</a:t>
            </a:r>
            <a:r>
              <a:rPr kumimoji="0" lang="en-US" sz="1800" b="0"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 should generally receive base pay increases </a:t>
            </a:r>
            <a:r>
              <a:rPr kumimoji="0" lang="en-US" sz="1800" b="1"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below </a:t>
            </a:r>
            <a:r>
              <a:rPr kumimoji="0" lang="en-US" sz="1800" b="0"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guidance</a:t>
            </a:r>
            <a:endParaRPr lang="en-US" sz="1800" b="0"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endParaRPr>
          </a:p>
        </p:txBody>
      </p:sp>
      <p:cxnSp>
        <p:nvCxnSpPr>
          <p:cNvPr id="8" name="Straight Connector 7">
            <a:extLst>
              <a:ext uri="{FF2B5EF4-FFF2-40B4-BE49-F238E27FC236}">
                <a16:creationId xmlns:a16="http://schemas.microsoft.com/office/drawing/2014/main" id="{8676D376-1B29-461F-A626-82CE82C43649}"/>
              </a:ext>
            </a:extLst>
          </p:cNvPr>
          <p:cNvCxnSpPr/>
          <p:nvPr/>
        </p:nvCxnSpPr>
        <p:spPr>
          <a:xfrm>
            <a:off x="6077549" y="1809500"/>
            <a:ext cx="0" cy="2273101"/>
          </a:xfrm>
          <a:prstGeom prst="line">
            <a:avLst/>
          </a:prstGeom>
          <a:noFill/>
          <a:ln w="25400" cap="flat">
            <a:solidFill>
              <a:srgbClr val="262626"/>
            </a:solidFill>
            <a:prstDash val="solid"/>
            <a:miter lim="400000"/>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AC2D8740-9545-4FA6-B70A-A97181F263B0}"/>
              </a:ext>
            </a:extLst>
          </p:cNvPr>
          <p:cNvSpPr/>
          <p:nvPr/>
        </p:nvSpPr>
        <p:spPr>
          <a:xfrm>
            <a:off x="0" y="4846751"/>
            <a:ext cx="12192000" cy="1431161"/>
          </a:xfrm>
          <a:prstGeom prst="rect">
            <a:avLst/>
          </a:prstGeom>
          <a:solidFill>
            <a:schemeClr val="accent2">
              <a:lumMod val="40000"/>
              <a:lumOff val="60000"/>
            </a:schemeClr>
          </a:solidFill>
          <a:effectLst>
            <a:outerShdw blurRad="50800" dist="38100" dir="16200000" rotWithShape="0">
              <a:prstClr val="black">
                <a:alpha val="40000"/>
              </a:prstClr>
            </a:outerShdw>
          </a:effectLst>
        </p:spPr>
        <p:txBody>
          <a:bodyPr wrap="square" lIns="91440" tIns="45720" rIns="91440" bIns="45720" anchor="t">
            <a:spAutoFit/>
          </a:bodyPr>
          <a:lstStyle/>
          <a:p>
            <a:pPr marL="342900" lvl="0" indent="-342900" algn="ctr" defTabSz="825500">
              <a:lnSpc>
                <a:spcPct val="100000"/>
              </a:lnSpc>
              <a:spcBef>
                <a:spcPts val="0"/>
              </a:spcBef>
              <a:spcAft>
                <a:spcPts val="600"/>
              </a:spcAft>
              <a:buFont typeface="Wingdings" panose="05000000000000000000" pitchFamily="2" charset="2"/>
              <a:buChar char="ü"/>
            </a:pP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New hires on or after Dec. 1, 2021, will not be eligible for a base pay increase</a:t>
            </a:r>
          </a:p>
          <a:p>
            <a:pPr marL="342900" lvl="0" indent="-342900" algn="ctr" defTabSz="825500">
              <a:lnSpc>
                <a:spcPct val="100000"/>
              </a:lnSpc>
              <a:spcBef>
                <a:spcPts val="0"/>
              </a:spcBef>
              <a:spcAft>
                <a:spcPts val="600"/>
              </a:spcAft>
              <a:buFont typeface="Wingdings" panose="05000000000000000000" pitchFamily="2" charset="2"/>
              <a:buChar char="ü"/>
            </a:pP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Cash budgets will fund increases for employees hired before Dec.1, 2021</a:t>
            </a:r>
          </a:p>
          <a:p>
            <a:pPr marL="342900" lvl="0" indent="-342900" algn="ctr" defTabSz="825500">
              <a:lnSpc>
                <a:spcPct val="100000"/>
              </a:lnSpc>
              <a:spcBef>
                <a:spcPts val="0"/>
              </a:spcBef>
              <a:spcAft>
                <a:spcPts val="600"/>
              </a:spcAft>
              <a:buFont typeface="Wingdings" panose="05000000000000000000" pitchFamily="2" charset="2"/>
              <a:buChar char="ü"/>
            </a:pP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All employees, regardless of </a:t>
            </a:r>
            <a:r>
              <a:rPr lang="en-US" b="1" dirty="0" err="1">
                <a:solidFill>
                  <a:srgbClr val="262626"/>
                </a:solidFill>
                <a:latin typeface="Intel Clear Light"/>
                <a:ea typeface="Intel Clear Light" panose="020B0404020203020204" pitchFamily="34" charset="0"/>
                <a:cs typeface="Intel Clear Light" panose="020B0404020203020204" pitchFamily="34" charset="0"/>
                <a:sym typeface="Helvetica Neue Medium"/>
              </a:rPr>
              <a:t>Compa</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-ratio position brings 100% country budget funding</a:t>
            </a:r>
          </a:p>
          <a:p>
            <a:pPr marL="342900" lvl="0" indent="-342900" algn="ctr" defTabSz="825500">
              <a:lnSpc>
                <a:spcPct val="100000"/>
              </a:lnSpc>
              <a:spcBef>
                <a:spcPts val="0"/>
              </a:spcBef>
              <a:spcAft>
                <a:spcPts val="600"/>
              </a:spcAft>
              <a:buFont typeface="Wingdings" panose="05000000000000000000" pitchFamily="2" charset="2"/>
              <a:buChar char="ü"/>
            </a:pP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Manager and Recruiter are expected to include any necessary increases into the employee’s offer as appropriate</a:t>
            </a:r>
            <a:r>
              <a:rPr lang="en-US" sz="16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a:t>
            </a:r>
            <a:endParaRPr lang="en-US" sz="1600" dirty="0">
              <a:solidFill>
                <a:srgbClr val="262626"/>
              </a:solidFill>
              <a:latin typeface="Intel Clear Light"/>
              <a:ea typeface="Intel Clear Light" panose="020B0404020203020204" pitchFamily="34" charset="0"/>
              <a:cs typeface="Intel Clear Light" panose="020B0404020203020204" pitchFamily="34" charset="0"/>
            </a:endParaRPr>
          </a:p>
        </p:txBody>
      </p:sp>
      <p:sp>
        <p:nvSpPr>
          <p:cNvPr id="2" name="Rectangle 1">
            <a:extLst>
              <a:ext uri="{FF2B5EF4-FFF2-40B4-BE49-F238E27FC236}">
                <a16:creationId xmlns:a16="http://schemas.microsoft.com/office/drawing/2014/main" id="{DFDAD793-98D5-4C30-B31E-07757B15C52F}"/>
              </a:ext>
            </a:extLst>
          </p:cNvPr>
          <p:cNvSpPr/>
          <p:nvPr/>
        </p:nvSpPr>
        <p:spPr>
          <a:xfrm>
            <a:off x="0" y="4317154"/>
            <a:ext cx="12191986" cy="47192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New in 2022</a:t>
            </a:r>
          </a:p>
        </p:txBody>
      </p:sp>
    </p:spTree>
    <p:extLst>
      <p:ext uri="{BB962C8B-B14F-4D97-AF65-F5344CB8AC3E}">
        <p14:creationId xmlns:p14="http://schemas.microsoft.com/office/powerpoint/2010/main" val="300826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E7FB-6576-465D-B45D-43480CB1113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4EDC43C-0813-4FF6-8675-93E56C51485A}"/>
              </a:ext>
            </a:extLst>
          </p:cNvPr>
          <p:cNvPicPr>
            <a:picLocks noChangeAspect="1"/>
          </p:cNvPicPr>
          <p:nvPr/>
        </p:nvPicPr>
        <p:blipFill>
          <a:blip r:embed="rId2"/>
          <a:stretch>
            <a:fillRect/>
          </a:stretch>
        </p:blipFill>
        <p:spPr>
          <a:xfrm>
            <a:off x="25400" y="64761"/>
            <a:ext cx="12166600" cy="6221739"/>
          </a:xfrm>
          <a:prstGeom prst="rect">
            <a:avLst/>
          </a:prstGeom>
        </p:spPr>
      </p:pic>
      <p:sp>
        <p:nvSpPr>
          <p:cNvPr id="5" name="TextBox 4">
            <a:extLst>
              <a:ext uri="{FF2B5EF4-FFF2-40B4-BE49-F238E27FC236}">
                <a16:creationId xmlns:a16="http://schemas.microsoft.com/office/drawing/2014/main" id="{523F5C65-CD5F-44FC-BACC-A2FD582B6FB8}"/>
              </a:ext>
            </a:extLst>
          </p:cNvPr>
          <p:cNvSpPr txBox="1"/>
          <p:nvPr/>
        </p:nvSpPr>
        <p:spPr>
          <a:xfrm>
            <a:off x="8003179" y="3033598"/>
            <a:ext cx="1120273"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50000"/>
                    <a:lumOff val="50000"/>
                  </a:srgbClr>
                </a:solidFill>
                <a:effectLst/>
                <a:uLnTx/>
                <a:uFillTx/>
                <a:latin typeface="IntelOne Display CY Light" panose="020B0403020203020204" pitchFamily="34" charset="0"/>
                <a:sym typeface="Helvetica Neue"/>
              </a:rPr>
              <a:t>(Feb. 7 - </a:t>
            </a:r>
            <a:r>
              <a:rPr kumimoji="0" lang="en-US" sz="1400" b="1" i="0" u="none" strike="noStrike" kern="1200" cap="none" spc="0" normalizeH="0" baseline="0" noProof="0" dirty="0">
                <a:ln>
                  <a:noFill/>
                </a:ln>
                <a:solidFill>
                  <a:srgbClr val="0070C0"/>
                </a:solidFill>
                <a:effectLst/>
                <a:uLnTx/>
                <a:uFillTx/>
                <a:latin typeface="IntelOne Display CY Light" panose="020B0403020203020204" pitchFamily="34" charset="0"/>
                <a:sym typeface="Helvetica Neue"/>
              </a:rPr>
              <a:t>18</a:t>
            </a:r>
            <a:r>
              <a:rPr kumimoji="0" lang="en-US" sz="1400" b="1" i="0" u="none" strike="noStrike" kern="1200" cap="none" spc="0" normalizeH="0" baseline="0" noProof="0" dirty="0">
                <a:ln>
                  <a:noFill/>
                </a:ln>
                <a:solidFill>
                  <a:srgbClr val="000000">
                    <a:lumMod val="50000"/>
                    <a:lumOff val="50000"/>
                  </a:srgbClr>
                </a:solidFill>
                <a:effectLst/>
                <a:uLnTx/>
                <a:uFillTx/>
                <a:latin typeface="IntelOne Display CY Light" panose="020B0403020203020204" pitchFamily="34" charset="0"/>
                <a:sym typeface="Helvetica Neue"/>
              </a:rPr>
              <a:t>)</a:t>
            </a:r>
          </a:p>
        </p:txBody>
      </p:sp>
      <p:sp>
        <p:nvSpPr>
          <p:cNvPr id="9" name="TextBox 8">
            <a:extLst>
              <a:ext uri="{FF2B5EF4-FFF2-40B4-BE49-F238E27FC236}">
                <a16:creationId xmlns:a16="http://schemas.microsoft.com/office/drawing/2014/main" id="{0270EDCB-723F-4BF3-8F6B-D7081FAB66F1}"/>
              </a:ext>
            </a:extLst>
          </p:cNvPr>
          <p:cNvSpPr txBox="1"/>
          <p:nvPr/>
        </p:nvSpPr>
        <p:spPr>
          <a:xfrm>
            <a:off x="2281084" y="3640071"/>
            <a:ext cx="982241"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IntelOne Display CY Light" panose="020B0403020203020204" pitchFamily="34" charset="0"/>
                <a:sym typeface="Helvetica Neue"/>
              </a:rPr>
              <a:t>PF open for G12-14 promo</a:t>
            </a:r>
            <a:br>
              <a:rPr kumimoji="0" lang="en-US" sz="1400" b="1" i="0" u="none" strike="noStrike" kern="1200" cap="none" spc="0" normalizeH="0" baseline="0" noProof="0" dirty="0">
                <a:ln>
                  <a:noFill/>
                </a:ln>
                <a:solidFill>
                  <a:srgbClr val="000000">
                    <a:lumMod val="65000"/>
                    <a:lumOff val="35000"/>
                  </a:srgbClr>
                </a:solidFill>
                <a:effectLst/>
                <a:uLnTx/>
                <a:uFillTx/>
                <a:latin typeface="IntelOne Display CY Light" panose="020B0403020203020204" pitchFamily="34" charset="0"/>
                <a:sym typeface="Helvetica Neue"/>
              </a:rPr>
            </a:br>
            <a:r>
              <a:rPr kumimoji="0" lang="en-US" sz="1400" b="1" i="0" u="none" strike="noStrike" kern="1200" cap="none" spc="0" normalizeH="0" baseline="0" noProof="0" dirty="0">
                <a:ln>
                  <a:noFill/>
                </a:ln>
                <a:solidFill>
                  <a:srgbClr val="000000">
                    <a:lumMod val="65000"/>
                    <a:lumOff val="35000"/>
                  </a:srgbClr>
                </a:solidFill>
                <a:effectLst/>
                <a:uLnTx/>
                <a:uFillTx/>
                <a:latin typeface="IntelOne Display CY Light" panose="020B0403020203020204" pitchFamily="34" charset="0"/>
                <a:sym typeface="Helvetica Neue"/>
              </a:rPr>
              <a:t>(Nov. 15-19)</a:t>
            </a:r>
            <a:br>
              <a:rPr kumimoji="0" lang="en-US" sz="1400" b="1" i="0" u="none" strike="noStrike" kern="1200" cap="none" spc="0" normalizeH="0" baseline="0" noProof="0" dirty="0">
                <a:ln>
                  <a:noFill/>
                </a:ln>
                <a:solidFill>
                  <a:srgbClr val="000000">
                    <a:lumMod val="65000"/>
                    <a:lumOff val="35000"/>
                  </a:srgbClr>
                </a:solidFill>
                <a:effectLst/>
                <a:uLnTx/>
                <a:uFillTx/>
                <a:latin typeface="IntelOne Display CY Light" panose="020B0403020203020204" pitchFamily="34" charset="0"/>
                <a:sym typeface="Helvetica Neue"/>
              </a:rPr>
            </a:br>
            <a:endParaRPr kumimoji="0" lang="en-US" sz="1400" b="1" i="0" u="none" strike="noStrike" kern="1200" cap="none" spc="0" normalizeH="0" baseline="0" noProof="0" dirty="0">
              <a:ln>
                <a:noFill/>
              </a:ln>
              <a:solidFill>
                <a:srgbClr val="000000">
                  <a:lumMod val="65000"/>
                  <a:lumOff val="35000"/>
                </a:srgbClr>
              </a:solidFill>
              <a:effectLst/>
              <a:uLnTx/>
              <a:uFillTx/>
              <a:latin typeface="IntelOne Display CY Light" panose="020B0403020203020204" pitchFamily="34" charset="0"/>
              <a:sym typeface="Helvetica Neue"/>
            </a:endParaRPr>
          </a:p>
        </p:txBody>
      </p:sp>
      <p:sp>
        <p:nvSpPr>
          <p:cNvPr id="6" name="TextBox 5">
            <a:extLst>
              <a:ext uri="{FF2B5EF4-FFF2-40B4-BE49-F238E27FC236}">
                <a16:creationId xmlns:a16="http://schemas.microsoft.com/office/drawing/2014/main" id="{A060F2CC-5325-43AB-9C63-E1D368449854}"/>
              </a:ext>
            </a:extLst>
          </p:cNvPr>
          <p:cNvSpPr txBox="1"/>
          <p:nvPr/>
        </p:nvSpPr>
        <p:spPr>
          <a:xfrm>
            <a:off x="4447219" y="3567540"/>
            <a:ext cx="982241"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r" defTabSz="2438338"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IntelOne Display CY Light" panose="020B0403020203020204" pitchFamily="34" charset="0"/>
                <a:sym typeface="Helvetica Neue"/>
              </a:rPr>
              <a:t>GES OOC promo/demo request (Dec. 31)</a:t>
            </a:r>
            <a:br>
              <a:rPr kumimoji="0" lang="en-US" sz="1400" b="1" i="0" u="none" strike="noStrike" kern="1200" cap="none" spc="0" normalizeH="0" baseline="0" noProof="0" dirty="0">
                <a:ln>
                  <a:noFill/>
                </a:ln>
                <a:solidFill>
                  <a:srgbClr val="000000">
                    <a:lumMod val="65000"/>
                    <a:lumOff val="35000"/>
                  </a:srgbClr>
                </a:solidFill>
                <a:effectLst/>
                <a:uLnTx/>
                <a:uFillTx/>
                <a:latin typeface="IntelOne Display CY Light" panose="020B0403020203020204" pitchFamily="34" charset="0"/>
                <a:sym typeface="Helvetica Neue"/>
              </a:rPr>
            </a:br>
            <a:endParaRPr kumimoji="0" lang="en-US" sz="1400" b="1" i="0" u="none" strike="noStrike" kern="1200" cap="none" spc="0" normalizeH="0" baseline="0" noProof="0" dirty="0">
              <a:ln>
                <a:noFill/>
              </a:ln>
              <a:solidFill>
                <a:srgbClr val="000000">
                  <a:lumMod val="65000"/>
                  <a:lumOff val="35000"/>
                </a:srgbClr>
              </a:solidFill>
              <a:effectLst/>
              <a:uLnTx/>
              <a:uFillTx/>
              <a:latin typeface="IntelOne Display CY Light" panose="020B0403020203020204" pitchFamily="34" charset="0"/>
              <a:sym typeface="Helvetica Neue"/>
            </a:endParaRPr>
          </a:p>
        </p:txBody>
      </p:sp>
    </p:spTree>
    <p:extLst>
      <p:ext uri="{BB962C8B-B14F-4D97-AF65-F5344CB8AC3E}">
        <p14:creationId xmlns:p14="http://schemas.microsoft.com/office/powerpoint/2010/main" val="3037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1">
            <a:extLst>
              <a:ext uri="{FF2B5EF4-FFF2-40B4-BE49-F238E27FC236}">
                <a16:creationId xmlns:a16="http://schemas.microsoft.com/office/drawing/2014/main" id="{B749E102-596F-4DBB-9CC8-CA15BC83FB51}"/>
              </a:ext>
            </a:extLst>
          </p:cNvPr>
          <p:cNvSpPr txBox="1">
            <a:spLocks/>
          </p:cNvSpPr>
          <p:nvPr/>
        </p:nvSpPr>
        <p:spPr>
          <a:xfrm>
            <a:off x="9178654" y="6428662"/>
            <a:ext cx="2844800" cy="365125"/>
          </a:xfrm>
          <a:prstGeom prst="rect">
            <a:avLst/>
          </a:prstGeom>
        </p:spPr>
        <p:txBody>
          <a:bodyPr vert="horz" lIns="0" tIns="0" rIns="0" bIns="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90000"/>
              </a:lnSpc>
              <a:spcBef>
                <a:spcPts val="2250"/>
              </a:spcBef>
              <a:spcAft>
                <a:spcPts val="0"/>
              </a:spcAft>
              <a:buClrTx/>
              <a:buSzTx/>
              <a:buFontTx/>
              <a:buNone/>
              <a:tabLst/>
              <a:defRPr kumimoji="0" sz="1067" b="0" i="0" u="none" strike="noStrike" cap="none" spc="0" normalizeH="0" baseline="0">
                <a:ln>
                  <a:noFill/>
                </a:ln>
                <a:solidFill>
                  <a:schemeClr val="bg1"/>
                </a:solidFill>
                <a:effectLst/>
                <a:uFillTx/>
                <a:latin typeface="+mn-lt"/>
                <a:ea typeface="+mn-ea"/>
                <a:cs typeface="Intel Clear"/>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E85FE7-FF8B-4CA0-8C88-33427E9E3067}" type="slidenum">
              <a:rPr kumimoji="0" lang="en-US" sz="1067" b="0" i="0" u="none" strike="noStrike" kern="0" cap="none" spc="0" normalizeH="0" baseline="0" noProof="0" smtClean="0">
                <a:ln>
                  <a:noFill/>
                </a:ln>
                <a:solidFill>
                  <a:srgbClr val="FFFFFF"/>
                </a:solidFill>
                <a:effectLst/>
                <a:uLnTx/>
                <a:uFillTx/>
                <a:latin typeface="Intel Clear Light"/>
                <a:cs typeface="Intel Clear"/>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67" b="0" i="0" u="none" strike="noStrike" kern="1200" cap="none" spc="0" normalizeH="0" baseline="0" noProof="0">
              <a:ln>
                <a:noFill/>
              </a:ln>
              <a:solidFill>
                <a:prstClr val="white"/>
              </a:solidFill>
              <a:effectLst/>
              <a:uLnTx/>
              <a:uFillTx/>
              <a:latin typeface="Intel Clear Light"/>
              <a:cs typeface="Intel Clear"/>
              <a:sym typeface="Helvetica Neue"/>
            </a:endParaRPr>
          </a:p>
        </p:txBody>
      </p:sp>
      <p:grpSp>
        <p:nvGrpSpPr>
          <p:cNvPr id="36" name="Group 35">
            <a:extLst>
              <a:ext uri="{FF2B5EF4-FFF2-40B4-BE49-F238E27FC236}">
                <a16:creationId xmlns:a16="http://schemas.microsoft.com/office/drawing/2014/main" id="{09B97FC2-1483-44D1-88EC-A61F09119B2C}"/>
              </a:ext>
            </a:extLst>
          </p:cNvPr>
          <p:cNvGrpSpPr/>
          <p:nvPr/>
        </p:nvGrpSpPr>
        <p:grpSpPr>
          <a:xfrm>
            <a:off x="828008" y="5291227"/>
            <a:ext cx="10378375" cy="1018246"/>
            <a:chOff x="828008" y="5148352"/>
            <a:chExt cx="10378375" cy="1018246"/>
          </a:xfrm>
        </p:grpSpPr>
        <p:grpSp>
          <p:nvGrpSpPr>
            <p:cNvPr id="37" name="Group 36">
              <a:extLst>
                <a:ext uri="{FF2B5EF4-FFF2-40B4-BE49-F238E27FC236}">
                  <a16:creationId xmlns:a16="http://schemas.microsoft.com/office/drawing/2014/main" id="{7A231C83-78AF-4CDD-A3D3-B76D399DA2D2}"/>
                </a:ext>
              </a:extLst>
            </p:cNvPr>
            <p:cNvGrpSpPr/>
            <p:nvPr/>
          </p:nvGrpSpPr>
          <p:grpSpPr>
            <a:xfrm>
              <a:off x="828008" y="5148352"/>
              <a:ext cx="10125282" cy="775107"/>
              <a:chOff x="828008" y="5148352"/>
              <a:chExt cx="10125282" cy="775107"/>
            </a:xfrm>
          </p:grpSpPr>
          <p:sp>
            <p:nvSpPr>
              <p:cNvPr id="42" name="Rectangle 41">
                <a:extLst>
                  <a:ext uri="{FF2B5EF4-FFF2-40B4-BE49-F238E27FC236}">
                    <a16:creationId xmlns:a16="http://schemas.microsoft.com/office/drawing/2014/main" id="{7D7A1977-09E3-4415-9B7C-C95E503CA42D}"/>
                  </a:ext>
                </a:extLst>
              </p:cNvPr>
              <p:cNvSpPr/>
              <p:nvPr/>
            </p:nvSpPr>
            <p:spPr>
              <a:xfrm>
                <a:off x="1036505" y="5438711"/>
                <a:ext cx="3296498" cy="484748"/>
              </a:xfrm>
              <a:prstGeom prst="rect">
                <a:avLst/>
              </a:prstGeom>
              <a:solidFill>
                <a:srgbClr val="002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Intel Clear Light"/>
                    <a:ea typeface="+mn-ea"/>
                    <a:cs typeface="+mn-cs"/>
                    <a:sym typeface="Helvetica Neue"/>
                  </a:rPr>
                  <a:t>Entry to Market</a:t>
                </a:r>
              </a:p>
            </p:txBody>
          </p:sp>
          <p:sp>
            <p:nvSpPr>
              <p:cNvPr id="47" name="Rectangle 46">
                <a:extLst>
                  <a:ext uri="{FF2B5EF4-FFF2-40B4-BE49-F238E27FC236}">
                    <a16:creationId xmlns:a16="http://schemas.microsoft.com/office/drawing/2014/main" id="{350239C7-171E-4F4A-B589-372831D2B002}"/>
                  </a:ext>
                </a:extLst>
              </p:cNvPr>
              <p:cNvSpPr/>
              <p:nvPr/>
            </p:nvSpPr>
            <p:spPr>
              <a:xfrm>
                <a:off x="4333003" y="5438711"/>
                <a:ext cx="3217018" cy="484748"/>
              </a:xfrm>
              <a:prstGeom prst="rect">
                <a:avLst/>
              </a:prstGeom>
              <a:solidFill>
                <a:srgbClr val="004A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Intel Clear Light"/>
                    <a:ea typeface="+mn-ea"/>
                    <a:cs typeface="+mn-cs"/>
                    <a:sym typeface="Helvetica Neue"/>
                  </a:rPr>
                  <a:t>Market Target</a:t>
                </a:r>
              </a:p>
            </p:txBody>
          </p:sp>
          <p:sp>
            <p:nvSpPr>
              <p:cNvPr id="48" name="Rectangle 47">
                <a:extLst>
                  <a:ext uri="{FF2B5EF4-FFF2-40B4-BE49-F238E27FC236}">
                    <a16:creationId xmlns:a16="http://schemas.microsoft.com/office/drawing/2014/main" id="{DD0F8793-C317-4986-BB53-7A235BF93E39}"/>
                  </a:ext>
                </a:extLst>
              </p:cNvPr>
              <p:cNvSpPr/>
              <p:nvPr/>
            </p:nvSpPr>
            <p:spPr>
              <a:xfrm>
                <a:off x="7549344" y="5438711"/>
                <a:ext cx="3217018" cy="4847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Intel Clear Light"/>
                    <a:ea typeface="+mn-ea"/>
                    <a:cs typeface="+mn-cs"/>
                    <a:sym typeface="Helvetica Neue"/>
                  </a:rPr>
                  <a:t>Top of Market</a:t>
                </a:r>
              </a:p>
            </p:txBody>
          </p:sp>
          <p:sp>
            <p:nvSpPr>
              <p:cNvPr id="49" name="TextBox 48">
                <a:extLst>
                  <a:ext uri="{FF2B5EF4-FFF2-40B4-BE49-F238E27FC236}">
                    <a16:creationId xmlns:a16="http://schemas.microsoft.com/office/drawing/2014/main" id="{5AFAE74E-5DE8-4ADE-900B-5716D939BC7C}"/>
                  </a:ext>
                </a:extLst>
              </p:cNvPr>
              <p:cNvSpPr txBox="1"/>
              <p:nvPr/>
            </p:nvSpPr>
            <p:spPr>
              <a:xfrm>
                <a:off x="5591069" y="5148352"/>
                <a:ext cx="700885" cy="246221"/>
              </a:xfrm>
              <a:prstGeom prst="rect">
                <a:avLst/>
              </a:prstGeom>
              <a:noFill/>
              <a:ln>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A1A1A"/>
                    </a:solidFill>
                    <a:effectLst/>
                    <a:uLnTx/>
                    <a:uFillTx/>
                    <a:latin typeface="Intel Clear Light"/>
                    <a:ea typeface="+mn-ea"/>
                    <a:cs typeface="+mn-cs"/>
                    <a:sym typeface="Helvetica Neue"/>
                  </a:rPr>
                  <a:t>100%</a:t>
                </a:r>
              </a:p>
            </p:txBody>
          </p:sp>
          <p:sp>
            <p:nvSpPr>
              <p:cNvPr id="50" name="TextBox 49">
                <a:extLst>
                  <a:ext uri="{FF2B5EF4-FFF2-40B4-BE49-F238E27FC236}">
                    <a16:creationId xmlns:a16="http://schemas.microsoft.com/office/drawing/2014/main" id="{A8A2AC65-9A77-4CD4-95D3-2AFD94A531F4}"/>
                  </a:ext>
                </a:extLst>
              </p:cNvPr>
              <p:cNvSpPr txBox="1"/>
              <p:nvPr/>
            </p:nvSpPr>
            <p:spPr>
              <a:xfrm>
                <a:off x="7063850" y="5148353"/>
                <a:ext cx="970988" cy="246221"/>
              </a:xfrm>
              <a:prstGeom prst="rect">
                <a:avLst/>
              </a:prstGeom>
              <a:noFill/>
              <a:ln>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A1A1A"/>
                    </a:solidFill>
                    <a:effectLst/>
                    <a:uLnTx/>
                    <a:uFillTx/>
                    <a:latin typeface="Intel Clear Light"/>
                    <a:ea typeface="+mn-ea"/>
                    <a:cs typeface="+mn-cs"/>
                    <a:sym typeface="Helvetica Neue"/>
                  </a:rPr>
                  <a:t>110%</a:t>
                </a:r>
              </a:p>
            </p:txBody>
          </p:sp>
          <p:sp>
            <p:nvSpPr>
              <p:cNvPr id="51" name="TextBox 50">
                <a:extLst>
                  <a:ext uri="{FF2B5EF4-FFF2-40B4-BE49-F238E27FC236}">
                    <a16:creationId xmlns:a16="http://schemas.microsoft.com/office/drawing/2014/main" id="{3FD9B92C-524F-4272-BB1C-02062153FB9F}"/>
                  </a:ext>
                </a:extLst>
              </p:cNvPr>
              <p:cNvSpPr txBox="1"/>
              <p:nvPr/>
            </p:nvSpPr>
            <p:spPr>
              <a:xfrm>
                <a:off x="4102869" y="5148352"/>
                <a:ext cx="518705" cy="246221"/>
              </a:xfrm>
              <a:prstGeom prst="rect">
                <a:avLst/>
              </a:prstGeom>
              <a:noFill/>
              <a:ln>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A1A1A"/>
                    </a:solidFill>
                    <a:effectLst/>
                    <a:uLnTx/>
                    <a:uFillTx/>
                    <a:latin typeface="Intel Clear Light"/>
                    <a:ea typeface="+mn-ea"/>
                    <a:cs typeface="+mn-cs"/>
                    <a:sym typeface="Helvetica Neue"/>
                  </a:rPr>
                  <a:t>90%</a:t>
                </a:r>
              </a:p>
            </p:txBody>
          </p:sp>
          <p:sp>
            <p:nvSpPr>
              <p:cNvPr id="52" name="TextBox 51">
                <a:extLst>
                  <a:ext uri="{FF2B5EF4-FFF2-40B4-BE49-F238E27FC236}">
                    <a16:creationId xmlns:a16="http://schemas.microsoft.com/office/drawing/2014/main" id="{79C35F00-A6C9-48DC-AB79-DF683F775AB6}"/>
                  </a:ext>
                </a:extLst>
              </p:cNvPr>
              <p:cNvSpPr txBox="1"/>
              <p:nvPr/>
            </p:nvSpPr>
            <p:spPr>
              <a:xfrm>
                <a:off x="828008" y="5178641"/>
                <a:ext cx="518705" cy="246221"/>
              </a:xfrm>
              <a:prstGeom prst="rect">
                <a:avLst/>
              </a:prstGeom>
              <a:noFill/>
              <a:ln>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A1A1A"/>
                    </a:solidFill>
                    <a:effectLst/>
                    <a:uLnTx/>
                    <a:uFillTx/>
                    <a:latin typeface="Intel Clear Light"/>
                    <a:ea typeface="+mn-ea"/>
                    <a:cs typeface="+mn-cs"/>
                    <a:sym typeface="Helvetica Neue"/>
                  </a:rPr>
                  <a:t>MIN</a:t>
                </a:r>
              </a:p>
            </p:txBody>
          </p:sp>
          <p:sp>
            <p:nvSpPr>
              <p:cNvPr id="54" name="TextBox 53">
                <a:extLst>
                  <a:ext uri="{FF2B5EF4-FFF2-40B4-BE49-F238E27FC236}">
                    <a16:creationId xmlns:a16="http://schemas.microsoft.com/office/drawing/2014/main" id="{09F212D6-D60B-4D48-9B2E-FB5EE6B95FCC}"/>
                  </a:ext>
                </a:extLst>
              </p:cNvPr>
              <p:cNvSpPr txBox="1"/>
              <p:nvPr/>
            </p:nvSpPr>
            <p:spPr>
              <a:xfrm>
                <a:off x="10434585" y="5178640"/>
                <a:ext cx="518705" cy="246221"/>
              </a:xfrm>
              <a:prstGeom prst="rect">
                <a:avLst/>
              </a:prstGeom>
              <a:noFill/>
              <a:ln>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A1A1A"/>
                    </a:solidFill>
                    <a:effectLst/>
                    <a:uLnTx/>
                    <a:uFillTx/>
                    <a:latin typeface="Intel Clear Light"/>
                    <a:ea typeface="+mn-ea"/>
                    <a:cs typeface="+mn-cs"/>
                    <a:sym typeface="Helvetica Neue"/>
                  </a:rPr>
                  <a:t>MAX</a:t>
                </a:r>
              </a:p>
            </p:txBody>
          </p:sp>
        </p:grpSp>
        <p:pic>
          <p:nvPicPr>
            <p:cNvPr id="38" name="Graphic 37" descr="User">
              <a:extLst>
                <a:ext uri="{FF2B5EF4-FFF2-40B4-BE49-F238E27FC236}">
                  <a16:creationId xmlns:a16="http://schemas.microsoft.com/office/drawing/2014/main" id="{5478E253-918F-47C9-9E3D-67EB9EDE8D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1220" y="5459425"/>
              <a:ext cx="469016" cy="469016"/>
            </a:xfrm>
            <a:prstGeom prst="rect">
              <a:avLst/>
            </a:prstGeom>
          </p:spPr>
        </p:pic>
        <p:pic>
          <p:nvPicPr>
            <p:cNvPr id="39" name="Graphic 38" descr="User">
              <a:extLst>
                <a:ext uri="{FF2B5EF4-FFF2-40B4-BE49-F238E27FC236}">
                  <a16:creationId xmlns:a16="http://schemas.microsoft.com/office/drawing/2014/main" id="{EA1B5C1B-744D-49D0-9D41-58D2415147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545" y="5459425"/>
              <a:ext cx="469016" cy="469016"/>
            </a:xfrm>
            <a:prstGeom prst="rect">
              <a:avLst/>
            </a:prstGeom>
          </p:spPr>
        </p:pic>
        <p:sp>
          <p:nvSpPr>
            <p:cNvPr id="40" name="TextBox 39">
              <a:extLst>
                <a:ext uri="{FF2B5EF4-FFF2-40B4-BE49-F238E27FC236}">
                  <a16:creationId xmlns:a16="http://schemas.microsoft.com/office/drawing/2014/main" id="{4DD9D388-F58F-4E2A-891B-3789F623FB2E}"/>
                </a:ext>
              </a:extLst>
            </p:cNvPr>
            <p:cNvSpPr txBox="1"/>
            <p:nvPr/>
          </p:nvSpPr>
          <p:spPr>
            <a:xfrm>
              <a:off x="7438253" y="5948406"/>
              <a:ext cx="1114950"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BAE46"/>
                  </a:solidFill>
                  <a:effectLst/>
                  <a:uLnTx/>
                  <a:uFillTx/>
                  <a:latin typeface="Intel Clear Light"/>
                  <a:ea typeface="+mn-ea"/>
                  <a:cs typeface="+mn-cs"/>
                  <a:sym typeface="Helvetica Neue"/>
                </a:rPr>
                <a:t>Employee A</a:t>
              </a:r>
            </a:p>
          </p:txBody>
        </p:sp>
        <p:sp>
          <p:nvSpPr>
            <p:cNvPr id="41" name="TextBox 40">
              <a:extLst>
                <a:ext uri="{FF2B5EF4-FFF2-40B4-BE49-F238E27FC236}">
                  <a16:creationId xmlns:a16="http://schemas.microsoft.com/office/drawing/2014/main" id="{8DA4FD51-AC91-4C69-8031-7B0908137DB1}"/>
                </a:ext>
              </a:extLst>
            </p:cNvPr>
            <p:cNvSpPr txBox="1"/>
            <p:nvPr/>
          </p:nvSpPr>
          <p:spPr>
            <a:xfrm>
              <a:off x="10091433" y="5951154"/>
              <a:ext cx="1114950"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D96930"/>
                  </a:solidFill>
                  <a:effectLst/>
                  <a:uLnTx/>
                  <a:uFillTx/>
                  <a:latin typeface="Intel Clear Light"/>
                  <a:ea typeface="+mn-ea"/>
                  <a:cs typeface="+mn-cs"/>
                  <a:sym typeface="Helvetica Neue"/>
                </a:rPr>
                <a:t>Employee B</a:t>
              </a:r>
            </a:p>
          </p:txBody>
        </p:sp>
      </p:grpSp>
      <p:sp>
        <p:nvSpPr>
          <p:cNvPr id="55" name="Content Placeholder 2">
            <a:extLst>
              <a:ext uri="{FF2B5EF4-FFF2-40B4-BE49-F238E27FC236}">
                <a16:creationId xmlns:a16="http://schemas.microsoft.com/office/drawing/2014/main" id="{06B74F04-65FD-4316-970B-46CC41C52931}"/>
              </a:ext>
            </a:extLst>
          </p:cNvPr>
          <p:cNvSpPr txBox="1">
            <a:spLocks/>
          </p:cNvSpPr>
          <p:nvPr/>
        </p:nvSpPr>
        <p:spPr>
          <a:xfrm>
            <a:off x="342900" y="928469"/>
            <a:ext cx="6142398" cy="742685"/>
          </a:xfrm>
          <a:prstGeom prst="rect">
            <a:avLst/>
          </a:prstGeom>
        </p:spPr>
        <p:txBody>
          <a:bodyPr lIns="91440" tIns="45720" rIns="91440" bIns="45720" anchor="t"/>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1" i="0" u="none" strike="noStrike" kern="1200" cap="none" spc="0" normalizeH="0" baseline="0" noProof="0">
                <a:ln>
                  <a:noFill/>
                </a:ln>
                <a:solidFill>
                  <a:srgbClr val="0071C5"/>
                </a:solidFill>
                <a:effectLst/>
                <a:uLnTx/>
                <a:uFillTx/>
                <a:latin typeface="Intel Clear"/>
                <a:ea typeface="+mn-ea"/>
                <a:cs typeface="Intel Clear" panose="020B0604020203020204" pitchFamily="34" charset="0"/>
                <a:sym typeface="Helvetica Neue"/>
              </a:rPr>
              <a:t>One-time payments</a:t>
            </a:r>
            <a:r>
              <a:rPr kumimoji="0" lang="en-US" sz="2000" b="0" i="0" u="none" strike="noStrike" kern="1200" cap="none" spc="0" normalizeH="0" baseline="0" noProof="0">
                <a:ln>
                  <a:noFill/>
                </a:ln>
                <a:solidFill>
                  <a:srgbClr val="0071C5"/>
                </a:solidFill>
                <a:effectLst/>
                <a:uLnTx/>
                <a:uFillTx/>
                <a:latin typeface="Intel Clear"/>
                <a:ea typeface="+mn-ea"/>
                <a:cs typeface="Intel Clear" panose="020B0604020203020204" pitchFamily="34" charset="0"/>
                <a:sym typeface="Helvetica Neue"/>
              </a:rPr>
              <a:t> </a:t>
            </a:r>
            <a:r>
              <a:rPr kumimoji="0" lang="en-US" sz="2000" b="0"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enable </a:t>
            </a:r>
            <a:r>
              <a:rPr kumimoji="0" lang="en-US" sz="2000" b="0" i="0" u="none" strike="noStrike" kern="1200" cap="none" spc="0" normalizeH="0" baseline="0" noProof="0">
                <a:ln>
                  <a:noFill/>
                </a:ln>
                <a:solidFill>
                  <a:srgbClr val="1A1A1A"/>
                </a:solidFill>
                <a:effectLst/>
                <a:uLnTx/>
                <a:uFillTx/>
                <a:latin typeface="Intel Clear"/>
                <a:cs typeface="Intel Clear" panose="020B0604020203020204" pitchFamily="34" charset="0"/>
                <a:sym typeface="Helvetica Neue"/>
              </a:rPr>
              <a:t>managers to optionally </a:t>
            </a:r>
            <a:r>
              <a:rPr kumimoji="0" lang="en-US" sz="2000" b="0"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recognize and reward top performers who are already </a:t>
            </a:r>
            <a:r>
              <a:rPr kumimoji="0" lang="en-US" sz="2000" b="1"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at or near the top of the pay range</a:t>
            </a:r>
          </a:p>
        </p:txBody>
      </p:sp>
      <p:sp>
        <p:nvSpPr>
          <p:cNvPr id="56" name="Title 1">
            <a:extLst>
              <a:ext uri="{FF2B5EF4-FFF2-40B4-BE49-F238E27FC236}">
                <a16:creationId xmlns:a16="http://schemas.microsoft.com/office/drawing/2014/main" id="{A55730C2-1664-4662-9C69-CC075F3390C9}"/>
              </a:ext>
            </a:extLst>
          </p:cNvPr>
          <p:cNvSpPr>
            <a:spLocks noGrp="1"/>
          </p:cNvSpPr>
          <p:nvPr>
            <p:ph type="title"/>
          </p:nvPr>
        </p:nvSpPr>
        <p:spPr>
          <a:xfrm>
            <a:off x="363469" y="280984"/>
            <a:ext cx="11010816" cy="451023"/>
          </a:xfrm>
        </p:spPr>
        <p:txBody>
          <a:bodyPr/>
          <a:lstStyle/>
          <a:p>
            <a:r>
              <a:rPr lang="en-US" b="1">
                <a:solidFill>
                  <a:srgbClr val="1A1A1A"/>
                </a:solidFill>
                <a:latin typeface="+mj-lt"/>
              </a:rPr>
              <a:t>Cash</a:t>
            </a:r>
            <a:r>
              <a:rPr lang="en-US">
                <a:solidFill>
                  <a:srgbClr val="1A1A1A"/>
                </a:solidFill>
                <a:latin typeface="+mj-lt"/>
              </a:rPr>
              <a:t> | One-Time Payment</a:t>
            </a:r>
          </a:p>
        </p:txBody>
      </p:sp>
      <p:grpSp>
        <p:nvGrpSpPr>
          <p:cNvPr id="57" name="Group 56">
            <a:extLst>
              <a:ext uri="{FF2B5EF4-FFF2-40B4-BE49-F238E27FC236}">
                <a16:creationId xmlns:a16="http://schemas.microsoft.com/office/drawing/2014/main" id="{2E744A57-A567-4684-A263-F5845DF10D20}"/>
              </a:ext>
            </a:extLst>
          </p:cNvPr>
          <p:cNvGrpSpPr/>
          <p:nvPr/>
        </p:nvGrpSpPr>
        <p:grpSpPr>
          <a:xfrm>
            <a:off x="436428" y="4201586"/>
            <a:ext cx="5182356" cy="904143"/>
            <a:chOff x="404529" y="4093487"/>
            <a:chExt cx="5182356" cy="904143"/>
          </a:xfrm>
        </p:grpSpPr>
        <p:pic>
          <p:nvPicPr>
            <p:cNvPr id="58" name="Graphic 57" descr="User">
              <a:extLst>
                <a:ext uri="{FF2B5EF4-FFF2-40B4-BE49-F238E27FC236}">
                  <a16:creationId xmlns:a16="http://schemas.microsoft.com/office/drawing/2014/main" id="{07A9CF34-26FB-4059-B89C-9FFA853FF6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529" y="4093487"/>
              <a:ext cx="520462" cy="520462"/>
            </a:xfrm>
            <a:prstGeom prst="rect">
              <a:avLst/>
            </a:prstGeom>
          </p:spPr>
        </p:pic>
        <p:sp>
          <p:nvSpPr>
            <p:cNvPr id="59" name="TextBox 58">
              <a:extLst>
                <a:ext uri="{FF2B5EF4-FFF2-40B4-BE49-F238E27FC236}">
                  <a16:creationId xmlns:a16="http://schemas.microsoft.com/office/drawing/2014/main" id="{842FB224-DAD8-4C32-897C-1B74631FDAAD}"/>
                </a:ext>
              </a:extLst>
            </p:cNvPr>
            <p:cNvSpPr txBox="1"/>
            <p:nvPr/>
          </p:nvSpPr>
          <p:spPr>
            <a:xfrm>
              <a:off x="924991" y="4128161"/>
              <a:ext cx="4661894" cy="869469"/>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a:ln>
                    <a:noFill/>
                  </a:ln>
                  <a:solidFill>
                    <a:srgbClr val="D96930"/>
                  </a:solidFill>
                  <a:effectLst/>
                  <a:uLnTx/>
                  <a:uFillTx/>
                  <a:latin typeface="Intel Clear"/>
                  <a:ea typeface="+mn-ea"/>
                  <a:cs typeface="+mn-cs"/>
                  <a:sym typeface="Helvetica Neue"/>
                </a:rPr>
                <a:t>Employee B </a:t>
              </a:r>
              <a:br>
                <a:rPr kumimoji="0" lang="en-US" sz="1800" b="0" i="0" u="none" strike="noStrike" kern="1200" cap="none" spc="0" normalizeH="0" baseline="0" noProof="0">
                  <a:ln>
                    <a:noFill/>
                  </a:ln>
                  <a:solidFill>
                    <a:srgbClr val="FFA300"/>
                  </a:solidFill>
                  <a:effectLst/>
                  <a:uLnTx/>
                  <a:uFillTx/>
                  <a:latin typeface="Intel Clear"/>
                  <a:ea typeface="+mn-ea"/>
                  <a:cs typeface="+mn-cs"/>
                  <a:sym typeface="Helvetica Neue"/>
                </a:rPr>
              </a:br>
              <a:r>
                <a:rPr kumimoji="0" lang="en-US" sz="1800" b="0" i="0" u="none" strike="noStrike" kern="1200" cap="none" spc="0" normalizeH="0" baseline="0" noProof="0">
                  <a:ln>
                    <a:noFill/>
                  </a:ln>
                  <a:solidFill>
                    <a:srgbClr val="1A1A1A"/>
                  </a:solidFill>
                  <a:effectLst/>
                  <a:uLnTx/>
                  <a:uFillTx/>
                  <a:latin typeface="Intel Clear"/>
                  <a:ea typeface="+mn-ea"/>
                  <a:cs typeface="+mn-cs"/>
                  <a:sym typeface="Helvetica Neue"/>
                </a:rPr>
                <a:t>Above max of the pay range for grade level </a:t>
              </a:r>
            </a:p>
            <a:p>
              <a:pPr marL="0" marR="0" lvl="1"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D96930"/>
                  </a:solidFill>
                  <a:effectLst/>
                  <a:uLnTx/>
                  <a:uFillTx/>
                  <a:latin typeface="Intel Clear"/>
                  <a:ea typeface="+mn-ea"/>
                  <a:cs typeface="+mn-cs"/>
                  <a:sym typeface="Wingdings" panose="05000000000000000000" pitchFamily="2" charset="2"/>
                </a:rPr>
                <a:t>Option: </a:t>
              </a:r>
              <a:r>
                <a:rPr kumimoji="0" lang="en-US" sz="1800" b="0" i="0" u="none" strike="noStrike" kern="1200" cap="none" spc="0" normalizeH="0" baseline="0" noProof="0">
                  <a:ln>
                    <a:noFill/>
                  </a:ln>
                  <a:solidFill>
                    <a:srgbClr val="1A1A1A"/>
                  </a:solidFill>
                  <a:effectLst/>
                  <a:uLnTx/>
                  <a:uFillTx/>
                  <a:latin typeface="Intel Clear"/>
                  <a:ea typeface="+mn-ea"/>
                  <a:cs typeface="+mn-cs"/>
                  <a:sym typeface="Wingdings" panose="05000000000000000000" pitchFamily="2" charset="2"/>
                </a:rPr>
                <a:t>One-time payment only</a:t>
              </a:r>
            </a:p>
          </p:txBody>
        </p:sp>
      </p:grpSp>
      <p:pic>
        <p:nvPicPr>
          <p:cNvPr id="60" name="Graphic 59" descr="Coins">
            <a:extLst>
              <a:ext uri="{FF2B5EF4-FFF2-40B4-BE49-F238E27FC236}">
                <a16:creationId xmlns:a16="http://schemas.microsoft.com/office/drawing/2014/main" id="{9186341E-152B-4C57-A809-DB3B497A90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65658" y="1001755"/>
            <a:ext cx="663803" cy="680540"/>
          </a:xfrm>
          <a:prstGeom prst="rect">
            <a:avLst/>
          </a:prstGeom>
        </p:spPr>
      </p:pic>
      <p:sp>
        <p:nvSpPr>
          <p:cNvPr id="61" name="TextBox 60">
            <a:extLst>
              <a:ext uri="{FF2B5EF4-FFF2-40B4-BE49-F238E27FC236}">
                <a16:creationId xmlns:a16="http://schemas.microsoft.com/office/drawing/2014/main" id="{F97754B4-8DE8-4DFC-B8CF-69D4EA1DA483}"/>
              </a:ext>
            </a:extLst>
          </p:cNvPr>
          <p:cNvSpPr txBox="1"/>
          <p:nvPr/>
        </p:nvSpPr>
        <p:spPr>
          <a:xfrm>
            <a:off x="7568089" y="1083030"/>
            <a:ext cx="3496285" cy="524353"/>
          </a:xfrm>
          <a:prstGeom prst="rect">
            <a:avLst/>
          </a:prstGeom>
          <a:noFill/>
        </p:spPr>
        <p:txBody>
          <a:bodyPr wrap="square" rtlCol="0" anchor="ctr">
            <a:noAutofit/>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Intel Clear Light"/>
                <a:ea typeface="Intel Clear Light" panose="020B0404020203020204" pitchFamily="34" charset="0"/>
                <a:cs typeface="Intel Clear Light" panose="020B0404020203020204" pitchFamily="34" charset="0"/>
                <a:sym typeface="Helvetica Neue"/>
              </a:rPr>
              <a:t>Cash: Need to Know</a:t>
            </a:r>
          </a:p>
        </p:txBody>
      </p:sp>
      <p:sp>
        <p:nvSpPr>
          <p:cNvPr id="66" name="TextBox 65">
            <a:extLst>
              <a:ext uri="{FF2B5EF4-FFF2-40B4-BE49-F238E27FC236}">
                <a16:creationId xmlns:a16="http://schemas.microsoft.com/office/drawing/2014/main" id="{1BB1F431-D409-49D1-BE23-1AF0500E42E9}"/>
              </a:ext>
            </a:extLst>
          </p:cNvPr>
          <p:cNvSpPr txBox="1"/>
          <p:nvPr/>
        </p:nvSpPr>
        <p:spPr>
          <a:xfrm>
            <a:off x="6629400" y="1505411"/>
            <a:ext cx="4804561" cy="2430485"/>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0" bIns="0" numCol="1" spcCol="38100" rtlCol="0" anchor="t" anchorCtr="0">
            <a:noAutofit/>
          </a:bodyPr>
          <a:lstStyle/>
          <a:p>
            <a:pPr marL="290195" marR="0" lvl="0" indent="-290195" algn="l" defTabSz="2438338"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sz="1000" b="0" i="0" u="none" strike="noStrike" kern="0" cap="none" spc="0" normalizeH="0" baseline="0" noProof="0">
              <a:ln>
                <a:noFill/>
              </a:ln>
              <a:solidFill>
                <a:srgbClr val="004A86"/>
              </a:solidFill>
              <a:effectLst/>
              <a:uLnTx/>
              <a:uFillTx/>
              <a:latin typeface="Intel Clear Light"/>
              <a:ea typeface="+mn-ea"/>
              <a:cs typeface="+mn-cs"/>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a:ln>
                  <a:noFill/>
                </a:ln>
                <a:solidFill>
                  <a:srgbClr val="004A86"/>
                </a:solidFill>
                <a:effectLst/>
                <a:uLnTx/>
                <a:uFillTx/>
                <a:latin typeface="Intel Clear"/>
                <a:sym typeface="Helvetica Neue"/>
              </a:rPr>
              <a:t>Any OTPs allocations will be deducted from the Cash budget</a:t>
            </a:r>
          </a:p>
          <a:p>
            <a:pPr marL="0" marR="0" lvl="0" indent="0" algn="l" defTabSz="2438338" rtl="0" eaLnBrk="1" fontAlgn="auto" latinLnBrk="0" hangingPunct="0">
              <a:lnSpc>
                <a:spcPct val="100000"/>
              </a:lnSpc>
              <a:spcBef>
                <a:spcPts val="0"/>
              </a:spcBef>
              <a:spcAft>
                <a:spcPts val="1200"/>
              </a:spcAft>
              <a:buClrTx/>
              <a:buSzTx/>
              <a:buFontTx/>
              <a:buNone/>
              <a:tabLst/>
              <a:defRPr/>
            </a:pPr>
            <a:r>
              <a:rPr kumimoji="0" lang="en-US" sz="2000" b="0" i="1" u="none" strike="noStrike" kern="0" cap="none" spc="0" normalizeH="0" baseline="0" noProof="0">
                <a:ln>
                  <a:noFill/>
                </a:ln>
                <a:solidFill>
                  <a:srgbClr val="004A86"/>
                </a:solidFill>
                <a:effectLst/>
                <a:uLnTx/>
                <a:uFillTx/>
                <a:latin typeface="Intel Clear"/>
                <a:sym typeface="Helvetica Neue"/>
              </a:rPr>
              <a:t>         Refer to Job Aid in PF for the steps</a:t>
            </a:r>
            <a:endParaRPr kumimoji="0" lang="en-US" sz="2000" b="0" i="0" u="none" strike="noStrike" kern="0" cap="none" spc="0" normalizeH="0" baseline="0" noProof="0">
              <a:ln>
                <a:noFill/>
              </a:ln>
              <a:solidFill>
                <a:srgbClr val="004A86"/>
              </a:solidFill>
              <a:effectLst/>
              <a:highlight>
                <a:srgbClr val="FFFF00"/>
              </a:highlight>
              <a:uLnTx/>
              <a:uFillTx/>
              <a:latin typeface="Intel Clear"/>
              <a:ea typeface="+mn-ea"/>
              <a:cs typeface="+mn-cs"/>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a:ln>
                  <a:noFill/>
                </a:ln>
                <a:solidFill>
                  <a:srgbClr val="004A86"/>
                </a:solidFill>
                <a:effectLst/>
                <a:uLnTx/>
                <a:uFillTx/>
                <a:latin typeface="Intel Clear"/>
                <a:sym typeface="Helvetica Neue"/>
              </a:rPr>
              <a:t>~10% of employee population eligible for consideration of receiving a OTP based on their current </a:t>
            </a:r>
            <a:r>
              <a:rPr kumimoji="0" lang="en-US" sz="2000" b="0" i="0" u="none" strike="noStrike" kern="0" cap="none" spc="0" normalizeH="0" baseline="0" noProof="0" err="1">
                <a:ln>
                  <a:noFill/>
                </a:ln>
                <a:solidFill>
                  <a:srgbClr val="004A86"/>
                </a:solidFill>
                <a:effectLst/>
                <a:uLnTx/>
                <a:uFillTx/>
                <a:latin typeface="Intel Clear"/>
                <a:sym typeface="Helvetica Neue"/>
              </a:rPr>
              <a:t>compa</a:t>
            </a:r>
            <a:r>
              <a:rPr kumimoji="0" lang="en-US" sz="2000" b="0" i="0" u="none" strike="noStrike" kern="0" cap="none" spc="0" normalizeH="0" baseline="0" noProof="0">
                <a:ln>
                  <a:noFill/>
                </a:ln>
                <a:solidFill>
                  <a:srgbClr val="004A86"/>
                </a:solidFill>
                <a:effectLst/>
                <a:uLnTx/>
                <a:uFillTx/>
                <a:latin typeface="Intel Clear"/>
                <a:sym typeface="Helvetica Neue"/>
              </a:rPr>
              <a:t>-ratio</a:t>
            </a:r>
            <a:r>
              <a:rPr kumimoji="0" lang="en-US" sz="2000" b="0" i="0" u="none" strike="noStrike" kern="0" cap="none" spc="0" normalizeH="0" baseline="0" noProof="0">
                <a:ln>
                  <a:noFill/>
                </a:ln>
                <a:solidFill>
                  <a:srgbClr val="FF0000"/>
                </a:solidFill>
                <a:effectLst/>
                <a:uLnTx/>
                <a:uFillTx/>
                <a:latin typeface="Intel Clear"/>
                <a:sym typeface="Helvetica Neue"/>
              </a:rPr>
              <a:t> </a:t>
            </a:r>
          </a:p>
        </p:txBody>
      </p:sp>
      <p:grpSp>
        <p:nvGrpSpPr>
          <p:cNvPr id="67" name="Group 66">
            <a:extLst>
              <a:ext uri="{FF2B5EF4-FFF2-40B4-BE49-F238E27FC236}">
                <a16:creationId xmlns:a16="http://schemas.microsoft.com/office/drawing/2014/main" id="{DB36E3A1-AFD6-41DD-A45E-78C43C0728C9}"/>
              </a:ext>
            </a:extLst>
          </p:cNvPr>
          <p:cNvGrpSpPr/>
          <p:nvPr/>
        </p:nvGrpSpPr>
        <p:grpSpPr>
          <a:xfrm>
            <a:off x="6629400" y="767707"/>
            <a:ext cx="4802280" cy="742979"/>
            <a:chOff x="6619875" y="303133"/>
            <a:chExt cx="4802280" cy="742979"/>
          </a:xfrm>
        </p:grpSpPr>
        <p:sp>
          <p:nvSpPr>
            <p:cNvPr id="68" name="Rectangle 67">
              <a:extLst>
                <a:ext uri="{FF2B5EF4-FFF2-40B4-BE49-F238E27FC236}">
                  <a16:creationId xmlns:a16="http://schemas.microsoft.com/office/drawing/2014/main" id="{EA8273FA-F0F9-4B16-855D-97912B4D2675}"/>
                </a:ext>
              </a:extLst>
            </p:cNvPr>
            <p:cNvSpPr/>
            <p:nvPr/>
          </p:nvSpPr>
          <p:spPr>
            <a:xfrm>
              <a:off x="6619875" y="303133"/>
              <a:ext cx="4802280" cy="742979"/>
            </a:xfrm>
            <a:prstGeom prst="rect">
              <a:avLst/>
            </a:prstGeom>
            <a:solidFill>
              <a:schemeClr val="accent2">
                <a:lumMod val="40000"/>
                <a:lumOff val="60000"/>
              </a:schemeClr>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Intel Clear Light"/>
                <a:ea typeface="Helvetica Neue Medium"/>
                <a:cs typeface="Helvetica Neue Medium"/>
                <a:sym typeface="Helvetica Neue Medium"/>
              </a:endParaRPr>
            </a:p>
          </p:txBody>
        </p:sp>
        <p:pic>
          <p:nvPicPr>
            <p:cNvPr id="73" name="Graphic 72" descr="Coins">
              <a:extLst>
                <a:ext uri="{FF2B5EF4-FFF2-40B4-BE49-F238E27FC236}">
                  <a16:creationId xmlns:a16="http://schemas.microsoft.com/office/drawing/2014/main" id="{27D4CB2B-D4E1-4EBB-9268-335FC25040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2031" y="334352"/>
              <a:ext cx="663803" cy="680540"/>
            </a:xfrm>
            <a:prstGeom prst="rect">
              <a:avLst/>
            </a:prstGeom>
          </p:spPr>
        </p:pic>
        <p:sp>
          <p:nvSpPr>
            <p:cNvPr id="74" name="TextBox 73">
              <a:extLst>
                <a:ext uri="{FF2B5EF4-FFF2-40B4-BE49-F238E27FC236}">
                  <a16:creationId xmlns:a16="http://schemas.microsoft.com/office/drawing/2014/main" id="{87BCB992-8C83-4739-8C02-1C29DDE02EFF}"/>
                </a:ext>
              </a:extLst>
            </p:cNvPr>
            <p:cNvSpPr txBox="1"/>
            <p:nvPr/>
          </p:nvSpPr>
          <p:spPr>
            <a:xfrm>
              <a:off x="7357312" y="412446"/>
              <a:ext cx="3839546" cy="524353"/>
            </a:xfrm>
            <a:prstGeom prst="rect">
              <a:avLst/>
            </a:prstGeom>
            <a:noFill/>
          </p:spPr>
          <p:txBody>
            <a:bodyPr wrap="square" rtlCol="0" anchor="ctr">
              <a:noAutofit/>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a:ln>
                    <a:noFill/>
                  </a:ln>
                  <a:solidFill>
                    <a:srgbClr val="1A1A1A"/>
                  </a:solidFill>
                  <a:effectLst/>
                  <a:uLnTx/>
                  <a:uFillTx/>
                  <a:latin typeface="Intel Clear Light"/>
                  <a:ea typeface="Intel Clear Light" panose="020B0404020203020204" pitchFamily="34" charset="0"/>
                  <a:cs typeface="Intel Clear Light" panose="020B0404020203020204" pitchFamily="34" charset="0"/>
                  <a:sym typeface="Helvetica Neue"/>
                </a:rPr>
                <a:t>Cash: Need to Know</a:t>
              </a:r>
            </a:p>
          </p:txBody>
        </p:sp>
      </p:grpSp>
      <p:grpSp>
        <p:nvGrpSpPr>
          <p:cNvPr id="76" name="Group 75">
            <a:extLst>
              <a:ext uri="{FF2B5EF4-FFF2-40B4-BE49-F238E27FC236}">
                <a16:creationId xmlns:a16="http://schemas.microsoft.com/office/drawing/2014/main" id="{181988F5-B21F-4759-9474-17692570F482}"/>
              </a:ext>
            </a:extLst>
          </p:cNvPr>
          <p:cNvGrpSpPr/>
          <p:nvPr/>
        </p:nvGrpSpPr>
        <p:grpSpPr>
          <a:xfrm>
            <a:off x="436427" y="2033747"/>
            <a:ext cx="5486121" cy="2136008"/>
            <a:chOff x="404528" y="1975489"/>
            <a:chExt cx="5486121" cy="2136008"/>
          </a:xfrm>
        </p:grpSpPr>
        <p:sp>
          <p:nvSpPr>
            <p:cNvPr id="77" name="TextBox 76">
              <a:extLst>
                <a:ext uri="{FF2B5EF4-FFF2-40B4-BE49-F238E27FC236}">
                  <a16:creationId xmlns:a16="http://schemas.microsoft.com/office/drawing/2014/main" id="{12769DEF-D4BC-43B6-8EB2-9380773526F2}"/>
                </a:ext>
              </a:extLst>
            </p:cNvPr>
            <p:cNvSpPr txBox="1"/>
            <p:nvPr/>
          </p:nvSpPr>
          <p:spPr>
            <a:xfrm>
              <a:off x="916697" y="2003994"/>
              <a:ext cx="4973952" cy="114646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a:ln>
                    <a:noFill/>
                  </a:ln>
                  <a:solidFill>
                    <a:srgbClr val="8BAE46"/>
                  </a:solidFill>
                  <a:effectLst/>
                  <a:uLnTx/>
                  <a:uFillTx/>
                  <a:latin typeface="Intel Clear"/>
                  <a:ea typeface="+mn-ea"/>
                  <a:cs typeface="+mn-cs"/>
                  <a:sym typeface="Helvetica Neue"/>
                </a:rPr>
                <a:t>Employee A</a:t>
              </a:r>
              <a:br>
                <a:rPr kumimoji="0" lang="en-US" sz="1800" b="1" i="0" u="none" strike="noStrike" kern="1200" cap="none" spc="0" normalizeH="0" baseline="0" noProof="0">
                  <a:ln>
                    <a:noFill/>
                  </a:ln>
                  <a:solidFill>
                    <a:srgbClr val="C3D600">
                      <a:lumMod val="75000"/>
                    </a:srgbClr>
                  </a:solidFill>
                  <a:effectLst/>
                  <a:uLnTx/>
                  <a:uFillTx/>
                  <a:latin typeface="Intel Clear"/>
                  <a:ea typeface="+mn-ea"/>
                  <a:cs typeface="+mn-cs"/>
                  <a:sym typeface="Helvetica Neue"/>
                </a:rPr>
              </a:br>
              <a:r>
                <a:rPr kumimoji="0" lang="en-US" sz="1800" b="0" i="0" u="none" strike="noStrike" kern="1200" cap="none" spc="0" normalizeH="0" baseline="0" noProof="0">
                  <a:ln>
                    <a:noFill/>
                  </a:ln>
                  <a:solidFill>
                    <a:srgbClr val="1A1A1A"/>
                  </a:solidFill>
                  <a:effectLst/>
                  <a:uLnTx/>
                  <a:uFillTx/>
                  <a:latin typeface="Intel Clear"/>
                  <a:ea typeface="+mn-ea"/>
                  <a:cs typeface="+mn-cs"/>
                  <a:sym typeface="Helvetica Neue"/>
                </a:rPr>
                <a:t>At or above 110% compa-ratio but NOT over the max</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8BAE46"/>
                  </a:solidFill>
                  <a:effectLst/>
                  <a:uLnTx/>
                  <a:uFillTx/>
                  <a:latin typeface="Intel Clear"/>
                  <a:ea typeface="+mn-ea"/>
                  <a:cs typeface="+mn-cs"/>
                  <a:sym typeface="Helvetica Neue"/>
                </a:rPr>
                <a:t>Options:</a:t>
              </a:r>
            </a:p>
          </p:txBody>
        </p:sp>
        <p:pic>
          <p:nvPicPr>
            <p:cNvPr id="78" name="Graphic 77" descr="User">
              <a:extLst>
                <a:ext uri="{FF2B5EF4-FFF2-40B4-BE49-F238E27FC236}">
                  <a16:creationId xmlns:a16="http://schemas.microsoft.com/office/drawing/2014/main" id="{DBA61893-9CCB-4475-A0BA-3F9EC506CB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528" y="1975489"/>
              <a:ext cx="520463" cy="520463"/>
            </a:xfrm>
            <a:prstGeom prst="rect">
              <a:avLst/>
            </a:prstGeom>
          </p:spPr>
        </p:pic>
        <p:sp>
          <p:nvSpPr>
            <p:cNvPr id="79" name="Rectangle 78">
              <a:extLst>
                <a:ext uri="{FF2B5EF4-FFF2-40B4-BE49-F238E27FC236}">
                  <a16:creationId xmlns:a16="http://schemas.microsoft.com/office/drawing/2014/main" id="{0D9DDB32-F37A-4178-AE12-51445D153F27}"/>
                </a:ext>
              </a:extLst>
            </p:cNvPr>
            <p:cNvSpPr/>
            <p:nvPr/>
          </p:nvSpPr>
          <p:spPr>
            <a:xfrm>
              <a:off x="1708774" y="2834224"/>
              <a:ext cx="4181875" cy="1277273"/>
            </a:xfrm>
            <a:prstGeom prst="rect">
              <a:avLst/>
            </a:prstGeom>
          </p:spPr>
          <p:txBody>
            <a:bodyPr wrap="square">
              <a:spAutoFit/>
            </a:bodyPr>
            <a:lstStyle/>
            <a:p>
              <a:pPr marL="285750" marR="0" lvl="1"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1A1A1A"/>
                  </a:solidFill>
                  <a:effectLst/>
                  <a:uLnTx/>
                  <a:uFillTx/>
                  <a:latin typeface="Intel Clear"/>
                  <a:sym typeface="Helvetica Neue"/>
                </a:rPr>
                <a:t>Base pay increase</a:t>
              </a:r>
            </a:p>
            <a:p>
              <a:pPr marL="285750" marR="0" lvl="1"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1A1A1A"/>
                  </a:solidFill>
                  <a:effectLst/>
                  <a:uLnTx/>
                  <a:uFillTx/>
                  <a:latin typeface="Intel Clear"/>
                  <a:sym typeface="Helvetica Neue"/>
                </a:rPr>
                <a:t>One-time payment (OTP)</a:t>
              </a:r>
            </a:p>
            <a:p>
              <a:pPr marL="285750" marR="0" lvl="1"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1A1A1A"/>
                  </a:solidFill>
                  <a:effectLst/>
                  <a:uLnTx/>
                  <a:uFillTx/>
                  <a:latin typeface="Intel Clear"/>
                  <a:sym typeface="Helvetica Neue"/>
                </a:rPr>
                <a:t>Combination of base pay increase &amp; OTP</a:t>
              </a:r>
              <a:endParaRPr kumimoji="0" lang="en-US" sz="1800" b="0" i="0" u="none" strike="noStrike" kern="1200" cap="none" spc="0" normalizeH="0" baseline="0" noProof="0">
                <a:ln>
                  <a:noFill/>
                </a:ln>
                <a:solidFill>
                  <a:srgbClr val="1A1A1A"/>
                </a:solidFill>
                <a:effectLst/>
                <a:uLnTx/>
                <a:uFillTx/>
                <a:latin typeface="Intel Clear"/>
                <a:sym typeface="Wingdings" panose="05000000000000000000" pitchFamily="2" charset="2"/>
              </a:endParaRPr>
            </a:p>
          </p:txBody>
        </p:sp>
      </p:grpSp>
      <p:pic>
        <p:nvPicPr>
          <p:cNvPr id="80" name="Picture 2" descr="PeopleFluent (@PeopleFluent) | Twitter">
            <a:extLst>
              <a:ext uri="{FF2B5EF4-FFF2-40B4-BE49-F238E27FC236}">
                <a16:creationId xmlns:a16="http://schemas.microsoft.com/office/drawing/2014/main" id="{C015FF5E-CFA7-4DF6-B724-6926164E9EA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900" t="19767" r="13483" b="20924"/>
          <a:stretch/>
        </p:blipFill>
        <p:spPr bwMode="auto">
          <a:xfrm>
            <a:off x="6842198" y="2413413"/>
            <a:ext cx="355361" cy="290239"/>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1F987CA8-4279-4711-9A5D-40BDA79AF77F}"/>
              </a:ext>
            </a:extLst>
          </p:cNvPr>
          <p:cNvSpPr/>
          <p:nvPr/>
        </p:nvSpPr>
        <p:spPr>
          <a:xfrm>
            <a:off x="1138047" y="6510949"/>
            <a:ext cx="2182008" cy="276999"/>
          </a:xfrm>
          <a:prstGeom prst="rect">
            <a:avLst/>
          </a:prstGeom>
        </p:spPr>
        <p:txBody>
          <a:bodyPr wrap="none">
            <a:spAutoFit/>
          </a:bodyPr>
          <a:lstStyle/>
          <a:p>
            <a:pPr marL="0" marR="0" lvl="0" indent="0" algn="l" defTabSz="1219169" rtl="0" eaLnBrk="1" fontAlgn="auto" latinLnBrk="0" hangingPunct="0">
              <a:lnSpc>
                <a:spcPct val="100000"/>
              </a:lnSpc>
              <a:spcBef>
                <a:spcPts val="0"/>
              </a:spcBef>
              <a:spcAft>
                <a:spcPts val="1200"/>
              </a:spcAft>
              <a:buClrTx/>
              <a:buSzTx/>
              <a:buFontTx/>
              <a:buNone/>
              <a:tabLst/>
              <a:defRPr/>
            </a:pPr>
            <a:r>
              <a:rPr kumimoji="0" lang="en-US" sz="1200" b="0" i="1" u="none" strike="noStrike" kern="0" cap="none" spc="0" normalizeH="0" baseline="0" noProof="0">
                <a:ln>
                  <a:noFill/>
                </a:ln>
                <a:solidFill>
                  <a:srgbClr val="000000"/>
                </a:solidFill>
                <a:effectLst/>
                <a:uLnTx/>
                <a:uFillTx/>
                <a:latin typeface="Intel Clear Light"/>
                <a:sym typeface="Helvetica Neue"/>
              </a:rPr>
              <a:t>For Illustration Purposes Only</a:t>
            </a:r>
            <a:endParaRPr kumimoji="0" lang="en-US" sz="1200" b="0" i="0" u="none" strike="noStrike" kern="0" cap="none" spc="0" normalizeH="0" baseline="0" noProof="0">
              <a:ln>
                <a:noFill/>
              </a:ln>
              <a:solidFill>
                <a:srgbClr val="000000"/>
              </a:solidFill>
              <a:effectLst/>
              <a:uLnTx/>
              <a:uFillTx/>
              <a:latin typeface="Intel Clear Light"/>
              <a:sym typeface="Helvetica Neue"/>
            </a:endParaRPr>
          </a:p>
        </p:txBody>
      </p:sp>
    </p:spTree>
    <p:extLst>
      <p:ext uri="{BB962C8B-B14F-4D97-AF65-F5344CB8AC3E}">
        <p14:creationId xmlns:p14="http://schemas.microsoft.com/office/powerpoint/2010/main" val="5537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E12E712-8F4F-4FA6-A10E-5041AED4EB72}"/>
              </a:ext>
            </a:extLst>
          </p:cNvPr>
          <p:cNvGrpSpPr/>
          <p:nvPr/>
        </p:nvGrpSpPr>
        <p:grpSpPr>
          <a:xfrm>
            <a:off x="0" y="415324"/>
            <a:ext cx="12192000" cy="1017229"/>
            <a:chOff x="0" y="2528686"/>
            <a:chExt cx="12192000" cy="1017229"/>
          </a:xfrm>
        </p:grpSpPr>
        <p:sp>
          <p:nvSpPr>
            <p:cNvPr id="38" name="Rectangle 37">
              <a:extLst>
                <a:ext uri="{FF2B5EF4-FFF2-40B4-BE49-F238E27FC236}">
                  <a16:creationId xmlns:a16="http://schemas.microsoft.com/office/drawing/2014/main" id="{1B34925A-C033-48AB-95F5-42478A4F34D4}"/>
                </a:ext>
              </a:extLst>
            </p:cNvPr>
            <p:cNvSpPr/>
            <p:nvPr/>
          </p:nvSpPr>
          <p:spPr>
            <a:xfrm>
              <a:off x="0" y="2548874"/>
              <a:ext cx="12192000" cy="997041"/>
            </a:xfrm>
            <a:prstGeom prst="rect">
              <a:avLst/>
            </a:prstGeom>
            <a:solidFill>
              <a:schemeClr val="accent2">
                <a:lumMod val="40000"/>
                <a:lumOff val="60000"/>
              </a:schemeClr>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3200" b="0" i="0" u="none" strike="noStrike" cap="none" spc="0" normalizeH="0" baseline="0">
                <a:ln>
                  <a:noFill/>
                </a:ln>
                <a:solidFill>
                  <a:srgbClr val="262626"/>
                </a:solidFill>
                <a:effectLst/>
                <a:uFillTx/>
                <a:latin typeface="Helvetica Neue Medium"/>
                <a:ea typeface="Helvetica Neue Medium"/>
                <a:cs typeface="Helvetica Neue Medium"/>
              </a:endParaRPr>
            </a:p>
          </p:txBody>
        </p:sp>
        <p:pic>
          <p:nvPicPr>
            <p:cNvPr id="39" name="Graphic 38" descr="Coins">
              <a:extLst>
                <a:ext uri="{FF2B5EF4-FFF2-40B4-BE49-F238E27FC236}">
                  <a16:creationId xmlns:a16="http://schemas.microsoft.com/office/drawing/2014/main" id="{4F8FFF6D-D2FA-4BAF-BA54-E45EE87A8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41" y="2666004"/>
              <a:ext cx="760634" cy="760634"/>
            </a:xfrm>
            <a:prstGeom prst="rect">
              <a:avLst/>
            </a:prstGeom>
          </p:spPr>
        </p:pic>
        <p:sp>
          <p:nvSpPr>
            <p:cNvPr id="40" name="TextBox 39">
              <a:extLst>
                <a:ext uri="{FF2B5EF4-FFF2-40B4-BE49-F238E27FC236}">
                  <a16:creationId xmlns:a16="http://schemas.microsoft.com/office/drawing/2014/main" id="{7C9F465A-C327-457E-8AC1-A55A1A740CB3}"/>
                </a:ext>
              </a:extLst>
            </p:cNvPr>
            <p:cNvSpPr txBox="1"/>
            <p:nvPr/>
          </p:nvSpPr>
          <p:spPr>
            <a:xfrm>
              <a:off x="1185561" y="2780981"/>
              <a:ext cx="1953653" cy="530680"/>
            </a:xfrm>
            <a:prstGeom prst="rect">
              <a:avLst/>
            </a:prstGeom>
            <a:solidFill>
              <a:schemeClr val="accent2">
                <a:lumMod val="40000"/>
                <a:lumOff val="60000"/>
              </a:schemeClr>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APB</a:t>
              </a:r>
              <a:endParaRPr lang="en-US" sz="3200" b="1" i="0" u="none" strike="noStrike" kern="120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endParaRPr>
            </a:p>
          </p:txBody>
        </p:sp>
        <p:sp>
          <p:nvSpPr>
            <p:cNvPr id="41" name="TextBox 40">
              <a:extLst>
                <a:ext uri="{FF2B5EF4-FFF2-40B4-BE49-F238E27FC236}">
                  <a16:creationId xmlns:a16="http://schemas.microsoft.com/office/drawing/2014/main" id="{56FE0B66-00E7-44DB-BB05-2ED87823712F}"/>
                </a:ext>
              </a:extLst>
            </p:cNvPr>
            <p:cNvSpPr txBox="1"/>
            <p:nvPr/>
          </p:nvSpPr>
          <p:spPr>
            <a:xfrm>
              <a:off x="2560916" y="2528686"/>
              <a:ext cx="8196843" cy="954639"/>
            </a:xfrm>
            <a:prstGeom prst="rect">
              <a:avLst/>
            </a:prstGeom>
            <a:noFill/>
          </p:spPr>
          <p:txBody>
            <a:bodyPr wrap="square" lIns="91440" tIns="45720" rIns="91440" bIns="45720" rtlCol="0" anchor="ctr">
              <a:noAutofit/>
            </a:bodyPr>
            <a:lstStyle/>
            <a:p>
              <a:pPr defTabSz="914377" hangingPunct="1">
                <a:lnSpc>
                  <a:spcPct val="100000"/>
                </a:lnSpc>
                <a:spcBef>
                  <a:spcPts val="600"/>
                </a:spcBef>
                <a:spcAft>
                  <a:spcPts val="600"/>
                </a:spcAft>
                <a:defRPr/>
              </a:pPr>
              <a:r>
                <a:rPr lang="en-US" b="1" kern="1200" dirty="0">
                  <a:solidFill>
                    <a:srgbClr val="262626"/>
                  </a:solidFill>
                  <a:latin typeface="Intel Clear Light"/>
                  <a:ea typeface="Intel Clear Light" panose="020B0404020203020204" pitchFamily="34" charset="0"/>
                  <a:cs typeface="Intel Clear Light" panose="020B0404020203020204" pitchFamily="34" charset="0"/>
                </a:rPr>
                <a:t>Continuing to slow down growth of our Annual Performance Bonus (APB)</a:t>
              </a:r>
              <a:endParaRPr lang="en-US" b="1" i="0" u="none" strike="noStrike" kern="1200" cap="none" spc="0" normalizeH="0" baseline="0" noProof="0" dirty="0">
                <a:ln>
                  <a:noFill/>
                </a:ln>
                <a:solidFill>
                  <a:srgbClr val="262626"/>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p:txBody>
        </p:sp>
      </p:grpSp>
      <p:sp>
        <p:nvSpPr>
          <p:cNvPr id="15" name="Rectangle 14">
            <a:extLst>
              <a:ext uri="{FF2B5EF4-FFF2-40B4-BE49-F238E27FC236}">
                <a16:creationId xmlns:a16="http://schemas.microsoft.com/office/drawing/2014/main" id="{1CF80AA8-14BB-4E85-A195-48B1CB641AD2}"/>
              </a:ext>
            </a:extLst>
          </p:cNvPr>
          <p:cNvSpPr/>
          <p:nvPr/>
        </p:nvSpPr>
        <p:spPr>
          <a:xfrm>
            <a:off x="402900" y="1667106"/>
            <a:ext cx="11073334" cy="280213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300"/>
              </a:spcAft>
              <a:buClrTx/>
              <a:buSzTx/>
              <a:buFontTx/>
              <a:buNone/>
              <a:tabLst/>
            </a:pPr>
            <a:r>
              <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Manager will not adjust APB Goal% (targets): </a:t>
            </a:r>
          </a:p>
          <a:p>
            <a:pPr marL="0" marR="0" indent="0" defTabSz="825500" rtl="0" fontAlgn="auto" latinLnBrk="0" hangingPunct="0">
              <a:lnSpc>
                <a:spcPct val="100000"/>
              </a:lnSpc>
              <a:spcBef>
                <a:spcPts val="0"/>
              </a:spcBef>
              <a:spcAft>
                <a:spcPts val="300"/>
              </a:spcAft>
              <a:buClrTx/>
              <a:buSzTx/>
              <a:buFontTx/>
              <a:buNone/>
              <a:tabLst/>
            </a:pPr>
            <a:endPar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a:p>
            <a:pPr marL="285750"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APB Goal % </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above the range minimum </a:t>
            </a: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are held flat. </a:t>
            </a:r>
            <a:endPar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a:p>
            <a:pPr marL="285750"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APB payout ($) amounts </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over the range maximum </a:t>
            </a: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are also held flat. </a:t>
            </a:r>
          </a:p>
          <a:p>
            <a:pPr marL="285750"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endPar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a:p>
            <a:pPr marL="285750"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Promoted employees’ APB Goal % will be </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brought to the minimum </a:t>
            </a: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of the new APB range or held flat if  above. </a:t>
            </a:r>
          </a:p>
          <a:p>
            <a:pPr marR="0" defTabSz="825500" rtl="0" fontAlgn="auto" latinLnBrk="0" hangingPunct="0">
              <a:lnSpc>
                <a:spcPct val="100000"/>
              </a:lnSpc>
              <a:spcBef>
                <a:spcPts val="0"/>
              </a:spcBef>
              <a:spcAft>
                <a:spcPts val="300"/>
              </a:spcAft>
              <a:buClrTx/>
              <a:buSzTx/>
              <a:tabLst/>
            </a:pPr>
            <a:r>
              <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t>
            </a:r>
            <a:endParaRPr lang="en-US" sz="1800" b="0"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endParaRPr>
          </a:p>
        </p:txBody>
      </p:sp>
      <p:sp>
        <p:nvSpPr>
          <p:cNvPr id="17" name="Rectangle 16">
            <a:extLst>
              <a:ext uri="{FF2B5EF4-FFF2-40B4-BE49-F238E27FC236}">
                <a16:creationId xmlns:a16="http://schemas.microsoft.com/office/drawing/2014/main" id="{AC2D8740-9545-4FA6-B70A-A97181F263B0}"/>
              </a:ext>
            </a:extLst>
          </p:cNvPr>
          <p:cNvSpPr/>
          <p:nvPr/>
        </p:nvSpPr>
        <p:spPr>
          <a:xfrm>
            <a:off x="0" y="4846751"/>
            <a:ext cx="12192000" cy="1015663"/>
          </a:xfrm>
          <a:prstGeom prst="rect">
            <a:avLst/>
          </a:prstGeom>
          <a:solidFill>
            <a:schemeClr val="accent2">
              <a:lumMod val="40000"/>
              <a:lumOff val="60000"/>
            </a:schemeClr>
          </a:solidFill>
          <a:effectLst>
            <a:outerShdw blurRad="50800" dist="38100" dir="16200000" rotWithShape="0">
              <a:prstClr val="black">
                <a:alpha val="40000"/>
              </a:prstClr>
            </a:outerShdw>
          </a:effectLst>
        </p:spPr>
        <p:txBody>
          <a:bodyPr wrap="square" lIns="91440" tIns="45720" rIns="91440" bIns="45720" anchor="t">
            <a:spAutoFit/>
          </a:bodyPr>
          <a:lstStyle/>
          <a:p>
            <a:pPr marL="342900" lvl="0" indent="-342900" algn="ctr" defTabSz="825500">
              <a:lnSpc>
                <a:spcPct val="100000"/>
              </a:lnSpc>
              <a:spcBef>
                <a:spcPts val="0"/>
              </a:spcBef>
              <a:spcAft>
                <a:spcPts val="600"/>
              </a:spcAft>
              <a:buFont typeface="Wingdings" panose="05000000000000000000" pitchFamily="2" charset="2"/>
              <a:buChar char="ü"/>
            </a:pP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Adjustments to APB made outside of Rewards Planning and </a:t>
            </a:r>
            <a:r>
              <a:rPr lang="en-US" b="1" dirty="0" err="1">
                <a:solidFill>
                  <a:srgbClr val="262626"/>
                </a:solidFill>
                <a:latin typeface="Intel Clear Light"/>
                <a:ea typeface="Intel Clear Light" panose="020B0404020203020204" pitchFamily="34" charset="0"/>
                <a:cs typeface="Intel Clear Light" panose="020B0404020203020204" pitchFamily="34" charset="0"/>
                <a:sym typeface="Helvetica Neue Medium"/>
              </a:rPr>
              <a:t>PeopleFluent</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will be held the same rule</a:t>
            </a:r>
          </a:p>
          <a:p>
            <a:pPr marL="342900" lvl="0" indent="-342900" algn="ctr" defTabSz="825500">
              <a:lnSpc>
                <a:spcPct val="100000"/>
              </a:lnSpc>
              <a:spcBef>
                <a:spcPts val="0"/>
              </a:spcBef>
              <a:spcAft>
                <a:spcPts val="600"/>
              </a:spcAft>
              <a:buFont typeface="Wingdings" panose="05000000000000000000" pitchFamily="2" charset="2"/>
              <a:buChar char="ü"/>
            </a:pPr>
            <a:endParaRPr lang="en-US" sz="16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a:p>
            <a:pPr lvl="0" algn="ctr" defTabSz="825500">
              <a:lnSpc>
                <a:spcPct val="100000"/>
              </a:lnSpc>
              <a:spcBef>
                <a:spcPts val="0"/>
              </a:spcBef>
              <a:spcAft>
                <a:spcPts val="600"/>
              </a:spcAft>
            </a:pPr>
            <a:r>
              <a:rPr lang="en-US" sz="16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a:t>
            </a:r>
            <a:endParaRPr lang="en-US" sz="1600" dirty="0">
              <a:solidFill>
                <a:srgbClr val="262626"/>
              </a:solidFill>
              <a:latin typeface="Intel Clear Light"/>
              <a:ea typeface="Intel Clear Light" panose="020B0404020203020204" pitchFamily="34" charset="0"/>
              <a:cs typeface="Intel Clear Light" panose="020B0404020203020204" pitchFamily="34" charset="0"/>
            </a:endParaRPr>
          </a:p>
        </p:txBody>
      </p:sp>
      <p:sp>
        <p:nvSpPr>
          <p:cNvPr id="2" name="Rectangle 1">
            <a:extLst>
              <a:ext uri="{FF2B5EF4-FFF2-40B4-BE49-F238E27FC236}">
                <a16:creationId xmlns:a16="http://schemas.microsoft.com/office/drawing/2014/main" id="{DFDAD793-98D5-4C30-B31E-07757B15C52F}"/>
              </a:ext>
            </a:extLst>
          </p:cNvPr>
          <p:cNvSpPr/>
          <p:nvPr/>
        </p:nvSpPr>
        <p:spPr>
          <a:xfrm>
            <a:off x="0" y="4317154"/>
            <a:ext cx="12191986" cy="47192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New in 2022</a:t>
            </a:r>
          </a:p>
        </p:txBody>
      </p:sp>
    </p:spTree>
    <p:extLst>
      <p:ext uri="{BB962C8B-B14F-4D97-AF65-F5344CB8AC3E}">
        <p14:creationId xmlns:p14="http://schemas.microsoft.com/office/powerpoint/2010/main" val="180805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4566CA-57B3-4C78-9B56-4D49B154D941}"/>
              </a:ext>
            </a:extLst>
          </p:cNvPr>
          <p:cNvGrpSpPr/>
          <p:nvPr/>
        </p:nvGrpSpPr>
        <p:grpSpPr>
          <a:xfrm>
            <a:off x="0" y="435512"/>
            <a:ext cx="12192000" cy="997041"/>
            <a:chOff x="0" y="2548874"/>
            <a:chExt cx="12192000" cy="997041"/>
          </a:xfrm>
        </p:grpSpPr>
        <p:sp>
          <p:nvSpPr>
            <p:cNvPr id="11" name="Rectangle 10">
              <a:extLst>
                <a:ext uri="{FF2B5EF4-FFF2-40B4-BE49-F238E27FC236}">
                  <a16:creationId xmlns:a16="http://schemas.microsoft.com/office/drawing/2014/main" id="{BCF2DFD9-B315-47DE-80FA-BB5373FD8510}"/>
                </a:ext>
              </a:extLst>
            </p:cNvPr>
            <p:cNvSpPr/>
            <p:nvPr/>
          </p:nvSpPr>
          <p:spPr>
            <a:xfrm>
              <a:off x="0" y="2548874"/>
              <a:ext cx="12192000" cy="997041"/>
            </a:xfrm>
            <a:prstGeom prst="rect">
              <a:avLst/>
            </a:prstGeom>
            <a:solidFill>
              <a:schemeClr val="accent2">
                <a:lumMod val="40000"/>
                <a:lumOff val="60000"/>
              </a:schemeClr>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3200" b="0" i="0" u="none" strike="noStrike" cap="none" spc="0" normalizeH="0" baseline="0">
                <a:ln>
                  <a:noFill/>
                </a:ln>
                <a:solidFill>
                  <a:srgbClr val="262626"/>
                </a:solidFill>
                <a:effectLst/>
                <a:uFillTx/>
                <a:latin typeface="Helvetica Neue Medium"/>
                <a:ea typeface="Helvetica Neue Medium"/>
                <a:cs typeface="Helvetica Neue Medium"/>
              </a:endParaRPr>
            </a:p>
          </p:txBody>
        </p:sp>
        <p:pic>
          <p:nvPicPr>
            <p:cNvPr id="12" name="Graphic 11" descr="Coins">
              <a:extLst>
                <a:ext uri="{FF2B5EF4-FFF2-40B4-BE49-F238E27FC236}">
                  <a16:creationId xmlns:a16="http://schemas.microsoft.com/office/drawing/2014/main" id="{3168AB5B-7A52-4045-8914-A9FAA17C24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41" y="2666004"/>
              <a:ext cx="760634" cy="760634"/>
            </a:xfrm>
            <a:prstGeom prst="rect">
              <a:avLst/>
            </a:prstGeom>
          </p:spPr>
        </p:pic>
        <p:sp>
          <p:nvSpPr>
            <p:cNvPr id="13" name="TextBox 12">
              <a:extLst>
                <a:ext uri="{FF2B5EF4-FFF2-40B4-BE49-F238E27FC236}">
                  <a16:creationId xmlns:a16="http://schemas.microsoft.com/office/drawing/2014/main" id="{9349FACC-360F-4C73-9187-282FF56BB97E}"/>
                </a:ext>
              </a:extLst>
            </p:cNvPr>
            <p:cNvSpPr txBox="1"/>
            <p:nvPr/>
          </p:nvSpPr>
          <p:spPr>
            <a:xfrm>
              <a:off x="1185561" y="2780981"/>
              <a:ext cx="10012952" cy="530680"/>
            </a:xfrm>
            <a:prstGeom prst="rect">
              <a:avLst/>
            </a:prstGeom>
            <a:solidFill>
              <a:schemeClr val="accent2">
                <a:lumMod val="40000"/>
                <a:lumOff val="60000"/>
              </a:schemeClr>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Base Pay Competitiveness &amp; Compa-Ratio</a:t>
              </a:r>
              <a:endParaRPr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endParaRPr>
            </a:p>
          </p:txBody>
        </p:sp>
      </p:grpSp>
      <p:sp>
        <p:nvSpPr>
          <p:cNvPr id="15" name="Rectangle 14">
            <a:extLst>
              <a:ext uri="{FF2B5EF4-FFF2-40B4-BE49-F238E27FC236}">
                <a16:creationId xmlns:a16="http://schemas.microsoft.com/office/drawing/2014/main" id="{3DC7EC18-46D8-4295-8A0C-1EB191EB6E61}"/>
              </a:ext>
            </a:extLst>
          </p:cNvPr>
          <p:cNvSpPr/>
          <p:nvPr/>
        </p:nvSpPr>
        <p:spPr>
          <a:xfrm>
            <a:off x="751474" y="2098299"/>
            <a:ext cx="5071903" cy="16436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defTabSz="825500" rtl="0" fontAlgn="auto" latinLnBrk="0" hangingPunct="0">
              <a:lnSpc>
                <a:spcPct val="100000"/>
              </a:lnSpc>
              <a:spcBef>
                <a:spcPts val="0"/>
              </a:spcBef>
              <a:spcAft>
                <a:spcPts val="300"/>
              </a:spcAft>
              <a:buClrTx/>
              <a:buSzTx/>
              <a:buFontTx/>
              <a:buNone/>
              <a:tabLst/>
            </a:pPr>
            <a:r>
              <a:rPr lang="en-US" sz="20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Compa-ratio</a:t>
            </a:r>
            <a:r>
              <a:rPr lang="en-US" sz="2000">
                <a:solidFill>
                  <a:srgbClr val="262626"/>
                </a:solidFill>
                <a:latin typeface="Intel Clear Light"/>
                <a:ea typeface="Intel Clear Light" panose="020B0404020203020204" pitchFamily="34" charset="0"/>
                <a:cs typeface="Intel Clear Light" panose="020B0404020203020204" pitchFamily="34" charset="0"/>
                <a:sym typeface="Helvetica Neue Medium"/>
              </a:rPr>
              <a:t> helps managers reward employees competitively in the market by comparing their base pay compensation to the midpoint of the pay range for the employee’s job, grade level, and location.</a:t>
            </a:r>
            <a:endParaRPr lang="en-US" sz="2000" b="1">
              <a:solidFill>
                <a:srgbClr val="262626"/>
              </a:solidFill>
              <a:latin typeface="Intel Clear Light"/>
              <a:ea typeface="Intel Clear Light" panose="020B0404020203020204" pitchFamily="34" charset="0"/>
              <a:cs typeface="Intel Clear Light" panose="020B0404020203020204" pitchFamily="34" charset="0"/>
            </a:endParaRPr>
          </a:p>
        </p:txBody>
      </p:sp>
      <p:grpSp>
        <p:nvGrpSpPr>
          <p:cNvPr id="24" name="Group 23">
            <a:extLst>
              <a:ext uri="{FF2B5EF4-FFF2-40B4-BE49-F238E27FC236}">
                <a16:creationId xmlns:a16="http://schemas.microsoft.com/office/drawing/2014/main" id="{FFDE53DA-031F-41B3-8CA5-62F15F40C616}"/>
              </a:ext>
            </a:extLst>
          </p:cNvPr>
          <p:cNvGrpSpPr/>
          <p:nvPr/>
        </p:nvGrpSpPr>
        <p:grpSpPr>
          <a:xfrm>
            <a:off x="6075452" y="1661931"/>
            <a:ext cx="5123061" cy="2567634"/>
            <a:chOff x="6075452" y="1661931"/>
            <a:chExt cx="5123061" cy="2567634"/>
          </a:xfrm>
        </p:grpSpPr>
        <p:grpSp>
          <p:nvGrpSpPr>
            <p:cNvPr id="21" name="Group 20">
              <a:extLst>
                <a:ext uri="{FF2B5EF4-FFF2-40B4-BE49-F238E27FC236}">
                  <a16:creationId xmlns:a16="http://schemas.microsoft.com/office/drawing/2014/main" id="{5D4C5B6C-384E-4530-81B2-73CE3BA727F5}"/>
                </a:ext>
              </a:extLst>
            </p:cNvPr>
            <p:cNvGrpSpPr/>
            <p:nvPr/>
          </p:nvGrpSpPr>
          <p:grpSpPr>
            <a:xfrm>
              <a:off x="6096000" y="2085900"/>
              <a:ext cx="5102513" cy="883453"/>
              <a:chOff x="6116549" y="1934588"/>
              <a:chExt cx="5102513" cy="883453"/>
            </a:xfrm>
          </p:grpSpPr>
          <p:sp>
            <p:nvSpPr>
              <p:cNvPr id="16" name="Rectangle 15">
                <a:extLst>
                  <a:ext uri="{FF2B5EF4-FFF2-40B4-BE49-F238E27FC236}">
                    <a16:creationId xmlns:a16="http://schemas.microsoft.com/office/drawing/2014/main" id="{A2EA13F5-1A55-4D12-A483-6BBF02CA5A48}"/>
                  </a:ext>
                </a:extLst>
              </p:cNvPr>
              <p:cNvSpPr/>
              <p:nvPr/>
            </p:nvSpPr>
            <p:spPr>
              <a:xfrm>
                <a:off x="6116549" y="1934588"/>
                <a:ext cx="3244816" cy="883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defTabSz="825500" rtl="0" fontAlgn="auto" latinLnBrk="0" hangingPunct="0">
                  <a:lnSpc>
                    <a:spcPct val="100000"/>
                  </a:lnSpc>
                  <a:spcBef>
                    <a:spcPts val="0"/>
                  </a:spcBef>
                  <a:spcAft>
                    <a:spcPts val="300"/>
                  </a:spcAft>
                  <a:buClrTx/>
                  <a:buSzTx/>
                  <a:buFontTx/>
                  <a:buNone/>
                  <a:tabLst/>
                </a:pPr>
                <a:r>
                  <a:rPr lang="en-US" sz="14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Non-commissioned</a:t>
                </a:r>
                <a:endParaRPr lang="en-US" sz="1400" b="1">
                  <a:solidFill>
                    <a:srgbClr val="262626"/>
                  </a:solidFill>
                  <a:latin typeface="Intel Clear Light"/>
                  <a:ea typeface="Intel Clear Light" panose="020B0404020203020204" pitchFamily="34" charset="0"/>
                  <a:cs typeface="Intel Clear Light" panose="020B0404020203020204" pitchFamily="34" charset="0"/>
                </a:endParaRPr>
              </a:p>
              <a:p>
                <a:pPr marL="0" marR="0" indent="0" defTabSz="825500" rtl="0" fontAlgn="auto" latinLnBrk="0" hangingPunct="0">
                  <a:lnSpc>
                    <a:spcPct val="100000"/>
                  </a:lnSpc>
                  <a:spcBef>
                    <a:spcPts val="0"/>
                  </a:spcBef>
                  <a:spcAft>
                    <a:spcPts val="300"/>
                  </a:spcAft>
                  <a:buClrTx/>
                  <a:buSzTx/>
                  <a:buFontTx/>
                  <a:buNone/>
                  <a:tabLst/>
                </a:pPr>
                <a:r>
                  <a:rPr lang="en-US" sz="1400">
                    <a:solidFill>
                      <a:srgbClr val="262626"/>
                    </a:solidFill>
                    <a:latin typeface="Intel Clear Light"/>
                    <a:ea typeface="Intel Clear Light" panose="020B0404020203020204" pitchFamily="34" charset="0"/>
                    <a:cs typeface="Intel Clear Light" panose="020B0404020203020204" pitchFamily="34" charset="0"/>
                    <a:sym typeface="Helvetica Neue Medium"/>
                  </a:rPr>
                  <a:t>Employee’s base pay:	</a:t>
                </a:r>
                <a:r>
                  <a:rPr lang="en-US" sz="1400" u="sng">
                    <a:solidFill>
                      <a:srgbClr val="262626"/>
                    </a:solidFill>
                    <a:latin typeface="Intel Clear Light"/>
                    <a:ea typeface="Intel Clear Light" panose="020B0404020203020204" pitchFamily="34" charset="0"/>
                    <a:cs typeface="Intel Clear Light" panose="020B0404020203020204" pitchFamily="34" charset="0"/>
                    <a:sym typeface="Helvetica Neue Medium"/>
                  </a:rPr>
                  <a:t>68,500</a:t>
                </a:r>
                <a:endParaRPr lang="en-US" sz="1400" u="sng">
                  <a:solidFill>
                    <a:srgbClr val="262626"/>
                  </a:solidFill>
                  <a:latin typeface="Intel Clear Light"/>
                  <a:ea typeface="Intel Clear Light" panose="020B0404020203020204" pitchFamily="34" charset="0"/>
                  <a:cs typeface="Intel Clear Light" panose="020B0404020203020204" pitchFamily="34" charset="0"/>
                </a:endParaRPr>
              </a:p>
              <a:p>
                <a:pPr marL="0" marR="0" indent="0" defTabSz="825500" rtl="0" fontAlgn="auto" latinLnBrk="0" hangingPunct="0">
                  <a:lnSpc>
                    <a:spcPct val="100000"/>
                  </a:lnSpc>
                  <a:spcBef>
                    <a:spcPts val="0"/>
                  </a:spcBef>
                  <a:spcAft>
                    <a:spcPts val="300"/>
                  </a:spcAft>
                  <a:buClrTx/>
                  <a:buSzTx/>
                  <a:buFontTx/>
                  <a:buNone/>
                  <a:tabLst/>
                </a:pPr>
                <a:r>
                  <a:rPr lang="en-US" sz="1400">
                    <a:solidFill>
                      <a:srgbClr val="262626"/>
                    </a:solidFill>
                    <a:latin typeface="Intel Clear Light"/>
                    <a:ea typeface="Intel Clear Light" panose="020B0404020203020204" pitchFamily="34" charset="0"/>
                    <a:cs typeface="Intel Clear Light" panose="020B0404020203020204" pitchFamily="34" charset="0"/>
                    <a:sym typeface="Helvetica Neue Medium"/>
                  </a:rPr>
                  <a:t>Market range midpoint:	65,000</a:t>
                </a:r>
                <a:endParaRPr lang="en-US" sz="1400">
                  <a:solidFill>
                    <a:srgbClr val="262626"/>
                  </a:solidFill>
                  <a:latin typeface="Intel Clear Light"/>
                  <a:ea typeface="Intel Clear Light" panose="020B0404020203020204" pitchFamily="34" charset="0"/>
                  <a:cs typeface="Intel Clear Light" panose="020B0404020203020204" pitchFamily="34" charset="0"/>
                </a:endParaRPr>
              </a:p>
            </p:txBody>
          </p:sp>
          <p:sp>
            <p:nvSpPr>
              <p:cNvPr id="18" name="Rectangle 17">
                <a:extLst>
                  <a:ext uri="{FF2B5EF4-FFF2-40B4-BE49-F238E27FC236}">
                    <a16:creationId xmlns:a16="http://schemas.microsoft.com/office/drawing/2014/main" id="{C9394D40-AC2B-4B53-8AD5-626FBAEFC23F}"/>
                  </a:ext>
                </a:extLst>
              </p:cNvPr>
              <p:cNvSpPr/>
              <p:nvPr/>
            </p:nvSpPr>
            <p:spPr>
              <a:xfrm>
                <a:off x="9361365" y="2327806"/>
                <a:ext cx="1857697" cy="3546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defTabSz="825500" rtl="0" fontAlgn="auto" latinLnBrk="0" hangingPunct="0">
                  <a:lnSpc>
                    <a:spcPct val="100000"/>
                  </a:lnSpc>
                  <a:spcBef>
                    <a:spcPts val="0"/>
                  </a:spcBef>
                  <a:spcAft>
                    <a:spcPts val="300"/>
                  </a:spcAft>
                  <a:buClrTx/>
                  <a:buSzTx/>
                  <a:buFontTx/>
                  <a:buNone/>
                  <a:tabLst/>
                </a:pPr>
                <a:r>
                  <a:rPr lang="en-US" sz="14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 105% compa-ratio</a:t>
                </a:r>
                <a:endParaRPr lang="en-US" sz="1400" b="1">
                  <a:solidFill>
                    <a:srgbClr val="262626"/>
                  </a:solidFill>
                  <a:latin typeface="Intel Clear Light"/>
                  <a:ea typeface="Intel Clear Light" panose="020B0404020203020204" pitchFamily="34" charset="0"/>
                  <a:cs typeface="Intel Clear Light" panose="020B0404020203020204" pitchFamily="34" charset="0"/>
                </a:endParaRPr>
              </a:p>
            </p:txBody>
          </p:sp>
        </p:grpSp>
        <p:grpSp>
          <p:nvGrpSpPr>
            <p:cNvPr id="22" name="Group 21">
              <a:extLst>
                <a:ext uri="{FF2B5EF4-FFF2-40B4-BE49-F238E27FC236}">
                  <a16:creationId xmlns:a16="http://schemas.microsoft.com/office/drawing/2014/main" id="{CF9E3552-FB78-47AD-AAF2-11D3034E58F5}"/>
                </a:ext>
              </a:extLst>
            </p:cNvPr>
            <p:cNvGrpSpPr/>
            <p:nvPr/>
          </p:nvGrpSpPr>
          <p:grpSpPr>
            <a:xfrm>
              <a:off x="6096000" y="3063449"/>
              <a:ext cx="5102513" cy="1166116"/>
              <a:chOff x="6116549" y="2912137"/>
              <a:chExt cx="5102513" cy="1166116"/>
            </a:xfrm>
          </p:grpSpPr>
          <p:sp>
            <p:nvSpPr>
              <p:cNvPr id="17" name="Rectangle 16">
                <a:extLst>
                  <a:ext uri="{FF2B5EF4-FFF2-40B4-BE49-F238E27FC236}">
                    <a16:creationId xmlns:a16="http://schemas.microsoft.com/office/drawing/2014/main" id="{D2557A74-0C23-4AC0-A05A-979391F6014F}"/>
                  </a:ext>
                </a:extLst>
              </p:cNvPr>
              <p:cNvSpPr/>
              <p:nvPr/>
            </p:nvSpPr>
            <p:spPr>
              <a:xfrm>
                <a:off x="6116549" y="2912137"/>
                <a:ext cx="3666055" cy="1166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defTabSz="825500" rtl="0" fontAlgn="auto" latinLnBrk="0" hangingPunct="0">
                  <a:lnSpc>
                    <a:spcPct val="100000"/>
                  </a:lnSpc>
                  <a:spcBef>
                    <a:spcPts val="0"/>
                  </a:spcBef>
                  <a:spcAft>
                    <a:spcPts val="300"/>
                  </a:spcAft>
                  <a:buClrTx/>
                  <a:buSzTx/>
                  <a:buFontTx/>
                  <a:buNone/>
                  <a:tabLst/>
                </a:pPr>
                <a:r>
                  <a:rPr lang="en-US" sz="14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Commissioned</a:t>
                </a:r>
                <a:endParaRPr lang="en-US" sz="1400" b="1">
                  <a:solidFill>
                    <a:srgbClr val="262626"/>
                  </a:solidFill>
                  <a:latin typeface="Intel Clear Light"/>
                  <a:ea typeface="Intel Clear Light" panose="020B0404020203020204" pitchFamily="34" charset="0"/>
                  <a:cs typeface="Intel Clear Light" panose="020B0404020203020204" pitchFamily="34" charset="0"/>
                </a:endParaRPr>
              </a:p>
              <a:p>
                <a:pPr marL="0" marR="0" indent="0" defTabSz="825500" rtl="0" fontAlgn="auto" latinLnBrk="0" hangingPunct="0">
                  <a:lnSpc>
                    <a:spcPct val="100000"/>
                  </a:lnSpc>
                  <a:spcBef>
                    <a:spcPts val="0"/>
                  </a:spcBef>
                  <a:spcAft>
                    <a:spcPts val="300"/>
                  </a:spcAft>
                  <a:buClrTx/>
                  <a:buSzTx/>
                  <a:buFontTx/>
                  <a:buNone/>
                  <a:tabLst/>
                </a:pPr>
                <a:r>
                  <a:rPr lang="en-US" sz="1400">
                    <a:solidFill>
                      <a:srgbClr val="262626"/>
                    </a:solidFill>
                    <a:latin typeface="Intel Clear Light"/>
                    <a:ea typeface="Intel Clear Light" panose="020B0404020203020204" pitchFamily="34" charset="0"/>
                    <a:cs typeface="Intel Clear Light" panose="020B0404020203020204" pitchFamily="34" charset="0"/>
                    <a:sym typeface="Helvetica Neue Medium"/>
                  </a:rPr>
                  <a:t>Employee’s base pay +</a:t>
                </a:r>
                <a:endParaRPr lang="en-US" sz="1400">
                  <a:solidFill>
                    <a:srgbClr val="262626"/>
                  </a:solidFill>
                  <a:latin typeface="Intel Clear Light"/>
                  <a:ea typeface="Intel Clear Light" panose="020B0404020203020204" pitchFamily="34" charset="0"/>
                  <a:cs typeface="Intel Clear Light" panose="020B0404020203020204" pitchFamily="34" charset="0"/>
                </a:endParaRPr>
              </a:p>
              <a:p>
                <a:pPr marL="0" marR="0" indent="0" defTabSz="825500" rtl="0" fontAlgn="auto" latinLnBrk="0" hangingPunct="0">
                  <a:lnSpc>
                    <a:spcPct val="100000"/>
                  </a:lnSpc>
                  <a:spcBef>
                    <a:spcPts val="0"/>
                  </a:spcBef>
                  <a:spcAft>
                    <a:spcPts val="300"/>
                  </a:spcAft>
                  <a:buClrTx/>
                  <a:buSzTx/>
                  <a:buFontTx/>
                  <a:buNone/>
                  <a:tabLst/>
                </a:pPr>
                <a:r>
                  <a:rPr lang="en-US" sz="1400">
                    <a:solidFill>
                      <a:srgbClr val="262626"/>
                    </a:solidFill>
                    <a:latin typeface="Intel Clear Light"/>
                    <a:ea typeface="Intel Clear Light" panose="020B0404020203020204" pitchFamily="34" charset="0"/>
                    <a:cs typeface="Intel Clear Light" panose="020B0404020203020204" pitchFamily="34" charset="0"/>
                    <a:sym typeface="Helvetica Neue Medium"/>
                  </a:rPr>
                  <a:t>Commission target: 		</a:t>
                </a:r>
                <a:r>
                  <a:rPr lang="en-US" sz="1400" u="sng">
                    <a:solidFill>
                      <a:srgbClr val="262626"/>
                    </a:solidFill>
                    <a:latin typeface="Intel Clear Light"/>
                    <a:ea typeface="Intel Clear Light" panose="020B0404020203020204" pitchFamily="34" charset="0"/>
                    <a:cs typeface="Intel Clear Light" panose="020B0404020203020204" pitchFamily="34" charset="0"/>
                    <a:sym typeface="Helvetica Neue Medium"/>
                  </a:rPr>
                  <a:t>131,500</a:t>
                </a:r>
                <a:endParaRPr lang="en-US" sz="1400" u="sng">
                  <a:solidFill>
                    <a:srgbClr val="262626"/>
                  </a:solidFill>
                  <a:latin typeface="Intel Clear Light"/>
                  <a:ea typeface="Intel Clear Light" panose="020B0404020203020204" pitchFamily="34" charset="0"/>
                  <a:cs typeface="Intel Clear Light" panose="020B0404020203020204" pitchFamily="34" charset="0"/>
                </a:endParaRPr>
              </a:p>
              <a:p>
                <a:pPr marL="0" marR="0" indent="0" defTabSz="825500" rtl="0" fontAlgn="auto" latinLnBrk="0" hangingPunct="0">
                  <a:lnSpc>
                    <a:spcPct val="100000"/>
                  </a:lnSpc>
                  <a:spcBef>
                    <a:spcPts val="0"/>
                  </a:spcBef>
                  <a:spcAft>
                    <a:spcPts val="300"/>
                  </a:spcAft>
                  <a:buClrTx/>
                  <a:buSzTx/>
                  <a:buFontTx/>
                  <a:buNone/>
                  <a:tabLst/>
                </a:pPr>
                <a:r>
                  <a:rPr lang="en-US" sz="1400">
                    <a:solidFill>
                      <a:srgbClr val="262626"/>
                    </a:solidFill>
                    <a:latin typeface="Intel Clear Light"/>
                    <a:ea typeface="Intel Clear Light" panose="020B0404020203020204" pitchFamily="34" charset="0"/>
                    <a:cs typeface="Intel Clear Light" panose="020B0404020203020204" pitchFamily="34" charset="0"/>
                    <a:sym typeface="Helvetica Neue Medium"/>
                  </a:rPr>
                  <a:t>Market range midpoint:	125,000</a:t>
                </a:r>
                <a:endParaRPr lang="en-US" sz="1400">
                  <a:solidFill>
                    <a:srgbClr val="262626"/>
                  </a:solidFill>
                  <a:latin typeface="Intel Clear Light"/>
                  <a:ea typeface="Intel Clear Light" panose="020B0404020203020204" pitchFamily="34" charset="0"/>
                  <a:cs typeface="Intel Clear Light" panose="020B0404020203020204" pitchFamily="34" charset="0"/>
                </a:endParaRPr>
              </a:p>
            </p:txBody>
          </p:sp>
          <p:sp>
            <p:nvSpPr>
              <p:cNvPr id="19" name="Rectangle 18">
                <a:extLst>
                  <a:ext uri="{FF2B5EF4-FFF2-40B4-BE49-F238E27FC236}">
                    <a16:creationId xmlns:a16="http://schemas.microsoft.com/office/drawing/2014/main" id="{6E77E9E9-530F-4B20-92A3-72E4F68383B9}"/>
                  </a:ext>
                </a:extLst>
              </p:cNvPr>
              <p:cNvSpPr/>
              <p:nvPr/>
            </p:nvSpPr>
            <p:spPr>
              <a:xfrm>
                <a:off x="9361365" y="3518287"/>
                <a:ext cx="1857697" cy="3546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defTabSz="825500" rtl="0" fontAlgn="auto" latinLnBrk="0" hangingPunct="0">
                  <a:lnSpc>
                    <a:spcPct val="100000"/>
                  </a:lnSpc>
                  <a:spcBef>
                    <a:spcPts val="0"/>
                  </a:spcBef>
                  <a:spcAft>
                    <a:spcPts val="300"/>
                  </a:spcAft>
                  <a:buClrTx/>
                  <a:buSzTx/>
                  <a:buFontTx/>
                  <a:buNone/>
                  <a:tabLst/>
                </a:pPr>
                <a:r>
                  <a:rPr lang="en-US" sz="14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 105% compa-ratio</a:t>
                </a:r>
                <a:endParaRPr lang="en-US" sz="1400" b="1">
                  <a:solidFill>
                    <a:srgbClr val="262626"/>
                  </a:solidFill>
                  <a:latin typeface="Intel Clear Light"/>
                  <a:ea typeface="Intel Clear Light" panose="020B0404020203020204" pitchFamily="34" charset="0"/>
                  <a:cs typeface="Intel Clear Light" panose="020B0404020203020204" pitchFamily="34" charset="0"/>
                </a:endParaRPr>
              </a:p>
            </p:txBody>
          </p:sp>
        </p:grpSp>
        <p:sp>
          <p:nvSpPr>
            <p:cNvPr id="20" name="Rectangle 19">
              <a:extLst>
                <a:ext uri="{FF2B5EF4-FFF2-40B4-BE49-F238E27FC236}">
                  <a16:creationId xmlns:a16="http://schemas.microsoft.com/office/drawing/2014/main" id="{DA9A83D6-DC7A-449D-89AD-9F6A02DFB33D}"/>
                </a:ext>
              </a:extLst>
            </p:cNvPr>
            <p:cNvSpPr/>
            <p:nvPr/>
          </p:nvSpPr>
          <p:spPr>
            <a:xfrm>
              <a:off x="6075452" y="1661931"/>
              <a:ext cx="1270466" cy="4239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defTabSz="825500" rtl="0" fontAlgn="auto" latinLnBrk="0" hangingPunct="0">
                <a:lnSpc>
                  <a:spcPct val="100000"/>
                </a:lnSpc>
                <a:spcBef>
                  <a:spcPts val="0"/>
                </a:spcBef>
                <a:spcAft>
                  <a:spcPts val="300"/>
                </a:spcAft>
                <a:buClrTx/>
                <a:buSzTx/>
                <a:buFontTx/>
                <a:buNone/>
                <a:tabLst/>
              </a:pPr>
              <a:r>
                <a:rPr lang="en-US" sz="20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Examples</a:t>
              </a:r>
              <a:endParaRPr lang="en-US" sz="2000" b="1">
                <a:solidFill>
                  <a:srgbClr val="262626"/>
                </a:solidFill>
                <a:latin typeface="Intel Clear Light"/>
                <a:ea typeface="Intel Clear Light" panose="020B0404020203020204" pitchFamily="34" charset="0"/>
                <a:cs typeface="Intel Clear Light" panose="020B0404020203020204" pitchFamily="34" charset="0"/>
              </a:endParaRPr>
            </a:p>
          </p:txBody>
        </p:sp>
      </p:grpSp>
      <p:grpSp>
        <p:nvGrpSpPr>
          <p:cNvPr id="25" name="Group 24">
            <a:extLst>
              <a:ext uri="{FF2B5EF4-FFF2-40B4-BE49-F238E27FC236}">
                <a16:creationId xmlns:a16="http://schemas.microsoft.com/office/drawing/2014/main" id="{7DC6E81A-302D-4D36-BC10-6455B5217861}"/>
              </a:ext>
            </a:extLst>
          </p:cNvPr>
          <p:cNvGrpSpPr/>
          <p:nvPr/>
        </p:nvGrpSpPr>
        <p:grpSpPr>
          <a:xfrm>
            <a:off x="701690" y="4717962"/>
            <a:ext cx="9955780" cy="1186320"/>
            <a:chOff x="1898244" y="4568777"/>
            <a:chExt cx="9955780" cy="1234639"/>
          </a:xfrm>
        </p:grpSpPr>
        <p:cxnSp>
          <p:nvCxnSpPr>
            <p:cNvPr id="26" name="Straight Connector 25">
              <a:extLst>
                <a:ext uri="{FF2B5EF4-FFF2-40B4-BE49-F238E27FC236}">
                  <a16:creationId xmlns:a16="http://schemas.microsoft.com/office/drawing/2014/main" id="{95B6753D-E12A-49CC-8D04-D160C4134A65}"/>
                </a:ext>
              </a:extLst>
            </p:cNvPr>
            <p:cNvCxnSpPr/>
            <p:nvPr/>
          </p:nvCxnSpPr>
          <p:spPr>
            <a:xfrm flipV="1">
              <a:off x="8021844" y="4568777"/>
              <a:ext cx="0" cy="72296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CC8DAE04-971B-47E4-90E0-E89862592E71}"/>
                </a:ext>
              </a:extLst>
            </p:cNvPr>
            <p:cNvSpPr txBox="1"/>
            <p:nvPr/>
          </p:nvSpPr>
          <p:spPr>
            <a:xfrm>
              <a:off x="1898244" y="4797497"/>
              <a:ext cx="1836849" cy="693276"/>
            </a:xfrm>
            <a:prstGeom prst="rect">
              <a:avLst/>
            </a:prstGeom>
            <a:noFill/>
            <a:ln>
              <a:noFill/>
            </a:ln>
          </p:spPr>
          <p:txBody>
            <a:bodyPr vert="horz" wrap="square" lIns="0" tIns="0" rIns="0" bIns="0" rtlCol="0" anchor="t">
              <a:spAutoFit/>
            </a:bodyPr>
            <a:lstStyle/>
            <a:p>
              <a:pPr algn="r"/>
              <a:r>
                <a:rPr lang="en-US" b="1" i="1">
                  <a:solidFill>
                    <a:srgbClr val="262626"/>
                  </a:solidFill>
                  <a:latin typeface="+mj-lt"/>
                </a:rPr>
                <a:t>Interpreting </a:t>
              </a:r>
              <a:br>
                <a:rPr lang="en-US" b="1" i="1">
                  <a:solidFill>
                    <a:srgbClr val="262626"/>
                  </a:solidFill>
                  <a:latin typeface="+mj-lt"/>
                </a:rPr>
              </a:br>
              <a:r>
                <a:rPr lang="en-US" b="1" i="1">
                  <a:solidFill>
                    <a:srgbClr val="262626"/>
                  </a:solidFill>
                  <a:latin typeface="+mj-lt"/>
                </a:rPr>
                <a:t>compa-ratio</a:t>
              </a:r>
            </a:p>
          </p:txBody>
        </p:sp>
        <p:sp>
          <p:nvSpPr>
            <p:cNvPr id="28" name="Rectangle 27">
              <a:extLst>
                <a:ext uri="{FF2B5EF4-FFF2-40B4-BE49-F238E27FC236}">
                  <a16:creationId xmlns:a16="http://schemas.microsoft.com/office/drawing/2014/main" id="{DBB38E7F-0A06-4806-815D-26EDC743705E}"/>
                </a:ext>
              </a:extLst>
            </p:cNvPr>
            <p:cNvSpPr/>
            <p:nvPr/>
          </p:nvSpPr>
          <p:spPr>
            <a:xfrm>
              <a:off x="4253308" y="4861048"/>
              <a:ext cx="2533572" cy="45980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chemeClr val="bg1"/>
                  </a:solidFill>
                  <a:latin typeface="+mj-lt"/>
                </a:rPr>
                <a:t>Entry to Market</a:t>
              </a:r>
            </a:p>
          </p:txBody>
        </p:sp>
        <p:sp>
          <p:nvSpPr>
            <p:cNvPr id="29" name="Rectangle 28">
              <a:extLst>
                <a:ext uri="{FF2B5EF4-FFF2-40B4-BE49-F238E27FC236}">
                  <a16:creationId xmlns:a16="http://schemas.microsoft.com/office/drawing/2014/main" id="{11C90D0C-4E93-4300-BCF7-9102600585F4}"/>
                </a:ext>
              </a:extLst>
            </p:cNvPr>
            <p:cNvSpPr/>
            <p:nvPr/>
          </p:nvSpPr>
          <p:spPr>
            <a:xfrm>
              <a:off x="6786880" y="4861048"/>
              <a:ext cx="2533572" cy="45980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chemeClr val="bg1"/>
                  </a:solidFill>
                  <a:latin typeface="+mj-lt"/>
                </a:rPr>
                <a:t>Market Target</a:t>
              </a:r>
            </a:p>
          </p:txBody>
        </p:sp>
        <p:sp>
          <p:nvSpPr>
            <p:cNvPr id="30" name="Rectangle 29">
              <a:extLst>
                <a:ext uri="{FF2B5EF4-FFF2-40B4-BE49-F238E27FC236}">
                  <a16:creationId xmlns:a16="http://schemas.microsoft.com/office/drawing/2014/main" id="{128733A0-29CF-4DF1-B42D-C24798ABCB90}"/>
                </a:ext>
              </a:extLst>
            </p:cNvPr>
            <p:cNvSpPr/>
            <p:nvPr/>
          </p:nvSpPr>
          <p:spPr>
            <a:xfrm>
              <a:off x="9320452" y="4861048"/>
              <a:ext cx="2533572" cy="4598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chemeClr val="bg1"/>
                  </a:solidFill>
                  <a:latin typeface="+mj-lt"/>
                </a:rPr>
                <a:t>Top of Market</a:t>
              </a:r>
            </a:p>
          </p:txBody>
        </p:sp>
        <p:grpSp>
          <p:nvGrpSpPr>
            <p:cNvPr id="31" name="Group 30">
              <a:extLst>
                <a:ext uri="{FF2B5EF4-FFF2-40B4-BE49-F238E27FC236}">
                  <a16:creationId xmlns:a16="http://schemas.microsoft.com/office/drawing/2014/main" id="{459CB3AA-1DA4-476C-BD92-7ED6F3DC1F3B}"/>
                </a:ext>
              </a:extLst>
            </p:cNvPr>
            <p:cNvGrpSpPr/>
            <p:nvPr/>
          </p:nvGrpSpPr>
          <p:grpSpPr>
            <a:xfrm>
              <a:off x="6463952" y="4584745"/>
              <a:ext cx="3167948" cy="212752"/>
              <a:chOff x="6463952" y="4523785"/>
              <a:chExt cx="3167948" cy="212752"/>
            </a:xfrm>
          </p:grpSpPr>
          <p:sp>
            <p:nvSpPr>
              <p:cNvPr id="39" name="TextBox 38">
                <a:extLst>
                  <a:ext uri="{FF2B5EF4-FFF2-40B4-BE49-F238E27FC236}">
                    <a16:creationId xmlns:a16="http://schemas.microsoft.com/office/drawing/2014/main" id="{1A8D5FB5-1DA2-4C16-93BB-FE69928A567E}"/>
                  </a:ext>
                </a:extLst>
              </p:cNvPr>
              <p:cNvSpPr txBox="1"/>
              <p:nvPr/>
            </p:nvSpPr>
            <p:spPr>
              <a:xfrm>
                <a:off x="6463952" y="4533939"/>
                <a:ext cx="635752" cy="202598"/>
              </a:xfrm>
              <a:prstGeom prst="rect">
                <a:avLst/>
              </a:prstGeom>
              <a:noFill/>
              <a:ln>
                <a:noFill/>
              </a:ln>
            </p:spPr>
            <p:txBody>
              <a:bodyPr vert="horz" wrap="square" lIns="0" tIns="0" rIns="0" bIns="0" rtlCol="0" anchor="t">
                <a:spAutoFit/>
              </a:bodyPr>
              <a:lstStyle/>
              <a:p>
                <a:pPr algn="ctr"/>
                <a:r>
                  <a:rPr lang="en-US" sz="1400">
                    <a:solidFill>
                      <a:srgbClr val="262626"/>
                    </a:solidFill>
                    <a:latin typeface="+mj-lt"/>
                  </a:rPr>
                  <a:t>90%</a:t>
                </a:r>
              </a:p>
            </p:txBody>
          </p:sp>
          <p:sp>
            <p:nvSpPr>
              <p:cNvPr id="40" name="TextBox 39">
                <a:extLst>
                  <a:ext uri="{FF2B5EF4-FFF2-40B4-BE49-F238E27FC236}">
                    <a16:creationId xmlns:a16="http://schemas.microsoft.com/office/drawing/2014/main" id="{89ADF16C-1E07-48DD-BC80-D4B899F0D560}"/>
                  </a:ext>
                </a:extLst>
              </p:cNvPr>
              <p:cNvSpPr txBox="1"/>
              <p:nvPr/>
            </p:nvSpPr>
            <p:spPr>
              <a:xfrm>
                <a:off x="7714307" y="4523785"/>
                <a:ext cx="635752" cy="202598"/>
              </a:xfrm>
              <a:prstGeom prst="rect">
                <a:avLst/>
              </a:prstGeom>
              <a:noFill/>
              <a:ln>
                <a:noFill/>
              </a:ln>
            </p:spPr>
            <p:txBody>
              <a:bodyPr vert="horz" wrap="square" lIns="0" tIns="0" rIns="0" bIns="0" rtlCol="0" anchor="t">
                <a:spAutoFit/>
              </a:bodyPr>
              <a:lstStyle/>
              <a:p>
                <a:pPr algn="ctr"/>
                <a:r>
                  <a:rPr lang="en-US" sz="1400">
                    <a:solidFill>
                      <a:srgbClr val="262626"/>
                    </a:solidFill>
                    <a:latin typeface="+mj-lt"/>
                  </a:rPr>
                  <a:t>100%</a:t>
                </a:r>
              </a:p>
            </p:txBody>
          </p:sp>
          <p:sp>
            <p:nvSpPr>
              <p:cNvPr id="41" name="TextBox 40">
                <a:extLst>
                  <a:ext uri="{FF2B5EF4-FFF2-40B4-BE49-F238E27FC236}">
                    <a16:creationId xmlns:a16="http://schemas.microsoft.com/office/drawing/2014/main" id="{74646711-0B0C-435B-A125-A2737EB8901B}"/>
                  </a:ext>
                </a:extLst>
              </p:cNvPr>
              <p:cNvSpPr txBox="1"/>
              <p:nvPr/>
            </p:nvSpPr>
            <p:spPr>
              <a:xfrm>
                <a:off x="8996148" y="4523785"/>
                <a:ext cx="635752" cy="202598"/>
              </a:xfrm>
              <a:prstGeom prst="rect">
                <a:avLst/>
              </a:prstGeom>
              <a:noFill/>
              <a:ln>
                <a:noFill/>
              </a:ln>
            </p:spPr>
            <p:txBody>
              <a:bodyPr vert="horz" wrap="square" lIns="0" tIns="0" rIns="0" bIns="0" rtlCol="0" anchor="t">
                <a:spAutoFit/>
              </a:bodyPr>
              <a:lstStyle/>
              <a:p>
                <a:pPr algn="ctr"/>
                <a:r>
                  <a:rPr lang="en-US" sz="1400">
                    <a:solidFill>
                      <a:srgbClr val="262626"/>
                    </a:solidFill>
                    <a:latin typeface="+mj-lt"/>
                  </a:rPr>
                  <a:t>110%</a:t>
                </a:r>
              </a:p>
            </p:txBody>
          </p:sp>
        </p:grpSp>
        <p:cxnSp>
          <p:nvCxnSpPr>
            <p:cNvPr id="32" name="Straight Connector 31">
              <a:extLst>
                <a:ext uri="{FF2B5EF4-FFF2-40B4-BE49-F238E27FC236}">
                  <a16:creationId xmlns:a16="http://schemas.microsoft.com/office/drawing/2014/main" id="{2BF51BB0-7701-487F-9820-70FB7F756AC7}"/>
                </a:ext>
              </a:extLst>
            </p:cNvPr>
            <p:cNvCxnSpPr>
              <a:cxnSpLocks/>
            </p:cNvCxnSpPr>
            <p:nvPr/>
          </p:nvCxnSpPr>
          <p:spPr>
            <a:xfrm flipV="1">
              <a:off x="4519141" y="4635412"/>
              <a:ext cx="0" cy="751841"/>
            </a:xfrm>
            <a:prstGeom prst="line">
              <a:avLst/>
            </a:prstGeom>
            <a:ln w="9525">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26DEF83-FAF8-4789-B657-BAEDAC75E407}"/>
                </a:ext>
              </a:extLst>
            </p:cNvPr>
            <p:cNvCxnSpPr>
              <a:cxnSpLocks/>
            </p:cNvCxnSpPr>
            <p:nvPr/>
          </p:nvCxnSpPr>
          <p:spPr>
            <a:xfrm flipV="1">
              <a:off x="6775732" y="4569014"/>
              <a:ext cx="0" cy="1201863"/>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BF83C36-C5D1-42D5-93AF-1F94F801A711}"/>
                </a:ext>
              </a:extLst>
            </p:cNvPr>
            <p:cNvCxnSpPr>
              <a:cxnSpLocks/>
            </p:cNvCxnSpPr>
            <p:nvPr/>
          </p:nvCxnSpPr>
          <p:spPr>
            <a:xfrm flipV="1">
              <a:off x="9314024" y="4569014"/>
              <a:ext cx="0" cy="1201863"/>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05043C8-D795-46D2-A45A-ED76183DA084}"/>
                </a:ext>
              </a:extLst>
            </p:cNvPr>
            <p:cNvCxnSpPr>
              <a:cxnSpLocks/>
            </p:cNvCxnSpPr>
            <p:nvPr/>
          </p:nvCxnSpPr>
          <p:spPr>
            <a:xfrm flipV="1">
              <a:off x="11544109" y="4635411"/>
              <a:ext cx="0" cy="751841"/>
            </a:xfrm>
            <a:prstGeom prst="line">
              <a:avLst/>
            </a:prstGeom>
            <a:ln w="9525">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D8E51A5A-0D3D-4689-9603-E57B1D544602}"/>
                </a:ext>
              </a:extLst>
            </p:cNvPr>
            <p:cNvSpPr txBox="1"/>
            <p:nvPr/>
          </p:nvSpPr>
          <p:spPr>
            <a:xfrm>
              <a:off x="4600422" y="5394960"/>
              <a:ext cx="2023898" cy="404395"/>
            </a:xfrm>
            <a:prstGeom prst="rect">
              <a:avLst/>
            </a:prstGeom>
            <a:noFill/>
            <a:ln>
              <a:noFill/>
            </a:ln>
          </p:spPr>
          <p:txBody>
            <a:bodyPr vert="horz" wrap="square" lIns="0" tIns="0" rIns="0" bIns="0" rtlCol="0" anchor="t">
              <a:spAutoFit/>
            </a:bodyPr>
            <a:lstStyle/>
            <a:p>
              <a:pPr algn="ctr"/>
              <a:r>
                <a:rPr lang="en-US" sz="1400">
                  <a:solidFill>
                    <a:srgbClr val="262626"/>
                  </a:solidFill>
                  <a:latin typeface="+mj-lt"/>
                </a:rPr>
                <a:t>New to role, building skills and capabilities</a:t>
              </a:r>
            </a:p>
          </p:txBody>
        </p:sp>
        <p:sp>
          <p:nvSpPr>
            <p:cNvPr id="37" name="TextBox 36">
              <a:extLst>
                <a:ext uri="{FF2B5EF4-FFF2-40B4-BE49-F238E27FC236}">
                  <a16:creationId xmlns:a16="http://schemas.microsoft.com/office/drawing/2014/main" id="{ABFA6C29-6CA6-482C-9CB1-3325922E5257}"/>
                </a:ext>
              </a:extLst>
            </p:cNvPr>
            <p:cNvSpPr txBox="1"/>
            <p:nvPr/>
          </p:nvSpPr>
          <p:spPr>
            <a:xfrm>
              <a:off x="6857011" y="5399021"/>
              <a:ext cx="2278729" cy="404395"/>
            </a:xfrm>
            <a:prstGeom prst="rect">
              <a:avLst/>
            </a:prstGeom>
            <a:noFill/>
            <a:ln>
              <a:noFill/>
            </a:ln>
          </p:spPr>
          <p:txBody>
            <a:bodyPr vert="horz" wrap="square" lIns="0" tIns="0" rIns="0" bIns="0" rtlCol="0" anchor="t">
              <a:spAutoFit/>
            </a:bodyPr>
            <a:lstStyle/>
            <a:p>
              <a:pPr algn="ctr"/>
              <a:r>
                <a:rPr lang="en-US" sz="1400">
                  <a:solidFill>
                    <a:srgbClr val="262626"/>
                  </a:solidFill>
                  <a:latin typeface="+mj-lt"/>
                </a:rPr>
                <a:t>Fully demonstrates skills and capabilities</a:t>
              </a:r>
            </a:p>
          </p:txBody>
        </p:sp>
        <p:sp>
          <p:nvSpPr>
            <p:cNvPr id="38" name="TextBox 37">
              <a:extLst>
                <a:ext uri="{FF2B5EF4-FFF2-40B4-BE49-F238E27FC236}">
                  <a16:creationId xmlns:a16="http://schemas.microsoft.com/office/drawing/2014/main" id="{C62B90E9-A979-4B20-9187-37D95DABFD2B}"/>
                </a:ext>
              </a:extLst>
            </p:cNvPr>
            <p:cNvSpPr txBox="1"/>
            <p:nvPr/>
          </p:nvSpPr>
          <p:spPr>
            <a:xfrm>
              <a:off x="9359960" y="5399021"/>
              <a:ext cx="2184148" cy="404395"/>
            </a:xfrm>
            <a:prstGeom prst="rect">
              <a:avLst/>
            </a:prstGeom>
            <a:noFill/>
            <a:ln>
              <a:noFill/>
            </a:ln>
          </p:spPr>
          <p:txBody>
            <a:bodyPr vert="horz" wrap="square" lIns="0" tIns="0" rIns="0" bIns="0" rtlCol="0" anchor="t">
              <a:spAutoFit/>
            </a:bodyPr>
            <a:lstStyle/>
            <a:p>
              <a:pPr algn="ctr"/>
              <a:r>
                <a:rPr lang="en-US" sz="1400">
                  <a:solidFill>
                    <a:srgbClr val="262626"/>
                  </a:solidFill>
                  <a:latin typeface="+mj-lt"/>
                </a:rPr>
                <a:t>Industry leader in skills and capabilities</a:t>
              </a:r>
            </a:p>
          </p:txBody>
        </p:sp>
      </p:grpSp>
    </p:spTree>
    <p:extLst>
      <p:ext uri="{BB962C8B-B14F-4D97-AF65-F5344CB8AC3E}">
        <p14:creationId xmlns:p14="http://schemas.microsoft.com/office/powerpoint/2010/main" val="7109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96E4059-BF8C-47F7-A8F6-085C239D856D}"/>
              </a:ext>
            </a:extLst>
          </p:cNvPr>
          <p:cNvGrpSpPr/>
          <p:nvPr/>
        </p:nvGrpSpPr>
        <p:grpSpPr>
          <a:xfrm>
            <a:off x="0" y="438492"/>
            <a:ext cx="12192000" cy="997041"/>
            <a:chOff x="0" y="3811452"/>
            <a:chExt cx="12192000" cy="997041"/>
          </a:xfrm>
        </p:grpSpPr>
        <p:sp>
          <p:nvSpPr>
            <p:cNvPr id="18" name="Rectangle 17">
              <a:extLst>
                <a:ext uri="{FF2B5EF4-FFF2-40B4-BE49-F238E27FC236}">
                  <a16:creationId xmlns:a16="http://schemas.microsoft.com/office/drawing/2014/main" id="{185A86E1-6653-46A1-B7CD-15626554A4B0}"/>
                </a:ext>
              </a:extLst>
            </p:cNvPr>
            <p:cNvSpPr/>
            <p:nvPr/>
          </p:nvSpPr>
          <p:spPr>
            <a:xfrm>
              <a:off x="0" y="3811452"/>
              <a:ext cx="12192000" cy="997041"/>
            </a:xfrm>
            <a:prstGeom prst="rect">
              <a:avLst/>
            </a:prstGeom>
            <a:solidFill>
              <a:schemeClr val="accent2">
                <a:lumMod val="60000"/>
                <a:lumOff val="40000"/>
              </a:schemeClr>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3200" b="0" i="0" u="none" strike="noStrike" cap="none" spc="0" normalizeH="0" baseline="0">
                <a:ln>
                  <a:noFill/>
                </a:ln>
                <a:solidFill>
                  <a:srgbClr val="262626"/>
                </a:solidFill>
                <a:effectLst/>
                <a:uFillTx/>
                <a:latin typeface="Helvetica Neue Medium"/>
                <a:ea typeface="Helvetica Neue Medium"/>
                <a:cs typeface="Helvetica Neue Medium"/>
              </a:endParaRPr>
            </a:p>
          </p:txBody>
        </p:sp>
        <p:pic>
          <p:nvPicPr>
            <p:cNvPr id="19" name="Graphic 18" descr="Upward trend">
              <a:extLst>
                <a:ext uri="{FF2B5EF4-FFF2-40B4-BE49-F238E27FC236}">
                  <a16:creationId xmlns:a16="http://schemas.microsoft.com/office/drawing/2014/main" id="{43243290-1F60-4075-9164-4479564FB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078" y="3928988"/>
              <a:ext cx="760634" cy="760634"/>
            </a:xfrm>
            <a:prstGeom prst="rect">
              <a:avLst/>
            </a:prstGeom>
          </p:spPr>
        </p:pic>
        <p:sp>
          <p:nvSpPr>
            <p:cNvPr id="20" name="TextBox 19">
              <a:extLst>
                <a:ext uri="{FF2B5EF4-FFF2-40B4-BE49-F238E27FC236}">
                  <a16:creationId xmlns:a16="http://schemas.microsoft.com/office/drawing/2014/main" id="{35648FE5-B941-4FF6-BE23-1207BE97B2F9}"/>
                </a:ext>
              </a:extLst>
            </p:cNvPr>
            <p:cNvSpPr txBox="1"/>
            <p:nvPr/>
          </p:nvSpPr>
          <p:spPr>
            <a:xfrm>
              <a:off x="1153975" y="4043965"/>
              <a:ext cx="1357945" cy="530680"/>
            </a:xfrm>
            <a:prstGeom prst="rect">
              <a:avLst/>
            </a:prstGeom>
            <a:solidFill>
              <a:schemeClr val="accent2">
                <a:lumMod val="60000"/>
                <a:lumOff val="40000"/>
              </a:schemeClr>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Stock</a:t>
              </a:r>
              <a:endParaRPr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endParaRPr>
            </a:p>
          </p:txBody>
        </p:sp>
        <p:sp>
          <p:nvSpPr>
            <p:cNvPr id="21" name="TextBox 20">
              <a:extLst>
                <a:ext uri="{FF2B5EF4-FFF2-40B4-BE49-F238E27FC236}">
                  <a16:creationId xmlns:a16="http://schemas.microsoft.com/office/drawing/2014/main" id="{0C56FFCC-3EE2-47C0-ACC6-B9D79C5DAF5A}"/>
                </a:ext>
              </a:extLst>
            </p:cNvPr>
            <p:cNvSpPr txBox="1"/>
            <p:nvPr/>
          </p:nvSpPr>
          <p:spPr>
            <a:xfrm>
              <a:off x="2696712" y="3850874"/>
              <a:ext cx="9002598" cy="954639"/>
            </a:xfrm>
            <a:prstGeom prst="rect">
              <a:avLst/>
            </a:prstGeom>
            <a:solidFill>
              <a:schemeClr val="accent2">
                <a:lumMod val="60000"/>
                <a:lumOff val="40000"/>
              </a:schemeClr>
            </a:solidFill>
          </p:spPr>
          <p:txBody>
            <a:bodyPr wrap="square" lIns="91440" tIns="45720" rIns="91440" bIns="45720" rtlCol="0" anchor="ctr">
              <a:noAutofit/>
            </a:bodyPr>
            <a:lstStyle/>
            <a:p>
              <a:pPr defTabSz="914377" hangingPunct="1">
                <a:lnSpc>
                  <a:spcPct val="100000"/>
                </a:lnSpc>
                <a:spcBef>
                  <a:spcPts val="600"/>
                </a:spcBef>
                <a:spcAft>
                  <a:spcPts val="600"/>
                </a:spcAft>
                <a:defRPr/>
              </a:pPr>
              <a:r>
                <a:rPr lang="en-US" b="1" kern="1200">
                  <a:solidFill>
                    <a:srgbClr val="262626"/>
                  </a:solidFill>
                  <a:latin typeface="Intel Clear Light"/>
                  <a:ea typeface="Intel Clear Light" panose="020B0404020203020204" pitchFamily="34" charset="0"/>
                  <a:cs typeface="Intel Clear Light" panose="020B0404020203020204" pitchFamily="34" charset="0"/>
                </a:rPr>
                <a:t>Long-term incentive rewarded</a:t>
              </a:r>
              <a:r>
                <a:rPr kumimoji="0" lang="en-US"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 for performance in the prior year and potential to take on bigger roles and contribute in the future.</a:t>
              </a:r>
              <a:r>
                <a:rPr lang="en-US" b="1" kern="1200">
                  <a:solidFill>
                    <a:srgbClr val="262626"/>
                  </a:solidFill>
                  <a:latin typeface="Intel Clear Light"/>
                  <a:ea typeface="Intel Clear Light" panose="020B0404020203020204" pitchFamily="34" charset="0"/>
                  <a:cs typeface="Intel Clear Light" panose="020B0404020203020204" pitchFamily="34" charset="0"/>
                </a:rPr>
                <a:t> </a:t>
              </a:r>
              <a:endParaRPr lang="en-US" b="1" i="0" u="none" strike="noStrike" kern="1200" cap="none" spc="0" normalizeH="0" baseline="0" noProof="0">
                <a:ln>
                  <a:noFill/>
                </a:ln>
                <a:solidFill>
                  <a:srgbClr val="262626"/>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p:txBody>
        </p:sp>
      </p:grpSp>
      <p:sp>
        <p:nvSpPr>
          <p:cNvPr id="14" name="Rectangle 13">
            <a:extLst>
              <a:ext uri="{FF2B5EF4-FFF2-40B4-BE49-F238E27FC236}">
                <a16:creationId xmlns:a16="http://schemas.microsoft.com/office/drawing/2014/main" id="{6D1343B7-B97F-46AA-A17D-28C17F4B6756}"/>
              </a:ext>
            </a:extLst>
          </p:cNvPr>
          <p:cNvSpPr/>
          <p:nvPr/>
        </p:nvSpPr>
        <p:spPr>
          <a:xfrm>
            <a:off x="540402" y="1962593"/>
            <a:ext cx="5318488" cy="248067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300"/>
              </a:spcAft>
              <a:buClrTx/>
              <a:buSzTx/>
              <a:buFontTx/>
              <a:buNone/>
              <a:tabLst/>
            </a:pPr>
            <a:r>
              <a:rPr lang="en-US" sz="18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Stock guidance in PeopleFluent is based on </a:t>
            </a: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e</a:t>
            </a:r>
            <a:r>
              <a:rPr kumimoji="0" lang="en-US" sz="1800" b="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mployee stock target for their job, grade level, </a:t>
            </a:r>
            <a:br>
              <a:rPr lang="en-US" sz="1800" b="0" i="0" u="none" strike="noStrike" cap="none" spc="0" normalizeH="0" baseline="0">
                <a:ln>
                  <a:noFill/>
                </a:ln>
                <a:solidFill>
                  <a:srgbClr val="262626"/>
                </a:solidFill>
                <a:effectLst/>
                <a:uFillTx/>
                <a:latin typeface="Intel Clear Light" panose="020B0404020203020204" pitchFamily="34" charset="0"/>
                <a:ea typeface="Intel Clear Light" panose="020B0404020203020204" pitchFamily="34" charset="0"/>
                <a:cs typeface="Intel Clear Light" panose="020B0404020203020204" pitchFamily="34" charset="0"/>
              </a:rPr>
            </a:br>
            <a:r>
              <a:rPr kumimoji="0" lang="en-US" sz="1800" b="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and location.</a:t>
            </a:r>
            <a:endParaRPr lang="en-US" sz="1800">
              <a:solidFill>
                <a:srgbClr val="262626"/>
              </a:solidFill>
              <a:latin typeface="Intel Clear Light"/>
              <a:ea typeface="Intel Clear Light" panose="020B0404020203020204" pitchFamily="34" charset="0"/>
              <a:cs typeface="Intel Clear Light" panose="020B0404020203020204" pitchFamily="34" charset="0"/>
            </a:endParaRPr>
          </a:p>
          <a:p>
            <a:pPr marL="0" marR="0" indent="0" algn="ctr" defTabSz="825500" rtl="0" fontAlgn="auto" latinLnBrk="0" hangingPunct="0">
              <a:lnSpc>
                <a:spcPct val="100000"/>
              </a:lnSpc>
              <a:spcBef>
                <a:spcPts val="0"/>
              </a:spcBef>
              <a:spcAft>
                <a:spcPts val="300"/>
              </a:spcAft>
              <a:buClrTx/>
              <a:buSzTx/>
              <a:buFontTx/>
              <a:buNone/>
              <a:tabLst/>
            </a:pPr>
            <a:endParaRPr lang="en-US" sz="1800" b="0" i="0" u="none" strike="noStrike" cap="none" spc="0" normalizeH="0" baseline="0">
              <a:ln>
                <a:noFill/>
              </a:ln>
              <a:solidFill>
                <a:srgbClr val="262626"/>
              </a:solidFill>
              <a:effectLst/>
              <a:uFillTx/>
              <a:latin typeface="Intel Clear Light" panose="020B0404020203020204" pitchFamily="34" charset="0"/>
              <a:ea typeface="Intel Clear Light" panose="020B0404020203020204" pitchFamily="34" charset="0"/>
              <a:cs typeface="Intel Clear Light" panose="020B0404020203020204" pitchFamily="34" charset="0"/>
            </a:endParaRPr>
          </a:p>
          <a:p>
            <a:pPr marL="0" marR="0" indent="0" algn="ctr" defTabSz="825500" rtl="0" fontAlgn="auto" latinLnBrk="0" hangingPunct="0">
              <a:lnSpc>
                <a:spcPct val="100000"/>
              </a:lnSpc>
              <a:spcBef>
                <a:spcPts val="0"/>
              </a:spcBef>
              <a:spcAft>
                <a:spcPts val="300"/>
              </a:spcAft>
              <a:buClrTx/>
              <a:buSzTx/>
              <a:buFontTx/>
              <a:buNone/>
              <a:tabLst/>
            </a:pP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In the spirit of </a:t>
            </a:r>
            <a:r>
              <a:rPr lang="en-US" sz="18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transparency,</a:t>
            </a: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 e</a:t>
            </a:r>
            <a:r>
              <a:rPr kumimoji="0" lang="en-US" sz="1800" b="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mployee stock grants will be shown as a percentage </a:t>
            </a: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of their stock targets on the annual Rewards Statement.</a:t>
            </a:r>
            <a:endParaRPr lang="en-US" sz="1800" b="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endParaRPr>
          </a:p>
        </p:txBody>
      </p:sp>
      <p:sp>
        <p:nvSpPr>
          <p:cNvPr id="15" name="Rectangle 14">
            <a:extLst>
              <a:ext uri="{FF2B5EF4-FFF2-40B4-BE49-F238E27FC236}">
                <a16:creationId xmlns:a16="http://schemas.microsoft.com/office/drawing/2014/main" id="{9BEE573C-71FC-4245-8CF8-2D3CE9B2B187}"/>
              </a:ext>
            </a:extLst>
          </p:cNvPr>
          <p:cNvSpPr/>
          <p:nvPr/>
        </p:nvSpPr>
        <p:spPr>
          <a:xfrm>
            <a:off x="6333111" y="1779527"/>
            <a:ext cx="5133856" cy="295101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300"/>
              </a:spcAft>
              <a:buClrTx/>
              <a:buSzTx/>
              <a:buFontTx/>
              <a:buNone/>
              <a:tabLst/>
            </a:pPr>
            <a:r>
              <a:rPr lang="en-US" sz="18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Managers take into consideration:</a:t>
            </a:r>
            <a:endParaRPr lang="en-US" sz="1800" b="1">
              <a:solidFill>
                <a:srgbClr val="262626"/>
              </a:solidFill>
              <a:latin typeface="Intel Clear Light"/>
              <a:ea typeface="Intel Clear Light" panose="020B0404020203020204" pitchFamily="34" charset="0"/>
              <a:cs typeface="Intel Clear Light" panose="020B0404020203020204" pitchFamily="34" charset="0"/>
            </a:endParaRPr>
          </a:p>
          <a:p>
            <a:pPr marL="1376045"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Performance trend</a:t>
            </a:r>
            <a:endParaRPr lang="en-US" sz="1800">
              <a:solidFill>
                <a:srgbClr val="262626"/>
              </a:solidFill>
              <a:latin typeface="Intel Clear Light"/>
              <a:ea typeface="Intel Clear Light" panose="020B0404020203020204" pitchFamily="34" charset="0"/>
              <a:cs typeface="Intel Clear Light" panose="020B0404020203020204" pitchFamily="34" charset="0"/>
            </a:endParaRPr>
          </a:p>
          <a:p>
            <a:pPr marL="1376045"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r>
              <a:rPr kumimoji="0" lang="en-US" sz="180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Employee potential to take </a:t>
            </a:r>
            <a:br>
              <a:rPr lang="en-US" sz="1800" i="0" u="none" strike="noStrike" cap="none" spc="0" normalizeH="0" baseline="0">
                <a:ln>
                  <a:noFill/>
                </a:ln>
                <a:solidFill>
                  <a:srgbClr val="262626"/>
                </a:solidFill>
                <a:effectLst/>
                <a:uFillTx/>
                <a:latin typeface="Intel Clear Light" panose="020B0404020203020204" pitchFamily="34" charset="0"/>
                <a:ea typeface="Intel Clear Light" panose="020B0404020203020204" pitchFamily="34" charset="0"/>
                <a:cs typeface="Intel Clear Light" panose="020B0404020203020204" pitchFamily="34" charset="0"/>
              </a:rPr>
            </a:br>
            <a:r>
              <a:rPr kumimoji="0" lang="en-US" sz="180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on bigger roles in the future</a:t>
            </a:r>
            <a:endParaRPr lang="en-US" sz="180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endParaRPr>
          </a:p>
          <a:p>
            <a:pPr marL="1376045"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r>
              <a:rPr kumimoji="0" lang="en-US" sz="180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Employee’s unvested stock value</a:t>
            </a:r>
            <a:endParaRPr lang="en-US" sz="180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endParaRPr>
          </a:p>
          <a:p>
            <a:pPr marL="285750" marR="0" indent="-285750" algn="ctr" defTabSz="825500" rtl="0" fontAlgn="auto" latinLnBrk="0" hangingPunct="0">
              <a:lnSpc>
                <a:spcPct val="100000"/>
              </a:lnSpc>
              <a:spcBef>
                <a:spcPts val="0"/>
              </a:spcBef>
              <a:spcAft>
                <a:spcPts val="300"/>
              </a:spcAft>
              <a:buClrTx/>
              <a:buSzTx/>
              <a:buFont typeface="Arial" panose="020B0604020202020204" pitchFamily="34" charset="0"/>
              <a:buChar char="•"/>
              <a:tabLst/>
            </a:pPr>
            <a:endParaRPr lang="en-US" sz="1800" i="0" u="none" strike="noStrike" cap="none" spc="0" normalizeH="0" baseline="0">
              <a:ln>
                <a:noFill/>
              </a:ln>
              <a:solidFill>
                <a:srgbClr val="262626"/>
              </a:solidFill>
              <a:effectLst/>
              <a:uFillTx/>
              <a:latin typeface="Intel Clear Light" panose="020B0404020203020204" pitchFamily="34" charset="0"/>
              <a:ea typeface="Intel Clear Light" panose="020B0404020203020204" pitchFamily="34" charset="0"/>
              <a:cs typeface="Intel Clear Light" panose="020B0404020203020204" pitchFamily="34" charset="0"/>
            </a:endParaRPr>
          </a:p>
          <a:p>
            <a:pPr marL="0" marR="0" indent="0" algn="ctr" defTabSz="825500" rtl="0" fontAlgn="auto" latinLnBrk="0" hangingPunct="0">
              <a:lnSpc>
                <a:spcPct val="100000"/>
              </a:lnSpc>
              <a:spcBef>
                <a:spcPts val="0"/>
              </a:spcBef>
              <a:spcAft>
                <a:spcPts val="300"/>
              </a:spcAft>
              <a:buClrTx/>
              <a:buSzTx/>
              <a:buFontTx/>
              <a:buNone/>
              <a:tabLst/>
            </a:pPr>
            <a:r>
              <a:rPr kumimoji="0" lang="en-US" sz="1800" b="1"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Top performers </a:t>
            </a:r>
            <a:r>
              <a:rPr kumimoji="0" lang="en-US" sz="1800" b="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with </a:t>
            </a:r>
            <a:r>
              <a:rPr kumimoji="0" lang="en-US" sz="1800" b="1"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significant potential </a:t>
            </a:r>
            <a:r>
              <a:rPr kumimoji="0" lang="en-US" sz="1800" b="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should generally receive </a:t>
            </a: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bigger </a:t>
            </a:r>
            <a:r>
              <a:rPr kumimoji="0" lang="en-US" sz="1800" b="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stock awards,</a:t>
            </a: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 </a:t>
            </a:r>
            <a:br>
              <a:rPr lang="en-US" sz="1800">
                <a:solidFill>
                  <a:srgbClr val="262626"/>
                </a:solidFill>
                <a:latin typeface="Intel Clear Light" panose="020B0404020203020204" pitchFamily="34" charset="0"/>
                <a:ea typeface="Intel Clear Light" panose="020B0404020203020204" pitchFamily="34" charset="0"/>
                <a:cs typeface="Intel Clear Light" panose="020B0404020203020204" pitchFamily="34" charset="0"/>
              </a:rPr>
            </a:br>
            <a:r>
              <a:rPr kumimoji="0" lang="en-US" sz="1800" b="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sym typeface="Helvetica Neue Medium"/>
              </a:rPr>
              <a:t>up to 300%</a:t>
            </a:r>
            <a:endParaRPr lang="en-US" sz="1800" b="0" i="0" u="none" strike="noStrike" cap="none" spc="0" normalizeH="0" baseline="0">
              <a:ln>
                <a:noFill/>
              </a:ln>
              <a:solidFill>
                <a:srgbClr val="262626"/>
              </a:solidFill>
              <a:effectLst/>
              <a:uFillTx/>
              <a:latin typeface="Intel Clear Light"/>
              <a:ea typeface="Intel Clear Light" panose="020B0404020203020204" pitchFamily="34" charset="0"/>
              <a:cs typeface="Intel Clear Light" panose="020B0404020203020204" pitchFamily="34" charset="0"/>
            </a:endParaRPr>
          </a:p>
        </p:txBody>
      </p:sp>
      <p:cxnSp>
        <p:nvCxnSpPr>
          <p:cNvPr id="16" name="Straight Connector 15">
            <a:extLst>
              <a:ext uri="{FF2B5EF4-FFF2-40B4-BE49-F238E27FC236}">
                <a16:creationId xmlns:a16="http://schemas.microsoft.com/office/drawing/2014/main" id="{C2A23048-7B83-4ABD-8472-7BD5DD349A8A}"/>
              </a:ext>
            </a:extLst>
          </p:cNvPr>
          <p:cNvCxnSpPr/>
          <p:nvPr/>
        </p:nvCxnSpPr>
        <p:spPr>
          <a:xfrm>
            <a:off x="6076336" y="1962593"/>
            <a:ext cx="0" cy="2273101"/>
          </a:xfrm>
          <a:prstGeom prst="line">
            <a:avLst/>
          </a:prstGeom>
          <a:noFill/>
          <a:ln w="25400" cap="flat">
            <a:solidFill>
              <a:srgbClr val="262626"/>
            </a:solidFill>
            <a:prstDash val="solid"/>
            <a:miter lim="400000"/>
          </a:ln>
          <a:effectLst/>
          <a:sp3d/>
        </p:spPr>
        <p:style>
          <a:lnRef idx="0">
            <a:scrgbClr r="0" g="0" b="0"/>
          </a:lnRef>
          <a:fillRef idx="0">
            <a:scrgbClr r="0" g="0" b="0"/>
          </a:fillRef>
          <a:effectRef idx="0">
            <a:scrgbClr r="0" g="0" b="0"/>
          </a:effectRef>
          <a:fontRef idx="none"/>
        </p:style>
      </p:cxnSp>
      <p:sp>
        <p:nvSpPr>
          <p:cNvPr id="22" name="Rectangle 21">
            <a:extLst>
              <a:ext uri="{FF2B5EF4-FFF2-40B4-BE49-F238E27FC236}">
                <a16:creationId xmlns:a16="http://schemas.microsoft.com/office/drawing/2014/main" id="{4DA3746C-BA33-421B-97C3-FD6C5299A78D}"/>
              </a:ext>
            </a:extLst>
          </p:cNvPr>
          <p:cNvSpPr/>
          <p:nvPr/>
        </p:nvSpPr>
        <p:spPr>
          <a:xfrm>
            <a:off x="0" y="5319359"/>
            <a:ext cx="12192000" cy="1000274"/>
          </a:xfrm>
          <a:prstGeom prst="rect">
            <a:avLst/>
          </a:prstGeom>
          <a:solidFill>
            <a:schemeClr val="accent2">
              <a:lumMod val="40000"/>
              <a:lumOff val="60000"/>
            </a:schemeClr>
          </a:solidFill>
          <a:effectLst>
            <a:outerShdw blurRad="50800" dist="38100" dir="16200000" rotWithShape="0">
              <a:prstClr val="black">
                <a:alpha val="40000"/>
              </a:prstClr>
            </a:outerShdw>
          </a:effectLst>
        </p:spPr>
        <p:txBody>
          <a:bodyPr wrap="square" lIns="91440" tIns="45720" rIns="91440" bIns="45720" anchor="t">
            <a:spAutoFit/>
          </a:bodyPr>
          <a:lstStyle/>
          <a:p>
            <a:pPr marL="342900" lvl="0" indent="-342900" algn="ctr" defTabSz="825500">
              <a:lnSpc>
                <a:spcPct val="100000"/>
              </a:lnSpc>
              <a:spcBef>
                <a:spcPts val="0"/>
              </a:spcBef>
              <a:spcAft>
                <a:spcPts val="600"/>
              </a:spcAft>
              <a:buFont typeface="Wingdings" panose="05000000000000000000" pitchFamily="2" charset="2"/>
              <a:buChar char="ü"/>
            </a:pP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New hires on or after Oct. 1, 2021, eligible for Rewards planning, will </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automatically receive 100% of stock target</a:t>
            </a: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without the ability to adjust</a:t>
            </a:r>
          </a:p>
          <a:p>
            <a:pPr marL="342900" lvl="0" indent="-342900" algn="ctr" defTabSz="825500">
              <a:lnSpc>
                <a:spcPct val="100000"/>
              </a:lnSpc>
              <a:spcBef>
                <a:spcPts val="0"/>
              </a:spcBef>
              <a:spcAft>
                <a:spcPts val="600"/>
              </a:spcAft>
              <a:buFont typeface="Wingdings" panose="05000000000000000000" pitchFamily="2" charset="2"/>
              <a:buChar char="ü"/>
            </a:pPr>
            <a:r>
              <a:rPr lang="en-US" sz="16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The stock budget will include funding to award new hires at 100%</a:t>
            </a:r>
            <a:endPar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p:txBody>
      </p:sp>
      <p:sp>
        <p:nvSpPr>
          <p:cNvPr id="23" name="Rectangle 22">
            <a:extLst>
              <a:ext uri="{FF2B5EF4-FFF2-40B4-BE49-F238E27FC236}">
                <a16:creationId xmlns:a16="http://schemas.microsoft.com/office/drawing/2014/main" id="{0A94823F-DB96-46C3-ACF9-9DDF78D80A65}"/>
              </a:ext>
            </a:extLst>
          </p:cNvPr>
          <p:cNvSpPr/>
          <p:nvPr/>
        </p:nvSpPr>
        <p:spPr>
          <a:xfrm>
            <a:off x="0" y="4789762"/>
            <a:ext cx="12191986" cy="47192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New in 2022</a:t>
            </a:r>
          </a:p>
        </p:txBody>
      </p:sp>
    </p:spTree>
    <p:extLst>
      <p:ext uri="{BB962C8B-B14F-4D97-AF65-F5344CB8AC3E}">
        <p14:creationId xmlns:p14="http://schemas.microsoft.com/office/powerpoint/2010/main" val="402914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1">
            <a:extLst>
              <a:ext uri="{FF2B5EF4-FFF2-40B4-BE49-F238E27FC236}">
                <a16:creationId xmlns:a16="http://schemas.microsoft.com/office/drawing/2014/main" id="{45AD5038-10FB-4592-AD46-C5F7962FB4B9}"/>
              </a:ext>
            </a:extLst>
          </p:cNvPr>
          <p:cNvSpPr txBox="1">
            <a:spLocks/>
          </p:cNvSpPr>
          <p:nvPr/>
        </p:nvSpPr>
        <p:spPr>
          <a:xfrm>
            <a:off x="9178654" y="6428662"/>
            <a:ext cx="2844800" cy="365125"/>
          </a:xfrm>
          <a:prstGeom prst="rect">
            <a:avLst/>
          </a:prstGeom>
        </p:spPr>
        <p:txBody>
          <a:bodyPr vert="horz" lIns="0" tIns="0" rIns="0" bIns="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90000"/>
              </a:lnSpc>
              <a:spcBef>
                <a:spcPts val="2250"/>
              </a:spcBef>
              <a:spcAft>
                <a:spcPts val="0"/>
              </a:spcAft>
              <a:buClrTx/>
              <a:buSzTx/>
              <a:buFontTx/>
              <a:buNone/>
              <a:tabLst/>
              <a:defRPr kumimoji="0" sz="1067" b="0" i="0" u="none" strike="noStrike" cap="none" spc="0" normalizeH="0" baseline="0">
                <a:ln>
                  <a:noFill/>
                </a:ln>
                <a:solidFill>
                  <a:schemeClr val="bg1"/>
                </a:solidFill>
                <a:effectLst/>
                <a:uFillTx/>
                <a:latin typeface="+mn-lt"/>
                <a:ea typeface="+mn-ea"/>
                <a:cs typeface="Intel Clear"/>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E85FE7-FF8B-4CA0-8C88-33427E9E3067}" type="slidenum">
              <a:rPr kumimoji="0" lang="en-US" sz="1067" b="0" i="0" u="none" strike="noStrike" kern="0" cap="none" spc="0" normalizeH="0" baseline="0" noProof="0" smtClean="0">
                <a:ln>
                  <a:noFill/>
                </a:ln>
                <a:solidFill>
                  <a:srgbClr val="FFFFFF"/>
                </a:solidFill>
                <a:effectLst/>
                <a:uLnTx/>
                <a:uFillTx/>
                <a:latin typeface="Intel Clear Light"/>
                <a:cs typeface="Intel Clear"/>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67" b="0" i="0" u="none" strike="noStrike" kern="1200" cap="none" spc="0" normalizeH="0" baseline="0" noProof="0">
              <a:ln>
                <a:noFill/>
              </a:ln>
              <a:solidFill>
                <a:prstClr val="white"/>
              </a:solidFill>
              <a:effectLst/>
              <a:uLnTx/>
              <a:uFillTx/>
              <a:latin typeface="Intel Clear Light"/>
              <a:cs typeface="Intel Clear"/>
              <a:sym typeface="Helvetica Neue"/>
            </a:endParaRPr>
          </a:p>
        </p:txBody>
      </p:sp>
      <p:sp>
        <p:nvSpPr>
          <p:cNvPr id="65" name="Title 1">
            <a:extLst>
              <a:ext uri="{FF2B5EF4-FFF2-40B4-BE49-F238E27FC236}">
                <a16:creationId xmlns:a16="http://schemas.microsoft.com/office/drawing/2014/main" id="{28943B7C-1A01-4D6A-B4EF-A33AB5E3DB7A}"/>
              </a:ext>
            </a:extLst>
          </p:cNvPr>
          <p:cNvSpPr>
            <a:spLocks noGrp="1"/>
          </p:cNvSpPr>
          <p:nvPr>
            <p:ph type="title"/>
          </p:nvPr>
        </p:nvSpPr>
        <p:spPr>
          <a:xfrm>
            <a:off x="363792" y="279789"/>
            <a:ext cx="5680502" cy="952499"/>
          </a:xfrm>
        </p:spPr>
        <p:txBody>
          <a:bodyPr/>
          <a:lstStyle/>
          <a:p>
            <a:r>
              <a:rPr lang="en-US" b="1">
                <a:solidFill>
                  <a:srgbClr val="1A1A1A"/>
                </a:solidFill>
                <a:latin typeface="+mj-lt"/>
              </a:rPr>
              <a:t>Stock</a:t>
            </a:r>
            <a:r>
              <a:rPr lang="en-US">
                <a:solidFill>
                  <a:srgbClr val="1A1A1A"/>
                </a:solidFill>
                <a:latin typeface="+mj-lt"/>
              </a:rPr>
              <a:t> | Differentiation</a:t>
            </a:r>
          </a:p>
        </p:txBody>
      </p:sp>
      <p:sp>
        <p:nvSpPr>
          <p:cNvPr id="66" name="TextBox 65">
            <a:extLst>
              <a:ext uri="{FF2B5EF4-FFF2-40B4-BE49-F238E27FC236}">
                <a16:creationId xmlns:a16="http://schemas.microsoft.com/office/drawing/2014/main" id="{857F50C1-56FC-439F-A750-0DC5FE78B031}"/>
              </a:ext>
            </a:extLst>
          </p:cNvPr>
          <p:cNvSpPr txBox="1"/>
          <p:nvPr/>
        </p:nvSpPr>
        <p:spPr>
          <a:xfrm>
            <a:off x="6629398" y="1135091"/>
            <a:ext cx="4798773" cy="36115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0" bIns="0" numCol="1" spcCol="38100" rtlCol="0" anchor="t" anchorCtr="0">
            <a:noAutofit/>
          </a:bodyPr>
          <a:lstStyle/>
          <a:p>
            <a:pPr marL="290195" marR="0" lvl="0" indent="-290195" algn="l" defTabSz="2438338"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sz="1000" b="0" i="0" u="none" strike="noStrike" kern="0" cap="none" spc="0" normalizeH="0" baseline="0" noProof="0" dirty="0">
              <a:ln>
                <a:noFill/>
              </a:ln>
              <a:solidFill>
                <a:srgbClr val="004A86"/>
              </a:solidFill>
              <a:effectLst/>
              <a:uLnTx/>
              <a:uFillTx/>
              <a:latin typeface="Intel Clear"/>
              <a:ea typeface="+mn-ea"/>
              <a:cs typeface="+mn-cs"/>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Unvested Stock shows for ALL EEs as an additional data point reference</a:t>
            </a:r>
            <a:endParaRPr kumimoji="0" lang="en-US" sz="1100" b="0" i="0" u="none" strike="noStrike" kern="0" cap="none" spc="0" normalizeH="0" baseline="0" noProof="0" dirty="0">
              <a:ln>
                <a:noFill/>
              </a:ln>
              <a:solidFill>
                <a:srgbClr val="004A86"/>
              </a:solidFill>
              <a:effectLst/>
              <a:uLnTx/>
              <a:uFillTx/>
              <a:latin typeface="Intel Clear"/>
              <a:ea typeface="+mn-ea"/>
              <a:cs typeface="+mn-cs"/>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Managers can differentiate stock awards for all employees</a:t>
            </a:r>
            <a:endParaRPr kumimoji="0" lang="en-US" sz="1000" b="0" i="0" u="none" strike="noStrike" kern="0" cap="none" spc="0" normalizeH="0" baseline="0" noProof="0" dirty="0">
              <a:ln>
                <a:noFill/>
              </a:ln>
              <a:solidFill>
                <a:srgbClr val="004A86"/>
              </a:solidFill>
              <a:effectLst/>
              <a:uLnTx/>
              <a:uFillTx/>
              <a:latin typeface="Intel Clear"/>
              <a:ea typeface="+mn-ea"/>
              <a:cs typeface="+mn-cs"/>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Stock Target shows as Full Time in </a:t>
            </a:r>
            <a:r>
              <a:rPr kumimoji="0" lang="en-US" sz="2000" b="0" i="0" u="none" strike="noStrike" kern="0" cap="none" spc="0" normalizeH="0" baseline="0" noProof="0" dirty="0" err="1">
                <a:ln>
                  <a:noFill/>
                </a:ln>
                <a:solidFill>
                  <a:srgbClr val="004A86"/>
                </a:solidFill>
                <a:effectLst/>
                <a:uLnTx/>
                <a:uFillTx/>
                <a:latin typeface="Intel Clear"/>
                <a:sym typeface="Helvetica Neue"/>
              </a:rPr>
              <a:t>PeopleFluent</a:t>
            </a:r>
            <a:r>
              <a:rPr kumimoji="0" lang="en-US" sz="2000" b="0" i="0" u="none" strike="noStrike" kern="0" cap="none" spc="0" normalizeH="0" baseline="0" noProof="0" dirty="0">
                <a:ln>
                  <a:noFill/>
                </a:ln>
                <a:solidFill>
                  <a:srgbClr val="004A86"/>
                </a:solidFill>
                <a:effectLst/>
                <a:uLnTx/>
                <a:uFillTx/>
                <a:latin typeface="Intel Clear"/>
                <a:sym typeface="Helvetica Neue"/>
              </a:rPr>
              <a:t>	</a:t>
            </a: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 of target will show on statements</a:t>
            </a: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$1,000 minimum stock </a:t>
            </a:r>
            <a:r>
              <a:rPr lang="en-US" sz="2000" kern="0" dirty="0">
                <a:solidFill>
                  <a:srgbClr val="004A86"/>
                </a:solidFill>
                <a:latin typeface="Intel Clear"/>
                <a:sym typeface="Helvetica Neue"/>
              </a:rPr>
              <a:t>award unless employee is on FPA</a:t>
            </a:r>
            <a:endParaRPr kumimoji="0" lang="en-US" sz="2000" b="0" i="0" u="none" strike="noStrike" kern="0" cap="none" spc="0" normalizeH="0" baseline="0" noProof="0" dirty="0">
              <a:ln>
                <a:noFill/>
              </a:ln>
              <a:solidFill>
                <a:srgbClr val="004A86"/>
              </a:solidFill>
              <a:effectLst/>
              <a:uLnTx/>
              <a:uFillTx/>
              <a:latin typeface="Intel Clear"/>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004A86"/>
              </a:solidFill>
              <a:effectLst/>
              <a:uLnTx/>
              <a:uFillTx/>
              <a:latin typeface="Intel Clear"/>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004A86"/>
              </a:solidFill>
              <a:effectLst/>
              <a:uLnTx/>
              <a:uFillTx/>
              <a:latin typeface="Intel Clear"/>
              <a:ea typeface="+mn-ea"/>
              <a:cs typeface="+mn-cs"/>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4A86"/>
              </a:solidFill>
              <a:effectLst/>
              <a:uLnTx/>
              <a:uFillTx/>
              <a:latin typeface="Intel Clear"/>
              <a:ea typeface="+mn-ea"/>
              <a:cs typeface="+mn-cs"/>
              <a:sym typeface="Helvetica Neue"/>
            </a:endParaRPr>
          </a:p>
        </p:txBody>
      </p:sp>
      <p:grpSp>
        <p:nvGrpSpPr>
          <p:cNvPr id="67" name="Group 66">
            <a:extLst>
              <a:ext uri="{FF2B5EF4-FFF2-40B4-BE49-F238E27FC236}">
                <a16:creationId xmlns:a16="http://schemas.microsoft.com/office/drawing/2014/main" id="{6E186DF6-05EC-4BE3-BB9F-F8D6EE400D5D}"/>
              </a:ext>
            </a:extLst>
          </p:cNvPr>
          <p:cNvGrpSpPr/>
          <p:nvPr/>
        </p:nvGrpSpPr>
        <p:grpSpPr>
          <a:xfrm>
            <a:off x="6629398" y="490415"/>
            <a:ext cx="4798774" cy="665889"/>
            <a:chOff x="6523378" y="551770"/>
            <a:chExt cx="5038145" cy="665889"/>
          </a:xfrm>
        </p:grpSpPr>
        <p:sp>
          <p:nvSpPr>
            <p:cNvPr id="68" name="Rectangle 67">
              <a:extLst>
                <a:ext uri="{FF2B5EF4-FFF2-40B4-BE49-F238E27FC236}">
                  <a16:creationId xmlns:a16="http://schemas.microsoft.com/office/drawing/2014/main" id="{97A0EDDF-C89B-4484-B1B2-B1EDF0EF6094}"/>
                </a:ext>
              </a:extLst>
            </p:cNvPr>
            <p:cNvSpPr/>
            <p:nvPr/>
          </p:nvSpPr>
          <p:spPr>
            <a:xfrm>
              <a:off x="6523378" y="579040"/>
              <a:ext cx="5038145" cy="623749"/>
            </a:xfrm>
            <a:prstGeom prst="rect">
              <a:avLst/>
            </a:prstGeom>
            <a:solidFill>
              <a:schemeClr val="accent2">
                <a:lumMod val="60000"/>
                <a:lumOff val="40000"/>
              </a:schemeClr>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 Clear Light"/>
                <a:ea typeface="Helvetica Neue Medium"/>
                <a:cs typeface="Helvetica Neue Medium"/>
                <a:sym typeface="Helvetica Neue Medium"/>
              </a:endParaRPr>
            </a:p>
          </p:txBody>
        </p:sp>
        <p:grpSp>
          <p:nvGrpSpPr>
            <p:cNvPr id="69" name="Group 68">
              <a:extLst>
                <a:ext uri="{FF2B5EF4-FFF2-40B4-BE49-F238E27FC236}">
                  <a16:creationId xmlns:a16="http://schemas.microsoft.com/office/drawing/2014/main" id="{AA81E35C-9749-4B96-8D77-73A34DE31A29}"/>
                </a:ext>
              </a:extLst>
            </p:cNvPr>
            <p:cNvGrpSpPr/>
            <p:nvPr/>
          </p:nvGrpSpPr>
          <p:grpSpPr>
            <a:xfrm>
              <a:off x="6618609" y="551770"/>
              <a:ext cx="4942914" cy="665889"/>
              <a:chOff x="4852315" y="3244082"/>
              <a:chExt cx="4674207" cy="697318"/>
            </a:xfrm>
          </p:grpSpPr>
          <p:pic>
            <p:nvPicPr>
              <p:cNvPr id="70" name="Graphic 69" descr="Upward trend">
                <a:extLst>
                  <a:ext uri="{FF2B5EF4-FFF2-40B4-BE49-F238E27FC236}">
                    <a16:creationId xmlns:a16="http://schemas.microsoft.com/office/drawing/2014/main" id="{FE221874-0B1B-4F29-AF2A-4847CFBF69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2315" y="3244082"/>
                <a:ext cx="682814" cy="697318"/>
              </a:xfrm>
              <a:prstGeom prst="rect">
                <a:avLst/>
              </a:prstGeom>
            </p:spPr>
          </p:pic>
          <p:sp>
            <p:nvSpPr>
              <p:cNvPr id="71" name="TextBox 70">
                <a:extLst>
                  <a:ext uri="{FF2B5EF4-FFF2-40B4-BE49-F238E27FC236}">
                    <a16:creationId xmlns:a16="http://schemas.microsoft.com/office/drawing/2014/main" id="{0B5D2A80-8754-4DFC-9B0F-40E8CC40055E}"/>
                  </a:ext>
                </a:extLst>
              </p:cNvPr>
              <p:cNvSpPr txBox="1"/>
              <p:nvPr/>
            </p:nvSpPr>
            <p:spPr>
              <a:xfrm>
                <a:off x="5445075" y="3367359"/>
                <a:ext cx="4081447" cy="530680"/>
              </a:xfrm>
              <a:prstGeom prst="rect">
                <a:avLst/>
              </a:prstGeom>
              <a:noFill/>
            </p:spPr>
            <p:txBody>
              <a:bodyPr wrap="square" rtlCol="0" anchor="ctr">
                <a:noAutofit/>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a:ln>
                      <a:noFill/>
                    </a:ln>
                    <a:solidFill>
                      <a:srgbClr val="1A1A1A"/>
                    </a:solidFill>
                    <a:effectLst/>
                    <a:uLnTx/>
                    <a:uFillTx/>
                    <a:latin typeface="Intel Clear Light"/>
                    <a:ea typeface="Intel Clear Light" panose="020B0404020203020204" pitchFamily="34" charset="0"/>
                    <a:cs typeface="Intel Clear Light" panose="020B0404020203020204" pitchFamily="34" charset="0"/>
                    <a:sym typeface="Helvetica Neue"/>
                  </a:rPr>
                  <a:t>Stock: Need to Know</a:t>
                </a:r>
              </a:p>
            </p:txBody>
          </p:sp>
        </p:grpSp>
      </p:grpSp>
      <p:sp>
        <p:nvSpPr>
          <p:cNvPr id="82" name="Content Placeholder 2">
            <a:extLst>
              <a:ext uri="{FF2B5EF4-FFF2-40B4-BE49-F238E27FC236}">
                <a16:creationId xmlns:a16="http://schemas.microsoft.com/office/drawing/2014/main" id="{EEF2F5FF-BCC1-49E4-BD59-EFCAD9176100}"/>
              </a:ext>
            </a:extLst>
          </p:cNvPr>
          <p:cNvSpPr txBox="1">
            <a:spLocks/>
          </p:cNvSpPr>
          <p:nvPr/>
        </p:nvSpPr>
        <p:spPr>
          <a:xfrm>
            <a:off x="320248" y="929910"/>
            <a:ext cx="5442878" cy="716855"/>
          </a:xfrm>
          <a:prstGeom prst="rect">
            <a:avLst/>
          </a:prstGeom>
        </p:spPr>
        <p:txBody>
          <a:bodyPr lIns="91440" tIns="45720" rIns="91440" bIns="45720" anchor="t"/>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1" i="0" u="none" strike="noStrike" kern="1200" cap="none" spc="0" normalizeH="0" baseline="0" noProof="0">
                <a:ln>
                  <a:noFill/>
                </a:ln>
                <a:solidFill>
                  <a:srgbClr val="0071C5"/>
                </a:solidFill>
                <a:effectLst/>
                <a:uLnTx/>
                <a:uFillTx/>
                <a:latin typeface="Intel Clear"/>
                <a:ea typeface="+mn-ea"/>
                <a:cs typeface="Intel Clear" panose="020B0604020203020204" pitchFamily="34" charset="0"/>
                <a:sym typeface="Helvetica Neue"/>
              </a:rPr>
              <a:t>Stock </a:t>
            </a:r>
            <a:r>
              <a:rPr kumimoji="0" lang="en-US" sz="2000" b="0"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enables managers to recognize and reward </a:t>
            </a:r>
            <a:r>
              <a:rPr kumimoji="0" lang="en-US" sz="2000" b="1"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top performers </a:t>
            </a:r>
            <a:r>
              <a:rPr kumimoji="0" lang="en-US" sz="2000" b="0"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who also demonstrate </a:t>
            </a:r>
            <a:r>
              <a:rPr kumimoji="0" lang="en-US" sz="2000" b="1"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future potential.</a:t>
            </a:r>
          </a:p>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1" i="0" u="none" strike="noStrike" kern="1200" cap="none" spc="0" normalizeH="0" baseline="0" noProof="0">
                <a:ln>
                  <a:noFill/>
                </a:ln>
                <a:solidFill>
                  <a:srgbClr val="0071C5"/>
                </a:solidFill>
                <a:effectLst/>
                <a:uLnTx/>
                <a:uFillTx/>
                <a:latin typeface="Intel Clear"/>
                <a:cs typeface="Intel Clear" panose="020B0604020203020204" pitchFamily="34" charset="0"/>
                <a:sym typeface="Helvetica Neue"/>
              </a:rPr>
              <a:t>Stock targets </a:t>
            </a:r>
            <a:r>
              <a:rPr kumimoji="0" lang="en-US" sz="2000" b="0" i="0" u="none" strike="noStrike" kern="1200" cap="none" spc="0" normalizeH="0" baseline="0" noProof="0">
                <a:ln>
                  <a:noFill/>
                </a:ln>
                <a:solidFill>
                  <a:srgbClr val="1A1A1A"/>
                </a:solidFill>
                <a:effectLst/>
                <a:uLnTx/>
                <a:uFillTx/>
                <a:latin typeface="Intel Clear"/>
                <a:cs typeface="Intel Clear" panose="020B0604020203020204" pitchFamily="34" charset="0"/>
                <a:sym typeface="Helvetica Neue"/>
              </a:rPr>
              <a:t>are based on employee</a:t>
            </a:r>
            <a:r>
              <a:rPr kumimoji="0" lang="en-US" sz="2000" b="1" i="0" u="none" strike="noStrike" kern="1200" cap="none" spc="0" normalizeH="0" baseline="0" noProof="0">
                <a:ln>
                  <a:noFill/>
                </a:ln>
                <a:solidFill>
                  <a:srgbClr val="1A1A1A"/>
                </a:solidFill>
                <a:effectLst/>
                <a:uLnTx/>
                <a:uFillTx/>
                <a:latin typeface="Intel Clear"/>
                <a:cs typeface="Intel Clear" panose="020B0604020203020204" pitchFamily="34" charset="0"/>
                <a:sym typeface="Helvetica Neue"/>
              </a:rPr>
              <a:t> </a:t>
            </a:r>
            <a:r>
              <a:rPr kumimoji="0" lang="en-US" sz="2000" b="1" i="0" u="none" strike="noStrike" kern="1200" cap="none" spc="0" normalizeH="0" baseline="0" noProof="0">
                <a:ln>
                  <a:noFill/>
                </a:ln>
                <a:solidFill>
                  <a:srgbClr val="0071C5"/>
                </a:solidFill>
                <a:effectLst/>
                <a:uLnTx/>
                <a:uFillTx/>
                <a:latin typeface="Intel Clear"/>
                <a:cs typeface="Intel Clear" panose="020B0604020203020204" pitchFamily="34" charset="0"/>
                <a:sym typeface="Helvetica Neue"/>
              </a:rPr>
              <a:t>job, grade level, and location. </a:t>
            </a:r>
            <a:r>
              <a:rPr kumimoji="0" lang="en-US" sz="2000" b="0" i="0" u="none" strike="noStrike" kern="1200" cap="none" spc="0" normalizeH="0" baseline="0" noProof="0">
                <a:ln>
                  <a:noFill/>
                </a:ln>
                <a:solidFill>
                  <a:srgbClr val="1A1A1A"/>
                </a:solidFill>
                <a:effectLst/>
                <a:uLnTx/>
                <a:uFillTx/>
                <a:latin typeface="Intel Clear"/>
                <a:cs typeface="Intel Clear" panose="020B0604020203020204" pitchFamily="34" charset="0"/>
                <a:sym typeface="Helvetica Neue"/>
              </a:rPr>
              <a:t>Adjust tool guidance from 0% up to 300%.</a:t>
            </a:r>
            <a:endParaRPr kumimoji="0" lang="en-US" sz="2000" b="0" i="0" u="none" strike="noStrike" kern="1200" cap="none" spc="0" normalizeH="0" baseline="0" noProof="0">
              <a:ln>
                <a:noFill/>
              </a:ln>
              <a:solidFill>
                <a:prstClr val="black">
                  <a:lumMod val="75000"/>
                  <a:lumOff val="25000"/>
                </a:prstClr>
              </a:solidFill>
              <a:effectLst/>
              <a:uLnTx/>
              <a:uFillTx/>
              <a:latin typeface="Intel Clear"/>
              <a:cs typeface="Intel Clear" panose="020B0604020203020204" pitchFamily="34" charset="0"/>
              <a:sym typeface="Helvetica Neue"/>
            </a:endParaRPr>
          </a:p>
        </p:txBody>
      </p:sp>
      <p:grpSp>
        <p:nvGrpSpPr>
          <p:cNvPr id="94" name="Group 93">
            <a:extLst>
              <a:ext uri="{FF2B5EF4-FFF2-40B4-BE49-F238E27FC236}">
                <a16:creationId xmlns:a16="http://schemas.microsoft.com/office/drawing/2014/main" id="{9AB23A6C-FB3F-4C4F-AB11-53731C5153DB}"/>
              </a:ext>
            </a:extLst>
          </p:cNvPr>
          <p:cNvGrpSpPr/>
          <p:nvPr/>
        </p:nvGrpSpPr>
        <p:grpSpPr>
          <a:xfrm>
            <a:off x="6998564" y="4720943"/>
            <a:ext cx="4748201" cy="1565649"/>
            <a:chOff x="6682608" y="4335428"/>
            <a:chExt cx="4748201" cy="1565649"/>
          </a:xfrm>
        </p:grpSpPr>
        <p:sp>
          <p:nvSpPr>
            <p:cNvPr id="95" name="Rectangle 94">
              <a:extLst>
                <a:ext uri="{FF2B5EF4-FFF2-40B4-BE49-F238E27FC236}">
                  <a16:creationId xmlns:a16="http://schemas.microsoft.com/office/drawing/2014/main" id="{F81C5C12-F4F5-4CE7-8AD8-0BF5D90ED339}"/>
                </a:ext>
              </a:extLst>
            </p:cNvPr>
            <p:cNvSpPr/>
            <p:nvPr/>
          </p:nvSpPr>
          <p:spPr>
            <a:xfrm>
              <a:off x="7396964" y="5051426"/>
              <a:ext cx="3749361" cy="84965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 Clear Light"/>
                <a:ea typeface="Helvetica Neue Medium"/>
                <a:cs typeface="Helvetica Neue Medium"/>
                <a:sym typeface="Helvetica Neue Medium"/>
              </a:endParaRPr>
            </a:p>
          </p:txBody>
        </p:sp>
        <p:sp>
          <p:nvSpPr>
            <p:cNvPr id="96" name="Content Placeholder 2">
              <a:extLst>
                <a:ext uri="{FF2B5EF4-FFF2-40B4-BE49-F238E27FC236}">
                  <a16:creationId xmlns:a16="http://schemas.microsoft.com/office/drawing/2014/main" id="{3B52FD24-D7D5-4337-9A38-03DDFAC3AC33}"/>
                </a:ext>
              </a:extLst>
            </p:cNvPr>
            <p:cNvSpPr txBox="1">
              <a:spLocks/>
            </p:cNvSpPr>
            <p:nvPr/>
          </p:nvSpPr>
          <p:spPr>
            <a:xfrm>
              <a:off x="7442693" y="5071619"/>
              <a:ext cx="3988116" cy="793363"/>
            </a:xfrm>
            <a:prstGeom prst="rect">
              <a:avLst/>
            </a:prstGeom>
          </p:spPr>
          <p:txBody>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0" i="1" u="none" strike="noStrike" kern="1200" cap="none" spc="0" normalizeH="0" baseline="0" noProof="0">
                  <a:ln>
                    <a:noFill/>
                  </a:ln>
                  <a:solidFill>
                    <a:srgbClr val="FFFFFF"/>
                  </a:solidFill>
                  <a:effectLst/>
                  <a:uLnTx/>
                  <a:uFillTx/>
                  <a:latin typeface="Intel Clear Light"/>
                  <a:cs typeface="Intel Clear" panose="020B0604020203020204" pitchFamily="34" charset="0"/>
                  <a:sym typeface="Helvetica Neue"/>
                </a:rPr>
                <a:t>Always consider both employee performance trend </a:t>
              </a:r>
              <a:r>
                <a:rPr kumimoji="0" lang="en-US" sz="1600" b="0" i="1" u="sng" strike="noStrike" kern="1200" cap="none" spc="0" normalizeH="0" baseline="0" noProof="0">
                  <a:ln>
                    <a:noFill/>
                  </a:ln>
                  <a:solidFill>
                    <a:srgbClr val="FFFFFF"/>
                  </a:solidFill>
                  <a:effectLst/>
                  <a:uLnTx/>
                  <a:uFillTx/>
                  <a:latin typeface="Intel Clear Light"/>
                  <a:cs typeface="Intel Clear" panose="020B0604020203020204" pitchFamily="34" charset="0"/>
                  <a:sym typeface="Helvetica Neue"/>
                </a:rPr>
                <a:t>and</a:t>
              </a:r>
              <a:r>
                <a:rPr kumimoji="0" lang="en-US" sz="1600" b="0" i="1" u="none" strike="noStrike" kern="1200" cap="none" spc="0" normalizeH="0" baseline="0" noProof="0">
                  <a:ln>
                    <a:noFill/>
                  </a:ln>
                  <a:solidFill>
                    <a:srgbClr val="FFFFFF"/>
                  </a:solidFill>
                  <a:effectLst/>
                  <a:uLnTx/>
                  <a:uFillTx/>
                  <a:latin typeface="Intel Clear Light"/>
                  <a:cs typeface="Intel Clear" panose="020B0604020203020204" pitchFamily="34" charset="0"/>
                  <a:sym typeface="Helvetica Neue"/>
                </a:rPr>
                <a:t> potential when making stock decisions.</a:t>
              </a:r>
              <a:endParaRPr kumimoji="0" lang="en-US" sz="1600" b="0" i="0" u="none" strike="noStrike" kern="1200" cap="none" spc="0" normalizeH="0" baseline="0" noProof="0">
                <a:ln>
                  <a:noFill/>
                </a:ln>
                <a:solidFill>
                  <a:srgbClr val="FFFFFF"/>
                </a:solidFill>
                <a:effectLst/>
                <a:uLnTx/>
                <a:uFillTx/>
                <a:latin typeface="Intel Clear Light"/>
                <a:cs typeface="Intel Clear" panose="020B0604020203020204" pitchFamily="34" charset="0"/>
                <a:sym typeface="Helvetica Neue"/>
              </a:endParaRPr>
            </a:p>
          </p:txBody>
        </p:sp>
        <p:grpSp>
          <p:nvGrpSpPr>
            <p:cNvPr id="97" name="Group 96">
              <a:extLst>
                <a:ext uri="{FF2B5EF4-FFF2-40B4-BE49-F238E27FC236}">
                  <a16:creationId xmlns:a16="http://schemas.microsoft.com/office/drawing/2014/main" id="{ECD32074-F0A7-40A1-B7C4-42807204DB4E}"/>
                </a:ext>
              </a:extLst>
            </p:cNvPr>
            <p:cNvGrpSpPr/>
            <p:nvPr/>
          </p:nvGrpSpPr>
          <p:grpSpPr>
            <a:xfrm>
              <a:off x="6682608" y="4335428"/>
              <a:ext cx="714356" cy="718758"/>
              <a:chOff x="169465" y="4774996"/>
              <a:chExt cx="714356" cy="718758"/>
            </a:xfrm>
          </p:grpSpPr>
          <p:sp>
            <p:nvSpPr>
              <p:cNvPr id="98" name="Rectangle 97">
                <a:extLst>
                  <a:ext uri="{FF2B5EF4-FFF2-40B4-BE49-F238E27FC236}">
                    <a16:creationId xmlns:a16="http://schemas.microsoft.com/office/drawing/2014/main" id="{74B9F633-59E2-469F-8D06-62BD233EE5D3}"/>
                  </a:ext>
                </a:extLst>
              </p:cNvPr>
              <p:cNvSpPr/>
              <p:nvPr/>
            </p:nvSpPr>
            <p:spPr>
              <a:xfrm>
                <a:off x="169465" y="4774996"/>
                <a:ext cx="714356" cy="718758"/>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99" name="Picture 16" descr="A picture containing icon&#10;&#10;Description automatically generated">
                <a:extLst>
                  <a:ext uri="{FF2B5EF4-FFF2-40B4-BE49-F238E27FC236}">
                    <a16:creationId xmlns:a16="http://schemas.microsoft.com/office/drawing/2014/main" id="{677A7E9A-CB56-40B3-8622-5B47E635055E}"/>
                  </a:ext>
                </a:extLst>
              </p:cNvPr>
              <p:cNvPicPr>
                <a:picLocks noChangeAspect="1"/>
              </p:cNvPicPr>
              <p:nvPr/>
            </p:nvPicPr>
            <p:blipFill>
              <a:blip r:embed="rId5"/>
              <a:stretch>
                <a:fillRect/>
              </a:stretch>
            </p:blipFill>
            <p:spPr>
              <a:xfrm>
                <a:off x="264696" y="4867874"/>
                <a:ext cx="513951" cy="513951"/>
              </a:xfrm>
              <a:prstGeom prst="rect">
                <a:avLst/>
              </a:prstGeom>
            </p:spPr>
          </p:pic>
        </p:grpSp>
      </p:grpSp>
      <p:pic>
        <p:nvPicPr>
          <p:cNvPr id="100" name="Picture 2" descr="PeopleFluent (@PeopleFluent) | Twitter">
            <a:extLst>
              <a:ext uri="{FF2B5EF4-FFF2-40B4-BE49-F238E27FC236}">
                <a16:creationId xmlns:a16="http://schemas.microsoft.com/office/drawing/2014/main" id="{F3E1AE5C-F8F6-4E86-B039-2D0E8A7EDFC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900" t="19767" r="13483" b="20924"/>
          <a:stretch/>
        </p:blipFill>
        <p:spPr bwMode="auto">
          <a:xfrm>
            <a:off x="8579763" y="3380874"/>
            <a:ext cx="358260" cy="292608"/>
          </a:xfrm>
          <a:prstGeom prst="rect">
            <a:avLst/>
          </a:prstGeom>
          <a:noFill/>
          <a:ln w="12700">
            <a:noFill/>
          </a:ln>
          <a:effectLst/>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1B3E17D7-7FCB-4877-A705-0029D0AA735B}"/>
              </a:ext>
            </a:extLst>
          </p:cNvPr>
          <p:cNvSpPr/>
          <p:nvPr/>
        </p:nvSpPr>
        <p:spPr>
          <a:xfrm>
            <a:off x="1138047" y="6510949"/>
            <a:ext cx="2182008" cy="276999"/>
          </a:xfrm>
          <a:prstGeom prst="rect">
            <a:avLst/>
          </a:prstGeom>
        </p:spPr>
        <p:txBody>
          <a:bodyPr wrap="none">
            <a:spAutoFit/>
          </a:bodyPr>
          <a:lstStyle/>
          <a:p>
            <a:pPr marL="0" marR="0" lvl="0" indent="0" algn="l" defTabSz="1219169" rtl="0" eaLnBrk="1" fontAlgn="auto" latinLnBrk="0" hangingPunct="0">
              <a:lnSpc>
                <a:spcPct val="100000"/>
              </a:lnSpc>
              <a:spcBef>
                <a:spcPts val="0"/>
              </a:spcBef>
              <a:spcAft>
                <a:spcPts val="1200"/>
              </a:spcAft>
              <a:buClrTx/>
              <a:buSzTx/>
              <a:buFontTx/>
              <a:buNone/>
              <a:tabLst/>
              <a:defRPr/>
            </a:pPr>
            <a:r>
              <a:rPr kumimoji="0" lang="en-US" sz="1200" b="0" i="1" u="none" strike="noStrike" kern="0" cap="none" spc="0" normalizeH="0" baseline="0" noProof="0">
                <a:ln>
                  <a:noFill/>
                </a:ln>
                <a:solidFill>
                  <a:srgbClr val="000000"/>
                </a:solidFill>
                <a:effectLst/>
                <a:uLnTx/>
                <a:uFillTx/>
                <a:latin typeface="Intel Clear Light"/>
                <a:sym typeface="Helvetica Neue"/>
              </a:rPr>
              <a:t>For Illustration Purposes Only</a:t>
            </a:r>
            <a:endParaRPr kumimoji="0" lang="en-US" sz="1200" b="0" i="0" u="none" strike="noStrike" kern="0" cap="none" spc="0" normalizeH="0" baseline="0" noProof="0">
              <a:ln>
                <a:noFill/>
              </a:ln>
              <a:solidFill>
                <a:srgbClr val="000000"/>
              </a:solidFill>
              <a:effectLst/>
              <a:uLnTx/>
              <a:uFillTx/>
              <a:latin typeface="Intel Clear Light"/>
              <a:sym typeface="Helvetica Neue"/>
            </a:endParaRPr>
          </a:p>
        </p:txBody>
      </p:sp>
      <p:grpSp>
        <p:nvGrpSpPr>
          <p:cNvPr id="4" name="Group 3">
            <a:extLst>
              <a:ext uri="{FF2B5EF4-FFF2-40B4-BE49-F238E27FC236}">
                <a16:creationId xmlns:a16="http://schemas.microsoft.com/office/drawing/2014/main" id="{79F807DB-C8E4-40F3-A5BA-FA5FF83AEF29}"/>
              </a:ext>
            </a:extLst>
          </p:cNvPr>
          <p:cNvGrpSpPr/>
          <p:nvPr/>
        </p:nvGrpSpPr>
        <p:grpSpPr>
          <a:xfrm>
            <a:off x="190500" y="3193213"/>
            <a:ext cx="5137527" cy="3167270"/>
            <a:chOff x="90701" y="3217163"/>
            <a:chExt cx="5129852" cy="3162539"/>
          </a:xfrm>
        </p:grpSpPr>
        <p:graphicFrame>
          <p:nvGraphicFramePr>
            <p:cNvPr id="42" name="Diagram 41">
              <a:extLst>
                <a:ext uri="{FF2B5EF4-FFF2-40B4-BE49-F238E27FC236}">
                  <a16:creationId xmlns:a16="http://schemas.microsoft.com/office/drawing/2014/main" id="{3BCA9FDC-E97C-4FB0-8203-88181FE09C57}"/>
                </a:ext>
              </a:extLst>
            </p:cNvPr>
            <p:cNvGraphicFramePr/>
            <p:nvPr>
              <p:extLst>
                <p:ext uri="{D42A27DB-BD31-4B8C-83A1-F6EECF244321}">
                  <p14:modId xmlns:p14="http://schemas.microsoft.com/office/powerpoint/2010/main" val="664104104"/>
                </p:ext>
              </p:extLst>
            </p:nvPr>
          </p:nvGraphicFramePr>
          <p:xfrm>
            <a:off x="503737" y="3217163"/>
            <a:ext cx="4716816" cy="274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3" name="Arrow: Left-Right 42">
              <a:extLst>
                <a:ext uri="{FF2B5EF4-FFF2-40B4-BE49-F238E27FC236}">
                  <a16:creationId xmlns:a16="http://schemas.microsoft.com/office/drawing/2014/main" id="{2D0A68F5-9AE1-4629-9E1F-048C20B1AD8D}"/>
                </a:ext>
              </a:extLst>
            </p:cNvPr>
            <p:cNvSpPr/>
            <p:nvPr/>
          </p:nvSpPr>
          <p:spPr>
            <a:xfrm>
              <a:off x="503737" y="5996490"/>
              <a:ext cx="4716816" cy="38321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 Clear Light"/>
                  <a:sym typeface="Helvetica Neue"/>
                </a:rPr>
                <a:t>Performance Trend</a:t>
              </a:r>
              <a:endParaRPr kumimoji="0" lang="en-US" sz="1400" b="0" i="0" u="none" strike="noStrike" kern="1200" cap="none" spc="0" normalizeH="0" baseline="0" noProof="0">
                <a:ln>
                  <a:noFill/>
                </a:ln>
                <a:solidFill>
                  <a:srgbClr val="FFFFFF"/>
                </a:solidFill>
                <a:effectLst/>
                <a:uLnTx/>
                <a:uFillTx/>
                <a:latin typeface="Intel Clear Light"/>
                <a:ea typeface="+mn-ea"/>
                <a:cs typeface="+mn-cs"/>
                <a:sym typeface="Helvetica Neue"/>
              </a:endParaRPr>
            </a:p>
          </p:txBody>
        </p:sp>
        <p:sp>
          <p:nvSpPr>
            <p:cNvPr id="2" name="TextBox 1">
              <a:extLst>
                <a:ext uri="{FF2B5EF4-FFF2-40B4-BE49-F238E27FC236}">
                  <a16:creationId xmlns:a16="http://schemas.microsoft.com/office/drawing/2014/main" id="{333449C8-9B12-4FD7-A489-35DDAD934074}"/>
                </a:ext>
              </a:extLst>
            </p:cNvPr>
            <p:cNvSpPr txBox="1"/>
            <p:nvPr/>
          </p:nvSpPr>
          <p:spPr>
            <a:xfrm>
              <a:off x="4762632" y="6117211"/>
              <a:ext cx="272510"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Intel Clear"/>
                  <a:sym typeface="Helvetica Neue"/>
                </a:rPr>
                <a:t>HIGH</a:t>
              </a:r>
              <a:endParaRPr kumimoji="0" lang="en-US" sz="1000" b="0" i="0" u="none" strike="noStrike" kern="0" cap="none" spc="0" normalizeH="0" baseline="0" noProof="0">
                <a:ln>
                  <a:noFill/>
                </a:ln>
                <a:solidFill>
                  <a:srgbClr val="FFFFFF"/>
                </a:solidFill>
                <a:effectLst/>
                <a:uLnTx/>
                <a:uFillTx/>
                <a:latin typeface="Intel Clear"/>
                <a:sym typeface="Helvetica Neue"/>
              </a:endParaRPr>
            </a:p>
          </p:txBody>
        </p:sp>
        <p:sp>
          <p:nvSpPr>
            <p:cNvPr id="45" name="TextBox 44">
              <a:extLst>
                <a:ext uri="{FF2B5EF4-FFF2-40B4-BE49-F238E27FC236}">
                  <a16:creationId xmlns:a16="http://schemas.microsoft.com/office/drawing/2014/main" id="{8F87BBE0-09EC-4044-B256-814396212DED}"/>
                </a:ext>
              </a:extLst>
            </p:cNvPr>
            <p:cNvSpPr txBox="1"/>
            <p:nvPr/>
          </p:nvSpPr>
          <p:spPr>
            <a:xfrm>
              <a:off x="682049" y="6117211"/>
              <a:ext cx="258084"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Intel Clear"/>
                  <a:sym typeface="Helvetica Neue"/>
                </a:rPr>
                <a:t>LOW</a:t>
              </a:r>
            </a:p>
          </p:txBody>
        </p:sp>
        <p:sp>
          <p:nvSpPr>
            <p:cNvPr id="46" name="Arrow: Left-Right 45">
              <a:extLst>
                <a:ext uri="{FF2B5EF4-FFF2-40B4-BE49-F238E27FC236}">
                  <a16:creationId xmlns:a16="http://schemas.microsoft.com/office/drawing/2014/main" id="{7FEF5513-FDC9-41B5-B7BA-EFA269FB50B3}"/>
                </a:ext>
              </a:extLst>
            </p:cNvPr>
            <p:cNvSpPr/>
            <p:nvPr/>
          </p:nvSpPr>
          <p:spPr>
            <a:xfrm rot="16200000">
              <a:off x="-1098942" y="4406806"/>
              <a:ext cx="2762497" cy="38321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 Clear Light"/>
                  <a:ea typeface="+mn-ea"/>
                  <a:cs typeface="+mn-cs"/>
                  <a:sym typeface="Helvetica Neue"/>
                </a:rPr>
                <a:t>Growth </a:t>
              </a:r>
              <a:r>
                <a:rPr kumimoji="0" lang="en-US" sz="1400" b="0" i="0" u="none" strike="noStrike" kern="1200" cap="none" spc="0" normalizeH="0" baseline="0" noProof="0">
                  <a:ln>
                    <a:noFill/>
                  </a:ln>
                  <a:solidFill>
                    <a:srgbClr val="FFFFFF"/>
                  </a:solidFill>
                  <a:effectLst/>
                  <a:uLnTx/>
                  <a:uFillTx/>
                  <a:latin typeface="Intel Clear Light"/>
                  <a:sym typeface="Helvetica Neue"/>
                </a:rPr>
                <a:t>Potential</a:t>
              </a:r>
              <a:endParaRPr kumimoji="0" lang="en-US" sz="1400" b="0" i="0" u="none" strike="noStrike" kern="1200" cap="none" spc="0" normalizeH="0" baseline="0" noProof="0">
                <a:ln>
                  <a:noFill/>
                </a:ln>
                <a:solidFill>
                  <a:srgbClr val="FFFFFF"/>
                </a:solidFill>
                <a:effectLst/>
                <a:uLnTx/>
                <a:uFillTx/>
                <a:latin typeface="Intel Clear Light"/>
                <a:ea typeface="+mn-ea"/>
                <a:cs typeface="+mn-cs"/>
                <a:sym typeface="Helvetica Neue"/>
              </a:endParaRPr>
            </a:p>
          </p:txBody>
        </p:sp>
        <p:sp>
          <p:nvSpPr>
            <p:cNvPr id="48" name="TextBox 47">
              <a:extLst>
                <a:ext uri="{FF2B5EF4-FFF2-40B4-BE49-F238E27FC236}">
                  <a16:creationId xmlns:a16="http://schemas.microsoft.com/office/drawing/2014/main" id="{83211DAD-8C3B-48B0-8F4A-E57E0A81337F}"/>
                </a:ext>
              </a:extLst>
            </p:cNvPr>
            <p:cNvSpPr txBox="1"/>
            <p:nvPr/>
          </p:nvSpPr>
          <p:spPr>
            <a:xfrm rot="16200000">
              <a:off x="153264" y="5584059"/>
              <a:ext cx="258084"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Intel Clear"/>
                  <a:sym typeface="Helvetica Neue"/>
                </a:rPr>
                <a:t>LOW</a:t>
              </a:r>
            </a:p>
          </p:txBody>
        </p:sp>
        <p:sp>
          <p:nvSpPr>
            <p:cNvPr id="3" name="Rectangle 2">
              <a:extLst>
                <a:ext uri="{FF2B5EF4-FFF2-40B4-BE49-F238E27FC236}">
                  <a16:creationId xmlns:a16="http://schemas.microsoft.com/office/drawing/2014/main" id="{EAE26935-C130-4402-B45E-D6A951F25A35}"/>
                </a:ext>
              </a:extLst>
            </p:cNvPr>
            <p:cNvSpPr/>
            <p:nvPr/>
          </p:nvSpPr>
          <p:spPr>
            <a:xfrm rot="16200000">
              <a:off x="53718" y="3430644"/>
              <a:ext cx="457176" cy="217495"/>
            </a:xfrm>
            <a:prstGeom prst="rect">
              <a:avLst/>
            </a:prstGeom>
          </p:spPr>
          <p:txBody>
            <a:bodyPr wrap="none">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Intel Clear"/>
                  <a:sym typeface="Helvetica Neue"/>
                </a:rPr>
                <a:t>HIGH</a:t>
              </a:r>
              <a:endParaRPr kumimoji="0" lang="en-US" sz="900" b="0" i="0" u="none" strike="noStrike" kern="0" cap="none" spc="0" normalizeH="0" baseline="0" noProof="0">
                <a:ln>
                  <a:noFill/>
                </a:ln>
                <a:solidFill>
                  <a:srgbClr val="000000"/>
                </a:solidFill>
                <a:effectLst/>
                <a:uLnTx/>
                <a:uFillTx/>
                <a:latin typeface="Intel Clear"/>
                <a:sym typeface="Helvetica Neue"/>
              </a:endParaRPr>
            </a:p>
          </p:txBody>
        </p:sp>
      </p:grpSp>
    </p:spTree>
    <p:extLst>
      <p:ext uri="{BB962C8B-B14F-4D97-AF65-F5344CB8AC3E}">
        <p14:creationId xmlns:p14="http://schemas.microsoft.com/office/powerpoint/2010/main" val="2032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7DCC2F9C-FA40-470A-87A0-2B9376F48F14}"/>
              </a:ext>
            </a:extLst>
          </p:cNvPr>
          <p:cNvSpPr txBox="1">
            <a:spLocks/>
          </p:cNvSpPr>
          <p:nvPr/>
        </p:nvSpPr>
        <p:spPr>
          <a:xfrm>
            <a:off x="9178654" y="6428662"/>
            <a:ext cx="2844800" cy="365125"/>
          </a:xfrm>
          <a:prstGeom prst="rect">
            <a:avLst/>
          </a:prstGeom>
        </p:spPr>
        <p:txBody>
          <a:bodyPr vert="horz" lIns="0" tIns="0" rIns="0" bIns="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90000"/>
              </a:lnSpc>
              <a:spcBef>
                <a:spcPts val="2250"/>
              </a:spcBef>
              <a:spcAft>
                <a:spcPts val="0"/>
              </a:spcAft>
              <a:buClrTx/>
              <a:buSzTx/>
              <a:buFontTx/>
              <a:buNone/>
              <a:tabLst/>
              <a:defRPr kumimoji="0" sz="1067" b="0" i="0" u="none" strike="noStrike" cap="none" spc="0" normalizeH="0" baseline="0">
                <a:ln>
                  <a:noFill/>
                </a:ln>
                <a:solidFill>
                  <a:schemeClr val="bg1"/>
                </a:solidFill>
                <a:effectLst/>
                <a:uFillTx/>
                <a:latin typeface="+mn-lt"/>
                <a:ea typeface="+mn-ea"/>
                <a:cs typeface="Intel Clear"/>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E85FE7-FF8B-4CA0-8C88-33427E9E3067}" type="slidenum">
              <a:rPr kumimoji="0" lang="en-US" sz="1067" b="0" i="0" u="none" strike="noStrike" kern="0" cap="none" spc="0" normalizeH="0" baseline="0" noProof="0" smtClean="0">
                <a:ln>
                  <a:noFill/>
                </a:ln>
                <a:solidFill>
                  <a:srgbClr val="FFFFFF"/>
                </a:solidFill>
                <a:effectLst/>
                <a:uLnTx/>
                <a:uFillTx/>
                <a:latin typeface="Intel Clear Light"/>
                <a:cs typeface="Intel Clear"/>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67" b="0" i="0" u="none" strike="noStrike" kern="1200" cap="none" spc="0" normalizeH="0" baseline="0" noProof="0">
              <a:ln>
                <a:noFill/>
              </a:ln>
              <a:solidFill>
                <a:prstClr val="white"/>
              </a:solidFill>
              <a:effectLst/>
              <a:uLnTx/>
              <a:uFillTx/>
              <a:latin typeface="Intel Clear Light"/>
              <a:cs typeface="Intel Clear"/>
              <a:sym typeface="Helvetica Neue"/>
            </a:endParaRPr>
          </a:p>
        </p:txBody>
      </p:sp>
      <p:sp>
        <p:nvSpPr>
          <p:cNvPr id="18" name="Title 1">
            <a:extLst>
              <a:ext uri="{FF2B5EF4-FFF2-40B4-BE49-F238E27FC236}">
                <a16:creationId xmlns:a16="http://schemas.microsoft.com/office/drawing/2014/main" id="{3C365FBA-B380-48F7-B98F-2D8F9B2FDF9F}"/>
              </a:ext>
            </a:extLst>
          </p:cNvPr>
          <p:cNvSpPr>
            <a:spLocks noGrp="1"/>
          </p:cNvSpPr>
          <p:nvPr>
            <p:ph type="title"/>
          </p:nvPr>
        </p:nvSpPr>
        <p:spPr>
          <a:xfrm>
            <a:off x="362932" y="280729"/>
            <a:ext cx="11010816" cy="564495"/>
          </a:xfrm>
        </p:spPr>
        <p:txBody>
          <a:bodyPr/>
          <a:lstStyle/>
          <a:p>
            <a:r>
              <a:rPr lang="en-US" b="1">
                <a:solidFill>
                  <a:srgbClr val="1A1A1A"/>
                </a:solidFill>
                <a:latin typeface="+mj-lt"/>
              </a:rPr>
              <a:t>Stock</a:t>
            </a:r>
            <a:r>
              <a:rPr lang="en-US">
                <a:solidFill>
                  <a:srgbClr val="1A1A1A"/>
                </a:solidFill>
                <a:latin typeface="+mj-lt"/>
              </a:rPr>
              <a:t> | Unvested Stock</a:t>
            </a:r>
          </a:p>
        </p:txBody>
      </p:sp>
      <p:sp>
        <p:nvSpPr>
          <p:cNvPr id="19" name="Content Placeholder 2">
            <a:extLst>
              <a:ext uri="{FF2B5EF4-FFF2-40B4-BE49-F238E27FC236}">
                <a16:creationId xmlns:a16="http://schemas.microsoft.com/office/drawing/2014/main" id="{7B3674A7-EAC7-4DCD-A727-A7DD3095A3B9}"/>
              </a:ext>
            </a:extLst>
          </p:cNvPr>
          <p:cNvSpPr txBox="1">
            <a:spLocks/>
          </p:cNvSpPr>
          <p:nvPr/>
        </p:nvSpPr>
        <p:spPr>
          <a:xfrm>
            <a:off x="506467" y="1135256"/>
            <a:ext cx="4392318" cy="3828630"/>
          </a:xfrm>
          <a:prstGeom prst="rect">
            <a:avLst/>
          </a:prstGeom>
        </p:spPr>
        <p:txBody>
          <a:bodyPr lIns="91440" tIns="45720" rIns="91440" bIns="45720" anchor="t"/>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This year, managers will have visibility to </a:t>
            </a:r>
            <a:r>
              <a:rPr kumimoji="0" lang="en-US" sz="2000" b="1"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unvested stock value </a:t>
            </a:r>
            <a:r>
              <a:rPr kumimoji="0" lang="en-US" sz="2000" b="0"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for</a:t>
            </a:r>
            <a:r>
              <a:rPr kumimoji="0" lang="en-US" sz="2000" b="1"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 ALL employees </a:t>
            </a:r>
            <a:r>
              <a:rPr kumimoji="0" lang="en-US" sz="2000" b="0"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in PeopleFluent.</a:t>
            </a:r>
            <a:r>
              <a:rPr kumimoji="0" lang="en-US" sz="2000" b="0" i="0" u="none" strike="noStrike" kern="1200" cap="none" spc="0" normalizeH="0" baseline="0" noProof="0">
                <a:ln>
                  <a:noFill/>
                </a:ln>
                <a:solidFill>
                  <a:srgbClr val="1A1A1A"/>
                </a:solidFill>
                <a:effectLst/>
                <a:uLnTx/>
                <a:uFillTx/>
                <a:latin typeface="Intel Clear"/>
                <a:cs typeface="Intel Clear" panose="020B0604020203020204" pitchFamily="34" charset="0"/>
                <a:sym typeface="Helvetica Neue"/>
              </a:rPr>
              <a:t> </a:t>
            </a:r>
          </a:p>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kumimoji="0" lang="en-US" sz="400" b="0"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endParaRPr>
          </a:p>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This value represents the amount of stock awarded throughout an employee’s tenure that </a:t>
            </a:r>
            <a:r>
              <a:rPr kumimoji="0" lang="en-US" sz="2000" b="1" i="0" u="none" strike="noStrike" kern="1200" cap="none" spc="0" normalizeH="0" baseline="0" noProof="0">
                <a:ln>
                  <a:noFill/>
                </a:ln>
                <a:solidFill>
                  <a:srgbClr val="1A1A1A"/>
                </a:solidFill>
                <a:effectLst/>
                <a:uLnTx/>
                <a:uFillTx/>
                <a:latin typeface="Intel Clear"/>
                <a:ea typeface="+mn-ea"/>
                <a:cs typeface="Intel Clear" panose="020B0604020203020204" pitchFamily="34" charset="0"/>
                <a:sym typeface="Helvetica Neue"/>
              </a:rPr>
              <a:t>has not yet </a:t>
            </a:r>
            <a:r>
              <a:rPr kumimoji="0" lang="en-US" sz="2000" b="0" i="0" u="none" strike="noStrike" kern="1200" cap="none" spc="0" normalizeH="0" baseline="0" noProof="0">
                <a:ln>
                  <a:noFill/>
                </a:ln>
                <a:solidFill>
                  <a:srgbClr val="1A1A1A"/>
                </a:solidFill>
                <a:effectLst/>
                <a:uLnTx/>
                <a:uFillTx/>
                <a:latin typeface="Intel Clear"/>
                <a:cs typeface="Intel Clear" panose="020B0604020203020204" pitchFamily="34" charset="0"/>
                <a:sym typeface="Helvetica Neue"/>
              </a:rPr>
              <a:t>vested and what the employee might lose if they left Intel. </a:t>
            </a:r>
          </a:p>
        </p:txBody>
      </p:sp>
      <p:sp>
        <p:nvSpPr>
          <p:cNvPr id="20" name="Content Placeholder 2">
            <a:extLst>
              <a:ext uri="{FF2B5EF4-FFF2-40B4-BE49-F238E27FC236}">
                <a16:creationId xmlns:a16="http://schemas.microsoft.com/office/drawing/2014/main" id="{E5DE4C23-723C-4FF4-ACDA-1D100163C181}"/>
              </a:ext>
            </a:extLst>
          </p:cNvPr>
          <p:cNvSpPr txBox="1">
            <a:spLocks/>
          </p:cNvSpPr>
          <p:nvPr/>
        </p:nvSpPr>
        <p:spPr>
          <a:xfrm>
            <a:off x="6096000" y="1116348"/>
            <a:ext cx="1510351" cy="394374"/>
          </a:xfrm>
          <a:prstGeom prst="rect">
            <a:avLst/>
          </a:prstGeom>
        </p:spPr>
        <p:txBody>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400" b="0" i="0" u="none" strike="noStrike" kern="1200" cap="none" spc="0" normalizeH="0" baseline="0" noProof="0">
                <a:ln>
                  <a:noFill/>
                </a:ln>
                <a:solidFill>
                  <a:srgbClr val="0068B5"/>
                </a:solidFill>
                <a:effectLst/>
                <a:uLnTx/>
                <a:uFillTx/>
                <a:latin typeface="Intel Clear Light"/>
                <a:ea typeface="+mn-ea"/>
                <a:cs typeface="Intel Clear" panose="020B0604020203020204" pitchFamily="34" charset="0"/>
                <a:sym typeface="Helvetica Neue"/>
              </a:rPr>
              <a:t>EXAMPLE</a:t>
            </a:r>
          </a:p>
        </p:txBody>
      </p:sp>
      <p:sp>
        <p:nvSpPr>
          <p:cNvPr id="22" name="Content Placeholder 2">
            <a:extLst>
              <a:ext uri="{FF2B5EF4-FFF2-40B4-BE49-F238E27FC236}">
                <a16:creationId xmlns:a16="http://schemas.microsoft.com/office/drawing/2014/main" id="{1BD7A65A-A4BF-4141-9D39-3EE18F312406}"/>
              </a:ext>
            </a:extLst>
          </p:cNvPr>
          <p:cNvSpPr txBox="1">
            <a:spLocks/>
          </p:cNvSpPr>
          <p:nvPr/>
        </p:nvSpPr>
        <p:spPr>
          <a:xfrm>
            <a:off x="6096000" y="1562290"/>
            <a:ext cx="5334000" cy="543453"/>
          </a:xfrm>
          <a:prstGeom prst="rect">
            <a:avLst/>
          </a:prstGeom>
        </p:spPr>
        <p:txBody>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8BAE46"/>
                </a:solidFill>
                <a:effectLst/>
                <a:uLnTx/>
                <a:uFillTx/>
                <a:latin typeface="Intel Clear"/>
                <a:ea typeface="+mn-ea"/>
                <a:cs typeface="Intel Clear" panose="020B0604020203020204" pitchFamily="34" charset="0"/>
                <a:sym typeface="Helvetica Neue"/>
              </a:rPr>
              <a:t>Employee A </a:t>
            </a:r>
            <a:r>
              <a:rPr kumimoji="0" lang="en-US" sz="1800" b="0"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has $25,000 USD in unvested stock</a:t>
            </a:r>
          </a:p>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D96930"/>
                </a:solidFill>
                <a:effectLst/>
                <a:uLnTx/>
                <a:uFillTx/>
                <a:latin typeface="Intel Clear"/>
                <a:ea typeface="+mn-ea"/>
                <a:cs typeface="Intel Clear" panose="020B0604020203020204" pitchFamily="34" charset="0"/>
                <a:sym typeface="Helvetica Neue"/>
              </a:rPr>
              <a:t>Employee B </a:t>
            </a:r>
            <a:r>
              <a:rPr kumimoji="0" lang="en-US" sz="1800" b="0"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has $4,500 USD in unvested stock</a:t>
            </a:r>
            <a:endParaRPr kumimoji="0" lang="en-US" sz="1800" b="1"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endParaRPr>
          </a:p>
        </p:txBody>
      </p:sp>
      <p:sp>
        <p:nvSpPr>
          <p:cNvPr id="23" name="Content Placeholder 2">
            <a:extLst>
              <a:ext uri="{FF2B5EF4-FFF2-40B4-BE49-F238E27FC236}">
                <a16:creationId xmlns:a16="http://schemas.microsoft.com/office/drawing/2014/main" id="{20473021-F0E5-41BF-B128-E3B20AB01442}"/>
              </a:ext>
            </a:extLst>
          </p:cNvPr>
          <p:cNvSpPr txBox="1">
            <a:spLocks/>
          </p:cNvSpPr>
          <p:nvPr/>
        </p:nvSpPr>
        <p:spPr>
          <a:xfrm>
            <a:off x="6096000" y="4381535"/>
            <a:ext cx="5334000" cy="2656727"/>
          </a:xfrm>
          <a:prstGeom prst="rect">
            <a:avLst/>
          </a:prstGeom>
        </p:spPr>
        <p:txBody>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900" marR="0" lvl="0" indent="-342900" algn="l" defTabSz="609585"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The </a:t>
            </a:r>
            <a:r>
              <a:rPr kumimoji="0" lang="en-US" sz="1800" b="1"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unvested stock</a:t>
            </a:r>
            <a:r>
              <a:rPr kumimoji="0" lang="en-US" sz="1800" b="0"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 of </a:t>
            </a:r>
            <a:r>
              <a:rPr kumimoji="0" lang="en-US" sz="1800" b="0" i="0" u="none" strike="noStrike" kern="1200" cap="none" spc="0" normalizeH="0" baseline="0" noProof="0">
                <a:ln>
                  <a:noFill/>
                </a:ln>
                <a:solidFill>
                  <a:srgbClr val="8BAE46"/>
                </a:solidFill>
                <a:effectLst/>
                <a:uLnTx/>
                <a:uFillTx/>
                <a:latin typeface="Intel Clear"/>
                <a:ea typeface="+mn-ea"/>
                <a:cs typeface="Intel Clear" panose="020B0604020203020204" pitchFamily="34" charset="0"/>
                <a:sym typeface="Helvetica Neue"/>
              </a:rPr>
              <a:t>Employee A</a:t>
            </a:r>
            <a:r>
              <a:rPr kumimoji="0" lang="en-US" sz="1800" b="0"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’s stock is significantly stronger than </a:t>
            </a:r>
            <a:r>
              <a:rPr kumimoji="0" lang="en-US" sz="1800" b="0" i="0" u="none" strike="noStrike" kern="1200" cap="none" spc="0" normalizeH="0" baseline="0" noProof="0">
                <a:ln>
                  <a:noFill/>
                </a:ln>
                <a:solidFill>
                  <a:srgbClr val="D96930"/>
                </a:solidFill>
                <a:effectLst/>
                <a:uLnTx/>
                <a:uFillTx/>
                <a:latin typeface="Intel Clear"/>
                <a:ea typeface="+mn-ea"/>
                <a:cs typeface="Intel Clear" panose="020B0604020203020204" pitchFamily="34" charset="0"/>
                <a:sym typeface="Helvetica Neue"/>
              </a:rPr>
              <a:t>Employee B</a:t>
            </a:r>
            <a:r>
              <a:rPr kumimoji="0" lang="en-US" sz="1800" b="0"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’s</a:t>
            </a:r>
          </a:p>
          <a:p>
            <a:pPr marL="342900" marR="0" lvl="0" indent="-342900" algn="l" defTabSz="609585"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If </a:t>
            </a:r>
            <a:r>
              <a:rPr kumimoji="0" lang="en-US" sz="1800" b="0" i="0" u="none" strike="noStrike" kern="1200" cap="none" spc="0" normalizeH="0" baseline="0" noProof="0">
                <a:ln>
                  <a:noFill/>
                </a:ln>
                <a:solidFill>
                  <a:srgbClr val="D96930"/>
                </a:solidFill>
                <a:effectLst/>
                <a:uLnTx/>
                <a:uFillTx/>
                <a:latin typeface="Intel Clear"/>
                <a:ea typeface="+mn-ea"/>
                <a:cs typeface="Intel Clear" panose="020B0604020203020204" pitchFamily="34" charset="0"/>
                <a:sym typeface="Helvetica Neue"/>
              </a:rPr>
              <a:t>Employee B </a:t>
            </a:r>
            <a:r>
              <a:rPr kumimoji="0" lang="en-US" sz="1800" b="0"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is one of your </a:t>
            </a:r>
            <a:r>
              <a:rPr kumimoji="0" lang="en-US" sz="1800" b="1"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top performers with high potential </a:t>
            </a:r>
            <a:r>
              <a:rPr kumimoji="0" lang="en-US" sz="1800" b="0"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rPr>
              <a:t>to excel at Intel, consider rewarding them with more stock to incentivize them to stay at Intel</a:t>
            </a:r>
            <a:endParaRPr kumimoji="0" lang="en-US" sz="1800" b="1" i="0" u="none" strike="noStrike" kern="1200" cap="none" spc="0" normalizeH="0" baseline="0" noProof="0">
              <a:ln>
                <a:noFill/>
              </a:ln>
              <a:solidFill>
                <a:prstClr val="black">
                  <a:lumMod val="75000"/>
                  <a:lumOff val="25000"/>
                </a:prstClr>
              </a:solidFill>
              <a:effectLst/>
              <a:uLnTx/>
              <a:uFillTx/>
              <a:latin typeface="Intel Clear"/>
              <a:ea typeface="+mn-ea"/>
              <a:cs typeface="Intel Clear" panose="020B0604020203020204" pitchFamily="34" charset="0"/>
              <a:sym typeface="Helvetica Neue"/>
            </a:endParaRPr>
          </a:p>
        </p:txBody>
      </p:sp>
      <p:grpSp>
        <p:nvGrpSpPr>
          <p:cNvPr id="27" name="Group 26">
            <a:extLst>
              <a:ext uri="{FF2B5EF4-FFF2-40B4-BE49-F238E27FC236}">
                <a16:creationId xmlns:a16="http://schemas.microsoft.com/office/drawing/2014/main" id="{ED5CEF0F-7829-4169-A3FC-F742DDAD4A06}"/>
              </a:ext>
            </a:extLst>
          </p:cNvPr>
          <p:cNvGrpSpPr/>
          <p:nvPr/>
        </p:nvGrpSpPr>
        <p:grpSpPr>
          <a:xfrm>
            <a:off x="7236875" y="2336312"/>
            <a:ext cx="3052249" cy="1897962"/>
            <a:chOff x="7638084" y="1702471"/>
            <a:chExt cx="3052249" cy="1897962"/>
          </a:xfrm>
        </p:grpSpPr>
        <p:sp>
          <p:nvSpPr>
            <p:cNvPr id="29" name="Rectangle 28">
              <a:extLst>
                <a:ext uri="{FF2B5EF4-FFF2-40B4-BE49-F238E27FC236}">
                  <a16:creationId xmlns:a16="http://schemas.microsoft.com/office/drawing/2014/main" id="{88448D30-D449-477E-B54A-E7B20C01A765}"/>
                </a:ext>
              </a:extLst>
            </p:cNvPr>
            <p:cNvSpPr/>
            <p:nvPr/>
          </p:nvSpPr>
          <p:spPr>
            <a:xfrm>
              <a:off x="7992603" y="1702471"/>
              <a:ext cx="1295036" cy="16291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Intel Clear Light"/>
                  <a:ea typeface="+mn-ea"/>
                  <a:cs typeface="+mn-cs"/>
                  <a:sym typeface="Helvetica Neue"/>
                </a:rPr>
                <a:t>$25,000</a:t>
              </a:r>
            </a:p>
          </p:txBody>
        </p:sp>
        <p:sp>
          <p:nvSpPr>
            <p:cNvPr id="33" name="Rectangle 32">
              <a:extLst>
                <a:ext uri="{FF2B5EF4-FFF2-40B4-BE49-F238E27FC236}">
                  <a16:creationId xmlns:a16="http://schemas.microsoft.com/office/drawing/2014/main" id="{5E7A94A4-F73D-4184-9B44-2C81A6EB5F27}"/>
                </a:ext>
              </a:extLst>
            </p:cNvPr>
            <p:cNvSpPr/>
            <p:nvPr/>
          </p:nvSpPr>
          <p:spPr>
            <a:xfrm>
              <a:off x="9395297" y="2937200"/>
              <a:ext cx="1295036" cy="3943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Intel Clear Light"/>
                  <a:ea typeface="+mn-ea"/>
                  <a:cs typeface="+mn-cs"/>
                  <a:sym typeface="Helvetica Neue"/>
                </a:rPr>
                <a:t>$4,500</a:t>
              </a:r>
            </a:p>
          </p:txBody>
        </p:sp>
        <p:sp>
          <p:nvSpPr>
            <p:cNvPr id="34" name="TextBox 33">
              <a:extLst>
                <a:ext uri="{FF2B5EF4-FFF2-40B4-BE49-F238E27FC236}">
                  <a16:creationId xmlns:a16="http://schemas.microsoft.com/office/drawing/2014/main" id="{7898EB58-77EC-4A1F-B5D1-FCA0A0EBF227}"/>
                </a:ext>
              </a:extLst>
            </p:cNvPr>
            <p:cNvSpPr txBox="1"/>
            <p:nvPr/>
          </p:nvSpPr>
          <p:spPr>
            <a:xfrm>
              <a:off x="8082646" y="3384989"/>
              <a:ext cx="1114950"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BAE46"/>
                  </a:solidFill>
                  <a:effectLst/>
                  <a:uLnTx/>
                  <a:uFillTx/>
                  <a:latin typeface="Intel Clear Light"/>
                  <a:ea typeface="+mn-ea"/>
                  <a:cs typeface="+mn-cs"/>
                  <a:sym typeface="Helvetica Neue"/>
                </a:rPr>
                <a:t>Employee</a:t>
              </a:r>
              <a:r>
                <a:rPr kumimoji="0" lang="en-US" sz="1400" b="0" i="0" u="none" strike="noStrike" kern="1200" cap="none" spc="0" normalizeH="0" baseline="0" noProof="0">
                  <a:ln>
                    <a:noFill/>
                  </a:ln>
                  <a:solidFill>
                    <a:prstClr val="black">
                      <a:lumMod val="75000"/>
                      <a:lumOff val="25000"/>
                    </a:prstClr>
                  </a:solidFill>
                  <a:effectLst/>
                  <a:uLnTx/>
                  <a:uFillTx/>
                  <a:latin typeface="Intel Clear Light"/>
                  <a:ea typeface="+mn-ea"/>
                  <a:cs typeface="+mn-cs"/>
                  <a:sym typeface="Helvetica Neue"/>
                </a:rPr>
                <a:t> </a:t>
              </a:r>
              <a:r>
                <a:rPr kumimoji="0" lang="en-US" sz="1400" b="0" i="0" u="none" strike="noStrike" kern="1200" cap="none" spc="0" normalizeH="0" baseline="0" noProof="0">
                  <a:ln>
                    <a:noFill/>
                  </a:ln>
                  <a:solidFill>
                    <a:srgbClr val="8BAE46"/>
                  </a:solidFill>
                  <a:effectLst/>
                  <a:uLnTx/>
                  <a:uFillTx/>
                  <a:latin typeface="Intel Clear Light"/>
                  <a:ea typeface="+mn-ea"/>
                  <a:cs typeface="+mn-cs"/>
                  <a:sym typeface="Helvetica Neue"/>
                </a:rPr>
                <a:t>A</a:t>
              </a:r>
            </a:p>
          </p:txBody>
        </p:sp>
        <p:sp>
          <p:nvSpPr>
            <p:cNvPr id="35" name="TextBox 34">
              <a:extLst>
                <a:ext uri="{FF2B5EF4-FFF2-40B4-BE49-F238E27FC236}">
                  <a16:creationId xmlns:a16="http://schemas.microsoft.com/office/drawing/2014/main" id="{8382FF36-D891-4237-BF2D-9B53262830F0}"/>
                </a:ext>
              </a:extLst>
            </p:cNvPr>
            <p:cNvSpPr txBox="1"/>
            <p:nvPr/>
          </p:nvSpPr>
          <p:spPr>
            <a:xfrm>
              <a:off x="9485340" y="3384989"/>
              <a:ext cx="1114950"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D96930"/>
                  </a:solidFill>
                  <a:effectLst/>
                  <a:uLnTx/>
                  <a:uFillTx/>
                  <a:latin typeface="Intel Clear Light"/>
                  <a:ea typeface="+mn-ea"/>
                  <a:cs typeface="+mn-cs"/>
                  <a:sym typeface="Helvetica Neue"/>
                </a:rPr>
                <a:t>Employee B</a:t>
              </a:r>
            </a:p>
          </p:txBody>
        </p:sp>
        <p:sp>
          <p:nvSpPr>
            <p:cNvPr id="36" name="Content Placeholder 2">
              <a:extLst>
                <a:ext uri="{FF2B5EF4-FFF2-40B4-BE49-F238E27FC236}">
                  <a16:creationId xmlns:a16="http://schemas.microsoft.com/office/drawing/2014/main" id="{C9711A57-2C7B-4DE8-90DA-3A5B11E92D8B}"/>
                </a:ext>
              </a:extLst>
            </p:cNvPr>
            <p:cNvSpPr txBox="1">
              <a:spLocks/>
            </p:cNvSpPr>
            <p:nvPr/>
          </p:nvSpPr>
          <p:spPr>
            <a:xfrm>
              <a:off x="7638084" y="1816266"/>
              <a:ext cx="275436" cy="1458158"/>
            </a:xfrm>
            <a:prstGeom prst="rect">
              <a:avLst/>
            </a:prstGeom>
          </p:spPr>
          <p:txBody>
            <a:bodyPr vert="vert270"/>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400" b="0" i="0" u="none" strike="noStrike" kern="1200" cap="none" spc="0" normalizeH="0" baseline="0" noProof="0">
                  <a:ln>
                    <a:noFill/>
                  </a:ln>
                  <a:solidFill>
                    <a:srgbClr val="004A86"/>
                  </a:solidFill>
                  <a:effectLst/>
                  <a:uLnTx/>
                  <a:uFillTx/>
                  <a:latin typeface="Intel Clear Light"/>
                  <a:ea typeface="+mn-ea"/>
                  <a:cs typeface="Intel Clear" panose="020B0604020203020204" pitchFamily="34" charset="0"/>
                  <a:sym typeface="Helvetica Neue"/>
                </a:rPr>
                <a:t>Unvested Stock</a:t>
              </a:r>
            </a:p>
          </p:txBody>
        </p:sp>
      </p:grpSp>
      <p:cxnSp>
        <p:nvCxnSpPr>
          <p:cNvPr id="37" name="Straight Connector 36">
            <a:extLst>
              <a:ext uri="{FF2B5EF4-FFF2-40B4-BE49-F238E27FC236}">
                <a16:creationId xmlns:a16="http://schemas.microsoft.com/office/drawing/2014/main" id="{D0736F53-A74C-483C-84BA-F748306DC1D5}"/>
              </a:ext>
            </a:extLst>
          </p:cNvPr>
          <p:cNvCxnSpPr>
            <a:cxnSpLocks/>
          </p:cNvCxnSpPr>
          <p:nvPr/>
        </p:nvCxnSpPr>
        <p:spPr>
          <a:xfrm>
            <a:off x="5895975" y="1116348"/>
            <a:ext cx="0" cy="4967029"/>
          </a:xfrm>
          <a:prstGeom prst="line">
            <a:avLst/>
          </a:prstGeom>
          <a:noFill/>
          <a:ln w="25400" cap="flat">
            <a:solidFill>
              <a:srgbClr val="004A86"/>
            </a:solidFill>
            <a:prstDash val="solid"/>
            <a:miter lim="400000"/>
          </a:ln>
          <a:effectLst/>
          <a:sp3d/>
        </p:spPr>
        <p:style>
          <a:lnRef idx="0">
            <a:scrgbClr r="0" g="0" b="0"/>
          </a:lnRef>
          <a:fillRef idx="0">
            <a:scrgbClr r="0" g="0" b="0"/>
          </a:fillRef>
          <a:effectRef idx="0">
            <a:scrgbClr r="0" g="0" b="0"/>
          </a:effectRef>
          <a:fontRef idx="none"/>
        </p:style>
      </p:cxnSp>
      <p:sp>
        <p:nvSpPr>
          <p:cNvPr id="39" name="Rectangle 38">
            <a:extLst>
              <a:ext uri="{FF2B5EF4-FFF2-40B4-BE49-F238E27FC236}">
                <a16:creationId xmlns:a16="http://schemas.microsoft.com/office/drawing/2014/main" id="{7B2CC35D-CE8E-4B5E-9655-9E3CDE6595FE}"/>
              </a:ext>
            </a:extLst>
          </p:cNvPr>
          <p:cNvSpPr/>
          <p:nvPr/>
        </p:nvSpPr>
        <p:spPr>
          <a:xfrm>
            <a:off x="1138047" y="6510949"/>
            <a:ext cx="2182008" cy="276999"/>
          </a:xfrm>
          <a:prstGeom prst="rect">
            <a:avLst/>
          </a:prstGeom>
        </p:spPr>
        <p:txBody>
          <a:bodyPr wrap="none">
            <a:spAutoFit/>
          </a:bodyPr>
          <a:lstStyle/>
          <a:p>
            <a:pPr marL="0" marR="0" lvl="0" indent="0" algn="l" defTabSz="1219169" rtl="0" eaLnBrk="1" fontAlgn="auto" latinLnBrk="0" hangingPunct="0">
              <a:lnSpc>
                <a:spcPct val="100000"/>
              </a:lnSpc>
              <a:spcBef>
                <a:spcPts val="0"/>
              </a:spcBef>
              <a:spcAft>
                <a:spcPts val="1200"/>
              </a:spcAft>
              <a:buClrTx/>
              <a:buSzTx/>
              <a:buFontTx/>
              <a:buNone/>
              <a:tabLst/>
              <a:defRPr/>
            </a:pPr>
            <a:r>
              <a:rPr kumimoji="0" lang="en-US" sz="1200" b="0" i="1" u="none" strike="noStrike" kern="0" cap="none" spc="0" normalizeH="0" baseline="0" noProof="0">
                <a:ln>
                  <a:noFill/>
                </a:ln>
                <a:solidFill>
                  <a:srgbClr val="000000"/>
                </a:solidFill>
                <a:effectLst/>
                <a:uLnTx/>
                <a:uFillTx/>
                <a:latin typeface="Intel Clear Light"/>
                <a:sym typeface="Helvetica Neue"/>
              </a:rPr>
              <a:t>For Illustration Purposes Only</a:t>
            </a:r>
            <a:endParaRPr kumimoji="0" lang="en-US" sz="1200" b="0" i="0" u="none" strike="noStrike" kern="0" cap="none" spc="0" normalizeH="0" baseline="0" noProof="0">
              <a:ln>
                <a:noFill/>
              </a:ln>
              <a:solidFill>
                <a:srgbClr val="000000"/>
              </a:solidFill>
              <a:effectLst/>
              <a:uLnTx/>
              <a:uFillTx/>
              <a:latin typeface="Intel Clear Light"/>
              <a:sym typeface="Helvetica Neue"/>
            </a:endParaRPr>
          </a:p>
        </p:txBody>
      </p:sp>
    </p:spTree>
    <p:extLst>
      <p:ext uri="{BB962C8B-B14F-4D97-AF65-F5344CB8AC3E}">
        <p14:creationId xmlns:p14="http://schemas.microsoft.com/office/powerpoint/2010/main" val="248907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C496F3-058D-4B4C-8589-AB0138B18800}"/>
              </a:ext>
            </a:extLst>
          </p:cNvPr>
          <p:cNvGrpSpPr/>
          <p:nvPr/>
        </p:nvGrpSpPr>
        <p:grpSpPr>
          <a:xfrm>
            <a:off x="0" y="430910"/>
            <a:ext cx="12192000" cy="1004624"/>
            <a:chOff x="0" y="5074030"/>
            <a:chExt cx="12192000" cy="1004624"/>
          </a:xfrm>
        </p:grpSpPr>
        <p:sp>
          <p:nvSpPr>
            <p:cNvPr id="6" name="Rectangle 5">
              <a:extLst>
                <a:ext uri="{FF2B5EF4-FFF2-40B4-BE49-F238E27FC236}">
                  <a16:creationId xmlns:a16="http://schemas.microsoft.com/office/drawing/2014/main" id="{3537E0CF-97A5-4ADA-9776-74AA3F490838}"/>
                </a:ext>
              </a:extLst>
            </p:cNvPr>
            <p:cNvSpPr/>
            <p:nvPr/>
          </p:nvSpPr>
          <p:spPr>
            <a:xfrm>
              <a:off x="0" y="5081613"/>
              <a:ext cx="12192000" cy="997041"/>
            </a:xfrm>
            <a:prstGeom prst="rect">
              <a:avLst/>
            </a:prstGeom>
            <a:solidFill>
              <a:schemeClr val="accent2"/>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3200" b="0" i="0" u="none" strike="noStrike" cap="none" spc="0" normalizeH="0" baseline="0">
                <a:ln>
                  <a:noFill/>
                </a:ln>
                <a:solidFill>
                  <a:srgbClr val="262626"/>
                </a:solidFill>
                <a:effectLst/>
                <a:uFillTx/>
                <a:latin typeface="Helvetica Neue Medium"/>
                <a:ea typeface="Helvetica Neue Medium"/>
                <a:cs typeface="Helvetica Neue Medium"/>
              </a:endParaRPr>
            </a:p>
          </p:txBody>
        </p:sp>
        <p:sp>
          <p:nvSpPr>
            <p:cNvPr id="7" name="TextBox 6">
              <a:extLst>
                <a:ext uri="{FF2B5EF4-FFF2-40B4-BE49-F238E27FC236}">
                  <a16:creationId xmlns:a16="http://schemas.microsoft.com/office/drawing/2014/main" id="{12634938-2879-47AB-8504-F2AE03FCB419}"/>
                </a:ext>
              </a:extLst>
            </p:cNvPr>
            <p:cNvSpPr txBox="1"/>
            <p:nvPr/>
          </p:nvSpPr>
          <p:spPr>
            <a:xfrm>
              <a:off x="1185561" y="5316832"/>
              <a:ext cx="2372947" cy="530680"/>
            </a:xfrm>
            <a:prstGeom prst="rect">
              <a:avLst/>
            </a:prstGeom>
            <a:solidFill>
              <a:schemeClr val="accent2"/>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Promotion</a:t>
              </a:r>
              <a:endParaRPr lang="en-US" sz="3200"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endParaRPr>
            </a:p>
          </p:txBody>
        </p:sp>
        <p:sp>
          <p:nvSpPr>
            <p:cNvPr id="8" name="TextBox 7">
              <a:extLst>
                <a:ext uri="{FF2B5EF4-FFF2-40B4-BE49-F238E27FC236}">
                  <a16:creationId xmlns:a16="http://schemas.microsoft.com/office/drawing/2014/main" id="{3840C448-7239-4B5E-9C09-59EF484FB401}"/>
                </a:ext>
              </a:extLst>
            </p:cNvPr>
            <p:cNvSpPr txBox="1"/>
            <p:nvPr/>
          </p:nvSpPr>
          <p:spPr>
            <a:xfrm>
              <a:off x="3556795" y="5074030"/>
              <a:ext cx="8444270" cy="954639"/>
            </a:xfrm>
            <a:prstGeom prst="rect">
              <a:avLst/>
            </a:prstGeom>
            <a:solidFill>
              <a:schemeClr val="accent2"/>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Available when there’s </a:t>
              </a:r>
              <a:r>
                <a:rPr lang="en-US" b="1" kern="1200">
                  <a:solidFill>
                    <a:srgbClr val="262626"/>
                  </a:solidFill>
                  <a:latin typeface="Intel Clear Light"/>
                  <a:ea typeface="Intel Clear Light" panose="020B0404020203020204" pitchFamily="34" charset="0"/>
                  <a:cs typeface="Intel Clear Light" panose="020B0404020203020204" pitchFamily="34" charset="0"/>
                </a:rPr>
                <a:t>increased scope, a </a:t>
              </a:r>
              <a:r>
                <a:rPr kumimoji="0" lang="en-US"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genuine business need, a ready candidate, and sufficient budget.</a:t>
              </a:r>
              <a:endParaRPr lang="en-US" b="1" i="0" u="none" strike="noStrike" kern="120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endParaRPr>
            </a:p>
          </p:txBody>
        </p:sp>
        <p:pic>
          <p:nvPicPr>
            <p:cNvPr id="9" name="Graphic 8" descr="Handshake">
              <a:extLst>
                <a:ext uri="{FF2B5EF4-FFF2-40B4-BE49-F238E27FC236}">
                  <a16:creationId xmlns:a16="http://schemas.microsoft.com/office/drawing/2014/main" id="{9A4A35FF-6ECB-4A28-A46A-09A62A2E88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885" y="5124971"/>
              <a:ext cx="914400" cy="914400"/>
            </a:xfrm>
            <a:prstGeom prst="rect">
              <a:avLst/>
            </a:prstGeom>
          </p:spPr>
        </p:pic>
      </p:grpSp>
      <p:sp>
        <p:nvSpPr>
          <p:cNvPr id="13" name="Rectangle 12">
            <a:extLst>
              <a:ext uri="{FF2B5EF4-FFF2-40B4-BE49-F238E27FC236}">
                <a16:creationId xmlns:a16="http://schemas.microsoft.com/office/drawing/2014/main" id="{CB0435CF-4860-4F6A-A2DD-0F3280D3EFE5}"/>
              </a:ext>
            </a:extLst>
          </p:cNvPr>
          <p:cNvSpPr/>
          <p:nvPr/>
        </p:nvSpPr>
        <p:spPr>
          <a:xfrm>
            <a:off x="140110" y="2020508"/>
            <a:ext cx="5955883" cy="2273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algn="ctr" defTabSz="825500">
              <a:lnSpc>
                <a:spcPct val="100000"/>
              </a:lnSpc>
              <a:spcBef>
                <a:spcPts val="0"/>
              </a:spcBef>
              <a:spcAft>
                <a:spcPts val="600"/>
              </a:spcAft>
            </a:pPr>
            <a:r>
              <a:rPr lang="en-US" sz="18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Promotion guidance in PeopleFluent is based on:</a:t>
            </a:r>
            <a:endParaRPr lang="en-US" sz="1800" b="1">
              <a:solidFill>
                <a:srgbClr val="262626"/>
              </a:solidFill>
              <a:latin typeface="Intel Clear Light"/>
              <a:ea typeface="Intel Clear Light" panose="020B0404020203020204" pitchFamily="34" charset="0"/>
              <a:cs typeface="Intel Clear Light" panose="020B0404020203020204" pitchFamily="34" charset="0"/>
            </a:endParaRPr>
          </a:p>
          <a:p>
            <a:pPr marL="285750" indent="-285750" algn="ctr" defTabSz="825500">
              <a:lnSpc>
                <a:spcPct val="100000"/>
              </a:lnSpc>
              <a:spcBef>
                <a:spcPts val="0"/>
              </a:spcBef>
              <a:spcAft>
                <a:spcPts val="600"/>
              </a:spcAft>
              <a:buFont typeface="Wingdings" panose="05000000000000000000" pitchFamily="2" charset="2"/>
              <a:buChar char="ü"/>
            </a:pP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Recommended base pay guidance to position employee appropriately in the new grade level</a:t>
            </a:r>
            <a:endParaRPr lang="en-US" sz="1800">
              <a:solidFill>
                <a:srgbClr val="262626"/>
              </a:solidFill>
              <a:latin typeface="Intel Clear Light"/>
              <a:ea typeface="Intel Clear Light" panose="020B0404020203020204" pitchFamily="34" charset="0"/>
              <a:cs typeface="Intel Clear Light" panose="020B0404020203020204" pitchFamily="34" charset="0"/>
            </a:endParaRPr>
          </a:p>
          <a:p>
            <a:pPr marL="285750" indent="-285750" algn="ctr" defTabSz="825500">
              <a:lnSpc>
                <a:spcPct val="100000"/>
              </a:lnSpc>
              <a:spcBef>
                <a:spcPts val="0"/>
              </a:spcBef>
              <a:spcAft>
                <a:spcPts val="600"/>
              </a:spcAft>
              <a:buFont typeface="Wingdings" panose="05000000000000000000" pitchFamily="2" charset="2"/>
              <a:buChar char="ü"/>
            </a:pP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APB and stock targets are adjusted for the new grade level (APB Goal % adjusted to min. of the range) and held flat if APB Goal % is higher than the new </a:t>
            </a:r>
            <a:br>
              <a:rPr lang="en-US" sz="1800">
                <a:solidFill>
                  <a:srgbClr val="262626"/>
                </a:solidFill>
                <a:latin typeface="Intel Clear Light" panose="020B0404020203020204" pitchFamily="34" charset="0"/>
                <a:ea typeface="Intel Clear Light" panose="020B0404020203020204" pitchFamily="34" charset="0"/>
                <a:cs typeface="Intel Clear Light" panose="020B0404020203020204" pitchFamily="34" charset="0"/>
              </a:rPr>
            </a:b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range minimum</a:t>
            </a:r>
            <a:endParaRPr lang="en-US" sz="1800">
              <a:solidFill>
                <a:srgbClr val="262626"/>
              </a:solidFill>
              <a:latin typeface="Intel Clear Light"/>
              <a:ea typeface="Intel Clear Light" panose="020B0404020203020204" pitchFamily="34" charset="0"/>
              <a:cs typeface="Intel Clear Light" panose="020B0404020203020204" pitchFamily="34" charset="0"/>
            </a:endParaRPr>
          </a:p>
          <a:p>
            <a:pPr marL="1090295" defTabSz="825500">
              <a:lnSpc>
                <a:spcPct val="100000"/>
              </a:lnSpc>
              <a:spcBef>
                <a:spcPts val="0"/>
              </a:spcBef>
              <a:spcAft>
                <a:spcPts val="300"/>
              </a:spcAft>
            </a:pPr>
            <a:endParaRPr lang="en-US" sz="1800">
              <a:solidFill>
                <a:srgbClr val="262626"/>
              </a:solidFill>
              <a:latin typeface="Intel Clear Light" panose="020B0404020203020204" pitchFamily="34" charset="0"/>
              <a:ea typeface="Intel Clear Light" panose="020B0404020203020204" pitchFamily="34" charset="0"/>
              <a:cs typeface="Intel Clear Light" panose="020B0404020203020204" pitchFamily="34" charset="0"/>
            </a:endParaRPr>
          </a:p>
          <a:p>
            <a:pPr marL="0" marR="0" indent="0" algn="ctr" defTabSz="825500" rtl="0" fontAlgn="auto" latinLnBrk="0" hangingPunct="0">
              <a:lnSpc>
                <a:spcPct val="100000"/>
              </a:lnSpc>
              <a:spcBef>
                <a:spcPts val="0"/>
              </a:spcBef>
              <a:spcAft>
                <a:spcPts val="600"/>
              </a:spcAft>
              <a:buClrTx/>
              <a:buSzTx/>
              <a:buFontTx/>
              <a:buNone/>
              <a:tabLst/>
            </a:pPr>
            <a:endParaRPr lang="en-US" sz="1800">
              <a:solidFill>
                <a:srgbClr val="262626"/>
              </a:solidFill>
              <a:highlight>
                <a:srgbClr val="FFFF00"/>
              </a:highlight>
              <a:latin typeface="Intel Clear Light" panose="020B0404020203020204" pitchFamily="34" charset="0"/>
              <a:ea typeface="Intel Clear Light" panose="020B0404020203020204" pitchFamily="34" charset="0"/>
              <a:cs typeface="Intel Clear Light" panose="020B0404020203020204" pitchFamily="34" charset="0"/>
            </a:endParaRPr>
          </a:p>
          <a:p>
            <a:pPr marL="0" marR="0" indent="0" algn="ctr" defTabSz="825500" rtl="0" fontAlgn="auto" latinLnBrk="0" hangingPunct="0">
              <a:lnSpc>
                <a:spcPct val="100000"/>
              </a:lnSpc>
              <a:spcBef>
                <a:spcPts val="0"/>
              </a:spcBef>
              <a:spcAft>
                <a:spcPts val="600"/>
              </a:spcAft>
              <a:buClrTx/>
              <a:buSzTx/>
              <a:buFontTx/>
              <a:buNone/>
              <a:tabLst/>
            </a:pPr>
            <a:endParaRPr lang="en-US" sz="1800">
              <a:solidFill>
                <a:srgbClr val="262626"/>
              </a:solidFill>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14" name="Rectangle 13">
            <a:extLst>
              <a:ext uri="{FF2B5EF4-FFF2-40B4-BE49-F238E27FC236}">
                <a16:creationId xmlns:a16="http://schemas.microsoft.com/office/drawing/2014/main" id="{A6C08A29-C799-43EC-A446-5E270807F211}"/>
              </a:ext>
            </a:extLst>
          </p:cNvPr>
          <p:cNvSpPr/>
          <p:nvPr/>
        </p:nvSpPr>
        <p:spPr>
          <a:xfrm>
            <a:off x="6096000" y="2020509"/>
            <a:ext cx="5421327" cy="15260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algn="ctr" defTabSz="825500">
              <a:lnSpc>
                <a:spcPct val="100000"/>
              </a:lnSpc>
              <a:spcBef>
                <a:spcPts val="0"/>
              </a:spcBef>
              <a:spcAft>
                <a:spcPts val="300"/>
              </a:spcAft>
            </a:pPr>
            <a:r>
              <a:rPr lang="en-US" sz="1800" b="1">
                <a:solidFill>
                  <a:srgbClr val="262626"/>
                </a:solidFill>
                <a:latin typeface="Intel Clear Light"/>
                <a:ea typeface="Intel Clear Light" panose="020B0404020203020204" pitchFamily="34" charset="0"/>
                <a:cs typeface="Intel Clear Light" panose="020B0404020203020204" pitchFamily="34" charset="0"/>
                <a:sym typeface="Helvetica Neue Medium"/>
              </a:rPr>
              <a:t>Managers take into consideration:</a:t>
            </a:r>
            <a:endParaRPr lang="en-US" sz="1800" b="1">
              <a:solidFill>
                <a:srgbClr val="262626"/>
              </a:solidFill>
              <a:latin typeface="Intel Clear Light"/>
              <a:ea typeface="Intel Clear Light" panose="020B0404020203020204" pitchFamily="34" charset="0"/>
              <a:cs typeface="Intel Clear Light" panose="020B0404020203020204" pitchFamily="34" charset="0"/>
            </a:endParaRPr>
          </a:p>
          <a:p>
            <a:pPr marL="1033145" indent="-293370" defTabSz="825500">
              <a:lnSpc>
                <a:spcPct val="100000"/>
              </a:lnSpc>
              <a:spcBef>
                <a:spcPts val="0"/>
              </a:spcBef>
              <a:spcAft>
                <a:spcPts val="300"/>
              </a:spcAft>
              <a:buFont typeface="Wingdings" panose="05000000000000000000" pitchFamily="2" charset="2"/>
              <a:buChar char="ü"/>
            </a:pP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Business need </a:t>
            </a:r>
            <a:endParaRPr lang="en-US" sz="1800">
              <a:solidFill>
                <a:srgbClr val="262626"/>
              </a:solidFill>
              <a:latin typeface="Intel Clear Light" panose="020B0404020203020204" pitchFamily="34" charset="0"/>
              <a:ea typeface="Intel Clear Light" panose="020B0404020203020204" pitchFamily="34" charset="0"/>
              <a:cs typeface="Intel Clear Light" panose="020B0404020203020204" pitchFamily="34" charset="0"/>
            </a:endParaRPr>
          </a:p>
          <a:p>
            <a:pPr marL="1033145" indent="-293370" defTabSz="825500">
              <a:lnSpc>
                <a:spcPct val="100000"/>
              </a:lnSpc>
              <a:spcBef>
                <a:spcPts val="0"/>
              </a:spcBef>
              <a:spcAft>
                <a:spcPts val="300"/>
              </a:spcAft>
              <a:buFont typeface="Wingdings" panose="05000000000000000000" pitchFamily="2" charset="2"/>
              <a:buChar char="ü"/>
            </a:pP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Employee readiness including</a:t>
            </a:r>
            <a:br>
              <a:rPr lang="en-US" sz="1800">
                <a:solidFill>
                  <a:srgbClr val="262626"/>
                </a:solidFill>
                <a:latin typeface="Intel Clear Light" panose="020B0404020203020204" pitchFamily="34" charset="0"/>
                <a:ea typeface="Intel Clear Light" panose="020B0404020203020204" pitchFamily="34" charset="0"/>
                <a:cs typeface="Intel Clear Light" panose="020B0404020203020204" pitchFamily="34" charset="0"/>
              </a:rPr>
            </a:b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performance trend and growth potential</a:t>
            </a:r>
            <a:endParaRPr lang="en-US" sz="1800">
              <a:solidFill>
                <a:srgbClr val="262626"/>
              </a:solidFill>
              <a:latin typeface="Intel Clear Light"/>
              <a:ea typeface="Intel Clear Light" panose="020B0404020203020204" pitchFamily="34" charset="0"/>
              <a:cs typeface="Intel Clear Light" panose="020B0404020203020204" pitchFamily="34" charset="0"/>
            </a:endParaRPr>
          </a:p>
          <a:p>
            <a:pPr marL="1033145" indent="-293370" defTabSz="825500">
              <a:lnSpc>
                <a:spcPct val="100000"/>
              </a:lnSpc>
              <a:spcBef>
                <a:spcPts val="0"/>
              </a:spcBef>
              <a:spcAft>
                <a:spcPts val="300"/>
              </a:spcAft>
              <a:buFont typeface="Wingdings" panose="05000000000000000000" pitchFamily="2" charset="2"/>
              <a:buChar char="ü"/>
            </a:pPr>
            <a:r>
              <a:rPr lang="en-US" sz="1800">
                <a:solidFill>
                  <a:srgbClr val="262626"/>
                </a:solidFill>
                <a:latin typeface="Intel Clear Light"/>
                <a:ea typeface="Intel Clear Light" panose="020B0404020203020204" pitchFamily="34" charset="0"/>
                <a:cs typeface="Intel Clear Light" panose="020B0404020203020204" pitchFamily="34" charset="0"/>
                <a:sym typeface="Helvetica Neue Medium"/>
              </a:rPr>
              <a:t>Alignment across the broader organization</a:t>
            </a:r>
            <a:endParaRPr lang="en-US" sz="1800">
              <a:solidFill>
                <a:srgbClr val="262626"/>
              </a:solidFill>
              <a:latin typeface="Intel Clear Light"/>
              <a:ea typeface="Intel Clear Light" panose="020B0404020203020204" pitchFamily="34" charset="0"/>
              <a:cs typeface="Intel Clear Light" panose="020B0404020203020204" pitchFamily="34" charset="0"/>
            </a:endParaRPr>
          </a:p>
        </p:txBody>
      </p:sp>
      <p:cxnSp>
        <p:nvCxnSpPr>
          <p:cNvPr id="15" name="Straight Connector 14">
            <a:extLst>
              <a:ext uri="{FF2B5EF4-FFF2-40B4-BE49-F238E27FC236}">
                <a16:creationId xmlns:a16="http://schemas.microsoft.com/office/drawing/2014/main" id="{A531ABB3-34FC-4ECC-ADC9-8C03EF8A36C7}"/>
              </a:ext>
            </a:extLst>
          </p:cNvPr>
          <p:cNvCxnSpPr/>
          <p:nvPr/>
        </p:nvCxnSpPr>
        <p:spPr>
          <a:xfrm>
            <a:off x="6076329" y="1934463"/>
            <a:ext cx="0" cy="2273101"/>
          </a:xfrm>
          <a:prstGeom prst="line">
            <a:avLst/>
          </a:prstGeom>
          <a:noFill/>
          <a:ln w="25400" cap="flat">
            <a:solidFill>
              <a:srgbClr val="262626"/>
            </a:solidFill>
            <a:prstDash val="solid"/>
            <a:miter lim="400000"/>
          </a:ln>
          <a:effectLst/>
          <a:sp3d/>
        </p:spPr>
        <p:style>
          <a:lnRef idx="0">
            <a:scrgbClr r="0" g="0" b="0"/>
          </a:lnRef>
          <a:fillRef idx="0">
            <a:scrgbClr r="0" g="0" b="0"/>
          </a:fillRef>
          <a:effectRef idx="0">
            <a:scrgbClr r="0" g="0" b="0"/>
          </a:effectRef>
          <a:fontRef idx="none"/>
        </p:style>
      </p:cxnSp>
      <p:sp>
        <p:nvSpPr>
          <p:cNvPr id="20" name="Rectangle 19">
            <a:extLst>
              <a:ext uri="{FF2B5EF4-FFF2-40B4-BE49-F238E27FC236}">
                <a16:creationId xmlns:a16="http://schemas.microsoft.com/office/drawing/2014/main" id="{A58ED777-65CA-4E59-85CA-6D3954444650}"/>
              </a:ext>
            </a:extLst>
          </p:cNvPr>
          <p:cNvSpPr/>
          <p:nvPr/>
        </p:nvSpPr>
        <p:spPr>
          <a:xfrm>
            <a:off x="-19678" y="5145860"/>
            <a:ext cx="12192000" cy="646331"/>
          </a:xfrm>
          <a:prstGeom prst="rect">
            <a:avLst/>
          </a:prstGeom>
          <a:solidFill>
            <a:schemeClr val="accent2">
              <a:lumMod val="40000"/>
              <a:lumOff val="60000"/>
            </a:schemeClr>
          </a:solidFill>
          <a:effectLst>
            <a:outerShdw blurRad="50800" dist="38100" dir="16200000" rotWithShape="0">
              <a:prstClr val="black">
                <a:alpha val="40000"/>
              </a:prstClr>
            </a:outerShdw>
          </a:effectLst>
        </p:spPr>
        <p:txBody>
          <a:bodyPr wrap="square" lIns="91440" tIns="45720" rIns="91440" bIns="45720" anchor="t">
            <a:spAutoFit/>
          </a:bodyPr>
          <a:lstStyle/>
          <a:p>
            <a:pPr marL="342900" lvl="0" indent="-342900" algn="ctr" defTabSz="825500">
              <a:lnSpc>
                <a:spcPct val="100000"/>
              </a:lnSpc>
              <a:spcBef>
                <a:spcPts val="0"/>
              </a:spcBef>
              <a:spcAft>
                <a:spcPts val="600"/>
              </a:spcAft>
              <a:buFont typeface="Wingdings" panose="05000000000000000000" pitchFamily="2" charset="2"/>
              <a:buChar char="ü"/>
            </a:pP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Promotions are included in the Cash Budget/Spend </a:t>
            </a: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to ensure that money is spent where needed whether that is through base pay increases or promotions</a:t>
            </a:r>
          </a:p>
        </p:txBody>
      </p:sp>
      <p:sp>
        <p:nvSpPr>
          <p:cNvPr id="21" name="Rectangle 20">
            <a:extLst>
              <a:ext uri="{FF2B5EF4-FFF2-40B4-BE49-F238E27FC236}">
                <a16:creationId xmlns:a16="http://schemas.microsoft.com/office/drawing/2014/main" id="{8613820A-927E-4443-B609-BD90E563B64F}"/>
              </a:ext>
            </a:extLst>
          </p:cNvPr>
          <p:cNvSpPr/>
          <p:nvPr/>
        </p:nvSpPr>
        <p:spPr>
          <a:xfrm>
            <a:off x="-19664" y="4636942"/>
            <a:ext cx="12191986" cy="47192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New in 2022</a:t>
            </a:r>
          </a:p>
        </p:txBody>
      </p:sp>
    </p:spTree>
    <p:extLst>
      <p:ext uri="{BB962C8B-B14F-4D97-AF65-F5344CB8AC3E}">
        <p14:creationId xmlns:p14="http://schemas.microsoft.com/office/powerpoint/2010/main" val="21854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D5F8B9B-2F05-4D30-AF98-127B4D3DFE82}"/>
              </a:ext>
            </a:extLst>
          </p:cNvPr>
          <p:cNvSpPr>
            <a:spLocks noGrp="1"/>
          </p:cNvSpPr>
          <p:nvPr>
            <p:ph type="title"/>
          </p:nvPr>
        </p:nvSpPr>
        <p:spPr>
          <a:xfrm>
            <a:off x="363792" y="281150"/>
            <a:ext cx="11010816" cy="748093"/>
          </a:xfrm>
        </p:spPr>
        <p:txBody>
          <a:bodyPr lIns="0" tIns="0" rIns="0" bIns="0" anchor="t">
            <a:noAutofit/>
          </a:bodyPr>
          <a:lstStyle/>
          <a:p>
            <a:r>
              <a:rPr lang="en-US" b="1">
                <a:solidFill>
                  <a:srgbClr val="1A1A1A"/>
                </a:solidFill>
                <a:latin typeface="+mj-lt"/>
              </a:rPr>
              <a:t>Promotion</a:t>
            </a:r>
            <a:r>
              <a:rPr lang="en-US">
                <a:solidFill>
                  <a:srgbClr val="1A1A1A"/>
                </a:solidFill>
                <a:latin typeface="+mj-lt"/>
              </a:rPr>
              <a:t> | Driven by Opportunity &amp; Readiness</a:t>
            </a:r>
          </a:p>
        </p:txBody>
      </p:sp>
      <p:sp>
        <p:nvSpPr>
          <p:cNvPr id="18" name="Content Placeholder 2">
            <a:extLst>
              <a:ext uri="{FF2B5EF4-FFF2-40B4-BE49-F238E27FC236}">
                <a16:creationId xmlns:a16="http://schemas.microsoft.com/office/drawing/2014/main" id="{FB7CD307-77AD-4397-9481-11DBDE608458}"/>
              </a:ext>
            </a:extLst>
          </p:cNvPr>
          <p:cNvSpPr txBox="1">
            <a:spLocks/>
          </p:cNvSpPr>
          <p:nvPr/>
        </p:nvSpPr>
        <p:spPr>
          <a:xfrm>
            <a:off x="445058" y="1113597"/>
            <a:ext cx="5486120" cy="3041037"/>
          </a:xfrm>
          <a:prstGeom prst="rect">
            <a:avLst/>
          </a:prstGeom>
        </p:spPr>
        <p:txBody>
          <a:bodyPr lIns="91440" tIns="45720" rIns="91440" bIns="45720" anchor="t"/>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srgbClr val="0071C5"/>
                </a:solidFill>
                <a:effectLst/>
                <a:uLnTx/>
                <a:uFillTx/>
                <a:latin typeface="Intel Clear"/>
                <a:ea typeface="Intel Clear"/>
                <a:cs typeface="Intel Clear"/>
                <a:sym typeface="Helvetica Neue"/>
              </a:rPr>
              <a:t>Promotions </a:t>
            </a:r>
            <a:r>
              <a:rPr kumimoji="0" lang="en-US" sz="2000" b="0" i="0" u="none" strike="noStrike" kern="1200" cap="none" spc="0" normalizeH="0" baseline="0" noProof="0">
                <a:ln>
                  <a:noFill/>
                </a:ln>
                <a:solidFill>
                  <a:srgbClr val="000000"/>
                </a:solidFill>
                <a:effectLst/>
                <a:uLnTx/>
                <a:uFillTx/>
                <a:latin typeface="Intel Clear"/>
                <a:ea typeface="Intel Clear"/>
                <a:cs typeface="Intel Clear"/>
                <a:sym typeface="Helvetica Neue"/>
              </a:rPr>
              <a:t>require an available opportunity and a ready candidate.</a:t>
            </a:r>
            <a:endParaRPr kumimoji="0" lang="en-US" sz="2400" b="0" i="0" u="none" strike="noStrike" kern="1200" cap="none" spc="0" normalizeH="0" baseline="0" noProof="0">
              <a:ln>
                <a:noFill/>
              </a:ln>
              <a:solidFill>
                <a:srgbClr val="000000"/>
              </a:solidFill>
              <a:effectLst/>
              <a:uLnTx/>
              <a:uFillTx/>
              <a:latin typeface="Intel Clear"/>
              <a:cs typeface="Intel Clear" panose="020B0604020203020204" pitchFamily="34" charset="0"/>
              <a:sym typeface="Helvetica Neue"/>
            </a:endParaRPr>
          </a:p>
          <a:p>
            <a:pPr marL="0" marR="0" lvl="0" indent="0" algn="l" defTabSz="609585" rtl="0" eaLnBrk="1" fontAlgn="auto" latinLnBrk="0" hangingPunct="1">
              <a:lnSpc>
                <a:spcPct val="90000"/>
              </a:lnSpc>
              <a:spcBef>
                <a:spcPts val="160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Intel Clear"/>
                <a:ea typeface="Intel Clear"/>
                <a:cs typeface="Intel Clear"/>
                <a:sym typeface="Helvetica Neue"/>
              </a:rPr>
              <a:t>Opportunities are defined by business need and available </a:t>
            </a:r>
            <a:r>
              <a:rPr kumimoji="0" lang="en-US" sz="2000" b="0" i="0" u="none" strike="noStrike" kern="1200" cap="none" spc="0" normalizeH="0" baseline="0" noProof="0">
                <a:ln>
                  <a:noFill/>
                </a:ln>
                <a:solidFill>
                  <a:srgbClr val="000000"/>
                </a:solidFill>
                <a:effectLst/>
                <a:uLnTx/>
                <a:uFillTx/>
                <a:latin typeface="Intel Clear"/>
                <a:ea typeface="Intel Clear"/>
                <a:cs typeface="Intel Clear"/>
                <a:sym typeface="Helvetica Neue Medium"/>
              </a:rPr>
              <a:t>budget</a:t>
            </a:r>
            <a:r>
              <a:rPr kumimoji="0" lang="en-US" sz="2000" b="0" i="0" u="none" strike="noStrike" kern="1200" cap="none" spc="0" normalizeH="0" baseline="0" noProof="0">
                <a:ln>
                  <a:noFill/>
                </a:ln>
                <a:solidFill>
                  <a:srgbClr val="000000"/>
                </a:solidFill>
                <a:effectLst/>
                <a:uLnTx/>
                <a:uFillTx/>
                <a:latin typeface="Intel Clear"/>
                <a:ea typeface="Intel Clear"/>
                <a:cs typeface="Intel Clear"/>
                <a:sym typeface="Helvetica Neue"/>
              </a:rPr>
              <a:t>, while readiness is demonstrated through performance and capability.</a:t>
            </a:r>
            <a:endParaRPr kumimoji="0" lang="en-US" sz="2400" b="0" i="0" u="none" strike="noStrike" kern="1200" cap="none" spc="0" normalizeH="0" baseline="0" noProof="0">
              <a:ln>
                <a:noFill/>
              </a:ln>
              <a:solidFill>
                <a:srgbClr val="525252">
                  <a:lumMod val="50000"/>
                </a:srgbClr>
              </a:solidFill>
              <a:effectLst/>
              <a:uLnTx/>
              <a:uFillTx/>
              <a:latin typeface="Intel Clear"/>
              <a:cs typeface="Intel Clear" panose="020B0604020203020204" pitchFamily="34" charset="0"/>
              <a:sym typeface="Helvetica Neue Medium"/>
            </a:endParaRPr>
          </a:p>
          <a:p>
            <a:pPr marL="0" marR="0" lvl="0" indent="0" algn="l" defTabSz="609585"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0" lang="en-US" sz="100" b="1" i="0" u="none" strike="noStrike" kern="1200" cap="none" spc="0" normalizeH="0" baseline="0" noProof="0">
              <a:ln>
                <a:noFill/>
              </a:ln>
              <a:solidFill>
                <a:srgbClr val="525252">
                  <a:lumMod val="50000"/>
                </a:srgbClr>
              </a:solidFill>
              <a:effectLst/>
              <a:uLnTx/>
              <a:uFillTx/>
              <a:latin typeface="Intel Clear"/>
              <a:cs typeface="Intel Clear" panose="020B0604020203020204" pitchFamily="34" charset="0"/>
              <a:sym typeface="Helvetica Neue"/>
            </a:endParaRPr>
          </a:p>
          <a:p>
            <a:pPr marL="0" marR="0" lvl="0" indent="0" algn="l" defTabSz="609585"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525252">
                    <a:lumMod val="50000"/>
                  </a:srgbClr>
                </a:solidFill>
                <a:effectLst/>
                <a:uLnTx/>
                <a:uFillTx/>
                <a:latin typeface="Intel Clear"/>
                <a:ea typeface="Intel Clear"/>
                <a:cs typeface="Intel Clear"/>
                <a:sym typeface="Helvetica Neue Medium"/>
              </a:rPr>
              <a:t>Promotion candidates must demonstrate performance </a:t>
            </a:r>
            <a:r>
              <a:rPr kumimoji="0" lang="en-US" sz="2000" b="1" i="0" u="none" strike="noStrike" kern="1200" cap="none" spc="0" normalizeH="0" baseline="0" noProof="0">
                <a:ln>
                  <a:noFill/>
                </a:ln>
                <a:solidFill>
                  <a:srgbClr val="525252">
                    <a:lumMod val="50000"/>
                  </a:srgbClr>
                </a:solidFill>
                <a:effectLst/>
                <a:uLnTx/>
                <a:uFillTx/>
                <a:latin typeface="Intel Clear"/>
                <a:ea typeface="Intel Clear"/>
                <a:cs typeface="Intel Clear"/>
                <a:sym typeface="Helvetica Neue Medium"/>
              </a:rPr>
              <a:t>across</a:t>
            </a:r>
            <a:r>
              <a:rPr kumimoji="0" lang="en-US" sz="2000" b="0" i="0" u="none" strike="noStrike" kern="1200" cap="none" spc="0" normalizeH="0" baseline="0" noProof="0">
                <a:ln>
                  <a:noFill/>
                </a:ln>
                <a:solidFill>
                  <a:srgbClr val="525252">
                    <a:lumMod val="50000"/>
                  </a:srgbClr>
                </a:solidFill>
                <a:effectLst/>
                <a:uLnTx/>
                <a:uFillTx/>
                <a:latin typeface="Intel Clear"/>
                <a:ea typeface="Intel Clear"/>
                <a:cs typeface="Intel Clear"/>
                <a:sym typeface="Helvetica Neue Medium"/>
              </a:rPr>
              <a:t> Results, Culture and Learning.</a:t>
            </a:r>
            <a:endParaRPr kumimoji="0" lang="en-US" sz="2400" b="0" i="0" u="none" strike="noStrike" kern="1200" cap="none" spc="0" normalizeH="0" baseline="0" noProof="0">
              <a:ln>
                <a:noFill/>
              </a:ln>
              <a:solidFill>
                <a:srgbClr val="525252">
                  <a:lumMod val="50000"/>
                </a:srgbClr>
              </a:solidFill>
              <a:effectLst/>
              <a:uLnTx/>
              <a:uFillTx/>
              <a:latin typeface="Intel Clear"/>
              <a:cs typeface="Intel Clear" panose="020B0604020203020204" pitchFamily="34" charset="0"/>
              <a:sym typeface="Helvetica Neue"/>
            </a:endParaRPr>
          </a:p>
          <a:p>
            <a:pPr marL="0" marR="0" lvl="0" indent="0" algn="l" defTabSz="609585"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0" lang="en-US" sz="1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sym typeface="Helvetica Neue Medium"/>
            </a:endParaRPr>
          </a:p>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kumimoji="0" lang="en-US" sz="2000" b="0" i="0" u="none" strike="noStrike" kern="1200" cap="none" spc="0" normalizeH="0" baseline="0" noProof="0">
              <a:ln>
                <a:noFill/>
              </a:ln>
              <a:solidFill>
                <a:prstClr val="black">
                  <a:lumMod val="75000"/>
                  <a:lumOff val="25000"/>
                </a:prstClr>
              </a:solidFill>
              <a:effectLst/>
              <a:uLnTx/>
              <a:uFillTx/>
              <a:latin typeface="Intel Clear"/>
              <a:cs typeface="Intel Clear" panose="020B0604020203020204" pitchFamily="34" charset="0"/>
              <a:sym typeface="Helvetica Neue"/>
            </a:endParaRPr>
          </a:p>
        </p:txBody>
      </p:sp>
      <p:sp>
        <p:nvSpPr>
          <p:cNvPr id="19" name="TextBox 18">
            <a:extLst>
              <a:ext uri="{FF2B5EF4-FFF2-40B4-BE49-F238E27FC236}">
                <a16:creationId xmlns:a16="http://schemas.microsoft.com/office/drawing/2014/main" id="{72B2B597-3BBE-40EA-B982-1D0B0AE9EA83}"/>
              </a:ext>
            </a:extLst>
          </p:cNvPr>
          <p:cNvSpPr txBox="1"/>
          <p:nvPr/>
        </p:nvSpPr>
        <p:spPr>
          <a:xfrm>
            <a:off x="6376704" y="1696715"/>
            <a:ext cx="4954359" cy="423350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0" bIns="0" numCol="1" spcCol="38100" rtlCol="0" anchor="t" anchorCtr="0">
            <a:noAutofit/>
          </a:bodyPr>
          <a:lstStyle/>
          <a:p>
            <a:pPr marL="290195" marR="0" lvl="0" indent="-290195" algn="l" defTabSz="2438338"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sz="1000" b="0" i="0" u="none" strike="noStrike" kern="0" cap="none" spc="0" normalizeH="0" baseline="0" noProof="0" dirty="0">
              <a:ln>
                <a:noFill/>
              </a:ln>
              <a:solidFill>
                <a:srgbClr val="004A86"/>
              </a:solidFill>
              <a:effectLst/>
              <a:uLnTx/>
              <a:uFillTx/>
              <a:latin typeface="Intel Clear"/>
              <a:ea typeface="+mn-ea"/>
              <a:cs typeface="+mn-cs"/>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Based on opportunity, candidate readiness, and budget affordability</a:t>
            </a: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Use Rewards Alignment sessions to align on candidates before decisions </a:t>
            </a:r>
            <a:endParaRPr kumimoji="0" lang="en-US" sz="1100" b="0" i="0" u="none" strike="noStrike" kern="0" cap="none" spc="0" normalizeH="0" baseline="0" noProof="0" dirty="0">
              <a:ln>
                <a:noFill/>
              </a:ln>
              <a:solidFill>
                <a:srgbClr val="004A86"/>
              </a:solidFill>
              <a:effectLst/>
              <a:uLnTx/>
              <a:uFillTx/>
              <a:latin typeface="Intel Clear"/>
              <a:ea typeface="+mn-ea"/>
              <a:cs typeface="+mn-cs"/>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System alert if promo increase is below guidance; ensures a strong post promo pay position</a:t>
            </a:r>
            <a:endParaRPr kumimoji="0" lang="en-US" sz="1100" b="0" i="0" u="none" strike="noStrike" kern="0" cap="none" spc="0" normalizeH="0" baseline="0" noProof="0" dirty="0">
              <a:ln>
                <a:noFill/>
              </a:ln>
              <a:solidFill>
                <a:srgbClr val="004A86"/>
              </a:solidFill>
              <a:effectLst/>
              <a:uLnTx/>
              <a:uFillTx/>
              <a:latin typeface="Intel Clear"/>
              <a:sym typeface="Helvetica Neue"/>
            </a:endParaRPr>
          </a:p>
          <a:p>
            <a:pPr marL="228600" marR="0" lvl="0" indent="-228600" algn="l" defTabSz="23447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4A86"/>
                </a:solidFill>
                <a:effectLst/>
                <a:uLnTx/>
                <a:uFillTx/>
                <a:latin typeface="Intel Clear"/>
                <a:sym typeface="Helvetica Neue"/>
              </a:rPr>
              <a:t>All promos, including into new job roles, can be done directly in </a:t>
            </a:r>
            <a:r>
              <a:rPr kumimoji="0" lang="en-US" sz="2000" b="0" i="0" u="none" strike="noStrike" kern="0" cap="none" spc="0" normalizeH="0" baseline="0" noProof="0" dirty="0" err="1">
                <a:ln>
                  <a:noFill/>
                </a:ln>
                <a:solidFill>
                  <a:srgbClr val="004A86"/>
                </a:solidFill>
                <a:effectLst/>
                <a:uLnTx/>
                <a:uFillTx/>
                <a:latin typeface="Intel Clear"/>
                <a:sym typeface="Helvetica Neue"/>
              </a:rPr>
              <a:t>PeopleFluent</a:t>
            </a:r>
            <a:endParaRPr kumimoji="0" lang="en-US" sz="1100" b="0" i="0" u="none" strike="noStrike" kern="0" cap="none" spc="0" normalizeH="0" baseline="0" noProof="0" dirty="0">
              <a:ln>
                <a:noFill/>
              </a:ln>
              <a:solidFill>
                <a:srgbClr val="004A86"/>
              </a:solidFill>
              <a:effectLst/>
              <a:uLnTx/>
              <a:uFillTx/>
              <a:latin typeface="Intel Clear"/>
              <a:sym typeface="Helvetica Neue"/>
            </a:endParaRPr>
          </a:p>
          <a:p>
            <a:pPr marL="228600" marR="0" lvl="0" indent="-228600" algn="l" defTabSz="2438338" rtl="0" eaLnBrk="1" fontAlgn="auto" latinLnBrk="0" hangingPunct="0">
              <a:lnSpc>
                <a:spcPct val="100000"/>
              </a:lnSpc>
              <a:spcBef>
                <a:spcPts val="0"/>
              </a:spcBef>
              <a:spcAft>
                <a:spcPts val="1200"/>
              </a:spcAft>
              <a:buClrTx/>
              <a:buSzTx/>
              <a:buFont typeface="Wingdings" panose="05000000000000000000" pitchFamily="2" charset="2"/>
              <a:buChar char="ü"/>
              <a:tabLst/>
              <a:defRPr/>
            </a:pPr>
            <a:r>
              <a:rPr lang="en-US" sz="2000" kern="0" dirty="0">
                <a:solidFill>
                  <a:srgbClr val="004A86"/>
                </a:solidFill>
                <a:latin typeface="Intel Clear"/>
                <a:sym typeface="Helvetica Neue"/>
              </a:rPr>
              <a:t>P</a:t>
            </a:r>
            <a:r>
              <a:rPr kumimoji="0" lang="en-US" sz="2000" b="0" i="0" u="none" strike="noStrike" kern="0" cap="none" spc="0" normalizeH="0" baseline="0" noProof="0" dirty="0" err="1">
                <a:ln>
                  <a:noFill/>
                </a:ln>
                <a:solidFill>
                  <a:srgbClr val="004A86"/>
                </a:solidFill>
                <a:effectLst/>
                <a:uLnTx/>
                <a:uFillTx/>
                <a:latin typeface="Intel Clear"/>
                <a:sym typeface="Helvetica Neue"/>
              </a:rPr>
              <a:t>romotions</a:t>
            </a:r>
            <a:r>
              <a:rPr kumimoji="0" lang="en-US" sz="2000" b="0" i="0" u="none" strike="noStrike" kern="0" cap="none" spc="0" normalizeH="0" baseline="0" noProof="0" dirty="0">
                <a:ln>
                  <a:noFill/>
                </a:ln>
                <a:solidFill>
                  <a:srgbClr val="004A86"/>
                </a:solidFill>
                <a:effectLst/>
                <a:uLnTx/>
                <a:uFillTx/>
                <a:latin typeface="Intel Clear"/>
                <a:sym typeface="Helvetica Neue"/>
              </a:rPr>
              <a:t> utilize the cash budget</a:t>
            </a:r>
            <a:endParaRPr kumimoji="0" lang="en-US" sz="2000" b="0" i="0" u="none" strike="noStrike" kern="0" cap="none" spc="0" normalizeH="0" baseline="0" noProof="0" dirty="0">
              <a:ln>
                <a:noFill/>
              </a:ln>
              <a:solidFill>
                <a:srgbClr val="004A86"/>
              </a:solidFill>
              <a:effectLst/>
              <a:uLnTx/>
              <a:uFillTx/>
              <a:latin typeface="Intel Clear"/>
              <a:ea typeface="+mn-ea"/>
              <a:cs typeface="+mn-cs"/>
              <a:sym typeface="Helvetica Neue"/>
            </a:endParaRPr>
          </a:p>
        </p:txBody>
      </p:sp>
      <p:sp>
        <p:nvSpPr>
          <p:cNvPr id="20" name="Rectangle 19">
            <a:extLst>
              <a:ext uri="{FF2B5EF4-FFF2-40B4-BE49-F238E27FC236}">
                <a16:creationId xmlns:a16="http://schemas.microsoft.com/office/drawing/2014/main" id="{2199C93B-B5C1-4E3F-827B-C4918920690D}"/>
              </a:ext>
            </a:extLst>
          </p:cNvPr>
          <p:cNvSpPr/>
          <p:nvPr/>
        </p:nvSpPr>
        <p:spPr>
          <a:xfrm>
            <a:off x="6376704" y="1074237"/>
            <a:ext cx="4954359" cy="623014"/>
          </a:xfrm>
          <a:prstGeom prst="rect">
            <a:avLst/>
          </a:prstGeom>
          <a:solidFill>
            <a:schemeClr val="accent2"/>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 Clear Light"/>
              <a:ea typeface="Helvetica Neue Medium"/>
              <a:cs typeface="Helvetica Neue Medium"/>
              <a:sym typeface="Helvetica Neue Medium"/>
            </a:endParaRPr>
          </a:p>
        </p:txBody>
      </p:sp>
      <p:sp>
        <p:nvSpPr>
          <p:cNvPr id="22" name="TextBox 21">
            <a:extLst>
              <a:ext uri="{FF2B5EF4-FFF2-40B4-BE49-F238E27FC236}">
                <a16:creationId xmlns:a16="http://schemas.microsoft.com/office/drawing/2014/main" id="{0FA50F10-D587-4D31-8280-F26E90DE514A}"/>
              </a:ext>
            </a:extLst>
          </p:cNvPr>
          <p:cNvSpPr txBox="1"/>
          <p:nvPr/>
        </p:nvSpPr>
        <p:spPr>
          <a:xfrm>
            <a:off x="7168783" y="1131866"/>
            <a:ext cx="4032144" cy="507757"/>
          </a:xfrm>
          <a:prstGeom prst="rect">
            <a:avLst/>
          </a:prstGeom>
          <a:noFill/>
        </p:spPr>
        <p:txBody>
          <a:bodyPr wrap="square" rtlCol="0" anchor="ctr">
            <a:noAutofit/>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a:ln>
                  <a:noFill/>
                </a:ln>
                <a:solidFill>
                  <a:srgbClr val="1A1A1A"/>
                </a:solidFill>
                <a:effectLst/>
                <a:uLnTx/>
                <a:uFillTx/>
                <a:latin typeface="Intel Clear Light"/>
                <a:ea typeface="Intel Clear Light" panose="020B0404020203020204" pitchFamily="34" charset="0"/>
                <a:cs typeface="Intel Clear Light" panose="020B0404020203020204" pitchFamily="34" charset="0"/>
                <a:sym typeface="Helvetica Neue"/>
              </a:rPr>
              <a:t>Promo: Need to Know</a:t>
            </a:r>
          </a:p>
        </p:txBody>
      </p:sp>
      <p:pic>
        <p:nvPicPr>
          <p:cNvPr id="23" name="Graphic 22" descr="Handshake">
            <a:extLst>
              <a:ext uri="{FF2B5EF4-FFF2-40B4-BE49-F238E27FC236}">
                <a16:creationId xmlns:a16="http://schemas.microsoft.com/office/drawing/2014/main" id="{5702EB0D-A64F-4A0C-A899-03276F27C3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0539" y="1026613"/>
            <a:ext cx="746421" cy="718264"/>
          </a:xfrm>
          <a:prstGeom prst="rect">
            <a:avLst/>
          </a:prstGeom>
        </p:spPr>
      </p:pic>
      <p:grpSp>
        <p:nvGrpSpPr>
          <p:cNvPr id="26" name="Group 25">
            <a:extLst>
              <a:ext uri="{FF2B5EF4-FFF2-40B4-BE49-F238E27FC236}">
                <a16:creationId xmlns:a16="http://schemas.microsoft.com/office/drawing/2014/main" id="{B652CC3A-00A5-450F-B25D-E1DE023D5CA5}"/>
              </a:ext>
            </a:extLst>
          </p:cNvPr>
          <p:cNvGrpSpPr/>
          <p:nvPr/>
        </p:nvGrpSpPr>
        <p:grpSpPr>
          <a:xfrm>
            <a:off x="547073" y="4437752"/>
            <a:ext cx="5037447" cy="1446634"/>
            <a:chOff x="664406" y="4227054"/>
            <a:chExt cx="5037447" cy="1446634"/>
          </a:xfrm>
        </p:grpSpPr>
        <p:sp>
          <p:nvSpPr>
            <p:cNvPr id="27" name="Rectangle 26">
              <a:extLst>
                <a:ext uri="{FF2B5EF4-FFF2-40B4-BE49-F238E27FC236}">
                  <a16:creationId xmlns:a16="http://schemas.microsoft.com/office/drawing/2014/main" id="{FBE65D1B-E7DE-410B-9E8B-E03430648DD3}"/>
                </a:ext>
              </a:extLst>
            </p:cNvPr>
            <p:cNvSpPr/>
            <p:nvPr/>
          </p:nvSpPr>
          <p:spPr>
            <a:xfrm>
              <a:off x="1378761" y="4949432"/>
              <a:ext cx="4323091" cy="71875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 Clear Light"/>
                <a:ea typeface="Helvetica Neue Medium"/>
                <a:cs typeface="Helvetica Neue Medium"/>
                <a:sym typeface="Helvetica Neue Medium"/>
              </a:endParaRPr>
            </a:p>
          </p:txBody>
        </p:sp>
        <p:sp>
          <p:nvSpPr>
            <p:cNvPr id="30" name="Content Placeholder 2">
              <a:extLst>
                <a:ext uri="{FF2B5EF4-FFF2-40B4-BE49-F238E27FC236}">
                  <a16:creationId xmlns:a16="http://schemas.microsoft.com/office/drawing/2014/main" id="{F3C4D8C1-3184-4897-917F-A1A3CAA2022B}"/>
                </a:ext>
              </a:extLst>
            </p:cNvPr>
            <p:cNvSpPr txBox="1">
              <a:spLocks/>
            </p:cNvSpPr>
            <p:nvPr/>
          </p:nvSpPr>
          <p:spPr>
            <a:xfrm>
              <a:off x="1509157" y="5012269"/>
              <a:ext cx="4192696" cy="661419"/>
            </a:xfrm>
            <a:prstGeom prst="rect">
              <a:avLst/>
            </a:prstGeom>
          </p:spPr>
          <p:txBody>
            <a:bodyPr lIns="91440" tIns="45720" rIns="91440" bIns="45720" anchor="t"/>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550" b="0" i="1" u="none" strike="noStrike" kern="1200" cap="none" spc="0" normalizeH="0" baseline="0" noProof="0">
                  <a:ln>
                    <a:noFill/>
                  </a:ln>
                  <a:solidFill>
                    <a:srgbClr val="FFFFFF"/>
                  </a:solidFill>
                  <a:effectLst/>
                  <a:uLnTx/>
                  <a:uFillTx/>
                  <a:latin typeface="Intel Clear Light"/>
                  <a:cs typeface="Intel Clear" panose="020B0604020203020204" pitchFamily="34" charset="0"/>
                  <a:sym typeface="Helvetica Neue"/>
                </a:rPr>
                <a:t>Managers own ensuring promoted employees have a strong post promo pay position. </a:t>
              </a:r>
            </a:p>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kumimoji="0" lang="en-US" sz="1550" b="0" i="0" u="none" strike="noStrike" kern="1200" cap="none" spc="0" normalizeH="0" baseline="0" noProof="0">
                <a:ln>
                  <a:noFill/>
                </a:ln>
                <a:solidFill>
                  <a:srgbClr val="FFFFFF"/>
                </a:solidFill>
                <a:effectLst/>
                <a:uLnTx/>
                <a:uFillTx/>
                <a:latin typeface="Intel Clear Light"/>
                <a:ea typeface="+mn-ea"/>
                <a:cs typeface="Intel Clear" panose="020B0604020203020204" pitchFamily="34" charset="0"/>
                <a:sym typeface="Helvetica Neue"/>
              </a:endParaRPr>
            </a:p>
            <a:p>
              <a:pPr marL="0" marR="0" lvl="0" indent="0" algn="l" defTabSz="609585"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kumimoji="0" lang="en-US" sz="1550" b="0" i="0" u="none" strike="noStrike" kern="1200" cap="none" spc="0" normalizeH="0" baseline="0" noProof="0">
                <a:ln>
                  <a:noFill/>
                </a:ln>
                <a:solidFill>
                  <a:srgbClr val="FFFFFF"/>
                </a:solidFill>
                <a:effectLst/>
                <a:uLnTx/>
                <a:uFillTx/>
                <a:latin typeface="Intel Clear Light"/>
                <a:cs typeface="Intel Clear" panose="020B0604020203020204" pitchFamily="34" charset="0"/>
                <a:sym typeface="Helvetica Neue"/>
              </a:endParaRPr>
            </a:p>
          </p:txBody>
        </p:sp>
        <p:grpSp>
          <p:nvGrpSpPr>
            <p:cNvPr id="31" name="Group 30">
              <a:extLst>
                <a:ext uri="{FF2B5EF4-FFF2-40B4-BE49-F238E27FC236}">
                  <a16:creationId xmlns:a16="http://schemas.microsoft.com/office/drawing/2014/main" id="{BC7D9724-5696-4A78-B70A-194512EE148B}"/>
                </a:ext>
              </a:extLst>
            </p:cNvPr>
            <p:cNvGrpSpPr/>
            <p:nvPr/>
          </p:nvGrpSpPr>
          <p:grpSpPr>
            <a:xfrm>
              <a:off x="664406" y="4227054"/>
              <a:ext cx="714356" cy="718758"/>
              <a:chOff x="169465" y="4765471"/>
              <a:chExt cx="714356" cy="718758"/>
            </a:xfrm>
          </p:grpSpPr>
          <p:sp>
            <p:nvSpPr>
              <p:cNvPr id="32" name="Rectangle 31">
                <a:extLst>
                  <a:ext uri="{FF2B5EF4-FFF2-40B4-BE49-F238E27FC236}">
                    <a16:creationId xmlns:a16="http://schemas.microsoft.com/office/drawing/2014/main" id="{3778AF79-56C3-494B-9E59-11FE3834466A}"/>
                  </a:ext>
                </a:extLst>
              </p:cNvPr>
              <p:cNvSpPr/>
              <p:nvPr/>
            </p:nvSpPr>
            <p:spPr>
              <a:xfrm>
                <a:off x="169465" y="4765471"/>
                <a:ext cx="714356" cy="718758"/>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34" name="Picture 16" descr="A picture containing icon&#10;&#10;Description automatically generated">
                <a:extLst>
                  <a:ext uri="{FF2B5EF4-FFF2-40B4-BE49-F238E27FC236}">
                    <a16:creationId xmlns:a16="http://schemas.microsoft.com/office/drawing/2014/main" id="{2684F2D9-A67A-4624-979E-8209D7DB12E7}"/>
                  </a:ext>
                </a:extLst>
              </p:cNvPr>
              <p:cNvPicPr>
                <a:picLocks noChangeAspect="1"/>
              </p:cNvPicPr>
              <p:nvPr/>
            </p:nvPicPr>
            <p:blipFill>
              <a:blip r:embed="rId5"/>
              <a:stretch>
                <a:fillRect/>
              </a:stretch>
            </p:blipFill>
            <p:spPr>
              <a:xfrm>
                <a:off x="274221" y="4867874"/>
                <a:ext cx="513951" cy="513951"/>
              </a:xfrm>
              <a:prstGeom prst="rect">
                <a:avLst/>
              </a:prstGeom>
            </p:spPr>
          </p:pic>
        </p:grpSp>
      </p:grpSp>
      <p:pic>
        <p:nvPicPr>
          <p:cNvPr id="14" name="Picture 2" descr="PeopleFluent (@PeopleFluent) | Twitter">
            <a:extLst>
              <a:ext uri="{FF2B5EF4-FFF2-40B4-BE49-F238E27FC236}">
                <a16:creationId xmlns:a16="http://schemas.microsoft.com/office/drawing/2014/main" id="{CFF82CB5-0196-41A8-B6CE-4560B827576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900" t="19767" r="13483" b="20924"/>
          <a:stretch/>
        </p:blipFill>
        <p:spPr bwMode="auto">
          <a:xfrm>
            <a:off x="9578372" y="4008330"/>
            <a:ext cx="358260" cy="292608"/>
          </a:xfrm>
          <a:prstGeom prst="rect">
            <a:avLst/>
          </a:prstGeom>
          <a:noFill/>
          <a:ln w="12700">
            <a:noFill/>
          </a:ln>
          <a:effectLst/>
          <a:extLst>
            <a:ext uri="{909E8E84-426E-40DD-AFC4-6F175D3DCCD1}">
              <a14:hiddenFill xmlns:a14="http://schemas.microsoft.com/office/drawing/2010/main">
                <a:solidFill>
                  <a:srgbClr val="FFFFFF"/>
                </a:solidFill>
              </a14:hiddenFill>
            </a:ext>
          </a:extLst>
        </p:spPr>
      </p:pic>
      <p:pic>
        <p:nvPicPr>
          <p:cNvPr id="15" name="Picture 2" descr="PeopleFluent (@PeopleFluent) | Twitter">
            <a:extLst>
              <a:ext uri="{FF2B5EF4-FFF2-40B4-BE49-F238E27FC236}">
                <a16:creationId xmlns:a16="http://schemas.microsoft.com/office/drawing/2014/main" id="{84708128-30D8-4E01-911C-510FA781019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900" t="19767" r="13483" b="20924"/>
          <a:stretch/>
        </p:blipFill>
        <p:spPr bwMode="auto">
          <a:xfrm>
            <a:off x="10939067" y="4761498"/>
            <a:ext cx="358260" cy="292608"/>
          </a:xfrm>
          <a:prstGeom prst="rect">
            <a:avLst/>
          </a:prstGeom>
          <a:noFill/>
          <a:ln w="12700">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2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D699-A107-42D3-BDEC-B411741B9A91}"/>
              </a:ext>
            </a:extLst>
          </p:cNvPr>
          <p:cNvSpPr>
            <a:spLocks noGrp="1"/>
          </p:cNvSpPr>
          <p:nvPr>
            <p:ph type="title"/>
          </p:nvPr>
        </p:nvSpPr>
        <p:spPr/>
        <p:txBody>
          <a:bodyPr lIns="0" tIns="0" rIns="0" bIns="0" anchor="t">
            <a:noAutofit/>
          </a:bodyPr>
          <a:lstStyle/>
          <a:p>
            <a:r>
              <a:rPr lang="en-US">
                <a:solidFill>
                  <a:srgbClr val="262626"/>
                </a:solidFill>
                <a:latin typeface="Intel Clear Light"/>
              </a:rPr>
              <a:t>Differentiating with reward levers</a:t>
            </a:r>
          </a:p>
        </p:txBody>
      </p:sp>
      <p:sp>
        <p:nvSpPr>
          <p:cNvPr id="4" name="Rectangle 3">
            <a:extLst>
              <a:ext uri="{FF2B5EF4-FFF2-40B4-BE49-F238E27FC236}">
                <a16:creationId xmlns:a16="http://schemas.microsoft.com/office/drawing/2014/main" id="{D4ADA06D-5F21-403B-AEFD-133C97ED87B4}"/>
              </a:ext>
            </a:extLst>
          </p:cNvPr>
          <p:cNvSpPr/>
          <p:nvPr/>
        </p:nvSpPr>
        <p:spPr>
          <a:xfrm>
            <a:off x="2820938" y="1231596"/>
            <a:ext cx="8676575" cy="3071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lvl="0" indent="0" algn="l" defTabSz="825500" rtl="0" eaLnBrk="1" fontAlgn="auto" latinLnBrk="0" hangingPunct="0">
              <a:lnSpc>
                <a:spcPct val="100000"/>
              </a:lnSpc>
              <a:spcBef>
                <a:spcPts val="0"/>
              </a:spcBef>
              <a:spcAft>
                <a:spcPts val="1200"/>
              </a:spcAft>
              <a:buClrTx/>
              <a:buSzTx/>
              <a:buFontTx/>
              <a:buNone/>
              <a:tabLst/>
              <a:defRPr/>
            </a:pPr>
            <a:r>
              <a:rPr kumimoji="0" lang="en-US" sz="2000" b="1" i="0" u="none" strike="noStrike" kern="0" cap="none" spc="0" normalizeH="0" baseline="0" noProof="0" dirty="0">
                <a:ln>
                  <a:noFill/>
                </a:ln>
                <a:solidFill>
                  <a:srgbClr val="0068B5"/>
                </a:solidFill>
                <a:effectLst/>
                <a:uLnTx/>
                <a:uFillTx/>
                <a:latin typeface="Intel Clear Light"/>
                <a:ea typeface="Intel Clear Light" panose="020B0404020203020204" pitchFamily="34" charset="0"/>
                <a:cs typeface="Intel Clear Light" panose="020B0404020203020204" pitchFamily="34" charset="0"/>
                <a:sym typeface="Helvetica Neue Medium"/>
              </a:rPr>
              <a:t>Avoid giving </a:t>
            </a:r>
            <a:r>
              <a:rPr kumimoji="0" lang="en-US" sz="2000" b="1" i="1" u="none" strike="noStrike" kern="0" cap="none" spc="0" normalizeH="0" baseline="0" noProof="0" dirty="0">
                <a:ln>
                  <a:noFill/>
                </a:ln>
                <a:solidFill>
                  <a:srgbClr val="0068B5"/>
                </a:solidFill>
                <a:effectLst/>
                <a:uLnTx/>
                <a:uFillTx/>
                <a:latin typeface="Intel Clear Light"/>
                <a:ea typeface="Intel Clear Light" panose="020B0404020203020204" pitchFamily="34" charset="0"/>
                <a:cs typeface="Intel Clear Light" panose="020B0404020203020204" pitchFamily="34" charset="0"/>
                <a:sym typeface="Helvetica Neue Medium"/>
              </a:rPr>
              <a:t>all </a:t>
            </a:r>
            <a:r>
              <a:rPr kumimoji="0" lang="en-US" sz="2000" b="1" i="0" u="none" strike="noStrike" kern="0" cap="none" spc="0" normalizeH="0" baseline="0" noProof="0" dirty="0">
                <a:ln>
                  <a:noFill/>
                </a:ln>
                <a:solidFill>
                  <a:srgbClr val="0068B5"/>
                </a:solidFill>
                <a:effectLst/>
                <a:uLnTx/>
                <a:uFillTx/>
                <a:latin typeface="Intel Clear Light"/>
                <a:ea typeface="Intel Clear Light" panose="020B0404020203020204" pitchFamily="34" charset="0"/>
                <a:cs typeface="Intel Clear Light" panose="020B0404020203020204" pitchFamily="34" charset="0"/>
                <a:sym typeface="Helvetica Neue Medium"/>
              </a:rPr>
              <a:t>employees rewards around the midpoint of base pay range guidance and between 90%-120% stock targets (“target rewards”).</a:t>
            </a:r>
          </a:p>
          <a:p>
            <a:pPr marL="739775" marR="0" lvl="2" indent="0" algn="l" defTabSz="825500" rtl="0" eaLnBrk="1" fontAlgn="auto" latinLnBrk="0" hangingPunct="0">
              <a:lnSpc>
                <a:spcPct val="100000"/>
              </a:lnSpc>
              <a:spcBef>
                <a:spcPts val="0"/>
              </a:spcBef>
              <a:spcAft>
                <a:spcPts val="1200"/>
              </a:spcAft>
              <a:buClrTx/>
              <a:buSzTx/>
              <a:buFontTx/>
              <a:buNone/>
              <a:tabLst/>
              <a:defRPr/>
            </a:pPr>
            <a:r>
              <a:rPr kumimoji="0" lang="en-US" sz="1800" b="1" i="1"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Top</a:t>
            </a:r>
            <a:r>
              <a:rPr kumimoji="0" lang="en-US" sz="18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 performers with the </a:t>
            </a:r>
            <a:r>
              <a:rPr kumimoji="0" lang="en-US" sz="1800" b="1" i="1"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most</a:t>
            </a:r>
            <a:r>
              <a:rPr kumimoji="0" lang="en-US" sz="18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 potential should generally receive rewards </a:t>
            </a:r>
            <a:r>
              <a:rPr kumimoji="0" lang="en-US" sz="1800" b="1"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above </a:t>
            </a:r>
            <a:r>
              <a:rPr kumimoji="0" lang="en-US" sz="18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target rewards (“enhanced rewards”).</a:t>
            </a:r>
            <a:endParaRPr kumimoji="0" lang="en-US" sz="18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a:endParaRPr>
          </a:p>
          <a:p>
            <a:pPr marL="739775" marR="0" lvl="2" indent="0" algn="l" defTabSz="825500" rtl="0" eaLnBrk="1" fontAlgn="auto" latinLnBrk="0" hangingPunct="0">
              <a:lnSpc>
                <a:spcPct val="100000"/>
              </a:lnSpc>
              <a:spcBef>
                <a:spcPts val="0"/>
              </a:spcBef>
              <a:spcAft>
                <a:spcPts val="1200"/>
              </a:spcAft>
              <a:buClrTx/>
              <a:buSzTx/>
              <a:buFontTx/>
              <a:buNone/>
              <a:tabLst/>
              <a:defRPr/>
            </a:pPr>
            <a:r>
              <a:rPr kumimoji="0" lang="en-US" sz="1800" b="1" i="1"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Underperformers</a:t>
            </a:r>
            <a:r>
              <a:rPr kumimoji="0" lang="en-US" sz="18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 should generally receive rewards </a:t>
            </a:r>
            <a:r>
              <a:rPr kumimoji="0" lang="en-US" sz="1800" b="1" i="1"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below </a:t>
            </a:r>
            <a:r>
              <a:rPr kumimoji="0" lang="en-US" sz="1800" b="0" i="0" u="none" strike="noStrike" kern="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target rewards (“reduced rewards”).</a:t>
            </a:r>
            <a:br>
              <a:rPr kumimoji="0" lang="en-US" sz="1100" b="0" i="0" u="none" strike="noStrike" kern="0" cap="none" spc="0" normalizeH="0" baseline="0" noProof="0" dirty="0">
                <a:ln>
                  <a:noFill/>
                </a:ln>
                <a:solidFill>
                  <a:srgbClr val="000000"/>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a:rPr>
            </a:br>
            <a:endParaRPr kumimoji="0" lang="en-US" sz="1100" b="0" i="0" u="none" strike="noStrike" kern="0" cap="none" spc="0" normalizeH="0" baseline="0" noProof="0" dirty="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endParaRPr>
          </a:p>
          <a:p>
            <a:pPr marL="0" marR="0" lvl="0" indent="0" algn="l" defTabSz="825500" rtl="0" eaLnBrk="1" fontAlgn="auto" latinLnBrk="0" hangingPunct="0">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rgbClr val="0068B5"/>
                </a:solidFill>
                <a:effectLst/>
                <a:uLnTx/>
                <a:uFillTx/>
                <a:latin typeface="Intel Clear Light"/>
                <a:ea typeface="Intel Clear Light" panose="020B0404020203020204" pitchFamily="34" charset="0"/>
                <a:cs typeface="Intel Clear Light" panose="020B0404020203020204" pitchFamily="34" charset="0"/>
                <a:sym typeface="Helvetica Neue Medium"/>
              </a:rPr>
              <a:t>Target rewards represent </a:t>
            </a:r>
            <a:r>
              <a:rPr kumimoji="0" lang="en-US" sz="2400" b="1" i="1" u="none" strike="noStrike" kern="0" cap="none" spc="0" normalizeH="0" baseline="0" noProof="0" dirty="0">
                <a:ln>
                  <a:noFill/>
                </a:ln>
                <a:solidFill>
                  <a:srgbClr val="0068B5"/>
                </a:solidFill>
                <a:effectLst/>
                <a:uLnTx/>
                <a:uFillTx/>
                <a:latin typeface="Intel Clear Light"/>
                <a:ea typeface="Intel Clear Light" panose="020B0404020203020204" pitchFamily="34" charset="0"/>
                <a:cs typeface="Intel Clear Light" panose="020B0404020203020204" pitchFamily="34" charset="0"/>
                <a:sym typeface="Helvetica Neue Medium"/>
              </a:rPr>
              <a:t>strong</a:t>
            </a:r>
            <a:r>
              <a:rPr kumimoji="0" lang="en-US" sz="2400" b="1" i="0" u="none" strike="noStrike" kern="0" cap="none" spc="0" normalizeH="0" baseline="0" noProof="0" dirty="0">
                <a:ln>
                  <a:noFill/>
                </a:ln>
                <a:solidFill>
                  <a:srgbClr val="0068B5"/>
                </a:solidFill>
                <a:effectLst/>
                <a:uLnTx/>
                <a:uFillTx/>
                <a:latin typeface="Intel Clear Light"/>
                <a:ea typeface="Intel Clear Light" panose="020B0404020203020204" pitchFamily="34" charset="0"/>
                <a:cs typeface="Intel Clear Light" panose="020B0404020203020204" pitchFamily="34" charset="0"/>
                <a:sym typeface="Helvetica Neue Medium"/>
              </a:rPr>
              <a:t> rewards and </a:t>
            </a:r>
            <a:r>
              <a:rPr kumimoji="0" lang="en-US" sz="2400" b="1" i="1" u="none" strike="noStrike" kern="0" cap="none" spc="0" normalizeH="0" baseline="0" noProof="0" dirty="0">
                <a:ln>
                  <a:noFill/>
                </a:ln>
                <a:solidFill>
                  <a:srgbClr val="0068B5"/>
                </a:solidFill>
                <a:effectLst/>
                <a:uLnTx/>
                <a:uFillTx/>
                <a:latin typeface="Intel Clear Light"/>
                <a:ea typeface="Intel Clear Light" panose="020B0404020203020204" pitchFamily="34" charset="0"/>
                <a:cs typeface="Intel Clear Light" panose="020B0404020203020204" pitchFamily="34" charset="0"/>
                <a:sym typeface="Helvetica Neue Medium"/>
              </a:rPr>
              <a:t>positive </a:t>
            </a:r>
            <a:r>
              <a:rPr kumimoji="0" lang="en-US" sz="2400" b="1" i="0" u="none" strike="noStrike" kern="0" cap="none" spc="0" normalizeH="0" baseline="0" noProof="0" dirty="0">
                <a:ln>
                  <a:noFill/>
                </a:ln>
                <a:solidFill>
                  <a:srgbClr val="0068B5"/>
                </a:solidFill>
                <a:effectLst/>
                <a:uLnTx/>
                <a:uFillTx/>
                <a:latin typeface="Intel Clear Light"/>
                <a:ea typeface="Intel Clear Light" panose="020B0404020203020204" pitchFamily="34" charset="0"/>
                <a:cs typeface="Intel Clear Light" panose="020B0404020203020204" pitchFamily="34" charset="0"/>
                <a:sym typeface="Helvetica Neue Medium"/>
              </a:rPr>
              <a:t>performance messages.</a:t>
            </a:r>
            <a:endParaRPr kumimoji="0" lang="en-US" sz="2000" b="0" i="0" u="none" strike="noStrike" kern="0" cap="none" spc="0" normalizeH="0" baseline="0" noProof="0" dirty="0">
              <a:ln>
                <a:noFill/>
              </a:ln>
              <a:solidFill>
                <a:srgbClr val="0068B5"/>
              </a:solidFill>
              <a:effectLst/>
              <a:uLnTx/>
              <a:uFillTx/>
              <a:latin typeface="Intel Clear Light"/>
              <a:ea typeface="Intel Clear Light" panose="020B0404020203020204" pitchFamily="34" charset="0"/>
              <a:cs typeface="Intel Clear Light" panose="020B0404020203020204" pitchFamily="34" charset="0"/>
              <a:sym typeface="Helvetica Neue Medium"/>
            </a:endParaRPr>
          </a:p>
          <a:p>
            <a:pPr marL="0" marR="0" lvl="0" indent="0" algn="l" defTabSz="825500" rtl="0" eaLnBrk="1" fontAlgn="auto" latinLnBrk="0" hangingPunct="0">
              <a:lnSpc>
                <a:spcPct val="100000"/>
              </a:lnSpc>
              <a:spcBef>
                <a:spcPts val="0"/>
              </a:spcBef>
              <a:spcAft>
                <a:spcPts val="1200"/>
              </a:spcAft>
              <a:buClrTx/>
              <a:buSzTx/>
              <a:buFontTx/>
              <a:buNone/>
              <a:tabLst/>
              <a:defRPr/>
            </a:pPr>
            <a:endParaRPr kumimoji="0" lang="en-US" sz="1800" b="0" i="0" u="none" strike="noStrike" kern="0" cap="none" spc="0" normalizeH="0" baseline="0" noProof="0" dirty="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endParaRPr>
          </a:p>
        </p:txBody>
      </p:sp>
      <p:pic>
        <p:nvPicPr>
          <p:cNvPr id="5" name="Graphic 4" descr="Upward trend">
            <a:extLst>
              <a:ext uri="{FF2B5EF4-FFF2-40B4-BE49-F238E27FC236}">
                <a16:creationId xmlns:a16="http://schemas.microsoft.com/office/drawing/2014/main" id="{0E583D54-DD84-4047-A7C6-78870A520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2964" y="2093214"/>
            <a:ext cx="760634" cy="760634"/>
          </a:xfrm>
          <a:prstGeom prst="rect">
            <a:avLst/>
          </a:prstGeom>
        </p:spPr>
      </p:pic>
      <p:pic>
        <p:nvPicPr>
          <p:cNvPr id="7" name="Graphic 6" descr="Coins">
            <a:extLst>
              <a:ext uri="{FF2B5EF4-FFF2-40B4-BE49-F238E27FC236}">
                <a16:creationId xmlns:a16="http://schemas.microsoft.com/office/drawing/2014/main" id="{E42114E1-1566-4CEF-9508-8759F4C420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4487" y="2102549"/>
            <a:ext cx="760634" cy="760634"/>
          </a:xfrm>
          <a:prstGeom prst="rect">
            <a:avLst/>
          </a:prstGeom>
        </p:spPr>
      </p:pic>
      <p:pic>
        <p:nvPicPr>
          <p:cNvPr id="10" name="Graphic 9" descr="Handshake">
            <a:extLst>
              <a:ext uri="{FF2B5EF4-FFF2-40B4-BE49-F238E27FC236}">
                <a16:creationId xmlns:a16="http://schemas.microsoft.com/office/drawing/2014/main" id="{67A20A95-2CEB-483B-91CD-E09889F615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1109" y="2853848"/>
            <a:ext cx="914400" cy="914400"/>
          </a:xfrm>
          <a:prstGeom prst="rect">
            <a:avLst/>
          </a:prstGeom>
        </p:spPr>
      </p:pic>
      <p:sp>
        <p:nvSpPr>
          <p:cNvPr id="11" name="Rectangle 10">
            <a:extLst>
              <a:ext uri="{FF2B5EF4-FFF2-40B4-BE49-F238E27FC236}">
                <a16:creationId xmlns:a16="http://schemas.microsoft.com/office/drawing/2014/main" id="{5DF9F45C-3F97-4C9A-8D18-434E777C1FDF}"/>
              </a:ext>
            </a:extLst>
          </p:cNvPr>
          <p:cNvSpPr/>
          <p:nvPr/>
        </p:nvSpPr>
        <p:spPr>
          <a:xfrm>
            <a:off x="571370" y="4488949"/>
            <a:ext cx="8927154" cy="1797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lvl="0" indent="0" algn="l" defTabSz="825500" rtl="0" eaLnBrk="1" fontAlgn="auto" latinLnBrk="0" hangingPunct="0">
              <a:lnSpc>
                <a:spcPct val="100000"/>
              </a:lnSpc>
              <a:spcBef>
                <a:spcPts val="0"/>
              </a:spcBef>
              <a:spcAft>
                <a:spcPts val="1200"/>
              </a:spcAft>
              <a:buClrTx/>
              <a:buSzTx/>
              <a:buFontTx/>
              <a:buNone/>
              <a:tabLst/>
              <a:defRPr/>
            </a:pPr>
            <a:r>
              <a:rPr kumimoji="0" lang="en-US" sz="2000" b="0"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There are </a:t>
            </a:r>
            <a:r>
              <a:rPr kumimoji="0" lang="en-US" sz="2000" b="1"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many factors </a:t>
            </a:r>
            <a:r>
              <a:rPr kumimoji="0" lang="en-US" sz="2000" b="0"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to consider when making rewards decisions. </a:t>
            </a:r>
            <a:endParaRPr kumimoji="0" lang="en-US" sz="2000" b="0" i="1" u="none" strike="noStrike" kern="0" cap="none" spc="0" normalizeH="0" baseline="0" noProof="0">
              <a:ln>
                <a:noFill/>
              </a:ln>
              <a:solidFill>
                <a:srgbClr val="262626"/>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a:endParaRPr>
          </a:p>
          <a:p>
            <a:pPr marL="0" marR="0" lvl="0" indent="0" algn="l" defTabSz="825500" rtl="0" eaLnBrk="1" fontAlgn="auto" latinLnBrk="0" hangingPunct="0">
              <a:lnSpc>
                <a:spcPct val="100000"/>
              </a:lnSpc>
              <a:spcBef>
                <a:spcPts val="0"/>
              </a:spcBef>
              <a:spcAft>
                <a:spcPts val="1200"/>
              </a:spcAft>
              <a:buClrTx/>
              <a:buSzTx/>
              <a:buFontTx/>
              <a:buNone/>
              <a:tabLst/>
              <a:defRPr/>
            </a:pPr>
            <a:r>
              <a:rPr kumimoji="0" lang="en-US" sz="2000" b="0"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Consider pulling different reward levers for employees on your team depending on their </a:t>
            </a:r>
            <a:r>
              <a:rPr kumimoji="0" lang="en-US" sz="2000" b="1"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performance, impact, potential, current compa-ratio, </a:t>
            </a:r>
            <a:r>
              <a:rPr kumimoji="0" lang="en-US" sz="2000" b="0"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and</a:t>
            </a:r>
            <a:r>
              <a:rPr kumimoji="0" lang="en-US" sz="2000" b="1"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 holding power (unvested stock), </a:t>
            </a:r>
            <a:r>
              <a:rPr kumimoji="0" lang="en-US" sz="2000" b="0"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in addition to </a:t>
            </a:r>
            <a:r>
              <a:rPr kumimoji="0" lang="en-US" sz="2000" b="1"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business needs, budget, </a:t>
            </a:r>
            <a:r>
              <a:rPr kumimoji="0" lang="en-US" sz="2000" b="0"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and </a:t>
            </a:r>
            <a:r>
              <a:rPr kumimoji="0" lang="en-US" sz="2000" b="1"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equity</a:t>
            </a:r>
            <a:r>
              <a:rPr kumimoji="0" lang="en-US" sz="2000" b="0"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Medium"/>
              </a:rPr>
              <a:t> across the team.</a:t>
            </a:r>
            <a:endParaRPr kumimoji="0" lang="en-US" sz="2000" b="0" i="1" u="none" strike="noStrike" kern="0" cap="none" spc="0" normalizeH="0" baseline="0" noProof="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sym typeface="Helvetica Neue"/>
            </a:endParaRPr>
          </a:p>
        </p:txBody>
      </p:sp>
      <p:pic>
        <p:nvPicPr>
          <p:cNvPr id="14" name="Graphic 13" descr="Head with gears">
            <a:extLst>
              <a:ext uri="{FF2B5EF4-FFF2-40B4-BE49-F238E27FC236}">
                <a16:creationId xmlns:a16="http://schemas.microsoft.com/office/drawing/2014/main" id="{8EF06197-E94A-4920-B794-540358BF39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9862499" y="4734669"/>
            <a:ext cx="1300351" cy="1300351"/>
          </a:xfrm>
          <a:prstGeom prst="rect">
            <a:avLst/>
          </a:prstGeom>
        </p:spPr>
      </p:pic>
    </p:spTree>
    <p:extLst>
      <p:ext uri="{BB962C8B-B14F-4D97-AF65-F5344CB8AC3E}">
        <p14:creationId xmlns:p14="http://schemas.microsoft.com/office/powerpoint/2010/main" val="396373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4AB39C-BB2A-4CB9-8D46-EA439796E382}"/>
              </a:ext>
            </a:extLst>
          </p:cNvPr>
          <p:cNvPicPr>
            <a:picLocks noChangeAspect="1"/>
          </p:cNvPicPr>
          <p:nvPr/>
        </p:nvPicPr>
        <p:blipFill>
          <a:blip r:embed="rId2"/>
          <a:stretch>
            <a:fillRect/>
          </a:stretch>
        </p:blipFill>
        <p:spPr>
          <a:xfrm>
            <a:off x="568080" y="250375"/>
            <a:ext cx="10485522" cy="6212070"/>
          </a:xfrm>
          <a:prstGeom prst="rect">
            <a:avLst/>
          </a:prstGeom>
        </p:spPr>
      </p:pic>
    </p:spTree>
    <p:extLst>
      <p:ext uri="{BB962C8B-B14F-4D97-AF65-F5344CB8AC3E}">
        <p14:creationId xmlns:p14="http://schemas.microsoft.com/office/powerpoint/2010/main" val="258667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796231-7799-4705-B4BC-1DA49439A6C8}"/>
              </a:ext>
            </a:extLst>
          </p:cNvPr>
          <p:cNvGraphicFramePr>
            <a:graphicFrameLocks noGrp="1"/>
          </p:cNvGraphicFramePr>
          <p:nvPr/>
        </p:nvGraphicFramePr>
        <p:xfrm>
          <a:off x="30822" y="107406"/>
          <a:ext cx="11763909" cy="6408118"/>
        </p:xfrm>
        <a:graphic>
          <a:graphicData uri="http://schemas.openxmlformats.org/drawingml/2006/table">
            <a:tbl>
              <a:tblPr firstRow="1" firstCol="1" bandRow="1">
                <a:tableStyleId>{3B4B98B0-60AC-42C2-AFA5-B58CD77FA1E5}</a:tableStyleId>
              </a:tblPr>
              <a:tblGrid>
                <a:gridCol w="1007997">
                  <a:extLst>
                    <a:ext uri="{9D8B030D-6E8A-4147-A177-3AD203B41FA5}">
                      <a16:colId xmlns:a16="http://schemas.microsoft.com/office/drawing/2014/main" val="105203730"/>
                    </a:ext>
                  </a:extLst>
                </a:gridCol>
                <a:gridCol w="1185878">
                  <a:extLst>
                    <a:ext uri="{9D8B030D-6E8A-4147-A177-3AD203B41FA5}">
                      <a16:colId xmlns:a16="http://schemas.microsoft.com/office/drawing/2014/main" val="759750721"/>
                    </a:ext>
                  </a:extLst>
                </a:gridCol>
                <a:gridCol w="4020126">
                  <a:extLst>
                    <a:ext uri="{9D8B030D-6E8A-4147-A177-3AD203B41FA5}">
                      <a16:colId xmlns:a16="http://schemas.microsoft.com/office/drawing/2014/main" val="2235117315"/>
                    </a:ext>
                  </a:extLst>
                </a:gridCol>
                <a:gridCol w="5549908">
                  <a:extLst>
                    <a:ext uri="{9D8B030D-6E8A-4147-A177-3AD203B41FA5}">
                      <a16:colId xmlns:a16="http://schemas.microsoft.com/office/drawing/2014/main" val="3875615909"/>
                    </a:ext>
                  </a:extLst>
                </a:gridCol>
              </a:tblGrid>
              <a:tr h="251560">
                <a:tc>
                  <a:txBody>
                    <a:bodyPr/>
                    <a:lstStyle/>
                    <a:p>
                      <a:pPr marL="0" marR="0" algn="ctr">
                        <a:spcBef>
                          <a:spcPts val="0"/>
                        </a:spcBef>
                        <a:spcAft>
                          <a:spcPts val="0"/>
                        </a:spcAft>
                      </a:pPr>
                      <a:r>
                        <a:rPr lang="en-US" sz="1400" b="1" dirty="0">
                          <a:solidFill>
                            <a:schemeClr val="tx1"/>
                          </a:solidFill>
                          <a:effectLst/>
                        </a:rPr>
                        <a:t>WW</a:t>
                      </a:r>
                      <a:endParaRPr lang="en-US" sz="1400" dirty="0">
                        <a:solidFill>
                          <a:schemeClr val="tx1"/>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400" b="1">
                          <a:solidFill>
                            <a:schemeClr val="tx1"/>
                          </a:solidFill>
                          <a:effectLst/>
                        </a:rPr>
                        <a:t>Dates</a:t>
                      </a:r>
                      <a:endParaRPr lang="en-US" sz="1400">
                        <a:solidFill>
                          <a:schemeClr val="tx1"/>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Rewards Activity</a:t>
                      </a:r>
                      <a:endParaRPr lang="en-US" sz="1400" dirty="0">
                        <a:solidFill>
                          <a:schemeClr val="tx1"/>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Notes</a:t>
                      </a:r>
                      <a:endParaRPr lang="en-US" sz="1400" dirty="0">
                        <a:solidFill>
                          <a:schemeClr val="tx1"/>
                        </a:solidFill>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931768233"/>
                  </a:ext>
                </a:extLst>
              </a:tr>
              <a:tr h="167081">
                <a:tc>
                  <a:txBody>
                    <a:bodyPr/>
                    <a:lstStyle/>
                    <a:p>
                      <a:pPr marL="0" marR="0" algn="ctr">
                        <a:spcBef>
                          <a:spcPts val="0"/>
                        </a:spcBef>
                        <a:spcAft>
                          <a:spcPts val="0"/>
                        </a:spcAft>
                      </a:pPr>
                      <a:r>
                        <a:rPr lang="en-US" sz="1200" dirty="0">
                          <a:solidFill>
                            <a:srgbClr val="000000"/>
                          </a:solidFill>
                          <a:effectLst/>
                        </a:rPr>
                        <a:t>WW49</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30-Nov</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0000"/>
                          </a:solidFill>
                          <a:effectLst/>
                        </a:rPr>
                        <a:t>Rewards Eligibility Cutoff</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0000"/>
                          </a:solidFill>
                          <a:effectLst/>
                        </a:rPr>
                        <a:t>New hires starting after Nov. 30 are not eligible for Rewards cycle</a:t>
                      </a:r>
                      <a:endParaRPr lang="en-US" sz="1200" dirty="0">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3905920466"/>
                  </a:ext>
                </a:extLst>
              </a:tr>
              <a:tr h="503120">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lang="en-US" sz="1200" dirty="0">
                          <a:solidFill>
                            <a:schemeClr val="accent4">
                              <a:lumMod val="75000"/>
                            </a:schemeClr>
                          </a:solidFill>
                          <a:effectLst/>
                        </a:rPr>
                        <a:t>WW02</a:t>
                      </a:r>
                      <a:endParaRPr lang="en-US" sz="1200" dirty="0">
                        <a:solidFill>
                          <a:schemeClr val="accent4">
                            <a:lumMod val="75000"/>
                          </a:schemeClr>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dirty="0">
                          <a:solidFill>
                            <a:schemeClr val="accent4">
                              <a:lumMod val="75000"/>
                            </a:schemeClr>
                          </a:solidFill>
                          <a:effectLst/>
                        </a:rPr>
                        <a:t>3-Jan</a:t>
                      </a:r>
                      <a:endParaRPr lang="en-US" sz="1200" dirty="0">
                        <a:solidFill>
                          <a:schemeClr val="accent4">
                            <a:lumMod val="75000"/>
                          </a:schemeClr>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b="0" u="none" strike="noStrike" cap="none" spc="0" baseline="0" dirty="0">
                          <a:solidFill>
                            <a:schemeClr val="accent4">
                              <a:lumMod val="75000"/>
                            </a:schemeClr>
                          </a:solidFill>
                          <a:effectLst/>
                          <a:uFillTx/>
                          <a:sym typeface="Intel Clear"/>
                        </a:rPr>
                        <a:t>FTE 9 box assessment Workday submission due date</a:t>
                      </a:r>
                    </a:p>
                    <a:p>
                      <a:pPr marL="0" marR="0" algn="l">
                        <a:spcBef>
                          <a:spcPts val="0"/>
                        </a:spcBef>
                        <a:spcAft>
                          <a:spcPts val="0"/>
                        </a:spcAft>
                      </a:pPr>
                      <a:r>
                        <a:rPr lang="en-US" sz="1200" b="0" i="0" u="none" strike="noStrike" cap="none" spc="0" baseline="0" dirty="0">
                          <a:solidFill>
                            <a:schemeClr val="accent4">
                              <a:lumMod val="75000"/>
                            </a:schemeClr>
                          </a:solidFill>
                          <a:effectLst/>
                          <a:uFillTx/>
                          <a:latin typeface="Calibri" panose="020F0502020204030204" pitchFamily="34" charset="0"/>
                          <a:ea typeface="PMingLiU" panose="02020500000000000000" pitchFamily="18" charset="-120"/>
                          <a:cs typeface="+mn-cs"/>
                          <a:sym typeface="Intel Clear"/>
                        </a:rPr>
                        <a:t>G9+ promo template submission due date</a:t>
                      </a:r>
                    </a:p>
                  </a:txBody>
                  <a:tcPr marL="68580" marR="68580" marT="0" marB="0" anchor="ctr"/>
                </a:tc>
                <a:tc>
                  <a:txBody>
                    <a:bodyPr/>
                    <a:lstStyle/>
                    <a:p>
                      <a:pPr algn="l"/>
                      <a:r>
                        <a:rPr lang="en-US" sz="1200" b="0" u="none" strike="noStrike" cap="none" spc="0" baseline="0" dirty="0">
                          <a:solidFill>
                            <a:schemeClr val="accent4">
                              <a:lumMod val="75000"/>
                            </a:schemeClr>
                          </a:solidFill>
                          <a:effectLst/>
                          <a:uFillTx/>
                          <a:sym typeface="Intel Clear"/>
                        </a:rPr>
                        <a:t>All manager should submit team 9 box assessment (all grade level) via Workday (Promotion candidate should mark as “ready for promo” in Workday talent assessment)</a:t>
                      </a:r>
                    </a:p>
                    <a:p>
                      <a:pPr algn="l"/>
                      <a:r>
                        <a:rPr lang="en-US" sz="1400" b="0" i="0" u="none" strike="noStrike" cap="none" spc="0" baseline="0" dirty="0">
                          <a:solidFill>
                            <a:schemeClr val="accent4">
                              <a:lumMod val="75000"/>
                            </a:schemeClr>
                          </a:solidFill>
                          <a:effectLst/>
                          <a:uFillTx/>
                          <a:latin typeface="Calibri" panose="020F0502020204030204" pitchFamily="34" charset="0"/>
                          <a:ea typeface="PMingLiU" panose="02020500000000000000" pitchFamily="18" charset="-120"/>
                          <a:cs typeface="+mn-cs"/>
                          <a:sym typeface="Intel Clear"/>
                        </a:rPr>
                        <a:t>* G9+ promo candidate, </a:t>
                      </a:r>
                      <a:r>
                        <a:rPr lang="en-US" sz="1400" b="0" i="0" u="none" strike="noStrike" cap="none" spc="0" baseline="0" dirty="0" err="1">
                          <a:solidFill>
                            <a:schemeClr val="accent4">
                              <a:lumMod val="75000"/>
                            </a:schemeClr>
                          </a:solidFill>
                          <a:effectLst/>
                          <a:uFillTx/>
                          <a:latin typeface="Calibri" panose="020F0502020204030204" pitchFamily="34" charset="0"/>
                          <a:ea typeface="PMingLiU" panose="02020500000000000000" pitchFamily="18" charset="-120"/>
                          <a:cs typeface="+mn-cs"/>
                          <a:sym typeface="Intel Clear"/>
                        </a:rPr>
                        <a:t>mgr</a:t>
                      </a:r>
                      <a:r>
                        <a:rPr lang="en-US" sz="1400" b="0" i="0" u="none" strike="noStrike" cap="none" spc="0" baseline="0" dirty="0">
                          <a:solidFill>
                            <a:schemeClr val="accent4">
                              <a:lumMod val="75000"/>
                            </a:schemeClr>
                          </a:solidFill>
                          <a:effectLst/>
                          <a:uFillTx/>
                          <a:latin typeface="Calibri" panose="020F0502020204030204" pitchFamily="34" charset="0"/>
                          <a:ea typeface="PMingLiU" panose="02020500000000000000" pitchFamily="18" charset="-120"/>
                          <a:cs typeface="+mn-cs"/>
                          <a:sym typeface="Intel Clear"/>
                        </a:rPr>
                        <a:t> should complete SMG G10/87 promo template</a:t>
                      </a:r>
                    </a:p>
                  </a:txBody>
                  <a:tcPr marL="68580" marR="68580" marT="0" marB="0" anchor="ctr"/>
                </a:tc>
                <a:extLst>
                  <a:ext uri="{0D108BD9-81ED-4DB2-BD59-A6C34878D82A}">
                    <a16:rowId xmlns:a16="http://schemas.microsoft.com/office/drawing/2014/main" val="2521548831"/>
                  </a:ext>
                </a:extLst>
              </a:tr>
              <a:tr h="443771">
                <a:tc>
                  <a:txBody>
                    <a:bodyPr/>
                    <a:lstStyle/>
                    <a:p>
                      <a:pPr marL="0" marR="0" algn="ctr">
                        <a:spcBef>
                          <a:spcPts val="0"/>
                        </a:spcBef>
                        <a:spcAft>
                          <a:spcPts val="0"/>
                        </a:spcAft>
                      </a:pPr>
                      <a:endParaRPr lang="en-US" sz="1200" dirty="0">
                        <a:solidFill>
                          <a:schemeClr val="accent4">
                            <a:lumMod val="75000"/>
                          </a:schemeClr>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dirty="0">
                          <a:solidFill>
                            <a:schemeClr val="accent4">
                              <a:lumMod val="75000"/>
                            </a:schemeClr>
                          </a:solidFill>
                          <a:effectLst/>
                        </a:rPr>
                        <a:t>4-Jan</a:t>
                      </a:r>
                      <a:endParaRPr lang="en-US" sz="1200" dirty="0">
                        <a:solidFill>
                          <a:schemeClr val="accent4">
                            <a:lumMod val="75000"/>
                          </a:schemeClr>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chemeClr val="accent4">
                              <a:lumMod val="75000"/>
                            </a:schemeClr>
                          </a:solidFill>
                          <a:effectLst/>
                        </a:rPr>
                        <a:t>FTE staff Reward Alignment Session 1 (1hrs)</a:t>
                      </a:r>
                      <a:endParaRPr lang="en-US" sz="1200" dirty="0">
                        <a:solidFill>
                          <a:schemeClr val="accent4">
                            <a:lumMod val="75000"/>
                          </a:schemeClr>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chemeClr val="accent4">
                              <a:lumMod val="75000"/>
                            </a:schemeClr>
                          </a:solidFill>
                          <a:effectLst/>
                        </a:rPr>
                        <a:t>G9+ Promo candidate alignment date </a:t>
                      </a:r>
                      <a:endParaRPr lang="en-US" sz="1200" dirty="0">
                        <a:solidFill>
                          <a:schemeClr val="accent4">
                            <a:lumMod val="75000"/>
                          </a:schemeClr>
                        </a:solidFill>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2204170840"/>
                  </a:ext>
                </a:extLst>
              </a:tr>
              <a:tr h="443771">
                <a:tc>
                  <a:txBody>
                    <a:bodyPr/>
                    <a:lstStyle/>
                    <a:p>
                      <a:pPr marL="0" marR="0" algn="ctr">
                        <a:spcBef>
                          <a:spcPts val="0"/>
                        </a:spcBef>
                        <a:spcAft>
                          <a:spcPts val="0"/>
                        </a:spcAft>
                      </a:pP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rPr>
                        <a:t>5-Jan</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b="1" dirty="0">
                          <a:solidFill>
                            <a:srgbClr val="000000"/>
                          </a:solidFill>
                          <a:effectLst/>
                        </a:rPr>
                        <a:t>Last date for change Workday data</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0000"/>
                          </a:solidFill>
                          <a:effectLst/>
                        </a:rPr>
                        <a:t>Employee job, grade, pay, and org information will reflect Workday data as of Jan. 7, 2022, in </a:t>
                      </a:r>
                      <a:r>
                        <a:rPr lang="en-US" sz="1200" dirty="0" err="1">
                          <a:solidFill>
                            <a:srgbClr val="000000"/>
                          </a:solidFill>
                          <a:effectLst/>
                        </a:rPr>
                        <a:t>PeopleFluent</a:t>
                      </a:r>
                      <a:r>
                        <a:rPr lang="en-US" sz="1200" dirty="0">
                          <a:solidFill>
                            <a:srgbClr val="000000"/>
                          </a:solidFill>
                          <a:effectLst/>
                        </a:rPr>
                        <a:t>.</a:t>
                      </a:r>
                      <a:endParaRPr lang="en-US" sz="1200" dirty="0">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1444359056"/>
                  </a:ext>
                </a:extLst>
              </a:tr>
              <a:tr h="443771">
                <a:tc>
                  <a:txBody>
                    <a:bodyPr/>
                    <a:lstStyle/>
                    <a:p>
                      <a:pPr marL="0" marR="0" algn="ctr">
                        <a:spcBef>
                          <a:spcPts val="0"/>
                        </a:spcBef>
                        <a:spcAft>
                          <a:spcPts val="0"/>
                        </a:spcAft>
                      </a:pPr>
                      <a:r>
                        <a:rPr lang="en-US" sz="1200" dirty="0">
                          <a:solidFill>
                            <a:srgbClr val="FF0000"/>
                          </a:solidFill>
                          <a:effectLst/>
                        </a:rPr>
                        <a:t>WW03</a:t>
                      </a:r>
                      <a:endParaRPr lang="en-US" sz="1200" dirty="0">
                        <a:solidFill>
                          <a:srgbClr val="FF0000"/>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b="1" dirty="0">
                          <a:solidFill>
                            <a:srgbClr val="FF0000"/>
                          </a:solidFill>
                          <a:effectLst/>
                        </a:rPr>
                        <a:t>10-Jan</a:t>
                      </a:r>
                      <a:endParaRPr lang="en-US" sz="1200" dirty="0">
                        <a:solidFill>
                          <a:srgbClr val="FF0000"/>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b="1" dirty="0">
                          <a:solidFill>
                            <a:srgbClr val="000000"/>
                          </a:solidFill>
                          <a:effectLst/>
                        </a:rPr>
                        <a:t>Last day to enter job, grade, pay, or org changes in WD to appear correctly in </a:t>
                      </a:r>
                      <a:r>
                        <a:rPr lang="en-US" sz="1200" b="1" dirty="0" err="1">
                          <a:solidFill>
                            <a:srgbClr val="000000"/>
                          </a:solidFill>
                          <a:effectLst/>
                        </a:rPr>
                        <a:t>PeopleFluent</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algn="l"/>
                      <a:r>
                        <a:rPr lang="en-US" sz="1200" b="0" i="0" u="none" strike="noStrike" cap="none" spc="0" baseline="0" dirty="0">
                          <a:solidFill>
                            <a:srgbClr val="0070C0"/>
                          </a:solidFill>
                          <a:effectLst/>
                          <a:uFillTx/>
                          <a:latin typeface="+mn-lt"/>
                          <a:ea typeface="+mn-ea"/>
                          <a:cs typeface="+mn-cs"/>
                          <a:sym typeface="Intel Clear"/>
                        </a:rPr>
                        <a:t>* GEMS G9+ promo alignment with Hai</a:t>
                      </a:r>
                      <a:br>
                        <a:rPr lang="en-US" sz="1200" b="0" i="0" u="none" strike="noStrike" cap="none" spc="0" baseline="0" dirty="0">
                          <a:solidFill>
                            <a:srgbClr val="0070C0"/>
                          </a:solidFill>
                          <a:effectLst/>
                          <a:uFillTx/>
                          <a:latin typeface="+mn-lt"/>
                          <a:ea typeface="+mn-ea"/>
                          <a:cs typeface="+mn-cs"/>
                          <a:sym typeface="Intel Clear"/>
                        </a:rPr>
                      </a:br>
                      <a:r>
                        <a:rPr lang="en-US" sz="1200" b="0" i="0" u="none" strike="noStrike" cap="none" spc="0" baseline="0" dirty="0">
                          <a:solidFill>
                            <a:srgbClr val="0070C0"/>
                          </a:solidFill>
                          <a:effectLst/>
                          <a:uFillTx/>
                          <a:latin typeface="+mn-lt"/>
                          <a:ea typeface="+mn-ea"/>
                          <a:cs typeface="+mn-cs"/>
                          <a:sym typeface="Intel Clear"/>
                        </a:rPr>
                        <a:t>(1 Page promo page due on Jan. 5)</a:t>
                      </a:r>
                    </a:p>
                  </a:txBody>
                  <a:tcPr marL="68580" marR="68580" marT="0" marB="0" anchor="ctr"/>
                </a:tc>
                <a:extLst>
                  <a:ext uri="{0D108BD9-81ED-4DB2-BD59-A6C34878D82A}">
                    <a16:rowId xmlns:a16="http://schemas.microsoft.com/office/drawing/2014/main" val="2754418649"/>
                  </a:ext>
                </a:extLst>
              </a:tr>
              <a:tr h="432905">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accent4">
                              <a:lumMod val="75000"/>
                            </a:schemeClr>
                          </a:solidFill>
                          <a:effectLst/>
                          <a:uFillTx/>
                          <a:latin typeface="+mn-lt"/>
                          <a:ea typeface="+mn-ea"/>
                          <a:cs typeface="+mn-cs"/>
                          <a:sym typeface="Intel Clear"/>
                        </a:rPr>
                        <a:t>WW03</a:t>
                      </a:r>
                    </a:p>
                  </a:txBody>
                  <a:tcPr marL="68580" marR="68580" marT="0" marB="0" anchor="ctr"/>
                </a:tc>
                <a:tc>
                  <a:txBody>
                    <a:bodyPr/>
                    <a:lstStyle/>
                    <a:p>
                      <a:pPr marL="0" marR="0" indent="0" algn="ctr" defTabSz="609600" latinLnBrk="0">
                        <a:lnSpc>
                          <a:spcPct val="100000"/>
                        </a:lnSpc>
                        <a:spcBef>
                          <a:spcPts val="0"/>
                        </a:spcBef>
                        <a:spcAft>
                          <a:spcPts val="0"/>
                        </a:spcAft>
                        <a:buClrTx/>
                        <a:buSzTx/>
                        <a:buFontTx/>
                        <a:buNone/>
                        <a:tabLst/>
                      </a:pPr>
                      <a:r>
                        <a:rPr lang="en-US" sz="1200" b="0" i="0" u="none" strike="noStrike" cap="none" spc="0" baseline="0" dirty="0">
                          <a:solidFill>
                            <a:schemeClr val="accent4">
                              <a:lumMod val="75000"/>
                            </a:schemeClr>
                          </a:solidFill>
                          <a:effectLst/>
                          <a:uFillTx/>
                          <a:latin typeface="+mn-lt"/>
                          <a:ea typeface="+mn-ea"/>
                          <a:cs typeface="+mn-cs"/>
                          <a:sym typeface="Intel Clear"/>
                        </a:rPr>
                        <a:t>11- Jan</a:t>
                      </a:r>
                      <a:br>
                        <a:rPr lang="en-US" sz="1200" b="0" i="0" u="none" strike="noStrike" cap="none" spc="0" baseline="0" dirty="0">
                          <a:solidFill>
                            <a:schemeClr val="accent4">
                              <a:lumMod val="75000"/>
                            </a:schemeClr>
                          </a:solidFill>
                          <a:effectLst/>
                          <a:uFillTx/>
                          <a:latin typeface="+mn-lt"/>
                          <a:ea typeface="+mn-ea"/>
                          <a:cs typeface="+mn-cs"/>
                          <a:sym typeface="Intel Clear"/>
                        </a:rPr>
                      </a:br>
                      <a:r>
                        <a:rPr lang="en-US" sz="1200" b="0" i="0" u="none" strike="noStrike" cap="none" spc="0" baseline="0" dirty="0">
                          <a:solidFill>
                            <a:schemeClr val="accent4">
                              <a:lumMod val="75000"/>
                            </a:schemeClr>
                          </a:solidFill>
                          <a:effectLst/>
                          <a:uFillTx/>
                          <a:latin typeface="+mn-lt"/>
                          <a:ea typeface="+mn-ea"/>
                          <a:cs typeface="+mn-cs"/>
                          <a:sym typeface="Intel Clear"/>
                        </a:rPr>
                        <a:t>(4-7pm PST)</a:t>
                      </a:r>
                    </a:p>
                  </a:txBody>
                  <a:tcPr marL="68580" marR="68580" marT="0" marB="0" anchor="ctr"/>
                </a:tc>
                <a:tc>
                  <a:txBody>
                    <a:bodyPr/>
                    <a:lstStyle/>
                    <a:p>
                      <a:pPr marL="0" marR="0" algn="l">
                        <a:spcBef>
                          <a:spcPts val="0"/>
                        </a:spcBef>
                        <a:spcAft>
                          <a:spcPts val="0"/>
                        </a:spcAft>
                      </a:pPr>
                      <a:r>
                        <a:rPr lang="en-US" sz="1200" dirty="0">
                          <a:solidFill>
                            <a:schemeClr val="accent4">
                              <a:lumMod val="75000"/>
                            </a:schemeClr>
                          </a:solidFill>
                          <a:effectLst/>
                        </a:rPr>
                        <a:t>FTE staff Reward Alignment Session 2 (3hrs)</a:t>
                      </a:r>
                      <a:endParaRPr lang="en-US" sz="1200" dirty="0">
                        <a:solidFill>
                          <a:schemeClr val="accent4">
                            <a:lumMod val="75000"/>
                          </a:schemeClr>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chemeClr val="accent4">
                              <a:lumMod val="75000"/>
                            </a:schemeClr>
                          </a:solidFill>
                          <a:effectLst/>
                        </a:rPr>
                        <a:t>G7-9 promo; G8/9 (non-promo) Critical talents; All grade potential low performance</a:t>
                      </a:r>
                      <a:endParaRPr lang="en-US" sz="1200" dirty="0">
                        <a:solidFill>
                          <a:schemeClr val="accent4">
                            <a:lumMod val="75000"/>
                          </a:schemeClr>
                        </a:solidFill>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2165424832"/>
                  </a:ext>
                </a:extLst>
              </a:tr>
              <a:tr h="462709">
                <a:tc>
                  <a:txBody>
                    <a:bodyPr/>
                    <a:lstStyle/>
                    <a:p>
                      <a:pPr marL="0" marR="0" algn="ctr">
                        <a:spcBef>
                          <a:spcPts val="0"/>
                        </a:spcBef>
                        <a:spcAft>
                          <a:spcPts val="0"/>
                        </a:spcAft>
                      </a:pPr>
                      <a:r>
                        <a:rPr lang="en-US" sz="1200" dirty="0">
                          <a:solidFill>
                            <a:srgbClr val="000000"/>
                          </a:solidFill>
                          <a:effectLst/>
                        </a:rPr>
                        <a:t>WW02-08</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b="1">
                          <a:solidFill>
                            <a:srgbClr val="000000"/>
                          </a:solidFill>
                          <a:effectLst/>
                        </a:rPr>
                        <a:t>Jan 6 - Feb 14</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b="1" dirty="0">
                          <a:solidFill>
                            <a:srgbClr val="000000"/>
                          </a:solidFill>
                          <a:effectLst/>
                        </a:rPr>
                        <a:t>Workday Blackout Period</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0000"/>
                          </a:solidFill>
                          <a:effectLst/>
                        </a:rPr>
                        <a:t>Changes cannot be made to employee job, grade, or pay in WD - any pending changes during this time will not be reflected</a:t>
                      </a:r>
                      <a:endParaRPr lang="en-US" sz="1200" dirty="0">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1853411870"/>
                  </a:ext>
                </a:extLst>
              </a:tr>
              <a:tr h="251560">
                <a:tc>
                  <a:txBody>
                    <a:bodyPr/>
                    <a:lstStyle/>
                    <a:p>
                      <a:pPr marL="0" marR="0" algn="ctr">
                        <a:spcBef>
                          <a:spcPts val="0"/>
                        </a:spcBef>
                        <a:spcAft>
                          <a:spcPts val="0"/>
                        </a:spcAft>
                      </a:pPr>
                      <a:r>
                        <a:rPr lang="en-US" sz="1200">
                          <a:solidFill>
                            <a:srgbClr val="000000"/>
                          </a:solidFill>
                          <a:effectLst/>
                        </a:rPr>
                        <a:t>WW03</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rPr>
                        <a:t>12-Jan</a:t>
                      </a:r>
                      <a:br>
                        <a:rPr lang="en-US" sz="1200" b="1" dirty="0">
                          <a:solidFill>
                            <a:srgbClr val="000000"/>
                          </a:solidFill>
                          <a:effectLst/>
                        </a:rPr>
                      </a:br>
                      <a:r>
                        <a:rPr lang="en-US" sz="1200" b="0" dirty="0">
                          <a:solidFill>
                            <a:srgbClr val="FF0000"/>
                          </a:solidFill>
                          <a:effectLst/>
                        </a:rPr>
                        <a:t>(8am PST)</a:t>
                      </a:r>
                      <a:endParaRPr lang="en-US" sz="1200" b="0" dirty="0">
                        <a:solidFill>
                          <a:srgbClr val="FF0000"/>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b="1" dirty="0" err="1">
                          <a:solidFill>
                            <a:srgbClr val="000000"/>
                          </a:solidFill>
                          <a:effectLst/>
                        </a:rPr>
                        <a:t>PeopleFluent</a:t>
                      </a:r>
                      <a:r>
                        <a:rPr lang="en-US" sz="1200" b="1" dirty="0">
                          <a:solidFill>
                            <a:srgbClr val="000000"/>
                          </a:solidFill>
                          <a:effectLst/>
                        </a:rPr>
                        <a:t> Opens to Managers</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algn="l"/>
                      <a:r>
                        <a:rPr lang="en-US" sz="1200" b="0" u="none" strike="noStrike" cap="none" spc="0" baseline="0" dirty="0">
                          <a:solidFill>
                            <a:schemeClr val="accent4">
                              <a:lumMod val="75000"/>
                            </a:schemeClr>
                          </a:solidFill>
                          <a:effectLst/>
                          <a:uFillTx/>
                          <a:sym typeface="Intel Clear"/>
                        </a:rPr>
                        <a:t>All FTE </a:t>
                      </a:r>
                      <a:r>
                        <a:rPr lang="en-US" sz="1200" b="0" u="none" strike="noStrike" cap="none" spc="0" baseline="0" dirty="0" err="1">
                          <a:solidFill>
                            <a:schemeClr val="accent4">
                              <a:lumMod val="75000"/>
                            </a:schemeClr>
                          </a:solidFill>
                          <a:effectLst/>
                          <a:uFillTx/>
                          <a:sym typeface="Intel Clear"/>
                        </a:rPr>
                        <a:t>mgr</a:t>
                      </a:r>
                      <a:r>
                        <a:rPr lang="en-US" sz="1200" b="0" u="none" strike="noStrike" cap="none" spc="0" baseline="0" dirty="0">
                          <a:solidFill>
                            <a:schemeClr val="accent4">
                              <a:lumMod val="75000"/>
                            </a:schemeClr>
                          </a:solidFill>
                          <a:effectLst/>
                          <a:uFillTx/>
                          <a:sym typeface="Intel Clear"/>
                        </a:rPr>
                        <a:t> should complete first round of decision input by </a:t>
                      </a:r>
                      <a:r>
                        <a:rPr lang="en-US" sz="1200" b="1" u="none" strike="noStrike" cap="none" spc="0" baseline="0" dirty="0">
                          <a:solidFill>
                            <a:schemeClr val="accent4">
                              <a:lumMod val="75000"/>
                            </a:schemeClr>
                          </a:solidFill>
                          <a:effectLst/>
                          <a:uFillTx/>
                          <a:sym typeface="Intel Clear"/>
                        </a:rPr>
                        <a:t>Jan. 14</a:t>
                      </a:r>
                      <a:br>
                        <a:rPr lang="en-US" sz="1200" b="0" u="none" strike="noStrike" cap="none" spc="0" baseline="0" dirty="0">
                          <a:solidFill>
                            <a:schemeClr val="accent4">
                              <a:lumMod val="75000"/>
                            </a:schemeClr>
                          </a:solidFill>
                          <a:effectLst/>
                          <a:uFillTx/>
                          <a:sym typeface="Intel Clear"/>
                        </a:rPr>
                      </a:br>
                      <a:r>
                        <a:rPr lang="en-US" sz="1200" b="0" u="none" strike="noStrike" cap="none" spc="0" baseline="0" dirty="0">
                          <a:solidFill>
                            <a:schemeClr val="accent4">
                              <a:lumMod val="75000"/>
                            </a:schemeClr>
                          </a:solidFill>
                          <a:effectLst/>
                          <a:uFillTx/>
                          <a:sym typeface="Intel Clear"/>
                        </a:rPr>
                        <a:t>Chang Hong will do first round dashboard review on </a:t>
                      </a:r>
                      <a:r>
                        <a:rPr lang="en-US" sz="1200" b="1" u="none" strike="noStrike" cap="none" spc="0" baseline="0" dirty="0">
                          <a:solidFill>
                            <a:schemeClr val="accent4">
                              <a:lumMod val="75000"/>
                            </a:schemeClr>
                          </a:solidFill>
                          <a:effectLst/>
                          <a:uFillTx/>
                          <a:sym typeface="Intel Clear"/>
                        </a:rPr>
                        <a:t>Jan. 17</a:t>
                      </a:r>
                      <a:br>
                        <a:rPr lang="en-US" sz="1200" b="0" u="none" strike="noStrike" cap="none" spc="0" baseline="0" dirty="0">
                          <a:solidFill>
                            <a:schemeClr val="accent4">
                              <a:lumMod val="75000"/>
                            </a:schemeClr>
                          </a:solidFill>
                          <a:effectLst/>
                          <a:uFillTx/>
                          <a:sym typeface="Intel Clear"/>
                        </a:rPr>
                      </a:br>
                      <a:r>
                        <a:rPr lang="en-US" sz="1200" b="0" u="none" strike="noStrike" cap="none" spc="0" baseline="0" dirty="0">
                          <a:solidFill>
                            <a:srgbClr val="0070C0"/>
                          </a:solidFill>
                          <a:effectLst/>
                          <a:uFillTx/>
                          <a:sym typeface="Intel Clear"/>
                        </a:rPr>
                        <a:t>Review with Hai on </a:t>
                      </a:r>
                      <a:r>
                        <a:rPr lang="en-US" sz="1200" b="1" u="none" strike="noStrike" cap="none" spc="0" baseline="0" dirty="0">
                          <a:solidFill>
                            <a:srgbClr val="0070C0"/>
                          </a:solidFill>
                          <a:effectLst/>
                          <a:uFillTx/>
                          <a:sym typeface="Intel Clear"/>
                        </a:rPr>
                        <a:t>Jan. 18 </a:t>
                      </a:r>
                      <a:endParaRPr lang="en-US" sz="1200" b="1" i="0" u="none" strike="noStrike" cap="none" spc="0" baseline="0" dirty="0">
                        <a:solidFill>
                          <a:srgbClr val="0070C0"/>
                        </a:solidFill>
                        <a:effectLst/>
                        <a:uFillTx/>
                        <a:latin typeface="Calibri" panose="020F0502020204030204" pitchFamily="34" charset="0"/>
                        <a:ea typeface="PMingLiU" panose="02020500000000000000" pitchFamily="18" charset="-120"/>
                        <a:cs typeface="+mn-cs"/>
                        <a:sym typeface="Intel Clear"/>
                      </a:endParaRPr>
                    </a:p>
                  </a:txBody>
                  <a:tcPr marL="68580" marR="68580" marT="0" marB="0" anchor="ctr"/>
                </a:tc>
                <a:extLst>
                  <a:ext uri="{0D108BD9-81ED-4DB2-BD59-A6C34878D82A}">
                    <a16:rowId xmlns:a16="http://schemas.microsoft.com/office/drawing/2014/main" val="4289916343"/>
                  </a:ext>
                </a:extLst>
              </a:tr>
              <a:tr h="233431">
                <a:tc>
                  <a:txBody>
                    <a:bodyPr/>
                    <a:lstStyle/>
                    <a:p>
                      <a:pPr marL="0" marR="0" algn="ctr">
                        <a:spcBef>
                          <a:spcPts val="0"/>
                        </a:spcBef>
                        <a:spcAft>
                          <a:spcPts val="0"/>
                        </a:spcAft>
                      </a:pPr>
                      <a:r>
                        <a:rPr lang="en-US" sz="1200">
                          <a:solidFill>
                            <a:srgbClr val="0070C0"/>
                          </a:solidFill>
                          <a:effectLst/>
                        </a:rPr>
                        <a:t>WW04</a:t>
                      </a:r>
                      <a:endParaRPr lang="en-US" sz="1200">
                        <a:solidFill>
                          <a:srgbClr val="0070C0"/>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b="1">
                          <a:solidFill>
                            <a:srgbClr val="0070C0"/>
                          </a:solidFill>
                          <a:effectLst/>
                        </a:rPr>
                        <a:t>19-Jan</a:t>
                      </a:r>
                      <a:endParaRPr lang="en-US" sz="1200">
                        <a:solidFill>
                          <a:srgbClr val="0070C0"/>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b="1" dirty="0">
                          <a:solidFill>
                            <a:srgbClr val="0070C0"/>
                          </a:solidFill>
                          <a:effectLst/>
                        </a:rPr>
                        <a:t>All Rewards decisions due by EOD for SMG managers</a:t>
                      </a:r>
                      <a:endParaRPr lang="en-US" sz="1200" dirty="0">
                        <a:solidFill>
                          <a:srgbClr val="0070C0"/>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algn="l"/>
                      <a:r>
                        <a:rPr lang="en-US" sz="1200" b="0" u="none" strike="noStrike" cap="none" spc="0" baseline="0" dirty="0">
                          <a:solidFill>
                            <a:srgbClr val="0070C0"/>
                          </a:solidFill>
                          <a:effectLst/>
                          <a:uFillTx/>
                          <a:sym typeface="Intel Clear"/>
                        </a:rPr>
                        <a:t>* GEMS staffs should done review with Hai by Jan. 19</a:t>
                      </a:r>
                      <a:endParaRPr lang="en-US" sz="1200" b="0" i="0" u="none" strike="noStrike" cap="none" spc="0" baseline="0" dirty="0">
                        <a:solidFill>
                          <a:srgbClr val="0070C0"/>
                        </a:solidFill>
                        <a:effectLst/>
                        <a:uFillTx/>
                        <a:latin typeface="Calibri" panose="020F0502020204030204" pitchFamily="34" charset="0"/>
                        <a:ea typeface="PMingLiU" panose="02020500000000000000" pitchFamily="18" charset="-120"/>
                        <a:cs typeface="+mn-cs"/>
                        <a:sym typeface="Intel Clear"/>
                      </a:endParaRPr>
                    </a:p>
                  </a:txBody>
                  <a:tcPr marL="68580" marR="68580" marT="0" marB="0" anchor="ctr"/>
                </a:tc>
                <a:extLst>
                  <a:ext uri="{0D108BD9-81ED-4DB2-BD59-A6C34878D82A}">
                    <a16:rowId xmlns:a16="http://schemas.microsoft.com/office/drawing/2014/main" val="1395998516"/>
                  </a:ext>
                </a:extLst>
              </a:tr>
              <a:tr h="251560">
                <a:tc>
                  <a:txBody>
                    <a:bodyPr/>
                    <a:lstStyle/>
                    <a:p>
                      <a:pPr marL="0" marR="0" algn="ctr">
                        <a:spcBef>
                          <a:spcPts val="0"/>
                        </a:spcBef>
                        <a:spcAft>
                          <a:spcPts val="0"/>
                        </a:spcAft>
                      </a:pPr>
                      <a:r>
                        <a:rPr lang="en-US" sz="1200">
                          <a:solidFill>
                            <a:srgbClr val="000000"/>
                          </a:solidFill>
                          <a:effectLst/>
                        </a:rPr>
                        <a:t>WW04-05</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endParaRPr lang="en-US" sz="1050">
                        <a:effectLst/>
                        <a:latin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dirty="0">
                          <a:solidFill>
                            <a:srgbClr val="000000"/>
                          </a:solidFill>
                          <a:effectLst/>
                        </a:rPr>
                        <a:t>Diversity Work</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0000"/>
                          </a:solidFill>
                          <a:effectLst/>
                        </a:rPr>
                        <a:t>Owned by BHR</a:t>
                      </a:r>
                      <a:endParaRPr lang="en-US" sz="1200" dirty="0">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876994102"/>
                  </a:ext>
                </a:extLst>
              </a:tr>
              <a:tr h="251560">
                <a:tc>
                  <a:txBody>
                    <a:bodyPr/>
                    <a:lstStyle/>
                    <a:p>
                      <a:endParaRPr lang="en-US" sz="1050">
                        <a:effectLst/>
                        <a:latin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21-Jan</a:t>
                      </a:r>
                    </a:p>
                    <a:p>
                      <a:pPr marL="0" marR="0" algn="ctr">
                        <a:spcBef>
                          <a:spcPts val="0"/>
                        </a:spcBef>
                        <a:spcAft>
                          <a:spcPts val="0"/>
                        </a:spcAft>
                      </a:pPr>
                      <a:r>
                        <a:rPr lang="en-US" sz="1200" dirty="0">
                          <a:solidFill>
                            <a:srgbClr val="FF0000"/>
                          </a:solidFill>
                          <a:effectLst/>
                          <a:latin typeface="Calibri" panose="020F0502020204030204" pitchFamily="34" charset="0"/>
                          <a:ea typeface="PMingLiU" panose="02020500000000000000" pitchFamily="18" charset="-120"/>
                        </a:rPr>
                        <a:t>(12pm PST)</a:t>
                      </a:r>
                    </a:p>
                  </a:txBody>
                  <a:tcPr marL="68580" marR="68580" marT="0" marB="0" anchor="ctr"/>
                </a:tc>
                <a:tc>
                  <a:txBody>
                    <a:bodyPr/>
                    <a:lstStyle/>
                    <a:p>
                      <a:pPr marL="0" marR="0" algn="l">
                        <a:spcBef>
                          <a:spcPts val="0"/>
                        </a:spcBef>
                        <a:spcAft>
                          <a:spcPts val="0"/>
                        </a:spcAft>
                      </a:pPr>
                      <a:r>
                        <a:rPr lang="en-US" sz="1200">
                          <a:solidFill>
                            <a:srgbClr val="000000"/>
                          </a:solidFill>
                          <a:effectLst/>
                        </a:rPr>
                        <a:t>PeopleFluent Closes to Managers</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0000"/>
                          </a:solidFill>
                          <a:effectLst/>
                        </a:rPr>
                        <a:t>SMG managers are held to the Jan 19th deadline.</a:t>
                      </a:r>
                      <a:endParaRPr lang="en-US" sz="1200" dirty="0">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2707695392"/>
                  </a:ext>
                </a:extLst>
              </a:tr>
              <a:tr h="503120">
                <a:tc>
                  <a:txBody>
                    <a:bodyPr/>
                    <a:lstStyle/>
                    <a:p>
                      <a:pPr marL="0" marR="0" algn="ctr">
                        <a:spcBef>
                          <a:spcPts val="0"/>
                        </a:spcBef>
                        <a:spcAft>
                          <a:spcPts val="0"/>
                        </a:spcAft>
                      </a:pPr>
                      <a:r>
                        <a:rPr lang="en-US" sz="1200">
                          <a:solidFill>
                            <a:srgbClr val="0070C0"/>
                          </a:solidFill>
                          <a:effectLst/>
                        </a:rPr>
                        <a:t>WW05</a:t>
                      </a:r>
                      <a:endParaRPr lang="en-US" sz="1200">
                        <a:solidFill>
                          <a:srgbClr val="0070C0"/>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a:solidFill>
                            <a:srgbClr val="0070C0"/>
                          </a:solidFill>
                          <a:effectLst/>
                        </a:rPr>
                        <a:t>24-Jan</a:t>
                      </a:r>
                      <a:endParaRPr lang="en-US" sz="1200">
                        <a:solidFill>
                          <a:srgbClr val="0070C0"/>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70C0"/>
                          </a:solidFill>
                          <a:effectLst/>
                        </a:rPr>
                        <a:t>Review with MJ: Budget allocation, differentiation in stock/merit, 10+ promos &amp; diversity progression</a:t>
                      </a:r>
                      <a:endParaRPr lang="en-US" sz="1200" dirty="0">
                        <a:solidFill>
                          <a:srgbClr val="0070C0"/>
                        </a:solidFill>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70C0"/>
                          </a:solidFill>
                          <a:effectLst/>
                        </a:rPr>
                        <a:t>If everyone comes in on budget, with good differentiation we might not need full reviews!</a:t>
                      </a:r>
                      <a:endParaRPr lang="en-US" sz="1200" dirty="0">
                        <a:solidFill>
                          <a:srgbClr val="0070C0"/>
                        </a:solidFill>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3721472894"/>
                  </a:ext>
                </a:extLst>
              </a:tr>
              <a:tr h="251560">
                <a:tc>
                  <a:txBody>
                    <a:bodyPr/>
                    <a:lstStyle/>
                    <a:p>
                      <a:pPr marL="0" marR="0" algn="ctr">
                        <a:spcBef>
                          <a:spcPts val="0"/>
                        </a:spcBef>
                        <a:spcAft>
                          <a:spcPts val="0"/>
                        </a:spcAft>
                      </a:pPr>
                      <a:r>
                        <a:rPr lang="en-US" sz="1200">
                          <a:solidFill>
                            <a:srgbClr val="000000"/>
                          </a:solidFill>
                          <a:effectLst/>
                        </a:rPr>
                        <a:t>WW06</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31-Jan</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err="1">
                          <a:solidFill>
                            <a:srgbClr val="000000"/>
                          </a:solidFill>
                          <a:effectLst/>
                        </a:rPr>
                        <a:t>PeopleFluent</a:t>
                      </a:r>
                      <a:r>
                        <a:rPr lang="en-US" sz="1200" dirty="0">
                          <a:solidFill>
                            <a:srgbClr val="000000"/>
                          </a:solidFill>
                          <a:effectLst/>
                        </a:rPr>
                        <a:t> Closes to BHR</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algn="l"/>
                      <a:endParaRPr lang="en-US" sz="105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8819602"/>
                  </a:ext>
                </a:extLst>
              </a:tr>
              <a:tr h="251560">
                <a:tc>
                  <a:txBody>
                    <a:bodyPr/>
                    <a:lstStyle/>
                    <a:p>
                      <a:pPr marL="0" marR="0" algn="ctr">
                        <a:spcBef>
                          <a:spcPts val="0"/>
                        </a:spcBef>
                        <a:spcAft>
                          <a:spcPts val="0"/>
                        </a:spcAft>
                      </a:pPr>
                      <a:r>
                        <a:rPr lang="en-US" sz="1200">
                          <a:solidFill>
                            <a:srgbClr val="000000"/>
                          </a:solidFill>
                          <a:effectLst/>
                        </a:rPr>
                        <a:t>WW07</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7-Feb</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0000"/>
                          </a:solidFill>
                          <a:effectLst/>
                        </a:rPr>
                        <a:t>Rewards Statements available for delivery</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algn="l"/>
                      <a:endParaRPr lang="en-US" sz="105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43182640"/>
                  </a:ext>
                </a:extLst>
              </a:tr>
              <a:tr h="339528">
                <a:tc>
                  <a:txBody>
                    <a:bodyPr/>
                    <a:lstStyle/>
                    <a:p>
                      <a:pPr marL="0" marR="0" algn="ctr">
                        <a:spcBef>
                          <a:spcPts val="0"/>
                        </a:spcBef>
                        <a:spcAft>
                          <a:spcPts val="0"/>
                        </a:spcAft>
                      </a:pPr>
                      <a:r>
                        <a:rPr lang="en-US" sz="1200">
                          <a:solidFill>
                            <a:srgbClr val="000000"/>
                          </a:solidFill>
                          <a:effectLst/>
                        </a:rPr>
                        <a:t>WW14</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1-Apr</a:t>
                      </a:r>
                      <a:endParaRPr lang="en-US" sz="120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lvl="0" indent="0" algn="l" defTabSz="60960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rPr>
                        <a:t>Rewards Decisions Effective/Rewards Statements closed for managers</a:t>
                      </a:r>
                      <a:endParaRPr lang="en-US" sz="1200" dirty="0">
                        <a:effectLst/>
                        <a:latin typeface="Calibri" panose="020F0502020204030204" pitchFamily="34" charset="0"/>
                        <a:ea typeface="PMingLiU" panose="02020500000000000000" pitchFamily="18" charset="-120"/>
                      </a:endParaRPr>
                    </a:p>
                  </a:txBody>
                  <a:tcPr marL="68580" marR="68580" marT="0" marB="0" anchor="ctr"/>
                </a:tc>
                <a:tc>
                  <a:txBody>
                    <a:bodyPr/>
                    <a:lstStyle/>
                    <a:p>
                      <a:pPr marL="0" marR="0" algn="l">
                        <a:spcBef>
                          <a:spcPts val="0"/>
                        </a:spcBef>
                        <a:spcAft>
                          <a:spcPts val="0"/>
                        </a:spcAft>
                      </a:pPr>
                      <a:r>
                        <a:rPr lang="en-US" sz="1200" dirty="0">
                          <a:solidFill>
                            <a:srgbClr val="000000"/>
                          </a:solidFill>
                          <a:effectLst/>
                        </a:rPr>
                        <a:t>For non-exempt employees in US and CR, effective date is Mar 13.</a:t>
                      </a:r>
                      <a:endParaRPr lang="en-US" sz="1200" dirty="0">
                        <a:effectLst/>
                        <a:latin typeface="Calibri" panose="020F0502020204030204" pitchFamily="34" charset="0"/>
                        <a:ea typeface="PMingLiU" panose="02020500000000000000" pitchFamily="18" charset="-120"/>
                      </a:endParaRPr>
                    </a:p>
                  </a:txBody>
                  <a:tcPr marL="68580" marR="68580" marT="0" marB="0" anchor="ctr"/>
                </a:tc>
                <a:extLst>
                  <a:ext uri="{0D108BD9-81ED-4DB2-BD59-A6C34878D82A}">
                    <a16:rowId xmlns:a16="http://schemas.microsoft.com/office/drawing/2014/main" val="4129893519"/>
                  </a:ext>
                </a:extLst>
              </a:tr>
            </a:tbl>
          </a:graphicData>
        </a:graphic>
      </p:graphicFrame>
    </p:spTree>
    <p:extLst>
      <p:ext uri="{BB962C8B-B14F-4D97-AF65-F5344CB8AC3E}">
        <p14:creationId xmlns:p14="http://schemas.microsoft.com/office/powerpoint/2010/main" val="181961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AE9AE71-B957-4E9A-990D-F8C37DD27ABF}"/>
              </a:ext>
            </a:extLst>
          </p:cNvPr>
          <p:cNvGraphicFramePr>
            <a:graphicFrameLocks noGrp="1"/>
          </p:cNvGraphicFramePr>
          <p:nvPr>
            <p:extLst>
              <p:ext uri="{D42A27DB-BD31-4B8C-83A1-F6EECF244321}">
                <p14:modId xmlns:p14="http://schemas.microsoft.com/office/powerpoint/2010/main" val="1956702981"/>
              </p:ext>
            </p:extLst>
          </p:nvPr>
        </p:nvGraphicFramePr>
        <p:xfrm>
          <a:off x="105952" y="183843"/>
          <a:ext cx="12023124" cy="5611496"/>
        </p:xfrm>
        <a:graphic>
          <a:graphicData uri="http://schemas.openxmlformats.org/drawingml/2006/table">
            <a:tbl>
              <a:tblPr firstRow="1" bandRow="1">
                <a:tableStyleId>{5C22544A-7EE6-4342-B048-85BDC9FD1C3A}</a:tableStyleId>
              </a:tblPr>
              <a:tblGrid>
                <a:gridCol w="1163226">
                  <a:extLst>
                    <a:ext uri="{9D8B030D-6E8A-4147-A177-3AD203B41FA5}">
                      <a16:colId xmlns:a16="http://schemas.microsoft.com/office/drawing/2014/main" val="2197844026"/>
                    </a:ext>
                  </a:extLst>
                </a:gridCol>
                <a:gridCol w="3085539">
                  <a:extLst>
                    <a:ext uri="{9D8B030D-6E8A-4147-A177-3AD203B41FA5}">
                      <a16:colId xmlns:a16="http://schemas.microsoft.com/office/drawing/2014/main" val="3825923891"/>
                    </a:ext>
                  </a:extLst>
                </a:gridCol>
                <a:gridCol w="2869948">
                  <a:extLst>
                    <a:ext uri="{9D8B030D-6E8A-4147-A177-3AD203B41FA5}">
                      <a16:colId xmlns:a16="http://schemas.microsoft.com/office/drawing/2014/main" val="3236386907"/>
                    </a:ext>
                  </a:extLst>
                </a:gridCol>
                <a:gridCol w="1991763">
                  <a:extLst>
                    <a:ext uri="{9D8B030D-6E8A-4147-A177-3AD203B41FA5}">
                      <a16:colId xmlns:a16="http://schemas.microsoft.com/office/drawing/2014/main" val="1093920812"/>
                    </a:ext>
                  </a:extLst>
                </a:gridCol>
                <a:gridCol w="2254313">
                  <a:extLst>
                    <a:ext uri="{9D8B030D-6E8A-4147-A177-3AD203B41FA5}">
                      <a16:colId xmlns:a16="http://schemas.microsoft.com/office/drawing/2014/main" val="338684039"/>
                    </a:ext>
                  </a:extLst>
                </a:gridCol>
                <a:gridCol w="658335">
                  <a:extLst>
                    <a:ext uri="{9D8B030D-6E8A-4147-A177-3AD203B41FA5}">
                      <a16:colId xmlns:a16="http://schemas.microsoft.com/office/drawing/2014/main" val="847048360"/>
                    </a:ext>
                  </a:extLst>
                </a:gridCol>
              </a:tblGrid>
              <a:tr h="810896">
                <a:tc>
                  <a:txBody>
                    <a:bodyPr/>
                    <a:lstStyle/>
                    <a:p>
                      <a:pPr algn="l"/>
                      <a:endParaRPr lang="en-US" sz="1200" dirty="0">
                        <a:latin typeface="+mj-lt"/>
                      </a:endParaRPr>
                    </a:p>
                  </a:txBody>
                  <a:tcPr/>
                </a:tc>
                <a:tc>
                  <a:txBody>
                    <a:bodyPr/>
                    <a:lstStyle/>
                    <a:p>
                      <a:pPr algn="l"/>
                      <a:r>
                        <a:rPr lang="en-US" sz="1200" dirty="0">
                          <a:latin typeface="+mj-lt"/>
                        </a:rPr>
                        <a:t>Q4 ’21 New Hire</a:t>
                      </a:r>
                      <a:br>
                        <a:rPr lang="en-US" sz="1200" dirty="0">
                          <a:latin typeface="+mj-lt"/>
                        </a:rPr>
                      </a:br>
                      <a:r>
                        <a:rPr lang="en-US" sz="1050" b="0" dirty="0">
                          <a:solidFill>
                            <a:srgbClr val="FFFF00"/>
                          </a:solidFill>
                          <a:latin typeface="+mj-lt"/>
                        </a:rPr>
                        <a:t>*New hire onboard b/t Jan. 1-7, 2022 will show in PF and eligible for MCP CR95% adjustment but no Reward Stock. </a:t>
                      </a:r>
                      <a:endParaRPr lang="en-US" sz="1200" b="0" dirty="0">
                        <a:solidFill>
                          <a:srgbClr val="FFFF00"/>
                        </a:solidFill>
                        <a:latin typeface="+mj-lt"/>
                      </a:endParaRPr>
                    </a:p>
                  </a:txBody>
                  <a:tcPr/>
                </a:tc>
                <a:tc>
                  <a:txBody>
                    <a:bodyPr/>
                    <a:lstStyle/>
                    <a:p>
                      <a:pPr algn="l"/>
                      <a:r>
                        <a:rPr lang="en-US" sz="1200">
                          <a:latin typeface="+mj-lt"/>
                        </a:rPr>
                        <a:t>Top Performer with the most potential</a:t>
                      </a:r>
                      <a:endParaRPr lang="en-US" sz="1200" b="0" dirty="0">
                        <a:solidFill>
                          <a:srgbClr val="FFFF00"/>
                        </a:solidFill>
                        <a:latin typeface="+mj-lt"/>
                      </a:endParaRPr>
                    </a:p>
                  </a:txBody>
                  <a:tcPr/>
                </a:tc>
                <a:tc>
                  <a:txBody>
                    <a:bodyPr/>
                    <a:lstStyle/>
                    <a:p>
                      <a:pPr algn="ctr"/>
                      <a:r>
                        <a:rPr lang="en-US" sz="1200" dirty="0">
                          <a:latin typeface="+mj-lt"/>
                        </a:rPr>
                        <a:t>Strong Performance in good standing</a:t>
                      </a:r>
                      <a:endParaRPr lang="en-US" dirty="0"/>
                    </a:p>
                  </a:txBody>
                  <a:tcPr/>
                </a:tc>
                <a:tc>
                  <a:txBody>
                    <a:bodyPr/>
                    <a:lstStyle/>
                    <a:p>
                      <a:pPr algn="ctr"/>
                      <a:r>
                        <a:rPr lang="en-US" sz="1200" dirty="0">
                          <a:latin typeface="+mj-lt"/>
                        </a:rPr>
                        <a:t>Performers with opportunities or gaps but not on FPA</a:t>
                      </a:r>
                      <a:endParaRPr lang="en-US" dirty="0"/>
                    </a:p>
                  </a:txBody>
                  <a:tcPr/>
                </a:tc>
                <a:tc>
                  <a:txBody>
                    <a:bodyPr/>
                    <a:lstStyle/>
                    <a:p>
                      <a:pPr algn="l"/>
                      <a:r>
                        <a:rPr lang="en-US" sz="1200">
                          <a:latin typeface="+mj-lt"/>
                        </a:rPr>
                        <a:t>FPA Employee</a:t>
                      </a:r>
                      <a:endParaRPr lang="en-US" sz="1200" dirty="0">
                        <a:latin typeface="+mj-lt"/>
                      </a:endParaRPr>
                    </a:p>
                  </a:txBody>
                  <a:tcPr/>
                </a:tc>
                <a:extLst>
                  <a:ext uri="{0D108BD9-81ED-4DB2-BD59-A6C34878D82A}">
                    <a16:rowId xmlns:a16="http://schemas.microsoft.com/office/drawing/2014/main" val="1361506038"/>
                  </a:ext>
                </a:extLst>
              </a:tr>
              <a:tr h="1820889">
                <a:tc>
                  <a:txBody>
                    <a:bodyPr/>
                    <a:lstStyle/>
                    <a:p>
                      <a:pPr algn="l"/>
                      <a:r>
                        <a:rPr lang="en-US" sz="1200" b="1" dirty="0">
                          <a:latin typeface="+mj-lt"/>
                        </a:rPr>
                        <a:t>Merit</a:t>
                      </a:r>
                      <a:br>
                        <a:rPr lang="en-US" sz="1200" dirty="0">
                          <a:latin typeface="+mj-lt"/>
                        </a:rPr>
                      </a:br>
                      <a:r>
                        <a:rPr lang="en-US" sz="900" dirty="0">
                          <a:latin typeface="+mj-lt"/>
                        </a:rPr>
                        <a:t>* </a:t>
                      </a:r>
                      <a:r>
                        <a:rPr lang="en-US" sz="900" b="1" dirty="0">
                          <a:latin typeface="+mj-lt"/>
                        </a:rPr>
                        <a:t>Enhanced</a:t>
                      </a:r>
                      <a:r>
                        <a:rPr lang="en-US" sz="900" dirty="0">
                          <a:latin typeface="+mj-lt"/>
                        </a:rPr>
                        <a:t> increase = </a:t>
                      </a:r>
                      <a:r>
                        <a:rPr lang="en-US" sz="900" b="1" dirty="0">
                          <a:latin typeface="+mj-lt"/>
                        </a:rPr>
                        <a:t>Above</a:t>
                      </a:r>
                      <a:r>
                        <a:rPr lang="en-US" sz="900" dirty="0">
                          <a:latin typeface="+mj-lt"/>
                        </a:rPr>
                        <a:t> Country Merit Budget</a:t>
                      </a:r>
                      <a:br>
                        <a:rPr lang="en-US" sz="900" dirty="0">
                          <a:latin typeface="+mj-lt"/>
                        </a:rPr>
                      </a:br>
                      <a:r>
                        <a:rPr lang="en-US" sz="900" dirty="0">
                          <a:latin typeface="+mj-lt"/>
                        </a:rPr>
                        <a:t>* </a:t>
                      </a:r>
                      <a:r>
                        <a:rPr lang="en-US" sz="900" b="1" dirty="0">
                          <a:latin typeface="+mj-lt"/>
                        </a:rPr>
                        <a:t>Target</a:t>
                      </a:r>
                      <a:r>
                        <a:rPr lang="en-US" sz="900" dirty="0">
                          <a:latin typeface="+mj-lt"/>
                        </a:rPr>
                        <a:t> increase = </a:t>
                      </a:r>
                      <a:r>
                        <a:rPr lang="en-US" sz="900" b="1" dirty="0">
                          <a:latin typeface="+mj-lt"/>
                        </a:rPr>
                        <a:t>At</a:t>
                      </a:r>
                      <a:r>
                        <a:rPr lang="en-US" sz="900" dirty="0">
                          <a:latin typeface="+mj-lt"/>
                        </a:rPr>
                        <a:t> Country merit budget</a:t>
                      </a:r>
                      <a:br>
                        <a:rPr lang="en-US" sz="900" dirty="0">
                          <a:latin typeface="+mj-lt"/>
                        </a:rPr>
                      </a:br>
                      <a:r>
                        <a:rPr lang="en-US" sz="900" dirty="0">
                          <a:latin typeface="+mj-lt"/>
                        </a:rPr>
                        <a:t>* </a:t>
                      </a:r>
                      <a:r>
                        <a:rPr lang="en-US" sz="900" b="1" dirty="0">
                          <a:latin typeface="+mj-lt"/>
                        </a:rPr>
                        <a:t>Reduced</a:t>
                      </a:r>
                      <a:r>
                        <a:rPr lang="en-US" sz="900" dirty="0">
                          <a:latin typeface="+mj-lt"/>
                        </a:rPr>
                        <a:t> increase= </a:t>
                      </a:r>
                      <a:r>
                        <a:rPr lang="en-US" sz="900" b="1" dirty="0">
                          <a:latin typeface="+mj-lt"/>
                        </a:rPr>
                        <a:t>Below</a:t>
                      </a:r>
                      <a:r>
                        <a:rPr lang="en-US" sz="900" dirty="0">
                          <a:latin typeface="+mj-lt"/>
                        </a:rPr>
                        <a:t> Country Merit Budget</a:t>
                      </a:r>
                      <a:endParaRPr lang="en-US" sz="1200" dirty="0">
                        <a:latin typeface="+mj-lt"/>
                      </a:endParaRPr>
                    </a:p>
                  </a:txBody>
                  <a:tcPr/>
                </a:tc>
                <a:tc>
                  <a:txBody>
                    <a:bodyPr/>
                    <a:lstStyle/>
                    <a:p>
                      <a:pPr algn="l"/>
                      <a:r>
                        <a:rPr lang="en-US" sz="1050" b="1" dirty="0">
                          <a:latin typeface="+mj-lt"/>
                        </a:rPr>
                        <a:t>1. Onboard b/t Oct. 1-Nov. 30</a:t>
                      </a:r>
                      <a:r>
                        <a:rPr lang="en-US" sz="1050" dirty="0">
                          <a:latin typeface="+mj-lt"/>
                        </a:rPr>
                        <a:t>: </a:t>
                      </a:r>
                      <a:br>
                        <a:rPr lang="en-US" sz="1050" dirty="0">
                          <a:latin typeface="+mj-lt"/>
                        </a:rPr>
                      </a:br>
                      <a:r>
                        <a:rPr lang="en-US" sz="1050" dirty="0">
                          <a:latin typeface="+mj-lt"/>
                        </a:rPr>
                        <a:t>   1) </a:t>
                      </a:r>
                      <a:r>
                        <a:rPr lang="en-US" sz="1050" dirty="0">
                          <a:solidFill>
                            <a:srgbClr val="0068B5"/>
                          </a:solidFill>
                          <a:latin typeface="+mj-lt"/>
                        </a:rPr>
                        <a:t>MCP: CR95%</a:t>
                      </a:r>
                      <a:br>
                        <a:rPr lang="en-US" sz="1050" dirty="0">
                          <a:latin typeface="+mj-lt"/>
                        </a:rPr>
                      </a:br>
                      <a:r>
                        <a:rPr lang="en-US" sz="1050" dirty="0">
                          <a:latin typeface="+mj-lt"/>
                        </a:rPr>
                        <a:t>   2) </a:t>
                      </a:r>
                      <a:r>
                        <a:rPr lang="en-US" sz="1050" dirty="0">
                          <a:solidFill>
                            <a:srgbClr val="0068B5"/>
                          </a:solidFill>
                          <a:latin typeface="+mj-lt"/>
                        </a:rPr>
                        <a:t>1x Country merit budget</a:t>
                      </a:r>
                      <a:br>
                        <a:rPr lang="en-US" sz="1050" dirty="0">
                          <a:latin typeface="+mj-lt"/>
                        </a:rPr>
                      </a:br>
                      <a:r>
                        <a:rPr lang="en-US" sz="1050" dirty="0">
                          <a:latin typeface="+mj-lt"/>
                        </a:rPr>
                        <a:t>   3) Consider </a:t>
                      </a:r>
                      <a:r>
                        <a:rPr lang="en-US" sz="1050" b="1" dirty="0">
                          <a:latin typeface="+mj-lt"/>
                        </a:rPr>
                        <a:t>at target </a:t>
                      </a:r>
                      <a:r>
                        <a:rPr lang="en-US" sz="1050" dirty="0">
                          <a:latin typeface="+mj-lt"/>
                        </a:rPr>
                        <a:t>unless performance concerns exist</a:t>
                      </a:r>
                      <a:br>
                        <a:rPr lang="en-US" sz="1050" dirty="0">
                          <a:latin typeface="+mj-lt"/>
                        </a:rPr>
                      </a:br>
                      <a:r>
                        <a:rPr lang="en-US" sz="1050" dirty="0">
                          <a:latin typeface="+mj-lt"/>
                        </a:rPr>
                        <a:t>   </a:t>
                      </a:r>
                      <a:br>
                        <a:rPr lang="en-US" sz="1050" dirty="0">
                          <a:latin typeface="+mj-lt"/>
                        </a:rPr>
                      </a:br>
                      <a:r>
                        <a:rPr lang="en-US" sz="1050" b="1" dirty="0">
                          <a:latin typeface="+mj-lt"/>
                        </a:rPr>
                        <a:t>2. Onboard b/t Dec. 1- Dec. 31:</a:t>
                      </a:r>
                      <a:br>
                        <a:rPr lang="en-US" sz="1050" dirty="0">
                          <a:latin typeface="+mj-lt"/>
                        </a:rPr>
                      </a:br>
                      <a:r>
                        <a:rPr lang="en-US" sz="1050" dirty="0">
                          <a:latin typeface="+mj-lt"/>
                        </a:rPr>
                        <a:t>  1) </a:t>
                      </a:r>
                      <a:r>
                        <a:rPr lang="en-US" sz="1050" dirty="0">
                          <a:solidFill>
                            <a:srgbClr val="0068B5"/>
                          </a:solidFill>
                          <a:latin typeface="+mj-lt"/>
                        </a:rPr>
                        <a:t>MCP: CR95%</a:t>
                      </a:r>
                      <a:br>
                        <a:rPr lang="en-US" sz="1050" dirty="0">
                          <a:latin typeface="+mj-lt"/>
                        </a:rPr>
                      </a:br>
                      <a:r>
                        <a:rPr lang="en-US" sz="1050" dirty="0">
                          <a:latin typeface="+mj-lt"/>
                        </a:rPr>
                        <a:t>  2) </a:t>
                      </a:r>
                      <a:r>
                        <a:rPr lang="en-US" sz="1050" b="0" i="0" u="none" strike="noStrike" cap="none" spc="0" baseline="0" dirty="0">
                          <a:solidFill>
                            <a:srgbClr val="0068B5"/>
                          </a:solidFill>
                          <a:uFillTx/>
                          <a:latin typeface="+mj-lt"/>
                          <a:ea typeface="+mn-ea"/>
                          <a:cs typeface="+mn-cs"/>
                          <a:sym typeface="Intel Clear"/>
                        </a:rPr>
                        <a:t>Zero merit budget; not eligible for merit increases. No decisions are able to be made by the direct manager </a:t>
                      </a:r>
                    </a:p>
                  </a:txBody>
                  <a:tcPr/>
                </a:tc>
                <a:tc>
                  <a:txBody>
                    <a:bodyPr/>
                    <a:lstStyle/>
                    <a:p>
                      <a:pPr algn="l"/>
                      <a:r>
                        <a:rPr lang="en-US" sz="1050" b="1" dirty="0">
                          <a:latin typeface="+mj-lt"/>
                        </a:rPr>
                        <a:t>1. If CR&lt;95%:</a:t>
                      </a:r>
                      <a:br>
                        <a:rPr lang="en-US" sz="1050" dirty="0">
                          <a:latin typeface="+mj-lt"/>
                        </a:rPr>
                      </a:br>
                      <a:r>
                        <a:rPr lang="en-US" sz="1050" dirty="0">
                          <a:latin typeface="+mj-lt"/>
                        </a:rPr>
                        <a:t>  1) </a:t>
                      </a:r>
                      <a:r>
                        <a:rPr lang="en-US" sz="1050" dirty="0">
                          <a:solidFill>
                            <a:srgbClr val="0068B5"/>
                          </a:solidFill>
                          <a:latin typeface="+mj-lt"/>
                        </a:rPr>
                        <a:t>MCP: CR95%</a:t>
                      </a:r>
                      <a:br>
                        <a:rPr lang="en-US" sz="1050" dirty="0">
                          <a:latin typeface="+mj-lt"/>
                        </a:rPr>
                      </a:br>
                      <a:r>
                        <a:rPr lang="en-US" sz="1050" dirty="0">
                          <a:latin typeface="+mj-lt"/>
                        </a:rPr>
                        <a:t>  2) Based on MCP increase, consider how much additional differentiation </a:t>
                      </a:r>
                      <a:r>
                        <a:rPr lang="en-US" sz="1050" dirty="0" err="1">
                          <a:latin typeface="+mj-lt"/>
                        </a:rPr>
                        <a:t>mgr</a:t>
                      </a:r>
                      <a:r>
                        <a:rPr lang="en-US" sz="1050" dirty="0">
                          <a:latin typeface="+mj-lt"/>
                        </a:rPr>
                        <a:t> want to apply based on EE’s performance</a:t>
                      </a:r>
                    </a:p>
                    <a:p>
                      <a:pPr algn="l"/>
                      <a:r>
                        <a:rPr lang="en-US" sz="1050" b="1" dirty="0">
                          <a:latin typeface="+mj-lt"/>
                        </a:rPr>
                        <a:t>2. If CR</a:t>
                      </a:r>
                      <a:r>
                        <a:rPr lang="zh-TW" altLang="en-US" sz="1050" b="1" dirty="0">
                          <a:latin typeface="+mj-lt"/>
                        </a:rPr>
                        <a:t>≥</a:t>
                      </a:r>
                      <a:r>
                        <a:rPr lang="en-US" altLang="zh-TW" sz="1050" b="1" dirty="0">
                          <a:latin typeface="+mj-lt"/>
                        </a:rPr>
                        <a:t>95%: </a:t>
                      </a:r>
                      <a:r>
                        <a:rPr lang="en-US" altLang="zh-TW" sz="1050" dirty="0">
                          <a:latin typeface="+mj-lt"/>
                        </a:rPr>
                        <a:t>consider an enhanced increase</a:t>
                      </a:r>
                      <a:br>
                        <a:rPr lang="en-US" altLang="zh-TW" sz="1050" dirty="0">
                          <a:latin typeface="+mj-lt"/>
                        </a:rPr>
                      </a:br>
                      <a:endParaRPr lang="en-US" sz="1050" b="0" i="0" u="none" strike="noStrike" cap="none" spc="0" baseline="0" dirty="0">
                        <a:solidFill>
                          <a:srgbClr val="0068B5"/>
                        </a:solidFill>
                        <a:uFillTx/>
                        <a:latin typeface="+mj-lt"/>
                        <a:ea typeface="+mn-ea"/>
                        <a:cs typeface="+mn-cs"/>
                        <a:sym typeface="Intel Clear"/>
                      </a:endParaRPr>
                    </a:p>
                  </a:txBody>
                  <a:tcPr/>
                </a:tc>
                <a:tc>
                  <a:txBody>
                    <a:bodyPr/>
                    <a:lstStyle/>
                    <a:p>
                      <a:pPr algn="l"/>
                      <a:r>
                        <a:rPr lang="en-US" sz="1050" b="1" dirty="0">
                          <a:latin typeface="+mj-lt"/>
                        </a:rPr>
                        <a:t>1. If CR&lt;95%:</a:t>
                      </a:r>
                      <a:br>
                        <a:rPr lang="en-US" sz="1050" dirty="0">
                          <a:latin typeface="+mj-lt"/>
                        </a:rPr>
                      </a:br>
                      <a:r>
                        <a:rPr lang="en-US" sz="1050" dirty="0">
                          <a:latin typeface="+mj-lt"/>
                        </a:rPr>
                        <a:t>  1) </a:t>
                      </a:r>
                      <a:r>
                        <a:rPr lang="en-US" sz="1050" dirty="0">
                          <a:solidFill>
                            <a:srgbClr val="0068B5"/>
                          </a:solidFill>
                          <a:latin typeface="+mj-lt"/>
                        </a:rPr>
                        <a:t>MCP: CR95%</a:t>
                      </a:r>
                      <a:br>
                        <a:rPr lang="en-US" sz="1050" dirty="0">
                          <a:latin typeface="+mj-lt"/>
                        </a:rPr>
                      </a:br>
                      <a:r>
                        <a:rPr lang="en-US" sz="1050" dirty="0">
                          <a:latin typeface="+mj-lt"/>
                        </a:rPr>
                        <a:t>  2)</a:t>
                      </a:r>
                      <a:r>
                        <a:rPr lang="en-US" altLang="zh-TW" sz="1050" dirty="0">
                          <a:latin typeface="+mj-lt"/>
                        </a:rPr>
                        <a:t> Consider at Target increase</a:t>
                      </a:r>
                      <a:endParaRPr lang="en-US" sz="1050" dirty="0">
                        <a:latin typeface="+mj-lt"/>
                      </a:endParaRPr>
                    </a:p>
                    <a:p>
                      <a:pPr algn="l"/>
                      <a:r>
                        <a:rPr lang="en-US" sz="1050" b="1" dirty="0">
                          <a:latin typeface="+mj-lt"/>
                        </a:rPr>
                        <a:t>2. If CR</a:t>
                      </a:r>
                      <a:r>
                        <a:rPr lang="zh-TW" altLang="en-US" sz="1050" b="1" dirty="0">
                          <a:latin typeface="+mj-lt"/>
                        </a:rPr>
                        <a:t>≥</a:t>
                      </a:r>
                      <a:r>
                        <a:rPr lang="en-US" altLang="zh-TW" sz="1050" b="1" dirty="0">
                          <a:latin typeface="+mj-lt"/>
                        </a:rPr>
                        <a:t>95%: </a:t>
                      </a:r>
                      <a:br>
                        <a:rPr lang="en-US" altLang="zh-TW" sz="1050" dirty="0">
                          <a:latin typeface="+mj-lt"/>
                        </a:rPr>
                      </a:br>
                      <a:r>
                        <a:rPr lang="en-US" altLang="zh-TW" sz="1050" dirty="0">
                          <a:latin typeface="+mj-lt"/>
                        </a:rPr>
                        <a:t>consider at Target increase</a:t>
                      </a:r>
                      <a:br>
                        <a:rPr lang="en-US" altLang="zh-TW" sz="1050" dirty="0">
                          <a:latin typeface="+mj-lt"/>
                        </a:rPr>
                      </a:br>
                      <a:endParaRPr lang="en-US" dirty="0"/>
                    </a:p>
                  </a:txBody>
                  <a:tcPr/>
                </a:tc>
                <a:tc>
                  <a:txBody>
                    <a:bodyPr/>
                    <a:lstStyle/>
                    <a:p>
                      <a:pPr algn="l"/>
                      <a:r>
                        <a:rPr lang="en-US" sz="1050" b="1" dirty="0">
                          <a:latin typeface="+mj-lt"/>
                        </a:rPr>
                        <a:t>1. If CR&lt;95%:</a:t>
                      </a:r>
                      <a:br>
                        <a:rPr lang="en-US" sz="1050" dirty="0">
                          <a:latin typeface="+mj-lt"/>
                        </a:rPr>
                      </a:br>
                      <a:r>
                        <a:rPr lang="en-US" sz="1050" dirty="0">
                          <a:latin typeface="+mj-lt"/>
                        </a:rPr>
                        <a:t>  1) </a:t>
                      </a:r>
                      <a:r>
                        <a:rPr lang="en-US" sz="1050" dirty="0">
                          <a:solidFill>
                            <a:srgbClr val="0068B5"/>
                          </a:solidFill>
                          <a:latin typeface="+mj-lt"/>
                        </a:rPr>
                        <a:t>MCP: CR95%</a:t>
                      </a:r>
                      <a:br>
                        <a:rPr lang="en-US" sz="1050" dirty="0">
                          <a:latin typeface="+mj-lt"/>
                        </a:rPr>
                      </a:br>
                      <a:r>
                        <a:rPr lang="en-US" sz="1050" dirty="0">
                          <a:latin typeface="+mj-lt"/>
                        </a:rPr>
                        <a:t>  2)</a:t>
                      </a:r>
                      <a:r>
                        <a:rPr lang="en-US" altLang="zh-TW" sz="1050" dirty="0">
                          <a:latin typeface="+mj-lt"/>
                        </a:rPr>
                        <a:t> Consider Reduce or 0% increase</a:t>
                      </a:r>
                      <a:endParaRPr lang="en-US" sz="1050" dirty="0">
                        <a:latin typeface="+mj-lt"/>
                      </a:endParaRPr>
                    </a:p>
                    <a:p>
                      <a:pPr algn="l"/>
                      <a:r>
                        <a:rPr lang="en-US" sz="1050" b="1" dirty="0">
                          <a:latin typeface="+mj-lt"/>
                        </a:rPr>
                        <a:t>2. If CR</a:t>
                      </a:r>
                      <a:r>
                        <a:rPr lang="zh-TW" altLang="en-US" sz="1050" b="1" dirty="0">
                          <a:latin typeface="+mj-lt"/>
                        </a:rPr>
                        <a:t>≥</a:t>
                      </a:r>
                      <a:r>
                        <a:rPr lang="en-US" altLang="zh-TW" sz="1050" b="1" dirty="0">
                          <a:latin typeface="+mj-lt"/>
                        </a:rPr>
                        <a:t>95%: </a:t>
                      </a:r>
                      <a:br>
                        <a:rPr lang="en-US" altLang="zh-TW" sz="1050" b="1" dirty="0">
                          <a:latin typeface="+mj-lt"/>
                        </a:rPr>
                      </a:br>
                      <a:r>
                        <a:rPr lang="en-US" altLang="zh-TW" sz="1050" dirty="0">
                          <a:latin typeface="+mj-lt"/>
                        </a:rPr>
                        <a:t>consider Reduced increase</a:t>
                      </a:r>
                      <a:endParaRPr lang="en-US" dirty="0"/>
                    </a:p>
                  </a:txBody>
                  <a:tcPr/>
                </a:tc>
                <a:tc>
                  <a:txBody>
                    <a:bodyPr/>
                    <a:lstStyle/>
                    <a:p>
                      <a:pPr algn="l"/>
                      <a:r>
                        <a:rPr lang="en-US" sz="1050" dirty="0">
                          <a:latin typeface="+mj-lt"/>
                        </a:rPr>
                        <a:t>1. </a:t>
                      </a:r>
                      <a:r>
                        <a:rPr lang="en-US" sz="1050" dirty="0">
                          <a:solidFill>
                            <a:srgbClr val="0068B5"/>
                          </a:solidFill>
                          <a:latin typeface="+mj-lt"/>
                        </a:rPr>
                        <a:t>No MCP CR95% adjustment</a:t>
                      </a:r>
                      <a:br>
                        <a:rPr lang="en-US" sz="1050" dirty="0">
                          <a:latin typeface="+mj-lt"/>
                        </a:rPr>
                      </a:br>
                      <a:r>
                        <a:rPr lang="en-US" sz="1050" dirty="0">
                          <a:latin typeface="+mj-lt"/>
                        </a:rPr>
                        <a:t>2. Merit =0%</a:t>
                      </a:r>
                    </a:p>
                  </a:txBody>
                  <a:tcPr/>
                </a:tc>
                <a:extLst>
                  <a:ext uri="{0D108BD9-81ED-4DB2-BD59-A6C34878D82A}">
                    <a16:rowId xmlns:a16="http://schemas.microsoft.com/office/drawing/2014/main" val="3815855248"/>
                  </a:ext>
                </a:extLst>
              </a:tr>
              <a:tr h="210398">
                <a:tc>
                  <a:txBody>
                    <a:bodyPr/>
                    <a:lstStyle/>
                    <a:p>
                      <a:pPr algn="l"/>
                      <a:r>
                        <a:rPr lang="en-US" sz="1200" b="1" dirty="0">
                          <a:latin typeface="+mj-lt"/>
                        </a:rPr>
                        <a:t>OTP</a:t>
                      </a:r>
                    </a:p>
                  </a:txBody>
                  <a:tcPr/>
                </a:tc>
                <a:tc gridSpan="5">
                  <a:txBody>
                    <a:bodyPr/>
                    <a:lstStyle/>
                    <a:p>
                      <a:pPr algn="l"/>
                      <a:r>
                        <a:rPr lang="en-US" sz="1050" b="1" dirty="0">
                          <a:latin typeface="+mj-lt"/>
                        </a:rPr>
                        <a:t>CR </a:t>
                      </a:r>
                      <a:r>
                        <a:rPr kumimoji="0" lang="zh-TW" altLang="en-US" sz="1050" b="1" i="0" u="none" strike="noStrike" kern="0" cap="none" spc="0" normalizeH="0" baseline="0" noProof="0" dirty="0">
                          <a:ln>
                            <a:noFill/>
                          </a:ln>
                          <a:solidFill>
                            <a:srgbClr val="000000"/>
                          </a:solidFill>
                          <a:effectLst/>
                          <a:uLnTx/>
                          <a:uFillTx/>
                          <a:latin typeface="Intel Clear Light"/>
                          <a:sym typeface="Intel Clear"/>
                        </a:rPr>
                        <a:t>≥ </a:t>
                      </a:r>
                      <a:r>
                        <a:rPr kumimoji="0" lang="en-US" altLang="zh-TW" sz="1050" b="1" i="0" u="none" strike="noStrike" kern="0" cap="none" spc="0" normalizeH="0" baseline="0" noProof="0" dirty="0">
                          <a:ln>
                            <a:noFill/>
                          </a:ln>
                          <a:solidFill>
                            <a:srgbClr val="000000"/>
                          </a:solidFill>
                          <a:effectLst/>
                          <a:uLnTx/>
                          <a:uFillTx/>
                          <a:latin typeface="Intel Clear Light"/>
                          <a:sym typeface="Intel Clear"/>
                        </a:rPr>
                        <a:t>110% : </a:t>
                      </a:r>
                      <a:r>
                        <a:rPr kumimoji="0" lang="en-US" altLang="zh-TW" sz="1050" b="0" i="0" u="none" strike="noStrike" kern="0" cap="none" spc="0" normalizeH="0" baseline="0" noProof="0" dirty="0">
                          <a:ln>
                            <a:noFill/>
                          </a:ln>
                          <a:solidFill>
                            <a:srgbClr val="000000"/>
                          </a:solidFill>
                          <a:effectLst/>
                          <a:uLnTx/>
                          <a:uFillTx/>
                          <a:latin typeface="Intel Clear Light"/>
                          <a:sym typeface="Intel Clear"/>
                        </a:rPr>
                        <a:t>1) Base pay adjustment, 2) OTP only, 3) Base Pay + OTP (Suggest to add base pay if CR&lt;120%).   </a:t>
                      </a:r>
                      <a:r>
                        <a:rPr kumimoji="0" lang="en-US" altLang="zh-TW" sz="1050" b="1" i="0" u="none" strike="noStrike" kern="0" cap="none" spc="0" normalizeH="0" baseline="0" noProof="0" dirty="0">
                          <a:ln>
                            <a:noFill/>
                          </a:ln>
                          <a:solidFill>
                            <a:srgbClr val="000000"/>
                          </a:solidFill>
                          <a:effectLst/>
                          <a:uLnTx/>
                          <a:uFillTx/>
                          <a:latin typeface="Intel Clear Light"/>
                          <a:sym typeface="Intel Clear"/>
                        </a:rPr>
                        <a:t>CR&gt; Max: </a:t>
                      </a:r>
                      <a:r>
                        <a:rPr kumimoji="0" lang="en-US" altLang="zh-TW" sz="1050" b="0" i="0" u="none" strike="noStrike" kern="0" cap="none" spc="0" normalizeH="0" baseline="0" noProof="0" dirty="0">
                          <a:ln>
                            <a:noFill/>
                          </a:ln>
                          <a:solidFill>
                            <a:srgbClr val="000000"/>
                          </a:solidFill>
                          <a:effectLst/>
                          <a:uLnTx/>
                          <a:uFillTx/>
                          <a:latin typeface="Intel Clear Light"/>
                          <a:sym typeface="Intel Clear"/>
                        </a:rPr>
                        <a:t>only OTP for significant achievement in 2021</a:t>
                      </a:r>
                      <a:endParaRPr lang="en-US" sz="1050" b="0" dirty="0">
                        <a:latin typeface="+mj-l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6367930"/>
                  </a:ext>
                </a:extLst>
              </a:tr>
              <a:tr h="352171">
                <a:tc>
                  <a:txBody>
                    <a:bodyPr/>
                    <a:lstStyle/>
                    <a:p>
                      <a:pPr algn="l"/>
                      <a:r>
                        <a:rPr lang="en-US" sz="1200" b="1" dirty="0">
                          <a:latin typeface="+mj-lt"/>
                        </a:rPr>
                        <a:t>APB</a:t>
                      </a:r>
                    </a:p>
                  </a:txBody>
                  <a:tcPr/>
                </a:tc>
                <a:tc gridSpan="5">
                  <a:txBody>
                    <a:bodyPr/>
                    <a:lstStyle/>
                    <a:p>
                      <a:pPr algn="l"/>
                      <a:r>
                        <a:rPr lang="en-US" sz="1050" dirty="0">
                          <a:latin typeface="+mj-lt"/>
                        </a:rPr>
                        <a:t>Managers will not adjust APB Goal % (targets) as last year:</a:t>
                      </a:r>
                      <a:br>
                        <a:rPr lang="en-US" sz="1050" dirty="0">
                          <a:latin typeface="+mj-lt"/>
                        </a:rPr>
                      </a:br>
                      <a:r>
                        <a:rPr lang="en-US" sz="1050" dirty="0">
                          <a:latin typeface="+mj-lt"/>
                        </a:rPr>
                        <a:t>1. </a:t>
                      </a:r>
                      <a:r>
                        <a:rPr lang="en-US" sz="1050" b="1" dirty="0">
                          <a:latin typeface="+mj-lt"/>
                        </a:rPr>
                        <a:t>APB Goal % </a:t>
                      </a:r>
                      <a:r>
                        <a:rPr lang="en-US" sz="1050" u="sng" dirty="0">
                          <a:latin typeface="+mj-lt"/>
                        </a:rPr>
                        <a:t>above the range minimum</a:t>
                      </a:r>
                      <a:r>
                        <a:rPr lang="en-US" sz="1050" dirty="0">
                          <a:latin typeface="+mj-lt"/>
                        </a:rPr>
                        <a:t> are held </a:t>
                      </a:r>
                      <a:r>
                        <a:rPr lang="en-US" sz="1050" b="1" dirty="0">
                          <a:latin typeface="+mj-lt"/>
                        </a:rPr>
                        <a:t>flat</a:t>
                      </a:r>
                      <a:r>
                        <a:rPr lang="en-US" sz="1050" dirty="0">
                          <a:latin typeface="+mj-lt"/>
                        </a:rPr>
                        <a:t>.  2. </a:t>
                      </a:r>
                      <a:r>
                        <a:rPr lang="en-US" sz="1050" b="1" u="none" dirty="0">
                          <a:latin typeface="+mj-lt"/>
                        </a:rPr>
                        <a:t>APB payout ($) amounts </a:t>
                      </a:r>
                      <a:r>
                        <a:rPr lang="en-US" sz="1050" u="sng" dirty="0">
                          <a:latin typeface="+mj-lt"/>
                        </a:rPr>
                        <a:t>over the range maximum </a:t>
                      </a:r>
                      <a:r>
                        <a:rPr lang="en-US" sz="1050" dirty="0">
                          <a:latin typeface="+mj-lt"/>
                        </a:rPr>
                        <a:t>are also held </a:t>
                      </a:r>
                      <a:r>
                        <a:rPr lang="en-US" sz="1050" b="1" dirty="0">
                          <a:latin typeface="+mj-lt"/>
                        </a:rPr>
                        <a:t>flat</a:t>
                      </a:r>
                      <a:r>
                        <a:rPr lang="en-US" sz="1050" dirty="0">
                          <a:latin typeface="+mj-lt"/>
                        </a:rPr>
                        <a:t>.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050" dirty="0">
                        <a:latin typeface="+mj-lt"/>
                      </a:endParaRPr>
                    </a:p>
                  </a:txBody>
                  <a:tcPr/>
                </a:tc>
                <a:extLst>
                  <a:ext uri="{0D108BD9-81ED-4DB2-BD59-A6C34878D82A}">
                    <a16:rowId xmlns:a16="http://schemas.microsoft.com/office/drawing/2014/main" val="2735139127"/>
                  </a:ext>
                </a:extLst>
              </a:tr>
              <a:tr h="328560">
                <a:tc>
                  <a:txBody>
                    <a:bodyPr/>
                    <a:lstStyle/>
                    <a:p>
                      <a:pPr algn="l"/>
                      <a:r>
                        <a:rPr lang="en-US" sz="1200" b="1" dirty="0">
                          <a:latin typeface="+mj-lt"/>
                        </a:rPr>
                        <a:t>Stock</a:t>
                      </a:r>
                      <a:br>
                        <a:rPr lang="en-US" sz="1200" b="1" dirty="0">
                          <a:latin typeface="+mj-lt"/>
                        </a:rPr>
                      </a:br>
                      <a:r>
                        <a:rPr lang="en-US" sz="900" b="0" dirty="0">
                          <a:solidFill>
                            <a:srgbClr val="2872C5"/>
                          </a:solidFill>
                          <a:latin typeface="+mj-lt"/>
                        </a:rPr>
                        <a:t>(MCP: Quarterly or Semi-annually vesting schedule from 2022)</a:t>
                      </a:r>
                    </a:p>
                  </a:txBody>
                  <a:tcPr/>
                </a:tc>
                <a:tc>
                  <a:txBody>
                    <a:bodyPr/>
                    <a:lstStyle/>
                    <a:p>
                      <a:pPr algn="l"/>
                      <a:r>
                        <a:rPr lang="en-US" sz="1050" dirty="0">
                          <a:solidFill>
                            <a:srgbClr val="0068B5"/>
                          </a:solidFill>
                          <a:latin typeface="+mj-lt"/>
                        </a:rPr>
                        <a:t>100% Stock Target </a:t>
                      </a:r>
                      <a:r>
                        <a:rPr lang="en-US" sz="1050" dirty="0">
                          <a:latin typeface="+mj-lt"/>
                        </a:rPr>
                        <a:t>will be grant and manager cannot make changes</a:t>
                      </a:r>
                    </a:p>
                  </a:txBody>
                  <a:tcPr/>
                </a:tc>
                <a:tc>
                  <a:txBody>
                    <a:bodyPr/>
                    <a:lstStyle/>
                    <a:p>
                      <a:pPr algn="l"/>
                      <a:r>
                        <a:rPr lang="en-US" sz="1050" dirty="0">
                          <a:solidFill>
                            <a:srgbClr val="2872C5"/>
                          </a:solidFill>
                          <a:latin typeface="+mj-lt"/>
                        </a:rPr>
                        <a:t>1. 150% - 200% as significant enhance </a:t>
                      </a:r>
                      <a:br>
                        <a:rPr lang="en-US" sz="1050" dirty="0">
                          <a:solidFill>
                            <a:srgbClr val="2872C5"/>
                          </a:solidFill>
                          <a:latin typeface="+mj-lt"/>
                        </a:rPr>
                      </a:br>
                      <a:r>
                        <a:rPr lang="en-US" sz="1050" dirty="0">
                          <a:solidFill>
                            <a:srgbClr val="2872C5"/>
                          </a:solidFill>
                          <a:latin typeface="+mj-lt"/>
                        </a:rPr>
                        <a:t>     (~15% of org)</a:t>
                      </a:r>
                      <a:br>
                        <a:rPr lang="en-US" sz="1050" dirty="0">
                          <a:solidFill>
                            <a:srgbClr val="2872C5"/>
                          </a:solidFill>
                          <a:latin typeface="+mj-lt"/>
                        </a:rPr>
                      </a:br>
                      <a:r>
                        <a:rPr lang="en-US" sz="1050" dirty="0">
                          <a:solidFill>
                            <a:srgbClr val="2872C5"/>
                          </a:solidFill>
                          <a:latin typeface="+mj-lt"/>
                        </a:rPr>
                        <a:t>2. 200%+ to show exemplary  performance </a:t>
                      </a:r>
                      <a:br>
                        <a:rPr lang="en-US" sz="1050" dirty="0">
                          <a:solidFill>
                            <a:srgbClr val="2872C5"/>
                          </a:solidFill>
                          <a:latin typeface="+mj-lt"/>
                        </a:rPr>
                      </a:br>
                      <a:r>
                        <a:rPr lang="en-US" sz="1050" dirty="0">
                          <a:solidFill>
                            <a:srgbClr val="2872C5"/>
                          </a:solidFill>
                          <a:latin typeface="+mj-lt"/>
                        </a:rPr>
                        <a:t>     (~10% of org)</a:t>
                      </a:r>
                      <a:endParaRPr lang="en-US" sz="1050" dirty="0">
                        <a:latin typeface="+mj-lt"/>
                      </a:endParaRPr>
                    </a:p>
                  </a:txBody>
                  <a:tcPr/>
                </a:tc>
                <a:tc>
                  <a:txBody>
                    <a:bodyPr/>
                    <a:lstStyle/>
                    <a:p>
                      <a:pPr algn="l"/>
                      <a:r>
                        <a:rPr lang="en-US" sz="1050" dirty="0">
                          <a:solidFill>
                            <a:srgbClr val="2872C5"/>
                          </a:solidFill>
                          <a:latin typeface="+mj-lt"/>
                        </a:rPr>
                        <a:t>1. High potential: 120%-150% Stock Target (~20% of org)</a:t>
                      </a:r>
                      <a:br>
                        <a:rPr lang="en-US" sz="1050" dirty="0">
                          <a:latin typeface="+mj-lt"/>
                        </a:rPr>
                      </a:br>
                      <a:r>
                        <a:rPr lang="en-US" sz="1050" dirty="0">
                          <a:latin typeface="+mj-lt"/>
                        </a:rPr>
                        <a:t>2. In good standing: 90%-</a:t>
                      </a:r>
                      <a:r>
                        <a:rPr lang="en-US" sz="1050" dirty="0">
                          <a:solidFill>
                            <a:srgbClr val="0070C0"/>
                          </a:solidFill>
                          <a:latin typeface="+mj-lt"/>
                        </a:rPr>
                        <a:t>120% </a:t>
                      </a:r>
                      <a:r>
                        <a:rPr lang="en-US" sz="1050" dirty="0">
                          <a:latin typeface="+mj-lt"/>
                        </a:rPr>
                        <a:t>Stock Target</a:t>
                      </a:r>
                      <a:r>
                        <a:rPr lang="en-US" sz="1050" dirty="0">
                          <a:solidFill>
                            <a:srgbClr val="0070C0"/>
                          </a:solidFill>
                          <a:latin typeface="+mj-lt"/>
                        </a:rPr>
                        <a:t> (~45% or org)</a:t>
                      </a:r>
                    </a:p>
                  </a:txBody>
                  <a:tcPr/>
                </a:tc>
                <a:tc>
                  <a:txBody>
                    <a:bodyPr/>
                    <a:lstStyle/>
                    <a:p>
                      <a:pPr algn="l"/>
                      <a:r>
                        <a:rPr lang="en-US" sz="1050" b="0" i="0" u="none" strike="noStrike" cap="none" spc="0" baseline="0" dirty="0">
                          <a:solidFill>
                            <a:srgbClr val="2872C5"/>
                          </a:solidFill>
                          <a:uFillTx/>
                          <a:latin typeface="+mj-lt"/>
                          <a:ea typeface="+mn-ea"/>
                          <a:cs typeface="+mn-cs"/>
                          <a:sym typeface="Intel Clear"/>
                        </a:rPr>
                        <a:t>&lt;90% to a Min of $1,000</a:t>
                      </a:r>
                      <a:br>
                        <a:rPr lang="en-US" sz="1050" b="0" i="0" u="none" strike="noStrike" cap="none" spc="0" baseline="0" dirty="0">
                          <a:solidFill>
                            <a:srgbClr val="2872C5"/>
                          </a:solidFill>
                          <a:uFillTx/>
                          <a:latin typeface="+mj-lt"/>
                          <a:ea typeface="+mn-ea"/>
                          <a:cs typeface="+mn-cs"/>
                          <a:sym typeface="Intel Clear"/>
                        </a:rPr>
                      </a:br>
                      <a:r>
                        <a:rPr lang="en-US" sz="1050" b="0" i="0" u="none" strike="noStrike" cap="none" spc="0" baseline="0" dirty="0">
                          <a:solidFill>
                            <a:srgbClr val="2872C5"/>
                          </a:solidFill>
                          <a:uFillTx/>
                          <a:latin typeface="+mj-lt"/>
                          <a:ea typeface="+mn-ea"/>
                          <a:cs typeface="+mn-cs"/>
                          <a:sym typeface="Intel Clear"/>
                        </a:rPr>
                        <a:t>* EE who are trending toward an FPA should generally receive 25% or less of their stock target, or the</a:t>
                      </a:r>
                      <a:br>
                        <a:rPr lang="en-US" sz="1050" b="0" i="0" u="none" strike="noStrike" cap="none" spc="0" baseline="0" dirty="0">
                          <a:solidFill>
                            <a:srgbClr val="2872C5"/>
                          </a:solidFill>
                          <a:uFillTx/>
                          <a:latin typeface="+mj-lt"/>
                          <a:ea typeface="+mn-ea"/>
                          <a:cs typeface="+mn-cs"/>
                          <a:sym typeface="Intel Clear"/>
                        </a:rPr>
                      </a:br>
                      <a:r>
                        <a:rPr lang="en-US" sz="1050" b="0" i="0" u="none" strike="noStrike" cap="none" spc="0" baseline="0" dirty="0">
                          <a:solidFill>
                            <a:srgbClr val="2872C5"/>
                          </a:solidFill>
                          <a:uFillTx/>
                          <a:latin typeface="+mj-lt"/>
                          <a:ea typeface="+mn-ea"/>
                          <a:cs typeface="+mn-cs"/>
                          <a:sym typeface="Intel Clear"/>
                        </a:rPr>
                        <a:t>$1,000 minimum award amount (~10% or org)</a:t>
                      </a:r>
                    </a:p>
                  </a:txBody>
                  <a:tcPr/>
                </a:tc>
                <a:tc>
                  <a:txBody>
                    <a:bodyPr/>
                    <a:lstStyle/>
                    <a:p>
                      <a:pPr algn="l"/>
                      <a:r>
                        <a:rPr lang="en-US" sz="1050">
                          <a:latin typeface="+mj-lt"/>
                        </a:rPr>
                        <a:t>No Stock </a:t>
                      </a:r>
                      <a:endParaRPr lang="en-US" sz="1050" dirty="0">
                        <a:latin typeface="+mj-lt"/>
                      </a:endParaRPr>
                    </a:p>
                  </a:txBody>
                  <a:tcPr/>
                </a:tc>
                <a:extLst>
                  <a:ext uri="{0D108BD9-81ED-4DB2-BD59-A6C34878D82A}">
                    <a16:rowId xmlns:a16="http://schemas.microsoft.com/office/drawing/2014/main" val="801970886"/>
                  </a:ext>
                </a:extLst>
              </a:tr>
              <a:tr h="1148443">
                <a:tc>
                  <a:txBody>
                    <a:bodyPr/>
                    <a:lstStyle/>
                    <a:p>
                      <a:pPr algn="l"/>
                      <a:r>
                        <a:rPr lang="en-US" sz="1100" b="1" dirty="0">
                          <a:latin typeface="+mj-lt"/>
                        </a:rPr>
                        <a:t>Promotion</a:t>
                      </a:r>
                    </a:p>
                  </a:txBody>
                  <a:tcPr/>
                </a:tc>
                <a:tc>
                  <a:txBody>
                    <a:bodyPr/>
                    <a:lstStyle/>
                    <a:p>
                      <a:pPr algn="l"/>
                      <a:r>
                        <a:rPr lang="en-US" sz="1050" dirty="0">
                          <a:latin typeface="+mj-lt"/>
                        </a:rPr>
                        <a:t>Not eligible </a:t>
                      </a:r>
                    </a:p>
                  </a:txBody>
                  <a:tcPr/>
                </a:tc>
                <a:tc>
                  <a:txBody>
                    <a:bodyPr/>
                    <a:lstStyle/>
                    <a:p>
                      <a:pPr algn="l"/>
                      <a:r>
                        <a:rPr lang="en-US" sz="1050" b="1" dirty="0">
                          <a:latin typeface="+mj-lt"/>
                        </a:rPr>
                        <a:t>1. Merit:</a:t>
                      </a:r>
                      <a:br>
                        <a:rPr lang="en-US" sz="1050" dirty="0">
                          <a:latin typeface="+mj-lt"/>
                        </a:rPr>
                      </a:br>
                      <a:r>
                        <a:rPr lang="en-US" sz="1050" dirty="0">
                          <a:latin typeface="+mj-lt"/>
                        </a:rPr>
                        <a:t>  1) </a:t>
                      </a:r>
                      <a:r>
                        <a:rPr lang="en-US" sz="1050" dirty="0">
                          <a:solidFill>
                            <a:srgbClr val="0068B5"/>
                          </a:solidFill>
                          <a:latin typeface="+mj-lt"/>
                        </a:rPr>
                        <a:t>Landing Zone: CR95% of new grade</a:t>
                      </a:r>
                      <a:br>
                        <a:rPr lang="en-US" sz="1050" dirty="0">
                          <a:latin typeface="+mj-lt"/>
                        </a:rPr>
                      </a:br>
                      <a:r>
                        <a:rPr lang="en-US" sz="1050" dirty="0">
                          <a:latin typeface="+mj-lt"/>
                        </a:rPr>
                        <a:t>  2) Original base pay &gt; Landing Zone: </a:t>
                      </a:r>
                      <a:br>
                        <a:rPr lang="en-US" sz="1050" dirty="0">
                          <a:latin typeface="+mj-lt"/>
                        </a:rPr>
                      </a:br>
                      <a:r>
                        <a:rPr lang="en-US" sz="1050" dirty="0">
                          <a:latin typeface="+mj-lt"/>
                        </a:rPr>
                        <a:t>      5% Merit increase is recommended </a:t>
                      </a:r>
                      <a:br>
                        <a:rPr lang="en-US" sz="1050" dirty="0">
                          <a:latin typeface="+mj-lt"/>
                        </a:rPr>
                      </a:br>
                      <a:r>
                        <a:rPr lang="en-US" sz="1050" b="1" dirty="0">
                          <a:latin typeface="+mj-lt"/>
                        </a:rPr>
                        <a:t>2. APB goal % </a:t>
                      </a:r>
                      <a:r>
                        <a:rPr lang="en-US" sz="1050" dirty="0">
                          <a:latin typeface="+mj-lt"/>
                        </a:rPr>
                        <a:t>adjusted to Min or </a:t>
                      </a:r>
                      <a:r>
                        <a:rPr kumimoji="0" lang="en-US" sz="1050" b="0" i="0" u="none" strike="noStrike" kern="0" cap="none" spc="0" normalizeH="0" baseline="0" noProof="0" dirty="0">
                          <a:ln>
                            <a:noFill/>
                          </a:ln>
                          <a:solidFill>
                            <a:srgbClr val="262626"/>
                          </a:solidFill>
                          <a:effectLst/>
                          <a:uLnTx/>
                          <a:uFillTx/>
                          <a:latin typeface="+mj-lt"/>
                          <a:ea typeface="Intel Clear Light" panose="020B0404020203020204" pitchFamily="34" charset="0"/>
                          <a:cs typeface="Intel Clear Light" panose="020B0404020203020204" pitchFamily="34" charset="0"/>
                          <a:sym typeface="Helvetica Neue Medium"/>
                        </a:rPr>
                        <a:t>held flat if </a:t>
                      </a:r>
                      <a:br>
                        <a:rPr kumimoji="0" lang="en-US" sz="1050" b="0" i="0" u="none" strike="noStrike" kern="0" cap="none" spc="0" normalizeH="0" baseline="0" noProof="0" dirty="0">
                          <a:ln>
                            <a:noFill/>
                          </a:ln>
                          <a:solidFill>
                            <a:srgbClr val="262626"/>
                          </a:solidFill>
                          <a:effectLst/>
                          <a:uLnTx/>
                          <a:uFillTx/>
                          <a:latin typeface="+mj-lt"/>
                          <a:ea typeface="Intel Clear Light" panose="020B0404020203020204" pitchFamily="34" charset="0"/>
                          <a:cs typeface="Intel Clear Light" panose="020B0404020203020204" pitchFamily="34" charset="0"/>
                          <a:sym typeface="Helvetica Neue Medium"/>
                        </a:rPr>
                      </a:br>
                      <a:r>
                        <a:rPr kumimoji="0" lang="en-US" sz="1050" b="0" i="0" u="none" strike="noStrike" kern="0" cap="none" spc="0" normalizeH="0" baseline="0" noProof="0" dirty="0">
                          <a:ln>
                            <a:noFill/>
                          </a:ln>
                          <a:solidFill>
                            <a:srgbClr val="262626"/>
                          </a:solidFill>
                          <a:effectLst/>
                          <a:uLnTx/>
                          <a:uFillTx/>
                          <a:latin typeface="+mj-lt"/>
                          <a:ea typeface="Intel Clear Light" panose="020B0404020203020204" pitchFamily="34" charset="0"/>
                          <a:cs typeface="Intel Clear Light" panose="020B0404020203020204" pitchFamily="34" charset="0"/>
                          <a:sym typeface="Helvetica Neue Medium"/>
                        </a:rPr>
                        <a:t>     current  APB Goal % &gt; new grade Min </a:t>
                      </a:r>
                    </a:p>
                    <a:p>
                      <a:pPr algn="l"/>
                      <a:r>
                        <a:rPr kumimoji="0" lang="en-US" sz="1050" b="1" i="0" u="none" strike="noStrike" kern="0" cap="none" spc="0" normalizeH="0" baseline="0" noProof="0" dirty="0">
                          <a:ln>
                            <a:noFill/>
                          </a:ln>
                          <a:solidFill>
                            <a:srgbClr val="262626"/>
                          </a:solidFill>
                          <a:effectLst/>
                          <a:uLnTx/>
                          <a:uFillTx/>
                          <a:latin typeface="+mj-lt"/>
                          <a:ea typeface="Intel Clear Light" panose="020B0404020203020204" pitchFamily="34" charset="0"/>
                          <a:cs typeface="Intel Clear Light" panose="020B0404020203020204" pitchFamily="34" charset="0"/>
                          <a:sym typeface="Helvetica Neue Medium"/>
                        </a:rPr>
                        <a:t>3. Stock: </a:t>
                      </a:r>
                      <a:r>
                        <a:rPr lang="zh-TW" altLang="en-US" sz="1050" b="0" i="0" u="none" strike="noStrike" cap="none" spc="0" baseline="0" dirty="0">
                          <a:solidFill>
                            <a:schemeClr val="dk1"/>
                          </a:solidFill>
                          <a:uFillTx/>
                          <a:latin typeface="+mj-lt"/>
                          <a:ea typeface="+mn-ea"/>
                          <a:cs typeface="+mn-cs"/>
                          <a:sym typeface="Intel Clear"/>
                        </a:rPr>
                        <a:t>≥ </a:t>
                      </a:r>
                      <a:r>
                        <a:rPr lang="en-US" altLang="zh-TW" sz="1050" b="0" i="0" u="none" strike="noStrike" cap="none" spc="0" baseline="0" dirty="0">
                          <a:solidFill>
                            <a:schemeClr val="dk1"/>
                          </a:solidFill>
                          <a:uFillTx/>
                          <a:latin typeface="+mj-lt"/>
                          <a:ea typeface="+mn-ea"/>
                          <a:cs typeface="+mn-cs"/>
                          <a:sym typeface="Intel Clear"/>
                        </a:rPr>
                        <a:t>100% of new grade target </a:t>
                      </a:r>
                      <a:endParaRPr lang="en-US" sz="1050" dirty="0">
                        <a:latin typeface="+mj-lt"/>
                      </a:endParaRPr>
                    </a:p>
                  </a:txBody>
                  <a:tcPr/>
                </a:tc>
                <a:tc>
                  <a:txBody>
                    <a:bodyPr/>
                    <a:lstStyle/>
                    <a:p>
                      <a:pPr algn="l"/>
                      <a:r>
                        <a:rPr lang="en-US" sz="1050" dirty="0">
                          <a:solidFill>
                            <a:srgbClr val="1A1A1A"/>
                          </a:solidFill>
                          <a:latin typeface="Intel Clear Light" panose="020B0404020203020204" pitchFamily="34" charset="0"/>
                          <a:ea typeface="Intel Clear Light" panose="020B0404020203020204" pitchFamily="34" charset="0"/>
                          <a:cs typeface="Intel Clear Light" panose="020B0404020203020204" pitchFamily="34" charset="0"/>
                        </a:rPr>
                        <a:t>N/A</a:t>
                      </a:r>
                      <a:endParaRPr lang="en-US" sz="1050" dirty="0">
                        <a:latin typeface="+mj-lt"/>
                      </a:endParaRPr>
                    </a:p>
                  </a:txBody>
                  <a:tcPr/>
                </a:tc>
                <a:tc>
                  <a:txBody>
                    <a:bodyPr/>
                    <a:lstStyle/>
                    <a:p>
                      <a:pPr algn="l"/>
                      <a:r>
                        <a:rPr lang="en-US" sz="1050" dirty="0">
                          <a:solidFill>
                            <a:srgbClr val="1A1A1A"/>
                          </a:solidFill>
                          <a:latin typeface="Intel Clear Light" panose="020B0404020203020204" pitchFamily="34" charset="0"/>
                          <a:ea typeface="Intel Clear Light" panose="020B0404020203020204" pitchFamily="34" charset="0"/>
                          <a:cs typeface="Intel Clear Light" panose="020B0404020203020204" pitchFamily="34" charset="0"/>
                        </a:rPr>
                        <a:t>N/A</a:t>
                      </a:r>
                      <a:endParaRPr lang="en-US" sz="1050" dirty="0">
                        <a:latin typeface="+mj-lt"/>
                      </a:endParaRPr>
                    </a:p>
                  </a:txBody>
                  <a:tcPr/>
                </a:tc>
                <a:tc>
                  <a:txBody>
                    <a:bodyPr/>
                    <a:lstStyle/>
                    <a:p>
                      <a:pPr algn="ctr"/>
                      <a:r>
                        <a:rPr lang="en-US" sz="1050" dirty="0">
                          <a:solidFill>
                            <a:srgbClr val="1A1A1A"/>
                          </a:solidFill>
                          <a:latin typeface="Intel Clear Light" panose="020B0404020203020204" pitchFamily="34" charset="0"/>
                          <a:ea typeface="Intel Clear Light" panose="020B0404020203020204" pitchFamily="34" charset="0"/>
                          <a:cs typeface="Intel Clear Light" panose="020B0404020203020204" pitchFamily="34" charset="0"/>
                        </a:rPr>
                        <a:t>N/A</a:t>
                      </a:r>
                    </a:p>
                  </a:txBody>
                  <a:tcPr/>
                </a:tc>
                <a:extLst>
                  <a:ext uri="{0D108BD9-81ED-4DB2-BD59-A6C34878D82A}">
                    <a16:rowId xmlns:a16="http://schemas.microsoft.com/office/drawing/2014/main" val="1960318988"/>
                  </a:ext>
                </a:extLst>
              </a:tr>
            </a:tbl>
          </a:graphicData>
        </a:graphic>
      </p:graphicFrame>
      <p:sp>
        <p:nvSpPr>
          <p:cNvPr id="6" name="TextBox 5">
            <a:extLst>
              <a:ext uri="{FF2B5EF4-FFF2-40B4-BE49-F238E27FC236}">
                <a16:creationId xmlns:a16="http://schemas.microsoft.com/office/drawing/2014/main" id="{55510CAE-4662-4E71-BD9F-ED3E28CDFB23}"/>
              </a:ext>
            </a:extLst>
          </p:cNvPr>
          <p:cNvSpPr txBox="1"/>
          <p:nvPr/>
        </p:nvSpPr>
        <p:spPr>
          <a:xfrm>
            <a:off x="105952" y="5795339"/>
            <a:ext cx="11180919" cy="807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Intel Clear Light"/>
                <a:ea typeface="+mn-ea"/>
                <a:cs typeface="+mn-cs"/>
                <a:sym typeface="Helvetica Neue"/>
              </a:rPr>
              <a:t>Budget/Guidance change in 2022: </a:t>
            </a:r>
            <a:b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br>
            <a: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t>1. </a:t>
            </a:r>
            <a:r>
              <a:rPr kumimoji="0" lang="en-US" sz="1050" b="1" i="0" u="none" strike="noStrike" kern="1200" cap="none" spc="0" normalizeH="0" baseline="0" noProof="0" dirty="0">
                <a:ln>
                  <a:noFill/>
                </a:ln>
                <a:solidFill>
                  <a:srgbClr val="000000"/>
                </a:solidFill>
                <a:effectLst/>
                <a:uLnTx/>
                <a:uFillTx/>
                <a:latin typeface="Intel Clear Light"/>
                <a:ea typeface="+mn-ea"/>
                <a:cs typeface="+mn-cs"/>
                <a:sym typeface="Helvetica Neue"/>
              </a:rPr>
              <a:t>2 </a:t>
            </a:r>
            <a:r>
              <a:rPr kumimoji="0" lang="en-US" sz="1050" b="1" i="0" u="none" strike="noStrike" kern="1200" cap="none" spc="0" normalizeH="0" baseline="0" noProof="0" dirty="0">
                <a:ln>
                  <a:noFill/>
                </a:ln>
                <a:solidFill>
                  <a:srgbClr val="000000"/>
                </a:solidFill>
                <a:effectLst/>
                <a:uLnTx/>
                <a:uFillTx/>
                <a:latin typeface="Intel Clear Light"/>
              </a:rPr>
              <a:t>Budget buckets</a:t>
            </a:r>
            <a:r>
              <a:rPr kumimoji="0" lang="en-US" sz="1050" b="0" i="0" u="none" strike="noStrike" kern="1200" cap="none" spc="0" normalizeH="0" baseline="0" noProof="0" dirty="0">
                <a:ln>
                  <a:noFill/>
                </a:ln>
                <a:solidFill>
                  <a:srgbClr val="000000"/>
                </a:solidFill>
                <a:effectLst/>
                <a:uLnTx/>
                <a:uFillTx/>
                <a:latin typeface="Intel Clear Light"/>
              </a:rPr>
              <a:t>: Cash &amp; Stock budgets. (</a:t>
            </a:r>
            <a: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t>Consolidate Base Pay, associated APB, OTP, and Promotions into one Cash Budget) </a:t>
            </a:r>
            <a:b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br>
            <a: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t>2. </a:t>
            </a:r>
            <a:r>
              <a:rPr kumimoji="0" lang="en-US" sz="1050" b="1" i="0" u="none" strike="noStrike" kern="1200" cap="none" spc="0" normalizeH="0" baseline="0" noProof="0" dirty="0">
                <a:ln>
                  <a:noFill/>
                </a:ln>
                <a:solidFill>
                  <a:srgbClr val="000000"/>
                </a:solidFill>
                <a:effectLst/>
                <a:uLnTx/>
                <a:uFillTx/>
                <a:latin typeface="Intel Clear Light"/>
                <a:ea typeface="+mn-ea"/>
                <a:cs typeface="+mn-cs"/>
                <a:sym typeface="Helvetica Neue"/>
              </a:rPr>
              <a:t>Base pay budget </a:t>
            </a:r>
            <a: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t>and guidance is based on 1x country merit budget  (no different CR position funding factor)</a:t>
            </a:r>
            <a:b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br>
            <a: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t>3. </a:t>
            </a:r>
            <a:r>
              <a:rPr kumimoji="0" lang="en-US" sz="1050" b="1" i="0" u="none" strike="noStrike" kern="1200" cap="none" spc="0" normalizeH="0" baseline="0" noProof="0" dirty="0">
                <a:ln>
                  <a:noFill/>
                </a:ln>
                <a:solidFill>
                  <a:srgbClr val="000000"/>
                </a:solidFill>
                <a:effectLst/>
                <a:uLnTx/>
                <a:uFillTx/>
                <a:latin typeface="Intel Clear Light"/>
                <a:ea typeface="+mn-ea"/>
                <a:cs typeface="+mn-cs"/>
                <a:sym typeface="Helvetica Neue"/>
              </a:rPr>
              <a:t>Stock</a:t>
            </a:r>
            <a: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t> </a:t>
            </a:r>
            <a:r>
              <a:rPr kumimoji="0" lang="en-US" sz="1050" b="0" i="0" u="none" strike="noStrike" kern="1200" cap="none" spc="0" normalizeH="0" baseline="0" noProof="0" dirty="0">
                <a:ln>
                  <a:noFill/>
                </a:ln>
                <a:solidFill>
                  <a:srgbClr val="000000"/>
                </a:solidFill>
                <a:effectLst/>
                <a:uLnTx/>
                <a:uFillTx/>
                <a:latin typeface="Intel Clear Light"/>
              </a:rPr>
              <a:t>Due to the vesting schedule change in 2022, </a:t>
            </a:r>
            <a: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t>NEX minimum increases from USD800 to USD1000. </a:t>
            </a:r>
            <a:b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br>
            <a:r>
              <a:rPr kumimoji="0" lang="en-US" sz="1050" b="0" i="0" u="none" strike="noStrike" kern="1200" cap="none" spc="0" normalizeH="0" baseline="0" noProof="0" dirty="0">
                <a:ln>
                  <a:noFill/>
                </a:ln>
                <a:solidFill>
                  <a:srgbClr val="000000"/>
                </a:solidFill>
                <a:effectLst/>
                <a:uLnTx/>
                <a:uFillTx/>
                <a:latin typeface="Intel Clear Light"/>
              </a:rPr>
              <a:t>4</a:t>
            </a:r>
            <a: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t>. </a:t>
            </a:r>
            <a:r>
              <a:rPr kumimoji="0" lang="en-US" sz="1050" b="1" i="0" u="none" strike="noStrike" kern="1200" cap="none" spc="0" normalizeH="0" baseline="0" noProof="0" dirty="0">
                <a:ln>
                  <a:noFill/>
                </a:ln>
                <a:solidFill>
                  <a:srgbClr val="000000"/>
                </a:solidFill>
                <a:effectLst/>
                <a:uLnTx/>
                <a:uFillTx/>
                <a:latin typeface="Intel Clear Light"/>
                <a:ea typeface="+mn-ea"/>
                <a:cs typeface="+mn-cs"/>
                <a:sym typeface="Helvetica Neue"/>
              </a:rPr>
              <a:t>Promo: </a:t>
            </a:r>
            <a:r>
              <a:rPr kumimoji="0" lang="en-US" sz="1050" b="0" i="0" u="none" strike="noStrike" kern="1200" cap="none" spc="0" normalizeH="0" baseline="0" noProof="0" dirty="0">
                <a:ln>
                  <a:noFill/>
                </a:ln>
                <a:solidFill>
                  <a:srgbClr val="525252"/>
                </a:solidFill>
                <a:effectLst/>
                <a:uLnTx/>
                <a:uFillTx/>
                <a:latin typeface="IntelOne Display Light"/>
              </a:rPr>
              <a:t>budget is funded based new landing zone &amp; promo participation but no promo participation provided as a manager guidance (</a:t>
            </a:r>
            <a:r>
              <a:rPr kumimoji="0" lang="en-US" sz="1050" b="0" i="0" u="none" strike="noStrike" kern="1200" cap="none" spc="0" normalizeH="0" baseline="0" noProof="0" dirty="0" err="1">
                <a:ln>
                  <a:noFill/>
                </a:ln>
                <a:solidFill>
                  <a:srgbClr val="000000"/>
                </a:solidFill>
                <a:effectLst/>
                <a:uLnTx/>
                <a:uFillTx/>
                <a:latin typeface="Intel Clear Light"/>
                <a:ea typeface="+mn-ea"/>
                <a:cs typeface="+mn-cs"/>
                <a:sym typeface="Helvetica Neue"/>
              </a:rPr>
              <a:t>Mgrs</a:t>
            </a:r>
            <a:r>
              <a:rPr kumimoji="0" lang="en-US" sz="1050" b="0" i="0" u="none" strike="noStrike" kern="1200" cap="none" spc="0" normalizeH="0" baseline="0" noProof="0" dirty="0">
                <a:ln>
                  <a:noFill/>
                </a:ln>
                <a:solidFill>
                  <a:srgbClr val="000000"/>
                </a:solidFill>
                <a:effectLst/>
                <a:uLnTx/>
                <a:uFillTx/>
                <a:latin typeface="Intel Clear Light"/>
                <a:ea typeface="+mn-ea"/>
                <a:cs typeface="+mn-cs"/>
                <a:sym typeface="Helvetica Neue"/>
              </a:rPr>
              <a:t> are expected to meaningfully fund all promo given)</a:t>
            </a:r>
            <a:endParaRPr kumimoji="0" lang="en-US" sz="1000" b="0" i="0" u="none" strike="noStrike" kern="1200" cap="none" spc="0" normalizeH="0" baseline="0" noProof="0" dirty="0">
              <a:ln>
                <a:noFill/>
              </a:ln>
              <a:solidFill>
                <a:srgbClr val="000000"/>
              </a:solidFill>
              <a:effectLst/>
              <a:uLnTx/>
              <a:uFillTx/>
              <a:latin typeface="IntelOne Display Light"/>
            </a:endParaRPr>
          </a:p>
        </p:txBody>
      </p:sp>
      <p:sp>
        <p:nvSpPr>
          <p:cNvPr id="8" name="TextBox 7">
            <a:extLst>
              <a:ext uri="{FF2B5EF4-FFF2-40B4-BE49-F238E27FC236}">
                <a16:creationId xmlns:a16="http://schemas.microsoft.com/office/drawing/2014/main" id="{A1C39EEA-25DF-440E-A109-505D6F260712}"/>
              </a:ext>
            </a:extLst>
          </p:cNvPr>
          <p:cNvSpPr txBox="1"/>
          <p:nvPr/>
        </p:nvSpPr>
        <p:spPr>
          <a:xfrm>
            <a:off x="105952" y="0"/>
            <a:ext cx="2481942" cy="1838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ntel Clear"/>
                <a:ea typeface="+mn-ea"/>
                <a:cs typeface="+mn-cs"/>
                <a:sym typeface="Helvetica Neue"/>
              </a:rPr>
              <a:t>2022 Change call out in </a:t>
            </a:r>
            <a:r>
              <a:rPr kumimoji="0" lang="en-US" sz="1200" b="0" i="0" u="none" strike="noStrike" kern="1200" cap="none" spc="0" normalizeH="0" baseline="0" noProof="0" dirty="0">
                <a:ln>
                  <a:noFill/>
                </a:ln>
                <a:solidFill>
                  <a:srgbClr val="0068B5"/>
                </a:solidFill>
                <a:effectLst/>
                <a:uLnTx/>
                <a:uFillTx/>
                <a:latin typeface="Intel Clear"/>
                <a:ea typeface="+mn-ea"/>
                <a:cs typeface="+mn-cs"/>
                <a:sym typeface="Helvetica Neue"/>
              </a:rPr>
              <a:t>BLUE</a:t>
            </a:r>
            <a:r>
              <a:rPr kumimoji="0" lang="en-US" sz="1200" b="0" i="0" u="none" strike="noStrike" kern="1200" cap="none" spc="0" normalizeH="0" baseline="0" noProof="0" dirty="0">
                <a:ln>
                  <a:noFill/>
                </a:ln>
                <a:solidFill>
                  <a:srgbClr val="000000"/>
                </a:solidFill>
                <a:effectLst/>
                <a:uLnTx/>
                <a:uFillTx/>
                <a:latin typeface="Intel Clear"/>
                <a:ea typeface="+mn-ea"/>
                <a:cs typeface="+mn-cs"/>
                <a:sym typeface="Helvetica Neue"/>
              </a:rPr>
              <a:t> text</a:t>
            </a:r>
          </a:p>
        </p:txBody>
      </p:sp>
      <p:sp>
        <p:nvSpPr>
          <p:cNvPr id="2" name="TextBox 1">
            <a:extLst>
              <a:ext uri="{FF2B5EF4-FFF2-40B4-BE49-F238E27FC236}">
                <a16:creationId xmlns:a16="http://schemas.microsoft.com/office/drawing/2014/main" id="{6EDD2DC0-B616-4F4C-B39C-7B93E0E1F7A1}"/>
              </a:ext>
            </a:extLst>
          </p:cNvPr>
          <p:cNvSpPr txBox="1"/>
          <p:nvPr/>
        </p:nvSpPr>
        <p:spPr>
          <a:xfrm>
            <a:off x="4830349" y="-9830"/>
            <a:ext cx="2275115"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FF0000"/>
                </a:solidFill>
                <a:effectLst/>
                <a:uLnTx/>
                <a:uFillTx/>
                <a:latin typeface="Intel Clear"/>
                <a:ea typeface="+mn-ea"/>
                <a:cs typeface="+mn-cs"/>
                <a:sym typeface="Helvetica Neue"/>
              </a:rPr>
              <a:t>APJ BHR’s “cheat sheet”</a:t>
            </a:r>
          </a:p>
        </p:txBody>
      </p:sp>
    </p:spTree>
    <p:extLst>
      <p:ext uri="{BB962C8B-B14F-4D97-AF65-F5344CB8AC3E}">
        <p14:creationId xmlns:p14="http://schemas.microsoft.com/office/powerpoint/2010/main" val="64957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ECCCDA-96F0-45B3-87D9-43D25ABFEDB2}"/>
              </a:ext>
            </a:extLst>
          </p:cNvPr>
          <p:cNvPicPr>
            <a:picLocks noChangeAspect="1"/>
          </p:cNvPicPr>
          <p:nvPr/>
        </p:nvPicPr>
        <p:blipFill>
          <a:blip r:embed="rId2"/>
          <a:stretch>
            <a:fillRect/>
          </a:stretch>
        </p:blipFill>
        <p:spPr>
          <a:xfrm>
            <a:off x="182880" y="207373"/>
            <a:ext cx="5251269" cy="2762386"/>
          </a:xfrm>
          <a:prstGeom prst="rect">
            <a:avLst/>
          </a:prstGeom>
        </p:spPr>
      </p:pic>
      <p:pic>
        <p:nvPicPr>
          <p:cNvPr id="8" name="Picture 7">
            <a:extLst>
              <a:ext uri="{FF2B5EF4-FFF2-40B4-BE49-F238E27FC236}">
                <a16:creationId xmlns:a16="http://schemas.microsoft.com/office/drawing/2014/main" id="{BFB332C2-B52C-4978-9CE1-8137EE490F3C}"/>
              </a:ext>
            </a:extLst>
          </p:cNvPr>
          <p:cNvPicPr>
            <a:picLocks noChangeAspect="1"/>
          </p:cNvPicPr>
          <p:nvPr/>
        </p:nvPicPr>
        <p:blipFill>
          <a:blip r:embed="rId3"/>
          <a:stretch>
            <a:fillRect/>
          </a:stretch>
        </p:blipFill>
        <p:spPr>
          <a:xfrm>
            <a:off x="304799" y="2995885"/>
            <a:ext cx="5007429" cy="3418204"/>
          </a:xfrm>
          <a:prstGeom prst="rect">
            <a:avLst/>
          </a:prstGeom>
        </p:spPr>
      </p:pic>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E6C849D7-C800-445B-B810-098949B1ED26}"/>
                  </a:ext>
                </a:extLst>
              </p:cNvPr>
              <p:cNvGraphicFramePr>
                <a:graphicFrameLocks noChangeAspect="1"/>
              </p:cNvGraphicFramePr>
              <p:nvPr>
                <p:extLst>
                  <p:ext uri="{D42A27DB-BD31-4B8C-83A1-F6EECF244321}">
                    <p14:modId xmlns:p14="http://schemas.microsoft.com/office/powerpoint/2010/main" val="2724230778"/>
                  </p:ext>
                </p:extLst>
              </p:nvPr>
            </p:nvGraphicFramePr>
            <p:xfrm>
              <a:off x="5910779" y="3260530"/>
              <a:ext cx="5515002" cy="3102189"/>
            </p:xfrm>
            <a:graphic>
              <a:graphicData uri="http://schemas.microsoft.com/office/powerpoint/2016/slidezoom">
                <pslz:sldZm>
                  <pslz:sldZmObj sldId="2147470773" cId="3709093484">
                    <pslz:zmPr id="{B15D485D-55B1-41DB-A13B-70227F0C4082}" returnToParent="0" transitionDur="1000">
                      <p166:blipFill xmlns:p166="http://schemas.microsoft.com/office/powerpoint/2016/6/main">
                        <a:blip r:embed="rId4"/>
                        <a:stretch>
                          <a:fillRect/>
                        </a:stretch>
                      </p166:blipFill>
                      <p166:spPr xmlns:p166="http://schemas.microsoft.com/office/powerpoint/2016/6/main">
                        <a:xfrm>
                          <a:off x="0" y="0"/>
                          <a:ext cx="5515002" cy="3102189"/>
                        </a:xfrm>
                        <a:prstGeom prst="rect">
                          <a:avLst/>
                        </a:prstGeom>
                        <a:ln w="3175">
                          <a:solidFill>
                            <a:prstClr val="ltGray"/>
                          </a:solidFill>
                        </a:ln>
                      </p166:spPr>
                    </pslz:zmPr>
                  </pslz:sldZmObj>
                </pslz:sldZm>
              </a:graphicData>
            </a:graphic>
          </p:graphicFrame>
        </mc:Choice>
        <mc:Fallback xmlns="">
          <p:pic>
            <p:nvPicPr>
              <p:cNvPr id="14" name="Slide Zoom 13">
                <a:extLst>
                  <a:ext uri="{FF2B5EF4-FFF2-40B4-BE49-F238E27FC236}">
                    <a16:creationId xmlns:a16="http://schemas.microsoft.com/office/drawing/2014/main" id="{E6C849D7-C800-445B-B810-098949B1ED26}"/>
                  </a:ext>
                </a:extLst>
              </p:cNvPr>
              <p:cNvPicPr>
                <a:picLocks noGrp="1" noRot="1" noChangeAspect="1" noMove="1" noResize="1" noEditPoints="1" noAdjustHandles="1" noChangeArrowheads="1" noChangeShapeType="1"/>
              </p:cNvPicPr>
              <p:nvPr/>
            </p:nvPicPr>
            <p:blipFill>
              <a:blip r:embed="rId5"/>
              <a:stretch>
                <a:fillRect/>
              </a:stretch>
            </p:blipFill>
            <p:spPr>
              <a:xfrm>
                <a:off x="5910779" y="3260530"/>
                <a:ext cx="5515002" cy="3102189"/>
              </a:xfrm>
              <a:prstGeom prst="rect">
                <a:avLst/>
              </a:prstGeom>
              <a:ln w="3175">
                <a:solidFill>
                  <a:prstClr val="ltGray"/>
                </a:solidFill>
              </a:ln>
            </p:spPr>
          </p:pic>
        </mc:Fallback>
      </mc:AlternateContent>
      <p:pic>
        <p:nvPicPr>
          <p:cNvPr id="16" name="Picture 15">
            <a:extLst>
              <a:ext uri="{FF2B5EF4-FFF2-40B4-BE49-F238E27FC236}">
                <a16:creationId xmlns:a16="http://schemas.microsoft.com/office/drawing/2014/main" id="{70ECFC94-3FB1-459A-945A-152DFAAB7F08}"/>
              </a:ext>
            </a:extLst>
          </p:cNvPr>
          <p:cNvPicPr>
            <a:picLocks noChangeAspect="1"/>
          </p:cNvPicPr>
          <p:nvPr/>
        </p:nvPicPr>
        <p:blipFill>
          <a:blip r:embed="rId6"/>
          <a:stretch>
            <a:fillRect/>
          </a:stretch>
        </p:blipFill>
        <p:spPr>
          <a:xfrm>
            <a:off x="5910780" y="207373"/>
            <a:ext cx="5515002" cy="2864560"/>
          </a:xfrm>
          <a:prstGeom prst="rect">
            <a:avLst/>
          </a:prstGeom>
        </p:spPr>
      </p:pic>
    </p:spTree>
    <p:extLst>
      <p:ext uri="{BB962C8B-B14F-4D97-AF65-F5344CB8AC3E}">
        <p14:creationId xmlns:p14="http://schemas.microsoft.com/office/powerpoint/2010/main" val="260605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40B2-AC8B-4EC7-A608-13B237A4F392}"/>
              </a:ext>
            </a:extLst>
          </p:cNvPr>
          <p:cNvSpPr>
            <a:spLocks noGrp="1"/>
          </p:cNvSpPr>
          <p:nvPr>
            <p:ph type="title"/>
          </p:nvPr>
        </p:nvSpPr>
        <p:spPr>
          <a:xfrm>
            <a:off x="571370" y="373346"/>
            <a:ext cx="3168423" cy="553895"/>
          </a:xfrm>
        </p:spPr>
        <p:txBody>
          <a:bodyPr/>
          <a:lstStyle/>
          <a:p>
            <a:r>
              <a:rPr lang="en-US" sz="4400" b="1" dirty="0"/>
              <a:t>Q4 New Hire </a:t>
            </a:r>
          </a:p>
        </p:txBody>
      </p:sp>
      <p:sp>
        <p:nvSpPr>
          <p:cNvPr id="8" name="Title 1">
            <a:extLst>
              <a:ext uri="{FF2B5EF4-FFF2-40B4-BE49-F238E27FC236}">
                <a16:creationId xmlns:a16="http://schemas.microsoft.com/office/drawing/2014/main" id="{33B04086-5108-4000-A4ED-B002FB264233}"/>
              </a:ext>
            </a:extLst>
          </p:cNvPr>
          <p:cNvSpPr txBox="1">
            <a:spLocks/>
          </p:cNvSpPr>
          <p:nvPr/>
        </p:nvSpPr>
        <p:spPr>
          <a:xfrm>
            <a:off x="4078840" y="512046"/>
            <a:ext cx="7880837" cy="41519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marL="0" marR="0" indent="0" algn="l" defTabSz="609600" latinLnBrk="0">
              <a:lnSpc>
                <a:spcPct val="90000"/>
              </a:lnSpc>
              <a:spcBef>
                <a:spcPts val="0"/>
              </a:spcBef>
              <a:spcAft>
                <a:spcPts val="0"/>
              </a:spcAft>
              <a:buClrTx/>
              <a:buSzTx/>
              <a:buFontTx/>
              <a:buNone/>
              <a:tabLst/>
              <a:defRPr sz="4000" b="0" i="0" u="none" strike="noStrike" cap="none" spc="0" baseline="0">
                <a:solidFill>
                  <a:srgbClr val="52525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r>
              <a:rPr lang="en-US" sz="2800" kern="0" dirty="0"/>
              <a:t>Onboarding between Oct. 1to Dec. 31, 2021</a:t>
            </a:r>
          </a:p>
        </p:txBody>
      </p:sp>
      <p:pic>
        <p:nvPicPr>
          <p:cNvPr id="10" name="Picture 9">
            <a:extLst>
              <a:ext uri="{FF2B5EF4-FFF2-40B4-BE49-F238E27FC236}">
                <a16:creationId xmlns:a16="http://schemas.microsoft.com/office/drawing/2014/main" id="{C20C1F7C-68E6-4FBC-A5C8-1E43C6525ADC}"/>
              </a:ext>
            </a:extLst>
          </p:cNvPr>
          <p:cNvPicPr>
            <a:picLocks noChangeAspect="1"/>
          </p:cNvPicPr>
          <p:nvPr/>
        </p:nvPicPr>
        <p:blipFill>
          <a:blip r:embed="rId2"/>
          <a:stretch>
            <a:fillRect/>
          </a:stretch>
        </p:blipFill>
        <p:spPr>
          <a:xfrm>
            <a:off x="865491" y="2806073"/>
            <a:ext cx="1543050" cy="790575"/>
          </a:xfrm>
          <a:prstGeom prst="rect">
            <a:avLst/>
          </a:prstGeom>
        </p:spPr>
      </p:pic>
      <p:pic>
        <p:nvPicPr>
          <p:cNvPr id="12" name="Picture 11">
            <a:extLst>
              <a:ext uri="{FF2B5EF4-FFF2-40B4-BE49-F238E27FC236}">
                <a16:creationId xmlns:a16="http://schemas.microsoft.com/office/drawing/2014/main" id="{59E3B75A-75B0-470B-8F08-A2CE2A31BBBD}"/>
              </a:ext>
            </a:extLst>
          </p:cNvPr>
          <p:cNvPicPr>
            <a:picLocks noChangeAspect="1"/>
          </p:cNvPicPr>
          <p:nvPr/>
        </p:nvPicPr>
        <p:blipFill>
          <a:blip r:embed="rId3"/>
          <a:stretch>
            <a:fillRect/>
          </a:stretch>
        </p:blipFill>
        <p:spPr>
          <a:xfrm>
            <a:off x="894066" y="4471814"/>
            <a:ext cx="1514475" cy="714375"/>
          </a:xfrm>
          <a:prstGeom prst="rect">
            <a:avLst/>
          </a:prstGeom>
        </p:spPr>
      </p:pic>
      <p:sp>
        <p:nvSpPr>
          <p:cNvPr id="15" name="TextBox 14">
            <a:extLst>
              <a:ext uri="{FF2B5EF4-FFF2-40B4-BE49-F238E27FC236}">
                <a16:creationId xmlns:a16="http://schemas.microsoft.com/office/drawing/2014/main" id="{09FD8413-E6D7-4752-9D19-B1B7180D7CC3}"/>
              </a:ext>
            </a:extLst>
          </p:cNvPr>
          <p:cNvSpPr txBox="1"/>
          <p:nvPr/>
        </p:nvSpPr>
        <p:spPr>
          <a:xfrm>
            <a:off x="3030879" y="1787703"/>
            <a:ext cx="2570251"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lumMod val="75000"/>
                    <a:lumOff val="25000"/>
                  </a:schemeClr>
                </a:solidFill>
                <a:effectLst/>
                <a:uFillTx/>
                <a:latin typeface="+mn-lt"/>
                <a:ea typeface="+mn-ea"/>
                <a:cs typeface="+mn-cs"/>
                <a:sym typeface="Helvetica Neue"/>
              </a:rPr>
              <a:t>Onboarding between </a:t>
            </a:r>
            <a:br>
              <a:rPr kumimoji="0" lang="en-US" b="0" i="0" u="none" strike="noStrike" cap="none" spc="0" normalizeH="0" baseline="0" dirty="0">
                <a:ln>
                  <a:noFill/>
                </a:ln>
                <a:solidFill>
                  <a:schemeClr val="tx1">
                    <a:lumMod val="75000"/>
                    <a:lumOff val="25000"/>
                  </a:schemeClr>
                </a:solidFill>
                <a:effectLst/>
                <a:uFillTx/>
                <a:latin typeface="+mn-lt"/>
                <a:ea typeface="+mn-ea"/>
                <a:cs typeface="+mn-cs"/>
                <a:sym typeface="Helvetica Neue"/>
              </a:rPr>
            </a:br>
            <a:r>
              <a:rPr kumimoji="0" lang="en-US" b="0" i="0" u="none" strike="noStrike" cap="none" spc="0" normalizeH="0" baseline="0" dirty="0">
                <a:ln>
                  <a:noFill/>
                </a:ln>
                <a:solidFill>
                  <a:schemeClr val="tx1">
                    <a:lumMod val="75000"/>
                    <a:lumOff val="25000"/>
                  </a:schemeClr>
                </a:solidFill>
                <a:effectLst/>
                <a:uFillTx/>
                <a:latin typeface="+mn-lt"/>
                <a:ea typeface="+mn-ea"/>
                <a:cs typeface="+mn-cs"/>
                <a:sym typeface="Helvetica Neue"/>
              </a:rPr>
              <a:t>Oct. 1 to Nov. 30, 2021 </a:t>
            </a:r>
          </a:p>
        </p:txBody>
      </p:sp>
      <p:sp>
        <p:nvSpPr>
          <p:cNvPr id="16" name="TextBox 15">
            <a:extLst>
              <a:ext uri="{FF2B5EF4-FFF2-40B4-BE49-F238E27FC236}">
                <a16:creationId xmlns:a16="http://schemas.microsoft.com/office/drawing/2014/main" id="{9FAC6F51-C1EB-44E8-B93C-9AB728D3B407}"/>
              </a:ext>
            </a:extLst>
          </p:cNvPr>
          <p:cNvSpPr txBox="1"/>
          <p:nvPr/>
        </p:nvSpPr>
        <p:spPr>
          <a:xfrm>
            <a:off x="6034355" y="1787703"/>
            <a:ext cx="2570251"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dirty="0">
                <a:solidFill>
                  <a:schemeClr val="tx1">
                    <a:lumMod val="75000"/>
                    <a:lumOff val="25000"/>
                  </a:schemeClr>
                </a:solidFill>
                <a:sym typeface="Helvetica Neue"/>
              </a:rPr>
              <a:t>Onboarding</a:t>
            </a:r>
            <a:r>
              <a:rPr kumimoji="0" lang="en-US" b="0" i="0" u="none" strike="noStrike" cap="none" spc="0" normalizeH="0" baseline="0" dirty="0">
                <a:ln>
                  <a:noFill/>
                </a:ln>
                <a:solidFill>
                  <a:schemeClr val="tx1">
                    <a:lumMod val="75000"/>
                    <a:lumOff val="25000"/>
                  </a:schemeClr>
                </a:solidFill>
                <a:effectLst/>
                <a:uFillTx/>
                <a:latin typeface="+mn-lt"/>
                <a:ea typeface="+mn-ea"/>
                <a:cs typeface="+mn-cs"/>
                <a:sym typeface="Helvetica Neue"/>
              </a:rPr>
              <a:t> between </a:t>
            </a:r>
            <a:br>
              <a:rPr kumimoji="0" lang="en-US" b="0" i="0" u="none" strike="noStrike" cap="none" spc="0" normalizeH="0" baseline="0" dirty="0">
                <a:ln>
                  <a:noFill/>
                </a:ln>
                <a:solidFill>
                  <a:schemeClr val="tx1">
                    <a:lumMod val="75000"/>
                    <a:lumOff val="25000"/>
                  </a:schemeClr>
                </a:solidFill>
                <a:effectLst/>
                <a:uFillTx/>
                <a:latin typeface="+mn-lt"/>
                <a:ea typeface="+mn-ea"/>
                <a:cs typeface="+mn-cs"/>
                <a:sym typeface="Helvetica Neue"/>
              </a:rPr>
            </a:br>
            <a:r>
              <a:rPr kumimoji="0" lang="en-US" b="0" i="0" u="none" strike="noStrike" cap="none" spc="0" normalizeH="0" baseline="0" dirty="0">
                <a:ln>
                  <a:noFill/>
                </a:ln>
                <a:solidFill>
                  <a:schemeClr val="tx1">
                    <a:lumMod val="75000"/>
                    <a:lumOff val="25000"/>
                  </a:schemeClr>
                </a:solidFill>
                <a:effectLst/>
                <a:uFillTx/>
                <a:latin typeface="+mn-lt"/>
                <a:ea typeface="+mn-ea"/>
                <a:cs typeface="+mn-cs"/>
                <a:sym typeface="Helvetica Neue"/>
              </a:rPr>
              <a:t>Dec. 1 to Dec. 31, 2021</a:t>
            </a:r>
          </a:p>
        </p:txBody>
      </p:sp>
      <p:sp>
        <p:nvSpPr>
          <p:cNvPr id="17" name="TextBox 16">
            <a:extLst>
              <a:ext uri="{FF2B5EF4-FFF2-40B4-BE49-F238E27FC236}">
                <a16:creationId xmlns:a16="http://schemas.microsoft.com/office/drawing/2014/main" id="{51EFDAD9-ACC9-4497-BD78-0ED71EF5F00F}"/>
              </a:ext>
            </a:extLst>
          </p:cNvPr>
          <p:cNvSpPr txBox="1"/>
          <p:nvPr/>
        </p:nvSpPr>
        <p:spPr>
          <a:xfrm>
            <a:off x="8832351" y="1787703"/>
            <a:ext cx="2570251"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accent2">
                    <a:lumMod val="75000"/>
                  </a:schemeClr>
                </a:solidFill>
                <a:effectLst/>
                <a:uFillTx/>
                <a:latin typeface="+mn-lt"/>
                <a:ea typeface="+mn-ea"/>
                <a:cs typeface="+mn-cs"/>
                <a:sym typeface="Helvetica Neue"/>
              </a:rPr>
              <a:t>Onboarding between </a:t>
            </a:r>
            <a:br>
              <a:rPr kumimoji="0" lang="en-US" b="0" i="0" u="none" strike="noStrike" cap="none" spc="0" normalizeH="0" baseline="0" dirty="0">
                <a:ln>
                  <a:noFill/>
                </a:ln>
                <a:solidFill>
                  <a:schemeClr val="accent2">
                    <a:lumMod val="75000"/>
                  </a:schemeClr>
                </a:solidFill>
                <a:effectLst/>
                <a:uFillTx/>
                <a:latin typeface="+mn-lt"/>
                <a:ea typeface="+mn-ea"/>
                <a:cs typeface="+mn-cs"/>
                <a:sym typeface="Helvetica Neue"/>
              </a:rPr>
            </a:br>
            <a:r>
              <a:rPr kumimoji="0" lang="en-US" b="0" i="0" u="none" strike="noStrike" cap="none" spc="0" normalizeH="0" baseline="0" dirty="0">
                <a:ln>
                  <a:noFill/>
                </a:ln>
                <a:solidFill>
                  <a:schemeClr val="accent2">
                    <a:lumMod val="75000"/>
                  </a:schemeClr>
                </a:solidFill>
                <a:effectLst/>
                <a:uFillTx/>
                <a:latin typeface="+mn-lt"/>
                <a:ea typeface="+mn-ea"/>
                <a:cs typeface="+mn-cs"/>
                <a:sym typeface="Helvetica Neue"/>
              </a:rPr>
              <a:t>Jan. 1 to Jan. 7, 2022</a:t>
            </a:r>
          </a:p>
        </p:txBody>
      </p:sp>
      <p:cxnSp>
        <p:nvCxnSpPr>
          <p:cNvPr id="19" name="Straight Connector 18">
            <a:extLst>
              <a:ext uri="{FF2B5EF4-FFF2-40B4-BE49-F238E27FC236}">
                <a16:creationId xmlns:a16="http://schemas.microsoft.com/office/drawing/2014/main" id="{F9C4CCCF-D676-41B5-B10F-4D2FFA730D70}"/>
              </a:ext>
            </a:extLst>
          </p:cNvPr>
          <p:cNvCxnSpPr/>
          <p:nvPr/>
        </p:nvCxnSpPr>
        <p:spPr>
          <a:xfrm>
            <a:off x="2979506" y="2478908"/>
            <a:ext cx="8507002" cy="0"/>
          </a:xfrm>
          <a:prstGeom prst="line">
            <a:avLst/>
          </a:prstGeom>
          <a:noFill/>
          <a:ln w="25400" cap="flat">
            <a:solidFill>
              <a:schemeClr val="accent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8734E061-097D-441A-BFF7-1AE6D78668BA}"/>
              </a:ext>
            </a:extLst>
          </p:cNvPr>
          <p:cNvCxnSpPr/>
          <p:nvPr/>
        </p:nvCxnSpPr>
        <p:spPr>
          <a:xfrm>
            <a:off x="2979506" y="4172432"/>
            <a:ext cx="8507002" cy="0"/>
          </a:xfrm>
          <a:prstGeom prst="line">
            <a:avLst/>
          </a:prstGeom>
          <a:noFill/>
          <a:ln w="25400" cap="flat">
            <a:solidFill>
              <a:schemeClr val="accent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0F73572B-1640-4B7F-B426-5ECA264CF871}"/>
              </a:ext>
            </a:extLst>
          </p:cNvPr>
          <p:cNvCxnSpPr/>
          <p:nvPr/>
        </p:nvCxnSpPr>
        <p:spPr>
          <a:xfrm>
            <a:off x="2979506" y="5559443"/>
            <a:ext cx="8507002" cy="0"/>
          </a:xfrm>
          <a:prstGeom prst="line">
            <a:avLst/>
          </a:prstGeom>
          <a:noFill/>
          <a:ln w="25400" cap="flat">
            <a:solidFill>
              <a:schemeClr val="accent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128B4179-C645-4D11-9457-7649B7405482}"/>
              </a:ext>
            </a:extLst>
          </p:cNvPr>
          <p:cNvSpPr txBox="1"/>
          <p:nvPr/>
        </p:nvSpPr>
        <p:spPr>
          <a:xfrm>
            <a:off x="3030878" y="2648165"/>
            <a:ext cx="2570251"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285750" marR="0" indent="-285750"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lumMod val="75000"/>
                    <a:lumOff val="25000"/>
                  </a:schemeClr>
                </a:solidFill>
                <a:sym typeface="Helvetica Neue"/>
              </a:rPr>
              <a:t>CR 95%</a:t>
            </a:r>
          </a:p>
          <a:p>
            <a:pPr marL="285750" marR="0" indent="-285750"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lumMod val="75000"/>
                    <a:lumOff val="25000"/>
                  </a:schemeClr>
                </a:solidFill>
                <a:sym typeface="Helvetica Neue"/>
              </a:rPr>
              <a:t>1x Country merit budget</a:t>
            </a:r>
          </a:p>
          <a:p>
            <a:pPr marL="285750" marR="0" indent="-285750"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lumMod val="75000"/>
                    <a:lumOff val="25000"/>
                  </a:schemeClr>
                </a:solidFill>
                <a:sym typeface="Helvetica Neue"/>
              </a:rPr>
              <a:t>Reward at target if no performance concern</a:t>
            </a:r>
          </a:p>
        </p:txBody>
      </p:sp>
      <p:sp>
        <p:nvSpPr>
          <p:cNvPr id="30" name="TextBox 29">
            <a:extLst>
              <a:ext uri="{FF2B5EF4-FFF2-40B4-BE49-F238E27FC236}">
                <a16:creationId xmlns:a16="http://schemas.microsoft.com/office/drawing/2014/main" id="{5F18ADC4-CEFC-4C81-A972-2B06873AD2D7}"/>
              </a:ext>
            </a:extLst>
          </p:cNvPr>
          <p:cNvSpPr txBox="1"/>
          <p:nvPr/>
        </p:nvSpPr>
        <p:spPr>
          <a:xfrm>
            <a:off x="6076307" y="2626746"/>
            <a:ext cx="2570251"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285750" marR="0" indent="-285750"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lumMod val="75000"/>
                    <a:lumOff val="25000"/>
                  </a:schemeClr>
                </a:solidFill>
                <a:sym typeface="Helvetica Neue"/>
              </a:rPr>
              <a:t>CR 95%</a:t>
            </a:r>
          </a:p>
          <a:p>
            <a:pPr marL="285750" marR="0" indent="-285750"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lumMod val="75000"/>
                    <a:lumOff val="25000"/>
                  </a:schemeClr>
                </a:solidFill>
                <a:sym typeface="Helvetica Neue"/>
              </a:rPr>
              <a:t>No Reward Merit Adjustment</a:t>
            </a:r>
          </a:p>
          <a:p>
            <a:pPr marL="0" marR="0" indent="0" defTabSz="2438338" rtl="0" fontAlgn="auto" latinLnBrk="0" hangingPunct="0">
              <a:lnSpc>
                <a:spcPct val="100000"/>
              </a:lnSpc>
              <a:spcBef>
                <a:spcPts val="0"/>
              </a:spcBef>
              <a:spcAft>
                <a:spcPts val="0"/>
              </a:spcAft>
              <a:buClrTx/>
              <a:buSzTx/>
              <a:buFontTx/>
              <a:buNone/>
              <a:tabLst/>
            </a:pPr>
            <a:endParaRPr lang="en-US" dirty="0">
              <a:solidFill>
                <a:schemeClr val="tx1">
                  <a:lumMod val="75000"/>
                  <a:lumOff val="25000"/>
                </a:schemeClr>
              </a:solidFill>
              <a:sym typeface="Helvetica Neue"/>
            </a:endParaRPr>
          </a:p>
        </p:txBody>
      </p:sp>
      <p:sp>
        <p:nvSpPr>
          <p:cNvPr id="31" name="TextBox 30">
            <a:extLst>
              <a:ext uri="{FF2B5EF4-FFF2-40B4-BE49-F238E27FC236}">
                <a16:creationId xmlns:a16="http://schemas.microsoft.com/office/drawing/2014/main" id="{37B07573-38B0-4E24-AF3B-AEA2CFAEAB54}"/>
              </a:ext>
            </a:extLst>
          </p:cNvPr>
          <p:cNvSpPr txBox="1"/>
          <p:nvPr/>
        </p:nvSpPr>
        <p:spPr>
          <a:xfrm>
            <a:off x="3013753" y="4560315"/>
            <a:ext cx="2876767"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285750" marR="0" indent="-285750" algn="ctr"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lumMod val="75000"/>
                    <a:lumOff val="25000"/>
                  </a:schemeClr>
                </a:solidFill>
                <a:sym typeface="Helvetica Neue"/>
              </a:rPr>
              <a:t>100% of Stock Target</a:t>
            </a:r>
          </a:p>
          <a:p>
            <a:pPr marR="0" algn="ctr" defTabSz="2438338" rtl="0" fontAlgn="auto" latinLnBrk="0" hangingPunct="0">
              <a:lnSpc>
                <a:spcPct val="100000"/>
              </a:lnSpc>
              <a:spcBef>
                <a:spcPts val="0"/>
              </a:spcBef>
              <a:spcAft>
                <a:spcPts val="0"/>
              </a:spcAft>
              <a:buClrTx/>
              <a:buSzTx/>
              <a:tabLst/>
            </a:pPr>
            <a:r>
              <a:rPr lang="en-US" dirty="0">
                <a:solidFill>
                  <a:schemeClr val="tx1">
                    <a:lumMod val="75000"/>
                    <a:lumOff val="25000"/>
                  </a:schemeClr>
                </a:solidFill>
                <a:sym typeface="Helvetica Neue"/>
              </a:rPr>
              <a:t>      </a:t>
            </a:r>
            <a:r>
              <a:rPr lang="en-US" dirty="0">
                <a:solidFill>
                  <a:schemeClr val="accent3">
                    <a:lumMod val="75000"/>
                  </a:schemeClr>
                </a:solidFill>
                <a:sym typeface="Helvetica Neue"/>
              </a:rPr>
              <a:t>No manager discretion</a:t>
            </a:r>
          </a:p>
        </p:txBody>
      </p:sp>
      <p:sp>
        <p:nvSpPr>
          <p:cNvPr id="32" name="TextBox 31">
            <a:extLst>
              <a:ext uri="{FF2B5EF4-FFF2-40B4-BE49-F238E27FC236}">
                <a16:creationId xmlns:a16="http://schemas.microsoft.com/office/drawing/2014/main" id="{0132B8DD-74FE-421E-92A9-3972B8DD5757}"/>
              </a:ext>
            </a:extLst>
          </p:cNvPr>
          <p:cNvSpPr txBox="1"/>
          <p:nvPr/>
        </p:nvSpPr>
        <p:spPr>
          <a:xfrm>
            <a:off x="9013003" y="2616116"/>
            <a:ext cx="2570251"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285750" marR="0" indent="-285750"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accent2">
                    <a:lumMod val="75000"/>
                  </a:schemeClr>
                </a:solidFill>
                <a:sym typeface="Helvetica Neue"/>
              </a:rPr>
              <a:t>CR 95%</a:t>
            </a:r>
          </a:p>
          <a:p>
            <a:pPr marL="285750" marR="0" indent="-285750"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accent2">
                    <a:lumMod val="75000"/>
                  </a:schemeClr>
                </a:solidFill>
                <a:sym typeface="Helvetica Neue"/>
              </a:rPr>
              <a:t>Not eligible for 2022 Reward</a:t>
            </a:r>
          </a:p>
          <a:p>
            <a:pPr marL="0" marR="0" indent="0" defTabSz="2438338" rtl="0" fontAlgn="auto" latinLnBrk="0" hangingPunct="0">
              <a:lnSpc>
                <a:spcPct val="100000"/>
              </a:lnSpc>
              <a:spcBef>
                <a:spcPts val="0"/>
              </a:spcBef>
              <a:spcAft>
                <a:spcPts val="0"/>
              </a:spcAft>
              <a:buClrTx/>
              <a:buSzTx/>
              <a:buFontTx/>
              <a:buNone/>
              <a:tabLst/>
            </a:pPr>
            <a:endParaRPr lang="en-US" dirty="0">
              <a:solidFill>
                <a:schemeClr val="tx1">
                  <a:lumMod val="75000"/>
                  <a:lumOff val="25000"/>
                </a:schemeClr>
              </a:solidFill>
              <a:sym typeface="Helvetica Neue"/>
            </a:endParaRPr>
          </a:p>
        </p:txBody>
      </p:sp>
      <p:sp>
        <p:nvSpPr>
          <p:cNvPr id="36" name="TextBox 35">
            <a:extLst>
              <a:ext uri="{FF2B5EF4-FFF2-40B4-BE49-F238E27FC236}">
                <a16:creationId xmlns:a16="http://schemas.microsoft.com/office/drawing/2014/main" id="{B7BD42C6-A4B7-41F9-A6FD-995C47C5E59F}"/>
              </a:ext>
            </a:extLst>
          </p:cNvPr>
          <p:cNvSpPr txBox="1"/>
          <p:nvPr/>
        </p:nvSpPr>
        <p:spPr>
          <a:xfrm>
            <a:off x="5794623" y="4567754"/>
            <a:ext cx="2876767"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285750" marR="0" indent="-285750" algn="ctr"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lumMod val="75000"/>
                    <a:lumOff val="25000"/>
                  </a:schemeClr>
                </a:solidFill>
                <a:sym typeface="Helvetica Neue"/>
              </a:rPr>
              <a:t>100% of Stock Target</a:t>
            </a:r>
          </a:p>
          <a:p>
            <a:pPr marR="0" algn="ctr" defTabSz="2438338" rtl="0" fontAlgn="auto" latinLnBrk="0" hangingPunct="0">
              <a:lnSpc>
                <a:spcPct val="100000"/>
              </a:lnSpc>
              <a:spcBef>
                <a:spcPts val="0"/>
              </a:spcBef>
              <a:spcAft>
                <a:spcPts val="0"/>
              </a:spcAft>
              <a:buClrTx/>
              <a:buSzTx/>
              <a:tabLst/>
            </a:pPr>
            <a:r>
              <a:rPr lang="en-US" dirty="0">
                <a:solidFill>
                  <a:schemeClr val="tx1">
                    <a:lumMod val="75000"/>
                    <a:lumOff val="25000"/>
                  </a:schemeClr>
                </a:solidFill>
                <a:sym typeface="Helvetica Neue"/>
              </a:rPr>
              <a:t>      </a:t>
            </a:r>
            <a:r>
              <a:rPr lang="en-US" dirty="0">
                <a:solidFill>
                  <a:schemeClr val="accent3">
                    <a:lumMod val="75000"/>
                  </a:schemeClr>
                </a:solidFill>
                <a:sym typeface="Helvetica Neue"/>
              </a:rPr>
              <a:t>No manager discretion</a:t>
            </a:r>
          </a:p>
        </p:txBody>
      </p:sp>
      <p:sp>
        <p:nvSpPr>
          <p:cNvPr id="37" name="TextBox 36">
            <a:extLst>
              <a:ext uri="{FF2B5EF4-FFF2-40B4-BE49-F238E27FC236}">
                <a16:creationId xmlns:a16="http://schemas.microsoft.com/office/drawing/2014/main" id="{3857A095-4FF8-43A3-87C4-682975FF6DDD}"/>
              </a:ext>
            </a:extLst>
          </p:cNvPr>
          <p:cNvSpPr txBox="1"/>
          <p:nvPr/>
        </p:nvSpPr>
        <p:spPr>
          <a:xfrm>
            <a:off x="9013002" y="4413504"/>
            <a:ext cx="2570251"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285750" marR="0" indent="-285750"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accent2">
                    <a:lumMod val="75000"/>
                  </a:schemeClr>
                </a:solidFill>
                <a:sym typeface="Helvetica Neue"/>
              </a:rPr>
              <a:t>Not eligible for 2022 Reward</a:t>
            </a:r>
          </a:p>
          <a:p>
            <a:pPr marL="0" marR="0" indent="0" defTabSz="2438338" rtl="0" fontAlgn="auto" latinLnBrk="0" hangingPunct="0">
              <a:lnSpc>
                <a:spcPct val="100000"/>
              </a:lnSpc>
              <a:spcBef>
                <a:spcPts val="0"/>
              </a:spcBef>
              <a:spcAft>
                <a:spcPts val="0"/>
              </a:spcAft>
              <a:buClrTx/>
              <a:buSzTx/>
              <a:buFontTx/>
              <a:buNone/>
              <a:tabLst/>
            </a:pPr>
            <a:endParaRPr lang="en-US" dirty="0">
              <a:solidFill>
                <a:schemeClr val="tx1">
                  <a:lumMod val="75000"/>
                  <a:lumOff val="25000"/>
                </a:schemeClr>
              </a:solidFill>
              <a:sym typeface="Helvetica Neue"/>
            </a:endParaRPr>
          </a:p>
        </p:txBody>
      </p:sp>
    </p:spTree>
    <p:extLst>
      <p:ext uri="{BB962C8B-B14F-4D97-AF65-F5344CB8AC3E}">
        <p14:creationId xmlns:p14="http://schemas.microsoft.com/office/powerpoint/2010/main" val="37090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83BD1845-192B-4157-BA45-5EB0246FEF88}"/>
                  </a:ext>
                </a:extLst>
              </p:cNvPr>
              <p:cNvGraphicFramePr>
                <a:graphicFrameLocks noChangeAspect="1"/>
              </p:cNvGraphicFramePr>
              <p:nvPr>
                <p:extLst>
                  <p:ext uri="{D42A27DB-BD31-4B8C-83A1-F6EECF244321}">
                    <p14:modId xmlns:p14="http://schemas.microsoft.com/office/powerpoint/2010/main" val="1918476194"/>
                  </p:ext>
                </p:extLst>
              </p:nvPr>
            </p:nvGraphicFramePr>
            <p:xfrm>
              <a:off x="6579327" y="89360"/>
              <a:ext cx="4855027" cy="2730953"/>
            </p:xfrm>
            <a:graphic>
              <a:graphicData uri="http://schemas.microsoft.com/office/powerpoint/2016/slidezoom">
                <pslz:sldZm>
                  <pslz:sldZmObj sldId="2147470768" cId="0">
                    <pslz:zmPr id="{809BA339-3911-4605-B79F-9489E58C42EF}" returnToParent="0" transitionDur="1000">
                      <p166:blipFill xmlns:p166="http://schemas.microsoft.com/office/powerpoint/2016/6/main">
                        <a:blip r:embed="rId2"/>
                        <a:stretch>
                          <a:fillRect/>
                        </a:stretch>
                      </p166:blipFill>
                      <p166:spPr xmlns:p166="http://schemas.microsoft.com/office/powerpoint/2016/6/main">
                        <a:xfrm>
                          <a:off x="0" y="0"/>
                          <a:ext cx="4855027" cy="2730953"/>
                        </a:xfrm>
                        <a:prstGeom prst="rect">
                          <a:avLst/>
                        </a:prstGeom>
                        <a:ln w="3175">
                          <a:solidFill>
                            <a:prstClr val="ltGray"/>
                          </a:solidFill>
                        </a:ln>
                      </p166:spPr>
                    </pslz:zmPr>
                  </pslz:sldZmObj>
                </pslz:sldZm>
              </a:graphicData>
            </a:graphic>
          </p:graphicFrame>
        </mc:Choice>
        <mc:Fallback xmlns="">
          <p:pic>
            <p:nvPicPr>
              <p:cNvPr id="7" name="Slide Zoom 6">
                <a:extLst>
                  <a:ext uri="{FF2B5EF4-FFF2-40B4-BE49-F238E27FC236}">
                    <a16:creationId xmlns:a16="http://schemas.microsoft.com/office/drawing/2014/main" id="{83BD1845-192B-4157-BA45-5EB0246FEF88}"/>
                  </a:ext>
                </a:extLst>
              </p:cNvPr>
              <p:cNvPicPr>
                <a:picLocks noGrp="1" noRot="1" noChangeAspect="1" noMove="1" noResize="1" noEditPoints="1" noAdjustHandles="1" noChangeArrowheads="1" noChangeShapeType="1"/>
              </p:cNvPicPr>
              <p:nvPr/>
            </p:nvPicPr>
            <p:blipFill>
              <a:blip r:embed="rId3"/>
              <a:stretch>
                <a:fillRect/>
              </a:stretch>
            </p:blipFill>
            <p:spPr>
              <a:xfrm>
                <a:off x="6579327" y="89360"/>
                <a:ext cx="4855027" cy="273095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9F2F45F7-CBB0-4ED2-B04A-17E8AA964740}"/>
                  </a:ext>
                </a:extLst>
              </p:cNvPr>
              <p:cNvGraphicFramePr>
                <a:graphicFrameLocks noChangeAspect="1"/>
              </p:cNvGraphicFramePr>
              <p:nvPr>
                <p:extLst>
                  <p:ext uri="{D42A27DB-BD31-4B8C-83A1-F6EECF244321}">
                    <p14:modId xmlns:p14="http://schemas.microsoft.com/office/powerpoint/2010/main" val="2989380767"/>
                  </p:ext>
                </p:extLst>
              </p:nvPr>
            </p:nvGraphicFramePr>
            <p:xfrm>
              <a:off x="592184" y="3503567"/>
              <a:ext cx="5016136" cy="2821577"/>
            </p:xfrm>
            <a:graphic>
              <a:graphicData uri="http://schemas.microsoft.com/office/powerpoint/2016/slidezoom">
                <pslz:sldZm>
                  <pslz:sldZmObj sldId="2134096260" cId="4244754217">
                    <pslz:zmPr id="{1C54BB1F-BC15-46C0-A655-60E95DD962C5}" returnToParent="0" transitionDur="1000">
                      <p166:blipFill xmlns:p166="http://schemas.microsoft.com/office/powerpoint/2016/6/main">
                        <a:blip r:embed="rId4"/>
                        <a:stretch>
                          <a:fillRect/>
                        </a:stretch>
                      </p166:blipFill>
                      <p166:spPr xmlns:p166="http://schemas.microsoft.com/office/powerpoint/2016/6/main">
                        <a:xfrm>
                          <a:off x="0" y="0"/>
                          <a:ext cx="5016136" cy="2821577"/>
                        </a:xfrm>
                        <a:prstGeom prst="rect">
                          <a:avLst/>
                        </a:prstGeom>
                        <a:ln w="3175">
                          <a:solidFill>
                            <a:prstClr val="ltGray"/>
                          </a:solidFill>
                        </a:ln>
                      </p166:spPr>
                    </pslz:zmPr>
                  </pslz:sldZmObj>
                </pslz:sldZm>
              </a:graphicData>
            </a:graphic>
          </p:graphicFrame>
        </mc:Choice>
        <mc:Fallback xmlns="">
          <p:pic>
            <p:nvPicPr>
              <p:cNvPr id="9" name="Slide Zoom 8">
                <a:extLst>
                  <a:ext uri="{FF2B5EF4-FFF2-40B4-BE49-F238E27FC236}">
                    <a16:creationId xmlns:a16="http://schemas.microsoft.com/office/drawing/2014/main" id="{9F2F45F7-CBB0-4ED2-B04A-17E8AA964740}"/>
                  </a:ext>
                </a:extLst>
              </p:cNvPr>
              <p:cNvPicPr>
                <a:picLocks noGrp="1" noRot="1" noChangeAspect="1" noMove="1" noResize="1" noEditPoints="1" noAdjustHandles="1" noChangeArrowheads="1" noChangeShapeType="1"/>
              </p:cNvPicPr>
              <p:nvPr/>
            </p:nvPicPr>
            <p:blipFill>
              <a:blip r:embed="rId5"/>
              <a:stretch>
                <a:fillRect/>
              </a:stretch>
            </p:blipFill>
            <p:spPr>
              <a:xfrm>
                <a:off x="592184" y="3503567"/>
                <a:ext cx="5016136" cy="2821577"/>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CAA5F91F-66A4-48FD-9E1A-B4E86265C810}"/>
                  </a:ext>
                </a:extLst>
              </p:cNvPr>
              <p:cNvGraphicFramePr>
                <a:graphicFrameLocks noChangeAspect="1"/>
              </p:cNvGraphicFramePr>
              <p:nvPr>
                <p:extLst>
                  <p:ext uri="{D42A27DB-BD31-4B8C-83A1-F6EECF244321}">
                    <p14:modId xmlns:p14="http://schemas.microsoft.com/office/powerpoint/2010/main" val="3837181050"/>
                  </p:ext>
                </p:extLst>
              </p:nvPr>
            </p:nvGraphicFramePr>
            <p:xfrm>
              <a:off x="6579326" y="3503567"/>
              <a:ext cx="4855028" cy="2730953"/>
            </p:xfrm>
            <a:graphic>
              <a:graphicData uri="http://schemas.microsoft.com/office/powerpoint/2016/slidezoom">
                <pslz:sldZm>
                  <pslz:sldZmObj sldId="2147470769" cId="0">
                    <pslz:zmPr id="{6A5B97A9-38C0-4B6B-9ADE-5DF8FF2F3EA3}" returnToParent="0" transitionDur="1000">
                      <p166:blipFill xmlns:p166="http://schemas.microsoft.com/office/powerpoint/2016/6/main">
                        <a:blip r:embed="rId6"/>
                        <a:stretch>
                          <a:fillRect/>
                        </a:stretch>
                      </p166:blipFill>
                      <p166:spPr xmlns:p166="http://schemas.microsoft.com/office/powerpoint/2016/6/main">
                        <a:xfrm>
                          <a:off x="0" y="0"/>
                          <a:ext cx="4855028" cy="2730953"/>
                        </a:xfrm>
                        <a:prstGeom prst="rect">
                          <a:avLst/>
                        </a:prstGeom>
                        <a:ln w="3175">
                          <a:solidFill>
                            <a:prstClr val="ltGray"/>
                          </a:solidFill>
                        </a:ln>
                      </p166:spPr>
                    </pslz:zmPr>
                  </pslz:sldZmObj>
                </pslz:sldZm>
              </a:graphicData>
            </a:graphic>
          </p:graphicFrame>
        </mc:Choice>
        <mc:Fallback xmlns="">
          <p:pic>
            <p:nvPicPr>
              <p:cNvPr id="11" name="Slide Zoom 10">
                <a:extLst>
                  <a:ext uri="{FF2B5EF4-FFF2-40B4-BE49-F238E27FC236}">
                    <a16:creationId xmlns:a16="http://schemas.microsoft.com/office/drawing/2014/main" id="{CAA5F91F-66A4-48FD-9E1A-B4E86265C810}"/>
                  </a:ext>
                </a:extLst>
              </p:cNvPr>
              <p:cNvPicPr>
                <a:picLocks noGrp="1" noRot="1" noChangeAspect="1" noMove="1" noResize="1" noEditPoints="1" noAdjustHandles="1" noChangeArrowheads="1" noChangeShapeType="1"/>
              </p:cNvPicPr>
              <p:nvPr/>
            </p:nvPicPr>
            <p:blipFill>
              <a:blip r:embed="rId7"/>
              <a:stretch>
                <a:fillRect/>
              </a:stretch>
            </p:blipFill>
            <p:spPr>
              <a:xfrm>
                <a:off x="6579326" y="3503567"/>
                <a:ext cx="4855028" cy="2730953"/>
              </a:xfrm>
              <a:prstGeom prst="rect">
                <a:avLst/>
              </a:prstGeom>
              <a:ln w="3175">
                <a:solidFill>
                  <a:prstClr val="ltGray"/>
                </a:solidFill>
              </a:ln>
            </p:spPr>
          </p:pic>
        </mc:Fallback>
      </mc:AlternateContent>
      <p:grpSp>
        <p:nvGrpSpPr>
          <p:cNvPr id="15" name="Group 14">
            <a:extLst>
              <a:ext uri="{FF2B5EF4-FFF2-40B4-BE49-F238E27FC236}">
                <a16:creationId xmlns:a16="http://schemas.microsoft.com/office/drawing/2014/main" id="{38223162-93DF-466F-90BA-E4D54A7962E8}"/>
              </a:ext>
            </a:extLst>
          </p:cNvPr>
          <p:cNvGrpSpPr/>
          <p:nvPr/>
        </p:nvGrpSpPr>
        <p:grpSpPr>
          <a:xfrm>
            <a:off x="383178" y="54257"/>
            <a:ext cx="5016137" cy="3334020"/>
            <a:chOff x="383178" y="54257"/>
            <a:chExt cx="5016137" cy="3334020"/>
          </a:xfrm>
        </p:grpSpPr>
        <p:pic>
          <p:nvPicPr>
            <p:cNvPr id="5" name="Picture 4">
              <a:extLst>
                <a:ext uri="{FF2B5EF4-FFF2-40B4-BE49-F238E27FC236}">
                  <a16:creationId xmlns:a16="http://schemas.microsoft.com/office/drawing/2014/main" id="{7C7472A9-4291-4B64-B733-B4345839AE10}"/>
                </a:ext>
              </a:extLst>
            </p:cNvPr>
            <p:cNvPicPr>
              <a:picLocks noChangeAspect="1"/>
            </p:cNvPicPr>
            <p:nvPr/>
          </p:nvPicPr>
          <p:blipFill rotWithShape="1">
            <a:blip r:embed="rId8"/>
            <a:srcRect t="50859"/>
            <a:stretch/>
          </p:blipFill>
          <p:spPr>
            <a:xfrm>
              <a:off x="383178" y="1454837"/>
              <a:ext cx="5016137" cy="1933440"/>
            </a:xfrm>
            <a:prstGeom prst="rect">
              <a:avLst/>
            </a:prstGeom>
          </p:spPr>
        </p:pic>
        <p:pic>
          <p:nvPicPr>
            <p:cNvPr id="14" name="Picture 13">
              <a:extLst>
                <a:ext uri="{FF2B5EF4-FFF2-40B4-BE49-F238E27FC236}">
                  <a16:creationId xmlns:a16="http://schemas.microsoft.com/office/drawing/2014/main" id="{3DECC402-D92E-4665-9F7E-80DF13FF90F7}"/>
                </a:ext>
              </a:extLst>
            </p:cNvPr>
            <p:cNvPicPr>
              <a:picLocks noChangeAspect="1"/>
            </p:cNvPicPr>
            <p:nvPr/>
          </p:nvPicPr>
          <p:blipFill rotWithShape="1">
            <a:blip r:embed="rId8"/>
            <a:srcRect t="26186" b="54010"/>
            <a:stretch/>
          </p:blipFill>
          <p:spPr>
            <a:xfrm>
              <a:off x="383178" y="54257"/>
              <a:ext cx="5016137" cy="779182"/>
            </a:xfrm>
            <a:prstGeom prst="rect">
              <a:avLst/>
            </a:prstGeom>
          </p:spPr>
        </p:pic>
        <p:pic>
          <p:nvPicPr>
            <p:cNvPr id="13" name="Picture 12">
              <a:extLst>
                <a:ext uri="{FF2B5EF4-FFF2-40B4-BE49-F238E27FC236}">
                  <a16:creationId xmlns:a16="http://schemas.microsoft.com/office/drawing/2014/main" id="{D2C6ACBA-0D5D-43CB-BC92-227001AAD929}"/>
                </a:ext>
              </a:extLst>
            </p:cNvPr>
            <p:cNvPicPr>
              <a:picLocks noChangeAspect="1"/>
            </p:cNvPicPr>
            <p:nvPr/>
          </p:nvPicPr>
          <p:blipFill rotWithShape="1">
            <a:blip r:embed="rId9"/>
            <a:srcRect l="17744" t="13627"/>
            <a:stretch/>
          </p:blipFill>
          <p:spPr>
            <a:xfrm>
              <a:off x="1419497" y="560365"/>
              <a:ext cx="3858597" cy="779182"/>
            </a:xfrm>
            <a:prstGeom prst="rect">
              <a:avLst/>
            </a:prstGeom>
          </p:spPr>
        </p:pic>
      </p:grpSp>
      <p:sp>
        <p:nvSpPr>
          <p:cNvPr id="16" name="TextBox 15">
            <a:extLst>
              <a:ext uri="{FF2B5EF4-FFF2-40B4-BE49-F238E27FC236}">
                <a16:creationId xmlns:a16="http://schemas.microsoft.com/office/drawing/2014/main" id="{1E1CF2A9-4100-481F-9A18-FB9A0F5E8205}"/>
              </a:ext>
            </a:extLst>
          </p:cNvPr>
          <p:cNvSpPr txBox="1"/>
          <p:nvPr/>
        </p:nvSpPr>
        <p:spPr>
          <a:xfrm>
            <a:off x="1918414" y="214978"/>
            <a:ext cx="2673531"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accent4">
                    <a:lumMod val="75000"/>
                  </a:schemeClr>
                </a:solidFill>
                <a:effectLst/>
                <a:uFillTx/>
                <a:latin typeface="+mn-lt"/>
                <a:ea typeface="+mn-ea"/>
                <a:cs typeface="+mn-cs"/>
                <a:sym typeface="Helvetica Neue"/>
              </a:rPr>
              <a:t>CR 95%, 1x country budget</a:t>
            </a:r>
          </a:p>
        </p:txBody>
      </p:sp>
      <p:sp>
        <p:nvSpPr>
          <p:cNvPr id="17" name="TextBox 16">
            <a:extLst>
              <a:ext uri="{FF2B5EF4-FFF2-40B4-BE49-F238E27FC236}">
                <a16:creationId xmlns:a16="http://schemas.microsoft.com/office/drawing/2014/main" id="{67CAE86F-0037-4A63-ADF0-BC70C4B0D7EE}"/>
              </a:ext>
            </a:extLst>
          </p:cNvPr>
          <p:cNvSpPr txBox="1"/>
          <p:nvPr/>
        </p:nvSpPr>
        <p:spPr>
          <a:xfrm>
            <a:off x="1985902" y="1560426"/>
            <a:ext cx="2673531"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accent4">
                    <a:lumMod val="75000"/>
                  </a:schemeClr>
                </a:solidFill>
                <a:effectLst/>
                <a:uFillTx/>
                <a:latin typeface="+mn-lt"/>
                <a:ea typeface="+mn-ea"/>
                <a:cs typeface="+mn-cs"/>
                <a:sym typeface="Helvetica Neue"/>
              </a:rPr>
              <a:t>2022 RSU- Quarterly vesting</a:t>
            </a:r>
          </a:p>
        </p:txBody>
      </p:sp>
      <p:sp>
        <p:nvSpPr>
          <p:cNvPr id="18" name="TextBox 17">
            <a:extLst>
              <a:ext uri="{FF2B5EF4-FFF2-40B4-BE49-F238E27FC236}">
                <a16:creationId xmlns:a16="http://schemas.microsoft.com/office/drawing/2014/main" id="{8FC20621-E0B4-4920-82C7-FBE839C9869A}"/>
              </a:ext>
            </a:extLst>
          </p:cNvPr>
          <p:cNvSpPr txBox="1"/>
          <p:nvPr/>
        </p:nvSpPr>
        <p:spPr>
          <a:xfrm>
            <a:off x="2303765" y="2635647"/>
            <a:ext cx="2673531"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200" dirty="0">
                <a:solidFill>
                  <a:schemeClr val="accent4">
                    <a:lumMod val="75000"/>
                  </a:schemeClr>
                </a:solidFill>
                <a:sym typeface="Helvetica Neue"/>
              </a:rPr>
              <a:t>Landing Zone: CR95% of new grade</a:t>
            </a:r>
            <a:endParaRPr kumimoji="0" lang="en-US" sz="1200" b="0" i="0" u="none" strike="noStrike" cap="none" spc="0" normalizeH="0" baseline="0" dirty="0">
              <a:ln>
                <a:noFill/>
              </a:ln>
              <a:solidFill>
                <a:schemeClr val="accent4">
                  <a:lumMod val="75000"/>
                </a:schemeClr>
              </a:solidFill>
              <a:effectLst/>
              <a:uFillTx/>
              <a:latin typeface="+mn-lt"/>
              <a:ea typeface="+mn-ea"/>
              <a:cs typeface="+mn-cs"/>
              <a:sym typeface="Helvetica Neue"/>
            </a:endParaRPr>
          </a:p>
        </p:txBody>
      </p:sp>
    </p:spTree>
    <p:extLst>
      <p:ext uri="{BB962C8B-B14F-4D97-AF65-F5344CB8AC3E}">
        <p14:creationId xmlns:p14="http://schemas.microsoft.com/office/powerpoint/2010/main" val="80441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46050" y="1159436"/>
          <a:ext cx="11887834" cy="5074283"/>
        </p:xfrm>
        <a:graphic>
          <a:graphicData uri="http://schemas.openxmlformats.org/drawingml/2006/table">
            <a:tbl>
              <a:tblPr firstRow="1" bandRow="1">
                <a:tableStyleId>{2D5ABB26-0587-4C30-8999-92F81FD0307C}</a:tableStyleId>
              </a:tblPr>
              <a:tblGrid>
                <a:gridCol w="2394585">
                  <a:extLst>
                    <a:ext uri="{9D8B030D-6E8A-4147-A177-3AD203B41FA5}">
                      <a16:colId xmlns:a16="http://schemas.microsoft.com/office/drawing/2014/main" val="20000"/>
                    </a:ext>
                  </a:extLst>
                </a:gridCol>
                <a:gridCol w="4746624">
                  <a:extLst>
                    <a:ext uri="{9D8B030D-6E8A-4147-A177-3AD203B41FA5}">
                      <a16:colId xmlns:a16="http://schemas.microsoft.com/office/drawing/2014/main" val="20001"/>
                    </a:ext>
                  </a:extLst>
                </a:gridCol>
                <a:gridCol w="4746625">
                  <a:extLst>
                    <a:ext uri="{9D8B030D-6E8A-4147-A177-3AD203B41FA5}">
                      <a16:colId xmlns:a16="http://schemas.microsoft.com/office/drawing/2014/main" val="20002"/>
                    </a:ext>
                  </a:extLst>
                </a:gridCol>
              </a:tblGrid>
              <a:tr h="665480">
                <a:tc>
                  <a:txBody>
                    <a:bodyPr/>
                    <a:lstStyle/>
                    <a:p>
                      <a:pPr>
                        <a:lnSpc>
                          <a:spcPct val="100000"/>
                        </a:lnSpc>
                      </a:pPr>
                      <a:endParaRPr sz="1400">
                        <a:latin typeface="Times New Roman"/>
                        <a:cs typeface="Times New Roman"/>
                      </a:endParaRPr>
                    </a:p>
                  </a:txBody>
                  <a:tcPr marL="0" marR="0" marT="0" marB="0">
                    <a:solidFill>
                      <a:srgbClr val="0068B5"/>
                    </a:solidFill>
                  </a:tcPr>
                </a:tc>
                <a:tc>
                  <a:txBody>
                    <a:bodyPr/>
                    <a:lstStyle/>
                    <a:p>
                      <a:pPr marL="1454150" marR="1285240" indent="-165100">
                        <a:lnSpc>
                          <a:spcPct val="100000"/>
                        </a:lnSpc>
                        <a:spcBef>
                          <a:spcPts val="650"/>
                        </a:spcBef>
                      </a:pPr>
                      <a:r>
                        <a:rPr sz="1600" b="0" dirty="0">
                          <a:solidFill>
                            <a:srgbClr val="FFFFFF"/>
                          </a:solidFill>
                          <a:latin typeface="IntelOne Text Light"/>
                          <a:cs typeface="IntelOne Text Light"/>
                        </a:rPr>
                        <a:t>Compa-ratio</a:t>
                      </a:r>
                      <a:r>
                        <a:rPr sz="1600" b="0" spc="-65" dirty="0">
                          <a:solidFill>
                            <a:srgbClr val="FFFFFF"/>
                          </a:solidFill>
                          <a:latin typeface="IntelOne Text Light"/>
                          <a:cs typeface="IntelOne Text Light"/>
                        </a:rPr>
                        <a:t> </a:t>
                      </a:r>
                      <a:r>
                        <a:rPr sz="1600" b="0" dirty="0">
                          <a:solidFill>
                            <a:srgbClr val="FFFFFF"/>
                          </a:solidFill>
                          <a:latin typeface="IntelOne Text Light"/>
                          <a:cs typeface="IntelOne Text Light"/>
                        </a:rPr>
                        <a:t>is</a:t>
                      </a:r>
                      <a:r>
                        <a:rPr sz="1600" b="0" spc="-30" dirty="0">
                          <a:solidFill>
                            <a:srgbClr val="FFFFFF"/>
                          </a:solidFill>
                          <a:latin typeface="IntelOne Text Light"/>
                          <a:cs typeface="IntelOne Text Light"/>
                        </a:rPr>
                        <a:t> </a:t>
                      </a:r>
                      <a:r>
                        <a:rPr sz="1600" b="0" spc="5" dirty="0">
                          <a:solidFill>
                            <a:srgbClr val="FFFFFF"/>
                          </a:solidFill>
                          <a:latin typeface="IntelOne Text Light"/>
                          <a:cs typeface="IntelOne Text Light"/>
                        </a:rPr>
                        <a:t>equal</a:t>
                      </a:r>
                      <a:r>
                        <a:rPr sz="1600" b="0" spc="-50" dirty="0">
                          <a:solidFill>
                            <a:srgbClr val="FFFFFF"/>
                          </a:solidFill>
                          <a:latin typeface="IntelOne Text Light"/>
                          <a:cs typeface="IntelOne Text Light"/>
                        </a:rPr>
                        <a:t> </a:t>
                      </a:r>
                      <a:r>
                        <a:rPr sz="1600" b="0" dirty="0">
                          <a:solidFill>
                            <a:srgbClr val="FFFFFF"/>
                          </a:solidFill>
                          <a:latin typeface="IntelOne Text Light"/>
                          <a:cs typeface="IntelOne Text Light"/>
                        </a:rPr>
                        <a:t>to </a:t>
                      </a:r>
                      <a:r>
                        <a:rPr sz="1600" b="0" spc="-290" dirty="0">
                          <a:solidFill>
                            <a:srgbClr val="FFFFFF"/>
                          </a:solidFill>
                          <a:latin typeface="IntelOne Text Light"/>
                          <a:cs typeface="IntelOne Text Light"/>
                        </a:rPr>
                        <a:t> </a:t>
                      </a:r>
                      <a:r>
                        <a:rPr sz="1600" b="0" dirty="0">
                          <a:solidFill>
                            <a:srgbClr val="FFFFFF"/>
                          </a:solidFill>
                          <a:latin typeface="IntelOne Text Light"/>
                          <a:cs typeface="IntelOne Text Light"/>
                        </a:rPr>
                        <a:t>or</a:t>
                      </a:r>
                      <a:r>
                        <a:rPr sz="1600" b="0" spc="-20" dirty="0">
                          <a:solidFill>
                            <a:srgbClr val="FFFFFF"/>
                          </a:solidFill>
                          <a:latin typeface="IntelOne Text Light"/>
                          <a:cs typeface="IntelOne Text Light"/>
                        </a:rPr>
                        <a:t> </a:t>
                      </a:r>
                      <a:r>
                        <a:rPr sz="1600" b="0" dirty="0">
                          <a:solidFill>
                            <a:srgbClr val="FFFFFF"/>
                          </a:solidFill>
                          <a:latin typeface="IntelOne Text Light"/>
                          <a:cs typeface="IntelOne Text Light"/>
                        </a:rPr>
                        <a:t>greater</a:t>
                      </a:r>
                      <a:r>
                        <a:rPr sz="1600" b="0" spc="-40" dirty="0">
                          <a:solidFill>
                            <a:srgbClr val="FFFFFF"/>
                          </a:solidFill>
                          <a:latin typeface="IntelOne Text Light"/>
                          <a:cs typeface="IntelOne Text Light"/>
                        </a:rPr>
                        <a:t> </a:t>
                      </a:r>
                      <a:r>
                        <a:rPr sz="1600" b="0" dirty="0">
                          <a:solidFill>
                            <a:srgbClr val="FFFFFF"/>
                          </a:solidFill>
                          <a:latin typeface="IntelOne Text Light"/>
                          <a:cs typeface="IntelOne Text Light"/>
                        </a:rPr>
                        <a:t>than</a:t>
                      </a:r>
                      <a:r>
                        <a:rPr sz="1600" b="0" spc="-35" dirty="0">
                          <a:solidFill>
                            <a:srgbClr val="FFFFFF"/>
                          </a:solidFill>
                          <a:latin typeface="IntelOne Text Light"/>
                          <a:cs typeface="IntelOne Text Light"/>
                        </a:rPr>
                        <a:t> </a:t>
                      </a:r>
                      <a:r>
                        <a:rPr sz="1600" b="0" spc="5" dirty="0">
                          <a:solidFill>
                            <a:srgbClr val="FFFFFF"/>
                          </a:solidFill>
                          <a:latin typeface="IntelOne Text Light"/>
                          <a:cs typeface="IntelOne Text Light"/>
                        </a:rPr>
                        <a:t>95%</a:t>
                      </a:r>
                      <a:endParaRPr sz="1600">
                        <a:latin typeface="IntelOne Text Light"/>
                        <a:cs typeface="IntelOne Text Light"/>
                      </a:endParaRPr>
                    </a:p>
                  </a:txBody>
                  <a:tcPr marL="0" marR="0" marT="82550" marB="0">
                    <a:solidFill>
                      <a:srgbClr val="0068B5"/>
                    </a:solidFill>
                  </a:tcPr>
                </a:tc>
                <a:tc>
                  <a:txBody>
                    <a:bodyPr/>
                    <a:lstStyle/>
                    <a:p>
                      <a:pPr marL="1682750" marR="1677035" algn="ctr">
                        <a:lnSpc>
                          <a:spcPct val="100000"/>
                        </a:lnSpc>
                        <a:spcBef>
                          <a:spcPts val="650"/>
                        </a:spcBef>
                      </a:pPr>
                      <a:r>
                        <a:rPr sz="1600" b="0" spc="15" dirty="0">
                          <a:solidFill>
                            <a:srgbClr val="FFFFFF"/>
                          </a:solidFill>
                          <a:latin typeface="IntelOne Text Light"/>
                          <a:cs typeface="IntelOne Text Light"/>
                        </a:rPr>
                        <a:t>C</a:t>
                      </a:r>
                      <a:r>
                        <a:rPr sz="1600" b="0" spc="10" dirty="0">
                          <a:solidFill>
                            <a:srgbClr val="FFFFFF"/>
                          </a:solidFill>
                          <a:latin typeface="IntelOne Text Light"/>
                          <a:cs typeface="IntelOne Text Light"/>
                        </a:rPr>
                        <a:t>om</a:t>
                      </a:r>
                      <a:r>
                        <a:rPr sz="1600" b="0" spc="5" dirty="0">
                          <a:solidFill>
                            <a:srgbClr val="FFFFFF"/>
                          </a:solidFill>
                          <a:latin typeface="IntelOne Text Light"/>
                          <a:cs typeface="IntelOne Text Light"/>
                        </a:rPr>
                        <a:t>pa</a:t>
                      </a:r>
                      <a:r>
                        <a:rPr sz="1600" b="0" dirty="0">
                          <a:solidFill>
                            <a:srgbClr val="FFFFFF"/>
                          </a:solidFill>
                          <a:latin typeface="IntelOne Text Light"/>
                          <a:cs typeface="IntelOne Text Light"/>
                        </a:rPr>
                        <a:t>-r</a:t>
                      </a:r>
                      <a:r>
                        <a:rPr sz="1600" b="0" spc="5" dirty="0">
                          <a:solidFill>
                            <a:srgbClr val="FFFFFF"/>
                          </a:solidFill>
                          <a:latin typeface="IntelOne Text Light"/>
                          <a:cs typeface="IntelOne Text Light"/>
                        </a:rPr>
                        <a:t>a</a:t>
                      </a:r>
                      <a:r>
                        <a:rPr sz="1600" b="0" spc="-5" dirty="0">
                          <a:solidFill>
                            <a:srgbClr val="FFFFFF"/>
                          </a:solidFill>
                          <a:latin typeface="IntelOne Text Light"/>
                          <a:cs typeface="IntelOne Text Light"/>
                        </a:rPr>
                        <a:t>ti</a:t>
                      </a:r>
                      <a:r>
                        <a:rPr sz="1600" b="0" dirty="0">
                          <a:solidFill>
                            <a:srgbClr val="FFFFFF"/>
                          </a:solidFill>
                          <a:latin typeface="IntelOne Text Light"/>
                          <a:cs typeface="IntelOne Text Light"/>
                        </a:rPr>
                        <a:t>o</a:t>
                      </a:r>
                      <a:r>
                        <a:rPr sz="1600" b="0" spc="-40" dirty="0">
                          <a:solidFill>
                            <a:srgbClr val="FFFFFF"/>
                          </a:solidFill>
                          <a:latin typeface="IntelOne Text Light"/>
                          <a:cs typeface="IntelOne Text Light"/>
                        </a:rPr>
                        <a:t> </a:t>
                      </a:r>
                      <a:r>
                        <a:rPr sz="1600" b="0" spc="5" dirty="0">
                          <a:solidFill>
                            <a:srgbClr val="FFFFFF"/>
                          </a:solidFill>
                          <a:latin typeface="IntelOne Text Light"/>
                          <a:cs typeface="IntelOne Text Light"/>
                        </a:rPr>
                        <a:t>i</a:t>
                      </a:r>
                      <a:r>
                        <a:rPr sz="1600" b="0" dirty="0">
                          <a:solidFill>
                            <a:srgbClr val="FFFFFF"/>
                          </a:solidFill>
                          <a:latin typeface="IntelOne Text Light"/>
                          <a:cs typeface="IntelOne Text Light"/>
                        </a:rPr>
                        <a:t>s  </a:t>
                      </a:r>
                      <a:r>
                        <a:rPr sz="1600" b="0" spc="5" dirty="0">
                          <a:solidFill>
                            <a:srgbClr val="FFFFFF"/>
                          </a:solidFill>
                          <a:latin typeface="IntelOne Text Light"/>
                          <a:cs typeface="IntelOne Text Light"/>
                        </a:rPr>
                        <a:t>less</a:t>
                      </a:r>
                      <a:r>
                        <a:rPr sz="1600" b="0" spc="-55" dirty="0">
                          <a:solidFill>
                            <a:srgbClr val="FFFFFF"/>
                          </a:solidFill>
                          <a:latin typeface="IntelOne Text Light"/>
                          <a:cs typeface="IntelOne Text Light"/>
                        </a:rPr>
                        <a:t> </a:t>
                      </a:r>
                      <a:r>
                        <a:rPr sz="1600" b="0" dirty="0">
                          <a:solidFill>
                            <a:srgbClr val="FFFFFF"/>
                          </a:solidFill>
                          <a:latin typeface="IntelOne Text Light"/>
                          <a:cs typeface="IntelOne Text Light"/>
                        </a:rPr>
                        <a:t>than</a:t>
                      </a:r>
                      <a:r>
                        <a:rPr sz="1600" b="0" spc="-45" dirty="0">
                          <a:solidFill>
                            <a:srgbClr val="FFFFFF"/>
                          </a:solidFill>
                          <a:latin typeface="IntelOne Text Light"/>
                          <a:cs typeface="IntelOne Text Light"/>
                        </a:rPr>
                        <a:t> </a:t>
                      </a:r>
                      <a:r>
                        <a:rPr sz="1600" b="0" spc="5" dirty="0">
                          <a:solidFill>
                            <a:srgbClr val="FFFFFF"/>
                          </a:solidFill>
                          <a:latin typeface="IntelOne Text Light"/>
                          <a:cs typeface="IntelOne Text Light"/>
                        </a:rPr>
                        <a:t>95%</a:t>
                      </a:r>
                      <a:endParaRPr sz="1600">
                        <a:latin typeface="IntelOne Text Light"/>
                        <a:cs typeface="IntelOne Text Light"/>
                      </a:endParaRPr>
                    </a:p>
                  </a:txBody>
                  <a:tcPr marL="0" marR="0" marT="82550" marB="0">
                    <a:solidFill>
                      <a:srgbClr val="0068B5"/>
                    </a:solidFill>
                  </a:tcPr>
                </a:tc>
                <a:extLst>
                  <a:ext uri="{0D108BD9-81ED-4DB2-BD59-A6C34878D82A}">
                    <a16:rowId xmlns:a16="http://schemas.microsoft.com/office/drawing/2014/main" val="10000"/>
                  </a:ext>
                </a:extLst>
              </a:tr>
              <a:tr h="724535">
                <a:tc>
                  <a:txBody>
                    <a:bodyPr/>
                    <a:lstStyle/>
                    <a:p>
                      <a:pPr marL="165735" marR="160655" indent="-635" algn="ctr">
                        <a:lnSpc>
                          <a:spcPct val="100000"/>
                        </a:lnSpc>
                        <a:spcBef>
                          <a:spcPts val="265"/>
                        </a:spcBef>
                      </a:pPr>
                      <a:r>
                        <a:rPr sz="1400" b="0" spc="5" dirty="0">
                          <a:solidFill>
                            <a:srgbClr val="525252"/>
                          </a:solidFill>
                          <a:latin typeface="IntelOne Text Light"/>
                          <a:cs typeface="IntelOne Text Light"/>
                        </a:rPr>
                        <a:t>A</a:t>
                      </a:r>
                      <a:r>
                        <a:rPr sz="1400" b="0" spc="15" dirty="0">
                          <a:solidFill>
                            <a:srgbClr val="525252"/>
                          </a:solidFill>
                          <a:latin typeface="IntelOne Text Light"/>
                          <a:cs typeface="IntelOne Text Light"/>
                        </a:rPr>
                        <a:t>u</a:t>
                      </a:r>
                      <a:r>
                        <a:rPr sz="1400" b="0" spc="10" dirty="0">
                          <a:solidFill>
                            <a:srgbClr val="525252"/>
                          </a:solidFill>
                          <a:latin typeface="IntelOne Text Light"/>
                          <a:cs typeface="IntelOne Text Light"/>
                        </a:rPr>
                        <a:t>t</a:t>
                      </a:r>
                      <a:r>
                        <a:rPr sz="1400" b="0" spc="-5" dirty="0">
                          <a:solidFill>
                            <a:srgbClr val="525252"/>
                          </a:solidFill>
                          <a:latin typeface="IntelOne Text Light"/>
                          <a:cs typeface="IntelOne Text Light"/>
                        </a:rPr>
                        <a:t>o</a:t>
                      </a:r>
                      <a:r>
                        <a:rPr sz="1400" b="0" dirty="0">
                          <a:solidFill>
                            <a:srgbClr val="525252"/>
                          </a:solidFill>
                          <a:latin typeface="IntelOne Text Light"/>
                          <a:cs typeface="IntelOne Text Light"/>
                        </a:rPr>
                        <a:t>ma</a:t>
                      </a:r>
                      <a:r>
                        <a:rPr sz="1400" b="0" spc="-15" dirty="0">
                          <a:solidFill>
                            <a:srgbClr val="525252"/>
                          </a:solidFill>
                          <a:latin typeface="IntelOne Text Light"/>
                          <a:cs typeface="IntelOne Text Light"/>
                        </a:rPr>
                        <a:t>t</a:t>
                      </a:r>
                      <a:r>
                        <a:rPr sz="1400" b="0" spc="5" dirty="0">
                          <a:solidFill>
                            <a:srgbClr val="525252"/>
                          </a:solidFill>
                          <a:latin typeface="IntelOne Text Light"/>
                          <a:cs typeface="IntelOne Text Light"/>
                        </a:rPr>
                        <a:t>i</a:t>
                      </a:r>
                      <a:r>
                        <a:rPr sz="1400" b="0" dirty="0">
                          <a:solidFill>
                            <a:srgbClr val="525252"/>
                          </a:solidFill>
                          <a:latin typeface="IntelOne Text Light"/>
                          <a:cs typeface="IntelOne Text Light"/>
                        </a:rPr>
                        <a:t>c</a:t>
                      </a:r>
                      <a:r>
                        <a:rPr sz="1400" b="0" spc="-30" dirty="0">
                          <a:solidFill>
                            <a:srgbClr val="525252"/>
                          </a:solidFill>
                          <a:latin typeface="IntelOne Text Light"/>
                          <a:cs typeface="IntelOne Text Light"/>
                        </a:rPr>
                        <a:t> </a:t>
                      </a:r>
                      <a:r>
                        <a:rPr sz="1400" b="0" spc="10" dirty="0">
                          <a:solidFill>
                            <a:srgbClr val="525252"/>
                          </a:solidFill>
                          <a:latin typeface="IntelOne Text Light"/>
                          <a:cs typeface="IntelOne Text Light"/>
                        </a:rPr>
                        <a:t>a</a:t>
                      </a:r>
                      <a:r>
                        <a:rPr sz="1400" b="0" spc="15" dirty="0">
                          <a:solidFill>
                            <a:srgbClr val="525252"/>
                          </a:solidFill>
                          <a:latin typeface="IntelOne Text Light"/>
                          <a:cs typeface="IntelOne Text Light"/>
                        </a:rPr>
                        <a:t>d</a:t>
                      </a:r>
                      <a:r>
                        <a:rPr sz="1400" b="0" dirty="0">
                          <a:solidFill>
                            <a:srgbClr val="525252"/>
                          </a:solidFill>
                          <a:latin typeface="IntelOne Text Light"/>
                          <a:cs typeface="IntelOne Text Light"/>
                        </a:rPr>
                        <a:t>ju</a:t>
                      </a:r>
                      <a:r>
                        <a:rPr sz="1400" b="0" spc="-10" dirty="0">
                          <a:solidFill>
                            <a:srgbClr val="525252"/>
                          </a:solidFill>
                          <a:latin typeface="IntelOne Text Light"/>
                          <a:cs typeface="IntelOne Text Light"/>
                        </a:rPr>
                        <a:t>s</a:t>
                      </a:r>
                      <a:r>
                        <a:rPr sz="1400" b="0" spc="-5" dirty="0">
                          <a:solidFill>
                            <a:srgbClr val="525252"/>
                          </a:solidFill>
                          <a:latin typeface="IntelOne Text Light"/>
                          <a:cs typeface="IntelOne Text Light"/>
                        </a:rPr>
                        <a:t>t</a:t>
                      </a:r>
                      <a:r>
                        <a:rPr sz="1400" b="0" spc="-15" dirty="0">
                          <a:solidFill>
                            <a:srgbClr val="525252"/>
                          </a:solidFill>
                          <a:latin typeface="IntelOne Text Light"/>
                          <a:cs typeface="IntelOne Text Light"/>
                        </a:rPr>
                        <a:t>m</a:t>
                      </a:r>
                      <a:r>
                        <a:rPr sz="1400" b="0" dirty="0">
                          <a:solidFill>
                            <a:srgbClr val="525252"/>
                          </a:solidFill>
                          <a:latin typeface="IntelOne Text Light"/>
                          <a:cs typeface="IntelOne Text Light"/>
                        </a:rPr>
                        <a:t>ent</a:t>
                      </a:r>
                      <a:r>
                        <a:rPr sz="1400" b="0" spc="-50" dirty="0">
                          <a:solidFill>
                            <a:srgbClr val="525252"/>
                          </a:solidFill>
                          <a:latin typeface="IntelOne Text Light"/>
                          <a:cs typeface="IntelOne Text Light"/>
                        </a:rPr>
                        <a:t> </a:t>
                      </a:r>
                      <a:r>
                        <a:rPr sz="1400" b="0" spc="10" dirty="0">
                          <a:solidFill>
                            <a:srgbClr val="525252"/>
                          </a:solidFill>
                          <a:latin typeface="IntelOne Text Light"/>
                          <a:cs typeface="IntelOne Text Light"/>
                        </a:rPr>
                        <a:t>t</a:t>
                      </a:r>
                      <a:r>
                        <a:rPr sz="1400" b="0" dirty="0">
                          <a:solidFill>
                            <a:srgbClr val="525252"/>
                          </a:solidFill>
                          <a:latin typeface="IntelOne Text Light"/>
                          <a:cs typeface="IntelOne Text Light"/>
                        </a:rPr>
                        <a:t>o  increase</a:t>
                      </a:r>
                      <a:r>
                        <a:rPr sz="1400" b="0" spc="-65" dirty="0">
                          <a:solidFill>
                            <a:srgbClr val="525252"/>
                          </a:solidFill>
                          <a:latin typeface="IntelOne Text Light"/>
                          <a:cs typeface="IntelOne Text Light"/>
                        </a:rPr>
                        <a:t> </a:t>
                      </a:r>
                      <a:r>
                        <a:rPr sz="1400" b="0" spc="5" dirty="0">
                          <a:solidFill>
                            <a:srgbClr val="525252"/>
                          </a:solidFill>
                          <a:latin typeface="IntelOne Text Light"/>
                          <a:cs typeface="IntelOne Text Light"/>
                        </a:rPr>
                        <a:t>base</a:t>
                      </a:r>
                      <a:r>
                        <a:rPr sz="1400" b="0" spc="-60" dirty="0">
                          <a:solidFill>
                            <a:srgbClr val="525252"/>
                          </a:solidFill>
                          <a:latin typeface="IntelOne Text Light"/>
                          <a:cs typeface="IntelOne Text Light"/>
                        </a:rPr>
                        <a:t> </a:t>
                      </a:r>
                      <a:r>
                        <a:rPr sz="1400" b="0" spc="10" dirty="0">
                          <a:solidFill>
                            <a:srgbClr val="525252"/>
                          </a:solidFill>
                          <a:latin typeface="IntelOne Text Light"/>
                          <a:cs typeface="IntelOne Text Light"/>
                        </a:rPr>
                        <a:t>pay</a:t>
                      </a:r>
                      <a:r>
                        <a:rPr sz="1400" b="0" spc="-50" dirty="0">
                          <a:solidFill>
                            <a:srgbClr val="525252"/>
                          </a:solidFill>
                          <a:latin typeface="IntelOne Text Light"/>
                          <a:cs typeface="IntelOne Text Light"/>
                        </a:rPr>
                        <a:t> </a:t>
                      </a:r>
                      <a:r>
                        <a:rPr sz="1400" b="0" spc="5" dirty="0">
                          <a:solidFill>
                            <a:srgbClr val="525252"/>
                          </a:solidFill>
                          <a:latin typeface="IntelOne Text Light"/>
                          <a:cs typeface="IntelOne Text Light"/>
                        </a:rPr>
                        <a:t>compa </a:t>
                      </a:r>
                      <a:r>
                        <a:rPr sz="1400" b="0" spc="-250" dirty="0">
                          <a:solidFill>
                            <a:srgbClr val="525252"/>
                          </a:solidFill>
                          <a:latin typeface="IntelOne Text Light"/>
                          <a:cs typeface="IntelOne Text Light"/>
                        </a:rPr>
                        <a:t> </a:t>
                      </a:r>
                      <a:r>
                        <a:rPr sz="1400" b="0" spc="5" dirty="0">
                          <a:solidFill>
                            <a:srgbClr val="525252"/>
                          </a:solidFill>
                          <a:latin typeface="IntelOne Text Light"/>
                          <a:cs typeface="IntelOne Text Light"/>
                        </a:rPr>
                        <a:t>ratio</a:t>
                      </a:r>
                      <a:r>
                        <a:rPr sz="1400" b="0" spc="-35" dirty="0">
                          <a:solidFill>
                            <a:srgbClr val="525252"/>
                          </a:solidFill>
                          <a:latin typeface="IntelOne Text Light"/>
                          <a:cs typeface="IntelOne Text Light"/>
                        </a:rPr>
                        <a:t> </a:t>
                      </a:r>
                      <a:r>
                        <a:rPr sz="1400" b="0" spc="5" dirty="0">
                          <a:solidFill>
                            <a:srgbClr val="525252"/>
                          </a:solidFill>
                          <a:latin typeface="IntelOne Text Light"/>
                          <a:cs typeface="IntelOne Text Light"/>
                        </a:rPr>
                        <a:t>to</a:t>
                      </a:r>
                      <a:r>
                        <a:rPr sz="1400" b="0" spc="-20" dirty="0">
                          <a:solidFill>
                            <a:srgbClr val="525252"/>
                          </a:solidFill>
                          <a:latin typeface="IntelOne Text Light"/>
                          <a:cs typeface="IntelOne Text Light"/>
                        </a:rPr>
                        <a:t> </a:t>
                      </a:r>
                      <a:r>
                        <a:rPr sz="1400" b="0" spc="5" dirty="0">
                          <a:solidFill>
                            <a:srgbClr val="525252"/>
                          </a:solidFill>
                          <a:latin typeface="IntelOne Text Light"/>
                          <a:cs typeface="IntelOne Text Light"/>
                        </a:rPr>
                        <a:t>95%</a:t>
                      </a:r>
                      <a:endParaRPr sz="1400">
                        <a:latin typeface="IntelOne Text Light"/>
                        <a:cs typeface="IntelOne Text Light"/>
                      </a:endParaRPr>
                    </a:p>
                  </a:txBody>
                  <a:tcPr marL="0" marR="0" marT="33655" marB="0">
                    <a:lnL w="12700">
                      <a:solidFill>
                        <a:srgbClr val="0068B5"/>
                      </a:solidFill>
                      <a:prstDash val="solid"/>
                    </a:lnL>
                    <a:lnR w="12700">
                      <a:solidFill>
                        <a:srgbClr val="0068B5"/>
                      </a:solidFill>
                      <a:prstDash val="solid"/>
                    </a:lnR>
                    <a:solidFill>
                      <a:srgbClr val="BCE2FF"/>
                    </a:solidFill>
                  </a:tcPr>
                </a:tc>
                <a:tc>
                  <a:txBody>
                    <a:bodyPr/>
                    <a:lstStyle/>
                    <a:p>
                      <a:pPr>
                        <a:lnSpc>
                          <a:spcPct val="100000"/>
                        </a:lnSpc>
                        <a:spcBef>
                          <a:spcPts val="45"/>
                        </a:spcBef>
                      </a:pPr>
                      <a:endParaRPr sz="1650">
                        <a:latin typeface="Times New Roman"/>
                        <a:cs typeface="Times New Roman"/>
                      </a:endParaRPr>
                    </a:p>
                    <a:p>
                      <a:pPr algn="ctr">
                        <a:lnSpc>
                          <a:spcPct val="100000"/>
                        </a:lnSpc>
                      </a:pPr>
                      <a:r>
                        <a:rPr sz="1400" b="0" spc="5" dirty="0">
                          <a:solidFill>
                            <a:srgbClr val="525252"/>
                          </a:solidFill>
                          <a:latin typeface="IntelOne Text Light"/>
                          <a:cs typeface="IntelOne Text Light"/>
                        </a:rPr>
                        <a:t>No</a:t>
                      </a:r>
                      <a:r>
                        <a:rPr sz="1400" b="0" spc="-35" dirty="0">
                          <a:solidFill>
                            <a:srgbClr val="525252"/>
                          </a:solidFill>
                          <a:latin typeface="IntelOne Text Light"/>
                          <a:cs typeface="IntelOne Text Light"/>
                        </a:rPr>
                        <a:t> </a:t>
                      </a:r>
                      <a:r>
                        <a:rPr sz="1400" b="0" dirty="0">
                          <a:solidFill>
                            <a:srgbClr val="525252"/>
                          </a:solidFill>
                          <a:latin typeface="IntelOne Text Light"/>
                          <a:cs typeface="IntelOne Text Light"/>
                        </a:rPr>
                        <a:t>automatic</a:t>
                      </a:r>
                      <a:r>
                        <a:rPr sz="1400" b="0" spc="-50" dirty="0">
                          <a:solidFill>
                            <a:srgbClr val="525252"/>
                          </a:solidFill>
                          <a:latin typeface="IntelOne Text Light"/>
                          <a:cs typeface="IntelOne Text Light"/>
                        </a:rPr>
                        <a:t> </a:t>
                      </a:r>
                      <a:r>
                        <a:rPr sz="1400" b="0" dirty="0">
                          <a:solidFill>
                            <a:srgbClr val="525252"/>
                          </a:solidFill>
                          <a:latin typeface="IntelOne Text Light"/>
                          <a:cs typeface="IntelOne Text Light"/>
                        </a:rPr>
                        <a:t>adjustment</a:t>
                      </a:r>
                      <a:endParaRPr sz="1400">
                        <a:latin typeface="IntelOne Text Light"/>
                        <a:cs typeface="IntelOne Text Light"/>
                      </a:endParaRPr>
                    </a:p>
                  </a:txBody>
                  <a:tcPr marL="0" marR="0" marT="5715" marB="0">
                    <a:lnL w="12700">
                      <a:solidFill>
                        <a:srgbClr val="0068B5"/>
                      </a:solidFill>
                      <a:prstDash val="solid"/>
                    </a:lnL>
                    <a:lnR w="12700">
                      <a:solidFill>
                        <a:srgbClr val="0068B5"/>
                      </a:solidFill>
                      <a:prstDash val="solid"/>
                    </a:lnR>
                    <a:solidFill>
                      <a:srgbClr val="BCE2FF"/>
                    </a:solidFill>
                  </a:tcPr>
                </a:tc>
                <a:tc>
                  <a:txBody>
                    <a:bodyPr/>
                    <a:lstStyle/>
                    <a:p>
                      <a:pPr marL="377825" marR="191135" indent="-287020">
                        <a:lnSpc>
                          <a:spcPct val="100000"/>
                        </a:lnSpc>
                        <a:spcBef>
                          <a:spcPts val="265"/>
                        </a:spcBef>
                        <a:buFont typeface="Arial"/>
                        <a:buChar char="•"/>
                        <a:tabLst>
                          <a:tab pos="377825" algn="l"/>
                          <a:tab pos="378460" algn="l"/>
                        </a:tabLst>
                      </a:pPr>
                      <a:r>
                        <a:rPr sz="1400" b="0" dirty="0">
                          <a:solidFill>
                            <a:srgbClr val="525252"/>
                          </a:solidFill>
                          <a:latin typeface="IntelOne Text Light"/>
                          <a:cs typeface="IntelOne Text Light"/>
                        </a:rPr>
                        <a:t>Adjustment</a:t>
                      </a:r>
                      <a:r>
                        <a:rPr sz="1400" b="0" spc="-35" dirty="0">
                          <a:solidFill>
                            <a:srgbClr val="525252"/>
                          </a:solidFill>
                          <a:latin typeface="IntelOne Text Light"/>
                          <a:cs typeface="IntelOne Text Light"/>
                        </a:rPr>
                        <a:t> </a:t>
                      </a:r>
                      <a:r>
                        <a:rPr sz="1400" b="0" dirty="0">
                          <a:solidFill>
                            <a:srgbClr val="525252"/>
                          </a:solidFill>
                          <a:latin typeface="IntelOne Text Light"/>
                          <a:cs typeface="IntelOne Text Light"/>
                        </a:rPr>
                        <a:t>automatically</a:t>
                      </a:r>
                      <a:r>
                        <a:rPr sz="1400" b="0" spc="-40" dirty="0">
                          <a:solidFill>
                            <a:srgbClr val="525252"/>
                          </a:solidFill>
                          <a:latin typeface="IntelOne Text Light"/>
                          <a:cs typeface="IntelOne Text Light"/>
                        </a:rPr>
                        <a:t> </a:t>
                      </a:r>
                      <a:r>
                        <a:rPr sz="1400" b="0" spc="5" dirty="0">
                          <a:solidFill>
                            <a:srgbClr val="525252"/>
                          </a:solidFill>
                          <a:latin typeface="IntelOne Text Light"/>
                          <a:cs typeface="IntelOne Text Light"/>
                        </a:rPr>
                        <a:t>applied</a:t>
                      </a:r>
                      <a:r>
                        <a:rPr sz="1400" b="0" spc="-30" dirty="0">
                          <a:solidFill>
                            <a:srgbClr val="525252"/>
                          </a:solidFill>
                          <a:latin typeface="IntelOne Text Light"/>
                          <a:cs typeface="IntelOne Text Light"/>
                        </a:rPr>
                        <a:t> </a:t>
                      </a:r>
                      <a:r>
                        <a:rPr sz="1400" b="0" spc="5" dirty="0">
                          <a:solidFill>
                            <a:srgbClr val="525252"/>
                          </a:solidFill>
                          <a:latin typeface="IntelOne Text Light"/>
                          <a:cs typeface="IntelOne Text Light"/>
                        </a:rPr>
                        <a:t>unless</a:t>
                      </a:r>
                      <a:r>
                        <a:rPr sz="1400" b="0" spc="-40" dirty="0">
                          <a:solidFill>
                            <a:srgbClr val="525252"/>
                          </a:solidFill>
                          <a:latin typeface="IntelOne Text Light"/>
                          <a:cs typeface="IntelOne Text Light"/>
                        </a:rPr>
                        <a:t> </a:t>
                      </a:r>
                      <a:r>
                        <a:rPr sz="1400" b="0" dirty="0">
                          <a:solidFill>
                            <a:srgbClr val="525252"/>
                          </a:solidFill>
                          <a:latin typeface="IntelOne Text Light"/>
                          <a:cs typeface="IntelOne Text Light"/>
                        </a:rPr>
                        <a:t>employee </a:t>
                      </a:r>
                      <a:r>
                        <a:rPr sz="1400" b="0" spc="-250" dirty="0">
                          <a:solidFill>
                            <a:srgbClr val="525252"/>
                          </a:solidFill>
                          <a:latin typeface="IntelOne Text Light"/>
                          <a:cs typeface="IntelOne Text Light"/>
                        </a:rPr>
                        <a:t> </a:t>
                      </a:r>
                      <a:r>
                        <a:rPr sz="1400" b="0" spc="5" dirty="0">
                          <a:solidFill>
                            <a:srgbClr val="525252"/>
                          </a:solidFill>
                          <a:latin typeface="IntelOne Text Light"/>
                          <a:cs typeface="IntelOne Text Light"/>
                        </a:rPr>
                        <a:t>is</a:t>
                      </a:r>
                      <a:r>
                        <a:rPr sz="1400" b="0" spc="-25" dirty="0">
                          <a:solidFill>
                            <a:srgbClr val="525252"/>
                          </a:solidFill>
                          <a:latin typeface="IntelOne Text Light"/>
                          <a:cs typeface="IntelOne Text Light"/>
                        </a:rPr>
                        <a:t> </a:t>
                      </a:r>
                      <a:r>
                        <a:rPr sz="1400" b="0" dirty="0">
                          <a:solidFill>
                            <a:srgbClr val="525252"/>
                          </a:solidFill>
                          <a:latin typeface="IntelOne Text Light"/>
                          <a:cs typeface="IntelOne Text Light"/>
                        </a:rPr>
                        <a:t>on FPA*</a:t>
                      </a:r>
                      <a:endParaRPr sz="1400">
                        <a:latin typeface="IntelOne Text Light"/>
                        <a:cs typeface="IntelOne Text Light"/>
                      </a:endParaRPr>
                    </a:p>
                    <a:p>
                      <a:pPr marL="377825" indent="-287020">
                        <a:lnSpc>
                          <a:spcPct val="100000"/>
                        </a:lnSpc>
                        <a:buFont typeface="Arial"/>
                        <a:buChar char="•"/>
                        <a:tabLst>
                          <a:tab pos="377825" algn="l"/>
                          <a:tab pos="378460" algn="l"/>
                        </a:tabLst>
                      </a:pPr>
                      <a:r>
                        <a:rPr sz="1400" b="0" spc="10" dirty="0">
                          <a:solidFill>
                            <a:srgbClr val="525252"/>
                          </a:solidFill>
                          <a:latin typeface="IntelOne Text Light"/>
                          <a:cs typeface="IntelOne Text Light"/>
                        </a:rPr>
                        <a:t>N</a:t>
                      </a:r>
                      <a:r>
                        <a:rPr sz="1400" b="0" dirty="0">
                          <a:solidFill>
                            <a:srgbClr val="525252"/>
                          </a:solidFill>
                          <a:latin typeface="IntelOne Text Light"/>
                          <a:cs typeface="IntelOne Text Light"/>
                        </a:rPr>
                        <a:t>o</a:t>
                      </a:r>
                      <a:r>
                        <a:rPr sz="1400" b="0" spc="-20" dirty="0">
                          <a:solidFill>
                            <a:srgbClr val="525252"/>
                          </a:solidFill>
                          <a:latin typeface="IntelOne Text Light"/>
                          <a:cs typeface="IntelOne Text Light"/>
                        </a:rPr>
                        <a:t> </a:t>
                      </a:r>
                      <a:r>
                        <a:rPr sz="1400" b="0" spc="10" dirty="0">
                          <a:solidFill>
                            <a:srgbClr val="525252"/>
                          </a:solidFill>
                          <a:latin typeface="IntelOne Text Light"/>
                          <a:cs typeface="IntelOne Text Light"/>
                        </a:rPr>
                        <a:t>ma</a:t>
                      </a:r>
                      <a:r>
                        <a:rPr sz="1400" b="0" dirty="0">
                          <a:solidFill>
                            <a:srgbClr val="525252"/>
                          </a:solidFill>
                          <a:latin typeface="IntelOne Text Light"/>
                          <a:cs typeface="IntelOne Text Light"/>
                        </a:rPr>
                        <a:t>n</a:t>
                      </a:r>
                      <a:r>
                        <a:rPr sz="1400" b="0" spc="-15" dirty="0">
                          <a:solidFill>
                            <a:srgbClr val="525252"/>
                          </a:solidFill>
                          <a:latin typeface="IntelOne Text Light"/>
                          <a:cs typeface="IntelOne Text Light"/>
                        </a:rPr>
                        <a:t>a</a:t>
                      </a:r>
                      <a:r>
                        <a:rPr sz="1400" b="0" dirty="0">
                          <a:solidFill>
                            <a:srgbClr val="525252"/>
                          </a:solidFill>
                          <a:latin typeface="IntelOne Text Light"/>
                          <a:cs typeface="IntelOne Text Light"/>
                        </a:rPr>
                        <a:t>ger</a:t>
                      </a:r>
                      <a:r>
                        <a:rPr sz="1400" b="0" spc="-50" dirty="0">
                          <a:solidFill>
                            <a:srgbClr val="525252"/>
                          </a:solidFill>
                          <a:latin typeface="IntelOne Text Light"/>
                          <a:cs typeface="IntelOne Text Light"/>
                        </a:rPr>
                        <a:t> </a:t>
                      </a:r>
                      <a:r>
                        <a:rPr sz="1400" b="0" spc="15" dirty="0">
                          <a:solidFill>
                            <a:srgbClr val="525252"/>
                          </a:solidFill>
                          <a:latin typeface="IntelOne Text Light"/>
                          <a:cs typeface="IntelOne Text Light"/>
                        </a:rPr>
                        <a:t>dis</a:t>
                      </a:r>
                      <a:r>
                        <a:rPr sz="1400" b="0" spc="-5" dirty="0">
                          <a:solidFill>
                            <a:srgbClr val="525252"/>
                          </a:solidFill>
                          <a:latin typeface="IntelOne Text Light"/>
                          <a:cs typeface="IntelOne Text Light"/>
                        </a:rPr>
                        <a:t>c</a:t>
                      </a:r>
                      <a:r>
                        <a:rPr sz="1400" b="0" dirty="0">
                          <a:solidFill>
                            <a:srgbClr val="525252"/>
                          </a:solidFill>
                          <a:latin typeface="IntelOne Text Light"/>
                          <a:cs typeface="IntelOne Text Light"/>
                        </a:rPr>
                        <a:t>re</a:t>
                      </a:r>
                      <a:r>
                        <a:rPr sz="1400" b="0" spc="-15" dirty="0">
                          <a:solidFill>
                            <a:srgbClr val="525252"/>
                          </a:solidFill>
                          <a:latin typeface="IntelOne Text Light"/>
                          <a:cs typeface="IntelOne Text Light"/>
                        </a:rPr>
                        <a:t>t</a:t>
                      </a:r>
                      <a:r>
                        <a:rPr sz="1400" b="0" spc="5" dirty="0">
                          <a:solidFill>
                            <a:srgbClr val="525252"/>
                          </a:solidFill>
                          <a:latin typeface="IntelOne Text Light"/>
                          <a:cs typeface="IntelOne Text Light"/>
                        </a:rPr>
                        <a:t>io</a:t>
                      </a:r>
                      <a:r>
                        <a:rPr sz="1400" b="0" dirty="0">
                          <a:solidFill>
                            <a:srgbClr val="525252"/>
                          </a:solidFill>
                          <a:latin typeface="IntelOne Text Light"/>
                          <a:cs typeface="IntelOne Text Light"/>
                        </a:rPr>
                        <a:t>n</a:t>
                      </a:r>
                      <a:endParaRPr sz="1400">
                        <a:latin typeface="IntelOne Text Light"/>
                        <a:cs typeface="IntelOne Text Light"/>
                      </a:endParaRPr>
                    </a:p>
                  </a:txBody>
                  <a:tcPr marL="0" marR="0" marT="33655" marB="0">
                    <a:lnL w="12700">
                      <a:solidFill>
                        <a:srgbClr val="0068B5"/>
                      </a:solidFill>
                      <a:prstDash val="solid"/>
                    </a:lnL>
                    <a:lnR w="12700">
                      <a:solidFill>
                        <a:srgbClr val="0068B5"/>
                      </a:solidFill>
                      <a:prstDash val="solid"/>
                    </a:lnR>
                    <a:solidFill>
                      <a:srgbClr val="BCE2FF"/>
                    </a:solidFill>
                  </a:tcPr>
                </a:tc>
                <a:extLst>
                  <a:ext uri="{0D108BD9-81ED-4DB2-BD59-A6C34878D82A}">
                    <a16:rowId xmlns:a16="http://schemas.microsoft.com/office/drawing/2014/main" val="10001"/>
                  </a:ext>
                </a:extLst>
              </a:tr>
              <a:tr h="473709">
                <a:tc gridSpan="3">
                  <a:txBody>
                    <a:bodyPr/>
                    <a:lstStyle/>
                    <a:p>
                      <a:pPr marL="90805">
                        <a:lnSpc>
                          <a:spcPct val="100000"/>
                        </a:lnSpc>
                        <a:spcBef>
                          <a:spcPts val="825"/>
                        </a:spcBef>
                      </a:pPr>
                      <a:r>
                        <a:rPr sz="1600" b="0" dirty="0">
                          <a:solidFill>
                            <a:srgbClr val="FFFFFF"/>
                          </a:solidFill>
                          <a:latin typeface="IntelOne Text Light"/>
                          <a:cs typeface="IntelOne Text Light"/>
                        </a:rPr>
                        <a:t>Manager</a:t>
                      </a:r>
                      <a:r>
                        <a:rPr sz="1600" b="0" spc="-40" dirty="0">
                          <a:solidFill>
                            <a:srgbClr val="FFFFFF"/>
                          </a:solidFill>
                          <a:latin typeface="IntelOne Text Light"/>
                          <a:cs typeface="IntelOne Text Light"/>
                        </a:rPr>
                        <a:t> </a:t>
                      </a:r>
                      <a:r>
                        <a:rPr sz="1600" b="0" dirty="0">
                          <a:solidFill>
                            <a:srgbClr val="FFFFFF"/>
                          </a:solidFill>
                          <a:latin typeface="IntelOne Text Light"/>
                          <a:cs typeface="IntelOne Text Light"/>
                        </a:rPr>
                        <a:t>Considerations</a:t>
                      </a:r>
                      <a:r>
                        <a:rPr sz="1600" b="0" spc="-35" dirty="0">
                          <a:solidFill>
                            <a:srgbClr val="FFFFFF"/>
                          </a:solidFill>
                          <a:latin typeface="IntelOne Text Light"/>
                          <a:cs typeface="IntelOne Text Light"/>
                        </a:rPr>
                        <a:t> </a:t>
                      </a:r>
                      <a:r>
                        <a:rPr sz="1600" b="0" dirty="0">
                          <a:solidFill>
                            <a:srgbClr val="FFFFFF"/>
                          </a:solidFill>
                          <a:latin typeface="IntelOne Text Light"/>
                          <a:cs typeface="IntelOne Text Light"/>
                        </a:rPr>
                        <a:t>for</a:t>
                      </a:r>
                      <a:r>
                        <a:rPr sz="1600" b="0" spc="-25" dirty="0">
                          <a:solidFill>
                            <a:srgbClr val="FFFFFF"/>
                          </a:solidFill>
                          <a:latin typeface="IntelOne Text Light"/>
                          <a:cs typeface="IntelOne Text Light"/>
                        </a:rPr>
                        <a:t> </a:t>
                      </a:r>
                      <a:r>
                        <a:rPr sz="1600" b="0" spc="5" dirty="0">
                          <a:solidFill>
                            <a:srgbClr val="FFFFFF"/>
                          </a:solidFill>
                          <a:latin typeface="IntelOne Text Light"/>
                          <a:cs typeface="IntelOne Text Light"/>
                        </a:rPr>
                        <a:t>Base</a:t>
                      </a:r>
                      <a:r>
                        <a:rPr sz="1600" b="0" spc="-45" dirty="0">
                          <a:solidFill>
                            <a:srgbClr val="FFFFFF"/>
                          </a:solidFill>
                          <a:latin typeface="IntelOne Text Light"/>
                          <a:cs typeface="IntelOne Text Light"/>
                        </a:rPr>
                        <a:t> </a:t>
                      </a:r>
                      <a:r>
                        <a:rPr sz="1600" b="0" dirty="0">
                          <a:solidFill>
                            <a:srgbClr val="FFFFFF"/>
                          </a:solidFill>
                          <a:latin typeface="IntelOne Text Light"/>
                          <a:cs typeface="IntelOne Text Light"/>
                        </a:rPr>
                        <a:t>Pay (Merit)</a:t>
                      </a:r>
                      <a:r>
                        <a:rPr sz="1600" b="0" spc="-40" dirty="0">
                          <a:solidFill>
                            <a:srgbClr val="FFFFFF"/>
                          </a:solidFill>
                          <a:latin typeface="IntelOne Text Light"/>
                          <a:cs typeface="IntelOne Text Light"/>
                        </a:rPr>
                        <a:t> </a:t>
                      </a:r>
                      <a:r>
                        <a:rPr sz="1600" b="0" dirty="0">
                          <a:solidFill>
                            <a:srgbClr val="FFFFFF"/>
                          </a:solidFill>
                          <a:latin typeface="IntelOne Text Light"/>
                          <a:cs typeface="IntelOne Text Light"/>
                        </a:rPr>
                        <a:t>Increases</a:t>
                      </a:r>
                      <a:endParaRPr sz="1600">
                        <a:latin typeface="IntelOne Text Light"/>
                        <a:cs typeface="IntelOne Text Light"/>
                      </a:endParaRPr>
                    </a:p>
                  </a:txBody>
                  <a:tcPr marL="0" marR="0" marT="104775" marB="0">
                    <a:solidFill>
                      <a:srgbClr val="0068B5"/>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002665">
                <a:tc>
                  <a:txBody>
                    <a:bodyPr/>
                    <a:lstStyle/>
                    <a:p>
                      <a:pPr>
                        <a:lnSpc>
                          <a:spcPct val="100000"/>
                        </a:lnSpc>
                        <a:spcBef>
                          <a:spcPts val="10"/>
                        </a:spcBef>
                      </a:pPr>
                      <a:endParaRPr sz="1900">
                        <a:latin typeface="Times New Roman"/>
                        <a:cs typeface="Times New Roman"/>
                      </a:endParaRPr>
                    </a:p>
                    <a:p>
                      <a:pPr marL="450850" marR="218440" indent="-226060">
                        <a:lnSpc>
                          <a:spcPct val="100000"/>
                        </a:lnSpc>
                        <a:spcBef>
                          <a:spcPts val="5"/>
                        </a:spcBef>
                      </a:pPr>
                      <a:r>
                        <a:rPr sz="1400" b="0" spc="5" dirty="0">
                          <a:solidFill>
                            <a:srgbClr val="525252"/>
                          </a:solidFill>
                          <a:latin typeface="IntelOne Text Light"/>
                          <a:cs typeface="IntelOne Text Light"/>
                        </a:rPr>
                        <a:t>For</a:t>
                      </a:r>
                      <a:r>
                        <a:rPr sz="1400" b="0" spc="-50" dirty="0">
                          <a:solidFill>
                            <a:srgbClr val="525252"/>
                          </a:solidFill>
                          <a:latin typeface="IntelOne Text Light"/>
                          <a:cs typeface="IntelOne Text Light"/>
                        </a:rPr>
                        <a:t> </a:t>
                      </a:r>
                      <a:r>
                        <a:rPr sz="1400" b="0" spc="5" dirty="0">
                          <a:solidFill>
                            <a:srgbClr val="525252"/>
                          </a:solidFill>
                          <a:latin typeface="IntelOne Text Light"/>
                          <a:cs typeface="IntelOne Text Light"/>
                        </a:rPr>
                        <a:t>top</a:t>
                      </a:r>
                      <a:r>
                        <a:rPr sz="1400" b="0" spc="-30" dirty="0">
                          <a:solidFill>
                            <a:srgbClr val="525252"/>
                          </a:solidFill>
                          <a:latin typeface="IntelOne Text Light"/>
                          <a:cs typeface="IntelOne Text Light"/>
                        </a:rPr>
                        <a:t> </a:t>
                      </a:r>
                      <a:r>
                        <a:rPr sz="1400" b="0" dirty="0">
                          <a:solidFill>
                            <a:srgbClr val="525252"/>
                          </a:solidFill>
                          <a:latin typeface="IntelOne Text Light"/>
                          <a:cs typeface="IntelOne Text Light"/>
                        </a:rPr>
                        <a:t>performers</a:t>
                      </a:r>
                      <a:r>
                        <a:rPr sz="1400" b="0" spc="-55" dirty="0">
                          <a:solidFill>
                            <a:srgbClr val="525252"/>
                          </a:solidFill>
                          <a:latin typeface="IntelOne Text Light"/>
                          <a:cs typeface="IntelOne Text Light"/>
                        </a:rPr>
                        <a:t> </a:t>
                      </a:r>
                      <a:r>
                        <a:rPr sz="1400" b="0" spc="5" dirty="0">
                          <a:solidFill>
                            <a:srgbClr val="525252"/>
                          </a:solidFill>
                          <a:latin typeface="IntelOne Text Light"/>
                          <a:cs typeface="IntelOne Text Light"/>
                        </a:rPr>
                        <a:t>with </a:t>
                      </a:r>
                      <a:r>
                        <a:rPr sz="1400" b="0" spc="-250" dirty="0">
                          <a:solidFill>
                            <a:srgbClr val="525252"/>
                          </a:solidFill>
                          <a:latin typeface="IntelOne Text Light"/>
                          <a:cs typeface="IntelOne Text Light"/>
                        </a:rPr>
                        <a:t> </a:t>
                      </a:r>
                      <a:r>
                        <a:rPr sz="1400" b="0" spc="10" dirty="0">
                          <a:solidFill>
                            <a:srgbClr val="525252"/>
                          </a:solidFill>
                          <a:latin typeface="IntelOne Text Light"/>
                          <a:cs typeface="IntelOne Text Light"/>
                        </a:rPr>
                        <a:t>the</a:t>
                      </a:r>
                      <a:r>
                        <a:rPr sz="1400" b="0" spc="-45" dirty="0">
                          <a:solidFill>
                            <a:srgbClr val="525252"/>
                          </a:solidFill>
                          <a:latin typeface="IntelOne Text Light"/>
                          <a:cs typeface="IntelOne Text Light"/>
                        </a:rPr>
                        <a:t> </a:t>
                      </a:r>
                      <a:r>
                        <a:rPr sz="1400" b="0" spc="5" dirty="0">
                          <a:solidFill>
                            <a:srgbClr val="525252"/>
                          </a:solidFill>
                          <a:latin typeface="IntelOne Text Light"/>
                          <a:cs typeface="IntelOne Text Light"/>
                        </a:rPr>
                        <a:t>most</a:t>
                      </a:r>
                      <a:r>
                        <a:rPr sz="1400" b="0" spc="-45" dirty="0">
                          <a:solidFill>
                            <a:srgbClr val="525252"/>
                          </a:solidFill>
                          <a:latin typeface="IntelOne Text Light"/>
                          <a:cs typeface="IntelOne Text Light"/>
                        </a:rPr>
                        <a:t> </a:t>
                      </a:r>
                      <a:r>
                        <a:rPr sz="1400" b="0" dirty="0">
                          <a:solidFill>
                            <a:srgbClr val="525252"/>
                          </a:solidFill>
                          <a:latin typeface="IntelOne Text Light"/>
                          <a:cs typeface="IntelOne Text Light"/>
                        </a:rPr>
                        <a:t>potential</a:t>
                      </a:r>
                      <a:endParaRPr sz="1400">
                        <a:latin typeface="IntelOne Text Light"/>
                        <a:cs typeface="IntelOne Text Light"/>
                      </a:endParaRPr>
                    </a:p>
                  </a:txBody>
                  <a:tcPr marL="0" marR="0" marT="1270" marB="0">
                    <a:lnL w="12700">
                      <a:solidFill>
                        <a:srgbClr val="0068B5"/>
                      </a:solidFill>
                      <a:prstDash val="solid"/>
                    </a:lnL>
                    <a:lnR w="12700">
                      <a:solidFill>
                        <a:srgbClr val="0068B5"/>
                      </a:solidFill>
                      <a:prstDash val="solid"/>
                    </a:lnR>
                    <a:lnB w="12700">
                      <a:solidFill>
                        <a:srgbClr val="0068B5"/>
                      </a:solidFill>
                      <a:prstDash val="solid"/>
                    </a:lnB>
                  </a:tcPr>
                </a:tc>
                <a:tc>
                  <a:txBody>
                    <a:bodyPr/>
                    <a:lstStyle/>
                    <a:p>
                      <a:pPr>
                        <a:lnSpc>
                          <a:spcPct val="100000"/>
                        </a:lnSpc>
                        <a:spcBef>
                          <a:spcPts val="45"/>
                        </a:spcBef>
                      </a:pPr>
                      <a:endParaRPr sz="2600">
                        <a:latin typeface="Times New Roman"/>
                        <a:cs typeface="Times New Roman"/>
                      </a:endParaRPr>
                    </a:p>
                    <a:p>
                      <a:pPr marL="1236345" indent="-287020">
                        <a:lnSpc>
                          <a:spcPct val="100000"/>
                        </a:lnSpc>
                        <a:spcBef>
                          <a:spcPts val="5"/>
                        </a:spcBef>
                        <a:buFont typeface="Arial"/>
                        <a:buChar char="•"/>
                        <a:tabLst>
                          <a:tab pos="1236345" algn="l"/>
                          <a:tab pos="1236980" algn="l"/>
                        </a:tabLst>
                      </a:pPr>
                      <a:r>
                        <a:rPr sz="1400" b="0" dirty="0">
                          <a:solidFill>
                            <a:srgbClr val="525252"/>
                          </a:solidFill>
                          <a:latin typeface="IntelOne Text Light"/>
                          <a:cs typeface="IntelOne Text Light"/>
                        </a:rPr>
                        <a:t>Consider</a:t>
                      </a:r>
                      <a:r>
                        <a:rPr sz="1400" b="0" spc="-60" dirty="0">
                          <a:solidFill>
                            <a:srgbClr val="525252"/>
                          </a:solidFill>
                          <a:latin typeface="IntelOne Text Light"/>
                          <a:cs typeface="IntelOne Text Light"/>
                        </a:rPr>
                        <a:t> </a:t>
                      </a:r>
                      <a:r>
                        <a:rPr sz="1400" b="0" dirty="0">
                          <a:solidFill>
                            <a:srgbClr val="525252"/>
                          </a:solidFill>
                          <a:latin typeface="IntelOne Text Light"/>
                          <a:cs typeface="IntelOne Text Light"/>
                        </a:rPr>
                        <a:t>an</a:t>
                      </a:r>
                      <a:r>
                        <a:rPr sz="1400" b="0" spc="-5" dirty="0">
                          <a:solidFill>
                            <a:srgbClr val="525252"/>
                          </a:solidFill>
                          <a:latin typeface="IntelOne Text Light"/>
                          <a:cs typeface="IntelOne Text Light"/>
                        </a:rPr>
                        <a:t> </a:t>
                      </a:r>
                      <a:r>
                        <a:rPr sz="1400" b="0" dirty="0">
                          <a:solidFill>
                            <a:srgbClr val="525252"/>
                          </a:solidFill>
                          <a:latin typeface="IntelOne Text Light"/>
                          <a:cs typeface="IntelOne Text Light"/>
                        </a:rPr>
                        <a:t>enhanced</a:t>
                      </a:r>
                      <a:r>
                        <a:rPr sz="1400" b="0" spc="-45" dirty="0">
                          <a:solidFill>
                            <a:srgbClr val="525252"/>
                          </a:solidFill>
                          <a:latin typeface="IntelOne Text Light"/>
                          <a:cs typeface="IntelOne Text Light"/>
                        </a:rPr>
                        <a:t> </a:t>
                      </a:r>
                      <a:r>
                        <a:rPr sz="1400" b="0" dirty="0">
                          <a:solidFill>
                            <a:srgbClr val="525252"/>
                          </a:solidFill>
                          <a:latin typeface="IntelOne Text Light"/>
                          <a:cs typeface="IntelOne Text Light"/>
                        </a:rPr>
                        <a:t>increase</a:t>
                      </a:r>
                      <a:endParaRPr sz="1400">
                        <a:latin typeface="IntelOne Text Light"/>
                        <a:cs typeface="IntelOne Text Light"/>
                      </a:endParaRPr>
                    </a:p>
                  </a:txBody>
                  <a:tcPr marL="0" marR="0" marT="5715" marB="0">
                    <a:lnL w="12700">
                      <a:solidFill>
                        <a:srgbClr val="0068B5"/>
                      </a:solidFill>
                      <a:prstDash val="solid"/>
                    </a:lnL>
                    <a:lnR w="12700">
                      <a:solidFill>
                        <a:srgbClr val="0068B5"/>
                      </a:solidFill>
                      <a:prstDash val="solid"/>
                    </a:lnR>
                    <a:lnB w="12700">
                      <a:solidFill>
                        <a:srgbClr val="0068B5"/>
                      </a:solidFill>
                      <a:prstDash val="solid"/>
                    </a:lnB>
                  </a:tcPr>
                </a:tc>
                <a:tc>
                  <a:txBody>
                    <a:bodyPr/>
                    <a:lstStyle/>
                    <a:p>
                      <a:pPr marL="377825" indent="-287020" algn="ctr">
                        <a:lnSpc>
                          <a:spcPct val="100000"/>
                        </a:lnSpc>
                        <a:spcBef>
                          <a:spcPts val="300"/>
                        </a:spcBef>
                        <a:buFont typeface="Arial"/>
                        <a:buChar char="•"/>
                        <a:tabLst>
                          <a:tab pos="377825" algn="l"/>
                          <a:tab pos="378460" algn="l"/>
                        </a:tabLst>
                      </a:pPr>
                      <a:r>
                        <a:rPr sz="1400" b="0">
                          <a:solidFill>
                            <a:srgbClr val="525252"/>
                          </a:solidFill>
                          <a:latin typeface="IntelOne Text Light"/>
                          <a:cs typeface="IntelOne Text Light"/>
                        </a:rPr>
                        <a:t>Consider</a:t>
                      </a:r>
                      <a:r>
                        <a:rPr sz="1400" b="0" spc="-55">
                          <a:solidFill>
                            <a:srgbClr val="525252"/>
                          </a:solidFill>
                          <a:latin typeface="IntelOne Text Light"/>
                          <a:cs typeface="IntelOne Text Light"/>
                        </a:rPr>
                        <a:t> </a:t>
                      </a:r>
                      <a:r>
                        <a:rPr sz="1400" b="0" dirty="0">
                          <a:solidFill>
                            <a:srgbClr val="525252"/>
                          </a:solidFill>
                          <a:latin typeface="IntelOne Text Light"/>
                          <a:cs typeface="IntelOne Text Light"/>
                        </a:rPr>
                        <a:t>an</a:t>
                      </a:r>
                      <a:r>
                        <a:rPr sz="1400" b="0" spc="-10" dirty="0">
                          <a:solidFill>
                            <a:srgbClr val="525252"/>
                          </a:solidFill>
                          <a:latin typeface="IntelOne Text Light"/>
                          <a:cs typeface="IntelOne Text Light"/>
                        </a:rPr>
                        <a:t> </a:t>
                      </a:r>
                      <a:r>
                        <a:rPr sz="1400" b="0" dirty="0">
                          <a:solidFill>
                            <a:srgbClr val="525252"/>
                          </a:solidFill>
                          <a:latin typeface="IntelOne Text Light"/>
                          <a:cs typeface="IntelOne Text Light"/>
                        </a:rPr>
                        <a:t>enhanced</a:t>
                      </a:r>
                      <a:r>
                        <a:rPr sz="1400" b="0" spc="-35" dirty="0">
                          <a:solidFill>
                            <a:srgbClr val="525252"/>
                          </a:solidFill>
                          <a:latin typeface="IntelOne Text Light"/>
                          <a:cs typeface="IntelOne Text Light"/>
                        </a:rPr>
                        <a:t> </a:t>
                      </a:r>
                      <a:r>
                        <a:rPr sz="1400" b="0" dirty="0">
                          <a:solidFill>
                            <a:srgbClr val="525252"/>
                          </a:solidFill>
                          <a:latin typeface="IntelOne Text Light"/>
                          <a:cs typeface="IntelOne Text Light"/>
                        </a:rPr>
                        <a:t>or</a:t>
                      </a:r>
                      <a:r>
                        <a:rPr sz="1400" b="0" spc="-20" dirty="0">
                          <a:solidFill>
                            <a:srgbClr val="525252"/>
                          </a:solidFill>
                          <a:latin typeface="IntelOne Text Light"/>
                          <a:cs typeface="IntelOne Text Light"/>
                        </a:rPr>
                        <a:t> </a:t>
                      </a:r>
                      <a:r>
                        <a:rPr sz="1400" b="0" spc="5" dirty="0">
                          <a:solidFill>
                            <a:srgbClr val="525252"/>
                          </a:solidFill>
                          <a:latin typeface="IntelOne Text Light"/>
                          <a:cs typeface="IntelOne Text Light"/>
                        </a:rPr>
                        <a:t>target</a:t>
                      </a:r>
                      <a:r>
                        <a:rPr sz="1400" b="0" spc="-50" dirty="0">
                          <a:solidFill>
                            <a:srgbClr val="525252"/>
                          </a:solidFill>
                          <a:latin typeface="IntelOne Text Light"/>
                          <a:cs typeface="IntelOne Text Light"/>
                        </a:rPr>
                        <a:t> </a:t>
                      </a:r>
                      <a:r>
                        <a:rPr sz="1400" b="0" dirty="0">
                          <a:solidFill>
                            <a:srgbClr val="525252"/>
                          </a:solidFill>
                          <a:latin typeface="IntelOne Text Light"/>
                          <a:cs typeface="IntelOne Text Light"/>
                        </a:rPr>
                        <a:t>increase</a:t>
                      </a:r>
                      <a:endParaRPr sz="1400" dirty="0">
                        <a:latin typeface="IntelOne Text Light"/>
                        <a:cs typeface="IntelOne Text Light"/>
                      </a:endParaRPr>
                    </a:p>
                  </a:txBody>
                  <a:tcPr marL="0" marR="0" marT="46990" marB="0" anchor="ctr">
                    <a:lnL w="12700">
                      <a:solidFill>
                        <a:srgbClr val="0068B5"/>
                      </a:solidFill>
                      <a:prstDash val="solid"/>
                    </a:lnL>
                    <a:lnR w="12700">
                      <a:solidFill>
                        <a:srgbClr val="0068B5"/>
                      </a:solidFill>
                      <a:prstDash val="solid"/>
                    </a:lnR>
                    <a:lnB w="12700">
                      <a:solidFill>
                        <a:srgbClr val="0068B5"/>
                      </a:solidFill>
                      <a:prstDash val="solid"/>
                    </a:lnB>
                  </a:tcPr>
                </a:tc>
                <a:extLst>
                  <a:ext uri="{0D108BD9-81ED-4DB2-BD59-A6C34878D82A}">
                    <a16:rowId xmlns:a16="http://schemas.microsoft.com/office/drawing/2014/main" val="10003"/>
                  </a:ext>
                </a:extLst>
              </a:tr>
              <a:tr h="1009015">
                <a:tc>
                  <a:txBody>
                    <a:bodyPr/>
                    <a:lstStyle/>
                    <a:p>
                      <a:pPr>
                        <a:lnSpc>
                          <a:spcPct val="100000"/>
                        </a:lnSpc>
                        <a:spcBef>
                          <a:spcPts val="5"/>
                        </a:spcBef>
                      </a:pPr>
                      <a:endParaRPr sz="1950">
                        <a:latin typeface="Times New Roman"/>
                        <a:cs typeface="Times New Roman"/>
                      </a:endParaRPr>
                    </a:p>
                    <a:p>
                      <a:pPr marL="604520" marR="194310" indent="-407034">
                        <a:lnSpc>
                          <a:spcPct val="100000"/>
                        </a:lnSpc>
                      </a:pPr>
                      <a:r>
                        <a:rPr sz="1400" b="0" spc="5" dirty="0">
                          <a:solidFill>
                            <a:srgbClr val="525252"/>
                          </a:solidFill>
                          <a:latin typeface="IntelOne Text Light"/>
                          <a:cs typeface="IntelOne Text Light"/>
                        </a:rPr>
                        <a:t>For</a:t>
                      </a:r>
                      <a:r>
                        <a:rPr sz="1400" b="0" spc="-50" dirty="0">
                          <a:solidFill>
                            <a:srgbClr val="525252"/>
                          </a:solidFill>
                          <a:latin typeface="IntelOne Text Light"/>
                          <a:cs typeface="IntelOne Text Light"/>
                        </a:rPr>
                        <a:t> </a:t>
                      </a:r>
                      <a:r>
                        <a:rPr sz="1400" b="0" spc="5" dirty="0">
                          <a:solidFill>
                            <a:srgbClr val="525252"/>
                          </a:solidFill>
                          <a:latin typeface="IntelOne Text Light"/>
                          <a:cs typeface="IntelOne Text Light"/>
                        </a:rPr>
                        <a:t>strong</a:t>
                      </a:r>
                      <a:r>
                        <a:rPr sz="1400" b="0" spc="-65" dirty="0">
                          <a:solidFill>
                            <a:srgbClr val="525252"/>
                          </a:solidFill>
                          <a:latin typeface="IntelOne Text Light"/>
                          <a:cs typeface="IntelOne Text Light"/>
                        </a:rPr>
                        <a:t> </a:t>
                      </a:r>
                      <a:r>
                        <a:rPr sz="1400" b="0" dirty="0">
                          <a:solidFill>
                            <a:srgbClr val="525252"/>
                          </a:solidFill>
                          <a:latin typeface="IntelOne Text Light"/>
                          <a:cs typeface="IntelOne Text Light"/>
                        </a:rPr>
                        <a:t>performers</a:t>
                      </a:r>
                      <a:r>
                        <a:rPr sz="1400" b="0" spc="-45" dirty="0">
                          <a:solidFill>
                            <a:srgbClr val="525252"/>
                          </a:solidFill>
                          <a:latin typeface="IntelOne Text Light"/>
                          <a:cs typeface="IntelOne Text Light"/>
                        </a:rPr>
                        <a:t> </a:t>
                      </a:r>
                      <a:r>
                        <a:rPr sz="1400" b="0" spc="5" dirty="0">
                          <a:solidFill>
                            <a:srgbClr val="525252"/>
                          </a:solidFill>
                          <a:latin typeface="IntelOne Text Light"/>
                          <a:cs typeface="IntelOne Text Light"/>
                        </a:rPr>
                        <a:t>in </a:t>
                      </a:r>
                      <a:r>
                        <a:rPr sz="1400" b="0" spc="-250" dirty="0">
                          <a:solidFill>
                            <a:srgbClr val="525252"/>
                          </a:solidFill>
                          <a:latin typeface="IntelOne Text Light"/>
                          <a:cs typeface="IntelOne Text Light"/>
                        </a:rPr>
                        <a:t> </a:t>
                      </a:r>
                      <a:r>
                        <a:rPr sz="1400" b="0" spc="5" dirty="0">
                          <a:solidFill>
                            <a:srgbClr val="525252"/>
                          </a:solidFill>
                          <a:latin typeface="IntelOne Text Light"/>
                          <a:cs typeface="IntelOne Text Light"/>
                        </a:rPr>
                        <a:t>good</a:t>
                      </a:r>
                      <a:r>
                        <a:rPr sz="1400" b="0" spc="-30" dirty="0">
                          <a:solidFill>
                            <a:srgbClr val="525252"/>
                          </a:solidFill>
                          <a:latin typeface="IntelOne Text Light"/>
                          <a:cs typeface="IntelOne Text Light"/>
                        </a:rPr>
                        <a:t> </a:t>
                      </a:r>
                      <a:r>
                        <a:rPr sz="1400" b="0" dirty="0">
                          <a:solidFill>
                            <a:srgbClr val="525252"/>
                          </a:solidFill>
                          <a:latin typeface="IntelOne Text Light"/>
                          <a:cs typeface="IntelOne Text Light"/>
                        </a:rPr>
                        <a:t>standing</a:t>
                      </a:r>
                      <a:endParaRPr sz="1400">
                        <a:latin typeface="IntelOne Text Light"/>
                        <a:cs typeface="IntelOne Text Light"/>
                      </a:endParaRPr>
                    </a:p>
                  </a:txBody>
                  <a:tcPr marL="0" marR="0" marT="635"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tc>
                  <a:txBody>
                    <a:bodyPr/>
                    <a:lstStyle/>
                    <a:p>
                      <a:pPr>
                        <a:lnSpc>
                          <a:spcPct val="100000"/>
                        </a:lnSpc>
                        <a:spcBef>
                          <a:spcPts val="40"/>
                        </a:spcBef>
                      </a:pPr>
                      <a:endParaRPr sz="2650">
                        <a:latin typeface="Times New Roman"/>
                        <a:cs typeface="Times New Roman"/>
                      </a:endParaRPr>
                    </a:p>
                    <a:p>
                      <a:pPr marL="1447800" indent="-287020">
                        <a:lnSpc>
                          <a:spcPct val="100000"/>
                        </a:lnSpc>
                        <a:buFont typeface="Arial"/>
                        <a:buChar char="•"/>
                        <a:tabLst>
                          <a:tab pos="1447800" algn="l"/>
                          <a:tab pos="1448435" algn="l"/>
                        </a:tabLst>
                      </a:pPr>
                      <a:r>
                        <a:rPr sz="1400" b="0" dirty="0">
                          <a:solidFill>
                            <a:srgbClr val="525252"/>
                          </a:solidFill>
                          <a:latin typeface="IntelOne Text Light"/>
                          <a:cs typeface="IntelOne Text Light"/>
                        </a:rPr>
                        <a:t>Consider</a:t>
                      </a:r>
                      <a:r>
                        <a:rPr sz="1400" b="0" spc="-60" dirty="0">
                          <a:solidFill>
                            <a:srgbClr val="525252"/>
                          </a:solidFill>
                          <a:latin typeface="IntelOne Text Light"/>
                          <a:cs typeface="IntelOne Text Light"/>
                        </a:rPr>
                        <a:t> </a:t>
                      </a:r>
                      <a:r>
                        <a:rPr sz="1400" b="0" dirty="0">
                          <a:solidFill>
                            <a:srgbClr val="525252"/>
                          </a:solidFill>
                          <a:latin typeface="IntelOne Text Light"/>
                          <a:cs typeface="IntelOne Text Light"/>
                        </a:rPr>
                        <a:t>a</a:t>
                      </a:r>
                      <a:r>
                        <a:rPr sz="1400" b="0" spc="-15" dirty="0">
                          <a:solidFill>
                            <a:srgbClr val="525252"/>
                          </a:solidFill>
                          <a:latin typeface="IntelOne Text Light"/>
                          <a:cs typeface="IntelOne Text Light"/>
                        </a:rPr>
                        <a:t> </a:t>
                      </a:r>
                      <a:r>
                        <a:rPr sz="1400" b="0" dirty="0">
                          <a:solidFill>
                            <a:srgbClr val="525252"/>
                          </a:solidFill>
                          <a:latin typeface="IntelOne Text Light"/>
                          <a:cs typeface="IntelOne Text Light"/>
                        </a:rPr>
                        <a:t>target</a:t>
                      </a:r>
                      <a:r>
                        <a:rPr sz="1400" b="0" spc="-45" dirty="0">
                          <a:solidFill>
                            <a:srgbClr val="525252"/>
                          </a:solidFill>
                          <a:latin typeface="IntelOne Text Light"/>
                          <a:cs typeface="IntelOne Text Light"/>
                        </a:rPr>
                        <a:t> </a:t>
                      </a:r>
                      <a:r>
                        <a:rPr sz="1400" b="0" dirty="0">
                          <a:solidFill>
                            <a:srgbClr val="525252"/>
                          </a:solidFill>
                          <a:latin typeface="IntelOne Text Light"/>
                          <a:cs typeface="IntelOne Text Light"/>
                        </a:rPr>
                        <a:t>increase</a:t>
                      </a:r>
                      <a:endParaRPr sz="1400">
                        <a:latin typeface="IntelOne Text Light"/>
                        <a:cs typeface="IntelOne Text Light"/>
                      </a:endParaRPr>
                    </a:p>
                  </a:txBody>
                  <a:tcPr marL="0" marR="0" marT="508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tc>
                  <a:txBody>
                    <a:bodyPr/>
                    <a:lstStyle/>
                    <a:p>
                      <a:pPr>
                        <a:lnSpc>
                          <a:spcPct val="100000"/>
                        </a:lnSpc>
                        <a:spcBef>
                          <a:spcPts val="40"/>
                        </a:spcBef>
                      </a:pPr>
                      <a:endParaRPr sz="2650">
                        <a:latin typeface="Times New Roman"/>
                        <a:cs typeface="Times New Roman"/>
                      </a:endParaRPr>
                    </a:p>
                    <a:p>
                      <a:pPr marL="1447800" indent="-287020">
                        <a:lnSpc>
                          <a:spcPct val="100000"/>
                        </a:lnSpc>
                        <a:buFont typeface="Arial"/>
                        <a:buChar char="•"/>
                        <a:tabLst>
                          <a:tab pos="1447800" algn="l"/>
                          <a:tab pos="1448435" algn="l"/>
                        </a:tabLst>
                      </a:pPr>
                      <a:r>
                        <a:rPr sz="1400" b="0" dirty="0">
                          <a:solidFill>
                            <a:srgbClr val="525252"/>
                          </a:solidFill>
                          <a:latin typeface="IntelOne Text Light"/>
                          <a:cs typeface="IntelOne Text Light"/>
                        </a:rPr>
                        <a:t>Consider</a:t>
                      </a:r>
                      <a:r>
                        <a:rPr sz="1400" b="0" spc="-60" dirty="0">
                          <a:solidFill>
                            <a:srgbClr val="525252"/>
                          </a:solidFill>
                          <a:latin typeface="IntelOne Text Light"/>
                          <a:cs typeface="IntelOne Text Light"/>
                        </a:rPr>
                        <a:t> </a:t>
                      </a:r>
                      <a:r>
                        <a:rPr sz="1400" b="0" dirty="0">
                          <a:solidFill>
                            <a:srgbClr val="525252"/>
                          </a:solidFill>
                          <a:latin typeface="IntelOne Text Light"/>
                          <a:cs typeface="IntelOne Text Light"/>
                        </a:rPr>
                        <a:t>a</a:t>
                      </a:r>
                      <a:r>
                        <a:rPr sz="1400" b="0" spc="-15" dirty="0">
                          <a:solidFill>
                            <a:srgbClr val="525252"/>
                          </a:solidFill>
                          <a:latin typeface="IntelOne Text Light"/>
                          <a:cs typeface="IntelOne Text Light"/>
                        </a:rPr>
                        <a:t> </a:t>
                      </a:r>
                      <a:r>
                        <a:rPr sz="1400" b="0" dirty="0">
                          <a:solidFill>
                            <a:srgbClr val="525252"/>
                          </a:solidFill>
                          <a:latin typeface="IntelOne Text Light"/>
                          <a:cs typeface="IntelOne Text Light"/>
                        </a:rPr>
                        <a:t>target</a:t>
                      </a:r>
                      <a:r>
                        <a:rPr sz="1400" b="0" spc="-45" dirty="0">
                          <a:solidFill>
                            <a:srgbClr val="525252"/>
                          </a:solidFill>
                          <a:latin typeface="IntelOne Text Light"/>
                          <a:cs typeface="IntelOne Text Light"/>
                        </a:rPr>
                        <a:t> </a:t>
                      </a:r>
                      <a:r>
                        <a:rPr sz="1400" b="0" dirty="0">
                          <a:solidFill>
                            <a:srgbClr val="525252"/>
                          </a:solidFill>
                          <a:latin typeface="IntelOne Text Light"/>
                          <a:cs typeface="IntelOne Text Light"/>
                        </a:rPr>
                        <a:t>increase</a:t>
                      </a:r>
                      <a:endParaRPr sz="1400">
                        <a:latin typeface="IntelOne Text Light"/>
                        <a:cs typeface="IntelOne Text Light"/>
                      </a:endParaRPr>
                    </a:p>
                  </a:txBody>
                  <a:tcPr marL="0" marR="0" marT="508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extLst>
                  <a:ext uri="{0D108BD9-81ED-4DB2-BD59-A6C34878D82A}">
                    <a16:rowId xmlns:a16="http://schemas.microsoft.com/office/drawing/2014/main" val="10004"/>
                  </a:ext>
                </a:extLst>
              </a:tr>
              <a:tr h="731520">
                <a:tc>
                  <a:txBody>
                    <a:bodyPr/>
                    <a:lstStyle/>
                    <a:p>
                      <a:pPr marL="147320" marR="137795" indent="-3175" algn="ctr">
                        <a:lnSpc>
                          <a:spcPct val="100000"/>
                        </a:lnSpc>
                        <a:spcBef>
                          <a:spcPts val="315"/>
                        </a:spcBef>
                      </a:pPr>
                      <a:r>
                        <a:rPr sz="1400" b="0" spc="5" dirty="0">
                          <a:solidFill>
                            <a:srgbClr val="525252"/>
                          </a:solidFill>
                          <a:latin typeface="IntelOne Text Light"/>
                          <a:cs typeface="IntelOne Text Light"/>
                        </a:rPr>
                        <a:t>For </a:t>
                      </a:r>
                      <a:r>
                        <a:rPr sz="1400" b="0" dirty="0">
                          <a:solidFill>
                            <a:srgbClr val="525252"/>
                          </a:solidFill>
                          <a:latin typeface="IntelOne Text Light"/>
                          <a:cs typeface="IntelOne Text Light"/>
                        </a:rPr>
                        <a:t>performers </a:t>
                      </a:r>
                      <a:r>
                        <a:rPr sz="1400" b="0" spc="5" dirty="0">
                          <a:solidFill>
                            <a:srgbClr val="525252"/>
                          </a:solidFill>
                          <a:latin typeface="IntelOne Text Light"/>
                          <a:cs typeface="IntelOne Text Light"/>
                        </a:rPr>
                        <a:t>with </a:t>
                      </a:r>
                      <a:r>
                        <a:rPr sz="1400" b="0" spc="10" dirty="0">
                          <a:solidFill>
                            <a:srgbClr val="525252"/>
                          </a:solidFill>
                          <a:latin typeface="IntelOne Text Light"/>
                          <a:cs typeface="IntelOne Text Light"/>
                        </a:rPr>
                        <a:t> </a:t>
                      </a:r>
                      <a:r>
                        <a:rPr sz="1400" b="0" dirty="0">
                          <a:solidFill>
                            <a:srgbClr val="525252"/>
                          </a:solidFill>
                          <a:latin typeface="IntelOne Text Light"/>
                          <a:cs typeface="IntelOne Text Light"/>
                        </a:rPr>
                        <a:t>opportunities</a:t>
                      </a:r>
                      <a:r>
                        <a:rPr sz="1400" b="0" spc="-55" dirty="0">
                          <a:solidFill>
                            <a:srgbClr val="525252"/>
                          </a:solidFill>
                          <a:latin typeface="IntelOne Text Light"/>
                          <a:cs typeface="IntelOne Text Light"/>
                        </a:rPr>
                        <a:t> </a:t>
                      </a:r>
                      <a:r>
                        <a:rPr sz="1400" b="0" dirty="0">
                          <a:solidFill>
                            <a:srgbClr val="525252"/>
                          </a:solidFill>
                          <a:latin typeface="IntelOne Text Light"/>
                          <a:cs typeface="IntelOne Text Light"/>
                        </a:rPr>
                        <a:t>or</a:t>
                      </a:r>
                      <a:r>
                        <a:rPr sz="1400" b="0" spc="-20" dirty="0">
                          <a:solidFill>
                            <a:srgbClr val="525252"/>
                          </a:solidFill>
                          <a:latin typeface="IntelOne Text Light"/>
                          <a:cs typeface="IntelOne Text Light"/>
                        </a:rPr>
                        <a:t> </a:t>
                      </a:r>
                      <a:r>
                        <a:rPr sz="1400" b="0" spc="5" dirty="0">
                          <a:solidFill>
                            <a:srgbClr val="525252"/>
                          </a:solidFill>
                          <a:latin typeface="IntelOne Text Light"/>
                          <a:cs typeface="IntelOne Text Light"/>
                        </a:rPr>
                        <a:t>gaps,</a:t>
                      </a:r>
                      <a:r>
                        <a:rPr sz="1400" b="0" spc="-40" dirty="0">
                          <a:solidFill>
                            <a:srgbClr val="525252"/>
                          </a:solidFill>
                          <a:latin typeface="IntelOne Text Light"/>
                          <a:cs typeface="IntelOne Text Light"/>
                        </a:rPr>
                        <a:t> </a:t>
                      </a:r>
                      <a:r>
                        <a:rPr sz="1400" b="0" spc="15" dirty="0">
                          <a:solidFill>
                            <a:srgbClr val="525252"/>
                          </a:solidFill>
                          <a:latin typeface="IntelOne Text Light"/>
                          <a:cs typeface="IntelOne Text Light"/>
                        </a:rPr>
                        <a:t>but </a:t>
                      </a:r>
                      <a:r>
                        <a:rPr sz="1400" b="0" spc="-250" dirty="0">
                          <a:solidFill>
                            <a:srgbClr val="525252"/>
                          </a:solidFill>
                          <a:latin typeface="IntelOne Text Light"/>
                          <a:cs typeface="IntelOne Text Light"/>
                        </a:rPr>
                        <a:t> </a:t>
                      </a:r>
                      <a:r>
                        <a:rPr sz="1400" b="0" spc="5" dirty="0">
                          <a:solidFill>
                            <a:srgbClr val="525252"/>
                          </a:solidFill>
                          <a:latin typeface="IntelOne Text Light"/>
                          <a:cs typeface="IntelOne Text Light"/>
                        </a:rPr>
                        <a:t>not</a:t>
                      </a:r>
                      <a:r>
                        <a:rPr sz="1400" b="0" spc="-35" dirty="0">
                          <a:solidFill>
                            <a:srgbClr val="525252"/>
                          </a:solidFill>
                          <a:latin typeface="IntelOne Text Light"/>
                          <a:cs typeface="IntelOne Text Light"/>
                        </a:rPr>
                        <a:t> </a:t>
                      </a:r>
                      <a:r>
                        <a:rPr sz="1400" b="0" dirty="0">
                          <a:solidFill>
                            <a:srgbClr val="525252"/>
                          </a:solidFill>
                          <a:latin typeface="IntelOne Text Light"/>
                          <a:cs typeface="IntelOne Text Light"/>
                        </a:rPr>
                        <a:t>on</a:t>
                      </a:r>
                      <a:r>
                        <a:rPr sz="1400" b="0" spc="-10" dirty="0">
                          <a:solidFill>
                            <a:srgbClr val="525252"/>
                          </a:solidFill>
                          <a:latin typeface="IntelOne Text Light"/>
                          <a:cs typeface="IntelOne Text Light"/>
                        </a:rPr>
                        <a:t> </a:t>
                      </a:r>
                      <a:r>
                        <a:rPr sz="1400" b="0" spc="5" dirty="0">
                          <a:solidFill>
                            <a:srgbClr val="525252"/>
                          </a:solidFill>
                          <a:latin typeface="IntelOne Text Light"/>
                          <a:cs typeface="IntelOne Text Light"/>
                        </a:rPr>
                        <a:t>FPA*</a:t>
                      </a:r>
                      <a:endParaRPr sz="1400">
                        <a:latin typeface="IntelOne Text Light"/>
                        <a:cs typeface="IntelOne Text Light"/>
                      </a:endParaRPr>
                    </a:p>
                  </a:txBody>
                  <a:tcPr marL="0" marR="0" marT="40005"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tc>
                  <a:txBody>
                    <a:bodyPr/>
                    <a:lstStyle/>
                    <a:p>
                      <a:pPr>
                        <a:lnSpc>
                          <a:spcPct val="100000"/>
                        </a:lnSpc>
                        <a:spcBef>
                          <a:spcPts val="40"/>
                        </a:spcBef>
                      </a:pPr>
                      <a:endParaRPr sz="1700">
                        <a:latin typeface="Times New Roman"/>
                        <a:cs typeface="Times New Roman"/>
                      </a:endParaRPr>
                    </a:p>
                    <a:p>
                      <a:pPr marL="1351915" indent="-287020">
                        <a:lnSpc>
                          <a:spcPct val="100000"/>
                        </a:lnSpc>
                        <a:buFont typeface="Arial"/>
                        <a:buChar char="•"/>
                        <a:tabLst>
                          <a:tab pos="1351915" algn="l"/>
                          <a:tab pos="1352550" algn="l"/>
                        </a:tabLst>
                      </a:pPr>
                      <a:r>
                        <a:rPr sz="1400" b="0" dirty="0">
                          <a:solidFill>
                            <a:srgbClr val="525252"/>
                          </a:solidFill>
                          <a:latin typeface="IntelOne Text Light"/>
                          <a:cs typeface="IntelOne Text Light"/>
                        </a:rPr>
                        <a:t>Consider</a:t>
                      </a:r>
                      <a:r>
                        <a:rPr sz="1400" b="0" spc="-60" dirty="0">
                          <a:solidFill>
                            <a:srgbClr val="525252"/>
                          </a:solidFill>
                          <a:latin typeface="IntelOne Text Light"/>
                          <a:cs typeface="IntelOne Text Light"/>
                        </a:rPr>
                        <a:t> </a:t>
                      </a:r>
                      <a:r>
                        <a:rPr sz="1400" b="0" dirty="0">
                          <a:solidFill>
                            <a:srgbClr val="525252"/>
                          </a:solidFill>
                          <a:latin typeface="IntelOne Text Light"/>
                          <a:cs typeface="IntelOne Text Light"/>
                        </a:rPr>
                        <a:t>a</a:t>
                      </a:r>
                      <a:r>
                        <a:rPr sz="1400" b="0" spc="-10" dirty="0">
                          <a:solidFill>
                            <a:srgbClr val="525252"/>
                          </a:solidFill>
                          <a:latin typeface="IntelOne Text Light"/>
                          <a:cs typeface="IntelOne Text Light"/>
                        </a:rPr>
                        <a:t> </a:t>
                      </a:r>
                      <a:r>
                        <a:rPr sz="1400" b="0" dirty="0">
                          <a:solidFill>
                            <a:srgbClr val="525252"/>
                          </a:solidFill>
                          <a:latin typeface="IntelOne Text Light"/>
                          <a:cs typeface="IntelOne Text Light"/>
                        </a:rPr>
                        <a:t>reduced</a:t>
                      </a:r>
                      <a:r>
                        <a:rPr sz="1400" b="0" spc="-40" dirty="0">
                          <a:solidFill>
                            <a:srgbClr val="525252"/>
                          </a:solidFill>
                          <a:latin typeface="IntelOne Text Light"/>
                          <a:cs typeface="IntelOne Text Light"/>
                        </a:rPr>
                        <a:t> </a:t>
                      </a:r>
                      <a:r>
                        <a:rPr sz="1400" b="0" dirty="0">
                          <a:solidFill>
                            <a:srgbClr val="525252"/>
                          </a:solidFill>
                          <a:latin typeface="IntelOne Text Light"/>
                          <a:cs typeface="IntelOne Text Light"/>
                        </a:rPr>
                        <a:t>increase</a:t>
                      </a:r>
                      <a:endParaRPr sz="1400">
                        <a:latin typeface="IntelOne Text Light"/>
                        <a:cs typeface="IntelOne Text Light"/>
                      </a:endParaRPr>
                    </a:p>
                  </a:txBody>
                  <a:tcPr marL="0" marR="0" marT="508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tc>
                  <a:txBody>
                    <a:bodyPr/>
                    <a:lstStyle/>
                    <a:p>
                      <a:pPr>
                        <a:lnSpc>
                          <a:spcPct val="100000"/>
                        </a:lnSpc>
                        <a:spcBef>
                          <a:spcPts val="40"/>
                        </a:spcBef>
                      </a:pPr>
                      <a:endParaRPr sz="1700">
                        <a:latin typeface="Times New Roman"/>
                        <a:cs typeface="Times New Roman"/>
                      </a:endParaRPr>
                    </a:p>
                    <a:p>
                      <a:pPr marL="683260" indent="-287655">
                        <a:lnSpc>
                          <a:spcPct val="100000"/>
                        </a:lnSpc>
                        <a:buFont typeface="Arial"/>
                        <a:buChar char="•"/>
                        <a:tabLst>
                          <a:tab pos="682625" algn="l"/>
                          <a:tab pos="683895" algn="l"/>
                        </a:tabLst>
                      </a:pPr>
                      <a:r>
                        <a:rPr sz="1400" b="0" dirty="0">
                          <a:solidFill>
                            <a:srgbClr val="525252"/>
                          </a:solidFill>
                          <a:latin typeface="IntelOne Text Light"/>
                          <a:cs typeface="IntelOne Text Light"/>
                        </a:rPr>
                        <a:t>Consider</a:t>
                      </a:r>
                      <a:r>
                        <a:rPr sz="1400" b="0" spc="-55" dirty="0">
                          <a:solidFill>
                            <a:srgbClr val="525252"/>
                          </a:solidFill>
                          <a:latin typeface="IntelOne Text Light"/>
                          <a:cs typeface="IntelOne Text Light"/>
                        </a:rPr>
                        <a:t> </a:t>
                      </a:r>
                      <a:r>
                        <a:rPr sz="1400" b="0" dirty="0">
                          <a:solidFill>
                            <a:srgbClr val="525252"/>
                          </a:solidFill>
                          <a:latin typeface="IntelOne Text Light"/>
                          <a:cs typeface="IntelOne Text Light"/>
                        </a:rPr>
                        <a:t>a</a:t>
                      </a:r>
                      <a:r>
                        <a:rPr sz="1400" b="0" spc="-5" dirty="0">
                          <a:solidFill>
                            <a:srgbClr val="525252"/>
                          </a:solidFill>
                          <a:latin typeface="IntelOne Text Light"/>
                          <a:cs typeface="IntelOne Text Light"/>
                        </a:rPr>
                        <a:t> </a:t>
                      </a:r>
                      <a:r>
                        <a:rPr sz="1400" b="0" dirty="0">
                          <a:solidFill>
                            <a:srgbClr val="525252"/>
                          </a:solidFill>
                          <a:latin typeface="IntelOne Text Light"/>
                          <a:cs typeface="IntelOne Text Light"/>
                        </a:rPr>
                        <a:t>reduced</a:t>
                      </a:r>
                      <a:r>
                        <a:rPr sz="1400" b="0" spc="-40" dirty="0">
                          <a:solidFill>
                            <a:srgbClr val="525252"/>
                          </a:solidFill>
                          <a:latin typeface="IntelOne Text Light"/>
                          <a:cs typeface="IntelOne Text Light"/>
                        </a:rPr>
                        <a:t> </a:t>
                      </a:r>
                      <a:r>
                        <a:rPr sz="1400" b="0" dirty="0">
                          <a:solidFill>
                            <a:srgbClr val="525252"/>
                          </a:solidFill>
                          <a:latin typeface="IntelOne Text Light"/>
                          <a:cs typeface="IntelOne Text Light"/>
                        </a:rPr>
                        <a:t>or</a:t>
                      </a:r>
                      <a:r>
                        <a:rPr sz="1400" b="0" spc="-10" dirty="0">
                          <a:solidFill>
                            <a:srgbClr val="525252"/>
                          </a:solidFill>
                          <a:latin typeface="IntelOne Text Light"/>
                          <a:cs typeface="IntelOne Text Light"/>
                        </a:rPr>
                        <a:t> </a:t>
                      </a:r>
                      <a:r>
                        <a:rPr sz="1400" b="0" spc="10" dirty="0">
                          <a:solidFill>
                            <a:srgbClr val="525252"/>
                          </a:solidFill>
                          <a:latin typeface="IntelOne Text Light"/>
                          <a:cs typeface="IntelOne Text Light"/>
                        </a:rPr>
                        <a:t>0%</a:t>
                      </a:r>
                      <a:r>
                        <a:rPr sz="1400" b="0" spc="-30" dirty="0">
                          <a:solidFill>
                            <a:srgbClr val="525252"/>
                          </a:solidFill>
                          <a:latin typeface="IntelOne Text Light"/>
                          <a:cs typeface="IntelOne Text Light"/>
                        </a:rPr>
                        <a:t> </a:t>
                      </a:r>
                      <a:r>
                        <a:rPr sz="1400" b="0" dirty="0">
                          <a:solidFill>
                            <a:srgbClr val="525252"/>
                          </a:solidFill>
                          <a:latin typeface="IntelOne Text Light"/>
                          <a:cs typeface="IntelOne Text Light"/>
                        </a:rPr>
                        <a:t>additional</a:t>
                      </a:r>
                      <a:r>
                        <a:rPr sz="1400" b="0" spc="-50" dirty="0">
                          <a:solidFill>
                            <a:srgbClr val="525252"/>
                          </a:solidFill>
                          <a:latin typeface="IntelOne Text Light"/>
                          <a:cs typeface="IntelOne Text Light"/>
                        </a:rPr>
                        <a:t> </a:t>
                      </a:r>
                      <a:r>
                        <a:rPr sz="1400" b="0" dirty="0">
                          <a:solidFill>
                            <a:srgbClr val="525252"/>
                          </a:solidFill>
                          <a:latin typeface="IntelOne Text Light"/>
                          <a:cs typeface="IntelOne Text Light"/>
                        </a:rPr>
                        <a:t>increase</a:t>
                      </a:r>
                      <a:endParaRPr sz="1400">
                        <a:latin typeface="IntelOne Text Light"/>
                        <a:cs typeface="IntelOne Text Light"/>
                      </a:endParaRPr>
                    </a:p>
                  </a:txBody>
                  <a:tcPr marL="0" marR="0" marT="5080"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tcPr>
                </a:tc>
                <a:extLst>
                  <a:ext uri="{0D108BD9-81ED-4DB2-BD59-A6C34878D82A}">
                    <a16:rowId xmlns:a16="http://schemas.microsoft.com/office/drawing/2014/main" val="10005"/>
                  </a:ext>
                </a:extLst>
              </a:tr>
              <a:tr h="467359">
                <a:tc>
                  <a:txBody>
                    <a:bodyPr/>
                    <a:lstStyle/>
                    <a:p>
                      <a:pPr marL="367030">
                        <a:lnSpc>
                          <a:spcPct val="100000"/>
                        </a:lnSpc>
                        <a:spcBef>
                          <a:spcPts val="955"/>
                        </a:spcBef>
                      </a:pPr>
                      <a:r>
                        <a:rPr sz="1400" b="0" dirty="0">
                          <a:solidFill>
                            <a:srgbClr val="525252"/>
                          </a:solidFill>
                          <a:latin typeface="IntelOne Text Light"/>
                          <a:cs typeface="IntelOne Text Light"/>
                        </a:rPr>
                        <a:t>Employees</a:t>
                      </a:r>
                      <a:r>
                        <a:rPr sz="1400" b="0" spc="-55" dirty="0">
                          <a:solidFill>
                            <a:srgbClr val="525252"/>
                          </a:solidFill>
                          <a:latin typeface="IntelOne Text Light"/>
                          <a:cs typeface="IntelOne Text Light"/>
                        </a:rPr>
                        <a:t> </a:t>
                      </a:r>
                      <a:r>
                        <a:rPr sz="1400" b="0" dirty="0">
                          <a:solidFill>
                            <a:srgbClr val="525252"/>
                          </a:solidFill>
                          <a:latin typeface="IntelOne Text Light"/>
                          <a:cs typeface="IntelOne Text Light"/>
                        </a:rPr>
                        <a:t>on</a:t>
                      </a:r>
                      <a:r>
                        <a:rPr sz="1400" b="0" spc="-10" dirty="0">
                          <a:solidFill>
                            <a:srgbClr val="525252"/>
                          </a:solidFill>
                          <a:latin typeface="IntelOne Text Light"/>
                          <a:cs typeface="IntelOne Text Light"/>
                        </a:rPr>
                        <a:t> </a:t>
                      </a:r>
                      <a:r>
                        <a:rPr sz="1400" b="0" dirty="0">
                          <a:solidFill>
                            <a:srgbClr val="525252"/>
                          </a:solidFill>
                          <a:latin typeface="IntelOne Text Light"/>
                          <a:cs typeface="IntelOne Text Light"/>
                        </a:rPr>
                        <a:t>FPA*</a:t>
                      </a:r>
                      <a:endParaRPr sz="1400">
                        <a:latin typeface="IntelOne Text Light"/>
                        <a:cs typeface="IntelOne Text Light"/>
                      </a:endParaRPr>
                    </a:p>
                  </a:txBody>
                  <a:tcPr marL="0" marR="0" marT="121285"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solidFill>
                      <a:srgbClr val="F1F1F1"/>
                    </a:solidFill>
                  </a:tcPr>
                </a:tc>
                <a:tc gridSpan="2">
                  <a:txBody>
                    <a:bodyPr/>
                    <a:lstStyle/>
                    <a:p>
                      <a:pPr algn="ctr">
                        <a:lnSpc>
                          <a:spcPct val="100000"/>
                        </a:lnSpc>
                        <a:spcBef>
                          <a:spcPts val="955"/>
                        </a:spcBef>
                      </a:pPr>
                      <a:r>
                        <a:rPr sz="1400" b="0" dirty="0">
                          <a:solidFill>
                            <a:srgbClr val="525252"/>
                          </a:solidFill>
                          <a:latin typeface="IntelOne Text Light"/>
                          <a:cs typeface="IntelOne Text Light"/>
                        </a:rPr>
                        <a:t>No</a:t>
                      </a:r>
                      <a:r>
                        <a:rPr sz="1400" b="0" spc="-30" dirty="0">
                          <a:solidFill>
                            <a:srgbClr val="525252"/>
                          </a:solidFill>
                          <a:latin typeface="IntelOne Text Light"/>
                          <a:cs typeface="IntelOne Text Light"/>
                        </a:rPr>
                        <a:t> </a:t>
                      </a:r>
                      <a:r>
                        <a:rPr sz="1400" b="0" dirty="0">
                          <a:solidFill>
                            <a:srgbClr val="525252"/>
                          </a:solidFill>
                          <a:latin typeface="IntelOne Text Light"/>
                          <a:cs typeface="IntelOne Text Light"/>
                        </a:rPr>
                        <a:t>base</a:t>
                      </a:r>
                      <a:r>
                        <a:rPr sz="1400" b="0" spc="-20" dirty="0">
                          <a:solidFill>
                            <a:srgbClr val="525252"/>
                          </a:solidFill>
                          <a:latin typeface="IntelOne Text Light"/>
                          <a:cs typeface="IntelOne Text Light"/>
                        </a:rPr>
                        <a:t> </a:t>
                      </a:r>
                      <a:r>
                        <a:rPr sz="1400" b="0" dirty="0">
                          <a:solidFill>
                            <a:srgbClr val="525252"/>
                          </a:solidFill>
                          <a:latin typeface="IntelOne Text Light"/>
                          <a:cs typeface="IntelOne Text Light"/>
                        </a:rPr>
                        <a:t>pay</a:t>
                      </a:r>
                      <a:r>
                        <a:rPr sz="1400" b="0" spc="-30" dirty="0">
                          <a:solidFill>
                            <a:srgbClr val="525252"/>
                          </a:solidFill>
                          <a:latin typeface="IntelOne Text Light"/>
                          <a:cs typeface="IntelOne Text Light"/>
                        </a:rPr>
                        <a:t> </a:t>
                      </a:r>
                      <a:r>
                        <a:rPr sz="1400" b="0" dirty="0">
                          <a:solidFill>
                            <a:srgbClr val="525252"/>
                          </a:solidFill>
                          <a:latin typeface="IntelOne Text Light"/>
                          <a:cs typeface="IntelOne Text Light"/>
                        </a:rPr>
                        <a:t>increase</a:t>
                      </a:r>
                      <a:r>
                        <a:rPr sz="1400" b="0" spc="-40" dirty="0">
                          <a:solidFill>
                            <a:srgbClr val="525252"/>
                          </a:solidFill>
                          <a:latin typeface="IntelOne Text Light"/>
                          <a:cs typeface="IntelOne Text Light"/>
                        </a:rPr>
                        <a:t> </a:t>
                      </a:r>
                      <a:r>
                        <a:rPr sz="1400" b="0" spc="5" dirty="0">
                          <a:solidFill>
                            <a:srgbClr val="525252"/>
                          </a:solidFill>
                          <a:latin typeface="IntelOne Text Light"/>
                          <a:cs typeface="IntelOne Text Light"/>
                        </a:rPr>
                        <a:t>(0%)</a:t>
                      </a:r>
                      <a:endParaRPr sz="1400" dirty="0">
                        <a:latin typeface="IntelOne Text Light"/>
                        <a:cs typeface="IntelOne Text Light"/>
                      </a:endParaRPr>
                    </a:p>
                  </a:txBody>
                  <a:tcPr marL="0" marR="0" marT="121285" marB="0">
                    <a:lnL w="12700">
                      <a:solidFill>
                        <a:srgbClr val="0068B5"/>
                      </a:solidFill>
                      <a:prstDash val="solid"/>
                    </a:lnL>
                    <a:lnR w="12700">
                      <a:solidFill>
                        <a:srgbClr val="0068B5"/>
                      </a:solidFill>
                      <a:prstDash val="solid"/>
                    </a:lnR>
                    <a:lnT w="12700">
                      <a:solidFill>
                        <a:srgbClr val="0068B5"/>
                      </a:solidFill>
                      <a:prstDash val="solid"/>
                    </a:lnT>
                    <a:lnB w="12700">
                      <a:solidFill>
                        <a:srgbClr val="0068B5"/>
                      </a:solidFill>
                      <a:prstDash val="solid"/>
                    </a:lnB>
                    <a:solidFill>
                      <a:srgbClr val="F1F1F1"/>
                    </a:solidFill>
                  </a:tcPr>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3" name="object 3"/>
          <p:cNvSpPr txBox="1"/>
          <p:nvPr/>
        </p:nvSpPr>
        <p:spPr>
          <a:xfrm>
            <a:off x="6534911" y="230124"/>
            <a:ext cx="5486400" cy="830580"/>
          </a:xfrm>
          <a:prstGeom prst="rect">
            <a:avLst/>
          </a:prstGeom>
          <a:solidFill>
            <a:srgbClr val="BCE2FF"/>
          </a:solidFill>
          <a:ln w="9525">
            <a:solidFill>
              <a:srgbClr val="0068B5"/>
            </a:solidFill>
          </a:ln>
        </p:spPr>
        <p:txBody>
          <a:bodyPr vert="horz" wrap="square" lIns="0" tIns="41275" rIns="0" bIns="0" rtlCol="0">
            <a:spAutoFit/>
          </a:bodyPr>
          <a:lstStyle/>
          <a:p>
            <a:pPr marL="90170" marR="0" lvl="0" indent="0" algn="l" defTabSz="914400" rtl="0" eaLnBrk="1" fontAlgn="auto" latinLnBrk="0" hangingPunct="1">
              <a:lnSpc>
                <a:spcPct val="100000"/>
              </a:lnSpc>
              <a:spcBef>
                <a:spcPts val="325"/>
              </a:spcBef>
              <a:spcAft>
                <a:spcPts val="0"/>
              </a:spcAft>
              <a:buClrTx/>
              <a:buSzTx/>
              <a:buFontTx/>
              <a:buNone/>
              <a:tabLst/>
              <a:defRPr/>
            </a:pPr>
            <a:r>
              <a:rPr kumimoji="0" sz="1200" b="0" i="0" u="heavy" strike="noStrike" kern="1200" cap="none" spc="5" normalizeH="0" baseline="0" noProof="0" dirty="0">
                <a:ln>
                  <a:noFill/>
                </a:ln>
                <a:solidFill>
                  <a:srgbClr val="525252"/>
                </a:solidFill>
                <a:effectLst/>
                <a:uLnTx/>
                <a:uFill>
                  <a:solidFill>
                    <a:srgbClr val="525252"/>
                  </a:solidFill>
                </a:uFill>
                <a:latin typeface="IntelOne Text Light"/>
                <a:ea typeface="+mn-ea"/>
                <a:cs typeface="IntelOne Text Light"/>
              </a:rPr>
              <a:t>KEY</a:t>
            </a:r>
            <a:endParaRPr kumimoji="0" sz="1200" b="0" i="0" u="none" strike="noStrike" kern="1200" cap="none" spc="0" normalizeH="0" baseline="0" noProof="0">
              <a:ln>
                <a:noFill/>
              </a:ln>
              <a:solidFill>
                <a:prstClr val="black"/>
              </a:solidFill>
              <a:effectLst/>
              <a:uLnTx/>
              <a:uFillTx/>
              <a:latin typeface="IntelOne Text Light"/>
              <a:ea typeface="+mn-ea"/>
              <a:cs typeface="IntelOne Text Light"/>
            </a:endParaRPr>
          </a:p>
          <a:p>
            <a:pPr marL="377190" marR="0" lvl="0" indent="-28702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Enhanced</a:t>
            </a:r>
            <a:r>
              <a:rPr kumimoji="0" sz="1200" b="0" i="0" u="none" strike="noStrike" kern="1200" cap="none" spc="-3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increase</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base</a:t>
            </a:r>
            <a:r>
              <a:rPr kumimoji="0" sz="1200" b="0" i="0" u="none" strike="noStrike" kern="1200" cap="none" spc="1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pay</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increase</a:t>
            </a:r>
            <a:r>
              <a:rPr kumimoji="0" sz="1200" b="0" i="0" u="none" strike="noStrike" kern="1200" cap="none" spc="1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above</a:t>
            </a:r>
            <a:r>
              <a:rPr kumimoji="0" sz="1200" b="0" i="0" u="none" strike="noStrike" kern="1200" cap="none" spc="-3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country</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merit budget</a:t>
            </a:r>
            <a:endParaRPr kumimoji="0" sz="1200" b="0" i="0" u="none" strike="noStrike" kern="1200" cap="none" spc="0" normalizeH="0" baseline="0" noProof="0">
              <a:ln>
                <a:noFill/>
              </a:ln>
              <a:solidFill>
                <a:prstClr val="black"/>
              </a:solidFill>
              <a:effectLst/>
              <a:uLnTx/>
              <a:uFillTx/>
              <a:latin typeface="IntelOne Text Light"/>
              <a:ea typeface="+mn-ea"/>
              <a:cs typeface="IntelOne Text Light"/>
            </a:endParaRPr>
          </a:p>
          <a:p>
            <a:pPr marL="377190" marR="0" lvl="0" indent="-28702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Target</a:t>
            </a:r>
            <a:r>
              <a:rPr kumimoji="0" sz="1200" b="0" i="0" u="none" strike="noStrike" kern="1200" cap="none" spc="-3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increase</a:t>
            </a:r>
            <a:r>
              <a:rPr kumimoji="0" sz="1200" b="0" i="0" u="none" strike="noStrike" kern="1200" cap="none" spc="1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base</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pay</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increase</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a:t>
            </a:r>
            <a:r>
              <a:rPr kumimoji="0" sz="1200" b="0" i="0" u="none" strike="noStrike" kern="1200" cap="none" spc="1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country</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merit budget</a:t>
            </a:r>
            <a:endParaRPr kumimoji="0" sz="1200" b="0" i="0" u="none" strike="noStrike" kern="1200" cap="none" spc="0" normalizeH="0" baseline="0" noProof="0">
              <a:ln>
                <a:noFill/>
              </a:ln>
              <a:solidFill>
                <a:prstClr val="black"/>
              </a:solidFill>
              <a:effectLst/>
              <a:uLnTx/>
              <a:uFillTx/>
              <a:latin typeface="IntelOne Text Light"/>
              <a:ea typeface="+mn-ea"/>
              <a:cs typeface="IntelOne Text Light"/>
            </a:endParaRPr>
          </a:p>
          <a:p>
            <a:pPr marL="377190" marR="0" lvl="0" indent="-28702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Reduced</a:t>
            </a:r>
            <a:r>
              <a:rPr kumimoji="0" sz="1200" b="0" i="0" u="none" strike="noStrike" kern="1200" cap="none" spc="-3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increase</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a:t>
            </a:r>
            <a:r>
              <a:rPr kumimoji="0" sz="1200" b="0" i="0" u="none" strike="noStrike" kern="1200" cap="none" spc="1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base</a:t>
            </a:r>
            <a:r>
              <a:rPr kumimoji="0" sz="1200" b="0" i="0" u="none" strike="noStrike" kern="1200" cap="none" spc="1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pay</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increase</a:t>
            </a:r>
            <a:r>
              <a:rPr kumimoji="0" sz="1200" b="0" i="0" u="none" strike="noStrike" kern="1200" cap="none" spc="1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below</a:t>
            </a:r>
            <a:r>
              <a:rPr kumimoji="0" sz="1200" b="0" i="0" u="none" strike="noStrike" kern="1200" cap="none" spc="-3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country</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merit budget</a:t>
            </a:r>
            <a:endParaRPr kumimoji="0" sz="1200" b="0" i="0" u="none" strike="noStrike" kern="1200" cap="none" spc="0" normalizeH="0" baseline="0" noProof="0">
              <a:ln>
                <a:noFill/>
              </a:ln>
              <a:solidFill>
                <a:prstClr val="black"/>
              </a:solidFill>
              <a:effectLst/>
              <a:uLnTx/>
              <a:uFillTx/>
              <a:latin typeface="IntelOne Text Light"/>
              <a:ea typeface="+mn-ea"/>
              <a:cs typeface="IntelOne Text Light"/>
            </a:endParaRPr>
          </a:p>
        </p:txBody>
      </p:sp>
      <p:sp>
        <p:nvSpPr>
          <p:cNvPr id="4" name="object 4"/>
          <p:cNvSpPr txBox="1">
            <a:spLocks noGrp="1"/>
          </p:cNvSpPr>
          <p:nvPr>
            <p:ph type="title"/>
          </p:nvPr>
        </p:nvSpPr>
        <p:spPr>
          <a:xfrm>
            <a:off x="250190" y="139791"/>
            <a:ext cx="5487035" cy="878840"/>
          </a:xfrm>
          <a:prstGeom prst="rect">
            <a:avLst/>
          </a:prstGeom>
        </p:spPr>
        <p:txBody>
          <a:bodyPr vert="horz" wrap="square" lIns="0" tIns="12065" rIns="0" bIns="0" rtlCol="0">
            <a:spAutoFit/>
          </a:bodyPr>
          <a:lstStyle/>
          <a:p>
            <a:pPr marL="12700" marR="5080">
              <a:lnSpc>
                <a:spcPct val="100000"/>
              </a:lnSpc>
              <a:spcBef>
                <a:spcPts val="95"/>
              </a:spcBef>
            </a:pPr>
            <a:r>
              <a:rPr spc="-10" dirty="0"/>
              <a:t>2022</a:t>
            </a:r>
            <a:r>
              <a:rPr spc="10" dirty="0"/>
              <a:t> </a:t>
            </a:r>
            <a:r>
              <a:rPr spc="-10" dirty="0"/>
              <a:t>Rewards</a:t>
            </a:r>
            <a:r>
              <a:rPr spc="10" dirty="0"/>
              <a:t> </a:t>
            </a:r>
            <a:r>
              <a:rPr spc="-5" dirty="0"/>
              <a:t>Planning</a:t>
            </a:r>
            <a:r>
              <a:rPr spc="10" dirty="0"/>
              <a:t> </a:t>
            </a:r>
            <a:r>
              <a:rPr spc="-5" dirty="0"/>
              <a:t>Base Pay </a:t>
            </a:r>
            <a:r>
              <a:rPr spc="-509" dirty="0"/>
              <a:t> </a:t>
            </a:r>
            <a:r>
              <a:rPr spc="-5" dirty="0"/>
              <a:t>(Merit)</a:t>
            </a:r>
            <a:r>
              <a:rPr spc="10" dirty="0"/>
              <a:t> </a:t>
            </a:r>
            <a:r>
              <a:rPr spc="-5" dirty="0"/>
              <a:t>Manager</a:t>
            </a:r>
            <a:r>
              <a:rPr spc="15" dirty="0"/>
              <a:t> </a:t>
            </a:r>
            <a:r>
              <a:rPr spc="-5" dirty="0"/>
              <a:t>Guidance</a:t>
            </a:r>
          </a:p>
        </p:txBody>
      </p:sp>
      <p:sp>
        <p:nvSpPr>
          <p:cNvPr id="5" name="object 5"/>
          <p:cNvSpPr txBox="1"/>
          <p:nvPr/>
        </p:nvSpPr>
        <p:spPr>
          <a:xfrm>
            <a:off x="183514" y="6277144"/>
            <a:ext cx="11781790" cy="511175"/>
          </a:xfrm>
          <a:prstGeom prst="rect">
            <a:avLst/>
          </a:prstGeom>
        </p:spPr>
        <p:txBody>
          <a:bodyPr vert="horz" wrap="square" lIns="0" tIns="94615" rIns="0" bIns="0" rtlCol="0">
            <a:spAutoFit/>
          </a:bodyPr>
          <a:lstStyle/>
          <a:p>
            <a:pPr marL="12700" marR="0" lvl="0" indent="0" algn="l" defTabSz="914400" rtl="0" eaLnBrk="1" fontAlgn="auto" latinLnBrk="0" hangingPunct="1">
              <a:lnSpc>
                <a:spcPct val="100000"/>
              </a:lnSpc>
              <a:spcBef>
                <a:spcPts val="745"/>
              </a:spcBef>
              <a:spcAft>
                <a:spcPts val="0"/>
              </a:spcAft>
              <a:buClrTx/>
              <a:buSzTx/>
              <a:buFontTx/>
              <a:buNone/>
              <a:tabLst/>
              <a:defRPr/>
            </a:pP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*Formal</a:t>
            </a:r>
            <a:r>
              <a:rPr kumimoji="0" sz="1200" b="0" i="0" u="none" strike="noStrike" kern="1200" cap="none" spc="3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Performance</a:t>
            </a:r>
            <a:r>
              <a:rPr kumimoji="0" sz="1200" b="0" i="0" u="none" strike="noStrike" kern="1200" cap="none" spc="3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Action;</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includes</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employees</a:t>
            </a:r>
            <a:r>
              <a:rPr kumimoji="0" sz="1200" b="0" i="0" u="none" strike="noStrike" kern="1200" cap="none" spc="3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on</a:t>
            </a:r>
            <a:r>
              <a:rPr kumimoji="0" sz="1200" b="0" i="0" u="none" strike="noStrike" kern="1200" cap="none" spc="2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an</a:t>
            </a:r>
            <a:r>
              <a:rPr kumimoji="0" sz="1200" b="0" i="0" u="none" strike="noStrike" kern="1200" cap="none" spc="1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active</a:t>
            </a:r>
            <a:r>
              <a:rPr kumimoji="0" sz="1200" b="0" i="0" u="none" strike="noStrike" kern="1200" cap="none" spc="1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FPA</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at the</a:t>
            </a:r>
            <a:r>
              <a:rPr kumimoji="0" sz="1200" b="0" i="0" u="none" strike="noStrike" kern="1200" cap="none" spc="1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start</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of</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Rewards</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Planning</a:t>
            </a:r>
            <a:r>
              <a:rPr kumimoji="0" sz="1200" b="0" i="0" u="none" strike="noStrike" kern="1200" cap="none" spc="3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and</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those</a:t>
            </a:r>
            <a:r>
              <a:rPr kumimoji="0" sz="1200" b="0" i="0" u="none" strike="noStrike" kern="1200" cap="none" spc="1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identified</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as</a:t>
            </a:r>
            <a:r>
              <a:rPr kumimoji="0" sz="1200" b="0" i="0" u="none" strike="noStrike" kern="1200" cap="none" spc="1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being</a:t>
            </a:r>
            <a:r>
              <a:rPr kumimoji="0" sz="1200" b="0" i="0" u="none" strike="noStrike" kern="1200" cap="none" spc="1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on</a:t>
            </a:r>
            <a:r>
              <a:rPr kumimoji="0" sz="1200" b="0" i="0" u="none" strike="noStrike" kern="1200" cap="none" spc="2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0" normalizeH="0" baseline="0" noProof="0" dirty="0">
                <a:ln>
                  <a:noFill/>
                </a:ln>
                <a:solidFill>
                  <a:srgbClr val="525252"/>
                </a:solidFill>
                <a:effectLst/>
                <a:uLnTx/>
                <a:uFillTx/>
                <a:latin typeface="IntelOne Text Light"/>
                <a:ea typeface="+mn-ea"/>
                <a:cs typeface="IntelOne Text Light"/>
              </a:rPr>
              <a:t>an</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FPA</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during</a:t>
            </a:r>
            <a:r>
              <a:rPr kumimoji="0" sz="1200" b="0" i="0" u="none" strike="noStrike" kern="1200" cap="none" spc="15"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Rewards</a:t>
            </a:r>
            <a:r>
              <a:rPr kumimoji="0" sz="1200" b="0" i="0" u="none" strike="noStrike" kern="1200" cap="none" spc="20" normalizeH="0" baseline="0" noProof="0" dirty="0">
                <a:ln>
                  <a:noFill/>
                </a:ln>
                <a:solidFill>
                  <a:srgbClr val="525252"/>
                </a:solidFill>
                <a:effectLst/>
                <a:uLnTx/>
                <a:uFillTx/>
                <a:latin typeface="IntelOne Text Light"/>
                <a:ea typeface="+mn-ea"/>
                <a:cs typeface="IntelOne Text Light"/>
              </a:rPr>
              <a:t> </a:t>
            </a:r>
            <a:r>
              <a:rPr kumimoji="0" sz="1200" b="0" i="0" u="none" strike="noStrike" kern="1200" cap="none" spc="-5" normalizeH="0" baseline="0" noProof="0" dirty="0">
                <a:ln>
                  <a:noFill/>
                </a:ln>
                <a:solidFill>
                  <a:srgbClr val="525252"/>
                </a:solidFill>
                <a:effectLst/>
                <a:uLnTx/>
                <a:uFillTx/>
                <a:latin typeface="IntelOne Text Light"/>
                <a:ea typeface="+mn-ea"/>
                <a:cs typeface="IntelOne Text Light"/>
              </a:rPr>
              <a:t>Planning</a:t>
            </a:r>
            <a:endParaRPr kumimoji="0" sz="1200" b="0" i="0" u="none" strike="noStrike" kern="1200" cap="none" spc="0" normalizeH="0" baseline="0" noProof="0">
              <a:ln>
                <a:noFill/>
              </a:ln>
              <a:solidFill>
                <a:prstClr val="black"/>
              </a:solidFill>
              <a:effectLst/>
              <a:uLnTx/>
              <a:uFillTx/>
              <a:latin typeface="IntelOne Text Light"/>
              <a:ea typeface="+mn-ea"/>
              <a:cs typeface="IntelOne Text Light"/>
            </a:endParaRPr>
          </a:p>
          <a:p>
            <a:pPr marL="0" marR="5080" lvl="0" indent="0" algn="r" defTabSz="914400" rtl="0" eaLnBrk="1" fontAlgn="auto" latinLnBrk="0" hangingPunct="1">
              <a:lnSpc>
                <a:spcPct val="100000"/>
              </a:lnSpc>
              <a:spcBef>
                <a:spcPts val="535"/>
              </a:spcBef>
              <a:spcAft>
                <a:spcPts val="0"/>
              </a:spcAft>
              <a:buClrTx/>
              <a:buSzTx/>
              <a:buFontTx/>
              <a:buNone/>
              <a:tabLst/>
              <a:defRPr/>
            </a:pPr>
            <a:r>
              <a:rPr kumimoji="0" sz="1000" b="0" i="0" u="none" strike="noStrike" kern="1200" cap="none" spc="-10" normalizeH="0" baseline="0" noProof="0" dirty="0">
                <a:ln>
                  <a:noFill/>
                </a:ln>
                <a:solidFill>
                  <a:srgbClr val="004985"/>
                </a:solidFill>
                <a:effectLst/>
                <a:uLnTx/>
                <a:uFillTx/>
                <a:latin typeface="IntelOne Text Light"/>
                <a:ea typeface="+mn-ea"/>
                <a:cs typeface="IntelOne Text Light"/>
              </a:rPr>
              <a:t>Subject</a:t>
            </a:r>
            <a:r>
              <a:rPr kumimoji="0" sz="1000" b="0" i="0" u="none" strike="noStrike" kern="1200" cap="none" spc="25" normalizeH="0" baseline="0" noProof="0" dirty="0">
                <a:ln>
                  <a:noFill/>
                </a:ln>
                <a:solidFill>
                  <a:srgbClr val="004985"/>
                </a:solidFill>
                <a:effectLst/>
                <a:uLnTx/>
                <a:uFillTx/>
                <a:latin typeface="IntelOne Text Light"/>
                <a:ea typeface="+mn-ea"/>
                <a:cs typeface="IntelOne Text Light"/>
              </a:rPr>
              <a:t> </a:t>
            </a:r>
            <a:r>
              <a:rPr kumimoji="0" sz="1000" b="0" i="0" u="none" strike="noStrike" kern="1200" cap="none" spc="-5" normalizeH="0" baseline="0" noProof="0" dirty="0">
                <a:ln>
                  <a:noFill/>
                </a:ln>
                <a:solidFill>
                  <a:srgbClr val="004985"/>
                </a:solidFill>
                <a:effectLst/>
                <a:uLnTx/>
                <a:uFillTx/>
                <a:latin typeface="IntelOne Text Light"/>
                <a:ea typeface="+mn-ea"/>
                <a:cs typeface="IntelOne Text Light"/>
              </a:rPr>
              <a:t>to</a:t>
            </a:r>
            <a:r>
              <a:rPr kumimoji="0" sz="1000" b="0" i="0" u="none" strike="noStrike" kern="1200" cap="none" spc="0" normalizeH="0" baseline="0" noProof="0" dirty="0">
                <a:ln>
                  <a:noFill/>
                </a:ln>
                <a:solidFill>
                  <a:srgbClr val="004985"/>
                </a:solidFill>
                <a:effectLst/>
                <a:uLnTx/>
                <a:uFillTx/>
                <a:latin typeface="IntelOne Text Light"/>
                <a:ea typeface="+mn-ea"/>
                <a:cs typeface="IntelOne Text Light"/>
              </a:rPr>
              <a:t> </a:t>
            </a:r>
            <a:r>
              <a:rPr kumimoji="0" sz="1000" b="0" i="0" u="none" strike="noStrike" kern="1200" cap="none" spc="-5" normalizeH="0" baseline="0" noProof="0" dirty="0">
                <a:ln>
                  <a:noFill/>
                </a:ln>
                <a:solidFill>
                  <a:srgbClr val="004985"/>
                </a:solidFill>
                <a:effectLst/>
                <a:uLnTx/>
                <a:uFillTx/>
                <a:latin typeface="IntelOne Text Light"/>
                <a:ea typeface="+mn-ea"/>
                <a:cs typeface="IntelOne Text Light"/>
              </a:rPr>
              <a:t>completion</a:t>
            </a:r>
            <a:r>
              <a:rPr kumimoji="0" sz="1000" b="0" i="0" u="none" strike="noStrike" kern="1200" cap="none" spc="15" normalizeH="0" baseline="0" noProof="0" dirty="0">
                <a:ln>
                  <a:noFill/>
                </a:ln>
                <a:solidFill>
                  <a:srgbClr val="004985"/>
                </a:solidFill>
                <a:effectLst/>
                <a:uLnTx/>
                <a:uFillTx/>
                <a:latin typeface="IntelOne Text Light"/>
                <a:ea typeface="+mn-ea"/>
                <a:cs typeface="IntelOne Text Light"/>
              </a:rPr>
              <a:t> </a:t>
            </a:r>
            <a:r>
              <a:rPr kumimoji="0" sz="1000" b="0" i="0" u="none" strike="noStrike" kern="1200" cap="none" spc="-5" normalizeH="0" baseline="0" noProof="0" dirty="0">
                <a:ln>
                  <a:noFill/>
                </a:ln>
                <a:solidFill>
                  <a:srgbClr val="004985"/>
                </a:solidFill>
                <a:effectLst/>
                <a:uLnTx/>
                <a:uFillTx/>
                <a:latin typeface="IntelOne Text Light"/>
                <a:ea typeface="+mn-ea"/>
                <a:cs typeface="IntelOne Text Light"/>
              </a:rPr>
              <a:t>of</a:t>
            </a:r>
            <a:r>
              <a:rPr kumimoji="0" sz="1000" b="0" i="0" u="none" strike="noStrike" kern="1200" cap="none" spc="-20" normalizeH="0" baseline="0" noProof="0" dirty="0">
                <a:ln>
                  <a:noFill/>
                </a:ln>
                <a:solidFill>
                  <a:srgbClr val="004985"/>
                </a:solidFill>
                <a:effectLst/>
                <a:uLnTx/>
                <a:uFillTx/>
                <a:latin typeface="IntelOne Text Light"/>
                <a:ea typeface="+mn-ea"/>
                <a:cs typeface="IntelOne Text Light"/>
              </a:rPr>
              <a:t> </a:t>
            </a:r>
            <a:r>
              <a:rPr kumimoji="0" sz="1000" b="0" i="0" u="none" strike="noStrike" kern="1200" cap="none" spc="-5" normalizeH="0" baseline="0" noProof="0" dirty="0">
                <a:ln>
                  <a:noFill/>
                </a:ln>
                <a:solidFill>
                  <a:srgbClr val="004985"/>
                </a:solidFill>
                <a:effectLst/>
                <a:uLnTx/>
                <a:uFillTx/>
                <a:latin typeface="IntelOne Text Light"/>
                <a:ea typeface="+mn-ea"/>
                <a:cs typeface="IntelOne Text Light"/>
              </a:rPr>
              <a:t>local</a:t>
            </a:r>
            <a:r>
              <a:rPr kumimoji="0" sz="1000" b="0" i="0" u="none" strike="noStrike" kern="1200" cap="none" spc="5" normalizeH="0" baseline="0" noProof="0" dirty="0">
                <a:ln>
                  <a:noFill/>
                </a:ln>
                <a:solidFill>
                  <a:srgbClr val="004985"/>
                </a:solidFill>
                <a:effectLst/>
                <a:uLnTx/>
                <a:uFillTx/>
                <a:latin typeface="IntelOne Text Light"/>
                <a:ea typeface="+mn-ea"/>
                <a:cs typeface="IntelOne Text Light"/>
              </a:rPr>
              <a:t> </a:t>
            </a:r>
            <a:r>
              <a:rPr kumimoji="0" sz="1000" b="0" i="0" u="none" strike="noStrike" kern="1200" cap="none" spc="-5" normalizeH="0" baseline="0" noProof="0" dirty="0">
                <a:ln>
                  <a:noFill/>
                </a:ln>
                <a:solidFill>
                  <a:srgbClr val="004985"/>
                </a:solidFill>
                <a:effectLst/>
                <a:uLnTx/>
                <a:uFillTx/>
                <a:latin typeface="IntelOne Text Light"/>
                <a:ea typeface="+mn-ea"/>
                <a:cs typeface="IntelOne Text Light"/>
              </a:rPr>
              <a:t>consultation</a:t>
            </a:r>
            <a:r>
              <a:rPr kumimoji="0" sz="1000" b="0" i="0" u="none" strike="noStrike" kern="1200" cap="none" spc="0" normalizeH="0" baseline="0" noProof="0" dirty="0">
                <a:ln>
                  <a:noFill/>
                </a:ln>
                <a:solidFill>
                  <a:srgbClr val="004985"/>
                </a:solidFill>
                <a:effectLst/>
                <a:uLnTx/>
                <a:uFillTx/>
                <a:latin typeface="IntelOne Text Light"/>
                <a:ea typeface="+mn-ea"/>
                <a:cs typeface="IntelOne Text Light"/>
              </a:rPr>
              <a:t> </a:t>
            </a:r>
            <a:r>
              <a:rPr kumimoji="0" sz="1000" b="0" i="0" u="none" strike="noStrike" kern="1200" cap="none" spc="-5" normalizeH="0" baseline="0" noProof="0" dirty="0">
                <a:ln>
                  <a:noFill/>
                </a:ln>
                <a:solidFill>
                  <a:srgbClr val="004985"/>
                </a:solidFill>
                <a:effectLst/>
                <a:uLnTx/>
                <a:uFillTx/>
                <a:latin typeface="IntelOne Text Light"/>
                <a:ea typeface="+mn-ea"/>
                <a:cs typeface="IntelOne Text Light"/>
              </a:rPr>
              <a:t>where</a:t>
            </a:r>
            <a:r>
              <a:rPr kumimoji="0" sz="1000" b="0" i="0" u="none" strike="noStrike" kern="1200" cap="none" spc="20" normalizeH="0" baseline="0" noProof="0" dirty="0">
                <a:ln>
                  <a:noFill/>
                </a:ln>
                <a:solidFill>
                  <a:srgbClr val="004985"/>
                </a:solidFill>
                <a:effectLst/>
                <a:uLnTx/>
                <a:uFillTx/>
                <a:latin typeface="IntelOne Text Light"/>
                <a:ea typeface="+mn-ea"/>
                <a:cs typeface="IntelOne Text Light"/>
              </a:rPr>
              <a:t> </a:t>
            </a:r>
            <a:r>
              <a:rPr kumimoji="0" sz="1000" b="0" i="0" u="none" strike="noStrike" kern="1200" cap="none" spc="-5" normalizeH="0" baseline="0" noProof="0" dirty="0">
                <a:ln>
                  <a:noFill/>
                </a:ln>
                <a:solidFill>
                  <a:srgbClr val="004985"/>
                </a:solidFill>
                <a:effectLst/>
                <a:uLnTx/>
                <a:uFillTx/>
                <a:latin typeface="IntelOne Text Light"/>
                <a:ea typeface="+mn-ea"/>
                <a:cs typeface="IntelOne Text Light"/>
              </a:rPr>
              <a:t>required.</a:t>
            </a:r>
            <a:endParaRPr kumimoji="0" sz="1000" b="0" i="0" u="none" strike="noStrike" kern="1200" cap="none" spc="0" normalizeH="0" baseline="0" noProof="0">
              <a:ln>
                <a:noFill/>
              </a:ln>
              <a:solidFill>
                <a:prstClr val="black"/>
              </a:solidFill>
              <a:effectLst/>
              <a:uLnTx/>
              <a:uFillTx/>
              <a:latin typeface="IntelOne Text Light"/>
              <a:ea typeface="+mn-ea"/>
              <a:cs typeface="IntelOne Text Light"/>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090D-6249-4EE4-BEA7-56AD9A5DB7E4}"/>
              </a:ext>
            </a:extLst>
          </p:cNvPr>
          <p:cNvSpPr>
            <a:spLocks noGrp="1"/>
          </p:cNvSpPr>
          <p:nvPr>
            <p:ph type="title"/>
          </p:nvPr>
        </p:nvSpPr>
        <p:spPr>
          <a:xfrm>
            <a:off x="0" y="-5903"/>
            <a:ext cx="12192000" cy="646524"/>
          </a:xfrm>
        </p:spPr>
        <p:txBody>
          <a:bodyPr>
            <a:normAutofit fontScale="90000"/>
          </a:bodyPr>
          <a:lstStyle/>
          <a:p>
            <a:r>
              <a:rPr lang="en-US" sz="3300">
                <a:solidFill>
                  <a:srgbClr val="1A1A1A"/>
                </a:solidFill>
              </a:rPr>
              <a:t>Base Pay (Cash) | </a:t>
            </a:r>
            <a:r>
              <a:rPr lang="en-US" sz="3300"/>
              <a:t>Automatic adjustment to new BTM of 95% Compa-ratio</a:t>
            </a:r>
          </a:p>
        </p:txBody>
      </p:sp>
      <p:sp>
        <p:nvSpPr>
          <p:cNvPr id="5" name="TextBox 4">
            <a:extLst>
              <a:ext uri="{FF2B5EF4-FFF2-40B4-BE49-F238E27FC236}">
                <a16:creationId xmlns:a16="http://schemas.microsoft.com/office/drawing/2014/main" id="{B5D7C544-198A-4F06-B8F4-7AC4B11585E6}"/>
              </a:ext>
            </a:extLst>
          </p:cNvPr>
          <p:cNvSpPr txBox="1"/>
          <p:nvPr/>
        </p:nvSpPr>
        <p:spPr>
          <a:xfrm>
            <a:off x="6834255" y="6553199"/>
            <a:ext cx="4140877"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rPr>
              <a:t>Subject to completion of local consultations where required</a:t>
            </a:r>
            <a:endParaRPr kumimoji="0" lang="en-IE" sz="1300" b="1" i="0" u="none" strike="noStrike" kern="1200" cap="none" spc="0" normalizeH="0" baseline="0" noProof="0">
              <a:ln>
                <a:noFill/>
              </a:ln>
              <a:solidFill>
                <a:srgbClr val="004A86"/>
              </a:solidFill>
              <a:effectLst/>
              <a:uLnTx/>
              <a:uFillTx/>
              <a:latin typeface="Intel Clear"/>
              <a:ea typeface="+mn-ea"/>
              <a:cs typeface="+mn-cs"/>
              <a:sym typeface="Helvetica Neue"/>
            </a:endParaRPr>
          </a:p>
        </p:txBody>
      </p:sp>
      <p:graphicFrame>
        <p:nvGraphicFramePr>
          <p:cNvPr id="4" name="Table 3">
            <a:extLst>
              <a:ext uri="{FF2B5EF4-FFF2-40B4-BE49-F238E27FC236}">
                <a16:creationId xmlns:a16="http://schemas.microsoft.com/office/drawing/2014/main" id="{48EA25BF-C273-4CF6-933E-C1AE256985A1}"/>
              </a:ext>
            </a:extLst>
          </p:cNvPr>
          <p:cNvGraphicFramePr>
            <a:graphicFrameLocks noGrp="1"/>
          </p:cNvGraphicFramePr>
          <p:nvPr/>
        </p:nvGraphicFramePr>
        <p:xfrm>
          <a:off x="259889" y="804657"/>
          <a:ext cx="4281896" cy="1685925"/>
        </p:xfrm>
        <a:graphic>
          <a:graphicData uri="http://schemas.openxmlformats.org/drawingml/2006/table">
            <a:tbl>
              <a:tblPr/>
              <a:tblGrid>
                <a:gridCol w="4281896">
                  <a:extLst>
                    <a:ext uri="{9D8B030D-6E8A-4147-A177-3AD203B41FA5}">
                      <a16:colId xmlns:a16="http://schemas.microsoft.com/office/drawing/2014/main" val="3298311718"/>
                    </a:ext>
                  </a:extLst>
                </a:gridCol>
              </a:tblGrid>
              <a:tr h="352425">
                <a:tc>
                  <a:txBody>
                    <a:bodyPr/>
                    <a:lstStyle/>
                    <a:p>
                      <a:pPr algn="l" fontAlgn="base"/>
                      <a:r>
                        <a:rPr lang="en-US" sz="1200" b="1" i="0" u="none" strike="noStrike">
                          <a:solidFill>
                            <a:srgbClr val="FFFFFF"/>
                          </a:solidFill>
                          <a:effectLst/>
                          <a:latin typeface="IntelOne Display AR"/>
                        </a:rPr>
                        <a:t>Bring to Min 95% compa ratio (CR) of '22 Pay Range</a:t>
                      </a:r>
                      <a:r>
                        <a:rPr lang="en-US" sz="1200" b="1" i="0">
                          <a:solidFill>
                            <a:srgbClr val="FFFFFF"/>
                          </a:solidFill>
                          <a:effectLst/>
                          <a:latin typeface="IntelOne Display AR"/>
                        </a:rPr>
                        <a:t>​</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0068B5"/>
                    </a:solidFill>
                  </a:tcPr>
                </a:tc>
                <a:extLst>
                  <a:ext uri="{0D108BD9-81ED-4DB2-BD59-A6C34878D82A}">
                    <a16:rowId xmlns:a16="http://schemas.microsoft.com/office/drawing/2014/main" val="2791482886"/>
                  </a:ext>
                </a:extLst>
              </a:tr>
              <a:tr h="1333500">
                <a:tc>
                  <a:txBody>
                    <a:bodyPr/>
                    <a:lstStyle/>
                    <a:p>
                      <a:pPr algn="l" fontAlgn="base"/>
                      <a:r>
                        <a:rPr lang="en-US" sz="1200" b="0" i="0" u="none" strike="noStrike">
                          <a:solidFill>
                            <a:srgbClr val="000000"/>
                          </a:solidFill>
                          <a:effectLst/>
                          <a:latin typeface="IntelOne Display AR"/>
                        </a:rPr>
                        <a:t>Employee current salary = $108,750 = 87% CR</a:t>
                      </a:r>
                      <a:r>
                        <a:rPr lang="en-US" sz="1200" b="0" i="0">
                          <a:solidFill>
                            <a:srgbClr val="000000"/>
                          </a:solidFill>
                          <a:effectLst/>
                          <a:latin typeface="IntelOne Display AR"/>
                        </a:rPr>
                        <a:t>​</a:t>
                      </a:r>
                    </a:p>
                    <a:p>
                      <a:pPr algn="l" fontAlgn="base"/>
                      <a:r>
                        <a:rPr lang="en-US" sz="1200" b="0" i="0" u="none" strike="noStrike">
                          <a:solidFill>
                            <a:srgbClr val="000000"/>
                          </a:solidFill>
                          <a:effectLst/>
                          <a:latin typeface="IntelOne Display AR"/>
                        </a:rPr>
                        <a:t>Minimum CR = 95%</a:t>
                      </a:r>
                      <a:r>
                        <a:rPr lang="en-US" sz="1200" b="0" i="0">
                          <a:solidFill>
                            <a:srgbClr val="000000"/>
                          </a:solidFill>
                          <a:effectLst/>
                          <a:latin typeface="IntelOne Display AR"/>
                        </a:rPr>
                        <a:t>​</a:t>
                      </a:r>
                    </a:p>
                    <a:p>
                      <a:pPr algn="l" fontAlgn="base"/>
                      <a:r>
                        <a:rPr lang="en-US" sz="1200" b="0" i="0" u="none" strike="noStrike">
                          <a:solidFill>
                            <a:srgbClr val="000000"/>
                          </a:solidFill>
                          <a:effectLst/>
                          <a:latin typeface="IntelOne Display AR"/>
                        </a:rPr>
                        <a:t>Manager opens PF and employee's currently below 95% CR adjusted salary = $118,750 = 95% CR</a:t>
                      </a:r>
                      <a:r>
                        <a:rPr lang="en-US" sz="1200" b="0" i="0">
                          <a:solidFill>
                            <a:srgbClr val="000000"/>
                          </a:solidFill>
                          <a:effectLst/>
                          <a:latin typeface="IntelOne Display AR"/>
                        </a:rPr>
                        <a:t>​</a:t>
                      </a:r>
                    </a:p>
                    <a:p>
                      <a:pPr algn="l" fontAlgn="base"/>
                      <a:r>
                        <a:rPr lang="en-US" sz="1200" b="0" i="0" u="none" strike="noStrike">
                          <a:solidFill>
                            <a:srgbClr val="000000"/>
                          </a:solidFill>
                          <a:effectLst/>
                          <a:latin typeface="IntelOne Display AR"/>
                        </a:rPr>
                        <a:t>Manager decides additional merit to apply</a:t>
                      </a:r>
                      <a:r>
                        <a:rPr lang="en-US" sz="1200" b="0" i="0">
                          <a:solidFill>
                            <a:srgbClr val="000000"/>
                          </a:solidFill>
                          <a:effectLst/>
                          <a:latin typeface="IntelOne Display AR"/>
                        </a:rPr>
                        <a:t>​</a:t>
                      </a:r>
                    </a:p>
                    <a:p>
                      <a:pPr algn="l" fontAlgn="base"/>
                      <a:r>
                        <a:rPr lang="en-US" sz="1200" b="1" i="0" u="none" strike="noStrike">
                          <a:solidFill>
                            <a:srgbClr val="000000"/>
                          </a:solidFill>
                          <a:effectLst/>
                          <a:latin typeface="IntelOne Display AR"/>
                        </a:rPr>
                        <a:t>See Illustration below</a:t>
                      </a:r>
                      <a:r>
                        <a:rPr lang="en-US" sz="1200" b="0" i="0">
                          <a:solidFill>
                            <a:srgbClr val="000000"/>
                          </a:solidFill>
                          <a:effectLst/>
                          <a:latin typeface="IntelOne Display AR"/>
                        </a:rPr>
                        <a:t>​</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BD4E5"/>
                    </a:solidFill>
                  </a:tcPr>
                </a:tc>
                <a:extLst>
                  <a:ext uri="{0D108BD9-81ED-4DB2-BD59-A6C34878D82A}">
                    <a16:rowId xmlns:a16="http://schemas.microsoft.com/office/drawing/2014/main" val="1017201109"/>
                  </a:ext>
                </a:extLst>
              </a:tr>
            </a:tbl>
          </a:graphicData>
        </a:graphic>
      </p:graphicFrame>
      <p:graphicFrame>
        <p:nvGraphicFramePr>
          <p:cNvPr id="6" name="Table 5">
            <a:extLst>
              <a:ext uri="{FF2B5EF4-FFF2-40B4-BE49-F238E27FC236}">
                <a16:creationId xmlns:a16="http://schemas.microsoft.com/office/drawing/2014/main" id="{02C1B234-9AF5-4297-A1F2-3D8E52CF688B}"/>
              </a:ext>
            </a:extLst>
          </p:cNvPr>
          <p:cNvGraphicFramePr>
            <a:graphicFrameLocks noGrp="1"/>
          </p:cNvGraphicFramePr>
          <p:nvPr/>
        </p:nvGraphicFramePr>
        <p:xfrm>
          <a:off x="5212507" y="733515"/>
          <a:ext cx="6268293" cy="2103120"/>
        </p:xfrm>
        <a:graphic>
          <a:graphicData uri="http://schemas.openxmlformats.org/drawingml/2006/table">
            <a:tbl>
              <a:tblPr/>
              <a:tblGrid>
                <a:gridCol w="6268293">
                  <a:extLst>
                    <a:ext uri="{9D8B030D-6E8A-4147-A177-3AD203B41FA5}">
                      <a16:colId xmlns:a16="http://schemas.microsoft.com/office/drawing/2014/main" val="336536597"/>
                    </a:ext>
                  </a:extLst>
                </a:gridCol>
              </a:tblGrid>
              <a:tr h="1333500">
                <a:tc>
                  <a:txBody>
                    <a:bodyPr/>
                    <a:lstStyle/>
                    <a:p>
                      <a:pPr marL="182880" lvl="1" indent="-182880" algn="l" fontAlgn="base">
                        <a:spcBef>
                          <a:spcPts val="300"/>
                        </a:spcBef>
                        <a:buFont typeface="Arial" panose="020B0604020202020204" pitchFamily="34" charset="0"/>
                        <a:buChar char="•"/>
                      </a:pPr>
                      <a:r>
                        <a:rPr lang="en-US" sz="1300" b="0" i="0" u="none" strike="noStrike">
                          <a:solidFill>
                            <a:schemeClr val="tx1"/>
                          </a:solidFill>
                          <a:effectLst/>
                          <a:latin typeface="IntelOne Display AR"/>
                        </a:rPr>
                        <a:t>Automatically adjusted upon Rewards planning opening</a:t>
                      </a:r>
                      <a:r>
                        <a:rPr lang="en-US" sz="1300" b="0" i="0">
                          <a:solidFill>
                            <a:schemeClr val="tx1"/>
                          </a:solidFill>
                          <a:effectLst/>
                          <a:latin typeface="IntelOne Display AR"/>
                        </a:rPr>
                        <a:t>​</a:t>
                      </a:r>
                    </a:p>
                    <a:p>
                      <a:pPr marL="182880" lvl="1" indent="-182880" algn="l" fontAlgn="base">
                        <a:spcBef>
                          <a:spcPts val="300"/>
                        </a:spcBef>
                        <a:buFont typeface="Arial" panose="020B0604020202020204" pitchFamily="34" charset="0"/>
                        <a:buChar char="•"/>
                      </a:pPr>
                      <a:r>
                        <a:rPr lang="en-US" sz="1300" b="0" i="0">
                          <a:solidFill>
                            <a:schemeClr val="tx1"/>
                          </a:solidFill>
                          <a:effectLst/>
                          <a:latin typeface="IntelOne Display AR"/>
                        </a:rPr>
                        <a:t>All </a:t>
                      </a:r>
                      <a:r>
                        <a:rPr lang="en-US" sz="1300" b="0" i="0">
                          <a:solidFill>
                            <a:srgbClr val="B24501"/>
                          </a:solidFill>
                          <a:effectLst/>
                          <a:latin typeface="IntelOne Display AR"/>
                          <a:hlinkClick r:id="" action="ppaction://noaction">
                            <a:extLst>
                              <a:ext uri="{A12FA001-AC4F-418D-AE19-62706E023703}">
                                <ahyp:hlinkClr xmlns:ahyp="http://schemas.microsoft.com/office/drawing/2018/hyperlinkcolor" val="tx"/>
                              </a:ext>
                            </a:extLst>
                          </a:hlinkClick>
                        </a:rPr>
                        <a:t>Rewards eligible </a:t>
                      </a:r>
                      <a:r>
                        <a:rPr lang="en-US" sz="1300" b="0" i="0">
                          <a:solidFill>
                            <a:schemeClr val="tx1"/>
                          </a:solidFill>
                          <a:effectLst/>
                          <a:latin typeface="IntelOne Display AR"/>
                        </a:rPr>
                        <a:t>employees in Non-Exempt to GR11 are in scope</a:t>
                      </a:r>
                      <a:endParaRPr lang="en-US" sz="1040" b="0" i="0">
                        <a:solidFill>
                          <a:schemeClr val="tx1"/>
                        </a:solidFill>
                        <a:effectLst/>
                        <a:latin typeface="IntelOne Display AR"/>
                      </a:endParaRPr>
                    </a:p>
                    <a:p>
                      <a:pPr marL="182880" lvl="1" indent="-182880" algn="l" fontAlgn="base">
                        <a:spcBef>
                          <a:spcPts val="300"/>
                        </a:spcBef>
                        <a:buFont typeface="Arial" panose="020B0604020202020204" pitchFamily="34" charset="0"/>
                        <a:buChar char="•"/>
                      </a:pPr>
                      <a:r>
                        <a:rPr lang="en-US" sz="1300" b="0" i="0" u="none" strike="noStrike">
                          <a:solidFill>
                            <a:schemeClr val="tx1"/>
                          </a:solidFill>
                          <a:effectLst/>
                          <a:latin typeface="IntelOne Display AR"/>
                        </a:rPr>
                        <a:t>Employees already at/above 95% CR will </a:t>
                      </a:r>
                      <a:r>
                        <a:rPr lang="en-US" sz="1300" b="0" i="0" u="sng">
                          <a:solidFill>
                            <a:schemeClr val="tx1"/>
                          </a:solidFill>
                          <a:effectLst/>
                          <a:latin typeface="IntelOne Display AR"/>
                        </a:rPr>
                        <a:t>not</a:t>
                      </a:r>
                      <a:r>
                        <a:rPr lang="en-US" sz="1300" b="0" i="0" u="none" strike="noStrike">
                          <a:solidFill>
                            <a:schemeClr val="tx1"/>
                          </a:solidFill>
                          <a:effectLst/>
                          <a:latin typeface="IntelOne Display AR"/>
                        </a:rPr>
                        <a:t> get an increase and their adjusted CR &amp; salary will be the same as their current CR</a:t>
                      </a:r>
                      <a:r>
                        <a:rPr lang="en-US" sz="1300" b="0" i="0">
                          <a:solidFill>
                            <a:schemeClr val="tx1"/>
                          </a:solidFill>
                          <a:effectLst/>
                          <a:latin typeface="IntelOne Display AR"/>
                        </a:rPr>
                        <a:t>​</a:t>
                      </a:r>
                      <a:endParaRPr lang="en-US" sz="1040" b="0" i="0">
                        <a:solidFill>
                          <a:schemeClr val="tx1"/>
                        </a:solidFill>
                        <a:effectLst/>
                        <a:latin typeface="IntelOne Display AR"/>
                      </a:endParaRPr>
                    </a:p>
                    <a:p>
                      <a:pPr marL="182880" lvl="1" indent="-182880" algn="l" fontAlgn="base">
                        <a:spcBef>
                          <a:spcPts val="300"/>
                        </a:spcBef>
                        <a:buFont typeface="Arial" panose="020B0604020202020204" pitchFamily="34" charset="0"/>
                        <a:buChar char="•"/>
                      </a:pPr>
                      <a:r>
                        <a:rPr lang="en-US" sz="1300" b="0" i="0" u="none" strike="noStrike">
                          <a:solidFill>
                            <a:schemeClr val="tx1"/>
                          </a:solidFill>
                          <a:effectLst/>
                          <a:latin typeface="IntelOne Display AR"/>
                        </a:rPr>
                        <a:t>Budgeted before Rewards, so does not impact Rewards Cash budget/spend</a:t>
                      </a:r>
                    </a:p>
                    <a:p>
                      <a:pPr marL="182880" lvl="1" indent="-182880" algn="l" fontAlgn="base">
                        <a:spcBef>
                          <a:spcPts val="300"/>
                        </a:spcBef>
                        <a:buFont typeface="Arial" panose="020B0604020202020204" pitchFamily="34" charset="0"/>
                        <a:buChar char="•"/>
                      </a:pPr>
                      <a:r>
                        <a:rPr lang="en-US" sz="1300" b="0" i="0" u="none" strike="noStrike">
                          <a:solidFill>
                            <a:schemeClr val="tx1"/>
                          </a:solidFill>
                          <a:effectLst/>
                          <a:latin typeface="IntelOne Display AR"/>
                        </a:rPr>
                        <a:t>Cash budget is calculated from the Adjusted Salary</a:t>
                      </a:r>
                      <a:endParaRPr lang="en-US" sz="1040" b="0" i="0">
                        <a:solidFill>
                          <a:schemeClr val="tx1"/>
                        </a:solidFill>
                        <a:effectLst/>
                        <a:latin typeface="IntelOne Display AR"/>
                      </a:endParaRPr>
                    </a:p>
                    <a:p>
                      <a:pPr marL="182880" lvl="1" indent="-182880" algn="l" fontAlgn="base">
                        <a:spcBef>
                          <a:spcPts val="300"/>
                        </a:spcBef>
                        <a:buFont typeface="Arial" panose="020B0604020202020204" pitchFamily="34" charset="0"/>
                        <a:buChar char="•"/>
                      </a:pPr>
                      <a:r>
                        <a:rPr lang="en-US" sz="1300" b="0" i="0" u="none" strike="noStrike">
                          <a:solidFill>
                            <a:schemeClr val="tx1"/>
                          </a:solidFill>
                          <a:effectLst/>
                          <a:latin typeface="IntelOne Display AR"/>
                        </a:rPr>
                        <a:t>Managers are </a:t>
                      </a:r>
                      <a:r>
                        <a:rPr lang="en-US" sz="1300" b="0" i="0" u="sng">
                          <a:solidFill>
                            <a:schemeClr val="tx1"/>
                          </a:solidFill>
                          <a:effectLst/>
                          <a:latin typeface="IntelOne Display AR"/>
                        </a:rPr>
                        <a:t>not</a:t>
                      </a:r>
                      <a:r>
                        <a:rPr lang="en-US" sz="1300" b="0" i="0" u="none" strike="noStrike">
                          <a:solidFill>
                            <a:schemeClr val="tx1"/>
                          </a:solidFill>
                          <a:effectLst/>
                          <a:latin typeface="IntelOne Display AR"/>
                        </a:rPr>
                        <a:t> able to adjust</a:t>
                      </a:r>
                      <a:r>
                        <a:rPr lang="en-US" sz="1300" b="0" i="0">
                          <a:solidFill>
                            <a:schemeClr val="tx1"/>
                          </a:solidFill>
                          <a:effectLst/>
                          <a:latin typeface="IntelOne Display AR"/>
                        </a:rPr>
                        <a:t>​</a:t>
                      </a:r>
                      <a:endParaRPr lang="en-US" sz="1040" b="0" i="0">
                        <a:solidFill>
                          <a:schemeClr val="tx1"/>
                        </a:solidFill>
                        <a:effectLst/>
                        <a:latin typeface="IntelOne Display AR"/>
                      </a:endParaRPr>
                    </a:p>
                    <a:p>
                      <a:pPr marL="182880" lvl="1" indent="-182880" algn="l" fontAlgn="base">
                        <a:spcBef>
                          <a:spcPts val="300"/>
                        </a:spcBef>
                        <a:buFont typeface="Arial" panose="020B0604020202020204" pitchFamily="34" charset="0"/>
                        <a:buChar char="•"/>
                      </a:pPr>
                      <a:r>
                        <a:rPr lang="en-US" sz="1300" b="0" i="0" u="none" strike="noStrike">
                          <a:solidFill>
                            <a:schemeClr val="tx1"/>
                          </a:solidFill>
                          <a:effectLst/>
                          <a:latin typeface="IntelOne Display AR"/>
                        </a:rPr>
                        <a:t>Checking the FPA box zero's out employees currently on or placed on FPA during Rewards planning. Funds will not be available to use for others.</a:t>
                      </a:r>
                      <a:r>
                        <a:rPr lang="en-US" sz="1300" b="0" i="0">
                          <a:solidFill>
                            <a:schemeClr val="tx1"/>
                          </a:solidFill>
                          <a:effectLst/>
                          <a:latin typeface="IntelOne Display AR"/>
                        </a:rPr>
                        <a:t>​</a:t>
                      </a:r>
                      <a:endParaRPr lang="en-US" sz="1040" b="0" i="0">
                        <a:solidFill>
                          <a:schemeClr val="tx1"/>
                        </a:solidFill>
                        <a:effectLst/>
                        <a:latin typeface="IntelOne Display AR"/>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65DEFF"/>
                    </a:solidFill>
                  </a:tcPr>
                </a:tc>
                <a:extLst>
                  <a:ext uri="{0D108BD9-81ED-4DB2-BD59-A6C34878D82A}">
                    <a16:rowId xmlns:a16="http://schemas.microsoft.com/office/drawing/2014/main" val="3673244077"/>
                  </a:ext>
                </a:extLst>
              </a:tr>
            </a:tbl>
          </a:graphicData>
        </a:graphic>
      </p:graphicFrame>
      <p:sp>
        <p:nvSpPr>
          <p:cNvPr id="8" name="Rectangle 1">
            <a:extLst>
              <a:ext uri="{FF2B5EF4-FFF2-40B4-BE49-F238E27FC236}">
                <a16:creationId xmlns:a16="http://schemas.microsoft.com/office/drawing/2014/main" id="{4971826C-C70A-4CF6-A268-00EFAE9904B6}"/>
              </a:ext>
            </a:extLst>
          </p:cNvPr>
          <p:cNvSpPr>
            <a:spLocks noChangeArrowheads="1"/>
          </p:cNvSpPr>
          <p:nvPr/>
        </p:nvSpPr>
        <p:spPr bwMode="auto">
          <a:xfrm>
            <a:off x="381000" y="3221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ndParaRPr>
          </a:p>
        </p:txBody>
      </p:sp>
      <p:sp>
        <p:nvSpPr>
          <p:cNvPr id="10" name="TextBox 9">
            <a:extLst>
              <a:ext uri="{FF2B5EF4-FFF2-40B4-BE49-F238E27FC236}">
                <a16:creationId xmlns:a16="http://schemas.microsoft.com/office/drawing/2014/main" id="{6B52BD31-60C7-48A3-9874-D54196124640}"/>
              </a:ext>
            </a:extLst>
          </p:cNvPr>
          <p:cNvSpPr txBox="1"/>
          <p:nvPr/>
        </p:nvSpPr>
        <p:spPr>
          <a:xfrm>
            <a:off x="3038764" y="3332379"/>
            <a:ext cx="61698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rPr>
              <a:t> </a:t>
            </a:r>
            <a:endParaRPr kumimoji="0" lang="en-US" sz="1800" b="0" i="0" u="none" strike="noStrike" kern="1200" cap="none" spc="0" normalizeH="0" baseline="0" noProof="0">
              <a:ln>
                <a:noFill/>
              </a:ln>
              <a:solidFill>
                <a:srgbClr val="000000"/>
              </a:solidFill>
              <a:effectLst/>
              <a:uLnTx/>
              <a:uFillTx/>
              <a:latin typeface="Intel Clear"/>
            </a:endParaRPr>
          </a:p>
        </p:txBody>
      </p:sp>
      <p:sp>
        <p:nvSpPr>
          <p:cNvPr id="12" name="TextBox 11">
            <a:extLst>
              <a:ext uri="{FF2B5EF4-FFF2-40B4-BE49-F238E27FC236}">
                <a16:creationId xmlns:a16="http://schemas.microsoft.com/office/drawing/2014/main" id="{5C035967-6E36-47BF-9B71-28FFD86AE02A}"/>
              </a:ext>
            </a:extLst>
          </p:cNvPr>
          <p:cNvSpPr txBox="1"/>
          <p:nvPr/>
        </p:nvSpPr>
        <p:spPr>
          <a:xfrm>
            <a:off x="3038764" y="3332379"/>
            <a:ext cx="61698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rPr>
              <a:t> </a:t>
            </a:r>
            <a:endParaRPr kumimoji="0" lang="en-US" sz="1800" b="0" i="0" u="none" strike="noStrike" kern="1200" cap="none" spc="0" normalizeH="0" baseline="0" noProof="0">
              <a:ln>
                <a:noFill/>
              </a:ln>
              <a:solidFill>
                <a:srgbClr val="000000"/>
              </a:solidFill>
              <a:effectLst/>
              <a:uLnTx/>
              <a:uFillTx/>
              <a:latin typeface="Intel Clear"/>
            </a:endParaRPr>
          </a:p>
        </p:txBody>
      </p:sp>
      <p:sp>
        <p:nvSpPr>
          <p:cNvPr id="14" name="TextBox 13">
            <a:extLst>
              <a:ext uri="{FF2B5EF4-FFF2-40B4-BE49-F238E27FC236}">
                <a16:creationId xmlns:a16="http://schemas.microsoft.com/office/drawing/2014/main" id="{3A0F5F11-F99A-48C2-B480-08187FAF5867}"/>
              </a:ext>
            </a:extLst>
          </p:cNvPr>
          <p:cNvSpPr txBox="1"/>
          <p:nvPr/>
        </p:nvSpPr>
        <p:spPr>
          <a:xfrm>
            <a:off x="3038764" y="3332379"/>
            <a:ext cx="61698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rPr>
              <a:t> </a:t>
            </a:r>
            <a:endParaRPr kumimoji="0" lang="en-US" sz="1800" b="0" i="0" u="none" strike="noStrike" kern="1200" cap="none" spc="0" normalizeH="0" baseline="0" noProof="0">
              <a:ln>
                <a:noFill/>
              </a:ln>
              <a:solidFill>
                <a:srgbClr val="000000"/>
              </a:solidFill>
              <a:effectLst/>
              <a:uLnTx/>
              <a:uFillTx/>
              <a:latin typeface="Intel Clear"/>
            </a:endParaRPr>
          </a:p>
        </p:txBody>
      </p:sp>
      <p:sp>
        <p:nvSpPr>
          <p:cNvPr id="36" name="Rectangle 35">
            <a:extLst>
              <a:ext uri="{FF2B5EF4-FFF2-40B4-BE49-F238E27FC236}">
                <a16:creationId xmlns:a16="http://schemas.microsoft.com/office/drawing/2014/main" id="{B892090F-506A-43AE-BE03-044BB49D3BC8}"/>
              </a:ext>
            </a:extLst>
          </p:cNvPr>
          <p:cNvSpPr/>
          <p:nvPr/>
        </p:nvSpPr>
        <p:spPr>
          <a:xfrm>
            <a:off x="259889" y="4625118"/>
            <a:ext cx="11324727" cy="447029"/>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7" name="Rectangle 36">
            <a:extLst>
              <a:ext uri="{FF2B5EF4-FFF2-40B4-BE49-F238E27FC236}">
                <a16:creationId xmlns:a16="http://schemas.microsoft.com/office/drawing/2014/main" id="{674C1175-0485-44E0-AB5C-9E9609FCEAB7}"/>
              </a:ext>
            </a:extLst>
          </p:cNvPr>
          <p:cNvSpPr/>
          <p:nvPr/>
        </p:nvSpPr>
        <p:spPr>
          <a:xfrm>
            <a:off x="101600" y="2973146"/>
            <a:ext cx="11605962" cy="3397775"/>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Intel Clear"/>
              </a:rPr>
              <a:t>Illustration</a:t>
            </a:r>
            <a:endParaRPr kumimoji="0" lang="en-IE" sz="3200" b="0" i="0" u="none" strike="noStrike" kern="1200" cap="none" spc="0" normalizeH="0" baseline="0" noProof="0">
              <a:ln>
                <a:noFill/>
              </a:ln>
              <a:solidFill>
                <a:srgbClr val="000000"/>
              </a:solidFill>
              <a:effectLst/>
              <a:uLnTx/>
              <a:uFillTx/>
              <a:latin typeface="Intel Clear"/>
            </a:endParaRPr>
          </a:p>
        </p:txBody>
      </p:sp>
      <p:sp>
        <p:nvSpPr>
          <p:cNvPr id="38" name="TextBox 37">
            <a:extLst>
              <a:ext uri="{FF2B5EF4-FFF2-40B4-BE49-F238E27FC236}">
                <a16:creationId xmlns:a16="http://schemas.microsoft.com/office/drawing/2014/main" id="{07433E46-2DBA-439D-B288-ADC008DDF8A0}"/>
              </a:ext>
            </a:extLst>
          </p:cNvPr>
          <p:cNvSpPr txBox="1"/>
          <p:nvPr/>
        </p:nvSpPr>
        <p:spPr>
          <a:xfrm>
            <a:off x="5645378" y="4680016"/>
            <a:ext cx="53121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tel Clear"/>
                <a:ea typeface="+mn-ea"/>
                <a:cs typeface="+mn-cs"/>
                <a:sym typeface="Helvetica Neue"/>
              </a:rPr>
              <a:t>Country Budget %</a:t>
            </a:r>
          </a:p>
        </p:txBody>
      </p:sp>
      <p:sp>
        <p:nvSpPr>
          <p:cNvPr id="39" name="TextBox 38">
            <a:extLst>
              <a:ext uri="{FF2B5EF4-FFF2-40B4-BE49-F238E27FC236}">
                <a16:creationId xmlns:a16="http://schemas.microsoft.com/office/drawing/2014/main" id="{F18BD158-2E66-46D5-B81A-67DC7B86E6F9}"/>
              </a:ext>
            </a:extLst>
          </p:cNvPr>
          <p:cNvSpPr txBox="1"/>
          <p:nvPr/>
        </p:nvSpPr>
        <p:spPr>
          <a:xfrm>
            <a:off x="1243852" y="4675433"/>
            <a:ext cx="7214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tel Clear"/>
                <a:ea typeface="+mn-ea"/>
                <a:cs typeface="+mn-cs"/>
                <a:sym typeface="Helvetica Neue"/>
              </a:rPr>
              <a:t>Current Salary / Midpoint of Pay Range</a:t>
            </a:r>
          </a:p>
        </p:txBody>
      </p:sp>
      <p:sp>
        <p:nvSpPr>
          <p:cNvPr id="40" name="TextBox 39">
            <a:extLst>
              <a:ext uri="{FF2B5EF4-FFF2-40B4-BE49-F238E27FC236}">
                <a16:creationId xmlns:a16="http://schemas.microsoft.com/office/drawing/2014/main" id="{BBDBC1CE-C267-46DF-B757-F56C872CA9F8}"/>
              </a:ext>
            </a:extLst>
          </p:cNvPr>
          <p:cNvSpPr txBox="1"/>
          <p:nvPr/>
        </p:nvSpPr>
        <p:spPr>
          <a:xfrm>
            <a:off x="2175270" y="4682099"/>
            <a:ext cx="94952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tel Clear"/>
                <a:ea typeface="+mn-ea"/>
                <a:cs typeface="+mn-cs"/>
                <a:sym typeface="Helvetica Neue"/>
              </a:rPr>
              <a:t>(Adjusted Salary – Current Salary) / Current Salary</a:t>
            </a:r>
          </a:p>
        </p:txBody>
      </p:sp>
      <p:sp>
        <p:nvSpPr>
          <p:cNvPr id="41" name="TextBox 40">
            <a:extLst>
              <a:ext uri="{FF2B5EF4-FFF2-40B4-BE49-F238E27FC236}">
                <a16:creationId xmlns:a16="http://schemas.microsoft.com/office/drawing/2014/main" id="{CD2CFFDD-278C-4495-946C-642BAB000C67}"/>
              </a:ext>
            </a:extLst>
          </p:cNvPr>
          <p:cNvSpPr txBox="1"/>
          <p:nvPr/>
        </p:nvSpPr>
        <p:spPr>
          <a:xfrm>
            <a:off x="3297390" y="4679015"/>
            <a:ext cx="94952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tel Clear"/>
              </a:rPr>
              <a:t>Current Salary * Adjustment to 95% + Current Salary</a:t>
            </a:r>
            <a:endParaRPr kumimoji="0" lang="en-US" sz="800" b="0" i="0" u="none" strike="noStrike" kern="1200" cap="none" spc="0" normalizeH="0" baseline="0" noProof="0">
              <a:ln>
                <a:noFill/>
              </a:ln>
              <a:solidFill>
                <a:srgbClr val="000000"/>
              </a:solidFill>
              <a:effectLst/>
              <a:uLnTx/>
              <a:uFillTx/>
              <a:latin typeface="Intel Clear"/>
              <a:ea typeface="+mn-ea"/>
              <a:cs typeface="+mn-cs"/>
              <a:sym typeface="Helvetica Neue"/>
            </a:endParaRPr>
          </a:p>
        </p:txBody>
      </p:sp>
      <p:sp>
        <p:nvSpPr>
          <p:cNvPr id="42" name="TextBox 41">
            <a:extLst>
              <a:ext uri="{FF2B5EF4-FFF2-40B4-BE49-F238E27FC236}">
                <a16:creationId xmlns:a16="http://schemas.microsoft.com/office/drawing/2014/main" id="{1C848331-A831-420B-A3D2-95007325D7CB}"/>
              </a:ext>
            </a:extLst>
          </p:cNvPr>
          <p:cNvSpPr txBox="1"/>
          <p:nvPr/>
        </p:nvSpPr>
        <p:spPr>
          <a:xfrm>
            <a:off x="4541785" y="4675433"/>
            <a:ext cx="94952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tel Clear"/>
                <a:ea typeface="+mn-ea"/>
                <a:cs typeface="+mn-cs"/>
                <a:sym typeface="Helvetica Neue"/>
              </a:rPr>
              <a:t>Adjusted Salary / Midpoint of Pay Range</a:t>
            </a:r>
          </a:p>
        </p:txBody>
      </p:sp>
      <p:sp>
        <p:nvSpPr>
          <p:cNvPr id="43" name="TextBox 42">
            <a:extLst>
              <a:ext uri="{FF2B5EF4-FFF2-40B4-BE49-F238E27FC236}">
                <a16:creationId xmlns:a16="http://schemas.microsoft.com/office/drawing/2014/main" id="{8A788B6B-9C25-43DE-87BA-7B2E7039DCB9}"/>
              </a:ext>
            </a:extLst>
          </p:cNvPr>
          <p:cNvSpPr txBox="1"/>
          <p:nvPr/>
        </p:nvSpPr>
        <p:spPr>
          <a:xfrm>
            <a:off x="7282579" y="4702816"/>
            <a:ext cx="94952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tel Clear"/>
                <a:ea typeface="+mn-ea"/>
                <a:cs typeface="+mn-cs"/>
                <a:sym typeface="Helvetica Neue"/>
              </a:rPr>
              <a:t>Adjusted Salary * Increase %</a:t>
            </a:r>
          </a:p>
        </p:txBody>
      </p:sp>
      <p:sp>
        <p:nvSpPr>
          <p:cNvPr id="44" name="TextBox 43">
            <a:extLst>
              <a:ext uri="{FF2B5EF4-FFF2-40B4-BE49-F238E27FC236}">
                <a16:creationId xmlns:a16="http://schemas.microsoft.com/office/drawing/2014/main" id="{6DC0396F-6D09-44D2-8291-5FC601FD3611}"/>
              </a:ext>
            </a:extLst>
          </p:cNvPr>
          <p:cNvSpPr txBox="1"/>
          <p:nvPr/>
        </p:nvSpPr>
        <p:spPr>
          <a:xfrm>
            <a:off x="8232435" y="4682099"/>
            <a:ext cx="94952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tel Clear"/>
                <a:ea typeface="+mn-ea"/>
                <a:cs typeface="+mn-cs"/>
                <a:sym typeface="Helvetica Neue"/>
              </a:rPr>
              <a:t>(New Salary – Current Salary) / Current Salary</a:t>
            </a:r>
          </a:p>
        </p:txBody>
      </p:sp>
      <p:sp>
        <p:nvSpPr>
          <p:cNvPr id="45" name="TextBox 44">
            <a:extLst>
              <a:ext uri="{FF2B5EF4-FFF2-40B4-BE49-F238E27FC236}">
                <a16:creationId xmlns:a16="http://schemas.microsoft.com/office/drawing/2014/main" id="{DC1B7C7D-555D-4E28-8E91-AA96666A0924}"/>
              </a:ext>
            </a:extLst>
          </p:cNvPr>
          <p:cNvSpPr txBox="1"/>
          <p:nvPr/>
        </p:nvSpPr>
        <p:spPr>
          <a:xfrm>
            <a:off x="9572643" y="4675433"/>
            <a:ext cx="94952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tel Clear"/>
              </a:rPr>
              <a:t>Adjusted Salary + Increase Amt</a:t>
            </a:r>
            <a:endParaRPr kumimoji="0" lang="en-US" sz="800" b="0" i="0" u="none" strike="noStrike" kern="1200" cap="none" spc="0" normalizeH="0" baseline="0" noProof="0">
              <a:ln>
                <a:noFill/>
              </a:ln>
              <a:solidFill>
                <a:srgbClr val="000000"/>
              </a:solidFill>
              <a:effectLst/>
              <a:uLnTx/>
              <a:uFillTx/>
              <a:latin typeface="Intel Clear"/>
              <a:ea typeface="+mn-ea"/>
              <a:cs typeface="+mn-cs"/>
              <a:sym typeface="Helvetica Neue"/>
            </a:endParaRPr>
          </a:p>
        </p:txBody>
      </p:sp>
      <p:sp>
        <p:nvSpPr>
          <p:cNvPr id="46" name="TextBox 45">
            <a:extLst>
              <a:ext uri="{FF2B5EF4-FFF2-40B4-BE49-F238E27FC236}">
                <a16:creationId xmlns:a16="http://schemas.microsoft.com/office/drawing/2014/main" id="{567F3D73-AC12-4D8C-951D-0564FA15755B}"/>
              </a:ext>
            </a:extLst>
          </p:cNvPr>
          <p:cNvSpPr txBox="1"/>
          <p:nvPr/>
        </p:nvSpPr>
        <p:spPr>
          <a:xfrm>
            <a:off x="10635088" y="4675433"/>
            <a:ext cx="94952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tel Clear"/>
              </a:rPr>
              <a:t>New Salary / Midpoint of Pay Range</a:t>
            </a:r>
            <a:endParaRPr kumimoji="0" lang="en-US" sz="800" b="0" i="0" u="none" strike="noStrike" kern="1200" cap="none" spc="0" normalizeH="0" baseline="0" noProof="0">
              <a:ln>
                <a:noFill/>
              </a:ln>
              <a:solidFill>
                <a:srgbClr val="000000"/>
              </a:solidFill>
              <a:effectLst/>
              <a:uLnTx/>
              <a:uFillTx/>
              <a:latin typeface="Intel Clear"/>
              <a:ea typeface="+mn-ea"/>
              <a:cs typeface="+mn-cs"/>
              <a:sym typeface="Helvetica Neue"/>
            </a:endParaRPr>
          </a:p>
        </p:txBody>
      </p:sp>
      <p:graphicFrame>
        <p:nvGraphicFramePr>
          <p:cNvPr id="47" name="Table 46">
            <a:extLst>
              <a:ext uri="{FF2B5EF4-FFF2-40B4-BE49-F238E27FC236}">
                <a16:creationId xmlns:a16="http://schemas.microsoft.com/office/drawing/2014/main" id="{D5579515-7EE9-4BB2-8AFF-1F5F75FD7B02}"/>
              </a:ext>
            </a:extLst>
          </p:cNvPr>
          <p:cNvGraphicFramePr>
            <a:graphicFrameLocks noGrp="1"/>
          </p:cNvGraphicFramePr>
          <p:nvPr/>
        </p:nvGraphicFramePr>
        <p:xfrm>
          <a:off x="297777" y="3506181"/>
          <a:ext cx="11286839" cy="1025140"/>
        </p:xfrm>
        <a:graphic>
          <a:graphicData uri="http://schemas.openxmlformats.org/drawingml/2006/table">
            <a:tbl>
              <a:tblPr/>
              <a:tblGrid>
                <a:gridCol w="940526">
                  <a:extLst>
                    <a:ext uri="{9D8B030D-6E8A-4147-A177-3AD203B41FA5}">
                      <a16:colId xmlns:a16="http://schemas.microsoft.com/office/drawing/2014/main" val="1415144961"/>
                    </a:ext>
                  </a:extLst>
                </a:gridCol>
                <a:gridCol w="810427">
                  <a:extLst>
                    <a:ext uri="{9D8B030D-6E8A-4147-A177-3AD203B41FA5}">
                      <a16:colId xmlns:a16="http://schemas.microsoft.com/office/drawing/2014/main" val="2334562449"/>
                    </a:ext>
                  </a:extLst>
                </a:gridCol>
                <a:gridCol w="1184366">
                  <a:extLst>
                    <a:ext uri="{9D8B030D-6E8A-4147-A177-3AD203B41FA5}">
                      <a16:colId xmlns:a16="http://schemas.microsoft.com/office/drawing/2014/main" val="4189693067"/>
                    </a:ext>
                  </a:extLst>
                </a:gridCol>
                <a:gridCol w="1332411">
                  <a:extLst>
                    <a:ext uri="{9D8B030D-6E8A-4147-A177-3AD203B41FA5}">
                      <a16:colId xmlns:a16="http://schemas.microsoft.com/office/drawing/2014/main" val="3637660189"/>
                    </a:ext>
                  </a:extLst>
                </a:gridCol>
                <a:gridCol w="992777">
                  <a:extLst>
                    <a:ext uri="{9D8B030D-6E8A-4147-A177-3AD203B41FA5}">
                      <a16:colId xmlns:a16="http://schemas.microsoft.com/office/drawing/2014/main" val="3753667214"/>
                    </a:ext>
                  </a:extLst>
                </a:gridCol>
                <a:gridCol w="870858">
                  <a:extLst>
                    <a:ext uri="{9D8B030D-6E8A-4147-A177-3AD203B41FA5}">
                      <a16:colId xmlns:a16="http://schemas.microsoft.com/office/drawing/2014/main" val="1539709727"/>
                    </a:ext>
                  </a:extLst>
                </a:gridCol>
                <a:gridCol w="827314">
                  <a:extLst>
                    <a:ext uri="{9D8B030D-6E8A-4147-A177-3AD203B41FA5}">
                      <a16:colId xmlns:a16="http://schemas.microsoft.com/office/drawing/2014/main" val="659103387"/>
                    </a:ext>
                  </a:extLst>
                </a:gridCol>
                <a:gridCol w="966651">
                  <a:extLst>
                    <a:ext uri="{9D8B030D-6E8A-4147-A177-3AD203B41FA5}">
                      <a16:colId xmlns:a16="http://schemas.microsoft.com/office/drawing/2014/main" val="2834309797"/>
                    </a:ext>
                  </a:extLst>
                </a:gridCol>
                <a:gridCol w="1201783">
                  <a:extLst>
                    <a:ext uri="{9D8B030D-6E8A-4147-A177-3AD203B41FA5}">
                      <a16:colId xmlns:a16="http://schemas.microsoft.com/office/drawing/2014/main" val="2933070001"/>
                    </a:ext>
                  </a:extLst>
                </a:gridCol>
                <a:gridCol w="1227909">
                  <a:extLst>
                    <a:ext uri="{9D8B030D-6E8A-4147-A177-3AD203B41FA5}">
                      <a16:colId xmlns:a16="http://schemas.microsoft.com/office/drawing/2014/main" val="3350370508"/>
                    </a:ext>
                  </a:extLst>
                </a:gridCol>
                <a:gridCol w="931817">
                  <a:extLst>
                    <a:ext uri="{9D8B030D-6E8A-4147-A177-3AD203B41FA5}">
                      <a16:colId xmlns:a16="http://schemas.microsoft.com/office/drawing/2014/main" val="333399397"/>
                    </a:ext>
                  </a:extLst>
                </a:gridCol>
              </a:tblGrid>
              <a:tr h="768855">
                <a:tc>
                  <a:txBody>
                    <a:bodyPr/>
                    <a:lstStyle/>
                    <a:p>
                      <a:pPr algn="ctr" fontAlgn="t"/>
                      <a:r>
                        <a:rPr lang="en-US" sz="1600" b="0" i="0" u="none" strike="noStrike">
                          <a:solidFill>
                            <a:srgbClr val="000000"/>
                          </a:solidFill>
                          <a:effectLst/>
                          <a:latin typeface="IntelOne Display AR"/>
                        </a:rPr>
                        <a:t>Current Salary</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600" b="0" i="0" u="none" strike="noStrike">
                          <a:solidFill>
                            <a:srgbClr val="000000"/>
                          </a:solidFill>
                          <a:effectLst/>
                          <a:latin typeface="IntelOne Display AR"/>
                        </a:rPr>
                        <a:t>Current CR</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600" b="0" i="0" u="none" strike="noStrike">
                          <a:solidFill>
                            <a:srgbClr val="000000"/>
                          </a:solidFill>
                          <a:effectLst/>
                          <a:latin typeface="IntelOne Display AR"/>
                        </a:rPr>
                        <a:t>Adjustment to 95% CR</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600" b="0" i="0" u="none" strike="noStrike">
                          <a:solidFill>
                            <a:srgbClr val="000000"/>
                          </a:solidFill>
                          <a:effectLst/>
                          <a:latin typeface="IntelOne Display AR"/>
                        </a:rPr>
                        <a:t>Adjusted Salary</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600" b="0" i="0" u="none" strike="noStrike">
                          <a:solidFill>
                            <a:srgbClr val="000000"/>
                          </a:solidFill>
                          <a:effectLst/>
                          <a:latin typeface="IntelOne Display AR"/>
                        </a:rPr>
                        <a:t>Adjusted CR</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t"/>
                      <a:r>
                        <a:rPr lang="en-US" sz="1600" b="0" i="0" u="none" strike="noStrike">
                          <a:solidFill>
                            <a:srgbClr val="000000"/>
                          </a:solidFill>
                          <a:effectLst/>
                          <a:latin typeface="IntelOne Display AR"/>
                        </a:rPr>
                        <a:t>Merit Budget %</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600" b="0" i="0" u="none" strike="noStrike">
                          <a:solidFill>
                            <a:srgbClr val="000000"/>
                          </a:solidFill>
                          <a:effectLst/>
                          <a:latin typeface="IntelOne Display AR"/>
                        </a:rPr>
                        <a:t>Merit Increase %</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IntelOne Display AR"/>
                        </a:rPr>
                        <a:t>Increase Amt</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t"/>
                      <a:r>
                        <a:rPr lang="en-US" sz="1600" b="0" i="0" u="none" strike="noStrike">
                          <a:solidFill>
                            <a:srgbClr val="000000"/>
                          </a:solidFill>
                          <a:effectLst/>
                          <a:latin typeface="IntelOne Display AR"/>
                        </a:rPr>
                        <a:t>Total Base Pay Increase %</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t"/>
                      <a:r>
                        <a:rPr lang="en-US" sz="1600" b="0" i="0" u="none" strike="noStrike">
                          <a:solidFill>
                            <a:srgbClr val="000000"/>
                          </a:solidFill>
                          <a:effectLst/>
                          <a:latin typeface="IntelOne Display AR"/>
                        </a:rPr>
                        <a:t>New Salary</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600" b="0" i="0" u="none" strike="noStrike">
                          <a:solidFill>
                            <a:srgbClr val="000000"/>
                          </a:solidFill>
                          <a:effectLst/>
                          <a:latin typeface="IntelOne Display AR"/>
                        </a:rPr>
                        <a:t>New CR</a:t>
                      </a:r>
                    </a:p>
                  </a:txBody>
                  <a:tcPr marL="9492" marR="9492" marT="94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085410"/>
                  </a:ext>
                </a:extLst>
              </a:tr>
              <a:tr h="256285">
                <a:tc>
                  <a:txBody>
                    <a:bodyPr/>
                    <a:lstStyle/>
                    <a:p>
                      <a:pPr algn="ctr" fontAlgn="b"/>
                      <a:r>
                        <a:rPr lang="en-US" sz="1600" b="0" i="0" u="none" strike="noStrike">
                          <a:solidFill>
                            <a:srgbClr val="000000"/>
                          </a:solidFill>
                          <a:effectLst/>
                          <a:latin typeface="IntelOne Display AR"/>
                        </a:rPr>
                        <a:t>$108,750 </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600" b="0" i="0" u="none" strike="noStrike">
                          <a:solidFill>
                            <a:srgbClr val="000000"/>
                          </a:solidFill>
                          <a:effectLst/>
                          <a:latin typeface="IntelOne Display AR"/>
                        </a:rPr>
                        <a:t>87%</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600" b="0" i="0" u="none" strike="noStrike">
                          <a:solidFill>
                            <a:srgbClr val="000000"/>
                          </a:solidFill>
                          <a:effectLst/>
                          <a:latin typeface="IntelOne Display AR"/>
                        </a:rPr>
                        <a:t>9.2%</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IntelOne Display AR"/>
                        </a:rPr>
                        <a:t>$118,750</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IntelOne Display AR"/>
                        </a:rPr>
                        <a:t>95%</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IntelOne Display AR"/>
                        </a:rPr>
                        <a:t>5%</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600" b="0" i="0" u="none" strike="noStrike">
                          <a:solidFill>
                            <a:srgbClr val="000000"/>
                          </a:solidFill>
                          <a:effectLst/>
                          <a:latin typeface="IntelOne Display AR"/>
                        </a:rPr>
                        <a:t>5%</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IntelOne Display AR"/>
                        </a:rPr>
                        <a:t>$5,937.50</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a:solidFill>
                            <a:srgbClr val="000000"/>
                          </a:solidFill>
                          <a:effectLst/>
                          <a:latin typeface="IntelOne Display AR"/>
                        </a:rPr>
                        <a:t>14.7%</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a:solidFill>
                            <a:srgbClr val="000000"/>
                          </a:solidFill>
                          <a:effectLst/>
                          <a:latin typeface="IntelOne Display AR"/>
                        </a:rPr>
                        <a:t>$124,687.50 </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600" b="0" i="0" u="none" strike="noStrike">
                          <a:solidFill>
                            <a:srgbClr val="000000"/>
                          </a:solidFill>
                          <a:effectLst/>
                          <a:latin typeface="IntelOne Display AR"/>
                        </a:rPr>
                        <a:t>99.8%</a:t>
                      </a:r>
                    </a:p>
                  </a:txBody>
                  <a:tcPr marL="9492" marR="9492" marT="94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49345196"/>
                  </a:ext>
                </a:extLst>
              </a:tr>
            </a:tbl>
          </a:graphicData>
        </a:graphic>
      </p:graphicFrame>
      <p:sp>
        <p:nvSpPr>
          <p:cNvPr id="48" name="Rectangle 47">
            <a:extLst>
              <a:ext uri="{FF2B5EF4-FFF2-40B4-BE49-F238E27FC236}">
                <a16:creationId xmlns:a16="http://schemas.microsoft.com/office/drawing/2014/main" id="{25B53B51-1B02-4915-8FA1-0F4E2B819B72}"/>
              </a:ext>
            </a:extLst>
          </p:cNvPr>
          <p:cNvSpPr/>
          <p:nvPr/>
        </p:nvSpPr>
        <p:spPr>
          <a:xfrm>
            <a:off x="6391243" y="3506181"/>
            <a:ext cx="891336" cy="1724210"/>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9" name="TextBox 48">
            <a:extLst>
              <a:ext uri="{FF2B5EF4-FFF2-40B4-BE49-F238E27FC236}">
                <a16:creationId xmlns:a16="http://schemas.microsoft.com/office/drawing/2014/main" id="{72613AAB-3FE6-4E26-8128-FA755E7FA063}"/>
              </a:ext>
            </a:extLst>
          </p:cNvPr>
          <p:cNvSpPr txBox="1"/>
          <p:nvPr/>
        </p:nvSpPr>
        <p:spPr>
          <a:xfrm>
            <a:off x="303461" y="4670550"/>
            <a:ext cx="811502"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rgbClr val="000000"/>
                </a:solidFill>
                <a:effectLst/>
                <a:uLnTx/>
                <a:uFillTx/>
                <a:latin typeface="Intel Clear"/>
                <a:ea typeface="+mn-ea"/>
                <a:cs typeface="+mn-cs"/>
                <a:sym typeface="Helvetica Neue"/>
              </a:rPr>
              <a:t>How is it calculated?</a:t>
            </a:r>
          </a:p>
        </p:txBody>
      </p:sp>
      <p:sp>
        <p:nvSpPr>
          <p:cNvPr id="50" name="TextBox 49">
            <a:extLst>
              <a:ext uri="{FF2B5EF4-FFF2-40B4-BE49-F238E27FC236}">
                <a16:creationId xmlns:a16="http://schemas.microsoft.com/office/drawing/2014/main" id="{E97CA659-8A02-420B-9627-4EF609760669}"/>
              </a:ext>
            </a:extLst>
          </p:cNvPr>
          <p:cNvSpPr txBox="1"/>
          <p:nvPr/>
        </p:nvSpPr>
        <p:spPr>
          <a:xfrm>
            <a:off x="6450182" y="4695315"/>
            <a:ext cx="73780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95000"/>
                    <a:lumOff val="5000"/>
                  </a:srgbClr>
                </a:solidFill>
                <a:effectLst/>
                <a:uLnTx/>
                <a:uFillTx/>
                <a:latin typeface="Intel Clear"/>
                <a:ea typeface="+mn-ea"/>
                <a:cs typeface="+mn-cs"/>
                <a:sym typeface="Helvetica Neue"/>
              </a:rPr>
              <a:t>Manager Enters Recommended Merit Increase</a:t>
            </a:r>
          </a:p>
        </p:txBody>
      </p:sp>
      <p:sp>
        <p:nvSpPr>
          <p:cNvPr id="51" name="Right Brace 50">
            <a:extLst>
              <a:ext uri="{FF2B5EF4-FFF2-40B4-BE49-F238E27FC236}">
                <a16:creationId xmlns:a16="http://schemas.microsoft.com/office/drawing/2014/main" id="{FA60F322-7B6F-4628-9A6A-B4C320422738}"/>
              </a:ext>
            </a:extLst>
          </p:cNvPr>
          <p:cNvSpPr/>
          <p:nvPr/>
        </p:nvSpPr>
        <p:spPr>
          <a:xfrm rot="5400000">
            <a:off x="3677115" y="3935940"/>
            <a:ext cx="315795" cy="2647407"/>
          </a:xfrm>
          <a:prstGeom prst="rightBrace">
            <a:avLst/>
          </a:prstGeom>
          <a:noFill/>
          <a:ln w="19050" cap="flat">
            <a:solidFill>
              <a:srgbClr val="2872C5"/>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52" name="TextBox 51">
            <a:extLst>
              <a:ext uri="{FF2B5EF4-FFF2-40B4-BE49-F238E27FC236}">
                <a16:creationId xmlns:a16="http://schemas.microsoft.com/office/drawing/2014/main" id="{DF8911CD-FBA9-442B-81F0-F34BA9576601}"/>
              </a:ext>
            </a:extLst>
          </p:cNvPr>
          <p:cNvSpPr txBox="1"/>
          <p:nvPr/>
        </p:nvSpPr>
        <p:spPr>
          <a:xfrm>
            <a:off x="2238899" y="5447592"/>
            <a:ext cx="319222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A86"/>
                </a:solidFill>
                <a:effectLst/>
                <a:uLnTx/>
                <a:uFillTx/>
                <a:latin typeface="IntelOne Display AR"/>
              </a:rPr>
              <a:t>Automatic Bring to Min of </a:t>
            </a:r>
            <a:r>
              <a:rPr kumimoji="0" lang="en-US" sz="1000" b="0" i="0" u="none" strike="noStrike" kern="1200" cap="none" spc="0" normalizeH="0" baseline="0" noProof="0">
                <a:ln>
                  <a:noFill/>
                </a:ln>
                <a:solidFill>
                  <a:srgbClr val="004A86"/>
                </a:solidFill>
                <a:effectLst/>
                <a:uLnTx/>
                <a:uFillTx/>
                <a:latin typeface="IntelOne Display AR"/>
                <a:sym typeface="Helvetica Neue"/>
              </a:rPr>
              <a:t>95% </a:t>
            </a:r>
            <a:r>
              <a:rPr kumimoji="0" lang="en-US" sz="1000" b="0" i="0" u="none" strike="noStrike" kern="1200" cap="none" spc="0" normalizeH="0" baseline="0" noProof="0" err="1">
                <a:ln>
                  <a:noFill/>
                </a:ln>
                <a:solidFill>
                  <a:srgbClr val="004A86"/>
                </a:solidFill>
                <a:effectLst/>
                <a:uLnTx/>
                <a:uFillTx/>
                <a:latin typeface="IntelOne Display AR"/>
                <a:sym typeface="Helvetica Neue"/>
              </a:rPr>
              <a:t>compa</a:t>
            </a:r>
            <a:r>
              <a:rPr kumimoji="0" lang="en-US" sz="1000" b="0" i="0" u="none" strike="noStrike" kern="1200" cap="none" spc="0" normalizeH="0" baseline="0" noProof="0">
                <a:ln>
                  <a:noFill/>
                </a:ln>
                <a:solidFill>
                  <a:srgbClr val="004A86"/>
                </a:solidFill>
                <a:effectLst/>
                <a:uLnTx/>
                <a:uFillTx/>
                <a:latin typeface="IntelOne Display AR"/>
                <a:sym typeface="Helvetica Neue"/>
              </a:rPr>
              <a:t> ratio</a:t>
            </a:r>
          </a:p>
          <a:p>
            <a:pPr marL="274320" marR="0" lvl="2" indent="-171450" algn="l" defTabSz="243833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4A86"/>
                </a:solidFill>
                <a:effectLst/>
                <a:uLnTx/>
                <a:uFillTx/>
                <a:latin typeface="IntelOne Display AR"/>
              </a:rPr>
              <a:t>Automatically adjusted upon Rewards planning opening</a:t>
            </a:r>
          </a:p>
          <a:p>
            <a:pPr marL="274320" marR="0" lvl="2" indent="-171450" algn="l" defTabSz="243833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4A86"/>
                </a:solidFill>
                <a:effectLst/>
                <a:uLnTx/>
                <a:uFillTx/>
                <a:latin typeface="IntelOne Display AR"/>
                <a:sym typeface="Helvetica Neue"/>
              </a:rPr>
              <a:t>Not part of the Rewards budget/spend in </a:t>
            </a:r>
            <a:r>
              <a:rPr kumimoji="0" lang="en-US" sz="1000" b="0" i="0" u="none" strike="noStrike" kern="1200" cap="none" spc="0" normalizeH="0" baseline="0" noProof="0" err="1">
                <a:ln>
                  <a:noFill/>
                </a:ln>
                <a:solidFill>
                  <a:srgbClr val="004A86"/>
                </a:solidFill>
                <a:effectLst/>
                <a:uLnTx/>
                <a:uFillTx/>
                <a:latin typeface="IntelOne Display AR"/>
                <a:sym typeface="Helvetica Neue"/>
              </a:rPr>
              <a:t>PeopleFluent</a:t>
            </a:r>
            <a:endParaRPr kumimoji="0" lang="en-US" sz="1000" b="0" i="0" u="none" strike="noStrike" kern="1200" cap="none" spc="0" normalizeH="0" baseline="0" noProof="0" err="1">
              <a:ln>
                <a:noFill/>
              </a:ln>
              <a:solidFill>
                <a:srgbClr val="004A86"/>
              </a:solidFill>
              <a:effectLst/>
              <a:uLnTx/>
              <a:uFillTx/>
              <a:latin typeface="IntelOne Display AR"/>
            </a:endParaRPr>
          </a:p>
          <a:p>
            <a:pPr marL="274320" marR="0" lvl="2" indent="-171450" algn="l" defTabSz="243833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4A86"/>
                </a:solidFill>
                <a:effectLst/>
                <a:uLnTx/>
                <a:uFillTx/>
                <a:latin typeface="IntelOne Display AR"/>
              </a:rPr>
              <a:t>Managers are </a:t>
            </a:r>
            <a:r>
              <a:rPr kumimoji="0" lang="en-US" sz="1000" b="1" i="0" u="none" strike="noStrike" kern="1200" cap="none" spc="0" normalizeH="0" baseline="0" noProof="0">
                <a:ln>
                  <a:noFill/>
                </a:ln>
                <a:solidFill>
                  <a:srgbClr val="004A86"/>
                </a:solidFill>
                <a:effectLst/>
                <a:uLnTx/>
                <a:uFillTx/>
                <a:latin typeface="IntelOne Display AR"/>
              </a:rPr>
              <a:t>not</a:t>
            </a:r>
            <a:r>
              <a:rPr kumimoji="0" lang="en-US" sz="1000" b="0" i="0" u="none" strike="noStrike" kern="1200" cap="none" spc="0" normalizeH="0" baseline="0" noProof="0">
                <a:ln>
                  <a:noFill/>
                </a:ln>
                <a:solidFill>
                  <a:srgbClr val="004A86"/>
                </a:solidFill>
                <a:effectLst/>
                <a:uLnTx/>
                <a:uFillTx/>
                <a:latin typeface="IntelOne Display AR"/>
              </a:rPr>
              <a:t> able to adjust this structural change</a:t>
            </a:r>
          </a:p>
          <a:p>
            <a:pPr marL="274320" marR="0" lvl="2" indent="-171450" algn="l" defTabSz="243833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4A86"/>
                </a:solidFill>
                <a:effectLst/>
                <a:uLnTx/>
                <a:uFillTx/>
                <a:latin typeface="IntelOne Display AR"/>
                <a:sym typeface="Helvetica Neue"/>
              </a:rPr>
              <a:t>Employees already at/above 95% CR will show their current CR in the adjusted CR </a:t>
            </a:r>
            <a:r>
              <a:rPr kumimoji="0" lang="en-US" sz="1000" b="0" i="0" u="none" strike="noStrike" kern="1200" cap="none" spc="0" normalizeH="0" baseline="0" noProof="0">
                <a:ln>
                  <a:noFill/>
                </a:ln>
                <a:solidFill>
                  <a:srgbClr val="004A86"/>
                </a:solidFill>
                <a:effectLst/>
                <a:uLnTx/>
                <a:uFillTx/>
                <a:latin typeface="IntelOne Display AR"/>
              </a:rPr>
              <a:t>fields</a:t>
            </a:r>
          </a:p>
        </p:txBody>
      </p:sp>
    </p:spTree>
    <p:extLst>
      <p:ext uri="{BB962C8B-B14F-4D97-AF65-F5344CB8AC3E}">
        <p14:creationId xmlns:p14="http://schemas.microsoft.com/office/powerpoint/2010/main" val="199282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E12E712-8F4F-4FA6-A10E-5041AED4EB72}"/>
              </a:ext>
            </a:extLst>
          </p:cNvPr>
          <p:cNvGrpSpPr/>
          <p:nvPr/>
        </p:nvGrpSpPr>
        <p:grpSpPr>
          <a:xfrm>
            <a:off x="0" y="415324"/>
            <a:ext cx="12192000" cy="1017229"/>
            <a:chOff x="0" y="2528686"/>
            <a:chExt cx="12192000" cy="1017229"/>
          </a:xfrm>
        </p:grpSpPr>
        <p:sp>
          <p:nvSpPr>
            <p:cNvPr id="38" name="Rectangle 37">
              <a:extLst>
                <a:ext uri="{FF2B5EF4-FFF2-40B4-BE49-F238E27FC236}">
                  <a16:creationId xmlns:a16="http://schemas.microsoft.com/office/drawing/2014/main" id="{1B34925A-C033-48AB-95F5-42478A4F34D4}"/>
                </a:ext>
              </a:extLst>
            </p:cNvPr>
            <p:cNvSpPr/>
            <p:nvPr/>
          </p:nvSpPr>
          <p:spPr>
            <a:xfrm>
              <a:off x="0" y="2548874"/>
              <a:ext cx="12192000" cy="997041"/>
            </a:xfrm>
            <a:prstGeom prst="rect">
              <a:avLst/>
            </a:prstGeom>
            <a:solidFill>
              <a:schemeClr val="accent2">
                <a:lumMod val="40000"/>
                <a:lumOff val="60000"/>
              </a:schemeClr>
            </a:solidFill>
            <a:ln w="12700" cap="flat">
              <a:noFill/>
              <a:miter lim="400000"/>
            </a:ln>
            <a:effectLst>
              <a:outerShdw blurRad="50800" dist="38100" dir="16200000"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3200" b="0" i="0" u="none" strike="noStrike" cap="none" spc="0" normalizeH="0" baseline="0">
                <a:ln>
                  <a:noFill/>
                </a:ln>
                <a:solidFill>
                  <a:srgbClr val="262626"/>
                </a:solidFill>
                <a:effectLst/>
                <a:uFillTx/>
                <a:latin typeface="Helvetica Neue Medium"/>
                <a:ea typeface="Helvetica Neue Medium"/>
                <a:cs typeface="Helvetica Neue Medium"/>
              </a:endParaRPr>
            </a:p>
          </p:txBody>
        </p:sp>
        <p:pic>
          <p:nvPicPr>
            <p:cNvPr id="39" name="Graphic 38" descr="Coins">
              <a:extLst>
                <a:ext uri="{FF2B5EF4-FFF2-40B4-BE49-F238E27FC236}">
                  <a16:creationId xmlns:a16="http://schemas.microsoft.com/office/drawing/2014/main" id="{4F8FFF6D-D2FA-4BAF-BA54-E45EE87A8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41" y="2666004"/>
              <a:ext cx="760634" cy="760634"/>
            </a:xfrm>
            <a:prstGeom prst="rect">
              <a:avLst/>
            </a:prstGeom>
          </p:spPr>
        </p:pic>
        <p:sp>
          <p:nvSpPr>
            <p:cNvPr id="40" name="TextBox 39">
              <a:extLst>
                <a:ext uri="{FF2B5EF4-FFF2-40B4-BE49-F238E27FC236}">
                  <a16:creationId xmlns:a16="http://schemas.microsoft.com/office/drawing/2014/main" id="{7C9F465A-C327-457E-8AC1-A55A1A740CB3}"/>
                </a:ext>
              </a:extLst>
            </p:cNvPr>
            <p:cNvSpPr txBox="1"/>
            <p:nvPr/>
          </p:nvSpPr>
          <p:spPr>
            <a:xfrm>
              <a:off x="1185561" y="2780981"/>
              <a:ext cx="1953653" cy="530680"/>
            </a:xfrm>
            <a:prstGeom prst="rect">
              <a:avLst/>
            </a:prstGeom>
            <a:solidFill>
              <a:schemeClr val="accent2">
                <a:lumMod val="40000"/>
                <a:lumOff val="60000"/>
              </a:schemeClr>
            </a:solidFill>
          </p:spPr>
          <p:txBody>
            <a:bodyPr wrap="square" lIns="91440" tIns="45720" rIns="91440" bIns="45720" rtlCol="0" anchor="ctr">
              <a:noAutofit/>
            </a:bodyPr>
            <a:lstStyle/>
            <a:p>
              <a:pPr marR="0" lvl="0" defTabSz="914377"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rPr>
                <a:t>APB</a:t>
              </a:r>
              <a:endParaRPr lang="en-US" sz="3200" b="1" i="0" u="none" strike="noStrike" kern="1200" cap="none" spc="0" normalizeH="0" baseline="0" noProof="0" dirty="0">
                <a:ln>
                  <a:noFill/>
                </a:ln>
                <a:solidFill>
                  <a:srgbClr val="262626"/>
                </a:solidFill>
                <a:effectLst/>
                <a:uLnTx/>
                <a:uFillTx/>
                <a:latin typeface="Intel Clear Light"/>
                <a:ea typeface="Intel Clear Light" panose="020B0404020203020204" pitchFamily="34" charset="0"/>
                <a:cs typeface="Intel Clear Light" panose="020B0404020203020204" pitchFamily="34" charset="0"/>
              </a:endParaRPr>
            </a:p>
          </p:txBody>
        </p:sp>
        <p:sp>
          <p:nvSpPr>
            <p:cNvPr id="41" name="TextBox 40">
              <a:extLst>
                <a:ext uri="{FF2B5EF4-FFF2-40B4-BE49-F238E27FC236}">
                  <a16:creationId xmlns:a16="http://schemas.microsoft.com/office/drawing/2014/main" id="{56FE0B66-00E7-44DB-BB05-2ED87823712F}"/>
                </a:ext>
              </a:extLst>
            </p:cNvPr>
            <p:cNvSpPr txBox="1"/>
            <p:nvPr/>
          </p:nvSpPr>
          <p:spPr>
            <a:xfrm>
              <a:off x="2560916" y="2528686"/>
              <a:ext cx="8196843" cy="954639"/>
            </a:xfrm>
            <a:prstGeom prst="rect">
              <a:avLst/>
            </a:prstGeom>
            <a:noFill/>
          </p:spPr>
          <p:txBody>
            <a:bodyPr wrap="square" lIns="91440" tIns="45720" rIns="91440" bIns="45720" rtlCol="0" anchor="ctr">
              <a:noAutofit/>
            </a:bodyPr>
            <a:lstStyle/>
            <a:p>
              <a:pPr defTabSz="914377" hangingPunct="1">
                <a:lnSpc>
                  <a:spcPct val="100000"/>
                </a:lnSpc>
                <a:spcBef>
                  <a:spcPts val="600"/>
                </a:spcBef>
                <a:spcAft>
                  <a:spcPts val="600"/>
                </a:spcAft>
                <a:defRPr/>
              </a:pPr>
              <a:r>
                <a:rPr lang="en-US" b="1" kern="1200" dirty="0">
                  <a:solidFill>
                    <a:srgbClr val="262626"/>
                  </a:solidFill>
                  <a:latin typeface="Intel Clear Light"/>
                  <a:ea typeface="Intel Clear Light" panose="020B0404020203020204" pitchFamily="34" charset="0"/>
                  <a:cs typeface="Intel Clear Light" panose="020B0404020203020204" pitchFamily="34" charset="0"/>
                </a:rPr>
                <a:t>Continuing to slow down growth of our Annual Performance Bonus (APB)</a:t>
              </a:r>
              <a:endParaRPr lang="en-US" b="1" i="0" u="none" strike="noStrike" kern="1200" cap="none" spc="0" normalizeH="0" baseline="0" noProof="0" dirty="0">
                <a:ln>
                  <a:noFill/>
                </a:ln>
                <a:solidFill>
                  <a:srgbClr val="262626"/>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p:txBody>
        </p:sp>
      </p:grpSp>
      <p:sp>
        <p:nvSpPr>
          <p:cNvPr id="15" name="Rectangle 14">
            <a:extLst>
              <a:ext uri="{FF2B5EF4-FFF2-40B4-BE49-F238E27FC236}">
                <a16:creationId xmlns:a16="http://schemas.microsoft.com/office/drawing/2014/main" id="{1CF80AA8-14BB-4E85-A195-48B1CB641AD2}"/>
              </a:ext>
            </a:extLst>
          </p:cNvPr>
          <p:cNvSpPr/>
          <p:nvPr/>
        </p:nvSpPr>
        <p:spPr>
          <a:xfrm>
            <a:off x="402900" y="1667106"/>
            <a:ext cx="11073334" cy="280213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300"/>
              </a:spcAft>
              <a:buClrTx/>
              <a:buSzTx/>
              <a:buFontTx/>
              <a:buNone/>
              <a:tabLst/>
            </a:pPr>
            <a:r>
              <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Manager will not adjust APB Goal% (targets): </a:t>
            </a:r>
          </a:p>
          <a:p>
            <a:pPr marL="0" marR="0" indent="0" defTabSz="825500" rtl="0" fontAlgn="auto" latinLnBrk="0" hangingPunct="0">
              <a:lnSpc>
                <a:spcPct val="100000"/>
              </a:lnSpc>
              <a:spcBef>
                <a:spcPts val="0"/>
              </a:spcBef>
              <a:spcAft>
                <a:spcPts val="300"/>
              </a:spcAft>
              <a:buClrTx/>
              <a:buSzTx/>
              <a:buFontTx/>
              <a:buNone/>
              <a:tabLst/>
            </a:pPr>
            <a:endParaRPr lang="en-US" sz="18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a:p>
            <a:pPr marL="285750"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APB Goal % </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above the range minimum </a:t>
            </a: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are held flat. </a:t>
            </a:r>
            <a:endPar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a:p>
            <a:pPr marL="285750"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APB payout ($) amounts </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over the range maximum </a:t>
            </a: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are also held flat. </a:t>
            </a:r>
          </a:p>
          <a:p>
            <a:pPr marL="285750"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endPar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a:p>
            <a:pPr marL="285750" marR="0" indent="-285750" defTabSz="825500" rtl="0" fontAlgn="auto" latinLnBrk="0" hangingPunct="0">
              <a:lnSpc>
                <a:spcPct val="100000"/>
              </a:lnSpc>
              <a:spcBef>
                <a:spcPts val="0"/>
              </a:spcBef>
              <a:spcAft>
                <a:spcPts val="300"/>
              </a:spcAft>
              <a:buClrTx/>
              <a:buSzTx/>
              <a:buFont typeface="Wingdings" panose="05000000000000000000" pitchFamily="2" charset="2"/>
              <a:buChar char="ü"/>
              <a:tabLst/>
            </a:pP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Promoted employees’ APB Goal % will be </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brought to the minimum </a:t>
            </a:r>
            <a:r>
              <a:rPr lang="en-US"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of the new APB range or held flat if  above. </a:t>
            </a:r>
          </a:p>
          <a:p>
            <a:pPr marR="0" defTabSz="825500" rtl="0" fontAlgn="auto" latinLnBrk="0" hangingPunct="0">
              <a:lnSpc>
                <a:spcPct val="100000"/>
              </a:lnSpc>
              <a:spcBef>
                <a:spcPts val="0"/>
              </a:spcBef>
              <a:spcAft>
                <a:spcPts val="300"/>
              </a:spcAft>
              <a:buClrTx/>
              <a:buSzTx/>
              <a:tabLst/>
            </a:pPr>
            <a:r>
              <a:rPr lang="en-US" sz="1800"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t>
            </a:r>
            <a:endParaRPr lang="en-US" sz="1800" b="0" i="0" u="none" strike="noStrike" cap="none" spc="0" normalizeH="0" baseline="0" dirty="0">
              <a:ln>
                <a:noFill/>
              </a:ln>
              <a:solidFill>
                <a:srgbClr val="262626"/>
              </a:solidFill>
              <a:effectLst/>
              <a:uFillTx/>
              <a:latin typeface="Intel Clear Light"/>
              <a:ea typeface="Intel Clear Light" panose="020B0404020203020204" pitchFamily="34" charset="0"/>
              <a:cs typeface="Intel Clear Light" panose="020B0404020203020204" pitchFamily="34" charset="0"/>
            </a:endParaRPr>
          </a:p>
        </p:txBody>
      </p:sp>
      <p:sp>
        <p:nvSpPr>
          <p:cNvPr id="17" name="Rectangle 16">
            <a:extLst>
              <a:ext uri="{FF2B5EF4-FFF2-40B4-BE49-F238E27FC236}">
                <a16:creationId xmlns:a16="http://schemas.microsoft.com/office/drawing/2014/main" id="{AC2D8740-9545-4FA6-B70A-A97181F263B0}"/>
              </a:ext>
            </a:extLst>
          </p:cNvPr>
          <p:cNvSpPr/>
          <p:nvPr/>
        </p:nvSpPr>
        <p:spPr>
          <a:xfrm>
            <a:off x="0" y="4846751"/>
            <a:ext cx="12192000" cy="1015663"/>
          </a:xfrm>
          <a:prstGeom prst="rect">
            <a:avLst/>
          </a:prstGeom>
          <a:solidFill>
            <a:schemeClr val="accent2">
              <a:lumMod val="40000"/>
              <a:lumOff val="60000"/>
            </a:schemeClr>
          </a:solidFill>
          <a:effectLst>
            <a:outerShdw blurRad="50800" dist="38100" dir="16200000" rotWithShape="0">
              <a:prstClr val="black">
                <a:alpha val="40000"/>
              </a:prstClr>
            </a:outerShdw>
          </a:effectLst>
        </p:spPr>
        <p:txBody>
          <a:bodyPr wrap="square" lIns="91440" tIns="45720" rIns="91440" bIns="45720" anchor="t">
            <a:spAutoFit/>
          </a:bodyPr>
          <a:lstStyle/>
          <a:p>
            <a:pPr marL="342900" lvl="0" indent="-342900" algn="ctr" defTabSz="825500">
              <a:lnSpc>
                <a:spcPct val="100000"/>
              </a:lnSpc>
              <a:spcBef>
                <a:spcPts val="0"/>
              </a:spcBef>
              <a:spcAft>
                <a:spcPts val="600"/>
              </a:spcAft>
              <a:buFont typeface="Wingdings" panose="05000000000000000000" pitchFamily="2" charset="2"/>
              <a:buChar char="ü"/>
            </a:pP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Adjustments to APB made outside of Rewards Planning and </a:t>
            </a:r>
            <a:r>
              <a:rPr lang="en-US" b="1" dirty="0" err="1">
                <a:solidFill>
                  <a:srgbClr val="262626"/>
                </a:solidFill>
                <a:latin typeface="Intel Clear Light"/>
                <a:ea typeface="Intel Clear Light" panose="020B0404020203020204" pitchFamily="34" charset="0"/>
                <a:cs typeface="Intel Clear Light" panose="020B0404020203020204" pitchFamily="34" charset="0"/>
                <a:sym typeface="Helvetica Neue Medium"/>
              </a:rPr>
              <a:t>PeopleFluent</a:t>
            </a:r>
            <a:r>
              <a:rPr lang="en-US"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will be held the same rule</a:t>
            </a:r>
          </a:p>
          <a:p>
            <a:pPr marL="342900" lvl="0" indent="-342900" algn="ctr" defTabSz="825500">
              <a:lnSpc>
                <a:spcPct val="100000"/>
              </a:lnSpc>
              <a:spcBef>
                <a:spcPts val="0"/>
              </a:spcBef>
              <a:spcAft>
                <a:spcPts val="600"/>
              </a:spcAft>
              <a:buFont typeface="Wingdings" panose="05000000000000000000" pitchFamily="2" charset="2"/>
              <a:buChar char="ü"/>
            </a:pPr>
            <a:endParaRPr lang="en-US" sz="16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endParaRPr>
          </a:p>
          <a:p>
            <a:pPr lvl="0" algn="ctr" defTabSz="825500">
              <a:lnSpc>
                <a:spcPct val="100000"/>
              </a:lnSpc>
              <a:spcBef>
                <a:spcPts val="0"/>
              </a:spcBef>
              <a:spcAft>
                <a:spcPts val="600"/>
              </a:spcAft>
            </a:pPr>
            <a:r>
              <a:rPr lang="en-US" sz="1600" b="1" dirty="0">
                <a:solidFill>
                  <a:srgbClr val="262626"/>
                </a:solidFill>
                <a:latin typeface="Intel Clear Light"/>
                <a:ea typeface="Intel Clear Light" panose="020B0404020203020204" pitchFamily="34" charset="0"/>
                <a:cs typeface="Intel Clear Light" panose="020B0404020203020204" pitchFamily="34" charset="0"/>
                <a:sym typeface="Helvetica Neue Medium"/>
              </a:rPr>
              <a:t> </a:t>
            </a:r>
            <a:endParaRPr lang="en-US" sz="1600" dirty="0">
              <a:solidFill>
                <a:srgbClr val="262626"/>
              </a:solidFill>
              <a:latin typeface="Intel Clear Light"/>
              <a:ea typeface="Intel Clear Light" panose="020B0404020203020204" pitchFamily="34" charset="0"/>
              <a:cs typeface="Intel Clear Light" panose="020B0404020203020204" pitchFamily="34" charset="0"/>
            </a:endParaRPr>
          </a:p>
        </p:txBody>
      </p:sp>
      <p:sp>
        <p:nvSpPr>
          <p:cNvPr id="2" name="Rectangle 1">
            <a:extLst>
              <a:ext uri="{FF2B5EF4-FFF2-40B4-BE49-F238E27FC236}">
                <a16:creationId xmlns:a16="http://schemas.microsoft.com/office/drawing/2014/main" id="{DFDAD793-98D5-4C30-B31E-07757B15C52F}"/>
              </a:ext>
            </a:extLst>
          </p:cNvPr>
          <p:cNvSpPr/>
          <p:nvPr/>
        </p:nvSpPr>
        <p:spPr>
          <a:xfrm>
            <a:off x="0" y="4317154"/>
            <a:ext cx="12191986" cy="47192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New in 2022</a:t>
            </a:r>
          </a:p>
        </p:txBody>
      </p:sp>
    </p:spTree>
    <p:extLst>
      <p:ext uri="{BB962C8B-B14F-4D97-AF65-F5344CB8AC3E}">
        <p14:creationId xmlns:p14="http://schemas.microsoft.com/office/powerpoint/2010/main" val="54583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Intel-dark">
  <a:themeElements>
    <a:clrScheme name="Custom 19">
      <a:dk1>
        <a:srgbClr val="000000"/>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Custom 8">
      <a:majorFont>
        <a:latin typeface="IntelOne Text Light"/>
        <a:ea typeface="Arial"/>
        <a:cs typeface="Arial"/>
      </a:majorFont>
      <a:minorFont>
        <a:latin typeface="IntelOne Tex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Intel2020-Blue" id="{D9323E3A-118C-43A6-89C0-C96596E37B42}" vid="{AEA43C02-EC13-455A-B9B9-65B3CDA9AEAE}"/>
    </a:ext>
  </a:extLst>
</a:theme>
</file>

<file path=ppt/theme/theme2.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2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4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23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25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8551</Words>
  <Application>Microsoft Office PowerPoint</Application>
  <PresentationFormat>Widescreen</PresentationFormat>
  <Paragraphs>804</Paragraphs>
  <Slides>30</Slides>
  <Notes>15</Notes>
  <HiddenSlides>0</HiddenSlides>
  <MMClips>0</MMClips>
  <ScaleCrop>false</ScaleCrop>
  <HeadingPairs>
    <vt:vector size="8" baseType="variant">
      <vt:variant>
        <vt:lpstr>Fonts Used</vt:lpstr>
      </vt:variant>
      <vt:variant>
        <vt:i4>14</vt:i4>
      </vt:variant>
      <vt:variant>
        <vt:lpstr>Theme</vt:lpstr>
      </vt:variant>
      <vt:variant>
        <vt:i4>8</vt:i4>
      </vt:variant>
      <vt:variant>
        <vt:lpstr>Embedded OLE Servers</vt:lpstr>
      </vt:variant>
      <vt:variant>
        <vt:i4>1</vt:i4>
      </vt:variant>
      <vt:variant>
        <vt:lpstr>Slide Titles</vt:lpstr>
      </vt:variant>
      <vt:variant>
        <vt:i4>30</vt:i4>
      </vt:variant>
    </vt:vector>
  </HeadingPairs>
  <TitlesOfParts>
    <vt:vector size="53" baseType="lpstr">
      <vt:lpstr>Helvetica Neue Medium</vt:lpstr>
      <vt:lpstr>IntelOne Display AR</vt:lpstr>
      <vt:lpstr>Arial</vt:lpstr>
      <vt:lpstr>Calibri</vt:lpstr>
      <vt:lpstr>Helvetica</vt:lpstr>
      <vt:lpstr>Intel Clear</vt:lpstr>
      <vt:lpstr>Intel Clear Light</vt:lpstr>
      <vt:lpstr>IntelOne Display CY Light</vt:lpstr>
      <vt:lpstr>IntelOne Display Light</vt:lpstr>
      <vt:lpstr>IntelOne Display Regular</vt:lpstr>
      <vt:lpstr>IntelOne Text</vt:lpstr>
      <vt:lpstr>IntelOne Text Light</vt:lpstr>
      <vt:lpstr>Times New Roman</vt:lpstr>
      <vt:lpstr>Wingdings</vt:lpstr>
      <vt:lpstr>1_Intel-dark</vt:lpstr>
      <vt:lpstr>21_BasicWhite</vt:lpstr>
      <vt:lpstr>Office Theme</vt:lpstr>
      <vt:lpstr>22_BasicWhite</vt:lpstr>
      <vt:lpstr>1_Office Theme</vt:lpstr>
      <vt:lpstr>24_BasicWhite</vt:lpstr>
      <vt:lpstr>23_BasicWhite</vt:lpstr>
      <vt:lpstr>25_BasicWhite</vt:lpstr>
      <vt:lpstr>Presentation</vt:lpstr>
      <vt:lpstr>2022 Reward Decision Making</vt:lpstr>
      <vt:lpstr>PowerPoint Presentation</vt:lpstr>
      <vt:lpstr>PowerPoint Presentation</vt:lpstr>
      <vt:lpstr>PowerPoint Presentation</vt:lpstr>
      <vt:lpstr>Q4 New Hire </vt:lpstr>
      <vt:lpstr>PowerPoint Presentation</vt:lpstr>
      <vt:lpstr>2022 Rewards Planning Base Pay  (Merit) Manager Guidance</vt:lpstr>
      <vt:lpstr>Base Pay (Cash) | Automatic adjustment to new BTM of 95% Compa-ratio</vt:lpstr>
      <vt:lpstr>PowerPoint Presentation</vt:lpstr>
      <vt:lpstr>2022 Rewards Planning Stock  Manager Guidance</vt:lpstr>
      <vt:lpstr>PowerPoint Presentation</vt:lpstr>
      <vt:lpstr>2022 Rewards Planning Promotion  Manager Guidance</vt:lpstr>
      <vt:lpstr>PowerPoint Presentation</vt:lpstr>
      <vt:lpstr>Rewards Conversations</vt:lpstr>
      <vt:lpstr>Rewards Planning  goto/rewardsplanning</vt:lpstr>
      <vt:lpstr>PeopleFluent  goto/peoplefluent   </vt:lpstr>
      <vt:lpstr>Back up</vt:lpstr>
      <vt:lpstr>Rewarding employees</vt:lpstr>
      <vt:lpstr>PowerPoint Presentation</vt:lpstr>
      <vt:lpstr>Cash | One-Time Payment</vt:lpstr>
      <vt:lpstr>PowerPoint Presentation</vt:lpstr>
      <vt:lpstr>PowerPoint Presentation</vt:lpstr>
      <vt:lpstr>PowerPoint Presentation</vt:lpstr>
      <vt:lpstr>Stock | Differentiation</vt:lpstr>
      <vt:lpstr>Stock | Unvested Stock</vt:lpstr>
      <vt:lpstr>PowerPoint Presentation</vt:lpstr>
      <vt:lpstr>Promotion | Driven by Opportunity &amp; Readiness</vt:lpstr>
      <vt:lpstr>Differentiating with reward levers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Reward update</dc:title>
  <dc:creator>Shih, Mei</dc:creator>
  <cp:lastModifiedBy>Shih, Mei</cp:lastModifiedBy>
  <cp:revision>10</cp:revision>
  <dcterms:created xsi:type="dcterms:W3CDTF">2022-01-10T16:24:33Z</dcterms:created>
  <dcterms:modified xsi:type="dcterms:W3CDTF">2022-01-12T04:53:12Z</dcterms:modified>
</cp:coreProperties>
</file>