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C24DB1-18E7-DE4B-A8D9-B3D24DCAB28A}" v="34" dt="2021-02-26T23:53:01.2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98"/>
    <p:restoredTop sz="96327"/>
  </p:normalViewPr>
  <p:slideViewPr>
    <p:cSldViewPr snapToGrid="0" snapToObjects="1">
      <p:cViewPr>
        <p:scale>
          <a:sx n="313" d="100"/>
          <a:sy n="313" d="100"/>
        </p:scale>
        <p:origin x="-4920" y="-38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CDC24DB1-18E7-DE4B-A8D9-B3D24DCAB28A}"/>
    <pc:docChg chg="undo redo custSel addSld modSld">
      <pc:chgData name="Kau, Derchang" userId="b9148588-e694-4445-9765-2c9aad6149ce" providerId="ADAL" clId="{CDC24DB1-18E7-DE4B-A8D9-B3D24DCAB28A}" dt="2021-03-04T03:29:21.320" v="179" actId="20577"/>
      <pc:docMkLst>
        <pc:docMk/>
      </pc:docMkLst>
      <pc:sldChg chg="addSp modSp new mod">
        <pc:chgData name="Kau, Derchang" userId="b9148588-e694-4445-9765-2c9aad6149ce" providerId="ADAL" clId="{CDC24DB1-18E7-DE4B-A8D9-B3D24DCAB28A}" dt="2021-03-04T03:29:21.320" v="179" actId="20577"/>
        <pc:sldMkLst>
          <pc:docMk/>
          <pc:sldMk cId="3885535048" sldId="258"/>
        </pc:sldMkLst>
        <pc:spChg chg="add mod">
          <ac:chgData name="Kau, Derchang" userId="b9148588-e694-4445-9765-2c9aad6149ce" providerId="ADAL" clId="{CDC24DB1-18E7-DE4B-A8D9-B3D24DCAB28A}" dt="2021-02-26T23:59:48.097" v="162" actId="1038"/>
          <ac:spMkLst>
            <pc:docMk/>
            <pc:sldMk cId="3885535048" sldId="258"/>
            <ac:spMk id="7" creationId="{C0B6ED4C-DA47-AB40-886D-48564D5E729C}"/>
          </ac:spMkLst>
        </pc:spChg>
        <pc:spChg chg="add mod">
          <ac:chgData name="Kau, Derchang" userId="b9148588-e694-4445-9765-2c9aad6149ce" providerId="ADAL" clId="{CDC24DB1-18E7-DE4B-A8D9-B3D24DCAB28A}" dt="2021-02-26T23:50:24.564" v="135" actId="1076"/>
          <ac:spMkLst>
            <pc:docMk/>
            <pc:sldMk cId="3885535048" sldId="258"/>
            <ac:spMk id="8" creationId="{6A89EE46-9CFF-B347-A924-BEBC51C18AF4}"/>
          </ac:spMkLst>
        </pc:spChg>
        <pc:graphicFrameChg chg="add mod modGraphic">
          <ac:chgData name="Kau, Derchang" userId="b9148588-e694-4445-9765-2c9aad6149ce" providerId="ADAL" clId="{CDC24DB1-18E7-DE4B-A8D9-B3D24DCAB28A}" dt="2021-02-26T23:13:45.465" v="107" actId="1076"/>
          <ac:graphicFrameMkLst>
            <pc:docMk/>
            <pc:sldMk cId="3885535048" sldId="258"/>
            <ac:graphicFrameMk id="2" creationId="{F00BABD2-FA75-EC43-A2B1-5BEA73E8120A}"/>
          </ac:graphicFrameMkLst>
        </pc:graphicFrameChg>
        <pc:graphicFrameChg chg="add mod modGraphic">
          <ac:chgData name="Kau, Derchang" userId="b9148588-e694-4445-9765-2c9aad6149ce" providerId="ADAL" clId="{CDC24DB1-18E7-DE4B-A8D9-B3D24DCAB28A}" dt="2021-03-04T03:29:21.320" v="179" actId="20577"/>
          <ac:graphicFrameMkLst>
            <pc:docMk/>
            <pc:sldMk cId="3885535048" sldId="258"/>
            <ac:graphicFrameMk id="3" creationId="{5163544A-8B40-DB40-80EE-65689F51CEEF}"/>
          </ac:graphicFrameMkLst>
        </pc:graphicFrameChg>
        <pc:graphicFrameChg chg="add mod">
          <ac:chgData name="Kau, Derchang" userId="b9148588-e694-4445-9765-2c9aad6149ce" providerId="ADAL" clId="{CDC24DB1-18E7-DE4B-A8D9-B3D24DCAB28A}" dt="2021-02-26T23:53:01.243" v="144" actId="207"/>
          <ac:graphicFrameMkLst>
            <pc:docMk/>
            <pc:sldMk cId="3885535048" sldId="258"/>
            <ac:graphicFrameMk id="4" creationId="{5E3D76EE-04AE-5049-82C6-093E2EA72BB3}"/>
          </ac:graphicFrameMkLst>
        </pc:graphicFrameChg>
        <pc:cxnChg chg="add mod">
          <ac:chgData name="Kau, Derchang" userId="b9148588-e694-4445-9765-2c9aad6149ce" providerId="ADAL" clId="{CDC24DB1-18E7-DE4B-A8D9-B3D24DCAB28A}" dt="2021-02-26T23:52:11.129" v="138" actId="208"/>
          <ac:cxnSpMkLst>
            <pc:docMk/>
            <pc:sldMk cId="3885535048" sldId="258"/>
            <ac:cxnSpMk id="5" creationId="{D9AE795A-A822-4848-AA3B-E75B17AAC8DB}"/>
          </ac:cxnSpMkLst>
        </pc:cxnChg>
        <pc:cxnChg chg="add mod">
          <ac:chgData name="Kau, Derchang" userId="b9148588-e694-4445-9765-2c9aad6149ce" providerId="ADAL" clId="{CDC24DB1-18E7-DE4B-A8D9-B3D24DCAB28A}" dt="2021-02-26T23:59:48.097" v="162" actId="1038"/>
          <ac:cxnSpMkLst>
            <pc:docMk/>
            <pc:sldMk cId="3885535048" sldId="258"/>
            <ac:cxnSpMk id="6" creationId="{F9B96309-0913-D941-9CA0-174E80824A55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9E396F-1322-3442-99FC-50A07480FA57}" type="doc">
      <dgm:prSet loTypeId="urn:microsoft.com/office/officeart/2005/8/layout/pyramid1" loCatId="" qsTypeId="urn:microsoft.com/office/officeart/2005/8/quickstyle/simple1" qsCatId="simple" csTypeId="urn:microsoft.com/office/officeart/2005/8/colors/accent1_2" csCatId="accent1" phldr="1"/>
      <dgm:spPr/>
    </dgm:pt>
    <dgm:pt modelId="{8FD52F9A-C11E-CE4A-B4FF-3E72041553FA}">
      <dgm:prSet phldrT="[Text]" custT="1"/>
      <dgm:spPr>
        <a:solidFill>
          <a:schemeClr val="accent5"/>
        </a:solidFill>
      </dgm:spPr>
      <dgm:t>
        <a:bodyPr/>
        <a:lstStyle/>
        <a:p>
          <a:pPr algn="ctr"/>
          <a:endParaRPr lang="en-US" sz="1000" dirty="0"/>
        </a:p>
        <a:p>
          <a:pPr algn="ctr"/>
          <a:r>
            <a:rPr lang="en-US" sz="1000" dirty="0"/>
            <a:t>Cache</a:t>
          </a:r>
        </a:p>
      </dgm:t>
    </dgm:pt>
    <dgm:pt modelId="{A4F517DD-D87D-5549-B97A-840A9015448C}" type="parTrans" cxnId="{2A17168F-CA2A-FD41-AC18-19856AA99E62}">
      <dgm:prSet/>
      <dgm:spPr/>
      <dgm:t>
        <a:bodyPr/>
        <a:lstStyle/>
        <a:p>
          <a:pPr algn="ctr"/>
          <a:endParaRPr lang="en-US" sz="1000"/>
        </a:p>
      </dgm:t>
    </dgm:pt>
    <dgm:pt modelId="{B6578D9B-1641-EB42-B4E0-70AA56EF4439}" type="sibTrans" cxnId="{2A17168F-CA2A-FD41-AC18-19856AA99E62}">
      <dgm:prSet/>
      <dgm:spPr/>
      <dgm:t>
        <a:bodyPr/>
        <a:lstStyle/>
        <a:p>
          <a:pPr algn="ctr"/>
          <a:endParaRPr lang="en-US" sz="1000"/>
        </a:p>
      </dgm:t>
    </dgm:pt>
    <dgm:pt modelId="{A294615B-885A-2841-8F3E-138339675C02}">
      <dgm:prSet phldrT="[Text]" custT="1"/>
      <dgm:spPr>
        <a:solidFill>
          <a:schemeClr val="accent5"/>
        </a:solidFill>
      </dgm:spPr>
      <dgm:t>
        <a:bodyPr/>
        <a:lstStyle/>
        <a:p>
          <a:pPr algn="ctr"/>
          <a:r>
            <a:rPr lang="en-US" sz="1000" dirty="0"/>
            <a:t>Primary Storage</a:t>
          </a:r>
        </a:p>
      </dgm:t>
    </dgm:pt>
    <dgm:pt modelId="{EF795A8C-A026-774F-A754-8670A2A9AA21}" type="parTrans" cxnId="{0462DA67-1FAD-D14B-9904-E4A1FBBCE149}">
      <dgm:prSet/>
      <dgm:spPr/>
      <dgm:t>
        <a:bodyPr/>
        <a:lstStyle/>
        <a:p>
          <a:pPr algn="ctr"/>
          <a:endParaRPr lang="en-US" sz="1000"/>
        </a:p>
      </dgm:t>
    </dgm:pt>
    <dgm:pt modelId="{8B8ABA2F-2105-7843-88E1-BA80C4C8893E}" type="sibTrans" cxnId="{0462DA67-1FAD-D14B-9904-E4A1FBBCE149}">
      <dgm:prSet/>
      <dgm:spPr/>
      <dgm:t>
        <a:bodyPr/>
        <a:lstStyle/>
        <a:p>
          <a:pPr algn="ctr"/>
          <a:endParaRPr lang="en-US" sz="1000"/>
        </a:p>
      </dgm:t>
    </dgm:pt>
    <dgm:pt modelId="{636727E3-A8D7-984B-A87E-DB0AB6933B31}">
      <dgm:prSet phldrT="[Text]" custT="1"/>
      <dgm:spPr>
        <a:solidFill>
          <a:schemeClr val="accent5"/>
        </a:solidFill>
      </dgm:spPr>
      <dgm:t>
        <a:bodyPr/>
        <a:lstStyle/>
        <a:p>
          <a:pPr algn="ctr"/>
          <a:r>
            <a:rPr lang="en-US" sz="1000" dirty="0"/>
            <a:t>Secondary Storage and Archive</a:t>
          </a:r>
        </a:p>
      </dgm:t>
    </dgm:pt>
    <dgm:pt modelId="{79C2AB4B-9DDC-A74F-965B-D69753725A82}" type="parTrans" cxnId="{3CB31BF6-2312-F54B-B7F1-A3AA1C9E0101}">
      <dgm:prSet/>
      <dgm:spPr/>
      <dgm:t>
        <a:bodyPr/>
        <a:lstStyle/>
        <a:p>
          <a:pPr algn="ctr"/>
          <a:endParaRPr lang="en-US" sz="1000"/>
        </a:p>
      </dgm:t>
    </dgm:pt>
    <dgm:pt modelId="{141A40B3-FA26-1040-A314-BC442FD12DF9}" type="sibTrans" cxnId="{3CB31BF6-2312-F54B-B7F1-A3AA1C9E0101}">
      <dgm:prSet/>
      <dgm:spPr/>
      <dgm:t>
        <a:bodyPr/>
        <a:lstStyle/>
        <a:p>
          <a:pPr algn="ctr"/>
          <a:endParaRPr lang="en-US" sz="1000"/>
        </a:p>
      </dgm:t>
    </dgm:pt>
    <dgm:pt modelId="{44E10428-1D3F-9E4E-8CAA-CBD7BD7E15E5}">
      <dgm:prSet custT="1"/>
      <dgm:spPr>
        <a:solidFill>
          <a:schemeClr val="accent5"/>
        </a:solidFill>
      </dgm:spPr>
      <dgm:t>
        <a:bodyPr/>
        <a:lstStyle/>
        <a:p>
          <a:pPr algn="ctr"/>
          <a:r>
            <a:rPr lang="en-US" sz="1000" dirty="0"/>
            <a:t>Main Memory</a:t>
          </a:r>
        </a:p>
      </dgm:t>
    </dgm:pt>
    <dgm:pt modelId="{6DACF40B-2514-8045-A3C0-1D8EA3B5137F}" type="parTrans" cxnId="{C26A3CB3-0D2A-2B4F-970D-09172627C586}">
      <dgm:prSet/>
      <dgm:spPr/>
      <dgm:t>
        <a:bodyPr/>
        <a:lstStyle/>
        <a:p>
          <a:pPr algn="ctr"/>
          <a:endParaRPr lang="en-US" sz="1000"/>
        </a:p>
      </dgm:t>
    </dgm:pt>
    <dgm:pt modelId="{22B80D0F-0D55-B54E-A20A-E3451E72CAC4}" type="sibTrans" cxnId="{C26A3CB3-0D2A-2B4F-970D-09172627C586}">
      <dgm:prSet/>
      <dgm:spPr/>
      <dgm:t>
        <a:bodyPr/>
        <a:lstStyle/>
        <a:p>
          <a:pPr algn="ctr"/>
          <a:endParaRPr lang="en-US" sz="1000"/>
        </a:p>
      </dgm:t>
    </dgm:pt>
    <dgm:pt modelId="{24D32A17-96C3-3B4B-93FC-C7FB03E6618D}" type="pres">
      <dgm:prSet presAssocID="{169E396F-1322-3442-99FC-50A07480FA57}" presName="Name0" presStyleCnt="0">
        <dgm:presLayoutVars>
          <dgm:dir/>
          <dgm:animLvl val="lvl"/>
          <dgm:resizeHandles val="exact"/>
        </dgm:presLayoutVars>
      </dgm:prSet>
      <dgm:spPr/>
    </dgm:pt>
    <dgm:pt modelId="{804B49FD-E438-5949-8AA7-702CC1ECEA54}" type="pres">
      <dgm:prSet presAssocID="{8FD52F9A-C11E-CE4A-B4FF-3E72041553FA}" presName="Name8" presStyleCnt="0"/>
      <dgm:spPr/>
    </dgm:pt>
    <dgm:pt modelId="{A728C44D-4F88-0D45-95B9-A36E86FE78A6}" type="pres">
      <dgm:prSet presAssocID="{8FD52F9A-C11E-CE4A-B4FF-3E72041553FA}" presName="level" presStyleLbl="node1" presStyleIdx="0" presStyleCnt="4">
        <dgm:presLayoutVars>
          <dgm:chMax val="1"/>
          <dgm:bulletEnabled val="1"/>
        </dgm:presLayoutVars>
      </dgm:prSet>
      <dgm:spPr/>
    </dgm:pt>
    <dgm:pt modelId="{0C6A208F-56F5-C548-9A8F-0E2DE611FBD5}" type="pres">
      <dgm:prSet presAssocID="{8FD52F9A-C11E-CE4A-B4FF-3E72041553F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8C43E52-6C1E-394A-BBF9-C199E8A2E380}" type="pres">
      <dgm:prSet presAssocID="{44E10428-1D3F-9E4E-8CAA-CBD7BD7E15E5}" presName="Name8" presStyleCnt="0"/>
      <dgm:spPr/>
    </dgm:pt>
    <dgm:pt modelId="{A19EEF94-E77C-8946-AEB9-B809034097EE}" type="pres">
      <dgm:prSet presAssocID="{44E10428-1D3F-9E4E-8CAA-CBD7BD7E15E5}" presName="level" presStyleLbl="node1" presStyleIdx="1" presStyleCnt="4">
        <dgm:presLayoutVars>
          <dgm:chMax val="1"/>
          <dgm:bulletEnabled val="1"/>
        </dgm:presLayoutVars>
      </dgm:prSet>
      <dgm:spPr/>
    </dgm:pt>
    <dgm:pt modelId="{4EE53D7A-A09F-BB41-8FA2-D58F7D968BFE}" type="pres">
      <dgm:prSet presAssocID="{44E10428-1D3F-9E4E-8CAA-CBD7BD7E15E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FF1FCDA-DEBA-B444-AE8E-8A56ECEA72B6}" type="pres">
      <dgm:prSet presAssocID="{A294615B-885A-2841-8F3E-138339675C02}" presName="Name8" presStyleCnt="0"/>
      <dgm:spPr/>
    </dgm:pt>
    <dgm:pt modelId="{B6635CDB-2140-9448-A5B4-05DF52CBA7AE}" type="pres">
      <dgm:prSet presAssocID="{A294615B-885A-2841-8F3E-138339675C02}" presName="level" presStyleLbl="node1" presStyleIdx="2" presStyleCnt="4">
        <dgm:presLayoutVars>
          <dgm:chMax val="1"/>
          <dgm:bulletEnabled val="1"/>
        </dgm:presLayoutVars>
      </dgm:prSet>
      <dgm:spPr/>
    </dgm:pt>
    <dgm:pt modelId="{CCD4593D-8F8D-FD41-BA1B-0D5F9D0B38D9}" type="pres">
      <dgm:prSet presAssocID="{A294615B-885A-2841-8F3E-138339675C02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794D3EE-D199-8944-B612-B2279EAB6E1D}" type="pres">
      <dgm:prSet presAssocID="{636727E3-A8D7-984B-A87E-DB0AB6933B31}" presName="Name8" presStyleCnt="0"/>
      <dgm:spPr/>
    </dgm:pt>
    <dgm:pt modelId="{84586FED-68F3-A842-9E30-31A264AA51D8}" type="pres">
      <dgm:prSet presAssocID="{636727E3-A8D7-984B-A87E-DB0AB6933B31}" presName="level" presStyleLbl="node1" presStyleIdx="3" presStyleCnt="4">
        <dgm:presLayoutVars>
          <dgm:chMax val="1"/>
          <dgm:bulletEnabled val="1"/>
        </dgm:presLayoutVars>
      </dgm:prSet>
      <dgm:spPr/>
    </dgm:pt>
    <dgm:pt modelId="{FF0909A4-4AC0-6C4C-B664-60289D18BEFD}" type="pres">
      <dgm:prSet presAssocID="{636727E3-A8D7-984B-A87E-DB0AB6933B31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6BE95C0C-6CEB-2A4C-B147-CA23ED5238A9}" type="presOf" srcId="{636727E3-A8D7-984B-A87E-DB0AB6933B31}" destId="{84586FED-68F3-A842-9E30-31A264AA51D8}" srcOrd="0" destOrd="0" presId="urn:microsoft.com/office/officeart/2005/8/layout/pyramid1"/>
    <dgm:cxn modelId="{FD14570E-9667-7C47-8B26-49158FAF3CD8}" type="presOf" srcId="{636727E3-A8D7-984B-A87E-DB0AB6933B31}" destId="{FF0909A4-4AC0-6C4C-B664-60289D18BEFD}" srcOrd="1" destOrd="0" presId="urn:microsoft.com/office/officeart/2005/8/layout/pyramid1"/>
    <dgm:cxn modelId="{40DA2613-FFF5-EC4C-9FD7-50D2DFFA389E}" type="presOf" srcId="{A294615B-885A-2841-8F3E-138339675C02}" destId="{CCD4593D-8F8D-FD41-BA1B-0D5F9D0B38D9}" srcOrd="1" destOrd="0" presId="urn:microsoft.com/office/officeart/2005/8/layout/pyramid1"/>
    <dgm:cxn modelId="{ABEB6424-2C19-6441-9549-7CD3358C3E34}" type="presOf" srcId="{8FD52F9A-C11E-CE4A-B4FF-3E72041553FA}" destId="{0C6A208F-56F5-C548-9A8F-0E2DE611FBD5}" srcOrd="1" destOrd="0" presId="urn:microsoft.com/office/officeart/2005/8/layout/pyramid1"/>
    <dgm:cxn modelId="{0462DA67-1FAD-D14B-9904-E4A1FBBCE149}" srcId="{169E396F-1322-3442-99FC-50A07480FA57}" destId="{A294615B-885A-2841-8F3E-138339675C02}" srcOrd="2" destOrd="0" parTransId="{EF795A8C-A026-774F-A754-8670A2A9AA21}" sibTransId="{8B8ABA2F-2105-7843-88E1-BA80C4C8893E}"/>
    <dgm:cxn modelId="{E8905977-477D-044A-A61D-C9A5459CC3CE}" type="presOf" srcId="{8FD52F9A-C11E-CE4A-B4FF-3E72041553FA}" destId="{A728C44D-4F88-0D45-95B9-A36E86FE78A6}" srcOrd="0" destOrd="0" presId="urn:microsoft.com/office/officeart/2005/8/layout/pyramid1"/>
    <dgm:cxn modelId="{2A17168F-CA2A-FD41-AC18-19856AA99E62}" srcId="{169E396F-1322-3442-99FC-50A07480FA57}" destId="{8FD52F9A-C11E-CE4A-B4FF-3E72041553FA}" srcOrd="0" destOrd="0" parTransId="{A4F517DD-D87D-5549-B97A-840A9015448C}" sibTransId="{B6578D9B-1641-EB42-B4E0-70AA56EF4439}"/>
    <dgm:cxn modelId="{6BB1739F-B6A4-4C40-A578-4AE587B8D740}" type="presOf" srcId="{A294615B-885A-2841-8F3E-138339675C02}" destId="{B6635CDB-2140-9448-A5B4-05DF52CBA7AE}" srcOrd="0" destOrd="0" presId="urn:microsoft.com/office/officeart/2005/8/layout/pyramid1"/>
    <dgm:cxn modelId="{2E5C5AAD-EB43-734D-961D-B97B2AE8C5E1}" type="presOf" srcId="{44E10428-1D3F-9E4E-8CAA-CBD7BD7E15E5}" destId="{4EE53D7A-A09F-BB41-8FA2-D58F7D968BFE}" srcOrd="1" destOrd="0" presId="urn:microsoft.com/office/officeart/2005/8/layout/pyramid1"/>
    <dgm:cxn modelId="{C26A3CB3-0D2A-2B4F-970D-09172627C586}" srcId="{169E396F-1322-3442-99FC-50A07480FA57}" destId="{44E10428-1D3F-9E4E-8CAA-CBD7BD7E15E5}" srcOrd="1" destOrd="0" parTransId="{6DACF40B-2514-8045-A3C0-1D8EA3B5137F}" sibTransId="{22B80D0F-0D55-B54E-A20A-E3451E72CAC4}"/>
    <dgm:cxn modelId="{A863FCD1-95D0-B846-AD90-A0FB4E8F8DA5}" type="presOf" srcId="{44E10428-1D3F-9E4E-8CAA-CBD7BD7E15E5}" destId="{A19EEF94-E77C-8946-AEB9-B809034097EE}" srcOrd="0" destOrd="0" presId="urn:microsoft.com/office/officeart/2005/8/layout/pyramid1"/>
    <dgm:cxn modelId="{D7A818D9-059D-9849-8839-8892F7FFD454}" type="presOf" srcId="{169E396F-1322-3442-99FC-50A07480FA57}" destId="{24D32A17-96C3-3B4B-93FC-C7FB03E6618D}" srcOrd="0" destOrd="0" presId="urn:microsoft.com/office/officeart/2005/8/layout/pyramid1"/>
    <dgm:cxn modelId="{3CB31BF6-2312-F54B-B7F1-A3AA1C9E0101}" srcId="{169E396F-1322-3442-99FC-50A07480FA57}" destId="{636727E3-A8D7-984B-A87E-DB0AB6933B31}" srcOrd="3" destOrd="0" parTransId="{79C2AB4B-9DDC-A74F-965B-D69753725A82}" sibTransId="{141A40B3-FA26-1040-A314-BC442FD12DF9}"/>
    <dgm:cxn modelId="{82E0D7C2-E6CB-6D40-AC3D-85F6C31C21AC}" type="presParOf" srcId="{24D32A17-96C3-3B4B-93FC-C7FB03E6618D}" destId="{804B49FD-E438-5949-8AA7-702CC1ECEA54}" srcOrd="0" destOrd="0" presId="urn:microsoft.com/office/officeart/2005/8/layout/pyramid1"/>
    <dgm:cxn modelId="{D9CF19ED-5848-584F-BEE7-3470FB0DF65B}" type="presParOf" srcId="{804B49FD-E438-5949-8AA7-702CC1ECEA54}" destId="{A728C44D-4F88-0D45-95B9-A36E86FE78A6}" srcOrd="0" destOrd="0" presId="urn:microsoft.com/office/officeart/2005/8/layout/pyramid1"/>
    <dgm:cxn modelId="{01BC0CD8-B2DF-254F-A92A-EE139FD498A4}" type="presParOf" srcId="{804B49FD-E438-5949-8AA7-702CC1ECEA54}" destId="{0C6A208F-56F5-C548-9A8F-0E2DE611FBD5}" srcOrd="1" destOrd="0" presId="urn:microsoft.com/office/officeart/2005/8/layout/pyramid1"/>
    <dgm:cxn modelId="{3B9A32FB-56B3-8341-B852-BDFD178C95EC}" type="presParOf" srcId="{24D32A17-96C3-3B4B-93FC-C7FB03E6618D}" destId="{B8C43E52-6C1E-394A-BBF9-C199E8A2E380}" srcOrd="1" destOrd="0" presId="urn:microsoft.com/office/officeart/2005/8/layout/pyramid1"/>
    <dgm:cxn modelId="{A0325B61-F8B7-F04A-8E63-4DAA6A7B24AC}" type="presParOf" srcId="{B8C43E52-6C1E-394A-BBF9-C199E8A2E380}" destId="{A19EEF94-E77C-8946-AEB9-B809034097EE}" srcOrd="0" destOrd="0" presId="urn:microsoft.com/office/officeart/2005/8/layout/pyramid1"/>
    <dgm:cxn modelId="{3930DBBE-CCCB-FB48-B515-F01CDC794E99}" type="presParOf" srcId="{B8C43E52-6C1E-394A-BBF9-C199E8A2E380}" destId="{4EE53D7A-A09F-BB41-8FA2-D58F7D968BFE}" srcOrd="1" destOrd="0" presId="urn:microsoft.com/office/officeart/2005/8/layout/pyramid1"/>
    <dgm:cxn modelId="{99CDEE88-A819-5A40-BFCC-61825FEB3E3E}" type="presParOf" srcId="{24D32A17-96C3-3B4B-93FC-C7FB03E6618D}" destId="{5FF1FCDA-DEBA-B444-AE8E-8A56ECEA72B6}" srcOrd="2" destOrd="0" presId="urn:microsoft.com/office/officeart/2005/8/layout/pyramid1"/>
    <dgm:cxn modelId="{87B64CD4-8FB4-6A42-9B3F-7948B8B1592A}" type="presParOf" srcId="{5FF1FCDA-DEBA-B444-AE8E-8A56ECEA72B6}" destId="{B6635CDB-2140-9448-A5B4-05DF52CBA7AE}" srcOrd="0" destOrd="0" presId="urn:microsoft.com/office/officeart/2005/8/layout/pyramid1"/>
    <dgm:cxn modelId="{D71329FB-ACEE-4944-96FA-4719FADFE9B2}" type="presParOf" srcId="{5FF1FCDA-DEBA-B444-AE8E-8A56ECEA72B6}" destId="{CCD4593D-8F8D-FD41-BA1B-0D5F9D0B38D9}" srcOrd="1" destOrd="0" presId="urn:microsoft.com/office/officeart/2005/8/layout/pyramid1"/>
    <dgm:cxn modelId="{D0DCC02D-F09F-2641-89AF-AEB47CC04BC0}" type="presParOf" srcId="{24D32A17-96C3-3B4B-93FC-C7FB03E6618D}" destId="{D794D3EE-D199-8944-B612-B2279EAB6E1D}" srcOrd="3" destOrd="0" presId="urn:microsoft.com/office/officeart/2005/8/layout/pyramid1"/>
    <dgm:cxn modelId="{313A1506-9702-BB46-A91C-34092E53F41D}" type="presParOf" srcId="{D794D3EE-D199-8944-B612-B2279EAB6E1D}" destId="{84586FED-68F3-A842-9E30-31A264AA51D8}" srcOrd="0" destOrd="0" presId="urn:microsoft.com/office/officeart/2005/8/layout/pyramid1"/>
    <dgm:cxn modelId="{3777EC1B-2091-E649-9D43-3923FA0CB330}" type="presParOf" srcId="{D794D3EE-D199-8944-B612-B2279EAB6E1D}" destId="{FF0909A4-4AC0-6C4C-B664-60289D18BEFD}" srcOrd="1" destOrd="0" presId="urn:microsoft.com/office/officeart/2005/8/layout/pyramid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28C44D-4F88-0D45-95B9-A36E86FE78A6}">
      <dsp:nvSpPr>
        <dsp:cNvPr id="0" name=""/>
        <dsp:cNvSpPr/>
      </dsp:nvSpPr>
      <dsp:spPr>
        <a:xfrm>
          <a:off x="712708" y="0"/>
          <a:ext cx="475138" cy="389255"/>
        </a:xfrm>
        <a:prstGeom prst="trapezoid">
          <a:avLst>
            <a:gd name="adj" fmla="val 61032"/>
          </a:avLst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Cache</a:t>
          </a:r>
        </a:p>
      </dsp:txBody>
      <dsp:txXfrm>
        <a:off x="712708" y="0"/>
        <a:ext cx="475138" cy="389255"/>
      </dsp:txXfrm>
    </dsp:sp>
    <dsp:sp modelId="{A19EEF94-E77C-8946-AEB9-B809034097EE}">
      <dsp:nvSpPr>
        <dsp:cNvPr id="0" name=""/>
        <dsp:cNvSpPr/>
      </dsp:nvSpPr>
      <dsp:spPr>
        <a:xfrm>
          <a:off x="475138" y="389254"/>
          <a:ext cx="950277" cy="389255"/>
        </a:xfrm>
        <a:prstGeom prst="trapezoid">
          <a:avLst>
            <a:gd name="adj" fmla="val 61032"/>
          </a:avLst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Main Memory</a:t>
          </a:r>
        </a:p>
      </dsp:txBody>
      <dsp:txXfrm>
        <a:off x="641437" y="389254"/>
        <a:ext cx="617680" cy="389255"/>
      </dsp:txXfrm>
    </dsp:sp>
    <dsp:sp modelId="{B6635CDB-2140-9448-A5B4-05DF52CBA7AE}">
      <dsp:nvSpPr>
        <dsp:cNvPr id="0" name=""/>
        <dsp:cNvSpPr/>
      </dsp:nvSpPr>
      <dsp:spPr>
        <a:xfrm>
          <a:off x="237569" y="778509"/>
          <a:ext cx="1425416" cy="389255"/>
        </a:xfrm>
        <a:prstGeom prst="trapezoid">
          <a:avLst>
            <a:gd name="adj" fmla="val 61032"/>
          </a:avLst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Primary Storage</a:t>
          </a:r>
        </a:p>
      </dsp:txBody>
      <dsp:txXfrm>
        <a:off x="487017" y="778509"/>
        <a:ext cx="926520" cy="389255"/>
      </dsp:txXfrm>
    </dsp:sp>
    <dsp:sp modelId="{84586FED-68F3-A842-9E30-31A264AA51D8}">
      <dsp:nvSpPr>
        <dsp:cNvPr id="0" name=""/>
        <dsp:cNvSpPr/>
      </dsp:nvSpPr>
      <dsp:spPr>
        <a:xfrm>
          <a:off x="0" y="1167765"/>
          <a:ext cx="1900555" cy="389255"/>
        </a:xfrm>
        <a:prstGeom prst="trapezoid">
          <a:avLst>
            <a:gd name="adj" fmla="val 61032"/>
          </a:avLst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Secondary Storage and Archive</a:t>
          </a:r>
        </a:p>
      </dsp:txBody>
      <dsp:txXfrm>
        <a:off x="332597" y="1167765"/>
        <a:ext cx="1235360" cy="3892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80335-461A-DB4D-A635-A06EF215B9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EF1D9A-5293-6449-90CD-8B1FF10941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D24486-5EF7-AE4B-A0AE-F261FF4F9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9AEA2-DC89-8B4A-B6F7-AFE247CE8A6A}" type="datetimeFigureOut">
              <a:rPr lang="en-US" smtClean="0"/>
              <a:t>3/3/21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380E5-289A-9046-84CC-8E8E70409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B02CD-B346-354F-BC3F-8A302CC98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4AC8-2FF9-0844-A1BF-1191CAF11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959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607D7-9EB7-3847-A79E-AAD6AB48D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9300A3-6DC8-3B4C-88BD-A015E1BFD5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DB376-A08C-234F-B84F-C245312FF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9AEA2-DC89-8B4A-B6F7-AFE247CE8A6A}" type="datetimeFigureOut">
              <a:rPr lang="en-US" smtClean="0"/>
              <a:t>3/3/21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6F0B87-95B5-5C40-A9BC-5B5314D07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0309C4-0C1F-E34B-943B-4F07DAFF3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4AC8-2FF9-0844-A1BF-1191CAF11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853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B4F999-63CC-1148-A8F1-CCA823C83F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2FD489-A739-594E-AF61-9EDC2FF71F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ACC76-C47F-1C4D-96BD-FFB6BD00B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9AEA2-DC89-8B4A-B6F7-AFE247CE8A6A}" type="datetimeFigureOut">
              <a:rPr lang="en-US" smtClean="0"/>
              <a:t>3/3/21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152765-0E39-6048-8A27-F019405EE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062275-A0BD-744B-8940-3BA9BB20A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4AC8-2FF9-0844-A1BF-1191CAF11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499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19C9D-E097-3347-B70F-EFB470CB4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157B7-23AB-4C47-9B53-EF7B9E2C6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818B07-D711-C745-BF8A-57FD8DC1D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9AEA2-DC89-8B4A-B6F7-AFE247CE8A6A}" type="datetimeFigureOut">
              <a:rPr lang="en-US" smtClean="0"/>
              <a:t>3/3/21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175644-1B69-9E4F-8DC7-4686BBF7A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A61F83-3624-5D4C-A9DF-2893318EA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4AC8-2FF9-0844-A1BF-1191CAF11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858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625B6-79AA-1648-8988-13ABE5292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AB4F50-6B96-3E44-96FE-27934248C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896B2-90A6-4E42-B316-980ECB9BF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9AEA2-DC89-8B4A-B6F7-AFE247CE8A6A}" type="datetimeFigureOut">
              <a:rPr lang="en-US" smtClean="0"/>
              <a:t>3/3/21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6AA7D5-07F3-0940-B3E0-75B5C30F0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DC13D1-7609-B74B-9EA0-DDF80C6EA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4AC8-2FF9-0844-A1BF-1191CAF11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017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B44D3-2FF3-724D-9FE1-7E7FB29A6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43B5F-A00E-1F4B-B127-CE0E63EDDE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725FA4-8C5E-164F-89B0-5B4BC2398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F1B657-D49A-F040-AE61-8AA4DA1A5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9AEA2-DC89-8B4A-B6F7-AFE247CE8A6A}" type="datetimeFigureOut">
              <a:rPr lang="en-US" smtClean="0"/>
              <a:t>3/3/21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5DE8F4-F8BA-194A-B62C-2F6629678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31FD36-C470-4747-B462-742C78300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4AC8-2FF9-0844-A1BF-1191CAF11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87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0D5DF-01B0-8046-A42B-6BD5399FA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23DDB-DB9F-0F46-890E-D1A9499FF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4359CA-9DFB-6E43-815E-16366AFBDF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6A3F15-F1B4-9545-82B1-7E11C3B8AC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C2BF3A-869D-2943-9BAC-32F983EFC7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F6EF41-CE35-3D40-A0B7-BC9BD55B4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9AEA2-DC89-8B4A-B6F7-AFE247CE8A6A}" type="datetimeFigureOut">
              <a:rPr lang="en-US" smtClean="0"/>
              <a:t>3/3/21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C0D70B-843E-D14F-BBAF-08099706F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CCD6C3-467C-8940-8DD9-70013797B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4AC8-2FF9-0844-A1BF-1191CAF11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332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50837-5684-8B4D-8DB9-0A65DE54B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F0182C-4FC1-F348-BA8A-45FBE1C27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9AEA2-DC89-8B4A-B6F7-AFE247CE8A6A}" type="datetimeFigureOut">
              <a:rPr lang="en-US" smtClean="0"/>
              <a:t>3/3/21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51F96E-3EC7-D741-807C-DD95C568E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FE931B-9F46-3D48-BD03-F1CD09122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4AC8-2FF9-0844-A1BF-1191CAF11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565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AB77B1-DC04-A445-A77E-C25D44560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9AEA2-DC89-8B4A-B6F7-AFE247CE8A6A}" type="datetimeFigureOut">
              <a:rPr lang="en-US" smtClean="0"/>
              <a:t>3/3/21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F8BE6F-5C95-7547-9900-147B007A0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60D4F5-B878-7F45-B0C0-6557E4F9B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4AC8-2FF9-0844-A1BF-1191CAF11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536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6C103-EFC0-D641-B626-659418448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3C6B6-B56D-7946-9E88-B083D97A0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EC0F59-BA07-5844-A3F0-4C50D6B986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2B5125-7BFA-954E-A991-012419C8A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9AEA2-DC89-8B4A-B6F7-AFE247CE8A6A}" type="datetimeFigureOut">
              <a:rPr lang="en-US" smtClean="0"/>
              <a:t>3/3/21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25CB2C-60A4-3543-B62E-5B5A11DF7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342E96-843F-BE4C-9345-4C23F3EE9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4AC8-2FF9-0844-A1BF-1191CAF11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56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00A0B-3AE9-DA4A-A8F9-2A89C5458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7FA8F8-7A60-CA4D-8620-C11A415B88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E5469C-7CC1-DA4C-92D2-777F255B21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D97C69-15FB-E34A-953D-31E7BB6BE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9AEA2-DC89-8B4A-B6F7-AFE247CE8A6A}" type="datetimeFigureOut">
              <a:rPr lang="en-US" smtClean="0"/>
              <a:t>3/3/21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50FF36-2C0A-B945-AF4A-638B1BD8F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95CEA8-1D31-4246-81FC-73FFCB65C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4AC8-2FF9-0844-A1BF-1191CAF11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299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916E5D-26FA-9145-A333-63E5A74D9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C1462-1B2F-854E-8375-04E025732B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55F109-4D58-0C42-9B65-5E6D78AEFB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9AEA2-DC89-8B4A-B6F7-AFE247CE8A6A}" type="datetimeFigureOut">
              <a:rPr lang="en-US" smtClean="0"/>
              <a:t>3/3/21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913C7-911E-3B4F-8B88-EF67616742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76ED6-4EE0-5249-BE01-09A3C8FA32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04AC8-2FF9-0844-A1BF-1191CAF11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159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108">
            <a:extLst>
              <a:ext uri="{FF2B5EF4-FFF2-40B4-BE49-F238E27FC236}">
                <a16:creationId xmlns:a16="http://schemas.microsoft.com/office/drawing/2014/main" id="{8CF0A9B0-96A3-AB4B-B7F5-1046907D4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057" y="971348"/>
            <a:ext cx="50164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>
                <a:latin typeface="Neo Sans Intel" panose="020B0504020202020204" pitchFamily="34" charset="77"/>
              </a:rPr>
              <a:t>+½V</a:t>
            </a:r>
            <a:endParaRPr lang="en-US" altLang="en-US" sz="1600" b="1" baseline="-25000" dirty="0">
              <a:latin typeface="Neo Sans Intel" panose="020B0504020202020204" pitchFamily="34" charset="77"/>
            </a:endParaRPr>
          </a:p>
        </p:txBody>
      </p:sp>
      <p:sp>
        <p:nvSpPr>
          <p:cNvPr id="12" name="Text Box 108">
            <a:extLst>
              <a:ext uri="{FF2B5EF4-FFF2-40B4-BE49-F238E27FC236}">
                <a16:creationId xmlns:a16="http://schemas.microsoft.com/office/drawing/2014/main" id="{141BC5D9-8938-9343-B167-170FE2ADF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0388" y="2557645"/>
            <a:ext cx="51375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>
                <a:latin typeface="Neo Sans Intel" panose="020B0504020202020204" pitchFamily="34" charset="77"/>
              </a:rPr>
              <a:t>–½V</a:t>
            </a:r>
            <a:endParaRPr lang="en-US" altLang="en-US" sz="1600" b="1" baseline="-25000" dirty="0">
              <a:latin typeface="Neo Sans Intel" panose="020B0504020202020204" pitchFamily="34" charset="77"/>
            </a:endParaRPr>
          </a:p>
        </p:txBody>
      </p: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ED9FD10B-C2B3-E04C-8C46-383DE66EB80D}"/>
              </a:ext>
            </a:extLst>
          </p:cNvPr>
          <p:cNvGrpSpPr/>
          <p:nvPr/>
        </p:nvGrpSpPr>
        <p:grpSpPr>
          <a:xfrm>
            <a:off x="7768539" y="1240952"/>
            <a:ext cx="2494280" cy="2475327"/>
            <a:chOff x="7768539" y="1240952"/>
            <a:chExt cx="2494280" cy="2475327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27DE862-6D25-B941-993A-544D0EE49AFB}"/>
                </a:ext>
              </a:extLst>
            </p:cNvPr>
            <p:cNvGrpSpPr/>
            <p:nvPr/>
          </p:nvGrpSpPr>
          <p:grpSpPr>
            <a:xfrm>
              <a:off x="7871830" y="2027571"/>
              <a:ext cx="724202" cy="1688708"/>
              <a:chOff x="7393194" y="2578223"/>
              <a:chExt cx="724202" cy="1688708"/>
            </a:xfrm>
          </p:grpSpPr>
          <p:pic>
            <p:nvPicPr>
              <p:cNvPr id="35" name="Picture 2" descr="Capacitor Icon for PowerPoint &#10;">
                <a:extLst>
                  <a:ext uri="{FF2B5EF4-FFF2-40B4-BE49-F238E27FC236}">
                    <a16:creationId xmlns:a16="http://schemas.microsoft.com/office/drawing/2014/main" id="{8FA6CCA3-84C8-F542-A79B-2B69BB7F11D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34738" b="65912" l="14200" r="54196">
                            <a14:backgroundMark x1="6875" y1="30694" x2="12109" y2="31250"/>
                            <a14:backgroundMark x1="12109" y1="31250" x2="16406" y2="30833"/>
                            <a14:backgroundMark x1="16406" y1="30833" x2="20547" y2="28056"/>
                            <a14:backgroundMark x1="20547" y1="28056" x2="12891" y2="29028"/>
                            <a14:backgroundMark x1="9609" y1="30833" x2="14688" y2="31250"/>
                            <a14:backgroundMark x1="14688" y1="31250" x2="14922" y2="31111"/>
                            <a14:backgroundMark x1="15000" y1="30556" x2="15000" y2="30556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201" t="30841" r="40805" b="30191"/>
              <a:stretch/>
            </p:blipFill>
            <p:spPr bwMode="auto">
              <a:xfrm>
                <a:off x="7393194" y="2578223"/>
                <a:ext cx="716453" cy="31413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6" name="Picture 2" descr="Capacitor Icon for PowerPoint &#10;">
                <a:extLst>
                  <a:ext uri="{FF2B5EF4-FFF2-40B4-BE49-F238E27FC236}">
                    <a16:creationId xmlns:a16="http://schemas.microsoft.com/office/drawing/2014/main" id="{382793FD-27AC-FF4F-9BD5-E83822D3E73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backgroundRemoval t="34738" b="65912" l="14200" r="54196">
                            <a14:backgroundMark x1="6875" y1="30694" x2="12109" y2="31250"/>
                            <a14:backgroundMark x1="12109" y1="31250" x2="16406" y2="30833"/>
                            <a14:backgroundMark x1="16406" y1="30833" x2="20547" y2="28056"/>
                            <a14:backgroundMark x1="20547" y1="28056" x2="12891" y2="29028"/>
                            <a14:backgroundMark x1="9609" y1="30833" x2="14688" y2="31250"/>
                            <a14:backgroundMark x1="14688" y1="31250" x2="14922" y2="31111"/>
                            <a14:backgroundMark x1="15000" y1="30556" x2="15000" y2="30556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201" t="30841" r="40805" b="30191"/>
              <a:stretch/>
            </p:blipFill>
            <p:spPr bwMode="auto">
              <a:xfrm>
                <a:off x="7437696" y="3035240"/>
                <a:ext cx="647699" cy="31413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7" name="Picture 2" descr="Capacitor Icon for PowerPoint &#10;">
                <a:extLst>
                  <a:ext uri="{FF2B5EF4-FFF2-40B4-BE49-F238E27FC236}">
                    <a16:creationId xmlns:a16="http://schemas.microsoft.com/office/drawing/2014/main" id="{A54513FA-8621-C449-8014-17603D37C53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34738" b="65912" l="14200" r="54196">
                            <a14:backgroundMark x1="6875" y1="30694" x2="12109" y2="31250"/>
                            <a14:backgroundMark x1="12109" y1="31250" x2="16406" y2="30833"/>
                            <a14:backgroundMark x1="16406" y1="30833" x2="20547" y2="28056"/>
                            <a14:backgroundMark x1="20547" y1="28056" x2="12891" y2="29028"/>
                            <a14:backgroundMark x1="9609" y1="30833" x2="14688" y2="31250"/>
                            <a14:backgroundMark x1="14688" y1="31250" x2="14922" y2="31111"/>
                            <a14:backgroundMark x1="15000" y1="30556" x2="15000" y2="30556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201" t="30841" r="40805" b="30191"/>
              <a:stretch/>
            </p:blipFill>
            <p:spPr bwMode="auto">
              <a:xfrm>
                <a:off x="7393194" y="3487457"/>
                <a:ext cx="716453" cy="31413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8" name="Picture 2" descr="Capacitor Icon for PowerPoint &#10;">
                <a:extLst>
                  <a:ext uri="{FF2B5EF4-FFF2-40B4-BE49-F238E27FC236}">
                    <a16:creationId xmlns:a16="http://schemas.microsoft.com/office/drawing/2014/main" id="{AE8B7442-22F8-D94F-A4F9-C79B2AA0B75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34738" b="65912" l="14200" r="54196">
                            <a14:backgroundMark x1="6875" y1="30694" x2="12109" y2="31250"/>
                            <a14:backgroundMark x1="12109" y1="31250" x2="16406" y2="30833"/>
                            <a14:backgroundMark x1="16406" y1="30833" x2="20547" y2="28056"/>
                            <a14:backgroundMark x1="20547" y1="28056" x2="12891" y2="29028"/>
                            <a14:backgroundMark x1="9609" y1="30833" x2="14688" y2="31250"/>
                            <a14:backgroundMark x1="14688" y1="31250" x2="14922" y2="31111"/>
                            <a14:backgroundMark x1="15000" y1="30556" x2="15000" y2="30556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201" t="30841" r="40805" b="30191"/>
              <a:stretch/>
            </p:blipFill>
            <p:spPr bwMode="auto">
              <a:xfrm>
                <a:off x="7400943" y="3952800"/>
                <a:ext cx="716453" cy="31413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CD5A0473-5EF2-804E-A66C-80EA49A5281B}"/>
                </a:ext>
              </a:extLst>
            </p:cNvPr>
            <p:cNvGrpSpPr/>
            <p:nvPr/>
          </p:nvGrpSpPr>
          <p:grpSpPr>
            <a:xfrm rot="16200000">
              <a:off x="8986153" y="888127"/>
              <a:ext cx="731346" cy="1688708"/>
              <a:chOff x="7393194" y="2578223"/>
              <a:chExt cx="731346" cy="1688708"/>
            </a:xfrm>
          </p:grpSpPr>
          <p:pic>
            <p:nvPicPr>
              <p:cNvPr id="31" name="Picture 2" descr="Capacitor Icon for PowerPoint &#10;">
                <a:extLst>
                  <a:ext uri="{FF2B5EF4-FFF2-40B4-BE49-F238E27FC236}">
                    <a16:creationId xmlns:a16="http://schemas.microsoft.com/office/drawing/2014/main" id="{9CB1C544-DAF9-FB4F-8669-C6013323ECB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 cstate="print"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backgroundRemoval t="34738" b="65912" l="14200" r="54196">
                            <a14:backgroundMark x1="6875" y1="30694" x2="12109" y2="31250"/>
                            <a14:backgroundMark x1="12109" y1="31250" x2="16406" y2="30833"/>
                            <a14:backgroundMark x1="16406" y1="30833" x2="20547" y2="28056"/>
                            <a14:backgroundMark x1="20547" y1="28056" x2="12891" y2="29028"/>
                            <a14:backgroundMark x1="9609" y1="30833" x2="14688" y2="31250"/>
                            <a14:backgroundMark x1="14688" y1="31250" x2="14922" y2="31111"/>
                            <a14:backgroundMark x1="15000" y1="30556" x2="15000" y2="30556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201" t="30841" r="40805" b="30191"/>
              <a:stretch/>
            </p:blipFill>
            <p:spPr bwMode="auto">
              <a:xfrm>
                <a:off x="7440995" y="3035242"/>
                <a:ext cx="637413" cy="31413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2" name="Picture 2" descr="Capacitor Icon for PowerPoint &#10;">
                <a:extLst>
                  <a:ext uri="{FF2B5EF4-FFF2-40B4-BE49-F238E27FC236}">
                    <a16:creationId xmlns:a16="http://schemas.microsoft.com/office/drawing/2014/main" id="{EB42857C-1CCC-7B4B-B42D-BA625DE938E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34738" b="65912" l="14200" r="54196">
                            <a14:backgroundMark x1="6875" y1="30694" x2="12109" y2="31250"/>
                            <a14:backgroundMark x1="12109" y1="31250" x2="16406" y2="30833"/>
                            <a14:backgroundMark x1="16406" y1="30833" x2="20547" y2="28056"/>
                            <a14:backgroundMark x1="20547" y1="28056" x2="12891" y2="29028"/>
                            <a14:backgroundMark x1="9609" y1="30833" x2="14688" y2="31250"/>
                            <a14:backgroundMark x1="14688" y1="31250" x2="14922" y2="31111"/>
                            <a14:backgroundMark x1="15000" y1="30556" x2="15000" y2="30556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201" t="30841" r="40805" b="30191"/>
              <a:stretch/>
            </p:blipFill>
            <p:spPr bwMode="auto">
              <a:xfrm>
                <a:off x="7393194" y="2578223"/>
                <a:ext cx="716453" cy="31413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3" name="Picture 2" descr="Capacitor Icon for PowerPoint &#10;">
                <a:extLst>
                  <a:ext uri="{FF2B5EF4-FFF2-40B4-BE49-F238E27FC236}">
                    <a16:creationId xmlns:a16="http://schemas.microsoft.com/office/drawing/2014/main" id="{8D9BD2F0-7B4B-A944-A223-A17DBF7DC74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34738" b="65912" l="14200" r="54196">
                            <a14:backgroundMark x1="6875" y1="30694" x2="12109" y2="31250"/>
                            <a14:backgroundMark x1="12109" y1="31250" x2="16406" y2="30833"/>
                            <a14:backgroundMark x1="16406" y1="30833" x2="20547" y2="28056"/>
                            <a14:backgroundMark x1="20547" y1="28056" x2="12891" y2="29028"/>
                            <a14:backgroundMark x1="9609" y1="30833" x2="14688" y2="31250"/>
                            <a14:backgroundMark x1="14688" y1="31250" x2="14922" y2="31111"/>
                            <a14:backgroundMark x1="15000" y1="30556" x2="15000" y2="30556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201" t="30841" r="40805" b="30191"/>
              <a:stretch/>
            </p:blipFill>
            <p:spPr bwMode="auto">
              <a:xfrm>
                <a:off x="7407482" y="3487457"/>
                <a:ext cx="716453" cy="31413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4" name="Picture 2" descr="Capacitor Icon for PowerPoint &#10;">
                <a:extLst>
                  <a:ext uri="{FF2B5EF4-FFF2-40B4-BE49-F238E27FC236}">
                    <a16:creationId xmlns:a16="http://schemas.microsoft.com/office/drawing/2014/main" id="{4D660B50-B07E-F441-9CCB-B146D9D675C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34738" b="65912" l="14200" r="54196">
                            <a14:backgroundMark x1="6875" y1="30694" x2="12109" y2="31250"/>
                            <a14:backgroundMark x1="12109" y1="31250" x2="16406" y2="30833"/>
                            <a14:backgroundMark x1="16406" y1="30833" x2="20547" y2="28056"/>
                            <a14:backgroundMark x1="20547" y1="28056" x2="12891" y2="29028"/>
                            <a14:backgroundMark x1="9609" y1="30833" x2="14688" y2="31250"/>
                            <a14:backgroundMark x1="14688" y1="31250" x2="14922" y2="31111"/>
                            <a14:backgroundMark x1="15000" y1="30556" x2="15000" y2="30556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201" t="30841" r="40805" b="30191"/>
              <a:stretch/>
            </p:blipFill>
            <p:spPr bwMode="auto">
              <a:xfrm>
                <a:off x="7408087" y="3952800"/>
                <a:ext cx="716453" cy="31413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aphicFrame>
          <p:nvGraphicFramePr>
            <p:cNvPr id="10" name="Table 237">
              <a:extLst>
                <a:ext uri="{FF2B5EF4-FFF2-40B4-BE49-F238E27FC236}">
                  <a16:creationId xmlns:a16="http://schemas.microsoft.com/office/drawing/2014/main" id="{4B723D87-2B39-8F48-A5C8-DF40A7545EBD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000196611"/>
                </p:ext>
              </p:extLst>
            </p:nvPr>
          </p:nvGraphicFramePr>
          <p:xfrm>
            <a:off x="7768539" y="1284320"/>
            <a:ext cx="2494280" cy="240284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304800">
                    <a:extLst>
                      <a:ext uri="{9D8B030D-6E8A-4147-A177-3AD203B41FA5}">
                        <a16:colId xmlns:a16="http://schemas.microsoft.com/office/drawing/2014/main" val="1187326248"/>
                      </a:ext>
                    </a:extLst>
                  </a:gridCol>
                  <a:gridCol w="304800">
                    <a:extLst>
                      <a:ext uri="{9D8B030D-6E8A-4147-A177-3AD203B41FA5}">
                        <a16:colId xmlns:a16="http://schemas.microsoft.com/office/drawing/2014/main" val="4160570438"/>
                      </a:ext>
                    </a:extLst>
                  </a:gridCol>
                  <a:gridCol w="304800">
                    <a:extLst>
                      <a:ext uri="{9D8B030D-6E8A-4147-A177-3AD203B41FA5}">
                        <a16:colId xmlns:a16="http://schemas.microsoft.com/office/drawing/2014/main" val="190710730"/>
                      </a:ext>
                    </a:extLst>
                  </a:gridCol>
                  <a:gridCol w="457200">
                    <a:extLst>
                      <a:ext uri="{9D8B030D-6E8A-4147-A177-3AD203B41FA5}">
                        <a16:colId xmlns:a16="http://schemas.microsoft.com/office/drawing/2014/main" val="2794999579"/>
                      </a:ext>
                    </a:extLst>
                  </a:gridCol>
                  <a:gridCol w="457200">
                    <a:extLst>
                      <a:ext uri="{9D8B030D-6E8A-4147-A177-3AD203B41FA5}">
                        <a16:colId xmlns:a16="http://schemas.microsoft.com/office/drawing/2014/main" val="2015305327"/>
                      </a:ext>
                    </a:extLst>
                  </a:gridCol>
                  <a:gridCol w="457200">
                    <a:extLst>
                      <a:ext uri="{9D8B030D-6E8A-4147-A177-3AD203B41FA5}">
                        <a16:colId xmlns:a16="http://schemas.microsoft.com/office/drawing/2014/main" val="1066023152"/>
                      </a:ext>
                    </a:extLst>
                  </a:gridCol>
                  <a:gridCol w="208280">
                    <a:extLst>
                      <a:ext uri="{9D8B030D-6E8A-4147-A177-3AD203B41FA5}">
                        <a16:colId xmlns:a16="http://schemas.microsoft.com/office/drawing/2014/main" val="3078427979"/>
                      </a:ext>
                    </a:extLst>
                  </a:gridCol>
                </a:tblGrid>
                <a:tr h="304800">
                  <a:tc>
                    <a:txBody>
                      <a:bodyPr/>
                      <a:lstStyle/>
                      <a:p>
                        <a:endParaRPr lang="en-US" sz="100"/>
                      </a:p>
                    </a:txBody>
                    <a:tcPr>
                      <a:lnL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00"/>
                      </a:p>
                    </a:txBody>
                    <a:tcPr>
                      <a:lnL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00"/>
                      </a:p>
                    </a:txBody>
                    <a:tcPr>
                      <a:lnL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0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57150" cap="flat" cmpd="sng" algn="ctr">
                        <a:solidFill>
                          <a:schemeClr val="accent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00"/>
                      </a:p>
                    </a:txBody>
                    <a:tcPr>
                      <a:lnL w="57150" cap="flat" cmpd="sng" algn="ctr">
                        <a:solidFill>
                          <a:schemeClr val="accent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0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0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937870146"/>
                    </a:ext>
                  </a:extLst>
                </a:tr>
                <a:tr h="304800">
                  <a:tc>
                    <a:txBody>
                      <a:bodyPr/>
                      <a:lstStyle/>
                      <a:p>
                        <a:endParaRPr lang="en-US" sz="100"/>
                      </a:p>
                    </a:txBody>
                    <a:tcPr>
                      <a:lnL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00" dirty="0"/>
                      </a:p>
                    </a:txBody>
                    <a:tcPr>
                      <a:lnL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00"/>
                      </a:p>
                    </a:txBody>
                    <a:tcPr>
                      <a:lnL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00"/>
                      </a:p>
                    </a:txBody>
                    <a:tcPr>
                      <a:lnL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00"/>
                      </a:p>
                    </a:txBody>
                    <a:tcPr>
                      <a:lnL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00"/>
                      </a:p>
                    </a:txBody>
                    <a:tcPr>
                      <a:lnL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00"/>
                      </a:p>
                    </a:txBody>
                    <a:tcPr>
                      <a:lnL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460475412"/>
                    </a:ext>
                  </a:extLst>
                </a:tr>
                <a:tr h="304800">
                  <a:tc>
                    <a:txBody>
                      <a:bodyPr/>
                      <a:lstStyle/>
                      <a:p>
                        <a:endParaRPr lang="en-US" sz="100"/>
                      </a:p>
                    </a:txBody>
                    <a:tcPr>
                      <a:lnL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00"/>
                      </a:p>
                    </a:txBody>
                    <a:tcPr>
                      <a:lnL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00" dirty="0"/>
                      </a:p>
                    </a:txBody>
                    <a:tcPr>
                      <a:lnL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0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57150" cap="flat" cmpd="sng" algn="ctr">
                        <a:solidFill>
                          <a:schemeClr val="accent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00"/>
                      </a:p>
                    </a:txBody>
                    <a:tcPr>
                      <a:lnL w="57150" cap="flat" cmpd="sng" algn="ctr">
                        <a:solidFill>
                          <a:schemeClr val="accent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00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0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3233773696"/>
                    </a:ext>
                  </a:extLst>
                </a:tr>
                <a:tr h="457200"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0070C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lnL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38100" cap="flat" cmpd="sng" algn="ctr">
                        <a:solidFill>
                          <a:srgbClr val="0070C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57150" cap="flat" cmpd="sng" algn="ctr">
                        <a:solidFill>
                          <a:schemeClr val="accent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0070C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57150" cap="flat" cmpd="sng" algn="ctr">
                        <a:solidFill>
                          <a:schemeClr val="accent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0070C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0070C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00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0070C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917397238"/>
                    </a:ext>
                  </a:extLst>
                </a:tr>
                <a:tr h="457200"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57150" cap="flat" cmpd="sng" algn="ctr">
                        <a:solidFill>
                          <a:srgbClr val="0070C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lnL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lnL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38100" cap="flat" cmpd="sng" algn="ctr">
                        <a:solidFill>
                          <a:srgbClr val="0070C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57150" cap="flat" cmpd="sng" algn="ctr">
                        <a:solidFill>
                          <a:schemeClr val="accent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57150" cap="flat" cmpd="sng" algn="ctr">
                        <a:solidFill>
                          <a:srgbClr val="0070C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lnL w="57150" cap="flat" cmpd="sng" algn="ctr">
                        <a:solidFill>
                          <a:schemeClr val="accent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57150" cap="flat" cmpd="sng" algn="ctr">
                        <a:solidFill>
                          <a:srgbClr val="0070C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57150" cap="flat" cmpd="sng" algn="ctr">
                        <a:solidFill>
                          <a:srgbClr val="0070C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0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57150" cap="flat" cmpd="sng" algn="ctr">
                        <a:solidFill>
                          <a:srgbClr val="0070C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2355560696"/>
                    </a:ext>
                  </a:extLst>
                </a:tr>
                <a:tr h="457200"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lnL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lnL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lnL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57150" cap="flat" cmpd="sng" algn="ctr">
                        <a:solidFill>
                          <a:schemeClr val="accent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lnL w="57150" cap="flat" cmpd="sng" algn="ctr">
                        <a:solidFill>
                          <a:schemeClr val="accent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0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946332508"/>
                    </a:ext>
                  </a:extLst>
                </a:tr>
                <a:tr h="0">
                  <a:tc>
                    <a:txBody>
                      <a:bodyPr/>
                      <a:lstStyle/>
                      <a:p>
                        <a:endParaRPr lang="en-US" sz="100"/>
                      </a:p>
                    </a:txBody>
                    <a:tcPr>
                      <a:lnL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00"/>
                      </a:p>
                    </a:txBody>
                    <a:tcPr>
                      <a:lnL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00"/>
                      </a:p>
                    </a:txBody>
                    <a:tcPr>
                      <a:lnL w="57150" cap="flat" cmpd="sng" algn="ctr">
                        <a:solidFill>
                          <a:srgbClr val="FFFF00">
                            <a:alpha val="0"/>
                          </a:srgb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0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57150" cap="flat" cmpd="sng" algn="ctr">
                        <a:solidFill>
                          <a:schemeClr val="accent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00"/>
                      </a:p>
                    </a:txBody>
                    <a:tcPr>
                      <a:lnL w="57150" cap="flat" cmpd="sng" algn="ctr">
                        <a:solidFill>
                          <a:schemeClr val="accent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0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00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28921898"/>
                    </a:ext>
                  </a:extLst>
                </a:tr>
              </a:tbl>
            </a:graphicData>
          </a:graphic>
        </p:graphicFrame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97AF711A-CFC5-A044-8E94-A63D423980B5}"/>
                </a:ext>
              </a:extLst>
            </p:cNvPr>
            <p:cNvSpPr/>
            <p:nvPr/>
          </p:nvSpPr>
          <p:spPr>
            <a:xfrm>
              <a:off x="9068712" y="2586107"/>
              <a:ext cx="150019" cy="13407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AECB2CB-5C56-BC42-970B-366A54FEC4EF}"/>
                </a:ext>
              </a:extLst>
            </p:cNvPr>
            <p:cNvSpPr/>
            <p:nvPr/>
          </p:nvSpPr>
          <p:spPr>
            <a:xfrm>
              <a:off x="9064593" y="2122820"/>
              <a:ext cx="150019" cy="13407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D2771441-52B1-B849-98FB-B8B4231310E1}"/>
                </a:ext>
              </a:extLst>
            </p:cNvPr>
            <p:cNvSpPr/>
            <p:nvPr/>
          </p:nvSpPr>
          <p:spPr>
            <a:xfrm>
              <a:off x="9519195" y="2126877"/>
              <a:ext cx="150019" cy="134076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91CC00CC-7936-7841-93E4-AF03D13F7225}"/>
                </a:ext>
              </a:extLst>
            </p:cNvPr>
            <p:cNvSpPr/>
            <p:nvPr/>
          </p:nvSpPr>
          <p:spPr>
            <a:xfrm>
              <a:off x="8590579" y="2131005"/>
              <a:ext cx="150019" cy="134076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CF0AA53-A1BA-7C4B-95D8-37DF3CD777B2}"/>
                </a:ext>
              </a:extLst>
            </p:cNvPr>
            <p:cNvSpPr/>
            <p:nvPr/>
          </p:nvSpPr>
          <p:spPr>
            <a:xfrm>
              <a:off x="9984654" y="2128523"/>
              <a:ext cx="150019" cy="134076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8B9C81AE-9BAF-4145-A3E5-D6F1BAF5EA2B}"/>
                </a:ext>
              </a:extLst>
            </p:cNvPr>
            <p:cNvSpPr/>
            <p:nvPr/>
          </p:nvSpPr>
          <p:spPr>
            <a:xfrm>
              <a:off x="9984654" y="3038664"/>
              <a:ext cx="150019" cy="134076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1105E081-2292-4D49-BC0D-95CD7924130B}"/>
                </a:ext>
              </a:extLst>
            </p:cNvPr>
            <p:cNvSpPr/>
            <p:nvPr/>
          </p:nvSpPr>
          <p:spPr>
            <a:xfrm>
              <a:off x="9057951" y="3038664"/>
              <a:ext cx="150019" cy="13407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BF2E5119-2CCF-3246-B11F-84D29E5ED4EA}"/>
                </a:ext>
              </a:extLst>
            </p:cNvPr>
            <p:cNvSpPr/>
            <p:nvPr/>
          </p:nvSpPr>
          <p:spPr>
            <a:xfrm>
              <a:off x="9068711" y="3514905"/>
              <a:ext cx="150019" cy="13407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A90BF59-D207-7543-AD4B-B6B6005F687E}"/>
                </a:ext>
              </a:extLst>
            </p:cNvPr>
            <p:cNvSpPr/>
            <p:nvPr/>
          </p:nvSpPr>
          <p:spPr>
            <a:xfrm>
              <a:off x="9984654" y="3497290"/>
              <a:ext cx="150019" cy="134076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29173939-2AF3-ED4F-A561-BE83B7E6D39C}"/>
                </a:ext>
              </a:extLst>
            </p:cNvPr>
            <p:cNvSpPr/>
            <p:nvPr/>
          </p:nvSpPr>
          <p:spPr>
            <a:xfrm>
              <a:off x="9529289" y="3042065"/>
              <a:ext cx="150019" cy="134076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6837C7CE-EF0A-5548-BE7A-9CCFB0024E1F}"/>
                </a:ext>
              </a:extLst>
            </p:cNvPr>
            <p:cNvSpPr/>
            <p:nvPr/>
          </p:nvSpPr>
          <p:spPr>
            <a:xfrm>
              <a:off x="9529289" y="3500677"/>
              <a:ext cx="150019" cy="134076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D0CB838-B1EB-5041-836D-F2130E1D827B}"/>
                </a:ext>
              </a:extLst>
            </p:cNvPr>
            <p:cNvSpPr/>
            <p:nvPr/>
          </p:nvSpPr>
          <p:spPr>
            <a:xfrm>
              <a:off x="8613346" y="3506916"/>
              <a:ext cx="150019" cy="134076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DB62D88-D2B6-F24A-A909-A98D015915BA}"/>
                </a:ext>
              </a:extLst>
            </p:cNvPr>
            <p:cNvSpPr/>
            <p:nvPr/>
          </p:nvSpPr>
          <p:spPr>
            <a:xfrm>
              <a:off x="9527585" y="2580756"/>
              <a:ext cx="150019" cy="13407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AA6238AB-6E65-0948-82FB-0264D56C4F59}"/>
                </a:ext>
              </a:extLst>
            </p:cNvPr>
            <p:cNvSpPr/>
            <p:nvPr/>
          </p:nvSpPr>
          <p:spPr>
            <a:xfrm>
              <a:off x="8590578" y="3038664"/>
              <a:ext cx="150019" cy="134076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288C7F7A-07A4-AE4B-8890-F1DB83905673}"/>
                </a:ext>
              </a:extLst>
            </p:cNvPr>
            <p:cNvSpPr/>
            <p:nvPr/>
          </p:nvSpPr>
          <p:spPr>
            <a:xfrm>
              <a:off x="8612796" y="2580756"/>
              <a:ext cx="150019" cy="13407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78C4BEA1-F7C6-C642-B498-AC3DFE4F3A01}"/>
                </a:ext>
              </a:extLst>
            </p:cNvPr>
            <p:cNvSpPr/>
            <p:nvPr/>
          </p:nvSpPr>
          <p:spPr>
            <a:xfrm>
              <a:off x="9981706" y="2585146"/>
              <a:ext cx="150019" cy="13407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 Box 108">
              <a:extLst>
                <a:ext uri="{FF2B5EF4-FFF2-40B4-BE49-F238E27FC236}">
                  <a16:creationId xmlns:a16="http://schemas.microsoft.com/office/drawing/2014/main" id="{DBB870F3-0FAC-0C4F-BED0-B7FD9E5D4A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8545531" y="1443535"/>
              <a:ext cx="65138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600">
                  <a:latin typeface="Neo Sans Intel" panose="020B0504020202020204" pitchFamily="34" charset="77"/>
                </a:rPr>
                <a:t>R</a:t>
              </a:r>
              <a:r>
                <a:rPr lang="en-US" altLang="en-US" sz="1600" baseline="-25000">
                  <a:latin typeface="Neo Sans Intel" panose="020B0504020202020204" pitchFamily="34" charset="77"/>
                </a:rPr>
                <a:t>BL</a:t>
              </a:r>
            </a:p>
          </p:txBody>
        </p:sp>
        <p:sp>
          <p:nvSpPr>
            <p:cNvPr id="30" name="Text Box 108">
              <a:extLst>
                <a:ext uri="{FF2B5EF4-FFF2-40B4-BE49-F238E27FC236}">
                  <a16:creationId xmlns:a16="http://schemas.microsoft.com/office/drawing/2014/main" id="{34DEBDFD-B7BB-A34B-8736-9D6A43D90C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96773" y="2279752"/>
              <a:ext cx="795952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600">
                  <a:latin typeface="Neo Sans Intel" panose="020B0504020202020204" pitchFamily="34" charset="77"/>
                </a:rPr>
                <a:t>R</a:t>
              </a:r>
              <a:r>
                <a:rPr lang="en-US" altLang="en-US" sz="1600" baseline="-25000">
                  <a:latin typeface="Neo Sans Intel" panose="020B0504020202020204" pitchFamily="34" charset="77"/>
                </a:rPr>
                <a:t>WL</a:t>
              </a:r>
            </a:p>
          </p:txBody>
        </p:sp>
      </p:grpSp>
      <p:sp>
        <p:nvSpPr>
          <p:cNvPr id="126" name="Rectangle 125">
            <a:extLst>
              <a:ext uri="{FF2B5EF4-FFF2-40B4-BE49-F238E27FC236}">
                <a16:creationId xmlns:a16="http://schemas.microsoft.com/office/drawing/2014/main" id="{C173BBD1-8558-F945-A920-9F06142F6D82}"/>
              </a:ext>
            </a:extLst>
          </p:cNvPr>
          <p:cNvSpPr/>
          <p:nvPr/>
        </p:nvSpPr>
        <p:spPr>
          <a:xfrm>
            <a:off x="7296209" y="3848549"/>
            <a:ext cx="3150030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en-US" altLang="en-US" sz="1200" dirty="0">
                <a:latin typeface="Neo Sans Intel" panose="020B0504020202020204" pitchFamily="34" charset="77"/>
              </a:rPr>
              <a:t>Figure 2: Bit access in a Cross Point Memory Array </a:t>
            </a:r>
            <a:endParaRPr lang="en-US" altLang="en-US" sz="1200" baseline="-25000" dirty="0">
              <a:latin typeface="Neo Sans Intel" panose="020B0504020202020204" pitchFamily="34" charset="77"/>
            </a:endParaRPr>
          </a:p>
        </p:txBody>
      </p: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6A61B45E-AF66-3841-A71A-C2004DF2761F}"/>
              </a:ext>
            </a:extLst>
          </p:cNvPr>
          <p:cNvGrpSpPr/>
          <p:nvPr/>
        </p:nvGrpSpPr>
        <p:grpSpPr>
          <a:xfrm>
            <a:off x="4128878" y="3503879"/>
            <a:ext cx="3150030" cy="3061867"/>
            <a:chOff x="4128878" y="3503879"/>
            <a:chExt cx="3150030" cy="3061867"/>
          </a:xfrm>
        </p:grpSpPr>
        <p:pic>
          <p:nvPicPr>
            <p:cNvPr id="161" name="Picture 160">
              <a:extLst>
                <a:ext uri="{FF2B5EF4-FFF2-40B4-BE49-F238E27FC236}">
                  <a16:creationId xmlns:a16="http://schemas.microsoft.com/office/drawing/2014/main" id="{25857AE2-C960-A94B-AE47-CD74EFF1CB4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601208" y="3755319"/>
              <a:ext cx="2527300" cy="2476500"/>
            </a:xfrm>
            <a:prstGeom prst="rect">
              <a:avLst/>
            </a:prstGeom>
          </p:spPr>
        </p:pic>
        <p:sp>
          <p:nvSpPr>
            <p:cNvPr id="128" name="Text Box 108">
              <a:extLst>
                <a:ext uri="{FF2B5EF4-FFF2-40B4-BE49-F238E27FC236}">
                  <a16:creationId xmlns:a16="http://schemas.microsoft.com/office/drawing/2014/main" id="{AC561AAD-0B0E-C24E-8EC1-1BD6808D4F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47726" y="3503879"/>
              <a:ext cx="501649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600" b="1" dirty="0">
                  <a:latin typeface="Neo Sans Intel" panose="020B0504020202020204" pitchFamily="34" charset="77"/>
                </a:rPr>
                <a:t>+½V</a:t>
              </a:r>
              <a:endParaRPr lang="en-US" altLang="en-US" sz="1600" b="1" baseline="-25000" dirty="0">
                <a:latin typeface="Neo Sans Intel" panose="020B0504020202020204" pitchFamily="34" charset="77"/>
              </a:endParaRPr>
            </a:p>
          </p:txBody>
        </p:sp>
        <p:sp>
          <p:nvSpPr>
            <p:cNvPr id="129" name="Text Box 108">
              <a:extLst>
                <a:ext uri="{FF2B5EF4-FFF2-40B4-BE49-F238E27FC236}">
                  <a16:creationId xmlns:a16="http://schemas.microsoft.com/office/drawing/2014/main" id="{A4397EFC-4161-0247-9043-07B74A564A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33057" y="5090176"/>
              <a:ext cx="51375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600" b="1" dirty="0">
                  <a:latin typeface="Neo Sans Intel" panose="020B0504020202020204" pitchFamily="34" charset="77"/>
                </a:rPr>
                <a:t>–½V</a:t>
              </a:r>
              <a:endParaRPr lang="en-US" altLang="en-US" sz="1600" b="1" baseline="-25000" dirty="0">
                <a:latin typeface="Neo Sans Intel" panose="020B0504020202020204" pitchFamily="34" charset="77"/>
              </a:endParaRPr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CF7A236A-B32A-2647-9A35-187EFF09F58A}"/>
                </a:ext>
              </a:extLst>
            </p:cNvPr>
            <p:cNvSpPr/>
            <p:nvPr/>
          </p:nvSpPr>
          <p:spPr>
            <a:xfrm>
              <a:off x="4128878" y="6381080"/>
              <a:ext cx="3150030" cy="184666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 dirty="0">
                  <a:latin typeface="Neo Sans Intel" panose="020B0504020202020204" pitchFamily="34" charset="77"/>
                </a:rPr>
                <a:t>Figure 2: Bit access in a Cross Point Memory Array </a:t>
              </a:r>
              <a:endParaRPr lang="en-US" altLang="en-US" sz="1200" baseline="-25000" dirty="0">
                <a:latin typeface="Neo Sans Intel" panose="020B0504020202020204" pitchFamily="34" charset="7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44328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BE143FCA-856A-BB4C-B1C3-6DEBA0E6D7F5}"/>
              </a:ext>
            </a:extLst>
          </p:cNvPr>
          <p:cNvSpPr txBox="1">
            <a:spLocks/>
          </p:cNvSpPr>
          <p:nvPr/>
        </p:nvSpPr>
        <p:spPr>
          <a:xfrm>
            <a:off x="1402915" y="4604471"/>
            <a:ext cx="4592041" cy="174077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615" indent="0">
              <a:buFont typeface="Arial" panose="020B0604020202020204" pitchFamily="34" charset="0"/>
              <a:buNone/>
            </a:pPr>
            <a:r>
              <a:rPr lang="en-US" sz="1800" dirty="0"/>
              <a:t>Figure 3. A rectifying selector turns on one bit with forward bias and isolates others with reverse bias. Selected BL/WL are toggled between  0V and V. All bits but selected WL/BL are reversed </a:t>
            </a:r>
            <a:r>
              <a:rPr lang="en-US" sz="1800" dirty="0" err="1"/>
              <a:t>biasd</a:t>
            </a:r>
            <a:r>
              <a:rPr lang="en-US" sz="1800" dirty="0"/>
              <a:t> </a:t>
            </a:r>
          </a:p>
          <a:p>
            <a:endParaRPr lang="en-US" sz="1800" dirty="0"/>
          </a:p>
        </p:txBody>
      </p:sp>
      <p:grpSp>
        <p:nvGrpSpPr>
          <p:cNvPr id="3" name="Group 335">
            <a:extLst>
              <a:ext uri="{FF2B5EF4-FFF2-40B4-BE49-F238E27FC236}">
                <a16:creationId xmlns:a16="http://schemas.microsoft.com/office/drawing/2014/main" id="{6852DBCD-B167-A148-9F33-DAB9DECE8D86}"/>
              </a:ext>
            </a:extLst>
          </p:cNvPr>
          <p:cNvGrpSpPr>
            <a:grpSpLocks/>
          </p:cNvGrpSpPr>
          <p:nvPr/>
        </p:nvGrpSpPr>
        <p:grpSpPr bwMode="auto">
          <a:xfrm>
            <a:off x="1588831" y="1582856"/>
            <a:ext cx="3352800" cy="2895600"/>
            <a:chOff x="3023" y="2053"/>
            <a:chExt cx="2636" cy="2091"/>
          </a:xfrm>
        </p:grpSpPr>
        <p:sp>
          <p:nvSpPr>
            <p:cNvPr id="4" name="Oval 115">
              <a:extLst>
                <a:ext uri="{FF2B5EF4-FFF2-40B4-BE49-F238E27FC236}">
                  <a16:creationId xmlns:a16="http://schemas.microsoft.com/office/drawing/2014/main" id="{50034EFB-FE6E-994C-9E8E-2457B100FE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3" y="3727"/>
              <a:ext cx="240" cy="183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5" name="Line 116">
              <a:extLst>
                <a:ext uri="{FF2B5EF4-FFF2-40B4-BE49-F238E27FC236}">
                  <a16:creationId xmlns:a16="http://schemas.microsoft.com/office/drawing/2014/main" id="{2B140F4D-0085-3047-B454-CFCB05AD46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15" y="3819"/>
              <a:ext cx="16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6" name="Line 117">
              <a:extLst>
                <a:ext uri="{FF2B5EF4-FFF2-40B4-BE49-F238E27FC236}">
                  <a16:creationId xmlns:a16="http://schemas.microsoft.com/office/drawing/2014/main" id="{9D2017FE-0D5B-3545-9AC8-AD6BC1581F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27" y="3758"/>
              <a:ext cx="0" cy="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7" name="Line 118">
              <a:extLst>
                <a:ext uri="{FF2B5EF4-FFF2-40B4-BE49-F238E27FC236}">
                  <a16:creationId xmlns:a16="http://schemas.microsoft.com/office/drawing/2014/main" id="{B2E43C6E-A52D-3E4B-988C-A281E1061C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7" y="3758"/>
              <a:ext cx="0" cy="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8" name="Line 119">
              <a:extLst>
                <a:ext uri="{FF2B5EF4-FFF2-40B4-BE49-F238E27FC236}">
                  <a16:creationId xmlns:a16="http://schemas.microsoft.com/office/drawing/2014/main" id="{C00D1C36-A107-4945-A493-0E96920EE6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59" y="3819"/>
              <a:ext cx="0" cy="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9" name="Line 120">
              <a:extLst>
                <a:ext uri="{FF2B5EF4-FFF2-40B4-BE49-F238E27FC236}">
                  <a16:creationId xmlns:a16="http://schemas.microsoft.com/office/drawing/2014/main" id="{D094590E-1E7A-2345-98A6-40E7AD2ADF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79" y="3819"/>
              <a:ext cx="0" cy="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0" name="Line 121">
              <a:extLst>
                <a:ext uri="{FF2B5EF4-FFF2-40B4-BE49-F238E27FC236}">
                  <a16:creationId xmlns:a16="http://schemas.microsoft.com/office/drawing/2014/main" id="{03B215EB-E788-8F4C-816D-A82F002A1C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16" y="3664"/>
              <a:ext cx="0" cy="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1" name="Line 126">
              <a:extLst>
                <a:ext uri="{FF2B5EF4-FFF2-40B4-BE49-F238E27FC236}">
                  <a16:creationId xmlns:a16="http://schemas.microsoft.com/office/drawing/2014/main" id="{851B0E0D-1170-D147-ABBB-7B16E2F7FF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16" y="3360"/>
              <a:ext cx="0" cy="12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12" name="Line 127">
              <a:extLst>
                <a:ext uri="{FF2B5EF4-FFF2-40B4-BE49-F238E27FC236}">
                  <a16:creationId xmlns:a16="http://schemas.microsoft.com/office/drawing/2014/main" id="{6BF58151-C230-3D48-8014-13CFFF8AAF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16" y="3910"/>
              <a:ext cx="0" cy="12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13" name="Line 128">
              <a:extLst>
                <a:ext uri="{FF2B5EF4-FFF2-40B4-BE49-F238E27FC236}">
                  <a16:creationId xmlns:a16="http://schemas.microsoft.com/office/drawing/2014/main" id="{BC891451-A32E-0E4F-814A-FAC984AD8E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23" y="2400"/>
              <a:ext cx="1301" cy="1194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14" name="Line 129">
              <a:extLst>
                <a:ext uri="{FF2B5EF4-FFF2-40B4-BE49-F238E27FC236}">
                  <a16:creationId xmlns:a16="http://schemas.microsoft.com/office/drawing/2014/main" id="{3123B399-4481-8841-BE50-91842F134D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72" y="4032"/>
              <a:ext cx="1440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 sz="1200" dirty="0"/>
            </a:p>
          </p:txBody>
        </p:sp>
        <p:sp>
          <p:nvSpPr>
            <p:cNvPr id="15" name="Oval 130">
              <a:extLst>
                <a:ext uri="{FF2B5EF4-FFF2-40B4-BE49-F238E27FC236}">
                  <a16:creationId xmlns:a16="http://schemas.microsoft.com/office/drawing/2014/main" id="{2C3E5E4F-B58A-2E4A-8C26-D632CBA6BC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4" y="3151"/>
              <a:ext cx="240" cy="183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16" name="Line 131">
              <a:extLst>
                <a:ext uri="{FF2B5EF4-FFF2-40B4-BE49-F238E27FC236}">
                  <a16:creationId xmlns:a16="http://schemas.microsoft.com/office/drawing/2014/main" id="{E1DDA0C0-FC80-D041-A2C5-B1D9EEFE66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54" y="3243"/>
              <a:ext cx="16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7" name="Line 132">
              <a:extLst>
                <a:ext uri="{FF2B5EF4-FFF2-40B4-BE49-F238E27FC236}">
                  <a16:creationId xmlns:a16="http://schemas.microsoft.com/office/drawing/2014/main" id="{86993109-3CB3-7C49-A3C7-A484969F83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74" y="3182"/>
              <a:ext cx="0" cy="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8" name="Line 133">
              <a:extLst>
                <a:ext uri="{FF2B5EF4-FFF2-40B4-BE49-F238E27FC236}">
                  <a16:creationId xmlns:a16="http://schemas.microsoft.com/office/drawing/2014/main" id="{96EC1DE6-2DEB-C548-AB3A-DC12AD95BD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54" y="3182"/>
              <a:ext cx="0" cy="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9" name="Line 134">
              <a:extLst>
                <a:ext uri="{FF2B5EF4-FFF2-40B4-BE49-F238E27FC236}">
                  <a16:creationId xmlns:a16="http://schemas.microsoft.com/office/drawing/2014/main" id="{F23CB032-CFB0-B246-8123-BA1528519E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94" y="3243"/>
              <a:ext cx="0" cy="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20" name="Line 135">
              <a:extLst>
                <a:ext uri="{FF2B5EF4-FFF2-40B4-BE49-F238E27FC236}">
                  <a16:creationId xmlns:a16="http://schemas.microsoft.com/office/drawing/2014/main" id="{76994ACC-08C6-1F4F-B904-6243FE2CAA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14" y="3243"/>
              <a:ext cx="0" cy="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21" name="Line 136">
              <a:extLst>
                <a:ext uri="{FF2B5EF4-FFF2-40B4-BE49-F238E27FC236}">
                  <a16:creationId xmlns:a16="http://schemas.microsoft.com/office/drawing/2014/main" id="{D51AE420-7E64-2848-BB31-8C00484D34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40" y="3088"/>
              <a:ext cx="0" cy="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22" name="Line 141">
              <a:extLst>
                <a:ext uri="{FF2B5EF4-FFF2-40B4-BE49-F238E27FC236}">
                  <a16:creationId xmlns:a16="http://schemas.microsoft.com/office/drawing/2014/main" id="{0CD9CFFE-1BD1-2443-905C-D6AAF25B7C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40" y="2784"/>
              <a:ext cx="0" cy="12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23" name="Line 142">
              <a:extLst>
                <a:ext uri="{FF2B5EF4-FFF2-40B4-BE49-F238E27FC236}">
                  <a16:creationId xmlns:a16="http://schemas.microsoft.com/office/drawing/2014/main" id="{B69996A7-2021-FC4F-B064-E03468BE5A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40" y="3334"/>
              <a:ext cx="0" cy="12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24" name="Line 169">
              <a:extLst>
                <a:ext uri="{FF2B5EF4-FFF2-40B4-BE49-F238E27FC236}">
                  <a16:creationId xmlns:a16="http://schemas.microsoft.com/office/drawing/2014/main" id="{0A7ACA3E-2F38-A24D-8044-A1718B60B0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23" y="2399"/>
              <a:ext cx="1243" cy="114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25" name="Line 215">
              <a:extLst>
                <a:ext uri="{FF2B5EF4-FFF2-40B4-BE49-F238E27FC236}">
                  <a16:creationId xmlns:a16="http://schemas.microsoft.com/office/drawing/2014/main" id="{B4DC41AC-13F4-604C-9C52-FF06F7A071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10" y="2399"/>
              <a:ext cx="1243" cy="114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26" name="Line 216">
              <a:extLst>
                <a:ext uri="{FF2B5EF4-FFF2-40B4-BE49-F238E27FC236}">
                  <a16:creationId xmlns:a16="http://schemas.microsoft.com/office/drawing/2014/main" id="{BAE1A226-EC68-B643-83DD-87DFEE46C0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96" y="3456"/>
              <a:ext cx="14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27" name="Line 217">
              <a:extLst>
                <a:ext uri="{FF2B5EF4-FFF2-40B4-BE49-F238E27FC236}">
                  <a16:creationId xmlns:a16="http://schemas.microsoft.com/office/drawing/2014/main" id="{998894C9-0070-DE4B-B82C-15622E8684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32" y="3168"/>
              <a:ext cx="14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28" name="Text Box 218">
              <a:extLst>
                <a:ext uri="{FF2B5EF4-FFF2-40B4-BE49-F238E27FC236}">
                  <a16:creationId xmlns:a16="http://schemas.microsoft.com/office/drawing/2014/main" id="{E2C9AEEF-540F-D848-87C7-C3A5573436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8" y="3504"/>
              <a:ext cx="424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4000">
                  <a:latin typeface="Neo Sans Intel Medium" pitchFamily="34" charset="0"/>
                </a:rPr>
                <a:t>…</a:t>
              </a:r>
            </a:p>
          </p:txBody>
        </p:sp>
        <p:sp>
          <p:nvSpPr>
            <p:cNvPr id="29" name="Text Box 219">
              <a:extLst>
                <a:ext uri="{FF2B5EF4-FFF2-40B4-BE49-F238E27FC236}">
                  <a16:creationId xmlns:a16="http://schemas.microsoft.com/office/drawing/2014/main" id="{C03A73CC-9937-8646-B060-D55D97F10E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8919812">
              <a:off x="3899" y="2894"/>
              <a:ext cx="424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4000">
                  <a:latin typeface="Neo Sans Intel Medium" pitchFamily="34" charset="0"/>
                </a:rPr>
                <a:t>…</a:t>
              </a:r>
            </a:p>
          </p:txBody>
        </p:sp>
        <p:sp>
          <p:nvSpPr>
            <p:cNvPr id="30" name="Text Box 220">
              <a:extLst>
                <a:ext uri="{FF2B5EF4-FFF2-40B4-BE49-F238E27FC236}">
                  <a16:creationId xmlns:a16="http://schemas.microsoft.com/office/drawing/2014/main" id="{5A70C722-E0CB-A54D-96BC-40A7C9C594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88" y="2112"/>
              <a:ext cx="571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400" b="1">
                  <a:solidFill>
                    <a:schemeClr val="accent1"/>
                  </a:solidFill>
                  <a:latin typeface="Neo Sans Intel" pitchFamily="34" charset="0"/>
                </a:rPr>
                <a:t>0 </a:t>
              </a:r>
              <a:r>
                <a:rPr lang="en-US" sz="1400" b="1">
                  <a:solidFill>
                    <a:schemeClr val="accent1"/>
                  </a:solidFill>
                  <a:latin typeface="Neo Sans Intel" pitchFamily="34" charset="0"/>
                  <a:sym typeface="Wingdings" pitchFamily="2" charset="2"/>
                </a:rPr>
                <a:t> </a:t>
              </a:r>
              <a:r>
                <a:rPr lang="en-US" sz="1400" b="1">
                  <a:solidFill>
                    <a:schemeClr val="accent1"/>
                  </a:solidFill>
                  <a:latin typeface="Neo Sans Intel" pitchFamily="34" charset="0"/>
                </a:rPr>
                <a:t>V</a:t>
              </a:r>
              <a:endParaRPr lang="en-US" sz="1400" b="1" baseline="-25000">
                <a:solidFill>
                  <a:schemeClr val="accent1"/>
                </a:solidFill>
                <a:latin typeface="Neo Sans Intel" pitchFamily="34" charset="0"/>
              </a:endParaRPr>
            </a:p>
          </p:txBody>
        </p:sp>
        <p:sp>
          <p:nvSpPr>
            <p:cNvPr id="31" name="Text Box 221">
              <a:extLst>
                <a:ext uri="{FF2B5EF4-FFF2-40B4-BE49-F238E27FC236}">
                  <a16:creationId xmlns:a16="http://schemas.microsoft.com/office/drawing/2014/main" id="{99F8ED7B-E289-A24B-974A-6C024911A3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3888"/>
              <a:ext cx="475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200" b="1" dirty="0">
                  <a:solidFill>
                    <a:srgbClr val="0070C0"/>
                  </a:solidFill>
                  <a:latin typeface="Neo Sans Intel" pitchFamily="34" charset="0"/>
                </a:rPr>
                <a:t>V </a:t>
              </a:r>
              <a:r>
                <a:rPr lang="en-US" sz="1200" b="1" dirty="0">
                  <a:solidFill>
                    <a:srgbClr val="0070C0"/>
                  </a:solidFill>
                  <a:latin typeface="Neo Sans Intel" pitchFamily="34" charset="0"/>
                  <a:sym typeface="Wingdings" pitchFamily="2" charset="2"/>
                </a:rPr>
                <a:t> 0</a:t>
              </a:r>
              <a:endParaRPr lang="en-US" sz="1200" b="1" dirty="0">
                <a:solidFill>
                  <a:srgbClr val="0070C0"/>
                </a:solidFill>
                <a:latin typeface="Neo Sans Intel" pitchFamily="34" charset="0"/>
              </a:endParaRPr>
            </a:p>
          </p:txBody>
        </p:sp>
        <p:sp>
          <p:nvSpPr>
            <p:cNvPr id="32" name="AutoShape 222">
              <a:extLst>
                <a:ext uri="{FF2B5EF4-FFF2-40B4-BE49-F238E27FC236}">
                  <a16:creationId xmlns:a16="http://schemas.microsoft.com/office/drawing/2014/main" id="{F4D29B37-092B-924F-8CC3-7DF3890AB8F4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4528" y="1992"/>
              <a:ext cx="96" cy="624"/>
            </a:xfrm>
            <a:prstGeom prst="rightBrace">
              <a:avLst>
                <a:gd name="adj1" fmla="val 541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en-US" sz="1200"/>
            </a:p>
          </p:txBody>
        </p:sp>
        <p:sp>
          <p:nvSpPr>
            <p:cNvPr id="33" name="Text Box 223">
              <a:extLst>
                <a:ext uri="{FF2B5EF4-FFF2-40B4-BE49-F238E27FC236}">
                  <a16:creationId xmlns:a16="http://schemas.microsoft.com/office/drawing/2014/main" id="{BDF44F6E-D434-BC49-BEED-FF46B18E72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79" y="3631"/>
              <a:ext cx="217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400" b="1">
                  <a:latin typeface="Neo Sans Intel" pitchFamily="34" charset="0"/>
                </a:rPr>
                <a:t>V</a:t>
              </a:r>
              <a:endParaRPr lang="en-US" sz="1400" b="1" baseline="-25000">
                <a:latin typeface="Neo Sans Intel" pitchFamily="34" charset="0"/>
              </a:endParaRPr>
            </a:p>
          </p:txBody>
        </p:sp>
        <p:sp>
          <p:nvSpPr>
            <p:cNvPr id="34" name="Text Box 224">
              <a:extLst>
                <a:ext uri="{FF2B5EF4-FFF2-40B4-BE49-F238E27FC236}">
                  <a16:creationId xmlns:a16="http://schemas.microsoft.com/office/drawing/2014/main" id="{4837E6E5-40DD-D342-A6E6-E145E22E2D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58" y="2053"/>
              <a:ext cx="336" cy="2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400" b="1">
                  <a:latin typeface="Neo Sans Intel" pitchFamily="34" charset="0"/>
                </a:rPr>
                <a:t>0</a:t>
              </a:r>
              <a:endParaRPr lang="en-US" sz="1400" b="1" baseline="-25000">
                <a:latin typeface="Neo Sans Intel" pitchFamily="34" charset="0"/>
              </a:endParaRPr>
            </a:p>
          </p:txBody>
        </p:sp>
        <p:sp>
          <p:nvSpPr>
            <p:cNvPr id="35" name="AutoShape 225">
              <a:extLst>
                <a:ext uri="{FF2B5EF4-FFF2-40B4-BE49-F238E27FC236}">
                  <a16:creationId xmlns:a16="http://schemas.microsoft.com/office/drawing/2014/main" id="{C2A46C3C-85B9-714D-86E7-F857C71BD417}"/>
                </a:ext>
              </a:extLst>
            </p:cNvPr>
            <p:cNvSpPr>
              <a:spLocks/>
            </p:cNvSpPr>
            <p:nvPr/>
          </p:nvSpPr>
          <p:spPr bwMode="auto">
            <a:xfrm rot="24188538">
              <a:off x="5280" y="3168"/>
              <a:ext cx="96" cy="624"/>
            </a:xfrm>
            <a:prstGeom prst="rightBrace">
              <a:avLst>
                <a:gd name="adj1" fmla="val 541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200"/>
            </a:p>
          </p:txBody>
        </p:sp>
        <p:grpSp>
          <p:nvGrpSpPr>
            <p:cNvPr id="36" name="Group 244">
              <a:extLst>
                <a:ext uri="{FF2B5EF4-FFF2-40B4-BE49-F238E27FC236}">
                  <a16:creationId xmlns:a16="http://schemas.microsoft.com/office/drawing/2014/main" id="{F708CFDD-C884-F84F-B198-7CE2F875DFB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04" y="2496"/>
              <a:ext cx="240" cy="672"/>
              <a:chOff x="5204" y="2496"/>
              <a:chExt cx="240" cy="672"/>
            </a:xfrm>
          </p:grpSpPr>
          <p:sp>
            <p:nvSpPr>
              <p:cNvPr id="122" name="Oval 143">
                <a:extLst>
                  <a:ext uri="{FF2B5EF4-FFF2-40B4-BE49-F238E27FC236}">
                    <a16:creationId xmlns:a16="http://schemas.microsoft.com/office/drawing/2014/main" id="{AAD5BF7F-7F8C-6F49-B61F-EEB26A01FF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04" y="2863"/>
                <a:ext cx="240" cy="183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200"/>
              </a:p>
            </p:txBody>
          </p:sp>
          <p:sp>
            <p:nvSpPr>
              <p:cNvPr id="123" name="Line 144">
                <a:extLst>
                  <a:ext uri="{FF2B5EF4-FFF2-40B4-BE49-F238E27FC236}">
                    <a16:creationId xmlns:a16="http://schemas.microsoft.com/office/drawing/2014/main" id="{59DE38A3-7770-4F44-B761-352C5A7C81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44" y="2955"/>
                <a:ext cx="16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124" name="Line 145">
                <a:extLst>
                  <a:ext uri="{FF2B5EF4-FFF2-40B4-BE49-F238E27FC236}">
                    <a16:creationId xmlns:a16="http://schemas.microsoft.com/office/drawing/2014/main" id="{68D9287E-A7C1-164D-ABE8-695981B962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64" y="2894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125" name="Line 146">
                <a:extLst>
                  <a:ext uri="{FF2B5EF4-FFF2-40B4-BE49-F238E27FC236}">
                    <a16:creationId xmlns:a16="http://schemas.microsoft.com/office/drawing/2014/main" id="{9C9D5B62-EB29-6D41-95FA-077407E43E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44" y="2894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126" name="Line 147">
                <a:extLst>
                  <a:ext uri="{FF2B5EF4-FFF2-40B4-BE49-F238E27FC236}">
                    <a16:creationId xmlns:a16="http://schemas.microsoft.com/office/drawing/2014/main" id="{58AA7640-C8DF-B040-A951-C8D299178D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84" y="2955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127" name="Line 148">
                <a:extLst>
                  <a:ext uri="{FF2B5EF4-FFF2-40B4-BE49-F238E27FC236}">
                    <a16:creationId xmlns:a16="http://schemas.microsoft.com/office/drawing/2014/main" id="{751FF3A2-E362-E84B-812F-95AC0EFEE5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04" y="2955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128" name="Line 149">
                <a:extLst>
                  <a:ext uri="{FF2B5EF4-FFF2-40B4-BE49-F238E27FC236}">
                    <a16:creationId xmlns:a16="http://schemas.microsoft.com/office/drawing/2014/main" id="{70675409-B924-984C-8B30-73CF2C4758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328" y="2800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129" name="Line 154">
                <a:extLst>
                  <a:ext uri="{FF2B5EF4-FFF2-40B4-BE49-F238E27FC236}">
                    <a16:creationId xmlns:a16="http://schemas.microsoft.com/office/drawing/2014/main" id="{8403B016-490B-994A-95F5-3333E7D228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28" y="2496"/>
                <a:ext cx="0" cy="12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/>
              </a:ln>
              <a:effectLst/>
            </p:spPr>
            <p:txBody>
              <a:bodyPr wrap="none" anchor="ctr"/>
              <a:lstStyle/>
              <a:p>
                <a:endParaRPr lang="en-US" sz="1200"/>
              </a:p>
            </p:txBody>
          </p:sp>
          <p:sp>
            <p:nvSpPr>
              <p:cNvPr id="130" name="Line 155">
                <a:extLst>
                  <a:ext uri="{FF2B5EF4-FFF2-40B4-BE49-F238E27FC236}">
                    <a16:creationId xmlns:a16="http://schemas.microsoft.com/office/drawing/2014/main" id="{E8B65CB7-0DAC-AD4E-96AB-FD67E72A70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28" y="3046"/>
                <a:ext cx="0" cy="12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/>
              </a:ln>
              <a:effectLst/>
            </p:spPr>
            <p:txBody>
              <a:bodyPr wrap="none" anchor="ctr"/>
              <a:lstStyle/>
              <a:p>
                <a:endParaRPr lang="en-US" sz="1200"/>
              </a:p>
            </p:txBody>
          </p:sp>
          <p:grpSp>
            <p:nvGrpSpPr>
              <p:cNvPr id="131" name="Group 228">
                <a:extLst>
                  <a:ext uri="{FF2B5EF4-FFF2-40B4-BE49-F238E27FC236}">
                    <a16:creationId xmlns:a16="http://schemas.microsoft.com/office/drawing/2014/main" id="{0685770B-DEB6-F048-9BD9-0F5E32C1813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64" y="2592"/>
                <a:ext cx="112" cy="218"/>
                <a:chOff x="3584" y="1091"/>
                <a:chExt cx="112" cy="218"/>
              </a:xfrm>
            </p:grpSpPr>
            <p:sp>
              <p:nvSpPr>
                <p:cNvPr id="132" name="Line 151">
                  <a:extLst>
                    <a:ext uri="{FF2B5EF4-FFF2-40B4-BE49-F238E27FC236}">
                      <a16:creationId xmlns:a16="http://schemas.microsoft.com/office/drawing/2014/main" id="{20FDEAAC-DDC7-2042-8D71-4686CD79EC3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584" y="1248"/>
                  <a:ext cx="11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sz="1200"/>
                </a:p>
              </p:txBody>
            </p:sp>
            <p:sp>
              <p:nvSpPr>
                <p:cNvPr id="133" name="Line 153">
                  <a:extLst>
                    <a:ext uri="{FF2B5EF4-FFF2-40B4-BE49-F238E27FC236}">
                      <a16:creationId xmlns:a16="http://schemas.microsoft.com/office/drawing/2014/main" id="{6A74EF9B-877C-BF4F-8839-2DB3788831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48" y="1248"/>
                  <a:ext cx="0" cy="6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sz="1200"/>
                </a:p>
              </p:txBody>
            </p:sp>
            <p:sp>
              <p:nvSpPr>
                <p:cNvPr id="134" name="AutoShape 226">
                  <a:extLst>
                    <a:ext uri="{FF2B5EF4-FFF2-40B4-BE49-F238E27FC236}">
                      <a16:creationId xmlns:a16="http://schemas.microsoft.com/office/drawing/2014/main" id="{EFF66F0C-B9AB-B543-AC43-62B2515CD32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3600" y="1152"/>
                  <a:ext cx="96" cy="96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135" name="Line 227">
                  <a:extLst>
                    <a:ext uri="{FF2B5EF4-FFF2-40B4-BE49-F238E27FC236}">
                      <a16:creationId xmlns:a16="http://schemas.microsoft.com/office/drawing/2014/main" id="{EBCD7A07-F1EE-CC4B-997E-DBBAE96939D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48" y="1091"/>
                  <a:ext cx="0" cy="6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sz="1200"/>
                </a:p>
              </p:txBody>
            </p:sp>
          </p:grpSp>
        </p:grpSp>
        <p:grpSp>
          <p:nvGrpSpPr>
            <p:cNvPr id="37" name="Group 234">
              <a:extLst>
                <a:ext uri="{FF2B5EF4-FFF2-40B4-BE49-F238E27FC236}">
                  <a16:creationId xmlns:a16="http://schemas.microsoft.com/office/drawing/2014/main" id="{BBD4C1E0-31BD-A343-BC9F-65D0D994BE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76" y="2880"/>
              <a:ext cx="112" cy="218"/>
              <a:chOff x="3584" y="1091"/>
              <a:chExt cx="112" cy="218"/>
            </a:xfrm>
          </p:grpSpPr>
          <p:sp>
            <p:nvSpPr>
              <p:cNvPr id="118" name="Line 235">
                <a:extLst>
                  <a:ext uri="{FF2B5EF4-FFF2-40B4-BE49-F238E27FC236}">
                    <a16:creationId xmlns:a16="http://schemas.microsoft.com/office/drawing/2014/main" id="{891EC23F-A6FB-804D-81D8-6080ED0268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84" y="1248"/>
                <a:ext cx="11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119" name="Line 236">
                <a:extLst>
                  <a:ext uri="{FF2B5EF4-FFF2-40B4-BE49-F238E27FC236}">
                    <a16:creationId xmlns:a16="http://schemas.microsoft.com/office/drawing/2014/main" id="{79A184B8-7F23-B248-A3AF-D95E92D898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48" y="1248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120" name="AutoShape 237">
                <a:extLst>
                  <a:ext uri="{FF2B5EF4-FFF2-40B4-BE49-F238E27FC236}">
                    <a16:creationId xmlns:a16="http://schemas.microsoft.com/office/drawing/2014/main" id="{A65D2E5D-5A7F-5B46-B5EE-F91A7BDE94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V="1">
                <a:off x="3600" y="1152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200"/>
              </a:p>
            </p:txBody>
          </p:sp>
          <p:sp>
            <p:nvSpPr>
              <p:cNvPr id="121" name="Line 238">
                <a:extLst>
                  <a:ext uri="{FF2B5EF4-FFF2-40B4-BE49-F238E27FC236}">
                    <a16:creationId xmlns:a16="http://schemas.microsoft.com/office/drawing/2014/main" id="{AEFFAE66-85EE-9548-8D24-5392E1F87C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48" y="1091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</p:grpSp>
        <p:grpSp>
          <p:nvGrpSpPr>
            <p:cNvPr id="38" name="Group 239">
              <a:extLst>
                <a:ext uri="{FF2B5EF4-FFF2-40B4-BE49-F238E27FC236}">
                  <a16:creationId xmlns:a16="http://schemas.microsoft.com/office/drawing/2014/main" id="{102D18F9-8733-0A4C-9D69-72FA323C55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52" y="3456"/>
              <a:ext cx="112" cy="218"/>
              <a:chOff x="3584" y="1091"/>
              <a:chExt cx="112" cy="218"/>
            </a:xfrm>
          </p:grpSpPr>
          <p:sp>
            <p:nvSpPr>
              <p:cNvPr id="114" name="Line 240">
                <a:extLst>
                  <a:ext uri="{FF2B5EF4-FFF2-40B4-BE49-F238E27FC236}">
                    <a16:creationId xmlns:a16="http://schemas.microsoft.com/office/drawing/2014/main" id="{8EC1095F-B2F3-A242-9D1A-734FBCB7D7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84" y="1248"/>
                <a:ext cx="11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115" name="Line 241">
                <a:extLst>
                  <a:ext uri="{FF2B5EF4-FFF2-40B4-BE49-F238E27FC236}">
                    <a16:creationId xmlns:a16="http://schemas.microsoft.com/office/drawing/2014/main" id="{DF472544-CF00-AB4C-ADD3-EDC50E9811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48" y="1248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116" name="AutoShape 242">
                <a:extLst>
                  <a:ext uri="{FF2B5EF4-FFF2-40B4-BE49-F238E27FC236}">
                    <a16:creationId xmlns:a16="http://schemas.microsoft.com/office/drawing/2014/main" id="{8D92CACD-EF1B-894D-B949-9EB6BA07AE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V="1">
                <a:off x="3600" y="1152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200"/>
              </a:p>
            </p:txBody>
          </p:sp>
          <p:sp>
            <p:nvSpPr>
              <p:cNvPr id="117" name="Line 243">
                <a:extLst>
                  <a:ext uri="{FF2B5EF4-FFF2-40B4-BE49-F238E27FC236}">
                    <a16:creationId xmlns:a16="http://schemas.microsoft.com/office/drawing/2014/main" id="{98C54A22-029A-3541-9F26-513224F9FD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48" y="1091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</p:grpSp>
        <p:grpSp>
          <p:nvGrpSpPr>
            <p:cNvPr id="39" name="Group 245">
              <a:extLst>
                <a:ext uri="{FF2B5EF4-FFF2-40B4-BE49-F238E27FC236}">
                  <a16:creationId xmlns:a16="http://schemas.microsoft.com/office/drawing/2014/main" id="{08EE7168-56D3-C84F-898D-0C2F8A98A0F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26" y="2492"/>
              <a:ext cx="240" cy="672"/>
              <a:chOff x="5204" y="2496"/>
              <a:chExt cx="240" cy="672"/>
            </a:xfrm>
          </p:grpSpPr>
          <p:sp>
            <p:nvSpPr>
              <p:cNvPr id="100" name="Oval 246">
                <a:extLst>
                  <a:ext uri="{FF2B5EF4-FFF2-40B4-BE49-F238E27FC236}">
                    <a16:creationId xmlns:a16="http://schemas.microsoft.com/office/drawing/2014/main" id="{DC4A83C3-C87E-894C-A90E-A13F9FB714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04" y="2863"/>
                <a:ext cx="240" cy="183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200"/>
              </a:p>
            </p:txBody>
          </p:sp>
          <p:sp>
            <p:nvSpPr>
              <p:cNvPr id="101" name="Line 247">
                <a:extLst>
                  <a:ext uri="{FF2B5EF4-FFF2-40B4-BE49-F238E27FC236}">
                    <a16:creationId xmlns:a16="http://schemas.microsoft.com/office/drawing/2014/main" id="{6985B3BD-FBC4-9449-BF61-9B8B6484F0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44" y="2955"/>
                <a:ext cx="16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102" name="Line 248">
                <a:extLst>
                  <a:ext uri="{FF2B5EF4-FFF2-40B4-BE49-F238E27FC236}">
                    <a16:creationId xmlns:a16="http://schemas.microsoft.com/office/drawing/2014/main" id="{9FA30F1D-1431-7E48-A45C-4B26BA8686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64" y="2894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103" name="Line 249">
                <a:extLst>
                  <a:ext uri="{FF2B5EF4-FFF2-40B4-BE49-F238E27FC236}">
                    <a16:creationId xmlns:a16="http://schemas.microsoft.com/office/drawing/2014/main" id="{1E30942A-0C54-9340-80B2-B15D7E6BCE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44" y="2894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104" name="Line 250">
                <a:extLst>
                  <a:ext uri="{FF2B5EF4-FFF2-40B4-BE49-F238E27FC236}">
                    <a16:creationId xmlns:a16="http://schemas.microsoft.com/office/drawing/2014/main" id="{7236FC0B-0E6B-4F4E-B3EF-D1CB3408D4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84" y="2955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105" name="Line 251">
                <a:extLst>
                  <a:ext uri="{FF2B5EF4-FFF2-40B4-BE49-F238E27FC236}">
                    <a16:creationId xmlns:a16="http://schemas.microsoft.com/office/drawing/2014/main" id="{5A1D2705-3831-8945-8A07-070FE3FBA0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04" y="2955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106" name="Line 252">
                <a:extLst>
                  <a:ext uri="{FF2B5EF4-FFF2-40B4-BE49-F238E27FC236}">
                    <a16:creationId xmlns:a16="http://schemas.microsoft.com/office/drawing/2014/main" id="{898EBD86-7DB9-1444-894E-7C3969AD76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328" y="2800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107" name="Line 253">
                <a:extLst>
                  <a:ext uri="{FF2B5EF4-FFF2-40B4-BE49-F238E27FC236}">
                    <a16:creationId xmlns:a16="http://schemas.microsoft.com/office/drawing/2014/main" id="{7EB96A81-D8AD-8844-92CB-C124850EA9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28" y="2496"/>
                <a:ext cx="0" cy="12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/>
              </a:ln>
              <a:effectLst/>
            </p:spPr>
            <p:txBody>
              <a:bodyPr wrap="none" anchor="ctr"/>
              <a:lstStyle/>
              <a:p>
                <a:endParaRPr lang="en-US" sz="1200"/>
              </a:p>
            </p:txBody>
          </p:sp>
          <p:sp>
            <p:nvSpPr>
              <p:cNvPr id="108" name="Line 254">
                <a:extLst>
                  <a:ext uri="{FF2B5EF4-FFF2-40B4-BE49-F238E27FC236}">
                    <a16:creationId xmlns:a16="http://schemas.microsoft.com/office/drawing/2014/main" id="{43D56B04-C25B-414F-96D9-7A3210ACA6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28" y="3046"/>
                <a:ext cx="0" cy="12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/>
              </a:ln>
              <a:effectLst/>
            </p:spPr>
            <p:txBody>
              <a:bodyPr wrap="none" anchor="ctr"/>
              <a:lstStyle/>
              <a:p>
                <a:endParaRPr lang="en-US" sz="1200"/>
              </a:p>
            </p:txBody>
          </p:sp>
          <p:grpSp>
            <p:nvGrpSpPr>
              <p:cNvPr id="109" name="Group 255">
                <a:extLst>
                  <a:ext uri="{FF2B5EF4-FFF2-40B4-BE49-F238E27FC236}">
                    <a16:creationId xmlns:a16="http://schemas.microsoft.com/office/drawing/2014/main" id="{0FEFD435-07DE-3E4C-A9FA-2F4599AF034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64" y="2592"/>
                <a:ext cx="112" cy="218"/>
                <a:chOff x="3584" y="1091"/>
                <a:chExt cx="112" cy="218"/>
              </a:xfrm>
            </p:grpSpPr>
            <p:sp>
              <p:nvSpPr>
                <p:cNvPr id="110" name="Line 256">
                  <a:extLst>
                    <a:ext uri="{FF2B5EF4-FFF2-40B4-BE49-F238E27FC236}">
                      <a16:creationId xmlns:a16="http://schemas.microsoft.com/office/drawing/2014/main" id="{C2856B8B-FA6F-C24B-A5AA-DD2D447E4B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584" y="1248"/>
                  <a:ext cx="11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sz="1200"/>
                </a:p>
              </p:txBody>
            </p:sp>
            <p:sp>
              <p:nvSpPr>
                <p:cNvPr id="111" name="Line 257">
                  <a:extLst>
                    <a:ext uri="{FF2B5EF4-FFF2-40B4-BE49-F238E27FC236}">
                      <a16:creationId xmlns:a16="http://schemas.microsoft.com/office/drawing/2014/main" id="{DB6554BD-BE21-E640-B8D3-F3B4EE7CB0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48" y="1248"/>
                  <a:ext cx="0" cy="6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sz="1200"/>
                </a:p>
              </p:txBody>
            </p:sp>
            <p:sp>
              <p:nvSpPr>
                <p:cNvPr id="112" name="AutoShape 258">
                  <a:extLst>
                    <a:ext uri="{FF2B5EF4-FFF2-40B4-BE49-F238E27FC236}">
                      <a16:creationId xmlns:a16="http://schemas.microsoft.com/office/drawing/2014/main" id="{6DBEBAFF-8257-3D45-A3D7-9A86E7262A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3600" y="1152"/>
                  <a:ext cx="96" cy="96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113" name="Line 259">
                  <a:extLst>
                    <a:ext uri="{FF2B5EF4-FFF2-40B4-BE49-F238E27FC236}">
                      <a16:creationId xmlns:a16="http://schemas.microsoft.com/office/drawing/2014/main" id="{74E6755E-6CF8-3746-B25D-2AB7CAD924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48" y="1091"/>
                  <a:ext cx="0" cy="6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sz="1200"/>
                </a:p>
              </p:txBody>
            </p:sp>
          </p:grpSp>
        </p:grpSp>
        <p:grpSp>
          <p:nvGrpSpPr>
            <p:cNvPr id="40" name="Group 260">
              <a:extLst>
                <a:ext uri="{FF2B5EF4-FFF2-40B4-BE49-F238E27FC236}">
                  <a16:creationId xmlns:a16="http://schemas.microsoft.com/office/drawing/2014/main" id="{8C4E4CF1-F16A-524C-B228-E95FDFBB93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13" y="2495"/>
              <a:ext cx="240" cy="672"/>
              <a:chOff x="5204" y="2496"/>
              <a:chExt cx="240" cy="672"/>
            </a:xfrm>
          </p:grpSpPr>
          <p:sp>
            <p:nvSpPr>
              <p:cNvPr id="86" name="Oval 261">
                <a:extLst>
                  <a:ext uri="{FF2B5EF4-FFF2-40B4-BE49-F238E27FC236}">
                    <a16:creationId xmlns:a16="http://schemas.microsoft.com/office/drawing/2014/main" id="{F638FA9E-47FC-434E-9FF5-113786A411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04" y="2863"/>
                <a:ext cx="240" cy="183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200"/>
              </a:p>
            </p:txBody>
          </p:sp>
          <p:sp>
            <p:nvSpPr>
              <p:cNvPr id="87" name="Line 262">
                <a:extLst>
                  <a:ext uri="{FF2B5EF4-FFF2-40B4-BE49-F238E27FC236}">
                    <a16:creationId xmlns:a16="http://schemas.microsoft.com/office/drawing/2014/main" id="{40EDA154-E198-0642-999C-4330251118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44" y="2955"/>
                <a:ext cx="16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88" name="Line 263">
                <a:extLst>
                  <a:ext uri="{FF2B5EF4-FFF2-40B4-BE49-F238E27FC236}">
                    <a16:creationId xmlns:a16="http://schemas.microsoft.com/office/drawing/2014/main" id="{83A45225-CDB1-D046-B973-3691F23837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64" y="2894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89" name="Line 264">
                <a:extLst>
                  <a:ext uri="{FF2B5EF4-FFF2-40B4-BE49-F238E27FC236}">
                    <a16:creationId xmlns:a16="http://schemas.microsoft.com/office/drawing/2014/main" id="{46FDBE8F-7924-1E4D-A43C-EB4475CB0F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44" y="2894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90" name="Line 265">
                <a:extLst>
                  <a:ext uri="{FF2B5EF4-FFF2-40B4-BE49-F238E27FC236}">
                    <a16:creationId xmlns:a16="http://schemas.microsoft.com/office/drawing/2014/main" id="{FDEEC06F-C7C5-724C-820A-04529195EC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84" y="2955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91" name="Line 266">
                <a:extLst>
                  <a:ext uri="{FF2B5EF4-FFF2-40B4-BE49-F238E27FC236}">
                    <a16:creationId xmlns:a16="http://schemas.microsoft.com/office/drawing/2014/main" id="{B125DF82-B38E-CA4D-ADB0-9C33078173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04" y="2955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92" name="Line 267">
                <a:extLst>
                  <a:ext uri="{FF2B5EF4-FFF2-40B4-BE49-F238E27FC236}">
                    <a16:creationId xmlns:a16="http://schemas.microsoft.com/office/drawing/2014/main" id="{7BF61643-F994-3943-990E-26601D0229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328" y="2800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93" name="Line 268">
                <a:extLst>
                  <a:ext uri="{FF2B5EF4-FFF2-40B4-BE49-F238E27FC236}">
                    <a16:creationId xmlns:a16="http://schemas.microsoft.com/office/drawing/2014/main" id="{E5F27463-0350-AC46-881C-21A244E512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28" y="2496"/>
                <a:ext cx="0" cy="12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/>
              </a:ln>
              <a:effectLst/>
            </p:spPr>
            <p:txBody>
              <a:bodyPr wrap="none" anchor="ctr"/>
              <a:lstStyle/>
              <a:p>
                <a:endParaRPr lang="en-US" sz="1200"/>
              </a:p>
            </p:txBody>
          </p:sp>
          <p:sp>
            <p:nvSpPr>
              <p:cNvPr id="94" name="Line 269">
                <a:extLst>
                  <a:ext uri="{FF2B5EF4-FFF2-40B4-BE49-F238E27FC236}">
                    <a16:creationId xmlns:a16="http://schemas.microsoft.com/office/drawing/2014/main" id="{C4BBCB0D-27D9-6D4A-991C-2DF69908A9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28" y="3046"/>
                <a:ext cx="0" cy="12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/>
              </a:ln>
              <a:effectLst/>
            </p:spPr>
            <p:txBody>
              <a:bodyPr wrap="none" anchor="ctr"/>
              <a:lstStyle/>
              <a:p>
                <a:endParaRPr lang="en-US" sz="1200"/>
              </a:p>
            </p:txBody>
          </p:sp>
          <p:grpSp>
            <p:nvGrpSpPr>
              <p:cNvPr id="95" name="Group 270">
                <a:extLst>
                  <a:ext uri="{FF2B5EF4-FFF2-40B4-BE49-F238E27FC236}">
                    <a16:creationId xmlns:a16="http://schemas.microsoft.com/office/drawing/2014/main" id="{A0D69A2A-032F-3F4F-85CD-23A8DF5701A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64" y="2592"/>
                <a:ext cx="112" cy="218"/>
                <a:chOff x="3584" y="1091"/>
                <a:chExt cx="112" cy="218"/>
              </a:xfrm>
            </p:grpSpPr>
            <p:sp>
              <p:nvSpPr>
                <p:cNvPr id="96" name="Line 271">
                  <a:extLst>
                    <a:ext uri="{FF2B5EF4-FFF2-40B4-BE49-F238E27FC236}">
                      <a16:creationId xmlns:a16="http://schemas.microsoft.com/office/drawing/2014/main" id="{86ABE4B0-A1BF-D349-ACED-77A172C468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584" y="1248"/>
                  <a:ext cx="11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sz="1200"/>
                </a:p>
              </p:txBody>
            </p:sp>
            <p:sp>
              <p:nvSpPr>
                <p:cNvPr id="97" name="Line 272">
                  <a:extLst>
                    <a:ext uri="{FF2B5EF4-FFF2-40B4-BE49-F238E27FC236}">
                      <a16:creationId xmlns:a16="http://schemas.microsoft.com/office/drawing/2014/main" id="{2A4874AB-2592-A246-B4D5-E32F1BB41FC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48" y="1248"/>
                  <a:ext cx="0" cy="6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sz="1200"/>
                </a:p>
              </p:txBody>
            </p:sp>
            <p:sp>
              <p:nvSpPr>
                <p:cNvPr id="98" name="AutoShape 273">
                  <a:extLst>
                    <a:ext uri="{FF2B5EF4-FFF2-40B4-BE49-F238E27FC236}">
                      <a16:creationId xmlns:a16="http://schemas.microsoft.com/office/drawing/2014/main" id="{1DCD20BC-0971-1744-903B-A8BB103137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3600" y="1152"/>
                  <a:ext cx="96" cy="96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99" name="Line 274">
                  <a:extLst>
                    <a:ext uri="{FF2B5EF4-FFF2-40B4-BE49-F238E27FC236}">
                      <a16:creationId xmlns:a16="http://schemas.microsoft.com/office/drawing/2014/main" id="{388BA0F2-628B-5C45-AA74-956697B491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48" y="1091"/>
                  <a:ext cx="0" cy="6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sz="1200"/>
                </a:p>
              </p:txBody>
            </p:sp>
          </p:grpSp>
        </p:grpSp>
        <p:grpSp>
          <p:nvGrpSpPr>
            <p:cNvPr id="41" name="Group 275">
              <a:extLst>
                <a:ext uri="{FF2B5EF4-FFF2-40B4-BE49-F238E27FC236}">
                  <a16:creationId xmlns:a16="http://schemas.microsoft.com/office/drawing/2014/main" id="{44886A6F-75FE-5C47-A55C-868E9AA3A8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40" y="2779"/>
              <a:ext cx="240" cy="672"/>
              <a:chOff x="5204" y="2496"/>
              <a:chExt cx="240" cy="672"/>
            </a:xfrm>
          </p:grpSpPr>
          <p:sp>
            <p:nvSpPr>
              <p:cNvPr id="72" name="Oval 276">
                <a:extLst>
                  <a:ext uri="{FF2B5EF4-FFF2-40B4-BE49-F238E27FC236}">
                    <a16:creationId xmlns:a16="http://schemas.microsoft.com/office/drawing/2014/main" id="{66DF33D7-9F28-0F4D-94FD-D823025252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04" y="2863"/>
                <a:ext cx="240" cy="183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200"/>
              </a:p>
            </p:txBody>
          </p:sp>
          <p:sp>
            <p:nvSpPr>
              <p:cNvPr id="73" name="Line 277">
                <a:extLst>
                  <a:ext uri="{FF2B5EF4-FFF2-40B4-BE49-F238E27FC236}">
                    <a16:creationId xmlns:a16="http://schemas.microsoft.com/office/drawing/2014/main" id="{3A97D7D1-4ADD-364B-916A-E9BF5DE552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44" y="2955"/>
                <a:ext cx="16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74" name="Line 278">
                <a:extLst>
                  <a:ext uri="{FF2B5EF4-FFF2-40B4-BE49-F238E27FC236}">
                    <a16:creationId xmlns:a16="http://schemas.microsoft.com/office/drawing/2014/main" id="{E814A9A1-8026-DF42-A841-BED3A4F33B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64" y="2894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75" name="Line 279">
                <a:extLst>
                  <a:ext uri="{FF2B5EF4-FFF2-40B4-BE49-F238E27FC236}">
                    <a16:creationId xmlns:a16="http://schemas.microsoft.com/office/drawing/2014/main" id="{008B9D32-5212-764A-B15A-77C7D5BE01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44" y="2894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76" name="Line 280">
                <a:extLst>
                  <a:ext uri="{FF2B5EF4-FFF2-40B4-BE49-F238E27FC236}">
                    <a16:creationId xmlns:a16="http://schemas.microsoft.com/office/drawing/2014/main" id="{46F42940-D0EE-7446-9776-213BEF756D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84" y="2955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77" name="Line 281">
                <a:extLst>
                  <a:ext uri="{FF2B5EF4-FFF2-40B4-BE49-F238E27FC236}">
                    <a16:creationId xmlns:a16="http://schemas.microsoft.com/office/drawing/2014/main" id="{5EED2073-2FBC-5B4C-B505-B3C9AAF282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04" y="2955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78" name="Line 282">
                <a:extLst>
                  <a:ext uri="{FF2B5EF4-FFF2-40B4-BE49-F238E27FC236}">
                    <a16:creationId xmlns:a16="http://schemas.microsoft.com/office/drawing/2014/main" id="{43976627-C61C-8447-8505-95316FF1CE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328" y="2800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79" name="Line 283">
                <a:extLst>
                  <a:ext uri="{FF2B5EF4-FFF2-40B4-BE49-F238E27FC236}">
                    <a16:creationId xmlns:a16="http://schemas.microsoft.com/office/drawing/2014/main" id="{B985812C-DB2C-8F4D-9CDB-D9E2A9C4F3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28" y="2496"/>
                <a:ext cx="0" cy="12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/>
              </a:ln>
              <a:effectLst/>
            </p:spPr>
            <p:txBody>
              <a:bodyPr wrap="none" anchor="ctr"/>
              <a:lstStyle/>
              <a:p>
                <a:endParaRPr lang="en-US" sz="1200"/>
              </a:p>
            </p:txBody>
          </p:sp>
          <p:sp>
            <p:nvSpPr>
              <p:cNvPr id="80" name="Line 284">
                <a:extLst>
                  <a:ext uri="{FF2B5EF4-FFF2-40B4-BE49-F238E27FC236}">
                    <a16:creationId xmlns:a16="http://schemas.microsoft.com/office/drawing/2014/main" id="{5C833B4B-5D43-B14A-BB18-3D3CB68C17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28" y="3046"/>
                <a:ext cx="0" cy="12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/>
              </a:ln>
              <a:effectLst/>
            </p:spPr>
            <p:txBody>
              <a:bodyPr wrap="none" anchor="ctr"/>
              <a:lstStyle/>
              <a:p>
                <a:endParaRPr lang="en-US" sz="1200"/>
              </a:p>
            </p:txBody>
          </p:sp>
          <p:grpSp>
            <p:nvGrpSpPr>
              <p:cNvPr id="81" name="Group 285">
                <a:extLst>
                  <a:ext uri="{FF2B5EF4-FFF2-40B4-BE49-F238E27FC236}">
                    <a16:creationId xmlns:a16="http://schemas.microsoft.com/office/drawing/2014/main" id="{6595271F-54E4-F249-BC5E-A964A170968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64" y="2592"/>
                <a:ext cx="112" cy="218"/>
                <a:chOff x="3584" y="1091"/>
                <a:chExt cx="112" cy="218"/>
              </a:xfrm>
            </p:grpSpPr>
            <p:sp>
              <p:nvSpPr>
                <p:cNvPr id="82" name="Line 286">
                  <a:extLst>
                    <a:ext uri="{FF2B5EF4-FFF2-40B4-BE49-F238E27FC236}">
                      <a16:creationId xmlns:a16="http://schemas.microsoft.com/office/drawing/2014/main" id="{EA837A4A-9C9F-CD4C-92F5-EC001D591B3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584" y="1248"/>
                  <a:ext cx="11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sz="1200"/>
                </a:p>
              </p:txBody>
            </p:sp>
            <p:sp>
              <p:nvSpPr>
                <p:cNvPr id="83" name="Line 287">
                  <a:extLst>
                    <a:ext uri="{FF2B5EF4-FFF2-40B4-BE49-F238E27FC236}">
                      <a16:creationId xmlns:a16="http://schemas.microsoft.com/office/drawing/2014/main" id="{E2C7B9DF-871C-1444-95CC-9E5B421519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48" y="1248"/>
                  <a:ext cx="0" cy="6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sz="1200"/>
                </a:p>
              </p:txBody>
            </p:sp>
            <p:sp>
              <p:nvSpPr>
                <p:cNvPr id="84" name="AutoShape 288">
                  <a:extLst>
                    <a:ext uri="{FF2B5EF4-FFF2-40B4-BE49-F238E27FC236}">
                      <a16:creationId xmlns:a16="http://schemas.microsoft.com/office/drawing/2014/main" id="{C63DD6EC-F3C1-AE4E-903F-77A902DEDE3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3600" y="1152"/>
                  <a:ext cx="96" cy="96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85" name="Line 289">
                  <a:extLst>
                    <a:ext uri="{FF2B5EF4-FFF2-40B4-BE49-F238E27FC236}">
                      <a16:creationId xmlns:a16="http://schemas.microsoft.com/office/drawing/2014/main" id="{196E17F5-6977-6248-8263-6CD790A994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48" y="1091"/>
                  <a:ext cx="0" cy="6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sz="1200"/>
                </a:p>
              </p:txBody>
            </p:sp>
          </p:grpSp>
        </p:grpSp>
        <p:grpSp>
          <p:nvGrpSpPr>
            <p:cNvPr id="42" name="Group 305">
              <a:extLst>
                <a:ext uri="{FF2B5EF4-FFF2-40B4-BE49-F238E27FC236}">
                  <a16:creationId xmlns:a16="http://schemas.microsoft.com/office/drawing/2014/main" id="{158A0687-3AFA-6141-9265-7EF82454AB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18" y="3352"/>
              <a:ext cx="240" cy="672"/>
              <a:chOff x="5204" y="2496"/>
              <a:chExt cx="240" cy="672"/>
            </a:xfrm>
          </p:grpSpPr>
          <p:sp>
            <p:nvSpPr>
              <p:cNvPr id="58" name="Oval 306">
                <a:extLst>
                  <a:ext uri="{FF2B5EF4-FFF2-40B4-BE49-F238E27FC236}">
                    <a16:creationId xmlns:a16="http://schemas.microsoft.com/office/drawing/2014/main" id="{F994033D-8BEB-DA47-816C-C87FD34F58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04" y="2863"/>
                <a:ext cx="240" cy="183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200"/>
              </a:p>
            </p:txBody>
          </p:sp>
          <p:sp>
            <p:nvSpPr>
              <p:cNvPr id="59" name="Line 307">
                <a:extLst>
                  <a:ext uri="{FF2B5EF4-FFF2-40B4-BE49-F238E27FC236}">
                    <a16:creationId xmlns:a16="http://schemas.microsoft.com/office/drawing/2014/main" id="{1D2DCD28-216B-AE47-81A9-CF1D0BDA47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44" y="2955"/>
                <a:ext cx="16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60" name="Line 308">
                <a:extLst>
                  <a:ext uri="{FF2B5EF4-FFF2-40B4-BE49-F238E27FC236}">
                    <a16:creationId xmlns:a16="http://schemas.microsoft.com/office/drawing/2014/main" id="{4D097608-0ADF-674A-9D75-EA30A9AE52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64" y="2894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61" name="Line 309">
                <a:extLst>
                  <a:ext uri="{FF2B5EF4-FFF2-40B4-BE49-F238E27FC236}">
                    <a16:creationId xmlns:a16="http://schemas.microsoft.com/office/drawing/2014/main" id="{8C09E696-4DED-D049-89F9-8612872292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44" y="2894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62" name="Line 310">
                <a:extLst>
                  <a:ext uri="{FF2B5EF4-FFF2-40B4-BE49-F238E27FC236}">
                    <a16:creationId xmlns:a16="http://schemas.microsoft.com/office/drawing/2014/main" id="{23D5F95B-5884-AE4F-B776-C5935B47DA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84" y="2955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63" name="Line 311">
                <a:extLst>
                  <a:ext uri="{FF2B5EF4-FFF2-40B4-BE49-F238E27FC236}">
                    <a16:creationId xmlns:a16="http://schemas.microsoft.com/office/drawing/2014/main" id="{87F04C20-4B58-A44F-8C53-C8FE144B84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04" y="2955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64" name="Line 312">
                <a:extLst>
                  <a:ext uri="{FF2B5EF4-FFF2-40B4-BE49-F238E27FC236}">
                    <a16:creationId xmlns:a16="http://schemas.microsoft.com/office/drawing/2014/main" id="{F589EA1A-AA85-0745-B272-F74E59798D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328" y="2800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65" name="Line 313">
                <a:extLst>
                  <a:ext uri="{FF2B5EF4-FFF2-40B4-BE49-F238E27FC236}">
                    <a16:creationId xmlns:a16="http://schemas.microsoft.com/office/drawing/2014/main" id="{689C1DB0-50A7-654C-B589-1D81348716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28" y="2496"/>
                <a:ext cx="0" cy="12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/>
              </a:ln>
              <a:effectLst/>
            </p:spPr>
            <p:txBody>
              <a:bodyPr wrap="none" anchor="ctr"/>
              <a:lstStyle/>
              <a:p>
                <a:endParaRPr lang="en-US" sz="1200"/>
              </a:p>
            </p:txBody>
          </p:sp>
          <p:sp>
            <p:nvSpPr>
              <p:cNvPr id="66" name="Line 314">
                <a:extLst>
                  <a:ext uri="{FF2B5EF4-FFF2-40B4-BE49-F238E27FC236}">
                    <a16:creationId xmlns:a16="http://schemas.microsoft.com/office/drawing/2014/main" id="{45DECFB0-45ED-5A42-A98E-AFCFA3FA40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28" y="3046"/>
                <a:ext cx="0" cy="12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/>
              </a:ln>
              <a:effectLst/>
            </p:spPr>
            <p:txBody>
              <a:bodyPr wrap="none" anchor="ctr"/>
              <a:lstStyle/>
              <a:p>
                <a:endParaRPr lang="en-US" sz="1200"/>
              </a:p>
            </p:txBody>
          </p:sp>
          <p:grpSp>
            <p:nvGrpSpPr>
              <p:cNvPr id="67" name="Group 315">
                <a:extLst>
                  <a:ext uri="{FF2B5EF4-FFF2-40B4-BE49-F238E27FC236}">
                    <a16:creationId xmlns:a16="http://schemas.microsoft.com/office/drawing/2014/main" id="{C16CBDC6-18CF-1540-8317-6D7D3E4B6AF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64" y="2592"/>
                <a:ext cx="112" cy="218"/>
                <a:chOff x="3584" y="1091"/>
                <a:chExt cx="112" cy="218"/>
              </a:xfrm>
            </p:grpSpPr>
            <p:sp>
              <p:nvSpPr>
                <p:cNvPr id="68" name="Line 316">
                  <a:extLst>
                    <a:ext uri="{FF2B5EF4-FFF2-40B4-BE49-F238E27FC236}">
                      <a16:creationId xmlns:a16="http://schemas.microsoft.com/office/drawing/2014/main" id="{ABAB2894-961D-DA49-B2DE-4D75A704753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584" y="1248"/>
                  <a:ext cx="11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sz="1200"/>
                </a:p>
              </p:txBody>
            </p:sp>
            <p:sp>
              <p:nvSpPr>
                <p:cNvPr id="69" name="Line 317">
                  <a:extLst>
                    <a:ext uri="{FF2B5EF4-FFF2-40B4-BE49-F238E27FC236}">
                      <a16:creationId xmlns:a16="http://schemas.microsoft.com/office/drawing/2014/main" id="{88CCC389-D7F1-9E42-944E-16E7AE7077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48" y="1248"/>
                  <a:ext cx="0" cy="6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sz="1200"/>
                </a:p>
              </p:txBody>
            </p:sp>
            <p:sp>
              <p:nvSpPr>
                <p:cNvPr id="70" name="AutoShape 318">
                  <a:extLst>
                    <a:ext uri="{FF2B5EF4-FFF2-40B4-BE49-F238E27FC236}">
                      <a16:creationId xmlns:a16="http://schemas.microsoft.com/office/drawing/2014/main" id="{EDB7F2CB-2BA6-B548-B362-404ED30158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3600" y="1152"/>
                  <a:ext cx="96" cy="96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71" name="Line 319">
                  <a:extLst>
                    <a:ext uri="{FF2B5EF4-FFF2-40B4-BE49-F238E27FC236}">
                      <a16:creationId xmlns:a16="http://schemas.microsoft.com/office/drawing/2014/main" id="{AADAE661-D578-364C-830E-C614C17531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48" y="1091"/>
                  <a:ext cx="0" cy="6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sz="1200"/>
                </a:p>
              </p:txBody>
            </p:sp>
          </p:grpSp>
        </p:grpSp>
        <p:grpSp>
          <p:nvGrpSpPr>
            <p:cNvPr id="43" name="Group 320">
              <a:extLst>
                <a:ext uri="{FF2B5EF4-FFF2-40B4-BE49-F238E27FC236}">
                  <a16:creationId xmlns:a16="http://schemas.microsoft.com/office/drawing/2014/main" id="{0439BC16-A511-7B42-9541-64621BF679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05" y="3355"/>
              <a:ext cx="240" cy="672"/>
              <a:chOff x="5204" y="2496"/>
              <a:chExt cx="240" cy="672"/>
            </a:xfrm>
          </p:grpSpPr>
          <p:sp>
            <p:nvSpPr>
              <p:cNvPr id="44" name="Oval 321">
                <a:extLst>
                  <a:ext uri="{FF2B5EF4-FFF2-40B4-BE49-F238E27FC236}">
                    <a16:creationId xmlns:a16="http://schemas.microsoft.com/office/drawing/2014/main" id="{43ACD15C-873B-144E-80F8-5E2348AB6A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04" y="2863"/>
                <a:ext cx="240" cy="183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200"/>
              </a:p>
            </p:txBody>
          </p:sp>
          <p:sp>
            <p:nvSpPr>
              <p:cNvPr id="45" name="Line 322">
                <a:extLst>
                  <a:ext uri="{FF2B5EF4-FFF2-40B4-BE49-F238E27FC236}">
                    <a16:creationId xmlns:a16="http://schemas.microsoft.com/office/drawing/2014/main" id="{E7735B13-6151-AA48-A154-47DBA963FA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44" y="2955"/>
                <a:ext cx="16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46" name="Line 323">
                <a:extLst>
                  <a:ext uri="{FF2B5EF4-FFF2-40B4-BE49-F238E27FC236}">
                    <a16:creationId xmlns:a16="http://schemas.microsoft.com/office/drawing/2014/main" id="{E6679811-5947-B141-A7A2-4CFCF8B853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64" y="2894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47" name="Line 324">
                <a:extLst>
                  <a:ext uri="{FF2B5EF4-FFF2-40B4-BE49-F238E27FC236}">
                    <a16:creationId xmlns:a16="http://schemas.microsoft.com/office/drawing/2014/main" id="{9035CAEF-EAF3-244C-BC3A-6D1655026B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44" y="2894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48" name="Line 325">
                <a:extLst>
                  <a:ext uri="{FF2B5EF4-FFF2-40B4-BE49-F238E27FC236}">
                    <a16:creationId xmlns:a16="http://schemas.microsoft.com/office/drawing/2014/main" id="{9895CBA7-985D-054C-960F-BEB653304F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84" y="2955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49" name="Line 326">
                <a:extLst>
                  <a:ext uri="{FF2B5EF4-FFF2-40B4-BE49-F238E27FC236}">
                    <a16:creationId xmlns:a16="http://schemas.microsoft.com/office/drawing/2014/main" id="{B192B53C-5F7D-BE43-87A6-0D94B80623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04" y="2955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50" name="Line 327">
                <a:extLst>
                  <a:ext uri="{FF2B5EF4-FFF2-40B4-BE49-F238E27FC236}">
                    <a16:creationId xmlns:a16="http://schemas.microsoft.com/office/drawing/2014/main" id="{4F826824-44E1-0648-BEFA-E8DC36E2B3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328" y="2800"/>
                <a:ext cx="0" cy="6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51" name="Line 328">
                <a:extLst>
                  <a:ext uri="{FF2B5EF4-FFF2-40B4-BE49-F238E27FC236}">
                    <a16:creationId xmlns:a16="http://schemas.microsoft.com/office/drawing/2014/main" id="{99F940FB-A19C-B346-8044-336C768B42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28" y="2496"/>
                <a:ext cx="0" cy="12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/>
              </a:ln>
              <a:effectLst/>
            </p:spPr>
            <p:txBody>
              <a:bodyPr wrap="none" anchor="ctr"/>
              <a:lstStyle/>
              <a:p>
                <a:endParaRPr lang="en-US" sz="1200"/>
              </a:p>
            </p:txBody>
          </p:sp>
          <p:sp>
            <p:nvSpPr>
              <p:cNvPr id="52" name="Line 329">
                <a:extLst>
                  <a:ext uri="{FF2B5EF4-FFF2-40B4-BE49-F238E27FC236}">
                    <a16:creationId xmlns:a16="http://schemas.microsoft.com/office/drawing/2014/main" id="{64F798D9-82D0-3047-B00D-0A8658FC9A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28" y="3046"/>
                <a:ext cx="0" cy="12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/>
              </a:ln>
              <a:effectLst/>
            </p:spPr>
            <p:txBody>
              <a:bodyPr wrap="none" anchor="ctr"/>
              <a:lstStyle/>
              <a:p>
                <a:endParaRPr lang="en-US" sz="1200"/>
              </a:p>
            </p:txBody>
          </p:sp>
          <p:grpSp>
            <p:nvGrpSpPr>
              <p:cNvPr id="53" name="Group 330">
                <a:extLst>
                  <a:ext uri="{FF2B5EF4-FFF2-40B4-BE49-F238E27FC236}">
                    <a16:creationId xmlns:a16="http://schemas.microsoft.com/office/drawing/2014/main" id="{3A71C8F4-5BBF-5844-A7A6-40D7688BCB2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64" y="2592"/>
                <a:ext cx="112" cy="218"/>
                <a:chOff x="3584" y="1091"/>
                <a:chExt cx="112" cy="218"/>
              </a:xfrm>
            </p:grpSpPr>
            <p:sp>
              <p:nvSpPr>
                <p:cNvPr id="54" name="Line 331">
                  <a:extLst>
                    <a:ext uri="{FF2B5EF4-FFF2-40B4-BE49-F238E27FC236}">
                      <a16:creationId xmlns:a16="http://schemas.microsoft.com/office/drawing/2014/main" id="{923BC310-7227-5841-A9AA-2D80A439AA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584" y="1248"/>
                  <a:ext cx="11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sz="1200"/>
                </a:p>
              </p:txBody>
            </p:sp>
            <p:sp>
              <p:nvSpPr>
                <p:cNvPr id="55" name="Line 332">
                  <a:extLst>
                    <a:ext uri="{FF2B5EF4-FFF2-40B4-BE49-F238E27FC236}">
                      <a16:creationId xmlns:a16="http://schemas.microsoft.com/office/drawing/2014/main" id="{0E43E38F-5E31-1A44-956D-58C4B1E3E2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48" y="1248"/>
                  <a:ext cx="0" cy="6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sz="1200"/>
                </a:p>
              </p:txBody>
            </p:sp>
            <p:sp>
              <p:nvSpPr>
                <p:cNvPr id="56" name="AutoShape 333">
                  <a:extLst>
                    <a:ext uri="{FF2B5EF4-FFF2-40B4-BE49-F238E27FC236}">
                      <a16:creationId xmlns:a16="http://schemas.microsoft.com/office/drawing/2014/main" id="{607FA57B-B65F-214B-B485-47B27FD5B1B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3600" y="1152"/>
                  <a:ext cx="96" cy="96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57" name="Line 334">
                  <a:extLst>
                    <a:ext uri="{FF2B5EF4-FFF2-40B4-BE49-F238E27FC236}">
                      <a16:creationId xmlns:a16="http://schemas.microsoft.com/office/drawing/2014/main" id="{001EAFB2-E719-384C-BE4D-BEB9CCBCB69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48" y="1091"/>
                  <a:ext cx="0" cy="6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sz="120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606428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>
            <a:extLst>
              <a:ext uri="{FF2B5EF4-FFF2-40B4-BE49-F238E27FC236}">
                <a16:creationId xmlns:a16="http://schemas.microsoft.com/office/drawing/2014/main" id="{F00BABD2-FA75-EC43-A2B1-5BEA73E812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7313687"/>
              </p:ext>
            </p:extLst>
          </p:nvPr>
        </p:nvGraphicFramePr>
        <p:xfrm>
          <a:off x="235635" y="230985"/>
          <a:ext cx="1172073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0168">
                  <a:extLst>
                    <a:ext uri="{9D8B030D-6E8A-4147-A177-3AD203B41FA5}">
                      <a16:colId xmlns:a16="http://schemas.microsoft.com/office/drawing/2014/main" val="3788419447"/>
                    </a:ext>
                  </a:extLst>
                </a:gridCol>
                <a:gridCol w="17284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5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08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84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8427">
                  <a:extLst>
                    <a:ext uri="{9D8B030D-6E8A-4147-A177-3AD203B41FA5}">
                      <a16:colId xmlns:a16="http://schemas.microsoft.com/office/drawing/2014/main" val="3260031165"/>
                    </a:ext>
                  </a:extLst>
                </a:gridCol>
                <a:gridCol w="17284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628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Mechanism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Thermionic[8]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Filamentation[6]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Tunneling[10]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MIEC[9]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MIT[11]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OTS[2,5,7]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Construct.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P-N or M-S </a:t>
                      </a:r>
                      <a:r>
                        <a:rPr lang="en-US" baseline="0" dirty="0" err="1">
                          <a:solidFill>
                            <a:schemeClr val="tx1"/>
                          </a:solidFill>
                        </a:rPr>
                        <a:t>Jx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Ion (Ag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+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 in Ox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MIM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Cu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+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in SE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NbO</a:t>
                      </a:r>
                      <a:r>
                        <a:rPr lang="en-US" baseline="-250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Chalcogenide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aseline="0">
                          <a:solidFill>
                            <a:schemeClr val="tx1"/>
                          </a:solidFill>
                        </a:rPr>
                        <a:t>Switching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Electronic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Atomistic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Electronic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Atomistic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Atomistic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Electronic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Polarity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Unidirectional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Bidirectional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Bidirectional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Bidirectional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Bidirectional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Bidirectional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11527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aseline="0" err="1">
                          <a:solidFill>
                            <a:schemeClr val="tx1"/>
                          </a:solidFill>
                          <a:latin typeface="Symbol" pitchFamily="2" charset="2"/>
                        </a:rPr>
                        <a:t>t</a:t>
                      </a:r>
                      <a:r>
                        <a:rPr lang="en-US" baseline="-25000" err="1">
                          <a:solidFill>
                            <a:schemeClr val="tx1"/>
                          </a:solidFill>
                        </a:rPr>
                        <a:t>switch</a:t>
                      </a:r>
                      <a:endParaRPr lang="en-US" baseline="-25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>
                          <a:solidFill>
                            <a:schemeClr val="tx1"/>
                          </a:solidFill>
                        </a:rPr>
                        <a:t>sub </a:t>
                      </a:r>
                      <a:r>
                        <a:rPr lang="en-US" baseline="0" err="1">
                          <a:solidFill>
                            <a:schemeClr val="tx1"/>
                          </a:solidFill>
                        </a:rPr>
                        <a:t>nsec</a:t>
                      </a:r>
                      <a:endParaRPr lang="en-US" baseline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ns ~ 100s ns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ps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or faster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ns ~ 100s ns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ns to 10s ns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sub ns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4313114"/>
                  </a:ext>
                </a:extLst>
              </a:tr>
              <a:tr h="234084">
                <a:tc>
                  <a:txBody>
                    <a:bodyPr/>
                    <a:lstStyle/>
                    <a:p>
                      <a:r>
                        <a:rPr lang="en-US" baseline="0">
                          <a:solidFill>
                            <a:schemeClr val="tx1"/>
                          </a:solidFill>
                        </a:rPr>
                        <a:t>J</a:t>
                      </a:r>
                      <a:r>
                        <a:rPr lang="en-US" baseline="-25000">
                          <a:solidFill>
                            <a:schemeClr val="tx1"/>
                          </a:solidFill>
                        </a:rPr>
                        <a:t>MAX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&lt; 10MA/cm</a:t>
                      </a:r>
                      <a:r>
                        <a:rPr lang="en-US" baseline="300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1-10MA/cm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&lt; 1MA/cm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~10MA/cm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&gt; 10MA/cm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&gt; 10MA/cm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err="1">
                          <a:solidFill>
                            <a:schemeClr val="tx1"/>
                          </a:solidFill>
                        </a:rPr>
                        <a:t>J</a:t>
                      </a:r>
                      <a:r>
                        <a:rPr lang="en-US" baseline="-25000" err="1">
                          <a:solidFill>
                            <a:schemeClr val="tx1"/>
                          </a:solidFill>
                        </a:rPr>
                        <a:t>Inhibit</a:t>
                      </a:r>
                      <a:endParaRPr lang="en-US" baseline="-25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>
                          <a:solidFill>
                            <a:schemeClr val="tx1"/>
                          </a:solidFill>
                        </a:rPr>
                        <a:t>&lt;1A/cm</a:t>
                      </a:r>
                      <a:r>
                        <a:rPr lang="en-US" baseline="3000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&lt;1KA/cm</a:t>
                      </a:r>
                      <a:r>
                        <a:rPr lang="en-US" baseline="300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&lt;1KA/cm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&lt;1KA/cm</a:t>
                      </a:r>
                      <a:r>
                        <a:rPr lang="en-US" sz="1800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aseline="30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&lt;1KA/cm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&lt;1KA/cm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err="1">
                          <a:solidFill>
                            <a:schemeClr val="tx1"/>
                          </a:solidFill>
                        </a:rPr>
                        <a:t>V</a:t>
                      </a:r>
                      <a:r>
                        <a:rPr lang="en-US" baseline="-25000" err="1">
                          <a:solidFill>
                            <a:schemeClr val="tx1"/>
                          </a:solidFill>
                        </a:rPr>
                        <a:t>Inhibit</a:t>
                      </a:r>
                      <a:endParaRPr lang="en-US" baseline="-25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&lt; 3V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&lt; 1V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&lt;3V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&lt; 1V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&lt; 3V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&lt; 3V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5163544A-8B40-DB40-80EE-65689F51CEE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0108346"/>
              </p:ext>
            </p:extLst>
          </p:nvPr>
        </p:nvGraphicFramePr>
        <p:xfrm>
          <a:off x="235635" y="3541285"/>
          <a:ext cx="5087926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849">
                  <a:extLst>
                    <a:ext uri="{9D8B030D-6E8A-4147-A177-3AD203B41FA5}">
                      <a16:colId xmlns:a16="http://schemas.microsoft.com/office/drawing/2014/main" val="3788419447"/>
                    </a:ext>
                  </a:extLst>
                </a:gridCol>
                <a:gridCol w="7520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22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39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13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1399">
                  <a:extLst>
                    <a:ext uri="{9D8B030D-6E8A-4147-A177-3AD203B41FA5}">
                      <a16:colId xmlns:a16="http://schemas.microsoft.com/office/drawing/2014/main" val="3260031165"/>
                    </a:ext>
                  </a:extLst>
                </a:gridCol>
                <a:gridCol w="7140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Mechanism</a:t>
                      </a:r>
                    </a:p>
                  </a:txBody>
                  <a:tcPr marL="9144" marR="9144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aseline="0" dirty="0">
                          <a:solidFill>
                            <a:schemeClr val="tx1"/>
                          </a:solidFill>
                        </a:rPr>
                        <a:t>Thermionic[8]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marL="9144" marR="91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Filamentation[9]</a:t>
                      </a:r>
                    </a:p>
                  </a:txBody>
                  <a:tcPr marL="9144" marR="91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aseline="0" dirty="0">
                          <a:solidFill>
                            <a:schemeClr val="tx1"/>
                          </a:solidFill>
                        </a:rPr>
                        <a:t>Tunneling[10]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marL="9144" marR="91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MIEC[11]</a:t>
                      </a:r>
                    </a:p>
                  </a:txBody>
                  <a:tcPr marL="9144" marR="91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MIT[12]</a:t>
                      </a:r>
                    </a:p>
                  </a:txBody>
                  <a:tcPr marL="9144" marR="91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OTS[2,13,14]</a:t>
                      </a:r>
                    </a:p>
                  </a:txBody>
                  <a:tcPr marL="9144" marR="91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Construct.</a:t>
                      </a:r>
                    </a:p>
                  </a:txBody>
                  <a:tcPr marL="9144" marR="9144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aseline="0" dirty="0">
                          <a:solidFill>
                            <a:schemeClr val="tx1"/>
                          </a:solidFill>
                        </a:rPr>
                        <a:t>P-N or M-S </a:t>
                      </a:r>
                      <a:r>
                        <a:rPr lang="en-US" sz="900" baseline="0" dirty="0" err="1">
                          <a:solidFill>
                            <a:schemeClr val="tx1"/>
                          </a:solidFill>
                        </a:rPr>
                        <a:t>Jx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Ion (Ag</a:t>
                      </a:r>
                      <a:r>
                        <a:rPr lang="en-US" sz="900" baseline="30000" dirty="0">
                          <a:solidFill>
                            <a:schemeClr val="tx1"/>
                          </a:solidFill>
                        </a:rPr>
                        <a:t>+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) in Ox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MIM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Cu</a:t>
                      </a:r>
                      <a:r>
                        <a:rPr lang="en-US" sz="900" baseline="30000" dirty="0">
                          <a:solidFill>
                            <a:schemeClr val="tx1"/>
                          </a:solidFill>
                        </a:rPr>
                        <a:t>+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 in SE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NbO</a:t>
                      </a:r>
                      <a:r>
                        <a:rPr lang="en-US" sz="900" baseline="-250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Chalcogenide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900" baseline="0">
                          <a:solidFill>
                            <a:schemeClr val="tx1"/>
                          </a:solidFill>
                        </a:rPr>
                        <a:t>Switching</a:t>
                      </a:r>
                    </a:p>
                  </a:txBody>
                  <a:tcPr marL="9144" marR="9144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aseline="0" dirty="0">
                          <a:solidFill>
                            <a:schemeClr val="tx1"/>
                          </a:solidFill>
                        </a:rPr>
                        <a:t>Electronic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Atomistic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Electronic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aseline="0" dirty="0">
                          <a:solidFill>
                            <a:schemeClr val="tx1"/>
                          </a:solidFill>
                        </a:rPr>
                        <a:t>Atomistic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Atomistic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Electronic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Polarity</a:t>
                      </a:r>
                    </a:p>
                  </a:txBody>
                  <a:tcPr marL="9144" marR="9144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Unidirectional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Bidirectional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Bidirectional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Bidirectional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Bidirectional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Bidirectional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1152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900" baseline="0" err="1">
                          <a:solidFill>
                            <a:schemeClr val="tx1"/>
                          </a:solidFill>
                          <a:latin typeface="Symbol" pitchFamily="2" charset="2"/>
                        </a:rPr>
                        <a:t>t</a:t>
                      </a:r>
                      <a:r>
                        <a:rPr lang="en-US" sz="900" baseline="-25000" err="1">
                          <a:solidFill>
                            <a:schemeClr val="tx1"/>
                          </a:solidFill>
                        </a:rPr>
                        <a:t>switch</a:t>
                      </a:r>
                      <a:endParaRPr lang="en-US" sz="900" baseline="-25000">
                        <a:solidFill>
                          <a:schemeClr val="tx1"/>
                        </a:solidFill>
                      </a:endParaRPr>
                    </a:p>
                  </a:txBody>
                  <a:tcPr marL="9144" marR="9144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aseline="0">
                          <a:solidFill>
                            <a:schemeClr val="tx1"/>
                          </a:solidFill>
                        </a:rPr>
                        <a:t>sub </a:t>
                      </a:r>
                      <a:r>
                        <a:rPr lang="en-US" sz="900" baseline="0" err="1">
                          <a:solidFill>
                            <a:schemeClr val="tx1"/>
                          </a:solidFill>
                        </a:rPr>
                        <a:t>nsec</a:t>
                      </a:r>
                      <a:endParaRPr lang="en-US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aseline="0" dirty="0">
                          <a:solidFill>
                            <a:schemeClr val="tx1"/>
                          </a:solidFill>
                        </a:rPr>
                        <a:t>ns ~ 100s ns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err="1">
                          <a:solidFill>
                            <a:schemeClr val="tx1"/>
                          </a:solidFill>
                        </a:rPr>
                        <a:t>ps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 or faster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aseline="0" dirty="0">
                          <a:solidFill>
                            <a:schemeClr val="tx1"/>
                          </a:solidFill>
                        </a:rPr>
                        <a:t>ns ~ 100s ns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ns to 10s ns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aseline="0" dirty="0">
                          <a:solidFill>
                            <a:schemeClr val="tx1"/>
                          </a:solidFill>
                        </a:rPr>
                        <a:t>sub ns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43131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900" baseline="0">
                          <a:solidFill>
                            <a:schemeClr val="tx1"/>
                          </a:solidFill>
                        </a:rPr>
                        <a:t>J</a:t>
                      </a:r>
                      <a:r>
                        <a:rPr lang="en-US" sz="900" baseline="-25000">
                          <a:solidFill>
                            <a:schemeClr val="tx1"/>
                          </a:solidFill>
                        </a:rPr>
                        <a:t>MAX</a:t>
                      </a:r>
                    </a:p>
                  </a:txBody>
                  <a:tcPr marL="9144" marR="9144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&lt; 10MA/cm</a:t>
                      </a:r>
                      <a:r>
                        <a:rPr lang="en-US" sz="900" baseline="300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aseline="0" dirty="0">
                          <a:solidFill>
                            <a:schemeClr val="tx1"/>
                          </a:solidFill>
                        </a:rPr>
                        <a:t>1-10MA/cm</a:t>
                      </a:r>
                      <a:r>
                        <a:rPr lang="en-US" sz="900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&lt; 1MA/cm</a:t>
                      </a:r>
                      <a:r>
                        <a:rPr lang="en-US" sz="900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~10MA/cm</a:t>
                      </a:r>
                      <a:r>
                        <a:rPr lang="en-US" sz="900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&gt; 10MA/cm</a:t>
                      </a:r>
                      <a:r>
                        <a:rPr lang="en-US" sz="900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&gt; 10MA/cm</a:t>
                      </a:r>
                      <a:r>
                        <a:rPr lang="en-US" sz="900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900" err="1">
                          <a:solidFill>
                            <a:schemeClr val="tx1"/>
                          </a:solidFill>
                        </a:rPr>
                        <a:t>J</a:t>
                      </a:r>
                      <a:r>
                        <a:rPr lang="en-US" sz="900" baseline="-25000" err="1">
                          <a:solidFill>
                            <a:schemeClr val="tx1"/>
                          </a:solidFill>
                        </a:rPr>
                        <a:t>Inhibit</a:t>
                      </a:r>
                      <a:endParaRPr lang="en-US" sz="900" baseline="-25000">
                        <a:solidFill>
                          <a:schemeClr val="tx1"/>
                        </a:solidFill>
                      </a:endParaRPr>
                    </a:p>
                  </a:txBody>
                  <a:tcPr marL="9144" marR="9144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>
                          <a:solidFill>
                            <a:schemeClr val="tx1"/>
                          </a:solidFill>
                        </a:rPr>
                        <a:t>&lt;1A/cm</a:t>
                      </a:r>
                      <a:r>
                        <a:rPr lang="en-US" sz="900" baseline="3000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&lt;1KA/cm</a:t>
                      </a:r>
                      <a:r>
                        <a:rPr lang="en-US" sz="900" baseline="300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&lt;1KA/cm</a:t>
                      </a:r>
                      <a:r>
                        <a:rPr lang="en-US" sz="900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&lt;1KA/cm</a:t>
                      </a:r>
                      <a:r>
                        <a:rPr lang="en-US" sz="900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&lt;1KA/cm</a:t>
                      </a:r>
                      <a:r>
                        <a:rPr lang="en-US" sz="900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&lt;1KA/cm</a:t>
                      </a:r>
                      <a:r>
                        <a:rPr lang="en-US" sz="900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 err="1">
                          <a:solidFill>
                            <a:schemeClr val="tx1"/>
                          </a:solidFill>
                        </a:rPr>
                        <a:t>V</a:t>
                      </a:r>
                      <a:r>
                        <a:rPr lang="en-US" sz="900" baseline="-25000" dirty="0" err="1">
                          <a:solidFill>
                            <a:schemeClr val="tx1"/>
                          </a:solidFill>
                        </a:rPr>
                        <a:t>Inhibit</a:t>
                      </a:r>
                      <a:endParaRPr lang="en-US" sz="90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9144" marR="9144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&lt; 3V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&lt; 1V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&lt;3V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&lt; 1V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&lt; 3V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&lt; 3V</a:t>
                      </a:r>
                    </a:p>
                  </a:txBody>
                  <a:tcPr marL="9144" marR="9144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E3D76EE-04AE-5049-82C6-093E2EA72B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9143504"/>
              </p:ext>
            </p:extLst>
          </p:nvPr>
        </p:nvGraphicFramePr>
        <p:xfrm>
          <a:off x="8490171" y="4742336"/>
          <a:ext cx="1900555" cy="15570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9AE795A-A822-4848-AA3B-E75B17AAC8DB}"/>
              </a:ext>
            </a:extLst>
          </p:cNvPr>
          <p:cNvCxnSpPr>
            <a:cxnSpLocks/>
          </p:cNvCxnSpPr>
          <p:nvPr/>
        </p:nvCxnSpPr>
        <p:spPr>
          <a:xfrm flipH="1">
            <a:off x="8480903" y="4945079"/>
            <a:ext cx="744855" cy="1202690"/>
          </a:xfrm>
          <a:prstGeom prst="straightConnector1">
            <a:avLst/>
          </a:prstGeom>
          <a:ln w="5715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9B96309-0913-D941-9CA0-174E80824A55}"/>
              </a:ext>
            </a:extLst>
          </p:cNvPr>
          <p:cNvCxnSpPr>
            <a:cxnSpLocks/>
          </p:cNvCxnSpPr>
          <p:nvPr/>
        </p:nvCxnSpPr>
        <p:spPr>
          <a:xfrm flipH="1" flipV="1">
            <a:off x="9672799" y="4941904"/>
            <a:ext cx="682625" cy="1137285"/>
          </a:xfrm>
          <a:prstGeom prst="straightConnector1">
            <a:avLst/>
          </a:prstGeom>
          <a:ln w="5715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12">
            <a:extLst>
              <a:ext uri="{FF2B5EF4-FFF2-40B4-BE49-F238E27FC236}">
                <a16:creationId xmlns:a16="http://schemas.microsoft.com/office/drawing/2014/main" id="{C0B6ED4C-DA47-AB40-886D-48564D5E729C}"/>
              </a:ext>
            </a:extLst>
          </p:cNvPr>
          <p:cNvSpPr txBox="1"/>
          <p:nvPr/>
        </p:nvSpPr>
        <p:spPr>
          <a:xfrm rot="3585460">
            <a:off x="9536909" y="5387674"/>
            <a:ext cx="1280795" cy="2774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2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</a:rPr>
              <a:t>Bandwidth, Cost</a:t>
            </a:r>
            <a:endParaRPr lang="en-US" sz="1000" dirty="0">
              <a:effectLst/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id="{6A89EE46-9CFF-B347-A924-BEBC51C18AF4}"/>
              </a:ext>
            </a:extLst>
          </p:cNvPr>
          <p:cNvSpPr txBox="1"/>
          <p:nvPr/>
        </p:nvSpPr>
        <p:spPr>
          <a:xfrm rot="18082015">
            <a:off x="8061803" y="5265119"/>
            <a:ext cx="1388745" cy="2774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2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</a:rPr>
              <a:t>Capacity, Latency</a:t>
            </a:r>
            <a:endParaRPr lang="en-US" sz="1000">
              <a:effectLst/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85535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378</Words>
  <Application>Microsoft Macintosh PowerPoint</Application>
  <PresentationFormat>Widescreen</PresentationFormat>
  <Paragraphs>134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Neo Sans Intel</vt:lpstr>
      <vt:lpstr>Neo Sans Intel Medium</vt:lpstr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4</cp:revision>
  <dcterms:created xsi:type="dcterms:W3CDTF">2021-02-01T01:17:18Z</dcterms:created>
  <dcterms:modified xsi:type="dcterms:W3CDTF">2021-03-04T03:29:43Z</dcterms:modified>
</cp:coreProperties>
</file>