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85" r:id="rId3"/>
    <p:sldId id="286" r:id="rId4"/>
    <p:sldId id="276" r:id="rId5"/>
    <p:sldId id="274" r:id="rId6"/>
    <p:sldId id="277" r:id="rId7"/>
    <p:sldId id="287" r:id="rId8"/>
    <p:sldId id="282" r:id="rId9"/>
    <p:sldId id="284" r:id="rId10"/>
    <p:sldId id="288" r:id="rId11"/>
    <p:sldId id="264" r:id="rId12"/>
    <p:sldId id="265" r:id="rId13"/>
    <p:sldId id="266" r:id="rId14"/>
    <p:sldId id="267" r:id="rId15"/>
    <p:sldId id="269" r:id="rId16"/>
    <p:sldId id="289" r:id="rId17"/>
    <p:sldId id="290" r:id="rId18"/>
    <p:sldId id="291" r:id="rId19"/>
    <p:sldId id="292" r:id="rId20"/>
    <p:sldId id="293" r:id="rId21"/>
    <p:sldId id="294" r:id="rId22"/>
    <p:sldId id="299" r:id="rId23"/>
    <p:sldId id="295" r:id="rId24"/>
    <p:sldId id="296" r:id="rId25"/>
    <p:sldId id="300" r:id="rId26"/>
  </p:sldIdLst>
  <p:sldSz cx="12188825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38089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761787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142680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52357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190446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285360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2666253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04714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8E2FF"/>
    <a:srgbClr val="435CAB"/>
    <a:srgbClr val="43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A68B9-CC9B-254E-BF18-348F4A010B23}" v="200" dt="2021-04-05T20:40:35.154"/>
    <p1510:client id="{3775F497-0B3E-49A9-8B7E-D1A2717A1EB8}" v="3" dt="2021-04-06T03:58:28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7"/>
    <p:restoredTop sz="94719"/>
  </p:normalViewPr>
  <p:slideViewPr>
    <p:cSldViewPr snapToGrid="0" snapToObjects="1">
      <p:cViewPr varScale="1">
        <p:scale>
          <a:sx n="147" d="100"/>
          <a:sy n="147" d="100"/>
        </p:scale>
        <p:origin x="1064" y="1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3775F497-0B3E-49A9-8B7E-D1A2717A1EB8}"/>
    <pc:docChg chg="modNotesMaster modHandout">
      <pc:chgData name="Kau, Derchang" userId="b9148588-e694-4445-9765-2c9aad6149ce" providerId="ADAL" clId="{3775F497-0B3E-49A9-8B7E-D1A2717A1EB8}" dt="2021-04-06T03:35:02.294" v="0"/>
      <pc:docMkLst>
        <pc:docMk/>
      </pc:docMkLst>
    </pc:docChg>
  </pc:docChgLst>
  <pc:docChgLst>
    <pc:chgData name="Kau, Derchang" userId="b9148588-e694-4445-9765-2c9aad6149ce" providerId="ADAL" clId="{0CEA68B9-CC9B-254E-BF18-348F4A010B23}"/>
    <pc:docChg chg="undo redo custSel modSld">
      <pc:chgData name="Kau, Derchang" userId="b9148588-e694-4445-9765-2c9aad6149ce" providerId="ADAL" clId="{0CEA68B9-CC9B-254E-BF18-348F4A010B23}" dt="2021-04-05T20:40:35.154" v="448" actId="20577"/>
      <pc:docMkLst>
        <pc:docMk/>
      </pc:docMkLst>
      <pc:sldChg chg="modSp mod">
        <pc:chgData name="Kau, Derchang" userId="b9148588-e694-4445-9765-2c9aad6149ce" providerId="ADAL" clId="{0CEA68B9-CC9B-254E-BF18-348F4A010B23}" dt="2021-04-02T17:45:38.833" v="4" actId="404"/>
        <pc:sldMkLst>
          <pc:docMk/>
          <pc:sldMk cId="2225622099" sldId="260"/>
        </pc:sldMkLst>
        <pc:spChg chg="mod">
          <ac:chgData name="Kau, Derchang" userId="b9148588-e694-4445-9765-2c9aad6149ce" providerId="ADAL" clId="{0CEA68B9-CC9B-254E-BF18-348F4A010B23}" dt="2021-04-02T17:45:38.833" v="4" actId="404"/>
          <ac:spMkLst>
            <pc:docMk/>
            <pc:sldMk cId="2225622099" sldId="260"/>
            <ac:spMk id="2" creationId="{650D9925-5DF2-934C-8BF1-47AA7850199B}"/>
          </ac:spMkLst>
        </pc:spChg>
      </pc:sldChg>
      <pc:sldChg chg="modSp mod">
        <pc:chgData name="Kau, Derchang" userId="b9148588-e694-4445-9765-2c9aad6149ce" providerId="ADAL" clId="{0CEA68B9-CC9B-254E-BF18-348F4A010B23}" dt="2021-04-05T20:22:20.582" v="442" actId="20577"/>
        <pc:sldMkLst>
          <pc:docMk/>
          <pc:sldMk cId="2242690208" sldId="282"/>
        </pc:sldMkLst>
        <pc:spChg chg="mod">
          <ac:chgData name="Kau, Derchang" userId="b9148588-e694-4445-9765-2c9aad6149ce" providerId="ADAL" clId="{0CEA68B9-CC9B-254E-BF18-348F4A010B23}" dt="2021-04-05T20:22:20.582" v="442" actId="20577"/>
          <ac:spMkLst>
            <pc:docMk/>
            <pc:sldMk cId="2242690208" sldId="282"/>
            <ac:spMk id="6" creationId="{D6E5D810-0837-864E-9D17-9E29BB3507C6}"/>
          </ac:spMkLst>
        </pc:spChg>
      </pc:sldChg>
      <pc:sldChg chg="modSp">
        <pc:chgData name="Kau, Derchang" userId="b9148588-e694-4445-9765-2c9aad6149ce" providerId="ADAL" clId="{0CEA68B9-CC9B-254E-BF18-348F4A010B23}" dt="2021-04-05T20:40:35.154" v="448" actId="20577"/>
        <pc:sldMkLst>
          <pc:docMk/>
          <pc:sldMk cId="3760739160" sldId="284"/>
        </pc:sldMkLst>
        <pc:spChg chg="mod">
          <ac:chgData name="Kau, Derchang" userId="b9148588-e694-4445-9765-2c9aad6149ce" providerId="ADAL" clId="{0CEA68B9-CC9B-254E-BF18-348F4A010B23}" dt="2021-04-05T20:40:35.154" v="448" actId="20577"/>
          <ac:spMkLst>
            <pc:docMk/>
            <pc:sldMk cId="3760739160" sldId="284"/>
            <ac:spMk id="9" creationId="{5361E900-1DB4-2140-8F2D-3D40A4B0088F}"/>
          </ac:spMkLst>
        </pc:spChg>
      </pc:sldChg>
      <pc:sldChg chg="addSp delSp modSp mod">
        <pc:chgData name="Kau, Derchang" userId="b9148588-e694-4445-9765-2c9aad6149ce" providerId="ADAL" clId="{0CEA68B9-CC9B-254E-BF18-348F4A010B23}" dt="2021-04-03T17:16:43.739" v="371" actId="120"/>
        <pc:sldMkLst>
          <pc:docMk/>
          <pc:sldMk cId="2974334314" sldId="291"/>
        </pc:sldMkLst>
        <pc:spChg chg="add mod">
          <ac:chgData name="Kau, Derchang" userId="b9148588-e694-4445-9765-2c9aad6149ce" providerId="ADAL" clId="{0CEA68B9-CC9B-254E-BF18-348F4A010B23}" dt="2021-04-03T17:09:14.661" v="187" actId="20577"/>
          <ac:spMkLst>
            <pc:docMk/>
            <pc:sldMk cId="2974334314" sldId="291"/>
            <ac:spMk id="3" creationId="{EB04BA57-4E83-3349-99BD-AC3F3F4F2A2A}"/>
          </ac:spMkLst>
        </pc:spChg>
        <pc:spChg chg="del mod">
          <ac:chgData name="Kau, Derchang" userId="b9148588-e694-4445-9765-2c9aad6149ce" providerId="ADAL" clId="{0CEA68B9-CC9B-254E-BF18-348F4A010B23}" dt="2021-04-03T17:08:27.414" v="182" actId="478"/>
          <ac:spMkLst>
            <pc:docMk/>
            <pc:sldMk cId="2974334314" sldId="291"/>
            <ac:spMk id="6" creationId="{FB8F6B25-D0CE-A745-B65A-74D3D2A4D144}"/>
          </ac:spMkLst>
        </pc:spChg>
        <pc:spChg chg="mod">
          <ac:chgData name="Kau, Derchang" userId="b9148588-e694-4445-9765-2c9aad6149ce" providerId="ADAL" clId="{0CEA68B9-CC9B-254E-BF18-348F4A010B23}" dt="2021-04-03T17:16:43.739" v="371" actId="120"/>
          <ac:spMkLst>
            <pc:docMk/>
            <pc:sldMk cId="2974334314" sldId="291"/>
            <ac:spMk id="7" creationId="{299B71EA-D8A5-D241-97E6-5C41C28C1907}"/>
          </ac:spMkLst>
        </pc:spChg>
        <pc:spChg chg="add del mod">
          <ac:chgData name="Kau, Derchang" userId="b9148588-e694-4445-9765-2c9aad6149ce" providerId="ADAL" clId="{0CEA68B9-CC9B-254E-BF18-348F4A010B23}" dt="2021-04-03T17:14:15.871" v="303" actId="478"/>
          <ac:spMkLst>
            <pc:docMk/>
            <pc:sldMk cId="2974334314" sldId="291"/>
            <ac:spMk id="8" creationId="{50CAEA88-095F-D741-B71A-F788F54682B4}"/>
          </ac:spMkLst>
        </pc:spChg>
        <pc:picChg chg="mod">
          <ac:chgData name="Kau, Derchang" userId="b9148588-e694-4445-9765-2c9aad6149ce" providerId="ADAL" clId="{0CEA68B9-CC9B-254E-BF18-348F4A010B23}" dt="2021-04-03T17:16:22.395" v="369" actId="1035"/>
          <ac:picMkLst>
            <pc:docMk/>
            <pc:sldMk cId="2974334314" sldId="291"/>
            <ac:picMk id="10" creationId="{46B527EA-403D-0740-864D-64533DFE46E8}"/>
          </ac:picMkLst>
        </pc:picChg>
        <pc:picChg chg="mod">
          <ac:chgData name="Kau, Derchang" userId="b9148588-e694-4445-9765-2c9aad6149ce" providerId="ADAL" clId="{0CEA68B9-CC9B-254E-BF18-348F4A010B23}" dt="2021-04-03T17:16:22.395" v="369" actId="1035"/>
          <ac:picMkLst>
            <pc:docMk/>
            <pc:sldMk cId="2974334314" sldId="291"/>
            <ac:picMk id="11" creationId="{DE440863-D145-F54B-B9DC-F0B5062935D4}"/>
          </ac:picMkLst>
        </pc:picChg>
      </pc:sldChg>
      <pc:sldChg chg="modSp mod">
        <pc:chgData name="Kau, Derchang" userId="b9148588-e694-4445-9765-2c9aad6149ce" providerId="ADAL" clId="{0CEA68B9-CC9B-254E-BF18-348F4A010B23}" dt="2021-04-02T17:36:51.007" v="0" actId="20577"/>
        <pc:sldMkLst>
          <pc:docMk/>
          <pc:sldMk cId="2044729780" sldId="300"/>
        </pc:sldMkLst>
        <pc:spChg chg="mod">
          <ac:chgData name="Kau, Derchang" userId="b9148588-e694-4445-9765-2c9aad6149ce" providerId="ADAL" clId="{0CEA68B9-CC9B-254E-BF18-348F4A010B23}" dt="2021-04-02T17:36:51.007" v="0" actId="20577"/>
          <ac:spMkLst>
            <pc:docMk/>
            <pc:sldMk cId="2044729780" sldId="300"/>
            <ac:spMk id="4" creationId="{8A0F1E13-574D-7B49-B4D2-71CC505A625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E396F-1322-3442-99FC-50A07480FA57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8FD52F9A-C11E-CE4A-B4FF-3E72041553FA}">
      <dgm:prSet phldrT="[Text]" custT="1"/>
      <dgm:spPr>
        <a:noFill/>
      </dgm:spPr>
      <dgm:t>
        <a:bodyPr/>
        <a:lstStyle/>
        <a:p>
          <a:pPr algn="ctr"/>
          <a:endParaRPr lang="en-US" sz="1600" b="1">
            <a:solidFill>
              <a:srgbClr val="FFFF00"/>
            </a:solidFill>
          </a:endParaRPr>
        </a:p>
        <a:p>
          <a:pPr algn="ctr"/>
          <a:r>
            <a:rPr lang="en-US" sz="1600" b="1">
              <a:solidFill>
                <a:srgbClr val="FFFF00"/>
              </a:solidFill>
            </a:rPr>
            <a:t>Cache</a:t>
          </a:r>
        </a:p>
      </dgm:t>
    </dgm:pt>
    <dgm:pt modelId="{A4F517DD-D87D-5549-B97A-840A9015448C}" type="parTrans" cxnId="{2A17168F-CA2A-FD41-AC18-19856AA99E62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B6578D9B-1641-EB42-B4E0-70AA56EF4439}" type="sibTrans" cxnId="{2A17168F-CA2A-FD41-AC18-19856AA99E62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A294615B-885A-2841-8F3E-138339675C02}">
      <dgm:prSet phldrT="[Text]" custT="1"/>
      <dgm:spPr>
        <a:noFill/>
      </dgm:spPr>
      <dgm:t>
        <a:bodyPr/>
        <a:lstStyle/>
        <a:p>
          <a:pPr algn="ctr"/>
          <a:r>
            <a:rPr lang="en-US" sz="1600" b="1">
              <a:solidFill>
                <a:srgbClr val="FFFF00"/>
              </a:solidFill>
            </a:rPr>
            <a:t>Primary Storage</a:t>
          </a:r>
        </a:p>
      </dgm:t>
    </dgm:pt>
    <dgm:pt modelId="{EF795A8C-A026-774F-A754-8670A2A9AA21}" type="parTrans" cxnId="{0462DA67-1FAD-D14B-9904-E4A1FBBCE149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8B8ABA2F-2105-7843-88E1-BA80C4C8893E}" type="sibTrans" cxnId="{0462DA67-1FAD-D14B-9904-E4A1FBBCE149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636727E3-A8D7-984B-A87E-DB0AB6933B31}">
      <dgm:prSet phldrT="[Text]" custT="1"/>
      <dgm:spPr>
        <a:noFill/>
      </dgm:spPr>
      <dgm:t>
        <a:bodyPr/>
        <a:lstStyle/>
        <a:p>
          <a:pPr algn="ctr"/>
          <a:r>
            <a:rPr lang="en-US" sz="1600" b="1">
              <a:solidFill>
                <a:srgbClr val="FFFF00"/>
              </a:solidFill>
            </a:rPr>
            <a:t>Secondary Storage</a:t>
          </a:r>
          <a:br>
            <a:rPr lang="en-US" sz="1600" b="1">
              <a:solidFill>
                <a:srgbClr val="FFFF00"/>
              </a:solidFill>
            </a:rPr>
          </a:br>
          <a:r>
            <a:rPr lang="en-US" sz="1600" b="1">
              <a:solidFill>
                <a:srgbClr val="FFFF00"/>
              </a:solidFill>
            </a:rPr>
            <a:t> and Archive</a:t>
          </a:r>
        </a:p>
      </dgm:t>
    </dgm:pt>
    <dgm:pt modelId="{79C2AB4B-9DDC-A74F-965B-D69753725A82}" type="parTrans" cxnId="{3CB31BF6-2312-F54B-B7F1-A3AA1C9E0101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141A40B3-FA26-1040-A314-BC442FD12DF9}" type="sibTrans" cxnId="{3CB31BF6-2312-F54B-B7F1-A3AA1C9E0101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44E10428-1D3F-9E4E-8CAA-CBD7BD7E15E5}">
      <dgm:prSet custT="1"/>
      <dgm:spPr>
        <a:noFill/>
      </dgm:spPr>
      <dgm:t>
        <a:bodyPr/>
        <a:lstStyle/>
        <a:p>
          <a:pPr algn="ctr"/>
          <a:r>
            <a:rPr lang="en-US" sz="1600" b="1">
              <a:solidFill>
                <a:srgbClr val="FFFF00"/>
              </a:solidFill>
            </a:rPr>
            <a:t>Main Memory</a:t>
          </a:r>
        </a:p>
      </dgm:t>
    </dgm:pt>
    <dgm:pt modelId="{6DACF40B-2514-8045-A3C0-1D8EA3B5137F}" type="parTrans" cxnId="{C26A3CB3-0D2A-2B4F-970D-09172627C586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22B80D0F-0D55-B54E-A20A-E3451E72CAC4}" type="sibTrans" cxnId="{C26A3CB3-0D2A-2B4F-970D-09172627C586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24D32A17-96C3-3B4B-93FC-C7FB03E6618D}" type="pres">
      <dgm:prSet presAssocID="{169E396F-1322-3442-99FC-50A07480FA57}" presName="Name0" presStyleCnt="0">
        <dgm:presLayoutVars>
          <dgm:dir/>
          <dgm:animLvl val="lvl"/>
          <dgm:resizeHandles val="exact"/>
        </dgm:presLayoutVars>
      </dgm:prSet>
      <dgm:spPr/>
    </dgm:pt>
    <dgm:pt modelId="{804B49FD-E438-5949-8AA7-702CC1ECEA54}" type="pres">
      <dgm:prSet presAssocID="{8FD52F9A-C11E-CE4A-B4FF-3E72041553FA}" presName="Name8" presStyleCnt="0"/>
      <dgm:spPr/>
    </dgm:pt>
    <dgm:pt modelId="{A728C44D-4F88-0D45-95B9-A36E86FE78A6}" type="pres">
      <dgm:prSet presAssocID="{8FD52F9A-C11E-CE4A-B4FF-3E72041553FA}" presName="level" presStyleLbl="node1" presStyleIdx="0" presStyleCnt="4">
        <dgm:presLayoutVars>
          <dgm:chMax val="1"/>
          <dgm:bulletEnabled val="1"/>
        </dgm:presLayoutVars>
      </dgm:prSet>
      <dgm:spPr/>
    </dgm:pt>
    <dgm:pt modelId="{0C6A208F-56F5-C548-9A8F-0E2DE611FBD5}" type="pres">
      <dgm:prSet presAssocID="{8FD52F9A-C11E-CE4A-B4FF-3E72041553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C43E52-6C1E-394A-BBF9-C199E8A2E380}" type="pres">
      <dgm:prSet presAssocID="{44E10428-1D3F-9E4E-8CAA-CBD7BD7E15E5}" presName="Name8" presStyleCnt="0"/>
      <dgm:spPr/>
    </dgm:pt>
    <dgm:pt modelId="{A19EEF94-E77C-8946-AEB9-B809034097EE}" type="pres">
      <dgm:prSet presAssocID="{44E10428-1D3F-9E4E-8CAA-CBD7BD7E15E5}" presName="level" presStyleLbl="node1" presStyleIdx="1" presStyleCnt="4">
        <dgm:presLayoutVars>
          <dgm:chMax val="1"/>
          <dgm:bulletEnabled val="1"/>
        </dgm:presLayoutVars>
      </dgm:prSet>
      <dgm:spPr/>
    </dgm:pt>
    <dgm:pt modelId="{4EE53D7A-A09F-BB41-8FA2-D58F7D968BFE}" type="pres">
      <dgm:prSet presAssocID="{44E10428-1D3F-9E4E-8CAA-CBD7BD7E15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F1FCDA-DEBA-B444-AE8E-8A56ECEA72B6}" type="pres">
      <dgm:prSet presAssocID="{A294615B-885A-2841-8F3E-138339675C02}" presName="Name8" presStyleCnt="0"/>
      <dgm:spPr/>
    </dgm:pt>
    <dgm:pt modelId="{B6635CDB-2140-9448-A5B4-05DF52CBA7AE}" type="pres">
      <dgm:prSet presAssocID="{A294615B-885A-2841-8F3E-138339675C02}" presName="level" presStyleLbl="node1" presStyleIdx="2" presStyleCnt="4">
        <dgm:presLayoutVars>
          <dgm:chMax val="1"/>
          <dgm:bulletEnabled val="1"/>
        </dgm:presLayoutVars>
      </dgm:prSet>
      <dgm:spPr/>
    </dgm:pt>
    <dgm:pt modelId="{CCD4593D-8F8D-FD41-BA1B-0D5F9D0B38D9}" type="pres">
      <dgm:prSet presAssocID="{A294615B-885A-2841-8F3E-138339675C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94D3EE-D199-8944-B612-B2279EAB6E1D}" type="pres">
      <dgm:prSet presAssocID="{636727E3-A8D7-984B-A87E-DB0AB6933B31}" presName="Name8" presStyleCnt="0"/>
      <dgm:spPr/>
    </dgm:pt>
    <dgm:pt modelId="{84586FED-68F3-A842-9E30-31A264AA51D8}" type="pres">
      <dgm:prSet presAssocID="{636727E3-A8D7-984B-A87E-DB0AB6933B31}" presName="level" presStyleLbl="node1" presStyleIdx="3" presStyleCnt="4">
        <dgm:presLayoutVars>
          <dgm:chMax val="1"/>
          <dgm:bulletEnabled val="1"/>
        </dgm:presLayoutVars>
      </dgm:prSet>
      <dgm:spPr/>
    </dgm:pt>
    <dgm:pt modelId="{FF0909A4-4AC0-6C4C-B664-60289D18BEFD}" type="pres">
      <dgm:prSet presAssocID="{636727E3-A8D7-984B-A87E-DB0AB6933B3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BE95C0C-6CEB-2A4C-B147-CA23ED5238A9}" type="presOf" srcId="{636727E3-A8D7-984B-A87E-DB0AB6933B31}" destId="{84586FED-68F3-A842-9E30-31A264AA51D8}" srcOrd="0" destOrd="0" presId="urn:microsoft.com/office/officeart/2005/8/layout/pyramid1"/>
    <dgm:cxn modelId="{FD14570E-9667-7C47-8B26-49158FAF3CD8}" type="presOf" srcId="{636727E3-A8D7-984B-A87E-DB0AB6933B31}" destId="{FF0909A4-4AC0-6C4C-B664-60289D18BEFD}" srcOrd="1" destOrd="0" presId="urn:microsoft.com/office/officeart/2005/8/layout/pyramid1"/>
    <dgm:cxn modelId="{40DA2613-FFF5-EC4C-9FD7-50D2DFFA389E}" type="presOf" srcId="{A294615B-885A-2841-8F3E-138339675C02}" destId="{CCD4593D-8F8D-FD41-BA1B-0D5F9D0B38D9}" srcOrd="1" destOrd="0" presId="urn:microsoft.com/office/officeart/2005/8/layout/pyramid1"/>
    <dgm:cxn modelId="{ABEB6424-2C19-6441-9549-7CD3358C3E34}" type="presOf" srcId="{8FD52F9A-C11E-CE4A-B4FF-3E72041553FA}" destId="{0C6A208F-56F5-C548-9A8F-0E2DE611FBD5}" srcOrd="1" destOrd="0" presId="urn:microsoft.com/office/officeart/2005/8/layout/pyramid1"/>
    <dgm:cxn modelId="{0462DA67-1FAD-D14B-9904-E4A1FBBCE149}" srcId="{169E396F-1322-3442-99FC-50A07480FA57}" destId="{A294615B-885A-2841-8F3E-138339675C02}" srcOrd="2" destOrd="0" parTransId="{EF795A8C-A026-774F-A754-8670A2A9AA21}" sibTransId="{8B8ABA2F-2105-7843-88E1-BA80C4C8893E}"/>
    <dgm:cxn modelId="{E8905977-477D-044A-A61D-C9A5459CC3CE}" type="presOf" srcId="{8FD52F9A-C11E-CE4A-B4FF-3E72041553FA}" destId="{A728C44D-4F88-0D45-95B9-A36E86FE78A6}" srcOrd="0" destOrd="0" presId="urn:microsoft.com/office/officeart/2005/8/layout/pyramid1"/>
    <dgm:cxn modelId="{2A17168F-CA2A-FD41-AC18-19856AA99E62}" srcId="{169E396F-1322-3442-99FC-50A07480FA57}" destId="{8FD52F9A-C11E-CE4A-B4FF-3E72041553FA}" srcOrd="0" destOrd="0" parTransId="{A4F517DD-D87D-5549-B97A-840A9015448C}" sibTransId="{B6578D9B-1641-EB42-B4E0-70AA56EF4439}"/>
    <dgm:cxn modelId="{6BB1739F-B6A4-4C40-A578-4AE587B8D740}" type="presOf" srcId="{A294615B-885A-2841-8F3E-138339675C02}" destId="{B6635CDB-2140-9448-A5B4-05DF52CBA7AE}" srcOrd="0" destOrd="0" presId="urn:microsoft.com/office/officeart/2005/8/layout/pyramid1"/>
    <dgm:cxn modelId="{2E5C5AAD-EB43-734D-961D-B97B2AE8C5E1}" type="presOf" srcId="{44E10428-1D3F-9E4E-8CAA-CBD7BD7E15E5}" destId="{4EE53D7A-A09F-BB41-8FA2-D58F7D968BFE}" srcOrd="1" destOrd="0" presId="urn:microsoft.com/office/officeart/2005/8/layout/pyramid1"/>
    <dgm:cxn modelId="{C26A3CB3-0D2A-2B4F-970D-09172627C586}" srcId="{169E396F-1322-3442-99FC-50A07480FA57}" destId="{44E10428-1D3F-9E4E-8CAA-CBD7BD7E15E5}" srcOrd="1" destOrd="0" parTransId="{6DACF40B-2514-8045-A3C0-1D8EA3B5137F}" sibTransId="{22B80D0F-0D55-B54E-A20A-E3451E72CAC4}"/>
    <dgm:cxn modelId="{A863FCD1-95D0-B846-AD90-A0FB4E8F8DA5}" type="presOf" srcId="{44E10428-1D3F-9E4E-8CAA-CBD7BD7E15E5}" destId="{A19EEF94-E77C-8946-AEB9-B809034097EE}" srcOrd="0" destOrd="0" presId="urn:microsoft.com/office/officeart/2005/8/layout/pyramid1"/>
    <dgm:cxn modelId="{D7A818D9-059D-9849-8839-8892F7FFD454}" type="presOf" srcId="{169E396F-1322-3442-99FC-50A07480FA57}" destId="{24D32A17-96C3-3B4B-93FC-C7FB03E6618D}" srcOrd="0" destOrd="0" presId="urn:microsoft.com/office/officeart/2005/8/layout/pyramid1"/>
    <dgm:cxn modelId="{3CB31BF6-2312-F54B-B7F1-A3AA1C9E0101}" srcId="{169E396F-1322-3442-99FC-50A07480FA57}" destId="{636727E3-A8D7-984B-A87E-DB0AB6933B31}" srcOrd="3" destOrd="0" parTransId="{79C2AB4B-9DDC-A74F-965B-D69753725A82}" sibTransId="{141A40B3-FA26-1040-A314-BC442FD12DF9}"/>
    <dgm:cxn modelId="{82E0D7C2-E6CB-6D40-AC3D-85F6C31C21AC}" type="presParOf" srcId="{24D32A17-96C3-3B4B-93FC-C7FB03E6618D}" destId="{804B49FD-E438-5949-8AA7-702CC1ECEA54}" srcOrd="0" destOrd="0" presId="urn:microsoft.com/office/officeart/2005/8/layout/pyramid1"/>
    <dgm:cxn modelId="{D9CF19ED-5848-584F-BEE7-3470FB0DF65B}" type="presParOf" srcId="{804B49FD-E438-5949-8AA7-702CC1ECEA54}" destId="{A728C44D-4F88-0D45-95B9-A36E86FE78A6}" srcOrd="0" destOrd="0" presId="urn:microsoft.com/office/officeart/2005/8/layout/pyramid1"/>
    <dgm:cxn modelId="{01BC0CD8-B2DF-254F-A92A-EE139FD498A4}" type="presParOf" srcId="{804B49FD-E438-5949-8AA7-702CC1ECEA54}" destId="{0C6A208F-56F5-C548-9A8F-0E2DE611FBD5}" srcOrd="1" destOrd="0" presId="urn:microsoft.com/office/officeart/2005/8/layout/pyramid1"/>
    <dgm:cxn modelId="{3B9A32FB-56B3-8341-B852-BDFD178C95EC}" type="presParOf" srcId="{24D32A17-96C3-3B4B-93FC-C7FB03E6618D}" destId="{B8C43E52-6C1E-394A-BBF9-C199E8A2E380}" srcOrd="1" destOrd="0" presId="urn:microsoft.com/office/officeart/2005/8/layout/pyramid1"/>
    <dgm:cxn modelId="{A0325B61-F8B7-F04A-8E63-4DAA6A7B24AC}" type="presParOf" srcId="{B8C43E52-6C1E-394A-BBF9-C199E8A2E380}" destId="{A19EEF94-E77C-8946-AEB9-B809034097EE}" srcOrd="0" destOrd="0" presId="urn:microsoft.com/office/officeart/2005/8/layout/pyramid1"/>
    <dgm:cxn modelId="{3930DBBE-CCCB-FB48-B515-F01CDC794E99}" type="presParOf" srcId="{B8C43E52-6C1E-394A-BBF9-C199E8A2E380}" destId="{4EE53D7A-A09F-BB41-8FA2-D58F7D968BFE}" srcOrd="1" destOrd="0" presId="urn:microsoft.com/office/officeart/2005/8/layout/pyramid1"/>
    <dgm:cxn modelId="{99CDEE88-A819-5A40-BFCC-61825FEB3E3E}" type="presParOf" srcId="{24D32A17-96C3-3B4B-93FC-C7FB03E6618D}" destId="{5FF1FCDA-DEBA-B444-AE8E-8A56ECEA72B6}" srcOrd="2" destOrd="0" presId="urn:microsoft.com/office/officeart/2005/8/layout/pyramid1"/>
    <dgm:cxn modelId="{87B64CD4-8FB4-6A42-9B3F-7948B8B1592A}" type="presParOf" srcId="{5FF1FCDA-DEBA-B444-AE8E-8A56ECEA72B6}" destId="{B6635CDB-2140-9448-A5B4-05DF52CBA7AE}" srcOrd="0" destOrd="0" presId="urn:microsoft.com/office/officeart/2005/8/layout/pyramid1"/>
    <dgm:cxn modelId="{D71329FB-ACEE-4944-96FA-4719FADFE9B2}" type="presParOf" srcId="{5FF1FCDA-DEBA-B444-AE8E-8A56ECEA72B6}" destId="{CCD4593D-8F8D-FD41-BA1B-0D5F9D0B38D9}" srcOrd="1" destOrd="0" presId="urn:microsoft.com/office/officeart/2005/8/layout/pyramid1"/>
    <dgm:cxn modelId="{D0DCC02D-F09F-2641-89AF-AEB47CC04BC0}" type="presParOf" srcId="{24D32A17-96C3-3B4B-93FC-C7FB03E6618D}" destId="{D794D3EE-D199-8944-B612-B2279EAB6E1D}" srcOrd="3" destOrd="0" presId="urn:microsoft.com/office/officeart/2005/8/layout/pyramid1"/>
    <dgm:cxn modelId="{313A1506-9702-BB46-A91C-34092E53F41D}" type="presParOf" srcId="{D794D3EE-D199-8944-B612-B2279EAB6E1D}" destId="{84586FED-68F3-A842-9E30-31A264AA51D8}" srcOrd="0" destOrd="0" presId="urn:microsoft.com/office/officeart/2005/8/layout/pyramid1"/>
    <dgm:cxn modelId="{3777EC1B-2091-E649-9D43-3923FA0CB330}" type="presParOf" srcId="{D794D3EE-D199-8944-B612-B2279EAB6E1D}" destId="{FF0909A4-4AC0-6C4C-B664-60289D18BEFD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8C44D-4F88-0D45-95B9-A36E86FE78A6}">
      <dsp:nvSpPr>
        <dsp:cNvPr id="0" name=""/>
        <dsp:cNvSpPr/>
      </dsp:nvSpPr>
      <dsp:spPr>
        <a:xfrm>
          <a:off x="1365000" y="0"/>
          <a:ext cx="910000" cy="745513"/>
        </a:xfrm>
        <a:prstGeom prst="trapezoid">
          <a:avLst>
            <a:gd name="adj" fmla="val 61032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rgbClr val="FFFF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00"/>
              </a:solidFill>
            </a:rPr>
            <a:t>Cache</a:t>
          </a:r>
        </a:p>
      </dsp:txBody>
      <dsp:txXfrm>
        <a:off x="1365000" y="0"/>
        <a:ext cx="910000" cy="745513"/>
      </dsp:txXfrm>
    </dsp:sp>
    <dsp:sp modelId="{A19EEF94-E77C-8946-AEB9-B809034097EE}">
      <dsp:nvSpPr>
        <dsp:cNvPr id="0" name=""/>
        <dsp:cNvSpPr/>
      </dsp:nvSpPr>
      <dsp:spPr>
        <a:xfrm>
          <a:off x="910000" y="745512"/>
          <a:ext cx="1820000" cy="745513"/>
        </a:xfrm>
        <a:prstGeom prst="trapezoid">
          <a:avLst>
            <a:gd name="adj" fmla="val 61032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00"/>
              </a:solidFill>
            </a:rPr>
            <a:t>Main Memory</a:t>
          </a:r>
        </a:p>
      </dsp:txBody>
      <dsp:txXfrm>
        <a:off x="1228500" y="745512"/>
        <a:ext cx="1183000" cy="745513"/>
      </dsp:txXfrm>
    </dsp:sp>
    <dsp:sp modelId="{B6635CDB-2140-9448-A5B4-05DF52CBA7AE}">
      <dsp:nvSpPr>
        <dsp:cNvPr id="0" name=""/>
        <dsp:cNvSpPr/>
      </dsp:nvSpPr>
      <dsp:spPr>
        <a:xfrm>
          <a:off x="455000" y="1491025"/>
          <a:ext cx="2730000" cy="745513"/>
        </a:xfrm>
        <a:prstGeom prst="trapezoid">
          <a:avLst>
            <a:gd name="adj" fmla="val 61032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00"/>
              </a:solidFill>
            </a:rPr>
            <a:t>Primary Storage</a:t>
          </a:r>
        </a:p>
      </dsp:txBody>
      <dsp:txXfrm>
        <a:off x="932750" y="1491025"/>
        <a:ext cx="1774500" cy="745513"/>
      </dsp:txXfrm>
    </dsp:sp>
    <dsp:sp modelId="{84586FED-68F3-A842-9E30-31A264AA51D8}">
      <dsp:nvSpPr>
        <dsp:cNvPr id="0" name=""/>
        <dsp:cNvSpPr/>
      </dsp:nvSpPr>
      <dsp:spPr>
        <a:xfrm>
          <a:off x="0" y="2236539"/>
          <a:ext cx="3640001" cy="745513"/>
        </a:xfrm>
        <a:prstGeom prst="trapezoid">
          <a:avLst>
            <a:gd name="adj" fmla="val 61032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00"/>
              </a:solidFill>
            </a:rPr>
            <a:t>Secondary Storage</a:t>
          </a:r>
          <a:br>
            <a:rPr lang="en-US" sz="1600" b="1" kern="1200">
              <a:solidFill>
                <a:srgbClr val="FFFF00"/>
              </a:solidFill>
            </a:rPr>
          </a:br>
          <a:r>
            <a:rPr lang="en-US" sz="1600" b="1" kern="1200">
              <a:solidFill>
                <a:srgbClr val="FFFF00"/>
              </a:solidFill>
            </a:rPr>
            <a:t> and Archive</a:t>
          </a:r>
        </a:p>
      </dsp:txBody>
      <dsp:txXfrm>
        <a:off x="637000" y="2236539"/>
        <a:ext cx="2366000" cy="745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2CA728C2-7CEE-4F70-B481-3C6FD5129554}" type="datetimeFigureOut">
              <a:rPr lang="en-US" smtClean="0"/>
              <a:pPr/>
              <a:t>4/5/21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8A6EB68E-D990-462F-BBDF-D71315C8F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946E6554-8545-4A38-9DC7-59EED6153C45}" type="datetimeFigureOut">
              <a:rPr lang="en-US" smtClean="0"/>
              <a:pPr/>
              <a:t>4/5/21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30E5BA5E-AFF1-470A-B870-6AD250EE6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9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8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68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57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46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Al’s paper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8883" y="2441448"/>
            <a:ext cx="10360501" cy="1975104"/>
          </a:xfrm>
        </p:spPr>
        <p:txBody>
          <a:bodyPr/>
          <a:lstStyle>
            <a:lvl1pPr marR="10882" algn="l">
              <a:defRPr sz="4800" b="1" cap="small" spc="0" baseline="0">
                <a:effectLst>
                  <a:reflection blurRad="12700" stA="34000" endA="740" endPos="53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</a:t>
            </a:r>
            <a:br>
              <a:rPr kumimoji="0" lang="en-US"/>
            </a:b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8883" y="4429444"/>
            <a:ext cx="10360501" cy="1508760"/>
          </a:xfrm>
        </p:spPr>
        <p:txBody>
          <a:bodyPr lIns="143684" tIns="65311" anchor="b"/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4106" indent="0" algn="ctr">
              <a:buNone/>
            </a:lvl2pPr>
            <a:lvl3pPr marL="1088212" indent="0" algn="ctr">
              <a:buNone/>
            </a:lvl3pPr>
            <a:lvl4pPr marL="1632319" indent="0" algn="ctr">
              <a:buNone/>
            </a:lvl4pPr>
            <a:lvl5pPr marL="2176425" indent="0" algn="ctr">
              <a:buNone/>
            </a:lvl5pPr>
            <a:lvl6pPr marL="2720531" indent="0" algn="ctr">
              <a:buNone/>
            </a:lvl6pPr>
            <a:lvl7pPr marL="3264636" indent="0" algn="ctr">
              <a:buNone/>
            </a:lvl7pPr>
            <a:lvl8pPr marL="3808742" indent="0" algn="ctr">
              <a:buNone/>
            </a:lvl8pPr>
            <a:lvl9pPr marL="4352849" indent="0" algn="ctr">
              <a:buNone/>
            </a:lvl9pPr>
            <a:extLst/>
          </a:lstStyle>
          <a:p>
            <a:r>
              <a:rPr kumimoji="0" lang="en-US"/>
              <a:t>Click to edit Master subtitle style, author, date/time and venue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9A6080-94AE-114B-BFA5-5FA5BB16A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5187" y="762000"/>
            <a:ext cx="1553499" cy="581673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DD59582C-EC1D-E141-AB7B-02DC15CFF0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963A48C2-FDAB-BA4F-9530-E8EB807624F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F5DCC0E-BBFB-B94A-8E23-BC56C8585AD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6F61AE0D-ED5D-AA4E-9EC5-E0CB4FA320CD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B906-6D47-F641-A960-3F844599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9097" y="762001"/>
            <a:ext cx="8650287" cy="575878"/>
          </a:xfrm>
        </p:spPr>
        <p:txBody>
          <a:bodyPr anchor="ctr">
            <a:normAutofit/>
          </a:bodyPr>
          <a:lstStyle>
            <a:lvl1pPr algn="r">
              <a:buFontTx/>
              <a:buNone/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Heading for Master Tile Page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615400"/>
          </a:xfrm>
        </p:spPr>
        <p:txBody>
          <a:bodyPr anchor="ctr"/>
          <a:lstStyle>
            <a:lvl1pPr>
              <a:defRPr sz="3600" b="1" spc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180111"/>
            <a:ext cx="10360501" cy="5175449"/>
          </a:xfrm>
        </p:spPr>
        <p:txBody>
          <a:bodyPr>
            <a:normAutofit/>
          </a:bodyPr>
          <a:lstStyle>
            <a:lvl1pPr>
              <a:defRPr sz="3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 anchor="b"/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18727FE-8BA6-410E-8B18-E4109D39D295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7F5FD-576C-994A-89F7-BA48AFD51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1194" y="6364030"/>
            <a:ext cx="887968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DE02C-DF49-DD44-8C82-EF5A30988212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3" cy="493970"/>
          </a:xfrm>
        </p:spPr>
        <p:txBody>
          <a:bodyPr anchor="ctr"/>
          <a:lstStyle>
            <a:lvl1pPr>
              <a:defRPr sz="3600" b="1" spc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964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508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D1FB4D32-6D90-4436-8F4E-272F3EB1B7E7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C87EE27-C2A7-8F44-8B03-588ADFD59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886" y="6364029"/>
            <a:ext cx="840105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873857-EE0F-7044-BE89-8B8F112B94EC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4" cy="441323"/>
          </a:xfrm>
        </p:spPr>
        <p:txBody>
          <a:bodyPr anchor="ctr"/>
          <a:lstStyle>
            <a:lvl1pPr>
              <a:defRPr sz="3600" b="1" spc="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031072"/>
            <a:ext cx="5385515" cy="639762"/>
          </a:xfrm>
        </p:spPr>
        <p:txBody>
          <a:bodyPr anchor="ctr"/>
          <a:lstStyle>
            <a:lvl1pPr marL="87057" indent="0" algn="l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5" y="1031072"/>
            <a:ext cx="5387630" cy="639762"/>
          </a:xfrm>
        </p:spPr>
        <p:txBody>
          <a:bodyPr anchor="ctr"/>
          <a:lstStyle>
            <a:lvl1pPr marL="87057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680358"/>
            <a:ext cx="5385515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1680358"/>
            <a:ext cx="5387630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2"/>
          </a:xfrm>
        </p:spPr>
        <p:txBody>
          <a:bodyPr/>
          <a:lstStyle>
            <a:lvl1pPr>
              <a:defRPr sz="1400"/>
            </a:lvl1pPr>
          </a:lstStyle>
          <a:p>
            <a:fld id="{6BB64760-54A4-47C5-96F5-6B538CBEB93F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9038177-6C1F-0E45-86A2-5747ED62B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418" y="6416675"/>
            <a:ext cx="8908257" cy="441323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333E3-86A6-8B45-9614-4095A2EA0309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493970"/>
          </a:xfrm>
        </p:spPr>
        <p:txBody>
          <a:bodyPr anchor="ctr"/>
          <a:lstStyle>
            <a:lvl1pPr>
              <a:defRPr sz="3600" b="1" cap="none" spc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17AA2687-1D62-4697-B07C-AE046A4947FE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0313AE-05FF-7B49-9001-E0202E4F0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9757" y="6364029"/>
            <a:ext cx="9022556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19F45-D733-7E49-9A83-97814F11B0BE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BE378E9E-2D08-4DFB-AA46-1F6EC28612C7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388520-ED7D-FA4D-AF1F-E1B33593C9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880" y="6364029"/>
            <a:ext cx="9351063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3957F-A231-F44A-97B4-DB36A55CF20A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73050"/>
            <a:ext cx="10969943" cy="1162050"/>
          </a:xfrm>
        </p:spPr>
        <p:txBody>
          <a:bodyPr anchor="ctr"/>
          <a:lstStyle>
            <a:lvl1pPr algn="l">
              <a:buNone/>
              <a:defRPr sz="4249" b="0" spc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435100"/>
            <a:ext cx="3351927" cy="4572000"/>
          </a:xfrm>
        </p:spPr>
        <p:txBody>
          <a:bodyPr>
            <a:normAutofit/>
          </a:bodyPr>
          <a:lstStyle>
            <a:lvl1pPr marL="65293" indent="0">
              <a:buNone/>
              <a:defRPr sz="2000"/>
            </a:lvl1pPr>
            <a:lvl2pPr>
              <a:buNone/>
              <a:defRPr sz="1416"/>
            </a:lvl2pPr>
            <a:lvl3pPr>
              <a:buNone/>
              <a:defRPr sz="1166"/>
            </a:lvl3pPr>
            <a:lvl4pPr>
              <a:buNone/>
              <a:defRPr sz="1083"/>
            </a:lvl4pPr>
            <a:lvl5pPr>
              <a:buNone/>
              <a:defRPr sz="1083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0809" y="1435100"/>
            <a:ext cx="7313295" cy="4572000"/>
          </a:xfrm>
        </p:spPr>
        <p:txBody>
          <a:bodyPr>
            <a:normAutofit/>
          </a:bodyPr>
          <a:lstStyle>
            <a:lvl1pPr>
              <a:defRPr sz="2800" spc="0"/>
            </a:lvl1pPr>
            <a:lvl2pPr>
              <a:defRPr sz="2400" spc="0"/>
            </a:lvl2pPr>
            <a:lvl3pPr>
              <a:defRPr sz="2000" spc="0"/>
            </a:lvl3pPr>
            <a:lvl4pPr>
              <a:defRPr sz="1800" spc="0"/>
            </a:lvl4pPr>
            <a:lvl5pPr>
              <a:defRPr sz="1800" spc="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EB46B189-2616-4EF5-830B-204180E6DCE7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6A5427-BAF0-C442-8F19-CD8C8F2B58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3093" y="6364029"/>
            <a:ext cx="9462637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C3A97-97C8-854B-80F3-EFFE1AFB3E6B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914400"/>
          </a:xfrm>
          <a:prstGeom prst="rect">
            <a:avLst/>
          </a:prstGeom>
        </p:spPr>
        <p:txBody>
          <a:bodyPr vert="horz" lIns="130622" tIns="65311" rIns="130622" bIns="65311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8883" y="1514475"/>
            <a:ext cx="10360501" cy="4841085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16417" y="6477000"/>
            <a:ext cx="9165432" cy="38100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ctr"/>
            <a:r>
              <a:rPr lang="en-US"/>
              <a:t>Emerging Memories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77810" y="6416676"/>
            <a:ext cx="711015" cy="441324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r"/>
            <a:fld id="{3DA577CB-0DD1-46CB-9328-115685600182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749" kern="1200" spc="-119" baseline="0">
          <a:solidFill>
            <a:schemeClr val="tx2">
              <a:satMod val="200000"/>
            </a:schemeClr>
          </a:solidFill>
          <a:latin typeface="Neo Sans Intel" pitchFamily="34" charset="0"/>
          <a:ea typeface="+mj-ea"/>
          <a:cs typeface="+mj-cs"/>
        </a:defRPr>
      </a:lvl1pPr>
      <a:extLst/>
    </p:titleStyle>
    <p:bodyStyle>
      <a:lvl1pPr marL="489695" indent="-408080" algn="l" rtl="0" eaLnBrk="1" latinLnBrk="0" hangingPunct="1">
        <a:spcBef>
          <a:spcPts val="833"/>
        </a:spcBef>
        <a:buClr>
          <a:schemeClr val="tx2"/>
        </a:buClr>
        <a:buSzPct val="95000"/>
        <a:buFont typeface="Wingdings" pitchFamily="2" charset="2"/>
        <a:buChar char=""/>
        <a:defRPr kumimoji="0" sz="35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1pPr>
      <a:lvl2pPr marL="881452" indent="-340066" algn="l" rtl="0" eaLnBrk="1" latinLnBrk="0" hangingPunct="1">
        <a:spcBef>
          <a:spcPct val="20000"/>
        </a:spcBef>
        <a:buClr>
          <a:schemeClr val="tx2"/>
        </a:buClr>
        <a:buSzPct val="90000"/>
        <a:buFont typeface="Neo Sans Intel" pitchFamily="34" charset="0"/>
        <a:buChar char="—"/>
        <a:defRPr kumimoji="0" sz="30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2pPr>
      <a:lvl3pPr marL="1186151" indent="-272053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83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3pPr>
      <a:lvl4pPr marL="1501733" indent="-272053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58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4pPr>
      <a:lvl5pPr marL="1762904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16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5pPr>
      <a:lvl6pPr marL="2034957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226348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7pPr>
      <a:lvl8pPr marL="2492006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8pPr>
      <a:lvl9pPr marL="272053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2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9925-5DF2-934C-8BF1-47AA78501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/>
              <a:t>The Pursuit of </a:t>
            </a:r>
            <a:br>
              <a:rPr lang="en-US" sz="4000"/>
            </a:br>
            <a:r>
              <a:rPr lang="en-US" sz="4000"/>
              <a:t>Atomistic Switching and Cross Point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F599-C2D7-2C42-9514-5977F6AAC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DerChang Kau</a:t>
            </a:r>
          </a:p>
          <a:p>
            <a:r>
              <a:rPr lang="en-US"/>
              <a:t>Intel Corporation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C46F-8807-6C4A-B917-E7F2AAD51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097" y="560070"/>
            <a:ext cx="8650287" cy="845819"/>
          </a:xfrm>
        </p:spPr>
        <p:txBody>
          <a:bodyPr>
            <a:normAutofit/>
          </a:bodyPr>
          <a:lstStyle/>
          <a:p>
            <a:r>
              <a:rPr lang="en-US" sz="1600"/>
              <a:t>2021 International Symposium on VLSI Technology, System and Application</a:t>
            </a:r>
          </a:p>
          <a:p>
            <a:r>
              <a:rPr lang="en-US" sz="1600"/>
              <a:t>April 19-22, 2021, Hsinchu, Taiwan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2562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79"/>
    </mc:Choice>
    <mc:Fallback>
      <p:transition spd="slow" advTm="312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Introduction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Problem Statement and Solution Space </a:t>
            </a:r>
          </a:p>
          <a:p>
            <a:r>
              <a:rPr lang="en-US"/>
              <a:t>Cross Point Memory Array and Choices of Selector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3D </a:t>
            </a:r>
            <a:r>
              <a:rPr lang="en-US" err="1">
                <a:solidFill>
                  <a:schemeClr val="tx2">
                    <a:lumMod val="10000"/>
                  </a:schemeClr>
                </a:solidFill>
              </a:rPr>
              <a:t>XPoint</a:t>
            </a:r>
            <a:r>
              <a:rPr lang="en-US">
                <a:solidFill>
                  <a:schemeClr val="tx2">
                    <a:lumMod val="10000"/>
                  </a:schemeClr>
                </a:solidFill>
              </a:rPr>
              <a:t> Memory Technology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10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B03146-8BE7-A449-866D-23802DFA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96" y="768414"/>
            <a:ext cx="8877300" cy="322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E38B0-2EE7-3044-BB50-6A24E545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4869"/>
            <a:ext cx="10360501" cy="615400"/>
          </a:xfrm>
        </p:spPr>
        <p:txBody>
          <a:bodyPr/>
          <a:lstStyle/>
          <a:p>
            <a:r>
              <a:rPr lang="en-US" sz="2800" spc="0"/>
              <a:t>Cross Point Memory Array – ½ voltage biased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6183-3F59-B741-8EE0-73F6681B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4086204"/>
            <a:ext cx="10360501" cy="1697403"/>
          </a:xfrm>
        </p:spPr>
        <p:txBody>
          <a:bodyPr>
            <a:normAutofit fontScale="85000" lnSpcReduction="20000"/>
          </a:bodyPr>
          <a:lstStyle/>
          <a:p>
            <a:pPr marL="81615" indent="0">
              <a:buNone/>
            </a:pPr>
            <a:r>
              <a:rPr lang="en-US" sz="2000"/>
              <a:t>The selected bit (</a:t>
            </a:r>
            <a:r>
              <a:rPr lang="en-US" sz="2000">
                <a:solidFill>
                  <a:srgbClr val="92D050"/>
                </a:solidFill>
              </a:rPr>
              <a:t>•</a:t>
            </a:r>
            <a:r>
              <a:rPr lang="en-US" sz="2000"/>
              <a:t>) is at the cross point of the selected </a:t>
            </a:r>
            <a:r>
              <a:rPr lang="en-US" sz="2000" err="1">
                <a:solidFill>
                  <a:schemeClr val="accent1"/>
                </a:solidFill>
              </a:rPr>
              <a:t>bitline</a:t>
            </a:r>
            <a:r>
              <a:rPr lang="en-US" sz="2000"/>
              <a:t> (BL) and </a:t>
            </a:r>
            <a:r>
              <a:rPr lang="en-US" sz="2000" err="1">
                <a:solidFill>
                  <a:srgbClr val="FFFF00"/>
                </a:solidFill>
              </a:rPr>
              <a:t>wordline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/>
              <a:t>(WL)</a:t>
            </a:r>
          </a:p>
          <a:p>
            <a:pPr marL="81615" indent="0">
              <a:buNone/>
            </a:pPr>
            <a:r>
              <a:rPr lang="en-US" sz="2000"/>
              <a:t>Functionality – </a:t>
            </a:r>
          </a:p>
          <a:p>
            <a:r>
              <a:rPr lang="en-US" sz="2000">
                <a:sym typeface="Wingdings" pitchFamily="2" charset="2"/>
              </a:rPr>
              <a:t>A fully networked x-y resistive array  Sneak paths thru all de-selected cells (</a:t>
            </a:r>
            <a:r>
              <a:rPr lang="en-US" sz="2000">
                <a:solidFill>
                  <a:schemeClr val="accent3"/>
                </a:solidFill>
              </a:rPr>
              <a:t>•</a:t>
            </a:r>
            <a:r>
              <a:rPr lang="en-US" sz="2000">
                <a:sym typeface="Wingdings" pitchFamily="2" charset="2"/>
              </a:rPr>
              <a:t>) connect the selected BL/WL</a:t>
            </a:r>
            <a:endParaRPr lang="en-US" sz="2000"/>
          </a:p>
          <a:p>
            <a:pPr marL="81615" indent="0">
              <a:buNone/>
            </a:pPr>
            <a:r>
              <a:rPr lang="en-US" sz="2000"/>
              <a:t>Reliability – </a:t>
            </a:r>
          </a:p>
          <a:p>
            <a:r>
              <a:rPr lang="en-US" sz="2000"/>
              <a:t>All bits on selected BL (</a:t>
            </a:r>
            <a:r>
              <a:rPr lang="en-US" sz="2000">
                <a:solidFill>
                  <a:srgbClr val="FF0000"/>
                </a:solidFill>
              </a:rPr>
              <a:t>•</a:t>
            </a:r>
            <a:r>
              <a:rPr lang="en-US" sz="2000"/>
              <a:t>) and selected WL (</a:t>
            </a:r>
            <a:r>
              <a:rPr lang="en-US" sz="2000">
                <a:solidFill>
                  <a:srgbClr val="18E2FF"/>
                </a:solidFill>
              </a:rPr>
              <a:t>•</a:t>
            </a:r>
            <a:r>
              <a:rPr lang="en-US" sz="2000"/>
              <a:t>) are biased  </a:t>
            </a:r>
            <a:r>
              <a:rPr lang="en-US" sz="2000">
                <a:sym typeface="Wingdings" pitchFamily="2" charset="2"/>
              </a:rPr>
              <a:t> Read/Write disturbance and retention </a:t>
            </a: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29CDA-67F2-D245-BB45-5928453F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362" y="6352264"/>
            <a:ext cx="711015" cy="441324"/>
          </a:xfrm>
        </p:spPr>
        <p:txBody>
          <a:bodyPr/>
          <a:lstStyle/>
          <a:p>
            <a:fld id="{518727FE-8BA6-410E-8B18-E4109D39D295}" type="slidenum">
              <a:rPr lang="en-US" smtClean="0"/>
              <a:pPr/>
              <a:t>11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16FCC-46A7-044E-ADA0-2583D8F2D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1510" y="5770662"/>
            <a:ext cx="10587606" cy="493970"/>
          </a:xfrm>
        </p:spPr>
        <p:txBody>
          <a:bodyPr anchor="ctr">
            <a:noAutofit/>
          </a:bodyPr>
          <a:lstStyle/>
          <a:p>
            <a:r>
              <a:rPr lang="en-US" sz="2000"/>
              <a:t>A selector isolates memory cells in an array, improves access accuracy and strengthens reliability.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D4DBEEA5-22DE-E541-8E76-C9612883D974}"/>
              </a:ext>
            </a:extLst>
          </p:cNvPr>
          <p:cNvSpPr/>
          <p:nvPr/>
        </p:nvSpPr>
        <p:spPr>
          <a:xfrm>
            <a:off x="1107790" y="5763303"/>
            <a:ext cx="10587605" cy="52428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41EACF0-2EE2-EE4C-93C2-50C10E1FAEC0}"/>
              </a:ext>
            </a:extLst>
          </p:cNvPr>
          <p:cNvSpPr txBox="1">
            <a:spLocks/>
          </p:cNvSpPr>
          <p:nvPr/>
        </p:nvSpPr>
        <p:spPr>
          <a:xfrm>
            <a:off x="1671194" y="6364030"/>
            <a:ext cx="8879681" cy="493970"/>
          </a:xfrm>
          <a:prstGeom prst="rect">
            <a:avLst/>
          </a:prstGeom>
        </p:spPr>
        <p:txBody>
          <a:bodyPr vert="horz" lIns="130622" tIns="65311" rIns="130622" bIns="65311" anchor="b">
            <a:normAutofit/>
          </a:bodyPr>
          <a:lstStyle>
            <a:lvl1pPr marL="489695" indent="-408080" algn="ctr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 kumimoji="0" sz="14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/>
              <a:t>Cross Point Memory Array</a:t>
            </a:r>
          </a:p>
        </p:txBody>
      </p:sp>
    </p:spTree>
    <p:extLst>
      <p:ext uri="{BB962C8B-B14F-4D97-AF65-F5344CB8AC3E}">
        <p14:creationId xmlns:p14="http://schemas.microsoft.com/office/powerpoint/2010/main" val="1838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57"/>
    </mc:Choice>
    <mc:Fallback xmlns="">
      <p:transition spd="slow" advTm="12385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779A-F5AF-2847-BF13-EBA98982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60394"/>
            <a:ext cx="10360501" cy="615400"/>
          </a:xfrm>
        </p:spPr>
        <p:txBody>
          <a:bodyPr/>
          <a:lstStyle/>
          <a:p>
            <a:r>
              <a:rPr lang="en-US" sz="2800" spc="0"/>
              <a:t>Selector of a cross-point memory cell is a diode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857A-604A-8C41-877B-1D08168A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350" y="933361"/>
            <a:ext cx="10194010" cy="86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Diode:  two terminals and exhibiting a nonlinear I-V</a:t>
            </a:r>
            <a:r>
              <a:rPr lang="en-US" sz="2400" b="1" i="1"/>
              <a:t>, </a:t>
            </a:r>
            <a:r>
              <a:rPr lang="en-US" sz="2400" i="1"/>
              <a:t>IEEE Standard Dictionary of Electrical and Electronics Terms, 1980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6D7C-F57D-484C-8E9B-F3852C4B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12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3E0F0-7E30-2B4B-8459-53436FE3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/>
              <a:t>§ : </a:t>
            </a:r>
            <a:r>
              <a:rPr lang="en-US" err="1"/>
              <a:t>Kowk</a:t>
            </a:r>
            <a:r>
              <a:rPr lang="en-US"/>
              <a:t> K. Ng, Complete guide to semiconductor devices, 2</a:t>
            </a:r>
            <a:r>
              <a:rPr lang="en-US" baseline="30000"/>
              <a:t>nd</a:t>
            </a:r>
            <a:r>
              <a:rPr lang="en-US"/>
              <a:t> ed., 2002</a:t>
            </a:r>
            <a:br>
              <a:rPr lang="en-US"/>
            </a:br>
            <a:r>
              <a:rPr lang="en-US"/>
              <a:t>¶ :https://</a:t>
            </a:r>
            <a:r>
              <a:rPr lang="en-US" err="1"/>
              <a:t>www.digikey.com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/articles/design-in-</a:t>
            </a:r>
            <a:r>
              <a:rPr lang="en-US" err="1"/>
              <a:t>tvs</a:t>
            </a:r>
            <a:r>
              <a:rPr lang="en-US"/>
              <a:t>-diode-protection-enhance-can-bus-reliability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F7B3B-7576-C44E-BA9B-0D9CD7EB9C7C}"/>
              </a:ext>
            </a:extLst>
          </p:cNvPr>
          <p:cNvSpPr txBox="1"/>
          <p:nvPr/>
        </p:nvSpPr>
        <p:spPr>
          <a:xfrm>
            <a:off x="1293503" y="2578232"/>
            <a:ext cx="1748564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Unidirectional</a:t>
            </a:r>
          </a:p>
          <a:p>
            <a:r>
              <a:rPr lang="en-US">
                <a:solidFill>
                  <a:srgbClr val="FFFF00"/>
                </a:solidFill>
              </a:rPr>
              <a:t>Asymmetric</a:t>
            </a:r>
          </a:p>
          <a:p>
            <a:r>
              <a:rPr lang="en-US">
                <a:solidFill>
                  <a:srgbClr val="FFFF00"/>
                </a:solidFill>
              </a:rPr>
              <a:t>Unipolar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04B6C-AB1E-1C41-94F3-1EAC717BC022}"/>
              </a:ext>
            </a:extLst>
          </p:cNvPr>
          <p:cNvSpPr txBox="1"/>
          <p:nvPr/>
        </p:nvSpPr>
        <p:spPr>
          <a:xfrm>
            <a:off x="1293503" y="4618408"/>
            <a:ext cx="1585899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Bidirectional</a:t>
            </a:r>
          </a:p>
          <a:p>
            <a:r>
              <a:rPr lang="en-US">
                <a:solidFill>
                  <a:srgbClr val="FFFF00"/>
                </a:solidFill>
              </a:rPr>
              <a:t>Symmetric Ambipolar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C79582-092C-C04C-A13A-09CA61E2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60" y="1925746"/>
            <a:ext cx="102235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2"/>
    </mc:Choice>
    <mc:Fallback xmlns="">
      <p:transition spd="slow" advTm="881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886D-F7BF-9749-8EDB-CA7329BA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Random Access of a Memory in Cross Point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1D6E7-D19F-2A48-AC05-418419915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Unidirectional L-Shape Selector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4CE04-F5D4-264C-9596-61454C7084C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Bidirectional S-Shape Selector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89F38-9D54-D545-82C8-A1B959624D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441" y="4604471"/>
            <a:ext cx="5385515" cy="1740776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/>
              <a:t>A rectifying selector turns on one bit with forward bias and isolates others with reverse bias.</a:t>
            </a:r>
          </a:p>
          <a:p>
            <a:r>
              <a:rPr lang="en-US" sz="1800"/>
              <a:t>Selected BL/WL are toggled between  0V and V  </a:t>
            </a:r>
          </a:p>
          <a:p>
            <a:r>
              <a:rPr lang="en-US" sz="1800"/>
              <a:t>All bits but selected WL/BL are reversed biased </a:t>
            </a:r>
          </a:p>
          <a:p>
            <a:endParaRPr lang="en-US" sz="18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D7CA6-7433-BD42-A712-0953275F8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755" y="4607614"/>
            <a:ext cx="5387630" cy="1737633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/>
              <a:t>Subject to </a:t>
            </a:r>
            <a:r>
              <a:rPr lang="en-US" sz="1800" err="1"/>
              <a:t>V</a:t>
            </a:r>
            <a:r>
              <a:rPr lang="en-US" sz="1800" baseline="-25000" err="1"/>
              <a:t>drop</a:t>
            </a:r>
            <a:r>
              <a:rPr lang="en-US" sz="1800"/>
              <a:t> at each cross points, the selected bit is triggered, and the unselected bits are blocked.</a:t>
            </a:r>
          </a:p>
          <a:p>
            <a:r>
              <a:rPr lang="en-US" sz="1800"/>
              <a:t>Selected BL/WL are toggled between  0V and ±V  </a:t>
            </a:r>
          </a:p>
          <a:p>
            <a:r>
              <a:rPr lang="en-US" sz="1800"/>
              <a:t>All bits but selected WL/BL are 0 biased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17EB9-8B46-D14F-AFA4-E888644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13</a:t>
            </a:fld>
            <a:endParaRPr lang="en-US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A4A512-5581-604B-AE8D-921D871E2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Cross Point Memory Array</a:t>
            </a:r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91032D04-C1F6-9C4C-93F5-DC7CFA50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82" y="1563633"/>
            <a:ext cx="93091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91"/>
    </mc:Choice>
    <mc:Fallback xmlns="">
      <p:transition spd="slow" advTm="976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53148C-0FA4-604D-8A01-DDAD4B7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Thin Film Diode Candidates for Cross Point Memory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BE52D-F0C0-034C-8E45-6C3D2DF7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14</a:t>
            </a:fld>
            <a:endParaRPr lang="en-US" sz="14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E85003-9DA8-D947-B9B4-609CEB682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Selector Devices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6DB4F89-CCB6-FD41-A052-A93D4E4C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79" y="3303926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>
                <a:latin typeface="Neo Sans Intel Medium" pitchFamily="34" charset="0"/>
              </a:rPr>
              <a:t>Y. </a:t>
            </a:r>
            <a:r>
              <a:rPr lang="en-US" sz="1400" b="0" err="1">
                <a:latin typeface="Neo Sans Intel Medium" pitchFamily="34" charset="0"/>
              </a:rPr>
              <a:t>Sasago</a:t>
            </a:r>
            <a:r>
              <a:rPr lang="en-US" sz="1400" b="0">
                <a:latin typeface="Neo Sans Intel Medium" pitchFamily="34" charset="0"/>
              </a:rPr>
              <a:t>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>
                <a:latin typeface="Neo Sans Intel Medium" pitchFamily="34" charset="0"/>
              </a:rPr>
              <a:t>VLSI</a:t>
            </a:r>
            <a:r>
              <a:rPr lang="en-US" sz="1400" b="0">
                <a:latin typeface="Neo Sans Intel Medium" pitchFamily="34" charset="0"/>
              </a:rPr>
              <a:t> ’09. T2B-1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46D5A751-C3DF-8041-8A74-3E05E303B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942" y="5960734"/>
            <a:ext cx="1490771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D</a:t>
            </a:r>
            <a:r>
              <a:rPr lang="en-US" sz="1400" b="0">
                <a:latin typeface="Neo Sans Intel Medium" pitchFamily="34" charset="0"/>
              </a:rPr>
              <a:t>. Kau,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 </a:t>
            </a:r>
            <a:r>
              <a:rPr lang="en-US" sz="1400" b="0">
                <a:latin typeface="Neo Sans Intel Medium" pitchFamily="34" charset="0"/>
              </a:rPr>
              <a:t>’09. S27.1</a:t>
            </a: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51A0F75-8BD9-2F47-93CD-DB922149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850" y="5960734"/>
            <a:ext cx="217679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>
                <a:latin typeface="Neo Sans Intel" pitchFamily="34" charset="0"/>
              </a:rPr>
              <a:t>K. </a:t>
            </a:r>
            <a:r>
              <a:rPr lang="en-US" sz="1400" b="1" err="1">
                <a:latin typeface="Neo Sans Intel" pitchFamily="34" charset="0"/>
              </a:rPr>
              <a:t>Gopalakrishnan</a:t>
            </a:r>
            <a:r>
              <a:rPr lang="en-US" sz="1400" b="0">
                <a:latin typeface="Neo Sans Intel" pitchFamily="34" charset="0"/>
              </a:rPr>
              <a:t>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</a:t>
            </a:r>
            <a:r>
              <a:rPr lang="en-US" sz="1400" b="0">
                <a:latin typeface="Neo Sans Intel Medium" pitchFamily="34" charset="0"/>
              </a:rPr>
              <a:t> ’10. TS19.41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8525FB-9F07-1D46-B9FD-DAA42A895DDF}"/>
              </a:ext>
            </a:extLst>
          </p:cNvPr>
          <p:cNvSpPr/>
          <p:nvPr/>
        </p:nvSpPr>
        <p:spPr>
          <a:xfrm>
            <a:off x="5175871" y="3303915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B. ﻿</a:t>
            </a:r>
            <a:r>
              <a:rPr lang="en-US" sz="1400" err="1">
                <a:latin typeface="Neo Sans Intel Medium" pitchFamily="34" charset="0"/>
              </a:rPr>
              <a:t>Govoreanu</a:t>
            </a:r>
            <a:r>
              <a:rPr lang="en-US" sz="1400">
                <a:latin typeface="Neo Sans Intel Medium" pitchFamily="34" charset="0"/>
              </a:rPr>
              <a:t>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IEDM’13</a:t>
            </a:r>
            <a:r>
              <a:rPr lang="en-US" sz="1400">
                <a:latin typeface="Neo Sans Intel Medium" pitchFamily="34" charset="0"/>
              </a:rPr>
              <a:t>. S10.2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03EF5B-717C-9340-A21F-250DD5A6A17C}"/>
              </a:ext>
            </a:extLst>
          </p:cNvPr>
          <p:cNvSpPr/>
          <p:nvPr/>
        </p:nvSpPr>
        <p:spPr>
          <a:xfrm>
            <a:off x="8211198" y="3311747"/>
            <a:ext cx="257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S. Yasuda,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VLSI, 2017.</a:t>
            </a:r>
            <a:r>
              <a:rPr lang="en-US" sz="1400">
                <a:latin typeface="Neo Sans Intel Medium" pitchFamily="34" charset="0"/>
              </a:rPr>
              <a:t> T2-4</a:t>
            </a:r>
            <a:endParaRPr lang="en-US" sz="1400" i="1">
              <a:latin typeface="Neo Sans Intel Medium" pitchFamily="34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69D056C-2C15-A545-BF04-907DE53E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404" y="5960734"/>
            <a:ext cx="1363364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>
                <a:latin typeface="Neo Sans Intel Medium" pitchFamily="34" charset="0"/>
              </a:rPr>
              <a:t>S.G. Kim,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 </a:t>
            </a:r>
            <a:r>
              <a:rPr lang="en-US" sz="1400" b="0">
                <a:latin typeface="Neo Sans Intel Medium" pitchFamily="34" charset="0"/>
              </a:rPr>
              <a:t>’15. S10.3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8D40B-22B1-6544-AA1C-F5135E5F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02" y="1151890"/>
            <a:ext cx="89789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79"/>
    </mc:Choice>
    <mc:Fallback xmlns="">
      <p:transition spd="slow" advTm="1261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B23F-74C8-8144-8945-074CDA50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5" y="217995"/>
            <a:ext cx="10972658" cy="493970"/>
          </a:xfrm>
        </p:spPr>
        <p:txBody>
          <a:bodyPr/>
          <a:lstStyle/>
          <a:p>
            <a:r>
              <a:rPr lang="en-US" sz="2800" spc="0"/>
              <a:t>Threshold Switching Phenomenology &amp; Mechanisms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0F3B3-48A9-F648-8CF4-8B93CB10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/>
          <a:p>
            <a:fld id="{17AA2687-1D62-4697-B07C-AE046A4947FE}" type="slidenum">
              <a:rPr lang="en-US" smtClean="0"/>
              <a:pPr/>
              <a:t>15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7C118-89CE-514A-A3B9-CC329AC8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103" y="6368482"/>
            <a:ext cx="9022556" cy="493970"/>
          </a:xfrm>
        </p:spPr>
        <p:txBody>
          <a:bodyPr/>
          <a:lstStyle/>
          <a:p>
            <a:r>
              <a:rPr lang="en-US"/>
              <a:t>Selector Devices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AC26620-46F0-6144-A2C0-1D85627DE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876499"/>
              </p:ext>
            </p:extLst>
          </p:nvPr>
        </p:nvGraphicFramePr>
        <p:xfrm>
          <a:off x="200026" y="1114563"/>
          <a:ext cx="11720730" cy="508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68">
                  <a:extLst>
                    <a:ext uri="{9D8B030D-6E8A-4147-A177-3AD203B41FA5}">
                      <a16:colId xmlns:a16="http://schemas.microsoft.com/office/drawing/2014/main" val="3788419447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3260031165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28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Mechanism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/>
                        <a:t>Thermionic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Filamentation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/>
                        <a:t>Tunneling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MIEC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MIT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OTS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/>
                        <a:t>Construct.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P-N or M-S </a:t>
                      </a:r>
                      <a:r>
                        <a:rPr lang="en-US" baseline="0" err="1"/>
                        <a:t>Jx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Ion (Ag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) in Ox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MIM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 in SE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NbO</a:t>
                      </a:r>
                      <a:r>
                        <a:rPr lang="en-US" baseline="-25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Chalcogenide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38">
                <a:tc>
                  <a:txBody>
                    <a:bodyPr/>
                    <a:lstStyle/>
                    <a:p>
                      <a:r>
                        <a:rPr lang="en-US" baseline="0"/>
                        <a:t>Switching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/>
                        <a:t>Polarity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5272"/>
                  </a:ext>
                </a:extLst>
              </a:tr>
              <a:tr h="525411">
                <a:tc>
                  <a:txBody>
                    <a:bodyPr/>
                    <a:lstStyle/>
                    <a:p>
                      <a:r>
                        <a:rPr lang="en-US" baseline="0" err="1">
                          <a:latin typeface="Symbol" pitchFamily="2" charset="2"/>
                        </a:rPr>
                        <a:t>t</a:t>
                      </a:r>
                      <a:r>
                        <a:rPr lang="en-US" baseline="-25000" err="1"/>
                        <a:t>switch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</a:t>
                      </a:r>
                      <a:r>
                        <a:rPr lang="en-US" baseline="0" err="1"/>
                        <a:t>nsec</a:t>
                      </a:r>
                      <a:endParaRPr lang="en-US" baseline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ns ~ 100s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ps</a:t>
                      </a:r>
                      <a:r>
                        <a:rPr lang="en-US"/>
                        <a:t> or faster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ns ~ 100s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ns to 10s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13114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 baseline="0"/>
                        <a:t>J</a:t>
                      </a:r>
                      <a:r>
                        <a:rPr lang="en-US" baseline="-25000"/>
                        <a:t>MAX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1-10MA/cm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&lt; 1MA/cm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~10MA/cm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4">
                <a:tc>
                  <a:txBody>
                    <a:bodyPr/>
                    <a:lstStyle/>
                    <a:p>
                      <a:r>
                        <a:rPr lang="en-US" err="1"/>
                        <a:t>J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&lt;1A/cm</a:t>
                      </a:r>
                      <a:r>
                        <a:rPr lang="en-US" baseline="30000"/>
                        <a:t>2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sz="1800" baseline="30000"/>
                        <a:t>2</a:t>
                      </a:r>
                      <a:endParaRPr lang="en-US" baseline="30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 err="1"/>
                        <a:t>V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4724">
                <a:tc>
                  <a:txBody>
                    <a:bodyPr/>
                    <a:lstStyle/>
                    <a:p>
                      <a:r>
                        <a:rPr lang="en-US"/>
                        <a:t>I-V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56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Y. </a:t>
                      </a:r>
                      <a:r>
                        <a:rPr lang="en-US" sz="1200" b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Sasago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 al., </a:t>
                      </a:r>
                    </a:p>
                    <a:p>
                      <a:pPr algn="l"/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VLSI ’09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Z. Wang,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et.al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Mtls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(2018)</a:t>
                      </a:r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Neo Sans Intel Medium" pitchFamily="34" charset="0"/>
                        </a:rPr>
                        <a:t>B. ﻿</a:t>
                      </a:r>
                      <a:r>
                        <a:rPr lang="en-US" sz="1200" err="1">
                          <a:latin typeface="Neo Sans Intel Medium" pitchFamily="34" charset="0"/>
                        </a:rPr>
                        <a:t>Govoreanu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, </a:t>
                      </a:r>
                      <a:r>
                        <a:rPr lang="en-US" sz="120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IEDM’13</a:t>
                      </a:r>
                      <a:r>
                        <a:rPr lang="en-US" sz="1200">
                          <a:latin typeface="Neo Sans Intel Medium" pitchFamily="34" charset="0"/>
                        </a:rPr>
                        <a:t>. P10.2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" pitchFamily="34" charset="0"/>
                        </a:rPr>
                        <a:t>K. Gopalakrishnan,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 ’10. 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 Medium" pitchFamily="34" charset="0"/>
                        </a:rPr>
                        <a:t>X. Liu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b="0" i="1">
                          <a:latin typeface="Neo Sans Intel Medium" pitchFamily="34" charset="0"/>
                        </a:rPr>
                        <a:t>EDL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Oct.’14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Neo Sans Intel Medium" pitchFamily="34" charset="0"/>
                        </a:rPr>
                        <a:t>S. Yasuda, </a:t>
                      </a:r>
                      <a:r>
                        <a:rPr lang="en-US" sz="120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>
                          <a:latin typeface="Neo Sans Intel Medium" pitchFamily="34" charset="0"/>
                        </a:rPr>
                        <a:t>.,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>
                          <a:latin typeface="Neo Sans Intel Medium" pitchFamily="34" charset="0"/>
                        </a:rPr>
                        <a:t>, ‘17,</a:t>
                      </a:r>
                      <a:endParaRPr lang="en-US" sz="1200" i="1">
                        <a:latin typeface="Neo Sans Intel Medium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1B3A66F-A632-D44C-916B-36D020E2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29" y="4282937"/>
            <a:ext cx="10236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61"/>
    </mc:Choice>
    <mc:Fallback>
      <p:transition spd="slow" advTm="8076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Introduction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Problem Statement and Solution Space 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Cross Point Memory Array and Choices of Selector</a:t>
            </a:r>
          </a:p>
          <a:p>
            <a:r>
              <a:rPr lang="en-US"/>
              <a:t>3D </a:t>
            </a:r>
            <a:r>
              <a:rPr lang="en-US" err="1"/>
              <a:t>XPoint</a:t>
            </a:r>
            <a:r>
              <a:rPr lang="en-US"/>
              <a:t> Memory Technology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16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0800-B890-2F4D-B668-D7C881BF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D64E-D817-F84B-8A25-7B5D9368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540042"/>
            <a:ext cx="5865311" cy="4552750"/>
          </a:xfrm>
        </p:spPr>
        <p:txBody>
          <a:bodyPr>
            <a:normAutofit fontScale="92500" lnSpcReduction="20000"/>
          </a:bodyPr>
          <a:lstStyle/>
          <a:p>
            <a:pPr marL="457200" indent="-449263">
              <a:buNone/>
            </a:pPr>
            <a:r>
              <a:rPr lang="en-US" dirty="0"/>
              <a:t>Sandwiched at the cross point of </a:t>
            </a:r>
            <a:r>
              <a:rPr lang="en-US" dirty="0" err="1"/>
              <a:t>wordline</a:t>
            </a:r>
            <a:r>
              <a:rPr lang="en-US" dirty="0"/>
              <a:t> and </a:t>
            </a:r>
            <a:r>
              <a:rPr lang="en-US" dirty="0" err="1"/>
              <a:t>bitline</a:t>
            </a:r>
            <a:r>
              <a:rPr lang="en-US" dirty="0"/>
              <a:t> metals</a:t>
            </a:r>
          </a:p>
          <a:p>
            <a:pPr marL="457200" indent="-449263">
              <a:buNone/>
            </a:pPr>
            <a:r>
              <a:rPr lang="en-US" dirty="0"/>
              <a:t>Selector device is based on Ovonic threshold switches</a:t>
            </a:r>
          </a:p>
          <a:p>
            <a:pPr marL="457200" indent="-449263">
              <a:buNone/>
            </a:pPr>
            <a:r>
              <a:rPr lang="en-US" dirty="0"/>
              <a:t>Storage element is based on chalcogenide alloy with power efficient memory switching without sub-lithography feature</a:t>
            </a:r>
          </a:p>
          <a:p>
            <a:pPr marL="457200" indent="-449263">
              <a:buNone/>
            </a:pPr>
            <a:r>
              <a:rPr lang="en-US" dirty="0"/>
              <a:t>Carbon electrode has two jobs: electrical connector and chemical barrier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F3336-8347-F14C-8A3D-A711F6E9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17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60CEA-5DCE-AC43-85E4-BA8398A17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3D </a:t>
            </a:r>
            <a:r>
              <a:rPr lang="en-US" err="1"/>
              <a:t>XPoint</a:t>
            </a:r>
            <a:r>
              <a:rPr lang="en-US"/>
              <a:t> Memory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28673-BCC2-BD40-94B8-B91E183FA9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71" y="1636295"/>
            <a:ext cx="3907857" cy="420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2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04BA57-4E83-3349-99BD-AC3F3F4F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Switching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B71EA-D8A5-D241-97E6-5C41C28C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529" y="4254488"/>
            <a:ext cx="10693668" cy="2162187"/>
          </a:xfrm>
        </p:spPr>
        <p:txBody>
          <a:bodyPr>
            <a:noAutofit/>
          </a:bodyPr>
          <a:lstStyle/>
          <a:p>
            <a:pPr marL="801688" indent="-720725">
              <a:buNone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Distinct bulk switching in departure from prevalent chalcogenide memory</a:t>
            </a:r>
          </a:p>
          <a:p>
            <a:pPr marL="801688" indent="-720725">
              <a:buNone/>
            </a:pPr>
            <a:r>
              <a:rPr lang="en-US" sz="16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Tight statistical control:</a:t>
            </a:r>
            <a:r>
              <a:rPr lang="en-US" sz="1600" dirty="0"/>
              <a:t> The entire volume of memory material undergoes bonding transformations between high (fully crystalline) and low (fully amorphous) conductivity with no partial switching.</a:t>
            </a:r>
          </a:p>
          <a:p>
            <a:pPr marL="801688" indent="-720725">
              <a:buNone/>
            </a:pPr>
            <a:r>
              <a:rPr lang="en-US" sz="16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Deterministic write algorithms:</a:t>
            </a:r>
            <a:r>
              <a:rPr lang="en-US" sz="1600" dirty="0"/>
              <a:t> While it shares a chalcogenide-based genealogy with PCM, it does not rely on stochastic crystallization growth processes initiated at the amorphous-crystalline interface no program verification is required. </a:t>
            </a:r>
          </a:p>
          <a:p>
            <a:pPr marL="801688" indent="-720725">
              <a:buNone/>
            </a:pPr>
            <a:r>
              <a:rPr lang="en-US" sz="1600" b="1" dirty="0">
                <a:solidFill>
                  <a:srgbClr val="FFFF00"/>
                </a:solidFill>
              </a:rPr>
              <a:t>These fundamental architectural advantages enable low latency, high bandwidth, AND high endurance NVM subsystems.</a:t>
            </a:r>
          </a:p>
          <a:p>
            <a:pPr marL="81615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9722-5F48-F24A-9578-F6096E3C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18</a:t>
            </a:fld>
            <a:endParaRPr lang="en-US" sz="14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F37B40-A77D-0945-922D-9C7D4E400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3D </a:t>
            </a:r>
            <a:r>
              <a:rPr lang="en-US" err="1"/>
              <a:t>XPoint</a:t>
            </a:r>
            <a:r>
              <a:rPr lang="en-US"/>
              <a:t> Memory Technology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B527EA-403D-0740-864D-64533DFE46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7" y="1395786"/>
            <a:ext cx="3426593" cy="256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40863-D145-F54B-B9DC-F0B5062935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96" y="1434198"/>
            <a:ext cx="3185962" cy="2569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3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6521-C552-284A-850A-93D1134B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High-Volume Manufacturing Proven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26662D-5155-3142-9932-1F8C5F80C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4947385"/>
            <a:ext cx="10360501" cy="1408175"/>
          </a:xfrm>
        </p:spPr>
        <p:txBody>
          <a:bodyPr>
            <a:normAutofit fontScale="92500" lnSpcReduction="10000"/>
          </a:bodyPr>
          <a:lstStyle/>
          <a:p>
            <a:pPr marL="801688" indent="-720725">
              <a:buNone/>
            </a:pPr>
            <a:r>
              <a:rPr lang="en-US" dirty="0"/>
              <a:t>First generation 128Gb 3D </a:t>
            </a:r>
            <a:r>
              <a:rPr lang="en-US" dirty="0" err="1"/>
              <a:t>XPoint</a:t>
            </a:r>
            <a:r>
              <a:rPr lang="en-US" dirty="0"/>
              <a:t> Memory featuring 5-level metal CMOS Under Array technology delivers high density, low latency nonvolatile memory.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809CF-C063-3844-954D-48AAC9B3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19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055DB-BA81-2845-8BFD-2645F8390F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3D </a:t>
            </a:r>
            <a:r>
              <a:rPr lang="en-US" err="1"/>
              <a:t>XPoint</a:t>
            </a:r>
            <a:r>
              <a:rPr lang="en-US"/>
              <a:t> Memory Technology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F687065-A8AA-3C49-A885-D99B19AC6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7" y="1534046"/>
            <a:ext cx="5672440" cy="32785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653E14-5DF7-3844-B250-0627983DD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40474"/>
              </p:ext>
            </p:extLst>
          </p:nvPr>
        </p:nvGraphicFramePr>
        <p:xfrm>
          <a:off x="6399133" y="1534044"/>
          <a:ext cx="4942162" cy="327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0162">
                  <a:extLst>
                    <a:ext uri="{9D8B030D-6E8A-4147-A177-3AD203B41FA5}">
                      <a16:colId xmlns:a16="http://schemas.microsoft.com/office/drawing/2014/main" val="16393981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1919290"/>
                    </a:ext>
                  </a:extLst>
                </a:gridCol>
              </a:tblGrid>
              <a:tr h="327859">
                <a:tc gridSpan="2"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1st Generation 3D </a:t>
                      </a:r>
                      <a:r>
                        <a:rPr lang="en-US" sz="1600" err="1">
                          <a:effectLst/>
                        </a:rPr>
                        <a:t>XPoint</a:t>
                      </a:r>
                      <a:r>
                        <a:rPr lang="en-US" sz="1600">
                          <a:effectLst/>
                        </a:rPr>
                        <a:t> Media Attributes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280394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Attribute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Value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145671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Cell Feature Size (half pitch)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20nm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472789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 Decks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562171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Die Capacity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128 </a:t>
                      </a:r>
                      <a:r>
                        <a:rPr lang="en-US" sz="1600" err="1">
                          <a:solidFill>
                            <a:schemeClr val="tx2"/>
                          </a:solidFill>
                          <a:effectLst/>
                        </a:rPr>
                        <a:t>Gbits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271638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Bank Access Size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16 Bytes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772039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 Independent Banks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921341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Read Latency per Bank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100nSec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028486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Write Latency per Bank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500nSec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570326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Write Bandwidth (MB/s) per TB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&gt;35,000MByte/sec/TB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45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7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Problem Statement and Solution Space </a:t>
            </a:r>
          </a:p>
          <a:p>
            <a:r>
              <a:rPr lang="en-US"/>
              <a:t>Cross Point Memory Array and Choices of Selector</a:t>
            </a:r>
          </a:p>
          <a:p>
            <a:r>
              <a:rPr lang="en-US"/>
              <a:t>3D </a:t>
            </a:r>
            <a:r>
              <a:rPr lang="en-US" err="1"/>
              <a:t>XPoint</a:t>
            </a:r>
            <a:r>
              <a:rPr lang="en-US"/>
              <a:t> Memory Technology</a:t>
            </a:r>
          </a:p>
          <a:p>
            <a:r>
              <a:rPr lang="en-US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3CBE-5360-CC4A-BDE9-96F1F020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Direction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D7BF4-0F66-5D41-9A32-15E9A8FF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Physical Scaling (Density)</a:t>
            </a:r>
          </a:p>
          <a:p>
            <a:pPr lvl="1"/>
            <a:r>
              <a:rPr lang="en-US" sz="2000" dirty="0"/>
              <a:t>Increase deck count </a:t>
            </a:r>
            <a:r>
              <a:rPr lang="en-US" sz="2000" dirty="0">
                <a:sym typeface="Wingdings" pitchFamily="2" charset="2"/>
              </a:rPr>
              <a:t> Vertical scaling</a:t>
            </a:r>
            <a:endParaRPr lang="en-US" sz="2000" dirty="0"/>
          </a:p>
          <a:p>
            <a:pPr lvl="1"/>
            <a:r>
              <a:rPr lang="en-US" sz="2000" dirty="0"/>
              <a:t>Pitch reduction </a:t>
            </a:r>
            <a:r>
              <a:rPr lang="en-US" sz="2000" dirty="0">
                <a:sym typeface="Wingdings" pitchFamily="2" charset="2"/>
              </a:rPr>
              <a:t> Lateral scaling</a:t>
            </a:r>
          </a:p>
          <a:p>
            <a:r>
              <a:rPr lang="en-US" sz="2000" dirty="0"/>
              <a:t>Energy scaling </a:t>
            </a:r>
          </a:p>
          <a:p>
            <a:pPr lvl="1"/>
            <a:r>
              <a:rPr lang="en-US" sz="2000" dirty="0"/>
              <a:t>Variation tightening for supply reduction</a:t>
            </a:r>
          </a:p>
          <a:p>
            <a:pPr lvl="1"/>
            <a:r>
              <a:rPr lang="en-US" sz="2000" dirty="0"/>
              <a:t>Circuit efficiency improvement to reduce AC and DC dissipation </a:t>
            </a:r>
          </a:p>
          <a:p>
            <a:r>
              <a:rPr lang="en-US" sz="2000" dirty="0"/>
              <a:t>BW scaling</a:t>
            </a:r>
          </a:p>
          <a:p>
            <a:pPr lvl="1"/>
            <a:r>
              <a:rPr lang="en-US" sz="2000" dirty="0"/>
              <a:t>Protocol and circuit optimization to reduce access latency</a:t>
            </a:r>
          </a:p>
          <a:p>
            <a:pPr lvl="1"/>
            <a:r>
              <a:rPr lang="en-US" sz="2000" dirty="0"/>
              <a:t>Increase bank count for concurrency</a:t>
            </a:r>
          </a:p>
          <a:p>
            <a:pPr lvl="1"/>
            <a:r>
              <a:rPr lang="en-US" sz="2000" dirty="0"/>
              <a:t>Material tuning for performance improvement</a:t>
            </a:r>
          </a:p>
          <a:p>
            <a:r>
              <a:rPr lang="en-US" sz="2000" dirty="0"/>
              <a:t>Flash inspired (NOR and NAND)</a:t>
            </a:r>
          </a:p>
          <a:p>
            <a:pPr lvl="1"/>
            <a:r>
              <a:rPr lang="en-US" sz="2000" dirty="0"/>
              <a:t>Multi-Level Cell</a:t>
            </a:r>
          </a:p>
          <a:p>
            <a:pPr lvl="1"/>
            <a:r>
              <a:rPr lang="en-US" sz="2000" dirty="0"/>
              <a:t>Architecture augmentation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D38D5-E234-594B-BA71-0144FEAA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20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F9655-EAA0-A84B-B565-ED60A2443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3D </a:t>
            </a:r>
            <a:r>
              <a:rPr lang="en-US" err="1"/>
              <a:t>XPoint</a:t>
            </a:r>
            <a:r>
              <a:rPr lang="en-US"/>
              <a:t> Memory Technology</a:t>
            </a:r>
          </a:p>
        </p:txBody>
      </p:sp>
    </p:spTree>
    <p:extLst>
      <p:ext uri="{BB962C8B-B14F-4D97-AF65-F5344CB8AC3E}">
        <p14:creationId xmlns:p14="http://schemas.microsoft.com/office/powerpoint/2010/main" val="275450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Introduction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Problem Statement and Solution Space 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Cross Point Memory Array and Choices of Selector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3D </a:t>
            </a:r>
            <a:r>
              <a:rPr lang="en-US" err="1">
                <a:solidFill>
                  <a:schemeClr val="tx2">
                    <a:lumMod val="10000"/>
                  </a:schemeClr>
                </a:solidFill>
              </a:rPr>
              <a:t>XPoint</a:t>
            </a:r>
            <a:r>
              <a:rPr lang="en-US">
                <a:solidFill>
                  <a:schemeClr val="tx2">
                    <a:lumMod val="10000"/>
                  </a:schemeClr>
                </a:solidFill>
              </a:rPr>
              <a:t> Memory Technology</a:t>
            </a:r>
          </a:p>
          <a:p>
            <a:r>
              <a:rPr lang="en-US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21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6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C50D-E109-174B-8FF6-DCD733E1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Pursuit of a Dream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5EF35-5DB4-4241-A358-42B09B18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22</a:t>
            </a:fld>
            <a:endParaRPr 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B342-695B-9242-A5D1-30A79AE1A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6BCBB1-D48F-E243-9F31-BC4EFA6C28FC}"/>
              </a:ext>
            </a:extLst>
          </p:cNvPr>
          <p:cNvGrpSpPr/>
          <p:nvPr/>
        </p:nvGrpSpPr>
        <p:grpSpPr>
          <a:xfrm>
            <a:off x="734462" y="1645315"/>
            <a:ext cx="4571505" cy="4564003"/>
            <a:chOff x="734462" y="1645315"/>
            <a:chExt cx="4571505" cy="4564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57E5F7-D488-604F-91CD-52EF338B9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2" t="6176" r="23513" b="70105"/>
            <a:stretch/>
          </p:blipFill>
          <p:spPr>
            <a:xfrm>
              <a:off x="3107696" y="1645315"/>
              <a:ext cx="2198271" cy="10013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B51A324-886A-3F4E-84B3-6A0950714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7696" y="2622620"/>
              <a:ext cx="2198271" cy="30816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E2F55D-DFA3-0A44-B9EE-8550A0817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1" b="7158"/>
            <a:stretch/>
          </p:blipFill>
          <p:spPr>
            <a:xfrm>
              <a:off x="734462" y="2646111"/>
              <a:ext cx="2680471" cy="35632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91EC35-0E7F-DD4F-B2DE-070409E2A5B1}"/>
                </a:ext>
              </a:extLst>
            </p:cNvPr>
            <p:cNvSpPr txBox="1"/>
            <p:nvPr/>
          </p:nvSpPr>
          <p:spPr>
            <a:xfrm>
              <a:off x="1193065" y="1716967"/>
              <a:ext cx="1672894" cy="707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September 28</a:t>
              </a:r>
            </a:p>
            <a:p>
              <a:pPr algn="ctr"/>
              <a:r>
                <a:rPr lang="en-US" b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1970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5FFFD7-964A-A94A-AE46-6DBD27E54DD9}"/>
              </a:ext>
            </a:extLst>
          </p:cNvPr>
          <p:cNvGrpSpPr/>
          <p:nvPr/>
        </p:nvGrpSpPr>
        <p:grpSpPr>
          <a:xfrm>
            <a:off x="5459295" y="1146512"/>
            <a:ext cx="3270818" cy="4393687"/>
            <a:chOff x="5426831" y="1254829"/>
            <a:chExt cx="3270818" cy="439368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EDE559-45EF-FB4B-A697-22771792B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2922" y="1254829"/>
              <a:ext cx="3244726" cy="51976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E32128-1882-734E-8278-7C0166A10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057"/>
            <a:stretch/>
          </p:blipFill>
          <p:spPr>
            <a:xfrm>
              <a:off x="5452922" y="1832536"/>
              <a:ext cx="3244727" cy="252263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48CF19-EB3F-AD40-822B-0F09209E7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8540" y="3605920"/>
              <a:ext cx="1719108" cy="204259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5E4D6C-E46B-1749-96DC-E494F92D2843}"/>
                </a:ext>
              </a:extLst>
            </p:cNvPr>
            <p:cNvSpPr txBox="1"/>
            <p:nvPr/>
          </p:nvSpPr>
          <p:spPr>
            <a:xfrm>
              <a:off x="5426831" y="4717614"/>
              <a:ext cx="1526380" cy="707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December 8 </a:t>
              </a:r>
            </a:p>
            <a:p>
              <a:pPr algn="ctr"/>
              <a:r>
                <a:rPr lang="en-US" b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2AE8EB-3D0A-3E44-84EA-AFA8E3514B06}"/>
              </a:ext>
            </a:extLst>
          </p:cNvPr>
          <p:cNvGrpSpPr/>
          <p:nvPr/>
        </p:nvGrpSpPr>
        <p:grpSpPr>
          <a:xfrm>
            <a:off x="9005890" y="512064"/>
            <a:ext cx="2682504" cy="4465391"/>
            <a:chOff x="9043835" y="472235"/>
            <a:chExt cx="2682504" cy="446539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8C0793-1A8F-F24F-8248-F1969C491BA8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835" y="472235"/>
              <a:ext cx="2682504" cy="3757761"/>
            </a:xfrm>
            <a:prstGeom prst="rect">
              <a:avLst/>
            </a:pr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0270B9-C43F-C94E-9097-F3E5EC5114F2}"/>
                </a:ext>
              </a:extLst>
            </p:cNvPr>
            <p:cNvSpPr txBox="1"/>
            <p:nvPr/>
          </p:nvSpPr>
          <p:spPr>
            <a:xfrm>
              <a:off x="9763602" y="4229996"/>
              <a:ext cx="1242969" cy="707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August 13</a:t>
              </a:r>
            </a:p>
            <a:p>
              <a:pPr algn="ctr"/>
              <a:r>
                <a:rPr lang="en-US" b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90DFA8BA-979F-3743-9EA4-23ADB993B799}"/>
              </a:ext>
            </a:extLst>
          </p:cNvPr>
          <p:cNvSpPr txBox="1">
            <a:spLocks/>
          </p:cNvSpPr>
          <p:nvPr/>
        </p:nvSpPr>
        <p:spPr>
          <a:xfrm>
            <a:off x="6901543" y="5870059"/>
            <a:ext cx="4931774" cy="493970"/>
          </a:xfrm>
          <a:prstGeom prst="rect">
            <a:avLst/>
          </a:prstGeom>
        </p:spPr>
        <p:txBody>
          <a:bodyPr vert="horz" lIns="130622" tIns="65311" rIns="130622" bIns="65311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none" spc="0" baseline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/>
              <a:t>A Half Century Endeavor  </a:t>
            </a:r>
          </a:p>
        </p:txBody>
      </p:sp>
    </p:spTree>
    <p:extLst>
      <p:ext uri="{BB962C8B-B14F-4D97-AF65-F5344CB8AC3E}">
        <p14:creationId xmlns:p14="http://schemas.microsoft.com/office/powerpoint/2010/main" val="13808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28D2-359A-C840-A40F-CD309949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</a:t>
            </a:r>
            <a:r>
              <a:rPr lang="en-US" err="1"/>
              <a:t>XPoint</a:t>
            </a:r>
            <a:r>
              <a:rPr lang="en-US"/>
              <a:t> Technology Bridges Memory-Storage Gap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66D00-3D75-C145-BC3D-5167447B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23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F3A63-0A77-F746-A406-2A8F9E24D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AD4B1-034A-954F-9B1A-339463ACD170}"/>
              </a:ext>
            </a:extLst>
          </p:cNvPr>
          <p:cNvSpPr txBox="1"/>
          <p:nvPr/>
        </p:nvSpPr>
        <p:spPr>
          <a:xfrm>
            <a:off x="1483877" y="1905815"/>
            <a:ext cx="274923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801929"/>
            <a:r>
              <a:rPr lang="en-US" sz="5400">
                <a:latin typeface="Intel Clear Pro"/>
              </a:rPr>
              <a:t>MEMORY</a:t>
            </a:r>
            <a:endParaRPr lang="en-US" sz="6600">
              <a:latin typeface="Intel Clear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026C5-E2B5-444C-86EF-3EA03477442B}"/>
              </a:ext>
            </a:extLst>
          </p:cNvPr>
          <p:cNvSpPr txBox="1"/>
          <p:nvPr/>
        </p:nvSpPr>
        <p:spPr>
          <a:xfrm>
            <a:off x="7944108" y="1929714"/>
            <a:ext cx="274923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801929"/>
            <a:r>
              <a:rPr lang="en-US" sz="5400">
                <a:latin typeface="Intel Clear Pro"/>
              </a:rPr>
              <a:t>Storage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95D2DF-93F5-994B-A01F-2AD22145B308}"/>
              </a:ext>
            </a:extLst>
          </p:cNvPr>
          <p:cNvSpPr txBox="1"/>
          <p:nvPr/>
        </p:nvSpPr>
        <p:spPr>
          <a:xfrm>
            <a:off x="41564" y="7374035"/>
            <a:ext cx="13261964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801848">
              <a:defRPr/>
            </a:pPr>
            <a:r>
              <a:rPr lang="en-US" sz="800" kern="0"/>
              <a:t>Technology claims are based on comparisons of latency, density and write cycling metrics amongst memory technologies recorded on published specifications of in-market memory products against internal Intel specifications.</a:t>
            </a:r>
            <a:endParaRPr lang="en-US" sz="900" kern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B0450B-D299-7F47-A048-DCCDECAEDB66}"/>
              </a:ext>
            </a:extLst>
          </p:cNvPr>
          <p:cNvSpPr txBox="1"/>
          <p:nvPr/>
        </p:nvSpPr>
        <p:spPr>
          <a:xfrm>
            <a:off x="5797499" y="2022526"/>
            <a:ext cx="667700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5400"/>
              <a:t>+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E5347E-870E-A043-863C-EED9A98408BD}"/>
              </a:ext>
            </a:extLst>
          </p:cNvPr>
          <p:cNvGrpSpPr/>
          <p:nvPr/>
        </p:nvGrpSpPr>
        <p:grpSpPr>
          <a:xfrm>
            <a:off x="5270345" y="3255285"/>
            <a:ext cx="1710725" cy="920422"/>
            <a:chOff x="6459837" y="3297529"/>
            <a:chExt cx="1710725" cy="92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2AA5A5-0F23-F54E-88DC-267C076A51F3}"/>
                </a:ext>
              </a:extLst>
            </p:cNvPr>
            <p:cNvSpPr txBox="1"/>
            <p:nvPr/>
          </p:nvSpPr>
          <p:spPr>
            <a:xfrm>
              <a:off x="6581665" y="3297529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ea typeface="Verdana" panose="020B0604030504040204" pitchFamily="34" charset="0"/>
                  <a:cs typeface="Verdana" panose="020B0604030504040204" pitchFamily="34" charset="0"/>
                </a:rPr>
                <a:t>3D </a:t>
              </a:r>
              <a:r>
                <a:rPr lang="en-US" sz="2000" b="1" err="1">
                  <a:ea typeface="Verdana" panose="020B0604030504040204" pitchFamily="34" charset="0"/>
                  <a:cs typeface="Verdana" panose="020B0604030504040204" pitchFamily="34" charset="0"/>
                </a:rPr>
                <a:t>XPoint</a:t>
              </a:r>
              <a:r>
                <a:rPr lang="en-US" sz="2000"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sz="2000" b="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025DE-7F5F-6A42-8EA6-60DED07ED7A9}"/>
                </a:ext>
              </a:extLst>
            </p:cNvPr>
            <p:cNvSpPr txBox="1"/>
            <p:nvPr/>
          </p:nvSpPr>
          <p:spPr>
            <a:xfrm>
              <a:off x="6459837" y="3694731"/>
              <a:ext cx="1710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Latency: ~100X</a:t>
              </a:r>
            </a:p>
            <a:p>
              <a:pPr algn="ctr"/>
              <a:r>
                <a:rPr lang="en-US" sz="1400"/>
                <a:t>Capacity: ~1,000X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0B384E-7C0F-5041-B7EA-C191FCCFC019}"/>
              </a:ext>
            </a:extLst>
          </p:cNvPr>
          <p:cNvGrpSpPr>
            <a:grpSpLocks noChangeAspect="1"/>
          </p:cNvGrpSpPr>
          <p:nvPr/>
        </p:nvGrpSpPr>
        <p:grpSpPr>
          <a:xfrm>
            <a:off x="468262" y="3291485"/>
            <a:ext cx="4378959" cy="2577154"/>
            <a:chOff x="1303775" y="3966290"/>
            <a:chExt cx="5182830" cy="305025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749F9E-6CAA-B040-88D4-522C535C1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3775" y="5580693"/>
              <a:ext cx="2722061" cy="1350397"/>
            </a:xfrm>
            <a:prstGeom prst="rect">
              <a:avLst/>
            </a:prstGeom>
            <a:effectLst>
              <a:outerShdw blurRad="355600" dist="88900" dir="5400000" algn="ctr" rotWithShape="0">
                <a:srgbClr val="000000">
                  <a:alpha val="48000"/>
                </a:srgbClr>
              </a:outerShdw>
              <a:reflection endPos="0" dir="5400000" sy="-100000" algn="bl" rotWithShape="0"/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A1347E-DD04-7F42-9821-AEB021FBCC69}"/>
                </a:ext>
              </a:extLst>
            </p:cNvPr>
            <p:cNvSpPr txBox="1"/>
            <p:nvPr/>
          </p:nvSpPr>
          <p:spPr>
            <a:xfrm>
              <a:off x="1700864" y="4366883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1400" kern="0"/>
                <a:t>Latency: 1X</a:t>
              </a:r>
            </a:p>
            <a:p>
              <a:pPr algn="ctr" defTabSz="801929">
                <a:defRPr/>
              </a:pPr>
              <a:r>
                <a:rPr lang="en-US" sz="1400" kern="0"/>
                <a:t>Capacity: 1X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C04369-D381-7C4A-B803-6587AFEE55CD}"/>
                </a:ext>
              </a:extLst>
            </p:cNvPr>
            <p:cNvSpPr txBox="1"/>
            <p:nvPr/>
          </p:nvSpPr>
          <p:spPr>
            <a:xfrm>
              <a:off x="2004633" y="3966290"/>
              <a:ext cx="1205778" cy="5355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2000" b="1" kern="0"/>
                <a:t>SRAM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2606DEC-EE41-0A4B-9269-CA5CF2B31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2530" y="5423985"/>
              <a:ext cx="1842294" cy="1592559"/>
            </a:xfrm>
            <a:prstGeom prst="rect">
              <a:avLst/>
            </a:prstGeom>
            <a:effectLst>
              <a:outerShdw blurRad="355600" dist="88900" dir="5400000" algn="ctr" rotWithShape="0">
                <a:srgbClr val="000000">
                  <a:alpha val="48000"/>
                </a:srgbClr>
              </a:outerShdw>
              <a:reflection endPos="0" dir="5400000" sy="-100000" algn="bl" rotWithShape="0"/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4B3EBB-A228-3D4B-85E8-5491E830B5A2}"/>
                </a:ext>
              </a:extLst>
            </p:cNvPr>
            <p:cNvSpPr txBox="1"/>
            <p:nvPr/>
          </p:nvSpPr>
          <p:spPr>
            <a:xfrm>
              <a:off x="4259712" y="4406967"/>
              <a:ext cx="2226893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1400" kern="0"/>
                <a:t>Latency: ~10X</a:t>
              </a:r>
            </a:p>
            <a:p>
              <a:pPr algn="ctr" defTabSz="801929">
                <a:defRPr/>
              </a:pPr>
              <a:r>
                <a:rPr lang="en-US" sz="1400" kern="0"/>
                <a:t>Capacity: ~100X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8FDCF9-9875-4B44-9C23-8246EE211DB1}"/>
                </a:ext>
              </a:extLst>
            </p:cNvPr>
            <p:cNvSpPr txBox="1"/>
            <p:nvPr/>
          </p:nvSpPr>
          <p:spPr>
            <a:xfrm>
              <a:off x="4699190" y="3966290"/>
              <a:ext cx="1241046" cy="5355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2000" b="1" kern="0"/>
                <a:t>DRAM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318BD05-F95B-054B-89C6-0B408FA33D45}"/>
              </a:ext>
            </a:extLst>
          </p:cNvPr>
          <p:cNvGrpSpPr>
            <a:grpSpLocks noChangeAspect="1"/>
          </p:cNvGrpSpPr>
          <p:nvPr/>
        </p:nvGrpSpPr>
        <p:grpSpPr>
          <a:xfrm>
            <a:off x="7178783" y="3181326"/>
            <a:ext cx="4748179" cy="2803946"/>
            <a:chOff x="7563598" y="3595372"/>
            <a:chExt cx="5748930" cy="33949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822520-1224-A848-94AC-5985463CFDE8}"/>
                </a:ext>
              </a:extLst>
            </p:cNvPr>
            <p:cNvSpPr txBox="1"/>
            <p:nvPr/>
          </p:nvSpPr>
          <p:spPr>
            <a:xfrm>
              <a:off x="10760225" y="4130903"/>
              <a:ext cx="2552303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1400" kern="0"/>
                <a:t>Latency: ~10 Million X</a:t>
              </a:r>
            </a:p>
            <a:p>
              <a:pPr algn="ctr" defTabSz="801929">
                <a:defRPr/>
              </a:pPr>
              <a:r>
                <a:rPr lang="en-US" sz="1400" kern="0"/>
                <a:t>Capacity: ~10,000X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BCC561-6508-3240-82F4-E5473EAA2ADF}"/>
                </a:ext>
              </a:extLst>
            </p:cNvPr>
            <p:cNvSpPr txBox="1"/>
            <p:nvPr/>
          </p:nvSpPr>
          <p:spPr>
            <a:xfrm>
              <a:off x="11535002" y="3595372"/>
              <a:ext cx="1100646" cy="5355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2000" b="1" kern="0"/>
                <a:t>HDD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D761E3F-F72E-724E-BF53-1721F18D8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8522" y="5080631"/>
              <a:ext cx="2246304" cy="190965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BF9CE7-5CB5-844B-AB49-D417FE8B21F7}"/>
                </a:ext>
              </a:extLst>
            </p:cNvPr>
            <p:cNvSpPr txBox="1"/>
            <p:nvPr/>
          </p:nvSpPr>
          <p:spPr>
            <a:xfrm>
              <a:off x="7563598" y="4137097"/>
              <a:ext cx="3281186" cy="63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Latency: ~100,000X</a:t>
              </a:r>
            </a:p>
            <a:p>
              <a:pPr algn="ctr"/>
              <a:r>
                <a:rPr lang="en-US" sz="1400"/>
                <a:t>Capacity: ~4,000X-8,000X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29C7C6-1028-B84A-87CE-5238FE6563FF}"/>
                </a:ext>
              </a:extLst>
            </p:cNvPr>
            <p:cNvSpPr txBox="1"/>
            <p:nvPr/>
          </p:nvSpPr>
          <p:spPr>
            <a:xfrm>
              <a:off x="8304535" y="3689252"/>
              <a:ext cx="1850029" cy="484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/>
                <a:t>NAND SSD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F09659D-0198-014C-9309-CBDE936FD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2019" y="5014085"/>
              <a:ext cx="2959245" cy="1973225"/>
            </a:xfrm>
            <a:prstGeom prst="rect">
              <a:avLst/>
            </a:prstGeom>
          </p:spPr>
        </p:pic>
      </p:grpSp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F8A17D67-1CA8-784B-935E-AB3F6E3CCE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78" y="4437348"/>
            <a:ext cx="1182661" cy="1577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2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669E-6 -4.81481E-6 L 0.1908 -0.0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4" y="-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094E-6 1.48148E-6 L -0.18312 -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1F91-9303-E644-B14B-67B70A33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Optane™ based on 3D </a:t>
            </a:r>
            <a:r>
              <a:rPr lang="en-US" err="1"/>
              <a:t>XPoint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8241-DF3D-A747-A6D1-A058BEBD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24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F1E13-574D-7B49-B4D2-71CC505A6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41518-AA97-D245-ADDD-1AF01E878E92}"/>
              </a:ext>
            </a:extLst>
          </p:cNvPr>
          <p:cNvGrpSpPr/>
          <p:nvPr/>
        </p:nvGrpSpPr>
        <p:grpSpPr>
          <a:xfrm>
            <a:off x="793984" y="1542251"/>
            <a:ext cx="6185520" cy="4056922"/>
            <a:chOff x="260792" y="1147409"/>
            <a:chExt cx="9508633" cy="6199322"/>
          </a:xfrm>
        </p:grpSpPr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977D4318-E29D-FF42-9B0F-F38AB33519D7}"/>
                </a:ext>
              </a:extLst>
            </p:cNvPr>
            <p:cNvSpPr/>
            <p:nvPr/>
          </p:nvSpPr>
          <p:spPr>
            <a:xfrm>
              <a:off x="4717045" y="1190339"/>
              <a:ext cx="1372736" cy="100584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731491">
                <a:defRPr/>
              </a:pPr>
              <a:r>
                <a:rPr lang="en-US" sz="1200">
                  <a:latin typeface="Intel Clear" panose="020B0604020203020204" pitchFamily="34" charset="0"/>
                </a:rPr>
                <a:t>SRAM</a:t>
              </a: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43B509CA-2E5F-E349-9EE2-3028AF457543}"/>
                </a:ext>
              </a:extLst>
            </p:cNvPr>
            <p:cNvSpPr/>
            <p:nvPr/>
          </p:nvSpPr>
          <p:spPr>
            <a:xfrm>
              <a:off x="4256374" y="2225999"/>
              <a:ext cx="2258942" cy="680314"/>
            </a:xfrm>
            <a:prstGeom prst="trapezoid">
              <a:avLst>
                <a:gd name="adj" fmla="val 5801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731491">
                <a:defRPr/>
              </a:pPr>
              <a:r>
                <a:rPr lang="en-US" sz="1200">
                  <a:latin typeface="Intel Clear" panose="020B0604020203020204" pitchFamily="34" charset="0"/>
                </a:rPr>
                <a:t>DRAM</a:t>
              </a: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B7EFE0B4-2944-644F-83B2-F42972551012}"/>
                </a:ext>
              </a:extLst>
            </p:cNvPr>
            <p:cNvSpPr/>
            <p:nvPr/>
          </p:nvSpPr>
          <p:spPr>
            <a:xfrm>
              <a:off x="2370353" y="5620297"/>
              <a:ext cx="6181941" cy="816269"/>
            </a:xfrm>
            <a:prstGeom prst="trapezoid">
              <a:avLst>
                <a:gd name="adj" fmla="val 5801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731491">
                <a:defRPr/>
              </a:pPr>
              <a:r>
                <a:rPr lang="en-US" sz="1400">
                  <a:latin typeface="Intel Clear" panose="020B0604020203020204" pitchFamily="34" charset="0"/>
                </a:rPr>
                <a:t>NAND SSD</a:t>
              </a:r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6C14A3E3-790F-1345-A81A-39A9ED92494F}"/>
                </a:ext>
              </a:extLst>
            </p:cNvPr>
            <p:cNvSpPr/>
            <p:nvPr/>
          </p:nvSpPr>
          <p:spPr>
            <a:xfrm>
              <a:off x="1873261" y="6456864"/>
              <a:ext cx="7181531" cy="889867"/>
            </a:xfrm>
            <a:prstGeom prst="trapezoid">
              <a:avLst>
                <a:gd name="adj" fmla="val 5613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731491">
                <a:defRPr/>
              </a:pPr>
              <a:r>
                <a:rPr lang="en-US" sz="1400">
                  <a:latin typeface="Intel Clear" panose="020B0604020203020204" pitchFamily="34" charset="0"/>
                </a:rPr>
                <a:t>Hard Disk Drives</a:t>
              </a:r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617FEBE9-31A1-064B-9C69-17C82A265EF0}"/>
                </a:ext>
              </a:extLst>
            </p:cNvPr>
            <p:cNvSpPr/>
            <p:nvPr/>
          </p:nvSpPr>
          <p:spPr>
            <a:xfrm>
              <a:off x="2794353" y="4287623"/>
              <a:ext cx="5217379" cy="1274911"/>
            </a:xfrm>
            <a:prstGeom prst="trapezoid">
              <a:avLst>
                <a:gd name="adj" fmla="val 58019"/>
              </a:avLst>
            </a:prstGeom>
            <a:solidFill>
              <a:srgbClr val="004280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glow rad="139700">
                <a:srgbClr val="FFDA00">
                  <a:satMod val="175000"/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tIns="0" rIns="0" bIns="146304" rtlCol="0" anchor="ctr"/>
            <a:lstStyle/>
            <a:p>
              <a:pPr algn="ctr" defTabSz="731491">
                <a:defRPr/>
              </a:pPr>
              <a:r>
                <a:rPr lang="en-US" sz="1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l Clear" panose="020B0604020203020204" pitchFamily="34" charset="0"/>
                </a:rPr>
                <a:t>Optane™ SSD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DE90E61-2F56-9D46-ABDB-5E3B6127D8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097" y="1312218"/>
              <a:ext cx="3464360" cy="55567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688430-2608-D347-9FE3-96BB0AA8E737}"/>
                </a:ext>
              </a:extLst>
            </p:cNvPr>
            <p:cNvSpPr txBox="1"/>
            <p:nvPr/>
          </p:nvSpPr>
          <p:spPr>
            <a:xfrm rot="17982349">
              <a:off x="2049110" y="3646419"/>
              <a:ext cx="1653920" cy="5677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800">
                  <a:solidFill>
                    <a:srgbClr val="FFFFFF"/>
                  </a:solidFill>
                </a:rPr>
                <a:t>Latency*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09ADDB-1AEA-C847-B875-EA9D326C36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0290" y="1468479"/>
              <a:ext cx="3579135" cy="581416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6C0FF-F71B-5F40-8A1C-9CE1DC3F0AF4}"/>
                </a:ext>
              </a:extLst>
            </p:cNvPr>
            <p:cNvSpPr txBox="1"/>
            <p:nvPr/>
          </p:nvSpPr>
          <p:spPr>
            <a:xfrm rot="3582304">
              <a:off x="6621265" y="4348170"/>
              <a:ext cx="2469852" cy="567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731491"/>
              <a:r>
                <a:rPr lang="en-US" sz="1800"/>
                <a:t>Bandwidth</a:t>
              </a: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573D950D-0C40-274E-A052-EE664911D75D}"/>
                </a:ext>
              </a:extLst>
            </p:cNvPr>
            <p:cNvSpPr/>
            <p:nvPr/>
          </p:nvSpPr>
          <p:spPr>
            <a:xfrm rot="1767194">
              <a:off x="1819071" y="6455052"/>
              <a:ext cx="279587" cy="801934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529C0F-5B2C-F643-A8CD-7EA70EE72628}"/>
                </a:ext>
              </a:extLst>
            </p:cNvPr>
            <p:cNvSpPr txBox="1"/>
            <p:nvPr/>
          </p:nvSpPr>
          <p:spPr>
            <a:xfrm rot="17982349">
              <a:off x="1270905" y="6515004"/>
              <a:ext cx="855375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/>
                <a:t>~&gt;</a:t>
              </a:r>
              <a:r>
                <a:rPr lang="en-US" sz="1100" err="1"/>
                <a:t>mS</a:t>
              </a:r>
              <a:endParaRPr lang="en-US" sz="1100"/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9189E84D-A23C-304C-B3B7-F5126640D256}"/>
                </a:ext>
              </a:extLst>
            </p:cNvPr>
            <p:cNvSpPr/>
            <p:nvPr/>
          </p:nvSpPr>
          <p:spPr>
            <a:xfrm rot="1745753">
              <a:off x="2287426" y="5580799"/>
              <a:ext cx="279587" cy="801934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6CB449-1988-9747-9F06-19126EC998E6}"/>
                </a:ext>
              </a:extLst>
            </p:cNvPr>
            <p:cNvSpPr txBox="1"/>
            <p:nvPr/>
          </p:nvSpPr>
          <p:spPr>
            <a:xfrm rot="17982349">
              <a:off x="1433450" y="5691280"/>
              <a:ext cx="1563288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/>
                <a:t>~10-100’s </a:t>
              </a:r>
              <a:r>
                <a:rPr lang="en-US" sz="1100" err="1">
                  <a:latin typeface="Symbol" panose="05050102010706020507" pitchFamily="18" charset="2"/>
                </a:rPr>
                <a:t>m</a:t>
              </a:r>
              <a:r>
                <a:rPr lang="en-US" sz="1100" err="1"/>
                <a:t>S</a:t>
              </a:r>
              <a:endParaRPr lang="en-US" sz="1100"/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FE18E4B3-F1AB-304A-8F92-6FB1A5818DD8}"/>
                </a:ext>
              </a:extLst>
            </p:cNvPr>
            <p:cNvSpPr/>
            <p:nvPr/>
          </p:nvSpPr>
          <p:spPr>
            <a:xfrm rot="1742186">
              <a:off x="2892664" y="4130951"/>
              <a:ext cx="267205" cy="1434160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BD4A42-BF5B-F446-883C-DB3AD9A65B02}"/>
                </a:ext>
              </a:extLst>
            </p:cNvPr>
            <p:cNvSpPr txBox="1"/>
            <p:nvPr/>
          </p:nvSpPr>
          <p:spPr>
            <a:xfrm rot="17982349">
              <a:off x="2293629" y="4533487"/>
              <a:ext cx="1012144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/>
                <a:t>~1’s </a:t>
              </a:r>
              <a:r>
                <a:rPr lang="en-US" sz="1100" err="1">
                  <a:latin typeface="Symbol" panose="05050102010706020507" pitchFamily="18" charset="2"/>
                </a:rPr>
                <a:t>m</a:t>
              </a:r>
              <a:r>
                <a:rPr lang="en-US" sz="1100" err="1"/>
                <a:t>S</a:t>
              </a:r>
              <a:endParaRPr lang="en-US" sz="1100"/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C1B1B2A9-2378-BE4D-9415-2F0E73054F9C}"/>
                </a:ext>
              </a:extLst>
            </p:cNvPr>
            <p:cNvSpPr/>
            <p:nvPr/>
          </p:nvSpPr>
          <p:spPr>
            <a:xfrm rot="1761757">
              <a:off x="3669941" y="2937283"/>
              <a:ext cx="186520" cy="1211424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3A2F87-BDF0-C842-9FBA-94E6F85B734F}"/>
                </a:ext>
              </a:extLst>
            </p:cNvPr>
            <p:cNvSpPr txBox="1"/>
            <p:nvPr/>
          </p:nvSpPr>
          <p:spPr>
            <a:xfrm rot="17982349">
              <a:off x="2996140" y="3146316"/>
              <a:ext cx="1247298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/>
                <a:t>~100’s </a:t>
              </a:r>
              <a:r>
                <a:rPr lang="en-US" sz="1100" err="1"/>
                <a:t>nS</a:t>
              </a:r>
              <a:endParaRPr lang="en-US" sz="1100"/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8F33A7B1-1C37-BE4C-86ED-96222FEBB281}"/>
                </a:ext>
              </a:extLst>
            </p:cNvPr>
            <p:cNvSpPr/>
            <p:nvPr/>
          </p:nvSpPr>
          <p:spPr>
            <a:xfrm rot="1791634">
              <a:off x="4230905" y="2140094"/>
              <a:ext cx="217451" cy="732142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B0D9B8-2D66-D849-A4A0-C638286F7B17}"/>
                </a:ext>
              </a:extLst>
            </p:cNvPr>
            <p:cNvSpPr txBox="1"/>
            <p:nvPr/>
          </p:nvSpPr>
          <p:spPr>
            <a:xfrm rot="17982349">
              <a:off x="3566967" y="2176373"/>
              <a:ext cx="112727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/>
                <a:t>~10’s </a:t>
              </a:r>
              <a:r>
                <a:rPr lang="en-US" sz="1100" err="1"/>
                <a:t>nS</a:t>
              </a:r>
              <a:endParaRPr lang="en-US" sz="1100"/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7467457A-636B-D941-87EA-D18F80FDBD83}"/>
                </a:ext>
              </a:extLst>
            </p:cNvPr>
            <p:cNvSpPr/>
            <p:nvPr/>
          </p:nvSpPr>
          <p:spPr>
            <a:xfrm rot="1832104">
              <a:off x="4754534" y="1194916"/>
              <a:ext cx="217451" cy="806315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459631-B807-3D4E-B694-E994D4B317CB}"/>
                </a:ext>
              </a:extLst>
            </p:cNvPr>
            <p:cNvSpPr txBox="1"/>
            <p:nvPr/>
          </p:nvSpPr>
          <p:spPr>
            <a:xfrm rot="17982349">
              <a:off x="4322904" y="1282161"/>
              <a:ext cx="67166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/>
                <a:t>~</a:t>
              </a:r>
              <a:r>
                <a:rPr lang="en-US" sz="1100" err="1"/>
                <a:t>pS</a:t>
              </a:r>
              <a:endParaRPr lang="en-US" sz="11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DE9E14-31D5-914B-9AAE-1B402A243A8F}"/>
                </a:ext>
              </a:extLst>
            </p:cNvPr>
            <p:cNvSpPr txBox="1"/>
            <p:nvPr/>
          </p:nvSpPr>
          <p:spPr>
            <a:xfrm rot="17982349">
              <a:off x="-30552" y="3404876"/>
              <a:ext cx="5004870" cy="5677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800"/>
                <a:t>Higher Capacity* / Lower Cost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786892-8ED9-1743-9582-BF07AEC44D0E}"/>
                </a:ext>
              </a:extLst>
            </p:cNvPr>
            <p:cNvSpPr txBox="1"/>
            <p:nvPr/>
          </p:nvSpPr>
          <p:spPr>
            <a:xfrm rot="18053356">
              <a:off x="-107890" y="6118611"/>
              <a:ext cx="113952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731491"/>
              <a:r>
                <a:rPr lang="en-US" sz="1100"/>
                <a:t>~10’s TB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86A591-EF30-104D-9107-3917F255578A}"/>
                </a:ext>
              </a:extLst>
            </p:cNvPr>
            <p:cNvSpPr txBox="1"/>
            <p:nvPr/>
          </p:nvSpPr>
          <p:spPr>
            <a:xfrm rot="18052828">
              <a:off x="608065" y="5039566"/>
              <a:ext cx="803935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731491"/>
              <a:r>
                <a:rPr lang="en-US" sz="1100"/>
                <a:t>~8TB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EEE337-F20E-194B-8D78-C5B7BC57FDD1}"/>
                </a:ext>
              </a:extLst>
            </p:cNvPr>
            <p:cNvSpPr txBox="1"/>
            <p:nvPr/>
          </p:nvSpPr>
          <p:spPr>
            <a:xfrm rot="18051872">
              <a:off x="1130831" y="3932523"/>
              <a:ext cx="982750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/>
                <a:t>~1.5TB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AC4A20-C77D-8149-954A-DD9E902B84B4}"/>
                </a:ext>
              </a:extLst>
            </p:cNvPr>
            <p:cNvSpPr txBox="1"/>
            <p:nvPr/>
          </p:nvSpPr>
          <p:spPr>
            <a:xfrm rot="18046060">
              <a:off x="1842747" y="2650428"/>
              <a:ext cx="107828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/>
                <a:t>~512GB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3318D0-DBDD-6A49-8593-374DD097CFA4}"/>
                </a:ext>
              </a:extLst>
            </p:cNvPr>
            <p:cNvSpPr txBox="1"/>
            <p:nvPr/>
          </p:nvSpPr>
          <p:spPr>
            <a:xfrm rot="18077398">
              <a:off x="2514761" y="1612826"/>
              <a:ext cx="107828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>
                  <a:solidFill>
                    <a:srgbClr val="FFFFFF"/>
                  </a:solidFill>
                </a:rPr>
                <a:t>~128GB</a:t>
              </a:r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99A06ED2-4AD5-C046-988A-2540B2162309}"/>
                </a:ext>
              </a:extLst>
            </p:cNvPr>
            <p:cNvSpPr/>
            <p:nvPr/>
          </p:nvSpPr>
          <p:spPr>
            <a:xfrm>
              <a:off x="3560558" y="2915106"/>
              <a:ext cx="3666050" cy="1303240"/>
            </a:xfrm>
            <a:prstGeom prst="trapezoid">
              <a:avLst>
                <a:gd name="adj" fmla="val 58019"/>
              </a:avLst>
            </a:prstGeom>
            <a:solidFill>
              <a:srgbClr val="2B97D3"/>
            </a:solidFill>
            <a:ln w="9525" cap="flat" cmpd="sng" algn="ctr">
              <a:noFill/>
              <a:prstDash val="solid"/>
            </a:ln>
            <a:effectLst>
              <a:glow rad="139700">
                <a:srgbClr val="FFDA00">
                  <a:satMod val="175000"/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tIns="0" rIns="0" bIns="146304" rtlCol="0" anchor="ctr"/>
            <a:lstStyle/>
            <a:p>
              <a:pPr algn="ctr" defTabSz="731491">
                <a:defRPr/>
              </a:pPr>
              <a:r>
                <a:rPr lang="en-US" sz="1800" b="1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l Clear" panose="020B0604020203020204" pitchFamily="34" charset="0"/>
                </a:rPr>
                <a:t>Optane</a:t>
              </a:r>
              <a:r>
                <a:rPr lang="en-US" sz="18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l Clear" panose="020B0604020203020204" pitchFamily="34" charset="0"/>
                </a:rPr>
                <a:t>™ DC Persistent Memory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419597-35E8-DE44-9095-EDD8DCB5E060}"/>
                </a:ext>
              </a:extLst>
            </p:cNvPr>
            <p:cNvCxnSpPr/>
            <p:nvPr/>
          </p:nvCxnSpPr>
          <p:spPr>
            <a:xfrm>
              <a:off x="1785041" y="3296067"/>
              <a:ext cx="1636552" cy="8308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5F27B3-E122-8647-999C-5D7A397384D8}"/>
                </a:ext>
              </a:extLst>
            </p:cNvPr>
            <p:cNvCxnSpPr/>
            <p:nvPr/>
          </p:nvCxnSpPr>
          <p:spPr>
            <a:xfrm>
              <a:off x="2504932" y="2107811"/>
              <a:ext cx="1636552" cy="8308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10CAB8-BC4A-334D-A17B-AA5B1F9AC8EA}"/>
                </a:ext>
              </a:extLst>
            </p:cNvPr>
            <p:cNvCxnSpPr/>
            <p:nvPr/>
          </p:nvCxnSpPr>
          <p:spPr>
            <a:xfrm>
              <a:off x="1125660" y="4696552"/>
              <a:ext cx="1636552" cy="8308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88DED1-E4F5-BF46-A051-7F1D1F8DFF5C}"/>
                </a:ext>
              </a:extLst>
            </p:cNvPr>
            <p:cNvCxnSpPr/>
            <p:nvPr/>
          </p:nvCxnSpPr>
          <p:spPr>
            <a:xfrm>
              <a:off x="613256" y="5671200"/>
              <a:ext cx="1636552" cy="8308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184D7E6-CBFF-6B4A-8C59-8B6D233F0DA9}"/>
              </a:ext>
            </a:extLst>
          </p:cNvPr>
          <p:cNvSpPr txBox="1"/>
          <p:nvPr/>
        </p:nvSpPr>
        <p:spPr>
          <a:xfrm>
            <a:off x="5953066" y="1650104"/>
            <a:ext cx="567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Intel</a:t>
            </a:r>
            <a:r>
              <a:rPr lang="en-US" sz="2000" baseline="30000"/>
              <a:t>®</a:t>
            </a:r>
            <a:r>
              <a:rPr lang="en-US" sz="2000"/>
              <a:t> </a:t>
            </a:r>
            <a:r>
              <a:rPr lang="en-US" sz="2000" err="1"/>
              <a:t>Optane</a:t>
            </a:r>
            <a:r>
              <a:rPr lang="en-US" sz="2000"/>
              <a:t>™ Data Center Persistent Memory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A0AA70C-16D5-2949-AA70-BA95DE5C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51" y="3406265"/>
            <a:ext cx="1934381" cy="15259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E9382B3-D697-BE4A-A40B-B30A6A0DAE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676" y="3793889"/>
            <a:ext cx="1769554" cy="13329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ABA40AF-4D8C-2E48-9B83-18DDF4FBF857}"/>
              </a:ext>
            </a:extLst>
          </p:cNvPr>
          <p:cNvSpPr txBox="1"/>
          <p:nvPr/>
        </p:nvSpPr>
        <p:spPr>
          <a:xfrm>
            <a:off x="7284033" y="3048405"/>
            <a:ext cx="3916203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defTabSz="731485"/>
            <a:r>
              <a:rPr lang="en-US" sz="2000">
                <a:solidFill>
                  <a:prstClr val="white"/>
                </a:solidFill>
              </a:rPr>
              <a:t>Intel® Optane™ SSD’s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F9C7A3F-B6E2-4649-9154-03552FD75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493">
            <a:off x="7274982" y="1520107"/>
            <a:ext cx="2975720" cy="18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1F91-9303-E644-B14B-67B70A33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 Disclaimers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8241-DF3D-A747-A6D1-A058BEBD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25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F1E13-574D-7B49-B4D2-71CC505A6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FFB6054-616B-40D8-A4A5-4951863F375A}"/>
              </a:ext>
            </a:extLst>
          </p:cNvPr>
          <p:cNvSpPr txBox="1">
            <a:spLocks/>
          </p:cNvSpPr>
          <p:nvPr/>
        </p:nvSpPr>
        <p:spPr>
          <a:xfrm>
            <a:off x="1218883" y="1540042"/>
            <a:ext cx="9403430" cy="45527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5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/>
              <a:t>Intel technologies may require enabled hardware, software or service activation.</a:t>
            </a:r>
          </a:p>
          <a:p>
            <a:r>
              <a:rPr lang="en-US"/>
              <a:t>No product or component can be absolutely secure. </a:t>
            </a:r>
          </a:p>
          <a:p>
            <a:r>
              <a:rPr lang="en-US"/>
              <a:t>Your costs and results may vary. </a:t>
            </a:r>
          </a:p>
          <a:p>
            <a:r>
              <a:rPr lang="en-US"/>
              <a:t>© Intel Corporation.  Intel, the Intel logo, and other Intel marks are trademarks of Intel Corporation or its subsidiaries.  Other names and brands may be claimed as the property of others.   </a:t>
            </a:r>
          </a:p>
          <a:p>
            <a:r>
              <a:rPr lang="en-US"/>
              <a:t>Results have been estimated or simulated.</a:t>
            </a:r>
          </a:p>
          <a:p>
            <a:r>
              <a:rPr lang="en-US"/>
              <a:t>Intel does not control or audit third-party data.  You should consult other sources to evaluate accuracy.</a:t>
            </a:r>
          </a:p>
          <a:p>
            <a:r>
              <a:rPr lang="en-US"/>
              <a:t>No license (express or implied, by estoppel or otherwise) to any intellectual property rights is granted by this document.</a:t>
            </a:r>
          </a:p>
          <a:p>
            <a:r>
              <a:rPr lang="en-US"/>
              <a:t>Intel disclaims all express and implied warranties, including without limitation, the implied warranties of merchantability, fitness for a particular purpose, and non-infringement, as well as any warranty arising from course of performance, course of dealing, or usage in trade.</a:t>
            </a:r>
          </a:p>
          <a:p>
            <a:pPr marL="457200" indent="-449263" fontAlgn="auto">
              <a:spcAft>
                <a:spcPts val="0"/>
              </a:spcAft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Problem Statement and Solution Space 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Cross Point Memory Array and Choices of Selector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3D </a:t>
            </a:r>
            <a:r>
              <a:rPr lang="en-US" err="1">
                <a:solidFill>
                  <a:schemeClr val="tx2">
                    <a:lumMod val="10000"/>
                  </a:schemeClr>
                </a:solidFill>
              </a:rPr>
              <a:t>XPoint</a:t>
            </a:r>
            <a:r>
              <a:rPr lang="en-US">
                <a:solidFill>
                  <a:schemeClr val="tx2">
                    <a:lumMod val="10000"/>
                  </a:schemeClr>
                </a:solidFill>
              </a:rPr>
              <a:t> Memory Technology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3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55370F-057A-B343-9A85-5D24A1B3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1056854"/>
          </a:xfrm>
        </p:spPr>
        <p:txBody>
          <a:bodyPr/>
          <a:lstStyle/>
          <a:p>
            <a:pPr marL="808038" indent="-798513"/>
            <a:r>
              <a:rPr lang="en-US" spc="0"/>
              <a:t>Computer Architecture 101:</a:t>
            </a:r>
            <a:r>
              <a:rPr lang="en-US"/>
              <a:t> Hierarchy of Memory</a:t>
            </a:r>
            <a:br>
              <a:rPr lang="en-US" sz="4000" spc="0"/>
            </a:br>
            <a:r>
              <a:rPr lang="en-US" sz="2400" b="0" i="1" spc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each has greater capacity than the preceding but less quickly accessible</a:t>
            </a:r>
            <a:endParaRPr lang="en-US" sz="2400" b="0" spc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1822-E1C1-5C4B-936D-AD756F84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E9E-2D08-4DFB-AA46-1F6EC28612C7}" type="slidenum">
              <a:rPr lang="en-US" smtClean="0"/>
              <a:pPr/>
              <a:t>4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879E5-DE4B-9241-A9D3-EB14830FE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7855" y="6377225"/>
            <a:ext cx="9022556" cy="493970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F3D946-81B5-BF4C-9C2D-D18296487BA4}"/>
              </a:ext>
            </a:extLst>
          </p:cNvPr>
          <p:cNvSpPr txBox="1">
            <a:spLocks/>
          </p:cNvSpPr>
          <p:nvPr/>
        </p:nvSpPr>
        <p:spPr>
          <a:xfrm>
            <a:off x="1218883" y="1656925"/>
            <a:ext cx="10360501" cy="18759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5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50900" indent="-8509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Memory Organ – 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Ideally one would desire an </a:t>
            </a:r>
            <a:r>
              <a:rPr lang="en-US" sz="19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indefinitely </a:t>
            </a:r>
            <a:r>
              <a:rPr lang="en-US" sz="1900" b="1" i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memory capacity</a:t>
            </a:r>
            <a:r>
              <a:rPr 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that any particular … </a:t>
            </a:r>
            <a:r>
              <a:rPr lang="en-US" sz="1900" b="1" i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en-US" sz="19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be </a:t>
            </a:r>
            <a:r>
              <a:rPr lang="en-US" sz="1900" b="1" i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immediately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 available.  … It does not seem possible physically to achieve such a capacity.  …We are therefore forced to recognize the possibility of constructing a </a:t>
            </a:r>
            <a:r>
              <a:rPr lang="en-US" sz="19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hierarchy of memories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each of which has greater capacity than the preceding but which is less quickly accessible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525" indent="0" algn="r" defTabSz="801930" fontAlgn="auto">
              <a:lnSpc>
                <a:spcPct val="85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Discussion of the Logical Design of an Electronic Computing Instrument </a:t>
            </a:r>
            <a:endParaRPr lang="en-US" sz="15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966" indent="0" algn="r" defTabSz="801930" fontAlgn="auto">
              <a:lnSpc>
                <a:spcPct val="85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5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Arthur Burks, Herman </a:t>
            </a:r>
            <a:r>
              <a:rPr lang="en-US" sz="15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Goldstine</a:t>
            </a:r>
            <a:r>
              <a:rPr lang="en-US" sz="15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John von Neumann, June/28/1946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1FE8DD-C0F5-1444-9FD0-29C4E4D7C40F}"/>
              </a:ext>
            </a:extLst>
          </p:cNvPr>
          <p:cNvGrpSpPr>
            <a:grpSpLocks noChangeAspect="1"/>
          </p:cNvGrpSpPr>
          <p:nvPr/>
        </p:nvGrpSpPr>
        <p:grpSpPr>
          <a:xfrm>
            <a:off x="4265536" y="3434624"/>
            <a:ext cx="3657751" cy="2982052"/>
            <a:chOff x="5282743" y="3862579"/>
            <a:chExt cx="1909823" cy="1557020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32EF2F93-0F5D-E742-9979-0C2C44E336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4639035"/>
                </p:ext>
              </p:extLst>
            </p:nvPr>
          </p:nvGraphicFramePr>
          <p:xfrm>
            <a:off x="5292011" y="3862579"/>
            <a:ext cx="1900555" cy="15570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45ACE3A-C012-CF45-897F-D948BA4D49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2743" y="4065322"/>
              <a:ext cx="744855" cy="120269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1D0C0C2-A905-0E41-949E-3EF39BD19D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74639" y="4062147"/>
              <a:ext cx="682625" cy="1137285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DDEF8848-110F-D74A-BFBD-C2A5282D6C7D}"/>
                </a:ext>
              </a:extLst>
            </p:cNvPr>
            <p:cNvSpPr txBox="1"/>
            <p:nvPr/>
          </p:nvSpPr>
          <p:spPr>
            <a:xfrm rot="3585460">
              <a:off x="6363186" y="4507711"/>
              <a:ext cx="1182324" cy="192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effectLst/>
                  <a:latin typeface="Calibri" panose="020F0502020204030204" pitchFamily="34" charset="0"/>
                  <a:ea typeface="MS PGothic" panose="020B0600070205080204" pitchFamily="34" charset="-128"/>
                </a:rPr>
                <a:t>Bandwidth, Cost</a:t>
              </a:r>
              <a:endParaRPr lang="en-US" sz="1800" b="1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BF8F12BA-6E10-344F-8C64-953DF57BC5DC}"/>
                </a:ext>
              </a:extLst>
            </p:cNvPr>
            <p:cNvSpPr txBox="1"/>
            <p:nvPr/>
          </p:nvSpPr>
          <p:spPr>
            <a:xfrm rot="18082015">
              <a:off x="4897974" y="4488826"/>
              <a:ext cx="1245546" cy="192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effectLst/>
                  <a:latin typeface="Calibri" panose="020F0502020204030204" pitchFamily="34" charset="0"/>
                  <a:ea typeface="MS PGothic" panose="020B0600070205080204" pitchFamily="34" charset="-128"/>
                </a:rPr>
                <a:t>Capacity, Latency</a:t>
              </a:r>
              <a:endParaRPr lang="en-US" sz="1800" b="1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63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D7A1-4808-4D42-AAB2-74FB43F7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1189736"/>
          </a:xfrm>
        </p:spPr>
        <p:txBody>
          <a:bodyPr/>
          <a:lstStyle/>
          <a:p>
            <a:pPr marL="803275" indent="-792163"/>
            <a:r>
              <a:rPr lang="en-US" spc="0"/>
              <a:t>Cache and Main Memory Scaling</a:t>
            </a:r>
            <a:br>
              <a:rPr lang="en-US" spc="0"/>
            </a:br>
            <a:r>
              <a:rPr lang="en-US" sz="2400" spc="0"/>
              <a:t>SRAM and DRAM scaling have significantly slowed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6DC3B-9D1A-EB44-96FC-1697579F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4D32-6D90-4436-8F4E-272F3EB1B7E7}" type="slidenum">
              <a:rPr lang="en-US" smtClean="0"/>
              <a:pPr/>
              <a:t>5</a:t>
            </a:fld>
            <a:endParaRPr lang="en-US" sz="14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68B59A-E9A1-8343-B4A1-05FFFEC72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667B3-A758-2649-AA86-7227AC429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" r="1759"/>
          <a:stretch/>
        </p:blipFill>
        <p:spPr>
          <a:xfrm>
            <a:off x="343578" y="1991573"/>
            <a:ext cx="5293677" cy="345291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3BE86C-2B7B-A04F-A2D7-D45544C241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8"/>
          <a:stretch/>
        </p:blipFill>
        <p:spPr>
          <a:xfrm>
            <a:off x="5785154" y="1991573"/>
            <a:ext cx="6060093" cy="3452912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349A40-B3EE-7041-9F0B-A12CEDC8F992}"/>
              </a:ext>
            </a:extLst>
          </p:cNvPr>
          <p:cNvSpPr txBox="1"/>
          <p:nvPr/>
        </p:nvSpPr>
        <p:spPr>
          <a:xfrm>
            <a:off x="3299460" y="5530599"/>
            <a:ext cx="8533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FFFF00"/>
                </a:solidFill>
              </a:rPr>
              <a:t>A. Fazio, “Advanced Technology and Systems of Cross Point Memory”, IEDM 2020, S24.1</a:t>
            </a:r>
            <a:endParaRPr lang="en-US" sz="1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59E1-5EFD-A441-A5E9-1678AD4D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12063"/>
            <a:ext cx="10360501" cy="1467207"/>
          </a:xfrm>
        </p:spPr>
        <p:txBody>
          <a:bodyPr anchor="t"/>
          <a:lstStyle/>
          <a:p>
            <a:pPr marL="800100" indent="-800100"/>
            <a:r>
              <a:rPr lang="en-US" spc="0"/>
              <a:t>Storage Scaling – </a:t>
            </a:r>
            <a:br>
              <a:rPr lang="en-US" spc="0"/>
            </a:br>
            <a:r>
              <a:rPr lang="en-US" sz="2400" spc="0"/>
              <a:t>Flash based Solid State Drive displaces Hard Disk Drive*</a:t>
            </a:r>
            <a:br>
              <a:rPr lang="en-US" sz="2400" spc="0"/>
            </a:br>
            <a:r>
              <a:rPr lang="en-US" sz="2400" spc="0"/>
              <a:t>3D NAND warrants Cost scaling superiority for path ahead </a:t>
            </a:r>
            <a:endParaRPr lang="en-US" sz="1600" spc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B8265-8D39-8F4A-B561-28BC11E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6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6EEA9-D2A7-D141-A214-E276A6258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F228C-DB17-1F49-A514-B902D9C64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477" y="2110350"/>
            <a:ext cx="7173870" cy="384387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C1EDE-9021-FF46-98FB-D63DCB27E71E}"/>
              </a:ext>
            </a:extLst>
          </p:cNvPr>
          <p:cNvSpPr txBox="1"/>
          <p:nvPr/>
        </p:nvSpPr>
        <p:spPr>
          <a:xfrm>
            <a:off x="3968599" y="5954229"/>
            <a:ext cx="6426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/>
            <a:r>
              <a:rPr lang="en-US" sz="1400"/>
              <a:t>*:	Intel Ships Enterprise-Class Solid-State Drives</a:t>
            </a:r>
            <a:br>
              <a:rPr lang="en-US" sz="1400"/>
            </a:br>
            <a:r>
              <a:rPr lang="en-US" sz="1400"/>
              <a:t>https://</a:t>
            </a:r>
            <a:r>
              <a:rPr lang="en-US" sz="1400" err="1"/>
              <a:t>www.intel.com</a:t>
            </a:r>
            <a:r>
              <a:rPr lang="en-US" sz="1400"/>
              <a:t>/pressroom/archive/releases/2008/20081015comp.htm</a:t>
            </a:r>
          </a:p>
        </p:txBody>
      </p:sp>
    </p:spTree>
    <p:extLst>
      <p:ext uri="{BB962C8B-B14F-4D97-AF65-F5344CB8AC3E}">
        <p14:creationId xmlns:p14="http://schemas.microsoft.com/office/powerpoint/2010/main" val="119202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Introduction</a:t>
            </a:r>
          </a:p>
          <a:p>
            <a:r>
              <a:rPr lang="en-US"/>
              <a:t>Problem Statement and Solution Space 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Cross Point Memory Array and Choices of Selector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3D </a:t>
            </a:r>
            <a:r>
              <a:rPr lang="en-US" err="1">
                <a:solidFill>
                  <a:schemeClr val="tx2">
                    <a:lumMod val="10000"/>
                  </a:schemeClr>
                </a:solidFill>
              </a:rPr>
              <a:t>XPoint</a:t>
            </a:r>
            <a:r>
              <a:rPr lang="en-US">
                <a:solidFill>
                  <a:schemeClr val="tx2">
                    <a:lumMod val="10000"/>
                  </a:schemeClr>
                </a:solidFill>
              </a:rPr>
              <a:t> Memory Technology</a:t>
            </a:r>
          </a:p>
          <a:p>
            <a:r>
              <a:rPr lang="en-US">
                <a:solidFill>
                  <a:schemeClr val="tx2">
                    <a:lumMod val="1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7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7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2D5A-195A-7C46-B81D-D527080C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12063"/>
            <a:ext cx="10506270" cy="1131541"/>
          </a:xfrm>
        </p:spPr>
        <p:txBody>
          <a:bodyPr/>
          <a:lstStyle/>
          <a:p>
            <a:pPr marL="808038" indent="-808038"/>
            <a:r>
              <a:rPr lang="en-US" sz="3200" dirty="0"/>
              <a:t>Storage hardly improves bandwidth without adding capacity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7309E-83FD-5B4F-ACE3-AFF564F6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8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828C8-A381-2440-9332-D81BE2C87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10CB0-9ACC-0146-9661-2DFA1B2FD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" t="4122" r="5251" b="4501"/>
          <a:stretch/>
        </p:blipFill>
        <p:spPr>
          <a:xfrm>
            <a:off x="578737" y="1979271"/>
            <a:ext cx="5920793" cy="3229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E5D810-0837-864E-9D17-9E29BB3507C6}"/>
              </a:ext>
            </a:extLst>
          </p:cNvPr>
          <p:cNvSpPr txBox="1">
            <a:spLocks/>
          </p:cNvSpPr>
          <p:nvPr/>
        </p:nvSpPr>
        <p:spPr>
          <a:xfrm>
            <a:off x="6503608" y="2083443"/>
            <a:ext cx="5221545" cy="4042021"/>
          </a:xfrm>
          <a:prstGeom prst="rect">
            <a:avLst/>
          </a:prstGeom>
        </p:spPr>
        <p:txBody>
          <a:bodyPr/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5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9300" indent="-668338" fontAlgn="auto">
              <a:spcAft>
                <a:spcPts val="0"/>
              </a:spcAft>
              <a:buNone/>
            </a:pPr>
            <a:r>
              <a:rPr lang="en-US" sz="2399" dirty="0"/>
              <a:t>While capacity has grown for NAND, performance – write performance and in particular as more bits per cell are added – has not kept up with capacity growth. </a:t>
            </a:r>
          </a:p>
          <a:p>
            <a:pPr marL="749300" indent="-668338" fontAlgn="auto">
              <a:spcAft>
                <a:spcPts val="0"/>
              </a:spcAft>
              <a:buNone/>
            </a:pPr>
            <a:r>
              <a:rPr lang="en-US" sz="2399" dirty="0"/>
              <a:t>As BW goals often solved by brute force (parallel die), </a:t>
            </a:r>
            <a:r>
              <a:rPr lang="nl-NL" sz="2399" dirty="0"/>
              <a:t>B</a:t>
            </a:r>
            <a:r>
              <a:rPr lang="en-US" sz="2399" dirty="0"/>
              <a:t>W density scaling becomes critical due to cost barriers.   It amplifies scaling challenges.</a:t>
            </a:r>
          </a:p>
          <a:p>
            <a:pPr fontAlgn="auto">
              <a:spcAft>
                <a:spcPts val="0"/>
              </a:spcAft>
            </a:pPr>
            <a:endParaRPr lang="en-US" sz="2399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69849-CC1C-4A4F-A216-A964C7B8C044}"/>
              </a:ext>
            </a:extLst>
          </p:cNvPr>
          <p:cNvSpPr txBox="1"/>
          <p:nvPr/>
        </p:nvSpPr>
        <p:spPr>
          <a:xfrm>
            <a:off x="1298794" y="5185620"/>
            <a:ext cx="522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>
                <a:solidFill>
                  <a:srgbClr val="FFFF00"/>
                </a:solidFill>
              </a:rPr>
              <a:t>Source: </a:t>
            </a:r>
            <a:r>
              <a:rPr lang="nl-NL" sz="1600" err="1">
                <a:solidFill>
                  <a:srgbClr val="FFFF00"/>
                </a:solidFill>
              </a:rPr>
              <a:t>various</a:t>
            </a:r>
            <a:r>
              <a:rPr lang="nl-NL" sz="1600">
                <a:solidFill>
                  <a:srgbClr val="FFFF00"/>
                </a:solidFill>
              </a:rPr>
              <a:t> IEEE, </a:t>
            </a:r>
            <a:r>
              <a:rPr lang="en-US" sz="1600">
                <a:solidFill>
                  <a:srgbClr val="FFFF00"/>
                </a:solidFill>
              </a:rPr>
              <a:t>ISSCC, IEDM, and IMW papers. </a:t>
            </a:r>
          </a:p>
        </p:txBody>
      </p:sp>
    </p:spTree>
    <p:extLst>
      <p:ext uri="{BB962C8B-B14F-4D97-AF65-F5344CB8AC3E}">
        <p14:creationId xmlns:p14="http://schemas.microsoft.com/office/powerpoint/2010/main" val="224269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E3D5-C557-424E-90BE-C15AE595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anticipated solution to bridge the gap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A7EE4-13AC-3D49-9A42-496084FC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9</a:t>
            </a:fld>
            <a:endParaRPr lang="en-US" sz="1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D7BB95-EEC7-FA46-A973-E417A54E5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Solution Proposal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DB3086-AD44-794C-9870-49AA6EE17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180112"/>
            <a:ext cx="10822321" cy="2413744"/>
          </a:xfrm>
        </p:spPr>
        <p:txBody>
          <a:bodyPr>
            <a:normAutofit/>
          </a:bodyPr>
          <a:lstStyle/>
          <a:p>
            <a:pPr marL="97966" indent="0">
              <a:spcBef>
                <a:spcPts val="0"/>
              </a:spcBef>
              <a:buNone/>
            </a:pPr>
            <a:r>
              <a:rPr lang="en-US" sz="2400" dirty="0"/>
              <a:t>von Neumann architecture gave away the answer long ago –</a:t>
            </a:r>
          </a:p>
          <a:p>
            <a:pPr marL="933947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itchFamily="34" charset="0"/>
                <a:cs typeface="Arial" pitchFamily="34" charset="0"/>
              </a:rPr>
              <a:t>large memory capacity</a:t>
            </a:r>
          </a:p>
          <a:p>
            <a:pPr marL="933947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itchFamily="34" charset="0"/>
                <a:cs typeface="Arial" pitchFamily="34" charset="0"/>
              </a:rPr>
              <a:t>word </a:t>
            </a:r>
          </a:p>
          <a:p>
            <a:pPr marL="933947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itchFamily="34" charset="0"/>
                <a:cs typeface="Arial" pitchFamily="34" charset="0"/>
              </a:rPr>
              <a:t>immediately available</a:t>
            </a:r>
          </a:p>
          <a:p>
            <a:pPr marL="933947" lvl="2" indent="0">
              <a:spcBef>
                <a:spcPts val="0"/>
              </a:spcBef>
              <a:buNone/>
            </a:pPr>
            <a:endParaRPr lang="en-US" sz="2400" dirty="0"/>
          </a:p>
          <a:p>
            <a:pPr marL="1110004" lvl="3" indent="0">
              <a:buNone/>
            </a:pPr>
            <a:r>
              <a:rPr lang="en-US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Cross Point Memory is a promising scalable solution</a:t>
            </a:r>
          </a:p>
          <a:p>
            <a:pPr marL="97966" indent="0"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050843-0610-5D40-BB63-6F5F3CBE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09" y="3616667"/>
            <a:ext cx="2539427" cy="22549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61E900-1DB4-2140-8F2D-3D40A4B0088F}"/>
              </a:ext>
            </a:extLst>
          </p:cNvPr>
          <p:cNvSpPr/>
          <p:nvPr/>
        </p:nvSpPr>
        <p:spPr>
          <a:xfrm>
            <a:off x="4243937" y="3973413"/>
            <a:ext cx="6227179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731502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Simple scalable structure + 3D technology 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Large Memory Capacity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285750" indent="-285750" defTabSz="731502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Cell Access 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Word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(small granularity accessible)</a:t>
            </a: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731502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switching materials + low resistance metal interconnect 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Immediately Available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56438-020B-5146-BB1F-4CD932A4AFDB}"/>
              </a:ext>
            </a:extLst>
          </p:cNvPr>
          <p:cNvSpPr/>
          <p:nvPr/>
        </p:nvSpPr>
        <p:spPr>
          <a:xfrm>
            <a:off x="1839205" y="5846198"/>
            <a:ext cx="8492832" cy="338554"/>
          </a:xfrm>
          <a:prstGeom prst="rect">
            <a:avLst/>
          </a:prstGeom>
          <a:ln w="38100" cmpd="tri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97966" indent="0">
              <a:buNone/>
            </a:pPr>
            <a:r>
              <a:rPr lang="en-US" sz="16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Challenge: Mating a selector device with non-linear I-V &amp; a memory element with tight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7607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3A67BD2-C838-AF42-B4E2-A3BBF6430652}" vid="{E1626C11-1718-DD4F-9CD4-E9AF1C816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</TotalTime>
  <Words>1753</Words>
  <Application>Microsoft Macintosh PowerPoint</Application>
  <PresentationFormat>Custom</PresentationFormat>
  <Paragraphs>332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Neo Sans Intel</vt:lpstr>
      <vt:lpstr>Neo Sans Intel Medium</vt:lpstr>
      <vt:lpstr>Arial</vt:lpstr>
      <vt:lpstr>Calibri</vt:lpstr>
      <vt:lpstr>Corbel</vt:lpstr>
      <vt:lpstr>Intel Clear</vt:lpstr>
      <vt:lpstr>Intel Clear Pro</vt:lpstr>
      <vt:lpstr>Symbol</vt:lpstr>
      <vt:lpstr>Times New Roman</vt:lpstr>
      <vt:lpstr>Wingdings</vt:lpstr>
      <vt:lpstr>Wingdings 2</vt:lpstr>
      <vt:lpstr>Wingdings 3</vt:lpstr>
      <vt:lpstr>Metro</vt:lpstr>
      <vt:lpstr>The Pursuit of  Atomistic Switching and Cross Point Memory</vt:lpstr>
      <vt:lpstr>Outline</vt:lpstr>
      <vt:lpstr>Outline</vt:lpstr>
      <vt:lpstr>Computer Architecture 101: Hierarchy of Memory each has greater capacity than the preceding but less quickly accessible</vt:lpstr>
      <vt:lpstr>Cache and Main Memory Scaling SRAM and DRAM scaling have significantly slowed</vt:lpstr>
      <vt:lpstr>Storage Scaling –  Flash based Solid State Drive displaces Hard Disk Drive* 3D NAND warrants Cost scaling superiority for path ahead </vt:lpstr>
      <vt:lpstr>Outline</vt:lpstr>
      <vt:lpstr>Storage hardly improves bandwidth without adding capacity</vt:lpstr>
      <vt:lpstr>The anticipated solution to bridge the gap</vt:lpstr>
      <vt:lpstr>Outline</vt:lpstr>
      <vt:lpstr>Cross Point Memory Array – ½ voltage biased scheme</vt:lpstr>
      <vt:lpstr>Selector of a cross-point memory cell is a diode</vt:lpstr>
      <vt:lpstr>Random Access of a Memory in Cross Point Array</vt:lpstr>
      <vt:lpstr>Thin Film Diode Candidates for Cross Point Memory</vt:lpstr>
      <vt:lpstr>Threshold Switching Phenomenology &amp; Mechanisms </vt:lpstr>
      <vt:lpstr>Outline</vt:lpstr>
      <vt:lpstr>Memory Cell</vt:lpstr>
      <vt:lpstr>Memory Switching</vt:lpstr>
      <vt:lpstr>High-Volume Manufacturing Proven</vt:lpstr>
      <vt:lpstr>Scaling Direction </vt:lpstr>
      <vt:lpstr>Outline</vt:lpstr>
      <vt:lpstr>In Pursuit of a Dream …</vt:lpstr>
      <vt:lpstr>3D XPoint Technology Bridges Memory-Storage Gap</vt:lpstr>
      <vt:lpstr>Optane™ based on 3D XPoint</vt:lpstr>
      <vt:lpstr>Legal Disclaimers</vt:lpstr>
    </vt:vector>
  </TitlesOfParts>
  <Manager/>
  <Company>Intel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Pursuit of Atomistic Switching and Cross Point Memory</dc:title>
  <dc:subject>3D XPoint memory technology</dc:subject>
  <dc:creator>Kau, Derchang</dc:creator>
  <cp:keywords/>
  <dc:description>2021 International Symposium on VLSI Technology, System and Application
April 19-22, 2021, Hsinchu, Taiwan</dc:description>
  <cp:lastModifiedBy>Kau, Derchang</cp:lastModifiedBy>
  <cp:revision>1</cp:revision>
  <cp:lastPrinted>2021-04-06T03:37:24Z</cp:lastPrinted>
  <dcterms:created xsi:type="dcterms:W3CDTF">2020-10-17T19:21:16Z</dcterms:created>
  <dcterms:modified xsi:type="dcterms:W3CDTF">2021-04-06T05:21:03Z</dcterms:modified>
  <cp:category/>
</cp:coreProperties>
</file>