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29"/>
  </p:notesMasterIdLst>
  <p:handoutMasterIdLst>
    <p:handoutMasterId r:id="rId30"/>
  </p:handoutMasterIdLst>
  <p:sldIdLst>
    <p:sldId id="260" r:id="rId2"/>
    <p:sldId id="285" r:id="rId3"/>
    <p:sldId id="286" r:id="rId4"/>
    <p:sldId id="276" r:id="rId5"/>
    <p:sldId id="274" r:id="rId6"/>
    <p:sldId id="277" r:id="rId7"/>
    <p:sldId id="280" r:id="rId8"/>
    <p:sldId id="287" r:id="rId9"/>
    <p:sldId id="281" r:id="rId10"/>
    <p:sldId id="282" r:id="rId11"/>
    <p:sldId id="283" r:id="rId12"/>
    <p:sldId id="284" r:id="rId13"/>
    <p:sldId id="288" r:id="rId14"/>
    <p:sldId id="264" r:id="rId15"/>
    <p:sldId id="265" r:id="rId16"/>
    <p:sldId id="266" r:id="rId17"/>
    <p:sldId id="267" r:id="rId18"/>
    <p:sldId id="269" r:id="rId19"/>
    <p:sldId id="289" r:id="rId20"/>
    <p:sldId id="290" r:id="rId21"/>
    <p:sldId id="291" r:id="rId22"/>
    <p:sldId id="292" r:id="rId23"/>
    <p:sldId id="293" r:id="rId24"/>
    <p:sldId id="294" r:id="rId25"/>
    <p:sldId id="299" r:id="rId26"/>
    <p:sldId id="295" r:id="rId27"/>
    <p:sldId id="296" r:id="rId28"/>
  </p:sldIdLst>
  <p:sldSz cx="12188825" cy="6858000"/>
  <p:notesSz cx="7772400" cy="14173200"/>
  <p:defaultTextStyle>
    <a:defPPr>
      <a:defRPr lang="en-US"/>
    </a:defPPr>
    <a:lvl1pPr algn="l" rtl="0" eaLnBrk="0" fontAlgn="base" hangingPunct="0">
      <a:spcBef>
        <a:spcPct val="0"/>
      </a:spcBef>
      <a:spcAft>
        <a:spcPct val="0"/>
      </a:spcAft>
      <a:defRPr sz="1999" kern="1200">
        <a:solidFill>
          <a:schemeClr val="tx1"/>
        </a:solidFill>
        <a:latin typeface="Arial" charset="0"/>
        <a:ea typeface="ＭＳ Ｐゴシック" pitchFamily="-48" charset="-128"/>
        <a:cs typeface="+mn-cs"/>
      </a:defRPr>
    </a:lvl1pPr>
    <a:lvl2pPr marL="380893" algn="l" rtl="0" eaLnBrk="0" fontAlgn="base" hangingPunct="0">
      <a:spcBef>
        <a:spcPct val="0"/>
      </a:spcBef>
      <a:spcAft>
        <a:spcPct val="0"/>
      </a:spcAft>
      <a:defRPr sz="1999" kern="1200">
        <a:solidFill>
          <a:schemeClr val="tx1"/>
        </a:solidFill>
        <a:latin typeface="Arial" charset="0"/>
        <a:ea typeface="ＭＳ Ｐゴシック" pitchFamily="-48" charset="-128"/>
        <a:cs typeface="+mn-cs"/>
      </a:defRPr>
    </a:lvl2pPr>
    <a:lvl3pPr marL="761787" algn="l" rtl="0" eaLnBrk="0" fontAlgn="base" hangingPunct="0">
      <a:spcBef>
        <a:spcPct val="0"/>
      </a:spcBef>
      <a:spcAft>
        <a:spcPct val="0"/>
      </a:spcAft>
      <a:defRPr sz="1999" kern="1200">
        <a:solidFill>
          <a:schemeClr val="tx1"/>
        </a:solidFill>
        <a:latin typeface="Arial" charset="0"/>
        <a:ea typeface="ＭＳ Ｐゴシック" pitchFamily="-48" charset="-128"/>
        <a:cs typeface="+mn-cs"/>
      </a:defRPr>
    </a:lvl3pPr>
    <a:lvl4pPr marL="1142680" algn="l" rtl="0" eaLnBrk="0" fontAlgn="base" hangingPunct="0">
      <a:spcBef>
        <a:spcPct val="0"/>
      </a:spcBef>
      <a:spcAft>
        <a:spcPct val="0"/>
      </a:spcAft>
      <a:defRPr sz="1999" kern="1200">
        <a:solidFill>
          <a:schemeClr val="tx1"/>
        </a:solidFill>
        <a:latin typeface="Arial" charset="0"/>
        <a:ea typeface="ＭＳ Ｐゴシック" pitchFamily="-48" charset="-128"/>
        <a:cs typeface="+mn-cs"/>
      </a:defRPr>
    </a:lvl4pPr>
    <a:lvl5pPr marL="1523573" algn="l" rtl="0" eaLnBrk="0" fontAlgn="base" hangingPunct="0">
      <a:spcBef>
        <a:spcPct val="0"/>
      </a:spcBef>
      <a:spcAft>
        <a:spcPct val="0"/>
      </a:spcAft>
      <a:defRPr sz="1999" kern="1200">
        <a:solidFill>
          <a:schemeClr val="tx1"/>
        </a:solidFill>
        <a:latin typeface="Arial" charset="0"/>
        <a:ea typeface="ＭＳ Ｐゴシック" pitchFamily="-48" charset="-128"/>
        <a:cs typeface="+mn-cs"/>
      </a:defRPr>
    </a:lvl5pPr>
    <a:lvl6pPr marL="1904467" algn="l" defTabSz="761787" rtl="0" eaLnBrk="1" latinLnBrk="0" hangingPunct="1">
      <a:defRPr sz="1999" kern="1200">
        <a:solidFill>
          <a:schemeClr val="tx1"/>
        </a:solidFill>
        <a:latin typeface="Arial" charset="0"/>
        <a:ea typeface="ＭＳ Ｐゴシック" pitchFamily="-48" charset="-128"/>
        <a:cs typeface="+mn-cs"/>
      </a:defRPr>
    </a:lvl6pPr>
    <a:lvl7pPr marL="2285360" algn="l" defTabSz="761787" rtl="0" eaLnBrk="1" latinLnBrk="0" hangingPunct="1">
      <a:defRPr sz="1999" kern="1200">
        <a:solidFill>
          <a:schemeClr val="tx1"/>
        </a:solidFill>
        <a:latin typeface="Arial" charset="0"/>
        <a:ea typeface="ＭＳ Ｐゴシック" pitchFamily="-48" charset="-128"/>
        <a:cs typeface="+mn-cs"/>
      </a:defRPr>
    </a:lvl7pPr>
    <a:lvl8pPr marL="2666253" algn="l" defTabSz="761787" rtl="0" eaLnBrk="1" latinLnBrk="0" hangingPunct="1">
      <a:defRPr sz="1999" kern="1200">
        <a:solidFill>
          <a:schemeClr val="tx1"/>
        </a:solidFill>
        <a:latin typeface="Arial" charset="0"/>
        <a:ea typeface="ＭＳ Ｐゴシック" pitchFamily="-48" charset="-128"/>
        <a:cs typeface="+mn-cs"/>
      </a:defRPr>
    </a:lvl8pPr>
    <a:lvl9pPr marL="3047147" algn="l" defTabSz="761787" rtl="0" eaLnBrk="1" latinLnBrk="0" hangingPunct="1">
      <a:defRPr sz="1999"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4464">
          <p15:clr>
            <a:srgbClr val="A4A3A4"/>
          </p15:clr>
        </p15:guide>
        <p15:guide id="2" pos="24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8E2FF"/>
    <a:srgbClr val="435CAB"/>
    <a:srgbClr val="435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C37F2-A0B7-6948-B1EE-0529B4D13C08}" v="54" dt="2021-03-30T09:13:07.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p:restoredTop sz="94813"/>
  </p:normalViewPr>
  <p:slideViewPr>
    <p:cSldViewPr snapToGrid="0" snapToObjects="1">
      <p:cViewPr varScale="1">
        <p:scale>
          <a:sx n="133" d="100"/>
          <a:sy n="133" d="100"/>
        </p:scale>
        <p:origin x="680" y="200"/>
      </p:cViewPr>
      <p:guideLst>
        <p:guide orient="horz" pos="2160"/>
        <p:guide pos="3839"/>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guide orient="horz" pos="4464"/>
        <p:guide pos="24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E396F-1322-3442-99FC-50A07480FA57}" type="doc">
      <dgm:prSet loTypeId="urn:microsoft.com/office/officeart/2005/8/layout/pyramid1" loCatId="" qsTypeId="urn:microsoft.com/office/officeart/2005/8/quickstyle/simple1" qsCatId="simple" csTypeId="urn:microsoft.com/office/officeart/2005/8/colors/accent1_2" csCatId="accent1" phldr="1"/>
      <dgm:spPr/>
    </dgm:pt>
    <dgm:pt modelId="{8FD52F9A-C11E-CE4A-B4FF-3E72041553FA}">
      <dgm:prSet phldrT="[Text]" custT="1"/>
      <dgm:spPr>
        <a:noFill/>
      </dgm:spPr>
      <dgm:t>
        <a:bodyPr/>
        <a:lstStyle/>
        <a:p>
          <a:pPr algn="ctr"/>
          <a:endParaRPr lang="en-US" sz="1600" b="1">
            <a:solidFill>
              <a:srgbClr val="FFFF00"/>
            </a:solidFill>
          </a:endParaRPr>
        </a:p>
        <a:p>
          <a:pPr algn="ctr"/>
          <a:r>
            <a:rPr lang="en-US" sz="1600" b="1">
              <a:solidFill>
                <a:srgbClr val="FFFF00"/>
              </a:solidFill>
            </a:rPr>
            <a:t>Cache</a:t>
          </a:r>
        </a:p>
      </dgm:t>
    </dgm:pt>
    <dgm:pt modelId="{A4F517DD-D87D-5549-B97A-840A9015448C}" type="parTrans" cxnId="{2A17168F-CA2A-FD41-AC18-19856AA99E62}">
      <dgm:prSet/>
      <dgm:spPr/>
      <dgm:t>
        <a:bodyPr/>
        <a:lstStyle/>
        <a:p>
          <a:pPr algn="ctr"/>
          <a:endParaRPr lang="en-US" sz="2000" b="1">
            <a:solidFill>
              <a:srgbClr val="FFFF00"/>
            </a:solidFill>
          </a:endParaRPr>
        </a:p>
      </dgm:t>
    </dgm:pt>
    <dgm:pt modelId="{B6578D9B-1641-EB42-B4E0-70AA56EF4439}" type="sibTrans" cxnId="{2A17168F-CA2A-FD41-AC18-19856AA99E62}">
      <dgm:prSet/>
      <dgm:spPr/>
      <dgm:t>
        <a:bodyPr/>
        <a:lstStyle/>
        <a:p>
          <a:pPr algn="ctr"/>
          <a:endParaRPr lang="en-US" sz="2000" b="1">
            <a:solidFill>
              <a:srgbClr val="FFFF00"/>
            </a:solidFill>
          </a:endParaRPr>
        </a:p>
      </dgm:t>
    </dgm:pt>
    <dgm:pt modelId="{A294615B-885A-2841-8F3E-138339675C02}">
      <dgm:prSet phldrT="[Text]" custT="1"/>
      <dgm:spPr>
        <a:noFill/>
      </dgm:spPr>
      <dgm:t>
        <a:bodyPr/>
        <a:lstStyle/>
        <a:p>
          <a:pPr algn="ctr"/>
          <a:r>
            <a:rPr lang="en-US" sz="1600" b="1">
              <a:solidFill>
                <a:srgbClr val="FFFF00"/>
              </a:solidFill>
            </a:rPr>
            <a:t>Primary Storage</a:t>
          </a:r>
        </a:p>
      </dgm:t>
    </dgm:pt>
    <dgm:pt modelId="{EF795A8C-A026-774F-A754-8670A2A9AA21}" type="parTrans" cxnId="{0462DA67-1FAD-D14B-9904-E4A1FBBCE149}">
      <dgm:prSet/>
      <dgm:spPr/>
      <dgm:t>
        <a:bodyPr/>
        <a:lstStyle/>
        <a:p>
          <a:pPr algn="ctr"/>
          <a:endParaRPr lang="en-US" sz="2000" b="1">
            <a:solidFill>
              <a:srgbClr val="FFFF00"/>
            </a:solidFill>
          </a:endParaRPr>
        </a:p>
      </dgm:t>
    </dgm:pt>
    <dgm:pt modelId="{8B8ABA2F-2105-7843-88E1-BA80C4C8893E}" type="sibTrans" cxnId="{0462DA67-1FAD-D14B-9904-E4A1FBBCE149}">
      <dgm:prSet/>
      <dgm:spPr/>
      <dgm:t>
        <a:bodyPr/>
        <a:lstStyle/>
        <a:p>
          <a:pPr algn="ctr"/>
          <a:endParaRPr lang="en-US" sz="2000" b="1">
            <a:solidFill>
              <a:srgbClr val="FFFF00"/>
            </a:solidFill>
          </a:endParaRPr>
        </a:p>
      </dgm:t>
    </dgm:pt>
    <dgm:pt modelId="{636727E3-A8D7-984B-A87E-DB0AB6933B31}">
      <dgm:prSet phldrT="[Text]" custT="1"/>
      <dgm:spPr>
        <a:noFill/>
      </dgm:spPr>
      <dgm:t>
        <a:bodyPr/>
        <a:lstStyle/>
        <a:p>
          <a:pPr algn="ctr"/>
          <a:r>
            <a:rPr lang="en-US" sz="1600" b="1" dirty="0">
              <a:solidFill>
                <a:srgbClr val="FFFF00"/>
              </a:solidFill>
            </a:rPr>
            <a:t>Secondary Storage</a:t>
          </a:r>
          <a:br>
            <a:rPr lang="en-US" sz="1600" b="1" dirty="0">
              <a:solidFill>
                <a:srgbClr val="FFFF00"/>
              </a:solidFill>
            </a:rPr>
          </a:br>
          <a:r>
            <a:rPr lang="en-US" sz="1600" b="1" dirty="0">
              <a:solidFill>
                <a:srgbClr val="FFFF00"/>
              </a:solidFill>
            </a:rPr>
            <a:t> and Archive</a:t>
          </a:r>
        </a:p>
      </dgm:t>
    </dgm:pt>
    <dgm:pt modelId="{79C2AB4B-9DDC-A74F-965B-D69753725A82}" type="parTrans" cxnId="{3CB31BF6-2312-F54B-B7F1-A3AA1C9E0101}">
      <dgm:prSet/>
      <dgm:spPr/>
      <dgm:t>
        <a:bodyPr/>
        <a:lstStyle/>
        <a:p>
          <a:pPr algn="ctr"/>
          <a:endParaRPr lang="en-US" sz="2000" b="1">
            <a:solidFill>
              <a:srgbClr val="FFFF00"/>
            </a:solidFill>
          </a:endParaRPr>
        </a:p>
      </dgm:t>
    </dgm:pt>
    <dgm:pt modelId="{141A40B3-FA26-1040-A314-BC442FD12DF9}" type="sibTrans" cxnId="{3CB31BF6-2312-F54B-B7F1-A3AA1C9E0101}">
      <dgm:prSet/>
      <dgm:spPr/>
      <dgm:t>
        <a:bodyPr/>
        <a:lstStyle/>
        <a:p>
          <a:pPr algn="ctr"/>
          <a:endParaRPr lang="en-US" sz="2000" b="1">
            <a:solidFill>
              <a:srgbClr val="FFFF00"/>
            </a:solidFill>
          </a:endParaRPr>
        </a:p>
      </dgm:t>
    </dgm:pt>
    <dgm:pt modelId="{44E10428-1D3F-9E4E-8CAA-CBD7BD7E15E5}">
      <dgm:prSet custT="1"/>
      <dgm:spPr>
        <a:noFill/>
      </dgm:spPr>
      <dgm:t>
        <a:bodyPr/>
        <a:lstStyle/>
        <a:p>
          <a:pPr algn="ctr"/>
          <a:r>
            <a:rPr lang="en-US" sz="1600" b="1">
              <a:solidFill>
                <a:srgbClr val="FFFF00"/>
              </a:solidFill>
            </a:rPr>
            <a:t>Main Memory</a:t>
          </a:r>
        </a:p>
      </dgm:t>
    </dgm:pt>
    <dgm:pt modelId="{6DACF40B-2514-8045-A3C0-1D8EA3B5137F}" type="parTrans" cxnId="{C26A3CB3-0D2A-2B4F-970D-09172627C586}">
      <dgm:prSet/>
      <dgm:spPr/>
      <dgm:t>
        <a:bodyPr/>
        <a:lstStyle/>
        <a:p>
          <a:pPr algn="ctr"/>
          <a:endParaRPr lang="en-US" sz="2000" b="1">
            <a:solidFill>
              <a:srgbClr val="FFFF00"/>
            </a:solidFill>
          </a:endParaRPr>
        </a:p>
      </dgm:t>
    </dgm:pt>
    <dgm:pt modelId="{22B80D0F-0D55-B54E-A20A-E3451E72CAC4}" type="sibTrans" cxnId="{C26A3CB3-0D2A-2B4F-970D-09172627C586}">
      <dgm:prSet/>
      <dgm:spPr/>
      <dgm:t>
        <a:bodyPr/>
        <a:lstStyle/>
        <a:p>
          <a:pPr algn="ctr"/>
          <a:endParaRPr lang="en-US" sz="2000" b="1">
            <a:solidFill>
              <a:srgbClr val="FFFF00"/>
            </a:solidFill>
          </a:endParaRPr>
        </a:p>
      </dgm:t>
    </dgm:pt>
    <dgm:pt modelId="{24D32A17-96C3-3B4B-93FC-C7FB03E6618D}" type="pres">
      <dgm:prSet presAssocID="{169E396F-1322-3442-99FC-50A07480FA57}" presName="Name0" presStyleCnt="0">
        <dgm:presLayoutVars>
          <dgm:dir/>
          <dgm:animLvl val="lvl"/>
          <dgm:resizeHandles val="exact"/>
        </dgm:presLayoutVars>
      </dgm:prSet>
      <dgm:spPr/>
    </dgm:pt>
    <dgm:pt modelId="{804B49FD-E438-5949-8AA7-702CC1ECEA54}" type="pres">
      <dgm:prSet presAssocID="{8FD52F9A-C11E-CE4A-B4FF-3E72041553FA}" presName="Name8" presStyleCnt="0"/>
      <dgm:spPr/>
    </dgm:pt>
    <dgm:pt modelId="{A728C44D-4F88-0D45-95B9-A36E86FE78A6}" type="pres">
      <dgm:prSet presAssocID="{8FD52F9A-C11E-CE4A-B4FF-3E72041553FA}" presName="level" presStyleLbl="node1" presStyleIdx="0" presStyleCnt="4">
        <dgm:presLayoutVars>
          <dgm:chMax val="1"/>
          <dgm:bulletEnabled val="1"/>
        </dgm:presLayoutVars>
      </dgm:prSet>
      <dgm:spPr/>
    </dgm:pt>
    <dgm:pt modelId="{0C6A208F-56F5-C548-9A8F-0E2DE611FBD5}" type="pres">
      <dgm:prSet presAssocID="{8FD52F9A-C11E-CE4A-B4FF-3E72041553FA}" presName="levelTx" presStyleLbl="revTx" presStyleIdx="0" presStyleCnt="0">
        <dgm:presLayoutVars>
          <dgm:chMax val="1"/>
          <dgm:bulletEnabled val="1"/>
        </dgm:presLayoutVars>
      </dgm:prSet>
      <dgm:spPr/>
    </dgm:pt>
    <dgm:pt modelId="{B8C43E52-6C1E-394A-BBF9-C199E8A2E380}" type="pres">
      <dgm:prSet presAssocID="{44E10428-1D3F-9E4E-8CAA-CBD7BD7E15E5}" presName="Name8" presStyleCnt="0"/>
      <dgm:spPr/>
    </dgm:pt>
    <dgm:pt modelId="{A19EEF94-E77C-8946-AEB9-B809034097EE}" type="pres">
      <dgm:prSet presAssocID="{44E10428-1D3F-9E4E-8CAA-CBD7BD7E15E5}" presName="level" presStyleLbl="node1" presStyleIdx="1" presStyleCnt="4">
        <dgm:presLayoutVars>
          <dgm:chMax val="1"/>
          <dgm:bulletEnabled val="1"/>
        </dgm:presLayoutVars>
      </dgm:prSet>
      <dgm:spPr/>
    </dgm:pt>
    <dgm:pt modelId="{4EE53D7A-A09F-BB41-8FA2-D58F7D968BFE}" type="pres">
      <dgm:prSet presAssocID="{44E10428-1D3F-9E4E-8CAA-CBD7BD7E15E5}" presName="levelTx" presStyleLbl="revTx" presStyleIdx="0" presStyleCnt="0">
        <dgm:presLayoutVars>
          <dgm:chMax val="1"/>
          <dgm:bulletEnabled val="1"/>
        </dgm:presLayoutVars>
      </dgm:prSet>
      <dgm:spPr/>
    </dgm:pt>
    <dgm:pt modelId="{5FF1FCDA-DEBA-B444-AE8E-8A56ECEA72B6}" type="pres">
      <dgm:prSet presAssocID="{A294615B-885A-2841-8F3E-138339675C02}" presName="Name8" presStyleCnt="0"/>
      <dgm:spPr/>
    </dgm:pt>
    <dgm:pt modelId="{B6635CDB-2140-9448-A5B4-05DF52CBA7AE}" type="pres">
      <dgm:prSet presAssocID="{A294615B-885A-2841-8F3E-138339675C02}" presName="level" presStyleLbl="node1" presStyleIdx="2" presStyleCnt="4">
        <dgm:presLayoutVars>
          <dgm:chMax val="1"/>
          <dgm:bulletEnabled val="1"/>
        </dgm:presLayoutVars>
      </dgm:prSet>
      <dgm:spPr/>
    </dgm:pt>
    <dgm:pt modelId="{CCD4593D-8F8D-FD41-BA1B-0D5F9D0B38D9}" type="pres">
      <dgm:prSet presAssocID="{A294615B-885A-2841-8F3E-138339675C02}" presName="levelTx" presStyleLbl="revTx" presStyleIdx="0" presStyleCnt="0">
        <dgm:presLayoutVars>
          <dgm:chMax val="1"/>
          <dgm:bulletEnabled val="1"/>
        </dgm:presLayoutVars>
      </dgm:prSet>
      <dgm:spPr/>
    </dgm:pt>
    <dgm:pt modelId="{D794D3EE-D199-8944-B612-B2279EAB6E1D}" type="pres">
      <dgm:prSet presAssocID="{636727E3-A8D7-984B-A87E-DB0AB6933B31}" presName="Name8" presStyleCnt="0"/>
      <dgm:spPr/>
    </dgm:pt>
    <dgm:pt modelId="{84586FED-68F3-A842-9E30-31A264AA51D8}" type="pres">
      <dgm:prSet presAssocID="{636727E3-A8D7-984B-A87E-DB0AB6933B31}" presName="level" presStyleLbl="node1" presStyleIdx="3" presStyleCnt="4">
        <dgm:presLayoutVars>
          <dgm:chMax val="1"/>
          <dgm:bulletEnabled val="1"/>
        </dgm:presLayoutVars>
      </dgm:prSet>
      <dgm:spPr/>
    </dgm:pt>
    <dgm:pt modelId="{FF0909A4-4AC0-6C4C-B664-60289D18BEFD}" type="pres">
      <dgm:prSet presAssocID="{636727E3-A8D7-984B-A87E-DB0AB6933B31}" presName="levelTx" presStyleLbl="revTx" presStyleIdx="0" presStyleCnt="0">
        <dgm:presLayoutVars>
          <dgm:chMax val="1"/>
          <dgm:bulletEnabled val="1"/>
        </dgm:presLayoutVars>
      </dgm:prSet>
      <dgm:spPr/>
    </dgm:pt>
  </dgm:ptLst>
  <dgm:cxnLst>
    <dgm:cxn modelId="{6BE95C0C-6CEB-2A4C-B147-CA23ED5238A9}" type="presOf" srcId="{636727E3-A8D7-984B-A87E-DB0AB6933B31}" destId="{84586FED-68F3-A842-9E30-31A264AA51D8}" srcOrd="0" destOrd="0" presId="urn:microsoft.com/office/officeart/2005/8/layout/pyramid1"/>
    <dgm:cxn modelId="{FD14570E-9667-7C47-8B26-49158FAF3CD8}" type="presOf" srcId="{636727E3-A8D7-984B-A87E-DB0AB6933B31}" destId="{FF0909A4-4AC0-6C4C-B664-60289D18BEFD}" srcOrd="1" destOrd="0" presId="urn:microsoft.com/office/officeart/2005/8/layout/pyramid1"/>
    <dgm:cxn modelId="{40DA2613-FFF5-EC4C-9FD7-50D2DFFA389E}" type="presOf" srcId="{A294615B-885A-2841-8F3E-138339675C02}" destId="{CCD4593D-8F8D-FD41-BA1B-0D5F9D0B38D9}" srcOrd="1" destOrd="0" presId="urn:microsoft.com/office/officeart/2005/8/layout/pyramid1"/>
    <dgm:cxn modelId="{ABEB6424-2C19-6441-9549-7CD3358C3E34}" type="presOf" srcId="{8FD52F9A-C11E-CE4A-B4FF-3E72041553FA}" destId="{0C6A208F-56F5-C548-9A8F-0E2DE611FBD5}" srcOrd="1" destOrd="0" presId="urn:microsoft.com/office/officeart/2005/8/layout/pyramid1"/>
    <dgm:cxn modelId="{0462DA67-1FAD-D14B-9904-E4A1FBBCE149}" srcId="{169E396F-1322-3442-99FC-50A07480FA57}" destId="{A294615B-885A-2841-8F3E-138339675C02}" srcOrd="2" destOrd="0" parTransId="{EF795A8C-A026-774F-A754-8670A2A9AA21}" sibTransId="{8B8ABA2F-2105-7843-88E1-BA80C4C8893E}"/>
    <dgm:cxn modelId="{E8905977-477D-044A-A61D-C9A5459CC3CE}" type="presOf" srcId="{8FD52F9A-C11E-CE4A-B4FF-3E72041553FA}" destId="{A728C44D-4F88-0D45-95B9-A36E86FE78A6}" srcOrd="0" destOrd="0" presId="urn:microsoft.com/office/officeart/2005/8/layout/pyramid1"/>
    <dgm:cxn modelId="{2A17168F-CA2A-FD41-AC18-19856AA99E62}" srcId="{169E396F-1322-3442-99FC-50A07480FA57}" destId="{8FD52F9A-C11E-CE4A-B4FF-3E72041553FA}" srcOrd="0" destOrd="0" parTransId="{A4F517DD-D87D-5549-B97A-840A9015448C}" sibTransId="{B6578D9B-1641-EB42-B4E0-70AA56EF4439}"/>
    <dgm:cxn modelId="{6BB1739F-B6A4-4C40-A578-4AE587B8D740}" type="presOf" srcId="{A294615B-885A-2841-8F3E-138339675C02}" destId="{B6635CDB-2140-9448-A5B4-05DF52CBA7AE}" srcOrd="0" destOrd="0" presId="urn:microsoft.com/office/officeart/2005/8/layout/pyramid1"/>
    <dgm:cxn modelId="{2E5C5AAD-EB43-734D-961D-B97B2AE8C5E1}" type="presOf" srcId="{44E10428-1D3F-9E4E-8CAA-CBD7BD7E15E5}" destId="{4EE53D7A-A09F-BB41-8FA2-D58F7D968BFE}" srcOrd="1" destOrd="0" presId="urn:microsoft.com/office/officeart/2005/8/layout/pyramid1"/>
    <dgm:cxn modelId="{C26A3CB3-0D2A-2B4F-970D-09172627C586}" srcId="{169E396F-1322-3442-99FC-50A07480FA57}" destId="{44E10428-1D3F-9E4E-8CAA-CBD7BD7E15E5}" srcOrd="1" destOrd="0" parTransId="{6DACF40B-2514-8045-A3C0-1D8EA3B5137F}" sibTransId="{22B80D0F-0D55-B54E-A20A-E3451E72CAC4}"/>
    <dgm:cxn modelId="{A863FCD1-95D0-B846-AD90-A0FB4E8F8DA5}" type="presOf" srcId="{44E10428-1D3F-9E4E-8CAA-CBD7BD7E15E5}" destId="{A19EEF94-E77C-8946-AEB9-B809034097EE}" srcOrd="0" destOrd="0" presId="urn:microsoft.com/office/officeart/2005/8/layout/pyramid1"/>
    <dgm:cxn modelId="{D7A818D9-059D-9849-8839-8892F7FFD454}" type="presOf" srcId="{169E396F-1322-3442-99FC-50A07480FA57}" destId="{24D32A17-96C3-3B4B-93FC-C7FB03E6618D}" srcOrd="0" destOrd="0" presId="urn:microsoft.com/office/officeart/2005/8/layout/pyramid1"/>
    <dgm:cxn modelId="{3CB31BF6-2312-F54B-B7F1-A3AA1C9E0101}" srcId="{169E396F-1322-3442-99FC-50A07480FA57}" destId="{636727E3-A8D7-984B-A87E-DB0AB6933B31}" srcOrd="3" destOrd="0" parTransId="{79C2AB4B-9DDC-A74F-965B-D69753725A82}" sibTransId="{141A40B3-FA26-1040-A314-BC442FD12DF9}"/>
    <dgm:cxn modelId="{82E0D7C2-E6CB-6D40-AC3D-85F6C31C21AC}" type="presParOf" srcId="{24D32A17-96C3-3B4B-93FC-C7FB03E6618D}" destId="{804B49FD-E438-5949-8AA7-702CC1ECEA54}" srcOrd="0" destOrd="0" presId="urn:microsoft.com/office/officeart/2005/8/layout/pyramid1"/>
    <dgm:cxn modelId="{D9CF19ED-5848-584F-BEE7-3470FB0DF65B}" type="presParOf" srcId="{804B49FD-E438-5949-8AA7-702CC1ECEA54}" destId="{A728C44D-4F88-0D45-95B9-A36E86FE78A6}" srcOrd="0" destOrd="0" presId="urn:microsoft.com/office/officeart/2005/8/layout/pyramid1"/>
    <dgm:cxn modelId="{01BC0CD8-B2DF-254F-A92A-EE139FD498A4}" type="presParOf" srcId="{804B49FD-E438-5949-8AA7-702CC1ECEA54}" destId="{0C6A208F-56F5-C548-9A8F-0E2DE611FBD5}" srcOrd="1" destOrd="0" presId="urn:microsoft.com/office/officeart/2005/8/layout/pyramid1"/>
    <dgm:cxn modelId="{3B9A32FB-56B3-8341-B852-BDFD178C95EC}" type="presParOf" srcId="{24D32A17-96C3-3B4B-93FC-C7FB03E6618D}" destId="{B8C43E52-6C1E-394A-BBF9-C199E8A2E380}" srcOrd="1" destOrd="0" presId="urn:microsoft.com/office/officeart/2005/8/layout/pyramid1"/>
    <dgm:cxn modelId="{A0325B61-F8B7-F04A-8E63-4DAA6A7B24AC}" type="presParOf" srcId="{B8C43E52-6C1E-394A-BBF9-C199E8A2E380}" destId="{A19EEF94-E77C-8946-AEB9-B809034097EE}" srcOrd="0" destOrd="0" presId="urn:microsoft.com/office/officeart/2005/8/layout/pyramid1"/>
    <dgm:cxn modelId="{3930DBBE-CCCB-FB48-B515-F01CDC794E99}" type="presParOf" srcId="{B8C43E52-6C1E-394A-BBF9-C199E8A2E380}" destId="{4EE53D7A-A09F-BB41-8FA2-D58F7D968BFE}" srcOrd="1" destOrd="0" presId="urn:microsoft.com/office/officeart/2005/8/layout/pyramid1"/>
    <dgm:cxn modelId="{99CDEE88-A819-5A40-BFCC-61825FEB3E3E}" type="presParOf" srcId="{24D32A17-96C3-3B4B-93FC-C7FB03E6618D}" destId="{5FF1FCDA-DEBA-B444-AE8E-8A56ECEA72B6}" srcOrd="2" destOrd="0" presId="urn:microsoft.com/office/officeart/2005/8/layout/pyramid1"/>
    <dgm:cxn modelId="{87B64CD4-8FB4-6A42-9B3F-7948B8B1592A}" type="presParOf" srcId="{5FF1FCDA-DEBA-B444-AE8E-8A56ECEA72B6}" destId="{B6635CDB-2140-9448-A5B4-05DF52CBA7AE}" srcOrd="0" destOrd="0" presId="urn:microsoft.com/office/officeart/2005/8/layout/pyramid1"/>
    <dgm:cxn modelId="{D71329FB-ACEE-4944-96FA-4719FADFE9B2}" type="presParOf" srcId="{5FF1FCDA-DEBA-B444-AE8E-8A56ECEA72B6}" destId="{CCD4593D-8F8D-FD41-BA1B-0D5F9D0B38D9}" srcOrd="1" destOrd="0" presId="urn:microsoft.com/office/officeart/2005/8/layout/pyramid1"/>
    <dgm:cxn modelId="{D0DCC02D-F09F-2641-89AF-AEB47CC04BC0}" type="presParOf" srcId="{24D32A17-96C3-3B4B-93FC-C7FB03E6618D}" destId="{D794D3EE-D199-8944-B612-B2279EAB6E1D}" srcOrd="3" destOrd="0" presId="urn:microsoft.com/office/officeart/2005/8/layout/pyramid1"/>
    <dgm:cxn modelId="{313A1506-9702-BB46-A91C-34092E53F41D}" type="presParOf" srcId="{D794D3EE-D199-8944-B612-B2279EAB6E1D}" destId="{84586FED-68F3-A842-9E30-31A264AA51D8}" srcOrd="0" destOrd="0" presId="urn:microsoft.com/office/officeart/2005/8/layout/pyramid1"/>
    <dgm:cxn modelId="{3777EC1B-2091-E649-9D43-3923FA0CB330}" type="presParOf" srcId="{D794D3EE-D199-8944-B612-B2279EAB6E1D}" destId="{FF0909A4-4AC0-6C4C-B664-60289D18BEFD}" srcOrd="1" destOrd="0" presId="urn:microsoft.com/office/officeart/2005/8/layout/pyramid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8C44D-4F88-0D45-95B9-A36E86FE78A6}">
      <dsp:nvSpPr>
        <dsp:cNvPr id="0" name=""/>
        <dsp:cNvSpPr/>
      </dsp:nvSpPr>
      <dsp:spPr>
        <a:xfrm>
          <a:off x="1365000" y="0"/>
          <a:ext cx="910000" cy="745513"/>
        </a:xfrm>
        <a:prstGeom prst="trapezoid">
          <a:avLst>
            <a:gd name="adj" fmla="val 61032"/>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rgbClr val="FFFF00"/>
            </a:solidFill>
          </a:endParaRPr>
        </a:p>
        <a:p>
          <a:pPr marL="0" lvl="0" indent="0" algn="ctr" defTabSz="711200">
            <a:lnSpc>
              <a:spcPct val="90000"/>
            </a:lnSpc>
            <a:spcBef>
              <a:spcPct val="0"/>
            </a:spcBef>
            <a:spcAft>
              <a:spcPct val="35000"/>
            </a:spcAft>
            <a:buNone/>
          </a:pPr>
          <a:r>
            <a:rPr lang="en-US" sz="1600" b="1" kern="1200">
              <a:solidFill>
                <a:srgbClr val="FFFF00"/>
              </a:solidFill>
            </a:rPr>
            <a:t>Cache</a:t>
          </a:r>
        </a:p>
      </dsp:txBody>
      <dsp:txXfrm>
        <a:off x="1365000" y="0"/>
        <a:ext cx="910000" cy="745513"/>
      </dsp:txXfrm>
    </dsp:sp>
    <dsp:sp modelId="{A19EEF94-E77C-8946-AEB9-B809034097EE}">
      <dsp:nvSpPr>
        <dsp:cNvPr id="0" name=""/>
        <dsp:cNvSpPr/>
      </dsp:nvSpPr>
      <dsp:spPr>
        <a:xfrm>
          <a:off x="910000" y="745512"/>
          <a:ext cx="1820000" cy="745513"/>
        </a:xfrm>
        <a:prstGeom prst="trapezoid">
          <a:avLst>
            <a:gd name="adj" fmla="val 61032"/>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00"/>
              </a:solidFill>
            </a:rPr>
            <a:t>Main Memory</a:t>
          </a:r>
        </a:p>
      </dsp:txBody>
      <dsp:txXfrm>
        <a:off x="1228500" y="745512"/>
        <a:ext cx="1183000" cy="745513"/>
      </dsp:txXfrm>
    </dsp:sp>
    <dsp:sp modelId="{B6635CDB-2140-9448-A5B4-05DF52CBA7AE}">
      <dsp:nvSpPr>
        <dsp:cNvPr id="0" name=""/>
        <dsp:cNvSpPr/>
      </dsp:nvSpPr>
      <dsp:spPr>
        <a:xfrm>
          <a:off x="455000" y="1491025"/>
          <a:ext cx="2730000" cy="745513"/>
        </a:xfrm>
        <a:prstGeom prst="trapezoid">
          <a:avLst>
            <a:gd name="adj" fmla="val 61032"/>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00"/>
              </a:solidFill>
            </a:rPr>
            <a:t>Primary Storage</a:t>
          </a:r>
        </a:p>
      </dsp:txBody>
      <dsp:txXfrm>
        <a:off x="932750" y="1491025"/>
        <a:ext cx="1774500" cy="745513"/>
      </dsp:txXfrm>
    </dsp:sp>
    <dsp:sp modelId="{84586FED-68F3-A842-9E30-31A264AA51D8}">
      <dsp:nvSpPr>
        <dsp:cNvPr id="0" name=""/>
        <dsp:cNvSpPr/>
      </dsp:nvSpPr>
      <dsp:spPr>
        <a:xfrm>
          <a:off x="0" y="2236539"/>
          <a:ext cx="3640001" cy="745513"/>
        </a:xfrm>
        <a:prstGeom prst="trapezoid">
          <a:avLst>
            <a:gd name="adj" fmla="val 61032"/>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rPr>
            <a:t>Secondary Storage</a:t>
          </a:r>
          <a:br>
            <a:rPr lang="en-US" sz="1600" b="1" kern="1200" dirty="0">
              <a:solidFill>
                <a:srgbClr val="FFFF00"/>
              </a:solidFill>
            </a:rPr>
          </a:br>
          <a:r>
            <a:rPr lang="en-US" sz="1600" b="1" kern="1200" dirty="0">
              <a:solidFill>
                <a:srgbClr val="FFFF00"/>
              </a:solidFill>
            </a:rPr>
            <a:t> and Archive</a:t>
          </a:r>
        </a:p>
      </dsp:txBody>
      <dsp:txXfrm>
        <a:off x="637000" y="2236539"/>
        <a:ext cx="2366000" cy="7455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08660"/>
          </a:xfrm>
          <a:prstGeom prst="rect">
            <a:avLst/>
          </a:prstGeom>
        </p:spPr>
        <p:txBody>
          <a:bodyPr vert="horz" lIns="125391" tIns="62696" rIns="125391" bIns="62696" rtlCol="0"/>
          <a:lstStyle>
            <a:lvl1pPr algn="l">
              <a:defRPr sz="1600"/>
            </a:lvl1pPr>
          </a:lstStyle>
          <a:p>
            <a:endParaRPr lang="en-US"/>
          </a:p>
        </p:txBody>
      </p:sp>
      <p:sp>
        <p:nvSpPr>
          <p:cNvPr id="3" name="Date Placeholder 2"/>
          <p:cNvSpPr>
            <a:spLocks noGrp="1"/>
          </p:cNvSpPr>
          <p:nvPr>
            <p:ph type="dt" sz="quarter" idx="1"/>
          </p:nvPr>
        </p:nvSpPr>
        <p:spPr>
          <a:xfrm>
            <a:off x="4402562" y="0"/>
            <a:ext cx="3368040" cy="708660"/>
          </a:xfrm>
          <a:prstGeom prst="rect">
            <a:avLst/>
          </a:prstGeom>
        </p:spPr>
        <p:txBody>
          <a:bodyPr vert="horz" lIns="125391" tIns="62696" rIns="125391" bIns="62696" rtlCol="0"/>
          <a:lstStyle>
            <a:lvl1pPr algn="r">
              <a:defRPr sz="1600"/>
            </a:lvl1pPr>
          </a:lstStyle>
          <a:p>
            <a:fld id="{2CA728C2-7CEE-4F70-B481-3C6FD5129554}" type="datetimeFigureOut">
              <a:rPr lang="en-US" smtClean="0"/>
              <a:pPr/>
              <a:t>3/24/21</a:t>
            </a:fld>
            <a:endParaRPr lang="en-US"/>
          </a:p>
        </p:txBody>
      </p:sp>
      <p:sp>
        <p:nvSpPr>
          <p:cNvPr id="4" name="Footer Placeholder 3"/>
          <p:cNvSpPr>
            <a:spLocks noGrp="1"/>
          </p:cNvSpPr>
          <p:nvPr>
            <p:ph type="ftr" sz="quarter" idx="2"/>
          </p:nvPr>
        </p:nvSpPr>
        <p:spPr>
          <a:xfrm>
            <a:off x="0" y="13462081"/>
            <a:ext cx="3368040" cy="708660"/>
          </a:xfrm>
          <a:prstGeom prst="rect">
            <a:avLst/>
          </a:prstGeom>
        </p:spPr>
        <p:txBody>
          <a:bodyPr vert="horz" lIns="125391" tIns="62696" rIns="125391" bIns="62696" rtlCol="0" anchor="b"/>
          <a:lstStyle>
            <a:lvl1pPr algn="l">
              <a:defRPr sz="1600"/>
            </a:lvl1pPr>
          </a:lstStyle>
          <a:p>
            <a:endParaRPr lang="en-US"/>
          </a:p>
        </p:txBody>
      </p:sp>
      <p:sp>
        <p:nvSpPr>
          <p:cNvPr id="5" name="Slide Number Placeholder 4"/>
          <p:cNvSpPr>
            <a:spLocks noGrp="1"/>
          </p:cNvSpPr>
          <p:nvPr>
            <p:ph type="sldNum" sz="quarter" idx="3"/>
          </p:nvPr>
        </p:nvSpPr>
        <p:spPr>
          <a:xfrm>
            <a:off x="4402562" y="13462081"/>
            <a:ext cx="3368040" cy="708660"/>
          </a:xfrm>
          <a:prstGeom prst="rect">
            <a:avLst/>
          </a:prstGeom>
        </p:spPr>
        <p:txBody>
          <a:bodyPr vert="horz" lIns="125391" tIns="62696" rIns="125391" bIns="62696" rtlCol="0" anchor="b"/>
          <a:lstStyle>
            <a:lvl1pPr algn="r">
              <a:defRPr sz="1600"/>
            </a:lvl1pPr>
          </a:lstStyle>
          <a:p>
            <a:fld id="{8A6EB68E-D990-462F-BBDF-D71315C8FA2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08660"/>
          </a:xfrm>
          <a:prstGeom prst="rect">
            <a:avLst/>
          </a:prstGeom>
        </p:spPr>
        <p:txBody>
          <a:bodyPr vert="horz" lIns="125391" tIns="62696" rIns="125391" bIns="62696" rtlCol="0"/>
          <a:lstStyle>
            <a:lvl1pPr algn="l">
              <a:defRPr sz="1600"/>
            </a:lvl1pPr>
          </a:lstStyle>
          <a:p>
            <a:endParaRPr lang="en-US"/>
          </a:p>
        </p:txBody>
      </p:sp>
      <p:sp>
        <p:nvSpPr>
          <p:cNvPr id="3" name="Date Placeholder 2"/>
          <p:cNvSpPr>
            <a:spLocks noGrp="1"/>
          </p:cNvSpPr>
          <p:nvPr>
            <p:ph type="dt" idx="1"/>
          </p:nvPr>
        </p:nvSpPr>
        <p:spPr>
          <a:xfrm>
            <a:off x="4402562" y="0"/>
            <a:ext cx="3368040" cy="708660"/>
          </a:xfrm>
          <a:prstGeom prst="rect">
            <a:avLst/>
          </a:prstGeom>
        </p:spPr>
        <p:txBody>
          <a:bodyPr vert="horz" lIns="125391" tIns="62696" rIns="125391" bIns="62696" rtlCol="0"/>
          <a:lstStyle>
            <a:lvl1pPr algn="r">
              <a:defRPr sz="1600"/>
            </a:lvl1pPr>
          </a:lstStyle>
          <a:p>
            <a:fld id="{946E6554-8545-4A38-9DC7-59EED6153C45}" type="datetimeFigureOut">
              <a:rPr lang="en-US" smtClean="0"/>
              <a:pPr/>
              <a:t>3/24/21</a:t>
            </a:fld>
            <a:endParaRPr lang="en-US"/>
          </a:p>
        </p:txBody>
      </p:sp>
      <p:sp>
        <p:nvSpPr>
          <p:cNvPr id="4" name="Slide Image Placeholder 3"/>
          <p:cNvSpPr>
            <a:spLocks noGrp="1" noRot="1" noChangeAspect="1"/>
          </p:cNvSpPr>
          <p:nvPr>
            <p:ph type="sldImg" idx="2"/>
          </p:nvPr>
        </p:nvSpPr>
        <p:spPr>
          <a:xfrm>
            <a:off x="-836613" y="1062038"/>
            <a:ext cx="9445626" cy="5314950"/>
          </a:xfrm>
          <a:prstGeom prst="rect">
            <a:avLst/>
          </a:prstGeom>
          <a:noFill/>
          <a:ln w="12700">
            <a:solidFill>
              <a:prstClr val="black"/>
            </a:solidFill>
          </a:ln>
        </p:spPr>
        <p:txBody>
          <a:bodyPr vert="horz" lIns="125391" tIns="62696" rIns="125391" bIns="62696" rtlCol="0" anchor="ctr"/>
          <a:lstStyle/>
          <a:p>
            <a:endParaRPr lang="en-US"/>
          </a:p>
        </p:txBody>
      </p:sp>
      <p:sp>
        <p:nvSpPr>
          <p:cNvPr id="5" name="Notes Placeholder 4"/>
          <p:cNvSpPr>
            <a:spLocks noGrp="1"/>
          </p:cNvSpPr>
          <p:nvPr>
            <p:ph type="body" sz="quarter" idx="3"/>
          </p:nvPr>
        </p:nvSpPr>
        <p:spPr>
          <a:xfrm>
            <a:off x="777240" y="6732270"/>
            <a:ext cx="6217920" cy="6377940"/>
          </a:xfrm>
          <a:prstGeom prst="rect">
            <a:avLst/>
          </a:prstGeom>
        </p:spPr>
        <p:txBody>
          <a:bodyPr vert="horz" lIns="125391" tIns="62696" rIns="125391" bIns="62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462081"/>
            <a:ext cx="3368040" cy="708660"/>
          </a:xfrm>
          <a:prstGeom prst="rect">
            <a:avLst/>
          </a:prstGeom>
        </p:spPr>
        <p:txBody>
          <a:bodyPr vert="horz" lIns="125391" tIns="62696" rIns="125391" bIns="62696" rtlCol="0" anchor="b"/>
          <a:lstStyle>
            <a:lvl1pPr algn="l">
              <a:defRPr sz="1600"/>
            </a:lvl1pPr>
          </a:lstStyle>
          <a:p>
            <a:endParaRPr lang="en-US"/>
          </a:p>
        </p:txBody>
      </p:sp>
      <p:sp>
        <p:nvSpPr>
          <p:cNvPr id="7" name="Slide Number Placeholder 6"/>
          <p:cNvSpPr>
            <a:spLocks noGrp="1"/>
          </p:cNvSpPr>
          <p:nvPr>
            <p:ph type="sldNum" sz="quarter" idx="5"/>
          </p:nvPr>
        </p:nvSpPr>
        <p:spPr>
          <a:xfrm>
            <a:off x="4402562" y="13462081"/>
            <a:ext cx="3368040" cy="708660"/>
          </a:xfrm>
          <a:prstGeom prst="rect">
            <a:avLst/>
          </a:prstGeom>
        </p:spPr>
        <p:txBody>
          <a:bodyPr vert="horz" lIns="125391" tIns="62696" rIns="125391" bIns="62696" rtlCol="0" anchor="b"/>
          <a:lstStyle>
            <a:lvl1pPr algn="r">
              <a:defRPr sz="1600"/>
            </a:lvl1pPr>
          </a:lstStyle>
          <a:p>
            <a:fld id="{30E5BA5E-AFF1-470A-B870-6AD250EE6C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761787" rtl="0" eaLnBrk="1" latinLnBrk="0" hangingPunct="1">
      <a:defRPr sz="1000" kern="1200">
        <a:solidFill>
          <a:schemeClr val="tx1"/>
        </a:solidFill>
        <a:latin typeface="+mn-lt"/>
        <a:ea typeface="+mn-ea"/>
        <a:cs typeface="+mn-cs"/>
      </a:defRPr>
    </a:lvl1pPr>
    <a:lvl2pPr marL="380893" algn="l" defTabSz="761787" rtl="0" eaLnBrk="1" latinLnBrk="0" hangingPunct="1">
      <a:defRPr sz="1000" kern="1200">
        <a:solidFill>
          <a:schemeClr val="tx1"/>
        </a:solidFill>
        <a:latin typeface="+mn-lt"/>
        <a:ea typeface="+mn-ea"/>
        <a:cs typeface="+mn-cs"/>
      </a:defRPr>
    </a:lvl2pPr>
    <a:lvl3pPr marL="761787" algn="l" defTabSz="761787" rtl="0" eaLnBrk="1" latinLnBrk="0" hangingPunct="1">
      <a:defRPr sz="1000" kern="1200">
        <a:solidFill>
          <a:schemeClr val="tx1"/>
        </a:solidFill>
        <a:latin typeface="+mn-lt"/>
        <a:ea typeface="+mn-ea"/>
        <a:cs typeface="+mn-cs"/>
      </a:defRPr>
    </a:lvl3pPr>
    <a:lvl4pPr marL="1142680" algn="l" defTabSz="761787" rtl="0" eaLnBrk="1" latinLnBrk="0" hangingPunct="1">
      <a:defRPr sz="1000" kern="1200">
        <a:solidFill>
          <a:schemeClr val="tx1"/>
        </a:solidFill>
        <a:latin typeface="+mn-lt"/>
        <a:ea typeface="+mn-ea"/>
        <a:cs typeface="+mn-cs"/>
      </a:defRPr>
    </a:lvl4pPr>
    <a:lvl5pPr marL="1523573" algn="l" defTabSz="761787" rtl="0" eaLnBrk="1" latinLnBrk="0" hangingPunct="1">
      <a:defRPr sz="1000" kern="1200">
        <a:solidFill>
          <a:schemeClr val="tx1"/>
        </a:solidFill>
        <a:latin typeface="+mn-lt"/>
        <a:ea typeface="+mn-ea"/>
        <a:cs typeface="+mn-cs"/>
      </a:defRPr>
    </a:lvl5pPr>
    <a:lvl6pPr marL="1904467" algn="l" defTabSz="761787" rtl="0" eaLnBrk="1" latinLnBrk="0" hangingPunct="1">
      <a:defRPr sz="1000" kern="1200">
        <a:solidFill>
          <a:schemeClr val="tx1"/>
        </a:solidFill>
        <a:latin typeface="+mn-lt"/>
        <a:ea typeface="+mn-ea"/>
        <a:cs typeface="+mn-cs"/>
      </a:defRPr>
    </a:lvl6pPr>
    <a:lvl7pPr marL="2285360" algn="l" defTabSz="761787" rtl="0" eaLnBrk="1" latinLnBrk="0" hangingPunct="1">
      <a:defRPr sz="1000" kern="1200">
        <a:solidFill>
          <a:schemeClr val="tx1"/>
        </a:solidFill>
        <a:latin typeface="+mn-lt"/>
        <a:ea typeface="+mn-ea"/>
        <a:cs typeface="+mn-cs"/>
      </a:defRPr>
    </a:lvl7pPr>
    <a:lvl8pPr marL="2666253" algn="l" defTabSz="761787" rtl="0" eaLnBrk="1" latinLnBrk="0" hangingPunct="1">
      <a:defRPr sz="1000" kern="1200">
        <a:solidFill>
          <a:schemeClr val="tx1"/>
        </a:solidFill>
        <a:latin typeface="+mn-lt"/>
        <a:ea typeface="+mn-ea"/>
        <a:cs typeface="+mn-cs"/>
      </a:defRPr>
    </a:lvl8pPr>
    <a:lvl9pPr marL="3047147" algn="l" defTabSz="76178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E5BA5E-AFF1-470A-B870-6AD250EE6C62}" type="slidenum">
              <a:rPr lang="en-US" smtClean="0"/>
              <a:pPr/>
              <a:t>1</a:t>
            </a:fld>
            <a:endParaRPr lang="en-US" dirty="0"/>
          </a:p>
        </p:txBody>
      </p:sp>
    </p:spTree>
    <p:extLst>
      <p:ext uri="{BB962C8B-B14F-4D97-AF65-F5344CB8AC3E}">
        <p14:creationId xmlns:p14="http://schemas.microsoft.com/office/powerpoint/2010/main" val="280694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BA5E-AFF1-470A-B870-6AD250EE6C62}" type="slidenum">
              <a:rPr lang="en-US" smtClean="0"/>
              <a:pPr/>
              <a:t>6</a:t>
            </a:fld>
            <a:endParaRPr lang="en-US"/>
          </a:p>
        </p:txBody>
      </p:sp>
    </p:spTree>
    <p:extLst>
      <p:ext uri="{BB962C8B-B14F-4D97-AF65-F5344CB8AC3E}">
        <p14:creationId xmlns:p14="http://schemas.microsoft.com/office/powerpoint/2010/main" val="135909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E5BA5E-AFF1-470A-B870-6AD250EE6C62}" type="slidenum">
              <a:rPr lang="en-US" smtClean="0"/>
              <a:pPr/>
              <a:t>25</a:t>
            </a:fld>
            <a:endParaRPr lang="en-US"/>
          </a:p>
        </p:txBody>
      </p:sp>
    </p:spTree>
    <p:extLst>
      <p:ext uri="{BB962C8B-B14F-4D97-AF65-F5344CB8AC3E}">
        <p14:creationId xmlns:p14="http://schemas.microsoft.com/office/powerpoint/2010/main" val="165651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1218883" y="2441448"/>
            <a:ext cx="10360501" cy="1975104"/>
          </a:xfrm>
        </p:spPr>
        <p:txBody>
          <a:bodyPr/>
          <a:lstStyle>
            <a:lvl1pPr marR="10882" algn="l">
              <a:defRPr sz="4800" b="1" cap="small" spc="0" baseline="0">
                <a:effectLst>
                  <a:reflection blurRad="12700" stA="34000" endA="740" endPos="53000" dir="5400000" sy="-100000" algn="bl" rotWithShape="0"/>
                </a:effectLst>
                <a:latin typeface="Calibri" panose="020F0502020204030204" pitchFamily="34" charset="0"/>
                <a:cs typeface="Calibri" panose="020F0502020204030204" pitchFamily="34" charset="0"/>
              </a:defRPr>
            </a:lvl1pPr>
            <a:extLst/>
          </a:lstStyle>
          <a:p>
            <a:r>
              <a:rPr kumimoji="0" lang="en-US" dirty="0"/>
              <a:t>Click to edit Master</a:t>
            </a:r>
            <a:br>
              <a:rPr kumimoji="0" lang="en-US" dirty="0"/>
            </a:br>
            <a:endParaRPr kumimoji="0" lang="en-US" dirty="0"/>
          </a:p>
        </p:txBody>
      </p:sp>
      <p:sp>
        <p:nvSpPr>
          <p:cNvPr id="9" name="Subtitle 8"/>
          <p:cNvSpPr>
            <a:spLocks noGrp="1"/>
          </p:cNvSpPr>
          <p:nvPr>
            <p:ph type="subTitle" idx="1" hasCustomPrompt="1"/>
          </p:nvPr>
        </p:nvSpPr>
        <p:spPr>
          <a:xfrm>
            <a:off x="1218883" y="4429444"/>
            <a:ext cx="10360501" cy="1508760"/>
          </a:xfrm>
        </p:spPr>
        <p:txBody>
          <a:bodyPr lIns="143684" tIns="65311" anchor="b"/>
          <a:lstStyle>
            <a:lvl1pPr marL="0" indent="0" algn="l">
              <a:spcBef>
                <a:spcPts val="0"/>
              </a:spcBef>
              <a:buNone/>
              <a:defRPr sz="2400" baseline="0">
                <a:solidFill>
                  <a:schemeClr val="tx1"/>
                </a:solidFill>
                <a:latin typeface="Calibri" panose="020F0502020204030204" pitchFamily="34" charset="0"/>
                <a:cs typeface="Calibri" panose="020F0502020204030204" pitchFamily="34" charset="0"/>
              </a:defRPr>
            </a:lvl1pPr>
            <a:lvl2pPr marL="544106" indent="0" algn="ctr">
              <a:buNone/>
            </a:lvl2pPr>
            <a:lvl3pPr marL="1088212" indent="0" algn="ctr">
              <a:buNone/>
            </a:lvl3pPr>
            <a:lvl4pPr marL="1632319" indent="0" algn="ctr">
              <a:buNone/>
            </a:lvl4pPr>
            <a:lvl5pPr marL="2176425" indent="0" algn="ctr">
              <a:buNone/>
            </a:lvl5pPr>
            <a:lvl6pPr marL="2720531" indent="0" algn="ctr">
              <a:buNone/>
            </a:lvl6pPr>
            <a:lvl7pPr marL="3264636" indent="0" algn="ctr">
              <a:buNone/>
            </a:lvl7pPr>
            <a:lvl8pPr marL="3808742" indent="0" algn="ctr">
              <a:buNone/>
            </a:lvl8pPr>
            <a:lvl9pPr marL="4352849" indent="0" algn="ctr">
              <a:buNone/>
            </a:lvl9pPr>
            <a:extLst/>
          </a:lstStyle>
          <a:p>
            <a:r>
              <a:rPr kumimoji="0" lang="en-US" dirty="0"/>
              <a:t>Click to edit Master subtitle style, author, date/time and venue </a:t>
            </a:r>
          </a:p>
        </p:txBody>
      </p:sp>
      <p:grpSp>
        <p:nvGrpSpPr>
          <p:cNvPr id="5" name="Group 4">
            <a:extLst>
              <a:ext uri="{FF2B5EF4-FFF2-40B4-BE49-F238E27FC236}">
                <a16:creationId xmlns:a16="http://schemas.microsoft.com/office/drawing/2014/main" id="{CB9A6080-94AE-114B-BFA5-5FA5BB16A0BA}"/>
              </a:ext>
            </a:extLst>
          </p:cNvPr>
          <p:cNvGrpSpPr>
            <a:grpSpLocks noChangeAspect="1"/>
          </p:cNvGrpSpPr>
          <p:nvPr userDrawn="1"/>
        </p:nvGrpSpPr>
        <p:grpSpPr>
          <a:xfrm>
            <a:off x="1175187" y="762000"/>
            <a:ext cx="1553499" cy="581673"/>
            <a:chOff x="1314450" y="6391094"/>
            <a:chExt cx="1123377" cy="420623"/>
          </a:xfrm>
        </p:grpSpPr>
        <p:sp>
          <p:nvSpPr>
            <p:cNvPr id="6" name="Freeform: Shape 10">
              <a:extLst>
                <a:ext uri="{FF2B5EF4-FFF2-40B4-BE49-F238E27FC236}">
                  <a16:creationId xmlns:a16="http://schemas.microsoft.com/office/drawing/2014/main" id="{DD59582C-EC1D-E141-AB7B-02DC15CFF0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sz="1800"/>
            </a:p>
          </p:txBody>
        </p:sp>
        <p:sp>
          <p:nvSpPr>
            <p:cNvPr id="7" name="Freeform: Shape 11">
              <a:extLst>
                <a:ext uri="{FF2B5EF4-FFF2-40B4-BE49-F238E27FC236}">
                  <a16:creationId xmlns:a16="http://schemas.microsoft.com/office/drawing/2014/main" id="{963A48C2-FDAB-BA4F-9530-E8EB807624F8}"/>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sz="1800"/>
            </a:p>
          </p:txBody>
        </p:sp>
        <p:sp>
          <p:nvSpPr>
            <p:cNvPr id="10" name="Freeform: Shape 12">
              <a:extLst>
                <a:ext uri="{FF2B5EF4-FFF2-40B4-BE49-F238E27FC236}">
                  <a16:creationId xmlns:a16="http://schemas.microsoft.com/office/drawing/2014/main" id="{3F5DCC0E-BBFB-B94A-8E23-BC56C8585AD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sz="1800"/>
            </a:p>
          </p:txBody>
        </p:sp>
        <p:sp>
          <p:nvSpPr>
            <p:cNvPr id="11" name="Freeform: Shape 13">
              <a:extLst>
                <a:ext uri="{FF2B5EF4-FFF2-40B4-BE49-F238E27FC236}">
                  <a16:creationId xmlns:a16="http://schemas.microsoft.com/office/drawing/2014/main" id="{6F61AE0D-ED5D-AA4E-9EC5-E0CB4FA320CD}"/>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sz="1800"/>
            </a:p>
          </p:txBody>
        </p:sp>
      </p:grpSp>
      <p:sp>
        <p:nvSpPr>
          <p:cNvPr id="3" name="Text Placeholder 2">
            <a:extLst>
              <a:ext uri="{FF2B5EF4-FFF2-40B4-BE49-F238E27FC236}">
                <a16:creationId xmlns:a16="http://schemas.microsoft.com/office/drawing/2014/main" id="{EFF6B906-6D47-F641-A960-3F844599257C}"/>
              </a:ext>
            </a:extLst>
          </p:cNvPr>
          <p:cNvSpPr>
            <a:spLocks noGrp="1"/>
          </p:cNvSpPr>
          <p:nvPr>
            <p:ph type="body" sz="quarter" idx="10" hasCustomPrompt="1"/>
          </p:nvPr>
        </p:nvSpPr>
        <p:spPr>
          <a:xfrm>
            <a:off x="2929097" y="762001"/>
            <a:ext cx="8650287" cy="575878"/>
          </a:xfrm>
        </p:spPr>
        <p:txBody>
          <a:bodyPr anchor="ctr">
            <a:normAutofit/>
          </a:bodyPr>
          <a:lstStyle>
            <a:lvl1pPr algn="r">
              <a:buFontTx/>
              <a:buNone/>
              <a:defRPr sz="2400" b="1">
                <a:solidFill>
                  <a:schemeClr val="accent4">
                    <a:lumMod val="20000"/>
                    <a:lumOff val="80000"/>
                  </a:schemeClr>
                </a:solidFill>
                <a:latin typeface="Calibri" panose="020F0502020204030204" pitchFamily="34" charset="0"/>
                <a:cs typeface="Calibri" panose="020F0502020204030204" pitchFamily="34" charset="0"/>
              </a:defRPr>
            </a:lvl1pPr>
            <a:lvl2pPr>
              <a:defRPr>
                <a:solidFill>
                  <a:schemeClr val="accent4">
                    <a:lumMod val="20000"/>
                    <a:lumOff val="80000"/>
                  </a:schemeClr>
                </a:solidFill>
              </a:defRPr>
            </a:lvl2pPr>
            <a:lvl3pPr>
              <a:defRPr>
                <a:solidFill>
                  <a:schemeClr val="accent4">
                    <a:lumMod val="20000"/>
                    <a:lumOff val="80000"/>
                  </a:schemeClr>
                </a:solidFill>
              </a:defRPr>
            </a:lvl3pPr>
            <a:lvl4pPr>
              <a:defRPr>
                <a:solidFill>
                  <a:schemeClr val="accent4">
                    <a:lumMod val="20000"/>
                    <a:lumOff val="80000"/>
                  </a:schemeClr>
                </a:solidFill>
              </a:defRPr>
            </a:lvl4pPr>
            <a:lvl5pPr>
              <a:defRPr>
                <a:solidFill>
                  <a:schemeClr val="accent4">
                    <a:lumMod val="20000"/>
                    <a:lumOff val="80000"/>
                  </a:schemeClr>
                </a:solidFill>
              </a:defRPr>
            </a:lvl5pPr>
          </a:lstStyle>
          <a:p>
            <a:pPr lvl="0"/>
            <a:r>
              <a:rPr lang="en-US"/>
              <a:t>Click to edit Heading for Master Tile Page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883" y="512064"/>
            <a:ext cx="10360501" cy="615400"/>
          </a:xfrm>
        </p:spPr>
        <p:txBody>
          <a:bodyPr anchor="ctr"/>
          <a:lstStyle>
            <a:lvl1pPr>
              <a:defRPr sz="3600" b="1" spc="0" baseline="0">
                <a:latin typeface="Calibri" panose="020F0502020204030204" pitchFamily="34" charset="0"/>
                <a:cs typeface="Calibri" panose="020F0502020204030204" pitchFamily="34" charset="0"/>
              </a:defRPr>
            </a:lvl1pPr>
          </a:lstStyle>
          <a:p>
            <a:r>
              <a:rPr kumimoji="0" lang="en-US" dirty="0"/>
              <a:t>Click to edit Master title style</a:t>
            </a:r>
          </a:p>
        </p:txBody>
      </p:sp>
      <p:sp>
        <p:nvSpPr>
          <p:cNvPr id="3" name="Content Placeholder 2"/>
          <p:cNvSpPr>
            <a:spLocks noGrp="1"/>
          </p:cNvSpPr>
          <p:nvPr>
            <p:ph idx="1"/>
          </p:nvPr>
        </p:nvSpPr>
        <p:spPr>
          <a:xfrm>
            <a:off x="1218883" y="1180111"/>
            <a:ext cx="10360501" cy="5175449"/>
          </a:xfrm>
        </p:spPr>
        <p:txBody>
          <a:bodyPr>
            <a:normAutofit/>
          </a:bodyPr>
          <a:lstStyle>
            <a:lvl1pPr>
              <a:defRPr sz="3200" baseline="0">
                <a:latin typeface="Calibri" panose="020F0502020204030204" pitchFamily="34" charset="0"/>
                <a:cs typeface="Calibri" panose="020F0502020204030204" pitchFamily="34" charset="0"/>
              </a:defRPr>
            </a:lvl1pPr>
            <a:lvl2pPr>
              <a:defRPr sz="2800" baseline="0">
                <a:latin typeface="Calibri" panose="020F0502020204030204" pitchFamily="34" charset="0"/>
                <a:cs typeface="Calibri" panose="020F0502020204030204" pitchFamily="34" charset="0"/>
              </a:defRPr>
            </a:lvl2pPr>
            <a:lvl3pPr>
              <a:defRPr sz="2800" baseline="0">
                <a:latin typeface="Calibri" panose="020F0502020204030204" pitchFamily="34" charset="0"/>
                <a:cs typeface="Calibri" panose="020F0502020204030204" pitchFamily="34" charset="0"/>
              </a:defRPr>
            </a:lvl3pPr>
            <a:lvl4pPr>
              <a:defRPr sz="2400" baseline="0">
                <a:latin typeface="Calibri" panose="020F0502020204030204" pitchFamily="34" charset="0"/>
                <a:cs typeface="Calibri" panose="020F0502020204030204" pitchFamily="34" charset="0"/>
              </a:defRPr>
            </a:lvl4pPr>
            <a:lvl5pPr>
              <a:defRPr sz="2400" baseline="0">
                <a:latin typeface="Calibri" panose="020F0502020204030204" pitchFamily="34" charset="0"/>
                <a:cs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11477810" y="6416676"/>
            <a:ext cx="711015" cy="441324"/>
          </a:xfrm>
        </p:spPr>
        <p:txBody>
          <a:bodyPr anchor="b"/>
          <a:lstStyle>
            <a:lvl1pPr algn="r">
              <a:defRPr sz="1400">
                <a:latin typeface="Calibri" panose="020F0502020204030204" pitchFamily="34" charset="0"/>
                <a:cs typeface="Calibri" panose="020F0502020204030204" pitchFamily="34" charset="0"/>
              </a:defRPr>
            </a:lvl1pPr>
          </a:lstStyle>
          <a:p>
            <a:fld id="{518727FE-8BA6-410E-8B18-E4109D39D295}" type="slidenum">
              <a:rPr lang="en-US" smtClean="0"/>
              <a:pPr/>
              <a:t>‹#›</a:t>
            </a:fld>
            <a:endParaRPr lang="en-US" sz="1400"/>
          </a:p>
        </p:txBody>
      </p:sp>
      <p:sp>
        <p:nvSpPr>
          <p:cNvPr id="5" name="Text Placeholder 4">
            <a:extLst>
              <a:ext uri="{FF2B5EF4-FFF2-40B4-BE49-F238E27FC236}">
                <a16:creationId xmlns:a16="http://schemas.microsoft.com/office/drawing/2014/main" id="{AD37F5FD-576C-994A-89F7-BA48AFD51B12}"/>
              </a:ext>
            </a:extLst>
          </p:cNvPr>
          <p:cNvSpPr>
            <a:spLocks noGrp="1"/>
          </p:cNvSpPr>
          <p:nvPr>
            <p:ph type="body" sz="quarter" idx="13" hasCustomPrompt="1"/>
          </p:nvPr>
        </p:nvSpPr>
        <p:spPr>
          <a:xfrm>
            <a:off x="1671194" y="6364030"/>
            <a:ext cx="8879681" cy="493970"/>
          </a:xfrm>
        </p:spPr>
        <p:txBody>
          <a:bodyPr anchor="b"/>
          <a:lstStyle>
            <a:lvl1pPr algn="ctr">
              <a:buNone/>
              <a:defRPr sz="1400" b="1">
                <a:solidFill>
                  <a:schemeClr val="accent4">
                    <a:lumMod val="20000"/>
                    <a:lumOff val="80000"/>
                  </a:schemeClr>
                </a:solidFill>
                <a:latin typeface="Calibri" panose="020F0502020204030204" pitchFamily="34" charset="0"/>
                <a:cs typeface="Calibri" panose="020F0502020204030204" pitchFamily="34" charset="0"/>
              </a:defRPr>
            </a:lvl1pPr>
            <a:lvl5pPr algn="l">
              <a:buNone/>
              <a:defRPr/>
            </a:lvl5pPr>
          </a:lstStyle>
          <a:p>
            <a:pPr lvl="0"/>
            <a:r>
              <a:rPr lang="en-US" sz="1400">
                <a:latin typeface="Calibri" panose="020F0502020204030204" pitchFamily="34" charset="0"/>
                <a:cs typeface="Calibri" panose="020F0502020204030204" pitchFamily="34" charset="0"/>
              </a:rPr>
              <a:t>Click to Edit Page Title</a:t>
            </a:r>
            <a:endParaRPr lang="en-US"/>
          </a:p>
        </p:txBody>
      </p:sp>
      <p:sp>
        <p:nvSpPr>
          <p:cNvPr id="13" name="TextBox 12">
            <a:extLst>
              <a:ext uri="{FF2B5EF4-FFF2-40B4-BE49-F238E27FC236}">
                <a16:creationId xmlns:a16="http://schemas.microsoft.com/office/drawing/2014/main" id="{A86DE02C-DF49-DD44-8C82-EF5A30988212}"/>
              </a:ext>
            </a:extLst>
          </p:cNvPr>
          <p:cNvSpPr txBox="1"/>
          <p:nvPr userDrawn="1"/>
        </p:nvSpPr>
        <p:spPr>
          <a:xfrm>
            <a:off x="0" y="6416676"/>
            <a:ext cx="1670756" cy="39998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2021 VLSI-TSA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2064"/>
            <a:ext cx="10969943" cy="493970"/>
          </a:xfrm>
        </p:spPr>
        <p:txBody>
          <a:bodyPr anchor="ctr"/>
          <a:lstStyle>
            <a:lvl1pPr>
              <a:defRPr sz="3600" b="1" spc="0">
                <a:latin typeface="Calibri" panose="020F0502020204030204" pitchFamily="34" charset="0"/>
                <a:cs typeface="Calibri" panose="020F0502020204030204" pitchFamily="34" charset="0"/>
              </a:defRPr>
            </a:lvl1pPr>
          </a:lstStyle>
          <a:p>
            <a:r>
              <a:rPr kumimoji="0" lang="en-US" dirty="0"/>
              <a:t>Click to edit Master title style</a:t>
            </a:r>
          </a:p>
        </p:txBody>
      </p:sp>
      <p:sp>
        <p:nvSpPr>
          <p:cNvPr id="3" name="Content Placeholder 2"/>
          <p:cNvSpPr>
            <a:spLocks noGrp="1"/>
          </p:cNvSpPr>
          <p:nvPr>
            <p:ph sz="half" idx="1"/>
          </p:nvPr>
        </p:nvSpPr>
        <p:spPr>
          <a:xfrm>
            <a:off x="618964" y="1058682"/>
            <a:ext cx="5383398" cy="5237784"/>
          </a:xfrm>
        </p:spPr>
        <p:txBody>
          <a:bodyPr>
            <a:normAutofit/>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205508" y="1058682"/>
            <a:ext cx="5383398" cy="5237784"/>
          </a:xfrm>
        </p:spPr>
        <p:txBody>
          <a:bodyPr>
            <a:normAutofit/>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Slide Number Placeholder 6"/>
          <p:cNvSpPr>
            <a:spLocks noGrp="1"/>
          </p:cNvSpPr>
          <p:nvPr>
            <p:ph type="sldNum" sz="quarter" idx="12"/>
          </p:nvPr>
        </p:nvSpPr>
        <p:spPr>
          <a:xfrm>
            <a:off x="11477810" y="6416676"/>
            <a:ext cx="711015" cy="441323"/>
          </a:xfrm>
        </p:spPr>
        <p:txBody>
          <a:bodyPr/>
          <a:lstStyle>
            <a:lvl1pPr>
              <a:defRPr sz="1400"/>
            </a:lvl1pPr>
          </a:lstStyle>
          <a:p>
            <a:fld id="{D1FB4D32-6D90-4436-8F4E-272F3EB1B7E7}" type="slidenum">
              <a:rPr lang="en-US" smtClean="0"/>
              <a:pPr/>
              <a:t>‹#›</a:t>
            </a:fld>
            <a:endParaRPr lang="en-US" sz="1400"/>
          </a:p>
        </p:txBody>
      </p:sp>
      <p:sp>
        <p:nvSpPr>
          <p:cNvPr id="13" name="Text Placeholder 4">
            <a:extLst>
              <a:ext uri="{FF2B5EF4-FFF2-40B4-BE49-F238E27FC236}">
                <a16:creationId xmlns:a16="http://schemas.microsoft.com/office/drawing/2014/main" id="{AC87EE27-C2A7-8F44-8B03-588ADFD59ED7}"/>
              </a:ext>
            </a:extLst>
          </p:cNvPr>
          <p:cNvSpPr>
            <a:spLocks noGrp="1"/>
          </p:cNvSpPr>
          <p:nvPr>
            <p:ph type="body" sz="quarter" idx="13" hasCustomPrompt="1"/>
          </p:nvPr>
        </p:nvSpPr>
        <p:spPr>
          <a:xfrm>
            <a:off x="1893886" y="6364029"/>
            <a:ext cx="8401051" cy="493970"/>
          </a:xfrm>
        </p:spPr>
        <p:txBody>
          <a:bodyPr anchor="b"/>
          <a:lstStyle>
            <a:lvl1pPr algn="ctr">
              <a:buNone/>
              <a:defRPr sz="1400" b="1">
                <a:solidFill>
                  <a:schemeClr val="accent4">
                    <a:lumMod val="20000"/>
                    <a:lumOff val="80000"/>
                  </a:schemeClr>
                </a:solidFill>
                <a:latin typeface="Calibri" panose="020F0502020204030204" pitchFamily="34" charset="0"/>
                <a:cs typeface="Calibri" panose="020F0502020204030204" pitchFamily="34" charset="0"/>
              </a:defRPr>
            </a:lvl1pPr>
            <a:lvl5pPr algn="l">
              <a:buNone/>
              <a:defRPr/>
            </a:lvl5pPr>
          </a:lstStyle>
          <a:p>
            <a:pPr lvl="0"/>
            <a:r>
              <a:rPr lang="en-US" sz="1400">
                <a:latin typeface="Calibri" panose="020F0502020204030204" pitchFamily="34" charset="0"/>
                <a:cs typeface="Calibri" panose="020F0502020204030204" pitchFamily="34" charset="0"/>
              </a:rPr>
              <a:t>Click to Edit Page Title</a:t>
            </a:r>
            <a:endParaRPr lang="en-US"/>
          </a:p>
        </p:txBody>
      </p:sp>
      <p:sp>
        <p:nvSpPr>
          <p:cNvPr id="14" name="TextBox 13">
            <a:extLst>
              <a:ext uri="{FF2B5EF4-FFF2-40B4-BE49-F238E27FC236}">
                <a16:creationId xmlns:a16="http://schemas.microsoft.com/office/drawing/2014/main" id="{17873857-EE0F-7044-BE89-8B8F112B94EC}"/>
              </a:ext>
            </a:extLst>
          </p:cNvPr>
          <p:cNvSpPr txBox="1"/>
          <p:nvPr userDrawn="1"/>
        </p:nvSpPr>
        <p:spPr>
          <a:xfrm>
            <a:off x="0" y="6416676"/>
            <a:ext cx="1670756" cy="39998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2021 VLSI-TSA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2064"/>
            <a:ext cx="10969944" cy="441323"/>
          </a:xfrm>
        </p:spPr>
        <p:txBody>
          <a:bodyPr anchor="ctr"/>
          <a:lstStyle>
            <a:lvl1pPr>
              <a:defRPr sz="3600" b="1" spc="0">
                <a:latin typeface="Calibri" panose="020F0502020204030204" pitchFamily="34" charset="0"/>
                <a:cs typeface="Calibri" panose="020F0502020204030204" pitchFamily="34" charset="0"/>
              </a:defRPr>
            </a:lvl1pPr>
            <a:extLst/>
          </a:lstStyle>
          <a:p>
            <a:r>
              <a:rPr kumimoji="0" lang="en-US" dirty="0"/>
              <a:t>Click to edit Master title style</a:t>
            </a:r>
          </a:p>
        </p:txBody>
      </p:sp>
      <p:sp>
        <p:nvSpPr>
          <p:cNvPr id="3" name="Text Placeholder 2"/>
          <p:cNvSpPr>
            <a:spLocks noGrp="1"/>
          </p:cNvSpPr>
          <p:nvPr>
            <p:ph type="body" idx="1"/>
          </p:nvPr>
        </p:nvSpPr>
        <p:spPr>
          <a:xfrm>
            <a:off x="609441" y="1031072"/>
            <a:ext cx="5385515" cy="639762"/>
          </a:xfrm>
        </p:spPr>
        <p:txBody>
          <a:bodyPr anchor="ctr"/>
          <a:lstStyle>
            <a:lvl1pPr marL="87057" indent="0" algn="l">
              <a:buNone/>
              <a:defRPr sz="2400" b="1">
                <a:solidFill>
                  <a:schemeClr val="accent2"/>
                </a:solidFill>
                <a:latin typeface="Calibri" panose="020F0502020204030204" pitchFamily="34" charset="0"/>
                <a:cs typeface="Calibri" panose="020F0502020204030204" pitchFamily="34" charset="0"/>
              </a:defRPr>
            </a:lvl1pPr>
            <a:lvl2pPr>
              <a:buNone/>
              <a:defRPr sz="2416" b="1"/>
            </a:lvl2pPr>
            <a:lvl3pPr>
              <a:buNone/>
              <a:defRPr sz="2166" b="1"/>
            </a:lvl3pPr>
            <a:lvl4pPr>
              <a:buNone/>
              <a:defRPr sz="1916" b="1"/>
            </a:lvl4pPr>
            <a:lvl5pPr>
              <a:buNone/>
              <a:defRPr sz="1916" b="1"/>
            </a:lvl5pPr>
            <a:extLst/>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6191755" y="1031072"/>
            <a:ext cx="5387630" cy="639762"/>
          </a:xfrm>
        </p:spPr>
        <p:txBody>
          <a:bodyPr anchor="ctr"/>
          <a:lstStyle>
            <a:lvl1pPr marL="87057" indent="0">
              <a:buNone/>
              <a:defRPr sz="2400" b="1">
                <a:solidFill>
                  <a:schemeClr val="accent2"/>
                </a:solidFill>
                <a:latin typeface="Calibri" panose="020F0502020204030204" pitchFamily="34" charset="0"/>
                <a:cs typeface="Calibri" panose="020F0502020204030204" pitchFamily="34" charset="0"/>
              </a:defRPr>
            </a:lvl1pPr>
            <a:lvl2pPr>
              <a:buNone/>
              <a:defRPr sz="2416" b="1"/>
            </a:lvl2pPr>
            <a:lvl3pPr>
              <a:buNone/>
              <a:defRPr sz="2166" b="1"/>
            </a:lvl3pPr>
            <a:lvl4pPr>
              <a:buNone/>
              <a:defRPr sz="1916" b="1"/>
            </a:lvl4pPr>
            <a:lvl5pPr>
              <a:buNone/>
              <a:defRPr sz="1916"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441" y="1680358"/>
            <a:ext cx="5385515" cy="4664889"/>
          </a:xfrm>
        </p:spPr>
        <p:txBody>
          <a:bodyPr>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6191755" y="1680358"/>
            <a:ext cx="5387630" cy="4664889"/>
          </a:xfrm>
        </p:spPr>
        <p:txBody>
          <a:bodyPr>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Slide Number Placeholder 8"/>
          <p:cNvSpPr>
            <a:spLocks noGrp="1"/>
          </p:cNvSpPr>
          <p:nvPr>
            <p:ph type="sldNum" sz="quarter" idx="12"/>
          </p:nvPr>
        </p:nvSpPr>
        <p:spPr>
          <a:xfrm>
            <a:off x="11477810" y="6416676"/>
            <a:ext cx="711015" cy="441322"/>
          </a:xfrm>
        </p:spPr>
        <p:txBody>
          <a:bodyPr/>
          <a:lstStyle>
            <a:lvl1pPr>
              <a:defRPr sz="1400"/>
            </a:lvl1pPr>
          </a:lstStyle>
          <a:p>
            <a:fld id="{6BB64760-54A4-47C5-96F5-6B538CBEB93F}" type="slidenum">
              <a:rPr lang="en-US" smtClean="0"/>
              <a:pPr/>
              <a:t>‹#›</a:t>
            </a:fld>
            <a:endParaRPr lang="en-US" sz="1400"/>
          </a:p>
        </p:txBody>
      </p:sp>
      <p:sp>
        <p:nvSpPr>
          <p:cNvPr id="15" name="Text Placeholder 4">
            <a:extLst>
              <a:ext uri="{FF2B5EF4-FFF2-40B4-BE49-F238E27FC236}">
                <a16:creationId xmlns:a16="http://schemas.microsoft.com/office/drawing/2014/main" id="{59038177-6C1F-0E45-86A2-5747ED62BCC4}"/>
              </a:ext>
            </a:extLst>
          </p:cNvPr>
          <p:cNvSpPr>
            <a:spLocks noGrp="1"/>
          </p:cNvSpPr>
          <p:nvPr>
            <p:ph type="body" sz="quarter" idx="13" hasCustomPrompt="1"/>
          </p:nvPr>
        </p:nvSpPr>
        <p:spPr>
          <a:xfrm>
            <a:off x="1637418" y="6416675"/>
            <a:ext cx="8908257" cy="441323"/>
          </a:xfrm>
        </p:spPr>
        <p:txBody>
          <a:bodyPr anchor="b"/>
          <a:lstStyle>
            <a:lvl1pPr algn="ctr">
              <a:buNone/>
              <a:defRPr sz="1400" b="1">
                <a:solidFill>
                  <a:schemeClr val="accent4">
                    <a:lumMod val="20000"/>
                    <a:lumOff val="80000"/>
                  </a:schemeClr>
                </a:solidFill>
                <a:latin typeface="Calibri" panose="020F0502020204030204" pitchFamily="34" charset="0"/>
                <a:cs typeface="Calibri" panose="020F0502020204030204" pitchFamily="34" charset="0"/>
              </a:defRPr>
            </a:lvl1pPr>
            <a:lvl5pPr algn="l">
              <a:buNone/>
              <a:defRPr/>
            </a:lvl5pPr>
          </a:lstStyle>
          <a:p>
            <a:pPr lvl="0"/>
            <a:r>
              <a:rPr lang="en-US" sz="1400">
                <a:latin typeface="Calibri" panose="020F0502020204030204" pitchFamily="34" charset="0"/>
                <a:cs typeface="Calibri" panose="020F0502020204030204" pitchFamily="34" charset="0"/>
              </a:rPr>
              <a:t>Click to Edit Page Title</a:t>
            </a:r>
            <a:endParaRPr lang="en-US"/>
          </a:p>
        </p:txBody>
      </p:sp>
      <p:sp>
        <p:nvSpPr>
          <p:cNvPr id="14" name="TextBox 13">
            <a:extLst>
              <a:ext uri="{FF2B5EF4-FFF2-40B4-BE49-F238E27FC236}">
                <a16:creationId xmlns:a16="http://schemas.microsoft.com/office/drawing/2014/main" id="{E8C333E3-86A6-8B45-9614-4095A2EA0309}"/>
              </a:ext>
            </a:extLst>
          </p:cNvPr>
          <p:cNvSpPr txBox="1"/>
          <p:nvPr userDrawn="1"/>
        </p:nvSpPr>
        <p:spPr>
          <a:xfrm>
            <a:off x="0" y="6416676"/>
            <a:ext cx="1670756" cy="39998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2021 VLSI-TSA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8883" y="512064"/>
            <a:ext cx="10360501" cy="493970"/>
          </a:xfrm>
        </p:spPr>
        <p:txBody>
          <a:bodyPr anchor="ctr"/>
          <a:lstStyle>
            <a:lvl1pPr>
              <a:defRPr sz="3600" b="1" cap="none" spc="0" baseline="0">
                <a:latin typeface="Calibri" panose="020F0502020204030204" pitchFamily="34" charset="0"/>
                <a:cs typeface="Calibri" panose="020F0502020204030204" pitchFamily="34" charset="0"/>
              </a:defRPr>
            </a:lvl1pPr>
            <a:extLst/>
          </a:lstStyle>
          <a:p>
            <a:r>
              <a:rPr kumimoji="0" lang="en-US" dirty="0"/>
              <a:t>Click to edit Master title style</a:t>
            </a:r>
          </a:p>
        </p:txBody>
      </p:sp>
      <p:sp>
        <p:nvSpPr>
          <p:cNvPr id="5" name="Slide Number Placeholder 4"/>
          <p:cNvSpPr>
            <a:spLocks noGrp="1"/>
          </p:cNvSpPr>
          <p:nvPr>
            <p:ph type="sldNum" sz="quarter" idx="12"/>
          </p:nvPr>
        </p:nvSpPr>
        <p:spPr>
          <a:xfrm>
            <a:off x="11477810" y="6416676"/>
            <a:ext cx="711015" cy="441324"/>
          </a:xfrm>
        </p:spPr>
        <p:txBody>
          <a:bodyPr/>
          <a:lstStyle>
            <a:lvl1pPr>
              <a:defRPr sz="1400"/>
            </a:lvl1pPr>
          </a:lstStyle>
          <a:p>
            <a:fld id="{17AA2687-1D62-4697-B07C-AE046A4947FE}" type="slidenum">
              <a:rPr lang="en-US" smtClean="0"/>
              <a:pPr/>
              <a:t>‹#›</a:t>
            </a:fld>
            <a:endParaRPr lang="en-US" sz="1400"/>
          </a:p>
        </p:txBody>
      </p:sp>
      <p:sp>
        <p:nvSpPr>
          <p:cNvPr id="13" name="Text Placeholder 4">
            <a:extLst>
              <a:ext uri="{FF2B5EF4-FFF2-40B4-BE49-F238E27FC236}">
                <a16:creationId xmlns:a16="http://schemas.microsoft.com/office/drawing/2014/main" id="{470313AE-05FF-7B49-9001-E0202E4F08DA}"/>
              </a:ext>
            </a:extLst>
          </p:cNvPr>
          <p:cNvSpPr>
            <a:spLocks noGrp="1"/>
          </p:cNvSpPr>
          <p:nvPr>
            <p:ph type="body" sz="quarter" idx="13" hasCustomPrompt="1"/>
          </p:nvPr>
        </p:nvSpPr>
        <p:spPr>
          <a:xfrm>
            <a:off x="1599757" y="6364029"/>
            <a:ext cx="9022556" cy="493970"/>
          </a:xfrm>
        </p:spPr>
        <p:txBody>
          <a:bodyPr anchor="b"/>
          <a:lstStyle>
            <a:lvl1pPr algn="ctr">
              <a:buNone/>
              <a:defRPr sz="1400" b="1">
                <a:solidFill>
                  <a:schemeClr val="accent4">
                    <a:lumMod val="20000"/>
                    <a:lumOff val="80000"/>
                  </a:schemeClr>
                </a:solidFill>
                <a:latin typeface="Calibri" panose="020F0502020204030204" pitchFamily="34" charset="0"/>
                <a:cs typeface="Calibri" panose="020F0502020204030204" pitchFamily="34" charset="0"/>
              </a:defRPr>
            </a:lvl1pPr>
            <a:lvl5pPr algn="l">
              <a:buNone/>
              <a:defRPr/>
            </a:lvl5pPr>
          </a:lstStyle>
          <a:p>
            <a:pPr lvl="0"/>
            <a:r>
              <a:rPr lang="en-US" sz="1400">
                <a:latin typeface="Calibri" panose="020F0502020204030204" pitchFamily="34" charset="0"/>
                <a:cs typeface="Calibri" panose="020F0502020204030204" pitchFamily="34" charset="0"/>
              </a:rPr>
              <a:t>Click to Edit Page Title</a:t>
            </a:r>
            <a:endParaRPr lang="en-US"/>
          </a:p>
        </p:txBody>
      </p:sp>
      <p:sp>
        <p:nvSpPr>
          <p:cNvPr id="10" name="TextBox 9">
            <a:extLst>
              <a:ext uri="{FF2B5EF4-FFF2-40B4-BE49-F238E27FC236}">
                <a16:creationId xmlns:a16="http://schemas.microsoft.com/office/drawing/2014/main" id="{BA319F45-D733-7E49-9A83-97814F11B0BE}"/>
              </a:ext>
            </a:extLst>
          </p:cNvPr>
          <p:cNvSpPr txBox="1"/>
          <p:nvPr userDrawn="1"/>
        </p:nvSpPr>
        <p:spPr>
          <a:xfrm>
            <a:off x="0" y="6416676"/>
            <a:ext cx="1670756" cy="39998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2021 VLSI-TSA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77810" y="6416676"/>
            <a:ext cx="711015" cy="441324"/>
          </a:xfrm>
        </p:spPr>
        <p:txBody>
          <a:bodyPr/>
          <a:lstStyle>
            <a:lvl1pPr>
              <a:defRPr sz="1400"/>
            </a:lvl1pPr>
          </a:lstStyle>
          <a:p>
            <a:fld id="{BE378E9E-2D08-4DFB-AA46-1F6EC28612C7}" type="slidenum">
              <a:rPr lang="en-US" smtClean="0"/>
              <a:pPr/>
              <a:t>‹#›</a:t>
            </a:fld>
            <a:endParaRPr lang="en-US" sz="1400"/>
          </a:p>
        </p:txBody>
      </p:sp>
      <p:sp>
        <p:nvSpPr>
          <p:cNvPr id="10" name="Text Placeholder 4">
            <a:extLst>
              <a:ext uri="{FF2B5EF4-FFF2-40B4-BE49-F238E27FC236}">
                <a16:creationId xmlns:a16="http://schemas.microsoft.com/office/drawing/2014/main" id="{32388520-ED7D-FA4D-AF1F-E1B33593C9F9}"/>
              </a:ext>
            </a:extLst>
          </p:cNvPr>
          <p:cNvSpPr>
            <a:spLocks noGrp="1"/>
          </p:cNvSpPr>
          <p:nvPr>
            <p:ph type="body" sz="quarter" idx="13" hasCustomPrompt="1"/>
          </p:nvPr>
        </p:nvSpPr>
        <p:spPr>
          <a:xfrm>
            <a:off x="1418880" y="6364029"/>
            <a:ext cx="9351063" cy="493970"/>
          </a:xfrm>
        </p:spPr>
        <p:txBody>
          <a:bodyPr anchor="b"/>
          <a:lstStyle>
            <a:lvl1pPr algn="ctr">
              <a:buNone/>
              <a:defRPr sz="1400" b="1">
                <a:solidFill>
                  <a:schemeClr val="accent4">
                    <a:lumMod val="20000"/>
                    <a:lumOff val="80000"/>
                  </a:schemeClr>
                </a:solidFill>
                <a:latin typeface="Calibri" panose="020F0502020204030204" pitchFamily="34" charset="0"/>
                <a:cs typeface="Calibri" panose="020F0502020204030204" pitchFamily="34" charset="0"/>
              </a:defRPr>
            </a:lvl1pPr>
            <a:lvl5pPr algn="l">
              <a:buNone/>
              <a:defRPr/>
            </a:lvl5pPr>
          </a:lstStyle>
          <a:p>
            <a:pPr lvl="0"/>
            <a:r>
              <a:rPr lang="en-US" sz="1400">
                <a:latin typeface="Calibri" panose="020F0502020204030204" pitchFamily="34" charset="0"/>
                <a:cs typeface="Calibri" panose="020F0502020204030204" pitchFamily="34" charset="0"/>
              </a:rPr>
              <a:t>Click to Edit Page Title</a:t>
            </a:r>
            <a:endParaRPr lang="en-US"/>
          </a:p>
        </p:txBody>
      </p:sp>
      <p:sp>
        <p:nvSpPr>
          <p:cNvPr id="9" name="TextBox 8">
            <a:extLst>
              <a:ext uri="{FF2B5EF4-FFF2-40B4-BE49-F238E27FC236}">
                <a16:creationId xmlns:a16="http://schemas.microsoft.com/office/drawing/2014/main" id="{F123957F-A231-F44A-97B4-DB36A55CF20A}"/>
              </a:ext>
            </a:extLst>
          </p:cNvPr>
          <p:cNvSpPr txBox="1"/>
          <p:nvPr userDrawn="1"/>
        </p:nvSpPr>
        <p:spPr>
          <a:xfrm>
            <a:off x="0" y="6416676"/>
            <a:ext cx="1670756" cy="39998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2021 VLSI-TSA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162" y="273050"/>
            <a:ext cx="10969943" cy="1162050"/>
          </a:xfrm>
        </p:spPr>
        <p:txBody>
          <a:bodyPr anchor="ctr"/>
          <a:lstStyle>
            <a:lvl1pPr algn="l">
              <a:buNone/>
              <a:defRPr sz="4249" b="0" spc="0"/>
            </a:lvl1pPr>
            <a:extLst/>
          </a:lstStyle>
          <a:p>
            <a:r>
              <a:rPr kumimoji="0" lang="en-US" dirty="0"/>
              <a:t>Click to edit Master title style</a:t>
            </a:r>
          </a:p>
        </p:txBody>
      </p:sp>
      <p:sp>
        <p:nvSpPr>
          <p:cNvPr id="3" name="Text Placeholder 2"/>
          <p:cNvSpPr>
            <a:spLocks noGrp="1"/>
          </p:cNvSpPr>
          <p:nvPr>
            <p:ph type="body" idx="2"/>
          </p:nvPr>
        </p:nvSpPr>
        <p:spPr>
          <a:xfrm>
            <a:off x="914162" y="1435100"/>
            <a:ext cx="3351927" cy="4572000"/>
          </a:xfrm>
        </p:spPr>
        <p:txBody>
          <a:bodyPr>
            <a:normAutofit/>
          </a:bodyPr>
          <a:lstStyle>
            <a:lvl1pPr marL="65293" indent="0">
              <a:buNone/>
              <a:defRPr sz="2000"/>
            </a:lvl1pPr>
            <a:lvl2pPr>
              <a:buNone/>
              <a:defRPr sz="1416"/>
            </a:lvl2pPr>
            <a:lvl3pPr>
              <a:buNone/>
              <a:defRPr sz="1166"/>
            </a:lvl3pPr>
            <a:lvl4pPr>
              <a:buNone/>
              <a:defRPr sz="1083"/>
            </a:lvl4pPr>
            <a:lvl5pPr>
              <a:buNone/>
              <a:defRPr sz="1083"/>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4570809" y="1435100"/>
            <a:ext cx="7313295" cy="4572000"/>
          </a:xfrm>
        </p:spPr>
        <p:txBody>
          <a:bodyPr>
            <a:normAutofit/>
          </a:bodyPr>
          <a:lstStyle>
            <a:lvl1pPr>
              <a:defRPr sz="2800" spc="0"/>
            </a:lvl1pPr>
            <a:lvl2pPr>
              <a:defRPr sz="2400" spc="0"/>
            </a:lvl2pPr>
            <a:lvl3pPr>
              <a:defRPr sz="2000" spc="0"/>
            </a:lvl3pPr>
            <a:lvl4pPr>
              <a:defRPr sz="1800" spc="0"/>
            </a:lvl4pPr>
            <a:lvl5pPr>
              <a:defRPr sz="1800" spc="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Slide Number Placeholder 6"/>
          <p:cNvSpPr>
            <a:spLocks noGrp="1"/>
          </p:cNvSpPr>
          <p:nvPr>
            <p:ph type="sldNum" sz="quarter" idx="12"/>
          </p:nvPr>
        </p:nvSpPr>
        <p:spPr>
          <a:xfrm>
            <a:off x="11477810" y="6416676"/>
            <a:ext cx="711015" cy="441323"/>
          </a:xfrm>
        </p:spPr>
        <p:txBody>
          <a:bodyPr/>
          <a:lstStyle>
            <a:lvl1pPr>
              <a:defRPr sz="1400"/>
            </a:lvl1pPr>
          </a:lstStyle>
          <a:p>
            <a:fld id="{EB46B189-2616-4EF5-830B-204180E6DCE7}" type="slidenum">
              <a:rPr lang="en-US" smtClean="0"/>
              <a:pPr/>
              <a:t>‹#›</a:t>
            </a:fld>
            <a:endParaRPr lang="en-US" sz="1400"/>
          </a:p>
        </p:txBody>
      </p:sp>
      <p:sp>
        <p:nvSpPr>
          <p:cNvPr id="13" name="Text Placeholder 4">
            <a:extLst>
              <a:ext uri="{FF2B5EF4-FFF2-40B4-BE49-F238E27FC236}">
                <a16:creationId xmlns:a16="http://schemas.microsoft.com/office/drawing/2014/main" id="{266A5427-BAF0-C442-8F19-CD8C8F2B585F}"/>
              </a:ext>
            </a:extLst>
          </p:cNvPr>
          <p:cNvSpPr>
            <a:spLocks noGrp="1"/>
          </p:cNvSpPr>
          <p:nvPr>
            <p:ph type="body" sz="quarter" idx="13" hasCustomPrompt="1"/>
          </p:nvPr>
        </p:nvSpPr>
        <p:spPr>
          <a:xfrm>
            <a:off x="1363093" y="6364029"/>
            <a:ext cx="9462637" cy="493970"/>
          </a:xfrm>
        </p:spPr>
        <p:txBody>
          <a:bodyPr anchor="b"/>
          <a:lstStyle>
            <a:lvl1pPr algn="ctr">
              <a:buNone/>
              <a:defRPr sz="1400" b="1">
                <a:solidFill>
                  <a:schemeClr val="accent4">
                    <a:lumMod val="20000"/>
                    <a:lumOff val="80000"/>
                  </a:schemeClr>
                </a:solidFill>
                <a:latin typeface="Calibri" panose="020F0502020204030204" pitchFamily="34" charset="0"/>
                <a:cs typeface="Calibri" panose="020F0502020204030204" pitchFamily="34" charset="0"/>
              </a:defRPr>
            </a:lvl1pPr>
            <a:lvl5pPr algn="l">
              <a:buNone/>
              <a:defRPr/>
            </a:lvl5pPr>
          </a:lstStyle>
          <a:p>
            <a:pPr lvl="0"/>
            <a:r>
              <a:rPr lang="en-US" sz="1400">
                <a:latin typeface="Calibri" panose="020F0502020204030204" pitchFamily="34" charset="0"/>
                <a:cs typeface="Calibri" panose="020F0502020204030204" pitchFamily="34" charset="0"/>
              </a:rPr>
              <a:t>Click to Edit Page Title</a:t>
            </a:r>
            <a:endParaRPr lang="en-US"/>
          </a:p>
        </p:txBody>
      </p:sp>
      <p:sp>
        <p:nvSpPr>
          <p:cNvPr id="12" name="TextBox 11">
            <a:extLst>
              <a:ext uri="{FF2B5EF4-FFF2-40B4-BE49-F238E27FC236}">
                <a16:creationId xmlns:a16="http://schemas.microsoft.com/office/drawing/2014/main" id="{481C3A97-97C8-854B-80F3-EFFE1AFB3E6B}"/>
              </a:ext>
            </a:extLst>
          </p:cNvPr>
          <p:cNvSpPr txBox="1"/>
          <p:nvPr userDrawn="1"/>
        </p:nvSpPr>
        <p:spPr>
          <a:xfrm>
            <a:off x="0" y="6416676"/>
            <a:ext cx="1670756" cy="39998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2021 VLSI-TSA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18883" y="512064"/>
            <a:ext cx="10360501" cy="914400"/>
          </a:xfrm>
          <a:prstGeom prst="rect">
            <a:avLst/>
          </a:prstGeom>
        </p:spPr>
        <p:txBody>
          <a:bodyPr vert="horz" lIns="130622" tIns="65311" rIns="130622" bIns="65311" anchor="t">
            <a:noAutofit/>
          </a:bodyPr>
          <a:lstStyle/>
          <a:p>
            <a:r>
              <a:rPr kumimoji="0" lang="en-US"/>
              <a:t>Click to edit Master title style</a:t>
            </a:r>
          </a:p>
        </p:txBody>
      </p:sp>
      <p:sp>
        <p:nvSpPr>
          <p:cNvPr id="13" name="Text Placeholder 12"/>
          <p:cNvSpPr>
            <a:spLocks noGrp="1"/>
          </p:cNvSpPr>
          <p:nvPr>
            <p:ph type="body" idx="1"/>
          </p:nvPr>
        </p:nvSpPr>
        <p:spPr>
          <a:xfrm>
            <a:off x="1218883" y="1514475"/>
            <a:ext cx="10360501" cy="4841085"/>
          </a:xfrm>
          <a:prstGeom prst="rect">
            <a:avLst/>
          </a:prstGeom>
        </p:spPr>
        <p:txBody>
          <a:bodyPr vert="horz" lIns="130622" tIns="65311" rIns="130622" bIns="6531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3" name="Footer Placeholder 2"/>
          <p:cNvSpPr>
            <a:spLocks noGrp="1"/>
          </p:cNvSpPr>
          <p:nvPr>
            <p:ph type="ftr" sz="quarter" idx="3"/>
          </p:nvPr>
        </p:nvSpPr>
        <p:spPr>
          <a:xfrm>
            <a:off x="1816417" y="6477000"/>
            <a:ext cx="9165432" cy="381000"/>
          </a:xfrm>
          <a:prstGeom prst="rect">
            <a:avLst/>
          </a:prstGeom>
        </p:spPr>
        <p:txBody>
          <a:bodyPr vert="horz" lIns="130622" tIns="65311" rIns="130622" bIns="65311" anchor="b"/>
          <a:lstStyle>
            <a:lvl1pPr algn="r" eaLnBrk="1" latinLnBrk="0" hangingPunct="1">
              <a:defRPr kumimoji="0" sz="1400">
                <a:solidFill>
                  <a:schemeClr val="tx2"/>
                </a:solidFill>
                <a:latin typeface="Calibri" panose="020F0502020204030204" pitchFamily="34" charset="0"/>
                <a:cs typeface="Calibri" panose="020F0502020204030204" pitchFamily="34" charset="0"/>
              </a:defRPr>
            </a:lvl1pPr>
            <a:extLst/>
          </a:lstStyle>
          <a:p>
            <a:pPr algn="ctr"/>
            <a:r>
              <a:rPr lang="en-US"/>
              <a:t>Emerging Memories</a:t>
            </a:r>
            <a:endParaRPr lang="en-US">
              <a:latin typeface="Calibri" panose="020F0502020204030204" pitchFamily="34" charset="0"/>
              <a:cs typeface="Calibri" panose="020F0502020204030204" pitchFamily="34" charset="0"/>
            </a:endParaRPr>
          </a:p>
        </p:txBody>
      </p:sp>
      <p:sp>
        <p:nvSpPr>
          <p:cNvPr id="23" name="Slide Number Placeholder 22"/>
          <p:cNvSpPr>
            <a:spLocks noGrp="1"/>
          </p:cNvSpPr>
          <p:nvPr>
            <p:ph type="sldNum" sz="quarter" idx="4"/>
          </p:nvPr>
        </p:nvSpPr>
        <p:spPr>
          <a:xfrm>
            <a:off x="11477810" y="6416676"/>
            <a:ext cx="711015" cy="441324"/>
          </a:xfrm>
          <a:prstGeom prst="rect">
            <a:avLst/>
          </a:prstGeom>
        </p:spPr>
        <p:txBody>
          <a:bodyPr vert="horz" lIns="130622" tIns="65311" rIns="130622" bIns="65311" anchor="b"/>
          <a:lstStyle>
            <a:lvl1pPr algn="r" eaLnBrk="1" latinLnBrk="0" hangingPunct="1">
              <a:defRPr kumimoji="0" sz="1400">
                <a:solidFill>
                  <a:schemeClr val="tx2"/>
                </a:solidFill>
                <a:latin typeface="Calibri" panose="020F0502020204030204" pitchFamily="34" charset="0"/>
                <a:cs typeface="Calibri" panose="020F0502020204030204" pitchFamily="34" charset="0"/>
              </a:defRPr>
            </a:lvl1pPr>
            <a:extLst/>
          </a:lstStyle>
          <a:p>
            <a:pPr algn="r"/>
            <a:fld id="{3DA577CB-0DD1-46CB-9328-115685600182}" type="slidenum">
              <a:rPr lang="en-US" smtClean="0"/>
              <a:pPr algn="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 id="2147483714" r:id="rId5"/>
    <p:sldLayoutId id="2147483715" r:id="rId6"/>
    <p:sldLayoutId id="2147483716" r:id="rId7"/>
  </p:sldLayoutIdLst>
  <p:hf hdr="0" dt="0"/>
  <p:txStyles>
    <p:titleStyle>
      <a:lvl1pPr algn="l" rtl="0" eaLnBrk="1" latinLnBrk="0" hangingPunct="1">
        <a:spcBef>
          <a:spcPct val="0"/>
        </a:spcBef>
        <a:buNone/>
        <a:defRPr kumimoji="0" sz="4749" kern="1200" spc="-119" baseline="0">
          <a:solidFill>
            <a:schemeClr val="tx2">
              <a:satMod val="200000"/>
            </a:schemeClr>
          </a:solidFill>
          <a:latin typeface="Neo Sans Intel" pitchFamily="34" charset="0"/>
          <a:ea typeface="+mj-ea"/>
          <a:cs typeface="+mj-cs"/>
        </a:defRPr>
      </a:lvl1pPr>
      <a:extLst/>
    </p:titleStyle>
    <p:bodyStyle>
      <a:lvl1pPr marL="489695" indent="-408080" algn="l" rtl="0" eaLnBrk="1" latinLnBrk="0" hangingPunct="1">
        <a:spcBef>
          <a:spcPts val="833"/>
        </a:spcBef>
        <a:buClr>
          <a:schemeClr val="tx2"/>
        </a:buClr>
        <a:buSzPct val="95000"/>
        <a:buFont typeface="Wingdings" pitchFamily="2" charset="2"/>
        <a:buChar char=""/>
        <a:defRPr kumimoji="0" sz="3582" kern="1200">
          <a:solidFill>
            <a:schemeClr val="tx1"/>
          </a:solidFill>
          <a:latin typeface="Neo Sans Intel" pitchFamily="34" charset="0"/>
          <a:ea typeface="+mn-ea"/>
          <a:cs typeface="+mn-cs"/>
        </a:defRPr>
      </a:lvl1pPr>
      <a:lvl2pPr marL="881452" indent="-340066" algn="l" rtl="0" eaLnBrk="1" latinLnBrk="0" hangingPunct="1">
        <a:spcBef>
          <a:spcPct val="20000"/>
        </a:spcBef>
        <a:buClr>
          <a:schemeClr val="tx2"/>
        </a:buClr>
        <a:buSzPct val="90000"/>
        <a:buFont typeface="Neo Sans Intel" pitchFamily="34" charset="0"/>
        <a:buChar char="—"/>
        <a:defRPr kumimoji="0" sz="3082" kern="1200">
          <a:solidFill>
            <a:schemeClr val="tx1"/>
          </a:solidFill>
          <a:latin typeface="Neo Sans Intel" pitchFamily="34" charset="0"/>
          <a:ea typeface="+mn-ea"/>
          <a:cs typeface="+mn-cs"/>
        </a:defRPr>
      </a:lvl2pPr>
      <a:lvl3pPr marL="1186151" indent="-272053" algn="l" rtl="0" eaLnBrk="1" latinLnBrk="0" hangingPunct="1">
        <a:spcBef>
          <a:spcPct val="20000"/>
        </a:spcBef>
        <a:buClr>
          <a:schemeClr val="accent2"/>
        </a:buClr>
        <a:buFont typeface="Wingdings 2"/>
        <a:buChar char=""/>
        <a:defRPr kumimoji="0" sz="2833" kern="1200">
          <a:solidFill>
            <a:schemeClr val="tx1"/>
          </a:solidFill>
          <a:latin typeface="Neo Sans Intel" pitchFamily="34" charset="0"/>
          <a:ea typeface="+mn-ea"/>
          <a:cs typeface="+mn-cs"/>
        </a:defRPr>
      </a:lvl3pPr>
      <a:lvl4pPr marL="1501733" indent="-272053" algn="l" rtl="0" eaLnBrk="1" latinLnBrk="0" hangingPunct="1">
        <a:spcBef>
          <a:spcPct val="20000"/>
        </a:spcBef>
        <a:buClr>
          <a:schemeClr val="accent3"/>
        </a:buClr>
        <a:buFont typeface="Wingdings 3"/>
        <a:buChar char=""/>
        <a:defRPr kumimoji="0" sz="2583" kern="1200">
          <a:solidFill>
            <a:schemeClr val="tx1"/>
          </a:solidFill>
          <a:latin typeface="Neo Sans Intel" pitchFamily="34" charset="0"/>
          <a:ea typeface="+mn-ea"/>
          <a:cs typeface="+mn-cs"/>
        </a:defRPr>
      </a:lvl4pPr>
      <a:lvl5pPr marL="1762904" indent="-250289" algn="l" rtl="0" eaLnBrk="1" latinLnBrk="0" hangingPunct="1">
        <a:spcBef>
          <a:spcPct val="20000"/>
        </a:spcBef>
        <a:buClr>
          <a:schemeClr val="accent3"/>
        </a:buClr>
        <a:buFont typeface="Wingdings 2"/>
        <a:buChar char=""/>
        <a:defRPr kumimoji="0" sz="2416" kern="1200">
          <a:solidFill>
            <a:schemeClr val="tx1"/>
          </a:solidFill>
          <a:latin typeface="Neo Sans Intel" pitchFamily="34" charset="0"/>
          <a:ea typeface="+mn-ea"/>
          <a:cs typeface="+mn-cs"/>
        </a:defRPr>
      </a:lvl5pPr>
      <a:lvl6pPr marL="2034957" indent="-250289" algn="l" rtl="0" eaLnBrk="1" latinLnBrk="0" hangingPunct="1">
        <a:spcBef>
          <a:spcPct val="20000"/>
        </a:spcBef>
        <a:buClr>
          <a:schemeClr val="accent3"/>
        </a:buClr>
        <a:buFont typeface="Wingdings 2"/>
        <a:buChar char=""/>
        <a:defRPr kumimoji="0" sz="2166" kern="1200">
          <a:solidFill>
            <a:schemeClr val="tx1"/>
          </a:solidFill>
          <a:latin typeface="+mn-lt"/>
          <a:ea typeface="+mn-ea"/>
          <a:cs typeface="+mn-cs"/>
        </a:defRPr>
      </a:lvl6pPr>
      <a:lvl7pPr marL="2263481"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7pPr>
      <a:lvl8pPr marL="2492006"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8pPr>
      <a:lvl9pPr marL="2720531"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44106" algn="l" rtl="0" eaLnBrk="1" latinLnBrk="0" hangingPunct="1">
        <a:defRPr kumimoji="0" kern="1200">
          <a:solidFill>
            <a:schemeClr val="tx1"/>
          </a:solidFill>
          <a:latin typeface="+mn-lt"/>
          <a:ea typeface="+mn-ea"/>
          <a:cs typeface="+mn-cs"/>
        </a:defRPr>
      </a:lvl2pPr>
      <a:lvl3pPr marL="1088212" algn="l" rtl="0" eaLnBrk="1" latinLnBrk="0" hangingPunct="1">
        <a:defRPr kumimoji="0" kern="1200">
          <a:solidFill>
            <a:schemeClr val="tx1"/>
          </a:solidFill>
          <a:latin typeface="+mn-lt"/>
          <a:ea typeface="+mn-ea"/>
          <a:cs typeface="+mn-cs"/>
        </a:defRPr>
      </a:lvl3pPr>
      <a:lvl4pPr marL="1632319" algn="l" rtl="0" eaLnBrk="1" latinLnBrk="0" hangingPunct="1">
        <a:defRPr kumimoji="0" kern="1200">
          <a:solidFill>
            <a:schemeClr val="tx1"/>
          </a:solidFill>
          <a:latin typeface="+mn-lt"/>
          <a:ea typeface="+mn-ea"/>
          <a:cs typeface="+mn-cs"/>
        </a:defRPr>
      </a:lvl4pPr>
      <a:lvl5pPr marL="2176425" algn="l" rtl="0" eaLnBrk="1" latinLnBrk="0" hangingPunct="1">
        <a:defRPr kumimoji="0" kern="1200">
          <a:solidFill>
            <a:schemeClr val="tx1"/>
          </a:solidFill>
          <a:latin typeface="+mn-lt"/>
          <a:ea typeface="+mn-ea"/>
          <a:cs typeface="+mn-cs"/>
        </a:defRPr>
      </a:lvl5pPr>
      <a:lvl6pPr marL="2720531" algn="l" rtl="0" eaLnBrk="1" latinLnBrk="0" hangingPunct="1">
        <a:defRPr kumimoji="0" kern="1200">
          <a:solidFill>
            <a:schemeClr val="tx1"/>
          </a:solidFill>
          <a:latin typeface="+mn-lt"/>
          <a:ea typeface="+mn-ea"/>
          <a:cs typeface="+mn-cs"/>
        </a:defRPr>
      </a:lvl6pPr>
      <a:lvl7pPr marL="3264636" algn="l" rtl="0" eaLnBrk="1" latinLnBrk="0" hangingPunct="1">
        <a:defRPr kumimoji="0" kern="1200">
          <a:solidFill>
            <a:schemeClr val="tx1"/>
          </a:solidFill>
          <a:latin typeface="+mn-lt"/>
          <a:ea typeface="+mn-ea"/>
          <a:cs typeface="+mn-cs"/>
        </a:defRPr>
      </a:lvl7pPr>
      <a:lvl8pPr marL="3808742" algn="l" rtl="0" eaLnBrk="1" latinLnBrk="0" hangingPunct="1">
        <a:defRPr kumimoji="0" kern="1200">
          <a:solidFill>
            <a:schemeClr val="tx1"/>
          </a:solidFill>
          <a:latin typeface="+mn-lt"/>
          <a:ea typeface="+mn-ea"/>
          <a:cs typeface="+mn-cs"/>
        </a:defRPr>
      </a:lvl8pPr>
      <a:lvl9pPr marL="435284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9925-5DF2-934C-8BF1-47AA7850199B}"/>
              </a:ext>
            </a:extLst>
          </p:cNvPr>
          <p:cNvSpPr>
            <a:spLocks noGrp="1"/>
          </p:cNvSpPr>
          <p:nvPr>
            <p:ph type="ctrTitle"/>
          </p:nvPr>
        </p:nvSpPr>
        <p:spPr/>
        <p:txBody>
          <a:bodyPr/>
          <a:lstStyle/>
          <a:p>
            <a:pPr>
              <a:lnSpc>
                <a:spcPct val="150000"/>
              </a:lnSpc>
              <a:spcBef>
                <a:spcPts val="0"/>
              </a:spcBef>
              <a:spcAft>
                <a:spcPts val="1800"/>
              </a:spcAft>
            </a:pPr>
            <a:r>
              <a:rPr lang="en-US" sz="3200" dirty="0"/>
              <a:t>The Pursuit of </a:t>
            </a:r>
            <a:br>
              <a:rPr lang="en-US" sz="3200" dirty="0"/>
            </a:br>
            <a:r>
              <a:rPr lang="en-US" sz="3200" dirty="0"/>
              <a:t>Atomistic Switching and Cross Point Memory</a:t>
            </a:r>
          </a:p>
        </p:txBody>
      </p:sp>
      <p:sp>
        <p:nvSpPr>
          <p:cNvPr id="3" name="Subtitle 2">
            <a:extLst>
              <a:ext uri="{FF2B5EF4-FFF2-40B4-BE49-F238E27FC236}">
                <a16:creationId xmlns:a16="http://schemas.microsoft.com/office/drawing/2014/main" id="{6D00F599-C2D7-2C42-9514-5977F6AAC90F}"/>
              </a:ext>
            </a:extLst>
          </p:cNvPr>
          <p:cNvSpPr>
            <a:spLocks noGrp="1"/>
          </p:cNvSpPr>
          <p:nvPr>
            <p:ph type="subTitle" idx="1"/>
          </p:nvPr>
        </p:nvSpPr>
        <p:spPr/>
        <p:txBody>
          <a:bodyPr/>
          <a:lstStyle/>
          <a:p>
            <a:r>
              <a:rPr lang="en-US" dirty="0"/>
              <a:t>DerChang Kau</a:t>
            </a:r>
          </a:p>
          <a:p>
            <a:r>
              <a:rPr lang="en-US" dirty="0"/>
              <a:t>Intel Corporation</a:t>
            </a:r>
          </a:p>
        </p:txBody>
      </p:sp>
      <p:sp>
        <p:nvSpPr>
          <p:cNvPr id="4" name="Text Placeholder 3">
            <a:extLst>
              <a:ext uri="{FF2B5EF4-FFF2-40B4-BE49-F238E27FC236}">
                <a16:creationId xmlns:a16="http://schemas.microsoft.com/office/drawing/2014/main" id="{9282C46F-8807-6C4A-B917-E7F2AAD51C59}"/>
              </a:ext>
            </a:extLst>
          </p:cNvPr>
          <p:cNvSpPr>
            <a:spLocks noGrp="1"/>
          </p:cNvSpPr>
          <p:nvPr>
            <p:ph type="body" sz="quarter" idx="10"/>
          </p:nvPr>
        </p:nvSpPr>
        <p:spPr>
          <a:xfrm>
            <a:off x="2929097" y="560070"/>
            <a:ext cx="8650287" cy="845819"/>
          </a:xfrm>
        </p:spPr>
        <p:txBody>
          <a:bodyPr>
            <a:normAutofit/>
          </a:bodyPr>
          <a:lstStyle/>
          <a:p>
            <a:r>
              <a:rPr lang="en-US" sz="1600" dirty="0"/>
              <a:t>2021 International Symposium on VLSI Technology, System and Application</a:t>
            </a:r>
          </a:p>
          <a:p>
            <a:r>
              <a:rPr lang="en-US" sz="1600" dirty="0"/>
              <a:t>April 19-22, 2021, Hsinchu, Taiwan</a:t>
            </a:r>
            <a:endParaRPr lang="en-US" sz="1000" dirty="0"/>
          </a:p>
        </p:txBody>
      </p:sp>
    </p:spTree>
    <p:extLst>
      <p:ext uri="{BB962C8B-B14F-4D97-AF65-F5344CB8AC3E}">
        <p14:creationId xmlns:p14="http://schemas.microsoft.com/office/powerpoint/2010/main" val="2225622099"/>
      </p:ext>
    </p:extLst>
  </p:cSld>
  <p:clrMapOvr>
    <a:masterClrMapping/>
  </p:clrMapOvr>
  <mc:AlternateContent xmlns:mc="http://schemas.openxmlformats.org/markup-compatibility/2006" xmlns:p14="http://schemas.microsoft.com/office/powerpoint/2010/main">
    <mc:Choice Requires="p14">
      <p:transition spd="slow" p14:dur="2000" advTm="31279"/>
    </mc:Choice>
    <mc:Fallback xmlns="">
      <p:transition spd="slow" advTm="312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2D5A-195A-7C46-B81D-D527080CF902}"/>
              </a:ext>
            </a:extLst>
          </p:cNvPr>
          <p:cNvSpPr>
            <a:spLocks noGrp="1"/>
          </p:cNvSpPr>
          <p:nvPr>
            <p:ph type="title"/>
          </p:nvPr>
        </p:nvSpPr>
        <p:spPr>
          <a:xfrm>
            <a:off x="1218883" y="512063"/>
            <a:ext cx="10360501" cy="1131541"/>
          </a:xfrm>
        </p:spPr>
        <p:txBody>
          <a:bodyPr/>
          <a:lstStyle/>
          <a:p>
            <a:pPr marL="808038" indent="-808038"/>
            <a:r>
              <a:rPr lang="en-US" dirty="0"/>
              <a:t>And …</a:t>
            </a:r>
            <a:br>
              <a:rPr lang="en-US" dirty="0"/>
            </a:br>
            <a:r>
              <a:rPr lang="en-US" sz="2400" dirty="0"/>
              <a:t>storage hardly improves bandwidth without adding capacity</a:t>
            </a:r>
          </a:p>
        </p:txBody>
      </p:sp>
      <p:sp>
        <p:nvSpPr>
          <p:cNvPr id="3" name="Slide Number Placeholder 2">
            <a:extLst>
              <a:ext uri="{FF2B5EF4-FFF2-40B4-BE49-F238E27FC236}">
                <a16:creationId xmlns:a16="http://schemas.microsoft.com/office/drawing/2014/main" id="{AB07309E-83FD-5B4F-ACE3-AFF564F6D801}"/>
              </a:ext>
            </a:extLst>
          </p:cNvPr>
          <p:cNvSpPr>
            <a:spLocks noGrp="1"/>
          </p:cNvSpPr>
          <p:nvPr>
            <p:ph type="sldNum" sz="quarter" idx="12"/>
          </p:nvPr>
        </p:nvSpPr>
        <p:spPr/>
        <p:txBody>
          <a:bodyPr/>
          <a:lstStyle/>
          <a:p>
            <a:fld id="{17AA2687-1D62-4697-B07C-AE046A4947FE}" type="slidenum">
              <a:rPr lang="en-US" smtClean="0"/>
              <a:pPr/>
              <a:t>10</a:t>
            </a:fld>
            <a:endParaRPr lang="en-US" sz="1400"/>
          </a:p>
        </p:txBody>
      </p:sp>
      <p:sp>
        <p:nvSpPr>
          <p:cNvPr id="4" name="Text Placeholder 3">
            <a:extLst>
              <a:ext uri="{FF2B5EF4-FFF2-40B4-BE49-F238E27FC236}">
                <a16:creationId xmlns:a16="http://schemas.microsoft.com/office/drawing/2014/main" id="{9C2828C8-A381-2440-9332-D81BE2C872EC}"/>
              </a:ext>
            </a:extLst>
          </p:cNvPr>
          <p:cNvSpPr>
            <a:spLocks noGrp="1"/>
          </p:cNvSpPr>
          <p:nvPr>
            <p:ph type="body" sz="quarter" idx="13"/>
          </p:nvPr>
        </p:nvSpPr>
        <p:spPr/>
        <p:txBody>
          <a:bodyPr/>
          <a:lstStyle/>
          <a:p>
            <a:r>
              <a:rPr lang="en-US"/>
              <a:t>Problem Statement</a:t>
            </a:r>
          </a:p>
        </p:txBody>
      </p:sp>
      <p:pic>
        <p:nvPicPr>
          <p:cNvPr id="5" name="Picture 4">
            <a:extLst>
              <a:ext uri="{FF2B5EF4-FFF2-40B4-BE49-F238E27FC236}">
                <a16:creationId xmlns:a16="http://schemas.microsoft.com/office/drawing/2014/main" id="{ACE10CB0-9ACC-0146-9661-2DFA1B2FDA7B}"/>
              </a:ext>
            </a:extLst>
          </p:cNvPr>
          <p:cNvPicPr>
            <a:picLocks noChangeAspect="1"/>
          </p:cNvPicPr>
          <p:nvPr/>
        </p:nvPicPr>
        <p:blipFill rotWithShape="1">
          <a:blip r:embed="rId2"/>
          <a:srcRect l="1768" t="4122" r="5251" b="4501"/>
          <a:stretch/>
        </p:blipFill>
        <p:spPr>
          <a:xfrm>
            <a:off x="578737" y="1979271"/>
            <a:ext cx="5920793" cy="3229338"/>
          </a:xfrm>
          <a:prstGeom prst="rect">
            <a:avLst/>
          </a:prstGeom>
          <a:noFill/>
          <a:ln>
            <a:noFill/>
          </a:ln>
        </p:spPr>
      </p:pic>
      <p:sp>
        <p:nvSpPr>
          <p:cNvPr id="6" name="Content Placeholder 3">
            <a:extLst>
              <a:ext uri="{FF2B5EF4-FFF2-40B4-BE49-F238E27FC236}">
                <a16:creationId xmlns:a16="http://schemas.microsoft.com/office/drawing/2014/main" id="{D6E5D810-0837-864E-9D17-9E29BB3507C6}"/>
              </a:ext>
            </a:extLst>
          </p:cNvPr>
          <p:cNvSpPr txBox="1">
            <a:spLocks/>
          </p:cNvSpPr>
          <p:nvPr/>
        </p:nvSpPr>
        <p:spPr>
          <a:xfrm>
            <a:off x="6503608" y="2083443"/>
            <a:ext cx="5221545" cy="4042021"/>
          </a:xfrm>
          <a:prstGeom prst="rect">
            <a:avLst/>
          </a:prstGeom>
        </p:spPr>
        <p:txBody>
          <a:bodyPr/>
          <a:lstStyle>
            <a:lvl1pPr marL="489695" indent="-408080" algn="l" rtl="0" eaLnBrk="1" latinLnBrk="0" hangingPunct="1">
              <a:spcBef>
                <a:spcPts val="833"/>
              </a:spcBef>
              <a:buClr>
                <a:schemeClr val="tx2"/>
              </a:buClr>
              <a:buSzPct val="95000"/>
              <a:buFont typeface="Wingdings" pitchFamily="2" charset="2"/>
              <a:buChar char=""/>
              <a:defRPr kumimoji="0" sz="3582" kern="1200">
                <a:solidFill>
                  <a:schemeClr val="tx1"/>
                </a:solidFill>
                <a:latin typeface="Neo Sans Intel" pitchFamily="34" charset="0"/>
                <a:ea typeface="+mn-ea"/>
                <a:cs typeface="+mn-cs"/>
              </a:defRPr>
            </a:lvl1pPr>
            <a:lvl2pPr marL="881452" indent="-340066" algn="l" rtl="0" eaLnBrk="1" latinLnBrk="0" hangingPunct="1">
              <a:spcBef>
                <a:spcPct val="20000"/>
              </a:spcBef>
              <a:buClr>
                <a:schemeClr val="tx2"/>
              </a:buClr>
              <a:buSzPct val="90000"/>
              <a:buFont typeface="Neo Sans Intel" pitchFamily="34" charset="0"/>
              <a:buChar char="—"/>
              <a:defRPr kumimoji="0" sz="3082" kern="1200">
                <a:solidFill>
                  <a:schemeClr val="tx1"/>
                </a:solidFill>
                <a:latin typeface="Neo Sans Intel" pitchFamily="34" charset="0"/>
                <a:ea typeface="+mn-ea"/>
                <a:cs typeface="+mn-cs"/>
              </a:defRPr>
            </a:lvl2pPr>
            <a:lvl3pPr marL="1186151" indent="-272053" algn="l" rtl="0" eaLnBrk="1" latinLnBrk="0" hangingPunct="1">
              <a:spcBef>
                <a:spcPct val="20000"/>
              </a:spcBef>
              <a:buClr>
                <a:schemeClr val="accent2"/>
              </a:buClr>
              <a:buFont typeface="Wingdings 2"/>
              <a:buChar char=""/>
              <a:defRPr kumimoji="0" sz="2833" kern="1200">
                <a:solidFill>
                  <a:schemeClr val="tx1"/>
                </a:solidFill>
                <a:latin typeface="Neo Sans Intel" pitchFamily="34" charset="0"/>
                <a:ea typeface="+mn-ea"/>
                <a:cs typeface="+mn-cs"/>
              </a:defRPr>
            </a:lvl3pPr>
            <a:lvl4pPr marL="1501733" indent="-272053" algn="l" rtl="0" eaLnBrk="1" latinLnBrk="0" hangingPunct="1">
              <a:spcBef>
                <a:spcPct val="20000"/>
              </a:spcBef>
              <a:buClr>
                <a:schemeClr val="accent3"/>
              </a:buClr>
              <a:buFont typeface="Wingdings 3"/>
              <a:buChar char=""/>
              <a:defRPr kumimoji="0" sz="2583" kern="1200">
                <a:solidFill>
                  <a:schemeClr val="tx1"/>
                </a:solidFill>
                <a:latin typeface="Neo Sans Intel" pitchFamily="34" charset="0"/>
                <a:ea typeface="+mn-ea"/>
                <a:cs typeface="+mn-cs"/>
              </a:defRPr>
            </a:lvl4pPr>
            <a:lvl5pPr marL="1762904" indent="-250289" algn="l" rtl="0" eaLnBrk="1" latinLnBrk="0" hangingPunct="1">
              <a:spcBef>
                <a:spcPct val="20000"/>
              </a:spcBef>
              <a:buClr>
                <a:schemeClr val="accent3"/>
              </a:buClr>
              <a:buFont typeface="Wingdings 2"/>
              <a:buChar char=""/>
              <a:defRPr kumimoji="0" sz="2416" kern="1200">
                <a:solidFill>
                  <a:schemeClr val="tx1"/>
                </a:solidFill>
                <a:latin typeface="Neo Sans Intel" pitchFamily="34" charset="0"/>
                <a:ea typeface="+mn-ea"/>
                <a:cs typeface="+mn-cs"/>
              </a:defRPr>
            </a:lvl5pPr>
            <a:lvl6pPr marL="2034957" indent="-250289" algn="l" rtl="0" eaLnBrk="1" latinLnBrk="0" hangingPunct="1">
              <a:spcBef>
                <a:spcPct val="20000"/>
              </a:spcBef>
              <a:buClr>
                <a:schemeClr val="accent3"/>
              </a:buClr>
              <a:buFont typeface="Wingdings 2"/>
              <a:buChar char=""/>
              <a:defRPr kumimoji="0" sz="2166" kern="1200">
                <a:solidFill>
                  <a:schemeClr val="tx1"/>
                </a:solidFill>
                <a:latin typeface="+mn-lt"/>
                <a:ea typeface="+mn-ea"/>
                <a:cs typeface="+mn-cs"/>
              </a:defRPr>
            </a:lvl6pPr>
            <a:lvl7pPr marL="2263481"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7pPr>
            <a:lvl8pPr marL="2492006"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8pPr>
            <a:lvl9pPr marL="2720531"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9pPr>
            <a:extLst/>
          </a:lstStyle>
          <a:p>
            <a:pPr marL="749300" indent="-668338" fontAlgn="auto">
              <a:spcAft>
                <a:spcPts val="0"/>
              </a:spcAft>
              <a:buNone/>
            </a:pPr>
            <a:r>
              <a:rPr lang="en-US" sz="2399" dirty="0"/>
              <a:t>While capacity has grown for NAND, performance – write performance and in particular as more bits per cell are added – has not kept up with capacity growth. </a:t>
            </a:r>
          </a:p>
          <a:p>
            <a:pPr marL="749300" indent="-668338" fontAlgn="auto">
              <a:spcAft>
                <a:spcPts val="0"/>
              </a:spcAft>
              <a:buNone/>
            </a:pPr>
            <a:r>
              <a:rPr lang="nl-NL" sz="2399" dirty="0"/>
              <a:t>B</a:t>
            </a:r>
            <a:r>
              <a:rPr lang="en-US" sz="2399" dirty="0"/>
              <a:t>W/Capacity scaling critical, as BW goals often solved by brute force (parallel die) </a:t>
            </a:r>
            <a:r>
              <a:rPr lang="en-US" sz="2399" dirty="0">
                <a:sym typeface="Wingdings" panose="05000000000000000000" pitchFamily="2" charset="2"/>
              </a:rPr>
              <a:t></a:t>
            </a:r>
            <a:r>
              <a:rPr lang="en-US" sz="2399" dirty="0"/>
              <a:t> cost barriers to adoption, amplifies scaling challenges.</a:t>
            </a:r>
          </a:p>
          <a:p>
            <a:pPr fontAlgn="auto">
              <a:spcAft>
                <a:spcPts val="0"/>
              </a:spcAft>
            </a:pPr>
            <a:endParaRPr lang="en-US" sz="2399" dirty="0"/>
          </a:p>
        </p:txBody>
      </p:sp>
      <p:sp>
        <p:nvSpPr>
          <p:cNvPr id="7" name="TextBox 6">
            <a:extLst>
              <a:ext uri="{FF2B5EF4-FFF2-40B4-BE49-F238E27FC236}">
                <a16:creationId xmlns:a16="http://schemas.microsoft.com/office/drawing/2014/main" id="{3DC69849-CC1C-4A4F-A216-A964C7B8C044}"/>
              </a:ext>
            </a:extLst>
          </p:cNvPr>
          <p:cNvSpPr txBox="1"/>
          <p:nvPr/>
        </p:nvSpPr>
        <p:spPr>
          <a:xfrm>
            <a:off x="152578" y="5108620"/>
            <a:ext cx="6367762" cy="338554"/>
          </a:xfrm>
          <a:prstGeom prst="rect">
            <a:avLst/>
          </a:prstGeom>
          <a:noFill/>
        </p:spPr>
        <p:txBody>
          <a:bodyPr wrap="square" rtlCol="0">
            <a:spAutoFit/>
          </a:bodyPr>
          <a:lstStyle/>
          <a:p>
            <a:pPr algn="r"/>
            <a:r>
              <a:rPr lang="nl-NL" sz="1600">
                <a:solidFill>
                  <a:srgbClr val="FFFF00"/>
                </a:solidFill>
              </a:rPr>
              <a:t>Source: various IEEE, </a:t>
            </a:r>
            <a:r>
              <a:rPr lang="en-US" sz="1600">
                <a:solidFill>
                  <a:srgbClr val="FFFF00"/>
                </a:solidFill>
              </a:rPr>
              <a:t>ISSCC, IEDM, and IMW papers. </a:t>
            </a:r>
          </a:p>
        </p:txBody>
      </p:sp>
    </p:spTree>
    <p:extLst>
      <p:ext uri="{BB962C8B-B14F-4D97-AF65-F5344CB8AC3E}">
        <p14:creationId xmlns:p14="http://schemas.microsoft.com/office/powerpoint/2010/main" val="224269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C43E-B725-CF4D-AD0F-5E6954EF41F5}"/>
              </a:ext>
            </a:extLst>
          </p:cNvPr>
          <p:cNvSpPr>
            <a:spLocks noGrp="1"/>
          </p:cNvSpPr>
          <p:nvPr>
            <p:ph type="title"/>
          </p:nvPr>
        </p:nvSpPr>
        <p:spPr>
          <a:xfrm>
            <a:off x="1218883" y="512064"/>
            <a:ext cx="10360501" cy="1258984"/>
          </a:xfrm>
        </p:spPr>
        <p:txBody>
          <a:bodyPr/>
          <a:lstStyle/>
          <a:p>
            <a:pPr marL="749300" indent="-738188"/>
            <a:r>
              <a:rPr lang="en-US"/>
              <a:t>The opportunity … </a:t>
            </a:r>
            <a:br>
              <a:rPr lang="en-US" sz="2800"/>
            </a:br>
            <a:r>
              <a:rPr lang="en-US" sz="2400"/>
              <a:t>Filling the gap between memory and storage</a:t>
            </a:r>
            <a:endParaRPr lang="en-US" sz="2800"/>
          </a:p>
        </p:txBody>
      </p:sp>
      <p:sp>
        <p:nvSpPr>
          <p:cNvPr id="3" name="Slide Number Placeholder 2">
            <a:extLst>
              <a:ext uri="{FF2B5EF4-FFF2-40B4-BE49-F238E27FC236}">
                <a16:creationId xmlns:a16="http://schemas.microsoft.com/office/drawing/2014/main" id="{AF4D76E9-EF92-4E4A-BCE6-A35F0A08888A}"/>
              </a:ext>
            </a:extLst>
          </p:cNvPr>
          <p:cNvSpPr>
            <a:spLocks noGrp="1"/>
          </p:cNvSpPr>
          <p:nvPr>
            <p:ph type="sldNum" sz="quarter" idx="12"/>
          </p:nvPr>
        </p:nvSpPr>
        <p:spPr/>
        <p:txBody>
          <a:bodyPr/>
          <a:lstStyle/>
          <a:p>
            <a:fld id="{17AA2687-1D62-4697-B07C-AE046A4947FE}" type="slidenum">
              <a:rPr lang="en-US" smtClean="0"/>
              <a:pPr/>
              <a:t>11</a:t>
            </a:fld>
            <a:endParaRPr lang="en-US" sz="1400"/>
          </a:p>
        </p:txBody>
      </p:sp>
      <p:sp>
        <p:nvSpPr>
          <p:cNvPr id="4" name="Text Placeholder 3">
            <a:extLst>
              <a:ext uri="{FF2B5EF4-FFF2-40B4-BE49-F238E27FC236}">
                <a16:creationId xmlns:a16="http://schemas.microsoft.com/office/drawing/2014/main" id="{95F7BC7C-AA9F-6D4A-BFD6-C2F61739380E}"/>
              </a:ext>
            </a:extLst>
          </p:cNvPr>
          <p:cNvSpPr>
            <a:spLocks noGrp="1"/>
          </p:cNvSpPr>
          <p:nvPr>
            <p:ph type="body" sz="quarter" idx="13"/>
          </p:nvPr>
        </p:nvSpPr>
        <p:spPr/>
        <p:txBody>
          <a:bodyPr/>
          <a:lstStyle/>
          <a:p>
            <a:r>
              <a:rPr lang="en-US"/>
              <a:t>Problem Statement</a:t>
            </a:r>
          </a:p>
        </p:txBody>
      </p:sp>
      <p:sp>
        <p:nvSpPr>
          <p:cNvPr id="22" name="TextBox 21">
            <a:extLst>
              <a:ext uri="{FF2B5EF4-FFF2-40B4-BE49-F238E27FC236}">
                <a16:creationId xmlns:a16="http://schemas.microsoft.com/office/drawing/2014/main" id="{A59F14A3-73A0-B14E-BFF4-29A098908526}"/>
              </a:ext>
            </a:extLst>
          </p:cNvPr>
          <p:cNvSpPr txBox="1"/>
          <p:nvPr/>
        </p:nvSpPr>
        <p:spPr>
          <a:xfrm>
            <a:off x="1874953" y="2109508"/>
            <a:ext cx="2749232" cy="895826"/>
          </a:xfrm>
          <a:prstGeom prst="rect">
            <a:avLst/>
          </a:prstGeom>
          <a:noFill/>
        </p:spPr>
        <p:txBody>
          <a:bodyPr wrap="square" rtlCol="0">
            <a:noAutofit/>
          </a:bodyPr>
          <a:lstStyle/>
          <a:p>
            <a:pPr algn="ctr" defTabSz="801929"/>
            <a:r>
              <a:rPr lang="en-US" sz="4400">
                <a:latin typeface="Intel Clear Pro"/>
              </a:rPr>
              <a:t>MEMORY</a:t>
            </a:r>
            <a:endParaRPr lang="en-US" sz="5400">
              <a:latin typeface="Intel Clear Pro"/>
            </a:endParaRPr>
          </a:p>
        </p:txBody>
      </p:sp>
      <p:grpSp>
        <p:nvGrpSpPr>
          <p:cNvPr id="23" name="Group 22">
            <a:extLst>
              <a:ext uri="{FF2B5EF4-FFF2-40B4-BE49-F238E27FC236}">
                <a16:creationId xmlns:a16="http://schemas.microsoft.com/office/drawing/2014/main" id="{5FF5F01F-03B7-2248-841D-82DBF15829FD}"/>
              </a:ext>
            </a:extLst>
          </p:cNvPr>
          <p:cNvGrpSpPr>
            <a:grpSpLocks noChangeAspect="1"/>
          </p:cNvGrpSpPr>
          <p:nvPr/>
        </p:nvGrpSpPr>
        <p:grpSpPr>
          <a:xfrm>
            <a:off x="1089628" y="3282897"/>
            <a:ext cx="4480560" cy="2486842"/>
            <a:chOff x="1303775" y="3966290"/>
            <a:chExt cx="5303081" cy="2943365"/>
          </a:xfrm>
        </p:grpSpPr>
        <p:pic>
          <p:nvPicPr>
            <p:cNvPr id="24" name="Picture 23">
              <a:extLst>
                <a:ext uri="{FF2B5EF4-FFF2-40B4-BE49-F238E27FC236}">
                  <a16:creationId xmlns:a16="http://schemas.microsoft.com/office/drawing/2014/main" id="{22B25DD6-3943-6940-9E2E-973053BA85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3775" y="5317854"/>
              <a:ext cx="2722061" cy="1350397"/>
            </a:xfrm>
            <a:prstGeom prst="rect">
              <a:avLst/>
            </a:prstGeom>
            <a:effectLst>
              <a:outerShdw blurRad="355600" dist="88900" dir="5400000" algn="ctr" rotWithShape="0">
                <a:srgbClr val="000000">
                  <a:alpha val="48000"/>
                </a:srgbClr>
              </a:outerShdw>
              <a:reflection endPos="0" dir="5400000" sy="-100000" algn="bl" rotWithShape="0"/>
            </a:effectLst>
          </p:spPr>
        </p:pic>
        <p:sp>
          <p:nvSpPr>
            <p:cNvPr id="25" name="TextBox 24">
              <a:extLst>
                <a:ext uri="{FF2B5EF4-FFF2-40B4-BE49-F238E27FC236}">
                  <a16:creationId xmlns:a16="http://schemas.microsoft.com/office/drawing/2014/main" id="{9BE05118-E330-5C47-939D-906E2BE70390}"/>
                </a:ext>
              </a:extLst>
            </p:cNvPr>
            <p:cNvSpPr txBox="1"/>
            <p:nvPr/>
          </p:nvSpPr>
          <p:spPr>
            <a:xfrm>
              <a:off x="1700864" y="4366883"/>
              <a:ext cx="1813317" cy="646331"/>
            </a:xfrm>
            <a:prstGeom prst="rect">
              <a:avLst/>
            </a:prstGeom>
            <a:noFill/>
          </p:spPr>
          <p:txBody>
            <a:bodyPr wrap="none" rtlCol="0">
              <a:noAutofit/>
            </a:bodyPr>
            <a:lstStyle/>
            <a:p>
              <a:pPr algn="ctr" defTabSz="801929">
                <a:defRPr/>
              </a:pPr>
              <a:r>
                <a:rPr lang="en-US" sz="1400" kern="0"/>
                <a:t>Latency: 1X</a:t>
              </a:r>
            </a:p>
            <a:p>
              <a:pPr algn="ctr" defTabSz="801929">
                <a:defRPr/>
              </a:pPr>
              <a:r>
                <a:rPr lang="en-US" sz="1400" kern="0"/>
                <a:t>Capacity: 1X</a:t>
              </a:r>
            </a:p>
          </p:txBody>
        </p:sp>
        <p:sp>
          <p:nvSpPr>
            <p:cNvPr id="26" name="TextBox 25">
              <a:extLst>
                <a:ext uri="{FF2B5EF4-FFF2-40B4-BE49-F238E27FC236}">
                  <a16:creationId xmlns:a16="http://schemas.microsoft.com/office/drawing/2014/main" id="{C99E5CDC-AF01-BE4A-9184-F7CAEF0A79A5}"/>
                </a:ext>
              </a:extLst>
            </p:cNvPr>
            <p:cNvSpPr txBox="1"/>
            <p:nvPr/>
          </p:nvSpPr>
          <p:spPr>
            <a:xfrm>
              <a:off x="2004633" y="3966290"/>
              <a:ext cx="1205778" cy="535531"/>
            </a:xfrm>
            <a:prstGeom prst="rect">
              <a:avLst/>
            </a:prstGeom>
            <a:noFill/>
          </p:spPr>
          <p:txBody>
            <a:bodyPr wrap="none" rtlCol="0">
              <a:noAutofit/>
            </a:bodyPr>
            <a:lstStyle/>
            <a:p>
              <a:pPr algn="ctr" defTabSz="801929">
                <a:defRPr/>
              </a:pPr>
              <a:r>
                <a:rPr lang="en-US" sz="2000" b="1" kern="0"/>
                <a:t>SRAM</a:t>
              </a:r>
            </a:p>
          </p:txBody>
        </p:sp>
        <p:pic>
          <p:nvPicPr>
            <p:cNvPr id="27" name="Picture 26">
              <a:extLst>
                <a:ext uri="{FF2B5EF4-FFF2-40B4-BE49-F238E27FC236}">
                  <a16:creationId xmlns:a16="http://schemas.microsoft.com/office/drawing/2014/main" id="{AA25C953-33CC-A048-8F93-8E5F46D487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6143" y="5317095"/>
              <a:ext cx="1842294" cy="1592560"/>
            </a:xfrm>
            <a:prstGeom prst="rect">
              <a:avLst/>
            </a:prstGeom>
            <a:effectLst>
              <a:outerShdw blurRad="355600" dist="88900" dir="5400000" algn="ctr" rotWithShape="0">
                <a:srgbClr val="000000">
                  <a:alpha val="48000"/>
                </a:srgbClr>
              </a:outerShdw>
              <a:reflection endPos="0" dir="5400000" sy="-100000" algn="bl" rotWithShape="0"/>
            </a:effectLst>
          </p:spPr>
        </p:pic>
        <p:sp>
          <p:nvSpPr>
            <p:cNvPr id="28" name="TextBox 27">
              <a:extLst>
                <a:ext uri="{FF2B5EF4-FFF2-40B4-BE49-F238E27FC236}">
                  <a16:creationId xmlns:a16="http://schemas.microsoft.com/office/drawing/2014/main" id="{B1A9AB6E-27B6-424E-982F-DB7ED8A05331}"/>
                </a:ext>
              </a:extLst>
            </p:cNvPr>
            <p:cNvSpPr txBox="1"/>
            <p:nvPr/>
          </p:nvSpPr>
          <p:spPr>
            <a:xfrm>
              <a:off x="4379964" y="4366883"/>
              <a:ext cx="2226892" cy="646331"/>
            </a:xfrm>
            <a:prstGeom prst="rect">
              <a:avLst/>
            </a:prstGeom>
            <a:noFill/>
          </p:spPr>
          <p:txBody>
            <a:bodyPr wrap="none" rtlCol="0">
              <a:noAutofit/>
            </a:bodyPr>
            <a:lstStyle/>
            <a:p>
              <a:pPr algn="ctr" defTabSz="801929">
                <a:defRPr/>
              </a:pPr>
              <a:r>
                <a:rPr lang="en-US" sz="1400" kern="0"/>
                <a:t>Latency: ~10X</a:t>
              </a:r>
            </a:p>
            <a:p>
              <a:pPr algn="ctr" defTabSz="801929">
                <a:defRPr/>
              </a:pPr>
              <a:r>
                <a:rPr lang="en-US" sz="1400" kern="0"/>
                <a:t>Capacity: ~100X</a:t>
              </a:r>
            </a:p>
          </p:txBody>
        </p:sp>
        <p:sp>
          <p:nvSpPr>
            <p:cNvPr id="29" name="TextBox 28">
              <a:extLst>
                <a:ext uri="{FF2B5EF4-FFF2-40B4-BE49-F238E27FC236}">
                  <a16:creationId xmlns:a16="http://schemas.microsoft.com/office/drawing/2014/main" id="{F01D5996-2E91-774E-B495-D59C07C1C7A2}"/>
                </a:ext>
              </a:extLst>
            </p:cNvPr>
            <p:cNvSpPr txBox="1"/>
            <p:nvPr/>
          </p:nvSpPr>
          <p:spPr>
            <a:xfrm>
              <a:off x="4872888" y="3966290"/>
              <a:ext cx="1241045" cy="535531"/>
            </a:xfrm>
            <a:prstGeom prst="rect">
              <a:avLst/>
            </a:prstGeom>
            <a:noFill/>
          </p:spPr>
          <p:txBody>
            <a:bodyPr wrap="none" rtlCol="0">
              <a:noAutofit/>
            </a:bodyPr>
            <a:lstStyle/>
            <a:p>
              <a:pPr algn="ctr" defTabSz="801929">
                <a:defRPr/>
              </a:pPr>
              <a:r>
                <a:rPr lang="en-US" sz="2000" b="1" kern="0"/>
                <a:t>DRAM</a:t>
              </a:r>
            </a:p>
          </p:txBody>
        </p:sp>
      </p:grpSp>
      <p:sp>
        <p:nvSpPr>
          <p:cNvPr id="30" name="TextBox 29">
            <a:extLst>
              <a:ext uri="{FF2B5EF4-FFF2-40B4-BE49-F238E27FC236}">
                <a16:creationId xmlns:a16="http://schemas.microsoft.com/office/drawing/2014/main" id="{2F1F4518-40A1-3A4D-9161-EF93CBB9BA31}"/>
              </a:ext>
            </a:extLst>
          </p:cNvPr>
          <p:cNvSpPr txBox="1"/>
          <p:nvPr/>
        </p:nvSpPr>
        <p:spPr>
          <a:xfrm>
            <a:off x="7564640" y="2107987"/>
            <a:ext cx="2749232" cy="898868"/>
          </a:xfrm>
          <a:prstGeom prst="rect">
            <a:avLst/>
          </a:prstGeom>
          <a:noFill/>
        </p:spPr>
        <p:txBody>
          <a:bodyPr wrap="square" rtlCol="0">
            <a:noAutofit/>
          </a:bodyPr>
          <a:lstStyle/>
          <a:p>
            <a:pPr algn="ctr" defTabSz="801929"/>
            <a:r>
              <a:rPr lang="en-US" sz="4400">
                <a:latin typeface="Intel Clear Pro"/>
              </a:rPr>
              <a:t>Storage</a:t>
            </a:r>
          </a:p>
        </p:txBody>
      </p:sp>
      <p:grpSp>
        <p:nvGrpSpPr>
          <p:cNvPr id="31" name="Group 30">
            <a:extLst>
              <a:ext uri="{FF2B5EF4-FFF2-40B4-BE49-F238E27FC236}">
                <a16:creationId xmlns:a16="http://schemas.microsoft.com/office/drawing/2014/main" id="{3DD80E93-36DB-354A-9E9A-95B50E0D18F2}"/>
              </a:ext>
            </a:extLst>
          </p:cNvPr>
          <p:cNvGrpSpPr>
            <a:grpSpLocks noChangeAspect="1"/>
          </p:cNvGrpSpPr>
          <p:nvPr/>
        </p:nvGrpSpPr>
        <p:grpSpPr>
          <a:xfrm>
            <a:off x="6480129" y="3297591"/>
            <a:ext cx="4754880" cy="2679963"/>
            <a:chOff x="7560577" y="3908791"/>
            <a:chExt cx="5757043" cy="3244805"/>
          </a:xfrm>
        </p:grpSpPr>
        <p:sp>
          <p:nvSpPr>
            <p:cNvPr id="32" name="TextBox 31">
              <a:extLst>
                <a:ext uri="{FF2B5EF4-FFF2-40B4-BE49-F238E27FC236}">
                  <a16:creationId xmlns:a16="http://schemas.microsoft.com/office/drawing/2014/main" id="{5E6F7C08-A9C4-1B46-88D8-0C19E5B4793F}"/>
                </a:ext>
              </a:extLst>
            </p:cNvPr>
            <p:cNvSpPr txBox="1"/>
            <p:nvPr/>
          </p:nvSpPr>
          <p:spPr>
            <a:xfrm>
              <a:off x="10765318" y="4314904"/>
              <a:ext cx="2552302" cy="646331"/>
            </a:xfrm>
            <a:prstGeom prst="rect">
              <a:avLst/>
            </a:prstGeom>
            <a:noFill/>
          </p:spPr>
          <p:txBody>
            <a:bodyPr wrap="none" rtlCol="0">
              <a:noAutofit/>
            </a:bodyPr>
            <a:lstStyle/>
            <a:p>
              <a:pPr algn="ctr" defTabSz="801929">
                <a:defRPr/>
              </a:pPr>
              <a:r>
                <a:rPr lang="en-US" sz="1400" kern="0"/>
                <a:t>Latency: ~10 Million X</a:t>
              </a:r>
            </a:p>
            <a:p>
              <a:pPr algn="ctr" defTabSz="801929">
                <a:defRPr/>
              </a:pPr>
              <a:r>
                <a:rPr lang="en-US" sz="1400" kern="0"/>
                <a:t>Capacity: ~10,000X</a:t>
              </a:r>
            </a:p>
          </p:txBody>
        </p:sp>
        <p:sp>
          <p:nvSpPr>
            <p:cNvPr id="33" name="TextBox 32">
              <a:extLst>
                <a:ext uri="{FF2B5EF4-FFF2-40B4-BE49-F238E27FC236}">
                  <a16:creationId xmlns:a16="http://schemas.microsoft.com/office/drawing/2014/main" id="{AD91AC61-4CA2-1244-A110-657629C8296E}"/>
                </a:ext>
              </a:extLst>
            </p:cNvPr>
            <p:cNvSpPr txBox="1"/>
            <p:nvPr/>
          </p:nvSpPr>
          <p:spPr>
            <a:xfrm>
              <a:off x="11554797" y="3908791"/>
              <a:ext cx="973344" cy="535531"/>
            </a:xfrm>
            <a:prstGeom prst="rect">
              <a:avLst/>
            </a:prstGeom>
            <a:noFill/>
          </p:spPr>
          <p:txBody>
            <a:bodyPr wrap="none" rtlCol="0">
              <a:noAutofit/>
            </a:bodyPr>
            <a:lstStyle/>
            <a:p>
              <a:pPr algn="ctr" defTabSz="801929">
                <a:defRPr/>
              </a:pPr>
              <a:r>
                <a:rPr lang="en-US" sz="2000" b="1" kern="0"/>
                <a:t>HDD</a:t>
              </a:r>
            </a:p>
          </p:txBody>
        </p:sp>
        <p:pic>
          <p:nvPicPr>
            <p:cNvPr id="34" name="Picture 33">
              <a:extLst>
                <a:ext uri="{FF2B5EF4-FFF2-40B4-BE49-F238E27FC236}">
                  <a16:creationId xmlns:a16="http://schemas.microsoft.com/office/drawing/2014/main" id="{45CD3A9A-81A8-1A45-B6C1-6395DDA118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06880" y="5240868"/>
              <a:ext cx="2246304" cy="1909659"/>
            </a:xfrm>
            <a:prstGeom prst="rect">
              <a:avLst/>
            </a:prstGeom>
          </p:spPr>
        </p:pic>
        <p:sp>
          <p:nvSpPr>
            <p:cNvPr id="35" name="TextBox 34">
              <a:extLst>
                <a:ext uri="{FF2B5EF4-FFF2-40B4-BE49-F238E27FC236}">
                  <a16:creationId xmlns:a16="http://schemas.microsoft.com/office/drawing/2014/main" id="{4818E0A2-4972-8E47-AF1A-B2BF7BEA6B23}"/>
                </a:ext>
              </a:extLst>
            </p:cNvPr>
            <p:cNvSpPr txBox="1"/>
            <p:nvPr/>
          </p:nvSpPr>
          <p:spPr>
            <a:xfrm>
              <a:off x="7560577" y="4314903"/>
              <a:ext cx="3281186" cy="633497"/>
            </a:xfrm>
            <a:prstGeom prst="rect">
              <a:avLst/>
            </a:prstGeom>
            <a:noFill/>
          </p:spPr>
          <p:txBody>
            <a:bodyPr wrap="square" rtlCol="0">
              <a:spAutoFit/>
            </a:bodyPr>
            <a:lstStyle/>
            <a:p>
              <a:pPr algn="ctr"/>
              <a:r>
                <a:rPr lang="en-US" sz="1400"/>
                <a:t>Latency: ~100,000X</a:t>
              </a:r>
            </a:p>
            <a:p>
              <a:pPr algn="ctr"/>
              <a:r>
                <a:rPr lang="en-US" sz="1400" b="1">
                  <a:solidFill>
                    <a:schemeClr val="tx2"/>
                  </a:solidFill>
                </a:rPr>
                <a:t>Capacity: ~4,000X-8,000X</a:t>
              </a:r>
            </a:p>
          </p:txBody>
        </p:sp>
        <p:sp>
          <p:nvSpPr>
            <p:cNvPr id="36" name="TextBox 35">
              <a:extLst>
                <a:ext uri="{FF2B5EF4-FFF2-40B4-BE49-F238E27FC236}">
                  <a16:creationId xmlns:a16="http://schemas.microsoft.com/office/drawing/2014/main" id="{0329542F-5C58-AB4F-A407-364950032AE9}"/>
                </a:ext>
              </a:extLst>
            </p:cNvPr>
            <p:cNvSpPr txBox="1"/>
            <p:nvPr/>
          </p:nvSpPr>
          <p:spPr>
            <a:xfrm>
              <a:off x="8479553" y="3908791"/>
              <a:ext cx="1516200" cy="409909"/>
            </a:xfrm>
            <a:prstGeom prst="rect">
              <a:avLst/>
            </a:prstGeom>
            <a:noFill/>
          </p:spPr>
          <p:txBody>
            <a:bodyPr wrap="none" rtlCol="0">
              <a:spAutoFit/>
            </a:bodyPr>
            <a:lstStyle/>
            <a:p>
              <a:pPr algn="ctr"/>
              <a:r>
                <a:rPr lang="en-US" sz="1600" b="1"/>
                <a:t>NAND SSD</a:t>
              </a:r>
            </a:p>
          </p:txBody>
        </p:sp>
        <p:pic>
          <p:nvPicPr>
            <p:cNvPr id="37" name="Picture 36">
              <a:extLst>
                <a:ext uri="{FF2B5EF4-FFF2-40B4-BE49-F238E27FC236}">
                  <a16:creationId xmlns:a16="http://schemas.microsoft.com/office/drawing/2014/main" id="{99F16E10-CB03-904B-BE75-DEEE0F7C6B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8030" y="5180374"/>
              <a:ext cx="2959244" cy="1973222"/>
            </a:xfrm>
            <a:prstGeom prst="rect">
              <a:avLst/>
            </a:prstGeom>
          </p:spPr>
        </p:pic>
      </p:grpSp>
    </p:spTree>
    <p:extLst>
      <p:ext uri="{BB962C8B-B14F-4D97-AF65-F5344CB8AC3E}">
        <p14:creationId xmlns:p14="http://schemas.microsoft.com/office/powerpoint/2010/main" val="357102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0052E-6 -2.59259E-6 L -0.04246 -0.00069 " pathEditMode="relative" rAng="0" ptsTypes="AA">
                                      <p:cBhvr>
                                        <p:cTn id="6" dur="2500" fill="hold"/>
                                        <p:tgtEl>
                                          <p:spTgt spid="23"/>
                                        </p:tgtEl>
                                        <p:attrNameLst>
                                          <p:attrName>ppt_x</p:attrName>
                                          <p:attrName>ppt_y</p:attrName>
                                        </p:attrNameLst>
                                      </p:cBhvr>
                                      <p:rCtr x="-2123" y="-46"/>
                                    </p:animMotion>
                                  </p:childTnLst>
                                </p:cTn>
                              </p:par>
                              <p:par>
                                <p:cTn id="7" presetID="0" presetClass="path" presetSubtype="0" accel="50000" decel="50000" fill="hold" nodeType="withEffect">
                                  <p:stCondLst>
                                    <p:cond delay="0"/>
                                  </p:stCondLst>
                                  <p:childTnLst>
                                    <p:animMotion origin="layout" path="M -1.51602E-6 -3.7037E-6 L 0.04611 0.0007 " pathEditMode="relative" rAng="0" ptsTypes="AA">
                                      <p:cBhvr>
                                        <p:cTn id="8" dur="2500" fill="hold"/>
                                        <p:tgtEl>
                                          <p:spTgt spid="31"/>
                                        </p:tgtEl>
                                        <p:attrNameLst>
                                          <p:attrName>ppt_x</p:attrName>
                                          <p:attrName>ppt_y</p:attrName>
                                        </p:attrNameLst>
                                      </p:cBhvr>
                                      <p:rCtr x="230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E3D5-C557-424E-90BE-C15AE5951661}"/>
              </a:ext>
            </a:extLst>
          </p:cNvPr>
          <p:cNvSpPr>
            <a:spLocks noGrp="1"/>
          </p:cNvSpPr>
          <p:nvPr>
            <p:ph type="title"/>
          </p:nvPr>
        </p:nvSpPr>
        <p:spPr/>
        <p:txBody>
          <a:bodyPr/>
          <a:lstStyle/>
          <a:p>
            <a:r>
              <a:rPr lang="en-US" dirty="0"/>
              <a:t>The anticipated solution to bridge the gap</a:t>
            </a:r>
          </a:p>
        </p:txBody>
      </p:sp>
      <p:sp>
        <p:nvSpPr>
          <p:cNvPr id="3" name="Slide Number Placeholder 2">
            <a:extLst>
              <a:ext uri="{FF2B5EF4-FFF2-40B4-BE49-F238E27FC236}">
                <a16:creationId xmlns:a16="http://schemas.microsoft.com/office/drawing/2014/main" id="{E6BA7EE4-13AC-3D49-9A42-496084FC2E28}"/>
              </a:ext>
            </a:extLst>
          </p:cNvPr>
          <p:cNvSpPr>
            <a:spLocks noGrp="1"/>
          </p:cNvSpPr>
          <p:nvPr>
            <p:ph type="sldNum" sz="quarter" idx="12"/>
          </p:nvPr>
        </p:nvSpPr>
        <p:spPr/>
        <p:txBody>
          <a:bodyPr/>
          <a:lstStyle/>
          <a:p>
            <a:fld id="{17AA2687-1D62-4697-B07C-AE046A4947FE}" type="slidenum">
              <a:rPr lang="en-US" smtClean="0"/>
              <a:pPr/>
              <a:t>12</a:t>
            </a:fld>
            <a:endParaRPr lang="en-US" sz="1400"/>
          </a:p>
        </p:txBody>
      </p:sp>
      <p:sp>
        <p:nvSpPr>
          <p:cNvPr id="6" name="Text Placeholder 5">
            <a:extLst>
              <a:ext uri="{FF2B5EF4-FFF2-40B4-BE49-F238E27FC236}">
                <a16:creationId xmlns:a16="http://schemas.microsoft.com/office/drawing/2014/main" id="{27D7BB95-EEC7-FA46-A973-E417A54E5D84}"/>
              </a:ext>
            </a:extLst>
          </p:cNvPr>
          <p:cNvSpPr>
            <a:spLocks noGrp="1"/>
          </p:cNvSpPr>
          <p:nvPr>
            <p:ph type="body" sz="quarter" idx="13"/>
          </p:nvPr>
        </p:nvSpPr>
        <p:spPr/>
        <p:txBody>
          <a:bodyPr/>
          <a:lstStyle/>
          <a:p>
            <a:r>
              <a:rPr lang="en-US" dirty="0"/>
              <a:t>Solution Proposal</a:t>
            </a:r>
          </a:p>
        </p:txBody>
      </p:sp>
      <p:sp>
        <p:nvSpPr>
          <p:cNvPr id="7" name="Content Placeholder 2">
            <a:extLst>
              <a:ext uri="{FF2B5EF4-FFF2-40B4-BE49-F238E27FC236}">
                <a16:creationId xmlns:a16="http://schemas.microsoft.com/office/drawing/2014/main" id="{8DDB3086-AD44-794C-9870-49AA6EE172D1}"/>
              </a:ext>
            </a:extLst>
          </p:cNvPr>
          <p:cNvSpPr>
            <a:spLocks noGrp="1"/>
          </p:cNvSpPr>
          <p:nvPr>
            <p:ph idx="1"/>
          </p:nvPr>
        </p:nvSpPr>
        <p:spPr>
          <a:xfrm>
            <a:off x="1218883" y="1180112"/>
            <a:ext cx="10822321" cy="2413744"/>
          </a:xfrm>
        </p:spPr>
        <p:txBody>
          <a:bodyPr>
            <a:normAutofit/>
          </a:bodyPr>
          <a:lstStyle/>
          <a:p>
            <a:pPr marL="97966" indent="0">
              <a:spcBef>
                <a:spcPts val="0"/>
              </a:spcBef>
              <a:buNone/>
            </a:pPr>
            <a:r>
              <a:rPr lang="en-US" sz="2400" dirty="0"/>
              <a:t>von Neumann architecture gave away the answer long ago –</a:t>
            </a:r>
          </a:p>
          <a:p>
            <a:pPr marL="933947" lvl="2" indent="0">
              <a:spcBef>
                <a:spcPts val="0"/>
              </a:spcBef>
              <a:buNone/>
            </a:pPr>
            <a:r>
              <a:rPr lang="en-US" sz="2400" i="1" dirty="0">
                <a:solidFill>
                  <a:schemeClr val="accent4">
                    <a:lumMod val="20000"/>
                    <a:lumOff val="80000"/>
                  </a:schemeClr>
                </a:solidFill>
                <a:ea typeface="Calibri" pitchFamily="34" charset="0"/>
                <a:cs typeface="Arial" pitchFamily="34" charset="0"/>
              </a:rPr>
              <a:t>large memory capacity</a:t>
            </a:r>
          </a:p>
          <a:p>
            <a:pPr marL="933947" lvl="2" indent="0">
              <a:spcBef>
                <a:spcPts val="0"/>
              </a:spcBef>
              <a:buNone/>
            </a:pPr>
            <a:r>
              <a:rPr lang="en-US" sz="2400" i="1" dirty="0">
                <a:solidFill>
                  <a:schemeClr val="accent4">
                    <a:lumMod val="20000"/>
                    <a:lumOff val="80000"/>
                  </a:schemeClr>
                </a:solidFill>
                <a:ea typeface="Calibri" pitchFamily="34" charset="0"/>
                <a:cs typeface="Arial" pitchFamily="34" charset="0"/>
              </a:rPr>
              <a:t>word </a:t>
            </a:r>
          </a:p>
          <a:p>
            <a:pPr marL="933947" lvl="2" indent="0">
              <a:spcBef>
                <a:spcPts val="0"/>
              </a:spcBef>
              <a:buNone/>
            </a:pPr>
            <a:r>
              <a:rPr lang="en-US" sz="2400" i="1" dirty="0">
                <a:solidFill>
                  <a:schemeClr val="accent4">
                    <a:lumMod val="20000"/>
                    <a:lumOff val="80000"/>
                  </a:schemeClr>
                </a:solidFill>
                <a:ea typeface="Calibri" pitchFamily="34" charset="0"/>
                <a:cs typeface="Arial" pitchFamily="34" charset="0"/>
              </a:rPr>
              <a:t>immediately available</a:t>
            </a:r>
          </a:p>
          <a:p>
            <a:pPr marL="933947" lvl="2" indent="0">
              <a:spcBef>
                <a:spcPts val="0"/>
              </a:spcBef>
              <a:buNone/>
            </a:pPr>
            <a:endParaRPr lang="en-US" sz="2400" dirty="0"/>
          </a:p>
          <a:p>
            <a:pPr marL="1110004" lvl="3" indent="0">
              <a:buNone/>
            </a:pPr>
            <a:r>
              <a:rPr lang="en-US" b="1" u="sng" dirty="0">
                <a:solidFill>
                  <a:schemeClr val="accent4">
                    <a:lumMod val="20000"/>
                    <a:lumOff val="80000"/>
                  </a:schemeClr>
                </a:solidFill>
              </a:rPr>
              <a:t>Cross Point Memory is a promising scalable solution</a:t>
            </a:r>
          </a:p>
          <a:p>
            <a:pPr marL="97966" indent="0">
              <a:buNone/>
            </a:pPr>
            <a:endParaRPr lang="en-US" sz="2400" dirty="0"/>
          </a:p>
        </p:txBody>
      </p:sp>
      <p:pic>
        <p:nvPicPr>
          <p:cNvPr id="8" name="Picture 7">
            <a:extLst>
              <a:ext uri="{FF2B5EF4-FFF2-40B4-BE49-F238E27FC236}">
                <a16:creationId xmlns:a16="http://schemas.microsoft.com/office/drawing/2014/main" id="{A0050843-0610-5D40-BB63-6F5F3CBE012B}"/>
              </a:ext>
            </a:extLst>
          </p:cNvPr>
          <p:cNvPicPr>
            <a:picLocks noChangeAspect="1"/>
          </p:cNvPicPr>
          <p:nvPr/>
        </p:nvPicPr>
        <p:blipFill>
          <a:blip r:embed="rId2"/>
          <a:stretch>
            <a:fillRect/>
          </a:stretch>
        </p:blipFill>
        <p:spPr>
          <a:xfrm>
            <a:off x="1480509" y="3616667"/>
            <a:ext cx="2539427" cy="2254927"/>
          </a:xfrm>
          <a:prstGeom prst="rect">
            <a:avLst/>
          </a:prstGeom>
        </p:spPr>
      </p:pic>
      <p:sp>
        <p:nvSpPr>
          <p:cNvPr id="9" name="Rectangle 8">
            <a:extLst>
              <a:ext uri="{FF2B5EF4-FFF2-40B4-BE49-F238E27FC236}">
                <a16:creationId xmlns:a16="http://schemas.microsoft.com/office/drawing/2014/main" id="{5361E900-1DB4-2140-8F2D-3D40A4B0088F}"/>
              </a:ext>
            </a:extLst>
          </p:cNvPr>
          <p:cNvSpPr/>
          <p:nvPr/>
        </p:nvSpPr>
        <p:spPr>
          <a:xfrm>
            <a:off x="4243937" y="3973413"/>
            <a:ext cx="6227179" cy="1550168"/>
          </a:xfrm>
          <a:prstGeom prst="rect">
            <a:avLst/>
          </a:prstGeom>
        </p:spPr>
        <p:txBody>
          <a:bodyPr wrap="square">
            <a:spAutoFit/>
          </a:bodyPr>
          <a:lstStyle/>
          <a:p>
            <a:pPr marL="285750" indent="-285750" defTabSz="731502">
              <a:lnSpc>
                <a:spcPct val="90000"/>
              </a:lnSpc>
              <a:spcBef>
                <a:spcPts val="480"/>
              </a:spcBef>
              <a:buFont typeface="Arial" panose="020B0604020202020204" pitchFamily="34" charset="0"/>
              <a:buChar char="•"/>
              <a:defRPr/>
            </a:pPr>
            <a:r>
              <a:rPr lang="en-US" sz="1600" dirty="0">
                <a:solidFill>
                  <a:srgbClr val="FFFFFF"/>
                </a:solidFill>
                <a:latin typeface="Calibri" panose="020F0502020204030204" pitchFamily="34" charset="0"/>
                <a:cs typeface="Calibri" panose="020F0502020204030204" pitchFamily="34" charset="0"/>
                <a:sym typeface="Wingdings" pitchFamily="2" charset="2"/>
              </a:rPr>
              <a:t>Simple scalable structure + 3D technology </a:t>
            </a:r>
            <a:br>
              <a:rPr lang="en-US" sz="1600" dirty="0">
                <a:solidFill>
                  <a:srgbClr val="FFFFFF"/>
                </a:solidFill>
                <a:latin typeface="Calibri" panose="020F0502020204030204" pitchFamily="34" charset="0"/>
                <a:cs typeface="Calibri" panose="020F0502020204030204" pitchFamily="34" charset="0"/>
                <a:sym typeface="Wingdings" pitchFamily="2" charset="2"/>
              </a:rPr>
            </a:br>
            <a:r>
              <a:rPr lang="en-US" sz="1600" dirty="0">
                <a:solidFill>
                  <a:srgbClr val="FFFFFF"/>
                </a:solidFill>
                <a:latin typeface="Calibri" panose="020F0502020204030204" pitchFamily="34" charset="0"/>
                <a:cs typeface="Calibri" panose="020F0502020204030204" pitchFamily="34" charset="0"/>
                <a:sym typeface="Wingdings" pitchFamily="2" charset="2"/>
              </a:rPr>
              <a:t>	</a:t>
            </a:r>
            <a:r>
              <a:rPr lang="en-US" sz="1600" dirty="0">
                <a:solidFill>
                  <a:schemeClr val="accent4">
                    <a:lumMod val="20000"/>
                    <a:lumOff val="80000"/>
                  </a:schemeClr>
                </a:solidFill>
                <a:latin typeface="Calibri" panose="020F0502020204030204" pitchFamily="34" charset="0"/>
                <a:cs typeface="Calibri" panose="020F0502020204030204" pitchFamily="34" charset="0"/>
                <a:sym typeface="Wingdings" pitchFamily="2" charset="2"/>
              </a:rPr>
              <a:t> Large Memory Capacity</a:t>
            </a:r>
            <a:r>
              <a:rPr lang="en-US" sz="1600" dirty="0">
                <a:solidFill>
                  <a:srgbClr val="FFFFFF"/>
                </a:solidFill>
                <a:latin typeface="Calibri" panose="020F0502020204030204" pitchFamily="34" charset="0"/>
                <a:cs typeface="Calibri" panose="020F0502020204030204" pitchFamily="34" charset="0"/>
                <a:sym typeface="Wingdings" pitchFamily="2" charset="2"/>
              </a:rPr>
              <a:t> </a:t>
            </a:r>
          </a:p>
          <a:p>
            <a:pPr marL="285750" indent="-285750" defTabSz="731502">
              <a:lnSpc>
                <a:spcPct val="90000"/>
              </a:lnSpc>
              <a:spcBef>
                <a:spcPts val="480"/>
              </a:spcBef>
              <a:buFont typeface="Arial" panose="020B0604020202020204" pitchFamily="34" charset="0"/>
              <a:buChar char="•"/>
              <a:defRPr/>
            </a:pPr>
            <a:r>
              <a:rPr lang="en-US" sz="1600" dirty="0">
                <a:solidFill>
                  <a:srgbClr val="FFFFFF"/>
                </a:solidFill>
                <a:latin typeface="Calibri" panose="020F0502020204030204" pitchFamily="34" charset="0"/>
                <a:cs typeface="Calibri" panose="020F0502020204030204" pitchFamily="34" charset="0"/>
              </a:rPr>
              <a:t>Individual Cell Access </a:t>
            </a:r>
            <a:br>
              <a:rPr lang="en-US" sz="1600" dirty="0">
                <a:solidFill>
                  <a:srgbClr val="FFFFFF"/>
                </a:solidFill>
                <a:latin typeface="Calibri" panose="020F0502020204030204" pitchFamily="34" charset="0"/>
                <a:cs typeface="Calibri" panose="020F0502020204030204" pitchFamily="34" charset="0"/>
              </a:rPr>
            </a:br>
            <a:r>
              <a:rPr lang="en-US" sz="1600" dirty="0">
                <a:solidFill>
                  <a:srgbClr val="FFFFFF"/>
                </a:solidFill>
                <a:latin typeface="Calibri" panose="020F0502020204030204" pitchFamily="34" charset="0"/>
                <a:cs typeface="Calibri" panose="020F0502020204030204" pitchFamily="34" charset="0"/>
              </a:rPr>
              <a:t>	</a:t>
            </a:r>
            <a:r>
              <a:rPr lang="en-US" sz="1600" dirty="0">
                <a:solidFill>
                  <a:schemeClr val="accent4">
                    <a:lumMod val="20000"/>
                    <a:lumOff val="80000"/>
                  </a:schemeClr>
                </a:solidFill>
                <a:latin typeface="Calibri" panose="020F0502020204030204" pitchFamily="34" charset="0"/>
                <a:cs typeface="Calibri" panose="020F0502020204030204" pitchFamily="34" charset="0"/>
                <a:sym typeface="Wingdings" panose="05000000000000000000" pitchFamily="2" charset="2"/>
              </a:rPr>
              <a:t> Word </a:t>
            </a:r>
            <a:r>
              <a:rPr lang="en-US" sz="1600" dirty="0">
                <a:solidFill>
                  <a:srgbClr val="FFFFFF"/>
                </a:solidFill>
                <a:latin typeface="Calibri" panose="020F0502020204030204" pitchFamily="34" charset="0"/>
                <a:cs typeface="Calibri" panose="020F0502020204030204" pitchFamily="34" charset="0"/>
                <a:sym typeface="Wingdings" panose="05000000000000000000" pitchFamily="2" charset="2"/>
              </a:rPr>
              <a:t>(small granularity accessible)</a:t>
            </a:r>
            <a:endParaRPr lang="en-US" sz="1600" dirty="0">
              <a:solidFill>
                <a:srgbClr val="FFFFFF"/>
              </a:solidFill>
              <a:latin typeface="Calibri" panose="020F0502020204030204" pitchFamily="34" charset="0"/>
              <a:cs typeface="Calibri" panose="020F0502020204030204" pitchFamily="34" charset="0"/>
            </a:endParaRPr>
          </a:p>
          <a:p>
            <a:pPr marL="285750" indent="-285750" defTabSz="731502">
              <a:lnSpc>
                <a:spcPct val="90000"/>
              </a:lnSpc>
              <a:spcBef>
                <a:spcPts val="480"/>
              </a:spcBef>
              <a:buFont typeface="Arial" panose="020B0604020202020204" pitchFamily="34" charset="0"/>
              <a:buChar char="•"/>
              <a:defRPr/>
            </a:pPr>
            <a:r>
              <a:rPr lang="en-US" sz="1600" dirty="0">
                <a:solidFill>
                  <a:srgbClr val="FFFFFF"/>
                </a:solidFill>
                <a:latin typeface="Calibri" panose="020F0502020204030204" pitchFamily="34" charset="0"/>
                <a:cs typeface="Calibri" panose="020F0502020204030204" pitchFamily="34" charset="0"/>
              </a:rPr>
              <a:t>Fast switching materials + local low resistance metal interconnect </a:t>
            </a:r>
            <a:br>
              <a:rPr lang="en-US" sz="1600" dirty="0">
                <a:solidFill>
                  <a:srgbClr val="FFFFFF"/>
                </a:solidFill>
                <a:latin typeface="Calibri" panose="020F0502020204030204" pitchFamily="34" charset="0"/>
                <a:cs typeface="Calibri" panose="020F0502020204030204" pitchFamily="34" charset="0"/>
              </a:rPr>
            </a:br>
            <a:r>
              <a:rPr lang="en-US" sz="1600" dirty="0">
                <a:solidFill>
                  <a:srgbClr val="FFFFFF"/>
                </a:solidFill>
                <a:latin typeface="Calibri" panose="020F0502020204030204" pitchFamily="34" charset="0"/>
                <a:cs typeface="Calibri" panose="020F0502020204030204" pitchFamily="34" charset="0"/>
              </a:rPr>
              <a:t>	</a:t>
            </a:r>
            <a:r>
              <a:rPr lang="en-US" sz="1600" dirty="0">
                <a:solidFill>
                  <a:schemeClr val="accent4">
                    <a:lumMod val="20000"/>
                    <a:lumOff val="80000"/>
                  </a:schemeClr>
                </a:solidFill>
                <a:latin typeface="Calibri" panose="020F0502020204030204" pitchFamily="34" charset="0"/>
                <a:cs typeface="Calibri" panose="020F0502020204030204" pitchFamily="34" charset="0"/>
                <a:sym typeface="Wingdings" panose="05000000000000000000" pitchFamily="2" charset="2"/>
              </a:rPr>
              <a:t> Immediately Available</a:t>
            </a:r>
          </a:p>
        </p:txBody>
      </p:sp>
      <p:sp>
        <p:nvSpPr>
          <p:cNvPr id="10" name="Rectangle 9">
            <a:extLst>
              <a:ext uri="{FF2B5EF4-FFF2-40B4-BE49-F238E27FC236}">
                <a16:creationId xmlns:a16="http://schemas.microsoft.com/office/drawing/2014/main" id="{30556438-020B-5146-BB1F-4CD932A4AFDB}"/>
              </a:ext>
            </a:extLst>
          </p:cNvPr>
          <p:cNvSpPr/>
          <p:nvPr/>
        </p:nvSpPr>
        <p:spPr>
          <a:xfrm>
            <a:off x="1839205" y="5846198"/>
            <a:ext cx="8492832" cy="338554"/>
          </a:xfrm>
          <a:prstGeom prst="rect">
            <a:avLst/>
          </a:prstGeom>
          <a:ln w="38100" cmpd="tri">
            <a:solidFill>
              <a:srgbClr val="FFFF00"/>
            </a:solidFill>
          </a:ln>
        </p:spPr>
        <p:txBody>
          <a:bodyPr wrap="square">
            <a:spAutoFit/>
          </a:bodyPr>
          <a:lstStyle/>
          <a:p>
            <a:pPr marL="97966" indent="0">
              <a:buNone/>
            </a:pPr>
            <a:r>
              <a:rPr lang="en-US" sz="1600" dirty="0">
                <a:solidFill>
                  <a:schemeClr val="accent4">
                    <a:lumMod val="20000"/>
                    <a:lumOff val="80000"/>
                  </a:schemeClr>
                </a:solidFill>
                <a:latin typeface="Calibri" panose="020F0502020204030204" pitchFamily="34" charset="0"/>
                <a:cs typeface="Calibri" panose="020F0502020204030204" pitchFamily="34" charset="0"/>
              </a:rPr>
              <a:t>Challenge: Mating a selector device with non-linear I-V &amp; a memory element with tight distribution </a:t>
            </a:r>
          </a:p>
        </p:txBody>
      </p:sp>
    </p:spTree>
    <p:extLst>
      <p:ext uri="{BB962C8B-B14F-4D97-AF65-F5344CB8AC3E}">
        <p14:creationId xmlns:p14="http://schemas.microsoft.com/office/powerpoint/2010/main" val="376073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5" end="5"/>
                                            </p:txEl>
                                          </p:spTgt>
                                        </p:tgtEl>
                                      </p:cBhvr>
                                    </p:animEffect>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615A-43B5-2F4A-8F92-D71CFE82DDC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E8E80CD-D932-204A-A8B0-D70F858DAE52}"/>
              </a:ext>
            </a:extLst>
          </p:cNvPr>
          <p:cNvSpPr>
            <a:spLocks noGrp="1"/>
          </p:cNvSpPr>
          <p:nvPr>
            <p:ph idx="1"/>
          </p:nvPr>
        </p:nvSpPr>
        <p:spPr/>
        <p:txBody>
          <a:bodyPr/>
          <a:lstStyle/>
          <a:p>
            <a:r>
              <a:rPr lang="en-US" dirty="0">
                <a:solidFill>
                  <a:schemeClr val="tx2">
                    <a:lumMod val="10000"/>
                  </a:schemeClr>
                </a:solidFill>
              </a:rPr>
              <a:t>Introduction</a:t>
            </a:r>
          </a:p>
          <a:p>
            <a:r>
              <a:rPr lang="en-US" dirty="0">
                <a:solidFill>
                  <a:schemeClr val="tx2">
                    <a:lumMod val="10000"/>
                  </a:schemeClr>
                </a:solidFill>
              </a:rPr>
              <a:t>Problem Statement and Solution Space </a:t>
            </a:r>
          </a:p>
          <a:p>
            <a:r>
              <a:rPr lang="en-US" dirty="0"/>
              <a:t>Cross Point Memory Array and Choices of Selector</a:t>
            </a:r>
          </a:p>
          <a:p>
            <a:r>
              <a:rPr lang="en-US" dirty="0">
                <a:solidFill>
                  <a:schemeClr val="tx2">
                    <a:lumMod val="10000"/>
                  </a:schemeClr>
                </a:solidFill>
              </a:rPr>
              <a:t>3D </a:t>
            </a:r>
            <a:r>
              <a:rPr lang="en-US" dirty="0" err="1">
                <a:solidFill>
                  <a:schemeClr val="tx2">
                    <a:lumMod val="10000"/>
                  </a:schemeClr>
                </a:solidFill>
              </a:rPr>
              <a:t>XPoint</a:t>
            </a:r>
            <a:r>
              <a:rPr lang="en-US" dirty="0">
                <a:solidFill>
                  <a:schemeClr val="tx2">
                    <a:lumMod val="10000"/>
                  </a:schemeClr>
                </a:solidFill>
              </a:rPr>
              <a:t> Memory Technology</a:t>
            </a:r>
          </a:p>
          <a:p>
            <a:r>
              <a:rPr lang="en-US" dirty="0">
                <a:solidFill>
                  <a:schemeClr val="tx2">
                    <a:lumMod val="10000"/>
                  </a:schemeClr>
                </a:solidFill>
              </a:rPr>
              <a:t>Conclusion</a:t>
            </a:r>
          </a:p>
        </p:txBody>
      </p:sp>
      <p:sp>
        <p:nvSpPr>
          <p:cNvPr id="4" name="Slide Number Placeholder 3">
            <a:extLst>
              <a:ext uri="{FF2B5EF4-FFF2-40B4-BE49-F238E27FC236}">
                <a16:creationId xmlns:a16="http://schemas.microsoft.com/office/drawing/2014/main" id="{1A7D4A4E-6C5E-624D-AC01-08E5F9E45B95}"/>
              </a:ext>
            </a:extLst>
          </p:cNvPr>
          <p:cNvSpPr>
            <a:spLocks noGrp="1"/>
          </p:cNvSpPr>
          <p:nvPr>
            <p:ph type="sldNum" sz="quarter" idx="12"/>
          </p:nvPr>
        </p:nvSpPr>
        <p:spPr/>
        <p:txBody>
          <a:bodyPr/>
          <a:lstStyle/>
          <a:p>
            <a:fld id="{518727FE-8BA6-410E-8B18-E4109D39D295}" type="slidenum">
              <a:rPr lang="en-US" smtClean="0"/>
              <a:pPr/>
              <a:t>13</a:t>
            </a:fld>
            <a:endParaRPr lang="en-US" sz="1400"/>
          </a:p>
        </p:txBody>
      </p:sp>
      <p:sp>
        <p:nvSpPr>
          <p:cNvPr id="5" name="Text Placeholder 4">
            <a:extLst>
              <a:ext uri="{FF2B5EF4-FFF2-40B4-BE49-F238E27FC236}">
                <a16:creationId xmlns:a16="http://schemas.microsoft.com/office/drawing/2014/main" id="{7E9C867B-4E55-F34F-9530-492F76B5263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3640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B03146-8BE7-A449-866D-23802DFAA9EF}"/>
              </a:ext>
            </a:extLst>
          </p:cNvPr>
          <p:cNvPicPr>
            <a:picLocks noChangeAspect="1"/>
          </p:cNvPicPr>
          <p:nvPr/>
        </p:nvPicPr>
        <p:blipFill>
          <a:blip r:embed="rId2"/>
          <a:stretch>
            <a:fillRect/>
          </a:stretch>
        </p:blipFill>
        <p:spPr>
          <a:xfrm>
            <a:off x="1417696" y="768414"/>
            <a:ext cx="8877300" cy="3225800"/>
          </a:xfrm>
          <a:prstGeom prst="rect">
            <a:avLst/>
          </a:prstGeom>
        </p:spPr>
      </p:pic>
      <p:sp>
        <p:nvSpPr>
          <p:cNvPr id="2" name="Title 1">
            <a:extLst>
              <a:ext uri="{FF2B5EF4-FFF2-40B4-BE49-F238E27FC236}">
                <a16:creationId xmlns:a16="http://schemas.microsoft.com/office/drawing/2014/main" id="{2FAE38B0-2EE7-3044-BB50-6A24E545145B}"/>
              </a:ext>
            </a:extLst>
          </p:cNvPr>
          <p:cNvSpPr>
            <a:spLocks noGrp="1"/>
          </p:cNvSpPr>
          <p:nvPr>
            <p:ph type="title"/>
          </p:nvPr>
        </p:nvSpPr>
        <p:spPr>
          <a:xfrm>
            <a:off x="1218883" y="154869"/>
            <a:ext cx="10360501" cy="615400"/>
          </a:xfrm>
        </p:spPr>
        <p:txBody>
          <a:bodyPr/>
          <a:lstStyle/>
          <a:p>
            <a:r>
              <a:rPr lang="en-US" sz="2800" spc="0" dirty="0"/>
              <a:t>Cross Point Memory Array – ½ voltage biased scheme</a:t>
            </a:r>
          </a:p>
        </p:txBody>
      </p:sp>
      <p:sp>
        <p:nvSpPr>
          <p:cNvPr id="3" name="Content Placeholder 2">
            <a:extLst>
              <a:ext uri="{FF2B5EF4-FFF2-40B4-BE49-F238E27FC236}">
                <a16:creationId xmlns:a16="http://schemas.microsoft.com/office/drawing/2014/main" id="{81B36183-3F59-B741-8EE0-73F6681B8239}"/>
              </a:ext>
            </a:extLst>
          </p:cNvPr>
          <p:cNvSpPr>
            <a:spLocks noGrp="1"/>
          </p:cNvSpPr>
          <p:nvPr>
            <p:ph idx="1"/>
          </p:nvPr>
        </p:nvSpPr>
        <p:spPr>
          <a:xfrm>
            <a:off x="1218883" y="4086204"/>
            <a:ext cx="10360501" cy="1697403"/>
          </a:xfrm>
        </p:spPr>
        <p:txBody>
          <a:bodyPr>
            <a:normAutofit fontScale="85000" lnSpcReduction="20000"/>
          </a:bodyPr>
          <a:lstStyle/>
          <a:p>
            <a:pPr marL="81615" indent="0">
              <a:buNone/>
            </a:pPr>
            <a:r>
              <a:rPr lang="en-US" sz="2000" dirty="0"/>
              <a:t>The selected bit (</a:t>
            </a:r>
            <a:r>
              <a:rPr lang="en-US" sz="2000" dirty="0">
                <a:solidFill>
                  <a:srgbClr val="92D050"/>
                </a:solidFill>
              </a:rPr>
              <a:t>•</a:t>
            </a:r>
            <a:r>
              <a:rPr lang="en-US" sz="2000" dirty="0"/>
              <a:t>) is at the cross point of the selected </a:t>
            </a:r>
            <a:r>
              <a:rPr lang="en-US" sz="2000" dirty="0" err="1">
                <a:solidFill>
                  <a:schemeClr val="accent1"/>
                </a:solidFill>
              </a:rPr>
              <a:t>bitline</a:t>
            </a:r>
            <a:r>
              <a:rPr lang="en-US" sz="2000" dirty="0"/>
              <a:t> (BL) and </a:t>
            </a:r>
            <a:r>
              <a:rPr lang="en-US" sz="2000" dirty="0" err="1">
                <a:solidFill>
                  <a:srgbClr val="FFFF00"/>
                </a:solidFill>
              </a:rPr>
              <a:t>wordline</a:t>
            </a:r>
            <a:r>
              <a:rPr lang="en-US" sz="2000" dirty="0">
                <a:solidFill>
                  <a:srgbClr val="FFFF00"/>
                </a:solidFill>
              </a:rPr>
              <a:t> </a:t>
            </a:r>
            <a:r>
              <a:rPr lang="en-US" sz="2000" dirty="0"/>
              <a:t>(WL)</a:t>
            </a:r>
          </a:p>
          <a:p>
            <a:pPr marL="81615" indent="0">
              <a:buNone/>
            </a:pPr>
            <a:r>
              <a:rPr lang="en-US" sz="2000" dirty="0"/>
              <a:t>Functionality – </a:t>
            </a:r>
          </a:p>
          <a:p>
            <a:r>
              <a:rPr lang="en-US" sz="2000" dirty="0">
                <a:sym typeface="Wingdings" pitchFamily="2" charset="2"/>
              </a:rPr>
              <a:t>A fully networked x-y resistive array  Sneak paths thru all de-selected cells (</a:t>
            </a:r>
            <a:r>
              <a:rPr lang="en-US" sz="2000" dirty="0">
                <a:solidFill>
                  <a:schemeClr val="accent3"/>
                </a:solidFill>
              </a:rPr>
              <a:t>•</a:t>
            </a:r>
            <a:r>
              <a:rPr lang="en-US" sz="2000" dirty="0">
                <a:sym typeface="Wingdings" pitchFamily="2" charset="2"/>
              </a:rPr>
              <a:t>) connect the selected BL/WL</a:t>
            </a:r>
            <a:endParaRPr lang="en-US" sz="2000" dirty="0"/>
          </a:p>
          <a:p>
            <a:pPr marL="81615" indent="0">
              <a:buNone/>
            </a:pPr>
            <a:r>
              <a:rPr lang="en-US" sz="2000" dirty="0"/>
              <a:t>Reliability – </a:t>
            </a:r>
          </a:p>
          <a:p>
            <a:r>
              <a:rPr lang="en-US" sz="2000" dirty="0"/>
              <a:t>All bits on selected BL (</a:t>
            </a:r>
            <a:r>
              <a:rPr lang="en-US" sz="2000" dirty="0">
                <a:solidFill>
                  <a:srgbClr val="FF0000"/>
                </a:solidFill>
              </a:rPr>
              <a:t>•</a:t>
            </a:r>
            <a:r>
              <a:rPr lang="en-US" sz="2000" dirty="0"/>
              <a:t>) and selected WL (</a:t>
            </a:r>
            <a:r>
              <a:rPr lang="en-US" sz="2000" dirty="0">
                <a:solidFill>
                  <a:srgbClr val="18E2FF"/>
                </a:solidFill>
              </a:rPr>
              <a:t>•</a:t>
            </a:r>
            <a:r>
              <a:rPr lang="en-US" sz="2000" dirty="0"/>
              <a:t>) are biased  </a:t>
            </a:r>
            <a:r>
              <a:rPr lang="en-US" sz="2000" dirty="0">
                <a:sym typeface="Wingdings" pitchFamily="2" charset="2"/>
              </a:rPr>
              <a:t> Read/Write disturbance and retention </a:t>
            </a:r>
          </a:p>
          <a:p>
            <a:endParaRPr lang="en-US" sz="2000" dirty="0"/>
          </a:p>
        </p:txBody>
      </p:sp>
      <p:sp>
        <p:nvSpPr>
          <p:cNvPr id="4" name="Slide Number Placeholder 3">
            <a:extLst>
              <a:ext uri="{FF2B5EF4-FFF2-40B4-BE49-F238E27FC236}">
                <a16:creationId xmlns:a16="http://schemas.microsoft.com/office/drawing/2014/main" id="{1B329CDA-67F2-D245-BB45-5928453FCB2A}"/>
              </a:ext>
            </a:extLst>
          </p:cNvPr>
          <p:cNvSpPr>
            <a:spLocks noGrp="1"/>
          </p:cNvSpPr>
          <p:nvPr>
            <p:ph type="sldNum" sz="quarter" idx="12"/>
          </p:nvPr>
        </p:nvSpPr>
        <p:spPr>
          <a:xfrm>
            <a:off x="11784991" y="6352264"/>
            <a:ext cx="711015" cy="441324"/>
          </a:xfrm>
        </p:spPr>
        <p:txBody>
          <a:bodyPr/>
          <a:lstStyle/>
          <a:p>
            <a:fld id="{518727FE-8BA6-410E-8B18-E4109D39D295}" type="slidenum">
              <a:rPr lang="en-US" smtClean="0"/>
              <a:pPr/>
              <a:t>14</a:t>
            </a:fld>
            <a:endParaRPr lang="en-US" sz="1400"/>
          </a:p>
        </p:txBody>
      </p:sp>
      <p:sp>
        <p:nvSpPr>
          <p:cNvPr id="5" name="Text Placeholder 4">
            <a:extLst>
              <a:ext uri="{FF2B5EF4-FFF2-40B4-BE49-F238E27FC236}">
                <a16:creationId xmlns:a16="http://schemas.microsoft.com/office/drawing/2014/main" id="{6FA16FCC-46A7-044E-ADA0-2583D8F2DFAF}"/>
              </a:ext>
            </a:extLst>
          </p:cNvPr>
          <p:cNvSpPr>
            <a:spLocks noGrp="1"/>
          </p:cNvSpPr>
          <p:nvPr>
            <p:ph type="body" sz="quarter" idx="13"/>
          </p:nvPr>
        </p:nvSpPr>
        <p:spPr>
          <a:xfrm>
            <a:off x="1121510" y="5770662"/>
            <a:ext cx="10587606" cy="493970"/>
          </a:xfrm>
        </p:spPr>
        <p:txBody>
          <a:bodyPr anchor="ctr">
            <a:noAutofit/>
          </a:bodyPr>
          <a:lstStyle/>
          <a:p>
            <a:r>
              <a:rPr lang="en-US" sz="2000" dirty="0"/>
              <a:t>A selector isolates memory cells in an array, improves access accuracy and strengthens reliability.</a:t>
            </a:r>
          </a:p>
        </p:txBody>
      </p:sp>
      <p:sp>
        <p:nvSpPr>
          <p:cNvPr id="135" name="Rounded Rectangle 134">
            <a:extLst>
              <a:ext uri="{FF2B5EF4-FFF2-40B4-BE49-F238E27FC236}">
                <a16:creationId xmlns:a16="http://schemas.microsoft.com/office/drawing/2014/main" id="{D4DBEEA5-22DE-E541-8E76-C9612883D974}"/>
              </a:ext>
            </a:extLst>
          </p:cNvPr>
          <p:cNvSpPr/>
          <p:nvPr/>
        </p:nvSpPr>
        <p:spPr>
          <a:xfrm>
            <a:off x="1107790" y="5763303"/>
            <a:ext cx="10587605" cy="52428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741EACF0-2EE2-EE4C-93C2-50C10E1FAEC0}"/>
              </a:ext>
            </a:extLst>
          </p:cNvPr>
          <p:cNvSpPr txBox="1">
            <a:spLocks/>
          </p:cNvSpPr>
          <p:nvPr/>
        </p:nvSpPr>
        <p:spPr>
          <a:xfrm>
            <a:off x="1671194" y="6364030"/>
            <a:ext cx="8879681" cy="493970"/>
          </a:xfrm>
          <a:prstGeom prst="rect">
            <a:avLst/>
          </a:prstGeom>
        </p:spPr>
        <p:txBody>
          <a:bodyPr vert="horz" lIns="130622" tIns="65311" rIns="130622" bIns="65311" anchor="b">
            <a:normAutofit/>
          </a:bodyPr>
          <a:lstStyle>
            <a:lvl1pPr marL="489695" indent="-408080" algn="ctr" rtl="0" eaLnBrk="1" latinLnBrk="0" hangingPunct="1">
              <a:spcBef>
                <a:spcPts val="833"/>
              </a:spcBef>
              <a:buClr>
                <a:schemeClr val="tx2"/>
              </a:buClr>
              <a:buSzPct val="95000"/>
              <a:buFont typeface="Wingdings" pitchFamily="2" charset="2"/>
              <a:buNone/>
              <a:defRPr kumimoji="0" sz="1400" b="1" kern="1200">
                <a:solidFill>
                  <a:schemeClr val="accent4">
                    <a:lumMod val="20000"/>
                    <a:lumOff val="80000"/>
                  </a:schemeClr>
                </a:solidFill>
                <a:latin typeface="Calibri" panose="020F0502020204030204" pitchFamily="34" charset="0"/>
                <a:ea typeface="+mn-ea"/>
                <a:cs typeface="Calibri" panose="020F0502020204030204" pitchFamily="34" charset="0"/>
              </a:defRPr>
            </a:lvl1pPr>
            <a:lvl2pPr marL="881452" indent="-340066" algn="l" rtl="0" eaLnBrk="1" latinLnBrk="0" hangingPunct="1">
              <a:spcBef>
                <a:spcPct val="20000"/>
              </a:spcBef>
              <a:buClr>
                <a:schemeClr val="tx2"/>
              </a:buClr>
              <a:buSzPct val="90000"/>
              <a:buFont typeface="Neo Sans Intel" pitchFamily="34" charset="0"/>
              <a:buChar char="—"/>
              <a:defRPr kumimoji="0" sz="3082" kern="1200">
                <a:solidFill>
                  <a:schemeClr val="tx1"/>
                </a:solidFill>
                <a:latin typeface="Neo Sans Intel" pitchFamily="34" charset="0"/>
                <a:ea typeface="+mn-ea"/>
                <a:cs typeface="+mn-cs"/>
              </a:defRPr>
            </a:lvl2pPr>
            <a:lvl3pPr marL="1186151" indent="-272053" algn="l" rtl="0" eaLnBrk="1" latinLnBrk="0" hangingPunct="1">
              <a:spcBef>
                <a:spcPct val="20000"/>
              </a:spcBef>
              <a:buClr>
                <a:schemeClr val="accent2"/>
              </a:buClr>
              <a:buFont typeface="Wingdings 2"/>
              <a:buChar char=""/>
              <a:defRPr kumimoji="0" sz="2833" kern="1200">
                <a:solidFill>
                  <a:schemeClr val="tx1"/>
                </a:solidFill>
                <a:latin typeface="Neo Sans Intel" pitchFamily="34" charset="0"/>
                <a:ea typeface="+mn-ea"/>
                <a:cs typeface="+mn-cs"/>
              </a:defRPr>
            </a:lvl3pPr>
            <a:lvl4pPr marL="1501733" indent="-272053" algn="l" rtl="0" eaLnBrk="1" latinLnBrk="0" hangingPunct="1">
              <a:spcBef>
                <a:spcPct val="20000"/>
              </a:spcBef>
              <a:buClr>
                <a:schemeClr val="accent3"/>
              </a:buClr>
              <a:buFont typeface="Wingdings 3"/>
              <a:buChar char=""/>
              <a:defRPr kumimoji="0" sz="2583" kern="1200">
                <a:solidFill>
                  <a:schemeClr val="tx1"/>
                </a:solidFill>
                <a:latin typeface="Neo Sans Intel" pitchFamily="34" charset="0"/>
                <a:ea typeface="+mn-ea"/>
                <a:cs typeface="+mn-cs"/>
              </a:defRPr>
            </a:lvl4pPr>
            <a:lvl5pPr marL="1762904" indent="-250289" algn="l" rtl="0" eaLnBrk="1" latinLnBrk="0" hangingPunct="1">
              <a:spcBef>
                <a:spcPct val="20000"/>
              </a:spcBef>
              <a:buClr>
                <a:schemeClr val="accent3"/>
              </a:buClr>
              <a:buFont typeface="Wingdings 2"/>
              <a:buNone/>
              <a:defRPr kumimoji="0" sz="2416" kern="1200">
                <a:solidFill>
                  <a:schemeClr val="tx1"/>
                </a:solidFill>
                <a:latin typeface="Neo Sans Intel" pitchFamily="34" charset="0"/>
                <a:ea typeface="+mn-ea"/>
                <a:cs typeface="+mn-cs"/>
              </a:defRPr>
            </a:lvl5pPr>
            <a:lvl6pPr marL="2034957" indent="-250289" algn="l" rtl="0" eaLnBrk="1" latinLnBrk="0" hangingPunct="1">
              <a:spcBef>
                <a:spcPct val="20000"/>
              </a:spcBef>
              <a:buClr>
                <a:schemeClr val="accent3"/>
              </a:buClr>
              <a:buFont typeface="Wingdings 2"/>
              <a:buChar char=""/>
              <a:defRPr kumimoji="0" sz="2166" kern="1200">
                <a:solidFill>
                  <a:schemeClr val="tx1"/>
                </a:solidFill>
                <a:latin typeface="+mn-lt"/>
                <a:ea typeface="+mn-ea"/>
                <a:cs typeface="+mn-cs"/>
              </a:defRPr>
            </a:lvl6pPr>
            <a:lvl7pPr marL="2263481"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7pPr>
            <a:lvl8pPr marL="2492006"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8pPr>
            <a:lvl9pPr marL="2720531"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9pPr>
            <a:extLst/>
          </a:lstStyle>
          <a:p>
            <a:pPr fontAlgn="auto">
              <a:spcAft>
                <a:spcPts val="0"/>
              </a:spcAft>
            </a:pPr>
            <a:r>
              <a:rPr lang="en-US" dirty="0"/>
              <a:t>Cross Point Memory Array</a:t>
            </a:r>
          </a:p>
        </p:txBody>
      </p:sp>
    </p:spTree>
    <p:extLst>
      <p:ext uri="{BB962C8B-B14F-4D97-AF65-F5344CB8AC3E}">
        <p14:creationId xmlns:p14="http://schemas.microsoft.com/office/powerpoint/2010/main" val="1838622785"/>
      </p:ext>
    </p:extLst>
  </p:cSld>
  <p:clrMapOvr>
    <a:masterClrMapping/>
  </p:clrMapOvr>
  <mc:AlternateContent xmlns:mc="http://schemas.openxmlformats.org/markup-compatibility/2006" xmlns:p14="http://schemas.microsoft.com/office/powerpoint/2010/main">
    <mc:Choice Requires="p14">
      <p:transition spd="slow" p14:dur="2000" advTm="123857"/>
    </mc:Choice>
    <mc:Fallback xmlns="">
      <p:transition spd="slow" advTm="12385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779A-F5AF-2847-BF13-EBA989827786}"/>
              </a:ext>
            </a:extLst>
          </p:cNvPr>
          <p:cNvSpPr>
            <a:spLocks noGrp="1"/>
          </p:cNvSpPr>
          <p:nvPr>
            <p:ph type="title"/>
          </p:nvPr>
        </p:nvSpPr>
        <p:spPr>
          <a:xfrm>
            <a:off x="1218883" y="260394"/>
            <a:ext cx="10360501" cy="615400"/>
          </a:xfrm>
        </p:spPr>
        <p:txBody>
          <a:bodyPr/>
          <a:lstStyle/>
          <a:p>
            <a:r>
              <a:rPr lang="en-US" sz="2800" spc="0"/>
              <a:t>Selector of a cross-point memory cell is a diode</a:t>
            </a:r>
          </a:p>
        </p:txBody>
      </p:sp>
      <p:sp>
        <p:nvSpPr>
          <p:cNvPr id="3" name="Content Placeholder 2">
            <a:extLst>
              <a:ext uri="{FF2B5EF4-FFF2-40B4-BE49-F238E27FC236}">
                <a16:creationId xmlns:a16="http://schemas.microsoft.com/office/drawing/2014/main" id="{2D19857A-604A-8C41-877B-1D08168A2A9F}"/>
              </a:ext>
            </a:extLst>
          </p:cNvPr>
          <p:cNvSpPr>
            <a:spLocks noGrp="1"/>
          </p:cNvSpPr>
          <p:nvPr>
            <p:ph idx="1"/>
          </p:nvPr>
        </p:nvSpPr>
        <p:spPr>
          <a:xfrm>
            <a:off x="1114350" y="933361"/>
            <a:ext cx="10194010" cy="865167"/>
          </a:xfrm>
        </p:spPr>
        <p:txBody>
          <a:bodyPr>
            <a:normAutofit/>
          </a:bodyPr>
          <a:lstStyle/>
          <a:p>
            <a:pPr marL="0" indent="0">
              <a:buNone/>
            </a:pPr>
            <a:r>
              <a:rPr lang="en-US" sz="2400" b="1"/>
              <a:t>Diode:  two terminals and exhibiting a nonlinear I-V</a:t>
            </a:r>
            <a:r>
              <a:rPr lang="en-US" sz="2400" b="1" i="1"/>
              <a:t>, </a:t>
            </a:r>
            <a:r>
              <a:rPr lang="en-US" sz="2400" i="1"/>
              <a:t>IEEE Standard Dictionary of Electrical and Electronics Terms, 1980</a:t>
            </a:r>
          </a:p>
          <a:p>
            <a:endParaRPr lang="en-US" sz="2400"/>
          </a:p>
        </p:txBody>
      </p:sp>
      <p:sp>
        <p:nvSpPr>
          <p:cNvPr id="4" name="Slide Number Placeholder 3">
            <a:extLst>
              <a:ext uri="{FF2B5EF4-FFF2-40B4-BE49-F238E27FC236}">
                <a16:creationId xmlns:a16="http://schemas.microsoft.com/office/drawing/2014/main" id="{CDF26D7C-F57D-484C-8E9B-F3852C4BACA0}"/>
              </a:ext>
            </a:extLst>
          </p:cNvPr>
          <p:cNvSpPr>
            <a:spLocks noGrp="1"/>
          </p:cNvSpPr>
          <p:nvPr>
            <p:ph type="sldNum" sz="quarter" idx="12"/>
          </p:nvPr>
        </p:nvSpPr>
        <p:spPr/>
        <p:txBody>
          <a:bodyPr/>
          <a:lstStyle/>
          <a:p>
            <a:fld id="{518727FE-8BA6-410E-8B18-E4109D39D295}" type="slidenum">
              <a:rPr lang="en-US" smtClean="0"/>
              <a:pPr/>
              <a:t>15</a:t>
            </a:fld>
            <a:endParaRPr lang="en-US" sz="1400"/>
          </a:p>
        </p:txBody>
      </p:sp>
      <p:sp>
        <p:nvSpPr>
          <p:cNvPr id="5" name="Text Placeholder 4">
            <a:extLst>
              <a:ext uri="{FF2B5EF4-FFF2-40B4-BE49-F238E27FC236}">
                <a16:creationId xmlns:a16="http://schemas.microsoft.com/office/drawing/2014/main" id="{B533E0F0-7E30-2B4B-8459-53436FE37979}"/>
              </a:ext>
            </a:extLst>
          </p:cNvPr>
          <p:cNvSpPr>
            <a:spLocks noGrp="1"/>
          </p:cNvSpPr>
          <p:nvPr>
            <p:ph type="body" sz="quarter" idx="13"/>
          </p:nvPr>
        </p:nvSpPr>
        <p:spPr/>
        <p:txBody>
          <a:bodyPr>
            <a:normAutofit fontScale="92500" lnSpcReduction="10000"/>
          </a:bodyPr>
          <a:lstStyle/>
          <a:p>
            <a:pPr algn="r"/>
            <a:r>
              <a:rPr lang="en-US"/>
              <a:t>§ : </a:t>
            </a:r>
            <a:r>
              <a:rPr lang="en-US" err="1"/>
              <a:t>Kowk</a:t>
            </a:r>
            <a:r>
              <a:rPr lang="en-US"/>
              <a:t> K. Ng, Complete guide to semiconductor devices, 2</a:t>
            </a:r>
            <a:r>
              <a:rPr lang="en-US" baseline="30000"/>
              <a:t>nd</a:t>
            </a:r>
            <a:r>
              <a:rPr lang="en-US"/>
              <a:t> ed., 2002</a:t>
            </a:r>
            <a:br>
              <a:rPr lang="en-US"/>
            </a:br>
            <a:r>
              <a:rPr lang="en-US"/>
              <a:t>¶ :https://</a:t>
            </a:r>
            <a:r>
              <a:rPr lang="en-US" err="1"/>
              <a:t>www.digikey.com</a:t>
            </a:r>
            <a:r>
              <a:rPr lang="en-US"/>
              <a:t>/</a:t>
            </a:r>
            <a:r>
              <a:rPr lang="en-US" err="1"/>
              <a:t>en</a:t>
            </a:r>
            <a:r>
              <a:rPr lang="en-US"/>
              <a:t>/articles/design-in-</a:t>
            </a:r>
            <a:r>
              <a:rPr lang="en-US" err="1"/>
              <a:t>tvs</a:t>
            </a:r>
            <a:r>
              <a:rPr lang="en-US"/>
              <a:t>-diode-protection-enhance-can-bus-reliability</a:t>
            </a:r>
          </a:p>
        </p:txBody>
      </p:sp>
      <p:sp>
        <p:nvSpPr>
          <p:cNvPr id="24" name="TextBox 23">
            <a:extLst>
              <a:ext uri="{FF2B5EF4-FFF2-40B4-BE49-F238E27FC236}">
                <a16:creationId xmlns:a16="http://schemas.microsoft.com/office/drawing/2014/main" id="{B12F7B3B-7576-C44E-BA9B-0D9CD7EB9C7C}"/>
              </a:ext>
            </a:extLst>
          </p:cNvPr>
          <p:cNvSpPr txBox="1"/>
          <p:nvPr/>
        </p:nvSpPr>
        <p:spPr>
          <a:xfrm>
            <a:off x="1293503" y="2578232"/>
            <a:ext cx="1748564" cy="1015278"/>
          </a:xfrm>
          <a:prstGeom prst="rect">
            <a:avLst/>
          </a:prstGeom>
          <a:noFill/>
        </p:spPr>
        <p:txBody>
          <a:bodyPr wrap="square" rtlCol="0">
            <a:spAutoFit/>
          </a:bodyPr>
          <a:lstStyle/>
          <a:p>
            <a:r>
              <a:rPr lang="en-US">
                <a:solidFill>
                  <a:srgbClr val="FFFF00"/>
                </a:solidFill>
              </a:rPr>
              <a:t>Unidirectional</a:t>
            </a:r>
          </a:p>
          <a:p>
            <a:r>
              <a:rPr lang="en-US">
                <a:solidFill>
                  <a:srgbClr val="FFFF00"/>
                </a:solidFill>
              </a:rPr>
              <a:t>Asymmetric</a:t>
            </a:r>
          </a:p>
          <a:p>
            <a:r>
              <a:rPr lang="en-US">
                <a:solidFill>
                  <a:srgbClr val="FFFF00"/>
                </a:solidFill>
              </a:rPr>
              <a:t>Unipolar</a:t>
            </a:r>
          </a:p>
        </p:txBody>
      </p:sp>
      <p:sp>
        <p:nvSpPr>
          <p:cNvPr id="25" name="TextBox 24">
            <a:extLst>
              <a:ext uri="{FF2B5EF4-FFF2-40B4-BE49-F238E27FC236}">
                <a16:creationId xmlns:a16="http://schemas.microsoft.com/office/drawing/2014/main" id="{62204B6C-AB1E-1C41-94F3-1EAC717BC022}"/>
              </a:ext>
            </a:extLst>
          </p:cNvPr>
          <p:cNvSpPr txBox="1"/>
          <p:nvPr/>
        </p:nvSpPr>
        <p:spPr>
          <a:xfrm>
            <a:off x="1293503" y="4618408"/>
            <a:ext cx="1585899" cy="1015278"/>
          </a:xfrm>
          <a:prstGeom prst="rect">
            <a:avLst/>
          </a:prstGeom>
          <a:noFill/>
        </p:spPr>
        <p:txBody>
          <a:bodyPr wrap="square" rtlCol="0">
            <a:spAutoFit/>
          </a:bodyPr>
          <a:lstStyle/>
          <a:p>
            <a:r>
              <a:rPr lang="en-US">
                <a:solidFill>
                  <a:srgbClr val="FFFF00"/>
                </a:solidFill>
              </a:rPr>
              <a:t>Bidirectional</a:t>
            </a:r>
          </a:p>
          <a:p>
            <a:r>
              <a:rPr lang="en-US">
                <a:solidFill>
                  <a:srgbClr val="FFFF00"/>
                </a:solidFill>
              </a:rPr>
              <a:t>Symmetric Ambipolar</a:t>
            </a:r>
          </a:p>
        </p:txBody>
      </p:sp>
      <p:pic>
        <p:nvPicPr>
          <p:cNvPr id="27" name="Picture 26">
            <a:extLst>
              <a:ext uri="{FF2B5EF4-FFF2-40B4-BE49-F238E27FC236}">
                <a16:creationId xmlns:a16="http://schemas.microsoft.com/office/drawing/2014/main" id="{35C79582-092C-C04C-A13A-09CA61E2F17D}"/>
              </a:ext>
            </a:extLst>
          </p:cNvPr>
          <p:cNvPicPr>
            <a:picLocks noChangeAspect="1"/>
          </p:cNvPicPr>
          <p:nvPr/>
        </p:nvPicPr>
        <p:blipFill>
          <a:blip r:embed="rId2"/>
          <a:stretch>
            <a:fillRect/>
          </a:stretch>
        </p:blipFill>
        <p:spPr>
          <a:xfrm>
            <a:off x="1084860" y="1925746"/>
            <a:ext cx="10223500" cy="4203700"/>
          </a:xfrm>
          <a:prstGeom prst="rect">
            <a:avLst/>
          </a:prstGeom>
        </p:spPr>
      </p:pic>
    </p:spTree>
    <p:extLst>
      <p:ext uri="{BB962C8B-B14F-4D97-AF65-F5344CB8AC3E}">
        <p14:creationId xmlns:p14="http://schemas.microsoft.com/office/powerpoint/2010/main" val="2895922743"/>
      </p:ext>
    </p:extLst>
  </p:cSld>
  <p:clrMapOvr>
    <a:masterClrMapping/>
  </p:clrMapOvr>
  <mc:AlternateContent xmlns:mc="http://schemas.openxmlformats.org/markup-compatibility/2006" xmlns:p14="http://schemas.microsoft.com/office/powerpoint/2010/main">
    <mc:Choice Requires="p14">
      <p:transition spd="slow" p14:dur="2000" advTm="88102"/>
    </mc:Choice>
    <mc:Fallback xmlns="">
      <p:transition spd="slow" advTm="881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886D-F7BF-9749-8EDB-CA7329BAB28E}"/>
              </a:ext>
            </a:extLst>
          </p:cNvPr>
          <p:cNvSpPr>
            <a:spLocks noGrp="1"/>
          </p:cNvSpPr>
          <p:nvPr>
            <p:ph type="title"/>
          </p:nvPr>
        </p:nvSpPr>
        <p:spPr/>
        <p:txBody>
          <a:bodyPr/>
          <a:lstStyle/>
          <a:p>
            <a:r>
              <a:rPr lang="en-US" sz="2800" spc="0"/>
              <a:t>Random Access of a Memory in Cross Point Array</a:t>
            </a:r>
          </a:p>
        </p:txBody>
      </p:sp>
      <p:sp>
        <p:nvSpPr>
          <p:cNvPr id="3" name="Text Placeholder 2">
            <a:extLst>
              <a:ext uri="{FF2B5EF4-FFF2-40B4-BE49-F238E27FC236}">
                <a16:creationId xmlns:a16="http://schemas.microsoft.com/office/drawing/2014/main" id="{9611D6E7-D19F-2A48-AC05-41841991528D}"/>
              </a:ext>
            </a:extLst>
          </p:cNvPr>
          <p:cNvSpPr>
            <a:spLocks noGrp="1"/>
          </p:cNvSpPr>
          <p:nvPr>
            <p:ph type="body" idx="1"/>
          </p:nvPr>
        </p:nvSpPr>
        <p:spPr/>
        <p:txBody>
          <a:bodyPr/>
          <a:lstStyle/>
          <a:p>
            <a:pPr algn="ctr"/>
            <a:r>
              <a:rPr lang="en-US">
                <a:solidFill>
                  <a:srgbClr val="FFFF00"/>
                </a:solidFill>
              </a:rPr>
              <a:t>Unidirectional L-Shape Selector</a:t>
            </a:r>
          </a:p>
        </p:txBody>
      </p:sp>
      <p:sp>
        <p:nvSpPr>
          <p:cNvPr id="4" name="Text Placeholder 3">
            <a:extLst>
              <a:ext uri="{FF2B5EF4-FFF2-40B4-BE49-F238E27FC236}">
                <a16:creationId xmlns:a16="http://schemas.microsoft.com/office/drawing/2014/main" id="{38A4CE04-F5D4-264C-9596-61454C7084C1}"/>
              </a:ext>
            </a:extLst>
          </p:cNvPr>
          <p:cNvSpPr>
            <a:spLocks noGrp="1"/>
          </p:cNvSpPr>
          <p:nvPr>
            <p:ph type="body" sz="half" idx="3"/>
          </p:nvPr>
        </p:nvSpPr>
        <p:spPr/>
        <p:txBody>
          <a:bodyPr/>
          <a:lstStyle/>
          <a:p>
            <a:pPr algn="ctr"/>
            <a:r>
              <a:rPr lang="en-US">
                <a:solidFill>
                  <a:srgbClr val="FFFF00"/>
                </a:solidFill>
              </a:rPr>
              <a:t>Bidirectional S-Shape Selector</a:t>
            </a:r>
          </a:p>
        </p:txBody>
      </p:sp>
      <p:sp>
        <p:nvSpPr>
          <p:cNvPr id="5" name="Content Placeholder 4">
            <a:extLst>
              <a:ext uri="{FF2B5EF4-FFF2-40B4-BE49-F238E27FC236}">
                <a16:creationId xmlns:a16="http://schemas.microsoft.com/office/drawing/2014/main" id="{CA689F38-9D54-D545-82C8-A1B959624DDD}"/>
              </a:ext>
            </a:extLst>
          </p:cNvPr>
          <p:cNvSpPr>
            <a:spLocks noGrp="1"/>
          </p:cNvSpPr>
          <p:nvPr>
            <p:ph sz="quarter" idx="2"/>
          </p:nvPr>
        </p:nvSpPr>
        <p:spPr>
          <a:xfrm>
            <a:off x="609441" y="4604471"/>
            <a:ext cx="5385515" cy="1740776"/>
          </a:xfrm>
        </p:spPr>
        <p:txBody>
          <a:bodyPr>
            <a:normAutofit/>
          </a:bodyPr>
          <a:lstStyle/>
          <a:p>
            <a:pPr marL="81615" indent="0">
              <a:buNone/>
            </a:pPr>
            <a:r>
              <a:rPr lang="en-US" sz="1800"/>
              <a:t>A rectifying selector turns on one bit with forward bias and isolates others with reverse bias.</a:t>
            </a:r>
          </a:p>
          <a:p>
            <a:r>
              <a:rPr lang="en-US" sz="1800"/>
              <a:t>Selected BL/WL are toggled between  0V and V  </a:t>
            </a:r>
          </a:p>
          <a:p>
            <a:r>
              <a:rPr lang="en-US" sz="1800"/>
              <a:t>All bits but selected WL/BL are reversed </a:t>
            </a:r>
            <a:r>
              <a:rPr lang="en-US" sz="1800" err="1"/>
              <a:t>biasd</a:t>
            </a:r>
            <a:r>
              <a:rPr lang="en-US" sz="1800"/>
              <a:t> </a:t>
            </a:r>
          </a:p>
          <a:p>
            <a:endParaRPr lang="en-US" sz="1800"/>
          </a:p>
        </p:txBody>
      </p:sp>
      <p:sp>
        <p:nvSpPr>
          <p:cNvPr id="6" name="Content Placeholder 5">
            <a:extLst>
              <a:ext uri="{FF2B5EF4-FFF2-40B4-BE49-F238E27FC236}">
                <a16:creationId xmlns:a16="http://schemas.microsoft.com/office/drawing/2014/main" id="{E46D7CA6-7433-BD42-A712-0953275F8EE4}"/>
              </a:ext>
            </a:extLst>
          </p:cNvPr>
          <p:cNvSpPr>
            <a:spLocks noGrp="1"/>
          </p:cNvSpPr>
          <p:nvPr>
            <p:ph sz="quarter" idx="4"/>
          </p:nvPr>
        </p:nvSpPr>
        <p:spPr>
          <a:xfrm>
            <a:off x="6191755" y="4607614"/>
            <a:ext cx="5387630" cy="1737633"/>
          </a:xfrm>
        </p:spPr>
        <p:txBody>
          <a:bodyPr>
            <a:normAutofit/>
          </a:bodyPr>
          <a:lstStyle/>
          <a:p>
            <a:pPr marL="81615" indent="0">
              <a:buNone/>
            </a:pPr>
            <a:r>
              <a:rPr lang="en-US" sz="1800"/>
              <a:t>Subject to </a:t>
            </a:r>
            <a:r>
              <a:rPr lang="en-US" sz="1800" err="1"/>
              <a:t>V</a:t>
            </a:r>
            <a:r>
              <a:rPr lang="en-US" sz="1800" baseline="-25000" err="1"/>
              <a:t>drop</a:t>
            </a:r>
            <a:r>
              <a:rPr lang="en-US" sz="1800"/>
              <a:t> at each cross points, the selected bit is triggered, and the unselected bits are blocked.</a:t>
            </a:r>
          </a:p>
          <a:p>
            <a:r>
              <a:rPr lang="en-US" sz="1800"/>
              <a:t>Selected BL/WL are toggled between  0V and ±V  </a:t>
            </a:r>
          </a:p>
          <a:p>
            <a:r>
              <a:rPr lang="en-US" sz="1800"/>
              <a:t>All bits but selected WL/BL are 0 biased</a:t>
            </a:r>
          </a:p>
        </p:txBody>
      </p:sp>
      <p:sp>
        <p:nvSpPr>
          <p:cNvPr id="7" name="Slide Number Placeholder 6">
            <a:extLst>
              <a:ext uri="{FF2B5EF4-FFF2-40B4-BE49-F238E27FC236}">
                <a16:creationId xmlns:a16="http://schemas.microsoft.com/office/drawing/2014/main" id="{2E217EB9-8B46-D14F-AFA4-E8886440850C}"/>
              </a:ext>
            </a:extLst>
          </p:cNvPr>
          <p:cNvSpPr>
            <a:spLocks noGrp="1"/>
          </p:cNvSpPr>
          <p:nvPr>
            <p:ph type="sldNum" sz="quarter" idx="12"/>
          </p:nvPr>
        </p:nvSpPr>
        <p:spPr/>
        <p:txBody>
          <a:bodyPr/>
          <a:lstStyle/>
          <a:p>
            <a:fld id="{6BB64760-54A4-47C5-96F5-6B538CBEB93F}" type="slidenum">
              <a:rPr lang="en-US" smtClean="0"/>
              <a:pPr/>
              <a:t>16</a:t>
            </a:fld>
            <a:endParaRPr lang="en-US" sz="1400"/>
          </a:p>
        </p:txBody>
      </p:sp>
      <p:sp>
        <p:nvSpPr>
          <p:cNvPr id="8" name="Text Placeholder 7">
            <a:extLst>
              <a:ext uri="{FF2B5EF4-FFF2-40B4-BE49-F238E27FC236}">
                <a16:creationId xmlns:a16="http://schemas.microsoft.com/office/drawing/2014/main" id="{41A4A512-5581-604B-AE8D-921D871E2148}"/>
              </a:ext>
            </a:extLst>
          </p:cNvPr>
          <p:cNvSpPr>
            <a:spLocks noGrp="1"/>
          </p:cNvSpPr>
          <p:nvPr>
            <p:ph type="body" sz="quarter" idx="13"/>
          </p:nvPr>
        </p:nvSpPr>
        <p:spPr/>
        <p:txBody>
          <a:bodyPr/>
          <a:lstStyle/>
          <a:p>
            <a:r>
              <a:rPr lang="en-US" dirty="0"/>
              <a:t>Cross Point Memory Array</a:t>
            </a:r>
          </a:p>
        </p:txBody>
      </p:sp>
      <p:pic>
        <p:nvPicPr>
          <p:cNvPr id="255" name="Picture 254">
            <a:extLst>
              <a:ext uri="{FF2B5EF4-FFF2-40B4-BE49-F238E27FC236}">
                <a16:creationId xmlns:a16="http://schemas.microsoft.com/office/drawing/2014/main" id="{91032D04-C1F6-9C4C-93F5-DC7CFA5023D1}"/>
              </a:ext>
            </a:extLst>
          </p:cNvPr>
          <p:cNvPicPr>
            <a:picLocks noChangeAspect="1"/>
          </p:cNvPicPr>
          <p:nvPr/>
        </p:nvPicPr>
        <p:blipFill>
          <a:blip r:embed="rId2"/>
          <a:stretch>
            <a:fillRect/>
          </a:stretch>
        </p:blipFill>
        <p:spPr>
          <a:xfrm>
            <a:off x="1570382" y="1563633"/>
            <a:ext cx="9309100" cy="3098800"/>
          </a:xfrm>
          <a:prstGeom prst="rect">
            <a:avLst/>
          </a:prstGeom>
        </p:spPr>
      </p:pic>
    </p:spTree>
    <p:extLst>
      <p:ext uri="{BB962C8B-B14F-4D97-AF65-F5344CB8AC3E}">
        <p14:creationId xmlns:p14="http://schemas.microsoft.com/office/powerpoint/2010/main" val="3707719938"/>
      </p:ext>
    </p:extLst>
  </p:cSld>
  <p:clrMapOvr>
    <a:masterClrMapping/>
  </p:clrMapOvr>
  <mc:AlternateContent xmlns:mc="http://schemas.openxmlformats.org/markup-compatibility/2006" xmlns:p14="http://schemas.microsoft.com/office/powerpoint/2010/main">
    <mc:Choice Requires="p14">
      <p:transition spd="slow" p14:dur="2000" advTm="97691"/>
    </mc:Choice>
    <mc:Fallback xmlns="">
      <p:transition spd="slow" advTm="9769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53148C-0FA4-604D-8A01-DDAD4B70E70F}"/>
              </a:ext>
            </a:extLst>
          </p:cNvPr>
          <p:cNvSpPr>
            <a:spLocks noGrp="1"/>
          </p:cNvSpPr>
          <p:nvPr>
            <p:ph type="title"/>
          </p:nvPr>
        </p:nvSpPr>
        <p:spPr/>
        <p:txBody>
          <a:bodyPr/>
          <a:lstStyle/>
          <a:p>
            <a:r>
              <a:rPr lang="en-US" sz="2800" spc="0"/>
              <a:t>Thin Film Diode Candidates for Cross Point Memory</a:t>
            </a:r>
          </a:p>
        </p:txBody>
      </p:sp>
      <p:sp>
        <p:nvSpPr>
          <p:cNvPr id="7" name="Slide Number Placeholder 6">
            <a:extLst>
              <a:ext uri="{FF2B5EF4-FFF2-40B4-BE49-F238E27FC236}">
                <a16:creationId xmlns:a16="http://schemas.microsoft.com/office/drawing/2014/main" id="{8E1BE52D-F0C0-034C-8E45-6C3D2DF7B3DB}"/>
              </a:ext>
            </a:extLst>
          </p:cNvPr>
          <p:cNvSpPr>
            <a:spLocks noGrp="1"/>
          </p:cNvSpPr>
          <p:nvPr>
            <p:ph type="sldNum" sz="quarter" idx="12"/>
          </p:nvPr>
        </p:nvSpPr>
        <p:spPr/>
        <p:txBody>
          <a:bodyPr/>
          <a:lstStyle/>
          <a:p>
            <a:fld id="{6BB64760-54A4-47C5-96F5-6B538CBEB93F}" type="slidenum">
              <a:rPr lang="en-US" smtClean="0"/>
              <a:pPr/>
              <a:t>17</a:t>
            </a:fld>
            <a:endParaRPr lang="en-US" sz="1400"/>
          </a:p>
        </p:txBody>
      </p:sp>
      <p:sp>
        <p:nvSpPr>
          <p:cNvPr id="12" name="Text Placeholder 11">
            <a:extLst>
              <a:ext uri="{FF2B5EF4-FFF2-40B4-BE49-F238E27FC236}">
                <a16:creationId xmlns:a16="http://schemas.microsoft.com/office/drawing/2014/main" id="{9AE85003-9DA8-D947-B9B4-609CEB6821AA}"/>
              </a:ext>
            </a:extLst>
          </p:cNvPr>
          <p:cNvSpPr>
            <a:spLocks noGrp="1"/>
          </p:cNvSpPr>
          <p:nvPr>
            <p:ph type="body" sz="quarter" idx="13"/>
          </p:nvPr>
        </p:nvSpPr>
        <p:spPr/>
        <p:txBody>
          <a:bodyPr/>
          <a:lstStyle/>
          <a:p>
            <a:r>
              <a:rPr lang="en-US" dirty="0"/>
              <a:t>Selector Devices</a:t>
            </a:r>
          </a:p>
        </p:txBody>
      </p:sp>
      <p:sp>
        <p:nvSpPr>
          <p:cNvPr id="13" name="Rectangle 17">
            <a:extLst>
              <a:ext uri="{FF2B5EF4-FFF2-40B4-BE49-F238E27FC236}">
                <a16:creationId xmlns:a16="http://schemas.microsoft.com/office/drawing/2014/main" id="{E6DB4F89-CCB6-FD41-A052-A93D4E4C6FE4}"/>
              </a:ext>
            </a:extLst>
          </p:cNvPr>
          <p:cNvSpPr>
            <a:spLocks noChangeArrowheads="1"/>
          </p:cNvSpPr>
          <p:nvPr/>
        </p:nvSpPr>
        <p:spPr bwMode="auto">
          <a:xfrm>
            <a:off x="1925279" y="3303926"/>
            <a:ext cx="1580346" cy="523208"/>
          </a:xfrm>
          <a:prstGeom prst="rect">
            <a:avLst/>
          </a:prstGeom>
          <a:noFill/>
          <a:ln w="9525">
            <a:noFill/>
            <a:miter lim="800000"/>
            <a:headEnd/>
            <a:tailEnd/>
          </a:ln>
          <a:effectLst/>
        </p:spPr>
        <p:txBody>
          <a:bodyPr wrap="none" lIns="91429" tIns="45714" rIns="91429" bIns="45714">
            <a:spAutoFit/>
          </a:bodyPr>
          <a:lstStyle/>
          <a:p>
            <a:pPr algn="ctr"/>
            <a:r>
              <a:rPr lang="en-US" sz="1400" b="0">
                <a:latin typeface="Neo Sans Intel Medium" pitchFamily="34" charset="0"/>
              </a:rPr>
              <a:t>Y. </a:t>
            </a:r>
            <a:r>
              <a:rPr lang="en-US" sz="1400" b="0" err="1">
                <a:latin typeface="Neo Sans Intel Medium" pitchFamily="34" charset="0"/>
              </a:rPr>
              <a:t>Sasago</a:t>
            </a:r>
            <a:r>
              <a:rPr lang="en-US" sz="1400" b="0">
                <a:latin typeface="Neo Sans Intel Medium" pitchFamily="34" charset="0"/>
              </a:rPr>
              <a:t>, </a:t>
            </a:r>
            <a:r>
              <a:rPr lang="en-US" sz="1400" b="0" i="1">
                <a:latin typeface="Neo Sans Intel Medium" pitchFamily="34" charset="0"/>
              </a:rPr>
              <a:t>et. al., </a:t>
            </a:r>
          </a:p>
          <a:p>
            <a:pPr algn="ctr"/>
            <a:r>
              <a:rPr lang="en-US" sz="1400" b="0" i="1">
                <a:latin typeface="Neo Sans Intel Medium" pitchFamily="34" charset="0"/>
              </a:rPr>
              <a:t>VLSI</a:t>
            </a:r>
            <a:r>
              <a:rPr lang="en-US" sz="1400" b="0">
                <a:latin typeface="Neo Sans Intel Medium" pitchFamily="34" charset="0"/>
              </a:rPr>
              <a:t> ’09. T2B-1</a:t>
            </a:r>
          </a:p>
        </p:txBody>
      </p:sp>
      <p:sp>
        <p:nvSpPr>
          <p:cNvPr id="23" name="Rectangle 17">
            <a:extLst>
              <a:ext uri="{FF2B5EF4-FFF2-40B4-BE49-F238E27FC236}">
                <a16:creationId xmlns:a16="http://schemas.microsoft.com/office/drawing/2014/main" id="{46D5A751-C3DF-8041-8A74-3E05E303BE05}"/>
              </a:ext>
            </a:extLst>
          </p:cNvPr>
          <p:cNvSpPr>
            <a:spLocks noChangeArrowheads="1"/>
          </p:cNvSpPr>
          <p:nvPr/>
        </p:nvSpPr>
        <p:spPr bwMode="auto">
          <a:xfrm>
            <a:off x="8779942" y="5960734"/>
            <a:ext cx="1490771" cy="523208"/>
          </a:xfrm>
          <a:prstGeom prst="rect">
            <a:avLst/>
          </a:prstGeom>
          <a:noFill/>
          <a:ln w="9525">
            <a:noFill/>
            <a:miter lim="800000"/>
            <a:headEnd/>
            <a:tailEnd/>
          </a:ln>
          <a:effectLst/>
        </p:spPr>
        <p:txBody>
          <a:bodyPr wrap="none" lIns="91429" tIns="45714" rIns="91429" bIns="45714">
            <a:spAutoFit/>
          </a:bodyPr>
          <a:lstStyle/>
          <a:p>
            <a:pPr algn="ctr"/>
            <a:r>
              <a:rPr lang="en-US" sz="1400">
                <a:latin typeface="Neo Sans Intel Medium" pitchFamily="34" charset="0"/>
              </a:rPr>
              <a:t>D</a:t>
            </a:r>
            <a:r>
              <a:rPr lang="en-US" sz="1400" b="0">
                <a:latin typeface="Neo Sans Intel Medium" pitchFamily="34" charset="0"/>
              </a:rPr>
              <a:t>. Kau, </a:t>
            </a:r>
            <a:r>
              <a:rPr lang="en-US" sz="1400" b="0" i="1">
                <a:latin typeface="Neo Sans Intel Medium" pitchFamily="34" charset="0"/>
              </a:rPr>
              <a:t>et. al., </a:t>
            </a:r>
          </a:p>
          <a:p>
            <a:pPr algn="ctr"/>
            <a:r>
              <a:rPr lang="en-US" sz="1400" i="1">
                <a:latin typeface="Neo Sans Intel Medium" pitchFamily="34" charset="0"/>
              </a:rPr>
              <a:t>IEDM </a:t>
            </a:r>
            <a:r>
              <a:rPr lang="en-US" sz="1400" b="0">
                <a:latin typeface="Neo Sans Intel Medium" pitchFamily="34" charset="0"/>
              </a:rPr>
              <a:t>’09. S27.1</a:t>
            </a:r>
          </a:p>
        </p:txBody>
      </p:sp>
      <p:sp>
        <p:nvSpPr>
          <p:cNvPr id="25" name="Rectangle 17">
            <a:extLst>
              <a:ext uri="{FF2B5EF4-FFF2-40B4-BE49-F238E27FC236}">
                <a16:creationId xmlns:a16="http://schemas.microsoft.com/office/drawing/2014/main" id="{D51A0F75-8BD9-2F47-93CD-DB92214960C1}"/>
              </a:ext>
            </a:extLst>
          </p:cNvPr>
          <p:cNvSpPr>
            <a:spLocks noChangeArrowheads="1"/>
          </p:cNvSpPr>
          <p:nvPr/>
        </p:nvSpPr>
        <p:spPr bwMode="auto">
          <a:xfrm>
            <a:off x="1740850" y="5960734"/>
            <a:ext cx="2176792" cy="523208"/>
          </a:xfrm>
          <a:prstGeom prst="rect">
            <a:avLst/>
          </a:prstGeom>
          <a:noFill/>
          <a:ln w="9525">
            <a:noFill/>
            <a:miter lim="800000"/>
            <a:headEnd/>
            <a:tailEnd/>
          </a:ln>
          <a:effectLst/>
        </p:spPr>
        <p:txBody>
          <a:bodyPr wrap="none" lIns="91429" tIns="45714" rIns="91429" bIns="45714">
            <a:spAutoFit/>
          </a:bodyPr>
          <a:lstStyle/>
          <a:p>
            <a:pPr algn="ctr"/>
            <a:r>
              <a:rPr lang="en-US" sz="1400" b="1">
                <a:latin typeface="Neo Sans Intel" pitchFamily="34" charset="0"/>
              </a:rPr>
              <a:t>K. </a:t>
            </a:r>
            <a:r>
              <a:rPr lang="en-US" sz="1400" b="1" err="1">
                <a:latin typeface="Neo Sans Intel" pitchFamily="34" charset="0"/>
              </a:rPr>
              <a:t>Gopalakrishnan</a:t>
            </a:r>
            <a:r>
              <a:rPr lang="en-US" sz="1400" b="0">
                <a:latin typeface="Neo Sans Intel" pitchFamily="34" charset="0"/>
              </a:rPr>
              <a:t>, </a:t>
            </a:r>
            <a:r>
              <a:rPr lang="en-US" sz="1400" b="0" i="1">
                <a:latin typeface="Neo Sans Intel Medium" pitchFamily="34" charset="0"/>
              </a:rPr>
              <a:t>et. al., </a:t>
            </a:r>
          </a:p>
          <a:p>
            <a:pPr algn="ctr"/>
            <a:r>
              <a:rPr lang="en-US" sz="1400" i="1">
                <a:latin typeface="Neo Sans Intel Medium" pitchFamily="34" charset="0"/>
              </a:rPr>
              <a:t>VLSI</a:t>
            </a:r>
            <a:r>
              <a:rPr lang="en-US" sz="1400" b="0">
                <a:latin typeface="Neo Sans Intel Medium" pitchFamily="34" charset="0"/>
              </a:rPr>
              <a:t> ’10. TS19.41</a:t>
            </a:r>
          </a:p>
        </p:txBody>
      </p:sp>
      <p:sp>
        <p:nvSpPr>
          <p:cNvPr id="27" name="Rectangle 26">
            <a:extLst>
              <a:ext uri="{FF2B5EF4-FFF2-40B4-BE49-F238E27FC236}">
                <a16:creationId xmlns:a16="http://schemas.microsoft.com/office/drawing/2014/main" id="{BF8525FB-9F07-1D46-B9FD-DAA42A895DDF}"/>
              </a:ext>
            </a:extLst>
          </p:cNvPr>
          <p:cNvSpPr/>
          <p:nvPr/>
        </p:nvSpPr>
        <p:spPr>
          <a:xfrm>
            <a:off x="5175871" y="3303915"/>
            <a:ext cx="1752600" cy="523220"/>
          </a:xfrm>
          <a:prstGeom prst="rect">
            <a:avLst/>
          </a:prstGeom>
        </p:spPr>
        <p:txBody>
          <a:bodyPr wrap="square">
            <a:spAutoFit/>
          </a:bodyPr>
          <a:lstStyle/>
          <a:p>
            <a:pPr algn="ctr"/>
            <a:r>
              <a:rPr lang="en-US" sz="1400">
                <a:latin typeface="Neo Sans Intel Medium" pitchFamily="34" charset="0"/>
              </a:rPr>
              <a:t>B. ﻿</a:t>
            </a:r>
            <a:r>
              <a:rPr lang="en-US" sz="1400" err="1">
                <a:latin typeface="Neo Sans Intel Medium" pitchFamily="34" charset="0"/>
              </a:rPr>
              <a:t>Govoreanu</a:t>
            </a:r>
            <a:r>
              <a:rPr lang="en-US" sz="1400">
                <a:latin typeface="Neo Sans Intel Medium" pitchFamily="34" charset="0"/>
              </a:rPr>
              <a:t>, </a:t>
            </a:r>
            <a:r>
              <a:rPr lang="en-US" sz="1400" i="1" err="1">
                <a:latin typeface="Neo Sans Intel Medium" pitchFamily="34" charset="0"/>
              </a:rPr>
              <a:t>et.al</a:t>
            </a:r>
            <a:r>
              <a:rPr lang="en-US" sz="1400" i="1">
                <a:latin typeface="Neo Sans Intel Medium" pitchFamily="34" charset="0"/>
              </a:rPr>
              <a:t>., </a:t>
            </a:r>
          </a:p>
          <a:p>
            <a:pPr algn="ctr"/>
            <a:r>
              <a:rPr lang="en-US" sz="1400" i="1">
                <a:latin typeface="Neo Sans Intel Medium" pitchFamily="34" charset="0"/>
              </a:rPr>
              <a:t>IEDM’13</a:t>
            </a:r>
            <a:r>
              <a:rPr lang="en-US" sz="1400">
                <a:latin typeface="Neo Sans Intel Medium" pitchFamily="34" charset="0"/>
              </a:rPr>
              <a:t>. S10.2</a:t>
            </a:r>
          </a:p>
        </p:txBody>
      </p:sp>
      <p:sp>
        <p:nvSpPr>
          <p:cNvPr id="29" name="Rectangle 28">
            <a:extLst>
              <a:ext uri="{FF2B5EF4-FFF2-40B4-BE49-F238E27FC236}">
                <a16:creationId xmlns:a16="http://schemas.microsoft.com/office/drawing/2014/main" id="{C403EF5B-717C-9340-A21F-250DD5A6A17C}"/>
              </a:ext>
            </a:extLst>
          </p:cNvPr>
          <p:cNvSpPr/>
          <p:nvPr/>
        </p:nvSpPr>
        <p:spPr>
          <a:xfrm>
            <a:off x="8211198" y="3311747"/>
            <a:ext cx="2577044" cy="523220"/>
          </a:xfrm>
          <a:prstGeom prst="rect">
            <a:avLst/>
          </a:prstGeom>
        </p:spPr>
        <p:txBody>
          <a:bodyPr wrap="square">
            <a:spAutoFit/>
          </a:bodyPr>
          <a:lstStyle/>
          <a:p>
            <a:pPr algn="ctr"/>
            <a:r>
              <a:rPr lang="en-US" sz="1400">
                <a:latin typeface="Neo Sans Intel Medium" pitchFamily="34" charset="0"/>
              </a:rPr>
              <a:t>S. Yasuda, </a:t>
            </a:r>
            <a:r>
              <a:rPr lang="en-US" sz="1400" i="1" err="1">
                <a:latin typeface="Neo Sans Intel Medium" pitchFamily="34" charset="0"/>
              </a:rPr>
              <a:t>et.al</a:t>
            </a:r>
            <a:r>
              <a:rPr lang="en-US" sz="1400" i="1">
                <a:latin typeface="Neo Sans Intel Medium" pitchFamily="34" charset="0"/>
              </a:rPr>
              <a:t>.,</a:t>
            </a:r>
          </a:p>
          <a:p>
            <a:pPr algn="ctr"/>
            <a:r>
              <a:rPr lang="en-US" sz="1400" i="1">
                <a:latin typeface="Neo Sans Intel Medium" pitchFamily="34" charset="0"/>
              </a:rPr>
              <a:t>VLSI, 2017.</a:t>
            </a:r>
            <a:r>
              <a:rPr lang="en-US" sz="1400">
                <a:latin typeface="Neo Sans Intel Medium" pitchFamily="34" charset="0"/>
              </a:rPr>
              <a:t> T2-4</a:t>
            </a:r>
            <a:endParaRPr lang="en-US" sz="1400" i="1">
              <a:latin typeface="Neo Sans Intel Medium" pitchFamily="34" charset="0"/>
            </a:endParaRPr>
          </a:p>
        </p:txBody>
      </p:sp>
      <p:sp>
        <p:nvSpPr>
          <p:cNvPr id="33" name="Rectangle 17">
            <a:extLst>
              <a:ext uri="{FF2B5EF4-FFF2-40B4-BE49-F238E27FC236}">
                <a16:creationId xmlns:a16="http://schemas.microsoft.com/office/drawing/2014/main" id="{B69D056C-2C15-A545-BF04-907DE53E5E67}"/>
              </a:ext>
            </a:extLst>
          </p:cNvPr>
          <p:cNvSpPr>
            <a:spLocks noChangeArrowheads="1"/>
          </p:cNvSpPr>
          <p:nvPr/>
        </p:nvSpPr>
        <p:spPr bwMode="auto">
          <a:xfrm>
            <a:off x="5501404" y="5960734"/>
            <a:ext cx="1363364" cy="523208"/>
          </a:xfrm>
          <a:prstGeom prst="rect">
            <a:avLst/>
          </a:prstGeom>
          <a:noFill/>
          <a:ln w="9525">
            <a:noFill/>
            <a:miter lim="800000"/>
            <a:headEnd/>
            <a:tailEnd/>
          </a:ln>
          <a:effectLst/>
        </p:spPr>
        <p:txBody>
          <a:bodyPr wrap="none" lIns="91429" tIns="45714" rIns="91429" bIns="45714">
            <a:spAutoFit/>
          </a:bodyPr>
          <a:lstStyle/>
          <a:p>
            <a:pPr algn="ctr"/>
            <a:r>
              <a:rPr lang="en-US" sz="1400" b="0">
                <a:latin typeface="Neo Sans Intel Medium" pitchFamily="34" charset="0"/>
              </a:rPr>
              <a:t>S.G. Kim, </a:t>
            </a:r>
            <a:r>
              <a:rPr lang="en-US" sz="1400" b="0" i="1">
                <a:latin typeface="Neo Sans Intel Medium" pitchFamily="34" charset="0"/>
              </a:rPr>
              <a:t>et. al., </a:t>
            </a:r>
          </a:p>
          <a:p>
            <a:pPr algn="ctr"/>
            <a:r>
              <a:rPr lang="en-US" sz="1400" i="1">
                <a:latin typeface="Neo Sans Intel Medium" pitchFamily="34" charset="0"/>
              </a:rPr>
              <a:t>IEDM </a:t>
            </a:r>
            <a:r>
              <a:rPr lang="en-US" sz="1400" b="0">
                <a:latin typeface="Neo Sans Intel Medium" pitchFamily="34" charset="0"/>
              </a:rPr>
              <a:t>’15. S10.3</a:t>
            </a:r>
          </a:p>
        </p:txBody>
      </p:sp>
      <p:pic>
        <p:nvPicPr>
          <p:cNvPr id="3" name="Picture 2">
            <a:extLst>
              <a:ext uri="{FF2B5EF4-FFF2-40B4-BE49-F238E27FC236}">
                <a16:creationId xmlns:a16="http://schemas.microsoft.com/office/drawing/2014/main" id="{55F8D40B-22B1-6544-AA1C-F5135E5FF86B}"/>
              </a:ext>
            </a:extLst>
          </p:cNvPr>
          <p:cNvPicPr>
            <a:picLocks noChangeAspect="1"/>
          </p:cNvPicPr>
          <p:nvPr/>
        </p:nvPicPr>
        <p:blipFill>
          <a:blip r:embed="rId2"/>
          <a:stretch>
            <a:fillRect/>
          </a:stretch>
        </p:blipFill>
        <p:spPr>
          <a:xfrm>
            <a:off x="1696402" y="1151890"/>
            <a:ext cx="8978900" cy="4851400"/>
          </a:xfrm>
          <a:prstGeom prst="rect">
            <a:avLst/>
          </a:prstGeom>
        </p:spPr>
      </p:pic>
    </p:spTree>
    <p:extLst>
      <p:ext uri="{BB962C8B-B14F-4D97-AF65-F5344CB8AC3E}">
        <p14:creationId xmlns:p14="http://schemas.microsoft.com/office/powerpoint/2010/main" val="1542716967"/>
      </p:ext>
    </p:extLst>
  </p:cSld>
  <p:clrMapOvr>
    <a:masterClrMapping/>
  </p:clrMapOvr>
  <mc:AlternateContent xmlns:mc="http://schemas.openxmlformats.org/markup-compatibility/2006" xmlns:p14="http://schemas.microsoft.com/office/powerpoint/2010/main">
    <mc:Choice Requires="p14">
      <p:transition spd="slow" p14:dur="2000" advTm="126179"/>
    </mc:Choice>
    <mc:Fallback xmlns="">
      <p:transition spd="slow" advTm="12617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B23F-74C8-8144-8945-074CDA50E4E3}"/>
              </a:ext>
            </a:extLst>
          </p:cNvPr>
          <p:cNvSpPr>
            <a:spLocks noGrp="1"/>
          </p:cNvSpPr>
          <p:nvPr>
            <p:ph type="title"/>
          </p:nvPr>
        </p:nvSpPr>
        <p:spPr>
          <a:xfrm>
            <a:off x="302005" y="217995"/>
            <a:ext cx="10972658" cy="493970"/>
          </a:xfrm>
        </p:spPr>
        <p:txBody>
          <a:bodyPr/>
          <a:lstStyle/>
          <a:p>
            <a:r>
              <a:rPr lang="en-US" sz="2800" spc="0"/>
              <a:t>Threshold Switching Phenomenology &amp; Mechanisms </a:t>
            </a:r>
          </a:p>
        </p:txBody>
      </p:sp>
      <p:sp>
        <p:nvSpPr>
          <p:cNvPr id="3" name="Slide Number Placeholder 2">
            <a:extLst>
              <a:ext uri="{FF2B5EF4-FFF2-40B4-BE49-F238E27FC236}">
                <a16:creationId xmlns:a16="http://schemas.microsoft.com/office/drawing/2014/main" id="{CD40F3B3-48A9-F648-8CF4-8B93CB108C1C}"/>
              </a:ext>
            </a:extLst>
          </p:cNvPr>
          <p:cNvSpPr>
            <a:spLocks noGrp="1"/>
          </p:cNvSpPr>
          <p:nvPr>
            <p:ph type="sldNum" sz="quarter" idx="12"/>
          </p:nvPr>
        </p:nvSpPr>
        <p:spPr>
          <a:xfrm>
            <a:off x="11477810" y="6416676"/>
            <a:ext cx="711015" cy="441324"/>
          </a:xfrm>
        </p:spPr>
        <p:txBody>
          <a:bodyPr/>
          <a:lstStyle/>
          <a:p>
            <a:fld id="{17AA2687-1D62-4697-B07C-AE046A4947FE}" type="slidenum">
              <a:rPr lang="en-US" smtClean="0"/>
              <a:pPr/>
              <a:t>18</a:t>
            </a:fld>
            <a:endParaRPr lang="en-US" sz="1400"/>
          </a:p>
        </p:txBody>
      </p:sp>
      <p:sp>
        <p:nvSpPr>
          <p:cNvPr id="4" name="Text Placeholder 3">
            <a:extLst>
              <a:ext uri="{FF2B5EF4-FFF2-40B4-BE49-F238E27FC236}">
                <a16:creationId xmlns:a16="http://schemas.microsoft.com/office/drawing/2014/main" id="{58F7C118-89CE-514A-A3B9-CC329AC826F1}"/>
              </a:ext>
            </a:extLst>
          </p:cNvPr>
          <p:cNvSpPr>
            <a:spLocks noGrp="1"/>
          </p:cNvSpPr>
          <p:nvPr>
            <p:ph type="body" sz="quarter" idx="13"/>
          </p:nvPr>
        </p:nvSpPr>
        <p:spPr>
          <a:xfrm>
            <a:off x="1600103" y="6368482"/>
            <a:ext cx="9022556" cy="493970"/>
          </a:xfrm>
        </p:spPr>
        <p:txBody>
          <a:bodyPr/>
          <a:lstStyle/>
          <a:p>
            <a:r>
              <a:rPr lang="en-US" dirty="0"/>
              <a:t>Selector Devices</a:t>
            </a:r>
          </a:p>
        </p:txBody>
      </p:sp>
      <p:graphicFrame>
        <p:nvGraphicFramePr>
          <p:cNvPr id="5" name="Content Placeholder 3">
            <a:extLst>
              <a:ext uri="{FF2B5EF4-FFF2-40B4-BE49-F238E27FC236}">
                <a16:creationId xmlns:a16="http://schemas.microsoft.com/office/drawing/2014/main" id="{6AC26620-46F0-6144-A2C0-1D85627DE6EC}"/>
              </a:ext>
            </a:extLst>
          </p:cNvPr>
          <p:cNvGraphicFramePr>
            <a:graphicFrameLocks/>
          </p:cNvGraphicFramePr>
          <p:nvPr>
            <p:extLst>
              <p:ext uri="{D42A27DB-BD31-4B8C-83A1-F6EECF244321}">
                <p14:modId xmlns:p14="http://schemas.microsoft.com/office/powerpoint/2010/main" val="3878876499"/>
              </p:ext>
            </p:extLst>
          </p:nvPr>
        </p:nvGraphicFramePr>
        <p:xfrm>
          <a:off x="200026" y="1114563"/>
          <a:ext cx="11720730" cy="5087655"/>
        </p:xfrm>
        <a:graphic>
          <a:graphicData uri="http://schemas.openxmlformats.org/drawingml/2006/table">
            <a:tbl>
              <a:tblPr firstRow="1" bandRow="1">
                <a:tableStyleId>{5C22544A-7EE6-4342-B048-85BDC9FD1C3A}</a:tableStyleId>
              </a:tblPr>
              <a:tblGrid>
                <a:gridCol w="1350168">
                  <a:extLst>
                    <a:ext uri="{9D8B030D-6E8A-4147-A177-3AD203B41FA5}">
                      <a16:colId xmlns:a16="http://schemas.microsoft.com/office/drawing/2014/main" val="3788419447"/>
                    </a:ext>
                  </a:extLst>
                </a:gridCol>
                <a:gridCol w="1728427">
                  <a:extLst>
                    <a:ext uri="{9D8B030D-6E8A-4147-A177-3AD203B41FA5}">
                      <a16:colId xmlns:a16="http://schemas.microsoft.com/office/drawing/2014/main" val="20000"/>
                    </a:ext>
                  </a:extLst>
                </a:gridCol>
                <a:gridCol w="1728427">
                  <a:extLst>
                    <a:ext uri="{9D8B030D-6E8A-4147-A177-3AD203B41FA5}">
                      <a16:colId xmlns:a16="http://schemas.microsoft.com/office/drawing/2014/main" val="20001"/>
                    </a:ext>
                  </a:extLst>
                </a:gridCol>
                <a:gridCol w="1728427">
                  <a:extLst>
                    <a:ext uri="{9D8B030D-6E8A-4147-A177-3AD203B41FA5}">
                      <a16:colId xmlns:a16="http://schemas.microsoft.com/office/drawing/2014/main" val="20002"/>
                    </a:ext>
                  </a:extLst>
                </a:gridCol>
                <a:gridCol w="1728427">
                  <a:extLst>
                    <a:ext uri="{9D8B030D-6E8A-4147-A177-3AD203B41FA5}">
                      <a16:colId xmlns:a16="http://schemas.microsoft.com/office/drawing/2014/main" val="20003"/>
                    </a:ext>
                  </a:extLst>
                </a:gridCol>
                <a:gridCol w="1728427">
                  <a:extLst>
                    <a:ext uri="{9D8B030D-6E8A-4147-A177-3AD203B41FA5}">
                      <a16:colId xmlns:a16="http://schemas.microsoft.com/office/drawing/2014/main" val="3260031165"/>
                    </a:ext>
                  </a:extLst>
                </a:gridCol>
                <a:gridCol w="1728427">
                  <a:extLst>
                    <a:ext uri="{9D8B030D-6E8A-4147-A177-3AD203B41FA5}">
                      <a16:colId xmlns:a16="http://schemas.microsoft.com/office/drawing/2014/main" val="20004"/>
                    </a:ext>
                  </a:extLst>
                </a:gridCol>
              </a:tblGrid>
              <a:tr h="286284">
                <a:tc>
                  <a:txBody>
                    <a:bodyPr/>
                    <a:lstStyle/>
                    <a:p>
                      <a:pPr algn="ctr"/>
                      <a:r>
                        <a:rPr lang="en-US"/>
                        <a:t>Mechanism</a:t>
                      </a:r>
                    </a:p>
                  </a:txBody>
                  <a:tcPr anchor="ctr">
                    <a:solidFill>
                      <a:schemeClr val="tx2">
                        <a:lumMod val="25000"/>
                      </a:schemeClr>
                    </a:solidFill>
                  </a:tcPr>
                </a:tc>
                <a:tc>
                  <a:txBody>
                    <a:bodyPr/>
                    <a:lstStyle/>
                    <a:p>
                      <a:pPr algn="ctr"/>
                      <a:r>
                        <a:rPr lang="en-US" baseline="0"/>
                        <a:t>Thermionic</a:t>
                      </a:r>
                      <a:endParaRPr lang="en-US"/>
                    </a:p>
                  </a:txBody>
                  <a:tcPr anchor="ctr">
                    <a:solidFill>
                      <a:schemeClr val="tx2">
                        <a:lumMod val="25000"/>
                      </a:schemeClr>
                    </a:solidFill>
                  </a:tcPr>
                </a:tc>
                <a:tc>
                  <a:txBody>
                    <a:bodyPr/>
                    <a:lstStyle/>
                    <a:p>
                      <a:pPr algn="ctr"/>
                      <a:r>
                        <a:rPr lang="en-US"/>
                        <a:t>Filamentation</a:t>
                      </a:r>
                    </a:p>
                  </a:txBody>
                  <a:tcPr anchor="ctr">
                    <a:solidFill>
                      <a:schemeClr val="tx2">
                        <a:lumMod val="25000"/>
                      </a:schemeClr>
                    </a:solidFill>
                  </a:tcPr>
                </a:tc>
                <a:tc>
                  <a:txBody>
                    <a:bodyPr/>
                    <a:lstStyle/>
                    <a:p>
                      <a:pPr algn="ctr"/>
                      <a:r>
                        <a:rPr lang="en-US" baseline="0"/>
                        <a:t>Tunneling</a:t>
                      </a:r>
                      <a:endParaRPr lang="en-US"/>
                    </a:p>
                  </a:txBody>
                  <a:tcPr anchor="ctr">
                    <a:solidFill>
                      <a:schemeClr val="tx2">
                        <a:lumMod val="25000"/>
                      </a:schemeClr>
                    </a:solidFill>
                  </a:tcPr>
                </a:tc>
                <a:tc>
                  <a:txBody>
                    <a:bodyPr/>
                    <a:lstStyle/>
                    <a:p>
                      <a:pPr algn="ctr"/>
                      <a:r>
                        <a:rPr lang="en-US"/>
                        <a:t>MIEC</a:t>
                      </a:r>
                    </a:p>
                  </a:txBody>
                  <a:tcPr anchor="ctr">
                    <a:solidFill>
                      <a:schemeClr val="tx2">
                        <a:lumMod val="25000"/>
                      </a:schemeClr>
                    </a:solidFill>
                  </a:tcPr>
                </a:tc>
                <a:tc>
                  <a:txBody>
                    <a:bodyPr/>
                    <a:lstStyle/>
                    <a:p>
                      <a:pPr algn="ctr"/>
                      <a:r>
                        <a:rPr lang="en-US"/>
                        <a:t>MIT</a:t>
                      </a:r>
                    </a:p>
                  </a:txBody>
                  <a:tcPr anchor="ctr">
                    <a:solidFill>
                      <a:schemeClr val="tx2">
                        <a:lumMod val="25000"/>
                      </a:schemeClr>
                    </a:solidFill>
                  </a:tcPr>
                </a:tc>
                <a:tc>
                  <a:txBody>
                    <a:bodyPr/>
                    <a:lstStyle/>
                    <a:p>
                      <a:pPr algn="ctr"/>
                      <a:r>
                        <a:rPr lang="en-US"/>
                        <a:t>OTS</a:t>
                      </a:r>
                    </a:p>
                  </a:txBody>
                  <a:tcPr anchor="ctr">
                    <a:solidFill>
                      <a:schemeClr val="tx2">
                        <a:lumMod val="25000"/>
                      </a:schemeClr>
                    </a:solidFill>
                  </a:tcPr>
                </a:tc>
                <a:extLst>
                  <a:ext uri="{0D108BD9-81ED-4DB2-BD59-A6C34878D82A}">
                    <a16:rowId xmlns:a16="http://schemas.microsoft.com/office/drawing/2014/main" val="10000"/>
                  </a:ext>
                </a:extLst>
              </a:tr>
              <a:tr h="286284">
                <a:tc>
                  <a:txBody>
                    <a:bodyPr/>
                    <a:lstStyle/>
                    <a:p>
                      <a:r>
                        <a:rPr lang="en-US"/>
                        <a:t>Construct.</a:t>
                      </a:r>
                    </a:p>
                  </a:txBody>
                  <a:tcPr anchor="ctr">
                    <a:solidFill>
                      <a:schemeClr val="tx2">
                        <a:lumMod val="90000"/>
                      </a:schemeClr>
                    </a:solidFill>
                  </a:tcPr>
                </a:tc>
                <a:tc>
                  <a:txBody>
                    <a:bodyPr/>
                    <a:lstStyle/>
                    <a:p>
                      <a:r>
                        <a:rPr lang="en-US" baseline="0"/>
                        <a:t>P-N or M-S </a:t>
                      </a:r>
                      <a:r>
                        <a:rPr lang="en-US" baseline="0" err="1"/>
                        <a:t>Jx</a:t>
                      </a:r>
                      <a:endParaRPr lang="en-US"/>
                    </a:p>
                  </a:txBody>
                  <a:tcPr anchor="ctr">
                    <a:solidFill>
                      <a:schemeClr val="tx2">
                        <a:lumMod val="90000"/>
                      </a:schemeClr>
                    </a:solidFill>
                  </a:tcPr>
                </a:tc>
                <a:tc>
                  <a:txBody>
                    <a:bodyPr/>
                    <a:lstStyle/>
                    <a:p>
                      <a:r>
                        <a:rPr lang="en-US"/>
                        <a:t>Ion (Ag</a:t>
                      </a:r>
                      <a:r>
                        <a:rPr lang="en-US" baseline="30000"/>
                        <a:t>+</a:t>
                      </a:r>
                      <a:r>
                        <a:rPr lang="en-US"/>
                        <a:t>) in Ox</a:t>
                      </a:r>
                    </a:p>
                  </a:txBody>
                  <a:tcPr anchor="ctr">
                    <a:solidFill>
                      <a:schemeClr val="tx2">
                        <a:lumMod val="90000"/>
                      </a:schemeClr>
                    </a:solidFill>
                  </a:tcPr>
                </a:tc>
                <a:tc>
                  <a:txBody>
                    <a:bodyPr/>
                    <a:lstStyle/>
                    <a:p>
                      <a:r>
                        <a:rPr lang="en-US"/>
                        <a:t>MIM</a:t>
                      </a:r>
                    </a:p>
                  </a:txBody>
                  <a:tcPr anchor="ctr">
                    <a:solidFill>
                      <a:schemeClr val="tx2">
                        <a:lumMod val="90000"/>
                      </a:schemeClr>
                    </a:solidFill>
                  </a:tcPr>
                </a:tc>
                <a:tc>
                  <a:txBody>
                    <a:bodyPr/>
                    <a:lstStyle/>
                    <a:p>
                      <a:r>
                        <a:rPr lang="en-US"/>
                        <a:t>Cu</a:t>
                      </a:r>
                      <a:r>
                        <a:rPr lang="en-US" baseline="30000"/>
                        <a:t>+</a:t>
                      </a:r>
                      <a:r>
                        <a:rPr lang="en-US"/>
                        <a:t> in SE</a:t>
                      </a:r>
                    </a:p>
                  </a:txBody>
                  <a:tcPr anchor="ctr">
                    <a:solidFill>
                      <a:schemeClr val="tx2">
                        <a:lumMod val="90000"/>
                      </a:schemeClr>
                    </a:solidFill>
                  </a:tcPr>
                </a:tc>
                <a:tc>
                  <a:txBody>
                    <a:bodyPr/>
                    <a:lstStyle/>
                    <a:p>
                      <a:r>
                        <a:rPr lang="en-US"/>
                        <a:t>NbO</a:t>
                      </a:r>
                      <a:r>
                        <a:rPr lang="en-US" baseline="-25000"/>
                        <a:t>2</a:t>
                      </a:r>
                    </a:p>
                  </a:txBody>
                  <a:tcPr anchor="ctr">
                    <a:solidFill>
                      <a:schemeClr val="tx2">
                        <a:lumMod val="90000"/>
                      </a:schemeClr>
                    </a:solidFill>
                  </a:tcPr>
                </a:tc>
                <a:tc>
                  <a:txBody>
                    <a:bodyPr/>
                    <a:lstStyle/>
                    <a:p>
                      <a:r>
                        <a:rPr lang="en-US" err="1"/>
                        <a:t>Chalcogenide</a:t>
                      </a:r>
                      <a:endParaRPr lang="en-US"/>
                    </a:p>
                  </a:txBody>
                  <a:tcPr anchor="ctr">
                    <a:solidFill>
                      <a:schemeClr val="tx2">
                        <a:lumMod val="90000"/>
                      </a:schemeClr>
                    </a:solidFill>
                  </a:tcPr>
                </a:tc>
                <a:extLst>
                  <a:ext uri="{0D108BD9-81ED-4DB2-BD59-A6C34878D82A}">
                    <a16:rowId xmlns:a16="http://schemas.microsoft.com/office/drawing/2014/main" val="10001"/>
                  </a:ext>
                </a:extLst>
              </a:tr>
              <a:tr h="314638">
                <a:tc>
                  <a:txBody>
                    <a:bodyPr/>
                    <a:lstStyle/>
                    <a:p>
                      <a:r>
                        <a:rPr lang="en-US" baseline="0"/>
                        <a:t>Switching</a:t>
                      </a:r>
                    </a:p>
                  </a:txBody>
                  <a:tcPr anchor="ctr">
                    <a:solidFill>
                      <a:schemeClr val="tx2"/>
                    </a:solidFill>
                  </a:tcPr>
                </a:tc>
                <a:tc>
                  <a:txBody>
                    <a:bodyPr/>
                    <a:lstStyle/>
                    <a:p>
                      <a:r>
                        <a:rPr lang="en-US" baseline="0"/>
                        <a:t>Electronic</a:t>
                      </a:r>
                    </a:p>
                  </a:txBody>
                  <a:tcPr anchor="c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Atomistic</a:t>
                      </a:r>
                    </a:p>
                  </a:txBody>
                  <a:tcPr anchor="ctr">
                    <a:solidFill>
                      <a:schemeClr val="tx2"/>
                    </a:solidFill>
                  </a:tcPr>
                </a:tc>
                <a:tc>
                  <a:txBody>
                    <a:bodyPr/>
                    <a:lstStyle/>
                    <a:p>
                      <a:r>
                        <a:rPr lang="en-US"/>
                        <a:t>Electronic</a:t>
                      </a:r>
                    </a:p>
                  </a:txBody>
                  <a:tcPr anchor="ctr">
                    <a:solidFill>
                      <a:schemeClr val="tx2"/>
                    </a:solidFill>
                  </a:tcPr>
                </a:tc>
                <a:tc>
                  <a:txBody>
                    <a:bodyPr/>
                    <a:lstStyle/>
                    <a:p>
                      <a:r>
                        <a:rPr lang="en-US" baseline="0"/>
                        <a:t>Atomistic</a:t>
                      </a:r>
                    </a:p>
                  </a:txBody>
                  <a:tcPr anchor="ctr">
                    <a:solidFill>
                      <a:schemeClr val="tx2"/>
                    </a:solidFill>
                  </a:tcPr>
                </a:tc>
                <a:tc>
                  <a:txBody>
                    <a:bodyPr/>
                    <a:lstStyle/>
                    <a:p>
                      <a:r>
                        <a:rPr lang="en-US"/>
                        <a:t>Atomistic</a:t>
                      </a:r>
                    </a:p>
                  </a:txBody>
                  <a:tcPr anchor="ctr">
                    <a:solidFill>
                      <a:schemeClr val="tx2"/>
                    </a:solidFill>
                  </a:tcPr>
                </a:tc>
                <a:tc>
                  <a:txBody>
                    <a:bodyPr/>
                    <a:lstStyle/>
                    <a:p>
                      <a:r>
                        <a:rPr lang="en-US"/>
                        <a:t>Electronic</a:t>
                      </a:r>
                    </a:p>
                  </a:txBody>
                  <a:tcPr anchor="ctr">
                    <a:solidFill>
                      <a:schemeClr val="tx2"/>
                    </a:solidFill>
                  </a:tcPr>
                </a:tc>
                <a:extLst>
                  <a:ext uri="{0D108BD9-81ED-4DB2-BD59-A6C34878D82A}">
                    <a16:rowId xmlns:a16="http://schemas.microsoft.com/office/drawing/2014/main" val="10002"/>
                  </a:ext>
                </a:extLst>
              </a:tr>
              <a:tr h="234084">
                <a:tc>
                  <a:txBody>
                    <a:bodyPr/>
                    <a:lstStyle/>
                    <a:p>
                      <a:r>
                        <a:rPr lang="en-US"/>
                        <a:t>Polarity</a:t>
                      </a:r>
                    </a:p>
                  </a:txBody>
                  <a:tcPr anchor="ctr">
                    <a:solidFill>
                      <a:schemeClr val="tx2">
                        <a:lumMod val="90000"/>
                      </a:schemeClr>
                    </a:solidFill>
                  </a:tcPr>
                </a:tc>
                <a:tc>
                  <a:txBody>
                    <a:bodyPr/>
                    <a:lstStyle/>
                    <a:p>
                      <a:r>
                        <a:rPr lang="en-US"/>
                        <a:t>Unidirectional</a:t>
                      </a:r>
                    </a:p>
                  </a:txBody>
                  <a:tcPr anchor="ctr">
                    <a:solidFill>
                      <a:schemeClr val="tx2">
                        <a:lumMod val="90000"/>
                      </a:schemeClr>
                    </a:solidFill>
                  </a:tcPr>
                </a:tc>
                <a:tc>
                  <a:txBody>
                    <a:bodyPr/>
                    <a:lstStyle/>
                    <a:p>
                      <a:r>
                        <a:rPr lang="en-US"/>
                        <a:t>Bidirectional</a:t>
                      </a:r>
                    </a:p>
                  </a:txBody>
                  <a:tcPr anchor="ctr">
                    <a:solidFill>
                      <a:schemeClr val="tx2">
                        <a:lumMod val="90000"/>
                      </a:schemeClr>
                    </a:solidFill>
                  </a:tcPr>
                </a:tc>
                <a:tc>
                  <a:txBody>
                    <a:bodyPr/>
                    <a:lstStyle/>
                    <a:p>
                      <a:r>
                        <a:rPr lang="en-US"/>
                        <a:t>Bidirectional</a:t>
                      </a:r>
                    </a:p>
                  </a:txBody>
                  <a:tcPr anchor="ctr">
                    <a:solidFill>
                      <a:schemeClr val="tx2">
                        <a:lumMod val="90000"/>
                      </a:schemeClr>
                    </a:solidFill>
                  </a:tcPr>
                </a:tc>
                <a:tc>
                  <a:txBody>
                    <a:bodyPr/>
                    <a:lstStyle/>
                    <a:p>
                      <a:r>
                        <a:rPr lang="en-US"/>
                        <a:t>Bidirectional</a:t>
                      </a:r>
                    </a:p>
                  </a:txBody>
                  <a:tcPr anchor="ctr">
                    <a:solidFill>
                      <a:schemeClr val="tx2">
                        <a:lumMod val="90000"/>
                      </a:schemeClr>
                    </a:solidFill>
                  </a:tcPr>
                </a:tc>
                <a:tc>
                  <a:txBody>
                    <a:bodyPr/>
                    <a:lstStyle/>
                    <a:p>
                      <a:r>
                        <a:rPr lang="en-US"/>
                        <a:t>Bidirectional</a:t>
                      </a:r>
                    </a:p>
                  </a:txBody>
                  <a:tcPr anchor="ctr">
                    <a:solidFill>
                      <a:schemeClr val="tx2">
                        <a:lumMod val="90000"/>
                      </a:schemeClr>
                    </a:solidFill>
                  </a:tcPr>
                </a:tc>
                <a:tc>
                  <a:txBody>
                    <a:bodyPr/>
                    <a:lstStyle/>
                    <a:p>
                      <a:r>
                        <a:rPr lang="en-US"/>
                        <a:t>Bidirectional</a:t>
                      </a:r>
                    </a:p>
                  </a:txBody>
                  <a:tcPr anchor="ctr">
                    <a:solidFill>
                      <a:schemeClr val="tx2">
                        <a:lumMod val="90000"/>
                      </a:schemeClr>
                    </a:solidFill>
                  </a:tcPr>
                </a:tc>
                <a:extLst>
                  <a:ext uri="{0D108BD9-81ED-4DB2-BD59-A6C34878D82A}">
                    <a16:rowId xmlns:a16="http://schemas.microsoft.com/office/drawing/2014/main" val="351115272"/>
                  </a:ext>
                </a:extLst>
              </a:tr>
              <a:tr h="525411">
                <a:tc>
                  <a:txBody>
                    <a:bodyPr/>
                    <a:lstStyle/>
                    <a:p>
                      <a:r>
                        <a:rPr lang="en-US" baseline="0" err="1">
                          <a:latin typeface="Symbol" pitchFamily="2" charset="2"/>
                        </a:rPr>
                        <a:t>t</a:t>
                      </a:r>
                      <a:r>
                        <a:rPr lang="en-US" baseline="-25000" err="1"/>
                        <a:t>switch</a:t>
                      </a:r>
                      <a:endParaRPr lang="en-US" baseline="-25000"/>
                    </a:p>
                  </a:txBody>
                  <a:tcPr anchor="ctr">
                    <a:solidFill>
                      <a:schemeClr val="tx2"/>
                    </a:solidFill>
                  </a:tcPr>
                </a:tc>
                <a:tc>
                  <a:txBody>
                    <a:bodyPr/>
                    <a:lstStyle/>
                    <a:p>
                      <a:r>
                        <a:rPr lang="en-US" baseline="0"/>
                        <a:t>sub </a:t>
                      </a:r>
                      <a:r>
                        <a:rPr lang="en-US" baseline="0" err="1"/>
                        <a:t>nsec</a:t>
                      </a:r>
                      <a:endParaRPr lang="en-US" baseline="0"/>
                    </a:p>
                  </a:txBody>
                  <a:tcPr anchor="ct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a:t>ns ~ 100s ns</a:t>
                      </a:r>
                    </a:p>
                  </a:txBody>
                  <a:tcPr anchor="ctr">
                    <a:solidFill>
                      <a:schemeClr val="tx2"/>
                    </a:solidFill>
                  </a:tcPr>
                </a:tc>
                <a:tc>
                  <a:txBody>
                    <a:bodyPr/>
                    <a:lstStyle/>
                    <a:p>
                      <a:r>
                        <a:rPr lang="en-US" err="1"/>
                        <a:t>ps</a:t>
                      </a:r>
                      <a:r>
                        <a:rPr lang="en-US"/>
                        <a:t> or faster</a:t>
                      </a:r>
                    </a:p>
                  </a:txBody>
                  <a:tcPr anchor="ctr">
                    <a:solidFill>
                      <a:schemeClr val="tx2"/>
                    </a:solidFill>
                  </a:tcPr>
                </a:tc>
                <a:tc>
                  <a:txBody>
                    <a:bodyPr/>
                    <a:lstStyle/>
                    <a:p>
                      <a:r>
                        <a:rPr lang="en-US" baseline="0"/>
                        <a:t>ns ~ 100s ns</a:t>
                      </a:r>
                      <a:endParaRPr lang="en-US"/>
                    </a:p>
                  </a:txBody>
                  <a:tcPr anchor="ctr">
                    <a:solidFill>
                      <a:schemeClr val="tx2"/>
                    </a:solidFill>
                  </a:tcPr>
                </a:tc>
                <a:tc>
                  <a:txBody>
                    <a:bodyPr/>
                    <a:lstStyle/>
                    <a:p>
                      <a:r>
                        <a:rPr lang="en-US"/>
                        <a:t>ns to 10s ns</a:t>
                      </a:r>
                    </a:p>
                  </a:txBody>
                  <a:tcPr anchor="ctr">
                    <a:solidFill>
                      <a:schemeClr val="tx2"/>
                    </a:solidFill>
                  </a:tcPr>
                </a:tc>
                <a:tc>
                  <a:txBody>
                    <a:bodyPr/>
                    <a:lstStyle/>
                    <a:p>
                      <a:r>
                        <a:rPr lang="en-US" baseline="0"/>
                        <a:t>sub ns</a:t>
                      </a:r>
                      <a:endParaRPr lang="en-US"/>
                    </a:p>
                  </a:txBody>
                  <a:tcPr anchor="ctr">
                    <a:solidFill>
                      <a:schemeClr val="tx2"/>
                    </a:solidFill>
                  </a:tcPr>
                </a:tc>
                <a:extLst>
                  <a:ext uri="{0D108BD9-81ED-4DB2-BD59-A6C34878D82A}">
                    <a16:rowId xmlns:a16="http://schemas.microsoft.com/office/drawing/2014/main" val="844313114"/>
                  </a:ext>
                </a:extLst>
              </a:tr>
              <a:tr h="234084">
                <a:tc>
                  <a:txBody>
                    <a:bodyPr/>
                    <a:lstStyle/>
                    <a:p>
                      <a:r>
                        <a:rPr lang="en-US" baseline="0"/>
                        <a:t>J</a:t>
                      </a:r>
                      <a:r>
                        <a:rPr lang="en-US" baseline="-25000"/>
                        <a:t>MAX</a:t>
                      </a:r>
                    </a:p>
                  </a:txBody>
                  <a:tcPr anchor="ctr">
                    <a:solidFill>
                      <a:schemeClr val="tx2">
                        <a:lumMod val="90000"/>
                      </a:schemeClr>
                    </a:solidFill>
                  </a:tcPr>
                </a:tc>
                <a:tc>
                  <a:txBody>
                    <a:bodyPr/>
                    <a:lstStyle/>
                    <a:p>
                      <a:r>
                        <a:rPr lang="en-US"/>
                        <a:t>&lt; 10MA/cm</a:t>
                      </a:r>
                      <a:r>
                        <a:rPr lang="en-US" baseline="30000"/>
                        <a:t>2</a:t>
                      </a:r>
                    </a:p>
                  </a:txBody>
                  <a:tcPr anchor="ctr">
                    <a:solidFill>
                      <a:schemeClr val="tx2">
                        <a:lumMod val="90000"/>
                      </a:schemeClr>
                    </a:solidFill>
                  </a:tcPr>
                </a:tc>
                <a:tc>
                  <a:txBody>
                    <a:bodyPr/>
                    <a:lstStyle/>
                    <a:p>
                      <a:r>
                        <a:rPr lang="en-US" baseline="0"/>
                        <a:t>1-10MA/cm</a:t>
                      </a:r>
                      <a:r>
                        <a:rPr lang="en-US" baseline="30000"/>
                        <a:t>2</a:t>
                      </a:r>
                    </a:p>
                  </a:txBody>
                  <a:tcPr anchor="ctr">
                    <a:solidFill>
                      <a:schemeClr val="tx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&lt; 1MA/cm</a:t>
                      </a:r>
                      <a:r>
                        <a:rPr lang="en-US" baseline="30000"/>
                        <a:t>2</a:t>
                      </a:r>
                    </a:p>
                  </a:txBody>
                  <a:tcPr anchor="ctr">
                    <a:solidFill>
                      <a:schemeClr val="tx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~10MA/cm</a:t>
                      </a:r>
                      <a:r>
                        <a:rPr lang="en-US" baseline="30000"/>
                        <a:t>2</a:t>
                      </a:r>
                    </a:p>
                  </a:txBody>
                  <a:tcPr anchor="ctr">
                    <a:solidFill>
                      <a:schemeClr val="tx2">
                        <a:lumMod val="90000"/>
                      </a:schemeClr>
                    </a:solidFill>
                  </a:tcPr>
                </a:tc>
                <a:tc>
                  <a:txBody>
                    <a:bodyPr/>
                    <a:lstStyle/>
                    <a:p>
                      <a:r>
                        <a:rPr lang="en-US"/>
                        <a:t>&gt; 10MA/cm</a:t>
                      </a:r>
                      <a:r>
                        <a:rPr lang="en-US" baseline="30000"/>
                        <a:t>2</a:t>
                      </a:r>
                    </a:p>
                  </a:txBody>
                  <a:tcPr anchor="ctr">
                    <a:solidFill>
                      <a:schemeClr val="tx2">
                        <a:lumMod val="90000"/>
                      </a:schemeClr>
                    </a:solidFill>
                  </a:tcPr>
                </a:tc>
                <a:tc>
                  <a:txBody>
                    <a:bodyPr/>
                    <a:lstStyle/>
                    <a:p>
                      <a:r>
                        <a:rPr lang="en-US"/>
                        <a:t>&gt; 10MA/cm</a:t>
                      </a:r>
                      <a:r>
                        <a:rPr lang="en-US" baseline="30000"/>
                        <a:t>2</a:t>
                      </a:r>
                    </a:p>
                  </a:txBody>
                  <a:tcPr anchor="ctr">
                    <a:solidFill>
                      <a:schemeClr val="tx2">
                        <a:lumMod val="90000"/>
                      </a:schemeClr>
                    </a:solidFill>
                  </a:tcPr>
                </a:tc>
                <a:extLst>
                  <a:ext uri="{0D108BD9-81ED-4DB2-BD59-A6C34878D82A}">
                    <a16:rowId xmlns:a16="http://schemas.microsoft.com/office/drawing/2014/main" val="10003"/>
                  </a:ext>
                </a:extLst>
              </a:tr>
              <a:tr h="127404">
                <a:tc>
                  <a:txBody>
                    <a:bodyPr/>
                    <a:lstStyle/>
                    <a:p>
                      <a:r>
                        <a:rPr lang="en-US" err="1"/>
                        <a:t>J</a:t>
                      </a:r>
                      <a:r>
                        <a:rPr lang="en-US" baseline="-25000" err="1"/>
                        <a:t>Inhibit</a:t>
                      </a:r>
                      <a:endParaRPr lang="en-US" baseline="-25000"/>
                    </a:p>
                  </a:txBody>
                  <a:tcPr anchor="ctr">
                    <a:solidFill>
                      <a:schemeClr val="tx2"/>
                    </a:solidFill>
                  </a:tcPr>
                </a:tc>
                <a:tc>
                  <a:txBody>
                    <a:bodyPr/>
                    <a:lstStyle/>
                    <a:p>
                      <a:r>
                        <a:rPr lang="en-US" b="0"/>
                        <a:t>&lt;1A/cm</a:t>
                      </a:r>
                      <a:r>
                        <a:rPr lang="en-US" baseline="30000"/>
                        <a:t>2</a:t>
                      </a:r>
                      <a:endParaRPr lang="en-US"/>
                    </a:p>
                  </a:txBody>
                  <a:tcPr anchor="ctr">
                    <a:solidFill>
                      <a:schemeClr val="tx2"/>
                    </a:solidFill>
                  </a:tcPr>
                </a:tc>
                <a:tc>
                  <a:txBody>
                    <a:bodyPr/>
                    <a:lstStyle/>
                    <a:p>
                      <a:r>
                        <a:rPr lang="en-US"/>
                        <a:t>&lt;1KA/cm</a:t>
                      </a:r>
                      <a:r>
                        <a:rPr lang="en-US" baseline="30000"/>
                        <a:t>2</a:t>
                      </a:r>
                    </a:p>
                  </a:txBody>
                  <a:tcPr anchor="ctr">
                    <a:solidFill>
                      <a:schemeClr val="tx2"/>
                    </a:solidFill>
                  </a:tcPr>
                </a:tc>
                <a:tc>
                  <a:txBody>
                    <a:bodyPr/>
                    <a:lstStyle/>
                    <a:p>
                      <a:r>
                        <a:rPr lang="en-US"/>
                        <a:t>&lt;1KA/cm</a:t>
                      </a:r>
                      <a:r>
                        <a:rPr lang="en-US" baseline="30000"/>
                        <a:t>2</a:t>
                      </a:r>
                    </a:p>
                  </a:txBody>
                  <a:tcPr anchor="ctr">
                    <a:solidFill>
                      <a:schemeClr val="tx2"/>
                    </a:solidFill>
                  </a:tcPr>
                </a:tc>
                <a:tc>
                  <a:txBody>
                    <a:bodyPr/>
                    <a:lstStyle/>
                    <a:p>
                      <a:r>
                        <a:rPr lang="en-US"/>
                        <a:t>&lt;1KA/cm</a:t>
                      </a:r>
                      <a:r>
                        <a:rPr lang="en-US" sz="1800" baseline="30000"/>
                        <a:t>2</a:t>
                      </a:r>
                      <a:endParaRPr lang="en-US" baseline="30000"/>
                    </a:p>
                  </a:txBody>
                  <a:tcPr anchor="ctr">
                    <a:solidFill>
                      <a:schemeClr val="tx2"/>
                    </a:solidFill>
                  </a:tcPr>
                </a:tc>
                <a:tc>
                  <a:txBody>
                    <a:bodyPr/>
                    <a:lstStyle/>
                    <a:p>
                      <a:r>
                        <a:rPr lang="en-US"/>
                        <a:t>&lt;1KA/cm</a:t>
                      </a:r>
                      <a:r>
                        <a:rPr lang="en-US" baseline="30000"/>
                        <a:t>2</a:t>
                      </a:r>
                    </a:p>
                  </a:txBody>
                  <a:tcPr anchor="ctr">
                    <a:solidFill>
                      <a:schemeClr val="tx2"/>
                    </a:solidFill>
                  </a:tcPr>
                </a:tc>
                <a:tc>
                  <a:txBody>
                    <a:bodyPr/>
                    <a:lstStyle/>
                    <a:p>
                      <a:r>
                        <a:rPr lang="en-US"/>
                        <a:t>&lt;1KA/cm</a:t>
                      </a:r>
                      <a:r>
                        <a:rPr lang="en-US" baseline="30000"/>
                        <a:t>2</a:t>
                      </a:r>
                    </a:p>
                  </a:txBody>
                  <a:tcPr anchor="ctr">
                    <a:solidFill>
                      <a:schemeClr val="tx2"/>
                    </a:solidFill>
                  </a:tcPr>
                </a:tc>
                <a:extLst>
                  <a:ext uri="{0D108BD9-81ED-4DB2-BD59-A6C34878D82A}">
                    <a16:rowId xmlns:a16="http://schemas.microsoft.com/office/drawing/2014/main" val="10004"/>
                  </a:ext>
                </a:extLst>
              </a:tr>
              <a:tr h="286284">
                <a:tc>
                  <a:txBody>
                    <a:bodyPr/>
                    <a:lstStyle/>
                    <a:p>
                      <a:r>
                        <a:rPr lang="en-US" err="1"/>
                        <a:t>V</a:t>
                      </a:r>
                      <a:r>
                        <a:rPr lang="en-US" baseline="-25000" err="1"/>
                        <a:t>Inhibit</a:t>
                      </a:r>
                      <a:endParaRPr lang="en-US" baseline="-25000"/>
                    </a:p>
                  </a:txBody>
                  <a:tcPr anchor="ctr">
                    <a:solidFill>
                      <a:schemeClr val="tx2">
                        <a:lumMod val="90000"/>
                      </a:schemeClr>
                    </a:solidFill>
                  </a:tcPr>
                </a:tc>
                <a:tc>
                  <a:txBody>
                    <a:bodyPr/>
                    <a:lstStyle/>
                    <a:p>
                      <a:r>
                        <a:rPr lang="en-US"/>
                        <a:t>&lt; 3V</a:t>
                      </a:r>
                    </a:p>
                  </a:txBody>
                  <a:tcPr anchor="ctr">
                    <a:solidFill>
                      <a:schemeClr val="tx2">
                        <a:lumMod val="90000"/>
                      </a:schemeClr>
                    </a:solidFill>
                  </a:tcPr>
                </a:tc>
                <a:tc>
                  <a:txBody>
                    <a:bodyPr/>
                    <a:lstStyle/>
                    <a:p>
                      <a:r>
                        <a:rPr lang="en-US"/>
                        <a:t>&lt; 1V</a:t>
                      </a:r>
                    </a:p>
                  </a:txBody>
                  <a:tcPr anchor="ctr">
                    <a:solidFill>
                      <a:schemeClr val="tx2">
                        <a:lumMod val="90000"/>
                      </a:schemeClr>
                    </a:solidFill>
                  </a:tcPr>
                </a:tc>
                <a:tc>
                  <a:txBody>
                    <a:bodyPr/>
                    <a:lstStyle/>
                    <a:p>
                      <a:r>
                        <a:rPr lang="en-US"/>
                        <a:t>&lt;3V</a:t>
                      </a:r>
                    </a:p>
                  </a:txBody>
                  <a:tcPr anchor="ctr">
                    <a:solidFill>
                      <a:schemeClr val="tx2">
                        <a:lumMod val="90000"/>
                      </a:schemeClr>
                    </a:solidFill>
                  </a:tcPr>
                </a:tc>
                <a:tc>
                  <a:txBody>
                    <a:bodyPr/>
                    <a:lstStyle/>
                    <a:p>
                      <a:r>
                        <a:rPr lang="en-US"/>
                        <a:t>&lt; 1V</a:t>
                      </a:r>
                    </a:p>
                  </a:txBody>
                  <a:tcPr anchor="ctr">
                    <a:solidFill>
                      <a:schemeClr val="tx2">
                        <a:lumMod val="90000"/>
                      </a:schemeClr>
                    </a:solidFill>
                  </a:tcPr>
                </a:tc>
                <a:tc>
                  <a:txBody>
                    <a:bodyPr/>
                    <a:lstStyle/>
                    <a:p>
                      <a:r>
                        <a:rPr lang="en-US"/>
                        <a:t>&lt; 3V</a:t>
                      </a:r>
                    </a:p>
                  </a:txBody>
                  <a:tcPr anchor="ctr">
                    <a:solidFill>
                      <a:schemeClr val="tx2">
                        <a:lumMod val="90000"/>
                      </a:schemeClr>
                    </a:solidFill>
                  </a:tcPr>
                </a:tc>
                <a:tc>
                  <a:txBody>
                    <a:bodyPr/>
                    <a:lstStyle/>
                    <a:p>
                      <a:r>
                        <a:rPr lang="en-US"/>
                        <a:t>&lt; 3V</a:t>
                      </a:r>
                    </a:p>
                  </a:txBody>
                  <a:tcPr anchor="ctr">
                    <a:solidFill>
                      <a:schemeClr val="tx2">
                        <a:lumMod val="90000"/>
                      </a:schemeClr>
                    </a:solidFill>
                  </a:tcPr>
                </a:tc>
                <a:extLst>
                  <a:ext uri="{0D108BD9-81ED-4DB2-BD59-A6C34878D82A}">
                    <a16:rowId xmlns:a16="http://schemas.microsoft.com/office/drawing/2014/main" val="10005"/>
                  </a:ext>
                </a:extLst>
              </a:tr>
              <a:tr h="1544724">
                <a:tc>
                  <a:txBody>
                    <a:bodyPr/>
                    <a:lstStyle/>
                    <a:p>
                      <a:r>
                        <a:rPr lang="en-US"/>
                        <a:t>I-V</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6"/>
                  </a:ext>
                </a:extLst>
              </a:tr>
              <a:tr h="314556">
                <a:tc>
                  <a:txBody>
                    <a:bodyPr/>
                    <a:lstStyle/>
                    <a:p>
                      <a:pPr algn="l"/>
                      <a:r>
                        <a:rPr lang="en-US" sz="1800">
                          <a:latin typeface="+mn-lt"/>
                        </a:rPr>
                        <a:t>Reference</a:t>
                      </a:r>
                    </a:p>
                  </a:txBody>
                  <a:tcPr anchor="ctr">
                    <a:solidFill>
                      <a:schemeClr val="tx2">
                        <a:lumMod val="90000"/>
                      </a:schemeClr>
                    </a:solidFill>
                  </a:tcPr>
                </a:tc>
                <a:tc>
                  <a:txBody>
                    <a:bodyPr/>
                    <a:lstStyle/>
                    <a:p>
                      <a:pPr algn="l"/>
                      <a:r>
                        <a:rPr lang="en-US" sz="1200" b="0">
                          <a:latin typeface="Calibri" panose="020F0502020204030204" pitchFamily="34" charset="0"/>
                          <a:cs typeface="Calibri" panose="020F0502020204030204" pitchFamily="34" charset="0"/>
                        </a:rPr>
                        <a:t>Y. </a:t>
                      </a:r>
                      <a:r>
                        <a:rPr lang="en-US" sz="1200" b="0" err="1">
                          <a:latin typeface="Calibri" panose="020F0502020204030204" pitchFamily="34" charset="0"/>
                          <a:cs typeface="Calibri" panose="020F0502020204030204" pitchFamily="34" charset="0"/>
                        </a:rPr>
                        <a:t>Sasago</a:t>
                      </a:r>
                      <a:r>
                        <a:rPr lang="en-US" sz="1200" b="0">
                          <a:latin typeface="Calibri" panose="020F0502020204030204" pitchFamily="34" charset="0"/>
                          <a:cs typeface="Calibri" panose="020F0502020204030204" pitchFamily="34" charset="0"/>
                        </a:rPr>
                        <a:t>, </a:t>
                      </a:r>
                      <a:r>
                        <a:rPr lang="en-US" sz="1200" b="0" i="1">
                          <a:latin typeface="Calibri" panose="020F0502020204030204" pitchFamily="34" charset="0"/>
                          <a:cs typeface="Calibri" panose="020F0502020204030204" pitchFamily="34" charset="0"/>
                        </a:rPr>
                        <a:t>et. al., </a:t>
                      </a:r>
                    </a:p>
                    <a:p>
                      <a:pPr algn="l"/>
                      <a:r>
                        <a:rPr lang="en-US" sz="1200" b="0" i="1">
                          <a:latin typeface="Calibri" panose="020F0502020204030204" pitchFamily="34" charset="0"/>
                          <a:cs typeface="Calibri" panose="020F0502020204030204" pitchFamily="34" charset="0"/>
                        </a:rPr>
                        <a:t>VLSI ’09</a:t>
                      </a:r>
                    </a:p>
                  </a:txBody>
                  <a:tcPr anchor="ctr">
                    <a:solidFill>
                      <a:schemeClr val="tx2">
                        <a:lumMod val="90000"/>
                      </a:schemeClr>
                    </a:solidFill>
                  </a:tcPr>
                </a:tc>
                <a:tc>
                  <a:txBody>
                    <a:bodyPr/>
                    <a:lstStyle/>
                    <a:p>
                      <a:pPr algn="l"/>
                      <a:r>
                        <a:rPr lang="en-US" sz="1200" dirty="0">
                          <a:latin typeface="Calibri" panose="020F0502020204030204" pitchFamily="34" charset="0"/>
                          <a:cs typeface="Calibri" panose="020F0502020204030204" pitchFamily="34" charset="0"/>
                        </a:rPr>
                        <a:t>Z. Wang, </a:t>
                      </a:r>
                      <a:r>
                        <a:rPr lang="en-US" sz="1200" i="1" dirty="0" err="1">
                          <a:latin typeface="Calibri" panose="020F0502020204030204" pitchFamily="34" charset="0"/>
                          <a:cs typeface="Calibri" panose="020F0502020204030204" pitchFamily="34" charset="0"/>
                        </a:rPr>
                        <a:t>et.al</a:t>
                      </a:r>
                      <a:r>
                        <a:rPr lang="en-US" sz="1200" i="1" dirty="0">
                          <a:latin typeface="Calibri" panose="020F0502020204030204" pitchFamily="34" charset="0"/>
                          <a:cs typeface="Calibri" panose="020F0502020204030204" pitchFamily="34" charset="0"/>
                        </a:rPr>
                        <a:t>., </a:t>
                      </a:r>
                    </a:p>
                    <a:p>
                      <a:pPr algn="l"/>
                      <a:r>
                        <a:rPr lang="en-US" sz="1200" i="1" dirty="0">
                          <a:latin typeface="Calibri" panose="020F0502020204030204" pitchFamily="34" charset="0"/>
                          <a:cs typeface="Calibri" panose="020F0502020204030204" pitchFamily="34" charset="0"/>
                        </a:rPr>
                        <a:t>Adv </a:t>
                      </a:r>
                      <a:r>
                        <a:rPr lang="en-US" sz="1200" i="1" dirty="0" err="1">
                          <a:latin typeface="Calibri" panose="020F0502020204030204" pitchFamily="34" charset="0"/>
                          <a:cs typeface="Calibri" panose="020F0502020204030204" pitchFamily="34" charset="0"/>
                        </a:rPr>
                        <a:t>Func</a:t>
                      </a:r>
                      <a:r>
                        <a:rPr lang="en-US" sz="1200" i="1" dirty="0">
                          <a:latin typeface="Calibri" panose="020F0502020204030204" pitchFamily="34" charset="0"/>
                          <a:cs typeface="Calibri" panose="020F0502020204030204" pitchFamily="34" charset="0"/>
                        </a:rPr>
                        <a:t> </a:t>
                      </a:r>
                      <a:r>
                        <a:rPr lang="en-US" sz="1200" i="1" dirty="0" err="1">
                          <a:latin typeface="Calibri" panose="020F0502020204030204" pitchFamily="34" charset="0"/>
                          <a:cs typeface="Calibri" panose="020F0502020204030204" pitchFamily="34" charset="0"/>
                        </a:rPr>
                        <a:t>Mtls</a:t>
                      </a:r>
                      <a:r>
                        <a:rPr lang="en-US" sz="1200" i="1" dirty="0">
                          <a:latin typeface="Calibri" panose="020F0502020204030204" pitchFamily="34" charset="0"/>
                          <a:cs typeface="Calibri" panose="020F0502020204030204" pitchFamily="34" charset="0"/>
                        </a:rPr>
                        <a:t> (2018)</a:t>
                      </a:r>
                      <a:endParaRPr lang="en-US" sz="1200" dirty="0">
                        <a:latin typeface="Calibri" panose="020F0502020204030204" pitchFamily="34" charset="0"/>
                        <a:cs typeface="Calibri" panose="020F0502020204030204" pitchFamily="34" charset="0"/>
                      </a:endParaRPr>
                    </a:p>
                  </a:txBody>
                  <a:tcPr anchor="ctr">
                    <a:solidFill>
                      <a:schemeClr val="tx2">
                        <a:lumMod val="90000"/>
                      </a:schemeClr>
                    </a:solidFill>
                  </a:tcPr>
                </a:tc>
                <a:tc>
                  <a:txBody>
                    <a:bodyPr/>
                    <a:lstStyle/>
                    <a:p>
                      <a:pPr algn="l"/>
                      <a:r>
                        <a:rPr lang="en-US" sz="1200">
                          <a:latin typeface="Neo Sans Intel Medium" pitchFamily="34" charset="0"/>
                        </a:rPr>
                        <a:t>B. ﻿</a:t>
                      </a:r>
                      <a:r>
                        <a:rPr lang="en-US" sz="1200" err="1">
                          <a:latin typeface="Neo Sans Intel Medium" pitchFamily="34" charset="0"/>
                        </a:rPr>
                        <a:t>Govoreanu</a:t>
                      </a:r>
                      <a:r>
                        <a:rPr lang="en-US" sz="1200" i="1">
                          <a:latin typeface="Neo Sans Intel Medium" pitchFamily="34" charset="0"/>
                        </a:rPr>
                        <a:t>, </a:t>
                      </a:r>
                      <a:r>
                        <a:rPr lang="en-US" sz="1200" i="1" err="1">
                          <a:latin typeface="Neo Sans Intel Medium" pitchFamily="34" charset="0"/>
                        </a:rPr>
                        <a:t>et.al</a:t>
                      </a:r>
                      <a:r>
                        <a:rPr lang="en-US" sz="1200" i="1">
                          <a:latin typeface="Neo Sans Intel Medium" pitchFamily="34" charset="0"/>
                        </a:rPr>
                        <a:t>., </a:t>
                      </a:r>
                    </a:p>
                    <a:p>
                      <a:pPr algn="l"/>
                      <a:r>
                        <a:rPr lang="en-US" sz="1200" i="1">
                          <a:latin typeface="Neo Sans Intel Medium" pitchFamily="34" charset="0"/>
                        </a:rPr>
                        <a:t>IEDM’13</a:t>
                      </a:r>
                      <a:r>
                        <a:rPr lang="en-US" sz="1200">
                          <a:latin typeface="Neo Sans Intel Medium" pitchFamily="34" charset="0"/>
                        </a:rPr>
                        <a:t>. P10.2</a:t>
                      </a:r>
                    </a:p>
                  </a:txBody>
                  <a:tcPr anchor="ctr">
                    <a:solidFill>
                      <a:schemeClr val="tx2">
                        <a:lumMod val="90000"/>
                      </a:schemeClr>
                    </a:solidFill>
                  </a:tcPr>
                </a:tc>
                <a:tc>
                  <a:txBody>
                    <a:bodyPr/>
                    <a:lstStyle/>
                    <a:p>
                      <a:pPr algn="l"/>
                      <a:r>
                        <a:rPr lang="en-US" sz="1200" b="0">
                          <a:latin typeface="Neo Sans Intel" pitchFamily="34" charset="0"/>
                        </a:rPr>
                        <a:t>K. Gopalakrishnan, </a:t>
                      </a:r>
                      <a:r>
                        <a:rPr lang="en-US" sz="1200" b="0" i="1" err="1">
                          <a:latin typeface="Neo Sans Intel Medium" pitchFamily="34" charset="0"/>
                        </a:rPr>
                        <a:t>et.al</a:t>
                      </a:r>
                      <a:r>
                        <a:rPr lang="en-US" sz="1200" b="0" i="1">
                          <a:latin typeface="Neo Sans Intel Medium" pitchFamily="34" charset="0"/>
                        </a:rPr>
                        <a:t>., </a:t>
                      </a:r>
                    </a:p>
                    <a:p>
                      <a:pPr algn="l"/>
                      <a:r>
                        <a:rPr lang="en-US" sz="1200" i="1">
                          <a:latin typeface="Neo Sans Intel Medium" pitchFamily="34" charset="0"/>
                        </a:rPr>
                        <a:t>VLSI Symposium</a:t>
                      </a:r>
                      <a:r>
                        <a:rPr lang="en-US" sz="1200" b="0">
                          <a:latin typeface="Neo Sans Intel Medium" pitchFamily="34" charset="0"/>
                        </a:rPr>
                        <a:t>  ’10. </a:t>
                      </a:r>
                    </a:p>
                  </a:txBody>
                  <a:tcPr anchor="ctr">
                    <a:solidFill>
                      <a:schemeClr val="tx2">
                        <a:lumMod val="90000"/>
                      </a:schemeClr>
                    </a:solidFill>
                  </a:tcPr>
                </a:tc>
                <a:tc>
                  <a:txBody>
                    <a:bodyPr/>
                    <a:lstStyle/>
                    <a:p>
                      <a:pPr algn="l"/>
                      <a:r>
                        <a:rPr lang="en-US" sz="1200" b="0">
                          <a:latin typeface="Neo Sans Intel Medium" pitchFamily="34" charset="0"/>
                        </a:rPr>
                        <a:t>X. Liu </a:t>
                      </a:r>
                      <a:r>
                        <a:rPr lang="en-US" sz="1200" b="0" i="1" err="1">
                          <a:latin typeface="Neo Sans Intel Medium" pitchFamily="34" charset="0"/>
                        </a:rPr>
                        <a:t>et.al</a:t>
                      </a:r>
                      <a:r>
                        <a:rPr lang="en-US" sz="1200" b="0" i="1">
                          <a:latin typeface="Neo Sans Intel Medium" pitchFamily="34" charset="0"/>
                        </a:rPr>
                        <a:t>., </a:t>
                      </a:r>
                    </a:p>
                    <a:p>
                      <a:pPr algn="l"/>
                      <a:r>
                        <a:rPr lang="en-US" sz="1200" b="0" i="1">
                          <a:latin typeface="Neo Sans Intel Medium" pitchFamily="34" charset="0"/>
                        </a:rPr>
                        <a:t>EDL</a:t>
                      </a:r>
                      <a:r>
                        <a:rPr lang="en-US" sz="1200" b="0">
                          <a:latin typeface="Neo Sans Intel Medium" pitchFamily="34" charset="0"/>
                        </a:rPr>
                        <a:t> Oct.’14</a:t>
                      </a:r>
                    </a:p>
                  </a:txBody>
                  <a:tcPr anchor="ctr">
                    <a:solidFill>
                      <a:schemeClr val="tx2">
                        <a:lumMod val="90000"/>
                      </a:schemeClr>
                    </a:solidFill>
                  </a:tcPr>
                </a:tc>
                <a:tc>
                  <a:txBody>
                    <a:bodyPr/>
                    <a:lstStyle/>
                    <a:p>
                      <a:pPr algn="l"/>
                      <a:r>
                        <a:rPr lang="en-US" sz="1200" dirty="0">
                          <a:latin typeface="Neo Sans Intel Medium" pitchFamily="34" charset="0"/>
                        </a:rPr>
                        <a:t>S. Yasuda, </a:t>
                      </a:r>
                      <a:r>
                        <a:rPr lang="en-US" sz="1200" i="1" dirty="0" err="1">
                          <a:latin typeface="Neo Sans Intel Medium" pitchFamily="34" charset="0"/>
                        </a:rPr>
                        <a:t>et.al</a:t>
                      </a:r>
                      <a:r>
                        <a:rPr lang="en-US" sz="1200" dirty="0">
                          <a:latin typeface="Neo Sans Intel Medium" pitchFamily="34" charset="0"/>
                        </a:rPr>
                        <a:t>.,</a:t>
                      </a:r>
                    </a:p>
                    <a:p>
                      <a:pPr algn="l"/>
                      <a:r>
                        <a:rPr lang="en-US" sz="1200" i="1" dirty="0">
                          <a:latin typeface="Neo Sans Intel Medium" pitchFamily="34" charset="0"/>
                        </a:rPr>
                        <a:t>VLSI symposium</a:t>
                      </a:r>
                      <a:r>
                        <a:rPr lang="en-US" sz="1200" dirty="0">
                          <a:latin typeface="Neo Sans Intel Medium" pitchFamily="34" charset="0"/>
                        </a:rPr>
                        <a:t>, ‘17,</a:t>
                      </a:r>
                      <a:endParaRPr lang="en-US" sz="1200" i="1" dirty="0">
                        <a:latin typeface="Neo Sans Intel Medium" pitchFamily="34" charset="0"/>
                      </a:endParaRPr>
                    </a:p>
                  </a:txBody>
                  <a:tcPr anchor="ctr">
                    <a:solidFill>
                      <a:schemeClr val="tx2">
                        <a:lumMod val="90000"/>
                      </a:schemeClr>
                    </a:solidFill>
                  </a:tcPr>
                </a:tc>
                <a:extLst>
                  <a:ext uri="{0D108BD9-81ED-4DB2-BD59-A6C34878D82A}">
                    <a16:rowId xmlns:a16="http://schemas.microsoft.com/office/drawing/2014/main" val="10007"/>
                  </a:ext>
                </a:extLst>
              </a:tr>
            </a:tbl>
          </a:graphicData>
        </a:graphic>
      </p:graphicFrame>
      <p:pic>
        <p:nvPicPr>
          <p:cNvPr id="6" name="Picture 5">
            <a:extLst>
              <a:ext uri="{FF2B5EF4-FFF2-40B4-BE49-F238E27FC236}">
                <a16:creationId xmlns:a16="http://schemas.microsoft.com/office/drawing/2014/main" id="{01B3A66F-A632-D44C-916B-36D020E28B7F}"/>
              </a:ext>
            </a:extLst>
          </p:cNvPr>
          <p:cNvPicPr>
            <a:picLocks noChangeAspect="1"/>
          </p:cNvPicPr>
          <p:nvPr/>
        </p:nvPicPr>
        <p:blipFill>
          <a:blip r:embed="rId2"/>
          <a:stretch>
            <a:fillRect/>
          </a:stretch>
        </p:blipFill>
        <p:spPr>
          <a:xfrm>
            <a:off x="1649729" y="4282937"/>
            <a:ext cx="10236200" cy="1460500"/>
          </a:xfrm>
          <a:prstGeom prst="rect">
            <a:avLst/>
          </a:prstGeom>
        </p:spPr>
      </p:pic>
    </p:spTree>
    <p:extLst>
      <p:ext uri="{BB962C8B-B14F-4D97-AF65-F5344CB8AC3E}">
        <p14:creationId xmlns:p14="http://schemas.microsoft.com/office/powerpoint/2010/main" val="586207907"/>
      </p:ext>
    </p:extLst>
  </p:cSld>
  <p:clrMapOvr>
    <a:masterClrMapping/>
  </p:clrMapOvr>
  <mc:AlternateContent xmlns:mc="http://schemas.openxmlformats.org/markup-compatibility/2006" xmlns:p14="http://schemas.microsoft.com/office/powerpoint/2010/main">
    <mc:Choice Requires="p14">
      <p:transition spd="slow" p14:dur="2000" advTm="80761"/>
    </mc:Choice>
    <mc:Fallback xmlns="">
      <p:transition spd="slow" advTm="807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615A-43B5-2F4A-8F92-D71CFE82DDC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E8E80CD-D932-204A-A8B0-D70F858DAE52}"/>
              </a:ext>
            </a:extLst>
          </p:cNvPr>
          <p:cNvSpPr>
            <a:spLocks noGrp="1"/>
          </p:cNvSpPr>
          <p:nvPr>
            <p:ph idx="1"/>
          </p:nvPr>
        </p:nvSpPr>
        <p:spPr/>
        <p:txBody>
          <a:bodyPr/>
          <a:lstStyle/>
          <a:p>
            <a:r>
              <a:rPr lang="en-US" dirty="0">
                <a:solidFill>
                  <a:schemeClr val="tx2">
                    <a:lumMod val="10000"/>
                  </a:schemeClr>
                </a:solidFill>
              </a:rPr>
              <a:t>Introduction</a:t>
            </a:r>
          </a:p>
          <a:p>
            <a:r>
              <a:rPr lang="en-US" dirty="0">
                <a:solidFill>
                  <a:schemeClr val="tx2">
                    <a:lumMod val="10000"/>
                  </a:schemeClr>
                </a:solidFill>
              </a:rPr>
              <a:t>Problem Statement and Solution Space </a:t>
            </a:r>
          </a:p>
          <a:p>
            <a:r>
              <a:rPr lang="en-US" dirty="0">
                <a:solidFill>
                  <a:schemeClr val="tx2">
                    <a:lumMod val="10000"/>
                  </a:schemeClr>
                </a:solidFill>
              </a:rPr>
              <a:t>Cross Point Memory Array and Choices of Selector</a:t>
            </a:r>
          </a:p>
          <a:p>
            <a:r>
              <a:rPr lang="en-US" dirty="0"/>
              <a:t>3D </a:t>
            </a:r>
            <a:r>
              <a:rPr lang="en-US" dirty="0" err="1"/>
              <a:t>XPoint</a:t>
            </a:r>
            <a:r>
              <a:rPr lang="en-US" dirty="0"/>
              <a:t> Memory Technology</a:t>
            </a:r>
          </a:p>
          <a:p>
            <a:r>
              <a:rPr lang="en-US" dirty="0">
                <a:solidFill>
                  <a:schemeClr val="tx2">
                    <a:lumMod val="10000"/>
                  </a:schemeClr>
                </a:solidFill>
              </a:rPr>
              <a:t>Conclusion</a:t>
            </a:r>
          </a:p>
        </p:txBody>
      </p:sp>
      <p:sp>
        <p:nvSpPr>
          <p:cNvPr id="4" name="Slide Number Placeholder 3">
            <a:extLst>
              <a:ext uri="{FF2B5EF4-FFF2-40B4-BE49-F238E27FC236}">
                <a16:creationId xmlns:a16="http://schemas.microsoft.com/office/drawing/2014/main" id="{1A7D4A4E-6C5E-624D-AC01-08E5F9E45B95}"/>
              </a:ext>
            </a:extLst>
          </p:cNvPr>
          <p:cNvSpPr>
            <a:spLocks noGrp="1"/>
          </p:cNvSpPr>
          <p:nvPr>
            <p:ph type="sldNum" sz="quarter" idx="12"/>
          </p:nvPr>
        </p:nvSpPr>
        <p:spPr/>
        <p:txBody>
          <a:bodyPr/>
          <a:lstStyle/>
          <a:p>
            <a:fld id="{518727FE-8BA6-410E-8B18-E4109D39D295}" type="slidenum">
              <a:rPr lang="en-US" smtClean="0"/>
              <a:pPr/>
              <a:t>19</a:t>
            </a:fld>
            <a:endParaRPr lang="en-US" sz="1400"/>
          </a:p>
        </p:txBody>
      </p:sp>
      <p:sp>
        <p:nvSpPr>
          <p:cNvPr id="5" name="Text Placeholder 4">
            <a:extLst>
              <a:ext uri="{FF2B5EF4-FFF2-40B4-BE49-F238E27FC236}">
                <a16:creationId xmlns:a16="http://schemas.microsoft.com/office/drawing/2014/main" id="{7E9C867B-4E55-F34F-9530-492F76B5263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657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615A-43B5-2F4A-8F92-D71CFE82DDC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E8E80CD-D932-204A-A8B0-D70F858DAE52}"/>
              </a:ext>
            </a:extLst>
          </p:cNvPr>
          <p:cNvSpPr>
            <a:spLocks noGrp="1"/>
          </p:cNvSpPr>
          <p:nvPr>
            <p:ph idx="1"/>
          </p:nvPr>
        </p:nvSpPr>
        <p:spPr/>
        <p:txBody>
          <a:bodyPr/>
          <a:lstStyle/>
          <a:p>
            <a:r>
              <a:rPr lang="en-US" dirty="0"/>
              <a:t>Introduction</a:t>
            </a:r>
          </a:p>
          <a:p>
            <a:r>
              <a:rPr lang="en-US" dirty="0"/>
              <a:t>Problem Statement and Solution Space </a:t>
            </a:r>
          </a:p>
          <a:p>
            <a:r>
              <a:rPr lang="en-US" dirty="0"/>
              <a:t>Cross Point Memory Array and Choices of Selector</a:t>
            </a:r>
          </a:p>
          <a:p>
            <a:r>
              <a:rPr lang="en-US" dirty="0"/>
              <a:t>3D </a:t>
            </a:r>
            <a:r>
              <a:rPr lang="en-US" dirty="0" err="1"/>
              <a:t>XPoint</a:t>
            </a:r>
            <a:r>
              <a:rPr lang="en-US" dirty="0"/>
              <a:t> Memory Technology</a:t>
            </a:r>
          </a:p>
          <a:p>
            <a:r>
              <a:rPr lang="en-US" dirty="0"/>
              <a:t>Conclusion</a:t>
            </a:r>
          </a:p>
        </p:txBody>
      </p:sp>
      <p:sp>
        <p:nvSpPr>
          <p:cNvPr id="4" name="Slide Number Placeholder 3">
            <a:extLst>
              <a:ext uri="{FF2B5EF4-FFF2-40B4-BE49-F238E27FC236}">
                <a16:creationId xmlns:a16="http://schemas.microsoft.com/office/drawing/2014/main" id="{1A7D4A4E-6C5E-624D-AC01-08E5F9E45B95}"/>
              </a:ext>
            </a:extLst>
          </p:cNvPr>
          <p:cNvSpPr>
            <a:spLocks noGrp="1"/>
          </p:cNvSpPr>
          <p:nvPr>
            <p:ph type="sldNum" sz="quarter" idx="12"/>
          </p:nvPr>
        </p:nvSpPr>
        <p:spPr/>
        <p:txBody>
          <a:bodyPr/>
          <a:lstStyle/>
          <a:p>
            <a:fld id="{518727FE-8BA6-410E-8B18-E4109D39D295}" type="slidenum">
              <a:rPr lang="en-US" smtClean="0"/>
              <a:pPr/>
              <a:t>2</a:t>
            </a:fld>
            <a:endParaRPr lang="en-US" sz="1400"/>
          </a:p>
        </p:txBody>
      </p:sp>
      <p:sp>
        <p:nvSpPr>
          <p:cNvPr id="5" name="Text Placeholder 4">
            <a:extLst>
              <a:ext uri="{FF2B5EF4-FFF2-40B4-BE49-F238E27FC236}">
                <a16:creationId xmlns:a16="http://schemas.microsoft.com/office/drawing/2014/main" id="{7E9C867B-4E55-F34F-9530-492F76B5263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9145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0800-B890-2F4D-B668-D7C881BF1492}"/>
              </a:ext>
            </a:extLst>
          </p:cNvPr>
          <p:cNvSpPr>
            <a:spLocks noGrp="1"/>
          </p:cNvSpPr>
          <p:nvPr>
            <p:ph type="title"/>
          </p:nvPr>
        </p:nvSpPr>
        <p:spPr/>
        <p:txBody>
          <a:bodyPr/>
          <a:lstStyle/>
          <a:p>
            <a:r>
              <a:rPr lang="en-US" dirty="0"/>
              <a:t>Memory Cell</a:t>
            </a:r>
          </a:p>
        </p:txBody>
      </p:sp>
      <p:sp>
        <p:nvSpPr>
          <p:cNvPr id="3" name="Content Placeholder 2">
            <a:extLst>
              <a:ext uri="{FF2B5EF4-FFF2-40B4-BE49-F238E27FC236}">
                <a16:creationId xmlns:a16="http://schemas.microsoft.com/office/drawing/2014/main" id="{7176D64E-D817-F84B-8A25-7B5D9368C701}"/>
              </a:ext>
            </a:extLst>
          </p:cNvPr>
          <p:cNvSpPr>
            <a:spLocks noGrp="1"/>
          </p:cNvSpPr>
          <p:nvPr>
            <p:ph idx="1"/>
          </p:nvPr>
        </p:nvSpPr>
        <p:spPr>
          <a:xfrm>
            <a:off x="1218883" y="1540042"/>
            <a:ext cx="5865311" cy="4552750"/>
          </a:xfrm>
        </p:spPr>
        <p:txBody>
          <a:bodyPr>
            <a:normAutofit fontScale="92500" lnSpcReduction="20000"/>
          </a:bodyPr>
          <a:lstStyle/>
          <a:p>
            <a:pPr marL="457200" indent="-449263">
              <a:buNone/>
            </a:pPr>
            <a:r>
              <a:rPr lang="en-US" dirty="0"/>
              <a:t>Sandwiched at the cross point of </a:t>
            </a:r>
            <a:r>
              <a:rPr lang="en-US" dirty="0" err="1"/>
              <a:t>wordline</a:t>
            </a:r>
            <a:r>
              <a:rPr lang="en-US" dirty="0"/>
              <a:t> and </a:t>
            </a:r>
            <a:r>
              <a:rPr lang="en-US" dirty="0" err="1"/>
              <a:t>bitline</a:t>
            </a:r>
            <a:r>
              <a:rPr lang="en-US" dirty="0"/>
              <a:t> metals</a:t>
            </a:r>
          </a:p>
          <a:p>
            <a:pPr marL="457200" indent="-449263">
              <a:buNone/>
            </a:pPr>
            <a:r>
              <a:rPr lang="en-US" dirty="0"/>
              <a:t>Selector device is based on Ovonic threshold switches</a:t>
            </a:r>
          </a:p>
          <a:p>
            <a:pPr marL="457200" indent="-449263">
              <a:buNone/>
            </a:pPr>
            <a:r>
              <a:rPr lang="en-US" dirty="0"/>
              <a:t>Storage element is based on chalcogenide alloy with power efficient memory switching without sub-lithography feature</a:t>
            </a:r>
          </a:p>
          <a:p>
            <a:pPr marL="457200" indent="-449263">
              <a:buNone/>
            </a:pPr>
            <a:r>
              <a:rPr lang="en-US" dirty="0"/>
              <a:t>Carbon electrode has two jobs: electrical connector and chemical barrier</a:t>
            </a:r>
          </a:p>
        </p:txBody>
      </p:sp>
      <p:sp>
        <p:nvSpPr>
          <p:cNvPr id="4" name="Slide Number Placeholder 3">
            <a:extLst>
              <a:ext uri="{FF2B5EF4-FFF2-40B4-BE49-F238E27FC236}">
                <a16:creationId xmlns:a16="http://schemas.microsoft.com/office/drawing/2014/main" id="{B31F3336-8347-F14C-8A3D-A711F6E96CE0}"/>
              </a:ext>
            </a:extLst>
          </p:cNvPr>
          <p:cNvSpPr>
            <a:spLocks noGrp="1"/>
          </p:cNvSpPr>
          <p:nvPr>
            <p:ph type="sldNum" sz="quarter" idx="12"/>
          </p:nvPr>
        </p:nvSpPr>
        <p:spPr/>
        <p:txBody>
          <a:bodyPr/>
          <a:lstStyle/>
          <a:p>
            <a:fld id="{518727FE-8BA6-410E-8B18-E4109D39D295}" type="slidenum">
              <a:rPr lang="en-US" smtClean="0"/>
              <a:pPr/>
              <a:t>20</a:t>
            </a:fld>
            <a:endParaRPr lang="en-US" sz="1400"/>
          </a:p>
        </p:txBody>
      </p:sp>
      <p:sp>
        <p:nvSpPr>
          <p:cNvPr id="5" name="Text Placeholder 4">
            <a:extLst>
              <a:ext uri="{FF2B5EF4-FFF2-40B4-BE49-F238E27FC236}">
                <a16:creationId xmlns:a16="http://schemas.microsoft.com/office/drawing/2014/main" id="{7EE60CEA-5DCE-AC43-85E4-BA8398A17EC3}"/>
              </a:ext>
            </a:extLst>
          </p:cNvPr>
          <p:cNvSpPr>
            <a:spLocks noGrp="1"/>
          </p:cNvSpPr>
          <p:nvPr>
            <p:ph type="body" sz="quarter" idx="13"/>
          </p:nvPr>
        </p:nvSpPr>
        <p:spPr/>
        <p:txBody>
          <a:bodyPr/>
          <a:lstStyle/>
          <a:p>
            <a:r>
              <a:rPr lang="en-US" dirty="0"/>
              <a:t>3D </a:t>
            </a:r>
            <a:r>
              <a:rPr lang="en-US" dirty="0" err="1"/>
              <a:t>XPoint</a:t>
            </a:r>
            <a:r>
              <a:rPr lang="en-US" dirty="0"/>
              <a:t> Memory Technology</a:t>
            </a:r>
          </a:p>
        </p:txBody>
      </p:sp>
      <p:pic>
        <p:nvPicPr>
          <p:cNvPr id="6" name="Picture 5">
            <a:extLst>
              <a:ext uri="{FF2B5EF4-FFF2-40B4-BE49-F238E27FC236}">
                <a16:creationId xmlns:a16="http://schemas.microsoft.com/office/drawing/2014/main" id="{84E28673-BCC2-BD40-94B8-B91E183FA9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51571" y="1636295"/>
            <a:ext cx="3907857" cy="4206239"/>
          </a:xfrm>
          <a:prstGeom prst="rect">
            <a:avLst/>
          </a:prstGeom>
          <a:noFill/>
          <a:ln>
            <a:noFill/>
          </a:ln>
        </p:spPr>
      </p:pic>
    </p:spTree>
    <p:extLst>
      <p:ext uri="{BB962C8B-B14F-4D97-AF65-F5344CB8AC3E}">
        <p14:creationId xmlns:p14="http://schemas.microsoft.com/office/powerpoint/2010/main" val="1166123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8F6B25-D0CE-A745-B65A-74D3D2A4D144}"/>
              </a:ext>
            </a:extLst>
          </p:cNvPr>
          <p:cNvSpPr>
            <a:spLocks noGrp="1"/>
          </p:cNvSpPr>
          <p:nvPr>
            <p:ph type="title"/>
          </p:nvPr>
        </p:nvSpPr>
        <p:spPr/>
        <p:txBody>
          <a:bodyPr/>
          <a:lstStyle/>
          <a:p>
            <a:r>
              <a:rPr lang="en-US" dirty="0"/>
              <a:t>Memory Switching</a:t>
            </a:r>
          </a:p>
        </p:txBody>
      </p:sp>
      <p:sp>
        <p:nvSpPr>
          <p:cNvPr id="7" name="Content Placeholder 6">
            <a:extLst>
              <a:ext uri="{FF2B5EF4-FFF2-40B4-BE49-F238E27FC236}">
                <a16:creationId xmlns:a16="http://schemas.microsoft.com/office/drawing/2014/main" id="{299B71EA-D8A5-D241-97E6-5C41C28C1907}"/>
              </a:ext>
            </a:extLst>
          </p:cNvPr>
          <p:cNvSpPr>
            <a:spLocks noGrp="1"/>
          </p:cNvSpPr>
          <p:nvPr>
            <p:ph idx="1"/>
          </p:nvPr>
        </p:nvSpPr>
        <p:spPr>
          <a:xfrm>
            <a:off x="1039529" y="4360244"/>
            <a:ext cx="10693668" cy="1848052"/>
          </a:xfrm>
        </p:spPr>
        <p:txBody>
          <a:bodyPr>
            <a:noAutofit/>
          </a:bodyPr>
          <a:lstStyle/>
          <a:p>
            <a:pPr marL="801688" indent="-720725">
              <a:buNone/>
            </a:pPr>
            <a:r>
              <a:rPr lang="en-US" sz="1600" b="1" u="sng" dirty="0">
                <a:solidFill>
                  <a:schemeClr val="accent4">
                    <a:lumMod val="20000"/>
                    <a:lumOff val="80000"/>
                  </a:schemeClr>
                </a:solidFill>
              </a:rPr>
              <a:t>Tight statistical control:</a:t>
            </a:r>
            <a:r>
              <a:rPr lang="en-US" sz="1600" dirty="0"/>
              <a:t> The entire volume of memory material undergoes bonding transformations between high (fully crystalline) and low (fully amorphous) conductivity with no partial switching.</a:t>
            </a:r>
          </a:p>
          <a:p>
            <a:pPr marL="801688" indent="-720725">
              <a:buNone/>
            </a:pPr>
            <a:r>
              <a:rPr lang="en-US" sz="1600" b="1" u="sng" dirty="0">
                <a:solidFill>
                  <a:schemeClr val="accent4">
                    <a:lumMod val="20000"/>
                    <a:lumOff val="80000"/>
                  </a:schemeClr>
                </a:solidFill>
              </a:rPr>
              <a:t>Deterministic write algorithms:</a:t>
            </a:r>
            <a:r>
              <a:rPr lang="en-US" sz="1600" dirty="0"/>
              <a:t> While it shares a chalcogenide-based genealogy with PCM, it does not rely on stochastic crystallization growth processes initiated at the amorphous-crystalline interface no program verification is required. </a:t>
            </a:r>
          </a:p>
          <a:p>
            <a:pPr marL="801688" indent="-720725">
              <a:buNone/>
            </a:pPr>
            <a:r>
              <a:rPr lang="en-US" sz="1600" b="1" dirty="0">
                <a:solidFill>
                  <a:srgbClr val="FFFF00"/>
                </a:solidFill>
              </a:rPr>
              <a:t>These fundamental architectural advantages enable low latency, high bandwidth, AND high endurance NVM subsystems.</a:t>
            </a:r>
          </a:p>
          <a:p>
            <a:pPr marL="81615" indent="0">
              <a:buNone/>
            </a:pPr>
            <a:endParaRPr lang="en-US" sz="1600" dirty="0"/>
          </a:p>
        </p:txBody>
      </p:sp>
      <p:sp>
        <p:nvSpPr>
          <p:cNvPr id="4" name="Slide Number Placeholder 3">
            <a:extLst>
              <a:ext uri="{FF2B5EF4-FFF2-40B4-BE49-F238E27FC236}">
                <a16:creationId xmlns:a16="http://schemas.microsoft.com/office/drawing/2014/main" id="{C60C9722-5F48-F24A-9578-F6096E3C4E91}"/>
              </a:ext>
            </a:extLst>
          </p:cNvPr>
          <p:cNvSpPr>
            <a:spLocks noGrp="1"/>
          </p:cNvSpPr>
          <p:nvPr>
            <p:ph type="sldNum" sz="quarter" idx="12"/>
          </p:nvPr>
        </p:nvSpPr>
        <p:spPr/>
        <p:txBody>
          <a:bodyPr/>
          <a:lstStyle/>
          <a:p>
            <a:fld id="{518727FE-8BA6-410E-8B18-E4109D39D295}" type="slidenum">
              <a:rPr lang="en-US" smtClean="0"/>
              <a:pPr/>
              <a:t>21</a:t>
            </a:fld>
            <a:endParaRPr lang="en-US" sz="1400"/>
          </a:p>
        </p:txBody>
      </p:sp>
      <p:sp>
        <p:nvSpPr>
          <p:cNvPr id="9" name="Text Placeholder 8">
            <a:extLst>
              <a:ext uri="{FF2B5EF4-FFF2-40B4-BE49-F238E27FC236}">
                <a16:creationId xmlns:a16="http://schemas.microsoft.com/office/drawing/2014/main" id="{EBF37B40-A77D-0945-922D-9C7D4E4007DA}"/>
              </a:ext>
            </a:extLst>
          </p:cNvPr>
          <p:cNvSpPr>
            <a:spLocks noGrp="1"/>
          </p:cNvSpPr>
          <p:nvPr>
            <p:ph type="body" sz="quarter" idx="13"/>
          </p:nvPr>
        </p:nvSpPr>
        <p:spPr/>
        <p:txBody>
          <a:bodyPr/>
          <a:lstStyle/>
          <a:p>
            <a:r>
              <a:rPr lang="en-US" dirty="0"/>
              <a:t>3D </a:t>
            </a:r>
            <a:r>
              <a:rPr lang="en-US" dirty="0" err="1"/>
              <a:t>XPoint</a:t>
            </a:r>
            <a:r>
              <a:rPr lang="en-US" dirty="0"/>
              <a:t> Memory Technology</a:t>
            </a:r>
          </a:p>
        </p:txBody>
      </p:sp>
      <p:pic>
        <p:nvPicPr>
          <p:cNvPr id="10" name="Picture 9">
            <a:extLst>
              <a:ext uri="{FF2B5EF4-FFF2-40B4-BE49-F238E27FC236}">
                <a16:creationId xmlns:a16="http://schemas.microsoft.com/office/drawing/2014/main" id="{46B527EA-403D-0740-864D-64533DFE46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61937" y="1645920"/>
            <a:ext cx="3426593" cy="2569945"/>
          </a:xfrm>
          <a:prstGeom prst="rect">
            <a:avLst/>
          </a:prstGeom>
          <a:noFill/>
          <a:ln>
            <a:noFill/>
          </a:ln>
        </p:spPr>
      </p:pic>
      <p:pic>
        <p:nvPicPr>
          <p:cNvPr id="11" name="Picture 10">
            <a:extLst>
              <a:ext uri="{FF2B5EF4-FFF2-40B4-BE49-F238E27FC236}">
                <a16:creationId xmlns:a16="http://schemas.microsoft.com/office/drawing/2014/main" id="{DE440863-D145-F54B-B9DC-F0B5062935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00296" y="1684332"/>
            <a:ext cx="3185962" cy="2569945"/>
          </a:xfrm>
          <a:prstGeom prst="rect">
            <a:avLst/>
          </a:prstGeom>
          <a:noFill/>
          <a:ln>
            <a:noFill/>
          </a:ln>
        </p:spPr>
      </p:pic>
    </p:spTree>
    <p:extLst>
      <p:ext uri="{BB962C8B-B14F-4D97-AF65-F5344CB8AC3E}">
        <p14:creationId xmlns:p14="http://schemas.microsoft.com/office/powerpoint/2010/main" val="2974334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6521-C552-284A-850A-93D1134BD380}"/>
              </a:ext>
            </a:extLst>
          </p:cNvPr>
          <p:cNvSpPr>
            <a:spLocks noGrp="1"/>
          </p:cNvSpPr>
          <p:nvPr>
            <p:ph type="title"/>
          </p:nvPr>
        </p:nvSpPr>
        <p:spPr/>
        <p:txBody>
          <a:bodyPr/>
          <a:lstStyle/>
          <a:p>
            <a:r>
              <a:rPr lang="en-US" dirty="0"/>
              <a:t>High-Volume Manufacturing Proven</a:t>
            </a:r>
          </a:p>
        </p:txBody>
      </p:sp>
      <p:sp>
        <p:nvSpPr>
          <p:cNvPr id="7" name="Content Placeholder 6">
            <a:extLst>
              <a:ext uri="{FF2B5EF4-FFF2-40B4-BE49-F238E27FC236}">
                <a16:creationId xmlns:a16="http://schemas.microsoft.com/office/drawing/2014/main" id="{B326662D-5155-3142-9932-1F8C5F80CF59}"/>
              </a:ext>
            </a:extLst>
          </p:cNvPr>
          <p:cNvSpPr>
            <a:spLocks noGrp="1"/>
          </p:cNvSpPr>
          <p:nvPr>
            <p:ph idx="1"/>
          </p:nvPr>
        </p:nvSpPr>
        <p:spPr>
          <a:xfrm>
            <a:off x="1218883" y="4947385"/>
            <a:ext cx="10360501" cy="1408175"/>
          </a:xfrm>
        </p:spPr>
        <p:txBody>
          <a:bodyPr>
            <a:normAutofit fontScale="92500" lnSpcReduction="10000"/>
          </a:bodyPr>
          <a:lstStyle/>
          <a:p>
            <a:pPr marL="801688" indent="-720725">
              <a:buNone/>
            </a:pPr>
            <a:r>
              <a:rPr lang="en-US" dirty="0"/>
              <a:t>First generation 128Gb 3D </a:t>
            </a:r>
            <a:r>
              <a:rPr lang="en-US" dirty="0" err="1"/>
              <a:t>XPoint</a:t>
            </a:r>
            <a:r>
              <a:rPr lang="en-US" dirty="0"/>
              <a:t> Memory featuring 5-level metal CMOS Under Array technology delivers high density, low latency nonvolatile memory.</a:t>
            </a:r>
          </a:p>
        </p:txBody>
      </p:sp>
      <p:sp>
        <p:nvSpPr>
          <p:cNvPr id="3" name="Slide Number Placeholder 2">
            <a:extLst>
              <a:ext uri="{FF2B5EF4-FFF2-40B4-BE49-F238E27FC236}">
                <a16:creationId xmlns:a16="http://schemas.microsoft.com/office/drawing/2014/main" id="{23B809CF-C063-3844-954D-48AAC9B35153}"/>
              </a:ext>
            </a:extLst>
          </p:cNvPr>
          <p:cNvSpPr>
            <a:spLocks noGrp="1"/>
          </p:cNvSpPr>
          <p:nvPr>
            <p:ph type="sldNum" sz="quarter" idx="12"/>
          </p:nvPr>
        </p:nvSpPr>
        <p:spPr/>
        <p:txBody>
          <a:bodyPr/>
          <a:lstStyle/>
          <a:p>
            <a:fld id="{17AA2687-1D62-4697-B07C-AE046A4947FE}" type="slidenum">
              <a:rPr lang="en-US" smtClean="0"/>
              <a:pPr/>
              <a:t>22</a:t>
            </a:fld>
            <a:endParaRPr lang="en-US" sz="1400"/>
          </a:p>
        </p:txBody>
      </p:sp>
      <p:sp>
        <p:nvSpPr>
          <p:cNvPr id="4" name="Text Placeholder 3">
            <a:extLst>
              <a:ext uri="{FF2B5EF4-FFF2-40B4-BE49-F238E27FC236}">
                <a16:creationId xmlns:a16="http://schemas.microsoft.com/office/drawing/2014/main" id="{8B0055DB-BA81-2845-8BFD-2645F8390F8F}"/>
              </a:ext>
            </a:extLst>
          </p:cNvPr>
          <p:cNvSpPr>
            <a:spLocks noGrp="1"/>
          </p:cNvSpPr>
          <p:nvPr>
            <p:ph type="body" sz="quarter" idx="13"/>
          </p:nvPr>
        </p:nvSpPr>
        <p:spPr/>
        <p:txBody>
          <a:bodyPr/>
          <a:lstStyle/>
          <a:p>
            <a:r>
              <a:rPr lang="en-US" dirty="0"/>
              <a:t>3D </a:t>
            </a:r>
            <a:r>
              <a:rPr lang="en-US" dirty="0" err="1"/>
              <a:t>XPoint</a:t>
            </a:r>
            <a:r>
              <a:rPr lang="en-US" dirty="0"/>
              <a:t> Memory Technology</a:t>
            </a:r>
          </a:p>
        </p:txBody>
      </p:sp>
      <p:pic>
        <p:nvPicPr>
          <p:cNvPr id="5" name="Picture 4" descr="A picture containing graphical user interface&#10;&#10;Description automatically generated">
            <a:extLst>
              <a:ext uri="{FF2B5EF4-FFF2-40B4-BE49-F238E27FC236}">
                <a16:creationId xmlns:a16="http://schemas.microsoft.com/office/drawing/2014/main" id="{7F687065-A8AA-3C49-A885-D99B19AC62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07" y="1534046"/>
            <a:ext cx="5672440" cy="3278588"/>
          </a:xfrm>
          <a:prstGeom prst="rect">
            <a:avLst/>
          </a:prstGeom>
          <a:noFill/>
          <a:ln>
            <a:noFill/>
          </a:ln>
        </p:spPr>
      </p:pic>
      <p:graphicFrame>
        <p:nvGraphicFramePr>
          <p:cNvPr id="6" name="Table 5">
            <a:extLst>
              <a:ext uri="{FF2B5EF4-FFF2-40B4-BE49-F238E27FC236}">
                <a16:creationId xmlns:a16="http://schemas.microsoft.com/office/drawing/2014/main" id="{43653E14-5DF7-3844-B250-0627983DD9AC}"/>
              </a:ext>
            </a:extLst>
          </p:cNvPr>
          <p:cNvGraphicFramePr>
            <a:graphicFrameLocks noGrp="1"/>
          </p:cNvGraphicFramePr>
          <p:nvPr>
            <p:extLst>
              <p:ext uri="{D42A27DB-BD31-4B8C-83A1-F6EECF244321}">
                <p14:modId xmlns:p14="http://schemas.microsoft.com/office/powerpoint/2010/main" val="2976940474"/>
              </p:ext>
            </p:extLst>
          </p:nvPr>
        </p:nvGraphicFramePr>
        <p:xfrm>
          <a:off x="6399133" y="1534044"/>
          <a:ext cx="4942162" cy="3278590"/>
        </p:xfrm>
        <a:graphic>
          <a:graphicData uri="http://schemas.openxmlformats.org/drawingml/2006/table">
            <a:tbl>
              <a:tblPr firstRow="1" firstCol="1" bandRow="1">
                <a:tableStyleId>{5C22544A-7EE6-4342-B048-85BDC9FD1C3A}</a:tableStyleId>
              </a:tblPr>
              <a:tblGrid>
                <a:gridCol w="2910162">
                  <a:extLst>
                    <a:ext uri="{9D8B030D-6E8A-4147-A177-3AD203B41FA5}">
                      <a16:colId xmlns:a16="http://schemas.microsoft.com/office/drawing/2014/main" val="1639398191"/>
                    </a:ext>
                  </a:extLst>
                </a:gridCol>
                <a:gridCol w="2032000">
                  <a:extLst>
                    <a:ext uri="{9D8B030D-6E8A-4147-A177-3AD203B41FA5}">
                      <a16:colId xmlns:a16="http://schemas.microsoft.com/office/drawing/2014/main" val="731919290"/>
                    </a:ext>
                  </a:extLst>
                </a:gridCol>
              </a:tblGrid>
              <a:tr h="327859">
                <a:tc gridSpan="2">
                  <a:txBody>
                    <a:bodyPr/>
                    <a:lstStyle/>
                    <a:p>
                      <a:pPr marL="0" marR="8890" algn="ctr">
                        <a:spcBef>
                          <a:spcPts val="0"/>
                        </a:spcBef>
                        <a:spcAft>
                          <a:spcPts val="0"/>
                        </a:spcAft>
                      </a:pPr>
                      <a:r>
                        <a:rPr lang="en-US" sz="1600" dirty="0">
                          <a:effectLst/>
                        </a:rPr>
                        <a:t>1st Generation 3D </a:t>
                      </a:r>
                      <a:r>
                        <a:rPr lang="en-US" sz="1600" dirty="0" err="1">
                          <a:effectLst/>
                        </a:rPr>
                        <a:t>XPoint</a:t>
                      </a:r>
                      <a:r>
                        <a:rPr lang="en-US" sz="1600" dirty="0">
                          <a:effectLst/>
                        </a:rPr>
                        <a:t> Media Attributes</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940280394"/>
                  </a:ext>
                </a:extLst>
              </a:tr>
              <a:tr h="327859">
                <a:tc>
                  <a:txBody>
                    <a:bodyPr/>
                    <a:lstStyle/>
                    <a:p>
                      <a:pPr marL="0" marR="8890" algn="ctr">
                        <a:spcBef>
                          <a:spcPts val="0"/>
                        </a:spcBef>
                        <a:spcAft>
                          <a:spcPts val="0"/>
                        </a:spcAft>
                      </a:pPr>
                      <a:r>
                        <a:rPr lang="en-US" sz="1600" dirty="0">
                          <a:effectLst/>
                        </a:rPr>
                        <a:t>Attribute</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a:txBody>
                    <a:bodyPr/>
                    <a:lstStyle/>
                    <a:p>
                      <a:pPr marL="0" marR="8890" algn="ctr">
                        <a:spcBef>
                          <a:spcPts val="0"/>
                        </a:spcBef>
                        <a:spcAft>
                          <a:spcPts val="0"/>
                        </a:spcAft>
                      </a:pPr>
                      <a:r>
                        <a:rPr lang="en-US" sz="1600" dirty="0">
                          <a:solidFill>
                            <a:schemeClr val="tx2"/>
                          </a:solidFill>
                          <a:effectLst/>
                        </a:rPr>
                        <a:t>Value</a:t>
                      </a:r>
                      <a:endParaRPr lang="en-US" sz="1800" dirty="0">
                        <a:solidFill>
                          <a:schemeClr val="tx2"/>
                        </a:solidFill>
                        <a:effectLst/>
                        <a:latin typeface="Times New Roman" panose="02020603050405020304" pitchFamily="18" charset="0"/>
                        <a:ea typeface="PMingLiU" panose="02020500000000000000" pitchFamily="18" charset="-120"/>
                      </a:endParaRPr>
                    </a:p>
                  </a:txBody>
                  <a:tcPr marL="68580" marR="68580" marT="0" marB="0" anchor="ctr">
                    <a:noFill/>
                  </a:tcPr>
                </a:tc>
                <a:extLst>
                  <a:ext uri="{0D108BD9-81ED-4DB2-BD59-A6C34878D82A}">
                    <a16:rowId xmlns:a16="http://schemas.microsoft.com/office/drawing/2014/main" val="2915145671"/>
                  </a:ext>
                </a:extLst>
              </a:tr>
              <a:tr h="327859">
                <a:tc>
                  <a:txBody>
                    <a:bodyPr/>
                    <a:lstStyle/>
                    <a:p>
                      <a:pPr marL="0" marR="8890" algn="just">
                        <a:spcBef>
                          <a:spcPts val="0"/>
                        </a:spcBef>
                        <a:spcAft>
                          <a:spcPts val="0"/>
                        </a:spcAft>
                      </a:pPr>
                      <a:r>
                        <a:rPr lang="en-US" sz="1600" dirty="0">
                          <a:effectLst/>
                        </a:rPr>
                        <a:t>Cell Feature Size (half pitch)</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a:txBody>
                    <a:bodyPr/>
                    <a:lstStyle/>
                    <a:p>
                      <a:pPr marL="0" marR="8890" algn="ctr">
                        <a:spcBef>
                          <a:spcPts val="0"/>
                        </a:spcBef>
                        <a:spcAft>
                          <a:spcPts val="0"/>
                        </a:spcAft>
                      </a:pPr>
                      <a:r>
                        <a:rPr lang="en-US" sz="1600" dirty="0">
                          <a:solidFill>
                            <a:schemeClr val="tx2"/>
                          </a:solidFill>
                          <a:effectLst/>
                        </a:rPr>
                        <a:t>20nm</a:t>
                      </a:r>
                      <a:endParaRPr lang="en-US" sz="1800" dirty="0">
                        <a:solidFill>
                          <a:schemeClr val="tx2"/>
                        </a:solidFill>
                        <a:effectLst/>
                        <a:latin typeface="Times New Roman" panose="02020603050405020304" pitchFamily="18" charset="0"/>
                        <a:ea typeface="PMingLiU" panose="02020500000000000000" pitchFamily="18" charset="-120"/>
                      </a:endParaRPr>
                    </a:p>
                  </a:txBody>
                  <a:tcPr marL="68580" marR="68580" marT="0" marB="0" anchor="ctr">
                    <a:noFill/>
                  </a:tcPr>
                </a:tc>
                <a:extLst>
                  <a:ext uri="{0D108BD9-81ED-4DB2-BD59-A6C34878D82A}">
                    <a16:rowId xmlns:a16="http://schemas.microsoft.com/office/drawing/2014/main" val="1686472789"/>
                  </a:ext>
                </a:extLst>
              </a:tr>
              <a:tr h="327859">
                <a:tc>
                  <a:txBody>
                    <a:bodyPr/>
                    <a:lstStyle/>
                    <a:p>
                      <a:pPr marL="0" marR="8890" algn="just">
                        <a:spcBef>
                          <a:spcPts val="0"/>
                        </a:spcBef>
                        <a:spcAft>
                          <a:spcPts val="0"/>
                        </a:spcAft>
                      </a:pPr>
                      <a:r>
                        <a:rPr lang="en-US" sz="1600" dirty="0">
                          <a:effectLst/>
                        </a:rPr>
                        <a:t># Decks</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a:txBody>
                    <a:bodyPr/>
                    <a:lstStyle/>
                    <a:p>
                      <a:pPr marL="0" marR="8890" algn="ctr">
                        <a:spcBef>
                          <a:spcPts val="0"/>
                        </a:spcBef>
                        <a:spcAft>
                          <a:spcPts val="0"/>
                        </a:spcAft>
                      </a:pPr>
                      <a:r>
                        <a:rPr lang="en-US" sz="1600" dirty="0">
                          <a:solidFill>
                            <a:schemeClr val="tx2"/>
                          </a:solidFill>
                          <a:effectLst/>
                        </a:rPr>
                        <a:t>2</a:t>
                      </a:r>
                      <a:endParaRPr lang="en-US" sz="1800" dirty="0">
                        <a:solidFill>
                          <a:schemeClr val="tx2"/>
                        </a:solidFill>
                        <a:effectLst/>
                        <a:latin typeface="Times New Roman" panose="02020603050405020304" pitchFamily="18" charset="0"/>
                        <a:ea typeface="PMingLiU" panose="02020500000000000000" pitchFamily="18" charset="-120"/>
                      </a:endParaRPr>
                    </a:p>
                  </a:txBody>
                  <a:tcPr marL="68580" marR="68580" marT="0" marB="0" anchor="ctr">
                    <a:noFill/>
                  </a:tcPr>
                </a:tc>
                <a:extLst>
                  <a:ext uri="{0D108BD9-81ED-4DB2-BD59-A6C34878D82A}">
                    <a16:rowId xmlns:a16="http://schemas.microsoft.com/office/drawing/2014/main" val="1125562171"/>
                  </a:ext>
                </a:extLst>
              </a:tr>
              <a:tr h="327859">
                <a:tc>
                  <a:txBody>
                    <a:bodyPr/>
                    <a:lstStyle/>
                    <a:p>
                      <a:pPr marL="0" marR="8890" algn="just">
                        <a:spcBef>
                          <a:spcPts val="0"/>
                        </a:spcBef>
                        <a:spcAft>
                          <a:spcPts val="0"/>
                        </a:spcAft>
                      </a:pPr>
                      <a:r>
                        <a:rPr lang="en-US" sz="1600" dirty="0">
                          <a:effectLst/>
                        </a:rPr>
                        <a:t>Die Capacity</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a:txBody>
                    <a:bodyPr/>
                    <a:lstStyle/>
                    <a:p>
                      <a:pPr marL="0" marR="8890" algn="ctr">
                        <a:spcBef>
                          <a:spcPts val="0"/>
                        </a:spcBef>
                        <a:spcAft>
                          <a:spcPts val="0"/>
                        </a:spcAft>
                      </a:pPr>
                      <a:r>
                        <a:rPr lang="en-US" sz="1600" dirty="0">
                          <a:solidFill>
                            <a:schemeClr val="tx2"/>
                          </a:solidFill>
                          <a:effectLst/>
                        </a:rPr>
                        <a:t>128 </a:t>
                      </a:r>
                      <a:r>
                        <a:rPr lang="en-US" sz="1600" dirty="0" err="1">
                          <a:solidFill>
                            <a:schemeClr val="tx2"/>
                          </a:solidFill>
                          <a:effectLst/>
                        </a:rPr>
                        <a:t>Gbits</a:t>
                      </a:r>
                      <a:endParaRPr lang="en-US" sz="1800" dirty="0">
                        <a:solidFill>
                          <a:schemeClr val="tx2"/>
                        </a:solidFill>
                        <a:effectLst/>
                        <a:latin typeface="Times New Roman" panose="02020603050405020304" pitchFamily="18" charset="0"/>
                        <a:ea typeface="PMingLiU" panose="02020500000000000000" pitchFamily="18" charset="-120"/>
                      </a:endParaRPr>
                    </a:p>
                  </a:txBody>
                  <a:tcPr marL="68580" marR="68580" marT="0" marB="0" anchor="ctr">
                    <a:noFill/>
                  </a:tcPr>
                </a:tc>
                <a:extLst>
                  <a:ext uri="{0D108BD9-81ED-4DB2-BD59-A6C34878D82A}">
                    <a16:rowId xmlns:a16="http://schemas.microsoft.com/office/drawing/2014/main" val="2760271638"/>
                  </a:ext>
                </a:extLst>
              </a:tr>
              <a:tr h="327859">
                <a:tc>
                  <a:txBody>
                    <a:bodyPr/>
                    <a:lstStyle/>
                    <a:p>
                      <a:pPr marL="0" marR="8890" algn="just">
                        <a:spcBef>
                          <a:spcPts val="0"/>
                        </a:spcBef>
                        <a:spcAft>
                          <a:spcPts val="0"/>
                        </a:spcAft>
                      </a:pPr>
                      <a:r>
                        <a:rPr lang="en-US" sz="1600" dirty="0">
                          <a:effectLst/>
                        </a:rPr>
                        <a:t>Bank Access Size</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a:txBody>
                    <a:bodyPr/>
                    <a:lstStyle/>
                    <a:p>
                      <a:pPr marL="0" marR="8890" algn="ctr">
                        <a:spcBef>
                          <a:spcPts val="0"/>
                        </a:spcBef>
                        <a:spcAft>
                          <a:spcPts val="0"/>
                        </a:spcAft>
                      </a:pPr>
                      <a:r>
                        <a:rPr lang="en-US" sz="1600" dirty="0">
                          <a:solidFill>
                            <a:schemeClr val="tx2"/>
                          </a:solidFill>
                          <a:effectLst/>
                        </a:rPr>
                        <a:t>16 Bytes</a:t>
                      </a:r>
                      <a:endParaRPr lang="en-US" sz="1800" dirty="0">
                        <a:solidFill>
                          <a:schemeClr val="tx2"/>
                        </a:solidFill>
                        <a:effectLst/>
                        <a:latin typeface="Times New Roman" panose="02020603050405020304" pitchFamily="18" charset="0"/>
                        <a:ea typeface="PMingLiU" panose="02020500000000000000" pitchFamily="18" charset="-120"/>
                      </a:endParaRPr>
                    </a:p>
                  </a:txBody>
                  <a:tcPr marL="68580" marR="68580" marT="0" marB="0" anchor="ctr">
                    <a:noFill/>
                  </a:tcPr>
                </a:tc>
                <a:extLst>
                  <a:ext uri="{0D108BD9-81ED-4DB2-BD59-A6C34878D82A}">
                    <a16:rowId xmlns:a16="http://schemas.microsoft.com/office/drawing/2014/main" val="3245772039"/>
                  </a:ext>
                </a:extLst>
              </a:tr>
              <a:tr h="327859">
                <a:tc>
                  <a:txBody>
                    <a:bodyPr/>
                    <a:lstStyle/>
                    <a:p>
                      <a:pPr marL="0" marR="8890" algn="just">
                        <a:spcBef>
                          <a:spcPts val="0"/>
                        </a:spcBef>
                        <a:spcAft>
                          <a:spcPts val="0"/>
                        </a:spcAft>
                      </a:pPr>
                      <a:r>
                        <a:rPr lang="en-US" sz="1600" dirty="0">
                          <a:effectLst/>
                        </a:rPr>
                        <a:t># Independent Banks</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a:txBody>
                    <a:bodyPr/>
                    <a:lstStyle/>
                    <a:p>
                      <a:pPr marL="0" marR="8890" algn="ctr">
                        <a:spcBef>
                          <a:spcPts val="0"/>
                        </a:spcBef>
                        <a:spcAft>
                          <a:spcPts val="0"/>
                        </a:spcAft>
                      </a:pPr>
                      <a:r>
                        <a:rPr lang="en-US" sz="1600" dirty="0">
                          <a:solidFill>
                            <a:schemeClr val="tx2"/>
                          </a:solidFill>
                          <a:effectLst/>
                        </a:rPr>
                        <a:t>16</a:t>
                      </a:r>
                      <a:endParaRPr lang="en-US" sz="1800" dirty="0">
                        <a:solidFill>
                          <a:schemeClr val="tx2"/>
                        </a:solidFill>
                        <a:effectLst/>
                        <a:latin typeface="Times New Roman" panose="02020603050405020304" pitchFamily="18" charset="0"/>
                        <a:ea typeface="PMingLiU" panose="02020500000000000000" pitchFamily="18" charset="-120"/>
                      </a:endParaRPr>
                    </a:p>
                  </a:txBody>
                  <a:tcPr marL="68580" marR="68580" marT="0" marB="0" anchor="ctr">
                    <a:noFill/>
                  </a:tcPr>
                </a:tc>
                <a:extLst>
                  <a:ext uri="{0D108BD9-81ED-4DB2-BD59-A6C34878D82A}">
                    <a16:rowId xmlns:a16="http://schemas.microsoft.com/office/drawing/2014/main" val="1376921341"/>
                  </a:ext>
                </a:extLst>
              </a:tr>
              <a:tr h="327859">
                <a:tc>
                  <a:txBody>
                    <a:bodyPr/>
                    <a:lstStyle/>
                    <a:p>
                      <a:pPr marL="0" marR="8890" algn="just">
                        <a:spcBef>
                          <a:spcPts val="0"/>
                        </a:spcBef>
                        <a:spcAft>
                          <a:spcPts val="0"/>
                        </a:spcAft>
                      </a:pPr>
                      <a:r>
                        <a:rPr lang="en-US" sz="1600" dirty="0">
                          <a:effectLst/>
                        </a:rPr>
                        <a:t>Read Latency per Bank</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a:txBody>
                    <a:bodyPr/>
                    <a:lstStyle/>
                    <a:p>
                      <a:pPr marL="0" marR="8890" algn="ctr">
                        <a:spcBef>
                          <a:spcPts val="0"/>
                        </a:spcBef>
                        <a:spcAft>
                          <a:spcPts val="0"/>
                        </a:spcAft>
                      </a:pPr>
                      <a:r>
                        <a:rPr lang="en-US" sz="1600" dirty="0">
                          <a:solidFill>
                            <a:schemeClr val="tx2"/>
                          </a:solidFill>
                          <a:effectLst/>
                        </a:rPr>
                        <a:t>100nSec</a:t>
                      </a:r>
                      <a:endParaRPr lang="en-US" sz="1800" dirty="0">
                        <a:solidFill>
                          <a:schemeClr val="tx2"/>
                        </a:solidFill>
                        <a:effectLst/>
                        <a:latin typeface="Times New Roman" panose="02020603050405020304" pitchFamily="18" charset="0"/>
                        <a:ea typeface="PMingLiU" panose="02020500000000000000" pitchFamily="18" charset="-120"/>
                      </a:endParaRPr>
                    </a:p>
                  </a:txBody>
                  <a:tcPr marL="68580" marR="68580" marT="0" marB="0" anchor="ctr">
                    <a:noFill/>
                  </a:tcPr>
                </a:tc>
                <a:extLst>
                  <a:ext uri="{0D108BD9-81ED-4DB2-BD59-A6C34878D82A}">
                    <a16:rowId xmlns:a16="http://schemas.microsoft.com/office/drawing/2014/main" val="847028486"/>
                  </a:ext>
                </a:extLst>
              </a:tr>
              <a:tr h="327859">
                <a:tc>
                  <a:txBody>
                    <a:bodyPr/>
                    <a:lstStyle/>
                    <a:p>
                      <a:pPr marL="0" marR="8890" algn="just">
                        <a:spcBef>
                          <a:spcPts val="0"/>
                        </a:spcBef>
                        <a:spcAft>
                          <a:spcPts val="0"/>
                        </a:spcAft>
                      </a:pPr>
                      <a:r>
                        <a:rPr lang="en-US" sz="1600" dirty="0">
                          <a:effectLst/>
                        </a:rPr>
                        <a:t>Write Latency per Bank</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a:txBody>
                    <a:bodyPr/>
                    <a:lstStyle/>
                    <a:p>
                      <a:pPr marL="0" marR="8890" algn="ctr">
                        <a:spcBef>
                          <a:spcPts val="0"/>
                        </a:spcBef>
                        <a:spcAft>
                          <a:spcPts val="0"/>
                        </a:spcAft>
                      </a:pPr>
                      <a:r>
                        <a:rPr lang="en-US" sz="1600" dirty="0">
                          <a:solidFill>
                            <a:schemeClr val="tx2"/>
                          </a:solidFill>
                          <a:effectLst/>
                        </a:rPr>
                        <a:t>500nSec</a:t>
                      </a:r>
                      <a:endParaRPr lang="en-US" sz="1800" dirty="0">
                        <a:solidFill>
                          <a:schemeClr val="tx2"/>
                        </a:solidFill>
                        <a:effectLst/>
                        <a:latin typeface="Times New Roman" panose="02020603050405020304" pitchFamily="18" charset="0"/>
                        <a:ea typeface="PMingLiU" panose="02020500000000000000" pitchFamily="18" charset="-120"/>
                      </a:endParaRPr>
                    </a:p>
                  </a:txBody>
                  <a:tcPr marL="68580" marR="68580" marT="0" marB="0" anchor="ctr">
                    <a:noFill/>
                  </a:tcPr>
                </a:tc>
                <a:extLst>
                  <a:ext uri="{0D108BD9-81ED-4DB2-BD59-A6C34878D82A}">
                    <a16:rowId xmlns:a16="http://schemas.microsoft.com/office/drawing/2014/main" val="1647570326"/>
                  </a:ext>
                </a:extLst>
              </a:tr>
              <a:tr h="327859">
                <a:tc>
                  <a:txBody>
                    <a:bodyPr/>
                    <a:lstStyle/>
                    <a:p>
                      <a:pPr marL="0" marR="8890" algn="just">
                        <a:spcBef>
                          <a:spcPts val="0"/>
                        </a:spcBef>
                        <a:spcAft>
                          <a:spcPts val="0"/>
                        </a:spcAft>
                      </a:pPr>
                      <a:r>
                        <a:rPr lang="en-US" sz="1600" dirty="0">
                          <a:effectLst/>
                        </a:rPr>
                        <a:t>Write Bandwidth (MB/s) per TB</a:t>
                      </a:r>
                      <a:endParaRPr lang="en-US" sz="1800" dirty="0">
                        <a:effectLst/>
                        <a:latin typeface="Times New Roman" panose="02020603050405020304" pitchFamily="18" charset="0"/>
                        <a:ea typeface="PMingLiU" panose="02020500000000000000" pitchFamily="18" charset="-120"/>
                      </a:endParaRPr>
                    </a:p>
                  </a:txBody>
                  <a:tcPr marL="68580" marR="68580" marT="0" marB="0" anchor="ctr">
                    <a:noFill/>
                  </a:tcPr>
                </a:tc>
                <a:tc>
                  <a:txBody>
                    <a:bodyPr/>
                    <a:lstStyle/>
                    <a:p>
                      <a:pPr marL="0" marR="8890" algn="ctr">
                        <a:spcBef>
                          <a:spcPts val="0"/>
                        </a:spcBef>
                        <a:spcAft>
                          <a:spcPts val="0"/>
                        </a:spcAft>
                      </a:pPr>
                      <a:r>
                        <a:rPr lang="en-US" sz="1600" dirty="0">
                          <a:solidFill>
                            <a:schemeClr val="tx2"/>
                          </a:solidFill>
                          <a:effectLst/>
                        </a:rPr>
                        <a:t>&gt;35,000MByte/sec/TB</a:t>
                      </a:r>
                      <a:endParaRPr lang="en-US" sz="1800" dirty="0">
                        <a:solidFill>
                          <a:schemeClr val="tx2"/>
                        </a:solidFill>
                        <a:effectLst/>
                        <a:latin typeface="Times New Roman" panose="02020603050405020304" pitchFamily="18" charset="0"/>
                        <a:ea typeface="PMingLiU" panose="02020500000000000000" pitchFamily="18" charset="-120"/>
                      </a:endParaRPr>
                    </a:p>
                  </a:txBody>
                  <a:tcPr marL="68580" marR="68580" marT="0" marB="0" anchor="ctr">
                    <a:noFill/>
                  </a:tcPr>
                </a:tc>
                <a:extLst>
                  <a:ext uri="{0D108BD9-81ED-4DB2-BD59-A6C34878D82A}">
                    <a16:rowId xmlns:a16="http://schemas.microsoft.com/office/drawing/2014/main" val="3512454229"/>
                  </a:ext>
                </a:extLst>
              </a:tr>
            </a:tbl>
          </a:graphicData>
        </a:graphic>
      </p:graphicFrame>
    </p:spTree>
    <p:extLst>
      <p:ext uri="{BB962C8B-B14F-4D97-AF65-F5344CB8AC3E}">
        <p14:creationId xmlns:p14="http://schemas.microsoft.com/office/powerpoint/2010/main" val="3945577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3CBE-5360-CC4A-BDE9-96F1F0209F01}"/>
              </a:ext>
            </a:extLst>
          </p:cNvPr>
          <p:cNvSpPr>
            <a:spLocks noGrp="1"/>
          </p:cNvSpPr>
          <p:nvPr>
            <p:ph type="title"/>
          </p:nvPr>
        </p:nvSpPr>
        <p:spPr/>
        <p:txBody>
          <a:bodyPr/>
          <a:lstStyle/>
          <a:p>
            <a:r>
              <a:rPr lang="en-US" dirty="0"/>
              <a:t>Scaling Direction </a:t>
            </a:r>
          </a:p>
        </p:txBody>
      </p:sp>
      <p:sp>
        <p:nvSpPr>
          <p:cNvPr id="3" name="Content Placeholder 2">
            <a:extLst>
              <a:ext uri="{FF2B5EF4-FFF2-40B4-BE49-F238E27FC236}">
                <a16:creationId xmlns:a16="http://schemas.microsoft.com/office/drawing/2014/main" id="{8DAD7BF4-0F66-5D41-9A32-15E9A8FFC546}"/>
              </a:ext>
            </a:extLst>
          </p:cNvPr>
          <p:cNvSpPr>
            <a:spLocks noGrp="1"/>
          </p:cNvSpPr>
          <p:nvPr>
            <p:ph idx="1"/>
          </p:nvPr>
        </p:nvSpPr>
        <p:spPr/>
        <p:txBody>
          <a:bodyPr>
            <a:noAutofit/>
          </a:bodyPr>
          <a:lstStyle/>
          <a:p>
            <a:r>
              <a:rPr lang="en-US" sz="2000" dirty="0"/>
              <a:t>Physical Scaling (Density)</a:t>
            </a:r>
          </a:p>
          <a:p>
            <a:pPr lvl="1"/>
            <a:r>
              <a:rPr lang="en-US" sz="2000" dirty="0"/>
              <a:t>Increase deck count </a:t>
            </a:r>
            <a:r>
              <a:rPr lang="en-US" sz="2000" dirty="0">
                <a:sym typeface="Wingdings" pitchFamily="2" charset="2"/>
              </a:rPr>
              <a:t> Vertical scaling</a:t>
            </a:r>
            <a:endParaRPr lang="en-US" sz="2000" dirty="0"/>
          </a:p>
          <a:p>
            <a:pPr lvl="1"/>
            <a:r>
              <a:rPr lang="en-US" sz="2000" dirty="0"/>
              <a:t>Pitch reduction </a:t>
            </a:r>
            <a:r>
              <a:rPr lang="en-US" sz="2000" dirty="0">
                <a:sym typeface="Wingdings" pitchFamily="2" charset="2"/>
              </a:rPr>
              <a:t> Lateral scaling</a:t>
            </a:r>
          </a:p>
          <a:p>
            <a:r>
              <a:rPr lang="en-US" sz="2000" dirty="0"/>
              <a:t>Energy scaling </a:t>
            </a:r>
          </a:p>
          <a:p>
            <a:pPr lvl="1"/>
            <a:r>
              <a:rPr lang="en-US" sz="2000" dirty="0"/>
              <a:t>Variation tightening for supply reduction</a:t>
            </a:r>
          </a:p>
          <a:p>
            <a:pPr lvl="1"/>
            <a:r>
              <a:rPr lang="en-US" sz="2000" dirty="0"/>
              <a:t>Circuit efficiency improvement to reduce AC and DC dissipation </a:t>
            </a:r>
          </a:p>
          <a:p>
            <a:r>
              <a:rPr lang="en-US" sz="2000" dirty="0"/>
              <a:t>BW scaling</a:t>
            </a:r>
          </a:p>
          <a:p>
            <a:pPr lvl="1"/>
            <a:r>
              <a:rPr lang="en-US" sz="2000" dirty="0"/>
              <a:t>Protocol and circuit optimization to reduce access latency</a:t>
            </a:r>
          </a:p>
          <a:p>
            <a:pPr lvl="1"/>
            <a:r>
              <a:rPr lang="en-US" sz="2000" dirty="0"/>
              <a:t>Increase bank count for concurrency</a:t>
            </a:r>
          </a:p>
          <a:p>
            <a:pPr lvl="1"/>
            <a:r>
              <a:rPr lang="en-US" sz="2000" dirty="0"/>
              <a:t>Material tuning for performance improvement</a:t>
            </a:r>
          </a:p>
          <a:p>
            <a:r>
              <a:rPr lang="en-US" sz="2000" dirty="0"/>
              <a:t>Flash inspired (NOR and NAND)</a:t>
            </a:r>
          </a:p>
          <a:p>
            <a:pPr lvl="1"/>
            <a:r>
              <a:rPr lang="en-US" sz="2000" dirty="0"/>
              <a:t>Multi-Level Cell</a:t>
            </a:r>
          </a:p>
          <a:p>
            <a:pPr lvl="1"/>
            <a:r>
              <a:rPr lang="en-US" sz="2000" dirty="0"/>
              <a:t>Architecture augmentation</a:t>
            </a:r>
          </a:p>
        </p:txBody>
      </p:sp>
      <p:sp>
        <p:nvSpPr>
          <p:cNvPr id="4" name="Slide Number Placeholder 3">
            <a:extLst>
              <a:ext uri="{FF2B5EF4-FFF2-40B4-BE49-F238E27FC236}">
                <a16:creationId xmlns:a16="http://schemas.microsoft.com/office/drawing/2014/main" id="{903D38D5-E234-594B-BA71-0144FEAA355D}"/>
              </a:ext>
            </a:extLst>
          </p:cNvPr>
          <p:cNvSpPr>
            <a:spLocks noGrp="1"/>
          </p:cNvSpPr>
          <p:nvPr>
            <p:ph type="sldNum" sz="quarter" idx="12"/>
          </p:nvPr>
        </p:nvSpPr>
        <p:spPr/>
        <p:txBody>
          <a:bodyPr/>
          <a:lstStyle/>
          <a:p>
            <a:fld id="{518727FE-8BA6-410E-8B18-E4109D39D295}" type="slidenum">
              <a:rPr lang="en-US" smtClean="0"/>
              <a:pPr/>
              <a:t>23</a:t>
            </a:fld>
            <a:endParaRPr lang="en-US" sz="1400"/>
          </a:p>
        </p:txBody>
      </p:sp>
      <p:sp>
        <p:nvSpPr>
          <p:cNvPr id="5" name="Text Placeholder 4">
            <a:extLst>
              <a:ext uri="{FF2B5EF4-FFF2-40B4-BE49-F238E27FC236}">
                <a16:creationId xmlns:a16="http://schemas.microsoft.com/office/drawing/2014/main" id="{212F9655-EAA0-A84B-B565-ED60A2443073}"/>
              </a:ext>
            </a:extLst>
          </p:cNvPr>
          <p:cNvSpPr>
            <a:spLocks noGrp="1"/>
          </p:cNvSpPr>
          <p:nvPr>
            <p:ph type="body" sz="quarter" idx="13"/>
          </p:nvPr>
        </p:nvSpPr>
        <p:spPr/>
        <p:txBody>
          <a:bodyPr/>
          <a:lstStyle/>
          <a:p>
            <a:r>
              <a:rPr lang="en-US" dirty="0"/>
              <a:t>3D </a:t>
            </a:r>
            <a:r>
              <a:rPr lang="en-US" dirty="0" err="1"/>
              <a:t>XPoint</a:t>
            </a:r>
            <a:r>
              <a:rPr lang="en-US" dirty="0"/>
              <a:t> Memory Technology</a:t>
            </a:r>
          </a:p>
        </p:txBody>
      </p:sp>
    </p:spTree>
    <p:extLst>
      <p:ext uri="{BB962C8B-B14F-4D97-AF65-F5344CB8AC3E}">
        <p14:creationId xmlns:p14="http://schemas.microsoft.com/office/powerpoint/2010/main" val="2754506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615A-43B5-2F4A-8F92-D71CFE82DDC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E8E80CD-D932-204A-A8B0-D70F858DAE52}"/>
              </a:ext>
            </a:extLst>
          </p:cNvPr>
          <p:cNvSpPr>
            <a:spLocks noGrp="1"/>
          </p:cNvSpPr>
          <p:nvPr>
            <p:ph idx="1"/>
          </p:nvPr>
        </p:nvSpPr>
        <p:spPr/>
        <p:txBody>
          <a:bodyPr/>
          <a:lstStyle/>
          <a:p>
            <a:r>
              <a:rPr lang="en-US" dirty="0">
                <a:solidFill>
                  <a:schemeClr val="tx2">
                    <a:lumMod val="10000"/>
                  </a:schemeClr>
                </a:solidFill>
              </a:rPr>
              <a:t>Introduction</a:t>
            </a:r>
          </a:p>
          <a:p>
            <a:r>
              <a:rPr lang="en-US" dirty="0">
                <a:solidFill>
                  <a:schemeClr val="tx2">
                    <a:lumMod val="10000"/>
                  </a:schemeClr>
                </a:solidFill>
              </a:rPr>
              <a:t>Problem Statement and Solution Space </a:t>
            </a:r>
          </a:p>
          <a:p>
            <a:r>
              <a:rPr lang="en-US" dirty="0">
                <a:solidFill>
                  <a:schemeClr val="tx2">
                    <a:lumMod val="10000"/>
                  </a:schemeClr>
                </a:solidFill>
              </a:rPr>
              <a:t>Cross Point Memory Array and Choices of Selector</a:t>
            </a:r>
          </a:p>
          <a:p>
            <a:r>
              <a:rPr lang="en-US" dirty="0">
                <a:solidFill>
                  <a:schemeClr val="tx2">
                    <a:lumMod val="10000"/>
                  </a:schemeClr>
                </a:solidFill>
              </a:rPr>
              <a:t>3D </a:t>
            </a:r>
            <a:r>
              <a:rPr lang="en-US" dirty="0" err="1">
                <a:solidFill>
                  <a:schemeClr val="tx2">
                    <a:lumMod val="10000"/>
                  </a:schemeClr>
                </a:solidFill>
              </a:rPr>
              <a:t>XPoint</a:t>
            </a:r>
            <a:r>
              <a:rPr lang="en-US" dirty="0">
                <a:solidFill>
                  <a:schemeClr val="tx2">
                    <a:lumMod val="10000"/>
                  </a:schemeClr>
                </a:solidFill>
              </a:rPr>
              <a:t> Memory Technology</a:t>
            </a:r>
          </a:p>
          <a:p>
            <a:r>
              <a:rPr lang="en-US" dirty="0"/>
              <a:t>Conclusion</a:t>
            </a:r>
          </a:p>
        </p:txBody>
      </p:sp>
      <p:sp>
        <p:nvSpPr>
          <p:cNvPr id="4" name="Slide Number Placeholder 3">
            <a:extLst>
              <a:ext uri="{FF2B5EF4-FFF2-40B4-BE49-F238E27FC236}">
                <a16:creationId xmlns:a16="http://schemas.microsoft.com/office/drawing/2014/main" id="{1A7D4A4E-6C5E-624D-AC01-08E5F9E45B95}"/>
              </a:ext>
            </a:extLst>
          </p:cNvPr>
          <p:cNvSpPr>
            <a:spLocks noGrp="1"/>
          </p:cNvSpPr>
          <p:nvPr>
            <p:ph type="sldNum" sz="quarter" idx="12"/>
          </p:nvPr>
        </p:nvSpPr>
        <p:spPr/>
        <p:txBody>
          <a:bodyPr/>
          <a:lstStyle/>
          <a:p>
            <a:fld id="{518727FE-8BA6-410E-8B18-E4109D39D295}" type="slidenum">
              <a:rPr lang="en-US" smtClean="0"/>
              <a:pPr/>
              <a:t>24</a:t>
            </a:fld>
            <a:endParaRPr lang="en-US" sz="1400"/>
          </a:p>
        </p:txBody>
      </p:sp>
      <p:sp>
        <p:nvSpPr>
          <p:cNvPr id="5" name="Text Placeholder 4">
            <a:extLst>
              <a:ext uri="{FF2B5EF4-FFF2-40B4-BE49-F238E27FC236}">
                <a16:creationId xmlns:a16="http://schemas.microsoft.com/office/drawing/2014/main" id="{7E9C867B-4E55-F34F-9530-492F76B5263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8696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C50D-E109-174B-8FF6-DCD733E1F96A}"/>
              </a:ext>
            </a:extLst>
          </p:cNvPr>
          <p:cNvSpPr>
            <a:spLocks noGrp="1"/>
          </p:cNvSpPr>
          <p:nvPr>
            <p:ph type="title"/>
          </p:nvPr>
        </p:nvSpPr>
        <p:spPr/>
        <p:txBody>
          <a:bodyPr/>
          <a:lstStyle/>
          <a:p>
            <a:r>
              <a:rPr lang="en-US" dirty="0"/>
              <a:t>In Pursuit of a Dream …</a:t>
            </a:r>
          </a:p>
        </p:txBody>
      </p:sp>
      <p:sp>
        <p:nvSpPr>
          <p:cNvPr id="4" name="Slide Number Placeholder 3">
            <a:extLst>
              <a:ext uri="{FF2B5EF4-FFF2-40B4-BE49-F238E27FC236}">
                <a16:creationId xmlns:a16="http://schemas.microsoft.com/office/drawing/2014/main" id="{7CC5EF35-5DB4-4241-A358-42B09B1858A8}"/>
              </a:ext>
            </a:extLst>
          </p:cNvPr>
          <p:cNvSpPr>
            <a:spLocks noGrp="1"/>
          </p:cNvSpPr>
          <p:nvPr>
            <p:ph type="sldNum" sz="quarter" idx="12"/>
          </p:nvPr>
        </p:nvSpPr>
        <p:spPr/>
        <p:txBody>
          <a:bodyPr/>
          <a:lstStyle/>
          <a:p>
            <a:fld id="{518727FE-8BA6-410E-8B18-E4109D39D295}" type="slidenum">
              <a:rPr lang="en-US" smtClean="0"/>
              <a:pPr/>
              <a:t>25</a:t>
            </a:fld>
            <a:endParaRPr lang="en-US" sz="1400"/>
          </a:p>
        </p:txBody>
      </p:sp>
      <p:sp>
        <p:nvSpPr>
          <p:cNvPr id="3" name="Content Placeholder 2">
            <a:extLst>
              <a:ext uri="{FF2B5EF4-FFF2-40B4-BE49-F238E27FC236}">
                <a16:creationId xmlns:a16="http://schemas.microsoft.com/office/drawing/2014/main" id="{9477B342-695B-9242-A5D1-30A79AE1AD11}"/>
              </a:ext>
            </a:extLst>
          </p:cNvPr>
          <p:cNvSpPr>
            <a:spLocks noGrp="1"/>
          </p:cNvSpPr>
          <p:nvPr>
            <p:ph type="body" sz="quarter" idx="13"/>
          </p:nvPr>
        </p:nvSpPr>
        <p:spPr/>
        <p:txBody>
          <a:bodyPr/>
          <a:lstStyle/>
          <a:p>
            <a:r>
              <a:rPr lang="en-US" dirty="0"/>
              <a:t>Conclusion</a:t>
            </a:r>
          </a:p>
        </p:txBody>
      </p:sp>
      <p:grpSp>
        <p:nvGrpSpPr>
          <p:cNvPr id="24" name="Group 23">
            <a:extLst>
              <a:ext uri="{FF2B5EF4-FFF2-40B4-BE49-F238E27FC236}">
                <a16:creationId xmlns:a16="http://schemas.microsoft.com/office/drawing/2014/main" id="{256BCBB1-D48F-E243-9F31-BC4EFA6C28FC}"/>
              </a:ext>
            </a:extLst>
          </p:cNvPr>
          <p:cNvGrpSpPr/>
          <p:nvPr/>
        </p:nvGrpSpPr>
        <p:grpSpPr>
          <a:xfrm>
            <a:off x="734462" y="1645315"/>
            <a:ext cx="4571505" cy="4564003"/>
            <a:chOff x="734462" y="1645315"/>
            <a:chExt cx="4571505" cy="4564003"/>
          </a:xfrm>
        </p:grpSpPr>
        <p:pic>
          <p:nvPicPr>
            <p:cNvPr id="9" name="Picture 8">
              <a:extLst>
                <a:ext uri="{FF2B5EF4-FFF2-40B4-BE49-F238E27FC236}">
                  <a16:creationId xmlns:a16="http://schemas.microsoft.com/office/drawing/2014/main" id="{9157E5F7-D488-604F-91CD-52EF338B9299}"/>
                </a:ext>
              </a:extLst>
            </p:cNvPr>
            <p:cNvPicPr>
              <a:picLocks noChangeAspect="1"/>
            </p:cNvPicPr>
            <p:nvPr/>
          </p:nvPicPr>
          <p:blipFill rotWithShape="1">
            <a:blip r:embed="rId3">
              <a:extLst>
                <a:ext uri="{28A0092B-C50C-407E-A947-70E740481C1C}">
                  <a14:useLocalDpi xmlns:a14="http://schemas.microsoft.com/office/drawing/2010/main" val="0"/>
                </a:ext>
              </a:extLst>
            </a:blip>
            <a:srcRect l="9102" t="6176" r="23513" b="70105"/>
            <a:stretch/>
          </p:blipFill>
          <p:spPr>
            <a:xfrm>
              <a:off x="3107696" y="1645315"/>
              <a:ext cx="2198271" cy="1001368"/>
            </a:xfrm>
            <a:prstGeom prst="rect">
              <a:avLst/>
            </a:prstGeom>
          </p:spPr>
        </p:pic>
        <p:pic>
          <p:nvPicPr>
            <p:cNvPr id="17" name="Picture 16">
              <a:extLst>
                <a:ext uri="{FF2B5EF4-FFF2-40B4-BE49-F238E27FC236}">
                  <a16:creationId xmlns:a16="http://schemas.microsoft.com/office/drawing/2014/main" id="{8B51A324-886A-3F4E-84B3-6A0950714309}"/>
                </a:ext>
              </a:extLst>
            </p:cNvPr>
            <p:cNvPicPr>
              <a:picLocks noChangeAspect="1"/>
            </p:cNvPicPr>
            <p:nvPr/>
          </p:nvPicPr>
          <p:blipFill>
            <a:blip r:embed="rId4"/>
            <a:stretch>
              <a:fillRect/>
            </a:stretch>
          </p:blipFill>
          <p:spPr>
            <a:xfrm>
              <a:off x="3107696" y="2622620"/>
              <a:ext cx="2198271" cy="3081688"/>
            </a:xfrm>
            <a:prstGeom prst="rect">
              <a:avLst/>
            </a:prstGeom>
          </p:spPr>
        </p:pic>
        <p:pic>
          <p:nvPicPr>
            <p:cNvPr id="7" name="Picture 6">
              <a:extLst>
                <a:ext uri="{FF2B5EF4-FFF2-40B4-BE49-F238E27FC236}">
                  <a16:creationId xmlns:a16="http://schemas.microsoft.com/office/drawing/2014/main" id="{E0E2F55D-DFA3-0A44-B9EE-8550A0817E93}"/>
                </a:ext>
              </a:extLst>
            </p:cNvPr>
            <p:cNvPicPr>
              <a:picLocks noChangeAspect="1"/>
            </p:cNvPicPr>
            <p:nvPr/>
          </p:nvPicPr>
          <p:blipFill rotWithShape="1">
            <a:blip r:embed="rId5">
              <a:extLst>
                <a:ext uri="{28A0092B-C50C-407E-A947-70E740481C1C}">
                  <a14:useLocalDpi xmlns:a14="http://schemas.microsoft.com/office/drawing/2010/main" val="0"/>
                </a:ext>
              </a:extLst>
            </a:blip>
            <a:srcRect r="3911" b="7158"/>
            <a:stretch/>
          </p:blipFill>
          <p:spPr>
            <a:xfrm>
              <a:off x="734462" y="2646111"/>
              <a:ext cx="2680471" cy="3563207"/>
            </a:xfrm>
            <a:prstGeom prst="rect">
              <a:avLst/>
            </a:prstGeom>
          </p:spPr>
        </p:pic>
        <p:sp>
          <p:nvSpPr>
            <p:cNvPr id="23" name="TextBox 22">
              <a:extLst>
                <a:ext uri="{FF2B5EF4-FFF2-40B4-BE49-F238E27FC236}">
                  <a16:creationId xmlns:a16="http://schemas.microsoft.com/office/drawing/2014/main" id="{4291EC35-0E7F-DD4F-B2DE-070409E2A5B1}"/>
                </a:ext>
              </a:extLst>
            </p:cNvPr>
            <p:cNvSpPr txBox="1"/>
            <p:nvPr/>
          </p:nvSpPr>
          <p:spPr>
            <a:xfrm>
              <a:off x="1193065" y="1716967"/>
              <a:ext cx="1672894" cy="707630"/>
            </a:xfrm>
            <a:prstGeom prst="rect">
              <a:avLst/>
            </a:prstGeom>
            <a:noFill/>
          </p:spPr>
          <p:txBody>
            <a:bodyPr wrap="none" rtlCol="0">
              <a:spAutoFit/>
            </a:bodyPr>
            <a:lstStyle/>
            <a:p>
              <a:pPr algn="ctr"/>
              <a:r>
                <a:rPr lang="en-US" b="1" dirty="0">
                  <a:solidFill>
                    <a:schemeClr val="accent4">
                      <a:lumMod val="20000"/>
                      <a:lumOff val="80000"/>
                    </a:schemeClr>
                  </a:solidFill>
                  <a:latin typeface="Calibri" panose="020F0502020204030204" pitchFamily="34" charset="0"/>
                  <a:cs typeface="Calibri" panose="020F0502020204030204" pitchFamily="34" charset="0"/>
                </a:rPr>
                <a:t>September 28</a:t>
              </a:r>
            </a:p>
            <a:p>
              <a:pPr algn="ctr"/>
              <a:r>
                <a:rPr lang="en-US" b="1" dirty="0">
                  <a:solidFill>
                    <a:schemeClr val="accent4">
                      <a:lumMod val="20000"/>
                      <a:lumOff val="80000"/>
                    </a:schemeClr>
                  </a:solidFill>
                  <a:latin typeface="Calibri" panose="020F0502020204030204" pitchFamily="34" charset="0"/>
                  <a:cs typeface="Calibri" panose="020F0502020204030204" pitchFamily="34" charset="0"/>
                </a:rPr>
                <a:t>1970</a:t>
              </a:r>
            </a:p>
          </p:txBody>
        </p:sp>
      </p:grpSp>
      <p:grpSp>
        <p:nvGrpSpPr>
          <p:cNvPr id="27" name="Group 26">
            <a:extLst>
              <a:ext uri="{FF2B5EF4-FFF2-40B4-BE49-F238E27FC236}">
                <a16:creationId xmlns:a16="http://schemas.microsoft.com/office/drawing/2014/main" id="{265FFFD7-964A-A94A-AE46-6DBD27E54DD9}"/>
              </a:ext>
            </a:extLst>
          </p:cNvPr>
          <p:cNvGrpSpPr/>
          <p:nvPr/>
        </p:nvGrpSpPr>
        <p:grpSpPr>
          <a:xfrm>
            <a:off x="5459295" y="1146512"/>
            <a:ext cx="3270818" cy="4393687"/>
            <a:chOff x="5426831" y="1254829"/>
            <a:chExt cx="3270818" cy="4393687"/>
          </a:xfrm>
        </p:grpSpPr>
        <p:pic>
          <p:nvPicPr>
            <p:cNvPr id="16" name="Picture 15">
              <a:extLst>
                <a:ext uri="{FF2B5EF4-FFF2-40B4-BE49-F238E27FC236}">
                  <a16:creationId xmlns:a16="http://schemas.microsoft.com/office/drawing/2014/main" id="{69EDE559-45EF-FB4B-A697-22771792BC83}"/>
                </a:ext>
              </a:extLst>
            </p:cNvPr>
            <p:cNvPicPr>
              <a:picLocks noChangeAspect="1"/>
            </p:cNvPicPr>
            <p:nvPr/>
          </p:nvPicPr>
          <p:blipFill>
            <a:blip r:embed="rId6"/>
            <a:stretch>
              <a:fillRect/>
            </a:stretch>
          </p:blipFill>
          <p:spPr>
            <a:xfrm>
              <a:off x="5452922" y="1254829"/>
              <a:ext cx="3244726" cy="519761"/>
            </a:xfrm>
            <a:prstGeom prst="rect">
              <a:avLst/>
            </a:prstGeom>
          </p:spPr>
        </p:pic>
        <p:pic>
          <p:nvPicPr>
            <p:cNvPr id="21" name="Picture 20">
              <a:extLst>
                <a:ext uri="{FF2B5EF4-FFF2-40B4-BE49-F238E27FC236}">
                  <a16:creationId xmlns:a16="http://schemas.microsoft.com/office/drawing/2014/main" id="{3EE32128-1882-734E-8278-7C0166A10447}"/>
                </a:ext>
              </a:extLst>
            </p:cNvPr>
            <p:cNvPicPr>
              <a:picLocks noChangeAspect="1"/>
            </p:cNvPicPr>
            <p:nvPr/>
          </p:nvPicPr>
          <p:blipFill rotWithShape="1">
            <a:blip r:embed="rId7"/>
            <a:srcRect r="2057"/>
            <a:stretch/>
          </p:blipFill>
          <p:spPr>
            <a:xfrm>
              <a:off x="5452922" y="1832536"/>
              <a:ext cx="3244727" cy="2522639"/>
            </a:xfrm>
            <a:prstGeom prst="rect">
              <a:avLst/>
            </a:prstGeom>
          </p:spPr>
        </p:pic>
        <p:pic>
          <p:nvPicPr>
            <p:cNvPr id="19" name="Picture 18">
              <a:extLst>
                <a:ext uri="{FF2B5EF4-FFF2-40B4-BE49-F238E27FC236}">
                  <a16:creationId xmlns:a16="http://schemas.microsoft.com/office/drawing/2014/main" id="{B548CF19-EB3F-AD40-822B-0F09209E7B0F}"/>
                </a:ext>
              </a:extLst>
            </p:cNvPr>
            <p:cNvPicPr>
              <a:picLocks noChangeAspect="1"/>
            </p:cNvPicPr>
            <p:nvPr/>
          </p:nvPicPr>
          <p:blipFill>
            <a:blip r:embed="rId8"/>
            <a:stretch>
              <a:fillRect/>
            </a:stretch>
          </p:blipFill>
          <p:spPr>
            <a:xfrm>
              <a:off x="6978540" y="3605920"/>
              <a:ext cx="1719108" cy="2042596"/>
            </a:xfrm>
            <a:prstGeom prst="rect">
              <a:avLst/>
            </a:prstGeom>
          </p:spPr>
        </p:pic>
        <p:sp>
          <p:nvSpPr>
            <p:cNvPr id="25" name="TextBox 24">
              <a:extLst>
                <a:ext uri="{FF2B5EF4-FFF2-40B4-BE49-F238E27FC236}">
                  <a16:creationId xmlns:a16="http://schemas.microsoft.com/office/drawing/2014/main" id="{4D5E4D6C-E46B-1749-96DC-E494F92D2843}"/>
                </a:ext>
              </a:extLst>
            </p:cNvPr>
            <p:cNvSpPr txBox="1"/>
            <p:nvPr/>
          </p:nvSpPr>
          <p:spPr>
            <a:xfrm>
              <a:off x="5426831" y="4717614"/>
              <a:ext cx="1526380" cy="707630"/>
            </a:xfrm>
            <a:prstGeom prst="rect">
              <a:avLst/>
            </a:prstGeom>
            <a:noFill/>
          </p:spPr>
          <p:txBody>
            <a:bodyPr wrap="none" rtlCol="0">
              <a:spAutoFit/>
            </a:bodyPr>
            <a:lstStyle/>
            <a:p>
              <a:pPr algn="ctr"/>
              <a:r>
                <a:rPr lang="en-US" b="1" dirty="0">
                  <a:solidFill>
                    <a:schemeClr val="accent4">
                      <a:lumMod val="20000"/>
                      <a:lumOff val="80000"/>
                    </a:schemeClr>
                  </a:solidFill>
                  <a:latin typeface="Calibri" panose="020F0502020204030204" pitchFamily="34" charset="0"/>
                  <a:cs typeface="Calibri" panose="020F0502020204030204" pitchFamily="34" charset="0"/>
                </a:rPr>
                <a:t>December 8 </a:t>
              </a:r>
            </a:p>
            <a:p>
              <a:pPr algn="ctr"/>
              <a:r>
                <a:rPr lang="en-US" b="1" dirty="0">
                  <a:solidFill>
                    <a:schemeClr val="accent4">
                      <a:lumMod val="20000"/>
                      <a:lumOff val="80000"/>
                    </a:schemeClr>
                  </a:solidFill>
                  <a:latin typeface="Calibri" panose="020F0502020204030204" pitchFamily="34" charset="0"/>
                  <a:cs typeface="Calibri" panose="020F0502020204030204" pitchFamily="34" charset="0"/>
                </a:rPr>
                <a:t>2009</a:t>
              </a:r>
            </a:p>
          </p:txBody>
        </p:sp>
      </p:grpSp>
      <p:grpSp>
        <p:nvGrpSpPr>
          <p:cNvPr id="28" name="Group 27">
            <a:extLst>
              <a:ext uri="{FF2B5EF4-FFF2-40B4-BE49-F238E27FC236}">
                <a16:creationId xmlns:a16="http://schemas.microsoft.com/office/drawing/2014/main" id="{B22AE8EB-3D0A-3E44-84EA-AFA8E3514B06}"/>
              </a:ext>
            </a:extLst>
          </p:cNvPr>
          <p:cNvGrpSpPr/>
          <p:nvPr/>
        </p:nvGrpSpPr>
        <p:grpSpPr>
          <a:xfrm>
            <a:off x="9005890" y="512064"/>
            <a:ext cx="2682504" cy="4465391"/>
            <a:chOff x="9043835" y="472235"/>
            <a:chExt cx="2682504" cy="4465391"/>
          </a:xfrm>
        </p:grpSpPr>
        <p:pic>
          <p:nvPicPr>
            <p:cNvPr id="22" name="Picture 21">
              <a:extLst>
                <a:ext uri="{FF2B5EF4-FFF2-40B4-BE49-F238E27FC236}">
                  <a16:creationId xmlns:a16="http://schemas.microsoft.com/office/drawing/2014/main" id="{678C0793-1A8F-F24F-8248-F1969C491BA8}"/>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043835" y="472235"/>
              <a:ext cx="2682504" cy="3757761"/>
            </a:xfrm>
            <a:prstGeom prst="rect">
              <a:avLst/>
            </a:prstGeom>
            <a:noFill/>
            <a:ln w="9525" cmpd="sng">
              <a:solidFill>
                <a:srgbClr val="000000"/>
              </a:solidFill>
              <a:miter lim="800000"/>
              <a:headEnd/>
              <a:tailEnd/>
            </a:ln>
            <a:effectLst/>
          </p:spPr>
        </p:pic>
        <p:sp>
          <p:nvSpPr>
            <p:cNvPr id="26" name="TextBox 25">
              <a:extLst>
                <a:ext uri="{FF2B5EF4-FFF2-40B4-BE49-F238E27FC236}">
                  <a16:creationId xmlns:a16="http://schemas.microsoft.com/office/drawing/2014/main" id="{300270B9-C43F-C94E-9097-F3E5EC5114F2}"/>
                </a:ext>
              </a:extLst>
            </p:cNvPr>
            <p:cNvSpPr txBox="1"/>
            <p:nvPr/>
          </p:nvSpPr>
          <p:spPr>
            <a:xfrm>
              <a:off x="9763602" y="4229996"/>
              <a:ext cx="1242969" cy="707630"/>
            </a:xfrm>
            <a:prstGeom prst="rect">
              <a:avLst/>
            </a:prstGeom>
            <a:noFill/>
          </p:spPr>
          <p:txBody>
            <a:bodyPr wrap="none" rtlCol="0">
              <a:spAutoFit/>
            </a:bodyPr>
            <a:lstStyle/>
            <a:p>
              <a:pPr algn="ctr"/>
              <a:r>
                <a:rPr lang="en-US" b="1" dirty="0">
                  <a:solidFill>
                    <a:schemeClr val="accent4">
                      <a:lumMod val="20000"/>
                      <a:lumOff val="80000"/>
                    </a:schemeClr>
                  </a:solidFill>
                  <a:latin typeface="Calibri" panose="020F0502020204030204" pitchFamily="34" charset="0"/>
                  <a:cs typeface="Calibri" panose="020F0502020204030204" pitchFamily="34" charset="0"/>
                </a:rPr>
                <a:t>August 13</a:t>
              </a:r>
            </a:p>
            <a:p>
              <a:pPr algn="ctr"/>
              <a:r>
                <a:rPr lang="en-US" b="1" dirty="0">
                  <a:solidFill>
                    <a:schemeClr val="accent4">
                      <a:lumMod val="20000"/>
                      <a:lumOff val="80000"/>
                    </a:schemeClr>
                  </a:solidFill>
                  <a:latin typeface="Calibri" panose="020F0502020204030204" pitchFamily="34" charset="0"/>
                  <a:cs typeface="Calibri" panose="020F0502020204030204" pitchFamily="34" charset="0"/>
                </a:rPr>
                <a:t>2020</a:t>
              </a:r>
            </a:p>
          </p:txBody>
        </p:sp>
      </p:grpSp>
      <p:sp>
        <p:nvSpPr>
          <p:cNvPr id="29" name="Title 1">
            <a:extLst>
              <a:ext uri="{FF2B5EF4-FFF2-40B4-BE49-F238E27FC236}">
                <a16:creationId xmlns:a16="http://schemas.microsoft.com/office/drawing/2014/main" id="{90DFA8BA-979F-3743-9EA4-23ADB993B799}"/>
              </a:ext>
            </a:extLst>
          </p:cNvPr>
          <p:cNvSpPr txBox="1">
            <a:spLocks/>
          </p:cNvSpPr>
          <p:nvPr/>
        </p:nvSpPr>
        <p:spPr>
          <a:xfrm>
            <a:off x="4015344" y="5870059"/>
            <a:ext cx="7817973" cy="493970"/>
          </a:xfrm>
          <a:prstGeom prst="rect">
            <a:avLst/>
          </a:prstGeom>
        </p:spPr>
        <p:txBody>
          <a:bodyPr vert="horz" lIns="130622" tIns="65311" rIns="130622" bIns="65311" anchor="ctr">
            <a:noAutofit/>
          </a:bodyPr>
          <a:lstStyle>
            <a:lvl1pPr algn="l" rtl="0" eaLnBrk="1" latinLnBrk="0" hangingPunct="1">
              <a:spcBef>
                <a:spcPct val="0"/>
              </a:spcBef>
              <a:buNone/>
              <a:defRPr kumimoji="0" sz="3600" b="1" kern="1200" cap="none" spc="0" baseline="0">
                <a:solidFill>
                  <a:schemeClr val="tx2">
                    <a:satMod val="200000"/>
                  </a:schemeClr>
                </a:solidFill>
                <a:latin typeface="Calibri" panose="020F0502020204030204" pitchFamily="34" charset="0"/>
                <a:ea typeface="+mj-ea"/>
                <a:cs typeface="Calibri" panose="020F0502020204030204" pitchFamily="34" charset="0"/>
              </a:defRPr>
            </a:lvl1pPr>
            <a:extLst/>
          </a:lstStyle>
          <a:p>
            <a:pPr fontAlgn="auto">
              <a:spcAft>
                <a:spcPts val="0"/>
              </a:spcAft>
            </a:pPr>
            <a:r>
              <a:rPr lang="en-US" dirty="0"/>
              <a:t>An endeavor started half century ago… </a:t>
            </a:r>
          </a:p>
        </p:txBody>
      </p:sp>
    </p:spTree>
    <p:extLst>
      <p:ext uri="{BB962C8B-B14F-4D97-AF65-F5344CB8AC3E}">
        <p14:creationId xmlns:p14="http://schemas.microsoft.com/office/powerpoint/2010/main" val="138087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28D2-359A-C840-A40F-CD3099495344}"/>
              </a:ext>
            </a:extLst>
          </p:cNvPr>
          <p:cNvSpPr>
            <a:spLocks noGrp="1"/>
          </p:cNvSpPr>
          <p:nvPr>
            <p:ph type="title"/>
          </p:nvPr>
        </p:nvSpPr>
        <p:spPr/>
        <p:txBody>
          <a:bodyPr/>
          <a:lstStyle/>
          <a:p>
            <a:r>
              <a:rPr lang="en-US" dirty="0"/>
              <a:t>3D </a:t>
            </a:r>
            <a:r>
              <a:rPr lang="en-US" dirty="0" err="1"/>
              <a:t>XPoint</a:t>
            </a:r>
            <a:r>
              <a:rPr lang="en-US" dirty="0"/>
              <a:t> Technology Bridges Memory-Storage Gap</a:t>
            </a:r>
          </a:p>
        </p:txBody>
      </p:sp>
      <p:sp>
        <p:nvSpPr>
          <p:cNvPr id="3" name="Slide Number Placeholder 2">
            <a:extLst>
              <a:ext uri="{FF2B5EF4-FFF2-40B4-BE49-F238E27FC236}">
                <a16:creationId xmlns:a16="http://schemas.microsoft.com/office/drawing/2014/main" id="{FD666D00-3D75-C145-BC3D-5167447B54F7}"/>
              </a:ext>
            </a:extLst>
          </p:cNvPr>
          <p:cNvSpPr>
            <a:spLocks noGrp="1"/>
          </p:cNvSpPr>
          <p:nvPr>
            <p:ph type="sldNum" sz="quarter" idx="12"/>
          </p:nvPr>
        </p:nvSpPr>
        <p:spPr/>
        <p:txBody>
          <a:bodyPr/>
          <a:lstStyle/>
          <a:p>
            <a:fld id="{17AA2687-1D62-4697-B07C-AE046A4947FE}" type="slidenum">
              <a:rPr lang="en-US" smtClean="0"/>
              <a:pPr/>
              <a:t>26</a:t>
            </a:fld>
            <a:endParaRPr lang="en-US" sz="1400"/>
          </a:p>
        </p:txBody>
      </p:sp>
      <p:sp>
        <p:nvSpPr>
          <p:cNvPr id="4" name="Text Placeholder 3">
            <a:extLst>
              <a:ext uri="{FF2B5EF4-FFF2-40B4-BE49-F238E27FC236}">
                <a16:creationId xmlns:a16="http://schemas.microsoft.com/office/drawing/2014/main" id="{100F3A63-0A77-F746-A406-2A8F9E24DFC6}"/>
              </a:ext>
            </a:extLst>
          </p:cNvPr>
          <p:cNvSpPr>
            <a:spLocks noGrp="1"/>
          </p:cNvSpPr>
          <p:nvPr>
            <p:ph type="body" sz="quarter" idx="13"/>
          </p:nvPr>
        </p:nvSpPr>
        <p:spPr/>
        <p:txBody>
          <a:bodyPr/>
          <a:lstStyle/>
          <a:p>
            <a:r>
              <a:rPr lang="en-US" dirty="0"/>
              <a:t>Conclusion</a:t>
            </a:r>
          </a:p>
        </p:txBody>
      </p:sp>
      <p:sp>
        <p:nvSpPr>
          <p:cNvPr id="5" name="TextBox 4">
            <a:extLst>
              <a:ext uri="{FF2B5EF4-FFF2-40B4-BE49-F238E27FC236}">
                <a16:creationId xmlns:a16="http://schemas.microsoft.com/office/drawing/2014/main" id="{4F0AD4B1-034A-954F-9B1A-339463ACD170}"/>
              </a:ext>
            </a:extLst>
          </p:cNvPr>
          <p:cNvSpPr txBox="1"/>
          <p:nvPr/>
        </p:nvSpPr>
        <p:spPr>
          <a:xfrm>
            <a:off x="1483877" y="1905815"/>
            <a:ext cx="2749232" cy="1107996"/>
          </a:xfrm>
          <a:prstGeom prst="rect">
            <a:avLst/>
          </a:prstGeom>
          <a:noFill/>
        </p:spPr>
        <p:txBody>
          <a:bodyPr wrap="square" rtlCol="0">
            <a:noAutofit/>
          </a:bodyPr>
          <a:lstStyle/>
          <a:p>
            <a:pPr algn="ctr" defTabSz="801929"/>
            <a:r>
              <a:rPr lang="en-US" sz="5400" dirty="0">
                <a:latin typeface="Intel Clear Pro"/>
              </a:rPr>
              <a:t>MEMORY</a:t>
            </a:r>
            <a:endParaRPr lang="en-US" sz="6600" dirty="0">
              <a:latin typeface="Intel Clear Pro"/>
            </a:endParaRPr>
          </a:p>
        </p:txBody>
      </p:sp>
      <p:sp>
        <p:nvSpPr>
          <p:cNvPr id="12" name="TextBox 11">
            <a:extLst>
              <a:ext uri="{FF2B5EF4-FFF2-40B4-BE49-F238E27FC236}">
                <a16:creationId xmlns:a16="http://schemas.microsoft.com/office/drawing/2014/main" id="{127026C5-E2B5-444C-86EF-3EA03477442B}"/>
              </a:ext>
            </a:extLst>
          </p:cNvPr>
          <p:cNvSpPr txBox="1"/>
          <p:nvPr/>
        </p:nvSpPr>
        <p:spPr>
          <a:xfrm>
            <a:off x="7944108" y="1929714"/>
            <a:ext cx="2749232" cy="1107996"/>
          </a:xfrm>
          <a:prstGeom prst="rect">
            <a:avLst/>
          </a:prstGeom>
          <a:noFill/>
        </p:spPr>
        <p:txBody>
          <a:bodyPr wrap="square" rtlCol="0">
            <a:noAutofit/>
          </a:bodyPr>
          <a:lstStyle/>
          <a:p>
            <a:pPr algn="ctr" defTabSz="801929"/>
            <a:r>
              <a:rPr lang="en-US" sz="5400" dirty="0">
                <a:latin typeface="Intel Clear Pro"/>
              </a:rPr>
              <a:t>Storage</a:t>
            </a:r>
          </a:p>
        </p:txBody>
      </p:sp>
      <p:sp>
        <p:nvSpPr>
          <p:cNvPr id="16" name="TextBox 15">
            <a:extLst>
              <a:ext uri="{FF2B5EF4-FFF2-40B4-BE49-F238E27FC236}">
                <a16:creationId xmlns:a16="http://schemas.microsoft.com/office/drawing/2014/main" id="{2495D2DF-93F5-994B-A01F-2AD22145B308}"/>
              </a:ext>
            </a:extLst>
          </p:cNvPr>
          <p:cNvSpPr txBox="1"/>
          <p:nvPr/>
        </p:nvSpPr>
        <p:spPr>
          <a:xfrm>
            <a:off x="41564" y="7374035"/>
            <a:ext cx="13261964" cy="246221"/>
          </a:xfrm>
          <a:prstGeom prst="rect">
            <a:avLst/>
          </a:prstGeom>
          <a:noFill/>
        </p:spPr>
        <p:txBody>
          <a:bodyPr wrap="none" rtlCol="0">
            <a:noAutofit/>
          </a:bodyPr>
          <a:lstStyle/>
          <a:p>
            <a:pPr defTabSz="801848">
              <a:defRPr/>
            </a:pPr>
            <a:r>
              <a:rPr lang="en-US" sz="800" kern="0" dirty="0"/>
              <a:t>Technology claims are based on comparisons of latency, density and write cycling metrics amongst memory technologies recorded on published specifications of in-market memory products against internal Intel specifications.</a:t>
            </a:r>
            <a:endParaRPr lang="en-US" sz="900" kern="0" dirty="0"/>
          </a:p>
        </p:txBody>
      </p:sp>
      <p:sp>
        <p:nvSpPr>
          <p:cNvPr id="20" name="TextBox 19">
            <a:extLst>
              <a:ext uri="{FF2B5EF4-FFF2-40B4-BE49-F238E27FC236}">
                <a16:creationId xmlns:a16="http://schemas.microsoft.com/office/drawing/2014/main" id="{64B0450B-D299-7F47-A048-DCCDECAEDB66}"/>
              </a:ext>
            </a:extLst>
          </p:cNvPr>
          <p:cNvSpPr txBox="1"/>
          <p:nvPr/>
        </p:nvSpPr>
        <p:spPr>
          <a:xfrm>
            <a:off x="5797499" y="2022526"/>
            <a:ext cx="667700" cy="830997"/>
          </a:xfrm>
          <a:prstGeom prst="rect">
            <a:avLst/>
          </a:prstGeom>
          <a:noFill/>
        </p:spPr>
        <p:txBody>
          <a:bodyPr vert="horz" wrap="square" lIns="0" tIns="0" rIns="0" bIns="0" rtlCol="0">
            <a:spAutoFit/>
          </a:bodyPr>
          <a:lstStyle/>
          <a:p>
            <a:pPr algn="ctr"/>
            <a:r>
              <a:rPr lang="en-US" sz="5400" dirty="0"/>
              <a:t>+</a:t>
            </a:r>
          </a:p>
        </p:txBody>
      </p:sp>
      <p:grpSp>
        <p:nvGrpSpPr>
          <p:cNvPr id="22" name="Group 21">
            <a:extLst>
              <a:ext uri="{FF2B5EF4-FFF2-40B4-BE49-F238E27FC236}">
                <a16:creationId xmlns:a16="http://schemas.microsoft.com/office/drawing/2014/main" id="{70E5347E-870E-A043-863C-EED9A98408BD}"/>
              </a:ext>
            </a:extLst>
          </p:cNvPr>
          <p:cNvGrpSpPr/>
          <p:nvPr/>
        </p:nvGrpSpPr>
        <p:grpSpPr>
          <a:xfrm>
            <a:off x="5268742" y="3255285"/>
            <a:ext cx="1713931" cy="920422"/>
            <a:chOff x="6458234" y="3297529"/>
            <a:chExt cx="1713931" cy="920422"/>
          </a:xfrm>
        </p:grpSpPr>
        <p:sp>
          <p:nvSpPr>
            <p:cNvPr id="24" name="TextBox 23">
              <a:extLst>
                <a:ext uri="{FF2B5EF4-FFF2-40B4-BE49-F238E27FC236}">
                  <a16:creationId xmlns:a16="http://schemas.microsoft.com/office/drawing/2014/main" id="{D62AA5A5-0F23-F54E-88DC-267C076A51F3}"/>
                </a:ext>
              </a:extLst>
            </p:cNvPr>
            <p:cNvSpPr txBox="1"/>
            <p:nvPr/>
          </p:nvSpPr>
          <p:spPr>
            <a:xfrm>
              <a:off x="6458234" y="3297529"/>
              <a:ext cx="1713931" cy="400110"/>
            </a:xfrm>
            <a:prstGeom prst="rect">
              <a:avLst/>
            </a:prstGeom>
            <a:noFill/>
          </p:spPr>
          <p:txBody>
            <a:bodyPr wrap="none" rtlCol="0">
              <a:spAutoFit/>
            </a:bodyPr>
            <a:lstStyle/>
            <a:p>
              <a:pPr algn="ctr"/>
              <a:r>
                <a:rPr lang="en-US" sz="2000" b="1" dirty="0">
                  <a:ea typeface="Verdana" panose="020B0604030504040204" pitchFamily="34" charset="0"/>
                  <a:cs typeface="Verdana" panose="020B0604030504040204" pitchFamily="34" charset="0"/>
                </a:rPr>
                <a:t>3D </a:t>
              </a:r>
              <a:r>
                <a:rPr lang="en-US" sz="2000" b="1" dirty="0" err="1">
                  <a:ea typeface="Verdana" panose="020B0604030504040204" pitchFamily="34" charset="0"/>
                  <a:cs typeface="Verdana" panose="020B0604030504040204" pitchFamily="34" charset="0"/>
                </a:rPr>
                <a:t>XPoint</a:t>
              </a:r>
              <a:r>
                <a:rPr lang="en-US" sz="2000" b="1" dirty="0">
                  <a:ea typeface="Verdana" panose="020B0604030504040204" pitchFamily="34" charset="0"/>
                  <a:cs typeface="Verdana" panose="020B0604030504040204" pitchFamily="34" charset="0"/>
                </a:rPr>
                <a:t>™</a:t>
              </a:r>
              <a:r>
                <a:rPr lang="en-US" sz="2000" dirty="0">
                  <a:ea typeface="Verdana" panose="020B0604030504040204" pitchFamily="34" charset="0"/>
                  <a:cs typeface="Verdana" panose="020B0604030504040204" pitchFamily="34" charset="0"/>
                </a:rPr>
                <a:t> </a:t>
              </a:r>
              <a:endParaRPr lang="en-US" sz="2000" b="1" dirty="0"/>
            </a:p>
          </p:txBody>
        </p:sp>
        <p:sp>
          <p:nvSpPr>
            <p:cNvPr id="25" name="TextBox 24">
              <a:extLst>
                <a:ext uri="{FF2B5EF4-FFF2-40B4-BE49-F238E27FC236}">
                  <a16:creationId xmlns:a16="http://schemas.microsoft.com/office/drawing/2014/main" id="{EAA025DE-7F5F-6A42-8EA6-60DED07ED7A9}"/>
                </a:ext>
              </a:extLst>
            </p:cNvPr>
            <p:cNvSpPr txBox="1"/>
            <p:nvPr/>
          </p:nvSpPr>
          <p:spPr>
            <a:xfrm>
              <a:off x="6459837" y="3694731"/>
              <a:ext cx="1710725" cy="523220"/>
            </a:xfrm>
            <a:prstGeom prst="rect">
              <a:avLst/>
            </a:prstGeom>
            <a:noFill/>
          </p:spPr>
          <p:txBody>
            <a:bodyPr wrap="none" rtlCol="0">
              <a:spAutoFit/>
            </a:bodyPr>
            <a:lstStyle/>
            <a:p>
              <a:pPr algn="ctr"/>
              <a:r>
                <a:rPr lang="en-US" sz="1400" dirty="0"/>
                <a:t>Latency: ~100X</a:t>
              </a:r>
            </a:p>
            <a:p>
              <a:pPr algn="ctr"/>
              <a:r>
                <a:rPr lang="en-US" sz="1400" dirty="0"/>
                <a:t>Capacity: ~1,000X</a:t>
              </a:r>
            </a:p>
          </p:txBody>
        </p:sp>
      </p:grpSp>
      <p:grpSp>
        <p:nvGrpSpPr>
          <p:cNvPr id="26" name="Group 25">
            <a:extLst>
              <a:ext uri="{FF2B5EF4-FFF2-40B4-BE49-F238E27FC236}">
                <a16:creationId xmlns:a16="http://schemas.microsoft.com/office/drawing/2014/main" id="{A40B384E-7C0F-5041-B7EA-C191FCCFC019}"/>
              </a:ext>
            </a:extLst>
          </p:cNvPr>
          <p:cNvGrpSpPr>
            <a:grpSpLocks noChangeAspect="1"/>
          </p:cNvGrpSpPr>
          <p:nvPr/>
        </p:nvGrpSpPr>
        <p:grpSpPr>
          <a:xfrm>
            <a:off x="468262" y="3291485"/>
            <a:ext cx="4378959" cy="2577154"/>
            <a:chOff x="1303775" y="3966290"/>
            <a:chExt cx="5182830" cy="3050254"/>
          </a:xfrm>
        </p:grpSpPr>
        <p:pic>
          <p:nvPicPr>
            <p:cNvPr id="27" name="Picture 26">
              <a:extLst>
                <a:ext uri="{FF2B5EF4-FFF2-40B4-BE49-F238E27FC236}">
                  <a16:creationId xmlns:a16="http://schemas.microsoft.com/office/drawing/2014/main" id="{0F749F9E-6CAA-B040-88D4-522C535C1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3775" y="5580693"/>
              <a:ext cx="2722061" cy="1350397"/>
            </a:xfrm>
            <a:prstGeom prst="rect">
              <a:avLst/>
            </a:prstGeom>
            <a:effectLst>
              <a:outerShdw blurRad="355600" dist="88900" dir="5400000" algn="ctr" rotWithShape="0">
                <a:srgbClr val="000000">
                  <a:alpha val="48000"/>
                </a:srgbClr>
              </a:outerShdw>
              <a:reflection endPos="0" dir="5400000" sy="-100000" algn="bl" rotWithShape="0"/>
            </a:effectLst>
          </p:spPr>
        </p:pic>
        <p:sp>
          <p:nvSpPr>
            <p:cNvPr id="28" name="TextBox 27">
              <a:extLst>
                <a:ext uri="{FF2B5EF4-FFF2-40B4-BE49-F238E27FC236}">
                  <a16:creationId xmlns:a16="http://schemas.microsoft.com/office/drawing/2014/main" id="{30A1347E-DD04-7F42-9821-AEB021FBCC69}"/>
                </a:ext>
              </a:extLst>
            </p:cNvPr>
            <p:cNvSpPr txBox="1"/>
            <p:nvPr/>
          </p:nvSpPr>
          <p:spPr>
            <a:xfrm>
              <a:off x="1700864" y="4366883"/>
              <a:ext cx="1813317" cy="646331"/>
            </a:xfrm>
            <a:prstGeom prst="rect">
              <a:avLst/>
            </a:prstGeom>
            <a:noFill/>
          </p:spPr>
          <p:txBody>
            <a:bodyPr wrap="none" rtlCol="0">
              <a:noAutofit/>
            </a:bodyPr>
            <a:lstStyle/>
            <a:p>
              <a:pPr algn="ctr" defTabSz="801929">
                <a:defRPr/>
              </a:pPr>
              <a:r>
                <a:rPr lang="en-US" sz="1400" kern="0"/>
                <a:t>Latency: 1X</a:t>
              </a:r>
            </a:p>
            <a:p>
              <a:pPr algn="ctr" defTabSz="801929">
                <a:defRPr/>
              </a:pPr>
              <a:r>
                <a:rPr lang="en-US" sz="1400" kern="0"/>
                <a:t>Capacity: 1X</a:t>
              </a:r>
            </a:p>
          </p:txBody>
        </p:sp>
        <p:sp>
          <p:nvSpPr>
            <p:cNvPr id="29" name="TextBox 28">
              <a:extLst>
                <a:ext uri="{FF2B5EF4-FFF2-40B4-BE49-F238E27FC236}">
                  <a16:creationId xmlns:a16="http://schemas.microsoft.com/office/drawing/2014/main" id="{89C04369-D381-7C4A-B803-6587AFEE55CD}"/>
                </a:ext>
              </a:extLst>
            </p:cNvPr>
            <p:cNvSpPr txBox="1"/>
            <p:nvPr/>
          </p:nvSpPr>
          <p:spPr>
            <a:xfrm>
              <a:off x="2004633" y="3966290"/>
              <a:ext cx="1205778" cy="535531"/>
            </a:xfrm>
            <a:prstGeom prst="rect">
              <a:avLst/>
            </a:prstGeom>
            <a:noFill/>
          </p:spPr>
          <p:txBody>
            <a:bodyPr wrap="none" rtlCol="0">
              <a:noAutofit/>
            </a:bodyPr>
            <a:lstStyle/>
            <a:p>
              <a:pPr algn="ctr" defTabSz="801929">
                <a:defRPr/>
              </a:pPr>
              <a:r>
                <a:rPr lang="en-US" sz="2000" b="1" kern="0"/>
                <a:t>SRAM</a:t>
              </a:r>
            </a:p>
          </p:txBody>
        </p:sp>
        <p:pic>
          <p:nvPicPr>
            <p:cNvPr id="30" name="Picture 29">
              <a:extLst>
                <a:ext uri="{FF2B5EF4-FFF2-40B4-BE49-F238E27FC236}">
                  <a16:creationId xmlns:a16="http://schemas.microsoft.com/office/drawing/2014/main" id="{02606DEC-EE41-0A4B-9269-CA5CF2B314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2530" y="5423985"/>
              <a:ext cx="1842294" cy="1592559"/>
            </a:xfrm>
            <a:prstGeom prst="rect">
              <a:avLst/>
            </a:prstGeom>
            <a:effectLst>
              <a:outerShdw blurRad="355600" dist="88900" dir="5400000" algn="ctr" rotWithShape="0">
                <a:srgbClr val="000000">
                  <a:alpha val="48000"/>
                </a:srgbClr>
              </a:outerShdw>
              <a:reflection endPos="0" dir="5400000" sy="-100000" algn="bl" rotWithShape="0"/>
            </a:effectLst>
          </p:spPr>
        </p:pic>
        <p:sp>
          <p:nvSpPr>
            <p:cNvPr id="31" name="TextBox 30">
              <a:extLst>
                <a:ext uri="{FF2B5EF4-FFF2-40B4-BE49-F238E27FC236}">
                  <a16:creationId xmlns:a16="http://schemas.microsoft.com/office/drawing/2014/main" id="{3B4B3EBB-A228-3D4B-85E8-5491E830B5A2}"/>
                </a:ext>
              </a:extLst>
            </p:cNvPr>
            <p:cNvSpPr txBox="1"/>
            <p:nvPr/>
          </p:nvSpPr>
          <p:spPr>
            <a:xfrm>
              <a:off x="4259712" y="4406967"/>
              <a:ext cx="2226893" cy="646331"/>
            </a:xfrm>
            <a:prstGeom prst="rect">
              <a:avLst/>
            </a:prstGeom>
            <a:noFill/>
          </p:spPr>
          <p:txBody>
            <a:bodyPr wrap="none" rtlCol="0">
              <a:noAutofit/>
            </a:bodyPr>
            <a:lstStyle/>
            <a:p>
              <a:pPr algn="ctr" defTabSz="801929">
                <a:defRPr/>
              </a:pPr>
              <a:r>
                <a:rPr lang="en-US" sz="1400" kern="0" dirty="0"/>
                <a:t>Latency: ~10X</a:t>
              </a:r>
            </a:p>
            <a:p>
              <a:pPr algn="ctr" defTabSz="801929">
                <a:defRPr/>
              </a:pPr>
              <a:r>
                <a:rPr lang="en-US" sz="1400" kern="0" dirty="0"/>
                <a:t>Capacity: ~100X</a:t>
              </a:r>
            </a:p>
          </p:txBody>
        </p:sp>
        <p:sp>
          <p:nvSpPr>
            <p:cNvPr id="32" name="TextBox 31">
              <a:extLst>
                <a:ext uri="{FF2B5EF4-FFF2-40B4-BE49-F238E27FC236}">
                  <a16:creationId xmlns:a16="http://schemas.microsoft.com/office/drawing/2014/main" id="{3A8FDCF9-9875-4B44-9C23-8246EE211DB1}"/>
                </a:ext>
              </a:extLst>
            </p:cNvPr>
            <p:cNvSpPr txBox="1"/>
            <p:nvPr/>
          </p:nvSpPr>
          <p:spPr>
            <a:xfrm>
              <a:off x="4699190" y="3966290"/>
              <a:ext cx="1241046" cy="535531"/>
            </a:xfrm>
            <a:prstGeom prst="rect">
              <a:avLst/>
            </a:prstGeom>
            <a:noFill/>
          </p:spPr>
          <p:txBody>
            <a:bodyPr wrap="none" rtlCol="0">
              <a:noAutofit/>
            </a:bodyPr>
            <a:lstStyle/>
            <a:p>
              <a:pPr algn="ctr" defTabSz="801929">
                <a:defRPr/>
              </a:pPr>
              <a:r>
                <a:rPr lang="en-US" sz="2000" b="1" kern="0" dirty="0"/>
                <a:t>DRAM</a:t>
              </a:r>
            </a:p>
          </p:txBody>
        </p:sp>
      </p:grpSp>
      <p:grpSp>
        <p:nvGrpSpPr>
          <p:cNvPr id="33" name="Group 32">
            <a:extLst>
              <a:ext uri="{FF2B5EF4-FFF2-40B4-BE49-F238E27FC236}">
                <a16:creationId xmlns:a16="http://schemas.microsoft.com/office/drawing/2014/main" id="{8318BD05-F95B-054B-89C6-0B408FA33D45}"/>
              </a:ext>
            </a:extLst>
          </p:cNvPr>
          <p:cNvGrpSpPr>
            <a:grpSpLocks noChangeAspect="1"/>
          </p:cNvGrpSpPr>
          <p:nvPr/>
        </p:nvGrpSpPr>
        <p:grpSpPr>
          <a:xfrm>
            <a:off x="7178783" y="3181326"/>
            <a:ext cx="4748179" cy="2803946"/>
            <a:chOff x="7563598" y="3595372"/>
            <a:chExt cx="5748930" cy="3394917"/>
          </a:xfrm>
        </p:grpSpPr>
        <p:sp>
          <p:nvSpPr>
            <p:cNvPr id="34" name="TextBox 33">
              <a:extLst>
                <a:ext uri="{FF2B5EF4-FFF2-40B4-BE49-F238E27FC236}">
                  <a16:creationId xmlns:a16="http://schemas.microsoft.com/office/drawing/2014/main" id="{E3822520-1224-A848-94AC-5985463CFDE8}"/>
                </a:ext>
              </a:extLst>
            </p:cNvPr>
            <p:cNvSpPr txBox="1"/>
            <p:nvPr/>
          </p:nvSpPr>
          <p:spPr>
            <a:xfrm>
              <a:off x="10760225" y="4130903"/>
              <a:ext cx="2552303" cy="646331"/>
            </a:xfrm>
            <a:prstGeom prst="rect">
              <a:avLst/>
            </a:prstGeom>
            <a:noFill/>
          </p:spPr>
          <p:txBody>
            <a:bodyPr wrap="none" rtlCol="0">
              <a:noAutofit/>
            </a:bodyPr>
            <a:lstStyle/>
            <a:p>
              <a:pPr algn="ctr" defTabSz="801929">
                <a:defRPr/>
              </a:pPr>
              <a:r>
                <a:rPr lang="en-US" sz="1400" kern="0" dirty="0"/>
                <a:t>Latency: ~10 Million X</a:t>
              </a:r>
            </a:p>
            <a:p>
              <a:pPr algn="ctr" defTabSz="801929">
                <a:defRPr/>
              </a:pPr>
              <a:r>
                <a:rPr lang="en-US" sz="1400" kern="0" dirty="0"/>
                <a:t>Capacity: ~10,000X</a:t>
              </a:r>
            </a:p>
          </p:txBody>
        </p:sp>
        <p:sp>
          <p:nvSpPr>
            <p:cNvPr id="35" name="TextBox 34">
              <a:extLst>
                <a:ext uri="{FF2B5EF4-FFF2-40B4-BE49-F238E27FC236}">
                  <a16:creationId xmlns:a16="http://schemas.microsoft.com/office/drawing/2014/main" id="{E5BCC561-6508-3240-82F4-E5473EAA2ADF}"/>
                </a:ext>
              </a:extLst>
            </p:cNvPr>
            <p:cNvSpPr txBox="1"/>
            <p:nvPr/>
          </p:nvSpPr>
          <p:spPr>
            <a:xfrm>
              <a:off x="11535002" y="3595372"/>
              <a:ext cx="1100646" cy="535531"/>
            </a:xfrm>
            <a:prstGeom prst="rect">
              <a:avLst/>
            </a:prstGeom>
            <a:noFill/>
          </p:spPr>
          <p:txBody>
            <a:bodyPr wrap="none" rtlCol="0">
              <a:noAutofit/>
            </a:bodyPr>
            <a:lstStyle/>
            <a:p>
              <a:pPr algn="ctr" defTabSz="801929">
                <a:defRPr/>
              </a:pPr>
              <a:r>
                <a:rPr lang="en-US" sz="2000" b="1" kern="0" dirty="0"/>
                <a:t>HDD</a:t>
              </a:r>
            </a:p>
          </p:txBody>
        </p:sp>
        <p:pic>
          <p:nvPicPr>
            <p:cNvPr id="36" name="Picture 35">
              <a:extLst>
                <a:ext uri="{FF2B5EF4-FFF2-40B4-BE49-F238E27FC236}">
                  <a16:creationId xmlns:a16="http://schemas.microsoft.com/office/drawing/2014/main" id="{AD761E3F-F72E-724E-BF53-1721F18D88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8522" y="5080631"/>
              <a:ext cx="2246304" cy="1909658"/>
            </a:xfrm>
            <a:prstGeom prst="rect">
              <a:avLst/>
            </a:prstGeom>
          </p:spPr>
        </p:pic>
        <p:sp>
          <p:nvSpPr>
            <p:cNvPr id="37" name="TextBox 36">
              <a:extLst>
                <a:ext uri="{FF2B5EF4-FFF2-40B4-BE49-F238E27FC236}">
                  <a16:creationId xmlns:a16="http://schemas.microsoft.com/office/drawing/2014/main" id="{8ABF9CE7-5CB5-844B-AB49-D417FE8B21F7}"/>
                </a:ext>
              </a:extLst>
            </p:cNvPr>
            <p:cNvSpPr txBox="1"/>
            <p:nvPr/>
          </p:nvSpPr>
          <p:spPr>
            <a:xfrm>
              <a:off x="7563598" y="4137097"/>
              <a:ext cx="3281186" cy="633497"/>
            </a:xfrm>
            <a:prstGeom prst="rect">
              <a:avLst/>
            </a:prstGeom>
            <a:noFill/>
          </p:spPr>
          <p:txBody>
            <a:bodyPr wrap="square" rtlCol="0">
              <a:spAutoFit/>
            </a:bodyPr>
            <a:lstStyle/>
            <a:p>
              <a:pPr algn="ctr"/>
              <a:r>
                <a:rPr lang="en-US" sz="1400" dirty="0"/>
                <a:t>Latency: ~100,000X</a:t>
              </a:r>
            </a:p>
            <a:p>
              <a:pPr algn="ctr"/>
              <a:r>
                <a:rPr lang="en-US" sz="1400" b="1" dirty="0"/>
                <a:t>Capacity: ~4,000X-8,000X</a:t>
              </a:r>
            </a:p>
          </p:txBody>
        </p:sp>
        <p:sp>
          <p:nvSpPr>
            <p:cNvPr id="38" name="TextBox 37">
              <a:extLst>
                <a:ext uri="{FF2B5EF4-FFF2-40B4-BE49-F238E27FC236}">
                  <a16:creationId xmlns:a16="http://schemas.microsoft.com/office/drawing/2014/main" id="{D529C7C6-1028-B84A-87CE-5238FE6563FF}"/>
                </a:ext>
              </a:extLst>
            </p:cNvPr>
            <p:cNvSpPr txBox="1"/>
            <p:nvPr/>
          </p:nvSpPr>
          <p:spPr>
            <a:xfrm>
              <a:off x="8304535" y="3689252"/>
              <a:ext cx="1850029" cy="484439"/>
            </a:xfrm>
            <a:prstGeom prst="rect">
              <a:avLst/>
            </a:prstGeom>
            <a:noFill/>
          </p:spPr>
          <p:txBody>
            <a:bodyPr wrap="none" rtlCol="0">
              <a:spAutoFit/>
            </a:bodyPr>
            <a:lstStyle/>
            <a:p>
              <a:pPr algn="ctr"/>
              <a:r>
                <a:rPr lang="en-US" sz="2000" b="1" dirty="0"/>
                <a:t>NAND SSD</a:t>
              </a:r>
            </a:p>
          </p:txBody>
        </p:sp>
        <p:pic>
          <p:nvPicPr>
            <p:cNvPr id="39" name="Picture 38">
              <a:extLst>
                <a:ext uri="{FF2B5EF4-FFF2-40B4-BE49-F238E27FC236}">
                  <a16:creationId xmlns:a16="http://schemas.microsoft.com/office/drawing/2014/main" id="{7F09659D-0198-014C-9309-CBDE936FD7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2019" y="5014085"/>
              <a:ext cx="2959245" cy="1973225"/>
            </a:xfrm>
            <a:prstGeom prst="rect">
              <a:avLst/>
            </a:prstGeom>
          </p:spPr>
        </p:pic>
      </p:grpSp>
      <p:pic>
        <p:nvPicPr>
          <p:cNvPr id="42" name="Picture 41" descr="Background pattern&#10;&#10;Description automatically generated">
            <a:extLst>
              <a:ext uri="{FF2B5EF4-FFF2-40B4-BE49-F238E27FC236}">
                <a16:creationId xmlns:a16="http://schemas.microsoft.com/office/drawing/2014/main" id="{F8A17D67-1CA8-784B-935E-AB3F6E3CCED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534378" y="4437348"/>
            <a:ext cx="1182661" cy="1577234"/>
          </a:xfrm>
          <a:prstGeom prst="rect">
            <a:avLst/>
          </a:prstGeom>
          <a:noFill/>
          <a:ln>
            <a:noFill/>
          </a:ln>
        </p:spPr>
      </p:pic>
    </p:spTree>
    <p:extLst>
      <p:ext uri="{BB962C8B-B14F-4D97-AF65-F5344CB8AC3E}">
        <p14:creationId xmlns:p14="http://schemas.microsoft.com/office/powerpoint/2010/main" val="191121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70669E-6 -4.81481E-6 L 0.1908 -0.00231 " pathEditMode="relative" rAng="0" ptsTypes="AA">
                                      <p:cBhvr>
                                        <p:cTn id="16" dur="2000" fill="hold"/>
                                        <p:tgtEl>
                                          <p:spTgt spid="5"/>
                                        </p:tgtEl>
                                        <p:attrNameLst>
                                          <p:attrName>ppt_x</p:attrName>
                                          <p:attrName>ppt_y</p:attrName>
                                        </p:attrNameLst>
                                      </p:cBhvr>
                                      <p:rCtr x="9534" y="-116"/>
                                    </p:animMotion>
                                  </p:childTnLst>
                                </p:cTn>
                              </p:par>
                              <p:par>
                                <p:cTn id="17" presetID="42" presetClass="path" presetSubtype="0" accel="50000" decel="50000" fill="hold" grpId="0" nodeType="withEffect">
                                  <p:stCondLst>
                                    <p:cond delay="0"/>
                                  </p:stCondLst>
                                  <p:childTnLst>
                                    <p:animMotion origin="layout" path="M -2.01094E-6 1.48148E-6 L -0.18312 -0.00301 " pathEditMode="relative" rAng="0" ptsTypes="AA">
                                      <p:cBhvr>
                                        <p:cTn id="18" dur="2000" fill="hold"/>
                                        <p:tgtEl>
                                          <p:spTgt spid="12"/>
                                        </p:tgtEl>
                                        <p:attrNameLst>
                                          <p:attrName>ppt_x</p:attrName>
                                          <p:attrName>ppt_y</p:attrName>
                                        </p:attrNameLst>
                                      </p:cBhvr>
                                      <p:rCtr x="-9156" y="-162"/>
                                    </p:animMotion>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1F91-9303-E644-B14B-67B70A3363EA}"/>
              </a:ext>
            </a:extLst>
          </p:cNvPr>
          <p:cNvSpPr>
            <a:spLocks noGrp="1"/>
          </p:cNvSpPr>
          <p:nvPr>
            <p:ph type="title"/>
          </p:nvPr>
        </p:nvSpPr>
        <p:spPr/>
        <p:txBody>
          <a:bodyPr/>
          <a:lstStyle/>
          <a:p>
            <a:r>
              <a:rPr lang="en-US" dirty="0"/>
              <a:t>Optane™ based on 3D </a:t>
            </a:r>
            <a:r>
              <a:rPr lang="en-US" dirty="0" err="1"/>
              <a:t>XPoint</a:t>
            </a:r>
            <a:endParaRPr lang="en-US" dirty="0"/>
          </a:p>
        </p:txBody>
      </p:sp>
      <p:sp>
        <p:nvSpPr>
          <p:cNvPr id="3" name="Slide Number Placeholder 2">
            <a:extLst>
              <a:ext uri="{FF2B5EF4-FFF2-40B4-BE49-F238E27FC236}">
                <a16:creationId xmlns:a16="http://schemas.microsoft.com/office/drawing/2014/main" id="{B6FF8241-DF3D-A747-A6D1-A058BEBDF18B}"/>
              </a:ext>
            </a:extLst>
          </p:cNvPr>
          <p:cNvSpPr>
            <a:spLocks noGrp="1"/>
          </p:cNvSpPr>
          <p:nvPr>
            <p:ph type="sldNum" sz="quarter" idx="12"/>
          </p:nvPr>
        </p:nvSpPr>
        <p:spPr/>
        <p:txBody>
          <a:bodyPr/>
          <a:lstStyle/>
          <a:p>
            <a:fld id="{17AA2687-1D62-4697-B07C-AE046A4947FE}" type="slidenum">
              <a:rPr lang="en-US" smtClean="0"/>
              <a:pPr/>
              <a:t>27</a:t>
            </a:fld>
            <a:endParaRPr lang="en-US" sz="1400"/>
          </a:p>
        </p:txBody>
      </p:sp>
      <p:sp>
        <p:nvSpPr>
          <p:cNvPr id="4" name="Text Placeholder 3">
            <a:extLst>
              <a:ext uri="{FF2B5EF4-FFF2-40B4-BE49-F238E27FC236}">
                <a16:creationId xmlns:a16="http://schemas.microsoft.com/office/drawing/2014/main" id="{8A0F1E13-574D-7B49-B4D2-71CC505A625B}"/>
              </a:ext>
            </a:extLst>
          </p:cNvPr>
          <p:cNvSpPr>
            <a:spLocks noGrp="1"/>
          </p:cNvSpPr>
          <p:nvPr>
            <p:ph type="body" sz="quarter" idx="13"/>
          </p:nvPr>
        </p:nvSpPr>
        <p:spPr/>
        <p:txBody>
          <a:bodyPr/>
          <a:lstStyle/>
          <a:p>
            <a:r>
              <a:rPr lang="en-US" dirty="0"/>
              <a:t>Conclusion</a:t>
            </a:r>
          </a:p>
        </p:txBody>
      </p:sp>
      <p:grpSp>
        <p:nvGrpSpPr>
          <p:cNvPr id="5" name="Group 4">
            <a:extLst>
              <a:ext uri="{FF2B5EF4-FFF2-40B4-BE49-F238E27FC236}">
                <a16:creationId xmlns:a16="http://schemas.microsoft.com/office/drawing/2014/main" id="{22941518-AA97-D245-ADDD-1AF01E878E92}"/>
              </a:ext>
            </a:extLst>
          </p:cNvPr>
          <p:cNvGrpSpPr/>
          <p:nvPr/>
        </p:nvGrpSpPr>
        <p:grpSpPr>
          <a:xfrm>
            <a:off x="793984" y="1542251"/>
            <a:ext cx="6185520" cy="4056922"/>
            <a:chOff x="260792" y="1147409"/>
            <a:chExt cx="9508633" cy="6199322"/>
          </a:xfrm>
        </p:grpSpPr>
        <p:sp>
          <p:nvSpPr>
            <p:cNvPr id="6" name="Isosceles Triangle 2">
              <a:extLst>
                <a:ext uri="{FF2B5EF4-FFF2-40B4-BE49-F238E27FC236}">
                  <a16:creationId xmlns:a16="http://schemas.microsoft.com/office/drawing/2014/main" id="{977D4318-E29D-FF42-9B0F-F38AB33519D7}"/>
                </a:ext>
              </a:extLst>
            </p:cNvPr>
            <p:cNvSpPr/>
            <p:nvPr/>
          </p:nvSpPr>
          <p:spPr>
            <a:xfrm>
              <a:off x="4717045" y="1190339"/>
              <a:ext cx="1372736" cy="1005840"/>
            </a:xfrm>
            <a:prstGeom prst="triangle">
              <a:avLst/>
            </a:prstGeom>
            <a:noFill/>
            <a:ln w="9525" cap="flat" cmpd="sng" algn="ctr">
              <a:solidFill>
                <a:schemeClr val="tx1"/>
              </a:solidFill>
              <a:prstDash val="solid"/>
            </a:ln>
            <a:effectLst/>
          </p:spPr>
          <p:txBody>
            <a:bodyPr lIns="0" rIns="0" rtlCol="0" anchor="ctr"/>
            <a:lstStyle/>
            <a:p>
              <a:pPr algn="ctr" defTabSz="731491">
                <a:defRPr/>
              </a:pPr>
              <a:r>
                <a:rPr lang="en-US" sz="1200" dirty="0">
                  <a:latin typeface="Intel Clear" panose="020B0604020203020204" pitchFamily="34" charset="0"/>
                </a:rPr>
                <a:t>SRAM</a:t>
              </a:r>
            </a:p>
          </p:txBody>
        </p:sp>
        <p:sp>
          <p:nvSpPr>
            <p:cNvPr id="7" name="Trapezoid 6">
              <a:extLst>
                <a:ext uri="{FF2B5EF4-FFF2-40B4-BE49-F238E27FC236}">
                  <a16:creationId xmlns:a16="http://schemas.microsoft.com/office/drawing/2014/main" id="{43B509CA-2E5F-E349-9EE2-3028AF457543}"/>
                </a:ext>
              </a:extLst>
            </p:cNvPr>
            <p:cNvSpPr/>
            <p:nvPr/>
          </p:nvSpPr>
          <p:spPr>
            <a:xfrm>
              <a:off x="4256374" y="2225999"/>
              <a:ext cx="2258942" cy="680314"/>
            </a:xfrm>
            <a:prstGeom prst="trapezoid">
              <a:avLst>
                <a:gd name="adj" fmla="val 58019"/>
              </a:avLst>
            </a:prstGeom>
            <a:noFill/>
            <a:ln w="9525" cap="flat" cmpd="sng" algn="ctr">
              <a:solidFill>
                <a:schemeClr val="tx1"/>
              </a:solidFill>
              <a:prstDash val="solid"/>
            </a:ln>
            <a:effectLst/>
          </p:spPr>
          <p:txBody>
            <a:bodyPr lIns="0" rIns="0" rtlCol="0" anchor="ctr"/>
            <a:lstStyle/>
            <a:p>
              <a:pPr algn="ctr" defTabSz="731491">
                <a:defRPr/>
              </a:pPr>
              <a:r>
                <a:rPr lang="en-US" sz="1200" dirty="0">
                  <a:latin typeface="Intel Clear" panose="020B0604020203020204" pitchFamily="34" charset="0"/>
                </a:rPr>
                <a:t>DRAM</a:t>
              </a:r>
            </a:p>
          </p:txBody>
        </p:sp>
        <p:sp>
          <p:nvSpPr>
            <p:cNvPr id="8" name="Trapezoid 7">
              <a:extLst>
                <a:ext uri="{FF2B5EF4-FFF2-40B4-BE49-F238E27FC236}">
                  <a16:creationId xmlns:a16="http://schemas.microsoft.com/office/drawing/2014/main" id="{B7EFE0B4-2944-644F-83B2-F42972551012}"/>
                </a:ext>
              </a:extLst>
            </p:cNvPr>
            <p:cNvSpPr/>
            <p:nvPr/>
          </p:nvSpPr>
          <p:spPr>
            <a:xfrm>
              <a:off x="2370353" y="5620297"/>
              <a:ext cx="6181941" cy="816269"/>
            </a:xfrm>
            <a:prstGeom prst="trapezoid">
              <a:avLst>
                <a:gd name="adj" fmla="val 58019"/>
              </a:avLst>
            </a:prstGeom>
            <a:noFill/>
            <a:ln w="9525" cap="flat" cmpd="sng" algn="ctr">
              <a:solidFill>
                <a:schemeClr val="tx1"/>
              </a:solidFill>
              <a:prstDash val="solid"/>
            </a:ln>
            <a:effectLst/>
          </p:spPr>
          <p:txBody>
            <a:bodyPr lIns="0" rIns="0" rtlCol="0" anchor="ctr"/>
            <a:lstStyle/>
            <a:p>
              <a:pPr algn="ctr" defTabSz="731491">
                <a:defRPr/>
              </a:pPr>
              <a:r>
                <a:rPr lang="en-US" sz="1400" dirty="0">
                  <a:latin typeface="Intel Clear" panose="020B0604020203020204" pitchFamily="34" charset="0"/>
                </a:rPr>
                <a:t>NAND SSD</a:t>
              </a:r>
            </a:p>
          </p:txBody>
        </p:sp>
        <p:sp>
          <p:nvSpPr>
            <p:cNvPr id="9" name="Trapezoid 8">
              <a:extLst>
                <a:ext uri="{FF2B5EF4-FFF2-40B4-BE49-F238E27FC236}">
                  <a16:creationId xmlns:a16="http://schemas.microsoft.com/office/drawing/2014/main" id="{6C14A3E3-790F-1345-A81A-39A9ED92494F}"/>
                </a:ext>
              </a:extLst>
            </p:cNvPr>
            <p:cNvSpPr/>
            <p:nvPr/>
          </p:nvSpPr>
          <p:spPr>
            <a:xfrm>
              <a:off x="1873261" y="6456864"/>
              <a:ext cx="7181531" cy="889867"/>
            </a:xfrm>
            <a:prstGeom prst="trapezoid">
              <a:avLst>
                <a:gd name="adj" fmla="val 56132"/>
              </a:avLst>
            </a:prstGeom>
            <a:noFill/>
            <a:ln w="9525" cap="flat" cmpd="sng" algn="ctr">
              <a:solidFill>
                <a:schemeClr val="tx1"/>
              </a:solidFill>
              <a:prstDash val="solid"/>
            </a:ln>
            <a:effectLst/>
          </p:spPr>
          <p:txBody>
            <a:bodyPr lIns="0" rIns="0" rtlCol="0" anchor="ctr"/>
            <a:lstStyle/>
            <a:p>
              <a:pPr algn="ctr" defTabSz="731491">
                <a:defRPr/>
              </a:pPr>
              <a:r>
                <a:rPr lang="en-US" sz="1400" dirty="0">
                  <a:latin typeface="Intel Clear" panose="020B0604020203020204" pitchFamily="34" charset="0"/>
                </a:rPr>
                <a:t>Hard Disk Drives</a:t>
              </a:r>
            </a:p>
          </p:txBody>
        </p:sp>
        <p:sp>
          <p:nvSpPr>
            <p:cNvPr id="10" name="Trapezoid 9">
              <a:extLst>
                <a:ext uri="{FF2B5EF4-FFF2-40B4-BE49-F238E27FC236}">
                  <a16:creationId xmlns:a16="http://schemas.microsoft.com/office/drawing/2014/main" id="{617FEBE9-31A1-064B-9C69-17C82A265EF0}"/>
                </a:ext>
              </a:extLst>
            </p:cNvPr>
            <p:cNvSpPr/>
            <p:nvPr/>
          </p:nvSpPr>
          <p:spPr>
            <a:xfrm>
              <a:off x="2794353" y="4287623"/>
              <a:ext cx="5217379" cy="1274911"/>
            </a:xfrm>
            <a:prstGeom prst="trapezoid">
              <a:avLst>
                <a:gd name="adj" fmla="val 58019"/>
              </a:avLst>
            </a:prstGeom>
            <a:solidFill>
              <a:srgbClr val="004280">
                <a:lumMod val="40000"/>
                <a:lumOff val="60000"/>
              </a:srgbClr>
            </a:solidFill>
            <a:ln w="9525" cap="flat" cmpd="sng" algn="ctr">
              <a:noFill/>
              <a:prstDash val="solid"/>
            </a:ln>
            <a:effectLst>
              <a:glow rad="139700">
                <a:srgbClr val="FFDA00">
                  <a:satMod val="175000"/>
                  <a:alpha val="40000"/>
                </a:srgbClr>
              </a:glow>
              <a:outerShdw blurRad="50800" dist="38100" dir="2700000" algn="tl" rotWithShape="0">
                <a:prstClr val="black">
                  <a:alpha val="40000"/>
                </a:prstClr>
              </a:outerShdw>
            </a:effectLst>
            <a:scene3d>
              <a:camera prst="orthographicFront"/>
              <a:lightRig rig="threePt" dir="t"/>
            </a:scene3d>
            <a:sp3d>
              <a:bevelT w="165100" prst="coolSlant"/>
            </a:sp3d>
          </p:spPr>
          <p:txBody>
            <a:bodyPr lIns="0" tIns="0" rIns="0" bIns="146304" rtlCol="0" anchor="ctr"/>
            <a:lstStyle/>
            <a:p>
              <a:pPr algn="ctr" defTabSz="731491">
                <a:defRPr/>
              </a:pPr>
              <a:r>
                <a:rPr lang="en-US" sz="1800" b="1" dirty="0">
                  <a:solidFill>
                    <a:schemeClr val="bg2"/>
                  </a:solidFill>
                  <a:effectLst>
                    <a:outerShdw blurRad="38100" dist="38100" dir="2700000" algn="tl">
                      <a:srgbClr val="000000">
                        <a:alpha val="43137"/>
                      </a:srgbClr>
                    </a:outerShdw>
                  </a:effectLst>
                  <a:latin typeface="Intel Clear" panose="020B0604020203020204" pitchFamily="34" charset="0"/>
                </a:rPr>
                <a:t>Optane™ SSD</a:t>
              </a:r>
            </a:p>
          </p:txBody>
        </p:sp>
        <p:cxnSp>
          <p:nvCxnSpPr>
            <p:cNvPr id="11" name="Straight Arrow Connector 10">
              <a:extLst>
                <a:ext uri="{FF2B5EF4-FFF2-40B4-BE49-F238E27FC236}">
                  <a16:creationId xmlns:a16="http://schemas.microsoft.com/office/drawing/2014/main" id="{FDE90E61-2F56-9D46-ABDB-5E3B6127D8F6}"/>
                </a:ext>
              </a:extLst>
            </p:cNvPr>
            <p:cNvCxnSpPr>
              <a:cxnSpLocks/>
            </p:cNvCxnSpPr>
            <p:nvPr/>
          </p:nvCxnSpPr>
          <p:spPr>
            <a:xfrm flipH="1">
              <a:off x="898097" y="1312218"/>
              <a:ext cx="3464360" cy="55567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688430-2608-D347-9FE3-96BB0AA8E737}"/>
                </a:ext>
              </a:extLst>
            </p:cNvPr>
            <p:cNvSpPr txBox="1"/>
            <p:nvPr/>
          </p:nvSpPr>
          <p:spPr>
            <a:xfrm rot="17982349">
              <a:off x="2049110" y="3646419"/>
              <a:ext cx="1653920" cy="567752"/>
            </a:xfrm>
            <a:prstGeom prst="rect">
              <a:avLst/>
            </a:prstGeom>
            <a:noFill/>
            <a:ln>
              <a:noFill/>
            </a:ln>
          </p:spPr>
          <p:txBody>
            <a:bodyPr wrap="none" rtlCol="0">
              <a:spAutoFit/>
            </a:bodyPr>
            <a:lstStyle/>
            <a:p>
              <a:pPr defTabSz="731491"/>
              <a:r>
                <a:rPr lang="en-US" sz="1800" dirty="0">
                  <a:solidFill>
                    <a:srgbClr val="FFFFFF"/>
                  </a:solidFill>
                </a:rPr>
                <a:t>Latency*</a:t>
              </a:r>
            </a:p>
          </p:txBody>
        </p:sp>
        <p:cxnSp>
          <p:nvCxnSpPr>
            <p:cNvPr id="13" name="Straight Arrow Connector 12">
              <a:extLst>
                <a:ext uri="{FF2B5EF4-FFF2-40B4-BE49-F238E27FC236}">
                  <a16:creationId xmlns:a16="http://schemas.microsoft.com/office/drawing/2014/main" id="{4909ADDB-1AEA-C847-B875-EA9D326C36AF}"/>
                </a:ext>
              </a:extLst>
            </p:cNvPr>
            <p:cNvCxnSpPr>
              <a:cxnSpLocks/>
            </p:cNvCxnSpPr>
            <p:nvPr/>
          </p:nvCxnSpPr>
          <p:spPr>
            <a:xfrm flipH="1" flipV="1">
              <a:off x="6190290" y="1468479"/>
              <a:ext cx="3579135" cy="58141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376C0FF-F71B-5F40-8A1C-9CE1DC3F0AF4}"/>
                </a:ext>
              </a:extLst>
            </p:cNvPr>
            <p:cNvSpPr txBox="1"/>
            <p:nvPr/>
          </p:nvSpPr>
          <p:spPr>
            <a:xfrm rot="3582304">
              <a:off x="6621265" y="4348170"/>
              <a:ext cx="2469852" cy="567752"/>
            </a:xfrm>
            <a:prstGeom prst="rect">
              <a:avLst/>
            </a:prstGeom>
            <a:noFill/>
            <a:ln>
              <a:noFill/>
            </a:ln>
          </p:spPr>
          <p:txBody>
            <a:bodyPr wrap="square" rtlCol="0">
              <a:spAutoFit/>
            </a:bodyPr>
            <a:lstStyle/>
            <a:p>
              <a:pPr defTabSz="731491"/>
              <a:r>
                <a:rPr lang="en-US" sz="1800" dirty="0"/>
                <a:t>Bandwidth</a:t>
              </a:r>
            </a:p>
          </p:txBody>
        </p:sp>
        <p:sp>
          <p:nvSpPr>
            <p:cNvPr id="15" name="Left Brace 14">
              <a:extLst>
                <a:ext uri="{FF2B5EF4-FFF2-40B4-BE49-F238E27FC236}">
                  <a16:creationId xmlns:a16="http://schemas.microsoft.com/office/drawing/2014/main" id="{573D950D-0C40-274E-A052-EE664911D75D}"/>
                </a:ext>
              </a:extLst>
            </p:cNvPr>
            <p:cNvSpPr/>
            <p:nvPr/>
          </p:nvSpPr>
          <p:spPr>
            <a:xfrm rot="1767194">
              <a:off x="1819071" y="6455052"/>
              <a:ext cx="279587" cy="80193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31491"/>
              <a:endParaRPr lang="en-US" sz="1800">
                <a:solidFill>
                  <a:srgbClr val="FFFFFF"/>
                </a:solidFill>
              </a:endParaRPr>
            </a:p>
          </p:txBody>
        </p:sp>
        <p:sp>
          <p:nvSpPr>
            <p:cNvPr id="16" name="TextBox 15">
              <a:extLst>
                <a:ext uri="{FF2B5EF4-FFF2-40B4-BE49-F238E27FC236}">
                  <a16:creationId xmlns:a16="http://schemas.microsoft.com/office/drawing/2014/main" id="{51529C0F-5B2C-F643-A8CD-7EA70EE72628}"/>
                </a:ext>
              </a:extLst>
            </p:cNvPr>
            <p:cNvSpPr txBox="1"/>
            <p:nvPr/>
          </p:nvSpPr>
          <p:spPr>
            <a:xfrm rot="17982349">
              <a:off x="1270905" y="6515004"/>
              <a:ext cx="855375" cy="402158"/>
            </a:xfrm>
            <a:prstGeom prst="rect">
              <a:avLst/>
            </a:prstGeom>
            <a:noFill/>
            <a:ln>
              <a:noFill/>
            </a:ln>
          </p:spPr>
          <p:txBody>
            <a:bodyPr wrap="none" rtlCol="0">
              <a:spAutoFit/>
            </a:bodyPr>
            <a:lstStyle/>
            <a:p>
              <a:pPr defTabSz="731491"/>
              <a:r>
                <a:rPr lang="en-US" sz="1100" dirty="0"/>
                <a:t>~&gt;</a:t>
              </a:r>
              <a:r>
                <a:rPr lang="en-US" sz="1100" dirty="0" err="1"/>
                <a:t>mS</a:t>
              </a:r>
              <a:endParaRPr lang="en-US" sz="1100" dirty="0"/>
            </a:p>
          </p:txBody>
        </p:sp>
        <p:sp>
          <p:nvSpPr>
            <p:cNvPr id="17" name="Left Brace 16">
              <a:extLst>
                <a:ext uri="{FF2B5EF4-FFF2-40B4-BE49-F238E27FC236}">
                  <a16:creationId xmlns:a16="http://schemas.microsoft.com/office/drawing/2014/main" id="{9189E84D-A23C-304C-B3B7-F5126640D256}"/>
                </a:ext>
              </a:extLst>
            </p:cNvPr>
            <p:cNvSpPr/>
            <p:nvPr/>
          </p:nvSpPr>
          <p:spPr>
            <a:xfrm rot="1745753">
              <a:off x="2287426" y="5580799"/>
              <a:ext cx="279587" cy="80193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31491"/>
              <a:endParaRPr lang="en-US" sz="1800">
                <a:solidFill>
                  <a:srgbClr val="FFFFFF"/>
                </a:solidFill>
              </a:endParaRPr>
            </a:p>
          </p:txBody>
        </p:sp>
        <p:sp>
          <p:nvSpPr>
            <p:cNvPr id="18" name="TextBox 17">
              <a:extLst>
                <a:ext uri="{FF2B5EF4-FFF2-40B4-BE49-F238E27FC236}">
                  <a16:creationId xmlns:a16="http://schemas.microsoft.com/office/drawing/2014/main" id="{3A6CB449-1988-9747-9F06-19126EC998E6}"/>
                </a:ext>
              </a:extLst>
            </p:cNvPr>
            <p:cNvSpPr txBox="1"/>
            <p:nvPr/>
          </p:nvSpPr>
          <p:spPr>
            <a:xfrm rot="17982349">
              <a:off x="1433450" y="5691280"/>
              <a:ext cx="1563288" cy="402158"/>
            </a:xfrm>
            <a:prstGeom prst="rect">
              <a:avLst/>
            </a:prstGeom>
            <a:noFill/>
            <a:ln>
              <a:noFill/>
            </a:ln>
          </p:spPr>
          <p:txBody>
            <a:bodyPr wrap="none" rtlCol="0">
              <a:spAutoFit/>
            </a:bodyPr>
            <a:lstStyle/>
            <a:p>
              <a:pPr defTabSz="731491"/>
              <a:r>
                <a:rPr lang="en-US" sz="1100" dirty="0"/>
                <a:t>~10-100’s </a:t>
              </a:r>
              <a:r>
                <a:rPr lang="en-US" sz="1100" dirty="0" err="1">
                  <a:latin typeface="Symbol" panose="05050102010706020507" pitchFamily="18" charset="2"/>
                </a:rPr>
                <a:t>m</a:t>
              </a:r>
              <a:r>
                <a:rPr lang="en-US" sz="1100" dirty="0" err="1"/>
                <a:t>S</a:t>
              </a:r>
              <a:endParaRPr lang="en-US" sz="1100" dirty="0"/>
            </a:p>
          </p:txBody>
        </p:sp>
        <p:sp>
          <p:nvSpPr>
            <p:cNvPr id="19" name="Left Brace 18">
              <a:extLst>
                <a:ext uri="{FF2B5EF4-FFF2-40B4-BE49-F238E27FC236}">
                  <a16:creationId xmlns:a16="http://schemas.microsoft.com/office/drawing/2014/main" id="{FE18E4B3-F1AB-304A-8F92-6FB1A5818DD8}"/>
                </a:ext>
              </a:extLst>
            </p:cNvPr>
            <p:cNvSpPr/>
            <p:nvPr/>
          </p:nvSpPr>
          <p:spPr>
            <a:xfrm rot="1742186">
              <a:off x="2892664" y="4130951"/>
              <a:ext cx="267205" cy="1434160"/>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31491"/>
              <a:endParaRPr lang="en-US" sz="1800">
                <a:solidFill>
                  <a:srgbClr val="FFFFFF"/>
                </a:solidFill>
              </a:endParaRPr>
            </a:p>
          </p:txBody>
        </p:sp>
        <p:sp>
          <p:nvSpPr>
            <p:cNvPr id="20" name="TextBox 19">
              <a:extLst>
                <a:ext uri="{FF2B5EF4-FFF2-40B4-BE49-F238E27FC236}">
                  <a16:creationId xmlns:a16="http://schemas.microsoft.com/office/drawing/2014/main" id="{26BD4A42-BF5B-F446-883C-DB3AD9A65B02}"/>
                </a:ext>
              </a:extLst>
            </p:cNvPr>
            <p:cNvSpPr txBox="1"/>
            <p:nvPr/>
          </p:nvSpPr>
          <p:spPr>
            <a:xfrm rot="17982349">
              <a:off x="2293629" y="4533487"/>
              <a:ext cx="1012144" cy="402158"/>
            </a:xfrm>
            <a:prstGeom prst="rect">
              <a:avLst/>
            </a:prstGeom>
            <a:noFill/>
            <a:ln>
              <a:noFill/>
            </a:ln>
          </p:spPr>
          <p:txBody>
            <a:bodyPr wrap="none" rtlCol="0">
              <a:spAutoFit/>
            </a:bodyPr>
            <a:lstStyle/>
            <a:p>
              <a:pPr defTabSz="731491"/>
              <a:r>
                <a:rPr lang="en-US" sz="1100" dirty="0"/>
                <a:t>~1’s </a:t>
              </a:r>
              <a:r>
                <a:rPr lang="en-US" sz="1100" dirty="0" err="1">
                  <a:latin typeface="Symbol" panose="05050102010706020507" pitchFamily="18" charset="2"/>
                </a:rPr>
                <a:t>m</a:t>
              </a:r>
              <a:r>
                <a:rPr lang="en-US" sz="1100" dirty="0" err="1"/>
                <a:t>S</a:t>
              </a:r>
              <a:endParaRPr lang="en-US" sz="1100" dirty="0"/>
            </a:p>
          </p:txBody>
        </p:sp>
        <p:sp>
          <p:nvSpPr>
            <p:cNvPr id="21" name="Left Brace 20">
              <a:extLst>
                <a:ext uri="{FF2B5EF4-FFF2-40B4-BE49-F238E27FC236}">
                  <a16:creationId xmlns:a16="http://schemas.microsoft.com/office/drawing/2014/main" id="{C1B1B2A9-2378-BE4D-9415-2F0E73054F9C}"/>
                </a:ext>
              </a:extLst>
            </p:cNvPr>
            <p:cNvSpPr/>
            <p:nvPr/>
          </p:nvSpPr>
          <p:spPr>
            <a:xfrm rot="1761757">
              <a:off x="3669941" y="2937283"/>
              <a:ext cx="186520" cy="121142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31491"/>
              <a:endParaRPr lang="en-US" sz="1800">
                <a:solidFill>
                  <a:srgbClr val="FFFFFF"/>
                </a:solidFill>
              </a:endParaRPr>
            </a:p>
          </p:txBody>
        </p:sp>
        <p:sp>
          <p:nvSpPr>
            <p:cNvPr id="22" name="TextBox 21">
              <a:extLst>
                <a:ext uri="{FF2B5EF4-FFF2-40B4-BE49-F238E27FC236}">
                  <a16:creationId xmlns:a16="http://schemas.microsoft.com/office/drawing/2014/main" id="{493A2F87-BDF0-C842-9FBA-94E6F85B734F}"/>
                </a:ext>
              </a:extLst>
            </p:cNvPr>
            <p:cNvSpPr txBox="1"/>
            <p:nvPr/>
          </p:nvSpPr>
          <p:spPr>
            <a:xfrm rot="17982349">
              <a:off x="2996140" y="3146316"/>
              <a:ext cx="1247298" cy="402158"/>
            </a:xfrm>
            <a:prstGeom prst="rect">
              <a:avLst/>
            </a:prstGeom>
            <a:noFill/>
            <a:ln>
              <a:noFill/>
            </a:ln>
          </p:spPr>
          <p:txBody>
            <a:bodyPr wrap="none" rtlCol="0">
              <a:spAutoFit/>
            </a:bodyPr>
            <a:lstStyle/>
            <a:p>
              <a:pPr defTabSz="731491"/>
              <a:r>
                <a:rPr lang="en-US" sz="1100" dirty="0"/>
                <a:t>~100’s </a:t>
              </a:r>
              <a:r>
                <a:rPr lang="en-US" sz="1100" dirty="0" err="1"/>
                <a:t>nS</a:t>
              </a:r>
              <a:endParaRPr lang="en-US" sz="1100" dirty="0"/>
            </a:p>
          </p:txBody>
        </p:sp>
        <p:sp>
          <p:nvSpPr>
            <p:cNvPr id="23" name="Left Brace 22">
              <a:extLst>
                <a:ext uri="{FF2B5EF4-FFF2-40B4-BE49-F238E27FC236}">
                  <a16:creationId xmlns:a16="http://schemas.microsoft.com/office/drawing/2014/main" id="{8F33A7B1-1C37-BE4C-86ED-96222FEBB281}"/>
                </a:ext>
              </a:extLst>
            </p:cNvPr>
            <p:cNvSpPr/>
            <p:nvPr/>
          </p:nvSpPr>
          <p:spPr>
            <a:xfrm rot="1791634">
              <a:off x="4230905" y="2140094"/>
              <a:ext cx="217451" cy="732142"/>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31491"/>
              <a:endParaRPr lang="en-US" sz="1800">
                <a:solidFill>
                  <a:srgbClr val="FFFFFF"/>
                </a:solidFill>
              </a:endParaRPr>
            </a:p>
          </p:txBody>
        </p:sp>
        <p:sp>
          <p:nvSpPr>
            <p:cNvPr id="24" name="TextBox 23">
              <a:extLst>
                <a:ext uri="{FF2B5EF4-FFF2-40B4-BE49-F238E27FC236}">
                  <a16:creationId xmlns:a16="http://schemas.microsoft.com/office/drawing/2014/main" id="{F8B0D9B8-2D66-D849-A4A0-C638286F7B17}"/>
                </a:ext>
              </a:extLst>
            </p:cNvPr>
            <p:cNvSpPr txBox="1"/>
            <p:nvPr/>
          </p:nvSpPr>
          <p:spPr>
            <a:xfrm rot="17982349">
              <a:off x="3566967" y="2176373"/>
              <a:ext cx="1127271" cy="402158"/>
            </a:xfrm>
            <a:prstGeom prst="rect">
              <a:avLst/>
            </a:prstGeom>
            <a:noFill/>
            <a:ln>
              <a:noFill/>
            </a:ln>
          </p:spPr>
          <p:txBody>
            <a:bodyPr wrap="none" rtlCol="0">
              <a:spAutoFit/>
            </a:bodyPr>
            <a:lstStyle/>
            <a:p>
              <a:pPr defTabSz="731491"/>
              <a:r>
                <a:rPr lang="en-US" sz="1100" dirty="0"/>
                <a:t>~10’s </a:t>
              </a:r>
              <a:r>
                <a:rPr lang="en-US" sz="1100" dirty="0" err="1"/>
                <a:t>nS</a:t>
              </a:r>
              <a:endParaRPr lang="en-US" sz="1100" dirty="0"/>
            </a:p>
          </p:txBody>
        </p:sp>
        <p:sp>
          <p:nvSpPr>
            <p:cNvPr id="25" name="Left Brace 24">
              <a:extLst>
                <a:ext uri="{FF2B5EF4-FFF2-40B4-BE49-F238E27FC236}">
                  <a16:creationId xmlns:a16="http://schemas.microsoft.com/office/drawing/2014/main" id="{7467457A-636B-D941-87EA-D18F80FDBD83}"/>
                </a:ext>
              </a:extLst>
            </p:cNvPr>
            <p:cNvSpPr/>
            <p:nvPr/>
          </p:nvSpPr>
          <p:spPr>
            <a:xfrm rot="1832104">
              <a:off x="4754534" y="1194916"/>
              <a:ext cx="217451" cy="806315"/>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31491"/>
              <a:endParaRPr lang="en-US" sz="1800">
                <a:solidFill>
                  <a:srgbClr val="FFFFFF"/>
                </a:solidFill>
              </a:endParaRPr>
            </a:p>
          </p:txBody>
        </p:sp>
        <p:sp>
          <p:nvSpPr>
            <p:cNvPr id="26" name="TextBox 25">
              <a:extLst>
                <a:ext uri="{FF2B5EF4-FFF2-40B4-BE49-F238E27FC236}">
                  <a16:creationId xmlns:a16="http://schemas.microsoft.com/office/drawing/2014/main" id="{9F459631-B807-3D4E-B694-E994D4B317CB}"/>
                </a:ext>
              </a:extLst>
            </p:cNvPr>
            <p:cNvSpPr txBox="1"/>
            <p:nvPr/>
          </p:nvSpPr>
          <p:spPr>
            <a:xfrm rot="17982349">
              <a:off x="4322904" y="1282161"/>
              <a:ext cx="671661" cy="402158"/>
            </a:xfrm>
            <a:prstGeom prst="rect">
              <a:avLst/>
            </a:prstGeom>
            <a:noFill/>
            <a:ln>
              <a:noFill/>
            </a:ln>
          </p:spPr>
          <p:txBody>
            <a:bodyPr wrap="none" rtlCol="0">
              <a:spAutoFit/>
            </a:bodyPr>
            <a:lstStyle/>
            <a:p>
              <a:pPr defTabSz="731491"/>
              <a:r>
                <a:rPr lang="en-US" sz="1100" dirty="0"/>
                <a:t>~</a:t>
              </a:r>
              <a:r>
                <a:rPr lang="en-US" sz="1100" dirty="0" err="1"/>
                <a:t>pS</a:t>
              </a:r>
              <a:endParaRPr lang="en-US" sz="1100" dirty="0"/>
            </a:p>
          </p:txBody>
        </p:sp>
        <p:sp>
          <p:nvSpPr>
            <p:cNvPr id="27" name="TextBox 26">
              <a:extLst>
                <a:ext uri="{FF2B5EF4-FFF2-40B4-BE49-F238E27FC236}">
                  <a16:creationId xmlns:a16="http://schemas.microsoft.com/office/drawing/2014/main" id="{51DE9E14-31D5-914B-9AAE-1B402A243A8F}"/>
                </a:ext>
              </a:extLst>
            </p:cNvPr>
            <p:cNvSpPr txBox="1"/>
            <p:nvPr/>
          </p:nvSpPr>
          <p:spPr>
            <a:xfrm rot="17982349">
              <a:off x="-30552" y="3404876"/>
              <a:ext cx="5004870" cy="567752"/>
            </a:xfrm>
            <a:prstGeom prst="rect">
              <a:avLst/>
            </a:prstGeom>
            <a:noFill/>
            <a:ln>
              <a:noFill/>
            </a:ln>
          </p:spPr>
          <p:txBody>
            <a:bodyPr wrap="none" rtlCol="0">
              <a:spAutoFit/>
            </a:bodyPr>
            <a:lstStyle/>
            <a:p>
              <a:pPr defTabSz="731491"/>
              <a:r>
                <a:rPr lang="en-US" sz="1800" dirty="0"/>
                <a:t>Higher Capacity* / Lower Cost</a:t>
              </a:r>
            </a:p>
          </p:txBody>
        </p:sp>
        <p:sp>
          <p:nvSpPr>
            <p:cNvPr id="28" name="TextBox 27">
              <a:extLst>
                <a:ext uri="{FF2B5EF4-FFF2-40B4-BE49-F238E27FC236}">
                  <a16:creationId xmlns:a16="http://schemas.microsoft.com/office/drawing/2014/main" id="{1F786892-8ED9-1743-9582-BF07AEC44D0E}"/>
                </a:ext>
              </a:extLst>
            </p:cNvPr>
            <p:cNvSpPr txBox="1"/>
            <p:nvPr/>
          </p:nvSpPr>
          <p:spPr>
            <a:xfrm rot="18053356">
              <a:off x="-107890" y="6118611"/>
              <a:ext cx="1139521" cy="402158"/>
            </a:xfrm>
            <a:prstGeom prst="rect">
              <a:avLst/>
            </a:prstGeom>
            <a:noFill/>
            <a:ln>
              <a:noFill/>
            </a:ln>
          </p:spPr>
          <p:txBody>
            <a:bodyPr wrap="none" rtlCol="0">
              <a:spAutoFit/>
            </a:bodyPr>
            <a:lstStyle/>
            <a:p>
              <a:pPr algn="ctr" defTabSz="731491"/>
              <a:r>
                <a:rPr lang="en-US" sz="1100" dirty="0"/>
                <a:t>~10’s TB</a:t>
              </a:r>
            </a:p>
          </p:txBody>
        </p:sp>
        <p:sp>
          <p:nvSpPr>
            <p:cNvPr id="29" name="TextBox 28">
              <a:extLst>
                <a:ext uri="{FF2B5EF4-FFF2-40B4-BE49-F238E27FC236}">
                  <a16:creationId xmlns:a16="http://schemas.microsoft.com/office/drawing/2014/main" id="{C286A591-EF30-104D-9107-3917F255578A}"/>
                </a:ext>
              </a:extLst>
            </p:cNvPr>
            <p:cNvSpPr txBox="1"/>
            <p:nvPr/>
          </p:nvSpPr>
          <p:spPr>
            <a:xfrm rot="18052828">
              <a:off x="608065" y="5039566"/>
              <a:ext cx="803935" cy="402158"/>
            </a:xfrm>
            <a:prstGeom prst="rect">
              <a:avLst/>
            </a:prstGeom>
            <a:noFill/>
            <a:ln>
              <a:noFill/>
            </a:ln>
          </p:spPr>
          <p:txBody>
            <a:bodyPr wrap="none" rtlCol="0">
              <a:spAutoFit/>
            </a:bodyPr>
            <a:lstStyle/>
            <a:p>
              <a:pPr algn="ctr" defTabSz="731491"/>
              <a:r>
                <a:rPr lang="en-US" sz="1100" dirty="0"/>
                <a:t>~8TB</a:t>
              </a:r>
            </a:p>
          </p:txBody>
        </p:sp>
        <p:sp>
          <p:nvSpPr>
            <p:cNvPr id="30" name="TextBox 29">
              <a:extLst>
                <a:ext uri="{FF2B5EF4-FFF2-40B4-BE49-F238E27FC236}">
                  <a16:creationId xmlns:a16="http://schemas.microsoft.com/office/drawing/2014/main" id="{5CEEE337-F20E-194B-8D78-C5B7BC57FDD1}"/>
                </a:ext>
              </a:extLst>
            </p:cNvPr>
            <p:cNvSpPr txBox="1"/>
            <p:nvPr/>
          </p:nvSpPr>
          <p:spPr>
            <a:xfrm rot="18051872">
              <a:off x="1130831" y="3932523"/>
              <a:ext cx="982750" cy="402158"/>
            </a:xfrm>
            <a:prstGeom prst="rect">
              <a:avLst/>
            </a:prstGeom>
            <a:noFill/>
            <a:ln>
              <a:noFill/>
            </a:ln>
          </p:spPr>
          <p:txBody>
            <a:bodyPr wrap="none" rtlCol="0">
              <a:spAutoFit/>
            </a:bodyPr>
            <a:lstStyle/>
            <a:p>
              <a:pPr defTabSz="731491"/>
              <a:r>
                <a:rPr lang="en-US" sz="1100" dirty="0"/>
                <a:t>~1.5TB</a:t>
              </a:r>
            </a:p>
          </p:txBody>
        </p:sp>
        <p:sp>
          <p:nvSpPr>
            <p:cNvPr id="31" name="TextBox 30">
              <a:extLst>
                <a:ext uri="{FF2B5EF4-FFF2-40B4-BE49-F238E27FC236}">
                  <a16:creationId xmlns:a16="http://schemas.microsoft.com/office/drawing/2014/main" id="{F9AC4A20-C77D-8149-954A-DD9E902B84B4}"/>
                </a:ext>
              </a:extLst>
            </p:cNvPr>
            <p:cNvSpPr txBox="1"/>
            <p:nvPr/>
          </p:nvSpPr>
          <p:spPr>
            <a:xfrm rot="18046060">
              <a:off x="1842747" y="2650428"/>
              <a:ext cx="1078281" cy="402158"/>
            </a:xfrm>
            <a:prstGeom prst="rect">
              <a:avLst/>
            </a:prstGeom>
            <a:noFill/>
            <a:ln>
              <a:noFill/>
            </a:ln>
          </p:spPr>
          <p:txBody>
            <a:bodyPr wrap="none" rtlCol="0">
              <a:spAutoFit/>
            </a:bodyPr>
            <a:lstStyle/>
            <a:p>
              <a:pPr defTabSz="731491"/>
              <a:r>
                <a:rPr lang="en-US" sz="1100" dirty="0"/>
                <a:t>~512GB</a:t>
              </a:r>
            </a:p>
          </p:txBody>
        </p:sp>
        <p:sp>
          <p:nvSpPr>
            <p:cNvPr id="32" name="TextBox 31">
              <a:extLst>
                <a:ext uri="{FF2B5EF4-FFF2-40B4-BE49-F238E27FC236}">
                  <a16:creationId xmlns:a16="http://schemas.microsoft.com/office/drawing/2014/main" id="{2B3318D0-DBDD-6A49-8593-374DD097CFA4}"/>
                </a:ext>
              </a:extLst>
            </p:cNvPr>
            <p:cNvSpPr txBox="1"/>
            <p:nvPr/>
          </p:nvSpPr>
          <p:spPr>
            <a:xfrm rot="18077398">
              <a:off x="2514761" y="1612826"/>
              <a:ext cx="1078281" cy="402158"/>
            </a:xfrm>
            <a:prstGeom prst="rect">
              <a:avLst/>
            </a:prstGeom>
            <a:noFill/>
            <a:ln>
              <a:noFill/>
            </a:ln>
          </p:spPr>
          <p:txBody>
            <a:bodyPr wrap="none" rtlCol="0">
              <a:spAutoFit/>
            </a:bodyPr>
            <a:lstStyle/>
            <a:p>
              <a:pPr defTabSz="731491"/>
              <a:r>
                <a:rPr lang="en-US" sz="1100" dirty="0">
                  <a:solidFill>
                    <a:srgbClr val="FFFFFF"/>
                  </a:solidFill>
                </a:rPr>
                <a:t>~128GB</a:t>
              </a:r>
            </a:p>
          </p:txBody>
        </p:sp>
        <p:sp>
          <p:nvSpPr>
            <p:cNvPr id="33" name="Trapezoid 32">
              <a:extLst>
                <a:ext uri="{FF2B5EF4-FFF2-40B4-BE49-F238E27FC236}">
                  <a16:creationId xmlns:a16="http://schemas.microsoft.com/office/drawing/2014/main" id="{99A06ED2-4AD5-C046-988A-2540B2162309}"/>
                </a:ext>
              </a:extLst>
            </p:cNvPr>
            <p:cNvSpPr/>
            <p:nvPr/>
          </p:nvSpPr>
          <p:spPr>
            <a:xfrm>
              <a:off x="3560558" y="2915106"/>
              <a:ext cx="3666050" cy="1303240"/>
            </a:xfrm>
            <a:prstGeom prst="trapezoid">
              <a:avLst>
                <a:gd name="adj" fmla="val 58019"/>
              </a:avLst>
            </a:prstGeom>
            <a:solidFill>
              <a:srgbClr val="2B97D3"/>
            </a:solidFill>
            <a:ln w="9525" cap="flat" cmpd="sng" algn="ctr">
              <a:noFill/>
              <a:prstDash val="solid"/>
            </a:ln>
            <a:effectLst>
              <a:glow rad="139700">
                <a:srgbClr val="FFDA00">
                  <a:satMod val="175000"/>
                  <a:alpha val="40000"/>
                </a:srgbClr>
              </a:glow>
              <a:outerShdw blurRad="50800" dist="38100" dir="2700000" algn="tl" rotWithShape="0">
                <a:prstClr val="black">
                  <a:alpha val="40000"/>
                </a:prstClr>
              </a:outerShdw>
            </a:effectLst>
            <a:scene3d>
              <a:camera prst="orthographicFront"/>
              <a:lightRig rig="threePt" dir="t"/>
            </a:scene3d>
            <a:sp3d>
              <a:bevelT w="165100" prst="coolSlant"/>
            </a:sp3d>
          </p:spPr>
          <p:txBody>
            <a:bodyPr lIns="0" tIns="0" rIns="0" bIns="146304" rtlCol="0" anchor="ctr"/>
            <a:lstStyle/>
            <a:p>
              <a:pPr algn="ctr" defTabSz="731491">
                <a:defRPr/>
              </a:pPr>
              <a:r>
                <a:rPr lang="en-US" sz="1800" b="1" dirty="0" err="1">
                  <a:solidFill>
                    <a:schemeClr val="bg2"/>
                  </a:solidFill>
                  <a:effectLst>
                    <a:outerShdw blurRad="38100" dist="38100" dir="2700000" algn="tl">
                      <a:srgbClr val="000000">
                        <a:alpha val="43137"/>
                      </a:srgbClr>
                    </a:outerShdw>
                  </a:effectLst>
                  <a:latin typeface="Intel Clear" panose="020B0604020203020204" pitchFamily="34" charset="0"/>
                </a:rPr>
                <a:t>Optane</a:t>
              </a:r>
              <a:r>
                <a:rPr lang="en-US" sz="1800" b="1" dirty="0">
                  <a:solidFill>
                    <a:schemeClr val="bg2"/>
                  </a:solidFill>
                  <a:effectLst>
                    <a:outerShdw blurRad="38100" dist="38100" dir="2700000" algn="tl">
                      <a:srgbClr val="000000">
                        <a:alpha val="43137"/>
                      </a:srgbClr>
                    </a:outerShdw>
                  </a:effectLst>
                  <a:latin typeface="Intel Clear" panose="020B0604020203020204" pitchFamily="34" charset="0"/>
                </a:rPr>
                <a:t>™ DC Persistent Memory</a:t>
              </a:r>
            </a:p>
          </p:txBody>
        </p:sp>
        <p:cxnSp>
          <p:nvCxnSpPr>
            <p:cNvPr id="34" name="Straight Connector 33">
              <a:extLst>
                <a:ext uri="{FF2B5EF4-FFF2-40B4-BE49-F238E27FC236}">
                  <a16:creationId xmlns:a16="http://schemas.microsoft.com/office/drawing/2014/main" id="{A1419597-35E8-DE44-9095-EDD8DCB5E060}"/>
                </a:ext>
              </a:extLst>
            </p:cNvPr>
            <p:cNvCxnSpPr/>
            <p:nvPr/>
          </p:nvCxnSpPr>
          <p:spPr>
            <a:xfrm>
              <a:off x="1785041" y="3296067"/>
              <a:ext cx="1636552" cy="83086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5F27B3-E122-8647-999C-5D7A397384D8}"/>
                </a:ext>
              </a:extLst>
            </p:cNvPr>
            <p:cNvCxnSpPr/>
            <p:nvPr/>
          </p:nvCxnSpPr>
          <p:spPr>
            <a:xfrm>
              <a:off x="2504932" y="2107811"/>
              <a:ext cx="1636552" cy="83086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10CAB8-BC4A-334D-A17B-AA5B1F9AC8EA}"/>
                </a:ext>
              </a:extLst>
            </p:cNvPr>
            <p:cNvCxnSpPr/>
            <p:nvPr/>
          </p:nvCxnSpPr>
          <p:spPr>
            <a:xfrm>
              <a:off x="1125660" y="4696552"/>
              <a:ext cx="1636552" cy="83086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88DED1-E4F5-BF46-A051-7F1D1F8DFF5C}"/>
                </a:ext>
              </a:extLst>
            </p:cNvPr>
            <p:cNvCxnSpPr/>
            <p:nvPr/>
          </p:nvCxnSpPr>
          <p:spPr>
            <a:xfrm>
              <a:off x="613256" y="5671200"/>
              <a:ext cx="1636552" cy="83086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D184D7E6-CBFF-6B4A-8C59-8B6D233F0DA9}"/>
              </a:ext>
            </a:extLst>
          </p:cNvPr>
          <p:cNvSpPr txBox="1"/>
          <p:nvPr/>
        </p:nvSpPr>
        <p:spPr>
          <a:xfrm>
            <a:off x="5953066" y="1650104"/>
            <a:ext cx="5678495" cy="400110"/>
          </a:xfrm>
          <a:prstGeom prst="rect">
            <a:avLst/>
          </a:prstGeom>
          <a:noFill/>
        </p:spPr>
        <p:txBody>
          <a:bodyPr wrap="square" rtlCol="0">
            <a:spAutoFit/>
          </a:bodyPr>
          <a:lstStyle/>
          <a:p>
            <a:r>
              <a:rPr lang="en-US" sz="2000" dirty="0"/>
              <a:t>Intel</a:t>
            </a:r>
            <a:r>
              <a:rPr lang="en-US" sz="2000" baseline="30000" dirty="0"/>
              <a:t>®</a:t>
            </a:r>
            <a:r>
              <a:rPr lang="en-US" sz="2000" dirty="0"/>
              <a:t> </a:t>
            </a:r>
            <a:r>
              <a:rPr lang="en-US" sz="2000" dirty="0" err="1"/>
              <a:t>Optane</a:t>
            </a:r>
            <a:r>
              <a:rPr lang="en-US" sz="2000" dirty="0"/>
              <a:t>™ Data Center Persistent Memory</a:t>
            </a:r>
          </a:p>
        </p:txBody>
      </p:sp>
      <p:pic>
        <p:nvPicPr>
          <p:cNvPr id="39" name="Picture 38">
            <a:extLst>
              <a:ext uri="{FF2B5EF4-FFF2-40B4-BE49-F238E27FC236}">
                <a16:creationId xmlns:a16="http://schemas.microsoft.com/office/drawing/2014/main" id="{1A0AA70C-16D5-2949-AA70-BA95DE5CC683}"/>
              </a:ext>
            </a:extLst>
          </p:cNvPr>
          <p:cNvPicPr>
            <a:picLocks noChangeAspect="1"/>
          </p:cNvPicPr>
          <p:nvPr/>
        </p:nvPicPr>
        <p:blipFill>
          <a:blip r:embed="rId2"/>
          <a:stretch>
            <a:fillRect/>
          </a:stretch>
        </p:blipFill>
        <p:spPr>
          <a:xfrm>
            <a:off x="7071451" y="3406265"/>
            <a:ext cx="1934381" cy="1525954"/>
          </a:xfrm>
          <a:prstGeom prst="rect">
            <a:avLst/>
          </a:prstGeom>
        </p:spPr>
      </p:pic>
      <p:pic>
        <p:nvPicPr>
          <p:cNvPr id="40" name="Picture 39">
            <a:extLst>
              <a:ext uri="{FF2B5EF4-FFF2-40B4-BE49-F238E27FC236}">
                <a16:creationId xmlns:a16="http://schemas.microsoft.com/office/drawing/2014/main" id="{3E9382B3-D697-BE4A-A40B-B30A6A0DAE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2676" y="3793889"/>
            <a:ext cx="1769554" cy="1332917"/>
          </a:xfrm>
          <a:prstGeom prst="rect">
            <a:avLst/>
          </a:prstGeom>
        </p:spPr>
      </p:pic>
      <p:sp>
        <p:nvSpPr>
          <p:cNvPr id="42" name="TextBox 41">
            <a:extLst>
              <a:ext uri="{FF2B5EF4-FFF2-40B4-BE49-F238E27FC236}">
                <a16:creationId xmlns:a16="http://schemas.microsoft.com/office/drawing/2014/main" id="{3ABA40AF-4D8C-2E48-9B83-18DDF4FBF857}"/>
              </a:ext>
            </a:extLst>
          </p:cNvPr>
          <p:cNvSpPr txBox="1"/>
          <p:nvPr/>
        </p:nvSpPr>
        <p:spPr>
          <a:xfrm>
            <a:off x="7284033" y="3048405"/>
            <a:ext cx="3916203" cy="307777"/>
          </a:xfrm>
          <a:prstGeom prst="rect">
            <a:avLst/>
          </a:prstGeom>
          <a:noFill/>
          <a:ln>
            <a:noFill/>
          </a:ln>
        </p:spPr>
        <p:txBody>
          <a:bodyPr vert="horz" wrap="square" lIns="0" tIns="0" rIns="0" bIns="0" rtlCol="0">
            <a:spAutoFit/>
          </a:bodyPr>
          <a:lstStyle/>
          <a:p>
            <a:pPr defTabSz="731485"/>
            <a:r>
              <a:rPr lang="en-US" sz="2000" dirty="0">
                <a:solidFill>
                  <a:prstClr val="white"/>
                </a:solidFill>
              </a:rPr>
              <a:t>Intel® Optane™ SSD’s</a:t>
            </a:r>
          </a:p>
        </p:txBody>
      </p:sp>
      <p:pic>
        <p:nvPicPr>
          <p:cNvPr id="43" name="Picture 42">
            <a:extLst>
              <a:ext uri="{FF2B5EF4-FFF2-40B4-BE49-F238E27FC236}">
                <a16:creationId xmlns:a16="http://schemas.microsoft.com/office/drawing/2014/main" id="{2F9C7A3F-B6E2-4649-9154-03552FD750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36493">
            <a:off x="7274982" y="1520107"/>
            <a:ext cx="2975720" cy="1840653"/>
          </a:xfrm>
          <a:prstGeom prst="rect">
            <a:avLst/>
          </a:prstGeom>
        </p:spPr>
      </p:pic>
    </p:spTree>
    <p:extLst>
      <p:ext uri="{BB962C8B-B14F-4D97-AF65-F5344CB8AC3E}">
        <p14:creationId xmlns:p14="http://schemas.microsoft.com/office/powerpoint/2010/main" val="65196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615A-43B5-2F4A-8F92-D71CFE82DDC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E8E80CD-D932-204A-A8B0-D70F858DAE52}"/>
              </a:ext>
            </a:extLst>
          </p:cNvPr>
          <p:cNvSpPr>
            <a:spLocks noGrp="1"/>
          </p:cNvSpPr>
          <p:nvPr>
            <p:ph idx="1"/>
          </p:nvPr>
        </p:nvSpPr>
        <p:spPr/>
        <p:txBody>
          <a:bodyPr/>
          <a:lstStyle/>
          <a:p>
            <a:r>
              <a:rPr lang="en-US" dirty="0"/>
              <a:t>Introduction</a:t>
            </a:r>
          </a:p>
          <a:p>
            <a:r>
              <a:rPr lang="en-US" dirty="0">
                <a:solidFill>
                  <a:schemeClr val="tx2">
                    <a:lumMod val="10000"/>
                  </a:schemeClr>
                </a:solidFill>
              </a:rPr>
              <a:t>Problem Statement and Solution Space </a:t>
            </a:r>
          </a:p>
          <a:p>
            <a:r>
              <a:rPr lang="en-US" dirty="0">
                <a:solidFill>
                  <a:schemeClr val="tx2">
                    <a:lumMod val="10000"/>
                  </a:schemeClr>
                </a:solidFill>
              </a:rPr>
              <a:t>Cross Point Memory Array and Choices of Selector</a:t>
            </a:r>
          </a:p>
          <a:p>
            <a:r>
              <a:rPr lang="en-US" dirty="0">
                <a:solidFill>
                  <a:schemeClr val="tx2">
                    <a:lumMod val="10000"/>
                  </a:schemeClr>
                </a:solidFill>
              </a:rPr>
              <a:t>3D </a:t>
            </a:r>
            <a:r>
              <a:rPr lang="en-US" dirty="0" err="1">
                <a:solidFill>
                  <a:schemeClr val="tx2">
                    <a:lumMod val="10000"/>
                  </a:schemeClr>
                </a:solidFill>
              </a:rPr>
              <a:t>XPoint</a:t>
            </a:r>
            <a:r>
              <a:rPr lang="en-US" dirty="0">
                <a:solidFill>
                  <a:schemeClr val="tx2">
                    <a:lumMod val="10000"/>
                  </a:schemeClr>
                </a:solidFill>
              </a:rPr>
              <a:t> Memory Technology</a:t>
            </a:r>
          </a:p>
          <a:p>
            <a:r>
              <a:rPr lang="en-US" dirty="0">
                <a:solidFill>
                  <a:schemeClr val="tx2">
                    <a:lumMod val="10000"/>
                  </a:schemeClr>
                </a:solidFill>
              </a:rPr>
              <a:t>Conclusion</a:t>
            </a:r>
          </a:p>
        </p:txBody>
      </p:sp>
      <p:sp>
        <p:nvSpPr>
          <p:cNvPr id="4" name="Slide Number Placeholder 3">
            <a:extLst>
              <a:ext uri="{FF2B5EF4-FFF2-40B4-BE49-F238E27FC236}">
                <a16:creationId xmlns:a16="http://schemas.microsoft.com/office/drawing/2014/main" id="{1A7D4A4E-6C5E-624D-AC01-08E5F9E45B95}"/>
              </a:ext>
            </a:extLst>
          </p:cNvPr>
          <p:cNvSpPr>
            <a:spLocks noGrp="1"/>
          </p:cNvSpPr>
          <p:nvPr>
            <p:ph type="sldNum" sz="quarter" idx="12"/>
          </p:nvPr>
        </p:nvSpPr>
        <p:spPr/>
        <p:txBody>
          <a:bodyPr/>
          <a:lstStyle/>
          <a:p>
            <a:fld id="{518727FE-8BA6-410E-8B18-E4109D39D295}" type="slidenum">
              <a:rPr lang="en-US" smtClean="0"/>
              <a:pPr/>
              <a:t>3</a:t>
            </a:fld>
            <a:endParaRPr lang="en-US" sz="1400"/>
          </a:p>
        </p:txBody>
      </p:sp>
      <p:sp>
        <p:nvSpPr>
          <p:cNvPr id="5" name="Text Placeholder 4">
            <a:extLst>
              <a:ext uri="{FF2B5EF4-FFF2-40B4-BE49-F238E27FC236}">
                <a16:creationId xmlns:a16="http://schemas.microsoft.com/office/drawing/2014/main" id="{7E9C867B-4E55-F34F-9530-492F76B5263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9573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5370F-057A-B343-9A85-5D24A1B3BCC5}"/>
              </a:ext>
            </a:extLst>
          </p:cNvPr>
          <p:cNvSpPr>
            <a:spLocks noGrp="1"/>
          </p:cNvSpPr>
          <p:nvPr>
            <p:ph type="title"/>
          </p:nvPr>
        </p:nvSpPr>
        <p:spPr>
          <a:xfrm>
            <a:off x="1218883" y="512064"/>
            <a:ext cx="10360501" cy="1056854"/>
          </a:xfrm>
        </p:spPr>
        <p:txBody>
          <a:bodyPr/>
          <a:lstStyle/>
          <a:p>
            <a:pPr marL="808038" indent="-798513"/>
            <a:r>
              <a:rPr lang="en-US" spc="0" dirty="0"/>
              <a:t>Computer Architecture 101:</a:t>
            </a:r>
            <a:r>
              <a:rPr lang="en-US" dirty="0"/>
              <a:t> Hierarchy of Memory</a:t>
            </a:r>
            <a:br>
              <a:rPr lang="en-US" sz="4000" spc="0" dirty="0"/>
            </a:br>
            <a:r>
              <a:rPr lang="en-US" sz="2400" b="0" i="1" spc="0" dirty="0">
                <a:solidFill>
                  <a:schemeClr val="tx1"/>
                </a:solidFill>
                <a:ea typeface="Calibri" pitchFamily="34" charset="0"/>
                <a:cs typeface="Arial" pitchFamily="34" charset="0"/>
              </a:rPr>
              <a:t>each has greater capacity than the preceding but less quickly accessible</a:t>
            </a:r>
            <a:endParaRPr lang="en-US" sz="2400" b="0" spc="0" dirty="0">
              <a:solidFill>
                <a:schemeClr val="tx1"/>
              </a:solidFill>
            </a:endParaRPr>
          </a:p>
        </p:txBody>
      </p:sp>
      <p:sp>
        <p:nvSpPr>
          <p:cNvPr id="2" name="Slide Number Placeholder 1">
            <a:extLst>
              <a:ext uri="{FF2B5EF4-FFF2-40B4-BE49-F238E27FC236}">
                <a16:creationId xmlns:a16="http://schemas.microsoft.com/office/drawing/2014/main" id="{45DC1822-E1C1-5C4B-936D-AD756F84EA1E}"/>
              </a:ext>
            </a:extLst>
          </p:cNvPr>
          <p:cNvSpPr>
            <a:spLocks noGrp="1"/>
          </p:cNvSpPr>
          <p:nvPr>
            <p:ph type="sldNum" sz="quarter" idx="12"/>
          </p:nvPr>
        </p:nvSpPr>
        <p:spPr/>
        <p:txBody>
          <a:bodyPr/>
          <a:lstStyle/>
          <a:p>
            <a:fld id="{BE378E9E-2D08-4DFB-AA46-1F6EC28612C7}" type="slidenum">
              <a:rPr lang="en-US" smtClean="0"/>
              <a:pPr/>
              <a:t>4</a:t>
            </a:fld>
            <a:endParaRPr lang="en-US" sz="1400"/>
          </a:p>
        </p:txBody>
      </p:sp>
      <p:sp>
        <p:nvSpPr>
          <p:cNvPr id="5" name="Text Placeholder 4">
            <a:extLst>
              <a:ext uri="{FF2B5EF4-FFF2-40B4-BE49-F238E27FC236}">
                <a16:creationId xmlns:a16="http://schemas.microsoft.com/office/drawing/2014/main" id="{71E879E5-DE4B-9241-A9D3-EB14830FEDB9}"/>
              </a:ext>
            </a:extLst>
          </p:cNvPr>
          <p:cNvSpPr>
            <a:spLocks noGrp="1"/>
          </p:cNvSpPr>
          <p:nvPr>
            <p:ph type="body" sz="quarter" idx="13"/>
          </p:nvPr>
        </p:nvSpPr>
        <p:spPr>
          <a:xfrm>
            <a:off x="1887855" y="6377225"/>
            <a:ext cx="9022556" cy="493970"/>
          </a:xfrm>
        </p:spPr>
        <p:txBody>
          <a:bodyPr/>
          <a:lstStyle/>
          <a:p>
            <a:r>
              <a:rPr lang="en-US" dirty="0"/>
              <a:t>Introduction</a:t>
            </a:r>
          </a:p>
        </p:txBody>
      </p:sp>
      <p:sp>
        <p:nvSpPr>
          <p:cNvPr id="6" name="Content Placeholder 2">
            <a:extLst>
              <a:ext uri="{FF2B5EF4-FFF2-40B4-BE49-F238E27FC236}">
                <a16:creationId xmlns:a16="http://schemas.microsoft.com/office/drawing/2014/main" id="{34F3D946-81B5-BF4C-9C2D-D18296487BA4}"/>
              </a:ext>
            </a:extLst>
          </p:cNvPr>
          <p:cNvSpPr txBox="1">
            <a:spLocks/>
          </p:cNvSpPr>
          <p:nvPr/>
        </p:nvSpPr>
        <p:spPr>
          <a:xfrm>
            <a:off x="1218883" y="1656925"/>
            <a:ext cx="10360501" cy="1875938"/>
          </a:xfrm>
          <a:prstGeom prst="rect">
            <a:avLst/>
          </a:prstGeom>
        </p:spPr>
        <p:txBody>
          <a:bodyPr>
            <a:normAutofit fontScale="92500" lnSpcReduction="20000"/>
          </a:bodyPr>
          <a:lstStyle>
            <a:lvl1pPr marL="489695" indent="-408080" algn="l" rtl="0" eaLnBrk="1" latinLnBrk="0" hangingPunct="1">
              <a:spcBef>
                <a:spcPts val="833"/>
              </a:spcBef>
              <a:buClr>
                <a:schemeClr val="tx2"/>
              </a:buClr>
              <a:buSzPct val="95000"/>
              <a:buFont typeface="Wingdings" pitchFamily="2" charset="2"/>
              <a:buChar char=""/>
              <a:defRPr kumimoji="0" sz="3582" kern="1200">
                <a:solidFill>
                  <a:schemeClr val="tx1"/>
                </a:solidFill>
                <a:latin typeface="Neo Sans Intel" pitchFamily="34" charset="0"/>
                <a:ea typeface="+mn-ea"/>
                <a:cs typeface="+mn-cs"/>
              </a:defRPr>
            </a:lvl1pPr>
            <a:lvl2pPr marL="881452" indent="-340066" algn="l" rtl="0" eaLnBrk="1" latinLnBrk="0" hangingPunct="1">
              <a:spcBef>
                <a:spcPct val="20000"/>
              </a:spcBef>
              <a:buClr>
                <a:schemeClr val="tx2"/>
              </a:buClr>
              <a:buSzPct val="90000"/>
              <a:buFont typeface="Neo Sans Intel" pitchFamily="34" charset="0"/>
              <a:buChar char="—"/>
              <a:defRPr kumimoji="0" sz="3082" kern="1200">
                <a:solidFill>
                  <a:schemeClr val="tx1"/>
                </a:solidFill>
                <a:latin typeface="Neo Sans Intel" pitchFamily="34" charset="0"/>
                <a:ea typeface="+mn-ea"/>
                <a:cs typeface="+mn-cs"/>
              </a:defRPr>
            </a:lvl2pPr>
            <a:lvl3pPr marL="1186151" indent="-272053" algn="l" rtl="0" eaLnBrk="1" latinLnBrk="0" hangingPunct="1">
              <a:spcBef>
                <a:spcPct val="20000"/>
              </a:spcBef>
              <a:buClr>
                <a:schemeClr val="accent2"/>
              </a:buClr>
              <a:buFont typeface="Wingdings 2"/>
              <a:buChar char=""/>
              <a:defRPr kumimoji="0" sz="2833" kern="1200">
                <a:solidFill>
                  <a:schemeClr val="tx1"/>
                </a:solidFill>
                <a:latin typeface="Neo Sans Intel" pitchFamily="34" charset="0"/>
                <a:ea typeface="+mn-ea"/>
                <a:cs typeface="+mn-cs"/>
              </a:defRPr>
            </a:lvl3pPr>
            <a:lvl4pPr marL="1501733" indent="-272053" algn="l" rtl="0" eaLnBrk="1" latinLnBrk="0" hangingPunct="1">
              <a:spcBef>
                <a:spcPct val="20000"/>
              </a:spcBef>
              <a:buClr>
                <a:schemeClr val="accent3"/>
              </a:buClr>
              <a:buFont typeface="Wingdings 3"/>
              <a:buChar char=""/>
              <a:defRPr kumimoji="0" sz="2583" kern="1200">
                <a:solidFill>
                  <a:schemeClr val="tx1"/>
                </a:solidFill>
                <a:latin typeface="Neo Sans Intel" pitchFamily="34" charset="0"/>
                <a:ea typeface="+mn-ea"/>
                <a:cs typeface="+mn-cs"/>
              </a:defRPr>
            </a:lvl4pPr>
            <a:lvl5pPr marL="1762904" indent="-250289" algn="l" rtl="0" eaLnBrk="1" latinLnBrk="0" hangingPunct="1">
              <a:spcBef>
                <a:spcPct val="20000"/>
              </a:spcBef>
              <a:buClr>
                <a:schemeClr val="accent3"/>
              </a:buClr>
              <a:buFont typeface="Wingdings 2"/>
              <a:buChar char=""/>
              <a:defRPr kumimoji="0" sz="2416" kern="1200">
                <a:solidFill>
                  <a:schemeClr val="tx1"/>
                </a:solidFill>
                <a:latin typeface="Neo Sans Intel" pitchFamily="34" charset="0"/>
                <a:ea typeface="+mn-ea"/>
                <a:cs typeface="+mn-cs"/>
              </a:defRPr>
            </a:lvl5pPr>
            <a:lvl6pPr marL="2034957" indent="-250289" algn="l" rtl="0" eaLnBrk="1" latinLnBrk="0" hangingPunct="1">
              <a:spcBef>
                <a:spcPct val="20000"/>
              </a:spcBef>
              <a:buClr>
                <a:schemeClr val="accent3"/>
              </a:buClr>
              <a:buFont typeface="Wingdings 2"/>
              <a:buChar char=""/>
              <a:defRPr kumimoji="0" sz="2166" kern="1200">
                <a:solidFill>
                  <a:schemeClr val="tx1"/>
                </a:solidFill>
                <a:latin typeface="+mn-lt"/>
                <a:ea typeface="+mn-ea"/>
                <a:cs typeface="+mn-cs"/>
              </a:defRPr>
            </a:lvl6pPr>
            <a:lvl7pPr marL="2263481"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7pPr>
            <a:lvl8pPr marL="2492006"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8pPr>
            <a:lvl9pPr marL="2720531" indent="-217642" algn="l" rtl="0" eaLnBrk="1" latinLnBrk="0" hangingPunct="1">
              <a:spcBef>
                <a:spcPct val="20000"/>
              </a:spcBef>
              <a:buClr>
                <a:schemeClr val="accent4"/>
              </a:buClr>
              <a:buFont typeface="Wingdings 2"/>
              <a:buChar char=""/>
              <a:defRPr kumimoji="0" sz="1916" kern="1200">
                <a:solidFill>
                  <a:schemeClr val="tx1"/>
                </a:solidFill>
                <a:latin typeface="+mn-lt"/>
                <a:ea typeface="+mn-ea"/>
                <a:cs typeface="+mn-cs"/>
              </a:defRPr>
            </a:lvl9pPr>
            <a:extLst/>
          </a:lstStyle>
          <a:p>
            <a:pPr marL="850900" indent="-850900" fontAlgn="auto">
              <a:spcBef>
                <a:spcPct val="0"/>
              </a:spcBef>
              <a:spcAft>
                <a:spcPts val="0"/>
              </a:spcAft>
              <a:buFont typeface="Wingdings" pitchFamily="2" charset="2"/>
              <a:buNone/>
            </a:pPr>
            <a:r>
              <a:rPr lang="en-US" sz="1900" b="1" dirty="0">
                <a:latin typeface="Calibri" panose="020F0502020204030204" pitchFamily="34" charset="0"/>
                <a:ea typeface="Calibri" panose="020F0502020204030204" pitchFamily="34" charset="0"/>
                <a:cs typeface="Calibri" panose="020F0502020204030204" pitchFamily="34" charset="0"/>
              </a:rPr>
              <a:t>“</a:t>
            </a:r>
            <a:r>
              <a:rPr lang="en-US" sz="2200" b="1" i="1" dirty="0">
                <a:latin typeface="Calibri" panose="020F0502020204030204" pitchFamily="34" charset="0"/>
                <a:ea typeface="Calibri" panose="020F0502020204030204" pitchFamily="34" charset="0"/>
                <a:cs typeface="Calibri" panose="020F0502020204030204" pitchFamily="34" charset="0"/>
              </a:rPr>
              <a:t>The Memory Organ – </a:t>
            </a:r>
            <a:r>
              <a:rPr lang="en-US" sz="1900" i="1" dirty="0">
                <a:latin typeface="Calibri" panose="020F0502020204030204" pitchFamily="34" charset="0"/>
                <a:ea typeface="Calibri" panose="020F0502020204030204" pitchFamily="34" charset="0"/>
                <a:cs typeface="Calibri" panose="020F0502020204030204" pitchFamily="34" charset="0"/>
              </a:rPr>
              <a:t>Ideally one would desire an </a:t>
            </a:r>
            <a:r>
              <a:rPr lang="en-US" sz="1900" b="1" i="1" dirty="0">
                <a:solidFill>
                  <a:srgbClr val="FFFF00"/>
                </a:solidFill>
                <a:latin typeface="Calibri" panose="020F0502020204030204" pitchFamily="34" charset="0"/>
                <a:ea typeface="Calibri" panose="020F0502020204030204" pitchFamily="34" charset="0"/>
                <a:cs typeface="Calibri" panose="020F0502020204030204" pitchFamily="34" charset="0"/>
              </a:rPr>
              <a:t>indefinitely </a:t>
            </a:r>
            <a:r>
              <a:rPr lang="en-US" sz="1900" b="1" i="1" u="sng" dirty="0">
                <a:solidFill>
                  <a:srgbClr val="FFFF00"/>
                </a:solidFill>
                <a:latin typeface="Calibri" panose="020F0502020204030204" pitchFamily="34" charset="0"/>
                <a:ea typeface="Calibri" panose="020F0502020204030204" pitchFamily="34" charset="0"/>
                <a:cs typeface="Calibri" panose="020F0502020204030204" pitchFamily="34" charset="0"/>
              </a:rPr>
              <a:t>large memory capacity</a:t>
            </a:r>
            <a:r>
              <a:rPr lang="en-US" sz="1900" i="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1900" i="1" dirty="0">
                <a:latin typeface="Calibri" panose="020F0502020204030204" pitchFamily="34" charset="0"/>
                <a:ea typeface="Calibri" panose="020F0502020204030204" pitchFamily="34" charset="0"/>
                <a:cs typeface="Calibri" panose="020F0502020204030204" pitchFamily="34" charset="0"/>
              </a:rPr>
              <a:t>such that any particular … </a:t>
            </a:r>
            <a:r>
              <a:rPr lang="en-US" sz="1900" b="1" i="1" u="sng" dirty="0">
                <a:solidFill>
                  <a:srgbClr val="FFFF00"/>
                </a:solidFill>
                <a:latin typeface="Calibri" panose="020F0502020204030204" pitchFamily="34" charset="0"/>
                <a:ea typeface="Calibri" panose="020F0502020204030204" pitchFamily="34" charset="0"/>
                <a:cs typeface="Calibri" panose="020F0502020204030204" pitchFamily="34" charset="0"/>
              </a:rPr>
              <a:t>word</a:t>
            </a:r>
            <a:r>
              <a:rPr lang="en-US" sz="1900" b="1" i="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1900" i="1" dirty="0">
                <a:latin typeface="Calibri" panose="020F0502020204030204" pitchFamily="34" charset="0"/>
                <a:ea typeface="Calibri" panose="020F0502020204030204" pitchFamily="34" charset="0"/>
                <a:cs typeface="Calibri" panose="020F0502020204030204" pitchFamily="34" charset="0"/>
              </a:rPr>
              <a:t>would be </a:t>
            </a:r>
            <a:r>
              <a:rPr lang="en-US" sz="1900" b="1" i="1" u="sng" dirty="0">
                <a:solidFill>
                  <a:srgbClr val="FFFF00"/>
                </a:solidFill>
                <a:latin typeface="Calibri" panose="020F0502020204030204" pitchFamily="34" charset="0"/>
                <a:ea typeface="Calibri" panose="020F0502020204030204" pitchFamily="34" charset="0"/>
                <a:cs typeface="Calibri" panose="020F0502020204030204" pitchFamily="34" charset="0"/>
              </a:rPr>
              <a:t>immediately</a:t>
            </a:r>
            <a:r>
              <a:rPr lang="en-US" sz="1900" i="1" dirty="0">
                <a:latin typeface="Calibri" panose="020F0502020204030204" pitchFamily="34" charset="0"/>
                <a:ea typeface="Calibri" panose="020F0502020204030204" pitchFamily="34" charset="0"/>
                <a:cs typeface="Calibri" panose="020F0502020204030204" pitchFamily="34" charset="0"/>
              </a:rPr>
              <a:t> … available.  … It does not seem possible physically to achieve such a capacity.  …We are therefore forced to recognize the possibility of constructing a </a:t>
            </a:r>
            <a:r>
              <a:rPr lang="en-US" sz="1900" b="1" i="1" dirty="0">
                <a:solidFill>
                  <a:schemeClr val="accent4">
                    <a:lumMod val="20000"/>
                    <a:lumOff val="80000"/>
                  </a:schemeClr>
                </a:solidFill>
                <a:latin typeface="Calibri" panose="020F0502020204030204" pitchFamily="34" charset="0"/>
                <a:ea typeface="Calibri" panose="020F0502020204030204" pitchFamily="34" charset="0"/>
                <a:cs typeface="Calibri" panose="020F0502020204030204" pitchFamily="34" charset="0"/>
              </a:rPr>
              <a:t>hierarchy of memories</a:t>
            </a:r>
            <a:r>
              <a:rPr lang="en-US" sz="1900" i="1" dirty="0">
                <a:latin typeface="Calibri" panose="020F0502020204030204" pitchFamily="34" charset="0"/>
                <a:ea typeface="Calibri" panose="020F0502020204030204" pitchFamily="34" charset="0"/>
                <a:cs typeface="Calibri" panose="020F0502020204030204" pitchFamily="34" charset="0"/>
              </a:rPr>
              <a:t>, each of which has greater capacity than the preceding but which is less quickly accessible</a:t>
            </a:r>
            <a:r>
              <a:rPr lang="en-US" sz="1900" dirty="0">
                <a:latin typeface="Calibri" panose="020F0502020204030204" pitchFamily="34" charset="0"/>
                <a:ea typeface="Calibri" panose="020F0502020204030204" pitchFamily="34" charset="0"/>
                <a:cs typeface="Calibri" panose="020F0502020204030204" pitchFamily="34" charset="0"/>
              </a:rPr>
              <a:t>.”</a:t>
            </a:r>
            <a:endParaRPr lang="en-US" sz="1900" b="1" dirty="0">
              <a:latin typeface="Calibri" panose="020F0502020204030204" pitchFamily="34" charset="0"/>
              <a:ea typeface="Calibri" panose="020F0502020204030204" pitchFamily="34" charset="0"/>
              <a:cs typeface="Calibri" panose="020F0502020204030204" pitchFamily="34" charset="0"/>
            </a:endParaRPr>
          </a:p>
          <a:p>
            <a:pPr marL="9525" indent="0" algn="r" defTabSz="801930" fontAlgn="auto">
              <a:lnSpc>
                <a:spcPct val="85000"/>
              </a:lnSpc>
              <a:spcAft>
                <a:spcPts val="0"/>
              </a:spcAft>
              <a:buFont typeface="Wingdings" pitchFamily="2" charset="2"/>
              <a:buNone/>
            </a:pPr>
            <a:r>
              <a:rPr lang="en-US" sz="1500" b="1" dirty="0">
                <a:latin typeface="Calibri" panose="020F0502020204030204" pitchFamily="34" charset="0"/>
                <a:ea typeface="Calibri" panose="020F0502020204030204" pitchFamily="34" charset="0"/>
                <a:cs typeface="Calibri" panose="020F0502020204030204" pitchFamily="34" charset="0"/>
              </a:rPr>
              <a:t>Preliminary Discussion of the Logical Design of an Electronic Computing Instrument </a:t>
            </a:r>
            <a:endParaRPr lang="en-US" sz="1500" b="1" i="1" dirty="0">
              <a:latin typeface="Calibri" panose="020F0502020204030204" pitchFamily="34" charset="0"/>
              <a:ea typeface="Calibri" panose="020F0502020204030204" pitchFamily="34" charset="0"/>
              <a:cs typeface="Calibri" panose="020F0502020204030204" pitchFamily="34" charset="0"/>
            </a:endParaRPr>
          </a:p>
          <a:p>
            <a:pPr marL="97966" indent="0" algn="r" defTabSz="801930" fontAlgn="auto">
              <a:lnSpc>
                <a:spcPct val="85000"/>
              </a:lnSpc>
              <a:spcAft>
                <a:spcPts val="0"/>
              </a:spcAft>
              <a:buFont typeface="Wingdings" pitchFamily="2" charset="2"/>
              <a:buNone/>
            </a:pPr>
            <a:r>
              <a:rPr lang="en-US" sz="1500" b="1" i="1" dirty="0">
                <a:latin typeface="Calibri" panose="020F0502020204030204" pitchFamily="34" charset="0"/>
                <a:ea typeface="Calibri" panose="020F0502020204030204" pitchFamily="34" charset="0"/>
                <a:cs typeface="Calibri" panose="020F0502020204030204" pitchFamily="34" charset="0"/>
              </a:rPr>
              <a:t>Arthur Burks, Herman </a:t>
            </a:r>
            <a:r>
              <a:rPr lang="en-US" sz="1500" b="1" i="1" dirty="0" err="1">
                <a:latin typeface="Calibri" panose="020F0502020204030204" pitchFamily="34" charset="0"/>
                <a:ea typeface="Calibri" panose="020F0502020204030204" pitchFamily="34" charset="0"/>
                <a:cs typeface="Calibri" panose="020F0502020204030204" pitchFamily="34" charset="0"/>
              </a:rPr>
              <a:t>Goldstine</a:t>
            </a:r>
            <a:r>
              <a:rPr lang="en-US" sz="1500" b="1" i="1" dirty="0">
                <a:latin typeface="Calibri" panose="020F0502020204030204" pitchFamily="34" charset="0"/>
                <a:ea typeface="Calibri" panose="020F0502020204030204" pitchFamily="34" charset="0"/>
                <a:cs typeface="Calibri" panose="020F0502020204030204" pitchFamily="34" charset="0"/>
              </a:rPr>
              <a:t> and John von Neumann, June/28/1946</a:t>
            </a:r>
            <a:endParaRPr lang="en-US" sz="1500" b="1" dirty="0">
              <a:latin typeface="Calibri" panose="020F0502020204030204" pitchFamily="34" charset="0"/>
              <a:cs typeface="Calibri" panose="020F0502020204030204" pitchFamily="34" charset="0"/>
            </a:endParaRPr>
          </a:p>
          <a:p>
            <a:pPr marL="0" indent="0" fontAlgn="auto">
              <a:spcBef>
                <a:spcPct val="0"/>
              </a:spcBef>
              <a:spcAft>
                <a:spcPts val="0"/>
              </a:spcAft>
              <a:buFont typeface="Wingdings" pitchFamily="2" charset="2"/>
              <a:buNone/>
            </a:pPr>
            <a:endParaRPr lang="en-US" sz="1500" b="1" dirty="0">
              <a:latin typeface="Calibri" panose="020F0502020204030204" pitchFamily="34" charset="0"/>
              <a:ea typeface="Calibri" panose="020F0502020204030204" pitchFamily="34" charset="0"/>
              <a:cs typeface="Calibri" panose="020F0502020204030204" pitchFamily="34" charset="0"/>
            </a:endParaRPr>
          </a:p>
          <a:p>
            <a:pPr fontAlgn="auto">
              <a:spcAft>
                <a:spcPts val="0"/>
              </a:spcAft>
            </a:pPr>
            <a:endParaRPr lang="en-US" sz="1200" dirty="0"/>
          </a:p>
        </p:txBody>
      </p:sp>
      <p:grpSp>
        <p:nvGrpSpPr>
          <p:cNvPr id="19" name="Group 18">
            <a:extLst>
              <a:ext uri="{FF2B5EF4-FFF2-40B4-BE49-F238E27FC236}">
                <a16:creationId xmlns:a16="http://schemas.microsoft.com/office/drawing/2014/main" id="{8B1FE8DD-C0F5-1444-9FD0-29C4E4D7C40F}"/>
              </a:ext>
            </a:extLst>
          </p:cNvPr>
          <p:cNvGrpSpPr>
            <a:grpSpLocks noChangeAspect="1"/>
          </p:cNvGrpSpPr>
          <p:nvPr/>
        </p:nvGrpSpPr>
        <p:grpSpPr>
          <a:xfrm>
            <a:off x="4265536" y="3434624"/>
            <a:ext cx="3657751" cy="2982052"/>
            <a:chOff x="5282743" y="3862579"/>
            <a:chExt cx="1909823" cy="1557020"/>
          </a:xfrm>
        </p:grpSpPr>
        <p:graphicFrame>
          <p:nvGraphicFramePr>
            <p:cNvPr id="14" name="Diagram 13">
              <a:extLst>
                <a:ext uri="{FF2B5EF4-FFF2-40B4-BE49-F238E27FC236}">
                  <a16:creationId xmlns:a16="http://schemas.microsoft.com/office/drawing/2014/main" id="{32EF2F93-0F5D-E742-9979-0C2C44E336FF}"/>
                </a:ext>
              </a:extLst>
            </p:cNvPr>
            <p:cNvGraphicFramePr/>
            <p:nvPr>
              <p:extLst>
                <p:ext uri="{D42A27DB-BD31-4B8C-83A1-F6EECF244321}">
                  <p14:modId xmlns:p14="http://schemas.microsoft.com/office/powerpoint/2010/main" val="1334639035"/>
                </p:ext>
              </p:extLst>
            </p:nvPr>
          </p:nvGraphicFramePr>
          <p:xfrm>
            <a:off x="5292011" y="3862579"/>
            <a:ext cx="1900555" cy="1557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Arrow Connector 14">
              <a:extLst>
                <a:ext uri="{FF2B5EF4-FFF2-40B4-BE49-F238E27FC236}">
                  <a16:creationId xmlns:a16="http://schemas.microsoft.com/office/drawing/2014/main" id="{545ACE3A-C012-CF45-897F-D948BA4D4943}"/>
                </a:ext>
              </a:extLst>
            </p:cNvPr>
            <p:cNvCxnSpPr>
              <a:cxnSpLocks/>
            </p:cNvCxnSpPr>
            <p:nvPr/>
          </p:nvCxnSpPr>
          <p:spPr>
            <a:xfrm flipH="1">
              <a:off x="5282743" y="4065322"/>
              <a:ext cx="744855" cy="120269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D0C0C2-A905-0E41-949E-3EF39BD19DE4}"/>
                </a:ext>
              </a:extLst>
            </p:cNvPr>
            <p:cNvCxnSpPr>
              <a:cxnSpLocks/>
            </p:cNvCxnSpPr>
            <p:nvPr/>
          </p:nvCxnSpPr>
          <p:spPr>
            <a:xfrm flipH="1" flipV="1">
              <a:off x="6474639" y="4062147"/>
              <a:ext cx="682625" cy="113728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2">
              <a:extLst>
                <a:ext uri="{FF2B5EF4-FFF2-40B4-BE49-F238E27FC236}">
                  <a16:creationId xmlns:a16="http://schemas.microsoft.com/office/drawing/2014/main" id="{DDEF8848-110F-D74A-BFBD-C2A5282D6C7D}"/>
                </a:ext>
              </a:extLst>
            </p:cNvPr>
            <p:cNvSpPr txBox="1"/>
            <p:nvPr/>
          </p:nvSpPr>
          <p:spPr>
            <a:xfrm rot="3585460">
              <a:off x="6363186" y="4507711"/>
              <a:ext cx="1182324" cy="192839"/>
            </a:xfrm>
            <a:prstGeom prst="rect">
              <a:avLst/>
            </a:prstGeom>
            <a:noFill/>
            <a:ln>
              <a:noFill/>
            </a:ln>
          </p:spPr>
          <p:txBody>
            <a:bodyPr wrap="square" rtlCol="0">
              <a:spAutoFit/>
            </a:bodyPr>
            <a:lstStyle/>
            <a:p>
              <a:pPr marL="0" marR="0" algn="ctr" eaLnBrk="0" fontAlgn="base" hangingPunct="0">
                <a:spcBef>
                  <a:spcPts val="0"/>
                </a:spcBef>
                <a:spcAft>
                  <a:spcPts val="0"/>
                </a:spcAft>
              </a:pPr>
              <a:r>
                <a:rPr lang="en-US" sz="1800" b="1" kern="1200">
                  <a:effectLst/>
                  <a:latin typeface="Calibri" panose="020F0502020204030204" pitchFamily="34" charset="0"/>
                  <a:ea typeface="MS PGothic" panose="020B0600070205080204" pitchFamily="34" charset="-128"/>
                </a:rPr>
                <a:t>Bandwidth, Cost</a:t>
              </a:r>
              <a:endParaRPr lang="en-US" sz="1800" b="1">
                <a:effectLst/>
                <a:latin typeface="Times New Roman" panose="02020603050405020304" pitchFamily="18" charset="0"/>
                <a:ea typeface="PMingLiU" panose="02020500000000000000" pitchFamily="18" charset="-120"/>
              </a:endParaRPr>
            </a:p>
          </p:txBody>
        </p:sp>
        <p:sp>
          <p:nvSpPr>
            <p:cNvPr id="18" name="TextBox 12">
              <a:extLst>
                <a:ext uri="{FF2B5EF4-FFF2-40B4-BE49-F238E27FC236}">
                  <a16:creationId xmlns:a16="http://schemas.microsoft.com/office/drawing/2014/main" id="{BF8F12BA-6E10-344F-8C64-953DF57BC5DC}"/>
                </a:ext>
              </a:extLst>
            </p:cNvPr>
            <p:cNvSpPr txBox="1"/>
            <p:nvPr/>
          </p:nvSpPr>
          <p:spPr>
            <a:xfrm rot="18082015">
              <a:off x="4897974" y="4488826"/>
              <a:ext cx="1245546" cy="192839"/>
            </a:xfrm>
            <a:prstGeom prst="rect">
              <a:avLst/>
            </a:prstGeom>
            <a:noFill/>
            <a:ln>
              <a:noFill/>
            </a:ln>
          </p:spPr>
          <p:txBody>
            <a:bodyPr wrap="square" rtlCol="0">
              <a:spAutoFit/>
            </a:bodyPr>
            <a:lstStyle/>
            <a:p>
              <a:pPr marL="0" marR="0" algn="ctr" eaLnBrk="0" fontAlgn="base" hangingPunct="0">
                <a:spcBef>
                  <a:spcPts val="0"/>
                </a:spcBef>
                <a:spcAft>
                  <a:spcPts val="0"/>
                </a:spcAft>
              </a:pPr>
              <a:r>
                <a:rPr lang="en-US" sz="1800" b="1" kern="1200">
                  <a:effectLst/>
                  <a:latin typeface="Calibri" panose="020F0502020204030204" pitchFamily="34" charset="0"/>
                  <a:ea typeface="MS PGothic" panose="020B0600070205080204" pitchFamily="34" charset="-128"/>
                </a:rPr>
                <a:t>Capacity, Latency</a:t>
              </a:r>
              <a:endParaRPr lang="en-US" sz="1800" b="1">
                <a:effectLst/>
                <a:latin typeface="Times New Roman" panose="02020603050405020304" pitchFamily="18" charset="0"/>
                <a:ea typeface="PMingLiU" panose="02020500000000000000" pitchFamily="18" charset="-120"/>
              </a:endParaRPr>
            </a:p>
          </p:txBody>
        </p:sp>
      </p:grpSp>
    </p:spTree>
    <p:extLst>
      <p:ext uri="{BB962C8B-B14F-4D97-AF65-F5344CB8AC3E}">
        <p14:creationId xmlns:p14="http://schemas.microsoft.com/office/powerpoint/2010/main" val="291263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D7A1-4808-4D42-AAB2-74FB43F70516}"/>
              </a:ext>
            </a:extLst>
          </p:cNvPr>
          <p:cNvSpPr>
            <a:spLocks noGrp="1"/>
          </p:cNvSpPr>
          <p:nvPr>
            <p:ph type="title"/>
          </p:nvPr>
        </p:nvSpPr>
        <p:spPr>
          <a:xfrm>
            <a:off x="1218883" y="512064"/>
            <a:ext cx="10360501" cy="1189736"/>
          </a:xfrm>
        </p:spPr>
        <p:txBody>
          <a:bodyPr/>
          <a:lstStyle/>
          <a:p>
            <a:pPr marL="803275" indent="-792163"/>
            <a:r>
              <a:rPr lang="en-US" spc="0" dirty="0"/>
              <a:t>Cache and Main Memory Scaling</a:t>
            </a:r>
            <a:br>
              <a:rPr lang="en-US" spc="0" dirty="0"/>
            </a:br>
            <a:r>
              <a:rPr lang="en-US" sz="2400" spc="0" dirty="0"/>
              <a:t>SRAM and DRAM scaling have significantly slowed</a:t>
            </a:r>
          </a:p>
        </p:txBody>
      </p:sp>
      <p:sp>
        <p:nvSpPr>
          <p:cNvPr id="5" name="Slide Number Placeholder 4">
            <a:extLst>
              <a:ext uri="{FF2B5EF4-FFF2-40B4-BE49-F238E27FC236}">
                <a16:creationId xmlns:a16="http://schemas.microsoft.com/office/drawing/2014/main" id="{E0A6DC3B-9D1A-EB44-96FC-1697579FB16A}"/>
              </a:ext>
            </a:extLst>
          </p:cNvPr>
          <p:cNvSpPr>
            <a:spLocks noGrp="1"/>
          </p:cNvSpPr>
          <p:nvPr>
            <p:ph type="sldNum" sz="quarter" idx="12"/>
          </p:nvPr>
        </p:nvSpPr>
        <p:spPr/>
        <p:txBody>
          <a:bodyPr/>
          <a:lstStyle/>
          <a:p>
            <a:fld id="{D1FB4D32-6D90-4436-8F4E-272F3EB1B7E7}" type="slidenum">
              <a:rPr lang="en-US" smtClean="0"/>
              <a:pPr/>
              <a:t>5</a:t>
            </a:fld>
            <a:endParaRPr lang="en-US" sz="1400"/>
          </a:p>
        </p:txBody>
      </p:sp>
      <p:sp>
        <p:nvSpPr>
          <p:cNvPr id="10" name="Text Placeholder 9">
            <a:extLst>
              <a:ext uri="{FF2B5EF4-FFF2-40B4-BE49-F238E27FC236}">
                <a16:creationId xmlns:a16="http://schemas.microsoft.com/office/drawing/2014/main" id="{E568B59A-E9A1-8343-B4A1-05FFFEC720B2}"/>
              </a:ext>
            </a:extLst>
          </p:cNvPr>
          <p:cNvSpPr>
            <a:spLocks noGrp="1"/>
          </p:cNvSpPr>
          <p:nvPr>
            <p:ph type="body" sz="quarter" idx="13"/>
          </p:nvPr>
        </p:nvSpPr>
        <p:spPr/>
        <p:txBody>
          <a:bodyPr/>
          <a:lstStyle/>
          <a:p>
            <a:r>
              <a:rPr lang="en-US"/>
              <a:t>Introduction</a:t>
            </a:r>
          </a:p>
        </p:txBody>
      </p:sp>
      <p:pic>
        <p:nvPicPr>
          <p:cNvPr id="7" name="Picture 6">
            <a:extLst>
              <a:ext uri="{FF2B5EF4-FFF2-40B4-BE49-F238E27FC236}">
                <a16:creationId xmlns:a16="http://schemas.microsoft.com/office/drawing/2014/main" id="{B90667B3-A758-2649-AA86-7227AC429EAA}"/>
              </a:ext>
            </a:extLst>
          </p:cNvPr>
          <p:cNvPicPr>
            <a:picLocks noChangeAspect="1"/>
          </p:cNvPicPr>
          <p:nvPr/>
        </p:nvPicPr>
        <p:blipFill rotWithShape="1">
          <a:blip r:embed="rId2"/>
          <a:srcRect l="3025" r="1759"/>
          <a:stretch/>
        </p:blipFill>
        <p:spPr>
          <a:xfrm>
            <a:off x="343578" y="1991573"/>
            <a:ext cx="5293677" cy="3452912"/>
          </a:xfrm>
          <a:prstGeom prst="rect">
            <a:avLst/>
          </a:prstGeom>
          <a:noFill/>
        </p:spPr>
      </p:pic>
      <p:pic>
        <p:nvPicPr>
          <p:cNvPr id="8" name="Picture 7">
            <a:extLst>
              <a:ext uri="{FF2B5EF4-FFF2-40B4-BE49-F238E27FC236}">
                <a16:creationId xmlns:a16="http://schemas.microsoft.com/office/drawing/2014/main" id="{5D3BE86C-2B7B-A04F-A2D7-D45544C241E1}"/>
              </a:ext>
            </a:extLst>
          </p:cNvPr>
          <p:cNvPicPr>
            <a:picLocks noChangeAspect="1"/>
          </p:cNvPicPr>
          <p:nvPr/>
        </p:nvPicPr>
        <p:blipFill rotWithShape="1">
          <a:blip r:embed="rId3"/>
          <a:srcRect l="7498"/>
          <a:stretch/>
        </p:blipFill>
        <p:spPr>
          <a:xfrm>
            <a:off x="5785154" y="1991573"/>
            <a:ext cx="6060093" cy="3452912"/>
          </a:xfrm>
          <a:prstGeom prst="rect">
            <a:avLst/>
          </a:prstGeom>
          <a:noFill/>
        </p:spPr>
      </p:pic>
    </p:spTree>
    <p:extLst>
      <p:ext uri="{BB962C8B-B14F-4D97-AF65-F5344CB8AC3E}">
        <p14:creationId xmlns:p14="http://schemas.microsoft.com/office/powerpoint/2010/main" val="356852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59E1-5EFD-A441-A5E9-1678AD4D529C}"/>
              </a:ext>
            </a:extLst>
          </p:cNvPr>
          <p:cNvSpPr>
            <a:spLocks noGrp="1"/>
          </p:cNvSpPr>
          <p:nvPr>
            <p:ph type="title"/>
          </p:nvPr>
        </p:nvSpPr>
        <p:spPr>
          <a:xfrm>
            <a:off x="1218883" y="512063"/>
            <a:ext cx="10360501" cy="1467207"/>
          </a:xfrm>
        </p:spPr>
        <p:txBody>
          <a:bodyPr anchor="t"/>
          <a:lstStyle/>
          <a:p>
            <a:pPr marL="800100" indent="-800100"/>
            <a:r>
              <a:rPr lang="en-US" spc="0" dirty="0"/>
              <a:t>Storage Scaling – </a:t>
            </a:r>
            <a:br>
              <a:rPr lang="en-US" spc="0" dirty="0"/>
            </a:br>
            <a:r>
              <a:rPr lang="en-US" sz="2400" spc="0" dirty="0"/>
              <a:t>Flash based Solid State Drive displaces Hard Disk Drive*</a:t>
            </a:r>
            <a:br>
              <a:rPr lang="en-US" sz="2400" spc="0" dirty="0"/>
            </a:br>
            <a:r>
              <a:rPr lang="en-US" sz="2400" spc="0" dirty="0"/>
              <a:t>3D NAND warrants Cost scaling superiority for path ahead </a:t>
            </a:r>
            <a:endParaRPr lang="en-US" sz="1600" spc="0" dirty="0"/>
          </a:p>
        </p:txBody>
      </p:sp>
      <p:sp>
        <p:nvSpPr>
          <p:cNvPr id="3" name="Slide Number Placeholder 2">
            <a:extLst>
              <a:ext uri="{FF2B5EF4-FFF2-40B4-BE49-F238E27FC236}">
                <a16:creationId xmlns:a16="http://schemas.microsoft.com/office/drawing/2014/main" id="{83AB8265-8D39-8F4A-B561-28BC11E58B09}"/>
              </a:ext>
            </a:extLst>
          </p:cNvPr>
          <p:cNvSpPr>
            <a:spLocks noGrp="1"/>
          </p:cNvSpPr>
          <p:nvPr>
            <p:ph type="sldNum" sz="quarter" idx="12"/>
          </p:nvPr>
        </p:nvSpPr>
        <p:spPr/>
        <p:txBody>
          <a:bodyPr/>
          <a:lstStyle/>
          <a:p>
            <a:fld id="{17AA2687-1D62-4697-B07C-AE046A4947FE}" type="slidenum">
              <a:rPr lang="en-US" smtClean="0"/>
              <a:pPr/>
              <a:t>6</a:t>
            </a:fld>
            <a:endParaRPr lang="en-US" sz="1400"/>
          </a:p>
        </p:txBody>
      </p:sp>
      <p:sp>
        <p:nvSpPr>
          <p:cNvPr id="4" name="Text Placeholder 3">
            <a:extLst>
              <a:ext uri="{FF2B5EF4-FFF2-40B4-BE49-F238E27FC236}">
                <a16:creationId xmlns:a16="http://schemas.microsoft.com/office/drawing/2014/main" id="{C2A6EEA9-D2A7-D141-A214-E276A625837B}"/>
              </a:ext>
            </a:extLst>
          </p:cNvPr>
          <p:cNvSpPr>
            <a:spLocks noGrp="1"/>
          </p:cNvSpPr>
          <p:nvPr>
            <p:ph type="body" sz="quarter" idx="13"/>
          </p:nvPr>
        </p:nvSpPr>
        <p:spPr/>
        <p:txBody>
          <a:bodyPr/>
          <a:lstStyle/>
          <a:p>
            <a:r>
              <a:rPr lang="en-US"/>
              <a:t>Introduction</a:t>
            </a:r>
          </a:p>
        </p:txBody>
      </p:sp>
      <p:pic>
        <p:nvPicPr>
          <p:cNvPr id="5" name="Picture 4">
            <a:extLst>
              <a:ext uri="{FF2B5EF4-FFF2-40B4-BE49-F238E27FC236}">
                <a16:creationId xmlns:a16="http://schemas.microsoft.com/office/drawing/2014/main" id="{18EF228C-DB17-1F49-A514-B902D9C64208}"/>
              </a:ext>
            </a:extLst>
          </p:cNvPr>
          <p:cNvPicPr>
            <a:picLocks noChangeAspect="1"/>
          </p:cNvPicPr>
          <p:nvPr/>
        </p:nvPicPr>
        <p:blipFill>
          <a:blip r:embed="rId3"/>
          <a:stretch>
            <a:fillRect/>
          </a:stretch>
        </p:blipFill>
        <p:spPr>
          <a:xfrm>
            <a:off x="2507477" y="2110350"/>
            <a:ext cx="7173870" cy="3843879"/>
          </a:xfrm>
          <a:prstGeom prst="rect">
            <a:avLst/>
          </a:prstGeom>
          <a:noFill/>
        </p:spPr>
      </p:pic>
      <p:sp>
        <p:nvSpPr>
          <p:cNvPr id="6" name="TextBox 5">
            <a:extLst>
              <a:ext uri="{FF2B5EF4-FFF2-40B4-BE49-F238E27FC236}">
                <a16:creationId xmlns:a16="http://schemas.microsoft.com/office/drawing/2014/main" id="{21BC1EDE-9021-FF46-98FB-D63DCB27E71E}"/>
              </a:ext>
            </a:extLst>
          </p:cNvPr>
          <p:cNvSpPr txBox="1"/>
          <p:nvPr/>
        </p:nvSpPr>
        <p:spPr>
          <a:xfrm>
            <a:off x="3968599" y="5954229"/>
            <a:ext cx="6426503" cy="523220"/>
          </a:xfrm>
          <a:prstGeom prst="rect">
            <a:avLst/>
          </a:prstGeom>
          <a:noFill/>
        </p:spPr>
        <p:txBody>
          <a:bodyPr wrap="none" rtlCol="0">
            <a:spAutoFit/>
          </a:bodyPr>
          <a:lstStyle/>
          <a:p>
            <a:pPr marL="231775" indent="-231775"/>
            <a:r>
              <a:rPr lang="en-US" sz="1400" dirty="0"/>
              <a:t>*:	Intel Ships Enterprise-Class Solid-State Drives</a:t>
            </a:r>
            <a:br>
              <a:rPr lang="en-US" sz="1400" dirty="0"/>
            </a:br>
            <a:r>
              <a:rPr lang="en-US" sz="1400" dirty="0"/>
              <a:t>https://</a:t>
            </a:r>
            <a:r>
              <a:rPr lang="en-US" sz="1400" dirty="0" err="1"/>
              <a:t>www.intel.com</a:t>
            </a:r>
            <a:r>
              <a:rPr lang="en-US" sz="1400" dirty="0"/>
              <a:t>/pressroom/archive/releases/2008/20081015comp.htm</a:t>
            </a:r>
          </a:p>
        </p:txBody>
      </p:sp>
    </p:spTree>
    <p:extLst>
      <p:ext uri="{BB962C8B-B14F-4D97-AF65-F5344CB8AC3E}">
        <p14:creationId xmlns:p14="http://schemas.microsoft.com/office/powerpoint/2010/main" val="119202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C43E-B725-CF4D-AD0F-5E6954EF41F5}"/>
              </a:ext>
            </a:extLst>
          </p:cNvPr>
          <p:cNvSpPr>
            <a:spLocks noGrp="1"/>
          </p:cNvSpPr>
          <p:nvPr>
            <p:ph type="title"/>
          </p:nvPr>
        </p:nvSpPr>
        <p:spPr>
          <a:xfrm>
            <a:off x="1218883" y="512064"/>
            <a:ext cx="10360501" cy="1258984"/>
          </a:xfrm>
        </p:spPr>
        <p:txBody>
          <a:bodyPr/>
          <a:lstStyle/>
          <a:p>
            <a:pPr marL="749300" indent="-738188"/>
            <a:r>
              <a:rPr lang="en-US"/>
              <a:t>Yet … </a:t>
            </a:r>
            <a:br>
              <a:rPr lang="en-US" sz="2800"/>
            </a:br>
            <a:r>
              <a:rPr lang="en-US" sz="2400"/>
              <a:t>there are still gaps in Computing Memory Hierarchy</a:t>
            </a:r>
            <a:endParaRPr lang="en-US" sz="2800"/>
          </a:p>
        </p:txBody>
      </p:sp>
      <p:sp>
        <p:nvSpPr>
          <p:cNvPr id="3" name="Slide Number Placeholder 2">
            <a:extLst>
              <a:ext uri="{FF2B5EF4-FFF2-40B4-BE49-F238E27FC236}">
                <a16:creationId xmlns:a16="http://schemas.microsoft.com/office/drawing/2014/main" id="{AF4D76E9-EF92-4E4A-BCE6-A35F0A08888A}"/>
              </a:ext>
            </a:extLst>
          </p:cNvPr>
          <p:cNvSpPr>
            <a:spLocks noGrp="1"/>
          </p:cNvSpPr>
          <p:nvPr>
            <p:ph type="sldNum" sz="quarter" idx="12"/>
          </p:nvPr>
        </p:nvSpPr>
        <p:spPr/>
        <p:txBody>
          <a:bodyPr/>
          <a:lstStyle/>
          <a:p>
            <a:fld id="{17AA2687-1D62-4697-B07C-AE046A4947FE}" type="slidenum">
              <a:rPr lang="en-US" smtClean="0"/>
              <a:pPr/>
              <a:t>7</a:t>
            </a:fld>
            <a:endParaRPr lang="en-US" sz="1400"/>
          </a:p>
        </p:txBody>
      </p:sp>
      <p:sp>
        <p:nvSpPr>
          <p:cNvPr id="4" name="Text Placeholder 3">
            <a:extLst>
              <a:ext uri="{FF2B5EF4-FFF2-40B4-BE49-F238E27FC236}">
                <a16:creationId xmlns:a16="http://schemas.microsoft.com/office/drawing/2014/main" id="{95F7BC7C-AA9F-6D4A-BFD6-C2F61739380E}"/>
              </a:ext>
            </a:extLst>
          </p:cNvPr>
          <p:cNvSpPr>
            <a:spLocks noGrp="1"/>
          </p:cNvSpPr>
          <p:nvPr>
            <p:ph type="body" sz="quarter" idx="13"/>
          </p:nvPr>
        </p:nvSpPr>
        <p:spPr/>
        <p:txBody>
          <a:bodyPr/>
          <a:lstStyle/>
          <a:p>
            <a:r>
              <a:rPr lang="en-US" dirty="0"/>
              <a:t>Introduction</a:t>
            </a:r>
          </a:p>
        </p:txBody>
      </p:sp>
      <p:sp>
        <p:nvSpPr>
          <p:cNvPr id="22" name="TextBox 21">
            <a:extLst>
              <a:ext uri="{FF2B5EF4-FFF2-40B4-BE49-F238E27FC236}">
                <a16:creationId xmlns:a16="http://schemas.microsoft.com/office/drawing/2014/main" id="{A59F14A3-73A0-B14E-BFF4-29A098908526}"/>
              </a:ext>
            </a:extLst>
          </p:cNvPr>
          <p:cNvSpPr txBox="1"/>
          <p:nvPr/>
        </p:nvSpPr>
        <p:spPr>
          <a:xfrm>
            <a:off x="1874953" y="1835185"/>
            <a:ext cx="2749232" cy="895826"/>
          </a:xfrm>
          <a:prstGeom prst="rect">
            <a:avLst/>
          </a:prstGeom>
          <a:noFill/>
        </p:spPr>
        <p:txBody>
          <a:bodyPr wrap="square" rtlCol="0">
            <a:noAutofit/>
          </a:bodyPr>
          <a:lstStyle/>
          <a:p>
            <a:pPr algn="ctr" defTabSz="801929"/>
            <a:r>
              <a:rPr lang="en-US" sz="4400">
                <a:latin typeface="Intel Clear Pro"/>
              </a:rPr>
              <a:t>MEMORY</a:t>
            </a:r>
            <a:endParaRPr lang="en-US" sz="5400">
              <a:latin typeface="Intel Clear Pro"/>
            </a:endParaRPr>
          </a:p>
        </p:txBody>
      </p:sp>
      <p:grpSp>
        <p:nvGrpSpPr>
          <p:cNvPr id="23" name="Group 22">
            <a:extLst>
              <a:ext uri="{FF2B5EF4-FFF2-40B4-BE49-F238E27FC236}">
                <a16:creationId xmlns:a16="http://schemas.microsoft.com/office/drawing/2014/main" id="{5FF5F01F-03B7-2248-841D-82DBF15829FD}"/>
              </a:ext>
            </a:extLst>
          </p:cNvPr>
          <p:cNvGrpSpPr>
            <a:grpSpLocks noChangeAspect="1"/>
          </p:cNvGrpSpPr>
          <p:nvPr/>
        </p:nvGrpSpPr>
        <p:grpSpPr>
          <a:xfrm>
            <a:off x="1089628" y="3008575"/>
            <a:ext cx="4480560" cy="2504953"/>
            <a:chOff x="1303775" y="3966290"/>
            <a:chExt cx="5303081" cy="2964800"/>
          </a:xfrm>
        </p:grpSpPr>
        <p:pic>
          <p:nvPicPr>
            <p:cNvPr id="24" name="Picture 23">
              <a:extLst>
                <a:ext uri="{FF2B5EF4-FFF2-40B4-BE49-F238E27FC236}">
                  <a16:creationId xmlns:a16="http://schemas.microsoft.com/office/drawing/2014/main" id="{22B25DD6-3943-6940-9E2E-973053BA85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3775" y="5580693"/>
              <a:ext cx="2722061" cy="1350397"/>
            </a:xfrm>
            <a:prstGeom prst="rect">
              <a:avLst/>
            </a:prstGeom>
            <a:effectLst>
              <a:outerShdw blurRad="355600" dist="88900" dir="5400000" algn="ctr" rotWithShape="0">
                <a:srgbClr val="000000">
                  <a:alpha val="48000"/>
                </a:srgbClr>
              </a:outerShdw>
              <a:reflection endPos="0" dir="5400000" sy="-100000" algn="bl" rotWithShape="0"/>
            </a:effectLst>
          </p:spPr>
        </p:pic>
        <p:sp>
          <p:nvSpPr>
            <p:cNvPr id="25" name="TextBox 24">
              <a:extLst>
                <a:ext uri="{FF2B5EF4-FFF2-40B4-BE49-F238E27FC236}">
                  <a16:creationId xmlns:a16="http://schemas.microsoft.com/office/drawing/2014/main" id="{9BE05118-E330-5C47-939D-906E2BE70390}"/>
                </a:ext>
              </a:extLst>
            </p:cNvPr>
            <p:cNvSpPr txBox="1"/>
            <p:nvPr/>
          </p:nvSpPr>
          <p:spPr>
            <a:xfrm>
              <a:off x="1700864" y="4366883"/>
              <a:ext cx="1813317" cy="646331"/>
            </a:xfrm>
            <a:prstGeom prst="rect">
              <a:avLst/>
            </a:prstGeom>
            <a:noFill/>
          </p:spPr>
          <p:txBody>
            <a:bodyPr wrap="none" rtlCol="0">
              <a:noAutofit/>
            </a:bodyPr>
            <a:lstStyle/>
            <a:p>
              <a:pPr algn="ctr" defTabSz="801929">
                <a:defRPr/>
              </a:pPr>
              <a:r>
                <a:rPr lang="en-US" sz="1400" kern="0"/>
                <a:t>Latency: 1X</a:t>
              </a:r>
            </a:p>
            <a:p>
              <a:pPr algn="ctr" defTabSz="801929">
                <a:defRPr/>
              </a:pPr>
              <a:r>
                <a:rPr lang="en-US" sz="1400" kern="0"/>
                <a:t>Capacity: 1X</a:t>
              </a:r>
            </a:p>
          </p:txBody>
        </p:sp>
        <p:sp>
          <p:nvSpPr>
            <p:cNvPr id="26" name="TextBox 25">
              <a:extLst>
                <a:ext uri="{FF2B5EF4-FFF2-40B4-BE49-F238E27FC236}">
                  <a16:creationId xmlns:a16="http://schemas.microsoft.com/office/drawing/2014/main" id="{C99E5CDC-AF01-BE4A-9184-F7CAEF0A79A5}"/>
                </a:ext>
              </a:extLst>
            </p:cNvPr>
            <p:cNvSpPr txBox="1"/>
            <p:nvPr/>
          </p:nvSpPr>
          <p:spPr>
            <a:xfrm>
              <a:off x="2004633" y="3966290"/>
              <a:ext cx="1205778" cy="535531"/>
            </a:xfrm>
            <a:prstGeom prst="rect">
              <a:avLst/>
            </a:prstGeom>
            <a:noFill/>
          </p:spPr>
          <p:txBody>
            <a:bodyPr wrap="none" rtlCol="0">
              <a:noAutofit/>
            </a:bodyPr>
            <a:lstStyle/>
            <a:p>
              <a:pPr algn="ctr" defTabSz="801929">
                <a:defRPr/>
              </a:pPr>
              <a:r>
                <a:rPr lang="en-US" sz="2000" b="1" kern="0"/>
                <a:t>SRAM</a:t>
              </a:r>
            </a:p>
          </p:txBody>
        </p:sp>
        <p:pic>
          <p:nvPicPr>
            <p:cNvPr id="27" name="Picture 26">
              <a:extLst>
                <a:ext uri="{FF2B5EF4-FFF2-40B4-BE49-F238E27FC236}">
                  <a16:creationId xmlns:a16="http://schemas.microsoft.com/office/drawing/2014/main" id="{AA25C953-33CC-A048-8F93-8E5F46D487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6143" y="5317095"/>
              <a:ext cx="1842294" cy="1592560"/>
            </a:xfrm>
            <a:prstGeom prst="rect">
              <a:avLst/>
            </a:prstGeom>
            <a:effectLst>
              <a:outerShdw blurRad="355600" dist="88900" dir="5400000" algn="ctr" rotWithShape="0">
                <a:srgbClr val="000000">
                  <a:alpha val="48000"/>
                </a:srgbClr>
              </a:outerShdw>
              <a:reflection endPos="0" dir="5400000" sy="-100000" algn="bl" rotWithShape="0"/>
            </a:effectLst>
          </p:spPr>
        </p:pic>
        <p:sp>
          <p:nvSpPr>
            <p:cNvPr id="28" name="TextBox 27">
              <a:extLst>
                <a:ext uri="{FF2B5EF4-FFF2-40B4-BE49-F238E27FC236}">
                  <a16:creationId xmlns:a16="http://schemas.microsoft.com/office/drawing/2014/main" id="{B1A9AB6E-27B6-424E-982F-DB7ED8A05331}"/>
                </a:ext>
              </a:extLst>
            </p:cNvPr>
            <p:cNvSpPr txBox="1"/>
            <p:nvPr/>
          </p:nvSpPr>
          <p:spPr>
            <a:xfrm>
              <a:off x="4379964" y="4366883"/>
              <a:ext cx="2226892" cy="646331"/>
            </a:xfrm>
            <a:prstGeom prst="rect">
              <a:avLst/>
            </a:prstGeom>
            <a:noFill/>
          </p:spPr>
          <p:txBody>
            <a:bodyPr wrap="none" rtlCol="0">
              <a:noAutofit/>
            </a:bodyPr>
            <a:lstStyle/>
            <a:p>
              <a:pPr algn="ctr" defTabSz="801929">
                <a:defRPr/>
              </a:pPr>
              <a:r>
                <a:rPr lang="en-US" sz="1400" kern="0"/>
                <a:t>Latency: ~10X</a:t>
              </a:r>
            </a:p>
            <a:p>
              <a:pPr algn="ctr" defTabSz="801929">
                <a:defRPr/>
              </a:pPr>
              <a:r>
                <a:rPr lang="en-US" sz="1400" kern="0"/>
                <a:t>Capacity: ~100X</a:t>
              </a:r>
            </a:p>
          </p:txBody>
        </p:sp>
        <p:sp>
          <p:nvSpPr>
            <p:cNvPr id="29" name="TextBox 28">
              <a:extLst>
                <a:ext uri="{FF2B5EF4-FFF2-40B4-BE49-F238E27FC236}">
                  <a16:creationId xmlns:a16="http://schemas.microsoft.com/office/drawing/2014/main" id="{F01D5996-2E91-774E-B495-D59C07C1C7A2}"/>
                </a:ext>
              </a:extLst>
            </p:cNvPr>
            <p:cNvSpPr txBox="1"/>
            <p:nvPr/>
          </p:nvSpPr>
          <p:spPr>
            <a:xfrm>
              <a:off x="4872888" y="3966290"/>
              <a:ext cx="1241045" cy="535531"/>
            </a:xfrm>
            <a:prstGeom prst="rect">
              <a:avLst/>
            </a:prstGeom>
            <a:noFill/>
          </p:spPr>
          <p:txBody>
            <a:bodyPr wrap="none" rtlCol="0">
              <a:noAutofit/>
            </a:bodyPr>
            <a:lstStyle/>
            <a:p>
              <a:pPr algn="ctr" defTabSz="801929">
                <a:defRPr/>
              </a:pPr>
              <a:r>
                <a:rPr lang="en-US" sz="2000" b="1" kern="0"/>
                <a:t>DRAM</a:t>
              </a:r>
            </a:p>
          </p:txBody>
        </p:sp>
      </p:grpSp>
      <p:sp>
        <p:nvSpPr>
          <p:cNvPr id="30" name="TextBox 29">
            <a:extLst>
              <a:ext uri="{FF2B5EF4-FFF2-40B4-BE49-F238E27FC236}">
                <a16:creationId xmlns:a16="http://schemas.microsoft.com/office/drawing/2014/main" id="{2F1F4518-40A1-3A4D-9161-EF93CBB9BA31}"/>
              </a:ext>
            </a:extLst>
          </p:cNvPr>
          <p:cNvSpPr txBox="1"/>
          <p:nvPr/>
        </p:nvSpPr>
        <p:spPr>
          <a:xfrm>
            <a:off x="7564640" y="1833664"/>
            <a:ext cx="2749232" cy="898868"/>
          </a:xfrm>
          <a:prstGeom prst="rect">
            <a:avLst/>
          </a:prstGeom>
          <a:noFill/>
        </p:spPr>
        <p:txBody>
          <a:bodyPr wrap="square" rtlCol="0">
            <a:noAutofit/>
          </a:bodyPr>
          <a:lstStyle/>
          <a:p>
            <a:pPr algn="ctr" defTabSz="801929"/>
            <a:r>
              <a:rPr lang="en-US" sz="4400">
                <a:latin typeface="Intel Clear Pro"/>
              </a:rPr>
              <a:t>Storage</a:t>
            </a:r>
          </a:p>
        </p:txBody>
      </p:sp>
      <p:grpSp>
        <p:nvGrpSpPr>
          <p:cNvPr id="31" name="Group 30">
            <a:extLst>
              <a:ext uri="{FF2B5EF4-FFF2-40B4-BE49-F238E27FC236}">
                <a16:creationId xmlns:a16="http://schemas.microsoft.com/office/drawing/2014/main" id="{3DD80E93-36DB-354A-9E9A-95B50E0D18F2}"/>
              </a:ext>
            </a:extLst>
          </p:cNvPr>
          <p:cNvGrpSpPr>
            <a:grpSpLocks noChangeAspect="1"/>
          </p:cNvGrpSpPr>
          <p:nvPr/>
        </p:nvGrpSpPr>
        <p:grpSpPr>
          <a:xfrm>
            <a:off x="6480129" y="3023268"/>
            <a:ext cx="4754880" cy="2545083"/>
            <a:chOff x="7560577" y="3908791"/>
            <a:chExt cx="5757043" cy="3081498"/>
          </a:xfrm>
        </p:grpSpPr>
        <p:sp>
          <p:nvSpPr>
            <p:cNvPr id="32" name="TextBox 31">
              <a:extLst>
                <a:ext uri="{FF2B5EF4-FFF2-40B4-BE49-F238E27FC236}">
                  <a16:creationId xmlns:a16="http://schemas.microsoft.com/office/drawing/2014/main" id="{5E6F7C08-A9C4-1B46-88D8-0C19E5B4793F}"/>
                </a:ext>
              </a:extLst>
            </p:cNvPr>
            <p:cNvSpPr txBox="1"/>
            <p:nvPr/>
          </p:nvSpPr>
          <p:spPr>
            <a:xfrm>
              <a:off x="10765318" y="4314904"/>
              <a:ext cx="2552302" cy="646331"/>
            </a:xfrm>
            <a:prstGeom prst="rect">
              <a:avLst/>
            </a:prstGeom>
            <a:noFill/>
          </p:spPr>
          <p:txBody>
            <a:bodyPr wrap="none" rtlCol="0">
              <a:noAutofit/>
            </a:bodyPr>
            <a:lstStyle/>
            <a:p>
              <a:pPr algn="ctr" defTabSz="801929">
                <a:defRPr/>
              </a:pPr>
              <a:r>
                <a:rPr lang="en-US" sz="1400" kern="0"/>
                <a:t>Latency: ~10 Million X</a:t>
              </a:r>
            </a:p>
            <a:p>
              <a:pPr algn="ctr" defTabSz="801929">
                <a:defRPr/>
              </a:pPr>
              <a:r>
                <a:rPr lang="en-US" sz="1400" kern="0"/>
                <a:t>Capacity: ~10,000X</a:t>
              </a:r>
            </a:p>
          </p:txBody>
        </p:sp>
        <p:sp>
          <p:nvSpPr>
            <p:cNvPr id="33" name="TextBox 32">
              <a:extLst>
                <a:ext uri="{FF2B5EF4-FFF2-40B4-BE49-F238E27FC236}">
                  <a16:creationId xmlns:a16="http://schemas.microsoft.com/office/drawing/2014/main" id="{AD91AC61-4CA2-1244-A110-657629C8296E}"/>
                </a:ext>
              </a:extLst>
            </p:cNvPr>
            <p:cNvSpPr txBox="1"/>
            <p:nvPr/>
          </p:nvSpPr>
          <p:spPr>
            <a:xfrm>
              <a:off x="11554797" y="3908791"/>
              <a:ext cx="973344" cy="535531"/>
            </a:xfrm>
            <a:prstGeom prst="rect">
              <a:avLst/>
            </a:prstGeom>
            <a:noFill/>
          </p:spPr>
          <p:txBody>
            <a:bodyPr wrap="none" rtlCol="0">
              <a:noAutofit/>
            </a:bodyPr>
            <a:lstStyle/>
            <a:p>
              <a:pPr algn="ctr" defTabSz="801929">
                <a:defRPr/>
              </a:pPr>
              <a:r>
                <a:rPr lang="en-US" sz="2000" b="1" kern="0"/>
                <a:t>HDD</a:t>
              </a:r>
            </a:p>
          </p:txBody>
        </p:sp>
        <p:pic>
          <p:nvPicPr>
            <p:cNvPr id="34" name="Picture 33">
              <a:extLst>
                <a:ext uri="{FF2B5EF4-FFF2-40B4-BE49-F238E27FC236}">
                  <a16:creationId xmlns:a16="http://schemas.microsoft.com/office/drawing/2014/main" id="{45CD3A9A-81A8-1A45-B6C1-6395DDA118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8522" y="5080631"/>
              <a:ext cx="2246304" cy="1909658"/>
            </a:xfrm>
            <a:prstGeom prst="rect">
              <a:avLst/>
            </a:prstGeom>
          </p:spPr>
        </p:pic>
        <p:sp>
          <p:nvSpPr>
            <p:cNvPr id="35" name="TextBox 34">
              <a:extLst>
                <a:ext uri="{FF2B5EF4-FFF2-40B4-BE49-F238E27FC236}">
                  <a16:creationId xmlns:a16="http://schemas.microsoft.com/office/drawing/2014/main" id="{4818E0A2-4972-8E47-AF1A-B2BF7BEA6B23}"/>
                </a:ext>
              </a:extLst>
            </p:cNvPr>
            <p:cNvSpPr txBox="1"/>
            <p:nvPr/>
          </p:nvSpPr>
          <p:spPr>
            <a:xfrm>
              <a:off x="7560577" y="4314903"/>
              <a:ext cx="3281186" cy="633497"/>
            </a:xfrm>
            <a:prstGeom prst="rect">
              <a:avLst/>
            </a:prstGeom>
            <a:noFill/>
          </p:spPr>
          <p:txBody>
            <a:bodyPr wrap="square" rtlCol="0">
              <a:spAutoFit/>
            </a:bodyPr>
            <a:lstStyle/>
            <a:p>
              <a:pPr algn="ctr"/>
              <a:r>
                <a:rPr lang="en-US" sz="1400"/>
                <a:t>Latency: ~100,000X</a:t>
              </a:r>
            </a:p>
            <a:p>
              <a:pPr algn="ctr"/>
              <a:r>
                <a:rPr lang="en-US" sz="1400" b="1">
                  <a:solidFill>
                    <a:schemeClr val="tx2"/>
                  </a:solidFill>
                </a:rPr>
                <a:t>Capacity: ~4,000X-8,000X</a:t>
              </a:r>
            </a:p>
          </p:txBody>
        </p:sp>
        <p:sp>
          <p:nvSpPr>
            <p:cNvPr id="36" name="TextBox 35">
              <a:extLst>
                <a:ext uri="{FF2B5EF4-FFF2-40B4-BE49-F238E27FC236}">
                  <a16:creationId xmlns:a16="http://schemas.microsoft.com/office/drawing/2014/main" id="{0329542F-5C58-AB4F-A407-364950032AE9}"/>
                </a:ext>
              </a:extLst>
            </p:cNvPr>
            <p:cNvSpPr txBox="1"/>
            <p:nvPr/>
          </p:nvSpPr>
          <p:spPr>
            <a:xfrm>
              <a:off x="8479553" y="3908791"/>
              <a:ext cx="1516200" cy="409909"/>
            </a:xfrm>
            <a:prstGeom prst="rect">
              <a:avLst/>
            </a:prstGeom>
            <a:noFill/>
          </p:spPr>
          <p:txBody>
            <a:bodyPr wrap="none" rtlCol="0">
              <a:spAutoFit/>
            </a:bodyPr>
            <a:lstStyle/>
            <a:p>
              <a:pPr algn="ctr"/>
              <a:r>
                <a:rPr lang="en-US" sz="1600" b="1"/>
                <a:t>NAND SSD</a:t>
              </a:r>
            </a:p>
          </p:txBody>
        </p:sp>
        <p:pic>
          <p:nvPicPr>
            <p:cNvPr id="37" name="Picture 36">
              <a:extLst>
                <a:ext uri="{FF2B5EF4-FFF2-40B4-BE49-F238E27FC236}">
                  <a16:creationId xmlns:a16="http://schemas.microsoft.com/office/drawing/2014/main" id="{99F16E10-CB03-904B-BE75-DEEE0F7C6B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928" y="5005065"/>
              <a:ext cx="2959244" cy="1973224"/>
            </a:xfrm>
            <a:prstGeom prst="rect">
              <a:avLst/>
            </a:prstGeom>
          </p:spPr>
        </p:pic>
      </p:grpSp>
      <p:sp>
        <p:nvSpPr>
          <p:cNvPr id="38" name="TextBox 37">
            <a:extLst>
              <a:ext uri="{FF2B5EF4-FFF2-40B4-BE49-F238E27FC236}">
                <a16:creationId xmlns:a16="http://schemas.microsoft.com/office/drawing/2014/main" id="{0847DABC-9122-5D4F-B382-117DCBC69F44}"/>
              </a:ext>
            </a:extLst>
          </p:cNvPr>
          <p:cNvSpPr txBox="1"/>
          <p:nvPr/>
        </p:nvSpPr>
        <p:spPr>
          <a:xfrm>
            <a:off x="986569" y="5840196"/>
            <a:ext cx="10248932" cy="523220"/>
          </a:xfrm>
          <a:prstGeom prst="rect">
            <a:avLst/>
          </a:prstGeom>
          <a:noFill/>
        </p:spPr>
        <p:txBody>
          <a:bodyPr wrap="none" rtlCol="0">
            <a:noAutofit/>
          </a:bodyPr>
          <a:lstStyle/>
          <a:p>
            <a:pPr defTabSz="801848">
              <a:defRPr/>
            </a:pPr>
            <a:r>
              <a:rPr lang="en-US" sz="1400" kern="0" dirty="0"/>
              <a:t>Technology claims are based on comparisons of latency, density and write cycling metrics amongst memory technologies </a:t>
            </a:r>
          </a:p>
          <a:p>
            <a:pPr defTabSz="801848">
              <a:defRPr/>
            </a:pPr>
            <a:r>
              <a:rPr lang="en-US" sz="1400" kern="0" dirty="0"/>
              <a:t>recorded on published specifications of in-market memory products against internal Intel specifications.</a:t>
            </a:r>
            <a:endParaRPr lang="en-US" sz="1600" kern="0" dirty="0"/>
          </a:p>
        </p:txBody>
      </p:sp>
    </p:spTree>
    <p:extLst>
      <p:ext uri="{BB962C8B-B14F-4D97-AF65-F5344CB8AC3E}">
        <p14:creationId xmlns:p14="http://schemas.microsoft.com/office/powerpoint/2010/main" val="39639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615A-43B5-2F4A-8F92-D71CFE82DDC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E8E80CD-D932-204A-A8B0-D70F858DAE52}"/>
              </a:ext>
            </a:extLst>
          </p:cNvPr>
          <p:cNvSpPr>
            <a:spLocks noGrp="1"/>
          </p:cNvSpPr>
          <p:nvPr>
            <p:ph idx="1"/>
          </p:nvPr>
        </p:nvSpPr>
        <p:spPr/>
        <p:txBody>
          <a:bodyPr/>
          <a:lstStyle/>
          <a:p>
            <a:r>
              <a:rPr lang="en-US" dirty="0">
                <a:solidFill>
                  <a:schemeClr val="tx2">
                    <a:lumMod val="10000"/>
                  </a:schemeClr>
                </a:solidFill>
              </a:rPr>
              <a:t>Introduction</a:t>
            </a:r>
          </a:p>
          <a:p>
            <a:r>
              <a:rPr lang="en-US" dirty="0"/>
              <a:t>Problem Statement and Solution Space </a:t>
            </a:r>
          </a:p>
          <a:p>
            <a:r>
              <a:rPr lang="en-US" dirty="0">
                <a:solidFill>
                  <a:schemeClr val="tx2">
                    <a:lumMod val="10000"/>
                  </a:schemeClr>
                </a:solidFill>
              </a:rPr>
              <a:t>Cross Point Memory Array and Choices of Selector</a:t>
            </a:r>
          </a:p>
          <a:p>
            <a:r>
              <a:rPr lang="en-US" dirty="0">
                <a:solidFill>
                  <a:schemeClr val="tx2">
                    <a:lumMod val="10000"/>
                  </a:schemeClr>
                </a:solidFill>
              </a:rPr>
              <a:t>3D </a:t>
            </a:r>
            <a:r>
              <a:rPr lang="en-US" dirty="0" err="1">
                <a:solidFill>
                  <a:schemeClr val="tx2">
                    <a:lumMod val="10000"/>
                  </a:schemeClr>
                </a:solidFill>
              </a:rPr>
              <a:t>XPoint</a:t>
            </a:r>
            <a:r>
              <a:rPr lang="en-US" dirty="0">
                <a:solidFill>
                  <a:schemeClr val="tx2">
                    <a:lumMod val="10000"/>
                  </a:schemeClr>
                </a:solidFill>
              </a:rPr>
              <a:t> Memory Technology</a:t>
            </a:r>
          </a:p>
          <a:p>
            <a:r>
              <a:rPr lang="en-US" dirty="0">
                <a:solidFill>
                  <a:schemeClr val="tx2">
                    <a:lumMod val="10000"/>
                  </a:schemeClr>
                </a:solidFill>
              </a:rPr>
              <a:t>Conclusion</a:t>
            </a:r>
          </a:p>
        </p:txBody>
      </p:sp>
      <p:sp>
        <p:nvSpPr>
          <p:cNvPr id="4" name="Slide Number Placeholder 3">
            <a:extLst>
              <a:ext uri="{FF2B5EF4-FFF2-40B4-BE49-F238E27FC236}">
                <a16:creationId xmlns:a16="http://schemas.microsoft.com/office/drawing/2014/main" id="{1A7D4A4E-6C5E-624D-AC01-08E5F9E45B95}"/>
              </a:ext>
            </a:extLst>
          </p:cNvPr>
          <p:cNvSpPr>
            <a:spLocks noGrp="1"/>
          </p:cNvSpPr>
          <p:nvPr>
            <p:ph type="sldNum" sz="quarter" idx="12"/>
          </p:nvPr>
        </p:nvSpPr>
        <p:spPr/>
        <p:txBody>
          <a:bodyPr/>
          <a:lstStyle/>
          <a:p>
            <a:fld id="{518727FE-8BA6-410E-8B18-E4109D39D295}" type="slidenum">
              <a:rPr lang="en-US" smtClean="0"/>
              <a:pPr/>
              <a:t>8</a:t>
            </a:fld>
            <a:endParaRPr lang="en-US" sz="1400"/>
          </a:p>
        </p:txBody>
      </p:sp>
      <p:sp>
        <p:nvSpPr>
          <p:cNvPr id="5" name="Text Placeholder 4">
            <a:extLst>
              <a:ext uri="{FF2B5EF4-FFF2-40B4-BE49-F238E27FC236}">
                <a16:creationId xmlns:a16="http://schemas.microsoft.com/office/drawing/2014/main" id="{7E9C867B-4E55-F34F-9530-492F76B5263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5737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3534-3821-B545-B579-C8604595CBE8}"/>
              </a:ext>
            </a:extLst>
          </p:cNvPr>
          <p:cNvSpPr>
            <a:spLocks noGrp="1"/>
          </p:cNvSpPr>
          <p:nvPr>
            <p:ph type="title"/>
          </p:nvPr>
        </p:nvSpPr>
        <p:spPr>
          <a:xfrm>
            <a:off x="1218883" y="355307"/>
            <a:ext cx="10360501" cy="2272625"/>
          </a:xfrm>
        </p:spPr>
        <p:txBody>
          <a:bodyPr/>
          <a:lstStyle/>
          <a:p>
            <a:pPr marL="754063" indent="-754063"/>
            <a:r>
              <a:rPr lang="en-US" sz="3200" i="1" spc="0" dirty="0"/>
              <a:t>“It’s the Memory, Stupid! </a:t>
            </a:r>
            <a:br>
              <a:rPr lang="en-US" sz="3200" i="1" spc="0" dirty="0"/>
            </a:br>
            <a:r>
              <a:rPr lang="en-US" sz="1800" i="1" spc="0" dirty="0"/>
              <a:t>…</a:t>
            </a:r>
            <a:br>
              <a:rPr lang="en-US" sz="1800" i="1" spc="0" dirty="0"/>
            </a:br>
            <a:r>
              <a:rPr lang="en-US" sz="1800" b="0" i="1" spc="0" dirty="0">
                <a:solidFill>
                  <a:schemeClr val="tx1"/>
                </a:solidFill>
              </a:rPr>
              <a:t>Processor Speed Has Outstripped Memory </a:t>
            </a:r>
            <a:br>
              <a:rPr lang="en-US" sz="1800" b="0" i="1" spc="0" dirty="0">
                <a:solidFill>
                  <a:schemeClr val="tx1"/>
                </a:solidFill>
              </a:rPr>
            </a:br>
            <a:r>
              <a:rPr lang="en-US" sz="1800" b="0" i="1" spc="0" dirty="0">
                <a:solidFill>
                  <a:schemeClr val="tx1"/>
                </a:solidFill>
              </a:rPr>
              <a:t>…</a:t>
            </a:r>
            <a:br>
              <a:rPr lang="en-US" sz="1800" b="0" i="1" spc="0" dirty="0">
                <a:solidFill>
                  <a:schemeClr val="tx1"/>
                </a:solidFill>
              </a:rPr>
            </a:br>
            <a:r>
              <a:rPr lang="en-US" sz="1800" b="0" i="1" spc="0" dirty="0">
                <a:solidFill>
                  <a:schemeClr val="tx1"/>
                </a:solidFill>
              </a:rPr>
              <a:t>today’s chips are largely able to execute code faster than we can feed them with instructions and data. There are no longer performance bottlenecks in the floating- point ... The real design action is in memory subsystems—caches, buses, bandwidth, and latency…I expect that over the coming decade </a:t>
            </a:r>
            <a:r>
              <a:rPr lang="en-US" sz="1800" b="0" i="1" spc="0" dirty="0">
                <a:solidFill>
                  <a:srgbClr val="FFFF00"/>
                </a:solidFill>
              </a:rPr>
              <a:t>memory subsystem design will be the only important design issue for microprocessors</a:t>
            </a:r>
            <a:r>
              <a:rPr lang="en-US" sz="1800" b="0" i="1" spc="0" dirty="0">
                <a:solidFill>
                  <a:schemeClr val="tx1"/>
                </a:solidFill>
              </a:rPr>
              <a:t>.</a:t>
            </a:r>
            <a:r>
              <a:rPr lang="en-US" sz="1800" b="0" spc="0" dirty="0">
                <a:solidFill>
                  <a:schemeClr val="tx1"/>
                </a:solidFill>
              </a:rPr>
              <a:t>”</a:t>
            </a:r>
            <a:endParaRPr lang="en-US" sz="2400" b="0" spc="0" dirty="0">
              <a:solidFill>
                <a:schemeClr val="tx1"/>
              </a:solidFill>
            </a:endParaRPr>
          </a:p>
        </p:txBody>
      </p:sp>
      <p:sp>
        <p:nvSpPr>
          <p:cNvPr id="3" name="Slide Number Placeholder 2">
            <a:extLst>
              <a:ext uri="{FF2B5EF4-FFF2-40B4-BE49-F238E27FC236}">
                <a16:creationId xmlns:a16="http://schemas.microsoft.com/office/drawing/2014/main" id="{C6BA7130-C325-504F-920E-274F0318BC99}"/>
              </a:ext>
            </a:extLst>
          </p:cNvPr>
          <p:cNvSpPr>
            <a:spLocks noGrp="1"/>
          </p:cNvSpPr>
          <p:nvPr>
            <p:ph type="sldNum" sz="quarter" idx="12"/>
          </p:nvPr>
        </p:nvSpPr>
        <p:spPr/>
        <p:txBody>
          <a:bodyPr/>
          <a:lstStyle/>
          <a:p>
            <a:fld id="{17AA2687-1D62-4697-B07C-AE046A4947FE}" type="slidenum">
              <a:rPr lang="en-US" smtClean="0"/>
              <a:pPr/>
              <a:t>9</a:t>
            </a:fld>
            <a:endParaRPr lang="en-US" sz="1400"/>
          </a:p>
        </p:txBody>
      </p:sp>
      <p:sp>
        <p:nvSpPr>
          <p:cNvPr id="4" name="Text Placeholder 3">
            <a:extLst>
              <a:ext uri="{FF2B5EF4-FFF2-40B4-BE49-F238E27FC236}">
                <a16:creationId xmlns:a16="http://schemas.microsoft.com/office/drawing/2014/main" id="{455E6AAF-408D-5344-BC9B-9DFE84382776}"/>
              </a:ext>
            </a:extLst>
          </p:cNvPr>
          <p:cNvSpPr>
            <a:spLocks noGrp="1"/>
          </p:cNvSpPr>
          <p:nvPr>
            <p:ph type="body" sz="quarter" idx="13"/>
          </p:nvPr>
        </p:nvSpPr>
        <p:spPr/>
        <p:txBody>
          <a:bodyPr/>
          <a:lstStyle/>
          <a:p>
            <a:r>
              <a:rPr lang="en-US"/>
              <a:t>Problem Statement</a:t>
            </a:r>
          </a:p>
        </p:txBody>
      </p:sp>
      <p:sp>
        <p:nvSpPr>
          <p:cNvPr id="5" name="Title 1">
            <a:extLst>
              <a:ext uri="{FF2B5EF4-FFF2-40B4-BE49-F238E27FC236}">
                <a16:creationId xmlns:a16="http://schemas.microsoft.com/office/drawing/2014/main" id="{F36CF338-8136-A149-BE84-FCF18A19B022}"/>
              </a:ext>
            </a:extLst>
          </p:cNvPr>
          <p:cNvSpPr txBox="1">
            <a:spLocks/>
          </p:cNvSpPr>
          <p:nvPr/>
        </p:nvSpPr>
        <p:spPr>
          <a:xfrm>
            <a:off x="1095244" y="2795210"/>
            <a:ext cx="10738073" cy="515611"/>
          </a:xfrm>
          <a:prstGeom prst="rect">
            <a:avLst/>
          </a:prstGeom>
        </p:spPr>
        <p:txBody>
          <a:bodyPr vert="horz" lIns="130622" tIns="65311" rIns="130622" bIns="65311" anchor="t">
            <a:noAutofit/>
          </a:bodyPr>
          <a:lstStyle>
            <a:lvl1pPr algn="l" rtl="0" eaLnBrk="1" latinLnBrk="0" hangingPunct="1">
              <a:spcBef>
                <a:spcPct val="0"/>
              </a:spcBef>
              <a:buNone/>
              <a:defRPr kumimoji="0" sz="5700" kern="1200" spc="-143" baseline="0">
                <a:solidFill>
                  <a:schemeClr val="tx2">
                    <a:satMod val="200000"/>
                  </a:schemeClr>
                </a:solidFill>
                <a:latin typeface="Neo Sans Intel" pitchFamily="34" charset="0"/>
                <a:ea typeface="+mj-ea"/>
                <a:cs typeface="+mj-cs"/>
              </a:defRPr>
            </a:lvl1pPr>
            <a:extLst/>
          </a:lstStyle>
          <a:p>
            <a:pPr algn="r" fontAlgn="auto">
              <a:spcAft>
                <a:spcPts val="0"/>
              </a:spcAft>
            </a:pPr>
            <a:r>
              <a:rPr lang="en-US" sz="1400" spc="0" dirty="0">
                <a:solidFill>
                  <a:schemeClr val="tx1"/>
                </a:solidFill>
              </a:rPr>
              <a:t>Architects Look to Processors of Future, Microprocessor Report,  V10,  No. 10,  Aug/5/1996 </a:t>
            </a:r>
          </a:p>
          <a:p>
            <a:pPr algn="r" fontAlgn="auto">
              <a:spcAft>
                <a:spcPts val="0"/>
              </a:spcAft>
            </a:pPr>
            <a:r>
              <a:rPr lang="en-US" sz="1400" spc="0" dirty="0">
                <a:solidFill>
                  <a:schemeClr val="tx1"/>
                </a:solidFill>
              </a:rPr>
              <a:t>Dick Sites, an architect and a co-lead of the Alpha architecture at Digital Equipment Corp</a:t>
            </a:r>
          </a:p>
        </p:txBody>
      </p:sp>
      <p:pic>
        <p:nvPicPr>
          <p:cNvPr id="6" name="Picture 5">
            <a:extLst>
              <a:ext uri="{FF2B5EF4-FFF2-40B4-BE49-F238E27FC236}">
                <a16:creationId xmlns:a16="http://schemas.microsoft.com/office/drawing/2014/main" id="{CCDCC96B-1B29-A444-BCDB-2782E26EDC36}"/>
              </a:ext>
            </a:extLst>
          </p:cNvPr>
          <p:cNvPicPr>
            <a:picLocks noChangeAspect="1"/>
          </p:cNvPicPr>
          <p:nvPr/>
        </p:nvPicPr>
        <p:blipFill>
          <a:blip r:embed="rId2">
            <a:alphaModFix/>
          </a:blip>
          <a:stretch>
            <a:fillRect/>
          </a:stretch>
        </p:blipFill>
        <p:spPr>
          <a:xfrm>
            <a:off x="5690248" y="3604383"/>
            <a:ext cx="5514530" cy="2419515"/>
          </a:xfrm>
          <a:prstGeom prst="rect">
            <a:avLst/>
          </a:prstGeom>
        </p:spPr>
      </p:pic>
      <p:sp>
        <p:nvSpPr>
          <p:cNvPr id="7" name="Title 1">
            <a:extLst>
              <a:ext uri="{FF2B5EF4-FFF2-40B4-BE49-F238E27FC236}">
                <a16:creationId xmlns:a16="http://schemas.microsoft.com/office/drawing/2014/main" id="{0822E3C7-D4A2-F545-A687-F83BDE5C5FE5}"/>
              </a:ext>
            </a:extLst>
          </p:cNvPr>
          <p:cNvSpPr txBox="1">
            <a:spLocks/>
          </p:cNvSpPr>
          <p:nvPr/>
        </p:nvSpPr>
        <p:spPr>
          <a:xfrm>
            <a:off x="854243" y="4210855"/>
            <a:ext cx="4836006" cy="1118897"/>
          </a:xfrm>
          <a:prstGeom prst="rect">
            <a:avLst/>
          </a:prstGeom>
        </p:spPr>
        <p:txBody>
          <a:bodyPr vert="horz" lIns="130622" tIns="65311" rIns="130622" bIns="65311" anchor="t">
            <a:noAutofit/>
          </a:bodyPr>
          <a:lstStyle>
            <a:lvl1pPr algn="l" rtl="0" eaLnBrk="1" latinLnBrk="0" hangingPunct="1">
              <a:spcBef>
                <a:spcPct val="0"/>
              </a:spcBef>
              <a:buNone/>
              <a:defRPr kumimoji="0" sz="5700" kern="1200" spc="-143" baseline="0">
                <a:solidFill>
                  <a:schemeClr val="tx2">
                    <a:satMod val="200000"/>
                  </a:schemeClr>
                </a:solidFill>
                <a:latin typeface="Neo Sans Intel" pitchFamily="34" charset="0"/>
                <a:ea typeface="+mj-ea"/>
                <a:cs typeface="+mj-cs"/>
              </a:defRPr>
            </a:lvl1pPr>
            <a:extLst/>
          </a:lstStyle>
          <a:p>
            <a:pPr algn="r" fontAlgn="auto">
              <a:spcAft>
                <a:spcPts val="0"/>
              </a:spcAft>
            </a:pPr>
            <a:r>
              <a:rPr lang="en-US" sz="1800" spc="0" dirty="0"/>
              <a:t>Main memory performance –</a:t>
            </a:r>
            <a:r>
              <a:rPr lang="en-US" sz="1800" spc="0" dirty="0">
                <a:sym typeface="Wingdings" pitchFamily="2" charset="2"/>
              </a:rPr>
              <a:t> </a:t>
            </a:r>
            <a:br>
              <a:rPr lang="en-US" sz="1800" spc="0" dirty="0">
                <a:sym typeface="Wingdings" pitchFamily="2" charset="2"/>
              </a:rPr>
            </a:br>
            <a:r>
              <a:rPr lang="en-US" sz="1800" spc="0" dirty="0">
                <a:sym typeface="Wingdings" pitchFamily="2" charset="2"/>
              </a:rPr>
              <a:t>Transfer rate increased while latency unchanged </a:t>
            </a:r>
            <a:endParaRPr lang="en-US" sz="1800" spc="0" dirty="0"/>
          </a:p>
        </p:txBody>
      </p:sp>
      <p:sp>
        <p:nvSpPr>
          <p:cNvPr id="8" name="Rectangle 7">
            <a:extLst>
              <a:ext uri="{FF2B5EF4-FFF2-40B4-BE49-F238E27FC236}">
                <a16:creationId xmlns:a16="http://schemas.microsoft.com/office/drawing/2014/main" id="{9B2FBA71-56C5-F541-B535-A17999642976}"/>
              </a:ext>
            </a:extLst>
          </p:cNvPr>
          <p:cNvSpPr/>
          <p:nvPr/>
        </p:nvSpPr>
        <p:spPr>
          <a:xfrm>
            <a:off x="4207802" y="6125624"/>
            <a:ext cx="7625515" cy="276999"/>
          </a:xfrm>
          <a:prstGeom prst="rect">
            <a:avLst/>
          </a:prstGeom>
        </p:spPr>
        <p:txBody>
          <a:bodyPr wrap="square">
            <a:spAutoFit/>
          </a:bodyPr>
          <a:lstStyle/>
          <a:p>
            <a:r>
              <a:rPr lang="en-US" sz="1200">
                <a:solidFill>
                  <a:schemeClr val="tx2"/>
                </a:solidFill>
                <a:latin typeface="Calibri" panose="020F0502020204030204" pitchFamily="34" charset="0"/>
                <a:cs typeface="Calibri" panose="020F0502020204030204" pitchFamily="34" charset="0"/>
              </a:rPr>
              <a:t>https://www.micron.com/media/documents/products/technical-note/dram/tn_4003_ddr4_network_design_guide.pdf </a:t>
            </a:r>
          </a:p>
        </p:txBody>
      </p:sp>
    </p:spTree>
    <p:extLst>
      <p:ext uri="{BB962C8B-B14F-4D97-AF65-F5344CB8AC3E}">
        <p14:creationId xmlns:p14="http://schemas.microsoft.com/office/powerpoint/2010/main" val="4145618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Presentation9" id="{73A67BD2-C838-AF42-B4E2-A3BBF6430652}" vid="{E1626C11-1718-DD4F-9CD4-E9AF1C8161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10269</TotalTime>
  <Words>1866</Words>
  <Application>Microsoft Macintosh PowerPoint</Application>
  <PresentationFormat>Custom</PresentationFormat>
  <Paragraphs>358</Paragraphs>
  <Slides>27</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Neo Sans Intel</vt:lpstr>
      <vt:lpstr>Arial</vt:lpstr>
      <vt:lpstr>Calibri</vt:lpstr>
      <vt:lpstr>Corbel</vt:lpstr>
      <vt:lpstr>Intel Clear</vt:lpstr>
      <vt:lpstr>Intel Clear Pro</vt:lpstr>
      <vt:lpstr>Neo Sans Intel Medium</vt:lpstr>
      <vt:lpstr>Symbol</vt:lpstr>
      <vt:lpstr>Times New Roman</vt:lpstr>
      <vt:lpstr>Wingdings</vt:lpstr>
      <vt:lpstr>Wingdings 2</vt:lpstr>
      <vt:lpstr>Wingdings 3</vt:lpstr>
      <vt:lpstr>Metro</vt:lpstr>
      <vt:lpstr>The Pursuit of  Atomistic Switching and Cross Point Memory</vt:lpstr>
      <vt:lpstr>Outline</vt:lpstr>
      <vt:lpstr>Outline</vt:lpstr>
      <vt:lpstr>Computer Architecture 101: Hierarchy of Memory each has greater capacity than the preceding but less quickly accessible</vt:lpstr>
      <vt:lpstr>Cache and Main Memory Scaling SRAM and DRAM scaling have significantly slowed</vt:lpstr>
      <vt:lpstr>Storage Scaling –  Flash based Solid State Drive displaces Hard Disk Drive* 3D NAND warrants Cost scaling superiority for path ahead </vt:lpstr>
      <vt:lpstr>Yet …  there are still gaps in Computing Memory Hierarchy</vt:lpstr>
      <vt:lpstr>Outline</vt:lpstr>
      <vt:lpstr>“It’s the Memory, Stupid!  … Processor Speed Has Outstripped Memory  … today’s chips are largely able to execute code faster than we can feed them with instructions and data. There are no longer performance bottlenecks in the floating- point ... The real design action is in memory subsystems—caches, buses, bandwidth, and latency…I expect that over the coming decade memory subsystem design will be the only important design issue for microprocessors.”</vt:lpstr>
      <vt:lpstr>And … storage hardly improves bandwidth without adding capacity</vt:lpstr>
      <vt:lpstr>The opportunity …  Filling the gap between memory and storage</vt:lpstr>
      <vt:lpstr>The anticipated solution to bridge the gap</vt:lpstr>
      <vt:lpstr>Outline</vt:lpstr>
      <vt:lpstr>Cross Point Memory Array – ½ voltage biased scheme</vt:lpstr>
      <vt:lpstr>Selector of a cross-point memory cell is a diode</vt:lpstr>
      <vt:lpstr>Random Access of a Memory in Cross Point Array</vt:lpstr>
      <vt:lpstr>Thin Film Diode Candidates for Cross Point Memory</vt:lpstr>
      <vt:lpstr>Threshold Switching Phenomenology &amp; Mechanisms </vt:lpstr>
      <vt:lpstr>Outline</vt:lpstr>
      <vt:lpstr>Memory Cell</vt:lpstr>
      <vt:lpstr>Memory Switching</vt:lpstr>
      <vt:lpstr>High-Volume Manufacturing Proven</vt:lpstr>
      <vt:lpstr>Scaling Direction </vt:lpstr>
      <vt:lpstr>Outline</vt:lpstr>
      <vt:lpstr>In Pursuit of a Dream …</vt:lpstr>
      <vt:lpstr>3D XPoint Technology Bridges Memory-Storage Gap</vt:lpstr>
      <vt:lpstr>Optane™ based on 3D XPoint</vt:lpstr>
    </vt:vector>
  </TitlesOfParts>
  <Manager/>
  <Company>Intel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Selectors, an essential device in a memory cell </dc:title>
  <dc:subject>cross point memory technologies</dc:subject>
  <dc:creator>Kau, Derchang</dc:creator>
  <cp:keywords/>
  <dc:description>SRC Workshop on New Trajectories for Memory and Storage Technologies, Oct/27~29/2020</dc:description>
  <cp:lastModifiedBy>Kau, Derchang</cp:lastModifiedBy>
  <cp:revision>26</cp:revision>
  <dcterms:created xsi:type="dcterms:W3CDTF">2020-10-17T19:21:16Z</dcterms:created>
  <dcterms:modified xsi:type="dcterms:W3CDTF">2021-03-30T09:16:54Z</dcterms:modified>
  <cp:category/>
</cp:coreProperties>
</file>