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4" r:id="rId5"/>
    <p:sldMasterId id="2147483737" r:id="rId6"/>
    <p:sldMasterId id="2147483785" r:id="rId7"/>
  </p:sldMasterIdLst>
  <p:notesMasterIdLst>
    <p:notesMasterId r:id="rId18"/>
  </p:notesMasterIdLst>
  <p:sldIdLst>
    <p:sldId id="257" r:id="rId8"/>
    <p:sldId id="2144867280" r:id="rId9"/>
    <p:sldId id="2144867282" r:id="rId10"/>
    <p:sldId id="2144867283" r:id="rId11"/>
    <p:sldId id="2134096309" r:id="rId12"/>
    <p:sldId id="363" r:id="rId13"/>
    <p:sldId id="3975" r:id="rId14"/>
    <p:sldId id="2144867281" r:id="rId15"/>
    <p:sldId id="2144867284" r:id="rId16"/>
    <p:sldId id="2144867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BB882-D784-E049-9A98-E71EE8372DDF}" v="1" dt="2021-02-12T19:59:51.809"/>
    <p1510:client id="{7CB00ABB-1564-4A64-AFF3-F2449E8B2659}" v="1735" dt="2021-02-12T17:07:34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C9A0D-1A10-4149-A8DB-39E103BED88A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6109B-47C2-499C-A9E4-B6E268A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Your vision statement is a simple way to illustrate what you want to do, how, and why?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4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96D21-34B9-4F22-8EFD-86F228222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5275" y="850900"/>
            <a:ext cx="6099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419603"/>
            <a:ext cx="6415088" cy="37115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0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96D21-34B9-4F22-8EFD-86F228222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  <a:sym typeface="Helvetica Neue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5275" y="850900"/>
            <a:ext cx="6099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4419603"/>
            <a:ext cx="6415088" cy="37115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Group to align on this before moving to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39000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C8689-8455-3546-ADF9-3B7273760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10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C8689-8455-3546-ADF9-3B7273760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0720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7B1BBB-AE48-47F1-8F08-DFEEC74C0498}"/>
              </a:ext>
            </a:extLst>
          </p:cNvPr>
          <p:cNvSpPr/>
          <p:nvPr userDrawn="1"/>
        </p:nvSpPr>
        <p:spPr>
          <a:xfrm>
            <a:off x="366737" y="6446799"/>
            <a:ext cx="20361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FFFFFF"/>
                </a:solidFill>
              </a:rPr>
              <a:t>Intel Confidential –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70982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ED09-6EE0-43E1-81CD-4297749C7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A2B-25F8-4E1A-A10D-A011A748E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l_11 16 20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049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D4F286-064C-4071-AD7D-6A9075EA058A}"/>
              </a:ext>
            </a:extLst>
          </p:cNvPr>
          <p:cNvSpPr/>
          <p:nvPr userDrawn="1"/>
        </p:nvSpPr>
        <p:spPr>
          <a:xfrm>
            <a:off x="268954" y="6446799"/>
            <a:ext cx="22317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FFFFFF"/>
                </a:solidFill>
              </a:rPr>
              <a:t>Intel Confidential –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64648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44449"/>
            <a:ext cx="10972800" cy="988747"/>
          </a:xfrm>
        </p:spPr>
        <p:txBody>
          <a:bodyPr>
            <a:normAutofit/>
          </a:bodyPr>
          <a:lstStyle>
            <a:lvl1pPr>
              <a:defRPr sz="3733" baseline="0"/>
            </a:lvl1pPr>
          </a:lstStyle>
          <a:p>
            <a:r>
              <a:rPr lang="en-US"/>
              <a:t>28pt Light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70"/>
            <a:fld id="{4FD23AA4-9846-4753-9C4B-CF58D6A62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2/12/21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7491" y="1600203"/>
            <a:ext cx="10889396" cy="46265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31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">
          <p15:clr>
            <a:srgbClr val="CCCCCC"/>
          </p15:clr>
        </p15:guide>
        <p15:guide id="2" pos="5472">
          <p15:clr>
            <a:srgbClr val="CCCCC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ED09-6EE0-43E1-81CD-4297749C7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A2B-25F8-4E1A-A10D-A011A748E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9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430593" y="6562504"/>
            <a:ext cx="1330814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Indium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848309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Project IOG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7550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ED09-6EE0-43E1-81CD-4297749C7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A2B-25F8-4E1A-A10D-A011A748E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751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ACE9A-9BD2-4024-B0F3-623FA56D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4CA36-3619-4B41-B489-59E3A895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9C328-283C-46FF-A09E-16E0AF63A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A2F08-EFE7-40C8-8069-D9126A12AAA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97633-6C36-47D2-A12F-2F32C49C3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95F7A-DB12-4087-AC49-515B5E20B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0F6F-0E22-4F6A-AE32-EE4F209A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5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91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073127" y="6562504"/>
            <a:ext cx="2045753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Privileged and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848309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Project IOG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868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4" r:id="rId2"/>
    <p:sldLayoutId id="2147483792" r:id="rId3"/>
    <p:sldLayoutId id="214748379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073127" y="6562504"/>
            <a:ext cx="2045753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Privileged and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848309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Project IOG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070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">
              <a:schemeClr val="bg2">
                <a:lumMod val="50000"/>
              </a:schemeClr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86836" y="381005"/>
            <a:ext cx="1121410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235" tIns="33619" rIns="67235" bIns="33619" anchor="ctr" anchorCtr="1"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333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88952" y="1793882"/>
            <a:ext cx="1120986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771" tIns="33387" rIns="66771" bIns="33387" anchorCtr="1"/>
          <a:lstStyle/>
          <a:p>
            <a:pPr marL="164724" indent="-164724">
              <a:buFont typeface="Wingdings" pitchFamily="2" charset="2"/>
              <a:buChar char=""/>
            </a:pPr>
            <a:endParaRPr lang="en-US" sz="175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83AF853-284E-4994-8B4B-EBF1070713CA}"/>
              </a:ext>
            </a:extLst>
          </p:cNvPr>
          <p:cNvSpPr txBox="1">
            <a:spLocks/>
          </p:cNvSpPr>
          <p:nvPr userDrawn="1"/>
        </p:nvSpPr>
        <p:spPr>
          <a:xfrm>
            <a:off x="11797792" y="6500595"/>
            <a:ext cx="171522" cy="164212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67" kern="1200" smtClean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FD44707B-D922-47D5-BD24-D96E91B70543}" type="slidenum">
              <a:rPr sz="1067"/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sz="1067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4D34FE-B1CF-4EC9-AA26-B43B2406B4A6}"/>
              </a:ext>
            </a:extLst>
          </p:cNvPr>
          <p:cNvCxnSpPr/>
          <p:nvPr userDrawn="1"/>
        </p:nvCxnSpPr>
        <p:spPr>
          <a:xfrm>
            <a:off x="11633712" y="6463638"/>
            <a:ext cx="0" cy="238125"/>
          </a:xfrm>
          <a:prstGeom prst="line">
            <a:avLst/>
          </a:prstGeom>
          <a:noFill/>
          <a:ln w="317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E67FFE-0E5D-47C1-9D91-F1A79736899A}"/>
              </a:ext>
            </a:extLst>
          </p:cNvPr>
          <p:cNvGrpSpPr/>
          <p:nvPr userDrawn="1"/>
        </p:nvGrpSpPr>
        <p:grpSpPr>
          <a:xfrm>
            <a:off x="11027965" y="6434232"/>
            <a:ext cx="452539" cy="298259"/>
            <a:chOff x="451796" y="386081"/>
            <a:chExt cx="1249194" cy="823318"/>
          </a:xfrm>
        </p:grpSpPr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D040EC16-343A-405C-A32A-2D03616117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1796" y="386081"/>
              <a:ext cx="1249194" cy="823318"/>
            </a:xfrm>
            <a:custGeom>
              <a:avLst/>
              <a:gdLst>
                <a:gd name="T0" fmla="*/ 2295 w 3777"/>
                <a:gd name="T1" fmla="*/ 1128 h 2491"/>
                <a:gd name="T2" fmla="*/ 2564 w 3777"/>
                <a:gd name="T3" fmla="*/ 1149 h 2491"/>
                <a:gd name="T4" fmla="*/ 2434 w 3777"/>
                <a:gd name="T5" fmla="*/ 1046 h 2491"/>
                <a:gd name="T6" fmla="*/ 1474 w 3777"/>
                <a:gd name="T7" fmla="*/ 949 h 2491"/>
                <a:gd name="T8" fmla="*/ 1548 w 3777"/>
                <a:gd name="T9" fmla="*/ 1130 h 2491"/>
                <a:gd name="T10" fmla="*/ 1326 w 3777"/>
                <a:gd name="T11" fmla="*/ 1068 h 2491"/>
                <a:gd name="T12" fmla="*/ 920 w 3777"/>
                <a:gd name="T13" fmla="*/ 900 h 2491"/>
                <a:gd name="T14" fmla="*/ 630 w 3777"/>
                <a:gd name="T15" fmla="*/ 1637 h 2491"/>
                <a:gd name="T16" fmla="*/ 551 w 3777"/>
                <a:gd name="T17" fmla="*/ 1468 h 2491"/>
                <a:gd name="T18" fmla="*/ 2646 w 3777"/>
                <a:gd name="T19" fmla="*/ 959 h 2491"/>
                <a:gd name="T20" fmla="*/ 2769 w 3777"/>
                <a:gd name="T21" fmla="*/ 1272 h 2491"/>
                <a:gd name="T22" fmla="*/ 2335 w 3777"/>
                <a:gd name="T23" fmla="*/ 1478 h 2491"/>
                <a:gd name="T24" fmla="*/ 2551 w 3777"/>
                <a:gd name="T25" fmla="*/ 1496 h 2491"/>
                <a:gd name="T26" fmla="*/ 2677 w 3777"/>
                <a:gd name="T27" fmla="*/ 1613 h 2491"/>
                <a:gd name="T28" fmla="*/ 2400 w 3777"/>
                <a:gd name="T29" fmla="*/ 1677 h 2491"/>
                <a:gd name="T30" fmla="*/ 2162 w 3777"/>
                <a:gd name="T31" fmla="*/ 1556 h 2491"/>
                <a:gd name="T32" fmla="*/ 2087 w 3777"/>
                <a:gd name="T33" fmla="*/ 1215 h 2491"/>
                <a:gd name="T34" fmla="*/ 2243 w 3777"/>
                <a:gd name="T35" fmla="*/ 941 h 2491"/>
                <a:gd name="T36" fmla="*/ 412 w 3777"/>
                <a:gd name="T37" fmla="*/ 815 h 2491"/>
                <a:gd name="T38" fmla="*/ 164 w 3777"/>
                <a:gd name="T39" fmla="*/ 1308 h 2491"/>
                <a:gd name="T40" fmla="*/ 246 w 3777"/>
                <a:gd name="T41" fmla="*/ 1819 h 2491"/>
                <a:gd name="T42" fmla="*/ 614 w 3777"/>
                <a:gd name="T43" fmla="*/ 2109 h 2491"/>
                <a:gd name="T44" fmla="*/ 1163 w 3777"/>
                <a:gd name="T45" fmla="*/ 2229 h 2491"/>
                <a:gd name="T46" fmla="*/ 1796 w 3777"/>
                <a:gd name="T47" fmla="*/ 2220 h 2491"/>
                <a:gd name="T48" fmla="*/ 2654 w 3777"/>
                <a:gd name="T49" fmla="*/ 2031 h 2491"/>
                <a:gd name="T50" fmla="*/ 3022 w 3777"/>
                <a:gd name="T51" fmla="*/ 2160 h 2491"/>
                <a:gd name="T52" fmla="*/ 2228 w 3777"/>
                <a:gd name="T53" fmla="*/ 2412 h 2491"/>
                <a:gd name="T54" fmla="*/ 1360 w 3777"/>
                <a:gd name="T55" fmla="*/ 2489 h 2491"/>
                <a:gd name="T56" fmla="*/ 599 w 3777"/>
                <a:gd name="T57" fmla="*/ 2344 h 2491"/>
                <a:gd name="T58" fmla="*/ 135 w 3777"/>
                <a:gd name="T59" fmla="*/ 1990 h 2491"/>
                <a:gd name="T60" fmla="*/ 2 w 3777"/>
                <a:gd name="T61" fmla="*/ 1451 h 2491"/>
                <a:gd name="T62" fmla="*/ 206 w 3777"/>
                <a:gd name="T63" fmla="*/ 933 h 2491"/>
                <a:gd name="T64" fmla="*/ 1887 w 3777"/>
                <a:gd name="T65" fmla="*/ 900 h 2491"/>
                <a:gd name="T66" fmla="*/ 1899 w 3777"/>
                <a:gd name="T67" fmla="*/ 1478 h 2491"/>
                <a:gd name="T68" fmla="*/ 1918 w 3777"/>
                <a:gd name="T69" fmla="*/ 1665 h 2491"/>
                <a:gd name="T70" fmla="*/ 1716 w 3777"/>
                <a:gd name="T71" fmla="*/ 1552 h 2491"/>
                <a:gd name="T72" fmla="*/ 745 w 3777"/>
                <a:gd name="T73" fmla="*/ 608 h 2491"/>
                <a:gd name="T74" fmla="*/ 3078 w 3777"/>
                <a:gd name="T75" fmla="*/ 1659 h 2491"/>
                <a:gd name="T76" fmla="*/ 2899 w 3777"/>
                <a:gd name="T77" fmla="*/ 1548 h 2491"/>
                <a:gd name="T78" fmla="*/ 2515 w 3777"/>
                <a:gd name="T79" fmla="*/ 0 h 2491"/>
                <a:gd name="T80" fmla="*/ 3161 w 3777"/>
                <a:gd name="T81" fmla="*/ 109 h 2491"/>
                <a:gd name="T82" fmla="*/ 3615 w 3777"/>
                <a:gd name="T83" fmla="*/ 404 h 2491"/>
                <a:gd name="T84" fmla="*/ 3777 w 3777"/>
                <a:gd name="T85" fmla="*/ 900 h 2491"/>
                <a:gd name="T86" fmla="*/ 3591 w 3777"/>
                <a:gd name="T87" fmla="*/ 1385 h 2491"/>
                <a:gd name="T88" fmla="*/ 3211 w 3777"/>
                <a:gd name="T89" fmla="*/ 1665 h 2491"/>
                <a:gd name="T90" fmla="*/ 3510 w 3777"/>
                <a:gd name="T91" fmla="*/ 1151 h 2491"/>
                <a:gd name="T92" fmla="*/ 3557 w 3777"/>
                <a:gd name="T93" fmla="*/ 684 h 2491"/>
                <a:gd name="T94" fmla="*/ 3258 w 3777"/>
                <a:gd name="T95" fmla="*/ 321 h 2491"/>
                <a:gd name="T96" fmla="*/ 2715 w 3777"/>
                <a:gd name="T97" fmla="*/ 149 h 2491"/>
                <a:gd name="T98" fmla="*/ 2027 w 3777"/>
                <a:gd name="T99" fmla="*/ 153 h 2491"/>
                <a:gd name="T100" fmla="*/ 1292 w 3777"/>
                <a:gd name="T101" fmla="*/ 321 h 2491"/>
                <a:gd name="T102" fmla="*/ 933 w 3777"/>
                <a:gd name="T103" fmla="*/ 383 h 2491"/>
                <a:gd name="T104" fmla="*/ 1651 w 3777"/>
                <a:gd name="T105" fmla="*/ 103 h 2491"/>
                <a:gd name="T106" fmla="*/ 2396 w 3777"/>
                <a:gd name="T10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7" h="2491">
                  <a:moveTo>
                    <a:pt x="2434" y="1046"/>
                  </a:moveTo>
                  <a:lnTo>
                    <a:pt x="2396" y="1050"/>
                  </a:lnTo>
                  <a:lnTo>
                    <a:pt x="2362" y="1062"/>
                  </a:lnTo>
                  <a:lnTo>
                    <a:pt x="2335" y="1078"/>
                  </a:lnTo>
                  <a:lnTo>
                    <a:pt x="2311" y="1102"/>
                  </a:lnTo>
                  <a:lnTo>
                    <a:pt x="2295" y="1128"/>
                  </a:lnTo>
                  <a:lnTo>
                    <a:pt x="2285" y="1153"/>
                  </a:lnTo>
                  <a:lnTo>
                    <a:pt x="2279" y="1179"/>
                  </a:lnTo>
                  <a:lnTo>
                    <a:pt x="2275" y="1211"/>
                  </a:lnTo>
                  <a:lnTo>
                    <a:pt x="2574" y="1211"/>
                  </a:lnTo>
                  <a:lnTo>
                    <a:pt x="2572" y="1179"/>
                  </a:lnTo>
                  <a:lnTo>
                    <a:pt x="2564" y="1149"/>
                  </a:lnTo>
                  <a:lnTo>
                    <a:pt x="2555" y="1122"/>
                  </a:lnTo>
                  <a:lnTo>
                    <a:pt x="2541" y="1098"/>
                  </a:lnTo>
                  <a:lnTo>
                    <a:pt x="2521" y="1076"/>
                  </a:lnTo>
                  <a:lnTo>
                    <a:pt x="2497" y="1060"/>
                  </a:lnTo>
                  <a:lnTo>
                    <a:pt x="2467" y="1050"/>
                  </a:lnTo>
                  <a:lnTo>
                    <a:pt x="2434" y="1046"/>
                  </a:lnTo>
                  <a:close/>
                  <a:moveTo>
                    <a:pt x="920" y="900"/>
                  </a:moveTo>
                  <a:lnTo>
                    <a:pt x="1320" y="900"/>
                  </a:lnTo>
                  <a:lnTo>
                    <a:pt x="1367" y="904"/>
                  </a:lnTo>
                  <a:lnTo>
                    <a:pt x="1409" y="914"/>
                  </a:lnTo>
                  <a:lnTo>
                    <a:pt x="1445" y="929"/>
                  </a:lnTo>
                  <a:lnTo>
                    <a:pt x="1474" y="949"/>
                  </a:lnTo>
                  <a:lnTo>
                    <a:pt x="1498" y="973"/>
                  </a:lnTo>
                  <a:lnTo>
                    <a:pt x="1516" y="1001"/>
                  </a:lnTo>
                  <a:lnTo>
                    <a:pt x="1532" y="1031"/>
                  </a:lnTo>
                  <a:lnTo>
                    <a:pt x="1540" y="1062"/>
                  </a:lnTo>
                  <a:lnTo>
                    <a:pt x="1546" y="1096"/>
                  </a:lnTo>
                  <a:lnTo>
                    <a:pt x="1548" y="1130"/>
                  </a:lnTo>
                  <a:lnTo>
                    <a:pt x="1548" y="1667"/>
                  </a:lnTo>
                  <a:lnTo>
                    <a:pt x="1354" y="1667"/>
                  </a:lnTo>
                  <a:lnTo>
                    <a:pt x="1354" y="1130"/>
                  </a:lnTo>
                  <a:lnTo>
                    <a:pt x="1352" y="1104"/>
                  </a:lnTo>
                  <a:lnTo>
                    <a:pt x="1342" y="1084"/>
                  </a:lnTo>
                  <a:lnTo>
                    <a:pt x="1326" y="1068"/>
                  </a:lnTo>
                  <a:lnTo>
                    <a:pt x="1304" y="1060"/>
                  </a:lnTo>
                  <a:lnTo>
                    <a:pt x="1274" y="1056"/>
                  </a:lnTo>
                  <a:lnTo>
                    <a:pt x="1114" y="1056"/>
                  </a:lnTo>
                  <a:lnTo>
                    <a:pt x="1114" y="1667"/>
                  </a:lnTo>
                  <a:lnTo>
                    <a:pt x="920" y="1667"/>
                  </a:lnTo>
                  <a:lnTo>
                    <a:pt x="920" y="900"/>
                  </a:lnTo>
                  <a:close/>
                  <a:moveTo>
                    <a:pt x="551" y="900"/>
                  </a:moveTo>
                  <a:lnTo>
                    <a:pt x="747" y="900"/>
                  </a:lnTo>
                  <a:lnTo>
                    <a:pt x="747" y="1675"/>
                  </a:lnTo>
                  <a:lnTo>
                    <a:pt x="702" y="1667"/>
                  </a:lnTo>
                  <a:lnTo>
                    <a:pt x="662" y="1655"/>
                  </a:lnTo>
                  <a:lnTo>
                    <a:pt x="630" y="1637"/>
                  </a:lnTo>
                  <a:lnTo>
                    <a:pt x="604" y="1617"/>
                  </a:lnTo>
                  <a:lnTo>
                    <a:pt x="585" y="1591"/>
                  </a:lnTo>
                  <a:lnTo>
                    <a:pt x="569" y="1564"/>
                  </a:lnTo>
                  <a:lnTo>
                    <a:pt x="559" y="1534"/>
                  </a:lnTo>
                  <a:lnTo>
                    <a:pt x="553" y="1502"/>
                  </a:lnTo>
                  <a:lnTo>
                    <a:pt x="551" y="1468"/>
                  </a:lnTo>
                  <a:lnTo>
                    <a:pt x="551" y="900"/>
                  </a:lnTo>
                  <a:close/>
                  <a:moveTo>
                    <a:pt x="2442" y="886"/>
                  </a:moveTo>
                  <a:lnTo>
                    <a:pt x="2501" y="892"/>
                  </a:lnTo>
                  <a:lnTo>
                    <a:pt x="2557" y="906"/>
                  </a:lnTo>
                  <a:lnTo>
                    <a:pt x="2604" y="928"/>
                  </a:lnTo>
                  <a:lnTo>
                    <a:pt x="2646" y="959"/>
                  </a:lnTo>
                  <a:lnTo>
                    <a:pt x="2683" y="997"/>
                  </a:lnTo>
                  <a:lnTo>
                    <a:pt x="2713" y="1042"/>
                  </a:lnTo>
                  <a:lnTo>
                    <a:pt x="2737" y="1092"/>
                  </a:lnTo>
                  <a:lnTo>
                    <a:pt x="2755" y="1147"/>
                  </a:lnTo>
                  <a:lnTo>
                    <a:pt x="2765" y="1209"/>
                  </a:lnTo>
                  <a:lnTo>
                    <a:pt x="2769" y="1272"/>
                  </a:lnTo>
                  <a:lnTo>
                    <a:pt x="2769" y="1344"/>
                  </a:lnTo>
                  <a:lnTo>
                    <a:pt x="2275" y="1344"/>
                  </a:lnTo>
                  <a:lnTo>
                    <a:pt x="2279" y="1383"/>
                  </a:lnTo>
                  <a:lnTo>
                    <a:pt x="2291" y="1421"/>
                  </a:lnTo>
                  <a:lnTo>
                    <a:pt x="2309" y="1453"/>
                  </a:lnTo>
                  <a:lnTo>
                    <a:pt x="2335" y="1478"/>
                  </a:lnTo>
                  <a:lnTo>
                    <a:pt x="2366" y="1498"/>
                  </a:lnTo>
                  <a:lnTo>
                    <a:pt x="2404" y="1510"/>
                  </a:lnTo>
                  <a:lnTo>
                    <a:pt x="2448" y="1514"/>
                  </a:lnTo>
                  <a:lnTo>
                    <a:pt x="2487" y="1512"/>
                  </a:lnTo>
                  <a:lnTo>
                    <a:pt x="2521" y="1506"/>
                  </a:lnTo>
                  <a:lnTo>
                    <a:pt x="2551" y="1496"/>
                  </a:lnTo>
                  <a:lnTo>
                    <a:pt x="2576" y="1482"/>
                  </a:lnTo>
                  <a:lnTo>
                    <a:pt x="2602" y="1465"/>
                  </a:lnTo>
                  <a:lnTo>
                    <a:pt x="2626" y="1443"/>
                  </a:lnTo>
                  <a:lnTo>
                    <a:pt x="2747" y="1556"/>
                  </a:lnTo>
                  <a:lnTo>
                    <a:pt x="2713" y="1587"/>
                  </a:lnTo>
                  <a:lnTo>
                    <a:pt x="2677" y="1613"/>
                  </a:lnTo>
                  <a:lnTo>
                    <a:pt x="2640" y="1637"/>
                  </a:lnTo>
                  <a:lnTo>
                    <a:pt x="2600" y="1655"/>
                  </a:lnTo>
                  <a:lnTo>
                    <a:pt x="2555" y="1667"/>
                  </a:lnTo>
                  <a:lnTo>
                    <a:pt x="2503" y="1675"/>
                  </a:lnTo>
                  <a:lnTo>
                    <a:pt x="2446" y="1679"/>
                  </a:lnTo>
                  <a:lnTo>
                    <a:pt x="2400" y="1677"/>
                  </a:lnTo>
                  <a:lnTo>
                    <a:pt x="2354" y="1669"/>
                  </a:lnTo>
                  <a:lnTo>
                    <a:pt x="2311" y="1659"/>
                  </a:lnTo>
                  <a:lnTo>
                    <a:pt x="2269" y="1641"/>
                  </a:lnTo>
                  <a:lnTo>
                    <a:pt x="2232" y="1619"/>
                  </a:lnTo>
                  <a:lnTo>
                    <a:pt x="2194" y="1591"/>
                  </a:lnTo>
                  <a:lnTo>
                    <a:pt x="2162" y="1556"/>
                  </a:lnTo>
                  <a:lnTo>
                    <a:pt x="2136" y="1516"/>
                  </a:lnTo>
                  <a:lnTo>
                    <a:pt x="2113" y="1468"/>
                  </a:lnTo>
                  <a:lnTo>
                    <a:pt x="2097" y="1413"/>
                  </a:lnTo>
                  <a:lnTo>
                    <a:pt x="2087" y="1352"/>
                  </a:lnTo>
                  <a:lnTo>
                    <a:pt x="2083" y="1282"/>
                  </a:lnTo>
                  <a:lnTo>
                    <a:pt x="2087" y="1215"/>
                  </a:lnTo>
                  <a:lnTo>
                    <a:pt x="2097" y="1155"/>
                  </a:lnTo>
                  <a:lnTo>
                    <a:pt x="2115" y="1100"/>
                  </a:lnTo>
                  <a:lnTo>
                    <a:pt x="2138" y="1050"/>
                  </a:lnTo>
                  <a:lnTo>
                    <a:pt x="2168" y="1009"/>
                  </a:lnTo>
                  <a:lnTo>
                    <a:pt x="2204" y="971"/>
                  </a:lnTo>
                  <a:lnTo>
                    <a:pt x="2243" y="941"/>
                  </a:lnTo>
                  <a:lnTo>
                    <a:pt x="2289" y="918"/>
                  </a:lnTo>
                  <a:lnTo>
                    <a:pt x="2337" y="900"/>
                  </a:lnTo>
                  <a:lnTo>
                    <a:pt x="2388" y="890"/>
                  </a:lnTo>
                  <a:lnTo>
                    <a:pt x="2442" y="886"/>
                  </a:lnTo>
                  <a:close/>
                  <a:moveTo>
                    <a:pt x="412" y="713"/>
                  </a:moveTo>
                  <a:lnTo>
                    <a:pt x="412" y="815"/>
                  </a:lnTo>
                  <a:lnTo>
                    <a:pt x="357" y="882"/>
                  </a:lnTo>
                  <a:lnTo>
                    <a:pt x="305" y="957"/>
                  </a:lnTo>
                  <a:lnTo>
                    <a:pt x="258" y="1038"/>
                  </a:lnTo>
                  <a:lnTo>
                    <a:pt x="218" y="1124"/>
                  </a:lnTo>
                  <a:lnTo>
                    <a:pt x="186" y="1215"/>
                  </a:lnTo>
                  <a:lnTo>
                    <a:pt x="164" y="1308"/>
                  </a:lnTo>
                  <a:lnTo>
                    <a:pt x="151" y="1405"/>
                  </a:lnTo>
                  <a:lnTo>
                    <a:pt x="151" y="1500"/>
                  </a:lnTo>
                  <a:lnTo>
                    <a:pt x="161" y="1597"/>
                  </a:lnTo>
                  <a:lnTo>
                    <a:pt x="180" y="1677"/>
                  </a:lnTo>
                  <a:lnTo>
                    <a:pt x="210" y="1752"/>
                  </a:lnTo>
                  <a:lnTo>
                    <a:pt x="246" y="1819"/>
                  </a:lnTo>
                  <a:lnTo>
                    <a:pt x="291" y="1881"/>
                  </a:lnTo>
                  <a:lnTo>
                    <a:pt x="343" y="1936"/>
                  </a:lnTo>
                  <a:lnTo>
                    <a:pt x="402" y="1988"/>
                  </a:lnTo>
                  <a:lnTo>
                    <a:pt x="468" y="2033"/>
                  </a:lnTo>
                  <a:lnTo>
                    <a:pt x="539" y="2073"/>
                  </a:lnTo>
                  <a:lnTo>
                    <a:pt x="614" y="2109"/>
                  </a:lnTo>
                  <a:lnTo>
                    <a:pt x="696" y="2140"/>
                  </a:lnTo>
                  <a:lnTo>
                    <a:pt x="783" y="2166"/>
                  </a:lnTo>
                  <a:lnTo>
                    <a:pt x="872" y="2188"/>
                  </a:lnTo>
                  <a:lnTo>
                    <a:pt x="967" y="2206"/>
                  </a:lnTo>
                  <a:lnTo>
                    <a:pt x="1064" y="2220"/>
                  </a:lnTo>
                  <a:lnTo>
                    <a:pt x="1163" y="2229"/>
                  </a:lnTo>
                  <a:lnTo>
                    <a:pt x="1266" y="2235"/>
                  </a:lnTo>
                  <a:lnTo>
                    <a:pt x="1369" y="2237"/>
                  </a:lnTo>
                  <a:lnTo>
                    <a:pt x="1474" y="2237"/>
                  </a:lnTo>
                  <a:lnTo>
                    <a:pt x="1581" y="2235"/>
                  </a:lnTo>
                  <a:lnTo>
                    <a:pt x="1689" y="2229"/>
                  </a:lnTo>
                  <a:lnTo>
                    <a:pt x="1796" y="2220"/>
                  </a:lnTo>
                  <a:lnTo>
                    <a:pt x="1934" y="2204"/>
                  </a:lnTo>
                  <a:lnTo>
                    <a:pt x="2079" y="2180"/>
                  </a:lnTo>
                  <a:lnTo>
                    <a:pt x="2224" y="2152"/>
                  </a:lnTo>
                  <a:lnTo>
                    <a:pt x="2370" y="2116"/>
                  </a:lnTo>
                  <a:lnTo>
                    <a:pt x="2513" y="2077"/>
                  </a:lnTo>
                  <a:lnTo>
                    <a:pt x="2654" y="2031"/>
                  </a:lnTo>
                  <a:lnTo>
                    <a:pt x="2786" y="1982"/>
                  </a:lnTo>
                  <a:lnTo>
                    <a:pt x="2913" y="1930"/>
                  </a:lnTo>
                  <a:lnTo>
                    <a:pt x="3032" y="1873"/>
                  </a:lnTo>
                  <a:lnTo>
                    <a:pt x="3137" y="1815"/>
                  </a:lnTo>
                  <a:lnTo>
                    <a:pt x="3137" y="2101"/>
                  </a:lnTo>
                  <a:lnTo>
                    <a:pt x="3022" y="2160"/>
                  </a:lnTo>
                  <a:lnTo>
                    <a:pt x="2901" y="2214"/>
                  </a:lnTo>
                  <a:lnTo>
                    <a:pt x="2773" y="2263"/>
                  </a:lnTo>
                  <a:lnTo>
                    <a:pt x="2638" y="2307"/>
                  </a:lnTo>
                  <a:lnTo>
                    <a:pt x="2503" y="2346"/>
                  </a:lnTo>
                  <a:lnTo>
                    <a:pt x="2364" y="2382"/>
                  </a:lnTo>
                  <a:lnTo>
                    <a:pt x="2228" y="2412"/>
                  </a:lnTo>
                  <a:lnTo>
                    <a:pt x="2095" y="2438"/>
                  </a:lnTo>
                  <a:lnTo>
                    <a:pt x="1964" y="2457"/>
                  </a:lnTo>
                  <a:lnTo>
                    <a:pt x="1839" y="2471"/>
                  </a:lnTo>
                  <a:lnTo>
                    <a:pt x="1673" y="2485"/>
                  </a:lnTo>
                  <a:lnTo>
                    <a:pt x="1512" y="2491"/>
                  </a:lnTo>
                  <a:lnTo>
                    <a:pt x="1360" y="2489"/>
                  </a:lnTo>
                  <a:lnTo>
                    <a:pt x="1215" y="2481"/>
                  </a:lnTo>
                  <a:lnTo>
                    <a:pt x="1076" y="2465"/>
                  </a:lnTo>
                  <a:lnTo>
                    <a:pt x="945" y="2445"/>
                  </a:lnTo>
                  <a:lnTo>
                    <a:pt x="820" y="2418"/>
                  </a:lnTo>
                  <a:lnTo>
                    <a:pt x="706" y="2384"/>
                  </a:lnTo>
                  <a:lnTo>
                    <a:pt x="599" y="2344"/>
                  </a:lnTo>
                  <a:lnTo>
                    <a:pt x="499" y="2299"/>
                  </a:lnTo>
                  <a:lnTo>
                    <a:pt x="408" y="2247"/>
                  </a:lnTo>
                  <a:lnTo>
                    <a:pt x="327" y="2190"/>
                  </a:lnTo>
                  <a:lnTo>
                    <a:pt x="254" y="2128"/>
                  </a:lnTo>
                  <a:lnTo>
                    <a:pt x="188" y="2061"/>
                  </a:lnTo>
                  <a:lnTo>
                    <a:pt x="135" y="1990"/>
                  </a:lnTo>
                  <a:lnTo>
                    <a:pt x="89" y="1912"/>
                  </a:lnTo>
                  <a:lnTo>
                    <a:pt x="54" y="1831"/>
                  </a:lnTo>
                  <a:lnTo>
                    <a:pt x="28" y="1746"/>
                  </a:lnTo>
                  <a:lnTo>
                    <a:pt x="8" y="1645"/>
                  </a:lnTo>
                  <a:lnTo>
                    <a:pt x="0" y="1546"/>
                  </a:lnTo>
                  <a:lnTo>
                    <a:pt x="2" y="1451"/>
                  </a:lnTo>
                  <a:lnTo>
                    <a:pt x="14" y="1358"/>
                  </a:lnTo>
                  <a:lnTo>
                    <a:pt x="36" y="1266"/>
                  </a:lnTo>
                  <a:lnTo>
                    <a:pt x="65" y="1179"/>
                  </a:lnTo>
                  <a:lnTo>
                    <a:pt x="105" y="1094"/>
                  </a:lnTo>
                  <a:lnTo>
                    <a:pt x="153" y="1013"/>
                  </a:lnTo>
                  <a:lnTo>
                    <a:pt x="206" y="933"/>
                  </a:lnTo>
                  <a:lnTo>
                    <a:pt x="270" y="858"/>
                  </a:lnTo>
                  <a:lnTo>
                    <a:pt x="337" y="785"/>
                  </a:lnTo>
                  <a:lnTo>
                    <a:pt x="412" y="713"/>
                  </a:lnTo>
                  <a:close/>
                  <a:moveTo>
                    <a:pt x="1692" y="690"/>
                  </a:moveTo>
                  <a:lnTo>
                    <a:pt x="1887" y="690"/>
                  </a:lnTo>
                  <a:lnTo>
                    <a:pt x="1887" y="900"/>
                  </a:lnTo>
                  <a:lnTo>
                    <a:pt x="2033" y="900"/>
                  </a:lnTo>
                  <a:lnTo>
                    <a:pt x="2033" y="1056"/>
                  </a:lnTo>
                  <a:lnTo>
                    <a:pt x="1887" y="1056"/>
                  </a:lnTo>
                  <a:lnTo>
                    <a:pt x="1887" y="1435"/>
                  </a:lnTo>
                  <a:lnTo>
                    <a:pt x="1891" y="1459"/>
                  </a:lnTo>
                  <a:lnTo>
                    <a:pt x="1899" y="1478"/>
                  </a:lnTo>
                  <a:lnTo>
                    <a:pt x="1910" y="1492"/>
                  </a:lnTo>
                  <a:lnTo>
                    <a:pt x="1930" y="1500"/>
                  </a:lnTo>
                  <a:lnTo>
                    <a:pt x="1954" y="1504"/>
                  </a:lnTo>
                  <a:lnTo>
                    <a:pt x="2033" y="1504"/>
                  </a:lnTo>
                  <a:lnTo>
                    <a:pt x="2033" y="1665"/>
                  </a:lnTo>
                  <a:lnTo>
                    <a:pt x="1918" y="1665"/>
                  </a:lnTo>
                  <a:lnTo>
                    <a:pt x="1869" y="1661"/>
                  </a:lnTo>
                  <a:lnTo>
                    <a:pt x="1827" y="1651"/>
                  </a:lnTo>
                  <a:lnTo>
                    <a:pt x="1790" y="1633"/>
                  </a:lnTo>
                  <a:lnTo>
                    <a:pt x="1760" y="1609"/>
                  </a:lnTo>
                  <a:lnTo>
                    <a:pt x="1736" y="1581"/>
                  </a:lnTo>
                  <a:lnTo>
                    <a:pt x="1716" y="1552"/>
                  </a:lnTo>
                  <a:lnTo>
                    <a:pt x="1704" y="1518"/>
                  </a:lnTo>
                  <a:lnTo>
                    <a:pt x="1696" y="1482"/>
                  </a:lnTo>
                  <a:lnTo>
                    <a:pt x="1692" y="1447"/>
                  </a:lnTo>
                  <a:lnTo>
                    <a:pt x="1692" y="690"/>
                  </a:lnTo>
                  <a:close/>
                  <a:moveTo>
                    <a:pt x="551" y="608"/>
                  </a:moveTo>
                  <a:lnTo>
                    <a:pt x="745" y="608"/>
                  </a:lnTo>
                  <a:lnTo>
                    <a:pt x="745" y="793"/>
                  </a:lnTo>
                  <a:lnTo>
                    <a:pt x="551" y="793"/>
                  </a:lnTo>
                  <a:lnTo>
                    <a:pt x="551" y="608"/>
                  </a:lnTo>
                  <a:close/>
                  <a:moveTo>
                    <a:pt x="2882" y="581"/>
                  </a:moveTo>
                  <a:lnTo>
                    <a:pt x="3078" y="581"/>
                  </a:lnTo>
                  <a:lnTo>
                    <a:pt x="3078" y="1659"/>
                  </a:lnTo>
                  <a:lnTo>
                    <a:pt x="3032" y="1651"/>
                  </a:lnTo>
                  <a:lnTo>
                    <a:pt x="2995" y="1639"/>
                  </a:lnTo>
                  <a:lnTo>
                    <a:pt x="2961" y="1621"/>
                  </a:lnTo>
                  <a:lnTo>
                    <a:pt x="2935" y="1599"/>
                  </a:lnTo>
                  <a:lnTo>
                    <a:pt x="2915" y="1575"/>
                  </a:lnTo>
                  <a:lnTo>
                    <a:pt x="2899" y="1548"/>
                  </a:lnTo>
                  <a:lnTo>
                    <a:pt x="2889" y="1518"/>
                  </a:lnTo>
                  <a:lnTo>
                    <a:pt x="2884" y="1486"/>
                  </a:lnTo>
                  <a:lnTo>
                    <a:pt x="2882" y="1453"/>
                  </a:lnTo>
                  <a:lnTo>
                    <a:pt x="2882" y="581"/>
                  </a:lnTo>
                  <a:close/>
                  <a:moveTo>
                    <a:pt x="2396" y="0"/>
                  </a:moveTo>
                  <a:lnTo>
                    <a:pt x="2515" y="0"/>
                  </a:lnTo>
                  <a:lnTo>
                    <a:pt x="2632" y="6"/>
                  </a:lnTo>
                  <a:lnTo>
                    <a:pt x="2745" y="16"/>
                  </a:lnTo>
                  <a:lnTo>
                    <a:pt x="2856" y="32"/>
                  </a:lnTo>
                  <a:lnTo>
                    <a:pt x="2963" y="52"/>
                  </a:lnTo>
                  <a:lnTo>
                    <a:pt x="3064" y="77"/>
                  </a:lnTo>
                  <a:lnTo>
                    <a:pt x="3161" y="109"/>
                  </a:lnTo>
                  <a:lnTo>
                    <a:pt x="3252" y="145"/>
                  </a:lnTo>
                  <a:lnTo>
                    <a:pt x="3339" y="186"/>
                  </a:lnTo>
                  <a:lnTo>
                    <a:pt x="3419" y="232"/>
                  </a:lnTo>
                  <a:lnTo>
                    <a:pt x="3492" y="285"/>
                  </a:lnTo>
                  <a:lnTo>
                    <a:pt x="3557" y="341"/>
                  </a:lnTo>
                  <a:lnTo>
                    <a:pt x="3615" y="404"/>
                  </a:lnTo>
                  <a:lnTo>
                    <a:pt x="3664" y="472"/>
                  </a:lnTo>
                  <a:lnTo>
                    <a:pt x="3706" y="545"/>
                  </a:lnTo>
                  <a:lnTo>
                    <a:pt x="3740" y="622"/>
                  </a:lnTo>
                  <a:lnTo>
                    <a:pt x="3761" y="708"/>
                  </a:lnTo>
                  <a:lnTo>
                    <a:pt x="3775" y="805"/>
                  </a:lnTo>
                  <a:lnTo>
                    <a:pt x="3777" y="900"/>
                  </a:lnTo>
                  <a:lnTo>
                    <a:pt x="3769" y="991"/>
                  </a:lnTo>
                  <a:lnTo>
                    <a:pt x="3750" y="1080"/>
                  </a:lnTo>
                  <a:lnTo>
                    <a:pt x="3722" y="1163"/>
                  </a:lnTo>
                  <a:lnTo>
                    <a:pt x="3684" y="1243"/>
                  </a:lnTo>
                  <a:lnTo>
                    <a:pt x="3641" y="1316"/>
                  </a:lnTo>
                  <a:lnTo>
                    <a:pt x="3591" y="1385"/>
                  </a:lnTo>
                  <a:lnTo>
                    <a:pt x="3536" y="1449"/>
                  </a:lnTo>
                  <a:lnTo>
                    <a:pt x="3476" y="1506"/>
                  </a:lnTo>
                  <a:lnTo>
                    <a:pt x="3413" y="1556"/>
                  </a:lnTo>
                  <a:lnTo>
                    <a:pt x="3345" y="1599"/>
                  </a:lnTo>
                  <a:lnTo>
                    <a:pt x="3278" y="1637"/>
                  </a:lnTo>
                  <a:lnTo>
                    <a:pt x="3211" y="1665"/>
                  </a:lnTo>
                  <a:lnTo>
                    <a:pt x="3211" y="1459"/>
                  </a:lnTo>
                  <a:lnTo>
                    <a:pt x="3286" y="1409"/>
                  </a:lnTo>
                  <a:lnTo>
                    <a:pt x="3355" y="1352"/>
                  </a:lnTo>
                  <a:lnTo>
                    <a:pt x="3415" y="1288"/>
                  </a:lnTo>
                  <a:lnTo>
                    <a:pt x="3468" y="1221"/>
                  </a:lnTo>
                  <a:lnTo>
                    <a:pt x="3510" y="1151"/>
                  </a:lnTo>
                  <a:lnTo>
                    <a:pt x="3543" y="1076"/>
                  </a:lnTo>
                  <a:lnTo>
                    <a:pt x="3569" y="1001"/>
                  </a:lnTo>
                  <a:lnTo>
                    <a:pt x="3581" y="922"/>
                  </a:lnTo>
                  <a:lnTo>
                    <a:pt x="3585" y="842"/>
                  </a:lnTo>
                  <a:lnTo>
                    <a:pt x="3577" y="763"/>
                  </a:lnTo>
                  <a:lnTo>
                    <a:pt x="3557" y="684"/>
                  </a:lnTo>
                  <a:lnTo>
                    <a:pt x="3530" y="610"/>
                  </a:lnTo>
                  <a:lnTo>
                    <a:pt x="3490" y="541"/>
                  </a:lnTo>
                  <a:lnTo>
                    <a:pt x="3444" y="478"/>
                  </a:lnTo>
                  <a:lnTo>
                    <a:pt x="3389" y="420"/>
                  </a:lnTo>
                  <a:lnTo>
                    <a:pt x="3327" y="369"/>
                  </a:lnTo>
                  <a:lnTo>
                    <a:pt x="3258" y="321"/>
                  </a:lnTo>
                  <a:lnTo>
                    <a:pt x="3183" y="280"/>
                  </a:lnTo>
                  <a:lnTo>
                    <a:pt x="3100" y="244"/>
                  </a:lnTo>
                  <a:lnTo>
                    <a:pt x="3010" y="212"/>
                  </a:lnTo>
                  <a:lnTo>
                    <a:pt x="2917" y="186"/>
                  </a:lnTo>
                  <a:lnTo>
                    <a:pt x="2818" y="165"/>
                  </a:lnTo>
                  <a:lnTo>
                    <a:pt x="2715" y="149"/>
                  </a:lnTo>
                  <a:lnTo>
                    <a:pt x="2608" y="139"/>
                  </a:lnTo>
                  <a:lnTo>
                    <a:pt x="2497" y="131"/>
                  </a:lnTo>
                  <a:lnTo>
                    <a:pt x="2384" y="131"/>
                  </a:lnTo>
                  <a:lnTo>
                    <a:pt x="2267" y="133"/>
                  </a:lnTo>
                  <a:lnTo>
                    <a:pt x="2148" y="141"/>
                  </a:lnTo>
                  <a:lnTo>
                    <a:pt x="2027" y="153"/>
                  </a:lnTo>
                  <a:lnTo>
                    <a:pt x="1905" y="171"/>
                  </a:lnTo>
                  <a:lnTo>
                    <a:pt x="1782" y="192"/>
                  </a:lnTo>
                  <a:lnTo>
                    <a:pt x="1659" y="218"/>
                  </a:lnTo>
                  <a:lnTo>
                    <a:pt x="1536" y="248"/>
                  </a:lnTo>
                  <a:lnTo>
                    <a:pt x="1413" y="283"/>
                  </a:lnTo>
                  <a:lnTo>
                    <a:pt x="1292" y="321"/>
                  </a:lnTo>
                  <a:lnTo>
                    <a:pt x="1171" y="365"/>
                  </a:lnTo>
                  <a:lnTo>
                    <a:pt x="1052" y="412"/>
                  </a:lnTo>
                  <a:lnTo>
                    <a:pt x="937" y="464"/>
                  </a:lnTo>
                  <a:lnTo>
                    <a:pt x="824" y="519"/>
                  </a:lnTo>
                  <a:lnTo>
                    <a:pt x="824" y="446"/>
                  </a:lnTo>
                  <a:lnTo>
                    <a:pt x="933" y="383"/>
                  </a:lnTo>
                  <a:lnTo>
                    <a:pt x="1046" y="325"/>
                  </a:lnTo>
                  <a:lnTo>
                    <a:pt x="1163" y="270"/>
                  </a:lnTo>
                  <a:lnTo>
                    <a:pt x="1282" y="222"/>
                  </a:lnTo>
                  <a:lnTo>
                    <a:pt x="1405" y="176"/>
                  </a:lnTo>
                  <a:lnTo>
                    <a:pt x="1528" y="137"/>
                  </a:lnTo>
                  <a:lnTo>
                    <a:pt x="1651" y="103"/>
                  </a:lnTo>
                  <a:lnTo>
                    <a:pt x="1776" y="73"/>
                  </a:lnTo>
                  <a:lnTo>
                    <a:pt x="1903" y="50"/>
                  </a:lnTo>
                  <a:lnTo>
                    <a:pt x="2027" y="30"/>
                  </a:lnTo>
                  <a:lnTo>
                    <a:pt x="2150" y="14"/>
                  </a:lnTo>
                  <a:lnTo>
                    <a:pt x="2273" y="4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AB6AAB65-88C4-4536-B3DF-0201C0207A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13181" y="577858"/>
              <a:ext cx="52243" cy="51581"/>
            </a:xfrm>
            <a:custGeom>
              <a:avLst/>
              <a:gdLst>
                <a:gd name="T0" fmla="*/ 61 w 156"/>
                <a:gd name="T1" fmla="*/ 73 h 156"/>
                <a:gd name="T2" fmla="*/ 69 w 156"/>
                <a:gd name="T3" fmla="*/ 73 h 156"/>
                <a:gd name="T4" fmla="*/ 75 w 156"/>
                <a:gd name="T5" fmla="*/ 73 h 156"/>
                <a:gd name="T6" fmla="*/ 87 w 156"/>
                <a:gd name="T7" fmla="*/ 71 h 156"/>
                <a:gd name="T8" fmla="*/ 93 w 156"/>
                <a:gd name="T9" fmla="*/ 65 h 156"/>
                <a:gd name="T10" fmla="*/ 93 w 156"/>
                <a:gd name="T11" fmla="*/ 57 h 156"/>
                <a:gd name="T12" fmla="*/ 89 w 156"/>
                <a:gd name="T13" fmla="*/ 49 h 156"/>
                <a:gd name="T14" fmla="*/ 81 w 156"/>
                <a:gd name="T15" fmla="*/ 45 h 156"/>
                <a:gd name="T16" fmla="*/ 61 w 156"/>
                <a:gd name="T17" fmla="*/ 45 h 156"/>
                <a:gd name="T18" fmla="*/ 89 w 156"/>
                <a:gd name="T19" fmla="*/ 29 h 156"/>
                <a:gd name="T20" fmla="*/ 109 w 156"/>
                <a:gd name="T21" fmla="*/ 43 h 156"/>
                <a:gd name="T22" fmla="*/ 111 w 156"/>
                <a:gd name="T23" fmla="*/ 59 h 156"/>
                <a:gd name="T24" fmla="*/ 109 w 156"/>
                <a:gd name="T25" fmla="*/ 73 h 156"/>
                <a:gd name="T26" fmla="*/ 99 w 156"/>
                <a:gd name="T27" fmla="*/ 81 h 156"/>
                <a:gd name="T28" fmla="*/ 114 w 156"/>
                <a:gd name="T29" fmla="*/ 119 h 156"/>
                <a:gd name="T30" fmla="*/ 114 w 156"/>
                <a:gd name="T31" fmla="*/ 123 h 156"/>
                <a:gd name="T32" fmla="*/ 113 w 156"/>
                <a:gd name="T33" fmla="*/ 125 h 156"/>
                <a:gd name="T34" fmla="*/ 97 w 156"/>
                <a:gd name="T35" fmla="*/ 125 h 156"/>
                <a:gd name="T36" fmla="*/ 95 w 156"/>
                <a:gd name="T37" fmla="*/ 123 h 156"/>
                <a:gd name="T38" fmla="*/ 73 w 156"/>
                <a:gd name="T39" fmla="*/ 89 h 156"/>
                <a:gd name="T40" fmla="*/ 71 w 156"/>
                <a:gd name="T41" fmla="*/ 87 h 156"/>
                <a:gd name="T42" fmla="*/ 63 w 156"/>
                <a:gd name="T43" fmla="*/ 87 h 156"/>
                <a:gd name="T44" fmla="*/ 63 w 156"/>
                <a:gd name="T45" fmla="*/ 123 h 156"/>
                <a:gd name="T46" fmla="*/ 59 w 156"/>
                <a:gd name="T47" fmla="*/ 125 h 156"/>
                <a:gd name="T48" fmla="*/ 43 w 156"/>
                <a:gd name="T49" fmla="*/ 123 h 156"/>
                <a:gd name="T50" fmla="*/ 43 w 156"/>
                <a:gd name="T51" fmla="*/ 37 h 156"/>
                <a:gd name="T52" fmla="*/ 45 w 156"/>
                <a:gd name="T53" fmla="*/ 31 h 156"/>
                <a:gd name="T54" fmla="*/ 53 w 156"/>
                <a:gd name="T55" fmla="*/ 29 h 156"/>
                <a:gd name="T56" fmla="*/ 67 w 156"/>
                <a:gd name="T57" fmla="*/ 27 h 156"/>
                <a:gd name="T58" fmla="*/ 77 w 156"/>
                <a:gd name="T59" fmla="*/ 14 h 156"/>
                <a:gd name="T60" fmla="*/ 31 w 156"/>
                <a:gd name="T61" fmla="*/ 31 h 156"/>
                <a:gd name="T62" fmla="*/ 13 w 156"/>
                <a:gd name="T63" fmla="*/ 79 h 156"/>
                <a:gd name="T64" fmla="*/ 31 w 156"/>
                <a:gd name="T65" fmla="*/ 123 h 156"/>
                <a:gd name="T66" fmla="*/ 77 w 156"/>
                <a:gd name="T67" fmla="*/ 142 h 156"/>
                <a:gd name="T68" fmla="*/ 122 w 156"/>
                <a:gd name="T69" fmla="*/ 123 h 156"/>
                <a:gd name="T70" fmla="*/ 142 w 156"/>
                <a:gd name="T71" fmla="*/ 79 h 156"/>
                <a:gd name="T72" fmla="*/ 122 w 156"/>
                <a:gd name="T73" fmla="*/ 31 h 156"/>
                <a:gd name="T74" fmla="*/ 77 w 156"/>
                <a:gd name="T75" fmla="*/ 14 h 156"/>
                <a:gd name="T76" fmla="*/ 103 w 156"/>
                <a:gd name="T77" fmla="*/ 4 h 156"/>
                <a:gd name="T78" fmla="*/ 140 w 156"/>
                <a:gd name="T79" fmla="*/ 31 h 156"/>
                <a:gd name="T80" fmla="*/ 156 w 156"/>
                <a:gd name="T81" fmla="*/ 79 h 156"/>
                <a:gd name="T82" fmla="*/ 140 w 156"/>
                <a:gd name="T83" fmla="*/ 125 h 156"/>
                <a:gd name="T84" fmla="*/ 103 w 156"/>
                <a:gd name="T85" fmla="*/ 152 h 156"/>
                <a:gd name="T86" fmla="*/ 53 w 156"/>
                <a:gd name="T87" fmla="*/ 152 h 156"/>
                <a:gd name="T88" fmla="*/ 13 w 156"/>
                <a:gd name="T89" fmla="*/ 125 h 156"/>
                <a:gd name="T90" fmla="*/ 0 w 156"/>
                <a:gd name="T91" fmla="*/ 79 h 156"/>
                <a:gd name="T92" fmla="*/ 13 w 156"/>
                <a:gd name="T93" fmla="*/ 31 h 156"/>
                <a:gd name="T94" fmla="*/ 53 w 156"/>
                <a:gd name="T95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56">
                  <a:moveTo>
                    <a:pt x="61" y="45"/>
                  </a:moveTo>
                  <a:lnTo>
                    <a:pt x="61" y="73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81" y="73"/>
                  </a:lnTo>
                  <a:lnTo>
                    <a:pt x="87" y="71"/>
                  </a:lnTo>
                  <a:lnTo>
                    <a:pt x="89" y="67"/>
                  </a:lnTo>
                  <a:lnTo>
                    <a:pt x="93" y="65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3" y="53"/>
                  </a:lnTo>
                  <a:lnTo>
                    <a:pt x="89" y="49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5" y="45"/>
                  </a:lnTo>
                  <a:lnTo>
                    <a:pt x="61" y="45"/>
                  </a:lnTo>
                  <a:close/>
                  <a:moveTo>
                    <a:pt x="73" y="27"/>
                  </a:moveTo>
                  <a:lnTo>
                    <a:pt x="89" y="29"/>
                  </a:lnTo>
                  <a:lnTo>
                    <a:pt x="101" y="35"/>
                  </a:lnTo>
                  <a:lnTo>
                    <a:pt x="109" y="43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67"/>
                  </a:lnTo>
                  <a:lnTo>
                    <a:pt x="109" y="73"/>
                  </a:lnTo>
                  <a:lnTo>
                    <a:pt x="105" y="79"/>
                  </a:lnTo>
                  <a:lnTo>
                    <a:pt x="99" y="81"/>
                  </a:lnTo>
                  <a:lnTo>
                    <a:pt x="93" y="85"/>
                  </a:lnTo>
                  <a:lnTo>
                    <a:pt x="114" y="119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3" y="125"/>
                  </a:lnTo>
                  <a:lnTo>
                    <a:pt x="111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5" y="123"/>
                  </a:lnTo>
                  <a:lnTo>
                    <a:pt x="75" y="89"/>
                  </a:lnTo>
                  <a:lnTo>
                    <a:pt x="73" y="89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121"/>
                  </a:lnTo>
                  <a:lnTo>
                    <a:pt x="63" y="123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45" y="125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7" y="27"/>
                  </a:lnTo>
                  <a:lnTo>
                    <a:pt x="73" y="27"/>
                  </a:lnTo>
                  <a:close/>
                  <a:moveTo>
                    <a:pt x="77" y="14"/>
                  </a:moveTo>
                  <a:lnTo>
                    <a:pt x="51" y="18"/>
                  </a:lnTo>
                  <a:lnTo>
                    <a:pt x="31" y="31"/>
                  </a:lnTo>
                  <a:lnTo>
                    <a:pt x="17" y="53"/>
                  </a:lnTo>
                  <a:lnTo>
                    <a:pt x="13" y="79"/>
                  </a:lnTo>
                  <a:lnTo>
                    <a:pt x="17" y="103"/>
                  </a:lnTo>
                  <a:lnTo>
                    <a:pt x="31" y="123"/>
                  </a:lnTo>
                  <a:lnTo>
                    <a:pt x="51" y="136"/>
                  </a:lnTo>
                  <a:lnTo>
                    <a:pt x="77" y="142"/>
                  </a:lnTo>
                  <a:lnTo>
                    <a:pt x="103" y="136"/>
                  </a:lnTo>
                  <a:lnTo>
                    <a:pt x="122" y="123"/>
                  </a:lnTo>
                  <a:lnTo>
                    <a:pt x="136" y="103"/>
                  </a:lnTo>
                  <a:lnTo>
                    <a:pt x="142" y="79"/>
                  </a:lnTo>
                  <a:lnTo>
                    <a:pt x="136" y="53"/>
                  </a:lnTo>
                  <a:lnTo>
                    <a:pt x="122" y="31"/>
                  </a:lnTo>
                  <a:lnTo>
                    <a:pt x="103" y="18"/>
                  </a:lnTo>
                  <a:lnTo>
                    <a:pt x="77" y="14"/>
                  </a:lnTo>
                  <a:close/>
                  <a:moveTo>
                    <a:pt x="77" y="0"/>
                  </a:moveTo>
                  <a:lnTo>
                    <a:pt x="103" y="4"/>
                  </a:lnTo>
                  <a:lnTo>
                    <a:pt x="122" y="16"/>
                  </a:lnTo>
                  <a:lnTo>
                    <a:pt x="140" y="31"/>
                  </a:lnTo>
                  <a:lnTo>
                    <a:pt x="152" y="53"/>
                  </a:lnTo>
                  <a:lnTo>
                    <a:pt x="156" y="79"/>
                  </a:lnTo>
                  <a:lnTo>
                    <a:pt x="152" y="103"/>
                  </a:lnTo>
                  <a:lnTo>
                    <a:pt x="140" y="125"/>
                  </a:lnTo>
                  <a:lnTo>
                    <a:pt x="122" y="140"/>
                  </a:lnTo>
                  <a:lnTo>
                    <a:pt x="103" y="152"/>
                  </a:lnTo>
                  <a:lnTo>
                    <a:pt x="77" y="156"/>
                  </a:lnTo>
                  <a:lnTo>
                    <a:pt x="53" y="152"/>
                  </a:lnTo>
                  <a:lnTo>
                    <a:pt x="31" y="140"/>
                  </a:lnTo>
                  <a:lnTo>
                    <a:pt x="13" y="125"/>
                  </a:lnTo>
                  <a:lnTo>
                    <a:pt x="4" y="103"/>
                  </a:lnTo>
                  <a:lnTo>
                    <a:pt x="0" y="79"/>
                  </a:lnTo>
                  <a:lnTo>
                    <a:pt x="4" y="53"/>
                  </a:lnTo>
                  <a:lnTo>
                    <a:pt x="13" y="31"/>
                  </a:lnTo>
                  <a:lnTo>
                    <a:pt x="31" y="16"/>
                  </a:lnTo>
                  <a:lnTo>
                    <a:pt x="53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78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</p:sldLayoutIdLst>
  <p:transition>
    <p:fade/>
  </p:transition>
  <p:hf hdr="0" ftr="0" dt="0"/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33408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66817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00226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33634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285744" indent="-285744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8957" indent="-43814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46342" indent="-342891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010381" indent="-175165" algn="l" rtl="0" eaLnBrk="1" fontAlgn="base" hangingPunct="1">
        <a:spcBef>
          <a:spcPct val="20000"/>
        </a:spcBef>
        <a:spcAft>
          <a:spcPct val="0"/>
        </a:spcAft>
        <a:buChar char="–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262107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596193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1930281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264366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2598454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408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68174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02262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3634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0436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04521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3860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672695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tiff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649" y="3193277"/>
            <a:ext cx="9959357" cy="1091827"/>
          </a:xfrm>
        </p:spPr>
        <p:txBody>
          <a:bodyPr/>
          <a:lstStyle/>
          <a:p>
            <a:r>
              <a:rPr lang="en-US" sz="6600"/>
              <a:t>Optane TD Org Design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EAF9F9-E88D-44A4-A1B6-BAA2E532B6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95476" y="4730774"/>
            <a:ext cx="10283651" cy="326776"/>
          </a:xfrm>
        </p:spPr>
        <p:txBody>
          <a:bodyPr>
            <a:normAutofit lnSpcReduction="10000"/>
          </a:bodyPr>
          <a:lstStyle/>
          <a:p>
            <a:r>
              <a:rPr lang="en-US"/>
              <a:t>January - February 2021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9D6BFB9-6D04-44FE-B4E6-1296B4239F53}"/>
              </a:ext>
            </a:extLst>
          </p:cNvPr>
          <p:cNvSpPr txBox="1">
            <a:spLocks/>
          </p:cNvSpPr>
          <p:nvPr/>
        </p:nvSpPr>
        <p:spPr>
          <a:xfrm>
            <a:off x="1839816" y="5452719"/>
            <a:ext cx="10283651" cy="118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800" b="0" i="0" u="none" strike="noStrike" cap="none" spc="0" baseline="0">
                <a:solidFill>
                  <a:schemeClr val="bg1"/>
                </a:solidFill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hangingPunct="1">
              <a:spcBef>
                <a:spcPts val="0"/>
              </a:spcBef>
            </a:pPr>
            <a:endParaRPr lang="en-US" i="1"/>
          </a:p>
          <a:p>
            <a:pPr hangingPunct="1">
              <a:spcBef>
                <a:spcPts val="0"/>
              </a:spcBef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08640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04DD-905F-4634-AA1D-62BBD9C6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8" y="129712"/>
            <a:ext cx="11022060" cy="640850"/>
          </a:xfrm>
        </p:spPr>
        <p:txBody>
          <a:bodyPr/>
          <a:lstStyle/>
          <a:p>
            <a:r>
              <a:rPr lang="en-US" dirty="0"/>
              <a:t>Gaps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54C94E-7EE2-429C-9745-36AB3F71EB29}"/>
              </a:ext>
            </a:extLst>
          </p:cNvPr>
          <p:cNvGraphicFramePr>
            <a:graphicFrameLocks noGrp="1"/>
          </p:cNvGraphicFramePr>
          <p:nvPr/>
        </p:nvGraphicFramePr>
        <p:xfrm>
          <a:off x="267128" y="696246"/>
          <a:ext cx="11326433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019">
                  <a:extLst>
                    <a:ext uri="{9D8B030D-6E8A-4147-A177-3AD203B41FA5}">
                      <a16:colId xmlns:a16="http://schemas.microsoft.com/office/drawing/2014/main" val="1851090692"/>
                    </a:ext>
                  </a:extLst>
                </a:gridCol>
                <a:gridCol w="1552008">
                  <a:extLst>
                    <a:ext uri="{9D8B030D-6E8A-4147-A177-3AD203B41FA5}">
                      <a16:colId xmlns:a16="http://schemas.microsoft.com/office/drawing/2014/main" val="52181898"/>
                    </a:ext>
                  </a:extLst>
                </a:gridCol>
                <a:gridCol w="3980319">
                  <a:extLst>
                    <a:ext uri="{9D8B030D-6E8A-4147-A177-3AD203B41FA5}">
                      <a16:colId xmlns:a16="http://schemas.microsoft.com/office/drawing/2014/main" val="904510105"/>
                    </a:ext>
                  </a:extLst>
                </a:gridCol>
                <a:gridCol w="4502087">
                  <a:extLst>
                    <a:ext uri="{9D8B030D-6E8A-4147-A177-3AD203B41FA5}">
                      <a16:colId xmlns:a16="http://schemas.microsoft.com/office/drawing/2014/main" val="275038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/>
                        <a:t>Org  Function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strike="noStrike" cap="none" spc="0" baseline="0" dirty="0">
                          <a:effectLst/>
                          <a:uFillTx/>
                          <a:sym typeface="Intel Clear"/>
                        </a:rPr>
                        <a:t>Strategic Focus  (Ops, product, customer)​</a:t>
                      </a:r>
                      <a:endParaRPr lang="en-US" sz="1400" u="sng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/>
                        <a:t>Current State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/>
                        <a:t>Decisions / Next steps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743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Pre-PRQ GSC materials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Items like LRDIMM/DQ Buffers are not currently in our responsibility. The shear volume of work will overwhelm 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Look at “what it would take” and develop a plan in 2H’21 – do NOT rely on us solely right now for this activity – no heads to support yet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82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SomoLake</a:t>
                      </a:r>
                      <a:r>
                        <a:rPr lang="en-US" sz="1400" dirty="0"/>
                        <a:t>, DIMM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Jerry Yan (SH) working with multiple folks to understand what is needed and how to resolve gap in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Unclear – need help?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09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BE quick turns in TWN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 low level engineer in TWN – all work done thru GSC – no IOG specific DEB process split out yet and many quality 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Muddle through for now – future hiring will be focused in TWN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728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LRP/XPOR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Current number of analysis loops outstrips team’s capability.  We are missing a level of optimizations/burning out folks.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Muddle though for now – this is a future hire need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316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People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Will need help from Genevieve’s team to customize a learning plan for several high potential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Genevieve 1 on 1 set up on this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959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A256DB-5F02-4550-B66F-C6D47FED0147}"/>
              </a:ext>
            </a:extLst>
          </p:cNvPr>
          <p:cNvSpPr txBox="1"/>
          <p:nvPr/>
        </p:nvSpPr>
        <p:spPr>
          <a:xfrm>
            <a:off x="2833889" y="5792422"/>
            <a:ext cx="6524222" cy="369332"/>
          </a:xfrm>
          <a:prstGeom prst="rect">
            <a:avLst/>
          </a:prstGeom>
          <a:solidFill>
            <a:srgbClr val="FFFF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Working With David Tuhy on Partnership Items</a:t>
            </a:r>
          </a:p>
        </p:txBody>
      </p:sp>
    </p:spTree>
    <p:extLst>
      <p:ext uri="{BB962C8B-B14F-4D97-AF65-F5344CB8AC3E}">
        <p14:creationId xmlns:p14="http://schemas.microsoft.com/office/powerpoint/2010/main" val="282634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E6FA91-5E36-4502-A10A-7B0DAD5B042F}"/>
              </a:ext>
            </a:extLst>
          </p:cNvPr>
          <p:cNvSpPr txBox="1">
            <a:spLocks/>
          </p:cNvSpPr>
          <p:nvPr/>
        </p:nvSpPr>
        <p:spPr>
          <a:xfrm>
            <a:off x="609600" y="468711"/>
            <a:ext cx="10972800" cy="115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"/>
              </a:rPr>
              <a:t> </a:t>
            </a: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"/>
              </a:rPr>
              <a:t>vision/mission statement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B7261D-5020-4976-82CB-76045EBB51E7}"/>
              </a:ext>
            </a:extLst>
          </p:cNvPr>
          <p:cNvSpPr txBox="1">
            <a:spLocks/>
          </p:cNvSpPr>
          <p:nvPr/>
        </p:nvSpPr>
        <p:spPr>
          <a:xfrm>
            <a:off x="382881" y="1733525"/>
            <a:ext cx="11639224" cy="4567767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"/>
              </a:rPr>
              <a:t>To </a:t>
            </a:r>
            <a:r>
              <a:rPr lang="en-US" kern="0">
                <a:solidFill>
                  <a:srgbClr val="0068B5"/>
                </a:solidFill>
                <a:cs typeface="Calibri" panose="020F0502020204030204" pitchFamily="34" charset="0"/>
              </a:rPr>
              <a:t>lead the industry in Optane technology development</a:t>
            </a:r>
          </a:p>
          <a:p>
            <a:pPr marL="0" marR="0" lvl="0" indent="0" algn="l" defTabSz="609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4000" b="1" kern="0">
              <a:solidFill>
                <a:srgbClr val="FFC000"/>
              </a:solidFill>
              <a:latin typeface="Intel Clear Pro" panose="020B0804020202060201" pitchFamily="34" charset="0"/>
              <a:ea typeface="Intel Clear Pro" panose="020B0804020202060201" pitchFamily="34" charset="0"/>
              <a:cs typeface="Intel Clear Pro" panose="020B0804020202060201" pitchFamily="34" charset="0"/>
            </a:endParaRPr>
          </a:p>
          <a:p>
            <a:pPr marL="0" marR="0" lvl="0" indent="0" algn="l" defTabSz="609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4000" b="1" kern="0">
                <a:solidFill>
                  <a:srgbClr val="FFC000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With </a:t>
            </a:r>
            <a:r>
              <a:rPr lang="en-US" kern="0">
                <a:solidFill>
                  <a:srgbClr val="0068B5"/>
                </a:solidFill>
                <a:cs typeface="Calibri" panose="020F0502020204030204" pitchFamily="34" charset="0"/>
              </a:rPr>
              <a:t>maximum learning velocity, empowered teams, world class innovation and culture</a:t>
            </a:r>
          </a:p>
          <a:p>
            <a:pPr marL="0" marR="0" lvl="0" indent="0" algn="l" defTabSz="609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ntel Clear Pro" panose="020B0804020202060201" pitchFamily="34" charset="0"/>
              <a:ea typeface="Intel Clear Pro" panose="020B0804020202060201" pitchFamily="34" charset="0"/>
              <a:cs typeface="Intel Clear Pro" panose="020B0804020202060201" pitchFamily="34" charset="0"/>
              <a:sym typeface="Helvetica"/>
            </a:endParaRPr>
          </a:p>
          <a:p>
            <a:pPr marL="0" marR="0" lvl="0" indent="0" algn="l" defTabSz="609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"/>
              </a:rPr>
              <a:t>We deliver</a:t>
            </a:r>
            <a:r>
              <a:rPr lang="en-US" kern="0">
                <a:solidFill>
                  <a:srgbClr val="0068B5"/>
                </a:solidFill>
                <a:cs typeface="Calibri" panose="020F0502020204030204" pitchFamily="34" charset="0"/>
              </a:rPr>
              <a:t> Optane components with high quality, predictable schedules and low cost </a:t>
            </a:r>
          </a:p>
        </p:txBody>
      </p:sp>
    </p:spTree>
    <p:extLst>
      <p:ext uri="{BB962C8B-B14F-4D97-AF65-F5344CB8AC3E}">
        <p14:creationId xmlns:p14="http://schemas.microsoft.com/office/powerpoint/2010/main" val="27049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Text Box 59"/>
          <p:cNvSpPr txBox="1">
            <a:spLocks noChangeArrowheads="1"/>
          </p:cNvSpPr>
          <p:nvPr/>
        </p:nvSpPr>
        <p:spPr bwMode="auto">
          <a:xfrm>
            <a:off x="914400" y="133097"/>
            <a:ext cx="102108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cs typeface="Arial" charset="0"/>
              </a:rPr>
              <a:t>L1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+mj-lt"/>
                <a:cs typeface="Arial" charset="0"/>
              </a:rPr>
              <a:t>Organization Functional View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D17913-73A1-4612-A0C4-7B55AFF2606F}"/>
              </a:ext>
            </a:extLst>
          </p:cNvPr>
          <p:cNvGrpSpPr/>
          <p:nvPr/>
        </p:nvGrpSpPr>
        <p:grpSpPr>
          <a:xfrm>
            <a:off x="1355651" y="1113739"/>
            <a:ext cx="9190381" cy="5233906"/>
            <a:chOff x="1600077" y="1075013"/>
            <a:chExt cx="9190381" cy="4927295"/>
          </a:xfrm>
        </p:grpSpPr>
        <p:cxnSp>
          <p:nvCxnSpPr>
            <p:cNvPr id="14354" name="Straight Connector 93"/>
            <p:cNvCxnSpPr>
              <a:cxnSpLocks noChangeShapeType="1"/>
            </p:cNvCxnSpPr>
            <p:nvPr/>
          </p:nvCxnSpPr>
          <p:spPr bwMode="auto">
            <a:xfrm rot="5400000" flipH="1" flipV="1">
              <a:off x="2149677" y="1580005"/>
              <a:ext cx="120253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339" name="Line 34"/>
            <p:cNvSpPr>
              <a:spLocks noChangeShapeType="1"/>
            </p:cNvSpPr>
            <p:nvPr/>
          </p:nvSpPr>
          <p:spPr bwMode="auto">
            <a:xfrm flipH="1">
              <a:off x="4581525" y="5382337"/>
              <a:ext cx="0" cy="7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endParaRPr>
            </a:p>
          </p:txBody>
        </p:sp>
        <p:sp>
          <p:nvSpPr>
            <p:cNvPr id="14340" name="Line 35"/>
            <p:cNvSpPr>
              <a:spLocks noChangeShapeType="1"/>
            </p:cNvSpPr>
            <p:nvPr/>
          </p:nvSpPr>
          <p:spPr bwMode="auto">
            <a:xfrm>
              <a:off x="5791200" y="5382337"/>
              <a:ext cx="0" cy="7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endParaRPr>
            </a:p>
          </p:txBody>
        </p:sp>
        <p:cxnSp>
          <p:nvCxnSpPr>
            <p:cNvPr id="14353" name="Straight Connector 93"/>
            <p:cNvCxnSpPr>
              <a:cxnSpLocks noChangeShapeType="1"/>
            </p:cNvCxnSpPr>
            <p:nvPr/>
          </p:nvCxnSpPr>
          <p:spPr bwMode="auto">
            <a:xfrm flipH="1">
              <a:off x="2209803" y="1504976"/>
              <a:ext cx="3801837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0" name="_s1042"/>
            <p:cNvSpPr>
              <a:spLocks noChangeArrowheads="1"/>
            </p:cNvSpPr>
            <p:nvPr/>
          </p:nvSpPr>
          <p:spPr bwMode="auto">
            <a:xfrm>
              <a:off x="4492886" y="1075013"/>
              <a:ext cx="3034276" cy="32051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lvl="0" algn="ctr" defTabSz="685800" eaLnBrk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sz="1600" b="1" kern="1200">
                  <a:solidFill>
                    <a:srgbClr val="0860A8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Alper Ilkbahar, IOG</a:t>
              </a:r>
            </a:p>
          </p:txBody>
        </p:sp>
        <p:cxnSp>
          <p:nvCxnSpPr>
            <p:cNvPr id="32" name="Straight Connector 93"/>
            <p:cNvCxnSpPr>
              <a:cxnSpLocks noChangeShapeType="1"/>
            </p:cNvCxnSpPr>
            <p:nvPr/>
          </p:nvCxnSpPr>
          <p:spPr bwMode="auto">
            <a:xfrm flipV="1">
              <a:off x="6011641" y="1403173"/>
              <a:ext cx="4081" cy="99773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345" name="_s1042"/>
            <p:cNvSpPr>
              <a:spLocks noChangeArrowheads="1"/>
            </p:cNvSpPr>
            <p:nvPr/>
          </p:nvSpPr>
          <p:spPr bwMode="auto">
            <a:xfrm>
              <a:off x="1606270" y="1645015"/>
              <a:ext cx="9184188" cy="440276"/>
            </a:xfrm>
            <a:prstGeom prst="rect">
              <a:avLst/>
            </a:prstGeom>
            <a:gradFill rotWithShape="1">
              <a:gsLst>
                <a:gs pos="0">
                  <a:schemeClr val="accent3">
                    <a:lumMod val="50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860A8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Ted Taylor, Optane TD / Al Fazio, Advanced Pathfinding: </a:t>
              </a:r>
            </a:p>
          </p:txBody>
        </p:sp>
        <p:sp>
          <p:nvSpPr>
            <p:cNvPr id="44" name="_s1042"/>
            <p:cNvSpPr>
              <a:spLocks noChangeArrowheads="1"/>
            </p:cNvSpPr>
            <p:nvPr/>
          </p:nvSpPr>
          <p:spPr bwMode="auto">
            <a:xfrm>
              <a:off x="1606270" y="4453975"/>
              <a:ext cx="9177994" cy="154833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</a:t>
              </a: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Top 3-5 Outputs: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</a:t>
              </a:r>
            </a:p>
            <a:p>
              <a:pPr marL="213122" indent="-83344" defTabSz="685800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Optane media roadmap aligned to IOG systems and platform</a:t>
              </a:r>
            </a:p>
            <a:p>
              <a:pPr marL="213122" indent="-83344" defTabSz="68580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Qualified Optane components capable of cost effective high volume manufacturing</a:t>
              </a:r>
            </a:p>
            <a:p>
              <a:pPr marL="213122" indent="-83344" defTabSz="685800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Low volume manufacturing including PDT samples</a:t>
              </a:r>
            </a:p>
            <a:p>
              <a:pPr marL="213122" indent="-83344" defTabSz="68580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 err="1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Mfg</a:t>
              </a:r>
              <a:r>
                <a:rPr lang="en-US" sz="1200" kern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/Transfer Documentation: Process flow, recipes, equipment/material/process specifications, factory automation,</a:t>
              </a:r>
            </a:p>
            <a:p>
              <a:pPr marL="129778" defTabSz="685800" hangingPunct="1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sz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process training </a:t>
              </a:r>
              <a:r>
                <a:rPr lang="en-US" sz="1200" kern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– all documentation required to manufacture Optane.</a:t>
              </a:r>
            </a:p>
          </p:txBody>
        </p:sp>
        <p:sp>
          <p:nvSpPr>
            <p:cNvPr id="40" name="_s1042"/>
            <p:cNvSpPr>
              <a:spLocks noChangeArrowheads="1"/>
            </p:cNvSpPr>
            <p:nvPr/>
          </p:nvSpPr>
          <p:spPr bwMode="auto">
            <a:xfrm>
              <a:off x="1600077" y="2166625"/>
              <a:ext cx="9184188" cy="220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</a:t>
              </a: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Scope: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</a:t>
              </a:r>
            </a:p>
            <a:p>
              <a:pPr marL="213122" marR="0" lvl="0" indent="-83344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Memory and CMOS roadmap and definition</a:t>
              </a:r>
            </a:p>
            <a:p>
              <a:pPr marL="213122" marR="0" lvl="0" indent="-83344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Media architecture, integration and qualification</a:t>
              </a:r>
            </a:p>
            <a:p>
              <a:pPr marL="213122" marR="0" lvl="0" indent="-83344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Photo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Mask Definition and Procurement</a:t>
              </a:r>
            </a:p>
            <a:p>
              <a:pPr marL="213122" marR="0" lvl="0" indent="-83344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Equipment, material and process development enabling Optane qualification and high volume manufacturing</a:t>
              </a:r>
            </a:p>
            <a:p>
              <a:pPr marL="213122" marR="0" lvl="0" indent="-83344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Optane component programs including process integration, device engineering, yield, reliability and qualification</a:t>
              </a:r>
            </a:p>
            <a:p>
              <a:pPr marL="213122" marR="0" lvl="0" indent="-83344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RTD business operations including training and technical documentation, automation systems management, staffing, budgeting</a:t>
              </a:r>
            </a:p>
            <a:p>
              <a:pPr marL="129778" marR="0" lvl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and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business systems</a:t>
              </a:r>
            </a:p>
            <a:p>
              <a:pPr marL="225425" marR="0" lvl="0" indent="-96838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Partnership / relationships with Fab 11X (NMDM/TMG), CQN/ </a:t>
              </a:r>
              <a:r>
                <a:rPr lang="en-US" sz="1200" dirty="0" err="1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QnR</a:t>
              </a:r>
              <a:r>
                <a:rPr lang="en-US" sz="1200" dirty="0">
                  <a:solidFill>
                    <a:srgbClr val="0070C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Labs,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88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Text Box 59"/>
          <p:cNvSpPr txBox="1">
            <a:spLocks noChangeArrowheads="1"/>
          </p:cNvSpPr>
          <p:nvPr/>
        </p:nvSpPr>
        <p:spPr bwMode="auto">
          <a:xfrm>
            <a:off x="914400" y="133097"/>
            <a:ext cx="102108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cs typeface="Arial" charset="0"/>
                <a:sym typeface="Helvetica Neue"/>
              </a:rPr>
              <a:t>Organizational Capabilities, Functions &amp; Outputs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610100" y="6296368"/>
            <a:ext cx="3086100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charset="0"/>
                <a:sym typeface="Helvetica Neue"/>
              </a:rPr>
              <a:t>Page </a:t>
            </a:r>
            <a:fld id="{C525E9A0-700D-40FE-85CC-CA0F73515D2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charset="0"/>
                <a:sym typeface="Helvetica Neue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charset="0"/>
              <a:sym typeface="Helvetica Neue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D17913-73A1-4612-A0C4-7B55AFF2606F}"/>
              </a:ext>
            </a:extLst>
          </p:cNvPr>
          <p:cNvGrpSpPr/>
          <p:nvPr/>
        </p:nvGrpSpPr>
        <p:grpSpPr>
          <a:xfrm>
            <a:off x="99374" y="1084701"/>
            <a:ext cx="11404368" cy="4971966"/>
            <a:chOff x="1600075" y="1084686"/>
            <a:chExt cx="9190389" cy="4680699"/>
          </a:xfrm>
        </p:grpSpPr>
        <p:cxnSp>
          <p:nvCxnSpPr>
            <p:cNvPr id="14354" name="Straight Connector 93"/>
            <p:cNvCxnSpPr>
              <a:cxnSpLocks noChangeShapeType="1"/>
            </p:cNvCxnSpPr>
            <p:nvPr/>
          </p:nvCxnSpPr>
          <p:spPr bwMode="auto">
            <a:xfrm rot="5400000" flipH="1" flipV="1">
              <a:off x="2149677" y="1580005"/>
              <a:ext cx="120253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56" name="Straight Connector 93"/>
            <p:cNvCxnSpPr>
              <a:cxnSpLocks noChangeShapeType="1"/>
            </p:cNvCxnSpPr>
            <p:nvPr/>
          </p:nvCxnSpPr>
          <p:spPr bwMode="auto">
            <a:xfrm rot="5400000" flipH="1" flipV="1">
              <a:off x="8245673" y="1590720"/>
              <a:ext cx="12025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57" name="Straight Connector 93"/>
            <p:cNvCxnSpPr>
              <a:cxnSpLocks noChangeShapeType="1"/>
            </p:cNvCxnSpPr>
            <p:nvPr/>
          </p:nvCxnSpPr>
          <p:spPr bwMode="auto">
            <a:xfrm rot="5400000" flipH="1" flipV="1">
              <a:off x="6950273" y="1590720"/>
              <a:ext cx="12025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58" name="Straight Connector 93"/>
            <p:cNvCxnSpPr>
              <a:cxnSpLocks noChangeShapeType="1"/>
            </p:cNvCxnSpPr>
            <p:nvPr/>
          </p:nvCxnSpPr>
          <p:spPr bwMode="auto">
            <a:xfrm rot="5400000" flipH="1" flipV="1">
              <a:off x="3844443" y="1605314"/>
              <a:ext cx="12025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0" name="Straight Connector 93"/>
            <p:cNvCxnSpPr>
              <a:cxnSpLocks noChangeShapeType="1"/>
            </p:cNvCxnSpPr>
            <p:nvPr/>
          </p:nvCxnSpPr>
          <p:spPr bwMode="auto">
            <a:xfrm rot="5400000" flipH="1" flipV="1">
              <a:off x="5464373" y="1572741"/>
              <a:ext cx="12025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339" name="Line 34"/>
            <p:cNvSpPr>
              <a:spLocks noChangeShapeType="1"/>
            </p:cNvSpPr>
            <p:nvPr/>
          </p:nvSpPr>
          <p:spPr bwMode="auto">
            <a:xfrm flipH="1">
              <a:off x="4581525" y="5382337"/>
              <a:ext cx="0" cy="7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  <a:sym typeface="Helvetica Neue"/>
              </a:endParaRPr>
            </a:p>
          </p:txBody>
        </p:sp>
        <p:sp>
          <p:nvSpPr>
            <p:cNvPr id="14340" name="Line 35"/>
            <p:cNvSpPr>
              <a:spLocks noChangeShapeType="1"/>
            </p:cNvSpPr>
            <p:nvPr/>
          </p:nvSpPr>
          <p:spPr bwMode="auto">
            <a:xfrm>
              <a:off x="5791200" y="5382337"/>
              <a:ext cx="0" cy="7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  <a:sym typeface="Helvetica Neue"/>
              </a:endParaRPr>
            </a:p>
          </p:txBody>
        </p:sp>
        <p:cxnSp>
          <p:nvCxnSpPr>
            <p:cNvPr id="14353" name="Straight Connector 93"/>
            <p:cNvCxnSpPr>
              <a:cxnSpLocks noChangeShapeType="1"/>
            </p:cNvCxnSpPr>
            <p:nvPr/>
          </p:nvCxnSpPr>
          <p:spPr bwMode="auto">
            <a:xfrm flipH="1">
              <a:off x="2209800" y="1494261"/>
              <a:ext cx="7620000" cy="10715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0" name="_s1042"/>
            <p:cNvSpPr>
              <a:spLocks noChangeArrowheads="1"/>
            </p:cNvSpPr>
            <p:nvPr/>
          </p:nvSpPr>
          <p:spPr bwMode="auto">
            <a:xfrm>
              <a:off x="4861037" y="1084686"/>
              <a:ext cx="2317527" cy="308415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64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860A8"/>
                  </a:solidFill>
                  <a:effectLst/>
                  <a:uLnTx/>
                  <a:uFillTx/>
                  <a:latin typeface="Verdana" pitchFamily="34" charset="0"/>
                  <a:cs typeface="Arial" charset="0"/>
                  <a:sym typeface="Helvetica Neue"/>
                </a:rPr>
                <a:t>RTD/Pathfinding</a:t>
              </a:r>
            </a:p>
          </p:txBody>
        </p:sp>
        <p:cxnSp>
          <p:nvCxnSpPr>
            <p:cNvPr id="32" name="Straight Connector 93"/>
            <p:cNvCxnSpPr>
              <a:cxnSpLocks noChangeShapeType="1"/>
            </p:cNvCxnSpPr>
            <p:nvPr/>
          </p:nvCxnSpPr>
          <p:spPr bwMode="auto">
            <a:xfrm flipV="1">
              <a:off x="6011641" y="1412845"/>
              <a:ext cx="4081" cy="99773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9" name="_s1042"/>
            <p:cNvSpPr>
              <a:spLocks noChangeArrowheads="1"/>
            </p:cNvSpPr>
            <p:nvPr/>
          </p:nvSpPr>
          <p:spPr bwMode="auto">
            <a:xfrm>
              <a:off x="7805057" y="2103860"/>
              <a:ext cx="1447800" cy="220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algn="ctr" defTabSz="685800">
                <a:defRPr/>
              </a:pPr>
              <a:r>
                <a:rPr lang="en-US" sz="1100" b="1" u="sng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Helvetica Neue"/>
                </a:rPr>
                <a:t>Function / Scope:</a:t>
              </a: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Helvetica Neue"/>
                </a:rPr>
                <a:t> 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  <a:p>
              <a:pPr marL="212725" indent="-83185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Helvetica Neue"/>
                </a:rPr>
                <a:t>Scaling Roadmap</a:t>
              </a:r>
              <a:endParaRPr lang="en-US" sz="1100">
                <a:solidFill>
                  <a:srgbClr val="0070C0"/>
                </a:solidFill>
                <a:latin typeface="Verdana"/>
                <a:ea typeface="Verdana"/>
                <a:cs typeface="Verdana"/>
              </a:endParaRPr>
            </a:p>
            <a:p>
              <a:pPr marL="212725" indent="-83185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/>
                </a:rPr>
                <a:t>Physics Exploration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2725" indent="-83185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/>
                </a:rPr>
                <a:t>Design Collateral </a:t>
              </a:r>
            </a:p>
            <a:p>
              <a:pPr marL="129540" defTabSz="685800"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/>
                </a:rPr>
                <a:t>Development</a:t>
              </a:r>
            </a:p>
          </p:txBody>
        </p:sp>
        <p:sp>
          <p:nvSpPr>
            <p:cNvPr id="14337" name="_s1042"/>
            <p:cNvSpPr>
              <a:spLocks noChangeArrowheads="1"/>
            </p:cNvSpPr>
            <p:nvPr/>
          </p:nvSpPr>
          <p:spPr bwMode="auto">
            <a:xfrm>
              <a:off x="4800600" y="1653061"/>
              <a:ext cx="1447800" cy="373051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64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>
                  <a:solidFill>
                    <a:srgbClr val="0860A8"/>
                  </a:solidFill>
                  <a:latin typeface="Verdana" pitchFamily="34" charset="0"/>
                  <a:cs typeface="Arial" charset="0"/>
                  <a:sym typeface="Helvetica Neue"/>
                </a:rPr>
                <a:t>OPC / Tape Out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860A8"/>
                </a:solidFill>
                <a:effectLst/>
                <a:uLnTx/>
                <a:uFillTx/>
                <a:latin typeface="Verdana" pitchFamily="34" charset="0"/>
                <a:cs typeface="Arial" charset="0"/>
                <a:sym typeface="Helvetica Neue"/>
              </a:endParaRPr>
            </a:p>
          </p:txBody>
        </p:sp>
        <p:sp>
          <p:nvSpPr>
            <p:cNvPr id="14343" name="_s1042"/>
            <p:cNvSpPr>
              <a:spLocks noChangeArrowheads="1"/>
            </p:cNvSpPr>
            <p:nvPr/>
          </p:nvSpPr>
          <p:spPr bwMode="auto">
            <a:xfrm>
              <a:off x="3156797" y="1647442"/>
              <a:ext cx="1567605" cy="371810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64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860A8"/>
                  </a:solidFill>
                  <a:effectLst/>
                  <a:uLnTx/>
                  <a:uFillTx/>
                  <a:latin typeface="Verdana" pitchFamily="34" charset="0"/>
                  <a:cs typeface="Arial" charset="0"/>
                  <a:sym typeface="Helvetica Neue"/>
                </a:rPr>
                <a:t>Process</a:t>
              </a:r>
            </a:p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860A8"/>
                  </a:solidFill>
                  <a:effectLst/>
                  <a:uLnTx/>
                  <a:uFillTx/>
                  <a:latin typeface="Verdana" pitchFamily="34" charset="0"/>
                  <a:cs typeface="Arial" charset="0"/>
                  <a:sym typeface="Helvetica Neue"/>
                </a:rPr>
                <a:t>Development</a:t>
              </a:r>
            </a:p>
          </p:txBody>
        </p:sp>
        <p:sp>
          <p:nvSpPr>
            <p:cNvPr id="14345" name="_s1042"/>
            <p:cNvSpPr>
              <a:spLocks noChangeArrowheads="1"/>
            </p:cNvSpPr>
            <p:nvPr/>
          </p:nvSpPr>
          <p:spPr bwMode="auto">
            <a:xfrm>
              <a:off x="1600202" y="1645015"/>
              <a:ext cx="1480395" cy="381097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64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860A8"/>
                  </a:solidFill>
                  <a:effectLst/>
                  <a:uLnTx/>
                  <a:uFillTx/>
                  <a:latin typeface="Verdana" pitchFamily="34" charset="0"/>
                  <a:cs typeface="Arial" charset="0"/>
                  <a:sym typeface="Helvetica Neue"/>
                </a:rPr>
                <a:t>Process Integration, </a:t>
              </a:r>
            </a:p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860A8"/>
                  </a:solidFill>
                  <a:effectLst/>
                  <a:uLnTx/>
                  <a:uFillTx/>
                  <a:latin typeface="Verdana" pitchFamily="34" charset="0"/>
                  <a:cs typeface="Arial" charset="0"/>
                  <a:sym typeface="Helvetica Neue"/>
                </a:rPr>
                <a:t>Device and Yield</a:t>
              </a:r>
            </a:p>
          </p:txBody>
        </p:sp>
        <p:sp>
          <p:nvSpPr>
            <p:cNvPr id="14347" name="_s1042"/>
            <p:cNvSpPr>
              <a:spLocks noChangeArrowheads="1"/>
            </p:cNvSpPr>
            <p:nvPr/>
          </p:nvSpPr>
          <p:spPr bwMode="auto">
            <a:xfrm>
              <a:off x="6324600" y="1663054"/>
              <a:ext cx="1371600" cy="376934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64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860A8"/>
                  </a:solidFill>
                  <a:effectLst/>
                  <a:uLnTx/>
                  <a:uFillTx/>
                  <a:latin typeface="Verdana" pitchFamily="34" charset="0"/>
                  <a:cs typeface="Arial" charset="0"/>
                  <a:sym typeface="Helvetica Neue"/>
                </a:rPr>
                <a:t>Business Operations</a:t>
              </a:r>
            </a:p>
          </p:txBody>
        </p:sp>
        <p:sp>
          <p:nvSpPr>
            <p:cNvPr id="14359" name="_s1042"/>
            <p:cNvSpPr>
              <a:spLocks noChangeArrowheads="1"/>
            </p:cNvSpPr>
            <p:nvPr/>
          </p:nvSpPr>
          <p:spPr bwMode="auto">
            <a:xfrm>
              <a:off x="7805057" y="1668674"/>
              <a:ext cx="1447800" cy="384847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64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860A8"/>
                  </a:solidFill>
                  <a:effectLst/>
                  <a:uLnTx/>
                  <a:uFillTx/>
                  <a:latin typeface="Verdana" pitchFamily="34" charset="0"/>
                  <a:cs typeface="Arial" charset="0"/>
                  <a:sym typeface="Helvetica Neue"/>
                </a:rPr>
                <a:t>NVM Pathfinding</a:t>
              </a:r>
            </a:p>
          </p:txBody>
        </p:sp>
        <p:sp>
          <p:nvSpPr>
            <p:cNvPr id="44" name="_s1042"/>
            <p:cNvSpPr>
              <a:spLocks noChangeArrowheads="1"/>
            </p:cNvSpPr>
            <p:nvPr/>
          </p:nvSpPr>
          <p:spPr bwMode="auto">
            <a:xfrm>
              <a:off x="1600075" y="4453975"/>
              <a:ext cx="1480520" cy="131141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Top 3-5 Outputs: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Delivery of new </a:t>
              </a:r>
            </a:p>
            <a:p>
              <a:pPr marL="169545" defTabSz="685800">
                <a:defRPr/>
              </a:pPr>
              <a:r>
                <a:rPr lang="en-US" sz="1100" err="1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technodes</a:t>
              </a: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 on schedule </a:t>
              </a:r>
            </a:p>
            <a:p>
              <a:pPr marL="169545" defTabSz="685800"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meeting performance </a:t>
              </a:r>
            </a:p>
            <a:p>
              <a:pPr marL="169545" defTabSz="685800"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and cost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PLS, LVM, PRQ</a:t>
              </a:r>
              <a:endPara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_s1042"/>
            <p:cNvSpPr>
              <a:spLocks noChangeArrowheads="1"/>
            </p:cNvSpPr>
            <p:nvPr/>
          </p:nvSpPr>
          <p:spPr bwMode="auto">
            <a:xfrm>
              <a:off x="3190835" y="4452166"/>
              <a:ext cx="1533566" cy="131141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algn="ctr" defTabSz="685800"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Verdana"/>
                  <a:cs typeface="Verdana" panose="020B0604030504040204" pitchFamily="34" charset="0"/>
                  <a:sym typeface="Helvetica Neue"/>
                </a:rPr>
                <a:t>Top 3-5 Outputs:</a:t>
              </a: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  <a:sym typeface="Helvetica Neue"/>
                </a:rPr>
                <a:t> 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New process</a:t>
              </a:r>
            </a:p>
            <a:p>
              <a:pPr marL="169545" defTabSz="685800"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capability</a:t>
              </a: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PRI maturity</a:t>
              </a:r>
              <a:endParaRPr lang="en-US">
                <a:solidFill>
                  <a:srgbClr val="000000"/>
                </a:solidFill>
                <a:latin typeface="Intel Clear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Silicon quality</a:t>
              </a: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Equip capacity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Cost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_s1042"/>
            <p:cNvSpPr>
              <a:spLocks noChangeArrowheads="1"/>
            </p:cNvSpPr>
            <p:nvPr/>
          </p:nvSpPr>
          <p:spPr bwMode="auto">
            <a:xfrm>
              <a:off x="4804750" y="4440785"/>
              <a:ext cx="1443650" cy="131141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Top 3-5 Outputs: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Generator solutions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Optimized illumination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OPC solutions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Mask Specs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All Optane masks</a:t>
              </a:r>
            </a:p>
            <a:p>
              <a:pPr marL="227013" marR="0" lvl="0" indent="-5715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sp>
          <p:nvSpPr>
            <p:cNvPr id="47" name="_s1042"/>
            <p:cNvSpPr>
              <a:spLocks noChangeArrowheads="1"/>
            </p:cNvSpPr>
            <p:nvPr/>
          </p:nvSpPr>
          <p:spPr bwMode="auto">
            <a:xfrm>
              <a:off x="6338828" y="4418023"/>
              <a:ext cx="1366856" cy="131141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Top 3-5 Outputs:</a:t>
              </a:r>
            </a:p>
            <a:p>
              <a:pPr marL="227013" marR="0" lvl="0" indent="-5715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POR/LRP Plan</a:t>
              </a:r>
            </a:p>
            <a:p>
              <a:pPr marL="227013" marR="0" lvl="0" indent="-5715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Fab Standards</a:t>
              </a:r>
            </a:p>
            <a:p>
              <a:pPr marL="227013" marR="0" lvl="0" indent="-5715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Fab Systems Setup</a:t>
              </a:r>
            </a:p>
            <a:p>
              <a:pPr marL="227013" marR="0" lvl="0" indent="-5715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Training Content</a:t>
              </a:r>
            </a:p>
            <a:p>
              <a:pPr marL="227013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Fab Specs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</a:p>
          </p:txBody>
        </p:sp>
        <p:sp>
          <p:nvSpPr>
            <p:cNvPr id="48" name="_s1042"/>
            <p:cNvSpPr>
              <a:spLocks noChangeArrowheads="1"/>
            </p:cNvSpPr>
            <p:nvPr/>
          </p:nvSpPr>
          <p:spPr bwMode="auto">
            <a:xfrm>
              <a:off x="7853344" y="4418023"/>
              <a:ext cx="1366856" cy="131141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Top 3-5 Outputs: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/>
                </a:rPr>
                <a:t>Memory Cell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/>
                </a:rPr>
                <a:t>CMOS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/>
                </a:rPr>
                <a:t>Materials</a:t>
              </a:r>
              <a:endPara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/>
                </a:rPr>
                <a:t>Compact Models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685800">
                <a:defRPr/>
              </a:pP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_s1042"/>
            <p:cNvSpPr>
              <a:spLocks noChangeArrowheads="1"/>
            </p:cNvSpPr>
            <p:nvPr/>
          </p:nvSpPr>
          <p:spPr bwMode="auto">
            <a:xfrm>
              <a:off x="9342664" y="1668673"/>
              <a:ext cx="1447800" cy="384847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64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685800">
                <a:defRPr/>
              </a:pPr>
              <a:r>
                <a:rPr lang="en-US" sz="1100" b="1">
                  <a:solidFill>
                    <a:srgbClr val="0860A8"/>
                  </a:solidFill>
                  <a:latin typeface="Verdana"/>
                  <a:cs typeface="Arial"/>
                </a:rPr>
                <a:t>Optane Component </a:t>
              </a:r>
            </a:p>
            <a:p>
              <a:pPr algn="ctr" defTabSz="685800">
                <a:defRPr/>
              </a:pPr>
              <a:r>
                <a:rPr lang="en-US" sz="1100" b="1">
                  <a:solidFill>
                    <a:srgbClr val="0860A8"/>
                  </a:solidFill>
                  <a:latin typeface="Verdana"/>
                  <a:cs typeface="Arial"/>
                </a:rPr>
                <a:t>Architecture</a:t>
              </a:r>
            </a:p>
          </p:txBody>
        </p:sp>
        <p:sp>
          <p:nvSpPr>
            <p:cNvPr id="37" name="_s1042"/>
            <p:cNvSpPr>
              <a:spLocks noChangeArrowheads="1"/>
            </p:cNvSpPr>
            <p:nvPr/>
          </p:nvSpPr>
          <p:spPr bwMode="auto">
            <a:xfrm>
              <a:off x="9333139" y="2116619"/>
              <a:ext cx="1447800" cy="220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algn="ctr" defTabSz="685800">
                <a:defRPr/>
              </a:pPr>
              <a:r>
                <a:rPr lang="en-US" sz="1100" b="1" u="sng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  <a:sym typeface="Helvetica Neue"/>
                </a:rPr>
                <a:t>Function / Scope:</a:t>
              </a: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  <a:sym typeface="Helvetica Neue"/>
                </a:rPr>
                <a:t> 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  <a:p>
              <a:pPr marL="212725" indent="-83185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  <a:sym typeface="Helvetica Neue"/>
                </a:rPr>
                <a:t>Array  Architecture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  <a:p>
              <a:pPr marL="212725" indent="-83185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Module-Media</a:t>
              </a:r>
            </a:p>
            <a:p>
              <a:pPr marL="129540" defTabSz="685800"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Integration</a:t>
              </a:r>
              <a:endPara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_s1042"/>
            <p:cNvSpPr>
              <a:spLocks noChangeArrowheads="1"/>
            </p:cNvSpPr>
            <p:nvPr/>
          </p:nvSpPr>
          <p:spPr bwMode="auto">
            <a:xfrm>
              <a:off x="9377344" y="4447010"/>
              <a:ext cx="1366856" cy="131141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algn="ctr" defTabSz="685800"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/>
                  <a:ea typeface="Verdana"/>
                  <a:cs typeface="Verdana" panose="020B0604030504040204" pitchFamily="34" charset="0"/>
                  <a:sym typeface="Helvetica Neue"/>
                </a:rPr>
                <a:t>Top 3-5 Outputs:</a:t>
              </a: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  <a:sym typeface="Helvetica Neue"/>
                </a:rPr>
                <a:t> 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Media Architecture </a:t>
              </a:r>
            </a:p>
            <a:p>
              <a:pPr marL="169545" defTabSz="685800"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and Definition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Media Integration </a:t>
              </a:r>
            </a:p>
            <a:p>
              <a:pPr marL="169545" defTabSz="685800"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and Development</a:t>
              </a:r>
            </a:p>
            <a:p>
              <a:pPr marL="226695" indent="-571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Media Qualification</a:t>
              </a:r>
              <a:endPara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sp>
          <p:nvSpPr>
            <p:cNvPr id="40" name="_s1042"/>
            <p:cNvSpPr>
              <a:spLocks noChangeArrowheads="1"/>
            </p:cNvSpPr>
            <p:nvPr/>
          </p:nvSpPr>
          <p:spPr bwMode="auto">
            <a:xfrm>
              <a:off x="1605096" y="2166625"/>
              <a:ext cx="1470478" cy="220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Function / Scope: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</a:p>
            <a:p>
              <a:pPr marL="212725" indent="-83185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Process Integration </a:t>
              </a:r>
            </a:p>
            <a:p>
              <a:pPr marL="212725" indent="-83185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Yield</a:t>
              </a:r>
            </a:p>
            <a:p>
              <a:pPr marL="212725" indent="-83185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Device</a:t>
              </a:r>
            </a:p>
          </p:txBody>
        </p:sp>
        <p:sp>
          <p:nvSpPr>
            <p:cNvPr id="41" name="_s1042"/>
            <p:cNvSpPr>
              <a:spLocks noChangeArrowheads="1"/>
            </p:cNvSpPr>
            <p:nvPr/>
          </p:nvSpPr>
          <p:spPr bwMode="auto">
            <a:xfrm>
              <a:off x="3190835" y="2149203"/>
              <a:ext cx="1447800" cy="220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algn="ctr" defTabSz="685800">
                <a:defRPr/>
              </a:pPr>
              <a:r>
                <a:rPr lang="en-US" sz="1100" b="1" u="sng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  <a:sym typeface="Helvetica Neue"/>
                </a:rPr>
                <a:t>Function / Scope:</a:t>
              </a: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  <a:sym typeface="Helvetica Neue"/>
                </a:rPr>
                <a:t> 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  <a:p>
              <a:pPr marL="300990" indent="-1714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  <a:sym typeface="Helvetica Neue"/>
                </a:rPr>
                <a:t>Process Eng</a:t>
              </a:r>
            </a:p>
            <a:p>
              <a:pPr marL="300990" indent="-1714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Equip Qual </a:t>
              </a:r>
            </a:p>
            <a:p>
              <a:pPr marL="129540" defTabSz="685800"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   &amp; Sustaining</a:t>
              </a:r>
            </a:p>
            <a:p>
              <a:pPr marL="300990" indent="-1714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Process </a:t>
              </a:r>
            </a:p>
            <a:p>
              <a:pPr marL="129540" defTabSz="685800"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   improvements</a:t>
              </a:r>
            </a:p>
            <a:p>
              <a:pPr marL="300990" indent="-171450" defTabSz="685800">
                <a:buFont typeface="Arial" panose="020B0604020202020204" pitchFamily="34" charset="0"/>
                <a:buChar char="•"/>
                <a:defRPr/>
              </a:pPr>
              <a:r>
                <a:rPr lang="en-US" sz="1100">
                  <a:solidFill>
                    <a:srgbClr val="0070C0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Deliver MOR</a:t>
              </a: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2725" indent="-83185" defTabSz="685800">
                <a:buFont typeface="Arial" panose="020B0604020202020204" pitchFamily="34" charset="0"/>
                <a:buChar char="•"/>
                <a:defRPr/>
              </a:pPr>
              <a:endParaRPr lang="en-US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_s1042"/>
            <p:cNvSpPr>
              <a:spLocks noChangeArrowheads="1"/>
            </p:cNvSpPr>
            <p:nvPr/>
          </p:nvSpPr>
          <p:spPr bwMode="auto">
            <a:xfrm>
              <a:off x="4762501" y="2130142"/>
              <a:ext cx="1447800" cy="220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lvl="0" algn="ctr" defTabSz="685800">
                <a:defRPr/>
              </a:pPr>
              <a:r>
                <a:rPr lang="en-US" sz="1100" b="1" u="sng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Function / Scope:</a:t>
              </a: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Generator optimization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OPC models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OPC optimization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Tapeout flow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Mask definition</a:t>
              </a:r>
            </a:p>
            <a:p>
              <a:pPr marL="213122" marR="0" lvl="0" indent="-83344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endParaRPr>
            </a:p>
          </p:txBody>
        </p:sp>
        <p:sp>
          <p:nvSpPr>
            <p:cNvPr id="43" name="_s1042"/>
            <p:cNvSpPr>
              <a:spLocks noChangeArrowheads="1"/>
            </p:cNvSpPr>
            <p:nvPr/>
          </p:nvSpPr>
          <p:spPr bwMode="auto">
            <a:xfrm>
              <a:off x="6293304" y="2133854"/>
              <a:ext cx="1447800" cy="220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4000"/>
                    <a:lumMod val="31000"/>
                    <a:lumOff val="69000"/>
                  </a:scheme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t"/>
            <a:lstStyle/>
            <a:p>
              <a:pPr lvl="0" algn="ctr" defTabSz="685800">
                <a:defRPr/>
              </a:pPr>
              <a:r>
                <a:rPr lang="en-US" sz="1100" b="1" u="sng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Function / Scope:</a:t>
              </a: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 </a:t>
              </a:r>
            </a:p>
            <a:p>
              <a:pPr marL="213122" marR="0" lvl="0" indent="-83344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Business Planning</a:t>
              </a:r>
            </a:p>
            <a:p>
              <a:pPr marL="213122" marR="0" lvl="0" indent="-83344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PMO</a:t>
              </a:r>
            </a:p>
            <a:p>
              <a:pPr marL="213122" marR="0" lvl="0" indent="-83344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Change Management</a:t>
              </a:r>
            </a:p>
            <a:p>
              <a:pPr marL="213122" marR="0" lvl="0" indent="-83344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Helvetica Neue"/>
                </a:rPr>
                <a:t>Training &amp; Docs</a:t>
              </a:r>
            </a:p>
          </p:txBody>
        </p:sp>
        <p:cxnSp>
          <p:nvCxnSpPr>
            <p:cNvPr id="34" name="Straight Connector 93"/>
            <p:cNvCxnSpPr>
              <a:cxnSpLocks noChangeShapeType="1"/>
            </p:cNvCxnSpPr>
            <p:nvPr/>
          </p:nvCxnSpPr>
          <p:spPr bwMode="auto">
            <a:xfrm rot="5400000" flipH="1" flipV="1">
              <a:off x="9769673" y="1572741"/>
              <a:ext cx="120254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3EC5F7A-6B82-49BC-ACE8-6E072E942AAE}"/>
              </a:ext>
            </a:extLst>
          </p:cNvPr>
          <p:cNvSpPr txBox="1"/>
          <p:nvPr/>
        </p:nvSpPr>
        <p:spPr>
          <a:xfrm>
            <a:off x="914400" y="6143053"/>
            <a:ext cx="64921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Chuck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8B4274-36DF-46F5-882D-D88B73E160C3}"/>
              </a:ext>
            </a:extLst>
          </p:cNvPr>
          <p:cNvSpPr txBox="1"/>
          <p:nvPr/>
        </p:nvSpPr>
        <p:spPr>
          <a:xfrm>
            <a:off x="2752230" y="6136920"/>
            <a:ext cx="88966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Narahari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030275-3C7C-4296-8D97-FA2A10F8416A}"/>
              </a:ext>
            </a:extLst>
          </p:cNvPr>
          <p:cNvSpPr txBox="1"/>
          <p:nvPr/>
        </p:nvSpPr>
        <p:spPr>
          <a:xfrm>
            <a:off x="4754300" y="6136920"/>
            <a:ext cx="55463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Todd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F9AF44-FDB2-461F-93E3-83B11F96B2B5}"/>
              </a:ext>
            </a:extLst>
          </p:cNvPr>
          <p:cNvSpPr txBox="1"/>
          <p:nvPr/>
        </p:nvSpPr>
        <p:spPr>
          <a:xfrm>
            <a:off x="6608759" y="6139553"/>
            <a:ext cx="50334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Tash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E886BA-E0A5-428E-B8E5-18F3FBC960D8}"/>
              </a:ext>
            </a:extLst>
          </p:cNvPr>
          <p:cNvSpPr txBox="1"/>
          <p:nvPr/>
        </p:nvSpPr>
        <p:spPr>
          <a:xfrm>
            <a:off x="8173522" y="6136919"/>
            <a:ext cx="103714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DerChang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1892AD-58FA-4A21-83EB-68DDB673536F}"/>
              </a:ext>
            </a:extLst>
          </p:cNvPr>
          <p:cNvSpPr txBox="1"/>
          <p:nvPr/>
        </p:nvSpPr>
        <p:spPr>
          <a:xfrm>
            <a:off x="10255347" y="6136649"/>
            <a:ext cx="54502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Kiran</a:t>
            </a:r>
          </a:p>
        </p:txBody>
      </p:sp>
    </p:spTree>
    <p:extLst>
      <p:ext uri="{BB962C8B-B14F-4D97-AF65-F5344CB8AC3E}">
        <p14:creationId xmlns:p14="http://schemas.microsoft.com/office/powerpoint/2010/main" val="127007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F3D182CE-C807-443A-8B6A-B0B305A22EEF}"/>
              </a:ext>
            </a:extLst>
          </p:cNvPr>
          <p:cNvSpPr/>
          <p:nvPr/>
        </p:nvSpPr>
        <p:spPr>
          <a:xfrm>
            <a:off x="9482694" y="65676"/>
            <a:ext cx="2492017" cy="59567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79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  <a:latin typeface="Intel Cle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57280"/>
            <a:ext cx="6746732" cy="1482866"/>
            <a:chOff x="-26498" y="271714"/>
            <a:chExt cx="4890992" cy="973246"/>
          </a:xfrm>
        </p:grpSpPr>
        <p:sp>
          <p:nvSpPr>
            <p:cNvPr id="8" name="Rectangle 12"/>
            <p:cNvSpPr/>
            <p:nvPr/>
          </p:nvSpPr>
          <p:spPr>
            <a:xfrm>
              <a:off x="0" y="330560"/>
              <a:ext cx="4864494" cy="914400"/>
            </a:xfrm>
            <a:custGeom>
              <a:avLst/>
              <a:gdLst>
                <a:gd name="connsiteX0" fmla="*/ 0 w 3873357"/>
                <a:gd name="connsiteY0" fmla="*/ 0 h 604499"/>
                <a:gd name="connsiteX1" fmla="*/ 3873357 w 3873357"/>
                <a:gd name="connsiteY1" fmla="*/ 0 h 604499"/>
                <a:gd name="connsiteX2" fmla="*/ 3873357 w 3873357"/>
                <a:gd name="connsiteY2" fmla="*/ 604499 h 604499"/>
                <a:gd name="connsiteX3" fmla="*/ 0 w 3873357"/>
                <a:gd name="connsiteY3" fmla="*/ 604499 h 604499"/>
                <a:gd name="connsiteX4" fmla="*/ 0 w 3873357"/>
                <a:gd name="connsiteY4" fmla="*/ 0 h 604499"/>
                <a:gd name="connsiteX0" fmla="*/ 0 w 3873357"/>
                <a:gd name="connsiteY0" fmla="*/ 0 h 604499"/>
                <a:gd name="connsiteX1" fmla="*/ 3873357 w 3873357"/>
                <a:gd name="connsiteY1" fmla="*/ 0 h 604499"/>
                <a:gd name="connsiteX2" fmla="*/ 3616503 w 3873357"/>
                <a:gd name="connsiteY2" fmla="*/ 594224 h 604499"/>
                <a:gd name="connsiteX3" fmla="*/ 0 w 3873357"/>
                <a:gd name="connsiteY3" fmla="*/ 604499 h 604499"/>
                <a:gd name="connsiteX4" fmla="*/ 0 w 3873357"/>
                <a:gd name="connsiteY4" fmla="*/ 0 h 60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3357" h="604499">
                  <a:moveTo>
                    <a:pt x="0" y="0"/>
                  </a:moveTo>
                  <a:lnTo>
                    <a:pt x="3873357" y="0"/>
                  </a:lnTo>
                  <a:lnTo>
                    <a:pt x="3616503" y="594224"/>
                  </a:lnTo>
                  <a:lnTo>
                    <a:pt x="0" y="604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endParaRPr lang="en-US" sz="240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9" name="object 23"/>
            <p:cNvSpPr txBox="1">
              <a:spLocks/>
            </p:cNvSpPr>
            <p:nvPr/>
          </p:nvSpPr>
          <p:spPr>
            <a:xfrm>
              <a:off x="-26498" y="271714"/>
              <a:ext cx="4755999" cy="60600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>
              <a:lvl1pPr algn="l" defTabSz="60957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733" b="0" i="0" kern="1200" spc="0" baseline="0">
                  <a:solidFill>
                    <a:schemeClr val="tx2"/>
                  </a:solidFill>
                  <a:latin typeface="+mj-lt"/>
                  <a:ea typeface="Intel Clear"/>
                  <a:cs typeface="Arial" panose="020B0604020202020204" pitchFamily="34" charset="0"/>
                </a:defRPr>
              </a:lvl1pPr>
            </a:lstStyle>
            <a:p>
              <a:pPr algn="ctr" defTabSz="609555">
                <a:defRPr/>
              </a:pPr>
              <a:r>
                <a:rPr lang="en-US" sz="5067" err="1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Optane</a:t>
              </a:r>
              <a:r>
                <a:rPr lang="en-US" sz="5067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  <a:t> Technology Development</a:t>
              </a:r>
              <a:br>
                <a:rPr lang="en-US" sz="5867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Intel Clear Pro" panose="020B0804020202060201" pitchFamily="34" charset="0"/>
                  <a:ea typeface="Intel Clear Pro" panose="020B0804020202060201" pitchFamily="34" charset="0"/>
                  <a:cs typeface="Intel Clear Pro" panose="020B0804020202060201" pitchFamily="34" charset="0"/>
                </a:rPr>
              </a:br>
              <a:endParaRPr lang="en-US" sz="933">
                <a:solidFill>
                  <a:prstClr val="white"/>
                </a:solidFill>
                <a:latin typeface="Intel Clear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39401" y="912251"/>
            <a:ext cx="6337641" cy="47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70">
              <a:spcBef>
                <a:spcPts val="400"/>
              </a:spcBef>
              <a:defRPr/>
            </a:pPr>
            <a:r>
              <a:rPr lang="en-US" sz="1067" b="1">
                <a:solidFill>
                  <a:srgbClr val="F3D54E"/>
                </a:solidFill>
                <a:latin typeface="Intel Clear"/>
              </a:rPr>
              <a:t>Vision</a:t>
            </a:r>
            <a:r>
              <a:rPr lang="en-US" sz="1067" b="1" i="1">
                <a:solidFill>
                  <a:srgbClr val="F3D54E"/>
                </a:solidFill>
                <a:latin typeface="Intel Clear"/>
              </a:rPr>
              <a:t> </a:t>
            </a:r>
            <a:r>
              <a:rPr lang="en-US" sz="1067" i="1">
                <a:solidFill>
                  <a:prstClr val="white"/>
                </a:solidFill>
                <a:latin typeface="Intel Clear"/>
              </a:rPr>
              <a:t>To be the industry leading NVM technology innovation engine.</a:t>
            </a:r>
          </a:p>
          <a:p>
            <a:pPr defTabSz="609570">
              <a:spcBef>
                <a:spcPts val="400"/>
              </a:spcBef>
              <a:defRPr/>
            </a:pPr>
            <a:r>
              <a:rPr lang="en-US" sz="1067" b="1">
                <a:solidFill>
                  <a:srgbClr val="F3D54E"/>
                </a:solidFill>
                <a:latin typeface="Intel Clear"/>
              </a:rPr>
              <a:t>Mission </a:t>
            </a:r>
            <a:r>
              <a:rPr lang="en-US" sz="1067" i="1">
                <a:solidFill>
                  <a:prstClr val="white"/>
                </a:solidFill>
                <a:latin typeface="Intel Clear"/>
              </a:rPr>
              <a:t>To drive world class innovation at the speed required to meet platform cadence.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54978" y="6559186"/>
            <a:ext cx="440865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 defTabSz="609570">
              <a:defRPr/>
            </a:pPr>
            <a:r>
              <a:rPr lang="en-US" sz="1200" i="1">
                <a:solidFill>
                  <a:prstClr val="white"/>
                </a:solidFill>
                <a:latin typeface="Intel Clear"/>
              </a:rPr>
              <a:t>Ted Taylor reports to Alper Ilkbahar, Optane GM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46900" y="6559186"/>
            <a:ext cx="3002907" cy="2051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609570">
              <a:defRPr/>
            </a:pPr>
            <a:r>
              <a:rPr lang="en-US" sz="1333">
                <a:solidFill>
                  <a:prstClr val="white"/>
                </a:solidFill>
                <a:latin typeface="Intel Clear"/>
              </a:rPr>
              <a:t>Intel Confidential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CF4F4D-47D8-44C9-AC86-DFE7187C24ED}"/>
              </a:ext>
            </a:extLst>
          </p:cNvPr>
          <p:cNvSpPr/>
          <p:nvPr/>
        </p:nvSpPr>
        <p:spPr>
          <a:xfrm>
            <a:off x="459032" y="1849023"/>
            <a:ext cx="8922033" cy="22500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79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  <a:latin typeface="Intel Clear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C1BD3F-589B-44F6-9E99-947EC68ECFBF}"/>
              </a:ext>
            </a:extLst>
          </p:cNvPr>
          <p:cNvSpPr txBox="1"/>
          <p:nvPr/>
        </p:nvSpPr>
        <p:spPr>
          <a:xfrm>
            <a:off x="560660" y="1881623"/>
            <a:ext cx="4531157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609585">
              <a:defRPr/>
            </a:pPr>
            <a:r>
              <a:rPr lang="en-US" sz="1600" b="1">
                <a:solidFill>
                  <a:srgbClr val="F3D54E"/>
                </a:solidFill>
                <a:latin typeface="Intel Clear"/>
              </a:rPr>
              <a:t>RTD </a:t>
            </a:r>
            <a:r>
              <a:rPr lang="en-US" sz="1600" b="1" err="1">
                <a:solidFill>
                  <a:srgbClr val="F3D54E"/>
                </a:solidFill>
                <a:latin typeface="Intel Clear"/>
              </a:rPr>
              <a:t>Optane</a:t>
            </a:r>
            <a:r>
              <a:rPr lang="en-US" sz="1600" b="1">
                <a:solidFill>
                  <a:srgbClr val="F3D54E"/>
                </a:solidFill>
                <a:latin typeface="Intel Clear"/>
              </a:rPr>
              <a:t> Technology Development</a:t>
            </a:r>
          </a:p>
        </p:txBody>
      </p:sp>
      <p:pic>
        <p:nvPicPr>
          <p:cNvPr id="60" name="Picture 6" descr="Narahari R.">
            <a:extLst>
              <a:ext uri="{FF2B5EF4-FFF2-40B4-BE49-F238E27FC236}">
                <a16:creationId xmlns:a16="http://schemas.microsoft.com/office/drawing/2014/main" id="{C0E1B3C3-AA23-44B5-A157-B94A6C13D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37" y="2324164"/>
            <a:ext cx="1219199" cy="1219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33B03F3-99AD-4CC6-B09E-2594102306DC}"/>
              </a:ext>
            </a:extLst>
          </p:cNvPr>
          <p:cNvSpPr txBox="1"/>
          <p:nvPr/>
        </p:nvSpPr>
        <p:spPr>
          <a:xfrm>
            <a:off x="3084213" y="3526834"/>
            <a:ext cx="1787243" cy="3590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609585">
              <a:defRPr/>
            </a:pPr>
            <a:r>
              <a:rPr lang="en-US" sz="1333" b="1">
                <a:ln w="0"/>
                <a:solidFill>
                  <a:srgbClr val="FFFFFF"/>
                </a:solidFill>
                <a:latin typeface="Intel Clear"/>
              </a:rPr>
              <a:t>Narahari Ramanuja</a:t>
            </a:r>
          </a:p>
          <a:p>
            <a:pPr algn="ctr" defTabSz="609585">
              <a:lnSpc>
                <a:spcPts val="1167"/>
              </a:lnSpc>
              <a:defRPr/>
            </a:pPr>
            <a:r>
              <a:rPr lang="en-US" sz="1067">
                <a:ln w="0"/>
                <a:solidFill>
                  <a:srgbClr val="FFFFFF"/>
                </a:solidFill>
                <a:latin typeface="Intel Clear"/>
              </a:rPr>
              <a:t>RTD Process Director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145587-F28E-478E-BD4A-69C702D42F90}"/>
              </a:ext>
            </a:extLst>
          </p:cNvPr>
          <p:cNvSpPr txBox="1"/>
          <p:nvPr/>
        </p:nvSpPr>
        <p:spPr>
          <a:xfrm>
            <a:off x="5145933" y="3526833"/>
            <a:ext cx="168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ts val="1167"/>
              </a:lnSpc>
              <a:defRPr/>
            </a:pPr>
            <a:r>
              <a:rPr lang="en-US" sz="1333" b="1">
                <a:solidFill>
                  <a:srgbClr val="FFFFFF"/>
                </a:solidFill>
                <a:latin typeface="Intel Clear"/>
              </a:rPr>
              <a:t>Tash </a:t>
            </a:r>
            <a:r>
              <a:rPr lang="en-US" sz="1333" b="1" err="1">
                <a:solidFill>
                  <a:srgbClr val="FFFFFF"/>
                </a:solidFill>
                <a:latin typeface="Intel Clear"/>
              </a:rPr>
              <a:t>Anestos</a:t>
            </a:r>
            <a:endParaRPr lang="en-US" sz="1333" b="1">
              <a:solidFill>
                <a:srgbClr val="FFFFFF"/>
              </a:solidFill>
              <a:latin typeface="Intel Clear"/>
            </a:endParaRPr>
          </a:p>
          <a:p>
            <a:pPr algn="ctr" defTabSz="609585">
              <a:lnSpc>
                <a:spcPts val="1167"/>
              </a:lnSpc>
              <a:defRPr/>
            </a:pPr>
            <a:r>
              <a:rPr lang="en-US" sz="1067">
                <a:solidFill>
                  <a:srgbClr val="FFFFFF"/>
                </a:solidFill>
                <a:latin typeface="Intel Clear"/>
              </a:rPr>
              <a:t>RTD Business Operations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7DF1A3B4-A2AD-4650-9F3C-3F452E290D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 b="1861"/>
          <a:stretch/>
        </p:blipFill>
        <p:spPr>
          <a:xfrm>
            <a:off x="5365095" y="2319592"/>
            <a:ext cx="1235196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105B02-1184-4F26-96A6-12EBB199CC38}"/>
              </a:ext>
            </a:extLst>
          </p:cNvPr>
          <p:cNvSpPr txBox="1"/>
          <p:nvPr/>
        </p:nvSpPr>
        <p:spPr>
          <a:xfrm>
            <a:off x="984052" y="3535510"/>
            <a:ext cx="1909189" cy="5335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609570">
              <a:defRPr/>
            </a:pPr>
            <a:r>
              <a:rPr lang="en-US" sz="1333" b="1">
                <a:solidFill>
                  <a:prstClr val="white"/>
                </a:solidFill>
                <a:latin typeface="Intel Clear"/>
              </a:rPr>
              <a:t>Chuck Dennison, VP</a:t>
            </a:r>
          </a:p>
          <a:p>
            <a:pPr algn="ctr" defTabSz="1219078">
              <a:defRPr/>
            </a:pPr>
            <a:r>
              <a:rPr lang="en-US" sz="1067">
                <a:ln w="0"/>
                <a:solidFill>
                  <a:prstClr val="white"/>
                </a:solidFill>
                <a:latin typeface="Intel Clear"/>
              </a:rPr>
              <a:t>RTD Integration, Yield and Device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27E8F23-3F94-43A9-B987-669EBACC7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396" y="2304460"/>
            <a:ext cx="1106501" cy="12192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42515D3-D680-4809-8493-5AE1E08B5F84}"/>
              </a:ext>
            </a:extLst>
          </p:cNvPr>
          <p:cNvSpPr txBox="1"/>
          <p:nvPr/>
        </p:nvSpPr>
        <p:spPr>
          <a:xfrm>
            <a:off x="7698391" y="5966127"/>
            <a:ext cx="1787243" cy="31810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609585">
              <a:defRPr/>
            </a:pPr>
            <a:r>
              <a:rPr lang="en-US" sz="1067" b="1">
                <a:ln w="0"/>
                <a:solidFill>
                  <a:srgbClr val="FFFFFF"/>
                </a:solidFill>
                <a:latin typeface="Intel Clear"/>
              </a:rPr>
              <a:t>Marci Lane</a:t>
            </a:r>
          </a:p>
          <a:p>
            <a:pPr algn="ctr" defTabSz="609585">
              <a:lnSpc>
                <a:spcPts val="1167"/>
              </a:lnSpc>
              <a:defRPr/>
            </a:pPr>
            <a:r>
              <a:rPr lang="en-US" sz="1067">
                <a:ln w="0"/>
                <a:solidFill>
                  <a:srgbClr val="FFFFFF"/>
                </a:solidFill>
                <a:latin typeface="Intel Clear"/>
              </a:rPr>
              <a:t>Admin. Support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A162BA-7E27-4848-950F-6AB36C0FF174}"/>
              </a:ext>
            </a:extLst>
          </p:cNvPr>
          <p:cNvSpPr txBox="1"/>
          <p:nvPr/>
        </p:nvSpPr>
        <p:spPr>
          <a:xfrm>
            <a:off x="7698391" y="4955607"/>
            <a:ext cx="1787243" cy="31810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609585">
              <a:defRPr/>
            </a:pPr>
            <a:r>
              <a:rPr lang="en-US" sz="1067" b="1">
                <a:ln w="0"/>
                <a:solidFill>
                  <a:srgbClr val="FFFFFF"/>
                </a:solidFill>
                <a:latin typeface="Intel Clear"/>
              </a:rPr>
              <a:t>Dinah Gevedon</a:t>
            </a:r>
          </a:p>
          <a:p>
            <a:pPr algn="ctr" defTabSz="609585">
              <a:lnSpc>
                <a:spcPts val="1167"/>
              </a:lnSpc>
              <a:defRPr/>
            </a:pPr>
            <a:r>
              <a:rPr lang="en-US" sz="1067">
                <a:ln w="0"/>
                <a:solidFill>
                  <a:srgbClr val="FFFFFF"/>
                </a:solidFill>
                <a:latin typeface="Intel Clear"/>
              </a:rPr>
              <a:t>Admin. Support</a:t>
            </a:r>
          </a:p>
        </p:txBody>
      </p:sp>
      <p:pic>
        <p:nvPicPr>
          <p:cNvPr id="72" name="Picture 71" descr="A person posing for a picture&#10;&#10;Description automatically generated">
            <a:extLst>
              <a:ext uri="{FF2B5EF4-FFF2-40B4-BE49-F238E27FC236}">
                <a16:creationId xmlns:a16="http://schemas.microsoft.com/office/drawing/2014/main" id="{32C38F45-6AA1-4077-9375-B9E4FE1600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16" t="13794" r="17827" b="38988"/>
          <a:stretch/>
        </p:blipFill>
        <p:spPr>
          <a:xfrm>
            <a:off x="6903647" y="4290362"/>
            <a:ext cx="1060341" cy="95562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F904A5E-3E8C-44E3-B875-E8A77F030ED0}"/>
              </a:ext>
            </a:extLst>
          </p:cNvPr>
          <p:cNvSpPr txBox="1"/>
          <p:nvPr/>
        </p:nvSpPr>
        <p:spPr>
          <a:xfrm>
            <a:off x="7151823" y="3530769"/>
            <a:ext cx="168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ts val="1167"/>
              </a:lnSpc>
              <a:defRPr/>
            </a:pPr>
            <a:r>
              <a:rPr lang="en-US" sz="1333" b="1">
                <a:solidFill>
                  <a:srgbClr val="FFFFFF"/>
                </a:solidFill>
                <a:latin typeface="Intel Clear"/>
              </a:rPr>
              <a:t>Todd Lukanc</a:t>
            </a:r>
          </a:p>
          <a:p>
            <a:pPr algn="ctr" defTabSz="609585">
              <a:lnSpc>
                <a:spcPts val="1167"/>
              </a:lnSpc>
              <a:defRPr/>
            </a:pPr>
            <a:r>
              <a:rPr lang="en-US" sz="1067">
                <a:solidFill>
                  <a:srgbClr val="FFFFFF"/>
                </a:solidFill>
                <a:latin typeface="Intel Clear"/>
              </a:rPr>
              <a:t>OPC and Collateral</a:t>
            </a:r>
          </a:p>
        </p:txBody>
      </p:sp>
      <p:pic>
        <p:nvPicPr>
          <p:cNvPr id="52" name="Picture 1" descr="cid:image001.jpg@01D3DA34.7602B5C0">
            <a:extLst>
              <a:ext uri="{FF2B5EF4-FFF2-40B4-BE49-F238E27FC236}">
                <a16:creationId xmlns:a16="http://schemas.microsoft.com/office/drawing/2014/main" id="{F9C968B9-C54A-4389-A540-C94ACC21C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4"/>
          <a:stretch/>
        </p:blipFill>
        <p:spPr bwMode="auto">
          <a:xfrm>
            <a:off x="7554173" y="215472"/>
            <a:ext cx="1291969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767277A-E6C7-4467-A89B-8258AA7B2F16}"/>
              </a:ext>
            </a:extLst>
          </p:cNvPr>
          <p:cNvSpPr txBox="1"/>
          <p:nvPr/>
        </p:nvSpPr>
        <p:spPr>
          <a:xfrm>
            <a:off x="9632724" y="1425937"/>
            <a:ext cx="2037181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55">
              <a:lnSpc>
                <a:spcPct val="80000"/>
              </a:lnSpc>
              <a:defRPr/>
            </a:pPr>
            <a:r>
              <a:rPr lang="en-US" sz="1333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Al Fazio, Sr. Fellow</a:t>
            </a:r>
          </a:p>
          <a:p>
            <a:pPr algn="ctr" defTabSz="609555">
              <a:lnSpc>
                <a:spcPct val="80000"/>
              </a:lnSpc>
              <a:defRPr/>
            </a:pPr>
            <a:r>
              <a:rPr lang="en-US" sz="1333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Advanced Pathfinding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41EBC5-B048-4020-B3B3-8EAA6780A737}"/>
              </a:ext>
            </a:extLst>
          </p:cNvPr>
          <p:cNvSpPr txBox="1"/>
          <p:nvPr/>
        </p:nvSpPr>
        <p:spPr>
          <a:xfrm>
            <a:off x="7367216" y="1444875"/>
            <a:ext cx="1682048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55">
              <a:lnSpc>
                <a:spcPct val="80000"/>
              </a:lnSpc>
              <a:defRPr/>
            </a:pPr>
            <a:r>
              <a:rPr lang="en-US" sz="1333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Ted Taylor, VP Optane TD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236D579-1C4D-426D-B042-7DB559D9E78F}"/>
              </a:ext>
            </a:extLst>
          </p:cNvPr>
          <p:cNvSpPr txBox="1"/>
          <p:nvPr/>
        </p:nvSpPr>
        <p:spPr>
          <a:xfrm>
            <a:off x="9677279" y="3648567"/>
            <a:ext cx="195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ts val="1167"/>
              </a:lnSpc>
              <a:defRPr/>
            </a:pPr>
            <a:r>
              <a:rPr lang="en-US" sz="1333" b="1">
                <a:solidFill>
                  <a:srgbClr val="FFFFFF"/>
                </a:solidFill>
                <a:latin typeface="Intel Clear"/>
              </a:rPr>
              <a:t>Derchang Kau, Fellow</a:t>
            </a:r>
          </a:p>
          <a:p>
            <a:pPr algn="ctr" defTabSz="609585">
              <a:lnSpc>
                <a:spcPts val="1167"/>
              </a:lnSpc>
              <a:defRPr/>
            </a:pPr>
            <a:r>
              <a:rPr lang="en-US" sz="1067">
                <a:solidFill>
                  <a:srgbClr val="FFFFFF"/>
                </a:solidFill>
                <a:latin typeface="Intel Clear"/>
              </a:rPr>
              <a:t>NVM Pathfinding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1E66883-7C77-44D6-8331-DCB608E53673}"/>
              </a:ext>
            </a:extLst>
          </p:cNvPr>
          <p:cNvGrpSpPr/>
          <p:nvPr/>
        </p:nvGrpSpPr>
        <p:grpSpPr>
          <a:xfrm>
            <a:off x="402119" y="4197576"/>
            <a:ext cx="3190748" cy="2131966"/>
            <a:chOff x="265548" y="3452091"/>
            <a:chExt cx="2393061" cy="135223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61989FA-8954-415B-8E71-F7B4F420A260}"/>
                </a:ext>
              </a:extLst>
            </p:cNvPr>
            <p:cNvSpPr/>
            <p:nvPr/>
          </p:nvSpPr>
          <p:spPr>
            <a:xfrm>
              <a:off x="311665" y="3601172"/>
              <a:ext cx="1377854" cy="1170949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Media Engineering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 err="1">
                  <a:solidFill>
                    <a:prstClr val="white"/>
                  </a:solidFill>
                  <a:latin typeface="Intel Clear"/>
                </a:rPr>
                <a:t>QnR</a:t>
              </a:r>
              <a:endParaRPr lang="en-US" sz="1133">
                <a:solidFill>
                  <a:prstClr val="white"/>
                </a:solidFill>
                <a:latin typeface="Intel Clear"/>
              </a:endParaRP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Manufacturing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Automation: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IE / Planning / MOR: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GSM Account </a:t>
              </a:r>
              <a:r>
                <a:rPr lang="en-US" sz="1133" err="1">
                  <a:solidFill>
                    <a:prstClr val="white"/>
                  </a:solidFill>
                  <a:latin typeface="Intel Clear"/>
                </a:rPr>
                <a:t>Mgmt</a:t>
              </a:r>
              <a:endParaRPr lang="en-US" sz="1133">
                <a:solidFill>
                  <a:prstClr val="white"/>
                </a:solidFill>
                <a:latin typeface="Intel Clear"/>
              </a:endParaRP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Finance:  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HR: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033D2B-01A3-43EA-A373-6862AE8C355A}"/>
                </a:ext>
              </a:extLst>
            </p:cNvPr>
            <p:cNvSpPr/>
            <p:nvPr/>
          </p:nvSpPr>
          <p:spPr>
            <a:xfrm>
              <a:off x="1524745" y="3601172"/>
              <a:ext cx="1133864" cy="1170949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Ed Fozo (acting)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Venkat Vasudevan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Bert Blaha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Harman Katoch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Young Spaulding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Ben Fullmer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Bryce Browning</a:t>
              </a:r>
            </a:p>
            <a:p>
              <a:pPr defTabSz="1219140">
                <a:spcBef>
                  <a:spcPts val="400"/>
                </a:spcBef>
                <a:defRPr/>
              </a:pPr>
              <a:r>
                <a:rPr lang="en-US" sz="1133">
                  <a:solidFill>
                    <a:prstClr val="white"/>
                  </a:solidFill>
                  <a:latin typeface="Intel Clear"/>
                </a:rPr>
                <a:t>Gina Gutierrez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FF0060-1111-41EE-AA82-92302746935B}"/>
                </a:ext>
              </a:extLst>
            </p:cNvPr>
            <p:cNvSpPr txBox="1"/>
            <p:nvPr/>
          </p:nvSpPr>
          <p:spPr>
            <a:xfrm>
              <a:off x="265548" y="3492458"/>
              <a:ext cx="2235140" cy="15617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 defTabSz="609585">
                <a:defRPr/>
              </a:pPr>
              <a:r>
                <a:rPr lang="en-US" sz="1600" b="1">
                  <a:solidFill>
                    <a:srgbClr val="F3D54E"/>
                  </a:solidFill>
                  <a:latin typeface="Intel Clear"/>
                </a:rPr>
                <a:t>Business Partners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036A46C-97C1-4AEB-AA9E-9EEFEBB6A63A}"/>
                </a:ext>
              </a:extLst>
            </p:cNvPr>
            <p:cNvSpPr/>
            <p:nvPr/>
          </p:nvSpPr>
          <p:spPr>
            <a:xfrm>
              <a:off x="308475" y="3452091"/>
              <a:ext cx="2301505" cy="135223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en-US" sz="2400">
                <a:solidFill>
                  <a:srgbClr val="FFFFFF"/>
                </a:solidFill>
                <a:latin typeface="Intel Clear"/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53E8B40D-23BB-4225-A926-C16C372FC2E7}"/>
              </a:ext>
            </a:extLst>
          </p:cNvPr>
          <p:cNvSpPr/>
          <p:nvPr/>
        </p:nvSpPr>
        <p:spPr>
          <a:xfrm>
            <a:off x="3738591" y="4453065"/>
            <a:ext cx="1837139" cy="229742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Factory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Fab/Sort Operations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CS / Facilities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Construction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CMOS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Probe Engineering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Labs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GSM Procurement:        </a:t>
            </a:r>
          </a:p>
          <a:p>
            <a:pPr defTabSz="1219140">
              <a:spcBef>
                <a:spcPts val="400"/>
              </a:spcBef>
              <a:defRPr/>
            </a:pPr>
            <a:endParaRPr lang="en-US" sz="1133">
              <a:solidFill>
                <a:prstClr val="white"/>
              </a:solidFill>
              <a:latin typeface="Intel Clear"/>
            </a:endParaRPr>
          </a:p>
          <a:p>
            <a:pPr defTabSz="1219140">
              <a:spcBef>
                <a:spcPts val="400"/>
              </a:spcBef>
              <a:defRPr/>
            </a:pPr>
            <a:endParaRPr lang="en-US" sz="1133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DD9ADDE-0177-438A-A9DF-47A4958C14D2}"/>
              </a:ext>
            </a:extLst>
          </p:cNvPr>
          <p:cNvSpPr/>
          <p:nvPr/>
        </p:nvSpPr>
        <p:spPr>
          <a:xfrm>
            <a:off x="5255043" y="4453066"/>
            <a:ext cx="1612807" cy="207178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Katie Prouty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Brian Chavez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Mindy Koch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Lee Sneddon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Summer H.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David Lett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Gavin Corcoran</a:t>
            </a:r>
          </a:p>
          <a:p>
            <a:pPr defTabSz="1219140">
              <a:spcBef>
                <a:spcPts val="400"/>
              </a:spcBef>
              <a:defRPr/>
            </a:pPr>
            <a:r>
              <a:rPr lang="en-US" sz="1133">
                <a:solidFill>
                  <a:prstClr val="white"/>
                </a:solidFill>
                <a:latin typeface="Intel Clear"/>
              </a:rPr>
              <a:t>Kristina Torsiello</a:t>
            </a:r>
          </a:p>
          <a:p>
            <a:pPr defTabSz="1219140">
              <a:spcBef>
                <a:spcPts val="400"/>
              </a:spcBef>
              <a:defRPr/>
            </a:pPr>
            <a:endParaRPr lang="en-US" sz="1133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28D0AE-51C1-49D3-ADA1-3A6E3C60666F}"/>
              </a:ext>
            </a:extLst>
          </p:cNvPr>
          <p:cNvSpPr txBox="1"/>
          <p:nvPr/>
        </p:nvSpPr>
        <p:spPr>
          <a:xfrm>
            <a:off x="3779576" y="4271661"/>
            <a:ext cx="2980187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609585">
              <a:defRPr/>
            </a:pPr>
            <a:r>
              <a:rPr lang="en-US" sz="1600" b="1">
                <a:solidFill>
                  <a:srgbClr val="F3D54E"/>
                </a:solidFill>
                <a:latin typeface="Intel Clear"/>
              </a:rPr>
              <a:t>F11X Partners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6442D56-47A5-4864-A1E5-EC2ACF95C551}"/>
              </a:ext>
            </a:extLst>
          </p:cNvPr>
          <p:cNvSpPr/>
          <p:nvPr/>
        </p:nvSpPr>
        <p:spPr>
          <a:xfrm>
            <a:off x="3768218" y="4197579"/>
            <a:ext cx="3002905" cy="2131967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  <a:latin typeface="Intel Clear"/>
            </a:endParaRPr>
          </a:p>
        </p:txBody>
      </p:sp>
      <p:pic>
        <p:nvPicPr>
          <p:cNvPr id="1026" name="Picture 2" descr="Blue badge worker Derchang Kau profile photo">
            <a:extLst>
              <a:ext uri="{FF2B5EF4-FFF2-40B4-BE49-F238E27FC236}">
                <a16:creationId xmlns:a16="http://schemas.microsoft.com/office/drawing/2014/main" id="{CCA882F2-8033-4EE3-BEC4-6907231E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152" y="237803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B9CA3-2E98-4E17-8062-A0840C2E0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6966" y="215472"/>
            <a:ext cx="1053573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29861B-341A-4105-B4A2-05918F4E3DC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567" r="6195"/>
          <a:stretch/>
        </p:blipFill>
        <p:spPr>
          <a:xfrm>
            <a:off x="10043344" y="4172584"/>
            <a:ext cx="1250733" cy="12192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60BC7384-E640-4694-8D47-674CE6C41E65}"/>
              </a:ext>
            </a:extLst>
          </p:cNvPr>
          <p:cNvSpPr txBox="1"/>
          <p:nvPr/>
        </p:nvSpPr>
        <p:spPr>
          <a:xfrm>
            <a:off x="9688346" y="5413643"/>
            <a:ext cx="1956477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09585">
              <a:lnSpc>
                <a:spcPts val="1167"/>
              </a:lnSpc>
              <a:defRPr/>
            </a:pPr>
            <a:r>
              <a:rPr lang="en-US" sz="1300" b="1">
                <a:solidFill>
                  <a:srgbClr val="FFFFFF"/>
                </a:solidFill>
                <a:latin typeface="Intel Clear"/>
              </a:rPr>
              <a:t>Kiran </a:t>
            </a:r>
            <a:r>
              <a:rPr lang="en-US" sz="1300" b="1" err="1">
                <a:solidFill>
                  <a:srgbClr val="FFFFFF"/>
                </a:solidFill>
                <a:latin typeface="Intel Clear"/>
              </a:rPr>
              <a:t>Pangal</a:t>
            </a:r>
            <a:r>
              <a:rPr lang="en-US" sz="1300" b="1">
                <a:solidFill>
                  <a:srgbClr val="FFFFFF"/>
                </a:solidFill>
                <a:latin typeface="Intel Clear"/>
              </a:rPr>
              <a:t>, Fellow</a:t>
            </a:r>
          </a:p>
          <a:p>
            <a:pPr algn="ctr" defTabSz="609585">
              <a:lnSpc>
                <a:spcPts val="1167"/>
              </a:lnSpc>
              <a:defRPr/>
            </a:pPr>
            <a:r>
              <a:rPr lang="en-US" sz="1050"/>
              <a:t>Optane Component Architecture</a:t>
            </a:r>
          </a:p>
        </p:txBody>
      </p:sp>
      <p:pic>
        <p:nvPicPr>
          <p:cNvPr id="5" name="Picture 4" descr="A close up of a person wearing glasses&#10;&#10;Description automatically generated">
            <a:extLst>
              <a:ext uri="{FF2B5EF4-FFF2-40B4-BE49-F238E27FC236}">
                <a16:creationId xmlns:a16="http://schemas.microsoft.com/office/drawing/2014/main" id="{92FC9FF5-6376-4065-ABD7-444C24F46C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5237" y="5399530"/>
            <a:ext cx="1037164" cy="925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0F42F9-217A-4C5C-AAB5-0DE41E2829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8164" y="232228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261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Intel Confidential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00240" y="970142"/>
          <a:ext cx="9991521" cy="148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30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648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9029700" algn="r"/>
                        </a:tabLst>
                      </a:pPr>
                      <a:r>
                        <a:rPr lang="en-US" sz="2700" b="1">
                          <a:solidFill>
                            <a:srgbClr val="00008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What  </a:t>
                      </a:r>
                      <a:r>
                        <a:rPr lang="en-US" sz="2700" b="1">
                          <a:solidFill>
                            <a:srgbClr val="00008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  <a:sym typeface="Symbol" panose="05050102010706020507" pitchFamily="18" charset="2"/>
                        </a:rPr>
                        <a:t></a:t>
                      </a:r>
                      <a:r>
                        <a:rPr lang="en-US" sz="2700" b="1">
                          <a:solidFill>
                            <a:srgbClr val="00008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 Overview description of the change in </a:t>
                      </a:r>
                      <a:r>
                        <a:rPr lang="en-US" sz="2700" b="1" u="sng">
                          <a:solidFill>
                            <a:srgbClr val="00008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your</a:t>
                      </a:r>
                      <a:r>
                        <a:rPr lang="en-US" sz="2700" b="1">
                          <a:solidFill>
                            <a:srgbClr val="00008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 BU.</a:t>
                      </a:r>
                      <a:r>
                        <a:rPr lang="en-US" sz="2800" b="1">
                          <a:solidFill>
                            <a:srgbClr val="00008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What is changing </a:t>
                      </a:r>
                      <a:r>
                        <a:rPr lang="en-US" sz="1600" b="1">
                          <a:solidFill>
                            <a:srgbClr val="000066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  <a:sym typeface="Symbol" panose="05050102010706020507" pitchFamily="18" charset="2"/>
                        </a:rPr>
                        <a:t></a:t>
                      </a:r>
                      <a:r>
                        <a:rPr lang="en-US" sz="1600" b="1">
                          <a:solidFill>
                            <a:srgbClr val="000066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 overview </a:t>
                      </a:r>
                      <a:endParaRPr lang="en-US" sz="1600">
                        <a:solidFill>
                          <a:srgbClr val="000066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66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Includes scale and scope.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What is NOT changing.</a:t>
                      </a:r>
                      <a:r>
                        <a:rPr lang="en-US" sz="1600">
                          <a:solidFill>
                            <a:srgbClr val="000066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66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Briefly describe what is not changing. (This helps deal with peoples’ fear of change.)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Success Criteria.</a:t>
                      </a:r>
                      <a:r>
                        <a:rPr lang="en-US" sz="1600">
                          <a:solidFill>
                            <a:srgbClr val="000066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66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If this change were to turn out as well as it possibly could, what would that look like?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54343"/>
              </p:ext>
            </p:extLst>
          </p:nvPr>
        </p:nvGraphicFramePr>
        <p:xfrm>
          <a:off x="1100245" y="2451099"/>
          <a:ext cx="9991515" cy="35788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30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2508"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n-US" sz="800"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CMOS device engineering (9 HC) consolidated into RTD device team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TO/OPC (11 HC) moved from collateral team to Ted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>
                          <a:solidFill>
                            <a:srgbClr val="000066"/>
                          </a:solidFill>
                          <a:effectLst/>
                          <a:latin typeface="Verdana"/>
                          <a:ea typeface="Times New Roman" panose="02020603050405020304" pitchFamily="18" charset="0"/>
                          <a:cs typeface="Times New Roman"/>
                        </a:rPr>
                        <a:t>TCAD and Compact Modeling (4 HC) moved from collateral team to </a:t>
                      </a:r>
                      <a:r>
                        <a:rPr lang="en-US" sz="1600" baseline="0" err="1">
                          <a:solidFill>
                            <a:srgbClr val="000066"/>
                          </a:solidFill>
                          <a:effectLst/>
                          <a:latin typeface="Verdana"/>
                          <a:ea typeface="Times New Roman" panose="02020603050405020304" pitchFamily="18" charset="0"/>
                          <a:cs typeface="Times New Roman"/>
                        </a:rPr>
                        <a:t>DerChang</a:t>
                      </a:r>
                      <a:endParaRPr lang="en-US" sz="1600" baseline="0">
                        <a:solidFill>
                          <a:srgbClr val="000066"/>
                        </a:solidFill>
                        <a:effectLst/>
                        <a:latin typeface="Verdana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 Architecture (23 HC) team moved from MCD to Al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aseline="0"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aseline="0"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spc="0" baseline="0">
                          <a:solidFill>
                            <a:srgbClr val="000066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Intel Clear"/>
                        </a:rPr>
                        <a:t>No change to majority of Optane TD organization.  </a:t>
                      </a:r>
                    </a:p>
                    <a:p>
                      <a:pPr marL="171450" marR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spc="0" baseline="0">
                          <a:solidFill>
                            <a:srgbClr val="000066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Intel Clear"/>
                        </a:rPr>
                        <a:t>Process engineering, business operations, process integration, pathfinding teams are unaffected by re-org.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spc="0" baseline="0">
                          <a:solidFill>
                            <a:srgbClr val="000066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Intel Clear"/>
                        </a:rPr>
                        <a:t>Optane development strengthened by closer collaboration with groups moved into TD and Advanced Pathfinding orgs.</a:t>
                      </a:r>
                      <a:endParaRPr lang="en-US" sz="800"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4B280A-0178-4B68-956A-CD96D203CF22}"/>
              </a:ext>
            </a:extLst>
          </p:cNvPr>
          <p:cNvSpPr txBox="1"/>
          <p:nvPr/>
        </p:nvSpPr>
        <p:spPr>
          <a:xfrm>
            <a:off x="1100239" y="375234"/>
            <a:ext cx="7618459" cy="594908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 Bold" panose="020B0804020202060201" pitchFamily="34" charset="0"/>
                <a:ea typeface="Intel Clear Pro Bold" panose="020B0804020202060201" pitchFamily="34" charset="0"/>
                <a:cs typeface="Intel Clear Pro Bold" panose="020B0804020202060201" pitchFamily="34" charset="0"/>
                <a:sym typeface="Helvetica Neue"/>
              </a:rPr>
              <a:t>Change &amp; Transition Management (CTM) implications</a:t>
            </a: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6934" y="16934"/>
            <a:ext cx="11853333" cy="16933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Intel Clear"/>
                <a:sym typeface="Helvetica Neue"/>
              </a:rPr>
              <a:t>overall_1_132139274990056324 columns_1_132139274990056324 </a:t>
            </a:r>
          </a:p>
        </p:txBody>
      </p:sp>
    </p:spTree>
    <p:extLst>
      <p:ext uri="{BB962C8B-B14F-4D97-AF65-F5344CB8AC3E}">
        <p14:creationId xmlns:p14="http://schemas.microsoft.com/office/powerpoint/2010/main" val="273566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784CC5-0464-4A19-A9D8-612AF222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556C5-CE8C-6547-B838-EA80C61A4AF7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Intel Cle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Intel Clear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8EA655-684B-4DC1-8678-6B8BD6C2A312}"/>
              </a:ext>
            </a:extLst>
          </p:cNvPr>
          <p:cNvSpPr txBox="1">
            <a:spLocks/>
          </p:cNvSpPr>
          <p:nvPr/>
        </p:nvSpPr>
        <p:spPr>
          <a:xfrm>
            <a:off x="265044" y="0"/>
            <a:ext cx="10972800" cy="1143000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33" b="0" i="0" kern="1200" spc="0" baseline="0">
                <a:solidFill>
                  <a:schemeClr val="tx2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Strategy alignment: 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clarifying priorities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tel Clear Pro" panose="020B0804020202060201" pitchFamily="34" charset="0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33E93-7654-4CA1-B77C-4AADF48028C6}"/>
              </a:ext>
            </a:extLst>
          </p:cNvPr>
          <p:cNvSpPr/>
          <p:nvPr/>
        </p:nvSpPr>
        <p:spPr>
          <a:xfrm>
            <a:off x="8070574" y="1436863"/>
            <a:ext cx="3668343" cy="470178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What should we pause, de-emphasize, stop, or slow down?(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ZBB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)</a:t>
            </a:r>
          </a:p>
          <a:p>
            <a:pPr lvl="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200" b="1" u="sng" kern="1200" dirty="0">
              <a:solidFill>
                <a:schemeClr val="tx1"/>
              </a:solidFill>
              <a:latin typeface="Intel Clear" panose="020B0604020203020204" pitchFamily="34" charset="0"/>
              <a:cs typeface="Neo Sans Intel"/>
            </a:endParaRPr>
          </a:p>
          <a:p>
            <a:pPr lvl="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sng" kern="1200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ZBB Items:</a:t>
            </a: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S26A PG1 qualification</a:t>
            </a: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S26A yield ramp and cost reduction</a:t>
            </a:r>
            <a:endParaRPr lang="en-US" sz="1400" b="1" kern="1200" dirty="0">
              <a:solidFill>
                <a:schemeClr val="tx1"/>
              </a:solidFill>
              <a:latin typeface="Intel Clear" panose="020B0604020203020204" pitchFamily="34" charset="0"/>
              <a:cs typeface="Neo Sans Intel"/>
            </a:endParaRP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S26A CMOS in F11X</a:t>
            </a: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1400" b="1" kern="1200" dirty="0">
              <a:solidFill>
                <a:schemeClr val="tx1"/>
              </a:solidFill>
              <a:latin typeface="Intel Clear" panose="020B0604020203020204" pitchFamily="34" charset="0"/>
              <a:cs typeface="Neo Sans Inte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5FB62-337B-433D-98AD-319DA6D99618}"/>
              </a:ext>
            </a:extLst>
          </p:cNvPr>
          <p:cNvSpPr/>
          <p:nvPr/>
        </p:nvSpPr>
        <p:spPr>
          <a:xfrm>
            <a:off x="4258757" y="1436863"/>
            <a:ext cx="3612544" cy="470178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Most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 important initiatives,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priorities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, or focus areas for our team this year?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 panose="020B0604020203020204" pitchFamily="34" charset="0"/>
              <a:ea typeface="+mn-ea"/>
              <a:cs typeface="Neo Sans Inte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Must Do’s: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Safety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ATF Development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Bow Falls Pathfinding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S26A healthy baseline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Factory CT 1.5x – 2x improvement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1.5-2x Lab capacity (TEM)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L4 MT Training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TIQ (36 tools)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Automation Uplift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Control CAPEX and OPEX to plan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NAND Independence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NAND Pathfinding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Culture</a:t>
            </a:r>
            <a:r>
              <a:rPr lang="en-US" sz="1400" b="1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OD and org efficiency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tel Clear" panose="020B0604020203020204" pitchFamily="34" charset="0"/>
              <a:cs typeface="Neo Sans Inte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81896-91E0-4D8E-A756-190723C37F6C}"/>
              </a:ext>
            </a:extLst>
          </p:cNvPr>
          <p:cNvSpPr txBox="1"/>
          <p:nvPr/>
        </p:nvSpPr>
        <p:spPr>
          <a:xfrm>
            <a:off x="265044" y="881625"/>
            <a:ext cx="87709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Neo Sans Intel Medium" panose="020B0604020202020204" pitchFamily="34" charset="0"/>
                <a:ea typeface="+mn-ea"/>
                <a:cs typeface="Arial"/>
              </a:rPr>
              <a:t>GROUP EXERCISE: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Neo Sans Intel Medium" panose="020B0604020202020204" pitchFamily="34" charset="0"/>
                <a:ea typeface="+mn-ea"/>
                <a:cs typeface="Arial"/>
              </a:rPr>
              <a:t>How does our strategy impact the PRIORITIES of our team?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A3FE82-15FA-4988-ABCE-E65F36D256EB}"/>
              </a:ext>
            </a:extLst>
          </p:cNvPr>
          <p:cNvSpPr/>
          <p:nvPr/>
        </p:nvSpPr>
        <p:spPr>
          <a:xfrm>
            <a:off x="349321" y="1420470"/>
            <a:ext cx="3710162" cy="471818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What things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 can’t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we do this year?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(due to budget, resource, constraints –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gaps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 panose="020B0604020203020204" pitchFamily="34" charset="0"/>
              <a:cs typeface="Neo Sans Inte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Must find a way to support: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S26A Manufacturing Output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ATF Wafer cost reduction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00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Technology cost improvements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Capital reuse strategy definition and tool qualification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00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Cost effective manufacturing plan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561356-22A4-489D-BE49-F3F97E665BFF}"/>
              </a:ext>
            </a:extLst>
          </p:cNvPr>
          <p:cNvSpPr/>
          <p:nvPr/>
        </p:nvSpPr>
        <p:spPr>
          <a:xfrm>
            <a:off x="265043" y="1281735"/>
            <a:ext cx="11577636" cy="5011973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197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1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784CC5-0464-4A19-A9D8-612AF222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556C5-CE8C-6547-B838-EA80C61A4AF7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Intel Cle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Intel Clear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8EA655-684B-4DC1-8678-6B8BD6C2A312}"/>
              </a:ext>
            </a:extLst>
          </p:cNvPr>
          <p:cNvSpPr txBox="1">
            <a:spLocks/>
          </p:cNvSpPr>
          <p:nvPr/>
        </p:nvSpPr>
        <p:spPr>
          <a:xfrm>
            <a:off x="265044" y="0"/>
            <a:ext cx="10972800" cy="1143000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33" b="0" i="0" kern="1200" spc="0" baseline="0">
                <a:solidFill>
                  <a:schemeClr val="tx2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**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Strategy alignment: 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clarifying priorities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tel Clear Pro" panose="020B0804020202060201" pitchFamily="34" charset="0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33E93-7654-4CA1-B77C-4AADF48028C6}"/>
              </a:ext>
            </a:extLst>
          </p:cNvPr>
          <p:cNvSpPr/>
          <p:nvPr/>
        </p:nvSpPr>
        <p:spPr>
          <a:xfrm>
            <a:off x="8070574" y="1436863"/>
            <a:ext cx="3668343" cy="470178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What should we pause, de-emphasize, stop, or slow down?(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ZBB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)</a:t>
            </a:r>
          </a:p>
          <a:p>
            <a:pPr lvl="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200" b="1" u="sng" kern="1200" dirty="0">
              <a:solidFill>
                <a:schemeClr val="tx1"/>
              </a:solidFill>
              <a:latin typeface="Intel Clear" panose="020B0604020203020204" pitchFamily="34" charset="0"/>
              <a:cs typeface="Neo Sans Intel"/>
            </a:endParaRPr>
          </a:p>
          <a:p>
            <a:pPr lvl="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sng" kern="1200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ZBB Items:</a:t>
            </a: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kern="1200" dirty="0">
                <a:solidFill>
                  <a:srgbClr val="FF0000"/>
                </a:solidFill>
                <a:latin typeface="Intel Clear" panose="020B0604020203020204" pitchFamily="34" charset="0"/>
                <a:cs typeface="Neo Sans Intel"/>
              </a:rPr>
              <a:t>Pre-PRQ GSC support (DQ Buffers, …)</a:t>
            </a:r>
          </a:p>
          <a:p>
            <a:pPr marL="34290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Intel Clear" panose="020B0604020203020204" pitchFamily="34" charset="0"/>
                <a:cs typeface="Neo Sans Intel"/>
              </a:rPr>
              <a:t>Mfgr presence</a:t>
            </a:r>
            <a:r>
              <a:rPr lang="en-US" sz="1400" b="1" kern="1200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/control in Taiwan</a:t>
            </a: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Crisp reactions to demand changes that require BE coordination</a:t>
            </a: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Intel Clear" panose="020B0604020203020204" pitchFamily="34" charset="0"/>
                <a:cs typeface="Neo Sans Intel"/>
              </a:rPr>
              <a:t>Must limit number of LRP/POR WIF analysis iterations – do not have enough heads, those that stay may leave.  Deep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analysis on non-process fab tool (Labs, Probe, …) needs.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BE DEB (fast CT) process/investment at PTI (OSAT &amp; ODM)</a:t>
            </a: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New supplier startup (OSAT/ODM) on the top of what we have today</a:t>
            </a: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Intel Clear" panose="020B0604020203020204" pitchFamily="34" charset="0"/>
                <a:cs typeface="Neo Sans Intel"/>
              </a:rPr>
              <a:t>Software only products(VROC, RST, )</a:t>
            </a: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kern="1200" dirty="0">
                <a:solidFill>
                  <a:srgbClr val="FF0000"/>
                </a:solidFill>
                <a:latin typeface="Intel Clear" panose="020B0604020203020204" pitchFamily="34" charset="0"/>
                <a:cs typeface="Neo Sans Intel"/>
              </a:rPr>
              <a:t>BE has lots of Quality risks!  Will do incremental approach only for now.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tel Clear" panose="020B0604020203020204" pitchFamily="34" charset="0"/>
              <a:cs typeface="Neo Sans Inte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 panose="020B0604020203020204" pitchFamily="34" charset="0"/>
              <a:cs typeface="Neo Sans Inte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5FB62-337B-433D-98AD-319DA6D99618}"/>
              </a:ext>
            </a:extLst>
          </p:cNvPr>
          <p:cNvSpPr/>
          <p:nvPr/>
        </p:nvSpPr>
        <p:spPr>
          <a:xfrm>
            <a:off x="4258757" y="1436863"/>
            <a:ext cx="3612544" cy="470178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Most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 important initiatives,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priorities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, or focus areas for our team this year?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 panose="020B0604020203020204" pitchFamily="34" charset="0"/>
              <a:ea typeface="+mn-ea"/>
              <a:cs typeface="Neo Sans Inte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Must Do’s: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Safely complete RTD </a:t>
            </a:r>
            <a:r>
              <a:rPr lang="en-US" sz="1400" b="1" kern="1200" dirty="0">
                <a:solidFill>
                  <a:srgbClr val="000000"/>
                </a:solidFill>
                <a:latin typeface="Intel Clear" panose="020B0604020203020204" pitchFamily="34" charset="0"/>
                <a:cs typeface="Neo Sans Intel"/>
              </a:rPr>
              <a:t>Construction for TD/LVM fab of Optane products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 panose="020B0604020203020204" pitchFamily="34" charset="0"/>
              <a:ea typeface="+mn-ea"/>
              <a:cs typeface="Neo Sans Inte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Develop Mfgr Strategy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- March WSA Negotiation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- Q2 Long Lead decision</a:t>
            </a:r>
          </a:p>
          <a:p>
            <a:pPr marL="457200" lvl="1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- </a:t>
            </a:r>
            <a:r>
              <a:rPr lang="en-US" sz="1400" b="1" kern="1200" dirty="0">
                <a:solidFill>
                  <a:srgbClr val="000000"/>
                </a:solidFill>
                <a:latin typeface="Intel Clear" panose="020B0604020203020204" pitchFamily="34" charset="0"/>
                <a:cs typeface="Neo Sans Intel"/>
              </a:rPr>
              <a:t>F11X prod worthy + in LRP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- Dispo ~$20M tools in F68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- Cogent BE plan (contract,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consol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Independence from NAND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-  People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Systems/Processes/Contracts</a:t>
            </a:r>
          </a:p>
          <a:p>
            <a:pPr marL="628650" lvl="1" indent="-17145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b="1" kern="1200" dirty="0">
                <a:solidFill>
                  <a:srgbClr val="FF0000"/>
                </a:solidFill>
                <a:latin typeface="Intel Clear" panose="020B0604020203020204" pitchFamily="34" charset="0"/>
                <a:cs typeface="Neo Sans Intel"/>
              </a:rPr>
              <a:t>BE capacity (lose leverage on CAPEX to purchase capacities /lower prices/underload charge)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 panose="020B0604020203020204" pitchFamily="34" charset="0"/>
              <a:cs typeface="Neo Sans Inte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Secure USG Incentive funding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Deliver to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All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 Mfgr commits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kern="1200" dirty="0">
                <a:solidFill>
                  <a:srgbClr val="00B050"/>
                </a:solidFill>
                <a:latin typeface="Intel Clear" panose="020B0604020203020204" pitchFamily="34" charset="0"/>
                <a:cs typeface="Neo Sans Intel"/>
              </a:rPr>
              <a:t>Develop org capability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Intel Clear" panose="020B0604020203020204" pitchFamily="34" charset="0"/>
              <a:cs typeface="Neo Sans Inte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81896-91E0-4D8E-A756-190723C37F6C}"/>
              </a:ext>
            </a:extLst>
          </p:cNvPr>
          <p:cNvSpPr txBox="1"/>
          <p:nvPr/>
        </p:nvSpPr>
        <p:spPr>
          <a:xfrm>
            <a:off x="265044" y="881625"/>
            <a:ext cx="87709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Neo Sans Intel Medium" panose="020B0604020202020204" pitchFamily="34" charset="0"/>
                <a:ea typeface="+mn-ea"/>
                <a:cs typeface="Arial"/>
              </a:rPr>
              <a:t>GROUP EXERCISE: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Neo Sans Intel Medium" panose="020B0604020202020204" pitchFamily="34" charset="0"/>
                <a:ea typeface="+mn-ea"/>
                <a:cs typeface="Arial"/>
              </a:rPr>
              <a:t>How does our strategy impact the PRIORITIES of our team?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A3FE82-15FA-4988-ABCE-E65F36D256EB}"/>
              </a:ext>
            </a:extLst>
          </p:cNvPr>
          <p:cNvSpPr/>
          <p:nvPr/>
        </p:nvSpPr>
        <p:spPr>
          <a:xfrm>
            <a:off x="349321" y="1420470"/>
            <a:ext cx="3710162" cy="487323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What things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 can’t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we do this year?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(due to budget, resource, constraints –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gaps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Neo Sans Intel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 panose="020B0604020203020204" pitchFamily="34" charset="0"/>
              <a:cs typeface="Neo Sans Inte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cs typeface="Neo Sans Intel"/>
              </a:rPr>
              <a:t>Must find a way to support: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SomoLake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, DIMM NPIs</a:t>
            </a:r>
          </a:p>
          <a:p>
            <a:pPr marL="34290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Resolve </a:t>
            </a:r>
            <a:r>
              <a:rPr lang="en-US" sz="1400" b="1" i="1" u="sng" kern="1200" dirty="0">
                <a:solidFill>
                  <a:srgbClr val="00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all</a:t>
            </a:r>
            <a:r>
              <a:rPr lang="en-US" sz="1400" b="1" kern="1200" dirty="0">
                <a:solidFill>
                  <a:srgbClr val="00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BE component shortages (ASICs, IC’s, PMICs, Passives, …). Need Megan, Russielle, Mengshu coverage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aintain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IOG systems (Blue Yonder, Qual Filter, …)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eet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RTD IE needs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Achieve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timely Shopping Cart/PO’s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mprove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BE quality to healthy level</a:t>
            </a: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Develop/deploy the new technologies into MFG to support NPIs, e.g., LTS for ATF products, IPC Gen 5.0 for DPS, </a:t>
            </a:r>
            <a:r>
              <a:rPr lang="en-US" sz="1400" b="1" kern="1200" dirty="0" err="1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Chasis</a:t>
            </a:r>
            <a:r>
              <a:rPr lang="en-US" sz="1400" b="1" kern="1200" dirty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Gen 3.0, …</a:t>
            </a:r>
          </a:p>
          <a:p>
            <a:pPr marL="342900" lvl="0" indent="-342900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Drive Mfgr process optimization and automation solution for cost saving, shorter cycle time, …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 panose="020B0604020203020204" pitchFamily="34" charset="0"/>
              <a:cs typeface="Neo Sans Inte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 panose="020B0604020203020204" pitchFamily="34" charset="0"/>
              <a:cs typeface="Neo Sans Inte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 panose="020B0604020203020204" pitchFamily="34" charset="0"/>
              <a:ea typeface="+mn-ea"/>
              <a:cs typeface="Neo Sans Inte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 panose="020B0604020203020204" pitchFamily="34" charset="0"/>
              <a:ea typeface="+mn-ea"/>
              <a:cs typeface="Neo Sans Inte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561356-22A4-489D-BE49-F3F97E665BFF}"/>
              </a:ext>
            </a:extLst>
          </p:cNvPr>
          <p:cNvSpPr/>
          <p:nvPr/>
        </p:nvSpPr>
        <p:spPr>
          <a:xfrm>
            <a:off x="265043" y="1281735"/>
            <a:ext cx="11473875" cy="5011973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0575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4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Intel Template 16x9">
  <a:themeElements>
    <a:clrScheme name="Intel2019">
      <a:dk1>
        <a:srgbClr val="003C71"/>
      </a:dk1>
      <a:lt1>
        <a:srgbClr val="FFFFFF"/>
      </a:lt1>
      <a:dk2>
        <a:srgbClr val="000000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4D600"/>
      </a:accent6>
      <a:hlink>
        <a:srgbClr val="0071C5"/>
      </a:hlink>
      <a:folHlink>
        <a:srgbClr val="0071C5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3000">
              <a:schemeClr val="bg2"/>
            </a:gs>
            <a:gs pos="100000">
              <a:schemeClr val="bg2">
                <a:alpha val="0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3200" dirty="0" err="1" smtClean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00D85783-EE3C-430D-93F6-83B9C140F26A}" vid="{6D41577E-F93D-43D7-B4B0-A58DB04FF6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75958EA156945B96A9BA2920B642F" ma:contentTypeVersion="13" ma:contentTypeDescription="Create a new document." ma:contentTypeScope="" ma:versionID="0c7ec6246c04fb39a162acdb66d6d3c3">
  <xsd:schema xmlns:xsd="http://www.w3.org/2001/XMLSchema" xmlns:xs="http://www.w3.org/2001/XMLSchema" xmlns:p="http://schemas.microsoft.com/office/2006/metadata/properties" xmlns:ns3="5cbd6f90-5746-4c28-8323-c697ba0165b7" xmlns:ns4="f2533ba4-53af-420a-89cf-577912c8763b" targetNamespace="http://schemas.microsoft.com/office/2006/metadata/properties" ma:root="true" ma:fieldsID="e6d1586fa7a21b58cc6f83adde75bb0e" ns3:_="" ns4:_="">
    <xsd:import namespace="5cbd6f90-5746-4c28-8323-c697ba0165b7"/>
    <xsd:import namespace="f2533ba4-53af-420a-89cf-577912c8763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d6f90-5746-4c28-8323-c697ba0165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33ba4-53af-420a-89cf-577912c876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AEE7A2-9114-4D3B-8C1D-EF02B8D1B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B13D0-DB4B-4CA4-ABA9-F3DCF67946C3}">
  <ds:schemaRefs>
    <ds:schemaRef ds:uri="5cbd6f90-5746-4c28-8323-c697ba0165b7"/>
    <ds:schemaRef ds:uri="f2533ba4-53af-420a-89cf-577912c876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FB2140-F1E0-40D0-96D1-CFE60CB98C4F}">
  <ds:schemaRefs>
    <ds:schemaRef ds:uri="5cbd6f90-5746-4c28-8323-c697ba0165b7"/>
    <ds:schemaRef ds:uri="f2533ba4-53af-420a-89cf-577912c876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Microsoft Macintosh PowerPoint</Application>
  <PresentationFormat>Widescreen</PresentationFormat>
  <Paragraphs>300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Neo Sans Intel</vt:lpstr>
      <vt:lpstr>Neo Sans Intel Medium</vt:lpstr>
      <vt:lpstr>Arial</vt:lpstr>
      <vt:lpstr>Calibri</vt:lpstr>
      <vt:lpstr>Calibri Light</vt:lpstr>
      <vt:lpstr>Helvetica</vt:lpstr>
      <vt:lpstr>Helvetica Neue Medium</vt:lpstr>
      <vt:lpstr>Intel Clear</vt:lpstr>
      <vt:lpstr>Intel Clear Light</vt:lpstr>
      <vt:lpstr>Intel Clear Pro</vt:lpstr>
      <vt:lpstr>Intel Clear Pro Bold</vt:lpstr>
      <vt:lpstr>Verdana</vt:lpstr>
      <vt:lpstr>Wingdings</vt:lpstr>
      <vt:lpstr>Office Theme</vt:lpstr>
      <vt:lpstr>21_BasicWhite</vt:lpstr>
      <vt:lpstr>24_BasicWhite</vt:lpstr>
      <vt:lpstr>1_Intel Template 16x9</vt:lpstr>
      <vt:lpstr>Optane TD Org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 Design</dc:title>
  <dc:creator>Long, Genevieve</dc:creator>
  <cp:lastModifiedBy>Kau, Derchang</cp:lastModifiedBy>
  <cp:revision>1</cp:revision>
  <dcterms:created xsi:type="dcterms:W3CDTF">2021-01-26T00:47:39Z</dcterms:created>
  <dcterms:modified xsi:type="dcterms:W3CDTF">2021-02-12T19:59:51Z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0x01010084D75958EA156945B96A9BA2920B642F</vt:lpwstr>
  </property>
</Properties>
</file>