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charts/chart3.xml" ContentType="application/vnd.openxmlformats-officedocument.drawingml.char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5.xml" ContentType="application/vnd.openxmlformats-officedocument.theme+xml"/>
  <Override PartName="/ppt/charts/chart4.xml" ContentType="application/vnd.openxmlformats-officedocument.drawingml.chart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88" r:id="rId5"/>
    <p:sldMasterId id="2147483715" r:id="rId6"/>
    <p:sldMasterId id="2147483720" r:id="rId7"/>
    <p:sldMasterId id="2147483748" r:id="rId8"/>
  </p:sldMasterIdLst>
  <p:notesMasterIdLst>
    <p:notesMasterId r:id="rId26"/>
  </p:notesMasterIdLst>
  <p:sldIdLst>
    <p:sldId id="2147308548" r:id="rId9"/>
    <p:sldId id="2147308549" r:id="rId10"/>
    <p:sldId id="2147308550" r:id="rId11"/>
    <p:sldId id="2147308551" r:id="rId12"/>
    <p:sldId id="2147308552" r:id="rId13"/>
    <p:sldId id="2144327640" r:id="rId14"/>
    <p:sldId id="2144327924" r:id="rId15"/>
    <p:sldId id="2147308198" r:id="rId16"/>
    <p:sldId id="2147308547" r:id="rId17"/>
    <p:sldId id="2147308189" r:id="rId18"/>
    <p:sldId id="2147308200" r:id="rId19"/>
    <p:sldId id="2144327928" r:id="rId20"/>
    <p:sldId id="2144327921" r:id="rId21"/>
    <p:sldId id="2144327636" r:id="rId22"/>
    <p:sldId id="2144327637" r:id="rId23"/>
    <p:sldId id="2144327635" r:id="rId24"/>
    <p:sldId id="21443276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5782" autoAdjust="0"/>
  </p:normalViewPr>
  <p:slideViewPr>
    <p:cSldViewPr snapToGrid="0">
      <p:cViewPr varScale="1">
        <p:scale>
          <a:sx n="118" d="100"/>
          <a:sy n="118" d="100"/>
        </p:scale>
        <p:origin x="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B4380-E810-4F31-B922-B62535C03EE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16ABA2E-112F-4A2D-8213-8B9BA0CAC17D}">
      <dgm:prSet phldrT="[Text]"/>
      <dgm:spPr/>
      <dgm:t>
        <a:bodyPr/>
        <a:lstStyle/>
        <a:p>
          <a:r>
            <a:rPr lang="en-US" dirty="0"/>
            <a:t>NPI </a:t>
          </a:r>
          <a:br>
            <a:rPr lang="en-US" dirty="0"/>
          </a:br>
          <a:r>
            <a:rPr lang="en-US" dirty="0"/>
            <a:t>&amp; Post-Si Optimization</a:t>
          </a:r>
        </a:p>
      </dgm:t>
    </dgm:pt>
    <dgm:pt modelId="{55E1AEF1-B7EA-4B67-8C29-C564655A531C}" type="parTrans" cxnId="{0AF3649E-DB3F-4A8C-B9D4-D35FB095DF29}">
      <dgm:prSet/>
      <dgm:spPr/>
      <dgm:t>
        <a:bodyPr/>
        <a:lstStyle/>
        <a:p>
          <a:endParaRPr lang="en-US"/>
        </a:p>
      </dgm:t>
    </dgm:pt>
    <dgm:pt modelId="{15DC0167-A257-4B50-A7D1-9915FE71C666}" type="sibTrans" cxnId="{0AF3649E-DB3F-4A8C-B9D4-D35FB095DF29}">
      <dgm:prSet/>
      <dgm:spPr/>
      <dgm:t>
        <a:bodyPr/>
        <a:lstStyle/>
        <a:p>
          <a:endParaRPr lang="en-US"/>
        </a:p>
      </dgm:t>
    </dgm:pt>
    <dgm:pt modelId="{0CA6E2E9-92DD-4888-A647-AFC6BB97B687}">
      <dgm:prSet phldrT="[Text]"/>
      <dgm:spPr/>
      <dgm:t>
        <a:bodyPr/>
        <a:lstStyle/>
        <a:p>
          <a:r>
            <a:rPr lang="en-US" dirty="0"/>
            <a:t>Test, Debug, </a:t>
          </a:r>
          <a:br>
            <a:rPr lang="en-US" dirty="0"/>
          </a:br>
          <a:r>
            <a:rPr lang="en-US" dirty="0" err="1"/>
            <a:t>eFA</a:t>
          </a:r>
          <a:r>
            <a:rPr lang="en-US" dirty="0"/>
            <a:t> &amp; </a:t>
          </a:r>
          <a:r>
            <a:rPr lang="en-US" dirty="0" err="1"/>
            <a:t>pFA</a:t>
          </a:r>
          <a:r>
            <a:rPr lang="en-US" dirty="0"/>
            <a:t> and Unit Level Engineering</a:t>
          </a:r>
        </a:p>
      </dgm:t>
    </dgm:pt>
    <dgm:pt modelId="{16A87CEA-C81B-4EEE-AB91-234C8B1357B8}" type="parTrans" cxnId="{392CC9A7-FF64-4B8F-A3BF-ACB0E5B68A88}">
      <dgm:prSet/>
      <dgm:spPr/>
      <dgm:t>
        <a:bodyPr/>
        <a:lstStyle/>
        <a:p>
          <a:endParaRPr lang="en-US"/>
        </a:p>
      </dgm:t>
    </dgm:pt>
    <dgm:pt modelId="{4696C259-EDE0-4BB1-ABA4-0EE117DF6E13}" type="sibTrans" cxnId="{392CC9A7-FF64-4B8F-A3BF-ACB0E5B68A88}">
      <dgm:prSet/>
      <dgm:spPr/>
      <dgm:t>
        <a:bodyPr/>
        <a:lstStyle/>
        <a:p>
          <a:endParaRPr lang="en-US"/>
        </a:p>
      </dgm:t>
    </dgm:pt>
    <dgm:pt modelId="{5962269E-D1BD-4694-9C59-BE2DF68A37F2}">
      <dgm:prSet phldrT="[Text]"/>
      <dgm:spPr/>
      <dgm:t>
        <a:bodyPr/>
        <a:lstStyle/>
        <a:p>
          <a:r>
            <a:rPr lang="en-US" dirty="0"/>
            <a:t>N3 Program &amp; Design Execution</a:t>
          </a:r>
        </a:p>
      </dgm:t>
    </dgm:pt>
    <dgm:pt modelId="{ADD47C7C-F51E-478C-B659-A26465DB92B1}" type="parTrans" cxnId="{E9625EDD-F760-4F89-A7D0-29CC51CFBF53}">
      <dgm:prSet/>
      <dgm:spPr/>
      <dgm:t>
        <a:bodyPr/>
        <a:lstStyle/>
        <a:p>
          <a:endParaRPr lang="en-US"/>
        </a:p>
      </dgm:t>
    </dgm:pt>
    <dgm:pt modelId="{31F56C2B-865F-496B-AF88-6FA4ADDAE6D0}" type="sibTrans" cxnId="{E9625EDD-F760-4F89-A7D0-29CC51CFBF53}">
      <dgm:prSet/>
      <dgm:spPr/>
      <dgm:t>
        <a:bodyPr/>
        <a:lstStyle/>
        <a:p>
          <a:endParaRPr lang="en-US"/>
        </a:p>
      </dgm:t>
    </dgm:pt>
    <dgm:pt modelId="{3FF48A2F-5BC3-42A4-8289-9BBB3326AD42}" type="pres">
      <dgm:prSet presAssocID="{62AB4380-E810-4F31-B922-B62535C03EE1}" presName="compositeShape" presStyleCnt="0">
        <dgm:presLayoutVars>
          <dgm:chMax val="7"/>
          <dgm:dir/>
          <dgm:resizeHandles val="exact"/>
        </dgm:presLayoutVars>
      </dgm:prSet>
      <dgm:spPr/>
    </dgm:pt>
    <dgm:pt modelId="{7D148334-5E20-4BC7-A02E-D46248D4428E}" type="pres">
      <dgm:prSet presAssocID="{62AB4380-E810-4F31-B922-B62535C03EE1}" presName="wedge1" presStyleLbl="node1" presStyleIdx="0" presStyleCnt="3"/>
      <dgm:spPr/>
    </dgm:pt>
    <dgm:pt modelId="{FB7E40E2-D228-4917-81E1-A2FB74CBDED7}" type="pres">
      <dgm:prSet presAssocID="{62AB4380-E810-4F31-B922-B62535C03EE1}" presName="dummy1a" presStyleCnt="0"/>
      <dgm:spPr/>
    </dgm:pt>
    <dgm:pt modelId="{9FF4E0EF-D5C5-427F-B148-0B673FDD8A1A}" type="pres">
      <dgm:prSet presAssocID="{62AB4380-E810-4F31-B922-B62535C03EE1}" presName="dummy1b" presStyleCnt="0"/>
      <dgm:spPr/>
    </dgm:pt>
    <dgm:pt modelId="{42470548-19F4-4AE8-9946-3D21BD583E88}" type="pres">
      <dgm:prSet presAssocID="{62AB4380-E810-4F31-B922-B62535C03EE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90C00FF-930A-4303-9960-60BFE6B760DE}" type="pres">
      <dgm:prSet presAssocID="{62AB4380-E810-4F31-B922-B62535C03EE1}" presName="wedge2" presStyleLbl="node1" presStyleIdx="1" presStyleCnt="3"/>
      <dgm:spPr/>
    </dgm:pt>
    <dgm:pt modelId="{F41C37C8-A797-4590-8563-9236D60D1703}" type="pres">
      <dgm:prSet presAssocID="{62AB4380-E810-4F31-B922-B62535C03EE1}" presName="dummy2a" presStyleCnt="0"/>
      <dgm:spPr/>
    </dgm:pt>
    <dgm:pt modelId="{B831CDF2-5316-45CC-B3C9-137692287D8C}" type="pres">
      <dgm:prSet presAssocID="{62AB4380-E810-4F31-B922-B62535C03EE1}" presName="dummy2b" presStyleCnt="0"/>
      <dgm:spPr/>
    </dgm:pt>
    <dgm:pt modelId="{0FAD08EF-D72D-4F89-8966-2D31570373DF}" type="pres">
      <dgm:prSet presAssocID="{62AB4380-E810-4F31-B922-B62535C03EE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D562C05-5590-4F84-8CF3-46BFD2427696}" type="pres">
      <dgm:prSet presAssocID="{62AB4380-E810-4F31-B922-B62535C03EE1}" presName="wedge3" presStyleLbl="node1" presStyleIdx="2" presStyleCnt="3"/>
      <dgm:spPr/>
    </dgm:pt>
    <dgm:pt modelId="{988A7242-78B1-42EC-A0AF-8F5CCC3536CB}" type="pres">
      <dgm:prSet presAssocID="{62AB4380-E810-4F31-B922-B62535C03EE1}" presName="dummy3a" presStyleCnt="0"/>
      <dgm:spPr/>
    </dgm:pt>
    <dgm:pt modelId="{C29BB756-E037-4315-9875-61F86EEC38DE}" type="pres">
      <dgm:prSet presAssocID="{62AB4380-E810-4F31-B922-B62535C03EE1}" presName="dummy3b" presStyleCnt="0"/>
      <dgm:spPr/>
    </dgm:pt>
    <dgm:pt modelId="{A7FE90C7-F0B1-45FB-AE88-DFE828F15CED}" type="pres">
      <dgm:prSet presAssocID="{62AB4380-E810-4F31-B922-B62535C03EE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555D368-B7FF-4662-8D81-79814660B62C}" type="pres">
      <dgm:prSet presAssocID="{15DC0167-A257-4B50-A7D1-9915FE71C666}" presName="arrowWedge1" presStyleLbl="fgSibTrans2D1" presStyleIdx="0" presStyleCnt="3"/>
      <dgm:spPr/>
    </dgm:pt>
    <dgm:pt modelId="{98A59909-C6E6-41ED-B576-8F9026D9D88B}" type="pres">
      <dgm:prSet presAssocID="{4696C259-EDE0-4BB1-ABA4-0EE117DF6E13}" presName="arrowWedge2" presStyleLbl="fgSibTrans2D1" presStyleIdx="1" presStyleCnt="3"/>
      <dgm:spPr/>
    </dgm:pt>
    <dgm:pt modelId="{CC99670B-DDEE-4F29-8B2A-90FD2F0F886D}" type="pres">
      <dgm:prSet presAssocID="{31F56C2B-865F-496B-AF88-6FA4ADDAE6D0}" presName="arrowWedge3" presStyleLbl="fgSibTrans2D1" presStyleIdx="2" presStyleCnt="3"/>
      <dgm:spPr/>
    </dgm:pt>
  </dgm:ptLst>
  <dgm:cxnLst>
    <dgm:cxn modelId="{41A45509-98B8-4291-8223-4E88CD54A1C4}" type="presOf" srcId="{A16ABA2E-112F-4A2D-8213-8B9BA0CAC17D}" destId="{42470548-19F4-4AE8-9946-3D21BD583E88}" srcOrd="1" destOrd="0" presId="urn:microsoft.com/office/officeart/2005/8/layout/cycle8"/>
    <dgm:cxn modelId="{C1539E09-CA98-4004-AD4B-4BE0EE361145}" type="presOf" srcId="{0CA6E2E9-92DD-4888-A647-AFC6BB97B687}" destId="{0FAD08EF-D72D-4F89-8966-2D31570373DF}" srcOrd="1" destOrd="0" presId="urn:microsoft.com/office/officeart/2005/8/layout/cycle8"/>
    <dgm:cxn modelId="{E0274D38-E120-4185-8D95-ECE512C0D38E}" type="presOf" srcId="{5962269E-D1BD-4694-9C59-BE2DF68A37F2}" destId="{A7FE90C7-F0B1-45FB-AE88-DFE828F15CED}" srcOrd="1" destOrd="0" presId="urn:microsoft.com/office/officeart/2005/8/layout/cycle8"/>
    <dgm:cxn modelId="{D9F8B87D-A3BD-4FA6-8E72-FEA9528DA1FB}" type="presOf" srcId="{5962269E-D1BD-4694-9C59-BE2DF68A37F2}" destId="{0D562C05-5590-4F84-8CF3-46BFD2427696}" srcOrd="0" destOrd="0" presId="urn:microsoft.com/office/officeart/2005/8/layout/cycle8"/>
    <dgm:cxn modelId="{C33FA398-A8EA-4DD0-84CE-890C809FD672}" type="presOf" srcId="{A16ABA2E-112F-4A2D-8213-8B9BA0CAC17D}" destId="{7D148334-5E20-4BC7-A02E-D46248D4428E}" srcOrd="0" destOrd="0" presId="urn:microsoft.com/office/officeart/2005/8/layout/cycle8"/>
    <dgm:cxn modelId="{0AF3649E-DB3F-4A8C-B9D4-D35FB095DF29}" srcId="{62AB4380-E810-4F31-B922-B62535C03EE1}" destId="{A16ABA2E-112F-4A2D-8213-8B9BA0CAC17D}" srcOrd="0" destOrd="0" parTransId="{55E1AEF1-B7EA-4B67-8C29-C564655A531C}" sibTransId="{15DC0167-A257-4B50-A7D1-9915FE71C666}"/>
    <dgm:cxn modelId="{392CC9A7-FF64-4B8F-A3BF-ACB0E5B68A88}" srcId="{62AB4380-E810-4F31-B922-B62535C03EE1}" destId="{0CA6E2E9-92DD-4888-A647-AFC6BB97B687}" srcOrd="1" destOrd="0" parTransId="{16A87CEA-C81B-4EEE-AB91-234C8B1357B8}" sibTransId="{4696C259-EDE0-4BB1-ABA4-0EE117DF6E13}"/>
    <dgm:cxn modelId="{E9625EDD-F760-4F89-A7D0-29CC51CFBF53}" srcId="{62AB4380-E810-4F31-B922-B62535C03EE1}" destId="{5962269E-D1BD-4694-9C59-BE2DF68A37F2}" srcOrd="2" destOrd="0" parTransId="{ADD47C7C-F51E-478C-B659-A26465DB92B1}" sibTransId="{31F56C2B-865F-496B-AF88-6FA4ADDAE6D0}"/>
    <dgm:cxn modelId="{5E436AE5-67E1-481B-A911-DBDA784EF479}" type="presOf" srcId="{0CA6E2E9-92DD-4888-A647-AFC6BB97B687}" destId="{490C00FF-930A-4303-9960-60BFE6B760DE}" srcOrd="0" destOrd="0" presId="urn:microsoft.com/office/officeart/2005/8/layout/cycle8"/>
    <dgm:cxn modelId="{CCCACAFB-3216-4CD1-871C-570FC8AF71A0}" type="presOf" srcId="{62AB4380-E810-4F31-B922-B62535C03EE1}" destId="{3FF48A2F-5BC3-42A4-8289-9BBB3326AD42}" srcOrd="0" destOrd="0" presId="urn:microsoft.com/office/officeart/2005/8/layout/cycle8"/>
    <dgm:cxn modelId="{CD338CE9-4B29-4A3B-819F-FBB5758DBFD0}" type="presParOf" srcId="{3FF48A2F-5BC3-42A4-8289-9BBB3326AD42}" destId="{7D148334-5E20-4BC7-A02E-D46248D4428E}" srcOrd="0" destOrd="0" presId="urn:microsoft.com/office/officeart/2005/8/layout/cycle8"/>
    <dgm:cxn modelId="{107E03D3-06BC-4CDC-862D-2FC194814ED4}" type="presParOf" srcId="{3FF48A2F-5BC3-42A4-8289-9BBB3326AD42}" destId="{FB7E40E2-D228-4917-81E1-A2FB74CBDED7}" srcOrd="1" destOrd="0" presId="urn:microsoft.com/office/officeart/2005/8/layout/cycle8"/>
    <dgm:cxn modelId="{C01C4E86-DE88-4761-A6BA-6C4D32486308}" type="presParOf" srcId="{3FF48A2F-5BC3-42A4-8289-9BBB3326AD42}" destId="{9FF4E0EF-D5C5-427F-B148-0B673FDD8A1A}" srcOrd="2" destOrd="0" presId="urn:microsoft.com/office/officeart/2005/8/layout/cycle8"/>
    <dgm:cxn modelId="{7483CA26-F463-4BCA-A565-9C6B82B0E7A5}" type="presParOf" srcId="{3FF48A2F-5BC3-42A4-8289-9BBB3326AD42}" destId="{42470548-19F4-4AE8-9946-3D21BD583E88}" srcOrd="3" destOrd="0" presId="urn:microsoft.com/office/officeart/2005/8/layout/cycle8"/>
    <dgm:cxn modelId="{5BA40E64-977C-4565-A7EA-1113A09266C5}" type="presParOf" srcId="{3FF48A2F-5BC3-42A4-8289-9BBB3326AD42}" destId="{490C00FF-930A-4303-9960-60BFE6B760DE}" srcOrd="4" destOrd="0" presId="urn:microsoft.com/office/officeart/2005/8/layout/cycle8"/>
    <dgm:cxn modelId="{7A60C3F7-E6AE-489C-8558-3C9F182A5E28}" type="presParOf" srcId="{3FF48A2F-5BC3-42A4-8289-9BBB3326AD42}" destId="{F41C37C8-A797-4590-8563-9236D60D1703}" srcOrd="5" destOrd="0" presId="urn:microsoft.com/office/officeart/2005/8/layout/cycle8"/>
    <dgm:cxn modelId="{B3AAB2C4-6CD1-45AE-A156-CB5A417CD469}" type="presParOf" srcId="{3FF48A2F-5BC3-42A4-8289-9BBB3326AD42}" destId="{B831CDF2-5316-45CC-B3C9-137692287D8C}" srcOrd="6" destOrd="0" presId="urn:microsoft.com/office/officeart/2005/8/layout/cycle8"/>
    <dgm:cxn modelId="{DF42A2DC-D2D0-4EC0-8A9F-2F88D49C2852}" type="presParOf" srcId="{3FF48A2F-5BC3-42A4-8289-9BBB3326AD42}" destId="{0FAD08EF-D72D-4F89-8966-2D31570373DF}" srcOrd="7" destOrd="0" presId="urn:microsoft.com/office/officeart/2005/8/layout/cycle8"/>
    <dgm:cxn modelId="{1A1339FA-53BC-4549-8BE3-71210459DDD1}" type="presParOf" srcId="{3FF48A2F-5BC3-42A4-8289-9BBB3326AD42}" destId="{0D562C05-5590-4F84-8CF3-46BFD2427696}" srcOrd="8" destOrd="0" presId="urn:microsoft.com/office/officeart/2005/8/layout/cycle8"/>
    <dgm:cxn modelId="{B9EB06EA-FF2A-448A-80F6-BB1498A8E79E}" type="presParOf" srcId="{3FF48A2F-5BC3-42A4-8289-9BBB3326AD42}" destId="{988A7242-78B1-42EC-A0AF-8F5CCC3536CB}" srcOrd="9" destOrd="0" presId="urn:microsoft.com/office/officeart/2005/8/layout/cycle8"/>
    <dgm:cxn modelId="{A5D5F994-F498-44A2-B2D8-86693B2FF88B}" type="presParOf" srcId="{3FF48A2F-5BC3-42A4-8289-9BBB3326AD42}" destId="{C29BB756-E037-4315-9875-61F86EEC38DE}" srcOrd="10" destOrd="0" presId="urn:microsoft.com/office/officeart/2005/8/layout/cycle8"/>
    <dgm:cxn modelId="{807697DA-796D-435A-9FC5-7FD8232403A0}" type="presParOf" srcId="{3FF48A2F-5BC3-42A4-8289-9BBB3326AD42}" destId="{A7FE90C7-F0B1-45FB-AE88-DFE828F15CED}" srcOrd="11" destOrd="0" presId="urn:microsoft.com/office/officeart/2005/8/layout/cycle8"/>
    <dgm:cxn modelId="{BC28906F-A7C7-40F8-917A-5CA40496047D}" type="presParOf" srcId="{3FF48A2F-5BC3-42A4-8289-9BBB3326AD42}" destId="{4555D368-B7FF-4662-8D81-79814660B62C}" srcOrd="12" destOrd="0" presId="urn:microsoft.com/office/officeart/2005/8/layout/cycle8"/>
    <dgm:cxn modelId="{5ECA6F32-8521-4240-8EAD-010BFC7D2A83}" type="presParOf" srcId="{3FF48A2F-5BC3-42A4-8289-9BBB3326AD42}" destId="{98A59909-C6E6-41ED-B576-8F9026D9D88B}" srcOrd="13" destOrd="0" presId="urn:microsoft.com/office/officeart/2005/8/layout/cycle8"/>
    <dgm:cxn modelId="{0F767E84-5661-4A77-AF6F-9B85D72896B7}" type="presParOf" srcId="{3FF48A2F-5BC3-42A4-8289-9BBB3326AD42}" destId="{CC99670B-DDEE-4F29-8B2A-90FD2F0F886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2C64C-71DA-46C0-9CD8-F640F99634D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3287E7-B542-4EB9-94BB-47D11B75FFD2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600" dirty="0">
              <a:solidFill>
                <a:schemeClr val="bg1">
                  <a:lumMod val="95000"/>
                </a:schemeClr>
              </a:solidFill>
            </a:rPr>
            <a:t>Supply Chain Technical Management</a:t>
          </a:r>
        </a:p>
      </dgm:t>
    </dgm:pt>
    <dgm:pt modelId="{297737F5-7A63-4183-B8F3-3439F3D1D53F}" type="parTrans" cxnId="{9E5E9081-2337-4B01-B282-842D46C8140E}">
      <dgm:prSet/>
      <dgm:spPr/>
      <dgm:t>
        <a:bodyPr/>
        <a:lstStyle/>
        <a:p>
          <a:endParaRPr lang="en-US"/>
        </a:p>
      </dgm:t>
    </dgm:pt>
    <dgm:pt modelId="{F9F5ABBB-C46F-4385-AC2A-2415F6E67854}" type="sibTrans" cxnId="{9E5E9081-2337-4B01-B282-842D46C8140E}">
      <dgm:prSet/>
      <dgm:spPr/>
      <dgm:t>
        <a:bodyPr/>
        <a:lstStyle/>
        <a:p>
          <a:endParaRPr lang="en-US"/>
        </a:p>
      </dgm:t>
    </dgm:pt>
    <dgm:pt modelId="{1CD63888-07CA-4E18-9397-B13D5FFF9F66}">
      <dgm:prSet phldrT="[Text]" custT="1"/>
      <dgm:spPr>
        <a:solidFill>
          <a:schemeClr val="tx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/>
            <a:t>Foundry Technology </a:t>
          </a:r>
        </a:p>
        <a:p>
          <a:pPr>
            <a:spcAft>
              <a:spcPts val="0"/>
            </a:spcAft>
          </a:pPr>
          <a:r>
            <a:rPr lang="en-US" sz="1400"/>
            <a:t>in </a:t>
          </a:r>
        </a:p>
        <a:p>
          <a:pPr>
            <a:spcAft>
              <a:spcPts val="0"/>
            </a:spcAft>
          </a:pPr>
          <a:r>
            <a:rPr lang="en-US" sz="1400"/>
            <a:t>Pathfinding</a:t>
          </a:r>
        </a:p>
      </dgm:t>
    </dgm:pt>
    <dgm:pt modelId="{35FEA02E-A95D-4076-BD08-50241C3B3BBE}" type="parTrans" cxnId="{A56CF678-76D2-4955-AE5A-0D691248A1D7}">
      <dgm:prSet/>
      <dgm:spPr/>
      <dgm:t>
        <a:bodyPr/>
        <a:lstStyle/>
        <a:p>
          <a:endParaRPr lang="en-US"/>
        </a:p>
      </dgm:t>
    </dgm:pt>
    <dgm:pt modelId="{2B780116-98A5-4D2B-B76B-95801B5F9024}" type="sibTrans" cxnId="{A56CF678-76D2-4955-AE5A-0D691248A1D7}">
      <dgm:prSet/>
      <dgm:spPr/>
      <dgm:t>
        <a:bodyPr/>
        <a:lstStyle/>
        <a:p>
          <a:endParaRPr lang="en-US"/>
        </a:p>
      </dgm:t>
    </dgm:pt>
    <dgm:pt modelId="{258AD6BC-7422-4845-8079-CC0A442E55D9}">
      <dgm:prSet phldrT="[Text]" custT="1"/>
      <dgm:spPr>
        <a:solidFill>
          <a:schemeClr val="tx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/>
            <a:t>Foundry Technology </a:t>
          </a:r>
        </a:p>
        <a:p>
          <a:pPr>
            <a:spcAft>
              <a:spcPts val="0"/>
            </a:spcAft>
          </a:pPr>
          <a:r>
            <a:rPr lang="en-US" sz="1400"/>
            <a:t>in Manufacturing</a:t>
          </a:r>
        </a:p>
      </dgm:t>
    </dgm:pt>
    <dgm:pt modelId="{D4EEFB52-1B3F-4E14-90EB-EE8904D95668}" type="parTrans" cxnId="{3056C01C-451E-4858-913A-7FE0A58B6329}">
      <dgm:prSet/>
      <dgm:spPr/>
      <dgm:t>
        <a:bodyPr/>
        <a:lstStyle/>
        <a:p>
          <a:endParaRPr lang="en-US"/>
        </a:p>
      </dgm:t>
    </dgm:pt>
    <dgm:pt modelId="{F4EE3904-485E-44C1-9E78-85AC090DAFB8}" type="sibTrans" cxnId="{3056C01C-451E-4858-913A-7FE0A58B6329}">
      <dgm:prSet/>
      <dgm:spPr/>
      <dgm:t>
        <a:bodyPr/>
        <a:lstStyle/>
        <a:p>
          <a:endParaRPr lang="en-US"/>
        </a:p>
      </dgm:t>
    </dgm:pt>
    <dgm:pt modelId="{62A7439A-076B-4DD0-8576-947CC2F8761F}">
      <dgm:prSet phldrT="[Text]" custT="1"/>
      <dgm:spPr>
        <a:solidFill>
          <a:schemeClr val="tx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 dirty="0"/>
            <a:t>Test </a:t>
          </a:r>
        </a:p>
        <a:p>
          <a:pPr>
            <a:spcAft>
              <a:spcPts val="0"/>
            </a:spcAft>
          </a:pPr>
          <a:r>
            <a:rPr lang="en-US" sz="1400" dirty="0"/>
            <a:t>&amp; </a:t>
          </a:r>
        </a:p>
        <a:p>
          <a:pPr>
            <a:spcAft>
              <a:spcPts val="0"/>
            </a:spcAft>
          </a:pPr>
          <a:r>
            <a:rPr lang="en-US" sz="1400" dirty="0"/>
            <a:t>Post-Si Engineering</a:t>
          </a:r>
        </a:p>
      </dgm:t>
    </dgm:pt>
    <dgm:pt modelId="{50350D0E-5069-4D78-B07C-7562AFF355C8}" type="parTrans" cxnId="{E7CF2161-A4B0-4A55-8719-8D498E094FD9}">
      <dgm:prSet/>
      <dgm:spPr/>
      <dgm:t>
        <a:bodyPr/>
        <a:lstStyle/>
        <a:p>
          <a:endParaRPr lang="en-US"/>
        </a:p>
      </dgm:t>
    </dgm:pt>
    <dgm:pt modelId="{1B108745-F0E7-4159-963D-5950F02B34C0}" type="sibTrans" cxnId="{E7CF2161-A4B0-4A55-8719-8D498E094FD9}">
      <dgm:prSet/>
      <dgm:spPr/>
      <dgm:t>
        <a:bodyPr/>
        <a:lstStyle/>
        <a:p>
          <a:endParaRPr lang="en-US"/>
        </a:p>
      </dgm:t>
    </dgm:pt>
    <dgm:pt modelId="{C22C8BC0-CE55-4D65-A401-EC36F708C5BE}">
      <dgm:prSet phldrT="[Text]" custT="1"/>
      <dgm:spPr>
        <a:solidFill>
          <a:schemeClr val="tx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 dirty="0"/>
            <a:t>External Package</a:t>
          </a:r>
        </a:p>
        <a:p>
          <a:pPr>
            <a:spcAft>
              <a:spcPts val="0"/>
            </a:spcAft>
          </a:pPr>
          <a:r>
            <a:rPr lang="en-US" sz="1400" dirty="0"/>
            <a:t>&amp;</a:t>
          </a:r>
        </a:p>
        <a:p>
          <a:pPr>
            <a:spcAft>
              <a:spcPts val="0"/>
            </a:spcAft>
          </a:pPr>
          <a:r>
            <a:rPr lang="en-US" sz="1400" dirty="0"/>
            <a:t>Assembly Engineering</a:t>
          </a:r>
        </a:p>
      </dgm:t>
    </dgm:pt>
    <dgm:pt modelId="{091C27AD-F2B6-4308-8653-FC7F034D25E1}" type="parTrans" cxnId="{902ED589-6305-453D-AC9F-FE82EA617B18}">
      <dgm:prSet/>
      <dgm:spPr/>
      <dgm:t>
        <a:bodyPr/>
        <a:lstStyle/>
        <a:p>
          <a:endParaRPr lang="en-US"/>
        </a:p>
      </dgm:t>
    </dgm:pt>
    <dgm:pt modelId="{20DDC171-7096-4565-B2D9-606ABD8533FB}" type="sibTrans" cxnId="{902ED589-6305-453D-AC9F-FE82EA617B18}">
      <dgm:prSet/>
      <dgm:spPr/>
      <dgm:t>
        <a:bodyPr/>
        <a:lstStyle/>
        <a:p>
          <a:endParaRPr lang="en-US"/>
        </a:p>
      </dgm:t>
    </dgm:pt>
    <dgm:pt modelId="{8C1FDF2C-8143-4FC3-9C04-593F44072150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/>
            <a:t>Foundry Technology </a:t>
          </a:r>
        </a:p>
        <a:p>
          <a:pPr>
            <a:spcAft>
              <a:spcPts val="0"/>
            </a:spcAft>
          </a:pPr>
          <a:r>
            <a:rPr lang="en-US" sz="1400"/>
            <a:t>in Development</a:t>
          </a:r>
        </a:p>
      </dgm:t>
    </dgm:pt>
    <dgm:pt modelId="{7704A069-E7F4-46DE-8392-DE940E7C5E9B}" type="parTrans" cxnId="{130FC5C9-A157-4FC8-AF5B-C6C5E54AC44E}">
      <dgm:prSet/>
      <dgm:spPr/>
      <dgm:t>
        <a:bodyPr/>
        <a:lstStyle/>
        <a:p>
          <a:endParaRPr lang="en-US"/>
        </a:p>
      </dgm:t>
    </dgm:pt>
    <dgm:pt modelId="{AE5F2AD5-8CD5-4171-AD0E-1B67480C18B1}" type="sibTrans" cxnId="{130FC5C9-A157-4FC8-AF5B-C6C5E54AC44E}">
      <dgm:prSet/>
      <dgm:spPr/>
      <dgm:t>
        <a:bodyPr/>
        <a:lstStyle/>
        <a:p>
          <a:endParaRPr lang="en-US"/>
        </a:p>
      </dgm:t>
    </dgm:pt>
    <dgm:pt modelId="{6622D809-F5DE-4D6D-AE81-CE7647DE014C}">
      <dgm:prSet custT="1"/>
      <dgm:spPr>
        <a:solidFill>
          <a:schemeClr val="tx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400"/>
            <a:t>Quality </a:t>
          </a:r>
        </a:p>
        <a:p>
          <a:pPr>
            <a:spcAft>
              <a:spcPts val="0"/>
            </a:spcAft>
          </a:pPr>
          <a:r>
            <a:rPr lang="en-US" sz="1400"/>
            <a:t>&amp;</a:t>
          </a:r>
        </a:p>
        <a:p>
          <a:pPr>
            <a:spcAft>
              <a:spcPts val="0"/>
            </a:spcAft>
          </a:pPr>
          <a:r>
            <a:rPr lang="en-US" sz="1400"/>
            <a:t> Reliability</a:t>
          </a:r>
        </a:p>
      </dgm:t>
    </dgm:pt>
    <dgm:pt modelId="{08C2CD5A-1513-482C-A0E8-366FA95BDCB4}" type="parTrans" cxnId="{34054A42-5207-4EF9-AB6F-1743C94467FA}">
      <dgm:prSet/>
      <dgm:spPr/>
      <dgm:t>
        <a:bodyPr/>
        <a:lstStyle/>
        <a:p>
          <a:endParaRPr lang="en-US"/>
        </a:p>
      </dgm:t>
    </dgm:pt>
    <dgm:pt modelId="{695E60BA-28DC-4C3A-9B18-24520B5D4B94}" type="sibTrans" cxnId="{34054A42-5207-4EF9-AB6F-1743C94467FA}">
      <dgm:prSet/>
      <dgm:spPr/>
      <dgm:t>
        <a:bodyPr/>
        <a:lstStyle/>
        <a:p>
          <a:endParaRPr lang="en-US"/>
        </a:p>
      </dgm:t>
    </dgm:pt>
    <dgm:pt modelId="{D5CB6507-8814-48A0-BFF0-9525837F3213}" type="pres">
      <dgm:prSet presAssocID="{8E52C64C-71DA-46C0-9CD8-F640F99634D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F3CAFC-9F5E-4964-8E59-2AED509E7816}" type="pres">
      <dgm:prSet presAssocID="{683287E7-B542-4EB9-94BB-47D11B75FFD2}" presName="centerShape" presStyleLbl="node0" presStyleIdx="0" presStyleCnt="1" custScaleX="103580" custScaleY="98569"/>
      <dgm:spPr/>
    </dgm:pt>
    <dgm:pt modelId="{92A0167F-4331-4D93-9919-631B31667EC9}" type="pres">
      <dgm:prSet presAssocID="{1CD63888-07CA-4E18-9397-B13D5FFF9F66}" presName="node" presStyleLbl="node1" presStyleIdx="0" presStyleCnt="6" custScaleX="122379" custScaleY="115580">
        <dgm:presLayoutVars>
          <dgm:bulletEnabled val="1"/>
        </dgm:presLayoutVars>
      </dgm:prSet>
      <dgm:spPr/>
    </dgm:pt>
    <dgm:pt modelId="{C685C98E-AEE4-43E4-B83F-311586CC6A8E}" type="pres">
      <dgm:prSet presAssocID="{1CD63888-07CA-4E18-9397-B13D5FFF9F66}" presName="dummy" presStyleCnt="0"/>
      <dgm:spPr/>
    </dgm:pt>
    <dgm:pt modelId="{C6943439-FEC5-4AAB-84A5-6694D21C5216}" type="pres">
      <dgm:prSet presAssocID="{2B780116-98A5-4D2B-B76B-95801B5F9024}" presName="sibTrans" presStyleLbl="sibTrans2D1" presStyleIdx="0" presStyleCnt="6"/>
      <dgm:spPr/>
    </dgm:pt>
    <dgm:pt modelId="{5F16258A-274D-4092-8BB8-F8BAAC69F294}" type="pres">
      <dgm:prSet presAssocID="{8C1FDF2C-8143-4FC3-9C04-593F44072150}" presName="node" presStyleLbl="node1" presStyleIdx="1" presStyleCnt="6" custScaleX="122379" custScaleY="115580">
        <dgm:presLayoutVars>
          <dgm:bulletEnabled val="1"/>
        </dgm:presLayoutVars>
      </dgm:prSet>
      <dgm:spPr/>
    </dgm:pt>
    <dgm:pt modelId="{6458EDFF-D41C-4DEC-BBDE-7C9206EFC371}" type="pres">
      <dgm:prSet presAssocID="{8C1FDF2C-8143-4FC3-9C04-593F44072150}" presName="dummy" presStyleCnt="0"/>
      <dgm:spPr/>
    </dgm:pt>
    <dgm:pt modelId="{72AF995F-1643-453A-A662-153F20D11BDB}" type="pres">
      <dgm:prSet presAssocID="{AE5F2AD5-8CD5-4171-AD0E-1B67480C18B1}" presName="sibTrans" presStyleLbl="sibTrans2D1" presStyleIdx="1" presStyleCnt="6"/>
      <dgm:spPr/>
    </dgm:pt>
    <dgm:pt modelId="{BD3CA1C0-0F78-4825-8639-9E108EA51D20}" type="pres">
      <dgm:prSet presAssocID="{258AD6BC-7422-4845-8079-CC0A442E55D9}" presName="node" presStyleLbl="node1" presStyleIdx="2" presStyleCnt="6" custScaleX="128957" custScaleY="115580">
        <dgm:presLayoutVars>
          <dgm:bulletEnabled val="1"/>
        </dgm:presLayoutVars>
      </dgm:prSet>
      <dgm:spPr/>
    </dgm:pt>
    <dgm:pt modelId="{FDC3582C-6B38-46C8-AFB7-A9A03BF1FA19}" type="pres">
      <dgm:prSet presAssocID="{258AD6BC-7422-4845-8079-CC0A442E55D9}" presName="dummy" presStyleCnt="0"/>
      <dgm:spPr/>
    </dgm:pt>
    <dgm:pt modelId="{2EB2876F-5251-440E-9F4A-0C590F1871EB}" type="pres">
      <dgm:prSet presAssocID="{F4EE3904-485E-44C1-9E78-85AC090DAFB8}" presName="sibTrans" presStyleLbl="sibTrans2D1" presStyleIdx="2" presStyleCnt="6"/>
      <dgm:spPr/>
    </dgm:pt>
    <dgm:pt modelId="{C7BC1E7B-7623-42E1-9E21-651AB9231F80}" type="pres">
      <dgm:prSet presAssocID="{6622D809-F5DE-4D6D-AE81-CE7647DE014C}" presName="node" presStyleLbl="node1" presStyleIdx="3" presStyleCnt="6" custScaleX="122379" custScaleY="115580">
        <dgm:presLayoutVars>
          <dgm:bulletEnabled val="1"/>
        </dgm:presLayoutVars>
      </dgm:prSet>
      <dgm:spPr/>
    </dgm:pt>
    <dgm:pt modelId="{062C2956-0ADB-4477-A4CB-E9B50A28D1D6}" type="pres">
      <dgm:prSet presAssocID="{6622D809-F5DE-4D6D-AE81-CE7647DE014C}" presName="dummy" presStyleCnt="0"/>
      <dgm:spPr/>
    </dgm:pt>
    <dgm:pt modelId="{6EE38E3B-B49B-469C-8287-87B9242D0D2B}" type="pres">
      <dgm:prSet presAssocID="{695E60BA-28DC-4C3A-9B18-24520B5D4B94}" presName="sibTrans" presStyleLbl="sibTrans2D1" presStyleIdx="3" presStyleCnt="6"/>
      <dgm:spPr/>
    </dgm:pt>
    <dgm:pt modelId="{F414BB25-F5DB-4DAA-ADE3-34AB01754E75}" type="pres">
      <dgm:prSet presAssocID="{62A7439A-076B-4DD0-8576-947CC2F8761F}" presName="node" presStyleLbl="node1" presStyleIdx="4" presStyleCnt="6" custScaleX="122379" custScaleY="115580">
        <dgm:presLayoutVars>
          <dgm:bulletEnabled val="1"/>
        </dgm:presLayoutVars>
      </dgm:prSet>
      <dgm:spPr/>
    </dgm:pt>
    <dgm:pt modelId="{1E162474-90DD-459F-82DC-8A80A0088707}" type="pres">
      <dgm:prSet presAssocID="{62A7439A-076B-4DD0-8576-947CC2F8761F}" presName="dummy" presStyleCnt="0"/>
      <dgm:spPr/>
    </dgm:pt>
    <dgm:pt modelId="{CBC6C986-B8BE-4343-AD49-EA3A26D577EC}" type="pres">
      <dgm:prSet presAssocID="{1B108745-F0E7-4159-963D-5950F02B34C0}" presName="sibTrans" presStyleLbl="sibTrans2D1" presStyleIdx="4" presStyleCnt="6"/>
      <dgm:spPr/>
    </dgm:pt>
    <dgm:pt modelId="{4FE3D891-E84A-44C5-870F-046FA96BD5DB}" type="pres">
      <dgm:prSet presAssocID="{C22C8BC0-CE55-4D65-A401-EC36F708C5BE}" presName="node" presStyleLbl="node1" presStyleIdx="5" presStyleCnt="6" custScaleX="122379" custScaleY="115580">
        <dgm:presLayoutVars>
          <dgm:bulletEnabled val="1"/>
        </dgm:presLayoutVars>
      </dgm:prSet>
      <dgm:spPr/>
    </dgm:pt>
    <dgm:pt modelId="{46091CB2-0F7F-46BA-9F1C-CF0EFEBE2662}" type="pres">
      <dgm:prSet presAssocID="{C22C8BC0-CE55-4D65-A401-EC36F708C5BE}" presName="dummy" presStyleCnt="0"/>
      <dgm:spPr/>
    </dgm:pt>
    <dgm:pt modelId="{CAD72134-80F8-479B-A63A-CFF291CC3610}" type="pres">
      <dgm:prSet presAssocID="{20DDC171-7096-4565-B2D9-606ABD8533FB}" presName="sibTrans" presStyleLbl="sibTrans2D1" presStyleIdx="5" presStyleCnt="6"/>
      <dgm:spPr/>
    </dgm:pt>
  </dgm:ptLst>
  <dgm:cxnLst>
    <dgm:cxn modelId="{72FFE913-8CA3-4AFA-8264-294CCD89FFC2}" type="presOf" srcId="{62A7439A-076B-4DD0-8576-947CC2F8761F}" destId="{F414BB25-F5DB-4DAA-ADE3-34AB01754E75}" srcOrd="0" destOrd="0" presId="urn:microsoft.com/office/officeart/2005/8/layout/radial6"/>
    <dgm:cxn modelId="{18303F14-0A95-4842-94D7-298CDEBB2DC5}" type="presOf" srcId="{8E52C64C-71DA-46C0-9CD8-F640F99634D6}" destId="{D5CB6507-8814-48A0-BFF0-9525837F3213}" srcOrd="0" destOrd="0" presId="urn:microsoft.com/office/officeart/2005/8/layout/radial6"/>
    <dgm:cxn modelId="{3056C01C-451E-4858-913A-7FE0A58B6329}" srcId="{683287E7-B542-4EB9-94BB-47D11B75FFD2}" destId="{258AD6BC-7422-4845-8079-CC0A442E55D9}" srcOrd="2" destOrd="0" parTransId="{D4EEFB52-1B3F-4E14-90EB-EE8904D95668}" sibTransId="{F4EE3904-485E-44C1-9E78-85AC090DAFB8}"/>
    <dgm:cxn modelId="{8CFF5622-D1AB-41DA-AC81-FCA15674265B}" type="presOf" srcId="{C22C8BC0-CE55-4D65-A401-EC36F708C5BE}" destId="{4FE3D891-E84A-44C5-870F-046FA96BD5DB}" srcOrd="0" destOrd="0" presId="urn:microsoft.com/office/officeart/2005/8/layout/radial6"/>
    <dgm:cxn modelId="{2159B735-AF42-45A4-B922-B92C159949C8}" type="presOf" srcId="{695E60BA-28DC-4C3A-9B18-24520B5D4B94}" destId="{6EE38E3B-B49B-469C-8287-87B9242D0D2B}" srcOrd="0" destOrd="0" presId="urn:microsoft.com/office/officeart/2005/8/layout/radial6"/>
    <dgm:cxn modelId="{AAFBEC3D-8FCE-4FC6-AB46-E409ABA727C3}" type="presOf" srcId="{683287E7-B542-4EB9-94BB-47D11B75FFD2}" destId="{A9F3CAFC-9F5E-4964-8E59-2AED509E7816}" srcOrd="0" destOrd="0" presId="urn:microsoft.com/office/officeart/2005/8/layout/radial6"/>
    <dgm:cxn modelId="{34054A42-5207-4EF9-AB6F-1743C94467FA}" srcId="{683287E7-B542-4EB9-94BB-47D11B75FFD2}" destId="{6622D809-F5DE-4D6D-AE81-CE7647DE014C}" srcOrd="3" destOrd="0" parTransId="{08C2CD5A-1513-482C-A0E8-366FA95BDCB4}" sibTransId="{695E60BA-28DC-4C3A-9B18-24520B5D4B94}"/>
    <dgm:cxn modelId="{D9B6D949-5183-41DA-BE5B-F2F43D4178A1}" type="presOf" srcId="{1CD63888-07CA-4E18-9397-B13D5FFF9F66}" destId="{92A0167F-4331-4D93-9919-631B31667EC9}" srcOrd="0" destOrd="0" presId="urn:microsoft.com/office/officeart/2005/8/layout/radial6"/>
    <dgm:cxn modelId="{ECDCE659-F4C8-43B2-B922-AD9D381A53FC}" type="presOf" srcId="{1B108745-F0E7-4159-963D-5950F02B34C0}" destId="{CBC6C986-B8BE-4343-AD49-EA3A26D577EC}" srcOrd="0" destOrd="0" presId="urn:microsoft.com/office/officeart/2005/8/layout/radial6"/>
    <dgm:cxn modelId="{E7CF2161-A4B0-4A55-8719-8D498E094FD9}" srcId="{683287E7-B542-4EB9-94BB-47D11B75FFD2}" destId="{62A7439A-076B-4DD0-8576-947CC2F8761F}" srcOrd="4" destOrd="0" parTransId="{50350D0E-5069-4D78-B07C-7562AFF355C8}" sibTransId="{1B108745-F0E7-4159-963D-5950F02B34C0}"/>
    <dgm:cxn modelId="{A56CF678-76D2-4955-AE5A-0D691248A1D7}" srcId="{683287E7-B542-4EB9-94BB-47D11B75FFD2}" destId="{1CD63888-07CA-4E18-9397-B13D5FFF9F66}" srcOrd="0" destOrd="0" parTransId="{35FEA02E-A95D-4076-BD08-50241C3B3BBE}" sibTransId="{2B780116-98A5-4D2B-B76B-95801B5F9024}"/>
    <dgm:cxn modelId="{9E5E9081-2337-4B01-B282-842D46C8140E}" srcId="{8E52C64C-71DA-46C0-9CD8-F640F99634D6}" destId="{683287E7-B542-4EB9-94BB-47D11B75FFD2}" srcOrd="0" destOrd="0" parTransId="{297737F5-7A63-4183-B8F3-3439F3D1D53F}" sibTransId="{F9F5ABBB-C46F-4385-AC2A-2415F6E67854}"/>
    <dgm:cxn modelId="{902ED589-6305-453D-AC9F-FE82EA617B18}" srcId="{683287E7-B542-4EB9-94BB-47D11B75FFD2}" destId="{C22C8BC0-CE55-4D65-A401-EC36F708C5BE}" srcOrd="5" destOrd="0" parTransId="{091C27AD-F2B6-4308-8653-FC7F034D25E1}" sibTransId="{20DDC171-7096-4565-B2D9-606ABD8533FB}"/>
    <dgm:cxn modelId="{6955B49C-3DC7-41FE-BEE6-93AEF65AFF4A}" type="presOf" srcId="{20DDC171-7096-4565-B2D9-606ABD8533FB}" destId="{CAD72134-80F8-479B-A63A-CFF291CC3610}" srcOrd="0" destOrd="0" presId="urn:microsoft.com/office/officeart/2005/8/layout/radial6"/>
    <dgm:cxn modelId="{CEBF11A4-E934-4825-8E35-FAB583062881}" type="presOf" srcId="{2B780116-98A5-4D2B-B76B-95801B5F9024}" destId="{C6943439-FEC5-4AAB-84A5-6694D21C5216}" srcOrd="0" destOrd="0" presId="urn:microsoft.com/office/officeart/2005/8/layout/radial6"/>
    <dgm:cxn modelId="{085176A8-EA21-4647-B02F-B99DDD0B9851}" type="presOf" srcId="{F4EE3904-485E-44C1-9E78-85AC090DAFB8}" destId="{2EB2876F-5251-440E-9F4A-0C590F1871EB}" srcOrd="0" destOrd="0" presId="urn:microsoft.com/office/officeart/2005/8/layout/radial6"/>
    <dgm:cxn modelId="{F44AEAB5-E98F-4BAD-B1B0-E7E821B44100}" type="presOf" srcId="{258AD6BC-7422-4845-8079-CC0A442E55D9}" destId="{BD3CA1C0-0F78-4825-8639-9E108EA51D20}" srcOrd="0" destOrd="0" presId="urn:microsoft.com/office/officeart/2005/8/layout/radial6"/>
    <dgm:cxn modelId="{4995CBBC-2F19-4EA0-B8F0-3C6AB7A52C02}" type="presOf" srcId="{8C1FDF2C-8143-4FC3-9C04-593F44072150}" destId="{5F16258A-274D-4092-8BB8-F8BAAC69F294}" srcOrd="0" destOrd="0" presId="urn:microsoft.com/office/officeart/2005/8/layout/radial6"/>
    <dgm:cxn modelId="{130FC5C9-A157-4FC8-AF5B-C6C5E54AC44E}" srcId="{683287E7-B542-4EB9-94BB-47D11B75FFD2}" destId="{8C1FDF2C-8143-4FC3-9C04-593F44072150}" srcOrd="1" destOrd="0" parTransId="{7704A069-E7F4-46DE-8392-DE940E7C5E9B}" sibTransId="{AE5F2AD5-8CD5-4171-AD0E-1B67480C18B1}"/>
    <dgm:cxn modelId="{271D63EA-BC22-4095-9EF0-5218E5EE9BAE}" type="presOf" srcId="{6622D809-F5DE-4D6D-AE81-CE7647DE014C}" destId="{C7BC1E7B-7623-42E1-9E21-651AB9231F80}" srcOrd="0" destOrd="0" presId="urn:microsoft.com/office/officeart/2005/8/layout/radial6"/>
    <dgm:cxn modelId="{93606BFD-179A-41C2-B144-33C09CC20F04}" type="presOf" srcId="{AE5F2AD5-8CD5-4171-AD0E-1B67480C18B1}" destId="{72AF995F-1643-453A-A662-153F20D11BDB}" srcOrd="0" destOrd="0" presId="urn:microsoft.com/office/officeart/2005/8/layout/radial6"/>
    <dgm:cxn modelId="{F9201DA6-3DA0-4D46-9759-A31A40F8263E}" type="presParOf" srcId="{D5CB6507-8814-48A0-BFF0-9525837F3213}" destId="{A9F3CAFC-9F5E-4964-8E59-2AED509E7816}" srcOrd="0" destOrd="0" presId="urn:microsoft.com/office/officeart/2005/8/layout/radial6"/>
    <dgm:cxn modelId="{C7E1C7BE-6EED-4B69-B8A0-10FC8ACB9F5E}" type="presParOf" srcId="{D5CB6507-8814-48A0-BFF0-9525837F3213}" destId="{92A0167F-4331-4D93-9919-631B31667EC9}" srcOrd="1" destOrd="0" presId="urn:microsoft.com/office/officeart/2005/8/layout/radial6"/>
    <dgm:cxn modelId="{9A234268-05F5-4E98-8E50-6F64FEE00EC9}" type="presParOf" srcId="{D5CB6507-8814-48A0-BFF0-9525837F3213}" destId="{C685C98E-AEE4-43E4-B83F-311586CC6A8E}" srcOrd="2" destOrd="0" presId="urn:microsoft.com/office/officeart/2005/8/layout/radial6"/>
    <dgm:cxn modelId="{BE4AD29E-CDF8-4DF7-BFA6-CDCD08BD6391}" type="presParOf" srcId="{D5CB6507-8814-48A0-BFF0-9525837F3213}" destId="{C6943439-FEC5-4AAB-84A5-6694D21C5216}" srcOrd="3" destOrd="0" presId="urn:microsoft.com/office/officeart/2005/8/layout/radial6"/>
    <dgm:cxn modelId="{D42A7BD4-2303-4678-B38C-54EEE36A5C36}" type="presParOf" srcId="{D5CB6507-8814-48A0-BFF0-9525837F3213}" destId="{5F16258A-274D-4092-8BB8-F8BAAC69F294}" srcOrd="4" destOrd="0" presId="urn:microsoft.com/office/officeart/2005/8/layout/radial6"/>
    <dgm:cxn modelId="{A9734636-F835-4BB0-BB0E-488EBB003A2A}" type="presParOf" srcId="{D5CB6507-8814-48A0-BFF0-9525837F3213}" destId="{6458EDFF-D41C-4DEC-BBDE-7C9206EFC371}" srcOrd="5" destOrd="0" presId="urn:microsoft.com/office/officeart/2005/8/layout/radial6"/>
    <dgm:cxn modelId="{7121E191-9459-4601-87E0-D01D78C64DE2}" type="presParOf" srcId="{D5CB6507-8814-48A0-BFF0-9525837F3213}" destId="{72AF995F-1643-453A-A662-153F20D11BDB}" srcOrd="6" destOrd="0" presId="urn:microsoft.com/office/officeart/2005/8/layout/radial6"/>
    <dgm:cxn modelId="{A511C55F-8E31-488F-AA2E-7DB5A1B9B4D5}" type="presParOf" srcId="{D5CB6507-8814-48A0-BFF0-9525837F3213}" destId="{BD3CA1C0-0F78-4825-8639-9E108EA51D20}" srcOrd="7" destOrd="0" presId="urn:microsoft.com/office/officeart/2005/8/layout/radial6"/>
    <dgm:cxn modelId="{F64F012E-BCCD-4CB5-8604-B385414A5A4C}" type="presParOf" srcId="{D5CB6507-8814-48A0-BFF0-9525837F3213}" destId="{FDC3582C-6B38-46C8-AFB7-A9A03BF1FA19}" srcOrd="8" destOrd="0" presId="urn:microsoft.com/office/officeart/2005/8/layout/radial6"/>
    <dgm:cxn modelId="{24EC0AB9-C23B-4B70-96CC-D944B986CE6D}" type="presParOf" srcId="{D5CB6507-8814-48A0-BFF0-9525837F3213}" destId="{2EB2876F-5251-440E-9F4A-0C590F1871EB}" srcOrd="9" destOrd="0" presId="urn:microsoft.com/office/officeart/2005/8/layout/radial6"/>
    <dgm:cxn modelId="{014F5A4B-9A08-4AAC-9BCF-2FA3CF8DA382}" type="presParOf" srcId="{D5CB6507-8814-48A0-BFF0-9525837F3213}" destId="{C7BC1E7B-7623-42E1-9E21-651AB9231F80}" srcOrd="10" destOrd="0" presId="urn:microsoft.com/office/officeart/2005/8/layout/radial6"/>
    <dgm:cxn modelId="{B4E81475-63B1-4992-A733-67C35DF56CB3}" type="presParOf" srcId="{D5CB6507-8814-48A0-BFF0-9525837F3213}" destId="{062C2956-0ADB-4477-A4CB-E9B50A28D1D6}" srcOrd="11" destOrd="0" presId="urn:microsoft.com/office/officeart/2005/8/layout/radial6"/>
    <dgm:cxn modelId="{14EC6049-282E-4354-9C67-5B25882A7E36}" type="presParOf" srcId="{D5CB6507-8814-48A0-BFF0-9525837F3213}" destId="{6EE38E3B-B49B-469C-8287-87B9242D0D2B}" srcOrd="12" destOrd="0" presId="urn:microsoft.com/office/officeart/2005/8/layout/radial6"/>
    <dgm:cxn modelId="{B3298539-CDDB-470C-B5AA-CA7F666DAE66}" type="presParOf" srcId="{D5CB6507-8814-48A0-BFF0-9525837F3213}" destId="{F414BB25-F5DB-4DAA-ADE3-34AB01754E75}" srcOrd="13" destOrd="0" presId="urn:microsoft.com/office/officeart/2005/8/layout/radial6"/>
    <dgm:cxn modelId="{927ED0CC-E277-4B29-9D15-932A44D98FC5}" type="presParOf" srcId="{D5CB6507-8814-48A0-BFF0-9525837F3213}" destId="{1E162474-90DD-459F-82DC-8A80A0088707}" srcOrd="14" destOrd="0" presId="urn:microsoft.com/office/officeart/2005/8/layout/radial6"/>
    <dgm:cxn modelId="{56F9FEBF-9D16-453E-8B43-0BCFE764E6AF}" type="presParOf" srcId="{D5CB6507-8814-48A0-BFF0-9525837F3213}" destId="{CBC6C986-B8BE-4343-AD49-EA3A26D577EC}" srcOrd="15" destOrd="0" presId="urn:microsoft.com/office/officeart/2005/8/layout/radial6"/>
    <dgm:cxn modelId="{0F448F67-1A88-4D1F-8076-04B6E99510E8}" type="presParOf" srcId="{D5CB6507-8814-48A0-BFF0-9525837F3213}" destId="{4FE3D891-E84A-44C5-870F-046FA96BD5DB}" srcOrd="16" destOrd="0" presId="urn:microsoft.com/office/officeart/2005/8/layout/radial6"/>
    <dgm:cxn modelId="{83CE4D1B-36A7-4AE8-BAE3-88C229BD1213}" type="presParOf" srcId="{D5CB6507-8814-48A0-BFF0-9525837F3213}" destId="{46091CB2-0F7F-46BA-9F1C-CF0EFEBE2662}" srcOrd="17" destOrd="0" presId="urn:microsoft.com/office/officeart/2005/8/layout/radial6"/>
    <dgm:cxn modelId="{5E05CF3A-ED31-4961-90DB-624E928D11C2}" type="presParOf" srcId="{D5CB6507-8814-48A0-BFF0-9525837F3213}" destId="{CAD72134-80F8-479B-A63A-CFF291CC3610}" srcOrd="18" destOrd="0" presId="urn:microsoft.com/office/officeart/2005/8/layout/radial6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48334-5E20-4BC7-A02E-D46248D4428E}">
      <dsp:nvSpPr>
        <dsp:cNvPr id="0" name=""/>
        <dsp:cNvSpPr/>
      </dsp:nvSpPr>
      <dsp:spPr>
        <a:xfrm>
          <a:off x="693735" y="183765"/>
          <a:ext cx="2374813" cy="237481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NPI </a:t>
          </a:r>
          <a:br>
            <a:rPr lang="en-US" sz="1100" kern="1200" dirty="0"/>
          </a:br>
          <a:r>
            <a:rPr lang="en-US" sz="1100" kern="1200" dirty="0"/>
            <a:t>&amp; Post-Si Optimization</a:t>
          </a:r>
        </a:p>
      </dsp:txBody>
      <dsp:txXfrm>
        <a:off x="1945318" y="686999"/>
        <a:ext cx="848147" cy="706789"/>
      </dsp:txXfrm>
    </dsp:sp>
    <dsp:sp modelId="{490C00FF-930A-4303-9960-60BFE6B760DE}">
      <dsp:nvSpPr>
        <dsp:cNvPr id="0" name=""/>
        <dsp:cNvSpPr/>
      </dsp:nvSpPr>
      <dsp:spPr>
        <a:xfrm>
          <a:off x="644825" y="268580"/>
          <a:ext cx="2374813" cy="237481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Test, Debug, </a:t>
          </a:r>
          <a:br>
            <a:rPr lang="en-US" sz="1100" kern="1200" dirty="0"/>
          </a:br>
          <a:r>
            <a:rPr lang="en-US" sz="1100" kern="1200" dirty="0" err="1"/>
            <a:t>eFA</a:t>
          </a:r>
          <a:r>
            <a:rPr lang="en-US" sz="1100" kern="1200" dirty="0"/>
            <a:t> &amp; </a:t>
          </a:r>
          <a:r>
            <a:rPr lang="en-US" sz="1100" kern="1200" dirty="0" err="1"/>
            <a:t>pFA</a:t>
          </a:r>
          <a:r>
            <a:rPr lang="en-US" sz="1100" kern="1200" dirty="0"/>
            <a:t> and Unit Level Engineering</a:t>
          </a:r>
        </a:p>
      </dsp:txBody>
      <dsp:txXfrm>
        <a:off x="1210257" y="1809381"/>
        <a:ext cx="1272221" cy="621974"/>
      </dsp:txXfrm>
    </dsp:sp>
    <dsp:sp modelId="{0D562C05-5590-4F84-8CF3-46BFD2427696}">
      <dsp:nvSpPr>
        <dsp:cNvPr id="0" name=""/>
        <dsp:cNvSpPr/>
      </dsp:nvSpPr>
      <dsp:spPr>
        <a:xfrm>
          <a:off x="595915" y="183765"/>
          <a:ext cx="2374813" cy="23748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N3 Program &amp; Design Execution</a:t>
          </a:r>
        </a:p>
      </dsp:txBody>
      <dsp:txXfrm>
        <a:off x="870998" y="686999"/>
        <a:ext cx="848147" cy="706789"/>
      </dsp:txXfrm>
    </dsp:sp>
    <dsp:sp modelId="{4555D368-B7FF-4662-8D81-79814660B62C}">
      <dsp:nvSpPr>
        <dsp:cNvPr id="0" name=""/>
        <dsp:cNvSpPr/>
      </dsp:nvSpPr>
      <dsp:spPr>
        <a:xfrm>
          <a:off x="546919" y="36753"/>
          <a:ext cx="2668838" cy="266883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59909-C6E6-41ED-B576-8F9026D9D88B}">
      <dsp:nvSpPr>
        <dsp:cNvPr id="0" name=""/>
        <dsp:cNvSpPr/>
      </dsp:nvSpPr>
      <dsp:spPr>
        <a:xfrm>
          <a:off x="497813" y="121417"/>
          <a:ext cx="2668838" cy="266883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9670B-DDEE-4F29-8B2A-90FD2F0F886D}">
      <dsp:nvSpPr>
        <dsp:cNvPr id="0" name=""/>
        <dsp:cNvSpPr/>
      </dsp:nvSpPr>
      <dsp:spPr>
        <a:xfrm>
          <a:off x="448707" y="36753"/>
          <a:ext cx="2668838" cy="266883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72134-80F8-479B-A63A-CFF291CC3610}">
      <dsp:nvSpPr>
        <dsp:cNvPr id="0" name=""/>
        <dsp:cNvSpPr/>
      </dsp:nvSpPr>
      <dsp:spPr>
        <a:xfrm>
          <a:off x="1848334" y="625559"/>
          <a:ext cx="4281329" cy="4281329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6C986-B8BE-4343-AD49-EA3A26D577EC}">
      <dsp:nvSpPr>
        <dsp:cNvPr id="0" name=""/>
        <dsp:cNvSpPr/>
      </dsp:nvSpPr>
      <dsp:spPr>
        <a:xfrm>
          <a:off x="1848334" y="625559"/>
          <a:ext cx="4281329" cy="4281329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38E3B-B49B-469C-8287-87B9242D0D2B}">
      <dsp:nvSpPr>
        <dsp:cNvPr id="0" name=""/>
        <dsp:cNvSpPr/>
      </dsp:nvSpPr>
      <dsp:spPr>
        <a:xfrm>
          <a:off x="1848334" y="625559"/>
          <a:ext cx="4281329" cy="4281329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2876F-5251-440E-9F4A-0C590F1871EB}">
      <dsp:nvSpPr>
        <dsp:cNvPr id="0" name=""/>
        <dsp:cNvSpPr/>
      </dsp:nvSpPr>
      <dsp:spPr>
        <a:xfrm>
          <a:off x="1848334" y="625559"/>
          <a:ext cx="4281329" cy="4281329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F995F-1643-453A-A662-153F20D11BDB}">
      <dsp:nvSpPr>
        <dsp:cNvPr id="0" name=""/>
        <dsp:cNvSpPr/>
      </dsp:nvSpPr>
      <dsp:spPr>
        <a:xfrm>
          <a:off x="1848334" y="625559"/>
          <a:ext cx="4281329" cy="4281329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43439-FEC5-4AAB-84A5-6694D21C5216}">
      <dsp:nvSpPr>
        <dsp:cNvPr id="0" name=""/>
        <dsp:cNvSpPr/>
      </dsp:nvSpPr>
      <dsp:spPr>
        <a:xfrm>
          <a:off x="1848334" y="625559"/>
          <a:ext cx="4281329" cy="4281329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3CAFC-9F5E-4964-8E59-2AED509E7816}">
      <dsp:nvSpPr>
        <dsp:cNvPr id="0" name=""/>
        <dsp:cNvSpPr/>
      </dsp:nvSpPr>
      <dsp:spPr>
        <a:xfrm>
          <a:off x="2993937" y="1819301"/>
          <a:ext cx="1990124" cy="1893846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chemeClr val="bg1">
                  <a:lumMod val="95000"/>
                </a:schemeClr>
              </a:solidFill>
            </a:rPr>
            <a:t>Supply Chain Technical Management</a:t>
          </a:r>
        </a:p>
      </dsp:txBody>
      <dsp:txXfrm>
        <a:off x="3285384" y="2096648"/>
        <a:ext cx="1407230" cy="1339152"/>
      </dsp:txXfrm>
    </dsp:sp>
    <dsp:sp modelId="{92A0167F-4331-4D93-9919-631B31667EC9}">
      <dsp:nvSpPr>
        <dsp:cNvPr id="0" name=""/>
        <dsp:cNvSpPr/>
      </dsp:nvSpPr>
      <dsp:spPr>
        <a:xfrm>
          <a:off x="3166038" y="-103262"/>
          <a:ext cx="1645922" cy="1554479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Foundry Technology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in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Pathfinding</a:t>
          </a:r>
        </a:p>
      </dsp:txBody>
      <dsp:txXfrm>
        <a:off x="3407078" y="124386"/>
        <a:ext cx="1163842" cy="1099183"/>
      </dsp:txXfrm>
    </dsp:sp>
    <dsp:sp modelId="{5F16258A-274D-4092-8BB8-F8BAAC69F294}">
      <dsp:nvSpPr>
        <dsp:cNvPr id="0" name=""/>
        <dsp:cNvSpPr/>
      </dsp:nvSpPr>
      <dsp:spPr>
        <a:xfrm>
          <a:off x="4977977" y="942861"/>
          <a:ext cx="1645922" cy="1554479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Foundry Technology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in Development</a:t>
          </a:r>
        </a:p>
      </dsp:txBody>
      <dsp:txXfrm>
        <a:off x="5219017" y="1170509"/>
        <a:ext cx="1163842" cy="1099183"/>
      </dsp:txXfrm>
    </dsp:sp>
    <dsp:sp modelId="{BD3CA1C0-0F78-4825-8639-9E108EA51D20}">
      <dsp:nvSpPr>
        <dsp:cNvPr id="0" name=""/>
        <dsp:cNvSpPr/>
      </dsp:nvSpPr>
      <dsp:spPr>
        <a:xfrm>
          <a:off x="4933742" y="3035108"/>
          <a:ext cx="1734392" cy="1554479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Foundry Technology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in Manufacturing</a:t>
          </a:r>
        </a:p>
      </dsp:txBody>
      <dsp:txXfrm>
        <a:off x="5187738" y="3262756"/>
        <a:ext cx="1226400" cy="1099183"/>
      </dsp:txXfrm>
    </dsp:sp>
    <dsp:sp modelId="{C7BC1E7B-7623-42E1-9E21-651AB9231F80}">
      <dsp:nvSpPr>
        <dsp:cNvPr id="0" name=""/>
        <dsp:cNvSpPr/>
      </dsp:nvSpPr>
      <dsp:spPr>
        <a:xfrm>
          <a:off x="3166038" y="4081231"/>
          <a:ext cx="1645922" cy="1554479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Quality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 Reliability</a:t>
          </a:r>
        </a:p>
      </dsp:txBody>
      <dsp:txXfrm>
        <a:off x="3407078" y="4308879"/>
        <a:ext cx="1163842" cy="1099183"/>
      </dsp:txXfrm>
    </dsp:sp>
    <dsp:sp modelId="{F414BB25-F5DB-4DAA-ADE3-34AB01754E75}">
      <dsp:nvSpPr>
        <dsp:cNvPr id="0" name=""/>
        <dsp:cNvSpPr/>
      </dsp:nvSpPr>
      <dsp:spPr>
        <a:xfrm>
          <a:off x="1354099" y="3035108"/>
          <a:ext cx="1645922" cy="1554479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Test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&amp;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Post-Si Engineering</a:t>
          </a:r>
        </a:p>
      </dsp:txBody>
      <dsp:txXfrm>
        <a:off x="1595139" y="3262756"/>
        <a:ext cx="1163842" cy="1099183"/>
      </dsp:txXfrm>
    </dsp:sp>
    <dsp:sp modelId="{4FE3D891-E84A-44C5-870F-046FA96BD5DB}">
      <dsp:nvSpPr>
        <dsp:cNvPr id="0" name=""/>
        <dsp:cNvSpPr/>
      </dsp:nvSpPr>
      <dsp:spPr>
        <a:xfrm>
          <a:off x="1354099" y="942861"/>
          <a:ext cx="1645922" cy="1554479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External Package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Assembly Engineering</a:t>
          </a:r>
        </a:p>
      </dsp:txBody>
      <dsp:txXfrm>
        <a:off x="1595139" y="1170509"/>
        <a:ext cx="1163842" cy="1099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B75B6-640F-460B-A0CF-2CCC604FEFAF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5DC4-D720-40BC-B0A7-61621C5D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2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5DC4-D720-40BC-B0A7-61621C5DF6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7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504BB-D965-46FB-A67C-2BB631CD0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44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504BB-D965-46FB-A67C-2BB631CD0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09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504BB-D965-46FB-A67C-2BB631CD0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78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504BB-D965-46FB-A67C-2BB631CD0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51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FE5DC4-D720-40BC-B0A7-61621C5DF6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6ABF86-9032-4541-8EE2-A9743ED817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100907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100907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98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1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6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02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44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026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302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43576402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7584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9608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13611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677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19665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8A25A-CF73-4B2A-ABE8-45A61A5CD71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594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07484" y="2810749"/>
            <a:ext cx="103632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72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54pt Intel Clear Pro</a:t>
            </a:r>
            <a:br>
              <a:rPr lang="en-US"/>
            </a:br>
            <a:r>
              <a:rPr lang="en-US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607484" y="4321533"/>
            <a:ext cx="103632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2133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16pt Intel Clear Subhead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978401" y="6491147"/>
            <a:ext cx="1401025" cy="2257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l Clear"/>
                <a:ea typeface="+mn-ea"/>
                <a:cs typeface="+mn-cs"/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876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609585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3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8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657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4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111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9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6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1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4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087259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9" y="4778609"/>
            <a:ext cx="10074386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9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723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828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36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72042893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90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14112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15407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23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100907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100907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087259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9" y="4778609"/>
            <a:ext cx="10074386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8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314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60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9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68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8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3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13381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1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465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368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809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021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6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7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0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18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733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068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63533888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5990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2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6480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832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40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4" y="2"/>
            <a:ext cx="12220135" cy="6857999"/>
          </a:xfrm>
          <a:prstGeom prst="rect">
            <a:avLst/>
          </a:prstGeom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8952" y="1793882"/>
            <a:ext cx="1120986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6771" tIns="33387" rIns="66771" bIns="33387" anchorCtr="1"/>
          <a:lstStyle/>
          <a:p>
            <a:pPr algn="r" defTabSz="914377"/>
            <a:endParaRPr lang="en-US" sz="175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364" y="3499179"/>
            <a:ext cx="7833493" cy="1258424"/>
          </a:xfrm>
        </p:spPr>
        <p:txBody>
          <a:bodyPr lIns="91440" rIns="91440" anchor="ctr" anchorCtr="0"/>
          <a:lstStyle>
            <a:lvl1pPr marL="0" algn="l" defTabSz="609570" rtl="0" eaLnBrk="1" latinLnBrk="0" hangingPunct="1">
              <a:lnSpc>
                <a:spcPct val="100000"/>
              </a:lnSpc>
              <a:defRPr lang="en-US" sz="6600" kern="1200" baseline="0" dirty="0">
                <a:solidFill>
                  <a:prstClr val="white"/>
                </a:solidFill>
                <a:effectLst/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2364" y="5029118"/>
            <a:ext cx="7833493" cy="1178001"/>
          </a:xfrm>
        </p:spPr>
        <p:txBody>
          <a:bodyPr lIns="91440" rIns="91440" anchor="ctr" anchorCtr="0"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5333"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9" y="650883"/>
            <a:ext cx="1666643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817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0F8F-BC38-4758-B2F8-CBC5C2F6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34C1D-4AAA-49BC-9336-E390E182D3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964276"/>
            <a:ext cx="12192000" cy="55362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79487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7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28248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5" y="2"/>
            <a:ext cx="1225296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983934"/>
            <a:ext cx="3657600" cy="250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0025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6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951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1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444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1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68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8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69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5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413153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3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978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2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4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635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7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1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9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908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172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485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20099084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767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9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2136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12973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36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  <p:sp>
        <p:nvSpPr>
          <p:cNvPr id="5" name="Footer Placeholder 3"/>
          <p:cNvSpPr txBox="1">
            <a:spLocks/>
          </p:cNvSpPr>
          <p:nvPr userDrawn="1"/>
        </p:nvSpPr>
        <p:spPr>
          <a:xfrm>
            <a:off x="8782901" y="6432517"/>
            <a:ext cx="2298617" cy="4254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794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33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60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097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59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2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6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69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9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4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54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33259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4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400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8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566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Global Supply Chain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image" Target="../media/image12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139653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Global Supply Chain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500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139653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Global Supply Chain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436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61000"/>
              </a:schemeClr>
            </a:gs>
            <a:gs pos="21000">
              <a:schemeClr val="accent1">
                <a:lumMod val="64000"/>
              </a:schemeClr>
            </a:gs>
            <a:gs pos="42000">
              <a:schemeClr val="bg1">
                <a:lumMod val="80000"/>
              </a:schemeClr>
            </a:gs>
            <a:gs pos="61000">
              <a:schemeClr val="bg1">
                <a:lumMod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86836" y="381005"/>
            <a:ext cx="11214101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7235" tIns="33619" rIns="67235" bIns="33619" anchor="ctr" anchorCtr="1"/>
          <a:lstStyle/>
          <a:p>
            <a:pPr defTabSz="914377">
              <a:lnSpc>
                <a:spcPct val="90000"/>
              </a:lnSpc>
              <a:spcBef>
                <a:spcPct val="0"/>
              </a:spcBef>
            </a:pPr>
            <a:endParaRPr lang="en-US" sz="2333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87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5" tIns="40092" rIns="80185" bIns="400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964278"/>
            <a:ext cx="12191999" cy="552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40092" rIns="80185" bIns="40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11582402" y="6492240"/>
            <a:ext cx="609599" cy="365760"/>
          </a:xfrm>
          <a:prstGeom prst="rect">
            <a:avLst/>
          </a:prstGeom>
          <a:noFill/>
        </p:spPr>
        <p:txBody>
          <a:bodyPr wrap="none" rIns="274320" rtlCol="0" anchor="ctr" anchorCtr="0">
            <a:noAutofit/>
          </a:bodyPr>
          <a:lstStyle>
            <a:defPPr>
              <a:defRPr lang="en-US"/>
            </a:defPPr>
            <a:lvl1pPr marL="0" algn="l" defTabSz="50120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0603" algn="l" defTabSz="50120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1206" algn="l" defTabSz="50120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1808" algn="l" defTabSz="50120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2411" algn="l" defTabSz="50120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3014" algn="l" defTabSz="50120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03617" algn="l" defTabSz="50120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54219" algn="l" defTabSz="50120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04823" algn="l" defTabSz="501206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6F92ACC-14D2-434B-9F4A-C82BDEC17AF4}" type="slidenum">
              <a:rPr lang="en-US" sz="1051" smtClean="0">
                <a:solidFill>
                  <a:prstClr val="white"/>
                </a:solidFill>
              </a:rPr>
              <a:pPr algn="r"/>
              <a:t>‹#›</a:t>
            </a:fld>
            <a:endParaRPr lang="en-US" sz="1051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" y="6492240"/>
            <a:ext cx="1787235" cy="365760"/>
          </a:xfrm>
          <a:prstGeom prst="rect">
            <a:avLst/>
          </a:prstGeom>
          <a:noFill/>
        </p:spPr>
        <p:txBody>
          <a:bodyPr wrap="square" lIns="274320" rtlCol="0" anchor="ctr" anchorCtr="0">
            <a:noAutofit/>
          </a:bodyPr>
          <a:lstStyle/>
          <a:p>
            <a:pPr defTabSz="914377"/>
            <a:r>
              <a:rPr lang="en-US" sz="1000">
                <a:solidFill>
                  <a:prstClr val="white"/>
                </a:solidFill>
              </a:rPr>
              <a:t>Global Supply Chain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0B3E21-B005-4A20-A98C-B548C5ECA97B}"/>
              </a:ext>
            </a:extLst>
          </p:cNvPr>
          <p:cNvSpPr txBox="1"/>
          <p:nvPr userDrawn="1"/>
        </p:nvSpPr>
        <p:spPr>
          <a:xfrm>
            <a:off x="3836980" y="6492240"/>
            <a:ext cx="4513811" cy="365760"/>
          </a:xfrm>
          <a:prstGeom prst="rect">
            <a:avLst/>
          </a:prstGeom>
          <a:noFill/>
        </p:spPr>
        <p:txBody>
          <a:bodyPr wrap="square" lIns="274320" rtlCol="0" anchor="ctr" anchorCtr="0">
            <a:noAutofit/>
          </a:bodyPr>
          <a:lstStyle/>
          <a:p>
            <a:pPr algn="ctr" defTabSz="914377"/>
            <a:r>
              <a:rPr lang="en-US" sz="1000">
                <a:solidFill>
                  <a:prstClr val="white"/>
                </a:solidFill>
              </a:rPr>
              <a:t>INTEL CONFIDENTIAL  – Do Not Forward </a:t>
            </a:r>
          </a:p>
        </p:txBody>
      </p:sp>
    </p:spTree>
    <p:extLst>
      <p:ext uri="{BB962C8B-B14F-4D97-AF65-F5344CB8AC3E}">
        <p14:creationId xmlns:p14="http://schemas.microsoft.com/office/powerpoint/2010/main" val="12714700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ransition>
    <p:fade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33408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66817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00226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33634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3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164724" indent="-16472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16450" indent="-16472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/>
          <a:latin typeface="+mn-lt"/>
          <a:cs typeface="+mn-cs"/>
        </a:defRPr>
      </a:lvl2pPr>
      <a:lvl3pPr marL="668174" indent="-164724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/>
          <a:latin typeface="+mn-lt"/>
          <a:cs typeface="+mn-cs"/>
        </a:defRPr>
      </a:lvl3pPr>
      <a:lvl4pPr marL="1010381" indent="-175165" algn="l" rtl="0" eaLnBrk="1" fontAlgn="base" hangingPunct="1">
        <a:spcBef>
          <a:spcPct val="20000"/>
        </a:spcBef>
        <a:spcAft>
          <a:spcPct val="0"/>
        </a:spcAft>
        <a:buChar char="–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262107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1596193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1930281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2264366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2598454" indent="-168205" algn="l" rtl="0" eaLnBrk="1" fontAlgn="base" hangingPunct="1">
        <a:spcBef>
          <a:spcPct val="20000"/>
        </a:spcBef>
        <a:spcAft>
          <a:spcPct val="0"/>
        </a:spcAft>
        <a:buChar char="•"/>
        <a:defRPr sz="141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408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68174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02262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3634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0436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04521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38608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672695" algn="l" defTabSz="668174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Global Supply Chain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9235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1364476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Global Supply Chain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324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890856C-C4EF-452B-91EC-0113AA047779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 flipV="1">
            <a:off x="4009829" y="2611038"/>
            <a:ext cx="1019409" cy="1343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7875697-2837-4000-870C-5BCBDEE86FD3}"/>
              </a:ext>
            </a:extLst>
          </p:cNvPr>
          <p:cNvCxnSpPr>
            <a:cxnSpLocks/>
          </p:cNvCxnSpPr>
          <p:nvPr/>
        </p:nvCxnSpPr>
        <p:spPr>
          <a:xfrm>
            <a:off x="4520290" y="1855718"/>
            <a:ext cx="0" cy="1673286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B401D2-CDC9-4EBB-8028-454102AA1F57}"/>
              </a:ext>
            </a:extLst>
          </p:cNvPr>
          <p:cNvSpPr/>
          <p:nvPr/>
        </p:nvSpPr>
        <p:spPr>
          <a:xfrm>
            <a:off x="2397352" y="234297"/>
            <a:ext cx="4924510" cy="1641445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F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oundry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T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echnology &amp;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E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ngineering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Changhong Dai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FD8888-C2CA-4B3B-BCBE-091A591C60EE}"/>
              </a:ext>
            </a:extLst>
          </p:cNvPr>
          <p:cNvSpPr/>
          <p:nvPr/>
        </p:nvSpPr>
        <p:spPr>
          <a:xfrm>
            <a:off x="5029238" y="2239175"/>
            <a:ext cx="1640010" cy="746411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FFFFFF"/>
                </a:solidFill>
                <a:latin typeface="Intel Clear"/>
              </a:rPr>
              <a:t>Chief of Staff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rPr>
              <a:t>&amp;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rPr>
              <a:t>FTE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Operations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Mario Abravanel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8D9CD8-9628-4EA1-9812-1D4749BDE35B}"/>
              </a:ext>
            </a:extLst>
          </p:cNvPr>
          <p:cNvSpPr/>
          <p:nvPr/>
        </p:nvSpPr>
        <p:spPr>
          <a:xfrm>
            <a:off x="2662393" y="2237212"/>
            <a:ext cx="1347436" cy="747651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Executive Assistant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Cielo Pangilinan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A125D58-8906-4AB4-9064-3A4128D34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t="9646" r="17511" b="3644"/>
          <a:stretch/>
        </p:blipFill>
        <p:spPr>
          <a:xfrm>
            <a:off x="1923594" y="2234390"/>
            <a:ext cx="621544" cy="7620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CACC5E1-DA92-46B8-92F3-41E12C6564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0538" r="16666" b="16606"/>
          <a:stretch/>
        </p:blipFill>
        <p:spPr>
          <a:xfrm>
            <a:off x="500502" y="354982"/>
            <a:ext cx="1622494" cy="1390708"/>
          </a:xfrm>
          <a:prstGeom prst="roundRect">
            <a:avLst>
              <a:gd name="adj" fmla="val 74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D934011A-E799-4F3C-9BD0-39E3D9903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9736" r="21608" b="18882"/>
          <a:stretch/>
        </p:blipFill>
        <p:spPr bwMode="auto">
          <a:xfrm>
            <a:off x="6825260" y="2128306"/>
            <a:ext cx="721669" cy="933925"/>
          </a:xfrm>
          <a:prstGeom prst="roundRect">
            <a:avLst>
              <a:gd name="adj" fmla="val 110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259C89E-6AE6-4819-91FD-440A8C8AD9FC}"/>
              </a:ext>
            </a:extLst>
          </p:cNvPr>
          <p:cNvGrpSpPr/>
          <p:nvPr/>
        </p:nvGrpSpPr>
        <p:grpSpPr>
          <a:xfrm>
            <a:off x="8739357" y="62115"/>
            <a:ext cx="2276502" cy="3351413"/>
            <a:chOff x="9848360" y="36738"/>
            <a:chExt cx="2276502" cy="33514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65F175-DAFF-4E61-8738-93EC2245D381}"/>
                </a:ext>
              </a:extLst>
            </p:cNvPr>
            <p:cNvSpPr/>
            <p:nvPr/>
          </p:nvSpPr>
          <p:spPr>
            <a:xfrm>
              <a:off x="9848360" y="36738"/>
              <a:ext cx="2276502" cy="335141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3895B5F-C088-45C6-BFB2-82B4A8FC6728}"/>
                </a:ext>
              </a:extLst>
            </p:cNvPr>
            <p:cNvSpPr/>
            <p:nvPr/>
          </p:nvSpPr>
          <p:spPr>
            <a:xfrm>
              <a:off x="9994878" y="2652693"/>
              <a:ext cx="1280160" cy="64008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1200">
                  <a:solidFill>
                    <a:schemeClr val="bg1"/>
                  </a:solidFill>
                  <a:latin typeface="Calibri" panose="020F0502020204030204"/>
                </a:rPr>
                <a:t>Quality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1200">
                  <a:solidFill>
                    <a:schemeClr val="bg1"/>
                  </a:solidFill>
                  <a:latin typeface="Calibri" panose="020F0502020204030204"/>
                </a:rPr>
                <a:t>&amp; Reliability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</a:rPr>
                <a:t>Thad Gardner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72240C50-E219-4EE6-8C7B-380DAF96EF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5" t="4830" r="12170" b="12358"/>
            <a:stretch/>
          </p:blipFill>
          <p:spPr bwMode="auto">
            <a:xfrm>
              <a:off x="11449426" y="2753212"/>
              <a:ext cx="544111" cy="544111"/>
            </a:xfrm>
            <a:prstGeom prst="roundRect">
              <a:avLst>
                <a:gd name="adj" fmla="val 1327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43FA8B4-E15A-4FBE-8AD1-0EA6F92A08B5}"/>
                </a:ext>
              </a:extLst>
            </p:cNvPr>
            <p:cNvSpPr/>
            <p:nvPr/>
          </p:nvSpPr>
          <p:spPr>
            <a:xfrm>
              <a:off x="9994878" y="407841"/>
              <a:ext cx="1280160" cy="548640"/>
            </a:xfrm>
            <a:prstGeom prst="round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1200">
                  <a:solidFill>
                    <a:schemeClr val="bg1"/>
                  </a:solidFill>
                  <a:latin typeface="Intel Clear"/>
                </a:rPr>
                <a:t>HR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</a:rPr>
                <a:t>Julia Mendoza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B46F181-32A0-4710-B4EE-5A7D538783CF}"/>
                </a:ext>
              </a:extLst>
            </p:cNvPr>
            <p:cNvSpPr/>
            <p:nvPr/>
          </p:nvSpPr>
          <p:spPr>
            <a:xfrm>
              <a:off x="9994878" y="1824653"/>
              <a:ext cx="1280160" cy="640080"/>
            </a:xfrm>
            <a:prstGeom prst="round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Finance</a:t>
              </a:r>
              <a:endPara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</a:rPr>
                <a:t>Markus Andersen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Lamin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</a:rPr>
                <a:t>Juwara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CD805EA-9027-433F-9CB4-B8168B2693E8}"/>
                </a:ext>
              </a:extLst>
            </p:cNvPr>
            <p:cNvSpPr/>
            <p:nvPr/>
          </p:nvSpPr>
          <p:spPr>
            <a:xfrm>
              <a:off x="9994878" y="1039086"/>
              <a:ext cx="1280160" cy="548640"/>
            </a:xfrm>
            <a:prstGeom prst="round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1200" dirty="0">
                  <a:solidFill>
                    <a:schemeClr val="bg1"/>
                  </a:solidFill>
                  <a:latin typeface="Intel Clear"/>
                </a:rPr>
                <a:t>Legal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</a:rPr>
                <a:t>Jo Levy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3B7160-44B4-44E5-B61D-0F8CFC42DF64}"/>
                </a:ext>
              </a:extLst>
            </p:cNvPr>
            <p:cNvSpPr txBox="1"/>
            <p:nvPr/>
          </p:nvSpPr>
          <p:spPr>
            <a:xfrm>
              <a:off x="10571374" y="124341"/>
              <a:ext cx="843240" cy="261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4A86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Partners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470AC7-BC08-4DC6-B515-F12F7C598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61049" y="1609189"/>
              <a:ext cx="520865" cy="5357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3837DC5-92BA-4506-A699-F2CB15F83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53258" y="2157315"/>
              <a:ext cx="536446" cy="5441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74675D-2A4E-4A9A-89A2-053074AFE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55429" y="398571"/>
              <a:ext cx="532104" cy="5804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21C45-DC36-4206-9651-7970F8A9B85E}"/>
              </a:ext>
            </a:extLst>
          </p:cNvPr>
          <p:cNvCxnSpPr>
            <a:cxnSpLocks/>
          </p:cNvCxnSpPr>
          <p:nvPr/>
        </p:nvCxnSpPr>
        <p:spPr>
          <a:xfrm>
            <a:off x="7891555" y="3531277"/>
            <a:ext cx="0" cy="281633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30FEE56-150A-4275-A766-7FEF376CE1C7}"/>
              </a:ext>
            </a:extLst>
          </p:cNvPr>
          <p:cNvCxnSpPr>
            <a:cxnSpLocks/>
          </p:cNvCxnSpPr>
          <p:nvPr/>
        </p:nvCxnSpPr>
        <p:spPr>
          <a:xfrm>
            <a:off x="4523320" y="3529004"/>
            <a:ext cx="0" cy="277437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0FAB6A-FB4A-4343-A5F8-D72AC9343918}"/>
              </a:ext>
            </a:extLst>
          </p:cNvPr>
          <p:cNvCxnSpPr>
            <a:cxnSpLocks/>
          </p:cNvCxnSpPr>
          <p:nvPr/>
        </p:nvCxnSpPr>
        <p:spPr>
          <a:xfrm>
            <a:off x="6251166" y="3529004"/>
            <a:ext cx="0" cy="281633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56AD96-6CA9-47C0-A6AB-C44AFE0C4AAC}"/>
              </a:ext>
            </a:extLst>
          </p:cNvPr>
          <p:cNvCxnSpPr>
            <a:cxnSpLocks/>
          </p:cNvCxnSpPr>
          <p:nvPr/>
        </p:nvCxnSpPr>
        <p:spPr>
          <a:xfrm>
            <a:off x="1118814" y="3529004"/>
            <a:ext cx="10182745" cy="0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F4C8DFF-1DB0-409C-B639-6A0A079D3526}"/>
              </a:ext>
            </a:extLst>
          </p:cNvPr>
          <p:cNvCxnSpPr>
            <a:cxnSpLocks/>
          </p:cNvCxnSpPr>
          <p:nvPr/>
        </p:nvCxnSpPr>
        <p:spPr>
          <a:xfrm>
            <a:off x="2832444" y="3530110"/>
            <a:ext cx="0" cy="282598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71DEC7F-7116-45F3-9AAD-E411102EF8EA}"/>
              </a:ext>
            </a:extLst>
          </p:cNvPr>
          <p:cNvCxnSpPr>
            <a:cxnSpLocks/>
          </p:cNvCxnSpPr>
          <p:nvPr/>
        </p:nvCxnSpPr>
        <p:spPr>
          <a:xfrm>
            <a:off x="1125638" y="3522180"/>
            <a:ext cx="0" cy="282599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E871BA81-685D-40DD-B35C-E015918E627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8759" y="5275713"/>
            <a:ext cx="747372" cy="1118472"/>
          </a:xfrm>
          <a:prstGeom prst="roundRect">
            <a:avLst>
              <a:gd name="adj" fmla="val 119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17D23D-38E5-49D0-AABA-D99DC71A11E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2032" y="5275713"/>
            <a:ext cx="794948" cy="1118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C0DDB57-9D12-4D99-8C30-AC787203140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041" r="6178" b="22369"/>
          <a:stretch/>
        </p:blipFill>
        <p:spPr>
          <a:xfrm>
            <a:off x="5819134" y="5275713"/>
            <a:ext cx="823419" cy="1125416"/>
          </a:xfrm>
          <a:prstGeom prst="roundRect">
            <a:avLst>
              <a:gd name="adj" fmla="val 102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4" name="Picture 53" descr="A person wearing a blue shirt&#10;&#10;Description automatically generated">
            <a:extLst>
              <a:ext uri="{FF2B5EF4-FFF2-40B4-BE49-F238E27FC236}">
                <a16:creationId xmlns:a16="http://schemas.microsoft.com/office/drawing/2014/main" id="{EA29C06D-0C7E-4124-961F-3D62E2B916A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r="9203"/>
          <a:stretch/>
        </p:blipFill>
        <p:spPr>
          <a:xfrm>
            <a:off x="1097224" y="5275713"/>
            <a:ext cx="914400" cy="111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B2B87A8D-9523-4E25-8041-58B333867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278" y="5275713"/>
            <a:ext cx="864064" cy="1125416"/>
          </a:xfrm>
          <a:prstGeom prst="roundRect">
            <a:avLst>
              <a:gd name="adj" fmla="val 117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E229CC9-8343-44E9-86E6-3323C3CE4085}"/>
              </a:ext>
            </a:extLst>
          </p:cNvPr>
          <p:cNvSpPr/>
          <p:nvPr/>
        </p:nvSpPr>
        <p:spPr>
          <a:xfrm>
            <a:off x="304211" y="3719875"/>
            <a:ext cx="1642853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Foundry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Technology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PATHFINDING</a:t>
            </a: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(2nm &amp; Beyond)</a:t>
            </a: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6CB4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sym typeface="Helvetica Neue"/>
              </a:rPr>
              <a:t>Srini Rajagopalan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Jeff Watt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25A6DF8-FA8D-49B2-9A9B-0848BFB71FDB}"/>
              </a:ext>
            </a:extLst>
          </p:cNvPr>
          <p:cNvSpPr/>
          <p:nvPr/>
        </p:nvSpPr>
        <p:spPr>
          <a:xfrm>
            <a:off x="2073605" y="3719875"/>
            <a:ext cx="1517678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Foundry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Technology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kern="1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(3nm &amp; Equivalent)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>
              <a:solidFill>
                <a:srgbClr val="F6CB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Kingsley Lai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936E525-948D-4C73-A358-E1C5470423F9}"/>
              </a:ext>
            </a:extLst>
          </p:cNvPr>
          <p:cNvSpPr/>
          <p:nvPr/>
        </p:nvSpPr>
        <p:spPr>
          <a:xfrm>
            <a:off x="3664161" y="3719875"/>
            <a:ext cx="1718318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Foundry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Technology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(5nm &amp; Older)</a:t>
            </a:r>
          </a:p>
          <a:p>
            <a:pPr lvl="0" algn="ctr" defTabSz="914400"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1100" kern="1200" dirty="0">
              <a:solidFill>
                <a:srgbClr val="F6CB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Sourav Chakravarty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1A21BDD-5892-45E9-9C9F-1D4341CEC9C1}"/>
              </a:ext>
            </a:extLst>
          </p:cNvPr>
          <p:cNvSpPr/>
          <p:nvPr/>
        </p:nvSpPr>
        <p:spPr>
          <a:xfrm>
            <a:off x="7132716" y="3719875"/>
            <a:ext cx="1517678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External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PACKAGE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Assembly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Thomas Huber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843251F-EAFF-4BC6-9B8A-034E4C69A2B8}"/>
              </a:ext>
            </a:extLst>
          </p:cNvPr>
          <p:cNvSpPr/>
          <p:nvPr/>
        </p:nvSpPr>
        <p:spPr>
          <a:xfrm>
            <a:off x="5473501" y="3719875"/>
            <a:ext cx="1555330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Silicon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Rajesh Galivanche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394AFE89-E65B-4DE0-A6F7-936E29C82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4896" y="5275713"/>
            <a:ext cx="823419" cy="1133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457128D-FF84-4552-ABA7-D19BDE9C99B9}"/>
              </a:ext>
            </a:extLst>
          </p:cNvPr>
          <p:cNvCxnSpPr>
            <a:cxnSpLocks/>
          </p:cNvCxnSpPr>
          <p:nvPr/>
        </p:nvCxnSpPr>
        <p:spPr>
          <a:xfrm>
            <a:off x="9403153" y="3531176"/>
            <a:ext cx="0" cy="281633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C3950A2-C851-423C-A6CA-D9BD49BBA20C}"/>
              </a:ext>
            </a:extLst>
          </p:cNvPr>
          <p:cNvSpPr/>
          <p:nvPr/>
        </p:nvSpPr>
        <p:spPr>
          <a:xfrm>
            <a:off x="8747637" y="3719875"/>
            <a:ext cx="1369401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External Technology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/>
              </a:rPr>
              <a:t>PLATFORM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 Planning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Chee How Lim</a:t>
            </a: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42D90DE8-C0FC-417A-989E-D02A13C6C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5"/>
          <a:stretch/>
        </p:blipFill>
        <p:spPr bwMode="auto">
          <a:xfrm>
            <a:off x="8877434" y="5275713"/>
            <a:ext cx="999658" cy="1118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3AE3449-96D1-45C8-B9B5-7406BCA084B5}"/>
              </a:ext>
            </a:extLst>
          </p:cNvPr>
          <p:cNvCxnSpPr>
            <a:cxnSpLocks/>
          </p:cNvCxnSpPr>
          <p:nvPr/>
        </p:nvCxnSpPr>
        <p:spPr>
          <a:xfrm>
            <a:off x="11301559" y="3531075"/>
            <a:ext cx="0" cy="281633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28F58D9-454A-496F-A577-89165A1C2940}"/>
              </a:ext>
            </a:extLst>
          </p:cNvPr>
          <p:cNvSpPr/>
          <p:nvPr/>
        </p:nvSpPr>
        <p:spPr>
          <a:xfrm>
            <a:off x="10452346" y="3719875"/>
            <a:ext cx="1575139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External Modular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/>
              </a:rPr>
              <a:t>INTEGRATION</a:t>
            </a:r>
            <a:br>
              <a:rPr lang="en-US" sz="1600" dirty="0">
                <a:solidFill>
                  <a:schemeClr val="accent2"/>
                </a:solidFill>
                <a:latin typeface="Calibri" panose="020F0502020204030204"/>
              </a:rPr>
            </a:br>
            <a:r>
              <a:rPr lang="en-US" sz="1600" dirty="0">
                <a:solidFill>
                  <a:schemeClr val="accent2"/>
                </a:solidFill>
                <a:latin typeface="Calibri" panose="020F0502020204030204"/>
              </a:rPr>
              <a:t>&amp; Memory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>
              <a:solidFill>
                <a:schemeClr val="accent2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en-US" sz="1200" dirty="0" err="1">
                <a:solidFill>
                  <a:srgbClr val="FFC000"/>
                </a:solidFill>
                <a:latin typeface="Intel Clear"/>
              </a:rPr>
              <a:t>DerChang</a:t>
            </a:r>
            <a:r>
              <a:rPr lang="en-US" sz="1200" dirty="0">
                <a:solidFill>
                  <a:srgbClr val="FFC000"/>
                </a:solidFill>
                <a:latin typeface="Intel Clear"/>
              </a:rPr>
              <a:t> Kau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Pei Hua Wang</a:t>
            </a:r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id="{CAF05AE3-939C-4B6E-BC9A-C209ABA1D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3728" y="5275713"/>
            <a:ext cx="1058186" cy="1118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09434-D6D7-484A-9CAF-E55A64B63D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44665" y="1059872"/>
            <a:ext cx="531948" cy="535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A21F2CBB-E0B9-4BDF-885D-26AE3A76A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" b="1551"/>
          <a:stretch/>
        </p:blipFill>
        <p:spPr bwMode="auto">
          <a:xfrm>
            <a:off x="10183980" y="5275713"/>
            <a:ext cx="831880" cy="1126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82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01A51ED-F254-4FCC-8EFD-FA156D3E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24" y="182631"/>
            <a:ext cx="10674239" cy="571495"/>
          </a:xfrm>
        </p:spPr>
        <p:txBody>
          <a:bodyPr vert="horz"/>
          <a:lstStyle/>
          <a:p>
            <a:r>
              <a:rPr lang="en-US" sz="4800" dirty="0">
                <a:latin typeface="IntelOne Display Light" panose="020B0403020203020204" pitchFamily="34" charset="0"/>
              </a:rPr>
              <a:t>Enabling Products</a:t>
            </a:r>
            <a:r>
              <a:rPr lang="en-US" sz="4800" dirty="0"/>
              <a:t> for External Foundry</a:t>
            </a:r>
          </a:p>
        </p:txBody>
      </p:sp>
      <p:graphicFrame>
        <p:nvGraphicFramePr>
          <p:cNvPr id="44" name="Table 4">
            <a:extLst>
              <a:ext uri="{FF2B5EF4-FFF2-40B4-BE49-F238E27FC236}">
                <a16:creationId xmlns:a16="http://schemas.microsoft.com/office/drawing/2014/main" id="{6D8E39E3-0B89-4249-8E1E-0F6884A69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83921"/>
              </p:ext>
            </p:extLst>
          </p:nvPr>
        </p:nvGraphicFramePr>
        <p:xfrm>
          <a:off x="294826" y="2786741"/>
          <a:ext cx="11300839" cy="3745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18">
                  <a:extLst>
                    <a:ext uri="{9D8B030D-6E8A-4147-A177-3AD203B41FA5}">
                      <a16:colId xmlns:a16="http://schemas.microsoft.com/office/drawing/2014/main" val="44271883"/>
                    </a:ext>
                  </a:extLst>
                </a:gridCol>
                <a:gridCol w="3371021">
                  <a:extLst>
                    <a:ext uri="{9D8B030D-6E8A-4147-A177-3AD203B41FA5}">
                      <a16:colId xmlns:a16="http://schemas.microsoft.com/office/drawing/2014/main" val="2640468327"/>
                    </a:ext>
                  </a:extLst>
                </a:gridCol>
                <a:gridCol w="6890053">
                  <a:extLst>
                    <a:ext uri="{9D8B030D-6E8A-4147-A177-3AD203B41FA5}">
                      <a16:colId xmlns:a16="http://schemas.microsoft.com/office/drawing/2014/main" val="3465262345"/>
                    </a:ext>
                  </a:extLst>
                </a:gridCol>
                <a:gridCol w="531847">
                  <a:extLst>
                    <a:ext uri="{9D8B030D-6E8A-4147-A177-3AD203B41FA5}">
                      <a16:colId xmlns:a16="http://schemas.microsoft.com/office/drawing/2014/main" val="3485415404"/>
                    </a:ext>
                  </a:extLst>
                </a:gridCol>
              </a:tblGrid>
              <a:tr h="528325">
                <a:tc row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IntelOne Display Light" panose="020B0403020203020204" pitchFamily="34" charset="0"/>
                          <a:sym typeface="Helvetica Neue"/>
                        </a:rPr>
                        <a:t>Capabilities</a:t>
                      </a:r>
                      <a:endParaRPr lang="en-US" sz="1800" dirty="0">
                        <a:solidFill>
                          <a:schemeClr val="bg1">
                            <a:lumMod val="95000"/>
                          </a:schemeClr>
                        </a:solidFill>
                        <a:latin typeface="IntelOne Display Light" panose="020B0403020203020204" pitchFamily="34" charset="0"/>
                        <a:sym typeface="Helvetica Neue"/>
                      </a:endParaRPr>
                    </a:p>
                  </a:txBody>
                  <a:tcPr vert="vert27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IntelOne Display Light" panose="020B0403020203020204" pitchFamily="34" charset="0"/>
                          <a:sym typeface="Helvetica Neue"/>
                        </a:rPr>
                        <a:t>Achieving Intel Product Leadership Through Supply Chain Excellence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IntelOne Display Light" panose="020B0403020203020204" pitchFamily="34" charset="0"/>
                          <a:sym typeface="Helvetica Neue"/>
                        </a:rPr>
                        <a:t>Ecosystem Development</a:t>
                      </a:r>
                    </a:p>
                  </a:txBody>
                  <a:tcPr vert="vert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06002"/>
                  </a:ext>
                </a:extLst>
              </a:tr>
              <a:tr h="38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External Technology </a:t>
                      </a: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Platform </a:t>
                      </a:r>
                      <a:r>
                        <a:rPr lang="en-US" sz="12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0" cap="none" spc="0" baseline="0" dirty="0">
                          <a:solidFill>
                            <a:prstClr val="black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Multi-Foundry Technology Platform Definition for Products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54685"/>
                  </a:ext>
                </a:extLst>
              </a:tr>
              <a:tr h="38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External Modular </a:t>
                      </a: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Integration </a:t>
                      </a:r>
                      <a:r>
                        <a:rPr lang="en-US" sz="12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&amp; 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0" cap="none" spc="0" baseline="0" dirty="0">
                          <a:solidFill>
                            <a:prstClr val="black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System Integration for Advanced Si-Package Interactions, including Embedded Memory 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301993"/>
                  </a:ext>
                </a:extLst>
              </a:tr>
              <a:tr h="387494"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ym typeface="Helvetica Neu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Foundry Technology in </a:t>
                      </a: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Pathfinding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77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0" cap="none" spc="0" baseline="0" dirty="0">
                          <a:solidFill>
                            <a:prstClr val="black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Drive Process Technology Definition with Foundry to Enable Process Optimization for Intel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974279"/>
                  </a:ext>
                </a:extLst>
              </a:tr>
              <a:tr h="524608">
                <a:tc vMerge="1"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Foundry Technology in </a:t>
                      </a: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 defTabSz="914377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0" dirty="0">
                          <a:solidFill>
                            <a:prstClr val="black"/>
                          </a:solidFill>
                          <a:sym typeface="Helvetica Neue"/>
                        </a:rPr>
                        <a:t>Assess PPA for Advanced Nodes; Define and Implement Testchips to support assessment </a:t>
                      </a:r>
                    </a:p>
                    <a:p>
                      <a:pPr marL="285750" lvl="0" indent="-285750" algn="l" defTabSz="914377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0" dirty="0">
                          <a:solidFill>
                            <a:prstClr val="black"/>
                          </a:solidFill>
                          <a:sym typeface="Helvetica Neue"/>
                        </a:rPr>
                        <a:t>Technical Program Management and Ongoing DTCO with Product Design Teams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ym typeface="Helvetica Neu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105258"/>
                  </a:ext>
                </a:extLst>
              </a:tr>
              <a:tr h="539262">
                <a:tc vMerge="1"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Foundry Technology in </a:t>
                      </a: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Manufacturing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algn="l" defTabSz="914377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de-DE" sz="1200" kern="0" dirty="0">
                          <a:solidFill>
                            <a:prstClr val="black"/>
                          </a:solidFill>
                          <a:sym typeface="Helvetica Neue"/>
                        </a:rPr>
                        <a:t>Drive Introduction of New Products</a:t>
                      </a:r>
                    </a:p>
                    <a:p>
                      <a:pPr marL="285750" lvl="0" indent="-285750" algn="l" defTabSz="914377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de-DE" sz="1200" kern="0" dirty="0">
                          <a:solidFill>
                            <a:prstClr val="black"/>
                          </a:solidFill>
                          <a:sym typeface="Helvetica Neue"/>
                        </a:rPr>
                        <a:t>Manage Low Yield correlation, FIFA &amp; Technical Stability of HVM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ym typeface="Helvetica Neu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1201691"/>
                  </a:ext>
                </a:extLst>
              </a:tr>
              <a:tr h="391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Test</a:t>
                      </a:r>
                      <a:r>
                        <a:rPr lang="en-US" sz="1200" dirty="0"/>
                        <a:t> &amp; Post-Si Engineering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377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0" dirty="0">
                          <a:solidFill>
                            <a:prstClr val="black"/>
                          </a:solidFill>
                        </a:rPr>
                        <a:t>Enable Qualification of OSATS for Test; monitor Technical Stability</a:t>
                      </a:r>
                    </a:p>
                    <a:p>
                      <a:pPr marL="285750" indent="-285750" algn="l" defTabSz="914377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kern="0" dirty="0">
                          <a:solidFill>
                            <a:prstClr val="black"/>
                          </a:solidFill>
                        </a:rPr>
                        <a:t>Assist in power-performance, yield, and bin-split issues; Drive Test Time Reduction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>
                        <a:sym typeface="Helvetica Neue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544216"/>
                  </a:ext>
                </a:extLst>
              </a:tr>
              <a:tr h="391170">
                <a:tc vMerge="1"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External</a:t>
                      </a: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Package</a:t>
                      </a:r>
                      <a:r>
                        <a:rPr lang="en-US" sz="1200" dirty="0"/>
                        <a:t> &amp; Assembly Engineering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377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de-DE" sz="1200" kern="0" dirty="0">
                          <a:solidFill>
                            <a:prstClr val="black"/>
                          </a:solidFill>
                          <a:sym typeface="Helvetica Neue"/>
                        </a:rPr>
                        <a:t>Assess New Package Technology and Early Partnering with OSATs to Enable for Intel needs</a:t>
                      </a:r>
                    </a:p>
                    <a:p>
                      <a:pPr marL="285750" indent="-285750" algn="l" defTabSz="914377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MY" sz="1200" kern="0" dirty="0">
                          <a:solidFill>
                            <a:prstClr val="black"/>
                          </a:solidFill>
                          <a:sym typeface="Helvetica Neue"/>
                        </a:rPr>
                        <a:t>Qualification of Assembly Manufacturing Sites/Equipment/Process and Validation</a:t>
                      </a:r>
                      <a:endParaRPr lang="en-MY" sz="1200" kern="0" dirty="0">
                        <a:solidFill>
                          <a:srgbClr val="FF0000"/>
                        </a:solidFill>
                        <a:sym typeface="Helvetica Neue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094603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786ED08-6D69-4263-AA54-905869D7827B}"/>
              </a:ext>
            </a:extLst>
          </p:cNvPr>
          <p:cNvGrpSpPr/>
          <p:nvPr/>
        </p:nvGrpSpPr>
        <p:grpSpPr>
          <a:xfrm>
            <a:off x="480224" y="954338"/>
            <a:ext cx="10639502" cy="950822"/>
            <a:chOff x="471445" y="2033710"/>
            <a:chExt cx="10639502" cy="9508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F48F16-1E98-4493-9949-A81009EF8992}"/>
                </a:ext>
              </a:extLst>
            </p:cNvPr>
            <p:cNvGrpSpPr/>
            <p:nvPr/>
          </p:nvGrpSpPr>
          <p:grpSpPr>
            <a:xfrm>
              <a:off x="990784" y="2101810"/>
              <a:ext cx="10120163" cy="882722"/>
              <a:chOff x="916400" y="1026025"/>
              <a:chExt cx="10553198" cy="882722"/>
            </a:xfrm>
          </p:grpSpPr>
          <p:sp>
            <p:nvSpPr>
              <p:cNvPr id="76" name="!!Execution">
                <a:extLst>
                  <a:ext uri="{FF2B5EF4-FFF2-40B4-BE49-F238E27FC236}">
                    <a16:creationId xmlns:a16="http://schemas.microsoft.com/office/drawing/2014/main" id="{8AA8C954-30C9-4FAF-A181-09C79E70FE63}"/>
                  </a:ext>
                </a:extLst>
              </p:cNvPr>
              <p:cNvSpPr/>
              <p:nvPr/>
            </p:nvSpPr>
            <p:spPr>
              <a:xfrm rot="10800000" flipH="1">
                <a:off x="7892025" y="1026025"/>
                <a:ext cx="3436891" cy="464008"/>
              </a:xfrm>
              <a:prstGeom prst="homePlate">
                <a:avLst>
                  <a:gd name="adj" fmla="val 32953"/>
                </a:avLst>
              </a:prstGeom>
              <a:gradFill>
                <a:gsLst>
                  <a:gs pos="0">
                    <a:srgbClr val="172C57"/>
                  </a:gs>
                  <a:gs pos="100000">
                    <a:srgbClr val="00467A"/>
                  </a:gs>
                </a:gsLst>
                <a:lin ang="0" scaled="0"/>
              </a:gradFill>
              <a:ln w="1905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8229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L" sz="10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Helvetica"/>
                  <a:sym typeface="Helvetica Neue"/>
                </a:endParaRPr>
              </a:p>
            </p:txBody>
          </p:sp>
          <p:sp>
            <p:nvSpPr>
              <p:cNvPr id="77" name="!!Execution">
                <a:extLst>
                  <a:ext uri="{FF2B5EF4-FFF2-40B4-BE49-F238E27FC236}">
                    <a16:creationId xmlns:a16="http://schemas.microsoft.com/office/drawing/2014/main" id="{F2741D2F-4423-45A7-9BA1-59F0A0DF7BFF}"/>
                  </a:ext>
                </a:extLst>
              </p:cNvPr>
              <p:cNvSpPr/>
              <p:nvPr/>
            </p:nvSpPr>
            <p:spPr>
              <a:xfrm rot="10800000" flipH="1">
                <a:off x="3640307" y="1032568"/>
                <a:ext cx="4543443" cy="453570"/>
              </a:xfrm>
              <a:prstGeom prst="homePlate">
                <a:avLst>
                  <a:gd name="adj" fmla="val 32953"/>
                </a:avLst>
              </a:prstGeom>
              <a:gradFill>
                <a:gsLst>
                  <a:gs pos="0">
                    <a:srgbClr val="172C57"/>
                  </a:gs>
                  <a:gs pos="100000">
                    <a:srgbClr val="00467A"/>
                  </a:gs>
                </a:gsLst>
                <a:lin ang="0" scaled="0"/>
              </a:gradFill>
              <a:ln w="1905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8229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L" sz="10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Helvetica"/>
                  <a:sym typeface="Helvetica Neue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9C61F9F-22E0-429C-804D-DDBA2316695F}"/>
                  </a:ext>
                </a:extLst>
              </p:cNvPr>
              <p:cNvSpPr txBox="1"/>
              <p:nvPr/>
            </p:nvSpPr>
            <p:spPr>
              <a:xfrm>
                <a:off x="3919169" y="1091494"/>
                <a:ext cx="3436891" cy="33572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One Display Regular" panose="020B0503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</a:rPr>
                  <a:t>Execution</a:t>
                </a:r>
              </a:p>
            </p:txBody>
          </p:sp>
          <p:sp>
            <p:nvSpPr>
              <p:cNvPr id="79" name="!!Feasibility">
                <a:extLst>
                  <a:ext uri="{FF2B5EF4-FFF2-40B4-BE49-F238E27FC236}">
                    <a16:creationId xmlns:a16="http://schemas.microsoft.com/office/drawing/2014/main" id="{C4BDB200-340D-4B54-A43E-709D49A67B51}"/>
                  </a:ext>
                </a:extLst>
              </p:cNvPr>
              <p:cNvSpPr/>
              <p:nvPr/>
            </p:nvSpPr>
            <p:spPr>
              <a:xfrm rot="10800000" flipH="1">
                <a:off x="1735012" y="1032562"/>
                <a:ext cx="2078437" cy="453569"/>
              </a:xfrm>
              <a:prstGeom prst="homePlate">
                <a:avLst>
                  <a:gd name="adj" fmla="val 32953"/>
                </a:avLst>
              </a:prstGeom>
              <a:gradFill>
                <a:gsLst>
                  <a:gs pos="0">
                    <a:srgbClr val="172C57"/>
                  </a:gs>
                  <a:gs pos="100000">
                    <a:srgbClr val="00467A"/>
                  </a:gs>
                </a:gsLst>
                <a:lin ang="0" scaled="0"/>
              </a:gradFill>
              <a:ln w="1905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8229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L" sz="10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Helvetica"/>
                  <a:sym typeface="Helvetica Neue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021A42CA-B84D-4D0F-80A3-B14B452DE8CA}"/>
                  </a:ext>
                </a:extLst>
              </p:cNvPr>
              <p:cNvSpPr txBox="1"/>
              <p:nvPr/>
            </p:nvSpPr>
            <p:spPr>
              <a:xfrm>
                <a:off x="2129462" y="1091495"/>
                <a:ext cx="1475787" cy="33572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One Display Regular" panose="020B0503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</a:rPr>
                  <a:t>Feasibility</a:t>
                </a:r>
              </a:p>
            </p:txBody>
          </p:sp>
          <p:sp>
            <p:nvSpPr>
              <p:cNvPr id="81" name="Rechthoek">
                <a:extLst>
                  <a:ext uri="{FF2B5EF4-FFF2-40B4-BE49-F238E27FC236}">
                    <a16:creationId xmlns:a16="http://schemas.microsoft.com/office/drawing/2014/main" id="{1D2454CE-DAC6-45F2-84BF-4974B1D35950}"/>
                  </a:ext>
                </a:extLst>
              </p:cNvPr>
              <p:cNvSpPr/>
              <p:nvPr/>
            </p:nvSpPr>
            <p:spPr>
              <a:xfrm rot="10800000" flipH="1">
                <a:off x="1266083" y="1033558"/>
                <a:ext cx="783988" cy="453569"/>
              </a:xfrm>
              <a:prstGeom prst="homePlate">
                <a:avLst>
                  <a:gd name="adj" fmla="val 32953"/>
                </a:avLst>
              </a:prstGeom>
              <a:gradFill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99000">
                    <a:srgbClr val="000000">
                      <a:lumMod val="75000"/>
                      <a:lumOff val="25000"/>
                    </a:srgbClr>
                  </a:gs>
                </a:gsLst>
                <a:lin ang="2700000" scaled="0"/>
              </a:gradFill>
              <a:ln w="19050" cap="flat">
                <a:solidFill>
                  <a:srgbClr val="F3F4F4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8229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L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ntel Clear"/>
                  <a:ea typeface="Intel Clear" panose="020B0604020203020204" pitchFamily="34" charset="0"/>
                  <a:cs typeface="Intel Clear" panose="020B0604020203020204" pitchFamily="34" charset="0"/>
                  <a:sym typeface="Helvetica Neue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A01744E-0A81-483A-AF1C-32417273E348}"/>
                  </a:ext>
                </a:extLst>
              </p:cNvPr>
              <p:cNvSpPr txBox="1"/>
              <p:nvPr/>
            </p:nvSpPr>
            <p:spPr>
              <a:xfrm>
                <a:off x="1295269" y="1091495"/>
                <a:ext cx="758084" cy="33572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 Clear"/>
                    <a:ea typeface="Intel Clear" panose="020B0604020203020204" pitchFamily="34" charset="0"/>
                    <a:cs typeface="Intel Clear" panose="020B0604020203020204" pitchFamily="34" charset="0"/>
                  </a:rPr>
                  <a:t>Architecture</a:t>
                </a:r>
              </a:p>
            </p:txBody>
          </p:sp>
          <p:sp>
            <p:nvSpPr>
              <p:cNvPr id="83" name="Rechthoek">
                <a:extLst>
                  <a:ext uri="{FF2B5EF4-FFF2-40B4-BE49-F238E27FC236}">
                    <a16:creationId xmlns:a16="http://schemas.microsoft.com/office/drawing/2014/main" id="{5845C2BF-4DAA-4550-A9B1-BECA54DE6D6D}"/>
                  </a:ext>
                </a:extLst>
              </p:cNvPr>
              <p:cNvSpPr/>
              <p:nvPr/>
            </p:nvSpPr>
            <p:spPr>
              <a:xfrm rot="10800000" flipH="1">
                <a:off x="940217" y="1033559"/>
                <a:ext cx="1154671" cy="451592"/>
              </a:xfrm>
              <a:prstGeom prst="homePlate">
                <a:avLst>
                  <a:gd name="adj" fmla="val 32953"/>
                </a:avLst>
              </a:prstGeom>
              <a:gradFill>
                <a:gsLst>
                  <a:gs pos="0">
                    <a:srgbClr val="172C57"/>
                  </a:gs>
                  <a:gs pos="100000">
                    <a:srgbClr val="00467A"/>
                  </a:gs>
                </a:gsLst>
                <a:lin ang="0" scaled="0"/>
              </a:gradFill>
              <a:ln w="1905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8229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L" sz="10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Helvetica"/>
                  <a:sym typeface="Helvetica Neue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D76BBFD-61A9-4D24-8BCF-64DD62D08C8A}"/>
                  </a:ext>
                </a:extLst>
              </p:cNvPr>
              <p:cNvSpPr txBox="1"/>
              <p:nvPr/>
            </p:nvSpPr>
            <p:spPr>
              <a:xfrm>
                <a:off x="916400" y="1091494"/>
                <a:ext cx="1097473" cy="33572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One Display Regular" panose="020B0503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</a:rPr>
                  <a:t>Concept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33D1D4F-C6C5-46A9-8C07-366EFD25197E}"/>
                  </a:ext>
                </a:extLst>
              </p:cNvPr>
              <p:cNvSpPr txBox="1"/>
              <p:nvPr/>
            </p:nvSpPr>
            <p:spPr>
              <a:xfrm>
                <a:off x="9132997" y="1090168"/>
                <a:ext cx="1058675" cy="33572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IntelOne Display Regular" panose="020B0503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</a:rPr>
                  <a:t>Production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DC90F8C-5C8C-4676-A7BD-63945D667A1D}"/>
                  </a:ext>
                </a:extLst>
              </p:cNvPr>
              <p:cNvSpPr txBox="1"/>
              <p:nvPr/>
            </p:nvSpPr>
            <p:spPr>
              <a:xfrm>
                <a:off x="7641843" y="1611397"/>
                <a:ext cx="930813" cy="24093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One Display Regular" panose="020B0503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</a:rPr>
                  <a:t>Production Release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C036189-878F-4C9A-951B-57DA98DABFDE}"/>
                  </a:ext>
                </a:extLst>
              </p:cNvPr>
              <p:cNvGrpSpPr/>
              <p:nvPr/>
            </p:nvGrpSpPr>
            <p:grpSpPr>
              <a:xfrm>
                <a:off x="940216" y="1540371"/>
                <a:ext cx="10168188" cy="368376"/>
                <a:chOff x="4400580" y="4738958"/>
                <a:chExt cx="10808366" cy="368376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ADA6E81C-2FFD-4065-B7F7-87E6912D7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00580" y="4738958"/>
                  <a:ext cx="10808366" cy="6705"/>
                </a:xfrm>
                <a:prstGeom prst="line">
                  <a:avLst/>
                </a:prstGeom>
                <a:noFill/>
                <a:ln w="25400" cap="sq" cmpd="sng" algn="ctr">
                  <a:gradFill flip="none" rotWithShape="1">
                    <a:gsLst>
                      <a:gs pos="99000">
                        <a:srgbClr val="000000"/>
                      </a:gs>
                      <a:gs pos="0">
                        <a:srgbClr val="000000">
                          <a:alpha val="0"/>
                        </a:srgbClr>
                      </a:gs>
                      <a:gs pos="18975">
                        <a:srgbClr val="000000"/>
                      </a:gs>
                      <a:gs pos="75000">
                        <a:srgbClr val="000000"/>
                      </a:gs>
                    </a:gsLst>
                    <a:lin ang="0" scaled="1"/>
                    <a:tileRect/>
                  </a:gra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35DD40AB-D561-407A-9904-36110B036E68}"/>
                    </a:ext>
                  </a:extLst>
                </p:cNvPr>
                <p:cNvSpPr txBox="1"/>
                <p:nvPr/>
              </p:nvSpPr>
              <p:spPr>
                <a:xfrm>
                  <a:off x="4671183" y="4833992"/>
                  <a:ext cx="1465737" cy="273342"/>
                </a:xfrm>
                <a:prstGeom prst="rect">
                  <a:avLst/>
                </a:prstGeom>
                <a:noFill/>
              </p:spPr>
              <p:txBody>
                <a:bodyPr wrap="square" lIns="0" rtlCol="0" anchor="ctr">
                  <a:no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IntelOne Display Regular" panose="020B0503020203020204" pitchFamily="34" charset="0"/>
                      <a:ea typeface="Intel Clear" panose="020B0604020203020204" pitchFamily="34" charset="0"/>
                      <a:cs typeface="Intel Clear" panose="020B0604020203020204" pitchFamily="34" charset="0"/>
                    </a:rPr>
                    <a:t>Product Concept Approved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0B474CE1-7E1F-4E9D-BFE4-89073EEC4ECF}"/>
                  </a:ext>
                </a:extLst>
              </p:cNvPr>
              <p:cNvGrpSpPr/>
              <p:nvPr/>
            </p:nvGrpSpPr>
            <p:grpSpPr>
              <a:xfrm>
                <a:off x="1807266" y="1445129"/>
                <a:ext cx="153341" cy="153341"/>
                <a:chOff x="4218642" y="3179954"/>
                <a:chExt cx="153341" cy="153341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57D4A613-8A3C-45F7-A602-19CDB93212E5}"/>
                    </a:ext>
                  </a:extLst>
                </p:cNvPr>
                <p:cNvSpPr/>
                <p:nvPr/>
              </p:nvSpPr>
              <p:spPr>
                <a:xfrm>
                  <a:off x="4218642" y="3179954"/>
                  <a:ext cx="153341" cy="153341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lvl="0" indent="0" algn="l" defTabSz="1612644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6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sym typeface="Helvetica"/>
                  </a:endParaRPr>
                </a:p>
              </p:txBody>
            </p:sp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7F68C470-4464-432A-8B57-E7D0936C2D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237067" y="3198473"/>
                  <a:ext cx="118785" cy="118785"/>
                </a:xfrm>
                <a:prstGeom prst="rect">
                  <a:avLst/>
                </a:prstGeom>
                <a:effectLst>
                  <a:glow rad="63500">
                    <a:srgbClr val="5B9BD5">
                      <a:satMod val="175000"/>
                      <a:alpha val="18000"/>
                    </a:srgbClr>
                  </a:glow>
                </a:effectLst>
              </p:spPr>
            </p:pic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9B522245-2432-4DD0-9334-EA187F8FE615}"/>
                  </a:ext>
                </a:extLst>
              </p:cNvPr>
              <p:cNvGrpSpPr/>
              <p:nvPr/>
            </p:nvGrpSpPr>
            <p:grpSpPr>
              <a:xfrm>
                <a:off x="3580830" y="1445129"/>
                <a:ext cx="153341" cy="153341"/>
                <a:chOff x="4218642" y="3179954"/>
                <a:chExt cx="153341" cy="153341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B35136BD-3441-4149-805A-2BD542A9CC39}"/>
                    </a:ext>
                  </a:extLst>
                </p:cNvPr>
                <p:cNvSpPr/>
                <p:nvPr/>
              </p:nvSpPr>
              <p:spPr>
                <a:xfrm>
                  <a:off x="4218642" y="3179954"/>
                  <a:ext cx="153341" cy="153341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lvl="0" indent="0" algn="l" defTabSz="1612644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6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sym typeface="Helvetica"/>
                  </a:endParaRPr>
                </a:p>
              </p:txBody>
            </p:sp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FC811A68-C90C-4BA3-88BE-5E3ACE0660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237067" y="3198473"/>
                  <a:ext cx="118785" cy="118785"/>
                </a:xfrm>
                <a:prstGeom prst="rect">
                  <a:avLst/>
                </a:prstGeom>
                <a:effectLst>
                  <a:glow rad="63500">
                    <a:srgbClr val="5B9BD5">
                      <a:satMod val="175000"/>
                      <a:alpha val="18000"/>
                    </a:srgbClr>
                  </a:glow>
                </a:effectLst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82E6FDF-0C63-484F-BCED-367C7C9F0996}"/>
                  </a:ext>
                </a:extLst>
              </p:cNvPr>
              <p:cNvGrpSpPr/>
              <p:nvPr/>
            </p:nvGrpSpPr>
            <p:grpSpPr>
              <a:xfrm>
                <a:off x="5780339" y="1445129"/>
                <a:ext cx="153341" cy="153341"/>
                <a:chOff x="4218642" y="3179954"/>
                <a:chExt cx="153341" cy="153341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29FE9375-35B9-41E0-A0CC-0DE10BD7FCAC}"/>
                    </a:ext>
                  </a:extLst>
                </p:cNvPr>
                <p:cNvSpPr/>
                <p:nvPr/>
              </p:nvSpPr>
              <p:spPr>
                <a:xfrm>
                  <a:off x="4218642" y="3179954"/>
                  <a:ext cx="153341" cy="153341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lvl="0" indent="0" algn="l" defTabSz="1612644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6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sym typeface="Helvetica"/>
                  </a:endParaRPr>
                </a:p>
              </p:txBody>
            </p:sp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E914A5FE-B80D-4044-92F9-34E7865E96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237067" y="3198473"/>
                  <a:ext cx="118785" cy="118785"/>
                </a:xfrm>
                <a:prstGeom prst="rect">
                  <a:avLst/>
                </a:prstGeom>
                <a:effectLst>
                  <a:glow rad="63500">
                    <a:srgbClr val="5B9BD5">
                      <a:satMod val="175000"/>
                      <a:alpha val="18000"/>
                    </a:srgbClr>
                  </a:glow>
                </a:effectLst>
              </p:spPr>
            </p:pic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56FA5FB-B9A1-451B-9712-6F4D2289015F}"/>
                  </a:ext>
                </a:extLst>
              </p:cNvPr>
              <p:cNvGrpSpPr/>
              <p:nvPr/>
            </p:nvGrpSpPr>
            <p:grpSpPr>
              <a:xfrm>
                <a:off x="7973350" y="1445129"/>
                <a:ext cx="153341" cy="153341"/>
                <a:chOff x="4218642" y="3179954"/>
                <a:chExt cx="153341" cy="153341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04DF0807-3846-4F21-8376-743531010306}"/>
                    </a:ext>
                  </a:extLst>
                </p:cNvPr>
                <p:cNvSpPr/>
                <p:nvPr/>
              </p:nvSpPr>
              <p:spPr>
                <a:xfrm>
                  <a:off x="4218642" y="3179954"/>
                  <a:ext cx="153341" cy="153341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lvl="0" indent="0" algn="l" defTabSz="1612644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6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sym typeface="Helvetica"/>
                  </a:endParaRPr>
                </a:p>
              </p:txBody>
            </p:sp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93CC33DF-BC11-4FEF-83FA-9FF28FD31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237067" y="3198473"/>
                  <a:ext cx="118785" cy="118785"/>
                </a:xfrm>
                <a:prstGeom prst="rect">
                  <a:avLst/>
                </a:prstGeom>
                <a:effectLst>
                  <a:glow rad="63500">
                    <a:srgbClr val="5B9BD5">
                      <a:satMod val="175000"/>
                      <a:alpha val="18000"/>
                    </a:srgbClr>
                  </a:glow>
                </a:effectLst>
              </p:spPr>
            </p:pic>
          </p:grp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5F18EED-7813-4A13-8C79-3F972AF45FE4}"/>
                  </a:ext>
                </a:extLst>
              </p:cNvPr>
              <p:cNvSpPr txBox="1"/>
              <p:nvPr/>
            </p:nvSpPr>
            <p:spPr>
              <a:xfrm>
                <a:off x="10729068" y="1606965"/>
                <a:ext cx="740530" cy="24980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aa-ET"/>
                </a:defPPr>
                <a:lvl1pPr marR="0" lvl="0" indent="0" algn="ctr" defTabSz="91437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50" b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 panose="020B0604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</a:defRPr>
                </a:lvl1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One Display Regular" panose="020B0503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</a:rPr>
                  <a:t>EOL</a:t>
                </a: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D75C0EBF-588E-4B7F-B987-D04E5EF76642}"/>
                  </a:ext>
                </a:extLst>
              </p:cNvPr>
              <p:cNvGrpSpPr/>
              <p:nvPr/>
            </p:nvGrpSpPr>
            <p:grpSpPr>
              <a:xfrm>
                <a:off x="11005478" y="1446146"/>
                <a:ext cx="153341" cy="153341"/>
                <a:chOff x="4218642" y="3179954"/>
                <a:chExt cx="153341" cy="153341"/>
              </a:xfrm>
            </p:grpSpPr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5E4F6FDA-B742-4616-B985-0CCA6E14A5E2}"/>
                    </a:ext>
                  </a:extLst>
                </p:cNvPr>
                <p:cNvSpPr/>
                <p:nvPr/>
              </p:nvSpPr>
              <p:spPr>
                <a:xfrm>
                  <a:off x="4218642" y="3179954"/>
                  <a:ext cx="153341" cy="153341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txBody>
                <a:bodyPr rot="0" spcFirstLastPara="1" vertOverflow="overflow" horzOverflow="overflow" vert="horz" wrap="square" lIns="45718" tIns="45718" rIns="45718" bIns="45718" numCol="1" spcCol="38100" rtlCol="0" anchor="ctr">
                  <a:spAutoFit/>
                </a:bodyPr>
                <a:lstStyle/>
                <a:p>
                  <a:pPr marL="0" marR="0" lvl="0" indent="0" algn="l" defTabSz="1612644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6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 Clear"/>
                    <a:sym typeface="Helvetica"/>
                  </a:endParaRPr>
                </a:p>
              </p:txBody>
            </p:sp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F38E381D-98C0-4D63-89B8-D6BE9468D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237067" y="3198473"/>
                  <a:ext cx="118785" cy="118785"/>
                </a:xfrm>
                <a:prstGeom prst="rect">
                  <a:avLst/>
                </a:prstGeom>
                <a:effectLst>
                  <a:glow rad="63500">
                    <a:srgbClr val="5B9BD5">
                      <a:satMod val="175000"/>
                      <a:alpha val="18000"/>
                    </a:srgbClr>
                  </a:glow>
                </a:effectLst>
              </p:spPr>
            </p:pic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9D9D98A-4F0B-4E82-ACFF-ACA19523F15E}"/>
                  </a:ext>
                </a:extLst>
              </p:cNvPr>
              <p:cNvSpPr txBox="1"/>
              <p:nvPr/>
            </p:nvSpPr>
            <p:spPr>
              <a:xfrm>
                <a:off x="5400309" y="1611397"/>
                <a:ext cx="869939" cy="24093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One Display Regular" panose="020B0503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</a:rPr>
                  <a:t>Tape-In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8E22707-E94D-4B59-96D3-C6E599F37693}"/>
                  </a:ext>
                </a:extLst>
              </p:cNvPr>
              <p:cNvSpPr txBox="1"/>
              <p:nvPr/>
            </p:nvSpPr>
            <p:spPr>
              <a:xfrm>
                <a:off x="3176728" y="1611397"/>
                <a:ext cx="869939" cy="24093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IntelOne Display Regular" panose="020B0503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</a:rPr>
                  <a:t>Execution Commit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C2613A2-40B8-4C32-A8B2-59C0B9C4ED2B}"/>
                </a:ext>
              </a:extLst>
            </p:cNvPr>
            <p:cNvSpPr txBox="1"/>
            <p:nvPr/>
          </p:nvSpPr>
          <p:spPr>
            <a:xfrm rot="16200000">
              <a:off x="196670" y="2308485"/>
              <a:ext cx="861756" cy="3122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14377">
                <a:defRPr/>
              </a:pPr>
              <a:r>
                <a:rPr lang="en-US" sz="1600" b="1" spc="200" dirty="0">
                  <a:solidFill>
                    <a:srgbClr val="000000"/>
                  </a:solidFill>
                  <a:latin typeface="IntelOne Display Light" panose="020B0403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UPLC</a:t>
              </a:r>
              <a:endParaRPr lang="en-US" sz="1400" b="1" spc="200" dirty="0">
                <a:solidFill>
                  <a:srgbClr val="000000"/>
                </a:solidFill>
                <a:latin typeface="IntelOne Display Light" panose="020B0403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08A8954-3009-4373-9813-C1678FF864AA}"/>
                </a:ext>
              </a:extLst>
            </p:cNvPr>
            <p:cNvCxnSpPr>
              <a:cxnSpLocks/>
            </p:cNvCxnSpPr>
            <p:nvPr/>
          </p:nvCxnSpPr>
          <p:spPr>
            <a:xfrm>
              <a:off x="848321" y="2129663"/>
              <a:ext cx="0" cy="708454"/>
            </a:xfrm>
            <a:prstGeom prst="line">
              <a:avLst/>
            </a:prstGeom>
            <a:noFill/>
            <a:ln w="317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5" name="Isosceles Triangle 157">
              <a:extLst>
                <a:ext uri="{FF2B5EF4-FFF2-40B4-BE49-F238E27FC236}">
                  <a16:creationId xmlns:a16="http://schemas.microsoft.com/office/drawing/2014/main" id="{7F5ED7FC-E5E2-4914-8E3C-AB3C273860A4}"/>
                </a:ext>
              </a:extLst>
            </p:cNvPr>
            <p:cNvSpPr/>
            <p:nvPr/>
          </p:nvSpPr>
          <p:spPr>
            <a:xfrm rot="5400000">
              <a:off x="820095" y="2454542"/>
              <a:ext cx="139337" cy="77939"/>
            </a:xfrm>
            <a:prstGeom prst="triangl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lvl="0" indent="0" algn="l" defTabSz="161264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6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AF6A004-794E-41E1-A71F-485707BF75BF}"/>
              </a:ext>
            </a:extLst>
          </p:cNvPr>
          <p:cNvGrpSpPr/>
          <p:nvPr/>
        </p:nvGrpSpPr>
        <p:grpSpPr>
          <a:xfrm>
            <a:off x="471967" y="1831897"/>
            <a:ext cx="10449801" cy="861756"/>
            <a:chOff x="471967" y="2269111"/>
            <a:chExt cx="10449801" cy="86175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F4E7904-D0AC-461E-A384-C056CEA407AF}"/>
                </a:ext>
              </a:extLst>
            </p:cNvPr>
            <p:cNvGrpSpPr/>
            <p:nvPr/>
          </p:nvGrpSpPr>
          <p:grpSpPr>
            <a:xfrm>
              <a:off x="471967" y="2269111"/>
              <a:ext cx="10449801" cy="861756"/>
              <a:chOff x="440756" y="3191395"/>
              <a:chExt cx="10449801" cy="861756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F31E86B-A9D2-4D35-98B5-90BADE6CE069}"/>
                  </a:ext>
                </a:extLst>
              </p:cNvPr>
              <p:cNvSpPr txBox="1"/>
              <p:nvPr/>
            </p:nvSpPr>
            <p:spPr>
              <a:xfrm rot="16200000">
                <a:off x="165981" y="3466170"/>
                <a:ext cx="861756" cy="3122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defTabSz="914377">
                  <a:defRPr/>
                </a:pPr>
                <a:r>
                  <a:rPr lang="en-US" sz="1600" b="1" spc="200" dirty="0">
                    <a:solidFill>
                      <a:srgbClr val="000000"/>
                    </a:solidFill>
                    <a:latin typeface="IntelOne Display Light" panose="020B0403020203020204" pitchFamily="34" charset="0"/>
                    <a:ea typeface="Intel Clear Light" panose="020B0404020203020204" pitchFamily="34" charset="0"/>
                    <a:cs typeface="Intel Clear Light" panose="020B0404020203020204" pitchFamily="34" charset="0"/>
                  </a:rPr>
                  <a:t>FTE</a:t>
                </a:r>
                <a:endParaRPr lang="en-US" sz="1400" b="1" spc="200" dirty="0">
                  <a:solidFill>
                    <a:srgbClr val="000000"/>
                  </a:solidFill>
                  <a:latin typeface="IntelOne Display Light" panose="020B0403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endParaRPr>
              </a:p>
            </p:txBody>
          </p:sp>
          <p:sp>
            <p:nvSpPr>
              <p:cNvPr id="61" name="Rechthoek">
                <a:extLst>
                  <a:ext uri="{FF2B5EF4-FFF2-40B4-BE49-F238E27FC236}">
                    <a16:creationId xmlns:a16="http://schemas.microsoft.com/office/drawing/2014/main" id="{17E9146F-F013-40AD-A4AF-F95600944409}"/>
                  </a:ext>
                </a:extLst>
              </p:cNvPr>
              <p:cNvSpPr/>
              <p:nvPr/>
            </p:nvSpPr>
            <p:spPr>
              <a:xfrm rot="10800000" flipH="1">
                <a:off x="937514" y="3840981"/>
                <a:ext cx="9953043" cy="212169"/>
              </a:xfrm>
              <a:prstGeom prst="homePlate">
                <a:avLst>
                  <a:gd name="adj" fmla="val 32953"/>
                </a:avLst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97345">
                    <a:schemeClr val="accent2">
                      <a:lumMod val="50000"/>
                    </a:schemeClr>
                  </a:gs>
                  <a:gs pos="46000">
                    <a:schemeClr val="accent2">
                      <a:lumMod val="75000"/>
                    </a:schemeClr>
                  </a:gs>
                </a:gsLst>
                <a:lin ang="0" scaled="0"/>
              </a:gradFill>
              <a:ln w="1905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8229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L" sz="1000" b="0" i="0" u="none" strike="noStrike" kern="1200" cap="none" spc="3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Helvetica"/>
                  <a:sym typeface="Helvetica Neue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DEF384F-77ED-493E-B8DF-1E18620F9E7D}"/>
                  </a:ext>
                </a:extLst>
              </p:cNvPr>
              <p:cNvSpPr txBox="1"/>
              <p:nvPr/>
            </p:nvSpPr>
            <p:spPr>
              <a:xfrm>
                <a:off x="3725709" y="3856893"/>
                <a:ext cx="3951790" cy="18288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uLnTx/>
                    <a:uFillTx/>
                    <a:ea typeface="Intel Clear" panose="020B0604020203020204" pitchFamily="34" charset="0"/>
                    <a:cs typeface="Intel Clear" panose="020B0604020203020204" pitchFamily="34" charset="0"/>
                  </a:rPr>
                  <a:t>End-to-End Supplier Technical Management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28631DD-09BE-444C-9676-511726371D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632" y="3287348"/>
                <a:ext cx="0" cy="708454"/>
              </a:xfrm>
              <a:prstGeom prst="line">
                <a:avLst/>
              </a:prstGeom>
              <a:noFill/>
              <a:ln w="3175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4" name="Isosceles Triangle 157">
                <a:extLst>
                  <a:ext uri="{FF2B5EF4-FFF2-40B4-BE49-F238E27FC236}">
                    <a16:creationId xmlns:a16="http://schemas.microsoft.com/office/drawing/2014/main" id="{30BA478F-5B39-4554-9C78-A7EBC9F398BF}"/>
                  </a:ext>
                </a:extLst>
              </p:cNvPr>
              <p:cNvSpPr/>
              <p:nvPr/>
            </p:nvSpPr>
            <p:spPr>
              <a:xfrm rot="5400000">
                <a:off x="789406" y="3612227"/>
                <a:ext cx="139337" cy="77939"/>
              </a:xfrm>
              <a:prstGeom prst="triangle">
                <a:avLst/>
              </a:prstGeom>
              <a:solidFill>
                <a:schemeClr val="tx1"/>
              </a:solidFill>
              <a:ln w="25400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lvl="0" indent="0" algn="l" defTabSz="1612644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6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28416FC-169F-4CAE-B344-DDB97E780106}"/>
                </a:ext>
              </a:extLst>
            </p:cNvPr>
            <p:cNvGrpSpPr/>
            <p:nvPr/>
          </p:nvGrpSpPr>
          <p:grpSpPr>
            <a:xfrm>
              <a:off x="1022402" y="2427891"/>
              <a:ext cx="9899363" cy="453955"/>
              <a:chOff x="1840904" y="1084449"/>
              <a:chExt cx="7330260" cy="55899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D7BF7E96-3099-4F6B-AFB0-B1CF70473C0E}"/>
                  </a:ext>
                </a:extLst>
              </p:cNvPr>
              <p:cNvGrpSpPr/>
              <p:nvPr/>
            </p:nvGrpSpPr>
            <p:grpSpPr>
              <a:xfrm>
                <a:off x="1840904" y="1084449"/>
                <a:ext cx="7330260" cy="558991"/>
                <a:chOff x="1706427" y="1239099"/>
                <a:chExt cx="7330260" cy="558991"/>
              </a:xfrm>
            </p:grpSpPr>
            <p:sp>
              <p:nvSpPr>
                <p:cNvPr id="89" name="Arrow: Chevron 88">
                  <a:extLst>
                    <a:ext uri="{FF2B5EF4-FFF2-40B4-BE49-F238E27FC236}">
                      <a16:creationId xmlns:a16="http://schemas.microsoft.com/office/drawing/2014/main" id="{561F933E-BA0C-4B82-A511-692AEEE25A71}"/>
                    </a:ext>
                  </a:extLst>
                </p:cNvPr>
                <p:cNvSpPr/>
                <p:nvPr/>
              </p:nvSpPr>
              <p:spPr>
                <a:xfrm>
                  <a:off x="7243146" y="1239099"/>
                  <a:ext cx="1793541" cy="558987"/>
                </a:xfrm>
                <a:prstGeom prst="chevr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Neue"/>
                    </a:rPr>
                    <a:t>High Volume Manufacturing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Arrow: Chevron 90">
                  <a:extLst>
                    <a:ext uri="{FF2B5EF4-FFF2-40B4-BE49-F238E27FC236}">
                      <a16:creationId xmlns:a16="http://schemas.microsoft.com/office/drawing/2014/main" id="{C5DACAC9-45D7-45AA-951D-90F16CC0D15F}"/>
                    </a:ext>
                  </a:extLst>
                </p:cNvPr>
                <p:cNvSpPr/>
                <p:nvPr/>
              </p:nvSpPr>
              <p:spPr>
                <a:xfrm>
                  <a:off x="5922044" y="1239101"/>
                  <a:ext cx="1393829" cy="558986"/>
                </a:xfrm>
                <a:prstGeom prst="chevr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 panose="020F0502020204030204"/>
                      <a:sym typeface="Helvetica Neue"/>
                    </a:rPr>
                    <a:t>New Product Introduction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tel Clear" panose="020B0604020203020204" pitchFamily="34" charset="0"/>
                    <a:ea typeface="Intel Clear" panose="020B0604020203020204" pitchFamily="34" charset="0"/>
                    <a:cs typeface="Intel Clear" panose="020B0604020203020204" pitchFamily="34" charset="0"/>
                  </a:endParaRPr>
                </a:p>
              </p:txBody>
            </p:sp>
            <p:sp>
              <p:nvSpPr>
                <p:cNvPr id="98" name="Arrow: Chevron 97">
                  <a:extLst>
                    <a:ext uri="{FF2B5EF4-FFF2-40B4-BE49-F238E27FC236}">
                      <a16:creationId xmlns:a16="http://schemas.microsoft.com/office/drawing/2014/main" id="{FFDFE6F0-B6DB-4403-9BFE-76A6E4F7C987}"/>
                    </a:ext>
                  </a:extLst>
                </p:cNvPr>
                <p:cNvSpPr/>
                <p:nvPr/>
              </p:nvSpPr>
              <p:spPr>
                <a:xfrm>
                  <a:off x="4829737" y="1239103"/>
                  <a:ext cx="1155349" cy="558987"/>
                </a:xfrm>
                <a:prstGeom prst="chevron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Neue"/>
                    </a:rPr>
                    <a:t>Design Support</a:t>
                  </a:r>
                </a:p>
              </p:txBody>
            </p:sp>
            <p:sp>
              <p:nvSpPr>
                <p:cNvPr id="102" name="Arrow: Pentagon 101">
                  <a:extLst>
                    <a:ext uri="{FF2B5EF4-FFF2-40B4-BE49-F238E27FC236}">
                      <a16:creationId xmlns:a16="http://schemas.microsoft.com/office/drawing/2014/main" id="{FF5E2047-2403-44E7-9DC9-59FF3F6C2CB5}"/>
                    </a:ext>
                  </a:extLst>
                </p:cNvPr>
                <p:cNvSpPr/>
                <p:nvPr/>
              </p:nvSpPr>
              <p:spPr>
                <a:xfrm>
                  <a:off x="1706427" y="1239102"/>
                  <a:ext cx="895382" cy="558987"/>
                </a:xfrm>
                <a:prstGeom prst="homePlat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546A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Helvetica Neue"/>
                    </a:rPr>
                    <a:t>Product Planning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ntel Cle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Arrow: Chevron 69">
                <a:extLst>
                  <a:ext uri="{FF2B5EF4-FFF2-40B4-BE49-F238E27FC236}">
                    <a16:creationId xmlns:a16="http://schemas.microsoft.com/office/drawing/2014/main" id="{FDF9B01D-C147-49A7-8CC1-83551FC5B5E7}"/>
                  </a:ext>
                </a:extLst>
              </p:cNvPr>
              <p:cNvSpPr/>
              <p:nvPr/>
            </p:nvSpPr>
            <p:spPr>
              <a:xfrm>
                <a:off x="3808874" y="1084453"/>
                <a:ext cx="1238102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TR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sym typeface="Helvetica Neue"/>
                  </a:rPr>
                  <a:t>/Supplier Enabling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Arrow: Chevron 74">
                <a:extLst>
                  <a:ext uri="{FF2B5EF4-FFF2-40B4-BE49-F238E27FC236}">
                    <a16:creationId xmlns:a16="http://schemas.microsoft.com/office/drawing/2014/main" id="{1397EC2C-9614-4658-BE0F-EC94623973C6}"/>
                  </a:ext>
                </a:extLst>
              </p:cNvPr>
              <p:cNvSpPr/>
              <p:nvPr/>
            </p:nvSpPr>
            <p:spPr>
              <a:xfrm>
                <a:off x="2667454" y="1084453"/>
                <a:ext cx="1198300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DTCO/STCO Pathfinding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56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890856C-C4EF-452B-91EC-0113AA047779}"/>
              </a:ext>
            </a:extLst>
          </p:cNvPr>
          <p:cNvCxnSpPr>
            <a:cxnSpLocks/>
            <a:stCxn id="9" idx="1"/>
            <a:endCxn id="10" idx="3"/>
          </p:cNvCxnSpPr>
          <p:nvPr/>
        </p:nvCxnSpPr>
        <p:spPr>
          <a:xfrm flipH="1" flipV="1">
            <a:off x="4009829" y="2611038"/>
            <a:ext cx="1019409" cy="1343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7875697-2837-4000-870C-5BCBDEE86FD3}"/>
              </a:ext>
            </a:extLst>
          </p:cNvPr>
          <p:cNvCxnSpPr>
            <a:cxnSpLocks/>
          </p:cNvCxnSpPr>
          <p:nvPr/>
        </p:nvCxnSpPr>
        <p:spPr>
          <a:xfrm>
            <a:off x="4520290" y="1855718"/>
            <a:ext cx="0" cy="1673286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B401D2-CDC9-4EBB-8028-454102AA1F57}"/>
              </a:ext>
            </a:extLst>
          </p:cNvPr>
          <p:cNvSpPr/>
          <p:nvPr/>
        </p:nvSpPr>
        <p:spPr>
          <a:xfrm>
            <a:off x="2397352" y="234297"/>
            <a:ext cx="4924510" cy="1641445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F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oundry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T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echnology &amp;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E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rPr>
              <a:t>ngineering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sym typeface="Helvetica Neue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Changhong Dai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FD8888-C2CA-4B3B-BCBE-091A591C60EE}"/>
              </a:ext>
            </a:extLst>
          </p:cNvPr>
          <p:cNvSpPr/>
          <p:nvPr/>
        </p:nvSpPr>
        <p:spPr>
          <a:xfrm>
            <a:off x="5029238" y="2239175"/>
            <a:ext cx="1640010" cy="746411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rgbClr val="FFFFFF"/>
                </a:solidFill>
                <a:latin typeface="Intel Clear"/>
              </a:rPr>
              <a:t>Chief of Staff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rPr>
              <a:t>&amp; 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rPr>
              <a:t>FTE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Operations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Mario Abravanel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8D9CD8-9628-4EA1-9812-1D4749BDE35B}"/>
              </a:ext>
            </a:extLst>
          </p:cNvPr>
          <p:cNvSpPr/>
          <p:nvPr/>
        </p:nvSpPr>
        <p:spPr>
          <a:xfrm>
            <a:off x="2662393" y="2237212"/>
            <a:ext cx="1347436" cy="747651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sym typeface="Helvetica Neue"/>
              </a:rPr>
              <a:t>Executive Assistant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Cielo Pangilinan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A125D58-8906-4AB4-9064-3A4128D342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t="9646" r="17511" b="3644"/>
          <a:stretch/>
        </p:blipFill>
        <p:spPr>
          <a:xfrm>
            <a:off x="1923594" y="2234390"/>
            <a:ext cx="621544" cy="76200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CACC5E1-DA92-46B8-92F3-41E12C6564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0538" r="16666" b="16606"/>
          <a:stretch/>
        </p:blipFill>
        <p:spPr>
          <a:xfrm>
            <a:off x="500502" y="354982"/>
            <a:ext cx="1622494" cy="1390708"/>
          </a:xfrm>
          <a:prstGeom prst="roundRect">
            <a:avLst>
              <a:gd name="adj" fmla="val 74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D934011A-E799-4F3C-9BD0-39E3D9903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9736" r="21608" b="18882"/>
          <a:stretch/>
        </p:blipFill>
        <p:spPr bwMode="auto">
          <a:xfrm>
            <a:off x="6825260" y="2128306"/>
            <a:ext cx="721669" cy="933925"/>
          </a:xfrm>
          <a:prstGeom prst="roundRect">
            <a:avLst>
              <a:gd name="adj" fmla="val 110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259C89E-6AE6-4819-91FD-440A8C8AD9FC}"/>
              </a:ext>
            </a:extLst>
          </p:cNvPr>
          <p:cNvGrpSpPr/>
          <p:nvPr/>
        </p:nvGrpSpPr>
        <p:grpSpPr>
          <a:xfrm>
            <a:off x="8739357" y="62115"/>
            <a:ext cx="2276502" cy="3351413"/>
            <a:chOff x="9848360" y="36738"/>
            <a:chExt cx="2276502" cy="33514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65F175-DAFF-4E61-8738-93EC2245D381}"/>
                </a:ext>
              </a:extLst>
            </p:cNvPr>
            <p:cNvSpPr/>
            <p:nvPr/>
          </p:nvSpPr>
          <p:spPr>
            <a:xfrm>
              <a:off x="9848360" y="36738"/>
              <a:ext cx="2276502" cy="335141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>
                  <a:lumMod val="65000"/>
                </a:schemeClr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3895B5F-C088-45C6-BFB2-82B4A8FC6728}"/>
                </a:ext>
              </a:extLst>
            </p:cNvPr>
            <p:cNvSpPr/>
            <p:nvPr/>
          </p:nvSpPr>
          <p:spPr>
            <a:xfrm>
              <a:off x="9994878" y="2652693"/>
              <a:ext cx="1280160" cy="64008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1200">
                  <a:solidFill>
                    <a:schemeClr val="bg1"/>
                  </a:solidFill>
                  <a:latin typeface="Calibri" panose="020F0502020204030204"/>
                </a:rPr>
                <a:t>Quality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1200">
                  <a:solidFill>
                    <a:schemeClr val="bg1"/>
                  </a:solidFill>
                  <a:latin typeface="Calibri" panose="020F0502020204030204"/>
                </a:rPr>
                <a:t>&amp; Reliability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</a:rPr>
                <a:t>Thad Gardner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72240C50-E219-4EE6-8C7B-380DAF96EF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5" t="4830" r="12170" b="12358"/>
            <a:stretch/>
          </p:blipFill>
          <p:spPr bwMode="auto">
            <a:xfrm>
              <a:off x="11449426" y="2753212"/>
              <a:ext cx="544111" cy="544111"/>
            </a:xfrm>
            <a:prstGeom prst="roundRect">
              <a:avLst>
                <a:gd name="adj" fmla="val 1327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43FA8B4-E15A-4FBE-8AD1-0EA6F92A08B5}"/>
                </a:ext>
              </a:extLst>
            </p:cNvPr>
            <p:cNvSpPr/>
            <p:nvPr/>
          </p:nvSpPr>
          <p:spPr>
            <a:xfrm>
              <a:off x="9994878" y="407841"/>
              <a:ext cx="1280160" cy="548640"/>
            </a:xfrm>
            <a:prstGeom prst="round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1200">
                  <a:solidFill>
                    <a:schemeClr val="bg1"/>
                  </a:solidFill>
                  <a:latin typeface="Intel Clear"/>
                </a:rPr>
                <a:t>HR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</a:rPr>
                <a:t>Julia Mendoza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B46F181-32A0-4710-B4EE-5A7D538783CF}"/>
                </a:ext>
              </a:extLst>
            </p:cNvPr>
            <p:cNvSpPr/>
            <p:nvPr/>
          </p:nvSpPr>
          <p:spPr>
            <a:xfrm>
              <a:off x="9994878" y="1824653"/>
              <a:ext cx="1280160" cy="640080"/>
            </a:xfrm>
            <a:prstGeom prst="round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Finance</a:t>
              </a:r>
              <a:endPara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</a:rPr>
                <a:t>Markus Andersen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Lamin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</a:rPr>
                <a:t>Juwara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CD805EA-9027-433F-9CB4-B8168B2693E8}"/>
                </a:ext>
              </a:extLst>
            </p:cNvPr>
            <p:cNvSpPr/>
            <p:nvPr/>
          </p:nvSpPr>
          <p:spPr>
            <a:xfrm>
              <a:off x="9994878" y="1039086"/>
              <a:ext cx="1280160" cy="548640"/>
            </a:xfrm>
            <a:prstGeom prst="roundRect">
              <a:avLst/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1200" dirty="0">
                  <a:solidFill>
                    <a:schemeClr val="bg1"/>
                  </a:solidFill>
                  <a:latin typeface="Intel Clear"/>
                </a:rPr>
                <a:t>Legal</a:t>
              </a:r>
            </a:p>
            <a:p>
              <a:pPr marL="0" marR="0" lvl="0" indent="0" algn="ct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Intel Clear"/>
                </a:rPr>
                <a:t>Jo Levy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sym typeface="Helvetica Neue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3B7160-44B4-44E5-B61D-0F8CFC42DF64}"/>
                </a:ext>
              </a:extLst>
            </p:cNvPr>
            <p:cNvSpPr txBox="1"/>
            <p:nvPr/>
          </p:nvSpPr>
          <p:spPr>
            <a:xfrm>
              <a:off x="10571374" y="124341"/>
              <a:ext cx="843240" cy="261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4A86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  <a:sym typeface="Helvetica Neue"/>
                </a:rPr>
                <a:t>Partners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7470AC7-BC08-4DC6-B515-F12F7C598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61049" y="1609189"/>
              <a:ext cx="520865" cy="5357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3837DC5-92BA-4506-A699-F2CB15F83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53258" y="2157315"/>
              <a:ext cx="536446" cy="54411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74675D-2A4E-4A9A-89A2-053074AFE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55429" y="398571"/>
              <a:ext cx="532104" cy="5804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21C45-DC36-4206-9651-7970F8A9B85E}"/>
              </a:ext>
            </a:extLst>
          </p:cNvPr>
          <p:cNvCxnSpPr>
            <a:cxnSpLocks/>
          </p:cNvCxnSpPr>
          <p:nvPr/>
        </p:nvCxnSpPr>
        <p:spPr>
          <a:xfrm>
            <a:off x="7891555" y="3531277"/>
            <a:ext cx="0" cy="281633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30FEE56-150A-4275-A766-7FEF376CE1C7}"/>
              </a:ext>
            </a:extLst>
          </p:cNvPr>
          <p:cNvCxnSpPr>
            <a:cxnSpLocks/>
          </p:cNvCxnSpPr>
          <p:nvPr/>
        </p:nvCxnSpPr>
        <p:spPr>
          <a:xfrm>
            <a:off x="4523320" y="3529004"/>
            <a:ext cx="0" cy="277437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0FAB6A-FB4A-4343-A5F8-D72AC9343918}"/>
              </a:ext>
            </a:extLst>
          </p:cNvPr>
          <p:cNvCxnSpPr>
            <a:cxnSpLocks/>
          </p:cNvCxnSpPr>
          <p:nvPr/>
        </p:nvCxnSpPr>
        <p:spPr>
          <a:xfrm>
            <a:off x="6251166" y="3529004"/>
            <a:ext cx="0" cy="281633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56AD96-6CA9-47C0-A6AB-C44AFE0C4AAC}"/>
              </a:ext>
            </a:extLst>
          </p:cNvPr>
          <p:cNvCxnSpPr>
            <a:cxnSpLocks/>
          </p:cNvCxnSpPr>
          <p:nvPr/>
        </p:nvCxnSpPr>
        <p:spPr>
          <a:xfrm>
            <a:off x="1118814" y="3529004"/>
            <a:ext cx="10182745" cy="0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F4C8DFF-1DB0-409C-B639-6A0A079D3526}"/>
              </a:ext>
            </a:extLst>
          </p:cNvPr>
          <p:cNvCxnSpPr>
            <a:cxnSpLocks/>
          </p:cNvCxnSpPr>
          <p:nvPr/>
        </p:nvCxnSpPr>
        <p:spPr>
          <a:xfrm>
            <a:off x="2832444" y="3530110"/>
            <a:ext cx="0" cy="282598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71DEC7F-7116-45F3-9AAD-E411102EF8EA}"/>
              </a:ext>
            </a:extLst>
          </p:cNvPr>
          <p:cNvCxnSpPr>
            <a:cxnSpLocks/>
          </p:cNvCxnSpPr>
          <p:nvPr/>
        </p:nvCxnSpPr>
        <p:spPr>
          <a:xfrm>
            <a:off x="1125638" y="3522180"/>
            <a:ext cx="0" cy="282599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E871BA81-685D-40DD-B35C-E015918E627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8759" y="5290354"/>
            <a:ext cx="747372" cy="1118472"/>
          </a:xfrm>
          <a:prstGeom prst="roundRect">
            <a:avLst>
              <a:gd name="adj" fmla="val 119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17D23D-38E5-49D0-AABA-D99DC71A11E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2032" y="5290351"/>
            <a:ext cx="794948" cy="1118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C0DDB57-9D12-4D99-8C30-AC787203140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041" r="6178" b="22369"/>
          <a:stretch/>
        </p:blipFill>
        <p:spPr>
          <a:xfrm>
            <a:off x="5819134" y="5283409"/>
            <a:ext cx="823419" cy="1125416"/>
          </a:xfrm>
          <a:prstGeom prst="roundRect">
            <a:avLst>
              <a:gd name="adj" fmla="val 102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4" name="Picture 53" descr="A person wearing a blue shirt&#10;&#10;Description automatically generated">
            <a:extLst>
              <a:ext uri="{FF2B5EF4-FFF2-40B4-BE49-F238E27FC236}">
                <a16:creationId xmlns:a16="http://schemas.microsoft.com/office/drawing/2014/main" id="{EA29C06D-0C7E-4124-961F-3D62E2B916A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r="9203"/>
          <a:stretch/>
        </p:blipFill>
        <p:spPr>
          <a:xfrm>
            <a:off x="1097224" y="5290353"/>
            <a:ext cx="914400" cy="111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B2B87A8D-9523-4E25-8041-58B333867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278" y="5283409"/>
            <a:ext cx="864064" cy="1125416"/>
          </a:xfrm>
          <a:prstGeom prst="roundRect">
            <a:avLst>
              <a:gd name="adj" fmla="val 117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E229CC9-8343-44E9-86E6-3323C3CE4085}"/>
              </a:ext>
            </a:extLst>
          </p:cNvPr>
          <p:cNvSpPr/>
          <p:nvPr/>
        </p:nvSpPr>
        <p:spPr>
          <a:xfrm>
            <a:off x="304211" y="3718809"/>
            <a:ext cx="1642853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Foundry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Technology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PATHFINDING</a:t>
            </a: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(2nm &amp; Beyond)</a:t>
            </a: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F6CB4B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  <a:sym typeface="Helvetica Neue"/>
              </a:rPr>
              <a:t>Srini Rajagopalan</a:t>
            </a:r>
          </a:p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Jeff Watt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ntel Clear"/>
              <a:sym typeface="Helvetica Neue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25A6DF8-FA8D-49B2-9A9B-0848BFB71FDB}"/>
              </a:ext>
            </a:extLst>
          </p:cNvPr>
          <p:cNvSpPr/>
          <p:nvPr/>
        </p:nvSpPr>
        <p:spPr>
          <a:xfrm>
            <a:off x="2073605" y="3719875"/>
            <a:ext cx="1517678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Foundry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Technology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kern="1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(3nm &amp; Equivalent)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>
              <a:solidFill>
                <a:srgbClr val="F6CB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Kingsley Lai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936E525-948D-4C73-A358-E1C5470423F9}"/>
              </a:ext>
            </a:extLst>
          </p:cNvPr>
          <p:cNvSpPr/>
          <p:nvPr/>
        </p:nvSpPr>
        <p:spPr>
          <a:xfrm>
            <a:off x="3664161" y="3718910"/>
            <a:ext cx="1718318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Foundry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Technology 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</a:p>
          <a:p>
            <a:pPr algn="ctr" defTabSz="914400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000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(5nm &amp; Older)</a:t>
            </a:r>
          </a:p>
          <a:p>
            <a:pPr lvl="0" algn="ctr" defTabSz="914400" eaLnBrk="1" hangingPunct="1">
              <a:lnSpc>
                <a:spcPct val="100000"/>
              </a:lnSpc>
              <a:spcBef>
                <a:spcPts val="0"/>
              </a:spcBef>
              <a:defRPr/>
            </a:pPr>
            <a:endParaRPr lang="en-US" sz="1100" kern="1200" dirty="0">
              <a:solidFill>
                <a:srgbClr val="F6CB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Sourav Chakravarty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1A21BDD-5892-45E9-9C9F-1D4341CEC9C1}"/>
              </a:ext>
            </a:extLst>
          </p:cNvPr>
          <p:cNvSpPr/>
          <p:nvPr/>
        </p:nvSpPr>
        <p:spPr>
          <a:xfrm>
            <a:off x="7132716" y="3719011"/>
            <a:ext cx="1517678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External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PACKAGE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Assembly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Thomas Huber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3843251F-EAFF-4BC6-9B8A-034E4C69A2B8}"/>
              </a:ext>
            </a:extLst>
          </p:cNvPr>
          <p:cNvSpPr/>
          <p:nvPr/>
        </p:nvSpPr>
        <p:spPr>
          <a:xfrm>
            <a:off x="5473501" y="3718910"/>
            <a:ext cx="1555330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 Silicon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Rajesh Galivanche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394AFE89-E65B-4DE0-A6F7-936E29C82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4896" y="5275713"/>
            <a:ext cx="823419" cy="1133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457128D-FF84-4552-ABA7-D19BDE9C99B9}"/>
              </a:ext>
            </a:extLst>
          </p:cNvPr>
          <p:cNvCxnSpPr>
            <a:cxnSpLocks/>
          </p:cNvCxnSpPr>
          <p:nvPr/>
        </p:nvCxnSpPr>
        <p:spPr>
          <a:xfrm>
            <a:off x="9403153" y="3531176"/>
            <a:ext cx="0" cy="281633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C3950A2-C851-423C-A6CA-D9BD49BBA20C}"/>
              </a:ext>
            </a:extLst>
          </p:cNvPr>
          <p:cNvSpPr/>
          <p:nvPr/>
        </p:nvSpPr>
        <p:spPr>
          <a:xfrm>
            <a:off x="8747637" y="3718910"/>
            <a:ext cx="1369401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External Technology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/>
              </a:rPr>
              <a:t>PLATFORM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 Planning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Chee How Lim</a:t>
            </a: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42D90DE8-C0FC-417A-989E-D02A13C6C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5"/>
          <a:stretch/>
        </p:blipFill>
        <p:spPr bwMode="auto">
          <a:xfrm>
            <a:off x="8877434" y="5290351"/>
            <a:ext cx="999658" cy="1118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3AE3449-96D1-45C8-B9B5-7406BCA084B5}"/>
              </a:ext>
            </a:extLst>
          </p:cNvPr>
          <p:cNvCxnSpPr>
            <a:cxnSpLocks/>
          </p:cNvCxnSpPr>
          <p:nvPr/>
        </p:nvCxnSpPr>
        <p:spPr>
          <a:xfrm>
            <a:off x="11301559" y="3531075"/>
            <a:ext cx="0" cy="281633"/>
          </a:xfrm>
          <a:prstGeom prst="line">
            <a:avLst/>
          </a:prstGeom>
          <a:noFill/>
          <a:ln w="2540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28F58D9-454A-496F-A577-89165A1C2940}"/>
              </a:ext>
            </a:extLst>
          </p:cNvPr>
          <p:cNvSpPr/>
          <p:nvPr/>
        </p:nvSpPr>
        <p:spPr>
          <a:xfrm>
            <a:off x="10452346" y="3700614"/>
            <a:ext cx="1575139" cy="146304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External Modular 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/>
              </a:rPr>
              <a:t>INTEGRATION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 &amp; Memory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  <a:p>
            <a:pPr algn="ctr">
              <a:defRPr/>
            </a:pPr>
            <a:r>
              <a:rPr lang="en-US" sz="1200" dirty="0" err="1">
                <a:solidFill>
                  <a:srgbClr val="FFC000"/>
                </a:solidFill>
                <a:latin typeface="Intel Clear"/>
              </a:rPr>
              <a:t>DerChang</a:t>
            </a:r>
            <a:r>
              <a:rPr lang="en-US" sz="1200" dirty="0">
                <a:solidFill>
                  <a:srgbClr val="FFC000"/>
                </a:solidFill>
                <a:latin typeface="Intel Clear"/>
              </a:rPr>
              <a:t> Kau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 Clear"/>
              </a:rPr>
              <a:t>Pei Hua Wang</a:t>
            </a:r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id="{CAF05AE3-939C-4B6E-BC9A-C209ABA1D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3728" y="5290352"/>
            <a:ext cx="1058186" cy="1118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09434-D6D7-484A-9CAF-E55A64B63D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44665" y="1059872"/>
            <a:ext cx="531948" cy="535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2">
            <a:extLst>
              <a:ext uri="{FF2B5EF4-FFF2-40B4-BE49-F238E27FC236}">
                <a16:creationId xmlns:a16="http://schemas.microsoft.com/office/drawing/2014/main" id="{A21F2CBB-E0B9-4BDF-885D-26AE3A76A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" b="1551"/>
          <a:stretch/>
        </p:blipFill>
        <p:spPr bwMode="auto">
          <a:xfrm>
            <a:off x="10183980" y="5281861"/>
            <a:ext cx="831880" cy="1126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93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1096530-92CC-41DC-8499-9EBF22F4C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49124"/>
              </p:ext>
            </p:extLst>
          </p:nvPr>
        </p:nvGraphicFramePr>
        <p:xfrm>
          <a:off x="315340" y="237498"/>
          <a:ext cx="10958169" cy="605935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{793D81CF-94F2-401A-BA57-92F5A7B2D0C5}</a:tableStyleId>
              </a:tblPr>
              <a:tblGrid>
                <a:gridCol w="651297">
                  <a:extLst>
                    <a:ext uri="{9D8B030D-6E8A-4147-A177-3AD203B41FA5}">
                      <a16:colId xmlns:a16="http://schemas.microsoft.com/office/drawing/2014/main" val="3604291178"/>
                    </a:ext>
                  </a:extLst>
                </a:gridCol>
                <a:gridCol w="463263">
                  <a:extLst>
                    <a:ext uri="{9D8B030D-6E8A-4147-A177-3AD203B41FA5}">
                      <a16:colId xmlns:a16="http://schemas.microsoft.com/office/drawing/2014/main" val="656013912"/>
                    </a:ext>
                  </a:extLst>
                </a:gridCol>
                <a:gridCol w="9843609">
                  <a:extLst>
                    <a:ext uri="{9D8B030D-6E8A-4147-A177-3AD203B41FA5}">
                      <a16:colId xmlns:a16="http://schemas.microsoft.com/office/drawing/2014/main" val="74229498"/>
                    </a:ext>
                  </a:extLst>
                </a:gridCol>
              </a:tblGrid>
              <a:tr h="605886"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3200" b="0" dirty="0">
                          <a:latin typeface="IntelOne Display Light" panose="020B0403020203020204" pitchFamily="34" charset="0"/>
                        </a:rPr>
                        <a:t>Foundry Technology &amp; Engineer Deliverables</a:t>
                      </a:r>
                      <a:endParaRPr lang="en-US" sz="3200" b="0" i="0" u="none" strike="noStrike" cap="none" spc="0" baseline="0" dirty="0">
                        <a:solidFill>
                          <a:srgbClr val="000000"/>
                        </a:solidFill>
                        <a:effectLst/>
                        <a:uFillTx/>
                        <a:latin typeface="IntelOne Display Light" panose="020B0403020203020204" pitchFamily="34" charset="0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="0" i="0" u="none" strike="noStrike" cap="none" spc="0" baseline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3200" b="0" i="0" u="none" strike="noStrike" cap="none" spc="0" baseline="0">
                        <a:solidFill>
                          <a:srgbClr val="000000"/>
                        </a:solidFill>
                        <a:effectLst/>
                        <a:uFillTx/>
                        <a:latin typeface="IntelOne Display Light" panose="020B0403020203020204" pitchFamily="34" charset="0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74590"/>
                  </a:ext>
                </a:extLst>
              </a:tr>
              <a:tr h="501967">
                <a:tc rowSpan="10">
                  <a:txBody>
                    <a:bodyPr/>
                    <a:lstStyle/>
                    <a:p>
                      <a:pPr marL="0" marR="0" indent="0" algn="ctr" defTabSz="6096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n-US" sz="3200" b="1" i="0" u="none" strike="noStrike" cap="none" spc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    Top Ten Goals  </a:t>
                      </a:r>
                      <a:r>
                        <a:rPr lang="en-US" sz="1800" b="0" i="0" u="none" strike="noStrike" cap="none" spc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-</a:t>
                      </a:r>
                      <a:r>
                        <a:rPr lang="en-US" sz="3200" b="1" i="0" u="none" strike="noStrike" cap="none" spc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 </a:t>
                      </a:r>
                      <a:r>
                        <a:rPr lang="en-US" sz="1600" b="1" i="0" u="none" strike="noStrike" cap="none" spc="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2021</a:t>
                      </a:r>
                      <a:endParaRPr lang="en-US" sz="3200" b="1" i="0" u="none" strike="noStrike" cap="none" spc="0" baseline="0" dirty="0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IntelOne Display Light" panose="020B0403020203020204" pitchFamily="34" charset="0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1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Execute to 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chieve all Committed NPI/HVM project Schedule and Yield targets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using external manufacturing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452201"/>
                  </a:ext>
                </a:extLst>
              </a:tr>
              <a:tr h="501967">
                <a:tc v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b="0" i="0" u="none" strike="noStrike" cap="none" spc="0" baseline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2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Manage successful end-to-end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Execution of Branch projects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from supplier deliverables to product engineering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9201"/>
                  </a:ext>
                </a:extLst>
              </a:tr>
              <a:tr h="501967">
                <a:tc v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600" b="1" i="0" u="none" strike="noStrike" cap="none" spc="0" baseline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3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Expand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Competitive Analysis and Ecosystem Learning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to improve Intel product quality &amp; development efficiency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75148"/>
                  </a:ext>
                </a:extLst>
              </a:tr>
              <a:tr h="588727">
                <a:tc vMerge="1"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i="0" u="none" strike="noStrike" cap="none" spc="0" baseline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4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Complete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Samsung 4LPP and 3GAP Process Evaluation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/definition including test chip strategy and execution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70273"/>
                  </a:ext>
                </a:extLst>
              </a:tr>
              <a:tr h="588727">
                <a:tc vMerge="1"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i="0" u="none" strike="noStrike" cap="none" spc="0" baseline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5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Drive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TSMC N3P and N2 DTCO/STCO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with feature requirements for Intel product roadmap &amp; differentiation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18765"/>
                  </a:ext>
                </a:extLst>
              </a:tr>
              <a:tr h="501967">
                <a:tc vMerge="1"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i="0" u="none" strike="noStrike" cap="none" spc="0" baseline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6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Evaluate and Experiment key Assembly &amp; Packaging Capabilities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from OSAT including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2.3D and Hybrid Bonding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265403"/>
                  </a:ext>
                </a:extLst>
              </a:tr>
              <a:tr h="588727">
                <a:tc vMerge="1"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i="0" u="none" strike="noStrike" cap="none" spc="0" baseline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7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Build engineering capability and infrastructure for FOM and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Block Level PPA Assessment/Optimization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218645"/>
                  </a:ext>
                </a:extLst>
              </a:tr>
              <a:tr h="588727">
                <a:tc vMerge="1">
                  <a:txBody>
                    <a:bodyPr/>
                    <a:lstStyle/>
                    <a:p>
                      <a:pPr marL="285750" marR="0" lvl="0" indent="-2857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i="0" u="none" strike="noStrike" cap="none" spc="0" baseline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8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Support Multi-Sourcing / 2-Way Door Initiatives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between Intel &amp; external foundry processes for product flexibility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107073"/>
                  </a:ext>
                </a:extLst>
              </a:tr>
              <a:tr h="501967">
                <a:tc vMerge="1"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i="0" u="none" strike="noStrike" cap="none" spc="0" baseline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9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Grow FTE Capability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and the new mindset needed to support Intel’s mainstream products;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Meet 2021 Hiring Target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259065"/>
                  </a:ext>
                </a:extLst>
              </a:tr>
              <a:tr h="588727">
                <a:tc vMerge="1"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i="0" u="none" strike="noStrike" cap="none" spc="0" baseline="0"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10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Enable Sort/Test Data Throughput for Fast Yield Learning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ntel Clear Light" panose="020B0404020203020204" pitchFamily="34" charset="0"/>
                        </a:rPr>
                        <a:t>required for leading edge foundry engagement </a:t>
                      </a:r>
                    </a:p>
                  </a:txBody>
                  <a:tcPr marL="4495" marR="4495" marT="44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976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45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D3ABA63D-E6CE-4D31-A538-1F723AE216CE}"/>
              </a:ext>
            </a:extLst>
          </p:cNvPr>
          <p:cNvGraphicFramePr>
            <a:graphicFrameLocks noGrp="1"/>
          </p:cNvGraphicFramePr>
          <p:nvPr/>
        </p:nvGraphicFramePr>
        <p:xfrm>
          <a:off x="300604" y="387640"/>
          <a:ext cx="11044359" cy="604626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{D7AC3CCA-C797-4891-BE02-D94E43425B78}</a:tableStyleId>
              </a:tblPr>
              <a:tblGrid>
                <a:gridCol w="659183">
                  <a:extLst>
                    <a:ext uri="{9D8B030D-6E8A-4147-A177-3AD203B41FA5}">
                      <a16:colId xmlns:a16="http://schemas.microsoft.com/office/drawing/2014/main" val="1644923395"/>
                    </a:ext>
                  </a:extLst>
                </a:gridCol>
                <a:gridCol w="1568580">
                  <a:extLst>
                    <a:ext uri="{9D8B030D-6E8A-4147-A177-3AD203B41FA5}">
                      <a16:colId xmlns:a16="http://schemas.microsoft.com/office/drawing/2014/main" val="2349223274"/>
                    </a:ext>
                  </a:extLst>
                </a:gridCol>
                <a:gridCol w="8816596">
                  <a:extLst>
                    <a:ext uri="{9D8B030D-6E8A-4147-A177-3AD203B41FA5}">
                      <a16:colId xmlns:a16="http://schemas.microsoft.com/office/drawing/2014/main" val="3402280316"/>
                    </a:ext>
                  </a:extLst>
                </a:gridCol>
              </a:tblGrid>
              <a:tr h="1066190">
                <a:tc rowSpan="7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3200" b="0" i="0" u="none" strike="noStrike" cap="none" spc="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Key Projects  /  Hot Topics</a:t>
                      </a:r>
                      <a:endParaRPr lang="en-US" sz="2400" b="0" i="0" u="none" strike="noStrike" cap="none" spc="0" baseline="0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IntelOne Display Light" panose="020B0403020203020204" pitchFamily="34" charset="0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6096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u="none" strike="noStrike" cap="none" spc="0" baseline="0">
                          <a:uFillTx/>
                          <a:sym typeface="Helvetica Neue"/>
                        </a:rPr>
                        <a:t>28nm Capacity Shortfall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Industry 28nm Capacity tightness + Upside demand created capacity shortfall </a:t>
                      </a:r>
                    </a:p>
                    <a:p>
                      <a:pPr marL="171450" marR="0" lvl="0" indent="-1714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strike="noStrike" cap="none" spc="0" baseline="0">
                          <a:uFillTx/>
                          <a:sym typeface="Helvetica Neue"/>
                        </a:rPr>
                        <a:t>Enabled HrPk2 on 28nm TSMC. Achieved </a:t>
                      </a:r>
                      <a:r>
                        <a:rPr lang="en-US" sz="1400" b="1" u="none" strike="noStrike" cap="none" spc="0" baseline="0">
                          <a:uFillTx/>
                          <a:sym typeface="Helvetica Neue"/>
                        </a:rPr>
                        <a:t>PRQ in WW10 as planned</a:t>
                      </a:r>
                      <a:r>
                        <a:rPr lang="en-US" sz="1400" b="0" u="none" strike="noStrike" cap="none" spc="0" baseline="0">
                          <a:uFillTx/>
                          <a:sym typeface="Helvetica Neue"/>
                        </a:rPr>
                        <a:t>! </a:t>
                      </a:r>
                      <a:r>
                        <a:rPr lang="en-US" sz="1400" b="0"/>
                        <a:t>2</a:t>
                      </a:r>
                      <a:r>
                        <a:rPr lang="en-US" sz="1400" b="0" baseline="30000"/>
                        <a:t>nd</a:t>
                      </a:r>
                      <a:r>
                        <a:rPr lang="en-US" sz="1400" b="0"/>
                        <a:t> source enablement in 4 months.</a:t>
                      </a:r>
                    </a:p>
                    <a:p>
                      <a:pPr marL="171450" marR="0" lvl="1" indent="-171450" algn="l" defTabSz="6096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6 options for +capacity evaluated; reduced to </a:t>
                      </a:r>
                      <a:r>
                        <a:rPr lang="en-US"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2 near-term commercial, and 2 longer-term technical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307972"/>
                  </a:ext>
                </a:extLst>
              </a:tr>
              <a:tr h="889065">
                <a:tc vMerge="1">
                  <a:txBody>
                    <a:bodyPr/>
                    <a:lstStyle/>
                    <a:p>
                      <a:pPr algn="ctr"/>
                      <a:endParaRPr lang="en-US" sz="1100" b="1" i="0" u="none" strike="noStrike" cap="none" spc="0" baseline="0">
                        <a:solidFill>
                          <a:srgbClr val="00B050"/>
                        </a:solidFill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vert="vert27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u="none" strike="noStrike" cap="none" spc="0" baseline="0">
                          <a:uFillTx/>
                          <a:sym typeface="Helvetica Neue"/>
                        </a:rPr>
                        <a:t>14nm 2</a:t>
                      </a:r>
                      <a:r>
                        <a:rPr lang="en-US" sz="1600" b="1" u="none" strike="noStrike" cap="none" spc="0" baseline="30000">
                          <a:uFillTx/>
                          <a:sym typeface="Helvetica Neue"/>
                        </a:rPr>
                        <a:t>nd</a:t>
                      </a:r>
                      <a:r>
                        <a:rPr lang="en-US" sz="1600" b="1" u="none" strike="noStrike" cap="none" spc="0" baseline="0">
                          <a:uFillTx/>
                          <a:sym typeface="Helvetica Neue"/>
                        </a:rPr>
                        <a:t> Source for PCH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2438338" rtl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u="none" strike="noStrike" cap="none" spc="0" baseline="0">
                          <a:uFillTx/>
                          <a:sym typeface="Helvetica Neue"/>
                        </a:rPr>
                        <a:t>Working on a blind port from Samsung Foundry to Global Foundries for a </a:t>
                      </a:r>
                      <a:r>
                        <a:rPr lang="en-US" sz="1400" b="1" u="none" strike="noStrike" cap="none" spc="0" baseline="0">
                          <a:uFillTx/>
                          <a:sym typeface="Helvetica Neue"/>
                        </a:rPr>
                        <a:t>2</a:t>
                      </a:r>
                      <a:r>
                        <a:rPr lang="en-US" sz="1400" b="1" u="none" strike="noStrike" cap="none" spc="0" baseline="30000">
                          <a:uFillTx/>
                          <a:sym typeface="Helvetica Neue"/>
                        </a:rPr>
                        <a:t>nd</a:t>
                      </a:r>
                      <a:r>
                        <a:rPr lang="en-US" sz="1400" b="1" u="none" strike="noStrike" cap="none" spc="0" baseline="0">
                          <a:uFillTx/>
                          <a:sym typeface="Helvetica Neue"/>
                        </a:rPr>
                        <a:t> source of the 14nm PCH</a:t>
                      </a:r>
                    </a:p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0" cap="none" spc="0" baseline="0" noProof="0"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GF has a preliminary schedule that shows risk production as early as Q1’22, assuming TO by EO June’21</a:t>
                      </a:r>
                      <a:endParaRPr lang="en-US" sz="1400" b="1" i="0" u="none" strike="noStrike" cap="none" spc="0" baseline="0"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56903"/>
                  </a:ext>
                </a:extLst>
              </a:tr>
              <a:tr h="700860">
                <a:tc vMerge="1">
                  <a:txBody>
                    <a:bodyPr/>
                    <a:lstStyle/>
                    <a:p>
                      <a:pPr algn="ctr"/>
                      <a:endParaRPr lang="en-US" sz="1100" b="1" i="0" u="none" strike="noStrike" cap="none" spc="0" baseline="0">
                        <a:solidFill>
                          <a:srgbClr val="00B050"/>
                        </a:solidFill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vert="vert27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u="none" strike="noStrike" cap="none" spc="0" baseline="0">
                          <a:uFillTx/>
                          <a:sym typeface="Helvetica Neue"/>
                        </a:rPr>
                        <a:t>N3 Execution</a:t>
                      </a:r>
                      <a:endParaRPr lang="en-US" sz="1600" u="none" strike="noStrike" cap="none" spc="0" baseline="0">
                        <a:uFillTx/>
                        <a:sym typeface="Helvetica Neue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2438338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Testchips Taped out on time!</a:t>
                      </a:r>
                      <a:r>
                        <a:rPr lang="en-US" sz="1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(</a:t>
                      </a:r>
                      <a:r>
                        <a:rPr lang="en-US" sz="1400" b="0" i="0" u="none" strike="noStrike" cap="none" spc="0" baseline="0" noProof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Olivia Creek, </a:t>
                      </a:r>
                      <a:r>
                        <a:rPr lang="en-US" sz="1400" b="0" i="0" u="none" strike="noStrike" cap="none" spc="0" baseline="0" noProof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Kapoli</a:t>
                      </a:r>
                      <a:r>
                        <a:rPr lang="en-US" sz="1400" b="0" i="0" u="none" strike="noStrike" cap="none" spc="0" baseline="0" noProof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 Spring and </a:t>
                      </a:r>
                      <a:r>
                        <a:rPr lang="en-US" sz="1400" b="0" i="0" u="none" strike="noStrike" cap="none" spc="0" baseline="0" noProof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Koenigssee</a:t>
                      </a:r>
                      <a:r>
                        <a:rPr lang="en-US" sz="1400" b="0" i="0" u="none" strike="noStrike" cap="none" spc="0" baseline="0" noProof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)</a:t>
                      </a:r>
                      <a:endParaRPr lang="en-US" sz="1400" b="0" i="0" u="none" strike="noStrike" cap="none" spc="0" baseline="0"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  <a:p>
                      <a:pPr marL="171450" marR="0" indent="-171450" algn="l" defTabSz="2438338" rtl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Demonstrated design feasibility for </a:t>
                      </a:r>
                      <a:r>
                        <a:rPr lang="en-US" sz="1400" b="0" i="0" u="none" strike="noStrike" cap="none" spc="0" baseline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BigCore</a:t>
                      </a:r>
                      <a:r>
                        <a:rPr lang="en-US" sz="1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 IP on TSMC N3 by improving design rules. The result was ~10% IP area reduction which led to &gt;8% potential server products’ die size reduction. </a:t>
                      </a:r>
                      <a:r>
                        <a:rPr lang="en-US" sz="1000" b="0" i="0" u="none" strike="noStrike" cap="none" spc="0" baseline="0"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156940"/>
                  </a:ext>
                </a:extLst>
              </a:tr>
              <a:tr h="970422">
                <a:tc vMerge="1">
                  <a:txBody>
                    <a:bodyPr/>
                    <a:lstStyle/>
                    <a:p>
                      <a:pPr algn="ctr"/>
                      <a:endParaRPr lang="en-US" sz="1100" b="1" i="0" u="none" strike="noStrike" cap="none" spc="0" baseline="0">
                        <a:solidFill>
                          <a:srgbClr val="00B050"/>
                        </a:solidFill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vert="vert27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6096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Semco 2nd Substrate Qual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6096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Nokia had upside demand, which cannot be supported by Kyocera (lead-time 52wks)</a:t>
                      </a:r>
                    </a:p>
                    <a:p>
                      <a:pPr marL="171450" marR="0" lvl="1" indent="-171450" algn="l" defTabSz="6096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2nd substrate supplier needed which requires new qualification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912854"/>
                  </a:ext>
                </a:extLst>
              </a:tr>
              <a:tr h="789046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endParaRPr lang="en-US" sz="1600" b="0" i="0" u="none" strike="noStrike" cap="none" spc="0" baseline="0">
                        <a:solidFill>
                          <a:schemeClr val="bg1">
                            <a:lumMod val="85000"/>
                          </a:schemeClr>
                        </a:solidFill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6096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u="none" strike="noStrike" cap="none" spc="0" baseline="0">
                          <a:uFillTx/>
                          <a:sym typeface="Helvetica Neue"/>
                        </a:rPr>
                        <a:t>N3 Sort @ TSMC for Yield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2438338" rtl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Proposal to enable Sort @ TSMC for faster Yield learnings Ratified</a:t>
                      </a:r>
                    </a:p>
                    <a:p>
                      <a:pPr marL="171450" marR="0" indent="-171450" algn="l" defTabSz="2438338" rtl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One-Team Kicked off with TSMC &amp; Intel. Sort manager &amp; Tech Lead Hired.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821894"/>
                  </a:ext>
                </a:extLst>
              </a:tr>
              <a:tr h="789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6096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u="none" strike="noStrike" cap="none" spc="0" baseline="0">
                          <a:uFillTx/>
                          <a:sym typeface="Helvetica Neue"/>
                        </a:rPr>
                        <a:t>On Time </a:t>
                      </a:r>
                    </a:p>
                    <a:p>
                      <a:pPr marL="0" marR="0" lvl="1" indent="0" algn="ctr" defTabSz="6096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u="none" strike="noStrike" cap="none" spc="0" baseline="0">
                          <a:uFillTx/>
                          <a:sym typeface="Helvetica Neue"/>
                        </a:rPr>
                        <a:t>Tape 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1" indent="-171450" algn="l" defTabSz="6096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Intel’s OTTO success rate with TSMC is significantly worse than the Industry rate</a:t>
                      </a:r>
                    </a:p>
                    <a:p>
                      <a:pPr marL="171450" marR="0" lvl="1" indent="-171450" algn="l" defTabSz="609600" rtl="0" eaLnBrk="1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Intel Clear"/>
                        </a:rPr>
                        <a:t>Working with Design teams to understand problem and propose new methodology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092534"/>
                  </a:ext>
                </a:extLst>
              </a:tr>
              <a:tr h="700860">
                <a:tc v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endParaRPr lang="en-US" sz="1600" b="0" i="0" u="none" strike="noStrike" cap="none" spc="0" baseline="0">
                        <a:solidFill>
                          <a:schemeClr val="bg1">
                            <a:lumMod val="85000"/>
                          </a:schemeClr>
                        </a:solidFill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u="none" strike="noStrike" cap="none" spc="0" baseline="0">
                          <a:uFillTx/>
                          <a:sym typeface="Helvetica Neue"/>
                        </a:rPr>
                        <a:t>2nm Pathfinding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2438338" rtl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0" u="none" strike="noStrike" cap="none" spc="0" baseline="0">
                          <a:uFillTx/>
                          <a:sym typeface="Helvetica Neue"/>
                        </a:rPr>
                        <a:t>Evaluating Technology: Gate-all-around, Buried Power Rails, Backside Power, and overall PPA</a:t>
                      </a:r>
                    </a:p>
                    <a:p>
                      <a:pPr marL="171450" marR="0" indent="-171450" algn="l" defTabSz="2438338" rtl="0" fontAlgn="auto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1" u="none" strike="noStrike" cap="none" spc="0" baseline="0">
                          <a:uFillTx/>
                          <a:sym typeface="Helvetica Neue"/>
                        </a:rPr>
                        <a:t>Meeting held with TSMC in ww24; presented internal project intercept options for N2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196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1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42CEF3-F948-492E-B16B-4A053698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0A014C-4103-4FC5-AA52-B2375E4CD6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4E6597-E855-415F-A599-CD356562964D}"/>
              </a:ext>
            </a:extLst>
          </p:cNvPr>
          <p:cNvSpPr/>
          <p:nvPr/>
        </p:nvSpPr>
        <p:spPr>
          <a:xfrm>
            <a:off x="390769" y="1041365"/>
            <a:ext cx="11028915" cy="5293880"/>
          </a:xfrm>
          <a:prstGeom prst="roundRect">
            <a:avLst>
              <a:gd name="adj" fmla="val 11215"/>
            </a:avLst>
          </a:prstGeom>
          <a:solidFill>
            <a:srgbClr val="5B9BD5">
              <a:lumMod val="20000"/>
              <a:lumOff val="80000"/>
              <a:alpha val="9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28D32-9A91-4247-82D8-0879FF9FB4AE}"/>
              </a:ext>
            </a:extLst>
          </p:cNvPr>
          <p:cNvSpPr/>
          <p:nvPr/>
        </p:nvSpPr>
        <p:spPr>
          <a:xfrm>
            <a:off x="3232390" y="1303477"/>
            <a:ext cx="7723458" cy="1807707"/>
          </a:xfrm>
          <a:prstGeom prst="rect">
            <a:avLst/>
          </a:prstGeom>
          <a:solidFill>
            <a:srgbClr val="00C7FD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numCol="1" rtlCol="0" anchor="ctr"/>
          <a:lstStyle/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Drive process technology definition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&amp; early engagements on leading nodes 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Engage with foundry on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Pathfinding and DTCO/STCO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activities to assess and improve capability of process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Partner with BU during TR to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ensure process technology is ready to meet PPACS goals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for product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Scout industry technology trends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&amp; developments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Supplier Roadmap 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740A41-BC7A-45C3-BEEB-E407B24F357D}"/>
              </a:ext>
            </a:extLst>
          </p:cNvPr>
          <p:cNvSpPr/>
          <p:nvPr/>
        </p:nvSpPr>
        <p:spPr>
          <a:xfrm>
            <a:off x="3232389" y="3356278"/>
            <a:ext cx="7759918" cy="2823348"/>
          </a:xfrm>
          <a:prstGeom prst="rect">
            <a:avLst/>
          </a:prstGeom>
          <a:solidFill>
            <a:srgbClr val="00C7FD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numCol="1" rtlCol="0" anchor="ctr"/>
          <a:lstStyle/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Technical Management of early Foundry/OSAT Engagement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including co-ordination across FTE, FOM, DEG, BU, TEG, ATTD, MPE </a:t>
            </a:r>
          </a:p>
          <a:p>
            <a:pPr marL="182880" indent="-182880" defTabSz="914377">
              <a:spcBef>
                <a:spcPts val="300"/>
              </a:spcBef>
              <a:buFontTx/>
              <a:buChar char="-"/>
              <a:defRPr/>
            </a:pPr>
            <a:r>
              <a:rPr lang="en-US" sz="1400" b="1" kern="0" dirty="0">
                <a:solidFill>
                  <a:prstClr val="black"/>
                </a:solidFill>
                <a:latin typeface="+mj-lt"/>
                <a:sym typeface="Helvetica Neue"/>
              </a:rPr>
              <a:t>Ongoing DTCO with Product Design Teams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Manage BU/SoC’s ask of Foundry/OSAT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Develop and implement methodology for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PPA Assessment of Digital, Analog and Memory blocks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including L0 (device/interconnect), L1 (cell/path) and L2 (block) metrics; Scaling analysis using ARM cores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Define Testchips during pathfinding phase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to support PPA assessment and DTCO/STCO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Physical Design, Place and Route of Testchips 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Provide insight into BU Roadmaps &amp; Product needs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Ensure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Compliance to GSC PLC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Process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92B66-AAA8-41DE-9F63-10A7AB16FE2A}"/>
              </a:ext>
            </a:extLst>
          </p:cNvPr>
          <p:cNvSpPr txBox="1"/>
          <p:nvPr/>
        </p:nvSpPr>
        <p:spPr>
          <a:xfrm>
            <a:off x="390769" y="122830"/>
            <a:ext cx="867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ntelOne Display Light" panose="020B0403020203020204" pitchFamily="34" charset="0"/>
                <a:cs typeface="Calibri" panose="020F0502020204030204" pitchFamily="34" charset="0"/>
              </a:rPr>
              <a:t>Foundry Technology &amp; Engineering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174AA0-83E7-4D6F-8B93-7245C7A7748F}"/>
              </a:ext>
            </a:extLst>
          </p:cNvPr>
          <p:cNvGrpSpPr/>
          <p:nvPr/>
        </p:nvGrpSpPr>
        <p:grpSpPr>
          <a:xfrm>
            <a:off x="612191" y="1465264"/>
            <a:ext cx="2286000" cy="1645920"/>
            <a:chOff x="302090" y="2332641"/>
            <a:chExt cx="2286000" cy="16459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A6831E5-77EE-425E-BF30-38FFCA01C423}"/>
                </a:ext>
              </a:extLst>
            </p:cNvPr>
            <p:cNvSpPr/>
            <p:nvPr/>
          </p:nvSpPr>
          <p:spPr>
            <a:xfrm>
              <a:off x="302090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PATHFINDING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98FBBE-D7BE-4C6A-A1B7-5BAD8DCB178B}"/>
                </a:ext>
              </a:extLst>
            </p:cNvPr>
            <p:cNvSpPr txBox="1"/>
            <p:nvPr/>
          </p:nvSpPr>
          <p:spPr>
            <a:xfrm>
              <a:off x="926051" y="3530003"/>
              <a:ext cx="1038077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2nm &amp; Beyond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5D0AC2-9E2D-4FB4-91FA-365A6E21A3CB}"/>
              </a:ext>
            </a:extLst>
          </p:cNvPr>
          <p:cNvGrpSpPr/>
          <p:nvPr/>
        </p:nvGrpSpPr>
        <p:grpSpPr>
          <a:xfrm>
            <a:off x="651053" y="3535083"/>
            <a:ext cx="2286000" cy="2281552"/>
            <a:chOff x="2734402" y="2332641"/>
            <a:chExt cx="2286000" cy="199354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F8A0135-789D-40CC-9BF4-B9F8C3114FE6}"/>
                </a:ext>
              </a:extLst>
            </p:cNvPr>
            <p:cNvSpPr/>
            <p:nvPr/>
          </p:nvSpPr>
          <p:spPr>
            <a:xfrm>
              <a:off x="2734402" y="2332641"/>
              <a:ext cx="2286000" cy="1993544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DEVELOPMENT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7D4172-50A6-422F-A6E7-063FD966D3F4}"/>
                </a:ext>
              </a:extLst>
            </p:cNvPr>
            <p:cNvSpPr txBox="1"/>
            <p:nvPr/>
          </p:nvSpPr>
          <p:spPr>
            <a:xfrm>
              <a:off x="3283042" y="3386107"/>
              <a:ext cx="1307075" cy="161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sym typeface="Helvetica Neue"/>
                </a:rPr>
                <a:t>3nm &amp; Equivalent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A49DF2-E8A7-486E-8910-9F5404CBEA49}"/>
              </a:ext>
            </a:extLst>
          </p:cNvPr>
          <p:cNvSpPr/>
          <p:nvPr/>
        </p:nvSpPr>
        <p:spPr>
          <a:xfrm>
            <a:off x="1217219" y="5127717"/>
            <a:ext cx="1188720" cy="5300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Test Chip Development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0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ADECAA4-A117-47A6-A5B0-D490472B8914}"/>
              </a:ext>
            </a:extLst>
          </p:cNvPr>
          <p:cNvSpPr/>
          <p:nvPr/>
        </p:nvSpPr>
        <p:spPr>
          <a:xfrm>
            <a:off x="202211" y="1094070"/>
            <a:ext cx="11422536" cy="5085183"/>
          </a:xfrm>
          <a:prstGeom prst="roundRect">
            <a:avLst>
              <a:gd name="adj" fmla="val 10184"/>
            </a:avLst>
          </a:prstGeom>
          <a:solidFill>
            <a:srgbClr val="5B9BD5">
              <a:lumMod val="20000"/>
              <a:lumOff val="80000"/>
              <a:alpha val="9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7F205B-A979-4FFC-AB57-E3792BCEBBE3}"/>
              </a:ext>
            </a:extLst>
          </p:cNvPr>
          <p:cNvSpPr/>
          <p:nvPr/>
        </p:nvSpPr>
        <p:spPr>
          <a:xfrm>
            <a:off x="4092146" y="1693566"/>
            <a:ext cx="6872703" cy="3886190"/>
          </a:xfrm>
          <a:prstGeom prst="rect">
            <a:avLst/>
          </a:prstGeom>
          <a:solidFill>
            <a:srgbClr val="00C7FD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Program Manage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the Introduction of New Products 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Drive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FIFA Activites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for product teams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Work with Foundry on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low yield correlation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Define Manufacturing Spec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for each Si Node and Ensure Compliance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Track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Product Execution and Manage Schedule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Support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SoC Mock Tapeout Flow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Define Inline Monitors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for Si Tracking and Limits for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Maverick lot detection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182880" lvl="0" indent="-182880" defTabSz="914377" hangingPunct="1">
              <a:lnSpc>
                <a:spcPct val="100000"/>
              </a:lnSpc>
              <a:spcBef>
                <a:spcPts val="600"/>
              </a:spcBef>
              <a:buFontTx/>
              <a:buChar char="-"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Define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Skewed Si Targets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and Device Retargeting to Optimize Yield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Develop</a:t>
            </a:r>
            <a:r>
              <a:rPr lang="en-US" sz="1400" b="1" dirty="0">
                <a:solidFill>
                  <a:prstClr val="black"/>
                </a:solidFill>
                <a:latin typeface="+mj-lt"/>
              </a:rPr>
              <a:t> Yield Model 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and provide Yield Targets for BU; </a:t>
            </a:r>
            <a:r>
              <a:rPr lang="en-US" sz="1400" b="1" dirty="0">
                <a:solidFill>
                  <a:prstClr val="black"/>
                </a:solidFill>
                <a:latin typeface="+mj-lt"/>
              </a:rPr>
              <a:t>Yield Target Setting</a:t>
            </a:r>
          </a:p>
          <a:p>
            <a:pPr marL="182880" lvl="0" indent="-182880" defTabSz="914377" hangingPunct="1">
              <a:lnSpc>
                <a:spcPct val="100000"/>
              </a:lnSpc>
              <a:spcBef>
                <a:spcPts val="600"/>
              </a:spcBef>
              <a:buFontTx/>
              <a:buChar char="-"/>
              <a:defRPr/>
            </a:pPr>
            <a:r>
              <a:rPr lang="de-DE" sz="1400" b="1" dirty="0">
                <a:solidFill>
                  <a:prstClr val="black"/>
                </a:solidFill>
                <a:latin typeface="+mj-lt"/>
              </a:rPr>
              <a:t>Program Manage</a:t>
            </a:r>
            <a:r>
              <a:rPr lang="de-DE" sz="1400" dirty="0">
                <a:solidFill>
                  <a:prstClr val="black"/>
                </a:solidFill>
                <a:latin typeface="+mj-lt"/>
              </a:rPr>
              <a:t> the Execution of HVM</a:t>
            </a:r>
          </a:p>
          <a:p>
            <a:pPr marL="182880" lvl="0" indent="-182880" defTabSz="914377" hangingPunct="1">
              <a:lnSpc>
                <a:spcPct val="100000"/>
              </a:lnSpc>
              <a:spcBef>
                <a:spcPts val="600"/>
              </a:spcBef>
              <a:buFontTx/>
              <a:buChar char="-"/>
              <a:defRPr/>
            </a:pPr>
            <a:r>
              <a:rPr lang="de-DE" sz="1400" b="1" dirty="0">
                <a:solidFill>
                  <a:prstClr val="black"/>
                </a:solidFill>
                <a:latin typeface="+mj-lt"/>
              </a:rPr>
              <a:t>Technical Stability</a:t>
            </a:r>
            <a:r>
              <a:rPr lang="de-DE" sz="1400" dirty="0">
                <a:solidFill>
                  <a:prstClr val="black"/>
                </a:solidFill>
                <a:latin typeface="+mj-lt"/>
              </a:rPr>
              <a:t> of HVM at Foundry &amp; OSATs</a:t>
            </a:r>
          </a:p>
          <a:p>
            <a:pPr marL="182880" lvl="0" indent="-182880" defTabSz="914377" hangingPunct="1">
              <a:lnSpc>
                <a:spcPct val="100000"/>
              </a:lnSpc>
              <a:spcBef>
                <a:spcPts val="600"/>
              </a:spcBef>
              <a:buFontTx/>
              <a:buChar char="-"/>
              <a:defRPr/>
            </a:pPr>
            <a:r>
              <a:rPr lang="de-DE" sz="1400" b="1" dirty="0">
                <a:solidFill>
                  <a:prstClr val="black"/>
                </a:solidFill>
                <a:latin typeface="+mj-lt"/>
              </a:rPr>
              <a:t>Manage Lot On Hold, Yield Health and Excursions; </a:t>
            </a:r>
            <a:r>
              <a:rPr lang="de-DE" sz="1400" dirty="0">
                <a:solidFill>
                  <a:prstClr val="black"/>
                </a:solidFill>
                <a:latin typeface="+mj-lt"/>
              </a:rPr>
              <a:t>Yield optimization</a:t>
            </a:r>
            <a:endParaRPr lang="de-DE" sz="1400" b="1" dirty="0">
              <a:solidFill>
                <a:prstClr val="black"/>
              </a:solidFill>
              <a:latin typeface="+mj-lt"/>
            </a:endParaRPr>
          </a:p>
          <a:p>
            <a:pPr marL="182880" lvl="0" indent="-182880" defTabSz="914377" hangingPunct="1">
              <a:lnSpc>
                <a:spcPct val="100000"/>
              </a:lnSpc>
              <a:spcBef>
                <a:spcPts val="600"/>
              </a:spcBef>
              <a:buFontTx/>
              <a:buChar char="-"/>
              <a:defRPr/>
            </a:pPr>
            <a:r>
              <a:rPr lang="de-DE" sz="1400" b="1" dirty="0">
                <a:solidFill>
                  <a:prstClr val="black"/>
                </a:solidFill>
                <a:latin typeface="+mj-lt"/>
              </a:rPr>
              <a:t>Change Management </a:t>
            </a:r>
            <a:r>
              <a:rPr lang="de-DE" sz="1400" dirty="0">
                <a:solidFill>
                  <a:prstClr val="black"/>
                </a:solidFill>
                <a:latin typeface="+mj-lt"/>
              </a:rPr>
              <a:t>for Platforms, Packaging, and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FE726-2C3D-4A82-922D-C6AA784BF854}"/>
              </a:ext>
            </a:extLst>
          </p:cNvPr>
          <p:cNvSpPr txBox="1"/>
          <p:nvPr/>
        </p:nvSpPr>
        <p:spPr>
          <a:xfrm>
            <a:off x="390769" y="122830"/>
            <a:ext cx="867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ntelOne Display Light" panose="020B0403020203020204" pitchFamily="34" charset="0"/>
                <a:cs typeface="Calibri" panose="020F0502020204030204" pitchFamily="34" charset="0"/>
              </a:rPr>
              <a:t>Foundry Technology &amp; Engineering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B415C9-D3B0-481F-9050-B1C0981CD334}"/>
              </a:ext>
            </a:extLst>
          </p:cNvPr>
          <p:cNvGrpSpPr/>
          <p:nvPr/>
        </p:nvGrpSpPr>
        <p:grpSpPr>
          <a:xfrm>
            <a:off x="585799" y="2371944"/>
            <a:ext cx="3122759" cy="2334774"/>
            <a:chOff x="5216033" y="1859084"/>
            <a:chExt cx="3122759" cy="23347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BA5FB59-2E2B-4E6B-A123-DA9ECC723684}"/>
                </a:ext>
              </a:extLst>
            </p:cNvPr>
            <p:cNvSpPr/>
            <p:nvPr/>
          </p:nvSpPr>
          <p:spPr>
            <a:xfrm>
              <a:off x="5216033" y="1859084"/>
              <a:ext cx="3122759" cy="2334774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MANUFACTURING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9FF313-A493-4100-AC67-6D2CD1490004}"/>
                </a:ext>
              </a:extLst>
            </p:cNvPr>
            <p:cNvSpPr txBox="1"/>
            <p:nvPr/>
          </p:nvSpPr>
          <p:spPr>
            <a:xfrm>
              <a:off x="6166859" y="3030541"/>
              <a:ext cx="127265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sym typeface="Helvetica Neue"/>
                </a:rPr>
                <a:t>5nm &amp; Older</a:t>
              </a: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ECC46B7-DE8E-4C4E-8D66-8A726C39D7F8}"/>
              </a:ext>
            </a:extLst>
          </p:cNvPr>
          <p:cNvSpPr/>
          <p:nvPr/>
        </p:nvSpPr>
        <p:spPr>
          <a:xfrm>
            <a:off x="857066" y="3951344"/>
            <a:ext cx="1188720" cy="548640"/>
          </a:xfrm>
          <a:prstGeom prst="roundRect">
            <a:avLst/>
          </a:prstGeom>
          <a:solidFill>
            <a:srgbClr val="0068B5">
              <a:lumMod val="60000"/>
              <a:lumOff val="4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New Product Introduction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57CA870-F082-4202-893C-C4062EFDD706}"/>
              </a:ext>
            </a:extLst>
          </p:cNvPr>
          <p:cNvSpPr/>
          <p:nvPr/>
        </p:nvSpPr>
        <p:spPr>
          <a:xfrm>
            <a:off x="2210271" y="3951344"/>
            <a:ext cx="1268853" cy="548640"/>
          </a:xfrm>
          <a:prstGeom prst="roundRect">
            <a:avLst/>
          </a:prstGeom>
          <a:solidFill>
            <a:srgbClr val="0068B5">
              <a:lumMod val="60000"/>
              <a:lumOff val="4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High Volume Manufacturing</a:t>
            </a:r>
          </a:p>
        </p:txBody>
      </p:sp>
    </p:spTree>
    <p:extLst>
      <p:ext uri="{BB962C8B-B14F-4D97-AF65-F5344CB8AC3E}">
        <p14:creationId xmlns:p14="http://schemas.microsoft.com/office/powerpoint/2010/main" val="407165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B0B819-36CB-40B7-9DFC-1D83D425BAEA}"/>
              </a:ext>
            </a:extLst>
          </p:cNvPr>
          <p:cNvSpPr/>
          <p:nvPr/>
        </p:nvSpPr>
        <p:spPr>
          <a:xfrm>
            <a:off x="816429" y="805810"/>
            <a:ext cx="10238014" cy="5517906"/>
          </a:xfrm>
          <a:prstGeom prst="roundRect">
            <a:avLst>
              <a:gd name="adj" fmla="val 12850"/>
            </a:avLst>
          </a:prstGeom>
          <a:solidFill>
            <a:srgbClr val="5B9BD5">
              <a:lumMod val="20000"/>
              <a:lumOff val="80000"/>
              <a:alpha val="90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233CE3-4269-441F-8179-A2B10BBC2E60}"/>
              </a:ext>
            </a:extLst>
          </p:cNvPr>
          <p:cNvSpPr/>
          <p:nvPr/>
        </p:nvSpPr>
        <p:spPr>
          <a:xfrm>
            <a:off x="1959714" y="4644363"/>
            <a:ext cx="8255476" cy="1538139"/>
          </a:xfrm>
          <a:prstGeom prst="rect">
            <a:avLst/>
          </a:prstGeom>
          <a:solidFill>
            <a:srgbClr val="00C7FD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numCol="1" rtlCol="0" anchor="ctr"/>
          <a:lstStyle/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New Package Technology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testing;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Early OSAT Partner Enablement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Roadmaps &amp; product needs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Technical Inputs for Make vs. Buy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Decision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Enable Passive Data Collection for yield montioring of HVM ramp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MY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Manufacturing</a:t>
            </a: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Sites/Equipment/Process </a:t>
            </a:r>
            <a:r>
              <a:rPr kumimoji="0" lang="en-MY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Qualification and Validation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Continued </a:t>
            </a:r>
            <a:r>
              <a:rPr kumimoji="0" lang="en-MY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Supplier Quality Assessment, 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Technical On-site Support 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and Product Ramp-up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4B9147-6B96-48B4-96F1-AEB6566F2B2A}"/>
              </a:ext>
            </a:extLst>
          </p:cNvPr>
          <p:cNvSpPr/>
          <p:nvPr/>
        </p:nvSpPr>
        <p:spPr>
          <a:xfrm>
            <a:off x="1959714" y="1871238"/>
            <a:ext cx="8255475" cy="1799907"/>
          </a:xfrm>
          <a:prstGeom prst="rect">
            <a:avLst/>
          </a:prstGeom>
          <a:solidFill>
            <a:srgbClr val="00C7FD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numCol="1" rtlCol="0" anchor="ctr"/>
          <a:lstStyle/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Drive Testability Requirements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with Design Team and Foundry to Influence Design-For-Test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Ensure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Test for Reliability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and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Drive Test Infrastructure, Yield Optimization Planning &amp; Integration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Enable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FIFA Capabilities and Yield Explorer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Act as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First Line of Defense for NPI/HVM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in resolving power-performance, yield, and bin-split issues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Enable Test at OSATs;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Drive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Test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Time Reduction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Technical Stability of Test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at Suppliers</a:t>
            </a:r>
          </a:p>
          <a:p>
            <a:pPr marL="182880" marR="0" lvl="0" indent="-182880" defTabSz="914377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SIU/TIU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 Maintenance and Tracking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764F67-BE0B-4757-BED0-A6B493427DF8}"/>
              </a:ext>
            </a:extLst>
          </p:cNvPr>
          <p:cNvSpPr/>
          <p:nvPr/>
        </p:nvSpPr>
        <p:spPr>
          <a:xfrm>
            <a:off x="1751357" y="3879756"/>
            <a:ext cx="8727779" cy="73152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PACKAGE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Assembly Engineering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E9B222-B948-49C6-9623-60720ADF3C44}"/>
              </a:ext>
            </a:extLst>
          </p:cNvPr>
          <p:cNvSpPr/>
          <p:nvPr/>
        </p:nvSpPr>
        <p:spPr>
          <a:xfrm>
            <a:off x="1751357" y="1073543"/>
            <a:ext cx="8689285" cy="73152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US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Post Si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B4837-2A50-491C-AED7-166B5B4B0CE6}"/>
              </a:ext>
            </a:extLst>
          </p:cNvPr>
          <p:cNvSpPr txBox="1"/>
          <p:nvPr/>
        </p:nvSpPr>
        <p:spPr>
          <a:xfrm>
            <a:off x="390769" y="-29806"/>
            <a:ext cx="867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ntelOne Display Light" panose="020B0403020203020204" pitchFamily="34" charset="0"/>
                <a:cs typeface="Calibri" panose="020F0502020204030204" pitchFamily="34" charset="0"/>
              </a:rPr>
              <a:t>Foundry Technology &amp; Engineering</a:t>
            </a:r>
          </a:p>
        </p:txBody>
      </p:sp>
    </p:spTree>
    <p:extLst>
      <p:ext uri="{BB962C8B-B14F-4D97-AF65-F5344CB8AC3E}">
        <p14:creationId xmlns:p14="http://schemas.microsoft.com/office/powerpoint/2010/main" val="10644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46E474-6905-47E0-9159-4C1BED5288E0}"/>
              </a:ext>
            </a:extLst>
          </p:cNvPr>
          <p:cNvSpPr/>
          <p:nvPr/>
        </p:nvSpPr>
        <p:spPr>
          <a:xfrm>
            <a:off x="3378402" y="4588546"/>
            <a:ext cx="638761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Quality &amp; Reliability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(CQN)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A6B8F51-E0BC-4B41-8D21-8200EDB92482}"/>
              </a:ext>
            </a:extLst>
          </p:cNvPr>
          <p:cNvSpPr/>
          <p:nvPr/>
        </p:nvSpPr>
        <p:spPr>
          <a:xfrm>
            <a:off x="3378402" y="3979130"/>
            <a:ext cx="638761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External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PACKAGE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Assembly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Engineering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3A83E4F-A34C-421A-82C0-264096AF4DDB}"/>
              </a:ext>
            </a:extLst>
          </p:cNvPr>
          <p:cNvSpPr/>
          <p:nvPr/>
        </p:nvSpPr>
        <p:spPr>
          <a:xfrm>
            <a:off x="3378478" y="3369714"/>
            <a:ext cx="639268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Post Si Engineering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711425-DA4C-4285-A9FD-CD46182D49BB}"/>
              </a:ext>
            </a:extLst>
          </p:cNvPr>
          <p:cNvGrpSpPr/>
          <p:nvPr/>
        </p:nvGrpSpPr>
        <p:grpSpPr>
          <a:xfrm>
            <a:off x="1635593" y="1028145"/>
            <a:ext cx="8206395" cy="454572"/>
            <a:chOff x="1840904" y="1078078"/>
            <a:chExt cx="7330259" cy="559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6E1C84-2C99-4B49-BBD2-1678119AA688}"/>
                </a:ext>
              </a:extLst>
            </p:cNvPr>
            <p:cNvGrpSpPr/>
            <p:nvPr/>
          </p:nvGrpSpPr>
          <p:grpSpPr>
            <a:xfrm>
              <a:off x="1840904" y="1078078"/>
              <a:ext cx="7330259" cy="558988"/>
              <a:chOff x="1706427" y="1232728"/>
              <a:chExt cx="7330259" cy="558988"/>
            </a:xfrm>
          </p:grpSpPr>
          <p:sp>
            <p:nvSpPr>
              <p:cNvPr id="41" name="Arrow: Chevron 40">
                <a:extLst>
                  <a:ext uri="{FF2B5EF4-FFF2-40B4-BE49-F238E27FC236}">
                    <a16:creationId xmlns:a16="http://schemas.microsoft.com/office/drawing/2014/main" id="{F3EB1DC7-B9EF-4AEC-809F-18963377B50A}"/>
                  </a:ext>
                </a:extLst>
              </p:cNvPr>
              <p:cNvSpPr/>
              <p:nvPr/>
            </p:nvSpPr>
            <p:spPr>
              <a:xfrm>
                <a:off x="7642857" y="1232729"/>
                <a:ext cx="139382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High Volume Manufacturing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Arrow: Chevron 41">
                <a:extLst>
                  <a:ext uri="{FF2B5EF4-FFF2-40B4-BE49-F238E27FC236}">
                    <a16:creationId xmlns:a16="http://schemas.microsoft.com/office/drawing/2014/main" id="{F09EEF0A-E013-451B-A98F-FC22CBD7A060}"/>
                  </a:ext>
                </a:extLst>
              </p:cNvPr>
              <p:cNvSpPr/>
              <p:nvPr/>
            </p:nvSpPr>
            <p:spPr>
              <a:xfrm>
                <a:off x="6317814" y="1232728"/>
                <a:ext cx="139382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sym typeface="Helvetica Neue"/>
                  </a:rPr>
                  <a:t>New Product Introduction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  <p:sp>
            <p:nvSpPr>
              <p:cNvPr id="43" name="Arrow: Chevron 42">
                <a:extLst>
                  <a:ext uri="{FF2B5EF4-FFF2-40B4-BE49-F238E27FC236}">
                    <a16:creationId xmlns:a16="http://schemas.microsoft.com/office/drawing/2014/main" id="{D8372148-4F7B-412D-9146-B4229C2A000D}"/>
                  </a:ext>
                </a:extLst>
              </p:cNvPr>
              <p:cNvSpPr/>
              <p:nvPr/>
            </p:nvSpPr>
            <p:spPr>
              <a:xfrm>
                <a:off x="5207157" y="1232728"/>
                <a:ext cx="115534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Design Support</a:t>
                </a:r>
              </a:p>
            </p:txBody>
          </p:sp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B2152397-A7CC-4D26-B9B7-CBC7E076F8B8}"/>
                  </a:ext>
                </a:extLst>
              </p:cNvPr>
              <p:cNvSpPr/>
              <p:nvPr/>
            </p:nvSpPr>
            <p:spPr>
              <a:xfrm>
                <a:off x="1706427" y="1232728"/>
                <a:ext cx="895382" cy="558987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Product Planning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AA10DC6E-5DD2-4BA4-8B80-605D8E6BA798}"/>
                </a:ext>
              </a:extLst>
            </p:cNvPr>
            <p:cNvSpPr/>
            <p:nvPr/>
          </p:nvSpPr>
          <p:spPr>
            <a:xfrm>
              <a:off x="3999179" y="1078079"/>
              <a:ext cx="1393829" cy="55898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TR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sym typeface="Helvetica Neue"/>
                </a:rPr>
                <a:t>/Supplier Enabling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751A8F98-AB74-47C0-BD93-D7C51E23DF9A}"/>
                </a:ext>
              </a:extLst>
            </p:cNvPr>
            <p:cNvSpPr/>
            <p:nvPr/>
          </p:nvSpPr>
          <p:spPr>
            <a:xfrm>
              <a:off x="2667454" y="1078843"/>
              <a:ext cx="1393829" cy="55898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DTCO/STCO Pathfinding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E920A1E-5BB4-4447-913D-885A0D97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221" y="160060"/>
            <a:ext cx="9399219" cy="952499"/>
          </a:xfrm>
        </p:spPr>
        <p:txBody>
          <a:bodyPr/>
          <a:lstStyle/>
          <a:p>
            <a:r>
              <a:rPr lang="en-US" sz="4800" dirty="0">
                <a:latin typeface="IntelOne Display Light" panose="020B0403020203020204" pitchFamily="34" charset="0"/>
              </a:rPr>
              <a:t>FTE Organizational Structure</a:t>
            </a:r>
            <a:endParaRPr lang="en-US" sz="4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AAB128-5A15-477C-8CCC-986B6D6CCE6D}"/>
              </a:ext>
            </a:extLst>
          </p:cNvPr>
          <p:cNvGrpSpPr/>
          <p:nvPr/>
        </p:nvGrpSpPr>
        <p:grpSpPr>
          <a:xfrm>
            <a:off x="3378478" y="1619983"/>
            <a:ext cx="1791198" cy="1645920"/>
            <a:chOff x="302090" y="2332641"/>
            <a:chExt cx="2286000" cy="164592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77A03DF-988A-4EA1-A955-DC959D9A8181}"/>
                </a:ext>
              </a:extLst>
            </p:cNvPr>
            <p:cNvSpPr/>
            <p:nvPr/>
          </p:nvSpPr>
          <p:spPr>
            <a:xfrm>
              <a:off x="302090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PATHFINDING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3C9127-956D-4FA7-9886-DD1399105C83}"/>
                </a:ext>
              </a:extLst>
            </p:cNvPr>
            <p:cNvSpPr txBox="1"/>
            <p:nvPr/>
          </p:nvSpPr>
          <p:spPr>
            <a:xfrm>
              <a:off x="797137" y="3536209"/>
              <a:ext cx="142966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2nm &amp; Beyond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B51636-077E-4EB8-A44C-CD4DADEC0EFA}"/>
              </a:ext>
            </a:extLst>
          </p:cNvPr>
          <p:cNvGrpSpPr/>
          <p:nvPr/>
        </p:nvGrpSpPr>
        <p:grpSpPr>
          <a:xfrm>
            <a:off x="5262507" y="1619983"/>
            <a:ext cx="2101435" cy="1645920"/>
            <a:chOff x="2734402" y="2332641"/>
            <a:chExt cx="2286000" cy="164592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F9120C-821B-4F05-93FE-2035C7FF12BD}"/>
                </a:ext>
              </a:extLst>
            </p:cNvPr>
            <p:cNvSpPr/>
            <p:nvPr/>
          </p:nvSpPr>
          <p:spPr>
            <a:xfrm>
              <a:off x="2734402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DEVELOPMENT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3404F8-F951-4B87-88E5-8BD204151704}"/>
                </a:ext>
              </a:extLst>
            </p:cNvPr>
            <p:cNvSpPr txBox="1"/>
            <p:nvPr/>
          </p:nvSpPr>
          <p:spPr>
            <a:xfrm>
              <a:off x="3314008" y="3530003"/>
              <a:ext cx="1330927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sym typeface="Helvetica Neue"/>
                </a:rPr>
                <a:t>3nm &amp; Equivalent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E4C33B-0D8E-49A1-B392-FD680D5ED5BB}"/>
              </a:ext>
            </a:extLst>
          </p:cNvPr>
          <p:cNvGrpSpPr/>
          <p:nvPr/>
        </p:nvGrpSpPr>
        <p:grpSpPr>
          <a:xfrm>
            <a:off x="7476465" y="1619983"/>
            <a:ext cx="2286000" cy="1645920"/>
            <a:chOff x="5151610" y="2332641"/>
            <a:chExt cx="2286000" cy="16459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D37B4A4-15E8-4E96-B15C-854928E90218}"/>
                </a:ext>
              </a:extLst>
            </p:cNvPr>
            <p:cNvSpPr/>
            <p:nvPr/>
          </p:nvSpPr>
          <p:spPr>
            <a:xfrm>
              <a:off x="5151610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MANUFACTURING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472491-1972-4FB7-8D36-88B3E9DEFAD4}"/>
                </a:ext>
              </a:extLst>
            </p:cNvPr>
            <p:cNvSpPr txBox="1"/>
            <p:nvPr/>
          </p:nvSpPr>
          <p:spPr>
            <a:xfrm>
              <a:off x="5658285" y="3530003"/>
              <a:ext cx="127265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sym typeface="Helvetica Neue"/>
                </a:rPr>
                <a:t>5nm &amp; Older</a:t>
              </a: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AAEAD63-1342-45B5-A32E-9F7CAA14B5C9}"/>
              </a:ext>
            </a:extLst>
          </p:cNvPr>
          <p:cNvSpPr/>
          <p:nvPr/>
        </p:nvSpPr>
        <p:spPr>
          <a:xfrm>
            <a:off x="1575876" y="3369714"/>
            <a:ext cx="1691268" cy="17306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External Modular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/>
              </a:rPr>
              <a:t>INTEGRATION &amp; Memory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B6326B0-E7D6-43FD-8E0F-394EF65ED325}"/>
              </a:ext>
            </a:extLst>
          </p:cNvPr>
          <p:cNvSpPr/>
          <p:nvPr/>
        </p:nvSpPr>
        <p:spPr>
          <a:xfrm>
            <a:off x="1575876" y="1619983"/>
            <a:ext cx="1689201" cy="1645920"/>
          </a:xfrm>
          <a:prstGeom prst="round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External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F3749A-A321-42E3-804B-DFE8E37AD4EC}"/>
              </a:ext>
            </a:extLst>
          </p:cNvPr>
          <p:cNvSpPr/>
          <p:nvPr/>
        </p:nvSpPr>
        <p:spPr>
          <a:xfrm flipH="1">
            <a:off x="1244212" y="5333591"/>
            <a:ext cx="8905641" cy="871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chemeClr val="bg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0" rIns="91440" bIns="0" numCol="1" anchor="ctr" anchorCtr="0">
            <a:noAutofit/>
          </a:bodyPr>
          <a:lstStyle/>
          <a:p>
            <a:pPr marL="0" lvl="1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Providing End-to-End Technical Management of External Foundries &amp; OSATs to</a:t>
            </a:r>
          </a:p>
          <a:p>
            <a:pPr marL="0" lvl="1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Enable Leadership Products at a Predictable Cadence</a:t>
            </a:r>
          </a:p>
        </p:txBody>
      </p:sp>
    </p:spTree>
    <p:extLst>
      <p:ext uri="{BB962C8B-B14F-4D97-AF65-F5344CB8AC3E}">
        <p14:creationId xmlns:p14="http://schemas.microsoft.com/office/powerpoint/2010/main" val="2020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46E474-6905-47E0-9159-4C1BED5288E0}"/>
              </a:ext>
            </a:extLst>
          </p:cNvPr>
          <p:cNvSpPr/>
          <p:nvPr/>
        </p:nvSpPr>
        <p:spPr>
          <a:xfrm>
            <a:off x="3378402" y="4588546"/>
            <a:ext cx="638761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Quality &amp; Reliability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(CQN)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A6B8F51-E0BC-4B41-8D21-8200EDB92482}"/>
              </a:ext>
            </a:extLst>
          </p:cNvPr>
          <p:cNvSpPr/>
          <p:nvPr/>
        </p:nvSpPr>
        <p:spPr>
          <a:xfrm>
            <a:off x="3378402" y="3979130"/>
            <a:ext cx="638761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External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PACKAGE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Assembly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Engineering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3A83E4F-A34C-421A-82C0-264096AF4DDB}"/>
              </a:ext>
            </a:extLst>
          </p:cNvPr>
          <p:cNvSpPr/>
          <p:nvPr/>
        </p:nvSpPr>
        <p:spPr>
          <a:xfrm>
            <a:off x="3378478" y="3369714"/>
            <a:ext cx="639268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Post Si Engineering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711425-DA4C-4285-A9FD-CD46182D49BB}"/>
              </a:ext>
            </a:extLst>
          </p:cNvPr>
          <p:cNvGrpSpPr/>
          <p:nvPr/>
        </p:nvGrpSpPr>
        <p:grpSpPr>
          <a:xfrm>
            <a:off x="1635593" y="1028145"/>
            <a:ext cx="8206395" cy="454572"/>
            <a:chOff x="1840904" y="1078078"/>
            <a:chExt cx="7330259" cy="559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6E1C84-2C99-4B49-BBD2-1678119AA688}"/>
                </a:ext>
              </a:extLst>
            </p:cNvPr>
            <p:cNvGrpSpPr/>
            <p:nvPr/>
          </p:nvGrpSpPr>
          <p:grpSpPr>
            <a:xfrm>
              <a:off x="1840904" y="1078078"/>
              <a:ext cx="7330259" cy="558988"/>
              <a:chOff x="1706427" y="1232728"/>
              <a:chExt cx="7330259" cy="558988"/>
            </a:xfrm>
          </p:grpSpPr>
          <p:sp>
            <p:nvSpPr>
              <p:cNvPr id="41" name="Arrow: Chevron 40">
                <a:extLst>
                  <a:ext uri="{FF2B5EF4-FFF2-40B4-BE49-F238E27FC236}">
                    <a16:creationId xmlns:a16="http://schemas.microsoft.com/office/drawing/2014/main" id="{F3EB1DC7-B9EF-4AEC-809F-18963377B50A}"/>
                  </a:ext>
                </a:extLst>
              </p:cNvPr>
              <p:cNvSpPr/>
              <p:nvPr/>
            </p:nvSpPr>
            <p:spPr>
              <a:xfrm>
                <a:off x="7642857" y="1232729"/>
                <a:ext cx="139382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High Volume Manufacturing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Arrow: Chevron 41">
                <a:extLst>
                  <a:ext uri="{FF2B5EF4-FFF2-40B4-BE49-F238E27FC236}">
                    <a16:creationId xmlns:a16="http://schemas.microsoft.com/office/drawing/2014/main" id="{F09EEF0A-E013-451B-A98F-FC22CBD7A060}"/>
                  </a:ext>
                </a:extLst>
              </p:cNvPr>
              <p:cNvSpPr/>
              <p:nvPr/>
            </p:nvSpPr>
            <p:spPr>
              <a:xfrm>
                <a:off x="6317814" y="1232728"/>
                <a:ext cx="139382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sym typeface="Helvetica Neue"/>
                  </a:rPr>
                  <a:t>New Product Introduction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  <p:sp>
            <p:nvSpPr>
              <p:cNvPr id="43" name="Arrow: Chevron 42">
                <a:extLst>
                  <a:ext uri="{FF2B5EF4-FFF2-40B4-BE49-F238E27FC236}">
                    <a16:creationId xmlns:a16="http://schemas.microsoft.com/office/drawing/2014/main" id="{D8372148-4F7B-412D-9146-B4229C2A000D}"/>
                  </a:ext>
                </a:extLst>
              </p:cNvPr>
              <p:cNvSpPr/>
              <p:nvPr/>
            </p:nvSpPr>
            <p:spPr>
              <a:xfrm>
                <a:off x="5207157" y="1232728"/>
                <a:ext cx="115534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Design Support</a:t>
                </a:r>
              </a:p>
            </p:txBody>
          </p:sp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B2152397-A7CC-4D26-B9B7-CBC7E076F8B8}"/>
                  </a:ext>
                </a:extLst>
              </p:cNvPr>
              <p:cNvSpPr/>
              <p:nvPr/>
            </p:nvSpPr>
            <p:spPr>
              <a:xfrm>
                <a:off x="1706427" y="1232728"/>
                <a:ext cx="895382" cy="558987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Product Planning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AA10DC6E-5DD2-4BA4-8B80-605D8E6BA798}"/>
                </a:ext>
              </a:extLst>
            </p:cNvPr>
            <p:cNvSpPr/>
            <p:nvPr/>
          </p:nvSpPr>
          <p:spPr>
            <a:xfrm>
              <a:off x="3999179" y="1078079"/>
              <a:ext cx="1393829" cy="55898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TR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sym typeface="Helvetica Neue"/>
                </a:rPr>
                <a:t>/Supplier Enabling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751A8F98-AB74-47C0-BD93-D7C51E23DF9A}"/>
                </a:ext>
              </a:extLst>
            </p:cNvPr>
            <p:cNvSpPr/>
            <p:nvPr/>
          </p:nvSpPr>
          <p:spPr>
            <a:xfrm>
              <a:off x="2667454" y="1078843"/>
              <a:ext cx="1393829" cy="55898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DTCO/STCO Pathfinding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E920A1E-5BB4-4447-913D-885A0D97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221" y="160060"/>
            <a:ext cx="9399219" cy="952499"/>
          </a:xfrm>
        </p:spPr>
        <p:txBody>
          <a:bodyPr/>
          <a:lstStyle/>
          <a:p>
            <a:r>
              <a:rPr lang="en-US" sz="4800" dirty="0">
                <a:latin typeface="IntelOne Display Light" panose="020B0403020203020204" pitchFamily="34" charset="0"/>
              </a:rPr>
              <a:t>FTE Organizational Structure</a:t>
            </a:r>
            <a:endParaRPr lang="en-US" sz="4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AAB128-5A15-477C-8CCC-986B6D6CCE6D}"/>
              </a:ext>
            </a:extLst>
          </p:cNvPr>
          <p:cNvGrpSpPr/>
          <p:nvPr/>
        </p:nvGrpSpPr>
        <p:grpSpPr>
          <a:xfrm>
            <a:off x="3378478" y="1619983"/>
            <a:ext cx="1791198" cy="1645920"/>
            <a:chOff x="302090" y="2332641"/>
            <a:chExt cx="2286000" cy="164592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77A03DF-988A-4EA1-A955-DC959D9A8181}"/>
                </a:ext>
              </a:extLst>
            </p:cNvPr>
            <p:cNvSpPr/>
            <p:nvPr/>
          </p:nvSpPr>
          <p:spPr>
            <a:xfrm>
              <a:off x="302090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PATHFINDING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3C9127-956D-4FA7-9886-DD1399105C83}"/>
                </a:ext>
              </a:extLst>
            </p:cNvPr>
            <p:cNvSpPr txBox="1"/>
            <p:nvPr/>
          </p:nvSpPr>
          <p:spPr>
            <a:xfrm>
              <a:off x="797137" y="3536209"/>
              <a:ext cx="142966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2nm &amp; Beyond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B51636-077E-4EB8-A44C-CD4DADEC0EFA}"/>
              </a:ext>
            </a:extLst>
          </p:cNvPr>
          <p:cNvGrpSpPr/>
          <p:nvPr/>
        </p:nvGrpSpPr>
        <p:grpSpPr>
          <a:xfrm>
            <a:off x="5262507" y="1619983"/>
            <a:ext cx="2101435" cy="1645920"/>
            <a:chOff x="2734402" y="2332641"/>
            <a:chExt cx="2286000" cy="164592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F9120C-821B-4F05-93FE-2035C7FF12BD}"/>
                </a:ext>
              </a:extLst>
            </p:cNvPr>
            <p:cNvSpPr/>
            <p:nvPr/>
          </p:nvSpPr>
          <p:spPr>
            <a:xfrm>
              <a:off x="2734402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DEVELOPMENT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3404F8-F951-4B87-88E5-8BD204151704}"/>
                </a:ext>
              </a:extLst>
            </p:cNvPr>
            <p:cNvSpPr txBox="1"/>
            <p:nvPr/>
          </p:nvSpPr>
          <p:spPr>
            <a:xfrm>
              <a:off x="3314008" y="3530003"/>
              <a:ext cx="1330927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sym typeface="Helvetica Neue"/>
                </a:rPr>
                <a:t>3nm &amp; Equivalent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E4C33B-0D8E-49A1-B392-FD680D5ED5BB}"/>
              </a:ext>
            </a:extLst>
          </p:cNvPr>
          <p:cNvGrpSpPr/>
          <p:nvPr/>
        </p:nvGrpSpPr>
        <p:grpSpPr>
          <a:xfrm>
            <a:off x="7476465" y="1619983"/>
            <a:ext cx="2286000" cy="1645920"/>
            <a:chOff x="5151610" y="2332641"/>
            <a:chExt cx="2286000" cy="16459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D37B4A4-15E8-4E96-B15C-854928E90218}"/>
                </a:ext>
              </a:extLst>
            </p:cNvPr>
            <p:cNvSpPr/>
            <p:nvPr/>
          </p:nvSpPr>
          <p:spPr>
            <a:xfrm>
              <a:off x="5151610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MANUFACTURING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472491-1972-4FB7-8D36-88B3E9DEFAD4}"/>
                </a:ext>
              </a:extLst>
            </p:cNvPr>
            <p:cNvSpPr txBox="1"/>
            <p:nvPr/>
          </p:nvSpPr>
          <p:spPr>
            <a:xfrm>
              <a:off x="5658285" y="3530003"/>
              <a:ext cx="127265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sym typeface="Helvetica Neue"/>
                </a:rPr>
                <a:t>5nm &amp; Older</a:t>
              </a: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AAEAD63-1342-45B5-A32E-9F7CAA14B5C9}"/>
              </a:ext>
            </a:extLst>
          </p:cNvPr>
          <p:cNvSpPr/>
          <p:nvPr/>
        </p:nvSpPr>
        <p:spPr>
          <a:xfrm>
            <a:off x="1575876" y="3369714"/>
            <a:ext cx="1691268" cy="17306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External Modular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/>
              </a:rPr>
              <a:t>INTEGRATION &amp; Memory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B6326B0-E7D6-43FD-8E0F-394EF65ED325}"/>
              </a:ext>
            </a:extLst>
          </p:cNvPr>
          <p:cNvSpPr/>
          <p:nvPr/>
        </p:nvSpPr>
        <p:spPr>
          <a:xfrm>
            <a:off x="1575876" y="1619983"/>
            <a:ext cx="1689201" cy="1645920"/>
          </a:xfrm>
          <a:prstGeom prst="round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External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F3749A-A321-42E3-804B-DFE8E37AD4EC}"/>
              </a:ext>
            </a:extLst>
          </p:cNvPr>
          <p:cNvSpPr/>
          <p:nvPr/>
        </p:nvSpPr>
        <p:spPr>
          <a:xfrm flipH="1">
            <a:off x="1244212" y="5333591"/>
            <a:ext cx="8905641" cy="871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chemeClr val="bg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0" rIns="91440" bIns="0" numCol="1" anchor="ctr" anchorCtr="0">
            <a:noAutofit/>
          </a:bodyPr>
          <a:lstStyle/>
          <a:p>
            <a:pPr marL="0" lvl="1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Providing End-to-End Technical Management of External Foundries &amp; OSATs to</a:t>
            </a:r>
          </a:p>
          <a:p>
            <a:pPr marL="0" lvl="1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Enable Leadership Products at a Predictable Cadence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8EA827-64C5-4D58-B3F7-6CE327BB783C}"/>
              </a:ext>
            </a:extLst>
          </p:cNvPr>
          <p:cNvSpPr/>
          <p:nvPr/>
        </p:nvSpPr>
        <p:spPr>
          <a:xfrm flipH="1">
            <a:off x="7225873" y="1619984"/>
            <a:ext cx="2692993" cy="35754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chemeClr val="bg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0" rIns="91440" bIns="0" numCol="1" anchor="ctr" anchorCtr="0">
            <a:noAutofit/>
          </a:bodyPr>
          <a:lstStyle/>
          <a:p>
            <a:pPr marL="0" lvl="1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NPI and Production:</a:t>
            </a:r>
          </a:p>
          <a:p>
            <a:pPr marL="0" lvl="1"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TO Support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Test &amp; Debug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Post-Si Optimization</a:t>
            </a: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Quality Checking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TPT Tracking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Yield Improvement</a:t>
            </a: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Discipline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108D6C-0A80-41BA-8C85-1FBCC252D8B2}"/>
              </a:ext>
            </a:extLst>
          </p:cNvPr>
          <p:cNvSpPr/>
          <p:nvPr/>
        </p:nvSpPr>
        <p:spPr>
          <a:xfrm flipH="1">
            <a:off x="4355138" y="1616237"/>
            <a:ext cx="2692993" cy="35754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chemeClr val="bg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0" rIns="91440" bIns="0" numCol="1" anchor="ctr" anchorCtr="0">
            <a:noAutofit/>
          </a:bodyPr>
          <a:lstStyle/>
          <a:p>
            <a:pPr marL="0" lvl="1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DTCO &amp; Design Support</a:t>
            </a:r>
          </a:p>
          <a:p>
            <a:pPr marL="0" lvl="1"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Tech Program Management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TR and Design Support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Foundational IP</a:t>
            </a: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Technology PPA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Block PPA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Test Chip</a:t>
            </a: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Agility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C8EE17-A458-4BA4-AAFF-9EA7FF5C600B}"/>
              </a:ext>
            </a:extLst>
          </p:cNvPr>
          <p:cNvSpPr/>
          <p:nvPr/>
        </p:nvSpPr>
        <p:spPr>
          <a:xfrm flipH="1">
            <a:off x="1486280" y="1616236"/>
            <a:ext cx="2692993" cy="35754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chemeClr val="bg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0" rIns="91440" bIns="0" numCol="1" anchor="ctr" anchorCtr="0">
            <a:noAutofit/>
          </a:bodyPr>
          <a:lstStyle/>
          <a:p>
            <a:pPr marL="0" lvl="1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Roadmap &amp; Pathfinding</a:t>
            </a:r>
          </a:p>
          <a:p>
            <a:pPr marL="0" lvl="1"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Technology/Ecosystem Trend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Competitor/Supplier Analysis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Product/Platform Roadmap</a:t>
            </a: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Technology Pathfinding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System Innovation</a:t>
            </a:r>
          </a:p>
          <a:p>
            <a:pPr marL="0" lvl="1"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Logic-Memory-Package STCO</a:t>
            </a: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Helvetica Neue"/>
            </a:endParaRPr>
          </a:p>
          <a:p>
            <a:pPr marL="0" lvl="1" algn="ctr"/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Foresight</a:t>
            </a:r>
          </a:p>
        </p:txBody>
      </p:sp>
    </p:spTree>
    <p:extLst>
      <p:ext uri="{BB962C8B-B14F-4D97-AF65-F5344CB8AC3E}">
        <p14:creationId xmlns:p14="http://schemas.microsoft.com/office/powerpoint/2010/main" val="16036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46E474-6905-47E0-9159-4C1BED5288E0}"/>
              </a:ext>
            </a:extLst>
          </p:cNvPr>
          <p:cNvSpPr/>
          <p:nvPr/>
        </p:nvSpPr>
        <p:spPr>
          <a:xfrm>
            <a:off x="3378402" y="4588546"/>
            <a:ext cx="638761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Quality &amp; Reliability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(CQN)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A6B8F51-E0BC-4B41-8D21-8200EDB92482}"/>
              </a:ext>
            </a:extLst>
          </p:cNvPr>
          <p:cNvSpPr/>
          <p:nvPr/>
        </p:nvSpPr>
        <p:spPr>
          <a:xfrm>
            <a:off x="3378402" y="3979130"/>
            <a:ext cx="638761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External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PACKAGE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Assembly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Engineering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3A83E4F-A34C-421A-82C0-264096AF4DDB}"/>
              </a:ext>
            </a:extLst>
          </p:cNvPr>
          <p:cNvSpPr/>
          <p:nvPr/>
        </p:nvSpPr>
        <p:spPr>
          <a:xfrm>
            <a:off x="3378478" y="3369714"/>
            <a:ext cx="639268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Post Si Engineering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711425-DA4C-4285-A9FD-CD46182D49BB}"/>
              </a:ext>
            </a:extLst>
          </p:cNvPr>
          <p:cNvGrpSpPr/>
          <p:nvPr/>
        </p:nvGrpSpPr>
        <p:grpSpPr>
          <a:xfrm>
            <a:off x="1635593" y="1028145"/>
            <a:ext cx="8206395" cy="454572"/>
            <a:chOff x="1840904" y="1078078"/>
            <a:chExt cx="7330259" cy="559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6E1C84-2C99-4B49-BBD2-1678119AA688}"/>
                </a:ext>
              </a:extLst>
            </p:cNvPr>
            <p:cNvGrpSpPr/>
            <p:nvPr/>
          </p:nvGrpSpPr>
          <p:grpSpPr>
            <a:xfrm>
              <a:off x="1840904" y="1078078"/>
              <a:ext cx="7330259" cy="558988"/>
              <a:chOff x="1706427" y="1232728"/>
              <a:chExt cx="7330259" cy="558988"/>
            </a:xfrm>
          </p:grpSpPr>
          <p:sp>
            <p:nvSpPr>
              <p:cNvPr id="41" name="Arrow: Chevron 40">
                <a:extLst>
                  <a:ext uri="{FF2B5EF4-FFF2-40B4-BE49-F238E27FC236}">
                    <a16:creationId xmlns:a16="http://schemas.microsoft.com/office/drawing/2014/main" id="{F3EB1DC7-B9EF-4AEC-809F-18963377B50A}"/>
                  </a:ext>
                </a:extLst>
              </p:cNvPr>
              <p:cNvSpPr/>
              <p:nvPr/>
            </p:nvSpPr>
            <p:spPr>
              <a:xfrm>
                <a:off x="7642857" y="1232729"/>
                <a:ext cx="139382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High Volume Manufacturing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Arrow: Chevron 41">
                <a:extLst>
                  <a:ext uri="{FF2B5EF4-FFF2-40B4-BE49-F238E27FC236}">
                    <a16:creationId xmlns:a16="http://schemas.microsoft.com/office/drawing/2014/main" id="{F09EEF0A-E013-451B-A98F-FC22CBD7A060}"/>
                  </a:ext>
                </a:extLst>
              </p:cNvPr>
              <p:cNvSpPr/>
              <p:nvPr/>
            </p:nvSpPr>
            <p:spPr>
              <a:xfrm>
                <a:off x="6317814" y="1232728"/>
                <a:ext cx="139382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sym typeface="Helvetica Neue"/>
                  </a:rPr>
                  <a:t>New Product Introduction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  <p:sp>
            <p:nvSpPr>
              <p:cNvPr id="43" name="Arrow: Chevron 42">
                <a:extLst>
                  <a:ext uri="{FF2B5EF4-FFF2-40B4-BE49-F238E27FC236}">
                    <a16:creationId xmlns:a16="http://schemas.microsoft.com/office/drawing/2014/main" id="{D8372148-4F7B-412D-9146-B4229C2A000D}"/>
                  </a:ext>
                </a:extLst>
              </p:cNvPr>
              <p:cNvSpPr/>
              <p:nvPr/>
            </p:nvSpPr>
            <p:spPr>
              <a:xfrm>
                <a:off x="5207157" y="1232728"/>
                <a:ext cx="115534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Design Support</a:t>
                </a:r>
              </a:p>
            </p:txBody>
          </p:sp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B2152397-A7CC-4D26-B9B7-CBC7E076F8B8}"/>
                  </a:ext>
                </a:extLst>
              </p:cNvPr>
              <p:cNvSpPr/>
              <p:nvPr/>
            </p:nvSpPr>
            <p:spPr>
              <a:xfrm>
                <a:off x="1706427" y="1232728"/>
                <a:ext cx="895382" cy="558987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Product Planning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AA10DC6E-5DD2-4BA4-8B80-605D8E6BA798}"/>
                </a:ext>
              </a:extLst>
            </p:cNvPr>
            <p:cNvSpPr/>
            <p:nvPr/>
          </p:nvSpPr>
          <p:spPr>
            <a:xfrm>
              <a:off x="3999179" y="1078079"/>
              <a:ext cx="1393829" cy="55898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TR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sym typeface="Helvetica Neue"/>
                </a:rPr>
                <a:t>/Supplier Enabling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751A8F98-AB74-47C0-BD93-D7C51E23DF9A}"/>
                </a:ext>
              </a:extLst>
            </p:cNvPr>
            <p:cNvSpPr/>
            <p:nvPr/>
          </p:nvSpPr>
          <p:spPr>
            <a:xfrm>
              <a:off x="2667454" y="1078843"/>
              <a:ext cx="1393829" cy="55898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DTCO/STCO Pathfinding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E920A1E-5BB4-4447-913D-885A0D97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221" y="160060"/>
            <a:ext cx="9399219" cy="952499"/>
          </a:xfrm>
        </p:spPr>
        <p:txBody>
          <a:bodyPr/>
          <a:lstStyle/>
          <a:p>
            <a:r>
              <a:rPr lang="en-US" sz="4800" dirty="0">
                <a:latin typeface="IntelOne Display Light" panose="020B0403020203020204" pitchFamily="34" charset="0"/>
              </a:rPr>
              <a:t>FTE Organizational Structure</a:t>
            </a:r>
            <a:endParaRPr lang="en-US" sz="4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AAB128-5A15-477C-8CCC-986B6D6CCE6D}"/>
              </a:ext>
            </a:extLst>
          </p:cNvPr>
          <p:cNvGrpSpPr/>
          <p:nvPr/>
        </p:nvGrpSpPr>
        <p:grpSpPr>
          <a:xfrm>
            <a:off x="3378478" y="1619983"/>
            <a:ext cx="1791198" cy="1645920"/>
            <a:chOff x="302090" y="2332641"/>
            <a:chExt cx="2286000" cy="164592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77A03DF-988A-4EA1-A955-DC959D9A8181}"/>
                </a:ext>
              </a:extLst>
            </p:cNvPr>
            <p:cNvSpPr/>
            <p:nvPr/>
          </p:nvSpPr>
          <p:spPr>
            <a:xfrm>
              <a:off x="302090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PATHFINDING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3C9127-956D-4FA7-9886-DD1399105C83}"/>
                </a:ext>
              </a:extLst>
            </p:cNvPr>
            <p:cNvSpPr txBox="1"/>
            <p:nvPr/>
          </p:nvSpPr>
          <p:spPr>
            <a:xfrm>
              <a:off x="797137" y="3536209"/>
              <a:ext cx="142966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2nm &amp; Beyond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B51636-077E-4EB8-A44C-CD4DADEC0EFA}"/>
              </a:ext>
            </a:extLst>
          </p:cNvPr>
          <p:cNvGrpSpPr/>
          <p:nvPr/>
        </p:nvGrpSpPr>
        <p:grpSpPr>
          <a:xfrm>
            <a:off x="5262507" y="1619983"/>
            <a:ext cx="2101435" cy="1645920"/>
            <a:chOff x="2734402" y="2332641"/>
            <a:chExt cx="2286000" cy="164592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F9120C-821B-4F05-93FE-2035C7FF12BD}"/>
                </a:ext>
              </a:extLst>
            </p:cNvPr>
            <p:cNvSpPr/>
            <p:nvPr/>
          </p:nvSpPr>
          <p:spPr>
            <a:xfrm>
              <a:off x="2734402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DEVELOPMENT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3404F8-F951-4B87-88E5-8BD204151704}"/>
                </a:ext>
              </a:extLst>
            </p:cNvPr>
            <p:cNvSpPr txBox="1"/>
            <p:nvPr/>
          </p:nvSpPr>
          <p:spPr>
            <a:xfrm>
              <a:off x="3314008" y="3530003"/>
              <a:ext cx="1330927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sym typeface="Helvetica Neue"/>
                </a:rPr>
                <a:t>3nm &amp; Equivalent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E4C33B-0D8E-49A1-B392-FD680D5ED5BB}"/>
              </a:ext>
            </a:extLst>
          </p:cNvPr>
          <p:cNvGrpSpPr/>
          <p:nvPr/>
        </p:nvGrpSpPr>
        <p:grpSpPr>
          <a:xfrm>
            <a:off x="7476465" y="1619983"/>
            <a:ext cx="2286000" cy="1645920"/>
            <a:chOff x="5151610" y="2332641"/>
            <a:chExt cx="2286000" cy="16459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D37B4A4-15E8-4E96-B15C-854928E90218}"/>
                </a:ext>
              </a:extLst>
            </p:cNvPr>
            <p:cNvSpPr/>
            <p:nvPr/>
          </p:nvSpPr>
          <p:spPr>
            <a:xfrm>
              <a:off x="5151610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MANUFACTURING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472491-1972-4FB7-8D36-88B3E9DEFAD4}"/>
                </a:ext>
              </a:extLst>
            </p:cNvPr>
            <p:cNvSpPr txBox="1"/>
            <p:nvPr/>
          </p:nvSpPr>
          <p:spPr>
            <a:xfrm>
              <a:off x="5658285" y="3530003"/>
              <a:ext cx="127265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sym typeface="Helvetica Neue"/>
                </a:rPr>
                <a:t>5nm &amp; Older</a:t>
              </a: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AAEAD63-1342-45B5-A32E-9F7CAA14B5C9}"/>
              </a:ext>
            </a:extLst>
          </p:cNvPr>
          <p:cNvSpPr/>
          <p:nvPr/>
        </p:nvSpPr>
        <p:spPr>
          <a:xfrm>
            <a:off x="1575876" y="3369714"/>
            <a:ext cx="1691268" cy="17306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External Modular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/>
              </a:rPr>
              <a:t>INTEGRATION &amp; Memory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B6326B0-E7D6-43FD-8E0F-394EF65ED325}"/>
              </a:ext>
            </a:extLst>
          </p:cNvPr>
          <p:cNvSpPr/>
          <p:nvPr/>
        </p:nvSpPr>
        <p:spPr>
          <a:xfrm>
            <a:off x="1575876" y="1619983"/>
            <a:ext cx="1689201" cy="1645920"/>
          </a:xfrm>
          <a:prstGeom prst="round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External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F3749A-A321-42E3-804B-DFE8E37AD4EC}"/>
              </a:ext>
            </a:extLst>
          </p:cNvPr>
          <p:cNvSpPr/>
          <p:nvPr/>
        </p:nvSpPr>
        <p:spPr>
          <a:xfrm flipH="1">
            <a:off x="1244212" y="5333591"/>
            <a:ext cx="8905641" cy="871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chemeClr val="bg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0" rIns="91440" bIns="0" numCol="1" anchor="ctr" anchorCtr="0">
            <a:noAutofit/>
          </a:bodyPr>
          <a:lstStyle/>
          <a:p>
            <a:pPr marL="0" lvl="1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Providing End-to-End Technical Management of External Foundries &amp; OSATs to</a:t>
            </a:r>
          </a:p>
          <a:p>
            <a:pPr marL="0" lvl="1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Enable Leadership Products at a Predictable Cadence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07B2FBB-07D9-4718-AAEA-1926951E3A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906375"/>
              </p:ext>
            </p:extLst>
          </p:nvPr>
        </p:nvGraphicFramePr>
        <p:xfrm>
          <a:off x="5591325" y="1395728"/>
          <a:ext cx="3664465" cy="2827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63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33AA-8D79-430B-A9E1-90CA4F35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EE132-CBF2-43C9-84F1-EDA65A9FB6C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DerChang</a:t>
            </a:r>
            <a:r>
              <a:rPr lang="en-US" dirty="0"/>
              <a:t> Kau</a:t>
            </a:r>
          </a:p>
          <a:p>
            <a:r>
              <a:rPr lang="en-US" dirty="0"/>
              <a:t>Sourav Chakravarty</a:t>
            </a:r>
          </a:p>
          <a:p>
            <a:r>
              <a:rPr lang="en-US" dirty="0"/>
              <a:t>Mike Goldsmith</a:t>
            </a:r>
          </a:p>
          <a:p>
            <a:r>
              <a:rPr lang="en-US" dirty="0"/>
              <a:t>vF2F</a:t>
            </a:r>
          </a:p>
          <a:p>
            <a:r>
              <a:rPr lang="en-US" dirty="0"/>
              <a:t>Plan’22: staff requests, post-Si optimization, FIP dev, FPA (Q&amp;R), Stress Test</a:t>
            </a:r>
          </a:p>
          <a:p>
            <a:r>
              <a:rPr lang="en-US" dirty="0"/>
              <a:t>Tape-Out Review, Yield Modeling</a:t>
            </a:r>
          </a:p>
          <a:p>
            <a:r>
              <a:rPr lang="en-US" dirty="0"/>
              <a:t>N2 (Jeff), N3 (Kingsley), T&amp;PS (Rajesh), Ops (JM), Far Backend, product roadmap</a:t>
            </a:r>
          </a:p>
        </p:txBody>
      </p:sp>
    </p:spTree>
    <p:extLst>
      <p:ext uri="{BB962C8B-B14F-4D97-AF65-F5344CB8AC3E}">
        <p14:creationId xmlns:p14="http://schemas.microsoft.com/office/powerpoint/2010/main" val="42642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E9B3-CBCB-4AEB-9F8E-6B56B0EC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6" y="2294015"/>
            <a:ext cx="9468093" cy="3329073"/>
          </a:xfrm>
        </p:spPr>
        <p:txBody>
          <a:bodyPr/>
          <a:lstStyle/>
          <a:p>
            <a:r>
              <a:rPr lang="en-US">
                <a:latin typeface="IntelOne Display Light" panose="020B0403020203020204" pitchFamily="34" charset="0"/>
              </a:rPr>
              <a:t>Foundry Technology &amp; Engineering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BD29C-AF18-4823-A6BE-499C0B9D6CB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01A51ED-F254-4FCC-8EFD-FA156D3E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14" y="360990"/>
            <a:ext cx="6178647" cy="1408603"/>
          </a:xfrm>
        </p:spPr>
        <p:txBody>
          <a:bodyPr/>
          <a:lstStyle/>
          <a:p>
            <a:r>
              <a:rPr lang="en-US" sz="4800">
                <a:latin typeface="IntelOne Display Light" panose="020B0403020203020204" pitchFamily="34" charset="0"/>
              </a:rPr>
              <a:t>Foundry Technology &amp; Engineering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C0760E2-CF35-424A-AB09-6D20C4634393}"/>
              </a:ext>
            </a:extLst>
          </p:cNvPr>
          <p:cNvGrpSpPr/>
          <p:nvPr/>
        </p:nvGrpSpPr>
        <p:grpSpPr>
          <a:xfrm>
            <a:off x="1062154" y="2223597"/>
            <a:ext cx="4119372" cy="1796730"/>
            <a:chOff x="8049727" y="1546306"/>
            <a:chExt cx="3354843" cy="1850859"/>
          </a:xfrm>
          <a:effectLst/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9876864-DAF5-4758-B1FA-C522AD4FC178}"/>
                </a:ext>
              </a:extLst>
            </p:cNvPr>
            <p:cNvSpPr/>
            <p:nvPr/>
          </p:nvSpPr>
          <p:spPr>
            <a:xfrm flipH="1">
              <a:off x="8049727" y="1546306"/>
              <a:ext cx="3346966" cy="1850859"/>
            </a:xfrm>
            <a:prstGeom prst="rect">
              <a:avLst/>
            </a:prstGeom>
            <a:solidFill>
              <a:schemeClr val="bg1"/>
            </a:solidFill>
            <a:ln w="6350" cap="flat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8640" rIns="91440" bIns="0" numCol="1" anchor="t" anchorCtr="0">
              <a:noAutofit/>
            </a:bodyPr>
            <a:lstStyle/>
            <a:p>
              <a:pPr marL="91440" marR="0" lvl="0" indent="0" algn="ctr" defTabSz="609585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525252"/>
                </a:buClr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innerShdw blurRad="101600" dist="63500" dir="13500000">
                      <a:srgbClr val="003C71">
                        <a:lumMod val="50000"/>
                        <a:alpha val="50000"/>
                      </a:srgbClr>
                    </a:innerShdw>
                  </a:effectLst>
                  <a:uLnTx/>
                  <a:uFillTx/>
                  <a:latin typeface="+mj-lt"/>
                  <a:cs typeface="Arial" charset="0"/>
                </a:rPr>
                <a:t>Manage Foundry and OSAT to deliver compelling, timely, Intel-aligned technology and enable Intel to leverage it most effectively for hybrid, leadership product design and manufacturing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charset="0"/>
              </a:endParaRPr>
            </a:p>
          </p:txBody>
        </p:sp>
        <p:sp>
          <p:nvSpPr>
            <p:cNvPr id="163" name="Title 5">
              <a:extLst>
                <a:ext uri="{FF2B5EF4-FFF2-40B4-BE49-F238E27FC236}">
                  <a16:creationId xmlns:a16="http://schemas.microsoft.com/office/drawing/2014/main" id="{A7D67065-850A-4080-9F2B-39A84E9C6B24}"/>
                </a:ext>
              </a:extLst>
            </p:cNvPr>
            <p:cNvSpPr txBox="1">
              <a:spLocks/>
            </p:cNvSpPr>
            <p:nvPr/>
          </p:nvSpPr>
          <p:spPr>
            <a:xfrm>
              <a:off x="8052386" y="1546307"/>
              <a:ext cx="3352184" cy="49336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>
              <a:noAutofit/>
            </a:bodyPr>
            <a:lstStyle>
              <a:lvl1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 i="0" u="none" strike="noStrike" cap="none" spc="0" baseline="0">
                  <a:solidFill>
                    <a:srgbClr val="525252"/>
                  </a:solidFill>
                  <a:uFillTx/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  <a:sym typeface="Helvetica"/>
                </a:defRPr>
              </a:lvl1pPr>
              <a:lvl2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2pPr>
              <a:lvl3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3pPr>
              <a:lvl4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4pPr>
              <a:lvl5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5pPr>
              <a:lvl6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6pPr>
              <a:lvl7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7pPr>
              <a:lvl8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8pPr>
              <a:lvl9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9pPr>
            </a:lstStyle>
            <a:p>
              <a:pPr marL="0" marR="0" lvl="0" indent="0" algn="ctr" defTabSz="6096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Helvetica"/>
                </a:rPr>
                <a:t>Mission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Helvetica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FEB805A-7FCA-4324-9DA4-4324CC22BC52}"/>
              </a:ext>
            </a:extLst>
          </p:cNvPr>
          <p:cNvGrpSpPr/>
          <p:nvPr/>
        </p:nvGrpSpPr>
        <p:grpSpPr>
          <a:xfrm>
            <a:off x="1071826" y="4423273"/>
            <a:ext cx="4109700" cy="1486857"/>
            <a:chOff x="8049728" y="1546307"/>
            <a:chExt cx="3354830" cy="1231562"/>
          </a:xfrm>
          <a:effectLst/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1A955A9-E727-4F81-98A7-BF646D644AF1}"/>
                </a:ext>
              </a:extLst>
            </p:cNvPr>
            <p:cNvSpPr/>
            <p:nvPr/>
          </p:nvSpPr>
          <p:spPr>
            <a:xfrm flipH="1">
              <a:off x="8049728" y="1546307"/>
              <a:ext cx="3346966" cy="1231562"/>
            </a:xfrm>
            <a:prstGeom prst="rect">
              <a:avLst/>
            </a:prstGeom>
            <a:solidFill>
              <a:schemeClr val="bg1"/>
            </a:solidFill>
            <a:ln w="6350" cap="flat"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8640" rIns="91440" bIns="0" numCol="1" anchor="t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innerShdw blurRad="101600" dist="63500" dir="13500000">
                      <a:srgbClr val="003C71">
                        <a:lumMod val="50000"/>
                        <a:alpha val="50000"/>
                      </a:srgbClr>
                    </a:innerShdw>
                  </a:effectLst>
                  <a:uLnTx/>
                  <a:uFillTx/>
                  <a:latin typeface="+mj-lt"/>
                  <a:cs typeface="Arial" charset="0"/>
                </a:rPr>
                <a:t>Intel leveraging Foundry and OSAT technology to deliver a predictable cadence of leadership products</a:t>
              </a:r>
            </a:p>
          </p:txBody>
        </p:sp>
        <p:sp>
          <p:nvSpPr>
            <p:cNvPr id="166" name="Title 5">
              <a:extLst>
                <a:ext uri="{FF2B5EF4-FFF2-40B4-BE49-F238E27FC236}">
                  <a16:creationId xmlns:a16="http://schemas.microsoft.com/office/drawing/2014/main" id="{1025F3A2-0DEB-4FDC-B9D9-C46B20B99E14}"/>
                </a:ext>
              </a:extLst>
            </p:cNvPr>
            <p:cNvSpPr txBox="1">
              <a:spLocks/>
            </p:cNvSpPr>
            <p:nvPr/>
          </p:nvSpPr>
          <p:spPr>
            <a:xfrm>
              <a:off x="8052374" y="1546308"/>
              <a:ext cx="3352184" cy="39670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>
              <a:noAutofit/>
            </a:bodyPr>
            <a:lstStyle>
              <a:lvl1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 i="0" u="none" strike="noStrike" cap="none" spc="0" baseline="0">
                  <a:solidFill>
                    <a:srgbClr val="525252"/>
                  </a:solidFill>
                  <a:uFillTx/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  <a:sym typeface="Helvetica"/>
                </a:defRPr>
              </a:lvl1pPr>
              <a:lvl2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2pPr>
              <a:lvl3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3pPr>
              <a:lvl4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4pPr>
              <a:lvl5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5pPr>
              <a:lvl6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6pPr>
              <a:lvl7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7pPr>
              <a:lvl8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8pPr>
              <a:lvl9pPr marL="0" marR="0" indent="0" algn="l" defTabSz="609600" latinLnBrk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300" b="1" i="0" u="none" strike="noStrike" cap="none" spc="0" baseline="0">
                  <a:solidFill>
                    <a:srgbClr val="535353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lvl9pPr>
            </a:lstStyle>
            <a:p>
              <a:pPr marL="0" marR="0" lvl="0" indent="0" algn="ctr" defTabSz="6096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Helvetica"/>
                </a:rPr>
                <a:t>Vision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A4C0D06-15E6-4736-9F1F-DBA59F54C09C}"/>
              </a:ext>
            </a:extLst>
          </p:cNvPr>
          <p:cNvGrpSpPr/>
          <p:nvPr/>
        </p:nvGrpSpPr>
        <p:grpSpPr>
          <a:xfrm>
            <a:off x="4877282" y="528800"/>
            <a:ext cx="8022234" cy="5532449"/>
            <a:chOff x="4340605" y="421018"/>
            <a:chExt cx="8022234" cy="5532449"/>
          </a:xfrm>
        </p:grpSpPr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A4D5BCE3-52E3-40E7-A50D-2778120642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99809958"/>
                </p:ext>
              </p:extLst>
            </p:nvPr>
          </p:nvGraphicFramePr>
          <p:xfrm>
            <a:off x="4340605" y="421018"/>
            <a:ext cx="8022234" cy="55324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ECA1AA-A794-4923-B338-98091DC015FE}"/>
                </a:ext>
              </a:extLst>
            </p:cNvPr>
            <p:cNvSpPr txBox="1"/>
            <p:nvPr/>
          </p:nvSpPr>
          <p:spPr>
            <a:xfrm>
              <a:off x="7798326" y="2549201"/>
              <a:ext cx="1140359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End-to-End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63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80682-D4D5-4B8C-BC8B-8B418A40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79" y="315057"/>
            <a:ext cx="11058798" cy="802382"/>
          </a:xfrm>
        </p:spPr>
        <p:txBody>
          <a:bodyPr/>
          <a:lstStyle/>
          <a:p>
            <a:r>
              <a:rPr lang="en-US" sz="4800" dirty="0">
                <a:latin typeface="IntelOne Display Light" panose="020B0403020203020204" pitchFamily="34" charset="0"/>
              </a:rPr>
              <a:t>Business Need for the FTE Organization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755BC9-5AC0-4286-8F9E-30B457D7DE15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35514" y="1117439"/>
            <a:ext cx="10891247" cy="2835796"/>
          </a:xfrm>
        </p:spPr>
        <p:txBody>
          <a:bodyPr>
            <a:noAutofit/>
          </a:bodyPr>
          <a:lstStyle/>
          <a:p>
            <a:r>
              <a:rPr lang="en-US" sz="2000" dirty="0"/>
              <a:t>Intel’s market ambition of $300B TAM, our die disaggregation strategy, and increased 5nm/3nm/2nm usage are all driving a non-linear expansion of external foundry usage</a:t>
            </a:r>
          </a:p>
          <a:p>
            <a:pPr lvl="1"/>
            <a:r>
              <a:rPr lang="en-US" sz="1600" dirty="0"/>
              <a:t>Corporate Acquisition and Die-Disaggregation Architectures created 50% growth in future NPIs on Advanced Nodes</a:t>
            </a:r>
          </a:p>
          <a:p>
            <a:pPr lvl="1"/>
            <a:r>
              <a:rPr lang="en-US" sz="1600" dirty="0"/>
              <a:t>External Foundry volume is trending to grow more than 5X in the next 5yrs</a:t>
            </a:r>
          </a:p>
          <a:p>
            <a:pPr lvl="1"/>
            <a:r>
              <a:rPr lang="en-US" sz="1600" dirty="0"/>
              <a:t>BUs expect GSC to partner with Foundry/OSAT suppliers to ensure they meet Intel product requirements, and drive execution accountability</a:t>
            </a:r>
          </a:p>
          <a:p>
            <a:r>
              <a:rPr lang="en-US" sz="2000" dirty="0"/>
              <a:t>To meet the growing demand for External Foundry and meet the requirement of deep Technical Engagement as a Lead Partner, FTE growth will focus on three capabilities …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C5E077BA-1218-4F62-90A2-7FD3842D9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5454"/>
              </p:ext>
            </p:extLst>
          </p:nvPr>
        </p:nvGraphicFramePr>
        <p:xfrm>
          <a:off x="534378" y="4076384"/>
          <a:ext cx="10792383" cy="184346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8787">
                  <a:extLst>
                    <a:ext uri="{9D8B030D-6E8A-4147-A177-3AD203B41FA5}">
                      <a16:colId xmlns:a16="http://schemas.microsoft.com/office/drawing/2014/main" val="51429432"/>
                    </a:ext>
                  </a:extLst>
                </a:gridCol>
                <a:gridCol w="1690828">
                  <a:extLst>
                    <a:ext uri="{9D8B030D-6E8A-4147-A177-3AD203B41FA5}">
                      <a16:colId xmlns:a16="http://schemas.microsoft.com/office/drawing/2014/main" val="1487206731"/>
                    </a:ext>
                  </a:extLst>
                </a:gridCol>
                <a:gridCol w="8542768">
                  <a:extLst>
                    <a:ext uri="{9D8B030D-6E8A-4147-A177-3AD203B41FA5}">
                      <a16:colId xmlns:a16="http://schemas.microsoft.com/office/drawing/2014/main" val="934104371"/>
                    </a:ext>
                  </a:extLst>
                </a:gridCol>
              </a:tblGrid>
              <a:tr h="650221">
                <a:tc rowSpan="3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cap="none" spc="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IntelOne Display Light" panose="020B0403020203020204" pitchFamily="34" charset="0"/>
                          <a:ea typeface="+mn-ea"/>
                          <a:cs typeface="+mn-cs"/>
                          <a:sym typeface="Intel Clear"/>
                        </a:rPr>
                        <a:t>Capability</a:t>
                      </a:r>
                      <a:endParaRPr lang="en-US" sz="2000" b="1" i="0" u="none" strike="noStrike" cap="none" spc="0" baseline="0">
                        <a:solidFill>
                          <a:schemeClr val="accent2">
                            <a:lumMod val="75000"/>
                          </a:schemeClr>
                        </a:solidFill>
                        <a:uFillTx/>
                        <a:latin typeface="IntelOne Display Light" panose="020B0403020203020204" pitchFamily="34" charset="0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vert="vert270" anchor="ctr"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cap="none" spc="0" baseline="0">
                          <a:uFillTx/>
                          <a:sym typeface="Intel Clear"/>
                        </a:rPr>
                        <a:t>Pre-Product Enablement</a:t>
                      </a:r>
                      <a:endParaRPr lang="en-US" sz="1400" b="1" i="0" u="none" strike="noStrike" cap="none" spc="0" baseline="0">
                        <a:solidFill>
                          <a:schemeClr val="dk1"/>
                        </a:solidFill>
                        <a:uFillTx/>
                        <a:latin typeface="+mn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strike="noStrike" cap="none" spc="0" baseline="0">
                          <a:uFillTx/>
                          <a:latin typeface="+mj-lt"/>
                          <a:sym typeface="Intel Clear"/>
                        </a:rPr>
                        <a:t>Technical experts in Process, Product, and Design to drive Optimized Technology for Intel</a:t>
                      </a:r>
                    </a:p>
                    <a:p>
                      <a:pPr marL="171450" marR="0" lvl="0" indent="-17145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u="none" strike="noStrike" cap="none" spc="0" baseline="0">
                          <a:uFillTx/>
                          <a:latin typeface="+mj-lt"/>
                          <a:sym typeface="Intel Clear"/>
                        </a:rPr>
                        <a:t>Demonstrate leadership Design Technology Co-Optimization through Test Chips</a:t>
                      </a:r>
                      <a:endParaRPr lang="en-US" sz="1400" b="0" i="0" u="none" strike="noStrike" cap="none" spc="0" baseline="0">
                        <a:solidFill>
                          <a:schemeClr val="dk1"/>
                        </a:solidFill>
                        <a:uFillTx/>
                        <a:latin typeface="+mj-lt"/>
                        <a:ea typeface="+mn-ea"/>
                        <a:cs typeface="+mn-cs"/>
                        <a:sym typeface="Intel Cle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777197"/>
                  </a:ext>
                </a:extLst>
              </a:tr>
              <a:tr h="598888">
                <a:tc vMerge="1"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/>
                        <a:t>Scale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+mj-lt"/>
                        </a:rPr>
                        <a:t>Support for increased NPIs on multiple TSMC and Samsung nodes</a:t>
                      </a:r>
                    </a:p>
                    <a:p>
                      <a:pPr marL="171450" marR="0" lvl="0" indent="-171450" algn="l" defTabSz="6096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>
                          <a:latin typeface="+mj-lt"/>
                        </a:rPr>
                        <a:t>Drive improved Yield on increased number of products and increased wafer volume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6801171"/>
                  </a:ext>
                </a:extLst>
              </a:tr>
              <a:tr h="555680">
                <a:tc vMerge="1"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Co-Location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j-lt"/>
                        </a:rPr>
                        <a:t>Enable Taiwan &amp; Korea growth for GSC. Drive Co-Location with key suppliers.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latin typeface="+mj-lt"/>
                        </a:rPr>
                        <a:t>Large pool of experienced resources to draw from</a:t>
                      </a:r>
                      <a:endParaRPr lang="en-US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4933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90E641-0DD4-40B4-847A-0551D58F0C8B}"/>
              </a:ext>
            </a:extLst>
          </p:cNvPr>
          <p:cNvSpPr txBox="1"/>
          <p:nvPr/>
        </p:nvSpPr>
        <p:spPr>
          <a:xfrm>
            <a:off x="192709" y="6027762"/>
            <a:ext cx="11475719" cy="481502"/>
          </a:xfrm>
          <a:prstGeom prst="rect">
            <a:avLst/>
          </a:prstGeom>
          <a:solidFill>
            <a:schemeClr val="tx2">
              <a:alpha val="95000"/>
            </a:schemeClr>
          </a:solidFill>
          <a:ln w="190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txBody>
          <a:bodyPr vert="horz" wrap="square" lIns="0" tIns="0" rIns="0" bIns="0" rtlCol="0" anchor="ctr">
            <a:noAutofit/>
          </a:bodyPr>
          <a:lstStyle/>
          <a:p>
            <a:pPr marL="0" lvl="1"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sym typeface="Helvetica Neue"/>
              </a:rPr>
              <a:t>FTE is Accountable to drive Foundry &amp; OSAT Technology &amp; Manufacturing for Intel’s Success</a:t>
            </a:r>
          </a:p>
        </p:txBody>
      </p:sp>
    </p:spTree>
    <p:extLst>
      <p:ext uri="{BB962C8B-B14F-4D97-AF65-F5344CB8AC3E}">
        <p14:creationId xmlns:p14="http://schemas.microsoft.com/office/powerpoint/2010/main" val="18260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946E474-6905-47E0-9159-4C1BED5288E0}"/>
              </a:ext>
            </a:extLst>
          </p:cNvPr>
          <p:cNvSpPr/>
          <p:nvPr/>
        </p:nvSpPr>
        <p:spPr>
          <a:xfrm>
            <a:off x="3378402" y="4588546"/>
            <a:ext cx="638761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Quality &amp; Reliability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(CQN)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A6B8F51-E0BC-4B41-8D21-8200EDB92482}"/>
              </a:ext>
            </a:extLst>
          </p:cNvPr>
          <p:cNvSpPr/>
          <p:nvPr/>
        </p:nvSpPr>
        <p:spPr>
          <a:xfrm>
            <a:off x="3378402" y="3979130"/>
            <a:ext cx="638761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External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PACKAGE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Assembly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Engineering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3A83E4F-A34C-421A-82C0-264096AF4DDB}"/>
              </a:ext>
            </a:extLst>
          </p:cNvPr>
          <p:cNvSpPr/>
          <p:nvPr/>
        </p:nvSpPr>
        <p:spPr>
          <a:xfrm>
            <a:off x="3378478" y="3369714"/>
            <a:ext cx="6392685" cy="51183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Post Si Engineering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711425-DA4C-4285-A9FD-CD46182D49BB}"/>
              </a:ext>
            </a:extLst>
          </p:cNvPr>
          <p:cNvGrpSpPr/>
          <p:nvPr/>
        </p:nvGrpSpPr>
        <p:grpSpPr>
          <a:xfrm>
            <a:off x="1635593" y="1028145"/>
            <a:ext cx="8206395" cy="454572"/>
            <a:chOff x="1840904" y="1078078"/>
            <a:chExt cx="7330259" cy="5597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6E1C84-2C99-4B49-BBD2-1678119AA688}"/>
                </a:ext>
              </a:extLst>
            </p:cNvPr>
            <p:cNvGrpSpPr/>
            <p:nvPr/>
          </p:nvGrpSpPr>
          <p:grpSpPr>
            <a:xfrm>
              <a:off x="1840904" y="1078078"/>
              <a:ext cx="7330259" cy="558988"/>
              <a:chOff x="1706427" y="1232728"/>
              <a:chExt cx="7330259" cy="558988"/>
            </a:xfrm>
          </p:grpSpPr>
          <p:sp>
            <p:nvSpPr>
              <p:cNvPr id="41" name="Arrow: Chevron 40">
                <a:extLst>
                  <a:ext uri="{FF2B5EF4-FFF2-40B4-BE49-F238E27FC236}">
                    <a16:creationId xmlns:a16="http://schemas.microsoft.com/office/drawing/2014/main" id="{F3EB1DC7-B9EF-4AEC-809F-18963377B50A}"/>
                  </a:ext>
                </a:extLst>
              </p:cNvPr>
              <p:cNvSpPr/>
              <p:nvPr/>
            </p:nvSpPr>
            <p:spPr>
              <a:xfrm>
                <a:off x="7642857" y="1232729"/>
                <a:ext cx="139382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High Volume Manufacturing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Arrow: Chevron 41">
                <a:extLst>
                  <a:ext uri="{FF2B5EF4-FFF2-40B4-BE49-F238E27FC236}">
                    <a16:creationId xmlns:a16="http://schemas.microsoft.com/office/drawing/2014/main" id="{F09EEF0A-E013-451B-A98F-FC22CBD7A060}"/>
                  </a:ext>
                </a:extLst>
              </p:cNvPr>
              <p:cNvSpPr/>
              <p:nvPr/>
            </p:nvSpPr>
            <p:spPr>
              <a:xfrm>
                <a:off x="6317814" y="1232728"/>
                <a:ext cx="139382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sym typeface="Helvetica Neue"/>
                  </a:rPr>
                  <a:t>New Product Introduction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endParaRPr>
              </a:p>
            </p:txBody>
          </p:sp>
          <p:sp>
            <p:nvSpPr>
              <p:cNvPr id="43" name="Arrow: Chevron 42">
                <a:extLst>
                  <a:ext uri="{FF2B5EF4-FFF2-40B4-BE49-F238E27FC236}">
                    <a16:creationId xmlns:a16="http://schemas.microsoft.com/office/drawing/2014/main" id="{D8372148-4F7B-412D-9146-B4229C2A000D}"/>
                  </a:ext>
                </a:extLst>
              </p:cNvPr>
              <p:cNvSpPr/>
              <p:nvPr/>
            </p:nvSpPr>
            <p:spPr>
              <a:xfrm>
                <a:off x="5207157" y="1232728"/>
                <a:ext cx="1155349" cy="558987"/>
              </a:xfrm>
              <a:prstGeom prst="chevr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Design Support</a:t>
                </a:r>
              </a:p>
            </p:txBody>
          </p:sp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B2152397-A7CC-4D26-B9B7-CBC7E076F8B8}"/>
                  </a:ext>
                </a:extLst>
              </p:cNvPr>
              <p:cNvSpPr/>
              <p:nvPr/>
            </p:nvSpPr>
            <p:spPr>
              <a:xfrm>
                <a:off x="1706427" y="1232728"/>
                <a:ext cx="895382" cy="558987"/>
              </a:xfrm>
              <a:prstGeom prst="homePlat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 Neue"/>
                  </a:rPr>
                  <a:t>Product Planning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/>
                  <a:ea typeface="+mn-ea"/>
                  <a:cs typeface="+mn-cs"/>
                </a:endParaRPr>
              </a:p>
            </p:txBody>
          </p:sp>
        </p:grpSp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AA10DC6E-5DD2-4BA4-8B80-605D8E6BA798}"/>
                </a:ext>
              </a:extLst>
            </p:cNvPr>
            <p:cNvSpPr/>
            <p:nvPr/>
          </p:nvSpPr>
          <p:spPr>
            <a:xfrm>
              <a:off x="3999179" y="1078079"/>
              <a:ext cx="1393829" cy="55898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TR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sym typeface="Helvetica Neue"/>
                </a:rPr>
                <a:t>/Supplier Enabling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751A8F98-AB74-47C0-BD93-D7C51E23DF9A}"/>
                </a:ext>
              </a:extLst>
            </p:cNvPr>
            <p:cNvSpPr/>
            <p:nvPr/>
          </p:nvSpPr>
          <p:spPr>
            <a:xfrm>
              <a:off x="2667454" y="1078843"/>
              <a:ext cx="1393829" cy="558987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rPr>
                <a:t>DTCO/STCO Pathfinding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E920A1E-5BB4-4447-913D-885A0D97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221" y="160060"/>
            <a:ext cx="9399219" cy="952499"/>
          </a:xfrm>
        </p:spPr>
        <p:txBody>
          <a:bodyPr/>
          <a:lstStyle/>
          <a:p>
            <a:r>
              <a:rPr lang="en-US" sz="4800" dirty="0">
                <a:latin typeface="IntelOne Display Light" panose="020B0403020203020204" pitchFamily="34" charset="0"/>
              </a:rPr>
              <a:t>FTE Organizational Structure</a:t>
            </a:r>
            <a:endParaRPr lang="en-US" sz="4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AAB128-5A15-477C-8CCC-986B6D6CCE6D}"/>
              </a:ext>
            </a:extLst>
          </p:cNvPr>
          <p:cNvGrpSpPr/>
          <p:nvPr/>
        </p:nvGrpSpPr>
        <p:grpSpPr>
          <a:xfrm>
            <a:off x="3378478" y="1619983"/>
            <a:ext cx="1791198" cy="1645920"/>
            <a:chOff x="302090" y="2332641"/>
            <a:chExt cx="2286000" cy="164592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77A03DF-988A-4EA1-A955-DC959D9A8181}"/>
                </a:ext>
              </a:extLst>
            </p:cNvPr>
            <p:cNvSpPr/>
            <p:nvPr/>
          </p:nvSpPr>
          <p:spPr>
            <a:xfrm>
              <a:off x="302090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PATHFINDING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3C9127-956D-4FA7-9886-DD1399105C83}"/>
                </a:ext>
              </a:extLst>
            </p:cNvPr>
            <p:cNvSpPr txBox="1"/>
            <p:nvPr/>
          </p:nvSpPr>
          <p:spPr>
            <a:xfrm>
              <a:off x="797137" y="3536209"/>
              <a:ext cx="1429662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2nm &amp; Beyond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B51636-077E-4EB8-A44C-CD4DADEC0EFA}"/>
              </a:ext>
            </a:extLst>
          </p:cNvPr>
          <p:cNvGrpSpPr/>
          <p:nvPr/>
        </p:nvGrpSpPr>
        <p:grpSpPr>
          <a:xfrm>
            <a:off x="5262507" y="1619983"/>
            <a:ext cx="2101435" cy="1645920"/>
            <a:chOff x="2734402" y="2332641"/>
            <a:chExt cx="2286000" cy="164592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F9120C-821B-4F05-93FE-2035C7FF12BD}"/>
                </a:ext>
              </a:extLst>
            </p:cNvPr>
            <p:cNvSpPr/>
            <p:nvPr/>
          </p:nvSpPr>
          <p:spPr>
            <a:xfrm>
              <a:off x="2734402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DEVELOPMENT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3404F8-F951-4B87-88E5-8BD204151704}"/>
                </a:ext>
              </a:extLst>
            </p:cNvPr>
            <p:cNvSpPr txBox="1"/>
            <p:nvPr/>
          </p:nvSpPr>
          <p:spPr>
            <a:xfrm>
              <a:off x="3314008" y="3530003"/>
              <a:ext cx="1330927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sym typeface="Helvetica Neue"/>
                </a:rPr>
                <a:t>3nm &amp; Equivalent</a:t>
              </a: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E4C33B-0D8E-49A1-B392-FD680D5ED5BB}"/>
              </a:ext>
            </a:extLst>
          </p:cNvPr>
          <p:cNvGrpSpPr/>
          <p:nvPr/>
        </p:nvGrpSpPr>
        <p:grpSpPr>
          <a:xfrm>
            <a:off x="7476465" y="1619983"/>
            <a:ext cx="2286000" cy="1645920"/>
            <a:chOff x="5151610" y="2332641"/>
            <a:chExt cx="2286000" cy="16459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D37B4A4-15E8-4E96-B15C-854928E90218}"/>
                </a:ext>
              </a:extLst>
            </p:cNvPr>
            <p:cNvSpPr/>
            <p:nvPr/>
          </p:nvSpPr>
          <p:spPr>
            <a:xfrm>
              <a:off x="5151610" y="2332641"/>
              <a:ext cx="2286000" cy="1645920"/>
            </a:xfrm>
            <a:prstGeom prst="round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Foundry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Technology 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MANUFACTURING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472491-1972-4FB7-8D36-88B3E9DEFAD4}"/>
                </a:ext>
              </a:extLst>
            </p:cNvPr>
            <p:cNvSpPr txBox="1"/>
            <p:nvPr/>
          </p:nvSpPr>
          <p:spPr>
            <a:xfrm>
              <a:off x="5658285" y="3530003"/>
              <a:ext cx="1272650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sym typeface="Helvetica Neue"/>
                </a:rPr>
                <a:t>5nm &amp; Older</a:t>
              </a: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AAEAD63-1342-45B5-A32E-9F7CAA14B5C9}"/>
              </a:ext>
            </a:extLst>
          </p:cNvPr>
          <p:cNvSpPr/>
          <p:nvPr/>
        </p:nvSpPr>
        <p:spPr>
          <a:xfrm>
            <a:off x="1575876" y="3369714"/>
            <a:ext cx="1691268" cy="173066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External Modular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/>
              </a:rPr>
              <a:t>INTEGRATION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 &amp; Memory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B6326B0-E7D6-43FD-8E0F-394EF65ED325}"/>
              </a:ext>
            </a:extLst>
          </p:cNvPr>
          <p:cNvSpPr/>
          <p:nvPr/>
        </p:nvSpPr>
        <p:spPr>
          <a:xfrm>
            <a:off x="1575876" y="1619983"/>
            <a:ext cx="1689201" cy="1645920"/>
          </a:xfrm>
          <a:prstGeom prst="round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External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F3749A-A321-42E3-804B-DFE8E37AD4EC}"/>
              </a:ext>
            </a:extLst>
          </p:cNvPr>
          <p:cNvSpPr/>
          <p:nvPr/>
        </p:nvSpPr>
        <p:spPr>
          <a:xfrm flipH="1">
            <a:off x="1244212" y="5333591"/>
            <a:ext cx="8905641" cy="871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>
            <a:solidFill>
              <a:schemeClr val="bg1"/>
            </a:solidFill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0" rIns="91440" bIns="0" numCol="1" anchor="ctr" anchorCtr="0">
            <a:noAutofit/>
          </a:bodyPr>
          <a:lstStyle/>
          <a:p>
            <a:pPr marL="0" lvl="1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Providing End-to-End Technical Management of External Foundries &amp; OSATs to</a:t>
            </a:r>
          </a:p>
          <a:p>
            <a:pPr marL="0" lvl="1"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Helvetica Neue"/>
              </a:rPr>
              <a:t>Enable Leadership Products at a Predictable Cadence</a:t>
            </a:r>
          </a:p>
        </p:txBody>
      </p:sp>
    </p:spTree>
    <p:extLst>
      <p:ext uri="{BB962C8B-B14F-4D97-AF65-F5344CB8AC3E}">
        <p14:creationId xmlns:p14="http://schemas.microsoft.com/office/powerpoint/2010/main" val="34925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intel16x9">
  <a:themeElements>
    <a:clrScheme name="Custom 2">
      <a:dk1>
        <a:sysClr val="windowText" lastClr="000000"/>
      </a:dk1>
      <a:lt1>
        <a:sysClr val="window" lastClr="FFFFFF"/>
      </a:lt1>
      <a:dk2>
        <a:srgbClr val="003C71"/>
      </a:dk2>
      <a:lt2>
        <a:srgbClr val="E7E6E6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C4D600"/>
      </a:accent5>
      <a:accent6>
        <a:srgbClr val="FC4C02"/>
      </a:accent6>
      <a:hlink>
        <a:srgbClr val="F3D54E"/>
      </a:hlink>
      <a:folHlink>
        <a:srgbClr val="FFA300"/>
      </a:folHlink>
    </a:clrScheme>
    <a:fontScheme name="intel2015">
      <a:majorFont>
        <a:latin typeface="Intel Clear Pro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71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rtlCol="0" anchor="t" anchorCtr="1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3200" dirty="0"/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4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7744525897D45ABD18CE3095AFF4B" ma:contentTypeVersion="4" ma:contentTypeDescription="Create a new document." ma:contentTypeScope="" ma:versionID="7ad167319526e20aad22a5af701b6e43">
  <xsd:schema xmlns:xsd="http://www.w3.org/2001/XMLSchema" xmlns:xs="http://www.w3.org/2001/XMLSchema" xmlns:p="http://schemas.microsoft.com/office/2006/metadata/properties" xmlns:ns2="a4a88720-d3ed-4d1d-a35c-100635682ce2" xmlns:ns3="5b6c8e33-3526-4d88-bbac-1d02c33e7044" targetNamespace="http://schemas.microsoft.com/office/2006/metadata/properties" ma:root="true" ma:fieldsID="25f82def54f1348cdf0075fa0989b4a1" ns2:_="" ns3:_="">
    <xsd:import namespace="a4a88720-d3ed-4d1d-a35c-100635682ce2"/>
    <xsd:import namespace="5b6c8e33-3526-4d88-bbac-1d02c33e7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88720-d3ed-4d1d-a35c-100635682c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c8e33-3526-4d88-bbac-1d02c33e7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2B9EA2-7F38-456A-8BF1-1E4CDB197886}">
  <ds:schemaRefs>
    <ds:schemaRef ds:uri="http://www.w3.org/XML/1998/namespace"/>
    <ds:schemaRef ds:uri="5b6c8e33-3526-4d88-bbac-1d02c33e7044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a4a88720-d3ed-4d1d-a35c-100635682ce2"/>
  </ds:schemaRefs>
</ds:datastoreItem>
</file>

<file path=customXml/itemProps2.xml><?xml version="1.0" encoding="utf-8"?>
<ds:datastoreItem xmlns:ds="http://schemas.openxmlformats.org/officeDocument/2006/customXml" ds:itemID="{AAA17743-C63E-4D7A-998D-D2847D2A9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88720-d3ed-4d1d-a35c-100635682ce2"/>
    <ds:schemaRef ds:uri="5b6c8e33-3526-4d88-bbac-1d02c33e70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1D0B6C-CAD1-4713-BB18-9EDE674CE9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2067</Words>
  <Application>Microsoft Macintosh PowerPoint</Application>
  <PresentationFormat>Widescreen</PresentationFormat>
  <Paragraphs>471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IntelOne Display Light</vt:lpstr>
      <vt:lpstr>IntelOne Display Regular</vt:lpstr>
      <vt:lpstr>Neo Sans Intel</vt:lpstr>
      <vt:lpstr>Neo Sans Intel Medium</vt:lpstr>
      <vt:lpstr>Arial</vt:lpstr>
      <vt:lpstr>Calibri</vt:lpstr>
      <vt:lpstr>Helvetica</vt:lpstr>
      <vt:lpstr>Helvetica Neue</vt:lpstr>
      <vt:lpstr>Helvetica Neue Medium</vt:lpstr>
      <vt:lpstr>Intel Clear</vt:lpstr>
      <vt:lpstr>Intel Clear Light</vt:lpstr>
      <vt:lpstr>Intel Clear Pro</vt:lpstr>
      <vt:lpstr>Wingdings</vt:lpstr>
      <vt:lpstr>21_BasicWhite</vt:lpstr>
      <vt:lpstr>22_BasicWhite</vt:lpstr>
      <vt:lpstr>intel16x9</vt:lpstr>
      <vt:lpstr>23_BasicWhite</vt:lpstr>
      <vt:lpstr>24_BasicWhite</vt:lpstr>
      <vt:lpstr>PowerPoint Presentation</vt:lpstr>
      <vt:lpstr>FTE Organizational Structure</vt:lpstr>
      <vt:lpstr>FTE Organizational Structure</vt:lpstr>
      <vt:lpstr>FTE Organizational Structure</vt:lpstr>
      <vt:lpstr>Staff Meeting</vt:lpstr>
      <vt:lpstr>Foundry Technology &amp; Engineering</vt:lpstr>
      <vt:lpstr>Foundry Technology &amp; Engineering</vt:lpstr>
      <vt:lpstr>Business Need for the FTE Organization</vt:lpstr>
      <vt:lpstr>FTE Organizational Structure</vt:lpstr>
      <vt:lpstr>Enabling Products for External Foundry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Foundry  Technology &amp; Engineering</dc:title>
  <dc:creator>Matson, John M</dc:creator>
  <cp:lastModifiedBy>Kau, Derchang</cp:lastModifiedBy>
  <cp:revision>15</cp:revision>
  <cp:lastPrinted>2021-07-28T19:28:26Z</cp:lastPrinted>
  <dcterms:created xsi:type="dcterms:W3CDTF">2021-02-09T21:49:19Z</dcterms:created>
  <dcterms:modified xsi:type="dcterms:W3CDTF">2021-08-05T02:08:56Z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0x0101009FD7744525897D45ABD18CE3095AFF4B</vt:lpwstr>
  </property>
</Properties>
</file>