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2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1620" userDrawn="1">
          <p15:clr>
            <a:srgbClr val="A4A3A4"/>
          </p15:clr>
        </p15:guide>
        <p15:guide id="7" pos="5470">
          <p15:clr>
            <a:srgbClr val="A4A3A4"/>
          </p15:clr>
        </p15:guide>
        <p15:guide id="8" pos="2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FDB"/>
    <a:srgbClr val="0071C5"/>
    <a:srgbClr val="F83308"/>
    <a:srgbClr val="FD9208"/>
    <a:srgbClr val="009FDF"/>
    <a:srgbClr val="F3D54E"/>
    <a:srgbClr val="F0CE3E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224" autoAdjust="0"/>
  </p:normalViewPr>
  <p:slideViewPr>
    <p:cSldViewPr snapToGrid="0">
      <p:cViewPr varScale="1">
        <p:scale>
          <a:sx n="160" d="100"/>
          <a:sy n="160" d="100"/>
        </p:scale>
        <p:origin x="704" y="168"/>
      </p:cViewPr>
      <p:guideLst>
        <p:guide orient="horz" pos="1620"/>
        <p:guide pos="5470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2285" y="53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AAB8025A-D05B-4643-A47D-A8CC032E5B38}"/>
    <pc:docChg chg="undo redo custSel modSld">
      <pc:chgData name="Kau, Derchang" userId="b9148588-e694-4445-9765-2c9aad6149ce" providerId="ADAL" clId="{AAB8025A-D05B-4643-A47D-A8CC032E5B38}" dt="2020-11-11T00:11:40.270" v="876" actId="1076"/>
      <pc:docMkLst>
        <pc:docMk/>
      </pc:docMkLst>
      <pc:sldChg chg="addSp delSp modSp mod">
        <pc:chgData name="Kau, Derchang" userId="b9148588-e694-4445-9765-2c9aad6149ce" providerId="ADAL" clId="{AAB8025A-D05B-4643-A47D-A8CC032E5B38}" dt="2020-11-11T00:11:40.270" v="876" actId="1076"/>
        <pc:sldMkLst>
          <pc:docMk/>
          <pc:sldMk cId="6620459" sldId="426"/>
        </pc:sldMkLst>
        <pc:spChg chg="mod">
          <ac:chgData name="Kau, Derchang" userId="b9148588-e694-4445-9765-2c9aad6149ce" providerId="ADAL" clId="{AAB8025A-D05B-4643-A47D-A8CC032E5B38}" dt="2020-11-11T00:01:47.574" v="844" actId="14100"/>
          <ac:spMkLst>
            <pc:docMk/>
            <pc:sldMk cId="6620459" sldId="426"/>
            <ac:spMk id="13" creationId="{00000000-0000-0000-0000-000000000000}"/>
          </ac:spMkLst>
        </pc:spChg>
        <pc:spChg chg="mod">
          <ac:chgData name="Kau, Derchang" userId="b9148588-e694-4445-9765-2c9aad6149ce" providerId="ADAL" clId="{AAB8025A-D05B-4643-A47D-A8CC032E5B38}" dt="2020-11-10T21:52:13.304" v="659" actId="14100"/>
          <ac:spMkLst>
            <pc:docMk/>
            <pc:sldMk cId="6620459" sldId="426"/>
            <ac:spMk id="17" creationId="{00000000-0000-0000-0000-000000000000}"/>
          </ac:spMkLst>
        </pc:spChg>
        <pc:graphicFrameChg chg="add mod">
          <ac:chgData name="Kau, Derchang" userId="b9148588-e694-4445-9765-2c9aad6149ce" providerId="ADAL" clId="{AAB8025A-D05B-4643-A47D-A8CC032E5B38}" dt="2020-11-11T00:11:40.270" v="876" actId="1076"/>
          <ac:graphicFrameMkLst>
            <pc:docMk/>
            <pc:sldMk cId="6620459" sldId="426"/>
            <ac:graphicFrameMk id="3" creationId="{35B51088-F775-8342-9D10-2B0A53B4A301}"/>
          </ac:graphicFrameMkLst>
        </pc:graphicFrameChg>
        <pc:graphicFrameChg chg="add del mod">
          <ac:chgData name="Kau, Derchang" userId="b9148588-e694-4445-9765-2c9aad6149ce" providerId="ADAL" clId="{AAB8025A-D05B-4643-A47D-A8CC032E5B38}" dt="2020-11-10T19:29:38.518" v="490" actId="478"/>
          <ac:graphicFrameMkLst>
            <pc:docMk/>
            <pc:sldMk cId="6620459" sldId="426"/>
            <ac:graphicFrameMk id="3" creationId="{86722293-B68B-5C48-9E92-76036EC28C2E}"/>
          </ac:graphicFrameMkLst>
        </pc:graphicFrameChg>
        <pc:graphicFrameChg chg="add del mod">
          <ac:chgData name="Kau, Derchang" userId="b9148588-e694-4445-9765-2c9aad6149ce" providerId="ADAL" clId="{AAB8025A-D05B-4643-A47D-A8CC032E5B38}" dt="2020-11-10T21:52:04.910" v="658" actId="478"/>
          <ac:graphicFrameMkLst>
            <pc:docMk/>
            <pc:sldMk cId="6620459" sldId="426"/>
            <ac:graphicFrameMk id="4" creationId="{BBC12CCD-5E2F-BE4C-98EC-34DE2C849B0A}"/>
          </ac:graphicFrameMkLst>
        </pc:graphicFrameChg>
        <pc:graphicFrameChg chg="add del mod">
          <ac:chgData name="Kau, Derchang" userId="b9148588-e694-4445-9765-2c9aad6149ce" providerId="ADAL" clId="{AAB8025A-D05B-4643-A47D-A8CC032E5B38}" dt="2020-11-10T22:21:51.738" v="793" actId="478"/>
          <ac:graphicFrameMkLst>
            <pc:docMk/>
            <pc:sldMk cId="6620459" sldId="426"/>
            <ac:graphicFrameMk id="5" creationId="{13432325-95BB-704D-9B2B-764C0D927C7F}"/>
          </ac:graphicFrameMkLst>
        </pc:graphicFrameChg>
        <pc:graphicFrameChg chg="add del mod">
          <ac:chgData name="Kau, Derchang" userId="b9148588-e694-4445-9765-2c9aad6149ce" providerId="ADAL" clId="{AAB8025A-D05B-4643-A47D-A8CC032E5B38}" dt="2020-11-10T22:10:40.662" v="792" actId="21"/>
          <ac:graphicFrameMkLst>
            <pc:docMk/>
            <pc:sldMk cId="6620459" sldId="426"/>
            <ac:graphicFrameMk id="6" creationId="{79A32E5C-B72D-0D46-8E3C-DE9C737E5E21}"/>
          </ac:graphicFrameMkLst>
        </pc:graphicFrameChg>
        <pc:graphicFrameChg chg="mod modGraphic">
          <ac:chgData name="Kau, Derchang" userId="b9148588-e694-4445-9765-2c9aad6149ce" providerId="ADAL" clId="{AAB8025A-D05B-4643-A47D-A8CC032E5B38}" dt="2020-11-11T00:04:27.278" v="874" actId="20577"/>
          <ac:graphicFrameMkLst>
            <pc:docMk/>
            <pc:sldMk cId="6620459" sldId="426"/>
            <ac:graphicFrameMk id="8" creationId="{00000000-0000-0000-0000-000000000000}"/>
          </ac:graphicFrameMkLst>
        </pc:graphicFrameChg>
        <pc:graphicFrameChg chg="modGraphic">
          <ac:chgData name="Kau, Derchang" userId="b9148588-e694-4445-9765-2c9aad6149ce" providerId="ADAL" clId="{AAB8025A-D05B-4643-A47D-A8CC032E5B38}" dt="2020-11-09T04:07:45.245" v="318" actId="20577"/>
          <ac:graphicFrameMkLst>
            <pc:docMk/>
            <pc:sldMk cId="6620459" sldId="426"/>
            <ac:graphicFrameMk id="10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>
                <a:latin typeface="Intel Clear"/>
              </a:rPr>
              <a:pPr/>
              <a:t>11/10/20</a:t>
            </a:fld>
            <a:endParaRPr lang="en-US" dirty="0">
              <a:latin typeface="Intel Clea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>
                <a:latin typeface="Intel Clear"/>
              </a:rPr>
              <a:pPr/>
              <a:t>‹#›</a:t>
            </a:fld>
            <a:endParaRPr lang="en-US" dirty="0">
              <a:latin typeface="Intel Clear"/>
            </a:endParaRPr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l Clear"/>
              </a:defRPr>
            </a:lvl1pPr>
          </a:lstStyle>
          <a:p>
            <a:fld id="{ED7FC5FE-6F0D-D34A-8EE6-C95B4F5F4DC8}" type="datetimeFigureOut">
              <a:rPr lang="en-US" smtClean="0"/>
              <a:pPr/>
              <a:t>11/10/20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l Clear"/>
              </a:defRPr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19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891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417513" indent="-225425">
              <a:buFont typeface="Intel Clear" pitchFamily="34" charset="0"/>
              <a:buChar char="–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buFont typeface="Intel Clear" pitchFamily="34" charset="0"/>
              <a:buChar char="–"/>
              <a:defRPr sz="1200">
                <a:latin typeface="+mn-lt"/>
              </a:defRPr>
            </a:lvl3pPr>
            <a:lvl4pPr>
              <a:buFont typeface="Intel Clear" pitchFamily="34" charset="0"/>
              <a:buChar char="–"/>
              <a:defRPr sz="1100">
                <a:latin typeface="+mn-lt"/>
              </a:defRPr>
            </a:lvl4pPr>
            <a:lvl5pPr>
              <a:buFont typeface="Intel Clear" pitchFamily="34" charset="0"/>
              <a:buChar char="–"/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4" r:id="rId2"/>
    <p:sldLayoutId id="2147483650" r:id="rId3"/>
    <p:sldLayoutId id="2147483684" r:id="rId4"/>
    <p:sldLayoutId id="2147483652" r:id="rId5"/>
    <p:sldLayoutId id="2147483660" r:id="rId6"/>
    <p:sldLayoutId id="2147483668" r:id="rId7"/>
    <p:sldLayoutId id="2147483669" r:id="rId8"/>
    <p:sldLayoutId id="2147483670" r:id="rId9"/>
    <p:sldLayoutId id="2147483672" r:id="rId10"/>
    <p:sldLayoutId id="2147483651" r:id="rId11"/>
    <p:sldLayoutId id="2147483677" r:id="rId12"/>
    <p:sldLayoutId id="2147483665" r:id="rId13"/>
    <p:sldLayoutId id="2147483654" r:id="rId14"/>
    <p:sldLayoutId id="214748365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352163"/>
              </p:ext>
            </p:extLst>
          </p:nvPr>
        </p:nvGraphicFramePr>
        <p:xfrm>
          <a:off x="0" y="1487994"/>
          <a:ext cx="9144000" cy="3259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5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8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Contributions &amp;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0" indent="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900" b="1" i="1" u="sng" kern="120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Technical Expertise &amp; Leadership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Device Engineering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– Defined and developed cell characterization system. “VT-I” characterization suite became the basis guiding development and scaling exploration such as electrode for energy scaling.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Reliability Physics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– Developed systematic EFA/PFA workflow as an accelerated ULR, resulting in several root cause findings for S15 PG1T1 qual, Influencing memory effect characterization and 1.5b/c innovation. 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Engineering Methodology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– Drove L0~L3 score card system and developed effective TD methodology connecting cell metrics to material, process, sort and burn, triggering the exploration of LTS.</a:t>
                      </a:r>
                    </a:p>
                    <a:p>
                      <a:pPr marL="0" lvl="0" indent="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900" b="1" i="1" u="sng" kern="120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Strategic Leadership &amp; Contribution</a:t>
                      </a:r>
                      <a:endParaRPr lang="en-US" sz="900" b="0" i="1" u="sng" kern="1200" baseline="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Root Cause Segmentation – 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Established TD workflow for root-cause based problem solving. Created the continuum from pathfinding thru TD to HVM for cumulative learnings and high velocity improvement.</a:t>
                      </a:r>
                      <a:endParaRPr lang="en-US" sz="900" b="1" i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Cross Point Architecture Development –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“First-Lieutenant” to 3DXP architecture. Led BiSM architecture toward exiting pathfinding to deliver a robust, scalable cell in bipolar cross point array.</a:t>
                      </a:r>
                      <a:endParaRPr lang="en-US" sz="900" b="1" i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Atomistic Switching Physics – 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Proficient in multi-physics exploration for memory and threshold switching mechanisms. Influenced cross-discipline model development at first principle. </a:t>
                      </a:r>
                    </a:p>
                    <a:p>
                      <a:pPr marL="0" indent="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  <a:tabLst/>
                      </a:pPr>
                      <a:r>
                        <a:rPr lang="en-US" sz="900" b="1" i="1" u="sng" kern="1200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Role Modeling Intel Culture Values &amp; Mentoring  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Goal Oriented Informed Risk Taker 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– Pushing envelope as a fearless explorer in unchartered territories at pace. Fostered discipline with rigorous quality in demonstrating model-based problem solving.</a:t>
                      </a:r>
                      <a:endParaRPr lang="en-US" sz="900" b="1" i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Mentorship: 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coached device/integration engineers in Array and CMOS. Mentored PhD students in a SRS project with first year full score in “technology transfer” and “full time hire” of </a:t>
                      </a:r>
                      <a:r>
                        <a:rPr lang="en-US" sz="900" b="0" i="0" kern="1200" baseline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PoP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  <a:endParaRPr lang="en-US" sz="900" b="1" i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Collaborations – </a:t>
                      </a:r>
                      <a:r>
                        <a:rPr lang="en-US" sz="900" b="0" i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Closely worked with design/product engineers to develop characterization system for BiSM RWB. One Intel, collaborated with CR; a selfless coach for oxide-based threshold switch exploration.</a:t>
                      </a:r>
                      <a:endParaRPr lang="en-US" sz="900" b="1" i="0" kern="120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900" b="1" i="1" u="sng" kern="1200" baseline="0" noProof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Recent Contribution and Impact: Results, Culture (demonstration of being a culture change agent) &amp; Learning  (“Why Now?”)</a:t>
                      </a:r>
                      <a:endParaRPr lang="en-US" sz="900" b="1" i="0" kern="1200" baseline="0" noProof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Intel’s 3DXP device expert:</a:t>
                      </a: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Drives physics exploration of memory and threshold switching, and advances in TCAD modeling 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Larger scope of pathfinding:</a:t>
                      </a: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Enables energy scaling path by electrode design with experiment validation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1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Key contributor for the architecture</a:t>
                      </a: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 Comprehensive TD methodology and characterization leadership to drive self-consistent DTS/MTS definitions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900" b="1" i="1" u="sng" kern="1200" baseline="0" noProof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Expected Contribution and Impact: Results, Culture &amp; Learning (“What’s Next?”)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Guiding physics exploration of full stack cell scaling for P1250 and beyond 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Driving BiSM cross graduation with a new cell definition for roadmap intercept </a:t>
                      </a:r>
                    </a:p>
                    <a:p>
                      <a:pPr marL="115888" marR="0" lvl="0" indent="-1111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0" kern="1200" baseline="0" noProof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Building a strong Optane pathfinding portfolio by recruiting top talent, mentoring cross discipline and leveraging internal and external resources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943062"/>
              </p:ext>
            </p:extLst>
          </p:nvPr>
        </p:nvGraphicFramePr>
        <p:xfrm>
          <a:off x="6838679" y="407385"/>
          <a:ext cx="2073209" cy="932260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6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4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3y8m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9y1m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11378839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4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2020</a:t>
                      </a:r>
                      <a:endParaRPr lang="en-US" sz="800" b="1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2019: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O1</a:t>
                      </a:r>
                      <a:endParaRPr lang="en-US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2018: </a:t>
                      </a:r>
                      <a:r>
                        <a:rPr lang="en-US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 Light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E1</a:t>
                      </a:r>
                      <a:endParaRPr lang="en-US" sz="800" b="1" i="0" u="none" strike="noStrike" dirty="0">
                        <a:solidFill>
                          <a:schemeClr val="tx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No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SC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1" y="39047"/>
            <a:ext cx="3003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Fugazza</a:t>
            </a:r>
            <a:r>
              <a:rPr lang="en-US" sz="2000" dirty="0"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, Davide (Fuga)</a:t>
            </a:r>
            <a:endParaRPr lang="en-US" sz="1000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Advanced Pathfinding, IOG</a:t>
            </a:r>
            <a:endParaRPr lang="en-US" sz="1200" dirty="0"/>
          </a:p>
        </p:txBody>
      </p:sp>
      <p:sp>
        <p:nvSpPr>
          <p:cNvPr id="17" name="Flowchart: Process 16"/>
          <p:cNvSpPr/>
          <p:nvPr/>
        </p:nvSpPr>
        <p:spPr>
          <a:xfrm>
            <a:off x="155074" y="850684"/>
            <a:ext cx="914400" cy="276999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835540"/>
              </p:ext>
            </p:extLst>
          </p:nvPr>
        </p:nvGraphicFramePr>
        <p:xfrm>
          <a:off x="3124200" y="399964"/>
          <a:ext cx="3645159" cy="1011220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244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244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Senior Staff Device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244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NVM TD and Pathfinding - Device-Cell-Array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244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DerChang Kau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244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Al Fazio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5B51088-F775-8342-9D10-2B0A53B4A3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524390"/>
              </p:ext>
            </p:extLst>
          </p:nvPr>
        </p:nvGraphicFramePr>
        <p:xfrm>
          <a:off x="1070361" y="678156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showAsIcon="1" r:id="rId4" imgW="965200" imgH="609600" progId="Word.Document.12">
                  <p:embed/>
                </p:oleObj>
              </mc:Choice>
              <mc:Fallback>
                <p:oleObj name="Document" showAsIcon="1" r:id="rId4" imgW="965200" imgH="609600" progId="Word.Documen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5B51088-F775-8342-9D10-2B0A53B4A3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0361" y="678156"/>
                        <a:ext cx="965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8F80E1-3FA5-4BBC-B1D0-571840A758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2F6A15-C824-4C68-A3FB-9E6A079543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3de63-1b78-4565-b5cd-e5a632974b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6E4D0E-F564-437C-ABE7-8E020E8CE11A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f043de63-1b78-4565-b5cd-e5a632974ba9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570</Words>
  <Application>Microsoft Macintosh PowerPoint</Application>
  <PresentationFormat>On-screen Show (16:9)</PresentationFormat>
  <Paragraphs>63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Intel Clear</vt:lpstr>
      <vt:lpstr>Intel Clear Light</vt:lpstr>
      <vt:lpstr>Intel Clear Pro</vt:lpstr>
      <vt:lpstr>Wingdings</vt:lpstr>
      <vt:lpstr>Int_PPT Template_ClearPro_16x9</vt:lpstr>
      <vt:lpstr>Microsoft Word Document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the PE Nomination Packet</dc:title>
  <dc:creator/>
  <cp:keywords>CTPClassification=CTP_NT</cp:keywords>
  <cp:lastModifiedBy/>
  <cp:revision>8</cp:revision>
  <dcterms:created xsi:type="dcterms:W3CDTF">2015-05-06T16:36:39Z</dcterms:created>
  <dcterms:modified xsi:type="dcterms:W3CDTF">2020-11-11T00:11:44Z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05e8bbfa-5258-40c3-9d40-fae8346772e8</vt:lpwstr>
  </property>
  <property fmtid="{D5CDD505-2E9C-101B-9397-08002B2CF9AE}" pid="3" name="CTP_TimeStamp">
    <vt:lpwstr>2020-07-25 20:49:00Z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0x010100EB9999EB0206494AA2984221E36CA74A</vt:lpwstr>
  </property>
</Properties>
</file>