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0" r:id="rId4"/>
    <p:sldId id="263" r:id="rId5"/>
    <p:sldId id="266" r:id="rId6"/>
    <p:sldId id="265" r:id="rId7"/>
    <p:sldId id="264" r:id="rId8"/>
    <p:sldId id="268" r:id="rId9"/>
    <p:sldId id="272" r:id="rId10"/>
    <p:sldId id="273" r:id="rId11"/>
    <p:sldId id="279" r:id="rId12"/>
    <p:sldId id="274" r:id="rId13"/>
    <p:sldId id="283" r:id="rId14"/>
    <p:sldId id="275" r:id="rId15"/>
    <p:sldId id="277" r:id="rId16"/>
    <p:sldId id="282" r:id="rId17"/>
    <p:sldId id="284" r:id="rId18"/>
    <p:sldId id="285" r:id="rId19"/>
    <p:sldId id="286" r:id="rId20"/>
    <p:sldId id="295" r:id="rId21"/>
    <p:sldId id="296" r:id="rId22"/>
    <p:sldId id="287" r:id="rId23"/>
    <p:sldId id="289" r:id="rId24"/>
    <p:sldId id="291" r:id="rId25"/>
    <p:sldId id="293" r:id="rId26"/>
    <p:sldId id="298" r:id="rId27"/>
    <p:sldId id="299" r:id="rId28"/>
    <p:sldId id="300" r:id="rId29"/>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4150" autoAdjust="0"/>
  </p:normalViewPr>
  <p:slideViewPr>
    <p:cSldViewPr>
      <p:cViewPr varScale="1">
        <p:scale>
          <a:sx n="89" d="100"/>
          <a:sy n="89" d="100"/>
        </p:scale>
        <p:origin x="2728" y="160"/>
      </p:cViewPr>
      <p:guideLst>
        <p:guide orient="horz" pos="2160"/>
        <p:guide pos="2880"/>
      </p:guideLst>
    </p:cSldViewPr>
  </p:slideViewPr>
  <p:outlineViewPr>
    <p:cViewPr>
      <p:scale>
        <a:sx n="33" d="100"/>
        <a:sy n="33" d="100"/>
      </p:scale>
      <p:origin x="53" y="14957"/>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2" rIns="86202" bIns="43102" rtlCol="0"/>
          <a:lstStyle>
            <a:lvl1pPr algn="l">
              <a:defRPr sz="1200"/>
            </a:lvl1pPr>
          </a:lstStyle>
          <a:p>
            <a:endParaRPr lang="en-US" dirty="0"/>
          </a:p>
        </p:txBody>
      </p:sp>
      <p:sp>
        <p:nvSpPr>
          <p:cNvPr id="3" name="Date Placeholder 2"/>
          <p:cNvSpPr>
            <a:spLocks noGrp="1"/>
          </p:cNvSpPr>
          <p:nvPr>
            <p:ph type="dt" idx="1"/>
          </p:nvPr>
        </p:nvSpPr>
        <p:spPr>
          <a:xfrm>
            <a:off x="3625639" y="0"/>
            <a:ext cx="2773680" cy="434340"/>
          </a:xfrm>
          <a:prstGeom prst="rect">
            <a:avLst/>
          </a:prstGeom>
        </p:spPr>
        <p:txBody>
          <a:bodyPr vert="horz" lIns="86202" tIns="43102" rIns="86202" bIns="43102" rtlCol="0"/>
          <a:lstStyle>
            <a:lvl1pPr algn="r">
              <a:defRPr sz="1200"/>
            </a:lvl1pPr>
          </a:lstStyle>
          <a:p>
            <a:fld id="{BD60F3A9-E518-4650-8F40-81D9D147E596}" type="datetimeFigureOut">
              <a:rPr lang="en-US" smtClean="0"/>
              <a:pPr/>
              <a:t>10/12/20</a:t>
            </a:fld>
            <a:endParaRPr lang="en-US" dirty="0"/>
          </a:p>
        </p:txBody>
      </p:sp>
      <p:sp>
        <p:nvSpPr>
          <p:cNvPr id="4" name="Slide Image Placeholder 3"/>
          <p:cNvSpPr>
            <a:spLocks noGrp="1" noRot="1" noChangeAspect="1"/>
          </p:cNvSpPr>
          <p:nvPr>
            <p:ph type="sldImg" idx="2"/>
          </p:nvPr>
        </p:nvSpPr>
        <p:spPr>
          <a:xfrm>
            <a:off x="1028700" y="652463"/>
            <a:ext cx="4343400" cy="3257550"/>
          </a:xfrm>
          <a:prstGeom prst="rect">
            <a:avLst/>
          </a:prstGeom>
          <a:noFill/>
          <a:ln w="12700">
            <a:solidFill>
              <a:prstClr val="black"/>
            </a:solidFill>
          </a:ln>
        </p:spPr>
        <p:txBody>
          <a:bodyPr vert="horz" lIns="86202" tIns="43102" rIns="86202" bIns="43102" rtlCol="0" anchor="ctr"/>
          <a:lstStyle/>
          <a:p>
            <a:endParaRPr lang="en-US" dirty="0"/>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2" tIns="43102" rIns="86202" bIns="431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2773680" cy="434340"/>
          </a:xfrm>
          <a:prstGeom prst="rect">
            <a:avLst/>
          </a:prstGeom>
        </p:spPr>
        <p:txBody>
          <a:bodyPr vert="horz" lIns="86202" tIns="43102" rIns="86202" bIns="431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625639" y="8250953"/>
            <a:ext cx="2773680" cy="434340"/>
          </a:xfrm>
          <a:prstGeom prst="rect">
            <a:avLst/>
          </a:prstGeom>
        </p:spPr>
        <p:txBody>
          <a:bodyPr vert="horz" lIns="86202" tIns="43102" rIns="86202" bIns="43102" rtlCol="0" anchor="b"/>
          <a:lstStyle>
            <a:lvl1pPr algn="r">
              <a:defRPr sz="1200"/>
            </a:lvl1pPr>
          </a:lstStyle>
          <a:p>
            <a:fld id="{468239B7-3537-42C9-9DFB-16DE299B050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Thanks to chairs</a:t>
            </a:r>
            <a:r>
              <a:rPr lang="en-US" baseline="0" dirty="0"/>
              <a:t> and then g</a:t>
            </a:r>
            <a:r>
              <a:rPr lang="en-US" dirty="0"/>
              <a:t>reeting</a:t>
            </a:r>
            <a:r>
              <a:rPr lang="en-US" baseline="0" dirty="0"/>
              <a:t> to every one, </a:t>
            </a:r>
            <a:r>
              <a:rPr lang="en-US" dirty="0"/>
              <a:t>introduce</a:t>
            </a:r>
            <a:r>
              <a:rPr lang="en-US" baseline="0" dirty="0"/>
              <a:t> name, affiliation in English</a:t>
            </a:r>
          </a:p>
          <a:p>
            <a:r>
              <a:rPr lang="en-US" baseline="0" dirty="0"/>
              <a:t>Then speak in Japanese, </a:t>
            </a:r>
            <a:r>
              <a:rPr lang="en-US" sz="1200" kern="1200" dirty="0" err="1">
                <a:solidFill>
                  <a:schemeClr val="tx1"/>
                </a:solidFill>
                <a:latin typeface="+mn-lt"/>
                <a:ea typeface="+mn-ea"/>
                <a:cs typeface="+mn-cs"/>
              </a:rPr>
              <a:t>Konnichi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wa</a:t>
            </a:r>
            <a:r>
              <a:rPr lang="en-US" sz="1200" kern="1200" dirty="0">
                <a:solidFill>
                  <a:schemeClr val="tx1"/>
                </a:solidFill>
                <a:latin typeface="+mn-lt"/>
                <a:ea typeface="+mn-ea"/>
                <a:cs typeface="+mn-cs"/>
              </a:rPr>
              <a:t>. </a:t>
            </a:r>
            <a:r>
              <a:rPr lang="en-US" baseline="0" dirty="0" err="1"/>
              <a:t>WaDaShi</a:t>
            </a:r>
            <a:r>
              <a:rPr lang="en-US" baseline="0" dirty="0"/>
              <a:t> </a:t>
            </a:r>
            <a:r>
              <a:rPr lang="en-US" baseline="0" dirty="0" err="1"/>
              <a:t>Wa</a:t>
            </a:r>
            <a:r>
              <a:rPr lang="en-US" baseline="0" dirty="0"/>
              <a:t> I-N-TE-RU Kai </a:t>
            </a:r>
            <a:r>
              <a:rPr lang="en-US" baseline="0" dirty="0" err="1"/>
              <a:t>Sha</a:t>
            </a:r>
            <a:r>
              <a:rPr lang="en-US" baseline="0" dirty="0"/>
              <a:t> Koa </a:t>
            </a:r>
            <a:r>
              <a:rPr lang="en-US" baseline="0" dirty="0" err="1"/>
              <a:t>Taku</a:t>
            </a:r>
            <a:r>
              <a:rPr lang="en-US" baseline="0" dirty="0"/>
              <a:t> </a:t>
            </a:r>
            <a:r>
              <a:rPr lang="en-US" baseline="0" dirty="0" err="1"/>
              <a:t>Sho</a:t>
            </a:r>
            <a:r>
              <a:rPr lang="en-US" baseline="0" dirty="0"/>
              <a:t> </a:t>
            </a:r>
            <a:r>
              <a:rPr lang="en-US" baseline="0" dirty="0" err="1"/>
              <a:t>Desu</a:t>
            </a:r>
            <a:endParaRPr lang="en-US" baseline="0" dirty="0"/>
          </a:p>
          <a:p>
            <a:r>
              <a:rPr lang="en-US" dirty="0"/>
              <a:t>English</a:t>
            </a:r>
            <a:r>
              <a:rPr lang="en-US" baseline="0" dirty="0"/>
              <a:t> Title</a:t>
            </a:r>
          </a:p>
        </p:txBody>
      </p:sp>
      <p:sp>
        <p:nvSpPr>
          <p:cNvPr id="4" name="Slide Number Placeholder 3"/>
          <p:cNvSpPr>
            <a:spLocks noGrp="1"/>
          </p:cNvSpPr>
          <p:nvPr>
            <p:ph type="sldNum" sz="quarter" idx="10"/>
          </p:nvPr>
        </p:nvSpPr>
        <p:spPr/>
        <p:txBody>
          <a:bodyPr/>
          <a:lstStyle/>
          <a:p>
            <a:fld id="{468239B7-3537-42C9-9DFB-16DE299B050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a:t>
            </a:r>
            <a:r>
              <a:rPr lang="en-US" baseline="0" dirty="0"/>
              <a:t> the outline</a:t>
            </a:r>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first thing is to examine what is a proper switch.  Summarized by Dr. </a:t>
            </a:r>
            <a:r>
              <a:rPr lang="en-US" baseline="0" dirty="0" err="1"/>
              <a:t>Kowk</a:t>
            </a:r>
            <a:r>
              <a:rPr lang="en-US" baseline="0" dirty="0"/>
              <a:t> Ng, there are two terminal and 3 terminals switches.  The one work for cross point arrays is two terminal switches.   Defined by IEEE standard dictionary, a diode is a two terminal devices and exhibits a nonlinear IV.   In his summary, he classified 4 types of diode.   Those are rectifier, N-type, S-type or Transient switching.  Both rectifier based and S-type based diodes are integrated as part of PCM cell in the recent advances. </a:t>
            </a:r>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0C45F-8C9F-45AE-9BC6-3DC6C4E35289}" type="slidenum">
              <a:rPr lang="en-US"/>
              <a:pPr/>
              <a:t>12</a:t>
            </a:fld>
            <a:endParaRPr lang="en-US"/>
          </a:p>
        </p:txBody>
      </p:sp>
      <p:sp>
        <p:nvSpPr>
          <p:cNvPr id="128002" name="Rectangle 2"/>
          <p:cNvSpPr>
            <a:spLocks noGrp="1" noRot="1" noChangeAspect="1" noChangeArrowheads="1" noTextEdit="1"/>
          </p:cNvSpPr>
          <p:nvPr>
            <p:ph type="sldImg"/>
          </p:nvPr>
        </p:nvSpPr>
        <p:spPr>
          <a:xfrm>
            <a:off x="1028700" y="652463"/>
            <a:ext cx="4343400" cy="3257550"/>
          </a:xfrm>
          <a:ln/>
        </p:spPr>
      </p:sp>
      <p:sp>
        <p:nvSpPr>
          <p:cNvPr id="128003" name="Rectangle 3"/>
          <p:cNvSpPr>
            <a:spLocks noGrp="1" noChangeArrowheads="1"/>
          </p:cNvSpPr>
          <p:nvPr>
            <p:ph type="body" idx="1"/>
          </p:nvPr>
        </p:nvSpPr>
        <p:spPr>
          <a:xfrm>
            <a:off x="638175" y="4124325"/>
            <a:ext cx="5124450" cy="3911601"/>
          </a:xfrm>
        </p:spPr>
        <p:txBody>
          <a:bodyPr/>
          <a:lstStyle/>
          <a:p>
            <a:r>
              <a:rPr lang="en-US" dirty="0"/>
              <a:t>Here</a:t>
            </a:r>
            <a:r>
              <a:rPr lang="en-US" baseline="0" dirty="0"/>
              <a:t> are recent disclosures of thin film switches.</a:t>
            </a:r>
          </a:p>
          <a:p>
            <a:endParaRPr lang="en-US" baseline="0" dirty="0"/>
          </a:p>
          <a:p>
            <a:r>
              <a:rPr lang="en-US" baseline="0" dirty="0"/>
              <a:t>Poly diode, oxide PN diode, oxide </a:t>
            </a:r>
            <a:r>
              <a:rPr lang="en-US" baseline="0" dirty="0" err="1"/>
              <a:t>Schottky</a:t>
            </a:r>
            <a:r>
              <a:rPr lang="en-US" baseline="0" dirty="0"/>
              <a:t> diode, MIEC and OTS</a:t>
            </a:r>
          </a:p>
          <a:p>
            <a:r>
              <a:rPr lang="en-US" baseline="0" dirty="0"/>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239B7-3537-42C9-9DFB-16DE299B050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read</a:t>
            </a:r>
            <a:r>
              <a:rPr lang="en-US" baseline="0" dirty="0"/>
              <a:t> thru the slides.</a:t>
            </a:r>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thru the slides</a:t>
            </a:r>
          </a:p>
          <a:p>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239B7-3537-42C9-9DFB-16DE299B050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239B7-3537-42C9-9DFB-16DE299B050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239B7-3537-42C9-9DFB-16DE299B050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through</a:t>
            </a:r>
            <a:r>
              <a:rPr lang="en-US" baseline="0" dirty="0"/>
              <a:t> the outline</a:t>
            </a:r>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239B7-3537-42C9-9DFB-16DE299B050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E3845-2A47-4B89-9536-9D0E559DAD46}" type="slidenum">
              <a:rPr lang="en-US"/>
              <a:pPr/>
              <a:t>21</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A6AB6-75C0-47EB-B5C4-2ABFF5B8D04F}" type="slidenum">
              <a:rPr lang="en-US"/>
              <a:pPr/>
              <a:t>22</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0AFB1-5BCD-4F93-B284-85FE6173903D}" type="slidenum">
              <a:rPr lang="en-US"/>
              <a:pPr/>
              <a:t>23</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77A8C-99F8-4598-B7C3-CAD3C6E1A3A4}" type="slidenum">
              <a:rPr lang="en-US"/>
              <a:pPr/>
              <a:t>24</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14D0E-948C-48A8-A9E4-6EBEDED80E30}" type="slidenum">
              <a:rPr lang="en-US"/>
              <a:pPr/>
              <a:t>25</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239B7-3537-42C9-9DFB-16DE299B050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239B7-3537-42C9-9DFB-16DE299B050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239B7-3537-42C9-9DFB-16DE299B050A}"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through</a:t>
            </a:r>
            <a:r>
              <a:rPr lang="en-US" baseline="0" dirty="0"/>
              <a:t> the outline</a:t>
            </a:r>
            <a:endParaRPr lang="en-US" dirty="0"/>
          </a:p>
          <a:p>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a:t>
            </a:r>
            <a:r>
              <a:rPr lang="en-US" baseline="0" dirty="0"/>
              <a:t> the storage element.  Here is a simple yet significant experiment.  To incur phase change, temperature transition is introduced.  In PCM, a electrical current passing through a device.  It creates Joule heat.  Due to the continuous heat conduction, the temperature profile along the ‘heated’ elements is produced.   For any temperature of interests, the current is function of device structures and the material properties, such as </a:t>
            </a:r>
            <a:r>
              <a:rPr lang="en-US" baseline="0" dirty="0" err="1"/>
              <a:t>kapa</a:t>
            </a:r>
            <a:r>
              <a:rPr lang="en-US" baseline="0" dirty="0"/>
              <a:t> and rho.  On the other hand, voltage largely </a:t>
            </a:r>
            <a:r>
              <a:rPr lang="en-US" baseline="0" dirty="0" err="1"/>
              <a:t>depeneds</a:t>
            </a:r>
            <a:r>
              <a:rPr lang="en-US" baseline="0" dirty="0"/>
              <a:t> on material properties.  The firs principle of understanding also give a good perspective on scaling challenges.</a:t>
            </a:r>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Various</a:t>
            </a:r>
            <a:r>
              <a:rPr lang="en-US" baseline="0" dirty="0"/>
              <a:t> Integration techniques are deployed to reduce operating current, resulting in different scaling capability.   Structure innovations such as spacer formation of lines or rings reduce ‘critical area’ between ‘heater’ and ‘</a:t>
            </a:r>
            <a:r>
              <a:rPr lang="en-US" baseline="0" dirty="0" err="1"/>
              <a:t>pcm</a:t>
            </a:r>
            <a:r>
              <a:rPr lang="en-US" baseline="0" dirty="0"/>
              <a:t>’.   Anecdotally,  the operating current converges to a power function depending upon critical area.  It is about the 0.75 power of the ‘critical area’.   In structure engineering, typically a sub-lithography  technique is deployed.  In 2009 LETI’s, Dr. Chung Lam reported a 2uA of </a:t>
            </a:r>
            <a:r>
              <a:rPr lang="en-US" baseline="0" dirty="0" err="1"/>
              <a:t>prefactor</a:t>
            </a:r>
            <a:r>
              <a:rPr lang="en-US" baseline="0" dirty="0"/>
              <a:t> is converged for reset current.  The observation and predication matches with a recently report in VLSI Symposium on a 17nm technology by the colleagues from Samsung. </a:t>
            </a:r>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 addition to its impact to operating current and voltage, Phase change is a dynamic event.  Temporal dependence is critical to memory operating performance.   The </a:t>
            </a:r>
            <a:r>
              <a:rPr lang="en-US" baseline="0"/>
              <a:t>example shown </a:t>
            </a:r>
            <a:r>
              <a:rPr lang="en-US" baseline="0" dirty="0"/>
              <a:t>here is material properties directly impact the speed of phase change as well as it </a:t>
            </a:r>
            <a:r>
              <a:rPr lang="en-US" baseline="0" dirty="0" err="1"/>
              <a:t>nonvolatility</a:t>
            </a:r>
            <a:r>
              <a:rPr lang="en-US" baseline="0" dirty="0"/>
              <a:t>, aka retention and disturb.</a:t>
            </a:r>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Next</a:t>
            </a:r>
            <a:r>
              <a:rPr lang="en-US" baseline="0" dirty="0"/>
              <a:t> is structure engineering.   Earlier, we saw ‘critical’ area.   It is very straightforward in 1-D cases.   In the real device with additional two ‘electrodes’,  the ‘fire ball’ will be located different depends on the materials used in the current flowing path.   As shown in this figure above, the ‘fire ball’ will be different.  A heater based structure typically generates heat better but may not heat the needed spot.  A self heating seems be a trendy thing in the recent report. </a:t>
            </a:r>
          </a:p>
          <a:p>
            <a:endParaRPr lang="en-US" baseline="0" dirty="0"/>
          </a:p>
          <a:p>
            <a:r>
              <a:rPr lang="en-US" baseline="0" dirty="0"/>
              <a:t>So it really boils down to thermal boundary resistance surrounding the storage elements as well as the heat generation sources, electrical resistance, or power dissipate along the current flowing path. </a:t>
            </a:r>
            <a:endParaRPr lang="en-US" dirty="0"/>
          </a:p>
        </p:txBody>
      </p:sp>
      <p:sp>
        <p:nvSpPr>
          <p:cNvPr id="4" name="Slide Number Placeholder 3"/>
          <p:cNvSpPr>
            <a:spLocks noGrp="1"/>
          </p:cNvSpPr>
          <p:nvPr>
            <p:ph type="sldNum" sz="quarter" idx="10"/>
          </p:nvPr>
        </p:nvSpPr>
        <p:spPr/>
        <p:txBody>
          <a:bodyPr/>
          <a:lstStyle/>
          <a:p>
            <a:fld id="{468239B7-3537-42C9-9DFB-16DE299B050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0C45F-8C9F-45AE-9BC6-3DC6C4E35289}" type="slidenum">
              <a:rPr lang="en-US"/>
              <a:pPr/>
              <a:t>8</a:t>
            </a:fld>
            <a:endParaRPr lang="en-US"/>
          </a:p>
        </p:txBody>
      </p:sp>
      <p:sp>
        <p:nvSpPr>
          <p:cNvPr id="128002" name="Rectangle 2"/>
          <p:cNvSpPr>
            <a:spLocks noGrp="1" noRot="1" noChangeAspect="1" noChangeArrowheads="1" noTextEdit="1"/>
          </p:cNvSpPr>
          <p:nvPr>
            <p:ph type="sldImg"/>
          </p:nvPr>
        </p:nvSpPr>
        <p:spPr>
          <a:xfrm>
            <a:off x="1028700" y="652463"/>
            <a:ext cx="4343400" cy="3257550"/>
          </a:xfrm>
          <a:ln/>
        </p:spPr>
      </p:sp>
      <p:sp>
        <p:nvSpPr>
          <p:cNvPr id="128003" name="Rectangle 3"/>
          <p:cNvSpPr>
            <a:spLocks noGrp="1" noChangeArrowheads="1"/>
          </p:cNvSpPr>
          <p:nvPr>
            <p:ph type="body" idx="1"/>
          </p:nvPr>
        </p:nvSpPr>
        <p:spPr>
          <a:xfrm>
            <a:off x="638175" y="4124325"/>
            <a:ext cx="5124450" cy="3911601"/>
          </a:xfrm>
        </p:spPr>
        <p:txBody>
          <a:bodyPr/>
          <a:lstStyle/>
          <a:p>
            <a:r>
              <a:rPr lang="en-US" dirty="0"/>
              <a:t>Here are vertically</a:t>
            </a:r>
            <a:r>
              <a:rPr lang="en-US" baseline="0" dirty="0"/>
              <a:t> integrated phase change memory cell disclosed in the 2000s.  </a:t>
            </a:r>
          </a:p>
          <a:p>
            <a:r>
              <a:rPr lang="en-US" baseline="0" dirty="0"/>
              <a:t>These include PCM cells with MOSFET isolation, with BJT isolation, with </a:t>
            </a:r>
            <a:r>
              <a:rPr lang="en-US" baseline="0" dirty="0" err="1"/>
              <a:t>epi</a:t>
            </a:r>
            <a:r>
              <a:rPr lang="en-US" baseline="0" dirty="0"/>
              <a:t> diode or poly diode isolation, or self-rectified/isolated or isolated with a thin-film </a:t>
            </a:r>
            <a:r>
              <a:rPr lang="en-US" baseline="0" dirty="0" err="1"/>
              <a:t>switche</a:t>
            </a:r>
            <a:r>
              <a:rPr lang="en-US" baseline="0" dirty="0"/>
              <a:t>, called OTS.</a:t>
            </a:r>
          </a:p>
          <a:p>
            <a:r>
              <a:rPr lang="en-US" baseline="0" dirty="0"/>
              <a:t>MOSFET isolated PCM has largest cell sizes, BJT or </a:t>
            </a:r>
            <a:r>
              <a:rPr lang="en-US" baseline="0" dirty="0" err="1"/>
              <a:t>epi</a:t>
            </a:r>
            <a:r>
              <a:rPr lang="en-US" baseline="0" dirty="0"/>
              <a:t> diode requires </a:t>
            </a:r>
            <a:r>
              <a:rPr lang="en-US" baseline="0" dirty="0" err="1"/>
              <a:t>wordline</a:t>
            </a:r>
            <a:r>
              <a:rPr lang="en-US" baseline="0" dirty="0"/>
              <a:t> strap to reduce array </a:t>
            </a:r>
            <a:r>
              <a:rPr lang="en-US" baseline="0" dirty="0" err="1"/>
              <a:t>parasitics</a:t>
            </a:r>
            <a:r>
              <a:rPr lang="en-US" baseline="0" dirty="0"/>
              <a:t>, therefore effective cell sizes increase.</a:t>
            </a:r>
          </a:p>
          <a:p>
            <a:r>
              <a:rPr lang="en-US" baseline="0" dirty="0"/>
              <a:t>The lower half of memory cells exhibit the smallest cell sizes, 4 </a:t>
            </a:r>
            <a:r>
              <a:rPr lang="en-US" baseline="0" dirty="0" err="1"/>
              <a:t>lamda</a:t>
            </a:r>
            <a:r>
              <a:rPr lang="en-US" baseline="0" dirty="0"/>
              <a:t> square, possible.   In addition, those are thin film based technology, can be built just like multi layer interconnect as back end of the line process technology.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3291A-287A-404F-99FA-1846BAC40D66}" type="slidenum">
              <a:rPr lang="en-US"/>
              <a:pPr/>
              <a:t>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dirty="0"/>
              <a:t>As summarized</a:t>
            </a:r>
            <a:r>
              <a:rPr lang="en-US" baseline="0" dirty="0"/>
              <a:t> is this slide, the thin film based PCM technology is a true cross point array technology.</a:t>
            </a:r>
          </a:p>
          <a:p>
            <a:endParaRPr lang="en-US" baseline="0" dirty="0"/>
          </a:p>
          <a:p>
            <a:r>
              <a:rPr lang="en-US" baseline="0" dirty="0"/>
              <a:t>(Read through the slides).</a:t>
            </a:r>
          </a:p>
          <a:p>
            <a:endParaRPr lang="en-US" baseline="0" dirty="0"/>
          </a:p>
          <a:p>
            <a:r>
              <a:rPr lang="en-US" baseline="0" dirty="0"/>
              <a:t>Since PCM its self is a thin film two terminal devices,  the challenge of building a true cross point array is therefore identify a proper two terminal thin film switch for Random access operations.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19800" y="6356350"/>
            <a:ext cx="2667000" cy="365125"/>
          </a:xfrm>
          <a:prstGeom prst="rect">
            <a:avLst/>
          </a:prstGeom>
        </p:spPr>
        <p:txBody>
          <a:bodyPr/>
          <a:lstStyle>
            <a:lvl1pPr>
              <a:defRPr/>
            </a:lvl1pPr>
          </a:lstStyle>
          <a:p>
            <a:endParaRPr lang="en-US" dirty="0"/>
          </a:p>
        </p:txBody>
      </p:sp>
      <p:sp>
        <p:nvSpPr>
          <p:cNvPr id="9" name="Rectangle 8"/>
          <p:cNvSpPr/>
          <p:nvPr userDrawn="1"/>
        </p:nvSpPr>
        <p:spPr>
          <a:xfrm>
            <a:off x="4267200" y="6324600"/>
            <a:ext cx="48006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19800" y="6356350"/>
            <a:ext cx="2667000" cy="365125"/>
          </a:xfrm>
          <a:prstGeom prst="rect">
            <a:avLst/>
          </a:prstGeom>
        </p:spPr>
        <p:txBody>
          <a:bodyPr/>
          <a:lstStyle/>
          <a:p>
            <a:fld id="{C5C9EC4B-3F30-42A7-918B-4E375FE05A5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19800" y="6356350"/>
            <a:ext cx="2667000" cy="365125"/>
          </a:xfrm>
          <a:prstGeom prst="rect">
            <a:avLst/>
          </a:prstGeom>
        </p:spPr>
        <p:txBody>
          <a:bodyPr/>
          <a:lstStyle/>
          <a:p>
            <a:fld id="{C5C9EC4B-3F30-42A7-918B-4E375FE05A5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p:spPr>
        <p:txBody>
          <a:bodyPr/>
          <a:lstStyle/>
          <a:p>
            <a:r>
              <a:rPr lang="en-US"/>
              <a:t>Click to edit Master title style</a:t>
            </a:r>
          </a:p>
        </p:txBody>
      </p:sp>
      <p:sp>
        <p:nvSpPr>
          <p:cNvPr id="3" name="Content Placeholder 2"/>
          <p:cNvSpPr>
            <a:spLocks noGrp="1"/>
          </p:cNvSpPr>
          <p:nvPr>
            <p:ph sz="half" idx="1"/>
          </p:nvPr>
        </p:nvSpPr>
        <p:spPr>
          <a:xfrm>
            <a:off x="685800" y="1447800"/>
            <a:ext cx="77724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848100"/>
            <a:ext cx="77724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C123E66D-42DD-4E84-AE3B-96FCE63C38D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019800" y="6356350"/>
            <a:ext cx="2667000" cy="365125"/>
          </a:xfrm>
          <a:prstGeom prst="rect">
            <a:avLst/>
          </a:prstGeom>
        </p:spPr>
        <p:txBody>
          <a:bodyPr/>
          <a:lstStyle/>
          <a:p>
            <a:r>
              <a:rPr lang="en-US"/>
              <a:t>SSDM2010, Sep/24/2010, Tokyo, Japan</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019800" y="6356350"/>
            <a:ext cx="2667000" cy="365125"/>
          </a:xfrm>
          <a:prstGeom prst="rect">
            <a:avLst/>
          </a:prstGeom>
        </p:spPr>
        <p:txBody>
          <a:bodyPr/>
          <a:lstStyle/>
          <a:p>
            <a:r>
              <a:rPr lang="en-US"/>
              <a:t>SSDM2010, Sep/24/2010, Tokyo, Japan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19800" y="6356350"/>
            <a:ext cx="2667000" cy="365125"/>
          </a:xfrm>
          <a:prstGeom prst="rect">
            <a:avLst/>
          </a:prstGeom>
        </p:spPr>
        <p:txBody>
          <a:bodyPr/>
          <a:lstStyle/>
          <a:p>
            <a:fld id="{C5C9EC4B-3F30-42A7-918B-4E375FE05A5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19800" y="6356350"/>
            <a:ext cx="2667000" cy="365125"/>
          </a:xfrm>
          <a:prstGeom prst="rect">
            <a:avLst/>
          </a:prstGeom>
        </p:spPr>
        <p:txBody>
          <a:bodyPr/>
          <a:lstStyle>
            <a:lvl1pPr>
              <a:defRPr/>
            </a:lvl1pPr>
          </a:lstStyle>
          <a:p>
            <a:r>
              <a:rPr lang="en-US" dirty="0"/>
              <a:t>SSDM2010, Sep/24/2010, Tokyo, Japan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019800" y="6356350"/>
            <a:ext cx="2667000" cy="365125"/>
          </a:xfrm>
          <a:prstGeom prst="rect">
            <a:avLst/>
          </a:prstGeom>
        </p:spPr>
        <p:txBody>
          <a:bodyPr/>
          <a:lstStyle/>
          <a:p>
            <a:fld id="{C5C9EC4B-3F30-42A7-918B-4E375FE05A5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019800" y="6356350"/>
            <a:ext cx="2667000" cy="365125"/>
          </a:xfrm>
          <a:prstGeom prst="rect">
            <a:avLst/>
          </a:prstGeom>
        </p:spPr>
        <p:txBody>
          <a:bodyPr/>
          <a:lstStyle/>
          <a:p>
            <a:fld id="{C5C9EC4B-3F30-42A7-918B-4E375FE05A5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019800" y="6356350"/>
            <a:ext cx="2667000" cy="365125"/>
          </a:xfrm>
          <a:prstGeom prst="rect">
            <a:avLst/>
          </a:prstGeom>
        </p:spPr>
        <p:txBody>
          <a:bodyPr/>
          <a:lstStyle/>
          <a:p>
            <a:fld id="{C5C9EC4B-3F30-42A7-918B-4E375FE05A5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019800" y="6356350"/>
            <a:ext cx="2667000" cy="365125"/>
          </a:xfrm>
          <a:prstGeom prst="rect">
            <a:avLst/>
          </a:prstGeom>
        </p:spPr>
        <p:txBody>
          <a:bodyPr/>
          <a:lstStyle/>
          <a:p>
            <a:fld id="{C5C9EC4B-3F30-42A7-918B-4E375FE05A5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019800" y="6356350"/>
            <a:ext cx="2667000" cy="365125"/>
          </a:xfrm>
          <a:prstGeom prst="rect">
            <a:avLst/>
          </a:prstGeom>
        </p:spPr>
        <p:txBody>
          <a:bodyPr/>
          <a:lstStyle/>
          <a:p>
            <a:fld id="{C5C9EC4B-3F30-42A7-918B-4E375FE05A5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B14779-D772-455B-AF46-AEE21653A0EA}" type="datetimeFigureOut">
              <a:rPr lang="en-US" smtClean="0"/>
              <a:pPr/>
              <a:t>10/12/20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019800" y="6356350"/>
            <a:ext cx="2667000" cy="365125"/>
          </a:xfrm>
          <a:prstGeom prst="rect">
            <a:avLst/>
          </a:prstGeom>
        </p:spPr>
        <p:txBody>
          <a:bodyPr/>
          <a:lstStyle/>
          <a:p>
            <a:fld id="{C5C9EC4B-3F30-42A7-918B-4E375FE05A5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B2CECDC-231B-4E65-8298-BE9D80E9A1C1}" type="slidenum">
              <a:rPr lang="en-US" smtClean="0"/>
              <a:pPr/>
              <a:t>‹#›</a:t>
            </a:fld>
            <a:endParaRPr lang="en-US" dirty="0"/>
          </a:p>
        </p:txBody>
      </p:sp>
      <p:pic>
        <p:nvPicPr>
          <p:cNvPr id="7" name="Picture 13" descr="Sample Utility Buttons"/>
          <p:cNvPicPr>
            <a:picLocks noChangeAspect="1" noChangeArrowheads="1"/>
          </p:cNvPicPr>
          <p:nvPr userDrawn="1"/>
        </p:nvPicPr>
        <p:blipFill>
          <a:blip r:embed="rId16" cstate="print"/>
          <a:srcRect/>
          <a:stretch>
            <a:fillRect/>
          </a:stretch>
        </p:blipFill>
        <p:spPr bwMode="auto">
          <a:xfrm>
            <a:off x="228600" y="6309700"/>
            <a:ext cx="762000" cy="548299"/>
          </a:xfrm>
          <a:prstGeom prst="rect">
            <a:avLst/>
          </a:prstGeom>
          <a:noFill/>
          <a:ln w="9525">
            <a:noFill/>
            <a:miter lim="800000"/>
            <a:headEnd/>
            <a:tailEnd/>
          </a:ln>
        </p:spPr>
      </p:pic>
      <p:sp>
        <p:nvSpPr>
          <p:cNvPr id="8" name="TextBox 7"/>
          <p:cNvSpPr txBox="1"/>
          <p:nvPr userDrawn="1"/>
        </p:nvSpPr>
        <p:spPr>
          <a:xfrm>
            <a:off x="6040522" y="6397823"/>
            <a:ext cx="3103478"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bg2">
                    <a:lumMod val="40000"/>
                    <a:lumOff val="60000"/>
                  </a:schemeClr>
                </a:solidFill>
              </a:rPr>
              <a:t>DerChang Kau, SSDM2010, Tokyo, Japan</a:t>
            </a:r>
          </a:p>
        </p:txBody>
      </p:sp>
      <p:sp>
        <p:nvSpPr>
          <p:cNvPr id="9" name="TextBox 8"/>
          <p:cNvSpPr txBox="1"/>
          <p:nvPr userDrawn="1"/>
        </p:nvSpPr>
        <p:spPr>
          <a:xfrm>
            <a:off x="4419624" y="6397823"/>
            <a:ext cx="396262" cy="307777"/>
          </a:xfrm>
          <a:prstGeom prst="rect">
            <a:avLst/>
          </a:prstGeom>
          <a:noFill/>
        </p:spPr>
        <p:txBody>
          <a:bodyPr wrap="none" rtlCol="0">
            <a:spAutoFit/>
          </a:bodyPr>
          <a:lstStyle/>
          <a:p>
            <a:fld id="{134A8213-C690-4982-9504-5A126C3B5A39}" type="slidenum">
              <a:rPr lang="en-US" sz="1400" i="1" smtClean="0">
                <a:solidFill>
                  <a:schemeClr val="bg2">
                    <a:lumMod val="40000"/>
                    <a:lumOff val="60000"/>
                  </a:schemeClr>
                </a:solidFill>
              </a:rPr>
              <a:pPr/>
              <a:t>‹#›</a:t>
            </a:fld>
            <a:endParaRPr lang="en-US" sz="1400" i="1" dirty="0">
              <a:solidFill>
                <a:schemeClr val="bg2">
                  <a:lumMod val="40000"/>
                  <a:lumOff val="60000"/>
                </a:schemeClr>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438399"/>
          </a:xfrm>
        </p:spPr>
        <p:txBody>
          <a:bodyPr>
            <a:noAutofit/>
          </a:bodyPr>
          <a:lstStyle/>
          <a:p>
            <a:r>
              <a:rPr lang="en-US" sz="4000" dirty="0"/>
              <a:t>A Survey of Cross Point Phase Change Memory Technologies</a:t>
            </a:r>
          </a:p>
        </p:txBody>
      </p:sp>
      <p:sp>
        <p:nvSpPr>
          <p:cNvPr id="3" name="Subtitle 2"/>
          <p:cNvSpPr>
            <a:spLocks noGrp="1"/>
          </p:cNvSpPr>
          <p:nvPr>
            <p:ph type="subTitle" idx="1"/>
          </p:nvPr>
        </p:nvSpPr>
        <p:spPr>
          <a:xfrm>
            <a:off x="1371600" y="3657600"/>
            <a:ext cx="6400800" cy="3200400"/>
          </a:xfrm>
        </p:spPr>
        <p:txBody>
          <a:bodyPr>
            <a:normAutofit fontScale="92500" lnSpcReduction="20000"/>
          </a:bodyPr>
          <a:lstStyle/>
          <a:p>
            <a:r>
              <a:rPr lang="en-US" sz="2400" dirty="0"/>
              <a:t>DerChang Kau</a:t>
            </a:r>
          </a:p>
          <a:p>
            <a:r>
              <a:rPr lang="en-US" sz="2400" dirty="0"/>
              <a:t>Intel Corporation</a:t>
            </a:r>
          </a:p>
          <a:p>
            <a:r>
              <a:rPr lang="en-US" sz="2400" dirty="0"/>
              <a:t>Santa Clara, CA, USA</a:t>
            </a:r>
          </a:p>
          <a:p>
            <a:r>
              <a:rPr lang="en-US" sz="2400" dirty="0"/>
              <a:t>(</a:t>
            </a:r>
            <a:r>
              <a:rPr lang="ja-JP" altLang="en-US" sz="2400"/>
              <a:t>高 德昌</a:t>
            </a:r>
            <a:r>
              <a:rPr lang="en-US" altLang="ja-JP" sz="2400" dirty="0"/>
              <a:t>, </a:t>
            </a:r>
            <a:r>
              <a:rPr lang="ja-JP" altLang="en-US" sz="2400" b="1"/>
              <a:t>インテル株式会社</a:t>
            </a:r>
            <a:r>
              <a:rPr lang="en-US" altLang="ja-JP" sz="2400" b="1" dirty="0"/>
              <a:t>)</a:t>
            </a:r>
            <a:endParaRPr lang="en-US" sz="2400" dirty="0"/>
          </a:p>
          <a:p>
            <a:endParaRPr lang="en-US" sz="2400" dirty="0"/>
          </a:p>
          <a:p>
            <a:r>
              <a:rPr lang="en-US" sz="2400" i="1" dirty="0"/>
              <a:t>SSDM2010</a:t>
            </a:r>
          </a:p>
          <a:p>
            <a:pPr algn="r"/>
            <a:endParaRPr lang="en-US" sz="1600" dirty="0"/>
          </a:p>
          <a:p>
            <a:pPr algn="r"/>
            <a:r>
              <a:rPr lang="en-US" sz="1600" i="1" dirty="0"/>
              <a:t>Sep/24/2010</a:t>
            </a:r>
          </a:p>
          <a:p>
            <a:pPr algn="r"/>
            <a:r>
              <a:rPr lang="en-US" sz="1600" i="1" dirty="0"/>
              <a:t>The University of Tokyo</a:t>
            </a:r>
          </a:p>
          <a:p>
            <a:pPr algn="r"/>
            <a:r>
              <a:rPr lang="en-US" sz="1600" i="1" dirty="0"/>
              <a:t>Tokyo, Japan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85000" lnSpcReduction="20000"/>
          </a:bodyPr>
          <a:lstStyle/>
          <a:p>
            <a:r>
              <a:rPr lang="en-US" dirty="0"/>
              <a:t>Overview and Motive</a:t>
            </a:r>
          </a:p>
          <a:p>
            <a:pPr lvl="1"/>
            <a:r>
              <a:rPr lang="en-US" dirty="0"/>
              <a:t>Storage Elements</a:t>
            </a:r>
          </a:p>
          <a:p>
            <a:pPr lvl="1"/>
            <a:r>
              <a:rPr lang="en-US" dirty="0"/>
              <a:t>Selector Elements</a:t>
            </a:r>
          </a:p>
          <a:p>
            <a:pPr lvl="1"/>
            <a:r>
              <a:rPr lang="en-US" dirty="0"/>
              <a:t>Why thin film based Cross Point Array</a:t>
            </a:r>
          </a:p>
          <a:p>
            <a:r>
              <a:rPr lang="en-US" dirty="0"/>
              <a:t>Cross Point Phase Change Memory Array</a:t>
            </a:r>
          </a:p>
          <a:p>
            <a:pPr lvl="1"/>
            <a:r>
              <a:rPr lang="en-US" dirty="0"/>
              <a:t>Thin film two-terminal switches</a:t>
            </a:r>
          </a:p>
          <a:p>
            <a:pPr lvl="1"/>
            <a:r>
              <a:rPr lang="en-US" dirty="0"/>
              <a:t>Array operations</a:t>
            </a:r>
          </a:p>
          <a:p>
            <a:r>
              <a:rPr lang="en-US" dirty="0">
                <a:solidFill>
                  <a:schemeClr val="bg2">
                    <a:lumMod val="75000"/>
                  </a:schemeClr>
                </a:solidFill>
              </a:rPr>
              <a:t>PCMS in Computing Memory Hierarchy</a:t>
            </a:r>
          </a:p>
          <a:p>
            <a:pPr lvl="1"/>
            <a:r>
              <a:rPr lang="en-US" dirty="0">
                <a:solidFill>
                  <a:schemeClr val="bg2">
                    <a:lumMod val="75000"/>
                  </a:schemeClr>
                </a:solidFill>
              </a:rPr>
              <a:t>PCMS characteristics</a:t>
            </a:r>
          </a:p>
          <a:p>
            <a:pPr lvl="1"/>
            <a:r>
              <a:rPr lang="en-US" dirty="0">
                <a:solidFill>
                  <a:schemeClr val="bg2">
                    <a:lumMod val="75000"/>
                  </a:schemeClr>
                </a:solidFill>
              </a:rPr>
              <a:t>Performance benchmark</a:t>
            </a:r>
          </a:p>
          <a:p>
            <a:r>
              <a:rPr lang="en-US" dirty="0">
                <a:solidFill>
                  <a:schemeClr val="bg2">
                    <a:lumMod val="75000"/>
                  </a:schemeClr>
                </a:solidFill>
              </a:rPr>
              <a:t>Summary</a:t>
            </a: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097" name="Equation" r:id="rId4" imgW="114120" imgH="215640" progId="Equation.3">
                  <p:embed/>
                </p:oleObj>
              </mc:Choice>
              <mc:Fallback>
                <p:oleObj name="Equation" r:id="rId4" imgW="114120" imgH="21564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sz="half" idx="1"/>
          </p:nvPr>
        </p:nvPicPr>
        <p:blipFill>
          <a:blip r:embed="rId3" cstate="print"/>
          <a:srcRect/>
          <a:stretch>
            <a:fillRect/>
          </a:stretch>
        </p:blipFill>
        <p:spPr bwMode="auto">
          <a:xfrm>
            <a:off x="533400" y="1676400"/>
            <a:ext cx="3886431" cy="3892328"/>
          </a:xfrm>
          <a:prstGeom prst="rect">
            <a:avLst/>
          </a:prstGeom>
          <a:noFill/>
          <a:ln w="9525">
            <a:noFill/>
            <a:miter lim="800000"/>
            <a:headEnd/>
            <a:tailEnd/>
          </a:ln>
        </p:spPr>
      </p:pic>
      <p:pic>
        <p:nvPicPr>
          <p:cNvPr id="49154" name="Picture 2"/>
          <p:cNvPicPr>
            <a:picLocks noChangeAspect="1" noChangeArrowheads="1"/>
          </p:cNvPicPr>
          <p:nvPr/>
        </p:nvPicPr>
        <p:blipFill>
          <a:blip r:embed="rId4" cstate="print"/>
          <a:srcRect/>
          <a:stretch>
            <a:fillRect/>
          </a:stretch>
        </p:blipFill>
        <p:spPr bwMode="auto">
          <a:xfrm>
            <a:off x="5029199" y="2286000"/>
            <a:ext cx="1295400" cy="12192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a:t>“A Survey of Semiconductor Devices”</a:t>
            </a:r>
          </a:p>
        </p:txBody>
      </p:sp>
      <p:sp>
        <p:nvSpPr>
          <p:cNvPr id="4" name="Content Placeholder 3"/>
          <p:cNvSpPr>
            <a:spLocks noGrp="1"/>
          </p:cNvSpPr>
          <p:nvPr>
            <p:ph sz="half" idx="2"/>
          </p:nvPr>
        </p:nvSpPr>
        <p:spPr>
          <a:xfrm>
            <a:off x="4648200" y="1600201"/>
            <a:ext cx="3962400" cy="4038600"/>
          </a:xfrm>
          <a:ln w="38100">
            <a:solidFill>
              <a:srgbClr val="FFFF00"/>
            </a:solidFill>
          </a:ln>
        </p:spPr>
        <p:txBody>
          <a:bodyPr>
            <a:normAutofit/>
          </a:bodyPr>
          <a:lstStyle/>
          <a:p>
            <a:pPr marL="0" indent="0" algn="ctr">
              <a:buNone/>
            </a:pPr>
            <a:r>
              <a:rPr lang="en-US" sz="1800" b="1" dirty="0"/>
              <a:t>Diode:  two terminals and exhibiting a nonlinear I-V </a:t>
            </a:r>
            <a:r>
              <a:rPr lang="en-US" sz="1800" i="1" dirty="0"/>
              <a:t>(IEEE Standard Dictionary)</a:t>
            </a:r>
          </a:p>
          <a:p>
            <a:pPr marL="0" indent="0" algn="ctr">
              <a:buNone/>
            </a:pPr>
            <a:endParaRPr lang="en-US" sz="1800" i="1" dirty="0"/>
          </a:p>
          <a:p>
            <a:pPr algn="ctr">
              <a:buNone/>
            </a:pPr>
            <a:r>
              <a:rPr lang="en-US" sz="1800" dirty="0">
                <a:solidFill>
                  <a:srgbClr val="FFFF00"/>
                </a:solidFill>
              </a:rPr>
              <a:t>      </a:t>
            </a:r>
            <a:endParaRPr lang="en-US" sz="1800" i="1" dirty="0">
              <a:solidFill>
                <a:srgbClr val="FFFF00"/>
              </a:solidFill>
            </a:endParaRPr>
          </a:p>
        </p:txBody>
      </p:sp>
      <p:sp>
        <p:nvSpPr>
          <p:cNvPr id="6" name="Rectangle 17"/>
          <p:cNvSpPr>
            <a:spLocks noChangeArrowheads="1"/>
          </p:cNvSpPr>
          <p:nvPr/>
        </p:nvSpPr>
        <p:spPr bwMode="auto">
          <a:xfrm>
            <a:off x="457200" y="5715000"/>
            <a:ext cx="4038600" cy="304800"/>
          </a:xfrm>
          <a:prstGeom prst="rect">
            <a:avLst/>
          </a:prstGeom>
          <a:noFill/>
          <a:ln w="9525">
            <a:noFill/>
            <a:miter lim="800000"/>
            <a:headEnd/>
            <a:tailEnd/>
          </a:ln>
          <a:effectLst/>
        </p:spPr>
        <p:txBody>
          <a:bodyPr wrap="square" lIns="91429" tIns="45714" rIns="91429" bIns="45714">
            <a:spAutoFit/>
          </a:bodyPr>
          <a:lstStyle/>
          <a:p>
            <a:pPr algn="ctr"/>
            <a:r>
              <a:rPr lang="en-US" sz="1400" dirty="0" err="1">
                <a:latin typeface="Neo Sans Intel Medium" pitchFamily="34" charset="0"/>
              </a:rPr>
              <a:t>Kowk</a:t>
            </a:r>
            <a:r>
              <a:rPr lang="en-US" sz="1400" dirty="0">
                <a:latin typeface="Neo Sans Intel Medium" pitchFamily="34" charset="0"/>
              </a:rPr>
              <a:t> Ng, TED Oct., ’96 p1760</a:t>
            </a:r>
            <a:endParaRPr lang="en-US" sz="1400" b="0" i="1" dirty="0">
              <a:latin typeface="Neo Sans Intel Medium" pitchFamily="34" charset="0"/>
            </a:endParaRPr>
          </a:p>
        </p:txBody>
      </p:sp>
      <p:pic>
        <p:nvPicPr>
          <p:cNvPr id="49156" name="Picture 4"/>
          <p:cNvPicPr>
            <a:picLocks noChangeAspect="1" noChangeArrowheads="1"/>
          </p:cNvPicPr>
          <p:nvPr/>
        </p:nvPicPr>
        <p:blipFill>
          <a:blip r:embed="rId5" cstate="print"/>
          <a:srcRect/>
          <a:stretch>
            <a:fillRect/>
          </a:stretch>
        </p:blipFill>
        <p:spPr bwMode="auto">
          <a:xfrm>
            <a:off x="5029199" y="3962400"/>
            <a:ext cx="1295400" cy="1181100"/>
          </a:xfrm>
          <a:prstGeom prst="rect">
            <a:avLst/>
          </a:prstGeom>
          <a:noFill/>
          <a:ln w="9525">
            <a:noFill/>
            <a:miter lim="800000"/>
            <a:headEnd/>
            <a:tailEnd/>
          </a:ln>
        </p:spPr>
      </p:pic>
      <p:sp>
        <p:nvSpPr>
          <p:cNvPr id="14" name="TextBox 13"/>
          <p:cNvSpPr txBox="1"/>
          <p:nvPr/>
        </p:nvSpPr>
        <p:spPr>
          <a:xfrm>
            <a:off x="5181599" y="3429000"/>
            <a:ext cx="1053494" cy="369332"/>
          </a:xfrm>
          <a:prstGeom prst="rect">
            <a:avLst/>
          </a:prstGeom>
          <a:noFill/>
        </p:spPr>
        <p:txBody>
          <a:bodyPr wrap="none" rtlCol="0">
            <a:spAutoFit/>
          </a:bodyPr>
          <a:lstStyle/>
          <a:p>
            <a:r>
              <a:rPr lang="en-US" dirty="0">
                <a:solidFill>
                  <a:srgbClr val="FFFF00"/>
                </a:solidFill>
              </a:rPr>
              <a:t>Rectifiers</a:t>
            </a:r>
          </a:p>
        </p:txBody>
      </p:sp>
      <p:sp>
        <p:nvSpPr>
          <p:cNvPr id="15" name="TextBox 14"/>
          <p:cNvSpPr txBox="1"/>
          <p:nvPr/>
        </p:nvSpPr>
        <p:spPr>
          <a:xfrm>
            <a:off x="7086599" y="3429000"/>
            <a:ext cx="979755" cy="369332"/>
          </a:xfrm>
          <a:prstGeom prst="rect">
            <a:avLst/>
          </a:prstGeom>
          <a:noFill/>
        </p:spPr>
        <p:txBody>
          <a:bodyPr wrap="none" rtlCol="0">
            <a:spAutoFit/>
          </a:bodyPr>
          <a:lstStyle/>
          <a:p>
            <a:r>
              <a:rPr lang="en-US" dirty="0">
                <a:solidFill>
                  <a:srgbClr val="FFFF00"/>
                </a:solidFill>
              </a:rPr>
              <a:t>N-Shape</a:t>
            </a:r>
          </a:p>
        </p:txBody>
      </p:sp>
      <p:sp>
        <p:nvSpPr>
          <p:cNvPr id="16" name="TextBox 15"/>
          <p:cNvSpPr txBox="1"/>
          <p:nvPr/>
        </p:nvSpPr>
        <p:spPr>
          <a:xfrm>
            <a:off x="5257799" y="5105400"/>
            <a:ext cx="936475" cy="369332"/>
          </a:xfrm>
          <a:prstGeom prst="rect">
            <a:avLst/>
          </a:prstGeom>
          <a:noFill/>
        </p:spPr>
        <p:txBody>
          <a:bodyPr wrap="none" rtlCol="0">
            <a:spAutoFit/>
          </a:bodyPr>
          <a:lstStyle/>
          <a:p>
            <a:r>
              <a:rPr lang="en-US" dirty="0">
                <a:solidFill>
                  <a:srgbClr val="FFFF00"/>
                </a:solidFill>
              </a:rPr>
              <a:t>S-Shape</a:t>
            </a:r>
          </a:p>
        </p:txBody>
      </p:sp>
      <p:sp>
        <p:nvSpPr>
          <p:cNvPr id="17" name="TextBox 16"/>
          <p:cNvSpPr txBox="1"/>
          <p:nvPr/>
        </p:nvSpPr>
        <p:spPr>
          <a:xfrm>
            <a:off x="7086599" y="5105400"/>
            <a:ext cx="1045158" cy="369332"/>
          </a:xfrm>
          <a:prstGeom prst="rect">
            <a:avLst/>
          </a:prstGeom>
          <a:noFill/>
        </p:spPr>
        <p:txBody>
          <a:bodyPr wrap="none" rtlCol="0">
            <a:spAutoFit/>
          </a:bodyPr>
          <a:lstStyle/>
          <a:p>
            <a:r>
              <a:rPr lang="en-US" dirty="0">
                <a:solidFill>
                  <a:srgbClr val="FFFF00"/>
                </a:solidFill>
              </a:rPr>
              <a:t>Transient</a:t>
            </a:r>
          </a:p>
        </p:txBody>
      </p:sp>
      <p:sp>
        <p:nvSpPr>
          <p:cNvPr id="18" name="Rectangle 17"/>
          <p:cNvSpPr>
            <a:spLocks noChangeArrowheads="1"/>
          </p:cNvSpPr>
          <p:nvPr/>
        </p:nvSpPr>
        <p:spPr bwMode="auto">
          <a:xfrm>
            <a:off x="4648200" y="5638800"/>
            <a:ext cx="4038600" cy="523208"/>
          </a:xfrm>
          <a:prstGeom prst="rect">
            <a:avLst/>
          </a:prstGeom>
          <a:noFill/>
          <a:ln w="9525">
            <a:noFill/>
            <a:miter lim="800000"/>
            <a:headEnd/>
            <a:tailEnd/>
          </a:ln>
          <a:effectLst/>
        </p:spPr>
        <p:txBody>
          <a:bodyPr wrap="square" lIns="91429" tIns="45714" rIns="91429" bIns="45714">
            <a:spAutoFit/>
          </a:bodyPr>
          <a:lstStyle/>
          <a:p>
            <a:pPr algn="ctr"/>
            <a:r>
              <a:rPr lang="en-US" sz="1400" dirty="0">
                <a:latin typeface="Neo Sans Intel Medium" pitchFamily="34" charset="0"/>
              </a:rPr>
              <a:t>Kwok Ng, </a:t>
            </a:r>
            <a:r>
              <a:rPr lang="en-US" sz="1400" b="1" dirty="0"/>
              <a:t>IEEE EDS Distinguished Lecture</a:t>
            </a:r>
          </a:p>
          <a:p>
            <a:pPr algn="ctr"/>
            <a:r>
              <a:rPr lang="en-US" sz="1400" b="1" dirty="0"/>
              <a:t>SCV Chapter,  11/7/05</a:t>
            </a:r>
            <a:endParaRPr lang="en-US" sz="1400" b="0" i="1" dirty="0">
              <a:latin typeface="Neo Sans Intel Medium" pitchFamily="34" charset="0"/>
            </a:endParaRPr>
          </a:p>
        </p:txBody>
      </p:sp>
      <p:pic>
        <p:nvPicPr>
          <p:cNvPr id="49159" name="Picture 7"/>
          <p:cNvPicPr>
            <a:picLocks noChangeAspect="1" noChangeArrowheads="1"/>
          </p:cNvPicPr>
          <p:nvPr/>
        </p:nvPicPr>
        <p:blipFill>
          <a:blip r:embed="rId6" cstate="print"/>
          <a:srcRect/>
          <a:stretch>
            <a:fillRect/>
          </a:stretch>
        </p:blipFill>
        <p:spPr bwMode="auto">
          <a:xfrm>
            <a:off x="6934199" y="3962400"/>
            <a:ext cx="1295400" cy="1181100"/>
          </a:xfrm>
          <a:prstGeom prst="rect">
            <a:avLst/>
          </a:prstGeom>
          <a:noFill/>
          <a:ln w="9525">
            <a:noFill/>
            <a:miter lim="800000"/>
            <a:headEnd/>
            <a:tailEnd/>
          </a:ln>
        </p:spPr>
      </p:pic>
      <p:sp>
        <p:nvSpPr>
          <p:cNvPr id="19" name="Rectangle 18"/>
          <p:cNvSpPr/>
          <p:nvPr/>
        </p:nvSpPr>
        <p:spPr>
          <a:xfrm>
            <a:off x="457200" y="1600200"/>
            <a:ext cx="4038600" cy="4038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897" name="Picture 1"/>
          <p:cNvPicPr>
            <a:picLocks noChangeAspect="1" noChangeArrowheads="1"/>
          </p:cNvPicPr>
          <p:nvPr/>
        </p:nvPicPr>
        <p:blipFill>
          <a:blip r:embed="rId7" cstate="print"/>
          <a:srcRect/>
          <a:stretch>
            <a:fillRect/>
          </a:stretch>
        </p:blipFill>
        <p:spPr bwMode="auto">
          <a:xfrm>
            <a:off x="6934201" y="2286000"/>
            <a:ext cx="1295400" cy="1219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7" name="Picture 15"/>
          <p:cNvPicPr>
            <a:picLocks noChangeAspect="1" noChangeArrowheads="1"/>
          </p:cNvPicPr>
          <p:nvPr/>
        </p:nvPicPr>
        <p:blipFill>
          <a:blip r:embed="rId3" cstate="print"/>
          <a:srcRect/>
          <a:stretch>
            <a:fillRect/>
          </a:stretch>
        </p:blipFill>
        <p:spPr bwMode="auto">
          <a:xfrm>
            <a:off x="4724400" y="3962400"/>
            <a:ext cx="1774531" cy="2362200"/>
          </a:xfrm>
          <a:prstGeom prst="rect">
            <a:avLst/>
          </a:prstGeom>
          <a:noFill/>
          <a:ln w="9525">
            <a:noFill/>
            <a:miter lim="800000"/>
            <a:headEnd/>
            <a:tailEnd/>
          </a:ln>
          <a:effectLst/>
        </p:spPr>
      </p:pic>
      <p:sp>
        <p:nvSpPr>
          <p:cNvPr id="126978" name="Rectangle 2"/>
          <p:cNvSpPr>
            <a:spLocks noGrp="1" noChangeArrowheads="1"/>
          </p:cNvSpPr>
          <p:nvPr>
            <p:ph type="title"/>
          </p:nvPr>
        </p:nvSpPr>
        <p:spPr>
          <a:xfrm>
            <a:off x="457200" y="304800"/>
            <a:ext cx="8229600" cy="685800"/>
          </a:xfrm>
        </p:spPr>
        <p:txBody>
          <a:bodyPr>
            <a:normAutofit fontScale="90000"/>
          </a:bodyPr>
          <a:lstStyle/>
          <a:p>
            <a:r>
              <a:rPr lang="en-US" sz="3600" dirty="0"/>
              <a:t>Thin Film Diode Candidates for Cross Point PCM</a:t>
            </a:r>
          </a:p>
        </p:txBody>
      </p:sp>
      <p:sp>
        <p:nvSpPr>
          <p:cNvPr id="126993" name="Rectangle 17"/>
          <p:cNvSpPr>
            <a:spLocks noChangeArrowheads="1"/>
          </p:cNvSpPr>
          <p:nvPr/>
        </p:nvSpPr>
        <p:spPr bwMode="auto">
          <a:xfrm>
            <a:off x="1084664" y="3352800"/>
            <a:ext cx="1580346" cy="523208"/>
          </a:xfrm>
          <a:prstGeom prst="rect">
            <a:avLst/>
          </a:prstGeom>
          <a:noFill/>
          <a:ln w="9525">
            <a:noFill/>
            <a:miter lim="800000"/>
            <a:headEnd/>
            <a:tailEnd/>
          </a:ln>
          <a:effectLst/>
        </p:spPr>
        <p:txBody>
          <a:bodyPr wrap="none" lIns="91429" tIns="45714" rIns="91429" bIns="45714">
            <a:spAutoFit/>
          </a:bodyPr>
          <a:lstStyle/>
          <a:p>
            <a:pPr algn="ctr"/>
            <a:r>
              <a:rPr lang="en-US" sz="1400" b="0" dirty="0">
                <a:latin typeface="Neo Sans Intel Medium" pitchFamily="34" charset="0"/>
              </a:rPr>
              <a:t>Y. </a:t>
            </a:r>
            <a:r>
              <a:rPr lang="en-US" sz="1400" b="0" dirty="0" err="1">
                <a:latin typeface="Neo Sans Intel Medium" pitchFamily="34" charset="0"/>
              </a:rPr>
              <a:t>Sasago</a:t>
            </a:r>
            <a:r>
              <a:rPr lang="en-US" sz="1400" b="0" dirty="0">
                <a:latin typeface="Neo Sans Intel Medium" pitchFamily="34" charset="0"/>
              </a:rPr>
              <a:t>, </a:t>
            </a:r>
            <a:r>
              <a:rPr lang="en-US" sz="1400" b="0" i="1" dirty="0">
                <a:latin typeface="Neo Sans Intel Medium" pitchFamily="34" charset="0"/>
              </a:rPr>
              <a:t>et. al., </a:t>
            </a:r>
          </a:p>
          <a:p>
            <a:pPr algn="ctr"/>
            <a:r>
              <a:rPr lang="en-US" sz="1400" b="0" i="1" dirty="0">
                <a:latin typeface="Neo Sans Intel Medium" pitchFamily="34" charset="0"/>
              </a:rPr>
              <a:t>VLSI</a:t>
            </a:r>
            <a:r>
              <a:rPr lang="en-US" sz="1400" b="0" dirty="0">
                <a:latin typeface="Neo Sans Intel Medium" pitchFamily="34" charset="0"/>
              </a:rPr>
              <a:t> ’09. T2B-1</a:t>
            </a:r>
          </a:p>
        </p:txBody>
      </p:sp>
      <p:pic>
        <p:nvPicPr>
          <p:cNvPr id="126998" name="Picture 22"/>
          <p:cNvPicPr>
            <a:picLocks noChangeAspect="1" noChangeArrowheads="1"/>
          </p:cNvPicPr>
          <p:nvPr/>
        </p:nvPicPr>
        <p:blipFill>
          <a:blip r:embed="rId4" cstate="print"/>
          <a:srcRect/>
          <a:stretch>
            <a:fillRect/>
          </a:stretch>
        </p:blipFill>
        <p:spPr bwMode="auto">
          <a:xfrm>
            <a:off x="914400" y="1219200"/>
            <a:ext cx="2138129" cy="2141421"/>
          </a:xfrm>
          <a:prstGeom prst="rect">
            <a:avLst/>
          </a:prstGeom>
          <a:noFill/>
          <a:ln w="9525">
            <a:noFill/>
            <a:miter lim="800000"/>
            <a:headEnd/>
            <a:tailEnd/>
          </a:ln>
          <a:effectLst/>
        </p:spPr>
      </p:pic>
      <p:sp>
        <p:nvSpPr>
          <p:cNvPr id="8200" name="Text Box 8"/>
          <p:cNvSpPr txBox="1">
            <a:spLocks noChangeArrowheads="1"/>
          </p:cNvSpPr>
          <p:nvPr/>
        </p:nvSpPr>
        <p:spPr bwMode="auto">
          <a:xfrm>
            <a:off x="4898731" y="5503863"/>
            <a:ext cx="1447800" cy="269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bg1"/>
                </a:solidFill>
                <a:effectLst/>
                <a:latin typeface="Calibri" pitchFamily="34" charset="0"/>
                <a:cs typeface="Arial" pitchFamily="34" charset="0"/>
              </a:rPr>
              <a:t>Bott</a:t>
            </a:r>
            <a:r>
              <a:rPr kumimoji="0" lang="en-US" sz="1200" b="1" i="0" u="none" strike="noStrike" cap="none" normalizeH="0" baseline="0" dirty="0">
                <a:ln>
                  <a:noFill/>
                </a:ln>
                <a:solidFill>
                  <a:srgbClr val="FFFF00"/>
                </a:solidFill>
                <a:effectLst/>
                <a:latin typeface="Calibri" pitchFamily="34" charset="0"/>
                <a:cs typeface="Arial" pitchFamily="34" charset="0"/>
              </a:rPr>
              <a:t>om E</a:t>
            </a:r>
            <a:r>
              <a:rPr kumimoji="0" lang="en-US" sz="1200" b="1" i="0" u="none" strike="noStrike" cap="none" normalizeH="0" baseline="0" dirty="0">
                <a:ln>
                  <a:noFill/>
                </a:ln>
                <a:solidFill>
                  <a:schemeClr val="bg1"/>
                </a:solidFill>
                <a:effectLst/>
                <a:latin typeface="Calibri" pitchFamily="34" charset="0"/>
                <a:cs typeface="Arial" pitchFamily="34" charset="0"/>
              </a:rPr>
              <a:t>lectrode</a:t>
            </a:r>
            <a:endParaRPr kumimoji="0" lang="en-US" sz="1200" b="1" i="0" u="none" strike="noStrike" cap="none" normalizeH="0" baseline="0" dirty="0">
              <a:ln>
                <a:noFill/>
              </a:ln>
              <a:solidFill>
                <a:schemeClr val="bg1"/>
              </a:solidFill>
              <a:effectLst/>
              <a:latin typeface="Arial" pitchFamily="34" charset="0"/>
              <a:cs typeface="Arial" pitchFamily="34" charset="0"/>
            </a:endParaRPr>
          </a:p>
        </p:txBody>
      </p:sp>
      <p:sp>
        <p:nvSpPr>
          <p:cNvPr id="8201" name="Text Box 9"/>
          <p:cNvSpPr txBox="1">
            <a:spLocks noChangeArrowheads="1"/>
          </p:cNvSpPr>
          <p:nvPr/>
        </p:nvSpPr>
        <p:spPr bwMode="auto">
          <a:xfrm>
            <a:off x="5316244" y="5029200"/>
            <a:ext cx="525462" cy="26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bg1"/>
                </a:solidFill>
                <a:effectLst/>
                <a:latin typeface="Calibri" pitchFamily="34" charset="0"/>
                <a:cs typeface="Arial" pitchFamily="34" charset="0"/>
              </a:rPr>
              <a:t>PCM</a:t>
            </a:r>
            <a:endParaRPr kumimoji="0" lang="en-US" sz="1200" b="1" i="0" u="none" strike="noStrike" cap="none" normalizeH="0" baseline="0" dirty="0">
              <a:ln>
                <a:noFill/>
              </a:ln>
              <a:solidFill>
                <a:schemeClr val="bg1"/>
              </a:solidFill>
              <a:effectLst/>
              <a:latin typeface="Arial" pitchFamily="34" charset="0"/>
              <a:cs typeface="Arial" pitchFamily="34" charset="0"/>
            </a:endParaRPr>
          </a:p>
        </p:txBody>
      </p:sp>
      <p:sp>
        <p:nvSpPr>
          <p:cNvPr id="8202" name="Text Box 10"/>
          <p:cNvSpPr txBox="1">
            <a:spLocks noChangeArrowheads="1"/>
          </p:cNvSpPr>
          <p:nvPr/>
        </p:nvSpPr>
        <p:spPr bwMode="auto">
          <a:xfrm>
            <a:off x="4898731" y="4800600"/>
            <a:ext cx="1370012" cy="269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rgbClr val="FFFF00"/>
                </a:solidFill>
                <a:effectLst/>
                <a:latin typeface="Calibri" pitchFamily="34" charset="0"/>
                <a:cs typeface="Arial" pitchFamily="34" charset="0"/>
              </a:rPr>
              <a:t>Middle Electrode</a:t>
            </a:r>
            <a:endParaRPr kumimoji="0" lang="en-US" sz="1200" b="1" i="0" u="none" strike="noStrike" cap="none" normalizeH="0" baseline="0" dirty="0">
              <a:ln>
                <a:noFill/>
              </a:ln>
              <a:solidFill>
                <a:srgbClr val="FFFF00"/>
              </a:solidFill>
              <a:effectLst/>
              <a:latin typeface="Arial" pitchFamily="34" charset="0"/>
              <a:cs typeface="Arial" pitchFamily="34" charset="0"/>
            </a:endParaRPr>
          </a:p>
        </p:txBody>
      </p:sp>
      <p:sp>
        <p:nvSpPr>
          <p:cNvPr id="8203" name="Text Box 11"/>
          <p:cNvSpPr txBox="1">
            <a:spLocks noChangeArrowheads="1"/>
          </p:cNvSpPr>
          <p:nvPr/>
        </p:nvSpPr>
        <p:spPr bwMode="auto">
          <a:xfrm>
            <a:off x="5316244" y="4648200"/>
            <a:ext cx="525462" cy="26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rgbClr val="FFFF00"/>
                </a:solidFill>
                <a:effectLst/>
                <a:latin typeface="Calibri" pitchFamily="34" charset="0"/>
                <a:cs typeface="Arial" pitchFamily="34" charset="0"/>
              </a:rPr>
              <a:t>OTS</a:t>
            </a:r>
            <a:endParaRPr kumimoji="0" lang="en-US" sz="1200" b="1" i="0" u="none" strike="noStrike" cap="none" normalizeH="0" baseline="0" dirty="0">
              <a:ln>
                <a:noFill/>
              </a:ln>
              <a:solidFill>
                <a:srgbClr val="FFFF00"/>
              </a:solidFill>
              <a:effectLst/>
              <a:latin typeface="Arial" pitchFamily="34" charset="0"/>
              <a:cs typeface="Arial" pitchFamily="34" charset="0"/>
            </a:endParaRPr>
          </a:p>
        </p:txBody>
      </p:sp>
      <p:sp>
        <p:nvSpPr>
          <p:cNvPr id="8204" name="Text Box 12"/>
          <p:cNvSpPr txBox="1">
            <a:spLocks noChangeArrowheads="1"/>
          </p:cNvSpPr>
          <p:nvPr/>
        </p:nvSpPr>
        <p:spPr bwMode="auto">
          <a:xfrm>
            <a:off x="4974931" y="4441825"/>
            <a:ext cx="1295400" cy="268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rgbClr val="FFFF00"/>
                </a:solidFill>
                <a:effectLst/>
                <a:latin typeface="Calibri" pitchFamily="34" charset="0"/>
                <a:cs typeface="Arial" pitchFamily="34" charset="0"/>
              </a:rPr>
              <a:t>Top Electrode</a:t>
            </a:r>
            <a:endParaRPr kumimoji="0" lang="en-US" sz="1200" b="1" i="0" u="none" strike="noStrike" cap="none" normalizeH="0" baseline="0" dirty="0">
              <a:ln>
                <a:noFill/>
              </a:ln>
              <a:solidFill>
                <a:srgbClr val="FFFF00"/>
              </a:solidFill>
              <a:effectLst/>
              <a:latin typeface="Arial" pitchFamily="34" charset="0"/>
              <a:cs typeface="Arial" pitchFamily="34" charset="0"/>
            </a:endParaRPr>
          </a:p>
        </p:txBody>
      </p:sp>
      <p:sp>
        <p:nvSpPr>
          <p:cNvPr id="8205" name="Text Box 13"/>
          <p:cNvSpPr txBox="1">
            <a:spLocks noChangeArrowheads="1"/>
          </p:cNvSpPr>
          <p:nvPr/>
        </p:nvSpPr>
        <p:spPr bwMode="auto">
          <a:xfrm>
            <a:off x="5128919" y="3992563"/>
            <a:ext cx="831850" cy="26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bg1"/>
                </a:solidFill>
                <a:effectLst/>
                <a:latin typeface="Calibri" pitchFamily="34" charset="0"/>
                <a:cs typeface="Arial" pitchFamily="34" charset="0"/>
              </a:rPr>
              <a:t>Column </a:t>
            </a:r>
            <a:endParaRPr kumimoji="0" lang="en-US" sz="1200" b="1" i="0" u="none" strike="noStrike" cap="none" normalizeH="0" baseline="0" dirty="0">
              <a:ln>
                <a:noFill/>
              </a:ln>
              <a:solidFill>
                <a:schemeClr val="bg1"/>
              </a:solidFill>
              <a:effectLst/>
              <a:latin typeface="Arial" pitchFamily="34" charset="0"/>
              <a:cs typeface="Arial" pitchFamily="34" charset="0"/>
            </a:endParaRPr>
          </a:p>
        </p:txBody>
      </p:sp>
      <p:sp>
        <p:nvSpPr>
          <p:cNvPr id="31" name="Rectangle 17"/>
          <p:cNvSpPr>
            <a:spLocks noChangeArrowheads="1"/>
          </p:cNvSpPr>
          <p:nvPr/>
        </p:nvSpPr>
        <p:spPr bwMode="auto">
          <a:xfrm>
            <a:off x="4857875" y="6019800"/>
            <a:ext cx="1490771" cy="523208"/>
          </a:xfrm>
          <a:prstGeom prst="rect">
            <a:avLst/>
          </a:prstGeom>
          <a:noFill/>
          <a:ln w="9525">
            <a:noFill/>
            <a:miter lim="800000"/>
            <a:headEnd/>
            <a:tailEnd/>
          </a:ln>
          <a:effectLst/>
        </p:spPr>
        <p:txBody>
          <a:bodyPr wrap="none" lIns="91429" tIns="45714" rIns="91429" bIns="45714">
            <a:spAutoFit/>
          </a:bodyPr>
          <a:lstStyle/>
          <a:p>
            <a:pPr algn="ctr"/>
            <a:r>
              <a:rPr lang="en-US" sz="1400" dirty="0">
                <a:latin typeface="Neo Sans Intel Medium" pitchFamily="34" charset="0"/>
              </a:rPr>
              <a:t>D</a:t>
            </a:r>
            <a:r>
              <a:rPr lang="en-US" sz="1400" b="0" dirty="0">
                <a:latin typeface="Neo Sans Intel Medium" pitchFamily="34" charset="0"/>
              </a:rPr>
              <a:t>. Kau, </a:t>
            </a:r>
            <a:r>
              <a:rPr lang="en-US" sz="1400" b="0" i="1" dirty="0">
                <a:latin typeface="Neo Sans Intel Medium" pitchFamily="34" charset="0"/>
              </a:rPr>
              <a:t>et. al., </a:t>
            </a:r>
          </a:p>
          <a:p>
            <a:pPr algn="ctr"/>
            <a:r>
              <a:rPr lang="en-US" sz="1400" i="1" dirty="0">
                <a:latin typeface="Neo Sans Intel Medium" pitchFamily="34" charset="0"/>
              </a:rPr>
              <a:t>IEDM </a:t>
            </a:r>
            <a:r>
              <a:rPr lang="en-US" sz="1400" b="0" dirty="0">
                <a:latin typeface="Neo Sans Intel Medium" pitchFamily="34" charset="0"/>
              </a:rPr>
              <a:t>’09. S27.1</a:t>
            </a:r>
          </a:p>
        </p:txBody>
      </p:sp>
      <p:pic>
        <p:nvPicPr>
          <p:cNvPr id="8208" name="Picture 16"/>
          <p:cNvPicPr>
            <a:picLocks noChangeAspect="1" noChangeArrowheads="1"/>
          </p:cNvPicPr>
          <p:nvPr/>
        </p:nvPicPr>
        <p:blipFill>
          <a:blip r:embed="rId5" cstate="print"/>
          <a:srcRect/>
          <a:stretch>
            <a:fillRect/>
          </a:stretch>
        </p:blipFill>
        <p:spPr bwMode="auto">
          <a:xfrm>
            <a:off x="2133600" y="3962400"/>
            <a:ext cx="2209800" cy="2057400"/>
          </a:xfrm>
          <a:prstGeom prst="rect">
            <a:avLst/>
          </a:prstGeom>
          <a:noFill/>
          <a:ln w="9525">
            <a:noFill/>
            <a:miter lim="800000"/>
            <a:headEnd/>
            <a:tailEnd/>
          </a:ln>
        </p:spPr>
      </p:pic>
      <p:sp>
        <p:nvSpPr>
          <p:cNvPr id="33" name="Rectangle 17"/>
          <p:cNvSpPr>
            <a:spLocks noChangeArrowheads="1"/>
          </p:cNvSpPr>
          <p:nvPr/>
        </p:nvSpPr>
        <p:spPr bwMode="auto">
          <a:xfrm>
            <a:off x="2133600" y="6019800"/>
            <a:ext cx="2176792" cy="523208"/>
          </a:xfrm>
          <a:prstGeom prst="rect">
            <a:avLst/>
          </a:prstGeom>
          <a:noFill/>
          <a:ln w="9525">
            <a:noFill/>
            <a:miter lim="800000"/>
            <a:headEnd/>
            <a:tailEnd/>
          </a:ln>
          <a:effectLst/>
        </p:spPr>
        <p:txBody>
          <a:bodyPr wrap="none" lIns="91429" tIns="45714" rIns="91429" bIns="45714">
            <a:spAutoFit/>
          </a:bodyPr>
          <a:lstStyle/>
          <a:p>
            <a:pPr algn="ctr"/>
            <a:r>
              <a:rPr lang="en-US" sz="1400" b="1" dirty="0">
                <a:latin typeface="Neo Sans Intel" pitchFamily="34" charset="0"/>
              </a:rPr>
              <a:t>K. </a:t>
            </a:r>
            <a:r>
              <a:rPr lang="en-US" sz="1400" b="1" dirty="0" err="1">
                <a:latin typeface="Neo Sans Intel" pitchFamily="34" charset="0"/>
              </a:rPr>
              <a:t>Gopalakrishnan</a:t>
            </a:r>
            <a:r>
              <a:rPr lang="en-US" sz="1400" b="0" dirty="0">
                <a:latin typeface="Neo Sans Intel" pitchFamily="34" charset="0"/>
              </a:rPr>
              <a:t>, </a:t>
            </a:r>
            <a:r>
              <a:rPr lang="en-US" sz="1400" b="0" i="1" dirty="0">
                <a:latin typeface="Neo Sans Intel Medium" pitchFamily="34" charset="0"/>
              </a:rPr>
              <a:t>et. al., </a:t>
            </a:r>
          </a:p>
          <a:p>
            <a:pPr algn="ctr"/>
            <a:r>
              <a:rPr lang="en-US" sz="1400" i="1" dirty="0">
                <a:latin typeface="Neo Sans Intel Medium" pitchFamily="34" charset="0"/>
              </a:rPr>
              <a:t>VLSI</a:t>
            </a:r>
            <a:r>
              <a:rPr lang="en-US" sz="1400" b="0" dirty="0">
                <a:latin typeface="Neo Sans Intel Medium" pitchFamily="34" charset="0"/>
              </a:rPr>
              <a:t> ’10. TS19.41</a:t>
            </a:r>
          </a:p>
        </p:txBody>
      </p:sp>
      <p:pic>
        <p:nvPicPr>
          <p:cNvPr id="40962" name="Picture 2"/>
          <p:cNvPicPr>
            <a:picLocks noChangeAspect="1" noChangeArrowheads="1"/>
          </p:cNvPicPr>
          <p:nvPr/>
        </p:nvPicPr>
        <p:blipFill>
          <a:blip r:embed="rId6" cstate="print"/>
          <a:srcRect/>
          <a:stretch>
            <a:fillRect/>
          </a:stretch>
        </p:blipFill>
        <p:spPr bwMode="auto">
          <a:xfrm>
            <a:off x="3276601" y="1219200"/>
            <a:ext cx="2189097" cy="2133599"/>
          </a:xfrm>
          <a:prstGeom prst="rect">
            <a:avLst/>
          </a:prstGeom>
          <a:noFill/>
          <a:ln w="9525">
            <a:noFill/>
            <a:miter lim="800000"/>
            <a:headEnd/>
            <a:tailEnd/>
          </a:ln>
        </p:spPr>
      </p:pic>
      <p:sp>
        <p:nvSpPr>
          <p:cNvPr id="28" name="Rectangle 27"/>
          <p:cNvSpPr/>
          <p:nvPr/>
        </p:nvSpPr>
        <p:spPr>
          <a:xfrm>
            <a:off x="3429000" y="3352800"/>
            <a:ext cx="1752600" cy="523220"/>
          </a:xfrm>
          <a:prstGeom prst="rect">
            <a:avLst/>
          </a:prstGeom>
        </p:spPr>
        <p:txBody>
          <a:bodyPr wrap="square">
            <a:spAutoFit/>
          </a:bodyPr>
          <a:lstStyle/>
          <a:p>
            <a:pPr algn="ctr"/>
            <a:r>
              <a:rPr lang="en-US" sz="1400" dirty="0">
                <a:latin typeface="Neo Sans Intel Medium" pitchFamily="34" charset="0"/>
              </a:rPr>
              <a:t>M. Lee, </a:t>
            </a:r>
            <a:r>
              <a:rPr lang="en-US" sz="1400" i="1" dirty="0">
                <a:latin typeface="Neo Sans Intel Medium" pitchFamily="34" charset="0"/>
              </a:rPr>
              <a:t>et.al.</a:t>
            </a:r>
            <a:r>
              <a:rPr lang="en-US" sz="1400" dirty="0">
                <a:latin typeface="Neo Sans Intel Medium" pitchFamily="34" charset="0"/>
              </a:rPr>
              <a:t>, </a:t>
            </a:r>
          </a:p>
          <a:p>
            <a:pPr algn="ctr"/>
            <a:r>
              <a:rPr lang="en-US" sz="1400" i="1" dirty="0">
                <a:latin typeface="Neo Sans Intel Medium" pitchFamily="34" charset="0"/>
              </a:rPr>
              <a:t>IEDM ‘07</a:t>
            </a:r>
            <a:r>
              <a:rPr lang="en-US" sz="1400" dirty="0">
                <a:latin typeface="Neo Sans Intel Medium" pitchFamily="34" charset="0"/>
              </a:rPr>
              <a:t>, S30.2 </a:t>
            </a:r>
          </a:p>
        </p:txBody>
      </p:sp>
      <p:pic>
        <p:nvPicPr>
          <p:cNvPr id="40964" name="Picture 4"/>
          <p:cNvPicPr>
            <a:picLocks noChangeAspect="1" noChangeArrowheads="1"/>
          </p:cNvPicPr>
          <p:nvPr/>
        </p:nvPicPr>
        <p:blipFill>
          <a:blip r:embed="rId7" cstate="print"/>
          <a:srcRect/>
          <a:stretch>
            <a:fillRect/>
          </a:stretch>
        </p:blipFill>
        <p:spPr bwMode="auto">
          <a:xfrm>
            <a:off x="5732326" y="1219201"/>
            <a:ext cx="1735274" cy="2133599"/>
          </a:xfrm>
          <a:prstGeom prst="rect">
            <a:avLst/>
          </a:prstGeom>
          <a:noFill/>
          <a:ln w="9525">
            <a:noFill/>
            <a:miter lim="800000"/>
            <a:headEnd/>
            <a:tailEnd/>
          </a:ln>
        </p:spPr>
      </p:pic>
      <p:sp>
        <p:nvSpPr>
          <p:cNvPr id="32" name="Rectangle 31"/>
          <p:cNvSpPr/>
          <p:nvPr/>
        </p:nvSpPr>
        <p:spPr>
          <a:xfrm>
            <a:off x="5257800" y="3352800"/>
            <a:ext cx="2819400" cy="523220"/>
          </a:xfrm>
          <a:prstGeom prst="rect">
            <a:avLst/>
          </a:prstGeom>
        </p:spPr>
        <p:txBody>
          <a:bodyPr wrap="square">
            <a:spAutoFit/>
          </a:bodyPr>
          <a:lstStyle/>
          <a:p>
            <a:pPr algn="ctr"/>
            <a:r>
              <a:rPr lang="en-US" sz="1400" dirty="0">
                <a:latin typeface="Neo Sans Intel Medium" pitchFamily="34" charset="0"/>
              </a:rPr>
              <a:t>W Y Park, </a:t>
            </a:r>
            <a:r>
              <a:rPr lang="en-US" sz="1400" i="1" dirty="0">
                <a:latin typeface="Neo Sans Intel Medium" pitchFamily="34" charset="0"/>
              </a:rPr>
              <a:t>et.al</a:t>
            </a:r>
            <a:r>
              <a:rPr lang="en-US" sz="1400" dirty="0">
                <a:latin typeface="Neo Sans Intel Medium" pitchFamily="34" charset="0"/>
              </a:rPr>
              <a:t>., </a:t>
            </a:r>
            <a:r>
              <a:rPr lang="en-US" sz="1400" i="1" dirty="0">
                <a:latin typeface="Neo Sans Intel Medium" pitchFamily="34" charset="0"/>
              </a:rPr>
              <a:t>Nanotechnology </a:t>
            </a:r>
            <a:r>
              <a:rPr lang="en-US" sz="1400" dirty="0"/>
              <a:t>21 (2010) 195201</a:t>
            </a:r>
            <a:r>
              <a:rPr lang="en-US" sz="1400" i="1" dirty="0">
                <a:latin typeface="Neo Sans Intel Medium"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I-V Phenomenology </a:t>
            </a:r>
          </a:p>
        </p:txBody>
      </p:sp>
      <p:graphicFrame>
        <p:nvGraphicFramePr>
          <p:cNvPr id="4" name="Content Placeholder 3"/>
          <p:cNvGraphicFramePr>
            <a:graphicFrameLocks noGrp="1"/>
          </p:cNvGraphicFramePr>
          <p:nvPr>
            <p:ph idx="1"/>
          </p:nvPr>
        </p:nvGraphicFramePr>
        <p:xfrm>
          <a:off x="381000" y="1143000"/>
          <a:ext cx="8305800" cy="501944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286284">
                <a:tc>
                  <a:txBody>
                    <a:bodyPr/>
                    <a:lstStyle/>
                    <a:p>
                      <a:pPr algn="ctr"/>
                      <a:r>
                        <a:rPr lang="en-US" dirty="0"/>
                        <a:t>Poly</a:t>
                      </a:r>
                      <a:r>
                        <a:rPr lang="en-US" baseline="0" dirty="0"/>
                        <a:t>  Junction</a:t>
                      </a:r>
                      <a:endParaRPr lang="en-US" dirty="0"/>
                    </a:p>
                  </a:txBody>
                  <a:tcPr/>
                </a:tc>
                <a:tc>
                  <a:txBody>
                    <a:bodyPr/>
                    <a:lstStyle/>
                    <a:p>
                      <a:pPr algn="ctr"/>
                      <a:r>
                        <a:rPr lang="en-US" dirty="0"/>
                        <a:t>Oxide </a:t>
                      </a:r>
                      <a:r>
                        <a:rPr lang="en-US" baseline="0" dirty="0"/>
                        <a:t> Junction</a:t>
                      </a:r>
                      <a:endParaRPr lang="en-US" dirty="0"/>
                    </a:p>
                  </a:txBody>
                  <a:tcPr/>
                </a:tc>
                <a:tc>
                  <a:txBody>
                    <a:bodyPr/>
                    <a:lstStyle/>
                    <a:p>
                      <a:pPr algn="ctr"/>
                      <a:r>
                        <a:rPr lang="en-US" baseline="0" dirty="0"/>
                        <a:t>Oxide Rectifier</a:t>
                      </a:r>
                      <a:endParaRPr lang="en-US" dirty="0"/>
                    </a:p>
                  </a:txBody>
                  <a:tcPr/>
                </a:tc>
                <a:tc>
                  <a:txBody>
                    <a:bodyPr/>
                    <a:lstStyle/>
                    <a:p>
                      <a:pPr algn="ctr"/>
                      <a:r>
                        <a:rPr lang="en-US" dirty="0"/>
                        <a:t>MIEC</a:t>
                      </a:r>
                    </a:p>
                  </a:txBody>
                  <a:tcPr/>
                </a:tc>
                <a:tc>
                  <a:txBody>
                    <a:bodyPr/>
                    <a:lstStyle/>
                    <a:p>
                      <a:pPr algn="ctr"/>
                      <a:r>
                        <a:rPr lang="en-US" dirty="0"/>
                        <a:t>OTS</a:t>
                      </a:r>
                    </a:p>
                  </a:txBody>
                  <a:tcPr/>
                </a:tc>
                <a:extLst>
                  <a:ext uri="{0D108BD9-81ED-4DB2-BD59-A6C34878D82A}">
                    <a16:rowId xmlns:a16="http://schemas.microsoft.com/office/drawing/2014/main" val="10000"/>
                  </a:ext>
                </a:extLst>
              </a:tr>
              <a:tr h="286284">
                <a:tc>
                  <a:txBody>
                    <a:bodyPr/>
                    <a:lstStyle/>
                    <a:p>
                      <a:r>
                        <a:rPr lang="en-US" dirty="0"/>
                        <a:t>Si</a:t>
                      </a:r>
                      <a:r>
                        <a:rPr lang="en-US" baseline="0" dirty="0"/>
                        <a:t> </a:t>
                      </a:r>
                      <a:r>
                        <a:rPr lang="en-US" dirty="0"/>
                        <a:t>PN</a:t>
                      </a:r>
                      <a:r>
                        <a:rPr lang="en-US" baseline="0" dirty="0"/>
                        <a:t> junction</a:t>
                      </a:r>
                      <a:endParaRPr lang="en-US" dirty="0"/>
                    </a:p>
                  </a:txBody>
                  <a:tcPr/>
                </a:tc>
                <a:tc>
                  <a:txBody>
                    <a:bodyPr/>
                    <a:lstStyle/>
                    <a:p>
                      <a:r>
                        <a:rPr lang="en-US" dirty="0"/>
                        <a:t>Ox</a:t>
                      </a:r>
                      <a:r>
                        <a:rPr lang="en-US" baseline="0" dirty="0"/>
                        <a:t> PN junction</a:t>
                      </a:r>
                      <a:endParaRPr lang="en-US" dirty="0"/>
                    </a:p>
                  </a:txBody>
                  <a:tcPr/>
                </a:tc>
                <a:tc>
                  <a:txBody>
                    <a:bodyPr/>
                    <a:lstStyle/>
                    <a:p>
                      <a:r>
                        <a:rPr lang="en-US" dirty="0"/>
                        <a:t>Pt/TiO</a:t>
                      </a:r>
                      <a:r>
                        <a:rPr lang="en-US" sz="1800" kern="1200" baseline="-25000" dirty="0">
                          <a:solidFill>
                            <a:schemeClr val="dk1"/>
                          </a:solidFill>
                          <a:latin typeface="+mn-lt"/>
                          <a:ea typeface="+mn-ea"/>
                          <a:cs typeface="+mn-cs"/>
                        </a:rPr>
                        <a:t>2</a:t>
                      </a:r>
                      <a:r>
                        <a:rPr lang="en-US" dirty="0"/>
                        <a:t>/Ti</a:t>
                      </a:r>
                    </a:p>
                  </a:txBody>
                  <a:tcPr/>
                </a:tc>
                <a:tc>
                  <a:txBody>
                    <a:bodyPr/>
                    <a:lstStyle/>
                    <a:p>
                      <a:r>
                        <a:rPr lang="en-US" dirty="0"/>
                        <a:t>Cu</a:t>
                      </a:r>
                      <a:r>
                        <a:rPr lang="en-US" baseline="30000" dirty="0"/>
                        <a:t>+</a:t>
                      </a:r>
                      <a:r>
                        <a:rPr lang="en-US" dirty="0"/>
                        <a:t> in SE</a:t>
                      </a:r>
                    </a:p>
                  </a:txBody>
                  <a:tcPr/>
                </a:tc>
                <a:tc>
                  <a:txBody>
                    <a:bodyPr/>
                    <a:lstStyle/>
                    <a:p>
                      <a:r>
                        <a:rPr lang="en-US" dirty="0" err="1"/>
                        <a:t>Chalcogenide</a:t>
                      </a:r>
                      <a:endParaRPr lang="en-US" dirty="0"/>
                    </a:p>
                  </a:txBody>
                  <a:tcPr/>
                </a:tc>
                <a:extLst>
                  <a:ext uri="{0D108BD9-81ED-4DB2-BD59-A6C34878D82A}">
                    <a16:rowId xmlns:a16="http://schemas.microsoft.com/office/drawing/2014/main" val="10001"/>
                  </a:ext>
                </a:extLst>
              </a:tr>
              <a:tr h="767484">
                <a:tc>
                  <a:txBody>
                    <a:bodyPr/>
                    <a:lstStyle/>
                    <a:p>
                      <a:r>
                        <a:rPr lang="en-US" dirty="0"/>
                        <a:t>Minority</a:t>
                      </a:r>
                      <a:r>
                        <a:rPr lang="en-US" baseline="0" dirty="0"/>
                        <a:t> carrier;  drift + diffusion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Minority</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carrier;  drift + diffusion</a:t>
                      </a:r>
                      <a:endParaRPr lang="en-US" dirty="0"/>
                    </a:p>
                  </a:txBody>
                  <a:tcPr/>
                </a:tc>
                <a:tc>
                  <a:txBody>
                    <a:bodyPr/>
                    <a:lstStyle/>
                    <a:p>
                      <a:r>
                        <a:rPr lang="en-US" dirty="0" err="1"/>
                        <a:t>Schottky</a:t>
                      </a:r>
                      <a:r>
                        <a:rPr lang="en-US" dirty="0"/>
                        <a:t> barrier</a:t>
                      </a:r>
                    </a:p>
                    <a:p>
                      <a:r>
                        <a:rPr lang="en-US" dirty="0"/>
                        <a:t>+ Filamentary</a:t>
                      </a:r>
                    </a:p>
                  </a:txBody>
                  <a:tcPr/>
                </a:tc>
                <a:tc>
                  <a:txBody>
                    <a:bodyPr/>
                    <a:lstStyle/>
                    <a:p>
                      <a:r>
                        <a:rPr lang="en-US" baseline="0" dirty="0" err="1"/>
                        <a:t>Schottky</a:t>
                      </a:r>
                      <a:r>
                        <a:rPr lang="en-US" baseline="0" dirty="0"/>
                        <a:t> barrier modulated by </a:t>
                      </a:r>
                    </a:p>
                    <a:p>
                      <a:r>
                        <a:rPr lang="en-US" baseline="0" dirty="0"/>
                        <a:t>Ionic motion.</a:t>
                      </a:r>
                    </a:p>
                  </a:txBody>
                  <a:tcPr/>
                </a:tc>
                <a:tc>
                  <a:txBody>
                    <a:bodyPr/>
                    <a:lstStyle/>
                    <a:p>
                      <a:r>
                        <a:rPr lang="en-US" dirty="0" err="1"/>
                        <a:t>Ovonic</a:t>
                      </a:r>
                      <a:r>
                        <a:rPr lang="en-US" dirty="0"/>
                        <a:t> Threshold Switching</a:t>
                      </a:r>
                    </a:p>
                  </a:txBody>
                  <a:tcPr/>
                </a:tc>
                <a:extLst>
                  <a:ext uri="{0D108BD9-81ED-4DB2-BD59-A6C34878D82A}">
                    <a16:rowId xmlns:a16="http://schemas.microsoft.com/office/drawing/2014/main" val="10002"/>
                  </a:ext>
                </a:extLst>
              </a:tr>
              <a:tr h="234084">
                <a:tc>
                  <a:txBody>
                    <a:bodyPr/>
                    <a:lstStyle/>
                    <a:p>
                      <a:r>
                        <a:rPr lang="en-US" baseline="0" dirty="0"/>
                        <a:t>Sub </a:t>
                      </a:r>
                      <a:r>
                        <a:rPr lang="en-US" baseline="0" dirty="0" err="1"/>
                        <a:t>nsec</a:t>
                      </a:r>
                      <a:endParaRPr lang="en-US"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10 to 100 </a:t>
                      </a:r>
                      <a:r>
                        <a:rPr lang="en-US" baseline="0" dirty="0" err="1"/>
                        <a:t>nsec</a:t>
                      </a:r>
                      <a:r>
                        <a:rPr lang="en-US" baseline="30000" dirty="0"/>
                        <a:t>*</a:t>
                      </a:r>
                    </a:p>
                  </a:txBody>
                  <a:tcPr/>
                </a:tc>
                <a:tc>
                  <a:txBody>
                    <a:bodyPr/>
                    <a:lstStyle/>
                    <a:p>
                      <a:r>
                        <a:rPr lang="en-US" dirty="0"/>
                        <a:t>Forming/dissolving required ?</a:t>
                      </a:r>
                    </a:p>
                  </a:txBody>
                  <a:tcPr/>
                </a:tc>
                <a:tc>
                  <a:txBody>
                    <a:bodyPr/>
                    <a:lstStyle/>
                    <a:p>
                      <a:r>
                        <a:rPr lang="en-US" baseline="0" dirty="0"/>
                        <a:t>~100ns forming</a:t>
                      </a:r>
                    </a:p>
                    <a:p>
                      <a:r>
                        <a:rPr lang="en-US" dirty="0"/>
                        <a:t>~200ns dissolving</a:t>
                      </a:r>
                    </a:p>
                  </a:txBody>
                  <a:tcPr/>
                </a:tc>
                <a:tc>
                  <a:txBody>
                    <a:bodyPr/>
                    <a:lstStyle/>
                    <a:p>
                      <a:r>
                        <a:rPr lang="en-US" baseline="0" dirty="0" err="1"/>
                        <a:t>nsec</a:t>
                      </a:r>
                      <a:r>
                        <a:rPr lang="en-US" baseline="0" dirty="0"/>
                        <a:t> switching &amp; recovery</a:t>
                      </a:r>
                      <a:endParaRPr lang="en-US" dirty="0"/>
                    </a:p>
                  </a:txBody>
                  <a:tcPr/>
                </a:tc>
                <a:extLst>
                  <a:ext uri="{0D108BD9-81ED-4DB2-BD59-A6C34878D82A}">
                    <a16:rowId xmlns:a16="http://schemas.microsoft.com/office/drawing/2014/main" val="10003"/>
                  </a:ext>
                </a:extLst>
              </a:tr>
              <a:tr h="127404">
                <a:tc>
                  <a:txBody>
                    <a:bodyPr/>
                    <a:lstStyle/>
                    <a:p>
                      <a:r>
                        <a:rPr lang="en-US" dirty="0"/>
                        <a:t>Unidirectional</a:t>
                      </a:r>
                    </a:p>
                  </a:txBody>
                  <a:tcPr/>
                </a:tc>
                <a:tc>
                  <a:txBody>
                    <a:bodyPr/>
                    <a:lstStyle/>
                    <a:p>
                      <a:r>
                        <a:rPr lang="en-US" dirty="0"/>
                        <a:t>Unidirectional</a:t>
                      </a:r>
                    </a:p>
                  </a:txBody>
                  <a:tcPr/>
                </a:tc>
                <a:tc>
                  <a:txBody>
                    <a:bodyPr/>
                    <a:lstStyle/>
                    <a:p>
                      <a:r>
                        <a:rPr lang="en-US" dirty="0"/>
                        <a:t>Unidirectional</a:t>
                      </a:r>
                    </a:p>
                  </a:txBody>
                  <a:tcPr/>
                </a:tc>
                <a:tc>
                  <a:txBody>
                    <a:bodyPr/>
                    <a:lstStyle/>
                    <a:p>
                      <a:r>
                        <a:rPr lang="en-US" dirty="0"/>
                        <a:t>Bidirectional</a:t>
                      </a:r>
                    </a:p>
                  </a:txBody>
                  <a:tcPr/>
                </a:tc>
                <a:tc>
                  <a:txBody>
                    <a:bodyPr/>
                    <a:lstStyle/>
                    <a:p>
                      <a:r>
                        <a:rPr lang="en-US" dirty="0"/>
                        <a:t>Bidirectional</a:t>
                      </a:r>
                    </a:p>
                  </a:txBody>
                  <a:tcPr/>
                </a:tc>
                <a:extLst>
                  <a:ext uri="{0D108BD9-81ED-4DB2-BD59-A6C34878D82A}">
                    <a16:rowId xmlns:a16="http://schemas.microsoft.com/office/drawing/2014/main" val="10004"/>
                  </a:ext>
                </a:extLst>
              </a:tr>
              <a:tr h="286284">
                <a:tc>
                  <a:txBody>
                    <a:bodyPr/>
                    <a:lstStyle/>
                    <a:p>
                      <a:r>
                        <a:rPr lang="en-US" dirty="0"/>
                        <a:t>&lt; 10MA/cm</a:t>
                      </a:r>
                      <a:r>
                        <a:rPr lang="en-US" baseline="30000" dirty="0"/>
                        <a:t>2</a:t>
                      </a:r>
                    </a:p>
                  </a:txBody>
                  <a:tcPr/>
                </a:tc>
                <a:tc>
                  <a:txBody>
                    <a:bodyPr/>
                    <a:lstStyle/>
                    <a:p>
                      <a:r>
                        <a:rPr lang="en-US" dirty="0"/>
                        <a:t>&lt; 0.1MA/cm</a:t>
                      </a:r>
                      <a:r>
                        <a:rPr lang="en-US" baseline="30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&lt; 1MA/cm</a:t>
                      </a:r>
                      <a:r>
                        <a:rPr lang="en-US" baseline="30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50MA/cm</a:t>
                      </a:r>
                      <a:r>
                        <a:rPr lang="en-US" baseline="30000" dirty="0"/>
                        <a:t>2</a:t>
                      </a:r>
                    </a:p>
                  </a:txBody>
                  <a:tcPr/>
                </a:tc>
                <a:tc>
                  <a:txBody>
                    <a:bodyPr/>
                    <a:lstStyle/>
                    <a:p>
                      <a:r>
                        <a:rPr lang="en-US" dirty="0"/>
                        <a:t>Match PCM</a:t>
                      </a:r>
                    </a:p>
                  </a:txBody>
                  <a:tcPr/>
                </a:tc>
                <a:extLst>
                  <a:ext uri="{0D108BD9-81ED-4DB2-BD59-A6C34878D82A}">
                    <a16:rowId xmlns:a16="http://schemas.microsoft.com/office/drawing/2014/main" val="10005"/>
                  </a:ext>
                </a:extLst>
              </a:tr>
              <a:tr h="154472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14556">
                <a:tc>
                  <a:txBody>
                    <a:bodyPr/>
                    <a:lstStyle/>
                    <a:p>
                      <a:pPr algn="ctr"/>
                      <a:r>
                        <a:rPr lang="en-US" sz="1200" b="0" dirty="0">
                          <a:latin typeface="Neo Sans Intel Medium" pitchFamily="34" charset="0"/>
                        </a:rPr>
                        <a:t>Y. </a:t>
                      </a:r>
                      <a:r>
                        <a:rPr lang="en-US" sz="1200" b="0" dirty="0" err="1">
                          <a:latin typeface="Neo Sans Intel Medium" pitchFamily="34" charset="0"/>
                        </a:rPr>
                        <a:t>Sasago</a:t>
                      </a:r>
                      <a:r>
                        <a:rPr lang="en-US" sz="1200" b="0" dirty="0">
                          <a:latin typeface="Neo Sans Intel Medium" pitchFamily="34" charset="0"/>
                        </a:rPr>
                        <a:t>, </a:t>
                      </a:r>
                      <a:r>
                        <a:rPr lang="en-US" sz="1200" b="0" i="1" dirty="0">
                          <a:latin typeface="Neo Sans Intel Medium" pitchFamily="34" charset="0"/>
                        </a:rPr>
                        <a:t>et. al., </a:t>
                      </a:r>
                    </a:p>
                    <a:p>
                      <a:pPr algn="ctr"/>
                      <a:r>
                        <a:rPr lang="en-US" sz="1200" b="0" i="1" dirty="0">
                          <a:latin typeface="Neo Sans Intel Medium" pitchFamily="34" charset="0"/>
                        </a:rPr>
                        <a:t>VLSI</a:t>
                      </a:r>
                      <a:r>
                        <a:rPr lang="en-US" sz="1200" b="0" dirty="0">
                          <a:latin typeface="Neo Sans Intel Medium" pitchFamily="34" charset="0"/>
                        </a:rPr>
                        <a:t> ’09. T2B-1</a:t>
                      </a:r>
                    </a:p>
                  </a:txBody>
                  <a:tcPr/>
                </a:tc>
                <a:tc>
                  <a:txBody>
                    <a:bodyPr/>
                    <a:lstStyle/>
                    <a:p>
                      <a:pPr algn="ctr"/>
                      <a:r>
                        <a:rPr lang="en-US" sz="1200" dirty="0">
                          <a:latin typeface="Neo Sans Intel Medium" pitchFamily="34" charset="0"/>
                        </a:rPr>
                        <a:t>M. Lee, </a:t>
                      </a:r>
                      <a:r>
                        <a:rPr lang="en-US" sz="1200" i="1" dirty="0">
                          <a:latin typeface="Neo Sans Intel Medium" pitchFamily="34" charset="0"/>
                        </a:rPr>
                        <a:t>et.al.</a:t>
                      </a:r>
                      <a:r>
                        <a:rPr lang="en-US" sz="1200" dirty="0">
                          <a:latin typeface="Neo Sans Intel Medium" pitchFamily="34" charset="0"/>
                        </a:rPr>
                        <a:t>, </a:t>
                      </a:r>
                    </a:p>
                    <a:p>
                      <a:pPr algn="ctr"/>
                      <a:r>
                        <a:rPr lang="en-US" sz="1200" i="1" dirty="0">
                          <a:latin typeface="Neo Sans Intel Medium" pitchFamily="34" charset="0"/>
                        </a:rPr>
                        <a:t>IEDM ‘07</a:t>
                      </a:r>
                      <a:r>
                        <a:rPr lang="en-US" sz="1200" dirty="0">
                          <a:latin typeface="Neo Sans Intel Medium" pitchFamily="34" charset="0"/>
                        </a:rPr>
                        <a:t>, S30.2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Neo Sans Intel Medium" pitchFamily="34" charset="0"/>
                        </a:rPr>
                        <a:t>W. Park, </a:t>
                      </a:r>
                      <a:r>
                        <a:rPr lang="en-US" sz="1200" i="1" dirty="0">
                          <a:latin typeface="Neo Sans Intel Medium" pitchFamily="34" charset="0"/>
                        </a:rPr>
                        <a:t>et.al</a:t>
                      </a:r>
                      <a:r>
                        <a:rPr lang="en-US" sz="1200" dirty="0">
                          <a:latin typeface="Neo Sans Intel Medium" pitchFamily="34" charset="0"/>
                        </a:rPr>
                        <a:t>., Nanotechnology ’10</a:t>
                      </a:r>
                    </a:p>
                  </a:txBody>
                  <a:tcPr/>
                </a:tc>
                <a:tc>
                  <a:txBody>
                    <a:bodyPr/>
                    <a:lstStyle/>
                    <a:p>
                      <a:pPr algn="ctr"/>
                      <a:r>
                        <a:rPr lang="en-US" sz="1200" b="1" dirty="0">
                          <a:latin typeface="Neo Sans Intel" pitchFamily="34" charset="0"/>
                        </a:rPr>
                        <a:t>K. </a:t>
                      </a:r>
                      <a:r>
                        <a:rPr lang="en-US" sz="1200" b="1" dirty="0" err="1">
                          <a:latin typeface="Neo Sans Intel" pitchFamily="34" charset="0"/>
                        </a:rPr>
                        <a:t>Gopalakrishnan</a:t>
                      </a:r>
                      <a:r>
                        <a:rPr lang="en-US" sz="1200" b="0" dirty="0">
                          <a:latin typeface="Neo Sans Intel" pitchFamily="34" charset="0"/>
                        </a:rPr>
                        <a:t>, </a:t>
                      </a:r>
                      <a:r>
                        <a:rPr lang="en-US" sz="1200" b="0" i="1" dirty="0">
                          <a:latin typeface="Neo Sans Intel Medium" pitchFamily="34" charset="0"/>
                        </a:rPr>
                        <a:t>et. al., </a:t>
                      </a:r>
                    </a:p>
                    <a:p>
                      <a:pPr algn="ctr"/>
                      <a:r>
                        <a:rPr lang="en-US" sz="1200" i="1" dirty="0">
                          <a:latin typeface="Neo Sans Intel Medium" pitchFamily="34" charset="0"/>
                        </a:rPr>
                        <a:t>VLSI</a:t>
                      </a:r>
                      <a:r>
                        <a:rPr lang="en-US" sz="1200" b="0" dirty="0">
                          <a:latin typeface="Neo Sans Intel Medium" pitchFamily="34" charset="0"/>
                        </a:rPr>
                        <a:t>  ’10. TS19.41</a:t>
                      </a:r>
                    </a:p>
                  </a:txBody>
                  <a:tcPr/>
                </a:tc>
                <a:tc>
                  <a:txBody>
                    <a:bodyPr/>
                    <a:lstStyle/>
                    <a:p>
                      <a:pPr algn="ctr"/>
                      <a:r>
                        <a:rPr lang="en-US" sz="1200" dirty="0">
                          <a:latin typeface="Neo Sans Intel Medium" pitchFamily="34" charset="0"/>
                        </a:rPr>
                        <a:t>D</a:t>
                      </a:r>
                      <a:r>
                        <a:rPr lang="en-US" sz="1200" b="0" dirty="0">
                          <a:latin typeface="Neo Sans Intel Medium" pitchFamily="34" charset="0"/>
                        </a:rPr>
                        <a:t>. Kau, </a:t>
                      </a:r>
                      <a:r>
                        <a:rPr lang="en-US" sz="1200" b="0" i="1" dirty="0">
                          <a:latin typeface="Neo Sans Intel Medium" pitchFamily="34" charset="0"/>
                        </a:rPr>
                        <a:t>et. al., </a:t>
                      </a:r>
                    </a:p>
                    <a:p>
                      <a:pPr algn="ctr"/>
                      <a:r>
                        <a:rPr lang="en-US" sz="1200" i="1" dirty="0">
                          <a:latin typeface="Neo Sans Intel Medium" pitchFamily="34" charset="0"/>
                        </a:rPr>
                        <a:t>IEDM</a:t>
                      </a:r>
                      <a:r>
                        <a:rPr lang="en-US" sz="1200" b="0" dirty="0">
                          <a:latin typeface="Neo Sans Intel Medium" pitchFamily="34" charset="0"/>
                        </a:rPr>
                        <a:t> ’09. S27.1</a:t>
                      </a:r>
                    </a:p>
                  </a:txBody>
                  <a:tcPr/>
                </a:tc>
                <a:extLst>
                  <a:ext uri="{0D108BD9-81ED-4DB2-BD59-A6C34878D82A}">
                    <a16:rowId xmlns:a16="http://schemas.microsoft.com/office/drawing/2014/main" val="10007"/>
                  </a:ext>
                </a:extLst>
              </a:tr>
            </a:tbl>
          </a:graphicData>
        </a:graphic>
      </p:graphicFrame>
      <p:pic>
        <p:nvPicPr>
          <p:cNvPr id="9" name="Picture 2"/>
          <p:cNvPicPr>
            <a:picLocks noChangeAspect="1" noChangeArrowheads="1"/>
          </p:cNvPicPr>
          <p:nvPr/>
        </p:nvPicPr>
        <p:blipFill>
          <a:blip r:embed="rId3" cstate="print"/>
          <a:srcRect/>
          <a:stretch>
            <a:fillRect/>
          </a:stretch>
        </p:blipFill>
        <p:spPr bwMode="auto">
          <a:xfrm>
            <a:off x="3657600" y="4191000"/>
            <a:ext cx="1447800" cy="1447800"/>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981200" y="4191000"/>
            <a:ext cx="1482436" cy="1447800"/>
          </a:xfrm>
          <a:prstGeom prst="rect">
            <a:avLst/>
          </a:prstGeom>
          <a:noFill/>
          <a:ln w="9525">
            <a:noFill/>
            <a:miter lim="800000"/>
            <a:headEnd/>
            <a:tailEnd/>
          </a:ln>
        </p:spPr>
      </p:pic>
      <p:pic>
        <p:nvPicPr>
          <p:cNvPr id="11" name="Picture 6"/>
          <p:cNvPicPr>
            <a:picLocks noChangeAspect="1" noChangeArrowheads="1"/>
          </p:cNvPicPr>
          <p:nvPr/>
        </p:nvPicPr>
        <p:blipFill>
          <a:blip r:embed="rId5" cstate="print"/>
          <a:srcRect/>
          <a:stretch>
            <a:fillRect/>
          </a:stretch>
        </p:blipFill>
        <p:spPr bwMode="auto">
          <a:xfrm>
            <a:off x="457200" y="4191000"/>
            <a:ext cx="1411246" cy="1447800"/>
          </a:xfrm>
          <a:prstGeom prst="rect">
            <a:avLst/>
          </a:prstGeom>
          <a:noFill/>
          <a:ln w="9525">
            <a:noFill/>
            <a:miter lim="800000"/>
            <a:headEnd/>
            <a:tailEnd/>
          </a:ln>
        </p:spPr>
      </p:pic>
      <p:pic>
        <p:nvPicPr>
          <p:cNvPr id="13" name="Picture 7"/>
          <p:cNvPicPr>
            <a:picLocks noChangeAspect="1" noChangeArrowheads="1"/>
          </p:cNvPicPr>
          <p:nvPr/>
        </p:nvPicPr>
        <p:blipFill>
          <a:blip r:embed="rId6" cstate="print"/>
          <a:srcRect/>
          <a:stretch>
            <a:fillRect/>
          </a:stretch>
        </p:blipFill>
        <p:spPr bwMode="auto">
          <a:xfrm>
            <a:off x="5257800" y="4191000"/>
            <a:ext cx="1676400" cy="1447799"/>
          </a:xfrm>
          <a:prstGeom prst="rect">
            <a:avLst/>
          </a:prstGeom>
          <a:noFill/>
          <a:ln w="9525">
            <a:noFill/>
            <a:miter lim="800000"/>
            <a:headEnd/>
            <a:tailEnd/>
          </a:ln>
        </p:spPr>
      </p:pic>
      <p:pic>
        <p:nvPicPr>
          <p:cNvPr id="14" name="Picture 4"/>
          <p:cNvPicPr>
            <a:picLocks noChangeAspect="1" noChangeArrowheads="1"/>
          </p:cNvPicPr>
          <p:nvPr/>
        </p:nvPicPr>
        <p:blipFill>
          <a:blip r:embed="rId7" cstate="print"/>
          <a:srcRect/>
          <a:stretch>
            <a:fillRect/>
          </a:stretch>
        </p:blipFill>
        <p:spPr bwMode="auto">
          <a:xfrm>
            <a:off x="7064400" y="4191000"/>
            <a:ext cx="1546200" cy="1447800"/>
          </a:xfrm>
          <a:prstGeom prst="rect">
            <a:avLst/>
          </a:prstGeom>
          <a:noFill/>
          <a:ln w="9525">
            <a:noFill/>
            <a:miter lim="800000"/>
            <a:headEnd/>
            <a:tailEnd/>
          </a:ln>
          <a:effectLst/>
        </p:spPr>
      </p:pic>
      <p:sp>
        <p:nvSpPr>
          <p:cNvPr id="12" name="Rectangle 11"/>
          <p:cNvSpPr/>
          <p:nvPr/>
        </p:nvSpPr>
        <p:spPr>
          <a:xfrm>
            <a:off x="2895600" y="6172200"/>
            <a:ext cx="5943600" cy="276999"/>
          </a:xfrm>
          <a:prstGeom prst="rect">
            <a:avLst/>
          </a:prstGeom>
        </p:spPr>
        <p:txBody>
          <a:bodyPr wrap="square">
            <a:spAutoFit/>
          </a:bodyPr>
          <a:lstStyle/>
          <a:p>
            <a:r>
              <a:rPr lang="en-US" sz="1200" dirty="0"/>
              <a:t>*:  Huang et.al., Sci. in China, Physics, Mechanics &amp; Astronomy 2005 Vol.48 No.3 pp.381--384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a:t>Advances in Thin Film Switches</a:t>
            </a:r>
            <a:br>
              <a:rPr lang="en-US" dirty="0"/>
            </a:br>
            <a:r>
              <a:rPr lang="en-US" dirty="0"/>
              <a:t>Beyond “Traditional Rectifier”</a:t>
            </a:r>
          </a:p>
        </p:txBody>
      </p:sp>
      <p:sp>
        <p:nvSpPr>
          <p:cNvPr id="3" name="Content Placeholder 2"/>
          <p:cNvSpPr>
            <a:spLocks noGrp="1"/>
          </p:cNvSpPr>
          <p:nvPr>
            <p:ph idx="1"/>
          </p:nvPr>
        </p:nvSpPr>
        <p:spPr/>
        <p:txBody>
          <a:bodyPr>
            <a:normAutofit fontScale="92500" lnSpcReduction="20000"/>
          </a:bodyPr>
          <a:lstStyle/>
          <a:p>
            <a:r>
              <a:rPr lang="en-US" dirty="0">
                <a:solidFill>
                  <a:srgbClr val="FFFF00"/>
                </a:solidFill>
              </a:rPr>
              <a:t>Competency –</a:t>
            </a:r>
            <a:r>
              <a:rPr lang="en-US" dirty="0"/>
              <a:t> Semiconductor fabrication maturity improves device reproducibility and cumulative learning</a:t>
            </a:r>
          </a:p>
          <a:p>
            <a:pPr>
              <a:buNone/>
            </a:pPr>
            <a:endParaRPr lang="en-US" dirty="0"/>
          </a:p>
          <a:p>
            <a:r>
              <a:rPr lang="en-US" dirty="0">
                <a:solidFill>
                  <a:srgbClr val="FFFF00"/>
                </a:solidFill>
              </a:rPr>
              <a:t>Challenge –</a:t>
            </a:r>
            <a:r>
              <a:rPr lang="en-US" dirty="0"/>
              <a:t> The switching transient such as </a:t>
            </a:r>
            <a:r>
              <a:rPr lang="en-US" dirty="0" err="1"/>
              <a:t>filamentation</a:t>
            </a:r>
            <a:r>
              <a:rPr lang="en-US" dirty="0"/>
              <a:t> requires proper DUT design using non-equilibrium characterization technique .</a:t>
            </a:r>
          </a:p>
          <a:p>
            <a:pPr lvl="1"/>
            <a:endParaRPr lang="en-US" dirty="0"/>
          </a:p>
          <a:p>
            <a:r>
              <a:rPr lang="en-US" dirty="0">
                <a:solidFill>
                  <a:srgbClr val="FFFF00"/>
                </a:solidFill>
              </a:rPr>
              <a:t>Novelty –</a:t>
            </a:r>
            <a:r>
              <a:rPr lang="en-US" dirty="0"/>
              <a:t> The physics of resistive switching mechanisms fuel innovations on the new classes of selectors</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Cross Point Array Operations: Access</a:t>
            </a:r>
          </a:p>
        </p:txBody>
      </p:sp>
      <p:sp>
        <p:nvSpPr>
          <p:cNvPr id="4" name="Text Placeholder 3"/>
          <p:cNvSpPr>
            <a:spLocks noGrp="1"/>
          </p:cNvSpPr>
          <p:nvPr>
            <p:ph type="body" idx="1"/>
          </p:nvPr>
        </p:nvSpPr>
        <p:spPr>
          <a:xfrm>
            <a:off x="457200" y="990600"/>
            <a:ext cx="4040188" cy="639762"/>
          </a:xfrm>
        </p:spPr>
        <p:txBody>
          <a:bodyPr/>
          <a:lstStyle/>
          <a:p>
            <a:pPr algn="ctr"/>
            <a:r>
              <a:rPr lang="en-US" dirty="0">
                <a:solidFill>
                  <a:srgbClr val="FFFF00"/>
                </a:solidFill>
              </a:rPr>
              <a:t>Unidirectional Rectifier</a:t>
            </a:r>
          </a:p>
        </p:txBody>
      </p:sp>
      <p:sp>
        <p:nvSpPr>
          <p:cNvPr id="5" name="Content Placeholder 4"/>
          <p:cNvSpPr>
            <a:spLocks noGrp="1"/>
          </p:cNvSpPr>
          <p:nvPr>
            <p:ph sz="half" idx="2"/>
          </p:nvPr>
        </p:nvSpPr>
        <p:spPr>
          <a:xfrm>
            <a:off x="457200" y="4465638"/>
            <a:ext cx="4040188" cy="1858962"/>
          </a:xfrm>
        </p:spPr>
        <p:txBody>
          <a:bodyPr/>
          <a:lstStyle/>
          <a:p>
            <a:pPr marL="0" indent="0">
              <a:buNone/>
            </a:pPr>
            <a:r>
              <a:rPr lang="en-US" dirty="0"/>
              <a:t>A rectifying selector turns on one bit with forward bias and isolates others with reverse bias.</a:t>
            </a:r>
          </a:p>
        </p:txBody>
      </p:sp>
      <p:sp>
        <p:nvSpPr>
          <p:cNvPr id="6" name="Text Placeholder 5"/>
          <p:cNvSpPr>
            <a:spLocks noGrp="1"/>
          </p:cNvSpPr>
          <p:nvPr>
            <p:ph type="body" sz="quarter" idx="3"/>
          </p:nvPr>
        </p:nvSpPr>
        <p:spPr>
          <a:xfrm>
            <a:off x="4645025" y="990600"/>
            <a:ext cx="4041775" cy="639762"/>
          </a:xfrm>
        </p:spPr>
        <p:txBody>
          <a:bodyPr/>
          <a:lstStyle/>
          <a:p>
            <a:pPr algn="ctr"/>
            <a:r>
              <a:rPr lang="en-US" dirty="0">
                <a:solidFill>
                  <a:srgbClr val="FFFF00"/>
                </a:solidFill>
              </a:rPr>
              <a:t>Bidirectional Switch</a:t>
            </a:r>
          </a:p>
        </p:txBody>
      </p:sp>
      <p:sp>
        <p:nvSpPr>
          <p:cNvPr id="7" name="Content Placeholder 6"/>
          <p:cNvSpPr>
            <a:spLocks noGrp="1"/>
          </p:cNvSpPr>
          <p:nvPr>
            <p:ph sz="quarter" idx="4"/>
          </p:nvPr>
        </p:nvSpPr>
        <p:spPr>
          <a:xfrm>
            <a:off x="4645025" y="4465638"/>
            <a:ext cx="4041775" cy="1858962"/>
          </a:xfrm>
        </p:spPr>
        <p:txBody>
          <a:bodyPr>
            <a:normAutofit lnSpcReduction="10000"/>
          </a:bodyPr>
          <a:lstStyle/>
          <a:p>
            <a:pPr marL="0" indent="0">
              <a:buNone/>
            </a:pPr>
            <a:r>
              <a:rPr lang="en-US" dirty="0"/>
              <a:t>Subject to the potential drop at each cross points, the selected bit is triggered and the unselected bits are blocked.</a:t>
            </a:r>
          </a:p>
        </p:txBody>
      </p:sp>
      <p:grpSp>
        <p:nvGrpSpPr>
          <p:cNvPr id="246" name="Group 335"/>
          <p:cNvGrpSpPr>
            <a:grpSpLocks/>
          </p:cNvGrpSpPr>
          <p:nvPr/>
        </p:nvGrpSpPr>
        <p:grpSpPr bwMode="auto">
          <a:xfrm>
            <a:off x="838200" y="1524000"/>
            <a:ext cx="3352800" cy="2895600"/>
            <a:chOff x="3023" y="2053"/>
            <a:chExt cx="2636" cy="2091"/>
          </a:xfrm>
        </p:grpSpPr>
        <p:sp>
          <p:nvSpPr>
            <p:cNvPr id="247" name="Oval 115"/>
            <p:cNvSpPr>
              <a:spLocks noChangeArrowheads="1"/>
            </p:cNvSpPr>
            <p:nvPr/>
          </p:nvSpPr>
          <p:spPr bwMode="auto">
            <a:xfrm>
              <a:off x="4283" y="3727"/>
              <a:ext cx="240" cy="183"/>
            </a:xfrm>
            <a:prstGeom prst="ellipse">
              <a:avLst/>
            </a:prstGeom>
            <a:noFill/>
            <a:ln w="57150">
              <a:solidFill>
                <a:schemeClr val="tx1"/>
              </a:solidFill>
              <a:round/>
              <a:headEnd/>
              <a:tailEnd/>
            </a:ln>
            <a:effectLst/>
          </p:spPr>
          <p:txBody>
            <a:bodyPr wrap="none" anchor="ctr"/>
            <a:lstStyle/>
            <a:p>
              <a:endParaRPr lang="en-US" sz="1200"/>
            </a:p>
          </p:txBody>
        </p:sp>
        <p:sp>
          <p:nvSpPr>
            <p:cNvPr id="248" name="Line 116"/>
            <p:cNvSpPr>
              <a:spLocks noChangeShapeType="1"/>
            </p:cNvSpPr>
            <p:nvPr/>
          </p:nvSpPr>
          <p:spPr bwMode="auto">
            <a:xfrm>
              <a:off x="4315" y="3819"/>
              <a:ext cx="160" cy="0"/>
            </a:xfrm>
            <a:prstGeom prst="line">
              <a:avLst/>
            </a:prstGeom>
            <a:noFill/>
            <a:ln w="19050">
              <a:solidFill>
                <a:schemeClr val="tx1"/>
              </a:solidFill>
              <a:round/>
              <a:headEnd/>
              <a:tailEnd/>
            </a:ln>
            <a:effectLst/>
          </p:spPr>
          <p:txBody>
            <a:bodyPr/>
            <a:lstStyle/>
            <a:p>
              <a:endParaRPr lang="en-US" sz="1200"/>
            </a:p>
          </p:txBody>
        </p:sp>
        <p:sp>
          <p:nvSpPr>
            <p:cNvPr id="249" name="Line 117"/>
            <p:cNvSpPr>
              <a:spLocks noChangeShapeType="1"/>
            </p:cNvSpPr>
            <p:nvPr/>
          </p:nvSpPr>
          <p:spPr bwMode="auto">
            <a:xfrm flipV="1">
              <a:off x="4427" y="3758"/>
              <a:ext cx="0" cy="61"/>
            </a:xfrm>
            <a:prstGeom prst="line">
              <a:avLst/>
            </a:prstGeom>
            <a:noFill/>
            <a:ln w="19050">
              <a:solidFill>
                <a:schemeClr val="tx1"/>
              </a:solidFill>
              <a:round/>
              <a:headEnd/>
              <a:tailEnd/>
            </a:ln>
            <a:effectLst/>
          </p:spPr>
          <p:txBody>
            <a:bodyPr/>
            <a:lstStyle/>
            <a:p>
              <a:endParaRPr lang="en-US" sz="1200"/>
            </a:p>
          </p:txBody>
        </p:sp>
        <p:sp>
          <p:nvSpPr>
            <p:cNvPr id="250" name="Line 118"/>
            <p:cNvSpPr>
              <a:spLocks noChangeShapeType="1"/>
            </p:cNvSpPr>
            <p:nvPr/>
          </p:nvSpPr>
          <p:spPr bwMode="auto">
            <a:xfrm flipV="1">
              <a:off x="4407" y="3758"/>
              <a:ext cx="0" cy="61"/>
            </a:xfrm>
            <a:prstGeom prst="line">
              <a:avLst/>
            </a:prstGeom>
            <a:noFill/>
            <a:ln w="19050">
              <a:solidFill>
                <a:schemeClr val="tx1"/>
              </a:solidFill>
              <a:round/>
              <a:headEnd/>
              <a:tailEnd/>
            </a:ln>
            <a:effectLst/>
          </p:spPr>
          <p:txBody>
            <a:bodyPr/>
            <a:lstStyle/>
            <a:p>
              <a:endParaRPr lang="en-US" sz="1200"/>
            </a:p>
          </p:txBody>
        </p:sp>
        <p:sp>
          <p:nvSpPr>
            <p:cNvPr id="251" name="Line 119"/>
            <p:cNvSpPr>
              <a:spLocks noChangeShapeType="1"/>
            </p:cNvSpPr>
            <p:nvPr/>
          </p:nvSpPr>
          <p:spPr bwMode="auto">
            <a:xfrm flipV="1">
              <a:off x="4359" y="3819"/>
              <a:ext cx="0" cy="61"/>
            </a:xfrm>
            <a:prstGeom prst="line">
              <a:avLst/>
            </a:prstGeom>
            <a:noFill/>
            <a:ln w="19050">
              <a:solidFill>
                <a:schemeClr val="tx1"/>
              </a:solidFill>
              <a:round/>
              <a:headEnd/>
              <a:tailEnd/>
            </a:ln>
            <a:effectLst/>
          </p:spPr>
          <p:txBody>
            <a:bodyPr/>
            <a:lstStyle/>
            <a:p>
              <a:endParaRPr lang="en-US" sz="1200"/>
            </a:p>
          </p:txBody>
        </p:sp>
        <p:sp>
          <p:nvSpPr>
            <p:cNvPr id="252" name="Line 120"/>
            <p:cNvSpPr>
              <a:spLocks noChangeShapeType="1"/>
            </p:cNvSpPr>
            <p:nvPr/>
          </p:nvSpPr>
          <p:spPr bwMode="auto">
            <a:xfrm flipV="1">
              <a:off x="4379" y="3819"/>
              <a:ext cx="0" cy="61"/>
            </a:xfrm>
            <a:prstGeom prst="line">
              <a:avLst/>
            </a:prstGeom>
            <a:noFill/>
            <a:ln w="19050">
              <a:solidFill>
                <a:schemeClr val="tx1"/>
              </a:solidFill>
              <a:round/>
              <a:headEnd/>
              <a:tailEnd/>
            </a:ln>
            <a:effectLst/>
          </p:spPr>
          <p:txBody>
            <a:bodyPr/>
            <a:lstStyle/>
            <a:p>
              <a:endParaRPr lang="en-US" sz="1200"/>
            </a:p>
          </p:txBody>
        </p:sp>
        <p:sp>
          <p:nvSpPr>
            <p:cNvPr id="253" name="Line 121"/>
            <p:cNvSpPr>
              <a:spLocks noChangeShapeType="1"/>
            </p:cNvSpPr>
            <p:nvPr/>
          </p:nvSpPr>
          <p:spPr bwMode="auto">
            <a:xfrm flipH="1">
              <a:off x="4416" y="3664"/>
              <a:ext cx="0" cy="61"/>
            </a:xfrm>
            <a:prstGeom prst="line">
              <a:avLst/>
            </a:prstGeom>
            <a:noFill/>
            <a:ln w="19050">
              <a:solidFill>
                <a:schemeClr val="tx1"/>
              </a:solidFill>
              <a:round/>
              <a:headEnd/>
              <a:tailEnd/>
            </a:ln>
            <a:effectLst/>
          </p:spPr>
          <p:txBody>
            <a:bodyPr/>
            <a:lstStyle/>
            <a:p>
              <a:endParaRPr lang="en-US" sz="1200"/>
            </a:p>
          </p:txBody>
        </p:sp>
        <p:sp>
          <p:nvSpPr>
            <p:cNvPr id="254" name="Line 126"/>
            <p:cNvSpPr>
              <a:spLocks noChangeShapeType="1"/>
            </p:cNvSpPr>
            <p:nvPr/>
          </p:nvSpPr>
          <p:spPr bwMode="auto">
            <a:xfrm flipV="1">
              <a:off x="4416" y="3360"/>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255" name="Line 127"/>
            <p:cNvSpPr>
              <a:spLocks noChangeShapeType="1"/>
            </p:cNvSpPr>
            <p:nvPr/>
          </p:nvSpPr>
          <p:spPr bwMode="auto">
            <a:xfrm flipV="1">
              <a:off x="4416" y="3910"/>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256" name="Line 128"/>
            <p:cNvSpPr>
              <a:spLocks noChangeShapeType="1"/>
            </p:cNvSpPr>
            <p:nvPr/>
          </p:nvSpPr>
          <p:spPr bwMode="auto">
            <a:xfrm flipH="1">
              <a:off x="4123" y="2400"/>
              <a:ext cx="1301" cy="1194"/>
            </a:xfrm>
            <a:prstGeom prst="line">
              <a:avLst/>
            </a:prstGeom>
            <a:noFill/>
            <a:ln w="57150">
              <a:solidFill>
                <a:schemeClr val="tx1"/>
              </a:solidFill>
              <a:round/>
              <a:headEnd type="none" w="sm" len="sm"/>
              <a:tailEnd/>
            </a:ln>
            <a:effectLst/>
          </p:spPr>
          <p:txBody>
            <a:bodyPr wrap="none" anchor="ctr"/>
            <a:lstStyle/>
            <a:p>
              <a:endParaRPr lang="en-US" sz="1200"/>
            </a:p>
          </p:txBody>
        </p:sp>
        <p:sp>
          <p:nvSpPr>
            <p:cNvPr id="257" name="Line 129"/>
            <p:cNvSpPr>
              <a:spLocks noChangeShapeType="1"/>
            </p:cNvSpPr>
            <p:nvPr/>
          </p:nvSpPr>
          <p:spPr bwMode="auto">
            <a:xfrm flipH="1">
              <a:off x="3072" y="4032"/>
              <a:ext cx="1440" cy="0"/>
            </a:xfrm>
            <a:prstGeom prst="line">
              <a:avLst/>
            </a:prstGeom>
            <a:noFill/>
            <a:ln w="57150">
              <a:solidFill>
                <a:schemeClr val="tx1"/>
              </a:solidFill>
              <a:round/>
              <a:headEnd type="none" w="sm" len="sm"/>
              <a:tailEnd/>
            </a:ln>
            <a:effectLst/>
          </p:spPr>
          <p:txBody>
            <a:bodyPr wrap="none" anchor="ctr"/>
            <a:lstStyle/>
            <a:p>
              <a:endParaRPr lang="en-US" sz="1200"/>
            </a:p>
          </p:txBody>
        </p:sp>
        <p:sp>
          <p:nvSpPr>
            <p:cNvPr id="258" name="Oval 130"/>
            <p:cNvSpPr>
              <a:spLocks noChangeArrowheads="1"/>
            </p:cNvSpPr>
            <p:nvPr/>
          </p:nvSpPr>
          <p:spPr bwMode="auto">
            <a:xfrm>
              <a:off x="4914" y="3151"/>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259" name="Line 131"/>
            <p:cNvSpPr>
              <a:spLocks noChangeShapeType="1"/>
            </p:cNvSpPr>
            <p:nvPr/>
          </p:nvSpPr>
          <p:spPr bwMode="auto">
            <a:xfrm>
              <a:off x="4954" y="3243"/>
              <a:ext cx="160" cy="0"/>
            </a:xfrm>
            <a:prstGeom prst="line">
              <a:avLst/>
            </a:prstGeom>
            <a:noFill/>
            <a:ln w="19050">
              <a:solidFill>
                <a:schemeClr val="tx1"/>
              </a:solidFill>
              <a:round/>
              <a:headEnd/>
              <a:tailEnd/>
            </a:ln>
            <a:effectLst/>
          </p:spPr>
          <p:txBody>
            <a:bodyPr/>
            <a:lstStyle/>
            <a:p>
              <a:endParaRPr lang="en-US" sz="1200"/>
            </a:p>
          </p:txBody>
        </p:sp>
        <p:sp>
          <p:nvSpPr>
            <p:cNvPr id="260" name="Line 132"/>
            <p:cNvSpPr>
              <a:spLocks noChangeShapeType="1"/>
            </p:cNvSpPr>
            <p:nvPr/>
          </p:nvSpPr>
          <p:spPr bwMode="auto">
            <a:xfrm flipV="1">
              <a:off x="5074" y="3182"/>
              <a:ext cx="0" cy="61"/>
            </a:xfrm>
            <a:prstGeom prst="line">
              <a:avLst/>
            </a:prstGeom>
            <a:noFill/>
            <a:ln w="19050">
              <a:solidFill>
                <a:schemeClr val="tx1"/>
              </a:solidFill>
              <a:round/>
              <a:headEnd/>
              <a:tailEnd/>
            </a:ln>
            <a:effectLst/>
          </p:spPr>
          <p:txBody>
            <a:bodyPr/>
            <a:lstStyle/>
            <a:p>
              <a:endParaRPr lang="en-US" sz="1200"/>
            </a:p>
          </p:txBody>
        </p:sp>
        <p:sp>
          <p:nvSpPr>
            <p:cNvPr id="261" name="Line 133"/>
            <p:cNvSpPr>
              <a:spLocks noChangeShapeType="1"/>
            </p:cNvSpPr>
            <p:nvPr/>
          </p:nvSpPr>
          <p:spPr bwMode="auto">
            <a:xfrm flipV="1">
              <a:off x="5054" y="3182"/>
              <a:ext cx="0" cy="61"/>
            </a:xfrm>
            <a:prstGeom prst="line">
              <a:avLst/>
            </a:prstGeom>
            <a:noFill/>
            <a:ln w="19050">
              <a:solidFill>
                <a:schemeClr val="tx1"/>
              </a:solidFill>
              <a:round/>
              <a:headEnd/>
              <a:tailEnd/>
            </a:ln>
            <a:effectLst/>
          </p:spPr>
          <p:txBody>
            <a:bodyPr/>
            <a:lstStyle/>
            <a:p>
              <a:endParaRPr lang="en-US" sz="1200"/>
            </a:p>
          </p:txBody>
        </p:sp>
        <p:sp>
          <p:nvSpPr>
            <p:cNvPr id="262" name="Line 134"/>
            <p:cNvSpPr>
              <a:spLocks noChangeShapeType="1"/>
            </p:cNvSpPr>
            <p:nvPr/>
          </p:nvSpPr>
          <p:spPr bwMode="auto">
            <a:xfrm flipV="1">
              <a:off x="4994" y="3243"/>
              <a:ext cx="0" cy="61"/>
            </a:xfrm>
            <a:prstGeom prst="line">
              <a:avLst/>
            </a:prstGeom>
            <a:noFill/>
            <a:ln w="19050">
              <a:solidFill>
                <a:schemeClr val="tx1"/>
              </a:solidFill>
              <a:round/>
              <a:headEnd/>
              <a:tailEnd/>
            </a:ln>
            <a:effectLst/>
          </p:spPr>
          <p:txBody>
            <a:bodyPr/>
            <a:lstStyle/>
            <a:p>
              <a:endParaRPr lang="en-US" sz="1200"/>
            </a:p>
          </p:txBody>
        </p:sp>
        <p:sp>
          <p:nvSpPr>
            <p:cNvPr id="263" name="Line 135"/>
            <p:cNvSpPr>
              <a:spLocks noChangeShapeType="1"/>
            </p:cNvSpPr>
            <p:nvPr/>
          </p:nvSpPr>
          <p:spPr bwMode="auto">
            <a:xfrm flipV="1">
              <a:off x="5014" y="3243"/>
              <a:ext cx="0" cy="61"/>
            </a:xfrm>
            <a:prstGeom prst="line">
              <a:avLst/>
            </a:prstGeom>
            <a:noFill/>
            <a:ln w="19050">
              <a:solidFill>
                <a:schemeClr val="tx1"/>
              </a:solidFill>
              <a:round/>
              <a:headEnd/>
              <a:tailEnd/>
            </a:ln>
            <a:effectLst/>
          </p:spPr>
          <p:txBody>
            <a:bodyPr/>
            <a:lstStyle/>
            <a:p>
              <a:endParaRPr lang="en-US" sz="1200"/>
            </a:p>
          </p:txBody>
        </p:sp>
        <p:sp>
          <p:nvSpPr>
            <p:cNvPr id="264" name="Line 136"/>
            <p:cNvSpPr>
              <a:spLocks noChangeShapeType="1"/>
            </p:cNvSpPr>
            <p:nvPr/>
          </p:nvSpPr>
          <p:spPr bwMode="auto">
            <a:xfrm flipH="1">
              <a:off x="5040" y="3088"/>
              <a:ext cx="0" cy="61"/>
            </a:xfrm>
            <a:prstGeom prst="line">
              <a:avLst/>
            </a:prstGeom>
            <a:noFill/>
            <a:ln w="19050">
              <a:solidFill>
                <a:schemeClr val="tx1"/>
              </a:solidFill>
              <a:round/>
              <a:headEnd/>
              <a:tailEnd/>
            </a:ln>
            <a:effectLst/>
          </p:spPr>
          <p:txBody>
            <a:bodyPr/>
            <a:lstStyle/>
            <a:p>
              <a:endParaRPr lang="en-US" sz="1200"/>
            </a:p>
          </p:txBody>
        </p:sp>
        <p:sp>
          <p:nvSpPr>
            <p:cNvPr id="265" name="Line 141"/>
            <p:cNvSpPr>
              <a:spLocks noChangeShapeType="1"/>
            </p:cNvSpPr>
            <p:nvPr/>
          </p:nvSpPr>
          <p:spPr bwMode="auto">
            <a:xfrm flipV="1">
              <a:off x="5040" y="2784"/>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266" name="Line 142"/>
            <p:cNvSpPr>
              <a:spLocks noChangeShapeType="1"/>
            </p:cNvSpPr>
            <p:nvPr/>
          </p:nvSpPr>
          <p:spPr bwMode="auto">
            <a:xfrm flipV="1">
              <a:off x="5040" y="3334"/>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267" name="Line 169"/>
            <p:cNvSpPr>
              <a:spLocks noChangeShapeType="1"/>
            </p:cNvSpPr>
            <p:nvPr/>
          </p:nvSpPr>
          <p:spPr bwMode="auto">
            <a:xfrm flipH="1">
              <a:off x="3023" y="2399"/>
              <a:ext cx="1243" cy="1147"/>
            </a:xfrm>
            <a:prstGeom prst="line">
              <a:avLst/>
            </a:prstGeom>
            <a:noFill/>
            <a:ln w="19050">
              <a:solidFill>
                <a:schemeClr val="tx1"/>
              </a:solidFill>
              <a:round/>
              <a:headEnd type="none" w="sm" len="sm"/>
              <a:tailEnd/>
            </a:ln>
            <a:effectLst/>
          </p:spPr>
          <p:txBody>
            <a:bodyPr wrap="none" anchor="ctr"/>
            <a:lstStyle/>
            <a:p>
              <a:endParaRPr lang="en-US" sz="1200"/>
            </a:p>
          </p:txBody>
        </p:sp>
        <p:sp>
          <p:nvSpPr>
            <p:cNvPr id="268" name="Line 215"/>
            <p:cNvSpPr>
              <a:spLocks noChangeShapeType="1"/>
            </p:cNvSpPr>
            <p:nvPr/>
          </p:nvSpPr>
          <p:spPr bwMode="auto">
            <a:xfrm flipH="1">
              <a:off x="3310" y="2399"/>
              <a:ext cx="1243" cy="1147"/>
            </a:xfrm>
            <a:prstGeom prst="line">
              <a:avLst/>
            </a:prstGeom>
            <a:noFill/>
            <a:ln w="19050">
              <a:solidFill>
                <a:schemeClr val="tx1"/>
              </a:solidFill>
              <a:round/>
              <a:headEnd type="none" w="sm" len="sm"/>
              <a:tailEnd/>
            </a:ln>
            <a:effectLst/>
          </p:spPr>
          <p:txBody>
            <a:bodyPr wrap="none" anchor="ctr"/>
            <a:lstStyle/>
            <a:p>
              <a:endParaRPr lang="en-US" sz="1200"/>
            </a:p>
          </p:txBody>
        </p:sp>
        <p:sp>
          <p:nvSpPr>
            <p:cNvPr id="269" name="Line 216"/>
            <p:cNvSpPr>
              <a:spLocks noChangeShapeType="1"/>
            </p:cNvSpPr>
            <p:nvPr/>
          </p:nvSpPr>
          <p:spPr bwMode="auto">
            <a:xfrm flipH="1">
              <a:off x="3696" y="3456"/>
              <a:ext cx="1440" cy="0"/>
            </a:xfrm>
            <a:prstGeom prst="line">
              <a:avLst/>
            </a:prstGeom>
            <a:noFill/>
            <a:ln w="19050">
              <a:solidFill>
                <a:schemeClr val="tx1"/>
              </a:solidFill>
              <a:round/>
              <a:headEnd type="none" w="sm" len="sm"/>
              <a:tailEnd/>
            </a:ln>
            <a:effectLst/>
          </p:spPr>
          <p:txBody>
            <a:bodyPr wrap="none" anchor="ctr"/>
            <a:lstStyle/>
            <a:p>
              <a:endParaRPr lang="en-US" sz="1200"/>
            </a:p>
          </p:txBody>
        </p:sp>
        <p:sp>
          <p:nvSpPr>
            <p:cNvPr id="270" name="Line 217"/>
            <p:cNvSpPr>
              <a:spLocks noChangeShapeType="1"/>
            </p:cNvSpPr>
            <p:nvPr/>
          </p:nvSpPr>
          <p:spPr bwMode="auto">
            <a:xfrm flipH="1">
              <a:off x="4032" y="3168"/>
              <a:ext cx="1440" cy="0"/>
            </a:xfrm>
            <a:prstGeom prst="line">
              <a:avLst/>
            </a:prstGeom>
            <a:noFill/>
            <a:ln w="19050">
              <a:solidFill>
                <a:schemeClr val="tx1"/>
              </a:solidFill>
              <a:round/>
              <a:headEnd type="none" w="sm" len="sm"/>
              <a:tailEnd/>
            </a:ln>
            <a:effectLst/>
          </p:spPr>
          <p:txBody>
            <a:bodyPr wrap="none" anchor="ctr"/>
            <a:lstStyle/>
            <a:p>
              <a:endParaRPr lang="en-US" sz="1200"/>
            </a:p>
          </p:txBody>
        </p:sp>
        <p:sp>
          <p:nvSpPr>
            <p:cNvPr id="271" name="Text Box 218"/>
            <p:cNvSpPr txBox="1">
              <a:spLocks noChangeArrowheads="1"/>
            </p:cNvSpPr>
            <p:nvPr/>
          </p:nvSpPr>
          <p:spPr bwMode="auto">
            <a:xfrm>
              <a:off x="3648" y="3504"/>
              <a:ext cx="424" cy="640"/>
            </a:xfrm>
            <a:prstGeom prst="rect">
              <a:avLst/>
            </a:prstGeom>
            <a:noFill/>
            <a:ln w="9525">
              <a:noFill/>
              <a:miter lim="800000"/>
              <a:headEnd/>
              <a:tailEnd/>
            </a:ln>
            <a:effectLst/>
          </p:spPr>
          <p:txBody>
            <a:bodyPr wrap="none">
              <a:spAutoFit/>
            </a:bodyPr>
            <a:lstStyle/>
            <a:p>
              <a:r>
                <a:rPr lang="en-US" sz="4000">
                  <a:latin typeface="Neo Sans Intel Medium" pitchFamily="34" charset="0"/>
                </a:rPr>
                <a:t>…</a:t>
              </a:r>
            </a:p>
          </p:txBody>
        </p:sp>
        <p:sp>
          <p:nvSpPr>
            <p:cNvPr id="272" name="Text Box 219"/>
            <p:cNvSpPr txBox="1">
              <a:spLocks noChangeArrowheads="1"/>
            </p:cNvSpPr>
            <p:nvPr/>
          </p:nvSpPr>
          <p:spPr bwMode="auto">
            <a:xfrm rot="18919812">
              <a:off x="3899" y="2894"/>
              <a:ext cx="424" cy="640"/>
            </a:xfrm>
            <a:prstGeom prst="rect">
              <a:avLst/>
            </a:prstGeom>
            <a:noFill/>
            <a:ln w="9525">
              <a:noFill/>
              <a:miter lim="800000"/>
              <a:headEnd/>
              <a:tailEnd/>
            </a:ln>
            <a:effectLst/>
          </p:spPr>
          <p:txBody>
            <a:bodyPr wrap="none">
              <a:spAutoFit/>
            </a:bodyPr>
            <a:lstStyle/>
            <a:p>
              <a:r>
                <a:rPr lang="en-US" sz="4000" dirty="0">
                  <a:latin typeface="Neo Sans Intel Medium" pitchFamily="34" charset="0"/>
                </a:rPr>
                <a:t>…</a:t>
              </a:r>
            </a:p>
          </p:txBody>
        </p:sp>
        <p:sp>
          <p:nvSpPr>
            <p:cNvPr id="273" name="Text Box 220"/>
            <p:cNvSpPr txBox="1">
              <a:spLocks noChangeArrowheads="1"/>
            </p:cNvSpPr>
            <p:nvPr/>
          </p:nvSpPr>
          <p:spPr bwMode="auto">
            <a:xfrm>
              <a:off x="5088" y="2112"/>
              <a:ext cx="571" cy="278"/>
            </a:xfrm>
            <a:prstGeom prst="rect">
              <a:avLst/>
            </a:prstGeom>
            <a:noFill/>
            <a:ln w="9525">
              <a:noFill/>
              <a:miter lim="800000"/>
              <a:headEnd/>
              <a:tailEnd/>
            </a:ln>
            <a:effectLst/>
          </p:spPr>
          <p:txBody>
            <a:bodyPr>
              <a:spAutoFit/>
            </a:bodyPr>
            <a:lstStyle/>
            <a:p>
              <a:r>
                <a:rPr lang="en-US" sz="1400" b="1">
                  <a:latin typeface="Neo Sans Intel" pitchFamily="34" charset="0"/>
                </a:rPr>
                <a:t>V</a:t>
              </a:r>
              <a:r>
                <a:rPr lang="en-US" sz="1400" b="1" baseline="-25000">
                  <a:latin typeface="Neo Sans Intel" pitchFamily="34" charset="0"/>
                </a:rPr>
                <a:t>access</a:t>
              </a:r>
            </a:p>
          </p:txBody>
        </p:sp>
        <p:sp>
          <p:nvSpPr>
            <p:cNvPr id="274" name="Text Box 221"/>
            <p:cNvSpPr txBox="1">
              <a:spLocks noChangeArrowheads="1"/>
            </p:cNvSpPr>
            <p:nvPr/>
          </p:nvSpPr>
          <p:spPr bwMode="auto">
            <a:xfrm>
              <a:off x="4608" y="3888"/>
              <a:ext cx="475" cy="250"/>
            </a:xfrm>
            <a:prstGeom prst="rect">
              <a:avLst/>
            </a:prstGeom>
            <a:noFill/>
            <a:ln w="9525">
              <a:noFill/>
              <a:miter lim="800000"/>
              <a:headEnd/>
              <a:tailEnd/>
            </a:ln>
            <a:effectLst/>
          </p:spPr>
          <p:txBody>
            <a:bodyPr>
              <a:spAutoFit/>
            </a:bodyPr>
            <a:lstStyle/>
            <a:p>
              <a:r>
                <a:rPr lang="en-US" sz="1200" b="1">
                  <a:latin typeface="Neo Sans Intel" pitchFamily="34" charset="0"/>
                </a:rPr>
                <a:t>0</a:t>
              </a:r>
              <a:endParaRPr lang="en-US" sz="1200" b="1" baseline="-25000">
                <a:latin typeface="Neo Sans Intel" pitchFamily="34" charset="0"/>
              </a:endParaRPr>
            </a:p>
          </p:txBody>
        </p:sp>
        <p:sp>
          <p:nvSpPr>
            <p:cNvPr id="275" name="AutoShape 222"/>
            <p:cNvSpPr>
              <a:spLocks/>
            </p:cNvSpPr>
            <p:nvPr/>
          </p:nvSpPr>
          <p:spPr bwMode="auto">
            <a:xfrm rot="16200000">
              <a:off x="4528" y="1992"/>
              <a:ext cx="96" cy="624"/>
            </a:xfrm>
            <a:prstGeom prst="rightBrace">
              <a:avLst>
                <a:gd name="adj1" fmla="val 54167"/>
                <a:gd name="adj2" fmla="val 50000"/>
              </a:avLst>
            </a:prstGeom>
            <a:noFill/>
            <a:ln w="9525">
              <a:solidFill>
                <a:schemeClr val="tx1"/>
              </a:solidFill>
              <a:round/>
              <a:headEnd/>
              <a:tailEnd/>
            </a:ln>
            <a:effectLst/>
          </p:spPr>
          <p:txBody>
            <a:bodyPr vert="eaVert" wrap="none" anchor="ctr"/>
            <a:lstStyle/>
            <a:p>
              <a:pPr algn="ctr"/>
              <a:endParaRPr lang="en-US" sz="1200"/>
            </a:p>
          </p:txBody>
        </p:sp>
        <p:sp>
          <p:nvSpPr>
            <p:cNvPr id="276" name="Text Box 223"/>
            <p:cNvSpPr txBox="1">
              <a:spLocks noChangeArrowheads="1"/>
            </p:cNvSpPr>
            <p:nvPr/>
          </p:nvSpPr>
          <p:spPr bwMode="auto">
            <a:xfrm>
              <a:off x="5079" y="3631"/>
              <a:ext cx="526" cy="278"/>
            </a:xfrm>
            <a:prstGeom prst="rect">
              <a:avLst/>
            </a:prstGeom>
            <a:noFill/>
            <a:ln w="9525">
              <a:noFill/>
              <a:miter lim="800000"/>
              <a:headEnd/>
              <a:tailEnd/>
            </a:ln>
            <a:effectLst/>
          </p:spPr>
          <p:txBody>
            <a:bodyPr>
              <a:spAutoFit/>
            </a:bodyPr>
            <a:lstStyle/>
            <a:p>
              <a:r>
                <a:rPr lang="en-US" sz="1400" b="1">
                  <a:latin typeface="Neo Sans Intel" pitchFamily="34" charset="0"/>
                </a:rPr>
                <a:t>V</a:t>
              </a:r>
              <a:r>
                <a:rPr lang="en-US" sz="1400" b="1" baseline="-25000">
                  <a:latin typeface="Neo Sans Intel" pitchFamily="34" charset="0"/>
                </a:rPr>
                <a:t>access</a:t>
              </a:r>
            </a:p>
          </p:txBody>
        </p:sp>
        <p:sp>
          <p:nvSpPr>
            <p:cNvPr id="277" name="Text Box 224"/>
            <p:cNvSpPr txBox="1">
              <a:spLocks noChangeArrowheads="1"/>
            </p:cNvSpPr>
            <p:nvPr/>
          </p:nvSpPr>
          <p:spPr bwMode="auto">
            <a:xfrm>
              <a:off x="4458" y="2053"/>
              <a:ext cx="336" cy="278"/>
            </a:xfrm>
            <a:prstGeom prst="rect">
              <a:avLst/>
            </a:prstGeom>
            <a:noFill/>
            <a:ln w="9525">
              <a:noFill/>
              <a:miter lim="800000"/>
              <a:headEnd/>
              <a:tailEnd/>
            </a:ln>
            <a:effectLst/>
          </p:spPr>
          <p:txBody>
            <a:bodyPr>
              <a:spAutoFit/>
            </a:bodyPr>
            <a:lstStyle/>
            <a:p>
              <a:r>
                <a:rPr lang="en-US" sz="1400" b="1">
                  <a:latin typeface="Neo Sans Intel" pitchFamily="34" charset="0"/>
                </a:rPr>
                <a:t>0</a:t>
              </a:r>
              <a:endParaRPr lang="en-US" sz="1400" b="1" baseline="-25000">
                <a:latin typeface="Neo Sans Intel" pitchFamily="34" charset="0"/>
              </a:endParaRPr>
            </a:p>
          </p:txBody>
        </p:sp>
        <p:sp>
          <p:nvSpPr>
            <p:cNvPr id="278" name="AutoShape 225"/>
            <p:cNvSpPr>
              <a:spLocks/>
            </p:cNvSpPr>
            <p:nvPr/>
          </p:nvSpPr>
          <p:spPr bwMode="auto">
            <a:xfrm rot="24188538">
              <a:off x="5280" y="3168"/>
              <a:ext cx="96" cy="624"/>
            </a:xfrm>
            <a:prstGeom prst="rightBrace">
              <a:avLst>
                <a:gd name="adj1" fmla="val 54167"/>
                <a:gd name="adj2" fmla="val 50000"/>
              </a:avLst>
            </a:prstGeom>
            <a:noFill/>
            <a:ln w="9525">
              <a:solidFill>
                <a:schemeClr val="tx1"/>
              </a:solidFill>
              <a:round/>
              <a:headEnd/>
              <a:tailEnd/>
            </a:ln>
            <a:effectLst/>
          </p:spPr>
          <p:txBody>
            <a:bodyPr wrap="none" anchor="ctr"/>
            <a:lstStyle/>
            <a:p>
              <a:pPr algn="ctr"/>
              <a:endParaRPr lang="en-US" sz="1200"/>
            </a:p>
          </p:txBody>
        </p:sp>
        <p:grpSp>
          <p:nvGrpSpPr>
            <p:cNvPr id="279" name="Group 244"/>
            <p:cNvGrpSpPr>
              <a:grpSpLocks/>
            </p:cNvGrpSpPr>
            <p:nvPr/>
          </p:nvGrpSpPr>
          <p:grpSpPr bwMode="auto">
            <a:xfrm>
              <a:off x="5204" y="2496"/>
              <a:ext cx="240" cy="672"/>
              <a:chOff x="5204" y="2496"/>
              <a:chExt cx="240" cy="672"/>
            </a:xfrm>
          </p:grpSpPr>
          <p:sp>
            <p:nvSpPr>
              <p:cNvPr id="365" name="Oval 143"/>
              <p:cNvSpPr>
                <a:spLocks noChangeArrowheads="1"/>
              </p:cNvSpPr>
              <p:nvPr/>
            </p:nvSpPr>
            <p:spPr bwMode="auto">
              <a:xfrm>
                <a:off x="5204" y="2863"/>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366" name="Line 144"/>
              <p:cNvSpPr>
                <a:spLocks noChangeShapeType="1"/>
              </p:cNvSpPr>
              <p:nvPr/>
            </p:nvSpPr>
            <p:spPr bwMode="auto">
              <a:xfrm>
                <a:off x="5244" y="2955"/>
                <a:ext cx="160" cy="0"/>
              </a:xfrm>
              <a:prstGeom prst="line">
                <a:avLst/>
              </a:prstGeom>
              <a:noFill/>
              <a:ln w="19050">
                <a:solidFill>
                  <a:schemeClr val="tx1"/>
                </a:solidFill>
                <a:round/>
                <a:headEnd/>
                <a:tailEnd/>
              </a:ln>
              <a:effectLst/>
            </p:spPr>
            <p:txBody>
              <a:bodyPr/>
              <a:lstStyle/>
              <a:p>
                <a:endParaRPr lang="en-US" sz="1200"/>
              </a:p>
            </p:txBody>
          </p:sp>
          <p:sp>
            <p:nvSpPr>
              <p:cNvPr id="367" name="Line 145"/>
              <p:cNvSpPr>
                <a:spLocks noChangeShapeType="1"/>
              </p:cNvSpPr>
              <p:nvPr/>
            </p:nvSpPr>
            <p:spPr bwMode="auto">
              <a:xfrm flipV="1">
                <a:off x="5364" y="2894"/>
                <a:ext cx="0" cy="61"/>
              </a:xfrm>
              <a:prstGeom prst="line">
                <a:avLst/>
              </a:prstGeom>
              <a:noFill/>
              <a:ln w="19050">
                <a:solidFill>
                  <a:schemeClr val="tx1"/>
                </a:solidFill>
                <a:round/>
                <a:headEnd/>
                <a:tailEnd/>
              </a:ln>
              <a:effectLst/>
            </p:spPr>
            <p:txBody>
              <a:bodyPr/>
              <a:lstStyle/>
              <a:p>
                <a:endParaRPr lang="en-US" sz="1200"/>
              </a:p>
            </p:txBody>
          </p:sp>
          <p:sp>
            <p:nvSpPr>
              <p:cNvPr id="368" name="Line 146"/>
              <p:cNvSpPr>
                <a:spLocks noChangeShapeType="1"/>
              </p:cNvSpPr>
              <p:nvPr/>
            </p:nvSpPr>
            <p:spPr bwMode="auto">
              <a:xfrm flipV="1">
                <a:off x="5344" y="2894"/>
                <a:ext cx="0" cy="61"/>
              </a:xfrm>
              <a:prstGeom prst="line">
                <a:avLst/>
              </a:prstGeom>
              <a:noFill/>
              <a:ln w="19050">
                <a:solidFill>
                  <a:schemeClr val="tx1"/>
                </a:solidFill>
                <a:round/>
                <a:headEnd/>
                <a:tailEnd/>
              </a:ln>
              <a:effectLst/>
            </p:spPr>
            <p:txBody>
              <a:bodyPr/>
              <a:lstStyle/>
              <a:p>
                <a:endParaRPr lang="en-US" sz="1200"/>
              </a:p>
            </p:txBody>
          </p:sp>
          <p:sp>
            <p:nvSpPr>
              <p:cNvPr id="369" name="Line 147"/>
              <p:cNvSpPr>
                <a:spLocks noChangeShapeType="1"/>
              </p:cNvSpPr>
              <p:nvPr/>
            </p:nvSpPr>
            <p:spPr bwMode="auto">
              <a:xfrm flipV="1">
                <a:off x="5284" y="2955"/>
                <a:ext cx="0" cy="61"/>
              </a:xfrm>
              <a:prstGeom prst="line">
                <a:avLst/>
              </a:prstGeom>
              <a:noFill/>
              <a:ln w="19050">
                <a:solidFill>
                  <a:schemeClr val="tx1"/>
                </a:solidFill>
                <a:round/>
                <a:headEnd/>
                <a:tailEnd/>
              </a:ln>
              <a:effectLst/>
            </p:spPr>
            <p:txBody>
              <a:bodyPr/>
              <a:lstStyle/>
              <a:p>
                <a:endParaRPr lang="en-US" sz="1200"/>
              </a:p>
            </p:txBody>
          </p:sp>
          <p:sp>
            <p:nvSpPr>
              <p:cNvPr id="370" name="Line 148"/>
              <p:cNvSpPr>
                <a:spLocks noChangeShapeType="1"/>
              </p:cNvSpPr>
              <p:nvPr/>
            </p:nvSpPr>
            <p:spPr bwMode="auto">
              <a:xfrm flipV="1">
                <a:off x="5304" y="2955"/>
                <a:ext cx="0" cy="61"/>
              </a:xfrm>
              <a:prstGeom prst="line">
                <a:avLst/>
              </a:prstGeom>
              <a:noFill/>
              <a:ln w="19050">
                <a:solidFill>
                  <a:schemeClr val="tx1"/>
                </a:solidFill>
                <a:round/>
                <a:headEnd/>
                <a:tailEnd/>
              </a:ln>
              <a:effectLst/>
            </p:spPr>
            <p:txBody>
              <a:bodyPr/>
              <a:lstStyle/>
              <a:p>
                <a:endParaRPr lang="en-US" sz="1200"/>
              </a:p>
            </p:txBody>
          </p:sp>
          <p:sp>
            <p:nvSpPr>
              <p:cNvPr id="371" name="Line 149"/>
              <p:cNvSpPr>
                <a:spLocks noChangeShapeType="1"/>
              </p:cNvSpPr>
              <p:nvPr/>
            </p:nvSpPr>
            <p:spPr bwMode="auto">
              <a:xfrm flipH="1">
                <a:off x="5328" y="2800"/>
                <a:ext cx="0" cy="61"/>
              </a:xfrm>
              <a:prstGeom prst="line">
                <a:avLst/>
              </a:prstGeom>
              <a:noFill/>
              <a:ln w="19050">
                <a:solidFill>
                  <a:schemeClr val="tx1"/>
                </a:solidFill>
                <a:round/>
                <a:headEnd/>
                <a:tailEnd/>
              </a:ln>
              <a:effectLst/>
            </p:spPr>
            <p:txBody>
              <a:bodyPr/>
              <a:lstStyle/>
              <a:p>
                <a:endParaRPr lang="en-US" sz="1200"/>
              </a:p>
            </p:txBody>
          </p:sp>
          <p:sp>
            <p:nvSpPr>
              <p:cNvPr id="372" name="Line 154"/>
              <p:cNvSpPr>
                <a:spLocks noChangeShapeType="1"/>
              </p:cNvSpPr>
              <p:nvPr/>
            </p:nvSpPr>
            <p:spPr bwMode="auto">
              <a:xfrm flipV="1">
                <a:off x="5328" y="2496"/>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373" name="Line 155"/>
              <p:cNvSpPr>
                <a:spLocks noChangeShapeType="1"/>
              </p:cNvSpPr>
              <p:nvPr/>
            </p:nvSpPr>
            <p:spPr bwMode="auto">
              <a:xfrm flipV="1">
                <a:off x="5328" y="3046"/>
                <a:ext cx="0" cy="122"/>
              </a:xfrm>
              <a:prstGeom prst="line">
                <a:avLst/>
              </a:prstGeom>
              <a:noFill/>
              <a:ln w="19050">
                <a:solidFill>
                  <a:schemeClr val="tx1"/>
                </a:solidFill>
                <a:round/>
                <a:headEnd type="none" w="sm" len="sm"/>
                <a:tailEnd/>
              </a:ln>
              <a:effectLst/>
            </p:spPr>
            <p:txBody>
              <a:bodyPr wrap="none" anchor="ctr"/>
              <a:lstStyle/>
              <a:p>
                <a:endParaRPr lang="en-US" sz="1200"/>
              </a:p>
            </p:txBody>
          </p:sp>
          <p:grpSp>
            <p:nvGrpSpPr>
              <p:cNvPr id="374" name="Group 228"/>
              <p:cNvGrpSpPr>
                <a:grpSpLocks/>
              </p:cNvGrpSpPr>
              <p:nvPr/>
            </p:nvGrpSpPr>
            <p:grpSpPr bwMode="auto">
              <a:xfrm>
                <a:off x="5264" y="2592"/>
                <a:ext cx="112" cy="218"/>
                <a:chOff x="3584" y="1091"/>
                <a:chExt cx="112" cy="218"/>
              </a:xfrm>
            </p:grpSpPr>
            <p:sp>
              <p:nvSpPr>
                <p:cNvPr id="375" name="Line 151"/>
                <p:cNvSpPr>
                  <a:spLocks noChangeShapeType="1"/>
                </p:cNvSpPr>
                <p:nvPr/>
              </p:nvSpPr>
              <p:spPr bwMode="auto">
                <a:xfrm>
                  <a:off x="3584" y="1248"/>
                  <a:ext cx="112" cy="0"/>
                </a:xfrm>
                <a:prstGeom prst="line">
                  <a:avLst/>
                </a:prstGeom>
                <a:noFill/>
                <a:ln w="19050">
                  <a:solidFill>
                    <a:schemeClr val="tx1"/>
                  </a:solidFill>
                  <a:round/>
                  <a:headEnd/>
                  <a:tailEnd/>
                </a:ln>
                <a:effectLst/>
              </p:spPr>
              <p:txBody>
                <a:bodyPr/>
                <a:lstStyle/>
                <a:p>
                  <a:endParaRPr lang="en-US" sz="1200"/>
                </a:p>
              </p:txBody>
            </p:sp>
            <p:sp>
              <p:nvSpPr>
                <p:cNvPr id="376" name="Line 153"/>
                <p:cNvSpPr>
                  <a:spLocks noChangeShapeType="1"/>
                </p:cNvSpPr>
                <p:nvPr/>
              </p:nvSpPr>
              <p:spPr bwMode="auto">
                <a:xfrm flipV="1">
                  <a:off x="3648" y="1248"/>
                  <a:ext cx="0" cy="61"/>
                </a:xfrm>
                <a:prstGeom prst="line">
                  <a:avLst/>
                </a:prstGeom>
                <a:noFill/>
                <a:ln w="19050">
                  <a:solidFill>
                    <a:schemeClr val="tx1"/>
                  </a:solidFill>
                  <a:round/>
                  <a:headEnd/>
                  <a:tailEnd/>
                </a:ln>
                <a:effectLst/>
              </p:spPr>
              <p:txBody>
                <a:bodyPr/>
                <a:lstStyle/>
                <a:p>
                  <a:endParaRPr lang="en-US" sz="1200"/>
                </a:p>
              </p:txBody>
            </p:sp>
            <p:sp>
              <p:nvSpPr>
                <p:cNvPr id="377" name="AutoShape 226"/>
                <p:cNvSpPr>
                  <a:spLocks noChangeArrowheads="1"/>
                </p:cNvSpPr>
                <p:nvPr/>
              </p:nvSpPr>
              <p:spPr bwMode="auto">
                <a:xfrm flipV="1">
                  <a:off x="3600" y="1152"/>
                  <a:ext cx="96" cy="96"/>
                </a:xfrm>
                <a:prstGeom prst="triangle">
                  <a:avLst>
                    <a:gd name="adj" fmla="val 50000"/>
                  </a:avLst>
                </a:prstGeom>
                <a:solidFill>
                  <a:schemeClr val="tx2"/>
                </a:solidFill>
                <a:ln w="9525">
                  <a:solidFill>
                    <a:schemeClr val="tx1"/>
                  </a:solidFill>
                  <a:miter lim="800000"/>
                  <a:headEnd/>
                  <a:tailEnd/>
                </a:ln>
                <a:effectLst/>
              </p:spPr>
              <p:txBody>
                <a:bodyPr wrap="none" anchor="ctr"/>
                <a:lstStyle/>
                <a:p>
                  <a:endParaRPr lang="en-US" sz="1200"/>
                </a:p>
              </p:txBody>
            </p:sp>
            <p:sp>
              <p:nvSpPr>
                <p:cNvPr id="378" name="Line 227"/>
                <p:cNvSpPr>
                  <a:spLocks noChangeShapeType="1"/>
                </p:cNvSpPr>
                <p:nvPr/>
              </p:nvSpPr>
              <p:spPr bwMode="auto">
                <a:xfrm flipV="1">
                  <a:off x="3648" y="1091"/>
                  <a:ext cx="0" cy="61"/>
                </a:xfrm>
                <a:prstGeom prst="line">
                  <a:avLst/>
                </a:prstGeom>
                <a:noFill/>
                <a:ln w="19050">
                  <a:solidFill>
                    <a:schemeClr val="tx1"/>
                  </a:solidFill>
                  <a:round/>
                  <a:headEnd/>
                  <a:tailEnd/>
                </a:ln>
                <a:effectLst/>
              </p:spPr>
              <p:txBody>
                <a:bodyPr/>
                <a:lstStyle/>
                <a:p>
                  <a:endParaRPr lang="en-US" sz="1200"/>
                </a:p>
              </p:txBody>
            </p:sp>
          </p:grpSp>
        </p:grpSp>
        <p:grpSp>
          <p:nvGrpSpPr>
            <p:cNvPr id="280" name="Group 234"/>
            <p:cNvGrpSpPr>
              <a:grpSpLocks/>
            </p:cNvGrpSpPr>
            <p:nvPr/>
          </p:nvGrpSpPr>
          <p:grpSpPr bwMode="auto">
            <a:xfrm>
              <a:off x="4976" y="2880"/>
              <a:ext cx="112" cy="218"/>
              <a:chOff x="3584" y="1091"/>
              <a:chExt cx="112" cy="218"/>
            </a:xfrm>
          </p:grpSpPr>
          <p:sp>
            <p:nvSpPr>
              <p:cNvPr id="361" name="Line 235"/>
              <p:cNvSpPr>
                <a:spLocks noChangeShapeType="1"/>
              </p:cNvSpPr>
              <p:nvPr/>
            </p:nvSpPr>
            <p:spPr bwMode="auto">
              <a:xfrm>
                <a:off x="3584" y="1248"/>
                <a:ext cx="112" cy="0"/>
              </a:xfrm>
              <a:prstGeom prst="line">
                <a:avLst/>
              </a:prstGeom>
              <a:noFill/>
              <a:ln w="19050">
                <a:solidFill>
                  <a:schemeClr val="tx1"/>
                </a:solidFill>
                <a:round/>
                <a:headEnd/>
                <a:tailEnd/>
              </a:ln>
              <a:effectLst/>
            </p:spPr>
            <p:txBody>
              <a:bodyPr/>
              <a:lstStyle/>
              <a:p>
                <a:endParaRPr lang="en-US" sz="1200"/>
              </a:p>
            </p:txBody>
          </p:sp>
          <p:sp>
            <p:nvSpPr>
              <p:cNvPr id="362" name="Line 236"/>
              <p:cNvSpPr>
                <a:spLocks noChangeShapeType="1"/>
              </p:cNvSpPr>
              <p:nvPr/>
            </p:nvSpPr>
            <p:spPr bwMode="auto">
              <a:xfrm flipV="1">
                <a:off x="3648" y="1248"/>
                <a:ext cx="0" cy="61"/>
              </a:xfrm>
              <a:prstGeom prst="line">
                <a:avLst/>
              </a:prstGeom>
              <a:noFill/>
              <a:ln w="19050">
                <a:solidFill>
                  <a:schemeClr val="tx1"/>
                </a:solidFill>
                <a:round/>
                <a:headEnd/>
                <a:tailEnd/>
              </a:ln>
              <a:effectLst/>
            </p:spPr>
            <p:txBody>
              <a:bodyPr/>
              <a:lstStyle/>
              <a:p>
                <a:endParaRPr lang="en-US" sz="1200"/>
              </a:p>
            </p:txBody>
          </p:sp>
          <p:sp>
            <p:nvSpPr>
              <p:cNvPr id="363" name="AutoShape 237"/>
              <p:cNvSpPr>
                <a:spLocks noChangeArrowheads="1"/>
              </p:cNvSpPr>
              <p:nvPr/>
            </p:nvSpPr>
            <p:spPr bwMode="auto">
              <a:xfrm flipV="1">
                <a:off x="3600" y="1152"/>
                <a:ext cx="96" cy="96"/>
              </a:xfrm>
              <a:prstGeom prst="triangle">
                <a:avLst>
                  <a:gd name="adj" fmla="val 50000"/>
                </a:avLst>
              </a:prstGeom>
              <a:solidFill>
                <a:schemeClr val="tx2"/>
              </a:solidFill>
              <a:ln w="9525">
                <a:solidFill>
                  <a:schemeClr val="tx1"/>
                </a:solidFill>
                <a:miter lim="800000"/>
                <a:headEnd/>
                <a:tailEnd/>
              </a:ln>
              <a:effectLst/>
            </p:spPr>
            <p:txBody>
              <a:bodyPr wrap="none" anchor="ctr"/>
              <a:lstStyle/>
              <a:p>
                <a:endParaRPr lang="en-US" sz="1200"/>
              </a:p>
            </p:txBody>
          </p:sp>
          <p:sp>
            <p:nvSpPr>
              <p:cNvPr id="364" name="Line 238"/>
              <p:cNvSpPr>
                <a:spLocks noChangeShapeType="1"/>
              </p:cNvSpPr>
              <p:nvPr/>
            </p:nvSpPr>
            <p:spPr bwMode="auto">
              <a:xfrm flipV="1">
                <a:off x="3648" y="1091"/>
                <a:ext cx="0" cy="61"/>
              </a:xfrm>
              <a:prstGeom prst="line">
                <a:avLst/>
              </a:prstGeom>
              <a:noFill/>
              <a:ln w="19050">
                <a:solidFill>
                  <a:schemeClr val="tx1"/>
                </a:solidFill>
                <a:round/>
                <a:headEnd/>
                <a:tailEnd/>
              </a:ln>
              <a:effectLst/>
            </p:spPr>
            <p:txBody>
              <a:bodyPr/>
              <a:lstStyle/>
              <a:p>
                <a:endParaRPr lang="en-US" sz="1200"/>
              </a:p>
            </p:txBody>
          </p:sp>
        </p:grpSp>
        <p:grpSp>
          <p:nvGrpSpPr>
            <p:cNvPr id="281" name="Group 239"/>
            <p:cNvGrpSpPr>
              <a:grpSpLocks/>
            </p:cNvGrpSpPr>
            <p:nvPr/>
          </p:nvGrpSpPr>
          <p:grpSpPr bwMode="auto">
            <a:xfrm>
              <a:off x="4352" y="3456"/>
              <a:ext cx="112" cy="218"/>
              <a:chOff x="3584" y="1091"/>
              <a:chExt cx="112" cy="218"/>
            </a:xfrm>
          </p:grpSpPr>
          <p:sp>
            <p:nvSpPr>
              <p:cNvPr id="357" name="Line 240"/>
              <p:cNvSpPr>
                <a:spLocks noChangeShapeType="1"/>
              </p:cNvSpPr>
              <p:nvPr/>
            </p:nvSpPr>
            <p:spPr bwMode="auto">
              <a:xfrm>
                <a:off x="3584" y="1248"/>
                <a:ext cx="112" cy="0"/>
              </a:xfrm>
              <a:prstGeom prst="line">
                <a:avLst/>
              </a:prstGeom>
              <a:noFill/>
              <a:ln w="19050">
                <a:solidFill>
                  <a:schemeClr val="tx1"/>
                </a:solidFill>
                <a:round/>
                <a:headEnd/>
                <a:tailEnd/>
              </a:ln>
              <a:effectLst/>
            </p:spPr>
            <p:txBody>
              <a:bodyPr/>
              <a:lstStyle/>
              <a:p>
                <a:endParaRPr lang="en-US" sz="1200"/>
              </a:p>
            </p:txBody>
          </p:sp>
          <p:sp>
            <p:nvSpPr>
              <p:cNvPr id="358" name="Line 241"/>
              <p:cNvSpPr>
                <a:spLocks noChangeShapeType="1"/>
              </p:cNvSpPr>
              <p:nvPr/>
            </p:nvSpPr>
            <p:spPr bwMode="auto">
              <a:xfrm flipV="1">
                <a:off x="3648" y="1248"/>
                <a:ext cx="0" cy="61"/>
              </a:xfrm>
              <a:prstGeom prst="line">
                <a:avLst/>
              </a:prstGeom>
              <a:noFill/>
              <a:ln w="19050">
                <a:solidFill>
                  <a:schemeClr val="tx1"/>
                </a:solidFill>
                <a:round/>
                <a:headEnd/>
                <a:tailEnd/>
              </a:ln>
              <a:effectLst/>
            </p:spPr>
            <p:txBody>
              <a:bodyPr/>
              <a:lstStyle/>
              <a:p>
                <a:endParaRPr lang="en-US" sz="1200"/>
              </a:p>
            </p:txBody>
          </p:sp>
          <p:sp>
            <p:nvSpPr>
              <p:cNvPr id="359" name="AutoShape 242"/>
              <p:cNvSpPr>
                <a:spLocks noChangeArrowheads="1"/>
              </p:cNvSpPr>
              <p:nvPr/>
            </p:nvSpPr>
            <p:spPr bwMode="auto">
              <a:xfrm flipV="1">
                <a:off x="3600" y="1152"/>
                <a:ext cx="96" cy="96"/>
              </a:xfrm>
              <a:prstGeom prst="triangle">
                <a:avLst>
                  <a:gd name="adj" fmla="val 50000"/>
                </a:avLst>
              </a:prstGeom>
              <a:solidFill>
                <a:schemeClr val="tx2"/>
              </a:solidFill>
              <a:ln w="9525">
                <a:solidFill>
                  <a:schemeClr val="tx1"/>
                </a:solidFill>
                <a:miter lim="800000"/>
                <a:headEnd/>
                <a:tailEnd/>
              </a:ln>
              <a:effectLst/>
            </p:spPr>
            <p:txBody>
              <a:bodyPr wrap="none" anchor="ctr"/>
              <a:lstStyle/>
              <a:p>
                <a:endParaRPr lang="en-US" sz="1200"/>
              </a:p>
            </p:txBody>
          </p:sp>
          <p:sp>
            <p:nvSpPr>
              <p:cNvPr id="360" name="Line 243"/>
              <p:cNvSpPr>
                <a:spLocks noChangeShapeType="1"/>
              </p:cNvSpPr>
              <p:nvPr/>
            </p:nvSpPr>
            <p:spPr bwMode="auto">
              <a:xfrm flipV="1">
                <a:off x="3648" y="1091"/>
                <a:ext cx="0" cy="61"/>
              </a:xfrm>
              <a:prstGeom prst="line">
                <a:avLst/>
              </a:prstGeom>
              <a:noFill/>
              <a:ln w="19050">
                <a:solidFill>
                  <a:schemeClr val="tx1"/>
                </a:solidFill>
                <a:round/>
                <a:headEnd/>
                <a:tailEnd/>
              </a:ln>
              <a:effectLst/>
            </p:spPr>
            <p:txBody>
              <a:bodyPr/>
              <a:lstStyle/>
              <a:p>
                <a:endParaRPr lang="en-US" sz="1200"/>
              </a:p>
            </p:txBody>
          </p:sp>
        </p:grpSp>
        <p:grpSp>
          <p:nvGrpSpPr>
            <p:cNvPr id="282" name="Group 245"/>
            <p:cNvGrpSpPr>
              <a:grpSpLocks/>
            </p:cNvGrpSpPr>
            <p:nvPr/>
          </p:nvGrpSpPr>
          <p:grpSpPr bwMode="auto">
            <a:xfrm>
              <a:off x="4026" y="2492"/>
              <a:ext cx="240" cy="672"/>
              <a:chOff x="5204" y="2496"/>
              <a:chExt cx="240" cy="672"/>
            </a:xfrm>
          </p:grpSpPr>
          <p:sp>
            <p:nvSpPr>
              <p:cNvPr id="343" name="Oval 246"/>
              <p:cNvSpPr>
                <a:spLocks noChangeArrowheads="1"/>
              </p:cNvSpPr>
              <p:nvPr/>
            </p:nvSpPr>
            <p:spPr bwMode="auto">
              <a:xfrm>
                <a:off x="5204" y="2863"/>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344" name="Line 247"/>
              <p:cNvSpPr>
                <a:spLocks noChangeShapeType="1"/>
              </p:cNvSpPr>
              <p:nvPr/>
            </p:nvSpPr>
            <p:spPr bwMode="auto">
              <a:xfrm>
                <a:off x="5244" y="2955"/>
                <a:ext cx="160" cy="0"/>
              </a:xfrm>
              <a:prstGeom prst="line">
                <a:avLst/>
              </a:prstGeom>
              <a:noFill/>
              <a:ln w="19050">
                <a:solidFill>
                  <a:schemeClr val="tx1"/>
                </a:solidFill>
                <a:round/>
                <a:headEnd/>
                <a:tailEnd/>
              </a:ln>
              <a:effectLst/>
            </p:spPr>
            <p:txBody>
              <a:bodyPr/>
              <a:lstStyle/>
              <a:p>
                <a:endParaRPr lang="en-US" sz="1200"/>
              </a:p>
            </p:txBody>
          </p:sp>
          <p:sp>
            <p:nvSpPr>
              <p:cNvPr id="345" name="Line 248"/>
              <p:cNvSpPr>
                <a:spLocks noChangeShapeType="1"/>
              </p:cNvSpPr>
              <p:nvPr/>
            </p:nvSpPr>
            <p:spPr bwMode="auto">
              <a:xfrm flipV="1">
                <a:off x="5364" y="2894"/>
                <a:ext cx="0" cy="61"/>
              </a:xfrm>
              <a:prstGeom prst="line">
                <a:avLst/>
              </a:prstGeom>
              <a:noFill/>
              <a:ln w="19050">
                <a:solidFill>
                  <a:schemeClr val="tx1"/>
                </a:solidFill>
                <a:round/>
                <a:headEnd/>
                <a:tailEnd/>
              </a:ln>
              <a:effectLst/>
            </p:spPr>
            <p:txBody>
              <a:bodyPr/>
              <a:lstStyle/>
              <a:p>
                <a:endParaRPr lang="en-US" sz="1200"/>
              </a:p>
            </p:txBody>
          </p:sp>
          <p:sp>
            <p:nvSpPr>
              <p:cNvPr id="346" name="Line 249"/>
              <p:cNvSpPr>
                <a:spLocks noChangeShapeType="1"/>
              </p:cNvSpPr>
              <p:nvPr/>
            </p:nvSpPr>
            <p:spPr bwMode="auto">
              <a:xfrm flipV="1">
                <a:off x="5344" y="2894"/>
                <a:ext cx="0" cy="61"/>
              </a:xfrm>
              <a:prstGeom prst="line">
                <a:avLst/>
              </a:prstGeom>
              <a:noFill/>
              <a:ln w="19050">
                <a:solidFill>
                  <a:schemeClr val="tx1"/>
                </a:solidFill>
                <a:round/>
                <a:headEnd/>
                <a:tailEnd/>
              </a:ln>
              <a:effectLst/>
            </p:spPr>
            <p:txBody>
              <a:bodyPr/>
              <a:lstStyle/>
              <a:p>
                <a:endParaRPr lang="en-US" sz="1200"/>
              </a:p>
            </p:txBody>
          </p:sp>
          <p:sp>
            <p:nvSpPr>
              <p:cNvPr id="347" name="Line 250"/>
              <p:cNvSpPr>
                <a:spLocks noChangeShapeType="1"/>
              </p:cNvSpPr>
              <p:nvPr/>
            </p:nvSpPr>
            <p:spPr bwMode="auto">
              <a:xfrm flipV="1">
                <a:off x="5284" y="2955"/>
                <a:ext cx="0" cy="61"/>
              </a:xfrm>
              <a:prstGeom prst="line">
                <a:avLst/>
              </a:prstGeom>
              <a:noFill/>
              <a:ln w="19050">
                <a:solidFill>
                  <a:schemeClr val="tx1"/>
                </a:solidFill>
                <a:round/>
                <a:headEnd/>
                <a:tailEnd/>
              </a:ln>
              <a:effectLst/>
            </p:spPr>
            <p:txBody>
              <a:bodyPr/>
              <a:lstStyle/>
              <a:p>
                <a:endParaRPr lang="en-US" sz="1200"/>
              </a:p>
            </p:txBody>
          </p:sp>
          <p:sp>
            <p:nvSpPr>
              <p:cNvPr id="348" name="Line 251"/>
              <p:cNvSpPr>
                <a:spLocks noChangeShapeType="1"/>
              </p:cNvSpPr>
              <p:nvPr/>
            </p:nvSpPr>
            <p:spPr bwMode="auto">
              <a:xfrm flipV="1">
                <a:off x="5304" y="2955"/>
                <a:ext cx="0" cy="61"/>
              </a:xfrm>
              <a:prstGeom prst="line">
                <a:avLst/>
              </a:prstGeom>
              <a:noFill/>
              <a:ln w="19050">
                <a:solidFill>
                  <a:schemeClr val="tx1"/>
                </a:solidFill>
                <a:round/>
                <a:headEnd/>
                <a:tailEnd/>
              </a:ln>
              <a:effectLst/>
            </p:spPr>
            <p:txBody>
              <a:bodyPr/>
              <a:lstStyle/>
              <a:p>
                <a:endParaRPr lang="en-US" sz="1200"/>
              </a:p>
            </p:txBody>
          </p:sp>
          <p:sp>
            <p:nvSpPr>
              <p:cNvPr id="349" name="Line 252"/>
              <p:cNvSpPr>
                <a:spLocks noChangeShapeType="1"/>
              </p:cNvSpPr>
              <p:nvPr/>
            </p:nvSpPr>
            <p:spPr bwMode="auto">
              <a:xfrm flipH="1">
                <a:off x="5328" y="2800"/>
                <a:ext cx="0" cy="61"/>
              </a:xfrm>
              <a:prstGeom prst="line">
                <a:avLst/>
              </a:prstGeom>
              <a:noFill/>
              <a:ln w="19050">
                <a:solidFill>
                  <a:schemeClr val="tx1"/>
                </a:solidFill>
                <a:round/>
                <a:headEnd/>
                <a:tailEnd/>
              </a:ln>
              <a:effectLst/>
            </p:spPr>
            <p:txBody>
              <a:bodyPr/>
              <a:lstStyle/>
              <a:p>
                <a:endParaRPr lang="en-US" sz="1200"/>
              </a:p>
            </p:txBody>
          </p:sp>
          <p:sp>
            <p:nvSpPr>
              <p:cNvPr id="350" name="Line 253"/>
              <p:cNvSpPr>
                <a:spLocks noChangeShapeType="1"/>
              </p:cNvSpPr>
              <p:nvPr/>
            </p:nvSpPr>
            <p:spPr bwMode="auto">
              <a:xfrm flipV="1">
                <a:off x="5328" y="2496"/>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351" name="Line 254"/>
              <p:cNvSpPr>
                <a:spLocks noChangeShapeType="1"/>
              </p:cNvSpPr>
              <p:nvPr/>
            </p:nvSpPr>
            <p:spPr bwMode="auto">
              <a:xfrm flipV="1">
                <a:off x="5328" y="3046"/>
                <a:ext cx="0" cy="122"/>
              </a:xfrm>
              <a:prstGeom prst="line">
                <a:avLst/>
              </a:prstGeom>
              <a:noFill/>
              <a:ln w="19050">
                <a:solidFill>
                  <a:schemeClr val="tx1"/>
                </a:solidFill>
                <a:round/>
                <a:headEnd type="none" w="sm" len="sm"/>
                <a:tailEnd/>
              </a:ln>
              <a:effectLst/>
            </p:spPr>
            <p:txBody>
              <a:bodyPr wrap="none" anchor="ctr"/>
              <a:lstStyle/>
              <a:p>
                <a:endParaRPr lang="en-US" sz="1200"/>
              </a:p>
            </p:txBody>
          </p:sp>
          <p:grpSp>
            <p:nvGrpSpPr>
              <p:cNvPr id="352" name="Group 255"/>
              <p:cNvGrpSpPr>
                <a:grpSpLocks/>
              </p:cNvGrpSpPr>
              <p:nvPr/>
            </p:nvGrpSpPr>
            <p:grpSpPr bwMode="auto">
              <a:xfrm>
                <a:off x="5264" y="2592"/>
                <a:ext cx="112" cy="218"/>
                <a:chOff x="3584" y="1091"/>
                <a:chExt cx="112" cy="218"/>
              </a:xfrm>
            </p:grpSpPr>
            <p:sp>
              <p:nvSpPr>
                <p:cNvPr id="353" name="Line 256"/>
                <p:cNvSpPr>
                  <a:spLocks noChangeShapeType="1"/>
                </p:cNvSpPr>
                <p:nvPr/>
              </p:nvSpPr>
              <p:spPr bwMode="auto">
                <a:xfrm>
                  <a:off x="3584" y="1248"/>
                  <a:ext cx="112" cy="0"/>
                </a:xfrm>
                <a:prstGeom prst="line">
                  <a:avLst/>
                </a:prstGeom>
                <a:noFill/>
                <a:ln w="19050">
                  <a:solidFill>
                    <a:schemeClr val="tx1"/>
                  </a:solidFill>
                  <a:round/>
                  <a:headEnd/>
                  <a:tailEnd/>
                </a:ln>
                <a:effectLst/>
              </p:spPr>
              <p:txBody>
                <a:bodyPr/>
                <a:lstStyle/>
                <a:p>
                  <a:endParaRPr lang="en-US" sz="1200"/>
                </a:p>
              </p:txBody>
            </p:sp>
            <p:sp>
              <p:nvSpPr>
                <p:cNvPr id="354" name="Line 257"/>
                <p:cNvSpPr>
                  <a:spLocks noChangeShapeType="1"/>
                </p:cNvSpPr>
                <p:nvPr/>
              </p:nvSpPr>
              <p:spPr bwMode="auto">
                <a:xfrm flipV="1">
                  <a:off x="3648" y="1248"/>
                  <a:ext cx="0" cy="61"/>
                </a:xfrm>
                <a:prstGeom prst="line">
                  <a:avLst/>
                </a:prstGeom>
                <a:noFill/>
                <a:ln w="19050">
                  <a:solidFill>
                    <a:schemeClr val="tx1"/>
                  </a:solidFill>
                  <a:round/>
                  <a:headEnd/>
                  <a:tailEnd/>
                </a:ln>
                <a:effectLst/>
              </p:spPr>
              <p:txBody>
                <a:bodyPr/>
                <a:lstStyle/>
                <a:p>
                  <a:endParaRPr lang="en-US" sz="1200"/>
                </a:p>
              </p:txBody>
            </p:sp>
            <p:sp>
              <p:nvSpPr>
                <p:cNvPr id="355" name="AutoShape 258"/>
                <p:cNvSpPr>
                  <a:spLocks noChangeArrowheads="1"/>
                </p:cNvSpPr>
                <p:nvPr/>
              </p:nvSpPr>
              <p:spPr bwMode="auto">
                <a:xfrm flipV="1">
                  <a:off x="3600" y="1152"/>
                  <a:ext cx="96" cy="96"/>
                </a:xfrm>
                <a:prstGeom prst="triangle">
                  <a:avLst>
                    <a:gd name="adj" fmla="val 50000"/>
                  </a:avLst>
                </a:prstGeom>
                <a:solidFill>
                  <a:schemeClr val="tx2"/>
                </a:solidFill>
                <a:ln w="9525">
                  <a:solidFill>
                    <a:schemeClr val="tx1"/>
                  </a:solidFill>
                  <a:miter lim="800000"/>
                  <a:headEnd/>
                  <a:tailEnd/>
                </a:ln>
                <a:effectLst/>
              </p:spPr>
              <p:txBody>
                <a:bodyPr wrap="none" anchor="ctr"/>
                <a:lstStyle/>
                <a:p>
                  <a:endParaRPr lang="en-US" sz="1200"/>
                </a:p>
              </p:txBody>
            </p:sp>
            <p:sp>
              <p:nvSpPr>
                <p:cNvPr id="356" name="Line 259"/>
                <p:cNvSpPr>
                  <a:spLocks noChangeShapeType="1"/>
                </p:cNvSpPr>
                <p:nvPr/>
              </p:nvSpPr>
              <p:spPr bwMode="auto">
                <a:xfrm flipV="1">
                  <a:off x="3648" y="1091"/>
                  <a:ext cx="0" cy="61"/>
                </a:xfrm>
                <a:prstGeom prst="line">
                  <a:avLst/>
                </a:prstGeom>
                <a:noFill/>
                <a:ln w="19050">
                  <a:solidFill>
                    <a:schemeClr val="tx1"/>
                  </a:solidFill>
                  <a:round/>
                  <a:headEnd/>
                  <a:tailEnd/>
                </a:ln>
                <a:effectLst/>
              </p:spPr>
              <p:txBody>
                <a:bodyPr/>
                <a:lstStyle/>
                <a:p>
                  <a:endParaRPr lang="en-US" sz="1200"/>
                </a:p>
              </p:txBody>
            </p:sp>
          </p:grpSp>
        </p:grpSp>
        <p:grpSp>
          <p:nvGrpSpPr>
            <p:cNvPr id="283" name="Group 260"/>
            <p:cNvGrpSpPr>
              <a:grpSpLocks/>
            </p:cNvGrpSpPr>
            <p:nvPr/>
          </p:nvGrpSpPr>
          <p:grpSpPr bwMode="auto">
            <a:xfrm>
              <a:off x="4313" y="2495"/>
              <a:ext cx="240" cy="672"/>
              <a:chOff x="5204" y="2496"/>
              <a:chExt cx="240" cy="672"/>
            </a:xfrm>
          </p:grpSpPr>
          <p:sp>
            <p:nvSpPr>
              <p:cNvPr id="329" name="Oval 261"/>
              <p:cNvSpPr>
                <a:spLocks noChangeArrowheads="1"/>
              </p:cNvSpPr>
              <p:nvPr/>
            </p:nvSpPr>
            <p:spPr bwMode="auto">
              <a:xfrm>
                <a:off x="5204" y="2863"/>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330" name="Line 262"/>
              <p:cNvSpPr>
                <a:spLocks noChangeShapeType="1"/>
              </p:cNvSpPr>
              <p:nvPr/>
            </p:nvSpPr>
            <p:spPr bwMode="auto">
              <a:xfrm>
                <a:off x="5244" y="2955"/>
                <a:ext cx="160" cy="0"/>
              </a:xfrm>
              <a:prstGeom prst="line">
                <a:avLst/>
              </a:prstGeom>
              <a:noFill/>
              <a:ln w="19050">
                <a:solidFill>
                  <a:schemeClr val="tx1"/>
                </a:solidFill>
                <a:round/>
                <a:headEnd/>
                <a:tailEnd/>
              </a:ln>
              <a:effectLst/>
            </p:spPr>
            <p:txBody>
              <a:bodyPr/>
              <a:lstStyle/>
              <a:p>
                <a:endParaRPr lang="en-US" sz="1200"/>
              </a:p>
            </p:txBody>
          </p:sp>
          <p:sp>
            <p:nvSpPr>
              <p:cNvPr id="331" name="Line 263"/>
              <p:cNvSpPr>
                <a:spLocks noChangeShapeType="1"/>
              </p:cNvSpPr>
              <p:nvPr/>
            </p:nvSpPr>
            <p:spPr bwMode="auto">
              <a:xfrm flipV="1">
                <a:off x="5364" y="2894"/>
                <a:ext cx="0" cy="61"/>
              </a:xfrm>
              <a:prstGeom prst="line">
                <a:avLst/>
              </a:prstGeom>
              <a:noFill/>
              <a:ln w="19050">
                <a:solidFill>
                  <a:schemeClr val="tx1"/>
                </a:solidFill>
                <a:round/>
                <a:headEnd/>
                <a:tailEnd/>
              </a:ln>
              <a:effectLst/>
            </p:spPr>
            <p:txBody>
              <a:bodyPr/>
              <a:lstStyle/>
              <a:p>
                <a:endParaRPr lang="en-US" sz="1200"/>
              </a:p>
            </p:txBody>
          </p:sp>
          <p:sp>
            <p:nvSpPr>
              <p:cNvPr id="332" name="Line 264"/>
              <p:cNvSpPr>
                <a:spLocks noChangeShapeType="1"/>
              </p:cNvSpPr>
              <p:nvPr/>
            </p:nvSpPr>
            <p:spPr bwMode="auto">
              <a:xfrm flipV="1">
                <a:off x="5344" y="2894"/>
                <a:ext cx="0" cy="61"/>
              </a:xfrm>
              <a:prstGeom prst="line">
                <a:avLst/>
              </a:prstGeom>
              <a:noFill/>
              <a:ln w="19050">
                <a:solidFill>
                  <a:schemeClr val="tx1"/>
                </a:solidFill>
                <a:round/>
                <a:headEnd/>
                <a:tailEnd/>
              </a:ln>
              <a:effectLst/>
            </p:spPr>
            <p:txBody>
              <a:bodyPr/>
              <a:lstStyle/>
              <a:p>
                <a:endParaRPr lang="en-US" sz="1200"/>
              </a:p>
            </p:txBody>
          </p:sp>
          <p:sp>
            <p:nvSpPr>
              <p:cNvPr id="333" name="Line 265"/>
              <p:cNvSpPr>
                <a:spLocks noChangeShapeType="1"/>
              </p:cNvSpPr>
              <p:nvPr/>
            </p:nvSpPr>
            <p:spPr bwMode="auto">
              <a:xfrm flipV="1">
                <a:off x="5284" y="2955"/>
                <a:ext cx="0" cy="61"/>
              </a:xfrm>
              <a:prstGeom prst="line">
                <a:avLst/>
              </a:prstGeom>
              <a:noFill/>
              <a:ln w="19050">
                <a:solidFill>
                  <a:schemeClr val="tx1"/>
                </a:solidFill>
                <a:round/>
                <a:headEnd/>
                <a:tailEnd/>
              </a:ln>
              <a:effectLst/>
            </p:spPr>
            <p:txBody>
              <a:bodyPr/>
              <a:lstStyle/>
              <a:p>
                <a:endParaRPr lang="en-US" sz="1200"/>
              </a:p>
            </p:txBody>
          </p:sp>
          <p:sp>
            <p:nvSpPr>
              <p:cNvPr id="334" name="Line 266"/>
              <p:cNvSpPr>
                <a:spLocks noChangeShapeType="1"/>
              </p:cNvSpPr>
              <p:nvPr/>
            </p:nvSpPr>
            <p:spPr bwMode="auto">
              <a:xfrm flipV="1">
                <a:off x="5304" y="2955"/>
                <a:ext cx="0" cy="61"/>
              </a:xfrm>
              <a:prstGeom prst="line">
                <a:avLst/>
              </a:prstGeom>
              <a:noFill/>
              <a:ln w="19050">
                <a:solidFill>
                  <a:schemeClr val="tx1"/>
                </a:solidFill>
                <a:round/>
                <a:headEnd/>
                <a:tailEnd/>
              </a:ln>
              <a:effectLst/>
            </p:spPr>
            <p:txBody>
              <a:bodyPr/>
              <a:lstStyle/>
              <a:p>
                <a:endParaRPr lang="en-US" sz="1200"/>
              </a:p>
            </p:txBody>
          </p:sp>
          <p:sp>
            <p:nvSpPr>
              <p:cNvPr id="335" name="Line 267"/>
              <p:cNvSpPr>
                <a:spLocks noChangeShapeType="1"/>
              </p:cNvSpPr>
              <p:nvPr/>
            </p:nvSpPr>
            <p:spPr bwMode="auto">
              <a:xfrm flipH="1">
                <a:off x="5328" y="2800"/>
                <a:ext cx="0" cy="61"/>
              </a:xfrm>
              <a:prstGeom prst="line">
                <a:avLst/>
              </a:prstGeom>
              <a:noFill/>
              <a:ln w="19050">
                <a:solidFill>
                  <a:schemeClr val="tx1"/>
                </a:solidFill>
                <a:round/>
                <a:headEnd/>
                <a:tailEnd/>
              </a:ln>
              <a:effectLst/>
            </p:spPr>
            <p:txBody>
              <a:bodyPr/>
              <a:lstStyle/>
              <a:p>
                <a:endParaRPr lang="en-US" sz="1200"/>
              </a:p>
            </p:txBody>
          </p:sp>
          <p:sp>
            <p:nvSpPr>
              <p:cNvPr id="336" name="Line 268"/>
              <p:cNvSpPr>
                <a:spLocks noChangeShapeType="1"/>
              </p:cNvSpPr>
              <p:nvPr/>
            </p:nvSpPr>
            <p:spPr bwMode="auto">
              <a:xfrm flipV="1">
                <a:off x="5328" y="2496"/>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337" name="Line 269"/>
              <p:cNvSpPr>
                <a:spLocks noChangeShapeType="1"/>
              </p:cNvSpPr>
              <p:nvPr/>
            </p:nvSpPr>
            <p:spPr bwMode="auto">
              <a:xfrm flipV="1">
                <a:off x="5328" y="3046"/>
                <a:ext cx="0" cy="122"/>
              </a:xfrm>
              <a:prstGeom prst="line">
                <a:avLst/>
              </a:prstGeom>
              <a:noFill/>
              <a:ln w="19050">
                <a:solidFill>
                  <a:schemeClr val="tx1"/>
                </a:solidFill>
                <a:round/>
                <a:headEnd type="none" w="sm" len="sm"/>
                <a:tailEnd/>
              </a:ln>
              <a:effectLst/>
            </p:spPr>
            <p:txBody>
              <a:bodyPr wrap="none" anchor="ctr"/>
              <a:lstStyle/>
              <a:p>
                <a:endParaRPr lang="en-US" sz="1200"/>
              </a:p>
            </p:txBody>
          </p:sp>
          <p:grpSp>
            <p:nvGrpSpPr>
              <p:cNvPr id="338" name="Group 270"/>
              <p:cNvGrpSpPr>
                <a:grpSpLocks/>
              </p:cNvGrpSpPr>
              <p:nvPr/>
            </p:nvGrpSpPr>
            <p:grpSpPr bwMode="auto">
              <a:xfrm>
                <a:off x="5264" y="2592"/>
                <a:ext cx="112" cy="218"/>
                <a:chOff x="3584" y="1091"/>
                <a:chExt cx="112" cy="218"/>
              </a:xfrm>
            </p:grpSpPr>
            <p:sp>
              <p:nvSpPr>
                <p:cNvPr id="339" name="Line 271"/>
                <p:cNvSpPr>
                  <a:spLocks noChangeShapeType="1"/>
                </p:cNvSpPr>
                <p:nvPr/>
              </p:nvSpPr>
              <p:spPr bwMode="auto">
                <a:xfrm>
                  <a:off x="3584" y="1248"/>
                  <a:ext cx="112" cy="0"/>
                </a:xfrm>
                <a:prstGeom prst="line">
                  <a:avLst/>
                </a:prstGeom>
                <a:noFill/>
                <a:ln w="19050">
                  <a:solidFill>
                    <a:schemeClr val="tx1"/>
                  </a:solidFill>
                  <a:round/>
                  <a:headEnd/>
                  <a:tailEnd/>
                </a:ln>
                <a:effectLst/>
              </p:spPr>
              <p:txBody>
                <a:bodyPr/>
                <a:lstStyle/>
                <a:p>
                  <a:endParaRPr lang="en-US" sz="1200"/>
                </a:p>
              </p:txBody>
            </p:sp>
            <p:sp>
              <p:nvSpPr>
                <p:cNvPr id="340" name="Line 272"/>
                <p:cNvSpPr>
                  <a:spLocks noChangeShapeType="1"/>
                </p:cNvSpPr>
                <p:nvPr/>
              </p:nvSpPr>
              <p:spPr bwMode="auto">
                <a:xfrm flipV="1">
                  <a:off x="3648" y="1248"/>
                  <a:ext cx="0" cy="61"/>
                </a:xfrm>
                <a:prstGeom prst="line">
                  <a:avLst/>
                </a:prstGeom>
                <a:noFill/>
                <a:ln w="19050">
                  <a:solidFill>
                    <a:schemeClr val="tx1"/>
                  </a:solidFill>
                  <a:round/>
                  <a:headEnd/>
                  <a:tailEnd/>
                </a:ln>
                <a:effectLst/>
              </p:spPr>
              <p:txBody>
                <a:bodyPr/>
                <a:lstStyle/>
                <a:p>
                  <a:endParaRPr lang="en-US" sz="1200"/>
                </a:p>
              </p:txBody>
            </p:sp>
            <p:sp>
              <p:nvSpPr>
                <p:cNvPr id="341" name="AutoShape 273"/>
                <p:cNvSpPr>
                  <a:spLocks noChangeArrowheads="1"/>
                </p:cNvSpPr>
                <p:nvPr/>
              </p:nvSpPr>
              <p:spPr bwMode="auto">
                <a:xfrm flipV="1">
                  <a:off x="3600" y="1152"/>
                  <a:ext cx="96" cy="96"/>
                </a:xfrm>
                <a:prstGeom prst="triangle">
                  <a:avLst>
                    <a:gd name="adj" fmla="val 50000"/>
                  </a:avLst>
                </a:prstGeom>
                <a:solidFill>
                  <a:schemeClr val="tx2"/>
                </a:solidFill>
                <a:ln w="9525">
                  <a:solidFill>
                    <a:schemeClr val="tx1"/>
                  </a:solidFill>
                  <a:miter lim="800000"/>
                  <a:headEnd/>
                  <a:tailEnd/>
                </a:ln>
                <a:effectLst/>
              </p:spPr>
              <p:txBody>
                <a:bodyPr wrap="none" anchor="ctr"/>
                <a:lstStyle/>
                <a:p>
                  <a:endParaRPr lang="en-US" sz="1200"/>
                </a:p>
              </p:txBody>
            </p:sp>
            <p:sp>
              <p:nvSpPr>
                <p:cNvPr id="342" name="Line 274"/>
                <p:cNvSpPr>
                  <a:spLocks noChangeShapeType="1"/>
                </p:cNvSpPr>
                <p:nvPr/>
              </p:nvSpPr>
              <p:spPr bwMode="auto">
                <a:xfrm flipV="1">
                  <a:off x="3648" y="1091"/>
                  <a:ext cx="0" cy="61"/>
                </a:xfrm>
                <a:prstGeom prst="line">
                  <a:avLst/>
                </a:prstGeom>
                <a:noFill/>
                <a:ln w="19050">
                  <a:solidFill>
                    <a:schemeClr val="tx1"/>
                  </a:solidFill>
                  <a:round/>
                  <a:headEnd/>
                  <a:tailEnd/>
                </a:ln>
                <a:effectLst/>
              </p:spPr>
              <p:txBody>
                <a:bodyPr/>
                <a:lstStyle/>
                <a:p>
                  <a:endParaRPr lang="en-US" sz="1200"/>
                </a:p>
              </p:txBody>
            </p:sp>
          </p:grpSp>
        </p:grpSp>
        <p:grpSp>
          <p:nvGrpSpPr>
            <p:cNvPr id="284" name="Group 275"/>
            <p:cNvGrpSpPr>
              <a:grpSpLocks/>
            </p:cNvGrpSpPr>
            <p:nvPr/>
          </p:nvGrpSpPr>
          <p:grpSpPr bwMode="auto">
            <a:xfrm>
              <a:off x="3740" y="2779"/>
              <a:ext cx="240" cy="672"/>
              <a:chOff x="5204" y="2496"/>
              <a:chExt cx="240" cy="672"/>
            </a:xfrm>
          </p:grpSpPr>
          <p:sp>
            <p:nvSpPr>
              <p:cNvPr id="315" name="Oval 276"/>
              <p:cNvSpPr>
                <a:spLocks noChangeArrowheads="1"/>
              </p:cNvSpPr>
              <p:nvPr/>
            </p:nvSpPr>
            <p:spPr bwMode="auto">
              <a:xfrm>
                <a:off x="5204" y="2863"/>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316" name="Line 277"/>
              <p:cNvSpPr>
                <a:spLocks noChangeShapeType="1"/>
              </p:cNvSpPr>
              <p:nvPr/>
            </p:nvSpPr>
            <p:spPr bwMode="auto">
              <a:xfrm>
                <a:off x="5244" y="2955"/>
                <a:ext cx="160" cy="0"/>
              </a:xfrm>
              <a:prstGeom prst="line">
                <a:avLst/>
              </a:prstGeom>
              <a:noFill/>
              <a:ln w="19050">
                <a:solidFill>
                  <a:schemeClr val="tx1"/>
                </a:solidFill>
                <a:round/>
                <a:headEnd/>
                <a:tailEnd/>
              </a:ln>
              <a:effectLst/>
            </p:spPr>
            <p:txBody>
              <a:bodyPr/>
              <a:lstStyle/>
              <a:p>
                <a:endParaRPr lang="en-US" sz="1200"/>
              </a:p>
            </p:txBody>
          </p:sp>
          <p:sp>
            <p:nvSpPr>
              <p:cNvPr id="317" name="Line 278"/>
              <p:cNvSpPr>
                <a:spLocks noChangeShapeType="1"/>
              </p:cNvSpPr>
              <p:nvPr/>
            </p:nvSpPr>
            <p:spPr bwMode="auto">
              <a:xfrm flipV="1">
                <a:off x="5364" y="2894"/>
                <a:ext cx="0" cy="61"/>
              </a:xfrm>
              <a:prstGeom prst="line">
                <a:avLst/>
              </a:prstGeom>
              <a:noFill/>
              <a:ln w="19050">
                <a:solidFill>
                  <a:schemeClr val="tx1"/>
                </a:solidFill>
                <a:round/>
                <a:headEnd/>
                <a:tailEnd/>
              </a:ln>
              <a:effectLst/>
            </p:spPr>
            <p:txBody>
              <a:bodyPr/>
              <a:lstStyle/>
              <a:p>
                <a:endParaRPr lang="en-US" sz="1200"/>
              </a:p>
            </p:txBody>
          </p:sp>
          <p:sp>
            <p:nvSpPr>
              <p:cNvPr id="318" name="Line 279"/>
              <p:cNvSpPr>
                <a:spLocks noChangeShapeType="1"/>
              </p:cNvSpPr>
              <p:nvPr/>
            </p:nvSpPr>
            <p:spPr bwMode="auto">
              <a:xfrm flipV="1">
                <a:off x="5344" y="2894"/>
                <a:ext cx="0" cy="61"/>
              </a:xfrm>
              <a:prstGeom prst="line">
                <a:avLst/>
              </a:prstGeom>
              <a:noFill/>
              <a:ln w="19050">
                <a:solidFill>
                  <a:schemeClr val="tx1"/>
                </a:solidFill>
                <a:round/>
                <a:headEnd/>
                <a:tailEnd/>
              </a:ln>
              <a:effectLst/>
            </p:spPr>
            <p:txBody>
              <a:bodyPr/>
              <a:lstStyle/>
              <a:p>
                <a:endParaRPr lang="en-US" sz="1200"/>
              </a:p>
            </p:txBody>
          </p:sp>
          <p:sp>
            <p:nvSpPr>
              <p:cNvPr id="319" name="Line 280"/>
              <p:cNvSpPr>
                <a:spLocks noChangeShapeType="1"/>
              </p:cNvSpPr>
              <p:nvPr/>
            </p:nvSpPr>
            <p:spPr bwMode="auto">
              <a:xfrm flipV="1">
                <a:off x="5284" y="2955"/>
                <a:ext cx="0" cy="61"/>
              </a:xfrm>
              <a:prstGeom prst="line">
                <a:avLst/>
              </a:prstGeom>
              <a:noFill/>
              <a:ln w="19050">
                <a:solidFill>
                  <a:schemeClr val="tx1"/>
                </a:solidFill>
                <a:round/>
                <a:headEnd/>
                <a:tailEnd/>
              </a:ln>
              <a:effectLst/>
            </p:spPr>
            <p:txBody>
              <a:bodyPr/>
              <a:lstStyle/>
              <a:p>
                <a:endParaRPr lang="en-US" sz="1200"/>
              </a:p>
            </p:txBody>
          </p:sp>
          <p:sp>
            <p:nvSpPr>
              <p:cNvPr id="320" name="Line 281"/>
              <p:cNvSpPr>
                <a:spLocks noChangeShapeType="1"/>
              </p:cNvSpPr>
              <p:nvPr/>
            </p:nvSpPr>
            <p:spPr bwMode="auto">
              <a:xfrm flipV="1">
                <a:off x="5304" y="2955"/>
                <a:ext cx="0" cy="61"/>
              </a:xfrm>
              <a:prstGeom prst="line">
                <a:avLst/>
              </a:prstGeom>
              <a:noFill/>
              <a:ln w="19050">
                <a:solidFill>
                  <a:schemeClr val="tx1"/>
                </a:solidFill>
                <a:round/>
                <a:headEnd/>
                <a:tailEnd/>
              </a:ln>
              <a:effectLst/>
            </p:spPr>
            <p:txBody>
              <a:bodyPr/>
              <a:lstStyle/>
              <a:p>
                <a:endParaRPr lang="en-US" sz="1200"/>
              </a:p>
            </p:txBody>
          </p:sp>
          <p:sp>
            <p:nvSpPr>
              <p:cNvPr id="321" name="Line 282"/>
              <p:cNvSpPr>
                <a:spLocks noChangeShapeType="1"/>
              </p:cNvSpPr>
              <p:nvPr/>
            </p:nvSpPr>
            <p:spPr bwMode="auto">
              <a:xfrm flipH="1">
                <a:off x="5328" y="2800"/>
                <a:ext cx="0" cy="61"/>
              </a:xfrm>
              <a:prstGeom prst="line">
                <a:avLst/>
              </a:prstGeom>
              <a:noFill/>
              <a:ln w="19050">
                <a:solidFill>
                  <a:schemeClr val="tx1"/>
                </a:solidFill>
                <a:round/>
                <a:headEnd/>
                <a:tailEnd/>
              </a:ln>
              <a:effectLst/>
            </p:spPr>
            <p:txBody>
              <a:bodyPr/>
              <a:lstStyle/>
              <a:p>
                <a:endParaRPr lang="en-US" sz="1200"/>
              </a:p>
            </p:txBody>
          </p:sp>
          <p:sp>
            <p:nvSpPr>
              <p:cNvPr id="322" name="Line 283"/>
              <p:cNvSpPr>
                <a:spLocks noChangeShapeType="1"/>
              </p:cNvSpPr>
              <p:nvPr/>
            </p:nvSpPr>
            <p:spPr bwMode="auto">
              <a:xfrm flipV="1">
                <a:off x="5328" y="2496"/>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323" name="Line 284"/>
              <p:cNvSpPr>
                <a:spLocks noChangeShapeType="1"/>
              </p:cNvSpPr>
              <p:nvPr/>
            </p:nvSpPr>
            <p:spPr bwMode="auto">
              <a:xfrm flipV="1">
                <a:off x="5328" y="3046"/>
                <a:ext cx="0" cy="122"/>
              </a:xfrm>
              <a:prstGeom prst="line">
                <a:avLst/>
              </a:prstGeom>
              <a:noFill/>
              <a:ln w="19050">
                <a:solidFill>
                  <a:schemeClr val="tx1"/>
                </a:solidFill>
                <a:round/>
                <a:headEnd type="none" w="sm" len="sm"/>
                <a:tailEnd/>
              </a:ln>
              <a:effectLst/>
            </p:spPr>
            <p:txBody>
              <a:bodyPr wrap="none" anchor="ctr"/>
              <a:lstStyle/>
              <a:p>
                <a:endParaRPr lang="en-US" sz="1200"/>
              </a:p>
            </p:txBody>
          </p:sp>
          <p:grpSp>
            <p:nvGrpSpPr>
              <p:cNvPr id="324" name="Group 285"/>
              <p:cNvGrpSpPr>
                <a:grpSpLocks/>
              </p:cNvGrpSpPr>
              <p:nvPr/>
            </p:nvGrpSpPr>
            <p:grpSpPr bwMode="auto">
              <a:xfrm>
                <a:off x="5264" y="2592"/>
                <a:ext cx="112" cy="218"/>
                <a:chOff x="3584" y="1091"/>
                <a:chExt cx="112" cy="218"/>
              </a:xfrm>
            </p:grpSpPr>
            <p:sp>
              <p:nvSpPr>
                <p:cNvPr id="325" name="Line 286"/>
                <p:cNvSpPr>
                  <a:spLocks noChangeShapeType="1"/>
                </p:cNvSpPr>
                <p:nvPr/>
              </p:nvSpPr>
              <p:spPr bwMode="auto">
                <a:xfrm>
                  <a:off x="3584" y="1248"/>
                  <a:ext cx="112" cy="0"/>
                </a:xfrm>
                <a:prstGeom prst="line">
                  <a:avLst/>
                </a:prstGeom>
                <a:noFill/>
                <a:ln w="19050">
                  <a:solidFill>
                    <a:schemeClr val="tx1"/>
                  </a:solidFill>
                  <a:round/>
                  <a:headEnd/>
                  <a:tailEnd/>
                </a:ln>
                <a:effectLst/>
              </p:spPr>
              <p:txBody>
                <a:bodyPr/>
                <a:lstStyle/>
                <a:p>
                  <a:endParaRPr lang="en-US" sz="1200"/>
                </a:p>
              </p:txBody>
            </p:sp>
            <p:sp>
              <p:nvSpPr>
                <p:cNvPr id="326" name="Line 287"/>
                <p:cNvSpPr>
                  <a:spLocks noChangeShapeType="1"/>
                </p:cNvSpPr>
                <p:nvPr/>
              </p:nvSpPr>
              <p:spPr bwMode="auto">
                <a:xfrm flipV="1">
                  <a:off x="3648" y="1248"/>
                  <a:ext cx="0" cy="61"/>
                </a:xfrm>
                <a:prstGeom prst="line">
                  <a:avLst/>
                </a:prstGeom>
                <a:noFill/>
                <a:ln w="19050">
                  <a:solidFill>
                    <a:schemeClr val="tx1"/>
                  </a:solidFill>
                  <a:round/>
                  <a:headEnd/>
                  <a:tailEnd/>
                </a:ln>
                <a:effectLst/>
              </p:spPr>
              <p:txBody>
                <a:bodyPr/>
                <a:lstStyle/>
                <a:p>
                  <a:endParaRPr lang="en-US" sz="1200"/>
                </a:p>
              </p:txBody>
            </p:sp>
            <p:sp>
              <p:nvSpPr>
                <p:cNvPr id="327" name="AutoShape 288"/>
                <p:cNvSpPr>
                  <a:spLocks noChangeArrowheads="1"/>
                </p:cNvSpPr>
                <p:nvPr/>
              </p:nvSpPr>
              <p:spPr bwMode="auto">
                <a:xfrm flipV="1">
                  <a:off x="3600" y="1152"/>
                  <a:ext cx="96" cy="96"/>
                </a:xfrm>
                <a:prstGeom prst="triangle">
                  <a:avLst>
                    <a:gd name="adj" fmla="val 50000"/>
                  </a:avLst>
                </a:prstGeom>
                <a:solidFill>
                  <a:schemeClr val="tx2"/>
                </a:solidFill>
                <a:ln w="9525">
                  <a:solidFill>
                    <a:schemeClr val="tx1"/>
                  </a:solidFill>
                  <a:miter lim="800000"/>
                  <a:headEnd/>
                  <a:tailEnd/>
                </a:ln>
                <a:effectLst/>
              </p:spPr>
              <p:txBody>
                <a:bodyPr wrap="none" anchor="ctr"/>
                <a:lstStyle/>
                <a:p>
                  <a:endParaRPr lang="en-US" sz="1200"/>
                </a:p>
              </p:txBody>
            </p:sp>
            <p:sp>
              <p:nvSpPr>
                <p:cNvPr id="328" name="Line 289"/>
                <p:cNvSpPr>
                  <a:spLocks noChangeShapeType="1"/>
                </p:cNvSpPr>
                <p:nvPr/>
              </p:nvSpPr>
              <p:spPr bwMode="auto">
                <a:xfrm flipV="1">
                  <a:off x="3648" y="1091"/>
                  <a:ext cx="0" cy="61"/>
                </a:xfrm>
                <a:prstGeom prst="line">
                  <a:avLst/>
                </a:prstGeom>
                <a:noFill/>
                <a:ln w="19050">
                  <a:solidFill>
                    <a:schemeClr val="tx1"/>
                  </a:solidFill>
                  <a:round/>
                  <a:headEnd/>
                  <a:tailEnd/>
                </a:ln>
                <a:effectLst/>
              </p:spPr>
              <p:txBody>
                <a:bodyPr/>
                <a:lstStyle/>
                <a:p>
                  <a:endParaRPr lang="en-US" sz="1200"/>
                </a:p>
              </p:txBody>
            </p:sp>
          </p:grpSp>
        </p:grpSp>
        <p:grpSp>
          <p:nvGrpSpPr>
            <p:cNvPr id="285" name="Group 305"/>
            <p:cNvGrpSpPr>
              <a:grpSpLocks/>
            </p:cNvGrpSpPr>
            <p:nvPr/>
          </p:nvGrpSpPr>
          <p:grpSpPr bwMode="auto">
            <a:xfrm>
              <a:off x="3118" y="3352"/>
              <a:ext cx="240" cy="672"/>
              <a:chOff x="5204" y="2496"/>
              <a:chExt cx="240" cy="672"/>
            </a:xfrm>
          </p:grpSpPr>
          <p:sp>
            <p:nvSpPr>
              <p:cNvPr id="301" name="Oval 306"/>
              <p:cNvSpPr>
                <a:spLocks noChangeArrowheads="1"/>
              </p:cNvSpPr>
              <p:nvPr/>
            </p:nvSpPr>
            <p:spPr bwMode="auto">
              <a:xfrm>
                <a:off x="5204" y="2863"/>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302" name="Line 307"/>
              <p:cNvSpPr>
                <a:spLocks noChangeShapeType="1"/>
              </p:cNvSpPr>
              <p:nvPr/>
            </p:nvSpPr>
            <p:spPr bwMode="auto">
              <a:xfrm>
                <a:off x="5244" y="2955"/>
                <a:ext cx="160" cy="0"/>
              </a:xfrm>
              <a:prstGeom prst="line">
                <a:avLst/>
              </a:prstGeom>
              <a:noFill/>
              <a:ln w="19050">
                <a:solidFill>
                  <a:schemeClr val="tx1"/>
                </a:solidFill>
                <a:round/>
                <a:headEnd/>
                <a:tailEnd/>
              </a:ln>
              <a:effectLst/>
            </p:spPr>
            <p:txBody>
              <a:bodyPr/>
              <a:lstStyle/>
              <a:p>
                <a:endParaRPr lang="en-US" sz="1200"/>
              </a:p>
            </p:txBody>
          </p:sp>
          <p:sp>
            <p:nvSpPr>
              <p:cNvPr id="303" name="Line 308"/>
              <p:cNvSpPr>
                <a:spLocks noChangeShapeType="1"/>
              </p:cNvSpPr>
              <p:nvPr/>
            </p:nvSpPr>
            <p:spPr bwMode="auto">
              <a:xfrm flipV="1">
                <a:off x="5364" y="2894"/>
                <a:ext cx="0" cy="61"/>
              </a:xfrm>
              <a:prstGeom prst="line">
                <a:avLst/>
              </a:prstGeom>
              <a:noFill/>
              <a:ln w="19050">
                <a:solidFill>
                  <a:schemeClr val="tx1"/>
                </a:solidFill>
                <a:round/>
                <a:headEnd/>
                <a:tailEnd/>
              </a:ln>
              <a:effectLst/>
            </p:spPr>
            <p:txBody>
              <a:bodyPr/>
              <a:lstStyle/>
              <a:p>
                <a:endParaRPr lang="en-US" sz="1200"/>
              </a:p>
            </p:txBody>
          </p:sp>
          <p:sp>
            <p:nvSpPr>
              <p:cNvPr id="304" name="Line 309"/>
              <p:cNvSpPr>
                <a:spLocks noChangeShapeType="1"/>
              </p:cNvSpPr>
              <p:nvPr/>
            </p:nvSpPr>
            <p:spPr bwMode="auto">
              <a:xfrm flipV="1">
                <a:off x="5344" y="2894"/>
                <a:ext cx="0" cy="61"/>
              </a:xfrm>
              <a:prstGeom prst="line">
                <a:avLst/>
              </a:prstGeom>
              <a:noFill/>
              <a:ln w="19050">
                <a:solidFill>
                  <a:schemeClr val="tx1"/>
                </a:solidFill>
                <a:round/>
                <a:headEnd/>
                <a:tailEnd/>
              </a:ln>
              <a:effectLst/>
            </p:spPr>
            <p:txBody>
              <a:bodyPr/>
              <a:lstStyle/>
              <a:p>
                <a:endParaRPr lang="en-US" sz="1200"/>
              </a:p>
            </p:txBody>
          </p:sp>
          <p:sp>
            <p:nvSpPr>
              <p:cNvPr id="305" name="Line 310"/>
              <p:cNvSpPr>
                <a:spLocks noChangeShapeType="1"/>
              </p:cNvSpPr>
              <p:nvPr/>
            </p:nvSpPr>
            <p:spPr bwMode="auto">
              <a:xfrm flipV="1">
                <a:off x="5284" y="2955"/>
                <a:ext cx="0" cy="61"/>
              </a:xfrm>
              <a:prstGeom prst="line">
                <a:avLst/>
              </a:prstGeom>
              <a:noFill/>
              <a:ln w="19050">
                <a:solidFill>
                  <a:schemeClr val="tx1"/>
                </a:solidFill>
                <a:round/>
                <a:headEnd/>
                <a:tailEnd/>
              </a:ln>
              <a:effectLst/>
            </p:spPr>
            <p:txBody>
              <a:bodyPr/>
              <a:lstStyle/>
              <a:p>
                <a:endParaRPr lang="en-US" sz="1200"/>
              </a:p>
            </p:txBody>
          </p:sp>
          <p:sp>
            <p:nvSpPr>
              <p:cNvPr id="306" name="Line 311"/>
              <p:cNvSpPr>
                <a:spLocks noChangeShapeType="1"/>
              </p:cNvSpPr>
              <p:nvPr/>
            </p:nvSpPr>
            <p:spPr bwMode="auto">
              <a:xfrm flipV="1">
                <a:off x="5304" y="2955"/>
                <a:ext cx="0" cy="61"/>
              </a:xfrm>
              <a:prstGeom prst="line">
                <a:avLst/>
              </a:prstGeom>
              <a:noFill/>
              <a:ln w="19050">
                <a:solidFill>
                  <a:schemeClr val="tx1"/>
                </a:solidFill>
                <a:round/>
                <a:headEnd/>
                <a:tailEnd/>
              </a:ln>
              <a:effectLst/>
            </p:spPr>
            <p:txBody>
              <a:bodyPr/>
              <a:lstStyle/>
              <a:p>
                <a:endParaRPr lang="en-US" sz="1200"/>
              </a:p>
            </p:txBody>
          </p:sp>
          <p:sp>
            <p:nvSpPr>
              <p:cNvPr id="307" name="Line 312"/>
              <p:cNvSpPr>
                <a:spLocks noChangeShapeType="1"/>
              </p:cNvSpPr>
              <p:nvPr/>
            </p:nvSpPr>
            <p:spPr bwMode="auto">
              <a:xfrm flipH="1">
                <a:off x="5328" y="2800"/>
                <a:ext cx="0" cy="61"/>
              </a:xfrm>
              <a:prstGeom prst="line">
                <a:avLst/>
              </a:prstGeom>
              <a:noFill/>
              <a:ln w="19050">
                <a:solidFill>
                  <a:schemeClr val="tx1"/>
                </a:solidFill>
                <a:round/>
                <a:headEnd/>
                <a:tailEnd/>
              </a:ln>
              <a:effectLst/>
            </p:spPr>
            <p:txBody>
              <a:bodyPr/>
              <a:lstStyle/>
              <a:p>
                <a:endParaRPr lang="en-US" sz="1200"/>
              </a:p>
            </p:txBody>
          </p:sp>
          <p:sp>
            <p:nvSpPr>
              <p:cNvPr id="308" name="Line 313"/>
              <p:cNvSpPr>
                <a:spLocks noChangeShapeType="1"/>
              </p:cNvSpPr>
              <p:nvPr/>
            </p:nvSpPr>
            <p:spPr bwMode="auto">
              <a:xfrm flipV="1">
                <a:off x="5328" y="2496"/>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309" name="Line 314"/>
              <p:cNvSpPr>
                <a:spLocks noChangeShapeType="1"/>
              </p:cNvSpPr>
              <p:nvPr/>
            </p:nvSpPr>
            <p:spPr bwMode="auto">
              <a:xfrm flipV="1">
                <a:off x="5328" y="3046"/>
                <a:ext cx="0" cy="122"/>
              </a:xfrm>
              <a:prstGeom prst="line">
                <a:avLst/>
              </a:prstGeom>
              <a:noFill/>
              <a:ln w="19050">
                <a:solidFill>
                  <a:schemeClr val="tx1"/>
                </a:solidFill>
                <a:round/>
                <a:headEnd type="none" w="sm" len="sm"/>
                <a:tailEnd/>
              </a:ln>
              <a:effectLst/>
            </p:spPr>
            <p:txBody>
              <a:bodyPr wrap="none" anchor="ctr"/>
              <a:lstStyle/>
              <a:p>
                <a:endParaRPr lang="en-US" sz="1200"/>
              </a:p>
            </p:txBody>
          </p:sp>
          <p:grpSp>
            <p:nvGrpSpPr>
              <p:cNvPr id="310" name="Group 315"/>
              <p:cNvGrpSpPr>
                <a:grpSpLocks/>
              </p:cNvGrpSpPr>
              <p:nvPr/>
            </p:nvGrpSpPr>
            <p:grpSpPr bwMode="auto">
              <a:xfrm>
                <a:off x="5264" y="2592"/>
                <a:ext cx="112" cy="218"/>
                <a:chOff x="3584" y="1091"/>
                <a:chExt cx="112" cy="218"/>
              </a:xfrm>
            </p:grpSpPr>
            <p:sp>
              <p:nvSpPr>
                <p:cNvPr id="311" name="Line 316"/>
                <p:cNvSpPr>
                  <a:spLocks noChangeShapeType="1"/>
                </p:cNvSpPr>
                <p:nvPr/>
              </p:nvSpPr>
              <p:spPr bwMode="auto">
                <a:xfrm>
                  <a:off x="3584" y="1248"/>
                  <a:ext cx="112" cy="0"/>
                </a:xfrm>
                <a:prstGeom prst="line">
                  <a:avLst/>
                </a:prstGeom>
                <a:noFill/>
                <a:ln w="19050">
                  <a:solidFill>
                    <a:schemeClr val="tx1"/>
                  </a:solidFill>
                  <a:round/>
                  <a:headEnd/>
                  <a:tailEnd/>
                </a:ln>
                <a:effectLst/>
              </p:spPr>
              <p:txBody>
                <a:bodyPr/>
                <a:lstStyle/>
                <a:p>
                  <a:endParaRPr lang="en-US" sz="1200"/>
                </a:p>
              </p:txBody>
            </p:sp>
            <p:sp>
              <p:nvSpPr>
                <p:cNvPr id="312" name="Line 317"/>
                <p:cNvSpPr>
                  <a:spLocks noChangeShapeType="1"/>
                </p:cNvSpPr>
                <p:nvPr/>
              </p:nvSpPr>
              <p:spPr bwMode="auto">
                <a:xfrm flipV="1">
                  <a:off x="3648" y="1248"/>
                  <a:ext cx="0" cy="61"/>
                </a:xfrm>
                <a:prstGeom prst="line">
                  <a:avLst/>
                </a:prstGeom>
                <a:noFill/>
                <a:ln w="19050">
                  <a:solidFill>
                    <a:schemeClr val="tx1"/>
                  </a:solidFill>
                  <a:round/>
                  <a:headEnd/>
                  <a:tailEnd/>
                </a:ln>
                <a:effectLst/>
              </p:spPr>
              <p:txBody>
                <a:bodyPr/>
                <a:lstStyle/>
                <a:p>
                  <a:endParaRPr lang="en-US" sz="1200"/>
                </a:p>
              </p:txBody>
            </p:sp>
            <p:sp>
              <p:nvSpPr>
                <p:cNvPr id="313" name="AutoShape 318"/>
                <p:cNvSpPr>
                  <a:spLocks noChangeArrowheads="1"/>
                </p:cNvSpPr>
                <p:nvPr/>
              </p:nvSpPr>
              <p:spPr bwMode="auto">
                <a:xfrm flipV="1">
                  <a:off x="3600" y="1152"/>
                  <a:ext cx="96" cy="96"/>
                </a:xfrm>
                <a:prstGeom prst="triangle">
                  <a:avLst>
                    <a:gd name="adj" fmla="val 50000"/>
                  </a:avLst>
                </a:prstGeom>
                <a:solidFill>
                  <a:schemeClr val="tx2"/>
                </a:solidFill>
                <a:ln w="9525">
                  <a:solidFill>
                    <a:schemeClr val="tx1"/>
                  </a:solidFill>
                  <a:miter lim="800000"/>
                  <a:headEnd/>
                  <a:tailEnd/>
                </a:ln>
                <a:effectLst/>
              </p:spPr>
              <p:txBody>
                <a:bodyPr wrap="none" anchor="ctr"/>
                <a:lstStyle/>
                <a:p>
                  <a:endParaRPr lang="en-US" sz="1200"/>
                </a:p>
              </p:txBody>
            </p:sp>
            <p:sp>
              <p:nvSpPr>
                <p:cNvPr id="314" name="Line 319"/>
                <p:cNvSpPr>
                  <a:spLocks noChangeShapeType="1"/>
                </p:cNvSpPr>
                <p:nvPr/>
              </p:nvSpPr>
              <p:spPr bwMode="auto">
                <a:xfrm flipV="1">
                  <a:off x="3648" y="1091"/>
                  <a:ext cx="0" cy="61"/>
                </a:xfrm>
                <a:prstGeom prst="line">
                  <a:avLst/>
                </a:prstGeom>
                <a:noFill/>
                <a:ln w="19050">
                  <a:solidFill>
                    <a:schemeClr val="tx1"/>
                  </a:solidFill>
                  <a:round/>
                  <a:headEnd/>
                  <a:tailEnd/>
                </a:ln>
                <a:effectLst/>
              </p:spPr>
              <p:txBody>
                <a:bodyPr/>
                <a:lstStyle/>
                <a:p>
                  <a:endParaRPr lang="en-US" sz="1200"/>
                </a:p>
              </p:txBody>
            </p:sp>
          </p:grpSp>
        </p:grpSp>
        <p:grpSp>
          <p:nvGrpSpPr>
            <p:cNvPr id="286" name="Group 320"/>
            <p:cNvGrpSpPr>
              <a:grpSpLocks/>
            </p:cNvGrpSpPr>
            <p:nvPr/>
          </p:nvGrpSpPr>
          <p:grpSpPr bwMode="auto">
            <a:xfrm>
              <a:off x="3405" y="3355"/>
              <a:ext cx="240" cy="672"/>
              <a:chOff x="5204" y="2496"/>
              <a:chExt cx="240" cy="672"/>
            </a:xfrm>
          </p:grpSpPr>
          <p:sp>
            <p:nvSpPr>
              <p:cNvPr id="287" name="Oval 321"/>
              <p:cNvSpPr>
                <a:spLocks noChangeArrowheads="1"/>
              </p:cNvSpPr>
              <p:nvPr/>
            </p:nvSpPr>
            <p:spPr bwMode="auto">
              <a:xfrm>
                <a:off x="5204" y="2863"/>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288" name="Line 322"/>
              <p:cNvSpPr>
                <a:spLocks noChangeShapeType="1"/>
              </p:cNvSpPr>
              <p:nvPr/>
            </p:nvSpPr>
            <p:spPr bwMode="auto">
              <a:xfrm>
                <a:off x="5244" y="2955"/>
                <a:ext cx="160" cy="0"/>
              </a:xfrm>
              <a:prstGeom prst="line">
                <a:avLst/>
              </a:prstGeom>
              <a:noFill/>
              <a:ln w="19050">
                <a:solidFill>
                  <a:schemeClr val="tx1"/>
                </a:solidFill>
                <a:round/>
                <a:headEnd/>
                <a:tailEnd/>
              </a:ln>
              <a:effectLst/>
            </p:spPr>
            <p:txBody>
              <a:bodyPr/>
              <a:lstStyle/>
              <a:p>
                <a:endParaRPr lang="en-US" sz="1200"/>
              </a:p>
            </p:txBody>
          </p:sp>
          <p:sp>
            <p:nvSpPr>
              <p:cNvPr id="289" name="Line 323"/>
              <p:cNvSpPr>
                <a:spLocks noChangeShapeType="1"/>
              </p:cNvSpPr>
              <p:nvPr/>
            </p:nvSpPr>
            <p:spPr bwMode="auto">
              <a:xfrm flipV="1">
                <a:off x="5364" y="2894"/>
                <a:ext cx="0" cy="61"/>
              </a:xfrm>
              <a:prstGeom prst="line">
                <a:avLst/>
              </a:prstGeom>
              <a:noFill/>
              <a:ln w="19050">
                <a:solidFill>
                  <a:schemeClr val="tx1"/>
                </a:solidFill>
                <a:round/>
                <a:headEnd/>
                <a:tailEnd/>
              </a:ln>
              <a:effectLst/>
            </p:spPr>
            <p:txBody>
              <a:bodyPr/>
              <a:lstStyle/>
              <a:p>
                <a:endParaRPr lang="en-US" sz="1200"/>
              </a:p>
            </p:txBody>
          </p:sp>
          <p:sp>
            <p:nvSpPr>
              <p:cNvPr id="290" name="Line 324"/>
              <p:cNvSpPr>
                <a:spLocks noChangeShapeType="1"/>
              </p:cNvSpPr>
              <p:nvPr/>
            </p:nvSpPr>
            <p:spPr bwMode="auto">
              <a:xfrm flipV="1">
                <a:off x="5344" y="2894"/>
                <a:ext cx="0" cy="61"/>
              </a:xfrm>
              <a:prstGeom prst="line">
                <a:avLst/>
              </a:prstGeom>
              <a:noFill/>
              <a:ln w="19050">
                <a:solidFill>
                  <a:schemeClr val="tx1"/>
                </a:solidFill>
                <a:round/>
                <a:headEnd/>
                <a:tailEnd/>
              </a:ln>
              <a:effectLst/>
            </p:spPr>
            <p:txBody>
              <a:bodyPr/>
              <a:lstStyle/>
              <a:p>
                <a:endParaRPr lang="en-US" sz="1200"/>
              </a:p>
            </p:txBody>
          </p:sp>
          <p:sp>
            <p:nvSpPr>
              <p:cNvPr id="291" name="Line 325"/>
              <p:cNvSpPr>
                <a:spLocks noChangeShapeType="1"/>
              </p:cNvSpPr>
              <p:nvPr/>
            </p:nvSpPr>
            <p:spPr bwMode="auto">
              <a:xfrm flipV="1">
                <a:off x="5284" y="2955"/>
                <a:ext cx="0" cy="61"/>
              </a:xfrm>
              <a:prstGeom prst="line">
                <a:avLst/>
              </a:prstGeom>
              <a:noFill/>
              <a:ln w="19050">
                <a:solidFill>
                  <a:schemeClr val="tx1"/>
                </a:solidFill>
                <a:round/>
                <a:headEnd/>
                <a:tailEnd/>
              </a:ln>
              <a:effectLst/>
            </p:spPr>
            <p:txBody>
              <a:bodyPr/>
              <a:lstStyle/>
              <a:p>
                <a:endParaRPr lang="en-US" sz="1200"/>
              </a:p>
            </p:txBody>
          </p:sp>
          <p:sp>
            <p:nvSpPr>
              <p:cNvPr id="292" name="Line 326"/>
              <p:cNvSpPr>
                <a:spLocks noChangeShapeType="1"/>
              </p:cNvSpPr>
              <p:nvPr/>
            </p:nvSpPr>
            <p:spPr bwMode="auto">
              <a:xfrm flipV="1">
                <a:off x="5304" y="2955"/>
                <a:ext cx="0" cy="61"/>
              </a:xfrm>
              <a:prstGeom prst="line">
                <a:avLst/>
              </a:prstGeom>
              <a:noFill/>
              <a:ln w="19050">
                <a:solidFill>
                  <a:schemeClr val="tx1"/>
                </a:solidFill>
                <a:round/>
                <a:headEnd/>
                <a:tailEnd/>
              </a:ln>
              <a:effectLst/>
            </p:spPr>
            <p:txBody>
              <a:bodyPr/>
              <a:lstStyle/>
              <a:p>
                <a:endParaRPr lang="en-US" sz="1200"/>
              </a:p>
            </p:txBody>
          </p:sp>
          <p:sp>
            <p:nvSpPr>
              <p:cNvPr id="293" name="Line 327"/>
              <p:cNvSpPr>
                <a:spLocks noChangeShapeType="1"/>
              </p:cNvSpPr>
              <p:nvPr/>
            </p:nvSpPr>
            <p:spPr bwMode="auto">
              <a:xfrm flipH="1">
                <a:off x="5328" y="2800"/>
                <a:ext cx="0" cy="61"/>
              </a:xfrm>
              <a:prstGeom prst="line">
                <a:avLst/>
              </a:prstGeom>
              <a:noFill/>
              <a:ln w="19050">
                <a:solidFill>
                  <a:schemeClr val="tx1"/>
                </a:solidFill>
                <a:round/>
                <a:headEnd/>
                <a:tailEnd/>
              </a:ln>
              <a:effectLst/>
            </p:spPr>
            <p:txBody>
              <a:bodyPr/>
              <a:lstStyle/>
              <a:p>
                <a:endParaRPr lang="en-US" sz="1200"/>
              </a:p>
            </p:txBody>
          </p:sp>
          <p:sp>
            <p:nvSpPr>
              <p:cNvPr id="294" name="Line 328"/>
              <p:cNvSpPr>
                <a:spLocks noChangeShapeType="1"/>
              </p:cNvSpPr>
              <p:nvPr/>
            </p:nvSpPr>
            <p:spPr bwMode="auto">
              <a:xfrm flipV="1">
                <a:off x="5328" y="2496"/>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295" name="Line 329"/>
              <p:cNvSpPr>
                <a:spLocks noChangeShapeType="1"/>
              </p:cNvSpPr>
              <p:nvPr/>
            </p:nvSpPr>
            <p:spPr bwMode="auto">
              <a:xfrm flipV="1">
                <a:off x="5328" y="3046"/>
                <a:ext cx="0" cy="122"/>
              </a:xfrm>
              <a:prstGeom prst="line">
                <a:avLst/>
              </a:prstGeom>
              <a:noFill/>
              <a:ln w="19050">
                <a:solidFill>
                  <a:schemeClr val="tx1"/>
                </a:solidFill>
                <a:round/>
                <a:headEnd type="none" w="sm" len="sm"/>
                <a:tailEnd/>
              </a:ln>
              <a:effectLst/>
            </p:spPr>
            <p:txBody>
              <a:bodyPr wrap="none" anchor="ctr"/>
              <a:lstStyle/>
              <a:p>
                <a:endParaRPr lang="en-US" sz="1200"/>
              </a:p>
            </p:txBody>
          </p:sp>
          <p:grpSp>
            <p:nvGrpSpPr>
              <p:cNvPr id="296" name="Group 330"/>
              <p:cNvGrpSpPr>
                <a:grpSpLocks/>
              </p:cNvGrpSpPr>
              <p:nvPr/>
            </p:nvGrpSpPr>
            <p:grpSpPr bwMode="auto">
              <a:xfrm>
                <a:off x="5264" y="2592"/>
                <a:ext cx="112" cy="218"/>
                <a:chOff x="3584" y="1091"/>
                <a:chExt cx="112" cy="218"/>
              </a:xfrm>
            </p:grpSpPr>
            <p:sp>
              <p:nvSpPr>
                <p:cNvPr id="297" name="Line 331"/>
                <p:cNvSpPr>
                  <a:spLocks noChangeShapeType="1"/>
                </p:cNvSpPr>
                <p:nvPr/>
              </p:nvSpPr>
              <p:spPr bwMode="auto">
                <a:xfrm>
                  <a:off x="3584" y="1248"/>
                  <a:ext cx="112" cy="0"/>
                </a:xfrm>
                <a:prstGeom prst="line">
                  <a:avLst/>
                </a:prstGeom>
                <a:noFill/>
                <a:ln w="19050">
                  <a:solidFill>
                    <a:schemeClr val="tx1"/>
                  </a:solidFill>
                  <a:round/>
                  <a:headEnd/>
                  <a:tailEnd/>
                </a:ln>
                <a:effectLst/>
              </p:spPr>
              <p:txBody>
                <a:bodyPr/>
                <a:lstStyle/>
                <a:p>
                  <a:endParaRPr lang="en-US" sz="1200"/>
                </a:p>
              </p:txBody>
            </p:sp>
            <p:sp>
              <p:nvSpPr>
                <p:cNvPr id="298" name="Line 332"/>
                <p:cNvSpPr>
                  <a:spLocks noChangeShapeType="1"/>
                </p:cNvSpPr>
                <p:nvPr/>
              </p:nvSpPr>
              <p:spPr bwMode="auto">
                <a:xfrm flipV="1">
                  <a:off x="3648" y="1248"/>
                  <a:ext cx="0" cy="61"/>
                </a:xfrm>
                <a:prstGeom prst="line">
                  <a:avLst/>
                </a:prstGeom>
                <a:noFill/>
                <a:ln w="19050">
                  <a:solidFill>
                    <a:schemeClr val="tx1"/>
                  </a:solidFill>
                  <a:round/>
                  <a:headEnd/>
                  <a:tailEnd/>
                </a:ln>
                <a:effectLst/>
              </p:spPr>
              <p:txBody>
                <a:bodyPr/>
                <a:lstStyle/>
                <a:p>
                  <a:endParaRPr lang="en-US" sz="1200"/>
                </a:p>
              </p:txBody>
            </p:sp>
            <p:sp>
              <p:nvSpPr>
                <p:cNvPr id="299" name="AutoShape 333"/>
                <p:cNvSpPr>
                  <a:spLocks noChangeArrowheads="1"/>
                </p:cNvSpPr>
                <p:nvPr/>
              </p:nvSpPr>
              <p:spPr bwMode="auto">
                <a:xfrm flipV="1">
                  <a:off x="3600" y="1152"/>
                  <a:ext cx="96" cy="96"/>
                </a:xfrm>
                <a:prstGeom prst="triangle">
                  <a:avLst>
                    <a:gd name="adj" fmla="val 50000"/>
                  </a:avLst>
                </a:prstGeom>
                <a:solidFill>
                  <a:schemeClr val="tx2"/>
                </a:solidFill>
                <a:ln w="9525">
                  <a:solidFill>
                    <a:schemeClr val="tx1"/>
                  </a:solidFill>
                  <a:miter lim="800000"/>
                  <a:headEnd/>
                  <a:tailEnd/>
                </a:ln>
                <a:effectLst/>
              </p:spPr>
              <p:txBody>
                <a:bodyPr wrap="none" anchor="ctr"/>
                <a:lstStyle/>
                <a:p>
                  <a:endParaRPr lang="en-US" sz="1200"/>
                </a:p>
              </p:txBody>
            </p:sp>
            <p:sp>
              <p:nvSpPr>
                <p:cNvPr id="300" name="Line 334"/>
                <p:cNvSpPr>
                  <a:spLocks noChangeShapeType="1"/>
                </p:cNvSpPr>
                <p:nvPr/>
              </p:nvSpPr>
              <p:spPr bwMode="auto">
                <a:xfrm flipV="1">
                  <a:off x="3648" y="1091"/>
                  <a:ext cx="0" cy="61"/>
                </a:xfrm>
                <a:prstGeom prst="line">
                  <a:avLst/>
                </a:prstGeom>
                <a:noFill/>
                <a:ln w="19050">
                  <a:solidFill>
                    <a:schemeClr val="tx1"/>
                  </a:solidFill>
                  <a:round/>
                  <a:headEnd/>
                  <a:tailEnd/>
                </a:ln>
                <a:effectLst/>
              </p:spPr>
              <p:txBody>
                <a:bodyPr/>
                <a:lstStyle/>
                <a:p>
                  <a:endParaRPr lang="en-US" sz="1200"/>
                </a:p>
              </p:txBody>
            </p:sp>
          </p:grpSp>
        </p:grpSp>
      </p:grpSp>
      <p:grpSp>
        <p:nvGrpSpPr>
          <p:cNvPr id="379" name="Group 114"/>
          <p:cNvGrpSpPr>
            <a:grpSpLocks/>
          </p:cNvGrpSpPr>
          <p:nvPr/>
        </p:nvGrpSpPr>
        <p:grpSpPr bwMode="auto">
          <a:xfrm>
            <a:off x="4953000" y="1561067"/>
            <a:ext cx="3352800" cy="2858533"/>
            <a:chOff x="2112" y="144"/>
            <a:chExt cx="2731" cy="2139"/>
          </a:xfrm>
        </p:grpSpPr>
        <p:sp>
          <p:nvSpPr>
            <p:cNvPr id="380" name="Oval 3"/>
            <p:cNvSpPr>
              <a:spLocks noChangeArrowheads="1"/>
            </p:cNvSpPr>
            <p:nvPr/>
          </p:nvSpPr>
          <p:spPr bwMode="auto">
            <a:xfrm>
              <a:off x="3456" y="1855"/>
              <a:ext cx="240" cy="183"/>
            </a:xfrm>
            <a:prstGeom prst="ellipse">
              <a:avLst/>
            </a:prstGeom>
            <a:noFill/>
            <a:ln w="57150">
              <a:solidFill>
                <a:schemeClr val="tx1"/>
              </a:solidFill>
              <a:round/>
              <a:headEnd/>
              <a:tailEnd/>
            </a:ln>
            <a:effectLst/>
          </p:spPr>
          <p:txBody>
            <a:bodyPr wrap="none" anchor="ctr"/>
            <a:lstStyle/>
            <a:p>
              <a:endParaRPr lang="en-US" sz="1200"/>
            </a:p>
          </p:txBody>
        </p:sp>
        <p:sp>
          <p:nvSpPr>
            <p:cNvPr id="381" name="Line 4"/>
            <p:cNvSpPr>
              <a:spLocks noChangeShapeType="1"/>
            </p:cNvSpPr>
            <p:nvPr/>
          </p:nvSpPr>
          <p:spPr bwMode="auto">
            <a:xfrm>
              <a:off x="3496" y="1947"/>
              <a:ext cx="160" cy="0"/>
            </a:xfrm>
            <a:prstGeom prst="line">
              <a:avLst/>
            </a:prstGeom>
            <a:noFill/>
            <a:ln w="19050">
              <a:solidFill>
                <a:schemeClr val="tx1"/>
              </a:solidFill>
              <a:round/>
              <a:headEnd/>
              <a:tailEnd/>
            </a:ln>
            <a:effectLst/>
          </p:spPr>
          <p:txBody>
            <a:bodyPr/>
            <a:lstStyle/>
            <a:p>
              <a:endParaRPr lang="en-US" sz="1200"/>
            </a:p>
          </p:txBody>
        </p:sp>
        <p:sp>
          <p:nvSpPr>
            <p:cNvPr id="382" name="Line 5"/>
            <p:cNvSpPr>
              <a:spLocks noChangeShapeType="1"/>
            </p:cNvSpPr>
            <p:nvPr/>
          </p:nvSpPr>
          <p:spPr bwMode="auto">
            <a:xfrm flipV="1">
              <a:off x="3616" y="1886"/>
              <a:ext cx="0" cy="61"/>
            </a:xfrm>
            <a:prstGeom prst="line">
              <a:avLst/>
            </a:prstGeom>
            <a:noFill/>
            <a:ln w="19050">
              <a:solidFill>
                <a:schemeClr val="tx1"/>
              </a:solidFill>
              <a:round/>
              <a:headEnd/>
              <a:tailEnd/>
            </a:ln>
            <a:effectLst/>
          </p:spPr>
          <p:txBody>
            <a:bodyPr/>
            <a:lstStyle/>
            <a:p>
              <a:endParaRPr lang="en-US" sz="1200"/>
            </a:p>
          </p:txBody>
        </p:sp>
        <p:sp>
          <p:nvSpPr>
            <p:cNvPr id="383" name="Line 6"/>
            <p:cNvSpPr>
              <a:spLocks noChangeShapeType="1"/>
            </p:cNvSpPr>
            <p:nvPr/>
          </p:nvSpPr>
          <p:spPr bwMode="auto">
            <a:xfrm flipV="1">
              <a:off x="3596" y="1886"/>
              <a:ext cx="0" cy="61"/>
            </a:xfrm>
            <a:prstGeom prst="line">
              <a:avLst/>
            </a:prstGeom>
            <a:noFill/>
            <a:ln w="19050">
              <a:solidFill>
                <a:schemeClr val="tx1"/>
              </a:solidFill>
              <a:round/>
              <a:headEnd/>
              <a:tailEnd/>
            </a:ln>
            <a:effectLst/>
          </p:spPr>
          <p:txBody>
            <a:bodyPr/>
            <a:lstStyle/>
            <a:p>
              <a:endParaRPr lang="en-US" sz="1200"/>
            </a:p>
          </p:txBody>
        </p:sp>
        <p:sp>
          <p:nvSpPr>
            <p:cNvPr id="384" name="Line 7"/>
            <p:cNvSpPr>
              <a:spLocks noChangeShapeType="1"/>
            </p:cNvSpPr>
            <p:nvPr/>
          </p:nvSpPr>
          <p:spPr bwMode="auto">
            <a:xfrm flipV="1">
              <a:off x="3536" y="1947"/>
              <a:ext cx="0" cy="61"/>
            </a:xfrm>
            <a:prstGeom prst="line">
              <a:avLst/>
            </a:prstGeom>
            <a:noFill/>
            <a:ln w="19050">
              <a:solidFill>
                <a:schemeClr val="tx1"/>
              </a:solidFill>
              <a:round/>
              <a:headEnd/>
              <a:tailEnd/>
            </a:ln>
            <a:effectLst/>
          </p:spPr>
          <p:txBody>
            <a:bodyPr/>
            <a:lstStyle/>
            <a:p>
              <a:endParaRPr lang="en-US" sz="1200"/>
            </a:p>
          </p:txBody>
        </p:sp>
        <p:sp>
          <p:nvSpPr>
            <p:cNvPr id="385" name="Line 8"/>
            <p:cNvSpPr>
              <a:spLocks noChangeShapeType="1"/>
            </p:cNvSpPr>
            <p:nvPr/>
          </p:nvSpPr>
          <p:spPr bwMode="auto">
            <a:xfrm flipV="1">
              <a:off x="3556" y="1947"/>
              <a:ext cx="0" cy="61"/>
            </a:xfrm>
            <a:prstGeom prst="line">
              <a:avLst/>
            </a:prstGeom>
            <a:noFill/>
            <a:ln w="19050">
              <a:solidFill>
                <a:schemeClr val="tx1"/>
              </a:solidFill>
              <a:round/>
              <a:headEnd/>
              <a:tailEnd/>
            </a:ln>
            <a:effectLst/>
          </p:spPr>
          <p:txBody>
            <a:bodyPr/>
            <a:lstStyle/>
            <a:p>
              <a:endParaRPr lang="en-US" sz="1200"/>
            </a:p>
          </p:txBody>
        </p:sp>
        <p:sp>
          <p:nvSpPr>
            <p:cNvPr id="386" name="Line 9"/>
            <p:cNvSpPr>
              <a:spLocks noChangeShapeType="1"/>
            </p:cNvSpPr>
            <p:nvPr/>
          </p:nvSpPr>
          <p:spPr bwMode="auto">
            <a:xfrm flipH="1">
              <a:off x="3576" y="1792"/>
              <a:ext cx="0" cy="61"/>
            </a:xfrm>
            <a:prstGeom prst="line">
              <a:avLst/>
            </a:prstGeom>
            <a:noFill/>
            <a:ln w="19050">
              <a:solidFill>
                <a:schemeClr val="tx1"/>
              </a:solidFill>
              <a:round/>
              <a:headEnd/>
              <a:tailEnd/>
            </a:ln>
            <a:effectLst/>
          </p:spPr>
          <p:txBody>
            <a:bodyPr/>
            <a:lstStyle/>
            <a:p>
              <a:endParaRPr lang="en-US" sz="1200"/>
            </a:p>
          </p:txBody>
        </p:sp>
        <p:sp>
          <p:nvSpPr>
            <p:cNvPr id="387" name="Oval 10"/>
            <p:cNvSpPr>
              <a:spLocks noChangeArrowheads="1"/>
            </p:cNvSpPr>
            <p:nvPr/>
          </p:nvSpPr>
          <p:spPr bwMode="auto">
            <a:xfrm>
              <a:off x="3456" y="1609"/>
              <a:ext cx="240" cy="183"/>
            </a:xfrm>
            <a:prstGeom prst="ellipse">
              <a:avLst/>
            </a:prstGeom>
            <a:noFill/>
            <a:ln w="57150">
              <a:solidFill>
                <a:schemeClr val="tx1"/>
              </a:solidFill>
              <a:round/>
              <a:headEnd/>
              <a:tailEnd/>
            </a:ln>
            <a:effectLst/>
          </p:spPr>
          <p:txBody>
            <a:bodyPr wrap="none" anchor="ctr"/>
            <a:lstStyle/>
            <a:p>
              <a:endParaRPr lang="en-US" sz="1200"/>
            </a:p>
          </p:txBody>
        </p:sp>
        <p:sp>
          <p:nvSpPr>
            <p:cNvPr id="388" name="Line 11"/>
            <p:cNvSpPr>
              <a:spLocks noChangeShapeType="1"/>
            </p:cNvSpPr>
            <p:nvPr/>
          </p:nvSpPr>
          <p:spPr bwMode="auto">
            <a:xfrm>
              <a:off x="3496" y="1701"/>
              <a:ext cx="160" cy="0"/>
            </a:xfrm>
            <a:prstGeom prst="line">
              <a:avLst/>
            </a:prstGeom>
            <a:noFill/>
            <a:ln w="19050">
              <a:solidFill>
                <a:schemeClr val="tx1"/>
              </a:solidFill>
              <a:round/>
              <a:headEnd/>
              <a:tailEnd/>
            </a:ln>
            <a:effectLst/>
          </p:spPr>
          <p:txBody>
            <a:bodyPr/>
            <a:lstStyle/>
            <a:p>
              <a:endParaRPr lang="en-US" sz="1200"/>
            </a:p>
          </p:txBody>
        </p:sp>
        <p:sp>
          <p:nvSpPr>
            <p:cNvPr id="389" name="Line 12"/>
            <p:cNvSpPr>
              <a:spLocks noChangeShapeType="1"/>
            </p:cNvSpPr>
            <p:nvPr/>
          </p:nvSpPr>
          <p:spPr bwMode="auto">
            <a:xfrm flipV="1">
              <a:off x="3596" y="1640"/>
              <a:ext cx="0" cy="61"/>
            </a:xfrm>
            <a:prstGeom prst="line">
              <a:avLst/>
            </a:prstGeom>
            <a:noFill/>
            <a:ln w="19050">
              <a:solidFill>
                <a:schemeClr val="tx1"/>
              </a:solidFill>
              <a:round/>
              <a:headEnd/>
              <a:tailEnd/>
            </a:ln>
            <a:effectLst/>
          </p:spPr>
          <p:txBody>
            <a:bodyPr/>
            <a:lstStyle/>
            <a:p>
              <a:endParaRPr lang="en-US" sz="1200"/>
            </a:p>
          </p:txBody>
        </p:sp>
        <p:sp>
          <p:nvSpPr>
            <p:cNvPr id="390" name="Line 13"/>
            <p:cNvSpPr>
              <a:spLocks noChangeShapeType="1"/>
            </p:cNvSpPr>
            <p:nvPr/>
          </p:nvSpPr>
          <p:spPr bwMode="auto">
            <a:xfrm flipV="1">
              <a:off x="3556" y="1701"/>
              <a:ext cx="0" cy="61"/>
            </a:xfrm>
            <a:prstGeom prst="line">
              <a:avLst/>
            </a:prstGeom>
            <a:noFill/>
            <a:ln w="19050">
              <a:solidFill>
                <a:schemeClr val="tx1"/>
              </a:solidFill>
              <a:round/>
              <a:headEnd/>
              <a:tailEnd/>
            </a:ln>
            <a:effectLst/>
          </p:spPr>
          <p:txBody>
            <a:bodyPr/>
            <a:lstStyle/>
            <a:p>
              <a:endParaRPr lang="en-US" sz="1200"/>
            </a:p>
          </p:txBody>
        </p:sp>
        <p:sp>
          <p:nvSpPr>
            <p:cNvPr id="391" name="Line 14"/>
            <p:cNvSpPr>
              <a:spLocks noChangeShapeType="1"/>
            </p:cNvSpPr>
            <p:nvPr/>
          </p:nvSpPr>
          <p:spPr bwMode="auto">
            <a:xfrm flipV="1">
              <a:off x="3576" y="1488"/>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392" name="Line 15"/>
            <p:cNvSpPr>
              <a:spLocks noChangeShapeType="1"/>
            </p:cNvSpPr>
            <p:nvPr/>
          </p:nvSpPr>
          <p:spPr bwMode="auto">
            <a:xfrm flipV="1">
              <a:off x="3576" y="2038"/>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393" name="Line 16"/>
            <p:cNvSpPr>
              <a:spLocks noChangeShapeType="1"/>
            </p:cNvSpPr>
            <p:nvPr/>
          </p:nvSpPr>
          <p:spPr bwMode="auto">
            <a:xfrm flipH="1">
              <a:off x="3312" y="528"/>
              <a:ext cx="1296" cy="1200"/>
            </a:xfrm>
            <a:prstGeom prst="line">
              <a:avLst/>
            </a:prstGeom>
            <a:noFill/>
            <a:ln w="57150">
              <a:solidFill>
                <a:schemeClr val="tx1"/>
              </a:solidFill>
              <a:round/>
              <a:headEnd type="none" w="sm" len="sm"/>
              <a:tailEnd/>
            </a:ln>
            <a:effectLst/>
          </p:spPr>
          <p:txBody>
            <a:bodyPr wrap="none" anchor="ctr"/>
            <a:lstStyle/>
            <a:p>
              <a:endParaRPr lang="en-US" sz="1200"/>
            </a:p>
          </p:txBody>
        </p:sp>
        <p:sp>
          <p:nvSpPr>
            <p:cNvPr id="394" name="Line 17"/>
            <p:cNvSpPr>
              <a:spLocks noChangeShapeType="1"/>
            </p:cNvSpPr>
            <p:nvPr/>
          </p:nvSpPr>
          <p:spPr bwMode="auto">
            <a:xfrm flipH="1">
              <a:off x="2256" y="2160"/>
              <a:ext cx="1440" cy="0"/>
            </a:xfrm>
            <a:prstGeom prst="line">
              <a:avLst/>
            </a:prstGeom>
            <a:noFill/>
            <a:ln w="57150">
              <a:solidFill>
                <a:schemeClr val="tx1"/>
              </a:solidFill>
              <a:round/>
              <a:headEnd type="none" w="sm" len="sm"/>
              <a:tailEnd/>
            </a:ln>
            <a:effectLst/>
          </p:spPr>
          <p:txBody>
            <a:bodyPr wrap="none" anchor="ctr"/>
            <a:lstStyle/>
            <a:p>
              <a:endParaRPr lang="en-US" sz="1200"/>
            </a:p>
          </p:txBody>
        </p:sp>
        <p:sp>
          <p:nvSpPr>
            <p:cNvPr id="395" name="Oval 18"/>
            <p:cNvSpPr>
              <a:spLocks noChangeArrowheads="1"/>
            </p:cNvSpPr>
            <p:nvPr/>
          </p:nvSpPr>
          <p:spPr bwMode="auto">
            <a:xfrm>
              <a:off x="4080" y="1279"/>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396" name="Line 19"/>
            <p:cNvSpPr>
              <a:spLocks noChangeShapeType="1"/>
            </p:cNvSpPr>
            <p:nvPr/>
          </p:nvSpPr>
          <p:spPr bwMode="auto">
            <a:xfrm>
              <a:off x="4120" y="1371"/>
              <a:ext cx="160" cy="0"/>
            </a:xfrm>
            <a:prstGeom prst="line">
              <a:avLst/>
            </a:prstGeom>
            <a:noFill/>
            <a:ln w="19050">
              <a:solidFill>
                <a:schemeClr val="tx1"/>
              </a:solidFill>
              <a:round/>
              <a:headEnd/>
              <a:tailEnd/>
            </a:ln>
            <a:effectLst/>
          </p:spPr>
          <p:txBody>
            <a:bodyPr/>
            <a:lstStyle/>
            <a:p>
              <a:endParaRPr lang="en-US" sz="1200"/>
            </a:p>
          </p:txBody>
        </p:sp>
        <p:sp>
          <p:nvSpPr>
            <p:cNvPr id="397" name="Line 20"/>
            <p:cNvSpPr>
              <a:spLocks noChangeShapeType="1"/>
            </p:cNvSpPr>
            <p:nvPr/>
          </p:nvSpPr>
          <p:spPr bwMode="auto">
            <a:xfrm flipV="1">
              <a:off x="4240" y="1310"/>
              <a:ext cx="0" cy="61"/>
            </a:xfrm>
            <a:prstGeom prst="line">
              <a:avLst/>
            </a:prstGeom>
            <a:noFill/>
            <a:ln w="19050">
              <a:solidFill>
                <a:schemeClr val="tx1"/>
              </a:solidFill>
              <a:round/>
              <a:headEnd/>
              <a:tailEnd/>
            </a:ln>
            <a:effectLst/>
          </p:spPr>
          <p:txBody>
            <a:bodyPr/>
            <a:lstStyle/>
            <a:p>
              <a:endParaRPr lang="en-US" sz="1200"/>
            </a:p>
          </p:txBody>
        </p:sp>
        <p:sp>
          <p:nvSpPr>
            <p:cNvPr id="398" name="Line 21"/>
            <p:cNvSpPr>
              <a:spLocks noChangeShapeType="1"/>
            </p:cNvSpPr>
            <p:nvPr/>
          </p:nvSpPr>
          <p:spPr bwMode="auto">
            <a:xfrm flipV="1">
              <a:off x="4220" y="1310"/>
              <a:ext cx="0" cy="61"/>
            </a:xfrm>
            <a:prstGeom prst="line">
              <a:avLst/>
            </a:prstGeom>
            <a:noFill/>
            <a:ln w="19050">
              <a:solidFill>
                <a:schemeClr val="tx1"/>
              </a:solidFill>
              <a:round/>
              <a:headEnd/>
              <a:tailEnd/>
            </a:ln>
            <a:effectLst/>
          </p:spPr>
          <p:txBody>
            <a:bodyPr/>
            <a:lstStyle/>
            <a:p>
              <a:endParaRPr lang="en-US" sz="1200"/>
            </a:p>
          </p:txBody>
        </p:sp>
        <p:sp>
          <p:nvSpPr>
            <p:cNvPr id="399" name="Line 22"/>
            <p:cNvSpPr>
              <a:spLocks noChangeShapeType="1"/>
            </p:cNvSpPr>
            <p:nvPr/>
          </p:nvSpPr>
          <p:spPr bwMode="auto">
            <a:xfrm flipV="1">
              <a:off x="4160" y="1371"/>
              <a:ext cx="0" cy="61"/>
            </a:xfrm>
            <a:prstGeom prst="line">
              <a:avLst/>
            </a:prstGeom>
            <a:noFill/>
            <a:ln w="19050">
              <a:solidFill>
                <a:schemeClr val="tx1"/>
              </a:solidFill>
              <a:round/>
              <a:headEnd/>
              <a:tailEnd/>
            </a:ln>
            <a:effectLst/>
          </p:spPr>
          <p:txBody>
            <a:bodyPr/>
            <a:lstStyle/>
            <a:p>
              <a:endParaRPr lang="en-US" sz="1200"/>
            </a:p>
          </p:txBody>
        </p:sp>
        <p:sp>
          <p:nvSpPr>
            <p:cNvPr id="400" name="Line 23"/>
            <p:cNvSpPr>
              <a:spLocks noChangeShapeType="1"/>
            </p:cNvSpPr>
            <p:nvPr/>
          </p:nvSpPr>
          <p:spPr bwMode="auto">
            <a:xfrm flipV="1">
              <a:off x="4180" y="1371"/>
              <a:ext cx="0" cy="61"/>
            </a:xfrm>
            <a:prstGeom prst="line">
              <a:avLst/>
            </a:prstGeom>
            <a:noFill/>
            <a:ln w="19050">
              <a:solidFill>
                <a:schemeClr val="tx1"/>
              </a:solidFill>
              <a:round/>
              <a:headEnd/>
              <a:tailEnd/>
            </a:ln>
            <a:effectLst/>
          </p:spPr>
          <p:txBody>
            <a:bodyPr/>
            <a:lstStyle/>
            <a:p>
              <a:endParaRPr lang="en-US" sz="1200"/>
            </a:p>
          </p:txBody>
        </p:sp>
        <p:sp>
          <p:nvSpPr>
            <p:cNvPr id="401" name="Line 24"/>
            <p:cNvSpPr>
              <a:spLocks noChangeShapeType="1"/>
            </p:cNvSpPr>
            <p:nvPr/>
          </p:nvSpPr>
          <p:spPr bwMode="auto">
            <a:xfrm flipH="1">
              <a:off x="4200" y="1216"/>
              <a:ext cx="0" cy="61"/>
            </a:xfrm>
            <a:prstGeom prst="line">
              <a:avLst/>
            </a:prstGeom>
            <a:noFill/>
            <a:ln w="19050">
              <a:solidFill>
                <a:schemeClr val="tx1"/>
              </a:solidFill>
              <a:round/>
              <a:headEnd/>
              <a:tailEnd/>
            </a:ln>
            <a:effectLst/>
          </p:spPr>
          <p:txBody>
            <a:bodyPr/>
            <a:lstStyle/>
            <a:p>
              <a:endParaRPr lang="en-US" sz="1200"/>
            </a:p>
          </p:txBody>
        </p:sp>
        <p:sp>
          <p:nvSpPr>
            <p:cNvPr id="402" name="Oval 25"/>
            <p:cNvSpPr>
              <a:spLocks noChangeArrowheads="1"/>
            </p:cNvSpPr>
            <p:nvPr/>
          </p:nvSpPr>
          <p:spPr bwMode="auto">
            <a:xfrm>
              <a:off x="4080" y="1033"/>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03" name="Line 26"/>
            <p:cNvSpPr>
              <a:spLocks noChangeShapeType="1"/>
            </p:cNvSpPr>
            <p:nvPr/>
          </p:nvSpPr>
          <p:spPr bwMode="auto">
            <a:xfrm>
              <a:off x="4120" y="1125"/>
              <a:ext cx="160" cy="0"/>
            </a:xfrm>
            <a:prstGeom prst="line">
              <a:avLst/>
            </a:prstGeom>
            <a:noFill/>
            <a:ln w="19050">
              <a:solidFill>
                <a:schemeClr val="tx1"/>
              </a:solidFill>
              <a:round/>
              <a:headEnd/>
              <a:tailEnd/>
            </a:ln>
            <a:effectLst/>
          </p:spPr>
          <p:txBody>
            <a:bodyPr/>
            <a:lstStyle/>
            <a:p>
              <a:endParaRPr lang="en-US" sz="1200"/>
            </a:p>
          </p:txBody>
        </p:sp>
        <p:sp>
          <p:nvSpPr>
            <p:cNvPr id="404" name="Line 27"/>
            <p:cNvSpPr>
              <a:spLocks noChangeShapeType="1"/>
            </p:cNvSpPr>
            <p:nvPr/>
          </p:nvSpPr>
          <p:spPr bwMode="auto">
            <a:xfrm flipV="1">
              <a:off x="4220" y="1064"/>
              <a:ext cx="0" cy="61"/>
            </a:xfrm>
            <a:prstGeom prst="line">
              <a:avLst/>
            </a:prstGeom>
            <a:noFill/>
            <a:ln w="19050">
              <a:solidFill>
                <a:schemeClr val="tx1"/>
              </a:solidFill>
              <a:round/>
              <a:headEnd/>
              <a:tailEnd/>
            </a:ln>
            <a:effectLst/>
          </p:spPr>
          <p:txBody>
            <a:bodyPr/>
            <a:lstStyle/>
            <a:p>
              <a:endParaRPr lang="en-US" sz="1200"/>
            </a:p>
          </p:txBody>
        </p:sp>
        <p:sp>
          <p:nvSpPr>
            <p:cNvPr id="405" name="Line 28"/>
            <p:cNvSpPr>
              <a:spLocks noChangeShapeType="1"/>
            </p:cNvSpPr>
            <p:nvPr/>
          </p:nvSpPr>
          <p:spPr bwMode="auto">
            <a:xfrm flipV="1">
              <a:off x="4180" y="1125"/>
              <a:ext cx="0" cy="61"/>
            </a:xfrm>
            <a:prstGeom prst="line">
              <a:avLst/>
            </a:prstGeom>
            <a:noFill/>
            <a:ln w="19050">
              <a:solidFill>
                <a:schemeClr val="tx1"/>
              </a:solidFill>
              <a:round/>
              <a:headEnd/>
              <a:tailEnd/>
            </a:ln>
            <a:effectLst/>
          </p:spPr>
          <p:txBody>
            <a:bodyPr/>
            <a:lstStyle/>
            <a:p>
              <a:endParaRPr lang="en-US" sz="1200"/>
            </a:p>
          </p:txBody>
        </p:sp>
        <p:sp>
          <p:nvSpPr>
            <p:cNvPr id="406" name="Line 29"/>
            <p:cNvSpPr>
              <a:spLocks noChangeShapeType="1"/>
            </p:cNvSpPr>
            <p:nvPr/>
          </p:nvSpPr>
          <p:spPr bwMode="auto">
            <a:xfrm flipV="1">
              <a:off x="4200" y="912"/>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07" name="Line 30"/>
            <p:cNvSpPr>
              <a:spLocks noChangeShapeType="1"/>
            </p:cNvSpPr>
            <p:nvPr/>
          </p:nvSpPr>
          <p:spPr bwMode="auto">
            <a:xfrm flipV="1">
              <a:off x="4200" y="1462"/>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08" name="Oval 31"/>
            <p:cNvSpPr>
              <a:spLocks noChangeArrowheads="1"/>
            </p:cNvSpPr>
            <p:nvPr/>
          </p:nvSpPr>
          <p:spPr bwMode="auto">
            <a:xfrm>
              <a:off x="4368" y="991"/>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09" name="Line 32"/>
            <p:cNvSpPr>
              <a:spLocks noChangeShapeType="1"/>
            </p:cNvSpPr>
            <p:nvPr/>
          </p:nvSpPr>
          <p:spPr bwMode="auto">
            <a:xfrm>
              <a:off x="4408" y="1083"/>
              <a:ext cx="160" cy="0"/>
            </a:xfrm>
            <a:prstGeom prst="line">
              <a:avLst/>
            </a:prstGeom>
            <a:noFill/>
            <a:ln w="19050">
              <a:solidFill>
                <a:schemeClr val="tx1"/>
              </a:solidFill>
              <a:round/>
              <a:headEnd/>
              <a:tailEnd/>
            </a:ln>
            <a:effectLst/>
          </p:spPr>
          <p:txBody>
            <a:bodyPr/>
            <a:lstStyle/>
            <a:p>
              <a:endParaRPr lang="en-US" sz="1200"/>
            </a:p>
          </p:txBody>
        </p:sp>
        <p:sp>
          <p:nvSpPr>
            <p:cNvPr id="410" name="Line 33"/>
            <p:cNvSpPr>
              <a:spLocks noChangeShapeType="1"/>
            </p:cNvSpPr>
            <p:nvPr/>
          </p:nvSpPr>
          <p:spPr bwMode="auto">
            <a:xfrm flipV="1">
              <a:off x="4528" y="1022"/>
              <a:ext cx="0" cy="61"/>
            </a:xfrm>
            <a:prstGeom prst="line">
              <a:avLst/>
            </a:prstGeom>
            <a:noFill/>
            <a:ln w="19050">
              <a:solidFill>
                <a:schemeClr val="tx1"/>
              </a:solidFill>
              <a:round/>
              <a:headEnd/>
              <a:tailEnd/>
            </a:ln>
            <a:effectLst/>
          </p:spPr>
          <p:txBody>
            <a:bodyPr/>
            <a:lstStyle/>
            <a:p>
              <a:endParaRPr lang="en-US" sz="1200"/>
            </a:p>
          </p:txBody>
        </p:sp>
        <p:sp>
          <p:nvSpPr>
            <p:cNvPr id="411" name="Line 34"/>
            <p:cNvSpPr>
              <a:spLocks noChangeShapeType="1"/>
            </p:cNvSpPr>
            <p:nvPr/>
          </p:nvSpPr>
          <p:spPr bwMode="auto">
            <a:xfrm flipV="1">
              <a:off x="4508" y="1022"/>
              <a:ext cx="0" cy="61"/>
            </a:xfrm>
            <a:prstGeom prst="line">
              <a:avLst/>
            </a:prstGeom>
            <a:noFill/>
            <a:ln w="19050">
              <a:solidFill>
                <a:schemeClr val="tx1"/>
              </a:solidFill>
              <a:round/>
              <a:headEnd/>
              <a:tailEnd/>
            </a:ln>
            <a:effectLst/>
          </p:spPr>
          <p:txBody>
            <a:bodyPr/>
            <a:lstStyle/>
            <a:p>
              <a:endParaRPr lang="en-US" sz="1200"/>
            </a:p>
          </p:txBody>
        </p:sp>
        <p:sp>
          <p:nvSpPr>
            <p:cNvPr id="412" name="Line 35"/>
            <p:cNvSpPr>
              <a:spLocks noChangeShapeType="1"/>
            </p:cNvSpPr>
            <p:nvPr/>
          </p:nvSpPr>
          <p:spPr bwMode="auto">
            <a:xfrm flipV="1">
              <a:off x="4448" y="1083"/>
              <a:ext cx="0" cy="61"/>
            </a:xfrm>
            <a:prstGeom prst="line">
              <a:avLst/>
            </a:prstGeom>
            <a:noFill/>
            <a:ln w="19050">
              <a:solidFill>
                <a:schemeClr val="tx1"/>
              </a:solidFill>
              <a:round/>
              <a:headEnd/>
              <a:tailEnd/>
            </a:ln>
            <a:effectLst/>
          </p:spPr>
          <p:txBody>
            <a:bodyPr/>
            <a:lstStyle/>
            <a:p>
              <a:endParaRPr lang="en-US" sz="1200"/>
            </a:p>
          </p:txBody>
        </p:sp>
        <p:sp>
          <p:nvSpPr>
            <p:cNvPr id="413" name="Line 36"/>
            <p:cNvSpPr>
              <a:spLocks noChangeShapeType="1"/>
            </p:cNvSpPr>
            <p:nvPr/>
          </p:nvSpPr>
          <p:spPr bwMode="auto">
            <a:xfrm flipV="1">
              <a:off x="4468" y="1083"/>
              <a:ext cx="0" cy="61"/>
            </a:xfrm>
            <a:prstGeom prst="line">
              <a:avLst/>
            </a:prstGeom>
            <a:noFill/>
            <a:ln w="19050">
              <a:solidFill>
                <a:schemeClr val="tx1"/>
              </a:solidFill>
              <a:round/>
              <a:headEnd/>
              <a:tailEnd/>
            </a:ln>
            <a:effectLst/>
          </p:spPr>
          <p:txBody>
            <a:bodyPr/>
            <a:lstStyle/>
            <a:p>
              <a:endParaRPr lang="en-US" sz="1200"/>
            </a:p>
          </p:txBody>
        </p:sp>
        <p:sp>
          <p:nvSpPr>
            <p:cNvPr id="414" name="Line 37"/>
            <p:cNvSpPr>
              <a:spLocks noChangeShapeType="1"/>
            </p:cNvSpPr>
            <p:nvPr/>
          </p:nvSpPr>
          <p:spPr bwMode="auto">
            <a:xfrm flipH="1">
              <a:off x="4488" y="928"/>
              <a:ext cx="0" cy="61"/>
            </a:xfrm>
            <a:prstGeom prst="line">
              <a:avLst/>
            </a:prstGeom>
            <a:noFill/>
            <a:ln w="19050">
              <a:solidFill>
                <a:schemeClr val="tx1"/>
              </a:solidFill>
              <a:round/>
              <a:headEnd/>
              <a:tailEnd/>
            </a:ln>
            <a:effectLst/>
          </p:spPr>
          <p:txBody>
            <a:bodyPr/>
            <a:lstStyle/>
            <a:p>
              <a:endParaRPr lang="en-US" sz="1200"/>
            </a:p>
          </p:txBody>
        </p:sp>
        <p:sp>
          <p:nvSpPr>
            <p:cNvPr id="415" name="Oval 38"/>
            <p:cNvSpPr>
              <a:spLocks noChangeArrowheads="1"/>
            </p:cNvSpPr>
            <p:nvPr/>
          </p:nvSpPr>
          <p:spPr bwMode="auto">
            <a:xfrm>
              <a:off x="4368" y="745"/>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16" name="Line 39"/>
            <p:cNvSpPr>
              <a:spLocks noChangeShapeType="1"/>
            </p:cNvSpPr>
            <p:nvPr/>
          </p:nvSpPr>
          <p:spPr bwMode="auto">
            <a:xfrm>
              <a:off x="4408" y="837"/>
              <a:ext cx="160" cy="0"/>
            </a:xfrm>
            <a:prstGeom prst="line">
              <a:avLst/>
            </a:prstGeom>
            <a:noFill/>
            <a:ln w="19050">
              <a:solidFill>
                <a:schemeClr val="tx1"/>
              </a:solidFill>
              <a:round/>
              <a:headEnd/>
              <a:tailEnd/>
            </a:ln>
            <a:effectLst/>
          </p:spPr>
          <p:txBody>
            <a:bodyPr/>
            <a:lstStyle/>
            <a:p>
              <a:endParaRPr lang="en-US" sz="1200"/>
            </a:p>
          </p:txBody>
        </p:sp>
        <p:sp>
          <p:nvSpPr>
            <p:cNvPr id="417" name="Line 40"/>
            <p:cNvSpPr>
              <a:spLocks noChangeShapeType="1"/>
            </p:cNvSpPr>
            <p:nvPr/>
          </p:nvSpPr>
          <p:spPr bwMode="auto">
            <a:xfrm flipV="1">
              <a:off x="4508" y="776"/>
              <a:ext cx="0" cy="61"/>
            </a:xfrm>
            <a:prstGeom prst="line">
              <a:avLst/>
            </a:prstGeom>
            <a:noFill/>
            <a:ln w="19050">
              <a:solidFill>
                <a:schemeClr val="tx1"/>
              </a:solidFill>
              <a:round/>
              <a:headEnd/>
              <a:tailEnd/>
            </a:ln>
            <a:effectLst/>
          </p:spPr>
          <p:txBody>
            <a:bodyPr/>
            <a:lstStyle/>
            <a:p>
              <a:endParaRPr lang="en-US" sz="1200"/>
            </a:p>
          </p:txBody>
        </p:sp>
        <p:sp>
          <p:nvSpPr>
            <p:cNvPr id="418" name="Line 41"/>
            <p:cNvSpPr>
              <a:spLocks noChangeShapeType="1"/>
            </p:cNvSpPr>
            <p:nvPr/>
          </p:nvSpPr>
          <p:spPr bwMode="auto">
            <a:xfrm flipV="1">
              <a:off x="4468" y="837"/>
              <a:ext cx="0" cy="61"/>
            </a:xfrm>
            <a:prstGeom prst="line">
              <a:avLst/>
            </a:prstGeom>
            <a:noFill/>
            <a:ln w="19050">
              <a:solidFill>
                <a:schemeClr val="tx1"/>
              </a:solidFill>
              <a:round/>
              <a:headEnd/>
              <a:tailEnd/>
            </a:ln>
            <a:effectLst/>
          </p:spPr>
          <p:txBody>
            <a:bodyPr/>
            <a:lstStyle/>
            <a:p>
              <a:endParaRPr lang="en-US" sz="1200"/>
            </a:p>
          </p:txBody>
        </p:sp>
        <p:sp>
          <p:nvSpPr>
            <p:cNvPr id="419" name="Line 42"/>
            <p:cNvSpPr>
              <a:spLocks noChangeShapeType="1"/>
            </p:cNvSpPr>
            <p:nvPr/>
          </p:nvSpPr>
          <p:spPr bwMode="auto">
            <a:xfrm flipV="1">
              <a:off x="4488" y="624"/>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20" name="Line 43"/>
            <p:cNvSpPr>
              <a:spLocks noChangeShapeType="1"/>
            </p:cNvSpPr>
            <p:nvPr/>
          </p:nvSpPr>
          <p:spPr bwMode="auto">
            <a:xfrm flipV="1">
              <a:off x="4488" y="1174"/>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21" name="Oval 44"/>
            <p:cNvSpPr>
              <a:spLocks noChangeArrowheads="1"/>
            </p:cNvSpPr>
            <p:nvPr/>
          </p:nvSpPr>
          <p:spPr bwMode="auto">
            <a:xfrm>
              <a:off x="2256" y="1855"/>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22" name="Line 45"/>
            <p:cNvSpPr>
              <a:spLocks noChangeShapeType="1"/>
            </p:cNvSpPr>
            <p:nvPr/>
          </p:nvSpPr>
          <p:spPr bwMode="auto">
            <a:xfrm>
              <a:off x="2296" y="1947"/>
              <a:ext cx="160" cy="0"/>
            </a:xfrm>
            <a:prstGeom prst="line">
              <a:avLst/>
            </a:prstGeom>
            <a:noFill/>
            <a:ln w="19050">
              <a:solidFill>
                <a:schemeClr val="tx1"/>
              </a:solidFill>
              <a:round/>
              <a:headEnd/>
              <a:tailEnd/>
            </a:ln>
            <a:effectLst/>
          </p:spPr>
          <p:txBody>
            <a:bodyPr/>
            <a:lstStyle/>
            <a:p>
              <a:endParaRPr lang="en-US" sz="1200"/>
            </a:p>
          </p:txBody>
        </p:sp>
        <p:sp>
          <p:nvSpPr>
            <p:cNvPr id="423" name="Line 46"/>
            <p:cNvSpPr>
              <a:spLocks noChangeShapeType="1"/>
            </p:cNvSpPr>
            <p:nvPr/>
          </p:nvSpPr>
          <p:spPr bwMode="auto">
            <a:xfrm flipV="1">
              <a:off x="2416" y="1886"/>
              <a:ext cx="0" cy="61"/>
            </a:xfrm>
            <a:prstGeom prst="line">
              <a:avLst/>
            </a:prstGeom>
            <a:noFill/>
            <a:ln w="19050">
              <a:solidFill>
                <a:schemeClr val="tx1"/>
              </a:solidFill>
              <a:round/>
              <a:headEnd/>
              <a:tailEnd/>
            </a:ln>
            <a:effectLst/>
          </p:spPr>
          <p:txBody>
            <a:bodyPr/>
            <a:lstStyle/>
            <a:p>
              <a:endParaRPr lang="en-US" sz="1200"/>
            </a:p>
          </p:txBody>
        </p:sp>
        <p:sp>
          <p:nvSpPr>
            <p:cNvPr id="424" name="Line 47"/>
            <p:cNvSpPr>
              <a:spLocks noChangeShapeType="1"/>
            </p:cNvSpPr>
            <p:nvPr/>
          </p:nvSpPr>
          <p:spPr bwMode="auto">
            <a:xfrm flipV="1">
              <a:off x="2396" y="1886"/>
              <a:ext cx="0" cy="61"/>
            </a:xfrm>
            <a:prstGeom prst="line">
              <a:avLst/>
            </a:prstGeom>
            <a:noFill/>
            <a:ln w="19050">
              <a:solidFill>
                <a:schemeClr val="tx1"/>
              </a:solidFill>
              <a:round/>
              <a:headEnd/>
              <a:tailEnd/>
            </a:ln>
            <a:effectLst/>
          </p:spPr>
          <p:txBody>
            <a:bodyPr/>
            <a:lstStyle/>
            <a:p>
              <a:endParaRPr lang="en-US" sz="1200"/>
            </a:p>
          </p:txBody>
        </p:sp>
        <p:sp>
          <p:nvSpPr>
            <p:cNvPr id="425" name="Line 48"/>
            <p:cNvSpPr>
              <a:spLocks noChangeShapeType="1"/>
            </p:cNvSpPr>
            <p:nvPr/>
          </p:nvSpPr>
          <p:spPr bwMode="auto">
            <a:xfrm flipV="1">
              <a:off x="2336" y="1947"/>
              <a:ext cx="0" cy="61"/>
            </a:xfrm>
            <a:prstGeom prst="line">
              <a:avLst/>
            </a:prstGeom>
            <a:noFill/>
            <a:ln w="19050">
              <a:solidFill>
                <a:schemeClr val="tx1"/>
              </a:solidFill>
              <a:round/>
              <a:headEnd/>
              <a:tailEnd/>
            </a:ln>
            <a:effectLst/>
          </p:spPr>
          <p:txBody>
            <a:bodyPr/>
            <a:lstStyle/>
            <a:p>
              <a:endParaRPr lang="en-US" sz="1200"/>
            </a:p>
          </p:txBody>
        </p:sp>
        <p:sp>
          <p:nvSpPr>
            <p:cNvPr id="426" name="Line 49"/>
            <p:cNvSpPr>
              <a:spLocks noChangeShapeType="1"/>
            </p:cNvSpPr>
            <p:nvPr/>
          </p:nvSpPr>
          <p:spPr bwMode="auto">
            <a:xfrm flipV="1">
              <a:off x="2356" y="1947"/>
              <a:ext cx="0" cy="61"/>
            </a:xfrm>
            <a:prstGeom prst="line">
              <a:avLst/>
            </a:prstGeom>
            <a:noFill/>
            <a:ln w="19050">
              <a:solidFill>
                <a:schemeClr val="tx1"/>
              </a:solidFill>
              <a:round/>
              <a:headEnd/>
              <a:tailEnd/>
            </a:ln>
            <a:effectLst/>
          </p:spPr>
          <p:txBody>
            <a:bodyPr/>
            <a:lstStyle/>
            <a:p>
              <a:endParaRPr lang="en-US" sz="1200"/>
            </a:p>
          </p:txBody>
        </p:sp>
        <p:sp>
          <p:nvSpPr>
            <p:cNvPr id="427" name="Line 50"/>
            <p:cNvSpPr>
              <a:spLocks noChangeShapeType="1"/>
            </p:cNvSpPr>
            <p:nvPr/>
          </p:nvSpPr>
          <p:spPr bwMode="auto">
            <a:xfrm flipH="1">
              <a:off x="2376" y="1792"/>
              <a:ext cx="0" cy="61"/>
            </a:xfrm>
            <a:prstGeom prst="line">
              <a:avLst/>
            </a:prstGeom>
            <a:noFill/>
            <a:ln w="19050">
              <a:solidFill>
                <a:schemeClr val="tx1"/>
              </a:solidFill>
              <a:round/>
              <a:headEnd/>
              <a:tailEnd/>
            </a:ln>
            <a:effectLst/>
          </p:spPr>
          <p:txBody>
            <a:bodyPr/>
            <a:lstStyle/>
            <a:p>
              <a:endParaRPr lang="en-US" sz="1200"/>
            </a:p>
          </p:txBody>
        </p:sp>
        <p:sp>
          <p:nvSpPr>
            <p:cNvPr id="428" name="Oval 51"/>
            <p:cNvSpPr>
              <a:spLocks noChangeArrowheads="1"/>
            </p:cNvSpPr>
            <p:nvPr/>
          </p:nvSpPr>
          <p:spPr bwMode="auto">
            <a:xfrm>
              <a:off x="2256" y="1609"/>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29" name="Line 52"/>
            <p:cNvSpPr>
              <a:spLocks noChangeShapeType="1"/>
            </p:cNvSpPr>
            <p:nvPr/>
          </p:nvSpPr>
          <p:spPr bwMode="auto">
            <a:xfrm>
              <a:off x="2296" y="1701"/>
              <a:ext cx="160" cy="0"/>
            </a:xfrm>
            <a:prstGeom prst="line">
              <a:avLst/>
            </a:prstGeom>
            <a:noFill/>
            <a:ln w="19050">
              <a:solidFill>
                <a:schemeClr val="tx1"/>
              </a:solidFill>
              <a:round/>
              <a:headEnd/>
              <a:tailEnd/>
            </a:ln>
            <a:effectLst/>
          </p:spPr>
          <p:txBody>
            <a:bodyPr/>
            <a:lstStyle/>
            <a:p>
              <a:endParaRPr lang="en-US" sz="1200"/>
            </a:p>
          </p:txBody>
        </p:sp>
        <p:sp>
          <p:nvSpPr>
            <p:cNvPr id="430" name="Line 53"/>
            <p:cNvSpPr>
              <a:spLocks noChangeShapeType="1"/>
            </p:cNvSpPr>
            <p:nvPr/>
          </p:nvSpPr>
          <p:spPr bwMode="auto">
            <a:xfrm flipV="1">
              <a:off x="2396" y="1640"/>
              <a:ext cx="0" cy="61"/>
            </a:xfrm>
            <a:prstGeom prst="line">
              <a:avLst/>
            </a:prstGeom>
            <a:noFill/>
            <a:ln w="19050">
              <a:solidFill>
                <a:schemeClr val="tx1"/>
              </a:solidFill>
              <a:round/>
              <a:headEnd/>
              <a:tailEnd/>
            </a:ln>
            <a:effectLst/>
          </p:spPr>
          <p:txBody>
            <a:bodyPr/>
            <a:lstStyle/>
            <a:p>
              <a:endParaRPr lang="en-US" sz="1200"/>
            </a:p>
          </p:txBody>
        </p:sp>
        <p:sp>
          <p:nvSpPr>
            <p:cNvPr id="431" name="Line 54"/>
            <p:cNvSpPr>
              <a:spLocks noChangeShapeType="1"/>
            </p:cNvSpPr>
            <p:nvPr/>
          </p:nvSpPr>
          <p:spPr bwMode="auto">
            <a:xfrm flipV="1">
              <a:off x="2356" y="1701"/>
              <a:ext cx="0" cy="61"/>
            </a:xfrm>
            <a:prstGeom prst="line">
              <a:avLst/>
            </a:prstGeom>
            <a:noFill/>
            <a:ln w="19050">
              <a:solidFill>
                <a:schemeClr val="tx1"/>
              </a:solidFill>
              <a:round/>
              <a:headEnd/>
              <a:tailEnd/>
            </a:ln>
            <a:effectLst/>
          </p:spPr>
          <p:txBody>
            <a:bodyPr/>
            <a:lstStyle/>
            <a:p>
              <a:endParaRPr lang="en-US" sz="1200"/>
            </a:p>
          </p:txBody>
        </p:sp>
        <p:sp>
          <p:nvSpPr>
            <p:cNvPr id="432" name="Line 55"/>
            <p:cNvSpPr>
              <a:spLocks noChangeShapeType="1"/>
            </p:cNvSpPr>
            <p:nvPr/>
          </p:nvSpPr>
          <p:spPr bwMode="auto">
            <a:xfrm flipV="1">
              <a:off x="2376" y="1488"/>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33" name="Line 56"/>
            <p:cNvSpPr>
              <a:spLocks noChangeShapeType="1"/>
            </p:cNvSpPr>
            <p:nvPr/>
          </p:nvSpPr>
          <p:spPr bwMode="auto">
            <a:xfrm flipV="1">
              <a:off x="2376" y="2038"/>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34" name="Line 57"/>
            <p:cNvSpPr>
              <a:spLocks noChangeShapeType="1"/>
            </p:cNvSpPr>
            <p:nvPr/>
          </p:nvSpPr>
          <p:spPr bwMode="auto">
            <a:xfrm flipH="1">
              <a:off x="2112" y="528"/>
              <a:ext cx="1296" cy="1200"/>
            </a:xfrm>
            <a:prstGeom prst="line">
              <a:avLst/>
            </a:prstGeom>
            <a:noFill/>
            <a:ln w="19050">
              <a:solidFill>
                <a:schemeClr val="tx1"/>
              </a:solidFill>
              <a:round/>
              <a:headEnd type="none" w="sm" len="sm"/>
              <a:tailEnd/>
            </a:ln>
            <a:effectLst/>
          </p:spPr>
          <p:txBody>
            <a:bodyPr wrap="none" anchor="ctr"/>
            <a:lstStyle/>
            <a:p>
              <a:endParaRPr lang="en-US" sz="1200"/>
            </a:p>
          </p:txBody>
        </p:sp>
        <p:grpSp>
          <p:nvGrpSpPr>
            <p:cNvPr id="435" name="Group 58"/>
            <p:cNvGrpSpPr>
              <a:grpSpLocks/>
            </p:cNvGrpSpPr>
            <p:nvPr/>
          </p:nvGrpSpPr>
          <p:grpSpPr bwMode="auto">
            <a:xfrm>
              <a:off x="2880" y="910"/>
              <a:ext cx="240" cy="671"/>
              <a:chOff x="2496" y="2016"/>
              <a:chExt cx="288" cy="1056"/>
            </a:xfrm>
          </p:grpSpPr>
          <p:grpSp>
            <p:nvGrpSpPr>
              <p:cNvPr id="476" name="Group 59"/>
              <p:cNvGrpSpPr>
                <a:grpSpLocks/>
              </p:cNvGrpSpPr>
              <p:nvPr/>
            </p:nvGrpSpPr>
            <p:grpSpPr bwMode="auto">
              <a:xfrm>
                <a:off x="2496" y="2592"/>
                <a:ext cx="288" cy="288"/>
                <a:chOff x="5040" y="2688"/>
                <a:chExt cx="288" cy="288"/>
              </a:xfrm>
            </p:grpSpPr>
            <p:sp>
              <p:nvSpPr>
                <p:cNvPr id="485" name="Oval 60"/>
                <p:cNvSpPr>
                  <a:spLocks noChangeArrowheads="1"/>
                </p:cNvSpPr>
                <p:nvPr/>
              </p:nvSpPr>
              <p:spPr bwMode="auto">
                <a:xfrm>
                  <a:off x="5040" y="2688"/>
                  <a:ext cx="288" cy="288"/>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86" name="Line 61"/>
                <p:cNvSpPr>
                  <a:spLocks noChangeShapeType="1"/>
                </p:cNvSpPr>
                <p:nvPr/>
              </p:nvSpPr>
              <p:spPr bwMode="auto">
                <a:xfrm>
                  <a:off x="5088" y="2832"/>
                  <a:ext cx="192" cy="0"/>
                </a:xfrm>
                <a:prstGeom prst="line">
                  <a:avLst/>
                </a:prstGeom>
                <a:noFill/>
                <a:ln w="19050">
                  <a:solidFill>
                    <a:schemeClr val="tx1"/>
                  </a:solidFill>
                  <a:round/>
                  <a:headEnd/>
                  <a:tailEnd/>
                </a:ln>
                <a:effectLst/>
              </p:spPr>
              <p:txBody>
                <a:bodyPr/>
                <a:lstStyle/>
                <a:p>
                  <a:endParaRPr lang="en-US" sz="1200"/>
                </a:p>
              </p:txBody>
            </p:sp>
            <p:sp>
              <p:nvSpPr>
                <p:cNvPr id="487" name="Line 62"/>
                <p:cNvSpPr>
                  <a:spLocks noChangeShapeType="1"/>
                </p:cNvSpPr>
                <p:nvPr/>
              </p:nvSpPr>
              <p:spPr bwMode="auto">
                <a:xfrm flipV="1">
                  <a:off x="5232" y="2736"/>
                  <a:ext cx="0" cy="96"/>
                </a:xfrm>
                <a:prstGeom prst="line">
                  <a:avLst/>
                </a:prstGeom>
                <a:noFill/>
                <a:ln w="19050">
                  <a:solidFill>
                    <a:schemeClr val="tx1"/>
                  </a:solidFill>
                  <a:round/>
                  <a:headEnd/>
                  <a:tailEnd/>
                </a:ln>
                <a:effectLst/>
              </p:spPr>
              <p:txBody>
                <a:bodyPr/>
                <a:lstStyle/>
                <a:p>
                  <a:endParaRPr lang="en-US" sz="1200"/>
                </a:p>
              </p:txBody>
            </p:sp>
            <p:sp>
              <p:nvSpPr>
                <p:cNvPr id="488" name="Line 63"/>
                <p:cNvSpPr>
                  <a:spLocks noChangeShapeType="1"/>
                </p:cNvSpPr>
                <p:nvPr/>
              </p:nvSpPr>
              <p:spPr bwMode="auto">
                <a:xfrm flipV="1">
                  <a:off x="5208" y="2736"/>
                  <a:ext cx="0" cy="96"/>
                </a:xfrm>
                <a:prstGeom prst="line">
                  <a:avLst/>
                </a:prstGeom>
                <a:noFill/>
                <a:ln w="19050">
                  <a:solidFill>
                    <a:schemeClr val="tx1"/>
                  </a:solidFill>
                  <a:round/>
                  <a:headEnd/>
                  <a:tailEnd/>
                </a:ln>
                <a:effectLst/>
              </p:spPr>
              <p:txBody>
                <a:bodyPr/>
                <a:lstStyle/>
                <a:p>
                  <a:endParaRPr lang="en-US" sz="1200"/>
                </a:p>
              </p:txBody>
            </p:sp>
            <p:sp>
              <p:nvSpPr>
                <p:cNvPr id="489" name="Line 64"/>
                <p:cNvSpPr>
                  <a:spLocks noChangeShapeType="1"/>
                </p:cNvSpPr>
                <p:nvPr/>
              </p:nvSpPr>
              <p:spPr bwMode="auto">
                <a:xfrm flipV="1">
                  <a:off x="5136" y="2832"/>
                  <a:ext cx="0" cy="96"/>
                </a:xfrm>
                <a:prstGeom prst="line">
                  <a:avLst/>
                </a:prstGeom>
                <a:noFill/>
                <a:ln w="19050">
                  <a:solidFill>
                    <a:schemeClr val="tx1"/>
                  </a:solidFill>
                  <a:round/>
                  <a:headEnd/>
                  <a:tailEnd/>
                </a:ln>
                <a:effectLst/>
              </p:spPr>
              <p:txBody>
                <a:bodyPr/>
                <a:lstStyle/>
                <a:p>
                  <a:endParaRPr lang="en-US" sz="1200"/>
                </a:p>
              </p:txBody>
            </p:sp>
            <p:sp>
              <p:nvSpPr>
                <p:cNvPr id="490" name="Line 65"/>
                <p:cNvSpPr>
                  <a:spLocks noChangeShapeType="1"/>
                </p:cNvSpPr>
                <p:nvPr/>
              </p:nvSpPr>
              <p:spPr bwMode="auto">
                <a:xfrm flipV="1">
                  <a:off x="5160" y="2832"/>
                  <a:ext cx="0" cy="96"/>
                </a:xfrm>
                <a:prstGeom prst="line">
                  <a:avLst/>
                </a:prstGeom>
                <a:noFill/>
                <a:ln w="19050">
                  <a:solidFill>
                    <a:schemeClr val="tx1"/>
                  </a:solidFill>
                  <a:round/>
                  <a:headEnd/>
                  <a:tailEnd/>
                </a:ln>
                <a:effectLst/>
              </p:spPr>
              <p:txBody>
                <a:bodyPr/>
                <a:lstStyle/>
                <a:p>
                  <a:endParaRPr lang="en-US" sz="1200"/>
                </a:p>
              </p:txBody>
            </p:sp>
          </p:grpSp>
          <p:sp>
            <p:nvSpPr>
              <p:cNvPr id="477" name="Line 66"/>
              <p:cNvSpPr>
                <a:spLocks noChangeShapeType="1"/>
              </p:cNvSpPr>
              <p:nvPr/>
            </p:nvSpPr>
            <p:spPr bwMode="auto">
              <a:xfrm flipH="1">
                <a:off x="2640" y="2494"/>
                <a:ext cx="0" cy="96"/>
              </a:xfrm>
              <a:prstGeom prst="line">
                <a:avLst/>
              </a:prstGeom>
              <a:noFill/>
              <a:ln w="19050">
                <a:solidFill>
                  <a:schemeClr val="tx1"/>
                </a:solidFill>
                <a:round/>
                <a:headEnd/>
                <a:tailEnd/>
              </a:ln>
              <a:effectLst/>
            </p:spPr>
            <p:txBody>
              <a:bodyPr/>
              <a:lstStyle/>
              <a:p>
                <a:endParaRPr lang="en-US" sz="1200"/>
              </a:p>
            </p:txBody>
          </p:sp>
          <p:grpSp>
            <p:nvGrpSpPr>
              <p:cNvPr id="478" name="Group 67"/>
              <p:cNvGrpSpPr>
                <a:grpSpLocks/>
              </p:cNvGrpSpPr>
              <p:nvPr/>
            </p:nvGrpSpPr>
            <p:grpSpPr bwMode="auto">
              <a:xfrm>
                <a:off x="2496" y="2206"/>
                <a:ext cx="288" cy="288"/>
                <a:chOff x="4944" y="1632"/>
                <a:chExt cx="288" cy="288"/>
              </a:xfrm>
            </p:grpSpPr>
            <p:sp>
              <p:nvSpPr>
                <p:cNvPr id="481" name="Oval 68"/>
                <p:cNvSpPr>
                  <a:spLocks noChangeArrowheads="1"/>
                </p:cNvSpPr>
                <p:nvPr/>
              </p:nvSpPr>
              <p:spPr bwMode="auto">
                <a:xfrm>
                  <a:off x="4944" y="1632"/>
                  <a:ext cx="288" cy="288"/>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82" name="Line 69"/>
                <p:cNvSpPr>
                  <a:spLocks noChangeShapeType="1"/>
                </p:cNvSpPr>
                <p:nvPr/>
              </p:nvSpPr>
              <p:spPr bwMode="auto">
                <a:xfrm>
                  <a:off x="4992" y="1776"/>
                  <a:ext cx="192" cy="0"/>
                </a:xfrm>
                <a:prstGeom prst="line">
                  <a:avLst/>
                </a:prstGeom>
                <a:noFill/>
                <a:ln w="19050">
                  <a:solidFill>
                    <a:schemeClr val="tx1"/>
                  </a:solidFill>
                  <a:round/>
                  <a:headEnd/>
                  <a:tailEnd/>
                </a:ln>
                <a:effectLst/>
              </p:spPr>
              <p:txBody>
                <a:bodyPr/>
                <a:lstStyle/>
                <a:p>
                  <a:endParaRPr lang="en-US" sz="1200"/>
                </a:p>
              </p:txBody>
            </p:sp>
            <p:sp>
              <p:nvSpPr>
                <p:cNvPr id="483" name="Line 70"/>
                <p:cNvSpPr>
                  <a:spLocks noChangeShapeType="1"/>
                </p:cNvSpPr>
                <p:nvPr/>
              </p:nvSpPr>
              <p:spPr bwMode="auto">
                <a:xfrm flipV="1">
                  <a:off x="5112" y="1680"/>
                  <a:ext cx="0" cy="96"/>
                </a:xfrm>
                <a:prstGeom prst="line">
                  <a:avLst/>
                </a:prstGeom>
                <a:noFill/>
                <a:ln w="19050">
                  <a:solidFill>
                    <a:schemeClr val="tx1"/>
                  </a:solidFill>
                  <a:round/>
                  <a:headEnd/>
                  <a:tailEnd/>
                </a:ln>
                <a:effectLst/>
              </p:spPr>
              <p:txBody>
                <a:bodyPr/>
                <a:lstStyle/>
                <a:p>
                  <a:endParaRPr lang="en-US" sz="1200"/>
                </a:p>
              </p:txBody>
            </p:sp>
            <p:sp>
              <p:nvSpPr>
                <p:cNvPr id="484" name="Line 71"/>
                <p:cNvSpPr>
                  <a:spLocks noChangeShapeType="1"/>
                </p:cNvSpPr>
                <p:nvPr/>
              </p:nvSpPr>
              <p:spPr bwMode="auto">
                <a:xfrm flipV="1">
                  <a:off x="5064" y="1776"/>
                  <a:ext cx="0" cy="96"/>
                </a:xfrm>
                <a:prstGeom prst="line">
                  <a:avLst/>
                </a:prstGeom>
                <a:noFill/>
                <a:ln w="19050">
                  <a:solidFill>
                    <a:schemeClr val="tx1"/>
                  </a:solidFill>
                  <a:round/>
                  <a:headEnd/>
                  <a:tailEnd/>
                </a:ln>
                <a:effectLst/>
              </p:spPr>
              <p:txBody>
                <a:bodyPr/>
                <a:lstStyle/>
                <a:p>
                  <a:endParaRPr lang="en-US" sz="1200"/>
                </a:p>
              </p:txBody>
            </p:sp>
          </p:grpSp>
          <p:sp>
            <p:nvSpPr>
              <p:cNvPr id="479" name="Line 72"/>
              <p:cNvSpPr>
                <a:spLocks noChangeShapeType="1"/>
              </p:cNvSpPr>
              <p:nvPr/>
            </p:nvSpPr>
            <p:spPr bwMode="auto">
              <a:xfrm flipV="1">
                <a:off x="2640" y="2016"/>
                <a:ext cx="0" cy="19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80" name="Line 73"/>
              <p:cNvSpPr>
                <a:spLocks noChangeShapeType="1"/>
              </p:cNvSpPr>
              <p:nvPr/>
            </p:nvSpPr>
            <p:spPr bwMode="auto">
              <a:xfrm flipV="1">
                <a:off x="2640" y="2880"/>
                <a:ext cx="0" cy="192"/>
              </a:xfrm>
              <a:prstGeom prst="line">
                <a:avLst/>
              </a:prstGeom>
              <a:noFill/>
              <a:ln w="19050">
                <a:solidFill>
                  <a:schemeClr val="tx1"/>
                </a:solidFill>
                <a:round/>
                <a:headEnd type="none" w="sm" len="sm"/>
                <a:tailEnd/>
              </a:ln>
              <a:effectLst/>
            </p:spPr>
            <p:txBody>
              <a:bodyPr wrap="none" anchor="ctr"/>
              <a:lstStyle/>
              <a:p>
                <a:endParaRPr lang="en-US" sz="1200"/>
              </a:p>
            </p:txBody>
          </p:sp>
        </p:grpSp>
        <p:grpSp>
          <p:nvGrpSpPr>
            <p:cNvPr id="436" name="Group 74"/>
            <p:cNvGrpSpPr>
              <a:grpSpLocks/>
            </p:cNvGrpSpPr>
            <p:nvPr/>
          </p:nvGrpSpPr>
          <p:grpSpPr bwMode="auto">
            <a:xfrm>
              <a:off x="3168" y="622"/>
              <a:ext cx="240" cy="671"/>
              <a:chOff x="2496" y="2016"/>
              <a:chExt cx="288" cy="1056"/>
            </a:xfrm>
          </p:grpSpPr>
          <p:grpSp>
            <p:nvGrpSpPr>
              <p:cNvPr id="461" name="Group 75"/>
              <p:cNvGrpSpPr>
                <a:grpSpLocks/>
              </p:cNvGrpSpPr>
              <p:nvPr/>
            </p:nvGrpSpPr>
            <p:grpSpPr bwMode="auto">
              <a:xfrm>
                <a:off x="2496" y="2592"/>
                <a:ext cx="288" cy="288"/>
                <a:chOff x="5040" y="2688"/>
                <a:chExt cx="288" cy="288"/>
              </a:xfrm>
            </p:grpSpPr>
            <p:sp>
              <p:nvSpPr>
                <p:cNvPr id="470" name="Oval 76"/>
                <p:cNvSpPr>
                  <a:spLocks noChangeArrowheads="1"/>
                </p:cNvSpPr>
                <p:nvPr/>
              </p:nvSpPr>
              <p:spPr bwMode="auto">
                <a:xfrm>
                  <a:off x="5040" y="2688"/>
                  <a:ext cx="288" cy="288"/>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71" name="Line 77"/>
                <p:cNvSpPr>
                  <a:spLocks noChangeShapeType="1"/>
                </p:cNvSpPr>
                <p:nvPr/>
              </p:nvSpPr>
              <p:spPr bwMode="auto">
                <a:xfrm>
                  <a:off x="5088" y="2832"/>
                  <a:ext cx="192" cy="0"/>
                </a:xfrm>
                <a:prstGeom prst="line">
                  <a:avLst/>
                </a:prstGeom>
                <a:noFill/>
                <a:ln w="19050">
                  <a:solidFill>
                    <a:schemeClr val="tx1"/>
                  </a:solidFill>
                  <a:round/>
                  <a:headEnd/>
                  <a:tailEnd/>
                </a:ln>
                <a:effectLst/>
              </p:spPr>
              <p:txBody>
                <a:bodyPr/>
                <a:lstStyle/>
                <a:p>
                  <a:endParaRPr lang="en-US" sz="1200"/>
                </a:p>
              </p:txBody>
            </p:sp>
            <p:sp>
              <p:nvSpPr>
                <p:cNvPr id="472" name="Line 78"/>
                <p:cNvSpPr>
                  <a:spLocks noChangeShapeType="1"/>
                </p:cNvSpPr>
                <p:nvPr/>
              </p:nvSpPr>
              <p:spPr bwMode="auto">
                <a:xfrm flipV="1">
                  <a:off x="5232" y="2736"/>
                  <a:ext cx="0" cy="96"/>
                </a:xfrm>
                <a:prstGeom prst="line">
                  <a:avLst/>
                </a:prstGeom>
                <a:noFill/>
                <a:ln w="19050">
                  <a:solidFill>
                    <a:schemeClr val="tx1"/>
                  </a:solidFill>
                  <a:round/>
                  <a:headEnd/>
                  <a:tailEnd/>
                </a:ln>
                <a:effectLst/>
              </p:spPr>
              <p:txBody>
                <a:bodyPr/>
                <a:lstStyle/>
                <a:p>
                  <a:endParaRPr lang="en-US" sz="1200"/>
                </a:p>
              </p:txBody>
            </p:sp>
            <p:sp>
              <p:nvSpPr>
                <p:cNvPr id="473" name="Line 79"/>
                <p:cNvSpPr>
                  <a:spLocks noChangeShapeType="1"/>
                </p:cNvSpPr>
                <p:nvPr/>
              </p:nvSpPr>
              <p:spPr bwMode="auto">
                <a:xfrm flipV="1">
                  <a:off x="5208" y="2736"/>
                  <a:ext cx="0" cy="96"/>
                </a:xfrm>
                <a:prstGeom prst="line">
                  <a:avLst/>
                </a:prstGeom>
                <a:noFill/>
                <a:ln w="19050">
                  <a:solidFill>
                    <a:schemeClr val="tx1"/>
                  </a:solidFill>
                  <a:round/>
                  <a:headEnd/>
                  <a:tailEnd/>
                </a:ln>
                <a:effectLst/>
              </p:spPr>
              <p:txBody>
                <a:bodyPr/>
                <a:lstStyle/>
                <a:p>
                  <a:endParaRPr lang="en-US" sz="1200"/>
                </a:p>
              </p:txBody>
            </p:sp>
            <p:sp>
              <p:nvSpPr>
                <p:cNvPr id="474" name="Line 80"/>
                <p:cNvSpPr>
                  <a:spLocks noChangeShapeType="1"/>
                </p:cNvSpPr>
                <p:nvPr/>
              </p:nvSpPr>
              <p:spPr bwMode="auto">
                <a:xfrm flipV="1">
                  <a:off x="5136" y="2832"/>
                  <a:ext cx="0" cy="96"/>
                </a:xfrm>
                <a:prstGeom prst="line">
                  <a:avLst/>
                </a:prstGeom>
                <a:noFill/>
                <a:ln w="19050">
                  <a:solidFill>
                    <a:schemeClr val="tx1"/>
                  </a:solidFill>
                  <a:round/>
                  <a:headEnd/>
                  <a:tailEnd/>
                </a:ln>
                <a:effectLst/>
              </p:spPr>
              <p:txBody>
                <a:bodyPr/>
                <a:lstStyle/>
                <a:p>
                  <a:endParaRPr lang="en-US" sz="1200"/>
                </a:p>
              </p:txBody>
            </p:sp>
            <p:sp>
              <p:nvSpPr>
                <p:cNvPr id="475" name="Line 81"/>
                <p:cNvSpPr>
                  <a:spLocks noChangeShapeType="1"/>
                </p:cNvSpPr>
                <p:nvPr/>
              </p:nvSpPr>
              <p:spPr bwMode="auto">
                <a:xfrm flipV="1">
                  <a:off x="5160" y="2832"/>
                  <a:ext cx="0" cy="96"/>
                </a:xfrm>
                <a:prstGeom prst="line">
                  <a:avLst/>
                </a:prstGeom>
                <a:noFill/>
                <a:ln w="19050">
                  <a:solidFill>
                    <a:schemeClr val="tx1"/>
                  </a:solidFill>
                  <a:round/>
                  <a:headEnd/>
                  <a:tailEnd/>
                </a:ln>
                <a:effectLst/>
              </p:spPr>
              <p:txBody>
                <a:bodyPr/>
                <a:lstStyle/>
                <a:p>
                  <a:endParaRPr lang="en-US" sz="1200"/>
                </a:p>
              </p:txBody>
            </p:sp>
          </p:grpSp>
          <p:sp>
            <p:nvSpPr>
              <p:cNvPr id="462" name="Line 82"/>
              <p:cNvSpPr>
                <a:spLocks noChangeShapeType="1"/>
              </p:cNvSpPr>
              <p:nvPr/>
            </p:nvSpPr>
            <p:spPr bwMode="auto">
              <a:xfrm flipH="1">
                <a:off x="2640" y="2494"/>
                <a:ext cx="0" cy="96"/>
              </a:xfrm>
              <a:prstGeom prst="line">
                <a:avLst/>
              </a:prstGeom>
              <a:noFill/>
              <a:ln w="19050">
                <a:solidFill>
                  <a:schemeClr val="tx1"/>
                </a:solidFill>
                <a:round/>
                <a:headEnd/>
                <a:tailEnd/>
              </a:ln>
              <a:effectLst/>
            </p:spPr>
            <p:txBody>
              <a:bodyPr/>
              <a:lstStyle/>
              <a:p>
                <a:endParaRPr lang="en-US" sz="1200"/>
              </a:p>
            </p:txBody>
          </p:sp>
          <p:grpSp>
            <p:nvGrpSpPr>
              <p:cNvPr id="463" name="Group 83"/>
              <p:cNvGrpSpPr>
                <a:grpSpLocks/>
              </p:cNvGrpSpPr>
              <p:nvPr/>
            </p:nvGrpSpPr>
            <p:grpSpPr bwMode="auto">
              <a:xfrm>
                <a:off x="2496" y="2206"/>
                <a:ext cx="288" cy="288"/>
                <a:chOff x="4944" y="1632"/>
                <a:chExt cx="288" cy="288"/>
              </a:xfrm>
            </p:grpSpPr>
            <p:sp>
              <p:nvSpPr>
                <p:cNvPr id="466" name="Oval 84"/>
                <p:cNvSpPr>
                  <a:spLocks noChangeArrowheads="1"/>
                </p:cNvSpPr>
                <p:nvPr/>
              </p:nvSpPr>
              <p:spPr bwMode="auto">
                <a:xfrm>
                  <a:off x="4944" y="1632"/>
                  <a:ext cx="288" cy="288"/>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67" name="Line 85"/>
                <p:cNvSpPr>
                  <a:spLocks noChangeShapeType="1"/>
                </p:cNvSpPr>
                <p:nvPr/>
              </p:nvSpPr>
              <p:spPr bwMode="auto">
                <a:xfrm>
                  <a:off x="4992" y="1776"/>
                  <a:ext cx="192" cy="0"/>
                </a:xfrm>
                <a:prstGeom prst="line">
                  <a:avLst/>
                </a:prstGeom>
                <a:noFill/>
                <a:ln w="19050">
                  <a:solidFill>
                    <a:schemeClr val="tx1"/>
                  </a:solidFill>
                  <a:round/>
                  <a:headEnd/>
                  <a:tailEnd/>
                </a:ln>
                <a:effectLst/>
              </p:spPr>
              <p:txBody>
                <a:bodyPr/>
                <a:lstStyle/>
                <a:p>
                  <a:endParaRPr lang="en-US" sz="1200"/>
                </a:p>
              </p:txBody>
            </p:sp>
            <p:sp>
              <p:nvSpPr>
                <p:cNvPr id="468" name="Line 86"/>
                <p:cNvSpPr>
                  <a:spLocks noChangeShapeType="1"/>
                </p:cNvSpPr>
                <p:nvPr/>
              </p:nvSpPr>
              <p:spPr bwMode="auto">
                <a:xfrm flipV="1">
                  <a:off x="5112" y="1680"/>
                  <a:ext cx="0" cy="96"/>
                </a:xfrm>
                <a:prstGeom prst="line">
                  <a:avLst/>
                </a:prstGeom>
                <a:noFill/>
                <a:ln w="19050">
                  <a:solidFill>
                    <a:schemeClr val="tx1"/>
                  </a:solidFill>
                  <a:round/>
                  <a:headEnd/>
                  <a:tailEnd/>
                </a:ln>
                <a:effectLst/>
              </p:spPr>
              <p:txBody>
                <a:bodyPr/>
                <a:lstStyle/>
                <a:p>
                  <a:endParaRPr lang="en-US" sz="1200"/>
                </a:p>
              </p:txBody>
            </p:sp>
            <p:sp>
              <p:nvSpPr>
                <p:cNvPr id="469" name="Line 87"/>
                <p:cNvSpPr>
                  <a:spLocks noChangeShapeType="1"/>
                </p:cNvSpPr>
                <p:nvPr/>
              </p:nvSpPr>
              <p:spPr bwMode="auto">
                <a:xfrm flipV="1">
                  <a:off x="5064" y="1776"/>
                  <a:ext cx="0" cy="96"/>
                </a:xfrm>
                <a:prstGeom prst="line">
                  <a:avLst/>
                </a:prstGeom>
                <a:noFill/>
                <a:ln w="19050">
                  <a:solidFill>
                    <a:schemeClr val="tx1"/>
                  </a:solidFill>
                  <a:round/>
                  <a:headEnd/>
                  <a:tailEnd/>
                </a:ln>
                <a:effectLst/>
              </p:spPr>
              <p:txBody>
                <a:bodyPr/>
                <a:lstStyle/>
                <a:p>
                  <a:endParaRPr lang="en-US" sz="1200"/>
                </a:p>
              </p:txBody>
            </p:sp>
          </p:grpSp>
          <p:sp>
            <p:nvSpPr>
              <p:cNvPr id="464" name="Line 88"/>
              <p:cNvSpPr>
                <a:spLocks noChangeShapeType="1"/>
              </p:cNvSpPr>
              <p:nvPr/>
            </p:nvSpPr>
            <p:spPr bwMode="auto">
              <a:xfrm flipV="1">
                <a:off x="2640" y="2016"/>
                <a:ext cx="0" cy="19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65" name="Line 89"/>
              <p:cNvSpPr>
                <a:spLocks noChangeShapeType="1"/>
              </p:cNvSpPr>
              <p:nvPr/>
            </p:nvSpPr>
            <p:spPr bwMode="auto">
              <a:xfrm flipV="1">
                <a:off x="2640" y="2880"/>
                <a:ext cx="0" cy="192"/>
              </a:xfrm>
              <a:prstGeom prst="line">
                <a:avLst/>
              </a:prstGeom>
              <a:noFill/>
              <a:ln w="19050">
                <a:solidFill>
                  <a:schemeClr val="tx1"/>
                </a:solidFill>
                <a:round/>
                <a:headEnd type="none" w="sm" len="sm"/>
                <a:tailEnd/>
              </a:ln>
              <a:effectLst/>
            </p:spPr>
            <p:txBody>
              <a:bodyPr wrap="none" anchor="ctr"/>
              <a:lstStyle/>
              <a:p>
                <a:endParaRPr lang="en-US" sz="1200"/>
              </a:p>
            </p:txBody>
          </p:sp>
        </p:grpSp>
        <p:sp>
          <p:nvSpPr>
            <p:cNvPr id="437" name="Oval 90"/>
            <p:cNvSpPr>
              <a:spLocks noChangeArrowheads="1"/>
            </p:cNvSpPr>
            <p:nvPr/>
          </p:nvSpPr>
          <p:spPr bwMode="auto">
            <a:xfrm>
              <a:off x="2544" y="1855"/>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38" name="Line 91"/>
            <p:cNvSpPr>
              <a:spLocks noChangeShapeType="1"/>
            </p:cNvSpPr>
            <p:nvPr/>
          </p:nvSpPr>
          <p:spPr bwMode="auto">
            <a:xfrm>
              <a:off x="2584" y="1947"/>
              <a:ext cx="160" cy="0"/>
            </a:xfrm>
            <a:prstGeom prst="line">
              <a:avLst/>
            </a:prstGeom>
            <a:noFill/>
            <a:ln w="19050">
              <a:solidFill>
                <a:schemeClr val="tx1"/>
              </a:solidFill>
              <a:round/>
              <a:headEnd/>
              <a:tailEnd/>
            </a:ln>
            <a:effectLst/>
          </p:spPr>
          <p:txBody>
            <a:bodyPr/>
            <a:lstStyle/>
            <a:p>
              <a:endParaRPr lang="en-US" sz="1200"/>
            </a:p>
          </p:txBody>
        </p:sp>
        <p:sp>
          <p:nvSpPr>
            <p:cNvPr id="439" name="Line 92"/>
            <p:cNvSpPr>
              <a:spLocks noChangeShapeType="1"/>
            </p:cNvSpPr>
            <p:nvPr/>
          </p:nvSpPr>
          <p:spPr bwMode="auto">
            <a:xfrm flipV="1">
              <a:off x="2704" y="1886"/>
              <a:ext cx="0" cy="61"/>
            </a:xfrm>
            <a:prstGeom prst="line">
              <a:avLst/>
            </a:prstGeom>
            <a:noFill/>
            <a:ln w="19050">
              <a:solidFill>
                <a:schemeClr val="tx1"/>
              </a:solidFill>
              <a:round/>
              <a:headEnd/>
              <a:tailEnd/>
            </a:ln>
            <a:effectLst/>
          </p:spPr>
          <p:txBody>
            <a:bodyPr/>
            <a:lstStyle/>
            <a:p>
              <a:endParaRPr lang="en-US" sz="1200"/>
            </a:p>
          </p:txBody>
        </p:sp>
        <p:sp>
          <p:nvSpPr>
            <p:cNvPr id="440" name="Line 93"/>
            <p:cNvSpPr>
              <a:spLocks noChangeShapeType="1"/>
            </p:cNvSpPr>
            <p:nvPr/>
          </p:nvSpPr>
          <p:spPr bwMode="auto">
            <a:xfrm flipV="1">
              <a:off x="2684" y="1886"/>
              <a:ext cx="0" cy="61"/>
            </a:xfrm>
            <a:prstGeom prst="line">
              <a:avLst/>
            </a:prstGeom>
            <a:noFill/>
            <a:ln w="19050">
              <a:solidFill>
                <a:schemeClr val="tx1"/>
              </a:solidFill>
              <a:round/>
              <a:headEnd/>
              <a:tailEnd/>
            </a:ln>
            <a:effectLst/>
          </p:spPr>
          <p:txBody>
            <a:bodyPr/>
            <a:lstStyle/>
            <a:p>
              <a:endParaRPr lang="en-US" sz="1200"/>
            </a:p>
          </p:txBody>
        </p:sp>
        <p:sp>
          <p:nvSpPr>
            <p:cNvPr id="441" name="Line 94"/>
            <p:cNvSpPr>
              <a:spLocks noChangeShapeType="1"/>
            </p:cNvSpPr>
            <p:nvPr/>
          </p:nvSpPr>
          <p:spPr bwMode="auto">
            <a:xfrm flipV="1">
              <a:off x="2624" y="1947"/>
              <a:ext cx="0" cy="61"/>
            </a:xfrm>
            <a:prstGeom prst="line">
              <a:avLst/>
            </a:prstGeom>
            <a:noFill/>
            <a:ln w="19050">
              <a:solidFill>
                <a:schemeClr val="tx1"/>
              </a:solidFill>
              <a:round/>
              <a:headEnd/>
              <a:tailEnd/>
            </a:ln>
            <a:effectLst/>
          </p:spPr>
          <p:txBody>
            <a:bodyPr/>
            <a:lstStyle/>
            <a:p>
              <a:endParaRPr lang="en-US" sz="1200"/>
            </a:p>
          </p:txBody>
        </p:sp>
        <p:sp>
          <p:nvSpPr>
            <p:cNvPr id="442" name="Line 95"/>
            <p:cNvSpPr>
              <a:spLocks noChangeShapeType="1"/>
            </p:cNvSpPr>
            <p:nvPr/>
          </p:nvSpPr>
          <p:spPr bwMode="auto">
            <a:xfrm flipV="1">
              <a:off x="2644" y="1947"/>
              <a:ext cx="0" cy="61"/>
            </a:xfrm>
            <a:prstGeom prst="line">
              <a:avLst/>
            </a:prstGeom>
            <a:noFill/>
            <a:ln w="19050">
              <a:solidFill>
                <a:schemeClr val="tx1"/>
              </a:solidFill>
              <a:round/>
              <a:headEnd/>
              <a:tailEnd/>
            </a:ln>
            <a:effectLst/>
          </p:spPr>
          <p:txBody>
            <a:bodyPr/>
            <a:lstStyle/>
            <a:p>
              <a:endParaRPr lang="en-US" sz="1200"/>
            </a:p>
          </p:txBody>
        </p:sp>
        <p:sp>
          <p:nvSpPr>
            <p:cNvPr id="443" name="Line 96"/>
            <p:cNvSpPr>
              <a:spLocks noChangeShapeType="1"/>
            </p:cNvSpPr>
            <p:nvPr/>
          </p:nvSpPr>
          <p:spPr bwMode="auto">
            <a:xfrm flipH="1">
              <a:off x="2664" y="1792"/>
              <a:ext cx="0" cy="61"/>
            </a:xfrm>
            <a:prstGeom prst="line">
              <a:avLst/>
            </a:prstGeom>
            <a:noFill/>
            <a:ln w="19050">
              <a:solidFill>
                <a:schemeClr val="tx1"/>
              </a:solidFill>
              <a:round/>
              <a:headEnd/>
              <a:tailEnd/>
            </a:ln>
            <a:effectLst/>
          </p:spPr>
          <p:txBody>
            <a:bodyPr/>
            <a:lstStyle/>
            <a:p>
              <a:endParaRPr lang="en-US" sz="1200"/>
            </a:p>
          </p:txBody>
        </p:sp>
        <p:sp>
          <p:nvSpPr>
            <p:cNvPr id="444" name="Oval 97"/>
            <p:cNvSpPr>
              <a:spLocks noChangeArrowheads="1"/>
            </p:cNvSpPr>
            <p:nvPr/>
          </p:nvSpPr>
          <p:spPr bwMode="auto">
            <a:xfrm>
              <a:off x="2544" y="1609"/>
              <a:ext cx="240" cy="183"/>
            </a:xfrm>
            <a:prstGeom prst="ellipse">
              <a:avLst/>
            </a:prstGeom>
            <a:noFill/>
            <a:ln w="28575">
              <a:solidFill>
                <a:schemeClr val="tx1"/>
              </a:solidFill>
              <a:prstDash val="sysDot"/>
              <a:round/>
              <a:headEnd/>
              <a:tailEnd/>
            </a:ln>
            <a:effectLst/>
          </p:spPr>
          <p:txBody>
            <a:bodyPr wrap="none" anchor="ctr"/>
            <a:lstStyle/>
            <a:p>
              <a:endParaRPr lang="en-US" sz="1200"/>
            </a:p>
          </p:txBody>
        </p:sp>
        <p:sp>
          <p:nvSpPr>
            <p:cNvPr id="445" name="Line 98"/>
            <p:cNvSpPr>
              <a:spLocks noChangeShapeType="1"/>
            </p:cNvSpPr>
            <p:nvPr/>
          </p:nvSpPr>
          <p:spPr bwMode="auto">
            <a:xfrm>
              <a:off x="2584" y="1701"/>
              <a:ext cx="160" cy="0"/>
            </a:xfrm>
            <a:prstGeom prst="line">
              <a:avLst/>
            </a:prstGeom>
            <a:noFill/>
            <a:ln w="19050">
              <a:solidFill>
                <a:schemeClr val="tx1"/>
              </a:solidFill>
              <a:round/>
              <a:headEnd/>
              <a:tailEnd/>
            </a:ln>
            <a:effectLst/>
          </p:spPr>
          <p:txBody>
            <a:bodyPr/>
            <a:lstStyle/>
            <a:p>
              <a:endParaRPr lang="en-US" sz="1200"/>
            </a:p>
          </p:txBody>
        </p:sp>
        <p:sp>
          <p:nvSpPr>
            <p:cNvPr id="446" name="Line 99"/>
            <p:cNvSpPr>
              <a:spLocks noChangeShapeType="1"/>
            </p:cNvSpPr>
            <p:nvPr/>
          </p:nvSpPr>
          <p:spPr bwMode="auto">
            <a:xfrm flipV="1">
              <a:off x="2684" y="1640"/>
              <a:ext cx="0" cy="61"/>
            </a:xfrm>
            <a:prstGeom prst="line">
              <a:avLst/>
            </a:prstGeom>
            <a:noFill/>
            <a:ln w="19050">
              <a:solidFill>
                <a:schemeClr val="tx1"/>
              </a:solidFill>
              <a:round/>
              <a:headEnd/>
              <a:tailEnd/>
            </a:ln>
            <a:effectLst/>
          </p:spPr>
          <p:txBody>
            <a:bodyPr/>
            <a:lstStyle/>
            <a:p>
              <a:endParaRPr lang="en-US" sz="1200"/>
            </a:p>
          </p:txBody>
        </p:sp>
        <p:sp>
          <p:nvSpPr>
            <p:cNvPr id="447" name="Line 100"/>
            <p:cNvSpPr>
              <a:spLocks noChangeShapeType="1"/>
            </p:cNvSpPr>
            <p:nvPr/>
          </p:nvSpPr>
          <p:spPr bwMode="auto">
            <a:xfrm flipV="1">
              <a:off x="2644" y="1701"/>
              <a:ext cx="0" cy="61"/>
            </a:xfrm>
            <a:prstGeom prst="line">
              <a:avLst/>
            </a:prstGeom>
            <a:noFill/>
            <a:ln w="19050">
              <a:solidFill>
                <a:schemeClr val="tx1"/>
              </a:solidFill>
              <a:round/>
              <a:headEnd/>
              <a:tailEnd/>
            </a:ln>
            <a:effectLst/>
          </p:spPr>
          <p:txBody>
            <a:bodyPr/>
            <a:lstStyle/>
            <a:p>
              <a:endParaRPr lang="en-US" sz="1200"/>
            </a:p>
          </p:txBody>
        </p:sp>
        <p:sp>
          <p:nvSpPr>
            <p:cNvPr id="448" name="Line 101"/>
            <p:cNvSpPr>
              <a:spLocks noChangeShapeType="1"/>
            </p:cNvSpPr>
            <p:nvPr/>
          </p:nvSpPr>
          <p:spPr bwMode="auto">
            <a:xfrm flipV="1">
              <a:off x="2664" y="1488"/>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49" name="Line 102"/>
            <p:cNvSpPr>
              <a:spLocks noChangeShapeType="1"/>
            </p:cNvSpPr>
            <p:nvPr/>
          </p:nvSpPr>
          <p:spPr bwMode="auto">
            <a:xfrm flipV="1">
              <a:off x="2664" y="2038"/>
              <a:ext cx="0" cy="122"/>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50" name="Line 103"/>
            <p:cNvSpPr>
              <a:spLocks noChangeShapeType="1"/>
            </p:cNvSpPr>
            <p:nvPr/>
          </p:nvSpPr>
          <p:spPr bwMode="auto">
            <a:xfrm flipH="1">
              <a:off x="2400" y="528"/>
              <a:ext cx="1296" cy="1200"/>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51" name="Line 104"/>
            <p:cNvSpPr>
              <a:spLocks noChangeShapeType="1"/>
            </p:cNvSpPr>
            <p:nvPr/>
          </p:nvSpPr>
          <p:spPr bwMode="auto">
            <a:xfrm flipH="1">
              <a:off x="2832" y="1584"/>
              <a:ext cx="1440" cy="0"/>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52" name="Line 105"/>
            <p:cNvSpPr>
              <a:spLocks noChangeShapeType="1"/>
            </p:cNvSpPr>
            <p:nvPr/>
          </p:nvSpPr>
          <p:spPr bwMode="auto">
            <a:xfrm flipH="1">
              <a:off x="3168" y="1296"/>
              <a:ext cx="1440" cy="0"/>
            </a:xfrm>
            <a:prstGeom prst="line">
              <a:avLst/>
            </a:prstGeom>
            <a:noFill/>
            <a:ln w="19050">
              <a:solidFill>
                <a:schemeClr val="tx1"/>
              </a:solidFill>
              <a:round/>
              <a:headEnd type="none" w="sm" len="sm"/>
              <a:tailEnd/>
            </a:ln>
            <a:effectLst/>
          </p:spPr>
          <p:txBody>
            <a:bodyPr wrap="none" anchor="ctr"/>
            <a:lstStyle/>
            <a:p>
              <a:endParaRPr lang="en-US" sz="1200"/>
            </a:p>
          </p:txBody>
        </p:sp>
        <p:sp>
          <p:nvSpPr>
            <p:cNvPr id="453" name="Text Box 106"/>
            <p:cNvSpPr txBox="1">
              <a:spLocks noChangeArrowheads="1"/>
            </p:cNvSpPr>
            <p:nvPr/>
          </p:nvSpPr>
          <p:spPr bwMode="auto">
            <a:xfrm>
              <a:off x="2832" y="1632"/>
              <a:ext cx="439" cy="651"/>
            </a:xfrm>
            <a:prstGeom prst="rect">
              <a:avLst/>
            </a:prstGeom>
            <a:noFill/>
            <a:ln w="9525">
              <a:noFill/>
              <a:miter lim="800000"/>
              <a:headEnd/>
              <a:tailEnd/>
            </a:ln>
            <a:effectLst/>
          </p:spPr>
          <p:txBody>
            <a:bodyPr wrap="none">
              <a:spAutoFit/>
            </a:bodyPr>
            <a:lstStyle/>
            <a:p>
              <a:r>
                <a:rPr lang="en-US" sz="4000">
                  <a:latin typeface="Neo Sans Intel Medium" pitchFamily="34" charset="0"/>
                </a:rPr>
                <a:t>…</a:t>
              </a:r>
            </a:p>
          </p:txBody>
        </p:sp>
        <p:sp>
          <p:nvSpPr>
            <p:cNvPr id="454" name="Text Box 107"/>
            <p:cNvSpPr txBox="1">
              <a:spLocks noChangeArrowheads="1"/>
            </p:cNvSpPr>
            <p:nvPr/>
          </p:nvSpPr>
          <p:spPr bwMode="auto">
            <a:xfrm rot="18919812">
              <a:off x="3076" y="1016"/>
              <a:ext cx="439" cy="651"/>
            </a:xfrm>
            <a:prstGeom prst="rect">
              <a:avLst/>
            </a:prstGeom>
            <a:noFill/>
            <a:ln w="9525">
              <a:noFill/>
              <a:miter lim="800000"/>
              <a:headEnd/>
              <a:tailEnd/>
            </a:ln>
            <a:effectLst/>
          </p:spPr>
          <p:txBody>
            <a:bodyPr wrap="none">
              <a:spAutoFit/>
            </a:bodyPr>
            <a:lstStyle/>
            <a:p>
              <a:r>
                <a:rPr lang="en-US" sz="4000">
                  <a:latin typeface="Neo Sans Intel Medium" pitchFamily="34" charset="0"/>
                </a:rPr>
                <a:t>…</a:t>
              </a:r>
            </a:p>
          </p:txBody>
        </p:sp>
        <p:sp>
          <p:nvSpPr>
            <p:cNvPr id="455" name="Text Box 108"/>
            <p:cNvSpPr txBox="1">
              <a:spLocks noChangeArrowheads="1"/>
            </p:cNvSpPr>
            <p:nvPr/>
          </p:nvSpPr>
          <p:spPr bwMode="auto">
            <a:xfrm>
              <a:off x="4272" y="240"/>
              <a:ext cx="571" cy="283"/>
            </a:xfrm>
            <a:prstGeom prst="rect">
              <a:avLst/>
            </a:prstGeom>
            <a:noFill/>
            <a:ln w="9525">
              <a:noFill/>
              <a:miter lim="800000"/>
              <a:headEnd/>
              <a:tailEnd/>
            </a:ln>
            <a:effectLst/>
          </p:spPr>
          <p:txBody>
            <a:bodyPr>
              <a:spAutoFit/>
            </a:bodyPr>
            <a:lstStyle/>
            <a:p>
              <a:r>
                <a:rPr lang="en-US" sz="1400" b="1">
                  <a:latin typeface="Neo Sans Intel" pitchFamily="34" charset="0"/>
                </a:rPr>
                <a:t>V</a:t>
              </a:r>
              <a:r>
                <a:rPr lang="en-US" sz="1400" b="1" baseline="-25000">
                  <a:latin typeface="Neo Sans Intel" pitchFamily="34" charset="0"/>
                </a:rPr>
                <a:t>access</a:t>
              </a:r>
            </a:p>
          </p:txBody>
        </p:sp>
        <p:sp>
          <p:nvSpPr>
            <p:cNvPr id="456" name="Text Box 109"/>
            <p:cNvSpPr txBox="1">
              <a:spLocks noChangeArrowheads="1"/>
            </p:cNvSpPr>
            <p:nvPr/>
          </p:nvSpPr>
          <p:spPr bwMode="auto">
            <a:xfrm>
              <a:off x="3792" y="2016"/>
              <a:ext cx="475" cy="255"/>
            </a:xfrm>
            <a:prstGeom prst="rect">
              <a:avLst/>
            </a:prstGeom>
            <a:noFill/>
            <a:ln w="9525">
              <a:noFill/>
              <a:miter lim="800000"/>
              <a:headEnd/>
              <a:tailEnd/>
            </a:ln>
            <a:effectLst/>
          </p:spPr>
          <p:txBody>
            <a:bodyPr>
              <a:spAutoFit/>
            </a:bodyPr>
            <a:lstStyle/>
            <a:p>
              <a:r>
                <a:rPr lang="en-US" sz="1200" b="1">
                  <a:latin typeface="Neo Sans Intel" pitchFamily="34" charset="0"/>
                </a:rPr>
                <a:t>0</a:t>
              </a:r>
              <a:endParaRPr lang="en-US" sz="1200" b="1" baseline="-25000">
                <a:latin typeface="Neo Sans Intel" pitchFamily="34" charset="0"/>
              </a:endParaRPr>
            </a:p>
          </p:txBody>
        </p:sp>
        <p:sp>
          <p:nvSpPr>
            <p:cNvPr id="457" name="AutoShape 110"/>
            <p:cNvSpPr>
              <a:spLocks/>
            </p:cNvSpPr>
            <p:nvPr/>
          </p:nvSpPr>
          <p:spPr bwMode="auto">
            <a:xfrm rot="16200000">
              <a:off x="3576" y="120"/>
              <a:ext cx="96" cy="624"/>
            </a:xfrm>
            <a:prstGeom prst="rightBrace">
              <a:avLst>
                <a:gd name="adj1" fmla="val 54167"/>
                <a:gd name="adj2" fmla="val 50000"/>
              </a:avLst>
            </a:prstGeom>
            <a:noFill/>
            <a:ln w="9525">
              <a:solidFill>
                <a:schemeClr val="tx1"/>
              </a:solidFill>
              <a:round/>
              <a:headEnd/>
              <a:tailEnd/>
            </a:ln>
            <a:effectLst/>
          </p:spPr>
          <p:txBody>
            <a:bodyPr vert="eaVert" wrap="none" anchor="ctr"/>
            <a:lstStyle/>
            <a:p>
              <a:pPr algn="ctr"/>
              <a:endParaRPr lang="en-US" sz="1200"/>
            </a:p>
          </p:txBody>
        </p:sp>
        <p:sp>
          <p:nvSpPr>
            <p:cNvPr id="458" name="Text Box 111"/>
            <p:cNvSpPr txBox="1">
              <a:spLocks noChangeArrowheads="1"/>
            </p:cNvSpPr>
            <p:nvPr/>
          </p:nvSpPr>
          <p:spPr bwMode="auto">
            <a:xfrm>
              <a:off x="3984" y="1824"/>
              <a:ext cx="672" cy="283"/>
            </a:xfrm>
            <a:prstGeom prst="rect">
              <a:avLst/>
            </a:prstGeom>
            <a:noFill/>
            <a:ln w="9525">
              <a:noFill/>
              <a:miter lim="800000"/>
              <a:headEnd/>
              <a:tailEnd/>
            </a:ln>
            <a:effectLst/>
          </p:spPr>
          <p:txBody>
            <a:bodyPr>
              <a:spAutoFit/>
            </a:bodyPr>
            <a:lstStyle/>
            <a:p>
              <a:r>
                <a:rPr lang="en-US" sz="1400" b="1">
                  <a:latin typeface="Neo Sans Intel" pitchFamily="34" charset="0"/>
                </a:rPr>
                <a:t>½ V</a:t>
              </a:r>
              <a:r>
                <a:rPr lang="en-US" sz="1400" b="1" baseline="-25000">
                  <a:latin typeface="Neo Sans Intel" pitchFamily="34" charset="0"/>
                </a:rPr>
                <a:t>access</a:t>
              </a:r>
            </a:p>
          </p:txBody>
        </p:sp>
        <p:sp>
          <p:nvSpPr>
            <p:cNvPr id="459" name="Text Box 112"/>
            <p:cNvSpPr txBox="1">
              <a:spLocks noChangeArrowheads="1"/>
            </p:cNvSpPr>
            <p:nvPr/>
          </p:nvSpPr>
          <p:spPr bwMode="auto">
            <a:xfrm>
              <a:off x="3312" y="144"/>
              <a:ext cx="672" cy="283"/>
            </a:xfrm>
            <a:prstGeom prst="rect">
              <a:avLst/>
            </a:prstGeom>
            <a:noFill/>
            <a:ln w="9525">
              <a:noFill/>
              <a:miter lim="800000"/>
              <a:headEnd/>
              <a:tailEnd/>
            </a:ln>
            <a:effectLst/>
          </p:spPr>
          <p:txBody>
            <a:bodyPr>
              <a:spAutoFit/>
            </a:bodyPr>
            <a:lstStyle/>
            <a:p>
              <a:r>
                <a:rPr lang="en-US" sz="1400" b="1" dirty="0">
                  <a:latin typeface="Neo Sans Intel" pitchFamily="34" charset="0"/>
                </a:rPr>
                <a:t>½ </a:t>
              </a:r>
              <a:r>
                <a:rPr lang="en-US" sz="1400" b="1" dirty="0" err="1">
                  <a:latin typeface="Neo Sans Intel" pitchFamily="34" charset="0"/>
                </a:rPr>
                <a:t>V</a:t>
              </a:r>
              <a:r>
                <a:rPr lang="en-US" sz="1400" b="1" baseline="-25000" dirty="0" err="1">
                  <a:latin typeface="Neo Sans Intel" pitchFamily="34" charset="0"/>
                </a:rPr>
                <a:t>acces</a:t>
              </a:r>
              <a:endParaRPr lang="en-US" sz="1400" b="1" baseline="-25000" dirty="0">
                <a:latin typeface="Neo Sans Intel" pitchFamily="34" charset="0"/>
              </a:endParaRPr>
            </a:p>
          </p:txBody>
        </p:sp>
        <p:sp>
          <p:nvSpPr>
            <p:cNvPr id="460" name="AutoShape 113"/>
            <p:cNvSpPr>
              <a:spLocks/>
            </p:cNvSpPr>
            <p:nvPr/>
          </p:nvSpPr>
          <p:spPr bwMode="auto">
            <a:xfrm rot="24188538">
              <a:off x="4416" y="1296"/>
              <a:ext cx="96" cy="624"/>
            </a:xfrm>
            <a:prstGeom prst="rightBrace">
              <a:avLst>
                <a:gd name="adj1" fmla="val 54167"/>
                <a:gd name="adj2" fmla="val 50000"/>
              </a:avLst>
            </a:prstGeom>
            <a:noFill/>
            <a:ln w="9525">
              <a:solidFill>
                <a:schemeClr val="tx1"/>
              </a:solidFill>
              <a:round/>
              <a:headEnd/>
              <a:tailEnd/>
            </a:ln>
            <a:effectLst/>
          </p:spPr>
          <p:txBody>
            <a:bodyPr wrap="none" anchor="ctr"/>
            <a:lstStyle/>
            <a:p>
              <a:pPr algn="ctr"/>
              <a:endParaRPr lang="en-US" sz="120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15962"/>
          </a:xfrm>
        </p:spPr>
        <p:txBody>
          <a:bodyPr>
            <a:normAutofit fontScale="90000"/>
          </a:bodyPr>
          <a:lstStyle/>
          <a:p>
            <a:r>
              <a:rPr lang="en-US" dirty="0"/>
              <a:t>Reading a PCM in Cross Point Array</a:t>
            </a:r>
          </a:p>
        </p:txBody>
      </p:sp>
      <p:sp>
        <p:nvSpPr>
          <p:cNvPr id="8" name="Content Placeholder 7"/>
          <p:cNvSpPr>
            <a:spLocks noGrp="1"/>
          </p:cNvSpPr>
          <p:nvPr>
            <p:ph idx="1"/>
          </p:nvPr>
        </p:nvSpPr>
        <p:spPr>
          <a:xfrm>
            <a:off x="381000" y="914400"/>
            <a:ext cx="8534400" cy="2438400"/>
          </a:xfrm>
        </p:spPr>
        <p:txBody>
          <a:bodyPr>
            <a:noAutofit/>
          </a:bodyPr>
          <a:lstStyle/>
          <a:p>
            <a:r>
              <a:rPr lang="en-US" sz="2000" dirty="0"/>
              <a:t>To interrogate PCM state, PN diode or MIEC is turned ON to sense the current  </a:t>
            </a:r>
          </a:p>
          <a:p>
            <a:r>
              <a:rPr lang="en-US" sz="2000" dirty="0"/>
              <a:t>With a S-Shape Selector like OTS, threshold demarcation is used for Read</a:t>
            </a:r>
          </a:p>
          <a:p>
            <a:r>
              <a:rPr lang="en-US" sz="2000" dirty="0"/>
              <a:t>MLC is perceived easier with a non-NDR selector; however, variability of bias points needs to be carefully controlled due to </a:t>
            </a:r>
            <a:r>
              <a:rPr lang="en-US" sz="2000" dirty="0" err="1"/>
              <a:t>superlinear</a:t>
            </a:r>
            <a:r>
              <a:rPr lang="en-US" sz="2000" dirty="0"/>
              <a:t> I-V characteristics </a:t>
            </a:r>
          </a:p>
          <a:p>
            <a:r>
              <a:rPr lang="en-US" sz="2000" dirty="0"/>
              <a:t>Demarcation Read with a S-Shape Cell is inherently faster due to NDR</a:t>
            </a:r>
          </a:p>
        </p:txBody>
      </p:sp>
      <p:grpSp>
        <p:nvGrpSpPr>
          <p:cNvPr id="20" name="Group 19"/>
          <p:cNvGrpSpPr/>
          <p:nvPr/>
        </p:nvGrpSpPr>
        <p:grpSpPr>
          <a:xfrm>
            <a:off x="4953000" y="3101975"/>
            <a:ext cx="3635375" cy="3070225"/>
            <a:chOff x="4953000" y="3025775"/>
            <a:chExt cx="3635375" cy="3070225"/>
          </a:xfrm>
        </p:grpSpPr>
        <p:pic>
          <p:nvPicPr>
            <p:cNvPr id="9" name="Picture 105"/>
            <p:cNvPicPr>
              <a:picLocks noChangeAspect="1" noChangeArrowheads="1"/>
            </p:cNvPicPr>
            <p:nvPr/>
          </p:nvPicPr>
          <p:blipFill>
            <a:blip r:embed="rId3" cstate="print"/>
            <a:srcRect/>
            <a:stretch>
              <a:fillRect/>
            </a:stretch>
          </p:blipFill>
          <p:spPr bwMode="auto">
            <a:xfrm>
              <a:off x="4953000" y="3025775"/>
              <a:ext cx="3635375" cy="3070225"/>
            </a:xfrm>
            <a:prstGeom prst="rect">
              <a:avLst/>
            </a:prstGeom>
            <a:noFill/>
            <a:ln w="9525">
              <a:noFill/>
              <a:miter lim="800000"/>
              <a:headEnd/>
              <a:tailEnd/>
            </a:ln>
            <a:effectLst/>
          </p:spPr>
        </p:pic>
        <p:cxnSp>
          <p:nvCxnSpPr>
            <p:cNvPr id="11" name="Straight Arrow Connector 10"/>
            <p:cNvCxnSpPr/>
            <p:nvPr/>
          </p:nvCxnSpPr>
          <p:spPr>
            <a:xfrm rot="5400000">
              <a:off x="6666705" y="4685506"/>
              <a:ext cx="1295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77864" y="3657600"/>
              <a:ext cx="542136" cy="369332"/>
            </a:xfrm>
            <a:prstGeom prst="rect">
              <a:avLst/>
            </a:prstGeom>
            <a:noFill/>
          </p:spPr>
          <p:txBody>
            <a:bodyPr wrap="none" rtlCol="0">
              <a:spAutoFit/>
            </a:bodyPr>
            <a:lstStyle/>
            <a:p>
              <a:r>
                <a:rPr lang="en-US" dirty="0"/>
                <a:t>V</a:t>
              </a:r>
              <a:r>
                <a:rPr lang="en-US" baseline="-25000" dirty="0"/>
                <a:t>DM</a:t>
              </a:r>
            </a:p>
          </p:txBody>
        </p:sp>
      </p:grpSp>
      <p:pic>
        <p:nvPicPr>
          <p:cNvPr id="63493" name="Picture 5"/>
          <p:cNvPicPr>
            <a:picLocks noChangeAspect="1" noChangeArrowheads="1"/>
          </p:cNvPicPr>
          <p:nvPr/>
        </p:nvPicPr>
        <p:blipFill>
          <a:blip r:embed="rId4" cstate="print"/>
          <a:srcRect/>
          <a:stretch>
            <a:fillRect/>
          </a:stretch>
        </p:blipFill>
        <p:spPr bwMode="auto">
          <a:xfrm>
            <a:off x="533400" y="3124200"/>
            <a:ext cx="3948165" cy="2994025"/>
          </a:xfrm>
          <a:prstGeom prst="rect">
            <a:avLst/>
          </a:prstGeom>
          <a:noFill/>
          <a:ln w="9525">
            <a:noFill/>
            <a:miter lim="800000"/>
            <a:headEnd/>
            <a:tailEnd/>
          </a:ln>
          <a:effectLst/>
        </p:spPr>
      </p:pic>
      <p:sp>
        <p:nvSpPr>
          <p:cNvPr id="19" name="TextBox 18"/>
          <p:cNvSpPr txBox="1"/>
          <p:nvPr/>
        </p:nvSpPr>
        <p:spPr>
          <a:xfrm>
            <a:off x="1295400" y="6019800"/>
            <a:ext cx="2993127" cy="369332"/>
          </a:xfrm>
          <a:prstGeom prst="rect">
            <a:avLst/>
          </a:prstGeom>
          <a:noFill/>
        </p:spPr>
        <p:txBody>
          <a:bodyPr wrap="none" rtlCol="0">
            <a:spAutoFit/>
          </a:bodyPr>
          <a:lstStyle/>
          <a:p>
            <a:r>
              <a:rPr lang="en-US" dirty="0"/>
              <a:t>PCM IV;  4 levels programmed</a:t>
            </a:r>
          </a:p>
        </p:txBody>
      </p:sp>
      <p:sp>
        <p:nvSpPr>
          <p:cNvPr id="21" name="TextBox 20"/>
          <p:cNvSpPr txBox="1"/>
          <p:nvPr/>
        </p:nvSpPr>
        <p:spPr>
          <a:xfrm>
            <a:off x="6572059" y="6019800"/>
            <a:ext cx="971741" cy="369332"/>
          </a:xfrm>
          <a:prstGeom prst="rect">
            <a:avLst/>
          </a:prstGeom>
          <a:noFill/>
        </p:spPr>
        <p:txBody>
          <a:bodyPr wrap="none" rtlCol="0">
            <a:spAutoFit/>
          </a:bodyPr>
          <a:lstStyle/>
          <a:p>
            <a:r>
              <a:rPr lang="en-US" dirty="0"/>
              <a:t>PCMS IV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 PCM in Cross Point Array</a:t>
            </a:r>
          </a:p>
        </p:txBody>
      </p:sp>
      <p:sp>
        <p:nvSpPr>
          <p:cNvPr id="3" name="Content Placeholder 2"/>
          <p:cNvSpPr>
            <a:spLocks noGrp="1"/>
          </p:cNvSpPr>
          <p:nvPr>
            <p:ph idx="1"/>
          </p:nvPr>
        </p:nvSpPr>
        <p:spPr/>
        <p:txBody>
          <a:bodyPr>
            <a:normAutofit/>
          </a:bodyPr>
          <a:lstStyle/>
          <a:p>
            <a:r>
              <a:rPr lang="en-US" sz="2400" dirty="0"/>
              <a:t>Sub-lithographic features have been deployed to reduce I</a:t>
            </a:r>
            <a:r>
              <a:rPr lang="en-US" sz="2400" baseline="-25000" dirty="0"/>
              <a:t>RESET</a:t>
            </a:r>
            <a:endParaRPr lang="en-US" sz="2400" dirty="0"/>
          </a:p>
          <a:p>
            <a:pPr lvl="1"/>
            <a:r>
              <a:rPr lang="en-US" sz="2000" dirty="0"/>
              <a:t>Manufacturing latitude of those innovations becomes increasingly restricted as technology scales. </a:t>
            </a:r>
          </a:p>
          <a:p>
            <a:pPr lvl="1"/>
            <a:r>
              <a:rPr lang="en-US" sz="2000" dirty="0"/>
              <a:t>I</a:t>
            </a:r>
            <a:r>
              <a:rPr lang="en-US" sz="2000" baseline="-25000" dirty="0"/>
              <a:t>RESET</a:t>
            </a:r>
            <a:r>
              <a:rPr lang="en-US" sz="2000" dirty="0"/>
              <a:t> is converging with various device structures </a:t>
            </a:r>
          </a:p>
          <a:p>
            <a:r>
              <a:rPr lang="en-US" sz="2400" dirty="0"/>
              <a:t>Areas of focus:</a:t>
            </a:r>
          </a:p>
          <a:p>
            <a:pPr lvl="1"/>
            <a:r>
              <a:rPr lang="en-US" sz="2000" dirty="0"/>
              <a:t>Electrical interface and thermal boundary properties such as cell confinement and architecture</a:t>
            </a:r>
          </a:p>
          <a:p>
            <a:pPr lvl="1"/>
            <a:r>
              <a:rPr lang="en-US" sz="2000" dirty="0"/>
              <a:t>SET Kinetics in </a:t>
            </a:r>
            <a:r>
              <a:rPr lang="en-US" sz="2000" dirty="0" err="1"/>
              <a:t>Nano</a:t>
            </a:r>
            <a:r>
              <a:rPr lang="en-US" sz="2000" dirty="0"/>
              <a:t>-geometry for energy efficiency</a:t>
            </a:r>
          </a:p>
          <a:p>
            <a:pPr lvl="1"/>
            <a:r>
              <a:rPr lang="en-US" sz="2000" dirty="0"/>
              <a:t>PCM’s high speed </a:t>
            </a:r>
            <a:r>
              <a:rPr lang="en-US" sz="2000" dirty="0" err="1"/>
              <a:t>vitrification</a:t>
            </a:r>
            <a:r>
              <a:rPr lang="en-US" sz="2000" dirty="0"/>
              <a:t> capability must not be hindered by the thin-film selector in series.</a:t>
            </a:r>
          </a:p>
          <a:p>
            <a:pPr lvl="1"/>
            <a:r>
              <a:rPr lang="en-US" sz="2000" dirty="0"/>
              <a:t>Selector and electrodes becomes the liability to endurance as RESET current density increases.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 </a:t>
            </a:r>
            <a:r>
              <a:rPr lang="en-US" dirty="0" err="1"/>
              <a:t>Parasitics</a:t>
            </a:r>
            <a:endParaRPr lang="en-US" dirty="0"/>
          </a:p>
        </p:txBody>
      </p:sp>
      <p:sp>
        <p:nvSpPr>
          <p:cNvPr id="3" name="Content Placeholder 2"/>
          <p:cNvSpPr>
            <a:spLocks noGrp="1"/>
          </p:cNvSpPr>
          <p:nvPr>
            <p:ph idx="1"/>
          </p:nvPr>
        </p:nvSpPr>
        <p:spPr>
          <a:xfrm>
            <a:off x="457200" y="1295400"/>
            <a:ext cx="8305800" cy="2438400"/>
          </a:xfrm>
        </p:spPr>
        <p:txBody>
          <a:bodyPr>
            <a:normAutofit fontScale="92500"/>
          </a:bodyPr>
          <a:lstStyle/>
          <a:p>
            <a:r>
              <a:rPr lang="en-US" sz="2800" dirty="0"/>
              <a:t>The parasitic R and C consume operating energy.</a:t>
            </a:r>
          </a:p>
          <a:p>
            <a:r>
              <a:rPr lang="en-US" sz="2800" dirty="0"/>
              <a:t>Displacement current during access is dissipated mostly on the intra layer capacitance and decoding circuit</a:t>
            </a:r>
          </a:p>
          <a:p>
            <a:r>
              <a:rPr lang="en-US" sz="2800" dirty="0"/>
              <a:t>Array consumes leakage power when unselected cells are biased</a:t>
            </a:r>
          </a:p>
        </p:txBody>
      </p:sp>
      <p:graphicFrame>
        <p:nvGraphicFramePr>
          <p:cNvPr id="4" name="Content Placeholder 3"/>
          <p:cNvGraphicFramePr>
            <a:graphicFrameLocks/>
          </p:cNvGraphicFramePr>
          <p:nvPr/>
        </p:nvGraphicFramePr>
        <p:xfrm>
          <a:off x="457200" y="4180840"/>
          <a:ext cx="8305800" cy="183896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273629">
                  <a:extLst>
                    <a:ext uri="{9D8B030D-6E8A-4147-A177-3AD203B41FA5}">
                      <a16:colId xmlns:a16="http://schemas.microsoft.com/office/drawing/2014/main" val="20003"/>
                    </a:ext>
                  </a:extLst>
                </a:gridCol>
                <a:gridCol w="1077685">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251858">
                  <a:extLst>
                    <a:ext uri="{9D8B030D-6E8A-4147-A177-3AD203B41FA5}">
                      <a16:colId xmlns:a16="http://schemas.microsoft.com/office/drawing/2014/main" val="20006"/>
                    </a:ext>
                  </a:extLst>
                </a:gridCol>
              </a:tblGrid>
              <a:tr h="152400">
                <a:tc>
                  <a:txBody>
                    <a:bodyPr/>
                    <a:lstStyle/>
                    <a:p>
                      <a:endParaRPr lang="en-US" dirty="0"/>
                    </a:p>
                  </a:txBody>
                  <a:tcPr/>
                </a:tc>
                <a:tc gridSpan="3">
                  <a:txBody>
                    <a:bodyPr/>
                    <a:lstStyle/>
                    <a:p>
                      <a:pPr algn="ctr"/>
                      <a:r>
                        <a:rPr lang="en-US" dirty="0"/>
                        <a:t>Unidirection</a:t>
                      </a:r>
                      <a:r>
                        <a:rPr lang="en-US" baseline="0" dirty="0"/>
                        <a:t>al Rectifier</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Bidirectional  Switch</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0">
                <a:tc>
                  <a:txBody>
                    <a:bodyPr/>
                    <a:lstStyle/>
                    <a:p>
                      <a:endParaRPr lang="en-US"/>
                    </a:p>
                  </a:txBody>
                  <a:tcPr/>
                </a:tc>
                <a:tc>
                  <a:txBody>
                    <a:bodyPr/>
                    <a:lstStyle/>
                    <a:p>
                      <a:pPr algn="ctr"/>
                      <a:r>
                        <a:rPr lang="en-US" dirty="0"/>
                        <a:t>Sel. WL</a:t>
                      </a:r>
                    </a:p>
                  </a:txBody>
                  <a:tcPr/>
                </a:tc>
                <a:tc>
                  <a:txBody>
                    <a:bodyPr/>
                    <a:lstStyle/>
                    <a:p>
                      <a:pPr algn="ctr"/>
                      <a:r>
                        <a:rPr lang="en-US" dirty="0"/>
                        <a:t>Sel. BL</a:t>
                      </a:r>
                    </a:p>
                  </a:txBody>
                  <a:tcPr/>
                </a:tc>
                <a:tc>
                  <a:txBody>
                    <a:bodyPr/>
                    <a:lstStyle/>
                    <a:p>
                      <a:pPr algn="ctr"/>
                      <a:r>
                        <a:rPr lang="en-US" dirty="0" err="1"/>
                        <a:t>DeSel</a:t>
                      </a:r>
                      <a:r>
                        <a:rPr lang="en-US" baseline="0" dirty="0"/>
                        <a:t> Cells</a:t>
                      </a:r>
                      <a:endParaRPr lang="en-US" dirty="0"/>
                    </a:p>
                  </a:txBody>
                  <a:tcPr/>
                </a:tc>
                <a:tc>
                  <a:txBody>
                    <a:bodyPr/>
                    <a:lstStyle/>
                    <a:p>
                      <a:pPr algn="ctr"/>
                      <a:r>
                        <a:rPr lang="en-US" dirty="0"/>
                        <a:t>Sel. WL</a:t>
                      </a:r>
                    </a:p>
                  </a:txBody>
                  <a:tcPr/>
                </a:tc>
                <a:tc>
                  <a:txBody>
                    <a:bodyPr/>
                    <a:lstStyle/>
                    <a:p>
                      <a:pPr algn="ctr"/>
                      <a:r>
                        <a:rPr lang="en-US" dirty="0"/>
                        <a:t>Sel. BL</a:t>
                      </a:r>
                    </a:p>
                  </a:txBody>
                  <a:tcPr/>
                </a:tc>
                <a:tc>
                  <a:txBody>
                    <a:bodyPr/>
                    <a:lstStyle/>
                    <a:p>
                      <a:pPr algn="ctr"/>
                      <a:r>
                        <a:rPr lang="en-US" dirty="0" err="1"/>
                        <a:t>DeSel</a:t>
                      </a:r>
                      <a:r>
                        <a:rPr lang="en-US" baseline="0" dirty="0"/>
                        <a:t> Cells</a:t>
                      </a:r>
                      <a:endParaRPr lang="en-US" dirty="0"/>
                    </a:p>
                  </a:txBody>
                  <a:tcPr/>
                </a:tc>
                <a:extLst>
                  <a:ext uri="{0D108BD9-81ED-4DB2-BD59-A6C34878D82A}">
                    <a16:rowId xmlns:a16="http://schemas.microsoft.com/office/drawing/2014/main" val="10001"/>
                  </a:ext>
                </a:extLst>
              </a:tr>
              <a:tr h="0">
                <a:tc>
                  <a:txBody>
                    <a:bodyPr/>
                    <a:lstStyle/>
                    <a:p>
                      <a:r>
                        <a:rPr lang="en-US" dirty="0"/>
                        <a:t>#</a:t>
                      </a:r>
                      <a:r>
                        <a:rPr lang="en-US" baseline="0" dirty="0"/>
                        <a:t> of Cell</a:t>
                      </a:r>
                      <a:endParaRPr lang="en-US" dirty="0"/>
                    </a:p>
                  </a:txBody>
                  <a:tcPr/>
                </a:tc>
                <a:tc>
                  <a:txBody>
                    <a:bodyPr/>
                    <a:lstStyle/>
                    <a:p>
                      <a:pPr algn="ctr"/>
                      <a:r>
                        <a:rPr lang="en-US" dirty="0"/>
                        <a:t>C-1</a:t>
                      </a:r>
                    </a:p>
                  </a:txBody>
                  <a:tcPr/>
                </a:tc>
                <a:tc>
                  <a:txBody>
                    <a:bodyPr/>
                    <a:lstStyle/>
                    <a:p>
                      <a:pPr algn="ctr"/>
                      <a:r>
                        <a:rPr lang="en-US" dirty="0"/>
                        <a:t>R-1</a:t>
                      </a:r>
                    </a:p>
                  </a:txBody>
                  <a:tcPr/>
                </a:tc>
                <a:tc>
                  <a:txBody>
                    <a:bodyPr/>
                    <a:lstStyle/>
                    <a:p>
                      <a:pPr algn="ctr"/>
                      <a:r>
                        <a:rPr lang="en-US" dirty="0"/>
                        <a:t>(C-1)•</a:t>
                      </a:r>
                      <a:r>
                        <a:rPr lang="en-US" baseline="0" dirty="0"/>
                        <a:t>(R-1)</a:t>
                      </a:r>
                      <a:endParaRPr lang="en-US" dirty="0"/>
                    </a:p>
                  </a:txBody>
                  <a:tcPr/>
                </a:tc>
                <a:tc>
                  <a:txBody>
                    <a:bodyPr/>
                    <a:lstStyle/>
                    <a:p>
                      <a:pPr algn="ctr"/>
                      <a:r>
                        <a:rPr lang="en-US" dirty="0"/>
                        <a:t>C-1</a:t>
                      </a:r>
                    </a:p>
                  </a:txBody>
                  <a:tcPr/>
                </a:tc>
                <a:tc>
                  <a:txBody>
                    <a:bodyPr/>
                    <a:lstStyle/>
                    <a:p>
                      <a:pPr algn="ctr"/>
                      <a:r>
                        <a:rPr lang="en-US" dirty="0"/>
                        <a:t>R-1</a:t>
                      </a:r>
                    </a:p>
                  </a:txBody>
                  <a:tcPr/>
                </a:tc>
                <a:tc>
                  <a:txBody>
                    <a:bodyPr/>
                    <a:lstStyle/>
                    <a:p>
                      <a:pPr algn="ctr"/>
                      <a:r>
                        <a:rPr lang="en-US" dirty="0"/>
                        <a:t>(C-1)•</a:t>
                      </a:r>
                      <a:r>
                        <a:rPr lang="en-US" baseline="0" dirty="0"/>
                        <a:t>(R-1)</a:t>
                      </a:r>
                      <a:endParaRPr lang="en-US" dirty="0"/>
                    </a:p>
                  </a:txBody>
                  <a:tcPr/>
                </a:tc>
                <a:extLst>
                  <a:ext uri="{0D108BD9-81ED-4DB2-BD59-A6C34878D82A}">
                    <a16:rowId xmlns:a16="http://schemas.microsoft.com/office/drawing/2014/main" val="10002"/>
                  </a:ext>
                </a:extLst>
              </a:tr>
              <a:tr h="370840">
                <a:tc>
                  <a:txBody>
                    <a:bodyPr/>
                    <a:lstStyle/>
                    <a:p>
                      <a:r>
                        <a:rPr lang="en-US" dirty="0"/>
                        <a:t>Switching</a:t>
                      </a:r>
                    </a:p>
                  </a:txBody>
                  <a:tcPr/>
                </a:tc>
                <a:tc>
                  <a:txBody>
                    <a:bodyPr/>
                    <a:lstStyle/>
                    <a:p>
                      <a:pPr algn="ctr"/>
                      <a:r>
                        <a:rPr lang="en-US" dirty="0"/>
                        <a:t>0</a:t>
                      </a:r>
                    </a:p>
                  </a:txBody>
                  <a:tcPr/>
                </a:tc>
                <a:tc>
                  <a:txBody>
                    <a:bodyPr/>
                    <a:lstStyle/>
                    <a:p>
                      <a:pPr algn="ctr"/>
                      <a:r>
                        <a:rPr lang="en-US" baseline="0" dirty="0"/>
                        <a:t>1 </a:t>
                      </a:r>
                      <a:r>
                        <a:rPr lang="en-US" baseline="0" dirty="0" err="1"/>
                        <a:t>col</a:t>
                      </a:r>
                      <a:endParaRPr lang="en-US" dirty="0"/>
                    </a:p>
                  </a:txBody>
                  <a:tcPr/>
                </a:tc>
                <a:tc>
                  <a:txBody>
                    <a:bodyPr/>
                    <a:lstStyle/>
                    <a:p>
                      <a:pPr algn="ctr"/>
                      <a:r>
                        <a:rPr lang="en-US" dirty="0"/>
                        <a:t>(R-1) rows</a:t>
                      </a:r>
                    </a:p>
                  </a:txBody>
                  <a:tcPr/>
                </a:tc>
                <a:tc>
                  <a:txBody>
                    <a:bodyPr/>
                    <a:lstStyle/>
                    <a:p>
                      <a:pPr algn="ctr"/>
                      <a:r>
                        <a:rPr lang="en-US" dirty="0"/>
                        <a:t>1 row</a:t>
                      </a:r>
                    </a:p>
                  </a:txBody>
                  <a:tcPr/>
                </a:tc>
                <a:tc>
                  <a:txBody>
                    <a:bodyPr/>
                    <a:lstStyle/>
                    <a:p>
                      <a:pPr algn="ctr"/>
                      <a:r>
                        <a:rPr lang="en-US" dirty="0"/>
                        <a:t>1 </a:t>
                      </a:r>
                      <a:r>
                        <a:rPr lang="en-US" dirty="0" err="1"/>
                        <a:t>col</a:t>
                      </a:r>
                      <a:endParaRPr lang="en-US" dirty="0"/>
                    </a:p>
                  </a:txBody>
                  <a:tcPr/>
                </a:tc>
                <a:tc>
                  <a:txBody>
                    <a:bodyPr/>
                    <a:lstStyle/>
                    <a:p>
                      <a:pPr algn="ctr"/>
                      <a:r>
                        <a:rPr lang="en-US" dirty="0"/>
                        <a:t>0</a:t>
                      </a:r>
                    </a:p>
                  </a:txBody>
                  <a:tcPr/>
                </a:tc>
                <a:extLst>
                  <a:ext uri="{0D108BD9-81ED-4DB2-BD59-A6C34878D82A}">
                    <a16:rowId xmlns:a16="http://schemas.microsoft.com/office/drawing/2014/main" val="10003"/>
                  </a:ext>
                </a:extLst>
              </a:tr>
              <a:tr h="370840">
                <a:tc>
                  <a:txBody>
                    <a:bodyPr/>
                    <a:lstStyle/>
                    <a:p>
                      <a:r>
                        <a:rPr lang="en-US" dirty="0"/>
                        <a:t>leakage</a:t>
                      </a:r>
                    </a:p>
                  </a:txBody>
                  <a:tcPr/>
                </a:tc>
                <a:tc>
                  <a:txBody>
                    <a:bodyPr/>
                    <a:lstStyle/>
                    <a:p>
                      <a:pPr algn="ctr"/>
                      <a:r>
                        <a:rPr lang="en-US" dirty="0"/>
                        <a:t>0</a:t>
                      </a:r>
                    </a:p>
                  </a:txBody>
                  <a:tcPr/>
                </a:tc>
                <a:tc>
                  <a:txBody>
                    <a:bodyPr/>
                    <a:lstStyle/>
                    <a:p>
                      <a:pPr algn="ctr"/>
                      <a:r>
                        <a:rPr lang="en-US"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(C-1)•</a:t>
                      </a:r>
                      <a:r>
                        <a:rPr lang="en-US" baseline="0" dirty="0"/>
                        <a:t>(R-1)</a:t>
                      </a:r>
                      <a:endParaRPr lang="en-US" dirty="0"/>
                    </a:p>
                  </a:txBody>
                  <a:tcPr/>
                </a:tc>
                <a:tc>
                  <a:txBody>
                    <a:bodyPr/>
                    <a:lstStyle/>
                    <a:p>
                      <a:pPr algn="ctr"/>
                      <a:r>
                        <a:rPr lang="en-US" dirty="0"/>
                        <a:t>C-1</a:t>
                      </a:r>
                    </a:p>
                  </a:txBody>
                  <a:tcPr/>
                </a:tc>
                <a:tc>
                  <a:txBody>
                    <a:bodyPr/>
                    <a:lstStyle/>
                    <a:p>
                      <a:pPr algn="ctr"/>
                      <a:r>
                        <a:rPr lang="en-US" dirty="0"/>
                        <a:t>R-1</a:t>
                      </a:r>
                    </a:p>
                  </a:txBody>
                  <a:tcPr/>
                </a:tc>
                <a:tc>
                  <a:txBody>
                    <a:bodyPr/>
                    <a:lstStyle/>
                    <a:p>
                      <a:pPr algn="ctr"/>
                      <a:r>
                        <a:rPr lang="en-US" dirty="0"/>
                        <a:t>0</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85800" y="3733800"/>
            <a:ext cx="7727115" cy="369332"/>
          </a:xfrm>
          <a:prstGeom prst="rect">
            <a:avLst/>
          </a:prstGeom>
          <a:noFill/>
        </p:spPr>
        <p:txBody>
          <a:bodyPr wrap="none" rtlCol="0">
            <a:spAutoFit/>
          </a:bodyPr>
          <a:lstStyle/>
          <a:p>
            <a:r>
              <a:rPr lang="en-US" dirty="0">
                <a:solidFill>
                  <a:srgbClr val="FFFF00"/>
                </a:solidFill>
              </a:rPr>
              <a:t>Example: Single deck Cross Point PCM array with “C” bit-lines and “R” word-lines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85000" lnSpcReduction="20000"/>
          </a:bodyPr>
          <a:lstStyle/>
          <a:p>
            <a:r>
              <a:rPr lang="en-US" dirty="0"/>
              <a:t>Overview and Motive</a:t>
            </a:r>
          </a:p>
          <a:p>
            <a:pPr lvl="1"/>
            <a:r>
              <a:rPr lang="en-US" dirty="0"/>
              <a:t>Storage Elements</a:t>
            </a:r>
          </a:p>
          <a:p>
            <a:pPr lvl="1"/>
            <a:r>
              <a:rPr lang="en-US" dirty="0"/>
              <a:t>Selector Elements</a:t>
            </a:r>
          </a:p>
          <a:p>
            <a:pPr lvl="1"/>
            <a:r>
              <a:rPr lang="en-US" dirty="0"/>
              <a:t>Why thin film based Cross Point Array</a:t>
            </a:r>
          </a:p>
          <a:p>
            <a:r>
              <a:rPr lang="en-US" dirty="0"/>
              <a:t>Cross Point Phase Change Memory Array</a:t>
            </a:r>
          </a:p>
          <a:p>
            <a:pPr lvl="1"/>
            <a:r>
              <a:rPr lang="en-US" dirty="0"/>
              <a:t>Thin film two-terminal switches</a:t>
            </a:r>
          </a:p>
          <a:p>
            <a:pPr lvl="1"/>
            <a:r>
              <a:rPr lang="en-US" dirty="0"/>
              <a:t>Array operations</a:t>
            </a:r>
          </a:p>
          <a:p>
            <a:r>
              <a:rPr lang="en-US" dirty="0"/>
              <a:t>PCMS in Computing Memory Hierarchy</a:t>
            </a:r>
          </a:p>
          <a:p>
            <a:pPr lvl="1"/>
            <a:r>
              <a:rPr lang="en-US" dirty="0"/>
              <a:t>PCMS characteristics</a:t>
            </a:r>
          </a:p>
          <a:p>
            <a:pPr lvl="1"/>
            <a:r>
              <a:rPr lang="en-US" dirty="0"/>
              <a:t>Performance benchmark</a:t>
            </a:r>
          </a:p>
          <a:p>
            <a:r>
              <a:rPr lang="en-US" dirty="0">
                <a:solidFill>
                  <a:schemeClr val="accent1">
                    <a:lumMod val="50000"/>
                  </a:schemeClr>
                </a:solidFill>
              </a:rPr>
              <a:t>Summary</a:t>
            </a: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21" name="Equation" r:id="rId4" imgW="114120" imgH="215640" progId="Equation.3">
                  <p:embed/>
                </p:oleObj>
              </mc:Choice>
              <mc:Fallback>
                <p:oleObj name="Equation" r:id="rId4" imgW="114120" imgH="21564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85000" lnSpcReduction="20000"/>
          </a:bodyPr>
          <a:lstStyle/>
          <a:p>
            <a:r>
              <a:rPr lang="en-US" dirty="0"/>
              <a:t>Overview and Motive</a:t>
            </a:r>
          </a:p>
          <a:p>
            <a:pPr lvl="1"/>
            <a:r>
              <a:rPr lang="en-US" dirty="0"/>
              <a:t>Storage Elements</a:t>
            </a:r>
          </a:p>
          <a:p>
            <a:pPr lvl="1"/>
            <a:r>
              <a:rPr lang="en-US" dirty="0"/>
              <a:t>Selector Elements</a:t>
            </a:r>
          </a:p>
          <a:p>
            <a:pPr lvl="1"/>
            <a:r>
              <a:rPr lang="en-US" dirty="0"/>
              <a:t>Why thin film based Cross Point Array</a:t>
            </a:r>
          </a:p>
          <a:p>
            <a:r>
              <a:rPr lang="en-US" dirty="0"/>
              <a:t>Cross Point Phase Change Memory Array</a:t>
            </a:r>
          </a:p>
          <a:p>
            <a:pPr lvl="1"/>
            <a:r>
              <a:rPr lang="en-US" dirty="0"/>
              <a:t>Thin film two-terminal switches</a:t>
            </a:r>
          </a:p>
          <a:p>
            <a:pPr lvl="1"/>
            <a:r>
              <a:rPr lang="en-US" dirty="0"/>
              <a:t>Array operations</a:t>
            </a:r>
          </a:p>
          <a:p>
            <a:r>
              <a:rPr lang="en-US" dirty="0"/>
              <a:t>PCMS in Computing Memory Hierarchy</a:t>
            </a:r>
          </a:p>
          <a:p>
            <a:pPr lvl="1"/>
            <a:r>
              <a:rPr lang="en-US" dirty="0"/>
              <a:t>PCMS characteristics</a:t>
            </a:r>
          </a:p>
          <a:p>
            <a:pPr lvl="1"/>
            <a:r>
              <a:rPr lang="en-US" dirty="0"/>
              <a:t>Performance benchmark</a:t>
            </a:r>
          </a:p>
          <a:p>
            <a:r>
              <a:rPr lang="en-US" dirty="0"/>
              <a:t>Summary</a:t>
            </a: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5" name="Equation" r:id="rId4" imgW="114120" imgH="215640" progId="Equation.3">
                  <p:embed/>
                </p:oleObj>
              </mc:Choice>
              <mc:Fallback>
                <p:oleObj name="Equation" r:id="rId4" imgW="114120" imgH="21564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State of the Art Computing Memory Hierarchy</a:t>
            </a:r>
          </a:p>
        </p:txBody>
      </p:sp>
      <p:sp>
        <p:nvSpPr>
          <p:cNvPr id="3" name="Content Placeholder 2"/>
          <p:cNvSpPr>
            <a:spLocks noGrp="1"/>
          </p:cNvSpPr>
          <p:nvPr>
            <p:ph idx="1"/>
          </p:nvPr>
        </p:nvSpPr>
        <p:spPr>
          <a:xfrm>
            <a:off x="457200" y="1295401"/>
            <a:ext cx="8229600" cy="2514600"/>
          </a:xfrm>
        </p:spPr>
        <p:txBody>
          <a:bodyPr>
            <a:normAutofit/>
          </a:bodyPr>
          <a:lstStyle/>
          <a:p>
            <a:r>
              <a:rPr lang="en-US" sz="2400" dirty="0"/>
              <a:t>Imperatives on cost vs. performance in memory subsystem </a:t>
            </a:r>
          </a:p>
          <a:p>
            <a:pPr lvl="1"/>
            <a:r>
              <a:rPr lang="en-US" sz="2000" dirty="0"/>
              <a:t>performance increases as it moves closer to processors</a:t>
            </a:r>
          </a:p>
          <a:p>
            <a:pPr lvl="1"/>
            <a:r>
              <a:rPr lang="en-US" sz="2000" dirty="0"/>
              <a:t>Capacity of each subsequent level increases by  roughly one order</a:t>
            </a:r>
          </a:p>
          <a:p>
            <a:r>
              <a:rPr lang="en-US" sz="2400" dirty="0"/>
              <a:t>Challenges to a disruptive innovation between NAND &amp; DRAM</a:t>
            </a:r>
          </a:p>
          <a:p>
            <a:pPr lvl="1"/>
            <a:r>
              <a:rPr lang="en-US" sz="2000" dirty="0"/>
              <a:t>DRAM latency will be sustained and throughput will improve.</a:t>
            </a:r>
          </a:p>
          <a:p>
            <a:pPr lvl="1"/>
            <a:r>
              <a:rPr lang="en-US" sz="2000" dirty="0"/>
              <a:t>NAND will maintain or improve performance with cost leadership</a:t>
            </a:r>
            <a:endParaRPr lang="en-US" sz="2000" dirty="0">
              <a:sym typeface="Wingdings" pitchFamily="2" charset="2"/>
            </a:endParaRPr>
          </a:p>
        </p:txBody>
      </p:sp>
      <p:graphicFrame>
        <p:nvGraphicFramePr>
          <p:cNvPr id="4" name="Content Placeholder 8"/>
          <p:cNvGraphicFramePr>
            <a:graphicFrameLocks/>
          </p:cNvGraphicFramePr>
          <p:nvPr/>
        </p:nvGraphicFramePr>
        <p:xfrm>
          <a:off x="1905000" y="3870960"/>
          <a:ext cx="5297934" cy="22250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177736">
                  <a:extLst>
                    <a:ext uri="{9D8B030D-6E8A-4147-A177-3AD203B41FA5}">
                      <a16:colId xmlns:a16="http://schemas.microsoft.com/office/drawing/2014/main" val="20001"/>
                    </a:ext>
                  </a:extLst>
                </a:gridCol>
                <a:gridCol w="984568">
                  <a:extLst>
                    <a:ext uri="{9D8B030D-6E8A-4147-A177-3AD203B41FA5}">
                      <a16:colId xmlns:a16="http://schemas.microsoft.com/office/drawing/2014/main" val="20002"/>
                    </a:ext>
                  </a:extLst>
                </a:gridCol>
                <a:gridCol w="1154430">
                  <a:extLst>
                    <a:ext uri="{9D8B030D-6E8A-4147-A177-3AD203B41FA5}">
                      <a16:colId xmlns:a16="http://schemas.microsoft.com/office/drawing/2014/main" val="20003"/>
                    </a:ext>
                  </a:extLst>
                </a:gridCol>
              </a:tblGrid>
              <a:tr h="370840">
                <a:tc rowSpan="2">
                  <a:txBody>
                    <a:bodyPr/>
                    <a:lstStyle/>
                    <a:p>
                      <a:pPr algn="ctr"/>
                      <a:r>
                        <a:rPr lang="en-US" dirty="0"/>
                        <a:t>Memory Subsystem</a:t>
                      </a:r>
                    </a:p>
                  </a:txBody>
                  <a:tcPr/>
                </a:tc>
                <a:tc gridSpan="3">
                  <a:txBody>
                    <a:bodyPr/>
                    <a:lstStyle/>
                    <a:p>
                      <a:pPr algn="ctr"/>
                      <a:r>
                        <a:rPr lang="en-US" dirty="0"/>
                        <a:t>Normalized Parameters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algn="ctr"/>
                      <a:r>
                        <a:rPr lang="en-US" dirty="0"/>
                        <a:t>Cost</a:t>
                      </a:r>
                    </a:p>
                  </a:txBody>
                  <a:tcPr anchor="ctr"/>
                </a:tc>
                <a:tc>
                  <a:txBody>
                    <a:bodyPr/>
                    <a:lstStyle/>
                    <a:p>
                      <a:pPr algn="ctr"/>
                      <a:r>
                        <a:rPr lang="en-US" dirty="0" err="1"/>
                        <a:t>Thruput</a:t>
                      </a:r>
                      <a:endParaRPr lang="en-US" dirty="0"/>
                    </a:p>
                  </a:txBody>
                  <a:tcPr anchor="ctr"/>
                </a:tc>
                <a:tc>
                  <a:txBody>
                    <a:bodyPr/>
                    <a:lstStyle/>
                    <a:p>
                      <a:pPr algn="ctr"/>
                      <a:r>
                        <a:rPr lang="en-US" dirty="0"/>
                        <a:t>Latency</a:t>
                      </a:r>
                    </a:p>
                  </a:txBody>
                  <a:tcPr anchor="ctr"/>
                </a:tc>
                <a:extLst>
                  <a:ext uri="{0D108BD9-81ED-4DB2-BD59-A6C34878D82A}">
                    <a16:rowId xmlns:a16="http://schemas.microsoft.com/office/drawing/2014/main" val="10001"/>
                  </a:ext>
                </a:extLst>
              </a:tr>
              <a:tr h="370840">
                <a:tc>
                  <a:txBody>
                    <a:bodyPr/>
                    <a:lstStyle/>
                    <a:p>
                      <a:r>
                        <a:rPr lang="en-US" dirty="0"/>
                        <a:t>On-chip</a:t>
                      </a:r>
                      <a:r>
                        <a:rPr lang="en-US" baseline="0" dirty="0"/>
                        <a:t> SRAM</a:t>
                      </a:r>
                      <a:endParaRPr lang="en-US" dirty="0"/>
                    </a:p>
                  </a:txBody>
                  <a:tcPr/>
                </a:tc>
                <a:tc>
                  <a:txBody>
                    <a:bodyPr/>
                    <a:lstStyle/>
                    <a:p>
                      <a:pPr algn="ctr">
                        <a:buFont typeface="Wingdings" pitchFamily="2" charset="2"/>
                        <a:buNone/>
                      </a:pPr>
                      <a:r>
                        <a:rPr lang="en-US" dirty="0"/>
                        <a:t>&gt; 10</a:t>
                      </a:r>
                    </a:p>
                  </a:txBody>
                  <a:tcPr anchor="ctr"/>
                </a:tc>
                <a:tc>
                  <a:txBody>
                    <a:bodyPr/>
                    <a:lstStyle/>
                    <a:p>
                      <a:pPr algn="ctr"/>
                      <a:r>
                        <a:rPr lang="en-US" dirty="0"/>
                        <a:t>&gt; 10</a:t>
                      </a:r>
                    </a:p>
                  </a:txBody>
                  <a:tcPr anchor="ctr"/>
                </a:tc>
                <a:tc>
                  <a:txBody>
                    <a:bodyPr/>
                    <a:lstStyle/>
                    <a:p>
                      <a:pPr algn="ctr"/>
                      <a:r>
                        <a:rPr lang="en-US" dirty="0"/>
                        <a:t>&lt; 0.01</a:t>
                      </a:r>
                    </a:p>
                  </a:txBody>
                  <a:tcPr anchor="ctr"/>
                </a:tc>
                <a:extLst>
                  <a:ext uri="{0D108BD9-81ED-4DB2-BD59-A6C34878D82A}">
                    <a16:rowId xmlns:a16="http://schemas.microsoft.com/office/drawing/2014/main" val="10002"/>
                  </a:ext>
                </a:extLst>
              </a:tr>
              <a:tr h="370840">
                <a:tc>
                  <a:txBody>
                    <a:bodyPr/>
                    <a:lstStyle/>
                    <a:p>
                      <a:r>
                        <a:rPr lang="en-US" dirty="0"/>
                        <a:t>Component DRAM</a:t>
                      </a:r>
                    </a:p>
                  </a:txBody>
                  <a:tcP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10003"/>
                  </a:ext>
                </a:extLst>
              </a:tr>
              <a:tr h="370840">
                <a:tc>
                  <a:txBody>
                    <a:bodyPr/>
                    <a:lstStyle/>
                    <a:p>
                      <a:r>
                        <a:rPr lang="en-US" dirty="0"/>
                        <a:t>SSD NAND</a:t>
                      </a:r>
                    </a:p>
                  </a:txBody>
                  <a:tcPr/>
                </a:tc>
                <a:tc>
                  <a:txBody>
                    <a:bodyPr/>
                    <a:lstStyle/>
                    <a:p>
                      <a:pPr algn="ctr"/>
                      <a:r>
                        <a:rPr lang="en-US" dirty="0"/>
                        <a:t>0.1</a:t>
                      </a:r>
                    </a:p>
                  </a:txBody>
                  <a:tcPr anchor="ctr"/>
                </a:tc>
                <a:tc>
                  <a:txBody>
                    <a:bodyPr/>
                    <a:lstStyle/>
                    <a:p>
                      <a:pPr algn="ctr"/>
                      <a:r>
                        <a:rPr lang="en-US" dirty="0"/>
                        <a:t>0.1</a:t>
                      </a:r>
                    </a:p>
                  </a:txBody>
                  <a:tcPr anchor="ctr"/>
                </a:tc>
                <a:tc>
                  <a:txBody>
                    <a:bodyPr/>
                    <a:lstStyle/>
                    <a:p>
                      <a:pPr algn="ctr"/>
                      <a:r>
                        <a:rPr lang="en-US" dirty="0"/>
                        <a:t>1,000</a:t>
                      </a:r>
                    </a:p>
                  </a:txBody>
                  <a:tcPr anchor="ctr"/>
                </a:tc>
                <a:extLst>
                  <a:ext uri="{0D108BD9-81ED-4DB2-BD59-A6C34878D82A}">
                    <a16:rowId xmlns:a16="http://schemas.microsoft.com/office/drawing/2014/main" val="10004"/>
                  </a:ext>
                </a:extLst>
              </a:tr>
              <a:tr h="370840">
                <a:tc>
                  <a:txBody>
                    <a:bodyPr/>
                    <a:lstStyle/>
                    <a:p>
                      <a:r>
                        <a:rPr lang="en-US" dirty="0"/>
                        <a:t>Form factor HDD</a:t>
                      </a:r>
                    </a:p>
                  </a:txBody>
                  <a:tcPr/>
                </a:tc>
                <a:tc>
                  <a:txBody>
                    <a:bodyPr/>
                    <a:lstStyle/>
                    <a:p>
                      <a:pPr algn="ctr"/>
                      <a:r>
                        <a:rPr lang="en-US" dirty="0"/>
                        <a:t>&lt; 0.01</a:t>
                      </a:r>
                    </a:p>
                  </a:txBody>
                  <a:tcPr anchor="ctr"/>
                </a:tc>
                <a:tc>
                  <a:txBody>
                    <a:bodyPr/>
                    <a:lstStyle/>
                    <a:p>
                      <a:pPr algn="ctr"/>
                      <a:r>
                        <a:rPr lang="en-US" dirty="0"/>
                        <a:t>&lt; 0.01</a:t>
                      </a:r>
                    </a:p>
                  </a:txBody>
                  <a:tcPr anchor="ctr"/>
                </a:tc>
                <a:tc>
                  <a:txBody>
                    <a:bodyPr/>
                    <a:lstStyle/>
                    <a:p>
                      <a:pPr algn="ctr"/>
                      <a:r>
                        <a:rPr lang="en-US" dirty="0"/>
                        <a:t>&gt; 100,000</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152400"/>
            <a:ext cx="8229600" cy="944562"/>
          </a:xfrm>
        </p:spPr>
        <p:txBody>
          <a:bodyPr/>
          <a:lstStyle/>
          <a:p>
            <a:pPr algn="ctr"/>
            <a:r>
              <a:rPr lang="en-US" dirty="0"/>
              <a:t>PCMS Array Construction</a:t>
            </a:r>
          </a:p>
        </p:txBody>
      </p:sp>
      <p:grpSp>
        <p:nvGrpSpPr>
          <p:cNvPr id="15" name="Group 14"/>
          <p:cNvGrpSpPr/>
          <p:nvPr/>
        </p:nvGrpSpPr>
        <p:grpSpPr>
          <a:xfrm>
            <a:off x="762000" y="1066800"/>
            <a:ext cx="7315200" cy="5334000"/>
            <a:chOff x="762000" y="1066800"/>
            <a:chExt cx="7315200" cy="5334000"/>
          </a:xfrm>
        </p:grpSpPr>
        <p:pic>
          <p:nvPicPr>
            <p:cNvPr id="201747" name="Picture 19"/>
            <p:cNvPicPr>
              <a:picLocks noChangeAspect="1" noChangeArrowheads="1"/>
            </p:cNvPicPr>
            <p:nvPr/>
          </p:nvPicPr>
          <p:blipFill>
            <a:blip r:embed="rId3" cstate="print"/>
            <a:srcRect/>
            <a:stretch>
              <a:fillRect/>
            </a:stretch>
          </p:blipFill>
          <p:spPr bwMode="auto">
            <a:xfrm>
              <a:off x="2133600" y="1066800"/>
              <a:ext cx="4800600" cy="3810000"/>
            </a:xfrm>
            <a:prstGeom prst="rect">
              <a:avLst/>
            </a:prstGeom>
            <a:noFill/>
          </p:spPr>
        </p:pic>
        <p:pic>
          <p:nvPicPr>
            <p:cNvPr id="201732" name="Picture 4"/>
            <p:cNvPicPr>
              <a:picLocks noChangeAspect="1" noChangeArrowheads="1"/>
            </p:cNvPicPr>
            <p:nvPr/>
          </p:nvPicPr>
          <p:blipFill>
            <a:blip r:embed="rId4" cstate="print"/>
            <a:srcRect/>
            <a:stretch>
              <a:fillRect/>
            </a:stretch>
          </p:blipFill>
          <p:spPr bwMode="auto">
            <a:xfrm>
              <a:off x="762000" y="3733800"/>
              <a:ext cx="1879600" cy="2413000"/>
            </a:xfrm>
            <a:prstGeom prst="rect">
              <a:avLst/>
            </a:prstGeom>
            <a:noFill/>
          </p:spPr>
        </p:pic>
        <p:sp>
          <p:nvSpPr>
            <p:cNvPr id="201735" name="Text Box 7"/>
            <p:cNvSpPr txBox="1">
              <a:spLocks noChangeArrowheads="1"/>
            </p:cNvSpPr>
            <p:nvPr/>
          </p:nvSpPr>
          <p:spPr bwMode="auto">
            <a:xfrm>
              <a:off x="2667000" y="3657600"/>
              <a:ext cx="1828800" cy="2743200"/>
            </a:xfrm>
            <a:prstGeom prst="rect">
              <a:avLst/>
            </a:prstGeom>
            <a:noFill/>
            <a:ln w="9525">
              <a:noFill/>
              <a:miter lim="800000"/>
              <a:headEnd/>
              <a:tailEnd/>
            </a:ln>
          </p:spPr>
          <p:txBody>
            <a:bodyPr lIns="74286" tIns="8889" rIns="74286" bIns="8889"/>
            <a:lstStyle/>
            <a:p>
              <a:pPr eaLnBrk="1" hangingPunct="1"/>
              <a:endParaRPr lang="en-US" sz="1600" b="0">
                <a:effectLst>
                  <a:outerShdw blurRad="38100" dist="38100" dir="2700000" algn="tl">
                    <a:srgbClr val="000000"/>
                  </a:outerShdw>
                </a:effectLst>
                <a:latin typeface="Neo Sans Intel Medium" pitchFamily="34" charset="0"/>
                <a:ea typeface="PMingLiU" pitchFamily="18" charset="-120"/>
                <a:cs typeface="Arial" pitchFamily="34" charset="0"/>
              </a:endParaRPr>
            </a:p>
          </p:txBody>
        </p:sp>
        <p:sp>
          <p:nvSpPr>
            <p:cNvPr id="201737" name="Freeform 9"/>
            <p:cNvSpPr>
              <a:spLocks/>
            </p:cNvSpPr>
            <p:nvPr/>
          </p:nvSpPr>
          <p:spPr bwMode="auto">
            <a:xfrm>
              <a:off x="6019800" y="2133600"/>
              <a:ext cx="609600" cy="2057400"/>
            </a:xfrm>
            <a:custGeom>
              <a:avLst/>
              <a:gdLst/>
              <a:ahLst/>
              <a:cxnLst>
                <a:cxn ang="0">
                  <a:pos x="0" y="912"/>
                </a:cxn>
                <a:cxn ang="0">
                  <a:pos x="0" y="288"/>
                </a:cxn>
                <a:cxn ang="0">
                  <a:pos x="288" y="0"/>
                </a:cxn>
                <a:cxn ang="0">
                  <a:pos x="288" y="624"/>
                </a:cxn>
                <a:cxn ang="0">
                  <a:pos x="0" y="912"/>
                </a:cxn>
              </a:cxnLst>
              <a:rect l="0" t="0" r="r" b="b"/>
              <a:pathLst>
                <a:path w="288" h="912">
                  <a:moveTo>
                    <a:pt x="0" y="912"/>
                  </a:moveTo>
                  <a:lnTo>
                    <a:pt x="0" y="288"/>
                  </a:lnTo>
                  <a:lnTo>
                    <a:pt x="288" y="0"/>
                  </a:lnTo>
                  <a:lnTo>
                    <a:pt x="288" y="624"/>
                  </a:lnTo>
                  <a:lnTo>
                    <a:pt x="0" y="912"/>
                  </a:lnTo>
                  <a:close/>
                </a:path>
              </a:pathLst>
            </a:custGeom>
            <a:noFill/>
            <a:ln w="38100" cap="flat" cmpd="sng">
              <a:solidFill>
                <a:schemeClr val="tx1"/>
              </a:solidFill>
              <a:prstDash val="solid"/>
              <a:round/>
              <a:headEnd type="none" w="sm" len="sm"/>
              <a:tailEnd type="none" w="sm" len="sm"/>
            </a:ln>
            <a:effectLst/>
          </p:spPr>
          <p:txBody>
            <a:bodyPr/>
            <a:lstStyle/>
            <a:p>
              <a:endParaRPr lang="en-US"/>
            </a:p>
          </p:txBody>
        </p:sp>
        <p:sp>
          <p:nvSpPr>
            <p:cNvPr id="201738" name="AutoShape 10"/>
            <p:cNvSpPr>
              <a:spLocks noChangeArrowheads="1"/>
            </p:cNvSpPr>
            <p:nvPr/>
          </p:nvSpPr>
          <p:spPr bwMode="auto">
            <a:xfrm rot="5400000">
              <a:off x="6096000" y="3886200"/>
              <a:ext cx="533400" cy="381000"/>
            </a:xfrm>
            <a:prstGeom prst="notchedRightArrow">
              <a:avLst>
                <a:gd name="adj1" fmla="val 50000"/>
                <a:gd name="adj2" fmla="val 35000"/>
              </a:avLst>
            </a:prstGeom>
            <a:solidFill>
              <a:srgbClr val="FFFF99">
                <a:alpha val="48000"/>
              </a:srgbClr>
            </a:solidFill>
            <a:ln w="12700">
              <a:solidFill>
                <a:srgbClr val="339966"/>
              </a:solidFill>
              <a:miter lim="800000"/>
              <a:headEnd type="none" w="sm" len="sm"/>
              <a:tailEnd type="none" w="sm" len="sm"/>
            </a:ln>
            <a:effectLst/>
          </p:spPr>
          <p:txBody>
            <a:bodyPr wrap="none" anchor="ctr"/>
            <a:lstStyle/>
            <a:p>
              <a:endParaRPr lang="en-US"/>
            </a:p>
          </p:txBody>
        </p:sp>
        <p:sp>
          <p:nvSpPr>
            <p:cNvPr id="201740" name="AutoShape 12"/>
            <p:cNvSpPr>
              <a:spLocks noChangeArrowheads="1"/>
            </p:cNvSpPr>
            <p:nvPr/>
          </p:nvSpPr>
          <p:spPr bwMode="auto">
            <a:xfrm>
              <a:off x="2743200" y="1295400"/>
              <a:ext cx="457200" cy="457200"/>
            </a:xfrm>
            <a:prstGeom prst="roundRect">
              <a:avLst>
                <a:gd name="adj" fmla="val 16667"/>
              </a:avLst>
            </a:prstGeom>
            <a:noFill/>
            <a:ln w="38100">
              <a:solidFill>
                <a:schemeClr val="tx1"/>
              </a:solidFill>
              <a:round/>
              <a:headEnd type="none" w="sm" len="sm"/>
              <a:tailEnd type="none" w="sm" len="sm"/>
            </a:ln>
            <a:effectLst/>
          </p:spPr>
          <p:txBody>
            <a:bodyPr wrap="none" anchor="ctr"/>
            <a:lstStyle/>
            <a:p>
              <a:endParaRPr lang="en-US"/>
            </a:p>
          </p:txBody>
        </p:sp>
        <p:pic>
          <p:nvPicPr>
            <p:cNvPr id="201741" name="Picture 13"/>
            <p:cNvPicPr>
              <a:picLocks noChangeAspect="1" noChangeArrowheads="1"/>
            </p:cNvPicPr>
            <p:nvPr/>
          </p:nvPicPr>
          <p:blipFill>
            <a:blip r:embed="rId5" cstate="print"/>
            <a:srcRect/>
            <a:stretch>
              <a:fillRect/>
            </a:stretch>
          </p:blipFill>
          <p:spPr bwMode="auto">
            <a:xfrm>
              <a:off x="5181600" y="4343400"/>
              <a:ext cx="2895600" cy="1757363"/>
            </a:xfrm>
            <a:prstGeom prst="rect">
              <a:avLst/>
            </a:prstGeom>
            <a:noFill/>
            <a:ln w="12700">
              <a:noFill/>
              <a:miter lim="800000"/>
              <a:headEnd type="none" w="sm" len="sm"/>
              <a:tailEnd type="none" w="sm" len="sm"/>
            </a:ln>
            <a:effectLst/>
          </p:spPr>
        </p:pic>
        <p:sp>
          <p:nvSpPr>
            <p:cNvPr id="201742" name="Text Box 14"/>
            <p:cNvSpPr txBox="1">
              <a:spLocks noChangeArrowheads="1"/>
            </p:cNvSpPr>
            <p:nvPr/>
          </p:nvSpPr>
          <p:spPr bwMode="auto">
            <a:xfrm>
              <a:off x="6019800" y="4419600"/>
              <a:ext cx="473075" cy="331788"/>
            </a:xfrm>
            <a:prstGeom prst="rect">
              <a:avLst/>
            </a:prstGeom>
            <a:noFill/>
            <a:ln w="12700">
              <a:noFill/>
              <a:miter lim="800000"/>
              <a:headEnd type="none" w="sm" len="sm"/>
              <a:tailEnd type="none" w="sm" len="sm"/>
            </a:ln>
            <a:effectLst/>
          </p:spPr>
          <p:txBody>
            <a:bodyPr wrap="none" lIns="91429" tIns="45714" rIns="91429" bIns="45714">
              <a:spAutoFit/>
            </a:bodyPr>
            <a:lstStyle/>
            <a:p>
              <a:r>
                <a:rPr lang="en-US" sz="1600" b="0">
                  <a:solidFill>
                    <a:srgbClr val="FFFF00"/>
                  </a:solidFill>
                  <a:effectLst>
                    <a:outerShdw blurRad="38100" dist="38100" dir="2700000" algn="tl">
                      <a:srgbClr val="000000"/>
                    </a:outerShdw>
                  </a:effectLst>
                  <a:latin typeface="Neo Sans Intel Medium" pitchFamily="34" charset="0"/>
                  <a:cs typeface="Arial" pitchFamily="34" charset="0"/>
                </a:rPr>
                <a:t>M2</a:t>
              </a:r>
            </a:p>
          </p:txBody>
        </p:sp>
        <p:sp>
          <p:nvSpPr>
            <p:cNvPr id="201743" name="Text Box 15"/>
            <p:cNvSpPr txBox="1">
              <a:spLocks noChangeArrowheads="1"/>
            </p:cNvSpPr>
            <p:nvPr/>
          </p:nvSpPr>
          <p:spPr bwMode="auto">
            <a:xfrm>
              <a:off x="5181600" y="5105400"/>
              <a:ext cx="473075" cy="331788"/>
            </a:xfrm>
            <a:prstGeom prst="rect">
              <a:avLst/>
            </a:prstGeom>
            <a:noFill/>
            <a:ln w="12700">
              <a:noFill/>
              <a:miter lim="800000"/>
              <a:headEnd type="none" w="sm" len="sm"/>
              <a:tailEnd type="none" w="sm" len="sm"/>
            </a:ln>
            <a:effectLst/>
          </p:spPr>
          <p:txBody>
            <a:bodyPr wrap="none" lIns="91429" tIns="45714" rIns="91429" bIns="45714">
              <a:spAutoFit/>
            </a:bodyPr>
            <a:lstStyle/>
            <a:p>
              <a:r>
                <a:rPr lang="en-US" sz="1600" b="0">
                  <a:solidFill>
                    <a:srgbClr val="FFFF00"/>
                  </a:solidFill>
                  <a:effectLst>
                    <a:outerShdw blurRad="38100" dist="38100" dir="2700000" algn="tl">
                      <a:srgbClr val="000000"/>
                    </a:outerShdw>
                  </a:effectLst>
                  <a:latin typeface="Neo Sans Intel Medium" pitchFamily="34" charset="0"/>
                  <a:cs typeface="Arial" pitchFamily="34" charset="0"/>
                </a:rPr>
                <a:t>M1</a:t>
              </a:r>
            </a:p>
          </p:txBody>
        </p:sp>
        <p:sp>
          <p:nvSpPr>
            <p:cNvPr id="201744" name="Text Box 16"/>
            <p:cNvSpPr txBox="1">
              <a:spLocks noChangeArrowheads="1"/>
            </p:cNvSpPr>
            <p:nvPr/>
          </p:nvSpPr>
          <p:spPr bwMode="auto">
            <a:xfrm>
              <a:off x="5791200" y="5759450"/>
              <a:ext cx="596900" cy="333375"/>
            </a:xfrm>
            <a:prstGeom prst="rect">
              <a:avLst/>
            </a:prstGeom>
            <a:noFill/>
            <a:ln w="12700">
              <a:noFill/>
              <a:miter lim="800000"/>
              <a:headEnd type="none" w="sm" len="sm"/>
              <a:tailEnd type="none" w="sm" len="sm"/>
            </a:ln>
            <a:effectLst/>
          </p:spPr>
          <p:txBody>
            <a:bodyPr wrap="none" lIns="91429" tIns="45714" rIns="91429" bIns="45714">
              <a:spAutoFit/>
            </a:bodyPr>
            <a:lstStyle/>
            <a:p>
              <a:r>
                <a:rPr lang="en-US" sz="1600" b="0">
                  <a:solidFill>
                    <a:srgbClr val="FFFF00"/>
                  </a:solidFill>
                  <a:effectLst>
                    <a:outerShdw blurRad="38100" dist="38100" dir="2700000" algn="tl">
                      <a:srgbClr val="000000"/>
                    </a:outerShdw>
                  </a:effectLst>
                  <a:latin typeface="Neo Sans Intel Medium" pitchFamily="34" charset="0"/>
                  <a:cs typeface="Arial" pitchFamily="34" charset="0"/>
                </a:rPr>
                <a:t>Poly</a:t>
              </a:r>
            </a:p>
          </p:txBody>
        </p:sp>
        <p:sp>
          <p:nvSpPr>
            <p:cNvPr id="201745" name="AutoShape 17"/>
            <p:cNvSpPr>
              <a:spLocks noChangeArrowheads="1"/>
            </p:cNvSpPr>
            <p:nvPr/>
          </p:nvSpPr>
          <p:spPr bwMode="auto">
            <a:xfrm rot="5831954">
              <a:off x="1943100" y="2552700"/>
              <a:ext cx="1600200" cy="304800"/>
            </a:xfrm>
            <a:prstGeom prst="notchedRightArrow">
              <a:avLst>
                <a:gd name="adj1" fmla="val 50000"/>
                <a:gd name="adj2" fmla="val 131250"/>
              </a:avLst>
            </a:prstGeom>
            <a:solidFill>
              <a:srgbClr val="FFFF99">
                <a:alpha val="48000"/>
              </a:srgbClr>
            </a:solidFill>
            <a:ln w="12700">
              <a:solidFill>
                <a:srgbClr val="339966"/>
              </a:solidFill>
              <a:miter lim="800000"/>
              <a:headEnd type="none" w="sm" len="sm"/>
              <a:tailEnd type="none" w="sm" len="sm"/>
            </a:ln>
            <a:effectLst/>
          </p:spPr>
          <p:txBody>
            <a:bodyPr wrap="none" anchor="ctr"/>
            <a:lstStyle/>
            <a:p>
              <a:endParaRPr lang="en-US"/>
            </a:p>
          </p:txBody>
        </p:sp>
        <p:sp>
          <p:nvSpPr>
            <p:cNvPr id="14" name="TextBox 13"/>
            <p:cNvSpPr txBox="1"/>
            <p:nvPr/>
          </p:nvSpPr>
          <p:spPr>
            <a:xfrm>
              <a:off x="3136362" y="5486400"/>
              <a:ext cx="1664238" cy="646331"/>
            </a:xfrm>
            <a:prstGeom prst="rect">
              <a:avLst/>
            </a:prstGeom>
            <a:noFill/>
          </p:spPr>
          <p:txBody>
            <a:bodyPr wrap="none" rtlCol="0">
              <a:spAutoFit/>
            </a:bodyPr>
            <a:lstStyle/>
            <a:p>
              <a:r>
                <a:rPr lang="en-US" dirty="0"/>
                <a:t>D. Kau, </a:t>
              </a:r>
              <a:r>
                <a:rPr lang="en-US" i="1" dirty="0"/>
                <a:t>et.al.</a:t>
              </a:r>
              <a:r>
                <a:rPr lang="en-US" dirty="0"/>
                <a:t>,</a:t>
              </a:r>
            </a:p>
            <a:p>
              <a:r>
                <a:rPr lang="en-US" i="1" dirty="0"/>
                <a:t>IEDM ’09</a:t>
              </a:r>
              <a:r>
                <a:rPr lang="en-US" dirty="0"/>
                <a:t>, S27.1</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PCM vs. PCMS</a:t>
            </a:r>
          </a:p>
        </p:txBody>
      </p:sp>
      <p:sp>
        <p:nvSpPr>
          <p:cNvPr id="296965" name="Rectangle 5"/>
          <p:cNvSpPr>
            <a:spLocks noChangeArrowheads="1"/>
          </p:cNvSpPr>
          <p:nvPr/>
        </p:nvSpPr>
        <p:spPr bwMode="auto">
          <a:xfrm>
            <a:off x="609600" y="5410200"/>
            <a:ext cx="8001000" cy="762000"/>
          </a:xfrm>
          <a:prstGeom prst="rect">
            <a:avLst/>
          </a:prstGeom>
          <a:noFill/>
          <a:ln w="9525">
            <a:noFill/>
            <a:miter lim="800000"/>
            <a:headEnd/>
            <a:tailEnd/>
          </a:ln>
          <a:effectLst/>
        </p:spPr>
        <p:txBody>
          <a:bodyPr lIns="91429" tIns="45714" rIns="91429" bIns="45714"/>
          <a:lstStyle/>
          <a:p>
            <a:pPr algn="ctr">
              <a:lnSpc>
                <a:spcPct val="80000"/>
              </a:lnSpc>
              <a:spcBef>
                <a:spcPct val="20000"/>
              </a:spcBef>
            </a:pPr>
            <a:r>
              <a:rPr lang="en-US" sz="2400">
                <a:solidFill>
                  <a:schemeClr val="tx1"/>
                </a:solidFill>
              </a:rPr>
              <a:t>OTS improves PCM RESET effectiveness</a:t>
            </a:r>
          </a:p>
        </p:txBody>
      </p:sp>
      <p:pic>
        <p:nvPicPr>
          <p:cNvPr id="296966" name="Picture 6"/>
          <p:cNvPicPr>
            <a:picLocks noChangeAspect="1" noChangeArrowheads="1"/>
          </p:cNvPicPr>
          <p:nvPr/>
        </p:nvPicPr>
        <p:blipFill>
          <a:blip r:embed="rId3" cstate="print"/>
          <a:srcRect/>
          <a:stretch>
            <a:fillRect/>
          </a:stretch>
        </p:blipFill>
        <p:spPr bwMode="auto">
          <a:xfrm>
            <a:off x="6132513" y="2667000"/>
            <a:ext cx="1360487" cy="1752600"/>
          </a:xfrm>
          <a:prstGeom prst="rect">
            <a:avLst/>
          </a:prstGeom>
          <a:noFill/>
          <a:ln w="9525">
            <a:noFill/>
            <a:miter lim="800000"/>
            <a:headEnd/>
            <a:tailEnd/>
          </a:ln>
          <a:effectLst/>
        </p:spPr>
      </p:pic>
      <p:sp>
        <p:nvSpPr>
          <p:cNvPr id="296970" name="Text Box 10"/>
          <p:cNvSpPr txBox="1">
            <a:spLocks noChangeArrowheads="1"/>
          </p:cNvSpPr>
          <p:nvPr/>
        </p:nvSpPr>
        <p:spPr bwMode="auto">
          <a:xfrm>
            <a:off x="5638800" y="1933575"/>
            <a:ext cx="2362200" cy="573088"/>
          </a:xfrm>
          <a:prstGeom prst="rect">
            <a:avLst/>
          </a:prstGeom>
          <a:noFill/>
          <a:ln w="9525">
            <a:noFill/>
            <a:miter lim="800000"/>
            <a:headEnd/>
            <a:tailEnd/>
          </a:ln>
          <a:effectLst/>
        </p:spPr>
        <p:txBody>
          <a:bodyPr lIns="91429" tIns="45714" rIns="91429" bIns="45714">
            <a:spAutoFit/>
          </a:bodyPr>
          <a:lstStyle/>
          <a:p>
            <a:pPr algn="ctr"/>
            <a:r>
              <a:rPr lang="en-US" sz="1600"/>
              <a:t>DOE Split:</a:t>
            </a:r>
          </a:p>
          <a:p>
            <a:pPr algn="ctr"/>
            <a:r>
              <a:rPr lang="en-US" sz="1600"/>
              <a:t>with vs. without OTS</a:t>
            </a:r>
          </a:p>
        </p:txBody>
      </p:sp>
      <p:sp>
        <p:nvSpPr>
          <p:cNvPr id="296971" name="Freeform 11"/>
          <p:cNvSpPr>
            <a:spLocks/>
          </p:cNvSpPr>
          <p:nvPr/>
        </p:nvSpPr>
        <p:spPr bwMode="auto">
          <a:xfrm>
            <a:off x="7404100" y="2514600"/>
            <a:ext cx="520700" cy="838200"/>
          </a:xfrm>
          <a:custGeom>
            <a:avLst/>
            <a:gdLst/>
            <a:ahLst/>
            <a:cxnLst>
              <a:cxn ang="0">
                <a:pos x="240" y="0"/>
              </a:cxn>
              <a:cxn ang="0">
                <a:pos x="288" y="336"/>
              </a:cxn>
              <a:cxn ang="0">
                <a:pos x="0" y="432"/>
              </a:cxn>
            </a:cxnLst>
            <a:rect l="0" t="0" r="r" b="b"/>
            <a:pathLst>
              <a:path w="328" h="432">
                <a:moveTo>
                  <a:pt x="240" y="0"/>
                </a:moveTo>
                <a:cubicBezTo>
                  <a:pt x="284" y="132"/>
                  <a:pt x="328" y="264"/>
                  <a:pt x="288" y="336"/>
                </a:cubicBezTo>
                <a:cubicBezTo>
                  <a:pt x="248" y="408"/>
                  <a:pt x="124" y="420"/>
                  <a:pt x="0" y="432"/>
                </a:cubicBezTo>
              </a:path>
            </a:pathLst>
          </a:custGeom>
          <a:noFill/>
          <a:ln w="28575" cmpd="sng">
            <a:solidFill>
              <a:srgbClr val="FFFF00"/>
            </a:solidFill>
            <a:prstDash val="solid"/>
            <a:round/>
            <a:headEnd type="none" w="med" len="med"/>
            <a:tailEnd type="triangle" w="med" len="med"/>
          </a:ln>
          <a:effectLst/>
        </p:spPr>
        <p:txBody>
          <a:bodyPr/>
          <a:lstStyle/>
          <a:p>
            <a:endParaRPr lang="en-US"/>
          </a:p>
        </p:txBody>
      </p:sp>
      <p:sp>
        <p:nvSpPr>
          <p:cNvPr id="296975" name="AutoShape 15"/>
          <p:cNvSpPr>
            <a:spLocks noChangeArrowheads="1"/>
          </p:cNvSpPr>
          <p:nvPr/>
        </p:nvSpPr>
        <p:spPr bwMode="auto">
          <a:xfrm>
            <a:off x="6172200" y="3200400"/>
            <a:ext cx="1219200" cy="228600"/>
          </a:xfrm>
          <a:prstGeom prst="roundRect">
            <a:avLst>
              <a:gd name="adj" fmla="val 16667"/>
            </a:avLst>
          </a:prstGeom>
          <a:solidFill>
            <a:schemeClr val="hlink">
              <a:alpha val="13000"/>
            </a:schemeClr>
          </a:solidFill>
          <a:ln w="9525">
            <a:solidFill>
              <a:schemeClr val="tx2"/>
            </a:solidFill>
            <a:prstDash val="sysDot"/>
            <a:round/>
            <a:headEnd/>
            <a:tailEnd/>
          </a:ln>
          <a:effectLst/>
        </p:spPr>
        <p:txBody>
          <a:bodyPr wrap="none" anchor="ctr"/>
          <a:lstStyle/>
          <a:p>
            <a:endParaRPr lang="en-US"/>
          </a:p>
        </p:txBody>
      </p:sp>
      <p:pic>
        <p:nvPicPr>
          <p:cNvPr id="296976" name="Picture 16"/>
          <p:cNvPicPr>
            <a:picLocks noChangeAspect="1" noChangeArrowheads="1"/>
          </p:cNvPicPr>
          <p:nvPr/>
        </p:nvPicPr>
        <p:blipFill>
          <a:blip r:embed="rId4" cstate="print"/>
          <a:srcRect/>
          <a:stretch>
            <a:fillRect/>
          </a:stretch>
        </p:blipFill>
        <p:spPr bwMode="auto">
          <a:xfrm>
            <a:off x="1196975" y="1716088"/>
            <a:ext cx="4822825" cy="3429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3" name="Rectangle 5"/>
          <p:cNvSpPr>
            <a:spLocks noGrp="1" noChangeArrowheads="1"/>
          </p:cNvSpPr>
          <p:nvPr>
            <p:ph type="body" sz="half" idx="2"/>
          </p:nvPr>
        </p:nvSpPr>
        <p:spPr>
          <a:xfrm>
            <a:off x="1600200" y="5029200"/>
            <a:ext cx="6096000" cy="1066800"/>
          </a:xfrm>
        </p:spPr>
        <p:txBody>
          <a:bodyPr/>
          <a:lstStyle/>
          <a:p>
            <a:pPr marL="0" indent="0" algn="ctr">
              <a:buFontTx/>
              <a:buNone/>
            </a:pPr>
            <a:r>
              <a:rPr lang="en-US" sz="2800" dirty="0"/>
              <a:t>High speed RESET capability is validated with Cross Point Array</a:t>
            </a:r>
          </a:p>
        </p:txBody>
      </p:sp>
      <p:sp>
        <p:nvSpPr>
          <p:cNvPr id="206850" name="Rectangle 2"/>
          <p:cNvSpPr>
            <a:spLocks noGrp="1" noChangeArrowheads="1"/>
          </p:cNvSpPr>
          <p:nvPr>
            <p:ph type="title"/>
          </p:nvPr>
        </p:nvSpPr>
        <p:spPr>
          <a:xfrm>
            <a:off x="415925" y="457200"/>
            <a:ext cx="8312150" cy="762000"/>
          </a:xfrm>
        </p:spPr>
        <p:txBody>
          <a:bodyPr/>
          <a:lstStyle/>
          <a:p>
            <a:pPr algn="ctr"/>
            <a:r>
              <a:rPr lang="en-US" sz="3200"/>
              <a:t>PCMS Cross Point Array RESET Speed</a:t>
            </a:r>
          </a:p>
        </p:txBody>
      </p:sp>
      <p:pic>
        <p:nvPicPr>
          <p:cNvPr id="206861" name="Picture 13"/>
          <p:cNvPicPr>
            <a:picLocks noChangeAspect="1" noChangeArrowheads="1"/>
          </p:cNvPicPr>
          <p:nvPr/>
        </p:nvPicPr>
        <p:blipFill>
          <a:blip r:embed="rId3" cstate="print"/>
          <a:srcRect/>
          <a:stretch>
            <a:fillRect/>
          </a:stretch>
        </p:blipFill>
        <p:spPr bwMode="auto">
          <a:xfrm>
            <a:off x="1676400" y="1233488"/>
            <a:ext cx="5486400" cy="39179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r>
              <a:rPr lang="en-US" sz="3600"/>
              <a:t>PCMS Array Cycling Endurance</a:t>
            </a:r>
          </a:p>
        </p:txBody>
      </p:sp>
      <p:sp>
        <p:nvSpPr>
          <p:cNvPr id="210954" name="Rectangle 10"/>
          <p:cNvSpPr>
            <a:spLocks noGrp="1" noChangeArrowheads="1"/>
          </p:cNvSpPr>
          <p:nvPr>
            <p:ph type="body" sz="half" idx="2"/>
          </p:nvPr>
        </p:nvSpPr>
        <p:spPr>
          <a:xfrm>
            <a:off x="1371600" y="5029200"/>
            <a:ext cx="6400800" cy="1066800"/>
          </a:xfrm>
        </p:spPr>
        <p:txBody>
          <a:bodyPr/>
          <a:lstStyle/>
          <a:p>
            <a:pPr marL="0" indent="0" algn="ctr">
              <a:buFontTx/>
              <a:buNone/>
            </a:pPr>
            <a:r>
              <a:rPr lang="en-US" sz="2400"/>
              <a:t>Degradation tails (3.5σ) developed after </a:t>
            </a:r>
          </a:p>
          <a:p>
            <a:pPr marL="0" indent="0" algn="ctr">
              <a:buFontTx/>
              <a:buNone/>
            </a:pPr>
            <a:r>
              <a:rPr lang="en-US" sz="2400"/>
              <a:t>1 million S/R cycles.</a:t>
            </a:r>
          </a:p>
        </p:txBody>
      </p:sp>
      <p:pic>
        <p:nvPicPr>
          <p:cNvPr id="210959" name="Picture 15"/>
          <p:cNvPicPr>
            <a:picLocks noChangeAspect="1" noChangeArrowheads="1"/>
          </p:cNvPicPr>
          <p:nvPr/>
        </p:nvPicPr>
        <p:blipFill>
          <a:blip r:embed="rId3" cstate="print"/>
          <a:srcRect/>
          <a:stretch>
            <a:fillRect/>
          </a:stretch>
        </p:blipFill>
        <p:spPr bwMode="auto">
          <a:xfrm>
            <a:off x="2163763" y="1066800"/>
            <a:ext cx="5151437" cy="39401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gn="ctr"/>
            <a:r>
              <a:rPr lang="en-US"/>
              <a:t>Program Distribution</a:t>
            </a:r>
          </a:p>
        </p:txBody>
      </p:sp>
      <p:sp>
        <p:nvSpPr>
          <p:cNvPr id="212997" name="Rectangle 5"/>
          <p:cNvSpPr>
            <a:spLocks noGrp="1" noChangeArrowheads="1"/>
          </p:cNvSpPr>
          <p:nvPr>
            <p:ph type="body" sz="half" idx="2"/>
          </p:nvPr>
        </p:nvSpPr>
        <p:spPr>
          <a:xfrm>
            <a:off x="685800" y="5562600"/>
            <a:ext cx="7772400" cy="838200"/>
          </a:xfrm>
        </p:spPr>
        <p:txBody>
          <a:bodyPr/>
          <a:lstStyle/>
          <a:p>
            <a:pPr marL="0" indent="0" algn="ctr">
              <a:buFontTx/>
              <a:buNone/>
            </a:pPr>
            <a:r>
              <a:rPr lang="en-US" sz="2400" dirty="0"/>
              <a:t>A good candidate for high density components</a:t>
            </a:r>
          </a:p>
        </p:txBody>
      </p:sp>
      <p:pic>
        <p:nvPicPr>
          <p:cNvPr id="212998" name="Picture 6"/>
          <p:cNvPicPr>
            <a:picLocks noGrp="1" noChangeAspect="1" noChangeArrowheads="1"/>
          </p:cNvPicPr>
          <p:nvPr>
            <p:ph sz="half" idx="1"/>
          </p:nvPr>
        </p:nvPicPr>
        <p:blipFill>
          <a:blip r:embed="rId3" cstate="print"/>
          <a:srcRect/>
          <a:stretch>
            <a:fillRect/>
          </a:stretch>
        </p:blipFill>
        <p:spPr>
          <a:xfrm>
            <a:off x="2286000" y="1600200"/>
            <a:ext cx="4572000" cy="3611563"/>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Benchmark of Computing Memory</a:t>
            </a:r>
          </a:p>
        </p:txBody>
      </p:sp>
      <p:sp>
        <p:nvSpPr>
          <p:cNvPr id="6" name="Text Placeholder 5"/>
          <p:cNvSpPr>
            <a:spLocks noGrp="1"/>
          </p:cNvSpPr>
          <p:nvPr>
            <p:ph type="body" idx="1"/>
          </p:nvPr>
        </p:nvSpPr>
        <p:spPr>
          <a:xfrm>
            <a:off x="990600" y="1417638"/>
            <a:ext cx="7162800" cy="639762"/>
          </a:xfrm>
        </p:spPr>
        <p:txBody>
          <a:bodyPr>
            <a:normAutofit/>
          </a:bodyPr>
          <a:lstStyle/>
          <a:p>
            <a:r>
              <a:rPr lang="en-US" dirty="0">
                <a:solidFill>
                  <a:srgbClr val="FFFF00"/>
                </a:solidFill>
              </a:rPr>
              <a:t>34nm NAND vs. DDR3 DRAM vs. projected 34nm PCMS</a:t>
            </a:r>
          </a:p>
        </p:txBody>
      </p:sp>
      <p:graphicFrame>
        <p:nvGraphicFramePr>
          <p:cNvPr id="10" name="Content Placeholder 4"/>
          <p:cNvGraphicFramePr>
            <a:graphicFrameLocks noGrp="1"/>
          </p:cNvGraphicFramePr>
          <p:nvPr>
            <p:ph sz="quarter" idx="4"/>
          </p:nvPr>
        </p:nvGraphicFramePr>
        <p:xfrm>
          <a:off x="2209800" y="2159000"/>
          <a:ext cx="47244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773468">
                  <a:extLst>
                    <a:ext uri="{9D8B030D-6E8A-4147-A177-3AD203B41FA5}">
                      <a16:colId xmlns:a16="http://schemas.microsoft.com/office/drawing/2014/main" val="20001"/>
                    </a:ext>
                  </a:extLst>
                </a:gridCol>
                <a:gridCol w="902932">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370840">
                <a:tc gridSpan="2">
                  <a:txBody>
                    <a:bodyPr/>
                    <a:lstStyle/>
                    <a:p>
                      <a:pPr algn="ctr"/>
                      <a:r>
                        <a:rPr lang="en-US" dirty="0"/>
                        <a:t>Memory</a:t>
                      </a:r>
                    </a:p>
                  </a:txBody>
                  <a:tcPr marL="80664" marR="80664" anchor="ctr"/>
                </a:tc>
                <a:tc hMerge="1">
                  <a:txBody>
                    <a:bodyPr/>
                    <a:lstStyle/>
                    <a:p>
                      <a:endParaRPr lang="en-US" dirty="0"/>
                    </a:p>
                  </a:txBody>
                  <a:tcPr/>
                </a:tc>
                <a:tc>
                  <a:txBody>
                    <a:bodyPr/>
                    <a:lstStyle/>
                    <a:p>
                      <a:pPr algn="ctr"/>
                      <a:r>
                        <a:rPr lang="en-US" dirty="0"/>
                        <a:t>NAND</a:t>
                      </a:r>
                    </a:p>
                  </a:txBody>
                  <a:tcPr marL="80664" marR="80664"/>
                </a:tc>
                <a:tc>
                  <a:txBody>
                    <a:bodyPr/>
                    <a:lstStyle/>
                    <a:p>
                      <a:pPr algn="ctr"/>
                      <a:r>
                        <a:rPr lang="en-US" dirty="0"/>
                        <a:t>PCMS </a:t>
                      </a:r>
                    </a:p>
                  </a:txBody>
                  <a:tcPr marL="80664" marR="80664"/>
                </a:tc>
                <a:tc>
                  <a:txBody>
                    <a:bodyPr/>
                    <a:lstStyle/>
                    <a:p>
                      <a:pPr algn="ctr"/>
                      <a:r>
                        <a:rPr lang="en-US" dirty="0"/>
                        <a:t>DRAM</a:t>
                      </a:r>
                    </a:p>
                  </a:txBody>
                  <a:tcPr marL="80664" marR="80664"/>
                </a:tc>
                <a:extLst>
                  <a:ext uri="{0D108BD9-81ED-4DB2-BD59-A6C34878D82A}">
                    <a16:rowId xmlns:a16="http://schemas.microsoft.com/office/drawing/2014/main" val="10000"/>
                  </a:ext>
                </a:extLst>
              </a:tr>
              <a:tr h="370840">
                <a:tc gridSpan="2">
                  <a:txBody>
                    <a:bodyPr/>
                    <a:lstStyle/>
                    <a:p>
                      <a:r>
                        <a:rPr lang="en-US" dirty="0"/>
                        <a:t>Normalized Cost</a:t>
                      </a:r>
                    </a:p>
                  </a:txBody>
                  <a:tcPr marL="80664" marR="80664"/>
                </a:tc>
                <a:tc hMerge="1">
                  <a:txBody>
                    <a:bodyPr/>
                    <a:lstStyle/>
                    <a:p>
                      <a:endParaRPr lang="en-US" dirty="0"/>
                    </a:p>
                  </a:txBody>
                  <a:tcPr/>
                </a:tc>
                <a:tc>
                  <a:txBody>
                    <a:bodyPr/>
                    <a:lstStyle/>
                    <a:p>
                      <a:pPr algn="ctr"/>
                      <a:r>
                        <a:rPr lang="en-US" dirty="0"/>
                        <a:t>0.1</a:t>
                      </a:r>
                    </a:p>
                  </a:txBody>
                  <a:tcPr marL="80664" marR="80664"/>
                </a:tc>
                <a:tc>
                  <a:txBody>
                    <a:bodyPr/>
                    <a:lstStyle/>
                    <a:p>
                      <a:pPr algn="ctr"/>
                      <a:r>
                        <a:rPr lang="en-US" dirty="0"/>
                        <a:t>0.1</a:t>
                      </a:r>
                    </a:p>
                  </a:txBody>
                  <a:tcPr marL="80664" marR="80664"/>
                </a:tc>
                <a:tc>
                  <a:txBody>
                    <a:bodyPr/>
                    <a:lstStyle/>
                    <a:p>
                      <a:pPr algn="ctr"/>
                      <a:r>
                        <a:rPr lang="en-US" dirty="0"/>
                        <a:t>1</a:t>
                      </a:r>
                    </a:p>
                  </a:txBody>
                  <a:tcPr marL="80664" marR="80664"/>
                </a:tc>
                <a:extLst>
                  <a:ext uri="{0D108BD9-81ED-4DB2-BD59-A6C34878D82A}">
                    <a16:rowId xmlns:a16="http://schemas.microsoft.com/office/drawing/2014/main" val="10001"/>
                  </a:ext>
                </a:extLst>
              </a:tr>
              <a:tr h="370840">
                <a:tc rowSpan="3">
                  <a:txBody>
                    <a:bodyPr/>
                    <a:lstStyle/>
                    <a:p>
                      <a:r>
                        <a:rPr lang="en-US" dirty="0"/>
                        <a:t>Normalized Bandwidth</a:t>
                      </a:r>
                    </a:p>
                  </a:txBody>
                  <a:tcPr marL="80664" marR="80664" anchor="ctr"/>
                </a:tc>
                <a:tc>
                  <a:txBody>
                    <a:bodyPr/>
                    <a:lstStyle/>
                    <a:p>
                      <a:r>
                        <a:rPr lang="en-US" dirty="0"/>
                        <a:t>READ</a:t>
                      </a:r>
                    </a:p>
                  </a:txBody>
                  <a:tcPr marL="80664" marR="80664"/>
                </a:tc>
                <a:tc>
                  <a:txBody>
                    <a:bodyPr/>
                    <a:lstStyle/>
                    <a:p>
                      <a:pPr algn="ctr"/>
                      <a:r>
                        <a:rPr lang="en-US" dirty="0"/>
                        <a:t>1</a:t>
                      </a:r>
                    </a:p>
                  </a:txBody>
                  <a:tcPr marL="80664" marR="80664"/>
                </a:tc>
                <a:tc>
                  <a:txBody>
                    <a:bodyPr/>
                    <a:lstStyle/>
                    <a:p>
                      <a:pPr algn="ctr"/>
                      <a:r>
                        <a:rPr lang="en-US" dirty="0"/>
                        <a:t>1</a:t>
                      </a:r>
                    </a:p>
                  </a:txBody>
                  <a:tcPr marL="80664" marR="80664"/>
                </a:tc>
                <a:tc rowSpan="3">
                  <a:txBody>
                    <a:bodyPr/>
                    <a:lstStyle/>
                    <a:p>
                      <a:pPr algn="ctr"/>
                      <a:r>
                        <a:rPr lang="en-US" dirty="0"/>
                        <a:t>1</a:t>
                      </a:r>
                    </a:p>
                  </a:txBody>
                  <a:tcPr marL="80664" marR="80664" anchor="ct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RESET</a:t>
                      </a:r>
                    </a:p>
                  </a:txBody>
                  <a:tcPr marL="80664" marR="80664"/>
                </a:tc>
                <a:tc>
                  <a:txBody>
                    <a:bodyPr/>
                    <a:lstStyle/>
                    <a:p>
                      <a:pPr algn="ctr"/>
                      <a:r>
                        <a:rPr lang="en-US" dirty="0"/>
                        <a:t>0.05</a:t>
                      </a:r>
                    </a:p>
                  </a:txBody>
                  <a:tcPr marL="80664" marR="80664"/>
                </a:tc>
                <a:tc>
                  <a:txBody>
                    <a:bodyPr/>
                    <a:lstStyle/>
                    <a:p>
                      <a:pPr algn="ctr"/>
                      <a:r>
                        <a:rPr lang="en-US" dirty="0"/>
                        <a:t>0.5</a:t>
                      </a:r>
                    </a:p>
                  </a:txBody>
                  <a:tcPr marL="80664" marR="80664"/>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SET</a:t>
                      </a:r>
                    </a:p>
                  </a:txBody>
                  <a:tcPr marL="80664" marR="80664"/>
                </a:tc>
                <a:tc>
                  <a:txBody>
                    <a:bodyPr/>
                    <a:lstStyle/>
                    <a:p>
                      <a:pPr algn="ctr"/>
                      <a:r>
                        <a:rPr lang="en-US" dirty="0"/>
                        <a:t>&gt; 10</a:t>
                      </a:r>
                    </a:p>
                  </a:txBody>
                  <a:tcPr marL="80664" marR="80664"/>
                </a:tc>
                <a:tc>
                  <a:txBody>
                    <a:bodyPr/>
                    <a:lstStyle/>
                    <a:p>
                      <a:pPr algn="ctr"/>
                      <a:r>
                        <a:rPr lang="en-US" dirty="0"/>
                        <a:t>0.1</a:t>
                      </a:r>
                    </a:p>
                  </a:txBody>
                  <a:tcPr marL="80664" marR="80664"/>
                </a:tc>
                <a:tc vMerge="1">
                  <a:txBody>
                    <a:bodyPr/>
                    <a:lstStyle/>
                    <a:p>
                      <a:endParaRPr lang="en-US" dirty="0"/>
                    </a:p>
                  </a:txBody>
                  <a:tcPr/>
                </a:tc>
                <a:extLst>
                  <a:ext uri="{0D108BD9-81ED-4DB2-BD59-A6C34878D82A}">
                    <a16:rowId xmlns:a16="http://schemas.microsoft.com/office/drawing/2014/main" val="10004"/>
                  </a:ext>
                </a:extLst>
              </a:tr>
              <a:tr h="370840">
                <a:tc rowSpan="3">
                  <a:txBody>
                    <a:bodyPr/>
                    <a:lstStyle/>
                    <a:p>
                      <a:r>
                        <a:rPr lang="en-US" dirty="0"/>
                        <a:t>Normalized </a:t>
                      </a:r>
                      <a:r>
                        <a:rPr lang="en-US" baseline="0" dirty="0"/>
                        <a:t>Latency</a:t>
                      </a:r>
                      <a:endParaRPr lang="en-US" dirty="0"/>
                    </a:p>
                  </a:txBody>
                  <a:tcPr marL="80664" marR="80664" anchor="ctr"/>
                </a:tc>
                <a:tc>
                  <a:txBody>
                    <a:bodyPr/>
                    <a:lstStyle/>
                    <a:p>
                      <a:r>
                        <a:rPr lang="en-US" dirty="0"/>
                        <a:t>READ</a:t>
                      </a:r>
                    </a:p>
                  </a:txBody>
                  <a:tcPr marL="80664" marR="80664"/>
                </a:tc>
                <a:tc>
                  <a:txBody>
                    <a:bodyPr/>
                    <a:lstStyle/>
                    <a:p>
                      <a:pPr algn="ctr"/>
                      <a:r>
                        <a:rPr lang="en-US" dirty="0"/>
                        <a:t>1K</a:t>
                      </a:r>
                    </a:p>
                  </a:txBody>
                  <a:tcPr marL="80664" marR="80664"/>
                </a:tc>
                <a:tc>
                  <a:txBody>
                    <a:bodyPr/>
                    <a:lstStyle/>
                    <a:p>
                      <a:pPr algn="ctr"/>
                      <a:r>
                        <a:rPr lang="en-US" dirty="0"/>
                        <a:t>1</a:t>
                      </a:r>
                    </a:p>
                  </a:txBody>
                  <a:tcPr marL="80664" marR="80664"/>
                </a:tc>
                <a:tc rowSpan="3">
                  <a:txBody>
                    <a:bodyPr/>
                    <a:lstStyle/>
                    <a:p>
                      <a:pPr algn="ctr"/>
                      <a:r>
                        <a:rPr lang="en-US" dirty="0"/>
                        <a:t>1</a:t>
                      </a:r>
                    </a:p>
                  </a:txBody>
                  <a:tcPr marL="80664" marR="80664" anchor="ctr"/>
                </a:tc>
                <a:extLst>
                  <a:ext uri="{0D108BD9-81ED-4DB2-BD59-A6C34878D82A}">
                    <a16:rowId xmlns:a16="http://schemas.microsoft.com/office/drawing/2014/main" val="10005"/>
                  </a:ext>
                </a:extLst>
              </a:tr>
              <a:tr h="370840">
                <a:tc vMerge="1">
                  <a:txBody>
                    <a:bodyPr/>
                    <a:lstStyle/>
                    <a:p>
                      <a:endParaRPr lang="en-US" dirty="0"/>
                    </a:p>
                  </a:txBody>
                  <a:tcPr/>
                </a:tc>
                <a:tc>
                  <a:txBody>
                    <a:bodyPr/>
                    <a:lstStyle/>
                    <a:p>
                      <a:r>
                        <a:rPr lang="en-US" dirty="0"/>
                        <a:t>RESET</a:t>
                      </a:r>
                    </a:p>
                  </a:txBody>
                  <a:tcPr marL="80664" marR="80664"/>
                </a:tc>
                <a:tc>
                  <a:txBody>
                    <a:bodyPr/>
                    <a:lstStyle/>
                    <a:p>
                      <a:pPr algn="ctr"/>
                      <a:r>
                        <a:rPr lang="en-US" dirty="0"/>
                        <a:t>20K</a:t>
                      </a:r>
                    </a:p>
                  </a:txBody>
                  <a:tcPr marL="80664" marR="80664"/>
                </a:tc>
                <a:tc>
                  <a:txBody>
                    <a:bodyPr/>
                    <a:lstStyle/>
                    <a:p>
                      <a:pPr algn="ctr"/>
                      <a:r>
                        <a:rPr lang="en-US" dirty="0"/>
                        <a:t>3~5</a:t>
                      </a:r>
                    </a:p>
                  </a:txBody>
                  <a:tcPr marL="80664" marR="80664"/>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r>
                        <a:rPr lang="en-US" dirty="0"/>
                        <a:t>SET</a:t>
                      </a:r>
                    </a:p>
                  </a:txBody>
                  <a:tcPr marL="80664" marR="80664"/>
                </a:tc>
                <a:tc>
                  <a:txBody>
                    <a:bodyPr/>
                    <a:lstStyle/>
                    <a:p>
                      <a:pPr algn="ctr"/>
                      <a:r>
                        <a:rPr lang="en-US" dirty="0"/>
                        <a:t>60K</a:t>
                      </a:r>
                    </a:p>
                  </a:txBody>
                  <a:tcPr marL="80664" marR="80664"/>
                </a:tc>
                <a:tc>
                  <a:txBody>
                    <a:bodyPr/>
                    <a:lstStyle/>
                    <a:p>
                      <a:pPr algn="ctr"/>
                      <a:r>
                        <a:rPr lang="en-US" dirty="0"/>
                        <a:t>10</a:t>
                      </a:r>
                    </a:p>
                  </a:txBody>
                  <a:tcPr marL="80664" marR="80664"/>
                </a:tc>
                <a:tc vMerge="1">
                  <a:txBody>
                    <a:bodyPr/>
                    <a:lstStyle/>
                    <a:p>
                      <a:endParaRPr lang="en-US" dirty="0"/>
                    </a:p>
                  </a:txBody>
                  <a:tcPr/>
                </a:tc>
                <a:extLst>
                  <a:ext uri="{0D108BD9-81ED-4DB2-BD59-A6C34878D82A}">
                    <a16:rowId xmlns:a16="http://schemas.microsoft.com/office/drawing/2014/main" val="10007"/>
                  </a:ext>
                </a:extLst>
              </a:tr>
              <a:tr h="370840">
                <a:tc gridSpan="2">
                  <a:txBody>
                    <a:bodyPr/>
                    <a:lstStyle/>
                    <a:p>
                      <a:r>
                        <a:rPr lang="en-US" dirty="0"/>
                        <a:t>Endurances (cycles)</a:t>
                      </a:r>
                    </a:p>
                  </a:txBody>
                  <a:tcPr marL="80664" marR="80664"/>
                </a:tc>
                <a:tc hMerge="1">
                  <a:txBody>
                    <a:bodyPr/>
                    <a:lstStyle/>
                    <a:p>
                      <a:endParaRPr lang="en-US" dirty="0"/>
                    </a:p>
                  </a:txBody>
                  <a:tcPr/>
                </a:tc>
                <a:tc>
                  <a:txBody>
                    <a:bodyPr/>
                    <a:lstStyle/>
                    <a:p>
                      <a:pPr algn="ctr"/>
                      <a:r>
                        <a:rPr lang="en-US" dirty="0"/>
                        <a:t>10K</a:t>
                      </a:r>
                    </a:p>
                  </a:txBody>
                  <a:tcPr marL="80664" marR="80664"/>
                </a:tc>
                <a:tc>
                  <a:txBody>
                    <a:bodyPr/>
                    <a:lstStyle/>
                    <a:p>
                      <a:pPr algn="ctr"/>
                      <a:r>
                        <a:rPr lang="en-US" dirty="0"/>
                        <a:t>&gt; 1M</a:t>
                      </a:r>
                    </a:p>
                  </a:txBody>
                  <a:tcPr marL="80664" marR="80664"/>
                </a:tc>
                <a:tc>
                  <a:txBody>
                    <a:bodyPr/>
                    <a:lstStyle/>
                    <a:p>
                      <a:pPr algn="ctr"/>
                      <a:r>
                        <a:rPr lang="en-US" dirty="0"/>
                        <a:t>&gt;1E15</a:t>
                      </a:r>
                    </a:p>
                  </a:txBody>
                  <a:tcPr marL="80664" marR="80664"/>
                </a:tc>
                <a:extLst>
                  <a:ext uri="{0D108BD9-81ED-4DB2-BD59-A6C34878D82A}">
                    <a16:rowId xmlns:a16="http://schemas.microsoft.com/office/drawing/2014/main" val="10008"/>
                  </a:ext>
                </a:extLst>
              </a:tr>
              <a:tr h="370840">
                <a:tc gridSpan="2">
                  <a:txBody>
                    <a:bodyPr/>
                    <a:lstStyle/>
                    <a:p>
                      <a:r>
                        <a:rPr lang="en-US" dirty="0"/>
                        <a:t>Disturb (cycles)</a:t>
                      </a:r>
                    </a:p>
                  </a:txBody>
                  <a:tcPr marL="80664" marR="80664"/>
                </a:tc>
                <a:tc hMerge="1">
                  <a:txBody>
                    <a:bodyPr/>
                    <a:lstStyle/>
                    <a:p>
                      <a:endParaRPr lang="en-US" dirty="0"/>
                    </a:p>
                  </a:txBody>
                  <a:tcPr/>
                </a:tc>
                <a:tc>
                  <a:txBody>
                    <a:bodyPr/>
                    <a:lstStyle/>
                    <a:p>
                      <a:pPr algn="ctr"/>
                      <a:r>
                        <a:rPr lang="en-US" dirty="0"/>
                        <a:t>10K</a:t>
                      </a:r>
                    </a:p>
                  </a:txBody>
                  <a:tcPr marL="80664" marR="80664"/>
                </a:tc>
                <a:tc>
                  <a:txBody>
                    <a:bodyPr/>
                    <a:lstStyle/>
                    <a:p>
                      <a:pPr algn="ctr"/>
                      <a:r>
                        <a:rPr lang="en-US" dirty="0"/>
                        <a:t>&gt; 1E12</a:t>
                      </a:r>
                    </a:p>
                  </a:txBody>
                  <a:tcPr marL="80664" marR="80664"/>
                </a:tc>
                <a:tc>
                  <a:txBody>
                    <a:bodyPr/>
                    <a:lstStyle/>
                    <a:p>
                      <a:pPr algn="ctr"/>
                      <a:r>
                        <a:rPr lang="en-US" dirty="0"/>
                        <a:t>N/A</a:t>
                      </a:r>
                    </a:p>
                  </a:txBody>
                  <a:tcPr marL="80664" marR="80664"/>
                </a:tc>
                <a:extLst>
                  <a:ext uri="{0D108BD9-81ED-4DB2-BD59-A6C34878D82A}">
                    <a16:rowId xmlns:a16="http://schemas.microsoft.com/office/drawing/2014/main" val="1000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68362"/>
          </a:xfrm>
        </p:spPr>
        <p:txBody>
          <a:bodyPr>
            <a:normAutofit/>
          </a:bodyPr>
          <a:lstStyle/>
          <a:p>
            <a:r>
              <a:rPr lang="en-US" dirty="0"/>
              <a:t>Summary</a:t>
            </a:r>
          </a:p>
        </p:txBody>
      </p:sp>
      <p:sp>
        <p:nvSpPr>
          <p:cNvPr id="8" name="Content Placeholder 7"/>
          <p:cNvSpPr>
            <a:spLocks noGrp="1"/>
          </p:cNvSpPr>
          <p:nvPr>
            <p:ph idx="1"/>
          </p:nvPr>
        </p:nvSpPr>
        <p:spPr>
          <a:xfrm>
            <a:off x="457200" y="1066800"/>
            <a:ext cx="8305800" cy="4419600"/>
          </a:xfrm>
        </p:spPr>
        <p:txBody>
          <a:bodyPr>
            <a:noAutofit/>
          </a:bodyPr>
          <a:lstStyle/>
          <a:p>
            <a:r>
              <a:rPr lang="en-US" sz="2000" b="1" dirty="0"/>
              <a:t>Thin film PCM Cross Point Arrays possess cost advantages</a:t>
            </a:r>
          </a:p>
          <a:p>
            <a:pPr lvl="1"/>
            <a:r>
              <a:rPr lang="en-US" sz="2000" dirty="0"/>
              <a:t>“Cross Point”</a:t>
            </a:r>
            <a:r>
              <a:rPr lang="en-US" sz="2000" dirty="0">
                <a:sym typeface="Wingdings" pitchFamily="2" charset="2"/>
              </a:rPr>
              <a:t>  means </a:t>
            </a:r>
            <a:r>
              <a:rPr lang="en-US" sz="2000" dirty="0"/>
              <a:t>4 </a:t>
            </a:r>
            <a:r>
              <a:rPr lang="en-US" sz="2000" dirty="0">
                <a:latin typeface="Symbol" pitchFamily="18" charset="2"/>
              </a:rPr>
              <a:t>l</a:t>
            </a:r>
            <a:r>
              <a:rPr lang="en-US" sz="2000" baseline="30000" dirty="0"/>
              <a:t>2 </a:t>
            </a:r>
            <a:r>
              <a:rPr lang="en-US" sz="2000" dirty="0"/>
              <a:t>/ Cell  for each deck of memory</a:t>
            </a:r>
          </a:p>
          <a:p>
            <a:pPr lvl="1"/>
            <a:r>
              <a:rPr lang="en-US" sz="2000" dirty="0"/>
              <a:t>“Thin film” </a:t>
            </a:r>
            <a:r>
              <a:rPr lang="en-US" sz="2000" dirty="0">
                <a:sym typeface="Wingdings" pitchFamily="2" charset="2"/>
              </a:rPr>
              <a:t>enables multi-deck to amortize cell size.</a:t>
            </a:r>
          </a:p>
          <a:p>
            <a:pPr lvl="1"/>
            <a:r>
              <a:rPr lang="en-US" sz="2000" dirty="0">
                <a:sym typeface="Wingdings" pitchFamily="2" charset="2"/>
              </a:rPr>
              <a:t>“Thin-film-Cross-Point” array is stackable over CMOS  to reduce die size</a:t>
            </a:r>
            <a:endParaRPr lang="en-US" sz="2000" dirty="0"/>
          </a:p>
          <a:p>
            <a:r>
              <a:rPr lang="en-US" sz="2000" b="1" dirty="0"/>
              <a:t>The Physics on resistive switching fuel innovations on thin-film diodes</a:t>
            </a:r>
          </a:p>
          <a:p>
            <a:pPr lvl="1"/>
            <a:r>
              <a:rPr lang="en-US" sz="2000" dirty="0"/>
              <a:t>OTS is a strong contender among all the thin film diodes; </a:t>
            </a:r>
          </a:p>
          <a:p>
            <a:pPr lvl="1"/>
            <a:r>
              <a:rPr lang="en-US" sz="2000" dirty="0"/>
              <a:t>It’s a bidirectional threshold switching element to isolate PCM cell; </a:t>
            </a:r>
          </a:p>
          <a:p>
            <a:pPr lvl="1"/>
            <a:r>
              <a:rPr lang="en-US" sz="2000" dirty="0"/>
              <a:t>it scales with PCM, physically, chemically &amp; electrically </a:t>
            </a:r>
          </a:p>
          <a:p>
            <a:r>
              <a:rPr lang="en-US" sz="2000" b="1" dirty="0"/>
              <a:t>Cross Point PCMS Array demonstrates</a:t>
            </a:r>
          </a:p>
          <a:p>
            <a:pPr lvl="1"/>
            <a:r>
              <a:rPr lang="en-US" sz="2000" dirty="0"/>
              <a:t>Near DRAM performance with good NVM reliability</a:t>
            </a:r>
          </a:p>
          <a:p>
            <a:pPr lvl="1"/>
            <a:r>
              <a:rPr lang="en-US" sz="2000" dirty="0"/>
              <a:t>Cost comparable to NAND</a:t>
            </a:r>
          </a:p>
        </p:txBody>
      </p:sp>
      <p:sp>
        <p:nvSpPr>
          <p:cNvPr id="4" name="TextBox 3"/>
          <p:cNvSpPr txBox="1"/>
          <p:nvPr/>
        </p:nvSpPr>
        <p:spPr>
          <a:xfrm>
            <a:off x="683084" y="5334000"/>
            <a:ext cx="7851316" cy="400110"/>
          </a:xfrm>
          <a:prstGeom prst="rect">
            <a:avLst/>
          </a:prstGeom>
          <a:noFill/>
        </p:spPr>
        <p:txBody>
          <a:bodyPr wrap="none" rtlCol="0">
            <a:spAutoFit/>
          </a:bodyPr>
          <a:lstStyle/>
          <a:p>
            <a:r>
              <a:rPr lang="en-US" sz="2000" b="1" u="sng" dirty="0">
                <a:solidFill>
                  <a:srgbClr val="FFFF00"/>
                </a:solidFill>
              </a:rPr>
              <a:t>PCMS fits well between NAND &amp; DRAM in computing memory hierarchy</a:t>
            </a:r>
            <a:endParaRPr lang="en-US" sz="2000"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normAutofit/>
          </a:bodyPr>
          <a:lstStyle/>
          <a:p>
            <a:r>
              <a:rPr lang="en-US" dirty="0"/>
              <a:t>I would like to thank to Intel NVM team for helpful discussions</a:t>
            </a:r>
          </a:p>
          <a:p>
            <a:endParaRPr lang="en-US" dirty="0"/>
          </a:p>
          <a:p>
            <a:r>
              <a:rPr lang="en-US" dirty="0"/>
              <a:t>I would also like to acknowledge the authors of the literature referred here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85000" lnSpcReduction="20000"/>
          </a:bodyPr>
          <a:lstStyle/>
          <a:p>
            <a:r>
              <a:rPr lang="en-US" dirty="0"/>
              <a:t>Overview and Motive</a:t>
            </a:r>
          </a:p>
          <a:p>
            <a:pPr lvl="1"/>
            <a:r>
              <a:rPr lang="en-US" dirty="0"/>
              <a:t>Storage Elements</a:t>
            </a:r>
          </a:p>
          <a:p>
            <a:pPr lvl="1"/>
            <a:r>
              <a:rPr lang="en-US" dirty="0"/>
              <a:t>Selector Elements</a:t>
            </a:r>
          </a:p>
          <a:p>
            <a:pPr lvl="1"/>
            <a:r>
              <a:rPr lang="en-US" dirty="0"/>
              <a:t>Why thin film based Cross Point Array</a:t>
            </a:r>
          </a:p>
          <a:p>
            <a:r>
              <a:rPr lang="en-US" dirty="0">
                <a:solidFill>
                  <a:schemeClr val="bg2">
                    <a:lumMod val="75000"/>
                  </a:schemeClr>
                </a:solidFill>
              </a:rPr>
              <a:t>Cross Point Phase Change Memory Array</a:t>
            </a:r>
          </a:p>
          <a:p>
            <a:pPr lvl="1"/>
            <a:r>
              <a:rPr lang="en-US" dirty="0">
                <a:solidFill>
                  <a:schemeClr val="bg2">
                    <a:lumMod val="75000"/>
                  </a:schemeClr>
                </a:solidFill>
              </a:rPr>
              <a:t>Thin film two-terminal switches</a:t>
            </a:r>
          </a:p>
          <a:p>
            <a:pPr lvl="1"/>
            <a:r>
              <a:rPr lang="en-US" dirty="0">
                <a:solidFill>
                  <a:schemeClr val="bg2">
                    <a:lumMod val="75000"/>
                  </a:schemeClr>
                </a:solidFill>
              </a:rPr>
              <a:t>Array operations</a:t>
            </a:r>
          </a:p>
          <a:p>
            <a:r>
              <a:rPr lang="en-US" dirty="0">
                <a:solidFill>
                  <a:schemeClr val="bg2">
                    <a:lumMod val="75000"/>
                  </a:schemeClr>
                </a:solidFill>
              </a:rPr>
              <a:t>PCMS in Computing Memory Hierarchy</a:t>
            </a:r>
          </a:p>
          <a:p>
            <a:pPr lvl="1"/>
            <a:r>
              <a:rPr lang="en-US" dirty="0">
                <a:solidFill>
                  <a:schemeClr val="bg2">
                    <a:lumMod val="75000"/>
                  </a:schemeClr>
                </a:solidFill>
              </a:rPr>
              <a:t>PCMS characteristics</a:t>
            </a:r>
          </a:p>
          <a:p>
            <a:pPr lvl="1"/>
            <a:r>
              <a:rPr lang="en-US" dirty="0">
                <a:solidFill>
                  <a:schemeClr val="bg2">
                    <a:lumMod val="75000"/>
                  </a:schemeClr>
                </a:solidFill>
              </a:rPr>
              <a:t>Performance benchmark</a:t>
            </a:r>
          </a:p>
          <a:p>
            <a:r>
              <a:rPr lang="en-US" dirty="0">
                <a:solidFill>
                  <a:schemeClr val="bg2">
                    <a:lumMod val="75000"/>
                  </a:schemeClr>
                </a:solidFill>
              </a:rPr>
              <a:t>Summary</a:t>
            </a: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49" name="Equation" r:id="rId4" imgW="114120" imgH="215640" progId="Equation.3">
                  <p:embed/>
                </p:oleObj>
              </mc:Choice>
              <mc:Fallback>
                <p:oleObj name="Equation" r:id="rId4" imgW="114120" imgH="21564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3" cstate="print"/>
          <a:srcRect/>
          <a:stretch>
            <a:fillRect/>
          </a:stretch>
        </p:blipFill>
        <p:spPr bwMode="auto">
          <a:xfrm rot="16200000">
            <a:off x="-124114" y="4543713"/>
            <a:ext cx="3181927" cy="2019300"/>
          </a:xfrm>
          <a:prstGeom prst="rect">
            <a:avLst/>
          </a:prstGeom>
          <a:noFill/>
          <a:ln w="9525">
            <a:noFill/>
            <a:miter lim="800000"/>
            <a:headEnd/>
            <a:tailEnd/>
          </a:ln>
          <a:effectLst/>
        </p:spPr>
      </p:pic>
      <p:pic>
        <p:nvPicPr>
          <p:cNvPr id="55298" name="Picture 2"/>
          <p:cNvPicPr>
            <a:picLocks noChangeAspect="1" noChangeArrowheads="1"/>
          </p:cNvPicPr>
          <p:nvPr/>
        </p:nvPicPr>
        <p:blipFill>
          <a:blip r:embed="rId4" cstate="print"/>
          <a:srcRect/>
          <a:stretch>
            <a:fillRect/>
          </a:stretch>
        </p:blipFill>
        <p:spPr bwMode="auto">
          <a:xfrm>
            <a:off x="4860925" y="3200400"/>
            <a:ext cx="3368675" cy="2826553"/>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792162"/>
          </a:xfrm>
        </p:spPr>
        <p:txBody>
          <a:bodyPr/>
          <a:lstStyle/>
          <a:p>
            <a:r>
              <a:rPr lang="en-US" dirty="0"/>
              <a:t>Storage Element</a:t>
            </a:r>
          </a:p>
        </p:txBody>
      </p:sp>
      <p:pic>
        <p:nvPicPr>
          <p:cNvPr id="4" name="Content Placeholder 3"/>
          <p:cNvPicPr>
            <a:picLocks noGrp="1" noChangeAspect="1" noChangeArrowheads="1"/>
          </p:cNvPicPr>
          <p:nvPr>
            <p:ph idx="1"/>
          </p:nvPr>
        </p:nvPicPr>
        <p:blipFill>
          <a:blip r:embed="rId5" cstate="print"/>
          <a:srcRect/>
          <a:stretch>
            <a:fillRect/>
          </a:stretch>
        </p:blipFill>
        <p:spPr bwMode="auto">
          <a:xfrm>
            <a:off x="475447" y="1371600"/>
            <a:ext cx="4020353" cy="2736770"/>
          </a:xfrm>
          <a:prstGeom prst="rect">
            <a:avLst/>
          </a:prstGeom>
          <a:noFill/>
          <a:ln w="9525">
            <a:noFill/>
            <a:miter lim="800000"/>
            <a:headEnd/>
            <a:tailEnd/>
          </a:ln>
        </p:spPr>
      </p:pic>
      <p:sp>
        <p:nvSpPr>
          <p:cNvPr id="5" name="Rectangle 4"/>
          <p:cNvSpPr/>
          <p:nvPr/>
        </p:nvSpPr>
        <p:spPr>
          <a:xfrm>
            <a:off x="4572000" y="1290697"/>
            <a:ext cx="3657600" cy="2062103"/>
          </a:xfrm>
          <a:prstGeom prst="rect">
            <a:avLst/>
          </a:prstGeom>
        </p:spPr>
        <p:txBody>
          <a:bodyPr wrap="square">
            <a:spAutoFit/>
          </a:bodyPr>
          <a:lstStyle/>
          <a:p>
            <a:r>
              <a:rPr lang="en-US" sz="2400" dirty="0"/>
              <a:t>Simple resistor 1-D steady state approximation:</a:t>
            </a:r>
          </a:p>
          <a:p>
            <a:endParaRPr lang="en-US" sz="800" dirty="0"/>
          </a:p>
          <a:p>
            <a:pPr algn="r"/>
            <a:r>
              <a:rPr lang="en-US" sz="2400" dirty="0"/>
              <a:t>Fourier’s Law       </a:t>
            </a:r>
            <a:r>
              <a:rPr lang="en-US" sz="2400" dirty="0">
                <a:solidFill>
                  <a:schemeClr val="bg2"/>
                </a:solidFill>
              </a:rPr>
              <a:t>.</a:t>
            </a:r>
            <a:r>
              <a:rPr lang="en-US" sz="2400" dirty="0"/>
              <a:t>  </a:t>
            </a:r>
          </a:p>
          <a:p>
            <a:pPr algn="r"/>
            <a:r>
              <a:rPr lang="en-US" sz="2400" dirty="0"/>
              <a:t>Ohm’s Law       </a:t>
            </a:r>
            <a:r>
              <a:rPr lang="en-US" sz="2400" dirty="0">
                <a:solidFill>
                  <a:schemeClr val="bg2"/>
                </a:solidFill>
              </a:rPr>
              <a:t>.</a:t>
            </a:r>
          </a:p>
          <a:p>
            <a:pPr algn="r"/>
            <a:r>
              <a:rPr lang="en-US" sz="2400" u="sng" dirty="0"/>
              <a:t>+    Continuity Equation</a:t>
            </a:r>
            <a:r>
              <a:rPr lang="en-US" sz="2400" dirty="0"/>
              <a:t>       </a:t>
            </a:r>
            <a:r>
              <a:rPr lang="en-US" sz="2400" dirty="0">
                <a:solidFill>
                  <a:schemeClr val="bg2"/>
                </a:solidFill>
              </a:rPr>
              <a:t>.</a:t>
            </a:r>
          </a:p>
        </p:txBody>
      </p:sp>
      <p:sp>
        <p:nvSpPr>
          <p:cNvPr id="13" name="TextBox 12"/>
          <p:cNvSpPr txBox="1"/>
          <p:nvPr/>
        </p:nvSpPr>
        <p:spPr>
          <a:xfrm rot="16200000">
            <a:off x="1442353" y="5192658"/>
            <a:ext cx="1721049" cy="338554"/>
          </a:xfrm>
          <a:prstGeom prst="rect">
            <a:avLst/>
          </a:prstGeom>
          <a:noFill/>
        </p:spPr>
        <p:txBody>
          <a:bodyPr wrap="none" rtlCol="0">
            <a:spAutoFit/>
          </a:bodyPr>
          <a:lstStyle/>
          <a:p>
            <a:r>
              <a:rPr lang="en-US" sz="1600" dirty="0"/>
              <a:t>Line Position , nm</a:t>
            </a:r>
          </a:p>
        </p:txBody>
      </p:sp>
      <p:sp>
        <p:nvSpPr>
          <p:cNvPr id="14" name="TextBox 13"/>
          <p:cNvSpPr txBox="1"/>
          <p:nvPr/>
        </p:nvSpPr>
        <p:spPr>
          <a:xfrm>
            <a:off x="762000" y="5071646"/>
            <a:ext cx="891013" cy="338554"/>
          </a:xfrm>
          <a:prstGeom prst="rect">
            <a:avLst/>
          </a:prstGeom>
          <a:noFill/>
        </p:spPr>
        <p:txBody>
          <a:bodyPr wrap="none" rtlCol="0">
            <a:spAutoFit/>
          </a:bodyPr>
          <a:lstStyle/>
          <a:p>
            <a:r>
              <a:rPr lang="en-US" sz="1600" dirty="0"/>
              <a:t>Temp, K </a:t>
            </a:r>
          </a:p>
        </p:txBody>
      </p:sp>
      <p:sp>
        <p:nvSpPr>
          <p:cNvPr id="15" name="TextBox 14"/>
          <p:cNvSpPr txBox="1"/>
          <p:nvPr/>
        </p:nvSpPr>
        <p:spPr>
          <a:xfrm>
            <a:off x="685800" y="1295400"/>
            <a:ext cx="3737690" cy="307777"/>
          </a:xfrm>
          <a:prstGeom prst="rect">
            <a:avLst/>
          </a:prstGeom>
          <a:noFill/>
        </p:spPr>
        <p:txBody>
          <a:bodyPr wrap="none" rtlCol="0">
            <a:spAutoFit/>
          </a:bodyPr>
          <a:lstStyle/>
          <a:p>
            <a:r>
              <a:rPr lang="en-US" sz="1400" dirty="0" err="1"/>
              <a:t>Martijn</a:t>
            </a:r>
            <a:r>
              <a:rPr lang="en-US" sz="1400" dirty="0"/>
              <a:t> </a:t>
            </a:r>
            <a:r>
              <a:rPr lang="en-US" sz="1400" dirty="0" err="1"/>
              <a:t>Lankhorst</a:t>
            </a:r>
            <a:r>
              <a:rPr lang="en-US" sz="1400" dirty="0"/>
              <a:t>, et.al.,  Nature materials, 2005</a:t>
            </a:r>
          </a:p>
        </p:txBody>
      </p:sp>
      <p:sp>
        <p:nvSpPr>
          <p:cNvPr id="12" name="Freeform 11"/>
          <p:cNvSpPr/>
          <p:nvPr/>
        </p:nvSpPr>
        <p:spPr>
          <a:xfrm>
            <a:off x="2057400" y="3495040"/>
            <a:ext cx="1143000" cy="848360"/>
          </a:xfrm>
          <a:custGeom>
            <a:avLst/>
            <a:gdLst>
              <a:gd name="connsiteX0" fmla="*/ 0 w 985520"/>
              <a:gd name="connsiteY0" fmla="*/ 1036320 h 1036320"/>
              <a:gd name="connsiteX1" fmla="*/ 325120 w 985520"/>
              <a:gd name="connsiteY1" fmla="*/ 243840 h 1036320"/>
              <a:gd name="connsiteX2" fmla="*/ 985520 w 985520"/>
              <a:gd name="connsiteY2" fmla="*/ 0 h 1036320"/>
            </a:gdLst>
            <a:ahLst/>
            <a:cxnLst>
              <a:cxn ang="0">
                <a:pos x="connsiteX0" y="connsiteY0"/>
              </a:cxn>
              <a:cxn ang="0">
                <a:pos x="connsiteX1" y="connsiteY1"/>
              </a:cxn>
              <a:cxn ang="0">
                <a:pos x="connsiteX2" y="connsiteY2"/>
              </a:cxn>
            </a:cxnLst>
            <a:rect l="l" t="t" r="r" b="b"/>
            <a:pathLst>
              <a:path w="985520" h="1036320">
                <a:moveTo>
                  <a:pt x="0" y="1036320"/>
                </a:moveTo>
                <a:cubicBezTo>
                  <a:pt x="80433" y="726440"/>
                  <a:pt x="160867" y="416560"/>
                  <a:pt x="325120" y="243840"/>
                </a:cubicBezTo>
                <a:cubicBezTo>
                  <a:pt x="489373" y="71120"/>
                  <a:pt x="737446" y="35560"/>
                  <a:pt x="985520" y="0"/>
                </a:cubicBezTo>
              </a:path>
            </a:pathLst>
          </a:cu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ounded Rectangle 15"/>
          <p:cNvSpPr/>
          <p:nvPr/>
        </p:nvSpPr>
        <p:spPr>
          <a:xfrm>
            <a:off x="5791200" y="4343400"/>
            <a:ext cx="304800" cy="914400"/>
          </a:xfrm>
          <a:prstGeom prst="roundRect">
            <a:avLst/>
          </a:prstGeom>
          <a:solidFill>
            <a:srgbClr val="FFFF00">
              <a:alpha val="39000"/>
            </a:srgb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95600" y="4648200"/>
            <a:ext cx="1487074" cy="461665"/>
          </a:xfrm>
          <a:prstGeom prst="rect">
            <a:avLst/>
          </a:prstGeom>
          <a:noFill/>
        </p:spPr>
        <p:txBody>
          <a:bodyPr wrap="none" rtlCol="0">
            <a:spAutoFit/>
          </a:bodyPr>
          <a:lstStyle/>
          <a:p>
            <a:r>
              <a:rPr lang="en-US" sz="2400" dirty="0">
                <a:solidFill>
                  <a:srgbClr val="FFFF00"/>
                </a:solidFill>
              </a:rPr>
              <a:t>Structure  </a:t>
            </a:r>
          </a:p>
        </p:txBody>
      </p:sp>
      <p:sp>
        <p:nvSpPr>
          <p:cNvPr id="18" name="Rounded Rectangle 17"/>
          <p:cNvSpPr/>
          <p:nvPr/>
        </p:nvSpPr>
        <p:spPr>
          <a:xfrm>
            <a:off x="6400800" y="4343400"/>
            <a:ext cx="1143000" cy="1676400"/>
          </a:xfrm>
          <a:prstGeom prst="roundRect">
            <a:avLst/>
          </a:prstGeom>
          <a:solidFill>
            <a:srgbClr val="FFFF00">
              <a:alpha val="42000"/>
            </a:srgb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895600" y="5481935"/>
            <a:ext cx="1310167" cy="461665"/>
          </a:xfrm>
          <a:prstGeom prst="rect">
            <a:avLst/>
          </a:prstGeom>
          <a:noFill/>
        </p:spPr>
        <p:txBody>
          <a:bodyPr wrap="none" rtlCol="0">
            <a:spAutoFit/>
          </a:bodyPr>
          <a:lstStyle/>
          <a:p>
            <a:r>
              <a:rPr lang="en-US" sz="2400" dirty="0">
                <a:solidFill>
                  <a:srgbClr val="FFFF00"/>
                </a:solidFill>
              </a:rPr>
              <a:t>Material </a:t>
            </a:r>
          </a:p>
        </p:txBody>
      </p:sp>
      <p:sp>
        <p:nvSpPr>
          <p:cNvPr id="20" name="Freeform 19"/>
          <p:cNvSpPr/>
          <p:nvPr/>
        </p:nvSpPr>
        <p:spPr>
          <a:xfrm>
            <a:off x="4343400" y="4267200"/>
            <a:ext cx="1376680" cy="304800"/>
          </a:xfrm>
          <a:custGeom>
            <a:avLst/>
            <a:gdLst>
              <a:gd name="connsiteX0" fmla="*/ 0 w 1239520"/>
              <a:gd name="connsiteY0" fmla="*/ 323427 h 323427"/>
              <a:gd name="connsiteX1" fmla="*/ 487680 w 1239520"/>
              <a:gd name="connsiteY1" fmla="*/ 8467 h 323427"/>
              <a:gd name="connsiteX2" fmla="*/ 1239520 w 1239520"/>
              <a:gd name="connsiteY2" fmla="*/ 272627 h 323427"/>
            </a:gdLst>
            <a:ahLst/>
            <a:cxnLst>
              <a:cxn ang="0">
                <a:pos x="connsiteX0" y="connsiteY0"/>
              </a:cxn>
              <a:cxn ang="0">
                <a:pos x="connsiteX1" y="connsiteY1"/>
              </a:cxn>
              <a:cxn ang="0">
                <a:pos x="connsiteX2" y="connsiteY2"/>
              </a:cxn>
            </a:cxnLst>
            <a:rect l="l" t="t" r="r" b="b"/>
            <a:pathLst>
              <a:path w="1239520" h="323427">
                <a:moveTo>
                  <a:pt x="0" y="323427"/>
                </a:moveTo>
                <a:cubicBezTo>
                  <a:pt x="140546" y="170180"/>
                  <a:pt x="281093" y="16934"/>
                  <a:pt x="487680" y="8467"/>
                </a:cubicBezTo>
                <a:cubicBezTo>
                  <a:pt x="694267" y="0"/>
                  <a:pt x="1239520" y="272627"/>
                  <a:pt x="1239520" y="272627"/>
                </a:cubicBezTo>
              </a:path>
            </a:pathLst>
          </a:custGeom>
          <a:ln w="38100">
            <a:solidFill>
              <a:srgbClr val="FFFF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175760" y="5994400"/>
            <a:ext cx="2194560" cy="352213"/>
          </a:xfrm>
          <a:custGeom>
            <a:avLst/>
            <a:gdLst>
              <a:gd name="connsiteX0" fmla="*/ 0 w 2194560"/>
              <a:gd name="connsiteY0" fmla="*/ 0 h 352213"/>
              <a:gd name="connsiteX1" fmla="*/ 1371600 w 2194560"/>
              <a:gd name="connsiteY1" fmla="*/ 345440 h 352213"/>
              <a:gd name="connsiteX2" fmla="*/ 2194560 w 2194560"/>
              <a:gd name="connsiteY2" fmla="*/ 40640 h 352213"/>
            </a:gdLst>
            <a:ahLst/>
            <a:cxnLst>
              <a:cxn ang="0">
                <a:pos x="connsiteX0" y="connsiteY0"/>
              </a:cxn>
              <a:cxn ang="0">
                <a:pos x="connsiteX1" y="connsiteY1"/>
              </a:cxn>
              <a:cxn ang="0">
                <a:pos x="connsiteX2" y="connsiteY2"/>
              </a:cxn>
            </a:cxnLst>
            <a:rect l="l" t="t" r="r" b="b"/>
            <a:pathLst>
              <a:path w="2194560" h="352213">
                <a:moveTo>
                  <a:pt x="0" y="0"/>
                </a:moveTo>
                <a:cubicBezTo>
                  <a:pt x="502920" y="169333"/>
                  <a:pt x="1005840" y="338667"/>
                  <a:pt x="1371600" y="345440"/>
                </a:cubicBezTo>
                <a:cubicBezTo>
                  <a:pt x="1737360" y="352213"/>
                  <a:pt x="1965960" y="196426"/>
                  <a:pt x="2194560" y="40640"/>
                </a:cubicBezTo>
              </a:path>
            </a:pathLst>
          </a:custGeom>
          <a:ln w="38100">
            <a:solidFill>
              <a:srgbClr val="FFFF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a:t>Structure Engineering</a:t>
            </a:r>
          </a:p>
        </p:txBody>
      </p:sp>
      <p:pic>
        <p:nvPicPr>
          <p:cNvPr id="7170" name="Picture 2"/>
          <p:cNvPicPr>
            <a:picLocks noChangeAspect="1" noChangeArrowheads="1"/>
          </p:cNvPicPr>
          <p:nvPr/>
        </p:nvPicPr>
        <p:blipFill>
          <a:blip r:embed="rId3" cstate="print"/>
          <a:srcRect/>
          <a:stretch>
            <a:fillRect/>
          </a:stretch>
        </p:blipFill>
        <p:spPr bwMode="auto">
          <a:xfrm>
            <a:off x="1264732" y="1066800"/>
            <a:ext cx="2183060" cy="1905001"/>
          </a:xfrm>
          <a:prstGeom prst="rect">
            <a:avLst/>
          </a:prstGeom>
          <a:noFill/>
          <a:ln w="9525">
            <a:noFill/>
            <a:miter lim="800000"/>
            <a:headEnd/>
            <a:tailEnd/>
          </a:ln>
        </p:spPr>
      </p:pic>
      <p:sp>
        <p:nvSpPr>
          <p:cNvPr id="6" name="TextBox 5"/>
          <p:cNvSpPr txBox="1"/>
          <p:nvPr/>
        </p:nvSpPr>
        <p:spPr>
          <a:xfrm>
            <a:off x="914400" y="762000"/>
            <a:ext cx="2854564" cy="338554"/>
          </a:xfrm>
          <a:prstGeom prst="rect">
            <a:avLst/>
          </a:prstGeom>
          <a:noFill/>
        </p:spPr>
        <p:txBody>
          <a:bodyPr wrap="none" rtlCol="0">
            <a:spAutoFit/>
          </a:bodyPr>
          <a:lstStyle/>
          <a:p>
            <a:r>
              <a:rPr lang="en-US" sz="1600" dirty="0"/>
              <a:t>A. </a:t>
            </a:r>
            <a:r>
              <a:rPr lang="en-US" sz="1600" dirty="0" err="1"/>
              <a:t>Schrott</a:t>
            </a:r>
            <a:r>
              <a:rPr lang="en-US" sz="1600" dirty="0"/>
              <a:t>, </a:t>
            </a:r>
            <a:r>
              <a:rPr lang="en-US" sz="1600" i="1" dirty="0"/>
              <a:t>et.al.</a:t>
            </a:r>
            <a:r>
              <a:rPr lang="en-US" sz="1600" dirty="0"/>
              <a:t>, VLSI-TSA, 2007</a:t>
            </a:r>
          </a:p>
        </p:txBody>
      </p:sp>
      <p:pic>
        <p:nvPicPr>
          <p:cNvPr id="7171" name="Picture 3"/>
          <p:cNvPicPr>
            <a:picLocks noChangeAspect="1" noChangeArrowheads="1"/>
          </p:cNvPicPr>
          <p:nvPr/>
        </p:nvPicPr>
        <p:blipFill>
          <a:blip r:embed="rId4" cstate="print"/>
          <a:srcRect/>
          <a:stretch>
            <a:fillRect/>
          </a:stretch>
        </p:blipFill>
        <p:spPr bwMode="auto">
          <a:xfrm>
            <a:off x="990600" y="3353867"/>
            <a:ext cx="2667000" cy="1141933"/>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1295400" y="4876800"/>
            <a:ext cx="2062784" cy="1454223"/>
          </a:xfrm>
          <a:prstGeom prst="rect">
            <a:avLst/>
          </a:prstGeom>
          <a:noFill/>
          <a:ln w="9525">
            <a:noFill/>
            <a:miter lim="800000"/>
            <a:headEnd/>
            <a:tailEnd/>
          </a:ln>
        </p:spPr>
      </p:pic>
      <p:sp>
        <p:nvSpPr>
          <p:cNvPr id="11" name="TextBox 10"/>
          <p:cNvSpPr txBox="1"/>
          <p:nvPr/>
        </p:nvSpPr>
        <p:spPr>
          <a:xfrm>
            <a:off x="1143000" y="4572000"/>
            <a:ext cx="2438400" cy="338554"/>
          </a:xfrm>
          <a:prstGeom prst="rect">
            <a:avLst/>
          </a:prstGeom>
          <a:noFill/>
        </p:spPr>
        <p:txBody>
          <a:bodyPr wrap="square" rtlCol="0">
            <a:spAutoFit/>
          </a:bodyPr>
          <a:lstStyle/>
          <a:p>
            <a:r>
              <a:rPr lang="en-US" sz="1600" dirty="0"/>
              <a:t>C. </a:t>
            </a:r>
            <a:r>
              <a:rPr lang="en-US" sz="1600" dirty="0" err="1"/>
              <a:t>Jeong</a:t>
            </a:r>
            <a:r>
              <a:rPr lang="en-US" sz="1600" dirty="0"/>
              <a:t>, </a:t>
            </a:r>
            <a:r>
              <a:rPr lang="en-US" sz="1600" i="1" dirty="0"/>
              <a:t>et.al.</a:t>
            </a:r>
            <a:r>
              <a:rPr lang="en-US" sz="1600" dirty="0"/>
              <a:t>, JJAP, 2006</a:t>
            </a:r>
          </a:p>
        </p:txBody>
      </p:sp>
      <p:sp>
        <p:nvSpPr>
          <p:cNvPr id="12" name="TextBox 11"/>
          <p:cNvSpPr txBox="1"/>
          <p:nvPr/>
        </p:nvSpPr>
        <p:spPr>
          <a:xfrm>
            <a:off x="1336436" y="3048000"/>
            <a:ext cx="2133600" cy="338554"/>
          </a:xfrm>
          <a:prstGeom prst="rect">
            <a:avLst/>
          </a:prstGeom>
          <a:noFill/>
        </p:spPr>
        <p:txBody>
          <a:bodyPr wrap="square" rtlCol="0">
            <a:spAutoFit/>
          </a:bodyPr>
          <a:lstStyle/>
          <a:p>
            <a:r>
              <a:rPr lang="en-US" sz="1600" dirty="0"/>
              <a:t>G. </a:t>
            </a:r>
            <a:r>
              <a:rPr lang="en-US" sz="1600" dirty="0" err="1"/>
              <a:t>Servalli</a:t>
            </a:r>
            <a:r>
              <a:rPr lang="en-US" sz="1600" dirty="0"/>
              <a:t>, IEDM 2009</a:t>
            </a:r>
          </a:p>
        </p:txBody>
      </p:sp>
      <p:pic>
        <p:nvPicPr>
          <p:cNvPr id="7176" name="Picture 8"/>
          <p:cNvPicPr>
            <a:picLocks noChangeAspect="1" noChangeArrowheads="1"/>
          </p:cNvPicPr>
          <p:nvPr/>
        </p:nvPicPr>
        <p:blipFill>
          <a:blip r:embed="rId6" cstate="print"/>
          <a:srcRect/>
          <a:stretch>
            <a:fillRect/>
          </a:stretch>
        </p:blipFill>
        <p:spPr bwMode="auto">
          <a:xfrm>
            <a:off x="3962400" y="1066800"/>
            <a:ext cx="4514850" cy="3557547"/>
          </a:xfrm>
          <a:prstGeom prst="rect">
            <a:avLst/>
          </a:prstGeom>
          <a:noFill/>
          <a:ln w="9525">
            <a:noFill/>
            <a:miter lim="800000"/>
            <a:headEnd/>
            <a:tailEnd/>
          </a:ln>
        </p:spPr>
      </p:pic>
      <p:sp>
        <p:nvSpPr>
          <p:cNvPr id="16" name="TextBox 15"/>
          <p:cNvSpPr txBox="1"/>
          <p:nvPr/>
        </p:nvSpPr>
        <p:spPr>
          <a:xfrm>
            <a:off x="4495800" y="762000"/>
            <a:ext cx="3516219" cy="338554"/>
          </a:xfrm>
          <a:prstGeom prst="rect">
            <a:avLst/>
          </a:prstGeom>
          <a:noFill/>
        </p:spPr>
        <p:txBody>
          <a:bodyPr wrap="none" rtlCol="0">
            <a:spAutoFit/>
          </a:bodyPr>
          <a:lstStyle/>
          <a:p>
            <a:r>
              <a:rPr lang="en-US" sz="1600" dirty="0"/>
              <a:t>Chung Lam, LETI Workshop on MT, 2009</a:t>
            </a:r>
          </a:p>
        </p:txBody>
      </p:sp>
      <p:sp>
        <p:nvSpPr>
          <p:cNvPr id="19" name="TextBox 18"/>
          <p:cNvSpPr txBox="1"/>
          <p:nvPr/>
        </p:nvSpPr>
        <p:spPr>
          <a:xfrm>
            <a:off x="4648200" y="5124271"/>
            <a:ext cx="3962400" cy="1200329"/>
          </a:xfrm>
          <a:prstGeom prst="rect">
            <a:avLst/>
          </a:prstGeom>
          <a:noFill/>
        </p:spPr>
        <p:txBody>
          <a:bodyPr wrap="square" rtlCol="0">
            <a:spAutoFit/>
          </a:bodyPr>
          <a:lstStyle/>
          <a:p>
            <a:r>
              <a:rPr lang="en-US" dirty="0"/>
              <a:t>Critical Area = [</a:t>
            </a:r>
            <a:r>
              <a:rPr lang="en-US" dirty="0" err="1">
                <a:latin typeface="Symbol" pitchFamily="18" charset="2"/>
              </a:rPr>
              <a:t>a</a:t>
            </a:r>
            <a:r>
              <a:rPr lang="en-US" dirty="0" err="1"/>
              <a:t>•</a:t>
            </a:r>
            <a:r>
              <a:rPr lang="en-US" dirty="0" err="1">
                <a:latin typeface="Symbol" pitchFamily="18" charset="2"/>
              </a:rPr>
              <a:t>l</a:t>
            </a:r>
            <a:r>
              <a:rPr lang="en-US" dirty="0">
                <a:latin typeface="Symbol" pitchFamily="18" charset="2"/>
              </a:rPr>
              <a:t>]</a:t>
            </a:r>
            <a:r>
              <a:rPr lang="en-US" baseline="30000" dirty="0">
                <a:latin typeface="Symbol" pitchFamily="18" charset="2"/>
              </a:rPr>
              <a:t>2</a:t>
            </a:r>
            <a:endParaRPr lang="en-US" dirty="0">
              <a:latin typeface="Symbol" pitchFamily="18" charset="2"/>
            </a:endParaRPr>
          </a:p>
          <a:p>
            <a:r>
              <a:rPr lang="en-US" dirty="0">
                <a:latin typeface="Symbol" pitchFamily="18" charset="2"/>
              </a:rPr>
              <a:t>l</a:t>
            </a:r>
            <a:r>
              <a:rPr lang="en-US" dirty="0"/>
              <a:t>:  Technology half pitch</a:t>
            </a:r>
            <a:endParaRPr lang="en-US" dirty="0">
              <a:latin typeface="Symbol" pitchFamily="18" charset="2"/>
            </a:endParaRPr>
          </a:p>
          <a:p>
            <a:r>
              <a:rPr lang="en-US" dirty="0">
                <a:latin typeface="Symbol" pitchFamily="18" charset="2"/>
              </a:rPr>
              <a:t>a</a:t>
            </a:r>
            <a:r>
              <a:rPr lang="en-US" dirty="0"/>
              <a:t>:  Sub-lithographic technique required </a:t>
            </a:r>
          </a:p>
          <a:p>
            <a:r>
              <a:rPr lang="en-US" dirty="0"/>
              <a:t>      by the pairing selector</a:t>
            </a:r>
          </a:p>
        </p:txBody>
      </p:sp>
      <p:pic>
        <p:nvPicPr>
          <p:cNvPr id="7179" name="Picture 11"/>
          <p:cNvPicPr>
            <a:picLocks noChangeAspect="1" noChangeArrowheads="1"/>
          </p:cNvPicPr>
          <p:nvPr/>
        </p:nvPicPr>
        <p:blipFill>
          <a:blip r:embed="rId7" cstate="print"/>
          <a:srcRect/>
          <a:stretch>
            <a:fillRect/>
          </a:stretch>
        </p:blipFill>
        <p:spPr bwMode="auto">
          <a:xfrm>
            <a:off x="4648200" y="4514671"/>
            <a:ext cx="2482850" cy="685800"/>
          </a:xfrm>
          <a:prstGeom prst="rect">
            <a:avLst/>
          </a:prstGeom>
          <a:noFill/>
          <a:ln w="9525">
            <a:noFill/>
            <a:miter lim="800000"/>
            <a:headEnd/>
            <a:tailEnd/>
          </a:ln>
          <a:effectLst/>
        </p:spPr>
      </p:pic>
      <p:sp>
        <p:nvSpPr>
          <p:cNvPr id="21" name="Freeform 20"/>
          <p:cNvSpPr/>
          <p:nvPr/>
        </p:nvSpPr>
        <p:spPr>
          <a:xfrm>
            <a:off x="4192693" y="3699933"/>
            <a:ext cx="531707" cy="1176867"/>
          </a:xfrm>
          <a:custGeom>
            <a:avLst/>
            <a:gdLst>
              <a:gd name="connsiteX0" fmla="*/ 419947 w 440267"/>
              <a:gd name="connsiteY0" fmla="*/ 1420707 h 1420707"/>
              <a:gd name="connsiteX1" fmla="*/ 3387 w 440267"/>
              <a:gd name="connsiteY1" fmla="*/ 201507 h 1420707"/>
              <a:gd name="connsiteX2" fmla="*/ 440267 w 440267"/>
              <a:gd name="connsiteY2" fmla="*/ 211667 h 1420707"/>
            </a:gdLst>
            <a:ahLst/>
            <a:cxnLst>
              <a:cxn ang="0">
                <a:pos x="connsiteX0" y="connsiteY0"/>
              </a:cxn>
              <a:cxn ang="0">
                <a:pos x="connsiteX1" y="connsiteY1"/>
              </a:cxn>
              <a:cxn ang="0">
                <a:pos x="connsiteX2" y="connsiteY2"/>
              </a:cxn>
            </a:cxnLst>
            <a:rect l="l" t="t" r="r" b="b"/>
            <a:pathLst>
              <a:path w="440267" h="1420707">
                <a:moveTo>
                  <a:pt x="419947" y="1420707"/>
                </a:moveTo>
                <a:cubicBezTo>
                  <a:pt x="209973" y="911860"/>
                  <a:pt x="0" y="403014"/>
                  <a:pt x="3387" y="201507"/>
                </a:cubicBezTo>
                <a:cubicBezTo>
                  <a:pt x="6774" y="0"/>
                  <a:pt x="223520" y="105833"/>
                  <a:pt x="440267" y="211667"/>
                </a:cubicBezTo>
              </a:path>
            </a:pathLst>
          </a:cu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Change Material Engineering</a:t>
            </a:r>
          </a:p>
        </p:txBody>
      </p:sp>
      <p:sp>
        <p:nvSpPr>
          <p:cNvPr id="5" name="TextBox 4"/>
          <p:cNvSpPr txBox="1"/>
          <p:nvPr/>
        </p:nvSpPr>
        <p:spPr>
          <a:xfrm>
            <a:off x="1066800" y="1524000"/>
            <a:ext cx="2998513" cy="461665"/>
          </a:xfrm>
          <a:prstGeom prst="rect">
            <a:avLst/>
          </a:prstGeom>
          <a:noFill/>
        </p:spPr>
        <p:txBody>
          <a:bodyPr wrap="none" rtlCol="0">
            <a:spAutoFit/>
          </a:bodyPr>
          <a:lstStyle/>
          <a:p>
            <a:r>
              <a:rPr lang="en-US" sz="2400" dirty="0"/>
              <a:t>SET Energy-Bandwidth</a:t>
            </a:r>
          </a:p>
        </p:txBody>
      </p:sp>
      <p:pic>
        <p:nvPicPr>
          <p:cNvPr id="5122" name="Picture 2"/>
          <p:cNvPicPr>
            <a:picLocks noChangeAspect="1" noChangeArrowheads="1"/>
          </p:cNvPicPr>
          <p:nvPr/>
        </p:nvPicPr>
        <p:blipFill>
          <a:blip r:embed="rId3" cstate="print"/>
          <a:srcRect/>
          <a:stretch>
            <a:fillRect/>
          </a:stretch>
        </p:blipFill>
        <p:spPr bwMode="auto">
          <a:xfrm>
            <a:off x="533400" y="2209800"/>
            <a:ext cx="3838575" cy="3049379"/>
          </a:xfrm>
          <a:prstGeom prst="rect">
            <a:avLst/>
          </a:prstGeom>
          <a:noFill/>
          <a:ln w="9525">
            <a:noFill/>
            <a:miter lim="800000"/>
            <a:headEnd/>
            <a:tailEnd/>
          </a:ln>
        </p:spPr>
      </p:pic>
      <p:sp>
        <p:nvSpPr>
          <p:cNvPr id="7" name="TextBox 6"/>
          <p:cNvSpPr txBox="1"/>
          <p:nvPr/>
        </p:nvSpPr>
        <p:spPr>
          <a:xfrm>
            <a:off x="5257800" y="1524000"/>
            <a:ext cx="2926699" cy="461665"/>
          </a:xfrm>
          <a:prstGeom prst="rect">
            <a:avLst/>
          </a:prstGeom>
          <a:noFill/>
        </p:spPr>
        <p:txBody>
          <a:bodyPr wrap="none" rtlCol="0">
            <a:spAutoFit/>
          </a:bodyPr>
          <a:lstStyle/>
          <a:p>
            <a:r>
              <a:rPr lang="en-US" sz="2400" dirty="0"/>
              <a:t>Retention and Disturb</a:t>
            </a:r>
          </a:p>
        </p:txBody>
      </p:sp>
      <p:sp>
        <p:nvSpPr>
          <p:cNvPr id="8" name="TextBox 7"/>
          <p:cNvSpPr txBox="1"/>
          <p:nvPr/>
        </p:nvSpPr>
        <p:spPr>
          <a:xfrm>
            <a:off x="879120" y="5410200"/>
            <a:ext cx="3083280" cy="646331"/>
          </a:xfrm>
          <a:prstGeom prst="rect">
            <a:avLst/>
          </a:prstGeom>
          <a:noFill/>
        </p:spPr>
        <p:txBody>
          <a:bodyPr wrap="none" rtlCol="0">
            <a:spAutoFit/>
          </a:bodyPr>
          <a:lstStyle/>
          <a:p>
            <a:r>
              <a:rPr lang="pt-BR" dirty="0"/>
              <a:t>G. Bruns, </a:t>
            </a:r>
            <a:r>
              <a:rPr lang="pt-BR" i="1" dirty="0"/>
              <a:t>et.al.</a:t>
            </a:r>
            <a:r>
              <a:rPr lang="pt-BR" dirty="0"/>
              <a:t>, APL July, 2009</a:t>
            </a:r>
          </a:p>
          <a:p>
            <a:r>
              <a:rPr lang="en-US" dirty="0"/>
              <a:t>Nanosecond switching in </a:t>
            </a:r>
            <a:r>
              <a:rPr lang="en-US" dirty="0" err="1"/>
              <a:t>GeTe</a:t>
            </a:r>
            <a:endParaRPr lang="en-US" dirty="0"/>
          </a:p>
        </p:txBody>
      </p:sp>
      <p:pic>
        <p:nvPicPr>
          <p:cNvPr id="5123" name="Picture 3"/>
          <p:cNvPicPr>
            <a:picLocks noChangeAspect="1" noChangeArrowheads="1"/>
          </p:cNvPicPr>
          <p:nvPr/>
        </p:nvPicPr>
        <p:blipFill>
          <a:blip r:embed="rId4" cstate="print"/>
          <a:srcRect/>
          <a:stretch>
            <a:fillRect/>
          </a:stretch>
        </p:blipFill>
        <p:spPr bwMode="auto">
          <a:xfrm>
            <a:off x="4800601" y="2209800"/>
            <a:ext cx="3810000" cy="3048000"/>
          </a:xfrm>
          <a:prstGeom prst="rect">
            <a:avLst/>
          </a:prstGeom>
          <a:noFill/>
          <a:ln w="9525">
            <a:noFill/>
            <a:miter lim="800000"/>
            <a:headEnd/>
            <a:tailEnd/>
          </a:ln>
        </p:spPr>
      </p:pic>
      <p:sp>
        <p:nvSpPr>
          <p:cNvPr id="10" name="TextBox 9"/>
          <p:cNvSpPr txBox="1"/>
          <p:nvPr/>
        </p:nvSpPr>
        <p:spPr>
          <a:xfrm>
            <a:off x="5181600" y="5410200"/>
            <a:ext cx="3352800" cy="646331"/>
          </a:xfrm>
          <a:prstGeom prst="rect">
            <a:avLst/>
          </a:prstGeom>
          <a:noFill/>
        </p:spPr>
        <p:txBody>
          <a:bodyPr wrap="square" rtlCol="0">
            <a:spAutoFit/>
          </a:bodyPr>
          <a:lstStyle/>
          <a:p>
            <a:r>
              <a:rPr lang="en-US" dirty="0"/>
              <a:t>T. </a:t>
            </a:r>
            <a:r>
              <a:rPr lang="en-US" dirty="0" err="1"/>
              <a:t>Morikawa</a:t>
            </a:r>
            <a:r>
              <a:rPr lang="en-US" dirty="0"/>
              <a:t>, </a:t>
            </a:r>
            <a:r>
              <a:rPr lang="en-US" i="1" dirty="0"/>
              <a:t>et.al</a:t>
            </a:r>
            <a:r>
              <a:rPr lang="en-US" dirty="0"/>
              <a:t>,  </a:t>
            </a:r>
            <a:r>
              <a:rPr lang="en-US" dirty="0" err="1"/>
              <a:t>iedm</a:t>
            </a:r>
            <a:r>
              <a:rPr lang="en-US" dirty="0"/>
              <a:t> 2007,</a:t>
            </a:r>
          </a:p>
          <a:p>
            <a:r>
              <a:rPr lang="en-US" dirty="0"/>
              <a:t>Good Data Retention in In-</a:t>
            </a:r>
            <a:r>
              <a:rPr lang="en-US" dirty="0" err="1"/>
              <a:t>Ge</a:t>
            </a:r>
            <a:r>
              <a:rPr lang="en-US" dirty="0"/>
              <a:t>-Te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Heater, Electrode and Interface</a:t>
            </a:r>
          </a:p>
        </p:txBody>
      </p:sp>
      <p:graphicFrame>
        <p:nvGraphicFramePr>
          <p:cNvPr id="4" name="Object 5"/>
          <p:cNvGraphicFramePr>
            <a:graphicFrameLocks noChangeAspect="1"/>
          </p:cNvGraphicFramePr>
          <p:nvPr/>
        </p:nvGraphicFramePr>
        <p:xfrm>
          <a:off x="3505200" y="1106269"/>
          <a:ext cx="2139950" cy="2215156"/>
        </p:xfrm>
        <a:graphic>
          <a:graphicData uri="http://schemas.openxmlformats.org/presentationml/2006/ole">
            <mc:AlternateContent xmlns:mc="http://schemas.openxmlformats.org/markup-compatibility/2006">
              <mc:Choice xmlns:v="urn:schemas-microsoft-com:vml" Requires="v">
                <p:oleObj spid="_x0000_s3073" name="CorelPhotoPaint.Image.10" r:id="rId4" imgW="5324867" imgH="5510328" progId="">
                  <p:embed/>
                </p:oleObj>
              </mc:Choice>
              <mc:Fallback>
                <p:oleObj name="CorelPhotoPaint.Image.10" r:id="rId4" imgW="5324867" imgH="5510328" progId="">
                  <p:embed/>
                  <p:pic>
                    <p:nvPicPr>
                      <p:cNvPr id="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106269"/>
                        <a:ext cx="2139950" cy="221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7"/>
          <p:cNvPicPr>
            <a:picLocks noChangeAspect="1" noChangeArrowheads="1"/>
          </p:cNvPicPr>
          <p:nvPr/>
        </p:nvPicPr>
        <p:blipFill>
          <a:blip r:embed="rId6" cstate="print"/>
          <a:srcRect/>
          <a:stretch>
            <a:fillRect/>
          </a:stretch>
        </p:blipFill>
        <p:spPr bwMode="auto">
          <a:xfrm>
            <a:off x="5867400" y="1106269"/>
            <a:ext cx="2286000" cy="2190750"/>
          </a:xfrm>
          <a:prstGeom prst="rect">
            <a:avLst/>
          </a:prstGeom>
          <a:noFill/>
          <a:ln w="1">
            <a:noFill/>
            <a:miter lim="800000"/>
            <a:headEnd/>
            <a:tailEnd/>
          </a:ln>
          <a:effectLst/>
        </p:spPr>
      </p:pic>
      <p:sp>
        <p:nvSpPr>
          <p:cNvPr id="6" name="TextBox 5"/>
          <p:cNvSpPr txBox="1"/>
          <p:nvPr/>
        </p:nvSpPr>
        <p:spPr>
          <a:xfrm>
            <a:off x="685800" y="1944469"/>
            <a:ext cx="2626809" cy="461665"/>
          </a:xfrm>
          <a:prstGeom prst="rect">
            <a:avLst/>
          </a:prstGeom>
          <a:noFill/>
        </p:spPr>
        <p:txBody>
          <a:bodyPr wrap="none" rtlCol="0">
            <a:spAutoFit/>
          </a:bodyPr>
          <a:lstStyle/>
          <a:p>
            <a:r>
              <a:rPr lang="en-US" sz="2400" dirty="0"/>
              <a:t>Heater vs. Self-heat</a:t>
            </a:r>
          </a:p>
        </p:txBody>
      </p:sp>
      <p:sp>
        <p:nvSpPr>
          <p:cNvPr id="7" name="TextBox 6"/>
          <p:cNvSpPr txBox="1"/>
          <p:nvPr/>
        </p:nvSpPr>
        <p:spPr>
          <a:xfrm>
            <a:off x="685800" y="3424535"/>
            <a:ext cx="7734490" cy="461665"/>
          </a:xfrm>
          <a:prstGeom prst="rect">
            <a:avLst/>
          </a:prstGeom>
          <a:noFill/>
        </p:spPr>
        <p:txBody>
          <a:bodyPr wrap="none" rtlCol="0">
            <a:spAutoFit/>
          </a:bodyPr>
          <a:lstStyle/>
          <a:p>
            <a:r>
              <a:rPr lang="en-US" sz="2400" dirty="0"/>
              <a:t>Thermal Boundary Resistance and Electrical Interface Barrier</a:t>
            </a:r>
          </a:p>
        </p:txBody>
      </p:sp>
      <p:pic>
        <p:nvPicPr>
          <p:cNvPr id="6147" name="Picture 3"/>
          <p:cNvPicPr>
            <a:picLocks noChangeAspect="1" noChangeArrowheads="1"/>
          </p:cNvPicPr>
          <p:nvPr/>
        </p:nvPicPr>
        <p:blipFill>
          <a:blip r:embed="rId7" cstate="print"/>
          <a:srcRect b="-3064"/>
          <a:stretch>
            <a:fillRect/>
          </a:stretch>
        </p:blipFill>
        <p:spPr bwMode="auto">
          <a:xfrm>
            <a:off x="952690" y="3849469"/>
            <a:ext cx="2630488" cy="2067655"/>
          </a:xfrm>
          <a:prstGeom prst="rect">
            <a:avLst/>
          </a:prstGeom>
          <a:noFill/>
          <a:ln w="9525">
            <a:noFill/>
            <a:miter lim="800000"/>
            <a:headEnd/>
            <a:tailEnd/>
          </a:ln>
        </p:spPr>
      </p:pic>
      <p:pic>
        <p:nvPicPr>
          <p:cNvPr id="6148" name="Picture 4"/>
          <p:cNvPicPr>
            <a:picLocks noChangeAspect="1" noChangeArrowheads="1"/>
          </p:cNvPicPr>
          <p:nvPr/>
        </p:nvPicPr>
        <p:blipFill>
          <a:blip r:embed="rId8" cstate="print"/>
          <a:srcRect/>
          <a:stretch>
            <a:fillRect/>
          </a:stretch>
        </p:blipFill>
        <p:spPr bwMode="auto">
          <a:xfrm>
            <a:off x="3804358" y="3849469"/>
            <a:ext cx="4349042" cy="1524000"/>
          </a:xfrm>
          <a:prstGeom prst="rect">
            <a:avLst/>
          </a:prstGeom>
          <a:noFill/>
          <a:ln w="9525">
            <a:noFill/>
            <a:miter lim="800000"/>
            <a:headEnd/>
            <a:tailEnd/>
          </a:ln>
        </p:spPr>
      </p:pic>
      <p:sp>
        <p:nvSpPr>
          <p:cNvPr id="10" name="Rectangle 9"/>
          <p:cNvSpPr/>
          <p:nvPr/>
        </p:nvSpPr>
        <p:spPr>
          <a:xfrm>
            <a:off x="3733800" y="5344180"/>
            <a:ext cx="4572000" cy="523220"/>
          </a:xfrm>
          <a:prstGeom prst="rect">
            <a:avLst/>
          </a:prstGeom>
        </p:spPr>
        <p:txBody>
          <a:bodyPr>
            <a:spAutoFit/>
          </a:bodyPr>
          <a:lstStyle/>
          <a:p>
            <a:r>
              <a:rPr lang="en-US" sz="1400" dirty="0"/>
              <a:t>Reset temperature along center axis with (solid line) and without (dotted line) interfaces</a:t>
            </a:r>
          </a:p>
        </p:txBody>
      </p:sp>
      <p:sp>
        <p:nvSpPr>
          <p:cNvPr id="11" name="TextBox 10"/>
          <p:cNvSpPr txBox="1"/>
          <p:nvPr/>
        </p:nvSpPr>
        <p:spPr>
          <a:xfrm>
            <a:off x="1371600" y="5879068"/>
            <a:ext cx="6705600" cy="369332"/>
          </a:xfrm>
          <a:prstGeom prst="rect">
            <a:avLst/>
          </a:prstGeom>
          <a:noFill/>
        </p:spPr>
        <p:txBody>
          <a:bodyPr wrap="square" rtlCol="0">
            <a:spAutoFit/>
          </a:bodyPr>
          <a:lstStyle/>
          <a:p>
            <a:r>
              <a:rPr lang="pt-BR" dirty="0"/>
              <a:t>David Kencke, </a:t>
            </a:r>
            <a:r>
              <a:rPr lang="pt-BR" i="1" dirty="0"/>
              <a:t>et.al.</a:t>
            </a:r>
            <a:r>
              <a:rPr lang="pt-BR" dirty="0"/>
              <a:t>, IEDM 2007, </a:t>
            </a:r>
            <a:r>
              <a:rPr lang="en-US" dirty="0"/>
              <a:t>The Role of Interfaces in PCM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7" name="Picture 15"/>
          <p:cNvPicPr>
            <a:picLocks noChangeAspect="1" noChangeArrowheads="1"/>
          </p:cNvPicPr>
          <p:nvPr/>
        </p:nvPicPr>
        <p:blipFill>
          <a:blip r:embed="rId3" cstate="print"/>
          <a:srcRect/>
          <a:stretch>
            <a:fillRect/>
          </a:stretch>
        </p:blipFill>
        <p:spPr bwMode="auto">
          <a:xfrm>
            <a:off x="5769269" y="3886200"/>
            <a:ext cx="1774531" cy="2286000"/>
          </a:xfrm>
          <a:prstGeom prst="rect">
            <a:avLst/>
          </a:prstGeom>
          <a:noFill/>
          <a:ln w="9525">
            <a:noFill/>
            <a:miter lim="800000"/>
            <a:headEnd/>
            <a:tailEnd/>
          </a:ln>
          <a:effectLst/>
        </p:spPr>
      </p:pic>
      <p:sp>
        <p:nvSpPr>
          <p:cNvPr id="126978" name="Rectangle 2"/>
          <p:cNvSpPr>
            <a:spLocks noGrp="1" noChangeArrowheads="1"/>
          </p:cNvSpPr>
          <p:nvPr>
            <p:ph type="title"/>
          </p:nvPr>
        </p:nvSpPr>
        <p:spPr>
          <a:xfrm>
            <a:off x="685800" y="304800"/>
            <a:ext cx="7772400" cy="685800"/>
          </a:xfrm>
        </p:spPr>
        <p:txBody>
          <a:bodyPr/>
          <a:lstStyle/>
          <a:p>
            <a:pPr algn="ctr"/>
            <a:r>
              <a:rPr lang="en-US" sz="3600"/>
              <a:t>Vertically Integrated PCM</a:t>
            </a:r>
          </a:p>
        </p:txBody>
      </p:sp>
      <p:pic>
        <p:nvPicPr>
          <p:cNvPr id="126981" name="Picture 5"/>
          <p:cNvPicPr>
            <a:picLocks noChangeAspect="1" noChangeArrowheads="1"/>
          </p:cNvPicPr>
          <p:nvPr/>
        </p:nvPicPr>
        <p:blipFill>
          <a:blip r:embed="rId4" cstate="print"/>
          <a:srcRect/>
          <a:stretch>
            <a:fillRect/>
          </a:stretch>
        </p:blipFill>
        <p:spPr bwMode="auto">
          <a:xfrm>
            <a:off x="3352800" y="1143000"/>
            <a:ext cx="2743200" cy="2032000"/>
          </a:xfrm>
          <a:prstGeom prst="rect">
            <a:avLst/>
          </a:prstGeom>
          <a:noFill/>
          <a:ln w="9525">
            <a:noFill/>
            <a:miter lim="800000"/>
            <a:headEnd/>
            <a:tailEnd/>
          </a:ln>
          <a:effectLst/>
        </p:spPr>
      </p:pic>
      <p:pic>
        <p:nvPicPr>
          <p:cNvPr id="126982" name="Picture 6"/>
          <p:cNvPicPr>
            <a:picLocks noChangeAspect="1" noChangeArrowheads="1"/>
          </p:cNvPicPr>
          <p:nvPr/>
        </p:nvPicPr>
        <p:blipFill>
          <a:blip r:embed="rId5" cstate="print"/>
          <a:srcRect/>
          <a:stretch>
            <a:fillRect/>
          </a:stretch>
        </p:blipFill>
        <p:spPr bwMode="auto">
          <a:xfrm>
            <a:off x="6248400" y="1138238"/>
            <a:ext cx="2667000" cy="2017712"/>
          </a:xfrm>
          <a:prstGeom prst="rect">
            <a:avLst/>
          </a:prstGeom>
          <a:noFill/>
          <a:ln w="9525">
            <a:noFill/>
            <a:miter lim="800000"/>
            <a:headEnd/>
            <a:tailEnd/>
          </a:ln>
          <a:effectLst/>
        </p:spPr>
      </p:pic>
      <p:grpSp>
        <p:nvGrpSpPr>
          <p:cNvPr id="2" name="Group 16"/>
          <p:cNvGrpSpPr>
            <a:grpSpLocks/>
          </p:cNvGrpSpPr>
          <p:nvPr/>
        </p:nvGrpSpPr>
        <p:grpSpPr bwMode="auto">
          <a:xfrm>
            <a:off x="1371600" y="3886200"/>
            <a:ext cx="1981200" cy="1981200"/>
            <a:chOff x="624" y="768"/>
            <a:chExt cx="1392" cy="1379"/>
          </a:xfrm>
        </p:grpSpPr>
        <p:pic>
          <p:nvPicPr>
            <p:cNvPr id="126979" name="Picture 3"/>
            <p:cNvPicPr>
              <a:picLocks noChangeAspect="1" noChangeArrowheads="1"/>
            </p:cNvPicPr>
            <p:nvPr/>
          </p:nvPicPr>
          <p:blipFill>
            <a:blip r:embed="rId6" cstate="print"/>
            <a:srcRect/>
            <a:stretch>
              <a:fillRect/>
            </a:stretch>
          </p:blipFill>
          <p:spPr bwMode="auto">
            <a:xfrm>
              <a:off x="624" y="768"/>
              <a:ext cx="1392" cy="1379"/>
            </a:xfrm>
            <a:prstGeom prst="rect">
              <a:avLst/>
            </a:prstGeom>
            <a:noFill/>
            <a:ln w="9525">
              <a:noFill/>
              <a:miter lim="800000"/>
              <a:headEnd/>
              <a:tailEnd/>
            </a:ln>
            <a:effectLst/>
          </p:spPr>
        </p:pic>
        <p:sp>
          <p:nvSpPr>
            <p:cNvPr id="126984" name="Text Box 8"/>
            <p:cNvSpPr txBox="1">
              <a:spLocks noChangeArrowheads="1"/>
            </p:cNvSpPr>
            <p:nvPr/>
          </p:nvSpPr>
          <p:spPr bwMode="auto">
            <a:xfrm>
              <a:off x="912" y="1008"/>
              <a:ext cx="898" cy="212"/>
            </a:xfrm>
            <a:prstGeom prst="rect">
              <a:avLst/>
            </a:prstGeom>
            <a:noFill/>
            <a:ln w="9525">
              <a:noFill/>
              <a:miter lim="800000"/>
              <a:headEnd/>
              <a:tailEnd/>
            </a:ln>
            <a:effectLst/>
          </p:spPr>
          <p:txBody>
            <a:bodyPr wrap="none" lIns="91429" tIns="45714" rIns="91429" bIns="45714">
              <a:spAutoFit/>
            </a:bodyPr>
            <a:lstStyle/>
            <a:p>
              <a:r>
                <a:rPr lang="en-US" sz="1600" b="0" dirty="0"/>
                <a:t>Top electrode</a:t>
              </a:r>
            </a:p>
          </p:txBody>
        </p:sp>
        <p:sp>
          <p:nvSpPr>
            <p:cNvPr id="126985" name="Text Box 9"/>
            <p:cNvSpPr txBox="1">
              <a:spLocks noChangeArrowheads="1"/>
            </p:cNvSpPr>
            <p:nvPr/>
          </p:nvSpPr>
          <p:spPr bwMode="auto">
            <a:xfrm>
              <a:off x="1008" y="1776"/>
              <a:ext cx="642" cy="366"/>
            </a:xfrm>
            <a:prstGeom prst="rect">
              <a:avLst/>
            </a:prstGeom>
            <a:noFill/>
            <a:ln w="9525">
              <a:noFill/>
              <a:miter lim="800000"/>
              <a:headEnd/>
              <a:tailEnd/>
            </a:ln>
            <a:effectLst/>
          </p:spPr>
          <p:txBody>
            <a:bodyPr wrap="none" lIns="91429" tIns="45714" rIns="91429" bIns="45714">
              <a:spAutoFit/>
            </a:bodyPr>
            <a:lstStyle/>
            <a:p>
              <a:r>
                <a:rPr lang="en-US" sz="1600" b="0"/>
                <a:t>Bottom </a:t>
              </a:r>
            </a:p>
            <a:p>
              <a:r>
                <a:rPr lang="en-US" sz="1600" b="0"/>
                <a:t>electrode</a:t>
              </a:r>
            </a:p>
          </p:txBody>
        </p:sp>
        <p:sp>
          <p:nvSpPr>
            <p:cNvPr id="126986" name="Text Box 10"/>
            <p:cNvSpPr txBox="1">
              <a:spLocks noChangeArrowheads="1"/>
            </p:cNvSpPr>
            <p:nvPr/>
          </p:nvSpPr>
          <p:spPr bwMode="auto">
            <a:xfrm>
              <a:off x="928" y="1200"/>
              <a:ext cx="896" cy="212"/>
            </a:xfrm>
            <a:prstGeom prst="rect">
              <a:avLst/>
            </a:prstGeom>
            <a:noFill/>
            <a:ln w="9525">
              <a:noFill/>
              <a:miter lim="800000"/>
              <a:headEnd/>
              <a:tailEnd/>
            </a:ln>
            <a:effectLst/>
          </p:spPr>
          <p:txBody>
            <a:bodyPr wrap="none" lIns="91429" tIns="45714" rIns="91429" bIns="45714">
              <a:spAutoFit/>
            </a:bodyPr>
            <a:lstStyle/>
            <a:p>
              <a:r>
                <a:rPr lang="en-US" sz="1600" b="0"/>
                <a:t>Chalcogenide</a:t>
              </a:r>
            </a:p>
          </p:txBody>
        </p:sp>
      </p:grpSp>
      <p:sp>
        <p:nvSpPr>
          <p:cNvPr id="126987" name="Text Box 11"/>
          <p:cNvSpPr txBox="1">
            <a:spLocks noChangeArrowheads="1"/>
          </p:cNvSpPr>
          <p:nvPr/>
        </p:nvSpPr>
        <p:spPr bwMode="auto">
          <a:xfrm>
            <a:off x="1447800" y="5867400"/>
            <a:ext cx="1771650" cy="523208"/>
          </a:xfrm>
          <a:prstGeom prst="rect">
            <a:avLst/>
          </a:prstGeom>
          <a:noFill/>
          <a:ln w="9525">
            <a:noFill/>
            <a:miter lim="800000"/>
            <a:headEnd/>
            <a:tailEnd/>
          </a:ln>
          <a:effectLst/>
        </p:spPr>
        <p:txBody>
          <a:bodyPr lIns="91429" tIns="45714" rIns="91429" bIns="45714">
            <a:spAutoFit/>
          </a:bodyPr>
          <a:lstStyle/>
          <a:p>
            <a:pPr algn="ctr"/>
            <a:r>
              <a:rPr lang="en-US" sz="1400" b="0" dirty="0">
                <a:latin typeface="Neo Sans Intel Medium" pitchFamily="34" charset="0"/>
              </a:rPr>
              <a:t>Y. Chen, </a:t>
            </a:r>
            <a:r>
              <a:rPr lang="en-US" sz="1400" b="0" i="1" dirty="0">
                <a:latin typeface="Neo Sans Intel Medium" pitchFamily="34" charset="0"/>
              </a:rPr>
              <a:t>et. al.</a:t>
            </a:r>
            <a:r>
              <a:rPr lang="en-US" sz="1400" b="0" dirty="0">
                <a:latin typeface="Neo Sans Intel Medium" pitchFamily="34" charset="0"/>
              </a:rPr>
              <a:t>, </a:t>
            </a:r>
          </a:p>
          <a:p>
            <a:pPr algn="ctr"/>
            <a:r>
              <a:rPr lang="en-US" sz="1400" b="0" i="1" dirty="0">
                <a:latin typeface="Neo Sans Intel Medium" pitchFamily="34" charset="0"/>
              </a:rPr>
              <a:t>IEDM </a:t>
            </a:r>
            <a:r>
              <a:rPr lang="en-US" sz="1400" b="0" dirty="0">
                <a:latin typeface="Neo Sans Intel Medium" pitchFamily="34" charset="0"/>
              </a:rPr>
              <a:t>’03, S37P4 </a:t>
            </a:r>
          </a:p>
        </p:txBody>
      </p:sp>
      <p:sp>
        <p:nvSpPr>
          <p:cNvPr id="126989" name="Rectangle 13"/>
          <p:cNvSpPr>
            <a:spLocks noChangeArrowheads="1"/>
          </p:cNvSpPr>
          <p:nvPr/>
        </p:nvSpPr>
        <p:spPr bwMode="auto">
          <a:xfrm>
            <a:off x="993031" y="3140075"/>
            <a:ext cx="1731862" cy="523208"/>
          </a:xfrm>
          <a:prstGeom prst="rect">
            <a:avLst/>
          </a:prstGeom>
          <a:noFill/>
          <a:ln w="9525">
            <a:noFill/>
            <a:miter lim="800000"/>
            <a:headEnd/>
            <a:tailEnd/>
          </a:ln>
          <a:effectLst/>
        </p:spPr>
        <p:txBody>
          <a:bodyPr wrap="none" lIns="91429" tIns="45714" rIns="91429" bIns="45714">
            <a:spAutoFit/>
          </a:bodyPr>
          <a:lstStyle/>
          <a:p>
            <a:pPr algn="ctr"/>
            <a:r>
              <a:rPr lang="en-US" sz="1400" b="0" dirty="0">
                <a:latin typeface="Neo Sans Intel Medium" pitchFamily="34" charset="0"/>
              </a:rPr>
              <a:t>Y.N. Hwang, </a:t>
            </a:r>
            <a:r>
              <a:rPr lang="en-US" sz="1400" b="0" i="1" dirty="0">
                <a:latin typeface="Neo Sans Intel Medium" pitchFamily="34" charset="0"/>
              </a:rPr>
              <a:t>et. al.</a:t>
            </a:r>
            <a:r>
              <a:rPr lang="en-US" sz="1400" b="0" dirty="0">
                <a:latin typeface="Neo Sans Intel Medium" pitchFamily="34" charset="0"/>
              </a:rPr>
              <a:t>, </a:t>
            </a:r>
          </a:p>
          <a:p>
            <a:pPr algn="ctr"/>
            <a:r>
              <a:rPr lang="en-US" sz="1400" b="0" i="1" dirty="0">
                <a:latin typeface="Neo Sans Intel Medium" pitchFamily="34" charset="0"/>
              </a:rPr>
              <a:t>VLSI</a:t>
            </a:r>
            <a:r>
              <a:rPr lang="en-US" sz="1400" b="0" dirty="0">
                <a:latin typeface="Neo Sans Intel Medium" pitchFamily="34" charset="0"/>
              </a:rPr>
              <a:t> ’03, T12B3</a:t>
            </a:r>
          </a:p>
        </p:txBody>
      </p:sp>
      <p:sp>
        <p:nvSpPr>
          <p:cNvPr id="126990" name="Rectangle 14"/>
          <p:cNvSpPr>
            <a:spLocks noChangeArrowheads="1"/>
          </p:cNvSpPr>
          <p:nvPr/>
        </p:nvSpPr>
        <p:spPr bwMode="auto">
          <a:xfrm>
            <a:off x="4038600" y="3171825"/>
            <a:ext cx="1657868" cy="523208"/>
          </a:xfrm>
          <a:prstGeom prst="rect">
            <a:avLst/>
          </a:prstGeom>
          <a:noFill/>
          <a:ln w="9525">
            <a:noFill/>
            <a:miter lim="800000"/>
            <a:headEnd/>
            <a:tailEnd/>
          </a:ln>
          <a:effectLst/>
        </p:spPr>
        <p:txBody>
          <a:bodyPr wrap="none" lIns="91429" tIns="45714" rIns="91429" bIns="45714">
            <a:spAutoFit/>
          </a:bodyPr>
          <a:lstStyle/>
          <a:p>
            <a:pPr algn="ctr"/>
            <a:r>
              <a:rPr lang="en-US" sz="1400" b="0" dirty="0">
                <a:latin typeface="Neo Sans Intel Medium" pitchFamily="34" charset="0"/>
              </a:rPr>
              <a:t>F. </a:t>
            </a:r>
            <a:r>
              <a:rPr lang="en-US" sz="1400" b="0" dirty="0" err="1">
                <a:latin typeface="Neo Sans Intel Medium" pitchFamily="34" charset="0"/>
              </a:rPr>
              <a:t>Pellizzer</a:t>
            </a:r>
            <a:r>
              <a:rPr lang="en-US" sz="1400" b="0" dirty="0">
                <a:latin typeface="Neo Sans Intel Medium" pitchFamily="34" charset="0"/>
              </a:rPr>
              <a:t>, </a:t>
            </a:r>
            <a:r>
              <a:rPr lang="en-US" sz="1400" b="0" i="1" dirty="0">
                <a:latin typeface="Neo Sans Intel Medium" pitchFamily="34" charset="0"/>
              </a:rPr>
              <a:t>et. al.,</a:t>
            </a:r>
            <a:r>
              <a:rPr lang="en-US" sz="1400" b="0" dirty="0">
                <a:latin typeface="Neo Sans Intel Medium" pitchFamily="34" charset="0"/>
              </a:rPr>
              <a:t> </a:t>
            </a:r>
          </a:p>
          <a:p>
            <a:pPr algn="ctr"/>
            <a:r>
              <a:rPr lang="en-US" sz="1400" b="0" i="1" dirty="0">
                <a:latin typeface="Neo Sans Intel Medium" pitchFamily="34" charset="0"/>
              </a:rPr>
              <a:t>VLSI</a:t>
            </a:r>
            <a:r>
              <a:rPr lang="en-US" sz="1400" b="0" dirty="0">
                <a:latin typeface="Neo Sans Intel Medium" pitchFamily="34" charset="0"/>
              </a:rPr>
              <a:t> ’06, T15P3</a:t>
            </a:r>
          </a:p>
        </p:txBody>
      </p:sp>
      <p:sp>
        <p:nvSpPr>
          <p:cNvPr id="126991" name="Text Box 15"/>
          <p:cNvSpPr txBox="1">
            <a:spLocks noChangeArrowheads="1"/>
          </p:cNvSpPr>
          <p:nvPr/>
        </p:nvSpPr>
        <p:spPr bwMode="auto">
          <a:xfrm>
            <a:off x="6858000" y="3182938"/>
            <a:ext cx="1418956" cy="523208"/>
          </a:xfrm>
          <a:prstGeom prst="rect">
            <a:avLst/>
          </a:prstGeom>
          <a:noFill/>
          <a:ln w="9525">
            <a:noFill/>
            <a:miter lim="800000"/>
            <a:headEnd/>
            <a:tailEnd/>
          </a:ln>
          <a:effectLst/>
        </p:spPr>
        <p:txBody>
          <a:bodyPr wrap="none" lIns="91429" tIns="45714" rIns="91429" bIns="45714">
            <a:spAutoFit/>
          </a:bodyPr>
          <a:lstStyle/>
          <a:p>
            <a:pPr algn="ctr"/>
            <a:r>
              <a:rPr lang="en-US" sz="1400" b="0" dirty="0">
                <a:latin typeface="Neo Sans Intel Medium" pitchFamily="34" charset="0"/>
              </a:rPr>
              <a:t>J.H. Oh, </a:t>
            </a:r>
            <a:r>
              <a:rPr lang="en-US" sz="1400" b="0" i="1" dirty="0">
                <a:latin typeface="Neo Sans Intel Medium" pitchFamily="34" charset="0"/>
              </a:rPr>
              <a:t>et. al.</a:t>
            </a:r>
            <a:r>
              <a:rPr lang="en-US" sz="1400" b="0" dirty="0">
                <a:latin typeface="Neo Sans Intel Medium" pitchFamily="34" charset="0"/>
              </a:rPr>
              <a:t>, </a:t>
            </a:r>
          </a:p>
          <a:p>
            <a:pPr algn="ctr"/>
            <a:r>
              <a:rPr lang="en-US" sz="1400" b="0" i="1" dirty="0">
                <a:latin typeface="Neo Sans Intel Medium" pitchFamily="34" charset="0"/>
              </a:rPr>
              <a:t>IEDM</a:t>
            </a:r>
            <a:r>
              <a:rPr lang="en-US" sz="1400" b="0" dirty="0">
                <a:latin typeface="Neo Sans Intel Medium" pitchFamily="34" charset="0"/>
              </a:rPr>
              <a:t> ’06, S2P6</a:t>
            </a:r>
          </a:p>
        </p:txBody>
      </p:sp>
      <p:sp>
        <p:nvSpPr>
          <p:cNvPr id="126993" name="Rectangle 17"/>
          <p:cNvSpPr>
            <a:spLocks noChangeArrowheads="1"/>
          </p:cNvSpPr>
          <p:nvPr/>
        </p:nvSpPr>
        <p:spPr bwMode="auto">
          <a:xfrm>
            <a:off x="3825091" y="5867400"/>
            <a:ext cx="1580346" cy="523208"/>
          </a:xfrm>
          <a:prstGeom prst="rect">
            <a:avLst/>
          </a:prstGeom>
          <a:noFill/>
          <a:ln w="9525">
            <a:noFill/>
            <a:miter lim="800000"/>
            <a:headEnd/>
            <a:tailEnd/>
          </a:ln>
          <a:effectLst/>
        </p:spPr>
        <p:txBody>
          <a:bodyPr wrap="none" lIns="91429" tIns="45714" rIns="91429" bIns="45714">
            <a:spAutoFit/>
          </a:bodyPr>
          <a:lstStyle/>
          <a:p>
            <a:pPr algn="ctr"/>
            <a:r>
              <a:rPr lang="en-US" sz="1400" b="0" dirty="0">
                <a:latin typeface="Neo Sans Intel Medium" pitchFamily="34" charset="0"/>
              </a:rPr>
              <a:t>Y. </a:t>
            </a:r>
            <a:r>
              <a:rPr lang="en-US" sz="1400" b="0" dirty="0" err="1">
                <a:latin typeface="Neo Sans Intel Medium" pitchFamily="34" charset="0"/>
              </a:rPr>
              <a:t>Sasago</a:t>
            </a:r>
            <a:r>
              <a:rPr lang="en-US" sz="1400" b="0" dirty="0">
                <a:latin typeface="Neo Sans Intel Medium" pitchFamily="34" charset="0"/>
              </a:rPr>
              <a:t>, </a:t>
            </a:r>
            <a:r>
              <a:rPr lang="en-US" sz="1400" b="0" i="1" dirty="0">
                <a:latin typeface="Neo Sans Intel Medium" pitchFamily="34" charset="0"/>
              </a:rPr>
              <a:t>et. al., </a:t>
            </a:r>
          </a:p>
          <a:p>
            <a:pPr algn="ctr"/>
            <a:r>
              <a:rPr lang="en-US" sz="1400" b="0" i="1" dirty="0">
                <a:latin typeface="Neo Sans Intel Medium" pitchFamily="34" charset="0"/>
              </a:rPr>
              <a:t>VLSI</a:t>
            </a:r>
            <a:r>
              <a:rPr lang="en-US" sz="1400" b="0" dirty="0">
                <a:latin typeface="Neo Sans Intel Medium" pitchFamily="34" charset="0"/>
              </a:rPr>
              <a:t>, ’09. T2B-1</a:t>
            </a:r>
          </a:p>
        </p:txBody>
      </p:sp>
      <p:pic>
        <p:nvPicPr>
          <p:cNvPr id="126998" name="Picture 22"/>
          <p:cNvPicPr>
            <a:picLocks noChangeAspect="1" noChangeArrowheads="1"/>
          </p:cNvPicPr>
          <p:nvPr/>
        </p:nvPicPr>
        <p:blipFill>
          <a:blip r:embed="rId7" cstate="print"/>
          <a:srcRect/>
          <a:stretch>
            <a:fillRect/>
          </a:stretch>
        </p:blipFill>
        <p:spPr bwMode="auto">
          <a:xfrm>
            <a:off x="3576637" y="3886200"/>
            <a:ext cx="1985963" cy="1989021"/>
          </a:xfrm>
          <a:prstGeom prst="rect">
            <a:avLst/>
          </a:prstGeom>
          <a:noFill/>
          <a:ln w="9525">
            <a:noFill/>
            <a:miter lim="800000"/>
            <a:headEnd/>
            <a:tailEnd/>
          </a:ln>
          <a:effectLst/>
        </p:spPr>
      </p:pic>
      <p:pic>
        <p:nvPicPr>
          <p:cNvPr id="127000" name="Picture 24"/>
          <p:cNvPicPr>
            <a:picLocks noChangeAspect="1" noChangeArrowheads="1"/>
          </p:cNvPicPr>
          <p:nvPr/>
        </p:nvPicPr>
        <p:blipFill>
          <a:blip r:embed="rId8" cstate="print"/>
          <a:srcRect/>
          <a:stretch>
            <a:fillRect/>
          </a:stretch>
        </p:blipFill>
        <p:spPr bwMode="auto">
          <a:xfrm>
            <a:off x="304800" y="1143000"/>
            <a:ext cx="2945550" cy="2057400"/>
          </a:xfrm>
          <a:prstGeom prst="rect">
            <a:avLst/>
          </a:prstGeom>
          <a:noFill/>
          <a:ln w="9525">
            <a:noFill/>
            <a:miter lim="800000"/>
            <a:headEnd/>
            <a:tailEnd/>
          </a:ln>
          <a:effectLst/>
        </p:spPr>
      </p:pic>
      <p:sp>
        <p:nvSpPr>
          <p:cNvPr id="8200" name="Text Box 8"/>
          <p:cNvSpPr txBox="1">
            <a:spLocks noChangeArrowheads="1"/>
          </p:cNvSpPr>
          <p:nvPr/>
        </p:nvSpPr>
        <p:spPr bwMode="auto">
          <a:xfrm>
            <a:off x="5943600" y="5351463"/>
            <a:ext cx="1447800" cy="269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bg1"/>
                </a:solidFill>
                <a:effectLst/>
                <a:latin typeface="Calibri" pitchFamily="34" charset="0"/>
                <a:cs typeface="Arial" pitchFamily="34" charset="0"/>
              </a:rPr>
              <a:t>Bott</a:t>
            </a:r>
            <a:r>
              <a:rPr kumimoji="0" lang="en-US" sz="1200" b="1" i="0" u="none" strike="noStrike" cap="none" normalizeH="0" baseline="0" dirty="0">
                <a:ln>
                  <a:noFill/>
                </a:ln>
                <a:solidFill>
                  <a:srgbClr val="FFFF00"/>
                </a:solidFill>
                <a:effectLst/>
                <a:latin typeface="Calibri" pitchFamily="34" charset="0"/>
                <a:cs typeface="Arial" pitchFamily="34" charset="0"/>
              </a:rPr>
              <a:t>om El</a:t>
            </a:r>
            <a:r>
              <a:rPr kumimoji="0" lang="en-US" sz="1200" b="1" i="0" u="none" strike="noStrike" cap="none" normalizeH="0" baseline="0" dirty="0">
                <a:ln>
                  <a:noFill/>
                </a:ln>
                <a:solidFill>
                  <a:schemeClr val="bg1"/>
                </a:solidFill>
                <a:effectLst/>
                <a:latin typeface="Calibri" pitchFamily="34" charset="0"/>
                <a:cs typeface="Arial" pitchFamily="34" charset="0"/>
              </a:rPr>
              <a:t>ectrode</a:t>
            </a:r>
            <a:endParaRPr kumimoji="0" lang="en-US" sz="1200" b="1" i="0" u="none" strike="noStrike" cap="none" normalizeH="0" baseline="0" dirty="0">
              <a:ln>
                <a:noFill/>
              </a:ln>
              <a:solidFill>
                <a:schemeClr val="bg1"/>
              </a:solidFill>
              <a:effectLst/>
              <a:latin typeface="Arial" pitchFamily="34" charset="0"/>
              <a:cs typeface="Arial" pitchFamily="34" charset="0"/>
            </a:endParaRPr>
          </a:p>
        </p:txBody>
      </p:sp>
      <p:sp>
        <p:nvSpPr>
          <p:cNvPr id="8201" name="Text Box 9"/>
          <p:cNvSpPr txBox="1">
            <a:spLocks noChangeArrowheads="1"/>
          </p:cNvSpPr>
          <p:nvPr/>
        </p:nvSpPr>
        <p:spPr bwMode="auto">
          <a:xfrm>
            <a:off x="6361113" y="4876800"/>
            <a:ext cx="525462" cy="26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bg1"/>
                </a:solidFill>
                <a:effectLst/>
                <a:latin typeface="Calibri" pitchFamily="34" charset="0"/>
                <a:cs typeface="Arial" pitchFamily="34" charset="0"/>
              </a:rPr>
              <a:t>PCM</a:t>
            </a:r>
            <a:endParaRPr kumimoji="0" lang="en-US" sz="1200" b="1" i="0" u="none" strike="noStrike" cap="none" normalizeH="0" baseline="0" dirty="0">
              <a:ln>
                <a:noFill/>
              </a:ln>
              <a:solidFill>
                <a:schemeClr val="bg1"/>
              </a:solidFill>
              <a:effectLst/>
              <a:latin typeface="Arial" pitchFamily="34" charset="0"/>
              <a:cs typeface="Arial" pitchFamily="34" charset="0"/>
            </a:endParaRPr>
          </a:p>
        </p:txBody>
      </p:sp>
      <p:sp>
        <p:nvSpPr>
          <p:cNvPr id="8202" name="Text Box 10"/>
          <p:cNvSpPr txBox="1">
            <a:spLocks noChangeArrowheads="1"/>
          </p:cNvSpPr>
          <p:nvPr/>
        </p:nvSpPr>
        <p:spPr bwMode="auto">
          <a:xfrm>
            <a:off x="5943600" y="4648200"/>
            <a:ext cx="1370012" cy="269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rgbClr val="FFFF00"/>
                </a:solidFill>
                <a:effectLst/>
                <a:latin typeface="Calibri" pitchFamily="34" charset="0"/>
                <a:cs typeface="Arial" pitchFamily="34" charset="0"/>
              </a:rPr>
              <a:t>Middle Electrode</a:t>
            </a:r>
            <a:endParaRPr kumimoji="0" lang="en-US" sz="1200" b="1" i="0" u="none" strike="noStrike" cap="none" normalizeH="0" baseline="0" dirty="0">
              <a:ln>
                <a:noFill/>
              </a:ln>
              <a:solidFill>
                <a:srgbClr val="FFFF00"/>
              </a:solidFill>
              <a:effectLst/>
              <a:latin typeface="Arial" pitchFamily="34" charset="0"/>
              <a:cs typeface="Arial" pitchFamily="34" charset="0"/>
            </a:endParaRPr>
          </a:p>
        </p:txBody>
      </p:sp>
      <p:sp>
        <p:nvSpPr>
          <p:cNvPr id="8203" name="Text Box 11"/>
          <p:cNvSpPr txBox="1">
            <a:spLocks noChangeArrowheads="1"/>
          </p:cNvSpPr>
          <p:nvPr/>
        </p:nvSpPr>
        <p:spPr bwMode="auto">
          <a:xfrm>
            <a:off x="6361113" y="4495800"/>
            <a:ext cx="525462" cy="26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rgbClr val="FFFF00"/>
                </a:solidFill>
                <a:effectLst/>
                <a:latin typeface="Calibri" pitchFamily="34" charset="0"/>
                <a:cs typeface="Arial" pitchFamily="34" charset="0"/>
              </a:rPr>
              <a:t>OTS</a:t>
            </a:r>
            <a:endParaRPr kumimoji="0" lang="en-US" sz="1200" b="1" i="0" u="none" strike="noStrike" cap="none" normalizeH="0" baseline="0" dirty="0">
              <a:ln>
                <a:noFill/>
              </a:ln>
              <a:solidFill>
                <a:srgbClr val="FFFF00"/>
              </a:solidFill>
              <a:effectLst/>
              <a:latin typeface="Arial" pitchFamily="34" charset="0"/>
              <a:cs typeface="Arial" pitchFamily="34" charset="0"/>
            </a:endParaRPr>
          </a:p>
        </p:txBody>
      </p:sp>
      <p:sp>
        <p:nvSpPr>
          <p:cNvPr id="8204" name="Text Box 12"/>
          <p:cNvSpPr txBox="1">
            <a:spLocks noChangeArrowheads="1"/>
          </p:cNvSpPr>
          <p:nvPr/>
        </p:nvSpPr>
        <p:spPr bwMode="auto">
          <a:xfrm>
            <a:off x="6019800" y="4289425"/>
            <a:ext cx="1295400" cy="268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rgbClr val="FFFF00"/>
                </a:solidFill>
                <a:effectLst/>
                <a:latin typeface="Calibri" pitchFamily="34" charset="0"/>
                <a:cs typeface="Arial" pitchFamily="34" charset="0"/>
              </a:rPr>
              <a:t>Top Electrode</a:t>
            </a:r>
            <a:endParaRPr kumimoji="0" lang="en-US" sz="1200" b="1" i="0" u="none" strike="noStrike" cap="none" normalizeH="0" baseline="0" dirty="0">
              <a:ln>
                <a:noFill/>
              </a:ln>
              <a:solidFill>
                <a:srgbClr val="FFFF00"/>
              </a:solidFill>
              <a:effectLst/>
              <a:latin typeface="Arial" pitchFamily="34" charset="0"/>
              <a:cs typeface="Arial" pitchFamily="34" charset="0"/>
            </a:endParaRPr>
          </a:p>
        </p:txBody>
      </p:sp>
      <p:sp>
        <p:nvSpPr>
          <p:cNvPr id="8205" name="Text Box 13"/>
          <p:cNvSpPr txBox="1">
            <a:spLocks noChangeArrowheads="1"/>
          </p:cNvSpPr>
          <p:nvPr/>
        </p:nvSpPr>
        <p:spPr bwMode="auto">
          <a:xfrm>
            <a:off x="6173788" y="3840163"/>
            <a:ext cx="831850" cy="26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bg1"/>
                </a:solidFill>
                <a:effectLst/>
                <a:latin typeface="Calibri" pitchFamily="34" charset="0"/>
                <a:cs typeface="Arial" pitchFamily="34" charset="0"/>
              </a:rPr>
              <a:t>Column </a:t>
            </a:r>
            <a:endParaRPr kumimoji="0" lang="en-US" sz="1200" b="1" i="0" u="none" strike="noStrike" cap="none" normalizeH="0" baseline="0" dirty="0">
              <a:ln>
                <a:noFill/>
              </a:ln>
              <a:solidFill>
                <a:schemeClr val="bg1"/>
              </a:solidFill>
              <a:effectLst/>
              <a:latin typeface="Arial" pitchFamily="34" charset="0"/>
              <a:cs typeface="Arial" pitchFamily="34" charset="0"/>
            </a:endParaRPr>
          </a:p>
        </p:txBody>
      </p:sp>
      <p:sp>
        <p:nvSpPr>
          <p:cNvPr id="31" name="Rectangle 17"/>
          <p:cNvSpPr>
            <a:spLocks noChangeArrowheads="1"/>
          </p:cNvSpPr>
          <p:nvPr/>
        </p:nvSpPr>
        <p:spPr bwMode="auto">
          <a:xfrm>
            <a:off x="5948720" y="5867400"/>
            <a:ext cx="1442680" cy="523208"/>
          </a:xfrm>
          <a:prstGeom prst="rect">
            <a:avLst/>
          </a:prstGeom>
          <a:noFill/>
          <a:ln w="9525">
            <a:noFill/>
            <a:miter lim="800000"/>
            <a:headEnd/>
            <a:tailEnd/>
          </a:ln>
          <a:effectLst/>
        </p:spPr>
        <p:txBody>
          <a:bodyPr wrap="none" lIns="91429" tIns="45714" rIns="91429" bIns="45714">
            <a:spAutoFit/>
          </a:bodyPr>
          <a:lstStyle/>
          <a:p>
            <a:pPr algn="ctr"/>
            <a:r>
              <a:rPr lang="en-US" sz="1400" dirty="0">
                <a:latin typeface="Neo Sans Intel Medium" pitchFamily="34" charset="0"/>
              </a:rPr>
              <a:t>D</a:t>
            </a:r>
            <a:r>
              <a:rPr lang="en-US" sz="1400" b="0" dirty="0">
                <a:latin typeface="Neo Sans Intel Medium" pitchFamily="34" charset="0"/>
              </a:rPr>
              <a:t>. Kau, </a:t>
            </a:r>
            <a:r>
              <a:rPr lang="en-US" sz="1400" b="0" i="1" dirty="0">
                <a:latin typeface="Neo Sans Intel Medium" pitchFamily="34" charset="0"/>
              </a:rPr>
              <a:t>et. al., </a:t>
            </a:r>
          </a:p>
          <a:p>
            <a:pPr algn="ctr"/>
            <a:r>
              <a:rPr lang="en-US" sz="1400" i="1" dirty="0">
                <a:latin typeface="Neo Sans Intel Medium" pitchFamily="34" charset="0"/>
              </a:rPr>
              <a:t>IEDM</a:t>
            </a:r>
            <a:r>
              <a:rPr lang="en-US" sz="1400" b="0" dirty="0">
                <a:latin typeface="Neo Sans Intel Medium" pitchFamily="34" charset="0"/>
              </a:rPr>
              <a:t> ’09. S27.1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en-US" sz="3600" dirty="0"/>
              <a:t>Why thin film Cross Point PCM Architecture</a:t>
            </a:r>
          </a:p>
        </p:txBody>
      </p:sp>
      <p:sp>
        <p:nvSpPr>
          <p:cNvPr id="242691" name="Rectangle 3"/>
          <p:cNvSpPr>
            <a:spLocks noGrp="1" noChangeArrowheads="1"/>
          </p:cNvSpPr>
          <p:nvPr>
            <p:ph type="body" idx="1"/>
          </p:nvPr>
        </p:nvSpPr>
        <p:spPr>
          <a:xfrm>
            <a:off x="685800" y="1447800"/>
            <a:ext cx="8112125" cy="4648200"/>
          </a:xfrm>
        </p:spPr>
        <p:txBody>
          <a:bodyPr/>
          <a:lstStyle/>
          <a:p>
            <a:r>
              <a:rPr lang="en-US" sz="2800" dirty="0"/>
              <a:t>True Cross Point Array </a:t>
            </a:r>
          </a:p>
          <a:p>
            <a:pPr lvl="1"/>
            <a:r>
              <a:rPr lang="en-US" sz="2400" dirty="0"/>
              <a:t>Cell dimension: 4 </a:t>
            </a:r>
            <a:r>
              <a:rPr lang="en-US" sz="2400" dirty="0">
                <a:latin typeface="Symbol" pitchFamily="18" charset="2"/>
              </a:rPr>
              <a:t>l</a:t>
            </a:r>
            <a:r>
              <a:rPr lang="en-US" sz="2400" baseline="30000" dirty="0"/>
              <a:t>2</a:t>
            </a:r>
            <a:r>
              <a:rPr lang="en-US" sz="2400" dirty="0"/>
              <a:t> </a:t>
            </a:r>
          </a:p>
          <a:p>
            <a:pPr lvl="1"/>
            <a:r>
              <a:rPr lang="en-US" sz="2400" dirty="0"/>
              <a:t>Strapless to simplify routing and process </a:t>
            </a:r>
          </a:p>
          <a:p>
            <a:endParaRPr lang="en-US" sz="2800" dirty="0"/>
          </a:p>
          <a:p>
            <a:r>
              <a:rPr lang="en-US" sz="2800" dirty="0"/>
              <a:t>Stackable</a:t>
            </a:r>
          </a:p>
          <a:p>
            <a:pPr lvl="1"/>
            <a:r>
              <a:rPr lang="en-US" sz="2400" dirty="0"/>
              <a:t>Low temperature process</a:t>
            </a:r>
          </a:p>
          <a:p>
            <a:pPr lvl="1"/>
            <a:r>
              <a:rPr lang="en-US" sz="2400" dirty="0"/>
              <a:t>CMOS under the memory </a:t>
            </a:r>
          </a:p>
          <a:p>
            <a:pPr lvl="1"/>
            <a:r>
              <a:rPr lang="en-US" sz="2400" dirty="0"/>
              <a:t>Compatible with mainstream </a:t>
            </a:r>
            <a:br>
              <a:rPr lang="en-US" sz="2400" dirty="0"/>
            </a:br>
            <a:r>
              <a:rPr lang="en-US" sz="2400" dirty="0"/>
              <a:t>backend process</a:t>
            </a:r>
          </a:p>
          <a:p>
            <a:pPr lvl="1"/>
            <a:r>
              <a:rPr lang="en-US" sz="2400" dirty="0"/>
              <a:t>Multiple decks feasible</a:t>
            </a:r>
          </a:p>
        </p:txBody>
      </p:sp>
      <p:grpSp>
        <p:nvGrpSpPr>
          <p:cNvPr id="14" name="Group 13"/>
          <p:cNvGrpSpPr/>
          <p:nvPr/>
        </p:nvGrpSpPr>
        <p:grpSpPr>
          <a:xfrm>
            <a:off x="6324600" y="1524000"/>
            <a:ext cx="2203450" cy="1581150"/>
            <a:chOff x="6629400" y="1447800"/>
            <a:chExt cx="2203450" cy="1581150"/>
          </a:xfrm>
        </p:grpSpPr>
        <p:sp>
          <p:nvSpPr>
            <p:cNvPr id="4" name="AutoShape 4"/>
            <p:cNvSpPr>
              <a:spLocks noChangeAspect="1" noChangeArrowheads="1"/>
            </p:cNvSpPr>
            <p:nvPr/>
          </p:nvSpPr>
          <p:spPr bwMode="auto">
            <a:xfrm>
              <a:off x="6881813" y="1447800"/>
              <a:ext cx="1771650" cy="1581150"/>
            </a:xfrm>
            <a:prstGeom prst="cube">
              <a:avLst>
                <a:gd name="adj" fmla="val 93509"/>
              </a:avLst>
            </a:prstGeom>
            <a:solidFill>
              <a:schemeClr val="accent1"/>
            </a:solidFill>
            <a:ln w="9525">
              <a:solidFill>
                <a:schemeClr val="tx1"/>
              </a:solidFill>
              <a:miter lim="800000"/>
              <a:headEnd/>
              <a:tailEnd/>
            </a:ln>
          </p:spPr>
          <p:txBody>
            <a:bodyPr wrap="none" anchor="ctr"/>
            <a:lstStyle/>
            <a:p>
              <a:endParaRPr lang="en-US">
                <a:cs typeface="Arial" pitchFamily="34" charset="0"/>
              </a:endParaRPr>
            </a:p>
          </p:txBody>
        </p:sp>
        <p:grpSp>
          <p:nvGrpSpPr>
            <p:cNvPr id="5" name="Group 5"/>
            <p:cNvGrpSpPr>
              <a:grpSpLocks noChangeAspect="1"/>
            </p:cNvGrpSpPr>
            <p:nvPr/>
          </p:nvGrpSpPr>
          <p:grpSpPr bwMode="auto">
            <a:xfrm>
              <a:off x="7658100" y="1884363"/>
              <a:ext cx="184150" cy="373062"/>
              <a:chOff x="3972" y="1056"/>
              <a:chExt cx="153" cy="309"/>
            </a:xfrm>
          </p:grpSpPr>
          <p:sp>
            <p:nvSpPr>
              <p:cNvPr id="6" name="AutoShape 6"/>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7" name="AutoShape 7"/>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sp>
          <p:nvSpPr>
            <p:cNvPr id="10" name="Text Box 10"/>
            <p:cNvSpPr txBox="1">
              <a:spLocks noChangeAspect="1" noChangeArrowheads="1"/>
            </p:cNvSpPr>
            <p:nvPr/>
          </p:nvSpPr>
          <p:spPr bwMode="auto">
            <a:xfrm>
              <a:off x="6865938" y="1479550"/>
              <a:ext cx="650875" cy="274638"/>
            </a:xfrm>
            <a:prstGeom prst="rect">
              <a:avLst/>
            </a:prstGeom>
            <a:noFill/>
            <a:ln w="9525" algn="ctr">
              <a:noFill/>
              <a:miter lim="800000"/>
              <a:headEnd/>
              <a:tailEnd/>
            </a:ln>
          </p:spPr>
          <p:txBody>
            <a:bodyPr wrap="none">
              <a:spAutoFit/>
            </a:bodyPr>
            <a:lstStyle/>
            <a:p>
              <a:pPr algn="just"/>
              <a:r>
                <a:rPr kumimoji="1" lang="en-US" sz="1200" b="1">
                  <a:latin typeface="Arial" pitchFamily="34" charset="0"/>
                  <a:ea typeface="MS PGothic" pitchFamily="34" charset="-128"/>
                  <a:cs typeface="Arial" pitchFamily="34" charset="0"/>
                </a:rPr>
                <a:t>Bitline</a:t>
              </a:r>
            </a:p>
          </p:txBody>
        </p:sp>
        <p:sp>
          <p:nvSpPr>
            <p:cNvPr id="11" name="AutoShape 11"/>
            <p:cNvSpPr>
              <a:spLocks noChangeAspect="1" noChangeArrowheads="1"/>
            </p:cNvSpPr>
            <p:nvPr/>
          </p:nvSpPr>
          <p:spPr bwMode="auto">
            <a:xfrm>
              <a:off x="6629400" y="1736725"/>
              <a:ext cx="2203450" cy="247650"/>
            </a:xfrm>
            <a:prstGeom prst="cube">
              <a:avLst>
                <a:gd name="adj" fmla="val 67120"/>
              </a:avLst>
            </a:prstGeom>
            <a:solidFill>
              <a:srgbClr val="CCCCFF"/>
            </a:solidFill>
            <a:ln w="9525">
              <a:solidFill>
                <a:schemeClr val="tx1"/>
              </a:solidFill>
              <a:miter lim="800000"/>
              <a:headEnd/>
              <a:tailEnd/>
            </a:ln>
          </p:spPr>
          <p:txBody>
            <a:bodyPr wrap="none" anchor="ctr"/>
            <a:lstStyle/>
            <a:p>
              <a:endParaRPr lang="en-US">
                <a:cs typeface="Arial" pitchFamily="34" charset="0"/>
              </a:endParaRPr>
            </a:p>
          </p:txBody>
        </p:sp>
        <p:sp>
          <p:nvSpPr>
            <p:cNvPr id="12" name="Text Box 12"/>
            <p:cNvSpPr txBox="1">
              <a:spLocks noChangeAspect="1" noChangeArrowheads="1"/>
            </p:cNvSpPr>
            <p:nvPr/>
          </p:nvSpPr>
          <p:spPr bwMode="auto">
            <a:xfrm rot="18924911">
              <a:off x="7385050" y="2557463"/>
              <a:ext cx="838200" cy="274637"/>
            </a:xfrm>
            <a:prstGeom prst="rect">
              <a:avLst/>
            </a:prstGeom>
            <a:noFill/>
            <a:ln w="9525" algn="ctr">
              <a:noFill/>
              <a:miter lim="800000"/>
              <a:headEnd/>
              <a:tailEnd/>
            </a:ln>
          </p:spPr>
          <p:txBody>
            <a:bodyPr wrap="none">
              <a:spAutoFit/>
            </a:bodyPr>
            <a:lstStyle/>
            <a:p>
              <a:pPr algn="just"/>
              <a:r>
                <a:rPr kumimoji="1" lang="en-US" sz="1200" b="1">
                  <a:latin typeface="Arial" pitchFamily="34" charset="0"/>
                  <a:ea typeface="MS PGothic" pitchFamily="34" charset="-128"/>
                  <a:cs typeface="Arial" pitchFamily="34" charset="0"/>
                </a:rPr>
                <a:t>Wordline</a:t>
              </a:r>
            </a:p>
          </p:txBody>
        </p:sp>
      </p:grpSp>
      <p:grpSp>
        <p:nvGrpSpPr>
          <p:cNvPr id="15" name="Group 13"/>
          <p:cNvGrpSpPr>
            <a:grpSpLocks noChangeAspect="1"/>
          </p:cNvGrpSpPr>
          <p:nvPr/>
        </p:nvGrpSpPr>
        <p:grpSpPr bwMode="auto">
          <a:xfrm>
            <a:off x="5435600" y="3429000"/>
            <a:ext cx="3479800" cy="2513013"/>
            <a:chOff x="2697" y="1587"/>
            <a:chExt cx="2884" cy="2083"/>
          </a:xfrm>
        </p:grpSpPr>
        <p:sp>
          <p:nvSpPr>
            <p:cNvPr id="16" name="AutoShape 14"/>
            <p:cNvSpPr>
              <a:spLocks noChangeAspect="1" noChangeArrowheads="1"/>
            </p:cNvSpPr>
            <p:nvPr/>
          </p:nvSpPr>
          <p:spPr bwMode="auto">
            <a:xfrm>
              <a:off x="2701" y="2357"/>
              <a:ext cx="1468" cy="1310"/>
            </a:xfrm>
            <a:prstGeom prst="cube">
              <a:avLst>
                <a:gd name="adj" fmla="val 93509"/>
              </a:avLst>
            </a:prstGeom>
            <a:solidFill>
              <a:schemeClr val="accent1"/>
            </a:solidFill>
            <a:ln w="9525">
              <a:solidFill>
                <a:schemeClr val="tx1"/>
              </a:solidFill>
              <a:miter lim="800000"/>
              <a:headEnd/>
              <a:tailEnd/>
            </a:ln>
          </p:spPr>
          <p:txBody>
            <a:bodyPr wrap="none" anchor="ctr"/>
            <a:lstStyle/>
            <a:p>
              <a:endParaRPr lang="en-US">
                <a:cs typeface="Arial" pitchFamily="34" charset="0"/>
              </a:endParaRPr>
            </a:p>
          </p:txBody>
        </p:sp>
        <p:sp>
          <p:nvSpPr>
            <p:cNvPr id="17" name="AutoShape 15"/>
            <p:cNvSpPr>
              <a:spLocks noChangeAspect="1" noChangeArrowheads="1"/>
            </p:cNvSpPr>
            <p:nvPr/>
          </p:nvSpPr>
          <p:spPr bwMode="auto">
            <a:xfrm>
              <a:off x="3245" y="2355"/>
              <a:ext cx="1468" cy="1310"/>
            </a:xfrm>
            <a:prstGeom prst="cube">
              <a:avLst>
                <a:gd name="adj" fmla="val 93509"/>
              </a:avLst>
            </a:prstGeom>
            <a:solidFill>
              <a:schemeClr val="accent1"/>
            </a:solidFill>
            <a:ln w="9525">
              <a:solidFill>
                <a:schemeClr val="tx1"/>
              </a:solidFill>
              <a:miter lim="800000"/>
              <a:headEnd/>
              <a:tailEnd/>
            </a:ln>
          </p:spPr>
          <p:txBody>
            <a:bodyPr wrap="none" anchor="ctr"/>
            <a:lstStyle/>
            <a:p>
              <a:endParaRPr lang="en-US">
                <a:cs typeface="Arial" pitchFamily="34" charset="0"/>
              </a:endParaRPr>
            </a:p>
          </p:txBody>
        </p:sp>
        <p:sp>
          <p:nvSpPr>
            <p:cNvPr id="18" name="AutoShape 16"/>
            <p:cNvSpPr>
              <a:spLocks noChangeAspect="1" noChangeArrowheads="1"/>
            </p:cNvSpPr>
            <p:nvPr/>
          </p:nvSpPr>
          <p:spPr bwMode="auto">
            <a:xfrm>
              <a:off x="3803" y="2360"/>
              <a:ext cx="1468" cy="1310"/>
            </a:xfrm>
            <a:prstGeom prst="cube">
              <a:avLst>
                <a:gd name="adj" fmla="val 93509"/>
              </a:avLst>
            </a:prstGeom>
            <a:solidFill>
              <a:schemeClr val="accent1"/>
            </a:solidFill>
            <a:ln w="9525">
              <a:solidFill>
                <a:schemeClr val="tx1"/>
              </a:solidFill>
              <a:miter lim="800000"/>
              <a:headEnd/>
              <a:tailEnd/>
            </a:ln>
          </p:spPr>
          <p:txBody>
            <a:bodyPr wrap="none" anchor="ctr"/>
            <a:lstStyle/>
            <a:p>
              <a:endParaRPr lang="en-US">
                <a:cs typeface="Arial" pitchFamily="34" charset="0"/>
              </a:endParaRPr>
            </a:p>
          </p:txBody>
        </p:sp>
        <p:grpSp>
          <p:nvGrpSpPr>
            <p:cNvPr id="19" name="Group 17"/>
            <p:cNvGrpSpPr>
              <a:grpSpLocks noChangeAspect="1"/>
            </p:cNvGrpSpPr>
            <p:nvPr/>
          </p:nvGrpSpPr>
          <p:grpSpPr bwMode="auto">
            <a:xfrm>
              <a:off x="2920" y="3107"/>
              <a:ext cx="153" cy="309"/>
              <a:chOff x="3972" y="1056"/>
              <a:chExt cx="153" cy="309"/>
            </a:xfrm>
          </p:grpSpPr>
          <p:sp>
            <p:nvSpPr>
              <p:cNvPr id="83" name="AutoShape 18"/>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84" name="AutoShape 19"/>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20" name="Group 20"/>
            <p:cNvGrpSpPr>
              <a:grpSpLocks noChangeAspect="1"/>
            </p:cNvGrpSpPr>
            <p:nvPr/>
          </p:nvGrpSpPr>
          <p:grpSpPr bwMode="auto">
            <a:xfrm>
              <a:off x="3478" y="3112"/>
              <a:ext cx="153" cy="309"/>
              <a:chOff x="3972" y="1056"/>
              <a:chExt cx="153" cy="309"/>
            </a:xfrm>
          </p:grpSpPr>
          <p:sp>
            <p:nvSpPr>
              <p:cNvPr id="81" name="AutoShape 21"/>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82" name="AutoShape 22"/>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21" name="Group 23"/>
            <p:cNvGrpSpPr>
              <a:grpSpLocks noChangeAspect="1"/>
            </p:cNvGrpSpPr>
            <p:nvPr/>
          </p:nvGrpSpPr>
          <p:grpSpPr bwMode="auto">
            <a:xfrm>
              <a:off x="4043" y="3110"/>
              <a:ext cx="153" cy="309"/>
              <a:chOff x="3972" y="1056"/>
              <a:chExt cx="153" cy="309"/>
            </a:xfrm>
          </p:grpSpPr>
          <p:sp>
            <p:nvSpPr>
              <p:cNvPr id="79" name="AutoShape 24"/>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80" name="AutoShape 25"/>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22" name="Group 26"/>
            <p:cNvGrpSpPr>
              <a:grpSpLocks noChangeAspect="1"/>
            </p:cNvGrpSpPr>
            <p:nvPr/>
          </p:nvGrpSpPr>
          <p:grpSpPr bwMode="auto">
            <a:xfrm>
              <a:off x="3240" y="2783"/>
              <a:ext cx="153" cy="309"/>
              <a:chOff x="3972" y="1056"/>
              <a:chExt cx="153" cy="309"/>
            </a:xfrm>
          </p:grpSpPr>
          <p:sp>
            <p:nvSpPr>
              <p:cNvPr id="77" name="AutoShape 27"/>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78" name="AutoShape 28"/>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23" name="Group 29"/>
            <p:cNvGrpSpPr>
              <a:grpSpLocks noChangeAspect="1"/>
            </p:cNvGrpSpPr>
            <p:nvPr/>
          </p:nvGrpSpPr>
          <p:grpSpPr bwMode="auto">
            <a:xfrm>
              <a:off x="3798" y="2788"/>
              <a:ext cx="153" cy="309"/>
              <a:chOff x="3972" y="1056"/>
              <a:chExt cx="153" cy="309"/>
            </a:xfrm>
          </p:grpSpPr>
          <p:sp>
            <p:nvSpPr>
              <p:cNvPr id="75" name="AutoShape 30"/>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76" name="AutoShape 31"/>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24" name="Group 32"/>
            <p:cNvGrpSpPr>
              <a:grpSpLocks noChangeAspect="1"/>
            </p:cNvGrpSpPr>
            <p:nvPr/>
          </p:nvGrpSpPr>
          <p:grpSpPr bwMode="auto">
            <a:xfrm>
              <a:off x="4363" y="2786"/>
              <a:ext cx="153" cy="309"/>
              <a:chOff x="3972" y="1056"/>
              <a:chExt cx="153" cy="309"/>
            </a:xfrm>
          </p:grpSpPr>
          <p:sp>
            <p:nvSpPr>
              <p:cNvPr id="73" name="AutoShape 33"/>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74" name="AutoShape 34"/>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25" name="Group 35"/>
            <p:cNvGrpSpPr>
              <a:grpSpLocks noChangeAspect="1"/>
            </p:cNvGrpSpPr>
            <p:nvPr/>
          </p:nvGrpSpPr>
          <p:grpSpPr bwMode="auto">
            <a:xfrm>
              <a:off x="3588" y="2438"/>
              <a:ext cx="153" cy="309"/>
              <a:chOff x="3972" y="1056"/>
              <a:chExt cx="153" cy="309"/>
            </a:xfrm>
          </p:grpSpPr>
          <p:sp>
            <p:nvSpPr>
              <p:cNvPr id="71" name="AutoShape 36"/>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72" name="AutoShape 37"/>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26" name="Group 38"/>
            <p:cNvGrpSpPr>
              <a:grpSpLocks noChangeAspect="1"/>
            </p:cNvGrpSpPr>
            <p:nvPr/>
          </p:nvGrpSpPr>
          <p:grpSpPr bwMode="auto">
            <a:xfrm>
              <a:off x="4146" y="2443"/>
              <a:ext cx="153" cy="309"/>
              <a:chOff x="3972" y="1056"/>
              <a:chExt cx="153" cy="309"/>
            </a:xfrm>
          </p:grpSpPr>
          <p:sp>
            <p:nvSpPr>
              <p:cNvPr id="69" name="AutoShape 39"/>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70" name="AutoShape 40"/>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27" name="Group 41"/>
            <p:cNvGrpSpPr>
              <a:grpSpLocks noChangeAspect="1"/>
            </p:cNvGrpSpPr>
            <p:nvPr/>
          </p:nvGrpSpPr>
          <p:grpSpPr bwMode="auto">
            <a:xfrm>
              <a:off x="4711" y="2441"/>
              <a:ext cx="153" cy="309"/>
              <a:chOff x="3972" y="1056"/>
              <a:chExt cx="153" cy="309"/>
            </a:xfrm>
          </p:grpSpPr>
          <p:sp>
            <p:nvSpPr>
              <p:cNvPr id="67" name="AutoShape 42"/>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68" name="AutoShape 43"/>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28" name="Group 44"/>
            <p:cNvGrpSpPr>
              <a:grpSpLocks noChangeAspect="1"/>
            </p:cNvGrpSpPr>
            <p:nvPr/>
          </p:nvGrpSpPr>
          <p:grpSpPr bwMode="auto">
            <a:xfrm>
              <a:off x="2707" y="2353"/>
              <a:ext cx="2771" cy="881"/>
              <a:chOff x="2707" y="2353"/>
              <a:chExt cx="2771" cy="881"/>
            </a:xfrm>
          </p:grpSpPr>
          <p:sp>
            <p:nvSpPr>
              <p:cNvPr id="64" name="AutoShape 45"/>
              <p:cNvSpPr>
                <a:spLocks noChangeAspect="1" noChangeArrowheads="1"/>
              </p:cNvSpPr>
              <p:nvPr/>
            </p:nvSpPr>
            <p:spPr bwMode="auto">
              <a:xfrm>
                <a:off x="2707" y="3029"/>
                <a:ext cx="2095" cy="205"/>
              </a:xfrm>
              <a:prstGeom prst="cube">
                <a:avLst>
                  <a:gd name="adj" fmla="val 67120"/>
                </a:avLst>
              </a:prstGeom>
              <a:solidFill>
                <a:srgbClr val="CCCCFF"/>
              </a:solidFill>
              <a:ln w="9525">
                <a:solidFill>
                  <a:schemeClr val="tx1"/>
                </a:solidFill>
                <a:miter lim="800000"/>
                <a:headEnd/>
                <a:tailEnd/>
              </a:ln>
            </p:spPr>
            <p:txBody>
              <a:bodyPr wrap="none" anchor="ctr"/>
              <a:lstStyle/>
              <a:p>
                <a:endParaRPr lang="en-US">
                  <a:cs typeface="Arial" pitchFamily="34" charset="0"/>
                </a:endParaRPr>
              </a:p>
            </p:txBody>
          </p:sp>
          <p:sp>
            <p:nvSpPr>
              <p:cNvPr id="65" name="AutoShape 46"/>
              <p:cNvSpPr>
                <a:spLocks noChangeAspect="1" noChangeArrowheads="1"/>
              </p:cNvSpPr>
              <p:nvPr/>
            </p:nvSpPr>
            <p:spPr bwMode="auto">
              <a:xfrm>
                <a:off x="3007" y="2726"/>
                <a:ext cx="2096" cy="205"/>
              </a:xfrm>
              <a:prstGeom prst="cube">
                <a:avLst>
                  <a:gd name="adj" fmla="val 67120"/>
                </a:avLst>
              </a:prstGeom>
              <a:solidFill>
                <a:srgbClr val="CCCCFF"/>
              </a:solidFill>
              <a:ln w="9525">
                <a:solidFill>
                  <a:schemeClr val="tx1"/>
                </a:solidFill>
                <a:miter lim="800000"/>
                <a:headEnd/>
                <a:tailEnd/>
              </a:ln>
            </p:spPr>
            <p:txBody>
              <a:bodyPr wrap="none" anchor="ctr"/>
              <a:lstStyle/>
              <a:p>
                <a:endParaRPr lang="en-US">
                  <a:cs typeface="Arial" pitchFamily="34" charset="0"/>
                </a:endParaRPr>
              </a:p>
            </p:txBody>
          </p:sp>
          <p:sp>
            <p:nvSpPr>
              <p:cNvPr id="66" name="AutoShape 47"/>
              <p:cNvSpPr>
                <a:spLocks noChangeAspect="1" noChangeArrowheads="1"/>
              </p:cNvSpPr>
              <p:nvPr/>
            </p:nvSpPr>
            <p:spPr bwMode="auto">
              <a:xfrm>
                <a:off x="3383" y="2353"/>
                <a:ext cx="2095" cy="205"/>
              </a:xfrm>
              <a:prstGeom prst="cube">
                <a:avLst>
                  <a:gd name="adj" fmla="val 67120"/>
                </a:avLst>
              </a:prstGeom>
              <a:solidFill>
                <a:srgbClr val="CCCCFF"/>
              </a:solidFill>
              <a:ln w="9525">
                <a:solidFill>
                  <a:schemeClr val="tx1"/>
                </a:solidFill>
                <a:miter lim="800000"/>
                <a:headEnd/>
                <a:tailEnd/>
              </a:ln>
            </p:spPr>
            <p:txBody>
              <a:bodyPr wrap="none" anchor="ctr"/>
              <a:lstStyle/>
              <a:p>
                <a:endParaRPr lang="en-US">
                  <a:cs typeface="Arial" pitchFamily="34" charset="0"/>
                </a:endParaRPr>
              </a:p>
            </p:txBody>
          </p:sp>
        </p:grpSp>
        <p:grpSp>
          <p:nvGrpSpPr>
            <p:cNvPr id="29" name="Group 48"/>
            <p:cNvGrpSpPr>
              <a:grpSpLocks noChangeAspect="1"/>
            </p:cNvGrpSpPr>
            <p:nvPr/>
          </p:nvGrpSpPr>
          <p:grpSpPr bwMode="auto">
            <a:xfrm>
              <a:off x="2939" y="2790"/>
              <a:ext cx="153" cy="309"/>
              <a:chOff x="3972" y="1056"/>
              <a:chExt cx="153" cy="309"/>
            </a:xfrm>
          </p:grpSpPr>
          <p:sp>
            <p:nvSpPr>
              <p:cNvPr id="62" name="AutoShape 49"/>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63" name="AutoShape 50"/>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30" name="Group 51"/>
            <p:cNvGrpSpPr>
              <a:grpSpLocks noChangeAspect="1"/>
            </p:cNvGrpSpPr>
            <p:nvPr/>
          </p:nvGrpSpPr>
          <p:grpSpPr bwMode="auto">
            <a:xfrm>
              <a:off x="3497" y="2795"/>
              <a:ext cx="153" cy="309"/>
              <a:chOff x="3972" y="1056"/>
              <a:chExt cx="153" cy="309"/>
            </a:xfrm>
          </p:grpSpPr>
          <p:sp>
            <p:nvSpPr>
              <p:cNvPr id="60" name="AutoShape 52"/>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61" name="AutoShape 53"/>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31" name="Group 54"/>
            <p:cNvGrpSpPr>
              <a:grpSpLocks noChangeAspect="1"/>
            </p:cNvGrpSpPr>
            <p:nvPr/>
          </p:nvGrpSpPr>
          <p:grpSpPr bwMode="auto">
            <a:xfrm>
              <a:off x="4062" y="2793"/>
              <a:ext cx="153" cy="309"/>
              <a:chOff x="3972" y="1056"/>
              <a:chExt cx="153" cy="309"/>
            </a:xfrm>
          </p:grpSpPr>
          <p:sp>
            <p:nvSpPr>
              <p:cNvPr id="58" name="AutoShape 55"/>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59" name="AutoShape 56"/>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32" name="Group 57"/>
            <p:cNvGrpSpPr>
              <a:grpSpLocks noChangeAspect="1"/>
            </p:cNvGrpSpPr>
            <p:nvPr/>
          </p:nvGrpSpPr>
          <p:grpSpPr bwMode="auto">
            <a:xfrm>
              <a:off x="3259" y="2466"/>
              <a:ext cx="153" cy="309"/>
              <a:chOff x="3972" y="1056"/>
              <a:chExt cx="153" cy="309"/>
            </a:xfrm>
          </p:grpSpPr>
          <p:sp>
            <p:nvSpPr>
              <p:cNvPr id="56" name="AutoShape 58"/>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57" name="AutoShape 59"/>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33" name="Group 60"/>
            <p:cNvGrpSpPr>
              <a:grpSpLocks noChangeAspect="1"/>
            </p:cNvGrpSpPr>
            <p:nvPr/>
          </p:nvGrpSpPr>
          <p:grpSpPr bwMode="auto">
            <a:xfrm>
              <a:off x="3817" y="2471"/>
              <a:ext cx="153" cy="309"/>
              <a:chOff x="3972" y="1056"/>
              <a:chExt cx="153" cy="309"/>
            </a:xfrm>
          </p:grpSpPr>
          <p:sp>
            <p:nvSpPr>
              <p:cNvPr id="54" name="AutoShape 61"/>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55" name="AutoShape 62"/>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34" name="Group 63"/>
            <p:cNvGrpSpPr>
              <a:grpSpLocks noChangeAspect="1"/>
            </p:cNvGrpSpPr>
            <p:nvPr/>
          </p:nvGrpSpPr>
          <p:grpSpPr bwMode="auto">
            <a:xfrm>
              <a:off x="4382" y="2469"/>
              <a:ext cx="153" cy="309"/>
              <a:chOff x="3972" y="1056"/>
              <a:chExt cx="153" cy="309"/>
            </a:xfrm>
          </p:grpSpPr>
          <p:sp>
            <p:nvSpPr>
              <p:cNvPr id="52" name="AutoShape 64"/>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53" name="AutoShape 65"/>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35" name="Group 66"/>
            <p:cNvGrpSpPr>
              <a:grpSpLocks noChangeAspect="1"/>
            </p:cNvGrpSpPr>
            <p:nvPr/>
          </p:nvGrpSpPr>
          <p:grpSpPr bwMode="auto">
            <a:xfrm>
              <a:off x="3607" y="2121"/>
              <a:ext cx="153" cy="309"/>
              <a:chOff x="3972" y="1056"/>
              <a:chExt cx="153" cy="309"/>
            </a:xfrm>
          </p:grpSpPr>
          <p:sp>
            <p:nvSpPr>
              <p:cNvPr id="50" name="AutoShape 67"/>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51" name="AutoShape 68"/>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36" name="Group 69"/>
            <p:cNvGrpSpPr>
              <a:grpSpLocks noChangeAspect="1"/>
            </p:cNvGrpSpPr>
            <p:nvPr/>
          </p:nvGrpSpPr>
          <p:grpSpPr bwMode="auto">
            <a:xfrm>
              <a:off x="4165" y="2126"/>
              <a:ext cx="153" cy="309"/>
              <a:chOff x="3972" y="1056"/>
              <a:chExt cx="153" cy="309"/>
            </a:xfrm>
          </p:grpSpPr>
          <p:sp>
            <p:nvSpPr>
              <p:cNvPr id="48" name="AutoShape 70"/>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49" name="AutoShape 71"/>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37" name="Group 72"/>
            <p:cNvGrpSpPr>
              <a:grpSpLocks noChangeAspect="1"/>
            </p:cNvGrpSpPr>
            <p:nvPr/>
          </p:nvGrpSpPr>
          <p:grpSpPr bwMode="auto">
            <a:xfrm>
              <a:off x="4730" y="2124"/>
              <a:ext cx="153" cy="309"/>
              <a:chOff x="3972" y="1056"/>
              <a:chExt cx="153" cy="309"/>
            </a:xfrm>
          </p:grpSpPr>
          <p:sp>
            <p:nvSpPr>
              <p:cNvPr id="46" name="AutoShape 73"/>
              <p:cNvSpPr>
                <a:spLocks noChangeAspect="1" noChangeArrowheads="1"/>
              </p:cNvSpPr>
              <p:nvPr/>
            </p:nvSpPr>
            <p:spPr bwMode="auto">
              <a:xfrm>
                <a:off x="3972" y="1188"/>
                <a:ext cx="153" cy="177"/>
              </a:xfrm>
              <a:prstGeom prst="can">
                <a:avLst>
                  <a:gd name="adj" fmla="val 28922"/>
                </a:avLst>
              </a:prstGeom>
              <a:solidFill>
                <a:srgbClr val="FF6600"/>
              </a:solidFill>
              <a:ln w="9525">
                <a:solidFill>
                  <a:schemeClr val="tx1"/>
                </a:solidFill>
                <a:round/>
                <a:headEnd/>
                <a:tailEnd/>
              </a:ln>
            </p:spPr>
            <p:txBody>
              <a:bodyPr wrap="none" anchor="ctr"/>
              <a:lstStyle/>
              <a:p>
                <a:endParaRPr lang="en-US">
                  <a:cs typeface="Arial" pitchFamily="34" charset="0"/>
                </a:endParaRPr>
              </a:p>
            </p:txBody>
          </p:sp>
          <p:sp>
            <p:nvSpPr>
              <p:cNvPr id="47" name="AutoShape 74"/>
              <p:cNvSpPr>
                <a:spLocks noChangeAspect="1" noChangeArrowheads="1"/>
              </p:cNvSpPr>
              <p:nvPr/>
            </p:nvSpPr>
            <p:spPr bwMode="auto">
              <a:xfrm>
                <a:off x="3972" y="1056"/>
                <a:ext cx="153" cy="177"/>
              </a:xfrm>
              <a:prstGeom prst="can">
                <a:avLst>
                  <a:gd name="adj" fmla="val 28922"/>
                </a:avLst>
              </a:prstGeom>
              <a:solidFill>
                <a:srgbClr val="9999FF"/>
              </a:solidFill>
              <a:ln w="9525">
                <a:solidFill>
                  <a:schemeClr val="tx1"/>
                </a:solidFill>
                <a:round/>
                <a:headEnd/>
                <a:tailEnd/>
              </a:ln>
            </p:spPr>
            <p:txBody>
              <a:bodyPr wrap="none" anchor="ctr"/>
              <a:lstStyle/>
              <a:p>
                <a:endParaRPr lang="en-US">
                  <a:cs typeface="Arial" pitchFamily="34" charset="0"/>
                </a:endParaRPr>
              </a:p>
            </p:txBody>
          </p:sp>
        </p:grpSp>
        <p:grpSp>
          <p:nvGrpSpPr>
            <p:cNvPr id="38" name="Group 75"/>
            <p:cNvGrpSpPr>
              <a:grpSpLocks noChangeAspect="1"/>
            </p:cNvGrpSpPr>
            <p:nvPr/>
          </p:nvGrpSpPr>
          <p:grpSpPr bwMode="auto">
            <a:xfrm>
              <a:off x="2697" y="1912"/>
              <a:ext cx="2367" cy="1096"/>
              <a:chOff x="495" y="2451"/>
              <a:chExt cx="2367" cy="1096"/>
            </a:xfrm>
          </p:grpSpPr>
          <p:sp>
            <p:nvSpPr>
              <p:cNvPr id="43" name="AutoShape 76"/>
              <p:cNvSpPr>
                <a:spLocks noChangeAspect="1" noChangeArrowheads="1"/>
              </p:cNvSpPr>
              <p:nvPr/>
            </p:nvSpPr>
            <p:spPr bwMode="auto">
              <a:xfrm>
                <a:off x="495" y="2460"/>
                <a:ext cx="1266" cy="1087"/>
              </a:xfrm>
              <a:prstGeom prst="cube">
                <a:avLst>
                  <a:gd name="adj" fmla="val 93509"/>
                </a:avLst>
              </a:prstGeom>
              <a:solidFill>
                <a:schemeClr val="accent1"/>
              </a:solidFill>
              <a:ln w="9525">
                <a:solidFill>
                  <a:schemeClr val="tx1"/>
                </a:solidFill>
                <a:miter lim="800000"/>
                <a:headEnd/>
                <a:tailEnd/>
              </a:ln>
            </p:spPr>
            <p:txBody>
              <a:bodyPr wrap="none" anchor="ctr"/>
              <a:lstStyle/>
              <a:p>
                <a:endParaRPr lang="en-US">
                  <a:cs typeface="Arial" pitchFamily="34" charset="0"/>
                </a:endParaRPr>
              </a:p>
            </p:txBody>
          </p:sp>
          <p:sp>
            <p:nvSpPr>
              <p:cNvPr id="44" name="AutoShape 77"/>
              <p:cNvSpPr>
                <a:spLocks noChangeAspect="1" noChangeArrowheads="1"/>
              </p:cNvSpPr>
              <p:nvPr/>
            </p:nvSpPr>
            <p:spPr bwMode="auto">
              <a:xfrm>
                <a:off x="1039" y="2451"/>
                <a:ext cx="1266" cy="1087"/>
              </a:xfrm>
              <a:prstGeom prst="cube">
                <a:avLst>
                  <a:gd name="adj" fmla="val 93509"/>
                </a:avLst>
              </a:prstGeom>
              <a:solidFill>
                <a:schemeClr val="accent1"/>
              </a:solidFill>
              <a:ln w="9525">
                <a:solidFill>
                  <a:schemeClr val="tx1"/>
                </a:solidFill>
                <a:miter lim="800000"/>
                <a:headEnd/>
                <a:tailEnd/>
              </a:ln>
            </p:spPr>
            <p:txBody>
              <a:bodyPr wrap="none" anchor="ctr"/>
              <a:lstStyle/>
              <a:p>
                <a:endParaRPr lang="en-US">
                  <a:cs typeface="Arial" pitchFamily="34" charset="0"/>
                </a:endParaRPr>
              </a:p>
            </p:txBody>
          </p:sp>
          <p:sp>
            <p:nvSpPr>
              <p:cNvPr id="45" name="AutoShape 78"/>
              <p:cNvSpPr>
                <a:spLocks noChangeAspect="1" noChangeArrowheads="1"/>
              </p:cNvSpPr>
              <p:nvPr/>
            </p:nvSpPr>
            <p:spPr bwMode="auto">
              <a:xfrm>
                <a:off x="1596" y="2460"/>
                <a:ext cx="1266" cy="1087"/>
              </a:xfrm>
              <a:prstGeom prst="cube">
                <a:avLst>
                  <a:gd name="adj" fmla="val 93509"/>
                </a:avLst>
              </a:prstGeom>
              <a:solidFill>
                <a:schemeClr val="accent1"/>
              </a:solidFill>
              <a:ln w="9525">
                <a:solidFill>
                  <a:schemeClr val="tx1"/>
                </a:solidFill>
                <a:miter lim="800000"/>
                <a:headEnd/>
                <a:tailEnd/>
              </a:ln>
            </p:spPr>
            <p:txBody>
              <a:bodyPr wrap="none" anchor="ctr"/>
              <a:lstStyle/>
              <a:p>
                <a:endParaRPr lang="en-US">
                  <a:cs typeface="Arial" pitchFamily="34" charset="0"/>
                </a:endParaRPr>
              </a:p>
            </p:txBody>
          </p:sp>
        </p:grpSp>
        <p:sp>
          <p:nvSpPr>
            <p:cNvPr id="39" name="AutoShape 79"/>
            <p:cNvSpPr>
              <a:spLocks noChangeAspect="1"/>
            </p:cNvSpPr>
            <p:nvPr/>
          </p:nvSpPr>
          <p:spPr bwMode="auto">
            <a:xfrm rot="-5400000">
              <a:off x="4343" y="1149"/>
              <a:ext cx="122" cy="1369"/>
            </a:xfrm>
            <a:prstGeom prst="rightBrace">
              <a:avLst>
                <a:gd name="adj1" fmla="val 93511"/>
                <a:gd name="adj2" fmla="val 49593"/>
              </a:avLst>
            </a:prstGeom>
            <a:noFill/>
            <a:ln w="9525">
              <a:solidFill>
                <a:schemeClr val="tx1"/>
              </a:solidFill>
              <a:round/>
              <a:headEnd/>
              <a:tailEnd/>
            </a:ln>
          </p:spPr>
          <p:txBody>
            <a:bodyPr wrap="none" anchor="ctr"/>
            <a:lstStyle/>
            <a:p>
              <a:endParaRPr lang="en-US">
                <a:cs typeface="Arial" pitchFamily="34" charset="0"/>
              </a:endParaRPr>
            </a:p>
          </p:txBody>
        </p:sp>
        <p:sp>
          <p:nvSpPr>
            <p:cNvPr id="40" name="AutoShape 80"/>
            <p:cNvSpPr>
              <a:spLocks noChangeAspect="1"/>
            </p:cNvSpPr>
            <p:nvPr/>
          </p:nvSpPr>
          <p:spPr bwMode="auto">
            <a:xfrm rot="2687684">
              <a:off x="5088" y="2208"/>
              <a:ext cx="71" cy="1250"/>
            </a:xfrm>
            <a:prstGeom prst="rightBrace">
              <a:avLst>
                <a:gd name="adj1" fmla="val 146714"/>
                <a:gd name="adj2" fmla="val 49593"/>
              </a:avLst>
            </a:prstGeom>
            <a:noFill/>
            <a:ln w="9525">
              <a:solidFill>
                <a:schemeClr val="tx1"/>
              </a:solidFill>
              <a:round/>
              <a:headEnd/>
              <a:tailEnd/>
            </a:ln>
          </p:spPr>
          <p:txBody>
            <a:bodyPr wrap="none" anchor="ctr"/>
            <a:lstStyle/>
            <a:p>
              <a:endParaRPr lang="en-US">
                <a:cs typeface="Arial" pitchFamily="34" charset="0"/>
              </a:endParaRPr>
            </a:p>
          </p:txBody>
        </p:sp>
        <p:sp>
          <p:nvSpPr>
            <p:cNvPr id="41" name="Text Box 81"/>
            <p:cNvSpPr txBox="1">
              <a:spLocks noChangeAspect="1" noChangeArrowheads="1"/>
            </p:cNvSpPr>
            <p:nvPr/>
          </p:nvSpPr>
          <p:spPr bwMode="auto">
            <a:xfrm>
              <a:off x="4086" y="1587"/>
              <a:ext cx="864" cy="253"/>
            </a:xfrm>
            <a:prstGeom prst="rect">
              <a:avLst/>
            </a:prstGeom>
            <a:noFill/>
            <a:ln w="9525" algn="ctr">
              <a:noFill/>
              <a:miter lim="800000"/>
              <a:headEnd/>
              <a:tailEnd/>
            </a:ln>
          </p:spPr>
          <p:txBody>
            <a:bodyPr wrap="none">
              <a:spAutoFit/>
            </a:bodyPr>
            <a:lstStyle/>
            <a:p>
              <a:pPr algn="just"/>
              <a:r>
                <a:rPr kumimoji="1" lang="en-US" sz="1400" b="1">
                  <a:latin typeface="Arial" pitchFamily="34" charset="0"/>
                  <a:ea typeface="MS PGothic" pitchFamily="34" charset="-128"/>
                  <a:cs typeface="Arial" pitchFamily="34" charset="0"/>
                </a:rPr>
                <a:t>Wordlines</a:t>
              </a:r>
            </a:p>
          </p:txBody>
        </p:sp>
        <p:sp>
          <p:nvSpPr>
            <p:cNvPr id="42" name="Text Box 82"/>
            <p:cNvSpPr txBox="1">
              <a:spLocks noChangeAspect="1" noChangeArrowheads="1"/>
            </p:cNvSpPr>
            <p:nvPr/>
          </p:nvSpPr>
          <p:spPr bwMode="auto">
            <a:xfrm rot="-2631709">
              <a:off x="4898" y="2828"/>
              <a:ext cx="683" cy="252"/>
            </a:xfrm>
            <a:prstGeom prst="rect">
              <a:avLst/>
            </a:prstGeom>
            <a:noFill/>
            <a:ln w="9525" algn="ctr">
              <a:noFill/>
              <a:miter lim="800000"/>
              <a:headEnd/>
              <a:tailEnd/>
            </a:ln>
          </p:spPr>
          <p:txBody>
            <a:bodyPr wrap="none">
              <a:spAutoFit/>
            </a:bodyPr>
            <a:lstStyle/>
            <a:p>
              <a:pPr algn="just"/>
              <a:r>
                <a:rPr kumimoji="1" lang="en-US" sz="1400" b="1" dirty="0" err="1">
                  <a:latin typeface="Arial" pitchFamily="34" charset="0"/>
                  <a:ea typeface="MS PGothic" pitchFamily="34" charset="-128"/>
                  <a:cs typeface="Arial" pitchFamily="34" charset="0"/>
                </a:rPr>
                <a:t>Bitlines</a:t>
              </a:r>
              <a:endParaRPr kumimoji="1" lang="en-US" sz="1400" b="1" dirty="0">
                <a:latin typeface="Arial" pitchFamily="34" charset="0"/>
                <a:ea typeface="MS PGothic" pitchFamily="34" charset="-128"/>
                <a:cs typeface="Arial"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4486</TotalTime>
  <Words>2412</Words>
  <Application>Microsoft Macintosh PowerPoint</Application>
  <PresentationFormat>On-screen Show (4:3)</PresentationFormat>
  <Paragraphs>432</Paragraphs>
  <Slides>28</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7" baseType="lpstr">
      <vt:lpstr>Arial</vt:lpstr>
      <vt:lpstr>Calibri</vt:lpstr>
      <vt:lpstr>Neo Sans Intel</vt:lpstr>
      <vt:lpstr>Neo Sans Intel Medium</vt:lpstr>
      <vt:lpstr>Symbol</vt:lpstr>
      <vt:lpstr>Wingdings</vt:lpstr>
      <vt:lpstr>Office Theme</vt:lpstr>
      <vt:lpstr>Equation</vt:lpstr>
      <vt:lpstr>CorelPhotoPaint.Image.10</vt:lpstr>
      <vt:lpstr>A Survey of Cross Point Phase Change Memory Technologies</vt:lpstr>
      <vt:lpstr>Outline</vt:lpstr>
      <vt:lpstr>Outline</vt:lpstr>
      <vt:lpstr>Storage Element</vt:lpstr>
      <vt:lpstr>Structure Engineering</vt:lpstr>
      <vt:lpstr>Phase Change Material Engineering</vt:lpstr>
      <vt:lpstr>Heater, Electrode and Interface</vt:lpstr>
      <vt:lpstr>Vertically Integrated PCM</vt:lpstr>
      <vt:lpstr>Why thin film Cross Point PCM Architecture</vt:lpstr>
      <vt:lpstr>Outline</vt:lpstr>
      <vt:lpstr>“A Survey of Semiconductor Devices”</vt:lpstr>
      <vt:lpstr>Thin Film Diode Candidates for Cross Point PCM</vt:lpstr>
      <vt:lpstr>I-V Phenomenology </vt:lpstr>
      <vt:lpstr>Advances in Thin Film Switches Beyond “Traditional Rectifier”</vt:lpstr>
      <vt:lpstr>Cross Point Array Operations: Access</vt:lpstr>
      <vt:lpstr>Reading a PCM in Cross Point Array</vt:lpstr>
      <vt:lpstr>Writing a PCM in Cross Point Array</vt:lpstr>
      <vt:lpstr>Array Parasitics</vt:lpstr>
      <vt:lpstr>Outline</vt:lpstr>
      <vt:lpstr>State of the Art Computing Memory Hierarchy</vt:lpstr>
      <vt:lpstr>PCMS Array Construction</vt:lpstr>
      <vt:lpstr>PCM vs. PCMS</vt:lpstr>
      <vt:lpstr>PCMS Cross Point Array RESET Speed</vt:lpstr>
      <vt:lpstr>PCMS Array Cycling Endurance</vt:lpstr>
      <vt:lpstr>Program Distribution</vt:lpstr>
      <vt:lpstr>Benchmark of Computing Memory</vt:lpstr>
      <vt:lpstr>Summary</vt:lpstr>
      <vt:lpstr>Acknowledgement</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dkau</dc:creator>
  <cp:lastModifiedBy>Kau, Derchang</cp:lastModifiedBy>
  <cp:revision>87</cp:revision>
  <dcterms:created xsi:type="dcterms:W3CDTF">2010-08-29T16:53:50Z</dcterms:created>
  <dcterms:modified xsi:type="dcterms:W3CDTF">2020-10-12T16:16:23Z</dcterms:modified>
</cp:coreProperties>
</file>