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9" r:id="rId9"/>
    <p:sldId id="271" r:id="rId10"/>
  </p:sldIdLst>
  <p:sldSz cx="12188825" cy="6858000"/>
  <p:notesSz cx="7772400" cy="14173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38089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761787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142680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52357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190446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285360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2666253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04714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464">
          <p15:clr>
            <a:srgbClr val="A4A3A4"/>
          </p15:clr>
        </p15:guide>
        <p15:guide id="2" pos="24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8E2FF"/>
    <a:srgbClr val="435CAB"/>
    <a:srgbClr val="43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 autoAdjust="0"/>
    <p:restoredTop sz="96208" autoAdjust="0"/>
  </p:normalViewPr>
  <p:slideViewPr>
    <p:cSldViewPr snapToGrid="0">
      <p:cViewPr varScale="1">
        <p:scale>
          <a:sx n="178" d="100"/>
          <a:sy n="178" d="100"/>
        </p:scale>
        <p:origin x="400" y="17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614" y="-108"/>
      </p:cViewPr>
      <p:guideLst>
        <p:guide orient="horz" pos="4464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2CA728C2-7CEE-4F70-B481-3C6FD5129554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8A6EB68E-D990-462F-BBDF-D71315C8F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946E6554-8545-4A38-9DC7-59EED6153C45}" type="datetimeFigureOut">
              <a:rPr lang="en-US" smtClean="0"/>
              <a:pPr/>
              <a:t>10/17/20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36613" y="1062038"/>
            <a:ext cx="9445626" cy="5314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391" tIns="62696" rIns="125391" bIns="626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240" y="6732270"/>
            <a:ext cx="6217920" cy="6377940"/>
          </a:xfrm>
          <a:prstGeom prst="rect">
            <a:avLst/>
          </a:prstGeom>
        </p:spPr>
        <p:txBody>
          <a:bodyPr vert="horz" lIns="125391" tIns="62696" rIns="125391" bIns="62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30E5BA5E-AFF1-470A-B870-6AD250EE6C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9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8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68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57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46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8883" y="2441448"/>
            <a:ext cx="10360501" cy="1975104"/>
          </a:xfrm>
        </p:spPr>
        <p:txBody>
          <a:bodyPr/>
          <a:lstStyle>
            <a:lvl1pPr marR="10882" algn="l">
              <a:defRPr sz="4800" b="1" cap="small" spc="0" baseline="0">
                <a:effectLst>
                  <a:reflection blurRad="12700" stA="34000" endA="740" endPos="53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 dirty="0"/>
              <a:t>Click to edit Master</a:t>
            </a:r>
            <a:br>
              <a:rPr kumimoji="0" lang="en-US" dirty="0"/>
            </a:b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8883" y="4429444"/>
            <a:ext cx="10360501" cy="1508760"/>
          </a:xfrm>
        </p:spPr>
        <p:txBody>
          <a:bodyPr lIns="143684" tIns="65311"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4106" indent="0" algn="ctr">
              <a:buNone/>
            </a:lvl2pPr>
            <a:lvl3pPr marL="1088212" indent="0" algn="ctr">
              <a:buNone/>
            </a:lvl3pPr>
            <a:lvl4pPr marL="1632319" indent="0" algn="ctr">
              <a:buNone/>
            </a:lvl4pPr>
            <a:lvl5pPr marL="2176425" indent="0" algn="ctr">
              <a:buNone/>
            </a:lvl5pPr>
            <a:lvl6pPr marL="2720531" indent="0" algn="ctr">
              <a:buNone/>
            </a:lvl6pPr>
            <a:lvl7pPr marL="3264636" indent="0" algn="ctr">
              <a:buNone/>
            </a:lvl7pPr>
            <a:lvl8pPr marL="3808742" indent="0" algn="ctr">
              <a:buNone/>
            </a:lvl8pPr>
            <a:lvl9pPr marL="4352849" indent="0" algn="ctr">
              <a:buNone/>
            </a:lvl9pPr>
            <a:extLst/>
          </a:lstStyle>
          <a:p>
            <a:r>
              <a:rPr kumimoji="0" lang="en-US" dirty="0"/>
              <a:t>Click to edit Master subtitle style, author, date/time and venue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9A6080-94AE-114B-BFA5-5FA5BB16A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5187" y="762000"/>
            <a:ext cx="1553499" cy="581673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DD59582C-EC1D-E141-AB7B-02DC15CFF0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963A48C2-FDAB-BA4F-9530-E8EB807624F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F5DCC0E-BBFB-B94A-8E23-BC56C8585AD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6F61AE0D-ED5D-AA4E-9EC5-E0CB4FA320CD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B906-6D47-F641-A960-3F844599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9097" y="762001"/>
            <a:ext cx="8650287" cy="575878"/>
          </a:xfrm>
        </p:spPr>
        <p:txBody>
          <a:bodyPr anchor="ctr">
            <a:normAutofit/>
          </a:bodyPr>
          <a:lstStyle>
            <a:lvl1pPr algn="r">
              <a:buFontTx/>
              <a:buNone/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Heading for Master Tile Page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615400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180111"/>
            <a:ext cx="10360501" cy="517544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 anchor="b"/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18727FE-8BA6-410E-8B18-E4109D39D295}" type="slidenum">
              <a:rPr lang="en-US" smtClean="0"/>
              <a:pPr/>
              <a:t>‹#›</a:t>
            </a:fld>
            <a:endParaRPr lang="en-US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096F9-F0B5-BE4C-8C00-DC93580B1204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31E13451-C14D-544F-B719-37126F202568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51068A-5160-4B4C-93B2-06D562441B3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E8E7A6A-208A-1441-AD4B-FCB7EE7C8219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8BE2A70-6E58-3143-8192-896457FADC1A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7F5FD-576C-994A-89F7-BA48AFD51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9292" y="6364030"/>
            <a:ext cx="887968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3" cy="493970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964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508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D1FB4D32-6D90-4436-8F4E-272F3EB1B7E7}" type="slidenum">
              <a:rPr lang="en-US" smtClean="0"/>
              <a:pPr/>
              <a:t>‹#›</a:t>
            </a:fld>
            <a:endParaRPr lang="en-US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7680A5-4331-0D47-9212-AD025BCA49F6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AF278599-C203-8D41-BE56-B8EBB9BDC48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43F6D8EC-3289-7741-9581-2635DBB3C18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6698457-041F-3440-A4C2-65371F429795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5CA6F6F-66A8-FA4A-A6C7-8EE5E3027061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C87EE27-C2A7-8F44-8B03-588ADFD59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886" y="6364029"/>
            <a:ext cx="840105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4" cy="441323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031072"/>
            <a:ext cx="5385515" cy="639762"/>
          </a:xfrm>
        </p:spPr>
        <p:txBody>
          <a:bodyPr anchor="ctr"/>
          <a:lstStyle>
            <a:lvl1pPr marL="87057" indent="0" algn="l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5" y="1031072"/>
            <a:ext cx="5387630" cy="639762"/>
          </a:xfrm>
        </p:spPr>
        <p:txBody>
          <a:bodyPr anchor="ctr"/>
          <a:lstStyle>
            <a:lvl1pPr marL="87057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680358"/>
            <a:ext cx="5385515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1680358"/>
            <a:ext cx="5387630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2"/>
          </a:xfrm>
        </p:spPr>
        <p:txBody>
          <a:bodyPr/>
          <a:lstStyle>
            <a:lvl1pPr>
              <a:defRPr sz="1400"/>
            </a:lvl1pPr>
          </a:lstStyle>
          <a:p>
            <a:fld id="{6BB64760-54A4-47C5-96F5-6B538CBEB93F}" type="slidenum">
              <a:rPr lang="en-US" smtClean="0"/>
              <a:pPr/>
              <a:t>‹#›</a:t>
            </a:fld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89A100-0B01-D447-95B2-F8026EC9CB27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24067BD7-2C44-C947-91ED-3D3F6EBD25F0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804AC44-9476-E34C-9343-3304FFB7C7C9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85894E84-E52A-344F-85D5-1440B5CB1EA8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0DA3D83-0E11-9149-8A8C-F4D4BFE1AACC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9038177-6C1F-0E45-86A2-5747ED62B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7626" y="6416675"/>
            <a:ext cx="8908257" cy="441323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493970"/>
          </a:xfrm>
        </p:spPr>
        <p:txBody>
          <a:bodyPr anchor="ctr"/>
          <a:lstStyle>
            <a:lvl1pPr>
              <a:defRPr sz="3600"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17AA2687-1D62-4697-B07C-AE046A4947FE}" type="slidenum">
              <a:rPr lang="en-US" smtClean="0"/>
              <a:pPr/>
              <a:t>‹#›</a:t>
            </a:fld>
            <a:endParaRPr lang="en-US" sz="1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C7AB3-2C27-A94E-B234-71886FA82219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19989B60-E064-5744-961D-D06A355BE9B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3059B0D4-AE3B-9542-8787-884FE4FC8FB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7B897A14-7C60-0B40-BB6C-9C4841A9B1F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5F0ABCFD-5814-E14C-B7B1-0E48B3580FA2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0313AE-05FF-7B49-9001-E0202E4F0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7855" y="6364029"/>
            <a:ext cx="9022556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BE378E9E-2D08-4DFB-AA46-1F6EC28612C7}" type="slidenum">
              <a:rPr lang="en-US" smtClean="0"/>
              <a:pPr/>
              <a:t>‹#›</a:t>
            </a:fld>
            <a:endParaRPr lang="en-US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89187A-2112-E14A-836E-76D866D6069E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8AC892C8-C68C-0B45-B868-45BD1E97102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1CFEE9CD-1A56-3E45-AFE8-70EC616D6903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5D4AF4BE-E43C-E640-BA20-CB4BC264DBAD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D2C7B20F-F594-1945-B6EF-017ADC34DDB5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388520-ED7D-FA4D-AF1F-E1B33593C9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880" y="6364029"/>
            <a:ext cx="9351063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73050"/>
            <a:ext cx="10969943" cy="1162050"/>
          </a:xfrm>
        </p:spPr>
        <p:txBody>
          <a:bodyPr anchor="ctr"/>
          <a:lstStyle>
            <a:lvl1pPr algn="l">
              <a:buNone/>
              <a:defRPr sz="4249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435100"/>
            <a:ext cx="3351927" cy="4572000"/>
          </a:xfrm>
        </p:spPr>
        <p:txBody>
          <a:bodyPr>
            <a:normAutofit/>
          </a:bodyPr>
          <a:lstStyle>
            <a:lvl1pPr marL="65293" indent="0">
              <a:buNone/>
              <a:defRPr sz="2000"/>
            </a:lvl1pPr>
            <a:lvl2pPr>
              <a:buNone/>
              <a:defRPr sz="1416"/>
            </a:lvl2pPr>
            <a:lvl3pPr>
              <a:buNone/>
              <a:defRPr sz="1166"/>
            </a:lvl3pPr>
            <a:lvl4pPr>
              <a:buNone/>
              <a:defRPr sz="1083"/>
            </a:lvl4pPr>
            <a:lvl5pPr>
              <a:buNone/>
              <a:defRPr sz="1083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0809" y="1435100"/>
            <a:ext cx="7313295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EB46B189-2616-4EF5-830B-204180E6DCE7}" type="slidenum">
              <a:rPr lang="en-US" smtClean="0"/>
              <a:pPr/>
              <a:t>‹#›</a:t>
            </a:fld>
            <a:endParaRPr lang="en-US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77552A-4F46-FA4F-B779-FC85629CD93A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0A322447-13A3-3944-8B51-1F1B13E4DD40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7B8F2FD-363E-C844-9E16-462EB24B2CB4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1CBC6233-A775-824B-B3C8-A06EE89069F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CB03D6AB-14BE-D541-A428-9949DDD7C2C0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6A5427-BAF0-C442-8F19-CD8C8F2B58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3093" y="6364029"/>
            <a:ext cx="9462637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914400"/>
          </a:xfrm>
          <a:prstGeom prst="rect">
            <a:avLst/>
          </a:prstGeom>
        </p:spPr>
        <p:txBody>
          <a:bodyPr vert="horz" lIns="130622" tIns="65311" rIns="130622" bIns="65311" anchor="t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8883" y="1514475"/>
            <a:ext cx="10360501" cy="4841085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16417" y="6477000"/>
            <a:ext cx="9165432" cy="38100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ctr"/>
            <a:r>
              <a:rPr lang="en-US" dirty="0"/>
              <a:t>Emerging Memories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77810" y="6416676"/>
            <a:ext cx="711015" cy="441324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r"/>
            <a:fld id="{3DA577CB-0DD1-46CB-9328-1156856001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749" kern="1200" spc="-119" baseline="0">
          <a:solidFill>
            <a:schemeClr val="tx2">
              <a:satMod val="200000"/>
            </a:schemeClr>
          </a:solidFill>
          <a:latin typeface="Neo Sans Intel" pitchFamily="34" charset="0"/>
          <a:ea typeface="+mj-ea"/>
          <a:cs typeface="+mj-cs"/>
        </a:defRPr>
      </a:lvl1pPr>
      <a:extLst/>
    </p:titleStyle>
    <p:bodyStyle>
      <a:lvl1pPr marL="489695" indent="-408080" algn="l" rtl="0" eaLnBrk="1" latinLnBrk="0" hangingPunct="1">
        <a:spcBef>
          <a:spcPts val="833"/>
        </a:spcBef>
        <a:buClr>
          <a:schemeClr val="tx2"/>
        </a:buClr>
        <a:buSzPct val="95000"/>
        <a:buFont typeface="Wingdings" pitchFamily="2" charset="2"/>
        <a:buChar char=""/>
        <a:defRPr kumimoji="0" sz="35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1pPr>
      <a:lvl2pPr marL="881452" indent="-340066" algn="l" rtl="0" eaLnBrk="1" latinLnBrk="0" hangingPunct="1">
        <a:spcBef>
          <a:spcPct val="20000"/>
        </a:spcBef>
        <a:buClr>
          <a:schemeClr val="tx2"/>
        </a:buClr>
        <a:buSzPct val="90000"/>
        <a:buFont typeface="Neo Sans Intel" pitchFamily="34" charset="0"/>
        <a:buChar char="—"/>
        <a:defRPr kumimoji="0" sz="30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2pPr>
      <a:lvl3pPr marL="1186151" indent="-272053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83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3pPr>
      <a:lvl4pPr marL="1501733" indent="-272053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58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4pPr>
      <a:lvl5pPr marL="1762904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16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5pPr>
      <a:lvl6pPr marL="2034957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226348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7pPr>
      <a:lvl8pPr marL="2492006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8pPr>
      <a:lvl9pPr marL="272053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2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9925-5DF2-934C-8BF1-47AA78501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Selector, an essential device in each cell</a:t>
            </a:r>
            <a:br>
              <a:rPr lang="en-US" sz="3200" dirty="0"/>
            </a:br>
            <a:r>
              <a:rPr lang="en-US" sz="3200" dirty="0"/>
              <a:t>of cross point memory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F599-C2D7-2C42-9514-5977F6AAC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DerChang Kau</a:t>
            </a:r>
          </a:p>
          <a:p>
            <a:r>
              <a:rPr lang="en-US" dirty="0"/>
              <a:t>Intel Fellow</a:t>
            </a:r>
          </a:p>
          <a:p>
            <a:r>
              <a:rPr lang="en-US" dirty="0"/>
              <a:t>Director, 3D </a:t>
            </a:r>
            <a:r>
              <a:rPr lang="en-US" dirty="0" err="1"/>
              <a:t>XPoint</a:t>
            </a:r>
            <a:r>
              <a:rPr lang="en-US" dirty="0"/>
              <a:t> Memory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C46F-8807-6C4A-B917-E7F2AAD51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SRC Workshop on New Trajectories for Memory and Storage Technologies, Oct/27~29/2020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562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E581-8E56-0D4C-BD59-50F8B6BC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07FF-1102-5E43-9F0A-E4AAA0F0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1615" indent="0">
              <a:buNone/>
            </a:pPr>
            <a:r>
              <a:rPr lang="en-US" sz="2800" dirty="0"/>
              <a:t>Selector, an access device, isolates memory cells in an array.  It improves signal to noise ratio as well as memory access disturbance immunity.  A selector of a cross-point memory cell is a two-terminal switch serially connected to a matching storage element.  An effective selector technology is realized with a low thermal budget process integrated at the cross point of a pair metal straps, a.k.a. </a:t>
            </a:r>
            <a:r>
              <a:rPr lang="en-US" sz="2800" dirty="0" err="1"/>
              <a:t>wordlines</a:t>
            </a:r>
            <a:r>
              <a:rPr lang="en-US" sz="2800" dirty="0"/>
              <a:t> and </a:t>
            </a:r>
            <a:r>
              <a:rPr lang="en-US" sz="2800" dirty="0" err="1"/>
              <a:t>bitlines</a:t>
            </a:r>
            <a:r>
              <a:rPr lang="en-US" sz="2800" dirty="0"/>
              <a:t>.  This backend memory process is compatible with mainstream semiconductor technology featuring CMOS under array with deck stacking for low cost memory products.  In this review, prospective two-terminal switches exhibiting nonlinear I-V characteristics in a cross point memory array will be discussed.   The phenomenology and switching speed with the underline mechanism as well as the compatibility to memory access will be benchmarked.   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DCC2-6A18-E940-9185-7DD99713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</a:t>
            </a:fld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AFE4B-5B21-D448-91FC-85558F64A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2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0E71-45D7-314C-A0F4-C72B7EB6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D626-9A12-F640-818F-2BB356F4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selector needed in a cross-point memory array </a:t>
            </a:r>
          </a:p>
          <a:p>
            <a:r>
              <a:rPr lang="en-US" dirty="0"/>
              <a:t>Examples of two terminal selectors</a:t>
            </a:r>
          </a:p>
          <a:p>
            <a:r>
              <a:rPr lang="en-US" dirty="0"/>
              <a:t>Selector phenomenology and physics </a:t>
            </a:r>
          </a:p>
          <a:p>
            <a:r>
              <a:rPr lang="en-US" dirty="0"/>
              <a:t>Challenges</a:t>
            </a:r>
          </a:p>
          <a:p>
            <a:pPr marL="81615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B9E0D-30B1-9342-A6AD-7B049BE8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3</a:t>
            </a:fld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DDB5B-C18C-E84E-BAE1-C932871D6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38B0-2EE7-3044-BB50-6A24E545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4869"/>
            <a:ext cx="10360501" cy="615400"/>
          </a:xfrm>
        </p:spPr>
        <p:txBody>
          <a:bodyPr/>
          <a:lstStyle/>
          <a:p>
            <a:r>
              <a:rPr lang="en-US" sz="2800" spc="0" dirty="0"/>
              <a:t>Cross Point Memory Array – ½ voltage biased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6183-3F59-B741-8EE0-73F6681B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4086204"/>
            <a:ext cx="10360501" cy="1697403"/>
          </a:xfrm>
        </p:spPr>
        <p:txBody>
          <a:bodyPr>
            <a:normAutofit fontScale="85000" lnSpcReduction="20000"/>
          </a:bodyPr>
          <a:lstStyle/>
          <a:p>
            <a:pPr marL="81615" indent="0">
              <a:buNone/>
            </a:pPr>
            <a:r>
              <a:rPr lang="en-US" sz="2000" dirty="0"/>
              <a:t>The selected bit (</a:t>
            </a:r>
            <a:r>
              <a:rPr lang="en-US" sz="2000" dirty="0">
                <a:solidFill>
                  <a:srgbClr val="92D050"/>
                </a:solidFill>
              </a:rPr>
              <a:t>•</a:t>
            </a:r>
            <a:r>
              <a:rPr lang="en-US" sz="2000" dirty="0"/>
              <a:t>) is at the cross point of the selected </a:t>
            </a:r>
            <a:r>
              <a:rPr lang="en-US" sz="2000" dirty="0" err="1">
                <a:solidFill>
                  <a:schemeClr val="accent1"/>
                </a:solidFill>
              </a:rPr>
              <a:t>bitline</a:t>
            </a:r>
            <a:r>
              <a:rPr lang="en-US" sz="2000" dirty="0"/>
              <a:t> (BL) and </a:t>
            </a:r>
            <a:r>
              <a:rPr lang="en-US" sz="2000" dirty="0" err="1">
                <a:solidFill>
                  <a:srgbClr val="FFFF00"/>
                </a:solidFill>
              </a:rPr>
              <a:t>wordline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(WL)</a:t>
            </a:r>
          </a:p>
          <a:p>
            <a:pPr marL="81615" indent="0">
              <a:buNone/>
            </a:pPr>
            <a:r>
              <a:rPr lang="en-US" sz="2000" dirty="0"/>
              <a:t>Functionality – </a:t>
            </a:r>
          </a:p>
          <a:p>
            <a:r>
              <a:rPr lang="en-US" sz="2000" dirty="0">
                <a:sym typeface="Wingdings" pitchFamily="2" charset="2"/>
              </a:rPr>
              <a:t>A fully networked x-y resistive matrix  Sneak paths thru all de-selected cells (</a:t>
            </a:r>
            <a:r>
              <a:rPr lang="en-US" sz="2000" dirty="0">
                <a:solidFill>
                  <a:schemeClr val="accent3"/>
                </a:solidFill>
              </a:rPr>
              <a:t>•</a:t>
            </a:r>
            <a:r>
              <a:rPr lang="en-US" sz="2000" dirty="0">
                <a:sym typeface="Wingdings" pitchFamily="2" charset="2"/>
              </a:rPr>
              <a:t>) connect the selected BL/WL</a:t>
            </a:r>
            <a:endParaRPr lang="en-US" sz="2000" dirty="0"/>
          </a:p>
          <a:p>
            <a:pPr marL="81615" indent="0">
              <a:buNone/>
            </a:pPr>
            <a:r>
              <a:rPr lang="en-US" sz="2000" dirty="0"/>
              <a:t>Reliability – </a:t>
            </a:r>
          </a:p>
          <a:p>
            <a:r>
              <a:rPr lang="en-US" sz="2000" dirty="0"/>
              <a:t>All bits on selected BL (</a:t>
            </a:r>
            <a:r>
              <a:rPr lang="en-US" sz="2000" dirty="0">
                <a:solidFill>
                  <a:srgbClr val="FF0000"/>
                </a:solidFill>
              </a:rPr>
              <a:t>•</a:t>
            </a:r>
            <a:r>
              <a:rPr lang="en-US" sz="2000" dirty="0"/>
              <a:t>) and selected WL (</a:t>
            </a:r>
            <a:r>
              <a:rPr lang="en-US" sz="2000" dirty="0">
                <a:solidFill>
                  <a:srgbClr val="18E2FF"/>
                </a:solidFill>
              </a:rPr>
              <a:t>•</a:t>
            </a:r>
            <a:r>
              <a:rPr lang="en-US" sz="2000" dirty="0"/>
              <a:t>) are biased  </a:t>
            </a:r>
            <a:r>
              <a:rPr lang="en-US" sz="2000" dirty="0">
                <a:sym typeface="Wingdings" pitchFamily="2" charset="2"/>
              </a:rPr>
              <a:t> Read/Write disturbance and retention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29CDA-67F2-D245-BB45-5928453F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991" y="6352264"/>
            <a:ext cx="711015" cy="441324"/>
          </a:xfrm>
        </p:spPr>
        <p:txBody>
          <a:bodyPr/>
          <a:lstStyle/>
          <a:p>
            <a:fld id="{518727FE-8BA6-410E-8B18-E4109D39D295}" type="slidenum">
              <a:rPr lang="en-US" smtClean="0"/>
              <a:pPr/>
              <a:t>4</a:t>
            </a:fld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16FCC-46A7-044E-ADA0-2583D8F2D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1510" y="5770662"/>
            <a:ext cx="10587606" cy="493970"/>
          </a:xfrm>
        </p:spPr>
        <p:txBody>
          <a:bodyPr anchor="ctr">
            <a:noAutofit/>
          </a:bodyPr>
          <a:lstStyle/>
          <a:p>
            <a:r>
              <a:rPr lang="en-US" sz="2000" dirty="0"/>
              <a:t>A selector isolates memory cells in an array, improves access accuracy and strengthens reliability.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80D56E-617E-F241-8FEA-456DFA7A1ABF}"/>
              </a:ext>
            </a:extLst>
          </p:cNvPr>
          <p:cNvGrpSpPr/>
          <p:nvPr/>
        </p:nvGrpSpPr>
        <p:grpSpPr>
          <a:xfrm>
            <a:off x="1417192" y="859916"/>
            <a:ext cx="8845627" cy="2856363"/>
            <a:chOff x="1417192" y="1317132"/>
            <a:chExt cx="8845627" cy="28563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71E2D3-C3C0-8F41-A478-F9B84C9048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7192" y="1317132"/>
              <a:ext cx="4264022" cy="2854818"/>
              <a:chOff x="5460747" y="2039167"/>
              <a:chExt cx="4264022" cy="2854818"/>
            </a:xfrm>
          </p:grpSpPr>
          <p:sp>
            <p:nvSpPr>
              <p:cNvPr id="15" name="Text Box 107">
                <a:extLst>
                  <a:ext uri="{FF2B5EF4-FFF2-40B4-BE49-F238E27FC236}">
                    <a16:creationId xmlns:a16="http://schemas.microsoft.com/office/drawing/2014/main" id="{687169A9-1264-7C42-9F78-82068B16D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919812">
                <a:off x="6935641" y="3039583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sp>
            <p:nvSpPr>
              <p:cNvPr id="16" name="Text Box 106">
                <a:extLst>
                  <a:ext uri="{FF2B5EF4-FFF2-40B4-BE49-F238E27FC236}">
                    <a16:creationId xmlns:a16="http://schemas.microsoft.com/office/drawing/2014/main" id="{9EB6BAB3-286B-2B4C-8E74-31FD8655A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3747" y="3888363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sp>
            <p:nvSpPr>
              <p:cNvPr id="17" name="Text Box 106">
                <a:extLst>
                  <a:ext uri="{FF2B5EF4-FFF2-40B4-BE49-F238E27FC236}">
                    <a16:creationId xmlns:a16="http://schemas.microsoft.com/office/drawing/2014/main" id="{DB1E59DB-82FB-5742-AA53-34244B9765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2021" y="2374730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sp>
            <p:nvSpPr>
              <p:cNvPr id="18" name="Text Box 107">
                <a:extLst>
                  <a:ext uri="{FF2B5EF4-FFF2-40B4-BE49-F238E27FC236}">
                    <a16:creationId xmlns:a16="http://schemas.microsoft.com/office/drawing/2014/main" id="{9D6C97FB-EF3F-FD4B-AED0-2FBF58A8D1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919812">
                <a:off x="7809164" y="3572968"/>
                <a:ext cx="657225" cy="914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latin typeface="Neo Sans Intel Medium" panose="020B0604020202020204" pitchFamily="34" charset="77"/>
                  </a:rPr>
                  <a:t>…</a:t>
                </a:r>
              </a:p>
            </p:txBody>
          </p:sp>
          <p:grpSp>
            <p:nvGrpSpPr>
              <p:cNvPr id="19" name="Group 74">
                <a:extLst>
                  <a:ext uri="{FF2B5EF4-FFF2-40B4-BE49-F238E27FC236}">
                    <a16:creationId xmlns:a16="http://schemas.microsoft.com/office/drawing/2014/main" id="{2F892612-7639-A64A-BC29-A996A83585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4708" y="4066339"/>
                <a:ext cx="381000" cy="673822"/>
                <a:chOff x="2496" y="2405"/>
                <a:chExt cx="288" cy="667"/>
              </a:xfrm>
            </p:grpSpPr>
            <p:grpSp>
              <p:nvGrpSpPr>
                <p:cNvPr id="92" name="Group 75">
                  <a:extLst>
                    <a:ext uri="{FF2B5EF4-FFF2-40B4-BE49-F238E27FC236}">
                      <a16:creationId xmlns:a16="http://schemas.microsoft.com/office/drawing/2014/main" id="{9ABD6C57-8932-C24D-BCE4-F4CE964394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95" name="Oval 76">
                    <a:extLst>
                      <a:ext uri="{FF2B5EF4-FFF2-40B4-BE49-F238E27FC236}">
                        <a16:creationId xmlns:a16="http://schemas.microsoft.com/office/drawing/2014/main" id="{5CD72198-673C-8E42-9574-226D388218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dirty="0"/>
                  </a:p>
                </p:txBody>
              </p:sp>
              <p:sp>
                <p:nvSpPr>
                  <p:cNvPr id="96" name="Line 77">
                    <a:extLst>
                      <a:ext uri="{FF2B5EF4-FFF2-40B4-BE49-F238E27FC236}">
                        <a16:creationId xmlns:a16="http://schemas.microsoft.com/office/drawing/2014/main" id="{52B773E8-D93E-0E40-ADC4-B3D5215DB2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78">
                    <a:extLst>
                      <a:ext uri="{FF2B5EF4-FFF2-40B4-BE49-F238E27FC236}">
                        <a16:creationId xmlns:a16="http://schemas.microsoft.com/office/drawing/2014/main" id="{843E88B5-E1E5-C74C-8D2B-C7C5E045A1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79">
                    <a:extLst>
                      <a:ext uri="{FF2B5EF4-FFF2-40B4-BE49-F238E27FC236}">
                        <a16:creationId xmlns:a16="http://schemas.microsoft.com/office/drawing/2014/main" id="{340F4371-A995-F24A-BCDA-11E25D7D94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80">
                    <a:extLst>
                      <a:ext uri="{FF2B5EF4-FFF2-40B4-BE49-F238E27FC236}">
                        <a16:creationId xmlns:a16="http://schemas.microsoft.com/office/drawing/2014/main" id="{4C8C8CB4-7069-784E-AD6E-957C244FAC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" name="Line 88">
                  <a:extLst>
                    <a:ext uri="{FF2B5EF4-FFF2-40B4-BE49-F238E27FC236}">
                      <a16:creationId xmlns:a16="http://schemas.microsoft.com/office/drawing/2014/main" id="{B881E291-237F-6543-A886-6E0A23843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89">
                  <a:extLst>
                    <a:ext uri="{FF2B5EF4-FFF2-40B4-BE49-F238E27FC236}">
                      <a16:creationId xmlns:a16="http://schemas.microsoft.com/office/drawing/2014/main" id="{2DA60381-006B-614A-859F-6FB234454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00B05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74">
                <a:extLst>
                  <a:ext uri="{FF2B5EF4-FFF2-40B4-BE49-F238E27FC236}">
                    <a16:creationId xmlns:a16="http://schemas.microsoft.com/office/drawing/2014/main" id="{4C9FA640-3252-964E-8D76-7FF0953636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48198" y="3147115"/>
                <a:ext cx="381000" cy="673822"/>
                <a:chOff x="2496" y="2405"/>
                <a:chExt cx="288" cy="667"/>
              </a:xfrm>
            </p:grpSpPr>
            <p:grpSp>
              <p:nvGrpSpPr>
                <p:cNvPr id="84" name="Group 75">
                  <a:extLst>
                    <a:ext uri="{FF2B5EF4-FFF2-40B4-BE49-F238E27FC236}">
                      <a16:creationId xmlns:a16="http://schemas.microsoft.com/office/drawing/2014/main" id="{7816E79F-F38B-644F-B387-9583936AD7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87" name="Oval 76">
                    <a:extLst>
                      <a:ext uri="{FF2B5EF4-FFF2-40B4-BE49-F238E27FC236}">
                        <a16:creationId xmlns:a16="http://schemas.microsoft.com/office/drawing/2014/main" id="{834A78E5-CBAC-174A-947F-1E2C5B6D73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dirty="0"/>
                  </a:p>
                </p:txBody>
              </p:sp>
              <p:sp>
                <p:nvSpPr>
                  <p:cNvPr id="88" name="Line 77">
                    <a:extLst>
                      <a:ext uri="{FF2B5EF4-FFF2-40B4-BE49-F238E27FC236}">
                        <a16:creationId xmlns:a16="http://schemas.microsoft.com/office/drawing/2014/main" id="{3D7F6DDB-9960-8149-B522-CE4D5CA574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78">
                    <a:extLst>
                      <a:ext uri="{FF2B5EF4-FFF2-40B4-BE49-F238E27FC236}">
                        <a16:creationId xmlns:a16="http://schemas.microsoft.com/office/drawing/2014/main" id="{F623BA4B-5810-B040-A1AD-3BEB2016B7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79">
                    <a:extLst>
                      <a:ext uri="{FF2B5EF4-FFF2-40B4-BE49-F238E27FC236}">
                        <a16:creationId xmlns:a16="http://schemas.microsoft.com/office/drawing/2014/main" id="{52C4BF8D-1DD2-3246-832F-3DBDC3445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80">
                    <a:extLst>
                      <a:ext uri="{FF2B5EF4-FFF2-40B4-BE49-F238E27FC236}">
                        <a16:creationId xmlns:a16="http://schemas.microsoft.com/office/drawing/2014/main" id="{52550697-D7EC-C845-B91A-EDDEAA9813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5" name="Line 88">
                  <a:extLst>
                    <a:ext uri="{FF2B5EF4-FFF2-40B4-BE49-F238E27FC236}">
                      <a16:creationId xmlns:a16="http://schemas.microsoft.com/office/drawing/2014/main" id="{1F10B084-AAD1-8C4E-BDBB-E25AFF770A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89">
                  <a:extLst>
                    <a:ext uri="{FF2B5EF4-FFF2-40B4-BE49-F238E27FC236}">
                      <a16:creationId xmlns:a16="http://schemas.microsoft.com/office/drawing/2014/main" id="{73B1E6B9-B8EE-AA4A-801B-B2195F72E1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4033CF84-A998-A64E-9623-B5910C283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5747" y="2519765"/>
                <a:ext cx="2057400" cy="1905000"/>
              </a:xfrm>
              <a:prstGeom prst="line">
                <a:avLst/>
              </a:prstGeom>
              <a:noFill/>
              <a:ln w="57150">
                <a:solidFill>
                  <a:srgbClr val="92D05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9E2E53C1-9906-8548-B5DA-636D69296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9347" y="4726563"/>
                <a:ext cx="22860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8">
                <a:extLst>
                  <a:ext uri="{FF2B5EF4-FFF2-40B4-BE49-F238E27FC236}">
                    <a16:creationId xmlns:a16="http://schemas.microsoft.com/office/drawing/2014/main" id="{DFBD362D-04D3-1144-918D-06D5DAFE6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4947" y="3327975"/>
                <a:ext cx="381000" cy="29051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FFE12791-368D-DF4B-A0CE-750B5623C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447" y="3474025"/>
                <a:ext cx="25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43C5518A-5523-8B45-8EB5-F42E8136B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33189" y="3350041"/>
                <a:ext cx="5758" cy="1239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D35C3C86-269D-F547-8340-6893D1717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6189" y="3474025"/>
                <a:ext cx="5758" cy="144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5C3B2078-87B3-044A-A852-A27A7D329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18298" y="3350041"/>
                <a:ext cx="108540" cy="2681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9">
                <a:extLst>
                  <a:ext uri="{FF2B5EF4-FFF2-40B4-BE49-F238E27FC236}">
                    <a16:creationId xmlns:a16="http://schemas.microsoft.com/office/drawing/2014/main" id="{B6469159-6775-9942-A885-A61BA9EFE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5447" y="3129365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0">
                <a:extLst>
                  <a:ext uri="{FF2B5EF4-FFF2-40B4-BE49-F238E27FC236}">
                    <a16:creationId xmlns:a16="http://schemas.microsoft.com/office/drawing/2014/main" id="{32842440-A433-9B45-AFBD-25F6CF356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5447" y="3618488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31">
                <a:extLst>
                  <a:ext uri="{FF2B5EF4-FFF2-40B4-BE49-F238E27FC236}">
                    <a16:creationId xmlns:a16="http://schemas.microsoft.com/office/drawing/2014/main" id="{5AFFE4F4-DEC0-9446-B175-EB7ECE284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2147" y="2870775"/>
                <a:ext cx="381000" cy="29051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Line 32">
                <a:extLst>
                  <a:ext uri="{FF2B5EF4-FFF2-40B4-BE49-F238E27FC236}">
                    <a16:creationId xmlns:a16="http://schemas.microsoft.com/office/drawing/2014/main" id="{77BC3FEF-FBE5-464A-A9E3-C35AF85F0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5647" y="3016825"/>
                <a:ext cx="25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3">
                <a:extLst>
                  <a:ext uri="{FF2B5EF4-FFF2-40B4-BE49-F238E27FC236}">
                    <a16:creationId xmlns:a16="http://schemas.microsoft.com/office/drawing/2014/main" id="{86DC670A-50AA-6B40-9AA3-C924864FA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89791" y="2900355"/>
                <a:ext cx="6356" cy="1164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4">
                <a:extLst>
                  <a:ext uri="{FF2B5EF4-FFF2-40B4-BE49-F238E27FC236}">
                    <a16:creationId xmlns:a16="http://schemas.microsoft.com/office/drawing/2014/main" id="{90C35D28-2DA2-F048-916D-9824712F0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94547" y="2892828"/>
                <a:ext cx="69845" cy="2196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5">
                <a:extLst>
                  <a:ext uri="{FF2B5EF4-FFF2-40B4-BE49-F238E27FC236}">
                    <a16:creationId xmlns:a16="http://schemas.microsoft.com/office/drawing/2014/main" id="{883FAD04-8D91-524A-A293-6F5212C06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69147" y="3016825"/>
                <a:ext cx="0" cy="968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6">
                <a:extLst>
                  <a:ext uri="{FF2B5EF4-FFF2-40B4-BE49-F238E27FC236}">
                    <a16:creationId xmlns:a16="http://schemas.microsoft.com/office/drawing/2014/main" id="{251457DC-B8D9-C34D-9C0E-FC40AD02D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31047" y="3113663"/>
                <a:ext cx="69850" cy="155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2">
                <a:extLst>
                  <a:ext uri="{FF2B5EF4-FFF2-40B4-BE49-F238E27FC236}">
                    <a16:creationId xmlns:a16="http://schemas.microsoft.com/office/drawing/2014/main" id="{4BF9AAC2-BAE7-EE45-9D46-1F2CF075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2647" y="2672165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43">
                <a:extLst>
                  <a:ext uri="{FF2B5EF4-FFF2-40B4-BE49-F238E27FC236}">
                    <a16:creationId xmlns:a16="http://schemas.microsoft.com/office/drawing/2014/main" id="{546F784F-C525-3B4C-93BF-F1A3E1E05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2647" y="3161288"/>
                <a:ext cx="0" cy="193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57">
                <a:extLst>
                  <a:ext uri="{FF2B5EF4-FFF2-40B4-BE49-F238E27FC236}">
                    <a16:creationId xmlns:a16="http://schemas.microsoft.com/office/drawing/2014/main" id="{2D9CED12-DCA1-9C48-A83F-161C9C3C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60747" y="2519765"/>
                <a:ext cx="2057400" cy="1905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3">
                <a:extLst>
                  <a:ext uri="{FF2B5EF4-FFF2-40B4-BE49-F238E27FC236}">
                    <a16:creationId xmlns:a16="http://schemas.microsoft.com/office/drawing/2014/main" id="{A344898D-FE52-8640-8559-EA1712A93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17947" y="2519765"/>
                <a:ext cx="2057400" cy="1905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04">
                <a:extLst>
                  <a:ext uri="{FF2B5EF4-FFF2-40B4-BE49-F238E27FC236}">
                    <a16:creationId xmlns:a16="http://schemas.microsoft.com/office/drawing/2014/main" id="{5C4BDDB6-00E3-EB43-A151-99110313B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03747" y="3812163"/>
                <a:ext cx="228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05">
                <a:extLst>
                  <a:ext uri="{FF2B5EF4-FFF2-40B4-BE49-F238E27FC236}">
                    <a16:creationId xmlns:a16="http://schemas.microsoft.com/office/drawing/2014/main" id="{E7DAA5F0-5B96-864A-8D96-C6F96CD0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37147" y="3354963"/>
                <a:ext cx="228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108">
                <a:extLst>
                  <a:ext uri="{FF2B5EF4-FFF2-40B4-BE49-F238E27FC236}">
                    <a16:creationId xmlns:a16="http://schemas.microsoft.com/office/drawing/2014/main" id="{94E96C92-B51D-8144-8D0A-A5BF90201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3120" y="2161824"/>
                <a:ext cx="501649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chemeClr val="accent1"/>
                    </a:solidFill>
                    <a:latin typeface="Neo Sans Intel" panose="020B0504020202020204" pitchFamily="34" charset="77"/>
                  </a:rPr>
                  <a:t>+½V</a:t>
                </a:r>
                <a:endParaRPr lang="en-US" altLang="en-US" b="1" baseline="-25000" dirty="0">
                  <a:solidFill>
                    <a:schemeClr val="accent1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43" name="AutoShape 110">
                <a:extLst>
                  <a:ext uri="{FF2B5EF4-FFF2-40B4-BE49-F238E27FC236}">
                    <a16:creationId xmlns:a16="http://schemas.microsoft.com/office/drawing/2014/main" id="{E422C5A1-EDF9-A646-B16B-109ECA5018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7979543" y="1924904"/>
                <a:ext cx="152400" cy="990600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44" name="AutoShape 113">
                <a:extLst>
                  <a:ext uri="{FF2B5EF4-FFF2-40B4-BE49-F238E27FC236}">
                    <a16:creationId xmlns:a16="http://schemas.microsoft.com/office/drawing/2014/main" id="{D6E5B96A-A2D7-3A4C-A804-B06739E035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588538">
                <a:off x="9042147" y="3354963"/>
                <a:ext cx="152400" cy="990600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grpSp>
            <p:nvGrpSpPr>
              <p:cNvPr id="45" name="Group 74">
                <a:extLst>
                  <a:ext uri="{FF2B5EF4-FFF2-40B4-BE49-F238E27FC236}">
                    <a16:creationId xmlns:a16="http://schemas.microsoft.com/office/drawing/2014/main" id="{E125451F-F0DE-BF40-8238-5DCD9C7E6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45674" y="2685629"/>
                <a:ext cx="381000" cy="673822"/>
                <a:chOff x="2496" y="2405"/>
                <a:chExt cx="288" cy="667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B4D2E1C-A2BA-3141-8942-354BE3DCFB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79" name="Oval 76">
                    <a:extLst>
                      <a:ext uri="{FF2B5EF4-FFF2-40B4-BE49-F238E27FC236}">
                        <a16:creationId xmlns:a16="http://schemas.microsoft.com/office/drawing/2014/main" id="{9F12406F-CF39-A04B-B372-6013831EEF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dirty="0"/>
                  </a:p>
                </p:txBody>
              </p:sp>
              <p:sp>
                <p:nvSpPr>
                  <p:cNvPr id="80" name="Line 77">
                    <a:extLst>
                      <a:ext uri="{FF2B5EF4-FFF2-40B4-BE49-F238E27FC236}">
                        <a16:creationId xmlns:a16="http://schemas.microsoft.com/office/drawing/2014/main" id="{5B289795-88F4-7D44-B8BD-BCD756CC8E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78">
                    <a:extLst>
                      <a:ext uri="{FF2B5EF4-FFF2-40B4-BE49-F238E27FC236}">
                        <a16:creationId xmlns:a16="http://schemas.microsoft.com/office/drawing/2014/main" id="{369A92AF-64D8-B44A-95A6-B1E9453F15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79">
                    <a:extLst>
                      <a:ext uri="{FF2B5EF4-FFF2-40B4-BE49-F238E27FC236}">
                        <a16:creationId xmlns:a16="http://schemas.microsoft.com/office/drawing/2014/main" id="{485DF1F1-1A97-304B-A4F8-F98E210EE8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80">
                    <a:extLst>
                      <a:ext uri="{FF2B5EF4-FFF2-40B4-BE49-F238E27FC236}">
                        <a16:creationId xmlns:a16="http://schemas.microsoft.com/office/drawing/2014/main" id="{6AC0CDBA-D438-AA43-9E99-383A567C51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Line 88">
                  <a:extLst>
                    <a:ext uri="{FF2B5EF4-FFF2-40B4-BE49-F238E27FC236}">
                      <a16:creationId xmlns:a16="http://schemas.microsoft.com/office/drawing/2014/main" id="{B9424608-F143-7B49-B2CF-C96292178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89">
                  <a:extLst>
                    <a:ext uri="{FF2B5EF4-FFF2-40B4-BE49-F238E27FC236}">
                      <a16:creationId xmlns:a16="http://schemas.microsoft.com/office/drawing/2014/main" id="{7CCB7573-0E5B-8842-A4FB-CABC3BA76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74">
                <a:extLst>
                  <a:ext uri="{FF2B5EF4-FFF2-40B4-BE49-F238E27FC236}">
                    <a16:creationId xmlns:a16="http://schemas.microsoft.com/office/drawing/2014/main" id="{77D9FCA3-D4EA-D045-9A3A-0B731C8B7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7894" y="4043765"/>
                <a:ext cx="381000" cy="673822"/>
                <a:chOff x="2496" y="2405"/>
                <a:chExt cx="288" cy="667"/>
              </a:xfrm>
            </p:grpSpPr>
            <p:grpSp>
              <p:nvGrpSpPr>
                <p:cNvPr id="68" name="Group 75">
                  <a:extLst>
                    <a:ext uri="{FF2B5EF4-FFF2-40B4-BE49-F238E27FC236}">
                      <a16:creationId xmlns:a16="http://schemas.microsoft.com/office/drawing/2014/main" id="{AD509217-16E1-654C-8A40-109466F5E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71" name="Oval 76">
                    <a:extLst>
                      <a:ext uri="{FF2B5EF4-FFF2-40B4-BE49-F238E27FC236}">
                        <a16:creationId xmlns:a16="http://schemas.microsoft.com/office/drawing/2014/main" id="{27258E33-CD2A-4542-B6E8-3538AEDD28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dirty="0"/>
                  </a:p>
                </p:txBody>
              </p:sp>
              <p:sp>
                <p:nvSpPr>
                  <p:cNvPr id="72" name="Line 77">
                    <a:extLst>
                      <a:ext uri="{FF2B5EF4-FFF2-40B4-BE49-F238E27FC236}">
                        <a16:creationId xmlns:a16="http://schemas.microsoft.com/office/drawing/2014/main" id="{6F920E1A-E640-E24F-AF2D-6EE6D2D7BE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78">
                    <a:extLst>
                      <a:ext uri="{FF2B5EF4-FFF2-40B4-BE49-F238E27FC236}">
                        <a16:creationId xmlns:a16="http://schemas.microsoft.com/office/drawing/2014/main" id="{4513C3B8-0D49-8D43-971B-928785EB27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79">
                    <a:extLst>
                      <a:ext uri="{FF2B5EF4-FFF2-40B4-BE49-F238E27FC236}">
                        <a16:creationId xmlns:a16="http://schemas.microsoft.com/office/drawing/2014/main" id="{34D7EE00-6939-124D-8986-897050257B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80">
                    <a:extLst>
                      <a:ext uri="{FF2B5EF4-FFF2-40B4-BE49-F238E27FC236}">
                        <a16:creationId xmlns:a16="http://schemas.microsoft.com/office/drawing/2014/main" id="{818C9113-74CC-4848-A8C7-3E3FE21FA4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" name="Line 88">
                  <a:extLst>
                    <a:ext uri="{FF2B5EF4-FFF2-40B4-BE49-F238E27FC236}">
                      <a16:creationId xmlns:a16="http://schemas.microsoft.com/office/drawing/2014/main" id="{206CED46-5A39-7848-9015-7F4CD152A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89">
                  <a:extLst>
                    <a:ext uri="{FF2B5EF4-FFF2-40B4-BE49-F238E27FC236}">
                      <a16:creationId xmlns:a16="http://schemas.microsoft.com/office/drawing/2014/main" id="{BDC22FD8-16A1-1F45-88BA-DFC2743B73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74">
                <a:extLst>
                  <a:ext uri="{FF2B5EF4-FFF2-40B4-BE49-F238E27FC236}">
                    <a16:creationId xmlns:a16="http://schemas.microsoft.com/office/drawing/2014/main" id="{E598A7EF-A8AC-5744-8908-020AB6AE9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12018" y="4052741"/>
                <a:ext cx="381000" cy="673822"/>
                <a:chOff x="2496" y="2405"/>
                <a:chExt cx="288" cy="667"/>
              </a:xfrm>
            </p:grpSpPr>
            <p:grpSp>
              <p:nvGrpSpPr>
                <p:cNvPr id="60" name="Group 75">
                  <a:extLst>
                    <a:ext uri="{FF2B5EF4-FFF2-40B4-BE49-F238E27FC236}">
                      <a16:creationId xmlns:a16="http://schemas.microsoft.com/office/drawing/2014/main" id="{32472875-20FB-034B-80D0-A0A90916D2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63" name="Oval 76">
                    <a:extLst>
                      <a:ext uri="{FF2B5EF4-FFF2-40B4-BE49-F238E27FC236}">
                        <a16:creationId xmlns:a16="http://schemas.microsoft.com/office/drawing/2014/main" id="{F32617F2-CBB7-DA46-AB69-EE64B29879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dirty="0"/>
                  </a:p>
                </p:txBody>
              </p:sp>
              <p:sp>
                <p:nvSpPr>
                  <p:cNvPr id="64" name="Line 77">
                    <a:extLst>
                      <a:ext uri="{FF2B5EF4-FFF2-40B4-BE49-F238E27FC236}">
                        <a16:creationId xmlns:a16="http://schemas.microsoft.com/office/drawing/2014/main" id="{76D2F3EA-CD88-C047-8EF8-DAABEF9CED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78">
                    <a:extLst>
                      <a:ext uri="{FF2B5EF4-FFF2-40B4-BE49-F238E27FC236}">
                        <a16:creationId xmlns:a16="http://schemas.microsoft.com/office/drawing/2014/main" id="{C3C396E9-B089-F84B-A152-F667BF217E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79">
                    <a:extLst>
                      <a:ext uri="{FF2B5EF4-FFF2-40B4-BE49-F238E27FC236}">
                        <a16:creationId xmlns:a16="http://schemas.microsoft.com/office/drawing/2014/main" id="{D02F3D9D-0058-8945-8FAA-D1844C7F7D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80">
                    <a:extLst>
                      <a:ext uri="{FF2B5EF4-FFF2-40B4-BE49-F238E27FC236}">
                        <a16:creationId xmlns:a16="http://schemas.microsoft.com/office/drawing/2014/main" id="{221F0B78-6593-334E-A8D6-F50D075117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" name="Line 88">
                  <a:extLst>
                    <a:ext uri="{FF2B5EF4-FFF2-40B4-BE49-F238E27FC236}">
                      <a16:creationId xmlns:a16="http://schemas.microsoft.com/office/drawing/2014/main" id="{7A7F48DC-F0BB-AF4C-B3D8-A34623194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89">
                  <a:extLst>
                    <a:ext uri="{FF2B5EF4-FFF2-40B4-BE49-F238E27FC236}">
                      <a16:creationId xmlns:a16="http://schemas.microsoft.com/office/drawing/2014/main" id="{8F2765C5-CB4D-7940-9954-BD49FD6E5F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74">
                <a:extLst>
                  <a:ext uri="{FF2B5EF4-FFF2-40B4-BE49-F238E27FC236}">
                    <a16:creationId xmlns:a16="http://schemas.microsoft.com/office/drawing/2014/main" id="{76CD6FE4-7E74-4549-BD98-D5E9C0BFD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12439" y="2668427"/>
                <a:ext cx="381000" cy="673822"/>
                <a:chOff x="2496" y="2405"/>
                <a:chExt cx="288" cy="667"/>
              </a:xfrm>
            </p:grpSpPr>
            <p:grpSp>
              <p:nvGrpSpPr>
                <p:cNvPr id="52" name="Group 75">
                  <a:extLst>
                    <a:ext uri="{FF2B5EF4-FFF2-40B4-BE49-F238E27FC236}">
                      <a16:creationId xmlns:a16="http://schemas.microsoft.com/office/drawing/2014/main" id="{8F92C41F-F369-9444-A0C2-0613D2D13C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592"/>
                  <a:ext cx="288" cy="288"/>
                  <a:chOff x="5040" y="2688"/>
                  <a:chExt cx="288" cy="288"/>
                </a:xfrm>
              </p:grpSpPr>
              <p:sp>
                <p:nvSpPr>
                  <p:cNvPr id="55" name="Oval 76">
                    <a:extLst>
                      <a:ext uri="{FF2B5EF4-FFF2-40B4-BE49-F238E27FC236}">
                        <a16:creationId xmlns:a16="http://schemas.microsoft.com/office/drawing/2014/main" id="{DB4772F4-5776-444F-9BAF-A1A4BD34A0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dirty="0"/>
                  </a:p>
                </p:txBody>
              </p:sp>
              <p:sp>
                <p:nvSpPr>
                  <p:cNvPr id="56" name="Line 77">
                    <a:extLst>
                      <a:ext uri="{FF2B5EF4-FFF2-40B4-BE49-F238E27FC236}">
                        <a16:creationId xmlns:a16="http://schemas.microsoft.com/office/drawing/2014/main" id="{BC63D5A3-0D10-5849-9CCB-38ADA15795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78">
                    <a:extLst>
                      <a:ext uri="{FF2B5EF4-FFF2-40B4-BE49-F238E27FC236}">
                        <a16:creationId xmlns:a16="http://schemas.microsoft.com/office/drawing/2014/main" id="{AEF9C501-D2C7-A64E-A259-9B7C38CCEF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29" y="2718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79">
                    <a:extLst>
                      <a:ext uri="{FF2B5EF4-FFF2-40B4-BE49-F238E27FC236}">
                        <a16:creationId xmlns:a16="http://schemas.microsoft.com/office/drawing/2014/main" id="{A18A6B32-80A3-4D49-93E0-FC51BE498F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8" y="2702"/>
                    <a:ext cx="91" cy="2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80">
                    <a:extLst>
                      <a:ext uri="{FF2B5EF4-FFF2-40B4-BE49-F238E27FC236}">
                        <a16:creationId xmlns:a16="http://schemas.microsoft.com/office/drawing/2014/main" id="{34B95288-0C53-FC4C-92AA-FCE53961B7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4" y="2832"/>
                    <a:ext cx="2" cy="13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Line 88">
                  <a:extLst>
                    <a:ext uri="{FF2B5EF4-FFF2-40B4-BE49-F238E27FC236}">
                      <a16:creationId xmlns:a16="http://schemas.microsoft.com/office/drawing/2014/main" id="{8EA93B60-6D94-5446-8E0B-2B692647F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405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89">
                  <a:extLst>
                    <a:ext uri="{FF2B5EF4-FFF2-40B4-BE49-F238E27FC236}">
                      <a16:creationId xmlns:a16="http://schemas.microsoft.com/office/drawing/2014/main" id="{1D3B8961-7362-D441-87DD-8EA741BBE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 Box 108">
                <a:extLst>
                  <a:ext uri="{FF2B5EF4-FFF2-40B4-BE49-F238E27FC236}">
                    <a16:creationId xmlns:a16="http://schemas.microsoft.com/office/drawing/2014/main" id="{BE1BC257-76BD-9447-B9CF-5E52881A6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9939" y="2039167"/>
                <a:ext cx="291272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Neo Sans Intel" panose="020B0504020202020204" pitchFamily="34" charset="77"/>
                  </a:rPr>
                  <a:t>0V</a:t>
                </a:r>
                <a:endParaRPr lang="en-US" altLang="en-US" b="1" baseline="-25000" dirty="0">
                  <a:latin typeface="Neo Sans Intel" panose="020B0504020202020204" pitchFamily="34" charset="77"/>
                </a:endParaRPr>
              </a:p>
            </p:txBody>
          </p:sp>
          <p:sp>
            <p:nvSpPr>
              <p:cNvPr id="50" name="Text Box 108">
                <a:extLst>
                  <a:ext uri="{FF2B5EF4-FFF2-40B4-BE49-F238E27FC236}">
                    <a16:creationId xmlns:a16="http://schemas.microsoft.com/office/drawing/2014/main" id="{2359852A-2D5E-C349-81F4-0D640C82C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85320" y="4586337"/>
                <a:ext cx="513758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FFFF00"/>
                    </a:solidFill>
                    <a:latin typeface="Neo Sans Intel" panose="020B0504020202020204" pitchFamily="34" charset="77"/>
                  </a:rPr>
                  <a:t>–½V</a:t>
                </a:r>
                <a:endParaRPr lang="en-US" altLang="en-US" b="1" baseline="-25000" dirty="0">
                  <a:solidFill>
                    <a:srgbClr val="FFFF00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51" name="Text Box 108">
                <a:extLst>
                  <a:ext uri="{FF2B5EF4-FFF2-40B4-BE49-F238E27FC236}">
                    <a16:creationId xmlns:a16="http://schemas.microsoft.com/office/drawing/2014/main" id="{1E20B982-63BF-2E45-BE3E-85DE4E7FF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3892" y="3946562"/>
                <a:ext cx="285753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Neo Sans Intel" panose="020B0504020202020204" pitchFamily="34" charset="77"/>
                  </a:rPr>
                  <a:t>0V</a:t>
                </a:r>
                <a:endParaRPr lang="en-US" altLang="en-US" b="1" baseline="-25000" dirty="0">
                  <a:latin typeface="Neo Sans Intel" panose="020B0504020202020204" pitchFamily="34" charset="77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E656874-8D41-064A-887F-7A3EC1C5CE14}"/>
                </a:ext>
              </a:extLst>
            </p:cNvPr>
            <p:cNvGrpSpPr/>
            <p:nvPr/>
          </p:nvGrpSpPr>
          <p:grpSpPr>
            <a:xfrm>
              <a:off x="7226563" y="1376193"/>
              <a:ext cx="3036256" cy="2797302"/>
              <a:chOff x="6747927" y="1469629"/>
              <a:chExt cx="3036256" cy="279730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D81FEE70-B5D7-8642-A56B-A201168DA113}"/>
                  </a:ext>
                </a:extLst>
              </p:cNvPr>
              <p:cNvGrpSpPr/>
              <p:nvPr/>
            </p:nvGrpSpPr>
            <p:grpSpPr>
              <a:xfrm>
                <a:off x="7393194" y="2578223"/>
                <a:ext cx="724202" cy="1688708"/>
                <a:chOff x="7393194" y="2578223"/>
                <a:chExt cx="724202" cy="1688708"/>
              </a:xfrm>
            </p:grpSpPr>
            <p:pic>
              <p:nvPicPr>
                <p:cNvPr id="118" name="Picture 2" descr="Capacitor Icon for PowerPoint &#10;">
                  <a:extLst>
                    <a:ext uri="{FF2B5EF4-FFF2-40B4-BE49-F238E27FC236}">
                      <a16:creationId xmlns:a16="http://schemas.microsoft.com/office/drawing/2014/main" id="{F0A5615C-D736-6048-88D6-3B4E8F253D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393194" y="2578223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2" descr="Capacitor Icon for PowerPoint &#10;">
                  <a:extLst>
                    <a:ext uri="{FF2B5EF4-FFF2-40B4-BE49-F238E27FC236}">
                      <a16:creationId xmlns:a16="http://schemas.microsoft.com/office/drawing/2014/main" id="{BFCAF6F0-A505-1D48-B3B6-44BBA50D7B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37696" y="3035240"/>
                  <a:ext cx="647699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2" descr="Capacitor Icon for PowerPoint &#10;">
                  <a:extLst>
                    <a:ext uri="{FF2B5EF4-FFF2-40B4-BE49-F238E27FC236}">
                      <a16:creationId xmlns:a16="http://schemas.microsoft.com/office/drawing/2014/main" id="{7D1E813F-696D-0F4F-944F-0C73C3E988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393194" y="3487457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2" descr="Capacitor Icon for PowerPoint &#10;">
                  <a:extLst>
                    <a:ext uri="{FF2B5EF4-FFF2-40B4-BE49-F238E27FC236}">
                      <a16:creationId xmlns:a16="http://schemas.microsoft.com/office/drawing/2014/main" id="{76B8456B-2403-7049-BF73-BC44ABBB3A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00943" y="3952800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C46125F2-9600-C249-98BB-9782693A9092}"/>
                  </a:ext>
                </a:extLst>
              </p:cNvPr>
              <p:cNvGrpSpPr/>
              <p:nvPr/>
            </p:nvGrpSpPr>
            <p:grpSpPr>
              <a:xfrm rot="16200000">
                <a:off x="8507517" y="1438779"/>
                <a:ext cx="731346" cy="1688708"/>
                <a:chOff x="7393194" y="2578223"/>
                <a:chExt cx="731346" cy="1688708"/>
              </a:xfrm>
            </p:grpSpPr>
            <p:pic>
              <p:nvPicPr>
                <p:cNvPr id="125" name="Picture 2" descr="Capacitor Icon for PowerPoint &#10;">
                  <a:extLst>
                    <a:ext uri="{FF2B5EF4-FFF2-40B4-BE49-F238E27FC236}">
                      <a16:creationId xmlns:a16="http://schemas.microsoft.com/office/drawing/2014/main" id="{BB75834D-4D84-B944-8224-A41166D6C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40995" y="3035242"/>
                  <a:ext cx="63741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2" descr="Capacitor Icon for PowerPoint &#10;">
                  <a:extLst>
                    <a:ext uri="{FF2B5EF4-FFF2-40B4-BE49-F238E27FC236}">
                      <a16:creationId xmlns:a16="http://schemas.microsoft.com/office/drawing/2014/main" id="{9D8AD6CA-A129-A143-B1D4-80A7A7FD7F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393194" y="2578223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2" descr="Capacitor Icon for PowerPoint &#10;">
                  <a:extLst>
                    <a:ext uri="{FF2B5EF4-FFF2-40B4-BE49-F238E27FC236}">
                      <a16:creationId xmlns:a16="http://schemas.microsoft.com/office/drawing/2014/main" id="{5C4E32A2-DC6D-D84A-9349-13ED753B13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07482" y="3487457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2" descr="Capacitor Icon for PowerPoint &#10;">
                  <a:extLst>
                    <a:ext uri="{FF2B5EF4-FFF2-40B4-BE49-F238E27FC236}">
                      <a16:creationId xmlns:a16="http://schemas.microsoft.com/office/drawing/2014/main" id="{6E888559-AFF8-4A4B-9B59-B3D51BBD78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34738" b="65912" l="14200" r="54196">
                              <a14:backgroundMark x1="6875" y1="30694" x2="12109" y2="31250"/>
                              <a14:backgroundMark x1="12109" y1="31250" x2="16406" y2="30833"/>
                              <a14:backgroundMark x1="16406" y1="30833" x2="20547" y2="28056"/>
                              <a14:backgroundMark x1="20547" y1="28056" x2="12891" y2="29028"/>
                              <a14:backgroundMark x1="9609" y1="30833" x2="14688" y2="31250"/>
                              <a14:backgroundMark x1="14688" y1="31250" x2="14922" y2="31111"/>
                              <a14:backgroundMark x1="15000" y1="30556" x2="15000" y2="30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1" t="30841" r="40805" b="30191"/>
                <a:stretch/>
              </p:blipFill>
              <p:spPr bwMode="auto">
                <a:xfrm>
                  <a:off x="7408087" y="3952800"/>
                  <a:ext cx="716453" cy="3141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aphicFrame>
            <p:nvGraphicFramePr>
              <p:cNvPr id="6" name="Table 237">
                <a:extLst>
                  <a:ext uri="{FF2B5EF4-FFF2-40B4-BE49-F238E27FC236}">
                    <a16:creationId xmlns:a16="http://schemas.microsoft.com/office/drawing/2014/main" id="{2CAE39B6-0544-0A4E-B0DD-4658AB967A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9017380"/>
                  </p:ext>
                </p:extLst>
              </p:nvPr>
            </p:nvGraphicFramePr>
            <p:xfrm>
              <a:off x="7289903" y="1834972"/>
              <a:ext cx="2494280" cy="2402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">
                      <a:extLst>
                        <a:ext uri="{9D8B030D-6E8A-4147-A177-3AD203B41FA5}">
                          <a16:colId xmlns:a16="http://schemas.microsoft.com/office/drawing/2014/main" val="1187326248"/>
                        </a:ext>
                      </a:extLst>
                    </a:gridCol>
                    <a:gridCol w="304800">
                      <a:extLst>
                        <a:ext uri="{9D8B030D-6E8A-4147-A177-3AD203B41FA5}">
                          <a16:colId xmlns:a16="http://schemas.microsoft.com/office/drawing/2014/main" val="4160570438"/>
                        </a:ext>
                      </a:extLst>
                    </a:gridCol>
                    <a:gridCol w="304800">
                      <a:extLst>
                        <a:ext uri="{9D8B030D-6E8A-4147-A177-3AD203B41FA5}">
                          <a16:colId xmlns:a16="http://schemas.microsoft.com/office/drawing/2014/main" val="19071073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794999579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15305327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066023152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07842797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78701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04754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3773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73972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5560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63325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rgbClr val="FFFF00">
                              <a:alpha val="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5715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921898"/>
                      </a:ext>
                    </a:extLst>
                  </a:tr>
                </a:tbl>
              </a:graphicData>
            </a:graphic>
          </p:graphicFrame>
          <p:sp>
            <p:nvSpPr>
              <p:cNvPr id="7" name="Text Box 108">
                <a:extLst>
                  <a:ext uri="{FF2B5EF4-FFF2-40B4-BE49-F238E27FC236}">
                    <a16:creationId xmlns:a16="http://schemas.microsoft.com/office/drawing/2014/main" id="{542E5E64-466F-3443-ABCB-50EA42716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4259" y="1469629"/>
                <a:ext cx="501649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chemeClr val="accent1"/>
                    </a:solidFill>
                    <a:latin typeface="Neo Sans Intel" panose="020B0504020202020204" pitchFamily="34" charset="77"/>
                  </a:rPr>
                  <a:t>+½V</a:t>
                </a:r>
                <a:endParaRPr lang="en-US" altLang="en-US" b="1" baseline="-25000" dirty="0">
                  <a:solidFill>
                    <a:schemeClr val="accent1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8" name="Text Box 108">
                <a:extLst>
                  <a:ext uri="{FF2B5EF4-FFF2-40B4-BE49-F238E27FC236}">
                    <a16:creationId xmlns:a16="http://schemas.microsoft.com/office/drawing/2014/main" id="{23CA9E43-051B-9B43-A182-4DE9E2093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927" y="3032167"/>
                <a:ext cx="513758" cy="307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FFFF00"/>
                    </a:solidFill>
                    <a:latin typeface="Neo Sans Intel" panose="020B0504020202020204" pitchFamily="34" charset="77"/>
                  </a:rPr>
                  <a:t>–½V</a:t>
                </a:r>
                <a:endParaRPr lang="en-US" altLang="en-US" b="1" baseline="-25000" dirty="0">
                  <a:solidFill>
                    <a:srgbClr val="FFFF00"/>
                  </a:solidFill>
                  <a:latin typeface="Neo Sans Intel" panose="020B0504020202020204" pitchFamily="34" charset="77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CB119BC-7F35-5749-85F4-C4C0E7A1D70A}"/>
                  </a:ext>
                </a:extLst>
              </p:cNvPr>
              <p:cNvSpPr/>
              <p:nvPr/>
            </p:nvSpPr>
            <p:spPr>
              <a:xfrm>
                <a:off x="8590076" y="3136759"/>
                <a:ext cx="150019" cy="1340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54FE5B6-26D8-D948-AAFF-2A5CA2B9004E}"/>
                  </a:ext>
                </a:extLst>
              </p:cNvPr>
              <p:cNvSpPr/>
              <p:nvPr/>
            </p:nvSpPr>
            <p:spPr>
              <a:xfrm>
                <a:off x="8585957" y="2673472"/>
                <a:ext cx="150019" cy="1340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BA78578-17D2-324E-B382-61C3D05D07AF}"/>
                  </a:ext>
                </a:extLst>
              </p:cNvPr>
              <p:cNvSpPr/>
              <p:nvPr/>
            </p:nvSpPr>
            <p:spPr>
              <a:xfrm>
                <a:off x="9040559" y="2677529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1F7E297-0AF4-934E-8744-0FE7E4733A1C}"/>
                  </a:ext>
                </a:extLst>
              </p:cNvPr>
              <p:cNvSpPr/>
              <p:nvPr/>
            </p:nvSpPr>
            <p:spPr>
              <a:xfrm>
                <a:off x="8111943" y="2681657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130DE22-2BDB-DB4E-9E80-BB82F1669E53}"/>
                  </a:ext>
                </a:extLst>
              </p:cNvPr>
              <p:cNvSpPr/>
              <p:nvPr/>
            </p:nvSpPr>
            <p:spPr>
              <a:xfrm>
                <a:off x="9506018" y="2679175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D63A0E0-DD0A-D34D-A3E7-BC1B6B5867CC}"/>
                  </a:ext>
                </a:extLst>
              </p:cNvPr>
              <p:cNvSpPr/>
              <p:nvPr/>
            </p:nvSpPr>
            <p:spPr>
              <a:xfrm>
                <a:off x="9506018" y="3589316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3164444-5FC5-6C4B-9256-F9612DB11846}"/>
                  </a:ext>
                </a:extLst>
              </p:cNvPr>
              <p:cNvSpPr/>
              <p:nvPr/>
            </p:nvSpPr>
            <p:spPr>
              <a:xfrm>
                <a:off x="8579315" y="3589316"/>
                <a:ext cx="150019" cy="1340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D2D138A-2704-AA47-AD08-72ACD773851C}"/>
                  </a:ext>
                </a:extLst>
              </p:cNvPr>
              <p:cNvSpPr/>
              <p:nvPr/>
            </p:nvSpPr>
            <p:spPr>
              <a:xfrm>
                <a:off x="8590075" y="4065557"/>
                <a:ext cx="150019" cy="1340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0F1C13F-B53F-3843-88B4-3DD965621D54}"/>
                  </a:ext>
                </a:extLst>
              </p:cNvPr>
              <p:cNvSpPr/>
              <p:nvPr/>
            </p:nvSpPr>
            <p:spPr>
              <a:xfrm>
                <a:off x="9506018" y="4047942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9477E1F-6522-A541-86F2-C8E0ADEC63FF}"/>
                  </a:ext>
                </a:extLst>
              </p:cNvPr>
              <p:cNvSpPr/>
              <p:nvPr/>
            </p:nvSpPr>
            <p:spPr>
              <a:xfrm>
                <a:off x="9050653" y="3592717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6557631-61E1-3E45-A028-0D16FDCB55B1}"/>
                  </a:ext>
                </a:extLst>
              </p:cNvPr>
              <p:cNvSpPr/>
              <p:nvPr/>
            </p:nvSpPr>
            <p:spPr>
              <a:xfrm>
                <a:off x="9050653" y="4051329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6DB082B-82F8-7E4F-A1CF-17C5A1E9074B}"/>
                  </a:ext>
                </a:extLst>
              </p:cNvPr>
              <p:cNvSpPr/>
              <p:nvPr/>
            </p:nvSpPr>
            <p:spPr>
              <a:xfrm>
                <a:off x="8134710" y="4057568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1238D4A-748F-1847-B27C-CF631D68056D}"/>
                  </a:ext>
                </a:extLst>
              </p:cNvPr>
              <p:cNvSpPr/>
              <p:nvPr/>
            </p:nvSpPr>
            <p:spPr>
              <a:xfrm>
                <a:off x="9048949" y="3131408"/>
                <a:ext cx="150019" cy="134076"/>
              </a:xfrm>
              <a:prstGeom prst="ellipse">
                <a:avLst/>
              </a:prstGeom>
              <a:solidFill>
                <a:srgbClr val="18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6CC6E1E-481E-EA4E-8B36-6FBFF03CDB11}"/>
                  </a:ext>
                </a:extLst>
              </p:cNvPr>
              <p:cNvSpPr/>
              <p:nvPr/>
            </p:nvSpPr>
            <p:spPr>
              <a:xfrm>
                <a:off x="8111942" y="3589316"/>
                <a:ext cx="150019" cy="1340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9A28ECA-38E8-A84F-8438-9D41799D833F}"/>
                  </a:ext>
                </a:extLst>
              </p:cNvPr>
              <p:cNvSpPr/>
              <p:nvPr/>
            </p:nvSpPr>
            <p:spPr>
              <a:xfrm>
                <a:off x="8134160" y="3131408"/>
                <a:ext cx="150019" cy="134076"/>
              </a:xfrm>
              <a:prstGeom prst="ellipse">
                <a:avLst/>
              </a:prstGeom>
              <a:solidFill>
                <a:srgbClr val="18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5CA358F-4375-E047-ABB0-457AA3307C58}"/>
                  </a:ext>
                </a:extLst>
              </p:cNvPr>
              <p:cNvSpPr/>
              <p:nvPr/>
            </p:nvSpPr>
            <p:spPr>
              <a:xfrm>
                <a:off x="9503070" y="3135798"/>
                <a:ext cx="150019" cy="134076"/>
              </a:xfrm>
              <a:prstGeom prst="ellipse">
                <a:avLst/>
              </a:prstGeom>
              <a:solidFill>
                <a:srgbClr val="18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 Box 108">
                <a:extLst>
                  <a:ext uri="{FF2B5EF4-FFF2-40B4-BE49-F238E27FC236}">
                    <a16:creationId xmlns:a16="http://schemas.microsoft.com/office/drawing/2014/main" id="{97ECC4F1-36A8-814A-9D98-4C822302B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032247" y="2126466"/>
                <a:ext cx="651387" cy="24622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dirty="0" err="1">
                    <a:latin typeface="Neo Sans Intel" panose="020B0504020202020204" pitchFamily="34" charset="77"/>
                  </a:rPr>
                  <a:t>R</a:t>
                </a:r>
                <a:r>
                  <a:rPr lang="en-US" altLang="en-US" sz="1600" baseline="-25000" dirty="0" err="1">
                    <a:latin typeface="Neo Sans Intel" panose="020B0504020202020204" pitchFamily="34" charset="77"/>
                  </a:rPr>
                  <a:t>bitline</a:t>
                </a:r>
                <a:endParaRPr lang="en-US" altLang="en-US" sz="1600" baseline="-25000" dirty="0">
                  <a:latin typeface="Neo Sans Intel" panose="020B0504020202020204" pitchFamily="34" charset="77"/>
                </a:endParaRPr>
              </a:p>
            </p:txBody>
          </p:sp>
          <p:sp>
            <p:nvSpPr>
              <p:cNvPr id="129" name="Text Box 108">
                <a:extLst>
                  <a:ext uri="{FF2B5EF4-FFF2-40B4-BE49-F238E27FC236}">
                    <a16:creationId xmlns:a16="http://schemas.microsoft.com/office/drawing/2014/main" id="{BF040518-FD85-364A-B759-004CEE245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2556" y="2788910"/>
                <a:ext cx="795952" cy="24622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dirty="0" err="1">
                    <a:latin typeface="Neo Sans Intel" panose="020B0504020202020204" pitchFamily="34" charset="77"/>
                  </a:rPr>
                  <a:t>R</a:t>
                </a:r>
                <a:r>
                  <a:rPr lang="en-US" altLang="en-US" sz="1600" baseline="-25000" dirty="0" err="1">
                    <a:latin typeface="Neo Sans Intel" panose="020B0504020202020204" pitchFamily="34" charset="77"/>
                  </a:rPr>
                  <a:t>wordline</a:t>
                </a:r>
                <a:endParaRPr lang="en-US" altLang="en-US" sz="1600" baseline="-25000" dirty="0">
                  <a:latin typeface="Neo Sans Intel" panose="020B0504020202020204" pitchFamily="34" charset="77"/>
                </a:endParaRPr>
              </a:p>
            </p:txBody>
          </p:sp>
        </p:grpSp>
        <p:sp>
          <p:nvSpPr>
            <p:cNvPr id="132" name="Notched Right Arrow 131">
              <a:extLst>
                <a:ext uri="{FF2B5EF4-FFF2-40B4-BE49-F238E27FC236}">
                  <a16:creationId xmlns:a16="http://schemas.microsoft.com/office/drawing/2014/main" id="{3027FE67-4D4E-7D4E-B19B-C1F92E302F6E}"/>
                </a:ext>
              </a:extLst>
            </p:cNvPr>
            <p:cNvSpPr/>
            <p:nvPr/>
          </p:nvSpPr>
          <p:spPr>
            <a:xfrm>
              <a:off x="6014914" y="2780013"/>
              <a:ext cx="771525" cy="525307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D4DBEEA5-22DE-E541-8E76-C9612883D974}"/>
              </a:ext>
            </a:extLst>
          </p:cNvPr>
          <p:cNvSpPr/>
          <p:nvPr/>
        </p:nvSpPr>
        <p:spPr>
          <a:xfrm>
            <a:off x="1107790" y="5763303"/>
            <a:ext cx="10587605" cy="52428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779A-F5AF-2847-BF13-EBA98982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60394"/>
            <a:ext cx="10360501" cy="615400"/>
          </a:xfrm>
        </p:spPr>
        <p:txBody>
          <a:bodyPr/>
          <a:lstStyle/>
          <a:p>
            <a:r>
              <a:rPr lang="en-US" sz="2800" spc="0" dirty="0"/>
              <a:t>Selector of a cross-point memory cell is a diode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857A-604A-8C41-877B-1D08168A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350" y="933361"/>
            <a:ext cx="10194010" cy="86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Diode:  two terminals and exhibiting a nonlinear I-V</a:t>
            </a:r>
            <a:r>
              <a:rPr lang="en-US" sz="2400" b="1" i="1" dirty="0"/>
              <a:t>, </a:t>
            </a:r>
            <a:r>
              <a:rPr lang="en-US" sz="2400" i="1" dirty="0"/>
              <a:t>IEEE Standard Dictionary of Electrical and Electronics Terms, 1980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6D7C-F57D-484C-8E9B-F3852C4B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5</a:t>
            </a:fld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3E0F0-7E30-2B4B-8459-53436FE3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§ : </a:t>
            </a:r>
            <a:r>
              <a:rPr lang="en-US" dirty="0" err="1"/>
              <a:t>Kowk</a:t>
            </a:r>
            <a:r>
              <a:rPr lang="en-US" dirty="0"/>
              <a:t> K. Ng, Complete guide to semiconductor devices, 2</a:t>
            </a:r>
            <a:r>
              <a:rPr lang="en-US" baseline="30000" dirty="0"/>
              <a:t>nd</a:t>
            </a:r>
            <a:r>
              <a:rPr lang="en-US" dirty="0"/>
              <a:t> ed., 2002</a:t>
            </a:r>
            <a:br>
              <a:rPr lang="en-US" dirty="0"/>
            </a:br>
            <a:r>
              <a:rPr lang="en-US" dirty="0"/>
              <a:t>¶ :https://</a:t>
            </a:r>
            <a:r>
              <a:rPr lang="en-US" dirty="0" err="1"/>
              <a:t>www.digikey.com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/articles/design-in-</a:t>
            </a:r>
            <a:r>
              <a:rPr lang="en-US" dirty="0" err="1"/>
              <a:t>tvs</a:t>
            </a:r>
            <a:r>
              <a:rPr lang="en-US" dirty="0"/>
              <a:t>-diode-protection-enhance-can-bus-reliability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44039C-2565-8B4F-9393-A27D3467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172" y="2056326"/>
            <a:ext cx="1860907" cy="17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F29DDE3-CD0B-7C46-AB1F-3874D901EDCC}"/>
              </a:ext>
            </a:extLst>
          </p:cNvPr>
          <p:cNvSpPr txBox="1">
            <a:spLocks/>
          </p:cNvSpPr>
          <p:nvPr/>
        </p:nvSpPr>
        <p:spPr>
          <a:xfrm>
            <a:off x="1114350" y="1960926"/>
            <a:ext cx="10194010" cy="413334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>
            <a:normAutofit/>
          </a:bodyPr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5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      </a:t>
            </a:r>
            <a:endParaRPr lang="en-US" sz="1800" i="1" dirty="0">
              <a:solidFill>
                <a:srgbClr val="FFFF00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F4FEC38-ACB3-CD4B-83F8-0AF01D9E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946" y="2035266"/>
            <a:ext cx="1860907" cy="16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ED3EC-BB09-6242-B057-04E90B444DB9}"/>
              </a:ext>
            </a:extLst>
          </p:cNvPr>
          <p:cNvSpPr txBox="1"/>
          <p:nvPr/>
        </p:nvSpPr>
        <p:spPr>
          <a:xfrm>
            <a:off x="3575876" y="3860415"/>
            <a:ext cx="1247210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L-Shape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96405-67C2-BA4F-9976-8846C1DE89A3}"/>
              </a:ext>
            </a:extLst>
          </p:cNvPr>
          <p:cNvSpPr txBox="1"/>
          <p:nvPr/>
        </p:nvSpPr>
        <p:spPr>
          <a:xfrm>
            <a:off x="9112989" y="38077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N-Shape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76CD8A-4A8C-5248-B95D-2B5A10BC8CAE}"/>
              </a:ext>
            </a:extLst>
          </p:cNvPr>
          <p:cNvSpPr txBox="1"/>
          <p:nvPr/>
        </p:nvSpPr>
        <p:spPr>
          <a:xfrm>
            <a:off x="6399132" y="384293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S-Shape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30757B54-73EE-8C4B-BC5F-7D8D44D1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0255" y="2025583"/>
            <a:ext cx="1860907" cy="17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458F23-F615-6C45-8DA8-1EB509F78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172" y="4325147"/>
            <a:ext cx="1886442" cy="16018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0AFCEE-B1E2-0249-A683-7D6723BEF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537" y="4323216"/>
            <a:ext cx="1892312" cy="1683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A62554-B585-A346-9B4A-892528C2D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491" y="4255373"/>
            <a:ext cx="2075169" cy="17514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2F7B3B-7576-C44E-BA9B-0D9CD7EB9C7C}"/>
              </a:ext>
            </a:extLst>
          </p:cNvPr>
          <p:cNvSpPr txBox="1"/>
          <p:nvPr/>
        </p:nvSpPr>
        <p:spPr>
          <a:xfrm>
            <a:off x="1293503" y="2578232"/>
            <a:ext cx="1748564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Unidirectional</a:t>
            </a:r>
          </a:p>
          <a:p>
            <a:r>
              <a:rPr lang="en-US" dirty="0">
                <a:solidFill>
                  <a:srgbClr val="FFFF00"/>
                </a:solidFill>
              </a:rPr>
              <a:t>(Unipolar)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04B6C-AB1E-1C41-94F3-1EAC717BC022}"/>
              </a:ext>
            </a:extLst>
          </p:cNvPr>
          <p:cNvSpPr txBox="1"/>
          <p:nvPr/>
        </p:nvSpPr>
        <p:spPr>
          <a:xfrm>
            <a:off x="1257678" y="4718589"/>
            <a:ext cx="1585899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Bi-</a:t>
            </a:r>
            <a:r>
              <a:rPr lang="en-US" dirty="0" err="1">
                <a:solidFill>
                  <a:srgbClr val="FFFF00"/>
                </a:solidFill>
              </a:rPr>
              <a:t>rectional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(Ambipolar)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3ABE91-0C46-BF4F-B65C-E853A39BDB6D}"/>
              </a:ext>
            </a:extLst>
          </p:cNvPr>
          <p:cNvSpPr/>
          <p:nvPr/>
        </p:nvSpPr>
        <p:spPr>
          <a:xfrm>
            <a:off x="3042067" y="4226210"/>
            <a:ext cx="335348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¶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F68094-4A3B-F144-B8CD-272E11259084}"/>
              </a:ext>
            </a:extLst>
          </p:cNvPr>
          <p:cNvSpPr/>
          <p:nvPr/>
        </p:nvSpPr>
        <p:spPr>
          <a:xfrm>
            <a:off x="5672368" y="1976874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911973-D4EA-7E4A-A95F-CF802E87E130}"/>
              </a:ext>
            </a:extLst>
          </p:cNvPr>
          <p:cNvSpPr/>
          <p:nvPr/>
        </p:nvSpPr>
        <p:spPr>
          <a:xfrm>
            <a:off x="2989168" y="1960926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D4ED57-F201-B747-8A1A-F7AFF6BF3C34}"/>
              </a:ext>
            </a:extLst>
          </p:cNvPr>
          <p:cNvSpPr/>
          <p:nvPr/>
        </p:nvSpPr>
        <p:spPr>
          <a:xfrm>
            <a:off x="8404587" y="1975438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9A9B63-4619-5D45-92B4-D8340993B22D}"/>
              </a:ext>
            </a:extLst>
          </p:cNvPr>
          <p:cNvSpPr/>
          <p:nvPr/>
        </p:nvSpPr>
        <p:spPr>
          <a:xfrm>
            <a:off x="5672368" y="4207175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BEEA5D-9DD1-CB4B-99FC-F597A97A275F}"/>
              </a:ext>
            </a:extLst>
          </p:cNvPr>
          <p:cNvSpPr/>
          <p:nvPr/>
        </p:nvSpPr>
        <p:spPr>
          <a:xfrm>
            <a:off x="8369467" y="4207175"/>
            <a:ext cx="441146" cy="399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886D-F7BF-9749-8EDB-CA7329BA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 dirty="0"/>
              <a:t>Random Access of a Memory in Cross Point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1D6E7-D19F-2A48-AC05-418419915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Unidirectional L-Shape Selector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4CE04-F5D4-264C-9596-61454C7084C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Bidirectional S-Shape Selector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89F38-9D54-D545-82C8-A1B959624D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441" y="4604471"/>
            <a:ext cx="5385515" cy="1740776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 dirty="0"/>
              <a:t>A rectifying selector turns on one bit with forward bias and isolates others with reverse bias.</a:t>
            </a:r>
          </a:p>
          <a:p>
            <a:r>
              <a:rPr lang="en-US" sz="1800" dirty="0"/>
              <a:t>Selected BL/WL are toggled between  0V and V  </a:t>
            </a:r>
          </a:p>
          <a:p>
            <a:r>
              <a:rPr lang="en-US" sz="1800" dirty="0"/>
              <a:t>All bits but selected WL/BL are reversed </a:t>
            </a:r>
            <a:r>
              <a:rPr lang="en-US" sz="1800" dirty="0" err="1"/>
              <a:t>biasd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D7CA6-7433-BD42-A712-0953275F8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755" y="4607614"/>
            <a:ext cx="5387630" cy="1737633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 dirty="0"/>
              <a:t>Subject to </a:t>
            </a:r>
            <a:r>
              <a:rPr lang="en-US" sz="1800" dirty="0" err="1"/>
              <a:t>V</a:t>
            </a:r>
            <a:r>
              <a:rPr lang="en-US" sz="1800" baseline="-25000" dirty="0" err="1"/>
              <a:t>drop</a:t>
            </a:r>
            <a:r>
              <a:rPr lang="en-US" sz="1800" dirty="0"/>
              <a:t> at each cross points, the selected bit is triggered, and the unselected bits are blocked.</a:t>
            </a:r>
          </a:p>
          <a:p>
            <a:r>
              <a:rPr lang="en-US" sz="1800" dirty="0"/>
              <a:t>Selected BL/WL are toggled between  0V and ±V  </a:t>
            </a:r>
          </a:p>
          <a:p>
            <a:r>
              <a:rPr lang="en-US" sz="1800" dirty="0"/>
              <a:t>All bits but selected WL/BL are 0 biased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17EB9-8B46-D14F-AFA4-E888644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6</a:t>
            </a:fld>
            <a:endParaRPr lang="en-US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A4A512-5581-604B-AE8D-921D871E2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335">
            <a:extLst>
              <a:ext uri="{FF2B5EF4-FFF2-40B4-BE49-F238E27FC236}">
                <a16:creationId xmlns:a16="http://schemas.microsoft.com/office/drawing/2014/main" id="{C77F9D8B-AA7D-2044-B336-ACB8997A9ADD}"/>
              </a:ext>
            </a:extLst>
          </p:cNvPr>
          <p:cNvGrpSpPr>
            <a:grpSpLocks/>
          </p:cNvGrpSpPr>
          <p:nvPr/>
        </p:nvGrpSpPr>
        <p:grpSpPr bwMode="auto">
          <a:xfrm>
            <a:off x="1588831" y="1582856"/>
            <a:ext cx="3352800" cy="2895600"/>
            <a:chOff x="3023" y="2053"/>
            <a:chExt cx="2636" cy="2091"/>
          </a:xfrm>
        </p:grpSpPr>
        <p:sp>
          <p:nvSpPr>
            <p:cNvPr id="10" name="Oval 115">
              <a:extLst>
                <a:ext uri="{FF2B5EF4-FFF2-40B4-BE49-F238E27FC236}">
                  <a16:creationId xmlns:a16="http://schemas.microsoft.com/office/drawing/2014/main" id="{9838BE0E-0E38-3B42-9632-4BED30D4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" y="3727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" name="Line 116">
              <a:extLst>
                <a:ext uri="{FF2B5EF4-FFF2-40B4-BE49-F238E27FC236}">
                  <a16:creationId xmlns:a16="http://schemas.microsoft.com/office/drawing/2014/main" id="{D212178A-F97D-544D-BBA3-202476CBD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" y="3819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Line 117">
              <a:extLst>
                <a:ext uri="{FF2B5EF4-FFF2-40B4-BE49-F238E27FC236}">
                  <a16:creationId xmlns:a16="http://schemas.microsoft.com/office/drawing/2014/main" id="{15C5DBB1-7DC0-2C4F-9A77-282E43420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Line 118">
              <a:extLst>
                <a:ext uri="{FF2B5EF4-FFF2-40B4-BE49-F238E27FC236}">
                  <a16:creationId xmlns:a16="http://schemas.microsoft.com/office/drawing/2014/main" id="{93A607A6-EDE1-FD44-A816-82EB80754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Line 119">
              <a:extLst>
                <a:ext uri="{FF2B5EF4-FFF2-40B4-BE49-F238E27FC236}">
                  <a16:creationId xmlns:a16="http://schemas.microsoft.com/office/drawing/2014/main" id="{0D840FC1-660C-1140-BF15-4E7A2D3C4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Line 120">
              <a:extLst>
                <a:ext uri="{FF2B5EF4-FFF2-40B4-BE49-F238E27FC236}">
                  <a16:creationId xmlns:a16="http://schemas.microsoft.com/office/drawing/2014/main" id="{48E1A1EC-AD64-D546-B2B5-0E6E4D112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Line 121">
              <a:extLst>
                <a:ext uri="{FF2B5EF4-FFF2-40B4-BE49-F238E27FC236}">
                  <a16:creationId xmlns:a16="http://schemas.microsoft.com/office/drawing/2014/main" id="{B5F184CB-C525-7946-8E91-8630807BC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6" y="3664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Line 126">
              <a:extLst>
                <a:ext uri="{FF2B5EF4-FFF2-40B4-BE49-F238E27FC236}">
                  <a16:creationId xmlns:a16="http://schemas.microsoft.com/office/drawing/2014/main" id="{071412C9-280F-014D-BF36-BE7C8AF85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36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" name="Line 127">
              <a:extLst>
                <a:ext uri="{FF2B5EF4-FFF2-40B4-BE49-F238E27FC236}">
                  <a16:creationId xmlns:a16="http://schemas.microsoft.com/office/drawing/2014/main" id="{B11F485A-A75E-3841-AC6A-C00A75A6E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91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" name="Line 128">
              <a:extLst>
                <a:ext uri="{FF2B5EF4-FFF2-40B4-BE49-F238E27FC236}">
                  <a16:creationId xmlns:a16="http://schemas.microsoft.com/office/drawing/2014/main" id="{E6767C5D-B7A3-1E40-A256-2331C9B95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3" y="2400"/>
              <a:ext cx="1301" cy="119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" name="Line 129">
              <a:extLst>
                <a:ext uri="{FF2B5EF4-FFF2-40B4-BE49-F238E27FC236}">
                  <a16:creationId xmlns:a16="http://schemas.microsoft.com/office/drawing/2014/main" id="{B02AE92E-57DA-E345-B255-E71F7987D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4032"/>
              <a:ext cx="144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" name="Oval 130">
              <a:extLst>
                <a:ext uri="{FF2B5EF4-FFF2-40B4-BE49-F238E27FC236}">
                  <a16:creationId xmlns:a16="http://schemas.microsoft.com/office/drawing/2014/main" id="{69A52352-52C9-B44F-9BE5-7577C5DD3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3151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" name="Line 131">
              <a:extLst>
                <a:ext uri="{FF2B5EF4-FFF2-40B4-BE49-F238E27FC236}">
                  <a16:creationId xmlns:a16="http://schemas.microsoft.com/office/drawing/2014/main" id="{33E95560-A271-C940-A7E4-5B56AE262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4" y="324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32">
              <a:extLst>
                <a:ext uri="{FF2B5EF4-FFF2-40B4-BE49-F238E27FC236}">
                  <a16:creationId xmlns:a16="http://schemas.microsoft.com/office/drawing/2014/main" id="{651B9E3B-83BD-E241-BF9A-C53642959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133">
              <a:extLst>
                <a:ext uri="{FF2B5EF4-FFF2-40B4-BE49-F238E27FC236}">
                  <a16:creationId xmlns:a16="http://schemas.microsoft.com/office/drawing/2014/main" id="{740E6CE1-9FF7-F940-AD90-E2960586C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34">
              <a:extLst>
                <a:ext uri="{FF2B5EF4-FFF2-40B4-BE49-F238E27FC236}">
                  <a16:creationId xmlns:a16="http://schemas.microsoft.com/office/drawing/2014/main" id="{2D038240-3417-5F40-B924-E02416CE3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35">
              <a:extLst>
                <a:ext uri="{FF2B5EF4-FFF2-40B4-BE49-F238E27FC236}">
                  <a16:creationId xmlns:a16="http://schemas.microsoft.com/office/drawing/2014/main" id="{B8B76A85-3FBD-364A-ACAE-39DB04AB7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Line 136">
              <a:extLst>
                <a:ext uri="{FF2B5EF4-FFF2-40B4-BE49-F238E27FC236}">
                  <a16:creationId xmlns:a16="http://schemas.microsoft.com/office/drawing/2014/main" id="{6A4B74E3-7A27-F044-B755-A8C63D687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0" y="308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41">
              <a:extLst>
                <a:ext uri="{FF2B5EF4-FFF2-40B4-BE49-F238E27FC236}">
                  <a16:creationId xmlns:a16="http://schemas.microsoft.com/office/drawing/2014/main" id="{C1C2D936-19DA-A246-8E45-E7E796063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278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" name="Line 142">
              <a:extLst>
                <a:ext uri="{FF2B5EF4-FFF2-40B4-BE49-F238E27FC236}">
                  <a16:creationId xmlns:a16="http://schemas.microsoft.com/office/drawing/2014/main" id="{B7B106C2-1D52-4D46-A30C-F1B73A65D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33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" name="Line 169">
              <a:extLst>
                <a:ext uri="{FF2B5EF4-FFF2-40B4-BE49-F238E27FC236}">
                  <a16:creationId xmlns:a16="http://schemas.microsoft.com/office/drawing/2014/main" id="{B92E16EB-A370-2F46-9890-BC25CEA4A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3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" name="Line 215">
              <a:extLst>
                <a:ext uri="{FF2B5EF4-FFF2-40B4-BE49-F238E27FC236}">
                  <a16:creationId xmlns:a16="http://schemas.microsoft.com/office/drawing/2014/main" id="{24BAA055-AD81-A346-8CA1-06F2946E4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0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" name="Line 216">
              <a:extLst>
                <a:ext uri="{FF2B5EF4-FFF2-40B4-BE49-F238E27FC236}">
                  <a16:creationId xmlns:a16="http://schemas.microsoft.com/office/drawing/2014/main" id="{9A408882-CFE6-1E41-9889-E337F00EC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345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" name="Line 217">
              <a:extLst>
                <a:ext uri="{FF2B5EF4-FFF2-40B4-BE49-F238E27FC236}">
                  <a16:creationId xmlns:a16="http://schemas.microsoft.com/office/drawing/2014/main" id="{99D15D7C-4162-FE48-AE46-DAA60256E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316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" name="Text Box 218">
              <a:extLst>
                <a:ext uri="{FF2B5EF4-FFF2-40B4-BE49-F238E27FC236}">
                  <a16:creationId xmlns:a16="http://schemas.microsoft.com/office/drawing/2014/main" id="{6056375E-B313-6A4C-80D2-361E440DD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0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35" name="Text Box 219">
              <a:extLst>
                <a:ext uri="{FF2B5EF4-FFF2-40B4-BE49-F238E27FC236}">
                  <a16:creationId xmlns:a16="http://schemas.microsoft.com/office/drawing/2014/main" id="{E4601105-FC7D-FB46-919E-DBD4ABCE4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812">
              <a:off x="3899" y="289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36" name="Text Box 220">
              <a:extLst>
                <a:ext uri="{FF2B5EF4-FFF2-40B4-BE49-F238E27FC236}">
                  <a16:creationId xmlns:a16="http://schemas.microsoft.com/office/drawing/2014/main" id="{375F13C4-A9F5-9C46-8CB4-1BE435C09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112"/>
              <a:ext cx="57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Neo Sans Intel" pitchFamily="34" charset="0"/>
                </a:rPr>
                <a:t>0 </a:t>
              </a:r>
              <a:r>
                <a:rPr lang="en-US" sz="1400" b="1" dirty="0">
                  <a:solidFill>
                    <a:schemeClr val="accent1"/>
                  </a:solidFill>
                  <a:latin typeface="Neo Sans Intel" pitchFamily="34" charset="0"/>
                  <a:sym typeface="Wingdings" pitchFamily="2" charset="2"/>
                </a:rPr>
                <a:t> </a:t>
              </a:r>
              <a:r>
                <a:rPr lang="en-US" sz="1400" b="1" dirty="0">
                  <a:solidFill>
                    <a:schemeClr val="accent1"/>
                  </a:solidFill>
                  <a:latin typeface="Neo Sans Intel" pitchFamily="34" charset="0"/>
                </a:rPr>
                <a:t>V</a:t>
              </a:r>
              <a:endParaRPr lang="en-US" sz="1400" b="1" baseline="-25000" dirty="0">
                <a:solidFill>
                  <a:schemeClr val="accent1"/>
                </a:solidFill>
                <a:latin typeface="Neo Sans Intel" pitchFamily="34" charset="0"/>
              </a:endParaRPr>
            </a:p>
          </p:txBody>
        </p:sp>
        <p:sp>
          <p:nvSpPr>
            <p:cNvPr id="37" name="Text Box 221">
              <a:extLst>
                <a:ext uri="{FF2B5EF4-FFF2-40B4-BE49-F238E27FC236}">
                  <a16:creationId xmlns:a16="http://schemas.microsoft.com/office/drawing/2014/main" id="{A0EBC82C-27C0-3949-9AA9-306588E98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888"/>
              <a:ext cx="47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  <a:latin typeface="Neo Sans Intel" pitchFamily="34" charset="0"/>
                </a:rPr>
                <a:t>V </a:t>
              </a:r>
              <a:r>
                <a:rPr lang="en-US" sz="1200" b="1" dirty="0">
                  <a:solidFill>
                    <a:srgbClr val="FFFF00"/>
                  </a:solidFill>
                  <a:latin typeface="Neo Sans Intel" pitchFamily="34" charset="0"/>
                  <a:sym typeface="Wingdings" pitchFamily="2" charset="2"/>
                </a:rPr>
                <a:t> 0</a:t>
              </a:r>
              <a:endParaRPr lang="en-US" sz="1200" b="1" dirty="0">
                <a:solidFill>
                  <a:srgbClr val="FFFF00"/>
                </a:solidFill>
                <a:latin typeface="Neo Sans Intel" pitchFamily="34" charset="0"/>
              </a:endParaRPr>
            </a:p>
          </p:txBody>
        </p:sp>
        <p:sp>
          <p:nvSpPr>
            <p:cNvPr id="38" name="AutoShape 222">
              <a:extLst>
                <a:ext uri="{FF2B5EF4-FFF2-40B4-BE49-F238E27FC236}">
                  <a16:creationId xmlns:a16="http://schemas.microsoft.com/office/drawing/2014/main" id="{D0B57E00-39F5-D142-9AD1-ACD948C655C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528" y="1992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p:sp>
          <p:nvSpPr>
            <p:cNvPr id="39" name="Text Box 223">
              <a:extLst>
                <a:ext uri="{FF2B5EF4-FFF2-40B4-BE49-F238E27FC236}">
                  <a16:creationId xmlns:a16="http://schemas.microsoft.com/office/drawing/2014/main" id="{A9DDEF4A-8D9C-7D48-B8B4-4522EBA1D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" y="3631"/>
              <a:ext cx="21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Neo Sans Intel" pitchFamily="34" charset="0"/>
                </a:rPr>
                <a:t>V</a:t>
              </a:r>
              <a:endParaRPr lang="en-US" sz="1400" b="1" baseline="-25000" dirty="0">
                <a:latin typeface="Neo Sans Intel" pitchFamily="34" charset="0"/>
              </a:endParaRPr>
            </a:p>
          </p:txBody>
        </p:sp>
        <p:sp>
          <p:nvSpPr>
            <p:cNvPr id="40" name="Text Box 224">
              <a:extLst>
                <a:ext uri="{FF2B5EF4-FFF2-40B4-BE49-F238E27FC236}">
                  <a16:creationId xmlns:a16="http://schemas.microsoft.com/office/drawing/2014/main" id="{4B5FE02A-E50D-BF48-9099-1B3B1E7C8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8" y="2053"/>
              <a:ext cx="33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0</a:t>
              </a:r>
              <a:endParaRPr lang="en-US" sz="1400" b="1" baseline="-25000">
                <a:latin typeface="Neo Sans Intel" pitchFamily="34" charset="0"/>
              </a:endParaRPr>
            </a:p>
          </p:txBody>
        </p:sp>
        <p:sp>
          <p:nvSpPr>
            <p:cNvPr id="41" name="AutoShape 225">
              <a:extLst>
                <a:ext uri="{FF2B5EF4-FFF2-40B4-BE49-F238E27FC236}">
                  <a16:creationId xmlns:a16="http://schemas.microsoft.com/office/drawing/2014/main" id="{4CCA9CA9-5DCE-9147-BB4A-0375890E6BF0}"/>
                </a:ext>
              </a:extLst>
            </p:cNvPr>
            <p:cNvSpPr>
              <a:spLocks/>
            </p:cNvSpPr>
            <p:nvPr/>
          </p:nvSpPr>
          <p:spPr bwMode="auto">
            <a:xfrm rot="24188538">
              <a:off x="5280" y="3168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grpSp>
          <p:nvGrpSpPr>
            <p:cNvPr id="42" name="Group 244">
              <a:extLst>
                <a:ext uri="{FF2B5EF4-FFF2-40B4-BE49-F238E27FC236}">
                  <a16:creationId xmlns:a16="http://schemas.microsoft.com/office/drawing/2014/main" id="{28E7145C-14F3-CC46-B611-5C6A8E169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4" y="2496"/>
              <a:ext cx="240" cy="672"/>
              <a:chOff x="5204" y="2496"/>
              <a:chExt cx="240" cy="672"/>
            </a:xfrm>
          </p:grpSpPr>
          <p:sp>
            <p:nvSpPr>
              <p:cNvPr id="128" name="Oval 143">
                <a:extLst>
                  <a:ext uri="{FF2B5EF4-FFF2-40B4-BE49-F238E27FC236}">
                    <a16:creationId xmlns:a16="http://schemas.microsoft.com/office/drawing/2014/main" id="{0D52012B-C0AF-DD41-AF80-E2A7653C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9" name="Line 144">
                <a:extLst>
                  <a:ext uri="{FF2B5EF4-FFF2-40B4-BE49-F238E27FC236}">
                    <a16:creationId xmlns:a16="http://schemas.microsoft.com/office/drawing/2014/main" id="{DFD24AF7-9B01-7B4F-8E9A-EC8FC4027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0" name="Line 145">
                <a:extLst>
                  <a:ext uri="{FF2B5EF4-FFF2-40B4-BE49-F238E27FC236}">
                    <a16:creationId xmlns:a16="http://schemas.microsoft.com/office/drawing/2014/main" id="{9525372E-6CC6-2A4D-B55C-4D4303406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1" name="Line 146">
                <a:extLst>
                  <a:ext uri="{FF2B5EF4-FFF2-40B4-BE49-F238E27FC236}">
                    <a16:creationId xmlns:a16="http://schemas.microsoft.com/office/drawing/2014/main" id="{97364D1E-C19F-6E40-86FC-AC8FC7002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2" name="Line 147">
                <a:extLst>
                  <a:ext uri="{FF2B5EF4-FFF2-40B4-BE49-F238E27FC236}">
                    <a16:creationId xmlns:a16="http://schemas.microsoft.com/office/drawing/2014/main" id="{48E90C70-A85F-CF4E-ABDD-8D42C8EDB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3" name="Line 148">
                <a:extLst>
                  <a:ext uri="{FF2B5EF4-FFF2-40B4-BE49-F238E27FC236}">
                    <a16:creationId xmlns:a16="http://schemas.microsoft.com/office/drawing/2014/main" id="{FE608E4F-D05A-DC4F-B80A-4711BB819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4" name="Line 149">
                <a:extLst>
                  <a:ext uri="{FF2B5EF4-FFF2-40B4-BE49-F238E27FC236}">
                    <a16:creationId xmlns:a16="http://schemas.microsoft.com/office/drawing/2014/main" id="{4135C1A5-9BE6-EF49-85DE-BC5F31961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5" name="Line 154">
                <a:extLst>
                  <a:ext uri="{FF2B5EF4-FFF2-40B4-BE49-F238E27FC236}">
                    <a16:creationId xmlns:a16="http://schemas.microsoft.com/office/drawing/2014/main" id="{7C225BED-A5C6-D444-B5D7-9522E95C9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6" name="Line 155">
                <a:extLst>
                  <a:ext uri="{FF2B5EF4-FFF2-40B4-BE49-F238E27FC236}">
                    <a16:creationId xmlns:a16="http://schemas.microsoft.com/office/drawing/2014/main" id="{8E895CE4-EB1E-3646-8EA6-D9C005F24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37" name="Group 228">
                <a:extLst>
                  <a:ext uri="{FF2B5EF4-FFF2-40B4-BE49-F238E27FC236}">
                    <a16:creationId xmlns:a16="http://schemas.microsoft.com/office/drawing/2014/main" id="{183691D7-E527-9A43-ABD3-7D0FDA2B0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138" name="Line 151">
                  <a:extLst>
                    <a:ext uri="{FF2B5EF4-FFF2-40B4-BE49-F238E27FC236}">
                      <a16:creationId xmlns:a16="http://schemas.microsoft.com/office/drawing/2014/main" id="{DB0D7409-BEC1-524B-8A9D-3C7D7767B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39" name="Line 153">
                  <a:extLst>
                    <a:ext uri="{FF2B5EF4-FFF2-40B4-BE49-F238E27FC236}">
                      <a16:creationId xmlns:a16="http://schemas.microsoft.com/office/drawing/2014/main" id="{DBC20C3B-3722-A047-8006-BC3CC753B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40" name="AutoShape 226">
                  <a:extLst>
                    <a:ext uri="{FF2B5EF4-FFF2-40B4-BE49-F238E27FC236}">
                      <a16:creationId xmlns:a16="http://schemas.microsoft.com/office/drawing/2014/main" id="{25DC3EC5-EF7C-5C4B-B25E-64CA948A7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41" name="Line 227">
                  <a:extLst>
                    <a:ext uri="{FF2B5EF4-FFF2-40B4-BE49-F238E27FC236}">
                      <a16:creationId xmlns:a16="http://schemas.microsoft.com/office/drawing/2014/main" id="{5E79D067-2143-324D-B794-1236E14D0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3" name="Group 234">
              <a:extLst>
                <a:ext uri="{FF2B5EF4-FFF2-40B4-BE49-F238E27FC236}">
                  <a16:creationId xmlns:a16="http://schemas.microsoft.com/office/drawing/2014/main" id="{EB6C14A5-89A6-4F42-AD31-5C21B98D7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6" y="2880"/>
              <a:ext cx="112" cy="218"/>
              <a:chOff x="3584" y="1091"/>
              <a:chExt cx="112" cy="218"/>
            </a:xfrm>
          </p:grpSpPr>
          <p:sp>
            <p:nvSpPr>
              <p:cNvPr id="124" name="Line 235">
                <a:extLst>
                  <a:ext uri="{FF2B5EF4-FFF2-40B4-BE49-F238E27FC236}">
                    <a16:creationId xmlns:a16="http://schemas.microsoft.com/office/drawing/2014/main" id="{F4A3DE67-D310-A944-A0A3-34BAFCAA5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5" name="Line 236">
                <a:extLst>
                  <a:ext uri="{FF2B5EF4-FFF2-40B4-BE49-F238E27FC236}">
                    <a16:creationId xmlns:a16="http://schemas.microsoft.com/office/drawing/2014/main" id="{3DE89AE5-54F5-C544-8138-9C9EE37CA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6" name="AutoShape 237">
                <a:extLst>
                  <a:ext uri="{FF2B5EF4-FFF2-40B4-BE49-F238E27FC236}">
                    <a16:creationId xmlns:a16="http://schemas.microsoft.com/office/drawing/2014/main" id="{53BEF1F5-3973-1943-8F4A-AA73A3CB2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7" name="Line 238">
                <a:extLst>
                  <a:ext uri="{FF2B5EF4-FFF2-40B4-BE49-F238E27FC236}">
                    <a16:creationId xmlns:a16="http://schemas.microsoft.com/office/drawing/2014/main" id="{55F95A61-A052-484E-8222-480580662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4" name="Group 239">
              <a:extLst>
                <a:ext uri="{FF2B5EF4-FFF2-40B4-BE49-F238E27FC236}">
                  <a16:creationId xmlns:a16="http://schemas.microsoft.com/office/drawing/2014/main" id="{11F9FD73-3261-5848-87C1-399E8000C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2" y="3456"/>
              <a:ext cx="112" cy="218"/>
              <a:chOff x="3584" y="1091"/>
              <a:chExt cx="112" cy="218"/>
            </a:xfrm>
          </p:grpSpPr>
          <p:sp>
            <p:nvSpPr>
              <p:cNvPr id="120" name="Line 240">
                <a:extLst>
                  <a:ext uri="{FF2B5EF4-FFF2-40B4-BE49-F238E27FC236}">
                    <a16:creationId xmlns:a16="http://schemas.microsoft.com/office/drawing/2014/main" id="{9F399015-1048-AA4A-8D62-42F49D6AD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1" name="Line 241">
                <a:extLst>
                  <a:ext uri="{FF2B5EF4-FFF2-40B4-BE49-F238E27FC236}">
                    <a16:creationId xmlns:a16="http://schemas.microsoft.com/office/drawing/2014/main" id="{007C02B6-B83B-3C47-8F89-DE1A8C391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22" name="AutoShape 242">
                <a:extLst>
                  <a:ext uri="{FF2B5EF4-FFF2-40B4-BE49-F238E27FC236}">
                    <a16:creationId xmlns:a16="http://schemas.microsoft.com/office/drawing/2014/main" id="{B2E564D6-1550-D640-A708-C7206DA90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3" name="Line 243">
                <a:extLst>
                  <a:ext uri="{FF2B5EF4-FFF2-40B4-BE49-F238E27FC236}">
                    <a16:creationId xmlns:a16="http://schemas.microsoft.com/office/drawing/2014/main" id="{DDCFD6FD-CCB1-D54C-924F-72286F082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5" name="Group 245">
              <a:extLst>
                <a:ext uri="{FF2B5EF4-FFF2-40B4-BE49-F238E27FC236}">
                  <a16:creationId xmlns:a16="http://schemas.microsoft.com/office/drawing/2014/main" id="{C1E35E8E-D2C0-C946-A98D-C4A950786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6" y="2492"/>
              <a:ext cx="240" cy="672"/>
              <a:chOff x="5204" y="2496"/>
              <a:chExt cx="240" cy="672"/>
            </a:xfrm>
          </p:grpSpPr>
          <p:sp>
            <p:nvSpPr>
              <p:cNvPr id="106" name="Oval 246">
                <a:extLst>
                  <a:ext uri="{FF2B5EF4-FFF2-40B4-BE49-F238E27FC236}">
                    <a16:creationId xmlns:a16="http://schemas.microsoft.com/office/drawing/2014/main" id="{010002A9-5AB0-3D4B-8A4B-7E0BCF453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7" name="Line 247">
                <a:extLst>
                  <a:ext uri="{FF2B5EF4-FFF2-40B4-BE49-F238E27FC236}">
                    <a16:creationId xmlns:a16="http://schemas.microsoft.com/office/drawing/2014/main" id="{BA371A39-F986-3844-8455-1BAE84520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8" name="Line 248">
                <a:extLst>
                  <a:ext uri="{FF2B5EF4-FFF2-40B4-BE49-F238E27FC236}">
                    <a16:creationId xmlns:a16="http://schemas.microsoft.com/office/drawing/2014/main" id="{18A61117-0848-5F48-9695-ADB4741F1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9" name="Line 249">
                <a:extLst>
                  <a:ext uri="{FF2B5EF4-FFF2-40B4-BE49-F238E27FC236}">
                    <a16:creationId xmlns:a16="http://schemas.microsoft.com/office/drawing/2014/main" id="{66793CF1-2DD0-5548-8DF2-C475BE93F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0" name="Line 250">
                <a:extLst>
                  <a:ext uri="{FF2B5EF4-FFF2-40B4-BE49-F238E27FC236}">
                    <a16:creationId xmlns:a16="http://schemas.microsoft.com/office/drawing/2014/main" id="{3F66CE81-96A2-A34E-B6F0-76E828EA3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1" name="Line 251">
                <a:extLst>
                  <a:ext uri="{FF2B5EF4-FFF2-40B4-BE49-F238E27FC236}">
                    <a16:creationId xmlns:a16="http://schemas.microsoft.com/office/drawing/2014/main" id="{8B3F124B-17C0-2642-85E2-EF5C2A050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2" name="Line 252">
                <a:extLst>
                  <a:ext uri="{FF2B5EF4-FFF2-40B4-BE49-F238E27FC236}">
                    <a16:creationId xmlns:a16="http://schemas.microsoft.com/office/drawing/2014/main" id="{499CEDD0-71C4-9444-BAEE-833F1A845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3" name="Line 253">
                <a:extLst>
                  <a:ext uri="{FF2B5EF4-FFF2-40B4-BE49-F238E27FC236}">
                    <a16:creationId xmlns:a16="http://schemas.microsoft.com/office/drawing/2014/main" id="{6B173893-C65F-5F48-A0B9-94D98F739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4" name="Line 254">
                <a:extLst>
                  <a:ext uri="{FF2B5EF4-FFF2-40B4-BE49-F238E27FC236}">
                    <a16:creationId xmlns:a16="http://schemas.microsoft.com/office/drawing/2014/main" id="{D87D22C3-9BE5-E241-8223-1546982FE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15" name="Group 255">
                <a:extLst>
                  <a:ext uri="{FF2B5EF4-FFF2-40B4-BE49-F238E27FC236}">
                    <a16:creationId xmlns:a16="http://schemas.microsoft.com/office/drawing/2014/main" id="{E23A1886-B027-FB4A-B5E1-AFB347458D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116" name="Line 256">
                  <a:extLst>
                    <a:ext uri="{FF2B5EF4-FFF2-40B4-BE49-F238E27FC236}">
                      <a16:creationId xmlns:a16="http://schemas.microsoft.com/office/drawing/2014/main" id="{A86F80AB-AAAE-C04D-8315-060584C9B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17" name="Line 257">
                  <a:extLst>
                    <a:ext uri="{FF2B5EF4-FFF2-40B4-BE49-F238E27FC236}">
                      <a16:creationId xmlns:a16="http://schemas.microsoft.com/office/drawing/2014/main" id="{DE4826A3-8B27-B44B-A9A3-71F11C6DC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18" name="AutoShape 258">
                  <a:extLst>
                    <a:ext uri="{FF2B5EF4-FFF2-40B4-BE49-F238E27FC236}">
                      <a16:creationId xmlns:a16="http://schemas.microsoft.com/office/drawing/2014/main" id="{6CDBEC52-4436-C54D-BDF7-8C65079D8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19" name="Line 259">
                  <a:extLst>
                    <a:ext uri="{FF2B5EF4-FFF2-40B4-BE49-F238E27FC236}">
                      <a16:creationId xmlns:a16="http://schemas.microsoft.com/office/drawing/2014/main" id="{A7BE4166-65AB-5B4E-AC3F-B238B2021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6" name="Group 260">
              <a:extLst>
                <a:ext uri="{FF2B5EF4-FFF2-40B4-BE49-F238E27FC236}">
                  <a16:creationId xmlns:a16="http://schemas.microsoft.com/office/drawing/2014/main" id="{4F23B6DD-C4DA-7840-8B54-88B7C2538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3" y="2495"/>
              <a:ext cx="240" cy="672"/>
              <a:chOff x="5204" y="2496"/>
              <a:chExt cx="240" cy="672"/>
            </a:xfrm>
          </p:grpSpPr>
          <p:sp>
            <p:nvSpPr>
              <p:cNvPr id="92" name="Oval 261">
                <a:extLst>
                  <a:ext uri="{FF2B5EF4-FFF2-40B4-BE49-F238E27FC236}">
                    <a16:creationId xmlns:a16="http://schemas.microsoft.com/office/drawing/2014/main" id="{85FDD86F-09C7-7843-B3EB-CA8B593A8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3" name="Line 262">
                <a:extLst>
                  <a:ext uri="{FF2B5EF4-FFF2-40B4-BE49-F238E27FC236}">
                    <a16:creationId xmlns:a16="http://schemas.microsoft.com/office/drawing/2014/main" id="{49BD6B67-40C8-A144-ABAD-AAB5E753E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4" name="Line 263">
                <a:extLst>
                  <a:ext uri="{FF2B5EF4-FFF2-40B4-BE49-F238E27FC236}">
                    <a16:creationId xmlns:a16="http://schemas.microsoft.com/office/drawing/2014/main" id="{A85EE966-FC13-F648-94AB-136EAFF4B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5" name="Line 264">
                <a:extLst>
                  <a:ext uri="{FF2B5EF4-FFF2-40B4-BE49-F238E27FC236}">
                    <a16:creationId xmlns:a16="http://schemas.microsoft.com/office/drawing/2014/main" id="{20E8B521-EBA9-0048-9492-08685DBBF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6" name="Line 265">
                <a:extLst>
                  <a:ext uri="{FF2B5EF4-FFF2-40B4-BE49-F238E27FC236}">
                    <a16:creationId xmlns:a16="http://schemas.microsoft.com/office/drawing/2014/main" id="{66EEF020-CF47-FE4E-9D24-F42C72B0C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7" name="Line 266">
                <a:extLst>
                  <a:ext uri="{FF2B5EF4-FFF2-40B4-BE49-F238E27FC236}">
                    <a16:creationId xmlns:a16="http://schemas.microsoft.com/office/drawing/2014/main" id="{5EDFBDB0-7328-3F49-808D-7D0BABB9D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8" name="Line 267">
                <a:extLst>
                  <a:ext uri="{FF2B5EF4-FFF2-40B4-BE49-F238E27FC236}">
                    <a16:creationId xmlns:a16="http://schemas.microsoft.com/office/drawing/2014/main" id="{DCCB74C5-C7A8-3E4E-B78E-909D48268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9" name="Line 268">
                <a:extLst>
                  <a:ext uri="{FF2B5EF4-FFF2-40B4-BE49-F238E27FC236}">
                    <a16:creationId xmlns:a16="http://schemas.microsoft.com/office/drawing/2014/main" id="{CB7E2EAC-4DDA-CA42-AF35-176BA8E2B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0" name="Line 269">
                <a:extLst>
                  <a:ext uri="{FF2B5EF4-FFF2-40B4-BE49-F238E27FC236}">
                    <a16:creationId xmlns:a16="http://schemas.microsoft.com/office/drawing/2014/main" id="{6FA5D2BE-C90E-E744-BDED-3520AEA83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01" name="Group 270">
                <a:extLst>
                  <a:ext uri="{FF2B5EF4-FFF2-40B4-BE49-F238E27FC236}">
                    <a16:creationId xmlns:a16="http://schemas.microsoft.com/office/drawing/2014/main" id="{180FCC15-32E0-6C42-8601-30EF9D057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102" name="Line 271">
                  <a:extLst>
                    <a:ext uri="{FF2B5EF4-FFF2-40B4-BE49-F238E27FC236}">
                      <a16:creationId xmlns:a16="http://schemas.microsoft.com/office/drawing/2014/main" id="{4520B0DA-13C0-A14F-A41A-948204D64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03" name="Line 272">
                  <a:extLst>
                    <a:ext uri="{FF2B5EF4-FFF2-40B4-BE49-F238E27FC236}">
                      <a16:creationId xmlns:a16="http://schemas.microsoft.com/office/drawing/2014/main" id="{5E1401E6-BCD0-E445-A9EE-E0AFC773B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04" name="AutoShape 273">
                  <a:extLst>
                    <a:ext uri="{FF2B5EF4-FFF2-40B4-BE49-F238E27FC236}">
                      <a16:creationId xmlns:a16="http://schemas.microsoft.com/office/drawing/2014/main" id="{0E1BAD56-996B-4A4C-AE78-9579218FA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5" name="Line 274">
                  <a:extLst>
                    <a:ext uri="{FF2B5EF4-FFF2-40B4-BE49-F238E27FC236}">
                      <a16:creationId xmlns:a16="http://schemas.microsoft.com/office/drawing/2014/main" id="{82CDEF6D-E0B3-2940-B394-BDF7D938B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7" name="Group 275">
              <a:extLst>
                <a:ext uri="{FF2B5EF4-FFF2-40B4-BE49-F238E27FC236}">
                  <a16:creationId xmlns:a16="http://schemas.microsoft.com/office/drawing/2014/main" id="{3785EE21-D1A3-264E-A026-F241BDBD5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" y="2779"/>
              <a:ext cx="240" cy="672"/>
              <a:chOff x="5204" y="2496"/>
              <a:chExt cx="240" cy="672"/>
            </a:xfrm>
          </p:grpSpPr>
          <p:sp>
            <p:nvSpPr>
              <p:cNvPr id="78" name="Oval 276">
                <a:extLst>
                  <a:ext uri="{FF2B5EF4-FFF2-40B4-BE49-F238E27FC236}">
                    <a16:creationId xmlns:a16="http://schemas.microsoft.com/office/drawing/2014/main" id="{79EB3A6A-2D92-B248-BA2C-D8C5FF45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9" name="Line 277">
                <a:extLst>
                  <a:ext uri="{FF2B5EF4-FFF2-40B4-BE49-F238E27FC236}">
                    <a16:creationId xmlns:a16="http://schemas.microsoft.com/office/drawing/2014/main" id="{F84CFEE6-52E8-ED40-9ADE-54E1FC817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0" name="Line 278">
                <a:extLst>
                  <a:ext uri="{FF2B5EF4-FFF2-40B4-BE49-F238E27FC236}">
                    <a16:creationId xmlns:a16="http://schemas.microsoft.com/office/drawing/2014/main" id="{8BF4650C-0B48-6C42-B882-9A7163EA8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1" name="Line 279">
                <a:extLst>
                  <a:ext uri="{FF2B5EF4-FFF2-40B4-BE49-F238E27FC236}">
                    <a16:creationId xmlns:a16="http://schemas.microsoft.com/office/drawing/2014/main" id="{C4C28BA7-09B2-5648-9DBA-D1179D2E1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2" name="Line 280">
                <a:extLst>
                  <a:ext uri="{FF2B5EF4-FFF2-40B4-BE49-F238E27FC236}">
                    <a16:creationId xmlns:a16="http://schemas.microsoft.com/office/drawing/2014/main" id="{2F6C6FCC-9031-1043-B6BF-405F8F556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3" name="Line 281">
                <a:extLst>
                  <a:ext uri="{FF2B5EF4-FFF2-40B4-BE49-F238E27FC236}">
                    <a16:creationId xmlns:a16="http://schemas.microsoft.com/office/drawing/2014/main" id="{A89D12D5-14D5-0D46-9754-8007983A7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4" name="Line 282">
                <a:extLst>
                  <a:ext uri="{FF2B5EF4-FFF2-40B4-BE49-F238E27FC236}">
                    <a16:creationId xmlns:a16="http://schemas.microsoft.com/office/drawing/2014/main" id="{B04956A7-E24F-5147-926D-802051647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5" name="Line 283">
                <a:extLst>
                  <a:ext uri="{FF2B5EF4-FFF2-40B4-BE49-F238E27FC236}">
                    <a16:creationId xmlns:a16="http://schemas.microsoft.com/office/drawing/2014/main" id="{72351E2C-A834-A643-9987-51E536D45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6" name="Line 284">
                <a:extLst>
                  <a:ext uri="{FF2B5EF4-FFF2-40B4-BE49-F238E27FC236}">
                    <a16:creationId xmlns:a16="http://schemas.microsoft.com/office/drawing/2014/main" id="{292AC8B0-225F-6E45-9A25-CEA2DEE4A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87" name="Group 285">
                <a:extLst>
                  <a:ext uri="{FF2B5EF4-FFF2-40B4-BE49-F238E27FC236}">
                    <a16:creationId xmlns:a16="http://schemas.microsoft.com/office/drawing/2014/main" id="{0745DA41-2299-CE49-A7FE-2FA7538AB6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88" name="Line 286">
                  <a:extLst>
                    <a:ext uri="{FF2B5EF4-FFF2-40B4-BE49-F238E27FC236}">
                      <a16:creationId xmlns:a16="http://schemas.microsoft.com/office/drawing/2014/main" id="{A4DC6097-13ED-274B-94A3-D7900164F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89" name="Line 287">
                  <a:extLst>
                    <a:ext uri="{FF2B5EF4-FFF2-40B4-BE49-F238E27FC236}">
                      <a16:creationId xmlns:a16="http://schemas.microsoft.com/office/drawing/2014/main" id="{026E40F1-D3F1-EB45-B4A0-7EF108EF2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90" name="AutoShape 288">
                  <a:extLst>
                    <a:ext uri="{FF2B5EF4-FFF2-40B4-BE49-F238E27FC236}">
                      <a16:creationId xmlns:a16="http://schemas.microsoft.com/office/drawing/2014/main" id="{EB1D1AA8-3724-CC42-8231-2F0A77F5E6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91" name="Line 289">
                  <a:extLst>
                    <a:ext uri="{FF2B5EF4-FFF2-40B4-BE49-F238E27FC236}">
                      <a16:creationId xmlns:a16="http://schemas.microsoft.com/office/drawing/2014/main" id="{707279A5-0D9D-0B44-915E-725EBC109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8" name="Group 305">
              <a:extLst>
                <a:ext uri="{FF2B5EF4-FFF2-40B4-BE49-F238E27FC236}">
                  <a16:creationId xmlns:a16="http://schemas.microsoft.com/office/drawing/2014/main" id="{FB0198CD-9A9A-5642-8361-2AA41921D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" y="3352"/>
              <a:ext cx="240" cy="672"/>
              <a:chOff x="5204" y="2496"/>
              <a:chExt cx="240" cy="672"/>
            </a:xfrm>
          </p:grpSpPr>
          <p:sp>
            <p:nvSpPr>
              <p:cNvPr id="64" name="Oval 306">
                <a:extLst>
                  <a:ext uri="{FF2B5EF4-FFF2-40B4-BE49-F238E27FC236}">
                    <a16:creationId xmlns:a16="http://schemas.microsoft.com/office/drawing/2014/main" id="{77B1DF54-5572-294B-A4F8-114CE039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5" name="Line 307">
                <a:extLst>
                  <a:ext uri="{FF2B5EF4-FFF2-40B4-BE49-F238E27FC236}">
                    <a16:creationId xmlns:a16="http://schemas.microsoft.com/office/drawing/2014/main" id="{4D85A4F7-6727-1147-883C-0EC2CB6C7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6" name="Line 308">
                <a:extLst>
                  <a:ext uri="{FF2B5EF4-FFF2-40B4-BE49-F238E27FC236}">
                    <a16:creationId xmlns:a16="http://schemas.microsoft.com/office/drawing/2014/main" id="{AB2693F9-D19C-C540-84C4-8D10D0AAE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7" name="Line 309">
                <a:extLst>
                  <a:ext uri="{FF2B5EF4-FFF2-40B4-BE49-F238E27FC236}">
                    <a16:creationId xmlns:a16="http://schemas.microsoft.com/office/drawing/2014/main" id="{3F8E1D1C-7B1F-6C48-8B69-7B6096DFF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8" name="Line 310">
                <a:extLst>
                  <a:ext uri="{FF2B5EF4-FFF2-40B4-BE49-F238E27FC236}">
                    <a16:creationId xmlns:a16="http://schemas.microsoft.com/office/drawing/2014/main" id="{44B9EC27-B6DA-3245-8F2D-6F6498D51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9" name="Line 311">
                <a:extLst>
                  <a:ext uri="{FF2B5EF4-FFF2-40B4-BE49-F238E27FC236}">
                    <a16:creationId xmlns:a16="http://schemas.microsoft.com/office/drawing/2014/main" id="{F7BFA6CC-29E0-BD41-9FCB-0FCEAB7D9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0" name="Line 312">
                <a:extLst>
                  <a:ext uri="{FF2B5EF4-FFF2-40B4-BE49-F238E27FC236}">
                    <a16:creationId xmlns:a16="http://schemas.microsoft.com/office/drawing/2014/main" id="{D67BA50E-9DA0-D64F-B4B9-07A4FB889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1" name="Line 313">
                <a:extLst>
                  <a:ext uri="{FF2B5EF4-FFF2-40B4-BE49-F238E27FC236}">
                    <a16:creationId xmlns:a16="http://schemas.microsoft.com/office/drawing/2014/main" id="{E1645E47-D8DC-2047-B971-21CE7895F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" name="Line 314">
                <a:extLst>
                  <a:ext uri="{FF2B5EF4-FFF2-40B4-BE49-F238E27FC236}">
                    <a16:creationId xmlns:a16="http://schemas.microsoft.com/office/drawing/2014/main" id="{E16F017A-E5C1-554F-B358-047138A43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73" name="Group 315">
                <a:extLst>
                  <a:ext uri="{FF2B5EF4-FFF2-40B4-BE49-F238E27FC236}">
                    <a16:creationId xmlns:a16="http://schemas.microsoft.com/office/drawing/2014/main" id="{B56B9086-68CF-6F41-9238-70955145B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74" name="Line 316">
                  <a:extLst>
                    <a:ext uri="{FF2B5EF4-FFF2-40B4-BE49-F238E27FC236}">
                      <a16:creationId xmlns:a16="http://schemas.microsoft.com/office/drawing/2014/main" id="{477F9D47-618E-EB49-8310-850ED0587E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75" name="Line 317">
                  <a:extLst>
                    <a:ext uri="{FF2B5EF4-FFF2-40B4-BE49-F238E27FC236}">
                      <a16:creationId xmlns:a16="http://schemas.microsoft.com/office/drawing/2014/main" id="{8CD02C51-B15B-0043-9687-05216E940B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76" name="AutoShape 318">
                  <a:extLst>
                    <a:ext uri="{FF2B5EF4-FFF2-40B4-BE49-F238E27FC236}">
                      <a16:creationId xmlns:a16="http://schemas.microsoft.com/office/drawing/2014/main" id="{6A48AC5A-A7C2-D44A-B009-172625DCB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77" name="Line 319">
                  <a:extLst>
                    <a:ext uri="{FF2B5EF4-FFF2-40B4-BE49-F238E27FC236}">
                      <a16:creationId xmlns:a16="http://schemas.microsoft.com/office/drawing/2014/main" id="{85B71A26-0475-5349-A2BB-680A22840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49" name="Group 320">
              <a:extLst>
                <a:ext uri="{FF2B5EF4-FFF2-40B4-BE49-F238E27FC236}">
                  <a16:creationId xmlns:a16="http://schemas.microsoft.com/office/drawing/2014/main" id="{D0DFF2D4-29B2-CE47-88E7-89FEE48B5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5" y="3355"/>
              <a:ext cx="240" cy="672"/>
              <a:chOff x="5204" y="2496"/>
              <a:chExt cx="240" cy="672"/>
            </a:xfrm>
          </p:grpSpPr>
          <p:sp>
            <p:nvSpPr>
              <p:cNvPr id="50" name="Oval 321">
                <a:extLst>
                  <a:ext uri="{FF2B5EF4-FFF2-40B4-BE49-F238E27FC236}">
                    <a16:creationId xmlns:a16="http://schemas.microsoft.com/office/drawing/2014/main" id="{4FBA18F2-4247-234B-8F11-3413428D2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1" name="Line 322">
                <a:extLst>
                  <a:ext uri="{FF2B5EF4-FFF2-40B4-BE49-F238E27FC236}">
                    <a16:creationId xmlns:a16="http://schemas.microsoft.com/office/drawing/2014/main" id="{30368AF9-1E7F-074E-B9AB-B99A0E931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2" name="Line 323">
                <a:extLst>
                  <a:ext uri="{FF2B5EF4-FFF2-40B4-BE49-F238E27FC236}">
                    <a16:creationId xmlns:a16="http://schemas.microsoft.com/office/drawing/2014/main" id="{DC34BF52-FC0B-F04B-8054-3DADE470A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3" name="Line 324">
                <a:extLst>
                  <a:ext uri="{FF2B5EF4-FFF2-40B4-BE49-F238E27FC236}">
                    <a16:creationId xmlns:a16="http://schemas.microsoft.com/office/drawing/2014/main" id="{7DE49F1E-A5A2-1F48-A211-43DCF0675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4" name="Line 325">
                <a:extLst>
                  <a:ext uri="{FF2B5EF4-FFF2-40B4-BE49-F238E27FC236}">
                    <a16:creationId xmlns:a16="http://schemas.microsoft.com/office/drawing/2014/main" id="{7288BECB-EBC4-2D4B-8DD9-4A433AB0B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5" name="Line 326">
                <a:extLst>
                  <a:ext uri="{FF2B5EF4-FFF2-40B4-BE49-F238E27FC236}">
                    <a16:creationId xmlns:a16="http://schemas.microsoft.com/office/drawing/2014/main" id="{38A135F7-76B4-6A45-8BFA-7419FBBCB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6" name="Line 327">
                <a:extLst>
                  <a:ext uri="{FF2B5EF4-FFF2-40B4-BE49-F238E27FC236}">
                    <a16:creationId xmlns:a16="http://schemas.microsoft.com/office/drawing/2014/main" id="{0F73F806-73D8-2345-82A6-A7CA9B12A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7" name="Line 328">
                <a:extLst>
                  <a:ext uri="{FF2B5EF4-FFF2-40B4-BE49-F238E27FC236}">
                    <a16:creationId xmlns:a16="http://schemas.microsoft.com/office/drawing/2014/main" id="{76A3B611-6E5E-754F-A82F-B1CC7CB16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8" name="Line 329">
                <a:extLst>
                  <a:ext uri="{FF2B5EF4-FFF2-40B4-BE49-F238E27FC236}">
                    <a16:creationId xmlns:a16="http://schemas.microsoft.com/office/drawing/2014/main" id="{9D6FE238-49C2-8548-B75F-A3DABE6BD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59" name="Group 330">
                <a:extLst>
                  <a:ext uri="{FF2B5EF4-FFF2-40B4-BE49-F238E27FC236}">
                    <a16:creationId xmlns:a16="http://schemas.microsoft.com/office/drawing/2014/main" id="{072CC01F-9E07-C84E-B353-8CDFDA85C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60" name="Line 331">
                  <a:extLst>
                    <a:ext uri="{FF2B5EF4-FFF2-40B4-BE49-F238E27FC236}">
                      <a16:creationId xmlns:a16="http://schemas.microsoft.com/office/drawing/2014/main" id="{3801A484-9FEC-C244-BD6D-AD6932B265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61" name="Line 332">
                  <a:extLst>
                    <a:ext uri="{FF2B5EF4-FFF2-40B4-BE49-F238E27FC236}">
                      <a16:creationId xmlns:a16="http://schemas.microsoft.com/office/drawing/2014/main" id="{45FE9511-5563-4647-A3F0-343F7BF15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62" name="AutoShape 333">
                  <a:extLst>
                    <a:ext uri="{FF2B5EF4-FFF2-40B4-BE49-F238E27FC236}">
                      <a16:creationId xmlns:a16="http://schemas.microsoft.com/office/drawing/2014/main" id="{A2112290-C6E1-CC4C-B122-F3BA48C55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63" name="Line 334">
                  <a:extLst>
                    <a:ext uri="{FF2B5EF4-FFF2-40B4-BE49-F238E27FC236}">
                      <a16:creationId xmlns:a16="http://schemas.microsoft.com/office/drawing/2014/main" id="{BC17E81D-FEDE-E14D-9CA2-9836B3EAF9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35043A2-A1A0-054B-AF4C-A829AF8EBEB2}"/>
              </a:ext>
            </a:extLst>
          </p:cNvPr>
          <p:cNvGrpSpPr/>
          <p:nvPr/>
        </p:nvGrpSpPr>
        <p:grpSpPr>
          <a:xfrm>
            <a:off x="7297477" y="1702264"/>
            <a:ext cx="3582005" cy="2858533"/>
            <a:chOff x="7297477" y="1702264"/>
            <a:chExt cx="3582005" cy="2858533"/>
          </a:xfrm>
        </p:grpSpPr>
        <p:sp>
          <p:nvSpPr>
            <p:cNvPr id="143" name="Oval 3">
              <a:extLst>
                <a:ext uri="{FF2B5EF4-FFF2-40B4-BE49-F238E27FC236}">
                  <a16:creationId xmlns:a16="http://schemas.microsoft.com/office/drawing/2014/main" id="{67C674CB-C1F6-6545-99B6-A43CB67A4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7482" y="3988823"/>
              <a:ext cx="294644" cy="24455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4" name="Line 4">
              <a:extLst>
                <a:ext uri="{FF2B5EF4-FFF2-40B4-BE49-F238E27FC236}">
                  <a16:creationId xmlns:a16="http://schemas.microsoft.com/office/drawing/2014/main" id="{33E4E4FE-6563-0044-98E5-55031D3C3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6589" y="411177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5" name="Line 5">
              <a:extLst>
                <a:ext uri="{FF2B5EF4-FFF2-40B4-BE49-F238E27FC236}">
                  <a16:creationId xmlns:a16="http://schemas.microsoft.com/office/drawing/2014/main" id="{91016F12-447C-814E-A33B-5DE4A84B5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3911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6" name="Line 6">
              <a:extLst>
                <a:ext uri="{FF2B5EF4-FFF2-40B4-BE49-F238E27FC236}">
                  <a16:creationId xmlns:a16="http://schemas.microsoft.com/office/drawing/2014/main" id="{9A839961-1417-D64B-83E2-4ED243B97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9357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7" name="Line 7">
              <a:extLst>
                <a:ext uri="{FF2B5EF4-FFF2-40B4-BE49-F238E27FC236}">
                  <a16:creationId xmlns:a16="http://schemas.microsoft.com/office/drawing/2014/main" id="{84CE2546-5292-5E47-8745-434A12508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5696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8" name="Line 8">
              <a:extLst>
                <a:ext uri="{FF2B5EF4-FFF2-40B4-BE49-F238E27FC236}">
                  <a16:creationId xmlns:a16="http://schemas.microsoft.com/office/drawing/2014/main" id="{362D233F-BCDA-6045-A384-722BBB6F1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0250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9" name="Line 9">
              <a:extLst>
                <a:ext uri="{FF2B5EF4-FFF2-40B4-BE49-F238E27FC236}">
                  <a16:creationId xmlns:a16="http://schemas.microsoft.com/office/drawing/2014/main" id="{2DF6D8D2-6317-BC4E-8BF5-E63432592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4804" y="390463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0" name="Oval 10">
              <a:extLst>
                <a:ext uri="{FF2B5EF4-FFF2-40B4-BE49-F238E27FC236}">
                  <a16:creationId xmlns:a16="http://schemas.microsoft.com/office/drawing/2014/main" id="{CC576123-5361-204C-B5B0-BAD4891AA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7482" y="3660072"/>
              <a:ext cx="294644" cy="24455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1" name="Line 11">
              <a:extLst>
                <a:ext uri="{FF2B5EF4-FFF2-40B4-BE49-F238E27FC236}">
                  <a16:creationId xmlns:a16="http://schemas.microsoft.com/office/drawing/2014/main" id="{94147BF3-6635-6446-9492-2A374406B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6589" y="3783019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2" name="Line 12">
              <a:extLst>
                <a:ext uri="{FF2B5EF4-FFF2-40B4-BE49-F238E27FC236}">
                  <a16:creationId xmlns:a16="http://schemas.microsoft.com/office/drawing/2014/main" id="{74FBC51C-7BAF-ED47-BBDA-28E738679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9357" y="370150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3" name="Line 13">
              <a:extLst>
                <a:ext uri="{FF2B5EF4-FFF2-40B4-BE49-F238E27FC236}">
                  <a16:creationId xmlns:a16="http://schemas.microsoft.com/office/drawing/2014/main" id="{2A52F5FD-1DAF-E84E-AB18-6A3E960A0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0250" y="3783019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4" name="Line 14">
              <a:extLst>
                <a:ext uri="{FF2B5EF4-FFF2-40B4-BE49-F238E27FC236}">
                  <a16:creationId xmlns:a16="http://schemas.microsoft.com/office/drawing/2014/main" id="{4E70811D-7A42-9F48-A630-C9F348B4D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4804" y="3498369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5" name="Line 15">
              <a:extLst>
                <a:ext uri="{FF2B5EF4-FFF2-40B4-BE49-F238E27FC236}">
                  <a16:creationId xmlns:a16="http://schemas.microsoft.com/office/drawing/2014/main" id="{2CC1459D-FCE2-D949-816E-0A158BFA6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4804" y="4233382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6" name="Line 16">
              <a:extLst>
                <a:ext uri="{FF2B5EF4-FFF2-40B4-BE49-F238E27FC236}">
                  <a16:creationId xmlns:a16="http://schemas.microsoft.com/office/drawing/2014/main" id="{D05E7E1D-1852-EE45-B95E-69089227C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70696" y="2215437"/>
              <a:ext cx="1591076" cy="160366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7" name="Line 17">
              <a:extLst>
                <a:ext uri="{FF2B5EF4-FFF2-40B4-BE49-F238E27FC236}">
                  <a16:creationId xmlns:a16="http://schemas.microsoft.com/office/drawing/2014/main" id="{FA7F3017-93A2-914D-A146-6A2404F5D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4263" y="4396421"/>
              <a:ext cx="17678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8" name="Oval 18">
              <a:extLst>
                <a:ext uri="{FF2B5EF4-FFF2-40B4-BE49-F238E27FC236}">
                  <a16:creationId xmlns:a16="http://schemas.microsoft.com/office/drawing/2014/main" id="{0B3B8534-50CB-8848-B836-3E8782B27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556" y="3219064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9" name="Line 19">
              <a:extLst>
                <a:ext uri="{FF2B5EF4-FFF2-40B4-BE49-F238E27FC236}">
                  <a16:creationId xmlns:a16="http://schemas.microsoft.com/office/drawing/2014/main" id="{9268AC30-6342-1F41-94A5-7C9BBBC8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2663" y="3342012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0" name="Line 20">
              <a:extLst>
                <a:ext uri="{FF2B5EF4-FFF2-40B4-BE49-F238E27FC236}">
                  <a16:creationId xmlns:a16="http://schemas.microsoft.com/office/drawing/2014/main" id="{EBA3D359-F0AA-664B-87C2-4D2101109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09985" y="326049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1" name="Line 21">
              <a:extLst>
                <a:ext uri="{FF2B5EF4-FFF2-40B4-BE49-F238E27FC236}">
                  <a16:creationId xmlns:a16="http://schemas.microsoft.com/office/drawing/2014/main" id="{7416567D-3B41-9F43-837F-8FE594DC6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85431" y="326049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2" name="Line 22">
              <a:extLst>
                <a:ext uri="{FF2B5EF4-FFF2-40B4-BE49-F238E27FC236}">
                  <a16:creationId xmlns:a16="http://schemas.microsoft.com/office/drawing/2014/main" id="{DAA1B69C-7EF5-B847-994C-9EFE23FA6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1770" y="33420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3" name="Line 23">
              <a:extLst>
                <a:ext uri="{FF2B5EF4-FFF2-40B4-BE49-F238E27FC236}">
                  <a16:creationId xmlns:a16="http://schemas.microsoft.com/office/drawing/2014/main" id="{7B42DFE9-053E-D945-BDAE-889E9CCD5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36324" y="33420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4" name="Line 24">
              <a:extLst>
                <a:ext uri="{FF2B5EF4-FFF2-40B4-BE49-F238E27FC236}">
                  <a16:creationId xmlns:a16="http://schemas.microsoft.com/office/drawing/2014/main" id="{10D72C76-5128-894A-97C9-63FE09F0A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60877" y="31348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5" name="Oval 25">
              <a:extLst>
                <a:ext uri="{FF2B5EF4-FFF2-40B4-BE49-F238E27FC236}">
                  <a16:creationId xmlns:a16="http://schemas.microsoft.com/office/drawing/2014/main" id="{47F41710-8875-5B45-94AF-08C83DA55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556" y="289031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6" name="Line 26">
              <a:extLst>
                <a:ext uri="{FF2B5EF4-FFF2-40B4-BE49-F238E27FC236}">
                  <a16:creationId xmlns:a16="http://schemas.microsoft.com/office/drawing/2014/main" id="{4E9F3DE6-8436-B54D-9961-BF8B14720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2663" y="3013260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7" name="Line 27">
              <a:extLst>
                <a:ext uri="{FF2B5EF4-FFF2-40B4-BE49-F238E27FC236}">
                  <a16:creationId xmlns:a16="http://schemas.microsoft.com/office/drawing/2014/main" id="{801EA984-F160-0E40-9C74-E4792CDC4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85431" y="293174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8" name="Line 28">
              <a:extLst>
                <a:ext uri="{FF2B5EF4-FFF2-40B4-BE49-F238E27FC236}">
                  <a16:creationId xmlns:a16="http://schemas.microsoft.com/office/drawing/2014/main" id="{8A7399D4-B971-0C42-84B9-014FCFA97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36324" y="301326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9" name="Line 29">
              <a:extLst>
                <a:ext uri="{FF2B5EF4-FFF2-40B4-BE49-F238E27FC236}">
                  <a16:creationId xmlns:a16="http://schemas.microsoft.com/office/drawing/2014/main" id="{680CC6A1-3926-7B48-AD12-ADD9D0C63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0877" y="2728610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0" name="Line 30">
              <a:extLst>
                <a:ext uri="{FF2B5EF4-FFF2-40B4-BE49-F238E27FC236}">
                  <a16:creationId xmlns:a16="http://schemas.microsoft.com/office/drawing/2014/main" id="{8C00E03D-D346-DB4E-9328-67E16FB8E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0877" y="3463623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1" name="Oval 31">
              <a:extLst>
                <a:ext uri="{FF2B5EF4-FFF2-40B4-BE49-F238E27FC236}">
                  <a16:creationId xmlns:a16="http://schemas.microsoft.com/office/drawing/2014/main" id="{EA9F9184-FE65-B44D-985C-5E16E0FDA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128" y="2834184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2" name="Line 32">
              <a:extLst>
                <a:ext uri="{FF2B5EF4-FFF2-40B4-BE49-F238E27FC236}">
                  <a16:creationId xmlns:a16="http://schemas.microsoft.com/office/drawing/2014/main" id="{3F4BFC66-189E-014A-9C4D-325C2074B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6235" y="2957132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3" name="Line 33">
              <a:extLst>
                <a:ext uri="{FF2B5EF4-FFF2-40B4-BE49-F238E27FC236}">
                  <a16:creationId xmlns:a16="http://schemas.microsoft.com/office/drawing/2014/main" id="{4929B523-93FD-0044-90B1-73C6AD5B0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63557" y="28756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" name="Line 34">
              <a:extLst>
                <a:ext uri="{FF2B5EF4-FFF2-40B4-BE49-F238E27FC236}">
                  <a16:creationId xmlns:a16="http://schemas.microsoft.com/office/drawing/2014/main" id="{F4026700-14F8-5240-8E56-5107BE499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9003" y="287561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5" name="Line 35">
              <a:extLst>
                <a:ext uri="{FF2B5EF4-FFF2-40B4-BE49-F238E27FC236}">
                  <a16:creationId xmlns:a16="http://schemas.microsoft.com/office/drawing/2014/main" id="{970BF2DD-69E9-4847-8782-E370B18B4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5343" y="295713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6" name="Line 36">
              <a:extLst>
                <a:ext uri="{FF2B5EF4-FFF2-40B4-BE49-F238E27FC236}">
                  <a16:creationId xmlns:a16="http://schemas.microsoft.com/office/drawing/2014/main" id="{0D55D8B2-C676-4042-96EB-78432491C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9896" y="295713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7" name="Line 37">
              <a:extLst>
                <a:ext uri="{FF2B5EF4-FFF2-40B4-BE49-F238E27FC236}">
                  <a16:creationId xmlns:a16="http://schemas.microsoft.com/office/drawing/2014/main" id="{127122C2-3E1F-0D4F-A98C-6457FB6F8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14450" y="2749992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8" name="Oval 38">
              <a:extLst>
                <a:ext uri="{FF2B5EF4-FFF2-40B4-BE49-F238E27FC236}">
                  <a16:creationId xmlns:a16="http://schemas.microsoft.com/office/drawing/2014/main" id="{0BB07B90-1A37-DC48-B333-D54115C90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128" y="250543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9" name="Line 39">
              <a:extLst>
                <a:ext uri="{FF2B5EF4-FFF2-40B4-BE49-F238E27FC236}">
                  <a16:creationId xmlns:a16="http://schemas.microsoft.com/office/drawing/2014/main" id="{806E4231-57EB-7C40-8CF2-B5CB85E37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6235" y="262838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0" name="Line 40">
              <a:extLst>
                <a:ext uri="{FF2B5EF4-FFF2-40B4-BE49-F238E27FC236}">
                  <a16:creationId xmlns:a16="http://schemas.microsoft.com/office/drawing/2014/main" id="{6A717CE6-8FD7-EF4E-9259-C11902A99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9003" y="254686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1" name="Line 41">
              <a:extLst>
                <a:ext uri="{FF2B5EF4-FFF2-40B4-BE49-F238E27FC236}">
                  <a16:creationId xmlns:a16="http://schemas.microsoft.com/office/drawing/2014/main" id="{D3CD6132-46E4-8540-99F7-39A39D3D3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9896" y="262838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2" name="Line 42">
              <a:extLst>
                <a:ext uri="{FF2B5EF4-FFF2-40B4-BE49-F238E27FC236}">
                  <a16:creationId xmlns:a16="http://schemas.microsoft.com/office/drawing/2014/main" id="{AAB63944-DBEB-6C41-BDDD-D6D36FE57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4450" y="2343730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3" name="Line 43">
              <a:extLst>
                <a:ext uri="{FF2B5EF4-FFF2-40B4-BE49-F238E27FC236}">
                  <a16:creationId xmlns:a16="http://schemas.microsoft.com/office/drawing/2014/main" id="{107D1724-F819-B34E-B4C4-37199201E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4450" y="3078743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4" name="Oval 44">
              <a:extLst>
                <a:ext uri="{FF2B5EF4-FFF2-40B4-BE49-F238E27FC236}">
                  <a16:creationId xmlns:a16="http://schemas.microsoft.com/office/drawing/2014/main" id="{352BA3C1-6E68-1B48-BB96-E2720E2B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263" y="398882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5" name="Line 45">
              <a:extLst>
                <a:ext uri="{FF2B5EF4-FFF2-40B4-BE49-F238E27FC236}">
                  <a16:creationId xmlns:a16="http://schemas.microsoft.com/office/drawing/2014/main" id="{49303363-ACFD-1940-9202-A114B8211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3371" y="411177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6" name="Line 46">
              <a:extLst>
                <a:ext uri="{FF2B5EF4-FFF2-40B4-BE49-F238E27FC236}">
                  <a16:creationId xmlns:a16="http://schemas.microsoft.com/office/drawing/2014/main" id="{34E0DA40-6455-A74C-B4ED-BA8F67852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0692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7" name="Line 47">
              <a:extLst>
                <a:ext uri="{FF2B5EF4-FFF2-40B4-BE49-F238E27FC236}">
                  <a16:creationId xmlns:a16="http://schemas.microsoft.com/office/drawing/2014/main" id="{6781F4DC-DF07-BB41-A64A-EFC382A46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6139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8" name="Line 48">
              <a:extLst>
                <a:ext uri="{FF2B5EF4-FFF2-40B4-BE49-F238E27FC236}">
                  <a16:creationId xmlns:a16="http://schemas.microsoft.com/office/drawing/2014/main" id="{201A5F92-CC42-A049-9189-BD59FDA55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2478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9" name="Line 49">
              <a:extLst>
                <a:ext uri="{FF2B5EF4-FFF2-40B4-BE49-F238E27FC236}">
                  <a16:creationId xmlns:a16="http://schemas.microsoft.com/office/drawing/2014/main" id="{BECD6B0D-978C-E040-B32C-5A13996D0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031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0" name="Line 50">
              <a:extLst>
                <a:ext uri="{FF2B5EF4-FFF2-40B4-BE49-F238E27FC236}">
                  <a16:creationId xmlns:a16="http://schemas.microsoft.com/office/drawing/2014/main" id="{C08B2247-3A6D-4642-8B71-40403F1DD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1585" y="390463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1" name="Oval 51">
              <a:extLst>
                <a:ext uri="{FF2B5EF4-FFF2-40B4-BE49-F238E27FC236}">
                  <a16:creationId xmlns:a16="http://schemas.microsoft.com/office/drawing/2014/main" id="{5EABE8A2-21E1-204B-9A48-46C99A326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263" y="3660072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2" name="Line 52">
              <a:extLst>
                <a:ext uri="{FF2B5EF4-FFF2-40B4-BE49-F238E27FC236}">
                  <a16:creationId xmlns:a16="http://schemas.microsoft.com/office/drawing/2014/main" id="{58EC53B8-DAF2-D848-9FC3-1A230BF70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3371" y="3783019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3" name="Line 53">
              <a:extLst>
                <a:ext uri="{FF2B5EF4-FFF2-40B4-BE49-F238E27FC236}">
                  <a16:creationId xmlns:a16="http://schemas.microsoft.com/office/drawing/2014/main" id="{E85B655F-20B4-C24B-AFCD-1CFD62C24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6139" y="370150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4" name="Line 54">
              <a:extLst>
                <a:ext uri="{FF2B5EF4-FFF2-40B4-BE49-F238E27FC236}">
                  <a16:creationId xmlns:a16="http://schemas.microsoft.com/office/drawing/2014/main" id="{A0EC8DE2-9DA5-0746-8777-0B0210CAC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031" y="3783019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5" name="Line 55">
              <a:extLst>
                <a:ext uri="{FF2B5EF4-FFF2-40B4-BE49-F238E27FC236}">
                  <a16:creationId xmlns:a16="http://schemas.microsoft.com/office/drawing/2014/main" id="{DD4EF598-5FF8-1546-8F7C-FE86E475B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1585" y="3498369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6" name="Line 56">
              <a:extLst>
                <a:ext uri="{FF2B5EF4-FFF2-40B4-BE49-F238E27FC236}">
                  <a16:creationId xmlns:a16="http://schemas.microsoft.com/office/drawing/2014/main" id="{9BDE1BC1-8297-874C-8202-5B6A92D9A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1585" y="4233382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7" name="Line 57">
              <a:extLst>
                <a:ext uri="{FF2B5EF4-FFF2-40B4-BE49-F238E27FC236}">
                  <a16:creationId xmlns:a16="http://schemas.microsoft.com/office/drawing/2014/main" id="{C1A332B0-1FDD-4947-ADCA-F69034A9F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7477" y="2215437"/>
              <a:ext cx="1591076" cy="16036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198" name="Group 58">
              <a:extLst>
                <a:ext uri="{FF2B5EF4-FFF2-40B4-BE49-F238E27FC236}">
                  <a16:creationId xmlns:a16="http://schemas.microsoft.com/office/drawing/2014/main" id="{B5012176-8785-3841-A247-B376FC817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337" y="2725937"/>
              <a:ext cx="294644" cy="896716"/>
              <a:chOff x="2496" y="2016"/>
              <a:chExt cx="288" cy="1056"/>
            </a:xfrm>
          </p:grpSpPr>
          <p:grpSp>
            <p:nvGrpSpPr>
              <p:cNvPr id="239" name="Group 59">
                <a:extLst>
                  <a:ext uri="{FF2B5EF4-FFF2-40B4-BE49-F238E27FC236}">
                    <a16:creationId xmlns:a16="http://schemas.microsoft.com/office/drawing/2014/main" id="{D1244398-89A1-084F-9959-1D3F01E06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248" name="Oval 60">
                  <a:extLst>
                    <a:ext uri="{FF2B5EF4-FFF2-40B4-BE49-F238E27FC236}">
                      <a16:creationId xmlns:a16="http://schemas.microsoft.com/office/drawing/2014/main" id="{BC51B947-00B4-C042-953A-F0947E2843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49" name="Line 61">
                  <a:extLst>
                    <a:ext uri="{FF2B5EF4-FFF2-40B4-BE49-F238E27FC236}">
                      <a16:creationId xmlns:a16="http://schemas.microsoft.com/office/drawing/2014/main" id="{43AE86AE-7B60-D749-863E-C0E4741401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0" name="Line 62">
                  <a:extLst>
                    <a:ext uri="{FF2B5EF4-FFF2-40B4-BE49-F238E27FC236}">
                      <a16:creationId xmlns:a16="http://schemas.microsoft.com/office/drawing/2014/main" id="{2A790092-476D-FC4C-8400-8272DF50D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1" name="Line 63">
                  <a:extLst>
                    <a:ext uri="{FF2B5EF4-FFF2-40B4-BE49-F238E27FC236}">
                      <a16:creationId xmlns:a16="http://schemas.microsoft.com/office/drawing/2014/main" id="{EC13B1A8-80AA-BC46-B1BF-A49DECAE9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2" name="Line 64">
                  <a:extLst>
                    <a:ext uri="{FF2B5EF4-FFF2-40B4-BE49-F238E27FC236}">
                      <a16:creationId xmlns:a16="http://schemas.microsoft.com/office/drawing/2014/main" id="{421B7E8F-5A3B-0D41-B9FF-9936F12AAB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53" name="Line 65">
                  <a:extLst>
                    <a:ext uri="{FF2B5EF4-FFF2-40B4-BE49-F238E27FC236}">
                      <a16:creationId xmlns:a16="http://schemas.microsoft.com/office/drawing/2014/main" id="{2F00A517-8046-F641-9FAE-008DB9334B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40" name="Line 66">
                <a:extLst>
                  <a:ext uri="{FF2B5EF4-FFF2-40B4-BE49-F238E27FC236}">
                    <a16:creationId xmlns:a16="http://schemas.microsoft.com/office/drawing/2014/main" id="{D9C92894-9DDF-C14B-A011-63191FCB6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241" name="Group 67">
                <a:extLst>
                  <a:ext uri="{FF2B5EF4-FFF2-40B4-BE49-F238E27FC236}">
                    <a16:creationId xmlns:a16="http://schemas.microsoft.com/office/drawing/2014/main" id="{D3D07EFF-734B-1A4B-B60A-1E92ED3AB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244" name="Oval 68">
                  <a:extLst>
                    <a:ext uri="{FF2B5EF4-FFF2-40B4-BE49-F238E27FC236}">
                      <a16:creationId xmlns:a16="http://schemas.microsoft.com/office/drawing/2014/main" id="{E4E18E56-654A-3D44-925B-27078E5080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45" name="Line 69">
                  <a:extLst>
                    <a:ext uri="{FF2B5EF4-FFF2-40B4-BE49-F238E27FC236}">
                      <a16:creationId xmlns:a16="http://schemas.microsoft.com/office/drawing/2014/main" id="{AF2EDB90-74D0-7C44-9281-66562F9A3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6" name="Line 70">
                  <a:extLst>
                    <a:ext uri="{FF2B5EF4-FFF2-40B4-BE49-F238E27FC236}">
                      <a16:creationId xmlns:a16="http://schemas.microsoft.com/office/drawing/2014/main" id="{982175EE-7BF3-7F46-B53C-5F6E5AFF7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7" name="Line 71">
                  <a:extLst>
                    <a:ext uri="{FF2B5EF4-FFF2-40B4-BE49-F238E27FC236}">
                      <a16:creationId xmlns:a16="http://schemas.microsoft.com/office/drawing/2014/main" id="{09D113BA-8CB6-F74D-AED8-93BE6C749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42" name="Line 72">
                <a:extLst>
                  <a:ext uri="{FF2B5EF4-FFF2-40B4-BE49-F238E27FC236}">
                    <a16:creationId xmlns:a16="http://schemas.microsoft.com/office/drawing/2014/main" id="{1C94F80B-4FBC-BB46-A7C2-B041530B9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3" name="Line 73">
                <a:extLst>
                  <a:ext uri="{FF2B5EF4-FFF2-40B4-BE49-F238E27FC236}">
                    <a16:creationId xmlns:a16="http://schemas.microsoft.com/office/drawing/2014/main" id="{121AF77C-1FFF-BD45-AC34-0B315ADE0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199" name="Group 74">
              <a:extLst>
                <a:ext uri="{FF2B5EF4-FFF2-40B4-BE49-F238E27FC236}">
                  <a16:creationId xmlns:a16="http://schemas.microsoft.com/office/drawing/2014/main" id="{B3D0B863-DED6-8D4D-9634-69A2AAE00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3909" y="2341057"/>
              <a:ext cx="294644" cy="896716"/>
              <a:chOff x="2496" y="2016"/>
              <a:chExt cx="288" cy="1056"/>
            </a:xfrm>
          </p:grpSpPr>
          <p:grpSp>
            <p:nvGrpSpPr>
              <p:cNvPr id="224" name="Group 75">
                <a:extLst>
                  <a:ext uri="{FF2B5EF4-FFF2-40B4-BE49-F238E27FC236}">
                    <a16:creationId xmlns:a16="http://schemas.microsoft.com/office/drawing/2014/main" id="{F0A81302-C967-A542-B38A-2FAADA60ED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233" name="Oval 76">
                  <a:extLst>
                    <a:ext uri="{FF2B5EF4-FFF2-40B4-BE49-F238E27FC236}">
                      <a16:creationId xmlns:a16="http://schemas.microsoft.com/office/drawing/2014/main" id="{12C13BB2-DCCF-794C-AEE5-E017F7429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34" name="Line 77">
                  <a:extLst>
                    <a:ext uri="{FF2B5EF4-FFF2-40B4-BE49-F238E27FC236}">
                      <a16:creationId xmlns:a16="http://schemas.microsoft.com/office/drawing/2014/main" id="{9154E36B-69E6-CD44-BEAD-588879436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5" name="Line 78">
                  <a:extLst>
                    <a:ext uri="{FF2B5EF4-FFF2-40B4-BE49-F238E27FC236}">
                      <a16:creationId xmlns:a16="http://schemas.microsoft.com/office/drawing/2014/main" id="{2AB6A104-C59D-C445-94E6-2E105509B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6" name="Line 79">
                  <a:extLst>
                    <a:ext uri="{FF2B5EF4-FFF2-40B4-BE49-F238E27FC236}">
                      <a16:creationId xmlns:a16="http://schemas.microsoft.com/office/drawing/2014/main" id="{C6B8E099-FE86-034C-94EA-CACFE09E0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7" name="Line 80">
                  <a:extLst>
                    <a:ext uri="{FF2B5EF4-FFF2-40B4-BE49-F238E27FC236}">
                      <a16:creationId xmlns:a16="http://schemas.microsoft.com/office/drawing/2014/main" id="{41473E91-0A18-2845-8FD8-4173AFC1A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8" name="Line 81">
                  <a:extLst>
                    <a:ext uri="{FF2B5EF4-FFF2-40B4-BE49-F238E27FC236}">
                      <a16:creationId xmlns:a16="http://schemas.microsoft.com/office/drawing/2014/main" id="{9D522AC6-9EC9-634E-8D66-6695789F77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25" name="Line 82">
                <a:extLst>
                  <a:ext uri="{FF2B5EF4-FFF2-40B4-BE49-F238E27FC236}">
                    <a16:creationId xmlns:a16="http://schemas.microsoft.com/office/drawing/2014/main" id="{BD6FEB7B-E08E-0E44-A52B-E2494F113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226" name="Group 83">
                <a:extLst>
                  <a:ext uri="{FF2B5EF4-FFF2-40B4-BE49-F238E27FC236}">
                    <a16:creationId xmlns:a16="http://schemas.microsoft.com/office/drawing/2014/main" id="{C07063A2-8CE6-4146-9931-A5B61939A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229" name="Oval 84">
                  <a:extLst>
                    <a:ext uri="{FF2B5EF4-FFF2-40B4-BE49-F238E27FC236}">
                      <a16:creationId xmlns:a16="http://schemas.microsoft.com/office/drawing/2014/main" id="{9D42C50F-90F7-2345-9E7D-26AC5C8AD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30" name="Line 85">
                  <a:extLst>
                    <a:ext uri="{FF2B5EF4-FFF2-40B4-BE49-F238E27FC236}">
                      <a16:creationId xmlns:a16="http://schemas.microsoft.com/office/drawing/2014/main" id="{6B9EFA1E-3AB1-5340-AF2B-30B78B83F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1" name="Line 86">
                  <a:extLst>
                    <a:ext uri="{FF2B5EF4-FFF2-40B4-BE49-F238E27FC236}">
                      <a16:creationId xmlns:a16="http://schemas.microsoft.com/office/drawing/2014/main" id="{DE1E2DAC-D847-074D-BF89-2F85661C7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32" name="Line 87">
                  <a:extLst>
                    <a:ext uri="{FF2B5EF4-FFF2-40B4-BE49-F238E27FC236}">
                      <a16:creationId xmlns:a16="http://schemas.microsoft.com/office/drawing/2014/main" id="{9176233A-96C7-5C4D-B8EB-E66673D6C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227" name="Line 88">
                <a:extLst>
                  <a:ext uri="{FF2B5EF4-FFF2-40B4-BE49-F238E27FC236}">
                    <a16:creationId xmlns:a16="http://schemas.microsoft.com/office/drawing/2014/main" id="{F9EE8121-E5FE-6F41-8CB3-CEF024465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8" name="Line 89">
                <a:extLst>
                  <a:ext uri="{FF2B5EF4-FFF2-40B4-BE49-F238E27FC236}">
                    <a16:creationId xmlns:a16="http://schemas.microsoft.com/office/drawing/2014/main" id="{8536141B-4C79-1B4E-B455-D82C06BD0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200" name="Oval 90">
              <a:extLst>
                <a:ext uri="{FF2B5EF4-FFF2-40B4-BE49-F238E27FC236}">
                  <a16:creationId xmlns:a16="http://schemas.microsoft.com/office/drawing/2014/main" id="{74109F1F-8DF4-E441-B570-39FC0E59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836" y="3988823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1" name="Line 91">
              <a:extLst>
                <a:ext uri="{FF2B5EF4-FFF2-40B4-BE49-F238E27FC236}">
                  <a16:creationId xmlns:a16="http://schemas.microsoft.com/office/drawing/2014/main" id="{C67D2C35-AF02-3047-A4E9-4472E65CA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6943" y="4111771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2" name="Line 92">
              <a:extLst>
                <a:ext uri="{FF2B5EF4-FFF2-40B4-BE49-F238E27FC236}">
                  <a16:creationId xmlns:a16="http://schemas.microsoft.com/office/drawing/2014/main" id="{725F43EE-D22F-4A4E-B9EA-5227B4B1C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4265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3" name="Line 93">
              <a:extLst>
                <a:ext uri="{FF2B5EF4-FFF2-40B4-BE49-F238E27FC236}">
                  <a16:creationId xmlns:a16="http://schemas.microsoft.com/office/drawing/2014/main" id="{47672D63-5A10-4347-872F-344C69D8C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9711" y="403025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4" name="Line 94">
              <a:extLst>
                <a:ext uri="{FF2B5EF4-FFF2-40B4-BE49-F238E27FC236}">
                  <a16:creationId xmlns:a16="http://schemas.microsoft.com/office/drawing/2014/main" id="{FF6EFDAE-260B-0641-A787-149A0B552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6050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5" name="Line 95">
              <a:extLst>
                <a:ext uri="{FF2B5EF4-FFF2-40B4-BE49-F238E27FC236}">
                  <a16:creationId xmlns:a16="http://schemas.microsoft.com/office/drawing/2014/main" id="{B381CF60-D625-C241-AC42-A5E047D6E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0604" y="411177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6" name="Line 96">
              <a:extLst>
                <a:ext uri="{FF2B5EF4-FFF2-40B4-BE49-F238E27FC236}">
                  <a16:creationId xmlns:a16="http://schemas.microsoft.com/office/drawing/2014/main" id="{2647B2A7-5025-1248-98A4-2DEC57AA6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5158" y="3904631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7" name="Oval 97">
              <a:extLst>
                <a:ext uri="{FF2B5EF4-FFF2-40B4-BE49-F238E27FC236}">
                  <a16:creationId xmlns:a16="http://schemas.microsoft.com/office/drawing/2014/main" id="{83C9DC23-64F9-214A-8121-2DDE2000E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836" y="3660072"/>
              <a:ext cx="294644" cy="244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8" name="Line 98">
              <a:extLst>
                <a:ext uri="{FF2B5EF4-FFF2-40B4-BE49-F238E27FC236}">
                  <a16:creationId xmlns:a16="http://schemas.microsoft.com/office/drawing/2014/main" id="{09A90F0E-F9D7-534D-A534-634E0425E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6943" y="3783019"/>
              <a:ext cx="196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9" name="Line 99">
              <a:extLst>
                <a:ext uri="{FF2B5EF4-FFF2-40B4-BE49-F238E27FC236}">
                  <a16:creationId xmlns:a16="http://schemas.microsoft.com/office/drawing/2014/main" id="{8E85781A-B7A5-6C43-A32B-EC98AE2CB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9711" y="3701500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0" name="Line 100">
              <a:extLst>
                <a:ext uri="{FF2B5EF4-FFF2-40B4-BE49-F238E27FC236}">
                  <a16:creationId xmlns:a16="http://schemas.microsoft.com/office/drawing/2014/main" id="{A01376CB-56F0-774A-BC8B-51DFB95EA8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0604" y="3783019"/>
              <a:ext cx="0" cy="81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1" name="Line 101">
              <a:extLst>
                <a:ext uri="{FF2B5EF4-FFF2-40B4-BE49-F238E27FC236}">
                  <a16:creationId xmlns:a16="http://schemas.microsoft.com/office/drawing/2014/main" id="{548DCB4B-6669-754B-A725-EDEF372E8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5158" y="3498369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2" name="Line 102">
              <a:extLst>
                <a:ext uri="{FF2B5EF4-FFF2-40B4-BE49-F238E27FC236}">
                  <a16:creationId xmlns:a16="http://schemas.microsoft.com/office/drawing/2014/main" id="{B7F60F15-1F19-A846-9A4F-DFDAF8AED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5158" y="4233382"/>
              <a:ext cx="0" cy="16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3" name="Line 103">
              <a:extLst>
                <a:ext uri="{FF2B5EF4-FFF2-40B4-BE49-F238E27FC236}">
                  <a16:creationId xmlns:a16="http://schemas.microsoft.com/office/drawing/2014/main" id="{B0B5E90A-811C-B940-B201-F271E8B84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1049" y="2215437"/>
              <a:ext cx="1591076" cy="16036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4" name="Line 104">
              <a:extLst>
                <a:ext uri="{FF2B5EF4-FFF2-40B4-BE49-F238E27FC236}">
                  <a16:creationId xmlns:a16="http://schemas.microsoft.com/office/drawing/2014/main" id="{D3D2BEA4-F2C7-0341-9138-A6B985AB2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81408" y="3626662"/>
              <a:ext cx="1767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5" name="Line 105">
              <a:extLst>
                <a:ext uri="{FF2B5EF4-FFF2-40B4-BE49-F238E27FC236}">
                  <a16:creationId xmlns:a16="http://schemas.microsoft.com/office/drawing/2014/main" id="{29F7F56A-D15D-6E4E-B318-CB81D09EE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93909" y="3241782"/>
              <a:ext cx="1767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6" name="Text Box 106">
              <a:extLst>
                <a:ext uri="{FF2B5EF4-FFF2-40B4-BE49-F238E27FC236}">
                  <a16:creationId xmlns:a16="http://schemas.microsoft.com/office/drawing/2014/main" id="{54EA1728-0C55-194B-A254-23AAC2C83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1408" y="3690809"/>
              <a:ext cx="538952" cy="8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17" name="Text Box 107">
              <a:extLst>
                <a:ext uri="{FF2B5EF4-FFF2-40B4-BE49-F238E27FC236}">
                  <a16:creationId xmlns:a16="http://schemas.microsoft.com/office/drawing/2014/main" id="{722788E1-42D4-5E42-B876-E3B55AEE9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812">
              <a:off x="8480963" y="2867594"/>
              <a:ext cx="538952" cy="8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18" name="Text Box 108">
              <a:extLst>
                <a:ext uri="{FF2B5EF4-FFF2-40B4-BE49-F238E27FC236}">
                  <a16:creationId xmlns:a16="http://schemas.microsoft.com/office/drawing/2014/main" id="{72B99E81-4AC5-504A-87AE-8A8191610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4007" y="1914341"/>
              <a:ext cx="10654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Neo Sans Intel" pitchFamily="34" charset="0"/>
                </a:rPr>
                <a:t>  </a:t>
              </a:r>
              <a:r>
                <a:rPr lang="en-US" sz="1400" b="1" dirty="0">
                  <a:solidFill>
                    <a:schemeClr val="accent1"/>
                  </a:solidFill>
                  <a:latin typeface="Neo Sans Intel" pitchFamily="34" charset="0"/>
                </a:rPr>
                <a:t>0 </a:t>
              </a:r>
              <a:r>
                <a:rPr lang="en-US" sz="1400" b="1" dirty="0">
                  <a:solidFill>
                    <a:schemeClr val="accent1"/>
                  </a:solidFill>
                  <a:latin typeface="Neo Sans Intel" pitchFamily="34" charset="0"/>
                  <a:sym typeface="Wingdings" pitchFamily="2" charset="2"/>
                </a:rPr>
                <a:t>± </a:t>
              </a:r>
              <a:r>
                <a:rPr lang="en-US" sz="1400" b="1" dirty="0">
                  <a:solidFill>
                    <a:schemeClr val="accent1"/>
                  </a:solidFill>
                  <a:latin typeface="Neo Sans Intel" pitchFamily="34" charset="0"/>
                </a:rPr>
                <a:t>V</a:t>
              </a:r>
              <a:endParaRPr lang="en-US" sz="1400" b="1" baseline="-25000" dirty="0">
                <a:solidFill>
                  <a:schemeClr val="accent1"/>
                </a:solidFill>
                <a:latin typeface="Neo Sans Intel" pitchFamily="34" charset="0"/>
              </a:endParaRPr>
            </a:p>
          </p:txBody>
        </p:sp>
        <p:sp>
          <p:nvSpPr>
            <p:cNvPr id="219" name="Text Box 109">
              <a:extLst>
                <a:ext uri="{FF2B5EF4-FFF2-40B4-BE49-F238E27FC236}">
                  <a16:creationId xmlns:a16="http://schemas.microsoft.com/office/drawing/2014/main" id="{507D5A62-9A76-4D4D-97C7-FA9FFF8A4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1273" y="3726997"/>
              <a:ext cx="583149" cy="34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>
                  <a:latin typeface="Neo Sans Intel" pitchFamily="34" charset="0"/>
                </a:rPr>
                <a:t>0</a:t>
              </a:r>
              <a:endParaRPr lang="en-US" sz="1200" b="1" baseline="-25000" dirty="0">
                <a:latin typeface="Neo Sans Intel" pitchFamily="34" charset="0"/>
              </a:endParaRPr>
            </a:p>
          </p:txBody>
        </p:sp>
        <p:sp>
          <p:nvSpPr>
            <p:cNvPr id="220" name="AutoShape 110">
              <a:extLst>
                <a:ext uri="{FF2B5EF4-FFF2-40B4-BE49-F238E27FC236}">
                  <a16:creationId xmlns:a16="http://schemas.microsoft.com/office/drawing/2014/main" id="{9FB8C2AF-FC64-6E43-B2C2-CC82E19B400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89586" y="1704107"/>
              <a:ext cx="128293" cy="76607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1" name="Text Box 111">
                  <a:extLst>
                    <a:ext uri="{FF2B5EF4-FFF2-40B4-BE49-F238E27FC236}">
                      <a16:creationId xmlns:a16="http://schemas.microsoft.com/office/drawing/2014/main" id="{8C58A12C-9E9E-AA4F-9AF4-4BC99F7DF6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06271" y="4214778"/>
                  <a:ext cx="82500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FF00"/>
                      </a:solidFill>
                      <a:latin typeface="Neo Sans Intel" pitchFamily="34" charset="0"/>
                    </a:rPr>
                    <a:t>0 </a:t>
                  </a:r>
                  <a:r>
                    <a:rPr lang="en-US" sz="1400" b="1" dirty="0">
                      <a:solidFill>
                        <a:srgbClr val="FFFF00"/>
                      </a:solidFill>
                      <a:latin typeface="Neo Sans Intel" pitchFamily="34" charset="0"/>
                      <a:sym typeface="Wingdings" pitchFamily="2" charset="2"/>
                    </a:rPr>
                    <a:t>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∓</m:t>
                      </m:r>
                    </m:oMath>
                  </a14:m>
                  <a:r>
                    <a:rPr lang="en-US" sz="1400" b="1" dirty="0">
                      <a:solidFill>
                        <a:srgbClr val="FFFF00"/>
                      </a:solidFill>
                      <a:latin typeface="Neo Sans Intel" pitchFamily="34" charset="0"/>
                      <a:sym typeface="Wingdings" pitchFamily="2" charset="2"/>
                    </a:rPr>
                    <a:t>V </a:t>
                  </a:r>
                  <a:r>
                    <a:rPr lang="en-US" sz="1400" b="1" dirty="0">
                      <a:solidFill>
                        <a:srgbClr val="FFFF00"/>
                      </a:solidFill>
                      <a:latin typeface="Neo Sans Intel" pitchFamily="34" charset="0"/>
                    </a:rPr>
                    <a:t> </a:t>
                  </a:r>
                  <a:endParaRPr lang="en-US" sz="1400" b="1" baseline="-25000" dirty="0">
                    <a:solidFill>
                      <a:srgbClr val="FFFF00"/>
                    </a:solidFill>
                    <a:latin typeface="Neo Sans Intel" pitchFamily="34" charset="0"/>
                  </a:endParaRPr>
                </a:p>
              </p:txBody>
            </p:sp>
          </mc:Choice>
          <mc:Fallback>
            <p:sp>
              <p:nvSpPr>
                <p:cNvPr id="221" name="Text Box 111">
                  <a:extLst>
                    <a:ext uri="{FF2B5EF4-FFF2-40B4-BE49-F238E27FC236}">
                      <a16:creationId xmlns:a16="http://schemas.microsoft.com/office/drawing/2014/main" id="{8C58A12C-9E9E-AA4F-9AF4-4BC99F7DF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06271" y="4214778"/>
                  <a:ext cx="825002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515" t="-7692" b="-1923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Text Box 112">
              <a:extLst>
                <a:ext uri="{FF2B5EF4-FFF2-40B4-BE49-F238E27FC236}">
                  <a16:creationId xmlns:a16="http://schemas.microsoft.com/office/drawing/2014/main" id="{CDC7ECB6-0946-884F-B243-246BDB114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5696" y="1702264"/>
              <a:ext cx="5500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Neo Sans Intel" pitchFamily="34" charset="0"/>
                </a:rPr>
                <a:t>0</a:t>
              </a:r>
            </a:p>
          </p:txBody>
        </p:sp>
        <p:sp>
          <p:nvSpPr>
            <p:cNvPr id="223" name="AutoShape 113">
              <a:extLst>
                <a:ext uri="{FF2B5EF4-FFF2-40B4-BE49-F238E27FC236}">
                  <a16:creationId xmlns:a16="http://schemas.microsoft.com/office/drawing/2014/main" id="{84448DE3-3934-2441-B9D0-2BA91CEB84BF}"/>
                </a:ext>
              </a:extLst>
            </p:cNvPr>
            <p:cNvSpPr>
              <a:spLocks/>
            </p:cNvSpPr>
            <p:nvPr/>
          </p:nvSpPr>
          <p:spPr bwMode="auto">
            <a:xfrm rot="2588538">
              <a:off x="10126057" y="3241782"/>
              <a:ext cx="117857" cy="833906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70771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53148C-0FA4-604D-8A01-DDAD4B7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 dirty="0"/>
              <a:t>Thin Film Diode Candidates for Cross Point Memory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BE52D-F0C0-034C-8E45-6C3D2DF7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7</a:t>
            </a:fld>
            <a:endParaRPr lang="en-US" sz="1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E85003-9DA8-D947-B9B4-609CEB682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6DB4F89-CCB6-FD41-A052-A93D4E4C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79" y="3303926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 </a:t>
            </a:r>
            <a:r>
              <a:rPr lang="en-US" sz="1400" b="0" dirty="0" err="1">
                <a:latin typeface="Neo Sans Intel Medium" pitchFamily="34" charset="0"/>
              </a:rPr>
              <a:t>Sasago</a:t>
            </a:r>
            <a:r>
              <a:rPr lang="en-US" sz="1400" b="0" dirty="0">
                <a:latin typeface="Neo Sans Intel Medium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 ’09. T2B-1</a:t>
            </a:r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5F96D258-622D-214C-8CDB-DD46724A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015" y="1170326"/>
            <a:ext cx="2138129" cy="21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FB30968-2B96-F245-B3E1-8B222817CDC8}"/>
              </a:ext>
            </a:extLst>
          </p:cNvPr>
          <p:cNvGrpSpPr/>
          <p:nvPr/>
        </p:nvGrpSpPr>
        <p:grpSpPr>
          <a:xfrm>
            <a:off x="8646467" y="3903334"/>
            <a:ext cx="1774531" cy="2580608"/>
            <a:chOff x="8646467" y="3903334"/>
            <a:chExt cx="1774531" cy="25806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61C4C24-F4D1-9D44-89FC-EE0F348B5E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12903"/>
            <a:stretch/>
          </p:blipFill>
          <p:spPr bwMode="auto">
            <a:xfrm>
              <a:off x="8646467" y="3903334"/>
              <a:ext cx="177453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EF7E5946-A596-3B44-998D-C889F92BE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8311" y="4589134"/>
              <a:ext cx="525462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OTS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46D5A751-C3DF-8041-8A74-3E05E303B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942" y="5960734"/>
              <a:ext cx="1490771" cy="52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sz="1400" dirty="0">
                  <a:latin typeface="Neo Sans Intel Medium" pitchFamily="34" charset="0"/>
                </a:rPr>
                <a:t>D</a:t>
              </a:r>
              <a:r>
                <a:rPr lang="en-US" sz="1400" b="0" dirty="0">
                  <a:latin typeface="Neo Sans Intel Medium" pitchFamily="34" charset="0"/>
                </a:rPr>
                <a:t>. Kau, </a:t>
              </a:r>
              <a:r>
                <a:rPr lang="en-US" sz="1400" b="0" i="1" dirty="0">
                  <a:latin typeface="Neo Sans Intel Medium" pitchFamily="34" charset="0"/>
                </a:rPr>
                <a:t>et. al., </a:t>
              </a:r>
            </a:p>
            <a:p>
              <a:pPr algn="ctr"/>
              <a:r>
                <a:rPr lang="en-US" sz="1400" i="1" dirty="0">
                  <a:latin typeface="Neo Sans Intel Medium" pitchFamily="34" charset="0"/>
                </a:rPr>
                <a:t>IEDM </a:t>
              </a:r>
              <a:r>
                <a:rPr lang="en-US" sz="1400" b="0" dirty="0">
                  <a:latin typeface="Neo Sans Intel Medium" pitchFamily="34" charset="0"/>
                </a:rPr>
                <a:t>’09. S27.1</a:t>
              </a:r>
            </a:p>
          </p:txBody>
        </p:sp>
      </p:grpSp>
      <p:pic>
        <p:nvPicPr>
          <p:cNvPr id="24" name="Picture 16">
            <a:extLst>
              <a:ext uri="{FF2B5EF4-FFF2-40B4-BE49-F238E27FC236}">
                <a16:creationId xmlns:a16="http://schemas.microsoft.com/office/drawing/2014/main" id="{3BE6765F-AE5C-464F-9744-A92FAFB7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850" y="3903334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D51A0F75-8BD9-2F47-93CD-DB922149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850" y="5960734"/>
            <a:ext cx="217679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 dirty="0">
                <a:latin typeface="Neo Sans Intel" pitchFamily="34" charset="0"/>
              </a:rPr>
              <a:t>K. </a:t>
            </a:r>
            <a:r>
              <a:rPr lang="en-US" sz="1400" b="1" dirty="0" err="1">
                <a:latin typeface="Neo Sans Intel" pitchFamily="34" charset="0"/>
              </a:rPr>
              <a:t>Gopalakrishnan</a:t>
            </a:r>
            <a:r>
              <a:rPr lang="en-US" sz="1400" b="0" dirty="0">
                <a:latin typeface="Neo Sans Intel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 ’10. TS19.41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8525FB-9F07-1D46-B9FD-DAA42A895DDF}"/>
              </a:ext>
            </a:extLst>
          </p:cNvPr>
          <p:cNvSpPr/>
          <p:nvPr/>
        </p:nvSpPr>
        <p:spPr>
          <a:xfrm>
            <a:off x="5175871" y="3303915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Neo Sans Intel Medium" pitchFamily="34" charset="0"/>
              </a:rPr>
              <a:t>B. ﻿</a:t>
            </a:r>
            <a:r>
              <a:rPr lang="en-US" sz="1400" dirty="0" err="1">
                <a:latin typeface="Neo Sans Intel Medium" pitchFamily="34" charset="0"/>
              </a:rPr>
              <a:t>Govoreanu</a:t>
            </a:r>
            <a:r>
              <a:rPr lang="en-US" sz="1400" dirty="0">
                <a:latin typeface="Neo Sans Intel Medium" pitchFamily="34" charset="0"/>
              </a:rPr>
              <a:t>, </a:t>
            </a:r>
            <a:r>
              <a:rPr lang="en-US" sz="1400" dirty="0" err="1">
                <a:latin typeface="Neo Sans Intel Medium" pitchFamily="34" charset="0"/>
              </a:rPr>
              <a:t>et.al</a:t>
            </a:r>
            <a:r>
              <a:rPr lang="en-US" sz="1400" dirty="0">
                <a:latin typeface="Neo Sans Intel Medium" pitchFamily="34" charset="0"/>
              </a:rPr>
              <a:t>., </a:t>
            </a:r>
          </a:p>
          <a:p>
            <a:pPr algn="ctr"/>
            <a:r>
              <a:rPr lang="en-US" sz="1400" dirty="0">
                <a:latin typeface="Neo Sans Intel Medium" pitchFamily="34" charset="0"/>
              </a:rPr>
              <a:t>IEDM’13. P10.2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03EF5B-717C-9340-A21F-250DD5A6A17C}"/>
              </a:ext>
            </a:extLst>
          </p:cNvPr>
          <p:cNvSpPr/>
          <p:nvPr/>
        </p:nvSpPr>
        <p:spPr>
          <a:xfrm>
            <a:off x="8211198" y="3311747"/>
            <a:ext cx="257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Neo Sans Intel Medium" pitchFamily="34" charset="0"/>
              </a:rPr>
              <a:t>S. Yasuda, </a:t>
            </a:r>
            <a:r>
              <a:rPr lang="en-US" sz="1400" dirty="0" err="1">
                <a:latin typeface="Neo Sans Intel Medium" pitchFamily="34" charset="0"/>
              </a:rPr>
              <a:t>et.al</a:t>
            </a:r>
            <a:r>
              <a:rPr lang="en-US" sz="1400" dirty="0">
                <a:latin typeface="Neo Sans Intel Medium" pitchFamily="34" charset="0"/>
              </a:rPr>
              <a:t>.,</a:t>
            </a:r>
          </a:p>
          <a:p>
            <a:pPr algn="ctr"/>
            <a:r>
              <a:rPr lang="en-US" sz="1400" dirty="0">
                <a:latin typeface="Neo Sans Intel Medium" pitchFamily="34" charset="0"/>
              </a:rPr>
              <a:t>VLSI, 2017, T2-4</a:t>
            </a:r>
            <a:endParaRPr lang="en-US" sz="1400" i="1" dirty="0">
              <a:latin typeface="Neo Sans Intel Medium" pitchFamily="34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69D056C-2C15-A545-BF04-907DE53E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404" y="5960734"/>
            <a:ext cx="1363364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S.G. Kim,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 dirty="0">
                <a:latin typeface="Neo Sans Intel Medium" pitchFamily="34" charset="0"/>
              </a:rPr>
              <a:t>IEDM </a:t>
            </a:r>
            <a:r>
              <a:rPr lang="en-US" sz="1400" b="0" dirty="0">
                <a:latin typeface="Neo Sans Intel Medium" pitchFamily="34" charset="0"/>
              </a:rPr>
              <a:t>’15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C480EBB-FB30-5042-A09A-4C2DFC515E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8" t="3909" r="2540" b="3055"/>
          <a:stretch/>
        </p:blipFill>
        <p:spPr>
          <a:xfrm>
            <a:off x="8295682" y="1157845"/>
            <a:ext cx="2427087" cy="20733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50818A-34DD-A94F-9654-AF4E7230B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472" y="3935037"/>
            <a:ext cx="2189097" cy="20733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41C88A-61B8-F44B-8050-E34FC9D10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064" y="1170326"/>
            <a:ext cx="2183504" cy="20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B23F-74C8-8144-8945-074CDA50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5" y="217995"/>
            <a:ext cx="10972658" cy="493970"/>
          </a:xfrm>
        </p:spPr>
        <p:txBody>
          <a:bodyPr/>
          <a:lstStyle/>
          <a:p>
            <a:r>
              <a:rPr lang="en-US" sz="2800" spc="0" dirty="0"/>
              <a:t>Threshold Switching Phenomenology &amp; Mechanisms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0F3B3-48A9-F648-8CF4-8B93CB10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/>
          <a:p>
            <a:fld id="{17AA2687-1D62-4697-B07C-AE046A4947FE}" type="slidenum">
              <a:rPr lang="en-US" smtClean="0"/>
              <a:pPr/>
              <a:t>8</a:t>
            </a:fld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7C118-89CE-514A-A3B9-CC329AC8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103" y="6368482"/>
            <a:ext cx="9022556" cy="49397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AC26620-46F0-6144-A2C0-1D85627DE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303244"/>
              </p:ext>
            </p:extLst>
          </p:nvPr>
        </p:nvGraphicFramePr>
        <p:xfrm>
          <a:off x="200026" y="1114563"/>
          <a:ext cx="11720730" cy="492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68">
                  <a:extLst>
                    <a:ext uri="{9D8B030D-6E8A-4147-A177-3AD203B41FA5}">
                      <a16:colId xmlns:a16="http://schemas.microsoft.com/office/drawing/2014/main" val="3788419447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3260031165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2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Mechanism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Thermionic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Filamentation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Tunneling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MIEC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OTS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 dirty="0"/>
                        <a:t>Construct.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P-N or M-S </a:t>
                      </a:r>
                      <a:r>
                        <a:rPr lang="en-US" baseline="0" dirty="0" err="1"/>
                        <a:t>Jx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Ion (Ag</a:t>
                      </a:r>
                      <a:r>
                        <a:rPr lang="en-US" baseline="30000" dirty="0"/>
                        <a:t>+</a:t>
                      </a:r>
                      <a:r>
                        <a:rPr lang="en-US" dirty="0"/>
                        <a:t>) in Ox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MIM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  <a:r>
                        <a:rPr lang="en-US" baseline="30000" dirty="0"/>
                        <a:t>+</a:t>
                      </a:r>
                      <a:r>
                        <a:rPr lang="en-US" dirty="0"/>
                        <a:t> in SE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NbO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Chalcogenide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38">
                <a:tc>
                  <a:txBody>
                    <a:bodyPr/>
                    <a:lstStyle/>
                    <a:p>
                      <a:r>
                        <a:rPr lang="en-US" baseline="0" dirty="0"/>
                        <a:t>Switching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 dirty="0"/>
                        <a:t>Polarity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5272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 baseline="0" dirty="0" err="1">
                          <a:latin typeface="Symbol" pitchFamily="2" charset="2"/>
                        </a:rPr>
                        <a:t>t</a:t>
                      </a:r>
                      <a:r>
                        <a:rPr lang="en-US" baseline="-25000" dirty="0" err="1"/>
                        <a:t>switch</a:t>
                      </a:r>
                      <a:endParaRPr lang="en-US" baseline="-250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sub </a:t>
                      </a:r>
                      <a:r>
                        <a:rPr lang="en-US" baseline="0" dirty="0" err="1"/>
                        <a:t>nsec</a:t>
                      </a:r>
                      <a:endParaRPr lang="en-US" baseline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ns ~ 100s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ps</a:t>
                      </a:r>
                      <a:r>
                        <a:rPr lang="en-US" dirty="0"/>
                        <a:t> or faster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ns ~ 100s ns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 to 10s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sub ns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13114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 baseline="0" dirty="0"/>
                        <a:t>J</a:t>
                      </a:r>
                      <a:r>
                        <a:rPr lang="en-US" baseline="-25000" dirty="0"/>
                        <a:t>ON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10MA/cm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1-10MA/cm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1MA/cm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&gt;10MA/cm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10MA/cm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10MA/cm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4"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  <a:r>
                        <a:rPr lang="en-US" baseline="-25000" dirty="0"/>
                        <a:t>OFF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&lt;1A/cm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&lt;10KA/cm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&lt;1KA/cm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&lt;1KA/cm</a:t>
                      </a:r>
                      <a:r>
                        <a:rPr lang="en-US" sz="1800" baseline="30000" dirty="0"/>
                        <a:t>2</a:t>
                      </a:r>
                      <a:endParaRPr lang="en-US" baseline="300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&lt;1KA/cm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&lt;1KA/cm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 dirty="0" err="1"/>
                        <a:t>V</a:t>
                      </a:r>
                      <a:r>
                        <a:rPr lang="en-US" baseline="-25000" dirty="0" err="1"/>
                        <a:t>peak</a:t>
                      </a:r>
                      <a:endParaRPr lang="en-US" baseline="-25000" dirty="0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4724">
                <a:tc>
                  <a:txBody>
                    <a:bodyPr/>
                    <a:lstStyle/>
                    <a:p>
                      <a:r>
                        <a:rPr lang="en-US" dirty="0"/>
                        <a:t>I-V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5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eo Sans Intel Medium" pitchFamily="34" charset="0"/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Y. </a:t>
                      </a:r>
                      <a:r>
                        <a:rPr lang="en-US" sz="12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Sasago</a:t>
                      </a:r>
                      <a:r>
                        <a:rPr lang="en-US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 al., </a:t>
                      </a:r>
                    </a:p>
                    <a:p>
                      <a:pPr algn="l"/>
                      <a:r>
                        <a:rPr lang="en-US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VLSI</a:t>
                      </a:r>
                      <a:r>
                        <a:rPr lang="en-US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’09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Song, </a:t>
                      </a:r>
                      <a:r>
                        <a:rPr lang="en-US" sz="12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et.al</a:t>
                      </a:r>
                      <a:r>
                        <a:rPr lang="en-US" sz="1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 107, 113504 (2015)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eo Sans Intel Medium" pitchFamily="34" charset="0"/>
                        </a:rPr>
                        <a:t>B. ﻿</a:t>
                      </a:r>
                      <a:r>
                        <a:rPr lang="en-US" sz="1200" dirty="0" err="1">
                          <a:latin typeface="Neo Sans Intel Medium" pitchFamily="34" charset="0"/>
                        </a:rPr>
                        <a:t>Govoreanu</a:t>
                      </a:r>
                      <a:r>
                        <a:rPr lang="en-US" sz="1200" i="1" dirty="0">
                          <a:latin typeface="Neo Sans Intel Medium" pitchFamily="34" charset="0"/>
                        </a:rPr>
                        <a:t>, </a:t>
                      </a:r>
                      <a:r>
                        <a:rPr lang="en-US" sz="1200" i="1" dirty="0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dirty="0">
                          <a:latin typeface="Neo Sans Intel Medium" pitchFamily="34" charset="0"/>
                        </a:rPr>
                        <a:t>IEDM’13. P10.2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Neo Sans Intel" pitchFamily="34" charset="0"/>
                        </a:rPr>
                        <a:t>K. Gopalakrishnan, </a:t>
                      </a:r>
                      <a:r>
                        <a:rPr lang="en-US" sz="1200" b="0" i="1" dirty="0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 dirty="0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 dirty="0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b="0" dirty="0">
                          <a:latin typeface="Neo Sans Intel Medium" pitchFamily="34" charset="0"/>
                        </a:rPr>
                        <a:t>  ’10. 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Neo Sans Intel Medium" pitchFamily="34" charset="0"/>
                        </a:rPr>
                        <a:t>X. Liu </a:t>
                      </a:r>
                      <a:r>
                        <a:rPr lang="en-US" sz="1200" b="0" i="1" dirty="0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dirty="0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b="0" i="1" dirty="0">
                          <a:latin typeface="Neo Sans Intel Medium" pitchFamily="34" charset="0"/>
                        </a:rPr>
                        <a:t>EDL</a:t>
                      </a:r>
                      <a:r>
                        <a:rPr lang="en-US" sz="1200" b="0" dirty="0">
                          <a:latin typeface="Neo Sans Intel Medium" pitchFamily="34" charset="0"/>
                        </a:rPr>
                        <a:t> Oct.’14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eo Sans Intel Medium" pitchFamily="34" charset="0"/>
                        </a:rPr>
                        <a:t>S. Yasuda, </a:t>
                      </a:r>
                      <a:r>
                        <a:rPr lang="en-US" sz="1200" i="1" dirty="0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.,</a:t>
                      </a:r>
                    </a:p>
                    <a:p>
                      <a:pPr algn="l"/>
                      <a:r>
                        <a:rPr lang="en-US" sz="1200" i="1" dirty="0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, ‘17,</a:t>
                      </a:r>
                      <a:endParaRPr lang="en-US" sz="1200" i="1" dirty="0">
                        <a:latin typeface="Neo Sans Intel Medium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6">
            <a:extLst>
              <a:ext uri="{FF2B5EF4-FFF2-40B4-BE49-F238E27FC236}">
                <a16:creationId xmlns:a16="http://schemas.microsoft.com/office/drawing/2014/main" id="{190A813D-2080-9048-B43B-B11A634B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590" y="4094718"/>
            <a:ext cx="141124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6782661-7BE7-2D40-B293-03CAB9DF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406" y="4094718"/>
            <a:ext cx="1529254" cy="132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BFC716-7D26-7043-94FB-6A255C1A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318" y="4094718"/>
            <a:ext cx="1411246" cy="1497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2FA114-5E63-7A4D-8B1F-D07D9710B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5260" y="4094718"/>
            <a:ext cx="1664064" cy="12720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502ACE-C1B1-3541-B16C-0EC8E532E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654" y="4094718"/>
            <a:ext cx="1614176" cy="13815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FF560-AAE3-CC40-A1F5-FAE1951F8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0041" y="4094718"/>
            <a:ext cx="1202300" cy="14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8F6A-CC9E-7B4E-A282-05B2E135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 dirty="0"/>
              <a:t>Consideration of architecting a cross point memory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F20D-7996-FB4D-9835-FB9C7533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180112"/>
            <a:ext cx="10360501" cy="1865092"/>
          </a:xfrm>
        </p:spPr>
        <p:txBody>
          <a:bodyPr>
            <a:normAutofit fontScale="62500" lnSpcReduction="20000"/>
          </a:bodyPr>
          <a:lstStyle/>
          <a:p>
            <a:pPr marL="97966" indent="0" defTabSz="731502">
              <a:lnSpc>
                <a:spcPct val="90000"/>
              </a:lnSpc>
              <a:spcBef>
                <a:spcPts val="480"/>
              </a:spcBef>
              <a:buNone/>
              <a:defRPr/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cs typeface="Intel Clear" panose="020B0604020203020204" pitchFamily="34" charset="0"/>
              </a:rPr>
              <a:t>Desirable Attributes: Non-volatile, Low Cost, High Performance</a:t>
            </a: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b="1" dirty="0">
                <a:solidFill>
                  <a:srgbClr val="FFFFFF"/>
                </a:solidFill>
                <a:cs typeface="Intel Clear" panose="020B0604020203020204" pitchFamily="34" charset="0"/>
                <a:sym typeface="Wingdings" pitchFamily="2" charset="2"/>
              </a:rPr>
              <a:t>Simple scalable structure + 3D stackable technology</a:t>
            </a: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b="1" dirty="0">
                <a:solidFill>
                  <a:srgbClr val="FFFFFF"/>
                </a:solidFill>
                <a:cs typeface="Intel Clear" panose="020B0604020203020204" pitchFamily="34" charset="0"/>
              </a:rPr>
              <a:t>Memory in atomistic state</a:t>
            </a: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b="1" dirty="0">
                <a:solidFill>
                  <a:srgbClr val="FFFFFF"/>
                </a:solidFill>
                <a:cs typeface="Intel Clear" panose="020B0604020203020204" pitchFamily="34" charset="0"/>
              </a:rPr>
              <a:t>Individual Cell Access, </a:t>
            </a:r>
            <a:r>
              <a:rPr lang="en-US" b="1" dirty="0">
                <a:solidFill>
                  <a:srgbClr val="FFFFFF"/>
                </a:solidFill>
                <a:cs typeface="Intel Clear" panose="020B0604020203020204" pitchFamily="34" charset="0"/>
                <a:sym typeface="Wingdings" panose="05000000000000000000" pitchFamily="2" charset="2"/>
              </a:rPr>
              <a:t>small granularity</a:t>
            </a:r>
            <a:endParaRPr lang="en-US" b="1" dirty="0">
              <a:solidFill>
                <a:srgbClr val="FFFFFF"/>
              </a:solidFill>
              <a:cs typeface="Intel Clear" panose="020B0604020203020204" pitchFamily="34" charset="0"/>
            </a:endParaRP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b="1" dirty="0">
                <a:solidFill>
                  <a:srgbClr val="FFFFFF"/>
                </a:solidFill>
                <a:cs typeface="Intel Clear" panose="020B0604020203020204" pitchFamily="34" charset="0"/>
              </a:rPr>
              <a:t>Fast switching materials + local low resistance metal interconnect 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cs typeface="Intel Clear" panose="020B0604020203020204" pitchFamily="34" charset="0"/>
              <a:sym typeface="Wingdings" panose="05000000000000000000" pitchFamily="2" charset="2"/>
            </a:endParaRPr>
          </a:p>
          <a:p>
            <a:pPr marL="97966" indent="0">
              <a:buNone/>
            </a:pPr>
            <a:r>
              <a:rPr lang="en-US" b="1" dirty="0">
                <a:solidFill>
                  <a:srgbClr val="FFFF00"/>
                </a:solidFill>
                <a:cs typeface="Intel Clear" panose="020B0604020203020204" pitchFamily="34" charset="0"/>
              </a:rPr>
              <a:t>Challenge: to “mate” selector and memory in achieving a non-linear I-V for array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FD439-2136-814B-A6EC-D51C360B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9</a:t>
            </a:fld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851B7-D958-B84C-8599-7E7DCB23D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AEF46C8-BB72-B247-9552-7A5212C1DEF3}"/>
              </a:ext>
            </a:extLst>
          </p:cNvPr>
          <p:cNvSpPr txBox="1">
            <a:spLocks/>
          </p:cNvSpPr>
          <p:nvPr/>
        </p:nvSpPr>
        <p:spPr>
          <a:xfrm>
            <a:off x="7822406" y="3841014"/>
            <a:ext cx="3460664" cy="2244557"/>
          </a:xfrm>
          <a:prstGeom prst="rect">
            <a:avLst/>
          </a:prstGeom>
        </p:spPr>
        <p:txBody>
          <a:bodyPr/>
          <a:lstStyle>
            <a:lvl1pPr marL="309003" indent="-3090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4077" algn="l"/>
              </a:tabLst>
              <a:defRPr lang="en-US" sz="2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59809" indent="-4508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19080" indent="-38519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93156" algn="l"/>
              </a:tabLst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6148" indent="-29208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709" indent="-227002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0">
              <a:buClr>
                <a:schemeClr val="tx1"/>
              </a:buClr>
              <a:buNone/>
              <a:tabLst>
                <a:tab pos="73025" algn="l"/>
              </a:tabLst>
            </a:pPr>
            <a:r>
              <a:rPr lang="en-US" altLang="en-US" sz="1400" b="1" u="sng" dirty="0"/>
              <a:t>Potential Selector Options</a:t>
            </a:r>
            <a:r>
              <a:rPr lang="en-US" altLang="en-US" sz="1400" b="1" dirty="0"/>
              <a:t>:</a:t>
            </a:r>
          </a:p>
          <a:p>
            <a:pPr marL="309562" lvl="1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en-US" sz="1400" dirty="0"/>
              <a:t>Unidirectional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Homo/Heterogenous P/N </a:t>
            </a:r>
            <a:r>
              <a:rPr lang="en-US" altLang="en-US" sz="1400" dirty="0" err="1"/>
              <a:t>Jx</a:t>
            </a:r>
            <a:endParaRPr lang="en-US" altLang="en-US" sz="1400" dirty="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Schottky Barrier</a:t>
            </a:r>
          </a:p>
          <a:p>
            <a:pPr marL="309562" lvl="1" inden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en-US" sz="1400" dirty="0"/>
              <a:t>Bidirectional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Mixed ionic-electronic conduction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Tunneling barrier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Metal–insulator transitions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Ovonic threshold switching</a:t>
            </a:r>
          </a:p>
          <a:p>
            <a:pPr>
              <a:buClr>
                <a:schemeClr val="tx1"/>
              </a:buClr>
            </a:pPr>
            <a:endParaRPr lang="en-US" altLang="en-US" sz="1400" dirty="0"/>
          </a:p>
          <a:p>
            <a:pPr>
              <a:buClr>
                <a:schemeClr val="tx1"/>
              </a:buClr>
            </a:pPr>
            <a:endParaRPr lang="en-US" sz="1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744384-183B-494A-95D9-2D3115419C8E}"/>
              </a:ext>
            </a:extLst>
          </p:cNvPr>
          <p:cNvSpPr txBox="1">
            <a:spLocks/>
          </p:cNvSpPr>
          <p:nvPr/>
        </p:nvSpPr>
        <p:spPr>
          <a:xfrm>
            <a:off x="4746942" y="3834922"/>
            <a:ext cx="3075464" cy="2061149"/>
          </a:xfrm>
          <a:prstGeom prst="rect">
            <a:avLst/>
          </a:prstGeom>
        </p:spPr>
        <p:txBody>
          <a:bodyPr/>
          <a:lstStyle>
            <a:lvl1pPr marL="309003" indent="-3090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4077" algn="l"/>
              </a:tabLst>
              <a:defRPr lang="en-US" sz="2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59809" indent="-4508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19080" indent="-38519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93156" algn="l"/>
              </a:tabLst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6148" indent="-29208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709" indent="-227002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0">
              <a:buClr>
                <a:schemeClr val="tx1"/>
              </a:buClr>
              <a:buNone/>
              <a:tabLst>
                <a:tab pos="73025" algn="l"/>
              </a:tabLst>
            </a:pPr>
            <a:r>
              <a:rPr lang="en-US" altLang="en-US" sz="1400" b="1" u="sng" dirty="0"/>
              <a:t>Potential Memory Options</a:t>
            </a:r>
            <a:r>
              <a:rPr lang="en-US" altLang="en-US" sz="1400" b="1" dirty="0"/>
              <a:t>:</a:t>
            </a:r>
            <a:endParaRPr lang="en-US" altLang="en-US" sz="1400" dirty="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Spin polarization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Phase change/segregation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Ferroelectric hysteresis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>
                <a:sym typeface="Wingdings" panose="05000000000000000000" pitchFamily="2" charset="2"/>
              </a:rPr>
              <a:t>Interfacial barrier modulation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>
                <a:sym typeface="Wingdings" panose="05000000000000000000" pitchFamily="2" charset="2"/>
              </a:rPr>
              <a:t>Oxygen vacancy relocation</a:t>
            </a:r>
            <a:endParaRPr lang="en-US" altLang="en-US" sz="1400" dirty="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Ionic transport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 dirty="0"/>
              <a:t>NRAM (?)</a:t>
            </a:r>
          </a:p>
          <a:p>
            <a:pPr>
              <a:buClr>
                <a:schemeClr val="tx1"/>
              </a:buClr>
            </a:pPr>
            <a:endParaRPr lang="en-US" altLang="en-US" sz="1400" dirty="0"/>
          </a:p>
          <a:p>
            <a:pPr>
              <a:buClr>
                <a:schemeClr val="tx1"/>
              </a:buClr>
            </a:pPr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362ADC-9097-2343-A8BD-7747C945D3DC}"/>
              </a:ext>
            </a:extLst>
          </p:cNvPr>
          <p:cNvGrpSpPr/>
          <p:nvPr/>
        </p:nvGrpSpPr>
        <p:grpSpPr>
          <a:xfrm>
            <a:off x="1491160" y="3235268"/>
            <a:ext cx="3460664" cy="2938698"/>
            <a:chOff x="2193622" y="1752600"/>
            <a:chExt cx="3930596" cy="30249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3797EB-1530-FD46-BE10-F0658DDF7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5143" t="15556" r="25395" b="17778"/>
            <a:stretch/>
          </p:blipFill>
          <p:spPr>
            <a:xfrm>
              <a:off x="2193622" y="1752600"/>
              <a:ext cx="2924074" cy="3024904"/>
            </a:xfrm>
            <a:prstGeom prst="rect">
              <a:avLst/>
            </a:prstGeom>
          </p:spPr>
        </p:pic>
        <p:sp>
          <p:nvSpPr>
            <p:cNvPr id="10" name="Text Box 81">
              <a:extLst>
                <a:ext uri="{FF2B5EF4-FFF2-40B4-BE49-F238E27FC236}">
                  <a16:creationId xmlns:a16="http://schemas.microsoft.com/office/drawing/2014/main" id="{3402DC4B-6E8B-294A-B0A9-09A55DD2E37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20615219">
              <a:off x="2729510" y="2150768"/>
              <a:ext cx="619080" cy="200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7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Wordlines</a:t>
              </a:r>
              <a:endParaRPr kumimoji="1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1" name="Text Box 82">
              <a:extLst>
                <a:ext uri="{FF2B5EF4-FFF2-40B4-BE49-F238E27FC236}">
                  <a16:creationId xmlns:a16="http://schemas.microsoft.com/office/drawing/2014/main" id="{B7B9341B-5936-3B49-8B41-D64A5DA69EF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587971">
              <a:off x="3980473" y="3405170"/>
              <a:ext cx="753801" cy="200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7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Bitlines</a:t>
              </a:r>
              <a:endParaRPr kumimoji="1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" name="Text Box 81">
              <a:extLst>
                <a:ext uri="{FF2B5EF4-FFF2-40B4-BE49-F238E27FC236}">
                  <a16:creationId xmlns:a16="http://schemas.microsoft.com/office/drawing/2014/main" id="{F077F7BC-EC35-594E-9C4A-4FF879A9C6E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729510" y="4486461"/>
              <a:ext cx="619080" cy="200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7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Wordlines</a:t>
              </a:r>
              <a:endParaRPr kumimoji="1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CF7B09-CC50-FE46-A009-F974177388B6}"/>
                </a:ext>
              </a:extLst>
            </p:cNvPr>
            <p:cNvSpPr/>
            <p:nvPr/>
          </p:nvSpPr>
          <p:spPr>
            <a:xfrm>
              <a:off x="5258444" y="2841218"/>
              <a:ext cx="865774" cy="386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00" b="1" kern="0" dirty="0">
                  <a:solidFill>
                    <a:schemeClr val="tx2"/>
                  </a:solidFill>
                  <a:latin typeface="Intel Clear"/>
                  <a:ea typeface="MS PGothic" pitchFamily="34" charset="-128"/>
                  <a:cs typeface="Arial" pitchFamily="34" charset="0"/>
                </a:rPr>
                <a:t>Memory &amp; Selector</a:t>
              </a:r>
            </a:p>
          </p:txBody>
        </p:sp>
        <p:sp>
          <p:nvSpPr>
            <p:cNvPr id="14" name="AutoShape 79">
              <a:extLst>
                <a:ext uri="{FF2B5EF4-FFF2-40B4-BE49-F238E27FC236}">
                  <a16:creationId xmlns:a16="http://schemas.microsoft.com/office/drawing/2014/main" id="{43268E18-F93C-A54D-9DAC-441578030B37}"/>
                </a:ext>
              </a:extLst>
            </p:cNvPr>
            <p:cNvSpPr>
              <a:spLocks noChangeAspect="1"/>
            </p:cNvSpPr>
            <p:nvPr/>
          </p:nvSpPr>
          <p:spPr bwMode="auto">
            <a:xfrm rot="21304170">
              <a:off x="5025128" y="2733423"/>
              <a:ext cx="198041" cy="523366"/>
            </a:xfrm>
            <a:prstGeom prst="rightBrace">
              <a:avLst>
                <a:gd name="adj1" fmla="val 22242"/>
                <a:gd name="adj2" fmla="val 49593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3A67BD2-C838-AF42-B4E2-A3BBF6430652}" vid="{E1626C11-1718-DD4F-9CD4-E9AF1C816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691</TotalTime>
  <Words>911</Words>
  <Application>Microsoft Macintosh PowerPoint</Application>
  <PresentationFormat>Custom</PresentationFormat>
  <Paragraphs>190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Cambria Math</vt:lpstr>
      <vt:lpstr>Corbel</vt:lpstr>
      <vt:lpstr>Intel Clear</vt:lpstr>
      <vt:lpstr>Neo Sans Intel</vt:lpstr>
      <vt:lpstr>Neo Sans Intel Medium</vt:lpstr>
      <vt:lpstr>Segoe UI</vt:lpstr>
      <vt:lpstr>Symbol</vt:lpstr>
      <vt:lpstr>Times New Roman</vt:lpstr>
      <vt:lpstr>Wingdings</vt:lpstr>
      <vt:lpstr>Wingdings 2</vt:lpstr>
      <vt:lpstr>Wingdings 3</vt:lpstr>
      <vt:lpstr>Metro</vt:lpstr>
      <vt:lpstr>Selector, an essential device in each cell of cross point memory technologies</vt:lpstr>
      <vt:lpstr>Abstract</vt:lpstr>
      <vt:lpstr>Outline</vt:lpstr>
      <vt:lpstr>Cross Point Memory Array – ½ voltage biased scheme</vt:lpstr>
      <vt:lpstr>Selector of a cross-point memory cell is a diode</vt:lpstr>
      <vt:lpstr>Random Access of a Memory in Cross Point Array</vt:lpstr>
      <vt:lpstr>Thin Film Diode Candidates for Cross Point Memory</vt:lpstr>
      <vt:lpstr>Threshold Switching Phenomenology &amp; Mechanisms </vt:lpstr>
      <vt:lpstr>Consideration of architecting a cross point memory technology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Selectors </dc:title>
  <dc:subject/>
  <dc:creator>Kau, Derchang</dc:creator>
  <cp:keywords/>
  <dc:description/>
  <cp:lastModifiedBy>Kau, Derchang</cp:lastModifiedBy>
  <cp:revision>43</cp:revision>
  <dcterms:created xsi:type="dcterms:W3CDTF">2020-10-17T19:21:16Z</dcterms:created>
  <dcterms:modified xsi:type="dcterms:W3CDTF">2020-10-18T06:52:23Z</dcterms:modified>
  <cp:category/>
</cp:coreProperties>
</file>