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0" r:id="rId3"/>
    <p:sldId id="264" r:id="rId4"/>
    <p:sldId id="265" r:id="rId5"/>
    <p:sldId id="266" r:id="rId6"/>
    <p:sldId id="267" r:id="rId7"/>
    <p:sldId id="269" r:id="rId8"/>
    <p:sldId id="271" r:id="rId9"/>
  </p:sldIdLst>
  <p:sldSz cx="12188825" cy="6858000"/>
  <p:notesSz cx="7772400" cy="14173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38089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761787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142680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52357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190446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285360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2666253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04714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464">
          <p15:clr>
            <a:srgbClr val="A4A3A4"/>
          </p15:clr>
        </p15:guide>
        <p15:guide id="2" pos="24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8E2FF"/>
    <a:srgbClr val="435CAB"/>
    <a:srgbClr val="43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1CB51-15E9-6946-B35F-E777ACA4BAB1}" v="18" dt="2020-10-23T23:36:43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456" y="1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4464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2CA728C2-7CEE-4F70-B481-3C6FD5129554}" type="datetimeFigureOut">
              <a:rPr lang="en-US" smtClean="0"/>
              <a:pPr/>
              <a:t>10/23/20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8A6EB68E-D990-462F-BBDF-D71315C8F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946E6554-8545-4A38-9DC7-59EED6153C45}" type="datetimeFigureOut">
              <a:rPr lang="en-US" smtClean="0"/>
              <a:pPr/>
              <a:t>10/23/20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36613" y="1062038"/>
            <a:ext cx="9445626" cy="5314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5391" tIns="62696" rIns="125391" bIns="626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240" y="6732270"/>
            <a:ext cx="6217920" cy="6377940"/>
          </a:xfrm>
          <a:prstGeom prst="rect">
            <a:avLst/>
          </a:prstGeom>
        </p:spPr>
        <p:txBody>
          <a:bodyPr vert="horz" lIns="125391" tIns="62696" rIns="125391" bIns="62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30E5BA5E-AFF1-470A-B870-6AD250EE6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9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8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68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57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46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8883" y="2441448"/>
            <a:ext cx="10360501" cy="1975104"/>
          </a:xfrm>
        </p:spPr>
        <p:txBody>
          <a:bodyPr/>
          <a:lstStyle>
            <a:lvl1pPr marR="10882" algn="l">
              <a:defRPr sz="4800" b="1" cap="small" spc="0" baseline="0">
                <a:effectLst>
                  <a:reflection blurRad="12700" stA="34000" endA="740" endPos="530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</a:t>
            </a:r>
            <a:br>
              <a:rPr kumimoji="0" lang="en-US"/>
            </a:b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18883" y="4429444"/>
            <a:ext cx="10360501" cy="1508760"/>
          </a:xfrm>
        </p:spPr>
        <p:txBody>
          <a:bodyPr lIns="143684" tIns="65311" anchor="b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4106" indent="0" algn="ctr">
              <a:buNone/>
            </a:lvl2pPr>
            <a:lvl3pPr marL="1088212" indent="0" algn="ctr">
              <a:buNone/>
            </a:lvl3pPr>
            <a:lvl4pPr marL="1632319" indent="0" algn="ctr">
              <a:buNone/>
            </a:lvl4pPr>
            <a:lvl5pPr marL="2176425" indent="0" algn="ctr">
              <a:buNone/>
            </a:lvl5pPr>
            <a:lvl6pPr marL="2720531" indent="0" algn="ctr">
              <a:buNone/>
            </a:lvl6pPr>
            <a:lvl7pPr marL="3264636" indent="0" algn="ctr">
              <a:buNone/>
            </a:lvl7pPr>
            <a:lvl8pPr marL="3808742" indent="0" algn="ctr">
              <a:buNone/>
            </a:lvl8pPr>
            <a:lvl9pPr marL="4352849" indent="0" algn="ctr">
              <a:buNone/>
            </a:lvl9pPr>
            <a:extLst/>
          </a:lstStyle>
          <a:p>
            <a:r>
              <a:rPr kumimoji="0" lang="en-US"/>
              <a:t>Click to edit Master subtitle style, author, date/time and venue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9A6080-94AE-114B-BFA5-5FA5BB16A0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5187" y="762000"/>
            <a:ext cx="1553499" cy="581673"/>
            <a:chOff x="1314450" y="6391094"/>
            <a:chExt cx="1123377" cy="420623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DD59582C-EC1D-E141-AB7B-02DC15CFF0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963A48C2-FDAB-BA4F-9530-E8EB807624F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F5DCC0E-BBFB-B94A-8E23-BC56C8585AD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6F61AE0D-ED5D-AA4E-9EC5-E0CB4FA320CD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B906-6D47-F641-A960-3F8445992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9097" y="762001"/>
            <a:ext cx="8650287" cy="575878"/>
          </a:xfrm>
        </p:spPr>
        <p:txBody>
          <a:bodyPr anchor="ctr">
            <a:normAutofit/>
          </a:bodyPr>
          <a:lstStyle>
            <a:lvl1pPr algn="r">
              <a:buFontTx/>
              <a:buNone/>
              <a:defRPr sz="2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Heading for Master Tile Page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615400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180111"/>
            <a:ext cx="10360501" cy="5175449"/>
          </a:xfrm>
        </p:spPr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 anchor="b"/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18727FE-8BA6-410E-8B18-E4109D39D295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096F9-F0B5-BE4C-8C00-DC93580B1204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31E13451-C14D-544F-B719-37126F202568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51068A-5160-4B4C-93B2-06D562441B3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E8E7A6A-208A-1441-AD4B-FCB7EE7C8219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8BE2A70-6E58-3143-8192-896457FADC1A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7F5FD-576C-994A-89F7-BA48AFD51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9292" y="6364030"/>
            <a:ext cx="887968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3" cy="493970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964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508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D1FB4D32-6D90-4436-8F4E-272F3EB1B7E7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7680A5-4331-0D47-9212-AD025BCA49F6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AF278599-C203-8D41-BE56-B8EBB9BDC48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43F6D8EC-3289-7741-9581-2635DBB3C18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6698457-041F-3440-A4C2-65371F429795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5CA6F6F-66A8-FA4A-A6C7-8EE5E3027061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C87EE27-C2A7-8F44-8B03-588ADFD59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886" y="6364029"/>
            <a:ext cx="840105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4" cy="441323"/>
          </a:xfrm>
        </p:spPr>
        <p:txBody>
          <a:bodyPr anchor="ctr"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031072"/>
            <a:ext cx="5385515" cy="639762"/>
          </a:xfrm>
        </p:spPr>
        <p:txBody>
          <a:bodyPr anchor="ctr"/>
          <a:lstStyle>
            <a:lvl1pPr marL="87057" indent="0" algn="l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5" y="1031072"/>
            <a:ext cx="5387630" cy="639762"/>
          </a:xfrm>
        </p:spPr>
        <p:txBody>
          <a:bodyPr anchor="ctr"/>
          <a:lstStyle>
            <a:lvl1pPr marL="87057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1680358"/>
            <a:ext cx="5385515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1680358"/>
            <a:ext cx="5387630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2"/>
          </a:xfrm>
        </p:spPr>
        <p:txBody>
          <a:bodyPr/>
          <a:lstStyle>
            <a:lvl1pPr>
              <a:defRPr sz="1400"/>
            </a:lvl1pPr>
          </a:lstStyle>
          <a:p>
            <a:fld id="{6BB64760-54A4-47C5-96F5-6B538CBEB93F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89A100-0B01-D447-95B2-F8026EC9CB27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24067BD7-2C44-C947-91ED-3D3F6EBD25F0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804AC44-9476-E34C-9343-3304FFB7C7C9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85894E84-E52A-344F-85D5-1440B5CB1EA8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E0DA3D83-0E11-9149-8A8C-F4D4BFE1AACC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9038177-6C1F-0E45-86A2-5747ED62B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7626" y="6416675"/>
            <a:ext cx="8908257" cy="441323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493970"/>
          </a:xfrm>
        </p:spPr>
        <p:txBody>
          <a:bodyPr anchor="ctr"/>
          <a:lstStyle>
            <a:lvl1pPr>
              <a:defRPr sz="3600" b="1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17AA2687-1D62-4697-B07C-AE046A4947FE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8C7AB3-2C27-A94E-B234-71886FA82219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19989B60-E064-5744-961D-D06A355BE9B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3059B0D4-AE3B-9542-8787-884FE4FC8FB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7B897A14-7C60-0B40-BB6C-9C4841A9B1F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5F0ABCFD-5814-E14C-B7B1-0E48B3580FA2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0313AE-05FF-7B49-9001-E0202E4F0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7855" y="6364029"/>
            <a:ext cx="9022556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BE378E9E-2D08-4DFB-AA46-1F6EC28612C7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89187A-2112-E14A-836E-76D866D6069E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8AC892C8-C68C-0B45-B868-45BD1E97102F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1CFEE9CD-1A56-3E45-AFE8-70EC616D6903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5D4AF4BE-E43C-E640-BA20-CB4BC264DBAD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D2C7B20F-F594-1945-B6EF-017ADC34DDB5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388520-ED7D-FA4D-AF1F-E1B33593C9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8880" y="6364029"/>
            <a:ext cx="9351063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273050"/>
            <a:ext cx="10969943" cy="1162050"/>
          </a:xfrm>
        </p:spPr>
        <p:txBody>
          <a:bodyPr anchor="ctr"/>
          <a:lstStyle>
            <a:lvl1pPr algn="l">
              <a:buNone/>
              <a:defRPr sz="4249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435100"/>
            <a:ext cx="3351927" cy="4572000"/>
          </a:xfrm>
        </p:spPr>
        <p:txBody>
          <a:bodyPr>
            <a:normAutofit/>
          </a:bodyPr>
          <a:lstStyle>
            <a:lvl1pPr marL="65293" indent="0">
              <a:buNone/>
              <a:defRPr sz="2000"/>
            </a:lvl1pPr>
            <a:lvl2pPr>
              <a:buNone/>
              <a:defRPr sz="1416"/>
            </a:lvl2pPr>
            <a:lvl3pPr>
              <a:buNone/>
              <a:defRPr sz="1166"/>
            </a:lvl3pPr>
            <a:lvl4pPr>
              <a:buNone/>
              <a:defRPr sz="1083"/>
            </a:lvl4pPr>
            <a:lvl5pPr>
              <a:buNone/>
              <a:defRPr sz="1083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0809" y="1435100"/>
            <a:ext cx="7313295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EB46B189-2616-4EF5-830B-204180E6DCE7}" type="slidenum">
              <a:rPr lang="en-US" smtClean="0"/>
              <a:pPr/>
              <a:t>‹#›</a:t>
            </a:fld>
            <a:endParaRPr lang="en-US" sz="1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77552A-4F46-FA4F-B779-FC85629CD93A}"/>
              </a:ext>
            </a:extLst>
          </p:cNvPr>
          <p:cNvGrpSpPr/>
          <p:nvPr userDrawn="1"/>
        </p:nvGrpSpPr>
        <p:grpSpPr>
          <a:xfrm>
            <a:off x="130168" y="6364029"/>
            <a:ext cx="1059754" cy="396801"/>
            <a:chOff x="1314450" y="6391094"/>
            <a:chExt cx="1123377" cy="420623"/>
          </a:xfrm>
        </p:grpSpPr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0A322447-13A3-3944-8B51-1F1B13E4DD40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7B8F2FD-363E-C844-9E16-462EB24B2CB4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1CBC6233-A775-824B-B3C8-A06EE89069F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CB03D6AB-14BE-D541-A428-9949DDD7C2C0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66A5427-BAF0-C442-8F19-CD8C8F2B58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3093" y="6364029"/>
            <a:ext cx="9462637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914400"/>
          </a:xfrm>
          <a:prstGeom prst="rect">
            <a:avLst/>
          </a:prstGeom>
        </p:spPr>
        <p:txBody>
          <a:bodyPr vert="horz" lIns="130622" tIns="65311" rIns="130622" bIns="65311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8883" y="1514475"/>
            <a:ext cx="10360501" cy="4841085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16417" y="6477000"/>
            <a:ext cx="9165432" cy="38100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ctr"/>
            <a:r>
              <a:rPr lang="en-US"/>
              <a:t>Emerging Memories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77810" y="6416676"/>
            <a:ext cx="711015" cy="441324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r"/>
            <a:fld id="{3DA577CB-0DD1-46CB-9328-115685600182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749" kern="1200" spc="-119" baseline="0">
          <a:solidFill>
            <a:schemeClr val="tx2">
              <a:satMod val="200000"/>
            </a:schemeClr>
          </a:solidFill>
          <a:latin typeface="Neo Sans Intel" pitchFamily="34" charset="0"/>
          <a:ea typeface="+mj-ea"/>
          <a:cs typeface="+mj-cs"/>
        </a:defRPr>
      </a:lvl1pPr>
      <a:extLst/>
    </p:titleStyle>
    <p:bodyStyle>
      <a:lvl1pPr marL="489695" indent="-408080" algn="l" rtl="0" eaLnBrk="1" latinLnBrk="0" hangingPunct="1">
        <a:spcBef>
          <a:spcPts val="833"/>
        </a:spcBef>
        <a:buClr>
          <a:schemeClr val="tx2"/>
        </a:buClr>
        <a:buSzPct val="95000"/>
        <a:buFont typeface="Wingdings" pitchFamily="2" charset="2"/>
        <a:buChar char=""/>
        <a:defRPr kumimoji="0" sz="35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1pPr>
      <a:lvl2pPr marL="881452" indent="-340066" algn="l" rtl="0" eaLnBrk="1" latinLnBrk="0" hangingPunct="1">
        <a:spcBef>
          <a:spcPct val="20000"/>
        </a:spcBef>
        <a:buClr>
          <a:schemeClr val="tx2"/>
        </a:buClr>
        <a:buSzPct val="90000"/>
        <a:buFont typeface="Neo Sans Intel" pitchFamily="34" charset="0"/>
        <a:buChar char="—"/>
        <a:defRPr kumimoji="0" sz="30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2pPr>
      <a:lvl3pPr marL="1186151" indent="-272053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83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3pPr>
      <a:lvl4pPr marL="1501733" indent="-272053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58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4pPr>
      <a:lvl5pPr marL="1762904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416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5pPr>
      <a:lvl6pPr marL="2034957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226348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7pPr>
      <a:lvl8pPr marL="2492006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8pPr>
      <a:lvl9pPr marL="272053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2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E581-8E56-0D4C-BD59-50F8B6BC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46344"/>
            <a:ext cx="10360501" cy="394958"/>
          </a:xfrm>
        </p:spPr>
        <p:txBody>
          <a:bodyPr/>
          <a:lstStyle/>
          <a:p>
            <a:r>
              <a:rPr lang="en-US" sz="2800" spc="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07FF-1102-5E43-9F0A-E4AAA0F0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703378"/>
            <a:ext cx="10360501" cy="3188689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2000" dirty="0"/>
              <a:t>Selector, an access device, isolates memory cells in an array.  It improves signal to noise ratio as well as memory access disturbance immunity.  A selector of a cross-point memory cell is a two-terminal switch serially connected to a matching storage element.  An effective selector technology is realized with a low thermal budget process integrated at the cross point of a pair metal straps, a.k.a. </a:t>
            </a:r>
            <a:r>
              <a:rPr lang="en-US" sz="2000" dirty="0" err="1"/>
              <a:t>wordlines</a:t>
            </a:r>
            <a:r>
              <a:rPr lang="en-US" sz="2000" dirty="0"/>
              <a:t> and </a:t>
            </a:r>
            <a:r>
              <a:rPr lang="en-US" sz="2000" dirty="0" err="1"/>
              <a:t>bitlines</a:t>
            </a:r>
            <a:r>
              <a:rPr lang="en-US" sz="2000" dirty="0"/>
              <a:t>.  This backend memory process is compatible with mainstream semiconductor technology featuring CMOS under array with deck stacking for low cost memory products.  In this review, prospective two-terminal switches exhibiting nonlinear I-V characteristics in a cross point memory array will be discussed.   The phenomenology and switching speed with the underline mechanism as well as the compatibility to memory access will be benchmarked.   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2DCC2-6A18-E940-9185-7DD99713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</a:t>
            </a:fld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AFE4B-5B21-D448-91FC-85558F64A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9087" y="6364671"/>
            <a:ext cx="9620092" cy="493970"/>
          </a:xfrm>
        </p:spPr>
        <p:txBody>
          <a:bodyPr>
            <a:noAutofit/>
          </a:bodyPr>
          <a:lstStyle/>
          <a:p>
            <a:r>
              <a:rPr lang="en-US" sz="2000" dirty="0"/>
              <a:t>Selector, an essential device in a memory cell of cross point memory technologies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7425E3-D822-1449-81B0-F3CB06784912}"/>
              </a:ext>
            </a:extLst>
          </p:cNvPr>
          <p:cNvSpPr txBox="1">
            <a:spLocks/>
          </p:cNvSpPr>
          <p:nvPr/>
        </p:nvSpPr>
        <p:spPr>
          <a:xfrm>
            <a:off x="1218883" y="4048529"/>
            <a:ext cx="10360501" cy="394958"/>
          </a:xfrm>
          <a:prstGeom prst="rect">
            <a:avLst/>
          </a:prstGeom>
        </p:spPr>
        <p:txBody>
          <a:bodyPr vert="horz" lIns="130622" tIns="65311" rIns="130622" bIns="65311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spc="-119" baseline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2800" spc="0" dirty="0"/>
              <a:t>DerChang Kau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04E729-B260-C74F-B3D3-A71BE3FC15CB}"/>
              </a:ext>
            </a:extLst>
          </p:cNvPr>
          <p:cNvSpPr txBox="1">
            <a:spLocks/>
          </p:cNvSpPr>
          <p:nvPr/>
        </p:nvSpPr>
        <p:spPr>
          <a:xfrm>
            <a:off x="1218883" y="4505563"/>
            <a:ext cx="10360501" cy="1762379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>
            <a:lvl1pPr marL="489695" indent="-408080" algn="l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Char char="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1615" indent="0" fontAlgn="auto">
              <a:spcAft>
                <a:spcPts val="0"/>
              </a:spcAft>
              <a:buNone/>
            </a:pPr>
            <a:r>
              <a:rPr lang="en-US" sz="2000" dirty="0"/>
              <a:t>an Intel Fellow and the director of 3D </a:t>
            </a:r>
            <a:r>
              <a:rPr lang="en-US" sz="2000" dirty="0" err="1"/>
              <a:t>XPoint</a:t>
            </a:r>
            <a:r>
              <a:rPr lang="en-US" sz="2000" dirty="0"/>
              <a:t> Technology at Intel.  He leads the team responsible for the pathfinding of nonvolatile memory architecture and the strategic direction of atomistic memory devices and switches.  He is a veteran in semiconductor industry, involved in various pathfinding and scaling deployments of mainstream memory, logic, mixed signal and radio technologies. </a:t>
            </a:r>
          </a:p>
        </p:txBody>
      </p:sp>
    </p:spTree>
    <p:extLst>
      <p:ext uri="{BB962C8B-B14F-4D97-AF65-F5344CB8AC3E}">
        <p14:creationId xmlns:p14="http://schemas.microsoft.com/office/powerpoint/2010/main" val="16751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9925-5DF2-934C-8BF1-47AA78501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Selector, an essential device in a memory cell</a:t>
            </a:r>
            <a:br>
              <a:rPr lang="en-US" sz="3200" dirty="0"/>
            </a:br>
            <a:r>
              <a:rPr lang="en-US" sz="3200" dirty="0"/>
              <a:t>of cross point memory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F599-C2D7-2C42-9514-5977F6AAC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DerChang Kau</a:t>
            </a:r>
          </a:p>
          <a:p>
            <a:r>
              <a:rPr lang="en-US"/>
              <a:t>Intel Fellow</a:t>
            </a:r>
          </a:p>
          <a:p>
            <a:r>
              <a:rPr lang="en-US"/>
              <a:t>Director, 3D </a:t>
            </a:r>
            <a:r>
              <a:rPr lang="en-US" err="1"/>
              <a:t>XPoint</a:t>
            </a:r>
            <a:r>
              <a:rPr lang="en-US"/>
              <a:t> Memory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2C46F-8807-6C4A-B917-E7F2AAD51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SRC Workshop on New Trajectories for Memory and Storage Technologies, Oct/27~29/2020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56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9"/>
    </mc:Choice>
    <mc:Fallback xmlns="">
      <p:transition spd="slow" advTm="312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B03146-8BE7-A449-866D-23802DFA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96" y="768414"/>
            <a:ext cx="8877300" cy="322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AE38B0-2EE7-3044-BB50-6A24E545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4869"/>
            <a:ext cx="10360501" cy="615400"/>
          </a:xfrm>
        </p:spPr>
        <p:txBody>
          <a:bodyPr/>
          <a:lstStyle/>
          <a:p>
            <a:r>
              <a:rPr lang="en-US" sz="2800" spc="0"/>
              <a:t>Cross Point Memory Array – ½ voltage biased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6183-3F59-B741-8EE0-73F6681B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4086204"/>
            <a:ext cx="10360501" cy="1697403"/>
          </a:xfrm>
        </p:spPr>
        <p:txBody>
          <a:bodyPr>
            <a:normAutofit fontScale="85000" lnSpcReduction="20000"/>
          </a:bodyPr>
          <a:lstStyle/>
          <a:p>
            <a:pPr marL="81615" indent="0">
              <a:buNone/>
            </a:pPr>
            <a:r>
              <a:rPr lang="en-US" sz="2000" dirty="0"/>
              <a:t>The selected bit (</a:t>
            </a:r>
            <a:r>
              <a:rPr lang="en-US" sz="2000" dirty="0">
                <a:solidFill>
                  <a:srgbClr val="92D050"/>
                </a:solidFill>
              </a:rPr>
              <a:t>•</a:t>
            </a:r>
            <a:r>
              <a:rPr lang="en-US" sz="2000" dirty="0"/>
              <a:t>) is at the cross point of the selected </a:t>
            </a:r>
            <a:r>
              <a:rPr lang="en-US" sz="2000" dirty="0" err="1">
                <a:solidFill>
                  <a:schemeClr val="accent1"/>
                </a:solidFill>
              </a:rPr>
              <a:t>bitline</a:t>
            </a:r>
            <a:r>
              <a:rPr lang="en-US" sz="2000" dirty="0"/>
              <a:t> (BL) and </a:t>
            </a:r>
            <a:r>
              <a:rPr lang="en-US" sz="2000" dirty="0" err="1">
                <a:solidFill>
                  <a:srgbClr val="FFFF00"/>
                </a:solidFill>
              </a:rPr>
              <a:t>wordline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(WL)</a:t>
            </a:r>
          </a:p>
          <a:p>
            <a:pPr marL="81615" indent="0">
              <a:buNone/>
            </a:pPr>
            <a:r>
              <a:rPr lang="en-US" sz="2000" dirty="0"/>
              <a:t>Functionality – </a:t>
            </a:r>
          </a:p>
          <a:p>
            <a:r>
              <a:rPr lang="en-US" sz="2000" dirty="0">
                <a:sym typeface="Wingdings" pitchFamily="2" charset="2"/>
              </a:rPr>
              <a:t>A fully networked x-y resistive array  Sneak paths thru all de-selected cells (</a:t>
            </a:r>
            <a:r>
              <a:rPr lang="en-US" sz="2000" dirty="0">
                <a:solidFill>
                  <a:schemeClr val="accent3"/>
                </a:solidFill>
              </a:rPr>
              <a:t>•</a:t>
            </a:r>
            <a:r>
              <a:rPr lang="en-US" sz="2000" dirty="0">
                <a:sym typeface="Wingdings" pitchFamily="2" charset="2"/>
              </a:rPr>
              <a:t>) connect the selected BL/WL</a:t>
            </a:r>
            <a:endParaRPr lang="en-US" sz="2000" dirty="0"/>
          </a:p>
          <a:p>
            <a:pPr marL="81615" indent="0">
              <a:buNone/>
            </a:pPr>
            <a:r>
              <a:rPr lang="en-US" sz="2000" dirty="0"/>
              <a:t>Reliability – </a:t>
            </a:r>
          </a:p>
          <a:p>
            <a:r>
              <a:rPr lang="en-US" sz="2000" dirty="0"/>
              <a:t>All bits on selected BL (</a:t>
            </a:r>
            <a:r>
              <a:rPr lang="en-US" sz="2000" dirty="0">
                <a:solidFill>
                  <a:srgbClr val="FF0000"/>
                </a:solidFill>
              </a:rPr>
              <a:t>•</a:t>
            </a:r>
            <a:r>
              <a:rPr lang="en-US" sz="2000" dirty="0"/>
              <a:t>) and selected WL (</a:t>
            </a:r>
            <a:r>
              <a:rPr lang="en-US" sz="2000" dirty="0">
                <a:solidFill>
                  <a:srgbClr val="18E2FF"/>
                </a:solidFill>
              </a:rPr>
              <a:t>•</a:t>
            </a:r>
            <a:r>
              <a:rPr lang="en-US" sz="2000" dirty="0"/>
              <a:t>) are biased  </a:t>
            </a:r>
            <a:r>
              <a:rPr lang="en-US" sz="2000" dirty="0">
                <a:sym typeface="Wingdings" pitchFamily="2" charset="2"/>
              </a:rPr>
              <a:t> Read/Write disturbance and retention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29CDA-67F2-D245-BB45-5928453F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991" y="6352264"/>
            <a:ext cx="711015" cy="441324"/>
          </a:xfrm>
        </p:spPr>
        <p:txBody>
          <a:bodyPr/>
          <a:lstStyle/>
          <a:p>
            <a:fld id="{518727FE-8BA6-410E-8B18-E4109D39D295}" type="slidenum">
              <a:rPr lang="en-US" smtClean="0"/>
              <a:pPr/>
              <a:t>3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16FCC-46A7-044E-ADA0-2583D8F2D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1510" y="5770662"/>
            <a:ext cx="10587606" cy="493970"/>
          </a:xfrm>
        </p:spPr>
        <p:txBody>
          <a:bodyPr anchor="ctr">
            <a:noAutofit/>
          </a:bodyPr>
          <a:lstStyle/>
          <a:p>
            <a:r>
              <a:rPr lang="en-US" sz="2000"/>
              <a:t>A selector isolates memory cells in an array, improves access accuracy and strengthens reliability.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D4DBEEA5-22DE-E541-8E76-C9612883D974}"/>
              </a:ext>
            </a:extLst>
          </p:cNvPr>
          <p:cNvSpPr/>
          <p:nvPr/>
        </p:nvSpPr>
        <p:spPr>
          <a:xfrm>
            <a:off x="1107790" y="5763303"/>
            <a:ext cx="10587605" cy="52428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57"/>
    </mc:Choice>
    <mc:Fallback xmlns="">
      <p:transition spd="slow" advTm="1238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779A-F5AF-2847-BF13-EBA98982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60394"/>
            <a:ext cx="10360501" cy="615400"/>
          </a:xfrm>
        </p:spPr>
        <p:txBody>
          <a:bodyPr/>
          <a:lstStyle/>
          <a:p>
            <a:r>
              <a:rPr lang="en-US" sz="2800" spc="0"/>
              <a:t>Selector of a cross-point memory cell is a diode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9857A-604A-8C41-877B-1D08168A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350" y="933361"/>
            <a:ext cx="10194010" cy="865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Diode:  two terminals and exhibiting a nonlinear I-V</a:t>
            </a:r>
            <a:r>
              <a:rPr lang="en-US" sz="2400" b="1" i="1"/>
              <a:t>, </a:t>
            </a:r>
            <a:r>
              <a:rPr lang="en-US" sz="2400" i="1"/>
              <a:t>IEEE Standard Dictionary of Electrical and Electronics Terms, 1980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6D7C-F57D-484C-8E9B-F3852C4B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4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3E0F0-7E30-2B4B-8459-53436FE37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/>
              <a:t>§ : </a:t>
            </a:r>
            <a:r>
              <a:rPr lang="en-US" err="1"/>
              <a:t>Kowk</a:t>
            </a:r>
            <a:r>
              <a:rPr lang="en-US"/>
              <a:t> K. Ng, Complete guide to semiconductor devices, 2</a:t>
            </a:r>
            <a:r>
              <a:rPr lang="en-US" baseline="30000"/>
              <a:t>nd</a:t>
            </a:r>
            <a:r>
              <a:rPr lang="en-US"/>
              <a:t> ed., 2002</a:t>
            </a:r>
            <a:br>
              <a:rPr lang="en-US"/>
            </a:br>
            <a:r>
              <a:rPr lang="en-US"/>
              <a:t>¶ :https://</a:t>
            </a:r>
            <a:r>
              <a:rPr lang="en-US" err="1"/>
              <a:t>www.digikey.com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/articles/design-in-</a:t>
            </a:r>
            <a:r>
              <a:rPr lang="en-US" err="1"/>
              <a:t>tvs</a:t>
            </a:r>
            <a:r>
              <a:rPr lang="en-US"/>
              <a:t>-diode-protection-enhance-can-bus-reliability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F7B3B-7576-C44E-BA9B-0D9CD7EB9C7C}"/>
              </a:ext>
            </a:extLst>
          </p:cNvPr>
          <p:cNvSpPr txBox="1"/>
          <p:nvPr/>
        </p:nvSpPr>
        <p:spPr>
          <a:xfrm>
            <a:off x="1293503" y="2578232"/>
            <a:ext cx="1748564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Unidirectional</a:t>
            </a:r>
          </a:p>
          <a:p>
            <a:r>
              <a:rPr lang="en-US">
                <a:solidFill>
                  <a:srgbClr val="FFFF00"/>
                </a:solidFill>
              </a:rPr>
              <a:t>Asymmetric</a:t>
            </a:r>
          </a:p>
          <a:p>
            <a:r>
              <a:rPr lang="en-US">
                <a:solidFill>
                  <a:srgbClr val="FFFF00"/>
                </a:solidFill>
              </a:rPr>
              <a:t>Unipolar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04B6C-AB1E-1C41-94F3-1EAC717BC022}"/>
              </a:ext>
            </a:extLst>
          </p:cNvPr>
          <p:cNvSpPr txBox="1"/>
          <p:nvPr/>
        </p:nvSpPr>
        <p:spPr>
          <a:xfrm>
            <a:off x="1293503" y="4618408"/>
            <a:ext cx="1585899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Bidirectional</a:t>
            </a:r>
          </a:p>
          <a:p>
            <a:r>
              <a:rPr lang="en-US">
                <a:solidFill>
                  <a:srgbClr val="FFFF00"/>
                </a:solidFill>
              </a:rPr>
              <a:t>Symmetric Ambipolar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C79582-092C-C04C-A13A-09CA61E2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60" y="1925746"/>
            <a:ext cx="102235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2"/>
    </mc:Choice>
    <mc:Fallback xmlns="">
      <p:transition spd="slow" advTm="8810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886D-F7BF-9749-8EDB-CA7329BA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/>
              <a:t>Random Access of a Memory in Cross Point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1D6E7-D19F-2A48-AC05-418419915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Unidirectional L-Shape Selector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4CE04-F5D4-264C-9596-61454C7084C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Bidirectional S-Shape Selector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689F38-9D54-D545-82C8-A1B959624D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441" y="4604471"/>
            <a:ext cx="5385515" cy="1740776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 dirty="0"/>
              <a:t>A rectifying selector turns on one bit with forward bias and isolates others with reverse bias.</a:t>
            </a:r>
          </a:p>
          <a:p>
            <a:r>
              <a:rPr lang="en-US" sz="1800" dirty="0"/>
              <a:t>Selected BL/WL are toggled between  0V and V  </a:t>
            </a:r>
          </a:p>
          <a:p>
            <a:r>
              <a:rPr lang="en-US" sz="1800" dirty="0"/>
              <a:t>All bits but selected WL/BL are reversed </a:t>
            </a:r>
            <a:r>
              <a:rPr lang="en-US" sz="1800" dirty="0" err="1"/>
              <a:t>biasd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D7CA6-7433-BD42-A712-0953275F8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755" y="4607614"/>
            <a:ext cx="5387630" cy="1737633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 dirty="0"/>
              <a:t>Subject to </a:t>
            </a:r>
            <a:r>
              <a:rPr lang="en-US" sz="1800" dirty="0" err="1"/>
              <a:t>V</a:t>
            </a:r>
            <a:r>
              <a:rPr lang="en-US" sz="1800" baseline="-25000" dirty="0" err="1"/>
              <a:t>drop</a:t>
            </a:r>
            <a:r>
              <a:rPr lang="en-US" sz="1800" dirty="0"/>
              <a:t> at each cross points, the selected bit is triggered, and the unselected bits are blocked.</a:t>
            </a:r>
          </a:p>
          <a:p>
            <a:r>
              <a:rPr lang="en-US" sz="1800" dirty="0"/>
              <a:t>Selected BL/WL are toggled between  0V and ±V  </a:t>
            </a:r>
          </a:p>
          <a:p>
            <a:r>
              <a:rPr lang="en-US" sz="1800" dirty="0"/>
              <a:t>All bits but selected WL/BL are 0 biased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17EB9-8B46-D14F-AFA4-E888644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5</a:t>
            </a:fld>
            <a:endParaRPr lang="en-US" sz="1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A4A512-5581-604B-AE8D-921D871E2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91032D04-C1F6-9C4C-93F5-DC7CFA50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82" y="1563633"/>
            <a:ext cx="93091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91"/>
    </mc:Choice>
    <mc:Fallback xmlns="">
      <p:transition spd="slow" advTm="976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53148C-0FA4-604D-8A01-DDAD4B70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/>
              <a:t>Thin Film Diode Candidates for Cross Point Memory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BE52D-F0C0-034C-8E45-6C3D2DF7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6</a:t>
            </a:fld>
            <a:endParaRPr lang="en-US" sz="14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E85003-9DA8-D947-B9B4-609CEB682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6DB4F89-CCB6-FD41-A052-A93D4E4C6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79" y="3303926"/>
            <a:ext cx="158034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Y. </a:t>
            </a:r>
            <a:r>
              <a:rPr lang="en-US" sz="1400" b="0" dirty="0" err="1">
                <a:latin typeface="Neo Sans Intel Medium" pitchFamily="34" charset="0"/>
              </a:rPr>
              <a:t>Sasago</a:t>
            </a:r>
            <a:r>
              <a:rPr lang="en-US" sz="1400" b="0" dirty="0">
                <a:latin typeface="Neo Sans Intel Medium" pitchFamily="34" charset="0"/>
              </a:rPr>
              <a:t>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VLSI</a:t>
            </a:r>
            <a:r>
              <a:rPr lang="en-US" sz="1400" b="0" dirty="0">
                <a:latin typeface="Neo Sans Intel Medium" pitchFamily="34" charset="0"/>
              </a:rPr>
              <a:t> ’09. T2B-1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46D5A751-C3DF-8041-8A74-3E05E303B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942" y="5960734"/>
            <a:ext cx="1490771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D</a:t>
            </a:r>
            <a:r>
              <a:rPr lang="en-US" sz="1400" b="0">
                <a:latin typeface="Neo Sans Intel Medium" pitchFamily="34" charset="0"/>
              </a:rPr>
              <a:t>. Kau,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 </a:t>
            </a:r>
            <a:r>
              <a:rPr lang="en-US" sz="1400" b="0">
                <a:latin typeface="Neo Sans Intel Medium" pitchFamily="34" charset="0"/>
              </a:rPr>
              <a:t>’09. S27.1</a:t>
            </a: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D51A0F75-8BD9-2F47-93CD-DB922149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850" y="5960734"/>
            <a:ext cx="217679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1">
                <a:latin typeface="Neo Sans Intel" pitchFamily="34" charset="0"/>
              </a:rPr>
              <a:t>K. </a:t>
            </a:r>
            <a:r>
              <a:rPr lang="en-US" sz="1400" b="1" err="1">
                <a:latin typeface="Neo Sans Intel" pitchFamily="34" charset="0"/>
              </a:rPr>
              <a:t>Gopalakrishnan</a:t>
            </a:r>
            <a:r>
              <a:rPr lang="en-US" sz="1400" b="0">
                <a:latin typeface="Neo Sans Intel" pitchFamily="34" charset="0"/>
              </a:rPr>
              <a:t>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VLSI</a:t>
            </a:r>
            <a:r>
              <a:rPr lang="en-US" sz="1400" b="0">
                <a:latin typeface="Neo Sans Intel Medium" pitchFamily="34" charset="0"/>
              </a:rPr>
              <a:t> ’10. TS19.41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8525FB-9F07-1D46-B9FD-DAA42A895DDF}"/>
              </a:ext>
            </a:extLst>
          </p:cNvPr>
          <p:cNvSpPr/>
          <p:nvPr/>
        </p:nvSpPr>
        <p:spPr>
          <a:xfrm>
            <a:off x="5175871" y="3303915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B. ﻿</a:t>
            </a:r>
            <a:r>
              <a:rPr lang="en-US" sz="1400" err="1">
                <a:latin typeface="Neo Sans Intel Medium" pitchFamily="34" charset="0"/>
              </a:rPr>
              <a:t>Govoreanu</a:t>
            </a:r>
            <a:r>
              <a:rPr lang="en-US" sz="1400">
                <a:latin typeface="Neo Sans Intel Medium" pitchFamily="34" charset="0"/>
              </a:rPr>
              <a:t>, </a:t>
            </a:r>
            <a:r>
              <a:rPr lang="en-US" sz="1400" i="1" err="1">
                <a:latin typeface="Neo Sans Intel Medium" pitchFamily="34" charset="0"/>
              </a:rPr>
              <a:t>et.al</a:t>
            </a:r>
            <a:r>
              <a:rPr lang="en-US" sz="1400" i="1">
                <a:latin typeface="Neo Sans Intel Medium" pitchFamily="34" charset="0"/>
              </a:rPr>
              <a:t>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IEDM’13</a:t>
            </a:r>
            <a:r>
              <a:rPr lang="en-US" sz="1400">
                <a:latin typeface="Neo Sans Intel Medium" pitchFamily="34" charset="0"/>
              </a:rPr>
              <a:t>. S10.2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03EF5B-717C-9340-A21F-250DD5A6A17C}"/>
              </a:ext>
            </a:extLst>
          </p:cNvPr>
          <p:cNvSpPr/>
          <p:nvPr/>
        </p:nvSpPr>
        <p:spPr>
          <a:xfrm>
            <a:off x="8211198" y="3311747"/>
            <a:ext cx="2577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S. Yasuda, </a:t>
            </a:r>
            <a:r>
              <a:rPr lang="en-US" sz="1400" i="1" err="1">
                <a:latin typeface="Neo Sans Intel Medium" pitchFamily="34" charset="0"/>
              </a:rPr>
              <a:t>et.al</a:t>
            </a:r>
            <a:r>
              <a:rPr lang="en-US" sz="1400" i="1">
                <a:latin typeface="Neo Sans Intel Medium" pitchFamily="34" charset="0"/>
              </a:rPr>
              <a:t>.,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VLSI, 2017.</a:t>
            </a:r>
            <a:r>
              <a:rPr lang="en-US" sz="1400">
                <a:latin typeface="Neo Sans Intel Medium" pitchFamily="34" charset="0"/>
              </a:rPr>
              <a:t> T2-4</a:t>
            </a:r>
            <a:endParaRPr lang="en-US" sz="1400" i="1">
              <a:latin typeface="Neo Sans Intel Medium" pitchFamily="34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B69D056C-2C15-A545-BF04-907DE53E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404" y="5960734"/>
            <a:ext cx="1363364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>
                <a:latin typeface="Neo Sans Intel Medium" pitchFamily="34" charset="0"/>
              </a:rPr>
              <a:t>S.G. Kim,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 </a:t>
            </a:r>
            <a:r>
              <a:rPr lang="en-US" sz="1400" b="0">
                <a:latin typeface="Neo Sans Intel Medium" pitchFamily="34" charset="0"/>
              </a:rPr>
              <a:t>’15. S10.3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8D40B-22B1-6544-AA1C-F5135E5F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02" y="1151890"/>
            <a:ext cx="89789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79"/>
    </mc:Choice>
    <mc:Fallback xmlns="">
      <p:transition spd="slow" advTm="12617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B23F-74C8-8144-8945-074CDA50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5" y="217995"/>
            <a:ext cx="10972658" cy="493970"/>
          </a:xfrm>
        </p:spPr>
        <p:txBody>
          <a:bodyPr/>
          <a:lstStyle/>
          <a:p>
            <a:r>
              <a:rPr lang="en-US" sz="2800" spc="0"/>
              <a:t>Threshold Switching Phenomenology &amp; Mechanisms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0F3B3-48A9-F648-8CF4-8B93CB10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/>
          <a:p>
            <a:fld id="{17AA2687-1D62-4697-B07C-AE046A4947FE}" type="slidenum">
              <a:rPr lang="en-US" smtClean="0"/>
              <a:pPr/>
              <a:t>7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7C118-89CE-514A-A3B9-CC329AC8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103" y="6368482"/>
            <a:ext cx="9022556" cy="49397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AC26620-46F0-6144-A2C0-1D85627DE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856398"/>
              </p:ext>
            </p:extLst>
          </p:nvPr>
        </p:nvGraphicFramePr>
        <p:xfrm>
          <a:off x="200026" y="1114563"/>
          <a:ext cx="11720730" cy="508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68">
                  <a:extLst>
                    <a:ext uri="{9D8B030D-6E8A-4147-A177-3AD203B41FA5}">
                      <a16:colId xmlns:a16="http://schemas.microsoft.com/office/drawing/2014/main" val="3788419447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3260031165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2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Mechanism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Thermionic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Filamentation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Tunneling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MIEC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OTS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/>
                        <a:t>Construct.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P-N or M-S </a:t>
                      </a:r>
                      <a:r>
                        <a:rPr lang="en-US" baseline="0" err="1"/>
                        <a:t>Jx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Ion (Ag</a:t>
                      </a:r>
                      <a:r>
                        <a:rPr lang="en-US" baseline="30000"/>
                        <a:t>+</a:t>
                      </a:r>
                      <a:r>
                        <a:rPr lang="en-US"/>
                        <a:t>) in Ox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MIM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Cu</a:t>
                      </a:r>
                      <a:r>
                        <a:rPr lang="en-US" baseline="30000"/>
                        <a:t>+</a:t>
                      </a:r>
                      <a:r>
                        <a:rPr lang="en-US"/>
                        <a:t> in SE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NbO</a:t>
                      </a:r>
                      <a:r>
                        <a:rPr lang="en-US" baseline="-25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Chalcogenide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38">
                <a:tc>
                  <a:txBody>
                    <a:bodyPr/>
                    <a:lstStyle/>
                    <a:p>
                      <a:r>
                        <a:rPr lang="en-US" baseline="0"/>
                        <a:t>Switching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/>
                        <a:t>Polarity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Unidirectional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5272"/>
                  </a:ext>
                </a:extLst>
              </a:tr>
              <a:tr h="525411">
                <a:tc>
                  <a:txBody>
                    <a:bodyPr/>
                    <a:lstStyle/>
                    <a:p>
                      <a:r>
                        <a:rPr lang="en-US" baseline="0" err="1">
                          <a:latin typeface="Symbol" pitchFamily="2" charset="2"/>
                        </a:rPr>
                        <a:t>t</a:t>
                      </a:r>
                      <a:r>
                        <a:rPr lang="en-US" baseline="-25000" err="1"/>
                        <a:t>switch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sub </a:t>
                      </a:r>
                      <a:r>
                        <a:rPr lang="en-US" baseline="0" err="1"/>
                        <a:t>nsec</a:t>
                      </a:r>
                      <a:endParaRPr lang="en-US" baseline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ns ~ 100s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ps</a:t>
                      </a:r>
                      <a:r>
                        <a:rPr lang="en-US"/>
                        <a:t> or faster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ns ~ 100s ns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 to 10s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sub ns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13114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 baseline="0"/>
                        <a:t>J</a:t>
                      </a:r>
                      <a:r>
                        <a:rPr lang="en-US" baseline="-25000"/>
                        <a:t>MAX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1-10MA/cm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&lt; 1MA/cm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~10MA/cm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&gt;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&gt;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4">
                <a:tc>
                  <a:txBody>
                    <a:bodyPr/>
                    <a:lstStyle/>
                    <a:p>
                      <a:r>
                        <a:rPr lang="en-US" err="1"/>
                        <a:t>J</a:t>
                      </a:r>
                      <a:r>
                        <a:rPr lang="en-US" baseline="-25000" err="1"/>
                        <a:t>Inhibit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&lt;1A/cm</a:t>
                      </a:r>
                      <a:r>
                        <a:rPr lang="en-US" baseline="30000"/>
                        <a:t>2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sz="1800" baseline="30000"/>
                        <a:t>2</a:t>
                      </a:r>
                      <a:endParaRPr lang="en-US" baseline="30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 err="1"/>
                        <a:t>V</a:t>
                      </a:r>
                      <a:r>
                        <a:rPr lang="en-US" baseline="-25000" err="1"/>
                        <a:t>Inhibit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4724">
                <a:tc>
                  <a:txBody>
                    <a:bodyPr/>
                    <a:lstStyle/>
                    <a:p>
                      <a:r>
                        <a:rPr lang="en-US"/>
                        <a:t>I-V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556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+mn-lt"/>
                        </a:rPr>
                        <a:t>Reference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Y. </a:t>
                      </a:r>
                      <a:r>
                        <a:rPr lang="en-US" sz="1200" b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Sasago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 al., </a:t>
                      </a:r>
                    </a:p>
                    <a:p>
                      <a:pPr algn="l"/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VLSI ’09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 Yang,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et.al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Mtls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(2018)</a:t>
                      </a:r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Neo Sans Intel Medium" pitchFamily="34" charset="0"/>
                        </a:rPr>
                        <a:t>B. ﻿</a:t>
                      </a:r>
                      <a:r>
                        <a:rPr lang="en-US" sz="1200" err="1">
                          <a:latin typeface="Neo Sans Intel Medium" pitchFamily="34" charset="0"/>
                        </a:rPr>
                        <a:t>Govoreanu</a:t>
                      </a:r>
                      <a:r>
                        <a:rPr lang="en-US" sz="1200" i="1">
                          <a:latin typeface="Neo Sans Intel Medium" pitchFamily="34" charset="0"/>
                        </a:rPr>
                        <a:t>, </a:t>
                      </a:r>
                      <a:r>
                        <a:rPr lang="en-US" sz="120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Neo Sans Intel Medium" pitchFamily="34" charset="0"/>
                        </a:rPr>
                        <a:t>IEDM’13</a:t>
                      </a:r>
                      <a:r>
                        <a:rPr lang="en-US" sz="1200">
                          <a:latin typeface="Neo Sans Intel Medium" pitchFamily="34" charset="0"/>
                        </a:rPr>
                        <a:t>. P10.2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Neo Sans Intel" pitchFamily="34" charset="0"/>
                        </a:rPr>
                        <a:t>K. Gopalakrishnan, </a:t>
                      </a:r>
                      <a:r>
                        <a:rPr lang="en-US" sz="1200" b="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 b="0">
                          <a:latin typeface="Neo Sans Intel Medium" pitchFamily="34" charset="0"/>
                        </a:rPr>
                        <a:t>  ’10. 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Neo Sans Intel Medium" pitchFamily="34" charset="0"/>
                        </a:rPr>
                        <a:t>X. Liu </a:t>
                      </a:r>
                      <a:r>
                        <a:rPr lang="en-US" sz="1200" b="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b="0" i="1">
                          <a:latin typeface="Neo Sans Intel Medium" pitchFamily="34" charset="0"/>
                        </a:rPr>
                        <a:t>EDL</a:t>
                      </a:r>
                      <a:r>
                        <a:rPr lang="en-US" sz="1200" b="0">
                          <a:latin typeface="Neo Sans Intel Medium" pitchFamily="34" charset="0"/>
                        </a:rPr>
                        <a:t> Oct.’14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Neo Sans Intel Medium" pitchFamily="34" charset="0"/>
                        </a:rPr>
                        <a:t>S. Yasuda, </a:t>
                      </a:r>
                      <a:r>
                        <a:rPr lang="en-US" sz="1200" i="1" dirty="0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.,</a:t>
                      </a:r>
                    </a:p>
                    <a:p>
                      <a:pPr algn="l"/>
                      <a:r>
                        <a:rPr lang="en-US" sz="1200" i="1" dirty="0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, ‘17,</a:t>
                      </a:r>
                      <a:endParaRPr lang="en-US" sz="1200" i="1" dirty="0">
                        <a:latin typeface="Neo Sans Intel Medium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1B3A66F-A632-D44C-916B-36D020E2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29" y="4282937"/>
            <a:ext cx="10236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61"/>
    </mc:Choice>
    <mc:Fallback xmlns="">
      <p:transition spd="slow" advTm="807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33BD4B-F77D-3341-8F9D-17ED2F7C0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35" y="3497944"/>
            <a:ext cx="3060700" cy="271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078F6A-CC9E-7B4E-A282-05B2E135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80" y="283455"/>
            <a:ext cx="10360501" cy="615400"/>
          </a:xfrm>
        </p:spPr>
        <p:txBody>
          <a:bodyPr/>
          <a:lstStyle/>
          <a:p>
            <a:pPr algn="ctr"/>
            <a:r>
              <a:rPr lang="en-US" sz="2800" spc="0"/>
              <a:t>Consideration of architecting a cross point memory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F20D-7996-FB4D-9835-FB9C7533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59" y="951503"/>
            <a:ext cx="11116732" cy="1865092"/>
          </a:xfrm>
        </p:spPr>
        <p:txBody>
          <a:bodyPr>
            <a:noAutofit/>
          </a:bodyPr>
          <a:lstStyle/>
          <a:p>
            <a:pPr marL="97966" indent="0" defTabSz="731502">
              <a:lnSpc>
                <a:spcPct val="90000"/>
              </a:lnSpc>
              <a:spcBef>
                <a:spcPts val="480"/>
              </a:spcBef>
              <a:buNone/>
              <a:defRPr/>
            </a:pPr>
            <a:r>
              <a:rPr lang="en-US" sz="1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Intel Clear" panose="020B0604020203020204" pitchFamily="34" charset="0"/>
              </a:rPr>
              <a:t>Desirable Attributes: Nonvolatile, Low Cost, High Performance</a:t>
            </a: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  <a:sym typeface="Wingdings" pitchFamily="2" charset="2"/>
              </a:rPr>
              <a:t>Simple scalable, 3D stackable construction; low D·T, BEOL compatible with mainstream IC manufacturing</a:t>
            </a: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</a:rPr>
              <a:t>Memory switching in atomistic state (bulk);</a:t>
            </a: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  <a:sym typeface="Wingdings" pitchFamily="2" charset="2"/>
              </a:rPr>
              <a:t> superior scalability than electrostatic memory switching physics</a:t>
            </a:r>
            <a:endParaRPr lang="en-US" sz="1800" b="1" dirty="0">
              <a:solidFill>
                <a:srgbClr val="FFFFFF"/>
              </a:solidFill>
              <a:cs typeface="Intel Clear" panose="020B0604020203020204" pitchFamily="34" charset="0"/>
            </a:endParaRP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</a:rPr>
              <a:t>Individual cell access, </a:t>
            </a: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  <a:sym typeface="Wingdings" panose="05000000000000000000" pitchFamily="2" charset="2"/>
              </a:rPr>
              <a:t>small granularity </a:t>
            </a:r>
            <a:endParaRPr lang="en-US" sz="1800" b="1" dirty="0">
              <a:solidFill>
                <a:srgbClr val="FFFFFF"/>
              </a:solidFill>
              <a:cs typeface="Intel Clear" panose="020B0604020203020204" pitchFamily="34" charset="0"/>
            </a:endParaRPr>
          </a:p>
          <a:p>
            <a:pPr defTabSz="731502">
              <a:lnSpc>
                <a:spcPct val="90000"/>
              </a:lnSpc>
              <a:spcBef>
                <a:spcPts val="48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cs typeface="Intel Clear" panose="020B0604020203020204" pitchFamily="34" charset="0"/>
              </a:rPr>
              <a:t>Fast switching materials + local low resistance metal interconnect </a:t>
            </a:r>
            <a:endParaRPr lang="en-US" sz="1800" b="1" dirty="0">
              <a:solidFill>
                <a:schemeClr val="accent4">
                  <a:lumMod val="20000"/>
                  <a:lumOff val="80000"/>
                </a:schemeClr>
              </a:solidFill>
              <a:cs typeface="Intel Clear" panose="020B0604020203020204" pitchFamily="34" charset="0"/>
              <a:sym typeface="Wingdings" panose="05000000000000000000" pitchFamily="2" charset="2"/>
            </a:endParaRPr>
          </a:p>
          <a:p>
            <a:pPr marL="97966" indent="0" algn="ctr">
              <a:buNone/>
            </a:pPr>
            <a:endParaRPr lang="en-US" sz="1800" b="1" dirty="0">
              <a:solidFill>
                <a:srgbClr val="FFFF00"/>
              </a:solidFill>
              <a:cs typeface="Intel Clear" panose="020B0604020203020204" pitchFamily="34" charset="0"/>
            </a:endParaRPr>
          </a:p>
          <a:p>
            <a:pPr marL="97966" indent="0" algn="ctr">
              <a:buNone/>
            </a:pPr>
            <a:r>
              <a:rPr lang="en-US" sz="2000" b="1" u="dbl" dirty="0">
                <a:solidFill>
                  <a:srgbClr val="FFFF00"/>
                </a:solidFill>
                <a:cs typeface="Intel Clear" panose="020B0604020203020204" pitchFamily="34" charset="0"/>
              </a:rPr>
              <a:t>Challenge: to “mate” selector and memory in achieving a non-linear I-V for array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FD439-2136-814B-A6EC-D51C360B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8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851B7-D958-B84C-8599-7E7DCB23D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AEF46C8-BB72-B247-9552-7A5212C1DEF3}"/>
              </a:ext>
            </a:extLst>
          </p:cNvPr>
          <p:cNvSpPr txBox="1">
            <a:spLocks/>
          </p:cNvSpPr>
          <p:nvPr/>
        </p:nvSpPr>
        <p:spPr>
          <a:xfrm>
            <a:off x="7578817" y="3701409"/>
            <a:ext cx="3460664" cy="2244557"/>
          </a:xfrm>
          <a:prstGeom prst="rect">
            <a:avLst/>
          </a:prstGeom>
        </p:spPr>
        <p:txBody>
          <a:bodyPr/>
          <a:lstStyle>
            <a:lvl1pPr marL="309003" indent="-3090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4077" algn="l"/>
              </a:tabLst>
              <a:defRPr lang="en-US" sz="2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59809" indent="-4508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19080" indent="-38519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93156" algn="l"/>
              </a:tabLst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546148" indent="-29208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709" indent="-227002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46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0">
              <a:buClr>
                <a:schemeClr val="tx1"/>
              </a:buClr>
              <a:buNone/>
              <a:tabLst>
                <a:tab pos="73025" algn="l"/>
              </a:tabLst>
            </a:pPr>
            <a:r>
              <a:rPr lang="en-US" altLang="en-US" sz="1400" b="1" u="sng"/>
              <a:t>Potential Selector Options</a:t>
            </a:r>
            <a:r>
              <a:rPr lang="en-US" altLang="en-US" sz="1400" b="1"/>
              <a:t>:</a:t>
            </a:r>
          </a:p>
          <a:p>
            <a:pPr marL="309562" lvl="1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en-US" sz="1400"/>
              <a:t>Unidirectional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Homo/Heterogenous P/N </a:t>
            </a:r>
            <a:r>
              <a:rPr lang="en-US" altLang="en-US" sz="1400" err="1"/>
              <a:t>Jx</a:t>
            </a:r>
            <a:endParaRPr lang="en-US" altLang="en-US" sz="140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Schottky Barrier</a:t>
            </a:r>
          </a:p>
          <a:p>
            <a:pPr marL="309562" lvl="1" inden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en-US" sz="1400"/>
              <a:t>Bidirectional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Mixed ionic-electronic conduction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Tunneling barrier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Metal–insulator transitions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Ovonic threshold switching</a:t>
            </a:r>
          </a:p>
          <a:p>
            <a:pPr>
              <a:buClr>
                <a:schemeClr val="tx1"/>
              </a:buClr>
            </a:pPr>
            <a:endParaRPr lang="en-US" altLang="en-US" sz="1400"/>
          </a:p>
          <a:p>
            <a:pPr>
              <a:buClr>
                <a:schemeClr val="tx1"/>
              </a:buClr>
            </a:pPr>
            <a:endParaRPr lang="en-US" sz="14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744384-183B-494A-95D9-2D3115419C8E}"/>
              </a:ext>
            </a:extLst>
          </p:cNvPr>
          <p:cNvSpPr txBox="1">
            <a:spLocks/>
          </p:cNvSpPr>
          <p:nvPr/>
        </p:nvSpPr>
        <p:spPr>
          <a:xfrm>
            <a:off x="4503353" y="3701409"/>
            <a:ext cx="3075464" cy="2061149"/>
          </a:xfrm>
          <a:prstGeom prst="rect">
            <a:avLst/>
          </a:prstGeom>
        </p:spPr>
        <p:txBody>
          <a:bodyPr/>
          <a:lstStyle>
            <a:lvl1pPr marL="309003" indent="-3090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4077" algn="l"/>
              </a:tabLst>
              <a:defRPr lang="en-US" sz="24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59809" indent="-450803" algn="l" defTabSz="121908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219080" indent="-38519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293156" algn="l"/>
              </a:tabLst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546148" indent="-292086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709" indent="-227002" algn="l" defTabSz="121908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46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12190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0">
              <a:buClr>
                <a:schemeClr val="tx1"/>
              </a:buClr>
              <a:buNone/>
              <a:tabLst>
                <a:tab pos="73025" algn="l"/>
              </a:tabLst>
            </a:pPr>
            <a:r>
              <a:rPr lang="en-US" altLang="en-US" sz="1400" b="1" u="sng"/>
              <a:t>Potential Memory Options</a:t>
            </a:r>
            <a:r>
              <a:rPr lang="en-US" altLang="en-US" sz="1400" b="1"/>
              <a:t>:</a:t>
            </a:r>
            <a:endParaRPr lang="en-US" altLang="en-US" sz="140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Spin polarization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Phase change/segregation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Ferroelectric hysteresis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>
                <a:sym typeface="Wingdings" panose="05000000000000000000" pitchFamily="2" charset="2"/>
              </a:rPr>
              <a:t>Interfacial barrier modulation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>
                <a:sym typeface="Wingdings" panose="05000000000000000000" pitchFamily="2" charset="2"/>
              </a:rPr>
              <a:t>Oxygen vacancy relocation</a:t>
            </a:r>
            <a:endParaRPr lang="en-US" altLang="en-US" sz="1400"/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Ionic transport</a:t>
            </a:r>
          </a:p>
          <a:p>
            <a:pPr marL="581025" lvl="1" indent="-2714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altLang="en-US" sz="1400"/>
              <a:t>NRAM (?)</a:t>
            </a:r>
          </a:p>
          <a:p>
            <a:pPr>
              <a:buClr>
                <a:schemeClr val="tx1"/>
              </a:buClr>
            </a:pPr>
            <a:endParaRPr lang="en-US" altLang="en-US" sz="1400"/>
          </a:p>
          <a:p>
            <a:pPr>
              <a:buClr>
                <a:schemeClr val="tx1"/>
              </a:buClr>
            </a:pPr>
            <a:endParaRPr lang="en-US" sz="1400"/>
          </a:p>
        </p:txBody>
      </p:sp>
      <p:sp>
        <p:nvSpPr>
          <p:cNvPr id="31" name="Text Box 224">
            <a:extLst>
              <a:ext uri="{FF2B5EF4-FFF2-40B4-BE49-F238E27FC236}">
                <a16:creationId xmlns:a16="http://schemas.microsoft.com/office/drawing/2014/main" id="{FF951D85-95BE-B24F-9D48-DC218F69F91B}"/>
              </a:ext>
            </a:extLst>
          </p:cNvPr>
          <p:cNvSpPr txBox="1">
            <a:spLocks noChangeArrowheads="1"/>
          </p:cNvSpPr>
          <p:nvPr/>
        </p:nvSpPr>
        <p:spPr bwMode="auto">
          <a:xfrm rot="20462358">
            <a:off x="3474617" y="5717998"/>
            <a:ext cx="98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400" b="1" err="1">
                <a:latin typeface="Neo Sans Intel" pitchFamily="34" charset="0"/>
              </a:rPr>
              <a:t>Wordlines</a:t>
            </a:r>
            <a:endParaRPr lang="en-US" sz="1400" b="1">
              <a:latin typeface="Neo Sans Inte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08"/>
    </mc:Choice>
    <mc:Fallback xmlns="">
      <p:transition spd="slow" advTm="81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7|0.6|2.7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3A67BD2-C838-AF42-B4E2-A3BBF6430652}" vid="{E1626C11-1718-DD4F-9CD4-E9AF1C8161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165</TotalTime>
  <Words>939</Words>
  <Application>Microsoft Macintosh PowerPoint</Application>
  <PresentationFormat>Custom</PresentationFormat>
  <Paragraphs>153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Neo Sans Intel</vt:lpstr>
      <vt:lpstr>Neo Sans Intel Medium</vt:lpstr>
      <vt:lpstr>Arial</vt:lpstr>
      <vt:lpstr>Calibri</vt:lpstr>
      <vt:lpstr>Corbel</vt:lpstr>
      <vt:lpstr>Segoe UI</vt:lpstr>
      <vt:lpstr>Symbol</vt:lpstr>
      <vt:lpstr>Wingdings</vt:lpstr>
      <vt:lpstr>Wingdings 2</vt:lpstr>
      <vt:lpstr>Wingdings 3</vt:lpstr>
      <vt:lpstr>Metro</vt:lpstr>
      <vt:lpstr>Abstract</vt:lpstr>
      <vt:lpstr>Selector, an essential device in a memory cell of cross point memory technologies</vt:lpstr>
      <vt:lpstr>Cross Point Memory Array – ½ voltage biased scheme</vt:lpstr>
      <vt:lpstr>Selector of a cross-point memory cell is a diode</vt:lpstr>
      <vt:lpstr>Random Access of a Memory in Cross Point Array</vt:lpstr>
      <vt:lpstr>Thin Film Diode Candidates for Cross Point Memory</vt:lpstr>
      <vt:lpstr>Threshold Switching Phenomenology &amp; Mechanisms </vt:lpstr>
      <vt:lpstr>Consideration of architecting a cross point memory technology</vt:lpstr>
    </vt:vector>
  </TitlesOfParts>
  <Manager/>
  <Company>Intel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Selectors, an essential device in a memory cell </dc:title>
  <dc:subject>cross point memory technologies</dc:subject>
  <dc:creator>Kau, Derchang</dc:creator>
  <cp:keywords/>
  <dc:description>SRC Workshop on New Trajectories for Memory and Storage Technologies, Oct/27~29/2020</dc:description>
  <cp:lastModifiedBy>Kau, Derchang</cp:lastModifiedBy>
  <cp:revision>13</cp:revision>
  <dcterms:created xsi:type="dcterms:W3CDTF">2020-10-17T19:21:16Z</dcterms:created>
  <dcterms:modified xsi:type="dcterms:W3CDTF">2020-10-23T23:41:33Z</dcterms:modified>
  <cp:category/>
</cp:coreProperties>
</file>