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314" r:id="rId5"/>
    <p:sldId id="274" r:id="rId6"/>
    <p:sldId id="311" r:id="rId7"/>
    <p:sldId id="313" r:id="rId8"/>
    <p:sldId id="315" r:id="rId9"/>
    <p:sldId id="312" r:id="rId10"/>
    <p:sldId id="316" r:id="rId11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669900"/>
    <a:srgbClr val="009900"/>
    <a:srgbClr val="CCE0FF"/>
    <a:srgbClr val="FFC3AD"/>
    <a:srgbClr val="FFCAD6"/>
    <a:srgbClr val="DCF5FF"/>
    <a:srgbClr val="006FEA"/>
    <a:srgbClr val="0D6FFF"/>
    <a:srgbClr val="006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329B2-F29E-FC43-BE9C-5D15D0B38413}" v="8" dt="2020-06-09T16:44:49.842"/>
    <p1510:client id="{9E2DD384-9B0C-4009-8818-6192DA1F72C8}" v="114" dt="2020-06-09T19:07:18.893"/>
    <p1510:client id="{C8B4C94E-3D10-4D8F-A30D-DF46E731F6A0}" v="105" dt="2020-06-12T20:28:51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64" y="1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5D0329B2-F29E-FC43-BE9C-5D15D0B38413}"/>
    <pc:docChg chg="modSld">
      <pc:chgData name="Kau, Derchang" userId="b9148588-e694-4445-9765-2c9aad6149ce" providerId="ADAL" clId="{5D0329B2-F29E-FC43-BE9C-5D15D0B38413}" dt="2020-06-09T16:52:49.552" v="50" actId="20577"/>
      <pc:docMkLst>
        <pc:docMk/>
      </pc:docMkLst>
      <pc:sldChg chg="modSp">
        <pc:chgData name="Kau, Derchang" userId="b9148588-e694-4445-9765-2c9aad6149ce" providerId="ADAL" clId="{5D0329B2-F29E-FC43-BE9C-5D15D0B38413}" dt="2020-06-09T16:44:49.842" v="7" actId="20577"/>
        <pc:sldMkLst>
          <pc:docMk/>
          <pc:sldMk cId="2524814540" sldId="311"/>
        </pc:sldMkLst>
        <pc:spChg chg="mod">
          <ac:chgData name="Kau, Derchang" userId="b9148588-e694-4445-9765-2c9aad6149ce" providerId="ADAL" clId="{5D0329B2-F29E-FC43-BE9C-5D15D0B38413}" dt="2020-06-09T16:44:49.842" v="7" actId="20577"/>
          <ac:spMkLst>
            <pc:docMk/>
            <pc:sldMk cId="2524814540" sldId="311"/>
            <ac:spMk id="2" creationId="{D35072A5-9A0C-A740-BE3B-5B960ACEC66C}"/>
          </ac:spMkLst>
        </pc:spChg>
      </pc:sldChg>
      <pc:sldChg chg="modSp">
        <pc:chgData name="Kau, Derchang" userId="b9148588-e694-4445-9765-2c9aad6149ce" providerId="ADAL" clId="{5D0329B2-F29E-FC43-BE9C-5D15D0B38413}" dt="2020-06-09T16:52:45.149" v="48" actId="20577"/>
        <pc:sldMkLst>
          <pc:docMk/>
          <pc:sldMk cId="3952409857" sldId="312"/>
        </pc:sldMkLst>
        <pc:spChg chg="mod">
          <ac:chgData name="Kau, Derchang" userId="b9148588-e694-4445-9765-2c9aad6149ce" providerId="ADAL" clId="{5D0329B2-F29E-FC43-BE9C-5D15D0B38413}" dt="2020-06-09T16:52:45.149" v="48" actId="20577"/>
          <ac:spMkLst>
            <pc:docMk/>
            <pc:sldMk cId="3952409857" sldId="312"/>
            <ac:spMk id="2" creationId="{68AE1F91-1B90-1C45-A5C8-C22AB8D17C16}"/>
          </ac:spMkLst>
        </pc:spChg>
      </pc:sldChg>
      <pc:sldChg chg="modSp">
        <pc:chgData name="Kau, Derchang" userId="b9148588-e694-4445-9765-2c9aad6149ce" providerId="ADAL" clId="{5D0329B2-F29E-FC43-BE9C-5D15D0B38413}" dt="2020-06-09T16:00:08.737" v="5" actId="20577"/>
        <pc:sldMkLst>
          <pc:docMk/>
          <pc:sldMk cId="3310887028" sldId="314"/>
        </pc:sldMkLst>
        <pc:spChg chg="mod">
          <ac:chgData name="Kau, Derchang" userId="b9148588-e694-4445-9765-2c9aad6149ce" providerId="ADAL" clId="{5D0329B2-F29E-FC43-BE9C-5D15D0B38413}" dt="2020-06-09T15:59:59.392" v="4" actId="20577"/>
          <ac:spMkLst>
            <pc:docMk/>
            <pc:sldMk cId="3310887028" sldId="314"/>
            <ac:spMk id="2" creationId="{8F855B3D-50B9-8D44-B10E-A7A357EA55FE}"/>
          </ac:spMkLst>
        </pc:spChg>
        <pc:spChg chg="mod">
          <ac:chgData name="Kau, Derchang" userId="b9148588-e694-4445-9765-2c9aad6149ce" providerId="ADAL" clId="{5D0329B2-F29E-FC43-BE9C-5D15D0B38413}" dt="2020-06-09T16:00:08.737" v="5" actId="20577"/>
          <ac:spMkLst>
            <pc:docMk/>
            <pc:sldMk cId="3310887028" sldId="314"/>
            <ac:spMk id="3" creationId="{BE8ED9C3-F01B-A243-949E-27BEF523B7D3}"/>
          </ac:spMkLst>
        </pc:spChg>
      </pc:sldChg>
      <pc:sldChg chg="modSp">
        <pc:chgData name="Kau, Derchang" userId="b9148588-e694-4445-9765-2c9aad6149ce" providerId="ADAL" clId="{5D0329B2-F29E-FC43-BE9C-5D15D0B38413}" dt="2020-06-09T16:48:53.165" v="46" actId="20577"/>
        <pc:sldMkLst>
          <pc:docMk/>
          <pc:sldMk cId="1846912840" sldId="315"/>
        </pc:sldMkLst>
        <pc:spChg chg="mod">
          <ac:chgData name="Kau, Derchang" userId="b9148588-e694-4445-9765-2c9aad6149ce" providerId="ADAL" clId="{5D0329B2-F29E-FC43-BE9C-5D15D0B38413}" dt="2020-06-09T16:48:53.165" v="46" actId="20577"/>
          <ac:spMkLst>
            <pc:docMk/>
            <pc:sldMk cId="1846912840" sldId="315"/>
            <ac:spMk id="261" creationId="{7B82D1C7-B7CC-4121-A7B9-5F75D778255E}"/>
          </ac:spMkLst>
        </pc:spChg>
      </pc:sldChg>
      <pc:sldChg chg="modSp">
        <pc:chgData name="Kau, Derchang" userId="b9148588-e694-4445-9765-2c9aad6149ce" providerId="ADAL" clId="{5D0329B2-F29E-FC43-BE9C-5D15D0B38413}" dt="2020-06-09T16:52:49.552" v="50" actId="20577"/>
        <pc:sldMkLst>
          <pc:docMk/>
          <pc:sldMk cId="2958202111" sldId="316"/>
        </pc:sldMkLst>
        <pc:spChg chg="mod">
          <ac:chgData name="Kau, Derchang" userId="b9148588-e694-4445-9765-2c9aad6149ce" providerId="ADAL" clId="{5D0329B2-F29E-FC43-BE9C-5D15D0B38413}" dt="2020-06-09T16:52:49.552" v="50" actId="20577"/>
          <ac:spMkLst>
            <pc:docMk/>
            <pc:sldMk cId="2958202111" sldId="316"/>
            <ac:spMk id="2" creationId="{68AE1F91-1B90-1C45-A5C8-C22AB8D17C16}"/>
          </ac:spMkLst>
        </pc:spChg>
      </pc:sldChg>
    </pc:docChg>
  </pc:docChgLst>
  <pc:docChgLst>
    <pc:chgData name="Kau, Derchang" userId="S::derchang.kau@intel.com::b9148588-e694-4445-9765-2c9aad6149ce" providerId="AD" clId="Web-{C8B4C94E-3D10-4D8F-A30D-DF46E731F6A0}"/>
    <pc:docChg chg="modSld">
      <pc:chgData name="Kau, Derchang" userId="S::derchang.kau@intel.com::b9148588-e694-4445-9765-2c9aad6149ce" providerId="AD" clId="Web-{C8B4C94E-3D10-4D8F-A30D-DF46E731F6A0}" dt="2020-06-12T20:28:28.284" v="11"/>
      <pc:docMkLst>
        <pc:docMk/>
      </pc:docMkLst>
      <pc:sldChg chg="modSp">
        <pc:chgData name="Kau, Derchang" userId="S::derchang.kau@intel.com::b9148588-e694-4445-9765-2c9aad6149ce" providerId="AD" clId="Web-{C8B4C94E-3D10-4D8F-A30D-DF46E731F6A0}" dt="2020-06-12T20:28:28.284" v="11"/>
        <pc:sldMkLst>
          <pc:docMk/>
          <pc:sldMk cId="3952409857" sldId="312"/>
        </pc:sldMkLst>
        <pc:graphicFrameChg chg="mod modGraphic">
          <ac:chgData name="Kau, Derchang" userId="S::derchang.kau@intel.com::b9148588-e694-4445-9765-2c9aad6149ce" providerId="AD" clId="Web-{C8B4C94E-3D10-4D8F-A30D-DF46E731F6A0}" dt="2020-06-12T20:28:28.284" v="11"/>
          <ac:graphicFrameMkLst>
            <pc:docMk/>
            <pc:sldMk cId="3952409857" sldId="312"/>
            <ac:graphicFrameMk id="4" creationId="{9B3E3875-B39B-AA40-B466-682D136A2B88}"/>
          </ac:graphicFrameMkLst>
        </pc:graphicFrameChg>
      </pc:sldChg>
    </pc:docChg>
  </pc:docChgLst>
  <pc:docChgLst>
    <pc:chgData name="Kau, Derchang" userId="S::derchang.kau@intel.com::b9148588-e694-4445-9765-2c9aad6149ce" providerId="AD" clId="Web-{9E2DD384-9B0C-4009-8818-6192DA1F72C8}"/>
    <pc:docChg chg="modSld">
      <pc:chgData name="Kau, Derchang" userId="S::derchang.kau@intel.com::b9148588-e694-4445-9765-2c9aad6149ce" providerId="AD" clId="Web-{9E2DD384-9B0C-4009-8818-6192DA1F72C8}" dt="2020-06-09T19:07:01.643" v="29"/>
      <pc:docMkLst>
        <pc:docMk/>
      </pc:docMkLst>
      <pc:sldChg chg="modSp">
        <pc:chgData name="Kau, Derchang" userId="S::derchang.kau@intel.com::b9148588-e694-4445-9765-2c9aad6149ce" providerId="AD" clId="Web-{9E2DD384-9B0C-4009-8818-6192DA1F72C8}" dt="2020-06-09T19:07:01.643" v="29"/>
        <pc:sldMkLst>
          <pc:docMk/>
          <pc:sldMk cId="2258026610" sldId="313"/>
        </pc:sldMkLst>
        <pc:graphicFrameChg chg="mod modGraphic">
          <ac:chgData name="Kau, Derchang" userId="S::derchang.kau@intel.com::b9148588-e694-4445-9765-2c9aad6149ce" providerId="AD" clId="Web-{9E2DD384-9B0C-4009-8818-6192DA1F72C8}" dt="2020-06-09T19:07:01.643" v="29"/>
          <ac:graphicFrameMkLst>
            <pc:docMk/>
            <pc:sldMk cId="2258026610" sldId="313"/>
            <ac:graphicFrameMk id="6" creationId="{6763D157-AFA7-0A49-AE81-5DD42197DF1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A212-01C6-4CFD-B3A9-0260E0A20F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4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A212-01C6-4CFD-B3A9-0260E0A20F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6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Top Secret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5B3D-50B9-8D44-B10E-A7A357EA55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/>
              <a:t>Emerging Memory Competitive Landscape</a:t>
            </a:r>
            <a:br>
              <a:rPr lang="en-US" sz="3200"/>
            </a:br>
            <a:br>
              <a:rPr lang="en-US" sz="3200"/>
            </a:br>
            <a:r>
              <a:rPr lang="en-US" sz="2000"/>
              <a:t>A snapshot in June/2020</a:t>
            </a: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ED9C3-F01B-A243-949E-27BEF523B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/>
          </a:p>
          <a:p>
            <a:r>
              <a:rPr lang="en-US" sz="2400"/>
              <a:t>Prashant Majhi &amp; DerChang Kau</a:t>
            </a:r>
          </a:p>
        </p:txBody>
      </p:sp>
    </p:spTree>
    <p:extLst>
      <p:ext uri="{BB962C8B-B14F-4D97-AF65-F5344CB8AC3E}">
        <p14:creationId xmlns:p14="http://schemas.microsoft.com/office/powerpoint/2010/main" val="33108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4DA4A-36CF-FD4A-900D-153861295A3D}"/>
              </a:ext>
            </a:extLst>
          </p:cNvPr>
          <p:cNvGrpSpPr/>
          <p:nvPr/>
        </p:nvGrpSpPr>
        <p:grpSpPr>
          <a:xfrm>
            <a:off x="612726" y="1032762"/>
            <a:ext cx="5348634" cy="4489660"/>
            <a:chOff x="2375118" y="1262425"/>
            <a:chExt cx="4116510" cy="28691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A7545-6705-6847-BDB3-D219B7BA63A1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99" name="Freeform: Shape 80">
                <a:extLst>
                  <a:ext uri="{FF2B5EF4-FFF2-40B4-BE49-F238E27FC236}">
                    <a16:creationId xmlns:a16="http://schemas.microsoft.com/office/drawing/2014/main" id="{2CEA8494-8B82-EA4C-A238-071F0AA2AF02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0" name="Freeform: Shape 81">
                <a:extLst>
                  <a:ext uri="{FF2B5EF4-FFF2-40B4-BE49-F238E27FC236}">
                    <a16:creationId xmlns:a16="http://schemas.microsoft.com/office/drawing/2014/main" id="{3DED36A5-3FEF-CA40-97D3-624766E6543F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1" name="Freeform: Shape 82">
                <a:extLst>
                  <a:ext uri="{FF2B5EF4-FFF2-40B4-BE49-F238E27FC236}">
                    <a16:creationId xmlns:a16="http://schemas.microsoft.com/office/drawing/2014/main" id="{CC3F9534-979B-9544-A1BE-C181832A62F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2" name="Freeform: Shape 83">
                <a:extLst>
                  <a:ext uri="{FF2B5EF4-FFF2-40B4-BE49-F238E27FC236}">
                    <a16:creationId xmlns:a16="http://schemas.microsoft.com/office/drawing/2014/main" id="{6FC0AA27-6158-0347-83F9-B0D1BD2B15CA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3" name="Freeform: Shape 85">
                <a:extLst>
                  <a:ext uri="{FF2B5EF4-FFF2-40B4-BE49-F238E27FC236}">
                    <a16:creationId xmlns:a16="http://schemas.microsoft.com/office/drawing/2014/main" id="{B303A260-B952-7844-87E9-13B58D0749C1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4" name="Freeform: Shape 86">
                <a:extLst>
                  <a:ext uri="{FF2B5EF4-FFF2-40B4-BE49-F238E27FC236}">
                    <a16:creationId xmlns:a16="http://schemas.microsoft.com/office/drawing/2014/main" id="{28CD6CBB-F846-1A4E-A229-8E4E6BE561B7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5" name="Freeform: Shape 87">
                <a:extLst>
                  <a:ext uri="{FF2B5EF4-FFF2-40B4-BE49-F238E27FC236}">
                    <a16:creationId xmlns:a16="http://schemas.microsoft.com/office/drawing/2014/main" id="{C43AE56B-93B2-EF4E-BFA0-90B50AF99857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151003-8D91-D143-8A9C-AA9FBE63B291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96" name="Freeform: Shape 89">
                <a:extLst>
                  <a:ext uri="{FF2B5EF4-FFF2-40B4-BE49-F238E27FC236}">
                    <a16:creationId xmlns:a16="http://schemas.microsoft.com/office/drawing/2014/main" id="{D531F2B2-418E-B343-B743-91A550876B75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7" name="Freeform: Shape 90">
                <a:extLst>
                  <a:ext uri="{FF2B5EF4-FFF2-40B4-BE49-F238E27FC236}">
                    <a16:creationId xmlns:a16="http://schemas.microsoft.com/office/drawing/2014/main" id="{A93A5BC2-2369-0A4F-B433-094B7340AFF1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8" name="Freeform: Shape 91">
                <a:extLst>
                  <a:ext uri="{FF2B5EF4-FFF2-40B4-BE49-F238E27FC236}">
                    <a16:creationId xmlns:a16="http://schemas.microsoft.com/office/drawing/2014/main" id="{F2AF18FB-582F-7E4F-822C-E4CD3E3B711A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143CFE-4312-6249-9112-8EC8463A4193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89" name="Freeform: Shape 93">
                <a:extLst>
                  <a:ext uri="{FF2B5EF4-FFF2-40B4-BE49-F238E27FC236}">
                    <a16:creationId xmlns:a16="http://schemas.microsoft.com/office/drawing/2014/main" id="{67A2B9A4-8504-0442-AAAD-B2CFF824521F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0" name="Freeform: Shape 94">
                <a:extLst>
                  <a:ext uri="{FF2B5EF4-FFF2-40B4-BE49-F238E27FC236}">
                    <a16:creationId xmlns:a16="http://schemas.microsoft.com/office/drawing/2014/main" id="{B465C508-DD75-0A4C-8AAF-84961977A0DF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1" name="Freeform: Shape 95">
                <a:extLst>
                  <a:ext uri="{FF2B5EF4-FFF2-40B4-BE49-F238E27FC236}">
                    <a16:creationId xmlns:a16="http://schemas.microsoft.com/office/drawing/2014/main" id="{52F88D71-98EC-584E-8A75-18682E06DD1C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2" name="Freeform: Shape 96">
                <a:extLst>
                  <a:ext uri="{FF2B5EF4-FFF2-40B4-BE49-F238E27FC236}">
                    <a16:creationId xmlns:a16="http://schemas.microsoft.com/office/drawing/2014/main" id="{B7871192-ED80-6B4D-849C-AA5CBEA936DF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3" name="Freeform: Shape 97">
                <a:extLst>
                  <a:ext uri="{FF2B5EF4-FFF2-40B4-BE49-F238E27FC236}">
                    <a16:creationId xmlns:a16="http://schemas.microsoft.com/office/drawing/2014/main" id="{A99B75E4-B7E3-8E44-A1CC-3B59AC015E10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4" name="Freeform: Shape 98">
                <a:extLst>
                  <a:ext uri="{FF2B5EF4-FFF2-40B4-BE49-F238E27FC236}">
                    <a16:creationId xmlns:a16="http://schemas.microsoft.com/office/drawing/2014/main" id="{CC087C9A-4EBC-7549-A74D-4E6C838B11C0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5" name="Freeform: Shape 99">
                <a:extLst>
                  <a:ext uri="{FF2B5EF4-FFF2-40B4-BE49-F238E27FC236}">
                    <a16:creationId xmlns:a16="http://schemas.microsoft.com/office/drawing/2014/main" id="{001E3907-33FC-0743-A598-3F3575A7AF1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46425CC-FB00-D646-869C-0F4CD3D7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A0CBE0-05DC-9044-B3B4-2702A94D8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EE2CC8-780B-534D-8E67-EF30CCCC0060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82" name="Freeform: Shape 103">
                <a:extLst>
                  <a:ext uri="{FF2B5EF4-FFF2-40B4-BE49-F238E27FC236}">
                    <a16:creationId xmlns:a16="http://schemas.microsoft.com/office/drawing/2014/main" id="{99FD6D53-BD19-324A-B67A-3E965FD8061A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3" name="Freeform: Shape 104">
                <a:extLst>
                  <a:ext uri="{FF2B5EF4-FFF2-40B4-BE49-F238E27FC236}">
                    <a16:creationId xmlns:a16="http://schemas.microsoft.com/office/drawing/2014/main" id="{A9C722E6-3A01-F147-B818-296DD9C8D2CB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4" name="Freeform: Shape 105">
                <a:extLst>
                  <a:ext uri="{FF2B5EF4-FFF2-40B4-BE49-F238E27FC236}">
                    <a16:creationId xmlns:a16="http://schemas.microsoft.com/office/drawing/2014/main" id="{7437B3E4-90B3-EC4E-B712-EDD5607FBD5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5" name="Freeform: Shape 106">
                <a:extLst>
                  <a:ext uri="{FF2B5EF4-FFF2-40B4-BE49-F238E27FC236}">
                    <a16:creationId xmlns:a16="http://schemas.microsoft.com/office/drawing/2014/main" id="{A2712DBC-8729-1B47-8890-F87E52E06D4F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6" name="Freeform: Shape 107">
                <a:extLst>
                  <a:ext uri="{FF2B5EF4-FFF2-40B4-BE49-F238E27FC236}">
                    <a16:creationId xmlns:a16="http://schemas.microsoft.com/office/drawing/2014/main" id="{C63C6935-1E65-5D47-A037-1A93AA83FBA8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7" name="Freeform: Shape 108">
                <a:extLst>
                  <a:ext uri="{FF2B5EF4-FFF2-40B4-BE49-F238E27FC236}">
                    <a16:creationId xmlns:a16="http://schemas.microsoft.com/office/drawing/2014/main" id="{343C2156-D57F-3E4D-902D-F9218CB5C357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8" name="Freeform: Shape 109">
                <a:extLst>
                  <a:ext uri="{FF2B5EF4-FFF2-40B4-BE49-F238E27FC236}">
                    <a16:creationId xmlns:a16="http://schemas.microsoft.com/office/drawing/2014/main" id="{7E455468-A682-B844-A17B-1890FFE7589A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DABA96-7C46-0948-8146-6D3A1EEB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5E3FDB-736F-5D4D-98FD-73E7D1F449A6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75" name="Freeform: Shape 112">
                <a:extLst>
                  <a:ext uri="{FF2B5EF4-FFF2-40B4-BE49-F238E27FC236}">
                    <a16:creationId xmlns:a16="http://schemas.microsoft.com/office/drawing/2014/main" id="{7BDF5924-D532-C346-A599-BCB53D0F5637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6" name="Freeform: Shape 113">
                <a:extLst>
                  <a:ext uri="{FF2B5EF4-FFF2-40B4-BE49-F238E27FC236}">
                    <a16:creationId xmlns:a16="http://schemas.microsoft.com/office/drawing/2014/main" id="{FAB973DC-A1E7-C547-9C4E-AC2B3F9FF802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7" name="Freeform: Shape 114">
                <a:extLst>
                  <a:ext uri="{FF2B5EF4-FFF2-40B4-BE49-F238E27FC236}">
                    <a16:creationId xmlns:a16="http://schemas.microsoft.com/office/drawing/2014/main" id="{DE3DAC42-AC40-864B-B4F9-8D40510B81BA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8" name="Freeform: Shape 115">
                <a:extLst>
                  <a:ext uri="{FF2B5EF4-FFF2-40B4-BE49-F238E27FC236}">
                    <a16:creationId xmlns:a16="http://schemas.microsoft.com/office/drawing/2014/main" id="{91958479-4DB6-BE41-A690-A67FBB31BE65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9" name="Freeform: Shape 116">
                <a:extLst>
                  <a:ext uri="{FF2B5EF4-FFF2-40B4-BE49-F238E27FC236}">
                    <a16:creationId xmlns:a16="http://schemas.microsoft.com/office/drawing/2014/main" id="{FA9F3B49-BBBC-F04B-94EF-40A57D29A7A0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0" name="Freeform: Shape 117">
                <a:extLst>
                  <a:ext uri="{FF2B5EF4-FFF2-40B4-BE49-F238E27FC236}">
                    <a16:creationId xmlns:a16="http://schemas.microsoft.com/office/drawing/2014/main" id="{E293F48A-F52C-884F-82C5-07227D3B37CC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1" name="Freeform: Shape 118">
                <a:extLst>
                  <a:ext uri="{FF2B5EF4-FFF2-40B4-BE49-F238E27FC236}">
                    <a16:creationId xmlns:a16="http://schemas.microsoft.com/office/drawing/2014/main" id="{B9D1EFBD-5F16-8F4F-ABB5-28374AA52DC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4935FE-0386-6742-90B2-00F28086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9CD0CB-3A1B-2C4F-B729-94F87D530A1E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70" name="Freeform: Shape 121">
                <a:extLst>
                  <a:ext uri="{FF2B5EF4-FFF2-40B4-BE49-F238E27FC236}">
                    <a16:creationId xmlns:a16="http://schemas.microsoft.com/office/drawing/2014/main" id="{8640CD38-1F2F-4B4D-89EA-489D91174115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1" name="Freeform: Shape 122">
                <a:extLst>
                  <a:ext uri="{FF2B5EF4-FFF2-40B4-BE49-F238E27FC236}">
                    <a16:creationId xmlns:a16="http://schemas.microsoft.com/office/drawing/2014/main" id="{B0C03F24-B0C7-F346-B7EF-9B3EBE888930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2" name="Freeform: Shape 123">
                <a:extLst>
                  <a:ext uri="{FF2B5EF4-FFF2-40B4-BE49-F238E27FC236}">
                    <a16:creationId xmlns:a16="http://schemas.microsoft.com/office/drawing/2014/main" id="{755AAE7B-B60F-4C49-B3D8-56067C789FEA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3" name="Freeform: Shape 124">
                <a:extLst>
                  <a:ext uri="{FF2B5EF4-FFF2-40B4-BE49-F238E27FC236}">
                    <a16:creationId xmlns:a16="http://schemas.microsoft.com/office/drawing/2014/main" id="{D0FE3AE5-36AB-0347-9FC9-DBFD05BEEA80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4" name="Freeform: Shape 125">
                <a:extLst>
                  <a:ext uri="{FF2B5EF4-FFF2-40B4-BE49-F238E27FC236}">
                    <a16:creationId xmlns:a16="http://schemas.microsoft.com/office/drawing/2014/main" id="{C70A9EB3-9E70-254F-A4F7-5DA831F486C7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9DF850E-7EF7-2645-9CA4-92994A72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57" name="Freeform: Shape 127">
              <a:extLst>
                <a:ext uri="{FF2B5EF4-FFF2-40B4-BE49-F238E27FC236}">
                  <a16:creationId xmlns:a16="http://schemas.microsoft.com/office/drawing/2014/main" id="{4CFC4032-FAAA-214E-8FA1-F3B90E408FA6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8" name="Freeform: Shape 128">
              <a:extLst>
                <a:ext uri="{FF2B5EF4-FFF2-40B4-BE49-F238E27FC236}">
                  <a16:creationId xmlns:a16="http://schemas.microsoft.com/office/drawing/2014/main" id="{5E3DBFFE-B4D9-0040-81AD-6EA87C441AFB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0" name="Freeform: Shape 129">
              <a:extLst>
                <a:ext uri="{FF2B5EF4-FFF2-40B4-BE49-F238E27FC236}">
                  <a16:creationId xmlns:a16="http://schemas.microsoft.com/office/drawing/2014/main" id="{105921B0-46B4-DE4A-87FE-66F335221262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1" name="Freeform: Shape 130">
              <a:extLst>
                <a:ext uri="{FF2B5EF4-FFF2-40B4-BE49-F238E27FC236}">
                  <a16:creationId xmlns:a16="http://schemas.microsoft.com/office/drawing/2014/main" id="{C170D6E9-F7B6-9341-B18D-BE090857562A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FB35E9-EEC4-5949-AF1F-38EFD99E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Emerging Memories for Persistent Memory in 3D Cross Point Architectures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488" y="5876278"/>
            <a:ext cx="44750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Neo Sans Intel"/>
                <a:cs typeface="Neo Sans Intel"/>
              </a:rPr>
              <a:t>Key Challenge:  Matching Memory &amp; Selector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5277" y="1487715"/>
            <a:ext cx="2567729" cy="1662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7988" y="1156117"/>
            <a:ext cx="2143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Gen 1 3D </a:t>
            </a:r>
            <a:r>
              <a:rPr lang="en-US" sz="16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XPoint</a:t>
            </a:r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9587" t="7337" r="16163" b="50747"/>
          <a:stretch/>
        </p:blipFill>
        <p:spPr>
          <a:xfrm>
            <a:off x="8123353" y="1428800"/>
            <a:ext cx="2828926" cy="2000250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5019AEA-07DA-8E49-BF7C-969F6632037A}"/>
              </a:ext>
            </a:extLst>
          </p:cNvPr>
          <p:cNvGrpSpPr/>
          <p:nvPr/>
        </p:nvGrpSpPr>
        <p:grpSpPr>
          <a:xfrm>
            <a:off x="5811746" y="3406614"/>
            <a:ext cx="5613737" cy="1726726"/>
            <a:chOff x="6434467" y="3746504"/>
            <a:chExt cx="5613737" cy="1726726"/>
          </a:xfrm>
        </p:grpSpPr>
        <p:sp>
          <p:nvSpPr>
            <p:cNvPr id="21" name="Rectangle 20"/>
            <p:cNvSpPr/>
            <p:nvPr/>
          </p:nvSpPr>
          <p:spPr>
            <a:xfrm>
              <a:off x="8608058" y="3746505"/>
              <a:ext cx="2109561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Resistance Change ReRAM[1D, 2D], PCM [3D]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30371" y="3746504"/>
              <a:ext cx="1177307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Ferroelectrics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34467" y="3746505"/>
              <a:ext cx="2060839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Magnetic </a:t>
              </a:r>
            </a:p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[MRAM, STT(SOT)MRAM]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87471" y="5041427"/>
              <a:ext cx="1032422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Volatile filament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060999" y="5027960"/>
              <a:ext cx="987205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Ovonic Threshold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55538" y="5040467"/>
              <a:ext cx="1458917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Thermionic</a:t>
              </a:r>
            </a:p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[diode, MIEC, ..]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497247" y="5040468"/>
              <a:ext cx="1384997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Metal-Insulator Transition</a:t>
              </a:r>
            </a:p>
          </p:txBody>
        </p:sp>
        <p:cxnSp>
          <p:nvCxnSpPr>
            <p:cNvPr id="6" name="Straight Arrow Connector 5"/>
            <p:cNvCxnSpPr>
              <a:cxnSpLocks/>
              <a:stCxn id="27" idx="2"/>
              <a:endCxn id="31" idx="0"/>
            </p:cNvCxnSpPr>
            <p:nvPr/>
          </p:nvCxnSpPr>
          <p:spPr>
            <a:xfrm flipH="1">
              <a:off x="7384997" y="4178308"/>
              <a:ext cx="79890" cy="86215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  <a:stCxn id="27" idx="2"/>
              <a:endCxn id="29" idx="0"/>
            </p:cNvCxnSpPr>
            <p:nvPr/>
          </p:nvCxnSpPr>
          <p:spPr>
            <a:xfrm>
              <a:off x="7464887" y="4178308"/>
              <a:ext cx="1338795" cy="8631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cxnSpLocks/>
              <a:stCxn id="27" idx="2"/>
              <a:endCxn id="34" idx="0"/>
            </p:cNvCxnSpPr>
            <p:nvPr/>
          </p:nvCxnSpPr>
          <p:spPr>
            <a:xfrm>
              <a:off x="7464887" y="4178308"/>
              <a:ext cx="2724859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/>
              <a:stCxn id="27" idx="2"/>
              <a:endCxn id="30" idx="0"/>
            </p:cNvCxnSpPr>
            <p:nvPr/>
          </p:nvCxnSpPr>
          <p:spPr>
            <a:xfrm>
              <a:off x="7464887" y="4178308"/>
              <a:ext cx="4089715" cy="8496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/>
              <a:stCxn id="21" idx="2"/>
              <a:endCxn id="31" idx="0"/>
            </p:cNvCxnSpPr>
            <p:nvPr/>
          </p:nvCxnSpPr>
          <p:spPr>
            <a:xfrm flipH="1">
              <a:off x="7384997" y="4178308"/>
              <a:ext cx="2277842" cy="86215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cxnSpLocks/>
              <a:stCxn id="21" idx="2"/>
              <a:endCxn id="29" idx="0"/>
            </p:cNvCxnSpPr>
            <p:nvPr/>
          </p:nvCxnSpPr>
          <p:spPr>
            <a:xfrm flipH="1">
              <a:off x="8803682" y="4178308"/>
              <a:ext cx="859157" cy="8631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  <a:stCxn id="21" idx="2"/>
              <a:endCxn id="34" idx="0"/>
            </p:cNvCxnSpPr>
            <p:nvPr/>
          </p:nvCxnSpPr>
          <p:spPr>
            <a:xfrm>
              <a:off x="9662839" y="4178308"/>
              <a:ext cx="526907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/>
              <a:stCxn id="21" idx="2"/>
              <a:endCxn id="30" idx="0"/>
            </p:cNvCxnSpPr>
            <p:nvPr/>
          </p:nvCxnSpPr>
          <p:spPr>
            <a:xfrm>
              <a:off x="9662839" y="4178308"/>
              <a:ext cx="1891763" cy="8496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cxnSpLocks/>
              <a:stCxn id="26" idx="2"/>
              <a:endCxn id="31" idx="0"/>
            </p:cNvCxnSpPr>
            <p:nvPr/>
          </p:nvCxnSpPr>
          <p:spPr>
            <a:xfrm flipH="1">
              <a:off x="7384997" y="4178307"/>
              <a:ext cx="4034028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cxnSpLocks/>
              <a:stCxn id="26" idx="2"/>
              <a:endCxn id="29" idx="0"/>
            </p:cNvCxnSpPr>
            <p:nvPr/>
          </p:nvCxnSpPr>
          <p:spPr>
            <a:xfrm flipH="1">
              <a:off x="8803682" y="4178307"/>
              <a:ext cx="2615343" cy="86312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cxnSpLocks/>
              <a:stCxn id="26" idx="2"/>
              <a:endCxn id="34" idx="0"/>
            </p:cNvCxnSpPr>
            <p:nvPr/>
          </p:nvCxnSpPr>
          <p:spPr>
            <a:xfrm flipH="1">
              <a:off x="10189746" y="4178307"/>
              <a:ext cx="1229279" cy="86216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  <a:stCxn id="26" idx="2"/>
              <a:endCxn id="30" idx="0"/>
            </p:cNvCxnSpPr>
            <p:nvPr/>
          </p:nvCxnSpPr>
          <p:spPr>
            <a:xfrm>
              <a:off x="11419025" y="4178307"/>
              <a:ext cx="135577" cy="84965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000625" y="6668748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Neo Sans Intel"/>
              </a:rPr>
              <a:t>INTEL CONFIDENTIAL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322A38E-F787-D54C-A3F2-A65164BB3078}"/>
              </a:ext>
            </a:extLst>
          </p:cNvPr>
          <p:cNvSpPr/>
          <p:nvPr/>
        </p:nvSpPr>
        <p:spPr>
          <a:xfrm>
            <a:off x="2091707" y="3299843"/>
            <a:ext cx="2362962" cy="831067"/>
          </a:xfrm>
          <a:prstGeom prst="ellipse">
            <a:avLst/>
          </a:prstGeom>
          <a:noFill/>
          <a:ln w="38100">
            <a:solidFill>
              <a:srgbClr val="FFC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133C42B-9132-8A4C-9C70-45DFD3D999D0}"/>
              </a:ext>
            </a:extLst>
          </p:cNvPr>
          <p:cNvSpPr/>
          <p:nvPr/>
        </p:nvSpPr>
        <p:spPr>
          <a:xfrm>
            <a:off x="4432325" y="2187745"/>
            <a:ext cx="1073226" cy="1339403"/>
          </a:xfrm>
          <a:custGeom>
            <a:avLst/>
            <a:gdLst>
              <a:gd name="connsiteX0" fmla="*/ 0 w 953037"/>
              <a:gd name="connsiteY0" fmla="*/ 1339403 h 1339403"/>
              <a:gd name="connsiteX1" fmla="*/ 437882 w 953037"/>
              <a:gd name="connsiteY1" fmla="*/ 270457 h 1339403"/>
              <a:gd name="connsiteX2" fmla="*/ 953037 w 953037"/>
              <a:gd name="connsiteY2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037" h="1339403">
                <a:moveTo>
                  <a:pt x="0" y="1339403"/>
                </a:moveTo>
                <a:cubicBezTo>
                  <a:pt x="139521" y="916547"/>
                  <a:pt x="279043" y="493691"/>
                  <a:pt x="437882" y="270457"/>
                </a:cubicBezTo>
                <a:cubicBezTo>
                  <a:pt x="596721" y="47223"/>
                  <a:pt x="774879" y="23611"/>
                  <a:pt x="953037" y="0"/>
                </a:cubicBezTo>
              </a:path>
            </a:pathLst>
          </a:custGeom>
          <a:noFill/>
          <a:ln w="28575">
            <a:solidFill>
              <a:srgbClr val="FFC3AD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72A5-9A0C-A740-BE3B-5B960ACE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3200"/>
              <a:t>Top Tier 3DXP options for high density PM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6DEDEA-8C10-6041-BCE9-F10985AD5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962356"/>
              </p:ext>
            </p:extLst>
          </p:nvPr>
        </p:nvGraphicFramePr>
        <p:xfrm>
          <a:off x="202722" y="685800"/>
          <a:ext cx="11786555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150057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611943">
                  <a:extLst>
                    <a:ext uri="{9D8B030D-6E8A-4147-A177-3AD203B41FA5}">
                      <a16:colId xmlns:a16="http://schemas.microsoft.com/office/drawing/2014/main" val="3607485994"/>
                    </a:ext>
                  </a:extLst>
                </a:gridCol>
                <a:gridCol w="773876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Selector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[Gb/mm</a:t>
                      </a:r>
                      <a:r>
                        <a:rPr lang="en-US" sz="1200" b="1" u="none" strike="noStrike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BW [GB/s/GB]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</a:t>
                      </a:r>
                    </a:p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Latency [ns]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3rd Gen 3DXP, P1241/ATF, PRQ 2022, 4th Gen P1242/Bow Falls in LRP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.1/.034~.05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100/465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1st Gen, sample 2019, 2nd Gen passed storage qual, yet to be announced.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.1/.034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100/465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5785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 Build-in Selector Memory, a.k.a. BiSM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Mb array @41nm pitch </a:t>
                      </a:r>
                      <a:r>
                        <a:rPr lang="en-US" sz="1200" u="none" strike="noStrike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2018 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Silicon based scalability pending (as P1242 Bow-Falls candidates)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.075/.05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100/&lt;320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2E-4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~10M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5785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Self Select Memory (BiSM),  IM JDP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Mb array @41nm pitch </a:t>
                      </a:r>
                      <a:r>
                        <a:rPr lang="en-US" sz="1200" u="none" strike="noStrike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2018 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at the end of JDP (July/2018), MU favored due to simpler manufacturing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Hynix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2z nm array </a:t>
                      </a:r>
                      <a:r>
                        <a:rPr lang="en-US" sz="1200" u="none" strike="noStrike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(2018 publication)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die map, array organization, cell construct closely follow Intel S15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~0.6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91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20nm Array </a:t>
                      </a:r>
                      <a:r>
                        <a:rPr lang="en-US" sz="1200" u="none" strike="noStrike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sample @ 2020 (Jan/2019 PM summit announcement) 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high drift, read induced over set problems; delay expected.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Other challenges: disturb, Cu integration, set/reset sigma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low probability to success due to snapback read disturb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~0.6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[128Gb/ 200mm</a:t>
                      </a:r>
                      <a:r>
                        <a:rPr lang="en-US" sz="1200" u="none" strike="noStrike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.2/.075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[3.2/1.2 GB/s]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400/2000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91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Nantero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Fujitsu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multiple venture backed, seeking M&amp;A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indicating sample in 2020 with Fujitsu 40nm Logic process 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Cell size [145nm]</a:t>
                      </a:r>
                      <a:r>
                        <a:rPr lang="en-US" sz="1200" u="none" strike="noStrike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8Gb 4 deck, 80mm</a:t>
                      </a:r>
                      <a:r>
                        <a:rPr lang="en-US" sz="1200" u="none" strike="noStrike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56% array efficiency.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Low NL; no build-in selector evidence; self-select capability is unclear.  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low probability to success without high NL or selector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[8Gb/ 80mm</a:t>
                      </a:r>
                      <a:r>
                        <a:rPr lang="en-US" sz="1200" u="none" strike="noStrike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1.33/1.33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[2.7GTps on 16Gb die]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IBM/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Macronix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57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OTS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PCM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Internal research on material and Cell construct @ ~100nm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small array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demo'd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78647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Avalanche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OTS?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MRAM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internal R&amp;D, limited array demo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high NL, good for high density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disturb due to threshold switching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91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6F92A1-26F6-D94C-9655-22415639C25F}"/>
              </a:ext>
            </a:extLst>
          </p:cNvPr>
          <p:cNvSpPr txBox="1"/>
          <p:nvPr/>
        </p:nvSpPr>
        <p:spPr>
          <a:xfrm>
            <a:off x="8754801" y="6216580"/>
            <a:ext cx="323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Ranked by technical maturity for productization</a:t>
            </a:r>
          </a:p>
        </p:txBody>
      </p:sp>
    </p:spTree>
    <p:extLst>
      <p:ext uri="{BB962C8B-B14F-4D97-AF65-F5344CB8AC3E}">
        <p14:creationId xmlns:p14="http://schemas.microsoft.com/office/powerpoint/2010/main" val="252481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AFCEB0-D6F6-6648-A909-36B56688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Other notable emerging memory cross point technologies for high density PM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63D157-AFA7-0A49-AE81-5DD42197D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296189"/>
              </p:ext>
            </p:extLst>
          </p:nvPr>
        </p:nvGraphicFramePr>
        <p:xfrm>
          <a:off x="914400" y="1219200"/>
          <a:ext cx="10363199" cy="4751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45673205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43542528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77478413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9675527"/>
                    </a:ext>
                  </a:extLst>
                </a:gridCol>
                <a:gridCol w="6019799">
                  <a:extLst>
                    <a:ext uri="{9D8B030D-6E8A-4147-A177-3AD203B41FA5}">
                      <a16:colId xmlns:a16="http://schemas.microsoft.com/office/drawing/2014/main" val="1418237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Company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8288" marR="18288" marT="18288" marB="18288" anchor="ctr"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Selector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Memory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Maturity</a:t>
                      </a: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Assessment</a:t>
                      </a: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86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IMEC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PCM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and single device char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1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CEA-LETI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OTS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PCM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and single device char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2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 Schottky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and array definition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359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OTS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(EU Pastry project)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67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Crossbar/ SMIC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FAAST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+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RRAM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Internal R&amp;D @ Array level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high NL (don't know how it works and what are the material)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filament RRAM, high sigma, disturb, &amp;  read snapback over-set issue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deems low probability to success.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15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HP/Hynix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NbO</a:t>
                      </a:r>
                      <a:r>
                        <a:rPr lang="en-US" sz="1200" b="0" i="0" u="none" strike="noStrike" baseline="-250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+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Dropped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Filamentary, variability, endurance are showstopper (Sandisk/WD included)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8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Kioxia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FTJ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Internal research on Cell char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low NL can be a problem; bipolar selector may be required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8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Kioxia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CBRAM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Toshiba published cell level research work on Ag based CBRAM [variability still issue]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No press about products;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Kioxia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still has reference to Toshiba research on their website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46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Unity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Interface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Dropped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CMOx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(acquired by Rambus), variability, slow (mass transport)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979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FeFET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concept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High density 3D array construct (3D NAND like) in concept stage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Silicon channel and ADM channel under evaluation;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647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Namlab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/ GF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2D array of scaled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; challenging to reach high density; significant variability (no window)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FMC (spin-off of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Namlab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 is seeking TSMC JDP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27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IMEC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FeFET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High density 3D array construct (NAND like) in research stage [cell level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r&amp;d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];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significant variability (no window @ 3s)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08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3D NAND architecture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650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Kilopass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/ TC Lab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T-RAM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Mostly simulations of cell level; volatile memory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significant risk on 3D construct - require high quality epi in high AR structures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Sunrise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In stealth mode; recently recruited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expert Cal Prof Salahuddin of Cal (~1yr sabbatical)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691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02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4DA4A-36CF-FD4A-900D-153861295A3D}"/>
              </a:ext>
            </a:extLst>
          </p:cNvPr>
          <p:cNvGrpSpPr/>
          <p:nvPr/>
        </p:nvGrpSpPr>
        <p:grpSpPr>
          <a:xfrm>
            <a:off x="612726" y="1032762"/>
            <a:ext cx="5348634" cy="4489660"/>
            <a:chOff x="2375118" y="1262425"/>
            <a:chExt cx="4116510" cy="28691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A7545-6705-6847-BDB3-D219B7BA63A1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99" name="Freeform: Shape 80">
                <a:extLst>
                  <a:ext uri="{FF2B5EF4-FFF2-40B4-BE49-F238E27FC236}">
                    <a16:creationId xmlns:a16="http://schemas.microsoft.com/office/drawing/2014/main" id="{2CEA8494-8B82-EA4C-A238-071F0AA2AF02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0" name="Freeform: Shape 81">
                <a:extLst>
                  <a:ext uri="{FF2B5EF4-FFF2-40B4-BE49-F238E27FC236}">
                    <a16:creationId xmlns:a16="http://schemas.microsoft.com/office/drawing/2014/main" id="{3DED36A5-3FEF-CA40-97D3-624766E6543F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1" name="Freeform: Shape 82">
                <a:extLst>
                  <a:ext uri="{FF2B5EF4-FFF2-40B4-BE49-F238E27FC236}">
                    <a16:creationId xmlns:a16="http://schemas.microsoft.com/office/drawing/2014/main" id="{CC3F9534-979B-9544-A1BE-C181832A62F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2" name="Freeform: Shape 83">
                <a:extLst>
                  <a:ext uri="{FF2B5EF4-FFF2-40B4-BE49-F238E27FC236}">
                    <a16:creationId xmlns:a16="http://schemas.microsoft.com/office/drawing/2014/main" id="{6FC0AA27-6158-0347-83F9-B0D1BD2B15CA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3" name="Freeform: Shape 85">
                <a:extLst>
                  <a:ext uri="{FF2B5EF4-FFF2-40B4-BE49-F238E27FC236}">
                    <a16:creationId xmlns:a16="http://schemas.microsoft.com/office/drawing/2014/main" id="{B303A260-B952-7844-87E9-13B58D0749C1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4" name="Freeform: Shape 86">
                <a:extLst>
                  <a:ext uri="{FF2B5EF4-FFF2-40B4-BE49-F238E27FC236}">
                    <a16:creationId xmlns:a16="http://schemas.microsoft.com/office/drawing/2014/main" id="{28CD6CBB-F846-1A4E-A229-8E4E6BE561B7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5" name="Freeform: Shape 87">
                <a:extLst>
                  <a:ext uri="{FF2B5EF4-FFF2-40B4-BE49-F238E27FC236}">
                    <a16:creationId xmlns:a16="http://schemas.microsoft.com/office/drawing/2014/main" id="{C43AE56B-93B2-EF4E-BFA0-90B50AF99857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151003-8D91-D143-8A9C-AA9FBE63B291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96" name="Freeform: Shape 89">
                <a:extLst>
                  <a:ext uri="{FF2B5EF4-FFF2-40B4-BE49-F238E27FC236}">
                    <a16:creationId xmlns:a16="http://schemas.microsoft.com/office/drawing/2014/main" id="{D531F2B2-418E-B343-B743-91A550876B75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7" name="Freeform: Shape 90">
                <a:extLst>
                  <a:ext uri="{FF2B5EF4-FFF2-40B4-BE49-F238E27FC236}">
                    <a16:creationId xmlns:a16="http://schemas.microsoft.com/office/drawing/2014/main" id="{A93A5BC2-2369-0A4F-B433-094B7340AFF1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8" name="Freeform: Shape 91">
                <a:extLst>
                  <a:ext uri="{FF2B5EF4-FFF2-40B4-BE49-F238E27FC236}">
                    <a16:creationId xmlns:a16="http://schemas.microsoft.com/office/drawing/2014/main" id="{F2AF18FB-582F-7E4F-822C-E4CD3E3B711A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143CFE-4312-6249-9112-8EC8463A4193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89" name="Freeform: Shape 93">
                <a:extLst>
                  <a:ext uri="{FF2B5EF4-FFF2-40B4-BE49-F238E27FC236}">
                    <a16:creationId xmlns:a16="http://schemas.microsoft.com/office/drawing/2014/main" id="{67A2B9A4-8504-0442-AAAD-B2CFF824521F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0" name="Freeform: Shape 94">
                <a:extLst>
                  <a:ext uri="{FF2B5EF4-FFF2-40B4-BE49-F238E27FC236}">
                    <a16:creationId xmlns:a16="http://schemas.microsoft.com/office/drawing/2014/main" id="{B465C508-DD75-0A4C-8AAF-84961977A0DF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1" name="Freeform: Shape 95">
                <a:extLst>
                  <a:ext uri="{FF2B5EF4-FFF2-40B4-BE49-F238E27FC236}">
                    <a16:creationId xmlns:a16="http://schemas.microsoft.com/office/drawing/2014/main" id="{52F88D71-98EC-584E-8A75-18682E06DD1C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2" name="Freeform: Shape 96">
                <a:extLst>
                  <a:ext uri="{FF2B5EF4-FFF2-40B4-BE49-F238E27FC236}">
                    <a16:creationId xmlns:a16="http://schemas.microsoft.com/office/drawing/2014/main" id="{B7871192-ED80-6B4D-849C-AA5CBEA936DF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3" name="Freeform: Shape 97">
                <a:extLst>
                  <a:ext uri="{FF2B5EF4-FFF2-40B4-BE49-F238E27FC236}">
                    <a16:creationId xmlns:a16="http://schemas.microsoft.com/office/drawing/2014/main" id="{A99B75E4-B7E3-8E44-A1CC-3B59AC015E10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4" name="Freeform: Shape 98">
                <a:extLst>
                  <a:ext uri="{FF2B5EF4-FFF2-40B4-BE49-F238E27FC236}">
                    <a16:creationId xmlns:a16="http://schemas.microsoft.com/office/drawing/2014/main" id="{CC087C9A-4EBC-7549-A74D-4E6C838B11C0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5" name="Freeform: Shape 99">
                <a:extLst>
                  <a:ext uri="{FF2B5EF4-FFF2-40B4-BE49-F238E27FC236}">
                    <a16:creationId xmlns:a16="http://schemas.microsoft.com/office/drawing/2014/main" id="{001E3907-33FC-0743-A598-3F3575A7AF1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46425CC-FB00-D646-869C-0F4CD3D7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A0CBE0-05DC-9044-B3B4-2702A94D8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EE2CC8-780B-534D-8E67-EF30CCCC0060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82" name="Freeform: Shape 103">
                <a:extLst>
                  <a:ext uri="{FF2B5EF4-FFF2-40B4-BE49-F238E27FC236}">
                    <a16:creationId xmlns:a16="http://schemas.microsoft.com/office/drawing/2014/main" id="{99FD6D53-BD19-324A-B67A-3E965FD8061A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3" name="Freeform: Shape 104">
                <a:extLst>
                  <a:ext uri="{FF2B5EF4-FFF2-40B4-BE49-F238E27FC236}">
                    <a16:creationId xmlns:a16="http://schemas.microsoft.com/office/drawing/2014/main" id="{A9C722E6-3A01-F147-B818-296DD9C8D2CB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4" name="Freeform: Shape 105">
                <a:extLst>
                  <a:ext uri="{FF2B5EF4-FFF2-40B4-BE49-F238E27FC236}">
                    <a16:creationId xmlns:a16="http://schemas.microsoft.com/office/drawing/2014/main" id="{7437B3E4-90B3-EC4E-B712-EDD5607FBD5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5" name="Freeform: Shape 106">
                <a:extLst>
                  <a:ext uri="{FF2B5EF4-FFF2-40B4-BE49-F238E27FC236}">
                    <a16:creationId xmlns:a16="http://schemas.microsoft.com/office/drawing/2014/main" id="{A2712DBC-8729-1B47-8890-F87E52E06D4F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6" name="Freeform: Shape 107">
                <a:extLst>
                  <a:ext uri="{FF2B5EF4-FFF2-40B4-BE49-F238E27FC236}">
                    <a16:creationId xmlns:a16="http://schemas.microsoft.com/office/drawing/2014/main" id="{C63C6935-1E65-5D47-A037-1A93AA83FBA8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7" name="Freeform: Shape 108">
                <a:extLst>
                  <a:ext uri="{FF2B5EF4-FFF2-40B4-BE49-F238E27FC236}">
                    <a16:creationId xmlns:a16="http://schemas.microsoft.com/office/drawing/2014/main" id="{343C2156-D57F-3E4D-902D-F9218CB5C357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8" name="Freeform: Shape 109">
                <a:extLst>
                  <a:ext uri="{FF2B5EF4-FFF2-40B4-BE49-F238E27FC236}">
                    <a16:creationId xmlns:a16="http://schemas.microsoft.com/office/drawing/2014/main" id="{7E455468-A682-B844-A17B-1890FFE7589A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DABA96-7C46-0948-8146-6D3A1EEB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5E3FDB-736F-5D4D-98FD-73E7D1F449A6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75" name="Freeform: Shape 112">
                <a:extLst>
                  <a:ext uri="{FF2B5EF4-FFF2-40B4-BE49-F238E27FC236}">
                    <a16:creationId xmlns:a16="http://schemas.microsoft.com/office/drawing/2014/main" id="{7BDF5924-D532-C346-A599-BCB53D0F5637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6" name="Freeform: Shape 113">
                <a:extLst>
                  <a:ext uri="{FF2B5EF4-FFF2-40B4-BE49-F238E27FC236}">
                    <a16:creationId xmlns:a16="http://schemas.microsoft.com/office/drawing/2014/main" id="{FAB973DC-A1E7-C547-9C4E-AC2B3F9FF802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7" name="Freeform: Shape 114">
                <a:extLst>
                  <a:ext uri="{FF2B5EF4-FFF2-40B4-BE49-F238E27FC236}">
                    <a16:creationId xmlns:a16="http://schemas.microsoft.com/office/drawing/2014/main" id="{DE3DAC42-AC40-864B-B4F9-8D40510B81BA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8" name="Freeform: Shape 115">
                <a:extLst>
                  <a:ext uri="{FF2B5EF4-FFF2-40B4-BE49-F238E27FC236}">
                    <a16:creationId xmlns:a16="http://schemas.microsoft.com/office/drawing/2014/main" id="{91958479-4DB6-BE41-A690-A67FBB31BE65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9" name="Freeform: Shape 116">
                <a:extLst>
                  <a:ext uri="{FF2B5EF4-FFF2-40B4-BE49-F238E27FC236}">
                    <a16:creationId xmlns:a16="http://schemas.microsoft.com/office/drawing/2014/main" id="{FA9F3B49-BBBC-F04B-94EF-40A57D29A7A0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0" name="Freeform: Shape 117">
                <a:extLst>
                  <a:ext uri="{FF2B5EF4-FFF2-40B4-BE49-F238E27FC236}">
                    <a16:creationId xmlns:a16="http://schemas.microsoft.com/office/drawing/2014/main" id="{E293F48A-F52C-884F-82C5-07227D3B37CC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1" name="Freeform: Shape 118">
                <a:extLst>
                  <a:ext uri="{FF2B5EF4-FFF2-40B4-BE49-F238E27FC236}">
                    <a16:creationId xmlns:a16="http://schemas.microsoft.com/office/drawing/2014/main" id="{B9D1EFBD-5F16-8F4F-ABB5-28374AA52DC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4935FE-0386-6742-90B2-00F28086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9CD0CB-3A1B-2C4F-B729-94F87D530A1E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70" name="Freeform: Shape 121">
                <a:extLst>
                  <a:ext uri="{FF2B5EF4-FFF2-40B4-BE49-F238E27FC236}">
                    <a16:creationId xmlns:a16="http://schemas.microsoft.com/office/drawing/2014/main" id="{8640CD38-1F2F-4B4D-89EA-489D91174115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1" name="Freeform: Shape 122">
                <a:extLst>
                  <a:ext uri="{FF2B5EF4-FFF2-40B4-BE49-F238E27FC236}">
                    <a16:creationId xmlns:a16="http://schemas.microsoft.com/office/drawing/2014/main" id="{B0C03F24-B0C7-F346-B7EF-9B3EBE888930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2" name="Freeform: Shape 123">
                <a:extLst>
                  <a:ext uri="{FF2B5EF4-FFF2-40B4-BE49-F238E27FC236}">
                    <a16:creationId xmlns:a16="http://schemas.microsoft.com/office/drawing/2014/main" id="{755AAE7B-B60F-4C49-B3D8-56067C789FEA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3" name="Freeform: Shape 124">
                <a:extLst>
                  <a:ext uri="{FF2B5EF4-FFF2-40B4-BE49-F238E27FC236}">
                    <a16:creationId xmlns:a16="http://schemas.microsoft.com/office/drawing/2014/main" id="{D0FE3AE5-36AB-0347-9FC9-DBFD05BEEA80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4" name="Freeform: Shape 125">
                <a:extLst>
                  <a:ext uri="{FF2B5EF4-FFF2-40B4-BE49-F238E27FC236}">
                    <a16:creationId xmlns:a16="http://schemas.microsoft.com/office/drawing/2014/main" id="{C70A9EB3-9E70-254F-A4F7-5DA831F486C7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9DF850E-7EF7-2645-9CA4-92994A72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57" name="Freeform: Shape 127">
              <a:extLst>
                <a:ext uri="{FF2B5EF4-FFF2-40B4-BE49-F238E27FC236}">
                  <a16:creationId xmlns:a16="http://schemas.microsoft.com/office/drawing/2014/main" id="{4CFC4032-FAAA-214E-8FA1-F3B90E408FA6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8" name="Freeform: Shape 128">
              <a:extLst>
                <a:ext uri="{FF2B5EF4-FFF2-40B4-BE49-F238E27FC236}">
                  <a16:creationId xmlns:a16="http://schemas.microsoft.com/office/drawing/2014/main" id="{5E3DBFFE-B4D9-0040-81AD-6EA87C441AFB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0" name="Freeform: Shape 129">
              <a:extLst>
                <a:ext uri="{FF2B5EF4-FFF2-40B4-BE49-F238E27FC236}">
                  <a16:creationId xmlns:a16="http://schemas.microsoft.com/office/drawing/2014/main" id="{105921B0-46B4-DE4A-87FE-66F335221262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1" name="Freeform: Shape 130">
              <a:extLst>
                <a:ext uri="{FF2B5EF4-FFF2-40B4-BE49-F238E27FC236}">
                  <a16:creationId xmlns:a16="http://schemas.microsoft.com/office/drawing/2014/main" id="{C170D6E9-F7B6-9341-B18D-BE090857562A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FB35E9-EEC4-5949-AF1F-38EFD99E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Emerging Memories for In Package Memory candidates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488" y="5876278"/>
            <a:ext cx="44750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Neo Sans Intel"/>
                <a:cs typeface="Neo Sans Intel"/>
              </a:rPr>
              <a:t>Key Challenge:  BW, Granularity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0625" y="6668748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Neo Sans Intel"/>
              </a:rPr>
              <a:t>INTEL CONFIDENTIAL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322A38E-F787-D54C-A3F2-A65164BB3078}"/>
              </a:ext>
            </a:extLst>
          </p:cNvPr>
          <p:cNvSpPr/>
          <p:nvPr/>
        </p:nvSpPr>
        <p:spPr>
          <a:xfrm>
            <a:off x="2483058" y="2095408"/>
            <a:ext cx="1729735" cy="612469"/>
          </a:xfrm>
          <a:prstGeom prst="ellipse">
            <a:avLst/>
          </a:prstGeom>
          <a:noFill/>
          <a:ln w="38100">
            <a:solidFill>
              <a:srgbClr val="FFC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133C42B-9132-8A4C-9C70-45DFD3D999D0}"/>
              </a:ext>
            </a:extLst>
          </p:cNvPr>
          <p:cNvSpPr/>
          <p:nvPr/>
        </p:nvSpPr>
        <p:spPr>
          <a:xfrm>
            <a:off x="4244442" y="1591663"/>
            <a:ext cx="1073226" cy="743240"/>
          </a:xfrm>
          <a:custGeom>
            <a:avLst/>
            <a:gdLst>
              <a:gd name="connsiteX0" fmla="*/ 0 w 953037"/>
              <a:gd name="connsiteY0" fmla="*/ 1339403 h 1339403"/>
              <a:gd name="connsiteX1" fmla="*/ 437882 w 953037"/>
              <a:gd name="connsiteY1" fmla="*/ 270457 h 1339403"/>
              <a:gd name="connsiteX2" fmla="*/ 953037 w 953037"/>
              <a:gd name="connsiteY2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037" h="1339403">
                <a:moveTo>
                  <a:pt x="0" y="1339403"/>
                </a:moveTo>
                <a:cubicBezTo>
                  <a:pt x="139521" y="916547"/>
                  <a:pt x="279043" y="493691"/>
                  <a:pt x="437882" y="270457"/>
                </a:cubicBezTo>
                <a:cubicBezTo>
                  <a:pt x="596721" y="47223"/>
                  <a:pt x="774879" y="23611"/>
                  <a:pt x="953037" y="0"/>
                </a:cubicBezTo>
              </a:path>
            </a:pathLst>
          </a:custGeom>
          <a:noFill/>
          <a:ln w="28575">
            <a:solidFill>
              <a:srgbClr val="FFC3AD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16E857-ABCC-43BB-BC58-BD5E3D062A49}"/>
              </a:ext>
            </a:extLst>
          </p:cNvPr>
          <p:cNvGrpSpPr/>
          <p:nvPr/>
        </p:nvGrpSpPr>
        <p:grpSpPr>
          <a:xfrm>
            <a:off x="5504604" y="1102014"/>
            <a:ext cx="2871399" cy="2253978"/>
            <a:chOff x="7762461" y="675861"/>
            <a:chExt cx="3858973" cy="291835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32F8CB7-C457-4D55-9068-C78D192449A5}"/>
                </a:ext>
              </a:extLst>
            </p:cNvPr>
            <p:cNvGrpSpPr/>
            <p:nvPr/>
          </p:nvGrpSpPr>
          <p:grpSpPr>
            <a:xfrm>
              <a:off x="8139931" y="853489"/>
              <a:ext cx="3036201" cy="2046019"/>
              <a:chOff x="3975652" y="670891"/>
              <a:chExt cx="8885583" cy="4951344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44B61EB-6E5F-4264-8FEE-B8821F03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1331" y="670891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D40A243-117B-473A-A882-60C414493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5652" y="1196009"/>
                <a:ext cx="87464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BA43173-BA2C-43C8-AF63-5650D94D3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5652" y="2453308"/>
                <a:ext cx="8885583" cy="82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A8A24DF-336D-4A04-86A8-7630712EE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2113" y="672551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C5D759E-F864-41B9-9277-F579A5A43438}"/>
                  </a:ext>
                </a:extLst>
              </p:cNvPr>
              <p:cNvGrpSpPr/>
              <p:nvPr/>
            </p:nvGrpSpPr>
            <p:grpSpPr>
              <a:xfrm>
                <a:off x="4681331" y="122748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1AAE6AD8-0024-4C1E-85D3-5ED774649B6B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966E258D-F7CB-4733-9270-876CEEAA82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DDDE00F7-99C7-4D43-AD27-7D08B84D06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9BA02814-0B37-4587-9361-8A91B4031F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D0D4BD3E-5297-4AAE-9380-116417CE67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9C8BF9D7-A178-47D0-AE13-3E4EF2EFE0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01AC4284-B010-4C27-825F-A1BA5F9C3A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AA40EF76-13DA-467B-827F-1E219A7EB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E78B34BA-CBE1-4977-8B44-E74C9F58C30D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917B341D-92DF-4403-8FD6-27BAF48C3409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F77B5656-EF66-4554-B650-537DC8285A86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048D4217-6879-4569-B6FC-B2FD9C045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7E46FAD-6EDF-4410-8B93-0E7752A9A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8783" y="3687415"/>
                <a:ext cx="8852452" cy="314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C7851EE-E75E-4916-9E9D-E9862CB80B4B}"/>
                  </a:ext>
                </a:extLst>
              </p:cNvPr>
              <p:cNvGrpSpPr/>
              <p:nvPr/>
            </p:nvGrpSpPr>
            <p:grpSpPr>
              <a:xfrm>
                <a:off x="4714462" y="2461591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1AA875D2-2E19-4A4C-B968-99EA019C11FE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E9BD5F6B-4E05-44DF-9AC2-E7CC325B0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057D84A1-65F5-4557-9873-391AFA223A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003689E7-CA25-4A67-8637-E0B095E6D1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493A3EFC-235C-4B82-8648-1193F31451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B756F796-058E-4874-9423-7FEB02ECED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5340EF3E-7364-46D5-B943-2D765D1D4A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97D67291-1BB1-49B1-8FAC-677372392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FEC0FC2-E316-4D65-A6E2-9BD8922F0FB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79569597-F0DB-4F4D-8E33-BE676698A773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F6974D05-4C89-470C-A3D6-41AB5A4D5EE0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6F95B02-3B69-4863-ACD0-52B1ECAA8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67F39F31-3DE4-42E1-BAD9-90AB58B16563}"/>
                  </a:ext>
                </a:extLst>
              </p:cNvPr>
              <p:cNvGrpSpPr/>
              <p:nvPr/>
            </p:nvGrpSpPr>
            <p:grpSpPr>
              <a:xfrm>
                <a:off x="4742347" y="3718882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A064E4D3-D36F-4D91-9877-C89E1F35D6DA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1BB4775F-8B36-42B6-958E-2B49B29606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B0F5103F-DF28-4CF8-A452-D2F035049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E0448BE2-F0B8-4AF1-A09C-BB056B757B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7541E57-6CEF-42BC-BBE2-4074B816EC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37CE775F-B2CB-4C1C-A239-CE55E7DB35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D7A46945-E4D3-4CCF-9F10-842D04F6E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C3E0C36C-20FD-4507-98FA-AE058F95CB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E312166-495E-48A7-86F1-0D17F4B799B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967A3B13-8B57-4F1E-997A-BD97527F933E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F325DF5-ED1E-4198-94F0-3CDCBBD4A829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6DF96DA6-7452-48D0-9D99-1D9D205BFB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ACB09AF-03AE-4C2F-9A5B-A57B4839E1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8950" y="717274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2F08C00-F33C-4BAC-A32D-1B02043D2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9732" y="718934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DE4A29A-46D1-4DB5-9C88-18FEA4A41C16}"/>
                  </a:ext>
                </a:extLst>
              </p:cNvPr>
              <p:cNvGrpSpPr/>
              <p:nvPr/>
            </p:nvGrpSpPr>
            <p:grpSpPr>
              <a:xfrm>
                <a:off x="7268950" y="1273867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20556335-630B-4021-BC96-758676E9ED0F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DFAF545C-1C4B-4DBC-BDB6-B7F9AD2565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42BCCFFB-DAA5-4589-8AEA-82A655D3CD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A6AD6087-BFF8-4A8F-B0F1-7627DA12A0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3AD2D8A7-F488-4E4E-A5E1-A0EA881375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A1F924A2-0116-4175-91E9-9215F6E832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FFE9BDC-23F0-4992-B04F-CB6EB0A77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F1C35E33-ADF4-4FB5-843E-36B60C122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3FC2535-FB21-4E38-B359-499B976908D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149FE33-A2A5-4610-8B30-C5CB19C0B420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4304CD29-6910-4033-B545-2E3617873B96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28BCF4A6-0558-4780-9D01-6EE7B2565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3BD5402-D486-4599-BAA4-01DC43828620}"/>
                  </a:ext>
                </a:extLst>
              </p:cNvPr>
              <p:cNvGrpSpPr/>
              <p:nvPr/>
            </p:nvGrpSpPr>
            <p:grpSpPr>
              <a:xfrm>
                <a:off x="7302081" y="250797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837BAD87-F772-4B64-A889-C83212D45ADF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2346718B-6A64-47C9-8096-1A17AAA25B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9C3642B5-FB23-475C-91CD-4A48E1A711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7A760848-6269-4C96-A6F3-073FC3776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4B3FF7B3-13B1-4484-8DB4-E66BFEA42D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48834E90-41BD-4D50-9E53-F67B697488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CB17A739-7D70-43CA-8289-14FA388EDB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31D495B2-05EB-4339-B16C-B527D13A8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F170AD05-40F1-4F5D-8485-0F89517C6D95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91FBCA93-AF90-4A64-84CD-367A1FFCFC0A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8A4C4E6-8CD3-41E4-A048-FF4ABD6F7771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30DB2CEA-DB42-40D8-A3DA-AFC5FD490D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1A10C9C-7409-45FB-84B7-40BD44ECE710}"/>
                  </a:ext>
                </a:extLst>
              </p:cNvPr>
              <p:cNvGrpSpPr/>
              <p:nvPr/>
            </p:nvGrpSpPr>
            <p:grpSpPr>
              <a:xfrm>
                <a:off x="7329966" y="3765265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BB01227E-AB48-4ED0-901E-EC2F9C3587A5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EE8EF66C-3D3C-44C4-8D68-02A37204B6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203548B-407B-4BD9-A963-63ECE24185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BA92E9DD-E332-4C29-8025-1149E272AB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955AF3BF-50F0-46DC-8F93-CB1383DA0F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0BDD838F-E992-4A96-A48C-C0D013BAB7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7C26FD18-55F1-4252-BCC3-4794DAD461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8B9638E1-153F-460C-AF71-22CC49BB9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C0A9D84-710C-4D7D-A92E-801B169D90A4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5BD67C6C-E0B8-44D8-9F33-A79064A143D7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86A2E984-6187-48EB-BC6A-DC57B0FF1B19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76A09E5-5784-4DF1-A83F-A12DC5489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F206FD7-0661-4A6A-88C2-D378F6F7B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7023" y="717274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5E1C396-B5B0-4D7A-BDAE-094542381E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57805" y="718934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D434C6-9EC1-4EA8-A3E8-1C95A553B96A}"/>
                  </a:ext>
                </a:extLst>
              </p:cNvPr>
              <p:cNvGrpSpPr/>
              <p:nvPr/>
            </p:nvGrpSpPr>
            <p:grpSpPr>
              <a:xfrm>
                <a:off x="9817023" y="1273867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BECE4013-90B3-4730-BC6F-4BC6CD34A847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E4E5B684-7D75-45D7-9B39-3FEABF7189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A39AB27E-9FDD-4DB1-A945-44AFF49EF3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EF50BBD3-A242-4371-B67F-1D30CC2B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5A2EAFE0-1D72-4B86-948E-1813AFC54F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605B5088-77A4-46EC-B370-A90E230F36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5C0C1B57-126B-402F-816C-77007EE79B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BAB6711-B59C-4E75-AA55-0B7A4C9ECE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6E38A253-F1B1-4CBD-A7B9-0CFA47C06415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12302214-74C6-4434-91E0-BA889F6DC7EA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10530BCB-5D6E-4917-B51B-C17A754BCEA2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E94BBA8-7489-40A0-AACE-545FBDD59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CAAF11A0-0B59-4370-81DA-0F4D40499304}"/>
                  </a:ext>
                </a:extLst>
              </p:cNvPr>
              <p:cNvGrpSpPr/>
              <p:nvPr/>
            </p:nvGrpSpPr>
            <p:grpSpPr>
              <a:xfrm>
                <a:off x="9850154" y="250797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F94BFCE7-B756-4C9C-A253-D6DEB0D4B380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3B559109-F3F1-4896-82B6-58F67D09FC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01E139C0-2641-4CD7-A148-5139589846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423A5128-A837-424A-A66C-D778BB8307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EA0A3117-C04A-4020-A09F-292511571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295D3554-2B5F-445D-A909-E9C5F6AEBD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B06EF7D-0B62-4637-8478-561400A38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70748A32-AD0A-4925-A8C1-AD7F213852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CED84AB0-E21D-4E2E-A1D3-98CB49074336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216A5B8-A2FB-466C-8380-C5211B525638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DAD0680-8D2B-49C2-9583-B901A84AC48C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F372C1C-5268-4AFE-8790-3710BE4271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0EDEF1E-EDE8-4CCE-9618-9AA037C15176}"/>
                  </a:ext>
                </a:extLst>
              </p:cNvPr>
              <p:cNvGrpSpPr/>
              <p:nvPr/>
            </p:nvGrpSpPr>
            <p:grpSpPr>
              <a:xfrm>
                <a:off x="9878039" y="3765265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CB8E996C-5F5B-4879-A38C-854EFF4DC2D4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C6A56698-BF50-44F5-A234-41286DF259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3E3AEB6F-ACEC-4B31-B98C-B1E2190862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D78CD2C5-5F99-4D2A-9975-4D8C87219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CBAC238D-91E5-41FF-A863-5AEBC10954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CB6C955D-418B-4FF2-96DE-E53D4E6FC1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042984F-2085-4746-9A9F-F52BA7C12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0D1F4FC-1698-4E6A-B0D4-59BBF03585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0C0D09E-EC37-4B4D-AD8B-0D77D1BDB9CE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5C8A1CF-1622-414F-B80D-EA7B4E8E8F73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7969B8D4-E3A9-477B-B63D-D611790F3523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163C2833-21AA-499D-86A0-14243B7FAD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9D65B8C5-4CD0-4ADA-BB2F-D72C42EDC352}"/>
                </a:ext>
              </a:extLst>
            </p:cNvPr>
            <p:cNvSpPr/>
            <p:nvPr/>
          </p:nvSpPr>
          <p:spPr>
            <a:xfrm>
              <a:off x="8151252" y="2889923"/>
              <a:ext cx="3196615" cy="187557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Write Driver and Sense Amp</a:t>
              </a:r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CE48AE23-8928-4B3C-A11D-1B2E0CC9A6D8}"/>
                </a:ext>
              </a:extLst>
            </p:cNvPr>
            <p:cNvSpPr/>
            <p:nvPr/>
          </p:nvSpPr>
          <p:spPr>
            <a:xfrm>
              <a:off x="8157881" y="3132307"/>
              <a:ext cx="3196615" cy="199131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X –decoder and Multiplexer</a:t>
              </a:r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BE0ACC59-01A9-48CC-942F-1885A0320449}"/>
                </a:ext>
              </a:extLst>
            </p:cNvPr>
            <p:cNvSpPr/>
            <p:nvPr/>
          </p:nvSpPr>
          <p:spPr>
            <a:xfrm>
              <a:off x="8157881" y="3369529"/>
              <a:ext cx="3196615" cy="224685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Output driver and I/O</a:t>
              </a:r>
            </a:p>
          </p:txBody>
        </p:sp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8E8788A8-4482-449B-9F09-0875EC40CBB9}"/>
                </a:ext>
              </a:extLst>
            </p:cNvPr>
            <p:cNvSpPr/>
            <p:nvPr/>
          </p:nvSpPr>
          <p:spPr>
            <a:xfrm rot="16200000">
              <a:off x="6797271" y="1701842"/>
              <a:ext cx="2250257" cy="319877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Y decoder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93C1D8E-580F-403D-A216-3A541EBDB184}"/>
                </a:ext>
              </a:extLst>
            </p:cNvPr>
            <p:cNvSpPr txBox="1"/>
            <p:nvPr/>
          </p:nvSpPr>
          <p:spPr>
            <a:xfrm>
              <a:off x="8214940" y="679525"/>
              <a:ext cx="407599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BL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2161AF58-5EEB-4E18-B244-324E46F26D2A}"/>
                </a:ext>
              </a:extLst>
            </p:cNvPr>
            <p:cNvSpPr txBox="1"/>
            <p:nvPr/>
          </p:nvSpPr>
          <p:spPr>
            <a:xfrm>
              <a:off x="8937447" y="677343"/>
              <a:ext cx="401138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SL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D6011D5-F25E-4DC1-8664-FCAA3B9C9D11}"/>
                </a:ext>
              </a:extLst>
            </p:cNvPr>
            <p:cNvSpPr txBox="1"/>
            <p:nvPr/>
          </p:nvSpPr>
          <p:spPr>
            <a:xfrm>
              <a:off x="10069301" y="678041"/>
              <a:ext cx="407599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BL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CBC504D5-1B85-4888-96DE-7BE2B19C3D4F}"/>
                </a:ext>
              </a:extLst>
            </p:cNvPr>
            <p:cNvSpPr txBox="1"/>
            <p:nvPr/>
          </p:nvSpPr>
          <p:spPr>
            <a:xfrm>
              <a:off x="10791808" y="675861"/>
              <a:ext cx="401138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SL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45B4499-746F-4E89-B334-4E14BEDA1071}"/>
                </a:ext>
              </a:extLst>
            </p:cNvPr>
            <p:cNvSpPr txBox="1"/>
            <p:nvPr/>
          </p:nvSpPr>
          <p:spPr>
            <a:xfrm>
              <a:off x="11142086" y="952484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C5EC1AE-74D7-41BF-8CE3-0F03E5498EC3}"/>
                </a:ext>
              </a:extLst>
            </p:cNvPr>
            <p:cNvSpPr txBox="1"/>
            <p:nvPr/>
          </p:nvSpPr>
          <p:spPr>
            <a:xfrm>
              <a:off x="11156326" y="1472861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80E470CA-EF45-406D-A7BF-732B3540AFE2}"/>
                </a:ext>
              </a:extLst>
            </p:cNvPr>
            <p:cNvSpPr txBox="1"/>
            <p:nvPr/>
          </p:nvSpPr>
          <p:spPr>
            <a:xfrm>
              <a:off x="11185827" y="1999348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B79D7A-AADE-46F8-B342-E01FBFF05F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34" t="6994" r="1"/>
          <a:stretch/>
        </p:blipFill>
        <p:spPr>
          <a:xfrm>
            <a:off x="9081159" y="1200820"/>
            <a:ext cx="2268682" cy="2106437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DEC62ED1-26F5-4DE0-8FDD-E3D5298AF7CB}"/>
              </a:ext>
            </a:extLst>
          </p:cNvPr>
          <p:cNvSpPr txBox="1"/>
          <p:nvPr/>
        </p:nvSpPr>
        <p:spPr>
          <a:xfrm>
            <a:off x="9011292" y="758473"/>
            <a:ext cx="240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Gen 1 </a:t>
            </a:r>
            <a:r>
              <a:rPr lang="en-US" sz="16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[1T1C]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7BE4B72B-E800-4FCF-90DD-846AF549F5A3}"/>
              </a:ext>
            </a:extLst>
          </p:cNvPr>
          <p:cNvSpPr txBox="1"/>
          <p:nvPr/>
        </p:nvSpPr>
        <p:spPr>
          <a:xfrm>
            <a:off x="5684007" y="770436"/>
            <a:ext cx="2328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1T- 1X Array Architecture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5B52A38-0DE9-42D4-8572-E5F0F96270FE}"/>
              </a:ext>
            </a:extLst>
          </p:cNvPr>
          <p:cNvSpPr/>
          <p:nvPr/>
        </p:nvSpPr>
        <p:spPr>
          <a:xfrm>
            <a:off x="8172582" y="3806463"/>
            <a:ext cx="2109561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channel planar / nonplanar XTOR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70FA828-F114-499D-84AB-8C898CDCA55D}"/>
              </a:ext>
            </a:extLst>
          </p:cNvPr>
          <p:cNvSpPr/>
          <p:nvPr/>
        </p:nvSpPr>
        <p:spPr>
          <a:xfrm>
            <a:off x="10394895" y="3806462"/>
            <a:ext cx="1555858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2T [independent read write] Option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9404D12-FCDD-4DAE-864D-3AF34344630F}"/>
              </a:ext>
            </a:extLst>
          </p:cNvPr>
          <p:cNvSpPr/>
          <p:nvPr/>
        </p:nvSpPr>
        <p:spPr>
          <a:xfrm>
            <a:off x="5998991" y="3806463"/>
            <a:ext cx="2060839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channel planar / nonplanar XTOR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0F7223C-0917-4EFC-B9C3-0DF5F3126ECB}"/>
              </a:ext>
            </a:extLst>
          </p:cNvPr>
          <p:cNvSpPr/>
          <p:nvPr/>
        </p:nvSpPr>
        <p:spPr>
          <a:xfrm>
            <a:off x="7851995" y="5101385"/>
            <a:ext cx="1032422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MRAM [STT/SOT]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BD64CB4-C203-4641-BBCE-1282E1EE7E62}"/>
              </a:ext>
            </a:extLst>
          </p:cNvPr>
          <p:cNvSpPr/>
          <p:nvPr/>
        </p:nvSpPr>
        <p:spPr>
          <a:xfrm>
            <a:off x="10767923" y="5099946"/>
            <a:ext cx="1355431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Nano-structure change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EBB4A070-722E-4EAD-9000-9672B473D4B4}"/>
              </a:ext>
            </a:extLst>
          </p:cNvPr>
          <p:cNvSpPr/>
          <p:nvPr/>
        </p:nvSpPr>
        <p:spPr>
          <a:xfrm>
            <a:off x="6220062" y="5100425"/>
            <a:ext cx="1458917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High-k Capacitor 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408E221-7A75-44CF-A044-341FC40A820A}"/>
              </a:ext>
            </a:extLst>
          </p:cNvPr>
          <p:cNvSpPr/>
          <p:nvPr/>
        </p:nvSpPr>
        <p:spPr>
          <a:xfrm>
            <a:off x="9061771" y="5130797"/>
            <a:ext cx="1384997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Ferro-capacitor</a:t>
            </a: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8225ED37-9F37-4B34-8EED-44C7F25B20E0}"/>
              </a:ext>
            </a:extLst>
          </p:cNvPr>
          <p:cNvCxnSpPr>
            <a:cxnSpLocks/>
            <a:stCxn id="244" idx="2"/>
            <a:endCxn id="247" idx="0"/>
          </p:cNvCxnSpPr>
          <p:nvPr/>
        </p:nvCxnSpPr>
        <p:spPr>
          <a:xfrm flipH="1">
            <a:off x="6949521" y="4238266"/>
            <a:ext cx="79890" cy="8621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4D23D0ED-DB0F-4986-8339-F44398A29F95}"/>
              </a:ext>
            </a:extLst>
          </p:cNvPr>
          <p:cNvCxnSpPr>
            <a:cxnSpLocks/>
            <a:stCxn id="244" idx="2"/>
            <a:endCxn id="245" idx="0"/>
          </p:cNvCxnSpPr>
          <p:nvPr/>
        </p:nvCxnSpPr>
        <p:spPr>
          <a:xfrm>
            <a:off x="7029411" y="4238266"/>
            <a:ext cx="1338795" cy="8631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2039E16F-153F-4E88-9905-07AE0077BCB6}"/>
              </a:ext>
            </a:extLst>
          </p:cNvPr>
          <p:cNvCxnSpPr>
            <a:cxnSpLocks/>
            <a:stCxn id="244" idx="2"/>
            <a:endCxn id="248" idx="0"/>
          </p:cNvCxnSpPr>
          <p:nvPr/>
        </p:nvCxnSpPr>
        <p:spPr>
          <a:xfrm>
            <a:off x="7029411" y="4238266"/>
            <a:ext cx="2724859" cy="8925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520210EC-8CF0-4B50-BCD5-72A5A2C682FE}"/>
              </a:ext>
            </a:extLst>
          </p:cNvPr>
          <p:cNvCxnSpPr>
            <a:cxnSpLocks/>
            <a:stCxn id="244" idx="2"/>
            <a:endCxn id="246" idx="0"/>
          </p:cNvCxnSpPr>
          <p:nvPr/>
        </p:nvCxnSpPr>
        <p:spPr>
          <a:xfrm>
            <a:off x="7029411" y="4238266"/>
            <a:ext cx="4416228" cy="8616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2E0850D9-E3E1-44DA-B0A9-12CE7340F5B0}"/>
              </a:ext>
            </a:extLst>
          </p:cNvPr>
          <p:cNvCxnSpPr>
            <a:cxnSpLocks/>
            <a:stCxn id="242" idx="2"/>
            <a:endCxn id="247" idx="0"/>
          </p:cNvCxnSpPr>
          <p:nvPr/>
        </p:nvCxnSpPr>
        <p:spPr>
          <a:xfrm flipH="1">
            <a:off x="6949521" y="4238266"/>
            <a:ext cx="2277842" cy="8621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7BFEC6C3-9051-48C4-A069-C7341FF6C526}"/>
              </a:ext>
            </a:extLst>
          </p:cNvPr>
          <p:cNvCxnSpPr>
            <a:cxnSpLocks/>
            <a:stCxn id="242" idx="2"/>
            <a:endCxn id="245" idx="0"/>
          </p:cNvCxnSpPr>
          <p:nvPr/>
        </p:nvCxnSpPr>
        <p:spPr>
          <a:xfrm flipH="1">
            <a:off x="8368206" y="4238266"/>
            <a:ext cx="859157" cy="8631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1BFDB1E-1002-437B-9501-BC2F91D847D7}"/>
              </a:ext>
            </a:extLst>
          </p:cNvPr>
          <p:cNvCxnSpPr>
            <a:cxnSpLocks/>
            <a:stCxn id="242" idx="2"/>
            <a:endCxn id="248" idx="0"/>
          </p:cNvCxnSpPr>
          <p:nvPr/>
        </p:nvCxnSpPr>
        <p:spPr>
          <a:xfrm>
            <a:off x="9227363" y="4238266"/>
            <a:ext cx="526907" cy="8925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9E264AD9-D0F9-4692-B144-373E2C8DE036}"/>
              </a:ext>
            </a:extLst>
          </p:cNvPr>
          <p:cNvCxnSpPr>
            <a:cxnSpLocks/>
            <a:stCxn id="242" idx="2"/>
            <a:endCxn id="246" idx="0"/>
          </p:cNvCxnSpPr>
          <p:nvPr/>
        </p:nvCxnSpPr>
        <p:spPr>
          <a:xfrm>
            <a:off x="9227363" y="4238266"/>
            <a:ext cx="2218276" cy="8616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5CD72CC7-3E7C-40EA-AD6C-0E1D525AB5E1}"/>
              </a:ext>
            </a:extLst>
          </p:cNvPr>
          <p:cNvCxnSpPr>
            <a:cxnSpLocks/>
            <a:stCxn id="243" idx="2"/>
            <a:endCxn id="247" idx="0"/>
          </p:cNvCxnSpPr>
          <p:nvPr/>
        </p:nvCxnSpPr>
        <p:spPr>
          <a:xfrm flipH="1">
            <a:off x="6949521" y="4238265"/>
            <a:ext cx="4223303" cy="86216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3A317BF7-41E7-4C3F-8CD5-5DD0DB31EA42}"/>
              </a:ext>
            </a:extLst>
          </p:cNvPr>
          <p:cNvCxnSpPr>
            <a:cxnSpLocks/>
            <a:stCxn id="243" idx="2"/>
            <a:endCxn id="245" idx="0"/>
          </p:cNvCxnSpPr>
          <p:nvPr/>
        </p:nvCxnSpPr>
        <p:spPr>
          <a:xfrm flipH="1">
            <a:off x="8368206" y="4238265"/>
            <a:ext cx="2804618" cy="86312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E52F2A-350C-4776-894F-C38C27FBE7D7}"/>
              </a:ext>
            </a:extLst>
          </p:cNvPr>
          <p:cNvCxnSpPr>
            <a:cxnSpLocks/>
            <a:stCxn id="243" idx="2"/>
            <a:endCxn id="248" idx="0"/>
          </p:cNvCxnSpPr>
          <p:nvPr/>
        </p:nvCxnSpPr>
        <p:spPr>
          <a:xfrm flipH="1">
            <a:off x="9754270" y="4238265"/>
            <a:ext cx="1418554" cy="8925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7B82D1C7-B7CC-4121-A7B9-5F75D778255E}"/>
              </a:ext>
            </a:extLst>
          </p:cNvPr>
          <p:cNvSpPr txBox="1"/>
          <p:nvPr/>
        </p:nvSpPr>
        <p:spPr>
          <a:xfrm>
            <a:off x="8354052" y="3509713"/>
            <a:ext cx="1630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Transistor</a:t>
            </a:r>
            <a:endParaRPr lang="en-US" sz="1600" b="1" dirty="0">
              <a:solidFill>
                <a:srgbClr val="33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1A41604-C12B-4058-AA06-F5D52EC0EE19}"/>
              </a:ext>
            </a:extLst>
          </p:cNvPr>
          <p:cNvSpPr txBox="1"/>
          <p:nvPr/>
        </p:nvSpPr>
        <p:spPr>
          <a:xfrm>
            <a:off x="8310450" y="5530073"/>
            <a:ext cx="166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Element</a:t>
            </a:r>
          </a:p>
        </p:txBody>
      </p:sp>
    </p:spTree>
    <p:extLst>
      <p:ext uri="{BB962C8B-B14F-4D97-AF65-F5344CB8AC3E}">
        <p14:creationId xmlns:p14="http://schemas.microsoft.com/office/powerpoint/2010/main" val="184691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1F91-1B90-1C45-A5C8-C22AB8D1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2400" dirty="0"/>
              <a:t>Capacitive storage with access </a:t>
            </a:r>
            <a:r>
              <a:rPr lang="en-US" sz="2400" dirty="0" err="1"/>
              <a:t>X’tor</a:t>
            </a:r>
            <a:r>
              <a:rPr lang="en-US" sz="2400" dirty="0"/>
              <a:t> options for high BW memory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3E3875-B39B-AA40-B466-682D136A2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710293"/>
              </p:ext>
            </p:extLst>
          </p:nvPr>
        </p:nvGraphicFramePr>
        <p:xfrm>
          <a:off x="202722" y="685800"/>
          <a:ext cx="11786555" cy="4096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627577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820223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773876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Company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X’tor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Memory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Maturity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Assessment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Density [Gb/mm</a:t>
                      </a:r>
                      <a:r>
                        <a:rPr lang="en-US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R/W BW [GB/s/GB]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R/W </a:t>
                      </a:r>
                      <a:endParaRPr lang="en-US" sz="1200" b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Latency [ns]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Endurance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finfet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Production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IPM with 22nm logic technology, PRQ 2013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0.013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800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1E-07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1E+14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hiK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exiting PF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back gated, Gen 1 2022, Gen 2 2023 (metric quoted: Gen 2, 2-deck)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roadmap also include Gen 3 &amp;4 each year @ density ~1.5X per generation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0.060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6000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1E-06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1E+13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hiK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Pathfinding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Finfet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, 6F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, 2025 + (metric quoted based on dual deck (50nm)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cell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&gt; 0.27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6000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1E-06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1E+13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Samsung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Some indications of ADM like technology interest, but no public disclosure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Many DRAM flavors [DBM, HBM, DDR]; expect ~2023 (IGZO 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Si LT)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Hynix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1C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Some indications of ADM like technology interest, but no public disclosure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124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Micron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Some indications of ADM like technology interest, but no public disclosure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n·FeCap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x'tor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electrical validated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1T1FeC cell structure / array architecture and process integration in PF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1TnFeC cell/array/integration is on drawing board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&gt; 0.4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20/15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(destructive read)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1E+12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Namlab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/ DRAM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Possibly JDP with all tier-1 DRAM manufacturer (Samsung and Hynix)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78647"/>
                  </a:ext>
                </a:extLst>
              </a:tr>
              <a:tr h="1036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Micron</a:t>
                      </a:r>
                    </a:p>
                  </a:txBody>
                  <a:tcPr marL="36576" marR="9525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Triangulation from supply chain interaction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09352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TI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TI work on HfO2 based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in collaboration with univ ;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TI has 1T1F embedded NVM product (PZT)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97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0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1F91-1B90-1C45-A5C8-C22AB8D1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2400" dirty="0"/>
              <a:t>Resistive storage </a:t>
            </a:r>
            <a:r>
              <a:rPr lang="en-US" sz="2400"/>
              <a:t>with access </a:t>
            </a:r>
            <a:r>
              <a:rPr lang="en-US" sz="2400" dirty="0" err="1"/>
              <a:t>X’tor</a:t>
            </a:r>
            <a:r>
              <a:rPr lang="en-US" sz="2400" dirty="0"/>
              <a:t> options for high BW memory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3E3875-B39B-AA40-B466-682D136A2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12830"/>
              </p:ext>
            </p:extLst>
          </p:nvPr>
        </p:nvGraphicFramePr>
        <p:xfrm>
          <a:off x="202722" y="685800"/>
          <a:ext cx="11786555" cy="517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278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449299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769901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824198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X’tor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[Gb/mm</a:t>
                      </a:r>
                      <a:r>
                        <a:rPr lang="en-US" sz="1200" b="1" u="none" strike="noStrike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BW [GB/s/GB]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</a:t>
                      </a:r>
                    </a:p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Latency [ns]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152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finfet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 or standalone, 22nm logic base, PRQ 2019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0.006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1000/10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1E-05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1E+07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Everspin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/GF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Standalone; GF 22FDX based MRAM technology PRQ - no products yet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Samsung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embedded; 22nm FDSOI based product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TDK/ TSMC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embedded; TSMC technology PRQ @ 22nm [2019]. no product in HVM yet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Avalanche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 and standalone multiple products 4M to 64MB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124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Hynix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Array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4Gb @ IEDM 2016; no press announcements of products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Kioxia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Toshiba was pursuing STTRAM for DRAM replacement (jointly w/ Hynix);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Micron/IBM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 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78647"/>
                  </a:ext>
                </a:extLst>
              </a:tr>
              <a:tr h="1036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CR assessment =&gt; SOTMRAM cell can scale ~0.01 um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09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TSMC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TSMC SOT MRAM in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univ [Stanford, NTU, ITRI]; </a:t>
                      </a:r>
                    </a:p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unclear about internal R&amp;D status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97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IBM/Samsung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36755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IMEC SOT MRAM positioning for SRAM replacement; cell level R&amp;D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55006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Adesto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Adesto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 generation of cell CBRAM materials change, </a:t>
                      </a:r>
                    </a:p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no scaled memory beyond 40nm logic node [microcontroller space]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522009"/>
                  </a:ext>
                </a:extLst>
              </a:tr>
              <a:tr h="121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Sony/Micron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75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Nantero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multiple venture backed, seeking M&amp;A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feasible for 1T-array; unclear about variability for high density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253312"/>
                  </a:ext>
                </a:extLst>
              </a:tr>
              <a:tr h="1127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(Many)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1V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Showstopper: Variability at scaled dimensions and low operating currents 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47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2021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 Advance Pathfinding" id="{53CE7C69-6139-0948-A6AB-4607575A99AD}" vid="{791383CE-0F90-1B4A-BC7E-FC237DDE09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7D0081F744D4EA1DBB5527455E849" ma:contentTypeVersion="6" ma:contentTypeDescription="Create a new document." ma:contentTypeScope="" ma:versionID="03a962774cb5ad4063d421e4ee23692e">
  <xsd:schema xmlns:xsd="http://www.w3.org/2001/XMLSchema" xmlns:xs="http://www.w3.org/2001/XMLSchema" xmlns:p="http://schemas.microsoft.com/office/2006/metadata/properties" xmlns:ns2="e913c50a-77cc-400b-b790-88ee2983bc0c" xmlns:ns3="9feae4af-2b2d-4a46-9e9b-2bc7d3388933" targetNamespace="http://schemas.microsoft.com/office/2006/metadata/properties" ma:root="true" ma:fieldsID="6fccefb4f1d3300423b8b032463a19de" ns2:_="" ns3:_="">
    <xsd:import namespace="e913c50a-77cc-400b-b790-88ee2983bc0c"/>
    <xsd:import namespace="9feae4af-2b2d-4a46-9e9b-2bc7d3388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3c50a-77cc-400b-b790-88ee2983b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ae4af-2b2d-4a46-9e9b-2bc7d3388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e913c50a-77cc-400b-b790-88ee2983bc0c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83151B-D92F-4EE4-8F9C-B695DB638FC9}"/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1756</Words>
  <Application>Microsoft Office PowerPoint</Application>
  <PresentationFormat>Widescreen</PresentationFormat>
  <Paragraphs>477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Emerging Memory Competitive Landscape  A snapshot in June/2020</vt:lpstr>
      <vt:lpstr>Emerging Memories for Persistent Memory in 3D Cross Point Architectures</vt:lpstr>
      <vt:lpstr>Top Tier 3DXP options for high density PM</vt:lpstr>
      <vt:lpstr>Other notable emerging memory cross point technologies for high density PM</vt:lpstr>
      <vt:lpstr>Emerging Memories for In Package Memory candidates</vt:lpstr>
      <vt:lpstr>Capacitive storage with access X’tor options for high BW memory</vt:lpstr>
      <vt:lpstr>Resistive storage with access X’tor options for high BW memory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XPoint™/Optane™ TD Roadmap</dc:title>
  <dc:creator>Microsoft Office User</dc:creator>
  <cp:keywords>CTPClassification=CTP_NT</cp:keywords>
  <cp:lastModifiedBy>Kau, Derchang</cp:lastModifiedBy>
  <cp:revision>10</cp:revision>
  <dcterms:created xsi:type="dcterms:W3CDTF">2020-05-10T22:29:16Z</dcterms:created>
  <dcterms:modified xsi:type="dcterms:W3CDTF">2020-06-12T20:28:51Z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0x010100B367D0081F744D4EA1DBB5527455E849</vt:lpwstr>
  </property>
  <property fmtid="{D5CDD505-2E9C-101B-9397-08002B2CF9AE}" pid="3" name="TitusGUID">
    <vt:lpwstr>d81fe53b-9e81-4259-bb3e-f417a24df66e</vt:lpwstr>
  </property>
  <property fmtid="{D5CDD505-2E9C-101B-9397-08002B2CF9AE}" pid="4" name="CTP_TimeStamp">
    <vt:lpwstr>2020-06-09 08:41:54Z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