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0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2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, Derchang" userId="b9148588-e694-4445-9765-2c9aad6149ce" providerId="ADAL" clId="{B1CCB73A-8ECD-8C4F-8BCF-662D276238A5}"/>
    <pc:docChg chg="modSld">
      <pc:chgData name="Kau, Derchang" userId="b9148588-e694-4445-9765-2c9aad6149ce" providerId="ADAL" clId="{B1CCB73A-8ECD-8C4F-8BCF-662D276238A5}" dt="2020-10-18T01:23:45.014" v="0" actId="1076"/>
      <pc:docMkLst>
        <pc:docMk/>
      </pc:docMkLst>
      <pc:sldChg chg="modSp mod">
        <pc:chgData name="Kau, Derchang" userId="b9148588-e694-4445-9765-2c9aad6149ce" providerId="ADAL" clId="{B1CCB73A-8ECD-8C4F-8BCF-662D276238A5}" dt="2020-10-18T01:23:45.014" v="0" actId="1076"/>
        <pc:sldMkLst>
          <pc:docMk/>
          <pc:sldMk cId="2147085635" sldId="279"/>
        </pc:sldMkLst>
        <pc:picChg chg="mod">
          <ac:chgData name="Kau, Derchang" userId="b9148588-e694-4445-9765-2c9aad6149ce" providerId="ADAL" clId="{B1CCB73A-8ECD-8C4F-8BCF-662D276238A5}" dt="2020-10-18T01:23:45.014" v="0" actId="1076"/>
          <ac:picMkLst>
            <pc:docMk/>
            <pc:sldMk cId="2147085635" sldId="279"/>
            <ac:picMk id="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370B9-4B02-41F5-B8A9-54BB211A9A95}" type="datetimeFigureOut">
              <a:rPr lang="en-US" smtClean="0"/>
              <a:t>10/17/20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7297B-CD71-4921-9370-2AFB95CB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212-01C6-4CFD-B3A9-0260E0A20F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22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9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83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212-01C6-4CFD-B3A9-0260E0A20F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1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9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7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47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E892-B38B-4D6F-8A8E-9B5DBE2628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00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212-01C6-4CFD-B3A9-0260E0A20F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1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53" y="2961599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Presentation Title</a:t>
            </a:r>
            <a:br>
              <a:rPr lang="en-US" dirty="0"/>
            </a:br>
            <a:r>
              <a:rPr lang="en-US" dirty="0"/>
              <a:t>Title of Presentation Line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651633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1" baseline="0">
                <a:solidFill>
                  <a:schemeClr val="bg1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Subhead, Date, Etc.</a:t>
            </a:r>
          </a:p>
        </p:txBody>
      </p:sp>
      <p:pic>
        <p:nvPicPr>
          <p:cNvPr id="1027" name="Picture 3" descr="W:\Clients\Intel\PRODUCTION\2012_13_Production\ASSETS_LOGOS_2012-13\Assets_Complete_2012-13\ PEEL AWAY\Intel_Peels\Intel_Peels_RGB\Peel_rgb_png\peel_rt_btm_drkBlue_rgb_21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3188" y="5394582"/>
            <a:ext cx="2523744" cy="146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607484" y="6470536"/>
            <a:ext cx="109004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900" dirty="0">
                <a:solidFill>
                  <a:srgbClr val="8DC8E8"/>
                </a:solidFill>
                <a:cs typeface="Neo Sans Intel"/>
              </a:rPr>
              <a:t>Intel top Secret Draft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096" y="2023858"/>
            <a:ext cx="2732848" cy="5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4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159451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accent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3670236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0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.psf\Home\Desktop\NewIntelFooterWHT4x3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6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159451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3670236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 baseline="0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srgbClr val="0071C5"/>
                </a:solidFill>
              </a:rPr>
              <a:pPr/>
              <a:t>‹#›</a:t>
            </a:fld>
            <a:endParaRPr lang="en-US" dirty="0">
              <a:solidFill>
                <a:srgbClr val="0071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22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.psf\Home\Desktop\NewIntelFooterWHT4x3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6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71402"/>
            <a:ext cx="10363200" cy="1362075"/>
          </a:xfrm>
        </p:spPr>
        <p:txBody>
          <a:bodyPr anchor="b" anchorCtr="0">
            <a:noAutofit/>
          </a:bodyPr>
          <a:lstStyle>
            <a:lvl1pPr algn="l">
              <a:defRPr sz="3600" b="0" cap="none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82190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srgbClr val="0071C5"/>
                </a:solidFill>
              </a:rPr>
              <a:pPr/>
              <a:t>‹#›</a:t>
            </a:fld>
            <a:endParaRPr lang="en-US" dirty="0">
              <a:solidFill>
                <a:srgbClr val="0071C5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2512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60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42278"/>
            <a:ext cx="10970683" cy="988746"/>
          </a:xfrm>
        </p:spPr>
        <p:txBody>
          <a:bodyPr/>
          <a:lstStyle/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62369"/>
            <a:ext cx="284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01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8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823" y="2606672"/>
            <a:ext cx="3329676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607486" y="6470536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900" dirty="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</p:spTree>
    <p:extLst>
      <p:ext uri="{BB962C8B-B14F-4D97-AF65-F5344CB8AC3E}">
        <p14:creationId xmlns:p14="http://schemas.microsoft.com/office/powerpoint/2010/main" val="140332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53" y="3140903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  <a:cs typeface="Intel Clear Light" panose="020B0404020203020204" pitchFamily="34" charset="0"/>
              </a:defRPr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Presentation Title</a:t>
            </a:r>
            <a:br>
              <a:rPr lang="en-US" dirty="0"/>
            </a:br>
            <a:r>
              <a:rPr lang="en-US" dirty="0"/>
              <a:t>Title of Presentation Line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830937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1" baseline="0">
                <a:solidFill>
                  <a:srgbClr val="FFDA00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16pt</a:t>
            </a:r>
            <a:r>
              <a:rPr lang="en-US" dirty="0"/>
              <a:t> Intel Clear Bolded Subhead, Date, Etc.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7486" y="6470536"/>
            <a:ext cx="189314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900" dirty="0">
                <a:solidFill>
                  <a:srgbClr val="8DC8E8"/>
                </a:solidFill>
                <a:cs typeface="Neo Sans Intel"/>
              </a:rPr>
              <a:t>Intel Confidential — Do Not Forward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-13822" y="0"/>
            <a:ext cx="12211409" cy="911412"/>
          </a:xfrm>
          <a:custGeom>
            <a:avLst/>
            <a:gdLst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605118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51471 w 9158942"/>
              <a:gd name="connsiteY4" fmla="*/ 591991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58942"/>
              <a:gd name="connsiteY0" fmla="*/ 0 h 911412"/>
              <a:gd name="connsiteX1" fmla="*/ 0 w 9158942"/>
              <a:gd name="connsiteY1" fmla="*/ 903941 h 911412"/>
              <a:gd name="connsiteX2" fmla="*/ 5393765 w 9158942"/>
              <a:gd name="connsiteY2" fmla="*/ 911412 h 911412"/>
              <a:gd name="connsiteX3" fmla="*/ 5909236 w 9158942"/>
              <a:gd name="connsiteY3" fmla="*/ 597647 h 911412"/>
              <a:gd name="connsiteX4" fmla="*/ 9148189 w 9158942"/>
              <a:gd name="connsiteY4" fmla="*/ 601837 h 911412"/>
              <a:gd name="connsiteX5" fmla="*/ 9158942 w 9158942"/>
              <a:gd name="connsiteY5" fmla="*/ 0 h 911412"/>
              <a:gd name="connsiteX6" fmla="*/ 7471 w 9158942"/>
              <a:gd name="connsiteY6" fmla="*/ 0 h 911412"/>
              <a:gd name="connsiteX0" fmla="*/ 7471 w 9148711"/>
              <a:gd name="connsiteY0" fmla="*/ 0 h 911412"/>
              <a:gd name="connsiteX1" fmla="*/ 0 w 9148711"/>
              <a:gd name="connsiteY1" fmla="*/ 903941 h 911412"/>
              <a:gd name="connsiteX2" fmla="*/ 5393765 w 9148711"/>
              <a:gd name="connsiteY2" fmla="*/ 911412 h 911412"/>
              <a:gd name="connsiteX3" fmla="*/ 5909236 w 9148711"/>
              <a:gd name="connsiteY3" fmla="*/ 597647 h 911412"/>
              <a:gd name="connsiteX4" fmla="*/ 9148189 w 9148711"/>
              <a:gd name="connsiteY4" fmla="*/ 601837 h 911412"/>
              <a:gd name="connsiteX5" fmla="*/ 9145816 w 9148711"/>
              <a:gd name="connsiteY5" fmla="*/ 0 h 911412"/>
              <a:gd name="connsiteX6" fmla="*/ 7471 w 9148711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48189 w 9155661"/>
              <a:gd name="connsiteY4" fmla="*/ 601837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7471 w 9158556"/>
              <a:gd name="connsiteY0" fmla="*/ 0 h 911412"/>
              <a:gd name="connsiteX1" fmla="*/ 0 w 9158556"/>
              <a:gd name="connsiteY1" fmla="*/ 903941 h 911412"/>
              <a:gd name="connsiteX2" fmla="*/ 5393765 w 9158556"/>
              <a:gd name="connsiteY2" fmla="*/ 911412 h 911412"/>
              <a:gd name="connsiteX3" fmla="*/ 5909236 w 9158556"/>
              <a:gd name="connsiteY3" fmla="*/ 597647 h 911412"/>
              <a:gd name="connsiteX4" fmla="*/ 9158034 w 9158556"/>
              <a:gd name="connsiteY4" fmla="*/ 598555 h 911412"/>
              <a:gd name="connsiteX5" fmla="*/ 9155661 w 9158556"/>
              <a:gd name="connsiteY5" fmla="*/ 0 h 911412"/>
              <a:gd name="connsiteX6" fmla="*/ 7471 w 9158556"/>
              <a:gd name="connsiteY6" fmla="*/ 0 h 911412"/>
              <a:gd name="connsiteX0" fmla="*/ 7471 w 9155661"/>
              <a:gd name="connsiteY0" fmla="*/ 0 h 911412"/>
              <a:gd name="connsiteX1" fmla="*/ 0 w 9155661"/>
              <a:gd name="connsiteY1" fmla="*/ 903941 h 911412"/>
              <a:gd name="connsiteX2" fmla="*/ 5393765 w 9155661"/>
              <a:gd name="connsiteY2" fmla="*/ 911412 h 911412"/>
              <a:gd name="connsiteX3" fmla="*/ 5909236 w 9155661"/>
              <a:gd name="connsiteY3" fmla="*/ 597647 h 911412"/>
              <a:gd name="connsiteX4" fmla="*/ 9151470 w 9155661"/>
              <a:gd name="connsiteY4" fmla="*/ 595274 h 911412"/>
              <a:gd name="connsiteX5" fmla="*/ 9155661 w 9155661"/>
              <a:gd name="connsiteY5" fmla="*/ 0 h 911412"/>
              <a:gd name="connsiteX6" fmla="*/ 7471 w 9155661"/>
              <a:gd name="connsiteY6" fmla="*/ 0 h 911412"/>
              <a:gd name="connsiteX0" fmla="*/ 522 w 9158557"/>
              <a:gd name="connsiteY0" fmla="*/ 0 h 911412"/>
              <a:gd name="connsiteX1" fmla="*/ 2896 w 9158557"/>
              <a:gd name="connsiteY1" fmla="*/ 903941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  <a:gd name="connsiteX0" fmla="*/ 522 w 9158557"/>
              <a:gd name="connsiteY0" fmla="*/ 0 h 917068"/>
              <a:gd name="connsiteX1" fmla="*/ 2896 w 9158557"/>
              <a:gd name="connsiteY1" fmla="*/ 917068 h 917068"/>
              <a:gd name="connsiteX2" fmla="*/ 5396661 w 9158557"/>
              <a:gd name="connsiteY2" fmla="*/ 911412 h 917068"/>
              <a:gd name="connsiteX3" fmla="*/ 5912132 w 9158557"/>
              <a:gd name="connsiteY3" fmla="*/ 597647 h 917068"/>
              <a:gd name="connsiteX4" fmla="*/ 9154366 w 9158557"/>
              <a:gd name="connsiteY4" fmla="*/ 595274 h 917068"/>
              <a:gd name="connsiteX5" fmla="*/ 9158557 w 9158557"/>
              <a:gd name="connsiteY5" fmla="*/ 0 h 917068"/>
              <a:gd name="connsiteX6" fmla="*/ 522 w 9158557"/>
              <a:gd name="connsiteY6" fmla="*/ 0 h 917068"/>
              <a:gd name="connsiteX0" fmla="*/ 522 w 9158557"/>
              <a:gd name="connsiteY0" fmla="*/ 0 h 911412"/>
              <a:gd name="connsiteX1" fmla="*/ 2896 w 9158557"/>
              <a:gd name="connsiteY1" fmla="*/ 910555 h 911412"/>
              <a:gd name="connsiteX2" fmla="*/ 5396661 w 9158557"/>
              <a:gd name="connsiteY2" fmla="*/ 911412 h 911412"/>
              <a:gd name="connsiteX3" fmla="*/ 5912132 w 9158557"/>
              <a:gd name="connsiteY3" fmla="*/ 597647 h 911412"/>
              <a:gd name="connsiteX4" fmla="*/ 9154366 w 9158557"/>
              <a:gd name="connsiteY4" fmla="*/ 595274 h 911412"/>
              <a:gd name="connsiteX5" fmla="*/ 9158557 w 9158557"/>
              <a:gd name="connsiteY5" fmla="*/ 0 h 911412"/>
              <a:gd name="connsiteX6" fmla="*/ 522 w 9158557"/>
              <a:gd name="connsiteY6" fmla="*/ 0 h 91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557" h="911412">
                <a:moveTo>
                  <a:pt x="522" y="0"/>
                </a:moveTo>
                <a:cubicBezTo>
                  <a:pt x="-1968" y="301314"/>
                  <a:pt x="5386" y="609241"/>
                  <a:pt x="2896" y="910555"/>
                </a:cubicBezTo>
                <a:lnTo>
                  <a:pt x="5396661" y="911412"/>
                </a:lnTo>
                <a:lnTo>
                  <a:pt x="5912132" y="597647"/>
                </a:lnTo>
                <a:lnTo>
                  <a:pt x="9154366" y="595274"/>
                </a:lnTo>
                <a:cubicBezTo>
                  <a:pt x="9156856" y="393568"/>
                  <a:pt x="9156067" y="201706"/>
                  <a:pt x="9158557" y="0"/>
                </a:cubicBezTo>
                <a:lnTo>
                  <a:pt x="5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6" y="1813263"/>
            <a:ext cx="1627841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4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1792"/>
            <a:ext cx="10970683" cy="457041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sz="2200"/>
            </a:lvl2pPr>
            <a:lvl3pPr>
              <a:defRPr sz="2200"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lvl="1"/>
            <a:r>
              <a:rPr lang="en-US" dirty="0" err="1"/>
              <a:t>22pt</a:t>
            </a:r>
            <a:r>
              <a:rPr lang="en-US" dirty="0"/>
              <a:t> Intel Clear large bullet one</a:t>
            </a:r>
          </a:p>
          <a:p>
            <a:pPr lvl="2"/>
            <a:r>
              <a:rPr lang="en-US" dirty="0" err="1"/>
              <a:t>22pt</a:t>
            </a:r>
            <a:r>
              <a:rPr lang="en-US" dirty="0"/>
              <a:t> Intel Clear sub-bullet</a:t>
            </a:r>
          </a:p>
          <a:p>
            <a:pPr lvl="3"/>
            <a:r>
              <a:rPr lang="en-US" dirty="0" err="1"/>
              <a:t>16pt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</p:spTree>
    <p:extLst>
      <p:ext uri="{BB962C8B-B14F-4D97-AF65-F5344CB8AC3E}">
        <p14:creationId xmlns:p14="http://schemas.microsoft.com/office/powerpoint/2010/main" val="218034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1792"/>
            <a:ext cx="10970683" cy="457041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lang="en-US" sz="1800" kern="1200" baseline="0" dirty="0" err="1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lvl="1"/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marL="571500" lvl="2" indent="-228600" algn="l" defTabSz="457200" rtl="0" eaLnBrk="1" latinLnBrk="0" hangingPunct="1">
              <a:spcBef>
                <a:spcPts val="800"/>
              </a:spcBef>
              <a:buFont typeface="Wingdings" charset="2"/>
              <a:buChar char="§"/>
            </a:pPr>
            <a:r>
              <a:rPr lang="en-US" dirty="0" err="1"/>
              <a:t>18pt</a:t>
            </a:r>
            <a:r>
              <a:rPr lang="en-US" dirty="0"/>
              <a:t> Intel Clear sub-bullet</a:t>
            </a:r>
          </a:p>
          <a:p>
            <a:pPr lvl="3"/>
            <a:r>
              <a:rPr lang="en-US" dirty="0" err="1"/>
              <a:t>16pt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</p:spTree>
    <p:extLst>
      <p:ext uri="{BB962C8B-B14F-4D97-AF65-F5344CB8AC3E}">
        <p14:creationId xmlns:p14="http://schemas.microsoft.com/office/powerpoint/2010/main" val="65440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42278"/>
            <a:ext cx="10970683" cy="1143000"/>
          </a:xfrm>
        </p:spPr>
        <p:txBody>
          <a:bodyPr/>
          <a:lstStyle/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 Draft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17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7" y="16017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13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 and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42278"/>
            <a:ext cx="10970683" cy="1143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0" i="0" u="none" strike="noStrike" baseline="0" smtClean="0"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3" y="1601792"/>
            <a:ext cx="10970684" cy="4570411"/>
          </a:xfrm>
        </p:spPr>
        <p:txBody>
          <a:bodyPr anchor="ctr" anchorCtr="0"/>
          <a:lstStyle>
            <a:lvl1pPr marL="204788" indent="-204788">
              <a:defRPr sz="4800" baseline="0">
                <a:solidFill>
                  <a:schemeClr val="accent2"/>
                </a:solidFill>
                <a:latin typeface="+mj-lt"/>
                <a:cs typeface="Intel Clear Light" panose="020B0404020203020204" pitchFamily="34" charset="0"/>
              </a:defRPr>
            </a:lvl1pPr>
            <a:lvl2pPr marL="417513" indent="-225425">
              <a:buFont typeface="Lucida Grande"/>
              <a:buChar char="−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defRPr sz="12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48pt</a:t>
            </a:r>
            <a:r>
              <a:rPr lang="en-US" dirty="0"/>
              <a:t> Intel Clear Light Text”</a:t>
            </a:r>
          </a:p>
          <a:p>
            <a:pPr lvl="1"/>
            <a:r>
              <a:rPr lang="en-US" dirty="0" err="1"/>
              <a:t>16pt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Intel Top Secret 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5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42278"/>
            <a:ext cx="10970683" cy="1143000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 Draft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3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32177"/>
            <a:ext cx="12192000" cy="34258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32118"/>
            <a:ext cx="10970683" cy="1143000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 Draft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607485" y="1601791"/>
            <a:ext cx="5342467" cy="17446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7" hasCustomPrompt="1"/>
          </p:nvPr>
        </p:nvSpPr>
        <p:spPr>
          <a:xfrm>
            <a:off x="6235701" y="1601791"/>
            <a:ext cx="5342467" cy="17446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0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37818" y="3"/>
            <a:ext cx="5954183" cy="685799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4"/>
          </p:nvPr>
        </p:nvSpPr>
        <p:spPr>
          <a:xfrm>
            <a:off x="-2116" y="6400800"/>
            <a:ext cx="12192000" cy="4572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52438"/>
            <a:ext cx="5342467" cy="1143000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Intel Top Secret Draft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804988"/>
            <a:ext cx="5340352" cy="457041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600" dirty="0" smtClean="0"/>
            </a:lvl3pPr>
            <a:lvl4pPr>
              <a:defRPr lang="en-US" sz="1400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16pt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484" y="442277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36pt Intel Clear Light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85" y="1601792"/>
            <a:ext cx="10970683" cy="4570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lvl="1"/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lvl="2"/>
            <a:r>
              <a:rPr lang="en-US" dirty="0" err="1"/>
              <a:t>18pt</a:t>
            </a:r>
            <a:r>
              <a:rPr lang="en-US" dirty="0"/>
              <a:t> Intel Clear sub-bullet</a:t>
            </a:r>
          </a:p>
          <a:p>
            <a:pPr lvl="3"/>
            <a:r>
              <a:rPr lang="en-US" dirty="0" err="1"/>
              <a:t>16pt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56193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  <a:latin typeface="+mn-lt"/>
                <a:cs typeface="Intel Clear Light" panose="020B0404020203020204" pitchFamily="34" charset="0"/>
              </a:defRPr>
            </a:lvl1pPr>
          </a:lstStyle>
          <a:p>
            <a:pPr defTabSz="457200"/>
            <a:fld id="{EE2556C5-CE8C-6547-B838-EA80C61A4AF7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 descr="\\.psf\Home\Desktop\NewIntelFooter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c" descr=" 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850">
                <a:solidFill>
                  <a:srgbClr val="999999"/>
                </a:solidFill>
                <a:latin typeface="Microsoft Sans Serif" panose="020B0604020202020204" pitchFamily="34" charset="0"/>
                <a:cs typeface="Neo Sans Intel"/>
              </a:rPr>
              <a:t> </a:t>
            </a:r>
            <a:endParaRPr lang="en-US" sz="850" dirty="0">
              <a:solidFill>
                <a:srgbClr val="999999"/>
              </a:solidFill>
              <a:latin typeface="Microsoft Sans Serif" panose="020B0604020202020204" pitchFamily="34" charset="0"/>
              <a:cs typeface="Neo Sans Intel"/>
            </a:endParaRPr>
          </a:p>
        </p:txBody>
      </p:sp>
    </p:spTree>
    <p:extLst>
      <p:ext uri="{BB962C8B-B14F-4D97-AF65-F5344CB8AC3E}">
        <p14:creationId xmlns:p14="http://schemas.microsoft.com/office/powerpoint/2010/main" val="288699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22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225425" indent="-225425" algn="l" defTabSz="457200" rtl="0" eaLnBrk="1" latinLnBrk="0" hangingPunct="1">
        <a:spcBef>
          <a:spcPts val="1200"/>
        </a:spcBef>
        <a:buFont typeface="Wingdings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2pPr>
      <a:lvl3pPr marL="571500" indent="-228600" algn="l" defTabSz="457200" rtl="0" eaLnBrk="1" latinLnBrk="0" hangingPunct="1">
        <a:spcBef>
          <a:spcPts val="800"/>
        </a:spcBef>
        <a:buFont typeface="Wingdings" charset="2"/>
        <a:buChar char="§"/>
        <a:defRPr sz="18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3pPr>
      <a:lvl4pPr marL="969963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4pPr>
      <a:lvl5pPr marL="1319213" indent="-228600" algn="l" defTabSz="45720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emf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485" y="5559552"/>
            <a:ext cx="8440283" cy="325894"/>
          </a:xfrm>
        </p:spPr>
        <p:txBody>
          <a:bodyPr/>
          <a:lstStyle/>
          <a:p>
            <a:r>
              <a:rPr lang="en-US" sz="2000" b="0" dirty="0">
                <a:latin typeface="Neo Sans Intel"/>
                <a:cs typeface="Neo Sans Intel"/>
              </a:rPr>
              <a:t>Prashant Majhi, Derchang Kau, Al Fazio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27653" y="2961600"/>
            <a:ext cx="10950515" cy="991276"/>
          </a:xfrm>
        </p:spPr>
        <p:txBody>
          <a:bodyPr/>
          <a:lstStyle/>
          <a:p>
            <a:r>
              <a:rPr lang="en-US" dirty="0"/>
              <a:t>Emerging Memory: Competitive Landscape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8150" y="6343650"/>
            <a:ext cx="158115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30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49" y="86857"/>
            <a:ext cx="11492081" cy="100580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</a:rPr>
              <a:t>Emerging Memory (3D RRAM) for Beyond 3D NAND?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" y="1282416"/>
            <a:ext cx="8152826" cy="5403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640" y="879761"/>
            <a:ext cx="508825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Samsung, International Workshop of Innovative Memory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333" y="1985633"/>
            <a:ext cx="4177851" cy="3493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21332" y="1857375"/>
            <a:ext cx="4070667" cy="37052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35471" y="1485469"/>
            <a:ext cx="194957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Samsung, IEDM, 2011</a:t>
            </a:r>
          </a:p>
        </p:txBody>
      </p:sp>
    </p:spTree>
    <p:extLst>
      <p:ext uri="{BB962C8B-B14F-4D97-AF65-F5344CB8AC3E}">
        <p14:creationId xmlns:p14="http://schemas.microsoft.com/office/powerpoint/2010/main" val="92916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793" y="257630"/>
            <a:ext cx="10972800" cy="988747"/>
          </a:xfrm>
        </p:spPr>
        <p:txBody>
          <a:bodyPr>
            <a:normAutofit/>
          </a:bodyPr>
          <a:lstStyle/>
          <a:p>
            <a:r>
              <a:rPr lang="en-US" dirty="0"/>
              <a:t>RRAM has Long History (Including Promises)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944" y="1214115"/>
            <a:ext cx="2636356" cy="2479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5" y="1717424"/>
            <a:ext cx="3266180" cy="3580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500" y="921334"/>
            <a:ext cx="3848624" cy="3321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962056"/>
            <a:ext cx="1433406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Neo Sans Intel"/>
                <a:cs typeface="Neo Sans Intel"/>
              </a:rPr>
              <a:t>Samsung IEDM 2004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2475" y="3524250"/>
            <a:ext cx="2956484" cy="2933882"/>
            <a:chOff x="5558866" y="2327357"/>
            <a:chExt cx="4177852" cy="41307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8867" y="2881165"/>
              <a:ext cx="4177851" cy="349361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558866" y="2752907"/>
              <a:ext cx="4070667" cy="37052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73005" y="2327357"/>
              <a:ext cx="2270212" cy="3683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tx2"/>
                  </a:solidFill>
                </a:rPr>
                <a:t>Samsung, IEDM, 2011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986141" y="4888718"/>
            <a:ext cx="28448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Neo Sans Intel"/>
                <a:cs typeface="Neo Sans Intel"/>
              </a:rPr>
              <a:t>Several announcements, but no major high density NVM product …. yet </a:t>
            </a:r>
          </a:p>
        </p:txBody>
      </p:sp>
    </p:spTree>
    <p:extLst>
      <p:ext uri="{BB962C8B-B14F-4D97-AF65-F5344CB8AC3E}">
        <p14:creationId xmlns:p14="http://schemas.microsoft.com/office/powerpoint/2010/main" val="424924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515" y="205321"/>
            <a:ext cx="10972800" cy="988747"/>
          </a:xfrm>
        </p:spPr>
        <p:txBody>
          <a:bodyPr>
            <a:normAutofit/>
          </a:bodyPr>
          <a:lstStyle/>
          <a:p>
            <a:r>
              <a:rPr lang="en-US" dirty="0"/>
              <a:t>Operation &amp; Characteristics of Filamentary RRAM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1875" y="1194068"/>
            <a:ext cx="4207298" cy="4028021"/>
            <a:chOff x="76200" y="1371600"/>
            <a:chExt cx="4496950" cy="4572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371600"/>
              <a:ext cx="4444240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228153" y="1992868"/>
              <a:ext cx="354397" cy="3842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18753" y="4507468"/>
              <a:ext cx="354397" cy="3842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154" y="4800600"/>
              <a:ext cx="354397" cy="3842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094349" y="1195944"/>
            <a:ext cx="6026169" cy="4907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Oxide RRAM Cell (</a:t>
            </a:r>
            <a:r>
              <a:rPr lang="en-US" sz="1800" b="1" i="1" u="sng" dirty="0"/>
              <a:t>Filamentary</a:t>
            </a:r>
            <a:r>
              <a:rPr lang="en-US" sz="1800" b="1" dirty="0"/>
              <a:t>): Typical 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750" y="5365347"/>
            <a:ext cx="7189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Need Sub-Stoichiometric Oxide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Forming (soft-breakdown)</a:t>
            </a:r>
            <a:r>
              <a:rPr lang="en-US" dirty="0"/>
              <a:t> and </a:t>
            </a:r>
            <a:r>
              <a:rPr lang="en-US" b="1" dirty="0"/>
              <a:t>First RESET </a:t>
            </a:r>
            <a:r>
              <a:rPr lang="en-US" dirty="0"/>
              <a:t>very critical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Switching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motion of Oxygen Vacancy and Redox 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370147" y="1468768"/>
            <a:ext cx="356460" cy="58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4023" y="1261202"/>
            <a:ext cx="1979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Oxygen vacancies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566309" y="1458655"/>
            <a:ext cx="4276239" cy="4254202"/>
            <a:chOff x="4015008" y="1219200"/>
            <a:chExt cx="5114112" cy="53152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173062" y="1371600"/>
              <a:ext cx="9475" cy="5162825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37107" y="2065490"/>
              <a:ext cx="2329966" cy="42173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396008" y="3497188"/>
              <a:ext cx="3147982" cy="13126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520794" y="2075412"/>
              <a:ext cx="23196" cy="142177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4666557" y="4834598"/>
              <a:ext cx="270551" cy="1448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496455" y="2490150"/>
              <a:ext cx="346695" cy="6688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683395" y="2617701"/>
              <a:ext cx="0" cy="490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981536" y="3733800"/>
              <a:ext cx="310072" cy="1172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5157597" y="4144395"/>
              <a:ext cx="610422" cy="2132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4349927" y="5283242"/>
              <a:ext cx="218235" cy="472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497019" y="4705697"/>
              <a:ext cx="456562" cy="8136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4015008" y="4071610"/>
              <a:ext cx="4871446" cy="4319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736731" y="3845684"/>
              <a:ext cx="392389" cy="384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V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11981" y="1219200"/>
              <a:ext cx="319803" cy="422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I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520794" y="3574308"/>
              <a:ext cx="0" cy="6407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173062" y="3994808"/>
              <a:ext cx="2188023" cy="1004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361085" y="2075412"/>
              <a:ext cx="0" cy="191939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224845" y="2075411"/>
              <a:ext cx="1743163" cy="795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173062" y="2075412"/>
              <a:ext cx="1435616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380311" y="4095292"/>
              <a:ext cx="0" cy="71452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361085" y="3574307"/>
              <a:ext cx="0" cy="64071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282207" y="3810001"/>
              <a:ext cx="419352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(B)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82207" y="1871990"/>
              <a:ext cx="421425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(C)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30865" y="6011765"/>
              <a:ext cx="406908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(F)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019301" y="4699085"/>
              <a:ext cx="427648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(G)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491265" y="3352800"/>
              <a:ext cx="365430" cy="28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(I)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141962" y="4142602"/>
              <a:ext cx="890136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(forming)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35770" y="4114801"/>
              <a:ext cx="659929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(SET)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15008" y="3761600"/>
              <a:ext cx="1136936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</a:t>
              </a:r>
              <a:r>
                <a:rPr lang="en-US" sz="1050" b="1" baseline="-25000" dirty="0" err="1">
                  <a:solidFill>
                    <a:prstClr val="black"/>
                  </a:solidFill>
                </a:rPr>
                <a:t>RESET..Stop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)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675387" y="3982100"/>
              <a:ext cx="549459" cy="549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435809" y="1828800"/>
              <a:ext cx="1049830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(Compliance)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74010" y="5994827"/>
              <a:ext cx="1130713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(RESET….start)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4899723" y="6282793"/>
              <a:ext cx="1435617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148608" y="3505200"/>
              <a:ext cx="1435616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431436" y="4826042"/>
              <a:ext cx="1869572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6224810" y="4676000"/>
              <a:ext cx="1149379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(RESET … stop)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435809" y="2042011"/>
              <a:ext cx="1004204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(SET…..stop)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62807" y="3304401"/>
              <a:ext cx="1012499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(SET…..start)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6377208" y="3584275"/>
              <a:ext cx="0" cy="55925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280924" y="4066401"/>
              <a:ext cx="722147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(Read)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072408" y="3733800"/>
              <a:ext cx="3048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497019" y="3533002"/>
              <a:ext cx="861101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(read-ON)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6072408" y="4010799"/>
              <a:ext cx="3048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497019" y="3810001"/>
              <a:ext cx="908801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I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(read-OFF)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4937107" y="3248799"/>
              <a:ext cx="1" cy="301792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396008" y="2971800"/>
              <a:ext cx="1145231" cy="326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V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(</a:t>
              </a:r>
              <a:r>
                <a:rPr lang="en-US" sz="1050" b="1" baseline="-25000" dirty="0" err="1">
                  <a:solidFill>
                    <a:prstClr val="black"/>
                  </a:solidFill>
                </a:rPr>
                <a:t>RESET..Start</a:t>
              </a:r>
              <a:r>
                <a:rPr lang="en-US" sz="1050" b="1" baseline="-25000" dirty="0">
                  <a:solidFill>
                    <a:prstClr val="black"/>
                  </a:solidFill>
                </a:rPr>
                <a:t>)</a:t>
              </a:r>
            </a:p>
          </p:txBody>
        </p:sp>
      </p:grpSp>
      <p:sp>
        <p:nvSpPr>
          <p:cNvPr id="61" name="Freeform 60"/>
          <p:cNvSpPr/>
          <p:nvPr/>
        </p:nvSpPr>
        <p:spPr>
          <a:xfrm>
            <a:off x="6851477" y="4357609"/>
            <a:ext cx="258641" cy="18819"/>
          </a:xfrm>
          <a:custGeom>
            <a:avLst/>
            <a:gdLst>
              <a:gd name="connsiteX0" fmla="*/ 276447 w 276447"/>
              <a:gd name="connsiteY0" fmla="*/ 21360 h 21360"/>
              <a:gd name="connsiteX1" fmla="*/ 159489 w 276447"/>
              <a:gd name="connsiteY1" fmla="*/ 10728 h 21360"/>
              <a:gd name="connsiteX2" fmla="*/ 127591 w 276447"/>
              <a:gd name="connsiteY2" fmla="*/ 95 h 21360"/>
              <a:gd name="connsiteX3" fmla="*/ 0 w 276447"/>
              <a:gd name="connsiteY3" fmla="*/ 21360 h 2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447" h="21360">
                <a:moveTo>
                  <a:pt x="276447" y="21360"/>
                </a:moveTo>
                <a:cubicBezTo>
                  <a:pt x="237461" y="17816"/>
                  <a:pt x="198242" y="16264"/>
                  <a:pt x="159489" y="10728"/>
                </a:cubicBezTo>
                <a:cubicBezTo>
                  <a:pt x="148394" y="9143"/>
                  <a:pt x="138799" y="95"/>
                  <a:pt x="127591" y="95"/>
                </a:cubicBezTo>
                <a:cubicBezTo>
                  <a:pt x="36224" y="95"/>
                  <a:pt x="48041" y="-2659"/>
                  <a:pt x="0" y="2136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158243" y="1960125"/>
            <a:ext cx="5552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(D), (J)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401216" y="3904823"/>
            <a:ext cx="7772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(A), (E), (H)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89014" y="3250034"/>
            <a:ext cx="33157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14514" y="5470478"/>
            <a:ext cx="33157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164891" y="2947701"/>
            <a:ext cx="33157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644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83668" y="1300924"/>
            <a:ext cx="6199632" cy="5023263"/>
            <a:chOff x="914400" y="918560"/>
            <a:chExt cx="7249345" cy="56134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1204832"/>
              <a:ext cx="7010399" cy="5327191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953000" y="4132612"/>
              <a:ext cx="2286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" name="Oval 7"/>
            <p:cNvSpPr/>
            <p:nvPr/>
          </p:nvSpPr>
          <p:spPr>
            <a:xfrm>
              <a:off x="4152899" y="4437412"/>
              <a:ext cx="2286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Oval 8"/>
            <p:cNvSpPr/>
            <p:nvPr/>
          </p:nvSpPr>
          <p:spPr>
            <a:xfrm>
              <a:off x="5486400" y="3751612"/>
              <a:ext cx="1143000" cy="30228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1389412"/>
              <a:ext cx="304800" cy="18288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62317" y="918560"/>
              <a:ext cx="2464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Ireset</a:t>
              </a:r>
              <a:r>
                <a:rPr lang="en-US" b="1" dirty="0">
                  <a:solidFill>
                    <a:srgbClr val="FF0000"/>
                  </a:solidFill>
                </a:rPr>
                <a:t> (max) variation</a:t>
              </a:r>
            </a:p>
          </p:txBody>
        </p:sp>
        <p:cxnSp>
          <p:nvCxnSpPr>
            <p:cNvPr id="12" name="Straight Arrow Connector 11"/>
            <p:cNvCxnSpPr>
              <a:stCxn id="10" idx="7"/>
            </p:cNvCxnSpPr>
            <p:nvPr/>
          </p:nvCxnSpPr>
          <p:spPr>
            <a:xfrm flipV="1">
              <a:off x="3993963" y="1204834"/>
              <a:ext cx="158936" cy="4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453117" y="585465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LRS variation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181600" y="4506812"/>
              <a:ext cx="1447800" cy="13478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339207" y="2848880"/>
              <a:ext cx="1824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V(set) variation</a:t>
              </a:r>
            </a:p>
          </p:txBody>
        </p:sp>
        <p:cxnSp>
          <p:nvCxnSpPr>
            <p:cNvPr id="16" name="Straight Arrow Connector 15"/>
            <p:cNvCxnSpPr>
              <a:stCxn id="9" idx="7"/>
            </p:cNvCxnSpPr>
            <p:nvPr/>
          </p:nvCxnSpPr>
          <p:spPr>
            <a:xfrm flipV="1">
              <a:off x="6462012" y="3218212"/>
              <a:ext cx="334530" cy="5776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670330" y="5857985"/>
              <a:ext cx="1649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HRS variation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2742063" y="4928272"/>
              <a:ext cx="1359658" cy="8990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22800"/>
          <a:stretch/>
        </p:blipFill>
        <p:spPr>
          <a:xfrm>
            <a:off x="7970871" y="1514523"/>
            <a:ext cx="3174506" cy="40563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02854" y="1156199"/>
            <a:ext cx="4133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Significant Variability at Low Currents (Stochastic)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61143" y="5744018"/>
            <a:ext cx="375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Note: Variability/Instability in RRAM more critical in 1S1R [cross-point architecture]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72515" y="205321"/>
            <a:ext cx="10972800" cy="9887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Operation &amp; Characteristics of Filamentary RRAM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850247" y="1514523"/>
            <a:ext cx="1157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IMEC, IMW 2013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3711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274398"/>
            <a:ext cx="10972800" cy="711173"/>
          </a:xfrm>
        </p:spPr>
        <p:txBody>
          <a:bodyPr>
            <a:normAutofit fontScale="90000"/>
          </a:bodyPr>
          <a:lstStyle/>
          <a:p>
            <a:r>
              <a:rPr lang="en-US" dirty="0"/>
              <a:t>3D NAND Scaling Continues ….</a:t>
            </a:r>
            <a:r>
              <a:rPr lang="en-US" sz="3100" dirty="0"/>
              <a:t> Scope for Emerging Memory?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976"/>
          <a:stretch/>
        </p:blipFill>
        <p:spPr>
          <a:xfrm>
            <a:off x="164592" y="985571"/>
            <a:ext cx="5879592" cy="5375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140" y="3673207"/>
            <a:ext cx="5679992" cy="3116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0860" y="918938"/>
            <a:ext cx="545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280"/>
                </a:solidFill>
                <a:latin typeface="Neo Sans Intel"/>
                <a:cs typeface="Neo Sans Intel"/>
              </a:rPr>
              <a:t>Continued Bit Density Growth [2D =&gt; 3D ….]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592" y="1163795"/>
            <a:ext cx="1375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Source: </a:t>
            </a:r>
            <a:r>
              <a:rPr lang="en-US" sz="1000" dirty="0" err="1">
                <a:solidFill>
                  <a:schemeClr val="tx2"/>
                </a:solidFill>
                <a:latin typeface="Neo Sans Intel"/>
                <a:cs typeface="Neo Sans Intel"/>
              </a:rPr>
              <a:t>Techinsights</a:t>
            </a:r>
            <a:endParaRPr lang="en-US" sz="1000" dirty="0">
              <a:solidFill>
                <a:schemeClr val="tx2"/>
              </a:solidFill>
              <a:latin typeface="Neo Sans Intel"/>
              <a:cs typeface="Neo Sans Inte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240738"/>
            <a:ext cx="5943600" cy="2279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55827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49" y="86857"/>
            <a:ext cx="11492081" cy="100580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</a:rPr>
              <a:t>Emerging Memory for Beyond 3D NAND?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02" y="896113"/>
            <a:ext cx="9134374" cy="5790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82259">
            <a:off x="7269573" y="3243890"/>
            <a:ext cx="448064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280"/>
                </a:solidFill>
                <a:latin typeface="Neo Sans Intel"/>
                <a:cs typeface="Neo Sans Intel"/>
              </a:rPr>
              <a:t>Not Many Recent Publications Positioning 3D RRAM for Beyond 3D NAND Scaling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6950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241"/>
            <a:ext cx="12462644" cy="1005803"/>
          </a:xfrm>
        </p:spPr>
        <p:txBody>
          <a:bodyPr>
            <a:noAutofit/>
          </a:bodyPr>
          <a:lstStyle/>
          <a:p>
            <a:r>
              <a:rPr lang="en-US" sz="3500" dirty="0">
                <a:latin typeface="+mj-lt"/>
              </a:rPr>
              <a:t>Emerging Memories for SCM in 3D XP Architectures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0639" y="5102675"/>
            <a:ext cx="6295382" cy="38221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280"/>
                </a:solidFill>
                <a:latin typeface="Neo Sans Intel"/>
                <a:cs typeface="Neo Sans Intel"/>
              </a:rPr>
              <a:t>Key Challenge:  Appropriate </a:t>
            </a:r>
            <a:r>
              <a:rPr lang="en-US" dirty="0" err="1">
                <a:solidFill>
                  <a:srgbClr val="004280"/>
                </a:solidFill>
                <a:latin typeface="Neo Sans Intel"/>
                <a:cs typeface="Neo Sans Intel"/>
              </a:rPr>
              <a:t>Memory+Selector</a:t>
            </a:r>
            <a:r>
              <a:rPr lang="en-US" dirty="0">
                <a:solidFill>
                  <a:srgbClr val="004280"/>
                </a:solidFill>
                <a:latin typeface="Neo Sans Intel"/>
                <a:cs typeface="Neo Sans Intel"/>
              </a:rPr>
              <a:t> Combination</a:t>
            </a:r>
          </a:p>
        </p:txBody>
      </p:sp>
      <p:sp>
        <p:nvSpPr>
          <p:cNvPr id="11" name="Isosceles Triangle 10"/>
          <p:cNvSpPr/>
          <p:nvPr/>
        </p:nvSpPr>
        <p:spPr>
          <a:xfrm>
            <a:off x="769076" y="1401263"/>
            <a:ext cx="5041555" cy="4550908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8958" y="5942298"/>
            <a:ext cx="2648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4280"/>
                </a:solidFill>
                <a:cs typeface="Neo Sans Intel"/>
              </a:rPr>
              <a:t>Cost, Capacity or Density, Retention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5286" y="1004863"/>
            <a:ext cx="3197478" cy="383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4280"/>
                </a:solidFill>
                <a:cs typeface="Neo Sans Intel"/>
              </a:rPr>
              <a:t>Speed, Bandwidth, Endurance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1961" y="2226590"/>
            <a:ext cx="875779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SRAM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9564" y="3032338"/>
            <a:ext cx="900573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DRAM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3369" y="3940977"/>
            <a:ext cx="2683791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Storage Class Memory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39564" y="4755752"/>
            <a:ext cx="950159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NAND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4433" y="5493299"/>
            <a:ext cx="730834" cy="430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cs typeface="Neo Sans Intel"/>
              </a:rPr>
              <a:t>HDD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5183"/>
            <a:ext cx="2567729" cy="16622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473" y="4745327"/>
            <a:ext cx="1562366" cy="313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cs typeface="Neo Sans Intel"/>
              </a:rPr>
              <a:t>Intel 3D Cross-point</a:t>
            </a:r>
          </a:p>
        </p:txBody>
      </p:sp>
      <p:sp>
        <p:nvSpPr>
          <p:cNvPr id="25" name="Oval 24"/>
          <p:cNvSpPr/>
          <p:nvPr/>
        </p:nvSpPr>
        <p:spPr>
          <a:xfrm>
            <a:off x="2551975" y="3717112"/>
            <a:ext cx="2197669" cy="834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9587" t="7337" r="16163" b="50747"/>
          <a:stretch/>
        </p:blipFill>
        <p:spPr>
          <a:xfrm>
            <a:off x="7417923" y="815467"/>
            <a:ext cx="2828926" cy="20002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881995" y="2909955"/>
            <a:ext cx="2136484" cy="431803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cs typeface="Neo Sans Intel"/>
              </a:rPr>
              <a:t>Resistance Change ReRAM[1D, 2D], PCM [3D]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166178" y="2914958"/>
            <a:ext cx="1645036" cy="431803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cs typeface="Neo Sans Intel"/>
              </a:rPr>
              <a:t>Ferroelectrics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536592" y="2909955"/>
            <a:ext cx="2136484" cy="431803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cs typeface="Neo Sans Intel"/>
              </a:rPr>
              <a:t>Magnetic </a:t>
            </a: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cs typeface="Neo Sans Intel"/>
              </a:rPr>
              <a:t>[MRAM, STT(SOT)MRAM]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30056" y="4228120"/>
            <a:ext cx="1303877" cy="431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cs typeface="Neo Sans Intel"/>
              </a:rPr>
              <a:t>Volatile filament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476072" y="4197758"/>
            <a:ext cx="1435239" cy="431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cs typeface="Neo Sans Intel"/>
              </a:rPr>
              <a:t>Ovonic Threshold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36592" y="4228120"/>
            <a:ext cx="1369922" cy="431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cs typeface="Neo Sans Intel"/>
              </a:rPr>
              <a:t>Thermionic</a:t>
            </a:r>
          </a:p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cs typeface="Neo Sans Intel"/>
              </a:rPr>
              <a:t> [diode, MIEC, ..]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53064" y="4202230"/>
            <a:ext cx="1303877" cy="431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cs typeface="Neo Sans Intel"/>
              </a:rPr>
              <a:t>Metal-Insulator Transition</a:t>
            </a:r>
          </a:p>
        </p:txBody>
      </p:sp>
      <p:cxnSp>
        <p:nvCxnSpPr>
          <p:cNvPr id="6" name="Straight Arrow Connector 5"/>
          <p:cNvCxnSpPr>
            <a:stCxn id="27" idx="2"/>
            <a:endCxn id="31" idx="0"/>
          </p:cNvCxnSpPr>
          <p:nvPr/>
        </p:nvCxnSpPr>
        <p:spPr>
          <a:xfrm flipH="1">
            <a:off x="6221553" y="3341758"/>
            <a:ext cx="383281" cy="88636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7" idx="2"/>
            <a:endCxn id="29" idx="0"/>
          </p:cNvCxnSpPr>
          <p:nvPr/>
        </p:nvCxnSpPr>
        <p:spPr>
          <a:xfrm>
            <a:off x="6604834" y="3341758"/>
            <a:ext cx="1277161" cy="88636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7" idx="2"/>
            <a:endCxn id="34" idx="0"/>
          </p:cNvCxnSpPr>
          <p:nvPr/>
        </p:nvCxnSpPr>
        <p:spPr>
          <a:xfrm>
            <a:off x="6604834" y="3341758"/>
            <a:ext cx="2900169" cy="86047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2"/>
          </p:cNvCxnSpPr>
          <p:nvPr/>
        </p:nvCxnSpPr>
        <p:spPr>
          <a:xfrm>
            <a:off x="6604834" y="3341758"/>
            <a:ext cx="4606992" cy="85099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1" idx="2"/>
            <a:endCxn id="31" idx="0"/>
          </p:cNvCxnSpPr>
          <p:nvPr/>
        </p:nvCxnSpPr>
        <p:spPr>
          <a:xfrm flipH="1">
            <a:off x="6221553" y="3341758"/>
            <a:ext cx="2728684" cy="88636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  <a:endCxn id="29" idx="0"/>
          </p:cNvCxnSpPr>
          <p:nvPr/>
        </p:nvCxnSpPr>
        <p:spPr>
          <a:xfrm flipH="1">
            <a:off x="7881995" y="3341758"/>
            <a:ext cx="1068242" cy="88636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1" idx="2"/>
            <a:endCxn id="34" idx="0"/>
          </p:cNvCxnSpPr>
          <p:nvPr/>
        </p:nvCxnSpPr>
        <p:spPr>
          <a:xfrm>
            <a:off x="8950237" y="3341758"/>
            <a:ext cx="554766" cy="86047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1" idx="2"/>
            <a:endCxn id="30" idx="0"/>
          </p:cNvCxnSpPr>
          <p:nvPr/>
        </p:nvCxnSpPr>
        <p:spPr>
          <a:xfrm>
            <a:off x="8950237" y="3341758"/>
            <a:ext cx="2243455" cy="8560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6" idx="2"/>
            <a:endCxn id="31" idx="0"/>
          </p:cNvCxnSpPr>
          <p:nvPr/>
        </p:nvCxnSpPr>
        <p:spPr>
          <a:xfrm flipH="1">
            <a:off x="6221553" y="3346761"/>
            <a:ext cx="4767143" cy="8813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6" idx="2"/>
            <a:endCxn id="29" idx="0"/>
          </p:cNvCxnSpPr>
          <p:nvPr/>
        </p:nvCxnSpPr>
        <p:spPr>
          <a:xfrm flipH="1">
            <a:off x="7881995" y="3346761"/>
            <a:ext cx="3106701" cy="8813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6" idx="2"/>
            <a:endCxn id="34" idx="0"/>
          </p:cNvCxnSpPr>
          <p:nvPr/>
        </p:nvCxnSpPr>
        <p:spPr>
          <a:xfrm flipH="1">
            <a:off x="9505003" y="3346761"/>
            <a:ext cx="1483693" cy="85546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6" idx="2"/>
            <a:endCxn id="30" idx="0"/>
          </p:cNvCxnSpPr>
          <p:nvPr/>
        </p:nvCxnSpPr>
        <p:spPr>
          <a:xfrm>
            <a:off x="10988696" y="3346761"/>
            <a:ext cx="204996" cy="85099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557670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53419"/>
            <a:ext cx="10972800" cy="988747"/>
          </a:xfrm>
        </p:spPr>
        <p:txBody>
          <a:bodyPr>
            <a:normAutofit/>
          </a:bodyPr>
          <a:lstStyle/>
          <a:p>
            <a:r>
              <a:rPr lang="en-US" dirty="0"/>
              <a:t>Many Industry Players Pursuing 3D XP Options</a:t>
            </a:r>
            <a:br>
              <a:rPr lang="en-US" dirty="0"/>
            </a:br>
            <a:r>
              <a:rPr lang="en-US" sz="2400" dirty="0"/>
              <a:t>(Select Examples of RRAM and OTS+PCM Based)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6720" y="1219795"/>
          <a:ext cx="1150806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40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Memory</a:t>
                      </a:r>
                      <a:r>
                        <a:rPr lang="en-US" sz="1200" baseline="0" dirty="0"/>
                        <a:t> 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Memory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Cons?*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R&amp;D Effort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Sandisk</a:t>
                      </a:r>
                      <a:r>
                        <a:rPr lang="en-US" sz="1200" dirty="0"/>
                        <a:t>/WD/Unity/Rambus/4DS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1R (filament / interfacial)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(Non)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linear RRAM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Stackable </a:t>
                      </a:r>
                      <a:r>
                        <a:rPr lang="en-US" sz="1200" dirty="0"/>
                        <a:t>4f2;</a:t>
                      </a:r>
                      <a:r>
                        <a:rPr lang="en-US" sz="1200" baseline="0" dirty="0"/>
                        <a:t> 3D RRAM (Selector-less)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Variability(stochastic); High R at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University</a:t>
                      </a:r>
                      <a:r>
                        <a:rPr lang="en-US" sz="1200" baseline="0" dirty="0"/>
                        <a:t> Collab and internal R&amp;D; Limited Array Demo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Hynix/HP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SiOx</a:t>
                      </a:r>
                      <a:r>
                        <a:rPr lang="en-US" sz="1200" dirty="0"/>
                        <a:t>(S)/ ox-RRAM</a:t>
                      </a:r>
                    </a:p>
                    <a:p>
                      <a:r>
                        <a:rPr lang="en-US" sz="1200" dirty="0" err="1"/>
                        <a:t>NbOx</a:t>
                      </a:r>
                      <a:r>
                        <a:rPr lang="en-US" sz="1200" dirty="0"/>
                        <a:t> Selector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3D RRAM; </a:t>
                      </a:r>
                      <a:r>
                        <a:rPr lang="en-US" sz="1200" baseline="0" dirty="0"/>
                        <a:t> Scaled (filament)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Variability(stochastic); RRAM</a:t>
                      </a:r>
                      <a:r>
                        <a:rPr lang="en-US" sz="1200" baseline="0" dirty="0"/>
                        <a:t> compatibility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Array demo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Crossbar/SMIC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1T-nR; 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Oxide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Stackable </a:t>
                      </a:r>
                      <a:r>
                        <a:rPr lang="en-US" sz="1200" dirty="0"/>
                        <a:t>4f2; High NL; FAAST</a:t>
                      </a:r>
                      <a:r>
                        <a:rPr lang="en-US" sz="1200" baseline="0" dirty="0"/>
                        <a:t> selector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Disturb; Variability;</a:t>
                      </a:r>
                      <a:r>
                        <a:rPr lang="en-US" sz="1200" baseline="0" dirty="0"/>
                        <a:t> Integration Compatibility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Array demo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Sony / Micron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1T1R =&gt; 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OTS(s)+CBRAM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Stackable </a:t>
                      </a:r>
                      <a:r>
                        <a:rPr lang="en-US" sz="1200" dirty="0"/>
                        <a:t>4f2; High NL;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Complex integration for</a:t>
                      </a:r>
                      <a:r>
                        <a:rPr lang="en-US" sz="1200" baseline="0" dirty="0"/>
                        <a:t> Cu; Disturb; Variability;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device</a:t>
                      </a:r>
                      <a:r>
                        <a:rPr lang="en-US" sz="1200" baseline="0" dirty="0"/>
                        <a:t> Level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Nantero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1T-1R;</a:t>
                      </a:r>
                      <a:r>
                        <a:rPr lang="en-US" sz="1200" baseline="0" dirty="0"/>
                        <a:t> 1R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CNT based RRAM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Selector-less 4F2;</a:t>
                      </a:r>
                    </a:p>
                    <a:p>
                      <a:r>
                        <a:rPr lang="en-US" sz="1200" dirty="0"/>
                        <a:t>High Speed;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 NL; Inhibit / Disturb; Variability;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Univ</a:t>
                      </a:r>
                      <a:r>
                        <a:rPr lang="en-US" sz="1200" dirty="0"/>
                        <a:t> and Internal R&amp;D; Limited Array</a:t>
                      </a:r>
                      <a:r>
                        <a:rPr lang="en-US" sz="1200" baseline="0" dirty="0"/>
                        <a:t> Demo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4409" y="6216831"/>
            <a:ext cx="5418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tx2"/>
                </a:solidFill>
                <a:latin typeface="Neo Sans Intel"/>
                <a:cs typeface="Neo Sans Intel"/>
              </a:rPr>
              <a:t>* Perception based on understanding of memory switching mechanism and published data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26720" y="3992744"/>
          <a:ext cx="11479872" cy="2229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9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58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7851">
                <a:tc>
                  <a:txBody>
                    <a:bodyPr/>
                    <a:lstStyle/>
                    <a:p>
                      <a:r>
                        <a:rPr lang="en-US" sz="1200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Memory</a:t>
                      </a:r>
                      <a:r>
                        <a:rPr lang="en-US" sz="1200" baseline="0" dirty="0"/>
                        <a:t> 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Memory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Cons?*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R&amp;D Effort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661">
                <a:tc>
                  <a:txBody>
                    <a:bodyPr/>
                    <a:lstStyle/>
                    <a:p>
                      <a:r>
                        <a:rPr lang="en-US" sz="1200" dirty="0"/>
                        <a:t>IBM / </a:t>
                      </a:r>
                      <a:r>
                        <a:rPr lang="en-US" sz="1200" dirty="0" err="1"/>
                        <a:t>Macronix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1T1R =&gt; 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OTS+PCM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3D stackable; Engineering composition for thermal 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Limited</a:t>
                      </a:r>
                      <a:r>
                        <a:rPr lang="en-US" sz="1200" baseline="0" dirty="0"/>
                        <a:t> operating window (Variability?)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Small</a:t>
                      </a:r>
                      <a:r>
                        <a:rPr lang="en-US" sz="1200" baseline="0" dirty="0"/>
                        <a:t> a</a:t>
                      </a:r>
                      <a:r>
                        <a:rPr lang="en-US" sz="1200" dirty="0"/>
                        <a:t>rray demo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61">
                <a:tc>
                  <a:txBody>
                    <a:bodyPr/>
                    <a:lstStyle/>
                    <a:p>
                      <a:r>
                        <a:rPr lang="en-US" sz="1200" dirty="0"/>
                        <a:t>Hynix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1S1R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 + PCM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3D stackable; Engineering composition for RW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Array demo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556">
                <a:tc>
                  <a:txBody>
                    <a:bodyPr/>
                    <a:lstStyle/>
                    <a:p>
                      <a:r>
                        <a:rPr lang="en-US" sz="1200" dirty="0"/>
                        <a:t>IMEC/</a:t>
                      </a:r>
                      <a:r>
                        <a:rPr lang="en-US" sz="1200" baseline="0" dirty="0"/>
                        <a:t> CEA-LETI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1S1R 3DXP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OTS+PCM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3D stackable;</a:t>
                      </a:r>
                      <a:r>
                        <a:rPr lang="en-US" sz="1200" baseline="0" dirty="0"/>
                        <a:t> Binary alloys based OTS Selectors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Limited</a:t>
                      </a:r>
                      <a:r>
                        <a:rPr lang="en-US" sz="1200" baseline="0" dirty="0"/>
                        <a:t> operating window (Variability?)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Internal R&amp;D; device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715">
                <a:tc>
                  <a:txBody>
                    <a:bodyPr/>
                    <a:lstStyle/>
                    <a:p>
                      <a:r>
                        <a:rPr lang="en-US" sz="1200" dirty="0"/>
                        <a:t>Multiple </a:t>
                      </a:r>
                      <a:r>
                        <a:rPr lang="en-US" sz="1200" dirty="0" err="1"/>
                        <a:t>Univ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3DXP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OTS + PCM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Materials engineering</a:t>
                      </a:r>
                      <a:r>
                        <a:rPr lang="en-US" sz="1200" baseline="0" dirty="0"/>
                        <a:t> for Scalability, Reliability, </a:t>
                      </a:r>
                      <a:r>
                        <a:rPr lang="en-US" sz="1200" baseline="0" dirty="0" err="1"/>
                        <a:t>Extendability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 array</a:t>
                      </a:r>
                      <a:r>
                        <a:rPr lang="en-US" sz="1200" baseline="0" dirty="0"/>
                        <a:t> data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Device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58027" y="234606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RRAM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83634" y="4860547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OTS + PCM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63271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49" y="207506"/>
            <a:ext cx="11678411" cy="794526"/>
          </a:xfrm>
        </p:spPr>
        <p:txBody>
          <a:bodyPr>
            <a:noAutofit/>
          </a:bodyPr>
          <a:lstStyle/>
          <a:p>
            <a:r>
              <a:rPr lang="en-US" sz="3600" dirty="0"/>
              <a:t>HP-Hynix-</a:t>
            </a:r>
            <a:r>
              <a:rPr lang="en-US" sz="3600" dirty="0" err="1"/>
              <a:t>Sandisk</a:t>
            </a:r>
            <a:r>
              <a:rPr lang="en-US" sz="3600" dirty="0"/>
              <a:t>/WD </a:t>
            </a:r>
            <a:r>
              <a:rPr lang="en-US" sz="3600" dirty="0" err="1"/>
              <a:t>Memristor</a:t>
            </a:r>
            <a:r>
              <a:rPr lang="en-US" sz="3600" dirty="0"/>
              <a:t>/</a:t>
            </a:r>
            <a:r>
              <a:rPr lang="en-US" sz="3600" dirty="0">
                <a:sym typeface="Wingdings" panose="05000000000000000000" pitchFamily="2" charset="2"/>
              </a:rPr>
              <a:t>RRAM Timeline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9" y="1049702"/>
            <a:ext cx="3532817" cy="470581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776546" y="3220472"/>
            <a:ext cx="8415454" cy="278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67922" y="3402609"/>
            <a:ext cx="0" cy="29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1550" y="369997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2012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591102" y="3409373"/>
            <a:ext cx="0" cy="29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87961" y="370674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2014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826189" y="3409373"/>
            <a:ext cx="0" cy="29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98263" y="373507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755516"/>
            <a:ext cx="3747116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HP JDP with Hynix .. For 2013 product!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4029307" y="1780107"/>
            <a:ext cx="1813932" cy="959004"/>
          </a:xfrm>
          <a:prstGeom prst="wedgeRectCallout">
            <a:avLst>
              <a:gd name="adj1" fmla="val -49931"/>
              <a:gd name="adj2" fmla="val 10256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Academic collaborations on 1T1R /1R1r on </a:t>
            </a:r>
            <a:r>
              <a:rPr lang="en-US" sz="1200" dirty="0" err="1">
                <a:solidFill>
                  <a:prstClr val="black"/>
                </a:solidFill>
              </a:rPr>
              <a:t>TiOx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AlOx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6807818" y="4535518"/>
            <a:ext cx="2018371" cy="959004"/>
          </a:xfrm>
          <a:prstGeom prst="wedgeRectCallout">
            <a:avLst>
              <a:gd name="adj1" fmla="val 33945"/>
              <a:gd name="adj2" fmla="val -16410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HP Hynix IEDM 2015 on Cross-Point 1S1R with NbO2 selector [2x nm]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4274634" y="4388822"/>
            <a:ext cx="2018371" cy="959004"/>
          </a:xfrm>
          <a:prstGeom prst="wedgeRectCallout">
            <a:avLst>
              <a:gd name="adj1" fmla="val 46835"/>
              <a:gd name="adj2" fmla="val -14550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HP Hynix VLSI 2014 on NbO2 selector for cross-point [5x nm]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6364440" y="815022"/>
            <a:ext cx="2344743" cy="720275"/>
          </a:xfrm>
          <a:prstGeom prst="wedgeRectCallout">
            <a:avLst>
              <a:gd name="adj1" fmla="val 29693"/>
              <a:gd name="adj2" fmla="val 28377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HP signs JDP with </a:t>
            </a:r>
            <a:r>
              <a:rPr lang="en-US" sz="1200" dirty="0" err="1">
                <a:solidFill>
                  <a:prstClr val="black"/>
                </a:solidFill>
              </a:rPr>
              <a:t>Sandisk</a:t>
            </a:r>
            <a:r>
              <a:rPr lang="en-US" sz="1200" dirty="0">
                <a:solidFill>
                  <a:prstClr val="black"/>
                </a:solidFill>
              </a:rPr>
              <a:t> for RRAM based SCM</a:t>
            </a:r>
          </a:p>
        </p:txBody>
      </p:sp>
      <p:sp>
        <p:nvSpPr>
          <p:cNvPr id="19" name="Rectangular Callout 18"/>
          <p:cNvSpPr/>
          <p:nvPr/>
        </p:nvSpPr>
        <p:spPr>
          <a:xfrm>
            <a:off x="8606388" y="1537156"/>
            <a:ext cx="2344743" cy="1471441"/>
          </a:xfrm>
          <a:prstGeom prst="wedgeRectCallout">
            <a:avLst>
              <a:gd name="adj1" fmla="val 21518"/>
              <a:gd name="adj2" fmla="val 66889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prstClr val="black"/>
                </a:solidFill>
              </a:rPr>
              <a:t>Sandisk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  <a:sym typeface="Wingdings" panose="05000000000000000000" pitchFamily="2" charset="2"/>
              </a:rPr>
              <a:t> Western Digital;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sym typeface="Wingdings" panose="05000000000000000000" pitchFamily="2" charset="2"/>
              </a:rPr>
              <a:t>HP continues JDP with WD;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sym typeface="Wingdings" panose="05000000000000000000" pitchFamily="2" charset="2"/>
              </a:rPr>
              <a:t>WD has JDP with 4DS (2014+) and signs on Rambus (March 17) .. Interfacial RRAM approach?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0816531" y="3448845"/>
            <a:ext cx="0" cy="29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688605" y="377454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2018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10173629" y="4546238"/>
            <a:ext cx="2018371" cy="959004"/>
          </a:xfrm>
          <a:prstGeom prst="wedgeRectCallout">
            <a:avLst>
              <a:gd name="adj1" fmla="val 33945"/>
              <a:gd name="adj2" fmla="val -16410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WD indicated, no future for NbO2 selector (Stanford RRAM workshop)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7943458" y="5614568"/>
            <a:ext cx="2018371" cy="959004"/>
          </a:xfrm>
          <a:prstGeom prst="wedgeRectCallout">
            <a:avLst>
              <a:gd name="adj1" fmla="val 74718"/>
              <a:gd name="adj2" fmla="val -273758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Hynix </a:t>
            </a:r>
            <a:r>
              <a:rPr lang="en-US" sz="1200" dirty="0" err="1">
                <a:solidFill>
                  <a:prstClr val="black"/>
                </a:solidFill>
              </a:rPr>
              <a:t>SiOx</a:t>
            </a:r>
            <a:r>
              <a:rPr lang="en-US" sz="1200" dirty="0">
                <a:solidFill>
                  <a:prstClr val="black"/>
                </a:solidFill>
              </a:rPr>
              <a:t> (As doped) Selector with RRAM for 4F2 (IEDM/VLSI)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5892114" y="1633138"/>
            <a:ext cx="1813932" cy="1467288"/>
          </a:xfrm>
          <a:prstGeom prst="wedgeRectCallout">
            <a:avLst>
              <a:gd name="adj1" fmla="val -94039"/>
              <a:gd name="adj2" fmla="val 60108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0" t="1368" r="8400" b="3191"/>
          <a:stretch/>
        </p:blipFill>
        <p:spPr>
          <a:xfrm>
            <a:off x="5940494" y="1663480"/>
            <a:ext cx="1583409" cy="1090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2498" y="2829479"/>
            <a:ext cx="1572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Unity =&gt; Rambus </a:t>
            </a:r>
            <a:r>
              <a:rPr lang="en-US" sz="1000" dirty="0" err="1">
                <a:solidFill>
                  <a:schemeClr val="tx2"/>
                </a:solidFill>
                <a:latin typeface="Neo Sans Intel"/>
                <a:cs typeface="Neo Sans Intel"/>
              </a:rPr>
              <a:t>CMOx</a:t>
            </a:r>
            <a:endParaRPr lang="en-US" sz="1000" dirty="0">
              <a:solidFill>
                <a:schemeClr val="tx2"/>
              </a:solidFill>
              <a:latin typeface="Neo Sans Intel"/>
              <a:cs typeface="Neo Sans Int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14577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52" y="165350"/>
            <a:ext cx="10972800" cy="680218"/>
          </a:xfrm>
        </p:spPr>
        <p:txBody>
          <a:bodyPr>
            <a:normAutofit/>
          </a:bodyPr>
          <a:lstStyle/>
          <a:p>
            <a:r>
              <a:rPr lang="en-US" dirty="0"/>
              <a:t>Hynix/HP on Cross Point 4F2 with 1S1R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051" t="4020" r="26890" b="22987"/>
          <a:stretch/>
        </p:blipFill>
        <p:spPr>
          <a:xfrm>
            <a:off x="2584677" y="3368614"/>
            <a:ext cx="2040527" cy="2185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24" y="1424204"/>
            <a:ext cx="5157216" cy="1809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336" r="559" b="12159"/>
          <a:stretch/>
        </p:blipFill>
        <p:spPr>
          <a:xfrm>
            <a:off x="157352" y="3418561"/>
            <a:ext cx="2427325" cy="1810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261" y="3438246"/>
            <a:ext cx="1868250" cy="1886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302" y="1006227"/>
            <a:ext cx="4407776" cy="13670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529" y="2875319"/>
            <a:ext cx="2205327" cy="2544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b="22043"/>
          <a:stretch/>
        </p:blipFill>
        <p:spPr>
          <a:xfrm>
            <a:off x="9257856" y="2589276"/>
            <a:ext cx="2675390" cy="3541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2269" y="1662322"/>
            <a:ext cx="95250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Neo Sans Intel"/>
                <a:cs typeface="Neo Sans Intel"/>
              </a:rPr>
              <a:t>IEDM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2529" y="1348477"/>
            <a:ext cx="95250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Neo Sans Intel"/>
                <a:cs typeface="Neo Sans Intel"/>
              </a:rPr>
              <a:t>IEDM 2017</a:t>
            </a:r>
          </a:p>
        </p:txBody>
      </p:sp>
    </p:spTree>
    <p:extLst>
      <p:ext uri="{BB962C8B-B14F-4D97-AF65-F5344CB8AC3E}">
        <p14:creationId xmlns:p14="http://schemas.microsoft.com/office/powerpoint/2010/main" val="120792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2712" y="299313"/>
            <a:ext cx="10972800" cy="988747"/>
          </a:xfrm>
        </p:spPr>
        <p:txBody>
          <a:bodyPr/>
          <a:lstStyle/>
          <a:p>
            <a:r>
              <a:rPr lang="en-US" dirty="0"/>
              <a:t>Exec Summary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36601" y="1588624"/>
            <a:ext cx="11844528" cy="4497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Arial"/>
              <a:buNone/>
              <a:defRPr sz="2400" b="0" kern="1200">
                <a:solidFill>
                  <a:srgbClr val="0071C5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133" kern="120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533"/>
              </a:spcBef>
              <a:buFont typeface="Wingdings" charset="2"/>
              <a:buChar char="§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ts val="267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Emerging memories positioned as scaling option for SRAM, DRAM, SCM and NAND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Critical challenges (variability) in filamentary RRAM/CBRAM limiting its potential for high density NVM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Significant R&amp;D  on Cross-Point based alternative memories for Storage Class Memory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Emerging memory gaining traction for embedded NVM and ML/AI applications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2778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70" y="173736"/>
            <a:ext cx="10972800" cy="988747"/>
          </a:xfrm>
        </p:spPr>
        <p:txBody>
          <a:bodyPr/>
          <a:lstStyle/>
          <a:p>
            <a:r>
              <a:rPr lang="en-US" dirty="0" err="1"/>
              <a:t>CrossBar</a:t>
            </a:r>
            <a:r>
              <a:rPr lang="en-US" dirty="0"/>
              <a:t>:  1T1R and 1T </a:t>
            </a:r>
            <a:r>
              <a:rPr lang="en-US" dirty="0" err="1"/>
              <a:t>nR</a:t>
            </a:r>
            <a:r>
              <a:rPr lang="en-US" dirty="0"/>
              <a:t> [1S1R]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588"/>
          <a:stretch/>
        </p:blipFill>
        <p:spPr>
          <a:xfrm>
            <a:off x="211074" y="955293"/>
            <a:ext cx="7716774" cy="4727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612" y="3319049"/>
            <a:ext cx="4121339" cy="2834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724" y="876300"/>
            <a:ext cx="4867275" cy="2277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00750" y="5794867"/>
            <a:ext cx="843501" cy="2539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  <a:latin typeface="Neo Sans Intel"/>
                <a:cs typeface="Neo Sans Intel"/>
              </a:rPr>
              <a:t>FMS, 2017</a:t>
            </a:r>
          </a:p>
        </p:txBody>
      </p:sp>
    </p:spTree>
    <p:extLst>
      <p:ext uri="{BB962C8B-B14F-4D97-AF65-F5344CB8AC3E}">
        <p14:creationId xmlns:p14="http://schemas.microsoft.com/office/powerpoint/2010/main" val="691080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583" y="1314454"/>
            <a:ext cx="2934737" cy="1640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105" y="1314454"/>
            <a:ext cx="903224" cy="12858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322" y="3298680"/>
            <a:ext cx="4662570" cy="287703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041" y="173736"/>
            <a:ext cx="5429133" cy="796797"/>
          </a:xfrm>
        </p:spPr>
        <p:txBody>
          <a:bodyPr>
            <a:noAutofit/>
          </a:bodyPr>
          <a:lstStyle/>
          <a:p>
            <a:r>
              <a:rPr lang="en-US" sz="3600" dirty="0"/>
              <a:t>Sony Micron on CBRAM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755" y="1025882"/>
            <a:ext cx="2595881" cy="2180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9427" y="942338"/>
            <a:ext cx="1960793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Neo Sans Intel"/>
                <a:cs typeface="Neo Sans Intel"/>
              </a:rPr>
              <a:t>IEDM 2017, IMW 2018’2019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419" y="2544164"/>
            <a:ext cx="2351440" cy="2523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1845" y="650951"/>
            <a:ext cx="4087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Neo Sans Intel"/>
                <a:cs typeface="Neo Sans Intel"/>
              </a:rPr>
              <a:t>Sony Cross-Point 1S1R (OTS + CBRAM)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100" y="1905981"/>
            <a:ext cx="298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Neo Sans Intel"/>
                <a:cs typeface="Neo Sans Intel"/>
              </a:rPr>
              <a:t>Sony Micron 1T1R (CBRAM)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9756" y="2244535"/>
            <a:ext cx="2039341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Neo Sans Intel"/>
                <a:cs typeface="Neo Sans Intel"/>
              </a:rPr>
              <a:t>VLSI, IEDM, ISSCC (’14-’17)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80" y="2681335"/>
            <a:ext cx="3137805" cy="22496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680" y="1905981"/>
            <a:ext cx="5791655" cy="325271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05131" y="700161"/>
            <a:ext cx="6286869" cy="55863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5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52078" y="2829618"/>
            <a:ext cx="8422474" cy="3009606"/>
            <a:chOff x="109728" y="1774622"/>
            <a:chExt cx="12947410" cy="39220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28" y="1774622"/>
              <a:ext cx="7470648" cy="392209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653528" y="5276088"/>
              <a:ext cx="4242816" cy="91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854693" y="5327380"/>
              <a:ext cx="707720" cy="33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2012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03794" y="5327380"/>
              <a:ext cx="707720" cy="33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2014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23879" y="5327380"/>
              <a:ext cx="707720" cy="33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2016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043970" y="5327380"/>
              <a:ext cx="707720" cy="33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2018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38163" y="4553846"/>
              <a:ext cx="3383852" cy="589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Nantero</a:t>
              </a:r>
              <a:r>
                <a:rPr lang="en-US" sz="1000" dirty="0"/>
                <a:t>-IMEC JDP</a:t>
              </a:r>
            </a:p>
            <a:p>
              <a:r>
                <a:rPr lang="en-US" sz="1000" dirty="0"/>
                <a:t>(demonstrate on scaled structures)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71005" y="3829905"/>
              <a:ext cx="3686133" cy="6119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Nantero</a:t>
              </a:r>
              <a:r>
                <a:rPr lang="en-US" sz="1000" dirty="0"/>
                <a:t> claims several engagements (license agreements?) with foundries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10" y="1074971"/>
            <a:ext cx="4234164" cy="441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52" y="258442"/>
            <a:ext cx="10972800" cy="988747"/>
          </a:xfrm>
        </p:spPr>
        <p:txBody>
          <a:bodyPr/>
          <a:lstStyle/>
          <a:p>
            <a:r>
              <a:rPr lang="en-US" dirty="0" err="1"/>
              <a:t>Nantero</a:t>
            </a:r>
            <a:r>
              <a:rPr lang="en-US" dirty="0"/>
              <a:t>: Nanotube Based RRAM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711" y="705249"/>
            <a:ext cx="3044841" cy="1245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4635" y="426686"/>
            <a:ext cx="1422184" cy="2462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Nanotechnology 2018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670" y="1961479"/>
            <a:ext cx="2386839" cy="20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27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56" y="157679"/>
            <a:ext cx="10972800" cy="988747"/>
          </a:xfrm>
        </p:spPr>
        <p:txBody>
          <a:bodyPr/>
          <a:lstStyle/>
          <a:p>
            <a:r>
              <a:rPr lang="en-US" dirty="0"/>
              <a:t>IBM </a:t>
            </a:r>
            <a:r>
              <a:rPr lang="en-US" dirty="0" err="1"/>
              <a:t>Macronix</a:t>
            </a:r>
            <a:r>
              <a:rPr lang="en-US" dirty="0"/>
              <a:t> JDP on PCM Based NVM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753" y="5159679"/>
            <a:ext cx="6502454" cy="10423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Started with PCM for Auto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Moved to 3D XP for Storage Class Memory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7808"/>
          <a:stretch/>
        </p:blipFill>
        <p:spPr>
          <a:xfrm>
            <a:off x="8291691" y="2065704"/>
            <a:ext cx="3135262" cy="1874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926" y="721012"/>
            <a:ext cx="4950800" cy="1344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66" y="1094418"/>
            <a:ext cx="4841240" cy="1355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587751"/>
            <a:ext cx="3328416" cy="1929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053" y="2631343"/>
            <a:ext cx="2115512" cy="2041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52460" y="2323951"/>
            <a:ext cx="792205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latin typeface="Neo Sans Intel"/>
                <a:cs typeface="Neo Sans Intel"/>
              </a:rPr>
              <a:t>2012-2015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9765" y="2065704"/>
            <a:ext cx="577402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latin typeface="Neo Sans Intel"/>
                <a:cs typeface="Neo Sans Intel"/>
              </a:rPr>
              <a:t>2016 +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332" y="4108040"/>
            <a:ext cx="2731179" cy="2530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9843" y="4367596"/>
            <a:ext cx="2829917" cy="13132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17167" y="5995269"/>
            <a:ext cx="1486304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latin typeface="Neo Sans Intel"/>
                <a:cs typeface="Neo Sans Intel"/>
              </a:rPr>
              <a:t>IEDM 2018; VLSI 2019</a:t>
            </a:r>
          </a:p>
        </p:txBody>
      </p:sp>
    </p:spTree>
    <p:extLst>
      <p:ext uri="{BB962C8B-B14F-4D97-AF65-F5344CB8AC3E}">
        <p14:creationId xmlns:p14="http://schemas.microsoft.com/office/powerpoint/2010/main" val="545589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4" y="187930"/>
            <a:ext cx="11418859" cy="988747"/>
          </a:xfrm>
        </p:spPr>
        <p:txBody>
          <a:bodyPr>
            <a:normAutofit/>
          </a:bodyPr>
          <a:lstStyle/>
          <a:p>
            <a:r>
              <a:rPr lang="en-US" dirty="0"/>
              <a:t>SK-Hynix @ IEDM 2018 </a:t>
            </a:r>
            <a:r>
              <a:rPr lang="en-US" dirty="0">
                <a:sym typeface="Wingdings" panose="05000000000000000000" pitchFamily="2" charset="2"/>
              </a:rPr>
              <a:t> 128Gb 3D XP (OTS + PCM)</a:t>
            </a: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896" y="1090952"/>
            <a:ext cx="2885276" cy="2857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959"/>
          <a:stretch/>
        </p:blipFill>
        <p:spPr>
          <a:xfrm>
            <a:off x="8916537" y="4250124"/>
            <a:ext cx="3337997" cy="2390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537" y="1090952"/>
            <a:ext cx="2950886" cy="2580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66" y="2262527"/>
            <a:ext cx="5026545" cy="24247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0614" y="2633696"/>
            <a:ext cx="95250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Neo Sans Intel"/>
                <a:cs typeface="Neo Sans Intel"/>
              </a:rPr>
              <a:t>IEDM 2018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820" y="4185936"/>
            <a:ext cx="3173056" cy="23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0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9857"/>
            <a:ext cx="10972800" cy="988747"/>
          </a:xfrm>
        </p:spPr>
        <p:txBody>
          <a:bodyPr/>
          <a:lstStyle/>
          <a:p>
            <a:r>
              <a:rPr lang="en-US" dirty="0"/>
              <a:t>IMEC and CEA LETI: OTS for 3D XP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467600" y="574230"/>
            <a:ext cx="4600922" cy="61218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030337" y="3760754"/>
            <a:ext cx="3761613" cy="2879940"/>
            <a:chOff x="7296912" y="681990"/>
            <a:chExt cx="4728542" cy="33211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3469" y="2129402"/>
              <a:ext cx="3201531" cy="187370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6912" y="681990"/>
              <a:ext cx="4728542" cy="13400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96912" y="1175982"/>
              <a:ext cx="893074" cy="2661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tx2"/>
                  </a:solidFill>
                  <a:latin typeface="Neo Sans Intel"/>
                  <a:cs typeface="Neo Sans Intel"/>
                </a:rPr>
                <a:t>IMW 2019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46988" y="622639"/>
            <a:ext cx="3537876" cy="2675849"/>
            <a:chOff x="348023" y="743626"/>
            <a:chExt cx="6061568" cy="44016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427" y="743626"/>
              <a:ext cx="5715000" cy="121676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55519" y="1367942"/>
              <a:ext cx="1154072" cy="3543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tx2"/>
                  </a:solidFill>
                  <a:latin typeface="Neo Sans Intel"/>
                  <a:cs typeface="Neo Sans Intel"/>
                </a:rPr>
                <a:t>VLSI 2017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023" y="2022024"/>
              <a:ext cx="2303737" cy="312321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4992" y="2105571"/>
              <a:ext cx="2646322" cy="267674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50209" y="1898544"/>
            <a:ext cx="6992999" cy="3079249"/>
            <a:chOff x="149709" y="1006976"/>
            <a:chExt cx="12474027" cy="372427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6125" y="1233196"/>
              <a:ext cx="3824286" cy="327183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11660" y="1006976"/>
              <a:ext cx="4650493" cy="372427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709" y="1335589"/>
              <a:ext cx="2735168" cy="306705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999014" y="1110085"/>
              <a:ext cx="16247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Neo Sans Intel"/>
                  <a:cs typeface="Neo Sans Intel"/>
                </a:rPr>
                <a:t>VLSI 2017</a:t>
              </a:r>
              <a:endParaRPr lang="en-US" sz="1200" b="1" dirty="0">
                <a:solidFill>
                  <a:schemeClr val="tx2"/>
                </a:solidFill>
                <a:latin typeface="Neo Sans Intel"/>
                <a:cs typeface="Neo Sans Int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6200" y="1667305"/>
            <a:ext cx="7229454" cy="338481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241996" y="173010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Neo Sans Intel"/>
                <a:cs typeface="Neo Sans Intel"/>
              </a:rPr>
              <a:t>IMEC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73561" y="293485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Neo Sans Intel"/>
                <a:cs typeface="Neo Sans Intel"/>
              </a:rPr>
              <a:t>CEA-LETI</a:t>
            </a:r>
          </a:p>
        </p:txBody>
      </p:sp>
    </p:spTree>
    <p:extLst>
      <p:ext uri="{BB962C8B-B14F-4D97-AF65-F5344CB8AC3E}">
        <p14:creationId xmlns:p14="http://schemas.microsoft.com/office/powerpoint/2010/main" val="872183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08" y="89332"/>
            <a:ext cx="10972800" cy="988747"/>
          </a:xfrm>
        </p:spPr>
        <p:txBody>
          <a:bodyPr/>
          <a:lstStyle/>
          <a:p>
            <a:r>
              <a:rPr lang="en-US" dirty="0"/>
              <a:t>IMEC R&amp;D on 3D XP with OTS + PCM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565" y="850392"/>
            <a:ext cx="5774371" cy="5177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392"/>
            <a:ext cx="6044184" cy="53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54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44449"/>
            <a:ext cx="10972800" cy="988747"/>
          </a:xfrm>
        </p:spPr>
        <p:txBody>
          <a:bodyPr/>
          <a:lstStyle/>
          <a:p>
            <a:r>
              <a:rPr lang="en-US" dirty="0"/>
              <a:t>Academic R&amp;D on 3D XP Based on OTS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872" y="1237331"/>
            <a:ext cx="5597992" cy="1090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30069" y="1782810"/>
            <a:ext cx="105189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ASU, 2019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018" y="2691925"/>
            <a:ext cx="5606982" cy="1761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87672" y="3008033"/>
            <a:ext cx="219284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Neo Sans Intel"/>
                <a:cs typeface="Neo Sans Intel"/>
              </a:rPr>
              <a:t>Academic consortium, </a:t>
            </a:r>
          </a:p>
          <a:p>
            <a:r>
              <a:rPr lang="en-US" sz="1100" dirty="0">
                <a:solidFill>
                  <a:schemeClr val="tx2"/>
                </a:solidFill>
                <a:latin typeface="Neo Sans Intel"/>
                <a:cs typeface="Neo Sans Intel"/>
              </a:rPr>
              <a:t>Chinese Academy of Sciences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0" y="3145007"/>
            <a:ext cx="6027607" cy="19375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2695" y="3717607"/>
            <a:ext cx="239877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  <a:latin typeface="Neo Sans Intel"/>
                <a:cs typeface="Neo Sans Intel"/>
              </a:rPr>
              <a:t>Univ</a:t>
            </a:r>
            <a:r>
              <a:rPr lang="en-US" sz="1200" dirty="0">
                <a:solidFill>
                  <a:schemeClr val="tx2"/>
                </a:solidFill>
                <a:latin typeface="Neo Sans Intel"/>
                <a:cs typeface="Neo Sans Intel"/>
              </a:rPr>
              <a:t> of Grenoble, </a:t>
            </a:r>
          </a:p>
          <a:p>
            <a:r>
              <a:rPr lang="en-US" sz="1200" dirty="0">
                <a:solidFill>
                  <a:schemeClr val="tx2"/>
                </a:solidFill>
                <a:latin typeface="Neo Sans Intel"/>
                <a:cs typeface="Neo Sans Intel"/>
              </a:rPr>
              <a:t>MINATECH, France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600" y="5019318"/>
            <a:ext cx="5745664" cy="1695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72800" y="5590033"/>
            <a:ext cx="239877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Neo Sans Intel"/>
                <a:cs typeface="Neo Sans Intel"/>
              </a:rPr>
              <a:t>POSTECH, SK Hynix, Korea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30" y="1364160"/>
            <a:ext cx="5358758" cy="996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695" y="243691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2019 Electron Devices Technology and Manufacturing Conference (EDTM)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7641" y="2121720"/>
            <a:ext cx="125443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Neo Sans Intel"/>
                <a:cs typeface="Neo Sans Intel"/>
              </a:rPr>
              <a:t>HU, NTU 2019</a:t>
            </a:r>
          </a:p>
        </p:txBody>
      </p:sp>
    </p:spTree>
    <p:extLst>
      <p:ext uri="{BB962C8B-B14F-4D97-AF65-F5344CB8AC3E}">
        <p14:creationId xmlns:p14="http://schemas.microsoft.com/office/powerpoint/2010/main" val="4081581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629270"/>
              </p:ext>
            </p:extLst>
          </p:nvPr>
        </p:nvGraphicFramePr>
        <p:xfrm>
          <a:off x="518160" y="1393189"/>
          <a:ext cx="11314176" cy="4577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9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8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884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Memory</a:t>
                      </a:r>
                      <a:r>
                        <a:rPr lang="en-US" sz="1400" baseline="0" dirty="0"/>
                        <a:t>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Memory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Cons?*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R&amp;D Effort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596">
                <a:tc>
                  <a:txBody>
                    <a:bodyPr/>
                    <a:lstStyle/>
                    <a:p>
                      <a:r>
                        <a:rPr lang="en-US" sz="1400" dirty="0"/>
                        <a:t>Avalanche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1S-1MRAM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MRAM with Threshold Selector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Stackable </a:t>
                      </a:r>
                      <a:r>
                        <a:rPr lang="en-US" sz="1400" dirty="0"/>
                        <a:t>4f2 ;</a:t>
                      </a:r>
                      <a:r>
                        <a:rPr lang="en-US" sz="1400" baseline="0" dirty="0"/>
                        <a:t> High NL; Lo </a:t>
                      </a:r>
                      <a:r>
                        <a:rPr lang="en-US" sz="1400" baseline="0" dirty="0" err="1"/>
                        <a:t>Ioff</a:t>
                      </a:r>
                      <a:r>
                        <a:rPr lang="en-US" sz="1400" baseline="0" dirty="0"/>
                        <a:t>;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Disturb; Operating Window (Variability);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Internal R&amp;D; limited</a:t>
                      </a:r>
                      <a:r>
                        <a:rPr lang="en-US" sz="1400" baseline="0" dirty="0"/>
                        <a:t> array demo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Namlab</a:t>
                      </a:r>
                      <a:r>
                        <a:rPr lang="en-US" sz="1400" dirty="0"/>
                        <a:t>/Global</a:t>
                      </a:r>
                    </a:p>
                    <a:p>
                      <a:r>
                        <a:rPr lang="en-US" sz="1400" dirty="0"/>
                        <a:t>Foundries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FeFET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HfO2 based </a:t>
                      </a:r>
                      <a:r>
                        <a:rPr lang="en-US" sz="1400" dirty="0" err="1"/>
                        <a:t>FerroFET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 Speed + Low voltage; CMOS compatible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Variability; Endurance;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Univ</a:t>
                      </a:r>
                      <a:r>
                        <a:rPr lang="en-US" sz="1400" dirty="0"/>
                        <a:t> and Internal R&amp;D; device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IMEC 3D </a:t>
                      </a:r>
                      <a:r>
                        <a:rPr lang="en-US" sz="1400" dirty="0" err="1"/>
                        <a:t>FeFET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3D </a:t>
                      </a:r>
                      <a:r>
                        <a:rPr lang="en-US" sz="1400" dirty="0" err="1"/>
                        <a:t>FeFET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HfO2 based </a:t>
                      </a:r>
                      <a:r>
                        <a:rPr lang="en-US" sz="1400" dirty="0" err="1"/>
                        <a:t>FerroFET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 Density 3D</a:t>
                      </a:r>
                      <a:r>
                        <a:rPr lang="en-US" sz="1400" baseline="0" dirty="0"/>
                        <a:t> NAND like;  BE ALD process;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Variability; High Op Voltage; Endurance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Internal R&amp;D; device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Toshiba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1FTJ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HfO2 based Ferro tunnel 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Selector-less; 3D Stackable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Low NL; Variability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Internal R&amp;D; device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Kilopass</a:t>
                      </a:r>
                      <a:r>
                        <a:rPr lang="en-US" sz="1400" dirty="0"/>
                        <a:t> /</a:t>
                      </a:r>
                    </a:p>
                    <a:p>
                      <a:r>
                        <a:rPr lang="en-US" sz="1400" dirty="0"/>
                        <a:t>TC 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Thyristor</a:t>
                      </a:r>
                      <a:r>
                        <a:rPr lang="en-US" sz="1400" dirty="0"/>
                        <a:t> (3D)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Vertical </a:t>
                      </a:r>
                      <a:r>
                        <a:rPr lang="en-US" sz="1400" dirty="0" err="1"/>
                        <a:t>thyristor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3D</a:t>
                      </a:r>
                      <a:r>
                        <a:rPr lang="en-US" sz="1400" baseline="0" dirty="0"/>
                        <a:t> stackable; high speed;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Epi</a:t>
                      </a:r>
                      <a:r>
                        <a:rPr lang="en-US" sz="1400" baseline="0" dirty="0"/>
                        <a:t> for abrupt </a:t>
                      </a:r>
                      <a:r>
                        <a:rPr lang="en-US" sz="1400" dirty="0"/>
                        <a:t>junctions;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Internal R&amp;D; mostly</a:t>
                      </a:r>
                      <a:r>
                        <a:rPr lang="en-US" sz="1400" baseline="0" dirty="0"/>
                        <a:t> simulations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Sunrise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3D NOR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Micron/Intel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Self Select</a:t>
                      </a:r>
                      <a:r>
                        <a:rPr lang="en-US" sz="1400" baseline="0" dirty="0"/>
                        <a:t> Memory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Internal R&amp;D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6720" y="137197"/>
            <a:ext cx="10972800" cy="988747"/>
          </a:xfrm>
        </p:spPr>
        <p:txBody>
          <a:bodyPr>
            <a:normAutofit fontScale="90000"/>
          </a:bodyPr>
          <a:lstStyle/>
          <a:p>
            <a:r>
              <a:rPr lang="en-US" dirty="0"/>
              <a:t>Many Industry Players Pursuing 3D XP Options</a:t>
            </a:r>
            <a:br>
              <a:rPr lang="en-US" dirty="0"/>
            </a:br>
            <a:r>
              <a:rPr lang="en-US" dirty="0"/>
              <a:t>(</a:t>
            </a:r>
            <a:r>
              <a:rPr lang="en-US" sz="3100" dirty="0"/>
              <a:t>Examples of Non-RRAM Memories</a:t>
            </a:r>
            <a:r>
              <a:rPr lang="en-US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07065" y="1958967"/>
            <a:ext cx="973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MRAM Based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339996" y="2723691"/>
            <a:ext cx="149353" cy="1657810"/>
          </a:xfrm>
          <a:prstGeom prst="leftBrac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23896" y="3362810"/>
            <a:ext cx="1292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Ferroelectric Based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130805" y="4572140"/>
            <a:ext cx="591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T-RAM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349" y="6214553"/>
            <a:ext cx="5418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tx2"/>
                </a:solidFill>
                <a:latin typeface="Neo Sans Intel"/>
                <a:cs typeface="Neo Sans Intel"/>
              </a:rPr>
              <a:t>* Perception based on understanding of memory switching mechanism and published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75884" y="5013353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NOR</a:t>
            </a:r>
          </a:p>
        </p:txBody>
      </p:sp>
    </p:spTree>
    <p:extLst>
      <p:ext uri="{BB962C8B-B14F-4D97-AF65-F5344CB8AC3E}">
        <p14:creationId xmlns:p14="http://schemas.microsoft.com/office/powerpoint/2010/main" val="160965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752" y="0"/>
            <a:ext cx="7329226" cy="1636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90" y="2214753"/>
            <a:ext cx="3903155" cy="2543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747" y="1636776"/>
            <a:ext cx="3581389" cy="2474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789" y="1636776"/>
            <a:ext cx="1942242" cy="2091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7684" y="1636776"/>
            <a:ext cx="2154316" cy="2231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876" y="4021313"/>
            <a:ext cx="3634550" cy="2553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8224" y="4319571"/>
            <a:ext cx="1947672" cy="2384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488" y="4021313"/>
            <a:ext cx="2181796" cy="268253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9140" y="155522"/>
            <a:ext cx="3221572" cy="988747"/>
          </a:xfrm>
        </p:spPr>
        <p:txBody>
          <a:bodyPr>
            <a:noAutofit/>
          </a:bodyPr>
          <a:lstStyle/>
          <a:p>
            <a:r>
              <a:rPr lang="en-US" sz="3600" dirty="0"/>
              <a:t>Avalanche </a:t>
            </a:r>
            <a:br>
              <a:rPr lang="en-US" sz="2400" dirty="0"/>
            </a:br>
            <a:r>
              <a:rPr lang="en-US" sz="2400" dirty="0"/>
              <a:t>[1S(oxide)-1MRAM]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61431" y="306008"/>
            <a:ext cx="95250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Neo Sans Intel"/>
                <a:cs typeface="Neo Sans Intel"/>
              </a:rPr>
              <a:t>IEDM 2017</a:t>
            </a:r>
          </a:p>
        </p:txBody>
      </p:sp>
    </p:spTree>
    <p:extLst>
      <p:ext uri="{BB962C8B-B14F-4D97-AF65-F5344CB8AC3E}">
        <p14:creationId xmlns:p14="http://schemas.microsoft.com/office/powerpoint/2010/main" val="2684524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8434" y="2134944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Resistance Change ReRAM[1D, 2D], PCM [3D] </a:t>
            </a:r>
          </a:p>
        </p:txBody>
      </p:sp>
      <p:sp>
        <p:nvSpPr>
          <p:cNvPr id="6" name="Rectangle 5"/>
          <p:cNvSpPr/>
          <p:nvPr/>
        </p:nvSpPr>
        <p:spPr>
          <a:xfrm>
            <a:off x="8018434" y="2930960"/>
            <a:ext cx="2570158" cy="43180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Ferroelectrics </a:t>
            </a:r>
          </a:p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(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FeRAM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FeFET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8018434" y="3707882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3D SRAM (monolithic)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16127" y="4449813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3D DRAM (monolithic)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434" y="5183923"/>
            <a:ext cx="2570158" cy="431803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300" dirty="0">
                <a:solidFill>
                  <a:srgbClr val="004280"/>
                </a:solidFill>
                <a:cs typeface="Neo Sans Intel"/>
              </a:rPr>
              <a:t>DNA inspired (Archival memory)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8434" y="1321439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Magnetic </a:t>
            </a:r>
          </a:p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[MRAM, STT(SOT)MRAM]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9943" y="193040"/>
            <a:ext cx="11942315" cy="660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accent1"/>
                </a:solidFill>
                <a:latin typeface="Intel Clear" panose="020B06040202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71C5"/>
                </a:solidFill>
                <a:ea typeface="Intel Clear" panose="020B0604020203020204" pitchFamily="34" charset="0"/>
                <a:cs typeface="Intel Clear" panose="020B0604020203020204" pitchFamily="34" charset="0"/>
              </a:rPr>
              <a:t>Memory Products Landscape and R&amp;D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30036" y="710682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4280"/>
                </a:solidFill>
                <a:cs typeface="Neo Sans Intel"/>
              </a:rPr>
              <a:t>Emerging Memory R&amp;D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2542" y="6391864"/>
            <a:ext cx="3964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4280"/>
                </a:solidFill>
                <a:cs typeface="Neo Sans Intel"/>
              </a:rPr>
              <a:t>Sources: Publications from Industry, Academia and Consortia 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285" y="1009966"/>
            <a:ext cx="913112" cy="885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285" y="1901117"/>
            <a:ext cx="861608" cy="77172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3198" y="1000705"/>
            <a:ext cx="6308993" cy="5320948"/>
            <a:chOff x="595890" y="936194"/>
            <a:chExt cx="6308993" cy="5320948"/>
          </a:xfrm>
        </p:grpSpPr>
        <p:grpSp>
          <p:nvGrpSpPr>
            <p:cNvPr id="17" name="Group 16"/>
            <p:cNvGrpSpPr/>
            <p:nvPr/>
          </p:nvGrpSpPr>
          <p:grpSpPr>
            <a:xfrm>
              <a:off x="595890" y="936194"/>
              <a:ext cx="6243273" cy="5320948"/>
              <a:chOff x="400360" y="1603666"/>
              <a:chExt cx="5247517" cy="4180874"/>
            </a:xfrm>
          </p:grpSpPr>
          <p:sp>
            <p:nvSpPr>
              <p:cNvPr id="20" name="Isosceles Triangle 19"/>
              <p:cNvSpPr/>
              <p:nvPr/>
            </p:nvSpPr>
            <p:spPr>
              <a:xfrm>
                <a:off x="1399369" y="1915133"/>
                <a:ext cx="4237464" cy="35758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39778" y="5483199"/>
                <a:ext cx="3170910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Cost, Capacity or Density, Retention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87983" y="1603666"/>
                <a:ext cx="2687504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Speed, Bandwidth, Endurance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0050" y="2563624"/>
                <a:ext cx="7360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SRAM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39630" y="3196731"/>
                <a:ext cx="7569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DRAM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471912" y="3856775"/>
                <a:ext cx="22557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Storage Class Memory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39630" y="4550884"/>
                <a:ext cx="798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NAND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10963" y="5130403"/>
                <a:ext cx="6142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HDD</a:t>
                </a: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061" y="3256489"/>
                <a:ext cx="2158195" cy="130607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64861" t="28746" r="19858" b="14921"/>
              <a:stretch/>
            </p:blipFill>
            <p:spPr>
              <a:xfrm>
                <a:off x="4910974" y="3717883"/>
                <a:ext cx="523154" cy="1714743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rot="16200000">
                <a:off x="5013248" y="4597051"/>
                <a:ext cx="10230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NAND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00360" y="4535226"/>
                <a:ext cx="13131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Cross-point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7745" y="1785129"/>
              <a:ext cx="1774523" cy="152819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84915" y="3283373"/>
              <a:ext cx="15199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4280"/>
                  </a:solidFill>
                  <a:cs typeface="Neo Sans Intel"/>
                </a:rPr>
                <a:t>Samsung 1x nm DRAM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096" y="1591859"/>
            <a:ext cx="1905000" cy="9810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75947" y="2514199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cs typeface="Neo Sans Intel"/>
              </a:rPr>
              <a:t>Intel 14nm SRAM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59245" y="5964857"/>
            <a:ext cx="1304005" cy="426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Mature R&amp;D and early HVM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62658" y="5964857"/>
            <a:ext cx="1065298" cy="26293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Early R&amp;D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34962" y="5959548"/>
            <a:ext cx="1243678" cy="273549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Concept Stage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777" y="2792228"/>
            <a:ext cx="1190911" cy="6081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5327" y="3573919"/>
            <a:ext cx="1976673" cy="8811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6285" y="4847684"/>
            <a:ext cx="932815" cy="101687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81095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5226"/>
          <a:stretch/>
        </p:blipFill>
        <p:spPr>
          <a:xfrm>
            <a:off x="8433545" y="3169408"/>
            <a:ext cx="3390900" cy="301917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5363" y="178546"/>
            <a:ext cx="10705037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Namlab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/CNT/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Globalfoundries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on HfO2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FeFET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00" y="787005"/>
            <a:ext cx="8562100" cy="1595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8816" y="773453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Neo Sans Intel"/>
                <a:cs typeface="Neo Sans Intel"/>
              </a:rPr>
              <a:t>CNT, IMW 2019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39" y="2990916"/>
            <a:ext cx="4229169" cy="33761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37395" y="2732985"/>
            <a:ext cx="1936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Neo Sans Intel"/>
                <a:cs typeface="Neo Sans Intel"/>
              </a:rPr>
              <a:t>The Promise of Scalability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52108" y="2990916"/>
            <a:ext cx="3590925" cy="33761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5020" y="273298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Neo Sans Intel"/>
                <a:cs typeface="Neo Sans Intel"/>
              </a:rPr>
              <a:t>Demonstration at Scaled Node (28nm)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33533" y="2990916"/>
            <a:ext cx="3590925" cy="33761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508472" y="2729304"/>
            <a:ext cx="12795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Neo Sans Intel"/>
                <a:cs typeface="Neo Sans Intel"/>
              </a:rPr>
              <a:t>Multi-Domains?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537" y="3405056"/>
            <a:ext cx="3319015" cy="2745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03471" y="3029869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GF, IEDM VLSI (2013-2017)</a:t>
            </a:r>
          </a:p>
        </p:txBody>
      </p:sp>
    </p:spTree>
    <p:extLst>
      <p:ext uri="{BB962C8B-B14F-4D97-AF65-F5344CB8AC3E}">
        <p14:creationId xmlns:p14="http://schemas.microsoft.com/office/powerpoint/2010/main" val="3722104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" y="162654"/>
            <a:ext cx="10515600" cy="978408"/>
          </a:xfrm>
        </p:spPr>
        <p:txBody>
          <a:bodyPr>
            <a:normAutofit/>
          </a:bodyPr>
          <a:lstStyle/>
          <a:p>
            <a:r>
              <a:rPr lang="en-US" sz="4000" dirty="0"/>
              <a:t>Ferroelectric Memory Company: HfO2 </a:t>
            </a:r>
            <a:r>
              <a:rPr lang="en-US" sz="4000" dirty="0" err="1"/>
              <a:t>FeFET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" y="978409"/>
            <a:ext cx="5229079" cy="4975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326" y="978409"/>
            <a:ext cx="5628233" cy="497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03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32" y="160607"/>
            <a:ext cx="10972800" cy="669529"/>
          </a:xfrm>
        </p:spPr>
        <p:txBody>
          <a:bodyPr/>
          <a:lstStyle/>
          <a:p>
            <a:r>
              <a:rPr lang="en-US" dirty="0"/>
              <a:t>Variability: Significant Challenge for Scaled </a:t>
            </a:r>
            <a:r>
              <a:rPr lang="en-US" dirty="0" err="1"/>
              <a:t>FeFETs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100" t="22066" r="14125" b="22904"/>
          <a:stretch/>
        </p:blipFill>
        <p:spPr>
          <a:xfrm>
            <a:off x="6718599" y="3656275"/>
            <a:ext cx="4654296" cy="287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925" t="22346" r="15025" b="28072"/>
          <a:stretch/>
        </p:blipFill>
        <p:spPr>
          <a:xfrm>
            <a:off x="6158484" y="1247279"/>
            <a:ext cx="5504688" cy="2329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5835" y="930750"/>
            <a:ext cx="2499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Neo Sans Intel"/>
                <a:cs typeface="Neo Sans Intel"/>
              </a:rPr>
              <a:t>Prof. S. Datta group (ND), VLSI 2019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58483" y="930087"/>
            <a:ext cx="5849453" cy="576598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32" y="1454633"/>
            <a:ext cx="5218110" cy="4314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331" y="1292807"/>
            <a:ext cx="1260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Sayan, NIST, 2005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331" y="1192360"/>
            <a:ext cx="5849453" cy="496588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4637" y="3918548"/>
            <a:ext cx="598241" cy="24622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Neo Sans Intel"/>
                <a:cs typeface="Neo Sans Intel"/>
              </a:rPr>
              <a:t>(Ferro)</a:t>
            </a:r>
          </a:p>
        </p:txBody>
      </p:sp>
    </p:spTree>
    <p:extLst>
      <p:ext uri="{BB962C8B-B14F-4D97-AF65-F5344CB8AC3E}">
        <p14:creationId xmlns:p14="http://schemas.microsoft.com/office/powerpoint/2010/main" val="7774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94" y="173736"/>
            <a:ext cx="10538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1C5"/>
                </a:solidFill>
                <a:latin typeface="Neo Sans Intel"/>
                <a:cs typeface="Neo Sans Intel"/>
              </a:rPr>
              <a:t>IMEC Positioning 3D </a:t>
            </a:r>
            <a:r>
              <a:rPr lang="en-US" sz="3600" dirty="0" err="1">
                <a:solidFill>
                  <a:srgbClr val="0071C5"/>
                </a:solidFill>
                <a:latin typeface="Neo Sans Intel"/>
                <a:cs typeface="Neo Sans Intel"/>
              </a:rPr>
              <a:t>FeFET</a:t>
            </a:r>
            <a:r>
              <a:rPr lang="en-US" sz="3600" dirty="0">
                <a:solidFill>
                  <a:srgbClr val="0071C5"/>
                </a:solidFill>
                <a:latin typeface="Neo Sans Intel"/>
                <a:cs typeface="Neo Sans Intel"/>
              </a:rPr>
              <a:t> for High Density NVM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72" y="1028031"/>
            <a:ext cx="9395171" cy="5344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4038" y="6067378"/>
            <a:ext cx="1649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Neo Sans Intel"/>
                <a:cs typeface="Neo Sans Intel"/>
              </a:rPr>
              <a:t>ITF 2018 and IEDM 2018</a:t>
            </a:r>
          </a:p>
        </p:txBody>
      </p:sp>
    </p:spTree>
    <p:extLst>
      <p:ext uri="{BB962C8B-B14F-4D97-AF65-F5344CB8AC3E}">
        <p14:creationId xmlns:p14="http://schemas.microsoft.com/office/powerpoint/2010/main" val="2216099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72" t="-307" r="370" b="23643"/>
          <a:stretch/>
        </p:blipFill>
        <p:spPr>
          <a:xfrm>
            <a:off x="8209640" y="1893474"/>
            <a:ext cx="2790591" cy="27271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8776" y="5053718"/>
            <a:ext cx="617954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Improved FTJ from prior work (VLSI’16) by using template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NL is still somewhat limited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Claim good variability and scalability, but no data, especially on arrays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4096" y="265306"/>
            <a:ext cx="8995896" cy="614065"/>
          </a:xfrm>
        </p:spPr>
        <p:txBody>
          <a:bodyPr>
            <a:normAutofit/>
          </a:bodyPr>
          <a:lstStyle/>
          <a:p>
            <a:r>
              <a:rPr lang="en-US" sz="3600" dirty="0"/>
              <a:t>Toshiba Ferro-Tunnel-Junction (FTJ)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4096" y="1279856"/>
            <a:ext cx="6756855" cy="3325016"/>
            <a:chOff x="84096" y="1225554"/>
            <a:chExt cx="6756855" cy="33250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52" y="1644548"/>
              <a:ext cx="2494598" cy="16859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557" y="3416126"/>
              <a:ext cx="2243300" cy="11344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6735" y="1736776"/>
              <a:ext cx="4014216" cy="27274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4096" y="1225554"/>
              <a:ext cx="6009658" cy="33855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Neo Sans Intel"/>
                  <a:cs typeface="Neo Sans Intel"/>
                </a:rPr>
                <a:t>Toshiba (VLSI 2016):  FTJ for High Density 3D Compatible NVM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72190" y="1279856"/>
            <a:ext cx="5065489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Neo Sans Intel"/>
                <a:cs typeface="Neo Sans Intel"/>
              </a:rPr>
              <a:t>Toshiba (SSDM’18):  Performance Enhancement by </a:t>
            </a:r>
          </a:p>
          <a:p>
            <a:r>
              <a:rPr lang="en-US" sz="1600" dirty="0">
                <a:solidFill>
                  <a:schemeClr val="tx2"/>
                </a:solidFill>
                <a:latin typeface="Neo Sans Intel"/>
                <a:cs typeface="Neo Sans Intel"/>
              </a:rPr>
              <a:t>Template Induced Crystallization FTJ for 4F2</a:t>
            </a:r>
          </a:p>
        </p:txBody>
      </p:sp>
    </p:spTree>
    <p:extLst>
      <p:ext uri="{BB962C8B-B14F-4D97-AF65-F5344CB8AC3E}">
        <p14:creationId xmlns:p14="http://schemas.microsoft.com/office/powerpoint/2010/main" val="2040946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6" y="162153"/>
            <a:ext cx="10972800" cy="988747"/>
          </a:xfrm>
        </p:spPr>
        <p:txBody>
          <a:bodyPr/>
          <a:lstStyle/>
          <a:p>
            <a:r>
              <a:rPr lang="en-US" dirty="0"/>
              <a:t>TC Labs : Vertical (Stackable) </a:t>
            </a:r>
            <a:r>
              <a:rPr lang="en-US" dirty="0" err="1"/>
              <a:t>Thyristor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4" y="1015904"/>
            <a:ext cx="3405422" cy="5217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82" y="889121"/>
            <a:ext cx="5584105" cy="5208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44891" y="6186274"/>
            <a:ext cx="3163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cs typeface="Neo Sans Intel"/>
              </a:rPr>
              <a:t>TC Labs Confidential, shared with Intel under CNDA</a:t>
            </a:r>
          </a:p>
        </p:txBody>
      </p:sp>
    </p:spTree>
    <p:extLst>
      <p:ext uri="{BB962C8B-B14F-4D97-AF65-F5344CB8AC3E}">
        <p14:creationId xmlns:p14="http://schemas.microsoft.com/office/powerpoint/2010/main" val="210226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2712" y="299313"/>
            <a:ext cx="10972800" cy="988747"/>
          </a:xfrm>
        </p:spPr>
        <p:txBody>
          <a:bodyPr/>
          <a:lstStyle/>
          <a:p>
            <a:r>
              <a:rPr lang="en-US" dirty="0"/>
              <a:t>Exec Summary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36601" y="1588624"/>
            <a:ext cx="11844528" cy="4497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Arial"/>
              <a:buNone/>
              <a:defRPr sz="2400" b="0" kern="1200">
                <a:solidFill>
                  <a:srgbClr val="0071C5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133" kern="120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533"/>
              </a:spcBef>
              <a:buFont typeface="Wingdings" charset="2"/>
              <a:buChar char="§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ts val="267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Emerging memories positioned as scaling option for SRAM, DRAM, SCM and NAND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Critical challenges (such as variability/instability) in filamentary RRAM/CBRAM limiting its potential for high density NVM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Significant R&amp;D  on cross-point based alternative memories for Storage Class Memory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Need focused effort on critical challenges for emerging memory to transition from R&amp;D to HVM</a:t>
            </a:r>
          </a:p>
          <a:p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95000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48" y="153009"/>
            <a:ext cx="11884152" cy="1075716"/>
          </a:xfrm>
        </p:spPr>
        <p:txBody>
          <a:bodyPr>
            <a:normAutofit/>
          </a:bodyPr>
          <a:lstStyle/>
          <a:p>
            <a:r>
              <a:rPr lang="en-US" sz="3600" dirty="0"/>
              <a:t>Other Opportunities for Emerging Memory : </a:t>
            </a:r>
            <a:br>
              <a:rPr lang="en-US" sz="3600" dirty="0"/>
            </a:br>
            <a:r>
              <a:rPr lang="en-US" sz="2200" dirty="0" err="1"/>
              <a:t>eNVM</a:t>
            </a:r>
            <a:r>
              <a:rPr lang="en-US" sz="2200" dirty="0"/>
              <a:t>, Machine Learning/AI/Neuromorphic Computing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6" y="1708618"/>
            <a:ext cx="3910584" cy="3959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9032" y="1789373"/>
            <a:ext cx="1547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Neo Sans Intel"/>
                <a:cs typeface="Neo Sans Intel"/>
              </a:rPr>
              <a:t>Ann Steegen, ITF 2018</a:t>
            </a:r>
          </a:p>
        </p:txBody>
      </p:sp>
      <p:sp>
        <p:nvSpPr>
          <p:cNvPr id="10" name="Oval 9"/>
          <p:cNvSpPr/>
          <p:nvPr/>
        </p:nvSpPr>
        <p:spPr>
          <a:xfrm>
            <a:off x="1083760" y="3346534"/>
            <a:ext cx="1002793" cy="68362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93250" y="3519071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Neo Sans Intel"/>
                <a:cs typeface="Neo Sans Intel"/>
              </a:rPr>
              <a:t>e-NVM</a:t>
            </a:r>
          </a:p>
          <a:p>
            <a:r>
              <a:rPr lang="en-US" sz="600" b="1" dirty="0">
                <a:latin typeface="Neo Sans Intel"/>
                <a:cs typeface="Neo Sans Intel"/>
              </a:rPr>
              <a:t>(e-FLASH)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76690" y="1228725"/>
            <a:ext cx="3857685" cy="5098042"/>
            <a:chOff x="7495879" y="1058897"/>
            <a:chExt cx="4400846" cy="5721506"/>
          </a:xfrm>
        </p:grpSpPr>
        <p:grpSp>
          <p:nvGrpSpPr>
            <p:cNvPr id="4" name="Group 3"/>
            <p:cNvGrpSpPr/>
            <p:nvPr/>
          </p:nvGrpSpPr>
          <p:grpSpPr>
            <a:xfrm>
              <a:off x="7495879" y="1058897"/>
              <a:ext cx="4400846" cy="5721506"/>
              <a:chOff x="7495879" y="1058897"/>
              <a:chExt cx="4400846" cy="572150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95879" y="1058897"/>
                <a:ext cx="4324646" cy="278453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5879" y="3836402"/>
                <a:ext cx="4400846" cy="2944001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10293750" y="1075879"/>
              <a:ext cx="15776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latin typeface="Neo Sans Intel"/>
                  <a:cs typeface="Neo Sans Intel"/>
                </a:rPr>
                <a:t>Stanford/MIT: ERI 2018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96359" y="1025047"/>
            <a:ext cx="21515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Neo Sans Intel"/>
                <a:cs typeface="Neo Sans Intel"/>
              </a:rPr>
              <a:t>3D </a:t>
            </a:r>
            <a:r>
              <a:rPr lang="en-US" sz="1100" b="1" dirty="0" err="1">
                <a:solidFill>
                  <a:schemeClr val="tx2"/>
                </a:solidFill>
                <a:latin typeface="Neo Sans Intel"/>
                <a:cs typeface="Neo Sans Intel"/>
              </a:rPr>
              <a:t>SoC</a:t>
            </a:r>
            <a:r>
              <a:rPr lang="en-US" sz="1100" b="1" dirty="0">
                <a:solidFill>
                  <a:schemeClr val="tx2"/>
                </a:solidFill>
                <a:latin typeface="Neo Sans Intel"/>
                <a:cs typeface="Neo Sans Intel"/>
              </a:rPr>
              <a:t> for Machine Learning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148" y="2701126"/>
            <a:ext cx="3039690" cy="21818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450" y="1708618"/>
            <a:ext cx="3083670" cy="9605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37636" y="1368879"/>
            <a:ext cx="2427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Feb 2019, ~ $2B investment</a:t>
            </a:r>
          </a:p>
        </p:txBody>
      </p:sp>
      <p:pic>
        <p:nvPicPr>
          <p:cNvPr id="1026" name="Picture 2" descr="https://www.ibm.com/blogs/research/wp-content/uploads/2019/02/HWCFig2-300x1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48" y="5103850"/>
            <a:ext cx="3351852" cy="11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6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6" y="58300"/>
            <a:ext cx="10512862" cy="145183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Emerging e-NVM: Industry Landscape</a:t>
            </a:r>
            <a:br>
              <a:rPr lang="en-US" sz="3200" dirty="0">
                <a:latin typeface="+mj-lt"/>
              </a:rPr>
            </a:br>
            <a:r>
              <a:rPr lang="en-US" sz="1800" dirty="0">
                <a:latin typeface="+mj-lt"/>
              </a:rPr>
              <a:t>-Slow/Steady Progress towards HVM, but primarily for low density e-FLASH replacement  </a:t>
            </a:r>
            <a:r>
              <a:rPr lang="en-US" sz="2400" dirty="0">
                <a:latin typeface="+mj-lt"/>
              </a:rPr>
              <a:t> </a:t>
            </a:r>
            <a:endParaRPr lang="en-US" sz="2700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413566" y="1658906"/>
            <a:ext cx="1352483" cy="792065"/>
            <a:chOff x="9845966" y="38036"/>
            <a:chExt cx="2175480" cy="1086564"/>
          </a:xfrm>
        </p:grpSpPr>
        <p:sp>
          <p:nvSpPr>
            <p:cNvPr id="72" name="TextBox 71"/>
            <p:cNvSpPr txBox="1"/>
            <p:nvPr/>
          </p:nvSpPr>
          <p:spPr>
            <a:xfrm>
              <a:off x="10203129" y="38036"/>
              <a:ext cx="838511" cy="34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HVM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0203127" y="408638"/>
              <a:ext cx="1818319" cy="34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Development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203129" y="777747"/>
              <a:ext cx="1323257" cy="34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Research</a:t>
              </a:r>
            </a:p>
          </p:txBody>
        </p:sp>
        <p:sp>
          <p:nvSpPr>
            <p:cNvPr id="101" name="Oval 100"/>
            <p:cNvSpPr/>
            <p:nvPr/>
          </p:nvSpPr>
          <p:spPr>
            <a:xfrm>
              <a:off x="9845967" y="144925"/>
              <a:ext cx="182491" cy="18160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9861675" y="476476"/>
              <a:ext cx="182491" cy="18160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9845966" y="858918"/>
              <a:ext cx="182491" cy="1816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28712" y="1631520"/>
            <a:ext cx="8293576" cy="4723766"/>
            <a:chOff x="494870" y="1293264"/>
            <a:chExt cx="10090639" cy="5219424"/>
          </a:xfrm>
        </p:grpSpPr>
        <p:sp>
          <p:nvSpPr>
            <p:cNvPr id="4" name="TextBox 3"/>
            <p:cNvSpPr txBox="1"/>
            <p:nvPr/>
          </p:nvSpPr>
          <p:spPr>
            <a:xfrm>
              <a:off x="716963" y="2232459"/>
              <a:ext cx="932656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STTRAM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6962" y="4025938"/>
              <a:ext cx="606948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PCM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4674" y="4588905"/>
              <a:ext cx="80783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prstClr val="black"/>
                  </a:solidFill>
                </a:rPr>
                <a:t>FeRAM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6962" y="2816342"/>
              <a:ext cx="731769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RRAM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4674" y="3462969"/>
              <a:ext cx="846839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CBRAM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4870" y="5206136"/>
              <a:ext cx="1232085" cy="289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TFT based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6962" y="1690406"/>
              <a:ext cx="876095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prstClr val="black"/>
                  </a:solidFill>
                </a:rPr>
                <a:t>eFLASH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1776112" y="1482616"/>
              <a:ext cx="9544" cy="4415558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776112" y="5886421"/>
              <a:ext cx="8553668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68037" y="5778462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78649" y="5778462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50338" y="5780484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042644" y="5778462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253256" y="5778462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324945" y="5780484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63699" y="6017887"/>
              <a:ext cx="511381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180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74313" y="6039261"/>
              <a:ext cx="511381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130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11814" y="6039261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90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83875" y="6046949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14705" y="6046949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40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45536" y="6060761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28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9455775" y="5780484"/>
              <a:ext cx="0" cy="239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9276368" y="6060761"/>
              <a:ext cx="415813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16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1805501" y="1901217"/>
              <a:ext cx="7650274" cy="20115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785657" y="2363083"/>
              <a:ext cx="8077361" cy="2317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1805501" y="3002037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789698" y="3633442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784651" y="4187908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784651" y="4796864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1776112" y="5341605"/>
              <a:ext cx="7852542" cy="2630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145501" y="6223628"/>
              <a:ext cx="2085308" cy="28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</a:rPr>
                <a:t>Technology Node (nm)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283272" y="3158504"/>
              <a:ext cx="1176447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 (Fujitsu 4Mb)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41350" y="1444230"/>
              <a:ext cx="1266164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Renesas</a:t>
              </a:r>
              <a:r>
                <a:rPr lang="en-US" sz="1000" dirty="0">
                  <a:solidFill>
                    <a:prstClr val="black"/>
                  </a:solidFill>
                </a:rPr>
                <a:t>, 2016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681707" y="1293264"/>
              <a:ext cx="1408539" cy="442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Renesas</a:t>
              </a:r>
              <a:r>
                <a:rPr lang="en-US" sz="1000" dirty="0">
                  <a:solidFill>
                    <a:prstClr val="black"/>
                  </a:solidFill>
                </a:rPr>
                <a:t>, TSMC,</a:t>
              </a:r>
            </a:p>
            <a:p>
              <a:r>
                <a:rPr lang="en-US" sz="1000" dirty="0">
                  <a:solidFill>
                    <a:prstClr val="black"/>
                  </a:solidFill>
                </a:rPr>
                <a:t>Samsung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065801" y="1419918"/>
              <a:ext cx="1519708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Renesas</a:t>
              </a:r>
              <a:r>
                <a:rPr lang="en-US" sz="1000" dirty="0">
                  <a:solidFill>
                    <a:prstClr val="black"/>
                  </a:solidFill>
                </a:rPr>
                <a:t>, IEDM’16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583236" y="1946589"/>
              <a:ext cx="1482652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Everspin</a:t>
              </a:r>
              <a:r>
                <a:rPr lang="en-US" sz="1000" dirty="0">
                  <a:solidFill>
                    <a:prstClr val="black"/>
                  </a:solidFill>
                </a:rPr>
                <a:t>, 2015-16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412810" y="2046070"/>
              <a:ext cx="2268640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Samsung, TSMC, GF [2019?]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296028" y="2638077"/>
              <a:ext cx="1377333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Panasonic, 2013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476490" y="2586278"/>
              <a:ext cx="1463148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Panasonic, 2019?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360532" y="3365910"/>
              <a:ext cx="1359780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Adesto</a:t>
              </a:r>
              <a:r>
                <a:rPr lang="en-US" sz="1000" dirty="0">
                  <a:solidFill>
                    <a:prstClr val="black"/>
                  </a:solidFill>
                </a:rPr>
                <a:t>, 2013-16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846760" y="3238570"/>
              <a:ext cx="1221306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Adesto</a:t>
              </a:r>
              <a:r>
                <a:rPr lang="en-US" sz="1000" dirty="0">
                  <a:solidFill>
                    <a:prstClr val="black"/>
                  </a:solidFill>
                </a:rPr>
                <a:t>, 2019?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09034" y="3222848"/>
              <a:ext cx="1145241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Adesto</a:t>
              </a:r>
              <a:r>
                <a:rPr lang="en-US" sz="1000" dirty="0">
                  <a:solidFill>
                    <a:prstClr val="black"/>
                  </a:solidFill>
                </a:rPr>
                <a:t>, Sony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163941" y="3815435"/>
              <a:ext cx="1862968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Micron, Samsung, 2014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53165" y="3796448"/>
              <a:ext cx="1886372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IBM, </a:t>
              </a:r>
              <a:r>
                <a:rPr lang="en-US" sz="1000" dirty="0" err="1">
                  <a:solidFill>
                    <a:prstClr val="black"/>
                  </a:solidFill>
                </a:rPr>
                <a:t>Macronix</a:t>
              </a:r>
              <a:r>
                <a:rPr lang="en-US" sz="1000" dirty="0">
                  <a:solidFill>
                    <a:prstClr val="black"/>
                  </a:solidFill>
                </a:rPr>
                <a:t>, </a:t>
              </a:r>
              <a:r>
                <a:rPr lang="en-US" sz="1000" dirty="0" err="1">
                  <a:solidFill>
                    <a:prstClr val="black"/>
                  </a:solidFill>
                </a:rPr>
                <a:t>STMicro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75788" y="4377874"/>
              <a:ext cx="2512434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Panasonic, TI, </a:t>
              </a:r>
              <a:r>
                <a:rPr lang="en-US" sz="1000" dirty="0" err="1">
                  <a:solidFill>
                    <a:prstClr val="black"/>
                  </a:solidFill>
                </a:rPr>
                <a:t>Ramtron</a:t>
              </a:r>
              <a:r>
                <a:rPr lang="en-US" sz="1000" dirty="0">
                  <a:solidFill>
                    <a:prstClr val="black"/>
                  </a:solidFill>
                </a:rPr>
                <a:t>, Cypress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064700" y="4401997"/>
              <a:ext cx="1063327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GF, </a:t>
              </a:r>
              <a:r>
                <a:rPr lang="en-US" sz="1000" dirty="0" err="1">
                  <a:solidFill>
                    <a:prstClr val="black"/>
                  </a:solidFill>
                </a:rPr>
                <a:t>Namlab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90434" y="4919011"/>
              <a:ext cx="926803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SEL-UMC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93278" y="4962481"/>
              <a:ext cx="889747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SEL-xyz?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52772" y="2595974"/>
              <a:ext cx="1991692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Panasonic;TSMC</a:t>
              </a:r>
              <a:r>
                <a:rPr lang="en-US" sz="1000" dirty="0">
                  <a:solidFill>
                    <a:prstClr val="black"/>
                  </a:solidFill>
                </a:rPr>
                <a:t> [2019?]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966132" y="1746552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8145537" y="1721559"/>
              <a:ext cx="287123" cy="2995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9354631" y="1726000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4991619" y="2236498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8145861" y="2251816"/>
              <a:ext cx="287123" cy="2995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9354955" y="2256257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2624476" y="2881831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7120572" y="2814754"/>
              <a:ext cx="287123" cy="2995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8167485" y="2818687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9350071" y="2941605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9370921" y="3470151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9370290" y="4115087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9370614" y="4645344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8217817" y="5249808"/>
              <a:ext cx="287123" cy="2995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8196971" y="3523338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8197295" y="4053595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8218919" y="4620466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7079069" y="3507491"/>
              <a:ext cx="287123" cy="2995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5883876" y="5171186"/>
              <a:ext cx="287123" cy="2995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282249" y="3550582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7079069" y="4038084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4435573" y="4663608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3851733" y="4673337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189472" y="2214445"/>
              <a:ext cx="287123" cy="2995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175513" y="2090483"/>
              <a:ext cx="1258361" cy="272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prstClr val="black"/>
                  </a:solidFill>
                </a:rPr>
                <a:t>Everspin</a:t>
              </a:r>
              <a:r>
                <a:rPr lang="en-US" sz="1000" dirty="0">
                  <a:solidFill>
                    <a:prstClr val="black"/>
                  </a:solidFill>
                </a:rPr>
                <a:t>, 2019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7307517" y="6242118"/>
            <a:ext cx="3169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Sources: Various Publications and Press Releases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15171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CF3A6-DD85-405F-9779-9F0B437C9B97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58348"/>
            <a:ext cx="5781675" cy="5065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781" y="1258347"/>
            <a:ext cx="5934287" cy="50653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3916" y="304800"/>
            <a:ext cx="11884152" cy="819150"/>
          </a:xfrm>
        </p:spPr>
        <p:txBody>
          <a:bodyPr>
            <a:normAutofit/>
          </a:bodyPr>
          <a:lstStyle/>
          <a:p>
            <a:r>
              <a:rPr lang="en-US" sz="3600" dirty="0"/>
              <a:t>Dynamic Supply Chain for Memory R&amp;D</a:t>
            </a:r>
          </a:p>
        </p:txBody>
      </p:sp>
    </p:spTree>
    <p:extLst>
      <p:ext uri="{BB962C8B-B14F-4D97-AF65-F5344CB8AC3E}">
        <p14:creationId xmlns:p14="http://schemas.microsoft.com/office/powerpoint/2010/main" val="235903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8434" y="2134944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Resistance Change ReRAM[1D, 2D], PCM [3D] </a:t>
            </a:r>
          </a:p>
        </p:txBody>
      </p:sp>
      <p:sp>
        <p:nvSpPr>
          <p:cNvPr id="6" name="Rectangle 5"/>
          <p:cNvSpPr/>
          <p:nvPr/>
        </p:nvSpPr>
        <p:spPr>
          <a:xfrm>
            <a:off x="8018434" y="2930960"/>
            <a:ext cx="2570158" cy="43180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Ferroelectrics </a:t>
            </a:r>
          </a:p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(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FeRAM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FeFET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8018434" y="3707882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3D SRAM (monolithic)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16127" y="4449813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3D DRAM (monolithic)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434" y="5183923"/>
            <a:ext cx="2570158" cy="431803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300" dirty="0">
                <a:solidFill>
                  <a:srgbClr val="004280"/>
                </a:solidFill>
                <a:cs typeface="Neo Sans Intel"/>
              </a:rPr>
              <a:t>DNA inspired (Archival memory)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8434" y="1321439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Magnetic </a:t>
            </a:r>
          </a:p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[MRAM, STT(SOT)MRAM]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9943" y="193040"/>
            <a:ext cx="11942315" cy="660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accent1"/>
                </a:solidFill>
                <a:latin typeface="Intel Clear" panose="020B06040202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71C5"/>
                </a:solidFill>
                <a:ea typeface="Intel Clear" panose="020B0604020203020204" pitchFamily="34" charset="0"/>
                <a:cs typeface="Intel Clear" panose="020B0604020203020204" pitchFamily="34" charset="0"/>
              </a:rPr>
              <a:t>Memory Products Landscape and R&amp;D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30036" y="710682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4280"/>
                </a:solidFill>
                <a:cs typeface="Neo Sans Intel"/>
              </a:rPr>
              <a:t>Emerging Memory R&amp;D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2542" y="6391864"/>
            <a:ext cx="3964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4280"/>
                </a:solidFill>
                <a:cs typeface="Neo Sans Intel"/>
              </a:rPr>
              <a:t>Sources: Publications from Industry, Academia and Consortia 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285" y="1009966"/>
            <a:ext cx="913112" cy="885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285" y="1901117"/>
            <a:ext cx="861608" cy="77172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3198" y="1000705"/>
            <a:ext cx="6308993" cy="5320948"/>
            <a:chOff x="595890" y="936194"/>
            <a:chExt cx="6308993" cy="5320948"/>
          </a:xfrm>
        </p:grpSpPr>
        <p:grpSp>
          <p:nvGrpSpPr>
            <p:cNvPr id="17" name="Group 16"/>
            <p:cNvGrpSpPr/>
            <p:nvPr/>
          </p:nvGrpSpPr>
          <p:grpSpPr>
            <a:xfrm>
              <a:off x="595890" y="936194"/>
              <a:ext cx="6243273" cy="5320948"/>
              <a:chOff x="400360" y="1603666"/>
              <a:chExt cx="5247517" cy="4180874"/>
            </a:xfrm>
          </p:grpSpPr>
          <p:sp>
            <p:nvSpPr>
              <p:cNvPr id="20" name="Isosceles Triangle 19"/>
              <p:cNvSpPr/>
              <p:nvPr/>
            </p:nvSpPr>
            <p:spPr>
              <a:xfrm>
                <a:off x="1399369" y="1915133"/>
                <a:ext cx="4237464" cy="35758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39778" y="5483199"/>
                <a:ext cx="3170910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Cost, Capacity or Density, Retention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87983" y="1603666"/>
                <a:ext cx="2687504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Speed, Bandwidth, Endurance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0050" y="2563624"/>
                <a:ext cx="7360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SRAM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39630" y="3196731"/>
                <a:ext cx="7569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DRAM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471912" y="3856775"/>
                <a:ext cx="22557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Storage Class Memory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39630" y="4550884"/>
                <a:ext cx="798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NAND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10963" y="5130403"/>
                <a:ext cx="6142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HDD</a:t>
                </a: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061" y="3256489"/>
                <a:ext cx="2158195" cy="130607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64861" t="28746" r="19858" b="14921"/>
              <a:stretch/>
            </p:blipFill>
            <p:spPr>
              <a:xfrm>
                <a:off x="4910974" y="3717883"/>
                <a:ext cx="523154" cy="1714743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rot="16200000">
                <a:off x="5013248" y="4597051"/>
                <a:ext cx="10230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NAND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00360" y="4535226"/>
                <a:ext cx="13131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Cross-point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7745" y="1785129"/>
              <a:ext cx="1774523" cy="152819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84915" y="3283373"/>
              <a:ext cx="15199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4280"/>
                  </a:solidFill>
                  <a:cs typeface="Neo Sans Intel"/>
                </a:rPr>
                <a:t>Samsung 1x nm DRAM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096" y="1591859"/>
            <a:ext cx="1905000" cy="9810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75947" y="2514199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cs typeface="Neo Sans Intel"/>
              </a:rPr>
              <a:t>Intel 14nm SRAM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59245" y="5964857"/>
            <a:ext cx="1304005" cy="426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Mature R&amp;D and early HVM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62658" y="5964857"/>
            <a:ext cx="1065298" cy="26293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Early R&amp;D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34962" y="5959548"/>
            <a:ext cx="1243678" cy="273549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Concept Stage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777" y="2792228"/>
            <a:ext cx="1190911" cy="6081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5327" y="3573919"/>
            <a:ext cx="1976673" cy="8811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6285" y="4847684"/>
            <a:ext cx="932815" cy="1016871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3408810" y="2079001"/>
            <a:ext cx="1236796" cy="1572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99849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Memory on Gartner Hype Cycle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72964" y="1252246"/>
            <a:ext cx="9033738" cy="3929238"/>
            <a:chOff x="889604" y="1280937"/>
            <a:chExt cx="10212424" cy="51771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17047" r="499"/>
            <a:stretch/>
          </p:blipFill>
          <p:spPr>
            <a:xfrm>
              <a:off x="1089971" y="1280937"/>
              <a:ext cx="10012057" cy="51771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8529436">
              <a:off x="1536823" y="2409982"/>
              <a:ext cx="1516069" cy="4871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4280"/>
                  </a:solidFill>
                  <a:latin typeface="Neo Sans Intel"/>
                  <a:cs typeface="Neo Sans Intel"/>
                </a:rPr>
                <a:t>HfO2 based Ferroelectrics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3816278">
              <a:off x="2845680" y="2888133"/>
              <a:ext cx="1839157" cy="4871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4280"/>
                  </a:solidFill>
                  <a:latin typeface="Neo Sans Intel"/>
                  <a:cs typeface="Neo Sans Intel"/>
                </a:rPr>
                <a:t>RRAM/CBRAM for high density NVM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8925049">
              <a:off x="889604" y="4009368"/>
              <a:ext cx="1849666" cy="5677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4280"/>
                  </a:solidFill>
                  <a:latin typeface="Neo Sans Intel"/>
                  <a:cs typeface="Neo Sans Intel"/>
                </a:rPr>
                <a:t>Emerging memory  for AI/Neuromorphic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125208">
              <a:off x="4304359" y="3658128"/>
              <a:ext cx="1341695" cy="5677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4280"/>
                  </a:solidFill>
                  <a:latin typeface="Neo Sans Intel"/>
                  <a:cs typeface="Neo Sans Intel"/>
                </a:rPr>
                <a:t>OTS + PCM for 3D XP SCM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9125208">
              <a:off x="4156230" y="4551725"/>
              <a:ext cx="1472195" cy="5677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4280"/>
                  </a:solidFill>
                  <a:latin typeface="Neo Sans Intel"/>
                  <a:cs typeface="Neo Sans Intel"/>
                </a:rPr>
                <a:t>STTRAM / RRAM for e-NVM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804445">
              <a:off x="2859466" y="4049686"/>
              <a:ext cx="1664253" cy="4871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4280"/>
                  </a:solidFill>
                  <a:latin typeface="Neo Sans Intel"/>
                  <a:cs typeface="Neo Sans Intel"/>
                </a:rPr>
                <a:t>STTRAM/RRAM for DRAM/SRAM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 flipH="1">
            <a:off x="772087" y="5532148"/>
            <a:ext cx="1041273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Neo Sans Intel"/>
                <a:cs typeface="Neo Sans Intel"/>
              </a:rPr>
              <a:t>Closely Monitoring Innovation/Breakthrough’s in Eco-System to Separate Myth/Hype from Reality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595" y="975247"/>
            <a:ext cx="8166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  <a:latin typeface="Neo Sans Intel"/>
                <a:cs typeface="Neo Sans Intel"/>
              </a:rPr>
              <a:t>* Perception based on published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757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2712" y="299313"/>
            <a:ext cx="10972800" cy="988747"/>
          </a:xfrm>
        </p:spPr>
        <p:txBody>
          <a:bodyPr/>
          <a:lstStyle/>
          <a:p>
            <a:r>
              <a:rPr lang="en-US" dirty="0"/>
              <a:t>Exec Summary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36601" y="1588624"/>
            <a:ext cx="11844528" cy="4497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09585" rtl="0" eaLnBrk="1" latinLnBrk="0" hangingPunct="1">
              <a:spcBef>
                <a:spcPts val="1600"/>
              </a:spcBef>
              <a:spcAft>
                <a:spcPts val="0"/>
              </a:spcAft>
              <a:buFont typeface="Arial"/>
              <a:buNone/>
              <a:defRPr sz="2400" b="0" kern="1200">
                <a:solidFill>
                  <a:srgbClr val="0071C5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  <a:lvl2pPr marL="300559" indent="-300559" algn="l" defTabSz="609585" rtl="0" eaLnBrk="1" latinLnBrk="0" hangingPunct="1">
              <a:spcBef>
                <a:spcPts val="1067"/>
              </a:spcBef>
              <a:buFont typeface="Wingdings" charset="2"/>
              <a:buChar char="§"/>
              <a:defRPr sz="2133" kern="120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2pPr>
            <a:lvl3pPr marL="761981" indent="-304792" algn="l" defTabSz="609585" rtl="0" eaLnBrk="1" latinLnBrk="0" hangingPunct="1">
              <a:spcBef>
                <a:spcPts val="533"/>
              </a:spcBef>
              <a:buFont typeface="Wingdings" charset="2"/>
              <a:buChar char="§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3pPr>
            <a:lvl4pPr marL="1293252" indent="-304792" algn="l" defTabSz="609585" rtl="0" eaLnBrk="1" latinLnBrk="0" hangingPunct="1">
              <a:spcBef>
                <a:spcPts val="267"/>
              </a:spcBef>
              <a:buFont typeface="Arial"/>
              <a:buChar char="–"/>
              <a:defRPr sz="2133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4pPr>
            <a:lvl5pPr marL="1758907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Emerging memories positioned as scaling option for SRAM, DRAM, SCM and NAND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Critical challenges (such as variability/instability) in filamentary RRAM/CBRAM limiting its potential for high density NVM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Significant R&amp;D  on cross-point based alternative memories for Storage Class Memory</a:t>
            </a:r>
          </a:p>
          <a:p>
            <a:pPr marL="643459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3459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Need focused effort on critical challenges for emerging memory to transition from R&amp;D to HVM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Emerging memory gaining traction for embedded NVM and ML/AI applications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76782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5552" y="120075"/>
            <a:ext cx="11449892" cy="988747"/>
          </a:xfrm>
        </p:spPr>
        <p:txBody>
          <a:bodyPr>
            <a:normAutofit fontScale="90000"/>
          </a:bodyPr>
          <a:lstStyle/>
          <a:p>
            <a:r>
              <a:rPr lang="en-US" dirty="0"/>
              <a:t>SRAM Scaling Slows.. Opportunity for Emerging Memory?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200" r="41027"/>
          <a:stretch/>
        </p:blipFill>
        <p:spPr>
          <a:xfrm>
            <a:off x="1522071" y="1014984"/>
            <a:ext cx="5068992" cy="39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669" b="7773"/>
          <a:stretch/>
        </p:blipFill>
        <p:spPr>
          <a:xfrm>
            <a:off x="6946922" y="3960874"/>
            <a:ext cx="5061014" cy="2668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0818" b="7218"/>
          <a:stretch/>
        </p:blipFill>
        <p:spPr>
          <a:xfrm>
            <a:off x="6645053" y="830000"/>
            <a:ext cx="2882995" cy="313468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072384" y="3584448"/>
            <a:ext cx="3364992" cy="1481328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4549" y="1207008"/>
            <a:ext cx="1986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Neo Sans Intel"/>
                <a:cs typeface="Neo Sans Intel"/>
              </a:rPr>
              <a:t>Ann Steegen, ITF 2017/18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552" y="5086178"/>
            <a:ext cx="6000104" cy="1169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SRAM Scaling Increasingly Challenging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Neo Sans Intel"/>
              <a:cs typeface="Neo Sans Inte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Novel 3D architecture such as CFET enable scaling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Neo Sans Intel"/>
              <a:cs typeface="Neo Sans Inte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Neo Sans Intel"/>
                <a:cs typeface="Neo Sans Intel"/>
              </a:rPr>
              <a:t>STT/SOT-MRAM in research for LLC [challenge: scaling and reliability]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8446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500" t="13600" r="8726" b="10134"/>
          <a:stretch/>
        </p:blipFill>
        <p:spPr>
          <a:xfrm>
            <a:off x="387728" y="1260059"/>
            <a:ext cx="4854200" cy="4984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7700" t="16533" r="10675" b="5733"/>
          <a:stretch/>
        </p:blipFill>
        <p:spPr>
          <a:xfrm>
            <a:off x="6196558" y="1170161"/>
            <a:ext cx="5073598" cy="53295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0664" y="181671"/>
            <a:ext cx="11891787" cy="9884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kern="1200" baseline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sz="3600" dirty="0">
                <a:solidFill>
                  <a:srgbClr val="0071C5"/>
                </a:solidFill>
              </a:rPr>
              <a:t>DRAM Scaling Also Slowing… </a:t>
            </a:r>
          </a:p>
          <a:p>
            <a:r>
              <a:rPr lang="en-US" sz="2800" i="1" dirty="0">
                <a:solidFill>
                  <a:srgbClr val="0071C5"/>
                </a:solidFill>
              </a:rPr>
              <a:t>Opportunity for Emerging Memory?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8386" y="5633797"/>
            <a:ext cx="751933" cy="246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000" dirty="0" err="1">
                <a:solidFill>
                  <a:srgbClr val="004280"/>
                </a:solidFill>
                <a:cs typeface="Neo Sans Intel"/>
              </a:rPr>
              <a:t>ICInsights</a:t>
            </a:r>
            <a:endParaRPr lang="en-US" sz="1000" dirty="0">
              <a:solidFill>
                <a:srgbClr val="004280"/>
              </a:solidFill>
              <a:cs typeface="Neo Sans Inte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069608" y="1260060"/>
            <a:ext cx="347382" cy="486883"/>
          </a:xfrm>
          <a:prstGeom prst="line">
            <a:avLst/>
          </a:prstGeom>
          <a:ln>
            <a:solidFill>
              <a:schemeClr val="tx2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7728" y="2176599"/>
            <a:ext cx="5649520" cy="27425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53331" y="1260059"/>
            <a:ext cx="9141" cy="4649175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3761914" y="2085183"/>
            <a:ext cx="221356" cy="210257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2472" y="2217157"/>
            <a:ext cx="393089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000" b="1" dirty="0">
                <a:solidFill>
                  <a:srgbClr val="FF0000"/>
                </a:solidFill>
                <a:cs typeface="Neo Sans Intel"/>
              </a:rPr>
              <a:t>1Y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3914314" y="2025832"/>
            <a:ext cx="221356" cy="210257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6755" y="1979597"/>
            <a:ext cx="393089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000" b="1" dirty="0">
                <a:solidFill>
                  <a:srgbClr val="FF0000"/>
                </a:solidFill>
                <a:cs typeface="Neo Sans Intel"/>
              </a:rPr>
              <a:t>1z</a:t>
            </a:r>
          </a:p>
        </p:txBody>
      </p:sp>
      <p:sp>
        <p:nvSpPr>
          <p:cNvPr id="16" name="Freeform 15"/>
          <p:cNvSpPr/>
          <p:nvPr/>
        </p:nvSpPr>
        <p:spPr>
          <a:xfrm>
            <a:off x="3722761" y="1881407"/>
            <a:ext cx="1434164" cy="408174"/>
          </a:xfrm>
          <a:custGeom>
            <a:avLst/>
            <a:gdLst>
              <a:gd name="connsiteX0" fmla="*/ 0 w 1241659"/>
              <a:gd name="connsiteY0" fmla="*/ 394636 h 394636"/>
              <a:gd name="connsiteX1" fmla="*/ 346509 w 1241659"/>
              <a:gd name="connsiteY1" fmla="*/ 163630 h 394636"/>
              <a:gd name="connsiteX2" fmla="*/ 346509 w 1241659"/>
              <a:gd name="connsiteY2" fmla="*/ 163630 h 394636"/>
              <a:gd name="connsiteX3" fmla="*/ 721894 w 1241659"/>
              <a:gd name="connsiteY3" fmla="*/ 77003 h 394636"/>
              <a:gd name="connsiteX4" fmla="*/ 1241659 w 1241659"/>
              <a:gd name="connsiteY4" fmla="*/ 0 h 39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659" h="394636">
                <a:moveTo>
                  <a:pt x="0" y="394636"/>
                </a:moveTo>
                <a:lnTo>
                  <a:pt x="346509" y="163630"/>
                </a:lnTo>
                <a:lnTo>
                  <a:pt x="346509" y="163630"/>
                </a:lnTo>
                <a:cubicBezTo>
                  <a:pt x="409073" y="149192"/>
                  <a:pt x="572702" y="104275"/>
                  <a:pt x="721894" y="77003"/>
                </a:cubicBezTo>
                <a:cubicBezTo>
                  <a:pt x="871086" y="49731"/>
                  <a:pt x="1056372" y="24865"/>
                  <a:pt x="1241659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 flipV="1">
            <a:off x="9554066" y="3100049"/>
            <a:ext cx="929434" cy="326544"/>
          </a:xfrm>
          <a:custGeom>
            <a:avLst/>
            <a:gdLst>
              <a:gd name="connsiteX0" fmla="*/ 0 w 1241659"/>
              <a:gd name="connsiteY0" fmla="*/ 394636 h 394636"/>
              <a:gd name="connsiteX1" fmla="*/ 346509 w 1241659"/>
              <a:gd name="connsiteY1" fmla="*/ 163630 h 394636"/>
              <a:gd name="connsiteX2" fmla="*/ 346509 w 1241659"/>
              <a:gd name="connsiteY2" fmla="*/ 163630 h 394636"/>
              <a:gd name="connsiteX3" fmla="*/ 721894 w 1241659"/>
              <a:gd name="connsiteY3" fmla="*/ 77003 h 394636"/>
              <a:gd name="connsiteX4" fmla="*/ 1241659 w 1241659"/>
              <a:gd name="connsiteY4" fmla="*/ 0 h 39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659" h="394636">
                <a:moveTo>
                  <a:pt x="0" y="394636"/>
                </a:moveTo>
                <a:lnTo>
                  <a:pt x="346509" y="163630"/>
                </a:lnTo>
                <a:lnTo>
                  <a:pt x="346509" y="163630"/>
                </a:lnTo>
                <a:cubicBezTo>
                  <a:pt x="409073" y="149192"/>
                  <a:pt x="572702" y="104275"/>
                  <a:pt x="721894" y="77003"/>
                </a:cubicBezTo>
                <a:cubicBezTo>
                  <a:pt x="871086" y="49731"/>
                  <a:pt x="1056372" y="24865"/>
                  <a:pt x="1241659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3365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7737" y="223218"/>
            <a:ext cx="10972800" cy="988747"/>
          </a:xfrm>
        </p:spPr>
        <p:txBody>
          <a:bodyPr/>
          <a:lstStyle/>
          <a:p>
            <a:r>
              <a:rPr lang="en-US" dirty="0"/>
              <a:t>DRAM Scaling Options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90013" y="1293877"/>
            <a:ext cx="3073277" cy="38472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4280"/>
                </a:solidFill>
                <a:latin typeface="Neo Sans Intel"/>
                <a:cs typeface="Neo Sans Intel"/>
              </a:rPr>
              <a:t>Transistor</a:t>
            </a:r>
            <a:r>
              <a:rPr lang="en-US" sz="2000" dirty="0">
                <a:solidFill>
                  <a:srgbClr val="004280"/>
                </a:solidFill>
                <a:latin typeface="Neo Sans Intel"/>
                <a:cs typeface="Neo Sans Intel"/>
              </a:rPr>
              <a:t> Innovations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004280"/>
                </a:solidFill>
                <a:latin typeface="Neo Sans Intel"/>
                <a:cs typeface="Neo Sans Intel"/>
              </a:rPr>
              <a:t>Vertical transistor (4f2)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004280"/>
                </a:solidFill>
                <a:latin typeface="Neo Sans Intel"/>
                <a:cs typeface="Neo Sans Intel"/>
              </a:rPr>
              <a:t>Low leakage non-Si TFT</a:t>
            </a:r>
          </a:p>
          <a:p>
            <a:endParaRPr lang="en-US" sz="2000" dirty="0">
              <a:solidFill>
                <a:srgbClr val="004280"/>
              </a:solidFill>
              <a:latin typeface="Neo Sans Intel"/>
              <a:cs typeface="Neo Sans Intel"/>
            </a:endParaRPr>
          </a:p>
          <a:p>
            <a:r>
              <a:rPr lang="en-US" sz="2000" u="sng" dirty="0">
                <a:solidFill>
                  <a:srgbClr val="004280"/>
                </a:solidFill>
                <a:latin typeface="Neo Sans Intel"/>
                <a:cs typeface="Neo Sans Intel"/>
              </a:rPr>
              <a:t>Capacitor</a:t>
            </a:r>
            <a:r>
              <a:rPr lang="en-US" sz="2000" dirty="0">
                <a:solidFill>
                  <a:srgbClr val="004280"/>
                </a:solidFill>
                <a:latin typeface="Neo Sans Intel"/>
                <a:cs typeface="Neo Sans Intel"/>
              </a:rPr>
              <a:t> Innovations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004280"/>
                </a:solidFill>
                <a:latin typeface="Neo Sans Intel"/>
                <a:cs typeface="Neo Sans Intel"/>
              </a:rPr>
              <a:t>Cylinder to pillar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004280"/>
                </a:solidFill>
                <a:latin typeface="Neo Sans Intel"/>
                <a:cs typeface="Neo Sans Intel"/>
              </a:rPr>
              <a:t>Higher K (perovskite?)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004280"/>
                </a:solidFill>
                <a:latin typeface="Neo Sans Intel"/>
                <a:cs typeface="Neo Sans Intel"/>
              </a:rPr>
              <a:t>Ferroelectrics?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004280"/>
              </a:solidFill>
              <a:latin typeface="Neo Sans Intel"/>
              <a:cs typeface="Neo Sans Intel"/>
            </a:endParaRPr>
          </a:p>
          <a:p>
            <a:r>
              <a:rPr lang="en-US" u="sng" dirty="0">
                <a:solidFill>
                  <a:srgbClr val="004280"/>
                </a:solidFill>
                <a:latin typeface="Neo Sans Intel"/>
                <a:cs typeface="Neo Sans Intel"/>
              </a:rPr>
              <a:t>Periphery</a:t>
            </a:r>
            <a:r>
              <a:rPr lang="en-US" dirty="0">
                <a:solidFill>
                  <a:srgbClr val="004280"/>
                </a:solidFill>
                <a:latin typeface="Neo Sans Intel"/>
                <a:cs typeface="Neo Sans Intel"/>
              </a:rPr>
              <a:t> Innovations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004280"/>
                </a:solidFill>
                <a:cs typeface="Neo Sans Intel"/>
              </a:rPr>
              <a:t>Fin w/ HKMG</a:t>
            </a:r>
            <a:endParaRPr lang="en-US" sz="1600" dirty="0">
              <a:solidFill>
                <a:srgbClr val="004280"/>
              </a:solidFill>
              <a:latin typeface="Neo Sans Intel"/>
              <a:cs typeface="Neo Sans Intel"/>
            </a:endParaRPr>
          </a:p>
          <a:p>
            <a:endParaRPr lang="en-US" dirty="0">
              <a:solidFill>
                <a:srgbClr val="004280"/>
              </a:solidFill>
              <a:latin typeface="Neo Sans Intel"/>
              <a:cs typeface="Neo Sans Intel"/>
            </a:endParaRPr>
          </a:p>
          <a:p>
            <a:r>
              <a:rPr lang="en-US" u="sng" dirty="0">
                <a:solidFill>
                  <a:srgbClr val="004280"/>
                </a:solidFill>
                <a:cs typeface="Neo Sans Intel"/>
              </a:rPr>
              <a:t>Structure</a:t>
            </a:r>
            <a:r>
              <a:rPr lang="en-US" dirty="0">
                <a:solidFill>
                  <a:srgbClr val="004280"/>
                </a:solidFill>
                <a:cs typeface="Neo Sans Intel"/>
              </a:rPr>
              <a:t> Innovations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004280"/>
                </a:solidFill>
                <a:cs typeface="Neo Sans Intel"/>
              </a:rPr>
              <a:t>2D to 3D stacked (</a:t>
            </a:r>
            <a:r>
              <a:rPr lang="en-US" sz="1600" dirty="0" err="1">
                <a:solidFill>
                  <a:srgbClr val="004280"/>
                </a:solidFill>
                <a:cs typeface="Neo Sans Intel"/>
              </a:rPr>
              <a:t>inc</a:t>
            </a:r>
            <a:r>
              <a:rPr lang="en-US" sz="1600" dirty="0">
                <a:solidFill>
                  <a:srgbClr val="004280"/>
                </a:solidFill>
                <a:cs typeface="Neo Sans Intel"/>
              </a:rPr>
              <a:t> MRAM)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293877"/>
            <a:ext cx="8142858" cy="4050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737" y="5799308"/>
            <a:ext cx="1153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Neo Sans Intel"/>
                <a:cs typeface="Neo Sans Intel"/>
              </a:rPr>
              <a:t>Note: Startups like TC labs (</a:t>
            </a:r>
            <a:r>
              <a:rPr lang="en-US" dirty="0" err="1">
                <a:solidFill>
                  <a:schemeClr val="tx2"/>
                </a:solidFill>
                <a:latin typeface="Neo Sans Intel"/>
                <a:cs typeface="Neo Sans Intel"/>
              </a:rPr>
              <a:t>Thyristor</a:t>
            </a:r>
            <a:r>
              <a:rPr lang="en-US" dirty="0">
                <a:solidFill>
                  <a:schemeClr val="tx2"/>
                </a:solidFill>
                <a:latin typeface="Neo Sans Intel"/>
                <a:cs typeface="Neo Sans Intel"/>
              </a:rPr>
              <a:t> based 3D) and </a:t>
            </a:r>
            <a:r>
              <a:rPr lang="en-US" dirty="0" err="1">
                <a:solidFill>
                  <a:schemeClr val="tx2"/>
                </a:solidFill>
                <a:latin typeface="Neo Sans Intel"/>
                <a:cs typeface="Neo Sans Intel"/>
              </a:rPr>
              <a:t>Nantero</a:t>
            </a:r>
            <a:r>
              <a:rPr lang="en-US" dirty="0">
                <a:solidFill>
                  <a:schemeClr val="tx2"/>
                </a:solidFill>
                <a:latin typeface="Neo Sans Intel"/>
                <a:cs typeface="Neo Sans Intel"/>
              </a:rPr>
              <a:t> (CNT based XP with 3D) also targeting DRAM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1081" y="1041727"/>
            <a:ext cx="3304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Sources: ITF, Various Publications and Press Releases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3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4201" y="216403"/>
            <a:ext cx="10969943" cy="693806"/>
          </a:xfrm>
        </p:spPr>
        <p:txBody>
          <a:bodyPr>
            <a:normAutofit/>
          </a:bodyPr>
          <a:lstStyle/>
          <a:p>
            <a:r>
              <a:rPr lang="en-US" sz="3600" dirty="0"/>
              <a:t>DRAM/SRAM Going 3D (</a:t>
            </a:r>
            <a:r>
              <a:rPr lang="en-US" sz="3600" dirty="0" err="1"/>
              <a:t>Adv</a:t>
            </a:r>
            <a:r>
              <a:rPr lang="en-US" sz="3600" dirty="0"/>
              <a:t> Packaging)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1417"/>
          <a:stretch/>
        </p:blipFill>
        <p:spPr>
          <a:xfrm>
            <a:off x="0" y="1175315"/>
            <a:ext cx="4416552" cy="48689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94401" y="1334358"/>
            <a:ext cx="2869912" cy="4914591"/>
            <a:chOff x="7470731" y="53729"/>
            <a:chExt cx="4039685" cy="65799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0944" y="3405866"/>
              <a:ext cx="3679472" cy="32278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731" y="53729"/>
              <a:ext cx="3823364" cy="3209544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14412" y="1093019"/>
            <a:ext cx="4377752" cy="521634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00025" y="1088137"/>
            <a:ext cx="3143622" cy="522122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38024" y="1603460"/>
            <a:ext cx="4253976" cy="47059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94" y="2157684"/>
            <a:ext cx="1521202" cy="9311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55331" y="1088137"/>
            <a:ext cx="17091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Neo Sans Intel"/>
                <a:cs typeface="Neo Sans Intel"/>
              </a:rPr>
              <a:t>Tokyo Ins Tech, IMW 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86585" y="802076"/>
            <a:ext cx="1433406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  <a:latin typeface="Neo Sans Intel"/>
                <a:cs typeface="Neo Sans Intel"/>
              </a:rPr>
              <a:t>Product Landscape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16148" y="827478"/>
            <a:ext cx="2217274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  <a:latin typeface="Neo Sans Intel"/>
                <a:cs typeface="Neo Sans Intel"/>
              </a:rPr>
              <a:t>3D </a:t>
            </a:r>
            <a:r>
              <a:rPr lang="en-US" sz="1050" b="1" dirty="0" err="1">
                <a:solidFill>
                  <a:schemeClr val="tx2"/>
                </a:solidFill>
                <a:latin typeface="Neo Sans Intel"/>
                <a:cs typeface="Neo Sans Intel"/>
              </a:rPr>
              <a:t>Bumpless</a:t>
            </a:r>
            <a:r>
              <a:rPr lang="en-US" sz="1050" b="1" dirty="0">
                <a:solidFill>
                  <a:schemeClr val="tx2"/>
                </a:solidFill>
                <a:latin typeface="Neo Sans Intel"/>
                <a:cs typeface="Neo Sans Intel"/>
              </a:rPr>
              <a:t> Value Proposition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93642" y="1334358"/>
            <a:ext cx="2911374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 err="1">
                <a:solidFill>
                  <a:schemeClr val="tx2"/>
                </a:solidFill>
                <a:latin typeface="Neo Sans Intel"/>
                <a:cs typeface="Neo Sans Intel"/>
              </a:rPr>
              <a:t>Bumpless</a:t>
            </a:r>
            <a:r>
              <a:rPr lang="en-US" sz="1050" b="1" dirty="0">
                <a:solidFill>
                  <a:schemeClr val="tx2"/>
                </a:solidFill>
                <a:latin typeface="Neo Sans Intel"/>
                <a:cs typeface="Neo Sans Intel"/>
              </a:rPr>
              <a:t> Bonding Technology Readiness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508" y="1924051"/>
            <a:ext cx="4130307" cy="41202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945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8434" y="2134944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Resistance Change (RRAM) 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18434" y="2930960"/>
            <a:ext cx="2570158" cy="43180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Ferroelectrics (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FeRAM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, </a:t>
            </a:r>
            <a:r>
              <a:rPr lang="en-US" sz="1400" dirty="0" err="1">
                <a:solidFill>
                  <a:srgbClr val="004280"/>
                </a:solidFill>
                <a:cs typeface="Neo Sans Intel"/>
              </a:rPr>
              <a:t>FeFET</a:t>
            </a:r>
            <a:r>
              <a:rPr lang="en-US" sz="1400" dirty="0">
                <a:solidFill>
                  <a:srgbClr val="004280"/>
                </a:solidFill>
                <a:cs typeface="Neo Sans Intel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8018434" y="3707882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3D SRAM (monolithic)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16127" y="4449813"/>
            <a:ext cx="2570158" cy="43180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srgbClr val="004280"/>
                </a:solidFill>
                <a:cs typeface="Neo Sans Intel"/>
              </a:rPr>
              <a:t>3D DRAM (monolithic)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434" y="5183923"/>
            <a:ext cx="2570158" cy="431803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300" dirty="0">
                <a:solidFill>
                  <a:srgbClr val="004280"/>
                </a:solidFill>
                <a:cs typeface="Neo Sans Intel"/>
              </a:rPr>
              <a:t>DNA inspired (Archival memory)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8434" y="1321439"/>
            <a:ext cx="2428404" cy="431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>
                <a:solidFill>
                  <a:srgbClr val="004280"/>
                </a:solidFill>
                <a:cs typeface="Neo Sans Intel"/>
              </a:rPr>
              <a:t>Magnetic (MRAM, STTRAM)</a:t>
            </a:r>
            <a:endParaRPr lang="en-US" sz="1400" dirty="0">
              <a:solidFill>
                <a:srgbClr val="004280"/>
              </a:solidFill>
              <a:cs typeface="Neo Sans Inte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9943" y="193040"/>
            <a:ext cx="11942315" cy="660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accent1"/>
                </a:solidFill>
                <a:latin typeface="Intel Clear" panose="020B06040202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71C5"/>
                </a:solidFill>
                <a:ea typeface="Intel Clear" panose="020B0604020203020204" pitchFamily="34" charset="0"/>
                <a:cs typeface="Intel Clear" panose="020B0604020203020204" pitchFamily="34" charset="0"/>
              </a:rPr>
              <a:t>Memory Products Landscape and R&amp;D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30036" y="710682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4280"/>
                </a:solidFill>
                <a:cs typeface="Neo Sans Intel"/>
              </a:rPr>
              <a:t>Emerging Memory R&amp;D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8145" y="6404620"/>
            <a:ext cx="3964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4280"/>
                </a:solidFill>
                <a:cs typeface="Neo Sans Intel"/>
              </a:rPr>
              <a:t>Sources: Publications from Industry, Academia and Consortia 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285" y="1009966"/>
            <a:ext cx="913112" cy="885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285" y="1901117"/>
            <a:ext cx="861608" cy="77172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3198" y="1000705"/>
            <a:ext cx="6308993" cy="5320948"/>
            <a:chOff x="595890" y="936194"/>
            <a:chExt cx="6308993" cy="5320948"/>
          </a:xfrm>
        </p:grpSpPr>
        <p:grpSp>
          <p:nvGrpSpPr>
            <p:cNvPr id="17" name="Group 16"/>
            <p:cNvGrpSpPr/>
            <p:nvPr/>
          </p:nvGrpSpPr>
          <p:grpSpPr>
            <a:xfrm>
              <a:off x="595890" y="936194"/>
              <a:ext cx="6243273" cy="5320948"/>
              <a:chOff x="400360" y="1603666"/>
              <a:chExt cx="5247517" cy="4180874"/>
            </a:xfrm>
          </p:grpSpPr>
          <p:sp>
            <p:nvSpPr>
              <p:cNvPr id="20" name="Isosceles Triangle 19"/>
              <p:cNvSpPr/>
              <p:nvPr/>
            </p:nvSpPr>
            <p:spPr>
              <a:xfrm>
                <a:off x="1399369" y="1915133"/>
                <a:ext cx="4237464" cy="35758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39778" y="5483199"/>
                <a:ext cx="3170910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Cost, Capacity or Density, Retention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87983" y="1603666"/>
                <a:ext cx="2687504" cy="30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4280"/>
                    </a:solidFill>
                    <a:cs typeface="Neo Sans Intel"/>
                  </a:rPr>
                  <a:t>Speed, Bandwidth, Endurance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0050" y="2563624"/>
                <a:ext cx="7360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SRAM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139630" y="3196731"/>
                <a:ext cx="7569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DRAM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471912" y="3856775"/>
                <a:ext cx="22557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Storage Class Memory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39630" y="4550884"/>
                <a:ext cx="7986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NAND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210963" y="5130403"/>
                <a:ext cx="6142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cs typeface="Neo Sans Intel"/>
                  </a:rPr>
                  <a:t>HDD</a:t>
                </a: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061" y="3256489"/>
                <a:ext cx="2158195" cy="130607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64861" t="28746" r="19858" b="14921"/>
              <a:stretch/>
            </p:blipFill>
            <p:spPr>
              <a:xfrm>
                <a:off x="4910974" y="3717883"/>
                <a:ext cx="523154" cy="1714743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rot="16200000">
                <a:off x="5013248" y="4597051"/>
                <a:ext cx="10230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NAND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00360" y="4535226"/>
                <a:ext cx="13131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4280"/>
                    </a:solidFill>
                    <a:cs typeface="Neo Sans Intel"/>
                  </a:rPr>
                  <a:t>Intel 3D Cross-point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7745" y="1785129"/>
              <a:ext cx="1774523" cy="152819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84915" y="3283373"/>
              <a:ext cx="15199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4280"/>
                  </a:solidFill>
                  <a:cs typeface="Neo Sans Intel"/>
                </a:rPr>
                <a:t>Samsung 1x nm DRAM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096" y="1591859"/>
            <a:ext cx="1905000" cy="9810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75947" y="2514199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4280"/>
                </a:solidFill>
                <a:cs typeface="Neo Sans Intel"/>
              </a:rPr>
              <a:t>Intel 14nm SRAM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59245" y="5964857"/>
            <a:ext cx="1304005" cy="426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Mature R&amp;D and early HVM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62658" y="5964857"/>
            <a:ext cx="1065298" cy="26293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Early R&amp;D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34962" y="5959548"/>
            <a:ext cx="1243678" cy="273549"/>
          </a:xfrm>
          <a:prstGeom prst="rect">
            <a:avLst/>
          </a:prstGeom>
          <a:solidFill>
            <a:srgbClr val="F78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Concept Stage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777" y="2792228"/>
            <a:ext cx="1190911" cy="6081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5327" y="3573919"/>
            <a:ext cx="1976673" cy="8811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6285" y="4847684"/>
            <a:ext cx="932815" cy="1016871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2905001" y="4499741"/>
            <a:ext cx="2197669" cy="834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00625" y="6668748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78848077"/>
      </p:ext>
    </p:extLst>
  </p:cSld>
  <p:clrMapOvr>
    <a:masterClrMapping/>
  </p:clrMapOvr>
</p:sld>
</file>

<file path=ppt/theme/theme1.xml><?xml version="1.0" encoding="utf-8"?>
<a:theme xmlns:a="http://schemas.openxmlformats.org/drawingml/2006/main" name="Intel_Presentation Template_4x3_CLEAR_040114">
  <a:themeElements>
    <a:clrScheme name="Intel Clear Jan 2014">
      <a:dk1>
        <a:sysClr val="windowText" lastClr="000000"/>
      </a:dk1>
      <a:lt1>
        <a:sysClr val="window" lastClr="FFFFFF"/>
      </a:lt1>
      <a:dk2>
        <a:srgbClr val="004280"/>
      </a:dk2>
      <a:lt2>
        <a:srgbClr val="B1BABF"/>
      </a:lt2>
      <a:accent1>
        <a:srgbClr val="0071C5"/>
      </a:accent1>
      <a:accent2>
        <a:srgbClr val="00AEEF"/>
      </a:accent2>
      <a:accent3>
        <a:srgbClr val="8DC8E8"/>
      </a:accent3>
      <a:accent4>
        <a:srgbClr val="FFDA00"/>
      </a:accent4>
      <a:accent5>
        <a:srgbClr val="FDB813"/>
      </a:accent5>
      <a:accent6>
        <a:srgbClr val="A6CE39"/>
      </a:accent6>
      <a:hlink>
        <a:srgbClr val="00AEEF"/>
      </a:hlink>
      <a:folHlink>
        <a:srgbClr val="0071C5"/>
      </a:folHlink>
    </a:clrScheme>
    <a:fontScheme name="IntelClearPPT">
      <a:majorFont>
        <a:latin typeface="Intel Clear Light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000" dirty="0" smtClean="0">
            <a:solidFill>
              <a:schemeClr val="tx2"/>
            </a:solidFill>
            <a:cs typeface="Neo Sans Inte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2396</Words>
  <Application>Microsoft Macintosh PowerPoint</Application>
  <PresentationFormat>Widescreen</PresentationFormat>
  <Paragraphs>532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Intel Clear</vt:lpstr>
      <vt:lpstr>Intel Clear Light</vt:lpstr>
      <vt:lpstr>Lucida Grande</vt:lpstr>
      <vt:lpstr>Microsoft Sans Serif</vt:lpstr>
      <vt:lpstr>Neo Sans Intel</vt:lpstr>
      <vt:lpstr>Wingdings</vt:lpstr>
      <vt:lpstr>Intel_Presentation Template_4x3_CLEAR_040114</vt:lpstr>
      <vt:lpstr>Emerging Memory: Competitive Landscape </vt:lpstr>
      <vt:lpstr>Exec Summary</vt:lpstr>
      <vt:lpstr>PowerPoint Presentation</vt:lpstr>
      <vt:lpstr>PowerPoint Presentation</vt:lpstr>
      <vt:lpstr>SRAM Scaling Slows.. Opportunity for Emerging Memory?</vt:lpstr>
      <vt:lpstr>PowerPoint Presentation</vt:lpstr>
      <vt:lpstr>DRAM Scaling Options</vt:lpstr>
      <vt:lpstr>DRAM/SRAM Going 3D (Adv Packaging)</vt:lpstr>
      <vt:lpstr>PowerPoint Presentation</vt:lpstr>
      <vt:lpstr>Emerging Memory (3D RRAM) for Beyond 3D NAND?</vt:lpstr>
      <vt:lpstr>RRAM has Long History (Including Promises)</vt:lpstr>
      <vt:lpstr>Operation &amp; Characteristics of Filamentary RRAM</vt:lpstr>
      <vt:lpstr>PowerPoint Presentation</vt:lpstr>
      <vt:lpstr>3D NAND Scaling Continues …. Scope for Emerging Memory?</vt:lpstr>
      <vt:lpstr>Emerging Memory for Beyond 3D NAND?</vt:lpstr>
      <vt:lpstr>Emerging Memories for SCM in 3D XP Architectures</vt:lpstr>
      <vt:lpstr>Many Industry Players Pursuing 3D XP Options (Select Examples of RRAM and OTS+PCM Based)</vt:lpstr>
      <vt:lpstr>HP-Hynix-Sandisk/WD Memristor/RRAM Timeline</vt:lpstr>
      <vt:lpstr>Hynix/HP on Cross Point 4F2 with 1S1R</vt:lpstr>
      <vt:lpstr>CrossBar:  1T1R and 1T nR [1S1R]</vt:lpstr>
      <vt:lpstr>Sony Micron on CBRAM</vt:lpstr>
      <vt:lpstr>Nantero: Nanotube Based RRAM</vt:lpstr>
      <vt:lpstr>IBM Macronix JDP on PCM Based NVM</vt:lpstr>
      <vt:lpstr>SK-Hynix @ IEDM 2018  128Gb 3D XP (OTS + PCM) </vt:lpstr>
      <vt:lpstr>IMEC and CEA LETI: OTS for 3D XP</vt:lpstr>
      <vt:lpstr>IMEC R&amp;D on 3D XP with OTS + PCM</vt:lpstr>
      <vt:lpstr>Academic R&amp;D on 3D XP Based on OTS </vt:lpstr>
      <vt:lpstr>Many Industry Players Pursuing 3D XP Options (Examples of Non-RRAM Memories)</vt:lpstr>
      <vt:lpstr>Avalanche  [1S(oxide)-1MRAM]</vt:lpstr>
      <vt:lpstr>Namlab /CNT/ Globalfoundries on HfO2 FeFET</vt:lpstr>
      <vt:lpstr>Ferroelectric Memory Company: HfO2 FeFET</vt:lpstr>
      <vt:lpstr>Variability: Significant Challenge for Scaled FeFETs</vt:lpstr>
      <vt:lpstr>PowerPoint Presentation</vt:lpstr>
      <vt:lpstr>Toshiba Ferro-Tunnel-Junction (FTJ)</vt:lpstr>
      <vt:lpstr>TC Labs : Vertical (Stackable) Thyristor</vt:lpstr>
      <vt:lpstr>Exec Summary</vt:lpstr>
      <vt:lpstr>Other Opportunities for Emerging Memory :  eNVM, Machine Learning/AI/Neuromorphic Computing</vt:lpstr>
      <vt:lpstr>Emerging e-NVM: Industry Landscape -Slow/Steady Progress towards HVM, but primarily for low density e-FLASH replacement   </vt:lpstr>
      <vt:lpstr>Dynamic Supply Chain for Memory R&amp;D</vt:lpstr>
      <vt:lpstr>Emerging Memory on Gartner Hype Cycle</vt:lpstr>
      <vt:lpstr>Exec Summary</vt:lpstr>
    </vt:vector>
  </TitlesOfParts>
  <Company>Intel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Memory: Competitive Landscape</dc:title>
  <dc:creator>Majhi, Prashant</dc:creator>
  <cp:keywords>CTPClassification=CTP_NT</cp:keywords>
  <cp:lastModifiedBy>Kau, Derchang</cp:lastModifiedBy>
  <cp:revision>9</cp:revision>
  <dcterms:created xsi:type="dcterms:W3CDTF">2019-07-18T01:52:35Z</dcterms:created>
  <dcterms:modified xsi:type="dcterms:W3CDTF">2020-10-18T01:25:17Z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472917a2-675f-47b0-90d7-9a44ea695be8</vt:lpwstr>
  </property>
  <property fmtid="{D5CDD505-2E9C-101B-9397-08002B2CF9AE}" pid="3" name="CTP_TimeStamp">
    <vt:lpwstr>2019-07-18 19:01:41Z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