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0" r:id="rId4"/>
    <p:sldId id="263" r:id="rId5"/>
    <p:sldId id="266" r:id="rId6"/>
    <p:sldId id="265" r:id="rId7"/>
    <p:sldId id="264" r:id="rId8"/>
    <p:sldId id="268" r:id="rId9"/>
    <p:sldId id="272" r:id="rId10"/>
    <p:sldId id="273" r:id="rId11"/>
    <p:sldId id="279" r:id="rId12"/>
    <p:sldId id="301" r:id="rId13"/>
    <p:sldId id="274" r:id="rId14"/>
    <p:sldId id="283" r:id="rId15"/>
    <p:sldId id="275" r:id="rId16"/>
    <p:sldId id="277" r:id="rId17"/>
    <p:sldId id="282" r:id="rId18"/>
    <p:sldId id="284" r:id="rId19"/>
    <p:sldId id="285" r:id="rId20"/>
    <p:sldId id="286" r:id="rId21"/>
    <p:sldId id="295" r:id="rId22"/>
    <p:sldId id="296" r:id="rId23"/>
    <p:sldId id="287" r:id="rId24"/>
    <p:sldId id="289" r:id="rId25"/>
    <p:sldId id="291" r:id="rId26"/>
    <p:sldId id="293" r:id="rId27"/>
    <p:sldId id="298" r:id="rId28"/>
    <p:sldId id="299" r:id="rId29"/>
    <p:sldId id="300" r:id="rId30"/>
    <p:sldId id="304" r:id="rId31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r">
              <a:defRPr sz="1200"/>
            </a:lvl1pPr>
          </a:lstStyle>
          <a:p>
            <a:fld id="{BD60F3A9-E518-4650-8F40-81D9D147E596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2" rIns="86202" bIns="431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2" rIns="86202" bIns="431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r">
              <a:defRPr sz="1200"/>
            </a:lvl1pPr>
          </a:lstStyle>
          <a:p>
            <a:fld id="{468239B7-3537-42C9-9DFB-16DE299B0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0C45F-8C9F-45AE-9BC6-3DC6C4E35289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652463"/>
            <a:ext cx="4343400" cy="32575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4124325"/>
            <a:ext cx="5124450" cy="391160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E3845-2A47-4B89-9536-9D0E559DAD46}" type="slidenum">
              <a:rPr lang="en-US"/>
              <a:pPr/>
              <a:t>22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A6AB6-75C0-47EB-B5C4-2ABFF5B8D04F}" type="slidenum">
              <a:rPr lang="en-US"/>
              <a:pPr/>
              <a:t>23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0AFB1-5BCD-4F93-B284-85FE6173903D}" type="slidenum">
              <a:rPr lang="en-US"/>
              <a:pPr/>
              <a:t>24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77A8C-99F8-4598-B7C3-CAD3C6E1A3A4}" type="slidenum">
              <a:rPr lang="en-US"/>
              <a:pPr/>
              <a:t>25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14D0E-948C-48A8-A9E4-6EBEDED80E30}" type="slidenum">
              <a:rPr lang="en-US"/>
              <a:pPr/>
              <a:t>26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39B7-3537-42C9-9DFB-16DE299B050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0C45F-8C9F-45AE-9BC6-3DC6C4E35289}" type="slidenum">
              <a:rPr lang="en-US"/>
              <a:pPr/>
              <a:t>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652463"/>
            <a:ext cx="4343400" cy="32575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4124325"/>
            <a:ext cx="5124450" cy="391160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3291A-287A-404F-99FA-1846BAC40D66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4267200" y="6324600"/>
            <a:ext cx="48006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481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23E66D-42DD-4E84-AE3B-96FCE63C3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SSDM2010, Sep/24/2010, Tokyo, Japan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SSDM2010, Sep/24/2010, Tokyo, Japan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SSDM2010, Sep/24/2010, Tokyo, Japan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B14779-D772-455B-AF46-AEE21653A0EA}" type="datetimeFigureOut">
              <a:rPr lang="en-US" smtClean="0"/>
              <a:pPr/>
              <a:t>9/22/2010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98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C5C9EC4B-3F30-42A7-918B-4E375FE05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ECDC-231B-4E65-8298-BE9D80E9A1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3" descr="Sample Utility Buttons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6309700"/>
            <a:ext cx="762000" cy="54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040522" y="6397823"/>
            <a:ext cx="3103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DerChang Kau, SSDM2010, Tokyo, Japan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19624" y="639782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34A8213-C690-4982-9504-5A126C3B5A39}" type="slidenum">
              <a:rPr lang="en-US" sz="1400" i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/>
              <a:t>‹#›</a:t>
            </a:fld>
            <a:endParaRPr lang="en-US" sz="14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438399"/>
          </a:xfrm>
        </p:spPr>
        <p:txBody>
          <a:bodyPr>
            <a:noAutofit/>
          </a:bodyPr>
          <a:lstStyle/>
          <a:p>
            <a:r>
              <a:rPr lang="en-US" sz="4000" dirty="0" smtClean="0"/>
              <a:t>A Survey of Cross Point Phase Change Memory Technologies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DerChang Kau</a:t>
            </a:r>
            <a:endParaRPr lang="en-US" sz="2400" dirty="0"/>
          </a:p>
          <a:p>
            <a:r>
              <a:rPr lang="en-US" sz="2400" dirty="0" smtClean="0"/>
              <a:t>Intel Corporation</a:t>
            </a:r>
          </a:p>
          <a:p>
            <a:r>
              <a:rPr lang="en-US" sz="2400" dirty="0" smtClean="0"/>
              <a:t>Santa Clara, CA, USA</a:t>
            </a:r>
          </a:p>
          <a:p>
            <a:r>
              <a:rPr lang="en-US" sz="2400" dirty="0" smtClean="0"/>
              <a:t>(</a:t>
            </a:r>
            <a:r>
              <a:rPr lang="ja-JP" altLang="en-US" sz="2400" smtClean="0"/>
              <a:t>高 德昌</a:t>
            </a:r>
            <a:r>
              <a:rPr lang="en-US" altLang="ja-JP" sz="2400" dirty="0" smtClean="0"/>
              <a:t>, </a:t>
            </a:r>
            <a:r>
              <a:rPr lang="ja-JP" altLang="en-US" sz="2400" b="1" smtClean="0"/>
              <a:t>インテル株式会社</a:t>
            </a:r>
            <a:r>
              <a:rPr lang="en-US" altLang="ja-JP" sz="2400" b="1" dirty="0" smtClean="0"/>
              <a:t>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i="1" dirty="0" smtClean="0"/>
              <a:t>SSDM2010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i="1" dirty="0" smtClean="0"/>
              <a:t>Sep/24/2010</a:t>
            </a:r>
          </a:p>
          <a:p>
            <a:pPr algn="r"/>
            <a:r>
              <a:rPr lang="en-US" sz="1600" i="1" dirty="0" smtClean="0"/>
              <a:t>The University of Tokyo</a:t>
            </a:r>
          </a:p>
          <a:p>
            <a:pPr algn="r"/>
            <a:r>
              <a:rPr lang="en-US" sz="1600" i="1" dirty="0" smtClean="0"/>
              <a:t>Tokyo,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Overview and Motive</a:t>
            </a:r>
          </a:p>
          <a:p>
            <a:pPr lvl="1"/>
            <a:r>
              <a:rPr lang="en-US" dirty="0" smtClean="0"/>
              <a:t>Storage Elements</a:t>
            </a:r>
          </a:p>
          <a:p>
            <a:pPr lvl="1"/>
            <a:r>
              <a:rPr lang="en-US" dirty="0" smtClean="0"/>
              <a:t>Selector Elements</a:t>
            </a:r>
          </a:p>
          <a:p>
            <a:pPr lvl="1"/>
            <a:r>
              <a:rPr lang="en-US" dirty="0" smtClean="0"/>
              <a:t>Why thin film based Cross Point Array</a:t>
            </a:r>
          </a:p>
          <a:p>
            <a:r>
              <a:rPr lang="en-US" dirty="0" smtClean="0"/>
              <a:t>Cross Point Phase Change Memory Array</a:t>
            </a:r>
          </a:p>
          <a:p>
            <a:pPr lvl="1"/>
            <a:r>
              <a:rPr lang="en-US" dirty="0" smtClean="0"/>
              <a:t>Thin film two-terminal switches</a:t>
            </a:r>
          </a:p>
          <a:p>
            <a:pPr lvl="1"/>
            <a:r>
              <a:rPr lang="en-US" dirty="0" smtClean="0"/>
              <a:t>Array operations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PCMS in Computing Memory Hierarchy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PCMS characteristics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Performance benchmark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938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886431" cy="389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99" y="2286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 Survey of Semiconductor Devices”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038600"/>
          </a:xfrm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Diode:  two terminals and exhibiting a nonlinear I-V </a:t>
            </a:r>
            <a:r>
              <a:rPr lang="en-US" sz="1800" i="1" dirty="0" smtClean="0"/>
              <a:t>(IEEE Standard Dictionary)</a:t>
            </a:r>
          </a:p>
          <a:p>
            <a:pPr marL="0" indent="0" algn="ctr">
              <a:buNone/>
            </a:pPr>
            <a:endParaRPr lang="en-US" sz="1800" i="1" dirty="0" smtClean="0"/>
          </a:p>
          <a:p>
            <a:pPr algn="ctr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      </a:t>
            </a:r>
            <a:endParaRPr lang="en-US" sz="1800" i="1" dirty="0" smtClean="0">
              <a:solidFill>
                <a:srgbClr val="FFFF00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457200" y="57150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sz="1400" dirty="0" err="1" smtClean="0">
                <a:latin typeface="Neo Sans Intel Medium" pitchFamily="34" charset="0"/>
              </a:rPr>
              <a:t>Kowk</a:t>
            </a:r>
            <a:r>
              <a:rPr lang="en-US" sz="1400" dirty="0" smtClean="0">
                <a:latin typeface="Neo Sans Intel Medium" pitchFamily="34" charset="0"/>
              </a:rPr>
              <a:t> Ng, TED Oct., ’96 p1760</a:t>
            </a:r>
            <a:endParaRPr lang="en-US" sz="1400" b="0" i="1" dirty="0">
              <a:latin typeface="Neo Sans Intel Medium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199" y="3962400"/>
            <a:ext cx="1295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181599" y="34290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Rectifiers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599" y="3429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N-Shape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799" y="51054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S-Shape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599" y="5105400"/>
            <a:ext cx="104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Transient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48200" y="5638800"/>
            <a:ext cx="40386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sz="1400" dirty="0" smtClean="0">
                <a:latin typeface="Neo Sans Intel Medium" pitchFamily="34" charset="0"/>
              </a:rPr>
              <a:t>Kwok Ng, </a:t>
            </a:r>
            <a:r>
              <a:rPr lang="en-US" sz="1400" b="1" dirty="0" smtClean="0"/>
              <a:t>IEEE EDS Distinguished Lecture</a:t>
            </a:r>
          </a:p>
          <a:p>
            <a:pPr algn="ctr"/>
            <a:r>
              <a:rPr lang="en-US" sz="1400" b="1" dirty="0" smtClean="0"/>
              <a:t>SCV Chapter,  11/7/05</a:t>
            </a:r>
            <a:endParaRPr lang="en-US" sz="1400" b="0" i="1" dirty="0">
              <a:latin typeface="Neo Sans Intel Medium" pitchFamily="34" charset="0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199" y="3962400"/>
            <a:ext cx="1295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57200" y="1600200"/>
            <a:ext cx="4038600" cy="403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1" y="2286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Esaki Diode</a:t>
            </a:r>
            <a:endParaRPr lang="en-US" dirty="0"/>
          </a:p>
        </p:txBody>
      </p:sp>
      <p:pic>
        <p:nvPicPr>
          <p:cNvPr id="6" name="Picture 5" descr="japanese-painting-tsun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308100"/>
            <a:ext cx="6350000" cy="4241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71600" y="3276600"/>
            <a:ext cx="4038600" cy="22098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952500" y="1790700"/>
            <a:ext cx="1905000" cy="10668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177453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Thin Film Diode Candidates for Cross Point PCM</a:t>
            </a:r>
            <a:endParaRPr lang="en-US" sz="3600" dirty="0"/>
          </a:p>
        </p:txBody>
      </p:sp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1084664" y="3352800"/>
            <a:ext cx="158034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Y. </a:t>
            </a:r>
            <a:r>
              <a:rPr lang="en-US" sz="1400" b="0" dirty="0" err="1">
                <a:latin typeface="Neo Sans Intel Medium" pitchFamily="34" charset="0"/>
              </a:rPr>
              <a:t>Sasago</a:t>
            </a:r>
            <a:r>
              <a:rPr lang="en-US" sz="1400" b="0" dirty="0">
                <a:latin typeface="Neo Sans Intel Medium" pitchFamily="34" charset="0"/>
              </a:rPr>
              <a:t>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b="0" i="1" dirty="0" smtClean="0">
                <a:latin typeface="Neo Sans Intel Medium" pitchFamily="34" charset="0"/>
              </a:rPr>
              <a:t>VLSI</a:t>
            </a:r>
            <a:r>
              <a:rPr lang="en-US" sz="1400" b="0" dirty="0" smtClean="0">
                <a:latin typeface="Neo Sans Intel Medium" pitchFamily="34" charset="0"/>
              </a:rPr>
              <a:t> ’09</a:t>
            </a:r>
            <a:r>
              <a:rPr lang="en-US" sz="1400" b="0" dirty="0">
                <a:latin typeface="Neo Sans Intel Medium" pitchFamily="34" charset="0"/>
              </a:rPr>
              <a:t>. T2B-1</a:t>
            </a:r>
          </a:p>
        </p:txBody>
      </p:sp>
      <p:pic>
        <p:nvPicPr>
          <p:cNvPr id="12699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19200"/>
            <a:ext cx="2138129" cy="21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898731" y="5503863"/>
            <a:ext cx="1447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Bott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om 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lectrode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316244" y="5029200"/>
            <a:ext cx="5254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PCM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898731" y="4800600"/>
            <a:ext cx="13700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Middle Electrode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316244" y="4648200"/>
            <a:ext cx="5254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OTS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974931" y="4441825"/>
            <a:ext cx="12954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Top Electrode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128919" y="3992563"/>
            <a:ext cx="8318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Column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4857875" y="6019800"/>
            <a:ext cx="1490771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dirty="0" smtClean="0">
                <a:latin typeface="Neo Sans Intel Medium" pitchFamily="34" charset="0"/>
              </a:rPr>
              <a:t>D</a:t>
            </a:r>
            <a:r>
              <a:rPr lang="en-US" sz="1400" b="0" dirty="0" smtClean="0">
                <a:latin typeface="Neo Sans Intel Medium" pitchFamily="34" charset="0"/>
              </a:rPr>
              <a:t>. Kau,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 dirty="0" smtClean="0">
                <a:latin typeface="Neo Sans Intel Medium" pitchFamily="34" charset="0"/>
              </a:rPr>
              <a:t>IEDM </a:t>
            </a:r>
            <a:r>
              <a:rPr lang="en-US" sz="1400" b="0" dirty="0" smtClean="0">
                <a:latin typeface="Neo Sans Intel Medium" pitchFamily="34" charset="0"/>
              </a:rPr>
              <a:t>’09</a:t>
            </a:r>
            <a:r>
              <a:rPr lang="en-US" sz="1400" b="0" dirty="0">
                <a:latin typeface="Neo Sans Intel Medium" pitchFamily="34" charset="0"/>
              </a:rPr>
              <a:t>. </a:t>
            </a:r>
            <a:r>
              <a:rPr lang="en-US" sz="1400" b="0" dirty="0" smtClean="0">
                <a:latin typeface="Neo Sans Intel Medium" pitchFamily="34" charset="0"/>
              </a:rPr>
              <a:t>S27.1</a:t>
            </a:r>
            <a:endParaRPr lang="en-US" sz="1400" b="0" dirty="0">
              <a:latin typeface="Neo Sans Intel Medium" pitchFamily="34" charset="0"/>
            </a:endParaRPr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9624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2133600" y="6019800"/>
            <a:ext cx="217679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1" dirty="0" smtClean="0">
                <a:latin typeface="Neo Sans Intel" pitchFamily="34" charset="0"/>
              </a:rPr>
              <a:t>K. </a:t>
            </a:r>
            <a:r>
              <a:rPr lang="en-US" sz="1400" b="1" dirty="0" err="1" smtClean="0">
                <a:latin typeface="Neo Sans Intel" pitchFamily="34" charset="0"/>
              </a:rPr>
              <a:t>Gopalakrishnan</a:t>
            </a:r>
            <a:r>
              <a:rPr lang="en-US" sz="1400" b="0" dirty="0" smtClean="0">
                <a:latin typeface="Neo Sans Intel" pitchFamily="34" charset="0"/>
              </a:rPr>
              <a:t>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 dirty="0" smtClean="0">
                <a:latin typeface="Neo Sans Intel Medium" pitchFamily="34" charset="0"/>
              </a:rPr>
              <a:t>VLSI</a:t>
            </a:r>
            <a:r>
              <a:rPr lang="en-US" sz="1400" b="0" dirty="0" smtClean="0">
                <a:latin typeface="Neo Sans Intel Medium" pitchFamily="34" charset="0"/>
              </a:rPr>
              <a:t> ’10. TS19.41</a:t>
            </a:r>
            <a:endParaRPr lang="en-US" sz="1400" b="0" dirty="0">
              <a:latin typeface="Neo Sans Intel Medium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1" y="1219200"/>
            <a:ext cx="2189097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429000" y="33528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Neo Sans Intel Medium" pitchFamily="34" charset="0"/>
              </a:rPr>
              <a:t>M. Lee, </a:t>
            </a:r>
            <a:r>
              <a:rPr lang="en-US" sz="1400" i="1" dirty="0" smtClean="0">
                <a:latin typeface="Neo Sans Intel Medium" pitchFamily="34" charset="0"/>
              </a:rPr>
              <a:t>et.al.</a:t>
            </a:r>
            <a:r>
              <a:rPr lang="en-US" sz="1400" dirty="0" smtClean="0">
                <a:latin typeface="Neo Sans Intel Medium" pitchFamily="34" charset="0"/>
              </a:rPr>
              <a:t>, </a:t>
            </a:r>
          </a:p>
          <a:p>
            <a:pPr algn="ctr"/>
            <a:r>
              <a:rPr lang="en-US" sz="1400" i="1" dirty="0" smtClean="0">
                <a:latin typeface="Neo Sans Intel Medium" pitchFamily="34" charset="0"/>
              </a:rPr>
              <a:t>IEDM ‘07</a:t>
            </a:r>
            <a:r>
              <a:rPr lang="en-US" sz="1400" dirty="0" smtClean="0">
                <a:latin typeface="Neo Sans Intel Medium" pitchFamily="34" charset="0"/>
              </a:rPr>
              <a:t>, S30.2 </a:t>
            </a:r>
            <a:endParaRPr lang="en-US" sz="1400" dirty="0">
              <a:latin typeface="Neo Sans Intel Medium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2326" y="1219201"/>
            <a:ext cx="1735274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5257800" y="33528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Neo Sans Intel Medium" pitchFamily="34" charset="0"/>
              </a:rPr>
              <a:t>W Y Park, </a:t>
            </a:r>
            <a:r>
              <a:rPr lang="en-US" sz="1400" i="1" dirty="0" smtClean="0">
                <a:latin typeface="Neo Sans Intel Medium" pitchFamily="34" charset="0"/>
              </a:rPr>
              <a:t>et.al</a:t>
            </a:r>
            <a:r>
              <a:rPr lang="en-US" sz="1400" dirty="0" smtClean="0">
                <a:latin typeface="Neo Sans Intel Medium" pitchFamily="34" charset="0"/>
              </a:rPr>
              <a:t>., </a:t>
            </a:r>
            <a:r>
              <a:rPr lang="en-US" sz="1400" i="1" dirty="0" smtClean="0">
                <a:latin typeface="Neo Sans Intel Medium" pitchFamily="34" charset="0"/>
              </a:rPr>
              <a:t>Nanotechnology </a:t>
            </a:r>
            <a:r>
              <a:rPr lang="en-US" sz="1400" dirty="0" smtClean="0"/>
              <a:t>21 (2010) 195201</a:t>
            </a:r>
            <a:r>
              <a:rPr lang="en-US" sz="1400" i="1" dirty="0" smtClean="0">
                <a:latin typeface="Neo Sans Intel Medium" pitchFamily="34" charset="0"/>
              </a:rPr>
              <a:t> </a:t>
            </a:r>
            <a:endParaRPr lang="en-US" sz="1400" i="1" dirty="0">
              <a:latin typeface="Neo Sans Intel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I-V Phenomenology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05800" cy="501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76400"/>
                <a:gridCol w="1600200"/>
                <a:gridCol w="1828800"/>
                <a:gridCol w="1676400"/>
              </a:tblGrid>
              <a:tr h="2862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</a:t>
                      </a:r>
                      <a:r>
                        <a:rPr lang="en-US" baseline="0" dirty="0" smtClean="0"/>
                        <a:t>  Junction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Oxide </a:t>
                      </a:r>
                      <a:r>
                        <a:rPr lang="en-US" baseline="0" dirty="0" smtClean="0"/>
                        <a:t> Junction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Oxide Rectifier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OTS</a:t>
                      </a:r>
                      <a:endParaRPr lang="en-US" dirty="0"/>
                    </a:p>
                  </a:txBody>
                  <a:tcPr/>
                </a:tc>
              </a:tr>
              <a:tr h="286284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PN</a:t>
                      </a:r>
                      <a:r>
                        <a:rPr lang="en-US" baseline="0" dirty="0" smtClean="0"/>
                        <a:t> junction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</a:t>
                      </a:r>
                      <a:r>
                        <a:rPr lang="en-US" baseline="0" dirty="0" smtClean="0"/>
                        <a:t> PN junction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Pt/TiO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/Ti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 in 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Chalcogenide</a:t>
                      </a:r>
                      <a:endParaRPr lang="en-US" dirty="0"/>
                    </a:p>
                  </a:txBody>
                  <a:tcPr/>
                </a:tc>
              </a:tr>
              <a:tr h="767484">
                <a:tc>
                  <a:txBody>
                    <a:bodyPr/>
                    <a:lstStyle/>
                    <a:p>
                      <a:r>
                        <a:rPr lang="en-US" dirty="0" smtClean="0"/>
                        <a:t>Minority</a:t>
                      </a:r>
                      <a:r>
                        <a:rPr lang="en-US" baseline="0" dirty="0" smtClean="0"/>
                        <a:t> carrier;  drift + diffusion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Minority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carrier;  drift + diffusion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Schottky</a:t>
                      </a:r>
                      <a:r>
                        <a:rPr lang="en-US" dirty="0" smtClean="0"/>
                        <a:t> barrier</a:t>
                      </a:r>
                    </a:p>
                    <a:p>
                      <a:r>
                        <a:rPr lang="en-US" dirty="0" smtClean="0"/>
                        <a:t>+ Filamentary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Schottky</a:t>
                      </a:r>
                      <a:r>
                        <a:rPr lang="en-US" baseline="0" dirty="0" smtClean="0"/>
                        <a:t> barrier modulated by </a:t>
                      </a:r>
                    </a:p>
                    <a:p>
                      <a:r>
                        <a:rPr lang="en-US" baseline="0" dirty="0" smtClean="0"/>
                        <a:t>Ionic motion.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Ovonic</a:t>
                      </a:r>
                      <a:r>
                        <a:rPr lang="en-US" dirty="0" smtClean="0"/>
                        <a:t> Threshold Switching</a:t>
                      </a:r>
                    </a:p>
                  </a:txBody>
                  <a:tcPr/>
                </a:tc>
              </a:tr>
              <a:tr h="23408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Sub </a:t>
                      </a:r>
                      <a:r>
                        <a:rPr lang="en-US" baseline="0" dirty="0" err="1" smtClean="0"/>
                        <a:t>nsec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10 to 100 </a:t>
                      </a:r>
                      <a:r>
                        <a:rPr lang="en-US" baseline="0" dirty="0" err="1" smtClean="0"/>
                        <a:t>nsec</a:t>
                      </a:r>
                      <a:r>
                        <a:rPr lang="en-US" baseline="30000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Forming/dissolving required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~100ns forming</a:t>
                      </a:r>
                    </a:p>
                    <a:p>
                      <a:r>
                        <a:rPr lang="en-US" dirty="0" smtClean="0"/>
                        <a:t>~200ns dissolving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nsec</a:t>
                      </a:r>
                      <a:r>
                        <a:rPr lang="en-US" baseline="0" dirty="0" smtClean="0"/>
                        <a:t> switching &amp; recovery</a:t>
                      </a:r>
                      <a:endParaRPr lang="en-US" dirty="0" smtClean="0"/>
                    </a:p>
                  </a:txBody>
                  <a:tcPr/>
                </a:tc>
              </a:tr>
              <a:tr h="127404">
                <a:tc>
                  <a:txBody>
                    <a:bodyPr/>
                    <a:lstStyle/>
                    <a:p>
                      <a:r>
                        <a:rPr lang="en-US" dirty="0" smtClean="0"/>
                        <a:t>Unidirectional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Unidirectional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Unidirectional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Bidirectional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Bidirectional</a:t>
                      </a:r>
                      <a:endParaRPr lang="en-US" dirty="0"/>
                    </a:p>
                  </a:txBody>
                  <a:tcPr/>
                </a:tc>
              </a:tr>
              <a:tr h="286284">
                <a:tc>
                  <a:txBody>
                    <a:bodyPr/>
                    <a:lstStyle/>
                    <a:p>
                      <a:r>
                        <a:rPr lang="en-US" dirty="0" smtClean="0"/>
                        <a:t>&lt; 10MA/cm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0.1MA/cm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 1MA/cm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50MA/cm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 PCM</a:t>
                      </a:r>
                      <a:endParaRPr lang="en-US" dirty="0"/>
                    </a:p>
                  </a:txBody>
                  <a:tcPr/>
                </a:tc>
              </a:tr>
              <a:tr h="1544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455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Neo Sans Intel Medium" pitchFamily="34" charset="0"/>
                        </a:rPr>
                        <a:t>Y. </a:t>
                      </a:r>
                      <a:r>
                        <a:rPr lang="en-US" sz="1200" b="0" dirty="0" err="1" smtClean="0">
                          <a:latin typeface="Neo Sans Intel Medium" pitchFamily="34" charset="0"/>
                        </a:rPr>
                        <a:t>Sasago</a:t>
                      </a:r>
                      <a:r>
                        <a:rPr lang="en-US" sz="1200" b="0" dirty="0" smtClean="0">
                          <a:latin typeface="Neo Sans Intel Medium" pitchFamily="34" charset="0"/>
                        </a:rPr>
                        <a:t>, </a:t>
                      </a:r>
                      <a:r>
                        <a:rPr lang="en-US" sz="1200" b="0" i="1" dirty="0" smtClean="0">
                          <a:latin typeface="Neo Sans Intel Medium" pitchFamily="34" charset="0"/>
                        </a:rPr>
                        <a:t>et. al., </a:t>
                      </a:r>
                    </a:p>
                    <a:p>
                      <a:pPr algn="ctr"/>
                      <a:r>
                        <a:rPr lang="en-US" sz="1200" b="0" i="1" dirty="0" smtClean="0">
                          <a:latin typeface="Neo Sans Intel Medium" pitchFamily="34" charset="0"/>
                        </a:rPr>
                        <a:t>VLSI</a:t>
                      </a:r>
                      <a:r>
                        <a:rPr lang="en-US" sz="1200" b="0" dirty="0" smtClean="0">
                          <a:latin typeface="Neo Sans Intel Medium" pitchFamily="34" charset="0"/>
                        </a:rPr>
                        <a:t> ’09. T2B-1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Neo Sans Intel Medium" pitchFamily="34" charset="0"/>
                        </a:rPr>
                        <a:t>M. Lee, </a:t>
                      </a:r>
                      <a:r>
                        <a:rPr lang="en-US" sz="1200" i="1" dirty="0" smtClean="0">
                          <a:latin typeface="Neo Sans Intel Medium" pitchFamily="34" charset="0"/>
                        </a:rPr>
                        <a:t>et.al.</a:t>
                      </a:r>
                      <a:r>
                        <a:rPr lang="en-US" sz="1200" dirty="0" smtClean="0">
                          <a:latin typeface="Neo Sans Intel Medium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1200" i="1" dirty="0" smtClean="0">
                          <a:latin typeface="Neo Sans Intel Medium" pitchFamily="34" charset="0"/>
                        </a:rPr>
                        <a:t>IEDM ‘07</a:t>
                      </a:r>
                      <a:r>
                        <a:rPr lang="en-US" sz="1200" dirty="0" smtClean="0">
                          <a:latin typeface="Neo Sans Intel Medium" pitchFamily="34" charset="0"/>
                        </a:rPr>
                        <a:t>, S30.2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Neo Sans Intel Medium" pitchFamily="34" charset="0"/>
                        </a:rPr>
                        <a:t>W. Park, </a:t>
                      </a:r>
                      <a:r>
                        <a:rPr lang="en-US" sz="1200" i="1" dirty="0" smtClean="0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dirty="0" smtClean="0">
                          <a:latin typeface="Neo Sans Intel Medium" pitchFamily="34" charset="0"/>
                        </a:rPr>
                        <a:t>., Nanotechnology ’10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Neo Sans Intel" pitchFamily="34" charset="0"/>
                        </a:rPr>
                        <a:t>K. </a:t>
                      </a:r>
                      <a:r>
                        <a:rPr lang="en-US" sz="1200" b="1" dirty="0" err="1" smtClean="0">
                          <a:latin typeface="Neo Sans Intel" pitchFamily="34" charset="0"/>
                        </a:rPr>
                        <a:t>Gopalakrishnan</a:t>
                      </a:r>
                      <a:r>
                        <a:rPr lang="en-US" sz="1200" b="0" dirty="0" smtClean="0">
                          <a:latin typeface="Neo Sans Intel" pitchFamily="34" charset="0"/>
                        </a:rPr>
                        <a:t>, </a:t>
                      </a:r>
                      <a:r>
                        <a:rPr lang="en-US" sz="1200" b="0" i="1" dirty="0" smtClean="0">
                          <a:latin typeface="Neo Sans Intel Medium" pitchFamily="34" charset="0"/>
                        </a:rPr>
                        <a:t>et. al., </a:t>
                      </a:r>
                    </a:p>
                    <a:p>
                      <a:pPr algn="ctr"/>
                      <a:r>
                        <a:rPr lang="en-US" sz="1200" i="1" dirty="0" smtClean="0">
                          <a:latin typeface="Neo Sans Intel Medium" pitchFamily="34" charset="0"/>
                        </a:rPr>
                        <a:t>VLSI</a:t>
                      </a:r>
                      <a:r>
                        <a:rPr lang="en-US" sz="1200" b="0" dirty="0" smtClean="0">
                          <a:latin typeface="Neo Sans Intel Medium" pitchFamily="34" charset="0"/>
                        </a:rPr>
                        <a:t>  ’10. TS19.41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Neo Sans Intel Medium" pitchFamily="34" charset="0"/>
                        </a:rPr>
                        <a:t>D</a:t>
                      </a:r>
                      <a:r>
                        <a:rPr lang="en-US" sz="1200" b="0" dirty="0" smtClean="0">
                          <a:latin typeface="Neo Sans Intel Medium" pitchFamily="34" charset="0"/>
                        </a:rPr>
                        <a:t>. Kau, </a:t>
                      </a:r>
                      <a:r>
                        <a:rPr lang="en-US" sz="1200" b="0" i="1" dirty="0" smtClean="0">
                          <a:latin typeface="Neo Sans Intel Medium" pitchFamily="34" charset="0"/>
                        </a:rPr>
                        <a:t>et. al., </a:t>
                      </a:r>
                    </a:p>
                    <a:p>
                      <a:pPr algn="ctr"/>
                      <a:r>
                        <a:rPr lang="en-US" sz="1200" i="1" dirty="0" smtClean="0">
                          <a:latin typeface="Neo Sans Intel Medium" pitchFamily="34" charset="0"/>
                        </a:rPr>
                        <a:t>IEDM</a:t>
                      </a:r>
                      <a:r>
                        <a:rPr lang="en-US" sz="1200" b="0" dirty="0" smtClean="0">
                          <a:latin typeface="Neo Sans Intel Medium" pitchFamily="34" charset="0"/>
                        </a:rPr>
                        <a:t> ’09. S27.1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91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191000"/>
            <a:ext cx="148243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141124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91000"/>
            <a:ext cx="16764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4400" y="4191000"/>
            <a:ext cx="154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895600" y="6172200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*:  Huang et.al., Sci. in China, Physics, Mechanics &amp; Astronomy 2005 Vol.48 No.3 pp.381--384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Advances in Thin Film Switches</a:t>
            </a:r>
            <a:br>
              <a:rPr lang="en-US" dirty="0" smtClean="0"/>
            </a:br>
            <a:r>
              <a:rPr lang="en-US" dirty="0" smtClean="0"/>
              <a:t>Beyond “Traditional Rectifier”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Competency –</a:t>
            </a:r>
            <a:r>
              <a:rPr lang="en-US" dirty="0" smtClean="0"/>
              <a:t> Semiconductor fabrication maturity improves device reproducibility and cumulative learning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Challenge –</a:t>
            </a:r>
            <a:r>
              <a:rPr lang="en-US" dirty="0" smtClean="0"/>
              <a:t> The switching transient such as </a:t>
            </a:r>
            <a:r>
              <a:rPr lang="en-US" dirty="0" err="1" smtClean="0"/>
              <a:t>filamentation</a:t>
            </a:r>
            <a:r>
              <a:rPr lang="en-US" dirty="0" smtClean="0"/>
              <a:t> requires proper DUT design using non-equilibrium characterization technique .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Novelty –</a:t>
            </a:r>
            <a:r>
              <a:rPr lang="en-US" dirty="0" smtClean="0"/>
              <a:t> The physics of resistive switching mechanisms fuel innovations on the new classes of selectors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 Point Array Operations: Access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Unidirectional Rectifier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4465638"/>
            <a:ext cx="4040188" cy="18589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rectifying selector turns on one bit with forward bias and isolates others with reverse bias.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Bidirectional Switch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4465638"/>
            <a:ext cx="4041775" cy="1858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Subject to the potential drop at each cross points, the selected bit is triggered and the unselected bits are blocked.</a:t>
            </a:r>
            <a:endParaRPr lang="en-US" dirty="0"/>
          </a:p>
        </p:txBody>
      </p:sp>
      <p:grpSp>
        <p:nvGrpSpPr>
          <p:cNvPr id="246" name="Group 335"/>
          <p:cNvGrpSpPr>
            <a:grpSpLocks/>
          </p:cNvGrpSpPr>
          <p:nvPr/>
        </p:nvGrpSpPr>
        <p:grpSpPr bwMode="auto">
          <a:xfrm>
            <a:off x="838200" y="1524000"/>
            <a:ext cx="3352800" cy="2895600"/>
            <a:chOff x="3023" y="2053"/>
            <a:chExt cx="2636" cy="2091"/>
          </a:xfrm>
        </p:grpSpPr>
        <p:sp>
          <p:nvSpPr>
            <p:cNvPr id="247" name="Oval 115"/>
            <p:cNvSpPr>
              <a:spLocks noChangeArrowheads="1"/>
            </p:cNvSpPr>
            <p:nvPr/>
          </p:nvSpPr>
          <p:spPr bwMode="auto">
            <a:xfrm>
              <a:off x="4283" y="3727"/>
              <a:ext cx="240" cy="1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8" name="Line 116"/>
            <p:cNvSpPr>
              <a:spLocks noChangeShapeType="1"/>
            </p:cNvSpPr>
            <p:nvPr/>
          </p:nvSpPr>
          <p:spPr bwMode="auto">
            <a:xfrm>
              <a:off x="4315" y="3819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9" name="Line 117"/>
            <p:cNvSpPr>
              <a:spLocks noChangeShapeType="1"/>
            </p:cNvSpPr>
            <p:nvPr/>
          </p:nvSpPr>
          <p:spPr bwMode="auto">
            <a:xfrm flipV="1">
              <a:off x="4427" y="375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0" name="Line 118"/>
            <p:cNvSpPr>
              <a:spLocks noChangeShapeType="1"/>
            </p:cNvSpPr>
            <p:nvPr/>
          </p:nvSpPr>
          <p:spPr bwMode="auto">
            <a:xfrm flipV="1">
              <a:off x="4407" y="375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1" name="Line 119"/>
            <p:cNvSpPr>
              <a:spLocks noChangeShapeType="1"/>
            </p:cNvSpPr>
            <p:nvPr/>
          </p:nvSpPr>
          <p:spPr bwMode="auto">
            <a:xfrm flipV="1">
              <a:off x="4359" y="3819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2" name="Line 120"/>
            <p:cNvSpPr>
              <a:spLocks noChangeShapeType="1"/>
            </p:cNvSpPr>
            <p:nvPr/>
          </p:nvSpPr>
          <p:spPr bwMode="auto">
            <a:xfrm flipV="1">
              <a:off x="4379" y="3819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3" name="Line 121"/>
            <p:cNvSpPr>
              <a:spLocks noChangeShapeType="1"/>
            </p:cNvSpPr>
            <p:nvPr/>
          </p:nvSpPr>
          <p:spPr bwMode="auto">
            <a:xfrm flipH="1">
              <a:off x="4416" y="3664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4" name="Line 126"/>
            <p:cNvSpPr>
              <a:spLocks noChangeShapeType="1"/>
            </p:cNvSpPr>
            <p:nvPr/>
          </p:nvSpPr>
          <p:spPr bwMode="auto">
            <a:xfrm flipV="1">
              <a:off x="4416" y="3360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5" name="Line 127"/>
            <p:cNvSpPr>
              <a:spLocks noChangeShapeType="1"/>
            </p:cNvSpPr>
            <p:nvPr/>
          </p:nvSpPr>
          <p:spPr bwMode="auto">
            <a:xfrm flipV="1">
              <a:off x="4416" y="3910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6" name="Line 128"/>
            <p:cNvSpPr>
              <a:spLocks noChangeShapeType="1"/>
            </p:cNvSpPr>
            <p:nvPr/>
          </p:nvSpPr>
          <p:spPr bwMode="auto">
            <a:xfrm flipH="1">
              <a:off x="4123" y="2400"/>
              <a:ext cx="1301" cy="11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7" name="Line 129"/>
            <p:cNvSpPr>
              <a:spLocks noChangeShapeType="1"/>
            </p:cNvSpPr>
            <p:nvPr/>
          </p:nvSpPr>
          <p:spPr bwMode="auto">
            <a:xfrm flipH="1">
              <a:off x="3072" y="4032"/>
              <a:ext cx="14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8" name="Oval 130"/>
            <p:cNvSpPr>
              <a:spLocks noChangeArrowheads="1"/>
            </p:cNvSpPr>
            <p:nvPr/>
          </p:nvSpPr>
          <p:spPr bwMode="auto">
            <a:xfrm>
              <a:off x="4914" y="3151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9" name="Line 131"/>
            <p:cNvSpPr>
              <a:spLocks noChangeShapeType="1"/>
            </p:cNvSpPr>
            <p:nvPr/>
          </p:nvSpPr>
          <p:spPr bwMode="auto">
            <a:xfrm>
              <a:off x="4954" y="3243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0" name="Line 132"/>
            <p:cNvSpPr>
              <a:spLocks noChangeShapeType="1"/>
            </p:cNvSpPr>
            <p:nvPr/>
          </p:nvSpPr>
          <p:spPr bwMode="auto">
            <a:xfrm flipV="1">
              <a:off x="5074" y="318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1" name="Line 133"/>
            <p:cNvSpPr>
              <a:spLocks noChangeShapeType="1"/>
            </p:cNvSpPr>
            <p:nvPr/>
          </p:nvSpPr>
          <p:spPr bwMode="auto">
            <a:xfrm flipV="1">
              <a:off x="5054" y="318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2" name="Line 134"/>
            <p:cNvSpPr>
              <a:spLocks noChangeShapeType="1"/>
            </p:cNvSpPr>
            <p:nvPr/>
          </p:nvSpPr>
          <p:spPr bwMode="auto">
            <a:xfrm flipV="1">
              <a:off x="4994" y="324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3" name="Line 135"/>
            <p:cNvSpPr>
              <a:spLocks noChangeShapeType="1"/>
            </p:cNvSpPr>
            <p:nvPr/>
          </p:nvSpPr>
          <p:spPr bwMode="auto">
            <a:xfrm flipV="1">
              <a:off x="5014" y="324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4" name="Line 136"/>
            <p:cNvSpPr>
              <a:spLocks noChangeShapeType="1"/>
            </p:cNvSpPr>
            <p:nvPr/>
          </p:nvSpPr>
          <p:spPr bwMode="auto">
            <a:xfrm flipH="1">
              <a:off x="5040" y="308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5" name="Line 141"/>
            <p:cNvSpPr>
              <a:spLocks noChangeShapeType="1"/>
            </p:cNvSpPr>
            <p:nvPr/>
          </p:nvSpPr>
          <p:spPr bwMode="auto">
            <a:xfrm flipV="1">
              <a:off x="5040" y="278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6" name="Line 142"/>
            <p:cNvSpPr>
              <a:spLocks noChangeShapeType="1"/>
            </p:cNvSpPr>
            <p:nvPr/>
          </p:nvSpPr>
          <p:spPr bwMode="auto">
            <a:xfrm flipV="1">
              <a:off x="5040" y="333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7" name="Line 169"/>
            <p:cNvSpPr>
              <a:spLocks noChangeShapeType="1"/>
            </p:cNvSpPr>
            <p:nvPr/>
          </p:nvSpPr>
          <p:spPr bwMode="auto">
            <a:xfrm flipH="1">
              <a:off x="3023" y="2399"/>
              <a:ext cx="1243" cy="1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8" name="Line 215"/>
            <p:cNvSpPr>
              <a:spLocks noChangeShapeType="1"/>
            </p:cNvSpPr>
            <p:nvPr/>
          </p:nvSpPr>
          <p:spPr bwMode="auto">
            <a:xfrm flipH="1">
              <a:off x="3310" y="2399"/>
              <a:ext cx="1243" cy="1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9" name="Line 216"/>
            <p:cNvSpPr>
              <a:spLocks noChangeShapeType="1"/>
            </p:cNvSpPr>
            <p:nvPr/>
          </p:nvSpPr>
          <p:spPr bwMode="auto">
            <a:xfrm flipH="1">
              <a:off x="3696" y="3456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0" name="Line 217"/>
            <p:cNvSpPr>
              <a:spLocks noChangeShapeType="1"/>
            </p:cNvSpPr>
            <p:nvPr/>
          </p:nvSpPr>
          <p:spPr bwMode="auto">
            <a:xfrm flipH="1">
              <a:off x="4032" y="3168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1" name="Text Box 218"/>
            <p:cNvSpPr txBox="1">
              <a:spLocks noChangeArrowheads="1"/>
            </p:cNvSpPr>
            <p:nvPr/>
          </p:nvSpPr>
          <p:spPr bwMode="auto">
            <a:xfrm>
              <a:off x="3648" y="3504"/>
              <a:ext cx="4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272" name="Text Box 219"/>
            <p:cNvSpPr txBox="1">
              <a:spLocks noChangeArrowheads="1"/>
            </p:cNvSpPr>
            <p:nvPr/>
          </p:nvSpPr>
          <p:spPr bwMode="auto">
            <a:xfrm rot="18919812">
              <a:off x="3899" y="2894"/>
              <a:ext cx="4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273" name="Text Box 220"/>
            <p:cNvSpPr txBox="1">
              <a:spLocks noChangeArrowheads="1"/>
            </p:cNvSpPr>
            <p:nvPr/>
          </p:nvSpPr>
          <p:spPr bwMode="auto">
            <a:xfrm>
              <a:off x="5088" y="2112"/>
              <a:ext cx="571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V</a:t>
              </a:r>
              <a:r>
                <a:rPr lang="en-US" sz="1400" b="1" baseline="-25000">
                  <a:latin typeface="Neo Sans Intel" pitchFamily="34" charset="0"/>
                </a:rPr>
                <a:t>access</a:t>
              </a:r>
            </a:p>
          </p:txBody>
        </p:sp>
        <p:sp>
          <p:nvSpPr>
            <p:cNvPr id="274" name="Text Box 221"/>
            <p:cNvSpPr txBox="1">
              <a:spLocks noChangeArrowheads="1"/>
            </p:cNvSpPr>
            <p:nvPr/>
          </p:nvSpPr>
          <p:spPr bwMode="auto">
            <a:xfrm>
              <a:off x="4608" y="3888"/>
              <a:ext cx="4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latin typeface="Neo Sans Intel" pitchFamily="34" charset="0"/>
                </a:rPr>
                <a:t>0</a:t>
              </a:r>
              <a:endParaRPr lang="en-US" sz="1200" b="1" baseline="-25000">
                <a:latin typeface="Neo Sans Intel" pitchFamily="34" charset="0"/>
              </a:endParaRPr>
            </a:p>
          </p:txBody>
        </p:sp>
        <p:sp>
          <p:nvSpPr>
            <p:cNvPr id="275" name="AutoShape 222"/>
            <p:cNvSpPr>
              <a:spLocks/>
            </p:cNvSpPr>
            <p:nvPr/>
          </p:nvSpPr>
          <p:spPr bwMode="auto">
            <a:xfrm rot="16200000">
              <a:off x="4528" y="1992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1200"/>
            </a:p>
          </p:txBody>
        </p:sp>
        <p:sp>
          <p:nvSpPr>
            <p:cNvPr id="276" name="Text Box 223"/>
            <p:cNvSpPr txBox="1">
              <a:spLocks noChangeArrowheads="1"/>
            </p:cNvSpPr>
            <p:nvPr/>
          </p:nvSpPr>
          <p:spPr bwMode="auto">
            <a:xfrm>
              <a:off x="5079" y="3631"/>
              <a:ext cx="52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V</a:t>
              </a:r>
              <a:r>
                <a:rPr lang="en-US" sz="1400" b="1" baseline="-25000">
                  <a:latin typeface="Neo Sans Intel" pitchFamily="34" charset="0"/>
                </a:rPr>
                <a:t>access</a:t>
              </a:r>
            </a:p>
          </p:txBody>
        </p:sp>
        <p:sp>
          <p:nvSpPr>
            <p:cNvPr id="277" name="Text Box 224"/>
            <p:cNvSpPr txBox="1">
              <a:spLocks noChangeArrowheads="1"/>
            </p:cNvSpPr>
            <p:nvPr/>
          </p:nvSpPr>
          <p:spPr bwMode="auto">
            <a:xfrm>
              <a:off x="4458" y="2053"/>
              <a:ext cx="33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0</a:t>
              </a:r>
              <a:endParaRPr lang="en-US" sz="1400" b="1" baseline="-25000">
                <a:latin typeface="Neo Sans Intel" pitchFamily="34" charset="0"/>
              </a:endParaRPr>
            </a:p>
          </p:txBody>
        </p:sp>
        <p:sp>
          <p:nvSpPr>
            <p:cNvPr id="278" name="AutoShape 225"/>
            <p:cNvSpPr>
              <a:spLocks/>
            </p:cNvSpPr>
            <p:nvPr/>
          </p:nvSpPr>
          <p:spPr bwMode="auto">
            <a:xfrm rot="24188538">
              <a:off x="5280" y="3168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grpSp>
          <p:nvGrpSpPr>
            <p:cNvPr id="279" name="Group 244"/>
            <p:cNvGrpSpPr>
              <a:grpSpLocks/>
            </p:cNvGrpSpPr>
            <p:nvPr/>
          </p:nvGrpSpPr>
          <p:grpSpPr bwMode="auto">
            <a:xfrm>
              <a:off x="5204" y="2496"/>
              <a:ext cx="240" cy="672"/>
              <a:chOff x="5204" y="2496"/>
              <a:chExt cx="240" cy="672"/>
            </a:xfrm>
          </p:grpSpPr>
          <p:sp>
            <p:nvSpPr>
              <p:cNvPr id="365" name="Oval 143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6" name="Line 144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7" name="Line 145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8" name="Line 146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9" name="Line 147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70" name="Line 148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71" name="Line 149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72" name="Line 154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73" name="Line 155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374" name="Group 228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375" name="Line 151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76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77" name="AutoShape 226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78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80" name="Group 234"/>
            <p:cNvGrpSpPr>
              <a:grpSpLocks/>
            </p:cNvGrpSpPr>
            <p:nvPr/>
          </p:nvGrpSpPr>
          <p:grpSpPr bwMode="auto">
            <a:xfrm>
              <a:off x="4976" y="2880"/>
              <a:ext cx="112" cy="218"/>
              <a:chOff x="3584" y="1091"/>
              <a:chExt cx="112" cy="218"/>
            </a:xfrm>
          </p:grpSpPr>
          <p:sp>
            <p:nvSpPr>
              <p:cNvPr id="361" name="Line 235"/>
              <p:cNvSpPr>
                <a:spLocks noChangeShapeType="1"/>
              </p:cNvSpPr>
              <p:nvPr/>
            </p:nvSpPr>
            <p:spPr bwMode="auto">
              <a:xfrm>
                <a:off x="3584" y="1248"/>
                <a:ext cx="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2" name="Line 236"/>
              <p:cNvSpPr>
                <a:spLocks noChangeShapeType="1"/>
              </p:cNvSpPr>
              <p:nvPr/>
            </p:nvSpPr>
            <p:spPr bwMode="auto">
              <a:xfrm flipV="1">
                <a:off x="3648" y="1248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3" name="AutoShape 237"/>
              <p:cNvSpPr>
                <a:spLocks noChangeArrowheads="1"/>
              </p:cNvSpPr>
              <p:nvPr/>
            </p:nvSpPr>
            <p:spPr bwMode="auto">
              <a:xfrm flipV="1">
                <a:off x="3600" y="115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4" name="Line 238"/>
              <p:cNvSpPr>
                <a:spLocks noChangeShapeType="1"/>
              </p:cNvSpPr>
              <p:nvPr/>
            </p:nvSpPr>
            <p:spPr bwMode="auto">
              <a:xfrm flipV="1">
                <a:off x="3648" y="1091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281" name="Group 239"/>
            <p:cNvGrpSpPr>
              <a:grpSpLocks/>
            </p:cNvGrpSpPr>
            <p:nvPr/>
          </p:nvGrpSpPr>
          <p:grpSpPr bwMode="auto">
            <a:xfrm>
              <a:off x="4352" y="3456"/>
              <a:ext cx="112" cy="218"/>
              <a:chOff x="3584" y="1091"/>
              <a:chExt cx="112" cy="218"/>
            </a:xfrm>
          </p:grpSpPr>
          <p:sp>
            <p:nvSpPr>
              <p:cNvPr id="357" name="Line 240"/>
              <p:cNvSpPr>
                <a:spLocks noChangeShapeType="1"/>
              </p:cNvSpPr>
              <p:nvPr/>
            </p:nvSpPr>
            <p:spPr bwMode="auto">
              <a:xfrm>
                <a:off x="3584" y="1248"/>
                <a:ext cx="1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8" name="Line 241"/>
              <p:cNvSpPr>
                <a:spLocks noChangeShapeType="1"/>
              </p:cNvSpPr>
              <p:nvPr/>
            </p:nvSpPr>
            <p:spPr bwMode="auto">
              <a:xfrm flipV="1">
                <a:off x="3648" y="1248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9" name="AutoShape 242"/>
              <p:cNvSpPr>
                <a:spLocks noChangeArrowheads="1"/>
              </p:cNvSpPr>
              <p:nvPr/>
            </p:nvSpPr>
            <p:spPr bwMode="auto">
              <a:xfrm flipV="1">
                <a:off x="3600" y="115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0" name="Line 243"/>
              <p:cNvSpPr>
                <a:spLocks noChangeShapeType="1"/>
              </p:cNvSpPr>
              <p:nvPr/>
            </p:nvSpPr>
            <p:spPr bwMode="auto">
              <a:xfrm flipV="1">
                <a:off x="3648" y="1091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282" name="Group 245"/>
            <p:cNvGrpSpPr>
              <a:grpSpLocks/>
            </p:cNvGrpSpPr>
            <p:nvPr/>
          </p:nvGrpSpPr>
          <p:grpSpPr bwMode="auto">
            <a:xfrm>
              <a:off x="4026" y="2492"/>
              <a:ext cx="240" cy="672"/>
              <a:chOff x="5204" y="2496"/>
              <a:chExt cx="240" cy="672"/>
            </a:xfrm>
          </p:grpSpPr>
          <p:sp>
            <p:nvSpPr>
              <p:cNvPr id="343" name="Oval 246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44" name="Line 247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5" name="Line 248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6" name="Line 249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7" name="Line 250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8" name="Line 251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9" name="Line 252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0" name="Line 253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51" name="Line 254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352" name="Group 255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353" name="Line 256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54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55" name="AutoShape 258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56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83" name="Group 260"/>
            <p:cNvGrpSpPr>
              <a:grpSpLocks/>
            </p:cNvGrpSpPr>
            <p:nvPr/>
          </p:nvGrpSpPr>
          <p:grpSpPr bwMode="auto">
            <a:xfrm>
              <a:off x="4313" y="2495"/>
              <a:ext cx="240" cy="672"/>
              <a:chOff x="5204" y="2496"/>
              <a:chExt cx="240" cy="672"/>
            </a:xfrm>
          </p:grpSpPr>
          <p:sp>
            <p:nvSpPr>
              <p:cNvPr id="329" name="Oval 261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0" name="Line 262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1" name="Line 263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2" name="Line 264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3" name="Line 265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4" name="Line 266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5" name="Line 267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36" name="Line 268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7" name="Line 269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338" name="Group 270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339" name="Line 271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1" name="AutoShape 273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4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84" name="Group 275"/>
            <p:cNvGrpSpPr>
              <a:grpSpLocks/>
            </p:cNvGrpSpPr>
            <p:nvPr/>
          </p:nvGrpSpPr>
          <p:grpSpPr bwMode="auto">
            <a:xfrm>
              <a:off x="3740" y="2779"/>
              <a:ext cx="240" cy="672"/>
              <a:chOff x="5204" y="2496"/>
              <a:chExt cx="240" cy="672"/>
            </a:xfrm>
          </p:grpSpPr>
          <p:sp>
            <p:nvSpPr>
              <p:cNvPr id="315" name="Oval 276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6" name="Line 277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7" name="Line 278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8" name="Line 279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19" name="Line 280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0" name="Line 281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1" name="Line 282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2" name="Line 283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3" name="Line 284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324" name="Group 285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325" name="Line 286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6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7" name="AutoShape 288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28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85" name="Group 305"/>
            <p:cNvGrpSpPr>
              <a:grpSpLocks/>
            </p:cNvGrpSpPr>
            <p:nvPr/>
          </p:nvGrpSpPr>
          <p:grpSpPr bwMode="auto">
            <a:xfrm>
              <a:off x="3118" y="3352"/>
              <a:ext cx="240" cy="672"/>
              <a:chOff x="5204" y="2496"/>
              <a:chExt cx="240" cy="672"/>
            </a:xfrm>
          </p:grpSpPr>
          <p:sp>
            <p:nvSpPr>
              <p:cNvPr id="301" name="Oval 306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2" name="Line 307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3" name="Line 308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4" name="Line 309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5" name="Line 310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6" name="Line 311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7" name="Line 312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08" name="Line 313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9" name="Line 314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310" name="Group 315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311" name="Line 316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12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13" name="AutoShape 318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14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286" name="Group 320"/>
            <p:cNvGrpSpPr>
              <a:grpSpLocks/>
            </p:cNvGrpSpPr>
            <p:nvPr/>
          </p:nvGrpSpPr>
          <p:grpSpPr bwMode="auto">
            <a:xfrm>
              <a:off x="3405" y="3355"/>
              <a:ext cx="240" cy="672"/>
              <a:chOff x="5204" y="2496"/>
              <a:chExt cx="240" cy="672"/>
            </a:xfrm>
          </p:grpSpPr>
          <p:sp>
            <p:nvSpPr>
              <p:cNvPr id="287" name="Oval 321"/>
              <p:cNvSpPr>
                <a:spLocks noChangeArrowheads="1"/>
              </p:cNvSpPr>
              <p:nvPr/>
            </p:nvSpPr>
            <p:spPr bwMode="auto">
              <a:xfrm>
                <a:off x="5204" y="2863"/>
                <a:ext cx="240" cy="1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88" name="Line 322"/>
              <p:cNvSpPr>
                <a:spLocks noChangeShapeType="1"/>
              </p:cNvSpPr>
              <p:nvPr/>
            </p:nvSpPr>
            <p:spPr bwMode="auto">
              <a:xfrm>
                <a:off x="5244" y="2955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89" name="Line 323"/>
              <p:cNvSpPr>
                <a:spLocks noChangeShapeType="1"/>
              </p:cNvSpPr>
              <p:nvPr/>
            </p:nvSpPr>
            <p:spPr bwMode="auto">
              <a:xfrm flipV="1">
                <a:off x="536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0" name="Line 324"/>
              <p:cNvSpPr>
                <a:spLocks noChangeShapeType="1"/>
              </p:cNvSpPr>
              <p:nvPr/>
            </p:nvSpPr>
            <p:spPr bwMode="auto">
              <a:xfrm flipV="1">
                <a:off x="5344" y="2894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1" name="Line 325"/>
              <p:cNvSpPr>
                <a:spLocks noChangeShapeType="1"/>
              </p:cNvSpPr>
              <p:nvPr/>
            </p:nvSpPr>
            <p:spPr bwMode="auto">
              <a:xfrm flipV="1">
                <a:off x="528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2" name="Line 326"/>
              <p:cNvSpPr>
                <a:spLocks noChangeShapeType="1"/>
              </p:cNvSpPr>
              <p:nvPr/>
            </p:nvSpPr>
            <p:spPr bwMode="auto">
              <a:xfrm flipV="1">
                <a:off x="5304" y="2955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3" name="Line 327"/>
              <p:cNvSpPr>
                <a:spLocks noChangeShapeType="1"/>
              </p:cNvSpPr>
              <p:nvPr/>
            </p:nvSpPr>
            <p:spPr bwMode="auto">
              <a:xfrm flipH="1">
                <a:off x="5328" y="2800"/>
                <a:ext cx="0" cy="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4" name="Line 328"/>
              <p:cNvSpPr>
                <a:spLocks noChangeShapeType="1"/>
              </p:cNvSpPr>
              <p:nvPr/>
            </p:nvSpPr>
            <p:spPr bwMode="auto">
              <a:xfrm flipV="1">
                <a:off x="5328" y="249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95" name="Line 329"/>
              <p:cNvSpPr>
                <a:spLocks noChangeShapeType="1"/>
              </p:cNvSpPr>
              <p:nvPr/>
            </p:nvSpPr>
            <p:spPr bwMode="auto">
              <a:xfrm flipV="1">
                <a:off x="5328" y="3046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296" name="Group 330"/>
              <p:cNvGrpSpPr>
                <a:grpSpLocks/>
              </p:cNvGrpSpPr>
              <p:nvPr/>
            </p:nvGrpSpPr>
            <p:grpSpPr bwMode="auto">
              <a:xfrm>
                <a:off x="5264" y="2592"/>
                <a:ext cx="112" cy="218"/>
                <a:chOff x="3584" y="1091"/>
                <a:chExt cx="112" cy="218"/>
              </a:xfrm>
            </p:grpSpPr>
            <p:sp>
              <p:nvSpPr>
                <p:cNvPr id="297" name="Line 331"/>
                <p:cNvSpPr>
                  <a:spLocks noChangeShapeType="1"/>
                </p:cNvSpPr>
                <p:nvPr/>
              </p:nvSpPr>
              <p:spPr bwMode="auto">
                <a:xfrm>
                  <a:off x="3584" y="1248"/>
                  <a:ext cx="11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98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3648" y="1248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99" name="AutoShape 333"/>
                <p:cNvSpPr>
                  <a:spLocks noChangeArrowheads="1"/>
                </p:cNvSpPr>
                <p:nvPr/>
              </p:nvSpPr>
              <p:spPr bwMode="auto">
                <a:xfrm flipV="1">
                  <a:off x="3600" y="1152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300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3648" y="1091"/>
                  <a:ext cx="0" cy="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</p:grpSp>
      <p:grpSp>
        <p:nvGrpSpPr>
          <p:cNvPr id="379" name="Group 114"/>
          <p:cNvGrpSpPr>
            <a:grpSpLocks/>
          </p:cNvGrpSpPr>
          <p:nvPr/>
        </p:nvGrpSpPr>
        <p:grpSpPr bwMode="auto">
          <a:xfrm>
            <a:off x="4953000" y="1561067"/>
            <a:ext cx="3352800" cy="2858533"/>
            <a:chOff x="2112" y="144"/>
            <a:chExt cx="2731" cy="2139"/>
          </a:xfrm>
        </p:grpSpPr>
        <p:sp>
          <p:nvSpPr>
            <p:cNvPr id="380" name="Oval 3"/>
            <p:cNvSpPr>
              <a:spLocks noChangeArrowheads="1"/>
            </p:cNvSpPr>
            <p:nvPr/>
          </p:nvSpPr>
          <p:spPr bwMode="auto">
            <a:xfrm>
              <a:off x="3456" y="1855"/>
              <a:ext cx="240" cy="1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1" name="Line 4"/>
            <p:cNvSpPr>
              <a:spLocks noChangeShapeType="1"/>
            </p:cNvSpPr>
            <p:nvPr/>
          </p:nvSpPr>
          <p:spPr bwMode="auto">
            <a:xfrm>
              <a:off x="3496" y="194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2" name="Line 5"/>
            <p:cNvSpPr>
              <a:spLocks noChangeShapeType="1"/>
            </p:cNvSpPr>
            <p:nvPr/>
          </p:nvSpPr>
          <p:spPr bwMode="auto">
            <a:xfrm flipV="1">
              <a:off x="361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3" name="Line 6"/>
            <p:cNvSpPr>
              <a:spLocks noChangeShapeType="1"/>
            </p:cNvSpPr>
            <p:nvPr/>
          </p:nvSpPr>
          <p:spPr bwMode="auto">
            <a:xfrm flipV="1">
              <a:off x="359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4" name="Line 7"/>
            <p:cNvSpPr>
              <a:spLocks noChangeShapeType="1"/>
            </p:cNvSpPr>
            <p:nvPr/>
          </p:nvSpPr>
          <p:spPr bwMode="auto">
            <a:xfrm flipV="1">
              <a:off x="353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5" name="Line 8"/>
            <p:cNvSpPr>
              <a:spLocks noChangeShapeType="1"/>
            </p:cNvSpPr>
            <p:nvPr/>
          </p:nvSpPr>
          <p:spPr bwMode="auto">
            <a:xfrm flipV="1">
              <a:off x="355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6" name="Line 9"/>
            <p:cNvSpPr>
              <a:spLocks noChangeShapeType="1"/>
            </p:cNvSpPr>
            <p:nvPr/>
          </p:nvSpPr>
          <p:spPr bwMode="auto">
            <a:xfrm flipH="1">
              <a:off x="3576" y="179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7" name="Oval 10"/>
            <p:cNvSpPr>
              <a:spLocks noChangeArrowheads="1"/>
            </p:cNvSpPr>
            <p:nvPr/>
          </p:nvSpPr>
          <p:spPr bwMode="auto">
            <a:xfrm>
              <a:off x="3456" y="1609"/>
              <a:ext cx="240" cy="1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8" name="Line 11"/>
            <p:cNvSpPr>
              <a:spLocks noChangeShapeType="1"/>
            </p:cNvSpPr>
            <p:nvPr/>
          </p:nvSpPr>
          <p:spPr bwMode="auto">
            <a:xfrm>
              <a:off x="3496" y="170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9" name="Line 12"/>
            <p:cNvSpPr>
              <a:spLocks noChangeShapeType="1"/>
            </p:cNvSpPr>
            <p:nvPr/>
          </p:nvSpPr>
          <p:spPr bwMode="auto">
            <a:xfrm flipV="1">
              <a:off x="3596" y="164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0" name="Line 13"/>
            <p:cNvSpPr>
              <a:spLocks noChangeShapeType="1"/>
            </p:cNvSpPr>
            <p:nvPr/>
          </p:nvSpPr>
          <p:spPr bwMode="auto">
            <a:xfrm flipV="1">
              <a:off x="3556" y="170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1" name="Line 14"/>
            <p:cNvSpPr>
              <a:spLocks noChangeShapeType="1"/>
            </p:cNvSpPr>
            <p:nvPr/>
          </p:nvSpPr>
          <p:spPr bwMode="auto">
            <a:xfrm flipV="1">
              <a:off x="3576" y="148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2" name="Line 15"/>
            <p:cNvSpPr>
              <a:spLocks noChangeShapeType="1"/>
            </p:cNvSpPr>
            <p:nvPr/>
          </p:nvSpPr>
          <p:spPr bwMode="auto">
            <a:xfrm flipV="1">
              <a:off x="3576" y="203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3" name="Line 16"/>
            <p:cNvSpPr>
              <a:spLocks noChangeShapeType="1"/>
            </p:cNvSpPr>
            <p:nvPr/>
          </p:nvSpPr>
          <p:spPr bwMode="auto">
            <a:xfrm flipH="1">
              <a:off x="3312" y="528"/>
              <a:ext cx="1296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4" name="Line 17"/>
            <p:cNvSpPr>
              <a:spLocks noChangeShapeType="1"/>
            </p:cNvSpPr>
            <p:nvPr/>
          </p:nvSpPr>
          <p:spPr bwMode="auto">
            <a:xfrm flipH="1">
              <a:off x="2256" y="2160"/>
              <a:ext cx="14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5" name="Oval 18"/>
            <p:cNvSpPr>
              <a:spLocks noChangeArrowheads="1"/>
            </p:cNvSpPr>
            <p:nvPr/>
          </p:nvSpPr>
          <p:spPr bwMode="auto">
            <a:xfrm>
              <a:off x="4080" y="1279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6" name="Line 19"/>
            <p:cNvSpPr>
              <a:spLocks noChangeShapeType="1"/>
            </p:cNvSpPr>
            <p:nvPr/>
          </p:nvSpPr>
          <p:spPr bwMode="auto">
            <a:xfrm>
              <a:off x="4120" y="137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7" name="Line 20"/>
            <p:cNvSpPr>
              <a:spLocks noChangeShapeType="1"/>
            </p:cNvSpPr>
            <p:nvPr/>
          </p:nvSpPr>
          <p:spPr bwMode="auto">
            <a:xfrm flipV="1">
              <a:off x="4240" y="131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8" name="Line 21"/>
            <p:cNvSpPr>
              <a:spLocks noChangeShapeType="1"/>
            </p:cNvSpPr>
            <p:nvPr/>
          </p:nvSpPr>
          <p:spPr bwMode="auto">
            <a:xfrm flipV="1">
              <a:off x="4220" y="131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9" name="Line 22"/>
            <p:cNvSpPr>
              <a:spLocks noChangeShapeType="1"/>
            </p:cNvSpPr>
            <p:nvPr/>
          </p:nvSpPr>
          <p:spPr bwMode="auto">
            <a:xfrm flipV="1">
              <a:off x="4160" y="137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0" name="Line 23"/>
            <p:cNvSpPr>
              <a:spLocks noChangeShapeType="1"/>
            </p:cNvSpPr>
            <p:nvPr/>
          </p:nvSpPr>
          <p:spPr bwMode="auto">
            <a:xfrm flipV="1">
              <a:off x="4180" y="137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1" name="Line 24"/>
            <p:cNvSpPr>
              <a:spLocks noChangeShapeType="1"/>
            </p:cNvSpPr>
            <p:nvPr/>
          </p:nvSpPr>
          <p:spPr bwMode="auto">
            <a:xfrm flipH="1">
              <a:off x="4200" y="121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2" name="Oval 25"/>
            <p:cNvSpPr>
              <a:spLocks noChangeArrowheads="1"/>
            </p:cNvSpPr>
            <p:nvPr/>
          </p:nvSpPr>
          <p:spPr bwMode="auto">
            <a:xfrm>
              <a:off x="4080" y="1033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3" name="Line 26"/>
            <p:cNvSpPr>
              <a:spLocks noChangeShapeType="1"/>
            </p:cNvSpPr>
            <p:nvPr/>
          </p:nvSpPr>
          <p:spPr bwMode="auto">
            <a:xfrm>
              <a:off x="4120" y="1125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4" name="Line 27"/>
            <p:cNvSpPr>
              <a:spLocks noChangeShapeType="1"/>
            </p:cNvSpPr>
            <p:nvPr/>
          </p:nvSpPr>
          <p:spPr bwMode="auto">
            <a:xfrm flipV="1">
              <a:off x="4220" y="1064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5" name="Line 28"/>
            <p:cNvSpPr>
              <a:spLocks noChangeShapeType="1"/>
            </p:cNvSpPr>
            <p:nvPr/>
          </p:nvSpPr>
          <p:spPr bwMode="auto">
            <a:xfrm flipV="1">
              <a:off x="4180" y="1125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6" name="Line 29"/>
            <p:cNvSpPr>
              <a:spLocks noChangeShapeType="1"/>
            </p:cNvSpPr>
            <p:nvPr/>
          </p:nvSpPr>
          <p:spPr bwMode="auto">
            <a:xfrm flipV="1">
              <a:off x="4200" y="912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7" name="Line 30"/>
            <p:cNvSpPr>
              <a:spLocks noChangeShapeType="1"/>
            </p:cNvSpPr>
            <p:nvPr/>
          </p:nvSpPr>
          <p:spPr bwMode="auto">
            <a:xfrm flipV="1">
              <a:off x="4200" y="1462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8" name="Oval 31"/>
            <p:cNvSpPr>
              <a:spLocks noChangeArrowheads="1"/>
            </p:cNvSpPr>
            <p:nvPr/>
          </p:nvSpPr>
          <p:spPr bwMode="auto">
            <a:xfrm>
              <a:off x="4368" y="991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9" name="Line 32"/>
            <p:cNvSpPr>
              <a:spLocks noChangeShapeType="1"/>
            </p:cNvSpPr>
            <p:nvPr/>
          </p:nvSpPr>
          <p:spPr bwMode="auto">
            <a:xfrm>
              <a:off x="4408" y="1083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0" name="Line 33"/>
            <p:cNvSpPr>
              <a:spLocks noChangeShapeType="1"/>
            </p:cNvSpPr>
            <p:nvPr/>
          </p:nvSpPr>
          <p:spPr bwMode="auto">
            <a:xfrm flipV="1">
              <a:off x="4528" y="102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1" name="Line 34"/>
            <p:cNvSpPr>
              <a:spLocks noChangeShapeType="1"/>
            </p:cNvSpPr>
            <p:nvPr/>
          </p:nvSpPr>
          <p:spPr bwMode="auto">
            <a:xfrm flipV="1">
              <a:off x="4508" y="102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2" name="Line 35"/>
            <p:cNvSpPr>
              <a:spLocks noChangeShapeType="1"/>
            </p:cNvSpPr>
            <p:nvPr/>
          </p:nvSpPr>
          <p:spPr bwMode="auto">
            <a:xfrm flipV="1">
              <a:off x="4448" y="108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3" name="Line 36"/>
            <p:cNvSpPr>
              <a:spLocks noChangeShapeType="1"/>
            </p:cNvSpPr>
            <p:nvPr/>
          </p:nvSpPr>
          <p:spPr bwMode="auto">
            <a:xfrm flipV="1">
              <a:off x="4468" y="1083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4" name="Line 37"/>
            <p:cNvSpPr>
              <a:spLocks noChangeShapeType="1"/>
            </p:cNvSpPr>
            <p:nvPr/>
          </p:nvSpPr>
          <p:spPr bwMode="auto">
            <a:xfrm flipH="1">
              <a:off x="4488" y="928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5" name="Oval 38"/>
            <p:cNvSpPr>
              <a:spLocks noChangeArrowheads="1"/>
            </p:cNvSpPr>
            <p:nvPr/>
          </p:nvSpPr>
          <p:spPr bwMode="auto">
            <a:xfrm>
              <a:off x="4368" y="745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6" name="Line 39"/>
            <p:cNvSpPr>
              <a:spLocks noChangeShapeType="1"/>
            </p:cNvSpPr>
            <p:nvPr/>
          </p:nvSpPr>
          <p:spPr bwMode="auto">
            <a:xfrm>
              <a:off x="4408" y="83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7" name="Line 40"/>
            <p:cNvSpPr>
              <a:spLocks noChangeShapeType="1"/>
            </p:cNvSpPr>
            <p:nvPr/>
          </p:nvSpPr>
          <p:spPr bwMode="auto">
            <a:xfrm flipV="1">
              <a:off x="4508" y="77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8" name="Line 41"/>
            <p:cNvSpPr>
              <a:spLocks noChangeShapeType="1"/>
            </p:cNvSpPr>
            <p:nvPr/>
          </p:nvSpPr>
          <p:spPr bwMode="auto">
            <a:xfrm flipV="1">
              <a:off x="4468" y="83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9" name="Line 42"/>
            <p:cNvSpPr>
              <a:spLocks noChangeShapeType="1"/>
            </p:cNvSpPr>
            <p:nvPr/>
          </p:nvSpPr>
          <p:spPr bwMode="auto">
            <a:xfrm flipV="1">
              <a:off x="4488" y="62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0" name="Line 43"/>
            <p:cNvSpPr>
              <a:spLocks noChangeShapeType="1"/>
            </p:cNvSpPr>
            <p:nvPr/>
          </p:nvSpPr>
          <p:spPr bwMode="auto">
            <a:xfrm flipV="1">
              <a:off x="4488" y="1174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1" name="Oval 44"/>
            <p:cNvSpPr>
              <a:spLocks noChangeArrowheads="1"/>
            </p:cNvSpPr>
            <p:nvPr/>
          </p:nvSpPr>
          <p:spPr bwMode="auto">
            <a:xfrm>
              <a:off x="2256" y="1855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2" name="Line 45"/>
            <p:cNvSpPr>
              <a:spLocks noChangeShapeType="1"/>
            </p:cNvSpPr>
            <p:nvPr/>
          </p:nvSpPr>
          <p:spPr bwMode="auto">
            <a:xfrm>
              <a:off x="2296" y="194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3" name="Line 46"/>
            <p:cNvSpPr>
              <a:spLocks noChangeShapeType="1"/>
            </p:cNvSpPr>
            <p:nvPr/>
          </p:nvSpPr>
          <p:spPr bwMode="auto">
            <a:xfrm flipV="1">
              <a:off x="241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4" name="Line 47"/>
            <p:cNvSpPr>
              <a:spLocks noChangeShapeType="1"/>
            </p:cNvSpPr>
            <p:nvPr/>
          </p:nvSpPr>
          <p:spPr bwMode="auto">
            <a:xfrm flipV="1">
              <a:off x="2396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5" name="Line 48"/>
            <p:cNvSpPr>
              <a:spLocks noChangeShapeType="1"/>
            </p:cNvSpPr>
            <p:nvPr/>
          </p:nvSpPr>
          <p:spPr bwMode="auto">
            <a:xfrm flipV="1">
              <a:off x="233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6" name="Line 49"/>
            <p:cNvSpPr>
              <a:spLocks noChangeShapeType="1"/>
            </p:cNvSpPr>
            <p:nvPr/>
          </p:nvSpPr>
          <p:spPr bwMode="auto">
            <a:xfrm flipV="1">
              <a:off x="2356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7" name="Line 50"/>
            <p:cNvSpPr>
              <a:spLocks noChangeShapeType="1"/>
            </p:cNvSpPr>
            <p:nvPr/>
          </p:nvSpPr>
          <p:spPr bwMode="auto">
            <a:xfrm flipH="1">
              <a:off x="2376" y="179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8" name="Oval 51"/>
            <p:cNvSpPr>
              <a:spLocks noChangeArrowheads="1"/>
            </p:cNvSpPr>
            <p:nvPr/>
          </p:nvSpPr>
          <p:spPr bwMode="auto">
            <a:xfrm>
              <a:off x="2256" y="1609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9" name="Line 52"/>
            <p:cNvSpPr>
              <a:spLocks noChangeShapeType="1"/>
            </p:cNvSpPr>
            <p:nvPr/>
          </p:nvSpPr>
          <p:spPr bwMode="auto">
            <a:xfrm>
              <a:off x="2296" y="170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0" name="Line 53"/>
            <p:cNvSpPr>
              <a:spLocks noChangeShapeType="1"/>
            </p:cNvSpPr>
            <p:nvPr/>
          </p:nvSpPr>
          <p:spPr bwMode="auto">
            <a:xfrm flipV="1">
              <a:off x="2396" y="164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1" name="Line 54"/>
            <p:cNvSpPr>
              <a:spLocks noChangeShapeType="1"/>
            </p:cNvSpPr>
            <p:nvPr/>
          </p:nvSpPr>
          <p:spPr bwMode="auto">
            <a:xfrm flipV="1">
              <a:off x="2356" y="170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2" name="Line 55"/>
            <p:cNvSpPr>
              <a:spLocks noChangeShapeType="1"/>
            </p:cNvSpPr>
            <p:nvPr/>
          </p:nvSpPr>
          <p:spPr bwMode="auto">
            <a:xfrm flipV="1">
              <a:off x="2376" y="148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3" name="Line 56"/>
            <p:cNvSpPr>
              <a:spLocks noChangeShapeType="1"/>
            </p:cNvSpPr>
            <p:nvPr/>
          </p:nvSpPr>
          <p:spPr bwMode="auto">
            <a:xfrm flipV="1">
              <a:off x="2376" y="203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4" name="Line 57"/>
            <p:cNvSpPr>
              <a:spLocks noChangeShapeType="1"/>
            </p:cNvSpPr>
            <p:nvPr/>
          </p:nvSpPr>
          <p:spPr bwMode="auto">
            <a:xfrm flipH="1">
              <a:off x="2112" y="528"/>
              <a:ext cx="1296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435" name="Group 58"/>
            <p:cNvGrpSpPr>
              <a:grpSpLocks/>
            </p:cNvGrpSpPr>
            <p:nvPr/>
          </p:nvGrpSpPr>
          <p:grpSpPr bwMode="auto">
            <a:xfrm>
              <a:off x="2880" y="910"/>
              <a:ext cx="240" cy="671"/>
              <a:chOff x="2496" y="2016"/>
              <a:chExt cx="288" cy="1056"/>
            </a:xfrm>
          </p:grpSpPr>
          <p:grpSp>
            <p:nvGrpSpPr>
              <p:cNvPr id="476" name="Group 59"/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485" name="Oval 60"/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486" name="Line 61"/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8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88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89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9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477" name="Line 66"/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grpSp>
            <p:nvGrpSpPr>
              <p:cNvPr id="478" name="Group 67"/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481" name="Oval 68"/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482" name="Line 69"/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83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8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479" name="Line 72"/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80" name="Line 73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436" name="Group 74"/>
            <p:cNvGrpSpPr>
              <a:grpSpLocks/>
            </p:cNvGrpSpPr>
            <p:nvPr/>
          </p:nvGrpSpPr>
          <p:grpSpPr bwMode="auto">
            <a:xfrm>
              <a:off x="3168" y="622"/>
              <a:ext cx="240" cy="671"/>
              <a:chOff x="2496" y="2016"/>
              <a:chExt cx="288" cy="1056"/>
            </a:xfrm>
          </p:grpSpPr>
          <p:grpSp>
            <p:nvGrpSpPr>
              <p:cNvPr id="461" name="Group 75"/>
              <p:cNvGrpSpPr>
                <a:grpSpLocks/>
              </p:cNvGrpSpPr>
              <p:nvPr/>
            </p:nvGrpSpPr>
            <p:grpSpPr bwMode="auto">
              <a:xfrm>
                <a:off x="2496" y="2592"/>
                <a:ext cx="288" cy="288"/>
                <a:chOff x="5040" y="2688"/>
                <a:chExt cx="288" cy="288"/>
              </a:xfrm>
            </p:grpSpPr>
            <p:sp>
              <p:nvSpPr>
                <p:cNvPr id="470" name="Oval 76"/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471" name="Line 77"/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72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7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7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7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462" name="Line 82"/>
              <p:cNvSpPr>
                <a:spLocks noChangeShapeType="1"/>
              </p:cNvSpPr>
              <p:nvPr/>
            </p:nvSpPr>
            <p:spPr bwMode="auto">
              <a:xfrm flipH="1">
                <a:off x="2640" y="249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/>
              </a:p>
            </p:txBody>
          </p:sp>
          <p:grpSp>
            <p:nvGrpSpPr>
              <p:cNvPr id="463" name="Group 83"/>
              <p:cNvGrpSpPr>
                <a:grpSpLocks/>
              </p:cNvGrpSpPr>
              <p:nvPr/>
            </p:nvGrpSpPr>
            <p:grpSpPr bwMode="auto">
              <a:xfrm>
                <a:off x="2496" y="2206"/>
                <a:ext cx="288" cy="288"/>
                <a:chOff x="4944" y="1632"/>
                <a:chExt cx="288" cy="288"/>
              </a:xfrm>
            </p:grpSpPr>
            <p:sp>
              <p:nvSpPr>
                <p:cNvPr id="466" name="Oval 84"/>
                <p:cNvSpPr>
                  <a:spLocks noChangeArrowheads="1"/>
                </p:cNvSpPr>
                <p:nvPr/>
              </p:nvSpPr>
              <p:spPr bwMode="auto">
                <a:xfrm>
                  <a:off x="4944" y="16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467" name="Line 85"/>
                <p:cNvSpPr>
                  <a:spLocks noChangeShapeType="1"/>
                </p:cNvSpPr>
                <p:nvPr/>
              </p:nvSpPr>
              <p:spPr bwMode="auto">
                <a:xfrm>
                  <a:off x="4992" y="177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68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5112" y="168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46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5064" y="177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  <p:sp>
            <p:nvSpPr>
              <p:cNvPr id="464" name="Line 88"/>
              <p:cNvSpPr>
                <a:spLocks noChangeShapeType="1"/>
              </p:cNvSpPr>
              <p:nvPr/>
            </p:nvSpPr>
            <p:spPr bwMode="auto">
              <a:xfrm flipV="1">
                <a:off x="2640" y="201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65" name="Line 89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437" name="Oval 90"/>
            <p:cNvSpPr>
              <a:spLocks noChangeArrowheads="1"/>
            </p:cNvSpPr>
            <p:nvPr/>
          </p:nvSpPr>
          <p:spPr bwMode="auto">
            <a:xfrm>
              <a:off x="2544" y="1855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8" name="Line 91"/>
            <p:cNvSpPr>
              <a:spLocks noChangeShapeType="1"/>
            </p:cNvSpPr>
            <p:nvPr/>
          </p:nvSpPr>
          <p:spPr bwMode="auto">
            <a:xfrm>
              <a:off x="2584" y="1947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9" name="Line 92"/>
            <p:cNvSpPr>
              <a:spLocks noChangeShapeType="1"/>
            </p:cNvSpPr>
            <p:nvPr/>
          </p:nvSpPr>
          <p:spPr bwMode="auto">
            <a:xfrm flipV="1">
              <a:off x="2704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0" name="Line 93"/>
            <p:cNvSpPr>
              <a:spLocks noChangeShapeType="1"/>
            </p:cNvSpPr>
            <p:nvPr/>
          </p:nvSpPr>
          <p:spPr bwMode="auto">
            <a:xfrm flipV="1">
              <a:off x="2684" y="1886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1" name="Line 94"/>
            <p:cNvSpPr>
              <a:spLocks noChangeShapeType="1"/>
            </p:cNvSpPr>
            <p:nvPr/>
          </p:nvSpPr>
          <p:spPr bwMode="auto">
            <a:xfrm flipV="1">
              <a:off x="2624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2" name="Line 95"/>
            <p:cNvSpPr>
              <a:spLocks noChangeShapeType="1"/>
            </p:cNvSpPr>
            <p:nvPr/>
          </p:nvSpPr>
          <p:spPr bwMode="auto">
            <a:xfrm flipV="1">
              <a:off x="2644" y="1947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3" name="Line 96"/>
            <p:cNvSpPr>
              <a:spLocks noChangeShapeType="1"/>
            </p:cNvSpPr>
            <p:nvPr/>
          </p:nvSpPr>
          <p:spPr bwMode="auto">
            <a:xfrm flipH="1">
              <a:off x="2664" y="1792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4" name="Oval 97"/>
            <p:cNvSpPr>
              <a:spLocks noChangeArrowheads="1"/>
            </p:cNvSpPr>
            <p:nvPr/>
          </p:nvSpPr>
          <p:spPr bwMode="auto">
            <a:xfrm>
              <a:off x="2544" y="1609"/>
              <a:ext cx="240" cy="18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45" name="Line 98"/>
            <p:cNvSpPr>
              <a:spLocks noChangeShapeType="1"/>
            </p:cNvSpPr>
            <p:nvPr/>
          </p:nvSpPr>
          <p:spPr bwMode="auto">
            <a:xfrm>
              <a:off x="2584" y="1701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6" name="Line 99"/>
            <p:cNvSpPr>
              <a:spLocks noChangeShapeType="1"/>
            </p:cNvSpPr>
            <p:nvPr/>
          </p:nvSpPr>
          <p:spPr bwMode="auto">
            <a:xfrm flipV="1">
              <a:off x="2684" y="1640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7" name="Line 100"/>
            <p:cNvSpPr>
              <a:spLocks noChangeShapeType="1"/>
            </p:cNvSpPr>
            <p:nvPr/>
          </p:nvSpPr>
          <p:spPr bwMode="auto">
            <a:xfrm flipV="1">
              <a:off x="2644" y="1701"/>
              <a:ext cx="0" cy="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8" name="Line 101"/>
            <p:cNvSpPr>
              <a:spLocks noChangeShapeType="1"/>
            </p:cNvSpPr>
            <p:nvPr/>
          </p:nvSpPr>
          <p:spPr bwMode="auto">
            <a:xfrm flipV="1">
              <a:off x="2664" y="148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49" name="Line 102"/>
            <p:cNvSpPr>
              <a:spLocks noChangeShapeType="1"/>
            </p:cNvSpPr>
            <p:nvPr/>
          </p:nvSpPr>
          <p:spPr bwMode="auto">
            <a:xfrm flipV="1">
              <a:off x="2664" y="2038"/>
              <a:ext cx="0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0" name="Line 103"/>
            <p:cNvSpPr>
              <a:spLocks noChangeShapeType="1"/>
            </p:cNvSpPr>
            <p:nvPr/>
          </p:nvSpPr>
          <p:spPr bwMode="auto">
            <a:xfrm flipH="1">
              <a:off x="2400" y="528"/>
              <a:ext cx="1296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1" name="Line 104"/>
            <p:cNvSpPr>
              <a:spLocks noChangeShapeType="1"/>
            </p:cNvSpPr>
            <p:nvPr/>
          </p:nvSpPr>
          <p:spPr bwMode="auto">
            <a:xfrm flipH="1">
              <a:off x="2832" y="1584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2" name="Line 105"/>
            <p:cNvSpPr>
              <a:spLocks noChangeShapeType="1"/>
            </p:cNvSpPr>
            <p:nvPr/>
          </p:nvSpPr>
          <p:spPr bwMode="auto">
            <a:xfrm flipH="1">
              <a:off x="3168" y="1296"/>
              <a:ext cx="1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3" name="Text Box 106"/>
            <p:cNvSpPr txBox="1">
              <a:spLocks noChangeArrowheads="1"/>
            </p:cNvSpPr>
            <p:nvPr/>
          </p:nvSpPr>
          <p:spPr bwMode="auto">
            <a:xfrm>
              <a:off x="2832" y="1632"/>
              <a:ext cx="439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454" name="Text Box 107"/>
            <p:cNvSpPr txBox="1">
              <a:spLocks noChangeArrowheads="1"/>
            </p:cNvSpPr>
            <p:nvPr/>
          </p:nvSpPr>
          <p:spPr bwMode="auto">
            <a:xfrm rot="18919812">
              <a:off x="3076" y="1016"/>
              <a:ext cx="439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>
                  <a:latin typeface="Neo Sans Intel Medium" pitchFamily="34" charset="0"/>
                </a:rPr>
                <a:t>…</a:t>
              </a:r>
            </a:p>
          </p:txBody>
        </p:sp>
        <p:sp>
          <p:nvSpPr>
            <p:cNvPr id="455" name="Text Box 108"/>
            <p:cNvSpPr txBox="1">
              <a:spLocks noChangeArrowheads="1"/>
            </p:cNvSpPr>
            <p:nvPr/>
          </p:nvSpPr>
          <p:spPr bwMode="auto">
            <a:xfrm>
              <a:off x="4272" y="240"/>
              <a:ext cx="57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V</a:t>
              </a:r>
              <a:r>
                <a:rPr lang="en-US" sz="1400" b="1" baseline="-25000">
                  <a:latin typeface="Neo Sans Intel" pitchFamily="34" charset="0"/>
                </a:rPr>
                <a:t>access</a:t>
              </a:r>
            </a:p>
          </p:txBody>
        </p:sp>
        <p:sp>
          <p:nvSpPr>
            <p:cNvPr id="456" name="Text Box 109"/>
            <p:cNvSpPr txBox="1">
              <a:spLocks noChangeArrowheads="1"/>
            </p:cNvSpPr>
            <p:nvPr/>
          </p:nvSpPr>
          <p:spPr bwMode="auto">
            <a:xfrm>
              <a:off x="3792" y="2016"/>
              <a:ext cx="47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>
                  <a:latin typeface="Neo Sans Intel" pitchFamily="34" charset="0"/>
                </a:rPr>
                <a:t>0</a:t>
              </a:r>
              <a:endParaRPr lang="en-US" sz="1200" b="1" baseline="-25000">
                <a:latin typeface="Neo Sans Intel" pitchFamily="34" charset="0"/>
              </a:endParaRPr>
            </a:p>
          </p:txBody>
        </p:sp>
        <p:sp>
          <p:nvSpPr>
            <p:cNvPr id="457" name="AutoShape 110"/>
            <p:cNvSpPr>
              <a:spLocks/>
            </p:cNvSpPr>
            <p:nvPr/>
          </p:nvSpPr>
          <p:spPr bwMode="auto">
            <a:xfrm rot="16200000">
              <a:off x="3576" y="120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1200"/>
            </a:p>
          </p:txBody>
        </p:sp>
        <p:sp>
          <p:nvSpPr>
            <p:cNvPr id="458" name="Text Box 111"/>
            <p:cNvSpPr txBox="1">
              <a:spLocks noChangeArrowheads="1"/>
            </p:cNvSpPr>
            <p:nvPr/>
          </p:nvSpPr>
          <p:spPr bwMode="auto">
            <a:xfrm>
              <a:off x="3984" y="1824"/>
              <a:ext cx="67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Neo Sans Intel" pitchFamily="34" charset="0"/>
                </a:rPr>
                <a:t>½ V</a:t>
              </a:r>
              <a:r>
                <a:rPr lang="en-US" sz="1400" b="1" baseline="-25000">
                  <a:latin typeface="Neo Sans Intel" pitchFamily="34" charset="0"/>
                </a:rPr>
                <a:t>access</a:t>
              </a:r>
            </a:p>
          </p:txBody>
        </p:sp>
        <p:sp>
          <p:nvSpPr>
            <p:cNvPr id="459" name="Text Box 112"/>
            <p:cNvSpPr txBox="1">
              <a:spLocks noChangeArrowheads="1"/>
            </p:cNvSpPr>
            <p:nvPr/>
          </p:nvSpPr>
          <p:spPr bwMode="auto">
            <a:xfrm>
              <a:off x="3312" y="144"/>
              <a:ext cx="67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dirty="0">
                  <a:latin typeface="Neo Sans Intel" pitchFamily="34" charset="0"/>
                </a:rPr>
                <a:t>½ </a:t>
              </a:r>
              <a:r>
                <a:rPr lang="en-US" sz="1400" b="1" dirty="0" err="1">
                  <a:latin typeface="Neo Sans Intel" pitchFamily="34" charset="0"/>
                </a:rPr>
                <a:t>V</a:t>
              </a:r>
              <a:r>
                <a:rPr lang="en-US" sz="1400" b="1" baseline="-25000" dirty="0" err="1">
                  <a:latin typeface="Neo Sans Intel" pitchFamily="34" charset="0"/>
                </a:rPr>
                <a:t>acces</a:t>
              </a:r>
              <a:endParaRPr lang="en-US" sz="1400" b="1" baseline="-25000" dirty="0">
                <a:latin typeface="Neo Sans Intel" pitchFamily="34" charset="0"/>
              </a:endParaRPr>
            </a:p>
          </p:txBody>
        </p:sp>
        <p:sp>
          <p:nvSpPr>
            <p:cNvPr id="460" name="AutoShape 113"/>
            <p:cNvSpPr>
              <a:spLocks/>
            </p:cNvSpPr>
            <p:nvPr/>
          </p:nvSpPr>
          <p:spPr bwMode="auto">
            <a:xfrm rot="24188538">
              <a:off x="4416" y="1296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a PCM in Cross Point Array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2438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To interrogate PCM state, PN diode or MIEC is turned ON to sense the current  </a:t>
            </a:r>
          </a:p>
          <a:p>
            <a:r>
              <a:rPr lang="en-US" sz="2000" dirty="0" smtClean="0"/>
              <a:t>With a S-Shape Selector like OTS, threshold demarcation is used for Read</a:t>
            </a:r>
          </a:p>
          <a:p>
            <a:r>
              <a:rPr lang="en-US" sz="2000" dirty="0" smtClean="0"/>
              <a:t>MLC is perceived easier with a non-NDR selector; however, variability of bias points needs to be carefully controlled due to </a:t>
            </a:r>
            <a:r>
              <a:rPr lang="en-US" sz="2000" dirty="0" err="1" smtClean="0"/>
              <a:t>superlinear</a:t>
            </a:r>
            <a:r>
              <a:rPr lang="en-US" sz="2000" dirty="0" smtClean="0"/>
              <a:t> I-V characteristics </a:t>
            </a:r>
          </a:p>
          <a:p>
            <a:r>
              <a:rPr lang="en-US" sz="2000" dirty="0" smtClean="0"/>
              <a:t>Demarcation Read with a S-Shape Cell is inherently faster due to NDR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53000" y="3101975"/>
            <a:ext cx="3635375" cy="3070225"/>
            <a:chOff x="4953000" y="3025775"/>
            <a:chExt cx="3635375" cy="3070225"/>
          </a:xfrm>
        </p:grpSpPr>
        <p:pic>
          <p:nvPicPr>
            <p:cNvPr id="9" name="Picture 1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3025775"/>
              <a:ext cx="3635375" cy="307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Arrow Connector 10"/>
            <p:cNvCxnSpPr/>
            <p:nvPr/>
          </p:nvCxnSpPr>
          <p:spPr>
            <a:xfrm rot="5400000">
              <a:off x="6666705" y="4685506"/>
              <a:ext cx="1295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77864" y="3657600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DM</a:t>
              </a:r>
              <a:endParaRPr lang="en-US" baseline="-25000" dirty="0"/>
            </a:p>
          </p:txBody>
        </p:sp>
      </p:grp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394816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295400" y="60198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PCM IV;  4 levels programmed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72059" y="601980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PCMS IV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PCM in Cross Point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Sub-lithographic features have been deployed to reduce I</a:t>
            </a:r>
            <a:r>
              <a:rPr lang="en-US" sz="2400" baseline="-25000" dirty="0" smtClean="0"/>
              <a:t>RESET</a:t>
            </a:r>
            <a:endParaRPr lang="en-US" sz="2400" dirty="0" smtClean="0"/>
          </a:p>
          <a:p>
            <a:pPr lvl="1"/>
            <a:r>
              <a:rPr lang="en-US" sz="2000" dirty="0" smtClean="0"/>
              <a:t>Manufacturing latitude of those innovations becomes increasingly restricted as technology scales. </a:t>
            </a:r>
          </a:p>
          <a:p>
            <a:pPr lvl="1"/>
            <a:r>
              <a:rPr lang="en-US" sz="2000" dirty="0" smtClean="0"/>
              <a:t>I</a:t>
            </a:r>
            <a:r>
              <a:rPr lang="en-US" sz="2000" baseline="-25000" dirty="0" smtClean="0"/>
              <a:t>RESET</a:t>
            </a:r>
            <a:r>
              <a:rPr lang="en-US" sz="2000" dirty="0" smtClean="0"/>
              <a:t> is converging with various device structures </a:t>
            </a:r>
          </a:p>
          <a:p>
            <a:r>
              <a:rPr lang="en-US" sz="2400" dirty="0" smtClean="0"/>
              <a:t>Areas of focus:</a:t>
            </a:r>
          </a:p>
          <a:p>
            <a:pPr lvl="1"/>
            <a:r>
              <a:rPr lang="en-US" sz="2000" dirty="0" smtClean="0"/>
              <a:t>Electrical interface and thermal boundary properties such as cell confinement and architecture</a:t>
            </a:r>
          </a:p>
          <a:p>
            <a:pPr lvl="1"/>
            <a:r>
              <a:rPr lang="en-US" sz="2000" dirty="0" smtClean="0"/>
              <a:t>SET Kinetics in </a:t>
            </a:r>
            <a:r>
              <a:rPr lang="en-US" sz="2000" dirty="0" err="1" smtClean="0"/>
              <a:t>Nano</a:t>
            </a:r>
            <a:r>
              <a:rPr lang="en-US" sz="2000" dirty="0" smtClean="0"/>
              <a:t>-geometry for energy efficiency</a:t>
            </a:r>
          </a:p>
          <a:p>
            <a:pPr lvl="1"/>
            <a:r>
              <a:rPr lang="en-US" sz="2000" dirty="0" smtClean="0"/>
              <a:t>PCM’s high speed </a:t>
            </a:r>
            <a:r>
              <a:rPr lang="en-US" sz="2000" dirty="0" err="1" smtClean="0"/>
              <a:t>vitrification</a:t>
            </a:r>
            <a:r>
              <a:rPr lang="en-US" sz="2000" dirty="0" smtClean="0"/>
              <a:t> capability must not be hindered by the thin-film selector in series.</a:t>
            </a:r>
          </a:p>
          <a:p>
            <a:pPr lvl="1"/>
            <a:r>
              <a:rPr lang="en-US" sz="2000" dirty="0" smtClean="0"/>
              <a:t>Selector and electrodes becomes the liability to endurance as RESET current density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</a:t>
            </a:r>
            <a:r>
              <a:rPr lang="en-US" dirty="0" err="1" smtClean="0"/>
              <a:t>Parasitics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2438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 parasitic R and C consume operating energy.</a:t>
            </a:r>
          </a:p>
          <a:p>
            <a:r>
              <a:rPr lang="en-US" sz="2800" dirty="0" smtClean="0"/>
              <a:t>Displacement current during access is dissipated mostly on the intra layer capacitance and decoding circuit</a:t>
            </a:r>
          </a:p>
          <a:p>
            <a:r>
              <a:rPr lang="en-US" sz="2800" dirty="0" smtClean="0"/>
              <a:t>Array consumes leakage power when unselected cells are biased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4180840"/>
          <a:ext cx="83058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273629"/>
                <a:gridCol w="1077685"/>
                <a:gridCol w="1175657"/>
                <a:gridCol w="1251858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Unidirection</a:t>
                      </a:r>
                      <a:r>
                        <a:rPr lang="en-US" baseline="0" dirty="0" smtClean="0"/>
                        <a:t>al Rectifier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Bidirectional  Switch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Sel. WL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Sel. BL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DeSel</a:t>
                      </a:r>
                      <a:r>
                        <a:rPr lang="en-US" baseline="0" dirty="0" smtClean="0"/>
                        <a:t>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Sel. WL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Sel. BL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DeSel</a:t>
                      </a:r>
                      <a:r>
                        <a:rPr lang="en-US" baseline="0" dirty="0" smtClean="0"/>
                        <a:t> Cells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(C-1)•</a:t>
                      </a:r>
                      <a:r>
                        <a:rPr lang="en-US" baseline="0" dirty="0" smtClean="0"/>
                        <a:t>(R-1)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(C-1)•</a:t>
                      </a:r>
                      <a:r>
                        <a:rPr lang="en-US" baseline="0" dirty="0" smtClean="0"/>
                        <a:t>(R-1)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Switching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</a:t>
                      </a:r>
                      <a:r>
                        <a:rPr lang="en-US" baseline="0" dirty="0" err="1" smtClean="0"/>
                        <a:t>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(R-1) rows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(C-1)•</a:t>
                      </a:r>
                      <a:r>
                        <a:rPr lang="en-US" baseline="0" dirty="0" smtClean="0"/>
                        <a:t>(R-1)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733800"/>
            <a:ext cx="772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Example: Single deck Cross Point PCM array with “C” bit-lines and “R” word-lines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Overview and Motive</a:t>
            </a:r>
          </a:p>
          <a:p>
            <a:pPr lvl="1"/>
            <a:r>
              <a:rPr lang="en-US" dirty="0" smtClean="0"/>
              <a:t>Storage Elements</a:t>
            </a:r>
          </a:p>
          <a:p>
            <a:pPr lvl="1"/>
            <a:r>
              <a:rPr lang="en-US" dirty="0" smtClean="0"/>
              <a:t>Selector Elements</a:t>
            </a:r>
          </a:p>
          <a:p>
            <a:pPr lvl="1"/>
            <a:r>
              <a:rPr lang="en-US" dirty="0" smtClean="0"/>
              <a:t>Why thin film based Cross Point Array</a:t>
            </a:r>
          </a:p>
          <a:p>
            <a:r>
              <a:rPr lang="en-US" dirty="0" smtClean="0"/>
              <a:t>Cross Point Phase Change Memory Array</a:t>
            </a:r>
          </a:p>
          <a:p>
            <a:pPr lvl="1"/>
            <a:r>
              <a:rPr lang="en-US" dirty="0" smtClean="0"/>
              <a:t>Thin film two-terminal switches</a:t>
            </a:r>
          </a:p>
          <a:p>
            <a:pPr lvl="1"/>
            <a:r>
              <a:rPr lang="en-US" dirty="0" smtClean="0"/>
              <a:t>Array operations</a:t>
            </a:r>
          </a:p>
          <a:p>
            <a:r>
              <a:rPr lang="en-US" dirty="0" smtClean="0"/>
              <a:t>PCMS in Computing Memory Hierarchy</a:t>
            </a:r>
          </a:p>
          <a:p>
            <a:pPr lvl="1"/>
            <a:r>
              <a:rPr lang="en-US" dirty="0" smtClean="0"/>
              <a:t>PCMS characteristics</a:t>
            </a:r>
          </a:p>
          <a:p>
            <a:pPr lvl="1"/>
            <a:r>
              <a:rPr lang="en-US" dirty="0" smtClean="0"/>
              <a:t>Performance benchmark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4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Overview and Motive</a:t>
            </a:r>
          </a:p>
          <a:p>
            <a:pPr lvl="1"/>
            <a:r>
              <a:rPr lang="en-US" dirty="0" smtClean="0"/>
              <a:t>Storage Elements</a:t>
            </a:r>
          </a:p>
          <a:p>
            <a:pPr lvl="1"/>
            <a:r>
              <a:rPr lang="en-US" dirty="0" smtClean="0"/>
              <a:t>Selector Elements</a:t>
            </a:r>
          </a:p>
          <a:p>
            <a:pPr lvl="1"/>
            <a:r>
              <a:rPr lang="en-US" dirty="0" smtClean="0"/>
              <a:t>Why thin film based Cross Point Array</a:t>
            </a:r>
          </a:p>
          <a:p>
            <a:r>
              <a:rPr lang="en-US" dirty="0" smtClean="0"/>
              <a:t>Cross Point Phase Change Memory Array</a:t>
            </a:r>
          </a:p>
          <a:p>
            <a:pPr lvl="1"/>
            <a:r>
              <a:rPr lang="en-US" dirty="0" smtClean="0"/>
              <a:t>Thin film two-terminal switches</a:t>
            </a:r>
          </a:p>
          <a:p>
            <a:pPr lvl="1"/>
            <a:r>
              <a:rPr lang="en-US" dirty="0" smtClean="0"/>
              <a:t>Array operations</a:t>
            </a:r>
          </a:p>
          <a:p>
            <a:r>
              <a:rPr lang="en-US" dirty="0" smtClean="0"/>
              <a:t>PCMS in Computing Memory Hierarchy</a:t>
            </a:r>
          </a:p>
          <a:p>
            <a:pPr lvl="1"/>
            <a:r>
              <a:rPr lang="en-US" dirty="0" smtClean="0"/>
              <a:t>PCMS characteristics</a:t>
            </a:r>
          </a:p>
          <a:p>
            <a:pPr lvl="1"/>
            <a:r>
              <a:rPr lang="en-US" dirty="0" smtClean="0"/>
              <a:t>Performance benchmark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4514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State of the Art Computing Memory Hierarchy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14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Imperatives on cost vs. performance in memory subsystem </a:t>
            </a:r>
          </a:p>
          <a:p>
            <a:pPr lvl="1"/>
            <a:r>
              <a:rPr lang="en-US" sz="2000" dirty="0" smtClean="0"/>
              <a:t>performance increases as it moves closer to processors</a:t>
            </a:r>
          </a:p>
          <a:p>
            <a:pPr lvl="1"/>
            <a:r>
              <a:rPr lang="en-US" sz="2000" dirty="0" smtClean="0"/>
              <a:t>Capacity of each subsequent level increases by  roughly one order</a:t>
            </a:r>
          </a:p>
          <a:p>
            <a:r>
              <a:rPr lang="en-US" sz="2400" dirty="0" smtClean="0"/>
              <a:t>Challenges to a disruptive innovation between NAND &amp; DRAM</a:t>
            </a:r>
          </a:p>
          <a:p>
            <a:pPr lvl="1"/>
            <a:r>
              <a:rPr lang="en-US" sz="2000" dirty="0" smtClean="0"/>
              <a:t>DRAM latency will be sustained and throughput will improve.</a:t>
            </a:r>
          </a:p>
          <a:p>
            <a:pPr lvl="1"/>
            <a:r>
              <a:rPr lang="en-US" sz="2000" dirty="0" smtClean="0"/>
              <a:t>NAND will maintain or improve performance with cost leadership</a:t>
            </a:r>
            <a:endParaRPr lang="en-US" sz="2000" dirty="0" smtClean="0">
              <a:sym typeface="Wingdings" pitchFamily="2" charset="2"/>
            </a:endParaRP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1905000" y="3870960"/>
          <a:ext cx="52979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177736"/>
                <a:gridCol w="984568"/>
                <a:gridCol w="115443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Subsystem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Normalized Parameters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Thruput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On-chip</a:t>
                      </a:r>
                      <a:r>
                        <a:rPr lang="en-US" baseline="0" dirty="0" smtClean="0"/>
                        <a:t> SRAM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&gt; 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0.01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 DRAM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SSD NAND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 factor HDD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0.01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0.01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100,000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pPr algn="ctr"/>
            <a:r>
              <a:rPr lang="en-US" dirty="0" smtClean="0"/>
              <a:t>PCMS Array </a:t>
            </a:r>
            <a:r>
              <a:rPr lang="en-US" dirty="0"/>
              <a:t>Construction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0" y="1066800"/>
            <a:ext cx="7315200" cy="5334000"/>
            <a:chOff x="762000" y="1066800"/>
            <a:chExt cx="7315200" cy="5334000"/>
          </a:xfrm>
        </p:grpSpPr>
        <p:pic>
          <p:nvPicPr>
            <p:cNvPr id="201747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3600" y="1066800"/>
              <a:ext cx="4800600" cy="3810000"/>
            </a:xfrm>
            <a:prstGeom prst="rect">
              <a:avLst/>
            </a:prstGeom>
            <a:noFill/>
          </p:spPr>
        </p:pic>
        <p:pic>
          <p:nvPicPr>
            <p:cNvPr id="20173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3733800"/>
              <a:ext cx="1879600" cy="2413000"/>
            </a:xfrm>
            <a:prstGeom prst="rect">
              <a:avLst/>
            </a:prstGeom>
            <a:noFill/>
          </p:spPr>
        </p:pic>
        <p:sp>
          <p:nvSpPr>
            <p:cNvPr id="201735" name="Text Box 7"/>
            <p:cNvSpPr txBox="1">
              <a:spLocks noChangeArrowheads="1"/>
            </p:cNvSpPr>
            <p:nvPr/>
          </p:nvSpPr>
          <p:spPr bwMode="auto">
            <a:xfrm>
              <a:off x="2667000" y="3657600"/>
              <a:ext cx="18288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86" tIns="8889" rIns="74286" bIns="8889"/>
            <a:lstStyle/>
            <a:p>
              <a:pPr eaLnBrk="1" hangingPunct="1"/>
              <a:endParaRPr lang="en-US" sz="1600" b="0"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ea typeface="PMingLiU" pitchFamily="18" charset="-120"/>
                <a:cs typeface="Arial" pitchFamily="34" charset="0"/>
              </a:endParaRPr>
            </a:p>
          </p:txBody>
        </p:sp>
        <p:sp>
          <p:nvSpPr>
            <p:cNvPr id="201737" name="Freeform 9"/>
            <p:cNvSpPr>
              <a:spLocks/>
            </p:cNvSpPr>
            <p:nvPr/>
          </p:nvSpPr>
          <p:spPr bwMode="auto">
            <a:xfrm>
              <a:off x="6019800" y="2133600"/>
              <a:ext cx="609600" cy="2057400"/>
            </a:xfrm>
            <a:custGeom>
              <a:avLst/>
              <a:gdLst/>
              <a:ahLst/>
              <a:cxnLst>
                <a:cxn ang="0">
                  <a:pos x="0" y="912"/>
                </a:cxn>
                <a:cxn ang="0">
                  <a:pos x="0" y="288"/>
                </a:cxn>
                <a:cxn ang="0">
                  <a:pos x="288" y="0"/>
                </a:cxn>
                <a:cxn ang="0">
                  <a:pos x="288" y="624"/>
                </a:cxn>
                <a:cxn ang="0">
                  <a:pos x="0" y="912"/>
                </a:cxn>
              </a:cxnLst>
              <a:rect l="0" t="0" r="r" b="b"/>
              <a:pathLst>
                <a:path w="288" h="912">
                  <a:moveTo>
                    <a:pt x="0" y="912"/>
                  </a:moveTo>
                  <a:lnTo>
                    <a:pt x="0" y="288"/>
                  </a:lnTo>
                  <a:lnTo>
                    <a:pt x="288" y="0"/>
                  </a:lnTo>
                  <a:lnTo>
                    <a:pt x="288" y="624"/>
                  </a:lnTo>
                  <a:lnTo>
                    <a:pt x="0" y="912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AutoShape 10"/>
            <p:cNvSpPr>
              <a:spLocks noChangeArrowheads="1"/>
            </p:cNvSpPr>
            <p:nvPr/>
          </p:nvSpPr>
          <p:spPr bwMode="auto">
            <a:xfrm rot="5400000">
              <a:off x="6096000" y="3886200"/>
              <a:ext cx="533400" cy="381000"/>
            </a:xfrm>
            <a:prstGeom prst="notchedRightArrow">
              <a:avLst>
                <a:gd name="adj1" fmla="val 50000"/>
                <a:gd name="adj2" fmla="val 35000"/>
              </a:avLst>
            </a:prstGeom>
            <a:solidFill>
              <a:srgbClr val="FFFF99">
                <a:alpha val="48000"/>
              </a:srgbClr>
            </a:solidFill>
            <a:ln w="12700">
              <a:solidFill>
                <a:srgbClr val="339966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0" name="AutoShape 12"/>
            <p:cNvSpPr>
              <a:spLocks noChangeArrowheads="1"/>
            </p:cNvSpPr>
            <p:nvPr/>
          </p:nvSpPr>
          <p:spPr bwMode="auto">
            <a:xfrm>
              <a:off x="2743200" y="1295400"/>
              <a:ext cx="457200" cy="4572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174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4343400"/>
              <a:ext cx="2895600" cy="17573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6019800" y="4419600"/>
              <a:ext cx="473075" cy="3317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pitchFamily="34" charset="0"/>
                </a:rPr>
                <a:t>M2</a:t>
              </a:r>
            </a:p>
          </p:txBody>
        </p:sp>
        <p:sp>
          <p:nvSpPr>
            <p:cNvPr id="201743" name="Text Box 15"/>
            <p:cNvSpPr txBox="1">
              <a:spLocks noChangeArrowheads="1"/>
            </p:cNvSpPr>
            <p:nvPr/>
          </p:nvSpPr>
          <p:spPr bwMode="auto">
            <a:xfrm>
              <a:off x="5181600" y="5105400"/>
              <a:ext cx="473075" cy="3317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pitchFamily="34" charset="0"/>
                </a:rPr>
                <a:t>M1</a:t>
              </a:r>
            </a:p>
          </p:txBody>
        </p:sp>
        <p:sp>
          <p:nvSpPr>
            <p:cNvPr id="201744" name="Text Box 16"/>
            <p:cNvSpPr txBox="1">
              <a:spLocks noChangeArrowheads="1"/>
            </p:cNvSpPr>
            <p:nvPr/>
          </p:nvSpPr>
          <p:spPr bwMode="auto">
            <a:xfrm>
              <a:off x="5791200" y="5759450"/>
              <a:ext cx="596900" cy="3333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pitchFamily="34" charset="0"/>
                </a:rPr>
                <a:t>Poly</a:t>
              </a:r>
            </a:p>
          </p:txBody>
        </p:sp>
        <p:sp>
          <p:nvSpPr>
            <p:cNvPr id="201745" name="AutoShape 17"/>
            <p:cNvSpPr>
              <a:spLocks noChangeArrowheads="1"/>
            </p:cNvSpPr>
            <p:nvPr/>
          </p:nvSpPr>
          <p:spPr bwMode="auto">
            <a:xfrm rot="5831954">
              <a:off x="1943100" y="2552700"/>
              <a:ext cx="1600200" cy="304800"/>
            </a:xfrm>
            <a:prstGeom prst="notchedRightArrow">
              <a:avLst>
                <a:gd name="adj1" fmla="val 50000"/>
                <a:gd name="adj2" fmla="val 131250"/>
              </a:avLst>
            </a:prstGeom>
            <a:solidFill>
              <a:srgbClr val="FFFF99">
                <a:alpha val="48000"/>
              </a:srgbClr>
            </a:solidFill>
            <a:ln w="12700">
              <a:solidFill>
                <a:srgbClr val="339966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6362" y="5486400"/>
              <a:ext cx="1664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D. Kau, </a:t>
              </a:r>
              <a:r>
                <a:rPr lang="en-US" i="1" dirty="0" smtClean="0"/>
                <a:t>et.al.</a:t>
              </a:r>
              <a:r>
                <a:rPr lang="en-US" dirty="0" smtClean="0"/>
                <a:t>,</a:t>
              </a:r>
            </a:p>
            <a:p>
              <a:r>
                <a:rPr lang="en-US" i="1" dirty="0" smtClean="0"/>
                <a:t>IEDM ’09</a:t>
              </a:r>
              <a:r>
                <a:rPr lang="en-US" dirty="0" smtClean="0"/>
                <a:t>, S27.1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PCM vs. PCMS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609600" y="54102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OTS improves PCM RESET effectiveness</a:t>
            </a:r>
          </a:p>
        </p:txBody>
      </p:sp>
      <p:pic>
        <p:nvPicPr>
          <p:cNvPr id="296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513" y="2667000"/>
            <a:ext cx="13604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5638800" y="1933575"/>
            <a:ext cx="236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600"/>
              <a:t>DOE Split:</a:t>
            </a:r>
          </a:p>
          <a:p>
            <a:pPr algn="ctr"/>
            <a:r>
              <a:rPr lang="en-US" sz="1600"/>
              <a:t>with vs. without OTS</a:t>
            </a:r>
          </a:p>
        </p:txBody>
      </p:sp>
      <p:sp>
        <p:nvSpPr>
          <p:cNvPr id="296971" name="Freeform 11"/>
          <p:cNvSpPr>
            <a:spLocks/>
          </p:cNvSpPr>
          <p:nvPr/>
        </p:nvSpPr>
        <p:spPr bwMode="auto">
          <a:xfrm>
            <a:off x="7404100" y="2514600"/>
            <a:ext cx="520700" cy="8382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88" y="336"/>
              </a:cxn>
              <a:cxn ang="0">
                <a:pos x="0" y="432"/>
              </a:cxn>
            </a:cxnLst>
            <a:rect l="0" t="0" r="r" b="b"/>
            <a:pathLst>
              <a:path w="328" h="432">
                <a:moveTo>
                  <a:pt x="240" y="0"/>
                </a:moveTo>
                <a:cubicBezTo>
                  <a:pt x="284" y="132"/>
                  <a:pt x="328" y="264"/>
                  <a:pt x="288" y="336"/>
                </a:cubicBezTo>
                <a:cubicBezTo>
                  <a:pt x="248" y="408"/>
                  <a:pt x="124" y="420"/>
                  <a:pt x="0" y="432"/>
                </a:cubicBezTo>
              </a:path>
            </a:pathLst>
          </a:custGeom>
          <a:noFill/>
          <a:ln w="28575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75" name="AutoShape 15"/>
          <p:cNvSpPr>
            <a:spLocks noChangeArrowheads="1"/>
          </p:cNvSpPr>
          <p:nvPr/>
        </p:nvSpPr>
        <p:spPr bwMode="auto">
          <a:xfrm>
            <a:off x="6172200" y="3200400"/>
            <a:ext cx="1219200" cy="228600"/>
          </a:xfrm>
          <a:prstGeom prst="roundRect">
            <a:avLst>
              <a:gd name="adj" fmla="val 16667"/>
            </a:avLst>
          </a:prstGeom>
          <a:solidFill>
            <a:schemeClr val="hlink">
              <a:alpha val="13000"/>
            </a:schemeClr>
          </a:solidFill>
          <a:ln w="9525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9697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975" y="1716088"/>
            <a:ext cx="4822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600200" y="5029200"/>
            <a:ext cx="6096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dirty="0"/>
              <a:t>High </a:t>
            </a:r>
            <a:r>
              <a:rPr lang="en-US" sz="2800" dirty="0" smtClean="0"/>
              <a:t>speed </a:t>
            </a:r>
            <a:r>
              <a:rPr lang="en-US" sz="2800" dirty="0"/>
              <a:t>RESET capability is validated with Cross Point Array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57200"/>
            <a:ext cx="8312150" cy="762000"/>
          </a:xfrm>
        </p:spPr>
        <p:txBody>
          <a:bodyPr/>
          <a:lstStyle/>
          <a:p>
            <a:pPr algn="ctr"/>
            <a:r>
              <a:rPr lang="en-US" sz="3200"/>
              <a:t>PCMS Cross Point Array RESET Speed</a:t>
            </a:r>
          </a:p>
        </p:txBody>
      </p:sp>
      <p:pic>
        <p:nvPicPr>
          <p:cNvPr id="2068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33488"/>
            <a:ext cx="54864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PCMS Array Cycling Endurance</a:t>
            </a:r>
          </a:p>
        </p:txBody>
      </p:sp>
      <p:sp>
        <p:nvSpPr>
          <p:cNvPr id="21095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5029200"/>
            <a:ext cx="64008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/>
              <a:t>Degradation tails (3.5σ) developed after </a:t>
            </a:r>
          </a:p>
          <a:p>
            <a:pPr marL="0" indent="0" algn="ctr">
              <a:buFontTx/>
              <a:buNone/>
            </a:pPr>
            <a:r>
              <a:rPr lang="en-US" sz="2400"/>
              <a:t>1 million S/R cycles.</a:t>
            </a:r>
          </a:p>
        </p:txBody>
      </p:sp>
      <p:pic>
        <p:nvPicPr>
          <p:cNvPr id="21095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763" y="1066800"/>
            <a:ext cx="5151437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Program Distribution</a:t>
            </a:r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562600"/>
            <a:ext cx="7772400" cy="838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 dirty="0"/>
              <a:t>A good candidate for high density </a:t>
            </a:r>
            <a:r>
              <a:rPr lang="en-US" sz="2400" dirty="0" smtClean="0"/>
              <a:t>components</a:t>
            </a:r>
            <a:endParaRPr lang="en-US" sz="2400" dirty="0"/>
          </a:p>
        </p:txBody>
      </p:sp>
      <p:pic>
        <p:nvPicPr>
          <p:cNvPr id="21299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600200"/>
            <a:ext cx="4572000" cy="3611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Benchmark of Computing Memory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90600" y="1417638"/>
            <a:ext cx="716280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34nm NAND vs. DDR3 DRAM vs. projected 34nm PCMS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4"/>
          </p:nvPr>
        </p:nvGraphicFramePr>
        <p:xfrm>
          <a:off x="2209800" y="2159000"/>
          <a:ext cx="4724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773468"/>
                <a:gridCol w="902932"/>
                <a:gridCol w="838200"/>
                <a:gridCol w="838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 marL="80664" marR="80664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NAND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PCMS 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DRAM</a:t>
                      </a:r>
                      <a:endParaRPr lang="en-US" dirty="0"/>
                    </a:p>
                  </a:txBody>
                  <a:tcPr marL="80664" marR="80664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Normalized Cost</a:t>
                      </a:r>
                      <a:endParaRPr lang="en-US" dirty="0"/>
                    </a:p>
                  </a:txBody>
                  <a:tcPr marL="80664" marR="8066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0664" marR="80664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Normalized Bandwidth</a:t>
                      </a:r>
                      <a:endParaRPr lang="en-US" dirty="0"/>
                    </a:p>
                  </a:txBody>
                  <a:tcPr marL="80664" marR="80664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0664" marR="80664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0664" marR="80664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RESET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 marL="80664" marR="8066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10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marL="80664" marR="8066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Normalized </a:t>
                      </a:r>
                      <a:r>
                        <a:rPr lang="en-US" baseline="0" dirty="0" smtClean="0"/>
                        <a:t>Latency</a:t>
                      </a:r>
                      <a:endParaRPr lang="en-US" dirty="0" smtClean="0"/>
                    </a:p>
                  </a:txBody>
                  <a:tcPr marL="80664" marR="80664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1K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0664" marR="80664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0664" marR="80664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RESET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20K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3~5</a:t>
                      </a:r>
                      <a:endParaRPr lang="en-US" dirty="0"/>
                    </a:p>
                  </a:txBody>
                  <a:tcPr marL="80664" marR="8066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60K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80664" marR="8066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Endurances (cycles)</a:t>
                      </a:r>
                      <a:endParaRPr lang="en-US" dirty="0"/>
                    </a:p>
                  </a:txBody>
                  <a:tcPr marL="80664" marR="8066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10K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1M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&gt;1E15</a:t>
                      </a:r>
                      <a:endParaRPr lang="en-US" dirty="0"/>
                    </a:p>
                  </a:txBody>
                  <a:tcPr marL="80664" marR="80664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Disturb (cycles)</a:t>
                      </a:r>
                      <a:endParaRPr lang="en-US" dirty="0"/>
                    </a:p>
                  </a:txBody>
                  <a:tcPr marL="80664" marR="8066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10K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1E12</a:t>
                      </a:r>
                      <a:endParaRPr lang="en-US" dirty="0"/>
                    </a:p>
                  </a:txBody>
                  <a:tcPr marL="80664" marR="80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marL="80664" marR="8066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4196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Thin film PCM Cross Point Arrays possess cost advantages</a:t>
            </a:r>
          </a:p>
          <a:p>
            <a:pPr lvl="1"/>
            <a:r>
              <a:rPr lang="en-US" sz="2000" dirty="0" smtClean="0"/>
              <a:t>“Cross Point”</a:t>
            </a:r>
            <a:r>
              <a:rPr lang="en-US" sz="2000" dirty="0" smtClean="0">
                <a:sym typeface="Wingdings" pitchFamily="2" charset="2"/>
              </a:rPr>
              <a:t>  means </a:t>
            </a:r>
            <a:r>
              <a:rPr lang="en-US" sz="2000" dirty="0" smtClean="0"/>
              <a:t>4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/ Cell  for each deck of memory</a:t>
            </a:r>
          </a:p>
          <a:p>
            <a:pPr lvl="1"/>
            <a:r>
              <a:rPr lang="en-US" sz="2000" dirty="0" smtClean="0"/>
              <a:t>“Thin film” </a:t>
            </a:r>
            <a:r>
              <a:rPr lang="en-US" sz="2000" dirty="0" smtClean="0">
                <a:sym typeface="Wingdings" pitchFamily="2" charset="2"/>
              </a:rPr>
              <a:t>enables multi-deck to amortize cell size.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“Thin-film-Cross-Point” array is stackable over CMOS  to reduce die size</a:t>
            </a:r>
            <a:endParaRPr lang="en-US" sz="2000" dirty="0" smtClean="0"/>
          </a:p>
          <a:p>
            <a:r>
              <a:rPr lang="en-US" sz="2000" b="1" dirty="0" smtClean="0"/>
              <a:t>The Physics on resistive switching fuel innovations on thin-film diodes</a:t>
            </a:r>
          </a:p>
          <a:p>
            <a:pPr lvl="1"/>
            <a:r>
              <a:rPr lang="en-US" sz="2000" dirty="0" smtClean="0"/>
              <a:t>OTS is a strong contender among all the thin film diodes; </a:t>
            </a:r>
          </a:p>
          <a:p>
            <a:pPr lvl="1"/>
            <a:r>
              <a:rPr lang="en-US" sz="2000" dirty="0" smtClean="0"/>
              <a:t>It’s a bidirectional threshold switching element to isolate PCM cell; </a:t>
            </a:r>
          </a:p>
          <a:p>
            <a:pPr lvl="1"/>
            <a:r>
              <a:rPr lang="en-US" sz="2000" dirty="0" smtClean="0"/>
              <a:t>it scales with PCM, physically, chemically &amp; electrically </a:t>
            </a:r>
          </a:p>
          <a:p>
            <a:r>
              <a:rPr lang="en-US" sz="2000" b="1" dirty="0" smtClean="0"/>
              <a:t>Cross Point PCMS Array demonstrates</a:t>
            </a:r>
          </a:p>
          <a:p>
            <a:pPr lvl="1"/>
            <a:r>
              <a:rPr lang="en-US" sz="2000" dirty="0" smtClean="0"/>
              <a:t>Near DRAM performance with good NVM reliability</a:t>
            </a:r>
          </a:p>
          <a:p>
            <a:pPr lvl="1"/>
            <a:r>
              <a:rPr lang="en-US" sz="2000" dirty="0" smtClean="0"/>
              <a:t>Cost comparable to NAND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084" y="5334000"/>
            <a:ext cx="7851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FF00"/>
                </a:solidFill>
              </a:rPr>
              <a:t>PCMS fits well between NAND &amp; DRAM in computing memory hierarchy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would like to thank to Intel NVM team for helpful discussions</a:t>
            </a:r>
          </a:p>
          <a:p>
            <a:endParaRPr lang="en-US" dirty="0" smtClean="0"/>
          </a:p>
          <a:p>
            <a:r>
              <a:rPr lang="en-US" dirty="0" smtClean="0"/>
              <a:t>I would also like to acknowledge the authors of the literature referred here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Overview and Motive</a:t>
            </a:r>
          </a:p>
          <a:p>
            <a:pPr lvl="1"/>
            <a:r>
              <a:rPr lang="en-US" dirty="0" smtClean="0"/>
              <a:t>Storage Elements</a:t>
            </a:r>
          </a:p>
          <a:p>
            <a:pPr lvl="1"/>
            <a:r>
              <a:rPr lang="en-US" dirty="0" smtClean="0"/>
              <a:t>Selector Elements</a:t>
            </a:r>
          </a:p>
          <a:p>
            <a:pPr lvl="1"/>
            <a:r>
              <a:rPr lang="en-US" dirty="0" smtClean="0"/>
              <a:t>Why thin film based Cross Point Array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Cross Point Phase Change Memory Array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Thin film two-terminal switches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Array operations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PCMS in Computing Memory Hierarchy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PCMS characteristics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Performance benchmark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8130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japanese-painting-tsunam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1524000"/>
            <a:ext cx="2704897" cy="401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OTS Diode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1752601" y="3810000"/>
            <a:ext cx="2590800" cy="1981200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685802" y="5029200"/>
            <a:ext cx="1371601" cy="1066800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8450379">
            <a:off x="550577" y="5372351"/>
            <a:ext cx="281113" cy="374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I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8450379">
            <a:off x="4045110" y="3931021"/>
            <a:ext cx="281113" cy="374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V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5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913" y="1371600"/>
            <a:ext cx="39766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24114" y="4543713"/>
            <a:ext cx="318192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25" y="3200400"/>
            <a:ext cx="3368675" cy="282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Storage Element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47" y="1371600"/>
            <a:ext cx="4020353" cy="273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0" y="1290697"/>
            <a:ext cx="365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Simple resistor 1-D steady state approximation:</a:t>
            </a:r>
          </a:p>
          <a:p>
            <a:endParaRPr lang="en-US" sz="800" dirty="0" smtClean="0"/>
          </a:p>
          <a:p>
            <a:pPr algn="r"/>
            <a:r>
              <a:rPr lang="en-US" sz="2400" dirty="0" smtClean="0"/>
              <a:t>Fourier’s Law       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  <a:r>
              <a:rPr lang="en-US" sz="2400" dirty="0" smtClean="0"/>
              <a:t>  </a:t>
            </a:r>
          </a:p>
          <a:p>
            <a:pPr algn="r"/>
            <a:r>
              <a:rPr lang="en-US" sz="2400" dirty="0" smtClean="0"/>
              <a:t>Ohm’s Law       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</a:p>
          <a:p>
            <a:pPr algn="r"/>
            <a:r>
              <a:rPr lang="en-US" sz="2400" u="sng" dirty="0" smtClean="0"/>
              <a:t>+    Continuity Equation</a:t>
            </a:r>
            <a:r>
              <a:rPr lang="en-US" sz="2400" dirty="0" smtClean="0"/>
              <a:t>       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442353" y="5192658"/>
            <a:ext cx="1721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Line Position , nm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5071646"/>
            <a:ext cx="89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Temp, K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1295400"/>
            <a:ext cx="3737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Martijn</a:t>
            </a:r>
            <a:r>
              <a:rPr lang="en-US" sz="1400" dirty="0" smtClean="0"/>
              <a:t> </a:t>
            </a:r>
            <a:r>
              <a:rPr lang="en-US" sz="1400" dirty="0" err="1" smtClean="0"/>
              <a:t>Lankhorst</a:t>
            </a:r>
            <a:r>
              <a:rPr lang="en-US" sz="1400" dirty="0" smtClean="0"/>
              <a:t>, et.al.,  Nature materials, 2005</a:t>
            </a:r>
            <a:endParaRPr lang="en-US" sz="1400" dirty="0"/>
          </a:p>
        </p:txBody>
      </p:sp>
      <p:sp>
        <p:nvSpPr>
          <p:cNvPr id="12" name="Freeform 11"/>
          <p:cNvSpPr/>
          <p:nvPr/>
        </p:nvSpPr>
        <p:spPr>
          <a:xfrm>
            <a:off x="2057400" y="3495040"/>
            <a:ext cx="1143000" cy="848360"/>
          </a:xfrm>
          <a:custGeom>
            <a:avLst/>
            <a:gdLst>
              <a:gd name="connsiteX0" fmla="*/ 0 w 985520"/>
              <a:gd name="connsiteY0" fmla="*/ 1036320 h 1036320"/>
              <a:gd name="connsiteX1" fmla="*/ 325120 w 985520"/>
              <a:gd name="connsiteY1" fmla="*/ 243840 h 1036320"/>
              <a:gd name="connsiteX2" fmla="*/ 985520 w 985520"/>
              <a:gd name="connsiteY2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5520" h="1036320">
                <a:moveTo>
                  <a:pt x="0" y="1036320"/>
                </a:moveTo>
                <a:cubicBezTo>
                  <a:pt x="80433" y="726440"/>
                  <a:pt x="160867" y="416560"/>
                  <a:pt x="325120" y="243840"/>
                </a:cubicBezTo>
                <a:cubicBezTo>
                  <a:pt x="489373" y="71120"/>
                  <a:pt x="737446" y="35560"/>
                  <a:pt x="985520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791200" y="4343400"/>
            <a:ext cx="304800" cy="914400"/>
          </a:xfrm>
          <a:prstGeom prst="roundRect">
            <a:avLst/>
          </a:prstGeom>
          <a:solidFill>
            <a:srgbClr val="FFFF00">
              <a:alpha val="39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95600" y="4648200"/>
            <a:ext cx="1487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Structure 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00800" y="4343400"/>
            <a:ext cx="1143000" cy="1676400"/>
          </a:xfrm>
          <a:prstGeom prst="roundRect">
            <a:avLst/>
          </a:prstGeom>
          <a:solidFill>
            <a:srgbClr val="FFFF00">
              <a:alpha val="42000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95600" y="5481935"/>
            <a:ext cx="131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Material </a:t>
            </a:r>
          </a:p>
        </p:txBody>
      </p:sp>
      <p:sp>
        <p:nvSpPr>
          <p:cNvPr id="20" name="Freeform 19"/>
          <p:cNvSpPr/>
          <p:nvPr/>
        </p:nvSpPr>
        <p:spPr>
          <a:xfrm>
            <a:off x="4343400" y="4267200"/>
            <a:ext cx="1376680" cy="304800"/>
          </a:xfrm>
          <a:custGeom>
            <a:avLst/>
            <a:gdLst>
              <a:gd name="connsiteX0" fmla="*/ 0 w 1239520"/>
              <a:gd name="connsiteY0" fmla="*/ 323427 h 323427"/>
              <a:gd name="connsiteX1" fmla="*/ 487680 w 1239520"/>
              <a:gd name="connsiteY1" fmla="*/ 8467 h 323427"/>
              <a:gd name="connsiteX2" fmla="*/ 1239520 w 1239520"/>
              <a:gd name="connsiteY2" fmla="*/ 272627 h 32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520" h="323427">
                <a:moveTo>
                  <a:pt x="0" y="323427"/>
                </a:moveTo>
                <a:cubicBezTo>
                  <a:pt x="140546" y="170180"/>
                  <a:pt x="281093" y="16934"/>
                  <a:pt x="487680" y="8467"/>
                </a:cubicBezTo>
                <a:cubicBezTo>
                  <a:pt x="694267" y="0"/>
                  <a:pt x="1239520" y="272627"/>
                  <a:pt x="1239520" y="272627"/>
                </a:cubicBezTo>
              </a:path>
            </a:pathLst>
          </a:custGeom>
          <a:ln w="38100">
            <a:solidFill>
              <a:srgbClr val="FFFF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175760" y="5994400"/>
            <a:ext cx="2194560" cy="352213"/>
          </a:xfrm>
          <a:custGeom>
            <a:avLst/>
            <a:gdLst>
              <a:gd name="connsiteX0" fmla="*/ 0 w 2194560"/>
              <a:gd name="connsiteY0" fmla="*/ 0 h 352213"/>
              <a:gd name="connsiteX1" fmla="*/ 1371600 w 2194560"/>
              <a:gd name="connsiteY1" fmla="*/ 345440 h 352213"/>
              <a:gd name="connsiteX2" fmla="*/ 2194560 w 2194560"/>
              <a:gd name="connsiteY2" fmla="*/ 40640 h 3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4560" h="352213">
                <a:moveTo>
                  <a:pt x="0" y="0"/>
                </a:moveTo>
                <a:cubicBezTo>
                  <a:pt x="502920" y="169333"/>
                  <a:pt x="1005840" y="338667"/>
                  <a:pt x="1371600" y="345440"/>
                </a:cubicBezTo>
                <a:cubicBezTo>
                  <a:pt x="1737360" y="352213"/>
                  <a:pt x="1965960" y="196426"/>
                  <a:pt x="2194560" y="40640"/>
                </a:cubicBezTo>
              </a:path>
            </a:pathLst>
          </a:custGeom>
          <a:ln w="38100">
            <a:solidFill>
              <a:srgbClr val="FFFF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 Engineering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732" y="1066800"/>
            <a:ext cx="218306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762000"/>
            <a:ext cx="2854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 </a:t>
            </a:r>
            <a:r>
              <a:rPr lang="en-US" sz="1600" dirty="0" err="1" smtClean="0"/>
              <a:t>Schrott</a:t>
            </a:r>
            <a:r>
              <a:rPr lang="en-US" sz="1600" dirty="0" smtClean="0"/>
              <a:t>, </a:t>
            </a:r>
            <a:r>
              <a:rPr lang="en-US" sz="1600" i="1" dirty="0" smtClean="0"/>
              <a:t>et.al.</a:t>
            </a:r>
            <a:r>
              <a:rPr lang="en-US" sz="1600" dirty="0" smtClean="0"/>
              <a:t>, VLSI-TSA, 2007</a:t>
            </a:r>
            <a:endParaRPr lang="en-US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353867"/>
            <a:ext cx="2667000" cy="114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876800"/>
            <a:ext cx="2062784" cy="1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4572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C. </a:t>
            </a:r>
            <a:r>
              <a:rPr lang="en-US" sz="1600" dirty="0" err="1" smtClean="0"/>
              <a:t>Jeong</a:t>
            </a:r>
            <a:r>
              <a:rPr lang="en-US" sz="1600" dirty="0" smtClean="0"/>
              <a:t>, </a:t>
            </a:r>
            <a:r>
              <a:rPr lang="en-US" sz="1600" i="1" dirty="0" smtClean="0"/>
              <a:t>et.al.</a:t>
            </a:r>
            <a:r>
              <a:rPr lang="en-US" sz="1600" dirty="0" smtClean="0"/>
              <a:t>, JJAP, 2006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6436" y="30480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G. </a:t>
            </a:r>
            <a:r>
              <a:rPr lang="en-US" sz="1600" dirty="0" err="1" smtClean="0"/>
              <a:t>Servalli</a:t>
            </a:r>
            <a:r>
              <a:rPr lang="en-US" sz="1600" dirty="0" smtClean="0"/>
              <a:t>, IEDM 2009</a:t>
            </a:r>
            <a:endParaRPr lang="en-US" sz="1600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066800"/>
            <a:ext cx="4514850" cy="355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95800" y="762000"/>
            <a:ext cx="3516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Chung Lam, LETI Workshop on MT, 2009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51242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Area = [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dirty="0" err="1" smtClean="0"/>
              <a:t>•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dirty="0" smtClean="0">
                <a:latin typeface="Symbol" pitchFamily="18" charset="2"/>
              </a:rPr>
              <a:t>]</a:t>
            </a:r>
            <a:r>
              <a:rPr lang="en-US" baseline="30000" dirty="0" smtClean="0">
                <a:latin typeface="Symbol" pitchFamily="18" charset="2"/>
              </a:rPr>
              <a:t>2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:  Technology half pitch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:  Sub-lithographic technique required </a:t>
            </a:r>
          </a:p>
          <a:p>
            <a:r>
              <a:rPr lang="en-US" dirty="0" smtClean="0"/>
              <a:t>      by the pairing selector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514671"/>
            <a:ext cx="2482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Freeform 20"/>
          <p:cNvSpPr/>
          <p:nvPr/>
        </p:nvSpPr>
        <p:spPr>
          <a:xfrm>
            <a:off x="4192693" y="3699933"/>
            <a:ext cx="531707" cy="1176867"/>
          </a:xfrm>
          <a:custGeom>
            <a:avLst/>
            <a:gdLst>
              <a:gd name="connsiteX0" fmla="*/ 419947 w 440267"/>
              <a:gd name="connsiteY0" fmla="*/ 1420707 h 1420707"/>
              <a:gd name="connsiteX1" fmla="*/ 3387 w 440267"/>
              <a:gd name="connsiteY1" fmla="*/ 201507 h 1420707"/>
              <a:gd name="connsiteX2" fmla="*/ 440267 w 440267"/>
              <a:gd name="connsiteY2" fmla="*/ 211667 h 142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267" h="1420707">
                <a:moveTo>
                  <a:pt x="419947" y="1420707"/>
                </a:moveTo>
                <a:cubicBezTo>
                  <a:pt x="209973" y="911860"/>
                  <a:pt x="0" y="403014"/>
                  <a:pt x="3387" y="201507"/>
                </a:cubicBezTo>
                <a:cubicBezTo>
                  <a:pt x="6774" y="0"/>
                  <a:pt x="223520" y="105833"/>
                  <a:pt x="440267" y="211667"/>
                </a:cubicBezTo>
              </a:path>
            </a:pathLst>
          </a:cu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Change Material Engineering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524000"/>
            <a:ext cx="2998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SET Energy-Bandwidth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3838575" cy="30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1524000"/>
            <a:ext cx="292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Retention and Disturb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120" y="5410200"/>
            <a:ext cx="308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G. Bruns, </a:t>
            </a:r>
            <a:r>
              <a:rPr lang="pt-BR" i="1" dirty="0" smtClean="0"/>
              <a:t>et.al.</a:t>
            </a:r>
            <a:r>
              <a:rPr lang="pt-BR" dirty="0" smtClean="0"/>
              <a:t>, APL July, 2009</a:t>
            </a:r>
          </a:p>
          <a:p>
            <a:r>
              <a:rPr lang="en-US" dirty="0" smtClean="0"/>
              <a:t>Nanosecond switching in </a:t>
            </a:r>
            <a:r>
              <a:rPr lang="en-US" dirty="0" err="1" smtClean="0"/>
              <a:t>GeTe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1" y="2209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81600" y="541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Morikawa</a:t>
            </a:r>
            <a:r>
              <a:rPr lang="en-US" dirty="0" smtClean="0"/>
              <a:t>, </a:t>
            </a:r>
            <a:r>
              <a:rPr lang="en-US" i="1" dirty="0" smtClean="0"/>
              <a:t>et.al</a:t>
            </a:r>
            <a:r>
              <a:rPr lang="en-US" dirty="0" smtClean="0"/>
              <a:t>,  </a:t>
            </a:r>
            <a:r>
              <a:rPr lang="en-US" dirty="0" err="1" smtClean="0"/>
              <a:t>iedm</a:t>
            </a:r>
            <a:r>
              <a:rPr lang="en-US" dirty="0" smtClean="0"/>
              <a:t> 2007,</a:t>
            </a:r>
          </a:p>
          <a:p>
            <a:r>
              <a:rPr lang="en-US" dirty="0" smtClean="0"/>
              <a:t>Good Data Retention in In-</a:t>
            </a:r>
            <a:r>
              <a:rPr lang="en-US" dirty="0" err="1" smtClean="0"/>
              <a:t>Ge</a:t>
            </a:r>
            <a:r>
              <a:rPr lang="en-US" dirty="0" smtClean="0"/>
              <a:t>-Te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Heater, Electrode and Interface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505200" y="1106269"/>
          <a:ext cx="2139950" cy="2215156"/>
        </p:xfrm>
        <a:graphic>
          <a:graphicData uri="http://schemas.openxmlformats.org/presentationml/2006/ole">
            <p:oleObj spid="_x0000_s6146" name="CorelPhotoPaint.Image.10" r:id="rId4" imgW="5324867" imgH="5510328" progId="">
              <p:embed/>
            </p:oleObj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106269"/>
            <a:ext cx="2286000" cy="21907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1944469"/>
            <a:ext cx="2626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Heater vs. Self-heat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424535"/>
            <a:ext cx="773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Thermal Boundary Resistance and Electrical Interface Barrier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b="-3064"/>
          <a:stretch>
            <a:fillRect/>
          </a:stretch>
        </p:blipFill>
        <p:spPr bwMode="auto">
          <a:xfrm>
            <a:off x="952690" y="3849469"/>
            <a:ext cx="2630488" cy="206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4358" y="3849469"/>
            <a:ext cx="434904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733800" y="53441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Reset temperature along center axis with (solid line) and without (dotted line) interfaces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58790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David Kencke, </a:t>
            </a:r>
            <a:r>
              <a:rPr lang="pt-BR" i="1" dirty="0" smtClean="0"/>
              <a:t>et.al.</a:t>
            </a:r>
            <a:r>
              <a:rPr lang="pt-BR" dirty="0" smtClean="0"/>
              <a:t>, IEDM 2007, </a:t>
            </a:r>
            <a:r>
              <a:rPr lang="en-US" dirty="0" smtClean="0"/>
              <a:t>The Role of Interfaces in PCM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269" y="3886200"/>
            <a:ext cx="17745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n-US" sz="3600"/>
              <a:t>Vertically Integrated PCM</a:t>
            </a: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143000"/>
            <a:ext cx="2743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138238"/>
            <a:ext cx="26670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71600" y="3886200"/>
            <a:ext cx="1981200" cy="1981200"/>
            <a:chOff x="624" y="768"/>
            <a:chExt cx="1392" cy="1379"/>
          </a:xfrm>
        </p:grpSpPr>
        <p:pic>
          <p:nvPicPr>
            <p:cNvPr id="12697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" y="768"/>
              <a:ext cx="1392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6984" name="Text Box 8"/>
            <p:cNvSpPr txBox="1">
              <a:spLocks noChangeArrowheads="1"/>
            </p:cNvSpPr>
            <p:nvPr/>
          </p:nvSpPr>
          <p:spPr bwMode="auto">
            <a:xfrm>
              <a:off x="912" y="1008"/>
              <a:ext cx="8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 dirty="0"/>
                <a:t>Top electrode</a:t>
              </a:r>
            </a:p>
          </p:txBody>
        </p:sp>
        <p:sp>
          <p:nvSpPr>
            <p:cNvPr id="126985" name="Text Box 9"/>
            <p:cNvSpPr txBox="1">
              <a:spLocks noChangeArrowheads="1"/>
            </p:cNvSpPr>
            <p:nvPr/>
          </p:nvSpPr>
          <p:spPr bwMode="auto">
            <a:xfrm>
              <a:off x="1008" y="1776"/>
              <a:ext cx="64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/>
                <a:t>Bottom </a:t>
              </a:r>
            </a:p>
            <a:p>
              <a:r>
                <a:rPr lang="en-US" sz="1600" b="0"/>
                <a:t>electrode</a:t>
              </a:r>
            </a:p>
          </p:txBody>
        </p:sp>
        <p:sp>
          <p:nvSpPr>
            <p:cNvPr id="126986" name="Text Box 10"/>
            <p:cNvSpPr txBox="1">
              <a:spLocks noChangeArrowheads="1"/>
            </p:cNvSpPr>
            <p:nvPr/>
          </p:nvSpPr>
          <p:spPr bwMode="auto">
            <a:xfrm>
              <a:off x="928" y="1200"/>
              <a:ext cx="8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600" b="0"/>
                <a:t>Chalcogenide</a:t>
              </a:r>
            </a:p>
          </p:txBody>
        </p:sp>
      </p:grp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1447800" y="5867400"/>
            <a:ext cx="177165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Y. Chen, </a:t>
            </a:r>
            <a:r>
              <a:rPr lang="en-US" sz="1400" b="0" i="1" dirty="0">
                <a:latin typeface="Neo Sans Intel Medium" pitchFamily="34" charset="0"/>
              </a:rPr>
              <a:t>et. al.</a:t>
            </a:r>
            <a:r>
              <a:rPr lang="en-US" sz="1400" b="0" dirty="0">
                <a:latin typeface="Neo Sans Intel Medium" pitchFamily="34" charset="0"/>
              </a:rPr>
              <a:t>,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IEDM </a:t>
            </a:r>
            <a:r>
              <a:rPr lang="en-US" sz="1400" b="0" dirty="0">
                <a:latin typeface="Neo Sans Intel Medium" pitchFamily="34" charset="0"/>
              </a:rPr>
              <a:t>’03, S37P4 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993031" y="3140075"/>
            <a:ext cx="173186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Y.N. Hwang, </a:t>
            </a:r>
            <a:r>
              <a:rPr lang="en-US" sz="1400" b="0" i="1" dirty="0">
                <a:latin typeface="Neo Sans Intel Medium" pitchFamily="34" charset="0"/>
              </a:rPr>
              <a:t>et. al.</a:t>
            </a:r>
            <a:r>
              <a:rPr lang="en-US" sz="1400" b="0" dirty="0">
                <a:latin typeface="Neo Sans Intel Medium" pitchFamily="34" charset="0"/>
              </a:rPr>
              <a:t>,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VLSI</a:t>
            </a:r>
            <a:r>
              <a:rPr lang="en-US" sz="1400" b="0" dirty="0">
                <a:latin typeface="Neo Sans Intel Medium" pitchFamily="34" charset="0"/>
              </a:rPr>
              <a:t> ’03, T12B3</a:t>
            </a:r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4038600" y="3171825"/>
            <a:ext cx="1657868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F. </a:t>
            </a:r>
            <a:r>
              <a:rPr lang="en-US" sz="1400" b="0" dirty="0" err="1">
                <a:latin typeface="Neo Sans Intel Medium" pitchFamily="34" charset="0"/>
              </a:rPr>
              <a:t>Pellizzer</a:t>
            </a:r>
            <a:r>
              <a:rPr lang="en-US" sz="1400" b="0" dirty="0">
                <a:latin typeface="Neo Sans Intel Medium" pitchFamily="34" charset="0"/>
              </a:rPr>
              <a:t>, </a:t>
            </a:r>
            <a:r>
              <a:rPr lang="en-US" sz="1400" b="0" i="1" dirty="0">
                <a:latin typeface="Neo Sans Intel Medium" pitchFamily="34" charset="0"/>
              </a:rPr>
              <a:t>et. al.,</a:t>
            </a:r>
            <a:r>
              <a:rPr lang="en-US" sz="1400" b="0" dirty="0">
                <a:latin typeface="Neo Sans Intel Medium" pitchFamily="34" charset="0"/>
              </a:rPr>
              <a:t>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VLSI</a:t>
            </a:r>
            <a:r>
              <a:rPr lang="en-US" sz="1400" b="0" dirty="0">
                <a:latin typeface="Neo Sans Intel Medium" pitchFamily="34" charset="0"/>
              </a:rPr>
              <a:t> ’06, T15P3</a:t>
            </a:r>
          </a:p>
        </p:txBody>
      </p: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6858000" y="3182938"/>
            <a:ext cx="141895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J.H. Oh, </a:t>
            </a:r>
            <a:r>
              <a:rPr lang="en-US" sz="1400" b="0" i="1" dirty="0">
                <a:latin typeface="Neo Sans Intel Medium" pitchFamily="34" charset="0"/>
              </a:rPr>
              <a:t>et. al.</a:t>
            </a:r>
            <a:r>
              <a:rPr lang="en-US" sz="1400" b="0" dirty="0">
                <a:latin typeface="Neo Sans Intel Medium" pitchFamily="34" charset="0"/>
              </a:rPr>
              <a:t>,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IEDM</a:t>
            </a:r>
            <a:r>
              <a:rPr lang="en-US" sz="1400" b="0" dirty="0">
                <a:latin typeface="Neo Sans Intel Medium" pitchFamily="34" charset="0"/>
              </a:rPr>
              <a:t> ’06, S2P6</a:t>
            </a:r>
          </a:p>
        </p:txBody>
      </p:sp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3825091" y="5867400"/>
            <a:ext cx="158034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 dirty="0">
                <a:latin typeface="Neo Sans Intel Medium" pitchFamily="34" charset="0"/>
              </a:rPr>
              <a:t>Y. </a:t>
            </a:r>
            <a:r>
              <a:rPr lang="en-US" sz="1400" b="0" dirty="0" err="1">
                <a:latin typeface="Neo Sans Intel Medium" pitchFamily="34" charset="0"/>
              </a:rPr>
              <a:t>Sasago</a:t>
            </a:r>
            <a:r>
              <a:rPr lang="en-US" sz="1400" b="0" dirty="0">
                <a:latin typeface="Neo Sans Intel Medium" pitchFamily="34" charset="0"/>
              </a:rPr>
              <a:t>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b="0" i="1" dirty="0">
                <a:latin typeface="Neo Sans Intel Medium" pitchFamily="34" charset="0"/>
              </a:rPr>
              <a:t>VLSI</a:t>
            </a:r>
            <a:r>
              <a:rPr lang="en-US" sz="1400" b="0" dirty="0">
                <a:latin typeface="Neo Sans Intel Medium" pitchFamily="34" charset="0"/>
              </a:rPr>
              <a:t>, ’09. T2B-1</a:t>
            </a:r>
          </a:p>
        </p:txBody>
      </p:sp>
      <p:pic>
        <p:nvPicPr>
          <p:cNvPr id="126998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6637" y="3886200"/>
            <a:ext cx="1985963" cy="198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000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143000"/>
            <a:ext cx="2945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943600" y="5351463"/>
            <a:ext cx="1447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Bott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om El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ectrode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361113" y="4876800"/>
            <a:ext cx="5254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PCM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943600" y="4648200"/>
            <a:ext cx="13700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Middle Electrode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361113" y="4495800"/>
            <a:ext cx="5254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OTS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019800" y="4289425"/>
            <a:ext cx="12954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Top Electrode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173788" y="3840163"/>
            <a:ext cx="8318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Column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948720" y="5867400"/>
            <a:ext cx="144268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dirty="0" smtClean="0">
                <a:latin typeface="Neo Sans Intel Medium" pitchFamily="34" charset="0"/>
              </a:rPr>
              <a:t>D</a:t>
            </a:r>
            <a:r>
              <a:rPr lang="en-US" sz="1400" b="0" dirty="0" smtClean="0">
                <a:latin typeface="Neo Sans Intel Medium" pitchFamily="34" charset="0"/>
              </a:rPr>
              <a:t>. Kau, </a:t>
            </a:r>
            <a:r>
              <a:rPr lang="en-US" sz="1400" b="0" i="1" dirty="0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 dirty="0" smtClean="0">
                <a:latin typeface="Neo Sans Intel Medium" pitchFamily="34" charset="0"/>
              </a:rPr>
              <a:t>IEDM</a:t>
            </a:r>
            <a:r>
              <a:rPr lang="en-US" sz="1400" b="0" dirty="0" smtClean="0">
                <a:latin typeface="Neo Sans Intel Medium" pitchFamily="34" charset="0"/>
              </a:rPr>
              <a:t> </a:t>
            </a:r>
            <a:r>
              <a:rPr lang="en-US" sz="1400" b="0" dirty="0">
                <a:latin typeface="Neo Sans Intel Medium" pitchFamily="34" charset="0"/>
              </a:rPr>
              <a:t>’09. </a:t>
            </a:r>
            <a:r>
              <a:rPr lang="en-US" sz="1400" b="0" dirty="0" smtClean="0">
                <a:latin typeface="Neo Sans Intel Medium" pitchFamily="34" charset="0"/>
              </a:rPr>
              <a:t>S27.1</a:t>
            </a:r>
            <a:endParaRPr lang="en-US" sz="1400" b="0" dirty="0">
              <a:latin typeface="Neo Sans Intel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thin film Cross Point PCM Architecture</a:t>
            </a:r>
            <a:endParaRPr lang="en-US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12125" cy="4648200"/>
          </a:xfrm>
        </p:spPr>
        <p:txBody>
          <a:bodyPr/>
          <a:lstStyle/>
          <a:p>
            <a:r>
              <a:rPr lang="en-US" sz="2800" dirty="0"/>
              <a:t>True Cross Point Array </a:t>
            </a:r>
          </a:p>
          <a:p>
            <a:pPr lvl="1"/>
            <a:r>
              <a:rPr lang="en-US" sz="2400" dirty="0"/>
              <a:t>Cell dimension: 4 </a:t>
            </a:r>
            <a:r>
              <a:rPr lang="en-US" sz="2400" dirty="0">
                <a:latin typeface="Symbol" pitchFamily="18" charset="2"/>
              </a:rPr>
              <a:t>l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Strapless to simplify routing and process </a:t>
            </a:r>
          </a:p>
          <a:p>
            <a:endParaRPr lang="en-US" sz="2800" dirty="0"/>
          </a:p>
          <a:p>
            <a:r>
              <a:rPr lang="en-US" sz="2800" dirty="0"/>
              <a:t>Stackable</a:t>
            </a:r>
          </a:p>
          <a:p>
            <a:pPr lvl="1"/>
            <a:r>
              <a:rPr lang="en-US" sz="2400" dirty="0"/>
              <a:t>Low temperature process</a:t>
            </a:r>
          </a:p>
          <a:p>
            <a:pPr lvl="1"/>
            <a:r>
              <a:rPr lang="en-US" sz="2400" dirty="0"/>
              <a:t>CMOS under the memory </a:t>
            </a:r>
          </a:p>
          <a:p>
            <a:pPr lvl="1"/>
            <a:r>
              <a:rPr lang="en-US" sz="2400" dirty="0"/>
              <a:t>Compatible with mainstream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backend </a:t>
            </a:r>
            <a:r>
              <a:rPr lang="en-US" sz="2400" dirty="0"/>
              <a:t>process</a:t>
            </a:r>
          </a:p>
          <a:p>
            <a:pPr lvl="1"/>
            <a:r>
              <a:rPr lang="en-US" sz="2400" dirty="0"/>
              <a:t>Multiple decks feasible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24600" y="1524000"/>
            <a:ext cx="2203450" cy="1581150"/>
            <a:chOff x="6629400" y="1447800"/>
            <a:chExt cx="2203450" cy="158115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>
              <a:off x="6881813" y="1447800"/>
              <a:ext cx="1771650" cy="1581150"/>
            </a:xfrm>
            <a:prstGeom prst="cube">
              <a:avLst>
                <a:gd name="adj" fmla="val 935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7658100" y="1884363"/>
              <a:ext cx="184150" cy="373062"/>
              <a:chOff x="3972" y="1056"/>
              <a:chExt cx="153" cy="309"/>
            </a:xfrm>
          </p:grpSpPr>
          <p:sp>
            <p:nvSpPr>
              <p:cNvPr id="6" name="AutoShape 6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" name="AutoShape 7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sp>
          <p:nvSpPr>
            <p:cNvPr id="10" name="Text Box 10"/>
            <p:cNvSpPr txBox="1">
              <a:spLocks noChangeAspect="1" noChangeArrowheads="1"/>
            </p:cNvSpPr>
            <p:nvPr/>
          </p:nvSpPr>
          <p:spPr bwMode="auto">
            <a:xfrm>
              <a:off x="6865938" y="1479550"/>
              <a:ext cx="650875" cy="274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kumimoji="1" lang="en-US" sz="1200" b="1">
                  <a:latin typeface="Arial" pitchFamily="34" charset="0"/>
                  <a:ea typeface="MS PGothic" pitchFamily="34" charset="-128"/>
                  <a:cs typeface="Arial" pitchFamily="34" charset="0"/>
                </a:rPr>
                <a:t>Bitline</a:t>
              </a:r>
            </a:p>
          </p:txBody>
        </p:sp>
        <p:sp>
          <p:nvSpPr>
            <p:cNvPr id="11" name="AutoShape 11"/>
            <p:cNvSpPr>
              <a:spLocks noChangeAspect="1" noChangeArrowheads="1"/>
            </p:cNvSpPr>
            <p:nvPr/>
          </p:nvSpPr>
          <p:spPr bwMode="auto">
            <a:xfrm>
              <a:off x="6629400" y="1736725"/>
              <a:ext cx="2203450" cy="247650"/>
            </a:xfrm>
            <a:prstGeom prst="cube">
              <a:avLst>
                <a:gd name="adj" fmla="val 67120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2" name="Text Box 12"/>
            <p:cNvSpPr txBox="1">
              <a:spLocks noChangeAspect="1" noChangeArrowheads="1"/>
            </p:cNvSpPr>
            <p:nvPr/>
          </p:nvSpPr>
          <p:spPr bwMode="auto">
            <a:xfrm rot="18924911">
              <a:off x="7385050" y="2557463"/>
              <a:ext cx="838200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kumimoji="1" lang="en-US" sz="1200" b="1">
                  <a:latin typeface="Arial" pitchFamily="34" charset="0"/>
                  <a:ea typeface="MS PGothic" pitchFamily="34" charset="-128"/>
                  <a:cs typeface="Arial" pitchFamily="34" charset="0"/>
                </a:rPr>
                <a:t>Wordline</a:t>
              </a:r>
            </a:p>
          </p:txBody>
        </p:sp>
      </p:grpSp>
      <p:grpSp>
        <p:nvGrpSpPr>
          <p:cNvPr id="15" name="Group 13"/>
          <p:cNvGrpSpPr>
            <a:grpSpLocks noChangeAspect="1"/>
          </p:cNvGrpSpPr>
          <p:nvPr/>
        </p:nvGrpSpPr>
        <p:grpSpPr bwMode="auto">
          <a:xfrm>
            <a:off x="5435600" y="3429000"/>
            <a:ext cx="3479800" cy="2513013"/>
            <a:chOff x="2697" y="1587"/>
            <a:chExt cx="2884" cy="2083"/>
          </a:xfrm>
        </p:grpSpPr>
        <p:sp>
          <p:nvSpPr>
            <p:cNvPr id="16" name="AutoShape 14"/>
            <p:cNvSpPr>
              <a:spLocks noChangeAspect="1" noChangeArrowheads="1"/>
            </p:cNvSpPr>
            <p:nvPr/>
          </p:nvSpPr>
          <p:spPr bwMode="auto">
            <a:xfrm>
              <a:off x="2701" y="2357"/>
              <a:ext cx="1468" cy="1310"/>
            </a:xfrm>
            <a:prstGeom prst="cube">
              <a:avLst>
                <a:gd name="adj" fmla="val 935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7" name="AutoShape 15"/>
            <p:cNvSpPr>
              <a:spLocks noChangeAspect="1" noChangeArrowheads="1"/>
            </p:cNvSpPr>
            <p:nvPr/>
          </p:nvSpPr>
          <p:spPr bwMode="auto">
            <a:xfrm>
              <a:off x="3245" y="2355"/>
              <a:ext cx="1468" cy="1310"/>
            </a:xfrm>
            <a:prstGeom prst="cube">
              <a:avLst>
                <a:gd name="adj" fmla="val 935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8" name="AutoShape 16"/>
            <p:cNvSpPr>
              <a:spLocks noChangeAspect="1" noChangeArrowheads="1"/>
            </p:cNvSpPr>
            <p:nvPr/>
          </p:nvSpPr>
          <p:spPr bwMode="auto">
            <a:xfrm>
              <a:off x="3803" y="2360"/>
              <a:ext cx="1468" cy="1310"/>
            </a:xfrm>
            <a:prstGeom prst="cube">
              <a:avLst>
                <a:gd name="adj" fmla="val 935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grpSp>
          <p:nvGrpSpPr>
            <p:cNvPr id="19" name="Group 17"/>
            <p:cNvGrpSpPr>
              <a:grpSpLocks noChangeAspect="1"/>
            </p:cNvGrpSpPr>
            <p:nvPr/>
          </p:nvGrpSpPr>
          <p:grpSpPr bwMode="auto">
            <a:xfrm>
              <a:off x="2920" y="3107"/>
              <a:ext cx="153" cy="309"/>
              <a:chOff x="3972" y="1056"/>
              <a:chExt cx="153" cy="309"/>
            </a:xfrm>
          </p:grpSpPr>
          <p:sp>
            <p:nvSpPr>
              <p:cNvPr id="83" name="AutoShape 18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84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 bwMode="auto">
            <a:xfrm>
              <a:off x="3478" y="3112"/>
              <a:ext cx="153" cy="309"/>
              <a:chOff x="3972" y="1056"/>
              <a:chExt cx="153" cy="309"/>
            </a:xfrm>
          </p:grpSpPr>
          <p:sp>
            <p:nvSpPr>
              <p:cNvPr id="81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8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1" name="Group 23"/>
            <p:cNvGrpSpPr>
              <a:grpSpLocks noChangeAspect="1"/>
            </p:cNvGrpSpPr>
            <p:nvPr/>
          </p:nvGrpSpPr>
          <p:grpSpPr bwMode="auto">
            <a:xfrm>
              <a:off x="4043" y="3110"/>
              <a:ext cx="153" cy="309"/>
              <a:chOff x="3972" y="1056"/>
              <a:chExt cx="153" cy="309"/>
            </a:xfrm>
          </p:grpSpPr>
          <p:sp>
            <p:nvSpPr>
              <p:cNvPr id="79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80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2" name="Group 26"/>
            <p:cNvGrpSpPr>
              <a:grpSpLocks noChangeAspect="1"/>
            </p:cNvGrpSpPr>
            <p:nvPr/>
          </p:nvGrpSpPr>
          <p:grpSpPr bwMode="auto">
            <a:xfrm>
              <a:off x="3240" y="2783"/>
              <a:ext cx="153" cy="309"/>
              <a:chOff x="3972" y="1056"/>
              <a:chExt cx="153" cy="309"/>
            </a:xfrm>
          </p:grpSpPr>
          <p:sp>
            <p:nvSpPr>
              <p:cNvPr id="77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8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3" name="Group 29"/>
            <p:cNvGrpSpPr>
              <a:grpSpLocks noChangeAspect="1"/>
            </p:cNvGrpSpPr>
            <p:nvPr/>
          </p:nvGrpSpPr>
          <p:grpSpPr bwMode="auto">
            <a:xfrm>
              <a:off x="3798" y="2788"/>
              <a:ext cx="153" cy="309"/>
              <a:chOff x="3972" y="1056"/>
              <a:chExt cx="153" cy="309"/>
            </a:xfrm>
          </p:grpSpPr>
          <p:sp>
            <p:nvSpPr>
              <p:cNvPr id="75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6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4" name="Group 32"/>
            <p:cNvGrpSpPr>
              <a:grpSpLocks noChangeAspect="1"/>
            </p:cNvGrpSpPr>
            <p:nvPr/>
          </p:nvGrpSpPr>
          <p:grpSpPr bwMode="auto">
            <a:xfrm>
              <a:off x="4363" y="2786"/>
              <a:ext cx="153" cy="309"/>
              <a:chOff x="3972" y="1056"/>
              <a:chExt cx="153" cy="309"/>
            </a:xfrm>
          </p:grpSpPr>
          <p:sp>
            <p:nvSpPr>
              <p:cNvPr id="73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4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5" name="Group 35"/>
            <p:cNvGrpSpPr>
              <a:grpSpLocks noChangeAspect="1"/>
            </p:cNvGrpSpPr>
            <p:nvPr/>
          </p:nvGrpSpPr>
          <p:grpSpPr bwMode="auto">
            <a:xfrm>
              <a:off x="3588" y="2438"/>
              <a:ext cx="153" cy="309"/>
              <a:chOff x="3972" y="1056"/>
              <a:chExt cx="153" cy="309"/>
            </a:xfrm>
          </p:grpSpPr>
          <p:sp>
            <p:nvSpPr>
              <p:cNvPr id="71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2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6" name="Group 38"/>
            <p:cNvGrpSpPr>
              <a:grpSpLocks noChangeAspect="1"/>
            </p:cNvGrpSpPr>
            <p:nvPr/>
          </p:nvGrpSpPr>
          <p:grpSpPr bwMode="auto">
            <a:xfrm>
              <a:off x="4146" y="2443"/>
              <a:ext cx="153" cy="309"/>
              <a:chOff x="3972" y="1056"/>
              <a:chExt cx="153" cy="309"/>
            </a:xfrm>
          </p:grpSpPr>
          <p:sp>
            <p:nvSpPr>
              <p:cNvPr id="69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70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7" name="Group 41"/>
            <p:cNvGrpSpPr>
              <a:grpSpLocks noChangeAspect="1"/>
            </p:cNvGrpSpPr>
            <p:nvPr/>
          </p:nvGrpSpPr>
          <p:grpSpPr bwMode="auto">
            <a:xfrm>
              <a:off x="4711" y="2441"/>
              <a:ext cx="153" cy="309"/>
              <a:chOff x="3972" y="1056"/>
              <a:chExt cx="153" cy="309"/>
            </a:xfrm>
          </p:grpSpPr>
          <p:sp>
            <p:nvSpPr>
              <p:cNvPr id="67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68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8" name="Group 44"/>
            <p:cNvGrpSpPr>
              <a:grpSpLocks noChangeAspect="1"/>
            </p:cNvGrpSpPr>
            <p:nvPr/>
          </p:nvGrpSpPr>
          <p:grpSpPr bwMode="auto">
            <a:xfrm>
              <a:off x="2707" y="2353"/>
              <a:ext cx="2771" cy="881"/>
              <a:chOff x="2707" y="2353"/>
              <a:chExt cx="2771" cy="881"/>
            </a:xfrm>
          </p:grpSpPr>
          <p:sp>
            <p:nvSpPr>
              <p:cNvPr id="64" name="AutoShape 45"/>
              <p:cNvSpPr>
                <a:spLocks noChangeAspect="1" noChangeArrowheads="1"/>
              </p:cNvSpPr>
              <p:nvPr/>
            </p:nvSpPr>
            <p:spPr bwMode="auto">
              <a:xfrm>
                <a:off x="2707" y="3029"/>
                <a:ext cx="2095" cy="205"/>
              </a:xfrm>
              <a:prstGeom prst="cube">
                <a:avLst>
                  <a:gd name="adj" fmla="val 6712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65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3007" y="2726"/>
                <a:ext cx="2096" cy="205"/>
              </a:xfrm>
              <a:prstGeom prst="cube">
                <a:avLst>
                  <a:gd name="adj" fmla="val 6712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66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3383" y="2353"/>
                <a:ext cx="2095" cy="205"/>
              </a:xfrm>
              <a:prstGeom prst="cube">
                <a:avLst>
                  <a:gd name="adj" fmla="val 6712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29" name="Group 48"/>
            <p:cNvGrpSpPr>
              <a:grpSpLocks noChangeAspect="1"/>
            </p:cNvGrpSpPr>
            <p:nvPr/>
          </p:nvGrpSpPr>
          <p:grpSpPr bwMode="auto">
            <a:xfrm>
              <a:off x="2939" y="2790"/>
              <a:ext cx="153" cy="309"/>
              <a:chOff x="3972" y="1056"/>
              <a:chExt cx="153" cy="309"/>
            </a:xfrm>
          </p:grpSpPr>
          <p:sp>
            <p:nvSpPr>
              <p:cNvPr id="62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63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0" name="Group 51"/>
            <p:cNvGrpSpPr>
              <a:grpSpLocks noChangeAspect="1"/>
            </p:cNvGrpSpPr>
            <p:nvPr/>
          </p:nvGrpSpPr>
          <p:grpSpPr bwMode="auto">
            <a:xfrm>
              <a:off x="3497" y="2795"/>
              <a:ext cx="153" cy="309"/>
              <a:chOff x="3972" y="1056"/>
              <a:chExt cx="153" cy="309"/>
            </a:xfrm>
          </p:grpSpPr>
          <p:sp>
            <p:nvSpPr>
              <p:cNvPr id="60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61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1" name="Group 54"/>
            <p:cNvGrpSpPr>
              <a:grpSpLocks noChangeAspect="1"/>
            </p:cNvGrpSpPr>
            <p:nvPr/>
          </p:nvGrpSpPr>
          <p:grpSpPr bwMode="auto">
            <a:xfrm>
              <a:off x="4062" y="2793"/>
              <a:ext cx="153" cy="309"/>
              <a:chOff x="3972" y="1056"/>
              <a:chExt cx="153" cy="309"/>
            </a:xfrm>
          </p:grpSpPr>
          <p:sp>
            <p:nvSpPr>
              <p:cNvPr id="58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59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2" name="Group 57"/>
            <p:cNvGrpSpPr>
              <a:grpSpLocks noChangeAspect="1"/>
            </p:cNvGrpSpPr>
            <p:nvPr/>
          </p:nvGrpSpPr>
          <p:grpSpPr bwMode="auto">
            <a:xfrm>
              <a:off x="3259" y="2466"/>
              <a:ext cx="153" cy="309"/>
              <a:chOff x="3972" y="1056"/>
              <a:chExt cx="153" cy="309"/>
            </a:xfrm>
          </p:grpSpPr>
          <p:sp>
            <p:nvSpPr>
              <p:cNvPr id="56" name="AutoShape 58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57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3" name="Group 60"/>
            <p:cNvGrpSpPr>
              <a:grpSpLocks noChangeAspect="1"/>
            </p:cNvGrpSpPr>
            <p:nvPr/>
          </p:nvGrpSpPr>
          <p:grpSpPr bwMode="auto">
            <a:xfrm>
              <a:off x="3817" y="2471"/>
              <a:ext cx="153" cy="309"/>
              <a:chOff x="3972" y="1056"/>
              <a:chExt cx="153" cy="309"/>
            </a:xfrm>
          </p:grpSpPr>
          <p:sp>
            <p:nvSpPr>
              <p:cNvPr id="54" name="AutoShape 61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55" name="AutoShape 62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4" name="Group 63"/>
            <p:cNvGrpSpPr>
              <a:grpSpLocks noChangeAspect="1"/>
            </p:cNvGrpSpPr>
            <p:nvPr/>
          </p:nvGrpSpPr>
          <p:grpSpPr bwMode="auto">
            <a:xfrm>
              <a:off x="4382" y="2469"/>
              <a:ext cx="153" cy="309"/>
              <a:chOff x="3972" y="1056"/>
              <a:chExt cx="153" cy="309"/>
            </a:xfrm>
          </p:grpSpPr>
          <p:sp>
            <p:nvSpPr>
              <p:cNvPr id="52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53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5" name="Group 66"/>
            <p:cNvGrpSpPr>
              <a:grpSpLocks noChangeAspect="1"/>
            </p:cNvGrpSpPr>
            <p:nvPr/>
          </p:nvGrpSpPr>
          <p:grpSpPr bwMode="auto">
            <a:xfrm>
              <a:off x="3607" y="2121"/>
              <a:ext cx="153" cy="309"/>
              <a:chOff x="3972" y="1056"/>
              <a:chExt cx="153" cy="309"/>
            </a:xfrm>
          </p:grpSpPr>
          <p:sp>
            <p:nvSpPr>
              <p:cNvPr id="50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51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6" name="Group 69"/>
            <p:cNvGrpSpPr>
              <a:grpSpLocks noChangeAspect="1"/>
            </p:cNvGrpSpPr>
            <p:nvPr/>
          </p:nvGrpSpPr>
          <p:grpSpPr bwMode="auto">
            <a:xfrm>
              <a:off x="4165" y="2126"/>
              <a:ext cx="153" cy="309"/>
              <a:chOff x="3972" y="1056"/>
              <a:chExt cx="153" cy="309"/>
            </a:xfrm>
          </p:grpSpPr>
          <p:sp>
            <p:nvSpPr>
              <p:cNvPr id="48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49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7" name="Group 72"/>
            <p:cNvGrpSpPr>
              <a:grpSpLocks noChangeAspect="1"/>
            </p:cNvGrpSpPr>
            <p:nvPr/>
          </p:nvGrpSpPr>
          <p:grpSpPr bwMode="auto">
            <a:xfrm>
              <a:off x="4730" y="2124"/>
              <a:ext cx="153" cy="309"/>
              <a:chOff x="3972" y="1056"/>
              <a:chExt cx="153" cy="309"/>
            </a:xfrm>
          </p:grpSpPr>
          <p:sp>
            <p:nvSpPr>
              <p:cNvPr id="46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3972" y="1188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47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3972" y="1056"/>
                <a:ext cx="153" cy="177"/>
              </a:xfrm>
              <a:prstGeom prst="can">
                <a:avLst>
                  <a:gd name="adj" fmla="val 28922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38" name="Group 75"/>
            <p:cNvGrpSpPr>
              <a:grpSpLocks noChangeAspect="1"/>
            </p:cNvGrpSpPr>
            <p:nvPr/>
          </p:nvGrpSpPr>
          <p:grpSpPr bwMode="auto">
            <a:xfrm>
              <a:off x="2697" y="1912"/>
              <a:ext cx="2367" cy="1096"/>
              <a:chOff x="495" y="2451"/>
              <a:chExt cx="2367" cy="1096"/>
            </a:xfrm>
          </p:grpSpPr>
          <p:sp>
            <p:nvSpPr>
              <p:cNvPr id="43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5" y="2460"/>
                <a:ext cx="1266" cy="1087"/>
              </a:xfrm>
              <a:prstGeom prst="cube">
                <a:avLst>
                  <a:gd name="adj" fmla="val 9350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44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1039" y="2451"/>
                <a:ext cx="1266" cy="1087"/>
              </a:xfrm>
              <a:prstGeom prst="cube">
                <a:avLst>
                  <a:gd name="adj" fmla="val 9350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45" name="AutoShape 78"/>
              <p:cNvSpPr>
                <a:spLocks noChangeAspect="1" noChangeArrowheads="1"/>
              </p:cNvSpPr>
              <p:nvPr/>
            </p:nvSpPr>
            <p:spPr bwMode="auto">
              <a:xfrm>
                <a:off x="1596" y="2460"/>
                <a:ext cx="1266" cy="1087"/>
              </a:xfrm>
              <a:prstGeom prst="cube">
                <a:avLst>
                  <a:gd name="adj" fmla="val 9350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sp>
          <p:nvSpPr>
            <p:cNvPr id="39" name="AutoShape 79"/>
            <p:cNvSpPr>
              <a:spLocks noChangeAspect="1"/>
            </p:cNvSpPr>
            <p:nvPr/>
          </p:nvSpPr>
          <p:spPr bwMode="auto">
            <a:xfrm rot="-5400000">
              <a:off x="4343" y="1149"/>
              <a:ext cx="122" cy="1369"/>
            </a:xfrm>
            <a:prstGeom prst="rightBrace">
              <a:avLst>
                <a:gd name="adj1" fmla="val 93511"/>
                <a:gd name="adj2" fmla="val 495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40" name="AutoShape 80"/>
            <p:cNvSpPr>
              <a:spLocks noChangeAspect="1"/>
            </p:cNvSpPr>
            <p:nvPr/>
          </p:nvSpPr>
          <p:spPr bwMode="auto">
            <a:xfrm rot="2687684">
              <a:off x="5088" y="2208"/>
              <a:ext cx="71" cy="1250"/>
            </a:xfrm>
            <a:prstGeom prst="rightBrace">
              <a:avLst>
                <a:gd name="adj1" fmla="val 146714"/>
                <a:gd name="adj2" fmla="val 495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41" name="Text Box 81"/>
            <p:cNvSpPr txBox="1">
              <a:spLocks noChangeAspect="1" noChangeArrowheads="1"/>
            </p:cNvSpPr>
            <p:nvPr/>
          </p:nvSpPr>
          <p:spPr bwMode="auto">
            <a:xfrm>
              <a:off x="4086" y="1587"/>
              <a:ext cx="864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kumimoji="1" lang="en-US" sz="1400" b="1">
                  <a:latin typeface="Arial" pitchFamily="34" charset="0"/>
                  <a:ea typeface="MS PGothic" pitchFamily="34" charset="-128"/>
                  <a:cs typeface="Arial" pitchFamily="34" charset="0"/>
                </a:rPr>
                <a:t>Wordlines</a:t>
              </a:r>
            </a:p>
          </p:txBody>
        </p:sp>
        <p:sp>
          <p:nvSpPr>
            <p:cNvPr id="42" name="Text Box 82"/>
            <p:cNvSpPr txBox="1">
              <a:spLocks noChangeAspect="1" noChangeArrowheads="1"/>
            </p:cNvSpPr>
            <p:nvPr/>
          </p:nvSpPr>
          <p:spPr bwMode="auto">
            <a:xfrm rot="-2631709">
              <a:off x="4898" y="2828"/>
              <a:ext cx="68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kumimoji="1" lang="en-US" sz="1400" b="1" dirty="0" err="1">
                  <a:latin typeface="Arial" pitchFamily="34" charset="0"/>
                  <a:ea typeface="MS PGothic" pitchFamily="34" charset="-128"/>
                  <a:cs typeface="Arial" pitchFamily="34" charset="0"/>
                </a:rPr>
                <a:t>Bitlines</a:t>
              </a:r>
              <a:endParaRPr kumimoji="1" lang="en-US" sz="1400" b="1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3552</TotalTime>
  <Words>1579</Words>
  <Application>Microsoft Office PowerPoint</Application>
  <PresentationFormat>On-screen Show (4:3)</PresentationFormat>
  <Paragraphs>408</Paragraphs>
  <Slides>30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Equation</vt:lpstr>
      <vt:lpstr>CorelPhotoPaint.Image.10</vt:lpstr>
      <vt:lpstr>A Survey of Cross Point Phase Change Memory Technologies</vt:lpstr>
      <vt:lpstr>Outline</vt:lpstr>
      <vt:lpstr>Outline</vt:lpstr>
      <vt:lpstr>Storage Element</vt:lpstr>
      <vt:lpstr>Structure Engineering</vt:lpstr>
      <vt:lpstr>Phase Change Material Engineering</vt:lpstr>
      <vt:lpstr>Heater, Electrode and Interface</vt:lpstr>
      <vt:lpstr>Vertically Integrated PCM</vt:lpstr>
      <vt:lpstr>Why thin film Cross Point PCM Architecture</vt:lpstr>
      <vt:lpstr>Outline</vt:lpstr>
      <vt:lpstr>“A Survey of Semiconductor Devices”</vt:lpstr>
      <vt:lpstr>Esaki Diode</vt:lpstr>
      <vt:lpstr>Thin Film Diode Candidates for Cross Point PCM</vt:lpstr>
      <vt:lpstr>I-V Phenomenology </vt:lpstr>
      <vt:lpstr>Advances in Thin Film Switches Beyond “Traditional Rectifier”</vt:lpstr>
      <vt:lpstr>Cross Point Array Operations: Access</vt:lpstr>
      <vt:lpstr>Reading a PCM in Cross Point Array</vt:lpstr>
      <vt:lpstr>Writing a PCM in Cross Point Array</vt:lpstr>
      <vt:lpstr>Array Parasitics</vt:lpstr>
      <vt:lpstr>Outline</vt:lpstr>
      <vt:lpstr>State of the Art Computing Memory Hierarchy</vt:lpstr>
      <vt:lpstr>PCMS Array Construction</vt:lpstr>
      <vt:lpstr>PCM vs. PCMS</vt:lpstr>
      <vt:lpstr>PCMS Cross Point Array RESET Speed</vt:lpstr>
      <vt:lpstr>PCMS Array Cycling Endurance</vt:lpstr>
      <vt:lpstr>Program Distribution</vt:lpstr>
      <vt:lpstr>Benchmark of Computing Memory</vt:lpstr>
      <vt:lpstr>Summary</vt:lpstr>
      <vt:lpstr>Acknowledgement</vt:lpstr>
      <vt:lpstr>OTS Diode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dkau</dc:creator>
  <cp:lastModifiedBy>dkau</cp:lastModifiedBy>
  <cp:revision>85</cp:revision>
  <dcterms:created xsi:type="dcterms:W3CDTF">2010-08-29T16:53:50Z</dcterms:created>
  <dcterms:modified xsi:type="dcterms:W3CDTF">2010-09-23T01:00:22Z</dcterms:modified>
</cp:coreProperties>
</file>