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8"/>
  </p:notesMasterIdLst>
  <p:sldIdLst>
    <p:sldId id="259" r:id="rId5"/>
    <p:sldId id="261" r:id="rId6"/>
    <p:sldId id="260" r:id="rId7"/>
  </p:sldIdLst>
  <p:sldSz cx="12192000" cy="6858000"/>
  <p:notesSz cx="6858000" cy="9144000"/>
  <p:defaultTextStyle>
    <a:defPPr>
      <a:defRPr lang="en-US"/>
    </a:defPPr>
    <a:lvl1pPr marL="0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1pPr>
    <a:lvl2pPr marL="554081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2pPr>
    <a:lvl3pPr marL="1108161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3pPr>
    <a:lvl4pPr marL="1662242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4pPr>
    <a:lvl5pPr marL="2216323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5pPr>
    <a:lvl6pPr marL="2770403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6pPr>
    <a:lvl7pPr marL="3324484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7pPr>
    <a:lvl8pPr marL="3878565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8pPr>
    <a:lvl9pPr marL="4432645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1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4D2"/>
    <a:srgbClr val="0054B0"/>
    <a:srgbClr val="006FEA"/>
    <a:srgbClr val="0071EE"/>
    <a:srgbClr val="0150ED"/>
    <a:srgbClr val="0E5EFE"/>
    <a:srgbClr val="1E69FE"/>
    <a:srgbClr val="004FEE"/>
    <a:srgbClr val="005ADE"/>
    <a:srgbClr val="0D6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D7D6DF7-8FC3-3F4D-B1CE-D1E1EEED0B79}" v="48" dt="2020-09-02T22:59:37.80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276" autoAdjust="0"/>
    <p:restoredTop sz="94660"/>
  </p:normalViewPr>
  <p:slideViewPr>
    <p:cSldViewPr>
      <p:cViewPr varScale="1">
        <p:scale>
          <a:sx n="120" d="100"/>
          <a:sy n="120" d="100"/>
        </p:scale>
        <p:origin x="528" y="120"/>
      </p:cViewPr>
      <p:guideLst>
        <p:guide orient="horz" pos="2161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525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au, Derchang" userId="b9148588-e694-4445-9765-2c9aad6149ce" providerId="ADAL" clId="{FFD1A216-1E29-E44D-B5BB-73DDF9FC1DE0}"/>
    <pc:docChg chg="undo redo custSel delSld modSld">
      <pc:chgData name="Kau, Derchang" userId="b9148588-e694-4445-9765-2c9aad6149ce" providerId="ADAL" clId="{FFD1A216-1E29-E44D-B5BB-73DDF9FC1DE0}" dt="2020-08-10T21:56:08.920" v="1673" actId="20577"/>
      <pc:docMkLst>
        <pc:docMk/>
      </pc:docMkLst>
      <pc:sldChg chg="del">
        <pc:chgData name="Kau, Derchang" userId="b9148588-e694-4445-9765-2c9aad6149ce" providerId="ADAL" clId="{FFD1A216-1E29-E44D-B5BB-73DDF9FC1DE0}" dt="2020-08-06T21:31:25.497" v="7" actId="2696"/>
        <pc:sldMkLst>
          <pc:docMk/>
          <pc:sldMk cId="571199631" sldId="257"/>
        </pc:sldMkLst>
      </pc:sldChg>
      <pc:sldChg chg="del">
        <pc:chgData name="Kau, Derchang" userId="b9148588-e694-4445-9765-2c9aad6149ce" providerId="ADAL" clId="{FFD1A216-1E29-E44D-B5BB-73DDF9FC1DE0}" dt="2020-08-06T21:23:52.289" v="0" actId="2696"/>
        <pc:sldMkLst>
          <pc:docMk/>
          <pc:sldMk cId="3634505535" sldId="258"/>
        </pc:sldMkLst>
      </pc:sldChg>
      <pc:sldChg chg="addSp modSp mod">
        <pc:chgData name="Kau, Derchang" userId="b9148588-e694-4445-9765-2c9aad6149ce" providerId="ADAL" clId="{FFD1A216-1E29-E44D-B5BB-73DDF9FC1DE0}" dt="2020-08-10T21:56:08.920" v="1673" actId="20577"/>
        <pc:sldMkLst>
          <pc:docMk/>
          <pc:sldMk cId="3395327980" sldId="259"/>
        </pc:sldMkLst>
        <pc:spChg chg="mod">
          <ac:chgData name="Kau, Derchang" userId="b9148588-e694-4445-9765-2c9aad6149ce" providerId="ADAL" clId="{FFD1A216-1E29-E44D-B5BB-73DDF9FC1DE0}" dt="2020-08-07T00:39:50.661" v="622" actId="1036"/>
          <ac:spMkLst>
            <pc:docMk/>
            <pc:sldMk cId="3395327980" sldId="259"/>
            <ac:spMk id="2" creationId="{B8854C53-90EC-F44B-886D-ADF9857E3E45}"/>
          </ac:spMkLst>
        </pc:spChg>
        <pc:spChg chg="add mod">
          <ac:chgData name="Kau, Derchang" userId="b9148588-e694-4445-9765-2c9aad6149ce" providerId="ADAL" clId="{FFD1A216-1E29-E44D-B5BB-73DDF9FC1DE0}" dt="2020-08-08T00:17:16.457" v="988" actId="113"/>
          <ac:spMkLst>
            <pc:docMk/>
            <pc:sldMk cId="3395327980" sldId="259"/>
            <ac:spMk id="3" creationId="{7279BE43-CFCF-8E4E-90A9-FD3073830CE4}"/>
          </ac:spMkLst>
        </pc:spChg>
        <pc:graphicFrameChg chg="mod modGraphic">
          <ac:chgData name="Kau, Derchang" userId="b9148588-e694-4445-9765-2c9aad6149ce" providerId="ADAL" clId="{FFD1A216-1E29-E44D-B5BB-73DDF9FC1DE0}" dt="2020-08-10T21:56:08.920" v="1673" actId="20577"/>
          <ac:graphicFrameMkLst>
            <pc:docMk/>
            <pc:sldMk cId="3395327980" sldId="259"/>
            <ac:graphicFrameMk id="4" creationId="{1CF111C0-3271-2648-9172-6EEB87E2A3A5}"/>
          </ac:graphicFrameMkLst>
        </pc:graphicFrameChg>
      </pc:sldChg>
    </pc:docChg>
  </pc:docChgLst>
  <pc:docChgLst>
    <pc:chgData name="Kau, Derchang" userId="b9148588-e694-4445-9765-2c9aad6149ce" providerId="ADAL" clId="{4D7D6DF7-8FC3-3F4D-B1CE-D1E1EEED0B79}"/>
    <pc:docChg chg="undo redo custSel addSld modSld sldOrd">
      <pc:chgData name="Kau, Derchang" userId="b9148588-e694-4445-9765-2c9aad6149ce" providerId="ADAL" clId="{4D7D6DF7-8FC3-3F4D-B1CE-D1E1EEED0B79}" dt="2020-09-02T22:59:50.128" v="300" actId="20577"/>
      <pc:docMkLst>
        <pc:docMk/>
      </pc:docMkLst>
      <pc:sldChg chg="modSp mod">
        <pc:chgData name="Kau, Derchang" userId="b9148588-e694-4445-9765-2c9aad6149ce" providerId="ADAL" clId="{4D7D6DF7-8FC3-3F4D-B1CE-D1E1EEED0B79}" dt="2020-09-02T22:59:50.128" v="300" actId="20577"/>
        <pc:sldMkLst>
          <pc:docMk/>
          <pc:sldMk cId="3395327980" sldId="259"/>
        </pc:sldMkLst>
        <pc:spChg chg="mod">
          <ac:chgData name="Kau, Derchang" userId="b9148588-e694-4445-9765-2c9aad6149ce" providerId="ADAL" clId="{4D7D6DF7-8FC3-3F4D-B1CE-D1E1EEED0B79}" dt="2020-09-02T22:17:09.366" v="14" actId="20577"/>
          <ac:spMkLst>
            <pc:docMk/>
            <pc:sldMk cId="3395327980" sldId="259"/>
            <ac:spMk id="2" creationId="{B8854C53-90EC-F44B-886D-ADF9857E3E45}"/>
          </ac:spMkLst>
        </pc:spChg>
        <pc:graphicFrameChg chg="mod modGraphic">
          <ac:chgData name="Kau, Derchang" userId="b9148588-e694-4445-9765-2c9aad6149ce" providerId="ADAL" clId="{4D7D6DF7-8FC3-3F4D-B1CE-D1E1EEED0B79}" dt="2020-09-02T22:59:50.128" v="300" actId="20577"/>
          <ac:graphicFrameMkLst>
            <pc:docMk/>
            <pc:sldMk cId="3395327980" sldId="259"/>
            <ac:graphicFrameMk id="4" creationId="{1CF111C0-3271-2648-9172-6EEB87E2A3A5}"/>
          </ac:graphicFrameMkLst>
        </pc:graphicFrameChg>
      </pc:sldChg>
      <pc:sldChg chg="addSp delSp modSp add mod ord">
        <pc:chgData name="Kau, Derchang" userId="b9148588-e694-4445-9765-2c9aad6149ce" providerId="ADAL" clId="{4D7D6DF7-8FC3-3F4D-B1CE-D1E1EEED0B79}" dt="2020-09-02T22:47:03.560" v="85"/>
        <pc:sldMkLst>
          <pc:docMk/>
          <pc:sldMk cId="3186162875" sldId="260"/>
        </pc:sldMkLst>
        <pc:spChg chg="mod">
          <ac:chgData name="Kau, Derchang" userId="b9148588-e694-4445-9765-2c9aad6149ce" providerId="ADAL" clId="{4D7D6DF7-8FC3-3F4D-B1CE-D1E1EEED0B79}" dt="2020-09-02T22:43:16.382" v="79" actId="404"/>
          <ac:spMkLst>
            <pc:docMk/>
            <pc:sldMk cId="3186162875" sldId="260"/>
            <ac:spMk id="2" creationId="{4BAABF98-1C0C-7549-B960-7DEC1FD539DE}"/>
          </ac:spMkLst>
        </pc:spChg>
        <pc:spChg chg="add del">
          <ac:chgData name="Kau, Derchang" userId="b9148588-e694-4445-9765-2c9aad6149ce" providerId="ADAL" clId="{4D7D6DF7-8FC3-3F4D-B1CE-D1E1EEED0B79}" dt="2020-09-02T22:47:03.560" v="85"/>
          <ac:spMkLst>
            <pc:docMk/>
            <pc:sldMk cId="3186162875" sldId="260"/>
            <ac:spMk id="3" creationId="{8CFD63C1-6AB3-454A-844C-A37AD2633661}"/>
          </ac:spMkLst>
        </pc:spChg>
        <pc:graphicFrameChg chg="add del mod modGraphic">
          <ac:chgData name="Kau, Derchang" userId="b9148588-e694-4445-9765-2c9aad6149ce" providerId="ADAL" clId="{4D7D6DF7-8FC3-3F4D-B1CE-D1E1EEED0B79}" dt="2020-09-02T22:47:03.560" v="85"/>
          <ac:graphicFrameMkLst>
            <pc:docMk/>
            <pc:sldMk cId="3186162875" sldId="260"/>
            <ac:graphicFrameMk id="4" creationId="{75E6C4EC-D824-E247-94AB-5FD9F4072697}"/>
          </ac:graphicFrameMkLst>
        </pc:graphicFrameChg>
      </pc:sldChg>
      <pc:sldChg chg="add">
        <pc:chgData name="Kau, Derchang" userId="b9148588-e694-4445-9765-2c9aad6149ce" providerId="ADAL" clId="{4D7D6DF7-8FC3-3F4D-B1CE-D1E1EEED0B79}" dt="2020-09-02T21:51:22.163" v="1"/>
        <pc:sldMkLst>
          <pc:docMk/>
          <pc:sldMk cId="103954062" sldId="261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8EC177-E2E5-4455-82C1-178BA1878C75}" type="datetimeFigureOut">
              <a:rPr lang="en-US" smtClean="0"/>
              <a:t>9/2/20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D04A1C-D9A7-450B-9BF6-70A1F0BFB3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64395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06379"/>
            <a:ext cx="10363200" cy="1012825"/>
          </a:xfrm>
        </p:spPr>
        <p:txBody>
          <a:bodyPr/>
          <a:lstStyle>
            <a:lvl1pPr>
              <a:defRPr sz="484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1371600"/>
            <a:ext cx="8534400" cy="533401"/>
          </a:xfrm>
        </p:spPr>
        <p:txBody>
          <a:bodyPr/>
          <a:lstStyle>
            <a:lvl1pPr marL="0" indent="0" algn="ctr">
              <a:buFont typeface="Arial" pitchFamily="34" charset="0"/>
              <a:buNone/>
              <a:defRPr sz="2908" b="1"/>
            </a:lvl1pPr>
            <a:lvl2pPr marL="0" indent="0" algn="ctr">
              <a:buNone/>
              <a:defRPr sz="3878" baseline="30000"/>
            </a:lvl2pPr>
            <a:lvl3pPr marL="1108070" indent="0" algn="ctr">
              <a:buNone/>
              <a:defRPr/>
            </a:lvl3pPr>
            <a:lvl4pPr marL="1662105" indent="0" algn="ctr">
              <a:buNone/>
              <a:defRPr/>
            </a:lvl4pPr>
            <a:lvl5pPr marL="2216140" indent="0" algn="ctr">
              <a:buNone/>
              <a:defRPr/>
            </a:lvl5pPr>
            <a:lvl6pPr marL="2770175" indent="0" algn="ctr">
              <a:buNone/>
              <a:defRPr/>
            </a:lvl6pPr>
            <a:lvl7pPr marL="3324210" indent="0" algn="ctr">
              <a:buNone/>
              <a:defRPr/>
            </a:lvl7pPr>
            <a:lvl8pPr marL="3878245" indent="0" algn="ctr">
              <a:buNone/>
              <a:defRPr/>
            </a:lvl8pPr>
            <a:lvl9pPr marL="4432280" indent="0" algn="ctr">
              <a:buNone/>
              <a:defRPr/>
            </a:lvl9pPr>
          </a:lstStyle>
          <a:p>
            <a:pPr lvl="0"/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0"/>
          </p:nvPr>
        </p:nvSpPr>
        <p:spPr>
          <a:xfrm>
            <a:off x="914400" y="2133600"/>
            <a:ext cx="10363200" cy="4267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5" y="273050"/>
            <a:ext cx="4011084" cy="1162051"/>
          </a:xfrm>
        </p:spPr>
        <p:txBody>
          <a:bodyPr anchor="b"/>
          <a:lstStyle>
            <a:lvl1pPr algn="l">
              <a:defRPr sz="2424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4" y="273054"/>
            <a:ext cx="6815667" cy="5853112"/>
          </a:xfrm>
        </p:spPr>
        <p:txBody>
          <a:bodyPr/>
          <a:lstStyle>
            <a:lvl1pPr>
              <a:defRPr sz="3878"/>
            </a:lvl1pPr>
            <a:lvl2pPr>
              <a:defRPr sz="3393"/>
            </a:lvl2pPr>
            <a:lvl3pPr>
              <a:defRPr sz="2908"/>
            </a:lvl3pPr>
            <a:lvl4pPr>
              <a:defRPr sz="2424"/>
            </a:lvl4pPr>
            <a:lvl5pPr>
              <a:defRPr sz="2424"/>
            </a:lvl5pPr>
            <a:lvl6pPr>
              <a:defRPr sz="2424"/>
            </a:lvl6pPr>
            <a:lvl7pPr>
              <a:defRPr sz="2424"/>
            </a:lvl7pPr>
            <a:lvl8pPr>
              <a:defRPr sz="2424"/>
            </a:lvl8pPr>
            <a:lvl9pPr>
              <a:defRPr sz="2424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5" y="1435104"/>
            <a:ext cx="4011084" cy="4691063"/>
          </a:xfrm>
        </p:spPr>
        <p:txBody>
          <a:bodyPr/>
          <a:lstStyle>
            <a:lvl1pPr marL="0" indent="0">
              <a:buNone/>
              <a:defRPr sz="1697"/>
            </a:lvl1pPr>
            <a:lvl2pPr marL="554035" indent="0">
              <a:buNone/>
              <a:defRPr sz="1454"/>
            </a:lvl2pPr>
            <a:lvl3pPr marL="1108070" indent="0">
              <a:buNone/>
              <a:defRPr sz="1212"/>
            </a:lvl3pPr>
            <a:lvl4pPr marL="1662105" indent="0">
              <a:buNone/>
              <a:defRPr sz="1091"/>
            </a:lvl4pPr>
            <a:lvl5pPr marL="2216140" indent="0">
              <a:buNone/>
              <a:defRPr sz="1091"/>
            </a:lvl5pPr>
            <a:lvl6pPr marL="2770175" indent="0">
              <a:buNone/>
              <a:defRPr sz="1091"/>
            </a:lvl6pPr>
            <a:lvl7pPr marL="3324210" indent="0">
              <a:buNone/>
              <a:defRPr sz="1091"/>
            </a:lvl7pPr>
            <a:lvl8pPr marL="3878245" indent="0">
              <a:buNone/>
              <a:defRPr sz="1091"/>
            </a:lvl8pPr>
            <a:lvl9pPr marL="4432280" indent="0">
              <a:buNone/>
              <a:defRPr sz="109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8" y="4800601"/>
            <a:ext cx="7315200" cy="566739"/>
          </a:xfrm>
        </p:spPr>
        <p:txBody>
          <a:bodyPr anchor="b"/>
          <a:lstStyle>
            <a:lvl1pPr algn="l">
              <a:defRPr sz="2424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8" y="612775"/>
            <a:ext cx="7315200" cy="4114800"/>
          </a:xfrm>
        </p:spPr>
        <p:txBody>
          <a:bodyPr/>
          <a:lstStyle>
            <a:lvl1pPr marL="0" indent="0">
              <a:buNone/>
              <a:defRPr sz="3878"/>
            </a:lvl1pPr>
            <a:lvl2pPr marL="554035" indent="0">
              <a:buNone/>
              <a:defRPr sz="3393"/>
            </a:lvl2pPr>
            <a:lvl3pPr marL="1108070" indent="0">
              <a:buNone/>
              <a:defRPr sz="2908"/>
            </a:lvl3pPr>
            <a:lvl4pPr marL="1662105" indent="0">
              <a:buNone/>
              <a:defRPr sz="2424"/>
            </a:lvl4pPr>
            <a:lvl5pPr marL="2216140" indent="0">
              <a:buNone/>
              <a:defRPr sz="2424"/>
            </a:lvl5pPr>
            <a:lvl6pPr marL="2770175" indent="0">
              <a:buNone/>
              <a:defRPr sz="2424"/>
            </a:lvl6pPr>
            <a:lvl7pPr marL="3324210" indent="0">
              <a:buNone/>
              <a:defRPr sz="2424"/>
            </a:lvl7pPr>
            <a:lvl8pPr marL="3878245" indent="0">
              <a:buNone/>
              <a:defRPr sz="2424"/>
            </a:lvl8pPr>
            <a:lvl9pPr marL="4432280" indent="0">
              <a:buNone/>
              <a:defRPr sz="2424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8" y="5367339"/>
            <a:ext cx="7315200" cy="804863"/>
          </a:xfrm>
        </p:spPr>
        <p:txBody>
          <a:bodyPr/>
          <a:lstStyle>
            <a:lvl1pPr marL="0" indent="0">
              <a:buNone/>
              <a:defRPr sz="1697"/>
            </a:lvl1pPr>
            <a:lvl2pPr marL="554035" indent="0">
              <a:buNone/>
              <a:defRPr sz="1454"/>
            </a:lvl2pPr>
            <a:lvl3pPr marL="1108070" indent="0">
              <a:buNone/>
              <a:defRPr sz="1212"/>
            </a:lvl3pPr>
            <a:lvl4pPr marL="1662105" indent="0">
              <a:buNone/>
              <a:defRPr sz="1091"/>
            </a:lvl4pPr>
            <a:lvl5pPr marL="2216140" indent="0">
              <a:buNone/>
              <a:defRPr sz="1091"/>
            </a:lvl5pPr>
            <a:lvl6pPr marL="2770175" indent="0">
              <a:buNone/>
              <a:defRPr sz="1091"/>
            </a:lvl6pPr>
            <a:lvl7pPr marL="3324210" indent="0">
              <a:buNone/>
              <a:defRPr sz="1091"/>
            </a:lvl7pPr>
            <a:lvl8pPr marL="3878245" indent="0">
              <a:buNone/>
              <a:defRPr sz="1091"/>
            </a:lvl8pPr>
            <a:lvl9pPr marL="4432280" indent="0">
              <a:buNone/>
              <a:defRPr sz="109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6800" y="152399"/>
            <a:ext cx="2590800" cy="59436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152399"/>
            <a:ext cx="7569200" cy="59436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/>
          <p:cNvSpPr/>
          <p:nvPr userDrawn="1"/>
        </p:nvSpPr>
        <p:spPr>
          <a:xfrm>
            <a:off x="120073" y="776330"/>
            <a:ext cx="10871200" cy="3161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t"/>
            <a:r>
              <a:rPr lang="en-US" sz="1454" b="1" u="sng" dirty="0">
                <a:latin typeface="Calibri" pitchFamily="34" charset="0"/>
                <a:cs typeface="Calibri" pitchFamily="34" charset="0"/>
              </a:rPr>
              <a:t>Phases:</a:t>
            </a:r>
            <a:r>
              <a:rPr lang="en-US" sz="1454" dirty="0">
                <a:latin typeface="Calibri" pitchFamily="34" charset="0"/>
                <a:cs typeface="Calibri" pitchFamily="34" charset="0"/>
              </a:rPr>
              <a:t>                        </a:t>
            </a:r>
            <a:r>
              <a:rPr lang="en-US" sz="1212" i="1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1-Assumption 2-Symptom 3-Speculation</a:t>
            </a:r>
            <a:r>
              <a:rPr lang="en-US" sz="1212" i="1" baseline="0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 with limited data 4-Segmentation 5-ID’d 6-Containment deployed 7-Root cause validated</a:t>
            </a:r>
            <a:endParaRPr lang="en-US" sz="1454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92364" y="62728"/>
            <a:ext cx="9882909" cy="457200"/>
          </a:xfrm>
        </p:spPr>
        <p:txBody>
          <a:bodyPr/>
          <a:lstStyle>
            <a:lvl1pPr algn="l">
              <a:defRPr sz="3393" baseline="0"/>
            </a:lvl1pPr>
          </a:lstStyle>
          <a:p>
            <a:r>
              <a:rPr lang="en-US" dirty="0"/>
              <a:t>(Enter Heading for Topic or Problem Statement)</a:t>
            </a:r>
          </a:p>
        </p:txBody>
      </p:sp>
      <p:sp>
        <p:nvSpPr>
          <p:cNvPr id="20" name="Rectangle 19"/>
          <p:cNvSpPr/>
          <p:nvPr userDrawn="1"/>
        </p:nvSpPr>
        <p:spPr>
          <a:xfrm>
            <a:off x="120073" y="519928"/>
            <a:ext cx="8534400" cy="3161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t"/>
            <a:r>
              <a:rPr lang="en-US" sz="1454" b="1" u="sng" dirty="0">
                <a:latin typeface="Calibri" pitchFamily="34" charset="0"/>
                <a:cs typeface="Calibri" pitchFamily="34" charset="0"/>
              </a:rPr>
              <a:t>Risk:</a:t>
            </a:r>
            <a:r>
              <a:rPr lang="en-US" sz="1454" b="0" u="none" baseline="0" dirty="0">
                <a:latin typeface="Calibri" pitchFamily="34" charset="0"/>
                <a:cs typeface="Calibri" pitchFamily="34" charset="0"/>
              </a:rPr>
              <a:t>       </a:t>
            </a:r>
            <a:r>
              <a:rPr lang="en-US" sz="1454" b="0" u="none" baseline="0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           </a:t>
            </a:r>
            <a:r>
              <a:rPr lang="en-US" sz="1454" b="0" u="none" baseline="0" dirty="0">
                <a:latin typeface="Calibri" pitchFamily="34" charset="0"/>
                <a:cs typeface="Calibri" pitchFamily="34" charset="0"/>
              </a:rPr>
              <a:t>           </a:t>
            </a:r>
            <a:r>
              <a:rPr lang="en-US" sz="1212" i="1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1-Showstopper 1.5-High Risk/No Data 2-High Risk</a:t>
            </a:r>
            <a:r>
              <a:rPr lang="en-US" sz="1212" i="1" baseline="0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1212" i="1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2.5-No Data 3-Med Risk 4-Low</a:t>
            </a:r>
            <a:r>
              <a:rPr lang="en-US" sz="1212" i="1" baseline="0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 risk 5-cert.</a:t>
            </a:r>
            <a:endParaRPr lang="en-US" sz="1454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2" name="Subtitle 2"/>
          <p:cNvSpPr>
            <a:spLocks noGrp="1"/>
          </p:cNvSpPr>
          <p:nvPr>
            <p:ph type="subTitle" idx="20" hasCustomPrompt="1"/>
          </p:nvPr>
        </p:nvSpPr>
        <p:spPr>
          <a:xfrm>
            <a:off x="757382" y="566531"/>
            <a:ext cx="812800" cy="239797"/>
          </a:xfrm>
        </p:spPr>
        <p:txBody>
          <a:bodyPr anchor="ctr" anchorCtr="0"/>
          <a:lstStyle>
            <a:lvl1pPr marL="0" indent="0" algn="l">
              <a:buFont typeface="Arial" pitchFamily="34" charset="0"/>
              <a:buNone/>
              <a:defRPr sz="1454" b="1" baseline="0">
                <a:solidFill>
                  <a:srgbClr val="FF0000"/>
                </a:solidFill>
              </a:defRPr>
            </a:lvl1pPr>
            <a:lvl2pPr marL="0" indent="0" algn="ctr">
              <a:buNone/>
              <a:defRPr sz="3878" baseline="30000"/>
            </a:lvl2pPr>
            <a:lvl3pPr marL="1108070" indent="0" algn="ctr">
              <a:buNone/>
              <a:defRPr/>
            </a:lvl3pPr>
            <a:lvl4pPr marL="1662105" indent="0" algn="ctr">
              <a:buNone/>
              <a:defRPr/>
            </a:lvl4pPr>
            <a:lvl5pPr marL="2216140" indent="0" algn="ctr">
              <a:buNone/>
              <a:defRPr/>
            </a:lvl5pPr>
            <a:lvl6pPr marL="2770175" indent="0" algn="ctr">
              <a:buNone/>
              <a:defRPr/>
            </a:lvl6pPr>
            <a:lvl7pPr marL="3324210" indent="0" algn="ctr">
              <a:buNone/>
              <a:defRPr/>
            </a:lvl7pPr>
            <a:lvl8pPr marL="3878245" indent="0" algn="ctr">
              <a:buNone/>
              <a:defRPr/>
            </a:lvl8pPr>
            <a:lvl9pPr marL="4432280" indent="0" algn="ctr">
              <a:buNone/>
              <a:defRPr/>
            </a:lvl9pPr>
          </a:lstStyle>
          <a:p>
            <a:pPr lvl="0"/>
            <a:r>
              <a:rPr lang="en-US" dirty="0"/>
              <a:t>Level</a:t>
            </a:r>
          </a:p>
        </p:txBody>
      </p:sp>
      <p:sp>
        <p:nvSpPr>
          <p:cNvPr id="21" name="Text Placeholder 2"/>
          <p:cNvSpPr>
            <a:spLocks noGrp="1"/>
          </p:cNvSpPr>
          <p:nvPr>
            <p:ph type="body" idx="21" hasCustomPrompt="1"/>
          </p:nvPr>
        </p:nvSpPr>
        <p:spPr>
          <a:xfrm>
            <a:off x="757382" y="776331"/>
            <a:ext cx="812800" cy="244752"/>
          </a:xfrm>
        </p:spPr>
        <p:txBody>
          <a:bodyPr anchor="t" anchorCtr="0"/>
          <a:lstStyle>
            <a:lvl1pPr marL="0" indent="0" algn="l">
              <a:buNone/>
              <a:defRPr sz="1454" b="1" baseline="0">
                <a:solidFill>
                  <a:srgbClr val="FF0000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Stage</a:t>
            </a:r>
          </a:p>
        </p:txBody>
      </p:sp>
      <p:sp>
        <p:nvSpPr>
          <p:cNvPr id="23" name="Text Placeholder 2"/>
          <p:cNvSpPr>
            <a:spLocks noGrp="1"/>
          </p:cNvSpPr>
          <p:nvPr>
            <p:ph type="body" idx="22" hasCustomPrompt="1"/>
          </p:nvPr>
        </p:nvSpPr>
        <p:spPr>
          <a:xfrm>
            <a:off x="9652001" y="573668"/>
            <a:ext cx="2435412" cy="281922"/>
          </a:xfrm>
        </p:spPr>
        <p:txBody>
          <a:bodyPr anchor="b"/>
          <a:lstStyle>
            <a:lvl1pPr marL="0" indent="0" algn="r">
              <a:buNone/>
              <a:defRPr sz="1454" b="1" baseline="0">
                <a:solidFill>
                  <a:schemeClr val="accent2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Date </a:t>
            </a:r>
          </a:p>
        </p:txBody>
      </p:sp>
      <p:sp>
        <p:nvSpPr>
          <p:cNvPr id="3" name="TextBox 2"/>
          <p:cNvSpPr txBox="1"/>
          <p:nvPr userDrawn="1"/>
        </p:nvSpPr>
        <p:spPr>
          <a:xfrm>
            <a:off x="9605818" y="12505"/>
            <a:ext cx="2493818" cy="3161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54" dirty="0">
                <a:solidFill>
                  <a:srgbClr val="FF0000"/>
                </a:solidFill>
                <a:latin typeface="Neo Sans Intel Medium" pitchFamily="34" charset="0"/>
              </a:rPr>
              <a:t>Intel Confidential</a:t>
            </a:r>
          </a:p>
        </p:txBody>
      </p:sp>
      <p:sp>
        <p:nvSpPr>
          <p:cNvPr id="28" name="Rectangle 5"/>
          <p:cNvSpPr>
            <a:spLocks noChangeArrowheads="1"/>
          </p:cNvSpPr>
          <p:nvPr userDrawn="1"/>
        </p:nvSpPr>
        <p:spPr bwMode="auto">
          <a:xfrm>
            <a:off x="10714182" y="843545"/>
            <a:ext cx="1246909" cy="2237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 algn="r" eaLnBrk="0" hangingPunct="0">
              <a:spcBef>
                <a:spcPct val="50000"/>
              </a:spcBef>
              <a:tabLst>
                <a:tab pos="4432280" algn="ctr"/>
                <a:tab pos="9839892" algn="r"/>
              </a:tabLst>
            </a:pPr>
            <a:r>
              <a:rPr lang="en-US" sz="1454" b="1" dirty="0">
                <a:solidFill>
                  <a:schemeClr val="accent2"/>
                </a:solidFill>
                <a:latin typeface="Calibri" pitchFamily="34" charset="0"/>
                <a:cs typeface="Calibri" pitchFamily="34" charset="0"/>
              </a:rPr>
              <a:t>Slide </a:t>
            </a:r>
            <a:fld id="{3CBE715E-4167-445E-8F25-69DFD044E05F}" type="slidenum">
              <a:rPr lang="en-US" sz="1454" b="1" smtClean="0">
                <a:solidFill>
                  <a:schemeClr val="accent2"/>
                </a:solidFill>
                <a:latin typeface="Calibri" pitchFamily="34" charset="0"/>
                <a:cs typeface="Calibri" pitchFamily="34" charset="0"/>
              </a:rPr>
              <a:pPr algn="r" eaLnBrk="0" hangingPunct="0">
                <a:spcBef>
                  <a:spcPct val="50000"/>
                </a:spcBef>
                <a:tabLst>
                  <a:tab pos="4432280" algn="ctr"/>
                  <a:tab pos="9839892" algn="r"/>
                </a:tabLst>
              </a:pPr>
              <a:t>‹#›</a:t>
            </a:fld>
            <a:endParaRPr lang="en-US" sz="1454" b="1" dirty="0">
              <a:solidFill>
                <a:schemeClr val="accent2"/>
              </a:solidFill>
              <a:latin typeface="Neo Sans Intel" pitchFamily="34" charset="0"/>
            </a:endParaRPr>
          </a:p>
        </p:txBody>
      </p:sp>
      <p:sp>
        <p:nvSpPr>
          <p:cNvPr id="5" name="Rectangle 4"/>
          <p:cNvSpPr/>
          <p:nvPr userDrawn="1"/>
        </p:nvSpPr>
        <p:spPr>
          <a:xfrm>
            <a:off x="92364" y="6463641"/>
            <a:ext cx="12007273" cy="38185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643"/>
          </a:p>
        </p:txBody>
      </p:sp>
      <p:sp>
        <p:nvSpPr>
          <p:cNvPr id="6" name="Content Placeholder 3"/>
          <p:cNvSpPr>
            <a:spLocks noGrp="1"/>
          </p:cNvSpPr>
          <p:nvPr>
            <p:ph sz="half" idx="2"/>
          </p:nvPr>
        </p:nvSpPr>
        <p:spPr>
          <a:xfrm>
            <a:off x="203200" y="133667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Content Placeholder 3"/>
          <p:cNvSpPr>
            <a:spLocks noGrp="1"/>
          </p:cNvSpPr>
          <p:nvPr>
            <p:ph sz="half" idx="11"/>
          </p:nvPr>
        </p:nvSpPr>
        <p:spPr>
          <a:xfrm>
            <a:off x="4165600" y="133667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Content Placeholder 3"/>
          <p:cNvSpPr>
            <a:spLocks noGrp="1"/>
          </p:cNvSpPr>
          <p:nvPr>
            <p:ph sz="half" idx="13"/>
          </p:nvPr>
        </p:nvSpPr>
        <p:spPr>
          <a:xfrm>
            <a:off x="8128000" y="133667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2" name="Content Placeholder 3"/>
          <p:cNvSpPr>
            <a:spLocks noGrp="1"/>
          </p:cNvSpPr>
          <p:nvPr>
            <p:ph sz="half" idx="15"/>
          </p:nvPr>
        </p:nvSpPr>
        <p:spPr>
          <a:xfrm>
            <a:off x="203200" y="424039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4" name="Content Placeholder 3"/>
          <p:cNvSpPr>
            <a:spLocks noGrp="1"/>
          </p:cNvSpPr>
          <p:nvPr>
            <p:ph sz="half" idx="17"/>
          </p:nvPr>
        </p:nvSpPr>
        <p:spPr>
          <a:xfrm>
            <a:off x="4165600" y="424039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6" name="Content Placeholder 3"/>
          <p:cNvSpPr>
            <a:spLocks noGrp="1"/>
          </p:cNvSpPr>
          <p:nvPr>
            <p:ph sz="half" idx="19"/>
          </p:nvPr>
        </p:nvSpPr>
        <p:spPr>
          <a:xfrm>
            <a:off x="8128000" y="424039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31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554182" y="1066801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(Enter title: Goal vs. Gap)</a:t>
            </a:r>
          </a:p>
        </p:txBody>
      </p:sp>
      <p:sp>
        <p:nvSpPr>
          <p:cNvPr id="25" name="Text Placeholder 2"/>
          <p:cNvSpPr>
            <a:spLocks noGrp="1"/>
          </p:cNvSpPr>
          <p:nvPr>
            <p:ph type="body" idx="23" hasCustomPrompt="1"/>
          </p:nvPr>
        </p:nvSpPr>
        <p:spPr>
          <a:xfrm>
            <a:off x="4525818" y="1066801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(Enter title: Model)</a:t>
            </a:r>
          </a:p>
        </p:txBody>
      </p:sp>
      <p:sp>
        <p:nvSpPr>
          <p:cNvPr id="32" name="Text Placeholder 2"/>
          <p:cNvSpPr>
            <a:spLocks noGrp="1"/>
          </p:cNvSpPr>
          <p:nvPr>
            <p:ph type="body" idx="24" hasCustomPrompt="1"/>
          </p:nvPr>
        </p:nvSpPr>
        <p:spPr>
          <a:xfrm>
            <a:off x="8497454" y="1066801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(Enter title: Supporting Results)</a:t>
            </a:r>
          </a:p>
        </p:txBody>
      </p:sp>
      <p:sp>
        <p:nvSpPr>
          <p:cNvPr id="33" name="Text Placeholder 2"/>
          <p:cNvSpPr>
            <a:spLocks noGrp="1"/>
          </p:cNvSpPr>
          <p:nvPr>
            <p:ph type="body" idx="25" hasCustomPrompt="1"/>
          </p:nvPr>
        </p:nvSpPr>
        <p:spPr>
          <a:xfrm>
            <a:off x="8497454" y="3983026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(Enter title: Plan and Projection)</a:t>
            </a:r>
          </a:p>
        </p:txBody>
      </p:sp>
      <p:sp>
        <p:nvSpPr>
          <p:cNvPr id="34" name="Text Placeholder 2"/>
          <p:cNvSpPr>
            <a:spLocks noGrp="1"/>
          </p:cNvSpPr>
          <p:nvPr>
            <p:ph type="body" idx="26" hasCustomPrompt="1"/>
          </p:nvPr>
        </p:nvSpPr>
        <p:spPr>
          <a:xfrm>
            <a:off x="4525818" y="3970522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(Enter title: Strategy)</a:t>
            </a:r>
          </a:p>
        </p:txBody>
      </p:sp>
      <p:sp>
        <p:nvSpPr>
          <p:cNvPr id="35" name="Text Placeholder 2"/>
          <p:cNvSpPr>
            <a:spLocks noGrp="1"/>
          </p:cNvSpPr>
          <p:nvPr>
            <p:ph type="body" idx="27" hasCustomPrompt="1"/>
          </p:nvPr>
        </p:nvSpPr>
        <p:spPr>
          <a:xfrm>
            <a:off x="554182" y="3970522"/>
            <a:ext cx="3140364" cy="265363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(Enter title: Owners &amp; Status)</a:t>
            </a:r>
          </a:p>
        </p:txBody>
      </p:sp>
    </p:spTree>
    <p:extLst>
      <p:ext uri="{BB962C8B-B14F-4D97-AF65-F5344CB8AC3E}">
        <p14:creationId xmlns:p14="http://schemas.microsoft.com/office/powerpoint/2010/main" val="24688311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7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1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554035" indent="0" algn="ctr">
              <a:buNone/>
              <a:defRPr/>
            </a:lvl2pPr>
            <a:lvl3pPr marL="1108070" indent="0" algn="ctr">
              <a:buNone/>
              <a:defRPr/>
            </a:lvl3pPr>
            <a:lvl4pPr marL="1662105" indent="0" algn="ctr">
              <a:buNone/>
              <a:defRPr/>
            </a:lvl4pPr>
            <a:lvl5pPr marL="2216140" indent="0" algn="ctr">
              <a:buNone/>
              <a:defRPr/>
            </a:lvl5pPr>
            <a:lvl6pPr marL="2770175" indent="0" algn="ctr">
              <a:buNone/>
              <a:defRPr/>
            </a:lvl6pPr>
            <a:lvl7pPr marL="3324210" indent="0" algn="ctr">
              <a:buNone/>
              <a:defRPr/>
            </a:lvl7pPr>
            <a:lvl8pPr marL="3878245" indent="0" algn="ctr">
              <a:buNone/>
              <a:defRPr/>
            </a:lvl8pPr>
            <a:lvl9pPr marL="443228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2"/>
            <a:ext cx="10363200" cy="1362076"/>
          </a:xfrm>
        </p:spPr>
        <p:txBody>
          <a:bodyPr anchor="t"/>
          <a:lstStyle>
            <a:lvl1pPr algn="l">
              <a:defRPr sz="4847" b="1" cap="small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424"/>
            </a:lvl1pPr>
            <a:lvl2pPr marL="554035" indent="0">
              <a:buNone/>
              <a:defRPr sz="2181"/>
            </a:lvl2pPr>
            <a:lvl3pPr marL="1108070" indent="0">
              <a:buNone/>
              <a:defRPr sz="1939"/>
            </a:lvl3pPr>
            <a:lvl4pPr marL="1662105" indent="0">
              <a:buNone/>
              <a:defRPr sz="1697"/>
            </a:lvl4pPr>
            <a:lvl5pPr marL="2216140" indent="0">
              <a:buNone/>
              <a:defRPr sz="1697"/>
            </a:lvl5pPr>
            <a:lvl6pPr marL="2770175" indent="0">
              <a:buNone/>
              <a:defRPr sz="1697"/>
            </a:lvl6pPr>
            <a:lvl7pPr marL="3324210" indent="0">
              <a:buNone/>
              <a:defRPr sz="1697"/>
            </a:lvl7pPr>
            <a:lvl8pPr marL="3878245" indent="0">
              <a:buNone/>
              <a:defRPr sz="1697"/>
            </a:lvl8pPr>
            <a:lvl9pPr marL="4432280" indent="0">
              <a:buNone/>
              <a:defRPr sz="1697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219200"/>
            <a:ext cx="5080000" cy="4876800"/>
          </a:xfrm>
        </p:spPr>
        <p:txBody>
          <a:bodyPr/>
          <a:lstStyle>
            <a:lvl1pPr>
              <a:defRPr sz="3393"/>
            </a:lvl1pPr>
            <a:lvl2pPr>
              <a:defRPr sz="2908"/>
            </a:lvl2pPr>
            <a:lvl3pPr>
              <a:defRPr sz="2424"/>
            </a:lvl3pPr>
            <a:lvl4pPr>
              <a:defRPr sz="2181"/>
            </a:lvl4pPr>
            <a:lvl5pPr>
              <a:defRPr sz="2181"/>
            </a:lvl5pPr>
            <a:lvl6pPr>
              <a:defRPr sz="2181"/>
            </a:lvl6pPr>
            <a:lvl7pPr>
              <a:defRPr sz="2181"/>
            </a:lvl7pPr>
            <a:lvl8pPr>
              <a:defRPr sz="2181"/>
            </a:lvl8pPr>
            <a:lvl9pPr>
              <a:defRPr sz="2181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219200"/>
            <a:ext cx="5080000" cy="4876800"/>
          </a:xfrm>
        </p:spPr>
        <p:txBody>
          <a:bodyPr/>
          <a:lstStyle>
            <a:lvl1pPr>
              <a:defRPr sz="3393"/>
            </a:lvl1pPr>
            <a:lvl2pPr>
              <a:defRPr sz="2908"/>
            </a:lvl2pPr>
            <a:lvl3pPr>
              <a:defRPr sz="2424"/>
            </a:lvl3pPr>
            <a:lvl4pPr>
              <a:defRPr sz="2181"/>
            </a:lvl4pPr>
            <a:lvl5pPr>
              <a:defRPr sz="2181"/>
            </a:lvl5pPr>
            <a:lvl6pPr>
              <a:defRPr sz="2181"/>
            </a:lvl6pPr>
            <a:lvl7pPr>
              <a:defRPr sz="2181"/>
            </a:lvl7pPr>
            <a:lvl8pPr>
              <a:defRPr sz="2181"/>
            </a:lvl8pPr>
            <a:lvl9pPr>
              <a:defRPr sz="2181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9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4"/>
            <a:ext cx="5386918" cy="639763"/>
          </a:xfrm>
        </p:spPr>
        <p:txBody>
          <a:bodyPr anchor="b"/>
          <a:lstStyle>
            <a:lvl1pPr marL="0" indent="0">
              <a:buNone/>
              <a:defRPr sz="2908" b="1"/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4"/>
            <a:ext cx="5386918" cy="3951289"/>
          </a:xfrm>
        </p:spPr>
        <p:txBody>
          <a:bodyPr/>
          <a:lstStyle>
            <a:lvl1pPr>
              <a:defRPr sz="2908"/>
            </a:lvl1pPr>
            <a:lvl2pPr>
              <a:defRPr sz="2424"/>
            </a:lvl2pPr>
            <a:lvl3pPr>
              <a:defRPr sz="2181"/>
            </a:lvl3pPr>
            <a:lvl4pPr>
              <a:defRPr sz="1939"/>
            </a:lvl4pPr>
            <a:lvl5pPr>
              <a:defRPr sz="1939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1" y="1535114"/>
            <a:ext cx="5389034" cy="639763"/>
          </a:xfrm>
        </p:spPr>
        <p:txBody>
          <a:bodyPr anchor="b"/>
          <a:lstStyle>
            <a:lvl1pPr marL="0" indent="0">
              <a:buNone/>
              <a:defRPr sz="2908" b="1"/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1" y="2174874"/>
            <a:ext cx="5389034" cy="3951289"/>
          </a:xfrm>
        </p:spPr>
        <p:txBody>
          <a:bodyPr/>
          <a:lstStyle>
            <a:lvl1pPr>
              <a:defRPr sz="2908"/>
            </a:lvl1pPr>
            <a:lvl2pPr>
              <a:defRPr sz="2424"/>
            </a:lvl2pPr>
            <a:lvl3pPr>
              <a:defRPr sz="2181"/>
            </a:lvl3pPr>
            <a:lvl4pPr>
              <a:defRPr sz="1939"/>
            </a:lvl4pPr>
            <a:lvl5pPr>
              <a:defRPr sz="1939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152400"/>
            <a:ext cx="103632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219200"/>
            <a:ext cx="103632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8613" name="Rectangle 5"/>
          <p:cNvSpPr>
            <a:spLocks noChangeArrowheads="1"/>
          </p:cNvSpPr>
          <p:nvPr/>
        </p:nvSpPr>
        <p:spPr bwMode="auto">
          <a:xfrm>
            <a:off x="5080000" y="6621722"/>
            <a:ext cx="2133600" cy="2237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 algn="ctr" eaLnBrk="0" hangingPunct="0">
              <a:spcBef>
                <a:spcPct val="50000"/>
              </a:spcBef>
              <a:tabLst>
                <a:tab pos="4432280" algn="ctr"/>
                <a:tab pos="9839892" algn="r"/>
              </a:tabLst>
            </a:pPr>
            <a:fld id="{3CBE715E-4167-445E-8F25-69DFD044E05F}" type="slidenum">
              <a:rPr lang="en-US" sz="1454" b="0" smtClean="0">
                <a:latin typeface="Calibri" pitchFamily="34" charset="0"/>
                <a:cs typeface="Calibri" pitchFamily="34" charset="0"/>
              </a:rPr>
              <a:pPr algn="ctr" eaLnBrk="0" hangingPunct="0">
                <a:spcBef>
                  <a:spcPct val="50000"/>
                </a:spcBef>
                <a:tabLst>
                  <a:tab pos="4432280" algn="ctr"/>
                  <a:tab pos="9839892" algn="r"/>
                </a:tabLst>
              </a:pPr>
              <a:t>‹#›</a:t>
            </a:fld>
            <a:endParaRPr lang="en-US" sz="1454" b="1" dirty="0">
              <a:latin typeface="Neo Sans Inte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077200" y="6534554"/>
            <a:ext cx="4013201" cy="3161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54" baseline="0" dirty="0">
                <a:latin typeface="Calibri" pitchFamily="34" charset="0"/>
                <a:cs typeface="Calibri" pitchFamily="34" charset="0"/>
              </a:rPr>
              <a:t>NSG Advanced Pathfinding</a:t>
            </a:r>
            <a:endParaRPr lang="en-US" sz="1454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0" name="Rectangle 4"/>
          <p:cNvSpPr>
            <a:spLocks noChangeArrowheads="1"/>
          </p:cNvSpPr>
          <p:nvPr/>
        </p:nvSpPr>
        <p:spPr bwMode="auto">
          <a:xfrm>
            <a:off x="1413164" y="6471760"/>
            <a:ext cx="2701636" cy="3738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111575" tIns="55788" rIns="111575" bIns="55788">
            <a:spAutoFit/>
          </a:bodyPr>
          <a:lstStyle/>
          <a:p>
            <a:pPr algn="ctr" eaLnBrk="0" hangingPunct="0">
              <a:defRPr/>
            </a:pPr>
            <a:r>
              <a:rPr lang="en-US" sz="1697" b="1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Intel Confidential</a:t>
            </a:r>
          </a:p>
        </p:txBody>
      </p:sp>
      <p:pic>
        <p:nvPicPr>
          <p:cNvPr id="12" name="Picture 6"/>
          <p:cNvPicPr>
            <a:picLocks noChangeAspect="1" noChangeArrowheads="1"/>
          </p:cNvPicPr>
          <p:nvPr/>
        </p:nvPicPr>
        <p:blipFill>
          <a:blip r:embed="rId15" cstate="screen"/>
          <a:srcRect/>
          <a:stretch>
            <a:fillRect/>
          </a:stretch>
        </p:blipFill>
        <p:spPr bwMode="auto">
          <a:xfrm>
            <a:off x="92363" y="6477003"/>
            <a:ext cx="593437" cy="368498"/>
          </a:xfrm>
          <a:prstGeom prst="rect">
            <a:avLst/>
          </a:prstGeom>
          <a:noFill/>
          <a:ln w="1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3" r:id="rId2"/>
    <p:sldLayoutId id="2147483673" r:id="rId3"/>
    <p:sldLayoutId id="2147483662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  <p:sldLayoutId id="2147483671" r:id="rId12"/>
    <p:sldLayoutId id="2147483672" r:id="rId13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Calibri" pitchFamily="34" charset="0"/>
          <a:ea typeface="+mj-ea"/>
          <a:cs typeface="Calibri" pitchFamily="34" charset="0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5pPr>
      <a:lvl6pPr marL="554035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6pPr>
      <a:lvl7pPr marL="1108070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7pPr>
      <a:lvl8pPr marL="1662105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8pPr>
      <a:lvl9pPr marL="2216140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9pPr>
    </p:titleStyle>
    <p:bodyStyle>
      <a:lvl1pPr marL="415526" indent="-415526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•"/>
        <a:defRPr sz="3878" b="1">
          <a:solidFill>
            <a:schemeClr val="tx1"/>
          </a:solidFill>
          <a:latin typeface="Calibri" pitchFamily="34" charset="0"/>
          <a:ea typeface="+mn-ea"/>
          <a:cs typeface="Calibri" pitchFamily="34" charset="0"/>
        </a:defRPr>
      </a:lvl1pPr>
      <a:lvl2pPr marL="900307" indent="-346272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–"/>
        <a:defRPr sz="3878">
          <a:solidFill>
            <a:schemeClr val="tx1"/>
          </a:solidFill>
          <a:latin typeface="Calibri" pitchFamily="34" charset="0"/>
          <a:cs typeface="Calibri" pitchFamily="34" charset="0"/>
        </a:defRPr>
      </a:lvl2pPr>
      <a:lvl3pPr marL="1385087" indent="-277017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•"/>
        <a:defRPr sz="3393">
          <a:solidFill>
            <a:schemeClr val="tx1"/>
          </a:solidFill>
          <a:latin typeface="Calibri" pitchFamily="34" charset="0"/>
          <a:cs typeface="Calibri" pitchFamily="34" charset="0"/>
        </a:defRPr>
      </a:lvl3pPr>
      <a:lvl4pPr marL="1939122" indent="-277017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–"/>
        <a:defRPr sz="2908">
          <a:solidFill>
            <a:schemeClr val="tx1"/>
          </a:solidFill>
          <a:latin typeface="Calibri" pitchFamily="34" charset="0"/>
          <a:cs typeface="Calibri" pitchFamily="34" charset="0"/>
        </a:defRPr>
      </a:lvl4pPr>
      <a:lvl5pPr marL="2493157" indent="-277017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Calibri" pitchFamily="34" charset="0"/>
          <a:cs typeface="Calibri" pitchFamily="34" charset="0"/>
        </a:defRPr>
      </a:lvl5pPr>
      <a:lvl6pPr marL="3047192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6pPr>
      <a:lvl7pPr marL="3601227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7pPr>
      <a:lvl8pPr marL="4155262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8pPr>
      <a:lvl9pPr marL="4709297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1pPr>
      <a:lvl2pPr marL="55403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2pPr>
      <a:lvl3pPr marL="110807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3pPr>
      <a:lvl4pPr marL="166210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4pPr>
      <a:lvl5pPr marL="221614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5pPr>
      <a:lvl6pPr marL="277017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6pPr>
      <a:lvl7pPr marL="332421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7pPr>
      <a:lvl8pPr marL="387824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8pPr>
      <a:lvl9pPr marL="443228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854C53-90EC-F44B-886D-ADF9857E3E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97536"/>
            <a:ext cx="10363200" cy="283464"/>
          </a:xfrm>
        </p:spPr>
        <p:txBody>
          <a:bodyPr/>
          <a:lstStyle/>
          <a:p>
            <a:r>
              <a:rPr lang="en-US" sz="2400" dirty="0"/>
              <a:t>3DXP Pathfinding team </a:t>
            </a:r>
            <a:r>
              <a:rPr lang="en-US" sz="2400" dirty="0" err="1"/>
              <a:t>iMBO</a:t>
            </a:r>
            <a:r>
              <a:rPr lang="en-US" sz="2400" dirty="0"/>
              <a:t> – Q3 tracking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1CF111C0-3271-2648-9172-6EEB87E2A3A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00816977"/>
              </p:ext>
            </p:extLst>
          </p:nvPr>
        </p:nvGraphicFramePr>
        <p:xfrm>
          <a:off x="152400" y="582168"/>
          <a:ext cx="11935183" cy="5790692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638300">
                  <a:extLst>
                    <a:ext uri="{9D8B030D-6E8A-4147-A177-3AD203B41FA5}">
                      <a16:colId xmlns:a16="http://schemas.microsoft.com/office/drawing/2014/main" val="3139680254"/>
                    </a:ext>
                  </a:extLst>
                </a:gridCol>
                <a:gridCol w="1638300">
                  <a:extLst>
                    <a:ext uri="{9D8B030D-6E8A-4147-A177-3AD203B41FA5}">
                      <a16:colId xmlns:a16="http://schemas.microsoft.com/office/drawing/2014/main" val="1374354601"/>
                    </a:ext>
                  </a:extLst>
                </a:gridCol>
                <a:gridCol w="4896565">
                  <a:extLst>
                    <a:ext uri="{9D8B030D-6E8A-4147-A177-3AD203B41FA5}">
                      <a16:colId xmlns:a16="http://schemas.microsoft.com/office/drawing/2014/main" val="2486698611"/>
                    </a:ext>
                  </a:extLst>
                </a:gridCol>
                <a:gridCol w="576183">
                  <a:extLst>
                    <a:ext uri="{9D8B030D-6E8A-4147-A177-3AD203B41FA5}">
                      <a16:colId xmlns:a16="http://schemas.microsoft.com/office/drawing/2014/main" val="1544301155"/>
                    </a:ext>
                  </a:extLst>
                </a:gridCol>
                <a:gridCol w="1590835">
                  <a:extLst>
                    <a:ext uri="{9D8B030D-6E8A-4147-A177-3AD203B41FA5}">
                      <a16:colId xmlns:a16="http://schemas.microsoft.com/office/drawing/2014/main" val="2031137534"/>
                    </a:ext>
                  </a:extLst>
                </a:gridCol>
                <a:gridCol w="804782">
                  <a:extLst>
                    <a:ext uri="{9D8B030D-6E8A-4147-A177-3AD203B41FA5}">
                      <a16:colId xmlns:a16="http://schemas.microsoft.com/office/drawing/2014/main" val="759074784"/>
                    </a:ext>
                  </a:extLst>
                </a:gridCol>
                <a:gridCol w="790218">
                  <a:extLst>
                    <a:ext uri="{9D8B030D-6E8A-4147-A177-3AD203B41FA5}">
                      <a16:colId xmlns:a16="http://schemas.microsoft.com/office/drawing/2014/main" val="516116082"/>
                    </a:ext>
                  </a:extLst>
                </a:gridCol>
              </a:tblGrid>
              <a:tr h="152400"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Objectives</a:t>
                      </a:r>
                    </a:p>
                  </a:txBody>
                  <a:tcPr marL="18288" marR="18288" marT="9144" marB="9144" anchor="ctr"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Next Milestone</a:t>
                      </a:r>
                    </a:p>
                  </a:txBody>
                  <a:tcPr marL="18288" marR="18288" marT="9144" marB="9144" anchor="ctr"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Key Results (As measured by)</a:t>
                      </a:r>
                    </a:p>
                  </a:txBody>
                  <a:tcPr marL="18288" marR="18288" marT="9144" marB="914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ECD</a:t>
                      </a:r>
                    </a:p>
                  </a:txBody>
                  <a:tcPr marL="18288" marR="18288" marT="9144" marB="9144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Tracking</a:t>
                      </a:r>
                    </a:p>
                  </a:txBody>
                  <a:tcPr marL="18288" marR="18288" marT="9144" marB="9144" anchor="ctr"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Owner</a:t>
                      </a:r>
                    </a:p>
                  </a:txBody>
                  <a:tcPr marL="18288" marR="18288" marT="9144" marB="9144" anchor="ctr"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Customer*</a:t>
                      </a:r>
                    </a:p>
                  </a:txBody>
                  <a:tcPr marL="18288" marR="18288" marT="9144" marB="9144" anchor="ctr"/>
                </a:tc>
                <a:extLst>
                  <a:ext uri="{0D108BD9-81ED-4DB2-BD59-A6C34878D82A}">
                    <a16:rowId xmlns:a16="http://schemas.microsoft.com/office/drawing/2014/main" val="1446794339"/>
                  </a:ext>
                </a:extLst>
              </a:tr>
              <a:tr h="0">
                <a:tc rowSpan="2">
                  <a:txBody>
                    <a:bodyPr/>
                    <a:lstStyle/>
                    <a:p>
                      <a:r>
                        <a:rPr lang="en-US" sz="12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MWG Metrology </a:t>
                      </a:r>
                    </a:p>
                  </a:txBody>
                  <a:tcPr marL="18288" marR="18288" marT="9144" marB="9144" anchor="ctr"/>
                </a:tc>
                <a:tc rowSpan="2">
                  <a:txBody>
                    <a:bodyPr/>
                    <a:lstStyle/>
                    <a:p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L0-L1E scorecard achieves 2 weeks info-turn</a:t>
                      </a:r>
                      <a:endParaRPr lang="en-US" sz="12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8288" marR="18288" marT="9144" marB="9144" anchor="ctr"/>
                </a:tc>
                <a:tc>
                  <a:txBody>
                    <a:bodyPr/>
                    <a:lstStyle/>
                    <a:p>
                      <a:r>
                        <a:rPr lang="en-US" sz="12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MID structural yield &gt; 90% (6 lots)</a:t>
                      </a:r>
                    </a:p>
                  </a:txBody>
                  <a:tcPr marL="18288" marR="18288" marT="9144" marB="914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WW51</a:t>
                      </a:r>
                    </a:p>
                  </a:txBody>
                  <a:tcPr marL="18288" marR="18288" marT="9144" marB="9144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WW36 lead lot</a:t>
                      </a:r>
                    </a:p>
                  </a:txBody>
                  <a:tcPr marL="18288" marR="18288" marT="9144" marB="9144" anchor="ctr"/>
                </a:tc>
                <a:tc rowSpan="2">
                  <a:txBody>
                    <a:bodyPr/>
                    <a:lstStyle/>
                    <a:p>
                      <a:r>
                        <a:rPr lang="en-US" sz="12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Fuga</a:t>
                      </a:r>
                    </a:p>
                  </a:txBody>
                  <a:tcPr marL="18288" marR="18288" marT="9144" marB="9144" anchor="ctr"/>
                </a:tc>
                <a:tc rowSpan="2">
                  <a:txBody>
                    <a:bodyPr/>
                    <a:lstStyle/>
                    <a:p>
                      <a:r>
                        <a:rPr lang="en-US" sz="12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Mat Int. </a:t>
                      </a:r>
                    </a:p>
                    <a:p>
                      <a:r>
                        <a:rPr lang="en-US" sz="12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(Max)</a:t>
                      </a:r>
                    </a:p>
                  </a:txBody>
                  <a:tcPr marL="18288" marR="18288" marT="9144" marB="9144" anchor="ctr"/>
                </a:tc>
                <a:extLst>
                  <a:ext uri="{0D108BD9-81ED-4DB2-BD59-A6C34878D82A}">
                    <a16:rowId xmlns:a16="http://schemas.microsoft.com/office/drawing/2014/main" val="924989465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MID functionality yield &gt; 90% (6 lots)</a:t>
                      </a:r>
                    </a:p>
                  </a:txBody>
                  <a:tcPr marL="18288" marR="18288" marT="9144" marB="914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WW51</a:t>
                      </a:r>
                    </a:p>
                  </a:txBody>
                  <a:tcPr marL="18288" marR="18288" marT="9144" marB="9144" anchor="ctr"/>
                </a:tc>
                <a:tc>
                  <a:txBody>
                    <a:bodyPr/>
                    <a:lstStyle/>
                    <a:p>
                      <a:pPr marL="0" marR="0" lvl="0" indent="0" algn="l" defTabSz="1108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WW38 SD flow</a:t>
                      </a:r>
                    </a:p>
                  </a:txBody>
                  <a:tcPr marL="18288" marR="18288" marT="9144" marB="9144"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91525023"/>
                  </a:ext>
                </a:extLst>
              </a:tr>
              <a:tr h="0">
                <a:tc>
                  <a:txBody>
                    <a:bodyPr/>
                    <a:lstStyle/>
                    <a:p>
                      <a:endParaRPr lang="en-US" sz="1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8288" marR="18288" marT="9144" marB="9144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8288" marR="18288" marT="9144" marB="9144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288" marR="18288" marT="9144" marB="9144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288" marR="18288" marT="9144" marB="9144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8288" marR="18288" marT="9144" marB="9144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8288" marR="18288" marT="9144" marB="9144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8288" marR="18288" marT="9144" marB="9144" anchor="ctr"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61532192"/>
                  </a:ext>
                </a:extLst>
              </a:tr>
              <a:tr h="185420">
                <a:tc>
                  <a:txBody>
                    <a:bodyPr/>
                    <a:lstStyle/>
                    <a:p>
                      <a:r>
                        <a:rPr lang="en-US" sz="12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TD: SXP scaling limit</a:t>
                      </a:r>
                    </a:p>
                  </a:txBody>
                  <a:tcPr marL="18288" marR="18288" marT="9144" marB="9144" anchor="ctr"/>
                </a:tc>
                <a:tc>
                  <a:txBody>
                    <a:bodyPr/>
                    <a:lstStyle/>
                    <a:p>
                      <a:r>
                        <a:rPr lang="en-US" sz="12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TD: SXP scaling limit</a:t>
                      </a:r>
                    </a:p>
                  </a:txBody>
                  <a:tcPr marL="18288" marR="18288" marT="9144" marB="9144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26.5p TD model and mitigation plan </a:t>
                      </a:r>
                    </a:p>
                  </a:txBody>
                  <a:tcPr marL="18288" marR="18288" marT="9144" marB="9144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WW34</a:t>
                      </a:r>
                    </a:p>
                  </a:txBody>
                  <a:tcPr marL="18288" marR="18288" marT="9144" marB="9144" anchor="ctr"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Sim vs. Si in progress</a:t>
                      </a:r>
                    </a:p>
                  </a:txBody>
                  <a:tcPr marL="18288" marR="18288" marT="9144" marB="9144" anchor="ctr"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Lu</a:t>
                      </a:r>
                    </a:p>
                  </a:txBody>
                  <a:tcPr marL="18288" marR="18288" marT="9144" marB="9144" anchor="ctr"/>
                </a:tc>
                <a:tc rowSpan="11">
                  <a:txBody>
                    <a:bodyPr/>
                    <a:lstStyle/>
                    <a:p>
                      <a:r>
                        <a:rPr lang="en-US" sz="12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Optane PF </a:t>
                      </a:r>
                    </a:p>
                    <a:p>
                      <a:r>
                        <a:rPr lang="en-US" sz="12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(Al)</a:t>
                      </a:r>
                    </a:p>
                  </a:txBody>
                  <a:tcPr marL="18288" marR="18288" marT="9144" marB="9144" anchor="ctr"/>
                </a:tc>
                <a:extLst>
                  <a:ext uri="{0D108BD9-81ED-4DB2-BD59-A6C34878D82A}">
                    <a16:rowId xmlns:a16="http://schemas.microsoft.com/office/drawing/2014/main" val="99554329"/>
                  </a:ext>
                </a:extLst>
              </a:tr>
              <a:tr h="185420">
                <a:tc rowSpan="10">
                  <a:txBody>
                    <a:bodyPr/>
                    <a:lstStyle/>
                    <a:p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P1250 Exit Pathfinding</a:t>
                      </a:r>
                      <a:endParaRPr lang="en-US" sz="12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8288" marR="18288" marT="9144" marB="9144" anchor="ctr"/>
                </a:tc>
                <a:tc rowSpan="4">
                  <a:txBody>
                    <a:bodyPr/>
                    <a:lstStyle/>
                    <a:p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26.5p BiSM definitions – </a:t>
                      </a:r>
                    </a:p>
                    <a:p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(MTS defined, </a:t>
                      </a:r>
                    </a:p>
                    <a:p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BWF LRP met)</a:t>
                      </a:r>
                      <a:endParaRPr lang="en-US" sz="12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8288" marR="18288" marT="9144" marB="9144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SD only Spider (S35X): main array structural yield &gt; 30%</a:t>
                      </a:r>
                    </a:p>
                  </a:txBody>
                  <a:tcPr marL="18288" marR="18288" marT="9144" marB="9144" anchor="ctr"/>
                </a:tc>
                <a:tc rowSpan="2" gridSpan="2"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Pending receivables </a:t>
                      </a:r>
                    </a:p>
                    <a:p>
                      <a:pPr algn="l" fontAlgn="ctr"/>
                      <a:r>
                        <a:rPr lang="en-U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(SXP Spider yield and tools)</a:t>
                      </a:r>
                    </a:p>
                  </a:txBody>
                  <a:tcPr marL="18288" marR="18288" marT="9144" marB="9144" anchor="ctr"/>
                </a:tc>
                <a:tc rowSpan="2" hMerge="1">
                  <a:txBody>
                    <a:bodyPr/>
                    <a:lstStyle/>
                    <a:p>
                      <a:pPr algn="l"/>
                      <a:endParaRPr lang="en-US" sz="14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8288" marR="18288" marT="9144" marB="9144" anchor="ctr"/>
                </a:tc>
                <a:tc rowSpan="3">
                  <a:txBody>
                    <a:bodyPr/>
                    <a:lstStyle/>
                    <a:p>
                      <a:r>
                        <a:rPr lang="en-US" sz="12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Fuga</a:t>
                      </a:r>
                    </a:p>
                  </a:txBody>
                  <a:tcPr marL="18288" marR="18288" marT="9144" marB="9144" anchor="ctr"/>
                </a:tc>
                <a:tc vMerge="1">
                  <a:txBody>
                    <a:bodyPr/>
                    <a:lstStyle/>
                    <a:p>
                      <a:endParaRPr lang="en-US" sz="14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8288" marR="18288" marT="9144" marB="9144" anchor="ctr"/>
                </a:tc>
                <a:extLst>
                  <a:ext uri="{0D108BD9-81ED-4DB2-BD59-A6C34878D82A}">
                    <a16:rowId xmlns:a16="http://schemas.microsoft.com/office/drawing/2014/main" val="2728039452"/>
                  </a:ext>
                </a:extLst>
              </a:tr>
              <a:tr h="18542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10807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SD only Spider (S35X): SR71 </a:t>
                      </a:r>
                      <a:r>
                        <a:rPr lang="en-US" sz="12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I</a:t>
                      </a:r>
                      <a:r>
                        <a:rPr lang="en-US" sz="1200" b="0" i="0" u="none" strike="noStrike" baseline="-25000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program</a:t>
                      </a:r>
                      <a:r>
                        <a:rPr lang="en-U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 &lt; 40uA, PG4 yield &gt; 30% for </a:t>
                      </a:r>
                      <a:r>
                        <a:rPr lang="en-US" sz="12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si</a:t>
                      </a:r>
                      <a:r>
                        <a:rPr lang="en-U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-based DTS</a:t>
                      </a:r>
                    </a:p>
                  </a:txBody>
                  <a:tcPr marL="18288" marR="18288" marT="9144" marB="9144" anchor="ctr"/>
                </a:tc>
                <a:tc gridSpan="2" vMerge="1">
                  <a:txBody>
                    <a:bodyPr/>
                    <a:lstStyle/>
                    <a:p>
                      <a:pPr marL="0" marR="0" lvl="0" indent="0" algn="ctr" defTabSz="110807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288" marR="18288" marT="9144" marB="9144" anchor="ctr"/>
                </a:tc>
                <a:tc hMerge="1" vMerge="1">
                  <a:txBody>
                    <a:bodyPr/>
                    <a:lstStyle/>
                    <a:p>
                      <a:pPr algn="l"/>
                      <a:endParaRPr lang="en-US" sz="14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8288" marR="18288" marT="9144" marB="9144"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27106860"/>
                  </a:ext>
                </a:extLst>
              </a:tr>
              <a:tr h="18542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10807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SD model (MT, I-V, ab initio) with Rev6.2 silicon (for symmetry and scalability DOE intercept) </a:t>
                      </a:r>
                    </a:p>
                  </a:txBody>
                  <a:tcPr marL="18288" marR="18288" marT="9144" marB="9144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WW39</a:t>
                      </a:r>
                    </a:p>
                  </a:txBody>
                  <a:tcPr marL="18288" marR="18288" marT="9144" marB="9144" anchor="ctr"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Exp. model done</a:t>
                      </a:r>
                    </a:p>
                  </a:txBody>
                  <a:tcPr marL="18288" marR="18288" marT="9144" marB="9144" anchor="ctr"/>
                </a:tc>
                <a:tc vMerge="1">
                  <a:txBody>
                    <a:bodyPr/>
                    <a:lstStyle/>
                    <a:p>
                      <a:endParaRPr lang="en-US" sz="12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8288" marR="18288" marT="9144" marB="9144"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22576272"/>
                  </a:ext>
                </a:extLst>
              </a:tr>
              <a:tr h="185420">
                <a:tc vMerge="1">
                  <a:txBody>
                    <a:bodyPr/>
                    <a:lstStyle/>
                    <a:p>
                      <a:endParaRPr lang="en-US" sz="14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8288" marR="18288" marT="9144" marB="9144" anchor="ctr"/>
                </a:tc>
                <a:tc vMerge="1">
                  <a:txBody>
                    <a:bodyPr/>
                    <a:lstStyle/>
                    <a:p>
                      <a:endParaRPr lang="en-US" sz="14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8288" marR="18288" marT="9144" marB="9144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Paper based 3T decoder architecture meet LRP goal </a:t>
                      </a:r>
                    </a:p>
                  </a:txBody>
                  <a:tcPr marL="18288" marR="18288" marT="9144" marB="9144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WW39</a:t>
                      </a:r>
                    </a:p>
                  </a:txBody>
                  <a:tcPr marL="18288" marR="18288" marT="9144" marB="9144" anchor="b"/>
                </a:tc>
                <a:tc>
                  <a:txBody>
                    <a:bodyPr/>
                    <a:lstStyle/>
                    <a:p>
                      <a:pPr algn="l"/>
                      <a:endParaRPr lang="en-US" sz="12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8288" marR="18288" marT="9144" marB="9144" anchor="ctr"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Balaji</a:t>
                      </a:r>
                    </a:p>
                  </a:txBody>
                  <a:tcPr marL="18288" marR="18288" marT="9144" marB="9144"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96599091"/>
                  </a:ext>
                </a:extLst>
              </a:tr>
              <a:tr h="185420">
                <a:tc vMerge="1">
                  <a:txBody>
                    <a:bodyPr/>
                    <a:lstStyle/>
                    <a:p>
                      <a:endParaRPr lang="en-US" sz="12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8288" marR="18288" marT="9144" marB="9144" anchor="ctr"/>
                </a:tc>
                <a:tc rowSpan="3">
                  <a:txBody>
                    <a:bodyPr/>
                    <a:lstStyle/>
                    <a:p>
                      <a:r>
                        <a:rPr lang="en-US" sz="12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26.5p CMOS exit PF</a:t>
                      </a:r>
                    </a:p>
                  </a:txBody>
                  <a:tcPr marL="18288" marR="18288" marT="9144" marB="9144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Paper based design rule validated with TC03</a:t>
                      </a:r>
                    </a:p>
                  </a:txBody>
                  <a:tcPr marL="18288" marR="18288" marT="9144" marB="9144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WW49</a:t>
                      </a:r>
                    </a:p>
                  </a:txBody>
                  <a:tcPr marL="18288" marR="18288" marT="9144" marB="9144" anchor="b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Si data done</a:t>
                      </a:r>
                    </a:p>
                  </a:txBody>
                  <a:tcPr marL="18288" marR="18288" marT="9144" marB="9144" anchor="ctr"/>
                </a:tc>
                <a:tc rowSpan="2">
                  <a:txBody>
                    <a:bodyPr/>
                    <a:lstStyle/>
                    <a:p>
                      <a:r>
                        <a:rPr lang="en-US" sz="12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Luo</a:t>
                      </a:r>
                    </a:p>
                  </a:txBody>
                  <a:tcPr marL="18288" marR="18288" marT="9144" marB="9144" anchor="ctr"/>
                </a:tc>
                <a:tc vMerge="1">
                  <a:txBody>
                    <a:bodyPr/>
                    <a:lstStyle/>
                    <a:p>
                      <a:endParaRPr lang="en-US" sz="14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8288" marR="18288" marT="9144" marB="9144" anchor="ctr"/>
                </a:tc>
                <a:extLst>
                  <a:ext uri="{0D108BD9-81ED-4DB2-BD59-A6C34878D82A}">
                    <a16:rowId xmlns:a16="http://schemas.microsoft.com/office/drawing/2014/main" val="2413186841"/>
                  </a:ext>
                </a:extLst>
              </a:tr>
              <a:tr h="18542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10807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TCAD based pitch cell and HVT scaling validated with TC03 DOE</a:t>
                      </a:r>
                    </a:p>
                  </a:txBody>
                  <a:tcPr marL="18288" marR="18288" marT="9144" marB="9144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WW49</a:t>
                      </a:r>
                    </a:p>
                  </a:txBody>
                  <a:tcPr marL="18288" marR="18288" marT="9144" marB="9144" anchor="b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 lots planned</a:t>
                      </a:r>
                    </a:p>
                  </a:txBody>
                  <a:tcPr marL="18288" marR="18288" marT="9144" marB="9144" anchor="ctr"/>
                </a:tc>
                <a:tc vMerge="1">
                  <a:txBody>
                    <a:bodyPr/>
                    <a:lstStyle/>
                    <a:p>
                      <a:endParaRPr lang="en-US" sz="14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8288" marR="18288" marT="9144" marB="9144"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52652093"/>
                  </a:ext>
                </a:extLst>
              </a:tr>
              <a:tr h="185420">
                <a:tc vMerge="1">
                  <a:txBody>
                    <a:bodyPr/>
                    <a:lstStyle/>
                    <a:p>
                      <a:endParaRPr lang="en-US" sz="14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8288" marR="18288" marT="9144" marB="9144" anchor="ctr"/>
                </a:tc>
                <a:tc vMerge="1">
                  <a:txBody>
                    <a:bodyPr/>
                    <a:lstStyle/>
                    <a:p>
                      <a:endParaRPr lang="en-US" sz="14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8288" marR="18288" marT="9144" marB="9144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Paper based energy meet BWF LRP goal (32 and 55 </a:t>
                      </a:r>
                      <a:r>
                        <a:rPr lang="en-US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pJ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/b for read and write)</a:t>
                      </a:r>
                    </a:p>
                  </a:txBody>
                  <a:tcPr marL="18288" marR="18288" marT="9144" marB="9144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288" marR="18288" marT="9144" marB="9144" anchor="b"/>
                </a:tc>
                <a:tc>
                  <a:txBody>
                    <a:bodyPr/>
                    <a:lstStyle/>
                    <a:p>
                      <a:pPr algn="l"/>
                      <a:endParaRPr lang="en-US" sz="12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8288" marR="18288" marT="9144" marB="9144" anchor="ctr"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Sandeep</a:t>
                      </a:r>
                    </a:p>
                  </a:txBody>
                  <a:tcPr marL="18288" marR="18288" marT="9144" marB="9144" anchor="ctr"/>
                </a:tc>
                <a:tc vMerge="1">
                  <a:txBody>
                    <a:bodyPr/>
                    <a:lstStyle/>
                    <a:p>
                      <a:endParaRPr lang="en-US" sz="14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8288" marR="18288" marT="9144" marB="9144" anchor="ctr"/>
                </a:tc>
                <a:extLst>
                  <a:ext uri="{0D108BD9-81ED-4DB2-BD59-A6C34878D82A}">
                    <a16:rowId xmlns:a16="http://schemas.microsoft.com/office/drawing/2014/main" val="4154624984"/>
                  </a:ext>
                </a:extLst>
              </a:tr>
              <a:tr h="77216">
                <a:tc vMerge="1">
                  <a:txBody>
                    <a:bodyPr/>
                    <a:lstStyle/>
                    <a:p>
                      <a:endParaRPr lang="en-US" sz="12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8288" marR="18288" marT="9144" marB="9144" anchor="ctr"/>
                </a:tc>
                <a:tc>
                  <a:txBody>
                    <a:bodyPr/>
                    <a:lstStyle/>
                    <a:p>
                      <a:r>
                        <a:rPr lang="en-US" sz="12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CMOS Scaling beyond 26.5p</a:t>
                      </a:r>
                    </a:p>
                  </a:txBody>
                  <a:tcPr marL="18288" marR="18288" marT="9144" marB="9144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Scaling options prioritized with paper-based visibility up to 15p  (83%/G, 3G)</a:t>
                      </a:r>
                    </a:p>
                  </a:txBody>
                  <a:tcPr marL="18288" marR="18288" marT="9144" marB="9144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WW41</a:t>
                      </a:r>
                    </a:p>
                  </a:txBody>
                  <a:tcPr marL="18288" marR="18288" marT="9144" marB="9144" anchor="b"/>
                </a:tc>
                <a:tc>
                  <a:txBody>
                    <a:bodyPr/>
                    <a:lstStyle/>
                    <a:p>
                      <a:pPr algn="l"/>
                      <a:endParaRPr lang="en-US" sz="12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8288" marR="18288" marT="9144" marB="9144" anchor="ctr"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Lou</a:t>
                      </a:r>
                    </a:p>
                  </a:txBody>
                  <a:tcPr marL="18288" marR="18288" marT="9144" marB="9144"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072050"/>
                  </a:ext>
                </a:extLst>
              </a:tr>
              <a:tr h="77216">
                <a:tc vMerge="1">
                  <a:txBody>
                    <a:bodyPr/>
                    <a:lstStyle/>
                    <a:p>
                      <a:endParaRPr lang="en-US" sz="12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8288" marR="18288" marT="9144" marB="9144" anchor="ctr"/>
                </a:tc>
                <a:tc rowSpan="2">
                  <a:txBody>
                    <a:bodyPr/>
                    <a:lstStyle/>
                    <a:p>
                      <a:r>
                        <a:rPr lang="en-US" sz="12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Doubling BW density</a:t>
                      </a:r>
                    </a:p>
                  </a:txBody>
                  <a:tcPr marL="18288" marR="18288" marT="9144" marB="9144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(Full Stack, 1.5b/c)</a:t>
                      </a:r>
                    </a:p>
                  </a:txBody>
                  <a:tcPr marL="18288" marR="18288" marT="9144" marB="9144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288" marR="18288" marT="9144" marB="9144" anchor="b"/>
                </a:tc>
                <a:tc>
                  <a:txBody>
                    <a:bodyPr/>
                    <a:lstStyle/>
                    <a:p>
                      <a:pPr algn="l"/>
                      <a:endParaRPr lang="en-US" sz="12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8288" marR="18288" marT="9144" marB="9144" anchor="ctr"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Sanjay</a:t>
                      </a:r>
                    </a:p>
                  </a:txBody>
                  <a:tcPr marL="18288" marR="18288" marT="9144" marB="9144" anchor="ctr"/>
                </a:tc>
                <a:tc vMerge="1">
                  <a:txBody>
                    <a:bodyPr/>
                    <a:lstStyle/>
                    <a:p>
                      <a:endParaRPr lang="en-US" sz="14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8288" marR="18288" marT="9144" marB="9144" anchor="ctr"/>
                </a:tc>
                <a:extLst>
                  <a:ext uri="{0D108BD9-81ED-4DB2-BD59-A6C34878D82A}">
                    <a16:rowId xmlns:a16="http://schemas.microsoft.com/office/drawing/2014/main" val="2862700134"/>
                  </a:ext>
                </a:extLst>
              </a:tr>
              <a:tr h="15443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(2K by 4K @ 4Deck)</a:t>
                      </a:r>
                    </a:p>
                  </a:txBody>
                  <a:tcPr marL="18288" marR="18288" marT="9144" marB="9144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288" marR="18288" marT="9144" marB="9144" anchor="b"/>
                </a:tc>
                <a:tc>
                  <a:txBody>
                    <a:bodyPr/>
                    <a:lstStyle/>
                    <a:p>
                      <a:pPr algn="l"/>
                      <a:endParaRPr lang="en-US" sz="12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8288" marR="18288" marT="9144" marB="9144" anchor="ctr"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Sandeep</a:t>
                      </a:r>
                    </a:p>
                  </a:txBody>
                  <a:tcPr marL="18288" marR="18288" marT="9144" marB="9144"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19560003"/>
                  </a:ext>
                </a:extLst>
              </a:tr>
              <a:tr h="48768">
                <a:tc>
                  <a:txBody>
                    <a:bodyPr/>
                    <a:lstStyle/>
                    <a:p>
                      <a:pPr algn="l"/>
                      <a:endParaRPr lang="en-US" sz="1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8288" marR="18288" marT="9144" marB="9144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8288" marR="18288" marT="9144" marB="9144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288" marR="18288" marT="9144" marB="9144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288" marR="18288" marT="9144" marB="9144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8288" marR="18288" marT="9144" marB="9144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8288" marR="18288" marT="9144" marB="9144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8288" marR="18288" marT="9144" marB="9144" anchor="ctr"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7738086"/>
                  </a:ext>
                </a:extLst>
              </a:tr>
              <a:tr h="185420">
                <a:tc rowSpan="2">
                  <a:txBody>
                    <a:bodyPr/>
                    <a:lstStyle/>
                    <a:p>
                      <a:r>
                        <a:rPr lang="en-US" sz="12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P1241 W2W </a:t>
                      </a:r>
                      <a:r>
                        <a:rPr lang="en-US" sz="1200" b="1" dirty="0" err="1">
                          <a:latin typeface="Symbol" pitchFamily="2" charset="2"/>
                          <a:cs typeface="Calibri" panose="020F0502020204030204" pitchFamily="34" charset="0"/>
                        </a:rPr>
                        <a:t>t</a:t>
                      </a:r>
                      <a:r>
                        <a:rPr lang="en-US" sz="1200" b="1" baseline="-25000" dirty="0" err="1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cycle</a:t>
                      </a:r>
                      <a:r>
                        <a:rPr lang="en-US" sz="12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&lt; 300ns</a:t>
                      </a:r>
                    </a:p>
                  </a:txBody>
                  <a:tcPr marL="18288" marR="18288" marT="9144" marB="9144" anchor="ctr"/>
                </a:tc>
                <a:tc rowSpan="2">
                  <a:txBody>
                    <a:bodyPr/>
                    <a:lstStyle/>
                    <a:p>
                      <a:r>
                        <a:rPr lang="en-US" sz="12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P1241 W2W </a:t>
                      </a:r>
                      <a:r>
                        <a:rPr lang="en-US" sz="1200" b="1" dirty="0" err="1">
                          <a:latin typeface="Symbol" pitchFamily="2" charset="2"/>
                          <a:cs typeface="Calibri" panose="020F0502020204030204" pitchFamily="34" charset="0"/>
                        </a:rPr>
                        <a:t>t</a:t>
                      </a:r>
                      <a:r>
                        <a:rPr lang="en-US" sz="1200" b="1" baseline="-25000" dirty="0" err="1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cycle</a:t>
                      </a:r>
                      <a:r>
                        <a:rPr lang="en-US" sz="12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&lt; 300ns</a:t>
                      </a:r>
                    </a:p>
                  </a:txBody>
                  <a:tcPr marL="18288" marR="18288" marT="9144" marB="9144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ATF41 3.54 sigma nucleation time &lt; 34ns/80ns (far/near) </a:t>
                      </a:r>
                    </a:p>
                  </a:txBody>
                  <a:tcPr marL="18288" marR="18288" marT="9144" marB="9144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WW36</a:t>
                      </a:r>
                    </a:p>
                  </a:txBody>
                  <a:tcPr marL="18288" marR="18288" marT="9144" marB="9144" anchor="b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30ns gap on D1 (in seg.)</a:t>
                      </a:r>
                    </a:p>
                  </a:txBody>
                  <a:tcPr marL="18288" marR="18288" marT="9144" marB="9144" anchor="ctr"/>
                </a:tc>
                <a:tc rowSpan="2">
                  <a:txBody>
                    <a:bodyPr/>
                    <a:lstStyle/>
                    <a:p>
                      <a:r>
                        <a:rPr lang="en-US" sz="12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Lu</a:t>
                      </a:r>
                    </a:p>
                  </a:txBody>
                  <a:tcPr marL="18288" marR="18288" marT="9144" marB="9144" anchor="ctr"/>
                </a:tc>
                <a:tc rowSpan="9">
                  <a:txBody>
                    <a:bodyPr/>
                    <a:lstStyle/>
                    <a:p>
                      <a:r>
                        <a:rPr lang="en-US" sz="12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P1241</a:t>
                      </a:r>
                    </a:p>
                    <a:p>
                      <a:r>
                        <a:rPr lang="en-US" sz="12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Array</a:t>
                      </a:r>
                    </a:p>
                    <a:p>
                      <a:r>
                        <a:rPr lang="en-US" sz="12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(Sanjay) </a:t>
                      </a:r>
                    </a:p>
                  </a:txBody>
                  <a:tcPr marL="18288" marR="18288" marT="9144" marB="9144" anchor="ctr"/>
                </a:tc>
                <a:extLst>
                  <a:ext uri="{0D108BD9-81ED-4DB2-BD59-A6C34878D82A}">
                    <a16:rowId xmlns:a16="http://schemas.microsoft.com/office/drawing/2014/main" val="2442124458"/>
                  </a:ext>
                </a:extLst>
              </a:tr>
              <a:tr h="18542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Spider 3.54 sigma nucleation time &lt; 160ns (near)  (Current delivery limitation to far ED)</a:t>
                      </a:r>
                    </a:p>
                  </a:txBody>
                  <a:tcPr marL="18288" marR="18288" marT="9144" marB="9144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WW44</a:t>
                      </a:r>
                    </a:p>
                  </a:txBody>
                  <a:tcPr marL="18288" marR="18288" marT="9144" marB="9144" anchor="b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Pending on yield</a:t>
                      </a:r>
                    </a:p>
                  </a:txBody>
                  <a:tcPr marL="18288" marR="18288" marT="9144" marB="9144"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sz="14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8288" marR="18288" marT="9144" marB="9144" anchor="ctr"/>
                </a:tc>
                <a:extLst>
                  <a:ext uri="{0D108BD9-81ED-4DB2-BD59-A6C34878D82A}">
                    <a16:rowId xmlns:a16="http://schemas.microsoft.com/office/drawing/2014/main" val="1255069221"/>
                  </a:ext>
                </a:extLst>
              </a:tr>
              <a:tr h="185420">
                <a:tc rowSpan="2">
                  <a:txBody>
                    <a:bodyPr/>
                    <a:lstStyle/>
                    <a:p>
                      <a:r>
                        <a:rPr lang="en-US" sz="12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P1241 PM MTS </a:t>
                      </a:r>
                    </a:p>
                  </a:txBody>
                  <a:tcPr marL="18288" marR="18288" marT="9144" marB="9144" anchor="ctr"/>
                </a:tc>
                <a:tc rowSpan="2">
                  <a:txBody>
                    <a:bodyPr/>
                    <a:lstStyle/>
                    <a:p>
                      <a:r>
                        <a:rPr lang="en-US" sz="12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P1241 PM MTS </a:t>
                      </a:r>
                    </a:p>
                  </a:txBody>
                  <a:tcPr marL="18288" marR="18288" marT="9144" marB="9144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Self-consistent PM thickness and ∆V</a:t>
                      </a:r>
                    </a:p>
                  </a:txBody>
                  <a:tcPr marL="18288" marR="18288" marT="9144" marB="9144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WW34</a:t>
                      </a:r>
                    </a:p>
                  </a:txBody>
                  <a:tcPr marL="18288" marR="18288" marT="9144" marB="9144" anchor="b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Algo developed</a:t>
                      </a:r>
                      <a:endParaRPr lang="en-US" sz="12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8288" marR="18288" marT="9144" marB="9144" anchor="ctr"/>
                </a:tc>
                <a:tc rowSpan="2">
                  <a:txBody>
                    <a:bodyPr/>
                    <a:lstStyle/>
                    <a:p>
                      <a:r>
                        <a:rPr lang="en-US" sz="12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Lu</a:t>
                      </a:r>
                    </a:p>
                  </a:txBody>
                  <a:tcPr marL="18288" marR="18288" marT="9144" marB="9144" anchor="ctr"/>
                </a:tc>
                <a:tc vMerge="1">
                  <a:txBody>
                    <a:bodyPr/>
                    <a:lstStyle/>
                    <a:p>
                      <a:endParaRPr lang="en-US" sz="14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8288" marR="18288" marT="9144" marB="9144" anchor="ctr"/>
                </a:tc>
                <a:extLst>
                  <a:ext uri="{0D108BD9-81ED-4DB2-BD59-A6C34878D82A}">
                    <a16:rowId xmlns:a16="http://schemas.microsoft.com/office/drawing/2014/main" val="482950972"/>
                  </a:ext>
                </a:extLst>
              </a:tr>
              <a:tr h="376428">
                <a:tc vMerge="1">
                  <a:txBody>
                    <a:bodyPr/>
                    <a:lstStyle/>
                    <a:p>
                      <a:endParaRPr lang="en-US" sz="14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8288" marR="18288" marT="9144" marB="9144" anchor="ctr"/>
                </a:tc>
                <a:tc vMerge="1">
                  <a:txBody>
                    <a:bodyPr/>
                    <a:lstStyle/>
                    <a:p>
                      <a:endParaRPr lang="en-US" sz="14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8288" marR="18288" marT="9144" marB="9144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Self-Consistent MTS and  DTS/algorithm in compliance to ATF spec</a:t>
                      </a:r>
                    </a:p>
                  </a:txBody>
                  <a:tcPr marL="18288" marR="18288" marT="9144" marB="9144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WW39</a:t>
                      </a:r>
                    </a:p>
                  </a:txBody>
                  <a:tcPr marL="18288" marR="18288" marT="9144" marB="9144" anchor="b"/>
                </a:tc>
                <a:tc>
                  <a:txBody>
                    <a:bodyPr/>
                    <a:lstStyle/>
                    <a:p>
                      <a:pPr algn="l"/>
                      <a:endParaRPr lang="en-US" sz="12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8288" marR="18288" marT="9144" marB="9144" anchor="ctr"/>
                </a:tc>
                <a:tc vMerge="1">
                  <a:txBody>
                    <a:bodyPr/>
                    <a:lstStyle/>
                    <a:p>
                      <a:endParaRPr lang="en-US" sz="14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8288" marR="18288" marT="9144" marB="9144" anchor="ctr"/>
                </a:tc>
                <a:tc vMerge="1">
                  <a:txBody>
                    <a:bodyPr/>
                    <a:lstStyle/>
                    <a:p>
                      <a:endParaRPr lang="en-US" sz="14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722981857"/>
                  </a:ext>
                </a:extLst>
              </a:tr>
              <a:tr h="185420">
                <a:tc rowSpan="2">
                  <a:txBody>
                    <a:bodyPr/>
                    <a:lstStyle/>
                    <a:p>
                      <a:pPr algn="l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½ </a:t>
                      </a:r>
                      <a:r>
                        <a:rPr lang="en-US" sz="12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</a:t>
                      </a:r>
                      <a:r>
                        <a:rPr lang="en-US" sz="1200" b="1" i="0" u="none" strike="noStrike" baseline="-2500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program</a:t>
                      </a:r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of SXP cell</a:t>
                      </a:r>
                      <a:endParaRPr lang="en-US" sz="12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8288" marR="18288" marT="9144" marB="9144" anchor="ctr"/>
                </a:tc>
                <a:tc rowSpan="2">
                  <a:txBody>
                    <a:bodyPr/>
                    <a:lstStyle/>
                    <a:p>
                      <a:pPr algn="l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½ </a:t>
                      </a:r>
                      <a:r>
                        <a:rPr lang="en-US" sz="12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</a:t>
                      </a:r>
                      <a:r>
                        <a:rPr lang="en-US" sz="1200" b="1" i="0" u="none" strike="noStrike" baseline="-2500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program</a:t>
                      </a:r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of SXP cell</a:t>
                      </a:r>
                      <a:endParaRPr lang="en-US" sz="12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8288" marR="18288" marT="9144" marB="9144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P1241 stack definition validated with ATF41 cell meeting </a:t>
                      </a:r>
                      <a:r>
                        <a:rPr lang="en-US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</a:t>
                      </a:r>
                      <a:r>
                        <a:rPr lang="en-US" sz="1200" b="0" i="0" u="none" strike="noStrike" baseline="-2500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reset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DTS (105uA)</a:t>
                      </a:r>
                    </a:p>
                  </a:txBody>
                  <a:tcPr marL="18288" marR="18288" marT="9144" marB="9144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WW36</a:t>
                      </a:r>
                    </a:p>
                  </a:txBody>
                  <a:tcPr marL="18288" marR="18288" marT="9144" marB="9144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Lead lot out WW33</a:t>
                      </a:r>
                    </a:p>
                  </a:txBody>
                  <a:tcPr marL="18288" marR="18288" marT="9144" marB="9144" anchor="ctr"/>
                </a:tc>
                <a:tc rowSpan="2">
                  <a:txBody>
                    <a:bodyPr/>
                    <a:lstStyle/>
                    <a:p>
                      <a:r>
                        <a:rPr lang="en-US" sz="12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Fuga</a:t>
                      </a:r>
                    </a:p>
                  </a:txBody>
                  <a:tcPr marL="18288" marR="18288" marT="9144" marB="9144"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08528811"/>
                  </a:ext>
                </a:extLst>
              </a:tr>
              <a:tr h="185420">
                <a:tc vMerge="1">
                  <a:txBody>
                    <a:bodyPr/>
                    <a:lstStyle/>
                    <a:p>
                      <a:endParaRPr lang="en-US" sz="14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endParaRPr lang="en-US" sz="14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Additional 20% reduction of ATF41 </a:t>
                      </a:r>
                      <a:r>
                        <a:rPr lang="en-US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</a:t>
                      </a:r>
                      <a:r>
                        <a:rPr lang="en-US" sz="1200" b="0" i="0" u="none" strike="noStrike" baseline="-2500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reset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DTS (85uA)</a:t>
                      </a:r>
                    </a:p>
                  </a:txBody>
                  <a:tcPr marL="18288" marR="18288" marT="9144" marB="9144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WW51</a:t>
                      </a:r>
                    </a:p>
                  </a:txBody>
                  <a:tcPr marL="18288" marR="18288" marT="9144" marB="9144" anchor="ctr"/>
                </a:tc>
                <a:tc>
                  <a:txBody>
                    <a:bodyPr/>
                    <a:lstStyle/>
                    <a:p>
                      <a:pPr algn="l"/>
                      <a:endParaRPr lang="en-US" sz="12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8288" marR="18288" marT="9144" marB="9144" anchor="ctr"/>
                </a:tc>
                <a:tc vMerge="1">
                  <a:txBody>
                    <a:bodyPr/>
                    <a:lstStyle/>
                    <a:p>
                      <a:endParaRPr lang="en-US" sz="14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15486933"/>
                  </a:ext>
                </a:extLst>
              </a:tr>
              <a:tr h="185420">
                <a:tc>
                  <a:txBody>
                    <a:bodyPr/>
                    <a:lstStyle/>
                    <a:p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30% PM drift reduction</a:t>
                      </a:r>
                      <a:endParaRPr lang="en-US" sz="12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8288" marR="18288" marT="9144" marB="9144" anchor="ctr"/>
                </a:tc>
                <a:tc>
                  <a:txBody>
                    <a:bodyPr/>
                    <a:lstStyle/>
                    <a:p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30% PM drift reduction</a:t>
                      </a:r>
                      <a:endParaRPr lang="en-US" sz="12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8288" marR="18288" marT="9144" marB="9144" anchor="ctr"/>
                </a:tc>
                <a:tc>
                  <a:txBody>
                    <a:bodyPr/>
                    <a:lstStyle/>
                    <a:p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(RESET drift segmentation)</a:t>
                      </a:r>
                      <a:endParaRPr lang="en-US" sz="1200" b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8288" marR="18288" marT="9144" marB="9144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200" b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8288" marR="18288" marT="9144" marB="9144" anchor="ctr"/>
                </a:tc>
                <a:tc>
                  <a:txBody>
                    <a:bodyPr/>
                    <a:lstStyle/>
                    <a:p>
                      <a:pPr algn="l"/>
                      <a:endParaRPr lang="en-US" sz="12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8288" marR="18288" marT="9144" marB="9144" anchor="ctr"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Dany</a:t>
                      </a:r>
                    </a:p>
                  </a:txBody>
                  <a:tcPr marL="18288" marR="18288" marT="9144" marB="9144" anchor="ctr"/>
                </a:tc>
                <a:tc vMerge="1">
                  <a:txBody>
                    <a:bodyPr/>
                    <a:lstStyle/>
                    <a:p>
                      <a:endParaRPr lang="en-US" sz="14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896190630"/>
                  </a:ext>
                </a:extLst>
              </a:tr>
              <a:tr h="185420">
                <a:tc rowSpan="2">
                  <a:txBody>
                    <a:bodyPr/>
                    <a:lstStyle/>
                    <a:p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Seasoning elimination</a:t>
                      </a:r>
                      <a:endParaRPr lang="en-US" sz="12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8288" marR="18288" marT="9144" marB="9144" anchor="ctr"/>
                </a:tc>
                <a:tc rowSpan="2">
                  <a:txBody>
                    <a:bodyPr/>
                    <a:lstStyle/>
                    <a:p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Seasoning elimination</a:t>
                      </a:r>
                      <a:endParaRPr lang="en-US" sz="12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8288" marR="18288" marT="9144" marB="9144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MID based model validation: 50% reduction of </a:t>
                      </a:r>
                      <a:r>
                        <a:rPr lang="el-G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Δ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</a:t>
                      </a:r>
                      <a:r>
                        <a:rPr lang="en-US" sz="1200" b="0" i="0" u="none" strike="noStrike" baseline="-250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FORM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or 'seasoning' cycles </a:t>
                      </a:r>
                    </a:p>
                  </a:txBody>
                  <a:tcPr marL="18288" marR="18288" marT="9144" marB="9144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WW48</a:t>
                      </a:r>
                    </a:p>
                  </a:txBody>
                  <a:tcPr marL="18288" marR="18288" marT="9144" marB="9144" anchor="b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PVD in prep.</a:t>
                      </a:r>
                    </a:p>
                  </a:txBody>
                  <a:tcPr marL="18288" marR="18288" marT="9144" marB="9144" anchor="ctr"/>
                </a:tc>
                <a:tc rowSpan="2">
                  <a:txBody>
                    <a:bodyPr/>
                    <a:lstStyle/>
                    <a:p>
                      <a:r>
                        <a:rPr lang="en-US" sz="12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Fuga</a:t>
                      </a:r>
                    </a:p>
                  </a:txBody>
                  <a:tcPr marL="18288" marR="18288" marT="9144" marB="9144" anchor="ctr"/>
                </a:tc>
                <a:tc vMerge="1">
                  <a:txBody>
                    <a:bodyPr/>
                    <a:lstStyle/>
                    <a:p>
                      <a:endParaRPr lang="en-US" sz="14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501746167"/>
                  </a:ext>
                </a:extLst>
              </a:tr>
              <a:tr h="18542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ATF41 based validation: 40% reduction seasoning and manageable RWB impact</a:t>
                      </a:r>
                    </a:p>
                  </a:txBody>
                  <a:tcPr marL="18288" marR="18288" marT="9144" marB="9144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Q1</a:t>
                      </a:r>
                    </a:p>
                  </a:txBody>
                  <a:tcPr marL="18288" marR="18288" marT="9144" marB="9144" anchor="b"/>
                </a:tc>
                <a:tc>
                  <a:txBody>
                    <a:bodyPr/>
                    <a:lstStyle/>
                    <a:p>
                      <a:pPr algn="l"/>
                      <a:endParaRPr lang="en-US" sz="12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8288" marR="18288" marT="9144" marB="9144"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87704992"/>
                  </a:ext>
                </a:extLst>
              </a:tr>
            </a:tbl>
          </a:graphicData>
        </a:graphic>
      </p:graphicFrame>
      <p:sp>
        <p:nvSpPr>
          <p:cNvPr id="3" name="Rectangle 2">
            <a:extLst>
              <a:ext uri="{FF2B5EF4-FFF2-40B4-BE49-F238E27FC236}">
                <a16:creationId xmlns:a16="http://schemas.microsoft.com/office/drawing/2014/main" id="{7279BE43-CFCF-8E4E-90A9-FD3073830CE4}"/>
              </a:ext>
            </a:extLst>
          </p:cNvPr>
          <p:cNvSpPr/>
          <p:nvPr/>
        </p:nvSpPr>
        <p:spPr>
          <a:xfrm>
            <a:off x="7772400" y="6581001"/>
            <a:ext cx="2079480" cy="276999"/>
          </a:xfrm>
          <a:prstGeom prst="rect">
            <a:avLst/>
          </a:prstGeom>
          <a:solidFill>
            <a:srgbClr val="FFFF00"/>
          </a:solidFill>
        </p:spPr>
        <p:txBody>
          <a:bodyPr wrap="none">
            <a:spAutoFit/>
          </a:bodyPr>
          <a:lstStyle/>
          <a:p>
            <a:r>
              <a:rPr lang="en-US" sz="1200" b="1" dirty="0">
                <a:solidFill>
                  <a:srgbClr val="C00000"/>
                </a:solidFill>
                <a:latin typeface="Calibri" panose="020F0502020204030204" pitchFamily="34" charset="0"/>
                <a:ea typeface="PMingLiU" panose="02020500000000000000" pitchFamily="18" charset="-120"/>
                <a:cs typeface="Calibri" panose="020F0502020204030204" pitchFamily="34" charset="0"/>
              </a:rPr>
              <a:t>*: Sponsor in the parenthesis</a:t>
            </a:r>
            <a:r>
              <a:rPr lang="en-US" sz="12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3953279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854C53-90EC-F44B-886D-ADF9857E3E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97536"/>
            <a:ext cx="10363200" cy="283464"/>
          </a:xfrm>
        </p:spPr>
        <p:txBody>
          <a:bodyPr/>
          <a:lstStyle/>
          <a:p>
            <a:r>
              <a:rPr lang="en-US" sz="2400" dirty="0"/>
              <a:t>3DXP Pathfinding team </a:t>
            </a:r>
            <a:r>
              <a:rPr lang="en-US" sz="2400" dirty="0" err="1"/>
              <a:t>iMBO</a:t>
            </a:r>
            <a:r>
              <a:rPr lang="en-US" sz="2400" dirty="0"/>
              <a:t> – WW33, 2020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1CF111C0-3271-2648-9172-6EEB87E2A3A5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152400" y="582168"/>
          <a:ext cx="11935183" cy="5666232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286000">
                  <a:extLst>
                    <a:ext uri="{9D8B030D-6E8A-4147-A177-3AD203B41FA5}">
                      <a16:colId xmlns:a16="http://schemas.microsoft.com/office/drawing/2014/main" val="3139680254"/>
                    </a:ext>
                  </a:extLst>
                </a:gridCol>
                <a:gridCol w="5887165">
                  <a:extLst>
                    <a:ext uri="{9D8B030D-6E8A-4147-A177-3AD203B41FA5}">
                      <a16:colId xmlns:a16="http://schemas.microsoft.com/office/drawing/2014/main" val="2486698611"/>
                    </a:ext>
                  </a:extLst>
                </a:gridCol>
                <a:gridCol w="576183">
                  <a:extLst>
                    <a:ext uri="{9D8B030D-6E8A-4147-A177-3AD203B41FA5}">
                      <a16:colId xmlns:a16="http://schemas.microsoft.com/office/drawing/2014/main" val="1544301155"/>
                    </a:ext>
                  </a:extLst>
                </a:gridCol>
                <a:gridCol w="1590835">
                  <a:extLst>
                    <a:ext uri="{9D8B030D-6E8A-4147-A177-3AD203B41FA5}">
                      <a16:colId xmlns:a16="http://schemas.microsoft.com/office/drawing/2014/main" val="2031137534"/>
                    </a:ext>
                  </a:extLst>
                </a:gridCol>
                <a:gridCol w="804782">
                  <a:extLst>
                    <a:ext uri="{9D8B030D-6E8A-4147-A177-3AD203B41FA5}">
                      <a16:colId xmlns:a16="http://schemas.microsoft.com/office/drawing/2014/main" val="759074784"/>
                    </a:ext>
                  </a:extLst>
                </a:gridCol>
                <a:gridCol w="790218">
                  <a:extLst>
                    <a:ext uri="{9D8B030D-6E8A-4147-A177-3AD203B41FA5}">
                      <a16:colId xmlns:a16="http://schemas.microsoft.com/office/drawing/2014/main" val="516116082"/>
                    </a:ext>
                  </a:extLst>
                </a:gridCol>
              </a:tblGrid>
              <a:tr h="152400"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Objectives</a:t>
                      </a:r>
                    </a:p>
                  </a:txBody>
                  <a:tcPr marL="18288" marR="18288" marT="9144" marB="9144" anchor="ctr"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Key Results (As measured by)</a:t>
                      </a:r>
                    </a:p>
                  </a:txBody>
                  <a:tcPr marL="18288" marR="18288" marT="9144" marB="914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ECD</a:t>
                      </a:r>
                    </a:p>
                  </a:txBody>
                  <a:tcPr marL="18288" marR="18288" marT="9144" marB="9144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Tracking</a:t>
                      </a:r>
                    </a:p>
                  </a:txBody>
                  <a:tcPr marL="18288" marR="18288" marT="9144" marB="9144" anchor="ctr"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Owner</a:t>
                      </a:r>
                    </a:p>
                  </a:txBody>
                  <a:tcPr marL="18288" marR="18288" marT="9144" marB="9144" anchor="ctr"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Customer*</a:t>
                      </a:r>
                    </a:p>
                  </a:txBody>
                  <a:tcPr marL="18288" marR="18288" marT="9144" marB="9144" anchor="ctr"/>
                </a:tc>
                <a:extLst>
                  <a:ext uri="{0D108BD9-81ED-4DB2-BD59-A6C34878D82A}">
                    <a16:rowId xmlns:a16="http://schemas.microsoft.com/office/drawing/2014/main" val="1446794339"/>
                  </a:ext>
                </a:extLst>
              </a:tr>
              <a:tr h="0">
                <a:tc rowSpan="2">
                  <a:txBody>
                    <a:bodyPr/>
                    <a:lstStyle/>
                    <a:p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L0-L1E scorecard achieves 2 weeks info-turn</a:t>
                      </a:r>
                      <a:endParaRPr lang="en-US" sz="12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8288" marR="18288" marT="9144" marB="9144" anchor="ctr"/>
                </a:tc>
                <a:tc>
                  <a:txBody>
                    <a:bodyPr/>
                    <a:lstStyle/>
                    <a:p>
                      <a:r>
                        <a:rPr lang="en-US" sz="12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MID structural yield &gt; 90% (6 lots)</a:t>
                      </a:r>
                    </a:p>
                  </a:txBody>
                  <a:tcPr marL="18288" marR="18288" marT="9144" marB="914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WW51</a:t>
                      </a:r>
                    </a:p>
                  </a:txBody>
                  <a:tcPr marL="18288" marR="18288" marT="9144" marB="9144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WW36 lead lot</a:t>
                      </a:r>
                    </a:p>
                  </a:txBody>
                  <a:tcPr marL="18288" marR="18288" marT="9144" marB="9144" anchor="ctr"/>
                </a:tc>
                <a:tc rowSpan="2">
                  <a:txBody>
                    <a:bodyPr/>
                    <a:lstStyle/>
                    <a:p>
                      <a:r>
                        <a:rPr lang="en-US" sz="12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Fuga</a:t>
                      </a:r>
                    </a:p>
                  </a:txBody>
                  <a:tcPr marL="18288" marR="18288" marT="9144" marB="9144" anchor="ctr"/>
                </a:tc>
                <a:tc rowSpan="2">
                  <a:txBody>
                    <a:bodyPr/>
                    <a:lstStyle/>
                    <a:p>
                      <a:r>
                        <a:rPr lang="en-US" sz="12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Mat Int. </a:t>
                      </a:r>
                    </a:p>
                    <a:p>
                      <a:r>
                        <a:rPr lang="en-US" sz="12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(Max)</a:t>
                      </a:r>
                    </a:p>
                  </a:txBody>
                  <a:tcPr marL="18288" marR="18288" marT="9144" marB="9144" anchor="ctr"/>
                </a:tc>
                <a:extLst>
                  <a:ext uri="{0D108BD9-81ED-4DB2-BD59-A6C34878D82A}">
                    <a16:rowId xmlns:a16="http://schemas.microsoft.com/office/drawing/2014/main" val="924989465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MID functionality yield &gt; 90% (6 lots)</a:t>
                      </a:r>
                    </a:p>
                  </a:txBody>
                  <a:tcPr marL="18288" marR="18288" marT="9144" marB="914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WW51</a:t>
                      </a:r>
                    </a:p>
                  </a:txBody>
                  <a:tcPr marL="18288" marR="18288" marT="9144" marB="9144" anchor="ctr"/>
                </a:tc>
                <a:tc>
                  <a:txBody>
                    <a:bodyPr/>
                    <a:lstStyle/>
                    <a:p>
                      <a:pPr marL="0" marR="0" lvl="0" indent="0" algn="l" defTabSz="1108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WW38 SD flow</a:t>
                      </a:r>
                    </a:p>
                  </a:txBody>
                  <a:tcPr marL="18288" marR="18288" marT="9144" marB="9144"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91525023"/>
                  </a:ext>
                </a:extLst>
              </a:tr>
              <a:tr h="67056">
                <a:tc>
                  <a:txBody>
                    <a:bodyPr/>
                    <a:lstStyle/>
                    <a:p>
                      <a:endParaRPr lang="en-US" sz="1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8288" marR="18288" marT="9144" marB="9144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288" marR="18288" marT="9144" marB="9144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288" marR="18288" marT="9144" marB="9144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8288" marR="18288" marT="9144" marB="9144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8288" marR="18288" marT="9144" marB="9144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8288" marR="18288" marT="9144" marB="9144" anchor="ctr"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61532192"/>
                  </a:ext>
                </a:extLst>
              </a:tr>
              <a:tr h="172720">
                <a:tc rowSpan="4">
                  <a:txBody>
                    <a:bodyPr/>
                    <a:lstStyle/>
                    <a:p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Device/Circuit PF structures on time for TC04 DBR</a:t>
                      </a:r>
                      <a:endParaRPr lang="en-US" sz="12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8288" marR="18288" marT="9144" marB="9144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MID test-structures revision list and spec</a:t>
                      </a:r>
                    </a:p>
                  </a:txBody>
                  <a:tcPr marL="18288" marR="18288" marT="9144" marB="9144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WW41</a:t>
                      </a:r>
                    </a:p>
                  </a:txBody>
                  <a:tcPr marL="18288" marR="18288" marT="9144" marB="9144" anchor="b"/>
                </a:tc>
                <a:tc>
                  <a:txBody>
                    <a:bodyPr/>
                    <a:lstStyle/>
                    <a:p>
                      <a:pPr algn="l"/>
                      <a:endParaRPr lang="en-US" sz="12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8288" marR="18288" marT="9144" marB="9144" anchor="ctr"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Fuga</a:t>
                      </a:r>
                    </a:p>
                  </a:txBody>
                  <a:tcPr marL="18288" marR="18288" marT="9144" marB="9144" anchor="ctr"/>
                </a:tc>
                <a:tc rowSpan="4">
                  <a:txBody>
                    <a:bodyPr/>
                    <a:lstStyle/>
                    <a:p>
                      <a:r>
                        <a:rPr lang="en-US" sz="12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TC04 </a:t>
                      </a:r>
                    </a:p>
                    <a:p>
                      <a:r>
                        <a:rPr lang="en-US" sz="12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(</a:t>
                      </a:r>
                      <a:r>
                        <a:rPr lang="en-US" sz="1200" dirty="0" err="1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Erv</a:t>
                      </a:r>
                      <a:r>
                        <a:rPr lang="en-US" sz="12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)</a:t>
                      </a:r>
                    </a:p>
                  </a:txBody>
                  <a:tcPr marL="18288" marR="18288" marT="9144" marB="9144" anchor="ctr"/>
                </a:tc>
                <a:extLst>
                  <a:ext uri="{0D108BD9-81ED-4DB2-BD59-A6C34878D82A}">
                    <a16:rowId xmlns:a16="http://schemas.microsoft.com/office/drawing/2014/main" val="3018236132"/>
                  </a:ext>
                </a:extLst>
              </a:tr>
              <a:tr h="23164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CMOS and Design Rule DOE plan for BWF and beyond</a:t>
                      </a:r>
                    </a:p>
                  </a:txBody>
                  <a:tcPr marL="18288" marR="18288" marT="9144" marB="9144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WW41</a:t>
                      </a:r>
                    </a:p>
                  </a:txBody>
                  <a:tcPr marL="18288" marR="18288" marT="9144" marB="9144" anchor="b"/>
                </a:tc>
                <a:tc>
                  <a:txBody>
                    <a:bodyPr/>
                    <a:lstStyle/>
                    <a:p>
                      <a:pPr algn="l"/>
                      <a:endParaRPr lang="en-US" sz="12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8288" marR="18288" marT="9144" marB="9144" anchor="ctr"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Luo</a:t>
                      </a:r>
                    </a:p>
                  </a:txBody>
                  <a:tcPr marL="18288" marR="18288" marT="9144" marB="9144"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98482628"/>
                  </a:ext>
                </a:extLst>
              </a:tr>
              <a:tr h="23164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BWF prePOR list including t-spec</a:t>
                      </a:r>
                    </a:p>
                  </a:txBody>
                  <a:tcPr marL="18288" marR="18288" marT="9144" marB="9144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WW37</a:t>
                      </a:r>
                    </a:p>
                  </a:txBody>
                  <a:tcPr marL="18288" marR="18288" marT="9144" marB="9144" anchor="b"/>
                </a:tc>
                <a:tc>
                  <a:txBody>
                    <a:bodyPr/>
                    <a:lstStyle/>
                    <a:p>
                      <a:pPr algn="l"/>
                      <a:endParaRPr lang="en-US" sz="12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8288" marR="18288" marT="9144" marB="9144" anchor="ctr"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Dany</a:t>
                      </a:r>
                    </a:p>
                  </a:txBody>
                  <a:tcPr marL="18288" marR="18288" marT="9144" marB="9144"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51553364"/>
                  </a:ext>
                </a:extLst>
              </a:tr>
              <a:tr h="17272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All structures layout completed ready for placement</a:t>
                      </a:r>
                    </a:p>
                  </a:txBody>
                  <a:tcPr marL="18288" marR="18288" marT="9144" marB="9144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WW45</a:t>
                      </a:r>
                    </a:p>
                  </a:txBody>
                  <a:tcPr marL="18288" marR="18288" marT="9144" marB="9144" anchor="b"/>
                </a:tc>
                <a:tc>
                  <a:txBody>
                    <a:bodyPr/>
                    <a:lstStyle/>
                    <a:p>
                      <a:pPr algn="l"/>
                      <a:endParaRPr lang="en-US" sz="12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8288" marR="18288" marT="9144" marB="9144" anchor="ctr"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All</a:t>
                      </a:r>
                    </a:p>
                  </a:txBody>
                  <a:tcPr marL="18288" marR="18288" marT="9144" marB="9144"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10611044"/>
                  </a:ext>
                </a:extLst>
              </a:tr>
              <a:tr h="57912">
                <a:tc>
                  <a:txBody>
                    <a:bodyPr/>
                    <a:lstStyle/>
                    <a:p>
                      <a:endParaRPr lang="en-US" sz="1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8288" marR="18288" marT="9144" marB="9144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1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8288" marR="18288" marT="9144" marB="9144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8288" marR="18288" marT="9144" marB="9144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8288" marR="18288" marT="9144" marB="9144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8288" marR="18288" marT="9144" marB="9144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8288" marR="18288" marT="9144" marB="9144" anchor="ctr"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03152991"/>
                  </a:ext>
                </a:extLst>
              </a:tr>
              <a:tr h="185420">
                <a:tc>
                  <a:txBody>
                    <a:bodyPr/>
                    <a:lstStyle/>
                    <a:p>
                      <a:r>
                        <a:rPr lang="en-US" sz="12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TD: SXP scaling limit</a:t>
                      </a:r>
                    </a:p>
                  </a:txBody>
                  <a:tcPr marL="18288" marR="18288" marT="9144" marB="9144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26.5p TD model and mitigation plan </a:t>
                      </a:r>
                    </a:p>
                  </a:txBody>
                  <a:tcPr marL="18288" marR="18288" marT="9144" marB="9144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WW34</a:t>
                      </a:r>
                    </a:p>
                  </a:txBody>
                  <a:tcPr marL="18288" marR="18288" marT="9144" marB="9144" anchor="ctr"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Sim vs. Si in progress</a:t>
                      </a:r>
                    </a:p>
                  </a:txBody>
                  <a:tcPr marL="18288" marR="18288" marT="9144" marB="9144" anchor="ctr"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Lu</a:t>
                      </a:r>
                    </a:p>
                  </a:txBody>
                  <a:tcPr marL="18288" marR="18288" marT="9144" marB="9144" anchor="ctr"/>
                </a:tc>
                <a:tc rowSpan="11">
                  <a:txBody>
                    <a:bodyPr/>
                    <a:lstStyle/>
                    <a:p>
                      <a:r>
                        <a:rPr lang="en-US" sz="12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Optane PF </a:t>
                      </a:r>
                    </a:p>
                    <a:p>
                      <a:r>
                        <a:rPr lang="en-US" sz="12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(Al)</a:t>
                      </a:r>
                    </a:p>
                  </a:txBody>
                  <a:tcPr marL="18288" marR="18288" marT="9144" marB="9144" anchor="ctr"/>
                </a:tc>
                <a:extLst>
                  <a:ext uri="{0D108BD9-81ED-4DB2-BD59-A6C34878D82A}">
                    <a16:rowId xmlns:a16="http://schemas.microsoft.com/office/drawing/2014/main" val="99554329"/>
                  </a:ext>
                </a:extLst>
              </a:tr>
              <a:tr h="185420">
                <a:tc rowSpan="4">
                  <a:txBody>
                    <a:bodyPr/>
                    <a:lstStyle/>
                    <a:p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26.5p BiSM definitions – </a:t>
                      </a:r>
                    </a:p>
                    <a:p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(MTS defined, </a:t>
                      </a:r>
                    </a:p>
                    <a:p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BWF LRP met)</a:t>
                      </a:r>
                      <a:endParaRPr lang="en-US" sz="12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8288" marR="18288" marT="9144" marB="9144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SD only Spider (S35X): main array structural yield &gt; 30%</a:t>
                      </a:r>
                    </a:p>
                  </a:txBody>
                  <a:tcPr marL="18288" marR="18288" marT="9144" marB="9144" anchor="ctr"/>
                </a:tc>
                <a:tc rowSpan="2" gridSpan="2"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Pending receivables </a:t>
                      </a:r>
                    </a:p>
                    <a:p>
                      <a:pPr algn="l" fontAlgn="ctr"/>
                      <a:r>
                        <a:rPr lang="en-U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(SXP Spider yield and tools)</a:t>
                      </a:r>
                    </a:p>
                  </a:txBody>
                  <a:tcPr marL="18288" marR="18288" marT="9144" marB="9144" anchor="ctr"/>
                </a:tc>
                <a:tc rowSpan="2" hMerge="1">
                  <a:txBody>
                    <a:bodyPr/>
                    <a:lstStyle/>
                    <a:p>
                      <a:pPr algn="l"/>
                      <a:endParaRPr lang="en-US" sz="14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8288" marR="18288" marT="9144" marB="9144" anchor="ctr"/>
                </a:tc>
                <a:tc rowSpan="3">
                  <a:txBody>
                    <a:bodyPr/>
                    <a:lstStyle/>
                    <a:p>
                      <a:r>
                        <a:rPr lang="en-US" sz="12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Fuga</a:t>
                      </a:r>
                    </a:p>
                  </a:txBody>
                  <a:tcPr marL="18288" marR="18288" marT="9144" marB="9144" anchor="ctr"/>
                </a:tc>
                <a:tc vMerge="1">
                  <a:txBody>
                    <a:bodyPr/>
                    <a:lstStyle/>
                    <a:p>
                      <a:endParaRPr lang="en-US" sz="14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8288" marR="18288" marT="9144" marB="9144" anchor="ctr"/>
                </a:tc>
                <a:extLst>
                  <a:ext uri="{0D108BD9-81ED-4DB2-BD59-A6C34878D82A}">
                    <a16:rowId xmlns:a16="http://schemas.microsoft.com/office/drawing/2014/main" val="2728039452"/>
                  </a:ext>
                </a:extLst>
              </a:tr>
              <a:tr h="18542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10807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SD only Spider (S35X): SR71 </a:t>
                      </a:r>
                      <a:r>
                        <a:rPr lang="en-US" sz="12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I</a:t>
                      </a:r>
                      <a:r>
                        <a:rPr lang="en-US" sz="1200" b="0" i="0" u="none" strike="noStrike" baseline="-25000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program</a:t>
                      </a:r>
                      <a:r>
                        <a:rPr lang="en-U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 &lt; 40uA, PG4 yield &gt; 30% for </a:t>
                      </a:r>
                      <a:r>
                        <a:rPr lang="en-US" sz="12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si</a:t>
                      </a:r>
                      <a:r>
                        <a:rPr lang="en-U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-based DTS</a:t>
                      </a:r>
                    </a:p>
                  </a:txBody>
                  <a:tcPr marL="18288" marR="18288" marT="9144" marB="9144" anchor="ctr"/>
                </a:tc>
                <a:tc gridSpan="2" vMerge="1">
                  <a:txBody>
                    <a:bodyPr/>
                    <a:lstStyle/>
                    <a:p>
                      <a:pPr marL="0" marR="0" lvl="0" indent="0" algn="ctr" defTabSz="110807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288" marR="18288" marT="9144" marB="9144" anchor="ctr"/>
                </a:tc>
                <a:tc hMerge="1" vMerge="1">
                  <a:txBody>
                    <a:bodyPr/>
                    <a:lstStyle/>
                    <a:p>
                      <a:pPr algn="l"/>
                      <a:endParaRPr lang="en-US" sz="14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8288" marR="18288" marT="9144" marB="9144"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27106860"/>
                  </a:ext>
                </a:extLst>
              </a:tr>
              <a:tr h="18542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10807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SD model (MT, I-V, ab initio) with Rev6.2 silicon (for symmetry and scalability DOE intercept) </a:t>
                      </a:r>
                    </a:p>
                  </a:txBody>
                  <a:tcPr marL="18288" marR="18288" marT="9144" marB="9144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WW39</a:t>
                      </a:r>
                    </a:p>
                  </a:txBody>
                  <a:tcPr marL="18288" marR="18288" marT="9144" marB="9144" anchor="ctr"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Exp. model done</a:t>
                      </a:r>
                    </a:p>
                  </a:txBody>
                  <a:tcPr marL="18288" marR="18288" marT="9144" marB="9144" anchor="ctr"/>
                </a:tc>
                <a:tc vMerge="1">
                  <a:txBody>
                    <a:bodyPr/>
                    <a:lstStyle/>
                    <a:p>
                      <a:endParaRPr lang="en-US" sz="12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8288" marR="18288" marT="9144" marB="9144"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22576272"/>
                  </a:ext>
                </a:extLst>
              </a:tr>
              <a:tr h="185420">
                <a:tc vMerge="1">
                  <a:txBody>
                    <a:bodyPr/>
                    <a:lstStyle/>
                    <a:p>
                      <a:endParaRPr lang="en-US" sz="14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8288" marR="18288" marT="9144" marB="9144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Paper based 3T decoder architecture meet LRP goal </a:t>
                      </a:r>
                    </a:p>
                  </a:txBody>
                  <a:tcPr marL="18288" marR="18288" marT="9144" marB="9144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WW39</a:t>
                      </a:r>
                    </a:p>
                  </a:txBody>
                  <a:tcPr marL="18288" marR="18288" marT="9144" marB="9144" anchor="b"/>
                </a:tc>
                <a:tc>
                  <a:txBody>
                    <a:bodyPr/>
                    <a:lstStyle/>
                    <a:p>
                      <a:pPr algn="l"/>
                      <a:endParaRPr lang="en-US" sz="12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8288" marR="18288" marT="9144" marB="9144" anchor="ctr"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Balaji</a:t>
                      </a:r>
                    </a:p>
                  </a:txBody>
                  <a:tcPr marL="18288" marR="18288" marT="9144" marB="9144"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96599091"/>
                  </a:ext>
                </a:extLst>
              </a:tr>
              <a:tr h="185420">
                <a:tc rowSpan="3">
                  <a:txBody>
                    <a:bodyPr/>
                    <a:lstStyle/>
                    <a:p>
                      <a:r>
                        <a:rPr lang="en-US" sz="12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26.5p CMOS exit PF</a:t>
                      </a:r>
                    </a:p>
                  </a:txBody>
                  <a:tcPr marL="18288" marR="18288" marT="9144" marB="9144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Paper based design rule validated with TC03</a:t>
                      </a:r>
                    </a:p>
                  </a:txBody>
                  <a:tcPr marL="18288" marR="18288" marT="9144" marB="9144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WW49</a:t>
                      </a:r>
                    </a:p>
                  </a:txBody>
                  <a:tcPr marL="18288" marR="18288" marT="9144" marB="9144" anchor="b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Si data done</a:t>
                      </a:r>
                    </a:p>
                  </a:txBody>
                  <a:tcPr marL="18288" marR="18288" marT="9144" marB="9144" anchor="ctr"/>
                </a:tc>
                <a:tc rowSpan="2">
                  <a:txBody>
                    <a:bodyPr/>
                    <a:lstStyle/>
                    <a:p>
                      <a:r>
                        <a:rPr lang="en-US" sz="12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Luo</a:t>
                      </a:r>
                    </a:p>
                  </a:txBody>
                  <a:tcPr marL="18288" marR="18288" marT="9144" marB="9144" anchor="ctr"/>
                </a:tc>
                <a:tc vMerge="1">
                  <a:txBody>
                    <a:bodyPr/>
                    <a:lstStyle/>
                    <a:p>
                      <a:endParaRPr lang="en-US" sz="14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8288" marR="18288" marT="9144" marB="9144" anchor="ctr"/>
                </a:tc>
                <a:extLst>
                  <a:ext uri="{0D108BD9-81ED-4DB2-BD59-A6C34878D82A}">
                    <a16:rowId xmlns:a16="http://schemas.microsoft.com/office/drawing/2014/main" val="2413186841"/>
                  </a:ext>
                </a:extLst>
              </a:tr>
              <a:tr h="18542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10807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TCAD based pitch cell and HVT scaling validated with TC03 DOE</a:t>
                      </a:r>
                    </a:p>
                  </a:txBody>
                  <a:tcPr marL="18288" marR="18288" marT="9144" marB="9144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WW49</a:t>
                      </a:r>
                    </a:p>
                  </a:txBody>
                  <a:tcPr marL="18288" marR="18288" marT="9144" marB="9144" anchor="b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 lots planned</a:t>
                      </a:r>
                    </a:p>
                  </a:txBody>
                  <a:tcPr marL="18288" marR="18288" marT="9144" marB="9144" anchor="ctr"/>
                </a:tc>
                <a:tc vMerge="1">
                  <a:txBody>
                    <a:bodyPr/>
                    <a:lstStyle/>
                    <a:p>
                      <a:endParaRPr lang="en-US" sz="14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8288" marR="18288" marT="9144" marB="9144"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52652093"/>
                  </a:ext>
                </a:extLst>
              </a:tr>
              <a:tr h="185420">
                <a:tc vMerge="1">
                  <a:txBody>
                    <a:bodyPr/>
                    <a:lstStyle/>
                    <a:p>
                      <a:endParaRPr lang="en-US" sz="14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8288" marR="18288" marT="9144" marB="9144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Paper based energy meet BWF LRP goal (32 and 55 </a:t>
                      </a:r>
                      <a:r>
                        <a:rPr lang="en-US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pJ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/b for read and write)</a:t>
                      </a:r>
                    </a:p>
                  </a:txBody>
                  <a:tcPr marL="18288" marR="18288" marT="9144" marB="9144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288" marR="18288" marT="9144" marB="9144" anchor="b"/>
                </a:tc>
                <a:tc>
                  <a:txBody>
                    <a:bodyPr/>
                    <a:lstStyle/>
                    <a:p>
                      <a:pPr algn="l"/>
                      <a:endParaRPr lang="en-US" sz="12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8288" marR="18288" marT="9144" marB="9144" anchor="ctr"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Sandeep</a:t>
                      </a:r>
                    </a:p>
                  </a:txBody>
                  <a:tcPr marL="18288" marR="18288" marT="9144" marB="9144" anchor="ctr"/>
                </a:tc>
                <a:tc vMerge="1">
                  <a:txBody>
                    <a:bodyPr/>
                    <a:lstStyle/>
                    <a:p>
                      <a:endParaRPr lang="en-US" sz="14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8288" marR="18288" marT="9144" marB="9144" anchor="ctr"/>
                </a:tc>
                <a:extLst>
                  <a:ext uri="{0D108BD9-81ED-4DB2-BD59-A6C34878D82A}">
                    <a16:rowId xmlns:a16="http://schemas.microsoft.com/office/drawing/2014/main" val="4154624984"/>
                  </a:ext>
                </a:extLst>
              </a:tr>
              <a:tr h="77216">
                <a:tc>
                  <a:txBody>
                    <a:bodyPr/>
                    <a:lstStyle/>
                    <a:p>
                      <a:r>
                        <a:rPr lang="en-US" sz="12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CMOS Scaling beyond 26.5p</a:t>
                      </a:r>
                    </a:p>
                  </a:txBody>
                  <a:tcPr marL="18288" marR="18288" marT="9144" marB="9144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Scaling options prioritized with paper-based visibility up to 15p  (83%/G, 3G)</a:t>
                      </a:r>
                    </a:p>
                  </a:txBody>
                  <a:tcPr marL="18288" marR="18288" marT="9144" marB="9144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WW41</a:t>
                      </a:r>
                    </a:p>
                  </a:txBody>
                  <a:tcPr marL="18288" marR="18288" marT="9144" marB="9144" anchor="b"/>
                </a:tc>
                <a:tc>
                  <a:txBody>
                    <a:bodyPr/>
                    <a:lstStyle/>
                    <a:p>
                      <a:pPr algn="l"/>
                      <a:endParaRPr lang="en-US" sz="12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8288" marR="18288" marT="9144" marB="9144" anchor="ctr"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Lou</a:t>
                      </a:r>
                    </a:p>
                  </a:txBody>
                  <a:tcPr marL="18288" marR="18288" marT="9144" marB="9144"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072050"/>
                  </a:ext>
                </a:extLst>
              </a:tr>
              <a:tr h="77216">
                <a:tc rowSpan="2">
                  <a:txBody>
                    <a:bodyPr/>
                    <a:lstStyle/>
                    <a:p>
                      <a:r>
                        <a:rPr lang="en-US" sz="12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Doubling BW density</a:t>
                      </a:r>
                    </a:p>
                  </a:txBody>
                  <a:tcPr marL="18288" marR="18288" marT="9144" marB="9144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(Full Stack, 1.5b/c)</a:t>
                      </a:r>
                    </a:p>
                  </a:txBody>
                  <a:tcPr marL="18288" marR="18288" marT="9144" marB="9144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288" marR="18288" marT="9144" marB="9144" anchor="b"/>
                </a:tc>
                <a:tc>
                  <a:txBody>
                    <a:bodyPr/>
                    <a:lstStyle/>
                    <a:p>
                      <a:pPr algn="l"/>
                      <a:endParaRPr lang="en-US" sz="12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8288" marR="18288" marT="9144" marB="9144" anchor="ctr"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Sanjay</a:t>
                      </a:r>
                    </a:p>
                  </a:txBody>
                  <a:tcPr marL="18288" marR="18288" marT="9144" marB="9144" anchor="ctr"/>
                </a:tc>
                <a:tc vMerge="1">
                  <a:txBody>
                    <a:bodyPr/>
                    <a:lstStyle/>
                    <a:p>
                      <a:endParaRPr lang="en-US" sz="14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8288" marR="18288" marT="9144" marB="9144" anchor="ctr"/>
                </a:tc>
                <a:extLst>
                  <a:ext uri="{0D108BD9-81ED-4DB2-BD59-A6C34878D82A}">
                    <a16:rowId xmlns:a16="http://schemas.microsoft.com/office/drawing/2014/main" val="2862700134"/>
                  </a:ext>
                </a:extLst>
              </a:tr>
              <a:tr h="15443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(2K by 4K @ 4Deck)</a:t>
                      </a:r>
                    </a:p>
                  </a:txBody>
                  <a:tcPr marL="18288" marR="18288" marT="9144" marB="9144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288" marR="18288" marT="9144" marB="9144" anchor="b"/>
                </a:tc>
                <a:tc>
                  <a:txBody>
                    <a:bodyPr/>
                    <a:lstStyle/>
                    <a:p>
                      <a:pPr algn="l"/>
                      <a:endParaRPr lang="en-US" sz="12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8288" marR="18288" marT="9144" marB="9144" anchor="ctr"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Sandeep</a:t>
                      </a:r>
                    </a:p>
                  </a:txBody>
                  <a:tcPr marL="18288" marR="18288" marT="9144" marB="9144"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19560003"/>
                  </a:ext>
                </a:extLst>
              </a:tr>
              <a:tr h="48768">
                <a:tc>
                  <a:txBody>
                    <a:bodyPr/>
                    <a:lstStyle/>
                    <a:p>
                      <a:pPr algn="l"/>
                      <a:endParaRPr lang="en-US" sz="1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8288" marR="18288" marT="9144" marB="9144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288" marR="18288" marT="9144" marB="9144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288" marR="18288" marT="9144" marB="9144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8288" marR="18288" marT="9144" marB="9144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8288" marR="18288" marT="9144" marB="9144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8288" marR="18288" marT="9144" marB="9144" anchor="ctr"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7738086"/>
                  </a:ext>
                </a:extLst>
              </a:tr>
              <a:tr h="185420">
                <a:tc rowSpan="2">
                  <a:txBody>
                    <a:bodyPr/>
                    <a:lstStyle/>
                    <a:p>
                      <a:r>
                        <a:rPr lang="en-US" sz="12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P1241 W2W </a:t>
                      </a:r>
                      <a:r>
                        <a:rPr lang="en-US" sz="1200" b="1" dirty="0" err="1">
                          <a:latin typeface="Symbol" pitchFamily="2" charset="2"/>
                          <a:cs typeface="Calibri" panose="020F0502020204030204" pitchFamily="34" charset="0"/>
                        </a:rPr>
                        <a:t>t</a:t>
                      </a:r>
                      <a:r>
                        <a:rPr lang="en-US" sz="1200" b="1" baseline="-25000" dirty="0" err="1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cycle</a:t>
                      </a:r>
                      <a:r>
                        <a:rPr lang="en-US" sz="12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&lt; 300ns</a:t>
                      </a:r>
                    </a:p>
                  </a:txBody>
                  <a:tcPr marL="18288" marR="18288" marT="9144" marB="9144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ATF41 3.54 sigma nucleation time &lt; 34ns/80ns (far/near) </a:t>
                      </a:r>
                    </a:p>
                  </a:txBody>
                  <a:tcPr marL="18288" marR="18288" marT="9144" marB="9144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WW36</a:t>
                      </a:r>
                    </a:p>
                  </a:txBody>
                  <a:tcPr marL="18288" marR="18288" marT="9144" marB="9144" anchor="b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30ns gap on D1 (in seg.)</a:t>
                      </a:r>
                    </a:p>
                  </a:txBody>
                  <a:tcPr marL="18288" marR="18288" marT="9144" marB="9144" anchor="ctr"/>
                </a:tc>
                <a:tc rowSpan="2">
                  <a:txBody>
                    <a:bodyPr/>
                    <a:lstStyle/>
                    <a:p>
                      <a:r>
                        <a:rPr lang="en-US" sz="12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Lu</a:t>
                      </a:r>
                    </a:p>
                  </a:txBody>
                  <a:tcPr marL="18288" marR="18288" marT="9144" marB="9144" anchor="ctr"/>
                </a:tc>
                <a:tc rowSpan="9">
                  <a:txBody>
                    <a:bodyPr/>
                    <a:lstStyle/>
                    <a:p>
                      <a:r>
                        <a:rPr lang="en-US" sz="12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P1241</a:t>
                      </a:r>
                    </a:p>
                    <a:p>
                      <a:r>
                        <a:rPr lang="en-US" sz="12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Array</a:t>
                      </a:r>
                    </a:p>
                    <a:p>
                      <a:r>
                        <a:rPr lang="en-US" sz="12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(Sanjay) </a:t>
                      </a:r>
                    </a:p>
                  </a:txBody>
                  <a:tcPr marL="18288" marR="18288" marT="9144" marB="9144" anchor="ctr"/>
                </a:tc>
                <a:extLst>
                  <a:ext uri="{0D108BD9-81ED-4DB2-BD59-A6C34878D82A}">
                    <a16:rowId xmlns:a16="http://schemas.microsoft.com/office/drawing/2014/main" val="2442124458"/>
                  </a:ext>
                </a:extLst>
              </a:tr>
              <a:tr h="18542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Spider 3.54 sigma nucleation time &lt; 160ns (near)  (Current delivery limitation to far ED)</a:t>
                      </a:r>
                    </a:p>
                  </a:txBody>
                  <a:tcPr marL="18288" marR="18288" marT="9144" marB="9144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WW44</a:t>
                      </a:r>
                    </a:p>
                  </a:txBody>
                  <a:tcPr marL="18288" marR="18288" marT="9144" marB="9144" anchor="b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Pending on yield</a:t>
                      </a:r>
                    </a:p>
                  </a:txBody>
                  <a:tcPr marL="18288" marR="18288" marT="9144" marB="9144"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sz="14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8288" marR="18288" marT="9144" marB="9144" anchor="ctr"/>
                </a:tc>
                <a:extLst>
                  <a:ext uri="{0D108BD9-81ED-4DB2-BD59-A6C34878D82A}">
                    <a16:rowId xmlns:a16="http://schemas.microsoft.com/office/drawing/2014/main" val="1255069221"/>
                  </a:ext>
                </a:extLst>
              </a:tr>
              <a:tr h="185420">
                <a:tc rowSpan="2">
                  <a:txBody>
                    <a:bodyPr/>
                    <a:lstStyle/>
                    <a:p>
                      <a:r>
                        <a:rPr lang="en-US" sz="12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P1241 PM MTS </a:t>
                      </a:r>
                    </a:p>
                  </a:txBody>
                  <a:tcPr marL="18288" marR="18288" marT="9144" marB="9144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Self-consistent PM thickness and ∆V</a:t>
                      </a:r>
                    </a:p>
                  </a:txBody>
                  <a:tcPr marL="18288" marR="18288" marT="9144" marB="9144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WW34</a:t>
                      </a:r>
                    </a:p>
                  </a:txBody>
                  <a:tcPr marL="18288" marR="18288" marT="9144" marB="9144" anchor="b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Algo developed</a:t>
                      </a:r>
                      <a:endParaRPr lang="en-US" sz="12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8288" marR="18288" marT="9144" marB="9144" anchor="ctr"/>
                </a:tc>
                <a:tc rowSpan="2">
                  <a:txBody>
                    <a:bodyPr/>
                    <a:lstStyle/>
                    <a:p>
                      <a:r>
                        <a:rPr lang="en-US" sz="12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Lu</a:t>
                      </a:r>
                    </a:p>
                  </a:txBody>
                  <a:tcPr marL="18288" marR="18288" marT="9144" marB="9144" anchor="ctr"/>
                </a:tc>
                <a:tc vMerge="1">
                  <a:txBody>
                    <a:bodyPr/>
                    <a:lstStyle/>
                    <a:p>
                      <a:endParaRPr lang="en-US" sz="14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8288" marR="18288" marT="9144" marB="9144" anchor="ctr"/>
                </a:tc>
                <a:extLst>
                  <a:ext uri="{0D108BD9-81ED-4DB2-BD59-A6C34878D82A}">
                    <a16:rowId xmlns:a16="http://schemas.microsoft.com/office/drawing/2014/main" val="482950972"/>
                  </a:ext>
                </a:extLst>
              </a:tr>
              <a:tr h="185420">
                <a:tc vMerge="1">
                  <a:txBody>
                    <a:bodyPr/>
                    <a:lstStyle/>
                    <a:p>
                      <a:endParaRPr lang="en-US" sz="14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8288" marR="18288" marT="9144" marB="9144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Self-Consistent MTS and  DTS/algorithm in compliance to ATF spec</a:t>
                      </a:r>
                    </a:p>
                  </a:txBody>
                  <a:tcPr marL="18288" marR="18288" marT="9144" marB="9144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WW39</a:t>
                      </a:r>
                    </a:p>
                  </a:txBody>
                  <a:tcPr marL="18288" marR="18288" marT="9144" marB="9144" anchor="b"/>
                </a:tc>
                <a:tc>
                  <a:txBody>
                    <a:bodyPr/>
                    <a:lstStyle/>
                    <a:p>
                      <a:pPr algn="l"/>
                      <a:endParaRPr lang="en-US" sz="12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8288" marR="18288" marT="9144" marB="9144" anchor="ctr"/>
                </a:tc>
                <a:tc vMerge="1">
                  <a:txBody>
                    <a:bodyPr/>
                    <a:lstStyle/>
                    <a:p>
                      <a:endParaRPr lang="en-US" sz="14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8288" marR="18288" marT="9144" marB="9144" anchor="ctr"/>
                </a:tc>
                <a:tc vMerge="1">
                  <a:txBody>
                    <a:bodyPr/>
                    <a:lstStyle/>
                    <a:p>
                      <a:endParaRPr lang="en-US" sz="14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722981857"/>
                  </a:ext>
                </a:extLst>
              </a:tr>
              <a:tr h="185420">
                <a:tc rowSpan="2">
                  <a:txBody>
                    <a:bodyPr/>
                    <a:lstStyle/>
                    <a:p>
                      <a:pPr algn="l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½ </a:t>
                      </a:r>
                      <a:r>
                        <a:rPr lang="en-US" sz="12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</a:t>
                      </a:r>
                      <a:r>
                        <a:rPr lang="en-US" sz="1200" b="1" i="0" u="none" strike="noStrike" baseline="-2500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program</a:t>
                      </a:r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of SXP cell</a:t>
                      </a:r>
                      <a:endParaRPr lang="en-US" sz="12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8288" marR="18288" marT="9144" marB="9144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P1241 stack definition validated with ATF41 cell meeting </a:t>
                      </a:r>
                      <a:r>
                        <a:rPr lang="en-US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</a:t>
                      </a:r>
                      <a:r>
                        <a:rPr lang="en-US" sz="1200" b="0" i="0" u="none" strike="noStrike" baseline="-2500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reset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DTS (105uA)</a:t>
                      </a:r>
                    </a:p>
                  </a:txBody>
                  <a:tcPr marL="18288" marR="18288" marT="9144" marB="9144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WW36</a:t>
                      </a:r>
                    </a:p>
                  </a:txBody>
                  <a:tcPr marL="18288" marR="18288" marT="9144" marB="9144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Lead lot out WW33</a:t>
                      </a:r>
                    </a:p>
                  </a:txBody>
                  <a:tcPr marL="18288" marR="18288" marT="9144" marB="9144" anchor="ctr"/>
                </a:tc>
                <a:tc rowSpan="2">
                  <a:txBody>
                    <a:bodyPr/>
                    <a:lstStyle/>
                    <a:p>
                      <a:r>
                        <a:rPr lang="en-US" sz="12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Fuga</a:t>
                      </a:r>
                    </a:p>
                  </a:txBody>
                  <a:tcPr marL="18288" marR="18288" marT="9144" marB="9144"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08528811"/>
                  </a:ext>
                </a:extLst>
              </a:tr>
              <a:tr h="185420">
                <a:tc vMerge="1">
                  <a:txBody>
                    <a:bodyPr/>
                    <a:lstStyle/>
                    <a:p>
                      <a:endParaRPr lang="en-US" sz="14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Additional 20% reduction of ATF41 </a:t>
                      </a:r>
                      <a:r>
                        <a:rPr lang="en-US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</a:t>
                      </a:r>
                      <a:r>
                        <a:rPr lang="en-US" sz="1200" b="0" i="0" u="none" strike="noStrike" baseline="-2500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reset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DTS (85uA)</a:t>
                      </a:r>
                    </a:p>
                  </a:txBody>
                  <a:tcPr marL="18288" marR="18288" marT="9144" marB="9144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WW51</a:t>
                      </a:r>
                    </a:p>
                  </a:txBody>
                  <a:tcPr marL="18288" marR="18288" marT="9144" marB="9144" anchor="ctr"/>
                </a:tc>
                <a:tc>
                  <a:txBody>
                    <a:bodyPr/>
                    <a:lstStyle/>
                    <a:p>
                      <a:pPr algn="l"/>
                      <a:endParaRPr lang="en-US" sz="12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8288" marR="18288" marT="9144" marB="9144" anchor="ctr"/>
                </a:tc>
                <a:tc vMerge="1">
                  <a:txBody>
                    <a:bodyPr/>
                    <a:lstStyle/>
                    <a:p>
                      <a:endParaRPr lang="en-US" sz="14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15486933"/>
                  </a:ext>
                </a:extLst>
              </a:tr>
              <a:tr h="185420">
                <a:tc>
                  <a:txBody>
                    <a:bodyPr/>
                    <a:lstStyle/>
                    <a:p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30% PM drift reduction</a:t>
                      </a:r>
                      <a:endParaRPr lang="en-US" sz="12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8288" marR="18288" marT="9144" marB="9144" anchor="ctr"/>
                </a:tc>
                <a:tc>
                  <a:txBody>
                    <a:bodyPr/>
                    <a:lstStyle/>
                    <a:p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(RESET drift segmentation)</a:t>
                      </a:r>
                      <a:endParaRPr lang="en-US" sz="1200" b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8288" marR="18288" marT="9144" marB="9144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200" b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8288" marR="18288" marT="9144" marB="9144" anchor="ctr"/>
                </a:tc>
                <a:tc>
                  <a:txBody>
                    <a:bodyPr/>
                    <a:lstStyle/>
                    <a:p>
                      <a:pPr algn="l"/>
                      <a:endParaRPr lang="en-US" sz="12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8288" marR="18288" marT="9144" marB="9144" anchor="ctr"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Dany</a:t>
                      </a:r>
                    </a:p>
                  </a:txBody>
                  <a:tcPr marL="18288" marR="18288" marT="9144" marB="9144" anchor="ctr"/>
                </a:tc>
                <a:tc vMerge="1">
                  <a:txBody>
                    <a:bodyPr/>
                    <a:lstStyle/>
                    <a:p>
                      <a:endParaRPr lang="en-US" sz="14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896190630"/>
                  </a:ext>
                </a:extLst>
              </a:tr>
              <a:tr h="185420">
                <a:tc rowSpan="2">
                  <a:txBody>
                    <a:bodyPr/>
                    <a:lstStyle/>
                    <a:p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Seasoning elimination</a:t>
                      </a:r>
                      <a:endParaRPr lang="en-US" sz="12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8288" marR="18288" marT="9144" marB="9144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MID based model validation: 50% reduction of </a:t>
                      </a:r>
                      <a:r>
                        <a:rPr lang="el-G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Δ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</a:t>
                      </a:r>
                      <a:r>
                        <a:rPr lang="en-US" sz="1200" b="0" i="0" u="none" strike="noStrike" baseline="-250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FORM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or 'seasoning' cycles </a:t>
                      </a:r>
                    </a:p>
                  </a:txBody>
                  <a:tcPr marL="18288" marR="18288" marT="9144" marB="9144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WW48</a:t>
                      </a:r>
                    </a:p>
                  </a:txBody>
                  <a:tcPr marL="18288" marR="18288" marT="9144" marB="9144" anchor="b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PVD in prep.</a:t>
                      </a:r>
                    </a:p>
                  </a:txBody>
                  <a:tcPr marL="18288" marR="18288" marT="9144" marB="9144" anchor="ctr"/>
                </a:tc>
                <a:tc rowSpan="2">
                  <a:txBody>
                    <a:bodyPr/>
                    <a:lstStyle/>
                    <a:p>
                      <a:r>
                        <a:rPr lang="en-US" sz="12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Fuga</a:t>
                      </a:r>
                    </a:p>
                  </a:txBody>
                  <a:tcPr marL="18288" marR="18288" marT="9144" marB="9144" anchor="ctr"/>
                </a:tc>
                <a:tc vMerge="1">
                  <a:txBody>
                    <a:bodyPr/>
                    <a:lstStyle/>
                    <a:p>
                      <a:endParaRPr lang="en-US" sz="14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501746167"/>
                  </a:ext>
                </a:extLst>
              </a:tr>
              <a:tr h="18542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ATF41 based validation: 40% reduction seasoning and manageable RWB impact</a:t>
                      </a:r>
                    </a:p>
                  </a:txBody>
                  <a:tcPr marL="18288" marR="18288" marT="9144" marB="9144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Q1</a:t>
                      </a:r>
                    </a:p>
                  </a:txBody>
                  <a:tcPr marL="18288" marR="18288" marT="9144" marB="9144" anchor="b"/>
                </a:tc>
                <a:tc>
                  <a:txBody>
                    <a:bodyPr/>
                    <a:lstStyle/>
                    <a:p>
                      <a:pPr algn="l"/>
                      <a:endParaRPr lang="en-US" sz="12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8288" marR="18288" marT="9144" marB="9144"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87704992"/>
                  </a:ext>
                </a:extLst>
              </a:tr>
            </a:tbl>
          </a:graphicData>
        </a:graphic>
      </p:graphicFrame>
      <p:sp>
        <p:nvSpPr>
          <p:cNvPr id="3" name="Rectangle 2">
            <a:extLst>
              <a:ext uri="{FF2B5EF4-FFF2-40B4-BE49-F238E27FC236}">
                <a16:creationId xmlns:a16="http://schemas.microsoft.com/office/drawing/2014/main" id="{7279BE43-CFCF-8E4E-90A9-FD3073830CE4}"/>
              </a:ext>
            </a:extLst>
          </p:cNvPr>
          <p:cNvSpPr/>
          <p:nvPr/>
        </p:nvSpPr>
        <p:spPr>
          <a:xfrm>
            <a:off x="7772400" y="6581001"/>
            <a:ext cx="2079480" cy="276999"/>
          </a:xfrm>
          <a:prstGeom prst="rect">
            <a:avLst/>
          </a:prstGeom>
          <a:solidFill>
            <a:srgbClr val="FFFF00"/>
          </a:solidFill>
        </p:spPr>
        <p:txBody>
          <a:bodyPr wrap="none">
            <a:spAutoFit/>
          </a:bodyPr>
          <a:lstStyle/>
          <a:p>
            <a:r>
              <a:rPr lang="en-US" sz="1200" b="1" dirty="0">
                <a:solidFill>
                  <a:srgbClr val="C00000"/>
                </a:solidFill>
                <a:latin typeface="Calibri" panose="020F0502020204030204" pitchFamily="34" charset="0"/>
                <a:ea typeface="PMingLiU" panose="02020500000000000000" pitchFamily="18" charset="-120"/>
                <a:cs typeface="Calibri" panose="020F0502020204030204" pitchFamily="34" charset="0"/>
              </a:rPr>
              <a:t>*: Sponsor in the parenthesis</a:t>
            </a:r>
            <a:r>
              <a:rPr lang="en-US" sz="12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039540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AABF98-1C0C-7549-B960-7DEC1FD539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1800" dirty="0"/>
              <a:t>PF </a:t>
            </a:r>
            <a:r>
              <a:rPr lang="en-US" sz="1800" dirty="0" err="1"/>
              <a:t>iMBO</a:t>
            </a:r>
            <a:r>
              <a:rPr lang="en-US" sz="1800" dirty="0"/>
              <a:t> Q3/2020 Tracking</a:t>
            </a:r>
            <a:br>
              <a:rPr lang="en-US" sz="1800" dirty="0"/>
            </a:br>
            <a:r>
              <a:rPr lang="en-US" sz="1800" dirty="0"/>
              <a:t>Material Exploration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FD63C1-6AB3-454A-844C-A37AD263366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6162875"/>
      </p:ext>
    </p:extLst>
  </p:cSld>
  <p:clrMapOvr>
    <a:masterClrMapping/>
  </p:clrMapOvr>
</p:sld>
</file>

<file path=ppt/theme/theme1.xml><?xml version="1.0" encoding="utf-8"?>
<a:theme xmlns:a="http://schemas.openxmlformats.org/drawingml/2006/main" name="blank">
  <a:themeElements>
    <a:clrScheme name="Custom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C0C0C0"/>
      </a:accent1>
      <a:accent2>
        <a:srgbClr val="0066FF"/>
      </a:accent2>
      <a:accent3>
        <a:srgbClr val="FFFFFF"/>
      </a:accent3>
      <a:accent4>
        <a:srgbClr val="000000"/>
      </a:accent4>
      <a:accent5>
        <a:srgbClr val="DCDCDC"/>
      </a:accent5>
      <a:accent6>
        <a:srgbClr val="005CE7"/>
      </a:accent6>
      <a:hlink>
        <a:srgbClr val="C00000"/>
      </a:hlink>
      <a:folHlink>
        <a:srgbClr val="0066FF"/>
      </a:folHlink>
    </a:clrScheme>
    <a:fontScheme name="Analog Elements Learning">
      <a:majorFont>
        <a:latin typeface="Neo Sans Intel Medium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Analog Elements Learning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nalog Elements Learning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NSG Advance Pathfinding" id="{53CE7C69-6139-0948-A6AB-4607575A99AD}" vid="{791383CE-0F90-1B4A-BC7E-FC237DDE09A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Agenda xmlns="90b7a245-a7c3-4504-88b2-cf85318e6b78">SD for Rev 7</Agenda>
    <Date xmlns="90b7a245-a7c3-4504-88b2-cf85318e6b78">2016-03-15T00:00:00-07:00</Date>
    <Presenter xmlns="90b7a245-a7c3-4504-88b2-cf85318e6b78">DerChang Kau</Presenter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6C1F46DCE9E2F4F9C406A5B31F187EA" ma:contentTypeVersion="3" ma:contentTypeDescription="Create a new document." ma:contentTypeScope="" ma:versionID="04459668d14e26c729f944268f7885eb">
  <xsd:schema xmlns:xsd="http://www.w3.org/2001/XMLSchema" xmlns:xs="http://www.w3.org/2001/XMLSchema" xmlns:p="http://schemas.microsoft.com/office/2006/metadata/properties" xmlns:ns2="90b7a245-a7c3-4504-88b2-cf85318e6b78" targetNamespace="http://schemas.microsoft.com/office/2006/metadata/properties" ma:root="true" ma:fieldsID="2d0c6bccf2654138a3d8763ce5403cee" ns2:_="">
    <xsd:import namespace="90b7a245-a7c3-4504-88b2-cf85318e6b78"/>
    <xsd:element name="properties">
      <xsd:complexType>
        <xsd:sequence>
          <xsd:element name="documentManagement">
            <xsd:complexType>
              <xsd:all>
                <xsd:element ref="ns2:Date"/>
                <xsd:element ref="ns2:Agenda"/>
                <xsd:element ref="ns2:Presenter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0b7a245-a7c3-4504-88b2-cf85318e6b78" elementFormDefault="qualified">
    <xsd:import namespace="http://schemas.microsoft.com/office/2006/documentManagement/types"/>
    <xsd:import namespace="http://schemas.microsoft.com/office/infopath/2007/PartnerControls"/>
    <xsd:element name="Date" ma:index="8" ma:displayName="Meeting Date" ma:format="DateOnly" ma:internalName="Date">
      <xsd:simpleType>
        <xsd:restriction base="dms:DateTime"/>
      </xsd:simpleType>
    </xsd:element>
    <xsd:element name="Agenda" ma:index="9" ma:displayName="Agenda Topic" ma:internalName="Agenda">
      <xsd:simpleType>
        <xsd:restriction base="dms:Text">
          <xsd:maxLength value="255"/>
        </xsd:restriction>
      </xsd:simpleType>
    </xsd:element>
    <xsd:element name="Presenter" ma:index="10" ma:displayName="Presenter" ma:internalName="Presenter">
      <xsd:simpleType>
        <xsd:restriction base="dms:Text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723BD8A-0332-458A-BADF-7C6744276193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7A9757D6-16EA-49DF-BF94-FEF25FAF8351}">
  <ds:schemaRefs>
    <ds:schemaRef ds:uri="http://purl.org/dc/terms/"/>
    <ds:schemaRef ds:uri="http://www.w3.org/XML/1998/namespace"/>
    <ds:schemaRef ds:uri="http://purl.org/dc/elements/1.1/"/>
    <ds:schemaRef ds:uri="http://purl.org/dc/dcmitype/"/>
    <ds:schemaRef ds:uri="http://schemas.microsoft.com/office/2006/metadata/properties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90b7a245-a7c3-4504-88b2-cf85318e6b78"/>
  </ds:schemaRefs>
</ds:datastoreItem>
</file>

<file path=customXml/itemProps3.xml><?xml version="1.0" encoding="utf-8"?>
<ds:datastoreItem xmlns:ds="http://schemas.openxmlformats.org/officeDocument/2006/customXml" ds:itemID="{53B8EBDB-013A-44C4-B714-038C8F2517D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0b7a245-a7c3-4504-88b2-cf85318e6b7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956</TotalTime>
  <Words>964</Words>
  <Application>Microsoft Macintosh PowerPoint</Application>
  <PresentationFormat>Widescreen</PresentationFormat>
  <Paragraphs>211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Neo Sans Intel</vt:lpstr>
      <vt:lpstr>Neo Sans Intel Medium</vt:lpstr>
      <vt:lpstr>Arial</vt:lpstr>
      <vt:lpstr>Calibri</vt:lpstr>
      <vt:lpstr>Symbol</vt:lpstr>
      <vt:lpstr>blank</vt:lpstr>
      <vt:lpstr>3DXP Pathfinding team iMBO – Q3 tracking</vt:lpstr>
      <vt:lpstr>3DXP Pathfinding team iMBO – WW33, 2020</vt:lpstr>
      <vt:lpstr>PF iMBO Q3/2020 Tracking Material Exploration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Kau, Derchang</dc:creator>
  <cp:keywords>CTPClassification=CTP_NT</cp:keywords>
  <cp:lastModifiedBy>Kau, Derchang</cp:lastModifiedBy>
  <cp:revision>17</cp:revision>
  <dcterms:created xsi:type="dcterms:W3CDTF">2020-08-06T16:05:25Z</dcterms:created>
  <dcterms:modified xsi:type="dcterms:W3CDTF">2020-09-02T23:00:07Z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0x01010056C1F46DCE9E2F4F9C406A5B31F187EA</vt:lpwstr>
  </property>
  <property fmtid="{D5CDD505-2E9C-101B-9397-08002B2CF9AE}" pid="3" name="TitusGUID">
    <vt:lpwstr>18736c36-3ecb-425e-9f87-88ac498b04cd</vt:lpwstr>
  </property>
  <property fmtid="{D5CDD505-2E9C-101B-9397-08002B2CF9AE}" pid="4" name="CTP_TimeStamp">
    <vt:lpwstr>2018-08-10 06:13:33Z</vt:lpwstr>
  </property>
  <property fmtid="{D5CDD505-2E9C-101B-9397-08002B2CF9AE}" pid="5" name="CTP_BU">
    <vt:lpwstr>NA</vt:lpwstr>
  </property>
  <property fmtid="{D5CDD505-2E9C-101B-9397-08002B2CF9AE}" pid="6" name="CTP_IDSID">
    <vt:lpwstr>NA</vt:lpwstr>
  </property>
  <property fmtid="{D5CDD505-2E9C-101B-9397-08002B2CF9AE}" pid="7" name="CTP_WWID">
    <vt:lpwstr>NA</vt:lpwstr>
  </property>
  <property fmtid="{D5CDD505-2E9C-101B-9397-08002B2CF9AE}" pid="8" name="CTPClassification">
    <vt:lpwstr>CTP_NT</vt:lpwstr>
  </property>
</Properties>
</file>