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charts/chart1.xml" ContentType="application/vnd.openxmlformats-officedocument.drawingml.char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charts/chart3.xml" ContentType="application/vnd.openxmlformats-officedocument.drawingml.char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818" r:id="rId5"/>
    <p:sldMasterId id="2147483856" r:id="rId6"/>
    <p:sldMasterId id="2147483865" r:id="rId7"/>
  </p:sldMasterIdLst>
  <p:notesMasterIdLst>
    <p:notesMasterId r:id="rId34"/>
  </p:notesMasterIdLst>
  <p:handoutMasterIdLst>
    <p:handoutMasterId r:id="rId35"/>
  </p:handoutMasterIdLst>
  <p:sldIdLst>
    <p:sldId id="256" r:id="rId8"/>
    <p:sldId id="258" r:id="rId9"/>
    <p:sldId id="1020" r:id="rId10"/>
    <p:sldId id="383" r:id="rId11"/>
    <p:sldId id="1031" r:id="rId12"/>
    <p:sldId id="1026" r:id="rId13"/>
    <p:sldId id="2134805362" r:id="rId14"/>
    <p:sldId id="2134805363" r:id="rId15"/>
    <p:sldId id="2134096325" r:id="rId16"/>
    <p:sldId id="2134096294" r:id="rId17"/>
    <p:sldId id="2134096322" r:id="rId18"/>
    <p:sldId id="2134096323" r:id="rId19"/>
    <p:sldId id="2134096324" r:id="rId20"/>
    <p:sldId id="1028" r:id="rId21"/>
    <p:sldId id="2134805358" r:id="rId22"/>
    <p:sldId id="2134805359" r:id="rId23"/>
    <p:sldId id="2134805354" r:id="rId24"/>
    <p:sldId id="262" r:id="rId25"/>
    <p:sldId id="1025" r:id="rId26"/>
    <p:sldId id="2134805357" r:id="rId27"/>
    <p:sldId id="257" r:id="rId28"/>
    <p:sldId id="2134805345" r:id="rId29"/>
    <p:sldId id="2134805346" r:id="rId30"/>
    <p:sldId id="2144327313" r:id="rId31"/>
    <p:sldId id="2144327311" r:id="rId32"/>
    <p:sldId id="2144327314" r:id="rId33"/>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F3304375-80E1-478C-92E8-6CF4D3FF59FF}">
          <p14:sldIdLst>
            <p14:sldId id="256"/>
            <p14:sldId id="258"/>
          </p14:sldIdLst>
        </p14:section>
        <p14:section name="Announcement Recap" id="{9D1F8B98-0CEE-433E-9830-2BCD7D704694}">
          <p14:sldIdLst>
            <p14:sldId id="1020"/>
            <p14:sldId id="383"/>
            <p14:sldId id="1031"/>
          </p14:sldIdLst>
        </p14:section>
        <p14:section name="Impacts to Group" id="{0DE58052-EF17-4EE4-B575-DB10BEC676FD}">
          <p14:sldIdLst>
            <p14:sldId id="1026"/>
            <p14:sldId id="2134805362"/>
            <p14:sldId id="2134805363"/>
            <p14:sldId id="2134096325"/>
            <p14:sldId id="2134096294"/>
            <p14:sldId id="2134096322"/>
            <p14:sldId id="2134096323"/>
            <p14:sldId id="2134096324"/>
          </p14:sldIdLst>
        </p14:section>
        <p14:section name="Next Steps" id="{1F704C45-23B1-4017-95BC-D2E5A7E47626}">
          <p14:sldIdLst>
            <p14:sldId id="1028"/>
            <p14:sldId id="2134805358"/>
            <p14:sldId id="2134805359"/>
            <p14:sldId id="2134805354"/>
            <p14:sldId id="262"/>
            <p14:sldId id="1025"/>
          </p14:sldIdLst>
        </p14:section>
        <p14:section name="Q&amp;A" id="{4FA52390-6941-4866-B70A-1E7B9B8A576A}">
          <p14:sldIdLst>
            <p14:sldId id="2134805357"/>
            <p14:sldId id="257"/>
          </p14:sldIdLst>
        </p14:section>
        <p14:section name="Backup" id="{037DD31B-8233-42F6-9F3A-70ECF27F6F7D}">
          <p14:sldIdLst>
            <p14:sldId id="2134805345"/>
            <p14:sldId id="2134805346"/>
            <p14:sldId id="2144327313"/>
            <p14:sldId id="2144327311"/>
            <p14:sldId id="21443273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lard, Shaunna" initials="BS" lastIdx="2" clrIdx="0">
    <p:extLst>
      <p:ext uri="{19B8F6BF-5375-455C-9EA6-DF929625EA0E}">
        <p15:presenceInfo xmlns:p15="http://schemas.microsoft.com/office/powerpoint/2012/main" userId="S::shaunna.ballard@intel.com::f0337886-afe2-483e-98b7-6085231bdf7e" providerId="AD"/>
      </p:ext>
    </p:extLst>
  </p:cmAuthor>
  <p:cmAuthor id="2" name="Gardiner, John M" initials="GM" lastIdx="1" clrIdx="1">
    <p:extLst>
      <p:ext uri="{19B8F6BF-5375-455C-9EA6-DF929625EA0E}">
        <p15:presenceInfo xmlns:p15="http://schemas.microsoft.com/office/powerpoint/2012/main" userId="S::john.m.gardiner@intel.com::633a7ebb-f3db-45ab-8e0c-4b1980ea2712" providerId="AD"/>
      </p:ext>
    </p:extLst>
  </p:cmAuthor>
  <p:cmAuthor id="3" name="Styles, Auria O" initials="SO" lastIdx="2" clrIdx="2">
    <p:extLst>
      <p:ext uri="{19B8F6BF-5375-455C-9EA6-DF929625EA0E}">
        <p15:presenceInfo xmlns:p15="http://schemas.microsoft.com/office/powerpoint/2012/main" userId="S::auria.o.styles@intel.com::040cd292-edb3-436d-ad3f-0e732c472f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FD"/>
    <a:srgbClr val="2872C5"/>
    <a:srgbClr val="525252"/>
    <a:srgbClr val="FFFFFF"/>
    <a:srgbClr val="0068B5"/>
    <a:srgbClr val="004A86"/>
    <a:srgbClr val="FC6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10" autoAdjust="0"/>
  </p:normalViewPr>
  <p:slideViewPr>
    <p:cSldViewPr snapToGrid="0">
      <p:cViewPr varScale="1">
        <p:scale>
          <a:sx n="79" d="100"/>
          <a:sy n="79" d="100"/>
        </p:scale>
        <p:origin x="1110"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theodo2x\AppData\Local\Microsoft\Windows\INetCache\Content.Outlook\3UG1L82S\Teds%20AR_10092020.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heodo2x\AppData\Local\Microsoft\Windows\INetCache\Content.Outlook\3UG1L82S\Teds%20AR_100920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DCG</c:v>
                </c:pt>
              </c:strCache>
            </c:strRef>
          </c:tx>
          <c:spPr>
            <a:solidFill>
              <a:schemeClr val="accent1"/>
            </a:solidFill>
            <a:ln>
              <a:noFill/>
            </a:ln>
            <a:effectLst/>
          </c:spPr>
          <c:invertIfNegative val="0"/>
          <c:cat>
            <c:strRef>
              <c:f>Sheet1!$A$2:$A$3</c:f>
              <c:strCache>
                <c:ptCount val="2"/>
                <c:pt idx="0">
                  <c:v>1H'19</c:v>
                </c:pt>
                <c:pt idx="1">
                  <c:v>1H'20</c:v>
                </c:pt>
              </c:strCache>
            </c:strRef>
          </c:cat>
          <c:val>
            <c:numRef>
              <c:f>Sheet1!$B$2:$B$3</c:f>
              <c:numCache>
                <c:formatCode>General</c:formatCode>
                <c:ptCount val="2"/>
                <c:pt idx="0">
                  <c:v>9.9</c:v>
                </c:pt>
                <c:pt idx="1">
                  <c:v>14.1</c:v>
                </c:pt>
              </c:numCache>
            </c:numRef>
          </c:val>
          <c:extLst>
            <c:ext xmlns:c16="http://schemas.microsoft.com/office/drawing/2014/chart" uri="{C3380CC4-5D6E-409C-BE32-E72D297353CC}">
              <c16:uniqueId val="{00000000-D8AA-4933-B18B-5190A0E121E5}"/>
            </c:ext>
          </c:extLst>
        </c:ser>
        <c:ser>
          <c:idx val="1"/>
          <c:order val="1"/>
          <c:tx>
            <c:strRef>
              <c:f>Sheet1!$C$1</c:f>
              <c:strCache>
                <c:ptCount val="1"/>
                <c:pt idx="0">
                  <c:v>IOTG</c:v>
                </c:pt>
              </c:strCache>
            </c:strRef>
          </c:tx>
          <c:spPr>
            <a:solidFill>
              <a:schemeClr val="accent4"/>
            </a:solidFill>
            <a:ln>
              <a:noFill/>
            </a:ln>
            <a:effectLst/>
          </c:spPr>
          <c:invertIfNegative val="0"/>
          <c:cat>
            <c:strRef>
              <c:f>Sheet1!$A$2:$A$3</c:f>
              <c:strCache>
                <c:ptCount val="2"/>
                <c:pt idx="0">
                  <c:v>1H'19</c:v>
                </c:pt>
                <c:pt idx="1">
                  <c:v>1H'20</c:v>
                </c:pt>
              </c:strCache>
            </c:strRef>
          </c:cat>
          <c:val>
            <c:numRef>
              <c:f>Sheet1!$C$2:$C$3</c:f>
              <c:numCache>
                <c:formatCode>General</c:formatCode>
                <c:ptCount val="2"/>
                <c:pt idx="0">
                  <c:v>1.9</c:v>
                </c:pt>
                <c:pt idx="1">
                  <c:v>1.6</c:v>
                </c:pt>
              </c:numCache>
            </c:numRef>
          </c:val>
          <c:extLst>
            <c:ext xmlns:c16="http://schemas.microsoft.com/office/drawing/2014/chart" uri="{C3380CC4-5D6E-409C-BE32-E72D297353CC}">
              <c16:uniqueId val="{00000001-D8AA-4933-B18B-5190A0E121E5}"/>
            </c:ext>
          </c:extLst>
        </c:ser>
        <c:ser>
          <c:idx val="2"/>
          <c:order val="2"/>
          <c:tx>
            <c:strRef>
              <c:f>Sheet1!$D$1</c:f>
              <c:strCache>
                <c:ptCount val="1"/>
                <c:pt idx="0">
                  <c:v>PSG</c:v>
                </c:pt>
              </c:strCache>
            </c:strRef>
          </c:tx>
          <c:spPr>
            <a:solidFill>
              <a:schemeClr val="accent5"/>
            </a:solidFill>
            <a:ln>
              <a:noFill/>
            </a:ln>
            <a:effectLst/>
          </c:spPr>
          <c:invertIfNegative val="0"/>
          <c:cat>
            <c:strRef>
              <c:f>Sheet1!$A$2:$A$3</c:f>
              <c:strCache>
                <c:ptCount val="2"/>
                <c:pt idx="0">
                  <c:v>1H'19</c:v>
                </c:pt>
                <c:pt idx="1">
                  <c:v>1H'20</c:v>
                </c:pt>
              </c:strCache>
            </c:strRef>
          </c:cat>
          <c:val>
            <c:numRef>
              <c:f>Sheet1!$D$2:$D$3</c:f>
              <c:numCache>
                <c:formatCode>0.0</c:formatCode>
                <c:ptCount val="2"/>
                <c:pt idx="0" formatCode="General">
                  <c:v>1</c:v>
                </c:pt>
                <c:pt idx="1">
                  <c:v>1</c:v>
                </c:pt>
              </c:numCache>
            </c:numRef>
          </c:val>
          <c:extLst>
            <c:ext xmlns:c16="http://schemas.microsoft.com/office/drawing/2014/chart" uri="{C3380CC4-5D6E-409C-BE32-E72D297353CC}">
              <c16:uniqueId val="{00000002-D8AA-4933-B18B-5190A0E121E5}"/>
            </c:ext>
          </c:extLst>
        </c:ser>
        <c:dLbls>
          <c:showLegendKey val="0"/>
          <c:showVal val="0"/>
          <c:showCatName val="0"/>
          <c:showSerName val="0"/>
          <c:showPercent val="0"/>
          <c:showBubbleSize val="0"/>
        </c:dLbls>
        <c:gapWidth val="50"/>
        <c:overlap val="100"/>
        <c:axId val="46466239"/>
        <c:axId val="40820783"/>
      </c:barChart>
      <c:lineChart>
        <c:grouping val="standard"/>
        <c:varyColors val="0"/>
        <c:dLbls>
          <c:showLegendKey val="0"/>
          <c:showVal val="0"/>
          <c:showCatName val="0"/>
          <c:showSerName val="0"/>
          <c:showPercent val="0"/>
          <c:showBubbleSize val="0"/>
        </c:dLbls>
        <c:marker val="1"/>
        <c:smooth val="0"/>
        <c:axId val="46466239"/>
        <c:axId val="40820783"/>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DCG inc</c:v>
                      </c:pt>
                    </c:strCache>
                  </c:strRef>
                </c:tx>
                <c:spPr>
                  <a:ln w="28575" cap="rnd">
                    <a:noFill/>
                    <a:round/>
                  </a:ln>
                  <a:effectLst/>
                </c:spPr>
                <c:marker>
                  <c:symbol val="dash"/>
                  <c:size val="5"/>
                  <c:spPr>
                    <a:solidFill>
                      <a:schemeClr val="bg1"/>
                    </a:solidFill>
                    <a:ln w="9525">
                      <a:solidFill>
                        <a:schemeClr val="bg1"/>
                      </a:solidFill>
                    </a:ln>
                    <a:effectLst/>
                  </c:spPr>
                </c:marker>
                <c:cat>
                  <c:strRef>
                    <c:extLst>
                      <c:ext uri="{02D57815-91ED-43cb-92C2-25804820EDAC}">
                        <c15:formulaRef>
                          <c15:sqref>Sheet1!$A$2:$A$3</c15:sqref>
                        </c15:formulaRef>
                      </c:ext>
                    </c:extLst>
                    <c:strCache>
                      <c:ptCount val="2"/>
                      <c:pt idx="0">
                        <c:v>1H'19</c:v>
                      </c:pt>
                      <c:pt idx="1">
                        <c:v>1H'20</c:v>
                      </c:pt>
                    </c:strCache>
                  </c:strRef>
                </c:cat>
                <c:val>
                  <c:numRef>
                    <c:extLst>
                      <c:ext uri="{02D57815-91ED-43cb-92C2-25804820EDAC}">
                        <c15:formulaRef>
                          <c15:sqref>Sheet1!$E$2:$E$3</c15:sqref>
                        </c15:formulaRef>
                      </c:ext>
                    </c:extLst>
                    <c:numCache>
                      <c:formatCode>General</c:formatCode>
                      <c:ptCount val="2"/>
                      <c:pt idx="0">
                        <c:v>3.6</c:v>
                      </c:pt>
                      <c:pt idx="1">
                        <c:v>6.6</c:v>
                      </c:pt>
                    </c:numCache>
                  </c:numRef>
                </c:val>
                <c:smooth val="0"/>
                <c:extLst>
                  <c:ext xmlns:c16="http://schemas.microsoft.com/office/drawing/2014/chart" uri="{C3380CC4-5D6E-409C-BE32-E72D297353CC}">
                    <c16:uniqueId val="{00000003-D8AA-4933-B18B-5190A0E121E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IOTG inc</c:v>
                      </c:pt>
                    </c:strCache>
                  </c:strRef>
                </c:tx>
                <c:spPr>
                  <a:ln w="28575" cap="rnd">
                    <a:noFill/>
                    <a:round/>
                  </a:ln>
                  <a:effectLst/>
                </c:spPr>
                <c:marker>
                  <c:symbol val="dash"/>
                  <c:size val="5"/>
                  <c:spPr>
                    <a:solidFill>
                      <a:schemeClr val="bg1"/>
                    </a:solidFill>
                    <a:ln w="9525">
                      <a:solidFill>
                        <a:schemeClr val="bg1"/>
                      </a:solidFill>
                    </a:ln>
                    <a:effectLst/>
                  </c:spPr>
                </c:marker>
                <c:cat>
                  <c:strRef>
                    <c:extLst xmlns:c15="http://schemas.microsoft.com/office/drawing/2012/chart">
                      <c:ext xmlns:c15="http://schemas.microsoft.com/office/drawing/2012/chart" uri="{02D57815-91ED-43cb-92C2-25804820EDAC}">
                        <c15:formulaRef>
                          <c15:sqref>Sheet1!$A$2:$A$3</c15:sqref>
                        </c15:formulaRef>
                      </c:ext>
                    </c:extLst>
                    <c:strCache>
                      <c:ptCount val="2"/>
                      <c:pt idx="0">
                        <c:v>1H'19</c:v>
                      </c:pt>
                      <c:pt idx="1">
                        <c:v>1H'20</c:v>
                      </c:pt>
                    </c:strCache>
                  </c:strRef>
                </c:cat>
                <c:val>
                  <c:numRef>
                    <c:extLst xmlns:c15="http://schemas.microsoft.com/office/drawing/2012/chart">
                      <c:ext xmlns:c15="http://schemas.microsoft.com/office/drawing/2012/chart" uri="{02D57815-91ED-43cb-92C2-25804820EDAC}">
                        <c15:formulaRef>
                          <c15:sqref>Sheet1!$F$2:$F$3</c15:sqref>
                        </c15:formulaRef>
                      </c:ext>
                    </c:extLst>
                    <c:numCache>
                      <c:formatCode>General</c:formatCode>
                      <c:ptCount val="2"/>
                      <c:pt idx="0">
                        <c:v>10.4</c:v>
                      </c:pt>
                      <c:pt idx="1">
                        <c:v>14.4</c:v>
                      </c:pt>
                    </c:numCache>
                  </c:numRef>
                </c:val>
                <c:smooth val="0"/>
                <c:extLst xmlns:c15="http://schemas.microsoft.com/office/drawing/2012/chart">
                  <c:ext xmlns:c16="http://schemas.microsoft.com/office/drawing/2014/chart" uri="{C3380CC4-5D6E-409C-BE32-E72D297353CC}">
                    <c16:uniqueId val="{00000004-D8AA-4933-B18B-5190A0E121E5}"/>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PSG inc</c:v>
                      </c:pt>
                    </c:strCache>
                  </c:strRef>
                </c:tx>
                <c:spPr>
                  <a:ln w="28575" cap="rnd">
                    <a:noFill/>
                    <a:round/>
                  </a:ln>
                  <a:effectLst/>
                </c:spPr>
                <c:marker>
                  <c:symbol val="dash"/>
                  <c:size val="5"/>
                  <c:spPr>
                    <a:solidFill>
                      <a:schemeClr val="bg1"/>
                    </a:solidFill>
                    <a:ln w="9525">
                      <a:solidFill>
                        <a:schemeClr val="bg1"/>
                      </a:solidFill>
                    </a:ln>
                    <a:effectLst/>
                  </c:spPr>
                </c:marker>
                <c:cat>
                  <c:strRef>
                    <c:extLst xmlns:c15="http://schemas.microsoft.com/office/drawing/2012/chart">
                      <c:ext xmlns:c15="http://schemas.microsoft.com/office/drawing/2012/chart" uri="{02D57815-91ED-43cb-92C2-25804820EDAC}">
                        <c15:formulaRef>
                          <c15:sqref>Sheet1!$A$2:$A$3</c15:sqref>
                        </c15:formulaRef>
                      </c:ext>
                    </c:extLst>
                    <c:strCache>
                      <c:ptCount val="2"/>
                      <c:pt idx="0">
                        <c:v>1H'19</c:v>
                      </c:pt>
                      <c:pt idx="1">
                        <c:v>1H'20</c:v>
                      </c:pt>
                    </c:strCache>
                  </c:strRef>
                </c:cat>
                <c:val>
                  <c:numRef>
                    <c:extLst xmlns:c15="http://schemas.microsoft.com/office/drawing/2012/chart">
                      <c:ext xmlns:c15="http://schemas.microsoft.com/office/drawing/2012/chart" uri="{02D57815-91ED-43cb-92C2-25804820EDAC}">
                        <c15:formulaRef>
                          <c15:sqref>Sheet1!$G$2:$G$3</c15:sqref>
                        </c15:formulaRef>
                      </c:ext>
                    </c:extLst>
                    <c:numCache>
                      <c:formatCode>General</c:formatCode>
                      <c:ptCount val="2"/>
                      <c:pt idx="0">
                        <c:v>11.9</c:v>
                      </c:pt>
                      <c:pt idx="1">
                        <c:v>15.899999999999999</c:v>
                      </c:pt>
                    </c:numCache>
                  </c:numRef>
                </c:val>
                <c:smooth val="0"/>
                <c:extLst xmlns:c15="http://schemas.microsoft.com/office/drawing/2012/chart">
                  <c:ext xmlns:c16="http://schemas.microsoft.com/office/drawing/2014/chart" uri="{C3380CC4-5D6E-409C-BE32-E72D297353CC}">
                    <c16:uniqueId val="{00000005-D8AA-4933-B18B-5190A0E121E5}"/>
                  </c:ext>
                </c:extLst>
              </c15:ser>
            </c15:filteredLineSeries>
          </c:ext>
        </c:extLst>
      </c:lineChart>
      <c:catAx>
        <c:axId val="46466239"/>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Intel Clear" panose="020B0604020203020204" pitchFamily="34" charset="0"/>
                <a:ea typeface="Intel Clear" panose="020B0604020203020204" pitchFamily="34" charset="0"/>
                <a:cs typeface="Intel Clear" panose="020B0604020203020204" pitchFamily="34" charset="0"/>
              </a:defRPr>
            </a:pPr>
            <a:endParaRPr lang="en-US"/>
          </a:p>
        </c:txPr>
        <c:crossAx val="40820783"/>
        <c:crosses val="autoZero"/>
        <c:auto val="1"/>
        <c:lblAlgn val="ctr"/>
        <c:lblOffset val="0"/>
        <c:noMultiLvlLbl val="0"/>
      </c:catAx>
      <c:valAx>
        <c:axId val="40820783"/>
        <c:scaling>
          <c:orientation val="minMax"/>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466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en-US"/>
              <a:t>RTD Tools Installed </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multiLvlStrRef>
              <c:f>'Sheet1 (2)'!$A$12:$K$13</c:f>
              <c:multiLvlStrCache>
                <c:ptCount val="7"/>
                <c:lvl>
                  <c:pt idx="0">
                    <c:v>Q2</c:v>
                  </c:pt>
                  <c:pt idx="1">
                    <c:v>Q3</c:v>
                  </c:pt>
                  <c:pt idx="2">
                    <c:v>Q4</c:v>
                  </c:pt>
                  <c:pt idx="3">
                    <c:v>Q1</c:v>
                  </c:pt>
                  <c:pt idx="4">
                    <c:v>Q2</c:v>
                  </c:pt>
                  <c:pt idx="5">
                    <c:v>Q3</c:v>
                  </c:pt>
                  <c:pt idx="6">
                    <c:v>Q4</c:v>
                  </c:pt>
                </c:lvl>
                <c:lvl>
                  <c:pt idx="0">
                    <c:v>2019</c:v>
                  </c:pt>
                  <c:pt idx="3">
                    <c:v>2020</c:v>
                  </c:pt>
                </c:lvl>
              </c:multiLvlStrCache>
              <c:extLst/>
            </c:multiLvlStrRef>
          </c:cat>
          <c:val>
            <c:numRef>
              <c:f>'Sheet1 (2)'!$A$14:$K$14</c:f>
              <c:numCache>
                <c:formatCode>General</c:formatCode>
                <c:ptCount val="7"/>
                <c:pt idx="0">
                  <c:v>3</c:v>
                </c:pt>
                <c:pt idx="1">
                  <c:v>9</c:v>
                </c:pt>
                <c:pt idx="2">
                  <c:v>98</c:v>
                </c:pt>
                <c:pt idx="3">
                  <c:v>155</c:v>
                </c:pt>
                <c:pt idx="4">
                  <c:v>201</c:v>
                </c:pt>
                <c:pt idx="5">
                  <c:v>240</c:v>
                </c:pt>
                <c:pt idx="6">
                  <c:v>288</c:v>
                </c:pt>
              </c:numCache>
              <c:extLst/>
            </c:numRef>
          </c:val>
          <c:extLst>
            <c:ext xmlns:c16="http://schemas.microsoft.com/office/drawing/2014/chart" uri="{C3380CC4-5D6E-409C-BE32-E72D297353CC}">
              <c16:uniqueId val="{00000000-5E4B-44F8-AECD-F89DF727A943}"/>
            </c:ext>
          </c:extLst>
        </c:ser>
        <c:dLbls>
          <c:showLegendKey val="0"/>
          <c:showVal val="0"/>
          <c:showCatName val="0"/>
          <c:showSerName val="0"/>
          <c:showPercent val="0"/>
          <c:showBubbleSize val="0"/>
        </c:dLbls>
        <c:gapWidth val="100"/>
        <c:overlap val="-24"/>
        <c:axId val="351781375"/>
        <c:axId val="351781703"/>
      </c:barChart>
      <c:catAx>
        <c:axId val="35178137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51781703"/>
        <c:crosses val="autoZero"/>
        <c:auto val="1"/>
        <c:lblAlgn val="ctr"/>
        <c:lblOffset val="100"/>
        <c:noMultiLvlLbl val="0"/>
      </c:catAx>
      <c:valAx>
        <c:axId val="351781703"/>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51781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en-US"/>
              <a:t>RTD Headcount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6989467225687696E-2"/>
          <c:y val="0.12928977809202177"/>
          <c:w val="0.93487200463578413"/>
          <c:h val="0.65189832767547773"/>
        </c:manualLayout>
      </c:layout>
      <c:barChart>
        <c:barDir val="col"/>
        <c:grouping val="stacked"/>
        <c:varyColors val="0"/>
        <c:ser>
          <c:idx val="0"/>
          <c:order val="0"/>
          <c:tx>
            <c:strRef>
              <c:f>'Sheet1 (2)'!$M$14</c:f>
              <c:strCache>
                <c:ptCount val="1"/>
                <c:pt idx="0">
                  <c:v>NSG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multiLvlStrRef>
              <c:f>'Sheet1 (2)'!$N$12:$Y$13</c:f>
              <c:multiLvlStrCache>
                <c:ptCount val="8"/>
                <c:lvl>
                  <c:pt idx="0">
                    <c:v>Q1</c:v>
                  </c:pt>
                  <c:pt idx="1">
                    <c:v>Q2</c:v>
                  </c:pt>
                  <c:pt idx="2">
                    <c:v>Q3</c:v>
                  </c:pt>
                  <c:pt idx="3">
                    <c:v>Q4</c:v>
                  </c:pt>
                  <c:pt idx="4">
                    <c:v>Q1</c:v>
                  </c:pt>
                  <c:pt idx="5">
                    <c:v>Q2</c:v>
                  </c:pt>
                  <c:pt idx="6">
                    <c:v>Q3</c:v>
                  </c:pt>
                  <c:pt idx="7">
                    <c:v>Q4 POR</c:v>
                  </c:pt>
                </c:lvl>
                <c:lvl>
                  <c:pt idx="0">
                    <c:v>2019</c:v>
                  </c:pt>
                  <c:pt idx="4">
                    <c:v>2020</c:v>
                  </c:pt>
                </c:lvl>
              </c:multiLvlStrCache>
              <c:extLst/>
            </c:multiLvlStrRef>
          </c:cat>
          <c:val>
            <c:numRef>
              <c:f>'Sheet1 (2)'!$N$14:$Y$14</c:f>
              <c:numCache>
                <c:formatCode>General</c:formatCode>
                <c:ptCount val="8"/>
                <c:pt idx="0">
                  <c:v>3</c:v>
                </c:pt>
                <c:pt idx="1">
                  <c:v>114</c:v>
                </c:pt>
                <c:pt idx="2">
                  <c:v>232</c:v>
                </c:pt>
                <c:pt idx="3">
                  <c:v>253</c:v>
                </c:pt>
                <c:pt idx="4">
                  <c:v>265</c:v>
                </c:pt>
                <c:pt idx="5">
                  <c:v>271</c:v>
                </c:pt>
                <c:pt idx="6">
                  <c:v>275</c:v>
                </c:pt>
                <c:pt idx="7">
                  <c:v>344</c:v>
                </c:pt>
              </c:numCache>
              <c:extLst/>
            </c:numRef>
          </c:val>
          <c:extLst>
            <c:ext xmlns:c16="http://schemas.microsoft.com/office/drawing/2014/chart" uri="{C3380CC4-5D6E-409C-BE32-E72D297353CC}">
              <c16:uniqueId val="{00000000-AFE1-4CEB-A3BA-485B6C7A2D22}"/>
            </c:ext>
          </c:extLst>
        </c:ser>
        <c:ser>
          <c:idx val="1"/>
          <c:order val="1"/>
          <c:tx>
            <c:strRef>
              <c:f>'Sheet1 (2)'!$M$15</c:f>
              <c:strCache>
                <c:ptCount val="1"/>
                <c:pt idx="0">
                  <c:v>Non-NSG</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multiLvlStrRef>
              <c:f>'Sheet1 (2)'!$N$12:$Y$13</c:f>
              <c:multiLvlStrCache>
                <c:ptCount val="8"/>
                <c:lvl>
                  <c:pt idx="0">
                    <c:v>Q1</c:v>
                  </c:pt>
                  <c:pt idx="1">
                    <c:v>Q2</c:v>
                  </c:pt>
                  <c:pt idx="2">
                    <c:v>Q3</c:v>
                  </c:pt>
                  <c:pt idx="3">
                    <c:v>Q4</c:v>
                  </c:pt>
                  <c:pt idx="4">
                    <c:v>Q1</c:v>
                  </c:pt>
                  <c:pt idx="5">
                    <c:v>Q2</c:v>
                  </c:pt>
                  <c:pt idx="6">
                    <c:v>Q3</c:v>
                  </c:pt>
                  <c:pt idx="7">
                    <c:v>Q4 POR</c:v>
                  </c:pt>
                </c:lvl>
                <c:lvl>
                  <c:pt idx="0">
                    <c:v>2019</c:v>
                  </c:pt>
                  <c:pt idx="4">
                    <c:v>2020</c:v>
                  </c:pt>
                </c:lvl>
              </c:multiLvlStrCache>
              <c:extLst/>
            </c:multiLvlStrRef>
          </c:cat>
          <c:val>
            <c:numRef>
              <c:f>'Sheet1 (2)'!$N$15:$Y$15</c:f>
              <c:numCache>
                <c:formatCode>General</c:formatCode>
                <c:ptCount val="8"/>
                <c:pt idx="0">
                  <c:v>168</c:v>
                </c:pt>
                <c:pt idx="1">
                  <c:v>361</c:v>
                </c:pt>
                <c:pt idx="2">
                  <c:v>429</c:v>
                </c:pt>
                <c:pt idx="3">
                  <c:v>440</c:v>
                </c:pt>
                <c:pt idx="4">
                  <c:v>394</c:v>
                </c:pt>
                <c:pt idx="5">
                  <c:v>372</c:v>
                </c:pt>
                <c:pt idx="6">
                  <c:v>382</c:v>
                </c:pt>
                <c:pt idx="7">
                  <c:v>417</c:v>
                </c:pt>
              </c:numCache>
              <c:extLst/>
            </c:numRef>
          </c:val>
          <c:extLst>
            <c:ext xmlns:c16="http://schemas.microsoft.com/office/drawing/2014/chart" uri="{C3380CC4-5D6E-409C-BE32-E72D297353CC}">
              <c16:uniqueId val="{00000001-AFE1-4CEB-A3BA-485B6C7A2D22}"/>
            </c:ext>
          </c:extLst>
        </c:ser>
        <c:dLbls>
          <c:showLegendKey val="0"/>
          <c:showVal val="0"/>
          <c:showCatName val="0"/>
          <c:showSerName val="0"/>
          <c:showPercent val="0"/>
          <c:showBubbleSize val="0"/>
        </c:dLbls>
        <c:gapWidth val="150"/>
        <c:overlap val="100"/>
        <c:axId val="2132092776"/>
        <c:axId val="2132084576"/>
      </c:barChart>
      <c:catAx>
        <c:axId val="21320927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132084576"/>
        <c:crosses val="autoZero"/>
        <c:auto val="1"/>
        <c:lblAlgn val="ctr"/>
        <c:lblOffset val="100"/>
        <c:noMultiLvlLbl val="0"/>
      </c:catAx>
      <c:valAx>
        <c:axId val="2132084576"/>
        <c:scaling>
          <c:orientation val="minMax"/>
          <c:max val="80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132092776"/>
        <c:crosses val="autoZero"/>
        <c:crossBetween val="between"/>
      </c:valAx>
      <c:spPr>
        <a:noFill/>
        <a:ln>
          <a:noFill/>
        </a:ln>
        <a:effectLst/>
      </c:spPr>
    </c:plotArea>
    <c:legend>
      <c:legendPos val="b"/>
      <c:layout>
        <c:manualLayout>
          <c:xMode val="edge"/>
          <c:yMode val="edge"/>
          <c:x val="0.66679753572470113"/>
          <c:y val="2.899479607398802E-2"/>
          <c:w val="0.33320246427529893"/>
          <c:h val="9.061661861939389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t>10/18/2020</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en-US" sz="1100" dirty="0">
                <a:effectLst/>
                <a:latin typeface="Arial" panose="020B0604020202020204" pitchFamily="34" charset="0"/>
                <a:ea typeface="+mn-ea"/>
                <a:cs typeface="Arial" panose="020B0604020202020204" pitchFamily="34" charset="0"/>
                <a:sym typeface="Helvetica Neue"/>
              </a:rPr>
              <a:t>We announced on </a:t>
            </a:r>
            <a:r>
              <a:rPr lang="en-US" sz="1100" b="1" dirty="0">
                <a:effectLst/>
                <a:latin typeface="Arial" panose="020B0604020202020204" pitchFamily="34" charset="0"/>
                <a:ea typeface="+mn-ea"/>
                <a:cs typeface="Arial" panose="020B0604020202020204" pitchFamily="34" charset="0"/>
                <a:sym typeface="Helvetica Neue"/>
              </a:rPr>
              <a:t>October 19 </a:t>
            </a:r>
            <a:r>
              <a:rPr lang="en-US" sz="1100" dirty="0">
                <a:effectLst/>
                <a:latin typeface="Arial" panose="020B0604020202020204" pitchFamily="34" charset="0"/>
                <a:ea typeface="+mn-ea"/>
                <a:cs typeface="Arial" panose="020B0604020202020204" pitchFamily="34" charset="0"/>
                <a:sym typeface="Helvetica Neue"/>
              </a:rPr>
              <a:t>that Intel has signed an agreement to sell the NAND memory and storage business to SK </a:t>
            </a:r>
            <a:r>
              <a:rPr lang="en-US" sz="1100" dirty="0" err="1">
                <a:effectLst/>
                <a:latin typeface="Arial" panose="020B0604020202020204" pitchFamily="34" charset="0"/>
                <a:ea typeface="+mn-ea"/>
                <a:cs typeface="Arial" panose="020B0604020202020204" pitchFamily="34" charset="0"/>
                <a:sym typeface="Helvetica Neue"/>
              </a:rPr>
              <a:t>hynix</a:t>
            </a:r>
            <a:r>
              <a:rPr lang="en-US" sz="1100" dirty="0">
                <a:effectLst/>
                <a:latin typeface="Arial" panose="020B0604020202020204" pitchFamily="34" charset="0"/>
                <a:ea typeface="+mn-ea"/>
                <a:cs typeface="Arial" panose="020B0604020202020204" pitchFamily="34" charset="0"/>
                <a:sym typeface="Helvetica Neue"/>
              </a:rPr>
              <a:t>, a strategic player in the memory and storage market, in a transaction valued at $XB.</a:t>
            </a:r>
          </a:p>
          <a:p>
            <a:pPr lvl="0" fontAlgn="ctr"/>
            <a:endParaRPr lang="en-US" sz="1100" dirty="0">
              <a:effectLst/>
              <a:latin typeface="Arial" panose="020B0604020202020204" pitchFamily="34" charset="0"/>
              <a:ea typeface="+mn-ea"/>
              <a:cs typeface="Arial" panose="020B0604020202020204" pitchFamily="34" charset="0"/>
              <a:sym typeface="Helvetica Neue"/>
            </a:endParaRPr>
          </a:p>
          <a:p>
            <a:pPr lvl="0" fontAlgn="ctr"/>
            <a:r>
              <a:rPr lang="en-US" sz="1100" dirty="0">
                <a:effectLst/>
                <a:latin typeface="Arial"/>
                <a:ea typeface="+mn-ea"/>
                <a:cs typeface="Arial"/>
                <a:sym typeface="Helvetica Neue"/>
              </a:rPr>
              <a:t>The transaction includes the transfer of employees in two phases as well as Intel's NAND Memory Technology and Manufacturing facility in Dalian, China, which Intel will continue to operate, retaining related IP, until March 2025. </a:t>
            </a:r>
          </a:p>
          <a:p>
            <a:endParaRPr lang="en-US" dirty="0">
              <a:latin typeface="Arial" panose="020B0604020202020204" pitchFamily="34" charset="0"/>
              <a:cs typeface="Arial" panose="020B0604020202020204" pitchFamily="34" charset="0"/>
            </a:endParaRPr>
          </a:p>
          <a:p>
            <a:pPr marL="171450" lvl="1" indent="-171450" fontAlgn="ctr">
              <a:buFont typeface="Arial" panose="020B0604020202020204" pitchFamily="34" charset="0"/>
              <a:buChar char="•"/>
            </a:pPr>
            <a:r>
              <a:rPr lang="en-US" sz="1100" dirty="0">
                <a:effectLst/>
                <a:latin typeface="Arial" panose="020B0604020202020204" pitchFamily="34" charset="0"/>
                <a:ea typeface="+mn-ea"/>
                <a:cs typeface="Arial" panose="020B0604020202020204" pitchFamily="34" charset="0"/>
                <a:sym typeface="Helvetica Neue"/>
              </a:rPr>
              <a:t>Phase one is the transfer of Intel’s 3D NAND memory and storage business, which includes </a:t>
            </a:r>
            <a:r>
              <a:rPr lang="en-US" dirty="0"/>
              <a:t>NAND SSD, NAND Component and wafer business, and Intel Dalian Memory Technology and Manufacturing Facility in Dalian, China</a:t>
            </a:r>
            <a:r>
              <a:rPr lang="en-US" sz="1100" dirty="0">
                <a:effectLst/>
                <a:latin typeface="Arial" panose="020B0604020202020204" pitchFamily="34" charset="0"/>
                <a:ea typeface="+mn-ea"/>
                <a:cs typeface="Arial" panose="020B0604020202020204" pitchFamily="34" charset="0"/>
                <a:sym typeface="Helvetica Neue"/>
              </a:rPr>
              <a:t>. Phase one is expected to close in late 2021, subject to regulatory approvals in the US, China, S. Korea and the EU as well as other customary conditions. </a:t>
            </a:r>
          </a:p>
          <a:p>
            <a:pPr marL="0" lvl="1" indent="0" fontAlgn="ctr">
              <a:buFont typeface="Arial" panose="020B0604020202020204" pitchFamily="34" charset="0"/>
              <a:buNone/>
            </a:pPr>
            <a:endParaRPr lang="en-US" sz="1100" dirty="0">
              <a:effectLst/>
              <a:latin typeface="Arial" panose="020B0604020202020204" pitchFamily="34" charset="0"/>
              <a:ea typeface="+mn-ea"/>
              <a:cs typeface="Arial" panose="020B0604020202020204" pitchFamily="34" charset="0"/>
              <a:sym typeface="Helvetica Neue"/>
            </a:endParaRPr>
          </a:p>
          <a:p>
            <a:pPr marL="171450" lvl="1" indent="-171450" fontAlgn="ctr">
              <a:buFont typeface="Arial" panose="020B0604020202020204" pitchFamily="34" charset="0"/>
              <a:buChar char="•"/>
            </a:pPr>
            <a:r>
              <a:rPr lang="en-US" sz="1100" dirty="0">
                <a:effectLst/>
                <a:latin typeface="Arial" panose="020B0604020202020204" pitchFamily="34" charset="0"/>
                <a:ea typeface="+mn-ea"/>
                <a:cs typeface="Arial" panose="020B0604020202020204" pitchFamily="34" charset="0"/>
                <a:sym typeface="Helvetica Neue"/>
              </a:rPr>
              <a:t>Phase two is the transfer of </a:t>
            </a:r>
            <a:r>
              <a:rPr lang="en-US" dirty="0"/>
              <a:t>NAND technology and component development along with fab operations</a:t>
            </a:r>
            <a:r>
              <a:rPr lang="en-US" sz="1100" dirty="0">
                <a:effectLst/>
                <a:latin typeface="Arial" panose="020B0604020202020204" pitchFamily="34" charset="0"/>
                <a:ea typeface="+mn-ea"/>
                <a:cs typeface="Arial" panose="020B0604020202020204" pitchFamily="34" charset="0"/>
                <a:sym typeface="Helvetica Neue"/>
              </a:rPr>
              <a:t>. Phase two is expected to close in March 2025. Intel will continue operating the fab and retain manufacturing IP until the phase two close. </a:t>
            </a:r>
          </a:p>
          <a:p>
            <a:endParaRPr lang="en-US" dirty="0"/>
          </a:p>
        </p:txBody>
      </p:sp>
    </p:spTree>
    <p:extLst>
      <p:ext uri="{BB962C8B-B14F-4D97-AF65-F5344CB8AC3E}">
        <p14:creationId xmlns:p14="http://schemas.microsoft.com/office/powerpoint/2010/main" val="149951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may or may not be satisfied with their alignment to the transaction. We’ve developed an appeal process for those who believe their alignment should be revisited. </a:t>
            </a:r>
          </a:p>
          <a:p>
            <a:endParaRPr lang="en-US" dirty="0"/>
          </a:p>
          <a:p>
            <a:r>
              <a:rPr lang="en-US" dirty="0"/>
              <a:t>We ask that employees meet with their manager 1:1 to share their rationale and then submit an appeal request via a SharePoint form that will be made available on the NSG Transition Hub, a one-stop-shop for information related to the transition. From there, HR, NSG staff, an NSG governing body, and SK </a:t>
            </a:r>
            <a:r>
              <a:rPr lang="en-US" dirty="0" err="1"/>
              <a:t>hynix</a:t>
            </a:r>
            <a:r>
              <a:rPr lang="en-US" dirty="0"/>
              <a:t> will work to accept or reject the appeal. </a:t>
            </a:r>
          </a:p>
          <a:p>
            <a:endParaRPr lang="en-US" dirty="0"/>
          </a:p>
          <a:p>
            <a:r>
              <a:rPr lang="en-US" dirty="0"/>
              <a:t>If you have an employee who is not aligned to the transition but would like to be, you can reach out to the NSG.Transition@intel.com mailbox. </a:t>
            </a:r>
          </a:p>
          <a:p>
            <a:endParaRPr lang="en-US" dirty="0">
              <a:cs typeface="Calibri"/>
            </a:endParaRPr>
          </a:p>
          <a:p>
            <a:r>
              <a:rPr lang="en-US" dirty="0">
                <a:cs typeface="Calibri"/>
              </a:rPr>
              <a:t>More detail on the appeal process is available in the backup of this deck. </a:t>
            </a:r>
          </a:p>
          <a:p>
            <a:endParaRPr lang="en-US" dirty="0">
              <a:cs typeface="Calibri"/>
            </a:endParaRPr>
          </a:p>
        </p:txBody>
      </p:sp>
      <p:sp>
        <p:nvSpPr>
          <p:cNvPr id="4" name="Slide Number Placeholder 3"/>
          <p:cNvSpPr>
            <a:spLocks noGrp="1"/>
          </p:cNvSpPr>
          <p:nvPr>
            <p:ph type="sldNum" sz="quarter" idx="5"/>
          </p:nvPr>
        </p:nvSpPr>
        <p:spPr/>
        <p:txBody>
          <a:bodyPr/>
          <a:lstStyle/>
          <a:p>
            <a:fld id="{5873234C-0694-4C1A-8AAD-DA6B781B21BA}" type="slidenum">
              <a:rPr lang="en-US"/>
              <a:t>16</a:t>
            </a:fld>
            <a:endParaRPr lang="en-US"/>
          </a:p>
        </p:txBody>
      </p:sp>
    </p:spTree>
    <p:extLst>
      <p:ext uri="{BB962C8B-B14F-4D97-AF65-F5344CB8AC3E}">
        <p14:creationId xmlns:p14="http://schemas.microsoft.com/office/powerpoint/2010/main" val="20215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believe that every employee is necessary for the success of the three future business groups, whether transitioning to SK </a:t>
            </a:r>
            <a:r>
              <a:rPr lang="en-US" dirty="0" err="1"/>
              <a:t>hynix</a:t>
            </a:r>
            <a:r>
              <a:rPr lang="en-US" dirty="0"/>
              <a:t> or staying with Intel. </a:t>
            </a:r>
            <a:r>
              <a:rPr lang="en-US" b="0" i="0" dirty="0">
                <a:effectLst/>
                <a:sym typeface="Helvetica Neue"/>
              </a:rPr>
              <a:t>To ensure the success of the deal, a full freeze on internal people movement is in place for all employees through </a:t>
            </a:r>
            <a:r>
              <a:rPr lang="en-US" b="1" i="0" dirty="0">
                <a:effectLst/>
                <a:sym typeface="Helvetica Neue"/>
              </a:rPr>
              <a:t>October 26</a:t>
            </a:r>
            <a:r>
              <a:rPr lang="en-US" b="0" i="0" dirty="0">
                <a:effectLst/>
                <a:sym typeface="Helvetica Neue"/>
              </a:rPr>
              <a:t> </a:t>
            </a:r>
            <a:r>
              <a:rPr lang="en-US" dirty="0">
                <a:effectLst/>
                <a:sym typeface="Helvetica Neue"/>
              </a:rPr>
              <a:t>at which point you will learn more about your future business group alignment</a:t>
            </a:r>
            <a:r>
              <a:rPr lang="en-US" b="0" i="0" dirty="0">
                <a:effectLst/>
                <a:sym typeface="Helvetica Neue"/>
              </a:rPr>
              <a:t>. After that, internal people movement restrictions are based on the future business group an employee aligns to.</a:t>
            </a:r>
            <a:r>
              <a:rPr lang="en-US" dirty="0"/>
              <a:t> </a:t>
            </a:r>
            <a:endParaRPr lang="en-US" dirty="0">
              <a:sym typeface="Helvetica Neue"/>
            </a:endParaRPr>
          </a:p>
          <a:p>
            <a:pPr lvl="0">
              <a:defRPr/>
            </a:pPr>
            <a:endParaRPr lang="en-US" b="0" i="0" dirty="0">
              <a:effectLst/>
              <a:sym typeface="Helvetica Neue"/>
            </a:endParaRPr>
          </a:p>
          <a:p>
            <a:pPr lvl="0">
              <a:defRPr/>
            </a:pPr>
            <a:r>
              <a:rPr lang="en-US" b="0" i="0" dirty="0">
                <a:effectLst/>
                <a:sym typeface="Helvetica Neue"/>
              </a:rPr>
              <a:t>At a high level, restrictions include:</a:t>
            </a:r>
          </a:p>
          <a:p>
            <a:pPr lvl="0">
              <a:defRPr/>
            </a:pPr>
            <a:endParaRPr lang="en-US" b="0" i="0" dirty="0">
              <a:effectLst/>
              <a:sym typeface="Helvetica Neue"/>
            </a:endParaRPr>
          </a:p>
          <a:p>
            <a:pPr>
              <a:defRPr/>
            </a:pPr>
            <a:r>
              <a:rPr lang="en-US" b="0" i="0" dirty="0">
                <a:effectLst/>
                <a:sym typeface="Helvetica Neue"/>
              </a:rPr>
              <a:t>NPSG employees: 1) </a:t>
            </a:r>
            <a:r>
              <a:rPr lang="en-US" dirty="0">
                <a:effectLst/>
                <a:sym typeface="Helvetica Neue"/>
              </a:rPr>
              <a:t>Employees</a:t>
            </a:r>
            <a:r>
              <a:rPr lang="en-US" b="0" i="0" dirty="0">
                <a:effectLst/>
                <a:sym typeface="Helvetica Neue"/>
              </a:rPr>
              <a:t> may </a:t>
            </a:r>
            <a:r>
              <a:rPr lang="en-US" dirty="0"/>
              <a:t>apply and move to a new role within NPSG; 2) Employees may </a:t>
            </a:r>
            <a:r>
              <a:rPr lang="en-US" b="0" i="0" dirty="0">
                <a:effectLst/>
                <a:sym typeface="Helvetica Neue"/>
              </a:rPr>
              <a:t>not move to a role outside of NPSG without GM approval; </a:t>
            </a:r>
            <a:r>
              <a:rPr lang="en-US" dirty="0"/>
              <a:t>and 3</a:t>
            </a:r>
            <a:r>
              <a:rPr lang="en-US" b="0" i="0" dirty="0">
                <a:effectLst/>
                <a:sym typeface="Helvetica Neue"/>
              </a:rPr>
              <a:t>) </a:t>
            </a:r>
            <a:r>
              <a:rPr lang="en-US" dirty="0">
                <a:effectLst/>
                <a:sym typeface="Helvetica Neue"/>
              </a:rPr>
              <a:t>Employees</a:t>
            </a:r>
            <a:r>
              <a:rPr lang="en-US" b="0" i="0" dirty="0">
                <a:effectLst/>
                <a:sym typeface="Helvetica Neue"/>
              </a:rPr>
              <a:t> may not apply to a role within NAND-DTM</a:t>
            </a:r>
            <a:r>
              <a:rPr lang="en-US" dirty="0"/>
              <a:t>.</a:t>
            </a:r>
          </a:p>
          <a:p>
            <a:pPr>
              <a:defRPr/>
            </a:pPr>
            <a:r>
              <a:rPr lang="en-US" dirty="0"/>
              <a:t> </a:t>
            </a:r>
            <a:br>
              <a:rPr lang="en-US" dirty="0">
                <a:cs typeface="+mn-lt"/>
              </a:rPr>
            </a:br>
            <a:r>
              <a:rPr lang="en-US" dirty="0"/>
              <a:t>NAND-DTM employees: 1</a:t>
            </a:r>
            <a:r>
              <a:rPr lang="en-US" b="0" i="0" dirty="0">
                <a:effectLst/>
                <a:sym typeface="Helvetica Neue"/>
              </a:rPr>
              <a:t>) </a:t>
            </a:r>
            <a:r>
              <a:rPr lang="en-US" dirty="0">
                <a:effectLst/>
                <a:sym typeface="Helvetica Neue"/>
              </a:rPr>
              <a:t>Employees</a:t>
            </a:r>
            <a:r>
              <a:rPr lang="en-US" b="0" i="0" dirty="0">
                <a:effectLst/>
                <a:sym typeface="Helvetica Neue"/>
              </a:rPr>
              <a:t> may apply and move to a new role within NAND-DTM</a:t>
            </a:r>
            <a:r>
              <a:rPr lang="en-US" dirty="0"/>
              <a:t>; 2</a:t>
            </a:r>
            <a:r>
              <a:rPr lang="en-US" b="0" i="0" dirty="0">
                <a:effectLst/>
                <a:sym typeface="Helvetica Neue"/>
              </a:rPr>
              <a:t>) </a:t>
            </a:r>
            <a:r>
              <a:rPr lang="en-US" dirty="0">
                <a:effectLst/>
                <a:sym typeface="Helvetica Neue"/>
              </a:rPr>
              <a:t>Employees</a:t>
            </a:r>
            <a:r>
              <a:rPr lang="en-US" b="0" i="0" dirty="0">
                <a:effectLst/>
                <a:sym typeface="Helvetica Neue"/>
              </a:rPr>
              <a:t> may not move to a role outside of NAND-DTM without GM approval; </a:t>
            </a:r>
            <a:r>
              <a:rPr lang="en-US" dirty="0"/>
              <a:t>and 3</a:t>
            </a:r>
            <a:r>
              <a:rPr lang="en-US" b="0" i="0" dirty="0">
                <a:effectLst/>
                <a:sym typeface="Helvetica Neue"/>
              </a:rPr>
              <a:t>) </a:t>
            </a:r>
            <a:r>
              <a:rPr lang="en-US" dirty="0">
                <a:effectLst/>
                <a:sym typeface="Helvetica Neue"/>
              </a:rPr>
              <a:t>Employees </a:t>
            </a:r>
            <a:r>
              <a:rPr lang="en-US" b="0" i="0" dirty="0">
                <a:effectLst/>
                <a:sym typeface="Helvetica Neue"/>
              </a:rPr>
              <a:t>may not apply to a role within NPSG. </a:t>
            </a:r>
            <a:r>
              <a:rPr lang="en-US" dirty="0"/>
              <a:t> </a:t>
            </a:r>
            <a:br>
              <a:rPr lang="en-US" dirty="0">
                <a:cs typeface="+mn-lt"/>
              </a:rPr>
            </a:br>
            <a:r>
              <a:rPr lang="en-US" dirty="0"/>
              <a:t> </a:t>
            </a:r>
            <a:br>
              <a:rPr lang="en-US" dirty="0">
                <a:cs typeface="+mn-lt"/>
              </a:rPr>
            </a:br>
            <a:r>
              <a:rPr lang="en-US" b="0" i="0" dirty="0">
                <a:effectLst/>
                <a:sym typeface="Helvetica Neue"/>
              </a:rPr>
              <a:t>Optane Group employees: The process to apply for internal open positions remains the same as normal, and </a:t>
            </a:r>
            <a:r>
              <a:rPr lang="en-US" dirty="0">
                <a:effectLst/>
                <a:sym typeface="Helvetica Neue"/>
              </a:rPr>
              <a:t>employees </a:t>
            </a:r>
            <a:r>
              <a:rPr lang="en-US" b="0" i="0" dirty="0">
                <a:effectLst/>
                <a:sym typeface="Helvetica Neue"/>
              </a:rPr>
              <a:t>may apply for another job at any time. However, please note that moving into a role within NPSG or NAND-DTM will require Optane Group GM approval.</a:t>
            </a:r>
            <a:r>
              <a:rPr lang="en-US" dirty="0"/>
              <a:t> </a:t>
            </a:r>
            <a:endParaRPr lang="en-US" b="0" i="0" dirty="0">
              <a:effectLst/>
              <a:sym typeface="Helvetica Neue"/>
            </a:endParaRPr>
          </a:p>
          <a:p>
            <a:pPr lvl="0">
              <a:defRPr/>
            </a:pPr>
            <a:endParaRPr lang="en-US" b="0" i="0" dirty="0">
              <a:effectLst/>
              <a:sym typeface="Helvetica Neue"/>
            </a:endParaRPr>
          </a:p>
          <a:p>
            <a:pPr>
              <a:defRPr/>
            </a:pPr>
            <a:r>
              <a:rPr lang="en-US" b="0" i="0" dirty="0">
                <a:effectLst/>
                <a:sym typeface="Helvetica Neue"/>
              </a:rPr>
              <a:t>Other restrictions apply to external hiring, rehire eligibility, org changes, and involuntary terminations. More details on internal people movement restrictions are included in the backup of this deck.</a:t>
            </a:r>
            <a:r>
              <a:rPr lang="en-US" dirty="0"/>
              <a:t> </a:t>
            </a:r>
            <a:endParaRPr lang="en-US" dirty="0">
              <a:sym typeface="Intel Clear"/>
            </a:endParaRPr>
          </a:p>
        </p:txBody>
      </p:sp>
    </p:spTree>
    <p:extLst>
      <p:ext uri="{BB962C8B-B14F-4D97-AF65-F5344CB8AC3E}">
        <p14:creationId xmlns:p14="http://schemas.microsoft.com/office/powerpoint/2010/main" val="282130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10" rtl="0" eaLnBrk="1" fontAlgn="auto" latinLnBrk="0" hangingPunct="1">
              <a:lnSpc>
                <a:spcPct val="100000"/>
              </a:lnSpc>
              <a:spcBef>
                <a:spcPts val="800"/>
              </a:spcBef>
              <a:spcAft>
                <a:spcPts val="0"/>
              </a:spcAft>
              <a:buClr>
                <a:prstClr val="white"/>
              </a:buClr>
              <a:buSzTx/>
              <a:buFont typeface="Wingdings" panose="05000000000000000000" pitchFamily="2" charset="2"/>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Our commitment to Truth &amp; Transparency:</a:t>
            </a:r>
          </a:p>
          <a:p>
            <a:pPr marL="0" marR="0" lvl="0" indent="0" algn="l" defTabSz="1219110" rtl="0" eaLnBrk="1" fontAlgn="auto" latinLnBrk="0" hangingPunct="1">
              <a:lnSpc>
                <a:spcPct val="100000"/>
              </a:lnSpc>
              <a:spcBef>
                <a:spcPts val="800"/>
              </a:spcBef>
              <a:spcAft>
                <a:spcPts val="0"/>
              </a:spcAft>
              <a:buClr>
                <a:prstClr val="white"/>
              </a:buClr>
              <a:buSzTx/>
              <a:buFont typeface="Wingdings" panose="05000000000000000000" pitchFamily="2" charset="2"/>
              <a:buNone/>
              <a:tabLst/>
              <a:defRPr/>
            </a:pPr>
            <a:r>
              <a:rPr lang="en-US" sz="1100" kern="1200" dirty="0">
                <a:solidFill>
                  <a:schemeClr val="bg1"/>
                </a:solidFill>
                <a:latin typeface="Arial" panose="020B0604020202020204" pitchFamily="34" charset="0"/>
                <a:ea typeface="+mn-ea"/>
                <a:cs typeface="+mn-cs"/>
              </a:rPr>
              <a:t>We are committed to treating every employee with fairness and dignity throughout this transition, and we will share updates as quickly as information becomes available. </a:t>
            </a:r>
          </a:p>
          <a:p>
            <a:pPr marL="0" marR="0" lvl="0" indent="0" algn="l" defTabSz="1219110" rtl="0" eaLnBrk="1" fontAlgn="auto" latinLnBrk="0" hangingPunct="1">
              <a:lnSpc>
                <a:spcPct val="100000"/>
              </a:lnSpc>
              <a:spcBef>
                <a:spcPts val="800"/>
              </a:spcBef>
              <a:spcAft>
                <a:spcPts val="0"/>
              </a:spcAft>
              <a:buClr>
                <a:prstClr val="white"/>
              </a:buClr>
              <a:buSzTx/>
              <a:buFont typeface="Wingdings" panose="05000000000000000000" pitchFamily="2" charset="2"/>
              <a:buNone/>
              <a:tabLst/>
              <a:defRPr/>
            </a:pPr>
            <a:endParaRPr lang="en-US" sz="1100" kern="1200" dirty="0">
              <a:solidFill>
                <a:schemeClr val="bg1"/>
              </a:solidFill>
              <a:effectLst/>
              <a:latin typeface="Arial" panose="020B0604020202020204" pitchFamily="34" charset="0"/>
              <a:ea typeface="+mn-ea"/>
              <a:cs typeface="+mn-cs"/>
            </a:endParaRPr>
          </a:p>
          <a:p>
            <a:pPr marL="0" marR="0" lvl="0" indent="0" algn="l" defTabSz="1219110" rtl="0" eaLnBrk="1" fontAlgn="auto" latinLnBrk="0" hangingPunct="1">
              <a:lnSpc>
                <a:spcPct val="100000"/>
              </a:lnSpc>
              <a:spcBef>
                <a:spcPts val="800"/>
              </a:spcBef>
              <a:spcAft>
                <a:spcPts val="0"/>
              </a:spcAft>
              <a:buClr>
                <a:prstClr val="white"/>
              </a:buClr>
              <a:buSzTx/>
              <a:buFont typeface="Wingdings" panose="05000000000000000000" pitchFamily="2" charset="2"/>
              <a:buNone/>
              <a:tabLst/>
              <a:defRPr/>
            </a:pPr>
            <a:r>
              <a:rPr lang="en-GB" sz="1100" b="0" kern="1200" dirty="0">
                <a:solidFill>
                  <a:schemeClr val="tx1"/>
                </a:solidFill>
                <a:effectLst/>
                <a:latin typeface="Arial" panose="020B0604020202020204" pitchFamily="34" charset="0"/>
                <a:ea typeface="+mn-ea"/>
                <a:cs typeface="+mn-cs"/>
              </a:rPr>
              <a:t>We </a:t>
            </a:r>
            <a:r>
              <a:rPr lang="en-GB" sz="1100" b="0" i="0" kern="1200" dirty="0">
                <a:solidFill>
                  <a:schemeClr val="tx1"/>
                </a:solidFill>
                <a:effectLst/>
                <a:latin typeface="Arial" panose="020B0604020202020204" pitchFamily="34" charset="0"/>
                <a:ea typeface="+mn-ea"/>
                <a:cs typeface="+mn-cs"/>
              </a:rPr>
              <a:t>are working with SK </a:t>
            </a:r>
            <a:r>
              <a:rPr lang="en-GB" sz="1100" b="0" i="0" kern="1200" dirty="0" err="1">
                <a:solidFill>
                  <a:schemeClr val="tx1"/>
                </a:solidFill>
                <a:effectLst/>
                <a:latin typeface="Arial" panose="020B0604020202020204" pitchFamily="34" charset="0"/>
                <a:ea typeface="+mn-ea"/>
                <a:cs typeface="+mn-cs"/>
              </a:rPr>
              <a:t>hynix</a:t>
            </a:r>
            <a:r>
              <a:rPr lang="en-GB" sz="1100" b="0" i="0" kern="1200" dirty="0">
                <a:solidFill>
                  <a:schemeClr val="tx1"/>
                </a:solidFill>
                <a:effectLst/>
                <a:latin typeface="Arial" panose="020B0604020202020204" pitchFamily="34" charset="0"/>
                <a:ea typeface="+mn-ea"/>
                <a:cs typeface="+mn-cs"/>
              </a:rPr>
              <a:t> on the transition details </a:t>
            </a:r>
            <a:r>
              <a:rPr lang="en-US" sz="1100" b="0" i="0" kern="1200" dirty="0">
                <a:solidFill>
                  <a:schemeClr val="tx1"/>
                </a:solidFill>
                <a:effectLst/>
                <a:latin typeface="Arial" panose="020B0604020202020204" pitchFamily="34" charset="0"/>
                <a:ea typeface="+mn-ea"/>
                <a:cs typeface="+mn-cs"/>
              </a:rPr>
              <a:t>and will share updates once they are available. </a:t>
            </a:r>
            <a:endParaRPr lang="en-GB" sz="1100" b="0" kern="1200" dirty="0">
              <a:solidFill>
                <a:schemeClr val="tx1"/>
              </a:solidFill>
              <a:effectLst/>
              <a:latin typeface="Arial" panose="020B0604020202020204" pitchFamily="34" charset="0"/>
              <a:ea typeface="+mn-ea"/>
              <a:cs typeface="+mn-cs"/>
            </a:endParaRPr>
          </a:p>
          <a:p>
            <a:endParaRPr lang="en-US" dirty="0"/>
          </a:p>
        </p:txBody>
      </p:sp>
    </p:spTree>
    <p:extLst>
      <p:ext uri="{BB962C8B-B14F-4D97-AF65-F5344CB8AC3E}">
        <p14:creationId xmlns:p14="http://schemas.microsoft.com/office/powerpoint/2010/main" val="174083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100" b="0" i="0" kern="1200" dirty="0">
                <a:solidFill>
                  <a:schemeClr val="tx1"/>
                </a:solidFill>
                <a:effectLst/>
                <a:latin typeface="Arial" panose="020B0604020202020204" pitchFamily="34" charset="0"/>
                <a:ea typeface="+mn-ea"/>
                <a:cs typeface="Arial" panose="020B0604020202020204" pitchFamily="34" charset="0"/>
              </a:rPr>
              <a:t>As mentioned, the deal with SK </a:t>
            </a:r>
            <a:r>
              <a:rPr lang="en-US" sz="1100" b="0" i="0" kern="1200" dirty="0" err="1">
                <a:solidFill>
                  <a:schemeClr val="tx1"/>
                </a:solidFill>
                <a:effectLst/>
                <a:latin typeface="Arial" panose="020B0604020202020204" pitchFamily="34" charset="0"/>
                <a:ea typeface="+mn-ea"/>
                <a:cs typeface="Arial" panose="020B0604020202020204" pitchFamily="34" charset="0"/>
              </a:rPr>
              <a:t>hynix</a:t>
            </a:r>
            <a:r>
              <a:rPr lang="en-US" sz="1100" b="0" i="0" kern="1200" dirty="0">
                <a:solidFill>
                  <a:schemeClr val="tx1"/>
                </a:solidFill>
                <a:effectLst/>
                <a:latin typeface="Arial" panose="020B0604020202020204" pitchFamily="34" charset="0"/>
                <a:ea typeface="+mn-ea"/>
                <a:cs typeface="Arial" panose="020B0604020202020204" pitchFamily="34" charset="0"/>
              </a:rPr>
              <a:t> is made up of two distinct “closes”, one in “late 2021” due to regulatory approvals in 3 countries (US, Korea, and China), and the second, and final closing in March 2025.</a:t>
            </a:r>
          </a:p>
          <a:p>
            <a:pPr marL="0" indent="0" algn="l" defTabSz="914400" rtl="0">
              <a:lnSpc>
                <a:spcPct val="100000"/>
              </a:lnSpc>
              <a:spcBef>
                <a:spcPts val="600"/>
              </a:spcBef>
              <a:buFont typeface="Arial" panose="020B0604020202020204" pitchFamily="34" charset="0"/>
              <a:buNone/>
              <a:defRPr/>
            </a:pPr>
            <a:endParaRPr lang="en-US" sz="1100" b="0" kern="1200" dirty="0">
              <a:solidFill>
                <a:schemeClr val="tx1"/>
              </a:solidFill>
              <a:latin typeface="Arial" panose="020B0604020202020204" pitchFamily="34" charset="0"/>
              <a:ea typeface="Intel Clear" panose="020B0604020203020204" pitchFamily="34" charset="0"/>
              <a:cs typeface="Arial" panose="020B0604020202020204" pitchFamily="34" charset="0"/>
            </a:endParaRPr>
          </a:p>
          <a:p>
            <a:pPr marL="0" indent="0" algn="l" defTabSz="914400" rtl="0">
              <a:lnSpc>
                <a:spcPct val="100000"/>
              </a:lnSpc>
              <a:spcBef>
                <a:spcPts val="600"/>
              </a:spcBef>
              <a:buFont typeface="Arial" panose="020B0604020202020204" pitchFamily="34" charset="0"/>
              <a:buNone/>
              <a:defRPr/>
            </a:pPr>
            <a:r>
              <a:rPr lang="en-US" sz="1100" b="0" kern="1200" dirty="0">
                <a:solidFill>
                  <a:schemeClr val="tx1"/>
                </a:solidFill>
                <a:latin typeface="Arial" panose="020B0604020202020204" pitchFamily="34" charset="0"/>
                <a:ea typeface="Intel Clear" panose="020B0604020203020204" pitchFamily="34" charset="0"/>
                <a:cs typeface="Arial" panose="020B0604020202020204" pitchFamily="34" charset="0"/>
              </a:rPr>
              <a:t>Until the transaction closes</a:t>
            </a:r>
            <a:r>
              <a:rPr lang="en-US" b="0" kern="1200" dirty="0">
                <a:solidFill>
                  <a:schemeClr val="tx1"/>
                </a:solidFill>
                <a:latin typeface="Arial" panose="020B0604020202020204" pitchFamily="34" charset="0"/>
                <a:ea typeface="Intel Clear" panose="020B0604020203020204" pitchFamily="34" charset="0"/>
                <a:cs typeface="Arial" panose="020B0604020202020204" pitchFamily="34" charset="0"/>
              </a:rPr>
              <a:t>, </a:t>
            </a:r>
            <a:r>
              <a:rPr lang="en-US" sz="1100" b="0" kern="1200" dirty="0">
                <a:solidFill>
                  <a:schemeClr val="tx1"/>
                </a:solidFill>
                <a:latin typeface="Arial" panose="020B0604020202020204" pitchFamily="34" charset="0"/>
                <a:ea typeface="Intel Clear" panose="020B0604020203020204" pitchFamily="34" charset="0"/>
                <a:cs typeface="Arial" panose="020B0604020202020204" pitchFamily="34" charset="0"/>
              </a:rPr>
              <a:t>it will be business as usual. </a:t>
            </a:r>
            <a:r>
              <a:rPr lang="en-US" sz="1100" b="0" kern="1200" dirty="0">
                <a:solidFill>
                  <a:schemeClr val="accent3"/>
                </a:solidFill>
                <a:latin typeface="Arial" panose="020B0604020202020204" pitchFamily="34" charset="0"/>
                <a:ea typeface="Intel Clear" panose="020B0604020203020204" pitchFamily="34" charset="0"/>
                <a:cs typeface="Arial" panose="020B0604020202020204" pitchFamily="34" charset="0"/>
              </a:rPr>
              <a:t>It is c</a:t>
            </a:r>
            <a:r>
              <a:rPr lang="en-US" sz="1100" b="0" dirty="0">
                <a:solidFill>
                  <a:schemeClr val="accent3"/>
                </a:solidFill>
                <a:latin typeface="Arial" panose="020B0604020202020204" pitchFamily="34" charset="0"/>
                <a:ea typeface="Intel Clear" panose="020B0604020203020204" pitchFamily="34" charset="0"/>
                <a:cs typeface="Arial" panose="020B0604020202020204" pitchFamily="34" charset="0"/>
              </a:rPr>
              <a:t>ritical to continue focusing on the work and delivering on our customer commitments until the deal closes.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100" b="0" kern="1200" dirty="0">
              <a:solidFill>
                <a:schemeClr val="tx1"/>
              </a:solidFill>
              <a:latin typeface="Arial" panose="020B0604020202020204" pitchFamily="34" charset="0"/>
              <a:ea typeface="Intel Clear" panose="020B0604020203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0" kern="1200" dirty="0">
                <a:solidFill>
                  <a:schemeClr val="tx1"/>
                </a:solidFill>
                <a:latin typeface="Arial" panose="020B0604020202020204" pitchFamily="34" charset="0"/>
                <a:ea typeface="Intel Clear" panose="020B0604020203020204" pitchFamily="34" charset="0"/>
                <a:cs typeface="Arial" panose="020B0604020202020204" pitchFamily="34" charset="0"/>
              </a:rPr>
              <a:t>Please be mindful that both parties must continue to operate as two independent companies.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ea typeface="+mn-ea"/>
                <a:cs typeface="Arial" panose="020B0604020202020204" pitchFamily="34" charset="0"/>
              </a:rPr>
              <a:t>Please also keep in mind that transition details and associated timelines are strictly confidential. </a:t>
            </a:r>
          </a:p>
          <a:p>
            <a:pPr marL="171450" marR="0" lvl="3"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ea typeface="+mn-ea"/>
                <a:cs typeface="Arial" panose="020B0604020202020204" pitchFamily="34" charset="0"/>
              </a:rPr>
              <a:t>Do not share this information with third parties and be cautious about what you say in public places and on social media.</a:t>
            </a:r>
          </a:p>
          <a:p>
            <a:pPr marL="171450" marR="0" lvl="3"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ea typeface="+mn-ea"/>
                <a:cs typeface="Arial" panose="020B0604020202020204" pitchFamily="34" charset="0"/>
              </a:rPr>
              <a:t>If you receive any inquiries from the press or media, contact Stephanie Matthew in Public Relations. </a:t>
            </a:r>
          </a:p>
          <a:p>
            <a:pPr marL="171450" marR="0" lvl="3"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b="0" dirty="0">
                <a:effectLst/>
                <a:latin typeface="+mn-lt"/>
                <a:ea typeface="+mn-ea"/>
                <a:cs typeface="+mn-cs"/>
                <a:sym typeface="Helvetica Neue"/>
              </a:rPr>
              <a:t>You can refer customers and partners to the public announcement in our newsroom and inform them that we are operating on a “business as usual basis”. </a:t>
            </a:r>
            <a:r>
              <a:rPr lang="en-US" sz="1100" b="0" dirty="0">
                <a:latin typeface="+mn-lt"/>
                <a:ea typeface="Intel Clear" panose="020B0604020203020204" pitchFamily="34" charset="0"/>
                <a:cs typeface="Intel Clear" panose="020B0604020203020204" pitchFamily="34" charset="0"/>
              </a:rPr>
              <a:t>For now, we ask that you please allow our dedicated team, managed by Laura Crone, NSG Sales and Marketing, to alert customers, partners and relevant stakeholders. </a:t>
            </a:r>
            <a:endParaRPr lang="en-US" sz="1100" b="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250641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u="sng" kern="1200" dirty="0">
                <a:solidFill>
                  <a:schemeClr val="tx1"/>
                </a:solidFill>
                <a:effectLst/>
                <a:latin typeface="+mn-lt"/>
                <a:ea typeface="+mn-ea"/>
                <a:cs typeface="+mn-cs"/>
              </a:rPr>
              <a:t>Internal People Movement: </a:t>
            </a:r>
          </a:p>
          <a:p>
            <a:pPr marL="171450" lvl="0" indent="-171450">
              <a:buFont typeface="Arial" panose="020B0604020202020204" pitchFamily="34" charset="0"/>
              <a:buChar char="•"/>
              <a:defRPr/>
            </a:pPr>
            <a:r>
              <a:rPr lang="en-US" sz="1100" b="0" i="0" dirty="0">
                <a:effectLst/>
                <a:latin typeface="+mn-lt"/>
                <a:ea typeface="+mn-ea"/>
                <a:cs typeface="+mn-cs"/>
                <a:sym typeface="Helvetica Neue"/>
              </a:rPr>
              <a:t>A freeze on internal people movement is in place for all employees through </a:t>
            </a:r>
            <a:r>
              <a:rPr lang="en-US" sz="1100" b="1" i="0" dirty="0">
                <a:effectLst/>
                <a:latin typeface="+mn-lt"/>
                <a:ea typeface="+mn-ea"/>
                <a:cs typeface="+mn-cs"/>
                <a:sym typeface="Helvetica Neue"/>
              </a:rPr>
              <a:t>October 26</a:t>
            </a:r>
            <a:r>
              <a:rPr lang="en-US" sz="1100" b="0" i="0" dirty="0">
                <a:effectLst/>
                <a:latin typeface="+mn-lt"/>
                <a:ea typeface="+mn-ea"/>
                <a:cs typeface="+mn-cs"/>
                <a:sym typeface="Helvetica Neue"/>
              </a:rPr>
              <a:t>. After that, internal people movement restrictions are based on the future business group an employee aligns to. </a:t>
            </a:r>
          </a:p>
          <a:p>
            <a:pPr marL="171450" lvl="0" indent="-171450">
              <a:buFont typeface="Arial" panose="020B0604020202020204" pitchFamily="34" charset="0"/>
              <a:buChar char="•"/>
              <a:defRPr/>
            </a:pPr>
            <a:r>
              <a:rPr lang="en-US" sz="1100" b="0" i="0" u="sng" dirty="0">
                <a:effectLst/>
                <a:latin typeface="+mn-lt"/>
                <a:ea typeface="+mn-ea"/>
                <a:cs typeface="+mn-cs"/>
                <a:sym typeface="Helvetica Neue"/>
              </a:rPr>
              <a:t>NPSG employees</a:t>
            </a:r>
            <a:r>
              <a:rPr lang="en-US" sz="1100" b="0" i="0" dirty="0">
                <a:effectLst/>
                <a:latin typeface="+mn-lt"/>
                <a:ea typeface="+mn-ea"/>
                <a:cs typeface="+mn-cs"/>
                <a:sym typeface="Helvetica Neue"/>
              </a:rPr>
              <a:t>: 1) Employees may apply and move to a new role within NPSG; 2) Employees may not move to a role outside of NPSG without GM approval; and 3) Employees may not apply to a role within NAND-DTM.</a:t>
            </a:r>
          </a:p>
          <a:p>
            <a:pPr marL="171450" lvl="0" indent="-171450">
              <a:buFont typeface="Arial" panose="020B0604020202020204" pitchFamily="34" charset="0"/>
              <a:buChar char="•"/>
              <a:defRPr/>
            </a:pPr>
            <a:r>
              <a:rPr lang="en-US" sz="1100" b="0" i="0" u="sng" dirty="0">
                <a:effectLst/>
                <a:latin typeface="+mn-lt"/>
                <a:ea typeface="+mn-ea"/>
                <a:cs typeface="+mn-cs"/>
                <a:sym typeface="Helvetica Neue"/>
              </a:rPr>
              <a:t>NAND-DTM employees</a:t>
            </a:r>
            <a:r>
              <a:rPr lang="en-US" sz="1100" b="0" i="0" dirty="0">
                <a:effectLst/>
                <a:latin typeface="+mn-lt"/>
                <a:ea typeface="+mn-ea"/>
                <a:cs typeface="+mn-cs"/>
                <a:sym typeface="Helvetica Neue"/>
              </a:rPr>
              <a:t>: 1) Employees may apply and move to a new role within NAND-DTM; 2) Employees may not move to a role outside of NAND-DTM without GM approval; and 3) Employees may not apply to a role within NPSG.  </a:t>
            </a:r>
          </a:p>
          <a:p>
            <a:pPr marL="171450" lvl="0" indent="-171450">
              <a:buFont typeface="Arial" panose="020B0604020202020204" pitchFamily="34" charset="0"/>
              <a:buChar char="•"/>
              <a:defRPr/>
            </a:pPr>
            <a:r>
              <a:rPr lang="en-US" sz="1100" b="0" i="0" u="sng" dirty="0">
                <a:effectLst/>
                <a:latin typeface="+mn-lt"/>
                <a:ea typeface="+mn-ea"/>
                <a:cs typeface="+mn-cs"/>
                <a:sym typeface="Helvetica Neue"/>
              </a:rPr>
              <a:t>Optane Group employees</a:t>
            </a:r>
            <a:r>
              <a:rPr lang="en-US" sz="1100" b="0" i="0" dirty="0">
                <a:effectLst/>
                <a:latin typeface="+mn-lt"/>
                <a:ea typeface="+mn-ea"/>
                <a:cs typeface="+mn-cs"/>
                <a:sym typeface="Helvetica Neue"/>
              </a:rPr>
              <a:t>: The process to apply for internal open positions remains the same as normal, and employees may apply for another job at any time. However, please note that moving into a role within NPSG or NAND-DTM will require Optane Group GM approval.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1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u="sng" kern="1200" dirty="0">
                <a:solidFill>
                  <a:schemeClr val="tx1"/>
                </a:solidFill>
                <a:effectLst/>
                <a:latin typeface="+mn-lt"/>
                <a:ea typeface="+mn-ea"/>
                <a:cs typeface="+mn-cs"/>
              </a:rPr>
              <a:t>Factors Considered re: Alignment Decisions: </a:t>
            </a:r>
          </a:p>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 Clear"/>
                <a:sym typeface="Helvetica Neue"/>
              </a:rPr>
              <a:t>An extensive review was completed by NSG staff and function GMs for all alignment decisions. Leaders considered many variables when assigning alignment, including current role, responsibilities, skills, experiences, and the work being performed by each employee.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1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u="sng" kern="1200" dirty="0">
                <a:solidFill>
                  <a:schemeClr val="tx1"/>
                </a:solidFill>
                <a:effectLst/>
                <a:latin typeface="+mn-lt"/>
                <a:ea typeface="+mn-ea"/>
                <a:cs typeface="+mn-cs"/>
              </a:rPr>
              <a:t>Alignment Appeal Process: </a:t>
            </a:r>
          </a:p>
          <a:p>
            <a:pPr marL="171450" indent="-171450">
              <a:buFont typeface="Arial" panose="020B0604020202020204" pitchFamily="34" charset="0"/>
              <a:buChar char="•"/>
            </a:pPr>
            <a:r>
              <a:rPr lang="en-US" dirty="0"/>
              <a:t>Employees may or may not be satisfied with their alignment to the transaction. We’ve developed an appeal process for those who believe their alignment should be revisited. </a:t>
            </a:r>
          </a:p>
          <a:p>
            <a:pPr marL="171450" indent="-171450">
              <a:buFont typeface="Arial" panose="020B0604020202020204" pitchFamily="34" charset="0"/>
              <a:buChar char="•"/>
            </a:pPr>
            <a:r>
              <a:rPr lang="en-US" dirty="0"/>
              <a:t>We ask that employees meet with their manager 1:1 to share their rationale and then submit an appeal request via a SharePoint form that will be made available on the NSG Transition Hub. From there, HR, NSG staff, an NSG governing body, and SK </a:t>
            </a:r>
            <a:r>
              <a:rPr lang="en-US" dirty="0" err="1"/>
              <a:t>hynix</a:t>
            </a:r>
            <a:r>
              <a:rPr lang="en-US" dirty="0"/>
              <a:t> will work to accept or reject the appeal. </a:t>
            </a:r>
            <a:endParaRPr lang="en-US" dirty="0">
              <a:cs typeface="Calibri"/>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1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u="sng" kern="1200" dirty="0">
                <a:solidFill>
                  <a:schemeClr val="tx1"/>
                </a:solidFill>
                <a:effectLst/>
                <a:latin typeface="+mn-lt"/>
                <a:ea typeface="+mn-ea"/>
                <a:cs typeface="+mn-cs"/>
              </a:rPr>
              <a:t>Roles and Responsibilities Following the Announcement: </a:t>
            </a:r>
          </a:p>
          <a:p>
            <a:pPr marL="171450" marR="0" lvl="0" indent="-171450" algn="l" defTabSz="1219169" rtl="0" eaLnBrk="1"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FFFFFF"/>
                </a:solidFill>
                <a:effectLst/>
                <a:uLnTx/>
                <a:uFillTx/>
                <a:latin typeface="Intel Clear"/>
                <a:sym typeface="Helvetica Neue"/>
              </a:rPr>
              <a:t>At the present time, we remain Intel employees and our deliverables and customer commitments remain unchanged, so your roles and responsibilities do not change.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1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u="sng" kern="1200" dirty="0">
                <a:solidFill>
                  <a:schemeClr val="tx1"/>
                </a:solidFill>
                <a:effectLst/>
                <a:latin typeface="+mn-lt"/>
                <a:ea typeface="+mn-ea"/>
                <a:cs typeface="+mn-cs"/>
              </a:rPr>
              <a:t>Timing of Transitioning to New Business Groups: </a:t>
            </a:r>
          </a:p>
          <a:p>
            <a:pPr marL="171450" indent="-171450" algn="l" defTabSz="1219169" rtl="0" hangingPunct="0">
              <a:lnSpc>
                <a:spcPct val="90000"/>
              </a:lnSpc>
              <a:buFont typeface="Arial" panose="020B0604020202020204" pitchFamily="34" charset="0"/>
              <a:buChar char="•"/>
              <a:defRPr/>
            </a:pPr>
            <a:r>
              <a:rPr kumimoji="0" lang="en-US" sz="1100" b="0" i="0" u="none" strike="noStrike" kern="0" cap="none" spc="0" normalizeH="0" baseline="0" noProof="0" dirty="0">
                <a:ln>
                  <a:noFill/>
                </a:ln>
                <a:solidFill>
                  <a:srgbClr val="FFFFFF"/>
                </a:solidFill>
                <a:effectLst/>
                <a:uLnTx/>
                <a:uFillTx/>
                <a:latin typeface="Intel Clear"/>
                <a:sym typeface="Helvetica Neue"/>
              </a:rPr>
              <a:t>We plan to establish the new organization structures as quickly as possible</a:t>
            </a:r>
            <a:r>
              <a:rPr lang="en-US" dirty="0">
                <a:solidFill>
                  <a:srgbClr val="FFFFFF"/>
                </a:solidFill>
                <a:latin typeface="Intel Clear"/>
              </a:rPr>
              <a:t> (target is by January 2021). We</a:t>
            </a:r>
            <a:r>
              <a:rPr kumimoji="0" lang="en-US" sz="1100" b="0" i="0" u="none" strike="noStrike" kern="0" cap="none" spc="0" normalizeH="0" baseline="0" noProof="0" dirty="0">
                <a:ln>
                  <a:noFill/>
                </a:ln>
                <a:solidFill>
                  <a:srgbClr val="FFFFFF"/>
                </a:solidFill>
                <a:effectLst/>
                <a:uLnTx/>
                <a:uFillTx/>
                <a:latin typeface="Intel Clear"/>
                <a:sym typeface="Helvetica Neue"/>
              </a:rPr>
              <a:t> plan to evolve the daily work and organizational design process at a rate that makes sense for the organization to ensure we maintain our customer commitments and minimize disruption as much as possible.</a:t>
            </a:r>
            <a:r>
              <a:rPr lang="en-US" dirty="0">
                <a:solidFill>
                  <a:srgbClr val="FFFFFF"/>
                </a:solidFill>
                <a:latin typeface="Intel Clear"/>
              </a:rPr>
              <a:t> </a:t>
            </a:r>
            <a:endParaRPr lang="en-US" sz="1100" b="0" i="0" u="none" strike="noStrike" kern="0" cap="none" spc="0" normalizeH="0" baseline="0" noProof="0" dirty="0">
              <a:ln>
                <a:noFill/>
              </a:ln>
              <a:solidFill>
                <a:srgbClr val="FFFFFF"/>
              </a:solidFill>
              <a:effectLst/>
              <a:uLnTx/>
              <a:uFillTx/>
              <a:latin typeface="Intel Clear"/>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1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u="sng" kern="1200" dirty="0">
                <a:solidFill>
                  <a:schemeClr val="tx1"/>
                </a:solidFill>
                <a:effectLst/>
                <a:latin typeface="+mn-lt"/>
                <a:ea typeface="+mn-ea"/>
                <a:cs typeface="+mn-cs"/>
              </a:rPr>
              <a:t>Compensation and Benefits after Transitioning to SK </a:t>
            </a:r>
            <a:r>
              <a:rPr lang="en-US" sz="1100" b="1" u="sng" kern="1200" dirty="0" err="1">
                <a:solidFill>
                  <a:schemeClr val="tx1"/>
                </a:solidFill>
                <a:effectLst/>
                <a:latin typeface="+mn-lt"/>
                <a:ea typeface="+mn-ea"/>
                <a:cs typeface="+mn-cs"/>
              </a:rPr>
              <a:t>hynix</a:t>
            </a:r>
            <a:r>
              <a:rPr lang="en-US" sz="1100" b="1" u="sng"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FFFFFF"/>
                </a:solidFill>
                <a:effectLst/>
                <a:uLnTx/>
                <a:uFillTx/>
                <a:latin typeface="Intel Clear"/>
                <a:sym typeface="Helvetica Neue"/>
              </a:rPr>
              <a:t>Details of SK </a:t>
            </a:r>
            <a:r>
              <a:rPr kumimoji="0" lang="en-US" sz="1100" b="0" i="0" u="none" strike="noStrike" kern="0" cap="none" spc="0" normalizeH="0" baseline="0" noProof="0" dirty="0" err="1">
                <a:ln>
                  <a:noFill/>
                </a:ln>
                <a:solidFill>
                  <a:srgbClr val="FFFFFF"/>
                </a:solidFill>
                <a:effectLst/>
                <a:uLnTx/>
                <a:uFillTx/>
                <a:latin typeface="Intel Clear"/>
                <a:sym typeface="Helvetica Neue"/>
              </a:rPr>
              <a:t>hynix’s</a:t>
            </a:r>
            <a:r>
              <a:rPr kumimoji="0" lang="en-US" sz="1100" b="0" i="0" u="none" strike="noStrike" kern="0" cap="none" spc="0" normalizeH="0" baseline="0" noProof="0" dirty="0">
                <a:ln>
                  <a:noFill/>
                </a:ln>
                <a:solidFill>
                  <a:srgbClr val="FFFFFF"/>
                </a:solidFill>
                <a:effectLst/>
                <a:uLnTx/>
                <a:uFillTx/>
                <a:latin typeface="Intel Clear"/>
                <a:sym typeface="Helvetica Neue"/>
              </a:rPr>
              <a:t> compensation and benefits offerings will be shared with individuals aligned to a business group that will transition to SK </a:t>
            </a:r>
            <a:r>
              <a:rPr kumimoji="0" lang="en-US" sz="1100" b="0" i="0" u="none" strike="noStrike" kern="0" cap="none" spc="0" normalizeH="0" baseline="0" noProof="0" dirty="0" err="1">
                <a:ln>
                  <a:noFill/>
                </a:ln>
                <a:solidFill>
                  <a:srgbClr val="FFFFFF"/>
                </a:solidFill>
                <a:effectLst/>
                <a:uLnTx/>
                <a:uFillTx/>
                <a:latin typeface="Intel Clear"/>
                <a:sym typeface="Helvetica Neue"/>
              </a:rPr>
              <a:t>hynix</a:t>
            </a:r>
            <a:r>
              <a:rPr kumimoji="0" lang="en-US" sz="1100" b="0" i="0" u="none" strike="noStrike" kern="0" cap="none" spc="0" normalizeH="0" baseline="0" noProof="0" dirty="0">
                <a:ln>
                  <a:noFill/>
                </a:ln>
                <a:solidFill>
                  <a:srgbClr val="FFFFFF"/>
                </a:solidFill>
                <a:effectLst/>
                <a:uLnTx/>
                <a:uFillTx/>
                <a:latin typeface="Intel Clear"/>
                <a:sym typeface="Helvetica Neue"/>
              </a:rPr>
              <a:t> at a future date yet to be determined.  SK </a:t>
            </a:r>
            <a:r>
              <a:rPr kumimoji="0" lang="en-US" sz="1100" b="0" i="0" u="none" strike="noStrike" kern="0" cap="none" spc="0" normalizeH="0" baseline="0" noProof="0" dirty="0" err="1">
                <a:ln>
                  <a:noFill/>
                </a:ln>
                <a:solidFill>
                  <a:srgbClr val="FFFFFF"/>
                </a:solidFill>
                <a:effectLst/>
                <a:uLnTx/>
                <a:uFillTx/>
                <a:latin typeface="Intel Clear"/>
                <a:sym typeface="Helvetica Neue"/>
              </a:rPr>
              <a:t>hynix</a:t>
            </a:r>
            <a:r>
              <a:rPr kumimoji="0" lang="en-US" sz="1100" b="0" i="0" u="none" strike="noStrike" kern="0" cap="none" spc="0" normalizeH="0" baseline="0" noProof="0" dirty="0">
                <a:ln>
                  <a:noFill/>
                </a:ln>
                <a:solidFill>
                  <a:srgbClr val="FFFFFF"/>
                </a:solidFill>
                <a:effectLst/>
                <a:uLnTx/>
                <a:uFillTx/>
                <a:latin typeface="Intel Clear"/>
                <a:sym typeface="Helvetica Neue"/>
              </a:rPr>
              <a:t> has recognized that it is in  SK </a:t>
            </a:r>
            <a:r>
              <a:rPr kumimoji="0" lang="en-US" sz="1100" b="0" i="0" u="none" strike="noStrike" kern="0" cap="none" spc="0" normalizeH="0" baseline="0" noProof="0" dirty="0" err="1">
                <a:ln>
                  <a:noFill/>
                </a:ln>
                <a:solidFill>
                  <a:srgbClr val="FFFFFF"/>
                </a:solidFill>
                <a:effectLst/>
                <a:uLnTx/>
                <a:uFillTx/>
                <a:latin typeface="Intel Clear"/>
                <a:sym typeface="Helvetica Neue"/>
              </a:rPr>
              <a:t>hynix’s</a:t>
            </a:r>
            <a:r>
              <a:rPr kumimoji="0" lang="en-US" sz="1100" b="0" i="0" u="none" strike="noStrike" kern="0" cap="none" spc="0" normalizeH="0" baseline="0" noProof="0" dirty="0">
                <a:ln>
                  <a:noFill/>
                </a:ln>
                <a:solidFill>
                  <a:srgbClr val="FFFFFF"/>
                </a:solidFill>
                <a:effectLst/>
                <a:uLnTx/>
                <a:uFillTx/>
                <a:latin typeface="Intel Clear"/>
                <a:sym typeface="Helvetica Neue"/>
              </a:rPr>
              <a:t> interest that the compensation package that it offers you be comparable to your current Intel compensation package. Keep in mind we will go through a rewards process as Intel employees in Q1 2021, and SK </a:t>
            </a:r>
            <a:r>
              <a:rPr kumimoji="0" lang="en-US" sz="1100" b="0" i="0" u="none" strike="noStrike" kern="0" cap="none" spc="0" normalizeH="0" baseline="0" noProof="0" dirty="0" err="1">
                <a:ln>
                  <a:noFill/>
                </a:ln>
                <a:solidFill>
                  <a:srgbClr val="FFFFFF"/>
                </a:solidFill>
                <a:effectLst/>
                <a:uLnTx/>
                <a:uFillTx/>
                <a:latin typeface="Intel Clear"/>
                <a:sym typeface="Helvetica Neue"/>
              </a:rPr>
              <a:t>hynix</a:t>
            </a:r>
            <a:r>
              <a:rPr kumimoji="0" lang="en-US" sz="1100" b="0" i="0" u="none" strike="noStrike" kern="0" cap="none" spc="0" normalizeH="0" baseline="0" noProof="0" dirty="0">
                <a:ln>
                  <a:noFill/>
                </a:ln>
                <a:solidFill>
                  <a:srgbClr val="FFFFFF"/>
                </a:solidFill>
                <a:effectLst/>
                <a:uLnTx/>
                <a:uFillTx/>
                <a:latin typeface="Intel Clear"/>
                <a:sym typeface="Helvetica Neue"/>
              </a:rPr>
              <a:t> will want to incorporate those changes into their offers.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dirty="0">
                <a:effectLst/>
                <a:latin typeface="+mn-lt"/>
                <a:ea typeface="+mn-ea"/>
                <a:cs typeface="+mn-cs"/>
                <a:sym typeface="Helvetica Neue"/>
              </a:rPr>
              <a:t>Please note that you are still an Intel employee with your Intel compensation and benefits. </a:t>
            </a:r>
            <a:endParaRPr lang="en-US" sz="11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1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u="sng" kern="1200" dirty="0">
                <a:solidFill>
                  <a:schemeClr val="tx1"/>
                </a:solidFill>
                <a:effectLst/>
                <a:latin typeface="+mn-lt"/>
                <a:ea typeface="+mn-ea"/>
                <a:cs typeface="+mn-cs"/>
              </a:rPr>
              <a:t>Offer Process: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SK </a:t>
            </a:r>
            <a:r>
              <a:rPr lang="en-US" sz="1100" kern="1200" dirty="0" err="1">
                <a:solidFill>
                  <a:schemeClr val="tx1"/>
                </a:solidFill>
                <a:effectLst/>
                <a:latin typeface="+mn-lt"/>
                <a:ea typeface="+mn-ea"/>
                <a:cs typeface="+mn-cs"/>
              </a:rPr>
              <a:t>hynix</a:t>
            </a:r>
            <a:r>
              <a:rPr lang="en-US" sz="1100" kern="1200" dirty="0">
                <a:solidFill>
                  <a:schemeClr val="tx1"/>
                </a:solidFill>
                <a:effectLst/>
                <a:latin typeface="+mn-lt"/>
                <a:ea typeface="+mn-ea"/>
                <a:cs typeface="+mn-cs"/>
              </a:rPr>
              <a:t> owns the offer process; therefore, we cannot speak to the details of this. At this point, we ask that you be patient as we work with SK </a:t>
            </a:r>
            <a:r>
              <a:rPr lang="en-US" sz="1100" kern="1200" dirty="0" err="1">
                <a:solidFill>
                  <a:schemeClr val="tx1"/>
                </a:solidFill>
                <a:effectLst/>
                <a:latin typeface="+mn-lt"/>
                <a:ea typeface="+mn-ea"/>
                <a:cs typeface="+mn-cs"/>
              </a:rPr>
              <a:t>hynix</a:t>
            </a:r>
            <a:r>
              <a:rPr lang="en-US" sz="1100" kern="1200" dirty="0">
                <a:solidFill>
                  <a:schemeClr val="tx1"/>
                </a:solidFill>
                <a:effectLst/>
                <a:latin typeface="+mn-lt"/>
                <a:ea typeface="+mn-ea"/>
                <a:cs typeface="+mn-cs"/>
              </a:rPr>
              <a:t> to get you that information as quickly as possible.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100" kern="1200" dirty="0">
              <a:solidFill>
                <a:schemeClr val="tx1"/>
              </a:solidFill>
              <a:effectLst/>
              <a:latin typeface="+mn-lt"/>
              <a:ea typeface="+mn-ea"/>
              <a:cs typeface="+mn-cs"/>
            </a:endParaRPr>
          </a:p>
          <a:p>
            <a:r>
              <a:rPr lang="en-US" b="1" u="sng" dirty="0"/>
              <a:t>Workers Councils (Germany, Singapore, Poland, etc.):</a:t>
            </a:r>
          </a:p>
          <a:p>
            <a:pPr marL="171450" indent="-171450">
              <a:buFont typeface="Arial" panose="020B0604020202020204" pitchFamily="34" charset="0"/>
              <a:buChar char="•"/>
            </a:pPr>
            <a:r>
              <a:rPr lang="en-US" b="0" i="0" u="none" dirty="0"/>
              <a:t>We will be engaging with the Works Councils in relation to this. If you have any questions on this, please reach out to your local Works Council members. </a:t>
            </a:r>
          </a:p>
          <a:p>
            <a:pPr marL="171450" indent="-171450">
              <a:buFont typeface="Arial" panose="020B0604020202020204" pitchFamily="34" charset="0"/>
              <a:buChar char="•"/>
            </a:pPr>
            <a:endParaRPr lang="en-GB" sz="1100" b="1" u="sng" kern="1200" dirty="0">
              <a:solidFill>
                <a:schemeClr val="tx1"/>
              </a:solidFill>
              <a:effectLst/>
              <a:latin typeface="Arial" panose="020B0604020202020204" pitchFamily="34" charset="0"/>
              <a:ea typeface="+mn-ea"/>
              <a:cs typeface="+mn-cs"/>
            </a:endParaRPr>
          </a:p>
          <a:p>
            <a:r>
              <a:rPr lang="en-GB" sz="1100" b="1" u="sng" kern="1200" dirty="0">
                <a:solidFill>
                  <a:schemeClr val="tx1"/>
                </a:solidFill>
                <a:effectLst/>
                <a:latin typeface="Arial" panose="020B0604020202020204" pitchFamily="34" charset="0"/>
                <a:ea typeface="+mn-ea"/>
                <a:cs typeface="+mn-cs"/>
              </a:rPr>
              <a:t>Compensation Equivalency</a:t>
            </a:r>
            <a:endParaRPr lang="en-US" sz="110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1100" kern="1200" dirty="0">
                <a:solidFill>
                  <a:schemeClr val="tx1"/>
                </a:solidFill>
                <a:effectLst/>
                <a:latin typeface="Arial"/>
                <a:ea typeface="+mn-ea"/>
                <a:cs typeface="Arial"/>
              </a:rPr>
              <a:t>We expect SK </a:t>
            </a:r>
            <a:r>
              <a:rPr lang="en-US" sz="1100" kern="1200" dirty="0" err="1">
                <a:solidFill>
                  <a:schemeClr val="tx1"/>
                </a:solidFill>
                <a:effectLst/>
                <a:latin typeface="Arial"/>
                <a:ea typeface="+mn-ea"/>
                <a:cs typeface="Arial"/>
              </a:rPr>
              <a:t>hynix</a:t>
            </a:r>
            <a:r>
              <a:rPr lang="en-US" sz="1100" kern="1200" dirty="0">
                <a:solidFill>
                  <a:schemeClr val="tx1"/>
                </a:solidFill>
                <a:effectLst/>
                <a:latin typeface="Arial"/>
                <a:ea typeface="+mn-ea"/>
                <a:cs typeface="Arial"/>
              </a:rPr>
              <a:t> to provide a compensation package comparable to Intel’s; </a:t>
            </a:r>
            <a:r>
              <a:rPr lang="en-US" sz="1100" b="1" kern="1200" dirty="0">
                <a:solidFill>
                  <a:schemeClr val="tx1"/>
                </a:solidFill>
                <a:effectLst/>
                <a:latin typeface="Arial" panose="020B0604020202020204" pitchFamily="34" charset="0"/>
                <a:ea typeface="+mn-ea"/>
                <a:cs typeface="+mn-cs"/>
              </a:rPr>
              <a:t>More detail will be shared at a future date yet to be determined. </a:t>
            </a:r>
            <a:endParaRPr lang="en-US" dirty="0"/>
          </a:p>
        </p:txBody>
      </p:sp>
    </p:spTree>
    <p:extLst>
      <p:ext uri="{BB962C8B-B14F-4D97-AF65-F5344CB8AC3E}">
        <p14:creationId xmlns:p14="http://schemas.microsoft.com/office/powerpoint/2010/main" val="696578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**Three GM governing body have the authority to change/evolve process as appropriate</a:t>
            </a:r>
          </a:p>
          <a:p>
            <a:endParaRPr lang="en-US" dirty="0">
              <a:cs typeface="Calibri"/>
            </a:endParaRPr>
          </a:p>
          <a:p>
            <a:r>
              <a:rPr lang="en-US" dirty="0"/>
              <a:t>Employees may or may not be satisfied with their alignment to the transaction. We’ve developed an appeal process for those who believe their alignment should be revisited. </a:t>
            </a:r>
          </a:p>
          <a:p>
            <a:endParaRPr lang="en-US" dirty="0"/>
          </a:p>
          <a:p>
            <a:r>
              <a:rPr lang="en-US" dirty="0"/>
              <a:t>We ask that employees meet with their manager 1:1 to share their rationale and then submit an appeal request via a SharePoint form that will be made available on the NSG Transition Hub. From there, HR, NSG staff, an NSG governing body, and SK </a:t>
            </a:r>
            <a:r>
              <a:rPr lang="en-US" dirty="0" err="1"/>
              <a:t>hynix</a:t>
            </a:r>
            <a:r>
              <a:rPr lang="en-US" dirty="0"/>
              <a:t> will work to accept or reject the appeal. </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873234C-0694-4C1A-8AAD-DA6B781B21BA}" type="slidenum">
              <a:rPr lang="en-US"/>
              <a:t>22</a:t>
            </a:fld>
            <a:endParaRPr lang="en-US"/>
          </a:p>
        </p:txBody>
      </p:sp>
    </p:spTree>
    <p:extLst>
      <p:ext uri="{BB962C8B-B14F-4D97-AF65-F5344CB8AC3E}">
        <p14:creationId xmlns:p14="http://schemas.microsoft.com/office/powerpoint/2010/main" val="202157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believe that every employee is necessary for the success of the three future business groups, whether transitioning to SK </a:t>
            </a:r>
            <a:r>
              <a:rPr lang="en-US" dirty="0" err="1"/>
              <a:t>hynix</a:t>
            </a:r>
            <a:r>
              <a:rPr lang="en-US" dirty="0"/>
              <a:t> or staying with Intel. To ensure the success of the deal, a full </a:t>
            </a:r>
            <a:r>
              <a:rPr lang="en-US" b="0" i="0" dirty="0">
                <a:effectLst/>
                <a:sym typeface="Helvetica Neue"/>
              </a:rPr>
              <a:t>freeze on internal people movement is in place for all employees through </a:t>
            </a:r>
            <a:r>
              <a:rPr lang="en-US" b="1" i="0" dirty="0">
                <a:effectLst/>
                <a:sym typeface="Helvetica Neue"/>
              </a:rPr>
              <a:t>October 26</a:t>
            </a:r>
            <a:r>
              <a:rPr lang="en-US" i="0" dirty="0">
                <a:effectLst/>
                <a:sym typeface="Helvetica Neue"/>
              </a:rPr>
              <a:t> </a:t>
            </a:r>
            <a:r>
              <a:rPr lang="en-US" dirty="0"/>
              <a:t>at which point you will learn more about your future business group alignment</a:t>
            </a:r>
            <a:r>
              <a:rPr lang="en-US" b="0" i="0" dirty="0">
                <a:effectLst/>
                <a:sym typeface="Helvetica Neue"/>
              </a:rPr>
              <a:t>. After that, internal people movement restrictions are based on the future business group an employee aligns to.</a:t>
            </a:r>
            <a:r>
              <a:rPr lang="en-US" dirty="0"/>
              <a:t> </a:t>
            </a:r>
            <a:endParaRPr lang="en-US" sz="1100" dirty="0">
              <a:latin typeface="+mn-lt"/>
              <a:ea typeface="+mn-ea"/>
              <a:cs typeface="+mn-cs"/>
              <a:sym typeface="Helvetica Neue"/>
            </a:endParaRPr>
          </a:p>
          <a:p>
            <a:pPr lvl="0">
              <a:defRPr/>
            </a:pPr>
            <a:endParaRPr lang="en-US" b="0" i="0" dirty="0">
              <a:effectLst/>
              <a:sym typeface="Helvetica Neue"/>
            </a:endParaRPr>
          </a:p>
          <a:p>
            <a:pPr lvl="0">
              <a:defRPr/>
            </a:pPr>
            <a:r>
              <a:rPr lang="en-US" b="0" i="0" dirty="0">
                <a:effectLst/>
                <a:sym typeface="Helvetica Neue"/>
              </a:rPr>
              <a:t>At a high level, restrictions include:</a:t>
            </a:r>
          </a:p>
          <a:p>
            <a:pPr lvl="0">
              <a:defRPr/>
            </a:pPr>
            <a:endParaRPr lang="en-US" b="0" i="0" dirty="0">
              <a:effectLst/>
              <a:sym typeface="Helvetica Neue"/>
            </a:endParaRPr>
          </a:p>
          <a:p>
            <a:pPr lvl="0">
              <a:defRPr/>
            </a:pPr>
            <a:r>
              <a:rPr lang="en-US" b="0" i="0" dirty="0">
                <a:effectLst/>
                <a:sym typeface="Helvetica Neue"/>
              </a:rPr>
              <a:t>NPSG employees: 1) Employees may apply and move to a new role within NPSG; 2) Employees may not move to a role outside of NPSG without GM approval; and 3) Employees may not apply to a role within NAND-DTM.</a:t>
            </a:r>
          </a:p>
          <a:p>
            <a:pPr>
              <a:defRPr/>
            </a:pPr>
            <a:r>
              <a:rPr lang="en-US" b="0" i="0" dirty="0">
                <a:effectLst/>
                <a:sym typeface="Helvetica Neue"/>
              </a:rPr>
              <a:t> </a:t>
            </a:r>
            <a:br>
              <a:rPr lang="en-US" b="0" i="0" dirty="0">
                <a:effectLst/>
                <a:cs typeface="+mn-lt"/>
                <a:sym typeface="Helvetica Neue"/>
              </a:rPr>
            </a:br>
            <a:r>
              <a:rPr lang="en-US" b="0" i="0" dirty="0">
                <a:effectLst/>
                <a:sym typeface="Helvetica Neue"/>
              </a:rPr>
              <a:t>NAND-DTM employees: 1) Employees may apply and move to a new role within NAND-DTM; 2) Employees may not move to a role outside of NAND-DTM without GM approval; and 3) Employees may not apply to a role within NPSG. </a:t>
            </a:r>
            <a:r>
              <a:rPr lang="en-US" dirty="0"/>
              <a:t> </a:t>
            </a:r>
            <a:br>
              <a:rPr lang="en-US" dirty="0">
                <a:cs typeface="+mn-lt"/>
              </a:rPr>
            </a:br>
            <a:r>
              <a:rPr lang="en-US" dirty="0"/>
              <a:t> </a:t>
            </a:r>
            <a:br>
              <a:rPr lang="en-US" dirty="0">
                <a:cs typeface="+mn-lt"/>
              </a:rPr>
            </a:br>
            <a:r>
              <a:rPr lang="en-US" b="0" i="0" dirty="0" err="1">
                <a:effectLst/>
                <a:sym typeface="Helvetica Neue"/>
              </a:rPr>
              <a:t>Optane</a:t>
            </a:r>
            <a:r>
              <a:rPr lang="en-US" b="0" i="0" dirty="0">
                <a:effectLst/>
                <a:sym typeface="Helvetica Neue"/>
              </a:rPr>
              <a:t> Group employees: The process to apply for internal open positions remains the same as normal, and employees may apply for another job at any time. However, please note that moving into a role within NPSG or NAND-DTM will require Optane Group GM approval.</a:t>
            </a:r>
            <a:r>
              <a:rPr lang="en-US" dirty="0"/>
              <a:t> </a:t>
            </a:r>
          </a:p>
          <a:p>
            <a:pPr>
              <a:defRPr/>
            </a:pPr>
            <a:endParaRPr lang="en-US" dirty="0"/>
          </a:p>
          <a:p>
            <a:pPr>
              <a:defRPr/>
            </a:pPr>
            <a:r>
              <a:rPr lang="en-US" dirty="0"/>
              <a:t>Other restrictions apply to external hiring, rehire eligibility, org changes, and involuntary terminations.  </a:t>
            </a:r>
            <a:endParaRPr lang="en-US" dirty="0">
              <a:sym typeface="Helvetica Neue"/>
            </a:endParaRPr>
          </a:p>
          <a:p>
            <a:pPr lvl="0">
              <a:defRPr/>
            </a:pPr>
            <a:endParaRPr lang="en-US" sz="1100" baseline="30000" dirty="0">
              <a:cs typeface="Arial" panose="020B0604020202020204" pitchFamily="34" charset="0"/>
              <a:sym typeface="Intel Clear"/>
            </a:endParaRPr>
          </a:p>
          <a:p>
            <a:pPr lvl="0">
              <a:defRPr/>
            </a:pPr>
            <a:endParaRPr lang="en-US" sz="1100" baseline="30000" dirty="0">
              <a:cs typeface="Arial" panose="020B0604020202020204" pitchFamily="34" charset="0"/>
              <a:sym typeface="Intel Clear"/>
            </a:endParaRPr>
          </a:p>
          <a:p>
            <a:pPr lvl="0">
              <a:defRPr/>
            </a:pPr>
            <a:endParaRPr lang="en-US" sz="1100" baseline="30000" dirty="0">
              <a:cs typeface="Arial" panose="020B0604020202020204" pitchFamily="34" charset="0"/>
              <a:sym typeface="Intel Clear"/>
            </a:endParaRPr>
          </a:p>
          <a:p>
            <a:pPr lvl="0">
              <a:defRPr/>
            </a:pPr>
            <a:r>
              <a:rPr lang="en-US" sz="1100" baseline="30000" dirty="0">
                <a:cs typeface="Arial" panose="020B0604020202020204" pitchFamily="34" charset="0"/>
                <a:sym typeface="Intel Clear"/>
              </a:rPr>
              <a:t>1</a:t>
            </a:r>
            <a:r>
              <a:rPr kumimoji="0" lang="en-US" sz="1100" b="0" i="1" u="none" strike="noStrike" kern="1200" cap="none" spc="0" normalizeH="0" baseline="0" noProof="0" dirty="0">
                <a:ln>
                  <a:noFill/>
                </a:ln>
                <a:solidFill>
                  <a:srgbClr val="000000"/>
                </a:solidFill>
                <a:effectLst/>
                <a:uLnTx/>
                <a:uFillTx/>
                <a:latin typeface="Intel Clear"/>
                <a:cs typeface="Arial" panose="020B0604020202020204" pitchFamily="34" charset="0"/>
                <a:sym typeface="Intel Clear"/>
              </a:rPr>
              <a:t>All decisions made must be in line with the overall cost basis of the business, which needs to be met when NPSG transfers at First Close and when NAND-DTM transfers at Second Close</a:t>
            </a:r>
          </a:p>
          <a:p>
            <a:pPr>
              <a:defRPr/>
            </a:pPr>
            <a:r>
              <a:rPr lang="en-US" sz="1100" baseline="30000" dirty="0">
                <a:latin typeface="Neo Sans Intel"/>
                <a:cs typeface="Arial" panose="020B0604020202020204" pitchFamily="34" charset="0"/>
                <a:sym typeface="Intel Clear"/>
              </a:rPr>
              <a:t>2</a:t>
            </a:r>
            <a:r>
              <a:rPr lang="en-US" sz="1100" i="1" dirty="0">
                <a:solidFill>
                  <a:srgbClr val="000000"/>
                </a:solidFill>
                <a:cs typeface="Arial" panose="020B0604020202020204" pitchFamily="34" charset="0"/>
                <a:sym typeface="Intel Clear"/>
              </a:rPr>
              <a:t>NAND-DTM leadership reserves the right to modify the process to ensure that the terms of the deal are met and that a competitive business is transferred upon Second Close </a:t>
            </a:r>
          </a:p>
          <a:p>
            <a:endParaRPr lang="en-US" dirty="0"/>
          </a:p>
        </p:txBody>
      </p:sp>
    </p:spTree>
    <p:extLst>
      <p:ext uri="{BB962C8B-B14F-4D97-AF65-F5344CB8AC3E}">
        <p14:creationId xmlns:p14="http://schemas.microsoft.com/office/powerpoint/2010/main" val="4193043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3013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currently have plenty of fab manufacturing capacity</a:t>
            </a:r>
          </a:p>
          <a:p>
            <a:pPr lvl="1"/>
            <a:r>
              <a:rPr lang="en-US"/>
              <a:t>Micron WSA for the Lehi, Utah continues through 2021 with ability to extend through 2022 (and beyond) for 10s/20s</a:t>
            </a:r>
          </a:p>
          <a:p>
            <a:pPr lvl="1"/>
            <a:r>
              <a:rPr lang="en-US"/>
              <a:t>F11X in Rio Rancho, NM currently does our TD and some production wafer output.  It will provide ATF CMOS/Array capacity.  Also have the ability to expand beyond the 100K </a:t>
            </a:r>
            <a:r>
              <a:rPr lang="en-US" err="1"/>
              <a:t>Sq</a:t>
            </a:r>
            <a:r>
              <a:rPr lang="en-US"/>
              <a:t> Ft cleanroom space today to something larger if needed.</a:t>
            </a:r>
          </a:p>
          <a:p>
            <a:endParaRPr lang="en-US"/>
          </a:p>
          <a:p>
            <a:r>
              <a:rPr lang="en-US"/>
              <a:t>BE Assembly/Test/SSD/DIMMs</a:t>
            </a:r>
          </a:p>
          <a:p>
            <a:pPr lvl="1"/>
            <a:r>
              <a:rPr lang="en-US"/>
              <a:t>Continue to have PTI for assembly, test, and SSD manufacturing</a:t>
            </a:r>
          </a:p>
          <a:p>
            <a:pPr lvl="1"/>
            <a:r>
              <a:rPr lang="en-US"/>
              <a:t>Continue to use Kingston for DIMM manufacturing</a:t>
            </a:r>
          </a:p>
          <a:p>
            <a:endParaRPr lang="en-US"/>
          </a:p>
          <a:p>
            <a:r>
              <a:rPr lang="en-US"/>
              <a:t>We have time to secure additional HVM fab capacity when demand signal increases.</a:t>
            </a:r>
          </a:p>
          <a:p>
            <a:endParaRPr lang="en-US"/>
          </a:p>
        </p:txBody>
      </p:sp>
    </p:spTree>
    <p:extLst>
      <p:ext uri="{BB962C8B-B14F-4D97-AF65-F5344CB8AC3E}">
        <p14:creationId xmlns:p14="http://schemas.microsoft.com/office/powerpoint/2010/main" val="194226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Note: </a:t>
            </a:r>
            <a:r>
              <a:rPr lang="en-US" sz="1200" b="0" i="0" kern="1200" dirty="0" err="1">
                <a:solidFill>
                  <a:schemeClr val="tx1"/>
                </a:solidFill>
                <a:effectLst/>
                <a:latin typeface="+mn-lt"/>
                <a:ea typeface="+mn-ea"/>
                <a:cs typeface="+mn-cs"/>
              </a:rPr>
              <a:t>Optane</a:t>
            </a:r>
            <a:r>
              <a:rPr lang="en-US" sz="1200" b="0" i="0" kern="1200" dirty="0">
                <a:solidFill>
                  <a:schemeClr val="tx1"/>
                </a:solidFill>
                <a:effectLst/>
                <a:latin typeface="+mn-lt"/>
                <a:ea typeface="+mn-ea"/>
                <a:cs typeface="+mn-cs"/>
              </a:rPr>
              <a:t> DC SSD refers to </a:t>
            </a:r>
            <a:r>
              <a:rPr lang="en-US" sz="1200" b="0" i="0" kern="1200" dirty="0" err="1">
                <a:solidFill>
                  <a:schemeClr val="tx1"/>
                </a:solidFill>
                <a:effectLst/>
                <a:latin typeface="+mn-lt"/>
                <a:ea typeface="+mn-ea"/>
                <a:cs typeface="+mn-cs"/>
              </a:rPr>
              <a:t>Optane</a:t>
            </a:r>
            <a:r>
              <a:rPr lang="en-US" sz="1200" b="0" i="0" kern="1200" dirty="0">
                <a:solidFill>
                  <a:schemeClr val="tx1"/>
                </a:solidFill>
                <a:effectLst/>
                <a:latin typeface="+mn-lt"/>
                <a:ea typeface="+mn-ea"/>
                <a:cs typeface="+mn-cs"/>
              </a:rPr>
              <a:t> SSD only.  NAND SSD goes with NPSG.</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Deal Structure (Talking Points for Leaders &amp; Managers)</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deal with SK Hynix is made up of two distinct “closes”, one expected to close in “late 2021” due to regulatory approvals in 3 countries (US, Korea, and China), and the second, and final closing in March 2025.</a:t>
            </a:r>
          </a:p>
          <a:p>
            <a:pPr rtl="0" fontAlgn="base"/>
            <a:r>
              <a:rPr lang="en-US" sz="1200" b="0" i="0" kern="1200" dirty="0">
                <a:solidFill>
                  <a:schemeClr val="tx1"/>
                </a:solidFill>
                <a:effectLst/>
                <a:latin typeface="+mn-lt"/>
                <a:ea typeface="+mn-ea"/>
                <a:cs typeface="+mn-cs"/>
              </a:rPr>
              <a:t>There are 3 “Business Groups” that will be formed:</a:t>
            </a:r>
          </a:p>
          <a:p>
            <a:pPr rtl="0" fontAlgn="base"/>
            <a:endParaRPr lang="en-US" sz="1200" b="0" i="0" kern="1200" dirty="0">
              <a:solidFill>
                <a:schemeClr val="tx1"/>
              </a:solidFill>
              <a:effectLst/>
              <a:latin typeface="+mn-lt"/>
              <a:ea typeface="+mn-ea"/>
              <a:cs typeface="+mn-cs"/>
            </a:endParaRPr>
          </a:p>
          <a:p>
            <a:pPr marL="228600" indent="-228600" rtl="0" fontAlgn="base">
              <a:buAutoNum type="arabicPeriod"/>
            </a:pPr>
            <a:r>
              <a:rPr lang="en-US" sz="1200" b="0" i="0" kern="1200" dirty="0">
                <a:solidFill>
                  <a:schemeClr val="tx1"/>
                </a:solidFill>
                <a:effectLst/>
                <a:latin typeface="+mn-lt"/>
                <a:ea typeface="+mn-ea"/>
                <a:cs typeface="+mn-cs"/>
              </a:rPr>
              <a:t>Optane Group (acting leader Rob Crooke)</a:t>
            </a:r>
          </a:p>
          <a:p>
            <a:pPr marL="457200" lvl="1" indent="0" rtl="0" fontAlgn="base">
              <a:buNone/>
            </a:pPr>
            <a:r>
              <a:rPr lang="en-US" sz="1200" b="0" i="0" kern="1200" dirty="0">
                <a:solidFill>
                  <a:schemeClr val="tx1"/>
                </a:solidFill>
                <a:effectLst/>
                <a:latin typeface="+mn-lt"/>
                <a:ea typeface="+mn-ea"/>
                <a:cs typeface="+mn-cs"/>
              </a:rPr>
              <a:t>Intel will retain its distinct Intel® </a:t>
            </a:r>
            <a:r>
              <a:rPr lang="en-US" sz="1200" b="0" i="0" kern="1200" dirty="0" err="1">
                <a:solidFill>
                  <a:schemeClr val="tx1"/>
                </a:solidFill>
                <a:effectLst/>
                <a:latin typeface="+mn-lt"/>
                <a:ea typeface="+mn-ea"/>
                <a:cs typeface="+mn-cs"/>
              </a:rPr>
              <a:t>Optane</a:t>
            </a:r>
            <a:r>
              <a:rPr lang="en-US" sz="1200" b="0" i="0" kern="1200" baseline="30000" dirty="0" err="1">
                <a:solidFill>
                  <a:schemeClr val="tx1"/>
                </a:solidFill>
                <a:effectLst/>
                <a:latin typeface="+mn-lt"/>
                <a:ea typeface="+mn-ea"/>
                <a:cs typeface="+mn-cs"/>
              </a:rPr>
              <a:t>TM</a:t>
            </a:r>
            <a:r>
              <a:rPr lang="en-US" sz="1200" b="0" i="0" kern="1200" dirty="0">
                <a:solidFill>
                  <a:schemeClr val="tx1"/>
                </a:solidFill>
                <a:effectLst/>
                <a:latin typeface="+mn-lt"/>
                <a:ea typeface="+mn-ea"/>
                <a:cs typeface="+mn-cs"/>
              </a:rPr>
              <a:t> business, and intends to continue investing, developing and scaling the Optane business. This includes existing Technology Development in Rio Rancho, NM, future manufacturing of Optane wafers, component development, Data Center Persistent Memory products (currently in DPG), Data Center SSD and Client Hybrid products (both currently in NSG), as well as sales and marketing for Optane products. The General Manager will be Rob Crooke, acting, until such time as a new GM is named.</a:t>
            </a:r>
          </a:p>
          <a:p>
            <a:pPr rtl="0" fontAlgn="base"/>
            <a:endParaRPr lang="en-US" sz="1200" b="0" i="0" kern="1200" dirty="0">
              <a:solidFill>
                <a:schemeClr val="tx1"/>
              </a:solidFill>
              <a:effectLst/>
              <a:latin typeface="+mn-lt"/>
              <a:ea typeface="+mn-ea"/>
              <a:cs typeface="+mn-cs"/>
            </a:endParaRPr>
          </a:p>
          <a:p>
            <a:pPr marL="228600" indent="-228600" rtl="0" fontAlgn="base">
              <a:buFont typeface="+mj-lt"/>
              <a:buAutoNum type="arabicPeriod" startAt="2"/>
            </a:pPr>
            <a:r>
              <a:rPr lang="en-US" sz="1200" b="0" i="0" kern="1200" dirty="0">
                <a:solidFill>
                  <a:schemeClr val="tx1"/>
                </a:solidFill>
                <a:effectLst/>
                <a:latin typeface="+mn-lt"/>
                <a:ea typeface="+mn-ea"/>
                <a:cs typeface="+mn-cs"/>
              </a:rPr>
              <a:t>NAND Design, Technology &amp; Manufacturing Group (NAND-DTM) (led by Stephen Keeney)</a:t>
            </a:r>
          </a:p>
          <a:p>
            <a:pPr marL="457200" lvl="1" indent="0" rtl="0" fontAlgn="base">
              <a:buFont typeface="+mj-lt"/>
              <a:buNone/>
            </a:pPr>
            <a:r>
              <a:rPr lang="en-US" sz="1200" b="0" i="0" kern="1200" dirty="0">
                <a:solidFill>
                  <a:schemeClr val="tx1"/>
                </a:solidFill>
                <a:effectLst/>
                <a:latin typeface="+mn-lt"/>
                <a:ea typeface="+mn-ea"/>
                <a:cs typeface="+mn-cs"/>
              </a:rPr>
              <a:t>After the first transaction closes in Late 2021, SK Hynix will own the Fab and Assets of the Dalian Memory Technology and Manufacturing Facility and provide the related working capital and expenditures. Intel will continue to manufacture NAND wafers at DMTM, retaining manufacturing-related IP until March 2025, to ensure that Intel/Micron jointly developed IP is protected. Approximately 4500 Intel employees will remain in the “Operating Company”, led by Stephen Keeney, until the expected transfer of that operation to SK Hynix in March 2025.</a:t>
            </a:r>
          </a:p>
          <a:p>
            <a:pPr marL="457200" lvl="1" indent="0" rtl="0" fontAlgn="base">
              <a:buFont typeface="+mj-lt"/>
              <a:buNone/>
            </a:pPr>
            <a:endParaRPr lang="en-US" sz="1200" b="0" i="0" kern="1200" dirty="0">
              <a:solidFill>
                <a:schemeClr val="tx1"/>
              </a:solidFill>
              <a:effectLst/>
              <a:latin typeface="+mn-lt"/>
              <a:ea typeface="+mn-ea"/>
              <a:cs typeface="+mn-cs"/>
            </a:endParaRPr>
          </a:p>
          <a:p>
            <a:pPr marL="228600" indent="-228600" rtl="0" fontAlgn="base">
              <a:buFont typeface="+mj-lt"/>
              <a:buAutoNum type="arabicPeriod" startAt="2"/>
            </a:pPr>
            <a:r>
              <a:rPr lang="en-US" sz="1200" b="0" i="0" kern="1200" dirty="0">
                <a:solidFill>
                  <a:schemeClr val="tx1"/>
                </a:solidFill>
                <a:effectLst/>
                <a:latin typeface="+mn-lt"/>
                <a:ea typeface="+mn-ea"/>
                <a:cs typeface="+mn-cs"/>
              </a:rPr>
              <a:t>NAND Products &amp; Solutions Group (NPSG) (led by Rob Crooke)</a:t>
            </a:r>
          </a:p>
          <a:p>
            <a:pPr marL="457200" lvl="1" indent="0" rtl="0" fontAlgn="base">
              <a:buFont typeface="+mj-lt"/>
              <a:buNone/>
            </a:pPr>
            <a:r>
              <a:rPr lang="en-US" sz="1200" b="0" i="0" kern="1200" dirty="0">
                <a:solidFill>
                  <a:schemeClr val="tx1"/>
                </a:solidFill>
                <a:effectLst/>
                <a:latin typeface="+mn-lt"/>
                <a:ea typeface="+mn-ea"/>
                <a:cs typeface="+mn-cs"/>
              </a:rPr>
              <a:t>Upon closure of the first transaction in late 2021, SK Hynix will receive Intel’s NAND memory and storage business. This will include NAND SSD, NAND Component and wafer business, and the Dalian Memory Technology and Manufacturing Facility in Dalian, China. Intel will continue to manufacture NAND wafers until March 2025 to ensure Intel/Micron jointly developed IP is protected. At time of close, the transaction includes the transfer of employees in the 3D NAND memory and storage business, majority based in California. </a:t>
            </a:r>
          </a:p>
          <a:p>
            <a:pPr rtl="0" fontAlgn="base"/>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31B5B-CF28-43F4-B5FA-BB6131207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16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en-US" sz="1100" dirty="0">
                <a:effectLst/>
                <a:latin typeface="Arial" panose="020B0604020202020204" pitchFamily="34" charset="0"/>
                <a:ea typeface="+mn-ea"/>
                <a:cs typeface="Arial" panose="020B0604020202020204" pitchFamily="34" charset="0"/>
                <a:sym typeface="Helvetica Neue"/>
              </a:rPr>
              <a:t>While Intel’s 3D NAND business has produced steady growth, improved quality and increased Data Center market share in recent years, the NAND memory market has become cyclical and dependent on volume and scale to grow. </a:t>
            </a:r>
            <a:br>
              <a:rPr lang="en-US" sz="1100" dirty="0">
                <a:effectLst/>
                <a:latin typeface="Arial" panose="020B0604020202020204" pitchFamily="34" charset="0"/>
                <a:ea typeface="+mn-ea"/>
                <a:cs typeface="Arial" panose="020B0604020202020204" pitchFamily="34" charset="0"/>
                <a:sym typeface="Helvetica Neue"/>
              </a:rPr>
            </a:br>
            <a:endParaRPr lang="en-US" sz="1100" dirty="0">
              <a:effectLst/>
              <a:latin typeface="Arial" panose="020B0604020202020204" pitchFamily="34" charset="0"/>
              <a:ea typeface="+mn-ea"/>
              <a:cs typeface="Arial" panose="020B0604020202020204" pitchFamily="34" charset="0"/>
              <a:sym typeface="Helvetica Neue"/>
            </a:endParaRPr>
          </a:p>
          <a:p>
            <a:pPr lvl="0" fontAlgn="ctr"/>
            <a:r>
              <a:rPr lang="en-US" sz="1100" dirty="0">
                <a:effectLst/>
                <a:latin typeface="Arial" panose="020B0604020202020204" pitchFamily="34" charset="0"/>
                <a:ea typeface="+mn-ea"/>
                <a:cs typeface="Arial" panose="020B0604020202020204" pitchFamily="34" charset="0"/>
                <a:sym typeface="Helvetica Neue"/>
              </a:rPr>
              <a:t>We believe that this transaction with SK </a:t>
            </a:r>
            <a:r>
              <a:rPr lang="en-US" sz="1100" dirty="0" err="1">
                <a:effectLst/>
                <a:latin typeface="Arial" panose="020B0604020202020204" pitchFamily="34" charset="0"/>
                <a:ea typeface="+mn-ea"/>
                <a:cs typeface="Arial" panose="020B0604020202020204" pitchFamily="34" charset="0"/>
                <a:sym typeface="Helvetica Neue"/>
              </a:rPr>
              <a:t>hynix</a:t>
            </a:r>
            <a:r>
              <a:rPr lang="en-US" sz="1100" dirty="0">
                <a:effectLst/>
                <a:latin typeface="Arial" panose="020B0604020202020204" pitchFamily="34" charset="0"/>
                <a:ea typeface="+mn-ea"/>
                <a:cs typeface="Arial" panose="020B0604020202020204" pitchFamily="34" charset="0"/>
                <a:sym typeface="Helvetica Neue"/>
              </a:rPr>
              <a:t> will:</a:t>
            </a:r>
            <a:br>
              <a:rPr lang="en-US" sz="1100" dirty="0">
                <a:effectLst/>
                <a:latin typeface="Arial" panose="020B0604020202020204" pitchFamily="34" charset="0"/>
                <a:ea typeface="+mn-ea"/>
                <a:cs typeface="Arial" panose="020B0604020202020204" pitchFamily="34" charset="0"/>
                <a:sym typeface="Helvetica Neue"/>
              </a:rPr>
            </a:br>
            <a:endParaRPr lang="en-US" sz="1100" dirty="0">
              <a:effectLst/>
              <a:latin typeface="Arial" panose="020B0604020202020204" pitchFamily="34" charset="0"/>
              <a:ea typeface="+mn-ea"/>
              <a:cs typeface="Arial" panose="020B0604020202020204" pitchFamily="34" charset="0"/>
              <a:sym typeface="Helvetica Neue"/>
            </a:endParaRPr>
          </a:p>
          <a:p>
            <a:pPr marL="171450" lvl="1" indent="-171450" fontAlgn="ctr">
              <a:buFont typeface="Arial" panose="020B0604020202020204" pitchFamily="34" charset="0"/>
              <a:buChar char="•"/>
            </a:pPr>
            <a:r>
              <a:rPr lang="en-US" sz="1100" dirty="0">
                <a:effectLst/>
                <a:latin typeface="Arial" panose="020B0604020202020204" pitchFamily="34" charset="0"/>
                <a:ea typeface="+mn-ea"/>
                <a:cs typeface="Arial" panose="020B0604020202020204" pitchFamily="34" charset="0"/>
                <a:sym typeface="Helvetica Neue"/>
              </a:rPr>
              <a:t>Increase the scale of the NAND business and better support Intel's customers; and</a:t>
            </a:r>
            <a:br>
              <a:rPr lang="en-US" sz="1100" dirty="0">
                <a:effectLst/>
                <a:latin typeface="Arial" panose="020B0604020202020204" pitchFamily="34" charset="0"/>
                <a:ea typeface="+mn-ea"/>
                <a:cs typeface="Arial" panose="020B0604020202020204" pitchFamily="34" charset="0"/>
                <a:sym typeface="Helvetica Neue"/>
              </a:rPr>
            </a:br>
            <a:endParaRPr lang="en-US" sz="1100" dirty="0">
              <a:effectLst/>
              <a:latin typeface="Arial" panose="020B0604020202020204" pitchFamily="34" charset="0"/>
              <a:ea typeface="+mn-ea"/>
              <a:cs typeface="Arial" panose="020B0604020202020204" pitchFamily="34" charset="0"/>
              <a:sym typeface="Helvetica Neue"/>
            </a:endParaRPr>
          </a:p>
          <a:p>
            <a:pPr marL="171450" lvl="1" indent="-171450" fontAlgn="ctr">
              <a:buFont typeface="Arial" panose="020B0604020202020204" pitchFamily="34" charset="0"/>
              <a:buChar char="•"/>
            </a:pPr>
            <a:r>
              <a:rPr lang="en-US" dirty="0">
                <a:latin typeface="Arial"/>
                <a:cs typeface="Arial"/>
              </a:rPr>
              <a:t>Allows Intel to invest</a:t>
            </a:r>
            <a:r>
              <a:rPr lang="en-US" sz="1100" dirty="0">
                <a:effectLst/>
                <a:latin typeface="Arial"/>
                <a:ea typeface="+mn-ea"/>
                <a:cs typeface="Arial"/>
                <a:sym typeface="Helvetica Neue"/>
              </a:rPr>
              <a:t> the proceeds from the transaction into its</a:t>
            </a:r>
            <a:r>
              <a:rPr lang="en-US" dirty="0">
                <a:latin typeface="Arial"/>
                <a:cs typeface="Arial"/>
              </a:rPr>
              <a:t> </a:t>
            </a:r>
            <a:r>
              <a:rPr lang="en-US" sz="1100" dirty="0">
                <a:effectLst/>
                <a:latin typeface="Arial"/>
                <a:ea typeface="+mn-ea"/>
                <a:cs typeface="Arial"/>
                <a:sym typeface="Helvetica Neue"/>
              </a:rPr>
              <a:t>long-term growth priorities </a:t>
            </a:r>
            <a:r>
              <a:rPr lang="en-US" dirty="0">
                <a:latin typeface="Arial"/>
                <a:cs typeface="Arial"/>
              </a:rPr>
              <a:t>including the Intel Optane business, </a:t>
            </a:r>
            <a:r>
              <a:rPr lang="en-US" sz="1100" dirty="0">
                <a:effectLst/>
                <a:latin typeface="Arial"/>
                <a:ea typeface="+mn-ea"/>
                <a:cs typeface="Arial"/>
                <a:sym typeface="Helvetica Neue"/>
              </a:rPr>
              <a:t>5G networks and other next-generation technologies.</a:t>
            </a:r>
            <a:r>
              <a:rPr lang="en-US" dirty="0">
                <a:latin typeface="Arial"/>
                <a:cs typeface="Arial"/>
              </a:rPr>
              <a:t>  This also continues to align Intel's portfolio towards our big bets and core as we strive to reach $100B.  </a:t>
            </a:r>
            <a:endParaRPr lang="en-US" sz="1100" b="1" dirty="0">
              <a:effectLst/>
              <a:latin typeface="Arial"/>
              <a:ea typeface="+mn-ea"/>
              <a:cs typeface="Arial"/>
              <a:sym typeface="Helvetica Neue"/>
            </a:endParaRPr>
          </a:p>
          <a:p>
            <a:endParaRPr lang="en-US" dirty="0">
              <a:latin typeface="Arial" panose="020B0604020202020204" pitchFamily="34" charset="0"/>
              <a:cs typeface="Arial" panose="020B0604020202020204" pitchFamily="34" charset="0"/>
            </a:endParaRPr>
          </a:p>
          <a:p>
            <a:pPr marL="0" marR="0" lvl="0" indent="0" defTabSz="228600" eaLnBrk="1" fontAlgn="auto" latinLnBrk="0" hangingPunct="1">
              <a:lnSpc>
                <a:spcPct val="117999"/>
              </a:lnSpc>
              <a:spcBef>
                <a:spcPts val="0"/>
              </a:spcBef>
              <a:spcAft>
                <a:spcPts val="0"/>
              </a:spcAft>
              <a:buClrTx/>
              <a:buSzTx/>
              <a:buFont typeface="Arial" panose="020B0604020202020204" pitchFamily="34" charset="0"/>
              <a:buNone/>
              <a:tabLst/>
              <a:defRPr/>
            </a:pPr>
            <a:r>
              <a:rPr lang="en-US" sz="1100" dirty="0">
                <a:effectLst/>
                <a:latin typeface="Arial" panose="020B0604020202020204" pitchFamily="34" charset="0"/>
                <a:ea typeface="+mn-ea"/>
                <a:cs typeface="Arial" panose="020B0604020202020204" pitchFamily="34" charset="0"/>
                <a:sym typeface="Helvetica Neue"/>
              </a:rPr>
              <a:t>SK </a:t>
            </a:r>
            <a:r>
              <a:rPr lang="en-US" sz="1100" dirty="0" err="1">
                <a:effectLst/>
                <a:latin typeface="Arial" panose="020B0604020202020204" pitchFamily="34" charset="0"/>
                <a:ea typeface="+mn-ea"/>
                <a:cs typeface="Arial" panose="020B0604020202020204" pitchFamily="34" charset="0"/>
                <a:sym typeface="Helvetica Neue"/>
              </a:rPr>
              <a:t>hynix</a:t>
            </a:r>
            <a:r>
              <a:rPr lang="en-US" sz="1100" dirty="0">
                <a:effectLst/>
                <a:latin typeface="Arial" panose="020B0604020202020204" pitchFamily="34" charset="0"/>
                <a:ea typeface="+mn-ea"/>
                <a:cs typeface="Arial" panose="020B0604020202020204" pitchFamily="34" charset="0"/>
                <a:sym typeface="Helvetica Neue"/>
              </a:rPr>
              <a:t> is the world's second largest memory chipmaker and offers a broad portfolio of memory and storage products. The company's expertise in memory and storage, and ability to scale the NAND business make it a compelling buyer. SK </a:t>
            </a:r>
            <a:r>
              <a:rPr lang="en-US" sz="1100" dirty="0" err="1">
                <a:effectLst/>
                <a:latin typeface="Arial" panose="020B0604020202020204" pitchFamily="34" charset="0"/>
                <a:ea typeface="+mn-ea"/>
                <a:cs typeface="Arial" panose="020B0604020202020204" pitchFamily="34" charset="0"/>
                <a:sym typeface="Helvetica Neue"/>
              </a:rPr>
              <a:t>hynix</a:t>
            </a:r>
            <a:r>
              <a:rPr lang="en-US" sz="1100" dirty="0">
                <a:effectLst/>
                <a:latin typeface="Arial" panose="020B0604020202020204" pitchFamily="34" charset="0"/>
                <a:ea typeface="+mn-ea"/>
                <a:cs typeface="Arial" panose="020B0604020202020204" pitchFamily="34" charset="0"/>
                <a:sym typeface="Helvetica Neue"/>
              </a:rPr>
              <a:t> is a strategic partner that can scale the NAND business and is better positioned to support Intel’s customers as demand for 3D NAND-based SSD’s grows.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lvl="0" indent="0" fontAlgn="ctr">
              <a:buFont typeface="Arial" panose="020B0604020202020204" pitchFamily="34" charset="0"/>
              <a:buNone/>
            </a:pPr>
            <a:r>
              <a:rPr lang="en-US" sz="1100" dirty="0">
                <a:effectLst/>
                <a:latin typeface="Arial" panose="020B0604020202020204" pitchFamily="34" charset="0"/>
                <a:ea typeface="+mn-ea"/>
                <a:cs typeface="Arial" panose="020B0604020202020204" pitchFamily="34" charset="0"/>
                <a:sym typeface="Helvetica Neue"/>
              </a:rPr>
              <a:t>This transaction recognizes the value of our talented teams that developed a strong portfolio of technology. We believe SK </a:t>
            </a:r>
            <a:r>
              <a:rPr lang="en-US" sz="1100" dirty="0" err="1">
                <a:effectLst/>
                <a:latin typeface="Arial" panose="020B0604020202020204" pitchFamily="34" charset="0"/>
                <a:ea typeface="+mn-ea"/>
                <a:cs typeface="Arial" panose="020B0604020202020204" pitchFamily="34" charset="0"/>
                <a:sym typeface="Helvetica Neue"/>
              </a:rPr>
              <a:t>hynix</a:t>
            </a:r>
            <a:r>
              <a:rPr lang="en-US" sz="1100" dirty="0">
                <a:effectLst/>
                <a:latin typeface="Arial" panose="020B0604020202020204" pitchFamily="34" charset="0"/>
                <a:ea typeface="+mn-ea"/>
                <a:cs typeface="Arial" panose="020B0604020202020204" pitchFamily="34" charset="0"/>
                <a:sym typeface="Helvetica Neue"/>
              </a:rPr>
              <a:t> is a great place for Intel employees who are working on innovative memory products to continue to grow their careers with a leading global company.</a:t>
            </a:r>
          </a:p>
          <a:p>
            <a:pPr marL="0" lvl="0" indent="0" fontAlgn="ctr">
              <a:buFont typeface="Arial" panose="020B0604020202020204" pitchFamily="34" charset="0"/>
              <a:buNone/>
            </a:pPr>
            <a:endParaRPr lang="en-US" sz="1100" dirty="0">
              <a:effectLst/>
              <a:latin typeface="Arial" panose="020B0604020202020204" pitchFamily="34" charset="0"/>
              <a:ea typeface="+mn-ea"/>
              <a:cs typeface="Arial" panose="020B0604020202020204" pitchFamily="34" charset="0"/>
              <a:sym typeface="Helvetica Neue"/>
            </a:endParaRPr>
          </a:p>
          <a:p>
            <a:pPr marL="0" lvl="0" indent="0" fontAlgn="ctr">
              <a:buFont typeface="Arial" panose="020B0604020202020204" pitchFamily="34" charset="0"/>
              <a:buNone/>
            </a:pPr>
            <a:r>
              <a:rPr lang="en-US" sz="1100" dirty="0">
                <a:effectLst/>
                <a:latin typeface="Arial" panose="020B0604020202020204" pitchFamily="34" charset="0"/>
                <a:ea typeface="+mn-ea"/>
                <a:cs typeface="Arial" panose="020B0604020202020204" pitchFamily="34" charset="0"/>
                <a:sym typeface="Helvetica Neue"/>
              </a:rPr>
              <a:t>For those not aligned to a business group that will transition to SK </a:t>
            </a:r>
            <a:r>
              <a:rPr lang="en-US" sz="1100" dirty="0" err="1">
                <a:effectLst/>
                <a:latin typeface="Arial" panose="020B0604020202020204" pitchFamily="34" charset="0"/>
                <a:ea typeface="+mn-ea"/>
                <a:cs typeface="Arial" panose="020B0604020202020204" pitchFamily="34" charset="0"/>
                <a:sym typeface="Helvetica Neue"/>
              </a:rPr>
              <a:t>hynix</a:t>
            </a:r>
            <a:r>
              <a:rPr lang="en-US" sz="1100" dirty="0">
                <a:effectLst/>
                <a:latin typeface="Arial" panose="020B0604020202020204" pitchFamily="34" charset="0"/>
                <a:ea typeface="+mn-ea"/>
                <a:cs typeface="Arial" panose="020B0604020202020204" pitchFamily="34" charset="0"/>
                <a:sym typeface="Helvetica Neue"/>
              </a:rPr>
              <a:t>, you will continue to drive next generation memory technology with our Optane work. </a:t>
            </a:r>
          </a:p>
          <a:p>
            <a:endParaRPr lang="en-US" dirty="0"/>
          </a:p>
        </p:txBody>
      </p:sp>
    </p:spTree>
    <p:extLst>
      <p:ext uri="{BB962C8B-B14F-4D97-AF65-F5344CB8AC3E}">
        <p14:creationId xmlns:p14="http://schemas.microsoft.com/office/powerpoint/2010/main" val="34424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Calibri"/>
                <a:cs typeface="Calibri"/>
              </a:rPr>
              <a:t>Note: Emphasize business as usual and importance for employees </a:t>
            </a:r>
            <a:r>
              <a:rPr lang="en-US" sz="1100" b="0" dirty="0">
                <a:sym typeface="Helvetica Neue"/>
              </a:rPr>
              <a:t>to continue doing exactly what they have been doing—developing, innovating and growing the business</a:t>
            </a:r>
            <a:endParaRPr lang="en-US" b="0" dirty="0">
              <a:latin typeface="Calibri"/>
              <a:cs typeface="Calibri"/>
            </a:endParaRPr>
          </a:p>
        </p:txBody>
      </p:sp>
    </p:spTree>
    <p:extLst>
      <p:ext uri="{BB962C8B-B14F-4D97-AF65-F5344CB8AC3E}">
        <p14:creationId xmlns:p14="http://schemas.microsoft.com/office/powerpoint/2010/main" val="69848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latin typeface="Calibri"/>
                <a:cs typeface="Calibri"/>
              </a:rPr>
              <a:t>Optane</a:t>
            </a:r>
            <a:r>
              <a:rPr lang="en-US" b="0" dirty="0">
                <a:latin typeface="Calibri"/>
                <a:cs typeface="Calibri"/>
              </a:rPr>
              <a:t> single org will improve focus on </a:t>
            </a:r>
            <a:r>
              <a:rPr lang="en-US" b="0" dirty="0" err="1">
                <a:latin typeface="Calibri"/>
                <a:cs typeface="Calibri"/>
              </a:rPr>
              <a:t>Optane</a:t>
            </a:r>
            <a:r>
              <a:rPr lang="en-US" b="0" dirty="0">
                <a:latin typeface="Calibri"/>
                <a:cs typeface="Calibri"/>
              </a:rPr>
              <a:t> execution and business development.</a:t>
            </a:r>
          </a:p>
        </p:txBody>
      </p:sp>
    </p:spTree>
    <p:extLst>
      <p:ext uri="{BB962C8B-B14F-4D97-AF65-F5344CB8AC3E}">
        <p14:creationId xmlns:p14="http://schemas.microsoft.com/office/powerpoint/2010/main" val="202828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a:t>
            </a:r>
          </a:p>
          <a:p>
            <a:endParaRPr lang="en-US" dirty="0"/>
          </a:p>
          <a:p>
            <a:r>
              <a:rPr lang="en-US" dirty="0"/>
              <a:t>Heartbeat/core of the new Intel</a:t>
            </a:r>
          </a:p>
          <a:p>
            <a:r>
              <a:rPr lang="en-US" dirty="0"/>
              <a:t>Fastest growing group</a:t>
            </a:r>
          </a:p>
          <a:p>
            <a:r>
              <a:rPr lang="en-US" dirty="0"/>
              <a:t>All the exciting new applications! (5G, AI, IoT)</a:t>
            </a:r>
          </a:p>
        </p:txBody>
      </p:sp>
    </p:spTree>
    <p:extLst>
      <p:ext uri="{BB962C8B-B14F-4D97-AF65-F5344CB8AC3E}">
        <p14:creationId xmlns:p14="http://schemas.microsoft.com/office/powerpoint/2010/main" val="3541844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52413"/>
            <a:ext cx="5486400" cy="3086100"/>
          </a:xfrm>
        </p:spPr>
      </p:sp>
      <p:sp>
        <p:nvSpPr>
          <p:cNvPr id="6" name="Notes Placeholder 5">
            <a:extLst>
              <a:ext uri="{FF2B5EF4-FFF2-40B4-BE49-F238E27FC236}">
                <a16:creationId xmlns:a16="http://schemas.microsoft.com/office/drawing/2014/main" id="{EBE44C1D-B6B7-4956-B6DD-2E1641EEDF2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72264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number of activities planned to support the announcement of the transaction, including NSG Staff leader-led open forums, manager/employee 1:1s, and All Hands sessions for each future business group. </a:t>
            </a:r>
          </a:p>
          <a:p>
            <a:endParaRPr lang="en-US" dirty="0"/>
          </a:p>
          <a:p>
            <a:r>
              <a:rPr lang="en-US" dirty="0"/>
              <a:t>One item I want to draw your attention to is the employee alignment letters. </a:t>
            </a:r>
          </a:p>
          <a:p>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sz="1100" dirty="0">
                <a:effectLst/>
                <a:latin typeface="+mn-lt"/>
                <a:ea typeface="+mn-ea"/>
                <a:cs typeface="+mn-cs"/>
                <a:sym typeface="Helvetica Neue"/>
              </a:rPr>
              <a:t>On </a:t>
            </a:r>
            <a:r>
              <a:rPr lang="en-US" sz="1100" b="1" dirty="0">
                <a:effectLst/>
                <a:latin typeface="+mn-lt"/>
                <a:ea typeface="+mn-ea"/>
                <a:cs typeface="+mn-cs"/>
                <a:sym typeface="Helvetica Neue"/>
              </a:rPr>
              <a:t>October 26</a:t>
            </a:r>
            <a:r>
              <a:rPr lang="en-US" sz="1100" dirty="0">
                <a:effectLst/>
                <a:latin typeface="+mn-lt"/>
                <a:ea typeface="+mn-ea"/>
                <a:cs typeface="+mn-cs"/>
                <a:sym typeface="Helvetica Neue"/>
              </a:rPr>
              <a:t>, employees </a:t>
            </a:r>
            <a:r>
              <a:rPr lang="en-US" sz="1100" b="0" i="0" dirty="0">
                <a:effectLst/>
                <a:latin typeface="+mn-lt"/>
                <a:ea typeface="+mn-ea"/>
                <a:cs typeface="+mn-cs"/>
                <a:sym typeface="Helvetica Neue"/>
              </a:rPr>
              <a:t>(whether directly aligned to NSG or in a support group such as SMG, HR, IT, GSC, or others) </a:t>
            </a:r>
            <a:r>
              <a:rPr lang="en-US" sz="1100" dirty="0">
                <a:effectLst/>
                <a:latin typeface="+mn-lt"/>
                <a:ea typeface="+mn-ea"/>
                <a:cs typeface="+mn-cs"/>
                <a:sym typeface="Helvetica Neue"/>
              </a:rPr>
              <a:t>will receive a letter via email </a:t>
            </a:r>
            <a:r>
              <a:rPr lang="en-US" sz="1100" u="none" dirty="0">
                <a:effectLst/>
                <a:latin typeface="+mn-lt"/>
                <a:ea typeface="+mn-ea"/>
                <a:cs typeface="+mn-cs"/>
                <a:sym typeface="Helvetica Neue"/>
              </a:rPr>
              <a:t>with details on how they will </a:t>
            </a:r>
            <a:r>
              <a:rPr lang="en-US" sz="1100" dirty="0">
                <a:effectLst/>
                <a:latin typeface="+mn-lt"/>
                <a:ea typeface="+mn-ea"/>
                <a:cs typeface="+mn-cs"/>
                <a:sym typeface="Helvetica Neue"/>
              </a:rPr>
              <a:t>align to the transaction. This letter will </a:t>
            </a:r>
            <a:r>
              <a:rPr lang="en-US" sz="1100" u="none" dirty="0">
                <a:effectLst/>
                <a:latin typeface="+mn-lt"/>
                <a:ea typeface="+mn-ea"/>
                <a:cs typeface="+mn-cs"/>
                <a:sym typeface="Helvetica Neue"/>
              </a:rPr>
              <a:t>outline their future business group, and, if they are aligned to a business group that will transition to SK </a:t>
            </a:r>
            <a:r>
              <a:rPr lang="en-US" sz="1100" u="none" dirty="0" err="1">
                <a:effectLst/>
                <a:latin typeface="+mn-lt"/>
                <a:ea typeface="+mn-ea"/>
                <a:cs typeface="+mn-cs"/>
                <a:sym typeface="Helvetica Neue"/>
              </a:rPr>
              <a:t>hynix</a:t>
            </a:r>
            <a:r>
              <a:rPr lang="en-US" sz="1100" u="none" dirty="0">
                <a:effectLst/>
                <a:latin typeface="+mn-lt"/>
                <a:ea typeface="+mn-ea"/>
                <a:cs typeface="+mn-cs"/>
                <a:sym typeface="Helvetica Neue"/>
              </a:rPr>
              <a:t>, which phase of the transaction they align to—Phase one (expected to close in late 2021) or Phase two (expected to close </a:t>
            </a:r>
            <a:r>
              <a:rPr lang="en-US" sz="1100" dirty="0">
                <a:effectLst/>
                <a:latin typeface="+mn-lt"/>
                <a:ea typeface="+mn-ea"/>
                <a:cs typeface="+mn-cs"/>
                <a:sym typeface="Helvetica Neue"/>
              </a:rPr>
              <a:t>in March 2025). After these letters are delivered, managers will setup 1:1s with employees to review their alignment and answer questions.</a:t>
            </a:r>
            <a:r>
              <a:rPr lang="en-US" sz="1100" dirty="0">
                <a:effectLst/>
              </a:rPr>
              <a:t> </a:t>
            </a:r>
            <a:r>
              <a:rPr lang="en-US" sz="1100" dirty="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1833085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 Employee FAQ document that will be made available to employees after Rob’s first All Hands session. These are the top five questions and answers from the document that will be top of mind for employees. </a:t>
            </a:r>
          </a:p>
          <a:p>
            <a:endParaRPr lang="en-US" dirty="0">
              <a:solidFill>
                <a:srgbClr val="000000"/>
              </a:solidFill>
              <a:latin typeface="Helvetica Neue"/>
            </a:endParaRPr>
          </a:p>
          <a:p>
            <a:pPr algn="l">
              <a:lnSpc>
                <a:spcPct val="90000"/>
              </a:lnSpc>
              <a:spcBef>
                <a:spcPts val="1800"/>
              </a:spcBef>
            </a:pPr>
            <a:r>
              <a:rPr lang="en-US" b="1" dirty="0"/>
              <a:t>1. How do I know what business group I will align to?</a:t>
            </a:r>
            <a:endParaRPr lang="en-US" dirty="0"/>
          </a:p>
          <a:p>
            <a:pPr algn="l">
              <a:lnSpc>
                <a:spcPct val="90000"/>
              </a:lnSpc>
            </a:pPr>
            <a:r>
              <a:rPr lang="en-US" dirty="0"/>
              <a:t>On </a:t>
            </a:r>
            <a:r>
              <a:rPr lang="en-US" b="1" dirty="0"/>
              <a:t>October 26</a:t>
            </a:r>
            <a:r>
              <a:rPr lang="en-US" dirty="0"/>
              <a:t>, employees, whether they align directly to NSG or provide support from a functional business group such as SMG, HR, IT, GSC  or others, will receive a notification letter via email with details on their alignment to the transition.  </a:t>
            </a:r>
          </a:p>
          <a:p>
            <a:pPr algn="l">
              <a:lnSpc>
                <a:spcPct val="90000"/>
              </a:lnSpc>
              <a:spcBef>
                <a:spcPts val="1200"/>
              </a:spcBef>
            </a:pPr>
            <a:endParaRPr lang="en-US" b="1" dirty="0"/>
          </a:p>
          <a:p>
            <a:pPr algn="l">
              <a:lnSpc>
                <a:spcPct val="90000"/>
              </a:lnSpc>
              <a:spcBef>
                <a:spcPts val="1200"/>
              </a:spcBef>
            </a:pPr>
            <a:r>
              <a:rPr lang="en-US" b="1" dirty="0"/>
              <a:t>2. What factors were considered in my alignment?</a:t>
            </a:r>
            <a:br>
              <a:rPr lang="en-US" b="1" dirty="0">
                <a:cs typeface="+mn-lt"/>
              </a:rPr>
            </a:br>
            <a:r>
              <a:rPr lang="en-US" dirty="0"/>
              <a:t>These factors include current role, responsibilities, skills, experiences, and the work being performed by each employee. </a:t>
            </a:r>
          </a:p>
          <a:p>
            <a:pPr algn="l">
              <a:lnSpc>
                <a:spcPct val="90000"/>
              </a:lnSpc>
              <a:spcBef>
                <a:spcPts val="1200"/>
              </a:spcBef>
            </a:pPr>
            <a:endParaRPr lang="en-US" b="1" dirty="0"/>
          </a:p>
          <a:p>
            <a:pPr algn="l">
              <a:lnSpc>
                <a:spcPct val="90000"/>
              </a:lnSpc>
              <a:spcBef>
                <a:spcPts val="1200"/>
              </a:spcBef>
            </a:pPr>
            <a:r>
              <a:rPr lang="en-US" b="1" dirty="0"/>
              <a:t>3. Are my roles and responsibilities changing with this announcement?</a:t>
            </a:r>
            <a:endParaRPr lang="en-US" dirty="0"/>
          </a:p>
          <a:p>
            <a:pPr algn="l">
              <a:lnSpc>
                <a:spcPct val="90000"/>
              </a:lnSpc>
            </a:pPr>
            <a:r>
              <a:rPr lang="en-US" dirty="0"/>
              <a:t>At the present time, our deliverables and customer commitments remain unchanged, so employees' roles and responsibilities do not change. </a:t>
            </a:r>
          </a:p>
          <a:p>
            <a:pPr algn="l">
              <a:lnSpc>
                <a:spcPct val="90000"/>
              </a:lnSpc>
              <a:spcBef>
                <a:spcPts val="1200"/>
              </a:spcBef>
            </a:pPr>
            <a:endParaRPr lang="en-US" b="1" dirty="0"/>
          </a:p>
          <a:p>
            <a:pPr algn="l">
              <a:lnSpc>
                <a:spcPct val="90000"/>
              </a:lnSpc>
              <a:spcBef>
                <a:spcPts val="1200"/>
              </a:spcBef>
            </a:pPr>
            <a:r>
              <a:rPr lang="en-US" b="1" dirty="0"/>
              <a:t>4. When will we transition to the new business groups (NPSG, NAND-DTM, and Optane Group) and how will this process work?</a:t>
            </a:r>
            <a:endParaRPr lang="en-US" dirty="0"/>
          </a:p>
          <a:p>
            <a:pPr algn="l">
              <a:lnSpc>
                <a:spcPct val="90000"/>
              </a:lnSpc>
            </a:pPr>
            <a:r>
              <a:rPr lang="en-US" dirty="0"/>
              <a:t>We plan to establish the new organization structures as quickly as possible (target is by January 2021). </a:t>
            </a:r>
          </a:p>
          <a:p>
            <a:pPr algn="l">
              <a:lnSpc>
                <a:spcPct val="90000"/>
              </a:lnSpc>
            </a:pPr>
            <a:endParaRPr lang="en-US" dirty="0"/>
          </a:p>
          <a:p>
            <a:pPr algn="l">
              <a:lnSpc>
                <a:spcPct val="90000"/>
              </a:lnSpc>
              <a:spcBef>
                <a:spcPts val="1200"/>
              </a:spcBef>
            </a:pPr>
            <a:r>
              <a:rPr lang="en-US" b="1" dirty="0"/>
              <a:t>5. If I am aligned to a business group that will transition to SK </a:t>
            </a:r>
            <a:r>
              <a:rPr lang="en-US" b="1" dirty="0" err="1"/>
              <a:t>hynix</a:t>
            </a:r>
            <a:r>
              <a:rPr lang="en-US" b="1" dirty="0"/>
              <a:t>, will my cash compensation, commission plans, and benefits change after  transitioning to SK </a:t>
            </a:r>
            <a:r>
              <a:rPr lang="en-US" b="1" dirty="0" err="1"/>
              <a:t>hynix</a:t>
            </a:r>
            <a:r>
              <a:rPr lang="en-US" b="1" dirty="0"/>
              <a:t>?</a:t>
            </a:r>
            <a:br>
              <a:rPr lang="en-US" b="1" dirty="0">
                <a:cs typeface="+mn-lt"/>
              </a:rPr>
            </a:br>
            <a:r>
              <a:rPr lang="en-US" dirty="0"/>
              <a:t>Details of SK </a:t>
            </a:r>
            <a:r>
              <a:rPr lang="en-US" dirty="0" err="1"/>
              <a:t>hynix’s</a:t>
            </a:r>
            <a:r>
              <a:rPr lang="en-US" dirty="0"/>
              <a:t> compensation and benefits offerings will be shared with individuals aligned to a business group that will transition to SK </a:t>
            </a:r>
            <a:r>
              <a:rPr lang="en-US" dirty="0" err="1"/>
              <a:t>hynix</a:t>
            </a:r>
            <a:r>
              <a:rPr lang="en-US" dirty="0"/>
              <a:t> at a future date yet to be determined. </a:t>
            </a:r>
          </a:p>
          <a:p>
            <a:pPr algn="l">
              <a:lnSpc>
                <a:spcPct val="90000"/>
              </a:lnSpc>
              <a:spcBef>
                <a:spcPts val="1200"/>
              </a:spcBef>
            </a:pPr>
            <a:endParaRPr lang="en-US" dirty="0"/>
          </a:p>
          <a:p>
            <a:pPr algn="l">
              <a:lnSpc>
                <a:spcPct val="90000"/>
              </a:lnSpc>
              <a:spcBef>
                <a:spcPts val="1200"/>
              </a:spcBef>
            </a:pPr>
            <a:r>
              <a:rPr lang="en-US" dirty="0"/>
              <a:t>Again, these are just a few of the questions that we anticipate will be top of mind for employees. Please review the Employee FAQ document in its entirety to make yourself familiar with the content. </a:t>
            </a:r>
          </a:p>
        </p:txBody>
      </p:sp>
    </p:spTree>
    <p:extLst>
      <p:ext uri="{BB962C8B-B14F-4D97-AF65-F5344CB8AC3E}">
        <p14:creationId xmlns:p14="http://schemas.microsoft.com/office/powerpoint/2010/main" val="182787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796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Full page Image, Delete Title if Necessary</a:t>
            </a:r>
          </a:p>
        </p:txBody>
      </p:sp>
    </p:spTree>
    <p:extLst>
      <p:ext uri="{BB962C8B-B14F-4D97-AF65-F5344CB8AC3E}">
        <p14:creationId xmlns:p14="http://schemas.microsoft.com/office/powerpoint/2010/main" val="4985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28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8212F8B9-8AF7-4CDB-B51C-792478EB4142}"/>
              </a:ext>
            </a:extLst>
          </p:cNvPr>
          <p:cNvSpPr/>
          <p:nvPr userDrawn="1"/>
        </p:nvSpPr>
        <p:spPr>
          <a:xfrm>
            <a:off x="5155679" y="6562504"/>
            <a:ext cx="1880644" cy="231410"/>
          </a:xfrm>
          <a:prstGeom prst="rect">
            <a:avLst/>
          </a:prstGeom>
        </p:spPr>
        <p:txBody>
          <a:bodyPr wrap="none">
            <a:spAutoFit/>
          </a:bodyPr>
          <a:lstStyle/>
          <a:p>
            <a:pPr algn="ctr"/>
            <a:r>
              <a:rPr lang="en-US" sz="1000">
                <a:solidFill>
                  <a:schemeClr val="bg1"/>
                </a:solidFill>
              </a:rPr>
              <a:t>Intel Confidential – NDA Only</a:t>
            </a:r>
          </a:p>
        </p:txBody>
      </p:sp>
      <p:sp>
        <p:nvSpPr>
          <p:cNvPr id="22" name="Rectangle 21">
            <a:extLst>
              <a:ext uri="{FF2B5EF4-FFF2-40B4-BE49-F238E27FC236}">
                <a16:creationId xmlns:a16="http://schemas.microsoft.com/office/drawing/2014/main" id="{A8B49A2B-6CE6-4B10-980E-7FE93D48F38E}"/>
              </a:ext>
            </a:extLst>
          </p:cNvPr>
          <p:cNvSpPr/>
          <p:nvPr userDrawn="1"/>
        </p:nvSpPr>
        <p:spPr>
          <a:xfrm>
            <a:off x="483010" y="6562504"/>
            <a:ext cx="1439818" cy="231410"/>
          </a:xfrm>
          <a:prstGeom prst="rect">
            <a:avLst/>
          </a:prstGeom>
        </p:spPr>
        <p:txBody>
          <a:bodyPr wrap="none">
            <a:spAutoFit/>
          </a:bodyPr>
          <a:lstStyle/>
          <a:p>
            <a:pPr algn="l"/>
            <a:r>
              <a:rPr lang="en-US" sz="1000">
                <a:solidFill>
                  <a:schemeClr val="bg1"/>
                </a:solidFill>
              </a:rPr>
              <a:t>NVM Solutions Group</a:t>
            </a:r>
          </a:p>
        </p:txBody>
      </p:sp>
    </p:spTree>
    <p:extLst>
      <p:ext uri="{BB962C8B-B14F-4D97-AF65-F5344CB8AC3E}">
        <p14:creationId xmlns:p14="http://schemas.microsoft.com/office/powerpoint/2010/main" val="20750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28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374087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28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C7FFC1A5-F468-4643-B22D-FCDD72991330}"/>
              </a:ext>
            </a:extLst>
          </p:cNvPr>
          <p:cNvSpPr/>
          <p:nvPr userDrawn="1"/>
        </p:nvSpPr>
        <p:spPr>
          <a:xfrm>
            <a:off x="5155679" y="6562504"/>
            <a:ext cx="1880644" cy="231410"/>
          </a:xfrm>
          <a:prstGeom prst="rect">
            <a:avLst/>
          </a:prstGeom>
        </p:spPr>
        <p:txBody>
          <a:bodyPr wrap="none">
            <a:spAutoFit/>
          </a:bodyPr>
          <a:lstStyle/>
          <a:p>
            <a:pPr algn="ctr"/>
            <a:r>
              <a:rPr lang="en-US" sz="1000">
                <a:solidFill>
                  <a:schemeClr val="bg1"/>
                </a:solidFill>
              </a:rPr>
              <a:t>Intel Confidential – NDA Only</a:t>
            </a:r>
          </a:p>
        </p:txBody>
      </p:sp>
      <p:sp>
        <p:nvSpPr>
          <p:cNvPr id="16" name="Rectangle 15">
            <a:extLst>
              <a:ext uri="{FF2B5EF4-FFF2-40B4-BE49-F238E27FC236}">
                <a16:creationId xmlns:a16="http://schemas.microsoft.com/office/drawing/2014/main" id="{F5F48C59-3960-48BF-8F9F-DF8B3F3E1DA5}"/>
              </a:ext>
            </a:extLst>
          </p:cNvPr>
          <p:cNvSpPr/>
          <p:nvPr userDrawn="1"/>
        </p:nvSpPr>
        <p:spPr>
          <a:xfrm>
            <a:off x="483010" y="6562504"/>
            <a:ext cx="1439818" cy="231410"/>
          </a:xfrm>
          <a:prstGeom prst="rect">
            <a:avLst/>
          </a:prstGeom>
        </p:spPr>
        <p:txBody>
          <a:bodyPr wrap="none">
            <a:spAutoFit/>
          </a:bodyPr>
          <a:lstStyle/>
          <a:p>
            <a:pPr algn="l"/>
            <a:r>
              <a:rPr lang="en-US" sz="1000">
                <a:solidFill>
                  <a:schemeClr val="bg1"/>
                </a:solidFill>
              </a:rPr>
              <a:t>NVM Solutions Group</a:t>
            </a:r>
          </a:p>
        </p:txBody>
      </p:sp>
    </p:spTree>
    <p:extLst>
      <p:ext uri="{BB962C8B-B14F-4D97-AF65-F5344CB8AC3E}">
        <p14:creationId xmlns:p14="http://schemas.microsoft.com/office/powerpoint/2010/main" val="99036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28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4ED0E923-113F-45D9-8134-45FFC59A012C}"/>
              </a:ext>
            </a:extLst>
          </p:cNvPr>
          <p:cNvSpPr/>
          <p:nvPr userDrawn="1"/>
        </p:nvSpPr>
        <p:spPr>
          <a:xfrm>
            <a:off x="5155679" y="6562504"/>
            <a:ext cx="1880644" cy="231410"/>
          </a:xfrm>
          <a:prstGeom prst="rect">
            <a:avLst/>
          </a:prstGeom>
        </p:spPr>
        <p:txBody>
          <a:bodyPr wrap="none">
            <a:spAutoFit/>
          </a:bodyPr>
          <a:lstStyle/>
          <a:p>
            <a:pPr algn="ctr"/>
            <a:r>
              <a:rPr lang="en-US" sz="1000">
                <a:solidFill>
                  <a:schemeClr val="bg1"/>
                </a:solidFill>
              </a:rPr>
              <a:t>Intel Confidential – NDA Only</a:t>
            </a:r>
          </a:p>
        </p:txBody>
      </p:sp>
      <p:sp>
        <p:nvSpPr>
          <p:cNvPr id="13" name="Rectangle 12">
            <a:extLst>
              <a:ext uri="{FF2B5EF4-FFF2-40B4-BE49-F238E27FC236}">
                <a16:creationId xmlns:a16="http://schemas.microsoft.com/office/drawing/2014/main" id="{56D2FC18-B0A6-4FCB-98ED-F6C6CD38BE85}"/>
              </a:ext>
            </a:extLst>
          </p:cNvPr>
          <p:cNvSpPr/>
          <p:nvPr userDrawn="1"/>
        </p:nvSpPr>
        <p:spPr>
          <a:xfrm>
            <a:off x="483010" y="6562504"/>
            <a:ext cx="1439818" cy="231410"/>
          </a:xfrm>
          <a:prstGeom prst="rect">
            <a:avLst/>
          </a:prstGeom>
        </p:spPr>
        <p:txBody>
          <a:bodyPr wrap="none">
            <a:spAutoFit/>
          </a:bodyPr>
          <a:lstStyle/>
          <a:p>
            <a:pPr algn="l"/>
            <a:r>
              <a:rPr lang="en-US" sz="1000">
                <a:solidFill>
                  <a:schemeClr val="bg1"/>
                </a:solidFill>
              </a:rPr>
              <a:t>NVM Solutions Group</a:t>
            </a:r>
          </a:p>
        </p:txBody>
      </p:sp>
    </p:spTree>
    <p:extLst>
      <p:ext uri="{BB962C8B-B14F-4D97-AF65-F5344CB8AC3E}">
        <p14:creationId xmlns:p14="http://schemas.microsoft.com/office/powerpoint/2010/main" val="246838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1866975779"/>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7329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
        <p:nvSpPr>
          <p:cNvPr id="11" name="Rectangle 10">
            <a:extLst>
              <a:ext uri="{FF2B5EF4-FFF2-40B4-BE49-F238E27FC236}">
                <a16:creationId xmlns:a16="http://schemas.microsoft.com/office/drawing/2014/main" id="{0AAD673A-ADC5-40C7-A030-AE61B24082F7}"/>
              </a:ext>
            </a:extLst>
          </p:cNvPr>
          <p:cNvSpPr/>
          <p:nvPr userDrawn="1"/>
        </p:nvSpPr>
        <p:spPr>
          <a:xfrm>
            <a:off x="5155679" y="6562504"/>
            <a:ext cx="1880644" cy="231410"/>
          </a:xfrm>
          <a:prstGeom prst="rect">
            <a:avLst/>
          </a:prstGeom>
        </p:spPr>
        <p:txBody>
          <a:bodyPr wrap="none">
            <a:spAutoFit/>
          </a:bodyPr>
          <a:lstStyle/>
          <a:p>
            <a:pPr algn="ctr"/>
            <a:r>
              <a:rPr lang="en-US" sz="1000">
                <a:solidFill>
                  <a:schemeClr val="bg1"/>
                </a:solidFill>
              </a:rPr>
              <a:t>Intel Confidential – NDA Only</a:t>
            </a:r>
          </a:p>
        </p:txBody>
      </p:sp>
      <p:sp>
        <p:nvSpPr>
          <p:cNvPr id="12" name="Rectangle 11">
            <a:extLst>
              <a:ext uri="{FF2B5EF4-FFF2-40B4-BE49-F238E27FC236}">
                <a16:creationId xmlns:a16="http://schemas.microsoft.com/office/drawing/2014/main" id="{36A2B7E8-928B-409C-BD62-C039C237163E}"/>
              </a:ext>
            </a:extLst>
          </p:cNvPr>
          <p:cNvSpPr/>
          <p:nvPr userDrawn="1"/>
        </p:nvSpPr>
        <p:spPr>
          <a:xfrm>
            <a:off x="483010" y="6562504"/>
            <a:ext cx="1439818" cy="231410"/>
          </a:xfrm>
          <a:prstGeom prst="rect">
            <a:avLst/>
          </a:prstGeom>
        </p:spPr>
        <p:txBody>
          <a:bodyPr wrap="none">
            <a:spAutoFit/>
          </a:bodyPr>
          <a:lstStyle/>
          <a:p>
            <a:pPr algn="l"/>
            <a:r>
              <a:rPr lang="en-US" sz="1000">
                <a:solidFill>
                  <a:schemeClr val="bg1"/>
                </a:solidFill>
              </a:rPr>
              <a:t>NVM Solutions Group</a:t>
            </a:r>
          </a:p>
        </p:txBody>
      </p:sp>
    </p:spTree>
    <p:extLst>
      <p:ext uri="{BB962C8B-B14F-4D97-AF65-F5344CB8AC3E}">
        <p14:creationId xmlns:p14="http://schemas.microsoft.com/office/powerpoint/2010/main" val="372190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
        <p:nvSpPr>
          <p:cNvPr id="11" name="Rectangle 10">
            <a:extLst>
              <a:ext uri="{FF2B5EF4-FFF2-40B4-BE49-F238E27FC236}">
                <a16:creationId xmlns:a16="http://schemas.microsoft.com/office/drawing/2014/main" id="{29C4DA63-365D-438F-BE67-DDDB298BEF79}"/>
              </a:ext>
            </a:extLst>
          </p:cNvPr>
          <p:cNvSpPr/>
          <p:nvPr userDrawn="1"/>
        </p:nvSpPr>
        <p:spPr>
          <a:xfrm>
            <a:off x="5155679" y="6562504"/>
            <a:ext cx="1880644" cy="231410"/>
          </a:xfrm>
          <a:prstGeom prst="rect">
            <a:avLst/>
          </a:prstGeom>
        </p:spPr>
        <p:txBody>
          <a:bodyPr wrap="none">
            <a:spAutoFit/>
          </a:bodyPr>
          <a:lstStyle/>
          <a:p>
            <a:pPr algn="ctr"/>
            <a:r>
              <a:rPr lang="en-US" sz="1000">
                <a:solidFill>
                  <a:schemeClr val="bg1"/>
                </a:solidFill>
              </a:rPr>
              <a:t>Intel Confidential – NDA Only</a:t>
            </a:r>
          </a:p>
        </p:txBody>
      </p:sp>
      <p:sp>
        <p:nvSpPr>
          <p:cNvPr id="12" name="Rectangle 11">
            <a:extLst>
              <a:ext uri="{FF2B5EF4-FFF2-40B4-BE49-F238E27FC236}">
                <a16:creationId xmlns:a16="http://schemas.microsoft.com/office/drawing/2014/main" id="{DE08349D-8725-435A-AFEE-3E3770EAA4C9}"/>
              </a:ext>
            </a:extLst>
          </p:cNvPr>
          <p:cNvSpPr/>
          <p:nvPr userDrawn="1"/>
        </p:nvSpPr>
        <p:spPr>
          <a:xfrm>
            <a:off x="483010" y="6562504"/>
            <a:ext cx="1439818" cy="231410"/>
          </a:xfrm>
          <a:prstGeom prst="rect">
            <a:avLst/>
          </a:prstGeom>
        </p:spPr>
        <p:txBody>
          <a:bodyPr wrap="none">
            <a:spAutoFit/>
          </a:bodyPr>
          <a:lstStyle/>
          <a:p>
            <a:pPr algn="l"/>
            <a:r>
              <a:rPr lang="en-US" sz="1000">
                <a:solidFill>
                  <a:schemeClr val="bg1"/>
                </a:solidFill>
              </a:rPr>
              <a:t>NVM Solutions Group</a:t>
            </a:r>
          </a:p>
        </p:txBody>
      </p:sp>
    </p:spTree>
    <p:extLst>
      <p:ext uri="{BB962C8B-B14F-4D97-AF65-F5344CB8AC3E}">
        <p14:creationId xmlns:p14="http://schemas.microsoft.com/office/powerpoint/2010/main" val="77899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0410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851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tx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599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60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11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6913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294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063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480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accent1"/>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tx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94966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8500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accent2"/>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213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7547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9" name="Rectangle 8">
            <a:extLst>
              <a:ext uri="{FF2B5EF4-FFF2-40B4-BE49-F238E27FC236}">
                <a16:creationId xmlns:a16="http://schemas.microsoft.com/office/drawing/2014/main" id="{1044D1EA-AB71-483D-A38D-B3B7B73FDE89}"/>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6BF3B183-64CC-4B66-856D-40373337AF1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5228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5" name="Content Placeholder 4">
            <a:extLst>
              <a:ext uri="{FF2B5EF4-FFF2-40B4-BE49-F238E27FC236}">
                <a16:creationId xmlns:a16="http://schemas.microsoft.com/office/drawing/2014/main" id="{E882E257-2A76-E344-863C-0823669A239C}"/>
              </a:ext>
            </a:extLst>
          </p:cNvPr>
          <p:cNvSpPr>
            <a:spLocks noGrp="1"/>
          </p:cNvSpPr>
          <p:nvPr>
            <p:ph sz="quarter" idx="10"/>
          </p:nvPr>
        </p:nvSpPr>
        <p:spPr>
          <a:xfrm>
            <a:off x="571501" y="1524000"/>
            <a:ext cx="11010899"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D5EA1751-756A-4277-89A8-22853BBB6D43}"/>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C5E81FB-A40F-442D-9F46-93B86A7867F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0592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 &amp; Content 2">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501" y="2139953"/>
            <a:ext cx="11010900" cy="409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2EBDBCA7-2C63-493A-A58C-D158E3304A60}"/>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CB958B0C-7E1E-42D9-BA94-CF95319AC75D}"/>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9D0930BE-2EF7-4A27-B574-CC7F56E23EE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48216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13C756FD-D367-4604-947F-678A59EDCA72}"/>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28AFAB4E-A299-44C8-AACE-69AB51C1E61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D4F3A26-C068-4B72-A83B-34EFCA4E47A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0582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E678EEDD-B39B-424B-A23C-C9AFBEFC8D27}"/>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600D2CD-C9BB-4E5B-B736-64EC2EA21620}"/>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08509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2">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5" name="Body Level One…">
            <a:extLst>
              <a:ext uri="{FF2B5EF4-FFF2-40B4-BE49-F238E27FC236}">
                <a16:creationId xmlns:a16="http://schemas.microsoft.com/office/drawing/2014/main" id="{DAF2E6DD-A697-4E26-BA6A-EF0449D7430B}"/>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6" name="Body Level One…">
            <a:extLst>
              <a:ext uri="{FF2B5EF4-FFF2-40B4-BE49-F238E27FC236}">
                <a16:creationId xmlns:a16="http://schemas.microsoft.com/office/drawing/2014/main" id="{028C5B46-7804-4459-9F82-F56352D0EE54}"/>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8" name="Picture Placeholder 4">
            <a:extLst>
              <a:ext uri="{FF2B5EF4-FFF2-40B4-BE49-F238E27FC236}">
                <a16:creationId xmlns:a16="http://schemas.microsoft.com/office/drawing/2014/main" id="{947F6B19-5E1B-43E2-BA93-7E68A56CB620}"/>
              </a:ext>
            </a:extLst>
          </p:cNvPr>
          <p:cNvSpPr>
            <a:spLocks noGrp="1"/>
          </p:cNvSpPr>
          <p:nvPr>
            <p:ph type="pic" sz="quarter" idx="30"/>
          </p:nvPr>
        </p:nvSpPr>
        <p:spPr>
          <a:xfrm>
            <a:off x="6609331" y="571500"/>
            <a:ext cx="4668837" cy="2381250"/>
          </a:xfrm>
        </p:spPr>
        <p:txBody>
          <a:bodyPr/>
          <a:lstStyle/>
          <a:p>
            <a:endParaRPr lang="en-US"/>
          </a:p>
        </p:txBody>
      </p:sp>
      <p:sp>
        <p:nvSpPr>
          <p:cNvPr id="19" name="Picture Placeholder 4">
            <a:extLst>
              <a:ext uri="{FF2B5EF4-FFF2-40B4-BE49-F238E27FC236}">
                <a16:creationId xmlns:a16="http://schemas.microsoft.com/office/drawing/2014/main" id="{CDDC13B9-04CD-43E8-B565-A92ABD110AA2}"/>
              </a:ext>
            </a:extLst>
          </p:cNvPr>
          <p:cNvSpPr>
            <a:spLocks noGrp="1"/>
          </p:cNvSpPr>
          <p:nvPr>
            <p:ph type="pic" sz="quarter" idx="31"/>
          </p:nvPr>
        </p:nvSpPr>
        <p:spPr>
          <a:xfrm>
            <a:off x="6609331" y="3537061"/>
            <a:ext cx="4668837" cy="2381250"/>
          </a:xfrm>
        </p:spPr>
        <p:txBody>
          <a:bodyPr/>
          <a:lstStyle/>
          <a:p>
            <a:endParaRPr lang="en-US"/>
          </a:p>
        </p:txBody>
      </p:sp>
      <p:sp>
        <p:nvSpPr>
          <p:cNvPr id="21" name="Content Placeholder 2">
            <a:extLst>
              <a:ext uri="{FF2B5EF4-FFF2-40B4-BE49-F238E27FC236}">
                <a16:creationId xmlns:a16="http://schemas.microsoft.com/office/drawing/2014/main" id="{6F999432-84A5-47D5-B81D-D131E93A939B}"/>
              </a:ext>
            </a:extLst>
          </p:cNvPr>
          <p:cNvSpPr>
            <a:spLocks noGrp="1"/>
          </p:cNvSpPr>
          <p:nvPr>
            <p:ph sz="quarter" idx="32"/>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B65378F4-C669-453E-AB16-D61CB1EBDA73}"/>
              </a:ext>
            </a:extLst>
          </p:cNvPr>
          <p:cNvSpPr>
            <a:spLocks noGrp="1"/>
          </p:cNvSpPr>
          <p:nvPr>
            <p:ph type="body" sz="quarter" idx="29"/>
          </p:nvPr>
        </p:nvSpPr>
        <p:spPr>
          <a:xfrm>
            <a:off x="571501" y="1612901"/>
            <a:ext cx="57603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4" name="Rectangle 13">
            <a:extLst>
              <a:ext uri="{FF2B5EF4-FFF2-40B4-BE49-F238E27FC236}">
                <a16:creationId xmlns:a16="http://schemas.microsoft.com/office/drawing/2014/main" id="{DA888EEF-DC90-47D1-B68D-DAD1BA7BE42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D0F12B19-CF53-47D7-9EA3-459DABB1406B}"/>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10525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 Content &amp; Pictur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403981"/>
            <a:ext cx="5129422" cy="6012186"/>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4" name="Content Placeholder 2">
            <a:extLst>
              <a:ext uri="{FF2B5EF4-FFF2-40B4-BE49-F238E27FC236}">
                <a16:creationId xmlns:a16="http://schemas.microsoft.com/office/drawing/2014/main" id="{7AB9BADD-04D4-4686-970E-FB0049CC09CC}"/>
              </a:ext>
            </a:extLst>
          </p:cNvPr>
          <p:cNvSpPr>
            <a:spLocks noGrp="1"/>
          </p:cNvSpPr>
          <p:nvPr>
            <p:ph sz="quarter" idx="27"/>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DA4378E-36CA-41C6-8E85-727E1F91A670}"/>
              </a:ext>
            </a:extLst>
          </p:cNvPr>
          <p:cNvSpPr>
            <a:spLocks noGrp="1"/>
          </p:cNvSpPr>
          <p:nvPr>
            <p:ph type="body" sz="quarter" idx="29"/>
          </p:nvPr>
        </p:nvSpPr>
        <p:spPr>
          <a:xfrm>
            <a:off x="571500" y="1612901"/>
            <a:ext cx="576034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FE14A5EA-7602-4C8C-B95C-5306CD887FF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CD435B75-DFD3-4791-ACEA-AF630FFAB9A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559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mp; 1 Horizontal Picture">
    <p:spTree>
      <p:nvGrpSpPr>
        <p:cNvPr id="1" name=""/>
        <p:cNvGrpSpPr/>
        <p:nvPr/>
      </p:nvGrpSpPr>
      <p:grpSpPr>
        <a:xfrm>
          <a:off x="0" y="0"/>
          <a:ext cx="0" cy="0"/>
          <a:chOff x="0" y="0"/>
          <a:chExt cx="0" cy="0"/>
        </a:xfrm>
      </p:grpSpPr>
      <p:sp>
        <p:nvSpPr>
          <p:cNvPr id="30" name="Title Text">
            <a:extLst>
              <a:ext uri="{FF2B5EF4-FFF2-40B4-BE49-F238E27FC236}">
                <a16:creationId xmlns:a16="http://schemas.microsoft.com/office/drawing/2014/main" id="{9F7D84C5-5DAC-2A42-8A41-9D307F3BF637}"/>
              </a:ext>
            </a:extLst>
          </p:cNvPr>
          <p:cNvSpPr txBox="1">
            <a:spLocks noGrp="1"/>
          </p:cNvSpPr>
          <p:nvPr>
            <p:ph type="title" hasCustomPrompt="1"/>
          </p:nvPr>
        </p:nvSpPr>
        <p:spPr>
          <a:xfrm>
            <a:off x="571500" y="571500"/>
            <a:ext cx="11010900"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Picture Placeholder 2">
            <a:extLst>
              <a:ext uri="{FF2B5EF4-FFF2-40B4-BE49-F238E27FC236}">
                <a16:creationId xmlns:a16="http://schemas.microsoft.com/office/drawing/2014/main" id="{088044E1-ECF5-4A18-811C-E489992140A2}"/>
              </a:ext>
            </a:extLst>
          </p:cNvPr>
          <p:cNvSpPr>
            <a:spLocks noGrp="1"/>
          </p:cNvSpPr>
          <p:nvPr>
            <p:ph type="pic" sz="quarter" idx="10"/>
          </p:nvPr>
        </p:nvSpPr>
        <p:spPr>
          <a:xfrm>
            <a:off x="396152" y="3513864"/>
            <a:ext cx="11347450" cy="2890837"/>
          </a:xfrm>
        </p:spPr>
        <p:txBody>
          <a:bodyPr/>
          <a:lstStyle/>
          <a:p>
            <a:endParaRPr lang="en-US"/>
          </a:p>
        </p:txBody>
      </p:sp>
      <p:sp>
        <p:nvSpPr>
          <p:cNvPr id="5" name="Content Placeholder 4">
            <a:extLst>
              <a:ext uri="{FF2B5EF4-FFF2-40B4-BE49-F238E27FC236}">
                <a16:creationId xmlns:a16="http://schemas.microsoft.com/office/drawing/2014/main" id="{08289E3F-4BC9-4A42-9F40-7227194C57DB}"/>
              </a:ext>
            </a:extLst>
          </p:cNvPr>
          <p:cNvSpPr>
            <a:spLocks noGrp="1"/>
          </p:cNvSpPr>
          <p:nvPr>
            <p:ph sz="quarter" idx="11"/>
          </p:nvPr>
        </p:nvSpPr>
        <p:spPr>
          <a:xfrm>
            <a:off x="571500" y="1556672"/>
            <a:ext cx="11010900" cy="1788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A88EB66-8674-4A4F-B55A-79488DD6B4DC}"/>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4FB9E7C7-FA12-4331-A70E-193D07092A46}"/>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69270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Tree>
    <p:extLst>
      <p:ext uri="{BB962C8B-B14F-4D97-AF65-F5344CB8AC3E}">
        <p14:creationId xmlns:p14="http://schemas.microsoft.com/office/powerpoint/2010/main" val="2554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Full Page Pictur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450550" y="450549"/>
            <a:ext cx="11305062" cy="5956776"/>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Full page Image, Delete Title if Necessary</a:t>
            </a:r>
          </a:p>
        </p:txBody>
      </p:sp>
      <p:sp>
        <p:nvSpPr>
          <p:cNvPr id="9" name="Rectangle 8">
            <a:extLst>
              <a:ext uri="{FF2B5EF4-FFF2-40B4-BE49-F238E27FC236}">
                <a16:creationId xmlns:a16="http://schemas.microsoft.com/office/drawing/2014/main" id="{54EAB082-32C5-47FD-9ECB-602F4FA1556E}"/>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C28E4005-6DA6-4443-A120-563FA414CBD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5518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hart Exampl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A7C9FC2E-0D67-4420-A61E-1D363937D03F}"/>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46090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111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bg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userDrawn="1"/>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866" name="Text"/>
          <p:cNvSpPr txBox="1"/>
          <p:nvPr userDrawn="1"/>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40376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1637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0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0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333">
                <a:latin typeface="+mj-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9146478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Footer Placeholder 1"/>
          <p:cNvSpPr>
            <a:spLocks noGrp="1"/>
          </p:cNvSpPr>
          <p:nvPr>
            <p:ph type="ftr" sz="quarter" idx="13"/>
          </p:nvPr>
        </p:nvSpPr>
        <p:spPr/>
        <p:txBody>
          <a:bodyPr/>
          <a:lstStyle/>
          <a:p>
            <a:r>
              <a:rPr lang="en-US"/>
              <a:t>Intel Internal Only</a:t>
            </a:r>
          </a:p>
        </p:txBody>
      </p:sp>
    </p:spTree>
    <p:extLst>
      <p:ext uri="{BB962C8B-B14F-4D97-AF65-F5344CB8AC3E}">
        <p14:creationId xmlns:p14="http://schemas.microsoft.com/office/powerpoint/2010/main" val="18824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751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32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8723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Tree>
    <p:extLst>
      <p:ext uri="{BB962C8B-B14F-4D97-AF65-F5344CB8AC3E}">
        <p14:creationId xmlns:p14="http://schemas.microsoft.com/office/powerpoint/2010/main" val="407598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247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68742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5114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21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61984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43431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Full page Image, Delete Title if Necessary</a:t>
            </a:r>
          </a:p>
        </p:txBody>
      </p:sp>
    </p:spTree>
    <p:extLst>
      <p:ext uri="{BB962C8B-B14F-4D97-AF65-F5344CB8AC3E}">
        <p14:creationId xmlns:p14="http://schemas.microsoft.com/office/powerpoint/2010/main" val="352351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95679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069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tx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0119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5910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03756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21670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02077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02750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8485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accent1"/>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tx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374228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accent2"/>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29972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1095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119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9" name="Rectangle 8">
            <a:extLst>
              <a:ext uri="{FF2B5EF4-FFF2-40B4-BE49-F238E27FC236}">
                <a16:creationId xmlns:a16="http://schemas.microsoft.com/office/drawing/2014/main" id="{1044D1EA-AB71-483D-A38D-B3B7B73FDE89}"/>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6BF3B183-64CC-4B66-856D-40373337AF1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14582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5" name="Content Placeholder 4">
            <a:extLst>
              <a:ext uri="{FF2B5EF4-FFF2-40B4-BE49-F238E27FC236}">
                <a16:creationId xmlns:a16="http://schemas.microsoft.com/office/drawing/2014/main" id="{E882E257-2A76-E344-863C-0823669A239C}"/>
              </a:ext>
            </a:extLst>
          </p:cNvPr>
          <p:cNvSpPr>
            <a:spLocks noGrp="1"/>
          </p:cNvSpPr>
          <p:nvPr>
            <p:ph sz="quarter" idx="10"/>
          </p:nvPr>
        </p:nvSpPr>
        <p:spPr>
          <a:xfrm>
            <a:off x="571501" y="1524000"/>
            <a:ext cx="11010899"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D5EA1751-756A-4277-89A8-22853BBB6D43}"/>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C5E81FB-A40F-442D-9F46-93B86A7867F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2829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 &amp; Content 2">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501" y="2139953"/>
            <a:ext cx="11010900" cy="409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2EBDBCA7-2C63-493A-A58C-D158E3304A60}"/>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CB958B0C-7E1E-42D9-BA94-CF95319AC75D}"/>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9D0930BE-2EF7-4A27-B574-CC7F56E23EE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5567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13C756FD-D367-4604-947F-678A59EDCA72}"/>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28AFAB4E-A299-44C8-AACE-69AB51C1E61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D4F3A26-C068-4B72-A83B-34EFCA4E47A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5030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E678EEDD-B39B-424B-A23C-C9AFBEFC8D27}"/>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600D2CD-C9BB-4E5B-B736-64EC2EA21620}"/>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77861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2">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5" name="Body Level One…">
            <a:extLst>
              <a:ext uri="{FF2B5EF4-FFF2-40B4-BE49-F238E27FC236}">
                <a16:creationId xmlns:a16="http://schemas.microsoft.com/office/drawing/2014/main" id="{DAF2E6DD-A697-4E26-BA6A-EF0449D7430B}"/>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6" name="Body Level One…">
            <a:extLst>
              <a:ext uri="{FF2B5EF4-FFF2-40B4-BE49-F238E27FC236}">
                <a16:creationId xmlns:a16="http://schemas.microsoft.com/office/drawing/2014/main" id="{028C5B46-7804-4459-9F82-F56352D0EE54}"/>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8" name="Picture Placeholder 4">
            <a:extLst>
              <a:ext uri="{FF2B5EF4-FFF2-40B4-BE49-F238E27FC236}">
                <a16:creationId xmlns:a16="http://schemas.microsoft.com/office/drawing/2014/main" id="{947F6B19-5E1B-43E2-BA93-7E68A56CB620}"/>
              </a:ext>
            </a:extLst>
          </p:cNvPr>
          <p:cNvSpPr>
            <a:spLocks noGrp="1"/>
          </p:cNvSpPr>
          <p:nvPr>
            <p:ph type="pic" sz="quarter" idx="30"/>
          </p:nvPr>
        </p:nvSpPr>
        <p:spPr>
          <a:xfrm>
            <a:off x="6609331" y="571500"/>
            <a:ext cx="4668837" cy="2381250"/>
          </a:xfrm>
        </p:spPr>
        <p:txBody>
          <a:bodyPr/>
          <a:lstStyle/>
          <a:p>
            <a:endParaRPr lang="en-US"/>
          </a:p>
        </p:txBody>
      </p:sp>
      <p:sp>
        <p:nvSpPr>
          <p:cNvPr id="19" name="Picture Placeholder 4">
            <a:extLst>
              <a:ext uri="{FF2B5EF4-FFF2-40B4-BE49-F238E27FC236}">
                <a16:creationId xmlns:a16="http://schemas.microsoft.com/office/drawing/2014/main" id="{CDDC13B9-04CD-43E8-B565-A92ABD110AA2}"/>
              </a:ext>
            </a:extLst>
          </p:cNvPr>
          <p:cNvSpPr>
            <a:spLocks noGrp="1"/>
          </p:cNvSpPr>
          <p:nvPr>
            <p:ph type="pic" sz="quarter" idx="31"/>
          </p:nvPr>
        </p:nvSpPr>
        <p:spPr>
          <a:xfrm>
            <a:off x="6609331" y="3537061"/>
            <a:ext cx="4668837" cy="2381250"/>
          </a:xfrm>
        </p:spPr>
        <p:txBody>
          <a:bodyPr/>
          <a:lstStyle/>
          <a:p>
            <a:endParaRPr lang="en-US"/>
          </a:p>
        </p:txBody>
      </p:sp>
      <p:sp>
        <p:nvSpPr>
          <p:cNvPr id="21" name="Content Placeholder 2">
            <a:extLst>
              <a:ext uri="{FF2B5EF4-FFF2-40B4-BE49-F238E27FC236}">
                <a16:creationId xmlns:a16="http://schemas.microsoft.com/office/drawing/2014/main" id="{6F999432-84A5-47D5-B81D-D131E93A939B}"/>
              </a:ext>
            </a:extLst>
          </p:cNvPr>
          <p:cNvSpPr>
            <a:spLocks noGrp="1"/>
          </p:cNvSpPr>
          <p:nvPr>
            <p:ph sz="quarter" idx="32"/>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B65378F4-C669-453E-AB16-D61CB1EBDA73}"/>
              </a:ext>
            </a:extLst>
          </p:cNvPr>
          <p:cNvSpPr>
            <a:spLocks noGrp="1"/>
          </p:cNvSpPr>
          <p:nvPr>
            <p:ph type="body" sz="quarter" idx="29"/>
          </p:nvPr>
        </p:nvSpPr>
        <p:spPr>
          <a:xfrm>
            <a:off x="571501" y="1612901"/>
            <a:ext cx="57603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4" name="Rectangle 13">
            <a:extLst>
              <a:ext uri="{FF2B5EF4-FFF2-40B4-BE49-F238E27FC236}">
                <a16:creationId xmlns:a16="http://schemas.microsoft.com/office/drawing/2014/main" id="{DA888EEF-DC90-47D1-B68D-DAD1BA7BE42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D0F12B19-CF53-47D7-9EA3-459DABB1406B}"/>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0744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 Content &amp; Pictur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403981"/>
            <a:ext cx="5129422" cy="6012186"/>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4" name="Content Placeholder 2">
            <a:extLst>
              <a:ext uri="{FF2B5EF4-FFF2-40B4-BE49-F238E27FC236}">
                <a16:creationId xmlns:a16="http://schemas.microsoft.com/office/drawing/2014/main" id="{7AB9BADD-04D4-4686-970E-FB0049CC09CC}"/>
              </a:ext>
            </a:extLst>
          </p:cNvPr>
          <p:cNvSpPr>
            <a:spLocks noGrp="1"/>
          </p:cNvSpPr>
          <p:nvPr>
            <p:ph sz="quarter" idx="27"/>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DA4378E-36CA-41C6-8E85-727E1F91A670}"/>
              </a:ext>
            </a:extLst>
          </p:cNvPr>
          <p:cNvSpPr>
            <a:spLocks noGrp="1"/>
          </p:cNvSpPr>
          <p:nvPr>
            <p:ph type="body" sz="quarter" idx="29"/>
          </p:nvPr>
        </p:nvSpPr>
        <p:spPr>
          <a:xfrm>
            <a:off x="571500" y="1612901"/>
            <a:ext cx="576034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FE14A5EA-7602-4C8C-B95C-5306CD887FF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CD435B75-DFD3-4791-ACEA-AF630FFAB9A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6391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Content &amp; 1 Horizontal Picture">
    <p:spTree>
      <p:nvGrpSpPr>
        <p:cNvPr id="1" name=""/>
        <p:cNvGrpSpPr/>
        <p:nvPr/>
      </p:nvGrpSpPr>
      <p:grpSpPr>
        <a:xfrm>
          <a:off x="0" y="0"/>
          <a:ext cx="0" cy="0"/>
          <a:chOff x="0" y="0"/>
          <a:chExt cx="0" cy="0"/>
        </a:xfrm>
      </p:grpSpPr>
      <p:sp>
        <p:nvSpPr>
          <p:cNvPr id="30" name="Title Text">
            <a:extLst>
              <a:ext uri="{FF2B5EF4-FFF2-40B4-BE49-F238E27FC236}">
                <a16:creationId xmlns:a16="http://schemas.microsoft.com/office/drawing/2014/main" id="{9F7D84C5-5DAC-2A42-8A41-9D307F3BF637}"/>
              </a:ext>
            </a:extLst>
          </p:cNvPr>
          <p:cNvSpPr txBox="1">
            <a:spLocks noGrp="1"/>
          </p:cNvSpPr>
          <p:nvPr>
            <p:ph type="title" hasCustomPrompt="1"/>
          </p:nvPr>
        </p:nvSpPr>
        <p:spPr>
          <a:xfrm>
            <a:off x="571500" y="571500"/>
            <a:ext cx="11010900"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Picture Placeholder 2">
            <a:extLst>
              <a:ext uri="{FF2B5EF4-FFF2-40B4-BE49-F238E27FC236}">
                <a16:creationId xmlns:a16="http://schemas.microsoft.com/office/drawing/2014/main" id="{088044E1-ECF5-4A18-811C-E489992140A2}"/>
              </a:ext>
            </a:extLst>
          </p:cNvPr>
          <p:cNvSpPr>
            <a:spLocks noGrp="1"/>
          </p:cNvSpPr>
          <p:nvPr>
            <p:ph type="pic" sz="quarter" idx="10"/>
          </p:nvPr>
        </p:nvSpPr>
        <p:spPr>
          <a:xfrm>
            <a:off x="396152" y="3513864"/>
            <a:ext cx="11347450" cy="2890837"/>
          </a:xfrm>
        </p:spPr>
        <p:txBody>
          <a:bodyPr/>
          <a:lstStyle/>
          <a:p>
            <a:endParaRPr lang="en-US"/>
          </a:p>
        </p:txBody>
      </p:sp>
      <p:sp>
        <p:nvSpPr>
          <p:cNvPr id="5" name="Content Placeholder 4">
            <a:extLst>
              <a:ext uri="{FF2B5EF4-FFF2-40B4-BE49-F238E27FC236}">
                <a16:creationId xmlns:a16="http://schemas.microsoft.com/office/drawing/2014/main" id="{08289E3F-4BC9-4A42-9F40-7227194C57DB}"/>
              </a:ext>
            </a:extLst>
          </p:cNvPr>
          <p:cNvSpPr>
            <a:spLocks noGrp="1"/>
          </p:cNvSpPr>
          <p:nvPr>
            <p:ph sz="quarter" idx="11"/>
          </p:nvPr>
        </p:nvSpPr>
        <p:spPr>
          <a:xfrm>
            <a:off x="571500" y="1556672"/>
            <a:ext cx="11010900" cy="1788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A88EB66-8674-4A4F-B55A-79488DD6B4DC}"/>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4FB9E7C7-FA12-4331-A70E-193D07092A46}"/>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891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Full Page Pictur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450550" y="450549"/>
            <a:ext cx="11305062" cy="5956776"/>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Full page Image, Delete Title if Necessary</a:t>
            </a:r>
          </a:p>
        </p:txBody>
      </p:sp>
      <p:sp>
        <p:nvSpPr>
          <p:cNvPr id="9" name="Rectangle 8">
            <a:extLst>
              <a:ext uri="{FF2B5EF4-FFF2-40B4-BE49-F238E27FC236}">
                <a16:creationId xmlns:a16="http://schemas.microsoft.com/office/drawing/2014/main" id="{54EAB082-32C5-47FD-9ECB-602F4FA1556E}"/>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C28E4005-6DA6-4443-A120-563FA414CBD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7407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hart Exampl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A7C9FC2E-0D67-4420-A61E-1D363937D03F}"/>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86953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2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3554658916"/>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0883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bg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84880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21916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562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spTree>
      <p:nvGrpSpPr>
        <p:cNvPr id="1" name=""/>
        <p:cNvGrpSpPr/>
        <p:nvPr/>
      </p:nvGrpSpPr>
      <p:grpSpPr>
        <a:xfrm>
          <a:off x="0" y="0"/>
          <a:ext cx="0" cy="0"/>
          <a:chOff x="0" y="0"/>
          <a:chExt cx="0" cy="0"/>
        </a:xfrm>
      </p:grpSpPr>
      <p:sp>
        <p:nvSpPr>
          <p:cNvPr id="2" name="Title 1"/>
          <p:cNvSpPr>
            <a:spLocks noGrp="1"/>
          </p:cNvSpPr>
          <p:nvPr>
            <p:ph type="ctrTitle"/>
          </p:nvPr>
        </p:nvSpPr>
        <p:spPr>
          <a:xfrm>
            <a:off x="620740" y="2970396"/>
            <a:ext cx="10950515" cy="1271237"/>
          </a:xfrm>
          <a:prstGeom prst="rect">
            <a:avLst/>
          </a:prstGeom>
        </p:spPr>
        <p:txBody>
          <a:bodyPr lIns="0" rIns="0" anchor="ctr" anchorCtr="0">
            <a:noAutofit/>
          </a:bodyPr>
          <a:lstStyle>
            <a:lvl1pPr algn="ctr">
              <a:lnSpc>
                <a:spcPct val="80000"/>
              </a:lnSpc>
              <a:defRPr sz="4400" b="0" spc="0" baseline="0">
                <a:solidFill>
                  <a:schemeClr val="bg1"/>
                </a:solidFill>
                <a:latin typeface="+mj-lt"/>
                <a:cs typeface="Intel Clear Pro" panose="020B0804020202060201"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5857" y="4264515"/>
            <a:ext cx="8440283" cy="976239"/>
          </a:xfrm>
        </p:spPr>
        <p:txBody>
          <a:bodyPr lIns="0" rIns="0">
            <a:noAutofit/>
          </a:bodyPr>
          <a:lstStyle>
            <a:lvl1pPr marL="0" indent="0" algn="ctr">
              <a:buNone/>
              <a:defRPr sz="2801" b="0" i="0" baseline="0">
                <a:solidFill>
                  <a:schemeClr val="accent1">
                    <a:lumMod val="60000"/>
                    <a:lumOff val="40000"/>
                  </a:schemeClr>
                </a:solidFill>
                <a:latin typeface="+mn-lt"/>
                <a:cs typeface="Intel Clear"/>
              </a:defRPr>
            </a:lvl1pPr>
            <a:lvl2pPr marL="731739" indent="0" algn="ctr">
              <a:buNone/>
              <a:defRPr>
                <a:solidFill>
                  <a:schemeClr val="tx1">
                    <a:tint val="75000"/>
                  </a:schemeClr>
                </a:solidFill>
              </a:defRPr>
            </a:lvl2pPr>
            <a:lvl3pPr marL="1463479" indent="0" algn="ctr">
              <a:buNone/>
              <a:defRPr>
                <a:solidFill>
                  <a:schemeClr val="tx1">
                    <a:tint val="75000"/>
                  </a:schemeClr>
                </a:solidFill>
              </a:defRPr>
            </a:lvl3pPr>
            <a:lvl4pPr marL="2195218" indent="0" algn="ctr">
              <a:buNone/>
              <a:defRPr>
                <a:solidFill>
                  <a:schemeClr val="tx1">
                    <a:tint val="75000"/>
                  </a:schemeClr>
                </a:solidFill>
              </a:defRPr>
            </a:lvl4pPr>
            <a:lvl5pPr marL="2926958" indent="0" algn="ctr">
              <a:buNone/>
              <a:defRPr>
                <a:solidFill>
                  <a:schemeClr val="tx1">
                    <a:tint val="75000"/>
                  </a:schemeClr>
                </a:solidFill>
              </a:defRPr>
            </a:lvl5pPr>
            <a:lvl6pPr marL="3658697" indent="0" algn="ctr">
              <a:buNone/>
              <a:defRPr>
                <a:solidFill>
                  <a:schemeClr val="tx1">
                    <a:tint val="75000"/>
                  </a:schemeClr>
                </a:solidFill>
              </a:defRPr>
            </a:lvl6pPr>
            <a:lvl7pPr marL="4390437" indent="0" algn="ctr">
              <a:buNone/>
              <a:defRPr>
                <a:solidFill>
                  <a:schemeClr val="tx1">
                    <a:tint val="75000"/>
                  </a:schemeClr>
                </a:solidFill>
              </a:defRPr>
            </a:lvl7pPr>
            <a:lvl8pPr marL="5122176" indent="0" algn="ctr">
              <a:buNone/>
              <a:defRPr>
                <a:solidFill>
                  <a:schemeClr val="tx1">
                    <a:tint val="75000"/>
                  </a:schemeClr>
                </a:solidFill>
              </a:defRPr>
            </a:lvl8pPr>
            <a:lvl9pPr marL="5853916" indent="0" algn="ctr">
              <a:buNone/>
              <a:defRPr>
                <a:solidFill>
                  <a:schemeClr val="tx1">
                    <a:tint val="75000"/>
                  </a:schemeClr>
                </a:solidFill>
              </a:defRPr>
            </a:lvl9pPr>
          </a:lstStyle>
          <a:p>
            <a:r>
              <a:rPr lang="en-US"/>
              <a:t>Click to edit Master subtitle style</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49571" y="1524886"/>
            <a:ext cx="1092851" cy="726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7935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0" tIns="45720" rIns="0" bIns="45720" rtlCol="0" anchor="ctr">
            <a:normAutofit/>
          </a:bodyPr>
          <a:lstStyle>
            <a:lvl1pPr>
              <a:defRPr lang="en-US" dirty="0"/>
            </a:lvl1pPr>
          </a:lstStyle>
          <a:p>
            <a:pPr lvl="0"/>
            <a:r>
              <a:rPr lang="en-US" dirty="0"/>
              <a:t>Click to edit Master title style</a:t>
            </a:r>
          </a:p>
        </p:txBody>
      </p:sp>
      <p:sp>
        <p:nvSpPr>
          <p:cNvPr id="2" name="Footer Placeholder 1">
            <a:extLst>
              <a:ext uri="{FF2B5EF4-FFF2-40B4-BE49-F238E27FC236}">
                <a16:creationId xmlns:a16="http://schemas.microsoft.com/office/drawing/2014/main" id="{97471457-A752-4828-ADA6-5D40A785AE00}"/>
              </a:ext>
            </a:extLst>
          </p:cNvPr>
          <p:cNvSpPr>
            <a:spLocks noGrp="1"/>
          </p:cNvSpPr>
          <p:nvPr>
            <p:ph type="ftr" sz="quarter" idx="10"/>
          </p:nvPr>
        </p:nvSpPr>
        <p:spPr/>
        <p:txBody>
          <a:bodyPr/>
          <a:lstStyle/>
          <a:p>
            <a:r>
              <a:rPr lang="en-US"/>
              <a:t>Intel Internal Only</a:t>
            </a:r>
            <a:endParaRPr lang="en-US" dirty="0"/>
          </a:p>
        </p:txBody>
      </p:sp>
    </p:spTree>
    <p:extLst>
      <p:ext uri="{BB962C8B-B14F-4D97-AF65-F5344CB8AC3E}">
        <p14:creationId xmlns:p14="http://schemas.microsoft.com/office/powerpoint/2010/main" val="137776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3"/>
          </p:nvPr>
        </p:nvSpPr>
        <p:spPr/>
        <p:txBody>
          <a:bodyPr/>
          <a:lstStyle/>
          <a:p>
            <a:r>
              <a:rPr lang="en-US"/>
              <a:t>Intel Internal Only</a:t>
            </a:r>
          </a:p>
        </p:txBody>
      </p:sp>
    </p:spTree>
    <p:extLst>
      <p:ext uri="{BB962C8B-B14F-4D97-AF65-F5344CB8AC3E}">
        <p14:creationId xmlns:p14="http://schemas.microsoft.com/office/powerpoint/2010/main" val="230185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607484" y="1146953"/>
            <a:ext cx="10970683" cy="5025249"/>
          </a:xfrm>
        </p:spPr>
        <p:txBody>
          <a:bodyPr/>
          <a:lstStyle>
            <a:lvl1pPr>
              <a:defRPr>
                <a:solidFill>
                  <a:srgbClr val="0071C5"/>
                </a:solidFill>
              </a:defRPr>
            </a:lvl1pPr>
            <a:lvl2pPr>
              <a:defRPr sz="2800">
                <a:solidFill>
                  <a:schemeClr val="bg1"/>
                </a:solidFill>
              </a:defRPr>
            </a:lvl2pPr>
            <a:lvl3pPr>
              <a:defRPr sz="2400">
                <a:solidFill>
                  <a:schemeClr val="bg1"/>
                </a:solidFill>
              </a:defRPr>
            </a:lvl3pPr>
            <a:lvl4pPr>
              <a:defRPr sz="2400">
                <a:solidFill>
                  <a:schemeClr val="bg1"/>
                </a:solidFill>
              </a:defRPr>
            </a:lvl4pPr>
            <a:lvl5pPr>
              <a:defRPr>
                <a:solidFill>
                  <a:schemeClr val="bg1"/>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a:t>14pt Intel Clear fifth level</a:t>
            </a:r>
          </a:p>
        </p:txBody>
      </p:sp>
      <p:sp>
        <p:nvSpPr>
          <p:cNvPr id="3" name="Footer Placeholder 2"/>
          <p:cNvSpPr>
            <a:spLocks noGrp="1"/>
          </p:cNvSpPr>
          <p:nvPr>
            <p:ph type="ftr" sz="quarter" idx="14"/>
          </p:nvPr>
        </p:nvSpPr>
        <p:spPr/>
        <p:txBody>
          <a:bodyPr/>
          <a:lstStyle/>
          <a:p>
            <a:r>
              <a:rPr lang="en-US"/>
              <a:t>Intel Internal Only</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0752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7485" y="4172825"/>
            <a:ext cx="10363200" cy="1500187"/>
          </a:xfrm>
        </p:spPr>
        <p:txBody>
          <a:bodyPr anchor="t" anchorCtr="0">
            <a:noAutofit/>
          </a:bodyPr>
          <a:lstStyle>
            <a:lvl1pPr marL="0" indent="0">
              <a:buNone/>
              <a:defRPr sz="2801" b="0" baseline="0">
                <a:solidFill>
                  <a:schemeClr val="accent1">
                    <a:lumMod val="60000"/>
                    <a:lumOff val="40000"/>
                  </a:schemeClr>
                </a:solidFill>
                <a:latin typeface="+mn-lt"/>
                <a:cs typeface="Intel Clear" panose="020B0604020203020204" pitchFamily="34" charset="0"/>
              </a:defRPr>
            </a:lvl1pPr>
            <a:lvl2pPr marL="731739" indent="0">
              <a:buNone/>
              <a:defRPr sz="2881">
                <a:solidFill>
                  <a:schemeClr val="tx1">
                    <a:tint val="75000"/>
                  </a:schemeClr>
                </a:solidFill>
              </a:defRPr>
            </a:lvl2pPr>
            <a:lvl3pPr marL="1463479" indent="0">
              <a:buNone/>
              <a:defRPr sz="2561">
                <a:solidFill>
                  <a:schemeClr val="tx1">
                    <a:tint val="75000"/>
                  </a:schemeClr>
                </a:solidFill>
              </a:defRPr>
            </a:lvl3pPr>
            <a:lvl4pPr marL="2195218" indent="0">
              <a:buNone/>
              <a:defRPr sz="2241">
                <a:solidFill>
                  <a:schemeClr val="tx1">
                    <a:tint val="75000"/>
                  </a:schemeClr>
                </a:solidFill>
              </a:defRPr>
            </a:lvl4pPr>
            <a:lvl5pPr marL="2926958" indent="0">
              <a:buNone/>
              <a:defRPr sz="2241">
                <a:solidFill>
                  <a:schemeClr val="tx1">
                    <a:tint val="75000"/>
                  </a:schemeClr>
                </a:solidFill>
              </a:defRPr>
            </a:lvl5pPr>
            <a:lvl6pPr marL="3658697" indent="0">
              <a:buNone/>
              <a:defRPr sz="2241">
                <a:solidFill>
                  <a:schemeClr val="tx1">
                    <a:tint val="75000"/>
                  </a:schemeClr>
                </a:solidFill>
              </a:defRPr>
            </a:lvl6pPr>
            <a:lvl7pPr marL="4390437" indent="0">
              <a:buNone/>
              <a:defRPr sz="2241">
                <a:solidFill>
                  <a:schemeClr val="tx1">
                    <a:tint val="75000"/>
                  </a:schemeClr>
                </a:solidFill>
              </a:defRPr>
            </a:lvl7pPr>
            <a:lvl8pPr marL="5122176" indent="0">
              <a:buNone/>
              <a:defRPr sz="2241">
                <a:solidFill>
                  <a:schemeClr val="tx1">
                    <a:tint val="75000"/>
                  </a:schemeClr>
                </a:solidFill>
              </a:defRPr>
            </a:lvl8pPr>
            <a:lvl9pPr marL="5853916" indent="0">
              <a:buNone/>
              <a:defRPr sz="2241">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3"/>
          </p:nvPr>
        </p:nvSpPr>
        <p:spPr/>
        <p:txBody>
          <a:bodyPr/>
          <a:lstStyle/>
          <a:p>
            <a:r>
              <a:rPr lang="en-US"/>
              <a:t>Intel Internal Only</a:t>
            </a:r>
          </a:p>
        </p:txBody>
      </p:sp>
      <p:sp>
        <p:nvSpPr>
          <p:cNvPr id="5" name="Title 4">
            <a:extLst>
              <a:ext uri="{FF2B5EF4-FFF2-40B4-BE49-F238E27FC236}">
                <a16:creationId xmlns:a16="http://schemas.microsoft.com/office/drawing/2014/main" id="{982993D2-84BE-4D8D-98CD-5170EDB9FE6B}"/>
              </a:ext>
            </a:extLst>
          </p:cNvPr>
          <p:cNvSpPr>
            <a:spLocks noGrp="1"/>
          </p:cNvSpPr>
          <p:nvPr>
            <p:ph type="title"/>
          </p:nvPr>
        </p:nvSpPr>
        <p:spPr>
          <a:xfrm>
            <a:off x="607486" y="3145671"/>
            <a:ext cx="10363200" cy="867327"/>
          </a:xfrm>
        </p:spPr>
        <p:txBody>
          <a:bodyPr vert="horz" lIns="0" tIns="45720" rIns="0" bIns="45720" rtlCol="0" anchor="ctr">
            <a:normAutofit/>
          </a:bodyPr>
          <a:lstStyle>
            <a:lvl1pPr algn="l">
              <a:defRPr lang="en-US"/>
            </a:lvl1pPr>
          </a:lstStyle>
          <a:p>
            <a:pPr lvl="0"/>
            <a:r>
              <a:rPr lang="en-US"/>
              <a:t>Click to edit Master title style</a:t>
            </a:r>
          </a:p>
        </p:txBody>
      </p:sp>
    </p:spTree>
    <p:extLst>
      <p:ext uri="{BB962C8B-B14F-4D97-AF65-F5344CB8AC3E}">
        <p14:creationId xmlns:p14="http://schemas.microsoft.com/office/powerpoint/2010/main" val="25473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2939" y="2688801"/>
            <a:ext cx="2246122" cy="1480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702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6105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Abstr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p>
            <a:r>
              <a:rPr lang="en-US" dirty="0">
                <a:solidFill>
                  <a:prstClr val="white"/>
                </a:solidFill>
              </a:rPr>
              <a:t>Intel Internal Only</a:t>
            </a:r>
          </a:p>
        </p:txBody>
      </p:sp>
    </p:spTree>
    <p:extLst>
      <p:ext uri="{BB962C8B-B14F-4D97-AF65-F5344CB8AC3E}">
        <p14:creationId xmlns:p14="http://schemas.microsoft.com/office/powerpoint/2010/main" val="8596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Dark Blank Layout">
    <p:bg>
      <p:bgPr>
        <a:gradFill>
          <a:gsLst>
            <a:gs pos="0">
              <a:schemeClr val="tx2">
                <a:lumMod val="50000"/>
              </a:schemeClr>
            </a:gs>
            <a:gs pos="100000">
              <a:schemeClr val="tx2"/>
            </a:gs>
          </a:gsLst>
          <a:lin ang="16200000" scaled="1"/>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99709D-1BAA-4ECD-80CC-E46BB1DD9563}"/>
              </a:ext>
            </a:extLst>
          </p:cNvPr>
          <p:cNvSpPr>
            <a:spLocks noGrp="1"/>
          </p:cNvSpPr>
          <p:nvPr>
            <p:ph type="ftr" sz="quarter" idx="11"/>
          </p:nvPr>
        </p:nvSpPr>
        <p:spPr/>
        <p:txBody>
          <a:bodyPr/>
          <a:lstStyle/>
          <a:p>
            <a:endParaRPr lang="en-US">
              <a:solidFill>
                <a:prstClr val="white"/>
              </a:solidFill>
            </a:endParaRPr>
          </a:p>
        </p:txBody>
      </p:sp>
      <p:pic>
        <p:nvPicPr>
          <p:cNvPr id="5" name="Picture 2" descr="\\.psf\Home\Desktop\Intel.png">
            <a:extLst>
              <a:ext uri="{FF2B5EF4-FFF2-40B4-BE49-F238E27FC236}">
                <a16:creationId xmlns:a16="http://schemas.microsoft.com/office/drawing/2014/main" id="{5F899E9B-F7E0-4C15-AA05-E205D5547A3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10428" y="6404992"/>
            <a:ext cx="485782" cy="3201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3">
            <a:extLst>
              <a:ext uri="{FF2B5EF4-FFF2-40B4-BE49-F238E27FC236}">
                <a16:creationId xmlns:a16="http://schemas.microsoft.com/office/drawing/2014/main" id="{8523CAEF-C00A-4444-94DA-4276D850C8AD}"/>
              </a:ext>
            </a:extLst>
          </p:cNvPr>
          <p:cNvSpPr>
            <a:spLocks noGrp="1"/>
          </p:cNvSpPr>
          <p:nvPr>
            <p:ph type="title"/>
          </p:nvPr>
        </p:nvSpPr>
        <p:spPr>
          <a:xfrm>
            <a:off x="610658" y="430103"/>
            <a:ext cx="10970683" cy="867327"/>
          </a:xfrm>
        </p:spPr>
        <p:txBody>
          <a:bodyPr>
            <a:normAutofit/>
          </a:bodyPr>
          <a:lstStyle>
            <a:lvl1pPr marL="0" algn="l" defTabSz="609576" rtl="0" eaLnBrk="1" latinLnBrk="0" hangingPunct="1">
              <a:lnSpc>
                <a:spcPct val="85000"/>
              </a:lnSpc>
              <a:defRPr lang="en-US" sz="4000" b="1" kern="0" cap="all" spc="100" dirty="0">
                <a:ln w="6350">
                  <a:noFill/>
                </a:ln>
                <a:gradFill>
                  <a:gsLst>
                    <a:gs pos="0">
                      <a:srgbClr val="FFFFFF">
                        <a:alpha val="37000"/>
                      </a:srgbClr>
                    </a:gs>
                    <a:gs pos="59000">
                      <a:prstClr val="white"/>
                    </a:gs>
                    <a:gs pos="100000">
                      <a:srgbClr val="FFFFFF">
                        <a:alpha val="45000"/>
                      </a:srgbClr>
                    </a:gs>
                  </a:gsLst>
                  <a:lin ang="2700000" scaled="0"/>
                </a:gradFill>
                <a:effectLst>
                  <a:outerShdw blurRad="101600" dir="6420000" algn="ctr" rotWithShape="0">
                    <a:srgbClr val="000000">
                      <a:alpha val="50000"/>
                    </a:srgbClr>
                  </a:outerShdw>
                </a:effectLst>
                <a:latin typeface="Intel Clear" panose="020B0604020203020204" pitchFamily="34" charset="0"/>
                <a:ea typeface="Intel Clear" panose="020B0604020203020204" pitchFamily="34" charset="0"/>
                <a:cs typeface="Intel Clear" panose="020B0604020203020204" pitchFamily="34" charset="0"/>
              </a:defRPr>
            </a:lvl1pPr>
          </a:lstStyle>
          <a:p>
            <a:r>
              <a:rPr lang="en-US"/>
              <a:t>Click to edit Master title style</a:t>
            </a:r>
          </a:p>
        </p:txBody>
      </p:sp>
    </p:spTree>
    <p:extLst>
      <p:ext uri="{BB962C8B-B14F-4D97-AF65-F5344CB8AC3E}">
        <p14:creationId xmlns:p14="http://schemas.microsoft.com/office/powerpoint/2010/main" val="54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2028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6215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95807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379220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632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15904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78294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95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0578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bg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bg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42846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8973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42112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0797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155679" y="6562504"/>
            <a:ext cx="1880644" cy="231410"/>
          </a:xfrm>
          <a:prstGeom prst="rect">
            <a:avLst/>
          </a:prstGeom>
        </p:spPr>
        <p:txBody>
          <a:bodyPr wrap="none">
            <a:spAutoFit/>
          </a:bodyPr>
          <a:lstStyle/>
          <a:p>
            <a:pPr algn="ctr"/>
            <a:r>
              <a:rPr lang="en-US" sz="1000">
                <a:solidFill>
                  <a:schemeClr val="bg1"/>
                </a:solidFill>
              </a:rPr>
              <a:t>Intel Confidential – NDA Only</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439818" cy="231410"/>
          </a:xfrm>
          <a:prstGeom prst="rect">
            <a:avLst/>
          </a:prstGeom>
        </p:spPr>
        <p:txBody>
          <a:bodyPr wrap="none">
            <a:spAutoFit/>
          </a:bodyPr>
          <a:lstStyle/>
          <a:p>
            <a:pPr algn="l"/>
            <a:r>
              <a:rPr lang="en-US" sz="1000">
                <a:solidFill>
                  <a:schemeClr val="bg1"/>
                </a:solidFill>
              </a:rPr>
              <a:t>NVM Solutions Group</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15417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520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25F5AE0F-E4C1-41E4-BB6B-21EDC6008735}"/>
              </a:ext>
            </a:extLst>
          </p:cNvPr>
          <p:cNvSpPr/>
          <p:nvPr userDrawn="1"/>
        </p:nvSpPr>
        <p:spPr>
          <a:xfrm>
            <a:off x="5155679" y="6562504"/>
            <a:ext cx="1880644" cy="231410"/>
          </a:xfrm>
          <a:prstGeom prst="rect">
            <a:avLst/>
          </a:prstGeom>
        </p:spPr>
        <p:txBody>
          <a:bodyPr wrap="none">
            <a:spAutoFit/>
          </a:bodyPr>
          <a:lstStyle/>
          <a:p>
            <a:pPr algn="ctr"/>
            <a:r>
              <a:rPr lang="en-US" sz="1000">
                <a:solidFill>
                  <a:schemeClr val="bg1"/>
                </a:solidFill>
              </a:rPr>
              <a:t>Intel Confidential – NDA Only</a:t>
            </a:r>
          </a:p>
        </p:txBody>
      </p:sp>
      <p:sp>
        <p:nvSpPr>
          <p:cNvPr id="18" name="Rectangle 17">
            <a:extLst>
              <a:ext uri="{FF2B5EF4-FFF2-40B4-BE49-F238E27FC236}">
                <a16:creationId xmlns:a16="http://schemas.microsoft.com/office/drawing/2014/main" id="{2313761D-5A1C-403A-AF70-D1E8F9F4F1F6}"/>
              </a:ext>
            </a:extLst>
          </p:cNvPr>
          <p:cNvSpPr/>
          <p:nvPr userDrawn="1"/>
        </p:nvSpPr>
        <p:spPr>
          <a:xfrm>
            <a:off x="483010" y="6562504"/>
            <a:ext cx="1439818" cy="231410"/>
          </a:xfrm>
          <a:prstGeom prst="rect">
            <a:avLst/>
          </a:prstGeom>
        </p:spPr>
        <p:txBody>
          <a:bodyPr wrap="none">
            <a:spAutoFit/>
          </a:bodyPr>
          <a:lstStyle/>
          <a:p>
            <a:pPr algn="l"/>
            <a:r>
              <a:rPr lang="en-US" sz="1000">
                <a:solidFill>
                  <a:schemeClr val="bg1"/>
                </a:solidFill>
              </a:rPr>
              <a:t>NVM Solutions Group</a:t>
            </a:r>
          </a:p>
        </p:txBody>
      </p:sp>
    </p:spTree>
    <p:extLst>
      <p:ext uri="{BB962C8B-B14F-4D97-AF65-F5344CB8AC3E}">
        <p14:creationId xmlns:p14="http://schemas.microsoft.com/office/powerpoint/2010/main" val="149798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8" name="Rectangle 17">
            <a:extLst>
              <a:ext uri="{FF2B5EF4-FFF2-40B4-BE49-F238E27FC236}">
                <a16:creationId xmlns:a16="http://schemas.microsoft.com/office/drawing/2014/main" id="{E39FF257-C1CE-4DBC-9E80-E0C006869A01}"/>
              </a:ext>
            </a:extLst>
          </p:cNvPr>
          <p:cNvSpPr/>
          <p:nvPr userDrawn="1"/>
        </p:nvSpPr>
        <p:spPr>
          <a:xfrm>
            <a:off x="5155679" y="6562504"/>
            <a:ext cx="1880644" cy="231410"/>
          </a:xfrm>
          <a:prstGeom prst="rect">
            <a:avLst/>
          </a:prstGeom>
        </p:spPr>
        <p:txBody>
          <a:bodyPr wrap="none">
            <a:spAutoFit/>
          </a:bodyPr>
          <a:lstStyle/>
          <a:p>
            <a:pPr algn="ctr"/>
            <a:r>
              <a:rPr lang="en-US" sz="1000">
                <a:solidFill>
                  <a:schemeClr val="bg1"/>
                </a:solidFill>
              </a:rPr>
              <a:t>Intel Confidential – NDA Only</a:t>
            </a:r>
          </a:p>
        </p:txBody>
      </p:sp>
      <p:sp>
        <p:nvSpPr>
          <p:cNvPr id="19" name="Rectangle 18">
            <a:extLst>
              <a:ext uri="{FF2B5EF4-FFF2-40B4-BE49-F238E27FC236}">
                <a16:creationId xmlns:a16="http://schemas.microsoft.com/office/drawing/2014/main" id="{B8CE183F-E998-4B9C-857D-A9B58C81D216}"/>
              </a:ext>
            </a:extLst>
          </p:cNvPr>
          <p:cNvSpPr/>
          <p:nvPr userDrawn="1"/>
        </p:nvSpPr>
        <p:spPr>
          <a:xfrm>
            <a:off x="483010" y="6562504"/>
            <a:ext cx="1439818" cy="231410"/>
          </a:xfrm>
          <a:prstGeom prst="rect">
            <a:avLst/>
          </a:prstGeom>
        </p:spPr>
        <p:txBody>
          <a:bodyPr wrap="none">
            <a:spAutoFit/>
          </a:bodyPr>
          <a:lstStyle/>
          <a:p>
            <a:pPr algn="l"/>
            <a:r>
              <a:rPr lang="en-US" sz="1000">
                <a:solidFill>
                  <a:schemeClr val="bg1"/>
                </a:solidFill>
              </a:rPr>
              <a:t>NVM Solutions Group</a:t>
            </a:r>
          </a:p>
        </p:txBody>
      </p:sp>
    </p:spTree>
    <p:extLst>
      <p:ext uri="{BB962C8B-B14F-4D97-AF65-F5344CB8AC3E}">
        <p14:creationId xmlns:p14="http://schemas.microsoft.com/office/powerpoint/2010/main" val="399248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40894D44-EE41-433C-B74F-AA0EB4D773CE}"/>
              </a:ext>
            </a:extLst>
          </p:cNvPr>
          <p:cNvSpPr/>
          <p:nvPr userDrawn="1"/>
        </p:nvSpPr>
        <p:spPr>
          <a:xfrm>
            <a:off x="5155679" y="6562504"/>
            <a:ext cx="1880644" cy="231410"/>
          </a:xfrm>
          <a:prstGeom prst="rect">
            <a:avLst/>
          </a:prstGeom>
        </p:spPr>
        <p:txBody>
          <a:bodyPr wrap="none">
            <a:spAutoFit/>
          </a:bodyPr>
          <a:lstStyle/>
          <a:p>
            <a:pPr algn="ctr"/>
            <a:r>
              <a:rPr lang="en-US" sz="1000">
                <a:solidFill>
                  <a:schemeClr val="bg1"/>
                </a:solidFill>
              </a:rPr>
              <a:t>Intel Confidential – NDA Only</a:t>
            </a:r>
          </a:p>
        </p:txBody>
      </p:sp>
      <p:sp>
        <p:nvSpPr>
          <p:cNvPr id="16" name="Rectangle 15">
            <a:extLst>
              <a:ext uri="{FF2B5EF4-FFF2-40B4-BE49-F238E27FC236}">
                <a16:creationId xmlns:a16="http://schemas.microsoft.com/office/drawing/2014/main" id="{2B901D40-BAF8-4314-BE77-B8CF0FAF199E}"/>
              </a:ext>
            </a:extLst>
          </p:cNvPr>
          <p:cNvSpPr/>
          <p:nvPr userDrawn="1"/>
        </p:nvSpPr>
        <p:spPr>
          <a:xfrm>
            <a:off x="483010" y="6562504"/>
            <a:ext cx="1439818" cy="231410"/>
          </a:xfrm>
          <a:prstGeom prst="rect">
            <a:avLst/>
          </a:prstGeom>
        </p:spPr>
        <p:txBody>
          <a:bodyPr wrap="none">
            <a:spAutoFit/>
          </a:bodyPr>
          <a:lstStyle/>
          <a:p>
            <a:pPr algn="l"/>
            <a:r>
              <a:rPr lang="en-US" sz="1000">
                <a:solidFill>
                  <a:schemeClr val="bg1"/>
                </a:solidFill>
              </a:rPr>
              <a:t>NVM Solutions Group</a:t>
            </a:r>
          </a:p>
        </p:txBody>
      </p:sp>
    </p:spTree>
    <p:extLst>
      <p:ext uri="{BB962C8B-B14F-4D97-AF65-F5344CB8AC3E}">
        <p14:creationId xmlns:p14="http://schemas.microsoft.com/office/powerpoint/2010/main" val="428601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6" name="Rectangle 15">
            <a:extLst>
              <a:ext uri="{FF2B5EF4-FFF2-40B4-BE49-F238E27FC236}">
                <a16:creationId xmlns:a16="http://schemas.microsoft.com/office/drawing/2014/main" id="{A8BE7EE7-58B0-4E62-84CD-78C5480A2EA0}"/>
              </a:ext>
            </a:extLst>
          </p:cNvPr>
          <p:cNvSpPr/>
          <p:nvPr userDrawn="1"/>
        </p:nvSpPr>
        <p:spPr>
          <a:xfrm>
            <a:off x="5155679" y="6562504"/>
            <a:ext cx="1880644" cy="231410"/>
          </a:xfrm>
          <a:prstGeom prst="rect">
            <a:avLst/>
          </a:prstGeom>
        </p:spPr>
        <p:txBody>
          <a:bodyPr wrap="none">
            <a:spAutoFit/>
          </a:bodyPr>
          <a:lstStyle/>
          <a:p>
            <a:pPr algn="ctr"/>
            <a:r>
              <a:rPr lang="en-US" sz="1000">
                <a:solidFill>
                  <a:schemeClr val="bg1"/>
                </a:solidFill>
              </a:rPr>
              <a:t>Intel Confidential – NDA Only</a:t>
            </a:r>
          </a:p>
        </p:txBody>
      </p:sp>
      <p:sp>
        <p:nvSpPr>
          <p:cNvPr id="17" name="Rectangle 16">
            <a:extLst>
              <a:ext uri="{FF2B5EF4-FFF2-40B4-BE49-F238E27FC236}">
                <a16:creationId xmlns:a16="http://schemas.microsoft.com/office/drawing/2014/main" id="{E1B3FFC8-E3BD-47BB-A85E-F0EADDC8F9D8}"/>
              </a:ext>
            </a:extLst>
          </p:cNvPr>
          <p:cNvSpPr/>
          <p:nvPr userDrawn="1"/>
        </p:nvSpPr>
        <p:spPr>
          <a:xfrm>
            <a:off x="483010" y="6562504"/>
            <a:ext cx="1439818" cy="231410"/>
          </a:xfrm>
          <a:prstGeom prst="rect">
            <a:avLst/>
          </a:prstGeom>
        </p:spPr>
        <p:txBody>
          <a:bodyPr wrap="none">
            <a:spAutoFit/>
          </a:bodyPr>
          <a:lstStyle/>
          <a:p>
            <a:pPr algn="l"/>
            <a:r>
              <a:rPr lang="en-US" sz="1000">
                <a:solidFill>
                  <a:schemeClr val="bg1"/>
                </a:solidFill>
              </a:rPr>
              <a:t>NVM Solutions Group</a:t>
            </a:r>
          </a:p>
        </p:txBody>
      </p:sp>
    </p:spTree>
    <p:extLst>
      <p:ext uri="{BB962C8B-B14F-4D97-AF65-F5344CB8AC3E}">
        <p14:creationId xmlns:p14="http://schemas.microsoft.com/office/powerpoint/2010/main" val="236442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image" Target="../media/image1.png"/><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theme" Target="../theme/theme2.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8.png"/><Relationship Id="rId5" Type="http://schemas.openxmlformats.org/officeDocument/2006/relationships/slideLayout" Target="../slideLayouts/slideLayout78.xml"/><Relationship Id="rId10" Type="http://schemas.openxmlformats.org/officeDocument/2006/relationships/image" Target="../media/image7.jpg"/><Relationship Id="rId4" Type="http://schemas.openxmlformats.org/officeDocument/2006/relationships/slideLayout" Target="../slideLayouts/slideLayout7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image" Target="../media/image14.sv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image" Target="../media/image13.png"/><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83010" y="6562504"/>
            <a:ext cx="1058303" cy="231410"/>
          </a:xfrm>
          <a:prstGeom prst="rect">
            <a:avLst/>
          </a:prstGeom>
        </p:spPr>
        <p:txBody>
          <a:bodyPr wrap="none">
            <a:spAutoFit/>
          </a:bodyPr>
          <a:lstStyle/>
          <a:p>
            <a:pPr algn="l"/>
            <a:r>
              <a:rPr lang="en-US" sz="1000">
                <a:solidFill>
                  <a:schemeClr val="tx1"/>
                </a:solidFill>
              </a:rPr>
              <a:t>NSG Transition</a:t>
            </a:r>
          </a:p>
        </p:txBody>
      </p:sp>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1"/>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1"/>
              </a:solidFill>
              <a:effectLst/>
              <a:uFillTx/>
              <a:latin typeface="+mn-lt"/>
              <a:ea typeface="+mn-ea"/>
              <a:cs typeface="+mn-cs"/>
              <a:sym typeface="Helvetica Neue"/>
            </a:endParaRPr>
          </a:p>
        </p:txBody>
      </p:sp>
      <p:pic>
        <p:nvPicPr>
          <p:cNvPr id="10" name="Image" descr="Image">
            <a:extLst>
              <a:ext uri="{FF2B5EF4-FFF2-40B4-BE49-F238E27FC236}">
                <a16:creationId xmlns:a16="http://schemas.microsoft.com/office/drawing/2014/main" id="{C6A53413-DBC6-A349-994F-CB2790ACF8D3}"/>
              </a:ext>
            </a:extLst>
          </p:cNvPr>
          <p:cNvPicPr>
            <a:picLocks noChangeAspect="1"/>
          </p:cNvPicPr>
          <p:nvPr userDrawn="1"/>
        </p:nvPicPr>
        <p:blipFill>
          <a:blip r:embed="rId40"/>
          <a:stretch>
            <a:fillRect/>
          </a:stretch>
        </p:blipFill>
        <p:spPr>
          <a:xfrm>
            <a:off x="11151433" y="6543018"/>
            <a:ext cx="491250" cy="190501"/>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719" r:id="rId1"/>
    <p:sldLayoutId id="2147483767" r:id="rId2"/>
    <p:sldLayoutId id="2147483756" r:id="rId3"/>
    <p:sldLayoutId id="2147483759" r:id="rId4"/>
    <p:sldLayoutId id="2147483755" r:id="rId5"/>
    <p:sldLayoutId id="2147483722" r:id="rId6"/>
    <p:sldLayoutId id="2147483778" r:id="rId7"/>
    <p:sldLayoutId id="2147483724" r:id="rId8"/>
    <p:sldLayoutId id="2147483751" r:id="rId9"/>
    <p:sldLayoutId id="2147483730" r:id="rId10"/>
    <p:sldLayoutId id="2147483754" r:id="rId11"/>
    <p:sldLayoutId id="2147483761" r:id="rId12"/>
    <p:sldLayoutId id="2147483749" r:id="rId13"/>
    <p:sldLayoutId id="2147483746" r:id="rId14"/>
    <p:sldLayoutId id="2147483747" r:id="rId15"/>
    <p:sldLayoutId id="2147483769" r:id="rId16"/>
    <p:sldLayoutId id="2147483768" r:id="rId17"/>
    <p:sldLayoutId id="2147483723" r:id="rId18"/>
    <p:sldLayoutId id="2147483770" r:id="rId19"/>
    <p:sldLayoutId id="2147483771" r:id="rId20"/>
    <p:sldLayoutId id="2147483772" r:id="rId21"/>
    <p:sldLayoutId id="2147483752" r:id="rId22"/>
    <p:sldLayoutId id="2147483732" r:id="rId23"/>
    <p:sldLayoutId id="2147483758" r:id="rId24"/>
    <p:sldLayoutId id="2147483757" r:id="rId25"/>
    <p:sldLayoutId id="2147483779" r:id="rId26"/>
    <p:sldLayoutId id="2147483753" r:id="rId27"/>
    <p:sldLayoutId id="2147483763" r:id="rId28"/>
    <p:sldLayoutId id="2147483729" r:id="rId29"/>
    <p:sldLayoutId id="2147483760" r:id="rId30"/>
    <p:sldLayoutId id="2147483764" r:id="rId31"/>
    <p:sldLayoutId id="2147483745" r:id="rId32"/>
    <p:sldLayoutId id="2147483780" r:id="rId33"/>
    <p:sldLayoutId id="2147483744" r:id="rId34"/>
    <p:sldLayoutId id="2147483854" r:id="rId35"/>
    <p:sldLayoutId id="2147483750" r:id="rId36"/>
    <p:sldLayoutId id="2147483781" r:id="rId37"/>
    <p:sldLayoutId id="2147483855"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15:guide id="3" pos="7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1"/>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1"/>
              </a:solidFill>
              <a:effectLst/>
              <a:uFillTx/>
              <a:latin typeface="+mn-lt"/>
              <a:ea typeface="+mn-ea"/>
              <a:cs typeface="+mn-cs"/>
              <a:sym typeface="Helvetica Neue"/>
            </a:endParaRPr>
          </a:p>
        </p:txBody>
      </p:sp>
      <p:pic>
        <p:nvPicPr>
          <p:cNvPr id="10" name="Image" descr="Image">
            <a:extLst>
              <a:ext uri="{FF2B5EF4-FFF2-40B4-BE49-F238E27FC236}">
                <a16:creationId xmlns:a16="http://schemas.microsoft.com/office/drawing/2014/main" id="{C6A53413-DBC6-A349-994F-CB2790ACF8D3}"/>
              </a:ext>
            </a:extLst>
          </p:cNvPr>
          <p:cNvPicPr>
            <a:picLocks noChangeAspect="1"/>
          </p:cNvPicPr>
          <p:nvPr userDrawn="1"/>
        </p:nvPicPr>
        <p:blipFill>
          <a:blip r:embed="rId37"/>
          <a:stretch>
            <a:fillRect/>
          </a:stretch>
        </p:blipFill>
        <p:spPr>
          <a:xfrm>
            <a:off x="11151433" y="6543018"/>
            <a:ext cx="491250" cy="190501"/>
          </a:xfrm>
          <a:prstGeom prst="rect">
            <a:avLst/>
          </a:prstGeom>
          <a:ln w="12700">
            <a:miter lim="400000"/>
          </a:ln>
        </p:spPr>
      </p:pic>
    </p:spTree>
    <p:extLst>
      <p:ext uri="{BB962C8B-B14F-4D97-AF65-F5344CB8AC3E}">
        <p14:creationId xmlns:p14="http://schemas.microsoft.com/office/powerpoint/2010/main" val="118537410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 id="2147483848" r:id="rId30"/>
    <p:sldLayoutId id="2147483849" r:id="rId31"/>
    <p:sldLayoutId id="2147483850" r:id="rId32"/>
    <p:sldLayoutId id="2147483851" r:id="rId33"/>
    <p:sldLayoutId id="2147483852" r:id="rId34"/>
    <p:sldLayoutId id="2147483853"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15:guide id="3" pos="7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11000" b="-11000"/>
          </a:stretch>
        </a:blipFill>
        <a:effectLst/>
      </p:bgPr>
    </p:bg>
    <p:spTree>
      <p:nvGrpSpPr>
        <p:cNvPr id="1" name=""/>
        <p:cNvGrpSpPr/>
        <p:nvPr/>
      </p:nvGrpSpPr>
      <p:grpSpPr>
        <a:xfrm>
          <a:off x="0" y="0"/>
          <a:ext cx="0" cy="0"/>
          <a:chOff x="0" y="0"/>
          <a:chExt cx="0" cy="0"/>
        </a:xfrm>
      </p:grpSpPr>
      <p:pic>
        <p:nvPicPr>
          <p:cNvPr id="6" name="Picture 2" descr="\\.psf\Home\Desktop\Intel.png">
            <a:extLst>
              <a:ext uri="{FF2B5EF4-FFF2-40B4-BE49-F238E27FC236}">
                <a16:creationId xmlns:a16="http://schemas.microsoft.com/office/drawing/2014/main" id="{7FF7A409-81DD-478A-ABB9-853846743EA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512172" y="6394643"/>
            <a:ext cx="488323" cy="32184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idx="1"/>
          </p:nvPr>
        </p:nvSpPr>
        <p:spPr>
          <a:xfrm>
            <a:off x="607484" y="1262270"/>
            <a:ext cx="10970683" cy="4909932"/>
          </a:xfrm>
          <a:prstGeom prst="rect">
            <a:avLst/>
          </a:prstGeom>
        </p:spPr>
        <p:txBody>
          <a:bodyPr vert="horz" lIns="0" tIns="0" rIns="0" bIns="0" rtlCol="0">
            <a:noAutofit/>
          </a:bodyPr>
          <a:lstStyle/>
          <a:p>
            <a:pPr lvl="0"/>
            <a:r>
              <a:rPr lang="en-US" dirty="0"/>
              <a:t>Intel Clear body text</a:t>
            </a:r>
          </a:p>
          <a:p>
            <a:pPr lvl="1"/>
            <a:r>
              <a:rPr lang="en-US" dirty="0"/>
              <a:t>Intel Clear bullet one</a:t>
            </a:r>
          </a:p>
          <a:p>
            <a:pPr lvl="2"/>
            <a:r>
              <a:rPr lang="en-US" dirty="0"/>
              <a:t>Intel Clear sub-bullet</a:t>
            </a:r>
          </a:p>
          <a:p>
            <a:pPr lvl="3"/>
            <a:r>
              <a:rPr lang="en-US" dirty="0"/>
              <a:t>Intel Clear fourth level</a:t>
            </a:r>
          </a:p>
          <a:p>
            <a:pPr lvl="4"/>
            <a:r>
              <a:rPr lang="en-US" dirty="0"/>
              <a:t>Intel Clear fifth level</a:t>
            </a:r>
          </a:p>
        </p:txBody>
      </p:sp>
      <p:sp>
        <p:nvSpPr>
          <p:cNvPr id="4" name="Footer Placeholder 3"/>
          <p:cNvSpPr>
            <a:spLocks noGrp="1"/>
          </p:cNvSpPr>
          <p:nvPr>
            <p:ph type="ftr" sz="quarter" idx="3"/>
          </p:nvPr>
        </p:nvSpPr>
        <p:spPr>
          <a:xfrm>
            <a:off x="189217" y="6491331"/>
            <a:ext cx="2242113" cy="215444"/>
          </a:xfrm>
          <a:prstGeom prst="rect">
            <a:avLst/>
          </a:prstGeom>
        </p:spPr>
        <p:txBody>
          <a:bodyPr vert="horz" wrap="square" lIns="0" tIns="45720" rIns="0" bIns="45720" rtlCol="0" anchor="ctr">
            <a:spAutoFit/>
          </a:bodyPr>
          <a:lstStyle>
            <a:lvl1pPr algn="l">
              <a:defRPr sz="800">
                <a:solidFill>
                  <a:schemeClr val="accent1">
                    <a:lumMod val="60000"/>
                    <a:lumOff val="40000"/>
                  </a:schemeClr>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Intel Internal Only</a:t>
            </a:r>
            <a:endParaRPr lang="en-US" dirty="0"/>
          </a:p>
        </p:txBody>
      </p:sp>
      <p:sp>
        <p:nvSpPr>
          <p:cNvPr id="5" name="Title Placeholder 4"/>
          <p:cNvSpPr>
            <a:spLocks noGrp="1"/>
          </p:cNvSpPr>
          <p:nvPr>
            <p:ph type="title"/>
          </p:nvPr>
        </p:nvSpPr>
        <p:spPr>
          <a:xfrm>
            <a:off x="607483" y="216040"/>
            <a:ext cx="10970683" cy="867327"/>
          </a:xfrm>
          <a:prstGeom prst="rect">
            <a:avLst/>
          </a:prstGeom>
        </p:spPr>
        <p:txBody>
          <a:bodyPr vert="horz" lIns="0" tIns="45720" rIns="0" bIns="45720" rtlCol="0" anchor="ctr">
            <a:normAutofit/>
          </a:bodyPr>
          <a:lstStyle/>
          <a:p>
            <a:endParaRPr lang="en-US" dirty="0"/>
          </a:p>
        </p:txBody>
      </p:sp>
    </p:spTree>
    <p:extLst>
      <p:ext uri="{BB962C8B-B14F-4D97-AF65-F5344CB8AC3E}">
        <p14:creationId xmlns:p14="http://schemas.microsoft.com/office/powerpoint/2010/main" val="73624419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731739" rtl="0" eaLnBrk="1" latinLnBrk="0" hangingPunct="1">
        <a:lnSpc>
          <a:spcPct val="100000"/>
        </a:lnSpc>
        <a:spcBef>
          <a:spcPct val="0"/>
        </a:spcBef>
        <a:buNone/>
        <a:defRPr kumimoji="0" lang="en-US" sz="4400" b="0" i="0" u="none" strike="noStrike" kern="1200" cap="none" spc="0" normalizeH="0" baseline="0" dirty="0">
          <a:ln w="6350">
            <a:noFill/>
          </a:ln>
          <a:gradFill>
            <a:gsLst>
              <a:gs pos="0">
                <a:srgbClr val="FFFFFF">
                  <a:alpha val="37000"/>
                </a:srgbClr>
              </a:gs>
              <a:gs pos="59000">
                <a:prstClr val="white"/>
              </a:gs>
              <a:gs pos="100000">
                <a:srgbClr val="FFFFFF">
                  <a:alpha val="45000"/>
                </a:srgbClr>
              </a:gs>
            </a:gsLst>
            <a:lin ang="2700000" scaled="0"/>
          </a:gradFill>
          <a:effectLst/>
          <a:uLnTx/>
          <a:uFillTx/>
          <a:latin typeface="Intel Clear" panose="020B0604020203020204" pitchFamily="34" charset="0"/>
          <a:ea typeface="Intel Clear" panose="020B0604020203020204" pitchFamily="34" charset="0"/>
          <a:cs typeface="Intel Clear" panose="020B0604020203020204" pitchFamily="34" charset="0"/>
        </a:defRPr>
      </a:lvl1pPr>
    </p:titleStyle>
    <p:bodyStyle>
      <a:lvl1pPr marL="0" indent="0" algn="l" defTabSz="731739" rtl="0" eaLnBrk="1" latinLnBrk="0" hangingPunct="1">
        <a:spcBef>
          <a:spcPts val="1921"/>
        </a:spcBef>
        <a:spcAft>
          <a:spcPts val="0"/>
        </a:spcAft>
        <a:buFont typeface="Wingdings" panose="05000000000000000000" pitchFamily="2" charset="2"/>
        <a:buNone/>
        <a:defRPr sz="2800" b="0" kern="1200">
          <a:solidFill>
            <a:srgbClr val="0071C5"/>
          </a:solidFill>
          <a:latin typeface="+mj-lt"/>
          <a:ea typeface="+mn-ea"/>
          <a:cs typeface="Intel Clear" panose="020B0604020203020204" pitchFamily="34" charset="0"/>
        </a:defRPr>
      </a:lvl1pPr>
      <a:lvl2pPr marL="360788" indent="-360788" algn="l" defTabSz="731739" rtl="0" eaLnBrk="1" latinLnBrk="0" hangingPunct="1">
        <a:spcBef>
          <a:spcPts val="0"/>
        </a:spcBef>
        <a:buFont typeface="Arial" panose="020B0604020202020204" pitchFamily="34" charset="0"/>
        <a:buChar char="•"/>
        <a:defRPr sz="2400" kern="1200" baseline="0">
          <a:solidFill>
            <a:schemeClr val="bg1"/>
          </a:solidFill>
          <a:latin typeface="+mj-lt"/>
          <a:ea typeface="+mn-ea"/>
          <a:cs typeface="Intel Clear" panose="020B0604020203020204" pitchFamily="34" charset="0"/>
        </a:defRPr>
      </a:lvl2pPr>
      <a:lvl3pPr marL="914674" indent="-365870" algn="l" defTabSz="731739" rtl="0" eaLnBrk="1" latinLnBrk="0" hangingPunct="1">
        <a:spcBef>
          <a:spcPts val="0"/>
        </a:spcBef>
        <a:buFont typeface="Arial" panose="020B0604020202020204" pitchFamily="34" charset="0"/>
        <a:buChar char="•"/>
        <a:defRPr sz="2400" kern="1200">
          <a:solidFill>
            <a:schemeClr val="bg1"/>
          </a:solidFill>
          <a:latin typeface="+mj-lt"/>
          <a:ea typeface="+mn-ea"/>
          <a:cs typeface="Intel Clear" panose="020B0604020203020204" pitchFamily="34" charset="0"/>
        </a:defRPr>
      </a:lvl3pPr>
      <a:lvl4pPr marL="1552407" indent="-365870" algn="l" defTabSz="731739" rtl="0" eaLnBrk="1" latinLnBrk="0" hangingPunct="1">
        <a:spcBef>
          <a:spcPts val="0"/>
        </a:spcBef>
        <a:buFont typeface="Arial" panose="020B0604020202020204" pitchFamily="34" charset="0"/>
        <a:buChar char="•"/>
        <a:defRPr sz="2000" kern="1200">
          <a:solidFill>
            <a:schemeClr val="bg1"/>
          </a:solidFill>
          <a:latin typeface="+mj-lt"/>
          <a:ea typeface="+mn-ea"/>
          <a:cs typeface="Intel Clear" panose="020B0604020203020204" pitchFamily="34" charset="0"/>
        </a:defRPr>
      </a:lvl4pPr>
      <a:lvl5pPr marL="2111374" indent="-365870" algn="l" defTabSz="731739" rtl="0" eaLnBrk="1" latinLnBrk="0" hangingPunct="1">
        <a:spcBef>
          <a:spcPts val="0"/>
        </a:spcBef>
        <a:buFont typeface="Arial" panose="020B0604020202020204" pitchFamily="34" charset="0"/>
        <a:buChar char="•"/>
        <a:defRPr sz="2000" kern="1200">
          <a:solidFill>
            <a:schemeClr val="bg1"/>
          </a:solidFill>
          <a:latin typeface="+mj-lt"/>
          <a:ea typeface="+mn-ea"/>
          <a:cs typeface="Intel Clear" panose="020B0604020203020204" pitchFamily="34" charset="0"/>
        </a:defRPr>
      </a:lvl5pPr>
      <a:lvl6pPr marL="4024567" indent="-365870" algn="l" defTabSz="731739" rtl="0" eaLnBrk="1" latinLnBrk="0" hangingPunct="1">
        <a:spcBef>
          <a:spcPct val="20000"/>
        </a:spcBef>
        <a:buFont typeface="Arial"/>
        <a:buChar char="•"/>
        <a:defRPr sz="3201" kern="1200">
          <a:solidFill>
            <a:schemeClr val="tx1"/>
          </a:solidFill>
          <a:latin typeface="+mn-lt"/>
          <a:ea typeface="+mn-ea"/>
          <a:cs typeface="+mn-cs"/>
        </a:defRPr>
      </a:lvl6pPr>
      <a:lvl7pPr marL="4756306" indent="-365870" algn="l" defTabSz="731739" rtl="0" eaLnBrk="1" latinLnBrk="0" hangingPunct="1">
        <a:spcBef>
          <a:spcPct val="20000"/>
        </a:spcBef>
        <a:buFont typeface="Arial"/>
        <a:buChar char="•"/>
        <a:defRPr sz="3201" kern="1200">
          <a:solidFill>
            <a:schemeClr val="tx1"/>
          </a:solidFill>
          <a:latin typeface="+mn-lt"/>
          <a:ea typeface="+mn-ea"/>
          <a:cs typeface="+mn-cs"/>
        </a:defRPr>
      </a:lvl7pPr>
      <a:lvl8pPr marL="5488046" indent="-365870" algn="l" defTabSz="731739" rtl="0" eaLnBrk="1" latinLnBrk="0" hangingPunct="1">
        <a:spcBef>
          <a:spcPct val="20000"/>
        </a:spcBef>
        <a:buFont typeface="Arial"/>
        <a:buChar char="•"/>
        <a:defRPr sz="3201" kern="1200">
          <a:solidFill>
            <a:schemeClr val="tx1"/>
          </a:solidFill>
          <a:latin typeface="+mn-lt"/>
          <a:ea typeface="+mn-ea"/>
          <a:cs typeface="+mn-cs"/>
        </a:defRPr>
      </a:lvl8pPr>
      <a:lvl9pPr marL="6219785" indent="-365870" algn="l" defTabSz="731739" rtl="0" eaLnBrk="1" latinLnBrk="0" hangingPunct="1">
        <a:spcBef>
          <a:spcPct val="20000"/>
        </a:spcBef>
        <a:buFont typeface="Arial"/>
        <a:buChar char="•"/>
        <a:defRPr sz="3201" kern="1200">
          <a:solidFill>
            <a:schemeClr val="tx1"/>
          </a:solidFill>
          <a:latin typeface="+mn-lt"/>
          <a:ea typeface="+mn-ea"/>
          <a:cs typeface="+mn-cs"/>
        </a:defRPr>
      </a:lvl9pPr>
    </p:bodyStyle>
    <p:otherStyle>
      <a:defPPr>
        <a:defRPr lang="en-US"/>
      </a:defPPr>
      <a:lvl1pPr marL="0" algn="l" defTabSz="731739" rtl="0" eaLnBrk="1" latinLnBrk="0" hangingPunct="1">
        <a:defRPr sz="2881" kern="1200">
          <a:solidFill>
            <a:schemeClr val="tx1"/>
          </a:solidFill>
          <a:latin typeface="+mn-lt"/>
          <a:ea typeface="+mn-ea"/>
          <a:cs typeface="+mn-cs"/>
        </a:defRPr>
      </a:lvl1pPr>
      <a:lvl2pPr marL="731739" algn="l" defTabSz="731739" rtl="0" eaLnBrk="1" latinLnBrk="0" hangingPunct="1">
        <a:defRPr sz="2881" kern="1200">
          <a:solidFill>
            <a:schemeClr val="tx1"/>
          </a:solidFill>
          <a:latin typeface="+mn-lt"/>
          <a:ea typeface="+mn-ea"/>
          <a:cs typeface="+mn-cs"/>
        </a:defRPr>
      </a:lvl2pPr>
      <a:lvl3pPr marL="1463479" algn="l" defTabSz="731739" rtl="0" eaLnBrk="1" latinLnBrk="0" hangingPunct="1">
        <a:defRPr sz="2881" kern="1200">
          <a:solidFill>
            <a:schemeClr val="tx1"/>
          </a:solidFill>
          <a:latin typeface="+mn-lt"/>
          <a:ea typeface="+mn-ea"/>
          <a:cs typeface="+mn-cs"/>
        </a:defRPr>
      </a:lvl3pPr>
      <a:lvl4pPr marL="2195218" algn="l" defTabSz="731739" rtl="0" eaLnBrk="1" latinLnBrk="0" hangingPunct="1">
        <a:defRPr sz="2881" kern="1200">
          <a:solidFill>
            <a:schemeClr val="tx1"/>
          </a:solidFill>
          <a:latin typeface="+mn-lt"/>
          <a:ea typeface="+mn-ea"/>
          <a:cs typeface="+mn-cs"/>
        </a:defRPr>
      </a:lvl4pPr>
      <a:lvl5pPr marL="2926958" algn="l" defTabSz="731739" rtl="0" eaLnBrk="1" latinLnBrk="0" hangingPunct="1">
        <a:defRPr sz="2881" kern="1200">
          <a:solidFill>
            <a:schemeClr val="tx1"/>
          </a:solidFill>
          <a:latin typeface="+mn-lt"/>
          <a:ea typeface="+mn-ea"/>
          <a:cs typeface="+mn-cs"/>
        </a:defRPr>
      </a:lvl5pPr>
      <a:lvl6pPr marL="3658697" algn="l" defTabSz="731739" rtl="0" eaLnBrk="1" latinLnBrk="0" hangingPunct="1">
        <a:defRPr sz="2881" kern="1200">
          <a:solidFill>
            <a:schemeClr val="tx1"/>
          </a:solidFill>
          <a:latin typeface="+mn-lt"/>
          <a:ea typeface="+mn-ea"/>
          <a:cs typeface="+mn-cs"/>
        </a:defRPr>
      </a:lvl6pPr>
      <a:lvl7pPr marL="4390437" algn="l" defTabSz="731739" rtl="0" eaLnBrk="1" latinLnBrk="0" hangingPunct="1">
        <a:defRPr sz="2881" kern="1200">
          <a:solidFill>
            <a:schemeClr val="tx1"/>
          </a:solidFill>
          <a:latin typeface="+mn-lt"/>
          <a:ea typeface="+mn-ea"/>
          <a:cs typeface="+mn-cs"/>
        </a:defRPr>
      </a:lvl7pPr>
      <a:lvl8pPr marL="5122176" algn="l" defTabSz="731739" rtl="0" eaLnBrk="1" latinLnBrk="0" hangingPunct="1">
        <a:defRPr sz="2881" kern="1200">
          <a:solidFill>
            <a:schemeClr val="tx1"/>
          </a:solidFill>
          <a:latin typeface="+mn-lt"/>
          <a:ea typeface="+mn-ea"/>
          <a:cs typeface="+mn-cs"/>
        </a:defRPr>
      </a:lvl8pPr>
      <a:lvl9pPr marL="5853916" algn="l" defTabSz="731739" rtl="0" eaLnBrk="1" latinLnBrk="0" hangingPunct="1">
        <a:defRPr sz="288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77009"/>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139652" y="6562504"/>
            <a:ext cx="1912703" cy="231410"/>
          </a:xfrm>
          <a:prstGeom prst="rect">
            <a:avLst/>
          </a:prstGeom>
        </p:spPr>
        <p:txBody>
          <a:bodyPr wrap="none">
            <a:spAutoFit/>
          </a:bodyPr>
          <a:lstStyle/>
          <a:p>
            <a:pPr algn="ctr"/>
            <a:r>
              <a:rPr lang="en-US" sz="1000">
                <a:solidFill>
                  <a:schemeClr val="bg2"/>
                </a:solidFill>
              </a:rPr>
              <a:t>Intel Confidential – NDA Only</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83010" y="6562504"/>
            <a:ext cx="1439818" cy="231410"/>
          </a:xfrm>
          <a:prstGeom prst="rect">
            <a:avLst/>
          </a:prstGeom>
        </p:spPr>
        <p:txBody>
          <a:bodyPr wrap="none">
            <a:spAutoFit/>
          </a:bodyPr>
          <a:lstStyle/>
          <a:p>
            <a:pPr algn="l"/>
            <a:r>
              <a:rPr lang="en-US" sz="1000">
                <a:solidFill>
                  <a:schemeClr val="bg2"/>
                </a:solidFill>
              </a:rPr>
              <a:t>NVM Solutions Group</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68141345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NSG.Transition@intel.co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intel.sharepoint.com/sites/nsgtransitionhub"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mailto:NSG.Transition@intel.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hyperlink" Target="mailto:NSG.Transition@intel.co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87.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jpeg"/><Relationship Id="rId2" Type="http://schemas.openxmlformats.org/officeDocument/2006/relationships/notesSlide" Target="../notesSlides/notesSlide2.xml"/><Relationship Id="rId16" Type="http://schemas.openxmlformats.org/officeDocument/2006/relationships/image" Target="../media/image30.png"/><Relationship Id="rId1" Type="http://schemas.openxmlformats.org/officeDocument/2006/relationships/slideLayout" Target="../slideLayouts/slideLayout50.xml"/><Relationship Id="rId6" Type="http://schemas.openxmlformats.org/officeDocument/2006/relationships/image" Target="../media/image20.png"/><Relationship Id="rId11" Type="http://schemas.openxmlformats.org/officeDocument/2006/relationships/image" Target="../media/image25.tiff"/><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4D50-90B7-449F-B14A-303A380EC075}"/>
              </a:ext>
            </a:extLst>
          </p:cNvPr>
          <p:cNvSpPr>
            <a:spLocks noGrp="1"/>
          </p:cNvSpPr>
          <p:nvPr>
            <p:ph type="title"/>
          </p:nvPr>
        </p:nvSpPr>
        <p:spPr/>
        <p:txBody>
          <a:bodyPr/>
          <a:lstStyle/>
          <a:p>
            <a:r>
              <a:rPr lang="en-US" dirty="0"/>
              <a:t>RTD Staff Debrief</a:t>
            </a:r>
          </a:p>
        </p:txBody>
      </p:sp>
      <p:sp>
        <p:nvSpPr>
          <p:cNvPr id="3" name="Text Placeholder 2">
            <a:extLst>
              <a:ext uri="{FF2B5EF4-FFF2-40B4-BE49-F238E27FC236}">
                <a16:creationId xmlns:a16="http://schemas.microsoft.com/office/drawing/2014/main" id="{30A2F3E1-6770-467C-B9F4-6F52718F06C0}"/>
              </a:ext>
            </a:extLst>
          </p:cNvPr>
          <p:cNvSpPr>
            <a:spLocks noGrp="1"/>
          </p:cNvSpPr>
          <p:nvPr>
            <p:ph type="body" sz="quarter" idx="25"/>
          </p:nvPr>
        </p:nvSpPr>
        <p:spPr/>
        <p:txBody>
          <a:bodyPr/>
          <a:lstStyle/>
          <a:p>
            <a:r>
              <a:rPr lang="en-US"/>
              <a:t>NSG Transition</a:t>
            </a:r>
          </a:p>
        </p:txBody>
      </p:sp>
      <p:sp>
        <p:nvSpPr>
          <p:cNvPr id="4" name="Text Placeholder 3">
            <a:extLst>
              <a:ext uri="{FF2B5EF4-FFF2-40B4-BE49-F238E27FC236}">
                <a16:creationId xmlns:a16="http://schemas.microsoft.com/office/drawing/2014/main" id="{B8730AED-BA3D-41F0-970D-347D0CAF6630}"/>
              </a:ext>
            </a:extLst>
          </p:cNvPr>
          <p:cNvSpPr>
            <a:spLocks noGrp="1"/>
          </p:cNvSpPr>
          <p:nvPr>
            <p:ph type="body" sz="quarter" idx="27"/>
          </p:nvPr>
        </p:nvSpPr>
        <p:spPr/>
        <p:txBody>
          <a:bodyPr/>
          <a:lstStyle/>
          <a:p>
            <a:r>
              <a:rPr lang="en-US" dirty="0"/>
              <a:t>October 19, 2020</a:t>
            </a:r>
          </a:p>
        </p:txBody>
      </p:sp>
    </p:spTree>
    <p:extLst>
      <p:ext uri="{BB962C8B-B14F-4D97-AF65-F5344CB8AC3E}">
        <p14:creationId xmlns:p14="http://schemas.microsoft.com/office/powerpoint/2010/main" val="166186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CE87-10F6-495D-AAEB-869D262B6755}"/>
              </a:ext>
            </a:extLst>
          </p:cNvPr>
          <p:cNvSpPr>
            <a:spLocks noGrp="1"/>
          </p:cNvSpPr>
          <p:nvPr>
            <p:ph type="title"/>
          </p:nvPr>
        </p:nvSpPr>
        <p:spPr>
          <a:xfrm>
            <a:off x="610659" y="314613"/>
            <a:ext cx="10970683" cy="867327"/>
          </a:xfrm>
        </p:spPr>
        <p:txBody>
          <a:bodyPr/>
          <a:lstStyle/>
          <a:p>
            <a:r>
              <a:rPr lang="en-US" dirty="0"/>
              <a:t>2020+ DPG Priorities</a:t>
            </a:r>
          </a:p>
        </p:txBody>
      </p:sp>
      <p:sp>
        <p:nvSpPr>
          <p:cNvPr id="3" name="Footer Placeholder 2">
            <a:extLst>
              <a:ext uri="{FF2B5EF4-FFF2-40B4-BE49-F238E27FC236}">
                <a16:creationId xmlns:a16="http://schemas.microsoft.com/office/drawing/2014/main" id="{278F21F1-2B7F-4232-9A4B-E1C3E4E61CC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1C5">
                    <a:lumMod val="60000"/>
                    <a:lumOff val="40000"/>
                  </a:srgbClr>
                </a:solidFill>
                <a:effectLst/>
                <a:uLnTx/>
                <a:uFillTx/>
                <a:latin typeface="Intel Clear" panose="020B0604020203020204" pitchFamily="34" charset="0"/>
                <a:ea typeface="Intel Clear" panose="020B0604020203020204" pitchFamily="34" charset="0"/>
                <a:cs typeface="Intel Clear" panose="020B0604020203020204" pitchFamily="34" charset="0"/>
              </a:rPr>
              <a:t>Intel Internal Only</a:t>
            </a:r>
            <a:endParaRPr kumimoji="0" lang="en-US" sz="800" b="0" i="0" u="none" strike="noStrike" kern="1200" cap="none" spc="0" normalizeH="0" baseline="0" noProof="0" dirty="0">
              <a:ln>
                <a:noFill/>
              </a:ln>
              <a:solidFill>
                <a:srgbClr val="0071C5">
                  <a:lumMod val="60000"/>
                  <a:lumOff val="40000"/>
                </a:srgbClr>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sp>
        <p:nvSpPr>
          <p:cNvPr id="4" name="TextBox 3">
            <a:extLst>
              <a:ext uri="{FF2B5EF4-FFF2-40B4-BE49-F238E27FC236}">
                <a16:creationId xmlns:a16="http://schemas.microsoft.com/office/drawing/2014/main" id="{0E4911DC-C1BA-4DE6-B452-F396898E0BE8}"/>
              </a:ext>
            </a:extLst>
          </p:cNvPr>
          <p:cNvSpPr txBox="1"/>
          <p:nvPr/>
        </p:nvSpPr>
        <p:spPr>
          <a:xfrm>
            <a:off x="327805" y="1551937"/>
            <a:ext cx="3693173" cy="607480"/>
          </a:xfrm>
          <a:prstGeom prst="rect">
            <a:avLst/>
          </a:prstGeom>
          <a:gradFill>
            <a:gsLst>
              <a:gs pos="55800">
                <a:schemeClr val="bg1">
                  <a:alpha val="99000"/>
                </a:schemeClr>
              </a:gs>
              <a:gs pos="0">
                <a:schemeClr val="bg2">
                  <a:alpha val="41000"/>
                </a:schemeClr>
              </a:gs>
              <a:gs pos="100000">
                <a:schemeClr val="bg2">
                  <a:alpha val="35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0" numCol="1" spcCol="0" rtlCol="0" fromWordArt="0" anchor="ctr" anchorCtr="0" forceAA="0" compatLnSpc="1">
            <a:prstTxWarp prst="textNoShape">
              <a:avLst/>
            </a:prstTxWarp>
            <a:noAutofit/>
          </a:bodyPr>
          <a:lstStyle>
            <a:defPPr>
              <a:defRPr lang="en-US"/>
            </a:defPPr>
            <a:lvl1pPr marR="0" lvl="0" indent="0" algn="ctr" fontAlgn="auto">
              <a:lnSpc>
                <a:spcPct val="85000"/>
              </a:lnSpc>
              <a:spcBef>
                <a:spcPts val="0"/>
              </a:spcBef>
              <a:spcAft>
                <a:spcPts val="0"/>
              </a:spcAft>
              <a:buClrTx/>
              <a:buSzTx/>
              <a:buFontTx/>
              <a:buNone/>
              <a:tabLst/>
              <a:defRPr kumimoji="0" i="0" u="none" strike="noStrike" cap="all" spc="200" normalizeH="0">
                <a:ln>
                  <a:noFill/>
                </a:ln>
                <a:solidFill>
                  <a:srgbClr val="003C71">
                    <a:lumMod val="50000"/>
                  </a:srgbClr>
                </a:solidFill>
                <a:effectLst/>
                <a:uLnTx/>
                <a:uFillTx/>
                <a:latin typeface="Intel Clear" panose="020B0604020203020204" pitchFamily="34" charset="0"/>
                <a:ea typeface="Intel Clear" panose="020B0604020203020204" pitchFamily="34" charset="0"/>
                <a:cs typeface="Intel Clear" panose="020B06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all" spc="100" normalizeH="0" baseline="0" noProof="0" dirty="0">
                <a:ln>
                  <a:noFill/>
                </a:ln>
                <a:solidFill>
                  <a:srgbClr val="003C71">
                    <a:lumMod val="50000"/>
                  </a:srgbClr>
                </a:solidFill>
                <a:effectLst/>
                <a:uLnTx/>
                <a:uFillTx/>
                <a:latin typeface="Intel Clear" panose="020B0604020203020204" pitchFamily="34" charset="0"/>
                <a:ea typeface="Intel Clear" panose="020B0604020203020204" pitchFamily="34" charset="0"/>
                <a:cs typeface="Intel Clear" panose="020B0604020203020204" pitchFamily="34" charset="0"/>
              </a:rPr>
              <a:t>Accelerate Growth,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all" spc="100" normalizeH="0" baseline="0" noProof="0" dirty="0">
                <a:ln>
                  <a:noFill/>
                </a:ln>
                <a:solidFill>
                  <a:srgbClr val="003C71">
                    <a:lumMod val="50000"/>
                  </a:srgbClr>
                </a:solidFill>
                <a:effectLst/>
                <a:uLnTx/>
                <a:uFillTx/>
                <a:latin typeface="Intel Clear" panose="020B0604020203020204" pitchFamily="34" charset="0"/>
                <a:ea typeface="Intel Clear" panose="020B0604020203020204" pitchFamily="34" charset="0"/>
                <a:cs typeface="Intel Clear" panose="020B0604020203020204" pitchFamily="34" charset="0"/>
              </a:rPr>
              <a:t>win in transition</a:t>
            </a:r>
          </a:p>
        </p:txBody>
      </p:sp>
      <p:sp>
        <p:nvSpPr>
          <p:cNvPr id="5" name="TextBox 4">
            <a:extLst>
              <a:ext uri="{FF2B5EF4-FFF2-40B4-BE49-F238E27FC236}">
                <a16:creationId xmlns:a16="http://schemas.microsoft.com/office/drawing/2014/main" id="{A28CC586-3577-4C05-8D4D-8BF03E9FF77E}"/>
              </a:ext>
            </a:extLst>
          </p:cNvPr>
          <p:cNvSpPr txBox="1"/>
          <p:nvPr/>
        </p:nvSpPr>
        <p:spPr>
          <a:xfrm>
            <a:off x="4249413" y="1551937"/>
            <a:ext cx="3693173" cy="607480"/>
          </a:xfrm>
          <a:prstGeom prst="rect">
            <a:avLst/>
          </a:prstGeom>
          <a:gradFill>
            <a:gsLst>
              <a:gs pos="55800">
                <a:schemeClr val="bg1">
                  <a:alpha val="99000"/>
                </a:schemeClr>
              </a:gs>
              <a:gs pos="0">
                <a:schemeClr val="bg2">
                  <a:alpha val="41000"/>
                </a:schemeClr>
              </a:gs>
              <a:gs pos="100000">
                <a:schemeClr val="bg2">
                  <a:alpha val="35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0" numCol="1" spcCol="0" rtlCol="0" fromWordArt="0" anchor="ctr" anchorCtr="0" forceAA="0" compatLnSpc="1">
            <a:prstTxWarp prst="textNoShape">
              <a:avLst/>
            </a:prstTxWarp>
            <a:noAutofit/>
          </a:bodyPr>
          <a:lstStyle>
            <a:defPPr>
              <a:defRPr lang="en-US"/>
            </a:defPPr>
            <a:lvl1pPr marR="0" lvl="0" indent="0" algn="ctr" fontAlgn="auto">
              <a:lnSpc>
                <a:spcPct val="85000"/>
              </a:lnSpc>
              <a:spcBef>
                <a:spcPts val="0"/>
              </a:spcBef>
              <a:spcAft>
                <a:spcPts val="0"/>
              </a:spcAft>
              <a:buClrTx/>
              <a:buSzTx/>
              <a:buFontTx/>
              <a:buNone/>
              <a:tabLst/>
              <a:defRPr kumimoji="0" i="0" u="none" strike="noStrike" cap="all" spc="200" normalizeH="0">
                <a:ln>
                  <a:noFill/>
                </a:ln>
                <a:solidFill>
                  <a:srgbClr val="003C71">
                    <a:lumMod val="50000"/>
                  </a:srgbClr>
                </a:solidFill>
                <a:effectLst/>
                <a:uLnTx/>
                <a:uFillTx/>
                <a:latin typeface="Intel Clear" panose="020B0604020203020204" pitchFamily="34" charset="0"/>
                <a:ea typeface="Intel Clear" panose="020B0604020203020204" pitchFamily="34" charset="0"/>
                <a:cs typeface="Intel Clear" panose="020B06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all" spc="100" normalizeH="0" baseline="0" noProof="0" dirty="0">
                <a:ln>
                  <a:noFill/>
                </a:ln>
                <a:solidFill>
                  <a:srgbClr val="003C71">
                    <a:lumMod val="50000"/>
                  </a:srgbClr>
                </a:solidFill>
                <a:effectLst/>
                <a:uLnTx/>
                <a:uFillTx/>
                <a:latin typeface="Intel Clear" panose="020B0604020203020204" pitchFamily="34" charset="0"/>
                <a:ea typeface="Intel Clear" panose="020B0604020203020204" pitchFamily="34" charset="0"/>
                <a:cs typeface="Intel Clear" panose="020B0604020203020204" pitchFamily="34" charset="0"/>
              </a:rPr>
              <a:t>Improve</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all" spc="100" normalizeH="0" baseline="0" noProof="0" dirty="0">
                <a:ln>
                  <a:noFill/>
                </a:ln>
                <a:solidFill>
                  <a:srgbClr val="003C71">
                    <a:lumMod val="50000"/>
                  </a:srgbClr>
                </a:solidFill>
                <a:effectLst/>
                <a:uLnTx/>
                <a:uFillTx/>
                <a:latin typeface="Intel Clear" panose="020B0604020203020204" pitchFamily="34" charset="0"/>
                <a:ea typeface="Intel Clear" panose="020B0604020203020204" pitchFamily="34" charset="0"/>
                <a:cs typeface="Intel Clear" panose="020B0604020203020204" pitchFamily="34" charset="0"/>
              </a:rPr>
              <a:t>product execution</a:t>
            </a:r>
          </a:p>
        </p:txBody>
      </p:sp>
      <p:sp>
        <p:nvSpPr>
          <p:cNvPr id="6" name="TextBox 5">
            <a:extLst>
              <a:ext uri="{FF2B5EF4-FFF2-40B4-BE49-F238E27FC236}">
                <a16:creationId xmlns:a16="http://schemas.microsoft.com/office/drawing/2014/main" id="{B13CB39F-1D49-41A3-B411-8FA944E36916}"/>
              </a:ext>
            </a:extLst>
          </p:cNvPr>
          <p:cNvSpPr txBox="1"/>
          <p:nvPr/>
        </p:nvSpPr>
        <p:spPr>
          <a:xfrm>
            <a:off x="8171022" y="1551937"/>
            <a:ext cx="3693173" cy="607480"/>
          </a:xfrm>
          <a:prstGeom prst="rect">
            <a:avLst/>
          </a:prstGeom>
          <a:gradFill>
            <a:gsLst>
              <a:gs pos="55800">
                <a:schemeClr val="bg1">
                  <a:alpha val="99000"/>
                </a:schemeClr>
              </a:gs>
              <a:gs pos="0">
                <a:schemeClr val="bg2">
                  <a:alpha val="41000"/>
                </a:schemeClr>
              </a:gs>
              <a:gs pos="100000">
                <a:schemeClr val="bg2">
                  <a:alpha val="35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0" numCol="1" spcCol="0" rtlCol="0" fromWordArt="0" anchor="ctr" anchorCtr="0" forceAA="0" compatLnSpc="1">
            <a:prstTxWarp prst="textNoShape">
              <a:avLst/>
            </a:prstTxWarp>
            <a:noAutofit/>
          </a:bodyPr>
          <a:lstStyle>
            <a:defPPr>
              <a:defRPr lang="en-US"/>
            </a:defPPr>
            <a:lvl1pPr marR="0" lvl="0" indent="0" algn="ctr" fontAlgn="auto">
              <a:lnSpc>
                <a:spcPct val="85000"/>
              </a:lnSpc>
              <a:spcBef>
                <a:spcPts val="0"/>
              </a:spcBef>
              <a:spcAft>
                <a:spcPts val="0"/>
              </a:spcAft>
              <a:buClrTx/>
              <a:buSzTx/>
              <a:buFontTx/>
              <a:buNone/>
              <a:tabLst/>
              <a:defRPr kumimoji="0" i="0" u="none" strike="noStrike" cap="all" spc="200" normalizeH="0">
                <a:ln>
                  <a:noFill/>
                </a:ln>
                <a:solidFill>
                  <a:srgbClr val="003C71">
                    <a:lumMod val="50000"/>
                  </a:srgbClr>
                </a:solidFill>
                <a:effectLst/>
                <a:uLnTx/>
                <a:uFillTx/>
                <a:latin typeface="Intel Clear" panose="020B0604020203020204" pitchFamily="34" charset="0"/>
                <a:ea typeface="Intel Clear" panose="020B0604020203020204" pitchFamily="34" charset="0"/>
                <a:cs typeface="Intel Clear" panose="020B06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all" spc="100" normalizeH="0" baseline="0" noProof="0" dirty="0">
                <a:ln>
                  <a:noFill/>
                </a:ln>
                <a:solidFill>
                  <a:srgbClr val="003C71">
                    <a:lumMod val="50000"/>
                  </a:srgbClr>
                </a:solidFill>
                <a:effectLst/>
                <a:uLnTx/>
                <a:uFillTx/>
                <a:latin typeface="Intel Clear" panose="020B0604020203020204" pitchFamily="34" charset="0"/>
                <a:ea typeface="Intel Clear" panose="020B0604020203020204" pitchFamily="34" charset="0"/>
                <a:cs typeface="Intel Clear" panose="020B0604020203020204" pitchFamily="34" charset="0"/>
              </a:rPr>
              <a:t>Culture</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all" spc="100" normalizeH="0" baseline="0" noProof="0" dirty="0">
                <a:ln>
                  <a:noFill/>
                </a:ln>
                <a:solidFill>
                  <a:srgbClr val="003C71">
                    <a:lumMod val="50000"/>
                  </a:srgbClr>
                </a:solidFill>
                <a:effectLst/>
                <a:uLnTx/>
                <a:uFillTx/>
                <a:latin typeface="Intel Clear" panose="020B0604020203020204" pitchFamily="34" charset="0"/>
                <a:ea typeface="Intel Clear" panose="020B0604020203020204" pitchFamily="34" charset="0"/>
                <a:cs typeface="Intel Clear" panose="020B0604020203020204" pitchFamily="34" charset="0"/>
              </a:rPr>
              <a:t>Transformation</a:t>
            </a:r>
          </a:p>
        </p:txBody>
      </p:sp>
      <p:sp>
        <p:nvSpPr>
          <p:cNvPr id="8" name="Rectangle 7">
            <a:extLst>
              <a:ext uri="{FF2B5EF4-FFF2-40B4-BE49-F238E27FC236}">
                <a16:creationId xmlns:a16="http://schemas.microsoft.com/office/drawing/2014/main" id="{F7805520-5468-40AA-96BC-18101F9D1F46}"/>
              </a:ext>
            </a:extLst>
          </p:cNvPr>
          <p:cNvSpPr/>
          <p:nvPr/>
        </p:nvSpPr>
        <p:spPr>
          <a:xfrm>
            <a:off x="327805" y="2159418"/>
            <a:ext cx="3693173" cy="3652722"/>
          </a:xfrm>
          <a:prstGeom prst="rect">
            <a:avLst/>
          </a:prstGeom>
          <a:gradFill flip="none" rotWithShape="1">
            <a:gsLst>
              <a:gs pos="99000">
                <a:schemeClr val="bg1">
                  <a:alpha val="0"/>
                </a:schemeClr>
              </a:gs>
              <a:gs pos="0">
                <a:schemeClr val="bg1">
                  <a:alpha val="4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Light"/>
              <a:ea typeface="+mn-ea"/>
              <a:cs typeface="+mn-cs"/>
            </a:endParaRPr>
          </a:p>
        </p:txBody>
      </p:sp>
      <p:sp>
        <p:nvSpPr>
          <p:cNvPr id="9" name="Rectangle 8">
            <a:extLst>
              <a:ext uri="{FF2B5EF4-FFF2-40B4-BE49-F238E27FC236}">
                <a16:creationId xmlns:a16="http://schemas.microsoft.com/office/drawing/2014/main" id="{068DC371-98F3-4498-A7DD-C03BDF1660F8}"/>
              </a:ext>
            </a:extLst>
          </p:cNvPr>
          <p:cNvSpPr/>
          <p:nvPr/>
        </p:nvSpPr>
        <p:spPr>
          <a:xfrm>
            <a:off x="4249413" y="2159418"/>
            <a:ext cx="3693173" cy="3652722"/>
          </a:xfrm>
          <a:prstGeom prst="rect">
            <a:avLst/>
          </a:prstGeom>
          <a:gradFill flip="none" rotWithShape="1">
            <a:gsLst>
              <a:gs pos="99000">
                <a:schemeClr val="bg1">
                  <a:alpha val="0"/>
                </a:schemeClr>
              </a:gs>
              <a:gs pos="0">
                <a:schemeClr val="bg1">
                  <a:alpha val="4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Light"/>
              <a:ea typeface="+mn-ea"/>
              <a:cs typeface="+mn-cs"/>
            </a:endParaRPr>
          </a:p>
        </p:txBody>
      </p:sp>
      <p:sp>
        <p:nvSpPr>
          <p:cNvPr id="10" name="Rectangle 9">
            <a:extLst>
              <a:ext uri="{FF2B5EF4-FFF2-40B4-BE49-F238E27FC236}">
                <a16:creationId xmlns:a16="http://schemas.microsoft.com/office/drawing/2014/main" id="{C4E0CEE7-4B28-48E5-8D14-47DCD3F4017F}"/>
              </a:ext>
            </a:extLst>
          </p:cNvPr>
          <p:cNvSpPr/>
          <p:nvPr/>
        </p:nvSpPr>
        <p:spPr>
          <a:xfrm>
            <a:off x="8171022" y="2159417"/>
            <a:ext cx="3693173" cy="3652722"/>
          </a:xfrm>
          <a:prstGeom prst="rect">
            <a:avLst/>
          </a:prstGeom>
          <a:gradFill flip="none" rotWithShape="1">
            <a:gsLst>
              <a:gs pos="99000">
                <a:schemeClr val="bg1">
                  <a:alpha val="0"/>
                </a:schemeClr>
              </a:gs>
              <a:gs pos="0">
                <a:schemeClr val="bg1">
                  <a:alpha val="4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Light"/>
              <a:ea typeface="+mn-ea"/>
              <a:cs typeface="+mn-cs"/>
            </a:endParaRPr>
          </a:p>
        </p:txBody>
      </p:sp>
      <p:sp>
        <p:nvSpPr>
          <p:cNvPr id="11" name="Rectangle 10">
            <a:extLst>
              <a:ext uri="{FF2B5EF4-FFF2-40B4-BE49-F238E27FC236}">
                <a16:creationId xmlns:a16="http://schemas.microsoft.com/office/drawing/2014/main" id="{6B9259CF-BA80-46A4-AD1F-AA6624DBA4C2}"/>
              </a:ext>
            </a:extLst>
          </p:cNvPr>
          <p:cNvSpPr/>
          <p:nvPr/>
        </p:nvSpPr>
        <p:spPr>
          <a:xfrm>
            <a:off x="470720" y="2286759"/>
            <a:ext cx="3407343" cy="144379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Light"/>
              <a:ea typeface="+mn-ea"/>
              <a:cs typeface="+mn-cs"/>
            </a:endParaRPr>
          </a:p>
        </p:txBody>
      </p:sp>
      <p:sp>
        <p:nvSpPr>
          <p:cNvPr id="90" name="Rectangle 89">
            <a:extLst>
              <a:ext uri="{FF2B5EF4-FFF2-40B4-BE49-F238E27FC236}">
                <a16:creationId xmlns:a16="http://schemas.microsoft.com/office/drawing/2014/main" id="{E4C56ABB-0D81-45F2-9009-F58C96AB729A}"/>
              </a:ext>
            </a:extLst>
          </p:cNvPr>
          <p:cNvSpPr/>
          <p:nvPr/>
        </p:nvSpPr>
        <p:spPr>
          <a:xfrm>
            <a:off x="4392328" y="2286759"/>
            <a:ext cx="3407343" cy="144379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Light"/>
              <a:ea typeface="+mn-ea"/>
              <a:cs typeface="+mn-cs"/>
            </a:endParaRPr>
          </a:p>
        </p:txBody>
      </p:sp>
      <p:sp>
        <p:nvSpPr>
          <p:cNvPr id="91" name="Rectangle 90">
            <a:extLst>
              <a:ext uri="{FF2B5EF4-FFF2-40B4-BE49-F238E27FC236}">
                <a16:creationId xmlns:a16="http://schemas.microsoft.com/office/drawing/2014/main" id="{41825726-185D-4CA3-B637-4F563F9F2CEC}"/>
              </a:ext>
            </a:extLst>
          </p:cNvPr>
          <p:cNvSpPr/>
          <p:nvPr/>
        </p:nvSpPr>
        <p:spPr>
          <a:xfrm>
            <a:off x="8313937" y="2282714"/>
            <a:ext cx="3407343" cy="144379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Light"/>
              <a:ea typeface="+mn-ea"/>
              <a:cs typeface="+mn-cs"/>
            </a:endParaRPr>
          </a:p>
        </p:txBody>
      </p:sp>
      <p:pic>
        <p:nvPicPr>
          <p:cNvPr id="92" name="Picture 91">
            <a:extLst>
              <a:ext uri="{FF2B5EF4-FFF2-40B4-BE49-F238E27FC236}">
                <a16:creationId xmlns:a16="http://schemas.microsoft.com/office/drawing/2014/main" id="{25CD25A9-54B8-4659-A917-BF447113DFB2}"/>
              </a:ext>
            </a:extLst>
          </p:cNvPr>
          <p:cNvPicPr>
            <a:picLocks noChangeAspect="1"/>
          </p:cNvPicPr>
          <p:nvPr/>
        </p:nvPicPr>
        <p:blipFill>
          <a:blip r:embed="rId3"/>
          <a:stretch>
            <a:fillRect/>
          </a:stretch>
        </p:blipFill>
        <p:spPr>
          <a:xfrm>
            <a:off x="8397909" y="2329089"/>
            <a:ext cx="3239399" cy="1372356"/>
          </a:xfrm>
          <a:prstGeom prst="rect">
            <a:avLst/>
          </a:prstGeom>
        </p:spPr>
      </p:pic>
      <p:sp>
        <p:nvSpPr>
          <p:cNvPr id="93" name="TextBox 92">
            <a:extLst>
              <a:ext uri="{FF2B5EF4-FFF2-40B4-BE49-F238E27FC236}">
                <a16:creationId xmlns:a16="http://schemas.microsoft.com/office/drawing/2014/main" id="{BAFFF2A2-D7C5-41DB-BEE4-6163852426DF}"/>
              </a:ext>
            </a:extLst>
          </p:cNvPr>
          <p:cNvSpPr txBox="1"/>
          <p:nvPr/>
        </p:nvSpPr>
        <p:spPr>
          <a:xfrm>
            <a:off x="4604377" y="3764462"/>
            <a:ext cx="2983245" cy="1205971"/>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Leadership Roadmap</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Supply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Quality</a:t>
            </a:r>
          </a:p>
        </p:txBody>
      </p:sp>
      <p:sp>
        <p:nvSpPr>
          <p:cNvPr id="94" name="TextBox 93">
            <a:extLst>
              <a:ext uri="{FF2B5EF4-FFF2-40B4-BE49-F238E27FC236}">
                <a16:creationId xmlns:a16="http://schemas.microsoft.com/office/drawing/2014/main" id="{4092A34F-5BD9-402F-B394-32A00143A2D1}"/>
              </a:ext>
            </a:extLst>
          </p:cNvPr>
          <p:cNvSpPr txBox="1"/>
          <p:nvPr/>
        </p:nvSpPr>
        <p:spPr>
          <a:xfrm>
            <a:off x="682769" y="3764462"/>
            <a:ext cx="2983245" cy="1621470"/>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5G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AI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Edge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Cloud</a:t>
            </a:r>
          </a:p>
        </p:txBody>
      </p:sp>
      <p:sp>
        <p:nvSpPr>
          <p:cNvPr id="99" name="TextBox 98">
            <a:extLst>
              <a:ext uri="{FF2B5EF4-FFF2-40B4-BE49-F238E27FC236}">
                <a16:creationId xmlns:a16="http://schemas.microsoft.com/office/drawing/2014/main" id="{1FE4BA4F-A31C-4FC0-B032-C1FCBDB5C225}"/>
              </a:ext>
            </a:extLst>
          </p:cNvPr>
          <p:cNvSpPr txBox="1"/>
          <p:nvPr/>
        </p:nvSpPr>
        <p:spPr>
          <a:xfrm>
            <a:off x="8171022" y="3763924"/>
            <a:ext cx="3693173" cy="1205971"/>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Zone to Win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Customer NPS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World-class Talent </a:t>
            </a:r>
          </a:p>
        </p:txBody>
      </p:sp>
      <p:grpSp>
        <p:nvGrpSpPr>
          <p:cNvPr id="191" name="Group 190">
            <a:extLst>
              <a:ext uri="{FF2B5EF4-FFF2-40B4-BE49-F238E27FC236}">
                <a16:creationId xmlns:a16="http://schemas.microsoft.com/office/drawing/2014/main" id="{36A2EB4A-D6B8-447F-8488-9C3F593A1C86}"/>
              </a:ext>
            </a:extLst>
          </p:cNvPr>
          <p:cNvGrpSpPr/>
          <p:nvPr/>
        </p:nvGrpSpPr>
        <p:grpSpPr>
          <a:xfrm>
            <a:off x="687509" y="2513779"/>
            <a:ext cx="2973765" cy="989751"/>
            <a:chOff x="692246" y="2457887"/>
            <a:chExt cx="2973765" cy="989751"/>
          </a:xfrm>
        </p:grpSpPr>
        <p:grpSp>
          <p:nvGrpSpPr>
            <p:cNvPr id="186" name="Group 185">
              <a:extLst>
                <a:ext uri="{FF2B5EF4-FFF2-40B4-BE49-F238E27FC236}">
                  <a16:creationId xmlns:a16="http://schemas.microsoft.com/office/drawing/2014/main" id="{674BD015-D635-4885-9B18-AF1ADF68C9A4}"/>
                </a:ext>
              </a:extLst>
            </p:cNvPr>
            <p:cNvGrpSpPr>
              <a:grpSpLocks noChangeAspect="1"/>
            </p:cNvGrpSpPr>
            <p:nvPr/>
          </p:nvGrpSpPr>
          <p:grpSpPr>
            <a:xfrm>
              <a:off x="692246" y="2457887"/>
              <a:ext cx="822960" cy="822960"/>
              <a:chOff x="619376" y="2446169"/>
              <a:chExt cx="914400" cy="914400"/>
            </a:xfrm>
          </p:grpSpPr>
          <p:sp>
            <p:nvSpPr>
              <p:cNvPr id="100" name="Oval 99">
                <a:extLst>
                  <a:ext uri="{FF2B5EF4-FFF2-40B4-BE49-F238E27FC236}">
                    <a16:creationId xmlns:a16="http://schemas.microsoft.com/office/drawing/2014/main" id="{E6754AC9-1C65-481B-9CFD-86C2E1367DDA}"/>
                  </a:ext>
                </a:extLst>
              </p:cNvPr>
              <p:cNvSpPr/>
              <p:nvPr/>
            </p:nvSpPr>
            <p:spPr>
              <a:xfrm>
                <a:off x="619376" y="2446169"/>
                <a:ext cx="914400" cy="914400"/>
              </a:xfrm>
              <a:prstGeom prst="ellipse">
                <a:avLst/>
              </a:prstGeom>
              <a:solidFill>
                <a:schemeClr val="tx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Light"/>
                  <a:ea typeface="+mn-ea"/>
                  <a:cs typeface="+mn-cs"/>
                </a:endParaRPr>
              </a:p>
            </p:txBody>
          </p:sp>
          <p:grpSp>
            <p:nvGrpSpPr>
              <p:cNvPr id="101" name="Group 100">
                <a:extLst>
                  <a:ext uri="{FF2B5EF4-FFF2-40B4-BE49-F238E27FC236}">
                    <a16:creationId xmlns:a16="http://schemas.microsoft.com/office/drawing/2014/main" id="{02E469E2-1A45-4D44-B35A-E11AD61C32A0}"/>
                  </a:ext>
                </a:extLst>
              </p:cNvPr>
              <p:cNvGrpSpPr>
                <a:grpSpLocks noChangeAspect="1"/>
              </p:cNvGrpSpPr>
              <p:nvPr/>
            </p:nvGrpSpPr>
            <p:grpSpPr>
              <a:xfrm>
                <a:off x="735421" y="2593822"/>
                <a:ext cx="626324" cy="619094"/>
                <a:chOff x="2365109" y="3259382"/>
                <a:chExt cx="1017588" cy="1005840"/>
              </a:xfrm>
              <a:solidFill>
                <a:schemeClr val="bg1"/>
              </a:solidFill>
            </p:grpSpPr>
            <p:sp>
              <p:nvSpPr>
                <p:cNvPr id="102" name="Freeform: Shape 101">
                  <a:extLst>
                    <a:ext uri="{FF2B5EF4-FFF2-40B4-BE49-F238E27FC236}">
                      <a16:creationId xmlns:a16="http://schemas.microsoft.com/office/drawing/2014/main" id="{BA114FA6-C57E-45EE-9A71-320E5D938C45}"/>
                    </a:ext>
                  </a:extLst>
                </p:cNvPr>
                <p:cNvSpPr/>
                <p:nvPr/>
              </p:nvSpPr>
              <p:spPr>
                <a:xfrm>
                  <a:off x="2365109" y="3360677"/>
                  <a:ext cx="1017588" cy="904545"/>
                </a:xfrm>
                <a:custGeom>
                  <a:avLst/>
                  <a:gdLst>
                    <a:gd name="connsiteX0" fmla="*/ 1017261 w 1017588"/>
                    <a:gd name="connsiteY0" fmla="*/ 903896 h 904545"/>
                    <a:gd name="connsiteX1" fmla="*/ 1017588 w 1017588"/>
                    <a:gd name="connsiteY1" fmla="*/ 904545 h 904545"/>
                    <a:gd name="connsiteX2" fmla="*/ 1016745 w 1017588"/>
                    <a:gd name="connsiteY2" fmla="*/ 904545 h 904545"/>
                    <a:gd name="connsiteX3" fmla="*/ 409657 w 1017588"/>
                    <a:gd name="connsiteY3" fmla="*/ 634050 h 904545"/>
                    <a:gd name="connsiteX4" fmla="*/ 353842 w 1017588"/>
                    <a:gd name="connsiteY4" fmla="*/ 708281 h 904545"/>
                    <a:gd name="connsiteX5" fmla="*/ 769849 w 1017588"/>
                    <a:gd name="connsiteY5" fmla="*/ 708281 h 904545"/>
                    <a:gd name="connsiteX6" fmla="*/ 714035 w 1017588"/>
                    <a:gd name="connsiteY6" fmla="*/ 634050 h 904545"/>
                    <a:gd name="connsiteX7" fmla="*/ 477866 w 1017588"/>
                    <a:gd name="connsiteY7" fmla="*/ 485754 h 904545"/>
                    <a:gd name="connsiteX8" fmla="*/ 440981 w 1017588"/>
                    <a:gd name="connsiteY8" fmla="*/ 570485 h 904545"/>
                    <a:gd name="connsiteX9" fmla="*/ 682710 w 1017588"/>
                    <a:gd name="connsiteY9" fmla="*/ 570485 h 904545"/>
                    <a:gd name="connsiteX10" fmla="*/ 645825 w 1017588"/>
                    <a:gd name="connsiteY10" fmla="*/ 485754 h 904545"/>
                    <a:gd name="connsiteX11" fmla="*/ 561362 w 1017588"/>
                    <a:gd name="connsiteY11" fmla="*/ 225281 h 904545"/>
                    <a:gd name="connsiteX12" fmla="*/ 503235 w 1017588"/>
                    <a:gd name="connsiteY12" fmla="*/ 432276 h 904545"/>
                    <a:gd name="connsiteX13" fmla="*/ 619488 w 1017588"/>
                    <a:gd name="connsiteY13" fmla="*/ 432276 h 904545"/>
                    <a:gd name="connsiteX14" fmla="*/ 571290 w 1017588"/>
                    <a:gd name="connsiteY14" fmla="*/ 0 h 904545"/>
                    <a:gd name="connsiteX15" fmla="*/ 671943 w 1017588"/>
                    <a:gd name="connsiteY15" fmla="*/ 100654 h 904545"/>
                    <a:gd name="connsiteX16" fmla="*/ 642463 w 1017588"/>
                    <a:gd name="connsiteY16" fmla="*/ 171826 h 904545"/>
                    <a:gd name="connsiteX17" fmla="*/ 612008 w 1017588"/>
                    <a:gd name="connsiteY17" fmla="*/ 192360 h 904545"/>
                    <a:gd name="connsiteX18" fmla="*/ 618086 w 1017588"/>
                    <a:gd name="connsiteY18" fmla="*/ 239142 h 904545"/>
                    <a:gd name="connsiteX19" fmla="*/ 730803 w 1017588"/>
                    <a:gd name="connsiteY19" fmla="*/ 527524 h 904545"/>
                    <a:gd name="connsiteX20" fmla="*/ 955740 w 1017588"/>
                    <a:gd name="connsiteY20" fmla="*/ 812243 h 904545"/>
                    <a:gd name="connsiteX21" fmla="*/ 980419 w 1017588"/>
                    <a:gd name="connsiteY21" fmla="*/ 830830 h 904545"/>
                    <a:gd name="connsiteX22" fmla="*/ 981318 w 1017588"/>
                    <a:gd name="connsiteY22" fmla="*/ 832612 h 904545"/>
                    <a:gd name="connsiteX23" fmla="*/ 933635 w 1017588"/>
                    <a:gd name="connsiteY23" fmla="*/ 892689 h 904545"/>
                    <a:gd name="connsiteX24" fmla="*/ 808390 w 1017588"/>
                    <a:gd name="connsiteY24" fmla="*/ 760786 h 904545"/>
                    <a:gd name="connsiteX25" fmla="*/ 314333 w 1017588"/>
                    <a:gd name="connsiteY25" fmla="*/ 760786 h 904545"/>
                    <a:gd name="connsiteX26" fmla="*/ 185167 w 1017588"/>
                    <a:gd name="connsiteY26" fmla="*/ 896819 h 904545"/>
                    <a:gd name="connsiteX27" fmla="*/ 137429 w 1017588"/>
                    <a:gd name="connsiteY27" fmla="*/ 847925 h 904545"/>
                    <a:gd name="connsiteX28" fmla="*/ 139960 w 1017588"/>
                    <a:gd name="connsiteY28" fmla="*/ 846428 h 904545"/>
                    <a:gd name="connsiteX29" fmla="*/ 275818 w 1017588"/>
                    <a:gd name="connsiteY29" fmla="*/ 719092 h 904545"/>
                    <a:gd name="connsiteX30" fmla="*/ 283575 w 1017588"/>
                    <a:gd name="connsiteY30" fmla="*/ 708856 h 904545"/>
                    <a:gd name="connsiteX31" fmla="*/ 266564 w 1017588"/>
                    <a:gd name="connsiteY31" fmla="*/ 711707 h 904545"/>
                    <a:gd name="connsiteX32" fmla="*/ 195067 w 1017588"/>
                    <a:gd name="connsiteY32" fmla="*/ 680147 h 904545"/>
                    <a:gd name="connsiteX33" fmla="*/ 190317 w 1017588"/>
                    <a:gd name="connsiteY33" fmla="*/ 672882 h 904545"/>
                    <a:gd name="connsiteX34" fmla="*/ 169073 w 1017588"/>
                    <a:gd name="connsiteY34" fmla="*/ 676110 h 904545"/>
                    <a:gd name="connsiteX35" fmla="*/ 143645 w 1017588"/>
                    <a:gd name="connsiteY35" fmla="*/ 677373 h 904545"/>
                    <a:gd name="connsiteX36" fmla="*/ 0 w 1017588"/>
                    <a:gd name="connsiteY36" fmla="*/ 596543 h 904545"/>
                    <a:gd name="connsiteX37" fmla="*/ 114695 w 1017588"/>
                    <a:gd name="connsiteY37" fmla="*/ 517355 h 904545"/>
                    <a:gd name="connsiteX38" fmla="*/ 130769 w 1017588"/>
                    <a:gd name="connsiteY38" fmla="*/ 516443 h 904545"/>
                    <a:gd name="connsiteX39" fmla="*/ 134275 w 1017588"/>
                    <a:gd name="connsiteY39" fmla="*/ 507068 h 904545"/>
                    <a:gd name="connsiteX40" fmla="*/ 213722 w 1017588"/>
                    <a:gd name="connsiteY40" fmla="*/ 463348 h 904545"/>
                    <a:gd name="connsiteX41" fmla="*/ 231098 w 1017588"/>
                    <a:gd name="connsiteY41" fmla="*/ 464803 h 904545"/>
                    <a:gd name="connsiteX42" fmla="*/ 242646 w 1017588"/>
                    <a:gd name="connsiteY42" fmla="*/ 467779 h 904545"/>
                    <a:gd name="connsiteX43" fmla="*/ 248680 w 1017588"/>
                    <a:gd name="connsiteY43" fmla="*/ 451885 h 904545"/>
                    <a:gd name="connsiteX44" fmla="*/ 396076 w 1017588"/>
                    <a:gd name="connsiteY44" fmla="*/ 372004 h 904545"/>
                    <a:gd name="connsiteX45" fmla="*/ 451079 w 1017588"/>
                    <a:gd name="connsiteY45" fmla="*/ 379940 h 904545"/>
                    <a:gd name="connsiteX46" fmla="*/ 471120 w 1017588"/>
                    <a:gd name="connsiteY46" fmla="*/ 389341 h 904545"/>
                    <a:gd name="connsiteX47" fmla="*/ 474265 w 1017588"/>
                    <a:gd name="connsiteY47" fmla="*/ 382694 h 904545"/>
                    <a:gd name="connsiteX48" fmla="*/ 515955 w 1017588"/>
                    <a:gd name="connsiteY48" fmla="*/ 244452 h 904545"/>
                    <a:gd name="connsiteX49" fmla="*/ 523355 w 1017588"/>
                    <a:gd name="connsiteY49" fmla="*/ 187494 h 904545"/>
                    <a:gd name="connsiteX50" fmla="*/ 500118 w 1017588"/>
                    <a:gd name="connsiteY50" fmla="*/ 171826 h 904545"/>
                    <a:gd name="connsiteX51" fmla="*/ 470637 w 1017588"/>
                    <a:gd name="connsiteY51" fmla="*/ 100654 h 904545"/>
                    <a:gd name="connsiteX52" fmla="*/ 571290 w 1017588"/>
                    <a:gd name="connsiteY52" fmla="*/ 0 h 90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17588" h="904545">
                      <a:moveTo>
                        <a:pt x="1017261" y="903896"/>
                      </a:moveTo>
                      <a:lnTo>
                        <a:pt x="1017588" y="904545"/>
                      </a:lnTo>
                      <a:lnTo>
                        <a:pt x="1016745" y="904545"/>
                      </a:lnTo>
                      <a:close/>
                      <a:moveTo>
                        <a:pt x="409657" y="634050"/>
                      </a:moveTo>
                      <a:lnTo>
                        <a:pt x="353842" y="708281"/>
                      </a:lnTo>
                      <a:lnTo>
                        <a:pt x="769849" y="708281"/>
                      </a:lnTo>
                      <a:lnTo>
                        <a:pt x="714035" y="634050"/>
                      </a:lnTo>
                      <a:close/>
                      <a:moveTo>
                        <a:pt x="477866" y="485754"/>
                      </a:moveTo>
                      <a:lnTo>
                        <a:pt x="440981" y="570485"/>
                      </a:lnTo>
                      <a:lnTo>
                        <a:pt x="682710" y="570485"/>
                      </a:lnTo>
                      <a:lnTo>
                        <a:pt x="645825" y="485754"/>
                      </a:lnTo>
                      <a:close/>
                      <a:moveTo>
                        <a:pt x="561362" y="225281"/>
                      </a:moveTo>
                      <a:lnTo>
                        <a:pt x="503235" y="432276"/>
                      </a:lnTo>
                      <a:lnTo>
                        <a:pt x="619488" y="432276"/>
                      </a:lnTo>
                      <a:close/>
                      <a:moveTo>
                        <a:pt x="571290" y="0"/>
                      </a:moveTo>
                      <a:cubicBezTo>
                        <a:pt x="626879" y="0"/>
                        <a:pt x="671943" y="45064"/>
                        <a:pt x="671943" y="100654"/>
                      </a:cubicBezTo>
                      <a:cubicBezTo>
                        <a:pt x="671943" y="128448"/>
                        <a:pt x="660678" y="153611"/>
                        <a:pt x="642463" y="171826"/>
                      </a:cubicBezTo>
                      <a:lnTo>
                        <a:pt x="612008" y="192360"/>
                      </a:lnTo>
                      <a:lnTo>
                        <a:pt x="618086" y="239142"/>
                      </a:lnTo>
                      <a:cubicBezTo>
                        <a:pt x="635602" y="324822"/>
                        <a:pt x="674169" y="425981"/>
                        <a:pt x="730803" y="527524"/>
                      </a:cubicBezTo>
                      <a:cubicBezTo>
                        <a:pt x="796832" y="645911"/>
                        <a:pt x="878232" y="747990"/>
                        <a:pt x="955740" y="812243"/>
                      </a:cubicBezTo>
                      <a:lnTo>
                        <a:pt x="980419" y="830830"/>
                      </a:lnTo>
                      <a:lnTo>
                        <a:pt x="981318" y="832612"/>
                      </a:lnTo>
                      <a:lnTo>
                        <a:pt x="933635" y="892689"/>
                      </a:lnTo>
                      <a:lnTo>
                        <a:pt x="808390" y="760786"/>
                      </a:lnTo>
                      <a:lnTo>
                        <a:pt x="314333" y="760786"/>
                      </a:lnTo>
                      <a:lnTo>
                        <a:pt x="185167" y="896819"/>
                      </a:lnTo>
                      <a:lnTo>
                        <a:pt x="137429" y="847925"/>
                      </a:lnTo>
                      <a:lnTo>
                        <a:pt x="139960" y="846428"/>
                      </a:lnTo>
                      <a:cubicBezTo>
                        <a:pt x="184104" y="816651"/>
                        <a:pt x="230664" y="772782"/>
                        <a:pt x="275818" y="719092"/>
                      </a:cubicBezTo>
                      <a:lnTo>
                        <a:pt x="283575" y="708856"/>
                      </a:lnTo>
                      <a:lnTo>
                        <a:pt x="266564" y="711707"/>
                      </a:lnTo>
                      <a:cubicBezTo>
                        <a:pt x="236801" y="711707"/>
                        <a:pt x="210562" y="699188"/>
                        <a:pt x="195067" y="680147"/>
                      </a:cubicBezTo>
                      <a:lnTo>
                        <a:pt x="190317" y="672882"/>
                      </a:lnTo>
                      <a:lnTo>
                        <a:pt x="169073" y="676110"/>
                      </a:lnTo>
                      <a:cubicBezTo>
                        <a:pt x="160819" y="676939"/>
                        <a:pt x="152322" y="677373"/>
                        <a:pt x="143645" y="677373"/>
                      </a:cubicBezTo>
                      <a:cubicBezTo>
                        <a:pt x="64312" y="677373"/>
                        <a:pt x="0" y="641184"/>
                        <a:pt x="0" y="596543"/>
                      </a:cubicBezTo>
                      <a:cubicBezTo>
                        <a:pt x="0" y="557482"/>
                        <a:pt x="49239" y="524892"/>
                        <a:pt x="114695" y="517355"/>
                      </a:cubicBezTo>
                      <a:lnTo>
                        <a:pt x="130769" y="516443"/>
                      </a:lnTo>
                      <a:lnTo>
                        <a:pt x="134275" y="507068"/>
                      </a:lnTo>
                      <a:cubicBezTo>
                        <a:pt x="147364" y="481376"/>
                        <a:pt x="178007" y="463348"/>
                        <a:pt x="213722" y="463348"/>
                      </a:cubicBezTo>
                      <a:cubicBezTo>
                        <a:pt x="219673" y="463348"/>
                        <a:pt x="225485" y="463849"/>
                        <a:pt x="231098" y="464803"/>
                      </a:cubicBezTo>
                      <a:lnTo>
                        <a:pt x="242646" y="467779"/>
                      </a:lnTo>
                      <a:lnTo>
                        <a:pt x="248680" y="451885"/>
                      </a:lnTo>
                      <a:cubicBezTo>
                        <a:pt x="272964" y="404942"/>
                        <a:pt x="329816" y="372004"/>
                        <a:pt x="396076" y="372004"/>
                      </a:cubicBezTo>
                      <a:cubicBezTo>
                        <a:pt x="415403" y="372004"/>
                        <a:pt x="433928" y="374806"/>
                        <a:pt x="451079" y="379940"/>
                      </a:cubicBezTo>
                      <a:lnTo>
                        <a:pt x="471120" y="389341"/>
                      </a:lnTo>
                      <a:lnTo>
                        <a:pt x="474265" y="382694"/>
                      </a:lnTo>
                      <a:cubicBezTo>
                        <a:pt x="493176" y="334002"/>
                        <a:pt x="507197" y="287292"/>
                        <a:pt x="515955" y="244452"/>
                      </a:cubicBezTo>
                      <a:lnTo>
                        <a:pt x="523355" y="187494"/>
                      </a:lnTo>
                      <a:lnTo>
                        <a:pt x="500118" y="171826"/>
                      </a:lnTo>
                      <a:cubicBezTo>
                        <a:pt x="481903" y="153611"/>
                        <a:pt x="470637" y="128448"/>
                        <a:pt x="470637" y="100654"/>
                      </a:cubicBezTo>
                      <a:cubicBezTo>
                        <a:pt x="470637" y="45064"/>
                        <a:pt x="515701" y="0"/>
                        <a:pt x="571290" y="0"/>
                      </a:cubicBezTo>
                      <a:close/>
                    </a:path>
                  </a:pathLst>
                </a:custGeom>
                <a:grp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Intel Clear Light"/>
                    <a:ea typeface="+mn-ea"/>
                    <a:cs typeface="+mn-cs"/>
                  </a:endParaRPr>
                </a:p>
              </p:txBody>
            </p:sp>
            <p:grpSp>
              <p:nvGrpSpPr>
                <p:cNvPr id="103" name="Group 102">
                  <a:extLst>
                    <a:ext uri="{FF2B5EF4-FFF2-40B4-BE49-F238E27FC236}">
                      <a16:creationId xmlns:a16="http://schemas.microsoft.com/office/drawing/2014/main" id="{F63CD1C5-D0CC-4836-BD31-038DBF3D625A}"/>
                    </a:ext>
                  </a:extLst>
                </p:cNvPr>
                <p:cNvGrpSpPr/>
                <p:nvPr/>
              </p:nvGrpSpPr>
              <p:grpSpPr>
                <a:xfrm>
                  <a:off x="3069270" y="3259382"/>
                  <a:ext cx="260999" cy="409648"/>
                  <a:chOff x="7554913" y="1449388"/>
                  <a:chExt cx="239713" cy="376237"/>
                </a:xfrm>
                <a:grpFill/>
              </p:grpSpPr>
              <p:sp>
                <p:nvSpPr>
                  <p:cNvPr id="108" name="Freeform 85">
                    <a:extLst>
                      <a:ext uri="{FF2B5EF4-FFF2-40B4-BE49-F238E27FC236}">
                        <a16:creationId xmlns:a16="http://schemas.microsoft.com/office/drawing/2014/main" id="{FF4C0A64-14CE-458C-AA48-96C68579A441}"/>
                      </a:ext>
                    </a:extLst>
                  </p:cNvPr>
                  <p:cNvSpPr>
                    <a:spLocks/>
                  </p:cNvSpPr>
                  <p:nvPr/>
                </p:nvSpPr>
                <p:spPr bwMode="auto">
                  <a:xfrm>
                    <a:off x="7554913" y="1555750"/>
                    <a:ext cx="63500" cy="165100"/>
                  </a:xfrm>
                  <a:custGeom>
                    <a:avLst/>
                    <a:gdLst>
                      <a:gd name="T0" fmla="*/ 17 w 17"/>
                      <a:gd name="T1" fmla="*/ 22 h 44"/>
                      <a:gd name="T2" fmla="*/ 9 w 17"/>
                      <a:gd name="T3" fmla="*/ 2 h 44"/>
                      <a:gd name="T4" fmla="*/ 5 w 17"/>
                      <a:gd name="T5" fmla="*/ 0 h 44"/>
                      <a:gd name="T6" fmla="*/ 0 w 17"/>
                      <a:gd name="T7" fmla="*/ 4 h 44"/>
                      <a:gd name="T8" fmla="*/ 2 w 17"/>
                      <a:gd name="T9" fmla="*/ 8 h 44"/>
                      <a:gd name="T10" fmla="*/ 2 w 17"/>
                      <a:gd name="T11" fmla="*/ 8 h 44"/>
                      <a:gd name="T12" fmla="*/ 8 w 17"/>
                      <a:gd name="T13" fmla="*/ 22 h 44"/>
                      <a:gd name="T14" fmla="*/ 2 w 17"/>
                      <a:gd name="T15" fmla="*/ 36 h 44"/>
                      <a:gd name="T16" fmla="*/ 0 w 17"/>
                      <a:gd name="T17" fmla="*/ 39 h 44"/>
                      <a:gd name="T18" fmla="*/ 5 w 17"/>
                      <a:gd name="T19" fmla="*/ 44 h 44"/>
                      <a:gd name="T20" fmla="*/ 8 w 17"/>
                      <a:gd name="T21" fmla="*/ 43 h 44"/>
                      <a:gd name="T22" fmla="*/ 8 w 17"/>
                      <a:gd name="T23" fmla="*/ 43 h 44"/>
                      <a:gd name="T24" fmla="*/ 17 w 17"/>
                      <a:gd name="T2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4">
                        <a:moveTo>
                          <a:pt x="17" y="22"/>
                        </a:moveTo>
                        <a:cubicBezTo>
                          <a:pt x="17" y="14"/>
                          <a:pt x="14" y="7"/>
                          <a:pt x="9" y="2"/>
                        </a:cubicBezTo>
                        <a:cubicBezTo>
                          <a:pt x="8" y="0"/>
                          <a:pt x="7" y="0"/>
                          <a:pt x="5" y="0"/>
                        </a:cubicBezTo>
                        <a:cubicBezTo>
                          <a:pt x="2" y="0"/>
                          <a:pt x="0" y="2"/>
                          <a:pt x="0" y="4"/>
                        </a:cubicBezTo>
                        <a:cubicBezTo>
                          <a:pt x="0" y="6"/>
                          <a:pt x="1" y="7"/>
                          <a:pt x="2" y="8"/>
                        </a:cubicBezTo>
                        <a:cubicBezTo>
                          <a:pt x="2" y="8"/>
                          <a:pt x="2" y="8"/>
                          <a:pt x="2" y="8"/>
                        </a:cubicBezTo>
                        <a:cubicBezTo>
                          <a:pt x="5" y="11"/>
                          <a:pt x="8" y="16"/>
                          <a:pt x="8" y="22"/>
                        </a:cubicBezTo>
                        <a:cubicBezTo>
                          <a:pt x="8" y="27"/>
                          <a:pt x="6" y="32"/>
                          <a:pt x="2" y="36"/>
                        </a:cubicBezTo>
                        <a:cubicBezTo>
                          <a:pt x="1" y="37"/>
                          <a:pt x="0" y="38"/>
                          <a:pt x="0" y="39"/>
                        </a:cubicBezTo>
                        <a:cubicBezTo>
                          <a:pt x="0" y="42"/>
                          <a:pt x="2" y="44"/>
                          <a:pt x="5" y="44"/>
                        </a:cubicBezTo>
                        <a:cubicBezTo>
                          <a:pt x="6" y="44"/>
                          <a:pt x="7" y="43"/>
                          <a:pt x="8" y="43"/>
                        </a:cubicBezTo>
                        <a:cubicBezTo>
                          <a:pt x="8" y="43"/>
                          <a:pt x="8" y="43"/>
                          <a:pt x="8" y="43"/>
                        </a:cubicBezTo>
                        <a:cubicBezTo>
                          <a:pt x="14" y="37"/>
                          <a:pt x="17" y="30"/>
                          <a:pt x="17" y="22"/>
                        </a:cubicBezTo>
                      </a:path>
                    </a:pathLst>
                  </a:custGeom>
                  <a:grp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Intel Clear Light"/>
                      <a:ea typeface="+mn-ea"/>
                      <a:cs typeface="+mn-cs"/>
                    </a:endParaRPr>
                  </a:p>
                </p:txBody>
              </p:sp>
              <p:sp>
                <p:nvSpPr>
                  <p:cNvPr id="109" name="Freeform 86">
                    <a:extLst>
                      <a:ext uri="{FF2B5EF4-FFF2-40B4-BE49-F238E27FC236}">
                        <a16:creationId xmlns:a16="http://schemas.microsoft.com/office/drawing/2014/main" id="{ABCA7D66-2685-4358-BBF9-0BB60CFDD693}"/>
                      </a:ext>
                    </a:extLst>
                  </p:cNvPr>
                  <p:cNvSpPr>
                    <a:spLocks/>
                  </p:cNvSpPr>
                  <p:nvPr/>
                </p:nvSpPr>
                <p:spPr bwMode="auto">
                  <a:xfrm>
                    <a:off x="7659688" y="1449388"/>
                    <a:ext cx="134938" cy="376237"/>
                  </a:xfrm>
                  <a:custGeom>
                    <a:avLst/>
                    <a:gdLst>
                      <a:gd name="T0" fmla="*/ 9 w 36"/>
                      <a:gd name="T1" fmla="*/ 1 h 100"/>
                      <a:gd name="T2" fmla="*/ 9 w 36"/>
                      <a:gd name="T3" fmla="*/ 1 h 100"/>
                      <a:gd name="T4" fmla="*/ 5 w 36"/>
                      <a:gd name="T5" fmla="*/ 0 h 100"/>
                      <a:gd name="T6" fmla="*/ 0 w 36"/>
                      <a:gd name="T7" fmla="*/ 4 h 100"/>
                      <a:gd name="T8" fmla="*/ 2 w 36"/>
                      <a:gd name="T9" fmla="*/ 8 h 100"/>
                      <a:gd name="T10" fmla="*/ 2 w 36"/>
                      <a:gd name="T11" fmla="*/ 8 h 100"/>
                      <a:gd name="T12" fmla="*/ 19 w 36"/>
                      <a:gd name="T13" fmla="*/ 50 h 100"/>
                      <a:gd name="T14" fmla="*/ 2 w 36"/>
                      <a:gd name="T15" fmla="*/ 92 h 100"/>
                      <a:gd name="T16" fmla="*/ 2 w 36"/>
                      <a:gd name="T17" fmla="*/ 92 h 100"/>
                      <a:gd name="T18" fmla="*/ 0 w 36"/>
                      <a:gd name="T19" fmla="*/ 95 h 100"/>
                      <a:gd name="T20" fmla="*/ 5 w 36"/>
                      <a:gd name="T21" fmla="*/ 100 h 100"/>
                      <a:gd name="T22" fmla="*/ 8 w 36"/>
                      <a:gd name="T23" fmla="*/ 99 h 100"/>
                      <a:gd name="T24" fmla="*/ 8 w 36"/>
                      <a:gd name="T25" fmla="*/ 99 h 100"/>
                      <a:gd name="T26" fmla="*/ 9 w 36"/>
                      <a:gd name="T27" fmla="*/ 98 h 100"/>
                      <a:gd name="T28" fmla="*/ 9 w 36"/>
                      <a:gd name="T29"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00">
                        <a:moveTo>
                          <a:pt x="9" y="1"/>
                        </a:moveTo>
                        <a:cubicBezTo>
                          <a:pt x="9" y="1"/>
                          <a:pt x="9" y="1"/>
                          <a:pt x="9" y="1"/>
                        </a:cubicBezTo>
                        <a:cubicBezTo>
                          <a:pt x="8" y="0"/>
                          <a:pt x="6" y="0"/>
                          <a:pt x="5" y="0"/>
                        </a:cubicBezTo>
                        <a:cubicBezTo>
                          <a:pt x="2" y="0"/>
                          <a:pt x="0" y="2"/>
                          <a:pt x="0" y="4"/>
                        </a:cubicBezTo>
                        <a:cubicBezTo>
                          <a:pt x="0" y="6"/>
                          <a:pt x="1" y="7"/>
                          <a:pt x="2" y="8"/>
                        </a:cubicBezTo>
                        <a:cubicBezTo>
                          <a:pt x="2" y="8"/>
                          <a:pt x="2" y="8"/>
                          <a:pt x="2" y="8"/>
                        </a:cubicBezTo>
                        <a:cubicBezTo>
                          <a:pt x="13" y="18"/>
                          <a:pt x="19" y="33"/>
                          <a:pt x="19" y="50"/>
                        </a:cubicBezTo>
                        <a:cubicBezTo>
                          <a:pt x="19" y="66"/>
                          <a:pt x="13" y="81"/>
                          <a:pt x="2" y="92"/>
                        </a:cubicBezTo>
                        <a:cubicBezTo>
                          <a:pt x="2" y="92"/>
                          <a:pt x="2" y="92"/>
                          <a:pt x="2" y="92"/>
                        </a:cubicBezTo>
                        <a:cubicBezTo>
                          <a:pt x="1" y="93"/>
                          <a:pt x="0" y="94"/>
                          <a:pt x="0" y="95"/>
                        </a:cubicBezTo>
                        <a:cubicBezTo>
                          <a:pt x="0" y="98"/>
                          <a:pt x="3" y="100"/>
                          <a:pt x="5" y="100"/>
                        </a:cubicBezTo>
                        <a:cubicBezTo>
                          <a:pt x="6" y="100"/>
                          <a:pt x="8" y="100"/>
                          <a:pt x="8" y="99"/>
                        </a:cubicBezTo>
                        <a:cubicBezTo>
                          <a:pt x="8" y="99"/>
                          <a:pt x="8" y="99"/>
                          <a:pt x="8" y="99"/>
                        </a:cubicBezTo>
                        <a:cubicBezTo>
                          <a:pt x="9" y="99"/>
                          <a:pt x="9" y="99"/>
                          <a:pt x="9" y="98"/>
                        </a:cubicBezTo>
                        <a:cubicBezTo>
                          <a:pt x="36" y="72"/>
                          <a:pt x="36" y="28"/>
                          <a:pt x="9" y="1"/>
                        </a:cubicBezTo>
                      </a:path>
                    </a:pathLst>
                  </a:custGeom>
                  <a:grp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Intel Clear Light"/>
                      <a:ea typeface="+mn-ea"/>
                      <a:cs typeface="+mn-cs"/>
                    </a:endParaRPr>
                  </a:p>
                </p:txBody>
              </p:sp>
              <p:sp>
                <p:nvSpPr>
                  <p:cNvPr id="110" name="Freeform 87">
                    <a:extLst>
                      <a:ext uri="{FF2B5EF4-FFF2-40B4-BE49-F238E27FC236}">
                        <a16:creationId xmlns:a16="http://schemas.microsoft.com/office/drawing/2014/main" id="{E63B53A8-2676-46D2-A166-620EA651D404}"/>
                      </a:ext>
                    </a:extLst>
                  </p:cNvPr>
                  <p:cNvSpPr>
                    <a:spLocks/>
                  </p:cNvSpPr>
                  <p:nvPr/>
                </p:nvSpPr>
                <p:spPr bwMode="auto">
                  <a:xfrm>
                    <a:off x="7607301" y="1503363"/>
                    <a:ext cx="85725" cy="269875"/>
                  </a:xfrm>
                  <a:custGeom>
                    <a:avLst/>
                    <a:gdLst>
                      <a:gd name="T0" fmla="*/ 9 w 23"/>
                      <a:gd name="T1" fmla="*/ 1 h 72"/>
                      <a:gd name="T2" fmla="*/ 9 w 23"/>
                      <a:gd name="T3" fmla="*/ 1 h 72"/>
                      <a:gd name="T4" fmla="*/ 8 w 23"/>
                      <a:gd name="T5" fmla="*/ 1 h 72"/>
                      <a:gd name="T6" fmla="*/ 5 w 23"/>
                      <a:gd name="T7" fmla="*/ 0 h 72"/>
                      <a:gd name="T8" fmla="*/ 0 w 23"/>
                      <a:gd name="T9" fmla="*/ 4 h 72"/>
                      <a:gd name="T10" fmla="*/ 2 w 23"/>
                      <a:gd name="T11" fmla="*/ 8 h 72"/>
                      <a:gd name="T12" fmla="*/ 13 w 23"/>
                      <a:gd name="T13" fmla="*/ 36 h 72"/>
                      <a:gd name="T14" fmla="*/ 1 w 23"/>
                      <a:gd name="T15" fmla="*/ 64 h 72"/>
                      <a:gd name="T16" fmla="*/ 1 w 23"/>
                      <a:gd name="T17" fmla="*/ 64 h 72"/>
                      <a:gd name="T18" fmla="*/ 0 w 23"/>
                      <a:gd name="T19" fmla="*/ 67 h 72"/>
                      <a:gd name="T20" fmla="*/ 5 w 23"/>
                      <a:gd name="T21" fmla="*/ 72 h 72"/>
                      <a:gd name="T22" fmla="*/ 9 w 23"/>
                      <a:gd name="T23" fmla="*/ 71 h 72"/>
                      <a:gd name="T24" fmla="*/ 9 w 23"/>
                      <a:gd name="T25" fmla="*/ 71 h 72"/>
                      <a:gd name="T26" fmla="*/ 9 w 23"/>
                      <a:gd name="T27" fmla="*/ 70 h 72"/>
                      <a:gd name="T28" fmla="*/ 23 w 23"/>
                      <a:gd name="T29" fmla="*/ 36 h 72"/>
                      <a:gd name="T30" fmla="*/ 9 w 23"/>
                      <a:gd name="T3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72">
                        <a:moveTo>
                          <a:pt x="9" y="1"/>
                        </a:moveTo>
                        <a:cubicBezTo>
                          <a:pt x="9" y="1"/>
                          <a:pt x="9" y="1"/>
                          <a:pt x="9" y="1"/>
                        </a:cubicBezTo>
                        <a:cubicBezTo>
                          <a:pt x="8" y="1"/>
                          <a:pt x="8" y="1"/>
                          <a:pt x="8" y="1"/>
                        </a:cubicBezTo>
                        <a:cubicBezTo>
                          <a:pt x="8" y="0"/>
                          <a:pt x="6" y="0"/>
                          <a:pt x="5" y="0"/>
                        </a:cubicBezTo>
                        <a:cubicBezTo>
                          <a:pt x="2" y="0"/>
                          <a:pt x="0" y="2"/>
                          <a:pt x="0" y="4"/>
                        </a:cubicBezTo>
                        <a:cubicBezTo>
                          <a:pt x="0" y="6"/>
                          <a:pt x="1" y="7"/>
                          <a:pt x="2" y="8"/>
                        </a:cubicBezTo>
                        <a:cubicBezTo>
                          <a:pt x="9" y="15"/>
                          <a:pt x="13" y="25"/>
                          <a:pt x="13" y="36"/>
                        </a:cubicBezTo>
                        <a:cubicBezTo>
                          <a:pt x="13" y="47"/>
                          <a:pt x="9" y="57"/>
                          <a:pt x="1" y="64"/>
                        </a:cubicBezTo>
                        <a:cubicBezTo>
                          <a:pt x="1" y="64"/>
                          <a:pt x="1" y="64"/>
                          <a:pt x="1" y="64"/>
                        </a:cubicBezTo>
                        <a:cubicBezTo>
                          <a:pt x="1" y="65"/>
                          <a:pt x="0" y="66"/>
                          <a:pt x="0" y="67"/>
                        </a:cubicBezTo>
                        <a:cubicBezTo>
                          <a:pt x="0" y="70"/>
                          <a:pt x="2" y="72"/>
                          <a:pt x="5" y="72"/>
                        </a:cubicBezTo>
                        <a:cubicBezTo>
                          <a:pt x="6" y="72"/>
                          <a:pt x="8" y="72"/>
                          <a:pt x="9" y="71"/>
                        </a:cubicBezTo>
                        <a:cubicBezTo>
                          <a:pt x="9" y="71"/>
                          <a:pt x="9" y="71"/>
                          <a:pt x="9" y="71"/>
                        </a:cubicBezTo>
                        <a:cubicBezTo>
                          <a:pt x="9" y="71"/>
                          <a:pt x="9" y="71"/>
                          <a:pt x="9" y="70"/>
                        </a:cubicBezTo>
                        <a:cubicBezTo>
                          <a:pt x="18" y="61"/>
                          <a:pt x="23" y="49"/>
                          <a:pt x="23" y="36"/>
                        </a:cubicBezTo>
                        <a:cubicBezTo>
                          <a:pt x="23" y="23"/>
                          <a:pt x="18" y="10"/>
                          <a:pt x="9" y="1"/>
                        </a:cubicBezTo>
                      </a:path>
                    </a:pathLst>
                  </a:custGeom>
                  <a:grp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Intel Clear Light"/>
                      <a:ea typeface="+mn-ea"/>
                      <a:cs typeface="+mn-cs"/>
                    </a:endParaRPr>
                  </a:p>
                </p:txBody>
              </p:sp>
            </p:grpSp>
            <p:grpSp>
              <p:nvGrpSpPr>
                <p:cNvPr id="104" name="Group 103">
                  <a:extLst>
                    <a:ext uri="{FF2B5EF4-FFF2-40B4-BE49-F238E27FC236}">
                      <a16:creationId xmlns:a16="http://schemas.microsoft.com/office/drawing/2014/main" id="{2DEB5B8F-6801-4722-8788-CADF0A2217EA}"/>
                    </a:ext>
                  </a:extLst>
                </p:cNvPr>
                <p:cNvGrpSpPr/>
                <p:nvPr/>
              </p:nvGrpSpPr>
              <p:grpSpPr>
                <a:xfrm rot="10800000">
                  <a:off x="2528763" y="3259382"/>
                  <a:ext cx="260999" cy="409648"/>
                  <a:chOff x="7554913" y="1449388"/>
                  <a:chExt cx="239713" cy="376237"/>
                </a:xfrm>
                <a:grpFill/>
              </p:grpSpPr>
              <p:sp>
                <p:nvSpPr>
                  <p:cNvPr id="105" name="Freeform 85">
                    <a:extLst>
                      <a:ext uri="{FF2B5EF4-FFF2-40B4-BE49-F238E27FC236}">
                        <a16:creationId xmlns:a16="http://schemas.microsoft.com/office/drawing/2014/main" id="{3A2113DB-8308-4519-A03D-4E5D03C41239}"/>
                      </a:ext>
                    </a:extLst>
                  </p:cNvPr>
                  <p:cNvSpPr>
                    <a:spLocks/>
                  </p:cNvSpPr>
                  <p:nvPr/>
                </p:nvSpPr>
                <p:spPr bwMode="auto">
                  <a:xfrm>
                    <a:off x="7554913" y="1555750"/>
                    <a:ext cx="63500" cy="165100"/>
                  </a:xfrm>
                  <a:custGeom>
                    <a:avLst/>
                    <a:gdLst>
                      <a:gd name="T0" fmla="*/ 17 w 17"/>
                      <a:gd name="T1" fmla="*/ 22 h 44"/>
                      <a:gd name="T2" fmla="*/ 9 w 17"/>
                      <a:gd name="T3" fmla="*/ 2 h 44"/>
                      <a:gd name="T4" fmla="*/ 5 w 17"/>
                      <a:gd name="T5" fmla="*/ 0 h 44"/>
                      <a:gd name="T6" fmla="*/ 0 w 17"/>
                      <a:gd name="T7" fmla="*/ 4 h 44"/>
                      <a:gd name="T8" fmla="*/ 2 w 17"/>
                      <a:gd name="T9" fmla="*/ 8 h 44"/>
                      <a:gd name="T10" fmla="*/ 2 w 17"/>
                      <a:gd name="T11" fmla="*/ 8 h 44"/>
                      <a:gd name="T12" fmla="*/ 8 w 17"/>
                      <a:gd name="T13" fmla="*/ 22 h 44"/>
                      <a:gd name="T14" fmla="*/ 2 w 17"/>
                      <a:gd name="T15" fmla="*/ 36 h 44"/>
                      <a:gd name="T16" fmla="*/ 0 w 17"/>
                      <a:gd name="T17" fmla="*/ 39 h 44"/>
                      <a:gd name="T18" fmla="*/ 5 w 17"/>
                      <a:gd name="T19" fmla="*/ 44 h 44"/>
                      <a:gd name="T20" fmla="*/ 8 w 17"/>
                      <a:gd name="T21" fmla="*/ 43 h 44"/>
                      <a:gd name="T22" fmla="*/ 8 w 17"/>
                      <a:gd name="T23" fmla="*/ 43 h 44"/>
                      <a:gd name="T24" fmla="*/ 17 w 17"/>
                      <a:gd name="T2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4">
                        <a:moveTo>
                          <a:pt x="17" y="22"/>
                        </a:moveTo>
                        <a:cubicBezTo>
                          <a:pt x="17" y="14"/>
                          <a:pt x="14" y="7"/>
                          <a:pt x="9" y="2"/>
                        </a:cubicBezTo>
                        <a:cubicBezTo>
                          <a:pt x="8" y="0"/>
                          <a:pt x="7" y="0"/>
                          <a:pt x="5" y="0"/>
                        </a:cubicBezTo>
                        <a:cubicBezTo>
                          <a:pt x="2" y="0"/>
                          <a:pt x="0" y="2"/>
                          <a:pt x="0" y="4"/>
                        </a:cubicBezTo>
                        <a:cubicBezTo>
                          <a:pt x="0" y="6"/>
                          <a:pt x="1" y="7"/>
                          <a:pt x="2" y="8"/>
                        </a:cubicBezTo>
                        <a:cubicBezTo>
                          <a:pt x="2" y="8"/>
                          <a:pt x="2" y="8"/>
                          <a:pt x="2" y="8"/>
                        </a:cubicBezTo>
                        <a:cubicBezTo>
                          <a:pt x="5" y="11"/>
                          <a:pt x="8" y="16"/>
                          <a:pt x="8" y="22"/>
                        </a:cubicBezTo>
                        <a:cubicBezTo>
                          <a:pt x="8" y="27"/>
                          <a:pt x="6" y="32"/>
                          <a:pt x="2" y="36"/>
                        </a:cubicBezTo>
                        <a:cubicBezTo>
                          <a:pt x="1" y="37"/>
                          <a:pt x="0" y="38"/>
                          <a:pt x="0" y="39"/>
                        </a:cubicBezTo>
                        <a:cubicBezTo>
                          <a:pt x="0" y="42"/>
                          <a:pt x="2" y="44"/>
                          <a:pt x="5" y="44"/>
                        </a:cubicBezTo>
                        <a:cubicBezTo>
                          <a:pt x="6" y="44"/>
                          <a:pt x="7" y="43"/>
                          <a:pt x="8" y="43"/>
                        </a:cubicBezTo>
                        <a:cubicBezTo>
                          <a:pt x="8" y="43"/>
                          <a:pt x="8" y="43"/>
                          <a:pt x="8" y="43"/>
                        </a:cubicBezTo>
                        <a:cubicBezTo>
                          <a:pt x="14" y="37"/>
                          <a:pt x="17" y="30"/>
                          <a:pt x="17" y="22"/>
                        </a:cubicBezTo>
                      </a:path>
                    </a:pathLst>
                  </a:custGeom>
                  <a:grp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Intel Clear Light"/>
                      <a:ea typeface="+mn-ea"/>
                      <a:cs typeface="+mn-cs"/>
                    </a:endParaRPr>
                  </a:p>
                </p:txBody>
              </p:sp>
              <p:sp>
                <p:nvSpPr>
                  <p:cNvPr id="106" name="Freeform 86">
                    <a:extLst>
                      <a:ext uri="{FF2B5EF4-FFF2-40B4-BE49-F238E27FC236}">
                        <a16:creationId xmlns:a16="http://schemas.microsoft.com/office/drawing/2014/main" id="{B3052918-8D8F-434C-B935-D0681FDFCD78}"/>
                      </a:ext>
                    </a:extLst>
                  </p:cNvPr>
                  <p:cNvSpPr>
                    <a:spLocks/>
                  </p:cNvSpPr>
                  <p:nvPr/>
                </p:nvSpPr>
                <p:spPr bwMode="auto">
                  <a:xfrm>
                    <a:off x="7659688" y="1449388"/>
                    <a:ext cx="134938" cy="376237"/>
                  </a:xfrm>
                  <a:custGeom>
                    <a:avLst/>
                    <a:gdLst>
                      <a:gd name="T0" fmla="*/ 9 w 36"/>
                      <a:gd name="T1" fmla="*/ 1 h 100"/>
                      <a:gd name="T2" fmla="*/ 9 w 36"/>
                      <a:gd name="T3" fmla="*/ 1 h 100"/>
                      <a:gd name="T4" fmla="*/ 5 w 36"/>
                      <a:gd name="T5" fmla="*/ 0 h 100"/>
                      <a:gd name="T6" fmla="*/ 0 w 36"/>
                      <a:gd name="T7" fmla="*/ 4 h 100"/>
                      <a:gd name="T8" fmla="*/ 2 w 36"/>
                      <a:gd name="T9" fmla="*/ 8 h 100"/>
                      <a:gd name="T10" fmla="*/ 2 w 36"/>
                      <a:gd name="T11" fmla="*/ 8 h 100"/>
                      <a:gd name="T12" fmla="*/ 19 w 36"/>
                      <a:gd name="T13" fmla="*/ 50 h 100"/>
                      <a:gd name="T14" fmla="*/ 2 w 36"/>
                      <a:gd name="T15" fmla="*/ 92 h 100"/>
                      <a:gd name="T16" fmla="*/ 2 w 36"/>
                      <a:gd name="T17" fmla="*/ 92 h 100"/>
                      <a:gd name="T18" fmla="*/ 0 w 36"/>
                      <a:gd name="T19" fmla="*/ 95 h 100"/>
                      <a:gd name="T20" fmla="*/ 5 w 36"/>
                      <a:gd name="T21" fmla="*/ 100 h 100"/>
                      <a:gd name="T22" fmla="*/ 8 w 36"/>
                      <a:gd name="T23" fmla="*/ 99 h 100"/>
                      <a:gd name="T24" fmla="*/ 8 w 36"/>
                      <a:gd name="T25" fmla="*/ 99 h 100"/>
                      <a:gd name="T26" fmla="*/ 9 w 36"/>
                      <a:gd name="T27" fmla="*/ 98 h 100"/>
                      <a:gd name="T28" fmla="*/ 9 w 36"/>
                      <a:gd name="T29"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00">
                        <a:moveTo>
                          <a:pt x="9" y="1"/>
                        </a:moveTo>
                        <a:cubicBezTo>
                          <a:pt x="9" y="1"/>
                          <a:pt x="9" y="1"/>
                          <a:pt x="9" y="1"/>
                        </a:cubicBezTo>
                        <a:cubicBezTo>
                          <a:pt x="8" y="0"/>
                          <a:pt x="6" y="0"/>
                          <a:pt x="5" y="0"/>
                        </a:cubicBezTo>
                        <a:cubicBezTo>
                          <a:pt x="2" y="0"/>
                          <a:pt x="0" y="2"/>
                          <a:pt x="0" y="4"/>
                        </a:cubicBezTo>
                        <a:cubicBezTo>
                          <a:pt x="0" y="6"/>
                          <a:pt x="1" y="7"/>
                          <a:pt x="2" y="8"/>
                        </a:cubicBezTo>
                        <a:cubicBezTo>
                          <a:pt x="2" y="8"/>
                          <a:pt x="2" y="8"/>
                          <a:pt x="2" y="8"/>
                        </a:cubicBezTo>
                        <a:cubicBezTo>
                          <a:pt x="13" y="18"/>
                          <a:pt x="19" y="33"/>
                          <a:pt x="19" y="50"/>
                        </a:cubicBezTo>
                        <a:cubicBezTo>
                          <a:pt x="19" y="66"/>
                          <a:pt x="13" y="81"/>
                          <a:pt x="2" y="92"/>
                        </a:cubicBezTo>
                        <a:cubicBezTo>
                          <a:pt x="2" y="92"/>
                          <a:pt x="2" y="92"/>
                          <a:pt x="2" y="92"/>
                        </a:cubicBezTo>
                        <a:cubicBezTo>
                          <a:pt x="1" y="93"/>
                          <a:pt x="0" y="94"/>
                          <a:pt x="0" y="95"/>
                        </a:cubicBezTo>
                        <a:cubicBezTo>
                          <a:pt x="0" y="98"/>
                          <a:pt x="3" y="100"/>
                          <a:pt x="5" y="100"/>
                        </a:cubicBezTo>
                        <a:cubicBezTo>
                          <a:pt x="6" y="100"/>
                          <a:pt x="8" y="100"/>
                          <a:pt x="8" y="99"/>
                        </a:cubicBezTo>
                        <a:cubicBezTo>
                          <a:pt x="8" y="99"/>
                          <a:pt x="8" y="99"/>
                          <a:pt x="8" y="99"/>
                        </a:cubicBezTo>
                        <a:cubicBezTo>
                          <a:pt x="9" y="99"/>
                          <a:pt x="9" y="99"/>
                          <a:pt x="9" y="98"/>
                        </a:cubicBezTo>
                        <a:cubicBezTo>
                          <a:pt x="36" y="72"/>
                          <a:pt x="36" y="28"/>
                          <a:pt x="9" y="1"/>
                        </a:cubicBezTo>
                      </a:path>
                    </a:pathLst>
                  </a:custGeom>
                  <a:grp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Intel Clear Light"/>
                      <a:ea typeface="+mn-ea"/>
                      <a:cs typeface="+mn-cs"/>
                    </a:endParaRPr>
                  </a:p>
                </p:txBody>
              </p:sp>
              <p:sp>
                <p:nvSpPr>
                  <p:cNvPr id="107" name="Freeform 87">
                    <a:extLst>
                      <a:ext uri="{FF2B5EF4-FFF2-40B4-BE49-F238E27FC236}">
                        <a16:creationId xmlns:a16="http://schemas.microsoft.com/office/drawing/2014/main" id="{8907676D-1D2E-4FDF-8FCD-460E2FCCD8CF}"/>
                      </a:ext>
                    </a:extLst>
                  </p:cNvPr>
                  <p:cNvSpPr>
                    <a:spLocks/>
                  </p:cNvSpPr>
                  <p:nvPr/>
                </p:nvSpPr>
                <p:spPr bwMode="auto">
                  <a:xfrm>
                    <a:off x="7607301" y="1503363"/>
                    <a:ext cx="85725" cy="269875"/>
                  </a:xfrm>
                  <a:custGeom>
                    <a:avLst/>
                    <a:gdLst>
                      <a:gd name="T0" fmla="*/ 9 w 23"/>
                      <a:gd name="T1" fmla="*/ 1 h 72"/>
                      <a:gd name="T2" fmla="*/ 9 w 23"/>
                      <a:gd name="T3" fmla="*/ 1 h 72"/>
                      <a:gd name="T4" fmla="*/ 8 w 23"/>
                      <a:gd name="T5" fmla="*/ 1 h 72"/>
                      <a:gd name="T6" fmla="*/ 5 w 23"/>
                      <a:gd name="T7" fmla="*/ 0 h 72"/>
                      <a:gd name="T8" fmla="*/ 0 w 23"/>
                      <a:gd name="T9" fmla="*/ 4 h 72"/>
                      <a:gd name="T10" fmla="*/ 2 w 23"/>
                      <a:gd name="T11" fmla="*/ 8 h 72"/>
                      <a:gd name="T12" fmla="*/ 13 w 23"/>
                      <a:gd name="T13" fmla="*/ 36 h 72"/>
                      <a:gd name="T14" fmla="*/ 1 w 23"/>
                      <a:gd name="T15" fmla="*/ 64 h 72"/>
                      <a:gd name="T16" fmla="*/ 1 w 23"/>
                      <a:gd name="T17" fmla="*/ 64 h 72"/>
                      <a:gd name="T18" fmla="*/ 0 w 23"/>
                      <a:gd name="T19" fmla="*/ 67 h 72"/>
                      <a:gd name="T20" fmla="*/ 5 w 23"/>
                      <a:gd name="T21" fmla="*/ 72 h 72"/>
                      <a:gd name="T22" fmla="*/ 9 w 23"/>
                      <a:gd name="T23" fmla="*/ 71 h 72"/>
                      <a:gd name="T24" fmla="*/ 9 w 23"/>
                      <a:gd name="T25" fmla="*/ 71 h 72"/>
                      <a:gd name="T26" fmla="*/ 9 w 23"/>
                      <a:gd name="T27" fmla="*/ 70 h 72"/>
                      <a:gd name="T28" fmla="*/ 23 w 23"/>
                      <a:gd name="T29" fmla="*/ 36 h 72"/>
                      <a:gd name="T30" fmla="*/ 9 w 23"/>
                      <a:gd name="T3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72">
                        <a:moveTo>
                          <a:pt x="9" y="1"/>
                        </a:moveTo>
                        <a:cubicBezTo>
                          <a:pt x="9" y="1"/>
                          <a:pt x="9" y="1"/>
                          <a:pt x="9" y="1"/>
                        </a:cubicBezTo>
                        <a:cubicBezTo>
                          <a:pt x="8" y="1"/>
                          <a:pt x="8" y="1"/>
                          <a:pt x="8" y="1"/>
                        </a:cubicBezTo>
                        <a:cubicBezTo>
                          <a:pt x="8" y="0"/>
                          <a:pt x="6" y="0"/>
                          <a:pt x="5" y="0"/>
                        </a:cubicBezTo>
                        <a:cubicBezTo>
                          <a:pt x="2" y="0"/>
                          <a:pt x="0" y="2"/>
                          <a:pt x="0" y="4"/>
                        </a:cubicBezTo>
                        <a:cubicBezTo>
                          <a:pt x="0" y="6"/>
                          <a:pt x="1" y="7"/>
                          <a:pt x="2" y="8"/>
                        </a:cubicBezTo>
                        <a:cubicBezTo>
                          <a:pt x="9" y="15"/>
                          <a:pt x="13" y="25"/>
                          <a:pt x="13" y="36"/>
                        </a:cubicBezTo>
                        <a:cubicBezTo>
                          <a:pt x="13" y="47"/>
                          <a:pt x="9" y="57"/>
                          <a:pt x="1" y="64"/>
                        </a:cubicBezTo>
                        <a:cubicBezTo>
                          <a:pt x="1" y="64"/>
                          <a:pt x="1" y="64"/>
                          <a:pt x="1" y="64"/>
                        </a:cubicBezTo>
                        <a:cubicBezTo>
                          <a:pt x="1" y="65"/>
                          <a:pt x="0" y="66"/>
                          <a:pt x="0" y="67"/>
                        </a:cubicBezTo>
                        <a:cubicBezTo>
                          <a:pt x="0" y="70"/>
                          <a:pt x="2" y="72"/>
                          <a:pt x="5" y="72"/>
                        </a:cubicBezTo>
                        <a:cubicBezTo>
                          <a:pt x="6" y="72"/>
                          <a:pt x="8" y="72"/>
                          <a:pt x="9" y="71"/>
                        </a:cubicBezTo>
                        <a:cubicBezTo>
                          <a:pt x="9" y="71"/>
                          <a:pt x="9" y="71"/>
                          <a:pt x="9" y="71"/>
                        </a:cubicBezTo>
                        <a:cubicBezTo>
                          <a:pt x="9" y="71"/>
                          <a:pt x="9" y="71"/>
                          <a:pt x="9" y="70"/>
                        </a:cubicBezTo>
                        <a:cubicBezTo>
                          <a:pt x="18" y="61"/>
                          <a:pt x="23" y="49"/>
                          <a:pt x="23" y="36"/>
                        </a:cubicBezTo>
                        <a:cubicBezTo>
                          <a:pt x="23" y="23"/>
                          <a:pt x="18" y="10"/>
                          <a:pt x="9" y="1"/>
                        </a:cubicBezTo>
                      </a:path>
                    </a:pathLst>
                  </a:custGeom>
                  <a:grp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Intel Clear Light"/>
                      <a:ea typeface="+mn-ea"/>
                      <a:cs typeface="+mn-cs"/>
                    </a:endParaRPr>
                  </a:p>
                </p:txBody>
              </p:sp>
            </p:grpSp>
          </p:grpSp>
        </p:grpSp>
        <p:grpSp>
          <p:nvGrpSpPr>
            <p:cNvPr id="184" name="Group 183">
              <a:extLst>
                <a:ext uri="{FF2B5EF4-FFF2-40B4-BE49-F238E27FC236}">
                  <a16:creationId xmlns:a16="http://schemas.microsoft.com/office/drawing/2014/main" id="{B61B60E9-55E7-4D7E-8EF8-BBC395F22D13}"/>
                </a:ext>
              </a:extLst>
            </p:cNvPr>
            <p:cNvGrpSpPr>
              <a:grpSpLocks noChangeAspect="1"/>
            </p:cNvGrpSpPr>
            <p:nvPr/>
          </p:nvGrpSpPr>
          <p:grpSpPr>
            <a:xfrm>
              <a:off x="2843051" y="2457887"/>
              <a:ext cx="822960" cy="822960"/>
              <a:chOff x="2875771" y="2432535"/>
              <a:chExt cx="914400" cy="914400"/>
            </a:xfrm>
          </p:grpSpPr>
          <p:sp>
            <p:nvSpPr>
              <p:cNvPr id="126" name="Oval 125">
                <a:extLst>
                  <a:ext uri="{FF2B5EF4-FFF2-40B4-BE49-F238E27FC236}">
                    <a16:creationId xmlns:a16="http://schemas.microsoft.com/office/drawing/2014/main" id="{285AAA5B-4009-4F0E-AAE5-AD3881EC031E}"/>
                  </a:ext>
                </a:extLst>
              </p:cNvPr>
              <p:cNvSpPr/>
              <p:nvPr/>
            </p:nvSpPr>
            <p:spPr>
              <a:xfrm>
                <a:off x="2875771" y="2432535"/>
                <a:ext cx="914400" cy="914400"/>
              </a:xfrm>
              <a:prstGeom prst="ellipse">
                <a:avLst/>
              </a:prstGeom>
              <a:solidFill>
                <a:schemeClr val="tx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Light"/>
                  <a:ea typeface="+mn-ea"/>
                  <a:cs typeface="+mn-cs"/>
                </a:endParaRPr>
              </a:p>
            </p:txBody>
          </p:sp>
          <p:grpSp>
            <p:nvGrpSpPr>
              <p:cNvPr id="127" name="Group 126">
                <a:extLst>
                  <a:ext uri="{FF2B5EF4-FFF2-40B4-BE49-F238E27FC236}">
                    <a16:creationId xmlns:a16="http://schemas.microsoft.com/office/drawing/2014/main" id="{0B512632-6746-4E41-8CCB-7AD586DB95CC}"/>
                  </a:ext>
                </a:extLst>
              </p:cNvPr>
              <p:cNvGrpSpPr>
                <a:grpSpLocks noChangeAspect="1"/>
              </p:cNvGrpSpPr>
              <p:nvPr/>
            </p:nvGrpSpPr>
            <p:grpSpPr>
              <a:xfrm>
                <a:off x="2967211" y="2533029"/>
                <a:ext cx="731520" cy="713412"/>
                <a:chOff x="6803861" y="3688914"/>
                <a:chExt cx="3314339" cy="3232297"/>
              </a:xfrm>
              <a:solidFill>
                <a:schemeClr val="bg1"/>
              </a:solidFill>
            </p:grpSpPr>
            <p:sp>
              <p:nvSpPr>
                <p:cNvPr id="128" name="Freeform 6">
                  <a:extLst>
                    <a:ext uri="{FF2B5EF4-FFF2-40B4-BE49-F238E27FC236}">
                      <a16:creationId xmlns:a16="http://schemas.microsoft.com/office/drawing/2014/main" id="{0CE70064-0778-4530-BC65-138E106114B5}"/>
                    </a:ext>
                  </a:extLst>
                </p:cNvPr>
                <p:cNvSpPr>
                  <a:spLocks noEditPoints="1"/>
                </p:cNvSpPr>
                <p:nvPr/>
              </p:nvSpPr>
              <p:spPr bwMode="auto">
                <a:xfrm>
                  <a:off x="8048473" y="4918567"/>
                  <a:ext cx="808571" cy="807410"/>
                </a:xfrm>
                <a:custGeom>
                  <a:avLst/>
                  <a:gdLst>
                    <a:gd name="T0" fmla="*/ 542 w 886"/>
                    <a:gd name="T1" fmla="*/ 54 h 885"/>
                    <a:gd name="T2" fmla="*/ 55 w 886"/>
                    <a:gd name="T3" fmla="*/ 343 h 885"/>
                    <a:gd name="T4" fmla="*/ 343 w 886"/>
                    <a:gd name="T5" fmla="*/ 831 h 885"/>
                    <a:gd name="T6" fmla="*/ 831 w 886"/>
                    <a:gd name="T7" fmla="*/ 542 h 885"/>
                    <a:gd name="T8" fmla="*/ 542 w 886"/>
                    <a:gd name="T9" fmla="*/ 54 h 885"/>
                    <a:gd name="T10" fmla="*/ 359 w 886"/>
                    <a:gd name="T11" fmla="*/ 770 h 885"/>
                    <a:gd name="T12" fmla="*/ 115 w 886"/>
                    <a:gd name="T13" fmla="*/ 358 h 885"/>
                    <a:gd name="T14" fmla="*/ 527 w 886"/>
                    <a:gd name="T15" fmla="*/ 115 h 885"/>
                    <a:gd name="T16" fmla="*/ 771 w 886"/>
                    <a:gd name="T17" fmla="*/ 527 h 885"/>
                    <a:gd name="T18" fmla="*/ 359 w 886"/>
                    <a:gd name="T19" fmla="*/ 77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6" h="885">
                      <a:moveTo>
                        <a:pt x="542" y="54"/>
                      </a:moveTo>
                      <a:cubicBezTo>
                        <a:pt x="328" y="0"/>
                        <a:pt x="110" y="129"/>
                        <a:pt x="55" y="343"/>
                      </a:cubicBezTo>
                      <a:cubicBezTo>
                        <a:pt x="0" y="557"/>
                        <a:pt x="129" y="776"/>
                        <a:pt x="343" y="831"/>
                      </a:cubicBezTo>
                      <a:cubicBezTo>
                        <a:pt x="558" y="885"/>
                        <a:pt x="776" y="756"/>
                        <a:pt x="831" y="542"/>
                      </a:cubicBezTo>
                      <a:cubicBezTo>
                        <a:pt x="886" y="328"/>
                        <a:pt x="757" y="109"/>
                        <a:pt x="542" y="54"/>
                      </a:cubicBezTo>
                      <a:close/>
                      <a:moveTo>
                        <a:pt x="359" y="770"/>
                      </a:moveTo>
                      <a:cubicBezTo>
                        <a:pt x="178" y="724"/>
                        <a:pt x="69" y="540"/>
                        <a:pt x="115" y="358"/>
                      </a:cubicBezTo>
                      <a:cubicBezTo>
                        <a:pt x="161" y="177"/>
                        <a:pt x="346" y="68"/>
                        <a:pt x="527" y="115"/>
                      </a:cubicBezTo>
                      <a:cubicBezTo>
                        <a:pt x="708" y="161"/>
                        <a:pt x="817" y="345"/>
                        <a:pt x="771" y="527"/>
                      </a:cubicBezTo>
                      <a:cubicBezTo>
                        <a:pt x="724" y="708"/>
                        <a:pt x="540" y="817"/>
                        <a:pt x="359" y="770"/>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29" name="Freeform 7">
                  <a:extLst>
                    <a:ext uri="{FF2B5EF4-FFF2-40B4-BE49-F238E27FC236}">
                      <a16:creationId xmlns:a16="http://schemas.microsoft.com/office/drawing/2014/main" id="{5A56497A-E98B-4EE9-A002-F4FC4ADB1794}"/>
                    </a:ext>
                  </a:extLst>
                </p:cNvPr>
                <p:cNvSpPr>
                  <a:spLocks noChangeAspect="1" noEditPoints="1"/>
                </p:cNvSpPr>
                <p:nvPr/>
              </p:nvSpPr>
              <p:spPr bwMode="auto">
                <a:xfrm>
                  <a:off x="7645473" y="5736924"/>
                  <a:ext cx="821961" cy="822960"/>
                </a:xfrm>
                <a:custGeom>
                  <a:avLst/>
                  <a:gdLst>
                    <a:gd name="T0" fmla="*/ 426 w 696"/>
                    <a:gd name="T1" fmla="*/ 43 h 697"/>
                    <a:gd name="T2" fmla="*/ 43 w 696"/>
                    <a:gd name="T3" fmla="*/ 270 h 697"/>
                    <a:gd name="T4" fmla="*/ 270 w 696"/>
                    <a:gd name="T5" fmla="*/ 653 h 697"/>
                    <a:gd name="T6" fmla="*/ 653 w 696"/>
                    <a:gd name="T7" fmla="*/ 427 h 697"/>
                    <a:gd name="T8" fmla="*/ 426 w 696"/>
                    <a:gd name="T9" fmla="*/ 43 h 697"/>
                    <a:gd name="T10" fmla="*/ 282 w 696"/>
                    <a:gd name="T11" fmla="*/ 606 h 697"/>
                    <a:gd name="T12" fmla="*/ 90 w 696"/>
                    <a:gd name="T13" fmla="*/ 282 h 697"/>
                    <a:gd name="T14" fmla="*/ 414 w 696"/>
                    <a:gd name="T15" fmla="*/ 91 h 697"/>
                    <a:gd name="T16" fmla="*/ 606 w 696"/>
                    <a:gd name="T17" fmla="*/ 414 h 697"/>
                    <a:gd name="T18" fmla="*/ 282 w 696"/>
                    <a:gd name="T19" fmla="*/ 60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6" h="697">
                      <a:moveTo>
                        <a:pt x="426" y="43"/>
                      </a:moveTo>
                      <a:cubicBezTo>
                        <a:pt x="258" y="0"/>
                        <a:pt x="86" y="102"/>
                        <a:pt x="43" y="270"/>
                      </a:cubicBezTo>
                      <a:cubicBezTo>
                        <a:pt x="0" y="439"/>
                        <a:pt x="101" y="610"/>
                        <a:pt x="270" y="653"/>
                      </a:cubicBezTo>
                      <a:cubicBezTo>
                        <a:pt x="438" y="697"/>
                        <a:pt x="610" y="595"/>
                        <a:pt x="653" y="427"/>
                      </a:cubicBezTo>
                      <a:cubicBezTo>
                        <a:pt x="696" y="258"/>
                        <a:pt x="595" y="86"/>
                        <a:pt x="426" y="43"/>
                      </a:cubicBezTo>
                      <a:close/>
                      <a:moveTo>
                        <a:pt x="282" y="606"/>
                      </a:moveTo>
                      <a:cubicBezTo>
                        <a:pt x="140" y="570"/>
                        <a:pt x="54" y="425"/>
                        <a:pt x="90" y="282"/>
                      </a:cubicBezTo>
                      <a:cubicBezTo>
                        <a:pt x="127" y="140"/>
                        <a:pt x="272" y="54"/>
                        <a:pt x="414" y="91"/>
                      </a:cubicBezTo>
                      <a:cubicBezTo>
                        <a:pt x="556" y="127"/>
                        <a:pt x="642" y="272"/>
                        <a:pt x="606" y="414"/>
                      </a:cubicBezTo>
                      <a:cubicBezTo>
                        <a:pt x="569" y="557"/>
                        <a:pt x="424" y="643"/>
                        <a:pt x="282" y="606"/>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30" name="Freeform 8">
                  <a:extLst>
                    <a:ext uri="{FF2B5EF4-FFF2-40B4-BE49-F238E27FC236}">
                      <a16:creationId xmlns:a16="http://schemas.microsoft.com/office/drawing/2014/main" id="{B7BAF459-8D5A-43D5-9B1E-682E735BAA51}"/>
                    </a:ext>
                  </a:extLst>
                </p:cNvPr>
                <p:cNvSpPr>
                  <a:spLocks noEditPoints="1"/>
                </p:cNvSpPr>
                <p:nvPr/>
              </p:nvSpPr>
              <p:spPr bwMode="auto">
                <a:xfrm>
                  <a:off x="7189686" y="6030074"/>
                  <a:ext cx="358507" cy="357733"/>
                </a:xfrm>
                <a:custGeom>
                  <a:avLst/>
                  <a:gdLst>
                    <a:gd name="T0" fmla="*/ 241 w 393"/>
                    <a:gd name="T1" fmla="*/ 24 h 392"/>
                    <a:gd name="T2" fmla="*/ 25 w 393"/>
                    <a:gd name="T3" fmla="*/ 152 h 392"/>
                    <a:gd name="T4" fmla="*/ 153 w 393"/>
                    <a:gd name="T5" fmla="*/ 368 h 392"/>
                    <a:gd name="T6" fmla="*/ 369 w 393"/>
                    <a:gd name="T7" fmla="*/ 240 h 392"/>
                    <a:gd name="T8" fmla="*/ 241 w 393"/>
                    <a:gd name="T9" fmla="*/ 24 h 392"/>
                    <a:gd name="T10" fmla="*/ 159 w 393"/>
                    <a:gd name="T11" fmla="*/ 341 h 392"/>
                    <a:gd name="T12" fmla="*/ 51 w 393"/>
                    <a:gd name="T13" fmla="*/ 159 h 392"/>
                    <a:gd name="T14" fmla="*/ 234 w 393"/>
                    <a:gd name="T15" fmla="*/ 51 h 392"/>
                    <a:gd name="T16" fmla="*/ 342 w 393"/>
                    <a:gd name="T17" fmla="*/ 233 h 392"/>
                    <a:gd name="T18" fmla="*/ 159 w 393"/>
                    <a:gd name="T19" fmla="*/ 34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392">
                      <a:moveTo>
                        <a:pt x="241" y="24"/>
                      </a:moveTo>
                      <a:cubicBezTo>
                        <a:pt x="146" y="0"/>
                        <a:pt x="49" y="57"/>
                        <a:pt x="25" y="152"/>
                      </a:cubicBezTo>
                      <a:cubicBezTo>
                        <a:pt x="0" y="247"/>
                        <a:pt x="58" y="343"/>
                        <a:pt x="153" y="368"/>
                      </a:cubicBezTo>
                      <a:cubicBezTo>
                        <a:pt x="248" y="392"/>
                        <a:pt x="344" y="335"/>
                        <a:pt x="369" y="240"/>
                      </a:cubicBezTo>
                      <a:cubicBezTo>
                        <a:pt x="393" y="145"/>
                        <a:pt x="336" y="48"/>
                        <a:pt x="241" y="24"/>
                      </a:cubicBezTo>
                      <a:close/>
                      <a:moveTo>
                        <a:pt x="159" y="341"/>
                      </a:moveTo>
                      <a:cubicBezTo>
                        <a:pt x="79" y="320"/>
                        <a:pt x="31" y="239"/>
                        <a:pt x="51" y="159"/>
                      </a:cubicBezTo>
                      <a:cubicBezTo>
                        <a:pt x="72" y="78"/>
                        <a:pt x="154" y="30"/>
                        <a:pt x="234" y="51"/>
                      </a:cubicBezTo>
                      <a:cubicBezTo>
                        <a:pt x="314" y="71"/>
                        <a:pt x="362" y="153"/>
                        <a:pt x="342" y="233"/>
                      </a:cubicBezTo>
                      <a:cubicBezTo>
                        <a:pt x="321" y="313"/>
                        <a:pt x="240" y="362"/>
                        <a:pt x="159" y="341"/>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31" name="Freeform 9">
                  <a:extLst>
                    <a:ext uri="{FF2B5EF4-FFF2-40B4-BE49-F238E27FC236}">
                      <a16:creationId xmlns:a16="http://schemas.microsoft.com/office/drawing/2014/main" id="{176942CD-DD02-4F4E-A258-BBB323615C94}"/>
                    </a:ext>
                  </a:extLst>
                </p:cNvPr>
                <p:cNvSpPr>
                  <a:spLocks/>
                </p:cNvSpPr>
                <p:nvPr/>
              </p:nvSpPr>
              <p:spPr bwMode="auto">
                <a:xfrm>
                  <a:off x="7504151" y="6164900"/>
                  <a:ext cx="226384" cy="62970"/>
                </a:xfrm>
                <a:custGeom>
                  <a:avLst/>
                  <a:gdLst>
                    <a:gd name="T0" fmla="*/ 2 w 248"/>
                    <a:gd name="T1" fmla="*/ 44 h 69"/>
                    <a:gd name="T2" fmla="*/ 29 w 248"/>
                    <a:gd name="T3" fmla="*/ 68 h 69"/>
                    <a:gd name="T4" fmla="*/ 223 w 248"/>
                    <a:gd name="T5" fmla="*/ 53 h 69"/>
                    <a:gd name="T6" fmla="*/ 247 w 248"/>
                    <a:gd name="T7" fmla="*/ 25 h 69"/>
                    <a:gd name="T8" fmla="*/ 247 w 248"/>
                    <a:gd name="T9" fmla="*/ 25 h 69"/>
                    <a:gd name="T10" fmla="*/ 219 w 248"/>
                    <a:gd name="T11" fmla="*/ 1 h 69"/>
                    <a:gd name="T12" fmla="*/ 25 w 248"/>
                    <a:gd name="T13" fmla="*/ 16 h 69"/>
                    <a:gd name="T14" fmla="*/ 2 w 248"/>
                    <a:gd name="T15" fmla="*/ 44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69">
                      <a:moveTo>
                        <a:pt x="2" y="44"/>
                      </a:moveTo>
                      <a:cubicBezTo>
                        <a:pt x="3" y="58"/>
                        <a:pt x="15" y="69"/>
                        <a:pt x="29" y="68"/>
                      </a:cubicBezTo>
                      <a:cubicBezTo>
                        <a:pt x="223" y="53"/>
                        <a:pt x="223" y="53"/>
                        <a:pt x="223" y="53"/>
                      </a:cubicBezTo>
                      <a:cubicBezTo>
                        <a:pt x="237" y="52"/>
                        <a:pt x="248" y="39"/>
                        <a:pt x="247" y="25"/>
                      </a:cubicBezTo>
                      <a:cubicBezTo>
                        <a:pt x="247" y="25"/>
                        <a:pt x="247" y="25"/>
                        <a:pt x="247" y="25"/>
                      </a:cubicBezTo>
                      <a:cubicBezTo>
                        <a:pt x="246" y="11"/>
                        <a:pt x="233" y="0"/>
                        <a:pt x="219" y="1"/>
                      </a:cubicBezTo>
                      <a:cubicBezTo>
                        <a:pt x="25" y="16"/>
                        <a:pt x="25" y="16"/>
                        <a:pt x="25" y="16"/>
                      </a:cubicBezTo>
                      <a:cubicBezTo>
                        <a:pt x="11" y="17"/>
                        <a:pt x="0" y="30"/>
                        <a:pt x="2" y="44"/>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32" name="Freeform 10">
                  <a:extLst>
                    <a:ext uri="{FF2B5EF4-FFF2-40B4-BE49-F238E27FC236}">
                      <a16:creationId xmlns:a16="http://schemas.microsoft.com/office/drawing/2014/main" id="{89DEE259-2347-4588-91BF-2A72240C99F6}"/>
                    </a:ext>
                  </a:extLst>
                </p:cNvPr>
                <p:cNvSpPr>
                  <a:spLocks/>
                </p:cNvSpPr>
                <p:nvPr/>
              </p:nvSpPr>
              <p:spPr bwMode="auto">
                <a:xfrm>
                  <a:off x="8179050" y="5601196"/>
                  <a:ext cx="175004" cy="237201"/>
                </a:xfrm>
                <a:custGeom>
                  <a:avLst/>
                  <a:gdLst>
                    <a:gd name="T0" fmla="*/ 26 w 192"/>
                    <a:gd name="T1" fmla="*/ 249 h 260"/>
                    <a:gd name="T2" fmla="*/ 73 w 192"/>
                    <a:gd name="T3" fmla="*/ 243 h 260"/>
                    <a:gd name="T4" fmla="*/ 183 w 192"/>
                    <a:gd name="T5" fmla="*/ 55 h 260"/>
                    <a:gd name="T6" fmla="*/ 166 w 192"/>
                    <a:gd name="T7" fmla="*/ 11 h 260"/>
                    <a:gd name="T8" fmla="*/ 166 w 192"/>
                    <a:gd name="T9" fmla="*/ 11 h 260"/>
                    <a:gd name="T10" fmla="*/ 119 w 192"/>
                    <a:gd name="T11" fmla="*/ 17 h 260"/>
                    <a:gd name="T12" fmla="*/ 8 w 192"/>
                    <a:gd name="T13" fmla="*/ 205 h 260"/>
                    <a:gd name="T14" fmla="*/ 26 w 192"/>
                    <a:gd name="T15" fmla="*/ 249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60">
                      <a:moveTo>
                        <a:pt x="26" y="249"/>
                      </a:moveTo>
                      <a:cubicBezTo>
                        <a:pt x="44" y="260"/>
                        <a:pt x="65" y="257"/>
                        <a:pt x="73" y="243"/>
                      </a:cubicBezTo>
                      <a:cubicBezTo>
                        <a:pt x="183" y="55"/>
                        <a:pt x="183" y="55"/>
                        <a:pt x="183" y="55"/>
                      </a:cubicBezTo>
                      <a:cubicBezTo>
                        <a:pt x="192" y="41"/>
                        <a:pt x="184" y="21"/>
                        <a:pt x="166" y="11"/>
                      </a:cubicBezTo>
                      <a:cubicBezTo>
                        <a:pt x="166" y="11"/>
                        <a:pt x="166" y="11"/>
                        <a:pt x="166" y="11"/>
                      </a:cubicBezTo>
                      <a:cubicBezTo>
                        <a:pt x="148" y="0"/>
                        <a:pt x="127" y="3"/>
                        <a:pt x="119" y="17"/>
                      </a:cubicBezTo>
                      <a:cubicBezTo>
                        <a:pt x="8" y="205"/>
                        <a:pt x="8" y="205"/>
                        <a:pt x="8" y="205"/>
                      </a:cubicBezTo>
                      <a:cubicBezTo>
                        <a:pt x="0" y="219"/>
                        <a:pt x="8" y="239"/>
                        <a:pt x="26" y="249"/>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33" name="Freeform 11">
                  <a:extLst>
                    <a:ext uri="{FF2B5EF4-FFF2-40B4-BE49-F238E27FC236}">
                      <a16:creationId xmlns:a16="http://schemas.microsoft.com/office/drawing/2014/main" id="{8CE384FB-A7D4-4779-B802-FCF45B80A0C2}"/>
                    </a:ext>
                  </a:extLst>
                </p:cNvPr>
                <p:cNvSpPr>
                  <a:spLocks noChangeAspect="1" noEditPoints="1"/>
                </p:cNvSpPr>
                <p:nvPr/>
              </p:nvSpPr>
              <p:spPr bwMode="auto">
                <a:xfrm>
                  <a:off x="7148337" y="4878912"/>
                  <a:ext cx="822962" cy="822960"/>
                </a:xfrm>
                <a:custGeom>
                  <a:avLst/>
                  <a:gdLst>
                    <a:gd name="T0" fmla="*/ 654 w 701"/>
                    <a:gd name="T1" fmla="*/ 265 h 701"/>
                    <a:gd name="T2" fmla="*/ 266 w 701"/>
                    <a:gd name="T3" fmla="*/ 47 h 701"/>
                    <a:gd name="T4" fmla="*/ 47 w 701"/>
                    <a:gd name="T5" fmla="*/ 435 h 701"/>
                    <a:gd name="T6" fmla="*/ 436 w 701"/>
                    <a:gd name="T7" fmla="*/ 654 h 701"/>
                    <a:gd name="T8" fmla="*/ 654 w 701"/>
                    <a:gd name="T9" fmla="*/ 265 h 701"/>
                    <a:gd name="T10" fmla="*/ 94 w 701"/>
                    <a:gd name="T11" fmla="*/ 422 h 701"/>
                    <a:gd name="T12" fmla="*/ 279 w 701"/>
                    <a:gd name="T13" fmla="*/ 94 h 701"/>
                    <a:gd name="T14" fmla="*/ 607 w 701"/>
                    <a:gd name="T15" fmla="*/ 278 h 701"/>
                    <a:gd name="T16" fmla="*/ 423 w 701"/>
                    <a:gd name="T17" fmla="*/ 606 h 701"/>
                    <a:gd name="T18" fmla="*/ 94 w 701"/>
                    <a:gd name="T19" fmla="*/ 422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701">
                      <a:moveTo>
                        <a:pt x="654" y="265"/>
                      </a:moveTo>
                      <a:cubicBezTo>
                        <a:pt x="607" y="98"/>
                        <a:pt x="433" y="0"/>
                        <a:pt x="266" y="47"/>
                      </a:cubicBezTo>
                      <a:cubicBezTo>
                        <a:pt x="98" y="94"/>
                        <a:pt x="0" y="268"/>
                        <a:pt x="47" y="435"/>
                      </a:cubicBezTo>
                      <a:cubicBezTo>
                        <a:pt x="94" y="603"/>
                        <a:pt x="268" y="701"/>
                        <a:pt x="436" y="654"/>
                      </a:cubicBezTo>
                      <a:cubicBezTo>
                        <a:pt x="603" y="607"/>
                        <a:pt x="701" y="433"/>
                        <a:pt x="654" y="265"/>
                      </a:cubicBezTo>
                      <a:close/>
                      <a:moveTo>
                        <a:pt x="94" y="422"/>
                      </a:moveTo>
                      <a:cubicBezTo>
                        <a:pt x="55" y="281"/>
                        <a:pt x="137" y="134"/>
                        <a:pt x="279" y="94"/>
                      </a:cubicBezTo>
                      <a:cubicBezTo>
                        <a:pt x="420" y="54"/>
                        <a:pt x="567" y="137"/>
                        <a:pt x="607" y="278"/>
                      </a:cubicBezTo>
                      <a:cubicBezTo>
                        <a:pt x="647" y="420"/>
                        <a:pt x="564" y="567"/>
                        <a:pt x="423" y="606"/>
                      </a:cubicBezTo>
                      <a:cubicBezTo>
                        <a:pt x="281" y="646"/>
                        <a:pt x="134" y="564"/>
                        <a:pt x="94" y="422"/>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34" name="Freeform 12">
                  <a:extLst>
                    <a:ext uri="{FF2B5EF4-FFF2-40B4-BE49-F238E27FC236}">
                      <a16:creationId xmlns:a16="http://schemas.microsoft.com/office/drawing/2014/main" id="{43172674-4E5B-4C5A-AD28-EEF525D65AD4}"/>
                    </a:ext>
                  </a:extLst>
                </p:cNvPr>
                <p:cNvSpPr>
                  <a:spLocks noEditPoints="1"/>
                </p:cNvSpPr>
                <p:nvPr/>
              </p:nvSpPr>
              <p:spPr bwMode="auto">
                <a:xfrm>
                  <a:off x="6945228" y="4547062"/>
                  <a:ext cx="360438" cy="359665"/>
                </a:xfrm>
                <a:custGeom>
                  <a:avLst/>
                  <a:gdLst>
                    <a:gd name="T0" fmla="*/ 368 w 395"/>
                    <a:gd name="T1" fmla="*/ 149 h 394"/>
                    <a:gd name="T2" fmla="*/ 149 w 395"/>
                    <a:gd name="T3" fmla="*/ 26 h 394"/>
                    <a:gd name="T4" fmla="*/ 27 w 395"/>
                    <a:gd name="T5" fmla="*/ 245 h 394"/>
                    <a:gd name="T6" fmla="*/ 245 w 395"/>
                    <a:gd name="T7" fmla="*/ 368 h 394"/>
                    <a:gd name="T8" fmla="*/ 368 w 395"/>
                    <a:gd name="T9" fmla="*/ 149 h 394"/>
                    <a:gd name="T10" fmla="*/ 53 w 395"/>
                    <a:gd name="T11" fmla="*/ 238 h 394"/>
                    <a:gd name="T12" fmla="*/ 157 w 395"/>
                    <a:gd name="T13" fmla="*/ 53 h 394"/>
                    <a:gd name="T14" fmla="*/ 342 w 395"/>
                    <a:gd name="T15" fmla="*/ 157 h 394"/>
                    <a:gd name="T16" fmla="*/ 238 w 395"/>
                    <a:gd name="T17" fmla="*/ 341 h 394"/>
                    <a:gd name="T18" fmla="*/ 53 w 395"/>
                    <a:gd name="T19" fmla="*/ 23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94">
                      <a:moveTo>
                        <a:pt x="368" y="149"/>
                      </a:moveTo>
                      <a:cubicBezTo>
                        <a:pt x="342" y="55"/>
                        <a:pt x="244" y="0"/>
                        <a:pt x="149" y="26"/>
                      </a:cubicBezTo>
                      <a:cubicBezTo>
                        <a:pt x="55" y="53"/>
                        <a:pt x="0" y="151"/>
                        <a:pt x="27" y="245"/>
                      </a:cubicBezTo>
                      <a:cubicBezTo>
                        <a:pt x="53" y="339"/>
                        <a:pt x="151" y="394"/>
                        <a:pt x="245" y="368"/>
                      </a:cubicBezTo>
                      <a:cubicBezTo>
                        <a:pt x="340" y="341"/>
                        <a:pt x="395" y="244"/>
                        <a:pt x="368" y="149"/>
                      </a:cubicBezTo>
                      <a:close/>
                      <a:moveTo>
                        <a:pt x="53" y="238"/>
                      </a:moveTo>
                      <a:cubicBezTo>
                        <a:pt x="31" y="158"/>
                        <a:pt x="77" y="75"/>
                        <a:pt x="157" y="53"/>
                      </a:cubicBezTo>
                      <a:cubicBezTo>
                        <a:pt x="237" y="30"/>
                        <a:pt x="319" y="77"/>
                        <a:pt x="342" y="157"/>
                      </a:cubicBezTo>
                      <a:cubicBezTo>
                        <a:pt x="364" y="236"/>
                        <a:pt x="318" y="319"/>
                        <a:pt x="238" y="341"/>
                      </a:cubicBezTo>
                      <a:cubicBezTo>
                        <a:pt x="158" y="364"/>
                        <a:pt x="75" y="317"/>
                        <a:pt x="53" y="238"/>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35" name="Freeform 13">
                  <a:extLst>
                    <a:ext uri="{FF2B5EF4-FFF2-40B4-BE49-F238E27FC236}">
                      <a16:creationId xmlns:a16="http://schemas.microsoft.com/office/drawing/2014/main" id="{7859B1CB-19FB-48AE-A491-9359FF7D8261}"/>
                    </a:ext>
                  </a:extLst>
                </p:cNvPr>
                <p:cNvSpPr>
                  <a:spLocks/>
                </p:cNvSpPr>
                <p:nvPr/>
              </p:nvSpPr>
              <p:spPr bwMode="auto">
                <a:xfrm>
                  <a:off x="7183203" y="4836416"/>
                  <a:ext cx="154529" cy="199728"/>
                </a:xfrm>
                <a:custGeom>
                  <a:avLst/>
                  <a:gdLst>
                    <a:gd name="T0" fmla="*/ 15 w 169"/>
                    <a:gd name="T1" fmla="*/ 8 h 219"/>
                    <a:gd name="T2" fmla="*/ 8 w 169"/>
                    <a:gd name="T3" fmla="*/ 44 h 219"/>
                    <a:gd name="T4" fmla="*/ 118 w 169"/>
                    <a:gd name="T5" fmla="*/ 204 h 219"/>
                    <a:gd name="T6" fmla="*/ 154 w 169"/>
                    <a:gd name="T7" fmla="*/ 211 h 219"/>
                    <a:gd name="T8" fmla="*/ 154 w 169"/>
                    <a:gd name="T9" fmla="*/ 211 h 219"/>
                    <a:gd name="T10" fmla="*/ 161 w 169"/>
                    <a:gd name="T11" fmla="*/ 175 h 219"/>
                    <a:gd name="T12" fmla="*/ 51 w 169"/>
                    <a:gd name="T13" fmla="*/ 15 h 219"/>
                    <a:gd name="T14" fmla="*/ 15 w 169"/>
                    <a:gd name="T15" fmla="*/ 8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219">
                      <a:moveTo>
                        <a:pt x="15" y="8"/>
                      </a:moveTo>
                      <a:cubicBezTo>
                        <a:pt x="3" y="16"/>
                        <a:pt x="0" y="32"/>
                        <a:pt x="8" y="44"/>
                      </a:cubicBezTo>
                      <a:cubicBezTo>
                        <a:pt x="118" y="204"/>
                        <a:pt x="118" y="204"/>
                        <a:pt x="118" y="204"/>
                      </a:cubicBezTo>
                      <a:cubicBezTo>
                        <a:pt x="126" y="216"/>
                        <a:pt x="142" y="219"/>
                        <a:pt x="154" y="211"/>
                      </a:cubicBezTo>
                      <a:cubicBezTo>
                        <a:pt x="154" y="211"/>
                        <a:pt x="154" y="211"/>
                        <a:pt x="154" y="211"/>
                      </a:cubicBezTo>
                      <a:cubicBezTo>
                        <a:pt x="166" y="203"/>
                        <a:pt x="169" y="187"/>
                        <a:pt x="161" y="175"/>
                      </a:cubicBezTo>
                      <a:cubicBezTo>
                        <a:pt x="51" y="15"/>
                        <a:pt x="51" y="15"/>
                        <a:pt x="51" y="15"/>
                      </a:cubicBezTo>
                      <a:cubicBezTo>
                        <a:pt x="43" y="3"/>
                        <a:pt x="27" y="0"/>
                        <a:pt x="15" y="8"/>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36" name="Freeform 14">
                  <a:extLst>
                    <a:ext uri="{FF2B5EF4-FFF2-40B4-BE49-F238E27FC236}">
                      <a16:creationId xmlns:a16="http://schemas.microsoft.com/office/drawing/2014/main" id="{6E490A99-F12E-4C76-A80F-5ED57D8859AB}"/>
                    </a:ext>
                  </a:extLst>
                </p:cNvPr>
                <p:cNvSpPr>
                  <a:spLocks/>
                </p:cNvSpPr>
                <p:nvPr/>
              </p:nvSpPr>
              <p:spPr bwMode="auto">
                <a:xfrm>
                  <a:off x="7881152" y="5265483"/>
                  <a:ext cx="253041" cy="69152"/>
                </a:xfrm>
                <a:custGeom>
                  <a:avLst/>
                  <a:gdLst>
                    <a:gd name="T0" fmla="*/ 0 w 277"/>
                    <a:gd name="T1" fmla="*/ 37 h 76"/>
                    <a:gd name="T2" fmla="*/ 29 w 277"/>
                    <a:gd name="T3" fmla="*/ 75 h 76"/>
                    <a:gd name="T4" fmla="*/ 247 w 277"/>
                    <a:gd name="T5" fmla="*/ 76 h 76"/>
                    <a:gd name="T6" fmla="*/ 277 w 277"/>
                    <a:gd name="T7" fmla="*/ 38 h 76"/>
                    <a:gd name="T8" fmla="*/ 277 w 277"/>
                    <a:gd name="T9" fmla="*/ 38 h 76"/>
                    <a:gd name="T10" fmla="*/ 248 w 277"/>
                    <a:gd name="T11" fmla="*/ 1 h 76"/>
                    <a:gd name="T12" fmla="*/ 29 w 277"/>
                    <a:gd name="T13" fmla="*/ 0 h 76"/>
                    <a:gd name="T14" fmla="*/ 0 w 277"/>
                    <a:gd name="T15" fmla="*/ 3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76">
                      <a:moveTo>
                        <a:pt x="0" y="37"/>
                      </a:moveTo>
                      <a:cubicBezTo>
                        <a:pt x="0" y="58"/>
                        <a:pt x="13" y="75"/>
                        <a:pt x="29" y="75"/>
                      </a:cubicBezTo>
                      <a:cubicBezTo>
                        <a:pt x="247" y="76"/>
                        <a:pt x="247" y="76"/>
                        <a:pt x="247" y="76"/>
                      </a:cubicBezTo>
                      <a:cubicBezTo>
                        <a:pt x="263" y="76"/>
                        <a:pt x="276" y="59"/>
                        <a:pt x="277" y="38"/>
                      </a:cubicBezTo>
                      <a:cubicBezTo>
                        <a:pt x="277" y="38"/>
                        <a:pt x="277" y="38"/>
                        <a:pt x="277" y="38"/>
                      </a:cubicBezTo>
                      <a:cubicBezTo>
                        <a:pt x="277" y="17"/>
                        <a:pt x="264" y="1"/>
                        <a:pt x="248" y="1"/>
                      </a:cubicBezTo>
                      <a:cubicBezTo>
                        <a:pt x="29" y="0"/>
                        <a:pt x="29" y="0"/>
                        <a:pt x="29" y="0"/>
                      </a:cubicBezTo>
                      <a:cubicBezTo>
                        <a:pt x="13" y="0"/>
                        <a:pt x="0" y="16"/>
                        <a:pt x="0" y="37"/>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37" name="Freeform 15">
                  <a:extLst>
                    <a:ext uri="{FF2B5EF4-FFF2-40B4-BE49-F238E27FC236}">
                      <a16:creationId xmlns:a16="http://schemas.microsoft.com/office/drawing/2014/main" id="{7AA78758-9F89-4104-8DA8-0F112FE54F92}"/>
                    </a:ext>
                  </a:extLst>
                </p:cNvPr>
                <p:cNvSpPr>
                  <a:spLocks noChangeAspect="1" noEditPoints="1"/>
                </p:cNvSpPr>
                <p:nvPr/>
              </p:nvSpPr>
              <p:spPr bwMode="auto">
                <a:xfrm>
                  <a:off x="7608401" y="4082583"/>
                  <a:ext cx="822962" cy="822960"/>
                </a:xfrm>
                <a:custGeom>
                  <a:avLst/>
                  <a:gdLst>
                    <a:gd name="T0" fmla="*/ 565 w 696"/>
                    <a:gd name="T1" fmla="*/ 576 h 696"/>
                    <a:gd name="T2" fmla="*/ 576 w 696"/>
                    <a:gd name="T3" fmla="*/ 131 h 696"/>
                    <a:gd name="T4" fmla="*/ 130 w 696"/>
                    <a:gd name="T5" fmla="*/ 121 h 696"/>
                    <a:gd name="T6" fmla="*/ 120 w 696"/>
                    <a:gd name="T7" fmla="*/ 566 h 696"/>
                    <a:gd name="T8" fmla="*/ 565 w 696"/>
                    <a:gd name="T9" fmla="*/ 576 h 696"/>
                    <a:gd name="T10" fmla="*/ 164 w 696"/>
                    <a:gd name="T11" fmla="*/ 156 h 696"/>
                    <a:gd name="T12" fmla="*/ 540 w 696"/>
                    <a:gd name="T13" fmla="*/ 165 h 696"/>
                    <a:gd name="T14" fmla="*/ 532 w 696"/>
                    <a:gd name="T15" fmla="*/ 541 h 696"/>
                    <a:gd name="T16" fmla="*/ 155 w 696"/>
                    <a:gd name="T17" fmla="*/ 532 h 696"/>
                    <a:gd name="T18" fmla="*/ 164 w 696"/>
                    <a:gd name="T19" fmla="*/ 15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6" h="696">
                      <a:moveTo>
                        <a:pt x="565" y="576"/>
                      </a:moveTo>
                      <a:cubicBezTo>
                        <a:pt x="691" y="456"/>
                        <a:pt x="696" y="257"/>
                        <a:pt x="576" y="131"/>
                      </a:cubicBezTo>
                      <a:cubicBezTo>
                        <a:pt x="456" y="5"/>
                        <a:pt x="256" y="0"/>
                        <a:pt x="130" y="121"/>
                      </a:cubicBezTo>
                      <a:cubicBezTo>
                        <a:pt x="5" y="241"/>
                        <a:pt x="0" y="440"/>
                        <a:pt x="120" y="566"/>
                      </a:cubicBezTo>
                      <a:cubicBezTo>
                        <a:pt x="240" y="692"/>
                        <a:pt x="439" y="696"/>
                        <a:pt x="565" y="576"/>
                      </a:cubicBezTo>
                      <a:close/>
                      <a:moveTo>
                        <a:pt x="164" y="156"/>
                      </a:moveTo>
                      <a:cubicBezTo>
                        <a:pt x="270" y="54"/>
                        <a:pt x="439" y="58"/>
                        <a:pt x="540" y="165"/>
                      </a:cubicBezTo>
                      <a:cubicBezTo>
                        <a:pt x="642" y="271"/>
                        <a:pt x="638" y="439"/>
                        <a:pt x="532" y="541"/>
                      </a:cubicBezTo>
                      <a:cubicBezTo>
                        <a:pt x="425" y="642"/>
                        <a:pt x="257" y="638"/>
                        <a:pt x="155" y="532"/>
                      </a:cubicBezTo>
                      <a:cubicBezTo>
                        <a:pt x="54" y="426"/>
                        <a:pt x="58" y="257"/>
                        <a:pt x="164" y="156"/>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38" name="Freeform 16">
                  <a:extLst>
                    <a:ext uri="{FF2B5EF4-FFF2-40B4-BE49-F238E27FC236}">
                      <a16:creationId xmlns:a16="http://schemas.microsoft.com/office/drawing/2014/main" id="{695AB85B-C342-4656-9B0E-9969AB6A7295}"/>
                    </a:ext>
                  </a:extLst>
                </p:cNvPr>
                <p:cNvSpPr>
                  <a:spLocks noEditPoints="1"/>
                </p:cNvSpPr>
                <p:nvPr/>
              </p:nvSpPr>
              <p:spPr bwMode="auto">
                <a:xfrm>
                  <a:off x="8179051" y="3688914"/>
                  <a:ext cx="357347" cy="357733"/>
                </a:xfrm>
                <a:custGeom>
                  <a:avLst/>
                  <a:gdLst>
                    <a:gd name="T0" fmla="*/ 318 w 392"/>
                    <a:gd name="T1" fmla="*/ 324 h 392"/>
                    <a:gd name="T2" fmla="*/ 324 w 392"/>
                    <a:gd name="T3" fmla="*/ 73 h 392"/>
                    <a:gd name="T4" fmla="*/ 73 w 392"/>
                    <a:gd name="T5" fmla="*/ 68 h 392"/>
                    <a:gd name="T6" fmla="*/ 67 w 392"/>
                    <a:gd name="T7" fmla="*/ 318 h 392"/>
                    <a:gd name="T8" fmla="*/ 318 w 392"/>
                    <a:gd name="T9" fmla="*/ 324 h 392"/>
                    <a:gd name="T10" fmla="*/ 92 w 392"/>
                    <a:gd name="T11" fmla="*/ 88 h 392"/>
                    <a:gd name="T12" fmla="*/ 304 w 392"/>
                    <a:gd name="T13" fmla="*/ 92 h 392"/>
                    <a:gd name="T14" fmla="*/ 299 w 392"/>
                    <a:gd name="T15" fmla="*/ 304 h 392"/>
                    <a:gd name="T16" fmla="*/ 87 w 392"/>
                    <a:gd name="T17" fmla="*/ 299 h 392"/>
                    <a:gd name="T18" fmla="*/ 92 w 392"/>
                    <a:gd name="T19" fmla="*/ 8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392">
                      <a:moveTo>
                        <a:pt x="318" y="324"/>
                      </a:moveTo>
                      <a:cubicBezTo>
                        <a:pt x="389" y="257"/>
                        <a:pt x="392" y="144"/>
                        <a:pt x="324" y="73"/>
                      </a:cubicBezTo>
                      <a:cubicBezTo>
                        <a:pt x="256" y="3"/>
                        <a:pt x="144" y="0"/>
                        <a:pt x="73" y="68"/>
                      </a:cubicBezTo>
                      <a:cubicBezTo>
                        <a:pt x="2" y="135"/>
                        <a:pt x="0" y="248"/>
                        <a:pt x="67" y="318"/>
                      </a:cubicBezTo>
                      <a:cubicBezTo>
                        <a:pt x="135" y="389"/>
                        <a:pt x="247" y="392"/>
                        <a:pt x="318" y="324"/>
                      </a:cubicBezTo>
                      <a:close/>
                      <a:moveTo>
                        <a:pt x="92" y="88"/>
                      </a:moveTo>
                      <a:cubicBezTo>
                        <a:pt x="152" y="30"/>
                        <a:pt x="247" y="33"/>
                        <a:pt x="304" y="92"/>
                      </a:cubicBezTo>
                      <a:cubicBezTo>
                        <a:pt x="361" y="152"/>
                        <a:pt x="359" y="247"/>
                        <a:pt x="299" y="304"/>
                      </a:cubicBezTo>
                      <a:cubicBezTo>
                        <a:pt x="239" y="362"/>
                        <a:pt x="144" y="359"/>
                        <a:pt x="87" y="299"/>
                      </a:cubicBezTo>
                      <a:cubicBezTo>
                        <a:pt x="30" y="240"/>
                        <a:pt x="32" y="145"/>
                        <a:pt x="92" y="88"/>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39" name="Freeform 17">
                  <a:extLst>
                    <a:ext uri="{FF2B5EF4-FFF2-40B4-BE49-F238E27FC236}">
                      <a16:creationId xmlns:a16="http://schemas.microsoft.com/office/drawing/2014/main" id="{09150CC9-F1D5-425E-9176-4CDAED9630D0}"/>
                    </a:ext>
                  </a:extLst>
                </p:cNvPr>
                <p:cNvSpPr>
                  <a:spLocks/>
                </p:cNvSpPr>
                <p:nvPr/>
              </p:nvSpPr>
              <p:spPr bwMode="auto">
                <a:xfrm>
                  <a:off x="8167849" y="3979813"/>
                  <a:ext cx="135985" cy="210931"/>
                </a:xfrm>
                <a:custGeom>
                  <a:avLst/>
                  <a:gdLst>
                    <a:gd name="T0" fmla="*/ 131 w 149"/>
                    <a:gd name="T1" fmla="*/ 6 h 231"/>
                    <a:gd name="T2" fmla="*/ 96 w 149"/>
                    <a:gd name="T3" fmla="*/ 17 h 231"/>
                    <a:gd name="T4" fmla="*/ 7 w 149"/>
                    <a:gd name="T5" fmla="*/ 189 h 231"/>
                    <a:gd name="T6" fmla="*/ 18 w 149"/>
                    <a:gd name="T7" fmla="*/ 224 h 231"/>
                    <a:gd name="T8" fmla="*/ 18 w 149"/>
                    <a:gd name="T9" fmla="*/ 224 h 231"/>
                    <a:gd name="T10" fmla="*/ 53 w 149"/>
                    <a:gd name="T11" fmla="*/ 213 h 231"/>
                    <a:gd name="T12" fmla="*/ 142 w 149"/>
                    <a:gd name="T13" fmla="*/ 41 h 231"/>
                    <a:gd name="T14" fmla="*/ 131 w 149"/>
                    <a:gd name="T15" fmla="*/ 6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231">
                      <a:moveTo>
                        <a:pt x="131" y="6"/>
                      </a:moveTo>
                      <a:cubicBezTo>
                        <a:pt x="119" y="0"/>
                        <a:pt x="103" y="4"/>
                        <a:pt x="96" y="17"/>
                      </a:cubicBezTo>
                      <a:cubicBezTo>
                        <a:pt x="7" y="189"/>
                        <a:pt x="7" y="189"/>
                        <a:pt x="7" y="189"/>
                      </a:cubicBezTo>
                      <a:cubicBezTo>
                        <a:pt x="0" y="202"/>
                        <a:pt x="5" y="218"/>
                        <a:pt x="18" y="224"/>
                      </a:cubicBezTo>
                      <a:cubicBezTo>
                        <a:pt x="18" y="224"/>
                        <a:pt x="18" y="224"/>
                        <a:pt x="18" y="224"/>
                      </a:cubicBezTo>
                      <a:cubicBezTo>
                        <a:pt x="30" y="231"/>
                        <a:pt x="46" y="226"/>
                        <a:pt x="53" y="213"/>
                      </a:cubicBezTo>
                      <a:cubicBezTo>
                        <a:pt x="142" y="41"/>
                        <a:pt x="142" y="41"/>
                        <a:pt x="142" y="41"/>
                      </a:cubicBezTo>
                      <a:cubicBezTo>
                        <a:pt x="149" y="28"/>
                        <a:pt x="144" y="13"/>
                        <a:pt x="131" y="6"/>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40" name="Freeform 18">
                  <a:extLst>
                    <a:ext uri="{FF2B5EF4-FFF2-40B4-BE49-F238E27FC236}">
                      <a16:creationId xmlns:a16="http://schemas.microsoft.com/office/drawing/2014/main" id="{48629B9D-BA09-49B6-A59F-D78BCABADD7D}"/>
                    </a:ext>
                  </a:extLst>
                </p:cNvPr>
                <p:cNvSpPr>
                  <a:spLocks/>
                </p:cNvSpPr>
                <p:nvPr/>
              </p:nvSpPr>
              <p:spPr bwMode="auto">
                <a:xfrm>
                  <a:off x="8133464" y="4810783"/>
                  <a:ext cx="166891" cy="241064"/>
                </a:xfrm>
                <a:custGeom>
                  <a:avLst/>
                  <a:gdLst>
                    <a:gd name="T0" fmla="*/ 27 w 183"/>
                    <a:gd name="T1" fmla="*/ 9 h 264"/>
                    <a:gd name="T2" fmla="*/ 7 w 183"/>
                    <a:gd name="T3" fmla="*/ 53 h 264"/>
                    <a:gd name="T4" fmla="*/ 109 w 183"/>
                    <a:gd name="T5" fmla="*/ 246 h 264"/>
                    <a:gd name="T6" fmla="*/ 155 w 183"/>
                    <a:gd name="T7" fmla="*/ 254 h 264"/>
                    <a:gd name="T8" fmla="*/ 155 w 183"/>
                    <a:gd name="T9" fmla="*/ 254 h 264"/>
                    <a:gd name="T10" fmla="*/ 175 w 183"/>
                    <a:gd name="T11" fmla="*/ 211 h 264"/>
                    <a:gd name="T12" fmla="*/ 74 w 183"/>
                    <a:gd name="T13" fmla="*/ 18 h 264"/>
                    <a:gd name="T14" fmla="*/ 27 w 183"/>
                    <a:gd name="T15" fmla="*/ 9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264">
                      <a:moveTo>
                        <a:pt x="27" y="9"/>
                      </a:moveTo>
                      <a:cubicBezTo>
                        <a:pt x="8" y="19"/>
                        <a:pt x="0" y="38"/>
                        <a:pt x="7" y="53"/>
                      </a:cubicBezTo>
                      <a:cubicBezTo>
                        <a:pt x="109" y="246"/>
                        <a:pt x="109" y="246"/>
                        <a:pt x="109" y="246"/>
                      </a:cubicBezTo>
                      <a:cubicBezTo>
                        <a:pt x="116" y="260"/>
                        <a:pt x="137" y="264"/>
                        <a:pt x="155" y="254"/>
                      </a:cubicBezTo>
                      <a:cubicBezTo>
                        <a:pt x="155" y="254"/>
                        <a:pt x="155" y="254"/>
                        <a:pt x="155" y="254"/>
                      </a:cubicBezTo>
                      <a:cubicBezTo>
                        <a:pt x="174" y="244"/>
                        <a:pt x="183" y="225"/>
                        <a:pt x="175" y="211"/>
                      </a:cubicBezTo>
                      <a:cubicBezTo>
                        <a:pt x="74" y="18"/>
                        <a:pt x="74" y="18"/>
                        <a:pt x="74" y="18"/>
                      </a:cubicBezTo>
                      <a:cubicBezTo>
                        <a:pt x="66" y="4"/>
                        <a:pt x="45" y="0"/>
                        <a:pt x="27" y="9"/>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41" name="Freeform 19">
                  <a:extLst>
                    <a:ext uri="{FF2B5EF4-FFF2-40B4-BE49-F238E27FC236}">
                      <a16:creationId xmlns:a16="http://schemas.microsoft.com/office/drawing/2014/main" id="{FD8612DC-C711-45C6-B289-D59C8FE38BD8}"/>
                    </a:ext>
                  </a:extLst>
                </p:cNvPr>
                <p:cNvSpPr>
                  <a:spLocks noChangeAspect="1" noEditPoints="1"/>
                </p:cNvSpPr>
                <p:nvPr/>
              </p:nvSpPr>
              <p:spPr bwMode="auto">
                <a:xfrm>
                  <a:off x="8551779" y="4168399"/>
                  <a:ext cx="823462" cy="822960"/>
                </a:xfrm>
                <a:custGeom>
                  <a:avLst/>
                  <a:gdLst>
                    <a:gd name="T0" fmla="*/ 270 w 697"/>
                    <a:gd name="T1" fmla="*/ 653 h 697"/>
                    <a:gd name="T2" fmla="*/ 654 w 697"/>
                    <a:gd name="T3" fmla="*/ 427 h 697"/>
                    <a:gd name="T4" fmla="*/ 427 w 697"/>
                    <a:gd name="T5" fmla="*/ 43 h 697"/>
                    <a:gd name="T6" fmla="*/ 43 w 697"/>
                    <a:gd name="T7" fmla="*/ 270 h 697"/>
                    <a:gd name="T8" fmla="*/ 270 w 697"/>
                    <a:gd name="T9" fmla="*/ 653 h 697"/>
                    <a:gd name="T10" fmla="*/ 415 w 697"/>
                    <a:gd name="T11" fmla="*/ 91 h 697"/>
                    <a:gd name="T12" fmla="*/ 606 w 697"/>
                    <a:gd name="T13" fmla="*/ 414 h 697"/>
                    <a:gd name="T14" fmla="*/ 282 w 697"/>
                    <a:gd name="T15" fmla="*/ 606 h 697"/>
                    <a:gd name="T16" fmla="*/ 91 w 697"/>
                    <a:gd name="T17" fmla="*/ 282 h 697"/>
                    <a:gd name="T18" fmla="*/ 415 w 697"/>
                    <a:gd name="T19" fmla="*/ 9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270" y="653"/>
                      </a:moveTo>
                      <a:cubicBezTo>
                        <a:pt x="439" y="697"/>
                        <a:pt x="610" y="595"/>
                        <a:pt x="654" y="427"/>
                      </a:cubicBezTo>
                      <a:cubicBezTo>
                        <a:pt x="697" y="258"/>
                        <a:pt x="595" y="86"/>
                        <a:pt x="427" y="43"/>
                      </a:cubicBezTo>
                      <a:cubicBezTo>
                        <a:pt x="258" y="0"/>
                        <a:pt x="87" y="102"/>
                        <a:pt x="43" y="270"/>
                      </a:cubicBezTo>
                      <a:cubicBezTo>
                        <a:pt x="0" y="439"/>
                        <a:pt x="102" y="610"/>
                        <a:pt x="270" y="653"/>
                      </a:cubicBezTo>
                      <a:close/>
                      <a:moveTo>
                        <a:pt x="415" y="91"/>
                      </a:moveTo>
                      <a:cubicBezTo>
                        <a:pt x="557" y="127"/>
                        <a:pt x="643" y="272"/>
                        <a:pt x="606" y="414"/>
                      </a:cubicBezTo>
                      <a:cubicBezTo>
                        <a:pt x="570" y="557"/>
                        <a:pt x="425" y="643"/>
                        <a:pt x="282" y="606"/>
                      </a:cubicBezTo>
                      <a:cubicBezTo>
                        <a:pt x="140" y="570"/>
                        <a:pt x="54" y="425"/>
                        <a:pt x="91" y="282"/>
                      </a:cubicBezTo>
                      <a:cubicBezTo>
                        <a:pt x="127" y="140"/>
                        <a:pt x="272" y="54"/>
                        <a:pt x="415" y="91"/>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42" name="Freeform 20">
                  <a:extLst>
                    <a:ext uri="{FF2B5EF4-FFF2-40B4-BE49-F238E27FC236}">
                      <a16:creationId xmlns:a16="http://schemas.microsoft.com/office/drawing/2014/main" id="{79643873-FB07-4B4B-8114-1109C359C5F5}"/>
                    </a:ext>
                  </a:extLst>
                </p:cNvPr>
                <p:cNvSpPr>
                  <a:spLocks noEditPoints="1"/>
                </p:cNvSpPr>
                <p:nvPr/>
              </p:nvSpPr>
              <p:spPr bwMode="auto">
                <a:xfrm>
                  <a:off x="9498572" y="4387376"/>
                  <a:ext cx="357734" cy="357733"/>
                </a:xfrm>
                <a:custGeom>
                  <a:avLst/>
                  <a:gdLst>
                    <a:gd name="T0" fmla="*/ 152 w 392"/>
                    <a:gd name="T1" fmla="*/ 368 h 392"/>
                    <a:gd name="T2" fmla="*/ 368 w 392"/>
                    <a:gd name="T3" fmla="*/ 240 h 392"/>
                    <a:gd name="T4" fmla="*/ 240 w 392"/>
                    <a:gd name="T5" fmla="*/ 24 h 392"/>
                    <a:gd name="T6" fmla="*/ 24 w 392"/>
                    <a:gd name="T7" fmla="*/ 152 h 392"/>
                    <a:gd name="T8" fmla="*/ 152 w 392"/>
                    <a:gd name="T9" fmla="*/ 368 h 392"/>
                    <a:gd name="T10" fmla="*/ 233 w 392"/>
                    <a:gd name="T11" fmla="*/ 51 h 392"/>
                    <a:gd name="T12" fmla="*/ 341 w 392"/>
                    <a:gd name="T13" fmla="*/ 233 h 392"/>
                    <a:gd name="T14" fmla="*/ 159 w 392"/>
                    <a:gd name="T15" fmla="*/ 341 h 392"/>
                    <a:gd name="T16" fmla="*/ 51 w 392"/>
                    <a:gd name="T17" fmla="*/ 159 h 392"/>
                    <a:gd name="T18" fmla="*/ 233 w 392"/>
                    <a:gd name="T19" fmla="*/ 5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392">
                      <a:moveTo>
                        <a:pt x="152" y="368"/>
                      </a:moveTo>
                      <a:cubicBezTo>
                        <a:pt x="247" y="392"/>
                        <a:pt x="343" y="335"/>
                        <a:pt x="368" y="240"/>
                      </a:cubicBezTo>
                      <a:cubicBezTo>
                        <a:pt x="392" y="145"/>
                        <a:pt x="335" y="48"/>
                        <a:pt x="240" y="24"/>
                      </a:cubicBezTo>
                      <a:cubicBezTo>
                        <a:pt x="145" y="0"/>
                        <a:pt x="48" y="57"/>
                        <a:pt x="24" y="152"/>
                      </a:cubicBezTo>
                      <a:cubicBezTo>
                        <a:pt x="0" y="247"/>
                        <a:pt x="57" y="343"/>
                        <a:pt x="152" y="368"/>
                      </a:cubicBezTo>
                      <a:close/>
                      <a:moveTo>
                        <a:pt x="233" y="51"/>
                      </a:moveTo>
                      <a:cubicBezTo>
                        <a:pt x="313" y="71"/>
                        <a:pt x="362" y="153"/>
                        <a:pt x="341" y="233"/>
                      </a:cubicBezTo>
                      <a:cubicBezTo>
                        <a:pt x="320" y="313"/>
                        <a:pt x="239" y="362"/>
                        <a:pt x="159" y="341"/>
                      </a:cubicBezTo>
                      <a:cubicBezTo>
                        <a:pt x="78" y="321"/>
                        <a:pt x="30" y="239"/>
                        <a:pt x="51" y="159"/>
                      </a:cubicBezTo>
                      <a:cubicBezTo>
                        <a:pt x="71" y="79"/>
                        <a:pt x="153" y="30"/>
                        <a:pt x="233" y="51"/>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43" name="Freeform 21">
                  <a:extLst>
                    <a:ext uri="{FF2B5EF4-FFF2-40B4-BE49-F238E27FC236}">
                      <a16:creationId xmlns:a16="http://schemas.microsoft.com/office/drawing/2014/main" id="{6BC8EFB1-DC4E-4C65-B763-47FEEC6E159A}"/>
                    </a:ext>
                  </a:extLst>
                </p:cNvPr>
                <p:cNvSpPr>
                  <a:spLocks/>
                </p:cNvSpPr>
                <p:nvPr/>
              </p:nvSpPr>
              <p:spPr bwMode="auto">
                <a:xfrm>
                  <a:off x="9316228" y="4547313"/>
                  <a:ext cx="225225" cy="62970"/>
                </a:xfrm>
                <a:custGeom>
                  <a:avLst/>
                  <a:gdLst>
                    <a:gd name="T0" fmla="*/ 246 w 247"/>
                    <a:gd name="T1" fmla="*/ 25 h 69"/>
                    <a:gd name="T2" fmla="*/ 218 w 247"/>
                    <a:gd name="T3" fmla="*/ 1 h 69"/>
                    <a:gd name="T4" fmla="*/ 24 w 247"/>
                    <a:gd name="T5" fmla="*/ 16 h 69"/>
                    <a:gd name="T6" fmla="*/ 1 w 247"/>
                    <a:gd name="T7" fmla="*/ 44 h 69"/>
                    <a:gd name="T8" fmla="*/ 1 w 247"/>
                    <a:gd name="T9" fmla="*/ 44 h 69"/>
                    <a:gd name="T10" fmla="*/ 29 w 247"/>
                    <a:gd name="T11" fmla="*/ 68 h 69"/>
                    <a:gd name="T12" fmla="*/ 222 w 247"/>
                    <a:gd name="T13" fmla="*/ 53 h 69"/>
                    <a:gd name="T14" fmla="*/ 246 w 247"/>
                    <a:gd name="T15" fmla="*/ 2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69">
                      <a:moveTo>
                        <a:pt x="246" y="25"/>
                      </a:moveTo>
                      <a:cubicBezTo>
                        <a:pt x="245" y="10"/>
                        <a:pt x="232" y="0"/>
                        <a:pt x="218" y="1"/>
                      </a:cubicBezTo>
                      <a:cubicBezTo>
                        <a:pt x="24" y="16"/>
                        <a:pt x="24" y="16"/>
                        <a:pt x="24" y="16"/>
                      </a:cubicBezTo>
                      <a:cubicBezTo>
                        <a:pt x="10" y="17"/>
                        <a:pt x="0" y="29"/>
                        <a:pt x="1" y="44"/>
                      </a:cubicBezTo>
                      <a:cubicBezTo>
                        <a:pt x="1" y="44"/>
                        <a:pt x="1" y="44"/>
                        <a:pt x="1" y="44"/>
                      </a:cubicBezTo>
                      <a:cubicBezTo>
                        <a:pt x="2" y="58"/>
                        <a:pt x="14" y="69"/>
                        <a:pt x="29" y="68"/>
                      </a:cubicBezTo>
                      <a:cubicBezTo>
                        <a:pt x="222" y="53"/>
                        <a:pt x="222" y="53"/>
                        <a:pt x="222" y="53"/>
                      </a:cubicBezTo>
                      <a:cubicBezTo>
                        <a:pt x="236" y="51"/>
                        <a:pt x="247" y="39"/>
                        <a:pt x="246" y="25"/>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44" name="Freeform 22">
                  <a:extLst>
                    <a:ext uri="{FF2B5EF4-FFF2-40B4-BE49-F238E27FC236}">
                      <a16:creationId xmlns:a16="http://schemas.microsoft.com/office/drawing/2014/main" id="{C9C340C0-B8BB-4C51-B496-9DA24DF8FEAF}"/>
                    </a:ext>
                  </a:extLst>
                </p:cNvPr>
                <p:cNvSpPr>
                  <a:spLocks/>
                </p:cNvSpPr>
                <p:nvPr/>
              </p:nvSpPr>
              <p:spPr bwMode="auto">
                <a:xfrm>
                  <a:off x="8605163" y="4820055"/>
                  <a:ext cx="174231" cy="237201"/>
                </a:xfrm>
                <a:custGeom>
                  <a:avLst/>
                  <a:gdLst>
                    <a:gd name="T0" fmla="*/ 165 w 191"/>
                    <a:gd name="T1" fmla="*/ 10 h 260"/>
                    <a:gd name="T2" fmla="*/ 118 w 191"/>
                    <a:gd name="T3" fmla="*/ 17 h 260"/>
                    <a:gd name="T4" fmla="*/ 8 w 191"/>
                    <a:gd name="T5" fmla="*/ 205 h 260"/>
                    <a:gd name="T6" fmla="*/ 26 w 191"/>
                    <a:gd name="T7" fmla="*/ 249 h 260"/>
                    <a:gd name="T8" fmla="*/ 26 w 191"/>
                    <a:gd name="T9" fmla="*/ 249 h 260"/>
                    <a:gd name="T10" fmla="*/ 73 w 191"/>
                    <a:gd name="T11" fmla="*/ 243 h 260"/>
                    <a:gd name="T12" fmla="*/ 183 w 191"/>
                    <a:gd name="T13" fmla="*/ 55 h 260"/>
                    <a:gd name="T14" fmla="*/ 165 w 191"/>
                    <a:gd name="T15" fmla="*/ 1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260">
                      <a:moveTo>
                        <a:pt x="165" y="10"/>
                      </a:moveTo>
                      <a:cubicBezTo>
                        <a:pt x="147" y="0"/>
                        <a:pt x="126" y="3"/>
                        <a:pt x="118" y="17"/>
                      </a:cubicBezTo>
                      <a:cubicBezTo>
                        <a:pt x="8" y="205"/>
                        <a:pt x="8" y="205"/>
                        <a:pt x="8" y="205"/>
                      </a:cubicBezTo>
                      <a:cubicBezTo>
                        <a:pt x="0" y="219"/>
                        <a:pt x="8" y="239"/>
                        <a:pt x="26" y="249"/>
                      </a:cubicBezTo>
                      <a:cubicBezTo>
                        <a:pt x="26" y="249"/>
                        <a:pt x="26" y="249"/>
                        <a:pt x="26" y="249"/>
                      </a:cubicBezTo>
                      <a:cubicBezTo>
                        <a:pt x="44" y="260"/>
                        <a:pt x="65" y="257"/>
                        <a:pt x="73" y="243"/>
                      </a:cubicBezTo>
                      <a:cubicBezTo>
                        <a:pt x="183" y="55"/>
                        <a:pt x="183" y="55"/>
                        <a:pt x="183" y="55"/>
                      </a:cubicBezTo>
                      <a:cubicBezTo>
                        <a:pt x="191" y="41"/>
                        <a:pt x="183" y="21"/>
                        <a:pt x="165" y="10"/>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45" name="Freeform 23">
                  <a:extLst>
                    <a:ext uri="{FF2B5EF4-FFF2-40B4-BE49-F238E27FC236}">
                      <a16:creationId xmlns:a16="http://schemas.microsoft.com/office/drawing/2014/main" id="{D640A959-5A12-4D0F-A9A6-0DC6ED825DE5}"/>
                    </a:ext>
                  </a:extLst>
                </p:cNvPr>
                <p:cNvSpPr>
                  <a:spLocks noChangeAspect="1" noEditPoints="1"/>
                </p:cNvSpPr>
                <p:nvPr/>
              </p:nvSpPr>
              <p:spPr bwMode="auto">
                <a:xfrm>
                  <a:off x="8558031" y="5705647"/>
                  <a:ext cx="821969" cy="822960"/>
                </a:xfrm>
                <a:custGeom>
                  <a:avLst/>
                  <a:gdLst>
                    <a:gd name="T0" fmla="*/ 117 w 700"/>
                    <a:gd name="T1" fmla="*/ 139 h 701"/>
                    <a:gd name="T2" fmla="*/ 139 w 700"/>
                    <a:gd name="T3" fmla="*/ 584 h 701"/>
                    <a:gd name="T4" fmla="*/ 584 w 700"/>
                    <a:gd name="T5" fmla="*/ 562 h 701"/>
                    <a:gd name="T6" fmla="*/ 561 w 700"/>
                    <a:gd name="T7" fmla="*/ 117 h 701"/>
                    <a:gd name="T8" fmla="*/ 117 w 700"/>
                    <a:gd name="T9" fmla="*/ 139 h 701"/>
                    <a:gd name="T10" fmla="*/ 547 w 700"/>
                    <a:gd name="T11" fmla="*/ 529 h 701"/>
                    <a:gd name="T12" fmla="*/ 172 w 700"/>
                    <a:gd name="T13" fmla="*/ 548 h 701"/>
                    <a:gd name="T14" fmla="*/ 153 w 700"/>
                    <a:gd name="T15" fmla="*/ 172 h 701"/>
                    <a:gd name="T16" fmla="*/ 529 w 700"/>
                    <a:gd name="T17" fmla="*/ 153 h 701"/>
                    <a:gd name="T18" fmla="*/ 547 w 700"/>
                    <a:gd name="T19" fmla="*/ 52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0" h="701">
                      <a:moveTo>
                        <a:pt x="117" y="139"/>
                      </a:moveTo>
                      <a:cubicBezTo>
                        <a:pt x="0" y="268"/>
                        <a:pt x="10" y="467"/>
                        <a:pt x="139" y="584"/>
                      </a:cubicBezTo>
                      <a:cubicBezTo>
                        <a:pt x="268" y="701"/>
                        <a:pt x="467" y="691"/>
                        <a:pt x="584" y="562"/>
                      </a:cubicBezTo>
                      <a:cubicBezTo>
                        <a:pt x="700" y="433"/>
                        <a:pt x="690" y="234"/>
                        <a:pt x="561" y="117"/>
                      </a:cubicBezTo>
                      <a:cubicBezTo>
                        <a:pt x="433" y="0"/>
                        <a:pt x="233" y="10"/>
                        <a:pt x="117" y="139"/>
                      </a:cubicBezTo>
                      <a:close/>
                      <a:moveTo>
                        <a:pt x="547" y="529"/>
                      </a:moveTo>
                      <a:cubicBezTo>
                        <a:pt x="449" y="638"/>
                        <a:pt x="281" y="646"/>
                        <a:pt x="172" y="548"/>
                      </a:cubicBezTo>
                      <a:cubicBezTo>
                        <a:pt x="63" y="449"/>
                        <a:pt x="54" y="281"/>
                        <a:pt x="153" y="172"/>
                      </a:cubicBezTo>
                      <a:cubicBezTo>
                        <a:pt x="251" y="63"/>
                        <a:pt x="420" y="55"/>
                        <a:pt x="529" y="153"/>
                      </a:cubicBezTo>
                      <a:cubicBezTo>
                        <a:pt x="638" y="252"/>
                        <a:pt x="646" y="420"/>
                        <a:pt x="547" y="529"/>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dirty="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46" name="Freeform 24">
                  <a:extLst>
                    <a:ext uri="{FF2B5EF4-FFF2-40B4-BE49-F238E27FC236}">
                      <a16:creationId xmlns:a16="http://schemas.microsoft.com/office/drawing/2014/main" id="{67902D85-8725-48C0-8B92-30F166C2ADC2}"/>
                    </a:ext>
                  </a:extLst>
                </p:cNvPr>
                <p:cNvSpPr>
                  <a:spLocks noEditPoints="1"/>
                </p:cNvSpPr>
                <p:nvPr/>
              </p:nvSpPr>
              <p:spPr bwMode="auto">
                <a:xfrm>
                  <a:off x="8477290" y="6560774"/>
                  <a:ext cx="359666" cy="360437"/>
                </a:xfrm>
                <a:custGeom>
                  <a:avLst/>
                  <a:gdLst>
                    <a:gd name="T0" fmla="*/ 65 w 394"/>
                    <a:gd name="T1" fmla="*/ 79 h 395"/>
                    <a:gd name="T2" fmla="*/ 78 w 394"/>
                    <a:gd name="T3" fmla="*/ 329 h 395"/>
                    <a:gd name="T4" fmla="*/ 328 w 394"/>
                    <a:gd name="T5" fmla="*/ 317 h 395"/>
                    <a:gd name="T6" fmla="*/ 316 w 394"/>
                    <a:gd name="T7" fmla="*/ 66 h 395"/>
                    <a:gd name="T8" fmla="*/ 65 w 394"/>
                    <a:gd name="T9" fmla="*/ 79 h 395"/>
                    <a:gd name="T10" fmla="*/ 308 w 394"/>
                    <a:gd name="T11" fmla="*/ 298 h 395"/>
                    <a:gd name="T12" fmla="*/ 96 w 394"/>
                    <a:gd name="T13" fmla="*/ 309 h 395"/>
                    <a:gd name="T14" fmla="*/ 86 w 394"/>
                    <a:gd name="T15" fmla="*/ 97 h 395"/>
                    <a:gd name="T16" fmla="*/ 297 w 394"/>
                    <a:gd name="T17" fmla="*/ 86 h 395"/>
                    <a:gd name="T18" fmla="*/ 308 w 394"/>
                    <a:gd name="T19" fmla="*/ 2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395">
                      <a:moveTo>
                        <a:pt x="65" y="79"/>
                      </a:moveTo>
                      <a:cubicBezTo>
                        <a:pt x="0" y="151"/>
                        <a:pt x="5" y="263"/>
                        <a:pt x="78" y="329"/>
                      </a:cubicBezTo>
                      <a:cubicBezTo>
                        <a:pt x="150" y="395"/>
                        <a:pt x="263" y="389"/>
                        <a:pt x="328" y="317"/>
                      </a:cubicBezTo>
                      <a:cubicBezTo>
                        <a:pt x="394" y="244"/>
                        <a:pt x="389" y="132"/>
                        <a:pt x="316" y="66"/>
                      </a:cubicBezTo>
                      <a:cubicBezTo>
                        <a:pt x="243" y="0"/>
                        <a:pt x="131" y="6"/>
                        <a:pt x="65" y="79"/>
                      </a:cubicBezTo>
                      <a:close/>
                      <a:moveTo>
                        <a:pt x="308" y="298"/>
                      </a:moveTo>
                      <a:cubicBezTo>
                        <a:pt x="252" y="360"/>
                        <a:pt x="158" y="364"/>
                        <a:pt x="96" y="309"/>
                      </a:cubicBezTo>
                      <a:cubicBezTo>
                        <a:pt x="35" y="253"/>
                        <a:pt x="30" y="158"/>
                        <a:pt x="86" y="97"/>
                      </a:cubicBezTo>
                      <a:cubicBezTo>
                        <a:pt x="141" y="36"/>
                        <a:pt x="236" y="31"/>
                        <a:pt x="297" y="86"/>
                      </a:cubicBezTo>
                      <a:cubicBezTo>
                        <a:pt x="359" y="142"/>
                        <a:pt x="364" y="237"/>
                        <a:pt x="308" y="298"/>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47" name="Freeform 25">
                  <a:extLst>
                    <a:ext uri="{FF2B5EF4-FFF2-40B4-BE49-F238E27FC236}">
                      <a16:creationId xmlns:a16="http://schemas.microsoft.com/office/drawing/2014/main" id="{208BFAD7-6CC7-481F-B0CC-3FC979488228}"/>
                    </a:ext>
                  </a:extLst>
                </p:cNvPr>
                <p:cNvSpPr>
                  <a:spLocks/>
                </p:cNvSpPr>
                <p:nvPr/>
              </p:nvSpPr>
              <p:spPr bwMode="auto">
                <a:xfrm>
                  <a:off x="8699811" y="6407405"/>
                  <a:ext cx="124395" cy="216339"/>
                </a:xfrm>
                <a:custGeom>
                  <a:avLst/>
                  <a:gdLst>
                    <a:gd name="T0" fmla="*/ 19 w 136"/>
                    <a:gd name="T1" fmla="*/ 231 h 237"/>
                    <a:gd name="T2" fmla="*/ 53 w 136"/>
                    <a:gd name="T3" fmla="*/ 218 h 237"/>
                    <a:gd name="T4" fmla="*/ 130 w 136"/>
                    <a:gd name="T5" fmla="*/ 39 h 237"/>
                    <a:gd name="T6" fmla="*/ 117 w 136"/>
                    <a:gd name="T7" fmla="*/ 5 h 237"/>
                    <a:gd name="T8" fmla="*/ 117 w 136"/>
                    <a:gd name="T9" fmla="*/ 5 h 237"/>
                    <a:gd name="T10" fmla="*/ 83 w 136"/>
                    <a:gd name="T11" fmla="*/ 19 h 237"/>
                    <a:gd name="T12" fmla="*/ 6 w 136"/>
                    <a:gd name="T13" fmla="*/ 197 h 237"/>
                    <a:gd name="T14" fmla="*/ 19 w 136"/>
                    <a:gd name="T15" fmla="*/ 231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237">
                      <a:moveTo>
                        <a:pt x="19" y="231"/>
                      </a:moveTo>
                      <a:cubicBezTo>
                        <a:pt x="33" y="237"/>
                        <a:pt x="48" y="231"/>
                        <a:pt x="53" y="218"/>
                      </a:cubicBezTo>
                      <a:cubicBezTo>
                        <a:pt x="130" y="39"/>
                        <a:pt x="130" y="39"/>
                        <a:pt x="130" y="39"/>
                      </a:cubicBezTo>
                      <a:cubicBezTo>
                        <a:pt x="136" y="26"/>
                        <a:pt x="130" y="11"/>
                        <a:pt x="117" y="5"/>
                      </a:cubicBezTo>
                      <a:cubicBezTo>
                        <a:pt x="117" y="5"/>
                        <a:pt x="117" y="5"/>
                        <a:pt x="117" y="5"/>
                      </a:cubicBezTo>
                      <a:cubicBezTo>
                        <a:pt x="104" y="0"/>
                        <a:pt x="88" y="6"/>
                        <a:pt x="83" y="19"/>
                      </a:cubicBezTo>
                      <a:cubicBezTo>
                        <a:pt x="6" y="197"/>
                        <a:pt x="6" y="197"/>
                        <a:pt x="6" y="197"/>
                      </a:cubicBezTo>
                      <a:cubicBezTo>
                        <a:pt x="0" y="210"/>
                        <a:pt x="6" y="225"/>
                        <a:pt x="19" y="231"/>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48" name="Freeform 26">
                  <a:extLst>
                    <a:ext uri="{FF2B5EF4-FFF2-40B4-BE49-F238E27FC236}">
                      <a16:creationId xmlns:a16="http://schemas.microsoft.com/office/drawing/2014/main" id="{5AD0E250-D012-4CC2-B428-083F4A8AE74E}"/>
                    </a:ext>
                  </a:extLst>
                </p:cNvPr>
                <p:cNvSpPr>
                  <a:spLocks/>
                </p:cNvSpPr>
                <p:nvPr/>
              </p:nvSpPr>
              <p:spPr bwMode="auto">
                <a:xfrm>
                  <a:off x="8605935" y="5595787"/>
                  <a:ext cx="180026" cy="233337"/>
                </a:xfrm>
                <a:custGeom>
                  <a:avLst/>
                  <a:gdLst>
                    <a:gd name="T0" fmla="*/ 172 w 197"/>
                    <a:gd name="T1" fmla="*/ 245 h 256"/>
                    <a:gd name="T2" fmla="*/ 188 w 197"/>
                    <a:gd name="T3" fmla="*/ 201 h 256"/>
                    <a:gd name="T4" fmla="*/ 73 w 197"/>
                    <a:gd name="T5" fmla="*/ 16 h 256"/>
                    <a:gd name="T6" fmla="*/ 25 w 197"/>
                    <a:gd name="T7" fmla="*/ 11 h 256"/>
                    <a:gd name="T8" fmla="*/ 25 w 197"/>
                    <a:gd name="T9" fmla="*/ 11 h 256"/>
                    <a:gd name="T10" fmla="*/ 9 w 197"/>
                    <a:gd name="T11" fmla="*/ 55 h 256"/>
                    <a:gd name="T12" fmla="*/ 124 w 197"/>
                    <a:gd name="T13" fmla="*/ 240 h 256"/>
                    <a:gd name="T14" fmla="*/ 172 w 197"/>
                    <a:gd name="T15" fmla="*/ 245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256">
                      <a:moveTo>
                        <a:pt x="172" y="245"/>
                      </a:moveTo>
                      <a:cubicBezTo>
                        <a:pt x="189" y="234"/>
                        <a:pt x="197" y="214"/>
                        <a:pt x="188" y="201"/>
                      </a:cubicBezTo>
                      <a:cubicBezTo>
                        <a:pt x="73" y="16"/>
                        <a:pt x="73" y="16"/>
                        <a:pt x="73" y="16"/>
                      </a:cubicBezTo>
                      <a:cubicBezTo>
                        <a:pt x="64" y="2"/>
                        <a:pt x="43" y="0"/>
                        <a:pt x="25" y="11"/>
                      </a:cubicBezTo>
                      <a:cubicBezTo>
                        <a:pt x="25" y="11"/>
                        <a:pt x="25" y="11"/>
                        <a:pt x="25" y="11"/>
                      </a:cubicBezTo>
                      <a:cubicBezTo>
                        <a:pt x="8" y="22"/>
                        <a:pt x="0" y="42"/>
                        <a:pt x="9" y="55"/>
                      </a:cubicBezTo>
                      <a:cubicBezTo>
                        <a:pt x="124" y="240"/>
                        <a:pt x="124" y="240"/>
                        <a:pt x="124" y="240"/>
                      </a:cubicBezTo>
                      <a:cubicBezTo>
                        <a:pt x="133" y="254"/>
                        <a:pt x="154" y="256"/>
                        <a:pt x="172" y="245"/>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49" name="Freeform 27">
                  <a:extLst>
                    <a:ext uri="{FF2B5EF4-FFF2-40B4-BE49-F238E27FC236}">
                      <a16:creationId xmlns:a16="http://schemas.microsoft.com/office/drawing/2014/main" id="{75E588F3-65DD-4957-9ABA-93A95A478DCB}"/>
                    </a:ext>
                  </a:extLst>
                </p:cNvPr>
                <p:cNvSpPr>
                  <a:spLocks noChangeAspect="1" noEditPoints="1"/>
                </p:cNvSpPr>
                <p:nvPr/>
              </p:nvSpPr>
              <p:spPr bwMode="auto">
                <a:xfrm>
                  <a:off x="8970809" y="4878850"/>
                  <a:ext cx="822962" cy="822960"/>
                </a:xfrm>
                <a:custGeom>
                  <a:avLst/>
                  <a:gdLst>
                    <a:gd name="T0" fmla="*/ 53 w 706"/>
                    <a:gd name="T1" fmla="*/ 449 h 706"/>
                    <a:gd name="T2" fmla="*/ 450 w 706"/>
                    <a:gd name="T3" fmla="*/ 653 h 706"/>
                    <a:gd name="T4" fmla="*/ 653 w 706"/>
                    <a:gd name="T5" fmla="*/ 257 h 706"/>
                    <a:gd name="T6" fmla="*/ 257 w 706"/>
                    <a:gd name="T7" fmla="*/ 53 h 706"/>
                    <a:gd name="T8" fmla="*/ 53 w 706"/>
                    <a:gd name="T9" fmla="*/ 449 h 706"/>
                    <a:gd name="T10" fmla="*/ 607 w 706"/>
                    <a:gd name="T11" fmla="*/ 272 h 706"/>
                    <a:gd name="T12" fmla="*/ 435 w 706"/>
                    <a:gd name="T13" fmla="*/ 606 h 706"/>
                    <a:gd name="T14" fmla="*/ 100 w 706"/>
                    <a:gd name="T15" fmla="*/ 434 h 706"/>
                    <a:gd name="T16" fmla="*/ 272 w 706"/>
                    <a:gd name="T17" fmla="*/ 99 h 706"/>
                    <a:gd name="T18" fmla="*/ 607 w 706"/>
                    <a:gd name="T19" fmla="*/ 27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706">
                      <a:moveTo>
                        <a:pt x="53" y="449"/>
                      </a:moveTo>
                      <a:cubicBezTo>
                        <a:pt x="107" y="615"/>
                        <a:pt x="284" y="706"/>
                        <a:pt x="450" y="653"/>
                      </a:cubicBezTo>
                      <a:cubicBezTo>
                        <a:pt x="615" y="600"/>
                        <a:pt x="706" y="422"/>
                        <a:pt x="653" y="257"/>
                      </a:cubicBezTo>
                      <a:cubicBezTo>
                        <a:pt x="600" y="91"/>
                        <a:pt x="423" y="0"/>
                        <a:pt x="257" y="53"/>
                      </a:cubicBezTo>
                      <a:cubicBezTo>
                        <a:pt x="91" y="106"/>
                        <a:pt x="0" y="283"/>
                        <a:pt x="53" y="449"/>
                      </a:cubicBezTo>
                      <a:close/>
                      <a:moveTo>
                        <a:pt x="607" y="272"/>
                      </a:moveTo>
                      <a:cubicBezTo>
                        <a:pt x="652" y="411"/>
                        <a:pt x="575" y="561"/>
                        <a:pt x="435" y="606"/>
                      </a:cubicBezTo>
                      <a:cubicBezTo>
                        <a:pt x="295" y="651"/>
                        <a:pt x="145" y="574"/>
                        <a:pt x="100" y="434"/>
                      </a:cubicBezTo>
                      <a:cubicBezTo>
                        <a:pt x="55" y="294"/>
                        <a:pt x="132" y="144"/>
                        <a:pt x="272" y="99"/>
                      </a:cubicBezTo>
                      <a:cubicBezTo>
                        <a:pt x="412" y="55"/>
                        <a:pt x="562" y="132"/>
                        <a:pt x="607" y="272"/>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50" name="Freeform 28">
                  <a:extLst>
                    <a:ext uri="{FF2B5EF4-FFF2-40B4-BE49-F238E27FC236}">
                      <a16:creationId xmlns:a16="http://schemas.microsoft.com/office/drawing/2014/main" id="{1716ECD0-0240-4F24-81BA-BF58887026D4}"/>
                    </a:ext>
                  </a:extLst>
                </p:cNvPr>
                <p:cNvSpPr>
                  <a:spLocks noEditPoints="1"/>
                </p:cNvSpPr>
                <p:nvPr/>
              </p:nvSpPr>
              <p:spPr bwMode="auto">
                <a:xfrm>
                  <a:off x="9590873" y="5715223"/>
                  <a:ext cx="362370" cy="363142"/>
                </a:xfrm>
                <a:custGeom>
                  <a:avLst/>
                  <a:gdLst>
                    <a:gd name="T0" fmla="*/ 30 w 397"/>
                    <a:gd name="T1" fmla="*/ 253 h 398"/>
                    <a:gd name="T2" fmla="*/ 253 w 397"/>
                    <a:gd name="T3" fmla="*/ 368 h 398"/>
                    <a:gd name="T4" fmla="*/ 368 w 397"/>
                    <a:gd name="T5" fmla="*/ 145 h 398"/>
                    <a:gd name="T6" fmla="*/ 144 w 397"/>
                    <a:gd name="T7" fmla="*/ 30 h 398"/>
                    <a:gd name="T8" fmla="*/ 30 w 397"/>
                    <a:gd name="T9" fmla="*/ 253 h 398"/>
                    <a:gd name="T10" fmla="*/ 341 w 397"/>
                    <a:gd name="T11" fmla="*/ 153 h 398"/>
                    <a:gd name="T12" fmla="*/ 244 w 397"/>
                    <a:gd name="T13" fmla="*/ 342 h 398"/>
                    <a:gd name="T14" fmla="*/ 56 w 397"/>
                    <a:gd name="T15" fmla="*/ 245 h 398"/>
                    <a:gd name="T16" fmla="*/ 153 w 397"/>
                    <a:gd name="T17" fmla="*/ 56 h 398"/>
                    <a:gd name="T18" fmla="*/ 341 w 397"/>
                    <a:gd name="T19" fmla="*/ 15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0" y="253"/>
                      </a:moveTo>
                      <a:cubicBezTo>
                        <a:pt x="60" y="347"/>
                        <a:pt x="159" y="398"/>
                        <a:pt x="253" y="368"/>
                      </a:cubicBezTo>
                      <a:cubicBezTo>
                        <a:pt x="346" y="338"/>
                        <a:pt x="397" y="238"/>
                        <a:pt x="368" y="145"/>
                      </a:cubicBezTo>
                      <a:cubicBezTo>
                        <a:pt x="338" y="52"/>
                        <a:pt x="238" y="0"/>
                        <a:pt x="144" y="30"/>
                      </a:cubicBezTo>
                      <a:cubicBezTo>
                        <a:pt x="51" y="60"/>
                        <a:pt x="0" y="160"/>
                        <a:pt x="30" y="253"/>
                      </a:cubicBezTo>
                      <a:close/>
                      <a:moveTo>
                        <a:pt x="341" y="153"/>
                      </a:moveTo>
                      <a:cubicBezTo>
                        <a:pt x="367" y="232"/>
                        <a:pt x="323" y="317"/>
                        <a:pt x="244" y="342"/>
                      </a:cubicBezTo>
                      <a:cubicBezTo>
                        <a:pt x="165" y="367"/>
                        <a:pt x="81" y="324"/>
                        <a:pt x="56" y="245"/>
                      </a:cubicBezTo>
                      <a:cubicBezTo>
                        <a:pt x="31" y="166"/>
                        <a:pt x="74" y="82"/>
                        <a:pt x="153" y="56"/>
                      </a:cubicBezTo>
                      <a:cubicBezTo>
                        <a:pt x="232" y="31"/>
                        <a:pt x="316" y="75"/>
                        <a:pt x="341" y="153"/>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51" name="Freeform 29">
                  <a:extLst>
                    <a:ext uri="{FF2B5EF4-FFF2-40B4-BE49-F238E27FC236}">
                      <a16:creationId xmlns:a16="http://schemas.microsoft.com/office/drawing/2014/main" id="{8E2153C9-023E-443E-A239-78ADBAC8E30E}"/>
                    </a:ext>
                  </a:extLst>
                </p:cNvPr>
                <p:cNvSpPr>
                  <a:spLocks/>
                </p:cNvSpPr>
                <p:nvPr/>
              </p:nvSpPr>
              <p:spPr bwMode="auto">
                <a:xfrm>
                  <a:off x="9549923" y="5594692"/>
                  <a:ext cx="158778" cy="196251"/>
                </a:xfrm>
                <a:custGeom>
                  <a:avLst/>
                  <a:gdLst>
                    <a:gd name="T0" fmla="*/ 161 w 174"/>
                    <a:gd name="T1" fmla="*/ 206 h 215"/>
                    <a:gd name="T2" fmla="*/ 166 w 174"/>
                    <a:gd name="T3" fmla="*/ 170 h 215"/>
                    <a:gd name="T4" fmla="*/ 50 w 174"/>
                    <a:gd name="T5" fmla="*/ 14 h 215"/>
                    <a:gd name="T6" fmla="*/ 14 w 174"/>
                    <a:gd name="T7" fmla="*/ 9 h 215"/>
                    <a:gd name="T8" fmla="*/ 14 w 174"/>
                    <a:gd name="T9" fmla="*/ 9 h 215"/>
                    <a:gd name="T10" fmla="*/ 9 w 174"/>
                    <a:gd name="T11" fmla="*/ 45 h 215"/>
                    <a:gd name="T12" fmla="*/ 124 w 174"/>
                    <a:gd name="T13" fmla="*/ 201 h 215"/>
                    <a:gd name="T14" fmla="*/ 161 w 174"/>
                    <a:gd name="T15" fmla="*/ 206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5">
                      <a:moveTo>
                        <a:pt x="161" y="206"/>
                      </a:moveTo>
                      <a:cubicBezTo>
                        <a:pt x="172" y="198"/>
                        <a:pt x="174" y="181"/>
                        <a:pt x="166" y="170"/>
                      </a:cubicBezTo>
                      <a:cubicBezTo>
                        <a:pt x="50" y="14"/>
                        <a:pt x="50" y="14"/>
                        <a:pt x="50" y="14"/>
                      </a:cubicBezTo>
                      <a:cubicBezTo>
                        <a:pt x="42" y="3"/>
                        <a:pt x="25" y="0"/>
                        <a:pt x="14" y="9"/>
                      </a:cubicBezTo>
                      <a:cubicBezTo>
                        <a:pt x="14" y="9"/>
                        <a:pt x="14" y="9"/>
                        <a:pt x="14" y="9"/>
                      </a:cubicBezTo>
                      <a:cubicBezTo>
                        <a:pt x="2" y="17"/>
                        <a:pt x="0" y="34"/>
                        <a:pt x="9" y="45"/>
                      </a:cubicBezTo>
                      <a:cubicBezTo>
                        <a:pt x="124" y="201"/>
                        <a:pt x="124" y="201"/>
                        <a:pt x="124" y="201"/>
                      </a:cubicBezTo>
                      <a:cubicBezTo>
                        <a:pt x="133" y="212"/>
                        <a:pt x="149" y="215"/>
                        <a:pt x="161" y="206"/>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52" name="Freeform 30">
                  <a:extLst>
                    <a:ext uri="{FF2B5EF4-FFF2-40B4-BE49-F238E27FC236}">
                      <a16:creationId xmlns:a16="http://schemas.microsoft.com/office/drawing/2014/main" id="{ED06F126-E2A7-48AF-97AB-51EC106F31B4}"/>
                    </a:ext>
                  </a:extLst>
                </p:cNvPr>
                <p:cNvSpPr>
                  <a:spLocks/>
                </p:cNvSpPr>
                <p:nvPr/>
              </p:nvSpPr>
              <p:spPr bwMode="auto">
                <a:xfrm>
                  <a:off x="8772826" y="5270892"/>
                  <a:ext cx="253813" cy="76492"/>
                </a:xfrm>
                <a:custGeom>
                  <a:avLst/>
                  <a:gdLst>
                    <a:gd name="T0" fmla="*/ 277 w 278"/>
                    <a:gd name="T1" fmla="*/ 37 h 84"/>
                    <a:gd name="T2" fmla="*/ 247 w 278"/>
                    <a:gd name="T3" fmla="*/ 1 h 84"/>
                    <a:gd name="T4" fmla="*/ 29 w 278"/>
                    <a:gd name="T5" fmla="*/ 8 h 84"/>
                    <a:gd name="T6" fmla="*/ 1 w 278"/>
                    <a:gd name="T7" fmla="*/ 46 h 84"/>
                    <a:gd name="T8" fmla="*/ 1 w 278"/>
                    <a:gd name="T9" fmla="*/ 46 h 84"/>
                    <a:gd name="T10" fmla="*/ 31 w 278"/>
                    <a:gd name="T11" fmla="*/ 83 h 84"/>
                    <a:gd name="T12" fmla="*/ 249 w 278"/>
                    <a:gd name="T13" fmla="*/ 76 h 84"/>
                    <a:gd name="T14" fmla="*/ 277 w 278"/>
                    <a:gd name="T15" fmla="*/ 3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84">
                      <a:moveTo>
                        <a:pt x="277" y="37"/>
                      </a:moveTo>
                      <a:cubicBezTo>
                        <a:pt x="277" y="17"/>
                        <a:pt x="263" y="0"/>
                        <a:pt x="247" y="1"/>
                      </a:cubicBezTo>
                      <a:cubicBezTo>
                        <a:pt x="29" y="8"/>
                        <a:pt x="29" y="8"/>
                        <a:pt x="29" y="8"/>
                      </a:cubicBezTo>
                      <a:cubicBezTo>
                        <a:pt x="13" y="8"/>
                        <a:pt x="0" y="26"/>
                        <a:pt x="1" y="46"/>
                      </a:cubicBezTo>
                      <a:cubicBezTo>
                        <a:pt x="1" y="46"/>
                        <a:pt x="1" y="46"/>
                        <a:pt x="1" y="46"/>
                      </a:cubicBezTo>
                      <a:cubicBezTo>
                        <a:pt x="2" y="67"/>
                        <a:pt x="15" y="84"/>
                        <a:pt x="31" y="83"/>
                      </a:cubicBezTo>
                      <a:cubicBezTo>
                        <a:pt x="249" y="76"/>
                        <a:pt x="249" y="76"/>
                        <a:pt x="249" y="76"/>
                      </a:cubicBezTo>
                      <a:cubicBezTo>
                        <a:pt x="266" y="75"/>
                        <a:pt x="278" y="58"/>
                        <a:pt x="277" y="37"/>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53" name="Freeform 31">
                  <a:extLst>
                    <a:ext uri="{FF2B5EF4-FFF2-40B4-BE49-F238E27FC236}">
                      <a16:creationId xmlns:a16="http://schemas.microsoft.com/office/drawing/2014/main" id="{B164CC1A-E3B4-4519-BEE4-8302CEE4C1FA}"/>
                    </a:ext>
                  </a:extLst>
                </p:cNvPr>
                <p:cNvSpPr>
                  <a:spLocks/>
                </p:cNvSpPr>
                <p:nvPr/>
              </p:nvSpPr>
              <p:spPr bwMode="auto">
                <a:xfrm>
                  <a:off x="7499902" y="6604919"/>
                  <a:ext cx="117442" cy="116669"/>
                </a:xfrm>
                <a:custGeom>
                  <a:avLst/>
                  <a:gdLst>
                    <a:gd name="T0" fmla="*/ 121 w 129"/>
                    <a:gd name="T1" fmla="*/ 78 h 128"/>
                    <a:gd name="T2" fmla="*/ 50 w 129"/>
                    <a:gd name="T3" fmla="*/ 120 h 128"/>
                    <a:gd name="T4" fmla="*/ 8 w 129"/>
                    <a:gd name="T5" fmla="*/ 49 h 128"/>
                    <a:gd name="T6" fmla="*/ 79 w 129"/>
                    <a:gd name="T7" fmla="*/ 8 h 128"/>
                    <a:gd name="T8" fmla="*/ 121 w 129"/>
                    <a:gd name="T9" fmla="*/ 78 h 128"/>
                  </a:gdLst>
                  <a:ahLst/>
                  <a:cxnLst>
                    <a:cxn ang="0">
                      <a:pos x="T0" y="T1"/>
                    </a:cxn>
                    <a:cxn ang="0">
                      <a:pos x="T2" y="T3"/>
                    </a:cxn>
                    <a:cxn ang="0">
                      <a:pos x="T4" y="T5"/>
                    </a:cxn>
                    <a:cxn ang="0">
                      <a:pos x="T6" y="T7"/>
                    </a:cxn>
                    <a:cxn ang="0">
                      <a:pos x="T8" y="T9"/>
                    </a:cxn>
                  </a:cxnLst>
                  <a:rect l="0" t="0" r="r" b="b"/>
                  <a:pathLst>
                    <a:path w="129" h="128">
                      <a:moveTo>
                        <a:pt x="121" y="78"/>
                      </a:moveTo>
                      <a:cubicBezTo>
                        <a:pt x="113" y="109"/>
                        <a:pt x="81" y="128"/>
                        <a:pt x="50" y="120"/>
                      </a:cubicBezTo>
                      <a:cubicBezTo>
                        <a:pt x="19" y="112"/>
                        <a:pt x="0" y="80"/>
                        <a:pt x="8" y="49"/>
                      </a:cubicBezTo>
                      <a:cubicBezTo>
                        <a:pt x="16" y="18"/>
                        <a:pt x="48" y="0"/>
                        <a:pt x="79" y="8"/>
                      </a:cubicBezTo>
                      <a:cubicBezTo>
                        <a:pt x="110" y="16"/>
                        <a:pt x="129" y="47"/>
                        <a:pt x="121" y="78"/>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54" name="Freeform 32">
                  <a:extLst>
                    <a:ext uri="{FF2B5EF4-FFF2-40B4-BE49-F238E27FC236}">
                      <a16:creationId xmlns:a16="http://schemas.microsoft.com/office/drawing/2014/main" id="{10A160C8-5FD3-4680-8F7B-6CF105E0A3F9}"/>
                    </a:ext>
                  </a:extLst>
                </p:cNvPr>
                <p:cNvSpPr>
                  <a:spLocks/>
                </p:cNvSpPr>
                <p:nvPr/>
              </p:nvSpPr>
              <p:spPr bwMode="auto">
                <a:xfrm>
                  <a:off x="6937134" y="5414673"/>
                  <a:ext cx="326441" cy="278151"/>
                </a:xfrm>
                <a:custGeom>
                  <a:avLst/>
                  <a:gdLst>
                    <a:gd name="T0" fmla="*/ 57 w 845"/>
                    <a:gd name="T1" fmla="*/ 720 h 720"/>
                    <a:gd name="T2" fmla="*/ 0 w 845"/>
                    <a:gd name="T3" fmla="*/ 650 h 720"/>
                    <a:gd name="T4" fmla="*/ 786 w 845"/>
                    <a:gd name="T5" fmla="*/ 0 h 720"/>
                    <a:gd name="T6" fmla="*/ 845 w 845"/>
                    <a:gd name="T7" fmla="*/ 71 h 720"/>
                    <a:gd name="T8" fmla="*/ 57 w 845"/>
                    <a:gd name="T9" fmla="*/ 720 h 720"/>
                  </a:gdLst>
                  <a:ahLst/>
                  <a:cxnLst>
                    <a:cxn ang="0">
                      <a:pos x="T0" y="T1"/>
                    </a:cxn>
                    <a:cxn ang="0">
                      <a:pos x="T2" y="T3"/>
                    </a:cxn>
                    <a:cxn ang="0">
                      <a:pos x="T4" y="T5"/>
                    </a:cxn>
                    <a:cxn ang="0">
                      <a:pos x="T6" y="T7"/>
                    </a:cxn>
                    <a:cxn ang="0">
                      <a:pos x="T8" y="T9"/>
                    </a:cxn>
                  </a:cxnLst>
                  <a:rect l="0" t="0" r="r" b="b"/>
                  <a:pathLst>
                    <a:path w="845" h="720">
                      <a:moveTo>
                        <a:pt x="57" y="720"/>
                      </a:moveTo>
                      <a:lnTo>
                        <a:pt x="0" y="650"/>
                      </a:lnTo>
                      <a:lnTo>
                        <a:pt x="786" y="0"/>
                      </a:lnTo>
                      <a:lnTo>
                        <a:pt x="845" y="71"/>
                      </a:lnTo>
                      <a:lnTo>
                        <a:pt x="57" y="720"/>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55" name="Freeform 33">
                  <a:extLst>
                    <a:ext uri="{FF2B5EF4-FFF2-40B4-BE49-F238E27FC236}">
                      <a16:creationId xmlns:a16="http://schemas.microsoft.com/office/drawing/2014/main" id="{189FEC0D-D06A-460F-A9CB-6747DAB7FBE2}"/>
                    </a:ext>
                  </a:extLst>
                </p:cNvPr>
                <p:cNvSpPr>
                  <a:spLocks/>
                </p:cNvSpPr>
                <p:nvPr/>
              </p:nvSpPr>
              <p:spPr bwMode="auto">
                <a:xfrm>
                  <a:off x="9656546" y="4839128"/>
                  <a:ext cx="327600" cy="278537"/>
                </a:xfrm>
                <a:custGeom>
                  <a:avLst/>
                  <a:gdLst>
                    <a:gd name="T0" fmla="*/ 59 w 848"/>
                    <a:gd name="T1" fmla="*/ 721 h 721"/>
                    <a:gd name="T2" fmla="*/ 0 w 848"/>
                    <a:gd name="T3" fmla="*/ 650 h 721"/>
                    <a:gd name="T4" fmla="*/ 789 w 848"/>
                    <a:gd name="T5" fmla="*/ 0 h 721"/>
                    <a:gd name="T6" fmla="*/ 848 w 848"/>
                    <a:gd name="T7" fmla="*/ 71 h 721"/>
                    <a:gd name="T8" fmla="*/ 59 w 848"/>
                    <a:gd name="T9" fmla="*/ 721 h 721"/>
                  </a:gdLst>
                  <a:ahLst/>
                  <a:cxnLst>
                    <a:cxn ang="0">
                      <a:pos x="T0" y="T1"/>
                    </a:cxn>
                    <a:cxn ang="0">
                      <a:pos x="T2" y="T3"/>
                    </a:cxn>
                    <a:cxn ang="0">
                      <a:pos x="T4" y="T5"/>
                    </a:cxn>
                    <a:cxn ang="0">
                      <a:pos x="T6" y="T7"/>
                    </a:cxn>
                    <a:cxn ang="0">
                      <a:pos x="T8" y="T9"/>
                    </a:cxn>
                  </a:cxnLst>
                  <a:rect l="0" t="0" r="r" b="b"/>
                  <a:pathLst>
                    <a:path w="848" h="721">
                      <a:moveTo>
                        <a:pt x="59" y="721"/>
                      </a:moveTo>
                      <a:lnTo>
                        <a:pt x="0" y="650"/>
                      </a:lnTo>
                      <a:lnTo>
                        <a:pt x="789" y="0"/>
                      </a:lnTo>
                      <a:lnTo>
                        <a:pt x="848" y="71"/>
                      </a:lnTo>
                      <a:lnTo>
                        <a:pt x="59" y="721"/>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56" name="Freeform 34">
                  <a:extLst>
                    <a:ext uri="{FF2B5EF4-FFF2-40B4-BE49-F238E27FC236}">
                      <a16:creationId xmlns:a16="http://schemas.microsoft.com/office/drawing/2014/main" id="{A7482174-7D22-4739-8AC9-AADF1D6D79A3}"/>
                    </a:ext>
                  </a:extLst>
                </p:cNvPr>
                <p:cNvSpPr>
                  <a:spLocks/>
                </p:cNvSpPr>
                <p:nvPr/>
              </p:nvSpPr>
              <p:spPr bwMode="auto">
                <a:xfrm>
                  <a:off x="7408343" y="6332949"/>
                  <a:ext cx="172686" cy="351165"/>
                </a:xfrm>
                <a:custGeom>
                  <a:avLst/>
                  <a:gdLst>
                    <a:gd name="T0" fmla="*/ 447 w 447"/>
                    <a:gd name="T1" fmla="*/ 871 h 909"/>
                    <a:gd name="T2" fmla="*/ 355 w 447"/>
                    <a:gd name="T3" fmla="*/ 909 h 909"/>
                    <a:gd name="T4" fmla="*/ 0 w 447"/>
                    <a:gd name="T5" fmla="*/ 38 h 909"/>
                    <a:gd name="T6" fmla="*/ 93 w 447"/>
                    <a:gd name="T7" fmla="*/ 0 h 909"/>
                    <a:gd name="T8" fmla="*/ 447 w 447"/>
                    <a:gd name="T9" fmla="*/ 871 h 909"/>
                  </a:gdLst>
                  <a:ahLst/>
                  <a:cxnLst>
                    <a:cxn ang="0">
                      <a:pos x="T0" y="T1"/>
                    </a:cxn>
                    <a:cxn ang="0">
                      <a:pos x="T2" y="T3"/>
                    </a:cxn>
                    <a:cxn ang="0">
                      <a:pos x="T4" y="T5"/>
                    </a:cxn>
                    <a:cxn ang="0">
                      <a:pos x="T6" y="T7"/>
                    </a:cxn>
                    <a:cxn ang="0">
                      <a:pos x="T8" y="T9"/>
                    </a:cxn>
                  </a:cxnLst>
                  <a:rect l="0" t="0" r="r" b="b"/>
                  <a:pathLst>
                    <a:path w="447" h="909">
                      <a:moveTo>
                        <a:pt x="447" y="871"/>
                      </a:moveTo>
                      <a:lnTo>
                        <a:pt x="355" y="909"/>
                      </a:lnTo>
                      <a:lnTo>
                        <a:pt x="0" y="38"/>
                      </a:lnTo>
                      <a:lnTo>
                        <a:pt x="93" y="0"/>
                      </a:lnTo>
                      <a:lnTo>
                        <a:pt x="447" y="871"/>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57" name="Freeform 35">
                  <a:extLst>
                    <a:ext uri="{FF2B5EF4-FFF2-40B4-BE49-F238E27FC236}">
                      <a16:creationId xmlns:a16="http://schemas.microsoft.com/office/drawing/2014/main" id="{6CFC3FC9-16AE-465F-AC77-793DAF801C26}"/>
                    </a:ext>
                  </a:extLst>
                </p:cNvPr>
                <p:cNvSpPr>
                  <a:spLocks/>
                </p:cNvSpPr>
                <p:nvPr/>
              </p:nvSpPr>
              <p:spPr bwMode="auto">
                <a:xfrm>
                  <a:off x="9987654" y="4183785"/>
                  <a:ext cx="109715" cy="109715"/>
                </a:xfrm>
                <a:custGeom>
                  <a:avLst/>
                  <a:gdLst>
                    <a:gd name="T0" fmla="*/ 56 w 120"/>
                    <a:gd name="T1" fmla="*/ 2 h 120"/>
                    <a:gd name="T2" fmla="*/ 118 w 120"/>
                    <a:gd name="T3" fmla="*/ 56 h 120"/>
                    <a:gd name="T4" fmla="*/ 64 w 120"/>
                    <a:gd name="T5" fmla="*/ 118 h 120"/>
                    <a:gd name="T6" fmla="*/ 2 w 120"/>
                    <a:gd name="T7" fmla="*/ 64 h 120"/>
                    <a:gd name="T8" fmla="*/ 56 w 120"/>
                    <a:gd name="T9" fmla="*/ 2 h 120"/>
                  </a:gdLst>
                  <a:ahLst/>
                  <a:cxnLst>
                    <a:cxn ang="0">
                      <a:pos x="T0" y="T1"/>
                    </a:cxn>
                    <a:cxn ang="0">
                      <a:pos x="T2" y="T3"/>
                    </a:cxn>
                    <a:cxn ang="0">
                      <a:pos x="T4" y="T5"/>
                    </a:cxn>
                    <a:cxn ang="0">
                      <a:pos x="T6" y="T7"/>
                    </a:cxn>
                    <a:cxn ang="0">
                      <a:pos x="T8" y="T9"/>
                    </a:cxn>
                  </a:cxnLst>
                  <a:rect l="0" t="0" r="r" b="b"/>
                  <a:pathLst>
                    <a:path w="120" h="120">
                      <a:moveTo>
                        <a:pt x="56" y="2"/>
                      </a:moveTo>
                      <a:cubicBezTo>
                        <a:pt x="87" y="0"/>
                        <a:pt x="115" y="24"/>
                        <a:pt x="118" y="56"/>
                      </a:cubicBezTo>
                      <a:cubicBezTo>
                        <a:pt x="120" y="88"/>
                        <a:pt x="96" y="115"/>
                        <a:pt x="64" y="118"/>
                      </a:cubicBezTo>
                      <a:cubicBezTo>
                        <a:pt x="32" y="120"/>
                        <a:pt x="5" y="96"/>
                        <a:pt x="2" y="64"/>
                      </a:cubicBezTo>
                      <a:cubicBezTo>
                        <a:pt x="0" y="33"/>
                        <a:pt x="24" y="5"/>
                        <a:pt x="56" y="2"/>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58" name="Freeform 36">
                  <a:extLst>
                    <a:ext uri="{FF2B5EF4-FFF2-40B4-BE49-F238E27FC236}">
                      <a16:creationId xmlns:a16="http://schemas.microsoft.com/office/drawing/2014/main" id="{4E2A311C-A6EE-4CED-89C6-5F6A7E4F0625}"/>
                    </a:ext>
                  </a:extLst>
                </p:cNvPr>
                <p:cNvSpPr>
                  <a:spLocks/>
                </p:cNvSpPr>
                <p:nvPr/>
              </p:nvSpPr>
              <p:spPr bwMode="auto">
                <a:xfrm>
                  <a:off x="9765906" y="4215849"/>
                  <a:ext cx="300172" cy="266561"/>
                </a:xfrm>
                <a:custGeom>
                  <a:avLst/>
                  <a:gdLst>
                    <a:gd name="T0" fmla="*/ 714 w 777"/>
                    <a:gd name="T1" fmla="*/ 0 h 690"/>
                    <a:gd name="T2" fmla="*/ 777 w 777"/>
                    <a:gd name="T3" fmla="*/ 76 h 690"/>
                    <a:gd name="T4" fmla="*/ 66 w 777"/>
                    <a:gd name="T5" fmla="*/ 690 h 690"/>
                    <a:gd name="T6" fmla="*/ 0 w 777"/>
                    <a:gd name="T7" fmla="*/ 614 h 690"/>
                    <a:gd name="T8" fmla="*/ 714 w 777"/>
                    <a:gd name="T9" fmla="*/ 0 h 690"/>
                  </a:gdLst>
                  <a:ahLst/>
                  <a:cxnLst>
                    <a:cxn ang="0">
                      <a:pos x="T0" y="T1"/>
                    </a:cxn>
                    <a:cxn ang="0">
                      <a:pos x="T2" y="T3"/>
                    </a:cxn>
                    <a:cxn ang="0">
                      <a:pos x="T4" y="T5"/>
                    </a:cxn>
                    <a:cxn ang="0">
                      <a:pos x="T6" y="T7"/>
                    </a:cxn>
                    <a:cxn ang="0">
                      <a:pos x="T8" y="T9"/>
                    </a:cxn>
                  </a:cxnLst>
                  <a:rect l="0" t="0" r="r" b="b"/>
                  <a:pathLst>
                    <a:path w="777" h="690">
                      <a:moveTo>
                        <a:pt x="714" y="0"/>
                      </a:moveTo>
                      <a:lnTo>
                        <a:pt x="777" y="76"/>
                      </a:lnTo>
                      <a:lnTo>
                        <a:pt x="66" y="690"/>
                      </a:lnTo>
                      <a:lnTo>
                        <a:pt x="0" y="614"/>
                      </a:lnTo>
                      <a:lnTo>
                        <a:pt x="714" y="0"/>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59" name="Freeform 37">
                  <a:extLst>
                    <a:ext uri="{FF2B5EF4-FFF2-40B4-BE49-F238E27FC236}">
                      <a16:creationId xmlns:a16="http://schemas.microsoft.com/office/drawing/2014/main" id="{A84A8606-7B8B-4EC8-91D2-4E1ED444DC6A}"/>
                    </a:ext>
                  </a:extLst>
                </p:cNvPr>
                <p:cNvSpPr>
                  <a:spLocks noEditPoints="1"/>
                </p:cNvSpPr>
                <p:nvPr/>
              </p:nvSpPr>
              <p:spPr bwMode="auto">
                <a:xfrm>
                  <a:off x="6803861" y="5631012"/>
                  <a:ext cx="188138" cy="187752"/>
                </a:xfrm>
                <a:custGeom>
                  <a:avLst/>
                  <a:gdLst>
                    <a:gd name="T0" fmla="*/ 126 w 206"/>
                    <a:gd name="T1" fmla="*/ 13 h 206"/>
                    <a:gd name="T2" fmla="*/ 13 w 206"/>
                    <a:gd name="T3" fmla="*/ 80 h 206"/>
                    <a:gd name="T4" fmla="*/ 80 w 206"/>
                    <a:gd name="T5" fmla="*/ 193 h 206"/>
                    <a:gd name="T6" fmla="*/ 193 w 206"/>
                    <a:gd name="T7" fmla="*/ 126 h 206"/>
                    <a:gd name="T8" fmla="*/ 126 w 206"/>
                    <a:gd name="T9" fmla="*/ 13 h 206"/>
                    <a:gd name="T10" fmla="*/ 85 w 206"/>
                    <a:gd name="T11" fmla="*/ 174 h 206"/>
                    <a:gd name="T12" fmla="*/ 32 w 206"/>
                    <a:gd name="T13" fmla="*/ 85 h 206"/>
                    <a:gd name="T14" fmla="*/ 121 w 206"/>
                    <a:gd name="T15" fmla="*/ 32 h 206"/>
                    <a:gd name="T16" fmla="*/ 174 w 206"/>
                    <a:gd name="T17" fmla="*/ 121 h 206"/>
                    <a:gd name="T18" fmla="*/ 85 w 206"/>
                    <a:gd name="T19" fmla="*/ 17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6">
                      <a:moveTo>
                        <a:pt x="126" y="13"/>
                      </a:moveTo>
                      <a:cubicBezTo>
                        <a:pt x="76" y="0"/>
                        <a:pt x="26" y="30"/>
                        <a:pt x="13" y="80"/>
                      </a:cubicBezTo>
                      <a:cubicBezTo>
                        <a:pt x="0" y="130"/>
                        <a:pt x="30" y="181"/>
                        <a:pt x="80" y="193"/>
                      </a:cubicBezTo>
                      <a:cubicBezTo>
                        <a:pt x="130" y="206"/>
                        <a:pt x="181" y="176"/>
                        <a:pt x="193" y="126"/>
                      </a:cubicBezTo>
                      <a:cubicBezTo>
                        <a:pt x="206" y="76"/>
                        <a:pt x="176" y="26"/>
                        <a:pt x="126" y="13"/>
                      </a:cubicBezTo>
                      <a:close/>
                      <a:moveTo>
                        <a:pt x="85" y="174"/>
                      </a:moveTo>
                      <a:cubicBezTo>
                        <a:pt x="46" y="164"/>
                        <a:pt x="22" y="124"/>
                        <a:pt x="32" y="85"/>
                      </a:cubicBezTo>
                      <a:cubicBezTo>
                        <a:pt x="42" y="46"/>
                        <a:pt x="82" y="22"/>
                        <a:pt x="121" y="32"/>
                      </a:cubicBezTo>
                      <a:cubicBezTo>
                        <a:pt x="160" y="42"/>
                        <a:pt x="184" y="82"/>
                        <a:pt x="174" y="121"/>
                      </a:cubicBezTo>
                      <a:cubicBezTo>
                        <a:pt x="164" y="160"/>
                        <a:pt x="124" y="184"/>
                        <a:pt x="85" y="174"/>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60" name="Freeform 38">
                  <a:extLst>
                    <a:ext uri="{FF2B5EF4-FFF2-40B4-BE49-F238E27FC236}">
                      <a16:creationId xmlns:a16="http://schemas.microsoft.com/office/drawing/2014/main" id="{C69D0C13-CFE8-4D41-BA4C-0A390C27566F}"/>
                    </a:ext>
                  </a:extLst>
                </p:cNvPr>
                <p:cNvSpPr>
                  <a:spLocks noEditPoints="1"/>
                </p:cNvSpPr>
                <p:nvPr/>
              </p:nvSpPr>
              <p:spPr bwMode="auto">
                <a:xfrm>
                  <a:off x="9930448" y="4705847"/>
                  <a:ext cx="187752" cy="188138"/>
                </a:xfrm>
                <a:custGeom>
                  <a:avLst/>
                  <a:gdLst>
                    <a:gd name="T0" fmla="*/ 126 w 206"/>
                    <a:gd name="T1" fmla="*/ 13 h 206"/>
                    <a:gd name="T2" fmla="*/ 12 w 206"/>
                    <a:gd name="T3" fmla="*/ 80 h 206"/>
                    <a:gd name="T4" fmla="*/ 80 w 206"/>
                    <a:gd name="T5" fmla="*/ 193 h 206"/>
                    <a:gd name="T6" fmla="*/ 193 w 206"/>
                    <a:gd name="T7" fmla="*/ 126 h 206"/>
                    <a:gd name="T8" fmla="*/ 126 w 206"/>
                    <a:gd name="T9" fmla="*/ 13 h 206"/>
                    <a:gd name="T10" fmla="*/ 85 w 206"/>
                    <a:gd name="T11" fmla="*/ 174 h 206"/>
                    <a:gd name="T12" fmla="*/ 32 w 206"/>
                    <a:gd name="T13" fmla="*/ 85 h 206"/>
                    <a:gd name="T14" fmla="*/ 121 w 206"/>
                    <a:gd name="T15" fmla="*/ 32 h 206"/>
                    <a:gd name="T16" fmla="*/ 173 w 206"/>
                    <a:gd name="T17" fmla="*/ 121 h 206"/>
                    <a:gd name="T18" fmla="*/ 85 w 206"/>
                    <a:gd name="T19" fmla="*/ 17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6">
                      <a:moveTo>
                        <a:pt x="126" y="13"/>
                      </a:moveTo>
                      <a:cubicBezTo>
                        <a:pt x="76" y="0"/>
                        <a:pt x="25" y="30"/>
                        <a:pt x="12" y="80"/>
                      </a:cubicBezTo>
                      <a:cubicBezTo>
                        <a:pt x="0" y="130"/>
                        <a:pt x="30" y="180"/>
                        <a:pt x="80" y="193"/>
                      </a:cubicBezTo>
                      <a:cubicBezTo>
                        <a:pt x="129" y="206"/>
                        <a:pt x="180" y="176"/>
                        <a:pt x="193" y="126"/>
                      </a:cubicBezTo>
                      <a:cubicBezTo>
                        <a:pt x="206" y="76"/>
                        <a:pt x="176" y="26"/>
                        <a:pt x="126" y="13"/>
                      </a:cubicBezTo>
                      <a:close/>
                      <a:moveTo>
                        <a:pt x="85" y="174"/>
                      </a:moveTo>
                      <a:cubicBezTo>
                        <a:pt x="45" y="164"/>
                        <a:pt x="22" y="124"/>
                        <a:pt x="32" y="85"/>
                      </a:cubicBezTo>
                      <a:cubicBezTo>
                        <a:pt x="42" y="46"/>
                        <a:pt x="82" y="22"/>
                        <a:pt x="121" y="32"/>
                      </a:cubicBezTo>
                      <a:cubicBezTo>
                        <a:pt x="160" y="42"/>
                        <a:pt x="183" y="82"/>
                        <a:pt x="173" y="121"/>
                      </a:cubicBezTo>
                      <a:cubicBezTo>
                        <a:pt x="163" y="160"/>
                        <a:pt x="124" y="184"/>
                        <a:pt x="85" y="174"/>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61" name="Freeform 39">
                  <a:extLst>
                    <a:ext uri="{FF2B5EF4-FFF2-40B4-BE49-F238E27FC236}">
                      <a16:creationId xmlns:a16="http://schemas.microsoft.com/office/drawing/2014/main" id="{7B90D0AB-32CE-41BD-93F1-6E3765D0131A}"/>
                    </a:ext>
                  </a:extLst>
                </p:cNvPr>
                <p:cNvSpPr>
                  <a:spLocks noEditPoints="1"/>
                </p:cNvSpPr>
                <p:nvPr/>
              </p:nvSpPr>
              <p:spPr bwMode="auto">
                <a:xfrm>
                  <a:off x="9506543" y="6213160"/>
                  <a:ext cx="187752" cy="188138"/>
                </a:xfrm>
                <a:custGeom>
                  <a:avLst/>
                  <a:gdLst>
                    <a:gd name="T0" fmla="*/ 126 w 206"/>
                    <a:gd name="T1" fmla="*/ 12 h 206"/>
                    <a:gd name="T2" fmla="*/ 13 w 206"/>
                    <a:gd name="T3" fmla="*/ 79 h 206"/>
                    <a:gd name="T4" fmla="*/ 80 w 206"/>
                    <a:gd name="T5" fmla="*/ 193 h 206"/>
                    <a:gd name="T6" fmla="*/ 193 w 206"/>
                    <a:gd name="T7" fmla="*/ 126 h 206"/>
                    <a:gd name="T8" fmla="*/ 126 w 206"/>
                    <a:gd name="T9" fmla="*/ 12 h 206"/>
                    <a:gd name="T10" fmla="*/ 85 w 206"/>
                    <a:gd name="T11" fmla="*/ 173 h 206"/>
                    <a:gd name="T12" fmla="*/ 32 w 206"/>
                    <a:gd name="T13" fmla="*/ 84 h 206"/>
                    <a:gd name="T14" fmla="*/ 121 w 206"/>
                    <a:gd name="T15" fmla="*/ 32 h 206"/>
                    <a:gd name="T16" fmla="*/ 174 w 206"/>
                    <a:gd name="T17" fmla="*/ 121 h 206"/>
                    <a:gd name="T18" fmla="*/ 85 w 206"/>
                    <a:gd name="T19" fmla="*/ 17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6">
                      <a:moveTo>
                        <a:pt x="126" y="12"/>
                      </a:moveTo>
                      <a:cubicBezTo>
                        <a:pt x="76" y="0"/>
                        <a:pt x="26" y="30"/>
                        <a:pt x="13" y="79"/>
                      </a:cubicBezTo>
                      <a:cubicBezTo>
                        <a:pt x="0" y="129"/>
                        <a:pt x="30" y="180"/>
                        <a:pt x="80" y="193"/>
                      </a:cubicBezTo>
                      <a:cubicBezTo>
                        <a:pt x="130" y="206"/>
                        <a:pt x="180" y="176"/>
                        <a:pt x="193" y="126"/>
                      </a:cubicBezTo>
                      <a:cubicBezTo>
                        <a:pt x="206" y="76"/>
                        <a:pt x="176" y="25"/>
                        <a:pt x="126" y="12"/>
                      </a:cubicBezTo>
                      <a:close/>
                      <a:moveTo>
                        <a:pt x="85" y="173"/>
                      </a:moveTo>
                      <a:cubicBezTo>
                        <a:pt x="46" y="163"/>
                        <a:pt x="22" y="124"/>
                        <a:pt x="32" y="84"/>
                      </a:cubicBezTo>
                      <a:cubicBezTo>
                        <a:pt x="42" y="45"/>
                        <a:pt x="82" y="22"/>
                        <a:pt x="121" y="32"/>
                      </a:cubicBezTo>
                      <a:cubicBezTo>
                        <a:pt x="160" y="42"/>
                        <a:pt x="184" y="82"/>
                        <a:pt x="174" y="121"/>
                      </a:cubicBezTo>
                      <a:cubicBezTo>
                        <a:pt x="164" y="160"/>
                        <a:pt x="124" y="183"/>
                        <a:pt x="85" y="173"/>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62" name="Freeform 40">
                  <a:extLst>
                    <a:ext uri="{FF2B5EF4-FFF2-40B4-BE49-F238E27FC236}">
                      <a16:creationId xmlns:a16="http://schemas.microsoft.com/office/drawing/2014/main" id="{1C3C41A8-D82F-4FA8-A5D2-E5E1A0458417}"/>
                    </a:ext>
                  </a:extLst>
                </p:cNvPr>
                <p:cNvSpPr>
                  <a:spLocks noEditPoints="1"/>
                </p:cNvSpPr>
                <p:nvPr/>
              </p:nvSpPr>
              <p:spPr bwMode="auto">
                <a:xfrm>
                  <a:off x="7436750" y="3897555"/>
                  <a:ext cx="188138" cy="188138"/>
                </a:xfrm>
                <a:custGeom>
                  <a:avLst/>
                  <a:gdLst>
                    <a:gd name="T0" fmla="*/ 126 w 206"/>
                    <a:gd name="T1" fmla="*/ 13 h 206"/>
                    <a:gd name="T2" fmla="*/ 13 w 206"/>
                    <a:gd name="T3" fmla="*/ 80 h 206"/>
                    <a:gd name="T4" fmla="*/ 80 w 206"/>
                    <a:gd name="T5" fmla="*/ 194 h 206"/>
                    <a:gd name="T6" fmla="*/ 193 w 206"/>
                    <a:gd name="T7" fmla="*/ 126 h 206"/>
                    <a:gd name="T8" fmla="*/ 126 w 206"/>
                    <a:gd name="T9" fmla="*/ 13 h 206"/>
                    <a:gd name="T10" fmla="*/ 85 w 206"/>
                    <a:gd name="T11" fmla="*/ 174 h 206"/>
                    <a:gd name="T12" fmla="*/ 32 w 206"/>
                    <a:gd name="T13" fmla="*/ 85 h 206"/>
                    <a:gd name="T14" fmla="*/ 121 w 206"/>
                    <a:gd name="T15" fmla="*/ 33 h 206"/>
                    <a:gd name="T16" fmla="*/ 174 w 206"/>
                    <a:gd name="T17" fmla="*/ 121 h 206"/>
                    <a:gd name="T18" fmla="*/ 85 w 206"/>
                    <a:gd name="T19" fmla="*/ 17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6">
                      <a:moveTo>
                        <a:pt x="126" y="13"/>
                      </a:moveTo>
                      <a:cubicBezTo>
                        <a:pt x="76" y="0"/>
                        <a:pt x="25" y="30"/>
                        <a:pt x="13" y="80"/>
                      </a:cubicBezTo>
                      <a:cubicBezTo>
                        <a:pt x="0" y="130"/>
                        <a:pt x="30" y="181"/>
                        <a:pt x="80" y="194"/>
                      </a:cubicBezTo>
                      <a:cubicBezTo>
                        <a:pt x="130" y="206"/>
                        <a:pt x="180" y="176"/>
                        <a:pt x="193" y="126"/>
                      </a:cubicBezTo>
                      <a:cubicBezTo>
                        <a:pt x="206" y="77"/>
                        <a:pt x="176" y="26"/>
                        <a:pt x="126" y="13"/>
                      </a:cubicBezTo>
                      <a:close/>
                      <a:moveTo>
                        <a:pt x="85" y="174"/>
                      </a:moveTo>
                      <a:cubicBezTo>
                        <a:pt x="46" y="164"/>
                        <a:pt x="22" y="124"/>
                        <a:pt x="32" y="85"/>
                      </a:cubicBezTo>
                      <a:cubicBezTo>
                        <a:pt x="42" y="46"/>
                        <a:pt x="82" y="23"/>
                        <a:pt x="121" y="33"/>
                      </a:cubicBezTo>
                      <a:cubicBezTo>
                        <a:pt x="160" y="43"/>
                        <a:pt x="184" y="82"/>
                        <a:pt x="174" y="121"/>
                      </a:cubicBezTo>
                      <a:cubicBezTo>
                        <a:pt x="164" y="161"/>
                        <a:pt x="124" y="184"/>
                        <a:pt x="85" y="174"/>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63" name="Freeform 41">
                  <a:extLst>
                    <a:ext uri="{FF2B5EF4-FFF2-40B4-BE49-F238E27FC236}">
                      <a16:creationId xmlns:a16="http://schemas.microsoft.com/office/drawing/2014/main" id="{1300957F-D18F-444E-9243-63CC8D415193}"/>
                    </a:ext>
                  </a:extLst>
                </p:cNvPr>
                <p:cNvSpPr>
                  <a:spLocks/>
                </p:cNvSpPr>
                <p:nvPr/>
              </p:nvSpPr>
              <p:spPr bwMode="auto">
                <a:xfrm>
                  <a:off x="7572736" y="4038177"/>
                  <a:ext cx="203591" cy="227156"/>
                </a:xfrm>
                <a:custGeom>
                  <a:avLst/>
                  <a:gdLst>
                    <a:gd name="T0" fmla="*/ 527 w 527"/>
                    <a:gd name="T1" fmla="*/ 548 h 588"/>
                    <a:gd name="T2" fmla="*/ 479 w 527"/>
                    <a:gd name="T3" fmla="*/ 588 h 588"/>
                    <a:gd name="T4" fmla="*/ 0 w 527"/>
                    <a:gd name="T5" fmla="*/ 40 h 588"/>
                    <a:gd name="T6" fmla="*/ 47 w 527"/>
                    <a:gd name="T7" fmla="*/ 0 h 588"/>
                    <a:gd name="T8" fmla="*/ 527 w 527"/>
                    <a:gd name="T9" fmla="*/ 548 h 588"/>
                  </a:gdLst>
                  <a:ahLst/>
                  <a:cxnLst>
                    <a:cxn ang="0">
                      <a:pos x="T0" y="T1"/>
                    </a:cxn>
                    <a:cxn ang="0">
                      <a:pos x="T2" y="T3"/>
                    </a:cxn>
                    <a:cxn ang="0">
                      <a:pos x="T4" y="T5"/>
                    </a:cxn>
                    <a:cxn ang="0">
                      <a:pos x="T6" y="T7"/>
                    </a:cxn>
                    <a:cxn ang="0">
                      <a:pos x="T8" y="T9"/>
                    </a:cxn>
                  </a:cxnLst>
                  <a:rect l="0" t="0" r="r" b="b"/>
                  <a:pathLst>
                    <a:path w="527" h="588">
                      <a:moveTo>
                        <a:pt x="527" y="548"/>
                      </a:moveTo>
                      <a:lnTo>
                        <a:pt x="479" y="588"/>
                      </a:lnTo>
                      <a:lnTo>
                        <a:pt x="0" y="40"/>
                      </a:lnTo>
                      <a:lnTo>
                        <a:pt x="47" y="0"/>
                      </a:lnTo>
                      <a:lnTo>
                        <a:pt x="527" y="548"/>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64" name="Freeform 42">
                  <a:extLst>
                    <a:ext uri="{FF2B5EF4-FFF2-40B4-BE49-F238E27FC236}">
                      <a16:creationId xmlns:a16="http://schemas.microsoft.com/office/drawing/2014/main" id="{EC41B6CB-7DBB-45F2-8DBD-8BEC283F8569}"/>
                    </a:ext>
                  </a:extLst>
                </p:cNvPr>
                <p:cNvSpPr>
                  <a:spLocks/>
                </p:cNvSpPr>
                <p:nvPr/>
              </p:nvSpPr>
              <p:spPr bwMode="auto">
                <a:xfrm>
                  <a:off x="9270113" y="6150963"/>
                  <a:ext cx="266562" cy="137144"/>
                </a:xfrm>
                <a:custGeom>
                  <a:avLst/>
                  <a:gdLst>
                    <a:gd name="T0" fmla="*/ 690 w 690"/>
                    <a:gd name="T1" fmla="*/ 298 h 355"/>
                    <a:gd name="T2" fmla="*/ 664 w 690"/>
                    <a:gd name="T3" fmla="*/ 355 h 355"/>
                    <a:gd name="T4" fmla="*/ 0 w 690"/>
                    <a:gd name="T5" fmla="*/ 57 h 355"/>
                    <a:gd name="T6" fmla="*/ 26 w 690"/>
                    <a:gd name="T7" fmla="*/ 0 h 355"/>
                    <a:gd name="T8" fmla="*/ 690 w 690"/>
                    <a:gd name="T9" fmla="*/ 298 h 355"/>
                  </a:gdLst>
                  <a:ahLst/>
                  <a:cxnLst>
                    <a:cxn ang="0">
                      <a:pos x="T0" y="T1"/>
                    </a:cxn>
                    <a:cxn ang="0">
                      <a:pos x="T2" y="T3"/>
                    </a:cxn>
                    <a:cxn ang="0">
                      <a:pos x="T4" y="T5"/>
                    </a:cxn>
                    <a:cxn ang="0">
                      <a:pos x="T6" y="T7"/>
                    </a:cxn>
                    <a:cxn ang="0">
                      <a:pos x="T8" y="T9"/>
                    </a:cxn>
                  </a:cxnLst>
                  <a:rect l="0" t="0" r="r" b="b"/>
                  <a:pathLst>
                    <a:path w="690" h="355">
                      <a:moveTo>
                        <a:pt x="690" y="298"/>
                      </a:moveTo>
                      <a:lnTo>
                        <a:pt x="664" y="355"/>
                      </a:lnTo>
                      <a:lnTo>
                        <a:pt x="0" y="57"/>
                      </a:lnTo>
                      <a:lnTo>
                        <a:pt x="26" y="0"/>
                      </a:lnTo>
                      <a:lnTo>
                        <a:pt x="690" y="298"/>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grpSp>
              <p:nvGrpSpPr>
                <p:cNvPr id="165" name="Group 164">
                  <a:extLst>
                    <a:ext uri="{FF2B5EF4-FFF2-40B4-BE49-F238E27FC236}">
                      <a16:creationId xmlns:a16="http://schemas.microsoft.com/office/drawing/2014/main" id="{9F411A59-255C-413B-8BB1-BDD1D67EDE35}"/>
                    </a:ext>
                  </a:extLst>
                </p:cNvPr>
                <p:cNvGrpSpPr/>
                <p:nvPr/>
              </p:nvGrpSpPr>
              <p:grpSpPr>
                <a:xfrm>
                  <a:off x="9164382" y="5093143"/>
                  <a:ext cx="472519" cy="362417"/>
                  <a:chOff x="7125857" y="4391007"/>
                  <a:chExt cx="569708" cy="436960"/>
                </a:xfrm>
                <a:grpFill/>
              </p:grpSpPr>
              <p:sp>
                <p:nvSpPr>
                  <p:cNvPr id="176" name="Freeform 81">
                    <a:extLst>
                      <a:ext uri="{FF2B5EF4-FFF2-40B4-BE49-F238E27FC236}">
                        <a16:creationId xmlns:a16="http://schemas.microsoft.com/office/drawing/2014/main" id="{48078626-0825-437F-8E21-65820E4B198C}"/>
                      </a:ext>
                    </a:extLst>
                  </p:cNvPr>
                  <p:cNvSpPr>
                    <a:spLocks noEditPoints="1"/>
                  </p:cNvSpPr>
                  <p:nvPr/>
                </p:nvSpPr>
                <p:spPr bwMode="auto">
                  <a:xfrm>
                    <a:off x="7278885" y="4619628"/>
                    <a:ext cx="97717" cy="97716"/>
                  </a:xfrm>
                  <a:custGeom>
                    <a:avLst/>
                    <a:gdLst>
                      <a:gd name="T0" fmla="*/ 22 w 31"/>
                      <a:gd name="T1" fmla="*/ 4 h 31"/>
                      <a:gd name="T2" fmla="*/ 27 w 31"/>
                      <a:gd name="T3" fmla="*/ 22 h 31"/>
                      <a:gd name="T4" fmla="*/ 9 w 31"/>
                      <a:gd name="T5" fmla="*/ 27 h 31"/>
                      <a:gd name="T6" fmla="*/ 4 w 31"/>
                      <a:gd name="T7" fmla="*/ 9 h 31"/>
                      <a:gd name="T8" fmla="*/ 22 w 31"/>
                      <a:gd name="T9" fmla="*/ 4 h 31"/>
                      <a:gd name="T10" fmla="*/ 16 w 31"/>
                      <a:gd name="T11" fmla="*/ 6 h 31"/>
                      <a:gd name="T12" fmla="*/ 8 w 31"/>
                      <a:gd name="T13" fmla="*/ 11 h 31"/>
                      <a:gd name="T14" fmla="*/ 11 w 31"/>
                      <a:gd name="T15" fmla="*/ 23 h 31"/>
                      <a:gd name="T16" fmla="*/ 16 w 31"/>
                      <a:gd name="T17" fmla="*/ 24 h 31"/>
                      <a:gd name="T18" fmla="*/ 16 w 31"/>
                      <a:gd name="T19" fmla="*/ 24 h 31"/>
                      <a:gd name="T20" fmla="*/ 23 w 31"/>
                      <a:gd name="T21" fmla="*/ 20 h 31"/>
                      <a:gd name="T22" fmla="*/ 20 w 31"/>
                      <a:gd name="T23" fmla="*/ 8 h 31"/>
                      <a:gd name="T24" fmla="*/ 16 w 31"/>
                      <a:gd name="T25" fmla="*/ 6 h 31"/>
                      <a:gd name="T26" fmla="*/ 16 w 31"/>
                      <a:gd name="T2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2" y="4"/>
                        </a:moveTo>
                        <a:cubicBezTo>
                          <a:pt x="29" y="7"/>
                          <a:pt x="31" y="16"/>
                          <a:pt x="27" y="22"/>
                        </a:cubicBezTo>
                        <a:cubicBezTo>
                          <a:pt x="24" y="29"/>
                          <a:pt x="15" y="31"/>
                          <a:pt x="9" y="27"/>
                        </a:cubicBezTo>
                        <a:cubicBezTo>
                          <a:pt x="3" y="23"/>
                          <a:pt x="0" y="15"/>
                          <a:pt x="4" y="9"/>
                        </a:cubicBezTo>
                        <a:cubicBezTo>
                          <a:pt x="8" y="2"/>
                          <a:pt x="16" y="0"/>
                          <a:pt x="22" y="4"/>
                        </a:cubicBezTo>
                        <a:close/>
                        <a:moveTo>
                          <a:pt x="16" y="6"/>
                        </a:moveTo>
                        <a:cubicBezTo>
                          <a:pt x="13" y="6"/>
                          <a:pt x="10" y="8"/>
                          <a:pt x="8" y="11"/>
                        </a:cubicBezTo>
                        <a:cubicBezTo>
                          <a:pt x="6" y="15"/>
                          <a:pt x="7" y="21"/>
                          <a:pt x="11" y="23"/>
                        </a:cubicBezTo>
                        <a:cubicBezTo>
                          <a:pt x="13" y="24"/>
                          <a:pt x="14" y="24"/>
                          <a:pt x="16" y="24"/>
                        </a:cubicBezTo>
                        <a:cubicBezTo>
                          <a:pt x="16" y="24"/>
                          <a:pt x="16" y="24"/>
                          <a:pt x="16" y="24"/>
                        </a:cubicBezTo>
                        <a:cubicBezTo>
                          <a:pt x="19" y="24"/>
                          <a:pt x="22" y="23"/>
                          <a:pt x="23" y="20"/>
                        </a:cubicBezTo>
                        <a:cubicBezTo>
                          <a:pt x="26" y="16"/>
                          <a:pt x="25" y="10"/>
                          <a:pt x="20" y="8"/>
                        </a:cubicBezTo>
                        <a:cubicBezTo>
                          <a:pt x="19" y="7"/>
                          <a:pt x="17" y="6"/>
                          <a:pt x="16" y="6"/>
                        </a:cubicBezTo>
                        <a:cubicBezTo>
                          <a:pt x="16" y="6"/>
                          <a:pt x="16" y="6"/>
                          <a:pt x="16" y="6"/>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77" name="Freeform 82">
                    <a:extLst>
                      <a:ext uri="{FF2B5EF4-FFF2-40B4-BE49-F238E27FC236}">
                        <a16:creationId xmlns:a16="http://schemas.microsoft.com/office/drawing/2014/main" id="{3B016978-7853-4418-A996-11AA4837C5C3}"/>
                      </a:ext>
                    </a:extLst>
                  </p:cNvPr>
                  <p:cNvSpPr>
                    <a:spLocks noEditPoints="1"/>
                  </p:cNvSpPr>
                  <p:nvPr/>
                </p:nvSpPr>
                <p:spPr bwMode="auto">
                  <a:xfrm>
                    <a:off x="7216198" y="4730251"/>
                    <a:ext cx="97717" cy="97716"/>
                  </a:xfrm>
                  <a:custGeom>
                    <a:avLst/>
                    <a:gdLst>
                      <a:gd name="T0" fmla="*/ 22 w 31"/>
                      <a:gd name="T1" fmla="*/ 4 h 31"/>
                      <a:gd name="T2" fmla="*/ 27 w 31"/>
                      <a:gd name="T3" fmla="*/ 22 h 31"/>
                      <a:gd name="T4" fmla="*/ 9 w 31"/>
                      <a:gd name="T5" fmla="*/ 27 h 31"/>
                      <a:gd name="T6" fmla="*/ 4 w 31"/>
                      <a:gd name="T7" fmla="*/ 9 h 31"/>
                      <a:gd name="T8" fmla="*/ 22 w 31"/>
                      <a:gd name="T9" fmla="*/ 4 h 31"/>
                      <a:gd name="T10" fmla="*/ 20 w 31"/>
                      <a:gd name="T11" fmla="*/ 8 h 31"/>
                      <a:gd name="T12" fmla="*/ 23 w 31"/>
                      <a:gd name="T13" fmla="*/ 20 h 31"/>
                      <a:gd name="T14" fmla="*/ 11 w 31"/>
                      <a:gd name="T15" fmla="*/ 23 h 31"/>
                      <a:gd name="T16" fmla="*/ 8 w 31"/>
                      <a:gd name="T17" fmla="*/ 11 h 31"/>
                      <a:gd name="T18" fmla="*/ 20 w 31"/>
                      <a:gd name="T1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22" y="4"/>
                        </a:moveTo>
                        <a:cubicBezTo>
                          <a:pt x="29" y="8"/>
                          <a:pt x="31" y="16"/>
                          <a:pt x="27" y="22"/>
                        </a:cubicBezTo>
                        <a:cubicBezTo>
                          <a:pt x="23" y="29"/>
                          <a:pt x="15" y="31"/>
                          <a:pt x="9" y="27"/>
                        </a:cubicBezTo>
                        <a:cubicBezTo>
                          <a:pt x="2" y="24"/>
                          <a:pt x="0" y="15"/>
                          <a:pt x="4" y="9"/>
                        </a:cubicBezTo>
                        <a:cubicBezTo>
                          <a:pt x="8" y="2"/>
                          <a:pt x="16" y="0"/>
                          <a:pt x="22" y="4"/>
                        </a:cubicBezTo>
                        <a:close/>
                        <a:moveTo>
                          <a:pt x="20" y="8"/>
                        </a:moveTo>
                        <a:cubicBezTo>
                          <a:pt x="24" y="10"/>
                          <a:pt x="26" y="16"/>
                          <a:pt x="23" y="20"/>
                        </a:cubicBezTo>
                        <a:cubicBezTo>
                          <a:pt x="21" y="24"/>
                          <a:pt x="15" y="26"/>
                          <a:pt x="11" y="23"/>
                        </a:cubicBezTo>
                        <a:cubicBezTo>
                          <a:pt x="7" y="21"/>
                          <a:pt x="5" y="15"/>
                          <a:pt x="8" y="11"/>
                        </a:cubicBezTo>
                        <a:cubicBezTo>
                          <a:pt x="10" y="7"/>
                          <a:pt x="16" y="5"/>
                          <a:pt x="20" y="8"/>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78" name="Freeform 83">
                    <a:extLst>
                      <a:ext uri="{FF2B5EF4-FFF2-40B4-BE49-F238E27FC236}">
                        <a16:creationId xmlns:a16="http://schemas.microsoft.com/office/drawing/2014/main" id="{406AAA97-D9CB-450D-A6CE-24F82C7A9933}"/>
                      </a:ext>
                    </a:extLst>
                  </p:cNvPr>
                  <p:cNvSpPr>
                    <a:spLocks/>
                  </p:cNvSpPr>
                  <p:nvPr/>
                </p:nvSpPr>
                <p:spPr bwMode="auto">
                  <a:xfrm>
                    <a:off x="7560973" y="4638065"/>
                    <a:ext cx="106935" cy="140122"/>
                  </a:xfrm>
                  <a:custGeom>
                    <a:avLst/>
                    <a:gdLst>
                      <a:gd name="T0" fmla="*/ 33 w 34"/>
                      <a:gd name="T1" fmla="*/ 11 h 44"/>
                      <a:gd name="T2" fmla="*/ 32 w 34"/>
                      <a:gd name="T3" fmla="*/ 5 h 44"/>
                      <a:gd name="T4" fmla="*/ 24 w 34"/>
                      <a:gd name="T5" fmla="*/ 1 h 44"/>
                      <a:gd name="T6" fmla="*/ 19 w 34"/>
                      <a:gd name="T7" fmla="*/ 2 h 44"/>
                      <a:gd name="T8" fmla="*/ 1 w 34"/>
                      <a:gd name="T9" fmla="*/ 33 h 44"/>
                      <a:gd name="T10" fmla="*/ 2 w 34"/>
                      <a:gd name="T11" fmla="*/ 39 h 44"/>
                      <a:gd name="T12" fmla="*/ 10 w 34"/>
                      <a:gd name="T13" fmla="*/ 43 h 44"/>
                      <a:gd name="T14" fmla="*/ 15 w 34"/>
                      <a:gd name="T15" fmla="*/ 42 h 44"/>
                      <a:gd name="T16" fmla="*/ 33 w 34"/>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4">
                        <a:moveTo>
                          <a:pt x="33" y="11"/>
                        </a:moveTo>
                        <a:cubicBezTo>
                          <a:pt x="34" y="9"/>
                          <a:pt x="34" y="6"/>
                          <a:pt x="32" y="5"/>
                        </a:cubicBezTo>
                        <a:cubicBezTo>
                          <a:pt x="24" y="1"/>
                          <a:pt x="24" y="1"/>
                          <a:pt x="24" y="1"/>
                        </a:cubicBezTo>
                        <a:cubicBezTo>
                          <a:pt x="22" y="0"/>
                          <a:pt x="20" y="0"/>
                          <a:pt x="19" y="2"/>
                        </a:cubicBezTo>
                        <a:cubicBezTo>
                          <a:pt x="1" y="33"/>
                          <a:pt x="1" y="33"/>
                          <a:pt x="1" y="33"/>
                        </a:cubicBezTo>
                        <a:cubicBezTo>
                          <a:pt x="0" y="35"/>
                          <a:pt x="0" y="38"/>
                          <a:pt x="2" y="39"/>
                        </a:cubicBezTo>
                        <a:cubicBezTo>
                          <a:pt x="10" y="43"/>
                          <a:pt x="10" y="43"/>
                          <a:pt x="10" y="43"/>
                        </a:cubicBezTo>
                        <a:cubicBezTo>
                          <a:pt x="12" y="44"/>
                          <a:pt x="14" y="44"/>
                          <a:pt x="15" y="42"/>
                        </a:cubicBezTo>
                        <a:cubicBezTo>
                          <a:pt x="33" y="11"/>
                          <a:pt x="33" y="11"/>
                          <a:pt x="33" y="11"/>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79" name="Freeform 84">
                    <a:extLst>
                      <a:ext uri="{FF2B5EF4-FFF2-40B4-BE49-F238E27FC236}">
                        <a16:creationId xmlns:a16="http://schemas.microsoft.com/office/drawing/2014/main" id="{915A0D43-5257-4F96-9184-2812E074CF96}"/>
                      </a:ext>
                    </a:extLst>
                  </p:cNvPr>
                  <p:cNvSpPr>
                    <a:spLocks/>
                  </p:cNvSpPr>
                  <p:nvPr/>
                </p:nvSpPr>
                <p:spPr bwMode="auto">
                  <a:xfrm>
                    <a:off x="7623660" y="4686001"/>
                    <a:ext cx="71905" cy="97716"/>
                  </a:xfrm>
                  <a:custGeom>
                    <a:avLst/>
                    <a:gdLst>
                      <a:gd name="T0" fmla="*/ 22 w 23"/>
                      <a:gd name="T1" fmla="*/ 5 h 31"/>
                      <a:gd name="T2" fmla="*/ 22 w 23"/>
                      <a:gd name="T3" fmla="*/ 2 h 31"/>
                      <a:gd name="T4" fmla="*/ 18 w 23"/>
                      <a:gd name="T5" fmla="*/ 0 h 31"/>
                      <a:gd name="T6" fmla="*/ 15 w 23"/>
                      <a:gd name="T7" fmla="*/ 1 h 31"/>
                      <a:gd name="T8" fmla="*/ 1 w 23"/>
                      <a:gd name="T9" fmla="*/ 26 h 31"/>
                      <a:gd name="T10" fmla="*/ 1 w 23"/>
                      <a:gd name="T11" fmla="*/ 29 h 31"/>
                      <a:gd name="T12" fmla="*/ 5 w 23"/>
                      <a:gd name="T13" fmla="*/ 31 h 31"/>
                      <a:gd name="T14" fmla="*/ 8 w 23"/>
                      <a:gd name="T15" fmla="*/ 30 h 31"/>
                      <a:gd name="T16" fmla="*/ 22 w 23"/>
                      <a:gd name="T1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22" y="5"/>
                        </a:moveTo>
                        <a:cubicBezTo>
                          <a:pt x="23" y="4"/>
                          <a:pt x="23" y="3"/>
                          <a:pt x="22" y="2"/>
                        </a:cubicBezTo>
                        <a:cubicBezTo>
                          <a:pt x="18" y="0"/>
                          <a:pt x="18" y="0"/>
                          <a:pt x="18" y="0"/>
                        </a:cubicBezTo>
                        <a:cubicBezTo>
                          <a:pt x="17" y="0"/>
                          <a:pt x="16" y="0"/>
                          <a:pt x="15" y="1"/>
                        </a:cubicBezTo>
                        <a:cubicBezTo>
                          <a:pt x="1" y="26"/>
                          <a:pt x="1" y="26"/>
                          <a:pt x="1" y="26"/>
                        </a:cubicBezTo>
                        <a:cubicBezTo>
                          <a:pt x="0" y="27"/>
                          <a:pt x="1" y="28"/>
                          <a:pt x="1" y="29"/>
                        </a:cubicBezTo>
                        <a:cubicBezTo>
                          <a:pt x="5" y="31"/>
                          <a:pt x="5" y="31"/>
                          <a:pt x="5" y="31"/>
                        </a:cubicBezTo>
                        <a:cubicBezTo>
                          <a:pt x="6" y="31"/>
                          <a:pt x="7" y="31"/>
                          <a:pt x="8" y="30"/>
                        </a:cubicBezTo>
                        <a:cubicBezTo>
                          <a:pt x="22" y="5"/>
                          <a:pt x="22" y="5"/>
                          <a:pt x="22" y="5"/>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80" name="Freeform 85">
                    <a:extLst>
                      <a:ext uri="{FF2B5EF4-FFF2-40B4-BE49-F238E27FC236}">
                        <a16:creationId xmlns:a16="http://schemas.microsoft.com/office/drawing/2014/main" id="{A5E92BBC-FF76-4FEB-B22E-49C3BCF95977}"/>
                      </a:ext>
                    </a:extLst>
                  </p:cNvPr>
                  <p:cNvSpPr>
                    <a:spLocks/>
                  </p:cNvSpPr>
                  <p:nvPr/>
                </p:nvSpPr>
                <p:spPr bwMode="auto">
                  <a:xfrm>
                    <a:off x="7125857" y="4761593"/>
                    <a:ext cx="117998" cy="35030"/>
                  </a:xfrm>
                  <a:custGeom>
                    <a:avLst/>
                    <a:gdLst>
                      <a:gd name="T0" fmla="*/ 37 w 37"/>
                      <a:gd name="T1" fmla="*/ 11 h 11"/>
                      <a:gd name="T2" fmla="*/ 3 w 37"/>
                      <a:gd name="T3" fmla="*/ 11 h 11"/>
                      <a:gd name="T4" fmla="*/ 0 w 37"/>
                      <a:gd name="T5" fmla="*/ 9 h 11"/>
                      <a:gd name="T6" fmla="*/ 0 w 37"/>
                      <a:gd name="T7" fmla="*/ 3 h 11"/>
                      <a:gd name="T8" fmla="*/ 3 w 37"/>
                      <a:gd name="T9" fmla="*/ 0 h 11"/>
                      <a:gd name="T10" fmla="*/ 37 w 37"/>
                      <a:gd name="T11" fmla="*/ 0 h 11"/>
                      <a:gd name="T12" fmla="*/ 36 w 37"/>
                      <a:gd name="T13" fmla="*/ 1 h 11"/>
                      <a:gd name="T14" fmla="*/ 37 w 37"/>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1">
                        <a:moveTo>
                          <a:pt x="37" y="11"/>
                        </a:moveTo>
                        <a:cubicBezTo>
                          <a:pt x="3" y="11"/>
                          <a:pt x="3" y="11"/>
                          <a:pt x="3" y="11"/>
                        </a:cubicBezTo>
                        <a:cubicBezTo>
                          <a:pt x="1" y="11"/>
                          <a:pt x="0" y="10"/>
                          <a:pt x="0" y="9"/>
                        </a:cubicBezTo>
                        <a:cubicBezTo>
                          <a:pt x="0" y="3"/>
                          <a:pt x="0" y="3"/>
                          <a:pt x="0" y="3"/>
                        </a:cubicBezTo>
                        <a:cubicBezTo>
                          <a:pt x="0" y="1"/>
                          <a:pt x="1" y="0"/>
                          <a:pt x="3" y="0"/>
                        </a:cubicBezTo>
                        <a:cubicBezTo>
                          <a:pt x="37" y="0"/>
                          <a:pt x="37" y="0"/>
                          <a:pt x="37" y="0"/>
                        </a:cubicBezTo>
                        <a:cubicBezTo>
                          <a:pt x="36" y="0"/>
                          <a:pt x="36" y="1"/>
                          <a:pt x="36" y="1"/>
                        </a:cubicBezTo>
                        <a:cubicBezTo>
                          <a:pt x="34" y="5"/>
                          <a:pt x="34" y="9"/>
                          <a:pt x="37" y="11"/>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81" name="Freeform 86">
                    <a:extLst>
                      <a:ext uri="{FF2B5EF4-FFF2-40B4-BE49-F238E27FC236}">
                        <a16:creationId xmlns:a16="http://schemas.microsoft.com/office/drawing/2014/main" id="{E849F66C-91E8-4C51-AF3E-A223D8095EFD}"/>
                      </a:ext>
                    </a:extLst>
                  </p:cNvPr>
                  <p:cNvSpPr>
                    <a:spLocks noEditPoints="1"/>
                  </p:cNvSpPr>
                  <p:nvPr/>
                </p:nvSpPr>
                <p:spPr bwMode="auto">
                  <a:xfrm>
                    <a:off x="7164574" y="4391007"/>
                    <a:ext cx="459085" cy="379805"/>
                  </a:xfrm>
                  <a:custGeom>
                    <a:avLst/>
                    <a:gdLst>
                      <a:gd name="T0" fmla="*/ 60 w 145"/>
                      <a:gd name="T1" fmla="*/ 91 h 120"/>
                      <a:gd name="T2" fmla="*/ 60 w 145"/>
                      <a:gd name="T3" fmla="*/ 90 h 120"/>
                      <a:gd name="T4" fmla="*/ 60 w 145"/>
                      <a:gd name="T5" fmla="*/ 90 h 120"/>
                      <a:gd name="T6" fmla="*/ 61 w 145"/>
                      <a:gd name="T7" fmla="*/ 89 h 120"/>
                      <a:gd name="T8" fmla="*/ 61 w 145"/>
                      <a:gd name="T9" fmla="*/ 89 h 120"/>
                      <a:gd name="T10" fmla="*/ 61 w 145"/>
                      <a:gd name="T11" fmla="*/ 88 h 120"/>
                      <a:gd name="T12" fmla="*/ 61 w 145"/>
                      <a:gd name="T13" fmla="*/ 88 h 120"/>
                      <a:gd name="T14" fmla="*/ 61 w 145"/>
                      <a:gd name="T15" fmla="*/ 87 h 120"/>
                      <a:gd name="T16" fmla="*/ 61 w 145"/>
                      <a:gd name="T17" fmla="*/ 87 h 120"/>
                      <a:gd name="T18" fmla="*/ 61 w 145"/>
                      <a:gd name="T19" fmla="*/ 86 h 120"/>
                      <a:gd name="T20" fmla="*/ 61 w 145"/>
                      <a:gd name="T21" fmla="*/ 86 h 120"/>
                      <a:gd name="T22" fmla="*/ 61 w 145"/>
                      <a:gd name="T23" fmla="*/ 86 h 120"/>
                      <a:gd name="T24" fmla="*/ 60 w 145"/>
                      <a:gd name="T25" fmla="*/ 85 h 120"/>
                      <a:gd name="T26" fmla="*/ 60 w 145"/>
                      <a:gd name="T27" fmla="*/ 85 h 120"/>
                      <a:gd name="T28" fmla="*/ 60 w 145"/>
                      <a:gd name="T29" fmla="*/ 85 h 120"/>
                      <a:gd name="T30" fmla="*/ 60 w 145"/>
                      <a:gd name="T31" fmla="*/ 84 h 120"/>
                      <a:gd name="T32" fmla="*/ 60 w 145"/>
                      <a:gd name="T33" fmla="*/ 84 h 120"/>
                      <a:gd name="T34" fmla="*/ 60 w 145"/>
                      <a:gd name="T35" fmla="*/ 84 h 120"/>
                      <a:gd name="T36" fmla="*/ 60 w 145"/>
                      <a:gd name="T37" fmla="*/ 83 h 120"/>
                      <a:gd name="T38" fmla="*/ 59 w 145"/>
                      <a:gd name="T39" fmla="*/ 83 h 120"/>
                      <a:gd name="T40" fmla="*/ 59 w 145"/>
                      <a:gd name="T41" fmla="*/ 83 h 120"/>
                      <a:gd name="T42" fmla="*/ 59 w 145"/>
                      <a:gd name="T43" fmla="*/ 82 h 120"/>
                      <a:gd name="T44" fmla="*/ 59 w 145"/>
                      <a:gd name="T45" fmla="*/ 82 h 120"/>
                      <a:gd name="T46" fmla="*/ 59 w 145"/>
                      <a:gd name="T47" fmla="*/ 82 h 120"/>
                      <a:gd name="T48" fmla="*/ 58 w 145"/>
                      <a:gd name="T49" fmla="*/ 81 h 120"/>
                      <a:gd name="T50" fmla="*/ 58 w 145"/>
                      <a:gd name="T51" fmla="*/ 81 h 120"/>
                      <a:gd name="T52" fmla="*/ 58 w 145"/>
                      <a:gd name="T53" fmla="*/ 81 h 120"/>
                      <a:gd name="T54" fmla="*/ 58 w 145"/>
                      <a:gd name="T55" fmla="*/ 81 h 120"/>
                      <a:gd name="T56" fmla="*/ 57 w 145"/>
                      <a:gd name="T57" fmla="*/ 80 h 120"/>
                      <a:gd name="T58" fmla="*/ 57 w 145"/>
                      <a:gd name="T59" fmla="*/ 80 h 120"/>
                      <a:gd name="T60" fmla="*/ 57 w 145"/>
                      <a:gd name="T61" fmla="*/ 80 h 120"/>
                      <a:gd name="T62" fmla="*/ 56 w 145"/>
                      <a:gd name="T63" fmla="*/ 80 h 120"/>
                      <a:gd name="T64" fmla="*/ 56 w 145"/>
                      <a:gd name="T65" fmla="*/ 79 h 120"/>
                      <a:gd name="T66" fmla="*/ 56 w 145"/>
                      <a:gd name="T67" fmla="*/ 79 h 120"/>
                      <a:gd name="T68" fmla="*/ 55 w 145"/>
                      <a:gd name="T69" fmla="*/ 79 h 120"/>
                      <a:gd name="T70" fmla="*/ 55 w 145"/>
                      <a:gd name="T71" fmla="*/ 79 h 120"/>
                      <a:gd name="T72" fmla="*/ 54 w 145"/>
                      <a:gd name="T73" fmla="*/ 79 h 120"/>
                      <a:gd name="T74" fmla="*/ 54 w 145"/>
                      <a:gd name="T75" fmla="*/ 79 h 120"/>
                      <a:gd name="T76" fmla="*/ 54 w 145"/>
                      <a:gd name="T77" fmla="*/ 79 h 120"/>
                      <a:gd name="T78" fmla="*/ 53 w 145"/>
                      <a:gd name="T79" fmla="*/ 79 h 120"/>
                      <a:gd name="T80" fmla="*/ 53 w 145"/>
                      <a:gd name="T81" fmla="*/ 79 h 120"/>
                      <a:gd name="T82" fmla="*/ 53 w 145"/>
                      <a:gd name="T83" fmla="*/ 78 h 120"/>
                      <a:gd name="T84" fmla="*/ 52 w 145"/>
                      <a:gd name="T85" fmla="*/ 78 h 120"/>
                      <a:gd name="T86" fmla="*/ 52 w 145"/>
                      <a:gd name="T87" fmla="*/ 78 h 120"/>
                      <a:gd name="T88" fmla="*/ 52 w 145"/>
                      <a:gd name="T89" fmla="*/ 78 h 120"/>
                      <a:gd name="T90" fmla="*/ 51 w 145"/>
                      <a:gd name="T91" fmla="*/ 78 h 120"/>
                      <a:gd name="T92" fmla="*/ 51 w 145"/>
                      <a:gd name="T93" fmla="*/ 78 h 120"/>
                      <a:gd name="T94" fmla="*/ 50 w 145"/>
                      <a:gd name="T95" fmla="*/ 79 h 120"/>
                      <a:gd name="T96" fmla="*/ 50 w 145"/>
                      <a:gd name="T97" fmla="*/ 79 h 120"/>
                      <a:gd name="T98" fmla="*/ 50 w 145"/>
                      <a:gd name="T99" fmla="*/ 79 h 120"/>
                      <a:gd name="T100" fmla="*/ 49 w 145"/>
                      <a:gd name="T101" fmla="*/ 79 h 120"/>
                      <a:gd name="T102" fmla="*/ 49 w 145"/>
                      <a:gd name="T103" fmla="*/ 79 h 120"/>
                      <a:gd name="T104" fmla="*/ 49 w 145"/>
                      <a:gd name="T105" fmla="*/ 79 h 120"/>
                      <a:gd name="T106" fmla="*/ 48 w 145"/>
                      <a:gd name="T107" fmla="*/ 79 h 120"/>
                      <a:gd name="T108" fmla="*/ 48 w 145"/>
                      <a:gd name="T109" fmla="*/ 79 h 120"/>
                      <a:gd name="T110" fmla="*/ 48 w 145"/>
                      <a:gd name="T111" fmla="*/ 79 h 120"/>
                      <a:gd name="T112" fmla="*/ 47 w 145"/>
                      <a:gd name="T113" fmla="*/ 80 h 120"/>
                      <a:gd name="T114" fmla="*/ 47 w 145"/>
                      <a:gd name="T115" fmla="*/ 80 h 120"/>
                      <a:gd name="T116" fmla="*/ 46 w 145"/>
                      <a:gd name="T117" fmla="*/ 80 h 120"/>
                      <a:gd name="T118" fmla="*/ 46 w 145"/>
                      <a:gd name="T119" fmla="*/ 81 h 120"/>
                      <a:gd name="T120" fmla="*/ 45 w 145"/>
                      <a:gd name="T121" fmla="*/ 81 h 120"/>
                      <a:gd name="T122" fmla="*/ 45 w 145"/>
                      <a:gd name="T123" fmla="*/ 81 h 120"/>
                      <a:gd name="T124" fmla="*/ 45 w 145"/>
                      <a:gd name="T125" fmla="*/ 8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20">
                        <a:moveTo>
                          <a:pt x="108" y="89"/>
                        </a:moveTo>
                        <a:cubicBezTo>
                          <a:pt x="112" y="91"/>
                          <a:pt x="113" y="97"/>
                          <a:pt x="111" y="101"/>
                        </a:cubicBezTo>
                        <a:cubicBezTo>
                          <a:pt x="108" y="105"/>
                          <a:pt x="103" y="107"/>
                          <a:pt x="99" y="104"/>
                        </a:cubicBezTo>
                        <a:cubicBezTo>
                          <a:pt x="94" y="102"/>
                          <a:pt x="93" y="97"/>
                          <a:pt x="95" y="92"/>
                        </a:cubicBezTo>
                        <a:cubicBezTo>
                          <a:pt x="98" y="88"/>
                          <a:pt x="103" y="87"/>
                          <a:pt x="108" y="89"/>
                        </a:cubicBezTo>
                        <a:close/>
                        <a:moveTo>
                          <a:pt x="44" y="82"/>
                        </a:moveTo>
                        <a:cubicBezTo>
                          <a:pt x="6" y="60"/>
                          <a:pt x="6" y="60"/>
                          <a:pt x="6" y="60"/>
                        </a:cubicBezTo>
                        <a:cubicBezTo>
                          <a:pt x="2" y="57"/>
                          <a:pt x="0" y="51"/>
                          <a:pt x="3" y="47"/>
                        </a:cubicBezTo>
                        <a:cubicBezTo>
                          <a:pt x="26" y="7"/>
                          <a:pt x="26" y="7"/>
                          <a:pt x="26" y="7"/>
                        </a:cubicBezTo>
                        <a:cubicBezTo>
                          <a:pt x="29" y="2"/>
                          <a:pt x="35" y="0"/>
                          <a:pt x="40" y="3"/>
                        </a:cubicBezTo>
                        <a:cubicBezTo>
                          <a:pt x="139" y="60"/>
                          <a:pt x="139" y="60"/>
                          <a:pt x="139" y="60"/>
                        </a:cubicBezTo>
                        <a:cubicBezTo>
                          <a:pt x="144" y="63"/>
                          <a:pt x="145" y="69"/>
                          <a:pt x="142" y="74"/>
                        </a:cubicBezTo>
                        <a:cubicBezTo>
                          <a:pt x="119" y="114"/>
                          <a:pt x="119" y="114"/>
                          <a:pt x="119" y="114"/>
                        </a:cubicBezTo>
                        <a:cubicBezTo>
                          <a:pt x="117" y="119"/>
                          <a:pt x="110" y="120"/>
                          <a:pt x="106" y="118"/>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1"/>
                          <a:pt x="60" y="91"/>
                        </a:cubicBezTo>
                        <a:cubicBezTo>
                          <a:pt x="60" y="91"/>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0" y="89"/>
                          <a:pt x="60" y="89"/>
                          <a:pt x="60"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7"/>
                          <a:pt x="61" y="87"/>
                          <a:pt x="61" y="87"/>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0" y="86"/>
                        </a:cubicBezTo>
                        <a:cubicBezTo>
                          <a:pt x="60" y="86"/>
                          <a:pt x="60" y="86"/>
                          <a:pt x="60" y="86"/>
                        </a:cubicBezTo>
                        <a:cubicBezTo>
                          <a:pt x="60" y="86"/>
                          <a:pt x="60" y="86"/>
                          <a:pt x="60" y="86"/>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5"/>
                          <a:pt x="60" y="85"/>
                          <a:pt x="60" y="85"/>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4"/>
                          <a:pt x="60" y="84"/>
                          <a:pt x="60" y="84"/>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60" y="83"/>
                          <a:pt x="60" y="83"/>
                          <a:pt x="60"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8" y="82"/>
                          <a:pt x="58" y="82"/>
                          <a:pt x="58" y="82"/>
                        </a:cubicBezTo>
                        <a:cubicBezTo>
                          <a:pt x="58" y="82"/>
                          <a:pt x="58" y="82"/>
                          <a:pt x="58" y="82"/>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ubicBezTo>
                          <a:pt x="57" y="81"/>
                          <a:pt x="57" y="81"/>
                          <a:pt x="57" y="81"/>
                        </a:cubicBezTo>
                        <a:cubicBezTo>
                          <a:pt x="57" y="81"/>
                          <a:pt x="57" y="81"/>
                          <a:pt x="57" y="81"/>
                        </a:cubicBezTo>
                        <a:cubicBezTo>
                          <a:pt x="57" y="81"/>
                          <a:pt x="57" y="81"/>
                          <a:pt x="57" y="81"/>
                        </a:cubicBezTo>
                        <a:cubicBezTo>
                          <a:pt x="57" y="81"/>
                          <a:pt x="57" y="81"/>
                          <a:pt x="57" y="81"/>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7" y="80"/>
                          <a:pt x="57" y="80"/>
                          <a:pt x="57"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80"/>
                          <a:pt x="56" y="80"/>
                          <a:pt x="56" y="80"/>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6" y="79"/>
                          <a:pt x="56" y="79"/>
                          <a:pt x="56"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5" y="79"/>
                          <a:pt x="55" y="79"/>
                          <a:pt x="55"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3" y="78"/>
                          <a:pt x="53" y="78"/>
                          <a:pt x="53"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1" y="79"/>
                          <a:pt x="51" y="79"/>
                          <a:pt x="51"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50" y="79"/>
                          <a:pt x="50" y="79"/>
                          <a:pt x="50"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9" y="79"/>
                          <a:pt x="49" y="79"/>
                          <a:pt x="49"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79"/>
                          <a:pt x="48" y="79"/>
                          <a:pt x="48" y="79"/>
                        </a:cubicBezTo>
                        <a:cubicBezTo>
                          <a:pt x="48" y="80"/>
                          <a:pt x="48" y="80"/>
                          <a:pt x="48" y="80"/>
                        </a:cubicBezTo>
                        <a:cubicBezTo>
                          <a:pt x="48" y="80"/>
                          <a:pt x="48" y="80"/>
                          <a:pt x="48" y="80"/>
                        </a:cubicBezTo>
                        <a:cubicBezTo>
                          <a:pt x="48" y="80"/>
                          <a:pt x="48" y="80"/>
                          <a:pt x="48"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7" y="80"/>
                          <a:pt x="47" y="80"/>
                          <a:pt x="47"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0"/>
                          <a:pt x="46" y="80"/>
                        </a:cubicBezTo>
                        <a:cubicBezTo>
                          <a:pt x="46" y="80"/>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6" y="81"/>
                          <a:pt x="46" y="81"/>
                          <a:pt x="46"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1"/>
                          <a:pt x="45" y="81"/>
                          <a:pt x="45" y="81"/>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4" y="82"/>
                          <a:pt x="44" y="82"/>
                          <a:pt x="44" y="82"/>
                        </a:cubicBezTo>
                        <a:cubicBezTo>
                          <a:pt x="44" y="82"/>
                          <a:pt x="44" y="82"/>
                          <a:pt x="44" y="82"/>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82" name="Freeform 87">
                    <a:extLst>
                      <a:ext uri="{FF2B5EF4-FFF2-40B4-BE49-F238E27FC236}">
                        <a16:creationId xmlns:a16="http://schemas.microsoft.com/office/drawing/2014/main" id="{3A994718-432B-4C2E-9724-3215E250E977}"/>
                      </a:ext>
                    </a:extLst>
                  </p:cNvPr>
                  <p:cNvSpPr>
                    <a:spLocks noEditPoints="1"/>
                  </p:cNvSpPr>
                  <p:nvPr/>
                </p:nvSpPr>
                <p:spPr bwMode="auto">
                  <a:xfrm>
                    <a:off x="7265979" y="4676782"/>
                    <a:ext cx="66374" cy="84811"/>
                  </a:xfrm>
                  <a:custGeom>
                    <a:avLst/>
                    <a:gdLst>
                      <a:gd name="T0" fmla="*/ 6 w 21"/>
                      <a:gd name="T1" fmla="*/ 26 h 27"/>
                      <a:gd name="T2" fmla="*/ 6 w 21"/>
                      <a:gd name="T3" fmla="*/ 26 h 27"/>
                      <a:gd name="T4" fmla="*/ 6 w 21"/>
                      <a:gd name="T5" fmla="*/ 26 h 27"/>
                      <a:gd name="T6" fmla="*/ 6 w 21"/>
                      <a:gd name="T7" fmla="*/ 26 h 27"/>
                      <a:gd name="T8" fmla="*/ 6 w 21"/>
                      <a:gd name="T9" fmla="*/ 26 h 27"/>
                      <a:gd name="T10" fmla="*/ 6 w 21"/>
                      <a:gd name="T11" fmla="*/ 26 h 27"/>
                      <a:gd name="T12" fmla="*/ 5 w 21"/>
                      <a:gd name="T13" fmla="*/ 26 h 27"/>
                      <a:gd name="T14" fmla="*/ 5 w 21"/>
                      <a:gd name="T15" fmla="*/ 26 h 27"/>
                      <a:gd name="T16" fmla="*/ 5 w 21"/>
                      <a:gd name="T17" fmla="*/ 26 h 27"/>
                      <a:gd name="T18" fmla="*/ 5 w 21"/>
                      <a:gd name="T19" fmla="*/ 26 h 27"/>
                      <a:gd name="T20" fmla="*/ 5 w 21"/>
                      <a:gd name="T21" fmla="*/ 26 h 27"/>
                      <a:gd name="T22" fmla="*/ 5 w 21"/>
                      <a:gd name="T23" fmla="*/ 26 h 27"/>
                      <a:gd name="T24" fmla="*/ 5 w 21"/>
                      <a:gd name="T25" fmla="*/ 26 h 27"/>
                      <a:gd name="T26" fmla="*/ 5 w 21"/>
                      <a:gd name="T27" fmla="*/ 26 h 27"/>
                      <a:gd name="T28" fmla="*/ 5 w 21"/>
                      <a:gd name="T29" fmla="*/ 26 h 27"/>
                      <a:gd name="T30" fmla="*/ 5 w 21"/>
                      <a:gd name="T31" fmla="*/ 26 h 27"/>
                      <a:gd name="T32" fmla="*/ 5 w 21"/>
                      <a:gd name="T33" fmla="*/ 25 h 27"/>
                      <a:gd name="T34" fmla="*/ 5 w 21"/>
                      <a:gd name="T35" fmla="*/ 25 h 27"/>
                      <a:gd name="T36" fmla="*/ 5 w 21"/>
                      <a:gd name="T37" fmla="*/ 25 h 27"/>
                      <a:gd name="T38" fmla="*/ 5 w 21"/>
                      <a:gd name="T39" fmla="*/ 25 h 27"/>
                      <a:gd name="T40" fmla="*/ 4 w 21"/>
                      <a:gd name="T41" fmla="*/ 25 h 27"/>
                      <a:gd name="T42" fmla="*/ 4 w 21"/>
                      <a:gd name="T43" fmla="*/ 25 h 27"/>
                      <a:gd name="T44" fmla="*/ 4 w 21"/>
                      <a:gd name="T45" fmla="*/ 25 h 27"/>
                      <a:gd name="T46" fmla="*/ 4 w 21"/>
                      <a:gd name="T47" fmla="*/ 25 h 27"/>
                      <a:gd name="T48" fmla="*/ 4 w 21"/>
                      <a:gd name="T49" fmla="*/ 25 h 27"/>
                      <a:gd name="T50" fmla="*/ 4 w 21"/>
                      <a:gd name="T51" fmla="*/ 25 h 27"/>
                      <a:gd name="T52" fmla="*/ 4 w 21"/>
                      <a:gd name="T53" fmla="*/ 25 h 27"/>
                      <a:gd name="T54" fmla="*/ 4 w 21"/>
                      <a:gd name="T55" fmla="*/ 25 h 27"/>
                      <a:gd name="T56" fmla="*/ 4 w 21"/>
                      <a:gd name="T57" fmla="*/ 25 h 27"/>
                      <a:gd name="T58" fmla="*/ 4 w 21"/>
                      <a:gd name="T59" fmla="*/ 25 h 27"/>
                      <a:gd name="T60" fmla="*/ 4 w 21"/>
                      <a:gd name="T61" fmla="*/ 25 h 27"/>
                      <a:gd name="T62" fmla="*/ 4 w 21"/>
                      <a:gd name="T63" fmla="*/ 25 h 27"/>
                      <a:gd name="T64" fmla="*/ 3 w 21"/>
                      <a:gd name="T65" fmla="*/ 25 h 27"/>
                      <a:gd name="T66" fmla="*/ 3 w 21"/>
                      <a:gd name="T67" fmla="*/ 25 h 27"/>
                      <a:gd name="T68" fmla="*/ 3 w 21"/>
                      <a:gd name="T69" fmla="*/ 25 h 27"/>
                      <a:gd name="T70" fmla="*/ 3 w 21"/>
                      <a:gd name="T71" fmla="*/ 24 h 27"/>
                      <a:gd name="T72" fmla="*/ 3 w 21"/>
                      <a:gd name="T73" fmla="*/ 24 h 27"/>
                      <a:gd name="T74" fmla="*/ 3 w 21"/>
                      <a:gd name="T75" fmla="*/ 24 h 27"/>
                      <a:gd name="T76" fmla="*/ 3 w 21"/>
                      <a:gd name="T77" fmla="*/ 24 h 27"/>
                      <a:gd name="T78" fmla="*/ 3 w 21"/>
                      <a:gd name="T79" fmla="*/ 24 h 27"/>
                      <a:gd name="T80" fmla="*/ 3 w 21"/>
                      <a:gd name="T81" fmla="*/ 24 h 27"/>
                      <a:gd name="T82" fmla="*/ 3 w 21"/>
                      <a:gd name="T83" fmla="*/ 24 h 27"/>
                      <a:gd name="T84" fmla="*/ 3 w 21"/>
                      <a:gd name="T85" fmla="*/ 24 h 27"/>
                      <a:gd name="T86" fmla="*/ 3 w 21"/>
                      <a:gd name="T87" fmla="*/ 24 h 27"/>
                      <a:gd name="T88" fmla="*/ 2 w 21"/>
                      <a:gd name="T89" fmla="*/ 24 h 27"/>
                      <a:gd name="T90" fmla="*/ 2 w 21"/>
                      <a:gd name="T91" fmla="*/ 24 h 27"/>
                      <a:gd name="T92" fmla="*/ 2 w 21"/>
                      <a:gd name="T93" fmla="*/ 24 h 27"/>
                      <a:gd name="T94" fmla="*/ 2 w 21"/>
                      <a:gd name="T95" fmla="*/ 24 h 27"/>
                      <a:gd name="T96" fmla="*/ 2 w 21"/>
                      <a:gd name="T97" fmla="*/ 24 h 27"/>
                      <a:gd name="T98" fmla="*/ 2 w 21"/>
                      <a:gd name="T99" fmla="*/ 24 h 27"/>
                      <a:gd name="T100" fmla="*/ 2 w 21"/>
                      <a:gd name="T101" fmla="*/ 24 h 27"/>
                      <a:gd name="T102" fmla="*/ 2 w 21"/>
                      <a:gd name="T103" fmla="*/ 24 h 27"/>
                      <a:gd name="T104" fmla="*/ 2 w 21"/>
                      <a:gd name="T105" fmla="*/ 24 h 27"/>
                      <a:gd name="T106" fmla="*/ 2 w 21"/>
                      <a:gd name="T107" fmla="*/ 24 h 27"/>
                      <a:gd name="T108" fmla="*/ 1 w 21"/>
                      <a:gd name="T109" fmla="*/ 24 h 27"/>
                      <a:gd name="T110" fmla="*/ 1 w 21"/>
                      <a:gd name="T111" fmla="*/ 24 h 27"/>
                      <a:gd name="T112" fmla="*/ 11 w 21"/>
                      <a:gd name="T113"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27">
                        <a:moveTo>
                          <a:pt x="6" y="27"/>
                        </a:moveTo>
                        <a:cubicBezTo>
                          <a:pt x="6" y="27"/>
                          <a:pt x="6" y="27"/>
                          <a:pt x="6" y="27"/>
                        </a:cubicBezTo>
                        <a:cubicBezTo>
                          <a:pt x="6" y="27"/>
                          <a:pt x="6" y="27"/>
                          <a:pt x="6" y="27"/>
                        </a:cubicBezTo>
                        <a:cubicBezTo>
                          <a:pt x="6" y="27"/>
                          <a:pt x="6" y="27"/>
                          <a:pt x="6" y="27"/>
                        </a:cubicBezTo>
                        <a:close/>
                        <a:moveTo>
                          <a:pt x="6" y="27"/>
                        </a:moveTo>
                        <a:cubicBezTo>
                          <a:pt x="6" y="26"/>
                          <a:pt x="6" y="26"/>
                          <a:pt x="6" y="26"/>
                        </a:cubicBezTo>
                        <a:cubicBezTo>
                          <a:pt x="6" y="27"/>
                          <a:pt x="6" y="27"/>
                          <a:pt x="6" y="27"/>
                        </a:cubicBezTo>
                        <a:cubicBezTo>
                          <a:pt x="6" y="27"/>
                          <a:pt x="6" y="27"/>
                          <a:pt x="6" y="27"/>
                        </a:cubicBezTo>
                        <a:close/>
                        <a:moveTo>
                          <a:pt x="6" y="26"/>
                        </a:moveTo>
                        <a:cubicBezTo>
                          <a:pt x="6" y="26"/>
                          <a:pt x="6" y="26"/>
                          <a:pt x="6" y="26"/>
                        </a:cubicBezTo>
                        <a:cubicBezTo>
                          <a:pt x="6" y="26"/>
                          <a:pt x="6" y="26"/>
                          <a:pt x="6" y="26"/>
                        </a:cubicBezTo>
                        <a:cubicBezTo>
                          <a:pt x="6" y="26"/>
                          <a:pt x="6" y="26"/>
                          <a:pt x="6" y="26"/>
                        </a:cubicBezTo>
                        <a:close/>
                        <a:moveTo>
                          <a:pt x="6" y="26"/>
                        </a:moveTo>
                        <a:cubicBezTo>
                          <a:pt x="6" y="26"/>
                          <a:pt x="6" y="26"/>
                          <a:pt x="6" y="26"/>
                        </a:cubicBezTo>
                        <a:cubicBezTo>
                          <a:pt x="6" y="26"/>
                          <a:pt x="6" y="26"/>
                          <a:pt x="6" y="26"/>
                        </a:cubicBezTo>
                        <a:cubicBezTo>
                          <a:pt x="6" y="26"/>
                          <a:pt x="6" y="26"/>
                          <a:pt x="6" y="26"/>
                        </a:cubicBezTo>
                        <a:close/>
                        <a:moveTo>
                          <a:pt x="6" y="26"/>
                        </a:moveTo>
                        <a:cubicBezTo>
                          <a:pt x="6" y="26"/>
                          <a:pt x="6" y="26"/>
                          <a:pt x="6" y="26"/>
                        </a:cubicBezTo>
                        <a:cubicBezTo>
                          <a:pt x="6" y="26"/>
                          <a:pt x="6" y="26"/>
                          <a:pt x="6" y="26"/>
                        </a:cubicBezTo>
                        <a:cubicBezTo>
                          <a:pt x="6" y="26"/>
                          <a:pt x="6" y="26"/>
                          <a:pt x="6" y="26"/>
                        </a:cubicBezTo>
                        <a:close/>
                        <a:moveTo>
                          <a:pt x="6" y="26"/>
                        </a:moveTo>
                        <a:cubicBezTo>
                          <a:pt x="6" y="26"/>
                          <a:pt x="6" y="26"/>
                          <a:pt x="6" y="26"/>
                        </a:cubicBezTo>
                        <a:cubicBezTo>
                          <a:pt x="6" y="26"/>
                          <a:pt x="6" y="26"/>
                          <a:pt x="6" y="26"/>
                        </a:cubicBezTo>
                        <a:cubicBezTo>
                          <a:pt x="6" y="26"/>
                          <a:pt x="6" y="26"/>
                          <a:pt x="6" y="26"/>
                        </a:cubicBezTo>
                        <a:close/>
                        <a:moveTo>
                          <a:pt x="6" y="26"/>
                        </a:moveTo>
                        <a:cubicBezTo>
                          <a:pt x="6" y="26"/>
                          <a:pt x="6" y="26"/>
                          <a:pt x="6" y="26"/>
                        </a:cubicBezTo>
                        <a:cubicBezTo>
                          <a:pt x="6" y="26"/>
                          <a:pt x="6" y="26"/>
                          <a:pt x="6" y="26"/>
                        </a:cubicBezTo>
                        <a:cubicBezTo>
                          <a:pt x="6" y="26"/>
                          <a:pt x="6" y="26"/>
                          <a:pt x="6" y="26"/>
                        </a:cubicBezTo>
                        <a:close/>
                        <a:moveTo>
                          <a:pt x="6" y="26"/>
                        </a:moveTo>
                        <a:cubicBezTo>
                          <a:pt x="6" y="26"/>
                          <a:pt x="6" y="26"/>
                          <a:pt x="6" y="26"/>
                        </a:cubicBezTo>
                        <a:cubicBezTo>
                          <a:pt x="6" y="26"/>
                          <a:pt x="6" y="26"/>
                          <a:pt x="6" y="26"/>
                        </a:cubicBezTo>
                        <a:cubicBezTo>
                          <a:pt x="6" y="26"/>
                          <a:pt x="6" y="26"/>
                          <a:pt x="6" y="26"/>
                        </a:cubicBezTo>
                        <a:close/>
                        <a:moveTo>
                          <a:pt x="6" y="26"/>
                        </a:moveTo>
                        <a:cubicBezTo>
                          <a:pt x="6" y="26"/>
                          <a:pt x="6" y="26"/>
                          <a:pt x="6" y="26"/>
                        </a:cubicBezTo>
                        <a:cubicBezTo>
                          <a:pt x="6" y="26"/>
                          <a:pt x="6" y="26"/>
                          <a:pt x="6" y="26"/>
                        </a:cubicBezTo>
                        <a:cubicBezTo>
                          <a:pt x="6" y="26"/>
                          <a:pt x="6" y="26"/>
                          <a:pt x="6" y="26"/>
                        </a:cubicBezTo>
                        <a:close/>
                        <a:moveTo>
                          <a:pt x="6" y="26"/>
                        </a:moveTo>
                        <a:cubicBezTo>
                          <a:pt x="6" y="26"/>
                          <a:pt x="6" y="26"/>
                          <a:pt x="6" y="26"/>
                        </a:cubicBezTo>
                        <a:cubicBezTo>
                          <a:pt x="6" y="26"/>
                          <a:pt x="6" y="26"/>
                          <a:pt x="6" y="26"/>
                        </a:cubicBezTo>
                        <a:cubicBezTo>
                          <a:pt x="6" y="26"/>
                          <a:pt x="6" y="26"/>
                          <a:pt x="6"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6"/>
                          <a:pt x="5" y="26"/>
                          <a:pt x="5" y="26"/>
                        </a:cubicBezTo>
                        <a:cubicBezTo>
                          <a:pt x="5" y="26"/>
                          <a:pt x="5" y="26"/>
                          <a:pt x="5" y="26"/>
                        </a:cubicBezTo>
                        <a:cubicBezTo>
                          <a:pt x="5" y="26"/>
                          <a:pt x="5" y="26"/>
                          <a:pt x="5" y="26"/>
                        </a:cubicBezTo>
                        <a:close/>
                        <a:moveTo>
                          <a:pt x="5" y="26"/>
                        </a:moveTo>
                        <a:cubicBezTo>
                          <a:pt x="5" y="25"/>
                          <a:pt x="5" y="25"/>
                          <a:pt x="5" y="25"/>
                        </a:cubicBezTo>
                        <a:cubicBezTo>
                          <a:pt x="5" y="25"/>
                          <a:pt x="5" y="25"/>
                          <a:pt x="5" y="25"/>
                        </a:cubicBezTo>
                        <a:cubicBezTo>
                          <a:pt x="5" y="26"/>
                          <a:pt x="5" y="26"/>
                          <a:pt x="5" y="26"/>
                        </a:cubicBezTo>
                        <a:close/>
                        <a:moveTo>
                          <a:pt x="5" y="25"/>
                        </a:moveTo>
                        <a:cubicBezTo>
                          <a:pt x="5" y="25"/>
                          <a:pt x="5" y="25"/>
                          <a:pt x="5" y="25"/>
                        </a:cubicBezTo>
                        <a:cubicBezTo>
                          <a:pt x="5" y="25"/>
                          <a:pt x="5" y="25"/>
                          <a:pt x="5" y="25"/>
                        </a:cubicBezTo>
                        <a:cubicBezTo>
                          <a:pt x="5" y="25"/>
                          <a:pt x="5" y="25"/>
                          <a:pt x="5" y="25"/>
                        </a:cubicBezTo>
                        <a:close/>
                        <a:moveTo>
                          <a:pt x="5" y="25"/>
                        </a:moveTo>
                        <a:cubicBezTo>
                          <a:pt x="5" y="25"/>
                          <a:pt x="5" y="25"/>
                          <a:pt x="5" y="25"/>
                        </a:cubicBezTo>
                        <a:cubicBezTo>
                          <a:pt x="5" y="25"/>
                          <a:pt x="5" y="25"/>
                          <a:pt x="5" y="25"/>
                        </a:cubicBezTo>
                        <a:cubicBezTo>
                          <a:pt x="5" y="25"/>
                          <a:pt x="5" y="25"/>
                          <a:pt x="5" y="25"/>
                        </a:cubicBezTo>
                        <a:close/>
                        <a:moveTo>
                          <a:pt x="5" y="25"/>
                        </a:moveTo>
                        <a:cubicBezTo>
                          <a:pt x="5" y="25"/>
                          <a:pt x="5" y="25"/>
                          <a:pt x="5" y="25"/>
                        </a:cubicBezTo>
                        <a:cubicBezTo>
                          <a:pt x="5" y="25"/>
                          <a:pt x="5" y="25"/>
                          <a:pt x="5" y="25"/>
                        </a:cubicBezTo>
                        <a:cubicBezTo>
                          <a:pt x="5" y="25"/>
                          <a:pt x="5" y="25"/>
                          <a:pt x="5" y="25"/>
                        </a:cubicBezTo>
                        <a:close/>
                        <a:moveTo>
                          <a:pt x="5" y="25"/>
                        </a:moveTo>
                        <a:cubicBezTo>
                          <a:pt x="5" y="25"/>
                          <a:pt x="5" y="25"/>
                          <a:pt x="5" y="25"/>
                        </a:cubicBezTo>
                        <a:cubicBezTo>
                          <a:pt x="5" y="25"/>
                          <a:pt x="5" y="25"/>
                          <a:pt x="5" y="25"/>
                        </a:cubicBezTo>
                        <a:cubicBezTo>
                          <a:pt x="5" y="25"/>
                          <a:pt x="5" y="25"/>
                          <a:pt x="5" y="25"/>
                        </a:cubicBezTo>
                        <a:close/>
                        <a:moveTo>
                          <a:pt x="5" y="25"/>
                        </a:moveTo>
                        <a:cubicBezTo>
                          <a:pt x="5" y="25"/>
                          <a:pt x="5" y="25"/>
                          <a:pt x="5" y="25"/>
                        </a:cubicBezTo>
                        <a:cubicBezTo>
                          <a:pt x="5" y="25"/>
                          <a:pt x="5" y="25"/>
                          <a:pt x="5" y="25"/>
                        </a:cubicBezTo>
                        <a:cubicBezTo>
                          <a:pt x="5" y="25"/>
                          <a:pt x="5" y="25"/>
                          <a:pt x="5" y="25"/>
                        </a:cubicBezTo>
                        <a:close/>
                        <a:moveTo>
                          <a:pt x="5" y="25"/>
                        </a:moveTo>
                        <a:cubicBezTo>
                          <a:pt x="5" y="25"/>
                          <a:pt x="5" y="25"/>
                          <a:pt x="5" y="25"/>
                        </a:cubicBezTo>
                        <a:cubicBezTo>
                          <a:pt x="5" y="25"/>
                          <a:pt x="5" y="25"/>
                          <a:pt x="5" y="25"/>
                        </a:cubicBezTo>
                        <a:cubicBezTo>
                          <a:pt x="5" y="25"/>
                          <a:pt x="5" y="25"/>
                          <a:pt x="5" y="25"/>
                        </a:cubicBezTo>
                        <a:close/>
                        <a:moveTo>
                          <a:pt x="5" y="25"/>
                        </a:moveTo>
                        <a:cubicBezTo>
                          <a:pt x="5" y="25"/>
                          <a:pt x="5" y="25"/>
                          <a:pt x="5" y="25"/>
                        </a:cubicBezTo>
                        <a:cubicBezTo>
                          <a:pt x="5" y="25"/>
                          <a:pt x="5" y="25"/>
                          <a:pt x="5" y="25"/>
                        </a:cubicBezTo>
                        <a:cubicBezTo>
                          <a:pt x="5" y="25"/>
                          <a:pt x="5" y="25"/>
                          <a:pt x="5" y="25"/>
                        </a:cubicBezTo>
                        <a:close/>
                        <a:moveTo>
                          <a:pt x="5" y="25"/>
                        </a:moveTo>
                        <a:cubicBezTo>
                          <a:pt x="4" y="25"/>
                          <a:pt x="4" y="25"/>
                          <a:pt x="4" y="25"/>
                        </a:cubicBezTo>
                        <a:cubicBezTo>
                          <a:pt x="5" y="25"/>
                          <a:pt x="5" y="25"/>
                          <a:pt x="5" y="25"/>
                        </a:cubicBezTo>
                        <a:cubicBezTo>
                          <a:pt x="5" y="25"/>
                          <a:pt x="5" y="25"/>
                          <a:pt x="5"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4" y="25"/>
                        </a:moveTo>
                        <a:cubicBezTo>
                          <a:pt x="4" y="25"/>
                          <a:pt x="4" y="25"/>
                          <a:pt x="4" y="25"/>
                        </a:cubicBezTo>
                        <a:cubicBezTo>
                          <a:pt x="4" y="25"/>
                          <a:pt x="4" y="25"/>
                          <a:pt x="4" y="25"/>
                        </a:cubicBezTo>
                        <a:cubicBezTo>
                          <a:pt x="4" y="25"/>
                          <a:pt x="4" y="25"/>
                          <a:pt x="4" y="25"/>
                        </a:cubicBezTo>
                        <a:close/>
                        <a:moveTo>
                          <a:pt x="3" y="25"/>
                        </a:moveTo>
                        <a:cubicBezTo>
                          <a:pt x="3" y="25"/>
                          <a:pt x="3" y="25"/>
                          <a:pt x="3" y="25"/>
                        </a:cubicBezTo>
                        <a:cubicBezTo>
                          <a:pt x="3" y="25"/>
                          <a:pt x="3" y="25"/>
                          <a:pt x="3" y="25"/>
                        </a:cubicBezTo>
                        <a:cubicBezTo>
                          <a:pt x="3" y="25"/>
                          <a:pt x="3" y="25"/>
                          <a:pt x="3" y="25"/>
                        </a:cubicBezTo>
                        <a:close/>
                        <a:moveTo>
                          <a:pt x="3" y="25"/>
                        </a:moveTo>
                        <a:cubicBezTo>
                          <a:pt x="3" y="25"/>
                          <a:pt x="3" y="25"/>
                          <a:pt x="3" y="25"/>
                        </a:cubicBezTo>
                        <a:cubicBezTo>
                          <a:pt x="3" y="25"/>
                          <a:pt x="3" y="25"/>
                          <a:pt x="3" y="25"/>
                        </a:cubicBezTo>
                        <a:cubicBezTo>
                          <a:pt x="3" y="25"/>
                          <a:pt x="3" y="25"/>
                          <a:pt x="3" y="25"/>
                        </a:cubicBezTo>
                        <a:close/>
                        <a:moveTo>
                          <a:pt x="3" y="25"/>
                        </a:moveTo>
                        <a:cubicBezTo>
                          <a:pt x="3" y="25"/>
                          <a:pt x="3" y="25"/>
                          <a:pt x="3" y="25"/>
                        </a:cubicBezTo>
                        <a:cubicBezTo>
                          <a:pt x="3" y="25"/>
                          <a:pt x="3" y="25"/>
                          <a:pt x="3" y="25"/>
                        </a:cubicBezTo>
                        <a:cubicBezTo>
                          <a:pt x="3" y="25"/>
                          <a:pt x="3" y="25"/>
                          <a:pt x="3" y="25"/>
                        </a:cubicBezTo>
                        <a:close/>
                        <a:moveTo>
                          <a:pt x="3" y="25"/>
                        </a:moveTo>
                        <a:cubicBezTo>
                          <a:pt x="3" y="25"/>
                          <a:pt x="3" y="25"/>
                          <a:pt x="3" y="25"/>
                        </a:cubicBezTo>
                        <a:cubicBezTo>
                          <a:pt x="3" y="25"/>
                          <a:pt x="3" y="25"/>
                          <a:pt x="3" y="25"/>
                        </a:cubicBezTo>
                        <a:cubicBezTo>
                          <a:pt x="3" y="25"/>
                          <a:pt x="3" y="25"/>
                          <a:pt x="3" y="25"/>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3" y="24"/>
                          <a:pt x="3" y="24"/>
                          <a:pt x="3" y="24"/>
                        </a:cubicBezTo>
                        <a:cubicBezTo>
                          <a:pt x="3" y="24"/>
                          <a:pt x="3" y="24"/>
                          <a:pt x="3" y="24"/>
                        </a:cubicBezTo>
                        <a:cubicBezTo>
                          <a:pt x="3" y="24"/>
                          <a:pt x="3" y="24"/>
                          <a:pt x="3" y="24"/>
                        </a:cubicBezTo>
                        <a:close/>
                        <a:moveTo>
                          <a:pt x="3" y="24"/>
                        </a:moveTo>
                        <a:cubicBezTo>
                          <a:pt x="2" y="24"/>
                          <a:pt x="2" y="24"/>
                          <a:pt x="2" y="24"/>
                        </a:cubicBezTo>
                        <a:cubicBezTo>
                          <a:pt x="2" y="24"/>
                          <a:pt x="2" y="24"/>
                          <a:pt x="2" y="24"/>
                        </a:cubicBezTo>
                        <a:cubicBezTo>
                          <a:pt x="3" y="24"/>
                          <a:pt x="3" y="24"/>
                          <a:pt x="3"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2" y="24"/>
                        </a:moveTo>
                        <a:cubicBezTo>
                          <a:pt x="2" y="24"/>
                          <a:pt x="2" y="24"/>
                          <a:pt x="2" y="24"/>
                        </a:cubicBezTo>
                        <a:cubicBezTo>
                          <a:pt x="2" y="24"/>
                          <a:pt x="2" y="24"/>
                          <a:pt x="2" y="24"/>
                        </a:cubicBezTo>
                        <a:cubicBezTo>
                          <a:pt x="2" y="24"/>
                          <a:pt x="2" y="24"/>
                          <a:pt x="2" y="24"/>
                        </a:cubicBezTo>
                        <a:close/>
                        <a:moveTo>
                          <a:pt x="1" y="24"/>
                        </a:moveTo>
                        <a:cubicBezTo>
                          <a:pt x="1" y="24"/>
                          <a:pt x="1" y="24"/>
                          <a:pt x="1" y="24"/>
                        </a:cubicBezTo>
                        <a:cubicBezTo>
                          <a:pt x="1" y="24"/>
                          <a:pt x="1" y="24"/>
                          <a:pt x="1" y="24"/>
                        </a:cubicBezTo>
                        <a:cubicBezTo>
                          <a:pt x="1" y="24"/>
                          <a:pt x="1" y="24"/>
                          <a:pt x="1" y="24"/>
                        </a:cubicBezTo>
                        <a:close/>
                        <a:moveTo>
                          <a:pt x="1" y="24"/>
                        </a:moveTo>
                        <a:cubicBezTo>
                          <a:pt x="1" y="24"/>
                          <a:pt x="1" y="24"/>
                          <a:pt x="1" y="24"/>
                        </a:cubicBezTo>
                        <a:cubicBezTo>
                          <a:pt x="1" y="24"/>
                          <a:pt x="1" y="24"/>
                          <a:pt x="1" y="24"/>
                        </a:cubicBezTo>
                        <a:cubicBezTo>
                          <a:pt x="1" y="24"/>
                          <a:pt x="1" y="24"/>
                          <a:pt x="1" y="24"/>
                        </a:cubicBezTo>
                        <a:close/>
                        <a:moveTo>
                          <a:pt x="1" y="24"/>
                        </a:moveTo>
                        <a:cubicBezTo>
                          <a:pt x="1" y="24"/>
                          <a:pt x="1" y="24"/>
                          <a:pt x="1" y="24"/>
                        </a:cubicBezTo>
                        <a:cubicBezTo>
                          <a:pt x="1" y="24"/>
                          <a:pt x="1" y="24"/>
                          <a:pt x="1" y="24"/>
                        </a:cubicBezTo>
                        <a:cubicBezTo>
                          <a:pt x="1" y="24"/>
                          <a:pt x="1" y="24"/>
                          <a:pt x="1" y="24"/>
                        </a:cubicBezTo>
                        <a:close/>
                        <a:moveTo>
                          <a:pt x="21" y="6"/>
                        </a:moveTo>
                        <a:cubicBezTo>
                          <a:pt x="21" y="6"/>
                          <a:pt x="21" y="7"/>
                          <a:pt x="21" y="7"/>
                        </a:cubicBezTo>
                        <a:cubicBezTo>
                          <a:pt x="11" y="25"/>
                          <a:pt x="11" y="25"/>
                          <a:pt x="11" y="25"/>
                        </a:cubicBezTo>
                        <a:cubicBezTo>
                          <a:pt x="9" y="23"/>
                          <a:pt x="8" y="22"/>
                          <a:pt x="6" y="21"/>
                        </a:cubicBezTo>
                        <a:cubicBezTo>
                          <a:pt x="4" y="20"/>
                          <a:pt x="2" y="19"/>
                          <a:pt x="0" y="19"/>
                        </a:cubicBezTo>
                        <a:cubicBezTo>
                          <a:pt x="11" y="1"/>
                          <a:pt x="11" y="1"/>
                          <a:pt x="11" y="1"/>
                        </a:cubicBezTo>
                        <a:cubicBezTo>
                          <a:pt x="11" y="1"/>
                          <a:pt x="11" y="1"/>
                          <a:pt x="11" y="0"/>
                        </a:cubicBezTo>
                        <a:cubicBezTo>
                          <a:pt x="12" y="2"/>
                          <a:pt x="13" y="4"/>
                          <a:pt x="15" y="5"/>
                        </a:cubicBezTo>
                        <a:cubicBezTo>
                          <a:pt x="17" y="6"/>
                          <a:pt x="19" y="7"/>
                          <a:pt x="21" y="6"/>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grpSp>
            <p:sp>
              <p:nvSpPr>
                <p:cNvPr id="166" name="Freeform 34">
                  <a:extLst>
                    <a:ext uri="{FF2B5EF4-FFF2-40B4-BE49-F238E27FC236}">
                      <a16:creationId xmlns:a16="http://schemas.microsoft.com/office/drawing/2014/main" id="{68DFD179-4DE5-4C38-8C43-9DB2159401A6}"/>
                    </a:ext>
                  </a:extLst>
                </p:cNvPr>
                <p:cNvSpPr>
                  <a:spLocks noEditPoints="1"/>
                </p:cNvSpPr>
                <p:nvPr/>
              </p:nvSpPr>
              <p:spPr bwMode="auto">
                <a:xfrm>
                  <a:off x="8731291" y="5920750"/>
                  <a:ext cx="455503" cy="413084"/>
                </a:xfrm>
                <a:custGeom>
                  <a:avLst/>
                  <a:gdLst>
                    <a:gd name="T0" fmla="*/ 4772 w 10743"/>
                    <a:gd name="T1" fmla="*/ 8280 h 9742"/>
                    <a:gd name="T2" fmla="*/ 1904 w 10743"/>
                    <a:gd name="T3" fmla="*/ 8807 h 9742"/>
                    <a:gd name="T4" fmla="*/ 7565 w 10743"/>
                    <a:gd name="T5" fmla="*/ 8807 h 9742"/>
                    <a:gd name="T6" fmla="*/ 7929 w 10743"/>
                    <a:gd name="T7" fmla="*/ 1192 h 9742"/>
                    <a:gd name="T8" fmla="*/ 8392 w 10743"/>
                    <a:gd name="T9" fmla="*/ 1078 h 9742"/>
                    <a:gd name="T10" fmla="*/ 8175 w 10743"/>
                    <a:gd name="T11" fmla="*/ 1437 h 9742"/>
                    <a:gd name="T12" fmla="*/ 8763 w 10743"/>
                    <a:gd name="T13" fmla="*/ 1793 h 9742"/>
                    <a:gd name="T14" fmla="*/ 7663 w 10743"/>
                    <a:gd name="T15" fmla="*/ 525 h 9742"/>
                    <a:gd name="T16" fmla="*/ 7468 w 10743"/>
                    <a:gd name="T17" fmla="*/ 1647 h 9742"/>
                    <a:gd name="T18" fmla="*/ 8175 w 10743"/>
                    <a:gd name="T19" fmla="*/ 2034 h 9742"/>
                    <a:gd name="T20" fmla="*/ 10515 w 10743"/>
                    <a:gd name="T21" fmla="*/ 5899 h 9742"/>
                    <a:gd name="T22" fmla="*/ 9097 w 10743"/>
                    <a:gd name="T23" fmla="*/ 5757 h 9742"/>
                    <a:gd name="T24" fmla="*/ 8681 w 10743"/>
                    <a:gd name="T25" fmla="*/ 7299 h 9742"/>
                    <a:gd name="T26" fmla="*/ 9139 w 10743"/>
                    <a:gd name="T27" fmla="*/ 6110 h 9742"/>
                    <a:gd name="T28" fmla="*/ 10442 w 10743"/>
                    <a:gd name="T29" fmla="*/ 6816 h 9742"/>
                    <a:gd name="T30" fmla="*/ 1561 w 10743"/>
                    <a:gd name="T31" fmla="*/ 1800 h 9742"/>
                    <a:gd name="T32" fmla="*/ 1438 w 10743"/>
                    <a:gd name="T33" fmla="*/ 1822 h 9742"/>
                    <a:gd name="T34" fmla="*/ 1760 w 10743"/>
                    <a:gd name="T35" fmla="*/ 1227 h 9742"/>
                    <a:gd name="T36" fmla="*/ 1561 w 10743"/>
                    <a:gd name="T37" fmla="*/ 1800 h 9742"/>
                    <a:gd name="T38" fmla="*/ 2784 w 10743"/>
                    <a:gd name="T39" fmla="*/ 1942 h 9742"/>
                    <a:gd name="T40" fmla="*/ 2549 w 10743"/>
                    <a:gd name="T41" fmla="*/ 525 h 9742"/>
                    <a:gd name="T42" fmla="*/ 1201 w 10743"/>
                    <a:gd name="T43" fmla="*/ 2855 h 9742"/>
                    <a:gd name="T44" fmla="*/ 2725 w 10743"/>
                    <a:gd name="T45" fmla="*/ 2076 h 9742"/>
                    <a:gd name="T46" fmla="*/ 9340 w 10743"/>
                    <a:gd name="T47" fmla="*/ 3877 h 9742"/>
                    <a:gd name="T48" fmla="*/ 7943 w 10743"/>
                    <a:gd name="T49" fmla="*/ 2433 h 9742"/>
                    <a:gd name="T50" fmla="*/ 9097 w 10743"/>
                    <a:gd name="T51" fmla="*/ 3842 h 9742"/>
                    <a:gd name="T52" fmla="*/ 4772 w 10743"/>
                    <a:gd name="T53" fmla="*/ 4560 h 9742"/>
                    <a:gd name="T54" fmla="*/ 2423 w 10743"/>
                    <a:gd name="T55" fmla="*/ 3012 h 9742"/>
                    <a:gd name="T56" fmla="*/ 3745 w 10743"/>
                    <a:gd name="T57" fmla="*/ 4871 h 9742"/>
                    <a:gd name="T58" fmla="*/ 9153 w 10743"/>
                    <a:gd name="T59" fmla="*/ 5004 h 9742"/>
                    <a:gd name="T60" fmla="*/ 9302 w 10743"/>
                    <a:gd name="T61" fmla="*/ 4744 h 9742"/>
                    <a:gd name="T62" fmla="*/ 8572 w 10743"/>
                    <a:gd name="T63" fmla="*/ 4704 h 9742"/>
                    <a:gd name="T64" fmla="*/ 9097 w 10743"/>
                    <a:gd name="T65" fmla="*/ 5336 h 9742"/>
                    <a:gd name="T66" fmla="*/ 9614 w 10743"/>
                    <a:gd name="T67" fmla="*/ 4658 h 9742"/>
                    <a:gd name="T68" fmla="*/ 8956 w 10743"/>
                    <a:gd name="T69" fmla="*/ 4282 h 9742"/>
                    <a:gd name="T70" fmla="*/ 3198 w 10743"/>
                    <a:gd name="T71" fmla="*/ 2033 h 9742"/>
                    <a:gd name="T72" fmla="*/ 6912 w 10743"/>
                    <a:gd name="T73" fmla="*/ 1192 h 9742"/>
                    <a:gd name="T74" fmla="*/ 3294 w 10743"/>
                    <a:gd name="T75" fmla="*/ 1367 h 9742"/>
                    <a:gd name="T76" fmla="*/ 4772 w 10743"/>
                    <a:gd name="T77" fmla="*/ 6805 h 9742"/>
                    <a:gd name="T78" fmla="*/ 4602 w 10743"/>
                    <a:gd name="T79" fmla="*/ 6076 h 9742"/>
                    <a:gd name="T80" fmla="*/ 5144 w 10743"/>
                    <a:gd name="T81" fmla="*/ 6327 h 9742"/>
                    <a:gd name="T82" fmla="*/ 5483 w 10743"/>
                    <a:gd name="T83" fmla="*/ 5171 h 9742"/>
                    <a:gd name="T84" fmla="*/ 4772 w 10743"/>
                    <a:gd name="T85" fmla="*/ 4981 h 9742"/>
                    <a:gd name="T86" fmla="*/ 3337 w 10743"/>
                    <a:gd name="T87" fmla="*/ 6327 h 9742"/>
                    <a:gd name="T88" fmla="*/ 6210 w 10743"/>
                    <a:gd name="T89" fmla="*/ 6420 h 9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43" h="9742">
                      <a:moveTo>
                        <a:pt x="6545" y="6979"/>
                      </a:moveTo>
                      <a:lnTo>
                        <a:pt x="6545" y="6979"/>
                      </a:lnTo>
                      <a:cubicBezTo>
                        <a:pt x="6307" y="7732"/>
                        <a:pt x="5602" y="8280"/>
                        <a:pt x="4772" y="8280"/>
                      </a:cubicBezTo>
                      <a:cubicBezTo>
                        <a:pt x="3945" y="8280"/>
                        <a:pt x="3244" y="7737"/>
                        <a:pt x="3002" y="6991"/>
                      </a:cubicBezTo>
                      <a:lnTo>
                        <a:pt x="2588" y="8807"/>
                      </a:lnTo>
                      <a:lnTo>
                        <a:pt x="1904" y="8807"/>
                      </a:lnTo>
                      <a:lnTo>
                        <a:pt x="1904" y="9742"/>
                      </a:lnTo>
                      <a:lnTo>
                        <a:pt x="7565" y="9742"/>
                      </a:lnTo>
                      <a:lnTo>
                        <a:pt x="7565" y="8807"/>
                      </a:lnTo>
                      <a:lnTo>
                        <a:pt x="6962" y="8807"/>
                      </a:lnTo>
                      <a:lnTo>
                        <a:pt x="6545" y="6979"/>
                      </a:lnTo>
                      <a:close/>
                      <a:moveTo>
                        <a:pt x="7929" y="1192"/>
                      </a:moveTo>
                      <a:lnTo>
                        <a:pt x="7929" y="1192"/>
                      </a:lnTo>
                      <a:cubicBezTo>
                        <a:pt x="7929" y="1056"/>
                        <a:pt x="8039" y="946"/>
                        <a:pt x="8175" y="946"/>
                      </a:cubicBezTo>
                      <a:cubicBezTo>
                        <a:pt x="8270" y="946"/>
                        <a:pt x="8351" y="1000"/>
                        <a:pt x="8392" y="1078"/>
                      </a:cubicBezTo>
                      <a:cubicBezTo>
                        <a:pt x="8410" y="1112"/>
                        <a:pt x="8421" y="1151"/>
                        <a:pt x="8421" y="1192"/>
                      </a:cubicBezTo>
                      <a:cubicBezTo>
                        <a:pt x="8421" y="1297"/>
                        <a:pt x="8353" y="1387"/>
                        <a:pt x="8260" y="1422"/>
                      </a:cubicBezTo>
                      <a:cubicBezTo>
                        <a:pt x="8233" y="1431"/>
                        <a:pt x="8205" y="1437"/>
                        <a:pt x="8175" y="1437"/>
                      </a:cubicBezTo>
                      <a:cubicBezTo>
                        <a:pt x="8039" y="1437"/>
                        <a:pt x="7929" y="1327"/>
                        <a:pt x="7929" y="1192"/>
                      </a:cubicBezTo>
                      <a:close/>
                      <a:moveTo>
                        <a:pt x="8763" y="1793"/>
                      </a:moveTo>
                      <a:lnTo>
                        <a:pt x="8763" y="1793"/>
                      </a:lnTo>
                      <a:cubicBezTo>
                        <a:pt x="8920" y="1640"/>
                        <a:pt x="9017" y="1427"/>
                        <a:pt x="9017" y="1192"/>
                      </a:cubicBezTo>
                      <a:cubicBezTo>
                        <a:pt x="9017" y="727"/>
                        <a:pt x="8639" y="350"/>
                        <a:pt x="8175" y="350"/>
                      </a:cubicBezTo>
                      <a:cubicBezTo>
                        <a:pt x="7982" y="350"/>
                        <a:pt x="7805" y="416"/>
                        <a:pt x="7663" y="525"/>
                      </a:cubicBezTo>
                      <a:cubicBezTo>
                        <a:pt x="7463" y="679"/>
                        <a:pt x="7333" y="920"/>
                        <a:pt x="7333" y="1192"/>
                      </a:cubicBezTo>
                      <a:cubicBezTo>
                        <a:pt x="7333" y="1252"/>
                        <a:pt x="7339" y="1310"/>
                        <a:pt x="7351" y="1367"/>
                      </a:cubicBezTo>
                      <a:cubicBezTo>
                        <a:pt x="7373" y="1468"/>
                        <a:pt x="7413" y="1563"/>
                        <a:pt x="7468" y="1647"/>
                      </a:cubicBezTo>
                      <a:cubicBezTo>
                        <a:pt x="7502" y="1700"/>
                        <a:pt x="7541" y="1748"/>
                        <a:pt x="7585" y="1792"/>
                      </a:cubicBezTo>
                      <a:cubicBezTo>
                        <a:pt x="7650" y="1856"/>
                        <a:pt x="7726" y="1909"/>
                        <a:pt x="7809" y="1949"/>
                      </a:cubicBezTo>
                      <a:cubicBezTo>
                        <a:pt x="7920" y="2003"/>
                        <a:pt x="8044" y="2034"/>
                        <a:pt x="8175" y="2034"/>
                      </a:cubicBezTo>
                      <a:cubicBezTo>
                        <a:pt x="8404" y="2034"/>
                        <a:pt x="8611" y="1942"/>
                        <a:pt x="8763" y="1793"/>
                      </a:cubicBezTo>
                      <a:close/>
                      <a:moveTo>
                        <a:pt x="10515" y="5899"/>
                      </a:moveTo>
                      <a:lnTo>
                        <a:pt x="10515" y="5899"/>
                      </a:lnTo>
                      <a:cubicBezTo>
                        <a:pt x="10431" y="5593"/>
                        <a:pt x="10215" y="5358"/>
                        <a:pt x="9946" y="5240"/>
                      </a:cubicBezTo>
                      <a:cubicBezTo>
                        <a:pt x="9827" y="5468"/>
                        <a:pt x="9618" y="5649"/>
                        <a:pt x="9350" y="5723"/>
                      </a:cubicBezTo>
                      <a:cubicBezTo>
                        <a:pt x="9268" y="5745"/>
                        <a:pt x="9182" y="5757"/>
                        <a:pt x="9097" y="5757"/>
                      </a:cubicBezTo>
                      <a:cubicBezTo>
                        <a:pt x="8917" y="5757"/>
                        <a:pt x="8747" y="5703"/>
                        <a:pt x="8600" y="5614"/>
                      </a:cubicBezTo>
                      <a:cubicBezTo>
                        <a:pt x="8433" y="5852"/>
                        <a:pt x="8369" y="6161"/>
                        <a:pt x="8452" y="6464"/>
                      </a:cubicBezTo>
                      <a:lnTo>
                        <a:pt x="8681" y="7299"/>
                      </a:lnTo>
                      <a:lnTo>
                        <a:pt x="8982" y="7216"/>
                      </a:lnTo>
                      <a:lnTo>
                        <a:pt x="8829" y="6655"/>
                      </a:lnTo>
                      <a:lnTo>
                        <a:pt x="9139" y="6110"/>
                      </a:lnTo>
                      <a:lnTo>
                        <a:pt x="9744" y="5945"/>
                      </a:lnTo>
                      <a:lnTo>
                        <a:pt x="10288" y="6255"/>
                      </a:lnTo>
                      <a:lnTo>
                        <a:pt x="10442" y="6816"/>
                      </a:lnTo>
                      <a:lnTo>
                        <a:pt x="10743" y="6734"/>
                      </a:lnTo>
                      <a:lnTo>
                        <a:pt x="10515" y="5899"/>
                      </a:lnTo>
                      <a:close/>
                      <a:moveTo>
                        <a:pt x="1561" y="1800"/>
                      </a:moveTo>
                      <a:lnTo>
                        <a:pt x="1561" y="1800"/>
                      </a:lnTo>
                      <a:cubicBezTo>
                        <a:pt x="1527" y="1812"/>
                        <a:pt x="1491" y="1819"/>
                        <a:pt x="1454" y="1821"/>
                      </a:cubicBezTo>
                      <a:cubicBezTo>
                        <a:pt x="1448" y="1821"/>
                        <a:pt x="1443" y="1822"/>
                        <a:pt x="1438" y="1822"/>
                      </a:cubicBezTo>
                      <a:cubicBezTo>
                        <a:pt x="1226" y="1822"/>
                        <a:pt x="1053" y="1650"/>
                        <a:pt x="1053" y="1437"/>
                      </a:cubicBezTo>
                      <a:cubicBezTo>
                        <a:pt x="1053" y="1225"/>
                        <a:pt x="1226" y="1053"/>
                        <a:pt x="1438" y="1053"/>
                      </a:cubicBezTo>
                      <a:cubicBezTo>
                        <a:pt x="1573" y="1053"/>
                        <a:pt x="1691" y="1122"/>
                        <a:pt x="1760" y="1227"/>
                      </a:cubicBezTo>
                      <a:cubicBezTo>
                        <a:pt x="1787" y="1269"/>
                        <a:pt x="1806" y="1316"/>
                        <a:pt x="1816" y="1367"/>
                      </a:cubicBezTo>
                      <a:cubicBezTo>
                        <a:pt x="1820" y="1390"/>
                        <a:pt x="1823" y="1413"/>
                        <a:pt x="1823" y="1437"/>
                      </a:cubicBezTo>
                      <a:cubicBezTo>
                        <a:pt x="1823" y="1606"/>
                        <a:pt x="1713" y="1749"/>
                        <a:pt x="1561" y="1800"/>
                      </a:cubicBezTo>
                      <a:close/>
                      <a:moveTo>
                        <a:pt x="2725" y="2076"/>
                      </a:moveTo>
                      <a:lnTo>
                        <a:pt x="2725" y="2076"/>
                      </a:lnTo>
                      <a:cubicBezTo>
                        <a:pt x="2747" y="2032"/>
                        <a:pt x="2766" y="1988"/>
                        <a:pt x="2784" y="1942"/>
                      </a:cubicBezTo>
                      <a:cubicBezTo>
                        <a:pt x="2843" y="1785"/>
                        <a:pt x="2877" y="1615"/>
                        <a:pt x="2877" y="1437"/>
                      </a:cubicBezTo>
                      <a:cubicBezTo>
                        <a:pt x="2877" y="1414"/>
                        <a:pt x="2874" y="1390"/>
                        <a:pt x="2873" y="1367"/>
                      </a:cubicBezTo>
                      <a:cubicBezTo>
                        <a:pt x="2858" y="1048"/>
                        <a:pt x="2740" y="756"/>
                        <a:pt x="2549" y="525"/>
                      </a:cubicBezTo>
                      <a:cubicBezTo>
                        <a:pt x="2285" y="204"/>
                        <a:pt x="1885" y="0"/>
                        <a:pt x="1438" y="0"/>
                      </a:cubicBezTo>
                      <a:cubicBezTo>
                        <a:pt x="645" y="0"/>
                        <a:pt x="0" y="644"/>
                        <a:pt x="0" y="1437"/>
                      </a:cubicBezTo>
                      <a:cubicBezTo>
                        <a:pt x="0" y="2150"/>
                        <a:pt x="520" y="2741"/>
                        <a:pt x="1201" y="2855"/>
                      </a:cubicBezTo>
                      <a:cubicBezTo>
                        <a:pt x="1278" y="2868"/>
                        <a:pt x="1357" y="2876"/>
                        <a:pt x="1438" y="2876"/>
                      </a:cubicBezTo>
                      <a:cubicBezTo>
                        <a:pt x="1709" y="2876"/>
                        <a:pt x="1962" y="2799"/>
                        <a:pt x="2179" y="2668"/>
                      </a:cubicBezTo>
                      <a:cubicBezTo>
                        <a:pt x="2413" y="2527"/>
                        <a:pt x="2603" y="2322"/>
                        <a:pt x="2725" y="2076"/>
                      </a:cubicBezTo>
                      <a:close/>
                      <a:moveTo>
                        <a:pt x="9097" y="3842"/>
                      </a:moveTo>
                      <a:lnTo>
                        <a:pt x="9097" y="3842"/>
                      </a:lnTo>
                      <a:cubicBezTo>
                        <a:pt x="9181" y="3842"/>
                        <a:pt x="9262" y="3856"/>
                        <a:pt x="9340" y="3877"/>
                      </a:cubicBezTo>
                      <a:lnTo>
                        <a:pt x="8885" y="2236"/>
                      </a:lnTo>
                      <a:cubicBezTo>
                        <a:pt x="8683" y="2374"/>
                        <a:pt x="8438" y="2455"/>
                        <a:pt x="8175" y="2455"/>
                      </a:cubicBezTo>
                      <a:cubicBezTo>
                        <a:pt x="8095" y="2455"/>
                        <a:pt x="8018" y="2447"/>
                        <a:pt x="7943" y="2433"/>
                      </a:cubicBezTo>
                      <a:lnTo>
                        <a:pt x="8413" y="4131"/>
                      </a:lnTo>
                      <a:cubicBezTo>
                        <a:pt x="8530" y="4010"/>
                        <a:pt x="8678" y="3922"/>
                        <a:pt x="8845" y="3876"/>
                      </a:cubicBezTo>
                      <a:cubicBezTo>
                        <a:pt x="8928" y="3854"/>
                        <a:pt x="9012" y="3842"/>
                        <a:pt x="9097" y="3842"/>
                      </a:cubicBezTo>
                      <a:close/>
                      <a:moveTo>
                        <a:pt x="3745" y="4871"/>
                      </a:moveTo>
                      <a:lnTo>
                        <a:pt x="3745" y="4871"/>
                      </a:lnTo>
                      <a:cubicBezTo>
                        <a:pt x="4039" y="4675"/>
                        <a:pt x="4392" y="4560"/>
                        <a:pt x="4772" y="4560"/>
                      </a:cubicBezTo>
                      <a:cubicBezTo>
                        <a:pt x="4804" y="4560"/>
                        <a:pt x="4836" y="4563"/>
                        <a:pt x="4868" y="4565"/>
                      </a:cubicBezTo>
                      <a:lnTo>
                        <a:pt x="3078" y="2312"/>
                      </a:lnTo>
                      <a:cubicBezTo>
                        <a:pt x="2925" y="2599"/>
                        <a:pt x="2698" y="2839"/>
                        <a:pt x="2423" y="3012"/>
                      </a:cubicBezTo>
                      <a:cubicBezTo>
                        <a:pt x="2148" y="3185"/>
                        <a:pt x="1826" y="3287"/>
                        <a:pt x="1480" y="3295"/>
                      </a:cubicBezTo>
                      <a:lnTo>
                        <a:pt x="3038" y="5753"/>
                      </a:lnTo>
                      <a:cubicBezTo>
                        <a:pt x="3177" y="5391"/>
                        <a:pt x="3426" y="5083"/>
                        <a:pt x="3745" y="4871"/>
                      </a:cubicBezTo>
                      <a:close/>
                      <a:moveTo>
                        <a:pt x="9302" y="4744"/>
                      </a:moveTo>
                      <a:lnTo>
                        <a:pt x="9302" y="4744"/>
                      </a:lnTo>
                      <a:cubicBezTo>
                        <a:pt x="9333" y="4856"/>
                        <a:pt x="9266" y="4973"/>
                        <a:pt x="9153" y="5004"/>
                      </a:cubicBezTo>
                      <a:cubicBezTo>
                        <a:pt x="9040" y="5035"/>
                        <a:pt x="8924" y="4968"/>
                        <a:pt x="8893" y="4855"/>
                      </a:cubicBezTo>
                      <a:cubicBezTo>
                        <a:pt x="8862" y="4742"/>
                        <a:pt x="8929" y="4626"/>
                        <a:pt x="9041" y="4595"/>
                      </a:cubicBezTo>
                      <a:cubicBezTo>
                        <a:pt x="9154" y="4565"/>
                        <a:pt x="9271" y="4631"/>
                        <a:pt x="9302" y="4744"/>
                      </a:cubicBezTo>
                      <a:close/>
                      <a:moveTo>
                        <a:pt x="8956" y="4282"/>
                      </a:moveTo>
                      <a:lnTo>
                        <a:pt x="8956" y="4282"/>
                      </a:lnTo>
                      <a:cubicBezTo>
                        <a:pt x="8750" y="4339"/>
                        <a:pt x="8608" y="4508"/>
                        <a:pt x="8572" y="4704"/>
                      </a:cubicBezTo>
                      <a:cubicBezTo>
                        <a:pt x="8558" y="4781"/>
                        <a:pt x="8558" y="4861"/>
                        <a:pt x="8580" y="4941"/>
                      </a:cubicBezTo>
                      <a:cubicBezTo>
                        <a:pt x="8630" y="5124"/>
                        <a:pt x="8770" y="5258"/>
                        <a:pt x="8939" y="5311"/>
                      </a:cubicBezTo>
                      <a:cubicBezTo>
                        <a:pt x="8990" y="5327"/>
                        <a:pt x="9043" y="5336"/>
                        <a:pt x="9097" y="5336"/>
                      </a:cubicBezTo>
                      <a:cubicBezTo>
                        <a:pt x="9144" y="5336"/>
                        <a:pt x="9192" y="5330"/>
                        <a:pt x="9239" y="5317"/>
                      </a:cubicBezTo>
                      <a:cubicBezTo>
                        <a:pt x="9343" y="5288"/>
                        <a:pt x="9431" y="5230"/>
                        <a:pt x="9497" y="5155"/>
                      </a:cubicBezTo>
                      <a:cubicBezTo>
                        <a:pt x="9614" y="5024"/>
                        <a:pt x="9664" y="4839"/>
                        <a:pt x="9614" y="4658"/>
                      </a:cubicBezTo>
                      <a:cubicBezTo>
                        <a:pt x="9592" y="4575"/>
                        <a:pt x="9550" y="4503"/>
                        <a:pt x="9497" y="4444"/>
                      </a:cubicBezTo>
                      <a:cubicBezTo>
                        <a:pt x="9396" y="4331"/>
                        <a:pt x="9251" y="4263"/>
                        <a:pt x="9097" y="4263"/>
                      </a:cubicBezTo>
                      <a:cubicBezTo>
                        <a:pt x="9051" y="4263"/>
                        <a:pt x="9003" y="4270"/>
                        <a:pt x="8956" y="4282"/>
                      </a:cubicBezTo>
                      <a:close/>
                      <a:moveTo>
                        <a:pt x="3298" y="1437"/>
                      </a:moveTo>
                      <a:lnTo>
                        <a:pt x="3298" y="1437"/>
                      </a:lnTo>
                      <a:cubicBezTo>
                        <a:pt x="3298" y="1646"/>
                        <a:pt x="3262" y="1846"/>
                        <a:pt x="3198" y="2033"/>
                      </a:cubicBezTo>
                      <a:lnTo>
                        <a:pt x="7014" y="1688"/>
                      </a:lnTo>
                      <a:cubicBezTo>
                        <a:pt x="6970" y="1587"/>
                        <a:pt x="6941" y="1479"/>
                        <a:pt x="6926" y="1367"/>
                      </a:cubicBezTo>
                      <a:cubicBezTo>
                        <a:pt x="6918" y="1310"/>
                        <a:pt x="6912" y="1251"/>
                        <a:pt x="6912" y="1192"/>
                      </a:cubicBezTo>
                      <a:cubicBezTo>
                        <a:pt x="6912" y="947"/>
                        <a:pt x="6983" y="719"/>
                        <a:pt x="7104" y="525"/>
                      </a:cubicBezTo>
                      <a:lnTo>
                        <a:pt x="3057" y="525"/>
                      </a:lnTo>
                      <a:cubicBezTo>
                        <a:pt x="3199" y="775"/>
                        <a:pt x="3283" y="1062"/>
                        <a:pt x="3294" y="1367"/>
                      </a:cubicBezTo>
                      <a:cubicBezTo>
                        <a:pt x="3295" y="1391"/>
                        <a:pt x="3298" y="1414"/>
                        <a:pt x="3298" y="1437"/>
                      </a:cubicBezTo>
                      <a:close/>
                      <a:moveTo>
                        <a:pt x="4772" y="6805"/>
                      </a:moveTo>
                      <a:lnTo>
                        <a:pt x="4772" y="6805"/>
                      </a:lnTo>
                      <a:cubicBezTo>
                        <a:pt x="4559" y="6805"/>
                        <a:pt x="4387" y="6632"/>
                        <a:pt x="4387" y="6420"/>
                      </a:cubicBezTo>
                      <a:cubicBezTo>
                        <a:pt x="4387" y="6388"/>
                        <a:pt x="4392" y="6357"/>
                        <a:pt x="4399" y="6327"/>
                      </a:cubicBezTo>
                      <a:cubicBezTo>
                        <a:pt x="4427" y="6217"/>
                        <a:pt x="4502" y="6126"/>
                        <a:pt x="4602" y="6076"/>
                      </a:cubicBezTo>
                      <a:cubicBezTo>
                        <a:pt x="4653" y="6051"/>
                        <a:pt x="4710" y="6035"/>
                        <a:pt x="4772" y="6035"/>
                      </a:cubicBezTo>
                      <a:cubicBezTo>
                        <a:pt x="4826" y="6035"/>
                        <a:pt x="4878" y="6047"/>
                        <a:pt x="4925" y="6068"/>
                      </a:cubicBezTo>
                      <a:cubicBezTo>
                        <a:pt x="5033" y="6115"/>
                        <a:pt x="5115" y="6211"/>
                        <a:pt x="5144" y="6327"/>
                      </a:cubicBezTo>
                      <a:cubicBezTo>
                        <a:pt x="5151" y="6357"/>
                        <a:pt x="5156" y="6388"/>
                        <a:pt x="5156" y="6420"/>
                      </a:cubicBezTo>
                      <a:cubicBezTo>
                        <a:pt x="5156" y="6632"/>
                        <a:pt x="4984" y="6805"/>
                        <a:pt x="4772" y="6805"/>
                      </a:cubicBezTo>
                      <a:close/>
                      <a:moveTo>
                        <a:pt x="5483" y="5171"/>
                      </a:moveTo>
                      <a:lnTo>
                        <a:pt x="5483" y="5171"/>
                      </a:lnTo>
                      <a:cubicBezTo>
                        <a:pt x="5416" y="5133"/>
                        <a:pt x="5345" y="5100"/>
                        <a:pt x="5271" y="5073"/>
                      </a:cubicBezTo>
                      <a:cubicBezTo>
                        <a:pt x="5115" y="5015"/>
                        <a:pt x="4947" y="4981"/>
                        <a:pt x="4772" y="4981"/>
                      </a:cubicBezTo>
                      <a:cubicBezTo>
                        <a:pt x="4483" y="4981"/>
                        <a:pt x="4215" y="5067"/>
                        <a:pt x="3989" y="5214"/>
                      </a:cubicBezTo>
                      <a:cubicBezTo>
                        <a:pt x="3643" y="5440"/>
                        <a:pt x="3400" y="5810"/>
                        <a:pt x="3346" y="6239"/>
                      </a:cubicBezTo>
                      <a:cubicBezTo>
                        <a:pt x="3342" y="6268"/>
                        <a:pt x="3339" y="6297"/>
                        <a:pt x="3337" y="6327"/>
                      </a:cubicBezTo>
                      <a:cubicBezTo>
                        <a:pt x="3336" y="6358"/>
                        <a:pt x="3333" y="6389"/>
                        <a:pt x="3333" y="6420"/>
                      </a:cubicBezTo>
                      <a:cubicBezTo>
                        <a:pt x="3333" y="7213"/>
                        <a:pt x="3978" y="7859"/>
                        <a:pt x="4772" y="7859"/>
                      </a:cubicBezTo>
                      <a:cubicBezTo>
                        <a:pt x="5565" y="7859"/>
                        <a:pt x="6210" y="7213"/>
                        <a:pt x="6210" y="6420"/>
                      </a:cubicBezTo>
                      <a:cubicBezTo>
                        <a:pt x="6210" y="6389"/>
                        <a:pt x="6207" y="6358"/>
                        <a:pt x="6205" y="6327"/>
                      </a:cubicBezTo>
                      <a:cubicBezTo>
                        <a:pt x="6174" y="5832"/>
                        <a:pt x="5891" y="5405"/>
                        <a:pt x="5483" y="5171"/>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67" name="Freeform 9">
                  <a:extLst>
                    <a:ext uri="{FF2B5EF4-FFF2-40B4-BE49-F238E27FC236}">
                      <a16:creationId xmlns:a16="http://schemas.microsoft.com/office/drawing/2014/main" id="{3D08B247-8026-482C-89A2-AADE30BC165A}"/>
                    </a:ext>
                  </a:extLst>
                </p:cNvPr>
                <p:cNvSpPr>
                  <a:spLocks noChangeAspect="1" noEditPoints="1"/>
                </p:cNvSpPr>
                <p:nvPr/>
              </p:nvSpPr>
              <p:spPr bwMode="auto">
                <a:xfrm>
                  <a:off x="7752444" y="4301034"/>
                  <a:ext cx="534876" cy="342101"/>
                </a:xfrm>
                <a:custGeom>
                  <a:avLst/>
                  <a:gdLst>
                    <a:gd name="T0" fmla="*/ 347 w 381"/>
                    <a:gd name="T1" fmla="*/ 107 h 242"/>
                    <a:gd name="T2" fmla="*/ 294 w 381"/>
                    <a:gd name="T3" fmla="*/ 113 h 242"/>
                    <a:gd name="T4" fmla="*/ 282 w 381"/>
                    <a:gd name="T5" fmla="*/ 126 h 242"/>
                    <a:gd name="T6" fmla="*/ 282 w 381"/>
                    <a:gd name="T7" fmla="*/ 136 h 242"/>
                    <a:gd name="T8" fmla="*/ 285 w 381"/>
                    <a:gd name="T9" fmla="*/ 139 h 242"/>
                    <a:gd name="T10" fmla="*/ 338 w 381"/>
                    <a:gd name="T11" fmla="*/ 137 h 242"/>
                    <a:gd name="T12" fmla="*/ 352 w 381"/>
                    <a:gd name="T13" fmla="*/ 123 h 242"/>
                    <a:gd name="T14" fmla="*/ 352 w 381"/>
                    <a:gd name="T15" fmla="*/ 112 h 242"/>
                    <a:gd name="T16" fmla="*/ 347 w 381"/>
                    <a:gd name="T17" fmla="*/ 107 h 242"/>
                    <a:gd name="T18" fmla="*/ 34 w 381"/>
                    <a:gd name="T19" fmla="*/ 107 h 242"/>
                    <a:gd name="T20" fmla="*/ 87 w 381"/>
                    <a:gd name="T21" fmla="*/ 113 h 242"/>
                    <a:gd name="T22" fmla="*/ 100 w 381"/>
                    <a:gd name="T23" fmla="*/ 126 h 242"/>
                    <a:gd name="T24" fmla="*/ 100 w 381"/>
                    <a:gd name="T25" fmla="*/ 136 h 242"/>
                    <a:gd name="T26" fmla="*/ 96 w 381"/>
                    <a:gd name="T27" fmla="*/ 139 h 242"/>
                    <a:gd name="T28" fmla="*/ 43 w 381"/>
                    <a:gd name="T29" fmla="*/ 137 h 242"/>
                    <a:gd name="T30" fmla="*/ 29 w 381"/>
                    <a:gd name="T31" fmla="*/ 123 h 242"/>
                    <a:gd name="T32" fmla="*/ 29 w 381"/>
                    <a:gd name="T33" fmla="*/ 112 h 242"/>
                    <a:gd name="T34" fmla="*/ 34 w 381"/>
                    <a:gd name="T35" fmla="*/ 107 h 242"/>
                    <a:gd name="T36" fmla="*/ 60 w 381"/>
                    <a:gd name="T37" fmla="*/ 80 h 242"/>
                    <a:gd name="T38" fmla="*/ 57 w 381"/>
                    <a:gd name="T39" fmla="*/ 76 h 242"/>
                    <a:gd name="T40" fmla="*/ 97 w 381"/>
                    <a:gd name="T41" fmla="*/ 26 h 242"/>
                    <a:gd name="T42" fmla="*/ 104 w 381"/>
                    <a:gd name="T43" fmla="*/ 22 h 242"/>
                    <a:gd name="T44" fmla="*/ 277 w 381"/>
                    <a:gd name="T45" fmla="*/ 22 h 242"/>
                    <a:gd name="T46" fmla="*/ 284 w 381"/>
                    <a:gd name="T47" fmla="*/ 26 h 242"/>
                    <a:gd name="T48" fmla="*/ 324 w 381"/>
                    <a:gd name="T49" fmla="*/ 76 h 242"/>
                    <a:gd name="T50" fmla="*/ 322 w 381"/>
                    <a:gd name="T51" fmla="*/ 80 h 242"/>
                    <a:gd name="T52" fmla="*/ 60 w 381"/>
                    <a:gd name="T53" fmla="*/ 80 h 242"/>
                    <a:gd name="T54" fmla="*/ 98 w 381"/>
                    <a:gd name="T55" fmla="*/ 5 h 242"/>
                    <a:gd name="T56" fmla="*/ 85 w 381"/>
                    <a:gd name="T57" fmla="*/ 12 h 242"/>
                    <a:gd name="T58" fmla="*/ 52 w 381"/>
                    <a:gd name="T59" fmla="*/ 52 h 242"/>
                    <a:gd name="T60" fmla="*/ 14 w 381"/>
                    <a:gd name="T61" fmla="*/ 52 h 242"/>
                    <a:gd name="T62" fmla="*/ 4 w 381"/>
                    <a:gd name="T63" fmla="*/ 60 h 242"/>
                    <a:gd name="T64" fmla="*/ 0 w 381"/>
                    <a:gd name="T65" fmla="*/ 73 h 242"/>
                    <a:gd name="T66" fmla="*/ 3 w 381"/>
                    <a:gd name="T67" fmla="*/ 77 h 242"/>
                    <a:gd name="T68" fmla="*/ 25 w 381"/>
                    <a:gd name="T69" fmla="*/ 87 h 242"/>
                    <a:gd name="T70" fmla="*/ 16 w 381"/>
                    <a:gd name="T71" fmla="*/ 97 h 242"/>
                    <a:gd name="T72" fmla="*/ 8 w 381"/>
                    <a:gd name="T73" fmla="*/ 125 h 242"/>
                    <a:gd name="T74" fmla="*/ 8 w 381"/>
                    <a:gd name="T75" fmla="*/ 234 h 242"/>
                    <a:gd name="T76" fmla="*/ 16 w 381"/>
                    <a:gd name="T77" fmla="*/ 242 h 242"/>
                    <a:gd name="T78" fmla="*/ 75 w 381"/>
                    <a:gd name="T79" fmla="*/ 242 h 242"/>
                    <a:gd name="T80" fmla="*/ 84 w 381"/>
                    <a:gd name="T81" fmla="*/ 234 h 242"/>
                    <a:gd name="T82" fmla="*/ 84 w 381"/>
                    <a:gd name="T83" fmla="*/ 223 h 242"/>
                    <a:gd name="T84" fmla="*/ 298 w 381"/>
                    <a:gd name="T85" fmla="*/ 223 h 242"/>
                    <a:gd name="T86" fmla="*/ 298 w 381"/>
                    <a:gd name="T87" fmla="*/ 234 h 242"/>
                    <a:gd name="T88" fmla="*/ 306 w 381"/>
                    <a:gd name="T89" fmla="*/ 242 h 242"/>
                    <a:gd name="T90" fmla="*/ 365 w 381"/>
                    <a:gd name="T91" fmla="*/ 242 h 242"/>
                    <a:gd name="T92" fmla="*/ 373 w 381"/>
                    <a:gd name="T93" fmla="*/ 234 h 242"/>
                    <a:gd name="T94" fmla="*/ 373 w 381"/>
                    <a:gd name="T95" fmla="*/ 125 h 242"/>
                    <a:gd name="T96" fmla="*/ 366 w 381"/>
                    <a:gd name="T97" fmla="*/ 97 h 242"/>
                    <a:gd name="T98" fmla="*/ 357 w 381"/>
                    <a:gd name="T99" fmla="*/ 87 h 242"/>
                    <a:gd name="T100" fmla="*/ 379 w 381"/>
                    <a:gd name="T101" fmla="*/ 77 h 242"/>
                    <a:gd name="T102" fmla="*/ 381 w 381"/>
                    <a:gd name="T103" fmla="*/ 73 h 242"/>
                    <a:gd name="T104" fmla="*/ 377 w 381"/>
                    <a:gd name="T105" fmla="*/ 60 h 242"/>
                    <a:gd name="T106" fmla="*/ 367 w 381"/>
                    <a:gd name="T107" fmla="*/ 52 h 242"/>
                    <a:gd name="T108" fmla="*/ 329 w 381"/>
                    <a:gd name="T109" fmla="*/ 52 h 242"/>
                    <a:gd name="T110" fmla="*/ 296 w 381"/>
                    <a:gd name="T111" fmla="*/ 12 h 242"/>
                    <a:gd name="T112" fmla="*/ 283 w 381"/>
                    <a:gd name="T113" fmla="*/ 5 h 242"/>
                    <a:gd name="T114" fmla="*/ 98 w 381"/>
                    <a:gd name="T115" fmla="*/ 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242">
                      <a:moveTo>
                        <a:pt x="347" y="107"/>
                      </a:moveTo>
                      <a:cubicBezTo>
                        <a:pt x="294" y="113"/>
                        <a:pt x="294" y="113"/>
                        <a:pt x="294" y="113"/>
                      </a:cubicBezTo>
                      <a:cubicBezTo>
                        <a:pt x="287" y="114"/>
                        <a:pt x="282" y="119"/>
                        <a:pt x="282" y="126"/>
                      </a:cubicBezTo>
                      <a:cubicBezTo>
                        <a:pt x="282" y="136"/>
                        <a:pt x="282" y="136"/>
                        <a:pt x="282" y="136"/>
                      </a:cubicBezTo>
                      <a:cubicBezTo>
                        <a:pt x="282" y="138"/>
                        <a:pt x="283" y="139"/>
                        <a:pt x="285" y="139"/>
                      </a:cubicBezTo>
                      <a:cubicBezTo>
                        <a:pt x="338" y="137"/>
                        <a:pt x="338" y="137"/>
                        <a:pt x="338" y="137"/>
                      </a:cubicBezTo>
                      <a:cubicBezTo>
                        <a:pt x="346" y="137"/>
                        <a:pt x="352" y="130"/>
                        <a:pt x="352" y="123"/>
                      </a:cubicBezTo>
                      <a:cubicBezTo>
                        <a:pt x="352" y="112"/>
                        <a:pt x="352" y="112"/>
                        <a:pt x="352" y="112"/>
                      </a:cubicBezTo>
                      <a:cubicBezTo>
                        <a:pt x="352" y="109"/>
                        <a:pt x="350" y="106"/>
                        <a:pt x="347" y="107"/>
                      </a:cubicBezTo>
                      <a:close/>
                      <a:moveTo>
                        <a:pt x="34" y="107"/>
                      </a:moveTo>
                      <a:cubicBezTo>
                        <a:pt x="87" y="113"/>
                        <a:pt x="87" y="113"/>
                        <a:pt x="87" y="113"/>
                      </a:cubicBezTo>
                      <a:cubicBezTo>
                        <a:pt x="94" y="114"/>
                        <a:pt x="100" y="119"/>
                        <a:pt x="100" y="126"/>
                      </a:cubicBezTo>
                      <a:cubicBezTo>
                        <a:pt x="100" y="136"/>
                        <a:pt x="100" y="136"/>
                        <a:pt x="100" y="136"/>
                      </a:cubicBezTo>
                      <a:cubicBezTo>
                        <a:pt x="100" y="138"/>
                        <a:pt x="98" y="139"/>
                        <a:pt x="96" y="139"/>
                      </a:cubicBezTo>
                      <a:cubicBezTo>
                        <a:pt x="43" y="137"/>
                        <a:pt x="43" y="137"/>
                        <a:pt x="43" y="137"/>
                      </a:cubicBezTo>
                      <a:cubicBezTo>
                        <a:pt x="35" y="137"/>
                        <a:pt x="29" y="130"/>
                        <a:pt x="29" y="123"/>
                      </a:cubicBezTo>
                      <a:cubicBezTo>
                        <a:pt x="29" y="112"/>
                        <a:pt x="29" y="112"/>
                        <a:pt x="29" y="112"/>
                      </a:cubicBezTo>
                      <a:cubicBezTo>
                        <a:pt x="29" y="109"/>
                        <a:pt x="31" y="106"/>
                        <a:pt x="34" y="107"/>
                      </a:cubicBezTo>
                      <a:close/>
                      <a:moveTo>
                        <a:pt x="60" y="80"/>
                      </a:moveTo>
                      <a:cubicBezTo>
                        <a:pt x="56" y="80"/>
                        <a:pt x="56" y="78"/>
                        <a:pt x="57" y="76"/>
                      </a:cubicBezTo>
                      <a:cubicBezTo>
                        <a:pt x="97" y="26"/>
                        <a:pt x="97" y="26"/>
                        <a:pt x="97" y="26"/>
                      </a:cubicBezTo>
                      <a:cubicBezTo>
                        <a:pt x="99" y="24"/>
                        <a:pt x="101" y="23"/>
                        <a:pt x="104" y="22"/>
                      </a:cubicBezTo>
                      <a:cubicBezTo>
                        <a:pt x="176" y="17"/>
                        <a:pt x="206" y="18"/>
                        <a:pt x="277" y="22"/>
                      </a:cubicBezTo>
                      <a:cubicBezTo>
                        <a:pt x="280" y="23"/>
                        <a:pt x="282" y="24"/>
                        <a:pt x="284" y="26"/>
                      </a:cubicBezTo>
                      <a:cubicBezTo>
                        <a:pt x="324" y="76"/>
                        <a:pt x="324" y="76"/>
                        <a:pt x="324" y="76"/>
                      </a:cubicBezTo>
                      <a:cubicBezTo>
                        <a:pt x="326" y="78"/>
                        <a:pt x="325" y="80"/>
                        <a:pt x="322" y="80"/>
                      </a:cubicBezTo>
                      <a:cubicBezTo>
                        <a:pt x="221" y="75"/>
                        <a:pt x="161" y="74"/>
                        <a:pt x="60" y="80"/>
                      </a:cubicBezTo>
                      <a:close/>
                      <a:moveTo>
                        <a:pt x="98" y="5"/>
                      </a:moveTo>
                      <a:cubicBezTo>
                        <a:pt x="91" y="6"/>
                        <a:pt x="87" y="10"/>
                        <a:pt x="85" y="12"/>
                      </a:cubicBezTo>
                      <a:cubicBezTo>
                        <a:pt x="52" y="52"/>
                        <a:pt x="52" y="52"/>
                        <a:pt x="52" y="52"/>
                      </a:cubicBezTo>
                      <a:cubicBezTo>
                        <a:pt x="14" y="52"/>
                        <a:pt x="14" y="52"/>
                        <a:pt x="14" y="52"/>
                      </a:cubicBezTo>
                      <a:cubicBezTo>
                        <a:pt x="10" y="52"/>
                        <a:pt x="5" y="56"/>
                        <a:pt x="4" y="60"/>
                      </a:cubicBezTo>
                      <a:cubicBezTo>
                        <a:pt x="0" y="73"/>
                        <a:pt x="0" y="73"/>
                        <a:pt x="0" y="73"/>
                      </a:cubicBezTo>
                      <a:cubicBezTo>
                        <a:pt x="0" y="75"/>
                        <a:pt x="1" y="76"/>
                        <a:pt x="3" y="77"/>
                      </a:cubicBezTo>
                      <a:cubicBezTo>
                        <a:pt x="25" y="87"/>
                        <a:pt x="25" y="87"/>
                        <a:pt x="25" y="87"/>
                      </a:cubicBezTo>
                      <a:cubicBezTo>
                        <a:pt x="16" y="97"/>
                        <a:pt x="16" y="97"/>
                        <a:pt x="16" y="97"/>
                      </a:cubicBezTo>
                      <a:cubicBezTo>
                        <a:pt x="10" y="104"/>
                        <a:pt x="8" y="113"/>
                        <a:pt x="8" y="125"/>
                      </a:cubicBezTo>
                      <a:cubicBezTo>
                        <a:pt x="8" y="234"/>
                        <a:pt x="8" y="234"/>
                        <a:pt x="8" y="234"/>
                      </a:cubicBezTo>
                      <a:cubicBezTo>
                        <a:pt x="8" y="239"/>
                        <a:pt x="12" y="242"/>
                        <a:pt x="16" y="242"/>
                      </a:cubicBezTo>
                      <a:cubicBezTo>
                        <a:pt x="75" y="242"/>
                        <a:pt x="75" y="242"/>
                        <a:pt x="75" y="242"/>
                      </a:cubicBezTo>
                      <a:cubicBezTo>
                        <a:pt x="80" y="242"/>
                        <a:pt x="84" y="239"/>
                        <a:pt x="84" y="234"/>
                      </a:cubicBezTo>
                      <a:cubicBezTo>
                        <a:pt x="84" y="223"/>
                        <a:pt x="84" y="223"/>
                        <a:pt x="84" y="223"/>
                      </a:cubicBezTo>
                      <a:cubicBezTo>
                        <a:pt x="298" y="223"/>
                        <a:pt x="298" y="223"/>
                        <a:pt x="298" y="223"/>
                      </a:cubicBezTo>
                      <a:cubicBezTo>
                        <a:pt x="298" y="234"/>
                        <a:pt x="298" y="234"/>
                        <a:pt x="298" y="234"/>
                      </a:cubicBezTo>
                      <a:cubicBezTo>
                        <a:pt x="298" y="239"/>
                        <a:pt x="302" y="242"/>
                        <a:pt x="306" y="242"/>
                      </a:cubicBezTo>
                      <a:cubicBezTo>
                        <a:pt x="365" y="242"/>
                        <a:pt x="365" y="242"/>
                        <a:pt x="365" y="242"/>
                      </a:cubicBezTo>
                      <a:cubicBezTo>
                        <a:pt x="370" y="242"/>
                        <a:pt x="373" y="239"/>
                        <a:pt x="373" y="234"/>
                      </a:cubicBezTo>
                      <a:cubicBezTo>
                        <a:pt x="373" y="125"/>
                        <a:pt x="373" y="125"/>
                        <a:pt x="373" y="125"/>
                      </a:cubicBezTo>
                      <a:cubicBezTo>
                        <a:pt x="374" y="113"/>
                        <a:pt x="371" y="104"/>
                        <a:pt x="366" y="97"/>
                      </a:cubicBezTo>
                      <a:cubicBezTo>
                        <a:pt x="357" y="87"/>
                        <a:pt x="357" y="87"/>
                        <a:pt x="357" y="87"/>
                      </a:cubicBezTo>
                      <a:cubicBezTo>
                        <a:pt x="379" y="77"/>
                        <a:pt x="379" y="77"/>
                        <a:pt x="379" y="77"/>
                      </a:cubicBezTo>
                      <a:cubicBezTo>
                        <a:pt x="380" y="76"/>
                        <a:pt x="381" y="75"/>
                        <a:pt x="381" y="73"/>
                      </a:cubicBezTo>
                      <a:cubicBezTo>
                        <a:pt x="377" y="60"/>
                        <a:pt x="377" y="60"/>
                        <a:pt x="377" y="60"/>
                      </a:cubicBezTo>
                      <a:cubicBezTo>
                        <a:pt x="376" y="56"/>
                        <a:pt x="372" y="52"/>
                        <a:pt x="367" y="52"/>
                      </a:cubicBezTo>
                      <a:cubicBezTo>
                        <a:pt x="329" y="52"/>
                        <a:pt x="329" y="52"/>
                        <a:pt x="329" y="52"/>
                      </a:cubicBezTo>
                      <a:cubicBezTo>
                        <a:pt x="296" y="12"/>
                        <a:pt x="296" y="12"/>
                        <a:pt x="296" y="12"/>
                      </a:cubicBezTo>
                      <a:cubicBezTo>
                        <a:pt x="294" y="10"/>
                        <a:pt x="290" y="6"/>
                        <a:pt x="283" y="5"/>
                      </a:cubicBezTo>
                      <a:cubicBezTo>
                        <a:pt x="211" y="0"/>
                        <a:pt x="170" y="0"/>
                        <a:pt x="98" y="5"/>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68" name="Freeform 84">
                  <a:extLst>
                    <a:ext uri="{FF2B5EF4-FFF2-40B4-BE49-F238E27FC236}">
                      <a16:creationId xmlns:a16="http://schemas.microsoft.com/office/drawing/2014/main" id="{198A1B14-540F-4F99-BCCF-22BEB94F8EDA}"/>
                    </a:ext>
                  </a:extLst>
                </p:cNvPr>
                <p:cNvSpPr>
                  <a:spLocks noEditPoints="1"/>
                </p:cNvSpPr>
                <p:nvPr/>
              </p:nvSpPr>
              <p:spPr bwMode="auto">
                <a:xfrm>
                  <a:off x="7367512" y="5116656"/>
                  <a:ext cx="397145" cy="347347"/>
                </a:xfrm>
                <a:custGeom>
                  <a:avLst/>
                  <a:gdLst>
                    <a:gd name="T0" fmla="*/ 244 w 319"/>
                    <a:gd name="T1" fmla="*/ 23 h 279"/>
                    <a:gd name="T2" fmla="*/ 223 w 319"/>
                    <a:gd name="T3" fmla="*/ 37 h 279"/>
                    <a:gd name="T4" fmla="*/ 319 w 319"/>
                    <a:gd name="T5" fmla="*/ 0 h 279"/>
                    <a:gd name="T6" fmla="*/ 0 w 319"/>
                    <a:gd name="T7" fmla="*/ 279 h 279"/>
                    <a:gd name="T8" fmla="*/ 319 w 319"/>
                    <a:gd name="T9" fmla="*/ 0 h 279"/>
                    <a:gd name="T10" fmla="*/ 269 w 319"/>
                    <a:gd name="T11" fmla="*/ 37 h 279"/>
                    <a:gd name="T12" fmla="*/ 281 w 319"/>
                    <a:gd name="T13" fmla="*/ 32 h 279"/>
                    <a:gd name="T14" fmla="*/ 294 w 319"/>
                    <a:gd name="T15" fmla="*/ 37 h 279"/>
                    <a:gd name="T16" fmla="*/ 294 w 319"/>
                    <a:gd name="T17" fmla="*/ 19 h 279"/>
                    <a:gd name="T18" fmla="*/ 281 w 319"/>
                    <a:gd name="T19" fmla="*/ 24 h 279"/>
                    <a:gd name="T20" fmla="*/ 269 w 319"/>
                    <a:gd name="T21" fmla="*/ 19 h 279"/>
                    <a:gd name="T22" fmla="*/ 218 w 319"/>
                    <a:gd name="T23" fmla="*/ 42 h 279"/>
                    <a:gd name="T24" fmla="*/ 248 w 319"/>
                    <a:gd name="T25" fmla="*/ 13 h 279"/>
                    <a:gd name="T26" fmla="*/ 218 w 319"/>
                    <a:gd name="T27" fmla="*/ 42 h 279"/>
                    <a:gd name="T28" fmla="*/ 32 w 319"/>
                    <a:gd name="T29" fmla="*/ 245 h 279"/>
                    <a:gd name="T30" fmla="*/ 35 w 319"/>
                    <a:gd name="T31" fmla="*/ 263 h 279"/>
                    <a:gd name="T32" fmla="*/ 43 w 319"/>
                    <a:gd name="T33" fmla="*/ 245 h 279"/>
                    <a:gd name="T34" fmla="*/ 40 w 319"/>
                    <a:gd name="T35" fmla="*/ 263 h 279"/>
                    <a:gd name="T36" fmla="*/ 43 w 319"/>
                    <a:gd name="T37" fmla="*/ 245 h 279"/>
                    <a:gd name="T38" fmla="*/ 101 w 319"/>
                    <a:gd name="T39" fmla="*/ 250 h 279"/>
                    <a:gd name="T40" fmla="*/ 97 w 319"/>
                    <a:gd name="T41" fmla="*/ 245 h 279"/>
                    <a:gd name="T42" fmla="*/ 59 w 319"/>
                    <a:gd name="T43" fmla="*/ 250 h 279"/>
                    <a:gd name="T44" fmla="*/ 97 w 319"/>
                    <a:gd name="T45" fmla="*/ 258 h 279"/>
                    <a:gd name="T46" fmla="*/ 101 w 319"/>
                    <a:gd name="T47" fmla="*/ 263 h 279"/>
                    <a:gd name="T48" fmla="*/ 287 w 319"/>
                    <a:gd name="T49" fmla="*/ 258 h 279"/>
                    <a:gd name="T50" fmla="*/ 297 w 319"/>
                    <a:gd name="T51" fmla="*/ 58 h 279"/>
                    <a:gd name="T52" fmla="*/ 22 w 319"/>
                    <a:gd name="T53" fmla="*/ 229 h 279"/>
                    <a:gd name="T54" fmla="*/ 297 w 319"/>
                    <a:gd name="T55" fmla="*/ 58 h 279"/>
                    <a:gd name="T56" fmla="*/ 219 w 319"/>
                    <a:gd name="T57" fmla="*/ 163 h 279"/>
                    <a:gd name="T58" fmla="*/ 197 w 319"/>
                    <a:gd name="T59" fmla="*/ 195 h 279"/>
                    <a:gd name="T60" fmla="*/ 160 w 319"/>
                    <a:gd name="T61" fmla="*/ 207 h 279"/>
                    <a:gd name="T62" fmla="*/ 122 w 319"/>
                    <a:gd name="T63" fmla="*/ 195 h 279"/>
                    <a:gd name="T64" fmla="*/ 98 w 319"/>
                    <a:gd name="T65" fmla="*/ 163 h 279"/>
                    <a:gd name="T66" fmla="*/ 98 w 319"/>
                    <a:gd name="T67" fmla="*/ 123 h 279"/>
                    <a:gd name="T68" fmla="*/ 122 w 319"/>
                    <a:gd name="T69" fmla="*/ 92 h 279"/>
                    <a:gd name="T70" fmla="*/ 160 w 319"/>
                    <a:gd name="T71" fmla="*/ 79 h 279"/>
                    <a:gd name="T72" fmla="*/ 197 w 319"/>
                    <a:gd name="T73" fmla="*/ 92 h 279"/>
                    <a:gd name="T74" fmla="*/ 219 w 319"/>
                    <a:gd name="T75" fmla="*/ 123 h 279"/>
                    <a:gd name="T76" fmla="*/ 200 w 319"/>
                    <a:gd name="T77" fmla="*/ 144 h 279"/>
                    <a:gd name="T78" fmla="*/ 142 w 319"/>
                    <a:gd name="T79" fmla="*/ 18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9" h="279">
                      <a:moveTo>
                        <a:pt x="223" y="23"/>
                      </a:moveTo>
                      <a:lnTo>
                        <a:pt x="244" y="23"/>
                      </a:lnTo>
                      <a:lnTo>
                        <a:pt x="244" y="37"/>
                      </a:lnTo>
                      <a:lnTo>
                        <a:pt x="223" y="37"/>
                      </a:lnTo>
                      <a:lnTo>
                        <a:pt x="223" y="23"/>
                      </a:lnTo>
                      <a:close/>
                      <a:moveTo>
                        <a:pt x="319" y="0"/>
                      </a:moveTo>
                      <a:lnTo>
                        <a:pt x="319" y="279"/>
                      </a:lnTo>
                      <a:lnTo>
                        <a:pt x="0" y="279"/>
                      </a:lnTo>
                      <a:lnTo>
                        <a:pt x="0" y="0"/>
                      </a:lnTo>
                      <a:lnTo>
                        <a:pt x="319" y="0"/>
                      </a:lnTo>
                      <a:close/>
                      <a:moveTo>
                        <a:pt x="277" y="29"/>
                      </a:moveTo>
                      <a:lnTo>
                        <a:pt x="269" y="37"/>
                      </a:lnTo>
                      <a:lnTo>
                        <a:pt x="273" y="40"/>
                      </a:lnTo>
                      <a:lnTo>
                        <a:pt x="281" y="32"/>
                      </a:lnTo>
                      <a:lnTo>
                        <a:pt x="289" y="40"/>
                      </a:lnTo>
                      <a:lnTo>
                        <a:pt x="294" y="37"/>
                      </a:lnTo>
                      <a:lnTo>
                        <a:pt x="284" y="29"/>
                      </a:lnTo>
                      <a:lnTo>
                        <a:pt x="294" y="19"/>
                      </a:lnTo>
                      <a:lnTo>
                        <a:pt x="289" y="16"/>
                      </a:lnTo>
                      <a:lnTo>
                        <a:pt x="281" y="24"/>
                      </a:lnTo>
                      <a:lnTo>
                        <a:pt x="273" y="16"/>
                      </a:lnTo>
                      <a:lnTo>
                        <a:pt x="269" y="19"/>
                      </a:lnTo>
                      <a:lnTo>
                        <a:pt x="277" y="29"/>
                      </a:lnTo>
                      <a:close/>
                      <a:moveTo>
                        <a:pt x="218" y="42"/>
                      </a:moveTo>
                      <a:lnTo>
                        <a:pt x="248" y="42"/>
                      </a:lnTo>
                      <a:lnTo>
                        <a:pt x="248" y="13"/>
                      </a:lnTo>
                      <a:lnTo>
                        <a:pt x="218" y="13"/>
                      </a:lnTo>
                      <a:lnTo>
                        <a:pt x="218" y="42"/>
                      </a:lnTo>
                      <a:close/>
                      <a:moveTo>
                        <a:pt x="35" y="245"/>
                      </a:moveTo>
                      <a:lnTo>
                        <a:pt x="32" y="245"/>
                      </a:lnTo>
                      <a:lnTo>
                        <a:pt x="32" y="263"/>
                      </a:lnTo>
                      <a:lnTo>
                        <a:pt x="35" y="263"/>
                      </a:lnTo>
                      <a:lnTo>
                        <a:pt x="35" y="245"/>
                      </a:lnTo>
                      <a:close/>
                      <a:moveTo>
                        <a:pt x="43" y="245"/>
                      </a:moveTo>
                      <a:lnTo>
                        <a:pt x="40" y="245"/>
                      </a:lnTo>
                      <a:lnTo>
                        <a:pt x="40" y="263"/>
                      </a:lnTo>
                      <a:lnTo>
                        <a:pt x="43" y="263"/>
                      </a:lnTo>
                      <a:lnTo>
                        <a:pt x="43" y="245"/>
                      </a:lnTo>
                      <a:close/>
                      <a:moveTo>
                        <a:pt x="287" y="250"/>
                      </a:moveTo>
                      <a:lnTo>
                        <a:pt x="101" y="250"/>
                      </a:lnTo>
                      <a:lnTo>
                        <a:pt x="101" y="245"/>
                      </a:lnTo>
                      <a:lnTo>
                        <a:pt x="97" y="245"/>
                      </a:lnTo>
                      <a:lnTo>
                        <a:pt x="97" y="250"/>
                      </a:lnTo>
                      <a:lnTo>
                        <a:pt x="59" y="250"/>
                      </a:lnTo>
                      <a:lnTo>
                        <a:pt x="59" y="258"/>
                      </a:lnTo>
                      <a:lnTo>
                        <a:pt x="97" y="258"/>
                      </a:lnTo>
                      <a:lnTo>
                        <a:pt x="97" y="263"/>
                      </a:lnTo>
                      <a:lnTo>
                        <a:pt x="101" y="263"/>
                      </a:lnTo>
                      <a:lnTo>
                        <a:pt x="101" y="258"/>
                      </a:lnTo>
                      <a:lnTo>
                        <a:pt x="287" y="258"/>
                      </a:lnTo>
                      <a:lnTo>
                        <a:pt x="287" y="250"/>
                      </a:lnTo>
                      <a:close/>
                      <a:moveTo>
                        <a:pt x="297" y="58"/>
                      </a:moveTo>
                      <a:lnTo>
                        <a:pt x="22" y="58"/>
                      </a:lnTo>
                      <a:lnTo>
                        <a:pt x="22" y="229"/>
                      </a:lnTo>
                      <a:lnTo>
                        <a:pt x="297" y="229"/>
                      </a:lnTo>
                      <a:lnTo>
                        <a:pt x="297" y="58"/>
                      </a:lnTo>
                      <a:close/>
                      <a:moveTo>
                        <a:pt x="223" y="144"/>
                      </a:moveTo>
                      <a:lnTo>
                        <a:pt x="219" y="163"/>
                      </a:lnTo>
                      <a:lnTo>
                        <a:pt x="211" y="181"/>
                      </a:lnTo>
                      <a:lnTo>
                        <a:pt x="197" y="195"/>
                      </a:lnTo>
                      <a:lnTo>
                        <a:pt x="179" y="203"/>
                      </a:lnTo>
                      <a:lnTo>
                        <a:pt x="160" y="207"/>
                      </a:lnTo>
                      <a:lnTo>
                        <a:pt x="139" y="203"/>
                      </a:lnTo>
                      <a:lnTo>
                        <a:pt x="122" y="195"/>
                      </a:lnTo>
                      <a:lnTo>
                        <a:pt x="108" y="181"/>
                      </a:lnTo>
                      <a:lnTo>
                        <a:pt x="98" y="163"/>
                      </a:lnTo>
                      <a:lnTo>
                        <a:pt x="95" y="144"/>
                      </a:lnTo>
                      <a:lnTo>
                        <a:pt x="98" y="123"/>
                      </a:lnTo>
                      <a:lnTo>
                        <a:pt x="108" y="107"/>
                      </a:lnTo>
                      <a:lnTo>
                        <a:pt x="122" y="92"/>
                      </a:lnTo>
                      <a:lnTo>
                        <a:pt x="139" y="82"/>
                      </a:lnTo>
                      <a:lnTo>
                        <a:pt x="160" y="79"/>
                      </a:lnTo>
                      <a:lnTo>
                        <a:pt x="179" y="82"/>
                      </a:lnTo>
                      <a:lnTo>
                        <a:pt x="197" y="92"/>
                      </a:lnTo>
                      <a:lnTo>
                        <a:pt x="211" y="107"/>
                      </a:lnTo>
                      <a:lnTo>
                        <a:pt x="219" y="123"/>
                      </a:lnTo>
                      <a:lnTo>
                        <a:pt x="223" y="144"/>
                      </a:lnTo>
                      <a:close/>
                      <a:moveTo>
                        <a:pt x="200" y="144"/>
                      </a:moveTo>
                      <a:lnTo>
                        <a:pt x="142" y="105"/>
                      </a:lnTo>
                      <a:lnTo>
                        <a:pt x="142" y="182"/>
                      </a:lnTo>
                      <a:lnTo>
                        <a:pt x="200" y="144"/>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69" name="Freeform 92">
                  <a:extLst>
                    <a:ext uri="{FF2B5EF4-FFF2-40B4-BE49-F238E27FC236}">
                      <a16:creationId xmlns:a16="http://schemas.microsoft.com/office/drawing/2014/main" id="{2CC9DC5C-B0DD-49B9-B73E-110EB050AF4A}"/>
                    </a:ext>
                  </a:extLst>
                </p:cNvPr>
                <p:cNvSpPr>
                  <a:spLocks noChangeAspect="1"/>
                </p:cNvSpPr>
                <p:nvPr/>
              </p:nvSpPr>
              <p:spPr>
                <a:xfrm>
                  <a:off x="7812803" y="5908907"/>
                  <a:ext cx="452305" cy="513151"/>
                </a:xfrm>
                <a:custGeom>
                  <a:avLst/>
                  <a:gdLst/>
                  <a:ahLst/>
                  <a:cxnLst/>
                  <a:rect l="l" t="t" r="r" b="b"/>
                  <a:pathLst>
                    <a:path w="647337" h="734422">
                      <a:moveTo>
                        <a:pt x="239862" y="478709"/>
                      </a:moveTo>
                      <a:cubicBezTo>
                        <a:pt x="238199" y="478445"/>
                        <a:pt x="236638" y="479580"/>
                        <a:pt x="236374" y="481242"/>
                      </a:cubicBezTo>
                      <a:lnTo>
                        <a:pt x="234467" y="493284"/>
                      </a:lnTo>
                      <a:cubicBezTo>
                        <a:pt x="234204" y="494946"/>
                        <a:pt x="235339" y="496508"/>
                        <a:pt x="237001" y="496771"/>
                      </a:cubicBezTo>
                      <a:lnTo>
                        <a:pt x="285168" y="504400"/>
                      </a:lnTo>
                      <a:cubicBezTo>
                        <a:pt x="286831" y="504664"/>
                        <a:pt x="288392" y="503529"/>
                        <a:pt x="288656" y="501867"/>
                      </a:cubicBezTo>
                      <a:lnTo>
                        <a:pt x="290563" y="489825"/>
                      </a:lnTo>
                      <a:cubicBezTo>
                        <a:pt x="290826" y="488163"/>
                        <a:pt x="289692" y="486601"/>
                        <a:pt x="288029" y="486338"/>
                      </a:cubicBezTo>
                      <a:close/>
                      <a:moveTo>
                        <a:pt x="579739" y="240937"/>
                      </a:moveTo>
                      <a:lnTo>
                        <a:pt x="571030" y="354569"/>
                      </a:lnTo>
                      <a:lnTo>
                        <a:pt x="608322" y="360375"/>
                      </a:lnTo>
                      <a:close/>
                      <a:moveTo>
                        <a:pt x="551692" y="58057"/>
                      </a:moveTo>
                      <a:lnTo>
                        <a:pt x="148194" y="75474"/>
                      </a:lnTo>
                      <a:lnTo>
                        <a:pt x="58206" y="371565"/>
                      </a:lnTo>
                      <a:lnTo>
                        <a:pt x="473315" y="406400"/>
                      </a:lnTo>
                      <a:close/>
                      <a:moveTo>
                        <a:pt x="592183" y="0"/>
                      </a:moveTo>
                      <a:lnTo>
                        <a:pt x="635726" y="46445"/>
                      </a:lnTo>
                      <a:lnTo>
                        <a:pt x="609600" y="179977"/>
                      </a:lnTo>
                      <a:lnTo>
                        <a:pt x="647337" y="377371"/>
                      </a:lnTo>
                      <a:lnTo>
                        <a:pt x="627017" y="397691"/>
                      </a:lnTo>
                      <a:lnTo>
                        <a:pt x="574766" y="388982"/>
                      </a:lnTo>
                      <a:lnTo>
                        <a:pt x="574766" y="566057"/>
                      </a:lnTo>
                      <a:lnTo>
                        <a:pt x="606697" y="571862"/>
                      </a:lnTo>
                      <a:lnTo>
                        <a:pt x="629920" y="583474"/>
                      </a:lnTo>
                      <a:lnTo>
                        <a:pt x="629920" y="627017"/>
                      </a:lnTo>
                      <a:lnTo>
                        <a:pt x="577669" y="667657"/>
                      </a:lnTo>
                      <a:lnTo>
                        <a:pt x="545737" y="656045"/>
                      </a:lnTo>
                      <a:lnTo>
                        <a:pt x="537029" y="687977"/>
                      </a:lnTo>
                      <a:lnTo>
                        <a:pt x="464457" y="734422"/>
                      </a:lnTo>
                      <a:lnTo>
                        <a:pt x="374469" y="717005"/>
                      </a:lnTo>
                      <a:lnTo>
                        <a:pt x="386080" y="618308"/>
                      </a:lnTo>
                      <a:lnTo>
                        <a:pt x="371565" y="696685"/>
                      </a:lnTo>
                      <a:lnTo>
                        <a:pt x="206103" y="664754"/>
                      </a:lnTo>
                      <a:lnTo>
                        <a:pt x="217714" y="597988"/>
                      </a:lnTo>
                      <a:lnTo>
                        <a:pt x="194491" y="676365"/>
                      </a:lnTo>
                      <a:lnTo>
                        <a:pt x="113211" y="661851"/>
                      </a:lnTo>
                      <a:lnTo>
                        <a:pt x="174171" y="444137"/>
                      </a:lnTo>
                      <a:lnTo>
                        <a:pt x="14514" y="429622"/>
                      </a:lnTo>
                      <a:lnTo>
                        <a:pt x="0" y="409302"/>
                      </a:lnTo>
                      <a:lnTo>
                        <a:pt x="119017" y="29028"/>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grpSp>
              <p:nvGrpSpPr>
                <p:cNvPr id="170" name="Group 37">
                  <a:extLst>
                    <a:ext uri="{FF2B5EF4-FFF2-40B4-BE49-F238E27FC236}">
                      <a16:creationId xmlns:a16="http://schemas.microsoft.com/office/drawing/2014/main" id="{B07B2994-0A4C-448E-8556-C304DA0FDD6D}"/>
                    </a:ext>
                  </a:extLst>
                </p:cNvPr>
                <p:cNvGrpSpPr>
                  <a:grpSpLocks noChangeAspect="1"/>
                </p:cNvGrpSpPr>
                <p:nvPr/>
              </p:nvGrpSpPr>
              <p:grpSpPr bwMode="auto">
                <a:xfrm>
                  <a:off x="8704065" y="4414961"/>
                  <a:ext cx="511682" cy="326394"/>
                  <a:chOff x="1315" y="3089"/>
                  <a:chExt cx="417" cy="266"/>
                </a:xfrm>
                <a:grpFill/>
              </p:grpSpPr>
              <p:sp>
                <p:nvSpPr>
                  <p:cNvPr id="171" name="Freeform 38">
                    <a:extLst>
                      <a:ext uri="{FF2B5EF4-FFF2-40B4-BE49-F238E27FC236}">
                        <a16:creationId xmlns:a16="http://schemas.microsoft.com/office/drawing/2014/main" id="{29A4B59A-ED1A-4184-9E54-9527A53E3276}"/>
                      </a:ext>
                    </a:extLst>
                  </p:cNvPr>
                  <p:cNvSpPr>
                    <a:spLocks/>
                  </p:cNvSpPr>
                  <p:nvPr/>
                </p:nvSpPr>
                <p:spPr bwMode="auto">
                  <a:xfrm>
                    <a:off x="1616" y="3132"/>
                    <a:ext cx="55" cy="180"/>
                  </a:xfrm>
                  <a:custGeom>
                    <a:avLst/>
                    <a:gdLst>
                      <a:gd name="T0" fmla="*/ 26 w 54"/>
                      <a:gd name="T1" fmla="*/ 172 h 172"/>
                      <a:gd name="T2" fmla="*/ 26 w 54"/>
                      <a:gd name="T3" fmla="*/ 172 h 172"/>
                      <a:gd name="T4" fmla="*/ 0 w 54"/>
                      <a:gd name="T5" fmla="*/ 152 h 172"/>
                      <a:gd name="T6" fmla="*/ 21 w 54"/>
                      <a:gd name="T7" fmla="*/ 86 h 172"/>
                      <a:gd name="T8" fmla="*/ 0 w 54"/>
                      <a:gd name="T9" fmla="*/ 20 h 172"/>
                      <a:gd name="T10" fmla="*/ 26 w 54"/>
                      <a:gd name="T11" fmla="*/ 0 h 172"/>
                      <a:gd name="T12" fmla="*/ 54 w 54"/>
                      <a:gd name="T13" fmla="*/ 86 h 172"/>
                      <a:gd name="T14" fmla="*/ 26 w 54"/>
                      <a:gd name="T15" fmla="*/ 172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2">
                        <a:moveTo>
                          <a:pt x="26" y="172"/>
                        </a:moveTo>
                        <a:lnTo>
                          <a:pt x="26" y="172"/>
                        </a:lnTo>
                        <a:lnTo>
                          <a:pt x="0" y="152"/>
                        </a:lnTo>
                        <a:cubicBezTo>
                          <a:pt x="13" y="134"/>
                          <a:pt x="21" y="110"/>
                          <a:pt x="21" y="86"/>
                        </a:cubicBezTo>
                        <a:cubicBezTo>
                          <a:pt x="21" y="62"/>
                          <a:pt x="13" y="39"/>
                          <a:pt x="0" y="20"/>
                        </a:cubicBezTo>
                        <a:lnTo>
                          <a:pt x="26" y="0"/>
                        </a:lnTo>
                        <a:cubicBezTo>
                          <a:pt x="44" y="24"/>
                          <a:pt x="54" y="55"/>
                          <a:pt x="54" y="86"/>
                        </a:cubicBezTo>
                        <a:cubicBezTo>
                          <a:pt x="54" y="117"/>
                          <a:pt x="44" y="148"/>
                          <a:pt x="26" y="172"/>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72" name="Freeform 39">
                    <a:extLst>
                      <a:ext uri="{FF2B5EF4-FFF2-40B4-BE49-F238E27FC236}">
                        <a16:creationId xmlns:a16="http://schemas.microsoft.com/office/drawing/2014/main" id="{F2C8C1D1-02C1-4C3C-902D-8FDFB1BD7231}"/>
                      </a:ext>
                    </a:extLst>
                  </p:cNvPr>
                  <p:cNvSpPr>
                    <a:spLocks/>
                  </p:cNvSpPr>
                  <p:nvPr/>
                </p:nvSpPr>
                <p:spPr bwMode="auto">
                  <a:xfrm>
                    <a:off x="1664" y="3095"/>
                    <a:ext cx="68" cy="255"/>
                  </a:xfrm>
                  <a:custGeom>
                    <a:avLst/>
                    <a:gdLst>
                      <a:gd name="T0" fmla="*/ 26 w 67"/>
                      <a:gd name="T1" fmla="*/ 243 h 243"/>
                      <a:gd name="T2" fmla="*/ 26 w 67"/>
                      <a:gd name="T3" fmla="*/ 243 h 243"/>
                      <a:gd name="T4" fmla="*/ 0 w 67"/>
                      <a:gd name="T5" fmla="*/ 222 h 243"/>
                      <a:gd name="T6" fmla="*/ 34 w 67"/>
                      <a:gd name="T7" fmla="*/ 121 h 243"/>
                      <a:gd name="T8" fmla="*/ 0 w 67"/>
                      <a:gd name="T9" fmla="*/ 19 h 243"/>
                      <a:gd name="T10" fmla="*/ 26 w 67"/>
                      <a:gd name="T11" fmla="*/ 0 h 243"/>
                      <a:gd name="T12" fmla="*/ 67 w 67"/>
                      <a:gd name="T13" fmla="*/ 121 h 243"/>
                      <a:gd name="T14" fmla="*/ 26 w 67"/>
                      <a:gd name="T15" fmla="*/ 243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243">
                        <a:moveTo>
                          <a:pt x="26" y="243"/>
                        </a:moveTo>
                        <a:lnTo>
                          <a:pt x="26" y="243"/>
                        </a:lnTo>
                        <a:lnTo>
                          <a:pt x="0" y="222"/>
                        </a:lnTo>
                        <a:cubicBezTo>
                          <a:pt x="22" y="195"/>
                          <a:pt x="34" y="159"/>
                          <a:pt x="34" y="121"/>
                        </a:cubicBezTo>
                        <a:cubicBezTo>
                          <a:pt x="34" y="83"/>
                          <a:pt x="22" y="47"/>
                          <a:pt x="0" y="19"/>
                        </a:cubicBezTo>
                        <a:lnTo>
                          <a:pt x="26" y="0"/>
                        </a:lnTo>
                        <a:cubicBezTo>
                          <a:pt x="53" y="32"/>
                          <a:pt x="67" y="76"/>
                          <a:pt x="67" y="121"/>
                        </a:cubicBezTo>
                        <a:cubicBezTo>
                          <a:pt x="67" y="166"/>
                          <a:pt x="53" y="209"/>
                          <a:pt x="26" y="243"/>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73" name="Freeform 40">
                    <a:extLst>
                      <a:ext uri="{FF2B5EF4-FFF2-40B4-BE49-F238E27FC236}">
                        <a16:creationId xmlns:a16="http://schemas.microsoft.com/office/drawing/2014/main" id="{D2FC12DE-AA4A-46DF-BCCC-59E82137F851}"/>
                      </a:ext>
                    </a:extLst>
                  </p:cNvPr>
                  <p:cNvSpPr>
                    <a:spLocks/>
                  </p:cNvSpPr>
                  <p:nvPr/>
                </p:nvSpPr>
                <p:spPr bwMode="auto">
                  <a:xfrm>
                    <a:off x="1375" y="3132"/>
                    <a:ext cx="57" cy="180"/>
                  </a:xfrm>
                  <a:custGeom>
                    <a:avLst/>
                    <a:gdLst>
                      <a:gd name="T0" fmla="*/ 29 w 55"/>
                      <a:gd name="T1" fmla="*/ 172 h 172"/>
                      <a:gd name="T2" fmla="*/ 29 w 55"/>
                      <a:gd name="T3" fmla="*/ 172 h 172"/>
                      <a:gd name="T4" fmla="*/ 0 w 55"/>
                      <a:gd name="T5" fmla="*/ 86 h 172"/>
                      <a:gd name="T6" fmla="*/ 29 w 55"/>
                      <a:gd name="T7" fmla="*/ 0 h 172"/>
                      <a:gd name="T8" fmla="*/ 55 w 55"/>
                      <a:gd name="T9" fmla="*/ 20 h 172"/>
                      <a:gd name="T10" fmla="*/ 34 w 55"/>
                      <a:gd name="T11" fmla="*/ 86 h 172"/>
                      <a:gd name="T12" fmla="*/ 55 w 55"/>
                      <a:gd name="T13" fmla="*/ 152 h 172"/>
                      <a:gd name="T14" fmla="*/ 29 w 55"/>
                      <a:gd name="T15" fmla="*/ 172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2">
                        <a:moveTo>
                          <a:pt x="29" y="172"/>
                        </a:moveTo>
                        <a:lnTo>
                          <a:pt x="29" y="172"/>
                        </a:lnTo>
                        <a:cubicBezTo>
                          <a:pt x="10" y="148"/>
                          <a:pt x="0" y="117"/>
                          <a:pt x="0" y="86"/>
                        </a:cubicBezTo>
                        <a:cubicBezTo>
                          <a:pt x="0" y="55"/>
                          <a:pt x="10" y="24"/>
                          <a:pt x="29" y="0"/>
                        </a:cubicBezTo>
                        <a:lnTo>
                          <a:pt x="55" y="20"/>
                        </a:lnTo>
                        <a:cubicBezTo>
                          <a:pt x="41" y="39"/>
                          <a:pt x="34" y="62"/>
                          <a:pt x="34" y="86"/>
                        </a:cubicBezTo>
                        <a:cubicBezTo>
                          <a:pt x="34" y="110"/>
                          <a:pt x="41" y="134"/>
                          <a:pt x="55" y="152"/>
                        </a:cubicBezTo>
                        <a:lnTo>
                          <a:pt x="29" y="172"/>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74" name="Freeform 41">
                    <a:extLst>
                      <a:ext uri="{FF2B5EF4-FFF2-40B4-BE49-F238E27FC236}">
                        <a16:creationId xmlns:a16="http://schemas.microsoft.com/office/drawing/2014/main" id="{A64A5BA5-28EF-43B8-B713-4BC51D6F3F98}"/>
                      </a:ext>
                    </a:extLst>
                  </p:cNvPr>
                  <p:cNvSpPr>
                    <a:spLocks/>
                  </p:cNvSpPr>
                  <p:nvPr/>
                </p:nvSpPr>
                <p:spPr bwMode="auto">
                  <a:xfrm>
                    <a:off x="1315" y="3095"/>
                    <a:ext cx="69" cy="255"/>
                  </a:xfrm>
                  <a:custGeom>
                    <a:avLst/>
                    <a:gdLst>
                      <a:gd name="T0" fmla="*/ 41 w 67"/>
                      <a:gd name="T1" fmla="*/ 243 h 243"/>
                      <a:gd name="T2" fmla="*/ 41 w 67"/>
                      <a:gd name="T3" fmla="*/ 243 h 243"/>
                      <a:gd name="T4" fmla="*/ 0 w 67"/>
                      <a:gd name="T5" fmla="*/ 121 h 243"/>
                      <a:gd name="T6" fmla="*/ 41 w 67"/>
                      <a:gd name="T7" fmla="*/ 0 h 243"/>
                      <a:gd name="T8" fmla="*/ 67 w 67"/>
                      <a:gd name="T9" fmla="*/ 19 h 243"/>
                      <a:gd name="T10" fmla="*/ 33 w 67"/>
                      <a:gd name="T11" fmla="*/ 121 h 243"/>
                      <a:gd name="T12" fmla="*/ 67 w 67"/>
                      <a:gd name="T13" fmla="*/ 222 h 243"/>
                      <a:gd name="T14" fmla="*/ 41 w 67"/>
                      <a:gd name="T15" fmla="*/ 243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243">
                        <a:moveTo>
                          <a:pt x="41" y="243"/>
                        </a:moveTo>
                        <a:lnTo>
                          <a:pt x="41" y="243"/>
                        </a:lnTo>
                        <a:cubicBezTo>
                          <a:pt x="14" y="209"/>
                          <a:pt x="0" y="166"/>
                          <a:pt x="0" y="121"/>
                        </a:cubicBezTo>
                        <a:cubicBezTo>
                          <a:pt x="0" y="76"/>
                          <a:pt x="14" y="32"/>
                          <a:pt x="41" y="0"/>
                        </a:cubicBezTo>
                        <a:lnTo>
                          <a:pt x="67" y="19"/>
                        </a:lnTo>
                        <a:cubicBezTo>
                          <a:pt x="45" y="47"/>
                          <a:pt x="33" y="83"/>
                          <a:pt x="33" y="121"/>
                        </a:cubicBezTo>
                        <a:cubicBezTo>
                          <a:pt x="33" y="159"/>
                          <a:pt x="45" y="194"/>
                          <a:pt x="67" y="222"/>
                        </a:cubicBezTo>
                        <a:lnTo>
                          <a:pt x="41" y="243"/>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sp>
                <p:nvSpPr>
                  <p:cNvPr id="175" name="Freeform 42">
                    <a:extLst>
                      <a:ext uri="{FF2B5EF4-FFF2-40B4-BE49-F238E27FC236}">
                        <a16:creationId xmlns:a16="http://schemas.microsoft.com/office/drawing/2014/main" id="{9CEAEC65-4B9B-4F88-A28D-F9DE4B5604F6}"/>
                      </a:ext>
                    </a:extLst>
                  </p:cNvPr>
                  <p:cNvSpPr>
                    <a:spLocks noEditPoints="1"/>
                  </p:cNvSpPr>
                  <p:nvPr/>
                </p:nvSpPr>
                <p:spPr bwMode="auto">
                  <a:xfrm>
                    <a:off x="1441" y="3089"/>
                    <a:ext cx="168" cy="266"/>
                  </a:xfrm>
                  <a:custGeom>
                    <a:avLst/>
                    <a:gdLst>
                      <a:gd name="T0" fmla="*/ 83 w 165"/>
                      <a:gd name="T1" fmla="*/ 186 h 254"/>
                      <a:gd name="T2" fmla="*/ 83 w 165"/>
                      <a:gd name="T3" fmla="*/ 186 h 254"/>
                      <a:gd name="T4" fmla="*/ 57 w 165"/>
                      <a:gd name="T5" fmla="*/ 160 h 254"/>
                      <a:gd name="T6" fmla="*/ 83 w 165"/>
                      <a:gd name="T7" fmla="*/ 135 h 254"/>
                      <a:gd name="T8" fmla="*/ 108 w 165"/>
                      <a:gd name="T9" fmla="*/ 160 h 254"/>
                      <a:gd name="T10" fmla="*/ 83 w 165"/>
                      <a:gd name="T11" fmla="*/ 186 h 254"/>
                      <a:gd name="T12" fmla="*/ 82 w 165"/>
                      <a:gd name="T13" fmla="*/ 0 h 254"/>
                      <a:gd name="T14" fmla="*/ 82 w 165"/>
                      <a:gd name="T15" fmla="*/ 0 h 254"/>
                      <a:gd name="T16" fmla="*/ 0 w 165"/>
                      <a:gd name="T17" fmla="*/ 9 h 254"/>
                      <a:gd name="T18" fmla="*/ 0 w 165"/>
                      <a:gd name="T19" fmla="*/ 245 h 254"/>
                      <a:gd name="T20" fmla="*/ 82 w 165"/>
                      <a:gd name="T21" fmla="*/ 254 h 254"/>
                      <a:gd name="T22" fmla="*/ 103 w 165"/>
                      <a:gd name="T23" fmla="*/ 254 h 254"/>
                      <a:gd name="T24" fmla="*/ 165 w 165"/>
                      <a:gd name="T25" fmla="*/ 245 h 254"/>
                      <a:gd name="T26" fmla="*/ 165 w 165"/>
                      <a:gd name="T27" fmla="*/ 9 h 254"/>
                      <a:gd name="T28" fmla="*/ 82 w 165"/>
                      <a:gd name="T2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254">
                        <a:moveTo>
                          <a:pt x="83" y="186"/>
                        </a:moveTo>
                        <a:lnTo>
                          <a:pt x="83" y="186"/>
                        </a:lnTo>
                        <a:cubicBezTo>
                          <a:pt x="68" y="186"/>
                          <a:pt x="57" y="174"/>
                          <a:pt x="57" y="160"/>
                        </a:cubicBezTo>
                        <a:cubicBezTo>
                          <a:pt x="57" y="146"/>
                          <a:pt x="68" y="135"/>
                          <a:pt x="83" y="135"/>
                        </a:cubicBezTo>
                        <a:cubicBezTo>
                          <a:pt x="97" y="135"/>
                          <a:pt x="108" y="146"/>
                          <a:pt x="108" y="160"/>
                        </a:cubicBezTo>
                        <a:cubicBezTo>
                          <a:pt x="108" y="174"/>
                          <a:pt x="97" y="186"/>
                          <a:pt x="83" y="186"/>
                        </a:cubicBezTo>
                        <a:close/>
                        <a:moveTo>
                          <a:pt x="82" y="0"/>
                        </a:moveTo>
                        <a:lnTo>
                          <a:pt x="82" y="0"/>
                        </a:lnTo>
                        <a:cubicBezTo>
                          <a:pt x="49" y="0"/>
                          <a:pt x="19" y="4"/>
                          <a:pt x="0" y="9"/>
                        </a:cubicBezTo>
                        <a:lnTo>
                          <a:pt x="0" y="245"/>
                        </a:lnTo>
                        <a:cubicBezTo>
                          <a:pt x="19" y="251"/>
                          <a:pt x="49" y="254"/>
                          <a:pt x="82" y="254"/>
                        </a:cubicBezTo>
                        <a:cubicBezTo>
                          <a:pt x="89" y="254"/>
                          <a:pt x="96" y="254"/>
                          <a:pt x="103" y="254"/>
                        </a:cubicBezTo>
                        <a:cubicBezTo>
                          <a:pt x="128" y="253"/>
                          <a:pt x="150" y="249"/>
                          <a:pt x="165" y="245"/>
                        </a:cubicBezTo>
                        <a:lnTo>
                          <a:pt x="165" y="9"/>
                        </a:lnTo>
                        <a:cubicBezTo>
                          <a:pt x="146" y="4"/>
                          <a:pt x="116" y="0"/>
                          <a:pt x="82" y="0"/>
                        </a:cubicBez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372" tIns="91440" rIns="91372" bIns="45688" numCol="1" spcCol="0" rtlCol="0" fromWordArt="0" anchor="ctr" anchorCtr="1" forceAA="0" compatLnSpc="1">
                    <a:prstTxWarp prst="textNoShape">
                      <a:avLst/>
                    </a:prstTxWarp>
                    <a:noAutofit/>
                  </a:bodyPr>
                  <a:lstStyle/>
                  <a:p>
                    <a:pPr marL="0" marR="0" lvl="0" indent="0" algn="l" defTabSz="955196" rtl="0" eaLnBrk="1" fontAlgn="auto" latinLnBrk="0" hangingPunct="1">
                      <a:lnSpc>
                        <a:spcPct val="100000"/>
                      </a:lnSpc>
                      <a:spcBef>
                        <a:spcPts val="0"/>
                      </a:spcBef>
                      <a:spcAft>
                        <a:spcPts val="0"/>
                      </a:spcAft>
                      <a:buClrTx/>
                      <a:buSzTx/>
                      <a:buFontTx/>
                      <a:buNone/>
                      <a:tabLst/>
                      <a:defRPr/>
                    </a:pPr>
                    <a:endParaRPr kumimoji="0" lang="en-US" sz="3271" b="0" i="0" u="none" strike="noStrike" kern="0" cap="none" spc="0" normalizeH="0" baseline="0" noProof="0">
                      <a:ln>
                        <a:noFill/>
                      </a:ln>
                      <a:gradFill>
                        <a:gsLst>
                          <a:gs pos="0">
                            <a:srgbClr val="FFFFFF">
                              <a:alpha val="37000"/>
                            </a:srgbClr>
                          </a:gs>
                          <a:gs pos="59000">
                            <a:prstClr val="white"/>
                          </a:gs>
                          <a:gs pos="100000">
                            <a:srgbClr val="FFFFFF">
                              <a:alpha val="45000"/>
                            </a:srgbClr>
                          </a:gs>
                        </a:gsLst>
                        <a:lin ang="2700000" scaled="0"/>
                      </a:gradFill>
                      <a:effectLst/>
                      <a:uLnTx/>
                      <a:uFillTx/>
                      <a:latin typeface="Intel Clear Light"/>
                      <a:ea typeface="+mn-ea"/>
                      <a:cs typeface="+mn-cs"/>
                    </a:endParaRPr>
                  </a:p>
                </p:txBody>
              </p:sp>
            </p:grpSp>
          </p:grpSp>
        </p:grpSp>
        <p:sp>
          <p:nvSpPr>
            <p:cNvPr id="80" name="Freeform 123">
              <a:extLst>
                <a:ext uri="{FF2B5EF4-FFF2-40B4-BE49-F238E27FC236}">
                  <a16:creationId xmlns:a16="http://schemas.microsoft.com/office/drawing/2014/main" id="{77E4824A-AE1F-4156-A820-4C77505CB468}"/>
                </a:ext>
              </a:extLst>
            </p:cNvPr>
            <p:cNvSpPr/>
            <p:nvPr/>
          </p:nvSpPr>
          <p:spPr bwMode="auto">
            <a:xfrm>
              <a:off x="1635686" y="3064642"/>
              <a:ext cx="410741" cy="190101"/>
            </a:xfrm>
            <a:custGeom>
              <a:avLst/>
              <a:gdLst>
                <a:gd name="connsiteX0" fmla="*/ 2518935 w 4712878"/>
                <a:gd name="connsiteY0" fmla="*/ 0 h 2601666"/>
                <a:gd name="connsiteX1" fmla="*/ 3515612 w 4712878"/>
                <a:gd name="connsiteY1" fmla="*/ 792169 h 2601666"/>
                <a:gd name="connsiteX2" fmla="*/ 3519929 w 4712878"/>
                <a:gd name="connsiteY2" fmla="*/ 819751 h 2601666"/>
                <a:gd name="connsiteX3" fmla="*/ 3533495 w 4712878"/>
                <a:gd name="connsiteY3" fmla="*/ 821972 h 2601666"/>
                <a:gd name="connsiteX4" fmla="*/ 4034365 w 4712878"/>
                <a:gd name="connsiteY4" fmla="*/ 1124814 h 2601666"/>
                <a:gd name="connsiteX5" fmla="*/ 4088876 w 4712878"/>
                <a:gd name="connsiteY5" fmla="*/ 1210734 h 2601666"/>
                <a:gd name="connsiteX6" fmla="*/ 4206109 w 4712878"/>
                <a:gd name="connsiteY6" fmla="*/ 1220845 h 2601666"/>
                <a:gd name="connsiteX7" fmla="*/ 4712878 w 4712878"/>
                <a:gd name="connsiteY7" fmla="*/ 1752803 h 2601666"/>
                <a:gd name="connsiteX8" fmla="*/ 4206109 w 4712878"/>
                <a:gd name="connsiteY8" fmla="*/ 2284761 h 2601666"/>
                <a:gd name="connsiteX9" fmla="*/ 4111353 w 4712878"/>
                <a:gd name="connsiteY9" fmla="*/ 2292934 h 2601666"/>
                <a:gd name="connsiteX10" fmla="*/ 4063085 w 4712878"/>
                <a:gd name="connsiteY10" fmla="*/ 2362267 h 2601666"/>
                <a:gd name="connsiteX11" fmla="*/ 3485581 w 4712878"/>
                <a:gd name="connsiteY11" fmla="*/ 2601666 h 2601666"/>
                <a:gd name="connsiteX12" fmla="*/ 2958965 w 4712878"/>
                <a:gd name="connsiteY12" fmla="*/ 2414023 h 2601666"/>
                <a:gd name="connsiteX13" fmla="*/ 2891646 w 4712878"/>
                <a:gd name="connsiteY13" fmla="*/ 2342037 h 2601666"/>
                <a:gd name="connsiteX14" fmla="*/ 2809272 w 4712878"/>
                <a:gd name="connsiteY14" fmla="*/ 2395027 h 2601666"/>
                <a:gd name="connsiteX15" fmla="*/ 2419882 w 4712878"/>
                <a:gd name="connsiteY15" fmla="*/ 2487761 h 2601666"/>
                <a:gd name="connsiteX16" fmla="*/ 2148794 w 4712878"/>
                <a:gd name="connsiteY16" fmla="*/ 2445090 h 2601666"/>
                <a:gd name="connsiteX17" fmla="*/ 2083340 w 4712878"/>
                <a:gd name="connsiteY17" fmla="*/ 2417391 h 2601666"/>
                <a:gd name="connsiteX18" fmla="*/ 2083008 w 4712878"/>
                <a:gd name="connsiteY18" fmla="*/ 2417790 h 2601666"/>
                <a:gd name="connsiteX19" fmla="*/ 1695269 w 4712878"/>
                <a:gd name="connsiteY19" fmla="*/ 2576828 h 2601666"/>
                <a:gd name="connsiteX20" fmla="*/ 1240572 w 4712878"/>
                <a:gd name="connsiteY20" fmla="*/ 2337429 h 2601666"/>
                <a:gd name="connsiteX21" fmla="*/ 1210362 w 4712878"/>
                <a:gd name="connsiteY21" fmla="*/ 2282314 h 2601666"/>
                <a:gd name="connsiteX22" fmla="*/ 1075254 w 4712878"/>
                <a:gd name="connsiteY22" fmla="*/ 2306808 h 2601666"/>
                <a:gd name="connsiteX23" fmla="*/ 913542 w 4712878"/>
                <a:gd name="connsiteY23" fmla="*/ 2316385 h 2601666"/>
                <a:gd name="connsiteX24" fmla="*/ 0 w 4712878"/>
                <a:gd name="connsiteY24" fmla="*/ 1703246 h 2601666"/>
                <a:gd name="connsiteX25" fmla="*/ 729432 w 4712878"/>
                <a:gd name="connsiteY25" fmla="*/ 1102564 h 2601666"/>
                <a:gd name="connsiteX26" fmla="*/ 831658 w 4712878"/>
                <a:gd name="connsiteY26" fmla="*/ 1095647 h 2601666"/>
                <a:gd name="connsiteX27" fmla="*/ 853953 w 4712878"/>
                <a:gd name="connsiteY27" fmla="*/ 1024526 h 2601666"/>
                <a:gd name="connsiteX28" fmla="*/ 1359207 w 4712878"/>
                <a:gd name="connsiteY28" fmla="*/ 692892 h 2601666"/>
                <a:gd name="connsiteX29" fmla="*/ 1469718 w 4712878"/>
                <a:gd name="connsiteY29" fmla="*/ 703924 h 2601666"/>
                <a:gd name="connsiteX30" fmla="*/ 1543161 w 4712878"/>
                <a:gd name="connsiteY30" fmla="*/ 726499 h 2601666"/>
                <a:gd name="connsiteX31" fmla="*/ 1581537 w 4712878"/>
                <a:gd name="connsiteY31" fmla="*/ 605939 h 2601666"/>
                <a:gd name="connsiteX32" fmla="*/ 2518935 w 4712878"/>
                <a:gd name="connsiteY32" fmla="*/ 0 h 26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12878" h="2601666">
                  <a:moveTo>
                    <a:pt x="2518935" y="0"/>
                  </a:moveTo>
                  <a:cubicBezTo>
                    <a:pt x="3010567" y="0"/>
                    <a:pt x="3420749" y="340079"/>
                    <a:pt x="3515612" y="792169"/>
                  </a:cubicBezTo>
                  <a:lnTo>
                    <a:pt x="3519929" y="819751"/>
                  </a:lnTo>
                  <a:lnTo>
                    <a:pt x="3533495" y="821972"/>
                  </a:lnTo>
                  <a:cubicBezTo>
                    <a:pt x="3740690" y="867580"/>
                    <a:pt x="3917832" y="977241"/>
                    <a:pt x="4034365" y="1124814"/>
                  </a:cubicBezTo>
                  <a:lnTo>
                    <a:pt x="4088876" y="1210734"/>
                  </a:lnTo>
                  <a:lnTo>
                    <a:pt x="4206109" y="1220845"/>
                  </a:lnTo>
                  <a:cubicBezTo>
                    <a:pt x="4495322" y="1271477"/>
                    <a:pt x="4712878" y="1490404"/>
                    <a:pt x="4712878" y="1752803"/>
                  </a:cubicBezTo>
                  <a:cubicBezTo>
                    <a:pt x="4712878" y="2015202"/>
                    <a:pt x="4495322" y="2234130"/>
                    <a:pt x="4206109" y="2284761"/>
                  </a:cubicBezTo>
                  <a:lnTo>
                    <a:pt x="4111353" y="2292934"/>
                  </a:lnTo>
                  <a:lnTo>
                    <a:pt x="4063085" y="2362267"/>
                  </a:lnTo>
                  <a:cubicBezTo>
                    <a:pt x="3937929" y="2506703"/>
                    <a:pt x="3725979" y="2601666"/>
                    <a:pt x="3485581" y="2601666"/>
                  </a:cubicBezTo>
                  <a:cubicBezTo>
                    <a:pt x="3275233" y="2601666"/>
                    <a:pt x="3086665" y="2528960"/>
                    <a:pt x="2958965" y="2414023"/>
                  </a:cubicBezTo>
                  <a:lnTo>
                    <a:pt x="2891646" y="2342037"/>
                  </a:lnTo>
                  <a:lnTo>
                    <a:pt x="2809272" y="2395027"/>
                  </a:lnTo>
                  <a:cubicBezTo>
                    <a:pt x="2698118" y="2453574"/>
                    <a:pt x="2564121" y="2487761"/>
                    <a:pt x="2419882" y="2487761"/>
                  </a:cubicBezTo>
                  <a:cubicBezTo>
                    <a:pt x="2323723" y="2487761"/>
                    <a:pt x="2232115" y="2472567"/>
                    <a:pt x="2148794" y="2445090"/>
                  </a:cubicBezTo>
                  <a:lnTo>
                    <a:pt x="2083340" y="2417391"/>
                  </a:lnTo>
                  <a:lnTo>
                    <a:pt x="2083008" y="2417790"/>
                  </a:lnTo>
                  <a:cubicBezTo>
                    <a:pt x="1983777" y="2516052"/>
                    <a:pt x="1846691" y="2576828"/>
                    <a:pt x="1695269" y="2576828"/>
                  </a:cubicBezTo>
                  <a:cubicBezTo>
                    <a:pt x="1505992" y="2576828"/>
                    <a:pt x="1339114" y="2481865"/>
                    <a:pt x="1240572" y="2337429"/>
                  </a:cubicBezTo>
                  <a:lnTo>
                    <a:pt x="1210362" y="2282314"/>
                  </a:lnTo>
                  <a:lnTo>
                    <a:pt x="1075254" y="2306808"/>
                  </a:lnTo>
                  <a:cubicBezTo>
                    <a:pt x="1022766" y="2313101"/>
                    <a:pt x="968726" y="2316385"/>
                    <a:pt x="913542" y="2316385"/>
                  </a:cubicBezTo>
                  <a:cubicBezTo>
                    <a:pt x="409007" y="2316385"/>
                    <a:pt x="0" y="2041873"/>
                    <a:pt x="0" y="1703246"/>
                  </a:cubicBezTo>
                  <a:cubicBezTo>
                    <a:pt x="0" y="1406947"/>
                    <a:pt x="313146" y="1159737"/>
                    <a:pt x="729432" y="1102564"/>
                  </a:cubicBezTo>
                  <a:lnTo>
                    <a:pt x="831658" y="1095647"/>
                  </a:lnTo>
                  <a:lnTo>
                    <a:pt x="853953" y="1024526"/>
                  </a:lnTo>
                  <a:cubicBezTo>
                    <a:pt x="937196" y="829639"/>
                    <a:pt x="1132075" y="692892"/>
                    <a:pt x="1359207" y="692892"/>
                  </a:cubicBezTo>
                  <a:cubicBezTo>
                    <a:pt x="1397062" y="692892"/>
                    <a:pt x="1434022" y="696691"/>
                    <a:pt x="1469718" y="703924"/>
                  </a:cubicBezTo>
                  <a:lnTo>
                    <a:pt x="1543161" y="726499"/>
                  </a:lnTo>
                  <a:lnTo>
                    <a:pt x="1581537" y="605939"/>
                  </a:lnTo>
                  <a:cubicBezTo>
                    <a:pt x="1735979" y="249854"/>
                    <a:pt x="2097536" y="0"/>
                    <a:pt x="2518935" y="0"/>
                  </a:cubicBezTo>
                  <a:close/>
                </a:path>
              </a:pathLst>
            </a:custGeom>
            <a:gradFill>
              <a:gsLst>
                <a:gs pos="0">
                  <a:srgbClr val="FFFFFF">
                    <a:alpha val="38000"/>
                  </a:srgbClr>
                </a:gs>
                <a:gs pos="100000">
                  <a:srgbClr val="FFFFFF">
                    <a:alpha val="45000"/>
                  </a:srgbClr>
                </a:gs>
                <a:gs pos="58000">
                  <a:srgbClr val="FFFFFF"/>
                </a:gs>
              </a:gsLst>
              <a:lin ang="2700000" scaled="1"/>
            </a:grad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Intel Clear Light"/>
                <a:ea typeface="+mn-ea"/>
                <a:cs typeface="+mn-cs"/>
              </a:endParaRPr>
            </a:p>
          </p:txBody>
        </p:sp>
        <p:sp>
          <p:nvSpPr>
            <p:cNvPr id="79" name="Freeform 123">
              <a:extLst>
                <a:ext uri="{FF2B5EF4-FFF2-40B4-BE49-F238E27FC236}">
                  <a16:creationId xmlns:a16="http://schemas.microsoft.com/office/drawing/2014/main" id="{FEA9D288-A94C-4F27-8C43-18242A5EE658}"/>
                </a:ext>
              </a:extLst>
            </p:cNvPr>
            <p:cNvSpPr/>
            <p:nvPr/>
          </p:nvSpPr>
          <p:spPr bwMode="auto">
            <a:xfrm>
              <a:off x="1124908" y="3087292"/>
              <a:ext cx="716149" cy="331451"/>
            </a:xfrm>
            <a:custGeom>
              <a:avLst/>
              <a:gdLst>
                <a:gd name="connsiteX0" fmla="*/ 2518935 w 4712878"/>
                <a:gd name="connsiteY0" fmla="*/ 0 h 2601666"/>
                <a:gd name="connsiteX1" fmla="*/ 3515612 w 4712878"/>
                <a:gd name="connsiteY1" fmla="*/ 792169 h 2601666"/>
                <a:gd name="connsiteX2" fmla="*/ 3519929 w 4712878"/>
                <a:gd name="connsiteY2" fmla="*/ 819751 h 2601666"/>
                <a:gd name="connsiteX3" fmla="*/ 3533495 w 4712878"/>
                <a:gd name="connsiteY3" fmla="*/ 821972 h 2601666"/>
                <a:gd name="connsiteX4" fmla="*/ 4034365 w 4712878"/>
                <a:gd name="connsiteY4" fmla="*/ 1124814 h 2601666"/>
                <a:gd name="connsiteX5" fmla="*/ 4088876 w 4712878"/>
                <a:gd name="connsiteY5" fmla="*/ 1210734 h 2601666"/>
                <a:gd name="connsiteX6" fmla="*/ 4206109 w 4712878"/>
                <a:gd name="connsiteY6" fmla="*/ 1220845 h 2601666"/>
                <a:gd name="connsiteX7" fmla="*/ 4712878 w 4712878"/>
                <a:gd name="connsiteY7" fmla="*/ 1752803 h 2601666"/>
                <a:gd name="connsiteX8" fmla="*/ 4206109 w 4712878"/>
                <a:gd name="connsiteY8" fmla="*/ 2284761 h 2601666"/>
                <a:gd name="connsiteX9" fmla="*/ 4111353 w 4712878"/>
                <a:gd name="connsiteY9" fmla="*/ 2292934 h 2601666"/>
                <a:gd name="connsiteX10" fmla="*/ 4063085 w 4712878"/>
                <a:gd name="connsiteY10" fmla="*/ 2362267 h 2601666"/>
                <a:gd name="connsiteX11" fmla="*/ 3485581 w 4712878"/>
                <a:gd name="connsiteY11" fmla="*/ 2601666 h 2601666"/>
                <a:gd name="connsiteX12" fmla="*/ 2958965 w 4712878"/>
                <a:gd name="connsiteY12" fmla="*/ 2414023 h 2601666"/>
                <a:gd name="connsiteX13" fmla="*/ 2891646 w 4712878"/>
                <a:gd name="connsiteY13" fmla="*/ 2342037 h 2601666"/>
                <a:gd name="connsiteX14" fmla="*/ 2809272 w 4712878"/>
                <a:gd name="connsiteY14" fmla="*/ 2395027 h 2601666"/>
                <a:gd name="connsiteX15" fmla="*/ 2419882 w 4712878"/>
                <a:gd name="connsiteY15" fmla="*/ 2487761 h 2601666"/>
                <a:gd name="connsiteX16" fmla="*/ 2148794 w 4712878"/>
                <a:gd name="connsiteY16" fmla="*/ 2445090 h 2601666"/>
                <a:gd name="connsiteX17" fmla="*/ 2083340 w 4712878"/>
                <a:gd name="connsiteY17" fmla="*/ 2417391 h 2601666"/>
                <a:gd name="connsiteX18" fmla="*/ 2083008 w 4712878"/>
                <a:gd name="connsiteY18" fmla="*/ 2417790 h 2601666"/>
                <a:gd name="connsiteX19" fmla="*/ 1695269 w 4712878"/>
                <a:gd name="connsiteY19" fmla="*/ 2576828 h 2601666"/>
                <a:gd name="connsiteX20" fmla="*/ 1240572 w 4712878"/>
                <a:gd name="connsiteY20" fmla="*/ 2337429 h 2601666"/>
                <a:gd name="connsiteX21" fmla="*/ 1210362 w 4712878"/>
                <a:gd name="connsiteY21" fmla="*/ 2282314 h 2601666"/>
                <a:gd name="connsiteX22" fmla="*/ 1075254 w 4712878"/>
                <a:gd name="connsiteY22" fmla="*/ 2306808 h 2601666"/>
                <a:gd name="connsiteX23" fmla="*/ 913542 w 4712878"/>
                <a:gd name="connsiteY23" fmla="*/ 2316385 h 2601666"/>
                <a:gd name="connsiteX24" fmla="*/ 0 w 4712878"/>
                <a:gd name="connsiteY24" fmla="*/ 1703246 h 2601666"/>
                <a:gd name="connsiteX25" fmla="*/ 729432 w 4712878"/>
                <a:gd name="connsiteY25" fmla="*/ 1102564 h 2601666"/>
                <a:gd name="connsiteX26" fmla="*/ 831658 w 4712878"/>
                <a:gd name="connsiteY26" fmla="*/ 1095647 h 2601666"/>
                <a:gd name="connsiteX27" fmla="*/ 853953 w 4712878"/>
                <a:gd name="connsiteY27" fmla="*/ 1024526 h 2601666"/>
                <a:gd name="connsiteX28" fmla="*/ 1359207 w 4712878"/>
                <a:gd name="connsiteY28" fmla="*/ 692892 h 2601666"/>
                <a:gd name="connsiteX29" fmla="*/ 1469718 w 4712878"/>
                <a:gd name="connsiteY29" fmla="*/ 703924 h 2601666"/>
                <a:gd name="connsiteX30" fmla="*/ 1543161 w 4712878"/>
                <a:gd name="connsiteY30" fmla="*/ 726499 h 2601666"/>
                <a:gd name="connsiteX31" fmla="*/ 1581537 w 4712878"/>
                <a:gd name="connsiteY31" fmla="*/ 605939 h 2601666"/>
                <a:gd name="connsiteX32" fmla="*/ 2518935 w 4712878"/>
                <a:gd name="connsiteY32" fmla="*/ 0 h 26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12878" h="2601666">
                  <a:moveTo>
                    <a:pt x="2518935" y="0"/>
                  </a:moveTo>
                  <a:cubicBezTo>
                    <a:pt x="3010567" y="0"/>
                    <a:pt x="3420749" y="340079"/>
                    <a:pt x="3515612" y="792169"/>
                  </a:cubicBezTo>
                  <a:lnTo>
                    <a:pt x="3519929" y="819751"/>
                  </a:lnTo>
                  <a:lnTo>
                    <a:pt x="3533495" y="821972"/>
                  </a:lnTo>
                  <a:cubicBezTo>
                    <a:pt x="3740690" y="867580"/>
                    <a:pt x="3917832" y="977241"/>
                    <a:pt x="4034365" y="1124814"/>
                  </a:cubicBezTo>
                  <a:lnTo>
                    <a:pt x="4088876" y="1210734"/>
                  </a:lnTo>
                  <a:lnTo>
                    <a:pt x="4206109" y="1220845"/>
                  </a:lnTo>
                  <a:cubicBezTo>
                    <a:pt x="4495322" y="1271477"/>
                    <a:pt x="4712878" y="1490404"/>
                    <a:pt x="4712878" y="1752803"/>
                  </a:cubicBezTo>
                  <a:cubicBezTo>
                    <a:pt x="4712878" y="2015202"/>
                    <a:pt x="4495322" y="2234130"/>
                    <a:pt x="4206109" y="2284761"/>
                  </a:cubicBezTo>
                  <a:lnTo>
                    <a:pt x="4111353" y="2292934"/>
                  </a:lnTo>
                  <a:lnTo>
                    <a:pt x="4063085" y="2362267"/>
                  </a:lnTo>
                  <a:cubicBezTo>
                    <a:pt x="3937929" y="2506703"/>
                    <a:pt x="3725979" y="2601666"/>
                    <a:pt x="3485581" y="2601666"/>
                  </a:cubicBezTo>
                  <a:cubicBezTo>
                    <a:pt x="3275233" y="2601666"/>
                    <a:pt x="3086665" y="2528960"/>
                    <a:pt x="2958965" y="2414023"/>
                  </a:cubicBezTo>
                  <a:lnTo>
                    <a:pt x="2891646" y="2342037"/>
                  </a:lnTo>
                  <a:lnTo>
                    <a:pt x="2809272" y="2395027"/>
                  </a:lnTo>
                  <a:cubicBezTo>
                    <a:pt x="2698118" y="2453574"/>
                    <a:pt x="2564121" y="2487761"/>
                    <a:pt x="2419882" y="2487761"/>
                  </a:cubicBezTo>
                  <a:cubicBezTo>
                    <a:pt x="2323723" y="2487761"/>
                    <a:pt x="2232115" y="2472567"/>
                    <a:pt x="2148794" y="2445090"/>
                  </a:cubicBezTo>
                  <a:lnTo>
                    <a:pt x="2083340" y="2417391"/>
                  </a:lnTo>
                  <a:lnTo>
                    <a:pt x="2083008" y="2417790"/>
                  </a:lnTo>
                  <a:cubicBezTo>
                    <a:pt x="1983777" y="2516052"/>
                    <a:pt x="1846691" y="2576828"/>
                    <a:pt x="1695269" y="2576828"/>
                  </a:cubicBezTo>
                  <a:cubicBezTo>
                    <a:pt x="1505992" y="2576828"/>
                    <a:pt x="1339114" y="2481865"/>
                    <a:pt x="1240572" y="2337429"/>
                  </a:cubicBezTo>
                  <a:lnTo>
                    <a:pt x="1210362" y="2282314"/>
                  </a:lnTo>
                  <a:lnTo>
                    <a:pt x="1075254" y="2306808"/>
                  </a:lnTo>
                  <a:cubicBezTo>
                    <a:pt x="1022766" y="2313101"/>
                    <a:pt x="968726" y="2316385"/>
                    <a:pt x="913542" y="2316385"/>
                  </a:cubicBezTo>
                  <a:cubicBezTo>
                    <a:pt x="409007" y="2316385"/>
                    <a:pt x="0" y="2041873"/>
                    <a:pt x="0" y="1703246"/>
                  </a:cubicBezTo>
                  <a:cubicBezTo>
                    <a:pt x="0" y="1406947"/>
                    <a:pt x="313146" y="1159737"/>
                    <a:pt x="729432" y="1102564"/>
                  </a:cubicBezTo>
                  <a:lnTo>
                    <a:pt x="831658" y="1095647"/>
                  </a:lnTo>
                  <a:lnTo>
                    <a:pt x="853953" y="1024526"/>
                  </a:lnTo>
                  <a:cubicBezTo>
                    <a:pt x="937196" y="829639"/>
                    <a:pt x="1132075" y="692892"/>
                    <a:pt x="1359207" y="692892"/>
                  </a:cubicBezTo>
                  <a:cubicBezTo>
                    <a:pt x="1397062" y="692892"/>
                    <a:pt x="1434022" y="696691"/>
                    <a:pt x="1469718" y="703924"/>
                  </a:cubicBezTo>
                  <a:lnTo>
                    <a:pt x="1543161" y="726499"/>
                  </a:lnTo>
                  <a:lnTo>
                    <a:pt x="1581537" y="605939"/>
                  </a:lnTo>
                  <a:cubicBezTo>
                    <a:pt x="1735979" y="249854"/>
                    <a:pt x="2097536" y="0"/>
                    <a:pt x="2518935" y="0"/>
                  </a:cubicBezTo>
                  <a:close/>
                </a:path>
              </a:pathLst>
            </a:custGeom>
            <a:gradFill>
              <a:gsLst>
                <a:gs pos="0">
                  <a:srgbClr val="FFFFFF">
                    <a:alpha val="38000"/>
                  </a:srgbClr>
                </a:gs>
                <a:gs pos="100000">
                  <a:srgbClr val="FFFFFF">
                    <a:alpha val="45000"/>
                  </a:srgbClr>
                </a:gs>
                <a:gs pos="58000">
                  <a:srgbClr val="FFFFFF"/>
                </a:gs>
              </a:gsLst>
              <a:lin ang="2700000" scaled="1"/>
            </a:grad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Intel Clear Light"/>
                <a:ea typeface="+mn-ea"/>
                <a:cs typeface="+mn-cs"/>
              </a:endParaRPr>
            </a:p>
          </p:txBody>
        </p:sp>
        <p:sp>
          <p:nvSpPr>
            <p:cNvPr id="81" name="Freeform 123">
              <a:extLst>
                <a:ext uri="{FF2B5EF4-FFF2-40B4-BE49-F238E27FC236}">
                  <a16:creationId xmlns:a16="http://schemas.microsoft.com/office/drawing/2014/main" id="{10FF71B0-C177-4A71-B6D6-E39D2F262896}"/>
                </a:ext>
              </a:extLst>
            </p:cNvPr>
            <p:cNvSpPr/>
            <p:nvPr/>
          </p:nvSpPr>
          <p:spPr bwMode="auto">
            <a:xfrm>
              <a:off x="821449" y="3114559"/>
              <a:ext cx="410741" cy="190101"/>
            </a:xfrm>
            <a:custGeom>
              <a:avLst/>
              <a:gdLst>
                <a:gd name="connsiteX0" fmla="*/ 2518935 w 4712878"/>
                <a:gd name="connsiteY0" fmla="*/ 0 h 2601666"/>
                <a:gd name="connsiteX1" fmla="*/ 3515612 w 4712878"/>
                <a:gd name="connsiteY1" fmla="*/ 792169 h 2601666"/>
                <a:gd name="connsiteX2" fmla="*/ 3519929 w 4712878"/>
                <a:gd name="connsiteY2" fmla="*/ 819751 h 2601666"/>
                <a:gd name="connsiteX3" fmla="*/ 3533495 w 4712878"/>
                <a:gd name="connsiteY3" fmla="*/ 821972 h 2601666"/>
                <a:gd name="connsiteX4" fmla="*/ 4034365 w 4712878"/>
                <a:gd name="connsiteY4" fmla="*/ 1124814 h 2601666"/>
                <a:gd name="connsiteX5" fmla="*/ 4088876 w 4712878"/>
                <a:gd name="connsiteY5" fmla="*/ 1210734 h 2601666"/>
                <a:gd name="connsiteX6" fmla="*/ 4206109 w 4712878"/>
                <a:gd name="connsiteY6" fmla="*/ 1220845 h 2601666"/>
                <a:gd name="connsiteX7" fmla="*/ 4712878 w 4712878"/>
                <a:gd name="connsiteY7" fmla="*/ 1752803 h 2601666"/>
                <a:gd name="connsiteX8" fmla="*/ 4206109 w 4712878"/>
                <a:gd name="connsiteY8" fmla="*/ 2284761 h 2601666"/>
                <a:gd name="connsiteX9" fmla="*/ 4111353 w 4712878"/>
                <a:gd name="connsiteY9" fmla="*/ 2292934 h 2601666"/>
                <a:gd name="connsiteX10" fmla="*/ 4063085 w 4712878"/>
                <a:gd name="connsiteY10" fmla="*/ 2362267 h 2601666"/>
                <a:gd name="connsiteX11" fmla="*/ 3485581 w 4712878"/>
                <a:gd name="connsiteY11" fmla="*/ 2601666 h 2601666"/>
                <a:gd name="connsiteX12" fmla="*/ 2958965 w 4712878"/>
                <a:gd name="connsiteY12" fmla="*/ 2414023 h 2601666"/>
                <a:gd name="connsiteX13" fmla="*/ 2891646 w 4712878"/>
                <a:gd name="connsiteY13" fmla="*/ 2342037 h 2601666"/>
                <a:gd name="connsiteX14" fmla="*/ 2809272 w 4712878"/>
                <a:gd name="connsiteY14" fmla="*/ 2395027 h 2601666"/>
                <a:gd name="connsiteX15" fmla="*/ 2419882 w 4712878"/>
                <a:gd name="connsiteY15" fmla="*/ 2487761 h 2601666"/>
                <a:gd name="connsiteX16" fmla="*/ 2148794 w 4712878"/>
                <a:gd name="connsiteY16" fmla="*/ 2445090 h 2601666"/>
                <a:gd name="connsiteX17" fmla="*/ 2083340 w 4712878"/>
                <a:gd name="connsiteY17" fmla="*/ 2417391 h 2601666"/>
                <a:gd name="connsiteX18" fmla="*/ 2083008 w 4712878"/>
                <a:gd name="connsiteY18" fmla="*/ 2417790 h 2601666"/>
                <a:gd name="connsiteX19" fmla="*/ 1695269 w 4712878"/>
                <a:gd name="connsiteY19" fmla="*/ 2576828 h 2601666"/>
                <a:gd name="connsiteX20" fmla="*/ 1240572 w 4712878"/>
                <a:gd name="connsiteY20" fmla="*/ 2337429 h 2601666"/>
                <a:gd name="connsiteX21" fmla="*/ 1210362 w 4712878"/>
                <a:gd name="connsiteY21" fmla="*/ 2282314 h 2601666"/>
                <a:gd name="connsiteX22" fmla="*/ 1075254 w 4712878"/>
                <a:gd name="connsiteY22" fmla="*/ 2306808 h 2601666"/>
                <a:gd name="connsiteX23" fmla="*/ 913542 w 4712878"/>
                <a:gd name="connsiteY23" fmla="*/ 2316385 h 2601666"/>
                <a:gd name="connsiteX24" fmla="*/ 0 w 4712878"/>
                <a:gd name="connsiteY24" fmla="*/ 1703246 h 2601666"/>
                <a:gd name="connsiteX25" fmla="*/ 729432 w 4712878"/>
                <a:gd name="connsiteY25" fmla="*/ 1102564 h 2601666"/>
                <a:gd name="connsiteX26" fmla="*/ 831658 w 4712878"/>
                <a:gd name="connsiteY26" fmla="*/ 1095647 h 2601666"/>
                <a:gd name="connsiteX27" fmla="*/ 853953 w 4712878"/>
                <a:gd name="connsiteY27" fmla="*/ 1024526 h 2601666"/>
                <a:gd name="connsiteX28" fmla="*/ 1359207 w 4712878"/>
                <a:gd name="connsiteY28" fmla="*/ 692892 h 2601666"/>
                <a:gd name="connsiteX29" fmla="*/ 1469718 w 4712878"/>
                <a:gd name="connsiteY29" fmla="*/ 703924 h 2601666"/>
                <a:gd name="connsiteX30" fmla="*/ 1543161 w 4712878"/>
                <a:gd name="connsiteY30" fmla="*/ 726499 h 2601666"/>
                <a:gd name="connsiteX31" fmla="*/ 1581537 w 4712878"/>
                <a:gd name="connsiteY31" fmla="*/ 605939 h 2601666"/>
                <a:gd name="connsiteX32" fmla="*/ 2518935 w 4712878"/>
                <a:gd name="connsiteY32" fmla="*/ 0 h 26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12878" h="2601666">
                  <a:moveTo>
                    <a:pt x="2518935" y="0"/>
                  </a:moveTo>
                  <a:cubicBezTo>
                    <a:pt x="3010567" y="0"/>
                    <a:pt x="3420749" y="340079"/>
                    <a:pt x="3515612" y="792169"/>
                  </a:cubicBezTo>
                  <a:lnTo>
                    <a:pt x="3519929" y="819751"/>
                  </a:lnTo>
                  <a:lnTo>
                    <a:pt x="3533495" y="821972"/>
                  </a:lnTo>
                  <a:cubicBezTo>
                    <a:pt x="3740690" y="867580"/>
                    <a:pt x="3917832" y="977241"/>
                    <a:pt x="4034365" y="1124814"/>
                  </a:cubicBezTo>
                  <a:lnTo>
                    <a:pt x="4088876" y="1210734"/>
                  </a:lnTo>
                  <a:lnTo>
                    <a:pt x="4206109" y="1220845"/>
                  </a:lnTo>
                  <a:cubicBezTo>
                    <a:pt x="4495322" y="1271477"/>
                    <a:pt x="4712878" y="1490404"/>
                    <a:pt x="4712878" y="1752803"/>
                  </a:cubicBezTo>
                  <a:cubicBezTo>
                    <a:pt x="4712878" y="2015202"/>
                    <a:pt x="4495322" y="2234130"/>
                    <a:pt x="4206109" y="2284761"/>
                  </a:cubicBezTo>
                  <a:lnTo>
                    <a:pt x="4111353" y="2292934"/>
                  </a:lnTo>
                  <a:lnTo>
                    <a:pt x="4063085" y="2362267"/>
                  </a:lnTo>
                  <a:cubicBezTo>
                    <a:pt x="3937929" y="2506703"/>
                    <a:pt x="3725979" y="2601666"/>
                    <a:pt x="3485581" y="2601666"/>
                  </a:cubicBezTo>
                  <a:cubicBezTo>
                    <a:pt x="3275233" y="2601666"/>
                    <a:pt x="3086665" y="2528960"/>
                    <a:pt x="2958965" y="2414023"/>
                  </a:cubicBezTo>
                  <a:lnTo>
                    <a:pt x="2891646" y="2342037"/>
                  </a:lnTo>
                  <a:lnTo>
                    <a:pt x="2809272" y="2395027"/>
                  </a:lnTo>
                  <a:cubicBezTo>
                    <a:pt x="2698118" y="2453574"/>
                    <a:pt x="2564121" y="2487761"/>
                    <a:pt x="2419882" y="2487761"/>
                  </a:cubicBezTo>
                  <a:cubicBezTo>
                    <a:pt x="2323723" y="2487761"/>
                    <a:pt x="2232115" y="2472567"/>
                    <a:pt x="2148794" y="2445090"/>
                  </a:cubicBezTo>
                  <a:lnTo>
                    <a:pt x="2083340" y="2417391"/>
                  </a:lnTo>
                  <a:lnTo>
                    <a:pt x="2083008" y="2417790"/>
                  </a:lnTo>
                  <a:cubicBezTo>
                    <a:pt x="1983777" y="2516052"/>
                    <a:pt x="1846691" y="2576828"/>
                    <a:pt x="1695269" y="2576828"/>
                  </a:cubicBezTo>
                  <a:cubicBezTo>
                    <a:pt x="1505992" y="2576828"/>
                    <a:pt x="1339114" y="2481865"/>
                    <a:pt x="1240572" y="2337429"/>
                  </a:cubicBezTo>
                  <a:lnTo>
                    <a:pt x="1210362" y="2282314"/>
                  </a:lnTo>
                  <a:lnTo>
                    <a:pt x="1075254" y="2306808"/>
                  </a:lnTo>
                  <a:cubicBezTo>
                    <a:pt x="1022766" y="2313101"/>
                    <a:pt x="968726" y="2316385"/>
                    <a:pt x="913542" y="2316385"/>
                  </a:cubicBezTo>
                  <a:cubicBezTo>
                    <a:pt x="409007" y="2316385"/>
                    <a:pt x="0" y="2041873"/>
                    <a:pt x="0" y="1703246"/>
                  </a:cubicBezTo>
                  <a:cubicBezTo>
                    <a:pt x="0" y="1406947"/>
                    <a:pt x="313146" y="1159737"/>
                    <a:pt x="729432" y="1102564"/>
                  </a:cubicBezTo>
                  <a:lnTo>
                    <a:pt x="831658" y="1095647"/>
                  </a:lnTo>
                  <a:lnTo>
                    <a:pt x="853953" y="1024526"/>
                  </a:lnTo>
                  <a:cubicBezTo>
                    <a:pt x="937196" y="829639"/>
                    <a:pt x="1132075" y="692892"/>
                    <a:pt x="1359207" y="692892"/>
                  </a:cubicBezTo>
                  <a:cubicBezTo>
                    <a:pt x="1397062" y="692892"/>
                    <a:pt x="1434022" y="696691"/>
                    <a:pt x="1469718" y="703924"/>
                  </a:cubicBezTo>
                  <a:lnTo>
                    <a:pt x="1543161" y="726499"/>
                  </a:lnTo>
                  <a:lnTo>
                    <a:pt x="1581537" y="605939"/>
                  </a:lnTo>
                  <a:cubicBezTo>
                    <a:pt x="1735979" y="249854"/>
                    <a:pt x="2097536" y="0"/>
                    <a:pt x="2518935" y="0"/>
                  </a:cubicBezTo>
                  <a:close/>
                </a:path>
              </a:pathLst>
            </a:custGeom>
            <a:gradFill>
              <a:gsLst>
                <a:gs pos="0">
                  <a:srgbClr val="FFFFFF">
                    <a:alpha val="38000"/>
                  </a:srgbClr>
                </a:gs>
                <a:gs pos="100000">
                  <a:srgbClr val="FFFFFF">
                    <a:alpha val="45000"/>
                  </a:srgbClr>
                </a:gs>
                <a:gs pos="58000">
                  <a:srgbClr val="FFFFFF"/>
                </a:gs>
              </a:gsLst>
              <a:lin ang="2700000" scaled="1"/>
            </a:grad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Intel Clear Light"/>
                <a:ea typeface="+mn-ea"/>
                <a:cs typeface="+mn-cs"/>
              </a:endParaRPr>
            </a:p>
          </p:txBody>
        </p:sp>
        <p:grpSp>
          <p:nvGrpSpPr>
            <p:cNvPr id="185" name="Group 184">
              <a:extLst>
                <a:ext uri="{FF2B5EF4-FFF2-40B4-BE49-F238E27FC236}">
                  <a16:creationId xmlns:a16="http://schemas.microsoft.com/office/drawing/2014/main" id="{F05ED692-1041-4BB4-AD5C-BF90D9126C3B}"/>
                </a:ext>
              </a:extLst>
            </p:cNvPr>
            <p:cNvGrpSpPr>
              <a:grpSpLocks noChangeAspect="1"/>
            </p:cNvGrpSpPr>
            <p:nvPr/>
          </p:nvGrpSpPr>
          <p:grpSpPr>
            <a:xfrm>
              <a:off x="1767649" y="2457887"/>
              <a:ext cx="822960" cy="822960"/>
              <a:chOff x="1660264" y="2438293"/>
              <a:chExt cx="914400" cy="914400"/>
            </a:xfrm>
          </p:grpSpPr>
          <p:sp>
            <p:nvSpPr>
              <p:cNvPr id="113" name="Oval 112">
                <a:extLst>
                  <a:ext uri="{FF2B5EF4-FFF2-40B4-BE49-F238E27FC236}">
                    <a16:creationId xmlns:a16="http://schemas.microsoft.com/office/drawing/2014/main" id="{CE4CEE4B-2C05-4ACF-8D25-92B328D5E52F}"/>
                  </a:ext>
                </a:extLst>
              </p:cNvPr>
              <p:cNvSpPr/>
              <p:nvPr/>
            </p:nvSpPr>
            <p:spPr>
              <a:xfrm>
                <a:off x="1660264" y="2438293"/>
                <a:ext cx="914400" cy="914400"/>
              </a:xfrm>
              <a:prstGeom prst="ellipse">
                <a:avLst/>
              </a:prstGeom>
              <a:solidFill>
                <a:schemeClr val="tx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Light"/>
                  <a:ea typeface="+mn-ea"/>
                  <a:cs typeface="+mn-cs"/>
                </a:endParaRPr>
              </a:p>
            </p:txBody>
          </p:sp>
          <p:sp>
            <p:nvSpPr>
              <p:cNvPr id="124" name="Freeform: Shape 123">
                <a:extLst>
                  <a:ext uri="{FF2B5EF4-FFF2-40B4-BE49-F238E27FC236}">
                    <a16:creationId xmlns:a16="http://schemas.microsoft.com/office/drawing/2014/main" id="{AF5A8973-02EB-4ACD-A2F9-C0341E9A7FC7}"/>
                  </a:ext>
                </a:extLst>
              </p:cNvPr>
              <p:cNvSpPr>
                <a:spLocks noChangeAspect="1"/>
              </p:cNvSpPr>
              <p:nvPr/>
            </p:nvSpPr>
            <p:spPr>
              <a:xfrm>
                <a:off x="1797424" y="2584811"/>
                <a:ext cx="640080" cy="621365"/>
              </a:xfrm>
              <a:custGeom>
                <a:avLst/>
                <a:gdLst>
                  <a:gd name="connsiteX0" fmla="*/ 672545 w 673768"/>
                  <a:gd name="connsiteY0" fmla="*/ 154098 h 654067"/>
                  <a:gd name="connsiteX1" fmla="*/ 522583 w 673768"/>
                  <a:gd name="connsiteY1" fmla="*/ 4135 h 654067"/>
                  <a:gd name="connsiteX2" fmla="*/ 515569 w 673768"/>
                  <a:gd name="connsiteY2" fmla="*/ 1220 h 654067"/>
                  <a:gd name="connsiteX3" fmla="*/ 179670 w 673768"/>
                  <a:gd name="connsiteY3" fmla="*/ 1220 h 654067"/>
                  <a:gd name="connsiteX4" fmla="*/ 172656 w 673768"/>
                  <a:gd name="connsiteY4" fmla="*/ 4135 h 654067"/>
                  <a:gd name="connsiteX5" fmla="*/ 86958 w 673768"/>
                  <a:gd name="connsiteY5" fmla="*/ 89834 h 654067"/>
                  <a:gd name="connsiteX6" fmla="*/ 52993 w 673768"/>
                  <a:gd name="connsiteY6" fmla="*/ 95626 h 654067"/>
                  <a:gd name="connsiteX7" fmla="*/ 52993 w 673768"/>
                  <a:gd name="connsiteY7" fmla="*/ 137825 h 654067"/>
                  <a:gd name="connsiteX8" fmla="*/ 95193 w 673768"/>
                  <a:gd name="connsiteY8" fmla="*/ 137825 h 654067"/>
                  <a:gd name="connsiteX9" fmla="*/ 100985 w 673768"/>
                  <a:gd name="connsiteY9" fmla="*/ 103861 h 654067"/>
                  <a:gd name="connsiteX10" fmla="*/ 183768 w 673768"/>
                  <a:gd name="connsiteY10" fmla="*/ 21078 h 654067"/>
                  <a:gd name="connsiteX11" fmla="*/ 511471 w 673768"/>
                  <a:gd name="connsiteY11" fmla="*/ 21078 h 654067"/>
                  <a:gd name="connsiteX12" fmla="*/ 655603 w 673768"/>
                  <a:gd name="connsiteY12" fmla="*/ 165209 h 654067"/>
                  <a:gd name="connsiteX13" fmla="*/ 655603 w 673768"/>
                  <a:gd name="connsiteY13" fmla="*/ 257685 h 654067"/>
                  <a:gd name="connsiteX14" fmla="*/ 639408 w 673768"/>
                  <a:gd name="connsiteY14" fmla="*/ 273879 h 654067"/>
                  <a:gd name="connsiteX15" fmla="*/ 605444 w 673768"/>
                  <a:gd name="connsiteY15" fmla="*/ 279671 h 654067"/>
                  <a:gd name="connsiteX16" fmla="*/ 605444 w 673768"/>
                  <a:gd name="connsiteY16" fmla="*/ 321870 h 654067"/>
                  <a:gd name="connsiteX17" fmla="*/ 647643 w 673768"/>
                  <a:gd name="connsiteY17" fmla="*/ 321870 h 654067"/>
                  <a:gd name="connsiteX18" fmla="*/ 653435 w 673768"/>
                  <a:gd name="connsiteY18" fmla="*/ 287906 h 654067"/>
                  <a:gd name="connsiteX19" fmla="*/ 672545 w 673768"/>
                  <a:gd name="connsiteY19" fmla="*/ 268796 h 654067"/>
                  <a:gd name="connsiteX20" fmla="*/ 675461 w 673768"/>
                  <a:gd name="connsiteY20" fmla="*/ 261783 h 654067"/>
                  <a:gd name="connsiteX21" fmla="*/ 675461 w 673768"/>
                  <a:gd name="connsiteY21" fmla="*/ 161072 h 654067"/>
                  <a:gd name="connsiteX22" fmla="*/ 672545 w 673768"/>
                  <a:gd name="connsiteY22" fmla="*/ 154098 h 654067"/>
                  <a:gd name="connsiteX23" fmla="*/ 260601 w 673768"/>
                  <a:gd name="connsiteY23" fmla="*/ 339207 h 654067"/>
                  <a:gd name="connsiteX24" fmla="*/ 232468 w 673768"/>
                  <a:gd name="connsiteY24" fmla="*/ 359144 h 654067"/>
                  <a:gd name="connsiteX25" fmla="*/ 117573 w 673768"/>
                  <a:gd name="connsiteY25" fmla="*/ 359144 h 654067"/>
                  <a:gd name="connsiteX26" fmla="*/ 40937 w 673768"/>
                  <a:gd name="connsiteY26" fmla="*/ 282469 h 654067"/>
                  <a:gd name="connsiteX27" fmla="*/ 40937 w 673768"/>
                  <a:gd name="connsiteY27" fmla="*/ 210285 h 654067"/>
                  <a:gd name="connsiteX28" fmla="*/ 60874 w 673768"/>
                  <a:gd name="connsiteY28" fmla="*/ 182152 h 654067"/>
                  <a:gd name="connsiteX29" fmla="*/ 31047 w 673768"/>
                  <a:gd name="connsiteY29" fmla="*/ 152325 h 654067"/>
                  <a:gd name="connsiteX30" fmla="*/ 1220 w 673768"/>
                  <a:gd name="connsiteY30" fmla="*/ 182152 h 654067"/>
                  <a:gd name="connsiteX31" fmla="*/ 21157 w 673768"/>
                  <a:gd name="connsiteY31" fmla="*/ 210285 h 654067"/>
                  <a:gd name="connsiteX32" fmla="*/ 21157 w 673768"/>
                  <a:gd name="connsiteY32" fmla="*/ 286567 h 654067"/>
                  <a:gd name="connsiteX33" fmla="*/ 24073 w 673768"/>
                  <a:gd name="connsiteY33" fmla="*/ 293580 h 654067"/>
                  <a:gd name="connsiteX34" fmla="*/ 106540 w 673768"/>
                  <a:gd name="connsiteY34" fmla="*/ 376048 h 654067"/>
                  <a:gd name="connsiteX35" fmla="*/ 113554 w 673768"/>
                  <a:gd name="connsiteY35" fmla="*/ 378963 h 654067"/>
                  <a:gd name="connsiteX36" fmla="*/ 232586 w 673768"/>
                  <a:gd name="connsiteY36" fmla="*/ 378963 h 654067"/>
                  <a:gd name="connsiteX37" fmla="*/ 260719 w 673768"/>
                  <a:gd name="connsiteY37" fmla="*/ 398901 h 654067"/>
                  <a:gd name="connsiteX38" fmla="*/ 290546 w 673768"/>
                  <a:gd name="connsiteY38" fmla="*/ 369074 h 654067"/>
                  <a:gd name="connsiteX39" fmla="*/ 260601 w 673768"/>
                  <a:gd name="connsiteY39" fmla="*/ 339207 h 654067"/>
                  <a:gd name="connsiteX40" fmla="*/ 624278 w 673768"/>
                  <a:gd name="connsiteY40" fmla="*/ 347206 h 654067"/>
                  <a:gd name="connsiteX41" fmla="*/ 594412 w 673768"/>
                  <a:gd name="connsiteY41" fmla="*/ 377033 h 654067"/>
                  <a:gd name="connsiteX42" fmla="*/ 614349 w 673768"/>
                  <a:gd name="connsiteY42" fmla="*/ 405166 h 654067"/>
                  <a:gd name="connsiteX43" fmla="*/ 614349 w 673768"/>
                  <a:gd name="connsiteY43" fmla="*/ 410130 h 654067"/>
                  <a:gd name="connsiteX44" fmla="*/ 572701 w 673768"/>
                  <a:gd name="connsiteY44" fmla="*/ 451778 h 654067"/>
                  <a:gd name="connsiteX45" fmla="*/ 517500 w 673768"/>
                  <a:gd name="connsiteY45" fmla="*/ 451778 h 654067"/>
                  <a:gd name="connsiteX46" fmla="*/ 510486 w 673768"/>
                  <a:gd name="connsiteY46" fmla="*/ 454693 h 654067"/>
                  <a:gd name="connsiteX47" fmla="*/ 467184 w 673768"/>
                  <a:gd name="connsiteY47" fmla="*/ 497996 h 654067"/>
                  <a:gd name="connsiteX48" fmla="*/ 464268 w 673768"/>
                  <a:gd name="connsiteY48" fmla="*/ 505009 h 654067"/>
                  <a:gd name="connsiteX49" fmla="*/ 464268 w 673768"/>
                  <a:gd name="connsiteY49" fmla="*/ 596894 h 654067"/>
                  <a:gd name="connsiteX50" fmla="*/ 444331 w 673768"/>
                  <a:gd name="connsiteY50" fmla="*/ 625027 h 654067"/>
                  <a:gd name="connsiteX51" fmla="*/ 474197 w 673768"/>
                  <a:gd name="connsiteY51" fmla="*/ 654854 h 654067"/>
                  <a:gd name="connsiteX52" fmla="*/ 504024 w 673768"/>
                  <a:gd name="connsiteY52" fmla="*/ 625027 h 654067"/>
                  <a:gd name="connsiteX53" fmla="*/ 484087 w 673768"/>
                  <a:gd name="connsiteY53" fmla="*/ 596894 h 654067"/>
                  <a:gd name="connsiteX54" fmla="*/ 484087 w 673768"/>
                  <a:gd name="connsiteY54" fmla="*/ 509107 h 654067"/>
                  <a:gd name="connsiteX55" fmla="*/ 521597 w 673768"/>
                  <a:gd name="connsiteY55" fmla="*/ 471636 h 654067"/>
                  <a:gd name="connsiteX56" fmla="*/ 576799 w 673768"/>
                  <a:gd name="connsiteY56" fmla="*/ 471636 h 654067"/>
                  <a:gd name="connsiteX57" fmla="*/ 583813 w 673768"/>
                  <a:gd name="connsiteY57" fmla="*/ 468720 h 654067"/>
                  <a:gd name="connsiteX58" fmla="*/ 631292 w 673768"/>
                  <a:gd name="connsiteY58" fmla="*/ 421241 h 654067"/>
                  <a:gd name="connsiteX59" fmla="*/ 634207 w 673768"/>
                  <a:gd name="connsiteY59" fmla="*/ 414228 h 654067"/>
                  <a:gd name="connsiteX60" fmla="*/ 634207 w 673768"/>
                  <a:gd name="connsiteY60" fmla="*/ 405166 h 654067"/>
                  <a:gd name="connsiteX61" fmla="*/ 654145 w 673768"/>
                  <a:gd name="connsiteY61" fmla="*/ 377033 h 654067"/>
                  <a:gd name="connsiteX62" fmla="*/ 624278 w 673768"/>
                  <a:gd name="connsiteY62" fmla="*/ 347206 h 654067"/>
                  <a:gd name="connsiteX63" fmla="*/ 424512 w 673768"/>
                  <a:gd name="connsiteY63" fmla="*/ 538816 h 654067"/>
                  <a:gd name="connsiteX64" fmla="*/ 424512 w 673768"/>
                  <a:gd name="connsiteY64" fmla="*/ 492795 h 654067"/>
                  <a:gd name="connsiteX65" fmla="*/ 421596 w 673768"/>
                  <a:gd name="connsiteY65" fmla="*/ 485781 h 654067"/>
                  <a:gd name="connsiteX66" fmla="*/ 347403 w 673768"/>
                  <a:gd name="connsiteY66" fmla="*/ 411588 h 654067"/>
                  <a:gd name="connsiteX67" fmla="*/ 341611 w 673768"/>
                  <a:gd name="connsiteY67" fmla="*/ 377624 h 654067"/>
                  <a:gd name="connsiteX68" fmla="*/ 299412 w 673768"/>
                  <a:gd name="connsiteY68" fmla="*/ 377624 h 654067"/>
                  <a:gd name="connsiteX69" fmla="*/ 299412 w 673768"/>
                  <a:gd name="connsiteY69" fmla="*/ 419823 h 654067"/>
                  <a:gd name="connsiteX70" fmla="*/ 333376 w 673768"/>
                  <a:gd name="connsiteY70" fmla="*/ 425615 h 654067"/>
                  <a:gd name="connsiteX71" fmla="*/ 404653 w 673768"/>
                  <a:gd name="connsiteY71" fmla="*/ 496893 h 654067"/>
                  <a:gd name="connsiteX72" fmla="*/ 404653 w 673768"/>
                  <a:gd name="connsiteY72" fmla="*/ 538816 h 654067"/>
                  <a:gd name="connsiteX73" fmla="*/ 384716 w 673768"/>
                  <a:gd name="connsiteY73" fmla="*/ 566949 h 654067"/>
                  <a:gd name="connsiteX74" fmla="*/ 414583 w 673768"/>
                  <a:gd name="connsiteY74" fmla="*/ 596776 h 654067"/>
                  <a:gd name="connsiteX75" fmla="*/ 444410 w 673768"/>
                  <a:gd name="connsiteY75" fmla="*/ 566949 h 654067"/>
                  <a:gd name="connsiteX76" fmla="*/ 424512 w 673768"/>
                  <a:gd name="connsiteY76" fmla="*/ 538816 h 654067"/>
                  <a:gd name="connsiteX77" fmla="*/ 115012 w 673768"/>
                  <a:gd name="connsiteY77" fmla="*/ 220372 h 654067"/>
                  <a:gd name="connsiteX78" fmla="*/ 72813 w 673768"/>
                  <a:gd name="connsiteY78" fmla="*/ 220372 h 654067"/>
                  <a:gd name="connsiteX79" fmla="*/ 72813 w 673768"/>
                  <a:gd name="connsiteY79" fmla="*/ 262571 h 654067"/>
                  <a:gd name="connsiteX80" fmla="*/ 106777 w 673768"/>
                  <a:gd name="connsiteY80" fmla="*/ 268363 h 654067"/>
                  <a:gd name="connsiteX81" fmla="*/ 153350 w 673768"/>
                  <a:gd name="connsiteY81" fmla="*/ 314936 h 654067"/>
                  <a:gd name="connsiteX82" fmla="*/ 160363 w 673768"/>
                  <a:gd name="connsiteY82" fmla="*/ 317851 h 654067"/>
                  <a:gd name="connsiteX83" fmla="*/ 265959 w 673768"/>
                  <a:gd name="connsiteY83" fmla="*/ 317851 h 654067"/>
                  <a:gd name="connsiteX84" fmla="*/ 272973 w 673768"/>
                  <a:gd name="connsiteY84" fmla="*/ 314936 h 654067"/>
                  <a:gd name="connsiteX85" fmla="*/ 317773 w 673768"/>
                  <a:gd name="connsiteY85" fmla="*/ 270136 h 654067"/>
                  <a:gd name="connsiteX86" fmla="*/ 351737 w 673768"/>
                  <a:gd name="connsiteY86" fmla="*/ 264344 h 654067"/>
                  <a:gd name="connsiteX87" fmla="*/ 351737 w 673768"/>
                  <a:gd name="connsiteY87" fmla="*/ 222145 h 654067"/>
                  <a:gd name="connsiteX88" fmla="*/ 309538 w 673768"/>
                  <a:gd name="connsiteY88" fmla="*/ 222145 h 654067"/>
                  <a:gd name="connsiteX89" fmla="*/ 303746 w 673768"/>
                  <a:gd name="connsiteY89" fmla="*/ 256109 h 654067"/>
                  <a:gd name="connsiteX90" fmla="*/ 261862 w 673768"/>
                  <a:gd name="connsiteY90" fmla="*/ 297993 h 654067"/>
                  <a:gd name="connsiteX91" fmla="*/ 164500 w 673768"/>
                  <a:gd name="connsiteY91" fmla="*/ 297993 h 654067"/>
                  <a:gd name="connsiteX92" fmla="*/ 120843 w 673768"/>
                  <a:gd name="connsiteY92" fmla="*/ 254336 h 654067"/>
                  <a:gd name="connsiteX93" fmla="*/ 115012 w 673768"/>
                  <a:gd name="connsiteY93" fmla="*/ 220372 h 654067"/>
                  <a:gd name="connsiteX94" fmla="*/ 136919 w 673768"/>
                  <a:gd name="connsiteY94" fmla="*/ 96335 h 654067"/>
                  <a:gd name="connsiteX95" fmla="*/ 136919 w 673768"/>
                  <a:gd name="connsiteY95" fmla="*/ 138534 h 654067"/>
                  <a:gd name="connsiteX96" fmla="*/ 170883 w 673768"/>
                  <a:gd name="connsiteY96" fmla="*/ 144327 h 654067"/>
                  <a:gd name="connsiteX97" fmla="*/ 208512 w 673768"/>
                  <a:gd name="connsiteY97" fmla="*/ 181955 h 654067"/>
                  <a:gd name="connsiteX98" fmla="*/ 208512 w 673768"/>
                  <a:gd name="connsiteY98" fmla="*/ 215171 h 654067"/>
                  <a:gd name="connsiteX99" fmla="*/ 188575 w 673768"/>
                  <a:gd name="connsiteY99" fmla="*/ 243304 h 654067"/>
                  <a:gd name="connsiteX100" fmla="*/ 218402 w 673768"/>
                  <a:gd name="connsiteY100" fmla="*/ 273131 h 654067"/>
                  <a:gd name="connsiteX101" fmla="*/ 248229 w 673768"/>
                  <a:gd name="connsiteY101" fmla="*/ 243304 h 654067"/>
                  <a:gd name="connsiteX102" fmla="*/ 228291 w 673768"/>
                  <a:gd name="connsiteY102" fmla="*/ 215171 h 654067"/>
                  <a:gd name="connsiteX103" fmla="*/ 228291 w 673768"/>
                  <a:gd name="connsiteY103" fmla="*/ 177857 h 654067"/>
                  <a:gd name="connsiteX104" fmla="*/ 225376 w 673768"/>
                  <a:gd name="connsiteY104" fmla="*/ 170844 h 654067"/>
                  <a:gd name="connsiteX105" fmla="*/ 184831 w 673768"/>
                  <a:gd name="connsiteY105" fmla="*/ 130300 h 654067"/>
                  <a:gd name="connsiteX106" fmla="*/ 179039 w 673768"/>
                  <a:gd name="connsiteY106" fmla="*/ 96335 h 654067"/>
                  <a:gd name="connsiteX107" fmla="*/ 136919 w 673768"/>
                  <a:gd name="connsiteY107" fmla="*/ 96335 h 654067"/>
                  <a:gd name="connsiteX108" fmla="*/ 388183 w 673768"/>
                  <a:gd name="connsiteY108" fmla="*/ 424985 h 654067"/>
                  <a:gd name="connsiteX109" fmla="*/ 416316 w 673768"/>
                  <a:gd name="connsiteY109" fmla="*/ 405047 h 654067"/>
                  <a:gd name="connsiteX110" fmla="*/ 454024 w 673768"/>
                  <a:gd name="connsiteY110" fmla="*/ 405047 h 654067"/>
                  <a:gd name="connsiteX111" fmla="*/ 461037 w 673768"/>
                  <a:gd name="connsiteY111" fmla="*/ 402132 h 654067"/>
                  <a:gd name="connsiteX112" fmla="*/ 510920 w 673768"/>
                  <a:gd name="connsiteY112" fmla="*/ 352249 h 654067"/>
                  <a:gd name="connsiteX113" fmla="*/ 539210 w 673768"/>
                  <a:gd name="connsiteY113" fmla="*/ 352249 h 654067"/>
                  <a:gd name="connsiteX114" fmla="*/ 567343 w 673768"/>
                  <a:gd name="connsiteY114" fmla="*/ 372186 h 654067"/>
                  <a:gd name="connsiteX115" fmla="*/ 597209 w 673768"/>
                  <a:gd name="connsiteY115" fmla="*/ 342359 h 654067"/>
                  <a:gd name="connsiteX116" fmla="*/ 567343 w 673768"/>
                  <a:gd name="connsiteY116" fmla="*/ 312532 h 654067"/>
                  <a:gd name="connsiteX117" fmla="*/ 539210 w 673768"/>
                  <a:gd name="connsiteY117" fmla="*/ 332469 h 654067"/>
                  <a:gd name="connsiteX118" fmla="*/ 506822 w 673768"/>
                  <a:gd name="connsiteY118" fmla="*/ 332469 h 654067"/>
                  <a:gd name="connsiteX119" fmla="*/ 499808 w 673768"/>
                  <a:gd name="connsiteY119" fmla="*/ 335385 h 654067"/>
                  <a:gd name="connsiteX120" fmla="*/ 449926 w 673768"/>
                  <a:gd name="connsiteY120" fmla="*/ 385268 h 654067"/>
                  <a:gd name="connsiteX121" fmla="*/ 416316 w 673768"/>
                  <a:gd name="connsiteY121" fmla="*/ 385268 h 654067"/>
                  <a:gd name="connsiteX122" fmla="*/ 388183 w 673768"/>
                  <a:gd name="connsiteY122" fmla="*/ 365330 h 654067"/>
                  <a:gd name="connsiteX123" fmla="*/ 358356 w 673768"/>
                  <a:gd name="connsiteY123" fmla="*/ 395158 h 654067"/>
                  <a:gd name="connsiteX124" fmla="*/ 388183 w 673768"/>
                  <a:gd name="connsiteY124" fmla="*/ 424985 h 654067"/>
                  <a:gd name="connsiteX125" fmla="*/ 366316 w 673768"/>
                  <a:gd name="connsiteY125" fmla="*/ 298545 h 654067"/>
                  <a:gd name="connsiteX126" fmla="*/ 332351 w 673768"/>
                  <a:gd name="connsiteY126" fmla="*/ 304337 h 654067"/>
                  <a:gd name="connsiteX127" fmla="*/ 332351 w 673768"/>
                  <a:gd name="connsiteY127" fmla="*/ 346536 h 654067"/>
                  <a:gd name="connsiteX128" fmla="*/ 374550 w 673768"/>
                  <a:gd name="connsiteY128" fmla="*/ 346536 h 654067"/>
                  <a:gd name="connsiteX129" fmla="*/ 380342 w 673768"/>
                  <a:gd name="connsiteY129" fmla="*/ 312572 h 654067"/>
                  <a:gd name="connsiteX130" fmla="*/ 477665 w 673768"/>
                  <a:gd name="connsiteY130" fmla="*/ 215250 h 654067"/>
                  <a:gd name="connsiteX131" fmla="*/ 480580 w 673768"/>
                  <a:gd name="connsiteY131" fmla="*/ 208236 h 654067"/>
                  <a:gd name="connsiteX132" fmla="*/ 480580 w 673768"/>
                  <a:gd name="connsiteY132" fmla="*/ 153901 h 654067"/>
                  <a:gd name="connsiteX133" fmla="*/ 500518 w 673768"/>
                  <a:gd name="connsiteY133" fmla="*/ 125768 h 654067"/>
                  <a:gd name="connsiteX134" fmla="*/ 470691 w 673768"/>
                  <a:gd name="connsiteY134" fmla="*/ 95941 h 654067"/>
                  <a:gd name="connsiteX135" fmla="*/ 440863 w 673768"/>
                  <a:gd name="connsiteY135" fmla="*/ 125768 h 654067"/>
                  <a:gd name="connsiteX136" fmla="*/ 460801 w 673768"/>
                  <a:gd name="connsiteY136" fmla="*/ 153901 h 654067"/>
                  <a:gd name="connsiteX137" fmla="*/ 460801 w 673768"/>
                  <a:gd name="connsiteY137" fmla="*/ 204138 h 654067"/>
                  <a:gd name="connsiteX138" fmla="*/ 366316 w 673768"/>
                  <a:gd name="connsiteY138" fmla="*/ 298545 h 654067"/>
                  <a:gd name="connsiteX139" fmla="*/ 233847 w 673768"/>
                  <a:gd name="connsiteY139" fmla="*/ 46650 h 654067"/>
                  <a:gd name="connsiteX140" fmla="*/ 191648 w 673768"/>
                  <a:gd name="connsiteY140" fmla="*/ 46650 h 654067"/>
                  <a:gd name="connsiteX141" fmla="*/ 191648 w 673768"/>
                  <a:gd name="connsiteY141" fmla="*/ 88849 h 654067"/>
                  <a:gd name="connsiteX142" fmla="*/ 225612 w 673768"/>
                  <a:gd name="connsiteY142" fmla="*/ 94641 h 654067"/>
                  <a:gd name="connsiteX143" fmla="*/ 298151 w 673768"/>
                  <a:gd name="connsiteY143" fmla="*/ 167180 h 654067"/>
                  <a:gd name="connsiteX144" fmla="*/ 305164 w 673768"/>
                  <a:gd name="connsiteY144" fmla="*/ 170095 h 654067"/>
                  <a:gd name="connsiteX145" fmla="*/ 365449 w 673768"/>
                  <a:gd name="connsiteY145" fmla="*/ 170095 h 654067"/>
                  <a:gd name="connsiteX146" fmla="*/ 393581 w 673768"/>
                  <a:gd name="connsiteY146" fmla="*/ 190033 h 654067"/>
                  <a:gd name="connsiteX147" fmla="*/ 423409 w 673768"/>
                  <a:gd name="connsiteY147" fmla="*/ 160205 h 654067"/>
                  <a:gd name="connsiteX148" fmla="*/ 393581 w 673768"/>
                  <a:gd name="connsiteY148" fmla="*/ 130378 h 654067"/>
                  <a:gd name="connsiteX149" fmla="*/ 365449 w 673768"/>
                  <a:gd name="connsiteY149" fmla="*/ 150316 h 654067"/>
                  <a:gd name="connsiteX150" fmla="*/ 309262 w 673768"/>
                  <a:gd name="connsiteY150" fmla="*/ 150316 h 654067"/>
                  <a:gd name="connsiteX151" fmla="*/ 239639 w 673768"/>
                  <a:gd name="connsiteY151" fmla="*/ 80693 h 654067"/>
                  <a:gd name="connsiteX152" fmla="*/ 233847 w 673768"/>
                  <a:gd name="connsiteY152" fmla="*/ 46650 h 654067"/>
                  <a:gd name="connsiteX153" fmla="*/ 562221 w 673768"/>
                  <a:gd name="connsiteY153" fmla="*/ 120213 h 654067"/>
                  <a:gd name="connsiteX154" fmla="*/ 499808 w 673768"/>
                  <a:gd name="connsiteY154" fmla="*/ 57800 h 654067"/>
                  <a:gd name="connsiteX155" fmla="*/ 492795 w 673768"/>
                  <a:gd name="connsiteY155" fmla="*/ 54885 h 654067"/>
                  <a:gd name="connsiteX156" fmla="*/ 340350 w 673768"/>
                  <a:gd name="connsiteY156" fmla="*/ 54885 h 654067"/>
                  <a:gd name="connsiteX157" fmla="*/ 312217 w 673768"/>
                  <a:gd name="connsiteY157" fmla="*/ 34948 h 654067"/>
                  <a:gd name="connsiteX158" fmla="*/ 282390 w 673768"/>
                  <a:gd name="connsiteY158" fmla="*/ 64775 h 654067"/>
                  <a:gd name="connsiteX159" fmla="*/ 312217 w 673768"/>
                  <a:gd name="connsiteY159" fmla="*/ 94602 h 654067"/>
                  <a:gd name="connsiteX160" fmla="*/ 340350 w 673768"/>
                  <a:gd name="connsiteY160" fmla="*/ 74664 h 654067"/>
                  <a:gd name="connsiteX161" fmla="*/ 488697 w 673768"/>
                  <a:gd name="connsiteY161" fmla="*/ 74664 h 654067"/>
                  <a:gd name="connsiteX162" fmla="*/ 548194 w 673768"/>
                  <a:gd name="connsiteY162" fmla="*/ 134200 h 654067"/>
                  <a:gd name="connsiteX163" fmla="*/ 553986 w 673768"/>
                  <a:gd name="connsiteY163" fmla="*/ 168165 h 654067"/>
                  <a:gd name="connsiteX164" fmla="*/ 596185 w 673768"/>
                  <a:gd name="connsiteY164" fmla="*/ 168165 h 654067"/>
                  <a:gd name="connsiteX165" fmla="*/ 596185 w 673768"/>
                  <a:gd name="connsiteY165" fmla="*/ 125965 h 654067"/>
                  <a:gd name="connsiteX166" fmla="*/ 562221 w 673768"/>
                  <a:gd name="connsiteY166" fmla="*/ 120213 h 654067"/>
                  <a:gd name="connsiteX167" fmla="*/ 633971 w 673768"/>
                  <a:gd name="connsiteY167" fmla="*/ 217732 h 654067"/>
                  <a:gd name="connsiteX168" fmla="*/ 604105 w 673768"/>
                  <a:gd name="connsiteY168" fmla="*/ 187905 h 654067"/>
                  <a:gd name="connsiteX169" fmla="*/ 575972 w 673768"/>
                  <a:gd name="connsiteY169" fmla="*/ 207842 h 654067"/>
                  <a:gd name="connsiteX170" fmla="*/ 532315 w 673768"/>
                  <a:gd name="connsiteY170" fmla="*/ 207842 h 654067"/>
                  <a:gd name="connsiteX171" fmla="*/ 525301 w 673768"/>
                  <a:gd name="connsiteY171" fmla="*/ 210758 h 654067"/>
                  <a:gd name="connsiteX172" fmla="*/ 444607 w 673768"/>
                  <a:gd name="connsiteY172" fmla="*/ 291452 h 654067"/>
                  <a:gd name="connsiteX173" fmla="*/ 410642 w 673768"/>
                  <a:gd name="connsiteY173" fmla="*/ 297244 h 654067"/>
                  <a:gd name="connsiteX174" fmla="*/ 410642 w 673768"/>
                  <a:gd name="connsiteY174" fmla="*/ 339444 h 654067"/>
                  <a:gd name="connsiteX175" fmla="*/ 452842 w 673768"/>
                  <a:gd name="connsiteY175" fmla="*/ 339444 h 654067"/>
                  <a:gd name="connsiteX176" fmla="*/ 458634 w 673768"/>
                  <a:gd name="connsiteY176" fmla="*/ 305479 h 654067"/>
                  <a:gd name="connsiteX177" fmla="*/ 536412 w 673768"/>
                  <a:gd name="connsiteY177" fmla="*/ 227700 h 654067"/>
                  <a:gd name="connsiteX178" fmla="*/ 575972 w 673768"/>
                  <a:gd name="connsiteY178" fmla="*/ 227700 h 654067"/>
                  <a:gd name="connsiteX179" fmla="*/ 604105 w 673768"/>
                  <a:gd name="connsiteY179" fmla="*/ 247638 h 654067"/>
                  <a:gd name="connsiteX180" fmla="*/ 633971 w 673768"/>
                  <a:gd name="connsiteY180" fmla="*/ 217732 h 65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73768" h="654067">
                    <a:moveTo>
                      <a:pt x="672545" y="154098"/>
                    </a:moveTo>
                    <a:lnTo>
                      <a:pt x="522583" y="4135"/>
                    </a:lnTo>
                    <a:cubicBezTo>
                      <a:pt x="520731" y="2284"/>
                      <a:pt x="518209" y="1220"/>
                      <a:pt x="515569" y="1220"/>
                    </a:cubicBezTo>
                    <a:lnTo>
                      <a:pt x="179670" y="1220"/>
                    </a:lnTo>
                    <a:cubicBezTo>
                      <a:pt x="177030" y="1220"/>
                      <a:pt x="174508" y="2284"/>
                      <a:pt x="172656" y="4135"/>
                    </a:cubicBezTo>
                    <a:lnTo>
                      <a:pt x="86958" y="89834"/>
                    </a:lnTo>
                    <a:cubicBezTo>
                      <a:pt x="75846" y="84515"/>
                      <a:pt x="62174" y="86445"/>
                      <a:pt x="52993" y="95626"/>
                    </a:cubicBezTo>
                    <a:cubicBezTo>
                      <a:pt x="41331" y="107289"/>
                      <a:pt x="41331" y="126162"/>
                      <a:pt x="52993" y="137825"/>
                    </a:cubicBezTo>
                    <a:cubicBezTo>
                      <a:pt x="64656" y="149488"/>
                      <a:pt x="83530" y="149488"/>
                      <a:pt x="95193" y="137825"/>
                    </a:cubicBezTo>
                    <a:cubicBezTo>
                      <a:pt x="104373" y="128645"/>
                      <a:pt x="106304" y="114933"/>
                      <a:pt x="100985" y="103861"/>
                    </a:cubicBezTo>
                    <a:lnTo>
                      <a:pt x="183768" y="21078"/>
                    </a:lnTo>
                    <a:lnTo>
                      <a:pt x="511471" y="21078"/>
                    </a:lnTo>
                    <a:lnTo>
                      <a:pt x="655603" y="165209"/>
                    </a:lnTo>
                    <a:lnTo>
                      <a:pt x="655603" y="257685"/>
                    </a:lnTo>
                    <a:lnTo>
                      <a:pt x="639408" y="273879"/>
                    </a:lnTo>
                    <a:cubicBezTo>
                      <a:pt x="628297" y="268560"/>
                      <a:pt x="614625" y="270491"/>
                      <a:pt x="605444" y="279671"/>
                    </a:cubicBezTo>
                    <a:cubicBezTo>
                      <a:pt x="593781" y="291334"/>
                      <a:pt x="593781" y="310208"/>
                      <a:pt x="605444" y="321870"/>
                    </a:cubicBezTo>
                    <a:cubicBezTo>
                      <a:pt x="617107" y="333533"/>
                      <a:pt x="635981" y="333533"/>
                      <a:pt x="647643" y="321870"/>
                    </a:cubicBezTo>
                    <a:cubicBezTo>
                      <a:pt x="656824" y="312690"/>
                      <a:pt x="658755" y="298978"/>
                      <a:pt x="653435" y="287906"/>
                    </a:cubicBezTo>
                    <a:lnTo>
                      <a:pt x="672545" y="268796"/>
                    </a:lnTo>
                    <a:cubicBezTo>
                      <a:pt x="674397" y="266945"/>
                      <a:pt x="675461" y="264423"/>
                      <a:pt x="675461" y="261783"/>
                    </a:cubicBezTo>
                    <a:lnTo>
                      <a:pt x="675461" y="161072"/>
                    </a:lnTo>
                    <a:cubicBezTo>
                      <a:pt x="675461" y="158472"/>
                      <a:pt x="674437" y="155950"/>
                      <a:pt x="672545" y="154098"/>
                    </a:cubicBezTo>
                    <a:close/>
                    <a:moveTo>
                      <a:pt x="260601" y="339207"/>
                    </a:moveTo>
                    <a:cubicBezTo>
                      <a:pt x="247598" y="339207"/>
                      <a:pt x="236566" y="347521"/>
                      <a:pt x="232468" y="359144"/>
                    </a:cubicBezTo>
                    <a:lnTo>
                      <a:pt x="117573" y="359144"/>
                    </a:lnTo>
                    <a:lnTo>
                      <a:pt x="40937" y="282469"/>
                    </a:lnTo>
                    <a:lnTo>
                      <a:pt x="40937" y="210285"/>
                    </a:lnTo>
                    <a:cubicBezTo>
                      <a:pt x="52521" y="206187"/>
                      <a:pt x="60874" y="195155"/>
                      <a:pt x="60874" y="182152"/>
                    </a:cubicBezTo>
                    <a:cubicBezTo>
                      <a:pt x="60874" y="165682"/>
                      <a:pt x="47517" y="152325"/>
                      <a:pt x="31047" y="152325"/>
                    </a:cubicBezTo>
                    <a:cubicBezTo>
                      <a:pt x="14577" y="152325"/>
                      <a:pt x="1220" y="165682"/>
                      <a:pt x="1220" y="182152"/>
                    </a:cubicBezTo>
                    <a:cubicBezTo>
                      <a:pt x="1220" y="195155"/>
                      <a:pt x="9533" y="206187"/>
                      <a:pt x="21157" y="210285"/>
                    </a:cubicBezTo>
                    <a:lnTo>
                      <a:pt x="21157" y="286567"/>
                    </a:lnTo>
                    <a:cubicBezTo>
                      <a:pt x="21157" y="289206"/>
                      <a:pt x="22221" y="291728"/>
                      <a:pt x="24073" y="293580"/>
                    </a:cubicBezTo>
                    <a:lnTo>
                      <a:pt x="106540" y="376048"/>
                    </a:lnTo>
                    <a:cubicBezTo>
                      <a:pt x="108392" y="377900"/>
                      <a:pt x="110914" y="378963"/>
                      <a:pt x="113554" y="378963"/>
                    </a:cubicBezTo>
                    <a:lnTo>
                      <a:pt x="232586" y="378963"/>
                    </a:lnTo>
                    <a:cubicBezTo>
                      <a:pt x="236684" y="390548"/>
                      <a:pt x="247716" y="398901"/>
                      <a:pt x="260719" y="398901"/>
                    </a:cubicBezTo>
                    <a:cubicBezTo>
                      <a:pt x="277189" y="398901"/>
                      <a:pt x="290546" y="385544"/>
                      <a:pt x="290546" y="369074"/>
                    </a:cubicBezTo>
                    <a:cubicBezTo>
                      <a:pt x="290428" y="352564"/>
                      <a:pt x="277071" y="339207"/>
                      <a:pt x="260601" y="339207"/>
                    </a:cubicBezTo>
                    <a:close/>
                    <a:moveTo>
                      <a:pt x="624278" y="347206"/>
                    </a:moveTo>
                    <a:cubicBezTo>
                      <a:pt x="607808" y="347206"/>
                      <a:pt x="594412" y="360563"/>
                      <a:pt x="594412" y="377033"/>
                    </a:cubicBezTo>
                    <a:cubicBezTo>
                      <a:pt x="594412" y="390035"/>
                      <a:pt x="602725" y="401068"/>
                      <a:pt x="614349" y="405166"/>
                    </a:cubicBezTo>
                    <a:lnTo>
                      <a:pt x="614349" y="410130"/>
                    </a:lnTo>
                    <a:lnTo>
                      <a:pt x="572701" y="451778"/>
                    </a:lnTo>
                    <a:lnTo>
                      <a:pt x="517500" y="451778"/>
                    </a:lnTo>
                    <a:cubicBezTo>
                      <a:pt x="514860" y="451778"/>
                      <a:pt x="512338" y="452842"/>
                      <a:pt x="510486" y="454693"/>
                    </a:cubicBezTo>
                    <a:lnTo>
                      <a:pt x="467184" y="497996"/>
                    </a:lnTo>
                    <a:cubicBezTo>
                      <a:pt x="465332" y="499848"/>
                      <a:pt x="464268" y="502369"/>
                      <a:pt x="464268" y="505009"/>
                    </a:cubicBezTo>
                    <a:lnTo>
                      <a:pt x="464268" y="596894"/>
                    </a:lnTo>
                    <a:cubicBezTo>
                      <a:pt x="452684" y="600992"/>
                      <a:pt x="444331" y="612024"/>
                      <a:pt x="444331" y="625027"/>
                    </a:cubicBezTo>
                    <a:cubicBezTo>
                      <a:pt x="444331" y="641497"/>
                      <a:pt x="457688" y="654854"/>
                      <a:pt x="474197" y="654854"/>
                    </a:cubicBezTo>
                    <a:cubicBezTo>
                      <a:pt x="490707" y="654854"/>
                      <a:pt x="504024" y="641497"/>
                      <a:pt x="504024" y="625027"/>
                    </a:cubicBezTo>
                    <a:cubicBezTo>
                      <a:pt x="504024" y="612024"/>
                      <a:pt x="495711" y="600992"/>
                      <a:pt x="484087" y="596894"/>
                    </a:cubicBezTo>
                    <a:lnTo>
                      <a:pt x="484087" y="509107"/>
                    </a:lnTo>
                    <a:lnTo>
                      <a:pt x="521597" y="471636"/>
                    </a:lnTo>
                    <a:lnTo>
                      <a:pt x="576799" y="471636"/>
                    </a:lnTo>
                    <a:cubicBezTo>
                      <a:pt x="579439" y="471636"/>
                      <a:pt x="581961" y="470572"/>
                      <a:pt x="583813" y="468720"/>
                    </a:cubicBezTo>
                    <a:lnTo>
                      <a:pt x="631292" y="421241"/>
                    </a:lnTo>
                    <a:cubicBezTo>
                      <a:pt x="633144" y="419390"/>
                      <a:pt x="634207" y="416868"/>
                      <a:pt x="634207" y="414228"/>
                    </a:cubicBezTo>
                    <a:lnTo>
                      <a:pt x="634207" y="405166"/>
                    </a:lnTo>
                    <a:cubicBezTo>
                      <a:pt x="645792" y="401068"/>
                      <a:pt x="654145" y="390035"/>
                      <a:pt x="654145" y="377033"/>
                    </a:cubicBezTo>
                    <a:cubicBezTo>
                      <a:pt x="654145" y="360563"/>
                      <a:pt x="640748" y="347206"/>
                      <a:pt x="624278" y="347206"/>
                    </a:cubicBezTo>
                    <a:close/>
                    <a:moveTo>
                      <a:pt x="424512" y="538816"/>
                    </a:moveTo>
                    <a:lnTo>
                      <a:pt x="424512" y="492795"/>
                    </a:lnTo>
                    <a:cubicBezTo>
                      <a:pt x="424512" y="490155"/>
                      <a:pt x="423448" y="487633"/>
                      <a:pt x="421596" y="485781"/>
                    </a:cubicBezTo>
                    <a:lnTo>
                      <a:pt x="347403" y="411588"/>
                    </a:lnTo>
                    <a:cubicBezTo>
                      <a:pt x="352722" y="400477"/>
                      <a:pt x="350791" y="386804"/>
                      <a:pt x="341611" y="377624"/>
                    </a:cubicBezTo>
                    <a:cubicBezTo>
                      <a:pt x="329948" y="365961"/>
                      <a:pt x="311074" y="365961"/>
                      <a:pt x="299412" y="377624"/>
                    </a:cubicBezTo>
                    <a:cubicBezTo>
                      <a:pt x="287749" y="389287"/>
                      <a:pt x="287749" y="408160"/>
                      <a:pt x="299412" y="419823"/>
                    </a:cubicBezTo>
                    <a:cubicBezTo>
                      <a:pt x="308592" y="429004"/>
                      <a:pt x="322304" y="430934"/>
                      <a:pt x="333376" y="425615"/>
                    </a:cubicBezTo>
                    <a:lnTo>
                      <a:pt x="404653" y="496893"/>
                    </a:lnTo>
                    <a:lnTo>
                      <a:pt x="404653" y="538816"/>
                    </a:lnTo>
                    <a:cubicBezTo>
                      <a:pt x="393069" y="542914"/>
                      <a:pt x="384716" y="553946"/>
                      <a:pt x="384716" y="566949"/>
                    </a:cubicBezTo>
                    <a:cubicBezTo>
                      <a:pt x="384716" y="583419"/>
                      <a:pt x="398073" y="596776"/>
                      <a:pt x="414583" y="596776"/>
                    </a:cubicBezTo>
                    <a:cubicBezTo>
                      <a:pt x="431092" y="596776"/>
                      <a:pt x="444410" y="583419"/>
                      <a:pt x="444410" y="566949"/>
                    </a:cubicBezTo>
                    <a:cubicBezTo>
                      <a:pt x="444449" y="553946"/>
                      <a:pt x="436135" y="542914"/>
                      <a:pt x="424512" y="538816"/>
                    </a:cubicBezTo>
                    <a:close/>
                    <a:moveTo>
                      <a:pt x="115012" y="220372"/>
                    </a:moveTo>
                    <a:cubicBezTo>
                      <a:pt x="103349" y="208709"/>
                      <a:pt x="84475" y="208709"/>
                      <a:pt x="72813" y="220372"/>
                    </a:cubicBezTo>
                    <a:cubicBezTo>
                      <a:pt x="61150" y="232035"/>
                      <a:pt x="61150" y="250908"/>
                      <a:pt x="72813" y="262571"/>
                    </a:cubicBezTo>
                    <a:cubicBezTo>
                      <a:pt x="81993" y="271752"/>
                      <a:pt x="95705" y="273682"/>
                      <a:pt x="106777" y="268363"/>
                    </a:cubicBezTo>
                    <a:lnTo>
                      <a:pt x="153350" y="314936"/>
                    </a:lnTo>
                    <a:cubicBezTo>
                      <a:pt x="155201" y="316788"/>
                      <a:pt x="157723" y="317851"/>
                      <a:pt x="160363" y="317851"/>
                    </a:cubicBezTo>
                    <a:lnTo>
                      <a:pt x="265959" y="317851"/>
                    </a:lnTo>
                    <a:cubicBezTo>
                      <a:pt x="268599" y="317851"/>
                      <a:pt x="271121" y="316788"/>
                      <a:pt x="272973" y="314936"/>
                    </a:cubicBezTo>
                    <a:lnTo>
                      <a:pt x="317773" y="270136"/>
                    </a:lnTo>
                    <a:cubicBezTo>
                      <a:pt x="328884" y="275455"/>
                      <a:pt x="342556" y="273525"/>
                      <a:pt x="351737" y="264344"/>
                    </a:cubicBezTo>
                    <a:cubicBezTo>
                      <a:pt x="363400" y="252681"/>
                      <a:pt x="363400" y="233808"/>
                      <a:pt x="351737" y="222145"/>
                    </a:cubicBezTo>
                    <a:cubicBezTo>
                      <a:pt x="340074" y="210482"/>
                      <a:pt x="321201" y="210482"/>
                      <a:pt x="309538" y="222145"/>
                    </a:cubicBezTo>
                    <a:cubicBezTo>
                      <a:pt x="300357" y="231325"/>
                      <a:pt x="298426" y="245037"/>
                      <a:pt x="303746" y="256109"/>
                    </a:cubicBezTo>
                    <a:lnTo>
                      <a:pt x="261862" y="297993"/>
                    </a:lnTo>
                    <a:lnTo>
                      <a:pt x="164500" y="297993"/>
                    </a:lnTo>
                    <a:lnTo>
                      <a:pt x="120843" y="254336"/>
                    </a:lnTo>
                    <a:cubicBezTo>
                      <a:pt x="126084" y="243225"/>
                      <a:pt x="124192" y="229552"/>
                      <a:pt x="115012" y="220372"/>
                    </a:cubicBezTo>
                    <a:close/>
                    <a:moveTo>
                      <a:pt x="136919" y="96335"/>
                    </a:moveTo>
                    <a:cubicBezTo>
                      <a:pt x="125256" y="107998"/>
                      <a:pt x="125256" y="126872"/>
                      <a:pt x="136919" y="138534"/>
                    </a:cubicBezTo>
                    <a:cubicBezTo>
                      <a:pt x="146100" y="147715"/>
                      <a:pt x="159811" y="149646"/>
                      <a:pt x="170883" y="144327"/>
                    </a:cubicBezTo>
                    <a:lnTo>
                      <a:pt x="208512" y="181955"/>
                    </a:lnTo>
                    <a:lnTo>
                      <a:pt x="208512" y="215171"/>
                    </a:lnTo>
                    <a:cubicBezTo>
                      <a:pt x="196928" y="219269"/>
                      <a:pt x="188575" y="230301"/>
                      <a:pt x="188575" y="243304"/>
                    </a:cubicBezTo>
                    <a:cubicBezTo>
                      <a:pt x="188575" y="259773"/>
                      <a:pt x="201932" y="273131"/>
                      <a:pt x="218402" y="273131"/>
                    </a:cubicBezTo>
                    <a:cubicBezTo>
                      <a:pt x="234872" y="273131"/>
                      <a:pt x="248229" y="259773"/>
                      <a:pt x="248229" y="243304"/>
                    </a:cubicBezTo>
                    <a:cubicBezTo>
                      <a:pt x="248229" y="230301"/>
                      <a:pt x="239915" y="219269"/>
                      <a:pt x="228291" y="215171"/>
                    </a:cubicBezTo>
                    <a:lnTo>
                      <a:pt x="228291" y="177857"/>
                    </a:lnTo>
                    <a:cubicBezTo>
                      <a:pt x="228291" y="175217"/>
                      <a:pt x="227228" y="172696"/>
                      <a:pt x="225376" y="170844"/>
                    </a:cubicBezTo>
                    <a:lnTo>
                      <a:pt x="184831" y="130300"/>
                    </a:lnTo>
                    <a:cubicBezTo>
                      <a:pt x="190151" y="119188"/>
                      <a:pt x="188220" y="105516"/>
                      <a:pt x="179039" y="96335"/>
                    </a:cubicBezTo>
                    <a:cubicBezTo>
                      <a:pt x="167495" y="84672"/>
                      <a:pt x="148582" y="84672"/>
                      <a:pt x="136919" y="96335"/>
                    </a:cubicBezTo>
                    <a:close/>
                    <a:moveTo>
                      <a:pt x="388183" y="424985"/>
                    </a:moveTo>
                    <a:cubicBezTo>
                      <a:pt x="401186" y="424985"/>
                      <a:pt x="412218" y="416671"/>
                      <a:pt x="416316" y="405047"/>
                    </a:cubicBezTo>
                    <a:lnTo>
                      <a:pt x="454024" y="405047"/>
                    </a:lnTo>
                    <a:cubicBezTo>
                      <a:pt x="456664" y="405047"/>
                      <a:pt x="459185" y="403983"/>
                      <a:pt x="461037" y="402132"/>
                    </a:cubicBezTo>
                    <a:lnTo>
                      <a:pt x="510920" y="352249"/>
                    </a:lnTo>
                    <a:lnTo>
                      <a:pt x="539210" y="352249"/>
                    </a:lnTo>
                    <a:cubicBezTo>
                      <a:pt x="543308" y="363833"/>
                      <a:pt x="554340" y="372186"/>
                      <a:pt x="567343" y="372186"/>
                    </a:cubicBezTo>
                    <a:cubicBezTo>
                      <a:pt x="583813" y="372186"/>
                      <a:pt x="597209" y="358829"/>
                      <a:pt x="597209" y="342359"/>
                    </a:cubicBezTo>
                    <a:cubicBezTo>
                      <a:pt x="597209" y="325889"/>
                      <a:pt x="583852" y="312532"/>
                      <a:pt x="567343" y="312532"/>
                    </a:cubicBezTo>
                    <a:cubicBezTo>
                      <a:pt x="554340" y="312532"/>
                      <a:pt x="543308" y="320846"/>
                      <a:pt x="539210" y="332469"/>
                    </a:cubicBezTo>
                    <a:lnTo>
                      <a:pt x="506822" y="332469"/>
                    </a:lnTo>
                    <a:cubicBezTo>
                      <a:pt x="504182" y="332469"/>
                      <a:pt x="501660" y="333533"/>
                      <a:pt x="499808" y="335385"/>
                    </a:cubicBezTo>
                    <a:lnTo>
                      <a:pt x="449926" y="385268"/>
                    </a:lnTo>
                    <a:lnTo>
                      <a:pt x="416316" y="385268"/>
                    </a:lnTo>
                    <a:cubicBezTo>
                      <a:pt x="412218" y="373684"/>
                      <a:pt x="401186" y="365330"/>
                      <a:pt x="388183" y="365330"/>
                    </a:cubicBezTo>
                    <a:cubicBezTo>
                      <a:pt x="371714" y="365330"/>
                      <a:pt x="358356" y="378688"/>
                      <a:pt x="358356" y="395158"/>
                    </a:cubicBezTo>
                    <a:cubicBezTo>
                      <a:pt x="358317" y="411627"/>
                      <a:pt x="371674" y="424985"/>
                      <a:pt x="388183" y="424985"/>
                    </a:cubicBezTo>
                    <a:close/>
                    <a:moveTo>
                      <a:pt x="366316" y="298545"/>
                    </a:moveTo>
                    <a:cubicBezTo>
                      <a:pt x="355204" y="293225"/>
                      <a:pt x="341532" y="295156"/>
                      <a:pt x="332351" y="304337"/>
                    </a:cubicBezTo>
                    <a:cubicBezTo>
                      <a:pt x="320688" y="316000"/>
                      <a:pt x="320688" y="334873"/>
                      <a:pt x="332351" y="346536"/>
                    </a:cubicBezTo>
                    <a:cubicBezTo>
                      <a:pt x="344014" y="358199"/>
                      <a:pt x="362888" y="358199"/>
                      <a:pt x="374550" y="346536"/>
                    </a:cubicBezTo>
                    <a:cubicBezTo>
                      <a:pt x="383731" y="337355"/>
                      <a:pt x="385662" y="323683"/>
                      <a:pt x="380342" y="312572"/>
                    </a:cubicBezTo>
                    <a:lnTo>
                      <a:pt x="477665" y="215250"/>
                    </a:lnTo>
                    <a:cubicBezTo>
                      <a:pt x="479516" y="213398"/>
                      <a:pt x="480580" y="210876"/>
                      <a:pt x="480580" y="208236"/>
                    </a:cubicBezTo>
                    <a:lnTo>
                      <a:pt x="480580" y="153901"/>
                    </a:lnTo>
                    <a:cubicBezTo>
                      <a:pt x="492164" y="149803"/>
                      <a:pt x="500518" y="138771"/>
                      <a:pt x="500518" y="125768"/>
                    </a:cubicBezTo>
                    <a:cubicBezTo>
                      <a:pt x="500518" y="109298"/>
                      <a:pt x="487160" y="95941"/>
                      <a:pt x="470691" y="95941"/>
                    </a:cubicBezTo>
                    <a:cubicBezTo>
                      <a:pt x="454221" y="95941"/>
                      <a:pt x="440863" y="109298"/>
                      <a:pt x="440863" y="125768"/>
                    </a:cubicBezTo>
                    <a:cubicBezTo>
                      <a:pt x="440863" y="138771"/>
                      <a:pt x="449177" y="149803"/>
                      <a:pt x="460801" y="153901"/>
                    </a:cubicBezTo>
                    <a:lnTo>
                      <a:pt x="460801" y="204138"/>
                    </a:lnTo>
                    <a:lnTo>
                      <a:pt x="366316" y="298545"/>
                    </a:lnTo>
                    <a:close/>
                    <a:moveTo>
                      <a:pt x="233847" y="46650"/>
                    </a:moveTo>
                    <a:cubicBezTo>
                      <a:pt x="222184" y="34987"/>
                      <a:pt x="203311" y="34987"/>
                      <a:pt x="191648" y="46650"/>
                    </a:cubicBezTo>
                    <a:cubicBezTo>
                      <a:pt x="179985" y="58313"/>
                      <a:pt x="179985" y="77186"/>
                      <a:pt x="191648" y="88849"/>
                    </a:cubicBezTo>
                    <a:cubicBezTo>
                      <a:pt x="200829" y="98030"/>
                      <a:pt x="214540" y="99960"/>
                      <a:pt x="225612" y="94641"/>
                    </a:cubicBezTo>
                    <a:lnTo>
                      <a:pt x="298151" y="167180"/>
                    </a:lnTo>
                    <a:cubicBezTo>
                      <a:pt x="300003" y="169031"/>
                      <a:pt x="302524" y="170095"/>
                      <a:pt x="305164" y="170095"/>
                    </a:cubicBezTo>
                    <a:lnTo>
                      <a:pt x="365449" y="170095"/>
                    </a:lnTo>
                    <a:cubicBezTo>
                      <a:pt x="369546" y="181679"/>
                      <a:pt x="380579" y="190033"/>
                      <a:pt x="393581" y="190033"/>
                    </a:cubicBezTo>
                    <a:cubicBezTo>
                      <a:pt x="410051" y="190033"/>
                      <a:pt x="423409" y="176675"/>
                      <a:pt x="423409" y="160205"/>
                    </a:cubicBezTo>
                    <a:cubicBezTo>
                      <a:pt x="423409" y="143736"/>
                      <a:pt x="410051" y="130378"/>
                      <a:pt x="393581" y="130378"/>
                    </a:cubicBezTo>
                    <a:cubicBezTo>
                      <a:pt x="380579" y="130378"/>
                      <a:pt x="369546" y="138692"/>
                      <a:pt x="365449" y="150316"/>
                    </a:cubicBezTo>
                    <a:lnTo>
                      <a:pt x="309262" y="150316"/>
                    </a:lnTo>
                    <a:lnTo>
                      <a:pt x="239639" y="80693"/>
                    </a:lnTo>
                    <a:cubicBezTo>
                      <a:pt x="244958" y="69503"/>
                      <a:pt x="243028" y="55830"/>
                      <a:pt x="233847" y="46650"/>
                    </a:cubicBezTo>
                    <a:close/>
                    <a:moveTo>
                      <a:pt x="562221" y="120213"/>
                    </a:moveTo>
                    <a:lnTo>
                      <a:pt x="499808" y="57800"/>
                    </a:lnTo>
                    <a:cubicBezTo>
                      <a:pt x="497956" y="55949"/>
                      <a:pt x="495435" y="54885"/>
                      <a:pt x="492795" y="54885"/>
                    </a:cubicBezTo>
                    <a:lnTo>
                      <a:pt x="340350" y="54885"/>
                    </a:lnTo>
                    <a:cubicBezTo>
                      <a:pt x="336252" y="43301"/>
                      <a:pt x="325220" y="34948"/>
                      <a:pt x="312217" y="34948"/>
                    </a:cubicBezTo>
                    <a:cubicBezTo>
                      <a:pt x="295747" y="34948"/>
                      <a:pt x="282390" y="48305"/>
                      <a:pt x="282390" y="64775"/>
                    </a:cubicBezTo>
                    <a:cubicBezTo>
                      <a:pt x="282390" y="81244"/>
                      <a:pt x="295747" y="94602"/>
                      <a:pt x="312217" y="94602"/>
                    </a:cubicBezTo>
                    <a:cubicBezTo>
                      <a:pt x="325220" y="94602"/>
                      <a:pt x="336252" y="86288"/>
                      <a:pt x="340350" y="74664"/>
                    </a:cubicBezTo>
                    <a:lnTo>
                      <a:pt x="488697" y="74664"/>
                    </a:lnTo>
                    <a:lnTo>
                      <a:pt x="548194" y="134200"/>
                    </a:lnTo>
                    <a:cubicBezTo>
                      <a:pt x="542874" y="145312"/>
                      <a:pt x="544805" y="158984"/>
                      <a:pt x="553986" y="168165"/>
                    </a:cubicBezTo>
                    <a:cubicBezTo>
                      <a:pt x="565649" y="179827"/>
                      <a:pt x="584561" y="179827"/>
                      <a:pt x="596185" y="168165"/>
                    </a:cubicBezTo>
                    <a:cubicBezTo>
                      <a:pt x="607848" y="156502"/>
                      <a:pt x="607848" y="137628"/>
                      <a:pt x="596185" y="125965"/>
                    </a:cubicBezTo>
                    <a:cubicBezTo>
                      <a:pt x="587004" y="116824"/>
                      <a:pt x="573292" y="114893"/>
                      <a:pt x="562221" y="120213"/>
                    </a:cubicBezTo>
                    <a:close/>
                    <a:moveTo>
                      <a:pt x="633971" y="217732"/>
                    </a:moveTo>
                    <a:cubicBezTo>
                      <a:pt x="633971" y="201262"/>
                      <a:pt x="620614" y="187905"/>
                      <a:pt x="604105" y="187905"/>
                    </a:cubicBezTo>
                    <a:cubicBezTo>
                      <a:pt x="591102" y="187905"/>
                      <a:pt x="580070" y="196219"/>
                      <a:pt x="575972" y="207842"/>
                    </a:cubicBezTo>
                    <a:lnTo>
                      <a:pt x="532315" y="207842"/>
                    </a:lnTo>
                    <a:cubicBezTo>
                      <a:pt x="529675" y="207842"/>
                      <a:pt x="527153" y="208906"/>
                      <a:pt x="525301" y="210758"/>
                    </a:cubicBezTo>
                    <a:lnTo>
                      <a:pt x="444607" y="291452"/>
                    </a:lnTo>
                    <a:cubicBezTo>
                      <a:pt x="433535" y="286133"/>
                      <a:pt x="419823" y="288064"/>
                      <a:pt x="410642" y="297244"/>
                    </a:cubicBezTo>
                    <a:cubicBezTo>
                      <a:pt x="398979" y="308907"/>
                      <a:pt x="398979" y="327781"/>
                      <a:pt x="410642" y="339444"/>
                    </a:cubicBezTo>
                    <a:cubicBezTo>
                      <a:pt x="422305" y="351106"/>
                      <a:pt x="441179" y="351106"/>
                      <a:pt x="452842" y="339444"/>
                    </a:cubicBezTo>
                    <a:cubicBezTo>
                      <a:pt x="462022" y="330263"/>
                      <a:pt x="463953" y="316551"/>
                      <a:pt x="458634" y="305479"/>
                    </a:cubicBezTo>
                    <a:lnTo>
                      <a:pt x="536412" y="227700"/>
                    </a:lnTo>
                    <a:lnTo>
                      <a:pt x="575972" y="227700"/>
                    </a:lnTo>
                    <a:cubicBezTo>
                      <a:pt x="580070" y="239285"/>
                      <a:pt x="591102" y="247638"/>
                      <a:pt x="604105" y="247638"/>
                    </a:cubicBezTo>
                    <a:cubicBezTo>
                      <a:pt x="620614" y="247598"/>
                      <a:pt x="633971" y="234202"/>
                      <a:pt x="633971" y="217732"/>
                    </a:cubicBezTo>
                    <a:close/>
                  </a:path>
                </a:pathLst>
              </a:custGeom>
              <a:solidFill>
                <a:schemeClr val="bg1"/>
              </a:solid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Intel Clear Light"/>
                  <a:ea typeface="+mn-ea"/>
                  <a:cs typeface="+mn-cs"/>
                </a:endParaRPr>
              </a:p>
            </p:txBody>
          </p:sp>
        </p:grpSp>
        <p:grpSp>
          <p:nvGrpSpPr>
            <p:cNvPr id="187" name="Group 186">
              <a:extLst>
                <a:ext uri="{FF2B5EF4-FFF2-40B4-BE49-F238E27FC236}">
                  <a16:creationId xmlns:a16="http://schemas.microsoft.com/office/drawing/2014/main" id="{5EE01E38-2F84-4D53-9E88-AC3FF0C4FD23}"/>
                </a:ext>
              </a:extLst>
            </p:cNvPr>
            <p:cNvGrpSpPr/>
            <p:nvPr/>
          </p:nvGrpSpPr>
          <p:grpSpPr>
            <a:xfrm>
              <a:off x="2149491" y="3093537"/>
              <a:ext cx="1224978" cy="354101"/>
              <a:chOff x="1255942" y="3356432"/>
              <a:chExt cx="1224978" cy="354101"/>
            </a:xfrm>
          </p:grpSpPr>
          <p:sp>
            <p:nvSpPr>
              <p:cNvPr id="188" name="Freeform 123">
                <a:extLst>
                  <a:ext uri="{FF2B5EF4-FFF2-40B4-BE49-F238E27FC236}">
                    <a16:creationId xmlns:a16="http://schemas.microsoft.com/office/drawing/2014/main" id="{D599A58D-636E-430F-B407-0A1FC16E848F}"/>
                  </a:ext>
                </a:extLst>
              </p:cNvPr>
              <p:cNvSpPr/>
              <p:nvPr/>
            </p:nvSpPr>
            <p:spPr bwMode="auto">
              <a:xfrm>
                <a:off x="1559401" y="3379082"/>
                <a:ext cx="716149" cy="331451"/>
              </a:xfrm>
              <a:custGeom>
                <a:avLst/>
                <a:gdLst>
                  <a:gd name="connsiteX0" fmla="*/ 2518935 w 4712878"/>
                  <a:gd name="connsiteY0" fmla="*/ 0 h 2601666"/>
                  <a:gd name="connsiteX1" fmla="*/ 3515612 w 4712878"/>
                  <a:gd name="connsiteY1" fmla="*/ 792169 h 2601666"/>
                  <a:gd name="connsiteX2" fmla="*/ 3519929 w 4712878"/>
                  <a:gd name="connsiteY2" fmla="*/ 819751 h 2601666"/>
                  <a:gd name="connsiteX3" fmla="*/ 3533495 w 4712878"/>
                  <a:gd name="connsiteY3" fmla="*/ 821972 h 2601666"/>
                  <a:gd name="connsiteX4" fmla="*/ 4034365 w 4712878"/>
                  <a:gd name="connsiteY4" fmla="*/ 1124814 h 2601666"/>
                  <a:gd name="connsiteX5" fmla="*/ 4088876 w 4712878"/>
                  <a:gd name="connsiteY5" fmla="*/ 1210734 h 2601666"/>
                  <a:gd name="connsiteX6" fmla="*/ 4206109 w 4712878"/>
                  <a:gd name="connsiteY6" fmla="*/ 1220845 h 2601666"/>
                  <a:gd name="connsiteX7" fmla="*/ 4712878 w 4712878"/>
                  <a:gd name="connsiteY7" fmla="*/ 1752803 h 2601666"/>
                  <a:gd name="connsiteX8" fmla="*/ 4206109 w 4712878"/>
                  <a:gd name="connsiteY8" fmla="*/ 2284761 h 2601666"/>
                  <a:gd name="connsiteX9" fmla="*/ 4111353 w 4712878"/>
                  <a:gd name="connsiteY9" fmla="*/ 2292934 h 2601666"/>
                  <a:gd name="connsiteX10" fmla="*/ 4063085 w 4712878"/>
                  <a:gd name="connsiteY10" fmla="*/ 2362267 h 2601666"/>
                  <a:gd name="connsiteX11" fmla="*/ 3485581 w 4712878"/>
                  <a:gd name="connsiteY11" fmla="*/ 2601666 h 2601666"/>
                  <a:gd name="connsiteX12" fmla="*/ 2958965 w 4712878"/>
                  <a:gd name="connsiteY12" fmla="*/ 2414023 h 2601666"/>
                  <a:gd name="connsiteX13" fmla="*/ 2891646 w 4712878"/>
                  <a:gd name="connsiteY13" fmla="*/ 2342037 h 2601666"/>
                  <a:gd name="connsiteX14" fmla="*/ 2809272 w 4712878"/>
                  <a:gd name="connsiteY14" fmla="*/ 2395027 h 2601666"/>
                  <a:gd name="connsiteX15" fmla="*/ 2419882 w 4712878"/>
                  <a:gd name="connsiteY15" fmla="*/ 2487761 h 2601666"/>
                  <a:gd name="connsiteX16" fmla="*/ 2148794 w 4712878"/>
                  <a:gd name="connsiteY16" fmla="*/ 2445090 h 2601666"/>
                  <a:gd name="connsiteX17" fmla="*/ 2083340 w 4712878"/>
                  <a:gd name="connsiteY17" fmla="*/ 2417391 h 2601666"/>
                  <a:gd name="connsiteX18" fmla="*/ 2083008 w 4712878"/>
                  <a:gd name="connsiteY18" fmla="*/ 2417790 h 2601666"/>
                  <a:gd name="connsiteX19" fmla="*/ 1695269 w 4712878"/>
                  <a:gd name="connsiteY19" fmla="*/ 2576828 h 2601666"/>
                  <a:gd name="connsiteX20" fmla="*/ 1240572 w 4712878"/>
                  <a:gd name="connsiteY20" fmla="*/ 2337429 h 2601666"/>
                  <a:gd name="connsiteX21" fmla="*/ 1210362 w 4712878"/>
                  <a:gd name="connsiteY21" fmla="*/ 2282314 h 2601666"/>
                  <a:gd name="connsiteX22" fmla="*/ 1075254 w 4712878"/>
                  <a:gd name="connsiteY22" fmla="*/ 2306808 h 2601666"/>
                  <a:gd name="connsiteX23" fmla="*/ 913542 w 4712878"/>
                  <a:gd name="connsiteY23" fmla="*/ 2316385 h 2601666"/>
                  <a:gd name="connsiteX24" fmla="*/ 0 w 4712878"/>
                  <a:gd name="connsiteY24" fmla="*/ 1703246 h 2601666"/>
                  <a:gd name="connsiteX25" fmla="*/ 729432 w 4712878"/>
                  <a:gd name="connsiteY25" fmla="*/ 1102564 h 2601666"/>
                  <a:gd name="connsiteX26" fmla="*/ 831658 w 4712878"/>
                  <a:gd name="connsiteY26" fmla="*/ 1095647 h 2601666"/>
                  <a:gd name="connsiteX27" fmla="*/ 853953 w 4712878"/>
                  <a:gd name="connsiteY27" fmla="*/ 1024526 h 2601666"/>
                  <a:gd name="connsiteX28" fmla="*/ 1359207 w 4712878"/>
                  <a:gd name="connsiteY28" fmla="*/ 692892 h 2601666"/>
                  <a:gd name="connsiteX29" fmla="*/ 1469718 w 4712878"/>
                  <a:gd name="connsiteY29" fmla="*/ 703924 h 2601666"/>
                  <a:gd name="connsiteX30" fmla="*/ 1543161 w 4712878"/>
                  <a:gd name="connsiteY30" fmla="*/ 726499 h 2601666"/>
                  <a:gd name="connsiteX31" fmla="*/ 1581537 w 4712878"/>
                  <a:gd name="connsiteY31" fmla="*/ 605939 h 2601666"/>
                  <a:gd name="connsiteX32" fmla="*/ 2518935 w 4712878"/>
                  <a:gd name="connsiteY32" fmla="*/ 0 h 26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12878" h="2601666">
                    <a:moveTo>
                      <a:pt x="2518935" y="0"/>
                    </a:moveTo>
                    <a:cubicBezTo>
                      <a:pt x="3010567" y="0"/>
                      <a:pt x="3420749" y="340079"/>
                      <a:pt x="3515612" y="792169"/>
                    </a:cubicBezTo>
                    <a:lnTo>
                      <a:pt x="3519929" y="819751"/>
                    </a:lnTo>
                    <a:lnTo>
                      <a:pt x="3533495" y="821972"/>
                    </a:lnTo>
                    <a:cubicBezTo>
                      <a:pt x="3740690" y="867580"/>
                      <a:pt x="3917832" y="977241"/>
                      <a:pt x="4034365" y="1124814"/>
                    </a:cubicBezTo>
                    <a:lnTo>
                      <a:pt x="4088876" y="1210734"/>
                    </a:lnTo>
                    <a:lnTo>
                      <a:pt x="4206109" y="1220845"/>
                    </a:lnTo>
                    <a:cubicBezTo>
                      <a:pt x="4495322" y="1271477"/>
                      <a:pt x="4712878" y="1490404"/>
                      <a:pt x="4712878" y="1752803"/>
                    </a:cubicBezTo>
                    <a:cubicBezTo>
                      <a:pt x="4712878" y="2015202"/>
                      <a:pt x="4495322" y="2234130"/>
                      <a:pt x="4206109" y="2284761"/>
                    </a:cubicBezTo>
                    <a:lnTo>
                      <a:pt x="4111353" y="2292934"/>
                    </a:lnTo>
                    <a:lnTo>
                      <a:pt x="4063085" y="2362267"/>
                    </a:lnTo>
                    <a:cubicBezTo>
                      <a:pt x="3937929" y="2506703"/>
                      <a:pt x="3725979" y="2601666"/>
                      <a:pt x="3485581" y="2601666"/>
                    </a:cubicBezTo>
                    <a:cubicBezTo>
                      <a:pt x="3275233" y="2601666"/>
                      <a:pt x="3086665" y="2528960"/>
                      <a:pt x="2958965" y="2414023"/>
                    </a:cubicBezTo>
                    <a:lnTo>
                      <a:pt x="2891646" y="2342037"/>
                    </a:lnTo>
                    <a:lnTo>
                      <a:pt x="2809272" y="2395027"/>
                    </a:lnTo>
                    <a:cubicBezTo>
                      <a:pt x="2698118" y="2453574"/>
                      <a:pt x="2564121" y="2487761"/>
                      <a:pt x="2419882" y="2487761"/>
                    </a:cubicBezTo>
                    <a:cubicBezTo>
                      <a:pt x="2323723" y="2487761"/>
                      <a:pt x="2232115" y="2472567"/>
                      <a:pt x="2148794" y="2445090"/>
                    </a:cubicBezTo>
                    <a:lnTo>
                      <a:pt x="2083340" y="2417391"/>
                    </a:lnTo>
                    <a:lnTo>
                      <a:pt x="2083008" y="2417790"/>
                    </a:lnTo>
                    <a:cubicBezTo>
                      <a:pt x="1983777" y="2516052"/>
                      <a:pt x="1846691" y="2576828"/>
                      <a:pt x="1695269" y="2576828"/>
                    </a:cubicBezTo>
                    <a:cubicBezTo>
                      <a:pt x="1505992" y="2576828"/>
                      <a:pt x="1339114" y="2481865"/>
                      <a:pt x="1240572" y="2337429"/>
                    </a:cubicBezTo>
                    <a:lnTo>
                      <a:pt x="1210362" y="2282314"/>
                    </a:lnTo>
                    <a:lnTo>
                      <a:pt x="1075254" y="2306808"/>
                    </a:lnTo>
                    <a:cubicBezTo>
                      <a:pt x="1022766" y="2313101"/>
                      <a:pt x="968726" y="2316385"/>
                      <a:pt x="913542" y="2316385"/>
                    </a:cubicBezTo>
                    <a:cubicBezTo>
                      <a:pt x="409007" y="2316385"/>
                      <a:pt x="0" y="2041873"/>
                      <a:pt x="0" y="1703246"/>
                    </a:cubicBezTo>
                    <a:cubicBezTo>
                      <a:pt x="0" y="1406947"/>
                      <a:pt x="313146" y="1159737"/>
                      <a:pt x="729432" y="1102564"/>
                    </a:cubicBezTo>
                    <a:lnTo>
                      <a:pt x="831658" y="1095647"/>
                    </a:lnTo>
                    <a:lnTo>
                      <a:pt x="853953" y="1024526"/>
                    </a:lnTo>
                    <a:cubicBezTo>
                      <a:pt x="937196" y="829639"/>
                      <a:pt x="1132075" y="692892"/>
                      <a:pt x="1359207" y="692892"/>
                    </a:cubicBezTo>
                    <a:cubicBezTo>
                      <a:pt x="1397062" y="692892"/>
                      <a:pt x="1434022" y="696691"/>
                      <a:pt x="1469718" y="703924"/>
                    </a:cubicBezTo>
                    <a:lnTo>
                      <a:pt x="1543161" y="726499"/>
                    </a:lnTo>
                    <a:lnTo>
                      <a:pt x="1581537" y="605939"/>
                    </a:lnTo>
                    <a:cubicBezTo>
                      <a:pt x="1735979" y="249854"/>
                      <a:pt x="2097536" y="0"/>
                      <a:pt x="2518935" y="0"/>
                    </a:cubicBezTo>
                    <a:close/>
                  </a:path>
                </a:pathLst>
              </a:custGeom>
              <a:gradFill>
                <a:gsLst>
                  <a:gs pos="0">
                    <a:srgbClr val="FFFFFF">
                      <a:alpha val="38000"/>
                    </a:srgbClr>
                  </a:gs>
                  <a:gs pos="100000">
                    <a:srgbClr val="FFFFFF">
                      <a:alpha val="45000"/>
                    </a:srgbClr>
                  </a:gs>
                  <a:gs pos="58000">
                    <a:srgbClr val="FFFFFF"/>
                  </a:gs>
                </a:gsLst>
                <a:lin ang="2700000" scaled="1"/>
              </a:grad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Intel Clear Light"/>
                  <a:ea typeface="+mn-ea"/>
                  <a:cs typeface="+mn-cs"/>
                </a:endParaRPr>
              </a:p>
            </p:txBody>
          </p:sp>
          <p:sp>
            <p:nvSpPr>
              <p:cNvPr id="189" name="Freeform 123">
                <a:extLst>
                  <a:ext uri="{FF2B5EF4-FFF2-40B4-BE49-F238E27FC236}">
                    <a16:creationId xmlns:a16="http://schemas.microsoft.com/office/drawing/2014/main" id="{ADA38768-5476-4123-849B-083B4F95AE15}"/>
                  </a:ext>
                </a:extLst>
              </p:cNvPr>
              <p:cNvSpPr/>
              <p:nvPr/>
            </p:nvSpPr>
            <p:spPr bwMode="auto">
              <a:xfrm>
                <a:off x="2070179" y="3356432"/>
                <a:ext cx="410741" cy="190101"/>
              </a:xfrm>
              <a:custGeom>
                <a:avLst/>
                <a:gdLst>
                  <a:gd name="connsiteX0" fmla="*/ 2518935 w 4712878"/>
                  <a:gd name="connsiteY0" fmla="*/ 0 h 2601666"/>
                  <a:gd name="connsiteX1" fmla="*/ 3515612 w 4712878"/>
                  <a:gd name="connsiteY1" fmla="*/ 792169 h 2601666"/>
                  <a:gd name="connsiteX2" fmla="*/ 3519929 w 4712878"/>
                  <a:gd name="connsiteY2" fmla="*/ 819751 h 2601666"/>
                  <a:gd name="connsiteX3" fmla="*/ 3533495 w 4712878"/>
                  <a:gd name="connsiteY3" fmla="*/ 821972 h 2601666"/>
                  <a:gd name="connsiteX4" fmla="*/ 4034365 w 4712878"/>
                  <a:gd name="connsiteY4" fmla="*/ 1124814 h 2601666"/>
                  <a:gd name="connsiteX5" fmla="*/ 4088876 w 4712878"/>
                  <a:gd name="connsiteY5" fmla="*/ 1210734 h 2601666"/>
                  <a:gd name="connsiteX6" fmla="*/ 4206109 w 4712878"/>
                  <a:gd name="connsiteY6" fmla="*/ 1220845 h 2601666"/>
                  <a:gd name="connsiteX7" fmla="*/ 4712878 w 4712878"/>
                  <a:gd name="connsiteY7" fmla="*/ 1752803 h 2601666"/>
                  <a:gd name="connsiteX8" fmla="*/ 4206109 w 4712878"/>
                  <a:gd name="connsiteY8" fmla="*/ 2284761 h 2601666"/>
                  <a:gd name="connsiteX9" fmla="*/ 4111353 w 4712878"/>
                  <a:gd name="connsiteY9" fmla="*/ 2292934 h 2601666"/>
                  <a:gd name="connsiteX10" fmla="*/ 4063085 w 4712878"/>
                  <a:gd name="connsiteY10" fmla="*/ 2362267 h 2601666"/>
                  <a:gd name="connsiteX11" fmla="*/ 3485581 w 4712878"/>
                  <a:gd name="connsiteY11" fmla="*/ 2601666 h 2601666"/>
                  <a:gd name="connsiteX12" fmla="*/ 2958965 w 4712878"/>
                  <a:gd name="connsiteY12" fmla="*/ 2414023 h 2601666"/>
                  <a:gd name="connsiteX13" fmla="*/ 2891646 w 4712878"/>
                  <a:gd name="connsiteY13" fmla="*/ 2342037 h 2601666"/>
                  <a:gd name="connsiteX14" fmla="*/ 2809272 w 4712878"/>
                  <a:gd name="connsiteY14" fmla="*/ 2395027 h 2601666"/>
                  <a:gd name="connsiteX15" fmla="*/ 2419882 w 4712878"/>
                  <a:gd name="connsiteY15" fmla="*/ 2487761 h 2601666"/>
                  <a:gd name="connsiteX16" fmla="*/ 2148794 w 4712878"/>
                  <a:gd name="connsiteY16" fmla="*/ 2445090 h 2601666"/>
                  <a:gd name="connsiteX17" fmla="*/ 2083340 w 4712878"/>
                  <a:gd name="connsiteY17" fmla="*/ 2417391 h 2601666"/>
                  <a:gd name="connsiteX18" fmla="*/ 2083008 w 4712878"/>
                  <a:gd name="connsiteY18" fmla="*/ 2417790 h 2601666"/>
                  <a:gd name="connsiteX19" fmla="*/ 1695269 w 4712878"/>
                  <a:gd name="connsiteY19" fmla="*/ 2576828 h 2601666"/>
                  <a:gd name="connsiteX20" fmla="*/ 1240572 w 4712878"/>
                  <a:gd name="connsiteY20" fmla="*/ 2337429 h 2601666"/>
                  <a:gd name="connsiteX21" fmla="*/ 1210362 w 4712878"/>
                  <a:gd name="connsiteY21" fmla="*/ 2282314 h 2601666"/>
                  <a:gd name="connsiteX22" fmla="*/ 1075254 w 4712878"/>
                  <a:gd name="connsiteY22" fmla="*/ 2306808 h 2601666"/>
                  <a:gd name="connsiteX23" fmla="*/ 913542 w 4712878"/>
                  <a:gd name="connsiteY23" fmla="*/ 2316385 h 2601666"/>
                  <a:gd name="connsiteX24" fmla="*/ 0 w 4712878"/>
                  <a:gd name="connsiteY24" fmla="*/ 1703246 h 2601666"/>
                  <a:gd name="connsiteX25" fmla="*/ 729432 w 4712878"/>
                  <a:gd name="connsiteY25" fmla="*/ 1102564 h 2601666"/>
                  <a:gd name="connsiteX26" fmla="*/ 831658 w 4712878"/>
                  <a:gd name="connsiteY26" fmla="*/ 1095647 h 2601666"/>
                  <a:gd name="connsiteX27" fmla="*/ 853953 w 4712878"/>
                  <a:gd name="connsiteY27" fmla="*/ 1024526 h 2601666"/>
                  <a:gd name="connsiteX28" fmla="*/ 1359207 w 4712878"/>
                  <a:gd name="connsiteY28" fmla="*/ 692892 h 2601666"/>
                  <a:gd name="connsiteX29" fmla="*/ 1469718 w 4712878"/>
                  <a:gd name="connsiteY29" fmla="*/ 703924 h 2601666"/>
                  <a:gd name="connsiteX30" fmla="*/ 1543161 w 4712878"/>
                  <a:gd name="connsiteY30" fmla="*/ 726499 h 2601666"/>
                  <a:gd name="connsiteX31" fmla="*/ 1581537 w 4712878"/>
                  <a:gd name="connsiteY31" fmla="*/ 605939 h 2601666"/>
                  <a:gd name="connsiteX32" fmla="*/ 2518935 w 4712878"/>
                  <a:gd name="connsiteY32" fmla="*/ 0 h 26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12878" h="2601666">
                    <a:moveTo>
                      <a:pt x="2518935" y="0"/>
                    </a:moveTo>
                    <a:cubicBezTo>
                      <a:pt x="3010567" y="0"/>
                      <a:pt x="3420749" y="340079"/>
                      <a:pt x="3515612" y="792169"/>
                    </a:cubicBezTo>
                    <a:lnTo>
                      <a:pt x="3519929" y="819751"/>
                    </a:lnTo>
                    <a:lnTo>
                      <a:pt x="3533495" y="821972"/>
                    </a:lnTo>
                    <a:cubicBezTo>
                      <a:pt x="3740690" y="867580"/>
                      <a:pt x="3917832" y="977241"/>
                      <a:pt x="4034365" y="1124814"/>
                    </a:cubicBezTo>
                    <a:lnTo>
                      <a:pt x="4088876" y="1210734"/>
                    </a:lnTo>
                    <a:lnTo>
                      <a:pt x="4206109" y="1220845"/>
                    </a:lnTo>
                    <a:cubicBezTo>
                      <a:pt x="4495322" y="1271477"/>
                      <a:pt x="4712878" y="1490404"/>
                      <a:pt x="4712878" y="1752803"/>
                    </a:cubicBezTo>
                    <a:cubicBezTo>
                      <a:pt x="4712878" y="2015202"/>
                      <a:pt x="4495322" y="2234130"/>
                      <a:pt x="4206109" y="2284761"/>
                    </a:cubicBezTo>
                    <a:lnTo>
                      <a:pt x="4111353" y="2292934"/>
                    </a:lnTo>
                    <a:lnTo>
                      <a:pt x="4063085" y="2362267"/>
                    </a:lnTo>
                    <a:cubicBezTo>
                      <a:pt x="3937929" y="2506703"/>
                      <a:pt x="3725979" y="2601666"/>
                      <a:pt x="3485581" y="2601666"/>
                    </a:cubicBezTo>
                    <a:cubicBezTo>
                      <a:pt x="3275233" y="2601666"/>
                      <a:pt x="3086665" y="2528960"/>
                      <a:pt x="2958965" y="2414023"/>
                    </a:cubicBezTo>
                    <a:lnTo>
                      <a:pt x="2891646" y="2342037"/>
                    </a:lnTo>
                    <a:lnTo>
                      <a:pt x="2809272" y="2395027"/>
                    </a:lnTo>
                    <a:cubicBezTo>
                      <a:pt x="2698118" y="2453574"/>
                      <a:pt x="2564121" y="2487761"/>
                      <a:pt x="2419882" y="2487761"/>
                    </a:cubicBezTo>
                    <a:cubicBezTo>
                      <a:pt x="2323723" y="2487761"/>
                      <a:pt x="2232115" y="2472567"/>
                      <a:pt x="2148794" y="2445090"/>
                    </a:cubicBezTo>
                    <a:lnTo>
                      <a:pt x="2083340" y="2417391"/>
                    </a:lnTo>
                    <a:lnTo>
                      <a:pt x="2083008" y="2417790"/>
                    </a:lnTo>
                    <a:cubicBezTo>
                      <a:pt x="1983777" y="2516052"/>
                      <a:pt x="1846691" y="2576828"/>
                      <a:pt x="1695269" y="2576828"/>
                    </a:cubicBezTo>
                    <a:cubicBezTo>
                      <a:pt x="1505992" y="2576828"/>
                      <a:pt x="1339114" y="2481865"/>
                      <a:pt x="1240572" y="2337429"/>
                    </a:cubicBezTo>
                    <a:lnTo>
                      <a:pt x="1210362" y="2282314"/>
                    </a:lnTo>
                    <a:lnTo>
                      <a:pt x="1075254" y="2306808"/>
                    </a:lnTo>
                    <a:cubicBezTo>
                      <a:pt x="1022766" y="2313101"/>
                      <a:pt x="968726" y="2316385"/>
                      <a:pt x="913542" y="2316385"/>
                    </a:cubicBezTo>
                    <a:cubicBezTo>
                      <a:pt x="409007" y="2316385"/>
                      <a:pt x="0" y="2041873"/>
                      <a:pt x="0" y="1703246"/>
                    </a:cubicBezTo>
                    <a:cubicBezTo>
                      <a:pt x="0" y="1406947"/>
                      <a:pt x="313146" y="1159737"/>
                      <a:pt x="729432" y="1102564"/>
                    </a:cubicBezTo>
                    <a:lnTo>
                      <a:pt x="831658" y="1095647"/>
                    </a:lnTo>
                    <a:lnTo>
                      <a:pt x="853953" y="1024526"/>
                    </a:lnTo>
                    <a:cubicBezTo>
                      <a:pt x="937196" y="829639"/>
                      <a:pt x="1132075" y="692892"/>
                      <a:pt x="1359207" y="692892"/>
                    </a:cubicBezTo>
                    <a:cubicBezTo>
                      <a:pt x="1397062" y="692892"/>
                      <a:pt x="1434022" y="696691"/>
                      <a:pt x="1469718" y="703924"/>
                    </a:cubicBezTo>
                    <a:lnTo>
                      <a:pt x="1543161" y="726499"/>
                    </a:lnTo>
                    <a:lnTo>
                      <a:pt x="1581537" y="605939"/>
                    </a:lnTo>
                    <a:cubicBezTo>
                      <a:pt x="1735979" y="249854"/>
                      <a:pt x="2097536" y="0"/>
                      <a:pt x="2518935" y="0"/>
                    </a:cubicBezTo>
                    <a:close/>
                  </a:path>
                </a:pathLst>
              </a:custGeom>
              <a:gradFill>
                <a:gsLst>
                  <a:gs pos="0">
                    <a:srgbClr val="FFFFFF">
                      <a:alpha val="38000"/>
                    </a:srgbClr>
                  </a:gs>
                  <a:gs pos="100000">
                    <a:srgbClr val="FFFFFF">
                      <a:alpha val="45000"/>
                    </a:srgbClr>
                  </a:gs>
                  <a:gs pos="58000">
                    <a:srgbClr val="FFFFFF"/>
                  </a:gs>
                </a:gsLst>
                <a:lin ang="2700000" scaled="1"/>
              </a:grad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Intel Clear Light"/>
                  <a:ea typeface="+mn-ea"/>
                  <a:cs typeface="+mn-cs"/>
                </a:endParaRPr>
              </a:p>
            </p:txBody>
          </p:sp>
          <p:sp>
            <p:nvSpPr>
              <p:cNvPr id="190" name="Freeform 123">
                <a:extLst>
                  <a:ext uri="{FF2B5EF4-FFF2-40B4-BE49-F238E27FC236}">
                    <a16:creationId xmlns:a16="http://schemas.microsoft.com/office/drawing/2014/main" id="{0DC38692-9A26-4849-802C-D0E35FA30DF6}"/>
                  </a:ext>
                </a:extLst>
              </p:cNvPr>
              <p:cNvSpPr/>
              <p:nvPr/>
            </p:nvSpPr>
            <p:spPr bwMode="auto">
              <a:xfrm>
                <a:off x="1255942" y="3406349"/>
                <a:ext cx="410741" cy="190101"/>
              </a:xfrm>
              <a:custGeom>
                <a:avLst/>
                <a:gdLst>
                  <a:gd name="connsiteX0" fmla="*/ 2518935 w 4712878"/>
                  <a:gd name="connsiteY0" fmla="*/ 0 h 2601666"/>
                  <a:gd name="connsiteX1" fmla="*/ 3515612 w 4712878"/>
                  <a:gd name="connsiteY1" fmla="*/ 792169 h 2601666"/>
                  <a:gd name="connsiteX2" fmla="*/ 3519929 w 4712878"/>
                  <a:gd name="connsiteY2" fmla="*/ 819751 h 2601666"/>
                  <a:gd name="connsiteX3" fmla="*/ 3533495 w 4712878"/>
                  <a:gd name="connsiteY3" fmla="*/ 821972 h 2601666"/>
                  <a:gd name="connsiteX4" fmla="*/ 4034365 w 4712878"/>
                  <a:gd name="connsiteY4" fmla="*/ 1124814 h 2601666"/>
                  <a:gd name="connsiteX5" fmla="*/ 4088876 w 4712878"/>
                  <a:gd name="connsiteY5" fmla="*/ 1210734 h 2601666"/>
                  <a:gd name="connsiteX6" fmla="*/ 4206109 w 4712878"/>
                  <a:gd name="connsiteY6" fmla="*/ 1220845 h 2601666"/>
                  <a:gd name="connsiteX7" fmla="*/ 4712878 w 4712878"/>
                  <a:gd name="connsiteY7" fmla="*/ 1752803 h 2601666"/>
                  <a:gd name="connsiteX8" fmla="*/ 4206109 w 4712878"/>
                  <a:gd name="connsiteY8" fmla="*/ 2284761 h 2601666"/>
                  <a:gd name="connsiteX9" fmla="*/ 4111353 w 4712878"/>
                  <a:gd name="connsiteY9" fmla="*/ 2292934 h 2601666"/>
                  <a:gd name="connsiteX10" fmla="*/ 4063085 w 4712878"/>
                  <a:gd name="connsiteY10" fmla="*/ 2362267 h 2601666"/>
                  <a:gd name="connsiteX11" fmla="*/ 3485581 w 4712878"/>
                  <a:gd name="connsiteY11" fmla="*/ 2601666 h 2601666"/>
                  <a:gd name="connsiteX12" fmla="*/ 2958965 w 4712878"/>
                  <a:gd name="connsiteY12" fmla="*/ 2414023 h 2601666"/>
                  <a:gd name="connsiteX13" fmla="*/ 2891646 w 4712878"/>
                  <a:gd name="connsiteY13" fmla="*/ 2342037 h 2601666"/>
                  <a:gd name="connsiteX14" fmla="*/ 2809272 w 4712878"/>
                  <a:gd name="connsiteY14" fmla="*/ 2395027 h 2601666"/>
                  <a:gd name="connsiteX15" fmla="*/ 2419882 w 4712878"/>
                  <a:gd name="connsiteY15" fmla="*/ 2487761 h 2601666"/>
                  <a:gd name="connsiteX16" fmla="*/ 2148794 w 4712878"/>
                  <a:gd name="connsiteY16" fmla="*/ 2445090 h 2601666"/>
                  <a:gd name="connsiteX17" fmla="*/ 2083340 w 4712878"/>
                  <a:gd name="connsiteY17" fmla="*/ 2417391 h 2601666"/>
                  <a:gd name="connsiteX18" fmla="*/ 2083008 w 4712878"/>
                  <a:gd name="connsiteY18" fmla="*/ 2417790 h 2601666"/>
                  <a:gd name="connsiteX19" fmla="*/ 1695269 w 4712878"/>
                  <a:gd name="connsiteY19" fmla="*/ 2576828 h 2601666"/>
                  <a:gd name="connsiteX20" fmla="*/ 1240572 w 4712878"/>
                  <a:gd name="connsiteY20" fmla="*/ 2337429 h 2601666"/>
                  <a:gd name="connsiteX21" fmla="*/ 1210362 w 4712878"/>
                  <a:gd name="connsiteY21" fmla="*/ 2282314 h 2601666"/>
                  <a:gd name="connsiteX22" fmla="*/ 1075254 w 4712878"/>
                  <a:gd name="connsiteY22" fmla="*/ 2306808 h 2601666"/>
                  <a:gd name="connsiteX23" fmla="*/ 913542 w 4712878"/>
                  <a:gd name="connsiteY23" fmla="*/ 2316385 h 2601666"/>
                  <a:gd name="connsiteX24" fmla="*/ 0 w 4712878"/>
                  <a:gd name="connsiteY24" fmla="*/ 1703246 h 2601666"/>
                  <a:gd name="connsiteX25" fmla="*/ 729432 w 4712878"/>
                  <a:gd name="connsiteY25" fmla="*/ 1102564 h 2601666"/>
                  <a:gd name="connsiteX26" fmla="*/ 831658 w 4712878"/>
                  <a:gd name="connsiteY26" fmla="*/ 1095647 h 2601666"/>
                  <a:gd name="connsiteX27" fmla="*/ 853953 w 4712878"/>
                  <a:gd name="connsiteY27" fmla="*/ 1024526 h 2601666"/>
                  <a:gd name="connsiteX28" fmla="*/ 1359207 w 4712878"/>
                  <a:gd name="connsiteY28" fmla="*/ 692892 h 2601666"/>
                  <a:gd name="connsiteX29" fmla="*/ 1469718 w 4712878"/>
                  <a:gd name="connsiteY29" fmla="*/ 703924 h 2601666"/>
                  <a:gd name="connsiteX30" fmla="*/ 1543161 w 4712878"/>
                  <a:gd name="connsiteY30" fmla="*/ 726499 h 2601666"/>
                  <a:gd name="connsiteX31" fmla="*/ 1581537 w 4712878"/>
                  <a:gd name="connsiteY31" fmla="*/ 605939 h 2601666"/>
                  <a:gd name="connsiteX32" fmla="*/ 2518935 w 4712878"/>
                  <a:gd name="connsiteY32" fmla="*/ 0 h 26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12878" h="2601666">
                    <a:moveTo>
                      <a:pt x="2518935" y="0"/>
                    </a:moveTo>
                    <a:cubicBezTo>
                      <a:pt x="3010567" y="0"/>
                      <a:pt x="3420749" y="340079"/>
                      <a:pt x="3515612" y="792169"/>
                    </a:cubicBezTo>
                    <a:lnTo>
                      <a:pt x="3519929" y="819751"/>
                    </a:lnTo>
                    <a:lnTo>
                      <a:pt x="3533495" y="821972"/>
                    </a:lnTo>
                    <a:cubicBezTo>
                      <a:pt x="3740690" y="867580"/>
                      <a:pt x="3917832" y="977241"/>
                      <a:pt x="4034365" y="1124814"/>
                    </a:cubicBezTo>
                    <a:lnTo>
                      <a:pt x="4088876" y="1210734"/>
                    </a:lnTo>
                    <a:lnTo>
                      <a:pt x="4206109" y="1220845"/>
                    </a:lnTo>
                    <a:cubicBezTo>
                      <a:pt x="4495322" y="1271477"/>
                      <a:pt x="4712878" y="1490404"/>
                      <a:pt x="4712878" y="1752803"/>
                    </a:cubicBezTo>
                    <a:cubicBezTo>
                      <a:pt x="4712878" y="2015202"/>
                      <a:pt x="4495322" y="2234130"/>
                      <a:pt x="4206109" y="2284761"/>
                    </a:cubicBezTo>
                    <a:lnTo>
                      <a:pt x="4111353" y="2292934"/>
                    </a:lnTo>
                    <a:lnTo>
                      <a:pt x="4063085" y="2362267"/>
                    </a:lnTo>
                    <a:cubicBezTo>
                      <a:pt x="3937929" y="2506703"/>
                      <a:pt x="3725979" y="2601666"/>
                      <a:pt x="3485581" y="2601666"/>
                    </a:cubicBezTo>
                    <a:cubicBezTo>
                      <a:pt x="3275233" y="2601666"/>
                      <a:pt x="3086665" y="2528960"/>
                      <a:pt x="2958965" y="2414023"/>
                    </a:cubicBezTo>
                    <a:lnTo>
                      <a:pt x="2891646" y="2342037"/>
                    </a:lnTo>
                    <a:lnTo>
                      <a:pt x="2809272" y="2395027"/>
                    </a:lnTo>
                    <a:cubicBezTo>
                      <a:pt x="2698118" y="2453574"/>
                      <a:pt x="2564121" y="2487761"/>
                      <a:pt x="2419882" y="2487761"/>
                    </a:cubicBezTo>
                    <a:cubicBezTo>
                      <a:pt x="2323723" y="2487761"/>
                      <a:pt x="2232115" y="2472567"/>
                      <a:pt x="2148794" y="2445090"/>
                    </a:cubicBezTo>
                    <a:lnTo>
                      <a:pt x="2083340" y="2417391"/>
                    </a:lnTo>
                    <a:lnTo>
                      <a:pt x="2083008" y="2417790"/>
                    </a:lnTo>
                    <a:cubicBezTo>
                      <a:pt x="1983777" y="2516052"/>
                      <a:pt x="1846691" y="2576828"/>
                      <a:pt x="1695269" y="2576828"/>
                    </a:cubicBezTo>
                    <a:cubicBezTo>
                      <a:pt x="1505992" y="2576828"/>
                      <a:pt x="1339114" y="2481865"/>
                      <a:pt x="1240572" y="2337429"/>
                    </a:cubicBezTo>
                    <a:lnTo>
                      <a:pt x="1210362" y="2282314"/>
                    </a:lnTo>
                    <a:lnTo>
                      <a:pt x="1075254" y="2306808"/>
                    </a:lnTo>
                    <a:cubicBezTo>
                      <a:pt x="1022766" y="2313101"/>
                      <a:pt x="968726" y="2316385"/>
                      <a:pt x="913542" y="2316385"/>
                    </a:cubicBezTo>
                    <a:cubicBezTo>
                      <a:pt x="409007" y="2316385"/>
                      <a:pt x="0" y="2041873"/>
                      <a:pt x="0" y="1703246"/>
                    </a:cubicBezTo>
                    <a:cubicBezTo>
                      <a:pt x="0" y="1406947"/>
                      <a:pt x="313146" y="1159737"/>
                      <a:pt x="729432" y="1102564"/>
                    </a:cubicBezTo>
                    <a:lnTo>
                      <a:pt x="831658" y="1095647"/>
                    </a:lnTo>
                    <a:lnTo>
                      <a:pt x="853953" y="1024526"/>
                    </a:lnTo>
                    <a:cubicBezTo>
                      <a:pt x="937196" y="829639"/>
                      <a:pt x="1132075" y="692892"/>
                      <a:pt x="1359207" y="692892"/>
                    </a:cubicBezTo>
                    <a:cubicBezTo>
                      <a:pt x="1397062" y="692892"/>
                      <a:pt x="1434022" y="696691"/>
                      <a:pt x="1469718" y="703924"/>
                    </a:cubicBezTo>
                    <a:lnTo>
                      <a:pt x="1543161" y="726499"/>
                    </a:lnTo>
                    <a:lnTo>
                      <a:pt x="1581537" y="605939"/>
                    </a:lnTo>
                    <a:cubicBezTo>
                      <a:pt x="1735979" y="249854"/>
                      <a:pt x="2097536" y="0"/>
                      <a:pt x="2518935" y="0"/>
                    </a:cubicBezTo>
                    <a:close/>
                  </a:path>
                </a:pathLst>
              </a:custGeom>
              <a:gradFill>
                <a:gsLst>
                  <a:gs pos="0">
                    <a:srgbClr val="FFFFFF">
                      <a:alpha val="38000"/>
                    </a:srgbClr>
                  </a:gs>
                  <a:gs pos="100000">
                    <a:srgbClr val="FFFFFF">
                      <a:alpha val="45000"/>
                    </a:srgbClr>
                  </a:gs>
                  <a:gs pos="58000">
                    <a:srgbClr val="FFFFFF"/>
                  </a:gs>
                </a:gsLst>
                <a:lin ang="2700000" scaled="1"/>
              </a:gradFill>
              <a:ln w="3931"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Intel Clear Light"/>
                  <a:ea typeface="+mn-ea"/>
                  <a:cs typeface="+mn-cs"/>
                </a:endParaRPr>
              </a:p>
            </p:txBody>
          </p:sp>
        </p:grpSp>
      </p:grpSp>
      <p:grpSp>
        <p:nvGrpSpPr>
          <p:cNvPr id="220" name="Group 219">
            <a:extLst>
              <a:ext uri="{FF2B5EF4-FFF2-40B4-BE49-F238E27FC236}">
                <a16:creationId xmlns:a16="http://schemas.microsoft.com/office/drawing/2014/main" id="{5B74EFEF-704C-4ACE-8531-CABC84FD2605}"/>
              </a:ext>
            </a:extLst>
          </p:cNvPr>
          <p:cNvGrpSpPr>
            <a:grpSpLocks noChangeAspect="1"/>
          </p:cNvGrpSpPr>
          <p:nvPr/>
        </p:nvGrpSpPr>
        <p:grpSpPr>
          <a:xfrm>
            <a:off x="5821679" y="2909382"/>
            <a:ext cx="548640" cy="550002"/>
            <a:chOff x="5817050" y="3010366"/>
            <a:chExt cx="572180" cy="573601"/>
          </a:xfrm>
        </p:grpSpPr>
        <p:sp>
          <p:nvSpPr>
            <p:cNvPr id="209" name="Freeform: Shape 14">
              <a:extLst>
                <a:ext uri="{FF2B5EF4-FFF2-40B4-BE49-F238E27FC236}">
                  <a16:creationId xmlns:a16="http://schemas.microsoft.com/office/drawing/2014/main" id="{975CAAFE-685B-4C14-92EE-DC78BFE96E5F}"/>
                </a:ext>
              </a:extLst>
            </p:cNvPr>
            <p:cNvSpPr/>
            <p:nvPr/>
          </p:nvSpPr>
          <p:spPr>
            <a:xfrm>
              <a:off x="5817050" y="3010366"/>
              <a:ext cx="572180" cy="573601"/>
            </a:xfrm>
            <a:custGeom>
              <a:avLst/>
              <a:gdLst>
                <a:gd name="connsiteX0" fmla="*/ 3780473 w 3838575"/>
                <a:gd name="connsiteY0" fmla="*/ 1734503 h 3848100"/>
                <a:gd name="connsiteX1" fmla="*/ 3563303 w 3838575"/>
                <a:gd name="connsiteY1" fmla="*/ 1669733 h 3848100"/>
                <a:gd name="connsiteX2" fmla="*/ 3497580 w 3838575"/>
                <a:gd name="connsiteY2" fmla="*/ 1597343 h 3848100"/>
                <a:gd name="connsiteX3" fmla="*/ 3450908 w 3838575"/>
                <a:gd name="connsiteY3" fmla="*/ 1424940 h 3848100"/>
                <a:gd name="connsiteX4" fmla="*/ 3472815 w 3838575"/>
                <a:gd name="connsiteY4" fmla="*/ 1328738 h 3848100"/>
                <a:gd name="connsiteX5" fmla="*/ 3629025 w 3838575"/>
                <a:gd name="connsiteY5" fmla="*/ 1166813 h 3848100"/>
                <a:gd name="connsiteX6" fmla="*/ 3642360 w 3838575"/>
                <a:gd name="connsiteY6" fmla="*/ 1053465 h 3848100"/>
                <a:gd name="connsiteX7" fmla="*/ 3540443 w 3838575"/>
                <a:gd name="connsiteY7" fmla="*/ 876300 h 3848100"/>
                <a:gd name="connsiteX8" fmla="*/ 3436620 w 3838575"/>
                <a:gd name="connsiteY8" fmla="*/ 831533 h 3848100"/>
                <a:gd name="connsiteX9" fmla="*/ 3215640 w 3838575"/>
                <a:gd name="connsiteY9" fmla="*/ 883920 h 3848100"/>
                <a:gd name="connsiteX10" fmla="*/ 3122295 w 3838575"/>
                <a:gd name="connsiteY10" fmla="*/ 854393 h 3848100"/>
                <a:gd name="connsiteX11" fmla="*/ 2995613 w 3838575"/>
                <a:gd name="connsiteY11" fmla="*/ 727710 h 3848100"/>
                <a:gd name="connsiteX12" fmla="*/ 2966085 w 3838575"/>
                <a:gd name="connsiteY12" fmla="*/ 634365 h 3848100"/>
                <a:gd name="connsiteX13" fmla="*/ 3020378 w 3838575"/>
                <a:gd name="connsiteY13" fmla="*/ 416243 h 3848100"/>
                <a:gd name="connsiteX14" fmla="*/ 2975610 w 3838575"/>
                <a:gd name="connsiteY14" fmla="*/ 311468 h 3848100"/>
                <a:gd name="connsiteX15" fmla="*/ 2799398 w 3838575"/>
                <a:gd name="connsiteY15" fmla="*/ 209550 h 3848100"/>
                <a:gd name="connsiteX16" fmla="*/ 2687003 w 3838575"/>
                <a:gd name="connsiteY16" fmla="*/ 222885 h 3848100"/>
                <a:gd name="connsiteX17" fmla="*/ 2521268 w 3838575"/>
                <a:gd name="connsiteY17" fmla="*/ 379095 h 3848100"/>
                <a:gd name="connsiteX18" fmla="*/ 2426018 w 3838575"/>
                <a:gd name="connsiteY18" fmla="*/ 400050 h 3848100"/>
                <a:gd name="connsiteX19" fmla="*/ 2253615 w 3838575"/>
                <a:gd name="connsiteY19" fmla="*/ 353378 h 3848100"/>
                <a:gd name="connsiteX20" fmla="*/ 2181225 w 3838575"/>
                <a:gd name="connsiteY20" fmla="*/ 286703 h 3848100"/>
                <a:gd name="connsiteX21" fmla="*/ 2118360 w 3838575"/>
                <a:gd name="connsiteY21" fmla="*/ 70485 h 3848100"/>
                <a:gd name="connsiteX22" fmla="*/ 2026920 w 3838575"/>
                <a:gd name="connsiteY22" fmla="*/ 0 h 3848100"/>
                <a:gd name="connsiteX23" fmla="*/ 1823085 w 3838575"/>
                <a:gd name="connsiteY23" fmla="*/ 0 h 3848100"/>
                <a:gd name="connsiteX24" fmla="*/ 1732598 w 3838575"/>
                <a:gd name="connsiteY24" fmla="*/ 67628 h 3848100"/>
                <a:gd name="connsiteX25" fmla="*/ 1666875 w 3838575"/>
                <a:gd name="connsiteY25" fmla="*/ 285750 h 3848100"/>
                <a:gd name="connsiteX26" fmla="*/ 1594485 w 3838575"/>
                <a:gd name="connsiteY26" fmla="*/ 351473 h 3848100"/>
                <a:gd name="connsiteX27" fmla="*/ 1422083 w 3838575"/>
                <a:gd name="connsiteY27" fmla="*/ 398145 h 3848100"/>
                <a:gd name="connsiteX28" fmla="*/ 1325880 w 3838575"/>
                <a:gd name="connsiteY28" fmla="*/ 376238 h 3848100"/>
                <a:gd name="connsiteX29" fmla="*/ 1163955 w 3838575"/>
                <a:gd name="connsiteY29" fmla="*/ 220028 h 3848100"/>
                <a:gd name="connsiteX30" fmla="*/ 1050608 w 3838575"/>
                <a:gd name="connsiteY30" fmla="*/ 206693 h 3848100"/>
                <a:gd name="connsiteX31" fmla="*/ 874395 w 3838575"/>
                <a:gd name="connsiteY31" fmla="*/ 307658 h 3848100"/>
                <a:gd name="connsiteX32" fmla="*/ 829628 w 3838575"/>
                <a:gd name="connsiteY32" fmla="*/ 411480 h 3848100"/>
                <a:gd name="connsiteX33" fmla="*/ 882015 w 3838575"/>
                <a:gd name="connsiteY33" fmla="*/ 632460 h 3848100"/>
                <a:gd name="connsiteX34" fmla="*/ 852488 w 3838575"/>
                <a:gd name="connsiteY34" fmla="*/ 725805 h 3848100"/>
                <a:gd name="connsiteX35" fmla="*/ 725805 w 3838575"/>
                <a:gd name="connsiteY35" fmla="*/ 852488 h 3848100"/>
                <a:gd name="connsiteX36" fmla="*/ 632460 w 3838575"/>
                <a:gd name="connsiteY36" fmla="*/ 882015 h 3848100"/>
                <a:gd name="connsiteX37" fmla="*/ 414338 w 3838575"/>
                <a:gd name="connsiteY37" fmla="*/ 827723 h 3848100"/>
                <a:gd name="connsiteX38" fmla="*/ 309563 w 3838575"/>
                <a:gd name="connsiteY38" fmla="*/ 872490 h 3848100"/>
                <a:gd name="connsiteX39" fmla="*/ 207645 w 3838575"/>
                <a:gd name="connsiteY39" fmla="*/ 1048703 h 3848100"/>
                <a:gd name="connsiteX40" fmla="*/ 220980 w 3838575"/>
                <a:gd name="connsiteY40" fmla="*/ 1161098 h 3848100"/>
                <a:gd name="connsiteX41" fmla="*/ 377190 w 3838575"/>
                <a:gd name="connsiteY41" fmla="*/ 1326833 h 3848100"/>
                <a:gd name="connsiteX42" fmla="*/ 398145 w 3838575"/>
                <a:gd name="connsiteY42" fmla="*/ 1422083 h 3848100"/>
                <a:gd name="connsiteX43" fmla="*/ 351473 w 3838575"/>
                <a:gd name="connsiteY43" fmla="*/ 1594485 h 3848100"/>
                <a:gd name="connsiteX44" fmla="*/ 284798 w 3838575"/>
                <a:gd name="connsiteY44" fmla="*/ 1666875 h 3848100"/>
                <a:gd name="connsiteX45" fmla="*/ 68580 w 3838575"/>
                <a:gd name="connsiteY45" fmla="*/ 1729740 h 3848100"/>
                <a:gd name="connsiteX46" fmla="*/ 0 w 3838575"/>
                <a:gd name="connsiteY46" fmla="*/ 1821180 h 3848100"/>
                <a:gd name="connsiteX47" fmla="*/ 0 w 3838575"/>
                <a:gd name="connsiteY47" fmla="*/ 2025015 h 3848100"/>
                <a:gd name="connsiteX48" fmla="*/ 67628 w 3838575"/>
                <a:gd name="connsiteY48" fmla="*/ 2115503 h 3848100"/>
                <a:gd name="connsiteX49" fmla="*/ 283845 w 3838575"/>
                <a:gd name="connsiteY49" fmla="*/ 2181225 h 3848100"/>
                <a:gd name="connsiteX50" fmla="*/ 349568 w 3838575"/>
                <a:gd name="connsiteY50" fmla="*/ 2253615 h 3848100"/>
                <a:gd name="connsiteX51" fmla="*/ 396240 w 3838575"/>
                <a:gd name="connsiteY51" fmla="*/ 2426018 h 3848100"/>
                <a:gd name="connsiteX52" fmla="*/ 374333 w 3838575"/>
                <a:gd name="connsiteY52" fmla="*/ 2522220 h 3848100"/>
                <a:gd name="connsiteX53" fmla="*/ 218123 w 3838575"/>
                <a:gd name="connsiteY53" fmla="*/ 2684145 h 3848100"/>
                <a:gd name="connsiteX54" fmla="*/ 204788 w 3838575"/>
                <a:gd name="connsiteY54" fmla="*/ 2797493 h 3848100"/>
                <a:gd name="connsiteX55" fmla="*/ 306705 w 3838575"/>
                <a:gd name="connsiteY55" fmla="*/ 2973705 h 3848100"/>
                <a:gd name="connsiteX56" fmla="*/ 410528 w 3838575"/>
                <a:gd name="connsiteY56" fmla="*/ 3018473 h 3848100"/>
                <a:gd name="connsiteX57" fmla="*/ 631508 w 3838575"/>
                <a:gd name="connsiteY57" fmla="*/ 2966085 h 3848100"/>
                <a:gd name="connsiteX58" fmla="*/ 724853 w 3838575"/>
                <a:gd name="connsiteY58" fmla="*/ 2995613 h 3848100"/>
                <a:gd name="connsiteX59" fmla="*/ 851535 w 3838575"/>
                <a:gd name="connsiteY59" fmla="*/ 3122295 h 3848100"/>
                <a:gd name="connsiteX60" fmla="*/ 881063 w 3838575"/>
                <a:gd name="connsiteY60" fmla="*/ 3215640 h 3848100"/>
                <a:gd name="connsiteX61" fmla="*/ 826770 w 3838575"/>
                <a:gd name="connsiteY61" fmla="*/ 3433763 h 3848100"/>
                <a:gd name="connsiteX62" fmla="*/ 871538 w 3838575"/>
                <a:gd name="connsiteY62" fmla="*/ 3538538 h 3848100"/>
                <a:gd name="connsiteX63" fmla="*/ 1047750 w 3838575"/>
                <a:gd name="connsiteY63" fmla="*/ 3640455 h 3848100"/>
                <a:gd name="connsiteX64" fmla="*/ 1160145 w 3838575"/>
                <a:gd name="connsiteY64" fmla="*/ 3627120 h 3848100"/>
                <a:gd name="connsiteX65" fmla="*/ 1325880 w 3838575"/>
                <a:gd name="connsiteY65" fmla="*/ 3470910 h 3848100"/>
                <a:gd name="connsiteX66" fmla="*/ 1421130 w 3838575"/>
                <a:gd name="connsiteY66" fmla="*/ 3449955 h 3848100"/>
                <a:gd name="connsiteX67" fmla="*/ 1593533 w 3838575"/>
                <a:gd name="connsiteY67" fmla="*/ 3496628 h 3848100"/>
                <a:gd name="connsiteX68" fmla="*/ 1665923 w 3838575"/>
                <a:gd name="connsiteY68" fmla="*/ 3563303 h 3848100"/>
                <a:gd name="connsiteX69" fmla="*/ 1728788 w 3838575"/>
                <a:gd name="connsiteY69" fmla="*/ 3779520 h 3848100"/>
                <a:gd name="connsiteX70" fmla="*/ 1820228 w 3838575"/>
                <a:gd name="connsiteY70" fmla="*/ 3848100 h 3848100"/>
                <a:gd name="connsiteX71" fmla="*/ 2024063 w 3838575"/>
                <a:gd name="connsiteY71" fmla="*/ 3848100 h 3848100"/>
                <a:gd name="connsiteX72" fmla="*/ 2114550 w 3838575"/>
                <a:gd name="connsiteY72" fmla="*/ 3780473 h 3848100"/>
                <a:gd name="connsiteX73" fmla="*/ 2179320 w 3838575"/>
                <a:gd name="connsiteY73" fmla="*/ 3563303 h 3848100"/>
                <a:gd name="connsiteX74" fmla="*/ 2251710 w 3838575"/>
                <a:gd name="connsiteY74" fmla="*/ 3497580 h 3848100"/>
                <a:gd name="connsiteX75" fmla="*/ 2424113 w 3838575"/>
                <a:gd name="connsiteY75" fmla="*/ 3450908 h 3848100"/>
                <a:gd name="connsiteX76" fmla="*/ 2520315 w 3838575"/>
                <a:gd name="connsiteY76" fmla="*/ 3472815 h 3848100"/>
                <a:gd name="connsiteX77" fmla="*/ 2682240 w 3838575"/>
                <a:gd name="connsiteY77" fmla="*/ 3629025 h 3848100"/>
                <a:gd name="connsiteX78" fmla="*/ 2795588 w 3838575"/>
                <a:gd name="connsiteY78" fmla="*/ 3642360 h 3848100"/>
                <a:gd name="connsiteX79" fmla="*/ 2971800 w 3838575"/>
                <a:gd name="connsiteY79" fmla="*/ 3540443 h 3848100"/>
                <a:gd name="connsiteX80" fmla="*/ 3016568 w 3838575"/>
                <a:gd name="connsiteY80" fmla="*/ 3436620 h 3848100"/>
                <a:gd name="connsiteX81" fmla="*/ 2964180 w 3838575"/>
                <a:gd name="connsiteY81" fmla="*/ 3215640 h 3848100"/>
                <a:gd name="connsiteX82" fmla="*/ 2993708 w 3838575"/>
                <a:gd name="connsiteY82" fmla="*/ 3122295 h 3848100"/>
                <a:gd name="connsiteX83" fmla="*/ 3120390 w 3838575"/>
                <a:gd name="connsiteY83" fmla="*/ 2995613 h 3848100"/>
                <a:gd name="connsiteX84" fmla="*/ 3213735 w 3838575"/>
                <a:gd name="connsiteY84" fmla="*/ 2966085 h 3848100"/>
                <a:gd name="connsiteX85" fmla="*/ 3431858 w 3838575"/>
                <a:gd name="connsiteY85" fmla="*/ 3020378 h 3848100"/>
                <a:gd name="connsiteX86" fmla="*/ 3536633 w 3838575"/>
                <a:gd name="connsiteY86" fmla="*/ 2975610 h 3848100"/>
                <a:gd name="connsiteX87" fmla="*/ 3638550 w 3838575"/>
                <a:gd name="connsiteY87" fmla="*/ 2799398 h 3848100"/>
                <a:gd name="connsiteX88" fmla="*/ 3625215 w 3838575"/>
                <a:gd name="connsiteY88" fmla="*/ 2687003 h 3848100"/>
                <a:gd name="connsiteX89" fmla="*/ 3469005 w 3838575"/>
                <a:gd name="connsiteY89" fmla="*/ 2521268 h 3848100"/>
                <a:gd name="connsiteX90" fmla="*/ 3448050 w 3838575"/>
                <a:gd name="connsiteY90" fmla="*/ 2426018 h 3848100"/>
                <a:gd name="connsiteX91" fmla="*/ 3494723 w 3838575"/>
                <a:gd name="connsiteY91" fmla="*/ 2253615 h 3848100"/>
                <a:gd name="connsiteX92" fmla="*/ 3561398 w 3838575"/>
                <a:gd name="connsiteY92" fmla="*/ 2181225 h 3848100"/>
                <a:gd name="connsiteX93" fmla="*/ 3777615 w 3838575"/>
                <a:gd name="connsiteY93" fmla="*/ 2118360 h 3848100"/>
                <a:gd name="connsiteX94" fmla="*/ 3846195 w 3838575"/>
                <a:gd name="connsiteY94" fmla="*/ 2026920 h 3848100"/>
                <a:gd name="connsiteX95" fmla="*/ 3846195 w 3838575"/>
                <a:gd name="connsiteY95" fmla="*/ 1823085 h 3848100"/>
                <a:gd name="connsiteX96" fmla="*/ 3780473 w 3838575"/>
                <a:gd name="connsiteY96" fmla="*/ 1734503 h 3848100"/>
                <a:gd name="connsiteX97" fmla="*/ 2496503 w 3838575"/>
                <a:gd name="connsiteY97" fmla="*/ 2952750 h 3848100"/>
                <a:gd name="connsiteX98" fmla="*/ 899160 w 3838575"/>
                <a:gd name="connsiteY98" fmla="*/ 2505075 h 3848100"/>
                <a:gd name="connsiteX99" fmla="*/ 1349693 w 3838575"/>
                <a:gd name="connsiteY99" fmla="*/ 898208 h 3848100"/>
                <a:gd name="connsiteX100" fmla="*/ 2947035 w 3838575"/>
                <a:gd name="connsiteY100" fmla="*/ 1345883 h 3848100"/>
                <a:gd name="connsiteX101" fmla="*/ 2496503 w 3838575"/>
                <a:gd name="connsiteY101" fmla="*/ 2952750 h 384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838575" h="3848100">
                  <a:moveTo>
                    <a:pt x="3780473" y="1734503"/>
                  </a:moveTo>
                  <a:lnTo>
                    <a:pt x="3563303" y="1669733"/>
                  </a:lnTo>
                  <a:cubicBezTo>
                    <a:pt x="3529965" y="1659255"/>
                    <a:pt x="3505200" y="1631633"/>
                    <a:pt x="3497580" y="1597343"/>
                  </a:cubicBezTo>
                  <a:cubicBezTo>
                    <a:pt x="3485198" y="1539240"/>
                    <a:pt x="3469958" y="1481138"/>
                    <a:pt x="3450908" y="1424940"/>
                  </a:cubicBezTo>
                  <a:cubicBezTo>
                    <a:pt x="3439478" y="1391603"/>
                    <a:pt x="3448050" y="1354455"/>
                    <a:pt x="3472815" y="1328738"/>
                  </a:cubicBezTo>
                  <a:lnTo>
                    <a:pt x="3629025" y="1166813"/>
                  </a:lnTo>
                  <a:cubicBezTo>
                    <a:pt x="3658553" y="1136333"/>
                    <a:pt x="3664268" y="1090613"/>
                    <a:pt x="3642360" y="1053465"/>
                  </a:cubicBezTo>
                  <a:lnTo>
                    <a:pt x="3540443" y="876300"/>
                  </a:lnTo>
                  <a:cubicBezTo>
                    <a:pt x="3519488" y="840105"/>
                    <a:pt x="3477578" y="822008"/>
                    <a:pt x="3436620" y="831533"/>
                  </a:cubicBezTo>
                  <a:lnTo>
                    <a:pt x="3215640" y="883920"/>
                  </a:lnTo>
                  <a:cubicBezTo>
                    <a:pt x="3181350" y="891540"/>
                    <a:pt x="3146108" y="880110"/>
                    <a:pt x="3122295" y="854393"/>
                  </a:cubicBezTo>
                  <a:cubicBezTo>
                    <a:pt x="3082290" y="809625"/>
                    <a:pt x="3040380" y="766763"/>
                    <a:pt x="2995613" y="727710"/>
                  </a:cubicBezTo>
                  <a:cubicBezTo>
                    <a:pt x="2968943" y="703898"/>
                    <a:pt x="2957513" y="668655"/>
                    <a:pt x="2966085" y="634365"/>
                  </a:cubicBezTo>
                  <a:lnTo>
                    <a:pt x="3020378" y="416243"/>
                  </a:lnTo>
                  <a:cubicBezTo>
                    <a:pt x="3030855" y="375285"/>
                    <a:pt x="3012758" y="332423"/>
                    <a:pt x="2975610" y="311468"/>
                  </a:cubicBezTo>
                  <a:lnTo>
                    <a:pt x="2799398" y="209550"/>
                  </a:lnTo>
                  <a:cubicBezTo>
                    <a:pt x="2763203" y="188595"/>
                    <a:pt x="2717483" y="194310"/>
                    <a:pt x="2687003" y="222885"/>
                  </a:cubicBezTo>
                  <a:lnTo>
                    <a:pt x="2521268" y="379095"/>
                  </a:lnTo>
                  <a:cubicBezTo>
                    <a:pt x="2495550" y="402908"/>
                    <a:pt x="2459355" y="410528"/>
                    <a:pt x="2426018" y="400050"/>
                  </a:cubicBezTo>
                  <a:cubicBezTo>
                    <a:pt x="2369820" y="381000"/>
                    <a:pt x="2311718" y="365760"/>
                    <a:pt x="2253615" y="353378"/>
                  </a:cubicBezTo>
                  <a:cubicBezTo>
                    <a:pt x="2219325" y="345758"/>
                    <a:pt x="2190750" y="320993"/>
                    <a:pt x="2181225" y="286703"/>
                  </a:cubicBezTo>
                  <a:lnTo>
                    <a:pt x="2118360" y="70485"/>
                  </a:lnTo>
                  <a:cubicBezTo>
                    <a:pt x="2106930" y="27623"/>
                    <a:pt x="2069783" y="0"/>
                    <a:pt x="2026920" y="0"/>
                  </a:cubicBezTo>
                  <a:lnTo>
                    <a:pt x="1823085" y="0"/>
                  </a:lnTo>
                  <a:cubicBezTo>
                    <a:pt x="1781175" y="0"/>
                    <a:pt x="1744028" y="27623"/>
                    <a:pt x="1732598" y="67628"/>
                  </a:cubicBezTo>
                  <a:lnTo>
                    <a:pt x="1666875" y="285750"/>
                  </a:lnTo>
                  <a:cubicBezTo>
                    <a:pt x="1656398" y="319088"/>
                    <a:pt x="1628775" y="343853"/>
                    <a:pt x="1594485" y="351473"/>
                  </a:cubicBezTo>
                  <a:cubicBezTo>
                    <a:pt x="1536383" y="363855"/>
                    <a:pt x="1478280" y="379095"/>
                    <a:pt x="1422083" y="398145"/>
                  </a:cubicBezTo>
                  <a:cubicBezTo>
                    <a:pt x="1388745" y="409575"/>
                    <a:pt x="1351598" y="401003"/>
                    <a:pt x="1325880" y="376238"/>
                  </a:cubicBezTo>
                  <a:lnTo>
                    <a:pt x="1163955" y="220028"/>
                  </a:lnTo>
                  <a:cubicBezTo>
                    <a:pt x="1133475" y="190500"/>
                    <a:pt x="1087755" y="184785"/>
                    <a:pt x="1050608" y="206693"/>
                  </a:cubicBezTo>
                  <a:lnTo>
                    <a:pt x="874395" y="307658"/>
                  </a:lnTo>
                  <a:cubicBezTo>
                    <a:pt x="838200" y="328613"/>
                    <a:pt x="820103" y="370523"/>
                    <a:pt x="829628" y="411480"/>
                  </a:cubicBezTo>
                  <a:lnTo>
                    <a:pt x="882015" y="632460"/>
                  </a:lnTo>
                  <a:cubicBezTo>
                    <a:pt x="889635" y="666750"/>
                    <a:pt x="878205" y="701993"/>
                    <a:pt x="852488" y="725805"/>
                  </a:cubicBezTo>
                  <a:cubicBezTo>
                    <a:pt x="807720" y="765810"/>
                    <a:pt x="764858" y="807720"/>
                    <a:pt x="725805" y="852488"/>
                  </a:cubicBezTo>
                  <a:cubicBezTo>
                    <a:pt x="701993" y="879158"/>
                    <a:pt x="666750" y="890588"/>
                    <a:pt x="632460" y="882015"/>
                  </a:cubicBezTo>
                  <a:lnTo>
                    <a:pt x="414338" y="827723"/>
                  </a:lnTo>
                  <a:cubicBezTo>
                    <a:pt x="373380" y="817245"/>
                    <a:pt x="330518" y="835343"/>
                    <a:pt x="309563" y="872490"/>
                  </a:cubicBezTo>
                  <a:lnTo>
                    <a:pt x="207645" y="1048703"/>
                  </a:lnTo>
                  <a:cubicBezTo>
                    <a:pt x="186690" y="1084898"/>
                    <a:pt x="192405" y="1130618"/>
                    <a:pt x="220980" y="1161098"/>
                  </a:cubicBezTo>
                  <a:lnTo>
                    <a:pt x="377190" y="1326833"/>
                  </a:lnTo>
                  <a:cubicBezTo>
                    <a:pt x="401003" y="1352550"/>
                    <a:pt x="408623" y="1388745"/>
                    <a:pt x="398145" y="1422083"/>
                  </a:cubicBezTo>
                  <a:cubicBezTo>
                    <a:pt x="379095" y="1478280"/>
                    <a:pt x="363855" y="1536383"/>
                    <a:pt x="351473" y="1594485"/>
                  </a:cubicBezTo>
                  <a:cubicBezTo>
                    <a:pt x="343853" y="1628775"/>
                    <a:pt x="319088" y="1657350"/>
                    <a:pt x="284798" y="1666875"/>
                  </a:cubicBezTo>
                  <a:lnTo>
                    <a:pt x="68580" y="1729740"/>
                  </a:lnTo>
                  <a:cubicBezTo>
                    <a:pt x="27623" y="1741170"/>
                    <a:pt x="0" y="1778318"/>
                    <a:pt x="0" y="1821180"/>
                  </a:cubicBezTo>
                  <a:lnTo>
                    <a:pt x="0" y="2025015"/>
                  </a:lnTo>
                  <a:cubicBezTo>
                    <a:pt x="0" y="2066925"/>
                    <a:pt x="27623" y="2104073"/>
                    <a:pt x="67628" y="2115503"/>
                  </a:cubicBezTo>
                  <a:lnTo>
                    <a:pt x="283845" y="2181225"/>
                  </a:lnTo>
                  <a:cubicBezTo>
                    <a:pt x="317183" y="2191703"/>
                    <a:pt x="341948" y="2219325"/>
                    <a:pt x="349568" y="2253615"/>
                  </a:cubicBezTo>
                  <a:cubicBezTo>
                    <a:pt x="361950" y="2311718"/>
                    <a:pt x="377190" y="2369820"/>
                    <a:pt x="396240" y="2426018"/>
                  </a:cubicBezTo>
                  <a:cubicBezTo>
                    <a:pt x="407670" y="2459355"/>
                    <a:pt x="399098" y="2496503"/>
                    <a:pt x="374333" y="2522220"/>
                  </a:cubicBezTo>
                  <a:lnTo>
                    <a:pt x="218123" y="2684145"/>
                  </a:lnTo>
                  <a:cubicBezTo>
                    <a:pt x="188595" y="2714625"/>
                    <a:pt x="182880" y="2760345"/>
                    <a:pt x="204788" y="2797493"/>
                  </a:cubicBezTo>
                  <a:lnTo>
                    <a:pt x="306705" y="2973705"/>
                  </a:lnTo>
                  <a:cubicBezTo>
                    <a:pt x="327660" y="3009900"/>
                    <a:pt x="369570" y="3027998"/>
                    <a:pt x="410528" y="3018473"/>
                  </a:cubicBezTo>
                  <a:lnTo>
                    <a:pt x="631508" y="2966085"/>
                  </a:lnTo>
                  <a:cubicBezTo>
                    <a:pt x="665798" y="2958465"/>
                    <a:pt x="701040" y="2969895"/>
                    <a:pt x="724853" y="2995613"/>
                  </a:cubicBezTo>
                  <a:cubicBezTo>
                    <a:pt x="764858" y="3040380"/>
                    <a:pt x="806768" y="3083243"/>
                    <a:pt x="851535" y="3122295"/>
                  </a:cubicBezTo>
                  <a:cubicBezTo>
                    <a:pt x="878205" y="3146108"/>
                    <a:pt x="889635" y="3181350"/>
                    <a:pt x="881063" y="3215640"/>
                  </a:cubicBezTo>
                  <a:lnTo>
                    <a:pt x="826770" y="3433763"/>
                  </a:lnTo>
                  <a:cubicBezTo>
                    <a:pt x="816293" y="3474720"/>
                    <a:pt x="834390" y="3517583"/>
                    <a:pt x="871538" y="3538538"/>
                  </a:cubicBezTo>
                  <a:lnTo>
                    <a:pt x="1047750" y="3640455"/>
                  </a:lnTo>
                  <a:cubicBezTo>
                    <a:pt x="1083945" y="3661410"/>
                    <a:pt x="1129665" y="3655695"/>
                    <a:pt x="1160145" y="3627120"/>
                  </a:cubicBezTo>
                  <a:lnTo>
                    <a:pt x="1325880" y="3470910"/>
                  </a:lnTo>
                  <a:cubicBezTo>
                    <a:pt x="1351598" y="3447098"/>
                    <a:pt x="1387793" y="3439478"/>
                    <a:pt x="1421130" y="3449955"/>
                  </a:cubicBezTo>
                  <a:cubicBezTo>
                    <a:pt x="1477328" y="3469005"/>
                    <a:pt x="1535430" y="3484245"/>
                    <a:pt x="1593533" y="3496628"/>
                  </a:cubicBezTo>
                  <a:cubicBezTo>
                    <a:pt x="1627823" y="3504248"/>
                    <a:pt x="1656398" y="3529013"/>
                    <a:pt x="1665923" y="3563303"/>
                  </a:cubicBezTo>
                  <a:lnTo>
                    <a:pt x="1728788" y="3779520"/>
                  </a:lnTo>
                  <a:cubicBezTo>
                    <a:pt x="1740218" y="3820478"/>
                    <a:pt x="1777365" y="3848100"/>
                    <a:pt x="1820228" y="3848100"/>
                  </a:cubicBezTo>
                  <a:lnTo>
                    <a:pt x="2024063" y="3848100"/>
                  </a:lnTo>
                  <a:cubicBezTo>
                    <a:pt x="2065973" y="3848100"/>
                    <a:pt x="2103120" y="3820478"/>
                    <a:pt x="2114550" y="3780473"/>
                  </a:cubicBezTo>
                  <a:lnTo>
                    <a:pt x="2179320" y="3563303"/>
                  </a:lnTo>
                  <a:cubicBezTo>
                    <a:pt x="2189798" y="3529965"/>
                    <a:pt x="2217420" y="3505200"/>
                    <a:pt x="2251710" y="3497580"/>
                  </a:cubicBezTo>
                  <a:cubicBezTo>
                    <a:pt x="2309813" y="3485198"/>
                    <a:pt x="2367915" y="3469958"/>
                    <a:pt x="2424113" y="3450908"/>
                  </a:cubicBezTo>
                  <a:cubicBezTo>
                    <a:pt x="2457450" y="3439478"/>
                    <a:pt x="2494598" y="3448050"/>
                    <a:pt x="2520315" y="3472815"/>
                  </a:cubicBezTo>
                  <a:lnTo>
                    <a:pt x="2682240" y="3629025"/>
                  </a:lnTo>
                  <a:cubicBezTo>
                    <a:pt x="2712720" y="3658553"/>
                    <a:pt x="2758440" y="3664268"/>
                    <a:pt x="2795588" y="3642360"/>
                  </a:cubicBezTo>
                  <a:lnTo>
                    <a:pt x="2971800" y="3540443"/>
                  </a:lnTo>
                  <a:cubicBezTo>
                    <a:pt x="3007995" y="3519488"/>
                    <a:pt x="3026093" y="3477578"/>
                    <a:pt x="3016568" y="3436620"/>
                  </a:cubicBezTo>
                  <a:lnTo>
                    <a:pt x="2964180" y="3215640"/>
                  </a:lnTo>
                  <a:cubicBezTo>
                    <a:pt x="2956560" y="3181350"/>
                    <a:pt x="2967990" y="3146108"/>
                    <a:pt x="2993708" y="3122295"/>
                  </a:cubicBezTo>
                  <a:cubicBezTo>
                    <a:pt x="3038475" y="3082290"/>
                    <a:pt x="3081338" y="3040380"/>
                    <a:pt x="3120390" y="2995613"/>
                  </a:cubicBezTo>
                  <a:cubicBezTo>
                    <a:pt x="3144203" y="2968943"/>
                    <a:pt x="3179445" y="2957513"/>
                    <a:pt x="3213735" y="2966085"/>
                  </a:cubicBezTo>
                  <a:lnTo>
                    <a:pt x="3431858" y="3020378"/>
                  </a:lnTo>
                  <a:cubicBezTo>
                    <a:pt x="3472815" y="3030855"/>
                    <a:pt x="3515678" y="3012758"/>
                    <a:pt x="3536633" y="2975610"/>
                  </a:cubicBezTo>
                  <a:lnTo>
                    <a:pt x="3638550" y="2799398"/>
                  </a:lnTo>
                  <a:cubicBezTo>
                    <a:pt x="3659505" y="2763203"/>
                    <a:pt x="3653790" y="2717483"/>
                    <a:pt x="3625215" y="2687003"/>
                  </a:cubicBezTo>
                  <a:lnTo>
                    <a:pt x="3469005" y="2521268"/>
                  </a:lnTo>
                  <a:cubicBezTo>
                    <a:pt x="3445193" y="2495550"/>
                    <a:pt x="3437573" y="2459355"/>
                    <a:pt x="3448050" y="2426018"/>
                  </a:cubicBezTo>
                  <a:cubicBezTo>
                    <a:pt x="3467100" y="2369820"/>
                    <a:pt x="3482340" y="2311718"/>
                    <a:pt x="3494723" y="2253615"/>
                  </a:cubicBezTo>
                  <a:cubicBezTo>
                    <a:pt x="3502343" y="2219325"/>
                    <a:pt x="3527108" y="2190750"/>
                    <a:pt x="3561398" y="2181225"/>
                  </a:cubicBezTo>
                  <a:lnTo>
                    <a:pt x="3777615" y="2118360"/>
                  </a:lnTo>
                  <a:cubicBezTo>
                    <a:pt x="3818573" y="2106930"/>
                    <a:pt x="3846195" y="2069783"/>
                    <a:pt x="3846195" y="2026920"/>
                  </a:cubicBezTo>
                  <a:lnTo>
                    <a:pt x="3846195" y="1823085"/>
                  </a:lnTo>
                  <a:cubicBezTo>
                    <a:pt x="3848100" y="1783080"/>
                    <a:pt x="3821430" y="1745933"/>
                    <a:pt x="3780473" y="1734503"/>
                  </a:cubicBezTo>
                  <a:close/>
                  <a:moveTo>
                    <a:pt x="2496503" y="2952750"/>
                  </a:moveTo>
                  <a:cubicBezTo>
                    <a:pt x="1932623" y="3267075"/>
                    <a:pt x="1219200" y="3068955"/>
                    <a:pt x="899160" y="2505075"/>
                  </a:cubicBezTo>
                  <a:cubicBezTo>
                    <a:pt x="579120" y="1939290"/>
                    <a:pt x="782955" y="1214438"/>
                    <a:pt x="1349693" y="898208"/>
                  </a:cubicBezTo>
                  <a:cubicBezTo>
                    <a:pt x="1913573" y="583883"/>
                    <a:pt x="2626995" y="782003"/>
                    <a:pt x="2947035" y="1345883"/>
                  </a:cubicBezTo>
                  <a:cubicBezTo>
                    <a:pt x="3267075" y="1910715"/>
                    <a:pt x="3063240" y="2636520"/>
                    <a:pt x="2496503" y="295275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ntel Clear Light"/>
                <a:ea typeface="+mn-ea"/>
                <a:cs typeface="+mn-cs"/>
              </a:endParaRPr>
            </a:p>
          </p:txBody>
        </p:sp>
        <p:sp>
          <p:nvSpPr>
            <p:cNvPr id="210" name="Freeform 420">
              <a:extLst>
                <a:ext uri="{FF2B5EF4-FFF2-40B4-BE49-F238E27FC236}">
                  <a16:creationId xmlns:a16="http://schemas.microsoft.com/office/drawing/2014/main" id="{A7A98014-E60D-47CE-93AC-8E8EE98C2719}"/>
                </a:ext>
              </a:extLst>
            </p:cNvPr>
            <p:cNvSpPr>
              <a:spLocks/>
            </p:cNvSpPr>
            <p:nvPr/>
          </p:nvSpPr>
          <p:spPr bwMode="auto">
            <a:xfrm>
              <a:off x="5970363" y="3193082"/>
              <a:ext cx="265550" cy="208157"/>
            </a:xfrm>
            <a:custGeom>
              <a:avLst/>
              <a:gdLst>
                <a:gd name="T0" fmla="*/ 109 w 310"/>
                <a:gd name="T1" fmla="*/ 243 h 243"/>
                <a:gd name="T2" fmla="*/ 0 w 310"/>
                <a:gd name="T3" fmla="*/ 137 h 243"/>
                <a:gd name="T4" fmla="*/ 0 w 310"/>
                <a:gd name="T5" fmla="*/ 132 h 243"/>
                <a:gd name="T6" fmla="*/ 45 w 310"/>
                <a:gd name="T7" fmla="*/ 89 h 243"/>
                <a:gd name="T8" fmla="*/ 47 w 310"/>
                <a:gd name="T9" fmla="*/ 89 h 243"/>
                <a:gd name="T10" fmla="*/ 109 w 310"/>
                <a:gd name="T11" fmla="*/ 151 h 243"/>
                <a:gd name="T12" fmla="*/ 111 w 310"/>
                <a:gd name="T13" fmla="*/ 151 h 243"/>
                <a:gd name="T14" fmla="*/ 262 w 310"/>
                <a:gd name="T15" fmla="*/ 0 h 243"/>
                <a:gd name="T16" fmla="*/ 265 w 310"/>
                <a:gd name="T17" fmla="*/ 0 h 243"/>
                <a:gd name="T18" fmla="*/ 310 w 310"/>
                <a:gd name="T19" fmla="*/ 44 h 243"/>
                <a:gd name="T20" fmla="*/ 310 w 310"/>
                <a:gd name="T21" fmla="*/ 47 h 243"/>
                <a:gd name="T22" fmla="*/ 111 w 310"/>
                <a:gd name="T23" fmla="*/ 243 h 243"/>
                <a:gd name="T24" fmla="*/ 109 w 310"/>
                <a:gd name="T25"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 h="243">
                  <a:moveTo>
                    <a:pt x="109" y="243"/>
                  </a:moveTo>
                  <a:lnTo>
                    <a:pt x="0" y="137"/>
                  </a:lnTo>
                  <a:lnTo>
                    <a:pt x="0" y="132"/>
                  </a:lnTo>
                  <a:lnTo>
                    <a:pt x="45" y="89"/>
                  </a:lnTo>
                  <a:lnTo>
                    <a:pt x="47" y="89"/>
                  </a:lnTo>
                  <a:lnTo>
                    <a:pt x="109" y="151"/>
                  </a:lnTo>
                  <a:lnTo>
                    <a:pt x="111" y="151"/>
                  </a:lnTo>
                  <a:lnTo>
                    <a:pt x="262" y="0"/>
                  </a:lnTo>
                  <a:lnTo>
                    <a:pt x="265" y="0"/>
                  </a:lnTo>
                  <a:lnTo>
                    <a:pt x="310" y="44"/>
                  </a:lnTo>
                  <a:lnTo>
                    <a:pt x="310" y="47"/>
                  </a:lnTo>
                  <a:lnTo>
                    <a:pt x="111" y="243"/>
                  </a:lnTo>
                  <a:lnTo>
                    <a:pt x="109" y="243"/>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Intel Clear Light"/>
                <a:ea typeface="+mn-ea"/>
                <a:cs typeface="+mn-cs"/>
              </a:endParaRPr>
            </a:p>
          </p:txBody>
        </p:sp>
      </p:grpSp>
      <p:grpSp>
        <p:nvGrpSpPr>
          <p:cNvPr id="212" name="Group 10">
            <a:extLst>
              <a:ext uri="{FF2B5EF4-FFF2-40B4-BE49-F238E27FC236}">
                <a16:creationId xmlns:a16="http://schemas.microsoft.com/office/drawing/2014/main" id="{23A629E1-B3A5-4503-AAE6-B6F48FFD92FD}"/>
              </a:ext>
            </a:extLst>
          </p:cNvPr>
          <p:cNvGrpSpPr>
            <a:grpSpLocks noChangeAspect="1"/>
          </p:cNvGrpSpPr>
          <p:nvPr/>
        </p:nvGrpSpPr>
        <p:grpSpPr bwMode="auto">
          <a:xfrm>
            <a:off x="5351470" y="2339659"/>
            <a:ext cx="1489058" cy="1300695"/>
            <a:chOff x="1754" y="683"/>
            <a:chExt cx="2253" cy="1968"/>
          </a:xfrm>
        </p:grpSpPr>
        <p:sp>
          <p:nvSpPr>
            <p:cNvPr id="213" name="Freeform 11">
              <a:extLst>
                <a:ext uri="{FF2B5EF4-FFF2-40B4-BE49-F238E27FC236}">
                  <a16:creationId xmlns:a16="http://schemas.microsoft.com/office/drawing/2014/main" id="{6430C415-D755-4E24-A4FE-AEDFEAD6E78E}"/>
                </a:ext>
              </a:extLst>
            </p:cNvPr>
            <p:cNvSpPr>
              <a:spLocks/>
            </p:cNvSpPr>
            <p:nvPr/>
          </p:nvSpPr>
          <p:spPr bwMode="auto">
            <a:xfrm>
              <a:off x="2304" y="683"/>
              <a:ext cx="1153" cy="992"/>
            </a:xfrm>
            <a:custGeom>
              <a:avLst/>
              <a:gdLst>
                <a:gd name="T0" fmla="*/ 706 w 1184"/>
                <a:gd name="T1" fmla="*/ 81 h 1020"/>
                <a:gd name="T2" fmla="*/ 592 w 1184"/>
                <a:gd name="T3" fmla="*/ 0 h 1020"/>
                <a:gd name="T4" fmla="*/ 478 w 1184"/>
                <a:gd name="T5" fmla="*/ 81 h 1020"/>
                <a:gd name="T6" fmla="*/ 0 w 1184"/>
                <a:gd name="T7" fmla="*/ 909 h 1020"/>
                <a:gd name="T8" fmla="*/ 192 w 1184"/>
                <a:gd name="T9" fmla="*/ 1020 h 1020"/>
                <a:gd name="T10" fmla="*/ 592 w 1184"/>
                <a:gd name="T11" fmla="*/ 819 h 1020"/>
                <a:gd name="T12" fmla="*/ 992 w 1184"/>
                <a:gd name="T13" fmla="*/ 1020 h 1020"/>
                <a:gd name="T14" fmla="*/ 1184 w 1184"/>
                <a:gd name="T15" fmla="*/ 909 h 1020"/>
                <a:gd name="T16" fmla="*/ 706 w 1184"/>
                <a:gd name="T17" fmla="*/ 81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1020">
                  <a:moveTo>
                    <a:pt x="706" y="81"/>
                  </a:moveTo>
                  <a:cubicBezTo>
                    <a:pt x="675" y="27"/>
                    <a:pt x="633" y="0"/>
                    <a:pt x="592" y="0"/>
                  </a:cubicBezTo>
                  <a:cubicBezTo>
                    <a:pt x="551" y="0"/>
                    <a:pt x="510" y="27"/>
                    <a:pt x="478" y="81"/>
                  </a:cubicBezTo>
                  <a:cubicBezTo>
                    <a:pt x="0" y="909"/>
                    <a:pt x="0" y="909"/>
                    <a:pt x="0" y="909"/>
                  </a:cubicBezTo>
                  <a:cubicBezTo>
                    <a:pt x="192" y="1020"/>
                    <a:pt x="192" y="1020"/>
                    <a:pt x="192" y="1020"/>
                  </a:cubicBezTo>
                  <a:cubicBezTo>
                    <a:pt x="283" y="898"/>
                    <a:pt x="428" y="819"/>
                    <a:pt x="592" y="819"/>
                  </a:cubicBezTo>
                  <a:cubicBezTo>
                    <a:pt x="756" y="819"/>
                    <a:pt x="901" y="898"/>
                    <a:pt x="992" y="1020"/>
                  </a:cubicBezTo>
                  <a:cubicBezTo>
                    <a:pt x="1184" y="909"/>
                    <a:pt x="1184" y="909"/>
                    <a:pt x="1184" y="909"/>
                  </a:cubicBezTo>
                  <a:lnTo>
                    <a:pt x="706" y="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ntel Clear Light"/>
                <a:ea typeface="+mn-ea"/>
                <a:cs typeface="+mn-cs"/>
              </a:endParaRPr>
            </a:p>
          </p:txBody>
        </p:sp>
        <p:sp>
          <p:nvSpPr>
            <p:cNvPr id="214" name="Freeform 12">
              <a:extLst>
                <a:ext uri="{FF2B5EF4-FFF2-40B4-BE49-F238E27FC236}">
                  <a16:creationId xmlns:a16="http://schemas.microsoft.com/office/drawing/2014/main" id="{A94A4B4E-CF98-4F57-BEA1-40772C81CAB7}"/>
                </a:ext>
              </a:extLst>
            </p:cNvPr>
            <p:cNvSpPr>
              <a:spLocks/>
            </p:cNvSpPr>
            <p:nvPr/>
          </p:nvSpPr>
          <p:spPr bwMode="auto">
            <a:xfrm>
              <a:off x="1754" y="1663"/>
              <a:ext cx="1072" cy="988"/>
            </a:xfrm>
            <a:custGeom>
              <a:avLst/>
              <a:gdLst>
                <a:gd name="T0" fmla="*/ 723 w 1100"/>
                <a:gd name="T1" fmla="*/ 558 h 1016"/>
                <a:gd name="T2" fmla="*/ 657 w 1100"/>
                <a:gd name="T3" fmla="*/ 310 h 1016"/>
                <a:gd name="T4" fmla="*/ 699 w 1100"/>
                <a:gd name="T5" fmla="*/ 110 h 1016"/>
                <a:gd name="T6" fmla="*/ 507 w 1100"/>
                <a:gd name="T7" fmla="*/ 0 h 1016"/>
                <a:gd name="T8" fmla="*/ 34 w 1100"/>
                <a:gd name="T9" fmla="*/ 819 h 1016"/>
                <a:gd name="T10" fmla="*/ 24 w 1100"/>
                <a:gd name="T11" fmla="*/ 962 h 1016"/>
                <a:gd name="T12" fmla="*/ 148 w 1100"/>
                <a:gd name="T13" fmla="*/ 1016 h 1016"/>
                <a:gd name="T14" fmla="*/ 1100 w 1100"/>
                <a:gd name="T15" fmla="*/ 1016 h 1016"/>
                <a:gd name="T16" fmla="*/ 1099 w 1100"/>
                <a:gd name="T17" fmla="*/ 806 h 1016"/>
                <a:gd name="T18" fmla="*/ 723 w 1100"/>
                <a:gd name="T19" fmla="*/ 558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1016">
                  <a:moveTo>
                    <a:pt x="723" y="558"/>
                  </a:moveTo>
                  <a:cubicBezTo>
                    <a:pt x="681" y="485"/>
                    <a:pt x="657" y="401"/>
                    <a:pt x="657" y="310"/>
                  </a:cubicBezTo>
                  <a:cubicBezTo>
                    <a:pt x="657" y="239"/>
                    <a:pt x="672" y="172"/>
                    <a:pt x="699" y="110"/>
                  </a:cubicBezTo>
                  <a:cubicBezTo>
                    <a:pt x="507" y="0"/>
                    <a:pt x="507" y="0"/>
                    <a:pt x="507" y="0"/>
                  </a:cubicBezTo>
                  <a:cubicBezTo>
                    <a:pt x="34" y="819"/>
                    <a:pt x="34" y="819"/>
                    <a:pt x="34" y="819"/>
                  </a:cubicBezTo>
                  <a:cubicBezTo>
                    <a:pt x="2" y="875"/>
                    <a:pt x="0" y="926"/>
                    <a:pt x="24" y="962"/>
                  </a:cubicBezTo>
                  <a:cubicBezTo>
                    <a:pt x="45" y="995"/>
                    <a:pt x="88" y="1016"/>
                    <a:pt x="148" y="1016"/>
                  </a:cubicBezTo>
                  <a:cubicBezTo>
                    <a:pt x="1100" y="1016"/>
                    <a:pt x="1100" y="1016"/>
                    <a:pt x="1100" y="1016"/>
                  </a:cubicBezTo>
                  <a:cubicBezTo>
                    <a:pt x="1099" y="806"/>
                    <a:pt x="1099" y="806"/>
                    <a:pt x="1099" y="806"/>
                  </a:cubicBezTo>
                  <a:cubicBezTo>
                    <a:pt x="938" y="788"/>
                    <a:pt x="800" y="693"/>
                    <a:pt x="723" y="55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ntel Clear Light"/>
                <a:ea typeface="+mn-ea"/>
                <a:cs typeface="+mn-cs"/>
              </a:endParaRPr>
            </a:p>
          </p:txBody>
        </p:sp>
        <p:sp>
          <p:nvSpPr>
            <p:cNvPr id="215" name="Freeform 13">
              <a:extLst>
                <a:ext uri="{FF2B5EF4-FFF2-40B4-BE49-F238E27FC236}">
                  <a16:creationId xmlns:a16="http://schemas.microsoft.com/office/drawing/2014/main" id="{53CE7EDB-C917-4E48-9854-4B9D779CFD5C}"/>
                </a:ext>
              </a:extLst>
            </p:cNvPr>
            <p:cNvSpPr>
              <a:spLocks/>
            </p:cNvSpPr>
            <p:nvPr/>
          </p:nvSpPr>
          <p:spPr bwMode="auto">
            <a:xfrm>
              <a:off x="2936" y="1662"/>
              <a:ext cx="1071" cy="989"/>
            </a:xfrm>
            <a:custGeom>
              <a:avLst/>
              <a:gdLst>
                <a:gd name="T0" fmla="*/ 1065 w 1099"/>
                <a:gd name="T1" fmla="*/ 820 h 1017"/>
                <a:gd name="T2" fmla="*/ 592 w 1099"/>
                <a:gd name="T3" fmla="*/ 0 h 1017"/>
                <a:gd name="T4" fmla="*/ 400 w 1099"/>
                <a:gd name="T5" fmla="*/ 111 h 1017"/>
                <a:gd name="T6" fmla="*/ 442 w 1099"/>
                <a:gd name="T7" fmla="*/ 311 h 1017"/>
                <a:gd name="T8" fmla="*/ 376 w 1099"/>
                <a:gd name="T9" fmla="*/ 559 h 1017"/>
                <a:gd name="T10" fmla="*/ 0 w 1099"/>
                <a:gd name="T11" fmla="*/ 807 h 1017"/>
                <a:gd name="T12" fmla="*/ 0 w 1099"/>
                <a:gd name="T13" fmla="*/ 1017 h 1017"/>
                <a:gd name="T14" fmla="*/ 951 w 1099"/>
                <a:gd name="T15" fmla="*/ 1017 h 1017"/>
                <a:gd name="T16" fmla="*/ 1075 w 1099"/>
                <a:gd name="T17" fmla="*/ 963 h 1017"/>
                <a:gd name="T18" fmla="*/ 1065 w 1099"/>
                <a:gd name="T19" fmla="*/ 82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1017">
                  <a:moveTo>
                    <a:pt x="1065" y="820"/>
                  </a:moveTo>
                  <a:cubicBezTo>
                    <a:pt x="592" y="0"/>
                    <a:pt x="592" y="0"/>
                    <a:pt x="592" y="0"/>
                  </a:cubicBezTo>
                  <a:cubicBezTo>
                    <a:pt x="400" y="111"/>
                    <a:pt x="400" y="111"/>
                    <a:pt x="400" y="111"/>
                  </a:cubicBezTo>
                  <a:cubicBezTo>
                    <a:pt x="427" y="172"/>
                    <a:pt x="442" y="240"/>
                    <a:pt x="442" y="311"/>
                  </a:cubicBezTo>
                  <a:cubicBezTo>
                    <a:pt x="442" y="402"/>
                    <a:pt x="418" y="486"/>
                    <a:pt x="376" y="559"/>
                  </a:cubicBezTo>
                  <a:cubicBezTo>
                    <a:pt x="299" y="694"/>
                    <a:pt x="161" y="789"/>
                    <a:pt x="0" y="807"/>
                  </a:cubicBezTo>
                  <a:cubicBezTo>
                    <a:pt x="0" y="1017"/>
                    <a:pt x="0" y="1017"/>
                    <a:pt x="0" y="1017"/>
                  </a:cubicBezTo>
                  <a:cubicBezTo>
                    <a:pt x="951" y="1017"/>
                    <a:pt x="951" y="1017"/>
                    <a:pt x="951" y="1017"/>
                  </a:cubicBezTo>
                  <a:cubicBezTo>
                    <a:pt x="1011" y="1017"/>
                    <a:pt x="1054" y="996"/>
                    <a:pt x="1075" y="963"/>
                  </a:cubicBezTo>
                  <a:cubicBezTo>
                    <a:pt x="1099" y="927"/>
                    <a:pt x="1097" y="876"/>
                    <a:pt x="1065" y="8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ntel Clear Light"/>
                <a:ea typeface="+mn-ea"/>
                <a:cs typeface="+mn-cs"/>
              </a:endParaRPr>
            </a:p>
          </p:txBody>
        </p:sp>
      </p:grpSp>
      <p:cxnSp>
        <p:nvCxnSpPr>
          <p:cNvPr id="12" name="Straight Connector 11">
            <a:extLst>
              <a:ext uri="{FF2B5EF4-FFF2-40B4-BE49-F238E27FC236}">
                <a16:creationId xmlns:a16="http://schemas.microsoft.com/office/drawing/2014/main" id="{58EE4B0F-51F4-4AAD-9C86-4BD6F54E9398}"/>
              </a:ext>
            </a:extLst>
          </p:cNvPr>
          <p:cNvCxnSpPr/>
          <p:nvPr/>
        </p:nvCxnSpPr>
        <p:spPr>
          <a:xfrm>
            <a:off x="470720" y="5835010"/>
            <a:ext cx="3407343" cy="0"/>
          </a:xfrm>
          <a:prstGeom prst="line">
            <a:avLst/>
          </a:prstGeom>
          <a:ln w="12700">
            <a:gradFill flip="none" rotWithShape="1">
              <a:gsLst>
                <a:gs pos="0">
                  <a:schemeClr val="accent1">
                    <a:lumMod val="60000"/>
                    <a:lumOff val="40000"/>
                    <a:alpha val="0"/>
                  </a:schemeClr>
                </a:gs>
                <a:gs pos="50000">
                  <a:schemeClr val="bg1"/>
                </a:gs>
                <a:gs pos="100000">
                  <a:schemeClr val="accent1">
                    <a:lumMod val="60000"/>
                    <a:lumOff val="40000"/>
                    <a:alpha val="0"/>
                  </a:schemeClr>
                </a:gs>
              </a:gsLst>
              <a:lin ang="0" scaled="1"/>
              <a:tileRect/>
            </a:gradFill>
            <a:tailEnd type="none"/>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E5DC34D2-7F8C-43D9-8D83-4146AAA0C654}"/>
              </a:ext>
            </a:extLst>
          </p:cNvPr>
          <p:cNvCxnSpPr/>
          <p:nvPr/>
        </p:nvCxnSpPr>
        <p:spPr>
          <a:xfrm>
            <a:off x="4392328" y="5835010"/>
            <a:ext cx="3407343" cy="0"/>
          </a:xfrm>
          <a:prstGeom prst="line">
            <a:avLst/>
          </a:prstGeom>
          <a:ln w="12700">
            <a:gradFill flip="none" rotWithShape="1">
              <a:gsLst>
                <a:gs pos="0">
                  <a:schemeClr val="accent1">
                    <a:lumMod val="60000"/>
                    <a:lumOff val="40000"/>
                    <a:alpha val="0"/>
                  </a:schemeClr>
                </a:gs>
                <a:gs pos="50000">
                  <a:schemeClr val="bg1"/>
                </a:gs>
                <a:gs pos="100000">
                  <a:schemeClr val="accent1">
                    <a:lumMod val="60000"/>
                    <a:lumOff val="40000"/>
                    <a:alpha val="0"/>
                  </a:schemeClr>
                </a:gs>
              </a:gsLst>
              <a:lin ang="0" scaled="1"/>
              <a:tileRect/>
            </a:gradFill>
            <a:tailEnd type="none"/>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A9F110D7-5D81-4D6F-BB04-1BD5A2BB210F}"/>
              </a:ext>
            </a:extLst>
          </p:cNvPr>
          <p:cNvCxnSpPr/>
          <p:nvPr/>
        </p:nvCxnSpPr>
        <p:spPr>
          <a:xfrm>
            <a:off x="8313937" y="5835010"/>
            <a:ext cx="3407343" cy="0"/>
          </a:xfrm>
          <a:prstGeom prst="line">
            <a:avLst/>
          </a:prstGeom>
          <a:ln w="12700">
            <a:gradFill flip="none" rotWithShape="1">
              <a:gsLst>
                <a:gs pos="0">
                  <a:schemeClr val="accent1">
                    <a:lumMod val="60000"/>
                    <a:lumOff val="40000"/>
                    <a:alpha val="0"/>
                  </a:schemeClr>
                </a:gs>
                <a:gs pos="50000">
                  <a:schemeClr val="bg1"/>
                </a:gs>
                <a:gs pos="100000">
                  <a:schemeClr val="accent1">
                    <a:lumMod val="60000"/>
                    <a:lumOff val="40000"/>
                    <a:alpha val="0"/>
                  </a:schemeClr>
                </a:gs>
              </a:gsLst>
              <a:lin ang="0" scaled="1"/>
              <a:tileRect/>
            </a:gra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7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3BC18F-B12C-416D-B3B7-90098ED801BB}"/>
              </a:ext>
            </a:extLst>
          </p:cNvPr>
          <p:cNvSpPr>
            <a:spLocks noGrp="1"/>
          </p:cNvSpPr>
          <p:nvPr>
            <p:ph type="ftr" sz="quarter" idx="13"/>
          </p:nvPr>
        </p:nvSpPr>
        <p:spPr/>
        <p:txBody>
          <a:bodyPr/>
          <a:lstStyle/>
          <a:p>
            <a:r>
              <a:rPr lang="en-US"/>
              <a:t>Intel Internal Only</a:t>
            </a:r>
          </a:p>
        </p:txBody>
      </p:sp>
      <p:pic>
        <p:nvPicPr>
          <p:cNvPr id="1026" name="Picture 2">
            <a:extLst>
              <a:ext uri="{FF2B5EF4-FFF2-40B4-BE49-F238E27FC236}">
                <a16:creationId xmlns:a16="http://schemas.microsoft.com/office/drawing/2014/main" id="{866BA9A0-C2BA-4742-B13A-F01821AF0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1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C02D88-EF72-4859-8C74-90F562BF40C5}"/>
              </a:ext>
            </a:extLst>
          </p:cNvPr>
          <p:cNvSpPr>
            <a:spLocks noGrp="1"/>
          </p:cNvSpPr>
          <p:nvPr>
            <p:ph type="ftr" sz="quarter" idx="13"/>
          </p:nvPr>
        </p:nvSpPr>
        <p:spPr/>
        <p:txBody>
          <a:bodyPr/>
          <a:lstStyle/>
          <a:p>
            <a:r>
              <a:rPr lang="en-US"/>
              <a:t>Intel Internal Only</a:t>
            </a:r>
          </a:p>
        </p:txBody>
      </p:sp>
      <p:pic>
        <p:nvPicPr>
          <p:cNvPr id="2050" name="Picture 2">
            <a:extLst>
              <a:ext uri="{FF2B5EF4-FFF2-40B4-BE49-F238E27FC236}">
                <a16:creationId xmlns:a16="http://schemas.microsoft.com/office/drawing/2014/main" id="{58644E0A-D1FB-4133-A2C8-378158994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2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19E528-D080-48AA-B4A9-5D7A43BE2709}"/>
              </a:ext>
            </a:extLst>
          </p:cNvPr>
          <p:cNvSpPr>
            <a:spLocks noGrp="1"/>
          </p:cNvSpPr>
          <p:nvPr>
            <p:ph type="ftr" sz="quarter" idx="13"/>
          </p:nvPr>
        </p:nvSpPr>
        <p:spPr/>
        <p:txBody>
          <a:bodyPr/>
          <a:lstStyle/>
          <a:p>
            <a:r>
              <a:rPr lang="en-US"/>
              <a:t>Intel Internal Only</a:t>
            </a:r>
          </a:p>
        </p:txBody>
      </p:sp>
      <p:pic>
        <p:nvPicPr>
          <p:cNvPr id="3074" name="Picture 2">
            <a:extLst>
              <a:ext uri="{FF2B5EF4-FFF2-40B4-BE49-F238E27FC236}">
                <a16:creationId xmlns:a16="http://schemas.microsoft.com/office/drawing/2014/main" id="{91A68F8F-4276-4F48-AD55-69C0B8473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4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3194-CE1D-4C51-A67C-42E8909E8B51}"/>
              </a:ext>
            </a:extLst>
          </p:cNvPr>
          <p:cNvSpPr>
            <a:spLocks noGrp="1"/>
          </p:cNvSpPr>
          <p:nvPr>
            <p:ph type="title"/>
          </p:nvPr>
        </p:nvSpPr>
        <p:spPr/>
        <p:txBody>
          <a:bodyPr/>
          <a:lstStyle/>
          <a:p>
            <a:r>
              <a:rPr lang="en-US"/>
              <a:t>Announcement Activities</a:t>
            </a:r>
          </a:p>
        </p:txBody>
      </p:sp>
      <p:graphicFrame>
        <p:nvGraphicFramePr>
          <p:cNvPr id="4" name="Table 4">
            <a:extLst>
              <a:ext uri="{FF2B5EF4-FFF2-40B4-BE49-F238E27FC236}">
                <a16:creationId xmlns:a16="http://schemas.microsoft.com/office/drawing/2014/main" id="{A00670A8-DA24-4E5A-8E51-F6F4808B226E}"/>
              </a:ext>
            </a:extLst>
          </p:cNvPr>
          <p:cNvGraphicFramePr>
            <a:graphicFrameLocks noGrp="1"/>
          </p:cNvGraphicFramePr>
          <p:nvPr>
            <p:ph sz="quarter" idx="28"/>
            <p:extLst>
              <p:ext uri="{D42A27DB-BD31-4B8C-83A1-F6EECF244321}">
                <p14:modId xmlns:p14="http://schemas.microsoft.com/office/powerpoint/2010/main" val="2010175220"/>
              </p:ext>
            </p:extLst>
          </p:nvPr>
        </p:nvGraphicFramePr>
        <p:xfrm>
          <a:off x="571370" y="1365212"/>
          <a:ext cx="11010686" cy="4492827"/>
        </p:xfrm>
        <a:graphic>
          <a:graphicData uri="http://schemas.openxmlformats.org/drawingml/2006/table">
            <a:tbl>
              <a:tblPr firstRow="1" bandRow="1">
                <a:tableStyleId>{5940675A-B579-460E-94D1-54222C63F5DA}</a:tableStyleId>
              </a:tblPr>
              <a:tblGrid>
                <a:gridCol w="1744447">
                  <a:extLst>
                    <a:ext uri="{9D8B030D-6E8A-4147-A177-3AD203B41FA5}">
                      <a16:colId xmlns:a16="http://schemas.microsoft.com/office/drawing/2014/main" val="1081137209"/>
                    </a:ext>
                  </a:extLst>
                </a:gridCol>
                <a:gridCol w="9266239">
                  <a:extLst>
                    <a:ext uri="{9D8B030D-6E8A-4147-A177-3AD203B41FA5}">
                      <a16:colId xmlns:a16="http://schemas.microsoft.com/office/drawing/2014/main" val="3493904429"/>
                    </a:ext>
                  </a:extLst>
                </a:gridCol>
              </a:tblGrid>
              <a:tr h="265771">
                <a:tc>
                  <a:txBody>
                    <a:bodyPr/>
                    <a:lstStyle/>
                    <a:p>
                      <a:pPr algn="l"/>
                      <a:r>
                        <a:rPr lang="en-US" sz="1600" i="1" dirty="0">
                          <a:latin typeface="+mj-lt"/>
                        </a:rPr>
                        <a:t>Date</a:t>
                      </a:r>
                    </a:p>
                  </a:txBody>
                  <a:tcPr/>
                </a:tc>
                <a:tc>
                  <a:txBody>
                    <a:bodyPr/>
                    <a:lstStyle/>
                    <a:p>
                      <a:pPr algn="l"/>
                      <a:r>
                        <a:rPr lang="en-US" sz="1600" i="1">
                          <a:latin typeface="+mj-lt"/>
                        </a:rPr>
                        <a:t>Activity</a:t>
                      </a:r>
                    </a:p>
                  </a:txBody>
                  <a:tcPr/>
                </a:tc>
                <a:extLst>
                  <a:ext uri="{0D108BD9-81ED-4DB2-BD59-A6C34878D82A}">
                    <a16:rowId xmlns:a16="http://schemas.microsoft.com/office/drawing/2014/main" val="650724811"/>
                  </a:ext>
                </a:extLst>
              </a:tr>
              <a:tr h="459059">
                <a:tc>
                  <a:txBody>
                    <a:bodyPr/>
                    <a:lstStyle/>
                    <a:p>
                      <a:pPr marL="0" marR="0" lvl="0" indent="0" algn="l" defTabSz="609600" rtl="0" eaLnBrk="1" fontAlgn="base"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00C7FD"/>
                          </a:solidFill>
                          <a:effectLst/>
                          <a:uLnTx/>
                          <a:uFillTx/>
                          <a:latin typeface="+mn-lt"/>
                          <a:ea typeface="+mn-ea"/>
                          <a:cs typeface="+mn-cs"/>
                          <a:sym typeface="Intel Clear"/>
                        </a:rPr>
                        <a:t>October 20 - 23</a:t>
                      </a:r>
                    </a:p>
                    <a:p>
                      <a:pPr algn="l"/>
                      <a:endParaRPr lang="en-US" dirty="0">
                        <a:solidFill>
                          <a:schemeClr val="accent2"/>
                        </a:solidFill>
                      </a:endParaRPr>
                    </a:p>
                  </a:txBody>
                  <a:tcPr/>
                </a:tc>
                <a:tc>
                  <a:txBody>
                    <a:bodyPr/>
                    <a:lstStyle/>
                    <a:p>
                      <a:pPr algn="l"/>
                      <a:r>
                        <a:rPr lang="en-US" sz="1600" b="1">
                          <a:solidFill>
                            <a:schemeClr val="accent2"/>
                          </a:solidFill>
                        </a:rPr>
                        <a:t>NSG Staff Leader-led Open Forums</a:t>
                      </a:r>
                    </a:p>
                    <a:p>
                      <a:pPr algn="l"/>
                      <a:r>
                        <a:rPr lang="en-US" sz="1600">
                          <a:solidFill>
                            <a:schemeClr val="tx1"/>
                          </a:solidFill>
                        </a:rPr>
                        <a:t>Leaders will hold forums for their organizations to discuss this announcement. </a:t>
                      </a:r>
                    </a:p>
                  </a:txBody>
                  <a:tcPr/>
                </a:tc>
                <a:extLst>
                  <a:ext uri="{0D108BD9-81ED-4DB2-BD59-A6C34878D82A}">
                    <a16:rowId xmlns:a16="http://schemas.microsoft.com/office/drawing/2014/main" val="4126390352"/>
                  </a:ext>
                </a:extLst>
              </a:tr>
              <a:tr h="459059">
                <a:tc>
                  <a:txBody>
                    <a:bodyPr/>
                    <a:lstStyle/>
                    <a:p>
                      <a:pPr algn="l" rtl="0" fontAlgn="base"/>
                      <a:r>
                        <a:rPr lang="en-US" sz="1400" b="1" i="1" u="none" strike="noStrike" cap="none" spc="0" baseline="0" dirty="0">
                          <a:solidFill>
                            <a:schemeClr val="accent2"/>
                          </a:solidFill>
                          <a:uFillTx/>
                          <a:latin typeface="+mn-lt"/>
                          <a:ea typeface="+mn-ea"/>
                          <a:cs typeface="+mn-cs"/>
                          <a:sym typeface="Intel Clear"/>
                        </a:rPr>
                        <a:t>October 20 - 23</a:t>
                      </a:r>
                    </a:p>
                  </a:txBody>
                  <a:tcPr/>
                </a:tc>
                <a:tc>
                  <a:txBody>
                    <a:bodyPr/>
                    <a:lstStyle/>
                    <a:p>
                      <a:pPr algn="l" rtl="0" fontAlgn="base"/>
                      <a:r>
                        <a:rPr lang="en-US" sz="1400" b="1" i="0" u="none" strike="noStrike" cap="none" spc="0" baseline="0" dirty="0">
                          <a:solidFill>
                            <a:schemeClr val="accent2"/>
                          </a:solidFill>
                          <a:uFillTx/>
                          <a:latin typeface="+mn-lt"/>
                          <a:ea typeface="+mn-ea"/>
                          <a:cs typeface="+mn-cs"/>
                          <a:sym typeface="Intel Clear"/>
                        </a:rPr>
                        <a:t>Manager Readiness Training Sessions​</a:t>
                      </a:r>
                    </a:p>
                    <a:p>
                      <a:pPr algn="l" rtl="0" fontAlgn="base"/>
                      <a:r>
                        <a:rPr lang="en-US" sz="1400" b="0" i="0" u="none" strike="noStrike" cap="none" spc="0" baseline="0" dirty="0">
                          <a:solidFill>
                            <a:schemeClr val="tx1"/>
                          </a:solidFill>
                          <a:uFillTx/>
                          <a:latin typeface="+mn-lt"/>
                          <a:ea typeface="+mn-ea"/>
                          <a:cs typeface="+mn-cs"/>
                          <a:sym typeface="Intel Clear"/>
                        </a:rPr>
                        <a:t>People managers will receive training on holding 1:1s with their employees to discuss the announcement and employees’ alignment to the transition. </a:t>
                      </a:r>
                      <a:r>
                        <a:rPr lang="en-US" sz="1400" b="1" i="0" u="none" strike="noStrike" cap="none" spc="0" baseline="0" dirty="0">
                          <a:solidFill>
                            <a:schemeClr val="accent2"/>
                          </a:solidFill>
                          <a:uFillTx/>
                          <a:latin typeface="+mn-lt"/>
                          <a:ea typeface="+mn-ea"/>
                          <a:cs typeface="+mn-cs"/>
                          <a:sym typeface="Intel Clear"/>
                        </a:rPr>
                        <a:t>​</a:t>
                      </a:r>
                    </a:p>
                  </a:txBody>
                  <a:tcPr/>
                </a:tc>
                <a:extLst>
                  <a:ext uri="{0D108BD9-81ED-4DB2-BD59-A6C34878D82A}">
                    <a16:rowId xmlns:a16="http://schemas.microsoft.com/office/drawing/2014/main" val="2711840833"/>
                  </a:ext>
                </a:extLst>
              </a:tr>
              <a:tr h="459059">
                <a:tc>
                  <a:txBody>
                    <a:bodyPr/>
                    <a:lstStyle/>
                    <a:p>
                      <a:pPr algn="l"/>
                      <a:r>
                        <a:rPr lang="en-US" sz="1400" b="1" i="1" dirty="0">
                          <a:solidFill>
                            <a:schemeClr val="accent2"/>
                          </a:solidFill>
                        </a:rPr>
                        <a:t>October 26</a:t>
                      </a:r>
                    </a:p>
                  </a:txBody>
                  <a:tcPr/>
                </a:tc>
                <a:tc>
                  <a:txBody>
                    <a:bodyPr/>
                    <a:lstStyle/>
                    <a:p>
                      <a:pPr algn="l"/>
                      <a:r>
                        <a:rPr lang="en-US" sz="1400" b="1" dirty="0">
                          <a:solidFill>
                            <a:schemeClr val="accent2"/>
                          </a:solidFill>
                        </a:rPr>
                        <a:t>Employee Alignment Letters</a:t>
                      </a:r>
                    </a:p>
                    <a:p>
                      <a:pPr algn="l"/>
                      <a:r>
                        <a:rPr lang="en-US" sz="1400" dirty="0"/>
                        <a:t>Employees will receive a letter via email with the future business group they align to: NPSG, NAND-DTM, or Optane Group. </a:t>
                      </a:r>
                    </a:p>
                  </a:txBody>
                  <a:tcPr/>
                </a:tc>
                <a:extLst>
                  <a:ext uri="{0D108BD9-81ED-4DB2-BD59-A6C34878D82A}">
                    <a16:rowId xmlns:a16="http://schemas.microsoft.com/office/drawing/2014/main" val="3102468636"/>
                  </a:ext>
                </a:extLst>
              </a:tr>
              <a:tr h="459059">
                <a:tc>
                  <a:txBody>
                    <a:bodyPr/>
                    <a:lstStyle/>
                    <a:p>
                      <a:pPr algn="l"/>
                      <a:r>
                        <a:rPr lang="en-US" sz="1400" b="1" i="1" dirty="0">
                          <a:solidFill>
                            <a:schemeClr val="accent2"/>
                          </a:solidFill>
                        </a:rPr>
                        <a:t>October 26</a:t>
                      </a:r>
                    </a:p>
                  </a:txBody>
                  <a:tcPr/>
                </a:tc>
                <a:tc>
                  <a:txBody>
                    <a:bodyPr/>
                    <a:lstStyle/>
                    <a:p>
                      <a:pPr algn="l"/>
                      <a:r>
                        <a:rPr lang="en-US" sz="1400" b="1" dirty="0">
                          <a:solidFill>
                            <a:schemeClr val="accent2"/>
                          </a:solidFill>
                        </a:rPr>
                        <a:t>Email for Managers with the NSG Transition Employee Alignment File</a:t>
                      </a:r>
                    </a:p>
                    <a:p>
                      <a:pPr algn="l"/>
                      <a:r>
                        <a:rPr lang="en-US" sz="1400" dirty="0"/>
                        <a:t>Managers will receive an email with a link and access instructions to the NSG Transition Employee Alignment file in order to review the alignment of their impacted employees. </a:t>
                      </a:r>
                    </a:p>
                  </a:txBody>
                  <a:tcPr/>
                </a:tc>
                <a:extLst>
                  <a:ext uri="{0D108BD9-81ED-4DB2-BD59-A6C34878D82A}">
                    <a16:rowId xmlns:a16="http://schemas.microsoft.com/office/drawing/2014/main" val="4146395021"/>
                  </a:ext>
                </a:extLst>
              </a:tr>
              <a:tr h="459059">
                <a:tc>
                  <a:txBody>
                    <a:bodyPr/>
                    <a:lstStyle/>
                    <a:p>
                      <a:pPr algn="l"/>
                      <a:r>
                        <a:rPr lang="en-US" sz="1400" b="1" i="1" dirty="0">
                          <a:solidFill>
                            <a:schemeClr val="accent2"/>
                          </a:solidFill>
                        </a:rPr>
                        <a:t>October 26</a:t>
                      </a:r>
                    </a:p>
                  </a:txBody>
                  <a:tcPr/>
                </a:tc>
                <a:tc>
                  <a:txBody>
                    <a:bodyPr/>
                    <a:lstStyle/>
                    <a:p>
                      <a:pPr lvl="0" algn="l">
                        <a:lnSpc>
                          <a:spcPct val="100000"/>
                        </a:lnSpc>
                        <a:spcBef>
                          <a:spcPts val="0"/>
                        </a:spcBef>
                        <a:spcAft>
                          <a:spcPts val="0"/>
                        </a:spcAft>
                        <a:buNone/>
                      </a:pPr>
                      <a:r>
                        <a:rPr lang="en-US" sz="1400" b="1" i="0" u="none" strike="noStrike" cap="none" spc="0" baseline="0" noProof="0" dirty="0">
                          <a:solidFill>
                            <a:schemeClr val="accent2"/>
                          </a:solidFill>
                          <a:uFillTx/>
                          <a:latin typeface="+mn-lt"/>
                          <a:ea typeface="+mn-ea"/>
                          <a:cs typeface="+mn-cs"/>
                          <a:sym typeface="Intel Clear"/>
                        </a:rPr>
                        <a:t>All Hands by Future Business Group</a:t>
                      </a:r>
                      <a:endParaRPr lang="en-US" sz="1400" b="1" i="0" u="none" strike="noStrike" cap="none" spc="0" baseline="0" dirty="0">
                        <a:solidFill>
                          <a:schemeClr val="accent2"/>
                        </a:solidFill>
                        <a:uFillTx/>
                        <a:latin typeface="+mn-lt"/>
                        <a:ea typeface="+mn-ea"/>
                        <a:cs typeface="+mn-cs"/>
                        <a:sym typeface="Intel Clear"/>
                      </a:endParaRPr>
                    </a:p>
                    <a:p>
                      <a:pPr algn="l"/>
                      <a:r>
                        <a:rPr lang="en-US" sz="1400" dirty="0"/>
                        <a:t>Leaders aligned to NPSG, NAND-DTM, or Optane Group will hold separate forums for employees aligned to their organizations to discuss the transition and answer questions. </a:t>
                      </a:r>
                    </a:p>
                  </a:txBody>
                  <a:tcPr/>
                </a:tc>
                <a:extLst>
                  <a:ext uri="{0D108BD9-81ED-4DB2-BD59-A6C34878D82A}">
                    <a16:rowId xmlns:a16="http://schemas.microsoft.com/office/drawing/2014/main" val="298106789"/>
                  </a:ext>
                </a:extLst>
              </a:tr>
              <a:tr h="652347">
                <a:tc>
                  <a:txBody>
                    <a:bodyPr/>
                    <a:lstStyle/>
                    <a:p>
                      <a:pPr algn="l"/>
                      <a:r>
                        <a:rPr lang="en-US" sz="1400" b="1" i="1" dirty="0">
                          <a:solidFill>
                            <a:schemeClr val="accent2"/>
                          </a:solidFill>
                        </a:rPr>
                        <a:t>October 26 – November 6</a:t>
                      </a:r>
                      <a:endParaRPr lang="en-US" sz="1400" b="1" i="1" dirty="0">
                        <a:solidFill>
                          <a:srgbClr val="FF0000"/>
                        </a:solidFill>
                      </a:endParaRPr>
                    </a:p>
                  </a:txBody>
                  <a:tcPr/>
                </a:tc>
                <a:tc>
                  <a:txBody>
                    <a:bodyPr/>
                    <a:lstStyle/>
                    <a:p>
                      <a:pPr algn="l"/>
                      <a:r>
                        <a:rPr lang="en-US" sz="1400" b="1" dirty="0">
                          <a:solidFill>
                            <a:schemeClr val="accent2"/>
                          </a:solidFill>
                        </a:rPr>
                        <a:t>Manager/Employee 1:1s</a:t>
                      </a:r>
                    </a:p>
                    <a:p>
                      <a:pPr algn="l"/>
                      <a:r>
                        <a:rPr lang="en-US" sz="1400" dirty="0"/>
                        <a:t>Managers will schedule time to meet with employees to discuss alignment letters and answer questions. </a:t>
                      </a:r>
                    </a:p>
                  </a:txBody>
                  <a:tcPr/>
                </a:tc>
                <a:extLst>
                  <a:ext uri="{0D108BD9-81ED-4DB2-BD59-A6C34878D82A}">
                    <a16:rowId xmlns:a16="http://schemas.microsoft.com/office/drawing/2014/main" val="4022318941"/>
                  </a:ext>
                </a:extLst>
              </a:tr>
            </a:tbl>
          </a:graphicData>
        </a:graphic>
      </p:graphicFrame>
    </p:spTree>
    <p:extLst>
      <p:ext uri="{BB962C8B-B14F-4D97-AF65-F5344CB8AC3E}">
        <p14:creationId xmlns:p14="http://schemas.microsoft.com/office/powerpoint/2010/main" val="231528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079A-7866-414A-9C46-A053FCE2958B}"/>
              </a:ext>
            </a:extLst>
          </p:cNvPr>
          <p:cNvSpPr>
            <a:spLocks noGrp="1"/>
          </p:cNvSpPr>
          <p:nvPr>
            <p:ph type="title"/>
          </p:nvPr>
        </p:nvSpPr>
        <p:spPr/>
        <p:txBody>
          <a:bodyPr lIns="0" tIns="0" rIns="0" bIns="0" anchor="t">
            <a:noAutofit/>
          </a:bodyPr>
          <a:lstStyle/>
          <a:p>
            <a:r>
              <a:rPr lang="en-US">
                <a:latin typeface="Intel Clear Light"/>
              </a:rPr>
              <a:t>Top 5 Anticipated Questions</a:t>
            </a:r>
            <a:endParaRPr lang="en-US"/>
          </a:p>
        </p:txBody>
      </p:sp>
      <p:sp>
        <p:nvSpPr>
          <p:cNvPr id="4" name="Rectangle 3">
            <a:extLst>
              <a:ext uri="{FF2B5EF4-FFF2-40B4-BE49-F238E27FC236}">
                <a16:creationId xmlns:a16="http://schemas.microsoft.com/office/drawing/2014/main" id="{4FE3EBCF-7BB1-4592-AFE7-A098B7EE1D51}"/>
              </a:ext>
            </a:extLst>
          </p:cNvPr>
          <p:cNvSpPr/>
          <p:nvPr/>
        </p:nvSpPr>
        <p:spPr>
          <a:xfrm>
            <a:off x="505326" y="1162190"/>
            <a:ext cx="10840453" cy="5399107"/>
          </a:xfrm>
          <a:prstGeom prst="rect">
            <a:avLst/>
          </a:prstGeom>
        </p:spPr>
        <p:txBody>
          <a:bodyPr wrap="square" lIns="91440" tIns="45720" rIns="91440" bIns="45720" anchor="t">
            <a:spAutoFit/>
          </a:body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2000" b="1" i="0" u="none" strike="noStrike" kern="0" cap="none" spc="0" normalizeH="0" baseline="0" noProof="0" dirty="0">
                <a:ln>
                  <a:noFill/>
                </a:ln>
                <a:solidFill>
                  <a:srgbClr val="00C7FD"/>
                </a:solidFill>
                <a:effectLst/>
                <a:uLnTx/>
                <a:uFillTx/>
                <a:latin typeface="Intel Clear"/>
                <a:sym typeface="Helvetica Neue"/>
              </a:rPr>
              <a:t>Please review the Employee FAQ in entirety; the following are key FAQs to be clear on:</a:t>
            </a:r>
          </a:p>
          <a:p>
            <a:pPr>
              <a:spcBef>
                <a:spcPts val="1800"/>
              </a:spcBef>
              <a:defRPr/>
            </a:pPr>
            <a:r>
              <a:rPr lang="en-US" sz="1400" b="1" dirty="0">
                <a:solidFill>
                  <a:schemeClr val="accent2"/>
                </a:solidFill>
                <a:latin typeface="Intel Clear"/>
              </a:rPr>
              <a:t>1. How</a:t>
            </a:r>
            <a:r>
              <a:rPr kumimoji="0" lang="en-US" sz="1400" b="1" i="0" u="none" strike="noStrike" kern="0" cap="none" spc="0" normalizeH="0" baseline="0" noProof="0" dirty="0">
                <a:ln>
                  <a:noFill/>
                </a:ln>
                <a:solidFill>
                  <a:schemeClr val="accent2"/>
                </a:solidFill>
                <a:effectLst/>
                <a:uLnTx/>
                <a:uFillTx/>
                <a:latin typeface="Intel Clear"/>
                <a:sym typeface="Helvetica Neue"/>
              </a:rPr>
              <a:t> do I know what business group I will align to?</a:t>
            </a:r>
            <a:endParaRPr kumimoji="0" lang="en-US" sz="1400" b="0" i="0" u="none" strike="noStrike" kern="0" cap="none" spc="0" normalizeH="0" baseline="0" noProof="0" dirty="0">
              <a:ln>
                <a:noFill/>
              </a:ln>
              <a:solidFill>
                <a:schemeClr val="accent2"/>
              </a:solidFill>
              <a:effectLst/>
              <a:uLnTx/>
              <a:uFillTx/>
              <a:latin typeface="Intel Clear"/>
              <a:sym typeface="Helvetica Neue"/>
            </a:endParaRPr>
          </a:p>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Intel Clear"/>
                <a:sym typeface="Helvetica Neue"/>
              </a:rPr>
              <a:t>On October 26, whether you align directly to NSG or provide support from a functional business group such as SMG, HR, IT, GSC  or others, you will receive a notification letter via email with details on your alignment to the transaction. This letter will outline your future business group – </a:t>
            </a:r>
            <a:r>
              <a:rPr kumimoji="0" lang="en-US" sz="1200" b="0" i="1" u="none" strike="noStrike" kern="0" cap="none" spc="0" normalizeH="0" baseline="0" noProof="0" dirty="0">
                <a:ln>
                  <a:noFill/>
                </a:ln>
                <a:solidFill>
                  <a:schemeClr val="tx1"/>
                </a:solidFill>
                <a:effectLst/>
                <a:uLnTx/>
                <a:uFillTx/>
                <a:latin typeface="Intel Clear"/>
                <a:sym typeface="Helvetica Neue"/>
              </a:rPr>
              <a:t>NAND Products and Solutions Group (NPSG), NAND Design, Technology and Manufacturing Group (NAND-DTM), or Optane Group.</a:t>
            </a:r>
            <a:r>
              <a:rPr kumimoji="0" lang="en-US" sz="1200" b="0" i="0" u="none" strike="noStrike" kern="0" cap="none" spc="0" normalizeH="0" baseline="0" noProof="0" dirty="0">
                <a:ln>
                  <a:noFill/>
                </a:ln>
                <a:solidFill>
                  <a:schemeClr val="tx1"/>
                </a:solidFill>
                <a:effectLst/>
                <a:uLnTx/>
                <a:uFillTx/>
                <a:latin typeface="Intel Clear"/>
                <a:sym typeface="Helvetica Neue"/>
              </a:rPr>
              <a:t> If you are aligned to a business group that will transition to SK </a:t>
            </a:r>
            <a:r>
              <a:rPr kumimoji="0" lang="en-US" sz="1200" b="0" i="0" u="none" strike="noStrike" kern="0" cap="none" spc="0" normalizeH="0" baseline="0" noProof="0" dirty="0" err="1">
                <a:ln>
                  <a:noFill/>
                </a:ln>
                <a:solidFill>
                  <a:schemeClr val="tx1"/>
                </a:solidFill>
                <a:effectLst/>
                <a:uLnTx/>
                <a:uFillTx/>
                <a:latin typeface="Intel Clear"/>
                <a:sym typeface="Helvetica Neue"/>
              </a:rPr>
              <a:t>hynix</a:t>
            </a:r>
            <a:r>
              <a:rPr kumimoji="0" lang="en-US" sz="1200" b="0" i="0" u="none" strike="noStrike" kern="0" cap="none" spc="0" normalizeH="0" baseline="0" noProof="0" dirty="0">
                <a:ln>
                  <a:noFill/>
                </a:ln>
                <a:solidFill>
                  <a:schemeClr val="tx1"/>
                </a:solidFill>
                <a:effectLst/>
                <a:uLnTx/>
                <a:uFillTx/>
                <a:latin typeface="Intel Clear"/>
                <a:sym typeface="Helvetica Neue"/>
              </a:rPr>
              <a:t>, your letter will also include the phase of the transaction you are aligned to; phase one (expected to close in late 2021) or phase two (expected to close in March 2025). After the letters are delivered, your manager will hold a 1:1 with you to review your business group alignment and answer questions. </a:t>
            </a:r>
          </a:p>
          <a:p>
            <a:pPr>
              <a:spcBef>
                <a:spcPts val="1200"/>
              </a:spcBef>
              <a:defRPr/>
            </a:pPr>
            <a:r>
              <a:rPr lang="en-US" sz="1400" b="1" dirty="0">
                <a:solidFill>
                  <a:schemeClr val="accent2"/>
                </a:solidFill>
                <a:latin typeface="Intel Clear"/>
              </a:rPr>
              <a:t>2. What </a:t>
            </a:r>
            <a:r>
              <a:rPr kumimoji="0" lang="en-US" sz="1400" b="1" i="0" u="none" strike="noStrike" kern="0" cap="none" spc="0" normalizeH="0" baseline="0" noProof="0" dirty="0">
                <a:ln>
                  <a:noFill/>
                </a:ln>
                <a:solidFill>
                  <a:schemeClr val="accent2"/>
                </a:solidFill>
                <a:effectLst/>
                <a:uLnTx/>
                <a:uFillTx/>
                <a:latin typeface="Intel Clear"/>
                <a:sym typeface="Helvetica Neue"/>
              </a:rPr>
              <a:t>factors were considered in my alignment?</a:t>
            </a:r>
            <a:br>
              <a:rPr kumimoji="0" lang="en-US" sz="1200" b="0" i="0" u="none" strike="noStrike" kern="0" cap="none" spc="0" normalizeH="0" baseline="0" noProof="0" dirty="0">
                <a:ln>
                  <a:noFill/>
                </a:ln>
                <a:solidFill>
                  <a:srgbClr val="FFFFFF"/>
                </a:solidFill>
                <a:effectLst/>
                <a:uLnTx/>
                <a:uFillTx/>
                <a:latin typeface="Intel Clear"/>
                <a:sym typeface="Helvetica Neue"/>
              </a:rPr>
            </a:br>
            <a:r>
              <a:rPr kumimoji="0" lang="en-US" sz="1200" b="0" i="0" u="none" strike="noStrike" kern="0" cap="none" spc="0" normalizeH="0" baseline="0" noProof="0" dirty="0">
                <a:ln>
                  <a:noFill/>
                </a:ln>
                <a:solidFill>
                  <a:srgbClr val="FFFFFF"/>
                </a:solidFill>
                <a:effectLst/>
                <a:uLnTx/>
                <a:uFillTx/>
                <a:latin typeface="Intel Clear"/>
                <a:sym typeface="Helvetica Neue"/>
              </a:rPr>
              <a:t>An extensive review was completed by NSG staff </a:t>
            </a:r>
            <a:r>
              <a:rPr lang="en-US" sz="1200" dirty="0">
                <a:solidFill>
                  <a:srgbClr val="FFFFFF"/>
                </a:solidFill>
                <a:latin typeface="Intel Clear"/>
              </a:rPr>
              <a:t>and </a:t>
            </a:r>
            <a:r>
              <a:rPr kumimoji="0" lang="en-US" sz="1200" b="0" i="0" u="none" strike="noStrike" kern="0" cap="none" spc="0" normalizeH="0" baseline="0" noProof="0" dirty="0">
                <a:ln>
                  <a:noFill/>
                </a:ln>
                <a:solidFill>
                  <a:srgbClr val="FFFFFF"/>
                </a:solidFill>
                <a:effectLst/>
                <a:uLnTx/>
                <a:uFillTx/>
                <a:latin typeface="Intel Clear"/>
                <a:sym typeface="Helvetica Neue"/>
              </a:rPr>
              <a:t>function </a:t>
            </a:r>
            <a:r>
              <a:rPr lang="en-US" sz="1200" dirty="0">
                <a:solidFill>
                  <a:srgbClr val="FFFFFF"/>
                </a:solidFill>
                <a:latin typeface="Intel Clear"/>
              </a:rPr>
              <a:t>GMs</a:t>
            </a:r>
            <a:r>
              <a:rPr kumimoji="0" lang="en-US" sz="1200" b="0" i="0" u="none" strike="noStrike" kern="0" cap="none" spc="0" normalizeH="0" baseline="0" noProof="0" dirty="0">
                <a:ln>
                  <a:noFill/>
                </a:ln>
                <a:solidFill>
                  <a:srgbClr val="FFFFFF"/>
                </a:solidFill>
                <a:effectLst/>
                <a:uLnTx/>
                <a:uFillTx/>
                <a:latin typeface="Intel Clear"/>
                <a:sym typeface="Helvetica Neue"/>
              </a:rPr>
              <a:t> for all alignment decisions. Leaders considered many variables when assigning alignment, including current role, responsibilities, skills, experiences, and the work being performed by each employee.</a:t>
            </a:r>
            <a:r>
              <a:rPr lang="en-US" sz="1200" dirty="0">
                <a:solidFill>
                  <a:srgbClr val="FFFFFF"/>
                </a:solidFill>
                <a:latin typeface="Intel Clear"/>
              </a:rPr>
              <a:t> </a:t>
            </a:r>
            <a:endParaRPr kumimoji="0" lang="en-US" sz="1200" b="0" i="0" u="none" strike="noStrike" kern="0" cap="none" spc="0" normalizeH="0" baseline="0" noProof="0" dirty="0">
              <a:ln>
                <a:noFill/>
              </a:ln>
              <a:solidFill>
                <a:srgbClr val="FFFFFF"/>
              </a:solidFill>
              <a:effectLst/>
              <a:uLnTx/>
              <a:uFillTx/>
              <a:latin typeface="Intel Clear"/>
              <a:sym typeface="Helvetica Neue"/>
            </a:endParaRPr>
          </a:p>
          <a:p>
            <a:pPr>
              <a:spcBef>
                <a:spcPts val="1200"/>
              </a:spcBef>
              <a:defRPr/>
            </a:pPr>
            <a:r>
              <a:rPr lang="en-US" sz="1400" b="1" dirty="0">
                <a:solidFill>
                  <a:schemeClr val="accent2"/>
                </a:solidFill>
                <a:latin typeface="Intel Clear"/>
              </a:rPr>
              <a:t>3. Are</a:t>
            </a:r>
            <a:r>
              <a:rPr kumimoji="0" lang="en-US" sz="1400" b="1" i="0" u="none" strike="noStrike" kern="0" cap="none" spc="0" normalizeH="0" baseline="0" noProof="0" dirty="0">
                <a:ln>
                  <a:noFill/>
                </a:ln>
                <a:solidFill>
                  <a:schemeClr val="accent2"/>
                </a:solidFill>
                <a:effectLst/>
                <a:uLnTx/>
                <a:uFillTx/>
                <a:latin typeface="Intel Clear"/>
                <a:sym typeface="Helvetica Neue"/>
              </a:rPr>
              <a:t> my roles and responsibilities changing with this announcement?</a:t>
            </a:r>
            <a:endParaRPr lang="en-US" sz="1400" b="1" i="0" u="none" strike="noStrike" kern="0" cap="none" spc="0" normalizeH="0" baseline="0" noProof="0" dirty="0">
              <a:ln>
                <a:noFill/>
              </a:ln>
              <a:solidFill>
                <a:schemeClr val="accent2"/>
              </a:solidFill>
              <a:effectLst/>
              <a:uLnTx/>
              <a:uFillTx/>
              <a:latin typeface="Intel Clear"/>
            </a:endParaRPr>
          </a:p>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Intel Clear"/>
                <a:sym typeface="Helvetica Neue"/>
              </a:rPr>
              <a:t>At the present time, we remain Intel employees and our deliverables and customer commitments remain unchanged, so your roles and responsibilities do not change. </a:t>
            </a:r>
          </a:p>
          <a:p>
            <a:pPr>
              <a:spcBef>
                <a:spcPts val="1200"/>
              </a:spcBef>
              <a:defRPr/>
            </a:pPr>
            <a:r>
              <a:rPr lang="en-US" sz="1400" b="1" dirty="0">
                <a:solidFill>
                  <a:schemeClr val="accent2"/>
                </a:solidFill>
                <a:latin typeface="Intel Clear"/>
              </a:rPr>
              <a:t>4. When</a:t>
            </a:r>
            <a:r>
              <a:rPr kumimoji="0" lang="en-US" sz="1400" b="1" i="0" u="none" strike="noStrike" kern="0" cap="none" spc="0" normalizeH="0" baseline="0" noProof="0" dirty="0">
                <a:ln>
                  <a:noFill/>
                </a:ln>
                <a:solidFill>
                  <a:schemeClr val="accent2"/>
                </a:solidFill>
                <a:effectLst/>
                <a:uLnTx/>
                <a:uFillTx/>
                <a:latin typeface="Intel Clear"/>
                <a:sym typeface="Helvetica Neue"/>
              </a:rPr>
              <a:t> will we transition to the new business groups (NPSG, NAND-DTM, and Optane Group) and how will this process work?</a:t>
            </a:r>
            <a:endParaRPr lang="en-US" sz="1400" b="1" i="0" u="none" strike="noStrike" kern="0" cap="none" spc="0" normalizeH="0" baseline="0" noProof="0" dirty="0">
              <a:ln>
                <a:noFill/>
              </a:ln>
              <a:solidFill>
                <a:schemeClr val="accent2"/>
              </a:solidFill>
              <a:effectLst/>
              <a:uLnTx/>
              <a:uFillTx/>
              <a:latin typeface="Intel Clear"/>
            </a:endParaRPr>
          </a:p>
          <a:p>
            <a:pPr>
              <a:spcBef>
                <a:spcPts val="0"/>
              </a:spcBef>
              <a:defRPr/>
            </a:pPr>
            <a:r>
              <a:rPr kumimoji="0" lang="en-US" sz="1200" b="0" i="0" u="none" strike="noStrike" kern="0" cap="none" spc="0" normalizeH="0" baseline="0" noProof="0" dirty="0">
                <a:ln>
                  <a:noFill/>
                </a:ln>
                <a:solidFill>
                  <a:srgbClr val="FFFFFF"/>
                </a:solidFill>
                <a:effectLst/>
                <a:uLnTx/>
                <a:uFillTx/>
                <a:latin typeface="Intel Clear"/>
                <a:sym typeface="Helvetica Neue"/>
              </a:rPr>
              <a:t>We plan to establish the new organization structures as quickly as possible</a:t>
            </a:r>
            <a:r>
              <a:rPr lang="en-US" sz="1200" dirty="0">
                <a:solidFill>
                  <a:srgbClr val="FFFFFF"/>
                </a:solidFill>
                <a:latin typeface="Intel Clear"/>
              </a:rPr>
              <a:t> (target is by January 2021).</a:t>
            </a:r>
            <a:r>
              <a:rPr kumimoji="0" lang="en-US" sz="1200" b="0" i="0" u="none" strike="noStrike" kern="0" cap="none" spc="0" normalizeH="0" baseline="0" noProof="0" dirty="0">
                <a:ln>
                  <a:noFill/>
                </a:ln>
                <a:solidFill>
                  <a:srgbClr val="FFFFFF"/>
                </a:solidFill>
                <a:effectLst/>
                <a:uLnTx/>
                <a:uFillTx/>
                <a:latin typeface="Intel Clear"/>
                <a:sym typeface="Helvetica Neue"/>
              </a:rPr>
              <a:t> </a:t>
            </a:r>
            <a:r>
              <a:rPr lang="en-US" sz="1200" dirty="0">
                <a:solidFill>
                  <a:srgbClr val="FFFFFF"/>
                </a:solidFill>
                <a:latin typeface="Intel Clear"/>
              </a:rPr>
              <a:t>We</a:t>
            </a:r>
            <a:r>
              <a:rPr kumimoji="0" lang="en-US" sz="1200" b="0" i="0" u="none" strike="noStrike" kern="0" cap="none" spc="0" normalizeH="0" baseline="0" noProof="0" dirty="0">
                <a:ln>
                  <a:noFill/>
                </a:ln>
                <a:solidFill>
                  <a:srgbClr val="FFFFFF"/>
                </a:solidFill>
                <a:effectLst/>
                <a:uLnTx/>
                <a:uFillTx/>
                <a:latin typeface="Intel Clear"/>
                <a:sym typeface="Helvetica Neue"/>
              </a:rPr>
              <a:t> plan to evolve the daily work and organizational design process at a rate that makes sense for the organization to ensure we maintain our customer commitments and minimize disruption as much as possible.</a:t>
            </a:r>
            <a:r>
              <a:rPr lang="en-US" sz="1200" dirty="0">
                <a:solidFill>
                  <a:srgbClr val="FFFFFF"/>
                </a:solidFill>
                <a:latin typeface="Intel Clear"/>
              </a:rPr>
              <a:t> </a:t>
            </a:r>
            <a:endParaRPr kumimoji="0" lang="en-US" sz="1200" b="0" i="0" u="none" strike="noStrike" kern="0" cap="none" spc="0" normalizeH="0" baseline="0" noProof="0" dirty="0">
              <a:ln>
                <a:noFill/>
              </a:ln>
              <a:solidFill>
                <a:srgbClr val="FFFFFF"/>
              </a:solidFill>
              <a:effectLst/>
              <a:uLnTx/>
              <a:uFillTx/>
              <a:latin typeface="Intel Clear"/>
              <a:sym typeface="Helvetica Neue"/>
            </a:endParaRPr>
          </a:p>
          <a:p>
            <a:pPr>
              <a:spcBef>
                <a:spcPts val="1200"/>
              </a:spcBef>
              <a:defRPr/>
            </a:pPr>
            <a:r>
              <a:rPr lang="en-US" sz="1400" b="1" dirty="0">
                <a:solidFill>
                  <a:schemeClr val="accent2"/>
                </a:solidFill>
              </a:rPr>
              <a:t>5. If I am aligned to a business group that will transition to SK </a:t>
            </a:r>
            <a:r>
              <a:rPr lang="en-US" sz="1400" b="1" dirty="0" err="1">
                <a:solidFill>
                  <a:schemeClr val="accent2"/>
                </a:solidFill>
              </a:rPr>
              <a:t>hynix</a:t>
            </a:r>
            <a:r>
              <a:rPr lang="en-US" sz="1400" b="1" dirty="0">
                <a:solidFill>
                  <a:schemeClr val="accent2"/>
                </a:solidFill>
              </a:rPr>
              <a:t>, will my cash compensation, commission plans, and benefits change after  transitioning to SK </a:t>
            </a:r>
            <a:r>
              <a:rPr lang="en-US" sz="1400" b="1" dirty="0" err="1">
                <a:solidFill>
                  <a:schemeClr val="accent2"/>
                </a:solidFill>
              </a:rPr>
              <a:t>hynix</a:t>
            </a:r>
            <a:r>
              <a:rPr lang="en-US" sz="1400" b="1" dirty="0">
                <a:solidFill>
                  <a:schemeClr val="accent2"/>
                </a:solidFill>
              </a:rPr>
              <a:t>?</a:t>
            </a:r>
            <a:br>
              <a:rPr lang="en-US" sz="1200" dirty="0">
                <a:solidFill>
                  <a:srgbClr val="FFFFFF"/>
                </a:solidFill>
              </a:rPr>
            </a:br>
            <a:r>
              <a:rPr lang="en-US" sz="1200" dirty="0">
                <a:solidFill>
                  <a:srgbClr val="FFFFFF"/>
                </a:solidFill>
              </a:rPr>
              <a:t>Details of SK </a:t>
            </a:r>
            <a:r>
              <a:rPr lang="en-US" sz="1200" dirty="0" err="1">
                <a:solidFill>
                  <a:srgbClr val="FFFFFF"/>
                </a:solidFill>
              </a:rPr>
              <a:t>hynix’s</a:t>
            </a:r>
            <a:r>
              <a:rPr lang="en-US" sz="1200" dirty="0">
                <a:solidFill>
                  <a:srgbClr val="FFFFFF"/>
                </a:solidFill>
              </a:rPr>
              <a:t> compensation and benefits offerings will be shared with individuals aligned to a business group that will transition to SK </a:t>
            </a:r>
            <a:r>
              <a:rPr lang="en-US" sz="1200" dirty="0" err="1">
                <a:solidFill>
                  <a:srgbClr val="FFFFFF"/>
                </a:solidFill>
              </a:rPr>
              <a:t>hynix</a:t>
            </a:r>
            <a:r>
              <a:rPr lang="en-US" sz="1200" dirty="0">
                <a:solidFill>
                  <a:srgbClr val="FFFFFF"/>
                </a:solidFill>
              </a:rPr>
              <a:t> at a future date yet to be determined.  SK </a:t>
            </a:r>
            <a:r>
              <a:rPr lang="en-US" sz="1200" dirty="0" err="1">
                <a:solidFill>
                  <a:srgbClr val="FFFFFF"/>
                </a:solidFill>
              </a:rPr>
              <a:t>hynix</a:t>
            </a:r>
            <a:r>
              <a:rPr lang="en-US" sz="1200" dirty="0">
                <a:solidFill>
                  <a:srgbClr val="FFFFFF"/>
                </a:solidFill>
              </a:rPr>
              <a:t> has recognized that it is in  SK </a:t>
            </a:r>
            <a:r>
              <a:rPr lang="en-US" sz="1200" dirty="0" err="1">
                <a:solidFill>
                  <a:srgbClr val="FFFFFF"/>
                </a:solidFill>
              </a:rPr>
              <a:t>hynix’s</a:t>
            </a:r>
            <a:r>
              <a:rPr lang="en-US" sz="1200" dirty="0">
                <a:solidFill>
                  <a:srgbClr val="FFFFFF"/>
                </a:solidFill>
              </a:rPr>
              <a:t> interest that the compensation package that it offers you be comparable to your current Intel compensation package. Keep in mind we will go through a rewards process as Intel employees in Q1 2021, and SK </a:t>
            </a:r>
            <a:r>
              <a:rPr lang="en-US" sz="1200" dirty="0" err="1">
                <a:solidFill>
                  <a:srgbClr val="FFFFFF"/>
                </a:solidFill>
              </a:rPr>
              <a:t>hynix</a:t>
            </a:r>
            <a:r>
              <a:rPr lang="en-US" sz="1200" dirty="0">
                <a:solidFill>
                  <a:srgbClr val="FFFFFF"/>
                </a:solidFill>
              </a:rPr>
              <a:t> will want to incorporate those changes into their offers.      </a:t>
            </a:r>
            <a:endParaRPr kumimoji="0" lang="en-US" sz="1200" b="0" i="0" u="none" strike="noStrike" kern="0" cap="none" spc="0" normalizeH="0" baseline="0" noProof="0" dirty="0">
              <a:ln>
                <a:noFill/>
              </a:ln>
              <a:solidFill>
                <a:srgbClr val="FFFFFF"/>
              </a:solidFill>
              <a:effectLst/>
              <a:uLnTx/>
              <a:uFillTx/>
              <a:latin typeface="Intel Clear"/>
              <a:sym typeface="Helvetica Neue"/>
            </a:endParaRPr>
          </a:p>
        </p:txBody>
      </p:sp>
    </p:spTree>
    <p:extLst>
      <p:ext uri="{BB962C8B-B14F-4D97-AF65-F5344CB8AC3E}">
        <p14:creationId xmlns:p14="http://schemas.microsoft.com/office/powerpoint/2010/main" val="210316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a:extLst>
              <a:ext uri="{FF2B5EF4-FFF2-40B4-BE49-F238E27FC236}">
                <a16:creationId xmlns:a16="http://schemas.microsoft.com/office/drawing/2014/main" id="{5F317FF2-BB99-4469-9348-CD2F9EBA5694}"/>
              </a:ext>
            </a:extLst>
          </p:cNvPr>
          <p:cNvSpPr>
            <a:spLocks noGrp="1"/>
          </p:cNvSpPr>
          <p:nvPr>
            <p:ph type="title"/>
          </p:nvPr>
        </p:nvSpPr>
        <p:spPr/>
        <p:txBody>
          <a:bodyPr/>
          <a:lstStyle/>
          <a:p>
            <a:r>
              <a:rPr lang="en-US" dirty="0"/>
              <a:t>Employee Alignment Appeal Process </a:t>
            </a:r>
            <a:endParaRPr lang="en-US" dirty="0">
              <a:solidFill>
                <a:srgbClr val="FF0000"/>
              </a:solidFill>
            </a:endParaRPr>
          </a:p>
        </p:txBody>
      </p:sp>
      <p:sp>
        <p:nvSpPr>
          <p:cNvPr id="2" name="Content Placeholder 1">
            <a:extLst>
              <a:ext uri="{FF2B5EF4-FFF2-40B4-BE49-F238E27FC236}">
                <a16:creationId xmlns:a16="http://schemas.microsoft.com/office/drawing/2014/main" id="{14BD21D1-B286-4CF4-A4DE-35929B84299E}"/>
              </a:ext>
            </a:extLst>
          </p:cNvPr>
          <p:cNvSpPr>
            <a:spLocks noGrp="1"/>
          </p:cNvSpPr>
          <p:nvPr>
            <p:ph sz="quarter" idx="28"/>
          </p:nvPr>
        </p:nvSpPr>
        <p:spPr/>
        <p:txBody>
          <a:bodyPr lIns="0" tIns="0" rIns="0" bIns="0" anchor="t">
            <a:normAutofit/>
          </a:bodyPr>
          <a:lstStyle/>
          <a:p>
            <a:pPr marL="0" indent="0">
              <a:buNone/>
            </a:pPr>
            <a:r>
              <a:rPr lang="en-US" dirty="0"/>
              <a:t>Employees may or may not be satisfied with their alignment to the transition, and can appeal their alignment by:</a:t>
            </a:r>
          </a:p>
          <a:p>
            <a:r>
              <a:rPr lang="en-US" dirty="0"/>
              <a:t>Meeting with their manager to discuss their rationale for an appeal</a:t>
            </a:r>
          </a:p>
          <a:p>
            <a:r>
              <a:rPr lang="en-US" dirty="0"/>
              <a:t>Submitting an appeal request via a form that will be made available on the NSG Transition Hub after alignment notifications are distributed. </a:t>
            </a:r>
          </a:p>
          <a:p>
            <a:endParaRPr lang="en-US" dirty="0"/>
          </a:p>
          <a:p>
            <a:pPr marL="0" indent="0">
              <a:buNone/>
            </a:pPr>
            <a:r>
              <a:rPr lang="en-US" sz="1800" dirty="0">
                <a:latin typeface="Intel Clear Light"/>
              </a:rPr>
              <a:t>Note: There may be employees who are not aligned to the transition but think they should be. Managers can reach out to </a:t>
            </a:r>
            <a:r>
              <a:rPr lang="en-US" sz="1800" dirty="0">
                <a:solidFill>
                  <a:srgbClr val="00C7FD"/>
                </a:solidFill>
                <a:latin typeface="Intel Clear Light"/>
                <a:hlinkClick r:id="rId3">
                  <a:extLst>
                    <a:ext uri="{A12FA001-AC4F-418D-AE19-62706E023703}">
                      <ahyp:hlinkClr xmlns:ahyp="http://schemas.microsoft.com/office/drawing/2018/hyperlinkcolor" val="tx"/>
                    </a:ext>
                  </a:extLst>
                </a:hlinkClick>
              </a:rPr>
              <a:t>NSG.Transition@intel.com</a:t>
            </a:r>
            <a:r>
              <a:rPr lang="en-US" sz="1800" dirty="0">
                <a:solidFill>
                  <a:srgbClr val="00C7FD"/>
                </a:solidFill>
                <a:latin typeface="Intel Clear Light"/>
              </a:rPr>
              <a:t> </a:t>
            </a:r>
            <a:r>
              <a:rPr lang="en-US" sz="1800" dirty="0">
                <a:latin typeface="Intel Clear Light"/>
              </a:rPr>
              <a:t>for such cases. </a:t>
            </a:r>
            <a:endParaRPr lang="en-US" sz="1800" dirty="0"/>
          </a:p>
        </p:txBody>
      </p:sp>
    </p:spTree>
    <p:extLst>
      <p:ext uri="{BB962C8B-B14F-4D97-AF65-F5344CB8AC3E}">
        <p14:creationId xmlns:p14="http://schemas.microsoft.com/office/powerpoint/2010/main" val="117830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0585-6881-4288-8FD7-96388AE44ED8}"/>
              </a:ext>
            </a:extLst>
          </p:cNvPr>
          <p:cNvSpPr>
            <a:spLocks noGrp="1"/>
          </p:cNvSpPr>
          <p:nvPr>
            <p:ph type="title"/>
          </p:nvPr>
        </p:nvSpPr>
        <p:spPr>
          <a:xfrm>
            <a:off x="537397" y="578144"/>
            <a:ext cx="11010901" cy="952500"/>
          </a:xfrm>
        </p:spPr>
        <p:txBody>
          <a:bodyPr/>
          <a:lstStyle/>
          <a:p>
            <a:r>
              <a:rPr lang="en-US"/>
              <a:t>Hiring Aligned Employees</a:t>
            </a:r>
          </a:p>
        </p:txBody>
      </p:sp>
      <p:sp>
        <p:nvSpPr>
          <p:cNvPr id="8" name="Content Placeholder 7">
            <a:extLst>
              <a:ext uri="{FF2B5EF4-FFF2-40B4-BE49-F238E27FC236}">
                <a16:creationId xmlns:a16="http://schemas.microsoft.com/office/drawing/2014/main" id="{D2D4592B-70FA-464D-B96F-06494FF98E01}"/>
              </a:ext>
            </a:extLst>
          </p:cNvPr>
          <p:cNvSpPr>
            <a:spLocks noGrp="1"/>
          </p:cNvSpPr>
          <p:nvPr>
            <p:ph sz="quarter" idx="27"/>
          </p:nvPr>
        </p:nvSpPr>
        <p:spPr>
          <a:xfrm>
            <a:off x="643702" y="1419400"/>
            <a:ext cx="10904596" cy="4675010"/>
          </a:xfrm>
        </p:spPr>
        <p:txBody>
          <a:bodyPr lIns="0" tIns="0" rIns="0" bIns="0" anchor="t">
            <a:normAutofit/>
          </a:bodyPr>
          <a:lstStyle/>
          <a:p>
            <a:r>
              <a:rPr lang="en-US" sz="2400">
                <a:latin typeface="Intel Clear Light"/>
              </a:rPr>
              <a:t>Employees aligned to </a:t>
            </a:r>
            <a:r>
              <a:rPr lang="en-US" sz="2400" b="1">
                <a:latin typeface="Intel Clear Light"/>
              </a:rPr>
              <a:t>NPSG and NAND-DTM </a:t>
            </a:r>
            <a:r>
              <a:rPr lang="en-US" sz="2400">
                <a:latin typeface="Intel Clear Light"/>
              </a:rPr>
              <a:t>are not eligible for internal hiring opportunities out of their aligned business group, without GM approval.</a:t>
            </a:r>
          </a:p>
          <a:p>
            <a:r>
              <a:rPr lang="en-US" sz="2400" b="1" dirty="0">
                <a:latin typeface="Intel Clear Light"/>
              </a:rPr>
              <a:t>Optane employees </a:t>
            </a:r>
            <a:r>
              <a:rPr lang="en-US" sz="2400" dirty="0">
                <a:latin typeface="Intel Clear Light"/>
              </a:rPr>
              <a:t>can apply to other jobs at Intel </a:t>
            </a:r>
            <a:r>
              <a:rPr lang="en-US" sz="2400">
                <a:latin typeface="Intel Clear Light"/>
              </a:rPr>
              <a:t>consistent</a:t>
            </a:r>
            <a:r>
              <a:rPr lang="en-US" sz="2400" dirty="0">
                <a:latin typeface="Intel Clear Light"/>
              </a:rPr>
              <a:t> with all other Intel employees. </a:t>
            </a:r>
            <a:endParaRPr lang="en-US" sz="2400">
              <a:latin typeface="Intel Clear Light"/>
            </a:endParaRPr>
          </a:p>
          <a:p>
            <a:pPr lvl="1"/>
            <a:r>
              <a:rPr lang="en-US" sz="2000">
                <a:latin typeface="Intel Clear Light"/>
              </a:rPr>
              <a:t>Optane employee transfers to NPSG and NAND-DTM will require Optane GM approval. </a:t>
            </a:r>
          </a:p>
          <a:p>
            <a:r>
              <a:rPr lang="en-US" sz="2400" dirty="0">
                <a:latin typeface="Intel Clear Light"/>
              </a:rPr>
              <a:t>External job postings for open positions in NPSG and NAND-DTM will reflect that roles will convey to </a:t>
            </a:r>
            <a:r>
              <a:rPr lang="en-US" sz="2400">
                <a:latin typeface="Intel Clear Light"/>
              </a:rPr>
              <a:t>SK </a:t>
            </a:r>
            <a:r>
              <a:rPr lang="en-US" sz="2400" err="1">
                <a:latin typeface="Intel Clear Light"/>
              </a:rPr>
              <a:t>hynix</a:t>
            </a:r>
            <a:r>
              <a:rPr lang="en-US" sz="2400" dirty="0">
                <a:latin typeface="Intel Clear Light"/>
              </a:rPr>
              <a:t> at </a:t>
            </a:r>
            <a:r>
              <a:rPr lang="en-US" sz="2400">
                <a:latin typeface="Intel Clear Light"/>
              </a:rPr>
              <a:t>deal</a:t>
            </a:r>
            <a:r>
              <a:rPr lang="en-US" sz="2400" dirty="0">
                <a:latin typeface="Intel Clear Light"/>
              </a:rPr>
              <a:t> Close (pending regulatory approval of deal</a:t>
            </a:r>
            <a:r>
              <a:rPr lang="en-US" sz="2400">
                <a:latin typeface="Intel Clear Light"/>
              </a:rPr>
              <a:t>).</a:t>
            </a:r>
            <a:endParaRPr lang="en-US" sz="2400" dirty="0">
              <a:latin typeface="Intel Clear Light"/>
            </a:endParaRPr>
          </a:p>
          <a:p>
            <a:r>
              <a:rPr lang="en-US" sz="2400">
                <a:latin typeface="Intel Clear Light"/>
              </a:rPr>
              <a:t>In general, </a:t>
            </a:r>
            <a:r>
              <a:rPr lang="en-US" sz="2400" dirty="0">
                <a:latin typeface="Intel Clear Light"/>
              </a:rPr>
              <a:t>NPSG and NAND-DTM employees that voluntarily terminate will not be rehire eligible for a period of one year</a:t>
            </a:r>
            <a:r>
              <a:rPr lang="en-US" sz="2400">
                <a:latin typeface="Intel Clear Light"/>
              </a:rPr>
              <a:t>.</a:t>
            </a:r>
            <a:endParaRPr lang="en-US" sz="2400"/>
          </a:p>
        </p:txBody>
      </p:sp>
    </p:spTree>
    <p:extLst>
      <p:ext uri="{BB962C8B-B14F-4D97-AF65-F5344CB8AC3E}">
        <p14:creationId xmlns:p14="http://schemas.microsoft.com/office/powerpoint/2010/main" val="96527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37E8-064F-406E-9967-A81469E0AB53}"/>
              </a:ext>
            </a:extLst>
          </p:cNvPr>
          <p:cNvSpPr>
            <a:spLocks noGrp="1"/>
          </p:cNvSpPr>
          <p:nvPr>
            <p:ph type="title"/>
          </p:nvPr>
        </p:nvSpPr>
        <p:spPr/>
        <p:txBody>
          <a:bodyPr/>
          <a:lstStyle/>
          <a:p>
            <a:r>
              <a:rPr lang="en-US"/>
              <a:t>Our Commitment</a:t>
            </a:r>
          </a:p>
        </p:txBody>
      </p:sp>
      <p:sp>
        <p:nvSpPr>
          <p:cNvPr id="3" name="Content Placeholder 2">
            <a:extLst>
              <a:ext uri="{FF2B5EF4-FFF2-40B4-BE49-F238E27FC236}">
                <a16:creationId xmlns:a16="http://schemas.microsoft.com/office/drawing/2014/main" id="{9FD2CCF4-C607-4BAD-BA53-7C8F70B36AB9}"/>
              </a:ext>
            </a:extLst>
          </p:cNvPr>
          <p:cNvSpPr>
            <a:spLocks noGrp="1"/>
          </p:cNvSpPr>
          <p:nvPr>
            <p:ph sz="quarter" idx="28"/>
          </p:nvPr>
        </p:nvSpPr>
        <p:spPr/>
        <p:txBody>
          <a:bodyPr lIns="0" tIns="0" rIns="0" bIns="0" anchor="t">
            <a:normAutofit/>
          </a:bodyPr>
          <a:lstStyle/>
          <a:p>
            <a:r>
              <a:rPr lang="en-US"/>
              <a:t>We are committed to treating every employee with fairness and dignity throughout this transition</a:t>
            </a:r>
          </a:p>
          <a:p>
            <a:r>
              <a:rPr lang="en-US"/>
              <a:t>Transition updates will be shared regularly with employees</a:t>
            </a:r>
          </a:p>
          <a:p>
            <a:r>
              <a:rPr lang="en-US"/>
              <a:t>For more information and questions, employees have the following resources:</a:t>
            </a:r>
          </a:p>
          <a:p>
            <a:pPr lvl="1">
              <a:buClr>
                <a:srgbClr val="FFFFFF"/>
              </a:buClr>
            </a:pPr>
            <a:r>
              <a:rPr lang="en-US">
                <a:solidFill>
                  <a:schemeClr val="accent3"/>
                </a:solidFill>
                <a:latin typeface="Intel Clear Light"/>
                <a:hlinkClick r:id="rId3">
                  <a:extLst>
                    <a:ext uri="{A12FA001-AC4F-418D-AE19-62706E023703}">
                      <ahyp:hlinkClr xmlns:ahyp="http://schemas.microsoft.com/office/drawing/2018/hyperlinkcolor" val="tx"/>
                    </a:ext>
                  </a:extLst>
                </a:hlinkClick>
              </a:rPr>
              <a:t>NSG Transition Hub</a:t>
            </a:r>
            <a:r>
              <a:rPr lang="en-US">
                <a:latin typeface="Intel Clear Light"/>
              </a:rPr>
              <a:t> (to go live following announce)</a:t>
            </a:r>
          </a:p>
          <a:p>
            <a:pPr lvl="1"/>
            <a:r>
              <a:rPr lang="en-US">
                <a:latin typeface="Intel Clear Light"/>
              </a:rPr>
              <a:t>Mailbox for questions: </a:t>
            </a:r>
            <a:r>
              <a:rPr lang="en-US">
                <a:solidFill>
                  <a:schemeClr val="accent3"/>
                </a:solidFill>
                <a:latin typeface="Intel Clear Light"/>
                <a:hlinkClick r:id="rId4">
                  <a:extLst>
                    <a:ext uri="{A12FA001-AC4F-418D-AE19-62706E023703}">
                      <ahyp:hlinkClr xmlns:ahyp="http://schemas.microsoft.com/office/drawing/2018/hyperlinkcolor" val="tx"/>
                    </a:ext>
                  </a:extLst>
                </a:hlinkClick>
              </a:rPr>
              <a:t>NSG.Transition@intel.com</a:t>
            </a:r>
            <a:r>
              <a:rPr lang="en-US">
                <a:solidFill>
                  <a:schemeClr val="accent2"/>
                </a:solidFill>
                <a:latin typeface="Intel Clear Light"/>
              </a:rPr>
              <a:t> </a:t>
            </a:r>
            <a:endParaRPr lang="en-US"/>
          </a:p>
        </p:txBody>
      </p:sp>
    </p:spTree>
    <p:extLst>
      <p:ext uri="{BB962C8B-B14F-4D97-AF65-F5344CB8AC3E}">
        <p14:creationId xmlns:p14="http://schemas.microsoft.com/office/powerpoint/2010/main" val="43669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D29B-3AA9-46F1-B4E1-0B1FD456A311}"/>
              </a:ext>
            </a:extLst>
          </p:cNvPr>
          <p:cNvSpPr>
            <a:spLocks noGrp="1"/>
          </p:cNvSpPr>
          <p:nvPr>
            <p:ph type="title"/>
          </p:nvPr>
        </p:nvSpPr>
        <p:spPr/>
        <p:txBody>
          <a:bodyPr/>
          <a:lstStyle/>
          <a:p>
            <a:r>
              <a:rPr lang="en-US"/>
              <a:t>Rules of the Road</a:t>
            </a:r>
          </a:p>
        </p:txBody>
      </p:sp>
      <p:sp>
        <p:nvSpPr>
          <p:cNvPr id="3" name="Content Placeholder 2">
            <a:extLst>
              <a:ext uri="{FF2B5EF4-FFF2-40B4-BE49-F238E27FC236}">
                <a16:creationId xmlns:a16="http://schemas.microsoft.com/office/drawing/2014/main" id="{82EAD8C3-5014-4353-BAE2-0ADD7CD52879}"/>
              </a:ext>
            </a:extLst>
          </p:cNvPr>
          <p:cNvSpPr>
            <a:spLocks noGrp="1"/>
          </p:cNvSpPr>
          <p:nvPr>
            <p:ph sz="quarter" idx="28"/>
          </p:nvPr>
        </p:nvSpPr>
        <p:spPr/>
        <p:txBody>
          <a:bodyPr>
            <a:normAutofit fontScale="92500" lnSpcReduction="10000"/>
          </a:bodyPr>
          <a:lstStyle/>
          <a:p>
            <a:r>
              <a:rPr lang="en-US"/>
              <a:t>Until the transaction closes, it is business as usual – continue to focus on the work and delivering on our customer commitments</a:t>
            </a:r>
          </a:p>
          <a:p>
            <a:r>
              <a:rPr lang="en-US"/>
              <a:t>Please be mindful that for legal and other reasons, both parties must continue to operate as two independent companies. ​</a:t>
            </a:r>
          </a:p>
          <a:p>
            <a:r>
              <a:rPr lang="en-US"/>
              <a:t>Information regarding the transaction, including transition details and associated timelines, must be kept strictly confidential</a:t>
            </a:r>
          </a:p>
          <a:p>
            <a:pPr lvl="1"/>
            <a:r>
              <a:rPr lang="en-US" b="1"/>
              <a:t>Do not </a:t>
            </a:r>
            <a:r>
              <a:rPr lang="en-US"/>
              <a:t>disclose transition information to external third parties</a:t>
            </a:r>
          </a:p>
          <a:p>
            <a:pPr lvl="1"/>
            <a:r>
              <a:rPr lang="en-US" b="1"/>
              <a:t>Do not </a:t>
            </a:r>
            <a:r>
              <a:rPr lang="en-US"/>
              <a:t>discuss the transaction in public places or on social media</a:t>
            </a:r>
          </a:p>
          <a:p>
            <a:pPr lvl="1"/>
            <a:r>
              <a:rPr lang="en-US" b="1"/>
              <a:t>Do not </a:t>
            </a:r>
            <a:r>
              <a:rPr lang="en-US"/>
              <a:t>engage with the media – refer all press/media inquiries to Stephanie Matthew, Intel PR</a:t>
            </a:r>
          </a:p>
          <a:p>
            <a:pPr lvl="1"/>
            <a:r>
              <a:rPr lang="en-US"/>
              <a:t>You can refer customers and partners to the public announcement in our newsroom </a:t>
            </a:r>
          </a:p>
          <a:p>
            <a:pPr lvl="1"/>
            <a:endParaRPr lang="en-US"/>
          </a:p>
        </p:txBody>
      </p:sp>
    </p:spTree>
    <p:extLst>
      <p:ext uri="{BB962C8B-B14F-4D97-AF65-F5344CB8AC3E}">
        <p14:creationId xmlns:p14="http://schemas.microsoft.com/office/powerpoint/2010/main" val="87921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B5A5-B610-43D0-A132-35FA4F077D48}"/>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B9E19233-D010-4ABC-BBB8-4C1C0B9503BB}"/>
              </a:ext>
            </a:extLst>
          </p:cNvPr>
          <p:cNvSpPr>
            <a:spLocks noGrp="1"/>
          </p:cNvSpPr>
          <p:nvPr>
            <p:ph sz="quarter" idx="28"/>
          </p:nvPr>
        </p:nvSpPr>
        <p:spPr/>
        <p:txBody>
          <a:bodyPr/>
          <a:lstStyle/>
          <a:p>
            <a:r>
              <a:rPr lang="en-US" dirty="0"/>
              <a:t>Announcement Recap</a:t>
            </a:r>
          </a:p>
          <a:p>
            <a:r>
              <a:rPr lang="en-US" dirty="0"/>
              <a:t>Impacts to RTD</a:t>
            </a:r>
          </a:p>
          <a:p>
            <a:r>
              <a:rPr lang="en-US" dirty="0"/>
              <a:t>Next Steps</a:t>
            </a:r>
          </a:p>
          <a:p>
            <a:r>
              <a:rPr lang="en-US" dirty="0"/>
              <a:t>Q&amp;A</a:t>
            </a:r>
          </a:p>
        </p:txBody>
      </p:sp>
    </p:spTree>
    <p:extLst>
      <p:ext uri="{BB962C8B-B14F-4D97-AF65-F5344CB8AC3E}">
        <p14:creationId xmlns:p14="http://schemas.microsoft.com/office/powerpoint/2010/main" val="226145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19A8-53A4-4DC9-97EF-F13275442AE6}"/>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AA9CAA64-9A9D-4FF1-9E5F-2343FCD0CE5A}"/>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365224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26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a:extLst>
              <a:ext uri="{FF2B5EF4-FFF2-40B4-BE49-F238E27FC236}">
                <a16:creationId xmlns:a16="http://schemas.microsoft.com/office/drawing/2014/main" id="{5F317FF2-BB99-4469-9348-CD2F9EBA5694}"/>
              </a:ext>
            </a:extLst>
          </p:cNvPr>
          <p:cNvSpPr>
            <a:spLocks noGrp="1"/>
          </p:cNvSpPr>
          <p:nvPr>
            <p:ph type="title"/>
          </p:nvPr>
        </p:nvSpPr>
        <p:spPr>
          <a:xfrm>
            <a:off x="399221" y="345853"/>
            <a:ext cx="11360160" cy="523408"/>
          </a:xfrm>
        </p:spPr>
        <p:txBody>
          <a:bodyPr lIns="0" tIns="0" rIns="0" bIns="0" anchor="t">
            <a:noAutofit/>
          </a:bodyPr>
          <a:lstStyle/>
          <a:p>
            <a:r>
              <a:rPr lang="en-US" dirty="0">
                <a:latin typeface="Intel Clear Light"/>
              </a:rPr>
              <a:t>Employee Alignment Appeal Process </a:t>
            </a:r>
            <a:endParaRPr lang="en-US" dirty="0">
              <a:solidFill>
                <a:srgbClr val="FF0000"/>
              </a:solidFill>
            </a:endParaRPr>
          </a:p>
        </p:txBody>
      </p:sp>
      <p:sp>
        <p:nvSpPr>
          <p:cNvPr id="6" name="TextBox 5">
            <a:extLst>
              <a:ext uri="{FF2B5EF4-FFF2-40B4-BE49-F238E27FC236}">
                <a16:creationId xmlns:a16="http://schemas.microsoft.com/office/drawing/2014/main" id="{83CCE29C-E0EC-4868-97AB-8E5ACDB900F3}"/>
              </a:ext>
            </a:extLst>
          </p:cNvPr>
          <p:cNvSpPr txBox="1"/>
          <p:nvPr/>
        </p:nvSpPr>
        <p:spPr>
          <a:xfrm>
            <a:off x="399221" y="1312548"/>
            <a:ext cx="11113891" cy="5207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2438338" hangingPunct="0">
              <a:spcBef>
                <a:spcPts val="600"/>
              </a:spcBef>
            </a:pPr>
            <a:r>
              <a:rPr lang="en-US" sz="1200" b="1" dirty="0">
                <a:solidFill>
                  <a:schemeClr val="tx1"/>
                </a:solidFill>
              </a:rPr>
              <a:t>Note: There will be a governing body consisting of NAND-DTM GM, NPSG GM, Optane GM, HR, and Legal that will provide final sign off to all alignment changes.</a:t>
            </a:r>
            <a:endParaRPr lang="en-US" sz="1200" b="1" dirty="0">
              <a:solidFill>
                <a:schemeClr val="tx1"/>
              </a:solidFill>
              <a:sym typeface="Helvetica Neue"/>
            </a:endParaRPr>
          </a:p>
          <a:p>
            <a:pPr defTabSz="2438338">
              <a:spcBef>
                <a:spcPts val="1200"/>
              </a:spcBef>
            </a:pPr>
            <a:r>
              <a:rPr lang="en-US" sz="1200" b="1" u="sng" dirty="0">
                <a:solidFill>
                  <a:schemeClr val="tx1"/>
                </a:solidFill>
                <a:sym typeface="Helvetica Neue"/>
              </a:rPr>
              <a:t>APPEAL PROCESS</a:t>
            </a:r>
          </a:p>
          <a:p>
            <a:pPr marL="228600" indent="-228600" defTabSz="2438338">
              <a:spcBef>
                <a:spcPts val="600"/>
              </a:spcBef>
              <a:buFont typeface="+mj-lt"/>
              <a:buAutoNum type="arabicPeriod"/>
            </a:pPr>
            <a:r>
              <a:rPr lang="en-US" sz="1200" dirty="0">
                <a:solidFill>
                  <a:schemeClr val="tx1"/>
                </a:solidFill>
                <a:sym typeface="Helvetica Neue"/>
              </a:rPr>
              <a:t>Employee feels alignment is incorrect</a:t>
            </a:r>
            <a:endParaRPr lang="en-US" dirty="0">
              <a:solidFill>
                <a:schemeClr val="tx1"/>
              </a:solidFill>
              <a:sym typeface="Helvetica Neue"/>
            </a:endParaRPr>
          </a:p>
          <a:p>
            <a:pPr marL="228600" indent="-228600" defTabSz="2438338">
              <a:spcBef>
                <a:spcPts val="600"/>
              </a:spcBef>
              <a:buFont typeface="+mj-lt"/>
              <a:buAutoNum type="arabicPeriod"/>
            </a:pPr>
            <a:r>
              <a:rPr lang="en-US" sz="1200" dirty="0">
                <a:solidFill>
                  <a:schemeClr val="tx1"/>
                </a:solidFill>
                <a:sym typeface="Helvetica Neue"/>
              </a:rPr>
              <a:t>Employee raises concern and rationale to manager and then employee enters appeal request in SharePoint form, available on the Transition Hub </a:t>
            </a:r>
          </a:p>
          <a:p>
            <a:pPr marL="228600" indent="-228600" defTabSz="2438338">
              <a:spcBef>
                <a:spcPts val="600"/>
              </a:spcBef>
              <a:buFont typeface="+mj-lt"/>
              <a:buAutoNum type="arabicPeriod"/>
            </a:pPr>
            <a:r>
              <a:rPr lang="en-US" sz="1200" dirty="0">
                <a:solidFill>
                  <a:schemeClr val="tx1"/>
                </a:solidFill>
                <a:sym typeface="Helvetica Neue"/>
              </a:rPr>
              <a:t>HR </a:t>
            </a:r>
            <a:r>
              <a:rPr lang="en-US" sz="1200" dirty="0">
                <a:solidFill>
                  <a:schemeClr val="tx1"/>
                </a:solidFill>
              </a:rPr>
              <a:t>Talent Lead pulls </a:t>
            </a:r>
            <a:r>
              <a:rPr lang="en-US" sz="1200" dirty="0">
                <a:solidFill>
                  <a:schemeClr val="tx1"/>
                </a:solidFill>
                <a:sym typeface="Helvetica Neue"/>
              </a:rPr>
              <a:t>weekly report of appeals and provides to NSG staff member for disposition</a:t>
            </a:r>
            <a:r>
              <a:rPr lang="en-US" sz="1200" dirty="0">
                <a:solidFill>
                  <a:schemeClr val="tx1"/>
                </a:solidFill>
              </a:rPr>
              <a:t>  </a:t>
            </a:r>
          </a:p>
          <a:p>
            <a:pPr marL="228600" indent="-228600" defTabSz="2438338">
              <a:spcBef>
                <a:spcPts val="600"/>
              </a:spcBef>
              <a:buFont typeface="+mj-lt"/>
              <a:buAutoNum type="arabicPeriod"/>
            </a:pPr>
            <a:r>
              <a:rPr lang="en-US" sz="1200" dirty="0">
                <a:solidFill>
                  <a:schemeClr val="tx1"/>
                </a:solidFill>
                <a:sym typeface="Helvetica Neue"/>
              </a:rPr>
              <a:t>NSG staff member determines disposition and sends report and disposition back to the HR </a:t>
            </a:r>
            <a:r>
              <a:rPr lang="en-US" sz="1200" dirty="0">
                <a:solidFill>
                  <a:schemeClr val="tx1"/>
                </a:solidFill>
              </a:rPr>
              <a:t>Talent Lead</a:t>
            </a:r>
          </a:p>
          <a:p>
            <a:pPr lvl="1" defTabSz="2438338">
              <a:spcBef>
                <a:spcPts val="600"/>
              </a:spcBef>
            </a:pPr>
            <a:r>
              <a:rPr lang="en-US" sz="1200" dirty="0">
                <a:solidFill>
                  <a:schemeClr val="tx1"/>
                </a:solidFill>
                <a:sym typeface="Helvetica Neue"/>
              </a:rPr>
              <a:t>4a. If NSG staff member believes alignment is correct, the decision stands and NSG staff communicates decision back to employee </a:t>
            </a:r>
            <a:r>
              <a:rPr lang="en-US" sz="1200" dirty="0">
                <a:solidFill>
                  <a:schemeClr val="tx1"/>
                </a:solidFill>
              </a:rPr>
              <a:t>(HR Talent Lead to provide standard template for communications)</a:t>
            </a:r>
          </a:p>
          <a:p>
            <a:pPr marL="688975" lvl="1" defTabSz="2438338">
              <a:spcBef>
                <a:spcPts val="600"/>
              </a:spcBef>
            </a:pPr>
            <a:r>
              <a:rPr lang="en-US" sz="1200" dirty="0">
                <a:solidFill>
                  <a:schemeClr val="tx1"/>
                </a:solidFill>
                <a:sym typeface="Helvetica Neue"/>
              </a:rPr>
              <a:t>Note: No legal review required and communication to employee can proceed</a:t>
            </a:r>
          </a:p>
          <a:p>
            <a:pPr lvl="1" defTabSz="2438338">
              <a:spcBef>
                <a:spcPts val="600"/>
              </a:spcBef>
            </a:pPr>
            <a:r>
              <a:rPr lang="en-US" sz="1200" dirty="0">
                <a:solidFill>
                  <a:schemeClr val="tx1"/>
                </a:solidFill>
                <a:sym typeface="Helvetica Neue"/>
              </a:rPr>
              <a:t>4b. If the NSG Staff believes the alignment is incorrect, the HR </a:t>
            </a:r>
            <a:r>
              <a:rPr lang="en-US" sz="1200" dirty="0">
                <a:solidFill>
                  <a:schemeClr val="tx1"/>
                </a:solidFill>
              </a:rPr>
              <a:t>Talent Lead reviews </a:t>
            </a:r>
            <a:r>
              <a:rPr lang="en-US" sz="1200" dirty="0">
                <a:solidFill>
                  <a:schemeClr val="tx1"/>
                </a:solidFill>
                <a:sym typeface="Helvetica Neue"/>
              </a:rPr>
              <a:t>with HR Legal to determine if there is anything in the MPA that precludes this change</a:t>
            </a:r>
            <a:r>
              <a:rPr lang="en-US" sz="1200" dirty="0">
                <a:solidFill>
                  <a:schemeClr val="tx1"/>
                </a:solidFill>
              </a:rPr>
              <a:t> </a:t>
            </a:r>
          </a:p>
          <a:p>
            <a:pPr defTabSz="2438338">
              <a:spcBef>
                <a:spcPts val="600"/>
              </a:spcBef>
            </a:pPr>
            <a:r>
              <a:rPr lang="en-US" sz="1200" dirty="0">
                <a:solidFill>
                  <a:schemeClr val="tx1"/>
                </a:solidFill>
                <a:sym typeface="Helvetica Neue"/>
              </a:rPr>
              <a:t>5. NSG Governing Body review occurs for final determination (weekly meeting occurrence)</a:t>
            </a:r>
          </a:p>
          <a:p>
            <a:pPr lvl="1" defTabSz="2438338">
              <a:spcBef>
                <a:spcPts val="600"/>
              </a:spcBef>
            </a:pPr>
            <a:r>
              <a:rPr lang="en-US" sz="1200" dirty="0">
                <a:solidFill>
                  <a:schemeClr val="tx1"/>
                </a:solidFill>
                <a:sym typeface="Helvetica Neue"/>
              </a:rPr>
              <a:t>5a. If NSG Governing Body supports the disposition change request, HR Legal shares with SK </a:t>
            </a:r>
            <a:r>
              <a:rPr lang="en-US" sz="1200" dirty="0" err="1">
                <a:solidFill>
                  <a:schemeClr val="tx1"/>
                </a:solidFill>
                <a:sym typeface="Helvetica Neue"/>
              </a:rPr>
              <a:t>hynix</a:t>
            </a:r>
            <a:r>
              <a:rPr lang="en-US" sz="1200" dirty="0">
                <a:solidFill>
                  <a:schemeClr val="tx1"/>
                </a:solidFill>
                <a:sym typeface="Helvetica Neue"/>
              </a:rPr>
              <a:t> for review/awareness where required by the MPA </a:t>
            </a:r>
          </a:p>
          <a:p>
            <a:pPr lvl="1" defTabSz="2438338">
              <a:spcBef>
                <a:spcPts val="600"/>
              </a:spcBef>
            </a:pPr>
            <a:r>
              <a:rPr lang="en-US" sz="1200" dirty="0">
                <a:solidFill>
                  <a:schemeClr val="tx1"/>
                </a:solidFill>
                <a:sym typeface="Helvetica Neue"/>
              </a:rPr>
              <a:t>5b. SK </a:t>
            </a:r>
            <a:r>
              <a:rPr lang="en-US" sz="1200" dirty="0" err="1">
                <a:solidFill>
                  <a:schemeClr val="tx1"/>
                </a:solidFill>
                <a:sym typeface="Helvetica Neue"/>
              </a:rPr>
              <a:t>hynix</a:t>
            </a:r>
            <a:r>
              <a:rPr lang="en-US" sz="1200" dirty="0">
                <a:solidFill>
                  <a:schemeClr val="tx1"/>
                </a:solidFill>
                <a:sym typeface="Helvetica Neue"/>
              </a:rPr>
              <a:t> provides feedback on the determination; if SK </a:t>
            </a:r>
            <a:r>
              <a:rPr lang="en-US" sz="1200" dirty="0" err="1">
                <a:solidFill>
                  <a:schemeClr val="tx1"/>
                </a:solidFill>
                <a:sym typeface="Helvetica Neue"/>
              </a:rPr>
              <a:t>hynix</a:t>
            </a:r>
            <a:r>
              <a:rPr lang="en-US" sz="1200" dirty="0">
                <a:solidFill>
                  <a:schemeClr val="tx1"/>
                </a:solidFill>
                <a:sym typeface="Helvetica Neue"/>
              </a:rPr>
              <a:t> disagrees with change in disposition recommendation, feedback is shared with NSG Governing Body for determination on next steps</a:t>
            </a:r>
          </a:p>
          <a:p>
            <a:pPr lvl="1" defTabSz="2438338">
              <a:spcBef>
                <a:spcPts val="600"/>
              </a:spcBef>
            </a:pPr>
            <a:r>
              <a:rPr lang="en-US" sz="1200" dirty="0">
                <a:solidFill>
                  <a:schemeClr val="tx1"/>
                </a:solidFill>
                <a:sym typeface="Helvetica Neue"/>
              </a:rPr>
              <a:t>5c. HR Legal provides final determination to HR </a:t>
            </a:r>
            <a:r>
              <a:rPr lang="en-US" sz="1200" dirty="0">
                <a:solidFill>
                  <a:schemeClr val="tx1"/>
                </a:solidFill>
              </a:rPr>
              <a:t>Talent Lead</a:t>
            </a:r>
            <a:r>
              <a:rPr lang="en-US" sz="1200" dirty="0">
                <a:solidFill>
                  <a:schemeClr val="tx1"/>
                </a:solidFill>
                <a:sym typeface="Helvetica Neue"/>
              </a:rPr>
              <a:t>; HR </a:t>
            </a:r>
            <a:r>
              <a:rPr lang="en-US" sz="1200" dirty="0">
                <a:solidFill>
                  <a:schemeClr val="tx1"/>
                </a:solidFill>
              </a:rPr>
              <a:t>Talent</a:t>
            </a:r>
            <a:r>
              <a:rPr lang="en-US" sz="1200" dirty="0">
                <a:solidFill>
                  <a:schemeClr val="tx1"/>
                </a:solidFill>
                <a:sym typeface="Helvetica Neue"/>
              </a:rPr>
              <a:t> </a:t>
            </a:r>
            <a:r>
              <a:rPr lang="en-US" sz="1200" dirty="0">
                <a:solidFill>
                  <a:schemeClr val="tx1"/>
                </a:solidFill>
              </a:rPr>
              <a:t>Lead provides</a:t>
            </a:r>
            <a:r>
              <a:rPr lang="en-US" sz="1200" dirty="0">
                <a:solidFill>
                  <a:schemeClr val="tx1"/>
                </a:solidFill>
                <a:sym typeface="Helvetica Neue"/>
              </a:rPr>
              <a:t> approval to NSG staff with </a:t>
            </a:r>
            <a:r>
              <a:rPr lang="en-US" sz="1200" dirty="0">
                <a:solidFill>
                  <a:schemeClr val="tx1"/>
                </a:solidFill>
              </a:rPr>
              <a:t>standard template to communicate; NSG Staff to communicate to employee</a:t>
            </a:r>
          </a:p>
          <a:p>
            <a:pPr lvl="1" defTabSz="2438338">
              <a:spcBef>
                <a:spcPts val="600"/>
              </a:spcBef>
            </a:pPr>
            <a:r>
              <a:rPr lang="en-US" sz="1200" dirty="0">
                <a:solidFill>
                  <a:schemeClr val="tx1"/>
                </a:solidFill>
              </a:rPr>
              <a:t>Note: Legal review required where a change in disposition occurs per above process steps</a:t>
            </a:r>
          </a:p>
          <a:p>
            <a:pPr defTabSz="2438338">
              <a:spcBef>
                <a:spcPts val="600"/>
              </a:spcBef>
            </a:pPr>
            <a:r>
              <a:rPr lang="en-US" sz="1200" dirty="0">
                <a:solidFill>
                  <a:schemeClr val="tx1"/>
                </a:solidFill>
              </a:rPr>
              <a:t>7. If future state business group alignment is agreed to change, HR Talent Lead provides official update with the HR Census owner to update the census (and/or Workday as needed)</a:t>
            </a:r>
          </a:p>
          <a:p>
            <a:pPr defTabSz="2438338">
              <a:spcBef>
                <a:spcPts val="600"/>
              </a:spcBef>
            </a:pPr>
            <a:endParaRPr lang="en-US" sz="1200" dirty="0">
              <a:solidFill>
                <a:schemeClr val="tx1"/>
              </a:solidFill>
            </a:endParaRPr>
          </a:p>
          <a:p>
            <a:pPr defTabSz="2438338">
              <a:spcBef>
                <a:spcPts val="600"/>
              </a:spcBef>
            </a:pPr>
            <a:r>
              <a:rPr lang="en-US" sz="1200" dirty="0">
                <a:solidFill>
                  <a:schemeClr val="tx1"/>
                </a:solidFill>
              </a:rPr>
              <a:t>Note: There may be employees who are not aligned to the transition but believe they should be. Managers can contact </a:t>
            </a:r>
            <a:r>
              <a:rPr lang="en-US" sz="1200" dirty="0">
                <a:solidFill>
                  <a:srgbClr val="00C7FD"/>
                </a:solidFill>
                <a:hlinkClick r:id="rId3">
                  <a:extLst>
                    <a:ext uri="{A12FA001-AC4F-418D-AE19-62706E023703}">
                      <ahyp:hlinkClr xmlns:ahyp="http://schemas.microsoft.com/office/drawing/2018/hyperlinkcolor" val="tx"/>
                    </a:ext>
                  </a:extLst>
                </a:hlinkClick>
              </a:rPr>
              <a:t>NSG.Transition@intel.com</a:t>
            </a:r>
            <a:r>
              <a:rPr lang="en-US" sz="1200" dirty="0">
                <a:solidFill>
                  <a:srgbClr val="00C7FD"/>
                </a:solidFill>
              </a:rPr>
              <a:t> </a:t>
            </a:r>
            <a:r>
              <a:rPr lang="en-US" sz="1200" dirty="0">
                <a:solidFill>
                  <a:schemeClr val="tx1"/>
                </a:solidFill>
              </a:rPr>
              <a:t>for such cases. </a:t>
            </a:r>
          </a:p>
        </p:txBody>
      </p:sp>
      <p:sp>
        <p:nvSpPr>
          <p:cNvPr id="10" name="TextBox 9">
            <a:extLst>
              <a:ext uri="{FF2B5EF4-FFF2-40B4-BE49-F238E27FC236}">
                <a16:creationId xmlns:a16="http://schemas.microsoft.com/office/drawing/2014/main" id="{862ABF87-836D-4F6D-A34B-2723A07B8D09}"/>
              </a:ext>
            </a:extLst>
          </p:cNvPr>
          <p:cNvSpPr txBox="1"/>
          <p:nvPr/>
        </p:nvSpPr>
        <p:spPr>
          <a:xfrm>
            <a:off x="399221" y="1003618"/>
            <a:ext cx="920764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chemeClr val="accent2"/>
                </a:solidFill>
                <a:effectLst/>
                <a:uFillTx/>
                <a:latin typeface="+mn-lt"/>
                <a:ea typeface="+mn-ea"/>
                <a:cs typeface="+mn-cs"/>
                <a:sym typeface="Helvetica Neue"/>
              </a:rPr>
              <a:t>Proposed process </a:t>
            </a:r>
            <a:r>
              <a:rPr lang="en-US" sz="1600" b="1" dirty="0">
                <a:solidFill>
                  <a:schemeClr val="accent2"/>
                </a:solidFill>
                <a:sym typeface="Helvetica Neue"/>
              </a:rPr>
              <a:t>to manage employee appeal requests that may arise post distribution of alignment letters</a:t>
            </a:r>
            <a:endParaRPr kumimoji="0" lang="en-US" sz="1600" b="1" i="0" u="none" strike="noStrike" cap="none" spc="0" normalizeH="0" baseline="0" dirty="0">
              <a:ln>
                <a:noFill/>
              </a:ln>
              <a:solidFill>
                <a:schemeClr val="accent2"/>
              </a:solidFill>
              <a:effectLst/>
              <a:uFillTx/>
              <a:sym typeface="Helvetica Neue"/>
            </a:endParaRPr>
          </a:p>
        </p:txBody>
      </p:sp>
    </p:spTree>
    <p:extLst>
      <p:ext uri="{BB962C8B-B14F-4D97-AF65-F5344CB8AC3E}">
        <p14:creationId xmlns:p14="http://schemas.microsoft.com/office/powerpoint/2010/main" val="21895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BA7C6-B7FC-458D-B1A3-FF29F1ACFC7F}"/>
              </a:ext>
            </a:extLst>
          </p:cNvPr>
          <p:cNvSpPr>
            <a:spLocks noGrp="1"/>
          </p:cNvSpPr>
          <p:nvPr>
            <p:ph type="title"/>
          </p:nvPr>
        </p:nvSpPr>
        <p:spPr>
          <a:xfrm>
            <a:off x="571370" y="136080"/>
            <a:ext cx="11010816" cy="952499"/>
          </a:xfrm>
        </p:spPr>
        <p:txBody>
          <a:bodyPr/>
          <a:lstStyle/>
          <a:p>
            <a:r>
              <a:rPr lang="en-US" dirty="0"/>
              <a:t>People Movement</a:t>
            </a:r>
          </a:p>
        </p:txBody>
      </p:sp>
      <p:sp>
        <p:nvSpPr>
          <p:cNvPr id="4" name="Text Placeholder 3">
            <a:extLst>
              <a:ext uri="{FF2B5EF4-FFF2-40B4-BE49-F238E27FC236}">
                <a16:creationId xmlns:a16="http://schemas.microsoft.com/office/drawing/2014/main" id="{FC62EF72-DC2E-4105-AD02-A75A718E495B}"/>
              </a:ext>
            </a:extLst>
          </p:cNvPr>
          <p:cNvSpPr>
            <a:spLocks noGrp="1"/>
          </p:cNvSpPr>
          <p:nvPr>
            <p:ph type="body" sz="quarter" idx="29"/>
          </p:nvPr>
        </p:nvSpPr>
        <p:spPr>
          <a:xfrm>
            <a:off x="598617" y="739331"/>
            <a:ext cx="11022013" cy="438150"/>
          </a:xfrm>
        </p:spPr>
        <p:txBody>
          <a:bodyPr>
            <a:normAutofit fontScale="70000" lnSpcReduction="20000"/>
          </a:bodyPr>
          <a:lstStyle/>
          <a:p>
            <a:r>
              <a:rPr lang="en-US" dirty="0"/>
              <a:t>Freeze on internal people movement through October 26. After that, the following applies:</a:t>
            </a:r>
          </a:p>
        </p:txBody>
      </p:sp>
      <p:graphicFrame>
        <p:nvGraphicFramePr>
          <p:cNvPr id="5" name="Table 4">
            <a:extLst>
              <a:ext uri="{FF2B5EF4-FFF2-40B4-BE49-F238E27FC236}">
                <a16:creationId xmlns:a16="http://schemas.microsoft.com/office/drawing/2014/main" id="{4B06C7D9-0190-4647-80C1-F1E4CB204CF9}"/>
              </a:ext>
            </a:extLst>
          </p:cNvPr>
          <p:cNvGraphicFramePr>
            <a:graphicFrameLocks noGrp="1"/>
          </p:cNvGraphicFramePr>
          <p:nvPr>
            <p:extLst>
              <p:ext uri="{D42A27DB-BD31-4B8C-83A1-F6EECF244321}">
                <p14:modId xmlns:p14="http://schemas.microsoft.com/office/powerpoint/2010/main" val="1906755376"/>
              </p:ext>
            </p:extLst>
          </p:nvPr>
        </p:nvGraphicFramePr>
        <p:xfrm>
          <a:off x="431126" y="1073235"/>
          <a:ext cx="11291304" cy="5668623"/>
        </p:xfrm>
        <a:graphic>
          <a:graphicData uri="http://schemas.openxmlformats.org/drawingml/2006/table">
            <a:tbl>
              <a:tblPr firstRow="1"/>
              <a:tblGrid>
                <a:gridCol w="542909">
                  <a:extLst>
                    <a:ext uri="{9D8B030D-6E8A-4147-A177-3AD203B41FA5}">
                      <a16:colId xmlns:a16="http://schemas.microsoft.com/office/drawing/2014/main" val="1729144691"/>
                    </a:ext>
                  </a:extLst>
                </a:gridCol>
                <a:gridCol w="4855809">
                  <a:extLst>
                    <a:ext uri="{9D8B030D-6E8A-4147-A177-3AD203B41FA5}">
                      <a16:colId xmlns:a16="http://schemas.microsoft.com/office/drawing/2014/main" val="249608145"/>
                    </a:ext>
                  </a:extLst>
                </a:gridCol>
                <a:gridCol w="5892586">
                  <a:extLst>
                    <a:ext uri="{9D8B030D-6E8A-4147-A177-3AD203B41FA5}">
                      <a16:colId xmlns:a16="http://schemas.microsoft.com/office/drawing/2014/main" val="310448603"/>
                    </a:ext>
                  </a:extLst>
                </a:gridCol>
              </a:tblGrid>
              <a:tr h="211314">
                <a:tc>
                  <a:txBody>
                    <a:bodyPr/>
                    <a:lstStyle>
                      <a:lvl1pPr marL="0" algn="l" defTabSz="457200" rtl="0" eaLnBrk="1" latinLnBrk="0" hangingPunct="1">
                        <a:defRPr sz="1800" b="1" kern="1200">
                          <a:solidFill>
                            <a:schemeClr val="lt1"/>
                          </a:solidFill>
                          <a:latin typeface="Neo Sans Intel"/>
                        </a:defRPr>
                      </a:lvl1pPr>
                      <a:lvl2pPr marL="457200" algn="l" defTabSz="457200" rtl="0" eaLnBrk="1" latinLnBrk="0" hangingPunct="1">
                        <a:defRPr sz="1800" b="1" kern="1200">
                          <a:solidFill>
                            <a:schemeClr val="lt1"/>
                          </a:solidFill>
                          <a:latin typeface="Neo Sans Intel"/>
                        </a:defRPr>
                      </a:lvl2pPr>
                      <a:lvl3pPr marL="914400" algn="l" defTabSz="457200" rtl="0" eaLnBrk="1" latinLnBrk="0" hangingPunct="1">
                        <a:defRPr sz="1800" b="1" kern="1200">
                          <a:solidFill>
                            <a:schemeClr val="lt1"/>
                          </a:solidFill>
                          <a:latin typeface="Neo Sans Intel"/>
                        </a:defRPr>
                      </a:lvl3pPr>
                      <a:lvl4pPr marL="1371600" algn="l" defTabSz="457200" rtl="0" eaLnBrk="1" latinLnBrk="0" hangingPunct="1">
                        <a:defRPr sz="1800" b="1" kern="1200">
                          <a:solidFill>
                            <a:schemeClr val="lt1"/>
                          </a:solidFill>
                          <a:latin typeface="Neo Sans Intel"/>
                        </a:defRPr>
                      </a:lvl4pPr>
                      <a:lvl5pPr marL="1828800" algn="l" defTabSz="457200" rtl="0" eaLnBrk="1" latinLnBrk="0" hangingPunct="1">
                        <a:defRPr sz="1800" b="1" kern="1200">
                          <a:solidFill>
                            <a:schemeClr val="lt1"/>
                          </a:solidFill>
                          <a:latin typeface="Neo Sans Intel"/>
                        </a:defRPr>
                      </a:lvl5pPr>
                      <a:lvl6pPr marL="2286000" algn="l" defTabSz="457200" rtl="0" eaLnBrk="1" latinLnBrk="0" hangingPunct="1">
                        <a:defRPr sz="1800" b="1" kern="1200">
                          <a:solidFill>
                            <a:schemeClr val="lt1"/>
                          </a:solidFill>
                          <a:latin typeface="Neo Sans Intel"/>
                        </a:defRPr>
                      </a:lvl6pPr>
                      <a:lvl7pPr marL="2743200" algn="l" defTabSz="457200" rtl="0" eaLnBrk="1" latinLnBrk="0" hangingPunct="1">
                        <a:defRPr sz="1800" b="1" kern="1200">
                          <a:solidFill>
                            <a:schemeClr val="lt1"/>
                          </a:solidFill>
                          <a:latin typeface="Neo Sans Intel"/>
                        </a:defRPr>
                      </a:lvl7pPr>
                      <a:lvl8pPr marL="3200400" algn="l" defTabSz="457200" rtl="0" eaLnBrk="1" latinLnBrk="0" hangingPunct="1">
                        <a:defRPr sz="1800" b="1" kern="1200">
                          <a:solidFill>
                            <a:schemeClr val="lt1"/>
                          </a:solidFill>
                          <a:latin typeface="Neo Sans Intel"/>
                        </a:defRPr>
                      </a:lvl8pPr>
                      <a:lvl9pPr marL="3657600" algn="l" defTabSz="457200" rtl="0" eaLnBrk="1" latinLnBrk="0" hangingPunct="1">
                        <a:defRPr sz="1800" b="1" kern="1200">
                          <a:solidFill>
                            <a:schemeClr val="lt1"/>
                          </a:solidFill>
                          <a:latin typeface="Neo Sans Intel"/>
                        </a:defRPr>
                      </a:lvl9pPr>
                    </a:lstStyle>
                    <a:p>
                      <a:pPr algn="ctr"/>
                      <a:r>
                        <a:rPr lang="en-US" sz="1100" dirty="0"/>
                        <a:t>Group</a:t>
                      </a: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b="1" kern="1200">
                          <a:solidFill>
                            <a:schemeClr val="lt1"/>
                          </a:solidFill>
                          <a:latin typeface="Neo Sans Intel"/>
                        </a:defRPr>
                      </a:lvl1pPr>
                      <a:lvl2pPr marL="457200" algn="l" defTabSz="457200" rtl="0" eaLnBrk="1" latinLnBrk="0" hangingPunct="1">
                        <a:defRPr sz="1800" b="1" kern="1200">
                          <a:solidFill>
                            <a:schemeClr val="lt1"/>
                          </a:solidFill>
                          <a:latin typeface="Neo Sans Intel"/>
                        </a:defRPr>
                      </a:lvl2pPr>
                      <a:lvl3pPr marL="914400" algn="l" defTabSz="457200" rtl="0" eaLnBrk="1" latinLnBrk="0" hangingPunct="1">
                        <a:defRPr sz="1800" b="1" kern="1200">
                          <a:solidFill>
                            <a:schemeClr val="lt1"/>
                          </a:solidFill>
                          <a:latin typeface="Neo Sans Intel"/>
                        </a:defRPr>
                      </a:lvl3pPr>
                      <a:lvl4pPr marL="1371600" algn="l" defTabSz="457200" rtl="0" eaLnBrk="1" latinLnBrk="0" hangingPunct="1">
                        <a:defRPr sz="1800" b="1" kern="1200">
                          <a:solidFill>
                            <a:schemeClr val="lt1"/>
                          </a:solidFill>
                          <a:latin typeface="Neo Sans Intel"/>
                        </a:defRPr>
                      </a:lvl4pPr>
                      <a:lvl5pPr marL="1828800" algn="l" defTabSz="457200" rtl="0" eaLnBrk="1" latinLnBrk="0" hangingPunct="1">
                        <a:defRPr sz="1800" b="1" kern="1200">
                          <a:solidFill>
                            <a:schemeClr val="lt1"/>
                          </a:solidFill>
                          <a:latin typeface="Neo Sans Intel"/>
                        </a:defRPr>
                      </a:lvl5pPr>
                      <a:lvl6pPr marL="2286000" algn="l" defTabSz="457200" rtl="0" eaLnBrk="1" latinLnBrk="0" hangingPunct="1">
                        <a:defRPr sz="1800" b="1" kern="1200">
                          <a:solidFill>
                            <a:schemeClr val="lt1"/>
                          </a:solidFill>
                          <a:latin typeface="Neo Sans Intel"/>
                        </a:defRPr>
                      </a:lvl6pPr>
                      <a:lvl7pPr marL="2743200" algn="l" defTabSz="457200" rtl="0" eaLnBrk="1" latinLnBrk="0" hangingPunct="1">
                        <a:defRPr sz="1800" b="1" kern="1200">
                          <a:solidFill>
                            <a:schemeClr val="lt1"/>
                          </a:solidFill>
                          <a:latin typeface="Neo Sans Intel"/>
                        </a:defRPr>
                      </a:lvl7pPr>
                      <a:lvl8pPr marL="3200400" algn="l" defTabSz="457200" rtl="0" eaLnBrk="1" latinLnBrk="0" hangingPunct="1">
                        <a:defRPr sz="1800" b="1" kern="1200">
                          <a:solidFill>
                            <a:schemeClr val="lt1"/>
                          </a:solidFill>
                          <a:latin typeface="Neo Sans Intel"/>
                        </a:defRPr>
                      </a:lvl8pPr>
                      <a:lvl9pPr marL="3657600" algn="l" defTabSz="457200" rtl="0" eaLnBrk="1" latinLnBrk="0" hangingPunct="1">
                        <a:defRPr sz="1800" b="1" kern="1200">
                          <a:solidFill>
                            <a:schemeClr val="lt1"/>
                          </a:solidFill>
                          <a:latin typeface="Neo Sans Intel"/>
                        </a:defRPr>
                      </a:lvl9pPr>
                    </a:lstStyle>
                    <a:p>
                      <a:pPr algn="ctr"/>
                      <a:r>
                        <a:rPr lang="en-US" sz="1100" b="1" i="0" u="none" strike="noStrike" kern="1200" cap="none" spc="0" baseline="0" dirty="0">
                          <a:solidFill>
                            <a:schemeClr val="bg2"/>
                          </a:solidFill>
                          <a:uFillTx/>
                          <a:latin typeface="Neo Sans Intel"/>
                          <a:ea typeface="+mn-ea"/>
                          <a:cs typeface="+mn-cs"/>
                          <a:sym typeface="Intel Clear"/>
                        </a:rPr>
                        <a:t>Deal Sign (October 19) – First Close (Late 2021)</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100" b="1" i="0" u="none" strike="noStrike" kern="1200" cap="none" spc="0" baseline="0" dirty="0">
                          <a:solidFill>
                            <a:schemeClr val="lt1"/>
                          </a:solidFill>
                          <a:uFillTx/>
                          <a:latin typeface="Neo Sans Intel"/>
                          <a:ea typeface="+mn-ea"/>
                          <a:cs typeface="+mn-cs"/>
                          <a:sym typeface="Intel Clear"/>
                        </a:rPr>
                        <a:t>First Close (Late 2021) – Second Close (March 2025)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759672478"/>
                  </a:ext>
                </a:extLst>
              </a:tr>
              <a:tr h="1037923">
                <a:tc>
                  <a:txBody>
                    <a:bodyPr/>
                    <a:lstStyle/>
                    <a:p>
                      <a:pPr lvl="0" algn="ctr">
                        <a:buNone/>
                      </a:pPr>
                      <a:r>
                        <a:rPr lang="en-US" sz="900" b="1" dirty="0">
                          <a:solidFill>
                            <a:schemeClr val="bg1"/>
                          </a:solidFill>
                          <a:latin typeface="+mj-lt"/>
                        </a:rPr>
                        <a:t>NAND Products and Solutions Group (NPSG) </a:t>
                      </a:r>
                    </a:p>
                  </a:txBody>
                  <a:tcPr marL="121920" marR="121920" marT="60960" marB="60960" vert="vert270" anchor="ctr">
                    <a:lnL w="12700" cap="flat" cmpd="sng" algn="ctr">
                      <a:solidFill>
                        <a:schemeClr val="bg1">
                          <a:lumMod val="9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b="1" i="0" u="none" strike="noStrike" kern="1200" cap="none" spc="0" baseline="0" dirty="0">
                          <a:solidFill>
                            <a:schemeClr val="bg1"/>
                          </a:solidFill>
                          <a:uFillTx/>
                          <a:latin typeface="+mn-lt"/>
                          <a:ea typeface="+mn-ea"/>
                          <a:cs typeface="Arial" panose="020B0604020202020204" pitchFamily="34" charset="0"/>
                          <a:sym typeface="Intel Clear"/>
                        </a:rPr>
                        <a:t>Internal Hires: </a:t>
                      </a:r>
                      <a:r>
                        <a:rPr lang="en-US" sz="1000" b="0" i="0" u="none" strike="noStrike" kern="1200" cap="none" spc="0" baseline="0" dirty="0">
                          <a:solidFill>
                            <a:schemeClr val="bg1"/>
                          </a:solidFill>
                          <a:uFillTx/>
                          <a:latin typeface="+mn-lt"/>
                          <a:ea typeface="+mn-ea"/>
                          <a:cs typeface="Arial" panose="020B0604020202020204" pitchFamily="34" charset="0"/>
                          <a:sym typeface="Intel Clear"/>
                        </a:rPr>
                        <a:t>No internal hires or transfers out of or into NPSG or NAND-DTM, without NPSG or NAND-DTM GM approval</a:t>
                      </a:r>
                      <a:r>
                        <a:rPr lang="en-US" sz="1000" b="0" i="0" u="none" strike="noStrike" kern="1200" cap="none" spc="0" baseline="30000" dirty="0">
                          <a:solidFill>
                            <a:schemeClr val="bg1"/>
                          </a:solidFill>
                          <a:uFillTx/>
                          <a:latin typeface="+mn-lt"/>
                          <a:ea typeface="+mn-ea"/>
                          <a:cs typeface="Arial" panose="020B0604020202020204" pitchFamily="34" charset="0"/>
                          <a:sym typeface="Intel Clear"/>
                        </a:rPr>
                        <a:t>1</a:t>
                      </a:r>
                    </a:p>
                    <a:p>
                      <a:pPr marL="403225" marR="0" lvl="1" indent="-171450" algn="l" defTabSz="457200" rtl="0" eaLnBrk="1" fontAlgn="auto" latinLnBrk="0" hangingPunct="1">
                        <a:lnSpc>
                          <a:spcPct val="100000"/>
                        </a:lnSpc>
                        <a:spcBef>
                          <a:spcPts val="300"/>
                        </a:spcBef>
                        <a:spcAft>
                          <a:spcPts val="0"/>
                        </a:spcAft>
                        <a:buClrTx/>
                        <a:buSzTx/>
                        <a:buFont typeface="Courier New" panose="02070309020205020404" pitchFamily="49" charset="0"/>
                        <a:buChar char="o"/>
                        <a:tabLst>
                          <a:tab pos="403225" algn="l"/>
                        </a:tabLst>
                        <a:defRPr/>
                      </a:pPr>
                      <a:r>
                        <a:rPr lang="en-US" sz="1000" b="0" i="0" u="none" strike="noStrike" kern="1200" cap="none" spc="0" baseline="0" dirty="0">
                          <a:solidFill>
                            <a:schemeClr val="bg1"/>
                          </a:solidFill>
                          <a:uFillTx/>
                          <a:latin typeface="+mn-lt"/>
                          <a:ea typeface="+mn-ea"/>
                          <a:cs typeface="Arial" panose="020B0604020202020204" pitchFamily="34" charset="0"/>
                          <a:sym typeface="Intel Clear"/>
                        </a:rPr>
                        <a:t>Employees aligned to NPSG cannot be hired to fill an open position in NAND-DTM and employees aligned with NAND-DTM cannot be hired to fill an open position in NPSG</a:t>
                      </a:r>
                    </a:p>
                    <a:p>
                      <a:pPr marL="403225" marR="0" lvl="1" indent="-171450" algn="l" defTabSz="457200" rtl="0" eaLnBrk="1" fontAlgn="auto" latinLnBrk="0" hangingPunct="1">
                        <a:lnSpc>
                          <a:spcPct val="100000"/>
                        </a:lnSpc>
                        <a:spcBef>
                          <a:spcPts val="300"/>
                        </a:spcBef>
                        <a:spcAft>
                          <a:spcPts val="0"/>
                        </a:spcAft>
                        <a:buClrTx/>
                        <a:buSzTx/>
                        <a:buFont typeface="Courier New" panose="02070309020205020404" pitchFamily="49" charset="0"/>
                        <a:buChar char="o"/>
                        <a:tabLst>
                          <a:tab pos="403225" algn="l"/>
                        </a:tabLst>
                        <a:defRPr/>
                      </a:pPr>
                      <a:r>
                        <a:rPr lang="en-US" sz="1000" b="0" i="0" u="none" strike="noStrike" kern="1200" cap="none" spc="0" baseline="0" dirty="0">
                          <a:solidFill>
                            <a:schemeClr val="bg1"/>
                          </a:solidFill>
                          <a:uFillTx/>
                          <a:latin typeface="+mn-lt"/>
                          <a:ea typeface="+mn-ea"/>
                          <a:cs typeface="Arial" panose="020B0604020202020204" pitchFamily="34" charset="0"/>
                          <a:sym typeface="Intel Clear"/>
                        </a:rPr>
                        <a:t>Employees aligned to NPSG can be hired to fill open positions in NPSG and Intel employees aligned to NAND-DTM can be hired to fill open positions in NAND-DTM</a:t>
                      </a:r>
                    </a:p>
                    <a:p>
                      <a:pPr marL="403225" marR="0" lvl="1" indent="-171450" algn="l" defTabSz="457200" rtl="0" eaLnBrk="1" fontAlgn="auto" latinLnBrk="0" hangingPunct="1">
                        <a:lnSpc>
                          <a:spcPct val="100000"/>
                        </a:lnSpc>
                        <a:spcBef>
                          <a:spcPts val="300"/>
                        </a:spcBef>
                        <a:spcAft>
                          <a:spcPts val="0"/>
                        </a:spcAft>
                        <a:buClrTx/>
                        <a:buSzTx/>
                        <a:buFont typeface="Courier New" panose="02070309020205020404" pitchFamily="49" charset="0"/>
                        <a:buChar char="o"/>
                        <a:tabLst>
                          <a:tab pos="403225" algn="l"/>
                        </a:tabLst>
                        <a:defRPr/>
                      </a:pPr>
                      <a:r>
                        <a:rPr lang="en-US" sz="1000" b="0" i="0" u="none" strike="noStrike" kern="1200" cap="none" spc="0" baseline="0" dirty="0">
                          <a:solidFill>
                            <a:schemeClr val="bg1"/>
                          </a:solidFill>
                          <a:uFillTx/>
                          <a:latin typeface="+mn-lt"/>
                          <a:ea typeface="+mn-ea"/>
                          <a:cs typeface="Arial" panose="020B0604020202020204" pitchFamily="34" charset="0"/>
                          <a:sym typeface="Intel Clear"/>
                        </a:rPr>
                        <a:t>Note: Employees outside of NPSG and NAND-DTM can apply to fill NPSG and NAND-DTM open positions</a:t>
                      </a:r>
                    </a:p>
                    <a:p>
                      <a:pPr marL="169863" marR="0" lvl="1" indent="-169863" algn="l" defTabSz="457200" rtl="0" eaLnBrk="1" fontAlgn="auto" latinLnBrk="0" hangingPunct="1">
                        <a:lnSpc>
                          <a:spcPct val="100000"/>
                        </a:lnSpc>
                        <a:spcBef>
                          <a:spcPts val="300"/>
                        </a:spcBef>
                        <a:spcAft>
                          <a:spcPts val="0"/>
                        </a:spcAft>
                        <a:buClrTx/>
                        <a:buSzTx/>
                        <a:buFont typeface="Arial" panose="020B0604020202020204" pitchFamily="34" charset="0"/>
                        <a:buChar char="•"/>
                        <a:tabLst>
                          <a:tab pos="169863" algn="l"/>
                        </a:tabLst>
                        <a:defRPr/>
                      </a:pPr>
                      <a:r>
                        <a:rPr lang="en-US" sz="1000" b="1" i="0" u="none" strike="noStrike" kern="1200" cap="none" spc="0" baseline="0" dirty="0">
                          <a:solidFill>
                            <a:schemeClr val="bg1"/>
                          </a:solidFill>
                          <a:uFillTx/>
                          <a:latin typeface="+mn-lt"/>
                          <a:ea typeface="+mn-ea"/>
                          <a:cs typeface="Arial" panose="020B0604020202020204" pitchFamily="34" charset="0"/>
                          <a:sym typeface="Intel Clear"/>
                        </a:rPr>
                        <a:t>External Hiring: </a:t>
                      </a:r>
                      <a:r>
                        <a:rPr lang="en-US" sz="1000" b="0" i="0" u="none" strike="noStrike" kern="1200" cap="none" spc="0" baseline="0" dirty="0">
                          <a:solidFill>
                            <a:schemeClr val="bg1"/>
                          </a:solidFill>
                          <a:uFillTx/>
                          <a:latin typeface="+mn-lt"/>
                          <a:ea typeface="+mn-ea"/>
                          <a:cs typeface="Arial" panose="020B0604020202020204" pitchFamily="34" charset="0"/>
                          <a:sym typeface="Intel Clear"/>
                        </a:rPr>
                        <a:t>Job postings for open positions in NPSG and NAND-DTM will reflect that roles will convey to SK </a:t>
                      </a:r>
                      <a:r>
                        <a:rPr lang="en-US" sz="1000" b="0" i="0" u="none" strike="noStrike" kern="1200" cap="none" spc="0" baseline="0" dirty="0" err="1">
                          <a:solidFill>
                            <a:schemeClr val="bg1"/>
                          </a:solidFill>
                          <a:uFillTx/>
                          <a:latin typeface="+mn-lt"/>
                          <a:ea typeface="+mn-ea"/>
                          <a:cs typeface="Arial" panose="020B0604020202020204" pitchFamily="34" charset="0"/>
                          <a:sym typeface="Intel Clear"/>
                        </a:rPr>
                        <a:t>hynix</a:t>
                      </a:r>
                      <a:r>
                        <a:rPr lang="en-US" sz="1000" b="0" i="0" u="none" strike="noStrike" kern="1200" cap="none" spc="0" baseline="0" dirty="0">
                          <a:solidFill>
                            <a:schemeClr val="bg1"/>
                          </a:solidFill>
                          <a:uFillTx/>
                          <a:latin typeface="+mn-lt"/>
                          <a:ea typeface="+mn-ea"/>
                          <a:cs typeface="Arial" panose="020B0604020202020204" pitchFamily="34" charset="0"/>
                          <a:sym typeface="Intel Clear"/>
                        </a:rPr>
                        <a:t> at Deal Close (pending regulatory approval of deal)</a:t>
                      </a:r>
                      <a:r>
                        <a:rPr lang="en-US" sz="1000" b="0" i="0" u="none" strike="noStrike" kern="1200" cap="none" spc="0" baseline="30000" dirty="0">
                          <a:solidFill>
                            <a:schemeClr val="bg1"/>
                          </a:solidFill>
                          <a:uFillTx/>
                          <a:latin typeface="+mn-lt"/>
                          <a:ea typeface="+mn-ea"/>
                          <a:cs typeface="Arial" panose="020B0604020202020204" pitchFamily="34" charset="0"/>
                          <a:sym typeface="Intel Clear"/>
                        </a:rPr>
                        <a:t>1</a:t>
                      </a:r>
                      <a:endParaRPr lang="en-US" sz="1000" b="0" i="0" u="none" strike="noStrike" kern="1200" cap="none" spc="0" baseline="0" dirty="0">
                        <a:solidFill>
                          <a:schemeClr val="bg1"/>
                        </a:solidFill>
                        <a:uFillTx/>
                        <a:latin typeface="+mn-lt"/>
                        <a:ea typeface="+mn-ea"/>
                        <a:cs typeface="Arial" panose="020B0604020202020204" pitchFamily="34" charset="0"/>
                        <a:sym typeface="Intel Clear"/>
                      </a:endParaRPr>
                    </a:p>
                    <a:p>
                      <a:pPr marL="403225" marR="0" lvl="0" indent="-171450" algn="l" defTabSz="4572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lang="en-US" sz="1000" b="0" i="0" u="none" strike="noStrike" kern="1200" cap="none" spc="0" baseline="0" dirty="0">
                          <a:solidFill>
                            <a:schemeClr val="bg1"/>
                          </a:solidFill>
                          <a:uFillTx/>
                          <a:latin typeface="+mn-lt"/>
                          <a:ea typeface="+mn-ea"/>
                          <a:cs typeface="Arial" panose="020B0604020202020204" pitchFamily="34" charset="0"/>
                          <a:sym typeface="Intel Clear"/>
                        </a:rPr>
                        <a:t>Job postings reflect that NPSG open roles will convey to SK </a:t>
                      </a:r>
                      <a:r>
                        <a:rPr lang="en-US" sz="1000" b="0" i="0" u="none" strike="noStrike" kern="1200" cap="none" spc="0" baseline="0" dirty="0" err="1">
                          <a:solidFill>
                            <a:schemeClr val="bg1"/>
                          </a:solidFill>
                          <a:uFillTx/>
                          <a:latin typeface="+mn-lt"/>
                          <a:ea typeface="+mn-ea"/>
                          <a:cs typeface="Arial" panose="020B0604020202020204" pitchFamily="34" charset="0"/>
                          <a:sym typeface="Intel Clear"/>
                        </a:rPr>
                        <a:t>hynix</a:t>
                      </a:r>
                      <a:r>
                        <a:rPr lang="en-US" sz="1000" b="0" i="0" u="none" strike="noStrike" kern="1200" cap="none" spc="0" baseline="0" dirty="0">
                          <a:solidFill>
                            <a:schemeClr val="bg1"/>
                          </a:solidFill>
                          <a:uFillTx/>
                          <a:latin typeface="+mn-lt"/>
                          <a:ea typeface="+mn-ea"/>
                          <a:cs typeface="Arial" panose="020B0604020202020204" pitchFamily="34" charset="0"/>
                          <a:sym typeface="Intel Clear"/>
                        </a:rPr>
                        <a:t> upon First Close</a:t>
                      </a:r>
                    </a:p>
                    <a:p>
                      <a:pPr marL="403225" marR="0" lvl="0" indent="-171450" algn="l" defTabSz="4572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lang="en-US" sz="1000" b="0" i="0" u="none" strike="noStrike" kern="1200" cap="none" spc="0" baseline="0" dirty="0">
                          <a:solidFill>
                            <a:schemeClr val="bg1"/>
                          </a:solidFill>
                          <a:uFillTx/>
                          <a:latin typeface="+mn-lt"/>
                          <a:ea typeface="+mn-ea"/>
                          <a:cs typeface="Arial" panose="020B0604020202020204" pitchFamily="34" charset="0"/>
                          <a:sym typeface="Intel Clear"/>
                        </a:rPr>
                        <a:t>Job postings reflect that NAND-DTM open roles will convey to SK </a:t>
                      </a:r>
                      <a:r>
                        <a:rPr lang="en-US" sz="1000" b="0" i="0" u="none" strike="noStrike" kern="1200" cap="none" spc="0" baseline="0" dirty="0" err="1">
                          <a:solidFill>
                            <a:schemeClr val="bg1"/>
                          </a:solidFill>
                          <a:uFillTx/>
                          <a:latin typeface="+mn-lt"/>
                          <a:ea typeface="+mn-ea"/>
                          <a:cs typeface="Arial" panose="020B0604020202020204" pitchFamily="34" charset="0"/>
                          <a:sym typeface="Intel Clear"/>
                        </a:rPr>
                        <a:t>hynix</a:t>
                      </a:r>
                      <a:r>
                        <a:rPr lang="en-US" sz="1000" b="0" i="0" u="none" strike="noStrike" kern="1200" cap="none" spc="0" baseline="0" dirty="0">
                          <a:solidFill>
                            <a:schemeClr val="bg1"/>
                          </a:solidFill>
                          <a:uFillTx/>
                          <a:latin typeface="+mn-lt"/>
                          <a:ea typeface="+mn-ea"/>
                          <a:cs typeface="Arial" panose="020B0604020202020204" pitchFamily="34" charset="0"/>
                          <a:sym typeface="Intel Clear"/>
                        </a:rPr>
                        <a:t> upon Second Close</a:t>
                      </a:r>
                    </a:p>
                    <a:p>
                      <a:pPr marL="171450" marR="0" lvl="0" indent="-171450" algn="l" rtl="0" eaLnBrk="1" fontAlgn="auto" latinLnBrk="0" hangingPunct="1">
                        <a:lnSpc>
                          <a:spcPct val="100000"/>
                        </a:lnSpc>
                        <a:spcBef>
                          <a:spcPts val="300"/>
                        </a:spcBef>
                        <a:spcAft>
                          <a:spcPts val="0"/>
                        </a:spcAft>
                        <a:buFont typeface="Arial" panose="020B0604020202020204" pitchFamily="34" charset="0"/>
                        <a:buChar char="•"/>
                      </a:pPr>
                      <a:r>
                        <a:rPr lang="en-US" sz="1000" b="1" i="0" u="none" strike="noStrike" kern="1200" cap="none" spc="0" baseline="0" dirty="0">
                          <a:solidFill>
                            <a:schemeClr val="bg1"/>
                          </a:solidFill>
                          <a:uFillTx/>
                          <a:latin typeface="+mn-lt"/>
                          <a:ea typeface="+mn-ea"/>
                          <a:cs typeface="Arial"/>
                          <a:sym typeface="Intel Clear"/>
                        </a:rPr>
                        <a:t>Rehire Eligibility: </a:t>
                      </a:r>
                      <a:r>
                        <a:rPr lang="en-US" sz="1000" b="0" i="0" u="none" strike="noStrike" kern="1200" cap="none" spc="0" baseline="0" dirty="0">
                          <a:solidFill>
                            <a:schemeClr val="bg1"/>
                          </a:solidFill>
                          <a:uFillTx/>
                          <a:latin typeface="+mn-lt"/>
                          <a:ea typeface="+mn-ea"/>
                          <a:cs typeface="Arial"/>
                          <a:sym typeface="Intel Clear"/>
                        </a:rPr>
                        <a:t>NPSG and NAND-DTM employees that voluntarily terminate will not be rehire eligible at Intel for a period of one year</a:t>
                      </a:r>
                    </a:p>
                    <a:p>
                      <a:pPr marL="174625" marR="0" lvl="1" indent="-174625" algn="l" defTabSz="6096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b="1" i="0" u="none" strike="noStrike" kern="1200" cap="none" spc="0" baseline="0" dirty="0">
                          <a:solidFill>
                            <a:schemeClr val="bg1"/>
                          </a:solidFill>
                          <a:uFillTx/>
                          <a:latin typeface="+mn-lt"/>
                          <a:ea typeface="+mn-ea"/>
                          <a:cs typeface="Arial" panose="020B0604020202020204" pitchFamily="34" charset="0"/>
                          <a:sym typeface="Intel Clear"/>
                        </a:rPr>
                        <a:t>Org Changes: </a:t>
                      </a:r>
                      <a:r>
                        <a:rPr lang="en-US" sz="1000" b="0" i="0" u="none" strike="noStrike" kern="1200" cap="none" spc="0" baseline="0" dirty="0">
                          <a:solidFill>
                            <a:schemeClr val="bg1"/>
                          </a:solidFill>
                          <a:uFillTx/>
                          <a:latin typeface="+mn-lt"/>
                          <a:ea typeface="+mn-ea"/>
                          <a:cs typeface="Arial" panose="020B0604020202020204" pitchFamily="34" charset="0"/>
                          <a:sym typeface="Intel Clear"/>
                        </a:rPr>
                        <a:t>NPSG and NAND-DTM GMs to provide final approval for NPSG and NAND-DTM org changes, respectively, that impact business execution</a:t>
                      </a:r>
                    </a:p>
                    <a:p>
                      <a:pPr marL="174625" marR="0" lvl="1" indent="-174625" algn="l" defTabSz="6096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b="1" i="0" u="none" strike="noStrike" kern="1200" cap="none" spc="0" baseline="0" dirty="0">
                          <a:solidFill>
                            <a:schemeClr val="bg1"/>
                          </a:solidFill>
                          <a:uFillTx/>
                          <a:latin typeface="+mn-lt"/>
                          <a:ea typeface="+mn-ea"/>
                          <a:cs typeface="Arial"/>
                          <a:sym typeface="Intel Clear"/>
                        </a:rPr>
                        <a:t>Involuntary Terms: </a:t>
                      </a:r>
                      <a:r>
                        <a:rPr lang="en-US" sz="1000" b="0" i="0" u="none" strike="noStrike" kern="1200" cap="none" spc="0" baseline="0" dirty="0">
                          <a:solidFill>
                            <a:schemeClr val="bg1"/>
                          </a:solidFill>
                          <a:uFillTx/>
                          <a:latin typeface="Neo Sans Intel"/>
                          <a:ea typeface="+mn-ea"/>
                          <a:cs typeface="Arial"/>
                          <a:sym typeface="Intel Clear"/>
                        </a:rPr>
                        <a:t>Under the Master Purchase Agreement, n</a:t>
                      </a:r>
                      <a:r>
                        <a:rPr lang="en-US" sz="1000" b="0" i="0" u="none" strike="noStrike" kern="1200" cap="none" spc="0" baseline="0" dirty="0">
                          <a:solidFill>
                            <a:schemeClr val="bg1"/>
                          </a:solidFill>
                          <a:uFillTx/>
                          <a:latin typeface="+mn-lt"/>
                          <a:ea typeface="+mn-ea"/>
                          <a:cs typeface="Arial"/>
                          <a:sym typeface="Intel Clear"/>
                        </a:rPr>
                        <a:t>o involuntary terminations permitted except for cause (no Corporate People Movement action)</a:t>
                      </a:r>
                    </a:p>
                  </a:txBody>
                  <a:tcPr marL="45720" marR="4572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b="1" i="0" u="none" strike="noStrike" kern="1200" cap="none" spc="0" baseline="0" dirty="0">
                          <a:solidFill>
                            <a:schemeClr val="bg1"/>
                          </a:solidFill>
                          <a:uFillTx/>
                          <a:latin typeface="Neo Sans Intel"/>
                          <a:ea typeface="+mn-ea"/>
                          <a:cs typeface="Arial" panose="020B0604020202020204" pitchFamily="34" charset="0"/>
                          <a:sym typeface="Intel Clear"/>
                        </a:rPr>
                        <a:t>Internal / External Hiring</a:t>
                      </a:r>
                      <a:r>
                        <a:rPr lang="en-US" sz="1000" b="0" i="0" u="none" strike="noStrike" kern="1200" cap="none" spc="0" baseline="0" dirty="0">
                          <a:solidFill>
                            <a:schemeClr val="bg1"/>
                          </a:solidFill>
                          <a:uFillTx/>
                          <a:latin typeface="Neo Sans Intel"/>
                          <a:ea typeface="+mn-ea"/>
                          <a:cs typeface="Arial" panose="020B0604020202020204" pitchFamily="34" charset="0"/>
                          <a:sym typeface="Intel Clear"/>
                        </a:rPr>
                        <a:t>: No coordination required between SK </a:t>
                      </a:r>
                      <a:r>
                        <a:rPr lang="en-US" sz="1000" b="0" i="0" u="none" strike="noStrike" kern="1200" cap="none" spc="0" baseline="0" dirty="0" err="1">
                          <a:solidFill>
                            <a:schemeClr val="bg1"/>
                          </a:solidFill>
                          <a:uFillTx/>
                          <a:latin typeface="Neo Sans Intel"/>
                          <a:ea typeface="+mn-ea"/>
                          <a:cs typeface="Arial" panose="020B0604020202020204" pitchFamily="34" charset="0"/>
                          <a:sym typeface="Intel Clear"/>
                        </a:rPr>
                        <a:t>hynix</a:t>
                      </a:r>
                      <a:r>
                        <a:rPr lang="en-US" sz="1000" b="0" i="0" u="none" strike="noStrike" kern="1200" cap="none" spc="0" baseline="0" dirty="0">
                          <a:solidFill>
                            <a:schemeClr val="bg1"/>
                          </a:solidFill>
                          <a:uFillTx/>
                          <a:latin typeface="Neo Sans Intel"/>
                          <a:ea typeface="+mn-ea"/>
                          <a:cs typeface="Arial" panose="020B0604020202020204" pitchFamily="34" charset="0"/>
                          <a:sym typeface="Intel Clear"/>
                        </a:rPr>
                        <a:t> (NPSG) and Intel for internal or external NPSG hiring needs</a:t>
                      </a:r>
                    </a:p>
                    <a:p>
                      <a:pPr marL="403225" marR="0" lvl="3" indent="-171450" algn="l" defTabSz="4572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lang="en-US" sz="1000" b="0" i="0" u="none" strike="noStrike" kern="1200" cap="none" spc="0" baseline="0" dirty="0">
                          <a:solidFill>
                            <a:schemeClr val="bg1"/>
                          </a:solidFill>
                          <a:uFillTx/>
                          <a:latin typeface="Neo Sans Intel"/>
                          <a:ea typeface="+mn-ea"/>
                          <a:cs typeface="Arial"/>
                          <a:sym typeface="Intel Clear"/>
                        </a:rPr>
                        <a:t>If an Intel employee applies to a SK </a:t>
                      </a:r>
                      <a:r>
                        <a:rPr lang="en-US" sz="1000" b="0" i="0" u="none" strike="noStrike" kern="1200" cap="none" spc="0" baseline="0" dirty="0" err="1">
                          <a:solidFill>
                            <a:schemeClr val="bg1"/>
                          </a:solidFill>
                          <a:uFillTx/>
                          <a:latin typeface="Neo Sans Intel"/>
                          <a:ea typeface="+mn-ea"/>
                          <a:cs typeface="Arial"/>
                          <a:sym typeface="Intel Clear"/>
                        </a:rPr>
                        <a:t>hynix</a:t>
                      </a:r>
                      <a:r>
                        <a:rPr lang="en-US" sz="1000" b="0" i="0" u="none" strike="noStrike" kern="1200" cap="none" spc="0" baseline="0" dirty="0">
                          <a:solidFill>
                            <a:schemeClr val="bg1"/>
                          </a:solidFill>
                          <a:uFillTx/>
                          <a:latin typeface="Neo Sans Intel"/>
                          <a:ea typeface="+mn-ea"/>
                          <a:cs typeface="Arial"/>
                          <a:sym typeface="Intel Clear"/>
                        </a:rPr>
                        <a:t> NPSG role they will be treated like all other external </a:t>
                      </a:r>
                      <a:r>
                        <a:rPr lang="en-US" sz="1000" b="0" i="0" u="none" strike="noStrike" kern="1200" cap="none" spc="0" baseline="0" dirty="0">
                          <a:solidFill>
                            <a:schemeClr val="bg1"/>
                          </a:solidFill>
                          <a:uFillTx/>
                          <a:latin typeface="Neo Sans Intel"/>
                          <a:ea typeface="+mn-ea"/>
                          <a:cs typeface="Arial"/>
                        </a:rPr>
                        <a:t>candidates</a:t>
                      </a:r>
                      <a:endParaRPr lang="en-US" sz="1000" b="0" i="0" u="none" strike="noStrike" kern="1200" cap="none" spc="0" baseline="0" dirty="0">
                        <a:solidFill>
                          <a:schemeClr val="bg1"/>
                        </a:solidFill>
                        <a:uFillTx/>
                        <a:latin typeface="Neo Sans Intel"/>
                        <a:ea typeface="+mn-ea"/>
                        <a:cs typeface="Arial"/>
                        <a:sym typeface="Intel Clear"/>
                      </a:endParaRPr>
                    </a:p>
                    <a:p>
                      <a:pPr marL="403225" marR="0" lvl="3" indent="-171450" algn="l" defTabSz="4572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lang="en-US" sz="1000" b="0" i="0" u="none" strike="noStrike" kern="1200" cap="none" spc="0" baseline="0" dirty="0">
                          <a:solidFill>
                            <a:schemeClr val="bg1"/>
                          </a:solidFill>
                          <a:uFillTx/>
                          <a:latin typeface="Neo Sans Intel"/>
                          <a:ea typeface="+mn-ea"/>
                          <a:cs typeface="Arial"/>
                          <a:sym typeface="Intel Clear"/>
                        </a:rPr>
                        <a:t>If a SK </a:t>
                      </a:r>
                      <a:r>
                        <a:rPr lang="en-US" sz="1000" b="0" i="0" u="none" strike="noStrike" kern="1200" cap="none" spc="0" baseline="0" dirty="0" err="1">
                          <a:solidFill>
                            <a:schemeClr val="bg1"/>
                          </a:solidFill>
                          <a:uFillTx/>
                          <a:latin typeface="Neo Sans Intel"/>
                          <a:ea typeface="+mn-ea"/>
                          <a:cs typeface="Arial"/>
                          <a:sym typeface="Intel Clear"/>
                        </a:rPr>
                        <a:t>hynix</a:t>
                      </a:r>
                      <a:r>
                        <a:rPr lang="en-US" sz="1000" b="0" i="0" u="none" strike="noStrike" kern="1200" cap="none" spc="0" baseline="0" dirty="0">
                          <a:solidFill>
                            <a:schemeClr val="bg1"/>
                          </a:solidFill>
                          <a:uFillTx/>
                          <a:latin typeface="Neo Sans Intel"/>
                          <a:ea typeface="+mn-ea"/>
                          <a:cs typeface="Arial"/>
                          <a:sym typeface="Intel Clear"/>
                        </a:rPr>
                        <a:t> NPSG employee applies to an Intel role they will be treated like all other external </a:t>
                      </a:r>
                      <a:r>
                        <a:rPr lang="en-US" sz="1000" b="0" i="0" u="none" strike="noStrike" kern="1200" cap="none" spc="0" baseline="0" dirty="0">
                          <a:solidFill>
                            <a:schemeClr val="bg1"/>
                          </a:solidFill>
                          <a:uFillTx/>
                          <a:latin typeface="Neo Sans Intel"/>
                          <a:ea typeface="+mn-ea"/>
                          <a:cs typeface="Arial"/>
                        </a:rPr>
                        <a:t>candidates</a:t>
                      </a:r>
                    </a:p>
                    <a:p>
                      <a:pPr marL="403225" marR="0" lvl="3" indent="-171450" algn="l" defTabSz="4572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lang="en-US" sz="1000" b="0" i="0" u="none" strike="noStrike" kern="1200" cap="none" spc="0" baseline="0" dirty="0">
                          <a:solidFill>
                            <a:schemeClr val="bg1"/>
                          </a:solidFill>
                          <a:uFillTx/>
                          <a:latin typeface="Neo Sans Intel"/>
                          <a:ea typeface="+mn-ea"/>
                          <a:cs typeface="Arial"/>
                          <a:sym typeface="Intel Clear"/>
                        </a:rPr>
                        <a:t>Under the Master Purchase Agreement, Intel cannot directly solicit NPSG employees to return to Intel for one-year period following First Close. Applications in response to general advertisement during the one-year period would not violate this restriction</a:t>
                      </a:r>
                    </a:p>
                  </a:txBody>
                  <a:tcPr marL="45720" marR="45720">
                    <a:lnL>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35214863"/>
                  </a:ext>
                </a:extLst>
              </a:tr>
              <a:tr h="1781528">
                <a:tc>
                  <a:txBody>
                    <a:bodyPr/>
                    <a:lstStyle/>
                    <a:p>
                      <a:pPr lvl="0" algn="ctr">
                        <a:buNone/>
                      </a:pPr>
                      <a:r>
                        <a:rPr lang="en-US" sz="900" b="1" dirty="0">
                          <a:solidFill>
                            <a:schemeClr val="bg1"/>
                          </a:solidFill>
                          <a:latin typeface="+mj-lt"/>
                        </a:rPr>
                        <a:t>NAND Design, Technology and Manufacturing Group (NAND-DTM) </a:t>
                      </a:r>
                    </a:p>
                  </a:txBody>
                  <a:tcPr marL="121920" marR="121920" marT="60960" marB="60960" vert="vert270" anchor="ctr">
                    <a:lnL w="12700" cap="flat" cmpd="sng" algn="ctr">
                      <a:solidFill>
                        <a:schemeClr val="bg1">
                          <a:lumMod val="95000"/>
                        </a:schemeClr>
                      </a:solidFill>
                      <a:prstDash val="solid"/>
                      <a:round/>
                      <a:headEnd type="none" w="med" len="med"/>
                      <a:tailEnd type="none" w="med" len="med"/>
                    </a:lnL>
                    <a:lnR>
                      <a:noFill/>
                    </a:lnR>
                    <a:lnT w="12700" cap="flat" cmpd="sng" algn="ctr">
                      <a:solidFill>
                        <a:sysClr val="window" lastClr="FFFFF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c>
                  <a:txBody>
                    <a:bodyPr/>
                    <a:lstStyle/>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b="1" i="0" u="none" strike="noStrike" kern="1200" cap="none" spc="0" baseline="0" dirty="0">
                          <a:solidFill>
                            <a:schemeClr val="bg1"/>
                          </a:solidFill>
                          <a:uFillTx/>
                          <a:latin typeface="Neo Sans Intel"/>
                          <a:ea typeface="+mn-ea"/>
                          <a:cs typeface="Arial" panose="020B0604020202020204" pitchFamily="34" charset="0"/>
                          <a:sym typeface="Intel Clear"/>
                        </a:rPr>
                        <a:t>Internal Hires: </a:t>
                      </a:r>
                      <a:r>
                        <a:rPr lang="en-US" sz="1000" b="0" i="0" u="none" strike="noStrike" kern="1200" cap="none" spc="0" baseline="0" dirty="0">
                          <a:solidFill>
                            <a:schemeClr val="bg1"/>
                          </a:solidFill>
                          <a:uFillTx/>
                          <a:latin typeface="Neo Sans Intel"/>
                          <a:ea typeface="+mn-ea"/>
                          <a:cs typeface="Arial" panose="020B0604020202020204" pitchFamily="34" charset="0"/>
                          <a:sym typeface="Intel Clear"/>
                        </a:rPr>
                        <a:t>No internal hires or transfers out of NAND-DTM into Intel, without NAND-DTM GM approval</a:t>
                      </a:r>
                      <a:r>
                        <a:rPr lang="en-US" sz="1000" b="0" i="0" u="none" strike="noStrike" kern="1200" cap="none" spc="0" baseline="30000" dirty="0">
                          <a:solidFill>
                            <a:schemeClr val="bg1"/>
                          </a:solidFill>
                          <a:uFillTx/>
                          <a:latin typeface="Neo Sans Intel"/>
                          <a:ea typeface="+mn-ea"/>
                          <a:cs typeface="Arial" panose="020B0604020202020204" pitchFamily="34" charset="0"/>
                          <a:sym typeface="Intel Clear"/>
                        </a:rPr>
                        <a:t>2</a:t>
                      </a:r>
                    </a:p>
                    <a:p>
                      <a:pPr marL="403225" marR="0" lvl="0" indent="-174625" algn="l" defTabSz="4572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lang="en-US" sz="1000" b="0" i="0" u="none" strike="noStrike" kern="1200" cap="none" spc="0" baseline="0" dirty="0">
                          <a:solidFill>
                            <a:schemeClr val="bg1"/>
                          </a:solidFill>
                          <a:uFillTx/>
                          <a:latin typeface="Neo Sans Intel"/>
                          <a:ea typeface="+mn-ea"/>
                          <a:cs typeface="Arial" panose="020B0604020202020204" pitchFamily="34" charset="0"/>
                          <a:sym typeface="Intel Clear"/>
                        </a:rPr>
                        <a:t>Note: Intel employees outside of NAND-DTM can apply to fill NAND-DTM open positions</a:t>
                      </a:r>
                    </a:p>
                    <a:p>
                      <a:pPr marL="403225" marR="0" lvl="0" indent="-174625" algn="l" defTabSz="4572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lang="en-US" sz="1000" b="0" i="0" u="none" strike="noStrike" kern="1200" cap="none" spc="0" baseline="0" dirty="0">
                          <a:solidFill>
                            <a:schemeClr val="bg1"/>
                          </a:solidFill>
                          <a:uFillTx/>
                          <a:latin typeface="Neo Sans Intel"/>
                          <a:ea typeface="+mn-ea"/>
                          <a:cs typeface="Arial" panose="020B0604020202020204" pitchFamily="34" charset="0"/>
                          <a:sym typeface="Intel Clear"/>
                        </a:rPr>
                        <a:t>Note: Business plan and spending budget for NAND-DTM approved by customer planning committee</a:t>
                      </a: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b="1" i="0" u="none" strike="noStrike" kern="1200" cap="none" spc="0" baseline="0" dirty="0">
                          <a:solidFill>
                            <a:schemeClr val="bg1"/>
                          </a:solidFill>
                          <a:uFillTx/>
                          <a:latin typeface="Neo Sans Intel"/>
                          <a:ea typeface="+mn-ea"/>
                          <a:cs typeface="Arial" panose="020B0604020202020204" pitchFamily="34" charset="0"/>
                          <a:sym typeface="Intel Clear"/>
                        </a:rPr>
                        <a:t>External Hiring: </a:t>
                      </a:r>
                      <a:r>
                        <a:rPr lang="en-US" sz="1000" b="0" i="0" u="none" strike="noStrike" kern="1200" cap="none" spc="0" baseline="0" dirty="0">
                          <a:solidFill>
                            <a:schemeClr val="bg1"/>
                          </a:solidFill>
                          <a:uFillTx/>
                          <a:latin typeface="Neo Sans Intel"/>
                          <a:ea typeface="+mn-ea"/>
                          <a:cs typeface="Arial" panose="020B0604020202020204" pitchFamily="34" charset="0"/>
                          <a:sym typeface="Intel Clear"/>
                        </a:rPr>
                        <a:t>Intel and SK </a:t>
                      </a:r>
                      <a:r>
                        <a:rPr lang="en-US" sz="1000" b="0" i="0" u="none" strike="noStrike" kern="1200" cap="none" spc="0" baseline="0" dirty="0" err="1">
                          <a:solidFill>
                            <a:schemeClr val="bg1"/>
                          </a:solidFill>
                          <a:uFillTx/>
                          <a:latin typeface="Neo Sans Intel"/>
                          <a:ea typeface="+mn-ea"/>
                          <a:cs typeface="Arial" panose="020B0604020202020204" pitchFamily="34" charset="0"/>
                          <a:sym typeface="Intel Clear"/>
                        </a:rPr>
                        <a:t>hynix</a:t>
                      </a:r>
                      <a:r>
                        <a:rPr lang="en-US" sz="1000" b="0" i="0" u="none" strike="noStrike" kern="1200" cap="none" spc="0" baseline="0" dirty="0">
                          <a:solidFill>
                            <a:schemeClr val="bg1"/>
                          </a:solidFill>
                          <a:uFillTx/>
                          <a:latin typeface="Neo Sans Intel"/>
                          <a:ea typeface="+mn-ea"/>
                          <a:cs typeface="Arial" panose="020B0604020202020204" pitchFamily="34" charset="0"/>
                          <a:sym typeface="Intel Clear"/>
                        </a:rPr>
                        <a:t> align on critical roles to be hired/filled</a:t>
                      </a:r>
                      <a:r>
                        <a:rPr lang="en-US" sz="1000" baseline="30000" dirty="0">
                          <a:solidFill>
                            <a:schemeClr val="bg1"/>
                          </a:solidFill>
                          <a:cs typeface="Arial" panose="020B0604020202020204" pitchFamily="34" charset="0"/>
                          <a:sym typeface="Intel Clear"/>
                        </a:rPr>
                        <a:t>1</a:t>
                      </a:r>
                      <a:endParaRPr lang="en-US" sz="1000" b="0" i="0" u="none" strike="noStrike" kern="1200" cap="none" spc="0" baseline="0" dirty="0">
                        <a:solidFill>
                          <a:schemeClr val="bg1"/>
                        </a:solidFill>
                        <a:uFillTx/>
                        <a:latin typeface="Neo Sans Intel"/>
                        <a:ea typeface="+mn-ea"/>
                        <a:cs typeface="Arial" panose="020B0604020202020204" pitchFamily="34" charset="0"/>
                        <a:sym typeface="Intel Clear"/>
                      </a:endParaRPr>
                    </a:p>
                    <a:p>
                      <a:pPr marL="403225" marR="0" lvl="0" indent="-174625" algn="l" defTabSz="4572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lang="en-US" sz="1000" b="0" i="0" u="none" strike="noStrike" kern="1200" cap="none" spc="0" baseline="0" dirty="0">
                          <a:solidFill>
                            <a:schemeClr val="bg1"/>
                          </a:solidFill>
                          <a:uFillTx/>
                          <a:latin typeface="Neo Sans Intel"/>
                          <a:ea typeface="+mn-ea"/>
                          <a:cs typeface="Arial"/>
                          <a:sym typeface="Intel Clear"/>
                        </a:rPr>
                        <a:t>Under the Master Purchase Agreement, Intel cannot directly solicit NAND-DTM employees to return to Intel for one-year period following Second Close. Applications in response to general advertisement during the one-year period would not violate this restriction </a:t>
                      </a:r>
                    </a:p>
                    <a:p>
                      <a:pPr marL="173038" marR="0" lvl="0" indent="-173038"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b="1" i="0" u="none" strike="noStrike" kern="1200" cap="none" spc="0" baseline="0" dirty="0">
                          <a:solidFill>
                            <a:schemeClr val="bg1"/>
                          </a:solidFill>
                          <a:uFillTx/>
                          <a:latin typeface="Neo Sans Intel"/>
                          <a:ea typeface="+mn-ea"/>
                          <a:cs typeface="Arial"/>
                          <a:sym typeface="Intel Clear"/>
                        </a:rPr>
                        <a:t>Rehire Eligibility: </a:t>
                      </a:r>
                      <a:r>
                        <a:rPr lang="en-US" sz="1000" b="0" i="0" u="none" strike="noStrike" kern="1200" cap="none" spc="0" baseline="0" dirty="0">
                          <a:solidFill>
                            <a:schemeClr val="bg1"/>
                          </a:solidFill>
                          <a:uFillTx/>
                          <a:latin typeface="Neo Sans Intel"/>
                          <a:ea typeface="+mn-ea"/>
                          <a:cs typeface="Arial"/>
                          <a:sym typeface="Intel Clear"/>
                        </a:rPr>
                        <a:t>NAND-DTM employees that voluntarily terminate will not be rehire eligible at Intel for a period of one year</a:t>
                      </a: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b="1" i="0" u="none" strike="noStrike" kern="1200" cap="none" spc="0" baseline="0" dirty="0">
                          <a:solidFill>
                            <a:schemeClr val="bg1"/>
                          </a:solidFill>
                          <a:uFillTx/>
                          <a:latin typeface="Neo Sans Intel"/>
                          <a:ea typeface="+mn-ea"/>
                          <a:cs typeface="Arial" panose="020B0604020202020204" pitchFamily="34" charset="0"/>
                          <a:sym typeface="Intel Clear"/>
                        </a:rPr>
                        <a:t>Involuntary Terms: </a:t>
                      </a:r>
                      <a:r>
                        <a:rPr lang="en-US" sz="1000" b="0" i="0" u="none" strike="noStrike" kern="1200" cap="none" spc="0" baseline="0" dirty="0">
                          <a:solidFill>
                            <a:schemeClr val="bg1"/>
                          </a:solidFill>
                          <a:uFillTx/>
                          <a:latin typeface="Neo Sans Intel"/>
                          <a:ea typeface="+mn-ea"/>
                          <a:cs typeface="Arial"/>
                          <a:sym typeface="Intel Clear"/>
                        </a:rPr>
                        <a:t>Under the Master Purchase Agreement, n</a:t>
                      </a:r>
                      <a:r>
                        <a:rPr lang="en-US" sz="1000" b="0" i="0" u="none" strike="noStrike" kern="1200" cap="none" spc="0" baseline="0" dirty="0">
                          <a:solidFill>
                            <a:schemeClr val="bg1"/>
                          </a:solidFill>
                          <a:uFillTx/>
                          <a:latin typeface="+mn-lt"/>
                          <a:ea typeface="+mn-ea"/>
                          <a:cs typeface="Arial"/>
                          <a:sym typeface="Intel Clear"/>
                        </a:rPr>
                        <a:t>o involuntary terminations permitted except for cause (no Corporate People Movement action)</a:t>
                      </a:r>
                      <a:endParaRPr lang="en-US" sz="1000" b="0" i="0" u="none" strike="noStrike" kern="1200" cap="none" spc="0" baseline="0" dirty="0">
                        <a:solidFill>
                          <a:schemeClr val="bg1"/>
                        </a:solidFill>
                        <a:uFillTx/>
                        <a:latin typeface="Neo Sans Intel"/>
                        <a:ea typeface="+mn-ea"/>
                        <a:cs typeface="Arial"/>
                        <a:sym typeface="Intel Clear"/>
                      </a:endParaRPr>
                    </a:p>
                  </a:txBody>
                  <a:tcPr marL="45720" marR="45720">
                    <a:lnL>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7275375"/>
                  </a:ext>
                </a:extLst>
              </a:tr>
              <a:tr h="1317603">
                <a:tc>
                  <a:txBody>
                    <a:bodyPr/>
                    <a:lstStyle/>
                    <a:p>
                      <a:pPr lvl="0" algn="ctr">
                        <a:buNone/>
                      </a:pPr>
                      <a:r>
                        <a:rPr lang="en-US" sz="900" b="1" dirty="0">
                          <a:solidFill>
                            <a:schemeClr val="bg1"/>
                          </a:solidFill>
                          <a:latin typeface="+mj-lt"/>
                        </a:rPr>
                        <a:t>Optane</a:t>
                      </a:r>
                    </a:p>
                  </a:txBody>
                  <a:tcPr marL="45720" marR="45720" vert="vert270" anchor="ctr">
                    <a:lnL w="12700" cap="flat" cmpd="sng" algn="ctr">
                      <a:solidFill>
                        <a:schemeClr val="bg1">
                          <a:lumMod val="9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171450" marR="0" lvl="0" indent="-171450" algn="l" rtl="0" eaLnBrk="1" fontAlgn="auto" latinLnBrk="0" hangingPunct="1">
                        <a:lnSpc>
                          <a:spcPct val="100000"/>
                        </a:lnSpc>
                        <a:spcBef>
                          <a:spcPts val="300"/>
                        </a:spcBef>
                        <a:spcAft>
                          <a:spcPts val="0"/>
                        </a:spcAft>
                        <a:buFont typeface="Arial" panose="020B0604020202020204" pitchFamily="34" charset="0"/>
                        <a:buChar char="•"/>
                      </a:pPr>
                      <a:r>
                        <a:rPr lang="en-US" sz="1000" b="1" i="0" u="none" strike="noStrike" kern="1200" cap="none" spc="0" baseline="0" dirty="0">
                          <a:solidFill>
                            <a:schemeClr val="bg1"/>
                          </a:solidFill>
                          <a:uFillTx/>
                          <a:latin typeface="Neo Sans Intel"/>
                          <a:ea typeface="+mn-ea"/>
                          <a:cs typeface="Arial"/>
                          <a:sym typeface="Intel Clear"/>
                        </a:rPr>
                        <a:t>Internal Hires: </a:t>
                      </a:r>
                      <a:r>
                        <a:rPr lang="en-US" sz="1000" b="0" i="0" u="none" strike="noStrike" kern="1200" cap="none" spc="0" baseline="0" noProof="0" dirty="0">
                          <a:solidFill>
                            <a:schemeClr val="bg1"/>
                          </a:solidFill>
                          <a:uFillTx/>
                          <a:latin typeface="Neo Sans Intel"/>
                          <a:ea typeface="+mn-ea"/>
                          <a:cs typeface="Arial"/>
                        </a:rPr>
                        <a:t>In</a:t>
                      </a:r>
                      <a:r>
                        <a:rPr lang="en-US" sz="1000" b="0" i="0" u="none" strike="noStrike" kern="1200" cap="none" spc="0" baseline="0" noProof="0" dirty="0">
                          <a:solidFill>
                            <a:schemeClr val="bg1"/>
                          </a:solidFill>
                          <a:uFillTx/>
                          <a:latin typeface="Neo Sans Intel"/>
                          <a:ea typeface="+mn-ea"/>
                          <a:cs typeface="Arial"/>
                          <a:sym typeface="Intel Clear"/>
                        </a:rPr>
                        <a:t> general</a:t>
                      </a:r>
                      <a:r>
                        <a:rPr lang="en-US" sz="1000" b="0" i="0" u="none" strike="noStrike" kern="1200" cap="none" spc="0" baseline="0" noProof="0" dirty="0">
                          <a:solidFill>
                            <a:schemeClr val="bg1"/>
                          </a:solidFill>
                          <a:uFillTx/>
                          <a:latin typeface="Neo Sans Intel"/>
                          <a:ea typeface="+mn-ea"/>
                          <a:cs typeface="Arial"/>
                        </a:rPr>
                        <a:t>,</a:t>
                      </a:r>
                      <a:r>
                        <a:rPr lang="en-US" sz="1000" b="0" i="0" u="none" strike="noStrike" kern="1200" cap="none" spc="0" baseline="0" noProof="0" dirty="0">
                          <a:solidFill>
                            <a:schemeClr val="bg1"/>
                          </a:solidFill>
                          <a:uFillTx/>
                          <a:latin typeface="Neo Sans Intel"/>
                          <a:ea typeface="+mn-ea"/>
                          <a:cs typeface="Arial"/>
                          <a:sym typeface="Intel Clear"/>
                        </a:rPr>
                        <a:t> Optane employees can apply to other jobs at </a:t>
                      </a:r>
                      <a:r>
                        <a:rPr lang="en-US" sz="1000" b="0" i="0" u="none" strike="noStrike" kern="1200" cap="none" spc="0" baseline="0" noProof="0" dirty="0">
                          <a:solidFill>
                            <a:schemeClr val="bg1"/>
                          </a:solidFill>
                          <a:uFillTx/>
                          <a:latin typeface="Neo Sans Intel"/>
                          <a:ea typeface="+mn-ea"/>
                          <a:cs typeface="Arial"/>
                        </a:rPr>
                        <a:t>Intel</a:t>
                      </a:r>
                      <a:r>
                        <a:rPr lang="en-US" sz="1000" b="0" i="0" u="none" strike="noStrike" kern="1200" cap="none" spc="0" baseline="0" noProof="0" dirty="0">
                          <a:solidFill>
                            <a:schemeClr val="bg1"/>
                          </a:solidFill>
                          <a:uFillTx/>
                          <a:latin typeface="Neo Sans Intel"/>
                          <a:ea typeface="+mn-ea"/>
                          <a:cs typeface="Arial"/>
                          <a:sym typeface="Intel Clear"/>
                        </a:rPr>
                        <a:t> consistent with </a:t>
                      </a:r>
                      <a:r>
                        <a:rPr lang="en-US" sz="1000" b="0" i="0" u="none" strike="noStrike" kern="1200" cap="none" spc="0" baseline="0" noProof="0" dirty="0">
                          <a:solidFill>
                            <a:schemeClr val="bg1"/>
                          </a:solidFill>
                          <a:uFillTx/>
                          <a:latin typeface="Neo Sans Intel"/>
                          <a:ea typeface="+mn-ea"/>
                          <a:cs typeface="Arial"/>
                        </a:rPr>
                        <a:t>all other Intel employees</a:t>
                      </a:r>
                      <a:r>
                        <a:rPr lang="en-US" sz="1000" b="0" i="0" u="none" strike="noStrike" kern="1200" cap="none" spc="0" baseline="0" noProof="0" dirty="0">
                          <a:solidFill>
                            <a:schemeClr val="bg1"/>
                          </a:solidFill>
                          <a:uFillTx/>
                          <a:latin typeface="Neo Sans Intel"/>
                          <a:ea typeface="+mn-ea"/>
                          <a:cs typeface="Arial"/>
                          <a:sym typeface="Intel Clear"/>
                        </a:rPr>
                        <a:t>.  Due to the unique relationship of NPSG and NAND-DTM</a:t>
                      </a:r>
                      <a:r>
                        <a:rPr lang="en-US" sz="1000" b="0" i="0" u="none" strike="noStrike" kern="1200" cap="none" spc="0" baseline="0" noProof="0" dirty="0">
                          <a:solidFill>
                            <a:schemeClr val="bg1"/>
                          </a:solidFill>
                          <a:uFillTx/>
                          <a:latin typeface="Neo Sans Intel"/>
                          <a:ea typeface="+mn-ea"/>
                          <a:cs typeface="Arial"/>
                        </a:rPr>
                        <a:t>,</a:t>
                      </a:r>
                      <a:r>
                        <a:rPr lang="en-US" sz="1000" b="0" i="0" u="none" strike="noStrike" kern="1200" cap="none" spc="0" baseline="0" noProof="0" dirty="0">
                          <a:solidFill>
                            <a:schemeClr val="bg1"/>
                          </a:solidFill>
                          <a:uFillTx/>
                          <a:latin typeface="Neo Sans Intel"/>
                          <a:ea typeface="+mn-ea"/>
                          <a:cs typeface="Arial"/>
                          <a:sym typeface="Intel Clear"/>
                        </a:rPr>
                        <a:t> </a:t>
                      </a:r>
                      <a:r>
                        <a:rPr lang="en-US" sz="1000" b="0" i="0" u="none" strike="noStrike" kern="1200" cap="none" spc="0" baseline="0" noProof="0" dirty="0">
                          <a:solidFill>
                            <a:schemeClr val="bg1"/>
                          </a:solidFill>
                          <a:uFillTx/>
                          <a:latin typeface="Neo Sans Intel"/>
                          <a:ea typeface="+mn-ea"/>
                          <a:cs typeface="Arial"/>
                        </a:rPr>
                        <a:t>Optane employee transfers</a:t>
                      </a:r>
                      <a:r>
                        <a:rPr lang="en-US" sz="1000" b="0" i="0" u="none" strike="noStrike" kern="1200" cap="none" spc="0" baseline="0" noProof="0" dirty="0">
                          <a:solidFill>
                            <a:schemeClr val="bg1"/>
                          </a:solidFill>
                          <a:uFillTx/>
                          <a:latin typeface="Neo Sans Intel"/>
                          <a:ea typeface="+mn-ea"/>
                          <a:cs typeface="Arial"/>
                          <a:sym typeface="Intel Clear"/>
                        </a:rPr>
                        <a:t> to either of those business units</a:t>
                      </a:r>
                      <a:r>
                        <a:rPr lang="en-US" sz="1000" b="0" i="0" u="none" strike="noStrike" kern="1200" cap="none" spc="0" baseline="0" noProof="0" dirty="0">
                          <a:solidFill>
                            <a:schemeClr val="bg1"/>
                          </a:solidFill>
                          <a:uFillTx/>
                          <a:latin typeface="Neo Sans Intel"/>
                          <a:ea typeface="+mn-ea"/>
                          <a:cs typeface="Arial"/>
                        </a:rPr>
                        <a:t> (NPSG or NAND-DTM)</a:t>
                      </a:r>
                      <a:r>
                        <a:rPr lang="en-US" sz="1000" b="0" i="0" u="none" strike="noStrike" kern="1200" cap="none" spc="0" baseline="0" noProof="0" dirty="0">
                          <a:solidFill>
                            <a:schemeClr val="bg1"/>
                          </a:solidFill>
                          <a:uFillTx/>
                          <a:latin typeface="Neo Sans Intel"/>
                          <a:ea typeface="+mn-ea"/>
                          <a:cs typeface="Arial"/>
                          <a:sym typeface="Intel Clear"/>
                        </a:rPr>
                        <a:t> will require Optane GM approval.</a:t>
                      </a:r>
                      <a:r>
                        <a:rPr lang="en-US" sz="1000" b="0" i="0" u="none" strike="noStrike" kern="1200" cap="none" spc="0" baseline="0" noProof="0" dirty="0">
                          <a:solidFill>
                            <a:schemeClr val="bg1"/>
                          </a:solidFill>
                          <a:uFillTx/>
                          <a:latin typeface="Neo Sans Intel"/>
                          <a:ea typeface="+mn-ea"/>
                          <a:cs typeface="Arial"/>
                        </a:rPr>
                        <a:t> </a:t>
                      </a:r>
                      <a:endParaRPr lang="en-US" dirty="0">
                        <a:solidFill>
                          <a:schemeClr val="bg1"/>
                        </a:solidFill>
                        <a:cs typeface="Arial"/>
                      </a:endParaRPr>
                    </a:p>
                    <a:p>
                      <a:pPr marL="171450" marR="0" lvl="0" indent="-171450" algn="l">
                        <a:lnSpc>
                          <a:spcPct val="100000"/>
                        </a:lnSpc>
                        <a:spcBef>
                          <a:spcPts val="300"/>
                        </a:spcBef>
                        <a:spcAft>
                          <a:spcPts val="0"/>
                        </a:spcAft>
                        <a:buFont typeface="Arial" panose="020B0604020202020204" pitchFamily="34" charset="0"/>
                        <a:buChar char="•"/>
                      </a:pPr>
                      <a:r>
                        <a:rPr lang="en-US" sz="1000" b="1" i="0" u="none" strike="noStrike" kern="1200" cap="none" spc="0" baseline="0" dirty="0">
                          <a:solidFill>
                            <a:schemeClr val="bg1"/>
                          </a:solidFill>
                          <a:uFillTx/>
                          <a:latin typeface="Neo Sans Intel"/>
                          <a:ea typeface="+mn-ea"/>
                          <a:cs typeface="Arial"/>
                          <a:sym typeface="Intel Clear"/>
                        </a:rPr>
                        <a:t>Org Changes: </a:t>
                      </a:r>
                      <a:r>
                        <a:rPr lang="en-US" sz="1000" b="0" i="0" u="none" strike="noStrike" kern="1200" cap="none" spc="0" baseline="0" dirty="0">
                          <a:solidFill>
                            <a:schemeClr val="bg1"/>
                          </a:solidFill>
                          <a:uFillTx/>
                          <a:latin typeface="Neo Sans Intel"/>
                          <a:ea typeface="+mn-ea"/>
                          <a:cs typeface="Arial"/>
                          <a:sym typeface="Intel Clear"/>
                        </a:rPr>
                        <a:t>Optane GM and future aligned Intel BU leader (e.g., group Optane is integrated within in Intel) provide final approval for org changes that impact business strategy execution</a:t>
                      </a:r>
                      <a:endParaRPr lang="en-US" dirty="0">
                        <a:solidFill>
                          <a:schemeClr val="bg1"/>
                        </a:solidFill>
                        <a:cs typeface="Arial"/>
                        <a:sym typeface="Intel Clear"/>
                      </a:endParaRPr>
                    </a:p>
                  </a:txBody>
                  <a:tcPr marL="45720" marR="45720">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b="0" i="0" u="none" strike="noStrike" kern="1200" cap="none" spc="0" baseline="0" dirty="0">
                          <a:solidFill>
                            <a:schemeClr val="bg1"/>
                          </a:solidFill>
                          <a:uFillTx/>
                          <a:latin typeface="Neo Sans Intel"/>
                          <a:ea typeface="+mn-ea"/>
                          <a:cs typeface="Arial" panose="020B0604020202020204" pitchFamily="34" charset="0"/>
                          <a:sym typeface="Intel Clear"/>
                        </a:rPr>
                        <a:t>No coordination required between SK </a:t>
                      </a:r>
                      <a:r>
                        <a:rPr lang="en-US" sz="1000" b="0" i="0" u="none" strike="noStrike" kern="1200" cap="none" spc="0" baseline="0" dirty="0" err="1">
                          <a:solidFill>
                            <a:schemeClr val="bg1"/>
                          </a:solidFill>
                          <a:uFillTx/>
                          <a:latin typeface="Neo Sans Intel"/>
                          <a:ea typeface="+mn-ea"/>
                          <a:cs typeface="Arial" panose="020B0604020202020204" pitchFamily="34" charset="0"/>
                          <a:sym typeface="Intel Clear"/>
                        </a:rPr>
                        <a:t>hynix</a:t>
                      </a:r>
                      <a:r>
                        <a:rPr lang="en-US" sz="1000" b="0" i="0" u="none" strike="noStrike" kern="1200" cap="none" spc="0" baseline="0" dirty="0">
                          <a:solidFill>
                            <a:schemeClr val="bg1"/>
                          </a:solidFill>
                          <a:uFillTx/>
                          <a:latin typeface="Neo Sans Intel"/>
                          <a:ea typeface="+mn-ea"/>
                          <a:cs typeface="Arial" panose="020B0604020202020204" pitchFamily="34" charset="0"/>
                          <a:sym typeface="Intel Clear"/>
                        </a:rPr>
                        <a:t> and Intel for any processes</a:t>
                      </a:r>
                    </a:p>
                  </a:txBody>
                  <a:tcPr marL="45720" marR="45720">
                    <a:lnL>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97050289"/>
                  </a:ext>
                </a:extLst>
              </a:tr>
            </a:tbl>
          </a:graphicData>
        </a:graphic>
      </p:graphicFrame>
    </p:spTree>
    <p:extLst>
      <p:ext uri="{BB962C8B-B14F-4D97-AF65-F5344CB8AC3E}">
        <p14:creationId xmlns:p14="http://schemas.microsoft.com/office/powerpoint/2010/main" val="367868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610-1DCB-46AF-A71E-3C6A3F67B7E2}"/>
              </a:ext>
            </a:extLst>
          </p:cNvPr>
          <p:cNvSpPr>
            <a:spLocks noGrp="1"/>
          </p:cNvSpPr>
          <p:nvPr>
            <p:ph type="title"/>
          </p:nvPr>
        </p:nvSpPr>
        <p:spPr>
          <a:xfrm>
            <a:off x="473047" y="210194"/>
            <a:ext cx="11010816" cy="952499"/>
          </a:xfrm>
          <a:ln w="12700">
            <a:miter lim="400000"/>
          </a:ln>
        </p:spPr>
        <p:txBody>
          <a:bodyPr vert="horz" lIns="0" tIns="0" rIns="0" bIns="0" rtlCol="0" anchor="t" anchorCtr="0">
            <a:noAutofit/>
          </a:bodyPr>
          <a:lstStyle/>
          <a:p>
            <a:pPr defTabSz="609570" rtl="0">
              <a:lnSpc>
                <a:spcPct val="70000"/>
              </a:lnSpc>
              <a:spcBef>
                <a:spcPct val="0"/>
              </a:spcBef>
            </a:pPr>
            <a:r>
              <a:rPr lang="en-US" kern="1200" dirty="0">
                <a:solidFill>
                  <a:schemeClr val="tx1"/>
                </a:solidFill>
                <a:effectLst>
                  <a:outerShdw blurRad="50800" dist="38100" dir="5400000" algn="t" rotWithShape="0">
                    <a:prstClr val="black">
                      <a:alpha val="40000"/>
                    </a:prstClr>
                  </a:outerShdw>
                </a:effectLst>
                <a:latin typeface="+mj-lt"/>
                <a:sym typeface="Helvetica Neue"/>
              </a:rPr>
              <a:t>Technology Development</a:t>
            </a:r>
          </a:p>
        </p:txBody>
      </p:sp>
      <p:sp>
        <p:nvSpPr>
          <p:cNvPr id="3" name="Content Placeholder 2">
            <a:extLst>
              <a:ext uri="{FF2B5EF4-FFF2-40B4-BE49-F238E27FC236}">
                <a16:creationId xmlns:a16="http://schemas.microsoft.com/office/drawing/2014/main" id="{F3215DD3-03CA-41D8-A0CC-218F66BE3A8A}"/>
              </a:ext>
            </a:extLst>
          </p:cNvPr>
          <p:cNvSpPr>
            <a:spLocks noGrp="1"/>
          </p:cNvSpPr>
          <p:nvPr>
            <p:ph sz="quarter" idx="28"/>
          </p:nvPr>
        </p:nvSpPr>
        <p:spPr>
          <a:xfrm>
            <a:off x="473047" y="746289"/>
            <a:ext cx="11010900" cy="5901517"/>
          </a:xfrm>
        </p:spPr>
        <p:txBody>
          <a:bodyPr>
            <a:normAutofit/>
          </a:bodyPr>
          <a:lstStyle/>
          <a:p>
            <a:pPr>
              <a:spcBef>
                <a:spcPts val="900"/>
              </a:spcBef>
            </a:pPr>
            <a:r>
              <a:rPr lang="en-US" dirty="0" err="1"/>
              <a:t>Optane</a:t>
            </a:r>
            <a:r>
              <a:rPr lang="en-US" dirty="0"/>
              <a:t> TD ramped and operational in New Mexico Fab 11X</a:t>
            </a:r>
          </a:p>
          <a:p>
            <a:pPr lvl="1">
              <a:spcBef>
                <a:spcPts val="900"/>
              </a:spcBef>
            </a:pPr>
            <a:r>
              <a:rPr lang="en-US" dirty="0"/>
              <a:t>S26A Qualified</a:t>
            </a:r>
          </a:p>
          <a:p>
            <a:pPr lvl="1">
              <a:spcBef>
                <a:spcPts val="900"/>
              </a:spcBef>
            </a:pPr>
            <a:r>
              <a:rPr lang="en-US" dirty="0"/>
              <a:t>ATF CMOS and Array in development, Product DBR Q4</a:t>
            </a:r>
          </a:p>
          <a:p>
            <a:pPr lvl="1">
              <a:spcBef>
                <a:spcPts val="900"/>
              </a:spcBef>
            </a:pPr>
            <a:r>
              <a:rPr lang="en-US" dirty="0"/>
              <a:t>Material pathfinding and Bow Falls definition underway</a:t>
            </a:r>
          </a:p>
          <a:p>
            <a:pPr lvl="1">
              <a:spcBef>
                <a:spcPts val="900"/>
              </a:spcBef>
            </a:pPr>
            <a:endParaRPr lang="en-US" dirty="0"/>
          </a:p>
          <a:p>
            <a:pPr lvl="1">
              <a:spcBef>
                <a:spcPts val="900"/>
              </a:spcBef>
            </a:pPr>
            <a:endParaRPr lang="en-US" dirty="0"/>
          </a:p>
          <a:p>
            <a:pPr lvl="1">
              <a:spcBef>
                <a:spcPts val="900"/>
              </a:spcBef>
            </a:pPr>
            <a:endParaRPr lang="en-US" dirty="0"/>
          </a:p>
          <a:p>
            <a:pPr lvl="1">
              <a:spcBef>
                <a:spcPts val="900"/>
              </a:spcBef>
            </a:pPr>
            <a:endParaRPr lang="en-US" dirty="0"/>
          </a:p>
          <a:p>
            <a:pPr lvl="1">
              <a:spcBef>
                <a:spcPts val="900"/>
              </a:spcBef>
            </a:pPr>
            <a:endParaRPr lang="en-US" dirty="0"/>
          </a:p>
          <a:p>
            <a:pPr lvl="1">
              <a:spcBef>
                <a:spcPts val="900"/>
              </a:spcBef>
            </a:pPr>
            <a:endParaRPr lang="en-US" dirty="0"/>
          </a:p>
          <a:p>
            <a:pPr lvl="1">
              <a:spcBef>
                <a:spcPts val="900"/>
              </a:spcBef>
            </a:pPr>
            <a:endParaRPr lang="en-US" dirty="0"/>
          </a:p>
          <a:p>
            <a:pPr lvl="1">
              <a:spcBef>
                <a:spcPts val="900"/>
              </a:spcBef>
            </a:pPr>
            <a:r>
              <a:rPr lang="en-US" dirty="0"/>
              <a:t>Fully staffed, fully equipped and ready for </a:t>
            </a:r>
            <a:r>
              <a:rPr lang="en-US" dirty="0" err="1"/>
              <a:t>Optane’s</a:t>
            </a:r>
            <a:r>
              <a:rPr lang="en-US" dirty="0"/>
              <a:t> future!</a:t>
            </a:r>
          </a:p>
        </p:txBody>
      </p:sp>
      <p:graphicFrame>
        <p:nvGraphicFramePr>
          <p:cNvPr id="8" name="Chart 7">
            <a:extLst>
              <a:ext uri="{FF2B5EF4-FFF2-40B4-BE49-F238E27FC236}">
                <a16:creationId xmlns:a16="http://schemas.microsoft.com/office/drawing/2014/main" id="{4C0BF6BA-C02A-4021-B34D-6C32A3389515}"/>
              </a:ext>
            </a:extLst>
          </p:cNvPr>
          <p:cNvGraphicFramePr>
            <a:graphicFrameLocks/>
          </p:cNvGraphicFramePr>
          <p:nvPr/>
        </p:nvGraphicFramePr>
        <p:xfrm>
          <a:off x="6096000" y="2726733"/>
          <a:ext cx="5486400" cy="3346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475DE4E-9D58-4911-B20C-42A46772AAFD}"/>
              </a:ext>
            </a:extLst>
          </p:cNvPr>
          <p:cNvGraphicFramePr>
            <a:graphicFrameLocks/>
          </p:cNvGraphicFramePr>
          <p:nvPr/>
        </p:nvGraphicFramePr>
        <p:xfrm>
          <a:off x="473047" y="2726733"/>
          <a:ext cx="5486400" cy="3346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876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610-1DCB-46AF-A71E-3C6A3F67B7E2}"/>
              </a:ext>
            </a:extLst>
          </p:cNvPr>
          <p:cNvSpPr>
            <a:spLocks noGrp="1"/>
          </p:cNvSpPr>
          <p:nvPr>
            <p:ph type="title"/>
          </p:nvPr>
        </p:nvSpPr>
        <p:spPr>
          <a:ln w="12700">
            <a:miter lim="400000"/>
          </a:ln>
        </p:spPr>
        <p:txBody>
          <a:bodyPr vert="horz" lIns="0" tIns="0" rIns="0" bIns="0" rtlCol="0" anchor="t" anchorCtr="0">
            <a:noAutofit/>
          </a:bodyPr>
          <a:lstStyle/>
          <a:p>
            <a:pPr defTabSz="609570" rtl="0">
              <a:lnSpc>
                <a:spcPct val="70000"/>
              </a:lnSpc>
              <a:spcBef>
                <a:spcPct val="0"/>
              </a:spcBef>
            </a:pPr>
            <a:r>
              <a:rPr lang="en-US" kern="1200" dirty="0">
                <a:solidFill>
                  <a:schemeClr val="tx1"/>
                </a:solidFill>
                <a:effectLst>
                  <a:outerShdw blurRad="50800" dist="38100" dir="5400000" algn="t" rotWithShape="0">
                    <a:prstClr val="black">
                      <a:alpha val="40000"/>
                    </a:prstClr>
                  </a:outerShdw>
                </a:effectLst>
                <a:latin typeface="+mj-lt"/>
                <a:sym typeface="Helvetica Neue"/>
              </a:rPr>
              <a:t>OPTANE MANUFACTURING</a:t>
            </a:r>
          </a:p>
        </p:txBody>
      </p:sp>
      <p:sp>
        <p:nvSpPr>
          <p:cNvPr id="3" name="Content Placeholder 2">
            <a:extLst>
              <a:ext uri="{FF2B5EF4-FFF2-40B4-BE49-F238E27FC236}">
                <a16:creationId xmlns:a16="http://schemas.microsoft.com/office/drawing/2014/main" id="{F3215DD3-03CA-41D8-A0CC-218F66BE3A8A}"/>
              </a:ext>
            </a:extLst>
          </p:cNvPr>
          <p:cNvSpPr>
            <a:spLocks noGrp="1"/>
          </p:cNvSpPr>
          <p:nvPr>
            <p:ph sz="quarter" idx="28"/>
          </p:nvPr>
        </p:nvSpPr>
        <p:spPr>
          <a:xfrm>
            <a:off x="571286" y="1371600"/>
            <a:ext cx="11010900" cy="4914899"/>
          </a:xfrm>
        </p:spPr>
        <p:txBody>
          <a:bodyPr>
            <a:normAutofit fontScale="85000" lnSpcReduction="20000"/>
          </a:bodyPr>
          <a:lstStyle/>
          <a:p>
            <a:r>
              <a:rPr lang="en-US" dirty="0"/>
              <a:t>We currently have plenty of fab manufacturing capacity</a:t>
            </a:r>
          </a:p>
          <a:p>
            <a:pPr lvl="1"/>
            <a:r>
              <a:rPr lang="en-US" dirty="0"/>
              <a:t>Micron WSA for the Lehi, Utah fab continues through 2021 with ability to extend through 2022 (and beyond) for 10s/20s</a:t>
            </a:r>
          </a:p>
          <a:p>
            <a:pPr lvl="1"/>
            <a:r>
              <a:rPr lang="en-US" dirty="0"/>
              <a:t>F11X in Rio Rancho, NM currently does our TD and some production wafer output.  It will provide ATF CMOS/Array capacity.  Also have the ability to expand beyond the 100K </a:t>
            </a:r>
            <a:r>
              <a:rPr lang="en-US" dirty="0" err="1"/>
              <a:t>Sq</a:t>
            </a:r>
            <a:r>
              <a:rPr lang="en-US" dirty="0"/>
              <a:t> Ft cleanroom space today to something larger if needed.</a:t>
            </a:r>
          </a:p>
          <a:p>
            <a:endParaRPr lang="en-US" dirty="0"/>
          </a:p>
          <a:p>
            <a:r>
              <a:rPr lang="en-US" dirty="0"/>
              <a:t>BE Assembly/Test/SSD/DIMMs</a:t>
            </a:r>
          </a:p>
          <a:p>
            <a:pPr lvl="1"/>
            <a:r>
              <a:rPr lang="en-US" dirty="0"/>
              <a:t>Continue to have PTI for assembly, test, and SSD manufacturing</a:t>
            </a:r>
          </a:p>
          <a:p>
            <a:pPr lvl="1"/>
            <a:r>
              <a:rPr lang="en-US" dirty="0"/>
              <a:t>Continue to use Kingston for DIMM manufacturing</a:t>
            </a:r>
          </a:p>
          <a:p>
            <a:endParaRPr lang="en-US" dirty="0"/>
          </a:p>
          <a:p>
            <a:r>
              <a:rPr lang="en-US" dirty="0"/>
              <a:t>We have time to secure additional HVM fab capacity when demand signal increases.</a:t>
            </a:r>
          </a:p>
          <a:p>
            <a:endParaRPr lang="en-US" dirty="0"/>
          </a:p>
        </p:txBody>
      </p:sp>
    </p:spTree>
    <p:extLst>
      <p:ext uri="{BB962C8B-B14F-4D97-AF65-F5344CB8AC3E}">
        <p14:creationId xmlns:p14="http://schemas.microsoft.com/office/powerpoint/2010/main" val="56184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B6C7-8FE8-4EB2-8A9C-90193CF3073D}"/>
              </a:ext>
            </a:extLst>
          </p:cNvPr>
          <p:cNvSpPr>
            <a:spLocks noGrp="1"/>
          </p:cNvSpPr>
          <p:nvPr>
            <p:ph type="title"/>
          </p:nvPr>
        </p:nvSpPr>
        <p:spPr/>
        <p:txBody>
          <a:bodyPr/>
          <a:lstStyle/>
          <a:p>
            <a:r>
              <a:rPr lang="en-US" kern="1200" dirty="0" err="1">
                <a:solidFill>
                  <a:schemeClr val="tx1"/>
                </a:solidFill>
                <a:effectLst>
                  <a:outerShdw blurRad="50800" dist="38100" dir="5400000" algn="t" rotWithShape="0">
                    <a:prstClr val="black">
                      <a:alpha val="40000"/>
                    </a:prstClr>
                  </a:outerShdw>
                </a:effectLst>
                <a:latin typeface="+mj-lt"/>
              </a:rPr>
              <a:t>Optane</a:t>
            </a:r>
            <a:r>
              <a:rPr lang="en-US" kern="1200">
                <a:solidFill>
                  <a:schemeClr val="tx1"/>
                </a:solidFill>
                <a:effectLst>
                  <a:outerShdw blurRad="50800" dist="38100" dir="5400000" algn="t" rotWithShape="0">
                    <a:prstClr val="black">
                      <a:alpha val="40000"/>
                    </a:prstClr>
                  </a:outerShdw>
                </a:effectLst>
                <a:latin typeface="+mj-lt"/>
              </a:rPr>
              <a:t> Development</a:t>
            </a:r>
            <a:endParaRPr lang="en-US" kern="1200" dirty="0">
              <a:solidFill>
                <a:schemeClr val="tx1"/>
              </a:solidFill>
              <a:effectLst>
                <a:outerShdw blurRad="50800" dist="38100" dir="5400000" algn="t" rotWithShape="0">
                  <a:prstClr val="black">
                    <a:alpha val="40000"/>
                  </a:prstClr>
                </a:outerShdw>
              </a:effectLst>
              <a:latin typeface="+mj-lt"/>
            </a:endParaRPr>
          </a:p>
        </p:txBody>
      </p:sp>
      <p:sp>
        <p:nvSpPr>
          <p:cNvPr id="3" name="Content Placeholder 2">
            <a:extLst>
              <a:ext uri="{FF2B5EF4-FFF2-40B4-BE49-F238E27FC236}">
                <a16:creationId xmlns:a16="http://schemas.microsoft.com/office/drawing/2014/main" id="{743413B4-E427-4BD6-8450-684D917BA204}"/>
              </a:ext>
            </a:extLst>
          </p:cNvPr>
          <p:cNvSpPr>
            <a:spLocks noGrp="1"/>
          </p:cNvSpPr>
          <p:nvPr>
            <p:ph sz="quarter" idx="28"/>
          </p:nvPr>
        </p:nvSpPr>
        <p:spPr>
          <a:xfrm>
            <a:off x="571370" y="1303699"/>
            <a:ext cx="11010900" cy="4944702"/>
          </a:xfrm>
        </p:spPr>
        <p:txBody>
          <a:bodyPr>
            <a:normAutofit fontScale="85000" lnSpcReduction="20000"/>
          </a:bodyPr>
          <a:lstStyle/>
          <a:p>
            <a:r>
              <a:rPr lang="en-US" sz="2400" dirty="0"/>
              <a:t>S26A/S25D Manufacturing</a:t>
            </a:r>
          </a:p>
          <a:p>
            <a:pPr lvl="1"/>
            <a:r>
              <a:rPr lang="en-US" sz="2000" dirty="0"/>
              <a:t>All Micron F2 WSA contractual agreements met for product qualification and ramp</a:t>
            </a:r>
          </a:p>
          <a:p>
            <a:pPr lvl="2"/>
            <a:r>
              <a:rPr lang="en-US" dirty="0"/>
              <a:t>Team delivering solutions keeping the ramp out of the critical path for committed shipment levels</a:t>
            </a:r>
          </a:p>
          <a:p>
            <a:pPr lvl="1"/>
            <a:r>
              <a:rPr lang="en-US" sz="2000" dirty="0"/>
              <a:t>F11x O264 (aka S26A) PG4 qualified, tracking to PG1 mid Q4’20</a:t>
            </a:r>
          </a:p>
          <a:p>
            <a:pPr lvl="1"/>
            <a:r>
              <a:rPr lang="en-US" sz="2000" dirty="0"/>
              <a:t>Additional opportunities to deliver performance enhanced S25D being investigated</a:t>
            </a:r>
          </a:p>
          <a:p>
            <a:pPr lvl="2"/>
            <a:r>
              <a:rPr lang="en-US" dirty="0"/>
              <a:t>Opens up a better performing CPS-R DCPMM product</a:t>
            </a:r>
          </a:p>
          <a:p>
            <a:endParaRPr lang="en-US" sz="2400" dirty="0"/>
          </a:p>
          <a:p>
            <a:r>
              <a:rPr lang="en-US" sz="2400" dirty="0"/>
              <a:t>Atlantic Falls DBR on track to EOY’20</a:t>
            </a:r>
          </a:p>
          <a:p>
            <a:pPr lvl="1"/>
            <a:r>
              <a:rPr lang="en-US" sz="2000" dirty="0"/>
              <a:t>Pre-Si development activities in full swing to intercept 1st Si</a:t>
            </a:r>
          </a:p>
          <a:p>
            <a:pPr lvl="1"/>
            <a:r>
              <a:rPr lang="en-US" sz="2000" dirty="0"/>
              <a:t>Startup strategy forming to report PG1 yield/health trending at 1st Si</a:t>
            </a:r>
          </a:p>
          <a:p>
            <a:pPr lvl="1"/>
            <a:endParaRPr lang="en-US" sz="2000" dirty="0"/>
          </a:p>
          <a:p>
            <a:r>
              <a:rPr lang="en-US" sz="2400" dirty="0"/>
              <a:t>Bow Falls TO planned 1H’22</a:t>
            </a:r>
          </a:p>
          <a:p>
            <a:pPr lvl="1"/>
            <a:r>
              <a:rPr lang="en-US" sz="2000" dirty="0"/>
              <a:t>Conceptual design architecture WIP, early design pathfinding work through Q1/Q2’21</a:t>
            </a:r>
          </a:p>
        </p:txBody>
      </p:sp>
    </p:spTree>
    <p:extLst>
      <p:ext uri="{BB962C8B-B14F-4D97-AF65-F5344CB8AC3E}">
        <p14:creationId xmlns:p14="http://schemas.microsoft.com/office/powerpoint/2010/main" val="305294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7EF7-0BF8-4B41-925A-D7539042E622}"/>
              </a:ext>
            </a:extLst>
          </p:cNvPr>
          <p:cNvSpPr>
            <a:spLocks noGrp="1"/>
          </p:cNvSpPr>
          <p:nvPr>
            <p:ph type="title"/>
          </p:nvPr>
        </p:nvSpPr>
        <p:spPr/>
        <p:txBody>
          <a:bodyPr/>
          <a:lstStyle/>
          <a:p>
            <a:r>
              <a:rPr lang="en-US"/>
              <a:t>Announcement Recap</a:t>
            </a:r>
          </a:p>
        </p:txBody>
      </p:sp>
      <p:sp>
        <p:nvSpPr>
          <p:cNvPr id="3" name="Content Placeholder 2">
            <a:extLst>
              <a:ext uri="{FF2B5EF4-FFF2-40B4-BE49-F238E27FC236}">
                <a16:creationId xmlns:a16="http://schemas.microsoft.com/office/drawing/2014/main" id="{0A3DD46F-9E69-477D-BDAC-334CC162E48D}"/>
              </a:ext>
            </a:extLst>
          </p:cNvPr>
          <p:cNvSpPr>
            <a:spLocks noGrp="1"/>
          </p:cNvSpPr>
          <p:nvPr>
            <p:ph sz="quarter" idx="28"/>
          </p:nvPr>
        </p:nvSpPr>
        <p:spPr/>
        <p:txBody>
          <a:bodyPr lIns="0" tIns="0" rIns="0" bIns="0" anchor="t">
            <a:normAutofit fontScale="92500" lnSpcReduction="10000"/>
          </a:bodyPr>
          <a:lstStyle/>
          <a:p>
            <a:r>
              <a:rPr lang="en-US" dirty="0">
                <a:latin typeface="Intel Clear Light"/>
              </a:rPr>
              <a:t>Intel has signed an agreement to sell the NAND memory and storage business to SK </a:t>
            </a:r>
            <a:r>
              <a:rPr lang="en-US" dirty="0" err="1">
                <a:latin typeface="Intel Clear Light"/>
              </a:rPr>
              <a:t>hynix</a:t>
            </a:r>
            <a:r>
              <a:rPr lang="en-US" dirty="0">
                <a:latin typeface="Intel Clear Light"/>
              </a:rPr>
              <a:t>, a strategic player in the memory and storage market. </a:t>
            </a:r>
            <a:endParaRPr lang="en-US" dirty="0"/>
          </a:p>
          <a:p>
            <a:r>
              <a:rPr lang="en-US" dirty="0">
                <a:latin typeface="Intel Clear Light"/>
              </a:rPr>
              <a:t>The transaction will close in two phases:</a:t>
            </a:r>
          </a:p>
          <a:p>
            <a:pPr lvl="1"/>
            <a:r>
              <a:rPr lang="en-US" dirty="0">
                <a:solidFill>
                  <a:schemeClr val="accent2"/>
                </a:solidFill>
              </a:rPr>
              <a:t>Phase one </a:t>
            </a:r>
            <a:r>
              <a:rPr lang="en-US" dirty="0"/>
              <a:t>(scheduled for late 2021) is the transfer of Intel’s 3D NAND memory and storage business which includes NAND SSD, NAND Component and wafer business, and Intel Dalian Memory Technology and Manufacturing Facility in Dalian, China. </a:t>
            </a:r>
          </a:p>
          <a:p>
            <a:pPr lvl="1"/>
            <a:r>
              <a:rPr lang="en-US" dirty="0">
                <a:solidFill>
                  <a:schemeClr val="accent2"/>
                </a:solidFill>
              </a:rPr>
              <a:t>Phase two </a:t>
            </a:r>
            <a:r>
              <a:rPr lang="en-US" dirty="0"/>
              <a:t>(scheduled for March 2025) includes NAND technology and component development along with fab operations. Until Phase 2 transfers to SK </a:t>
            </a:r>
            <a:r>
              <a:rPr lang="en-US" dirty="0" err="1"/>
              <a:t>hynix</a:t>
            </a:r>
            <a:r>
              <a:rPr lang="en-US" dirty="0"/>
              <a:t> in March 2025, Intel will continue developing NAND technology and components, manufacturing NAND wafers at the fab and retain manufacturing and design-related IP.</a:t>
            </a:r>
          </a:p>
        </p:txBody>
      </p:sp>
    </p:spTree>
    <p:extLst>
      <p:ext uri="{BB962C8B-B14F-4D97-AF65-F5344CB8AC3E}">
        <p14:creationId xmlns:p14="http://schemas.microsoft.com/office/powerpoint/2010/main" val="162790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737E1-C95D-4B23-BDDE-31B32699DE88}"/>
              </a:ext>
            </a:extLst>
          </p:cNvPr>
          <p:cNvSpPr/>
          <p:nvPr/>
        </p:nvSpPr>
        <p:spPr bwMode="auto">
          <a:xfrm>
            <a:off x="816010" y="1202688"/>
            <a:ext cx="3195273" cy="4260000"/>
          </a:xfrm>
          <a:prstGeom prst="rect">
            <a:avLst/>
          </a:prstGeom>
          <a:solidFill>
            <a:srgbClr val="003C71">
              <a:alpha val="50000"/>
            </a:srgbClr>
          </a:solidFill>
          <a:ln w="19050" cap="flat" cmpd="sng" algn="ctr">
            <a:gradFill>
              <a:gsLst>
                <a:gs pos="16798">
                  <a:schemeClr val="accent2">
                    <a:alpha val="0"/>
                  </a:schemeClr>
                </a:gs>
                <a:gs pos="0">
                  <a:schemeClr val="accent2"/>
                </a:gs>
                <a:gs pos="100000">
                  <a:schemeClr val="accent2"/>
                </a:gs>
                <a:gs pos="81000">
                  <a:schemeClr val="accent2">
                    <a:alpha val="0"/>
                  </a:schemeClr>
                </a:gs>
              </a:gsLst>
              <a:lin ang="0" scaled="0"/>
            </a:gra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3" name="Title 2">
            <a:extLst>
              <a:ext uri="{FF2B5EF4-FFF2-40B4-BE49-F238E27FC236}">
                <a16:creationId xmlns:a16="http://schemas.microsoft.com/office/drawing/2014/main" id="{23E1E61C-D956-4C6D-81FF-860E2DDBC1E5}"/>
              </a:ext>
            </a:extLst>
          </p:cNvPr>
          <p:cNvSpPr txBox="1">
            <a:spLocks/>
          </p:cNvSpPr>
          <p:nvPr/>
        </p:nvSpPr>
        <p:spPr>
          <a:xfrm>
            <a:off x="816010" y="354477"/>
            <a:ext cx="11375990" cy="1129082"/>
          </a:xfrm>
          <a:prstGeom prst="rect">
            <a:avLst/>
          </a:prstGeom>
        </p:spPr>
        <p:txBody>
          <a:bodyPr vert="horz" lIns="0" tIns="0" rIns="0" bIns="0" rtlCol="0" anchor="t" anchorCtr="0">
            <a:noAutofit/>
          </a:bodyPr>
          <a:lstStyle>
            <a:lvl1pPr algn="l" defTabSz="609570" rtl="0" eaLnBrk="1" latinLnBrk="0" hangingPunct="1">
              <a:lnSpc>
                <a:spcPct val="70000"/>
              </a:lnSpc>
              <a:spcBef>
                <a:spcPct val="0"/>
              </a:spcBef>
              <a:buNone/>
              <a:defRPr sz="5867" b="0" i="0" kern="1200" spc="0" baseline="0">
                <a:solidFill>
                  <a:schemeClr val="bg1"/>
                </a:solidFill>
                <a:latin typeface="+mj-lt"/>
                <a:ea typeface="Intel Clear"/>
                <a:cs typeface="Arial" panose="020B0604020202020204" pitchFamily="34" charset="0"/>
              </a:defRPr>
            </a:lvl1pPr>
          </a:lstStyle>
          <a:p>
            <a:pPr marL="0" marR="0" lvl="0" indent="0" algn="l" defTabSz="609570" rtl="0" eaLnBrk="1" fontAlgn="auto" latinLnBrk="0" hangingPunct="1">
              <a:lnSpc>
                <a:spcPct val="70000"/>
              </a:lnSpc>
              <a:spcBef>
                <a:spcPct val="0"/>
              </a:spcBef>
              <a:spcAft>
                <a:spcPts val="0"/>
              </a:spcAft>
              <a:buClrTx/>
              <a:buSzTx/>
              <a:buFontTx/>
              <a:buNone/>
              <a:tabLst/>
              <a:defRPr/>
            </a:pPr>
            <a:r>
              <a:rPr kumimoji="0" lang="en-US" sz="5400" b="0" i="0" u="none" strike="noStrike" kern="1200" cap="none" spc="0" normalizeH="0" baseline="0" noProof="0">
                <a:ln>
                  <a:noFill/>
                </a:ln>
                <a:solidFill>
                  <a:sysClr val="window" lastClr="FFFFFF"/>
                </a:solidFill>
                <a:effectLst>
                  <a:outerShdw blurRad="50800" dist="38100" dir="5400000" algn="t" rotWithShape="0">
                    <a:prstClr val="black">
                      <a:alpha val="40000"/>
                    </a:prstClr>
                  </a:outerShdw>
                </a:effectLst>
                <a:uLnTx/>
                <a:uFillTx/>
                <a:latin typeface="Intel Clear Light" panose="020B0404020203020204" pitchFamily="34" charset="0"/>
                <a:ea typeface="Intel Clear Light" panose="020B0404020203020204" pitchFamily="34" charset="0"/>
                <a:cs typeface="Intel Clear Light" panose="020B0404020203020204" pitchFamily="34" charset="0"/>
              </a:rPr>
              <a:t>THE DEAL STRUCTURE</a:t>
            </a:r>
          </a:p>
        </p:txBody>
      </p:sp>
      <p:sp>
        <p:nvSpPr>
          <p:cNvPr id="30" name="Rectangle 29">
            <a:extLst>
              <a:ext uri="{FF2B5EF4-FFF2-40B4-BE49-F238E27FC236}">
                <a16:creationId xmlns:a16="http://schemas.microsoft.com/office/drawing/2014/main" id="{C51A44A0-A9D7-4C46-8164-9A2F38F5375C}"/>
              </a:ext>
            </a:extLst>
          </p:cNvPr>
          <p:cNvSpPr/>
          <p:nvPr/>
        </p:nvSpPr>
        <p:spPr bwMode="auto">
          <a:xfrm>
            <a:off x="7721543" y="1202688"/>
            <a:ext cx="3195273" cy="4260000"/>
          </a:xfrm>
          <a:prstGeom prst="rect">
            <a:avLst/>
          </a:prstGeom>
          <a:solidFill>
            <a:srgbClr val="003C71">
              <a:alpha val="50000"/>
            </a:srgbClr>
          </a:solidFill>
          <a:ln w="19050" cap="flat" cmpd="sng" algn="ctr">
            <a:gradFill>
              <a:gsLst>
                <a:gs pos="16798">
                  <a:schemeClr val="accent2">
                    <a:alpha val="0"/>
                  </a:schemeClr>
                </a:gs>
                <a:gs pos="0">
                  <a:schemeClr val="accent2"/>
                </a:gs>
                <a:gs pos="100000">
                  <a:srgbClr val="FFA300"/>
                </a:gs>
                <a:gs pos="81000">
                  <a:srgbClr val="FFA300">
                    <a:alpha val="0"/>
                  </a:srgbClr>
                </a:gs>
              </a:gsLst>
              <a:lin ang="0" scaled="0"/>
            </a:gra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ndParaRPr>
          </a:p>
        </p:txBody>
      </p:sp>
      <p:sp>
        <p:nvSpPr>
          <p:cNvPr id="31" name="Rectangle 30">
            <a:extLst>
              <a:ext uri="{FF2B5EF4-FFF2-40B4-BE49-F238E27FC236}">
                <a16:creationId xmlns:a16="http://schemas.microsoft.com/office/drawing/2014/main" id="{A4A1DFD3-985B-41E9-9E8B-0D799CDB5803}"/>
              </a:ext>
            </a:extLst>
          </p:cNvPr>
          <p:cNvSpPr/>
          <p:nvPr/>
        </p:nvSpPr>
        <p:spPr>
          <a:xfrm>
            <a:off x="815108" y="1288021"/>
            <a:ext cx="3195274" cy="680255"/>
          </a:xfrm>
          <a:prstGeom prst="rect">
            <a:avLst/>
          </a:prstGeom>
          <a:gradFill rotWithShape="1">
            <a:gsLst>
              <a:gs pos="16798">
                <a:srgbClr val="004A86">
                  <a:lumMod val="60000"/>
                  <a:lumOff val="40000"/>
                  <a:alpha val="50000"/>
                </a:srgbClr>
              </a:gs>
              <a:gs pos="0">
                <a:srgbClr val="004A86">
                  <a:lumMod val="60000"/>
                  <a:lumOff val="40000"/>
                  <a:alpha val="10000"/>
                </a:srgbClr>
              </a:gs>
              <a:gs pos="100000">
                <a:srgbClr val="004A86">
                  <a:lumMod val="60000"/>
                  <a:lumOff val="40000"/>
                  <a:alpha val="10000"/>
                </a:srgbClr>
              </a:gs>
              <a:gs pos="81000">
                <a:srgbClr val="004A86">
                  <a:lumMod val="60000"/>
                  <a:lumOff val="40000"/>
                  <a:alpha val="50000"/>
                </a:srgbClr>
              </a:gs>
            </a:gsLst>
            <a:lin ang="0" scaled="0"/>
          </a:gradFill>
          <a:ln w="9525" cap="flat" cmpd="sng" algn="ctr">
            <a:noFill/>
            <a:prstDash val="solid"/>
          </a:ln>
          <a:effectLst/>
        </p:spPr>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800" b="0" i="0" u="none" strike="noStrike" kern="0" cap="none" spc="100" normalizeH="0" baseline="0" noProof="0">
              <a:ln>
                <a:noFill/>
              </a:ln>
              <a:solidFill>
                <a:prstClr val="white"/>
              </a:solidFill>
              <a:effectLst/>
              <a:uLnTx/>
              <a:uFillTx/>
              <a:latin typeface="Intel Clear"/>
            </a:endParaRPr>
          </a:p>
        </p:txBody>
      </p:sp>
      <p:sp>
        <p:nvSpPr>
          <p:cNvPr id="32" name="TextBox 31">
            <a:extLst>
              <a:ext uri="{FF2B5EF4-FFF2-40B4-BE49-F238E27FC236}">
                <a16:creationId xmlns:a16="http://schemas.microsoft.com/office/drawing/2014/main" id="{AED8FEAF-BF6E-4C95-BD90-9F6B710A4AFD}"/>
              </a:ext>
            </a:extLst>
          </p:cNvPr>
          <p:cNvSpPr txBox="1"/>
          <p:nvPr/>
        </p:nvSpPr>
        <p:spPr>
          <a:xfrm>
            <a:off x="834061" y="1395312"/>
            <a:ext cx="314762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ntel Clear"/>
                <a:sym typeface="Helvetica Neue"/>
              </a:rPr>
              <a:t>Optane Group</a:t>
            </a:r>
          </a:p>
        </p:txBody>
      </p:sp>
      <p:pic>
        <p:nvPicPr>
          <p:cNvPr id="37" name="Picture 2">
            <a:extLst>
              <a:ext uri="{FF2B5EF4-FFF2-40B4-BE49-F238E27FC236}">
                <a16:creationId xmlns:a16="http://schemas.microsoft.com/office/drawing/2014/main" id="{F0CFEB7A-9A33-439C-9B25-AFB51476E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061" y="5220411"/>
            <a:ext cx="999172" cy="4063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69F2BCDA-E971-4CDE-9778-2CE5E72E21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5996" y="5242349"/>
            <a:ext cx="863259" cy="35105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6837A51A-7731-4095-965A-2BEDAE1AAB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9111" y="5668150"/>
            <a:ext cx="863258" cy="455234"/>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85D4EB6A-9396-4302-B877-86ADC53B4D28}"/>
              </a:ext>
            </a:extLst>
          </p:cNvPr>
          <p:cNvSpPr/>
          <p:nvPr/>
        </p:nvSpPr>
        <p:spPr>
          <a:xfrm>
            <a:off x="7989746" y="5667692"/>
            <a:ext cx="272095" cy="406330"/>
          </a:xfrm>
          <a:prstGeom prst="rightArrow">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1" name="TextBox 40">
            <a:extLst>
              <a:ext uri="{FF2B5EF4-FFF2-40B4-BE49-F238E27FC236}">
                <a16:creationId xmlns:a16="http://schemas.microsoft.com/office/drawing/2014/main" id="{53A39FC6-3B0C-4CE9-8DA6-0C67A9702E62}"/>
              </a:ext>
            </a:extLst>
          </p:cNvPr>
          <p:cNvSpPr txBox="1"/>
          <p:nvPr/>
        </p:nvSpPr>
        <p:spPr>
          <a:xfrm>
            <a:off x="816006" y="2893471"/>
            <a:ext cx="3194376" cy="923330"/>
          </a:xfrm>
          <a:prstGeom prst="rect">
            <a:avLst/>
          </a:prstGeom>
          <a:noFill/>
          <a:ln w="38100">
            <a:noFill/>
          </a:ln>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TD, </a:t>
            </a:r>
            <a:r>
              <a:rPr kumimoji="0" lang="en-US" sz="2000" b="0" i="0" u="none" strike="noStrike" kern="0" cap="none" spc="0" normalizeH="0" baseline="0" noProof="0" dirty="0" err="1">
                <a:ln>
                  <a:noFill/>
                </a:ln>
                <a:solidFill>
                  <a:prstClr val="white"/>
                </a:solidFill>
                <a:effectLst/>
                <a:uLnTx/>
                <a:uFillTx/>
                <a:latin typeface="Intel Clear"/>
              </a:rPr>
              <a:t>Mfg</a:t>
            </a:r>
            <a:r>
              <a:rPr kumimoji="0" lang="en-US" sz="2000" b="0" i="0" u="none" strike="noStrike" kern="0" cap="none" spc="0" normalizeH="0" baseline="0" noProof="0" dirty="0">
                <a:ln>
                  <a:noFill/>
                </a:ln>
                <a:solidFill>
                  <a:prstClr val="white"/>
                </a:solidFill>
                <a:effectLst/>
                <a:uLnTx/>
                <a:uFillTx/>
                <a:latin typeface="Intel Clear"/>
              </a:rPr>
              <a:t>, DCPMM,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SSD (DC &amp; Client Hybrid), Sales/Marketing</a:t>
            </a:r>
          </a:p>
        </p:txBody>
      </p:sp>
      <p:pic>
        <p:nvPicPr>
          <p:cNvPr id="44" name="Picture 43">
            <a:extLst>
              <a:ext uri="{FF2B5EF4-FFF2-40B4-BE49-F238E27FC236}">
                <a16:creationId xmlns:a16="http://schemas.microsoft.com/office/drawing/2014/main" id="{83C03A36-B3D8-4752-B0FC-C57F8D5170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1223" y="1903175"/>
            <a:ext cx="1596277" cy="1064184"/>
          </a:xfrm>
          <a:prstGeom prst="rect">
            <a:avLst/>
          </a:prstGeom>
          <a:effectLst/>
        </p:spPr>
      </p:pic>
      <p:pic>
        <p:nvPicPr>
          <p:cNvPr id="45" name="Picture 2" descr="http://images.anandtech.com/doci/9114/3D-NAND-32-Layer-Stack.png">
            <a:extLst>
              <a:ext uri="{FF2B5EF4-FFF2-40B4-BE49-F238E27FC236}">
                <a16:creationId xmlns:a16="http://schemas.microsoft.com/office/drawing/2014/main" id="{AA19F90E-828E-4DA1-BE65-762B33FBD15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1306" r="31942"/>
          <a:stretch/>
        </p:blipFill>
        <p:spPr bwMode="auto">
          <a:xfrm>
            <a:off x="7949756" y="2156160"/>
            <a:ext cx="487323" cy="586318"/>
          </a:xfrm>
          <a:prstGeom prst="rect">
            <a:avLst/>
          </a:prstGeom>
          <a:extLst>
            <a:ext uri="{909E8E84-426E-40DD-AFC4-6F175D3DCCD1}">
              <a14:hiddenFill xmlns:a14="http://schemas.microsoft.com/office/drawing/2010/main">
                <a:solidFill>
                  <a:srgbClr val="FFFFFF"/>
                </a:solidFill>
              </a14:hiddenFill>
            </a:ext>
          </a:extLst>
        </p:spPr>
      </p:pic>
      <p:pic>
        <p:nvPicPr>
          <p:cNvPr id="46" name="Picture 45" descr="A picture containing building, orange, racket&#10;&#10;Description automatically generated">
            <a:extLst>
              <a:ext uri="{FF2B5EF4-FFF2-40B4-BE49-F238E27FC236}">
                <a16:creationId xmlns:a16="http://schemas.microsoft.com/office/drawing/2014/main" id="{3FCB48BB-5031-4B5E-9507-CBAF61F5C5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50375">
            <a:off x="7853798" y="3781942"/>
            <a:ext cx="691016" cy="691016"/>
          </a:xfrm>
          <a:prstGeom prst="rect">
            <a:avLst/>
          </a:prstGeom>
        </p:spPr>
      </p:pic>
      <p:sp>
        <p:nvSpPr>
          <p:cNvPr id="47" name="TextBox 46">
            <a:extLst>
              <a:ext uri="{FF2B5EF4-FFF2-40B4-BE49-F238E27FC236}">
                <a16:creationId xmlns:a16="http://schemas.microsoft.com/office/drawing/2014/main" id="{988ECA6E-3CA6-4C56-8806-ED5B09CDA461}"/>
              </a:ext>
            </a:extLst>
          </p:cNvPr>
          <p:cNvSpPr txBox="1"/>
          <p:nvPr/>
        </p:nvSpPr>
        <p:spPr>
          <a:xfrm>
            <a:off x="8669821" y="2288230"/>
            <a:ext cx="1932886" cy="307777"/>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NAND TD</a:t>
            </a:r>
          </a:p>
        </p:txBody>
      </p:sp>
      <p:sp>
        <p:nvSpPr>
          <p:cNvPr id="48" name="TextBox 47">
            <a:extLst>
              <a:ext uri="{FF2B5EF4-FFF2-40B4-BE49-F238E27FC236}">
                <a16:creationId xmlns:a16="http://schemas.microsoft.com/office/drawing/2014/main" id="{D4DBD840-7C89-4DB3-BD29-222E3341515C}"/>
              </a:ext>
            </a:extLst>
          </p:cNvPr>
          <p:cNvSpPr txBox="1"/>
          <p:nvPr/>
        </p:nvSpPr>
        <p:spPr>
          <a:xfrm>
            <a:off x="8659928" y="3778502"/>
            <a:ext cx="2250209" cy="615553"/>
          </a:xfrm>
          <a:prstGeom prst="rect">
            <a:avLst/>
          </a:prstGeom>
          <a:noFill/>
          <a:ln w="38100">
            <a:noFill/>
          </a:ln>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Intel Clear"/>
              </a:rPr>
              <a:t>Fab Operations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Intel Clear"/>
              </a:rPr>
              <a:t>to Wafer</a:t>
            </a:r>
          </a:p>
        </p:txBody>
      </p:sp>
      <p:sp>
        <p:nvSpPr>
          <p:cNvPr id="49" name="TextBox 48">
            <a:extLst>
              <a:ext uri="{FF2B5EF4-FFF2-40B4-BE49-F238E27FC236}">
                <a16:creationId xmlns:a16="http://schemas.microsoft.com/office/drawing/2014/main" id="{841ECC77-3B0D-452A-8D44-3471D748CB97}"/>
              </a:ext>
            </a:extLst>
          </p:cNvPr>
          <p:cNvSpPr txBox="1"/>
          <p:nvPr/>
        </p:nvSpPr>
        <p:spPr>
          <a:xfrm>
            <a:off x="9145266" y="5726950"/>
            <a:ext cx="1932886" cy="307777"/>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MARCH 2025</a:t>
            </a:r>
          </a:p>
        </p:txBody>
      </p:sp>
      <p:sp>
        <p:nvSpPr>
          <p:cNvPr id="11" name="Rectangle 10">
            <a:extLst>
              <a:ext uri="{FF2B5EF4-FFF2-40B4-BE49-F238E27FC236}">
                <a16:creationId xmlns:a16="http://schemas.microsoft.com/office/drawing/2014/main" id="{8A7F30A8-2B0C-49E6-A816-201EDA22CCB1}"/>
              </a:ext>
            </a:extLst>
          </p:cNvPr>
          <p:cNvSpPr/>
          <p:nvPr/>
        </p:nvSpPr>
        <p:spPr>
          <a:xfrm>
            <a:off x="7743561" y="4666889"/>
            <a:ext cx="3147629"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Intel Clear"/>
              </a:rPr>
              <a:t>ENSURING ANY MICRON &amp; INTEL/MICRON JOINTLY DEVELOPED IP IS PROTECTED </a:t>
            </a:r>
          </a:p>
        </p:txBody>
      </p:sp>
      <p:sp>
        <p:nvSpPr>
          <p:cNvPr id="59" name="Rectangle 58">
            <a:extLst>
              <a:ext uri="{FF2B5EF4-FFF2-40B4-BE49-F238E27FC236}">
                <a16:creationId xmlns:a16="http://schemas.microsoft.com/office/drawing/2014/main" id="{5F7E5ED0-CE0E-433C-960F-2D0EFB87F592}"/>
              </a:ext>
            </a:extLst>
          </p:cNvPr>
          <p:cNvSpPr/>
          <p:nvPr/>
        </p:nvSpPr>
        <p:spPr>
          <a:xfrm>
            <a:off x="7720641" y="1302881"/>
            <a:ext cx="3195274" cy="666287"/>
          </a:xfrm>
          <a:prstGeom prst="rect">
            <a:avLst/>
          </a:prstGeom>
          <a:gradFill rotWithShape="1">
            <a:gsLst>
              <a:gs pos="16798">
                <a:srgbClr val="004A86">
                  <a:lumMod val="60000"/>
                  <a:lumOff val="40000"/>
                  <a:alpha val="50000"/>
                </a:srgbClr>
              </a:gs>
              <a:gs pos="0">
                <a:srgbClr val="004A86">
                  <a:lumMod val="60000"/>
                  <a:lumOff val="40000"/>
                  <a:alpha val="10000"/>
                </a:srgbClr>
              </a:gs>
              <a:gs pos="100000">
                <a:srgbClr val="004A86">
                  <a:lumMod val="60000"/>
                  <a:lumOff val="40000"/>
                  <a:alpha val="10000"/>
                </a:srgbClr>
              </a:gs>
              <a:gs pos="81000">
                <a:srgbClr val="004A86">
                  <a:lumMod val="60000"/>
                  <a:lumOff val="40000"/>
                  <a:alpha val="50000"/>
                </a:srgbClr>
              </a:gs>
            </a:gsLst>
            <a:lin ang="0" scaled="0"/>
          </a:gradFill>
          <a:ln w="9525" cap="flat" cmpd="sng" algn="ctr">
            <a:noFill/>
            <a:prstDash val="solid"/>
          </a:ln>
          <a:effectLst/>
        </p:spPr>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800" b="0" i="0" u="none" strike="noStrike" kern="0" cap="none" spc="100" normalizeH="0" baseline="0" noProof="0">
              <a:ln>
                <a:noFill/>
              </a:ln>
              <a:solidFill>
                <a:prstClr val="white"/>
              </a:solidFill>
              <a:effectLst/>
              <a:uLnTx/>
              <a:uFillTx/>
              <a:latin typeface="Intel Clear"/>
            </a:endParaRPr>
          </a:p>
        </p:txBody>
      </p:sp>
      <p:sp>
        <p:nvSpPr>
          <p:cNvPr id="60" name="TextBox 59">
            <a:extLst>
              <a:ext uri="{FF2B5EF4-FFF2-40B4-BE49-F238E27FC236}">
                <a16:creationId xmlns:a16="http://schemas.microsoft.com/office/drawing/2014/main" id="{931E477E-A839-4D31-90D1-0C2C8F418306}"/>
              </a:ext>
            </a:extLst>
          </p:cNvPr>
          <p:cNvSpPr txBox="1"/>
          <p:nvPr/>
        </p:nvSpPr>
        <p:spPr>
          <a:xfrm>
            <a:off x="844281" y="1756829"/>
            <a:ext cx="314762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C7FD"/>
                </a:solidFill>
                <a:effectLst/>
                <a:uLnTx/>
                <a:uFillTx/>
                <a:latin typeface="Intel Clear"/>
                <a:sym typeface="Helvetica Neue"/>
              </a:rPr>
              <a:t>GM: Rob Crooke </a:t>
            </a:r>
            <a:r>
              <a:rPr kumimoji="0" lang="en-US" sz="1100" b="0" i="1" u="none" strike="noStrike" kern="1200" cap="none" spc="0" normalizeH="0" baseline="0" noProof="0" dirty="0">
                <a:ln>
                  <a:noFill/>
                </a:ln>
                <a:solidFill>
                  <a:srgbClr val="00C7FD"/>
                </a:solidFill>
                <a:effectLst/>
                <a:uLnTx/>
                <a:uFillTx/>
                <a:latin typeface="Intel Clear"/>
                <a:sym typeface="Helvetica Neue"/>
              </a:rPr>
              <a:t>(Acting)</a:t>
            </a:r>
            <a:endParaRPr kumimoji="0" lang="en-US" sz="1200" b="0" i="1" u="none" strike="noStrike" kern="1200" cap="none" spc="0" normalizeH="0" baseline="0" noProof="0" dirty="0">
              <a:ln>
                <a:noFill/>
              </a:ln>
              <a:solidFill>
                <a:srgbClr val="00C7FD"/>
              </a:solidFill>
              <a:effectLst/>
              <a:uLnTx/>
              <a:uFillTx/>
              <a:latin typeface="Intel Clear"/>
              <a:sym typeface="Helvetica Neue"/>
            </a:endParaRPr>
          </a:p>
        </p:txBody>
      </p:sp>
      <p:sp>
        <p:nvSpPr>
          <p:cNvPr id="35" name="TextBox 34">
            <a:extLst>
              <a:ext uri="{FF2B5EF4-FFF2-40B4-BE49-F238E27FC236}">
                <a16:creationId xmlns:a16="http://schemas.microsoft.com/office/drawing/2014/main" id="{47CC98F1-DB84-4EAE-92B2-B845D50322B5}"/>
              </a:ext>
            </a:extLst>
          </p:cNvPr>
          <p:cNvSpPr txBox="1"/>
          <p:nvPr/>
        </p:nvSpPr>
        <p:spPr>
          <a:xfrm>
            <a:off x="7743562" y="1357506"/>
            <a:ext cx="314762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ts val="16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ntel Clear"/>
                <a:sym typeface="Helvetica Neue"/>
              </a:rPr>
              <a:t>NAND Design, Technology &amp; Manufacturing Group</a:t>
            </a:r>
          </a:p>
        </p:txBody>
      </p:sp>
      <p:sp>
        <p:nvSpPr>
          <p:cNvPr id="62" name="TextBox 61">
            <a:extLst>
              <a:ext uri="{FF2B5EF4-FFF2-40B4-BE49-F238E27FC236}">
                <a16:creationId xmlns:a16="http://schemas.microsoft.com/office/drawing/2014/main" id="{C22D6EC2-7C95-4324-B270-79F182DE0323}"/>
              </a:ext>
            </a:extLst>
          </p:cNvPr>
          <p:cNvSpPr txBox="1"/>
          <p:nvPr/>
        </p:nvSpPr>
        <p:spPr>
          <a:xfrm>
            <a:off x="7744463" y="1763544"/>
            <a:ext cx="314762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C7FD"/>
                </a:solidFill>
                <a:effectLst/>
                <a:uLnTx/>
                <a:uFillTx/>
                <a:latin typeface="Intel Clear"/>
                <a:sym typeface="Helvetica Neue"/>
              </a:rPr>
              <a:t>GM: Stephen Keeney</a:t>
            </a:r>
          </a:p>
        </p:txBody>
      </p:sp>
      <p:pic>
        <p:nvPicPr>
          <p:cNvPr id="5" name="Picture 4" descr="A circuit board&#10;&#10;Description automatically generated">
            <a:extLst>
              <a:ext uri="{FF2B5EF4-FFF2-40B4-BE49-F238E27FC236}">
                <a16:creationId xmlns:a16="http://schemas.microsoft.com/office/drawing/2014/main" id="{F70E311A-364A-4E2D-B175-184F4DC53A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0974" y="4515309"/>
            <a:ext cx="1394766" cy="420644"/>
          </a:xfrm>
          <a:prstGeom prst="rect">
            <a:avLst/>
          </a:prstGeom>
        </p:spPr>
      </p:pic>
      <p:pic>
        <p:nvPicPr>
          <p:cNvPr id="42" name="Picture 41">
            <a:extLst>
              <a:ext uri="{FF2B5EF4-FFF2-40B4-BE49-F238E27FC236}">
                <a16:creationId xmlns:a16="http://schemas.microsoft.com/office/drawing/2014/main" id="{12A3B254-DDC4-490B-86CD-97C2042086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43313" y="3791910"/>
            <a:ext cx="1884793" cy="1348255"/>
          </a:xfrm>
          <a:prstGeom prst="rect">
            <a:avLst/>
          </a:prstGeom>
        </p:spPr>
      </p:pic>
      <p:pic>
        <p:nvPicPr>
          <p:cNvPr id="43" name="Picture 42">
            <a:extLst>
              <a:ext uri="{FF2B5EF4-FFF2-40B4-BE49-F238E27FC236}">
                <a16:creationId xmlns:a16="http://schemas.microsoft.com/office/drawing/2014/main" id="{3E5778B3-DCAA-44EF-9F15-445DDE9E89E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6426" b="37465"/>
          <a:stretch/>
        </p:blipFill>
        <p:spPr>
          <a:xfrm>
            <a:off x="1275184" y="3965617"/>
            <a:ext cx="1504119" cy="392708"/>
          </a:xfrm>
          <a:prstGeom prst="rect">
            <a:avLst/>
          </a:prstGeom>
          <a:effectLst>
            <a:reflection blurRad="165100" stA="48000" endPos="38500" dir="5400000" sy="-100000" algn="bl" rotWithShape="0"/>
          </a:effectLst>
        </p:spPr>
      </p:pic>
      <p:sp>
        <p:nvSpPr>
          <p:cNvPr id="64" name="TextBox 63">
            <a:extLst>
              <a:ext uri="{FF2B5EF4-FFF2-40B4-BE49-F238E27FC236}">
                <a16:creationId xmlns:a16="http://schemas.microsoft.com/office/drawing/2014/main" id="{1ECFA4CE-2ECD-4426-AA6B-3A3D1244022F}"/>
              </a:ext>
            </a:extLst>
          </p:cNvPr>
          <p:cNvSpPr txBox="1"/>
          <p:nvPr/>
        </p:nvSpPr>
        <p:spPr>
          <a:xfrm>
            <a:off x="8653904" y="3056331"/>
            <a:ext cx="1948803" cy="307777"/>
          </a:xfrm>
          <a:prstGeom prst="rect">
            <a:avLst/>
          </a:prstGeom>
          <a:noFill/>
          <a:ln w="38100">
            <a:noFill/>
          </a:ln>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Intel Clear"/>
              </a:rPr>
              <a:t>NAND Design</a:t>
            </a:r>
          </a:p>
        </p:txBody>
      </p:sp>
      <p:pic>
        <p:nvPicPr>
          <p:cNvPr id="6" name="Picture 5">
            <a:extLst>
              <a:ext uri="{FF2B5EF4-FFF2-40B4-BE49-F238E27FC236}">
                <a16:creationId xmlns:a16="http://schemas.microsoft.com/office/drawing/2014/main" id="{F3C41C9A-A830-4C80-A81F-F0F0D6314B49}"/>
              </a:ext>
            </a:extLst>
          </p:cNvPr>
          <p:cNvPicPr>
            <a:picLocks noChangeAspect="1"/>
          </p:cNvPicPr>
          <p:nvPr/>
        </p:nvPicPr>
        <p:blipFill>
          <a:blip r:embed="rId12"/>
          <a:stretch>
            <a:fillRect/>
          </a:stretch>
        </p:blipFill>
        <p:spPr>
          <a:xfrm>
            <a:off x="8015735" y="2991359"/>
            <a:ext cx="380499" cy="583869"/>
          </a:xfrm>
          <a:prstGeom prst="rect">
            <a:avLst/>
          </a:prstGeom>
        </p:spPr>
      </p:pic>
      <p:sp>
        <p:nvSpPr>
          <p:cNvPr id="67" name="Rectangle 66">
            <a:extLst>
              <a:ext uri="{FF2B5EF4-FFF2-40B4-BE49-F238E27FC236}">
                <a16:creationId xmlns:a16="http://schemas.microsoft.com/office/drawing/2014/main" id="{E0DB14FC-CA2C-4499-B919-E24E55AAAC5C}"/>
              </a:ext>
            </a:extLst>
          </p:cNvPr>
          <p:cNvSpPr/>
          <p:nvPr/>
        </p:nvSpPr>
        <p:spPr bwMode="auto">
          <a:xfrm>
            <a:off x="4277852" y="1202688"/>
            <a:ext cx="3195273" cy="4260000"/>
          </a:xfrm>
          <a:prstGeom prst="rect">
            <a:avLst/>
          </a:prstGeom>
          <a:solidFill>
            <a:srgbClr val="003C71">
              <a:alpha val="50000"/>
            </a:srgbClr>
          </a:solidFill>
          <a:ln w="19050" cap="flat" cmpd="sng" algn="ctr">
            <a:gradFill>
              <a:gsLst>
                <a:gs pos="16798">
                  <a:srgbClr val="FFA300">
                    <a:alpha val="0"/>
                  </a:srgbClr>
                </a:gs>
                <a:gs pos="0">
                  <a:srgbClr val="FFA300"/>
                </a:gs>
                <a:gs pos="100000">
                  <a:srgbClr val="FFA300"/>
                </a:gs>
                <a:gs pos="81000">
                  <a:srgbClr val="FFA300">
                    <a:alpha val="0"/>
                  </a:srgbClr>
                </a:gs>
              </a:gsLst>
              <a:lin ang="0" scaled="0"/>
            </a:gra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ndParaRPr>
          </a:p>
        </p:txBody>
      </p:sp>
      <p:pic>
        <p:nvPicPr>
          <p:cNvPr id="68" name="Picture 4">
            <a:extLst>
              <a:ext uri="{FF2B5EF4-FFF2-40B4-BE49-F238E27FC236}">
                <a16:creationId xmlns:a16="http://schemas.microsoft.com/office/drawing/2014/main" id="{3CAF456B-DC99-45BD-BD35-BCE2337D9F6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15079" y="5165366"/>
            <a:ext cx="979283" cy="516419"/>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7427871A-119D-4D0D-9FC8-182C01565D07}"/>
              </a:ext>
            </a:extLst>
          </p:cNvPr>
          <p:cNvSpPr txBox="1"/>
          <p:nvPr/>
        </p:nvSpPr>
        <p:spPr>
          <a:xfrm>
            <a:off x="5720251" y="2087780"/>
            <a:ext cx="1649025" cy="615553"/>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Intel Clear"/>
              </a:rPr>
              <a:t>NAND SSD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Intel Clear"/>
              </a:rPr>
              <a:t>    Creation </a:t>
            </a:r>
          </a:p>
        </p:txBody>
      </p:sp>
      <p:grpSp>
        <p:nvGrpSpPr>
          <p:cNvPr id="70" name="Group 69">
            <a:extLst>
              <a:ext uri="{FF2B5EF4-FFF2-40B4-BE49-F238E27FC236}">
                <a16:creationId xmlns:a16="http://schemas.microsoft.com/office/drawing/2014/main" id="{374C5636-4F8B-4F97-B4FF-B625C476299E}"/>
              </a:ext>
            </a:extLst>
          </p:cNvPr>
          <p:cNvGrpSpPr/>
          <p:nvPr/>
        </p:nvGrpSpPr>
        <p:grpSpPr>
          <a:xfrm>
            <a:off x="4352298" y="1985711"/>
            <a:ext cx="1649025" cy="1040475"/>
            <a:chOff x="6454946" y="3491214"/>
            <a:chExt cx="2012517" cy="1207778"/>
          </a:xfrm>
        </p:grpSpPr>
        <p:pic>
          <p:nvPicPr>
            <p:cNvPr id="71" name="Picture 70">
              <a:extLst>
                <a:ext uri="{FF2B5EF4-FFF2-40B4-BE49-F238E27FC236}">
                  <a16:creationId xmlns:a16="http://schemas.microsoft.com/office/drawing/2014/main" id="{48766C73-1EAD-4102-AEE4-EDFF63CA781F}"/>
                </a:ext>
              </a:extLst>
            </p:cNvPr>
            <p:cNvPicPr>
              <a:picLocks noChangeAspect="1"/>
            </p:cNvPicPr>
            <p:nvPr/>
          </p:nvPicPr>
          <p:blipFill>
            <a:blip r:embed="rId14"/>
            <a:stretch>
              <a:fillRect/>
            </a:stretch>
          </p:blipFill>
          <p:spPr>
            <a:xfrm>
              <a:off x="6645994" y="3491214"/>
              <a:ext cx="1214314" cy="912085"/>
            </a:xfrm>
            <a:prstGeom prst="rect">
              <a:avLst/>
            </a:prstGeom>
            <a:effectLst>
              <a:outerShdw blurRad="50800" dist="38100" dir="5400000" algn="t" rotWithShape="0">
                <a:prstClr val="black">
                  <a:alpha val="40000"/>
                </a:prstClr>
              </a:outerShdw>
            </a:effectLst>
          </p:spPr>
        </p:pic>
        <p:pic>
          <p:nvPicPr>
            <p:cNvPr id="72" name="Picture 71">
              <a:extLst>
                <a:ext uri="{FF2B5EF4-FFF2-40B4-BE49-F238E27FC236}">
                  <a16:creationId xmlns:a16="http://schemas.microsoft.com/office/drawing/2014/main" id="{48EDF506-C0F6-4EEB-BFC7-69F2814C8C81}"/>
                </a:ext>
              </a:extLst>
            </p:cNvPr>
            <p:cNvPicPr>
              <a:picLocks noChangeAspect="1"/>
            </p:cNvPicPr>
            <p:nvPr/>
          </p:nvPicPr>
          <p:blipFill>
            <a:blip r:embed="rId15"/>
            <a:stretch>
              <a:fillRect/>
            </a:stretch>
          </p:blipFill>
          <p:spPr>
            <a:xfrm>
              <a:off x="6454946" y="4136578"/>
              <a:ext cx="2012517" cy="562414"/>
            </a:xfrm>
            <a:prstGeom prst="rect">
              <a:avLst/>
            </a:prstGeom>
          </p:spPr>
        </p:pic>
      </p:grpSp>
      <p:pic>
        <p:nvPicPr>
          <p:cNvPr id="73" name="Picture 6" descr="Collaborative innovation powers renewable solutions">
            <a:extLst>
              <a:ext uri="{FF2B5EF4-FFF2-40B4-BE49-F238E27FC236}">
                <a16:creationId xmlns:a16="http://schemas.microsoft.com/office/drawing/2014/main" id="{0F9BDAC0-6217-4E38-B7CD-189CDCD0DE9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57867" y="2956310"/>
            <a:ext cx="847605" cy="847605"/>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B5DB1A37-6AEA-4FE0-9E16-F29AB68BF6F5}"/>
              </a:ext>
            </a:extLst>
          </p:cNvPr>
          <p:cNvSpPr txBox="1"/>
          <p:nvPr/>
        </p:nvSpPr>
        <p:spPr>
          <a:xfrm>
            <a:off x="5559652" y="3025158"/>
            <a:ext cx="1995350" cy="615553"/>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NAND Sales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&amp; M</a:t>
            </a:r>
            <a:r>
              <a:rPr kumimoji="0" lang="en-US" sz="2000" b="0" i="0" u="none" strike="noStrike" kern="0" cap="none" spc="0" normalizeH="0" baseline="0" noProof="0" dirty="0" err="1">
                <a:ln>
                  <a:noFill/>
                </a:ln>
                <a:solidFill>
                  <a:prstClr val="white"/>
                </a:solidFill>
                <a:effectLst/>
                <a:uLnTx/>
                <a:uFillTx/>
                <a:latin typeface="Intel Clear"/>
              </a:rPr>
              <a:t>arketing</a:t>
            </a:r>
            <a:endParaRPr kumimoji="0" lang="en-US" sz="2000" b="0" i="0" u="none" strike="noStrike" kern="0" cap="none" spc="0" normalizeH="0" baseline="0" noProof="0" dirty="0">
              <a:ln>
                <a:noFill/>
              </a:ln>
              <a:solidFill>
                <a:prstClr val="white"/>
              </a:solidFill>
              <a:effectLst/>
              <a:uLnTx/>
              <a:uFillTx/>
              <a:latin typeface="Intel Clear"/>
            </a:endParaRPr>
          </a:p>
        </p:txBody>
      </p:sp>
      <p:sp>
        <p:nvSpPr>
          <p:cNvPr id="75" name="TextBox 74">
            <a:extLst>
              <a:ext uri="{FF2B5EF4-FFF2-40B4-BE49-F238E27FC236}">
                <a16:creationId xmlns:a16="http://schemas.microsoft.com/office/drawing/2014/main" id="{ACDA5A06-DED1-42BA-8949-5855FC9EE9A1}"/>
              </a:ext>
            </a:extLst>
          </p:cNvPr>
          <p:cNvSpPr txBox="1"/>
          <p:nvPr/>
        </p:nvSpPr>
        <p:spPr>
          <a:xfrm>
            <a:off x="4909045" y="5704690"/>
            <a:ext cx="1932886" cy="369332"/>
          </a:xfrm>
          <a:prstGeom prst="rect">
            <a:avLst/>
          </a:prstGeom>
          <a:noFill/>
          <a:ln w="38100">
            <a:noFill/>
          </a:ln>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Intel Clear"/>
              </a:rPr>
              <a:t>LATE 2021</a:t>
            </a:r>
          </a:p>
        </p:txBody>
      </p:sp>
      <p:sp>
        <p:nvSpPr>
          <p:cNvPr id="76" name="Rectangle 75">
            <a:extLst>
              <a:ext uri="{FF2B5EF4-FFF2-40B4-BE49-F238E27FC236}">
                <a16:creationId xmlns:a16="http://schemas.microsoft.com/office/drawing/2014/main" id="{099D967C-1316-429A-BAC8-AD6924E44FCE}"/>
              </a:ext>
            </a:extLst>
          </p:cNvPr>
          <p:cNvSpPr/>
          <p:nvPr/>
        </p:nvSpPr>
        <p:spPr>
          <a:xfrm>
            <a:off x="4277851" y="1307213"/>
            <a:ext cx="3195274" cy="664902"/>
          </a:xfrm>
          <a:prstGeom prst="rect">
            <a:avLst/>
          </a:prstGeom>
          <a:gradFill rotWithShape="1">
            <a:gsLst>
              <a:gs pos="16798">
                <a:srgbClr val="004A86">
                  <a:lumMod val="60000"/>
                  <a:lumOff val="40000"/>
                  <a:alpha val="50000"/>
                </a:srgbClr>
              </a:gs>
              <a:gs pos="0">
                <a:srgbClr val="004A86">
                  <a:lumMod val="60000"/>
                  <a:lumOff val="40000"/>
                  <a:alpha val="10000"/>
                </a:srgbClr>
              </a:gs>
              <a:gs pos="100000">
                <a:srgbClr val="004A86">
                  <a:lumMod val="60000"/>
                  <a:lumOff val="40000"/>
                  <a:alpha val="10000"/>
                </a:srgbClr>
              </a:gs>
              <a:gs pos="81000">
                <a:srgbClr val="004A86">
                  <a:lumMod val="60000"/>
                  <a:lumOff val="40000"/>
                  <a:alpha val="50000"/>
                </a:srgbClr>
              </a:gs>
            </a:gsLst>
            <a:lin ang="0" scaled="0"/>
          </a:gradFill>
          <a:ln w="9525" cap="flat" cmpd="sng" algn="ctr">
            <a:noFill/>
            <a:prstDash val="solid"/>
          </a:ln>
          <a:effectLst/>
        </p:spPr>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800" b="0" i="0" u="none" strike="noStrike" kern="0" cap="none" spc="100" normalizeH="0" baseline="0" noProof="0">
              <a:ln>
                <a:noFill/>
              </a:ln>
              <a:solidFill>
                <a:prstClr val="white"/>
              </a:solidFill>
              <a:effectLst/>
              <a:uLnTx/>
              <a:uFillTx/>
              <a:latin typeface="Intel Clear"/>
            </a:endParaRPr>
          </a:p>
        </p:txBody>
      </p:sp>
      <p:sp>
        <p:nvSpPr>
          <p:cNvPr id="77" name="TextBox 76">
            <a:extLst>
              <a:ext uri="{FF2B5EF4-FFF2-40B4-BE49-F238E27FC236}">
                <a16:creationId xmlns:a16="http://schemas.microsoft.com/office/drawing/2014/main" id="{25F80D2B-018C-483D-85A0-9385315A0CA4}"/>
              </a:ext>
            </a:extLst>
          </p:cNvPr>
          <p:cNvSpPr txBox="1"/>
          <p:nvPr/>
        </p:nvSpPr>
        <p:spPr>
          <a:xfrm>
            <a:off x="4276049" y="1357994"/>
            <a:ext cx="314762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defPPr>
              <a:defRPr lang="en-US"/>
            </a:defPPr>
            <a:lvl1pPr algn="ctr" defTabSz="2438338" hangingPunct="0">
              <a:lnSpc>
                <a:spcPts val="1600"/>
              </a:lnSpc>
            </a:lvl1pPr>
          </a:lstStyle>
          <a:p>
            <a:pPr marL="0" marR="0" lvl="0" indent="0" algn="ctr" defTabSz="2438338" rtl="0" eaLnBrk="1" fontAlgn="auto" latinLnBrk="0" hangingPunct="0">
              <a:lnSpc>
                <a:spcPts val="16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ntel Clear"/>
                <a:sym typeface="Helvetica Neue"/>
              </a:rPr>
              <a:t>NAND Products &amp; </a:t>
            </a:r>
          </a:p>
          <a:p>
            <a:pPr marL="0" marR="0" lvl="0" indent="0" algn="ctr" defTabSz="2438338" rtl="0" eaLnBrk="1" fontAlgn="auto" latinLnBrk="0" hangingPunct="0">
              <a:lnSpc>
                <a:spcPts val="16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ntel Clear"/>
                <a:sym typeface="Helvetica Neue"/>
              </a:rPr>
              <a:t>Solutions Group</a:t>
            </a:r>
          </a:p>
        </p:txBody>
      </p:sp>
      <p:sp>
        <p:nvSpPr>
          <p:cNvPr id="78" name="TextBox 77">
            <a:extLst>
              <a:ext uri="{FF2B5EF4-FFF2-40B4-BE49-F238E27FC236}">
                <a16:creationId xmlns:a16="http://schemas.microsoft.com/office/drawing/2014/main" id="{F7B0F5B2-BD79-4BA0-AAA3-A744722645CA}"/>
              </a:ext>
            </a:extLst>
          </p:cNvPr>
          <p:cNvSpPr txBox="1"/>
          <p:nvPr/>
        </p:nvSpPr>
        <p:spPr>
          <a:xfrm>
            <a:off x="4301672" y="1770369"/>
            <a:ext cx="314762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C7FD"/>
                </a:solidFill>
                <a:effectLst/>
                <a:uLnTx/>
                <a:uFillTx/>
                <a:latin typeface="Intel Clear"/>
                <a:sym typeface="Helvetica Neue"/>
              </a:rPr>
              <a:t>GM: Rob Crooke</a:t>
            </a:r>
          </a:p>
        </p:txBody>
      </p:sp>
      <p:pic>
        <p:nvPicPr>
          <p:cNvPr id="79" name="Picture 78" descr="A view of a city&#10;&#10;Description automatically generated">
            <a:extLst>
              <a:ext uri="{FF2B5EF4-FFF2-40B4-BE49-F238E27FC236}">
                <a16:creationId xmlns:a16="http://schemas.microsoft.com/office/drawing/2014/main" id="{04DDF31F-70E3-4B83-87A4-2151726859D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30874" y="4502681"/>
            <a:ext cx="972956" cy="531690"/>
          </a:xfrm>
          <a:prstGeom prst="rect">
            <a:avLst/>
          </a:prstGeom>
          <a:ln w="3175">
            <a:solidFill>
              <a:sysClr val="window" lastClr="FFFFFF"/>
            </a:solidFill>
          </a:ln>
        </p:spPr>
      </p:pic>
      <p:sp>
        <p:nvSpPr>
          <p:cNvPr id="80" name="TextBox 79">
            <a:extLst>
              <a:ext uri="{FF2B5EF4-FFF2-40B4-BE49-F238E27FC236}">
                <a16:creationId xmlns:a16="http://schemas.microsoft.com/office/drawing/2014/main" id="{2A93529F-3191-4B68-BE54-CB41304D1D65}"/>
              </a:ext>
            </a:extLst>
          </p:cNvPr>
          <p:cNvSpPr txBox="1"/>
          <p:nvPr/>
        </p:nvSpPr>
        <p:spPr>
          <a:xfrm>
            <a:off x="5604077" y="4576980"/>
            <a:ext cx="2068169" cy="307777"/>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Intel Clear"/>
              </a:rPr>
              <a:t>Fab &amp; Assets</a:t>
            </a:r>
          </a:p>
        </p:txBody>
      </p:sp>
      <p:sp>
        <p:nvSpPr>
          <p:cNvPr id="50" name="TextBox 49">
            <a:extLst>
              <a:ext uri="{FF2B5EF4-FFF2-40B4-BE49-F238E27FC236}">
                <a16:creationId xmlns:a16="http://schemas.microsoft.com/office/drawing/2014/main" id="{B524F989-3632-45AB-86D2-7D5D0434AE14}"/>
              </a:ext>
            </a:extLst>
          </p:cNvPr>
          <p:cNvSpPr txBox="1"/>
          <p:nvPr/>
        </p:nvSpPr>
        <p:spPr>
          <a:xfrm>
            <a:off x="8972064" y="5319279"/>
            <a:ext cx="1659313" cy="307777"/>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CONTROLLED</a:t>
            </a:r>
          </a:p>
        </p:txBody>
      </p:sp>
      <p:sp>
        <p:nvSpPr>
          <p:cNvPr id="51" name="TextBox 50">
            <a:extLst>
              <a:ext uri="{FF2B5EF4-FFF2-40B4-BE49-F238E27FC236}">
                <a16:creationId xmlns:a16="http://schemas.microsoft.com/office/drawing/2014/main" id="{5604091A-7B7A-4B94-A7C6-C3AD9CB61AA1}"/>
              </a:ext>
            </a:extLst>
          </p:cNvPr>
          <p:cNvSpPr txBox="1"/>
          <p:nvPr/>
        </p:nvSpPr>
        <p:spPr>
          <a:xfrm>
            <a:off x="5559652" y="3785104"/>
            <a:ext cx="1995350" cy="615553"/>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NAND Biz Ops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&amp; Planning</a:t>
            </a:r>
          </a:p>
        </p:txBody>
      </p:sp>
      <p:pic>
        <p:nvPicPr>
          <p:cNvPr id="1026" name="Picture 2" descr="Gear PNG Download Image | PNG Arts">
            <a:extLst>
              <a:ext uri="{FF2B5EF4-FFF2-40B4-BE49-F238E27FC236}">
                <a16:creationId xmlns:a16="http://schemas.microsoft.com/office/drawing/2014/main" id="{2A65F500-5D4A-400C-B9B5-19D524E844F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40160" y="3651371"/>
            <a:ext cx="883017" cy="88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94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895B-AFC6-4654-975D-7A4CCE04B25C}"/>
              </a:ext>
            </a:extLst>
          </p:cNvPr>
          <p:cNvSpPr>
            <a:spLocks noGrp="1"/>
          </p:cNvSpPr>
          <p:nvPr>
            <p:ph type="title"/>
          </p:nvPr>
        </p:nvSpPr>
        <p:spPr/>
        <p:txBody>
          <a:bodyPr/>
          <a:lstStyle/>
          <a:p>
            <a:r>
              <a:rPr lang="en-US"/>
              <a:t>Why This Is A Good Opportunity</a:t>
            </a:r>
          </a:p>
        </p:txBody>
      </p:sp>
      <p:sp>
        <p:nvSpPr>
          <p:cNvPr id="3" name="Content Placeholder 2">
            <a:extLst>
              <a:ext uri="{FF2B5EF4-FFF2-40B4-BE49-F238E27FC236}">
                <a16:creationId xmlns:a16="http://schemas.microsoft.com/office/drawing/2014/main" id="{ED3552E5-905E-45F1-9CD9-13D70A5811E1}"/>
              </a:ext>
            </a:extLst>
          </p:cNvPr>
          <p:cNvSpPr>
            <a:spLocks noGrp="1"/>
          </p:cNvSpPr>
          <p:nvPr>
            <p:ph sz="quarter" idx="28"/>
          </p:nvPr>
        </p:nvSpPr>
        <p:spPr>
          <a:xfrm>
            <a:off x="571370" y="1351370"/>
            <a:ext cx="11218726" cy="4897031"/>
          </a:xfrm>
        </p:spPr>
        <p:txBody>
          <a:bodyPr lIns="0" tIns="0" rIns="0" bIns="0" anchor="t">
            <a:normAutofit fontScale="92500" lnSpcReduction="10000"/>
          </a:bodyPr>
          <a:lstStyle/>
          <a:p>
            <a:r>
              <a:rPr lang="en-US" sz="2400" dirty="0" err="1"/>
              <a:t>Optane</a:t>
            </a:r>
            <a:endParaRPr lang="en-US" sz="2400" dirty="0"/>
          </a:p>
          <a:p>
            <a:pPr lvl="1"/>
            <a:r>
              <a:rPr lang="en-US" sz="2000" dirty="0"/>
              <a:t>Provide focus necessary to grow nascent business while taking advantage of Intel’s platform and software ecosystem capabilities.</a:t>
            </a:r>
          </a:p>
          <a:p>
            <a:pPr lvl="1"/>
            <a:r>
              <a:rPr lang="en-US" sz="2000" dirty="0"/>
              <a:t>Because </a:t>
            </a:r>
            <a:r>
              <a:rPr lang="en-US" sz="2000" dirty="0" err="1"/>
              <a:t>Optane</a:t>
            </a:r>
            <a:r>
              <a:rPr lang="en-US" sz="2000" dirty="0"/>
              <a:t> provides differentiated value to Intel’s platforms and customers, Intel intends to invest, develop and scale the business.</a:t>
            </a:r>
          </a:p>
          <a:p>
            <a:pPr lvl="1"/>
            <a:r>
              <a:rPr lang="en-US" sz="2000" dirty="0"/>
              <a:t>The transaction will allow Intel to invest the proceeds to deliver leadership products and advance our long-term growth priorities including AI, 5G networking and the intelligent, autonomous edge.</a:t>
            </a:r>
          </a:p>
          <a:p>
            <a:r>
              <a:rPr lang="en-US" sz="2400" dirty="0">
                <a:latin typeface="Intel Clear Light"/>
              </a:rPr>
              <a:t>NAND</a:t>
            </a:r>
          </a:p>
          <a:p>
            <a:pPr lvl="1"/>
            <a:r>
              <a:rPr lang="en-US" sz="2000" dirty="0">
                <a:latin typeface="Intel Clear Light"/>
              </a:rPr>
              <a:t>SK </a:t>
            </a:r>
            <a:r>
              <a:rPr lang="en-US" sz="2000" dirty="0" err="1">
                <a:latin typeface="Intel Clear Light"/>
              </a:rPr>
              <a:t>hynix</a:t>
            </a:r>
            <a:r>
              <a:rPr lang="en-US" sz="2000" dirty="0">
                <a:latin typeface="Intel Clear Light"/>
              </a:rPr>
              <a:t> is a leader in innovative memory and storage technologies that can scale the NAND business and is better positioned to support Intel’s customers as demand for 3D NAND-based SSD’s grows. </a:t>
            </a:r>
            <a:endParaRPr lang="en-US" sz="2000" dirty="0"/>
          </a:p>
          <a:p>
            <a:pPr lvl="1"/>
            <a:r>
              <a:rPr lang="en-US" sz="2000" dirty="0">
                <a:latin typeface="Intel Clear Light"/>
              </a:rPr>
              <a:t>SK </a:t>
            </a:r>
            <a:r>
              <a:rPr lang="en-US" sz="2000" dirty="0" err="1">
                <a:latin typeface="Intel Clear Light"/>
              </a:rPr>
              <a:t>hynix</a:t>
            </a:r>
            <a:r>
              <a:rPr lang="en-US" sz="2000" dirty="0">
                <a:latin typeface="Intel Clear Light"/>
              </a:rPr>
              <a:t> understands and appreciates the value of our talented teams and our strong portfolio of technology. We believe SK </a:t>
            </a:r>
            <a:r>
              <a:rPr lang="en-US" sz="2000" dirty="0" err="1">
                <a:latin typeface="Intel Clear Light"/>
              </a:rPr>
              <a:t>hynix</a:t>
            </a:r>
            <a:r>
              <a:rPr lang="en-US" sz="2000" dirty="0">
                <a:latin typeface="Intel Clear Light"/>
              </a:rPr>
              <a:t> is a great place for Intel employees who are working on innovative memory products to continue to grow their careers. </a:t>
            </a:r>
            <a:endParaRPr lang="en-US" sz="2000" dirty="0"/>
          </a:p>
          <a:p>
            <a:pPr marL="228600" lvl="1" indent="0">
              <a:buNone/>
            </a:pPr>
            <a:endParaRPr lang="en-US" sz="2000" dirty="0"/>
          </a:p>
        </p:txBody>
      </p:sp>
    </p:spTree>
    <p:extLst>
      <p:ext uri="{BB962C8B-B14F-4D97-AF65-F5344CB8AC3E}">
        <p14:creationId xmlns:p14="http://schemas.microsoft.com/office/powerpoint/2010/main" val="329985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BA6E-51CA-4E25-B5B7-8BA7DE2FA93F}"/>
              </a:ext>
            </a:extLst>
          </p:cNvPr>
          <p:cNvSpPr>
            <a:spLocks noGrp="1"/>
          </p:cNvSpPr>
          <p:nvPr>
            <p:ph type="title"/>
          </p:nvPr>
        </p:nvSpPr>
        <p:spPr/>
        <p:txBody>
          <a:bodyPr/>
          <a:lstStyle/>
          <a:p>
            <a:r>
              <a:rPr lang="en-US" dirty="0"/>
              <a:t>Impacts to RTD</a:t>
            </a:r>
          </a:p>
        </p:txBody>
      </p:sp>
      <p:sp>
        <p:nvSpPr>
          <p:cNvPr id="3" name="Content Placeholder 2">
            <a:extLst>
              <a:ext uri="{FF2B5EF4-FFF2-40B4-BE49-F238E27FC236}">
                <a16:creationId xmlns:a16="http://schemas.microsoft.com/office/drawing/2014/main" id="{0538A29E-A1BC-4CD3-9A21-1D7DA3145AB8}"/>
              </a:ext>
            </a:extLst>
          </p:cNvPr>
          <p:cNvSpPr>
            <a:spLocks noGrp="1"/>
          </p:cNvSpPr>
          <p:nvPr>
            <p:ph sz="quarter" idx="28"/>
          </p:nvPr>
        </p:nvSpPr>
        <p:spPr>
          <a:xfrm>
            <a:off x="571370" y="1456886"/>
            <a:ext cx="11010900" cy="4829614"/>
          </a:xfrm>
        </p:spPr>
        <p:txBody>
          <a:bodyPr lIns="0" tIns="0" rIns="0" bIns="0" anchor="t">
            <a:normAutofit lnSpcReduction="10000"/>
          </a:bodyPr>
          <a:lstStyle/>
          <a:p>
            <a:pPr>
              <a:spcBef>
                <a:spcPts val="600"/>
              </a:spcBef>
            </a:pPr>
            <a:r>
              <a:rPr lang="en-US" dirty="0"/>
              <a:t>No change to:</a:t>
            </a:r>
          </a:p>
          <a:p>
            <a:pPr lvl="1">
              <a:spcBef>
                <a:spcPts val="600"/>
              </a:spcBef>
            </a:pPr>
            <a:r>
              <a:rPr lang="en-US" sz="2000" dirty="0" err="1"/>
              <a:t>Optane</a:t>
            </a:r>
            <a:r>
              <a:rPr lang="en-US" sz="2000" dirty="0"/>
              <a:t> and NAND Product Roadmaps</a:t>
            </a:r>
          </a:p>
          <a:p>
            <a:pPr lvl="1">
              <a:spcBef>
                <a:spcPts val="600"/>
              </a:spcBef>
            </a:pPr>
            <a:r>
              <a:rPr lang="en-US" sz="2000" dirty="0"/>
              <a:t>RTD Business objectives and goals</a:t>
            </a:r>
          </a:p>
          <a:p>
            <a:pPr lvl="1">
              <a:spcBef>
                <a:spcPts val="600"/>
              </a:spcBef>
            </a:pPr>
            <a:endParaRPr lang="en-US" sz="2000" dirty="0"/>
          </a:p>
          <a:p>
            <a:pPr lvl="1">
              <a:spcBef>
                <a:spcPts val="600"/>
              </a:spcBef>
            </a:pPr>
            <a:endParaRPr lang="en-US" sz="2000" dirty="0"/>
          </a:p>
          <a:p>
            <a:pPr lvl="1">
              <a:spcBef>
                <a:spcPts val="600"/>
              </a:spcBef>
            </a:pPr>
            <a:endParaRPr lang="en-US" sz="2000" dirty="0"/>
          </a:p>
          <a:p>
            <a:pPr lvl="1">
              <a:spcBef>
                <a:spcPts val="600"/>
              </a:spcBef>
            </a:pPr>
            <a:endParaRPr lang="en-US" sz="2000" dirty="0"/>
          </a:p>
          <a:p>
            <a:pPr lvl="1">
              <a:spcBef>
                <a:spcPts val="600"/>
              </a:spcBef>
            </a:pPr>
            <a:endParaRPr lang="en-US" sz="2000" dirty="0"/>
          </a:p>
          <a:p>
            <a:pPr lvl="1">
              <a:spcBef>
                <a:spcPts val="600"/>
              </a:spcBef>
            </a:pPr>
            <a:endParaRPr lang="en-US" sz="2000" dirty="0"/>
          </a:p>
          <a:p>
            <a:pPr lvl="1">
              <a:spcBef>
                <a:spcPts val="600"/>
              </a:spcBef>
            </a:pPr>
            <a:r>
              <a:rPr lang="en-US" sz="2000" dirty="0"/>
              <a:t>Partnership with NMDM, Labs &amp; CQN, Automation, Construction, GSC, HR, Finance</a:t>
            </a:r>
          </a:p>
          <a:p>
            <a:pPr lvl="1">
              <a:spcBef>
                <a:spcPts val="600"/>
              </a:spcBef>
            </a:pPr>
            <a:r>
              <a:rPr lang="en-US" sz="2000" dirty="0"/>
              <a:t>NAND Pathfinding in RTD, until 2</a:t>
            </a:r>
            <a:r>
              <a:rPr lang="en-US" sz="2000" baseline="30000" dirty="0"/>
              <a:t>nd</a:t>
            </a:r>
            <a:r>
              <a:rPr lang="en-US" sz="2000" dirty="0"/>
              <a:t> close in 2025</a:t>
            </a:r>
          </a:p>
          <a:p>
            <a:pPr lvl="1">
              <a:spcBef>
                <a:spcPts val="600"/>
              </a:spcBef>
            </a:pPr>
            <a:r>
              <a:rPr lang="en-US" sz="2000" dirty="0"/>
              <a:t>Your job – business as usual.  Continue </a:t>
            </a:r>
            <a:r>
              <a:rPr lang="en-US" sz="2000" dirty="0">
                <a:sym typeface="Helvetica Neue"/>
              </a:rPr>
              <a:t>developing, innovating and growing the business!</a:t>
            </a:r>
            <a:endParaRPr lang="en-US" sz="2000" dirty="0"/>
          </a:p>
          <a:p>
            <a:pPr lvl="1">
              <a:spcBef>
                <a:spcPts val="600"/>
              </a:spcBef>
            </a:pPr>
            <a:r>
              <a:rPr lang="en-US" sz="2000" dirty="0"/>
              <a:t>99% of RTD will align to </a:t>
            </a:r>
            <a:r>
              <a:rPr lang="en-US" sz="2000" dirty="0" err="1"/>
              <a:t>Optane</a:t>
            </a:r>
            <a:r>
              <a:rPr lang="en-US" sz="2000" dirty="0"/>
              <a:t> Group after business group alignment is complete </a:t>
            </a:r>
          </a:p>
        </p:txBody>
      </p:sp>
      <p:graphicFrame>
        <p:nvGraphicFramePr>
          <p:cNvPr id="6" name="Table 5">
            <a:extLst>
              <a:ext uri="{FF2B5EF4-FFF2-40B4-BE49-F238E27FC236}">
                <a16:creationId xmlns:a16="http://schemas.microsoft.com/office/drawing/2014/main" id="{A52381D7-2EFB-4172-81B6-8620F9E00B7F}"/>
              </a:ext>
            </a:extLst>
          </p:cNvPr>
          <p:cNvGraphicFramePr>
            <a:graphicFrameLocks noGrp="1"/>
          </p:cNvGraphicFramePr>
          <p:nvPr>
            <p:extLst>
              <p:ext uri="{D42A27DB-BD31-4B8C-83A1-F6EECF244321}">
                <p14:modId xmlns:p14="http://schemas.microsoft.com/office/powerpoint/2010/main" val="2083514625"/>
              </p:ext>
            </p:extLst>
          </p:nvPr>
        </p:nvGraphicFramePr>
        <p:xfrm>
          <a:off x="859790" y="2666618"/>
          <a:ext cx="7540498" cy="1820036"/>
        </p:xfrm>
        <a:graphic>
          <a:graphicData uri="http://schemas.openxmlformats.org/drawingml/2006/table">
            <a:tbl>
              <a:tblPr>
                <a:tableStyleId>{5940675A-B579-460E-94D1-54222C63F5DA}</a:tableStyleId>
              </a:tblPr>
              <a:tblGrid>
                <a:gridCol w="6784874">
                  <a:extLst>
                    <a:ext uri="{9D8B030D-6E8A-4147-A177-3AD203B41FA5}">
                      <a16:colId xmlns:a16="http://schemas.microsoft.com/office/drawing/2014/main" val="404783574"/>
                    </a:ext>
                  </a:extLst>
                </a:gridCol>
                <a:gridCol w="755624">
                  <a:extLst>
                    <a:ext uri="{9D8B030D-6E8A-4147-A177-3AD203B41FA5}">
                      <a16:colId xmlns:a16="http://schemas.microsoft.com/office/drawing/2014/main" val="760586993"/>
                    </a:ext>
                  </a:extLst>
                </a:gridCol>
              </a:tblGrid>
              <a:tr h="335270">
                <a:tc>
                  <a:txBody>
                    <a:bodyPr/>
                    <a:lstStyle/>
                    <a:p>
                      <a:pPr algn="ctr" fontAlgn="ctr"/>
                      <a:r>
                        <a:rPr lang="en-US" sz="1600" u="none" strike="noStrike" dirty="0">
                          <a:effectLst/>
                        </a:rPr>
                        <a:t>Goals</a:t>
                      </a:r>
                      <a:endParaRPr lang="en-US" sz="1600" b="1" i="0" u="none" strike="noStrike" dirty="0">
                        <a:solidFill>
                          <a:srgbClr val="FFFFFF"/>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err="1">
                          <a:effectLst/>
                        </a:rPr>
                        <a:t>Qtr</a:t>
                      </a:r>
                      <a:endParaRPr lang="en-US" sz="1600" b="1" i="0" u="none" strike="noStrike" dirty="0">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81978126"/>
                  </a:ext>
                </a:extLst>
              </a:tr>
              <a:tr h="494922">
                <a:tc>
                  <a:txBody>
                    <a:bodyPr/>
                    <a:lstStyle/>
                    <a:p>
                      <a:pPr algn="l" fontAlgn="ctr"/>
                      <a:r>
                        <a:rPr lang="en-US" sz="1600" u="none" strike="noStrike" dirty="0">
                          <a:effectLst/>
                        </a:rPr>
                        <a:t>  Match PG3 and PG1 yields to WSA baseline for S26A</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Q4'20</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53848794"/>
                  </a:ext>
                </a:extLst>
              </a:tr>
              <a:tr h="494922">
                <a:tc>
                  <a:txBody>
                    <a:bodyPr/>
                    <a:lstStyle/>
                    <a:p>
                      <a:pPr algn="l" fontAlgn="ctr"/>
                      <a:r>
                        <a:rPr lang="en-US" sz="1600" u="none" strike="noStrike" dirty="0">
                          <a:effectLst/>
                        </a:rPr>
                        <a:t>  ATF DBR/Tech Readiness Gates lifted – DBR completed</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Q4'20</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08824167"/>
                  </a:ext>
                </a:extLst>
              </a:tr>
              <a:tr h="494922">
                <a:tc>
                  <a:txBody>
                    <a:bodyPr/>
                    <a:lstStyle/>
                    <a:p>
                      <a:pPr algn="l" fontAlgn="ctr"/>
                      <a:r>
                        <a:rPr lang="en-US" sz="1600" u="none" strike="noStrike" dirty="0">
                          <a:effectLst/>
                        </a:rPr>
                        <a:t>  ATF @ Pitch Test Chip 1-Deck Storage Yield Demonstration</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Q4’20</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10192641"/>
                  </a:ext>
                </a:extLst>
              </a:tr>
            </a:tbl>
          </a:graphicData>
        </a:graphic>
      </p:graphicFrame>
    </p:spTree>
    <p:extLst>
      <p:ext uri="{BB962C8B-B14F-4D97-AF65-F5344CB8AC3E}">
        <p14:creationId xmlns:p14="http://schemas.microsoft.com/office/powerpoint/2010/main" val="300540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BA6E-51CA-4E25-B5B7-8BA7DE2FA93F}"/>
              </a:ext>
            </a:extLst>
          </p:cNvPr>
          <p:cNvSpPr>
            <a:spLocks noGrp="1"/>
          </p:cNvSpPr>
          <p:nvPr>
            <p:ph type="title"/>
          </p:nvPr>
        </p:nvSpPr>
        <p:spPr/>
        <p:txBody>
          <a:bodyPr/>
          <a:lstStyle/>
          <a:p>
            <a:r>
              <a:rPr lang="en-US" dirty="0"/>
              <a:t>Impacts to RTD</a:t>
            </a:r>
          </a:p>
        </p:txBody>
      </p:sp>
      <p:sp>
        <p:nvSpPr>
          <p:cNvPr id="3" name="Content Placeholder 2">
            <a:extLst>
              <a:ext uri="{FF2B5EF4-FFF2-40B4-BE49-F238E27FC236}">
                <a16:creationId xmlns:a16="http://schemas.microsoft.com/office/drawing/2014/main" id="{0538A29E-A1BC-4CD3-9A21-1D7DA3145AB8}"/>
              </a:ext>
            </a:extLst>
          </p:cNvPr>
          <p:cNvSpPr>
            <a:spLocks noGrp="1"/>
          </p:cNvSpPr>
          <p:nvPr>
            <p:ph sz="quarter" idx="28"/>
          </p:nvPr>
        </p:nvSpPr>
        <p:spPr>
          <a:xfrm>
            <a:off x="571370" y="1456886"/>
            <a:ext cx="11010900" cy="4829614"/>
          </a:xfrm>
        </p:spPr>
        <p:txBody>
          <a:bodyPr lIns="0" tIns="0" rIns="0" bIns="0" anchor="t">
            <a:normAutofit lnSpcReduction="10000"/>
          </a:bodyPr>
          <a:lstStyle/>
          <a:p>
            <a:pPr>
              <a:spcBef>
                <a:spcPts val="600"/>
              </a:spcBef>
            </a:pPr>
            <a:r>
              <a:rPr lang="en-US" dirty="0"/>
              <a:t>What will change:</a:t>
            </a:r>
          </a:p>
          <a:p>
            <a:pPr lvl="1">
              <a:spcBef>
                <a:spcPts val="600"/>
              </a:spcBef>
            </a:pPr>
            <a:r>
              <a:rPr lang="en-US" dirty="0"/>
              <a:t>TD will split into two groups (Q4):</a:t>
            </a:r>
          </a:p>
          <a:p>
            <a:pPr lvl="2">
              <a:spcBef>
                <a:spcPts val="600"/>
              </a:spcBef>
            </a:pPr>
            <a:r>
              <a:rPr lang="en-US" dirty="0"/>
              <a:t>NAND TD led by </a:t>
            </a:r>
            <a:r>
              <a:rPr lang="en-US" dirty="0" err="1"/>
              <a:t>Giri</a:t>
            </a:r>
            <a:r>
              <a:rPr lang="en-US" dirty="0"/>
              <a:t>, reporting to NDTM GM S. Keeney</a:t>
            </a:r>
          </a:p>
          <a:p>
            <a:pPr lvl="2">
              <a:spcBef>
                <a:spcPts val="600"/>
              </a:spcBef>
            </a:pPr>
            <a:r>
              <a:rPr lang="en-US" dirty="0" err="1"/>
              <a:t>Optane</a:t>
            </a:r>
            <a:r>
              <a:rPr lang="en-US" dirty="0"/>
              <a:t> TD led by Ted and Al, reporting to </a:t>
            </a:r>
            <a:r>
              <a:rPr lang="en-US" dirty="0" err="1"/>
              <a:t>Optane</a:t>
            </a:r>
            <a:r>
              <a:rPr lang="en-US" dirty="0"/>
              <a:t> Group GM R. Crooke (acting)</a:t>
            </a:r>
          </a:p>
          <a:p>
            <a:pPr lvl="1">
              <a:spcBef>
                <a:spcPts val="600"/>
              </a:spcBef>
            </a:pPr>
            <a:r>
              <a:rPr lang="en-US" dirty="0"/>
              <a:t>At appropriate times, other shared organizations will similarly split into separate NDTM and </a:t>
            </a:r>
            <a:r>
              <a:rPr lang="en-US" dirty="0" err="1"/>
              <a:t>Optane</a:t>
            </a:r>
            <a:r>
              <a:rPr lang="en-US" dirty="0"/>
              <a:t> groups:</a:t>
            </a:r>
          </a:p>
          <a:p>
            <a:pPr lvl="2">
              <a:spcBef>
                <a:spcPts val="600"/>
              </a:spcBef>
            </a:pPr>
            <a:r>
              <a:rPr lang="en-US" dirty="0"/>
              <a:t>Design, Prod Eng, Memory Architecture, CQN, TD Collateral, Manufacturing</a:t>
            </a:r>
          </a:p>
          <a:p>
            <a:pPr lvl="2">
              <a:spcBef>
                <a:spcPts val="600"/>
              </a:spcBef>
            </a:pPr>
            <a:r>
              <a:rPr lang="en-US" dirty="0"/>
              <a:t>Note:  GSC will stay integrated to keep One Intel voice to suppliers until 2</a:t>
            </a:r>
            <a:r>
              <a:rPr lang="en-US" baseline="30000" dirty="0"/>
              <a:t>nd</a:t>
            </a:r>
            <a:r>
              <a:rPr lang="en-US" dirty="0"/>
              <a:t> close</a:t>
            </a:r>
          </a:p>
          <a:p>
            <a:pPr lvl="1">
              <a:spcBef>
                <a:spcPts val="600"/>
              </a:spcBef>
            </a:pPr>
            <a:r>
              <a:rPr lang="en-US" dirty="0"/>
              <a:t>S26A CMOS supply will end at first close</a:t>
            </a:r>
          </a:p>
          <a:p>
            <a:pPr lvl="1">
              <a:spcBef>
                <a:spcPts val="600"/>
              </a:spcBef>
            </a:pPr>
            <a:r>
              <a:rPr lang="en-US" dirty="0"/>
              <a:t>IP controls will be revisited to insure NAND &amp; </a:t>
            </a:r>
            <a:r>
              <a:rPr lang="en-US" dirty="0" err="1"/>
              <a:t>Optane</a:t>
            </a:r>
            <a:r>
              <a:rPr lang="en-US" dirty="0"/>
              <a:t> IP is only shared on need to know basis</a:t>
            </a:r>
          </a:p>
          <a:p>
            <a:pPr lvl="1">
              <a:spcBef>
                <a:spcPts val="600"/>
              </a:spcBef>
            </a:pPr>
            <a:r>
              <a:rPr lang="en-US" dirty="0"/>
              <a:t>RTD will integrate into a new consolidated DPG </a:t>
            </a:r>
            <a:r>
              <a:rPr lang="en-US" dirty="0" err="1"/>
              <a:t>Optane</a:t>
            </a:r>
            <a:r>
              <a:rPr lang="en-US" dirty="0"/>
              <a:t> Group including all aspects of the </a:t>
            </a:r>
            <a:r>
              <a:rPr lang="en-US" dirty="0" err="1"/>
              <a:t>Optane</a:t>
            </a:r>
            <a:r>
              <a:rPr lang="en-US" dirty="0"/>
              <a:t> business</a:t>
            </a:r>
          </a:p>
        </p:txBody>
      </p:sp>
    </p:spTree>
    <p:extLst>
      <p:ext uri="{BB962C8B-B14F-4D97-AF65-F5344CB8AC3E}">
        <p14:creationId xmlns:p14="http://schemas.microsoft.com/office/powerpoint/2010/main" val="142623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0E3F-801B-4BF4-B39E-82B49819233F}"/>
              </a:ext>
            </a:extLst>
          </p:cNvPr>
          <p:cNvSpPr>
            <a:spLocks noGrp="1"/>
          </p:cNvSpPr>
          <p:nvPr>
            <p:ph type="title"/>
          </p:nvPr>
        </p:nvSpPr>
        <p:spPr/>
        <p:txBody>
          <a:bodyPr/>
          <a:lstStyle/>
          <a:p>
            <a:r>
              <a:rPr lang="en-US" dirty="0"/>
              <a:t>Who / What is DPG?</a:t>
            </a:r>
          </a:p>
        </p:txBody>
      </p:sp>
      <p:sp>
        <p:nvSpPr>
          <p:cNvPr id="3" name="Content Placeholder 2">
            <a:extLst>
              <a:ext uri="{FF2B5EF4-FFF2-40B4-BE49-F238E27FC236}">
                <a16:creationId xmlns:a16="http://schemas.microsoft.com/office/drawing/2014/main" id="{E092C943-FE20-460C-8807-630796FBDC1F}"/>
              </a:ext>
            </a:extLst>
          </p:cNvPr>
          <p:cNvSpPr>
            <a:spLocks noGrp="1"/>
          </p:cNvSpPr>
          <p:nvPr>
            <p:ph sz="quarter" idx="28"/>
          </p:nvPr>
        </p:nvSpPr>
        <p:spPr>
          <a:xfrm>
            <a:off x="571286" y="1410425"/>
            <a:ext cx="11010900" cy="4574947"/>
          </a:xfrm>
        </p:spPr>
        <p:txBody>
          <a:bodyPr/>
          <a:lstStyle/>
          <a:p>
            <a:r>
              <a:rPr lang="en-US" dirty="0"/>
              <a:t>Data Platforms Group</a:t>
            </a:r>
          </a:p>
          <a:p>
            <a:pPr lvl="1"/>
            <a:r>
              <a:rPr lang="en-US" dirty="0"/>
              <a:t>Cloud, 5G, AI, Intelligent Edge</a:t>
            </a:r>
          </a:p>
          <a:p>
            <a:pPr lvl="1"/>
            <a:r>
              <a:rPr lang="en-US" dirty="0"/>
              <a:t>Xeon, Atom, ASICs, </a:t>
            </a:r>
            <a:r>
              <a:rPr lang="en-US" dirty="0" err="1"/>
              <a:t>SiP</a:t>
            </a:r>
            <a:r>
              <a:rPr lang="en-US" dirty="0"/>
              <a:t>, </a:t>
            </a:r>
            <a:r>
              <a:rPr lang="en-US" dirty="0" err="1"/>
              <a:t>Movidius</a:t>
            </a:r>
            <a:r>
              <a:rPr lang="en-US" dirty="0"/>
              <a:t>/Habana Labs (AI)</a:t>
            </a:r>
          </a:p>
          <a:p>
            <a:pPr lvl="1"/>
            <a:r>
              <a:rPr lang="en-US" dirty="0"/>
              <a:t>$30B+ / year revenue</a:t>
            </a:r>
          </a:p>
          <a:p>
            <a:pPr lvl="2"/>
            <a:r>
              <a:rPr lang="en-US" dirty="0"/>
              <a:t>DCG: Data Center Group</a:t>
            </a:r>
          </a:p>
          <a:p>
            <a:pPr lvl="2"/>
            <a:r>
              <a:rPr lang="en-US" dirty="0"/>
              <a:t>IOTG: Internet of Things Group</a:t>
            </a:r>
          </a:p>
          <a:p>
            <a:pPr lvl="2"/>
            <a:r>
              <a:rPr lang="en-US" dirty="0"/>
              <a:t>PSG: Programmable Solutions Group</a:t>
            </a:r>
          </a:p>
          <a:p>
            <a:pPr lvl="1"/>
            <a:endParaRPr lang="en-US" dirty="0"/>
          </a:p>
        </p:txBody>
      </p:sp>
      <p:grpSp>
        <p:nvGrpSpPr>
          <p:cNvPr id="15" name="Group 14">
            <a:extLst>
              <a:ext uri="{FF2B5EF4-FFF2-40B4-BE49-F238E27FC236}">
                <a16:creationId xmlns:a16="http://schemas.microsoft.com/office/drawing/2014/main" id="{6B843825-B412-4070-B0B5-2C207F04243C}"/>
              </a:ext>
            </a:extLst>
          </p:cNvPr>
          <p:cNvGrpSpPr/>
          <p:nvPr/>
        </p:nvGrpSpPr>
        <p:grpSpPr>
          <a:xfrm>
            <a:off x="5846994" y="2248097"/>
            <a:ext cx="6033729" cy="4513370"/>
            <a:chOff x="2896530" y="1821377"/>
            <a:chExt cx="6033729" cy="4513370"/>
          </a:xfrm>
        </p:grpSpPr>
        <p:graphicFrame>
          <p:nvGraphicFramePr>
            <p:cNvPr id="16" name="Chart 15">
              <a:extLst>
                <a:ext uri="{FF2B5EF4-FFF2-40B4-BE49-F238E27FC236}">
                  <a16:creationId xmlns:a16="http://schemas.microsoft.com/office/drawing/2014/main" id="{5B639BF2-CA3A-46A7-98A5-D0A3752ED307}"/>
                </a:ext>
              </a:extLst>
            </p:cNvPr>
            <p:cNvGraphicFramePr/>
            <p:nvPr>
              <p:extLst>
                <p:ext uri="{D42A27DB-BD31-4B8C-83A1-F6EECF244321}">
                  <p14:modId xmlns:p14="http://schemas.microsoft.com/office/powerpoint/2010/main" val="2749058891"/>
                </p:ext>
              </p:extLst>
            </p:nvPr>
          </p:nvGraphicFramePr>
          <p:xfrm>
            <a:off x="2896530" y="1926940"/>
            <a:ext cx="6033729" cy="440780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294C0458-2406-44C8-998D-49ADFE98AAFF}"/>
                </a:ext>
              </a:extLst>
            </p:cNvPr>
            <p:cNvSpPr txBox="1"/>
            <p:nvPr/>
          </p:nvSpPr>
          <p:spPr>
            <a:xfrm>
              <a:off x="3985555" y="4801245"/>
              <a:ext cx="969382" cy="215444"/>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1C5">
                      <a:lumMod val="20000"/>
                      <a:lumOff val="80000"/>
                    </a:srgbClr>
                  </a:solidFill>
                  <a:effectLst/>
                  <a:uLnTx/>
                  <a:uFillTx/>
                  <a:ea typeface="Intel Clear" panose="020B0604020203020204" pitchFamily="34" charset="0"/>
                  <a:cs typeface="Intel Clear" panose="020B0604020203020204" pitchFamily="34" charset="0"/>
                </a:rPr>
                <a:t>DCG $9.9B</a:t>
              </a:r>
            </a:p>
          </p:txBody>
        </p:sp>
        <p:sp>
          <p:nvSpPr>
            <p:cNvPr id="18" name="TextBox 17">
              <a:extLst>
                <a:ext uri="{FF2B5EF4-FFF2-40B4-BE49-F238E27FC236}">
                  <a16:creationId xmlns:a16="http://schemas.microsoft.com/office/drawing/2014/main" id="{76503D15-FBDD-458A-BBF7-7B27C6988AC1}"/>
                </a:ext>
              </a:extLst>
            </p:cNvPr>
            <p:cNvSpPr txBox="1"/>
            <p:nvPr/>
          </p:nvSpPr>
          <p:spPr>
            <a:xfrm>
              <a:off x="3985555" y="3489406"/>
              <a:ext cx="969382" cy="215444"/>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A300">
                      <a:lumMod val="50000"/>
                    </a:srgbClr>
                  </a:solidFill>
                  <a:effectLst/>
                  <a:uLnTx/>
                  <a:uFillTx/>
                  <a:ea typeface="Intel Clear" panose="020B0604020203020204" pitchFamily="34" charset="0"/>
                  <a:cs typeface="Intel Clear" panose="020B0604020203020204" pitchFamily="34" charset="0"/>
                </a:rPr>
                <a:t>IOTG $1.9B</a:t>
              </a:r>
            </a:p>
          </p:txBody>
        </p:sp>
        <p:sp>
          <p:nvSpPr>
            <p:cNvPr id="19" name="TextBox 18">
              <a:extLst>
                <a:ext uri="{FF2B5EF4-FFF2-40B4-BE49-F238E27FC236}">
                  <a16:creationId xmlns:a16="http://schemas.microsoft.com/office/drawing/2014/main" id="{092CD1D4-BCB8-4357-9D6D-0855CAA8D446}"/>
                </a:ext>
              </a:extLst>
            </p:cNvPr>
            <p:cNvSpPr txBox="1"/>
            <p:nvPr/>
          </p:nvSpPr>
          <p:spPr>
            <a:xfrm>
              <a:off x="6788543" y="4134308"/>
              <a:ext cx="1086293" cy="215444"/>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1C5">
                      <a:lumMod val="20000"/>
                      <a:lumOff val="80000"/>
                    </a:srgbClr>
                  </a:solidFill>
                  <a:effectLst/>
                  <a:uLnTx/>
                  <a:uFillTx/>
                  <a:ea typeface="Intel Clear" panose="020B0604020203020204" pitchFamily="34" charset="0"/>
                  <a:cs typeface="Intel Clear" panose="020B0604020203020204" pitchFamily="34" charset="0"/>
                </a:rPr>
                <a:t>DCG $14.1B</a:t>
              </a:r>
            </a:p>
          </p:txBody>
        </p:sp>
        <p:sp>
          <p:nvSpPr>
            <p:cNvPr id="20" name="TextBox 19">
              <a:extLst>
                <a:ext uri="{FF2B5EF4-FFF2-40B4-BE49-F238E27FC236}">
                  <a16:creationId xmlns:a16="http://schemas.microsoft.com/office/drawing/2014/main" id="{1DFB3562-FDEE-4DD5-AE5E-CFCE3BD22D04}"/>
                </a:ext>
              </a:extLst>
            </p:cNvPr>
            <p:cNvSpPr txBox="1"/>
            <p:nvPr/>
          </p:nvSpPr>
          <p:spPr>
            <a:xfrm>
              <a:off x="6788543" y="2630619"/>
              <a:ext cx="1086293" cy="215444"/>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A300">
                      <a:lumMod val="50000"/>
                    </a:srgbClr>
                  </a:solidFill>
                  <a:effectLst/>
                  <a:uLnTx/>
                  <a:uFillTx/>
                  <a:ea typeface="Intel Clear" panose="020B0604020203020204" pitchFamily="34" charset="0"/>
                  <a:cs typeface="Intel Clear" panose="020B0604020203020204" pitchFamily="34" charset="0"/>
                </a:rPr>
                <a:t>IOTG $1.6B</a:t>
              </a:r>
            </a:p>
          </p:txBody>
        </p:sp>
        <p:sp>
          <p:nvSpPr>
            <p:cNvPr id="21" name="TextBox 20">
              <a:extLst>
                <a:ext uri="{FF2B5EF4-FFF2-40B4-BE49-F238E27FC236}">
                  <a16:creationId xmlns:a16="http://schemas.microsoft.com/office/drawing/2014/main" id="{29F3B7B9-9508-4935-AD34-FB04899D051B}"/>
                </a:ext>
              </a:extLst>
            </p:cNvPr>
            <p:cNvSpPr txBox="1"/>
            <p:nvPr/>
          </p:nvSpPr>
          <p:spPr>
            <a:xfrm>
              <a:off x="6892487" y="2340646"/>
              <a:ext cx="878405" cy="215444"/>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C4C02">
                      <a:lumMod val="50000"/>
                    </a:srgbClr>
                  </a:solidFill>
                  <a:effectLst/>
                  <a:uLnTx/>
                  <a:uFillTx/>
                  <a:ea typeface="Intel Clear" panose="020B0604020203020204" pitchFamily="34" charset="0"/>
                  <a:cs typeface="Intel Clear" panose="020B0604020203020204" pitchFamily="34" charset="0"/>
                </a:rPr>
                <a:t>PSG $1.0B</a:t>
              </a:r>
            </a:p>
          </p:txBody>
        </p:sp>
        <p:sp>
          <p:nvSpPr>
            <p:cNvPr id="22" name="TextBox 21">
              <a:extLst>
                <a:ext uri="{FF2B5EF4-FFF2-40B4-BE49-F238E27FC236}">
                  <a16:creationId xmlns:a16="http://schemas.microsoft.com/office/drawing/2014/main" id="{B671D193-7CC6-4197-A3B3-2E64B3317A0E}"/>
                </a:ext>
              </a:extLst>
            </p:cNvPr>
            <p:cNvSpPr txBox="1"/>
            <p:nvPr/>
          </p:nvSpPr>
          <p:spPr>
            <a:xfrm>
              <a:off x="3435089" y="2700712"/>
              <a:ext cx="2070313" cy="479875"/>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1200" cap="all" spc="0" normalizeH="0" baseline="0" noProof="0" dirty="0">
                  <a:ln w="9525">
                    <a:noFill/>
                  </a:ln>
                  <a:solidFill>
                    <a:prstClr val="white"/>
                  </a:solidFill>
                  <a:effectLst/>
                  <a:uLnTx/>
                  <a:uFillTx/>
                  <a:ea typeface="Intel Clear Pro" panose="020B0804020202060201" pitchFamily="34" charset="0"/>
                  <a:cs typeface="Intel Clear Pro" panose="020B0804020202060201" pitchFamily="34" charset="0"/>
                </a:rPr>
                <a:t>$12.8B</a:t>
              </a:r>
            </a:p>
          </p:txBody>
        </p:sp>
        <p:sp>
          <p:nvSpPr>
            <p:cNvPr id="23" name="TextBox 22">
              <a:extLst>
                <a:ext uri="{FF2B5EF4-FFF2-40B4-BE49-F238E27FC236}">
                  <a16:creationId xmlns:a16="http://schemas.microsoft.com/office/drawing/2014/main" id="{C6287FC8-9E76-4A2F-86DF-61EFB2463A2F}"/>
                </a:ext>
              </a:extLst>
            </p:cNvPr>
            <p:cNvSpPr txBox="1"/>
            <p:nvPr/>
          </p:nvSpPr>
          <p:spPr>
            <a:xfrm>
              <a:off x="6413153" y="1821377"/>
              <a:ext cx="1837072" cy="479875"/>
            </a:xfrm>
            <a:prstGeom prst="rect">
              <a:avLst/>
            </a:prstGeom>
            <a:noFill/>
          </p:spPr>
          <p:txBody>
            <a:bodyPr vert="horz" wrap="square" lIns="0" tIns="0" rIns="0" bIns="0" rtlCol="0" anchor="ctr" anchorCtr="0">
              <a:spAutoFit/>
            </a:bodyPr>
            <a:lstStyle>
              <a:defPPr>
                <a:defRPr lang="en-US"/>
              </a:defPPr>
              <a:lvl1pPr algn="ctr">
                <a:defRPr sz="3600" b="1" kern="0">
                  <a:ln w="9525">
                    <a:noFill/>
                  </a:ln>
                  <a:gradFill>
                    <a:gsLst>
                      <a:gs pos="52000">
                        <a:srgbClr val="FFFFFF"/>
                      </a:gs>
                      <a:gs pos="95000">
                        <a:srgbClr val="FFFFFF">
                          <a:lumMod val="50000"/>
                        </a:srgbClr>
                      </a:gs>
                      <a:gs pos="24000">
                        <a:srgbClr val="FFFFFF">
                          <a:lumMod val="75000"/>
                        </a:srgbClr>
                      </a:gs>
                      <a:gs pos="7000">
                        <a:srgbClr val="FFFFFF">
                          <a:lumMod val="50000"/>
                        </a:srgbClr>
                      </a:gs>
                      <a:gs pos="79000">
                        <a:srgbClr val="FFFFFF">
                          <a:lumMod val="75000"/>
                        </a:srgbClr>
                      </a:gs>
                    </a:gsLst>
                    <a:lin ang="2700000" scaled="0"/>
                  </a:gradFill>
                  <a:latin typeface="Intel Clear" panose="020B0604020203020204" pitchFamily="34" charset="0"/>
                  <a:ea typeface="Intel Clear" panose="020B0604020203020204" pitchFamily="34" charset="0"/>
                  <a:cs typeface="Intel Clear" panose="020B0604020203020204" pitchFamily="34" charset="0"/>
                </a:defRPr>
              </a:lvl1p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1200" cap="all" spc="0" normalizeH="0" baseline="0" noProof="0" dirty="0">
                  <a:ln w="9525">
                    <a:noFill/>
                  </a:ln>
                  <a:solidFill>
                    <a:prstClr val="white"/>
                  </a:solidFill>
                  <a:effectLst/>
                  <a:uLnTx/>
                  <a:uFillTx/>
                  <a:latin typeface="Intel Clear"/>
                  <a:ea typeface="Intel Clear Pro" panose="020B0804020202060201" pitchFamily="34" charset="0"/>
                  <a:cs typeface="Intel Clear Pro" panose="020B0804020202060201" pitchFamily="34" charset="0"/>
                </a:rPr>
                <a:t>$16.7B</a:t>
              </a:r>
            </a:p>
          </p:txBody>
        </p:sp>
        <p:sp>
          <p:nvSpPr>
            <p:cNvPr id="24" name="TextBox 23">
              <a:extLst>
                <a:ext uri="{FF2B5EF4-FFF2-40B4-BE49-F238E27FC236}">
                  <a16:creationId xmlns:a16="http://schemas.microsoft.com/office/drawing/2014/main" id="{11D5F466-2BBF-483B-B4CB-FC4E5790E925}"/>
                </a:ext>
              </a:extLst>
            </p:cNvPr>
            <p:cNvSpPr txBox="1"/>
            <p:nvPr/>
          </p:nvSpPr>
          <p:spPr>
            <a:xfrm>
              <a:off x="4008550" y="3195109"/>
              <a:ext cx="923393" cy="215444"/>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C4C02">
                      <a:lumMod val="50000"/>
                    </a:srgbClr>
                  </a:solidFill>
                  <a:effectLst/>
                  <a:uLnTx/>
                  <a:uFillTx/>
                  <a:ea typeface="Intel Clear" panose="020B0604020203020204" pitchFamily="34" charset="0"/>
                  <a:cs typeface="Intel Clear" panose="020B0604020203020204" pitchFamily="34" charset="0"/>
                </a:rPr>
                <a:t>PSG $1.0B</a:t>
              </a:r>
            </a:p>
          </p:txBody>
        </p:sp>
        <p:sp>
          <p:nvSpPr>
            <p:cNvPr id="25" name="Arrow: Up 24">
              <a:extLst>
                <a:ext uri="{FF2B5EF4-FFF2-40B4-BE49-F238E27FC236}">
                  <a16:creationId xmlns:a16="http://schemas.microsoft.com/office/drawing/2014/main" id="{B905E30D-A098-4196-8144-71C9F7E96486}"/>
                </a:ext>
              </a:extLst>
            </p:cNvPr>
            <p:cNvSpPr/>
            <p:nvPr/>
          </p:nvSpPr>
          <p:spPr>
            <a:xfrm>
              <a:off x="5434810" y="2371116"/>
              <a:ext cx="878405" cy="659191"/>
            </a:xfrm>
            <a:prstGeom prst="upArrow">
              <a:avLst>
                <a:gd name="adj1" fmla="val 59398"/>
                <a:gd name="adj2" fmla="val 30510"/>
              </a:avLst>
            </a:prstGeom>
            <a:solidFill>
              <a:sysClr val="window" lastClr="FFFFFF"/>
            </a:solidFill>
            <a:ln w="9525" cap="flat" cmpd="sng" algn="ctr">
              <a:noFill/>
              <a:prstDash val="solid"/>
            </a:ln>
            <a:effectLst/>
          </p:spPr>
          <p:txBody>
            <a:bodyPr wrap="none" lIns="0" tIns="0" rIns="0" bIns="0"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ntel Clear Light"/>
                  <a:ea typeface="Intel Clear" panose="020B0604020203020204" pitchFamily="34" charset="0"/>
                  <a:cs typeface="Intel Clear" panose="020B0604020203020204" pitchFamily="34" charset="0"/>
                </a:rPr>
                <a:t>+30%</a:t>
              </a:r>
            </a:p>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ntel Clear Light"/>
                  <a:ea typeface="Intel Clear" panose="020B0604020203020204" pitchFamily="34" charset="0"/>
                  <a:cs typeface="Intel Clear" panose="020B0604020203020204" pitchFamily="34" charset="0"/>
                </a:rPr>
                <a:t>YOY</a:t>
              </a:r>
              <a:endParaRPr kumimoji="0" lang="en-US" sz="1100" b="1" i="0" u="none" strike="noStrike" kern="1200" cap="none" spc="0" normalizeH="0" baseline="0" noProof="0" dirty="0">
                <a:ln>
                  <a:noFill/>
                </a:ln>
                <a:solidFill>
                  <a:prstClr val="black"/>
                </a:solidFill>
                <a:effectLst/>
                <a:uLnTx/>
                <a:uFillTx/>
                <a:latin typeface="Intel Clear Light"/>
                <a:ea typeface="Intel Clear" panose="020B0604020203020204" pitchFamily="34" charset="0"/>
                <a:cs typeface="Intel Clear" panose="020B0604020203020204" pitchFamily="34" charset="0"/>
              </a:endParaRPr>
            </a:p>
          </p:txBody>
        </p:sp>
      </p:grpSp>
    </p:spTree>
    <p:extLst>
      <p:ext uri="{BB962C8B-B14F-4D97-AF65-F5344CB8AC3E}">
        <p14:creationId xmlns:p14="http://schemas.microsoft.com/office/powerpoint/2010/main" val="313510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CA97EB-361C-4405-80EE-7A69E4A52AF8}"/>
              </a:ext>
            </a:extLst>
          </p:cNvPr>
          <p:cNvSpPr>
            <a:spLocks noGrp="1"/>
          </p:cNvSpPr>
          <p:nvPr>
            <p:ph type="ftr" sz="quarter" idx="13"/>
          </p:nvPr>
        </p:nvSpPr>
        <p:spPr/>
        <p:txBody>
          <a:bodyPr/>
          <a:lstStyle/>
          <a:p>
            <a:r>
              <a:rPr lang="en-US"/>
              <a:t>Intel Internal Only</a:t>
            </a:r>
          </a:p>
        </p:txBody>
      </p:sp>
      <p:pic>
        <p:nvPicPr>
          <p:cNvPr id="4098" name="Picture 2">
            <a:extLst>
              <a:ext uri="{FF2B5EF4-FFF2-40B4-BE49-F238E27FC236}">
                <a16:creationId xmlns:a16="http://schemas.microsoft.com/office/drawing/2014/main" id="{9EECCD43-AD1C-4C2A-B3D5-DDB55F59D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3E43CD-B848-4AB5-B15F-E2908CADFD7B}"/>
              </a:ext>
            </a:extLst>
          </p:cNvPr>
          <p:cNvSpPr txBox="1"/>
          <p:nvPr/>
        </p:nvSpPr>
        <p:spPr>
          <a:xfrm>
            <a:off x="10813195" y="114915"/>
            <a:ext cx="1226298" cy="222497"/>
          </a:xfrm>
          <a:prstGeom prst="rect">
            <a:avLst/>
          </a:prstGeom>
          <a:noFill/>
        </p:spPr>
        <p:txBody>
          <a:bodyPr vert="horz" wrap="none" lIns="0" tIns="0" rIns="0" bIns="0" rtlCol="0" anchor="ctr" anchorCtr="0">
            <a:spAutoFit/>
          </a:bodyPr>
          <a:lstStyle/>
          <a:p>
            <a:pPr algn="ctr"/>
            <a:r>
              <a:rPr lang="en-US" sz="1600" dirty="0">
                <a:solidFill>
                  <a:prstClr val="white"/>
                </a:solidFill>
                <a:latin typeface="Intel Clear Light"/>
              </a:rPr>
              <a:t>dpg.intel.com</a:t>
            </a:r>
          </a:p>
        </p:txBody>
      </p:sp>
    </p:spTree>
    <p:extLst>
      <p:ext uri="{BB962C8B-B14F-4D97-AF65-F5344CB8AC3E}">
        <p14:creationId xmlns:p14="http://schemas.microsoft.com/office/powerpoint/2010/main" val="8638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Custom 1">
      <a:dk1>
        <a:srgbClr val="FFFFFF"/>
      </a:dk1>
      <a:lt1>
        <a:srgbClr val="000000"/>
      </a:lt1>
      <a:dk2>
        <a:srgbClr val="525252"/>
      </a:dk2>
      <a:lt2>
        <a:srgbClr val="004A86"/>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BasicWhite">
  <a:themeElements>
    <a:clrScheme name="Custom 1">
      <a:dk1>
        <a:srgbClr val="FFFFFF"/>
      </a:dk1>
      <a:lt1>
        <a:srgbClr val="000000"/>
      </a:lt1>
      <a:dk2>
        <a:srgbClr val="525252"/>
      </a:dk2>
      <a:lt2>
        <a:srgbClr val="004A86"/>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020">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2020">
      <a:majorFont>
        <a:latin typeface="Intel Clear"/>
        <a:ea typeface=""/>
        <a:cs typeface=""/>
      </a:majorFont>
      <a:minorFont>
        <a:latin typeface="Intel Clear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nchor="ctr" anchorCtr="0">
        <a:spAutoFit/>
      </a:bodyPr>
      <a:lstStyle>
        <a:defPPr algn="ctr">
          <a:defRPr sz="1600" dirty="0" smtClean="0"/>
        </a:defPPr>
      </a:lstStyle>
    </a:txDef>
  </a:objectDefaults>
  <a:extraClrSchemeLst/>
  <a:extLst>
    <a:ext uri="{05A4C25C-085E-4340-85A3-A5531E510DB2}">
      <thm15:themeFamily xmlns:thm15="http://schemas.microsoft.com/office/thememl/2012/main" name="2020" id="{68C59BD0-4745-4AEA-ABAD-C029EE11A9CA}" vid="{B42E5664-F25A-4217-AAFD-88C3888C1A38}"/>
    </a:ext>
  </a:extLst>
</a:theme>
</file>

<file path=ppt/theme/theme4.xml><?xml version="1.0" encoding="utf-8"?>
<a:theme xmlns:a="http://schemas.openxmlformats.org/drawingml/2006/main" name="22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2020">
    <a:majorFont>
      <a:latin typeface="Intel Clear"/>
      <a:ea typeface=""/>
      <a:cs typeface=""/>
    </a:majorFont>
    <a:minorFont>
      <a:latin typeface="Intel Clear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90D25B13E18243A646E4029D413A9D" ma:contentTypeVersion="2" ma:contentTypeDescription="Create a new document." ma:contentTypeScope="" ma:versionID="9518d4c12da58b84f3eb728315d8b7b2">
  <xsd:schema xmlns:xsd="http://www.w3.org/2001/XMLSchema" xmlns:xs="http://www.w3.org/2001/XMLSchema" xmlns:p="http://schemas.microsoft.com/office/2006/metadata/properties" xmlns:ns2="57976ea3-c750-41fb-8d5a-76f1ef20f26c" targetNamespace="http://schemas.microsoft.com/office/2006/metadata/properties" ma:root="true" ma:fieldsID="d38c82a6750b64f720964936a5231943" ns2:_="">
    <xsd:import namespace="57976ea3-c750-41fb-8d5a-76f1ef20f26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76ea3-c750-41fb-8d5a-76f1ef20f2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EC828C-0A48-4159-9858-F92C49F1CA7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57976ea3-c750-41fb-8d5a-76f1ef20f26c"/>
    <ds:schemaRef ds:uri="http://www.w3.org/XML/1998/namespace"/>
    <ds:schemaRef ds:uri="http://purl.org/dc/elements/1.1/"/>
  </ds:schemaRefs>
</ds:datastoreItem>
</file>

<file path=customXml/itemProps2.xml><?xml version="1.0" encoding="utf-8"?>
<ds:datastoreItem xmlns:ds="http://schemas.openxmlformats.org/officeDocument/2006/customXml" ds:itemID="{59154ADE-0263-4886-8AF2-7616103907A1}">
  <ds:schemaRefs>
    <ds:schemaRef ds:uri="http://schemas.microsoft.com/sharepoint/v3/contenttype/forms"/>
  </ds:schemaRefs>
</ds:datastoreItem>
</file>

<file path=customXml/itemProps3.xml><?xml version="1.0" encoding="utf-8"?>
<ds:datastoreItem xmlns:ds="http://schemas.openxmlformats.org/officeDocument/2006/customXml" ds:itemID="{C7AAEA6F-DEA8-438B-9BE9-ED4EE5C2F4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76ea3-c750-41fb-8d5a-76f1ef20f2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3016</TotalTime>
  <Words>3379</Words>
  <Application>Microsoft Office PowerPoint</Application>
  <PresentationFormat>Widescreen</PresentationFormat>
  <Paragraphs>419</Paragraphs>
  <Slides>26</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Arial</vt:lpstr>
      <vt:lpstr>Calibri</vt:lpstr>
      <vt:lpstr>Courier New</vt:lpstr>
      <vt:lpstr>Helvetica</vt:lpstr>
      <vt:lpstr>Helvetica Neue</vt:lpstr>
      <vt:lpstr>Helvetica Neue Medium</vt:lpstr>
      <vt:lpstr>Intel Clear</vt:lpstr>
      <vt:lpstr>Intel Clear Light</vt:lpstr>
      <vt:lpstr>Neo Sans Intel</vt:lpstr>
      <vt:lpstr>Wingdings</vt:lpstr>
      <vt:lpstr>21_BasicWhite</vt:lpstr>
      <vt:lpstr>23_BasicWhite</vt:lpstr>
      <vt:lpstr>2020</vt:lpstr>
      <vt:lpstr>22_BasicWhite</vt:lpstr>
      <vt:lpstr>RTD Staff Debrief</vt:lpstr>
      <vt:lpstr>Agenda</vt:lpstr>
      <vt:lpstr>Announcement Recap</vt:lpstr>
      <vt:lpstr>PowerPoint Presentation</vt:lpstr>
      <vt:lpstr>Why This Is A Good Opportunity</vt:lpstr>
      <vt:lpstr>Impacts to RTD</vt:lpstr>
      <vt:lpstr>Impacts to RTD</vt:lpstr>
      <vt:lpstr>Who / What is DPG?</vt:lpstr>
      <vt:lpstr>PowerPoint Presentation</vt:lpstr>
      <vt:lpstr>2020+ DPG Priorities</vt:lpstr>
      <vt:lpstr>PowerPoint Presentation</vt:lpstr>
      <vt:lpstr>PowerPoint Presentation</vt:lpstr>
      <vt:lpstr>PowerPoint Presentation</vt:lpstr>
      <vt:lpstr>Announcement Activities</vt:lpstr>
      <vt:lpstr>Top 5 Anticipated Questions</vt:lpstr>
      <vt:lpstr>Employee Alignment Appeal Process </vt:lpstr>
      <vt:lpstr>Hiring Aligned Employees</vt:lpstr>
      <vt:lpstr>Our Commitment</vt:lpstr>
      <vt:lpstr>Rules of the Road</vt:lpstr>
      <vt:lpstr>Questions?</vt:lpstr>
      <vt:lpstr>PowerPoint Presentation</vt:lpstr>
      <vt:lpstr>Employee Alignment Appeal Process </vt:lpstr>
      <vt:lpstr>People Movement</vt:lpstr>
      <vt:lpstr>Technology Development</vt:lpstr>
      <vt:lpstr>OPTANE MANUFACTURING</vt:lpstr>
      <vt:lpstr>Optane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Killeen, Kristine</dc:creator>
  <cp:keywords>CTPClassification=CTP_NT</cp:keywords>
  <cp:lastModifiedBy>Ted Taylor</cp:lastModifiedBy>
  <cp:revision>64</cp:revision>
  <dcterms:modified xsi:type="dcterms:W3CDTF">2020-10-20T15:01:08Z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974286d5-b26c-40f6-9830-fcc1aeb0e2a3</vt:lpwstr>
  </property>
  <property fmtid="{D5CDD505-2E9C-101B-9397-08002B2CF9AE}" pid="3" name="CTP_TimeStamp">
    <vt:lpwstr>2020-08-18 17:58:45Z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0x0101008C90D25B13E18243A646E4029D413A9D</vt:lpwstr>
  </property>
  <property fmtid="{D5CDD505-2E9C-101B-9397-08002B2CF9AE}" pid="9" name="MSIP_Label_9aa06179-68b3-4e2b-b09b-a2424735516b_Enabled">
    <vt:lpwstr>True</vt:lpwstr>
  </property>
  <property fmtid="{D5CDD505-2E9C-101B-9397-08002B2CF9AE}" pid="10" name="MSIP_Label_9aa06179-68b3-4e2b-b09b-a2424735516b_SiteId">
    <vt:lpwstr>46c98d88-e344-4ed4-8496-4ed7712e255d</vt:lpwstr>
  </property>
  <property fmtid="{D5CDD505-2E9C-101B-9397-08002B2CF9AE}" pid="11" name="MSIP_Label_9aa06179-68b3-4e2b-b09b-a2424735516b_Owner">
    <vt:lpwstr>shaunna.ballard@intel.com</vt:lpwstr>
  </property>
  <property fmtid="{D5CDD505-2E9C-101B-9397-08002B2CF9AE}" pid="12" name="MSIP_Label_9aa06179-68b3-4e2b-b09b-a2424735516b_SetDate">
    <vt:lpwstr>2020-09-15T18:36:12.3247372Z</vt:lpwstr>
  </property>
  <property fmtid="{D5CDD505-2E9C-101B-9397-08002B2CF9AE}" pid="13" name="MSIP_Label_9aa06179-68b3-4e2b-b09b-a2424735516b_Name">
    <vt:lpwstr>Intel Confidential</vt:lpwstr>
  </property>
  <property fmtid="{D5CDD505-2E9C-101B-9397-08002B2CF9AE}" pid="14" name="MSIP_Label_9aa06179-68b3-4e2b-b09b-a2424735516b_Application">
    <vt:lpwstr>Microsoft Azure Information Protection</vt:lpwstr>
  </property>
  <property fmtid="{D5CDD505-2E9C-101B-9397-08002B2CF9AE}" pid="15" name="MSIP_Label_9aa06179-68b3-4e2b-b09b-a2424735516b_ActionId">
    <vt:lpwstr>26ba23aa-b698-4880-a000-9b10988f8456</vt:lpwstr>
  </property>
  <property fmtid="{D5CDD505-2E9C-101B-9397-08002B2CF9AE}" pid="16" name="MSIP_Label_9aa06179-68b3-4e2b-b09b-a2424735516b_Extended_MSFT_Method">
    <vt:lpwstr>Manual</vt:lpwstr>
  </property>
  <property fmtid="{D5CDD505-2E9C-101B-9397-08002B2CF9AE}" pid="17" name="Sensitivity">
    <vt:lpwstr>Intel Confidential</vt:lpwstr>
  </property>
</Properties>
</file>