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383" r:id="rId5"/>
    <p:sldId id="2134096326" r:id="rId6"/>
    <p:sldId id="2134096327" r:id="rId7"/>
    <p:sldId id="2134805375" r:id="rId8"/>
    <p:sldId id="2134096328" r:id="rId9"/>
    <p:sldId id="385" r:id="rId10"/>
    <p:sldId id="2134096325" r:id="rId11"/>
    <p:sldId id="2134096329" r:id="rId12"/>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EA"/>
    <a:srgbClr val="0064D2"/>
    <a:srgbClr val="0054B0"/>
    <a:srgbClr val="0071EE"/>
    <a:srgbClr val="0150ED"/>
    <a:srgbClr val="0E5EFE"/>
    <a:srgbClr val="1E69FE"/>
    <a:srgbClr val="004FEE"/>
    <a:srgbClr val="005ADE"/>
    <a:srgbClr val="0D6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42540-F5A6-0646-815A-0D97516752D7}" v="7" dt="2020-12-02T03:24:19.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34" autoAdjust="0"/>
    <p:restoredTop sz="94660"/>
  </p:normalViewPr>
  <p:slideViewPr>
    <p:cSldViewPr>
      <p:cViewPr varScale="1">
        <p:scale>
          <a:sx n="136" d="100"/>
          <a:sy n="136" d="100"/>
        </p:scale>
        <p:origin x="408" y="192"/>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EC177-E2E5-4455-82C1-178BA1878C75}" type="datetimeFigureOut">
              <a:rPr lang="en-US" smtClean="0"/>
              <a:t>12/1/20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4A1C-D9A7-450B-9BF6-70A1F0BFB355}" type="slidenum">
              <a:rPr lang="en-US" smtClean="0"/>
              <a:t>‹#›</a:t>
            </a:fld>
            <a:endParaRPr lang="en-US"/>
          </a:p>
        </p:txBody>
      </p:sp>
    </p:spTree>
    <p:extLst>
      <p:ext uri="{BB962C8B-B14F-4D97-AF65-F5344CB8AC3E}">
        <p14:creationId xmlns:p14="http://schemas.microsoft.com/office/powerpoint/2010/main" val="9264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Note: </a:t>
            </a:r>
            <a:r>
              <a:rPr lang="en-US" sz="1200" b="0" i="0" kern="1200" dirty="0" err="1">
                <a:solidFill>
                  <a:schemeClr val="tx1"/>
                </a:solidFill>
                <a:effectLst/>
                <a:latin typeface="+mn-lt"/>
                <a:ea typeface="+mn-ea"/>
                <a:cs typeface="+mn-cs"/>
              </a:rPr>
              <a:t>Optane</a:t>
            </a:r>
            <a:r>
              <a:rPr lang="en-US" sz="1200" b="0" i="0" kern="1200" dirty="0">
                <a:solidFill>
                  <a:schemeClr val="tx1"/>
                </a:solidFill>
                <a:effectLst/>
                <a:latin typeface="+mn-lt"/>
                <a:ea typeface="+mn-ea"/>
                <a:cs typeface="+mn-cs"/>
              </a:rPr>
              <a:t> DC SSD refers to </a:t>
            </a:r>
            <a:r>
              <a:rPr lang="en-US" sz="1200" b="0" i="0" kern="1200" dirty="0" err="1">
                <a:solidFill>
                  <a:schemeClr val="tx1"/>
                </a:solidFill>
                <a:effectLst/>
                <a:latin typeface="+mn-lt"/>
                <a:ea typeface="+mn-ea"/>
                <a:cs typeface="+mn-cs"/>
              </a:rPr>
              <a:t>Optane</a:t>
            </a:r>
            <a:r>
              <a:rPr lang="en-US" sz="1200" b="0" i="0" kern="1200" dirty="0">
                <a:solidFill>
                  <a:schemeClr val="tx1"/>
                </a:solidFill>
                <a:effectLst/>
                <a:latin typeface="+mn-lt"/>
                <a:ea typeface="+mn-ea"/>
                <a:cs typeface="+mn-cs"/>
              </a:rPr>
              <a:t> SSD only.  NAND SSD goes with NPSG.</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Deal Structure (Talking Points for Leaders &amp; Managers)</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The deal with SK Hynix is made up of two distinct “closes”, one expected to close in “late 2021” due to regulatory approvals in 3 countries (US, Korea, and China), and the second, and final closing in March 2025.</a:t>
            </a:r>
          </a:p>
          <a:p>
            <a:pPr rtl="0" fontAlgn="base"/>
            <a:r>
              <a:rPr lang="en-US" sz="1200" b="0" i="0" kern="1200" dirty="0">
                <a:solidFill>
                  <a:schemeClr val="tx1"/>
                </a:solidFill>
                <a:effectLst/>
                <a:latin typeface="+mn-lt"/>
                <a:ea typeface="+mn-ea"/>
                <a:cs typeface="+mn-cs"/>
              </a:rPr>
              <a:t>There are 3 “Business Groups” that will be formed:</a:t>
            </a:r>
          </a:p>
          <a:p>
            <a:pPr rtl="0" fontAlgn="base"/>
            <a:endParaRPr lang="en-US" sz="1200" b="0" i="0" kern="1200" dirty="0">
              <a:solidFill>
                <a:schemeClr val="tx1"/>
              </a:solidFill>
              <a:effectLst/>
              <a:latin typeface="+mn-lt"/>
              <a:ea typeface="+mn-ea"/>
              <a:cs typeface="+mn-cs"/>
            </a:endParaRPr>
          </a:p>
          <a:p>
            <a:pPr marL="228600" indent="-228600" rtl="0" fontAlgn="base">
              <a:buAutoNum type="arabicPeriod"/>
            </a:pPr>
            <a:r>
              <a:rPr lang="en-US" sz="1200" b="0" i="0" kern="1200" dirty="0">
                <a:solidFill>
                  <a:schemeClr val="tx1"/>
                </a:solidFill>
                <a:effectLst/>
                <a:latin typeface="+mn-lt"/>
                <a:ea typeface="+mn-ea"/>
                <a:cs typeface="+mn-cs"/>
              </a:rPr>
              <a:t>Optane Group (acting leader Rob Crooke)</a:t>
            </a:r>
          </a:p>
          <a:p>
            <a:pPr marL="457200" lvl="1" indent="0" rtl="0" fontAlgn="base">
              <a:buNone/>
            </a:pPr>
            <a:r>
              <a:rPr lang="en-US" sz="1200" b="0" i="0" kern="1200" dirty="0">
                <a:solidFill>
                  <a:schemeClr val="tx1"/>
                </a:solidFill>
                <a:effectLst/>
                <a:latin typeface="+mn-lt"/>
                <a:ea typeface="+mn-ea"/>
                <a:cs typeface="+mn-cs"/>
              </a:rPr>
              <a:t>Intel will retain its distinct Intel® </a:t>
            </a:r>
            <a:r>
              <a:rPr lang="en-US" sz="1200" b="0" i="0" kern="1200" dirty="0" err="1">
                <a:solidFill>
                  <a:schemeClr val="tx1"/>
                </a:solidFill>
                <a:effectLst/>
                <a:latin typeface="+mn-lt"/>
                <a:ea typeface="+mn-ea"/>
                <a:cs typeface="+mn-cs"/>
              </a:rPr>
              <a:t>Optane</a:t>
            </a:r>
            <a:r>
              <a:rPr lang="en-US" sz="1200" b="0" i="0" kern="1200" baseline="30000" dirty="0" err="1">
                <a:solidFill>
                  <a:schemeClr val="tx1"/>
                </a:solidFill>
                <a:effectLst/>
                <a:latin typeface="+mn-lt"/>
                <a:ea typeface="+mn-ea"/>
                <a:cs typeface="+mn-cs"/>
              </a:rPr>
              <a:t>TM</a:t>
            </a:r>
            <a:r>
              <a:rPr lang="en-US" sz="1200" b="0" i="0" kern="1200" dirty="0">
                <a:solidFill>
                  <a:schemeClr val="tx1"/>
                </a:solidFill>
                <a:effectLst/>
                <a:latin typeface="+mn-lt"/>
                <a:ea typeface="+mn-ea"/>
                <a:cs typeface="+mn-cs"/>
              </a:rPr>
              <a:t> business, and intends to continue investing, developing and scaling the Optane business. This includes existing Technology Development in Rio Rancho, NM, future manufacturing of Optane wafers, component development, Data Center Persistent Memory products (currently in DPG), Data Center SSD and Client Hybrid products (both currently in NSG), as well as sales and marketing for Optane products. The General Manager will be Rob Crooke, acting, until such time as a new GM is named.</a:t>
            </a:r>
          </a:p>
          <a:p>
            <a:pPr rtl="0" fontAlgn="base"/>
            <a:endParaRPr lang="en-US" sz="1200" b="0" i="0" kern="1200" dirty="0">
              <a:solidFill>
                <a:schemeClr val="tx1"/>
              </a:solidFill>
              <a:effectLst/>
              <a:latin typeface="+mn-lt"/>
              <a:ea typeface="+mn-ea"/>
              <a:cs typeface="+mn-cs"/>
            </a:endParaRPr>
          </a:p>
          <a:p>
            <a:pPr marL="228600" indent="-228600" rtl="0" fontAlgn="base">
              <a:buFont typeface="+mj-lt"/>
              <a:buAutoNum type="arabicPeriod" startAt="2"/>
            </a:pPr>
            <a:r>
              <a:rPr lang="en-US" sz="1200" b="0" i="0" kern="1200" dirty="0">
                <a:solidFill>
                  <a:schemeClr val="tx1"/>
                </a:solidFill>
                <a:effectLst/>
                <a:latin typeface="+mn-lt"/>
                <a:ea typeface="+mn-ea"/>
                <a:cs typeface="+mn-cs"/>
              </a:rPr>
              <a:t>NAND Design, Technology &amp; Manufacturing Group (NAND-DTM) (led by Stephen Keeney)</a:t>
            </a:r>
          </a:p>
          <a:p>
            <a:pPr marL="457200" lvl="1" indent="0" rtl="0" fontAlgn="base">
              <a:buFont typeface="+mj-lt"/>
              <a:buNone/>
            </a:pPr>
            <a:r>
              <a:rPr lang="en-US" sz="1200" b="0" i="0" kern="1200" dirty="0">
                <a:solidFill>
                  <a:schemeClr val="tx1"/>
                </a:solidFill>
                <a:effectLst/>
                <a:latin typeface="+mn-lt"/>
                <a:ea typeface="+mn-ea"/>
                <a:cs typeface="+mn-cs"/>
              </a:rPr>
              <a:t>After the first transaction closes in Late 2021, SK Hynix will own the Fab and Assets of the Dalian Memory Technology and Manufacturing Facility and provide the related working capital and expenditures. Intel will continue to manufacture NAND wafers at DMTM, retaining manufacturing-related IP until March 2025, to ensure that Intel/Micron jointly developed IP is protected. Approximately 4500 Intel employees will remain in the “Operating Company”, led by Stephen Keeney, until the expected transfer of that operation to SK Hynix in March 2025.</a:t>
            </a:r>
          </a:p>
          <a:p>
            <a:pPr marL="457200" lvl="1" indent="0" rtl="0" fontAlgn="base">
              <a:buFont typeface="+mj-lt"/>
              <a:buNone/>
            </a:pPr>
            <a:endParaRPr lang="en-US" sz="1200" b="0" i="0" kern="1200" dirty="0">
              <a:solidFill>
                <a:schemeClr val="tx1"/>
              </a:solidFill>
              <a:effectLst/>
              <a:latin typeface="+mn-lt"/>
              <a:ea typeface="+mn-ea"/>
              <a:cs typeface="+mn-cs"/>
            </a:endParaRPr>
          </a:p>
          <a:p>
            <a:pPr marL="228600" indent="-228600" rtl="0" fontAlgn="base">
              <a:buFont typeface="+mj-lt"/>
              <a:buAutoNum type="arabicPeriod" startAt="2"/>
            </a:pPr>
            <a:r>
              <a:rPr lang="en-US" sz="1200" b="0" i="0" kern="1200" dirty="0">
                <a:solidFill>
                  <a:schemeClr val="tx1"/>
                </a:solidFill>
                <a:effectLst/>
                <a:latin typeface="+mn-lt"/>
                <a:ea typeface="+mn-ea"/>
                <a:cs typeface="+mn-cs"/>
              </a:rPr>
              <a:t>NAND Products &amp; Solutions Group (NPSG) (led by Rob Crooke)</a:t>
            </a:r>
          </a:p>
          <a:p>
            <a:pPr marL="457200" lvl="1" indent="0" rtl="0" fontAlgn="base">
              <a:buFont typeface="+mj-lt"/>
              <a:buNone/>
            </a:pPr>
            <a:r>
              <a:rPr lang="en-US" sz="1200" b="0" i="0" kern="1200" dirty="0">
                <a:solidFill>
                  <a:schemeClr val="tx1"/>
                </a:solidFill>
                <a:effectLst/>
                <a:latin typeface="+mn-lt"/>
                <a:ea typeface="+mn-ea"/>
                <a:cs typeface="+mn-cs"/>
              </a:rPr>
              <a:t>Upon closure of the first transaction in late 2021, SK Hynix will receive Intel’s NAND memory and storage business. This will include NAND SSD, NAND Component and wafer business, and the Dalian Memory Technology and Manufacturing Facility in Dalian, China. Intel will continue to manufacture NAND wafers until March 2025 to ensure Intel/Micron jointly developed IP is protected. At time of close, the transaction includes the transfer of employees in the 3D NAND memory and storage business, majority based in California. </a:t>
            </a:r>
          </a:p>
          <a:p>
            <a:pPr rtl="0" fontAlgn="base"/>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931B5B-CF28-43F4-B5FA-BB61312076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1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a:t>Click to edit Master title style</a:t>
            </a:r>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a:t>Click icon to add picture</a:t>
            </a:r>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73657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hart Example">
    <p:bg>
      <p:bgPr>
        <a:solidFill>
          <a:srgbClr val="006FEA"/>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759918-59AA-4DFC-90DA-60CD5B2BD6B8}"/>
              </a:ext>
            </a:extLst>
          </p:cNvPr>
          <p:cNvSpPr/>
          <p:nvPr userDrawn="1"/>
        </p:nvSpPr>
        <p:spPr>
          <a:xfrm>
            <a:off x="0" y="6407451"/>
            <a:ext cx="11736987" cy="450549"/>
          </a:xfrm>
          <a:prstGeom prst="rect">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Square">
            <a:extLst>
              <a:ext uri="{FF2B5EF4-FFF2-40B4-BE49-F238E27FC236}">
                <a16:creationId xmlns:a16="http://schemas.microsoft.com/office/drawing/2014/main" id="{D4662ED0-432E-6C48-8B26-9A21EDA54E6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p>
        </p:txBody>
      </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tx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tx1"/>
                </a:solidFill>
              </a:defRPr>
            </a:lvl1pPr>
          </a:lstStyle>
          <a:p>
            <a:pPr lvl="0"/>
            <a:endParaRPr lang="en-US" dirty="0"/>
          </a:p>
        </p:txBody>
      </p:sp>
      <p:pic>
        <p:nvPicPr>
          <p:cNvPr id="11" name="Image" descr="Image">
            <a:extLst>
              <a:ext uri="{FF2B5EF4-FFF2-40B4-BE49-F238E27FC236}">
                <a16:creationId xmlns:a16="http://schemas.microsoft.com/office/drawing/2014/main" id="{B9FFF72B-62D2-4E22-9A98-EF3F6229F4AB}"/>
              </a:ext>
            </a:extLst>
          </p:cNvPr>
          <p:cNvPicPr>
            <a:picLocks noChangeAspect="1"/>
          </p:cNvPicPr>
          <p:nvPr userDrawn="1"/>
        </p:nvPicPr>
        <p:blipFill>
          <a:blip r:embed="rId2"/>
          <a:stretch>
            <a:fillRect/>
          </a:stretch>
        </p:blipFill>
        <p:spPr>
          <a:xfrm>
            <a:off x="11151433" y="6543018"/>
            <a:ext cx="491250" cy="190501"/>
          </a:xfrm>
          <a:prstGeom prst="rect">
            <a:avLst/>
          </a:prstGeom>
          <a:ln w="12700">
            <a:miter lim="400000"/>
          </a:ln>
        </p:spPr>
      </p:pic>
      <p:sp>
        <p:nvSpPr>
          <p:cNvPr id="12" name="Rectangle 11">
            <a:extLst>
              <a:ext uri="{FF2B5EF4-FFF2-40B4-BE49-F238E27FC236}">
                <a16:creationId xmlns:a16="http://schemas.microsoft.com/office/drawing/2014/main" id="{EBD06FF7-C66A-4B8C-9693-1423A8337983}"/>
              </a:ext>
            </a:extLst>
          </p:cNvPr>
          <p:cNvSpPr/>
          <p:nvPr userDrawn="1"/>
        </p:nvSpPr>
        <p:spPr>
          <a:xfrm>
            <a:off x="5503530" y="6562504"/>
            <a:ext cx="1184940" cy="231410"/>
          </a:xfrm>
          <a:prstGeom prst="rect">
            <a:avLst/>
          </a:prstGeom>
        </p:spPr>
        <p:txBody>
          <a:bodyPr wrap="none">
            <a:spAutoFit/>
          </a:bodyPr>
          <a:lstStyle/>
          <a:p>
            <a:pPr algn="ctr"/>
            <a:r>
              <a:rPr lang="en-US" sz="1000">
                <a:solidFill>
                  <a:schemeClr val="tx1"/>
                </a:solidFill>
              </a:rPr>
              <a:t>Intel Confidential</a:t>
            </a:r>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accent2"/>
                </a:solidFill>
                <a:latin typeface="+mn-lt"/>
              </a:defRPr>
            </a:lvl1pPr>
            <a:lvl2pPr marL="228600" indent="0">
              <a:buNone/>
              <a:defRPr/>
            </a:lvl2pPr>
          </a:lstStyle>
          <a:p>
            <a:pPr lvl="0"/>
            <a:r>
              <a:rPr lang="en-US"/>
              <a:t>Click to edit Master text styles</a:t>
            </a:r>
          </a:p>
        </p:txBody>
      </p:sp>
      <p:sp>
        <p:nvSpPr>
          <p:cNvPr id="17" name="Rectangle 16">
            <a:extLst>
              <a:ext uri="{FF2B5EF4-FFF2-40B4-BE49-F238E27FC236}">
                <a16:creationId xmlns:a16="http://schemas.microsoft.com/office/drawing/2014/main" id="{16C53A36-6661-45AA-8054-02BA7512E621}"/>
              </a:ext>
            </a:extLst>
          </p:cNvPr>
          <p:cNvSpPr/>
          <p:nvPr userDrawn="1"/>
        </p:nvSpPr>
        <p:spPr>
          <a:xfrm rot="5400000">
            <a:off x="8758537" y="2978453"/>
            <a:ext cx="6407450" cy="450549"/>
          </a:xfrm>
          <a:prstGeom prst="rect">
            <a:avLst/>
          </a:prstGeom>
          <a:solidFill>
            <a:schemeClr val="accent6">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6698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Autofit/>
          </a:bodyPr>
          <a:lstStyle>
            <a:lvl1pPr>
              <a:defRPr sz="4000">
                <a:solidFill>
                  <a:schemeClr val="tx1"/>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82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a:latin typeface="Calibri" pitchFamily="34" charset="0"/>
                <a:cs typeface="Calibri" pitchFamily="34" charset="0"/>
              </a:rPr>
              <a:t>Phases:</a:t>
            </a:r>
            <a:r>
              <a:rPr lang="en-US" sz="1454" dirty="0">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1-Assumption 2-Symptom 3-Speculation</a:t>
            </a:r>
            <a:r>
              <a:rPr lang="en-US" sz="1212" i="1" baseline="0" dirty="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a:t>(Enter Heading for Topic or Problem Statement)</a:t>
            </a:r>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a:latin typeface="Calibri" pitchFamily="34" charset="0"/>
                <a:cs typeface="Calibri" pitchFamily="34" charset="0"/>
              </a:rPr>
              <a:t>Risk:</a:t>
            </a:r>
            <a:r>
              <a:rPr lang="en-US" sz="1454" b="0" u="none" baseline="0" dirty="0">
                <a:latin typeface="Calibri" pitchFamily="34" charset="0"/>
                <a:cs typeface="Calibri" pitchFamily="34" charset="0"/>
              </a:rPr>
              <a:t>       </a:t>
            </a:r>
            <a:r>
              <a:rPr lang="en-US" sz="1454" b="0" u="none" baseline="0" dirty="0">
                <a:solidFill>
                  <a:srgbClr val="FF0000"/>
                </a:solidFill>
                <a:latin typeface="Calibri" pitchFamily="34" charset="0"/>
                <a:cs typeface="Calibri" pitchFamily="34" charset="0"/>
              </a:rPr>
              <a:t>           </a:t>
            </a:r>
            <a:r>
              <a:rPr lang="en-US" sz="1454" b="0" u="none" baseline="0" dirty="0">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1-Showstopper 1.5-High Risk/No Data 2-High Risk</a:t>
            </a:r>
            <a:r>
              <a:rPr lang="en-US" sz="1212" i="1" baseline="0" dirty="0">
                <a:solidFill>
                  <a:schemeClr val="bg1">
                    <a:lumMod val="65000"/>
                  </a:schemeClr>
                </a:solidFill>
                <a:latin typeface="Calibri" pitchFamily="34" charset="0"/>
                <a:cs typeface="Calibri" pitchFamily="34" charset="0"/>
              </a:rPr>
              <a:t> </a:t>
            </a:r>
            <a:r>
              <a:rPr lang="en-US" sz="1212" i="1" dirty="0">
                <a:solidFill>
                  <a:schemeClr val="bg1">
                    <a:lumMod val="65000"/>
                  </a:schemeClr>
                </a:solidFill>
                <a:latin typeface="Calibri" pitchFamily="34" charset="0"/>
                <a:cs typeface="Calibri" pitchFamily="34" charset="0"/>
              </a:rPr>
              <a:t>2.5-No Data 3-Med Risk 4-Low</a:t>
            </a:r>
            <a:r>
              <a:rPr lang="en-US" sz="1212" i="1" baseline="0" dirty="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a:t>Level</a:t>
            </a:r>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Date </a:t>
            </a:r>
          </a:p>
        </p:txBody>
      </p:sp>
      <p:sp>
        <p:nvSpPr>
          <p:cNvPr id="3" name="TextBox 2"/>
          <p:cNvSpPr txBox="1"/>
          <p:nvPr userDrawn="1"/>
        </p:nvSpPr>
        <p:spPr>
          <a:xfrm>
            <a:off x="9605818" y="12505"/>
            <a:ext cx="2493818" cy="316112"/>
          </a:xfrm>
          <a:prstGeom prst="rect">
            <a:avLst/>
          </a:prstGeom>
          <a:noFill/>
        </p:spPr>
        <p:txBody>
          <a:bodyPr wrap="square" rtlCol="0">
            <a:spAutoFit/>
          </a:bodyPr>
          <a:lstStyle/>
          <a:p>
            <a:pPr algn="r"/>
            <a:r>
              <a:rPr lang="en-US" sz="1454" dirty="0">
                <a:solidFill>
                  <a:srgbClr val="FF0000"/>
                </a:solidFill>
                <a:latin typeface="Neo Sans Intel Medium" pitchFamily="34" charset="0"/>
              </a:rPr>
              <a:t>Intel Confidential</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8" name="TextBox 7"/>
          <p:cNvSpPr txBox="1"/>
          <p:nvPr/>
        </p:nvSpPr>
        <p:spPr>
          <a:xfrm>
            <a:off x="8077200" y="6534554"/>
            <a:ext cx="4013201" cy="316112"/>
          </a:xfrm>
          <a:prstGeom prst="rect">
            <a:avLst/>
          </a:prstGeom>
          <a:noFill/>
        </p:spPr>
        <p:txBody>
          <a:bodyPr wrap="square" rtlCol="0">
            <a:spAutoFit/>
          </a:bodyPr>
          <a:lstStyle/>
          <a:p>
            <a:pPr algn="r"/>
            <a:r>
              <a:rPr lang="en-US" sz="1454" baseline="0" dirty="0">
                <a:latin typeface="Calibri" pitchFamily="34" charset="0"/>
                <a:cs typeface="Calibri" pitchFamily="34" charset="0"/>
              </a:rPr>
              <a:t>IOG NVM Pathfinding</a:t>
            </a:r>
            <a:endParaRPr lang="en-US" sz="1454" dirty="0">
              <a:latin typeface="Calibri" pitchFamily="34" charset="0"/>
              <a:cs typeface="Calibri" pitchFamily="34" charset="0"/>
            </a:endParaRPr>
          </a:p>
        </p:txBody>
      </p:sp>
      <p:sp>
        <p:nvSpPr>
          <p:cNvPr id="10" name="Rectangle 4"/>
          <p:cNvSpPr>
            <a:spLocks noChangeArrowheads="1"/>
          </p:cNvSpPr>
          <p:nvPr/>
        </p:nvSpPr>
        <p:spPr bwMode="auto">
          <a:xfrm>
            <a:off x="1413164" y="6471760"/>
            <a:ext cx="2701636"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a:solidFill>
                  <a:srgbClr val="FF0000"/>
                </a:solidFill>
                <a:latin typeface="Calibri" pitchFamily="34" charset="0"/>
                <a:cs typeface="Calibri" pitchFamily="34" charset="0"/>
              </a:rPr>
              <a:t>Intel Confidential</a:t>
            </a:r>
          </a:p>
        </p:txBody>
      </p:sp>
      <p:pic>
        <p:nvPicPr>
          <p:cNvPr id="3" name="Picture 2" descr="Logo&#10;&#10;Description automatically generated">
            <a:extLst>
              <a:ext uri="{FF2B5EF4-FFF2-40B4-BE49-F238E27FC236}">
                <a16:creationId xmlns:a16="http://schemas.microsoft.com/office/drawing/2014/main" id="{3C0D8DB6-018E-4C46-9743-E54E47130DB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21092" y="6541964"/>
            <a:ext cx="593437" cy="23341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 id="2147483675" r:id="rId15"/>
    <p:sldLayoutId id="2147483676" r:id="rId16"/>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tiff"/><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5.png"/><Relationship Id="rId3" Type="http://schemas.openxmlformats.org/officeDocument/2006/relationships/image" Target="../media/image21.png"/><Relationship Id="rId21" Type="http://schemas.openxmlformats.org/officeDocument/2006/relationships/image" Target="../media/image38.pn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4.png"/><Relationship Id="rId2" Type="http://schemas.openxmlformats.org/officeDocument/2006/relationships/image" Target="../media/image20.jpeg"/><Relationship Id="rId16" Type="http://schemas.openxmlformats.org/officeDocument/2006/relationships/image" Target="../media/image3.png"/><Relationship Id="rId20" Type="http://schemas.openxmlformats.org/officeDocument/2006/relationships/image" Target="../media/image37.jpeg"/><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jpeg"/><Relationship Id="rId19" Type="http://schemas.openxmlformats.org/officeDocument/2006/relationships/image" Target="../media/image36.pn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6737E1-C95D-4B23-BDDE-31B32699DE88}"/>
              </a:ext>
            </a:extLst>
          </p:cNvPr>
          <p:cNvSpPr/>
          <p:nvPr/>
        </p:nvSpPr>
        <p:spPr bwMode="auto">
          <a:xfrm>
            <a:off x="816010" y="1202688"/>
            <a:ext cx="3195273" cy="4260000"/>
          </a:xfrm>
          <a:prstGeom prst="rect">
            <a:avLst/>
          </a:prstGeom>
          <a:solidFill>
            <a:srgbClr val="003C71">
              <a:alpha val="50000"/>
            </a:srgbClr>
          </a:solidFill>
          <a:ln w="19050" cap="flat" cmpd="sng" algn="ctr">
            <a:gradFill>
              <a:gsLst>
                <a:gs pos="16798">
                  <a:schemeClr val="accent2">
                    <a:alpha val="0"/>
                  </a:schemeClr>
                </a:gs>
                <a:gs pos="0">
                  <a:schemeClr val="accent2"/>
                </a:gs>
                <a:gs pos="100000">
                  <a:schemeClr val="accent2"/>
                </a:gs>
                <a:gs pos="81000">
                  <a:schemeClr val="accent2">
                    <a:alpha val="0"/>
                  </a:schemeClr>
                </a:gs>
              </a:gsLst>
              <a:lin ang="0" scaled="0"/>
            </a:gra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3" name="Title 2">
            <a:extLst>
              <a:ext uri="{FF2B5EF4-FFF2-40B4-BE49-F238E27FC236}">
                <a16:creationId xmlns:a16="http://schemas.microsoft.com/office/drawing/2014/main" id="{23E1E61C-D956-4C6D-81FF-860E2DDBC1E5}"/>
              </a:ext>
            </a:extLst>
          </p:cNvPr>
          <p:cNvSpPr txBox="1">
            <a:spLocks/>
          </p:cNvSpPr>
          <p:nvPr/>
        </p:nvSpPr>
        <p:spPr>
          <a:xfrm>
            <a:off x="816010" y="354477"/>
            <a:ext cx="11375990" cy="1129082"/>
          </a:xfrm>
          <a:prstGeom prst="rect">
            <a:avLst/>
          </a:prstGeom>
        </p:spPr>
        <p:txBody>
          <a:bodyPr vert="horz" lIns="0" tIns="0" rIns="0" bIns="0" rtlCol="0" anchor="t" anchorCtr="0">
            <a:noAutofit/>
          </a:bodyPr>
          <a:lstStyle>
            <a:lvl1pPr algn="l" defTabSz="609570" rtl="0" eaLnBrk="1" latinLnBrk="0" hangingPunct="1">
              <a:lnSpc>
                <a:spcPct val="70000"/>
              </a:lnSpc>
              <a:spcBef>
                <a:spcPct val="0"/>
              </a:spcBef>
              <a:buNone/>
              <a:defRPr sz="5867" b="0" i="0" kern="1200" spc="0" baseline="0">
                <a:solidFill>
                  <a:schemeClr val="bg1"/>
                </a:solidFill>
                <a:latin typeface="+mj-lt"/>
                <a:ea typeface="Intel Clear"/>
                <a:cs typeface="Arial" panose="020B0604020202020204" pitchFamily="34" charset="0"/>
              </a:defRPr>
            </a:lvl1pPr>
          </a:lstStyle>
          <a:p>
            <a:pPr marL="0" marR="0" lvl="0" indent="0" algn="l" defTabSz="609570" rtl="0" eaLnBrk="1" fontAlgn="auto" latinLnBrk="0" hangingPunct="1">
              <a:lnSpc>
                <a:spcPct val="70000"/>
              </a:lnSpc>
              <a:spcBef>
                <a:spcPct val="0"/>
              </a:spcBef>
              <a:spcAft>
                <a:spcPts val="0"/>
              </a:spcAft>
              <a:buClrTx/>
              <a:buSzTx/>
              <a:buFontTx/>
              <a:buNone/>
              <a:tabLst/>
              <a:defRPr/>
            </a:pPr>
            <a:r>
              <a:rPr kumimoji="0" lang="en-US" sz="5400" b="0" i="0" u="none" strike="noStrike" kern="1200" cap="none" spc="0" normalizeH="0" baseline="0" noProof="0">
                <a:ln>
                  <a:noFill/>
                </a:ln>
                <a:solidFill>
                  <a:sysClr val="window" lastClr="FFFFFF"/>
                </a:solidFill>
                <a:effectLst>
                  <a:outerShdw blurRad="50800" dist="38100" dir="5400000" algn="t" rotWithShape="0">
                    <a:prstClr val="black">
                      <a:alpha val="40000"/>
                    </a:prstClr>
                  </a:outerShdw>
                </a:effectLst>
                <a:uLnTx/>
                <a:uFillTx/>
                <a:latin typeface="Intel Clear Light" panose="020B0404020203020204" pitchFamily="34" charset="0"/>
                <a:ea typeface="Intel Clear Light" panose="020B0404020203020204" pitchFamily="34" charset="0"/>
                <a:cs typeface="Intel Clear Light" panose="020B0404020203020204" pitchFamily="34" charset="0"/>
              </a:rPr>
              <a:t>THE DEAL STRUCTURE</a:t>
            </a:r>
          </a:p>
        </p:txBody>
      </p:sp>
      <p:sp>
        <p:nvSpPr>
          <p:cNvPr id="30" name="Rectangle 29">
            <a:extLst>
              <a:ext uri="{FF2B5EF4-FFF2-40B4-BE49-F238E27FC236}">
                <a16:creationId xmlns:a16="http://schemas.microsoft.com/office/drawing/2014/main" id="{C51A44A0-A9D7-4C46-8164-9A2F38F5375C}"/>
              </a:ext>
            </a:extLst>
          </p:cNvPr>
          <p:cNvSpPr/>
          <p:nvPr/>
        </p:nvSpPr>
        <p:spPr bwMode="auto">
          <a:xfrm>
            <a:off x="7721543" y="1202688"/>
            <a:ext cx="3195273" cy="4260000"/>
          </a:xfrm>
          <a:prstGeom prst="rect">
            <a:avLst/>
          </a:prstGeom>
          <a:solidFill>
            <a:srgbClr val="003C71">
              <a:alpha val="50000"/>
            </a:srgbClr>
          </a:solidFill>
          <a:ln w="19050" cap="flat" cmpd="sng" algn="ctr">
            <a:gradFill>
              <a:gsLst>
                <a:gs pos="16798">
                  <a:schemeClr val="accent2">
                    <a:alpha val="0"/>
                  </a:schemeClr>
                </a:gs>
                <a:gs pos="0">
                  <a:schemeClr val="accent2"/>
                </a:gs>
                <a:gs pos="100000">
                  <a:srgbClr val="FFA300"/>
                </a:gs>
                <a:gs pos="81000">
                  <a:srgbClr val="FFA300">
                    <a:alpha val="0"/>
                  </a:srgbClr>
                </a:gs>
              </a:gsLst>
              <a:lin ang="0" scaled="0"/>
            </a:gra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ndParaRPr>
          </a:p>
        </p:txBody>
      </p:sp>
      <p:sp>
        <p:nvSpPr>
          <p:cNvPr id="31" name="Rectangle 30">
            <a:extLst>
              <a:ext uri="{FF2B5EF4-FFF2-40B4-BE49-F238E27FC236}">
                <a16:creationId xmlns:a16="http://schemas.microsoft.com/office/drawing/2014/main" id="{A4A1DFD3-985B-41E9-9E8B-0D799CDB5803}"/>
              </a:ext>
            </a:extLst>
          </p:cNvPr>
          <p:cNvSpPr/>
          <p:nvPr/>
        </p:nvSpPr>
        <p:spPr>
          <a:xfrm>
            <a:off x="815108" y="1288021"/>
            <a:ext cx="3195274" cy="680255"/>
          </a:xfrm>
          <a:prstGeom prst="rect">
            <a:avLst/>
          </a:prstGeom>
          <a:gradFill rotWithShape="1">
            <a:gsLst>
              <a:gs pos="16798">
                <a:srgbClr val="004A86">
                  <a:lumMod val="60000"/>
                  <a:lumOff val="40000"/>
                  <a:alpha val="50000"/>
                </a:srgbClr>
              </a:gs>
              <a:gs pos="0">
                <a:srgbClr val="004A86">
                  <a:lumMod val="60000"/>
                  <a:lumOff val="40000"/>
                  <a:alpha val="10000"/>
                </a:srgbClr>
              </a:gs>
              <a:gs pos="100000">
                <a:srgbClr val="004A86">
                  <a:lumMod val="60000"/>
                  <a:lumOff val="40000"/>
                  <a:alpha val="10000"/>
                </a:srgbClr>
              </a:gs>
              <a:gs pos="81000">
                <a:srgbClr val="004A86">
                  <a:lumMod val="60000"/>
                  <a:lumOff val="40000"/>
                  <a:alpha val="50000"/>
                </a:srgbClr>
              </a:gs>
            </a:gsLst>
            <a:lin ang="0" scaled="0"/>
          </a:gradFill>
          <a:ln w="9525" cap="flat" cmpd="sng" algn="ctr">
            <a:noFill/>
            <a:prstDash val="solid"/>
          </a:ln>
          <a:effectLst/>
        </p:spPr>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800" b="0" i="0" u="none" strike="noStrike" kern="0" cap="none" spc="100" normalizeH="0" baseline="0" noProof="0">
              <a:ln>
                <a:noFill/>
              </a:ln>
              <a:solidFill>
                <a:prstClr val="white"/>
              </a:solidFill>
              <a:effectLst/>
              <a:uLnTx/>
              <a:uFillTx/>
              <a:latin typeface="Intel Clear"/>
            </a:endParaRPr>
          </a:p>
        </p:txBody>
      </p:sp>
      <p:sp>
        <p:nvSpPr>
          <p:cNvPr id="32" name="TextBox 31">
            <a:extLst>
              <a:ext uri="{FF2B5EF4-FFF2-40B4-BE49-F238E27FC236}">
                <a16:creationId xmlns:a16="http://schemas.microsoft.com/office/drawing/2014/main" id="{AED8FEAF-BF6E-4C95-BD90-9F6B710A4AFD}"/>
              </a:ext>
            </a:extLst>
          </p:cNvPr>
          <p:cNvSpPr txBox="1"/>
          <p:nvPr/>
        </p:nvSpPr>
        <p:spPr>
          <a:xfrm>
            <a:off x="834061" y="1395312"/>
            <a:ext cx="314762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ntel Clear"/>
                <a:sym typeface="Helvetica Neue"/>
              </a:rPr>
              <a:t>Optane Group</a:t>
            </a:r>
          </a:p>
        </p:txBody>
      </p:sp>
      <p:pic>
        <p:nvPicPr>
          <p:cNvPr id="37" name="Picture 2">
            <a:extLst>
              <a:ext uri="{FF2B5EF4-FFF2-40B4-BE49-F238E27FC236}">
                <a16:creationId xmlns:a16="http://schemas.microsoft.com/office/drawing/2014/main" id="{F0CFEB7A-9A33-439C-9B25-AFB51476E6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223" y="5572979"/>
            <a:ext cx="999172" cy="40633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69F2BCDA-E971-4CDE-9778-2CE5E72E21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1322" y="5518521"/>
            <a:ext cx="863259" cy="35105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6837A51A-7731-4095-965A-2BEDAE1AAB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4437" y="5944322"/>
            <a:ext cx="863258" cy="455234"/>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85D4EB6A-9396-4302-B877-86ADC53B4D28}"/>
              </a:ext>
            </a:extLst>
          </p:cNvPr>
          <p:cNvSpPr/>
          <p:nvPr/>
        </p:nvSpPr>
        <p:spPr>
          <a:xfrm>
            <a:off x="7955072" y="5943864"/>
            <a:ext cx="272095" cy="406330"/>
          </a:xfrm>
          <a:prstGeom prst="rightArrow">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1" name="TextBox 40">
            <a:extLst>
              <a:ext uri="{FF2B5EF4-FFF2-40B4-BE49-F238E27FC236}">
                <a16:creationId xmlns:a16="http://schemas.microsoft.com/office/drawing/2014/main" id="{53A39FC6-3B0C-4CE9-8DA6-0C67A9702E62}"/>
              </a:ext>
            </a:extLst>
          </p:cNvPr>
          <p:cNvSpPr txBox="1"/>
          <p:nvPr/>
        </p:nvSpPr>
        <p:spPr>
          <a:xfrm>
            <a:off x="816006" y="2893471"/>
            <a:ext cx="3194376" cy="923330"/>
          </a:xfrm>
          <a:prstGeom prst="rect">
            <a:avLst/>
          </a:prstGeom>
          <a:noFill/>
          <a:ln w="38100">
            <a:noFill/>
          </a:ln>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TD, </a:t>
            </a:r>
            <a:r>
              <a:rPr kumimoji="0" lang="en-US" sz="2000" b="0" i="0" u="none" strike="noStrike" kern="0" cap="none" spc="0" normalizeH="0" baseline="0" noProof="0" dirty="0" err="1">
                <a:ln>
                  <a:noFill/>
                </a:ln>
                <a:solidFill>
                  <a:prstClr val="white"/>
                </a:solidFill>
                <a:effectLst/>
                <a:uLnTx/>
                <a:uFillTx/>
                <a:latin typeface="Intel Clear"/>
              </a:rPr>
              <a:t>Mfg</a:t>
            </a:r>
            <a:r>
              <a:rPr kumimoji="0" lang="en-US" sz="2000" b="0" i="0" u="none" strike="noStrike" kern="0" cap="none" spc="0" normalizeH="0" baseline="0" noProof="0" dirty="0">
                <a:ln>
                  <a:noFill/>
                </a:ln>
                <a:solidFill>
                  <a:prstClr val="white"/>
                </a:solidFill>
                <a:effectLst/>
                <a:uLnTx/>
                <a:uFillTx/>
                <a:latin typeface="Intel Clear"/>
              </a:rPr>
              <a:t>, DCPMM,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SSD (DC &amp; Client Hybrid), Sales/Marketing</a:t>
            </a:r>
          </a:p>
        </p:txBody>
      </p:sp>
      <p:pic>
        <p:nvPicPr>
          <p:cNvPr id="44" name="Picture 43">
            <a:extLst>
              <a:ext uri="{FF2B5EF4-FFF2-40B4-BE49-F238E27FC236}">
                <a16:creationId xmlns:a16="http://schemas.microsoft.com/office/drawing/2014/main" id="{83C03A36-B3D8-4752-B0FC-C57F8D5170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1223" y="1903175"/>
            <a:ext cx="1596277" cy="1064184"/>
          </a:xfrm>
          <a:prstGeom prst="rect">
            <a:avLst/>
          </a:prstGeom>
          <a:effectLst/>
        </p:spPr>
      </p:pic>
      <p:pic>
        <p:nvPicPr>
          <p:cNvPr id="45" name="Picture 2" descr="http://images.anandtech.com/doci/9114/3D-NAND-32-Layer-Stack.png">
            <a:extLst>
              <a:ext uri="{FF2B5EF4-FFF2-40B4-BE49-F238E27FC236}">
                <a16:creationId xmlns:a16="http://schemas.microsoft.com/office/drawing/2014/main" id="{AA19F90E-828E-4DA1-BE65-762B33FBD15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1306" r="31942"/>
          <a:stretch/>
        </p:blipFill>
        <p:spPr bwMode="auto">
          <a:xfrm>
            <a:off x="7949756" y="2156160"/>
            <a:ext cx="487323" cy="586318"/>
          </a:xfrm>
          <a:prstGeom prst="rect">
            <a:avLst/>
          </a:prstGeom>
          <a:extLst>
            <a:ext uri="{909E8E84-426E-40DD-AFC4-6F175D3DCCD1}">
              <a14:hiddenFill xmlns:a14="http://schemas.microsoft.com/office/drawing/2010/main">
                <a:solidFill>
                  <a:srgbClr val="FFFFFF"/>
                </a:solidFill>
              </a14:hiddenFill>
            </a:ext>
          </a:extLst>
        </p:spPr>
      </p:pic>
      <p:pic>
        <p:nvPicPr>
          <p:cNvPr id="46" name="Picture 45" descr="A picture containing building, orange, racket&#10;&#10;Description automatically generated">
            <a:extLst>
              <a:ext uri="{FF2B5EF4-FFF2-40B4-BE49-F238E27FC236}">
                <a16:creationId xmlns:a16="http://schemas.microsoft.com/office/drawing/2014/main" id="{3FCB48BB-5031-4B5E-9507-CBAF61F5C5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50375">
            <a:off x="7853798" y="3781942"/>
            <a:ext cx="691016" cy="691016"/>
          </a:xfrm>
          <a:prstGeom prst="rect">
            <a:avLst/>
          </a:prstGeom>
        </p:spPr>
      </p:pic>
      <p:sp>
        <p:nvSpPr>
          <p:cNvPr id="47" name="TextBox 46">
            <a:extLst>
              <a:ext uri="{FF2B5EF4-FFF2-40B4-BE49-F238E27FC236}">
                <a16:creationId xmlns:a16="http://schemas.microsoft.com/office/drawing/2014/main" id="{988ECA6E-3CA6-4C56-8806-ED5B09CDA461}"/>
              </a:ext>
            </a:extLst>
          </p:cNvPr>
          <p:cNvSpPr txBox="1"/>
          <p:nvPr/>
        </p:nvSpPr>
        <p:spPr>
          <a:xfrm>
            <a:off x="8669821" y="2288230"/>
            <a:ext cx="1932886" cy="307777"/>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NAND TD</a:t>
            </a:r>
          </a:p>
        </p:txBody>
      </p:sp>
      <p:sp>
        <p:nvSpPr>
          <p:cNvPr id="48" name="TextBox 47">
            <a:extLst>
              <a:ext uri="{FF2B5EF4-FFF2-40B4-BE49-F238E27FC236}">
                <a16:creationId xmlns:a16="http://schemas.microsoft.com/office/drawing/2014/main" id="{D4DBD840-7C89-4DB3-BD29-222E3341515C}"/>
              </a:ext>
            </a:extLst>
          </p:cNvPr>
          <p:cNvSpPr txBox="1"/>
          <p:nvPr/>
        </p:nvSpPr>
        <p:spPr>
          <a:xfrm>
            <a:off x="8659928" y="3778502"/>
            <a:ext cx="2250209" cy="615553"/>
          </a:xfrm>
          <a:prstGeom prst="rect">
            <a:avLst/>
          </a:prstGeom>
          <a:noFill/>
          <a:ln w="38100">
            <a:noFill/>
          </a:ln>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Intel Clear"/>
              </a:rPr>
              <a:t>Fab Operations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Intel Clear"/>
              </a:rPr>
              <a:t>to Wafer</a:t>
            </a:r>
          </a:p>
        </p:txBody>
      </p:sp>
      <p:sp>
        <p:nvSpPr>
          <p:cNvPr id="49" name="TextBox 48">
            <a:extLst>
              <a:ext uri="{FF2B5EF4-FFF2-40B4-BE49-F238E27FC236}">
                <a16:creationId xmlns:a16="http://schemas.microsoft.com/office/drawing/2014/main" id="{841ECC77-3B0D-452A-8D44-3471D748CB97}"/>
              </a:ext>
            </a:extLst>
          </p:cNvPr>
          <p:cNvSpPr txBox="1"/>
          <p:nvPr/>
        </p:nvSpPr>
        <p:spPr>
          <a:xfrm>
            <a:off x="9110592" y="6003122"/>
            <a:ext cx="1932886" cy="307777"/>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MARCH 2025</a:t>
            </a:r>
          </a:p>
        </p:txBody>
      </p:sp>
      <p:sp>
        <p:nvSpPr>
          <p:cNvPr id="11" name="Rectangle 10">
            <a:extLst>
              <a:ext uri="{FF2B5EF4-FFF2-40B4-BE49-F238E27FC236}">
                <a16:creationId xmlns:a16="http://schemas.microsoft.com/office/drawing/2014/main" id="{8A7F30A8-2B0C-49E6-A816-201EDA22CCB1}"/>
              </a:ext>
            </a:extLst>
          </p:cNvPr>
          <p:cNvSpPr/>
          <p:nvPr/>
        </p:nvSpPr>
        <p:spPr>
          <a:xfrm>
            <a:off x="7743561" y="4666889"/>
            <a:ext cx="3147629"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Intel Clear"/>
              </a:rPr>
              <a:t>ENSURING ANY MICRON &amp; INTEL/MICRON JOINTLY DEVELOPED IP IS PROTECTED </a:t>
            </a:r>
          </a:p>
        </p:txBody>
      </p:sp>
      <p:sp>
        <p:nvSpPr>
          <p:cNvPr id="59" name="Rectangle 58">
            <a:extLst>
              <a:ext uri="{FF2B5EF4-FFF2-40B4-BE49-F238E27FC236}">
                <a16:creationId xmlns:a16="http://schemas.microsoft.com/office/drawing/2014/main" id="{5F7E5ED0-CE0E-433C-960F-2D0EFB87F592}"/>
              </a:ext>
            </a:extLst>
          </p:cNvPr>
          <p:cNvSpPr/>
          <p:nvPr/>
        </p:nvSpPr>
        <p:spPr>
          <a:xfrm>
            <a:off x="7720641" y="1302881"/>
            <a:ext cx="3195274" cy="666287"/>
          </a:xfrm>
          <a:prstGeom prst="rect">
            <a:avLst/>
          </a:prstGeom>
          <a:gradFill rotWithShape="1">
            <a:gsLst>
              <a:gs pos="16798">
                <a:srgbClr val="004A86">
                  <a:lumMod val="60000"/>
                  <a:lumOff val="40000"/>
                  <a:alpha val="50000"/>
                </a:srgbClr>
              </a:gs>
              <a:gs pos="0">
                <a:srgbClr val="004A86">
                  <a:lumMod val="60000"/>
                  <a:lumOff val="40000"/>
                  <a:alpha val="10000"/>
                </a:srgbClr>
              </a:gs>
              <a:gs pos="100000">
                <a:srgbClr val="004A86">
                  <a:lumMod val="60000"/>
                  <a:lumOff val="40000"/>
                  <a:alpha val="10000"/>
                </a:srgbClr>
              </a:gs>
              <a:gs pos="81000">
                <a:srgbClr val="004A86">
                  <a:lumMod val="60000"/>
                  <a:lumOff val="40000"/>
                  <a:alpha val="50000"/>
                </a:srgbClr>
              </a:gs>
            </a:gsLst>
            <a:lin ang="0" scaled="0"/>
          </a:gradFill>
          <a:ln w="9525" cap="flat" cmpd="sng" algn="ctr">
            <a:noFill/>
            <a:prstDash val="solid"/>
          </a:ln>
          <a:effectLst/>
        </p:spPr>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800" b="0" i="0" u="none" strike="noStrike" kern="0" cap="none" spc="100" normalizeH="0" baseline="0" noProof="0">
              <a:ln>
                <a:noFill/>
              </a:ln>
              <a:solidFill>
                <a:prstClr val="white"/>
              </a:solidFill>
              <a:effectLst/>
              <a:uLnTx/>
              <a:uFillTx/>
              <a:latin typeface="Intel Clear"/>
            </a:endParaRPr>
          </a:p>
        </p:txBody>
      </p:sp>
      <p:sp>
        <p:nvSpPr>
          <p:cNvPr id="60" name="TextBox 59">
            <a:extLst>
              <a:ext uri="{FF2B5EF4-FFF2-40B4-BE49-F238E27FC236}">
                <a16:creationId xmlns:a16="http://schemas.microsoft.com/office/drawing/2014/main" id="{931E477E-A839-4D31-90D1-0C2C8F418306}"/>
              </a:ext>
            </a:extLst>
          </p:cNvPr>
          <p:cNvSpPr txBox="1"/>
          <p:nvPr/>
        </p:nvSpPr>
        <p:spPr>
          <a:xfrm>
            <a:off x="844281" y="1756829"/>
            <a:ext cx="314762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C7FD"/>
                </a:solidFill>
                <a:effectLst/>
                <a:uLnTx/>
                <a:uFillTx/>
                <a:latin typeface="Intel Clear"/>
                <a:sym typeface="Helvetica Neue"/>
              </a:rPr>
              <a:t>GM: Rob Crooke </a:t>
            </a:r>
            <a:r>
              <a:rPr kumimoji="0" lang="en-US" sz="1100" b="0" i="1" u="none" strike="noStrike" kern="1200" cap="none" spc="0" normalizeH="0" baseline="0" noProof="0" dirty="0">
                <a:ln>
                  <a:noFill/>
                </a:ln>
                <a:solidFill>
                  <a:srgbClr val="00C7FD"/>
                </a:solidFill>
                <a:effectLst/>
                <a:uLnTx/>
                <a:uFillTx/>
                <a:latin typeface="Intel Clear"/>
                <a:sym typeface="Helvetica Neue"/>
              </a:rPr>
              <a:t>(Acting)</a:t>
            </a:r>
            <a:endParaRPr kumimoji="0" lang="en-US" sz="1200" b="0" i="1" u="none" strike="noStrike" kern="1200" cap="none" spc="0" normalizeH="0" baseline="0" noProof="0" dirty="0">
              <a:ln>
                <a:noFill/>
              </a:ln>
              <a:solidFill>
                <a:srgbClr val="00C7FD"/>
              </a:solidFill>
              <a:effectLst/>
              <a:uLnTx/>
              <a:uFillTx/>
              <a:latin typeface="Intel Clear"/>
              <a:sym typeface="Helvetica Neue"/>
            </a:endParaRPr>
          </a:p>
        </p:txBody>
      </p:sp>
      <p:sp>
        <p:nvSpPr>
          <p:cNvPr id="35" name="TextBox 34">
            <a:extLst>
              <a:ext uri="{FF2B5EF4-FFF2-40B4-BE49-F238E27FC236}">
                <a16:creationId xmlns:a16="http://schemas.microsoft.com/office/drawing/2014/main" id="{47CC98F1-DB84-4EAE-92B2-B845D50322B5}"/>
              </a:ext>
            </a:extLst>
          </p:cNvPr>
          <p:cNvSpPr txBox="1"/>
          <p:nvPr/>
        </p:nvSpPr>
        <p:spPr>
          <a:xfrm>
            <a:off x="7743562" y="1357506"/>
            <a:ext cx="314762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ts val="16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ntel Clear"/>
                <a:sym typeface="Helvetica Neue"/>
              </a:rPr>
              <a:t>NAND Design, Technology &amp; Manufacturing Group</a:t>
            </a:r>
          </a:p>
        </p:txBody>
      </p:sp>
      <p:sp>
        <p:nvSpPr>
          <p:cNvPr id="62" name="TextBox 61">
            <a:extLst>
              <a:ext uri="{FF2B5EF4-FFF2-40B4-BE49-F238E27FC236}">
                <a16:creationId xmlns:a16="http://schemas.microsoft.com/office/drawing/2014/main" id="{C22D6EC2-7C95-4324-B270-79F182DE0323}"/>
              </a:ext>
            </a:extLst>
          </p:cNvPr>
          <p:cNvSpPr txBox="1"/>
          <p:nvPr/>
        </p:nvSpPr>
        <p:spPr>
          <a:xfrm>
            <a:off x="7744463" y="1763544"/>
            <a:ext cx="314762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C7FD"/>
                </a:solidFill>
                <a:effectLst/>
                <a:uLnTx/>
                <a:uFillTx/>
                <a:latin typeface="Intel Clear"/>
                <a:sym typeface="Helvetica Neue"/>
              </a:rPr>
              <a:t>GM: Stephen Keeney</a:t>
            </a:r>
          </a:p>
        </p:txBody>
      </p:sp>
      <p:pic>
        <p:nvPicPr>
          <p:cNvPr id="5" name="Picture 4" descr="A circuit board&#10;&#10;Description automatically generated">
            <a:extLst>
              <a:ext uri="{FF2B5EF4-FFF2-40B4-BE49-F238E27FC236}">
                <a16:creationId xmlns:a16="http://schemas.microsoft.com/office/drawing/2014/main" id="{F70E311A-364A-4E2D-B175-184F4DC53A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0974" y="4515309"/>
            <a:ext cx="1394766" cy="420644"/>
          </a:xfrm>
          <a:prstGeom prst="rect">
            <a:avLst/>
          </a:prstGeom>
        </p:spPr>
      </p:pic>
      <p:pic>
        <p:nvPicPr>
          <p:cNvPr id="42" name="Picture 41">
            <a:extLst>
              <a:ext uri="{FF2B5EF4-FFF2-40B4-BE49-F238E27FC236}">
                <a16:creationId xmlns:a16="http://schemas.microsoft.com/office/drawing/2014/main" id="{12A3B254-DDC4-490B-86CD-97C2042086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43313" y="3791910"/>
            <a:ext cx="1884793" cy="1348255"/>
          </a:xfrm>
          <a:prstGeom prst="rect">
            <a:avLst/>
          </a:prstGeom>
        </p:spPr>
      </p:pic>
      <p:pic>
        <p:nvPicPr>
          <p:cNvPr id="43" name="Picture 42">
            <a:extLst>
              <a:ext uri="{FF2B5EF4-FFF2-40B4-BE49-F238E27FC236}">
                <a16:creationId xmlns:a16="http://schemas.microsoft.com/office/drawing/2014/main" id="{3E5778B3-DCAA-44EF-9F15-445DDE9E89E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6426" b="37465"/>
          <a:stretch/>
        </p:blipFill>
        <p:spPr>
          <a:xfrm>
            <a:off x="1275184" y="3965617"/>
            <a:ext cx="1504119" cy="392708"/>
          </a:xfrm>
          <a:prstGeom prst="rect">
            <a:avLst/>
          </a:prstGeom>
          <a:effectLst>
            <a:reflection blurRad="165100" stA="48000" endPos="38500" dir="5400000" sy="-100000" algn="bl" rotWithShape="0"/>
          </a:effectLst>
        </p:spPr>
      </p:pic>
      <p:sp>
        <p:nvSpPr>
          <p:cNvPr id="64" name="TextBox 63">
            <a:extLst>
              <a:ext uri="{FF2B5EF4-FFF2-40B4-BE49-F238E27FC236}">
                <a16:creationId xmlns:a16="http://schemas.microsoft.com/office/drawing/2014/main" id="{1ECFA4CE-2ECD-4426-AA6B-3A3D1244022F}"/>
              </a:ext>
            </a:extLst>
          </p:cNvPr>
          <p:cNvSpPr txBox="1"/>
          <p:nvPr/>
        </p:nvSpPr>
        <p:spPr>
          <a:xfrm>
            <a:off x="8653904" y="3056331"/>
            <a:ext cx="1948803" cy="307777"/>
          </a:xfrm>
          <a:prstGeom prst="rect">
            <a:avLst/>
          </a:prstGeom>
          <a:noFill/>
          <a:ln w="38100">
            <a:noFill/>
          </a:ln>
        </p:spPr>
        <p:txBody>
          <a:bodyPr vert="horz"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Intel Clear"/>
              </a:rPr>
              <a:t>NAND Design</a:t>
            </a:r>
          </a:p>
        </p:txBody>
      </p:sp>
      <p:pic>
        <p:nvPicPr>
          <p:cNvPr id="6" name="Picture 5">
            <a:extLst>
              <a:ext uri="{FF2B5EF4-FFF2-40B4-BE49-F238E27FC236}">
                <a16:creationId xmlns:a16="http://schemas.microsoft.com/office/drawing/2014/main" id="{F3C41C9A-A830-4C80-A81F-F0F0D6314B49}"/>
              </a:ext>
            </a:extLst>
          </p:cNvPr>
          <p:cNvPicPr>
            <a:picLocks noChangeAspect="1"/>
          </p:cNvPicPr>
          <p:nvPr/>
        </p:nvPicPr>
        <p:blipFill>
          <a:blip r:embed="rId12"/>
          <a:stretch>
            <a:fillRect/>
          </a:stretch>
        </p:blipFill>
        <p:spPr>
          <a:xfrm>
            <a:off x="8015735" y="2991359"/>
            <a:ext cx="380499" cy="583869"/>
          </a:xfrm>
          <a:prstGeom prst="rect">
            <a:avLst/>
          </a:prstGeom>
        </p:spPr>
      </p:pic>
      <p:sp>
        <p:nvSpPr>
          <p:cNvPr id="67" name="Rectangle 66">
            <a:extLst>
              <a:ext uri="{FF2B5EF4-FFF2-40B4-BE49-F238E27FC236}">
                <a16:creationId xmlns:a16="http://schemas.microsoft.com/office/drawing/2014/main" id="{E0DB14FC-CA2C-4499-B919-E24E55AAAC5C}"/>
              </a:ext>
            </a:extLst>
          </p:cNvPr>
          <p:cNvSpPr/>
          <p:nvPr/>
        </p:nvSpPr>
        <p:spPr bwMode="auto">
          <a:xfrm>
            <a:off x="4277852" y="1202688"/>
            <a:ext cx="3195273" cy="4260000"/>
          </a:xfrm>
          <a:prstGeom prst="rect">
            <a:avLst/>
          </a:prstGeom>
          <a:solidFill>
            <a:srgbClr val="003C71">
              <a:alpha val="50000"/>
            </a:srgbClr>
          </a:solidFill>
          <a:ln w="19050" cap="flat" cmpd="sng" algn="ctr">
            <a:gradFill>
              <a:gsLst>
                <a:gs pos="16798">
                  <a:srgbClr val="FFA300">
                    <a:alpha val="0"/>
                  </a:srgbClr>
                </a:gs>
                <a:gs pos="0">
                  <a:srgbClr val="FFA300"/>
                </a:gs>
                <a:gs pos="100000">
                  <a:srgbClr val="FFA300"/>
                </a:gs>
                <a:gs pos="81000">
                  <a:srgbClr val="FFA300">
                    <a:alpha val="0"/>
                  </a:srgbClr>
                </a:gs>
              </a:gsLst>
              <a:lin ang="0" scaled="0"/>
            </a:gra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ndParaRPr>
          </a:p>
        </p:txBody>
      </p:sp>
      <p:pic>
        <p:nvPicPr>
          <p:cNvPr id="68" name="Picture 4">
            <a:extLst>
              <a:ext uri="{FF2B5EF4-FFF2-40B4-BE49-F238E27FC236}">
                <a16:creationId xmlns:a16="http://schemas.microsoft.com/office/drawing/2014/main" id="{3CAF456B-DC99-45BD-BD35-BCE2337D9F6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14225" y="5496674"/>
            <a:ext cx="979283" cy="516419"/>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7427871A-119D-4D0D-9FC8-182C01565D07}"/>
              </a:ext>
            </a:extLst>
          </p:cNvPr>
          <p:cNvSpPr txBox="1"/>
          <p:nvPr/>
        </p:nvSpPr>
        <p:spPr>
          <a:xfrm>
            <a:off x="5720251" y="2087780"/>
            <a:ext cx="1649025" cy="615553"/>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Intel Clear"/>
              </a:rPr>
              <a:t>NAND SSD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Intel Clear"/>
              </a:rPr>
              <a:t>    Creation </a:t>
            </a:r>
          </a:p>
        </p:txBody>
      </p:sp>
      <p:grpSp>
        <p:nvGrpSpPr>
          <p:cNvPr id="70" name="Group 69">
            <a:extLst>
              <a:ext uri="{FF2B5EF4-FFF2-40B4-BE49-F238E27FC236}">
                <a16:creationId xmlns:a16="http://schemas.microsoft.com/office/drawing/2014/main" id="{374C5636-4F8B-4F97-B4FF-B625C476299E}"/>
              </a:ext>
            </a:extLst>
          </p:cNvPr>
          <p:cNvGrpSpPr/>
          <p:nvPr/>
        </p:nvGrpSpPr>
        <p:grpSpPr>
          <a:xfrm>
            <a:off x="4352298" y="1985711"/>
            <a:ext cx="1649025" cy="1040475"/>
            <a:chOff x="6454946" y="3491214"/>
            <a:chExt cx="2012517" cy="1207778"/>
          </a:xfrm>
        </p:grpSpPr>
        <p:pic>
          <p:nvPicPr>
            <p:cNvPr id="71" name="Picture 70">
              <a:extLst>
                <a:ext uri="{FF2B5EF4-FFF2-40B4-BE49-F238E27FC236}">
                  <a16:creationId xmlns:a16="http://schemas.microsoft.com/office/drawing/2014/main" id="{48766C73-1EAD-4102-AEE4-EDFF63CA781F}"/>
                </a:ext>
              </a:extLst>
            </p:cNvPr>
            <p:cNvPicPr>
              <a:picLocks noChangeAspect="1"/>
            </p:cNvPicPr>
            <p:nvPr/>
          </p:nvPicPr>
          <p:blipFill>
            <a:blip r:embed="rId14"/>
            <a:stretch>
              <a:fillRect/>
            </a:stretch>
          </p:blipFill>
          <p:spPr>
            <a:xfrm>
              <a:off x="6645994" y="3491214"/>
              <a:ext cx="1214314" cy="912085"/>
            </a:xfrm>
            <a:prstGeom prst="rect">
              <a:avLst/>
            </a:prstGeom>
            <a:effectLst>
              <a:outerShdw blurRad="50800" dist="38100" dir="5400000" algn="t" rotWithShape="0">
                <a:prstClr val="black">
                  <a:alpha val="40000"/>
                </a:prstClr>
              </a:outerShdw>
            </a:effectLst>
          </p:spPr>
        </p:pic>
        <p:pic>
          <p:nvPicPr>
            <p:cNvPr id="72" name="Picture 71">
              <a:extLst>
                <a:ext uri="{FF2B5EF4-FFF2-40B4-BE49-F238E27FC236}">
                  <a16:creationId xmlns:a16="http://schemas.microsoft.com/office/drawing/2014/main" id="{48EDF506-C0F6-4EEB-BFC7-69F2814C8C81}"/>
                </a:ext>
              </a:extLst>
            </p:cNvPr>
            <p:cNvPicPr>
              <a:picLocks noChangeAspect="1"/>
            </p:cNvPicPr>
            <p:nvPr/>
          </p:nvPicPr>
          <p:blipFill>
            <a:blip r:embed="rId15"/>
            <a:stretch>
              <a:fillRect/>
            </a:stretch>
          </p:blipFill>
          <p:spPr>
            <a:xfrm>
              <a:off x="6454946" y="4136578"/>
              <a:ext cx="2012517" cy="562414"/>
            </a:xfrm>
            <a:prstGeom prst="rect">
              <a:avLst/>
            </a:prstGeom>
          </p:spPr>
        </p:pic>
      </p:grpSp>
      <p:pic>
        <p:nvPicPr>
          <p:cNvPr id="73" name="Picture 6" descr="Collaborative innovation powers renewable solutions">
            <a:extLst>
              <a:ext uri="{FF2B5EF4-FFF2-40B4-BE49-F238E27FC236}">
                <a16:creationId xmlns:a16="http://schemas.microsoft.com/office/drawing/2014/main" id="{0F9BDAC0-6217-4E38-B7CD-189CDCD0DE9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57867" y="2956310"/>
            <a:ext cx="847605" cy="847605"/>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B5DB1A37-6AEA-4FE0-9E16-F29AB68BF6F5}"/>
              </a:ext>
            </a:extLst>
          </p:cNvPr>
          <p:cNvSpPr txBox="1"/>
          <p:nvPr/>
        </p:nvSpPr>
        <p:spPr>
          <a:xfrm>
            <a:off x="5559652" y="3025158"/>
            <a:ext cx="1995350" cy="615553"/>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NAND Sales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&amp; M</a:t>
            </a:r>
            <a:r>
              <a:rPr kumimoji="0" lang="en-US" sz="2000" b="0" i="0" u="none" strike="noStrike" kern="0" cap="none" spc="0" normalizeH="0" baseline="0" noProof="0" dirty="0" err="1">
                <a:ln>
                  <a:noFill/>
                </a:ln>
                <a:solidFill>
                  <a:prstClr val="white"/>
                </a:solidFill>
                <a:effectLst/>
                <a:uLnTx/>
                <a:uFillTx/>
                <a:latin typeface="Intel Clear"/>
              </a:rPr>
              <a:t>arketing</a:t>
            </a:r>
            <a:endParaRPr kumimoji="0" lang="en-US" sz="2000" b="0" i="0" u="none" strike="noStrike" kern="0" cap="none" spc="0" normalizeH="0" baseline="0" noProof="0" dirty="0">
              <a:ln>
                <a:noFill/>
              </a:ln>
              <a:solidFill>
                <a:prstClr val="white"/>
              </a:solidFill>
              <a:effectLst/>
              <a:uLnTx/>
              <a:uFillTx/>
              <a:latin typeface="Intel Clear"/>
            </a:endParaRPr>
          </a:p>
        </p:txBody>
      </p:sp>
      <p:sp>
        <p:nvSpPr>
          <p:cNvPr id="75" name="TextBox 74">
            <a:extLst>
              <a:ext uri="{FF2B5EF4-FFF2-40B4-BE49-F238E27FC236}">
                <a16:creationId xmlns:a16="http://schemas.microsoft.com/office/drawing/2014/main" id="{ACDA5A06-DED1-42BA-8949-5855FC9EE9A1}"/>
              </a:ext>
            </a:extLst>
          </p:cNvPr>
          <p:cNvSpPr txBox="1"/>
          <p:nvPr/>
        </p:nvSpPr>
        <p:spPr>
          <a:xfrm>
            <a:off x="4908191" y="6035998"/>
            <a:ext cx="1932886" cy="369332"/>
          </a:xfrm>
          <a:prstGeom prst="rect">
            <a:avLst/>
          </a:prstGeom>
          <a:noFill/>
          <a:ln w="38100">
            <a:noFill/>
          </a:ln>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Intel Clear"/>
              </a:rPr>
              <a:t>LATE 2021</a:t>
            </a:r>
          </a:p>
        </p:txBody>
      </p:sp>
      <p:sp>
        <p:nvSpPr>
          <p:cNvPr id="76" name="Rectangle 75">
            <a:extLst>
              <a:ext uri="{FF2B5EF4-FFF2-40B4-BE49-F238E27FC236}">
                <a16:creationId xmlns:a16="http://schemas.microsoft.com/office/drawing/2014/main" id="{099D967C-1316-429A-BAC8-AD6924E44FCE}"/>
              </a:ext>
            </a:extLst>
          </p:cNvPr>
          <p:cNvSpPr/>
          <p:nvPr/>
        </p:nvSpPr>
        <p:spPr>
          <a:xfrm>
            <a:off x="4277851" y="1307213"/>
            <a:ext cx="3195274" cy="664902"/>
          </a:xfrm>
          <a:prstGeom prst="rect">
            <a:avLst/>
          </a:prstGeom>
          <a:gradFill rotWithShape="1">
            <a:gsLst>
              <a:gs pos="16798">
                <a:srgbClr val="004A86">
                  <a:lumMod val="60000"/>
                  <a:lumOff val="40000"/>
                  <a:alpha val="50000"/>
                </a:srgbClr>
              </a:gs>
              <a:gs pos="0">
                <a:srgbClr val="004A86">
                  <a:lumMod val="60000"/>
                  <a:lumOff val="40000"/>
                  <a:alpha val="10000"/>
                </a:srgbClr>
              </a:gs>
              <a:gs pos="100000">
                <a:srgbClr val="004A86">
                  <a:lumMod val="60000"/>
                  <a:lumOff val="40000"/>
                  <a:alpha val="10000"/>
                </a:srgbClr>
              </a:gs>
              <a:gs pos="81000">
                <a:srgbClr val="004A86">
                  <a:lumMod val="60000"/>
                  <a:lumOff val="40000"/>
                  <a:alpha val="50000"/>
                </a:srgbClr>
              </a:gs>
            </a:gsLst>
            <a:lin ang="0" scaled="0"/>
          </a:gradFill>
          <a:ln w="9525" cap="flat" cmpd="sng" algn="ctr">
            <a:noFill/>
            <a:prstDash val="solid"/>
          </a:ln>
          <a:effectLst/>
        </p:spPr>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1800" b="0" i="0" u="none" strike="noStrike" kern="0" cap="none" spc="100" normalizeH="0" baseline="0" noProof="0">
              <a:ln>
                <a:noFill/>
              </a:ln>
              <a:solidFill>
                <a:prstClr val="white"/>
              </a:solidFill>
              <a:effectLst/>
              <a:uLnTx/>
              <a:uFillTx/>
              <a:latin typeface="Intel Clear"/>
            </a:endParaRPr>
          </a:p>
        </p:txBody>
      </p:sp>
      <p:sp>
        <p:nvSpPr>
          <p:cNvPr id="77" name="TextBox 76">
            <a:extLst>
              <a:ext uri="{FF2B5EF4-FFF2-40B4-BE49-F238E27FC236}">
                <a16:creationId xmlns:a16="http://schemas.microsoft.com/office/drawing/2014/main" id="{25F80D2B-018C-483D-85A0-9385315A0CA4}"/>
              </a:ext>
            </a:extLst>
          </p:cNvPr>
          <p:cNvSpPr txBox="1"/>
          <p:nvPr/>
        </p:nvSpPr>
        <p:spPr>
          <a:xfrm>
            <a:off x="4276049" y="1357994"/>
            <a:ext cx="314762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defPPr>
              <a:defRPr lang="en-US"/>
            </a:defPPr>
            <a:lvl1pPr algn="ctr" defTabSz="2438338" hangingPunct="0">
              <a:lnSpc>
                <a:spcPts val="1600"/>
              </a:lnSpc>
            </a:lvl1pPr>
          </a:lstStyle>
          <a:p>
            <a:pPr marL="0" marR="0" lvl="0" indent="0" algn="ctr" defTabSz="2438338" rtl="0" eaLnBrk="1" fontAlgn="auto" latinLnBrk="0" hangingPunct="0">
              <a:lnSpc>
                <a:spcPts val="16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ntel Clear"/>
                <a:sym typeface="Helvetica Neue"/>
              </a:rPr>
              <a:t>NAND Products &amp; </a:t>
            </a:r>
          </a:p>
          <a:p>
            <a:pPr marL="0" marR="0" lvl="0" indent="0" algn="ctr" defTabSz="2438338" rtl="0" eaLnBrk="1" fontAlgn="auto" latinLnBrk="0" hangingPunct="0">
              <a:lnSpc>
                <a:spcPts val="16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ntel Clear"/>
                <a:sym typeface="Helvetica Neue"/>
              </a:rPr>
              <a:t>Solutions Group</a:t>
            </a:r>
          </a:p>
        </p:txBody>
      </p:sp>
      <p:sp>
        <p:nvSpPr>
          <p:cNvPr id="78" name="TextBox 77">
            <a:extLst>
              <a:ext uri="{FF2B5EF4-FFF2-40B4-BE49-F238E27FC236}">
                <a16:creationId xmlns:a16="http://schemas.microsoft.com/office/drawing/2014/main" id="{F7B0F5B2-BD79-4BA0-AAA3-A744722645CA}"/>
              </a:ext>
            </a:extLst>
          </p:cNvPr>
          <p:cNvSpPr txBox="1"/>
          <p:nvPr/>
        </p:nvSpPr>
        <p:spPr>
          <a:xfrm>
            <a:off x="4301672" y="1770369"/>
            <a:ext cx="3147629"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C7FD"/>
                </a:solidFill>
                <a:effectLst/>
                <a:uLnTx/>
                <a:uFillTx/>
                <a:latin typeface="Intel Clear"/>
                <a:sym typeface="Helvetica Neue"/>
              </a:rPr>
              <a:t>GM: Rob Crooke</a:t>
            </a:r>
          </a:p>
        </p:txBody>
      </p:sp>
      <p:pic>
        <p:nvPicPr>
          <p:cNvPr id="79" name="Picture 78" descr="A view of a city&#10;&#10;Description automatically generated">
            <a:extLst>
              <a:ext uri="{FF2B5EF4-FFF2-40B4-BE49-F238E27FC236}">
                <a16:creationId xmlns:a16="http://schemas.microsoft.com/office/drawing/2014/main" id="{04DDF31F-70E3-4B83-87A4-2151726859D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30874" y="4502681"/>
            <a:ext cx="972956" cy="531690"/>
          </a:xfrm>
          <a:prstGeom prst="rect">
            <a:avLst/>
          </a:prstGeom>
          <a:ln w="3175">
            <a:solidFill>
              <a:sysClr val="window" lastClr="FFFFFF"/>
            </a:solidFill>
          </a:ln>
        </p:spPr>
      </p:pic>
      <p:sp>
        <p:nvSpPr>
          <p:cNvPr id="80" name="TextBox 79">
            <a:extLst>
              <a:ext uri="{FF2B5EF4-FFF2-40B4-BE49-F238E27FC236}">
                <a16:creationId xmlns:a16="http://schemas.microsoft.com/office/drawing/2014/main" id="{2A93529F-3191-4B68-BE54-CB41304D1D65}"/>
              </a:ext>
            </a:extLst>
          </p:cNvPr>
          <p:cNvSpPr txBox="1"/>
          <p:nvPr/>
        </p:nvSpPr>
        <p:spPr>
          <a:xfrm>
            <a:off x="5604077" y="4576980"/>
            <a:ext cx="2068169" cy="307777"/>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white"/>
                </a:solidFill>
                <a:effectLst/>
                <a:uLnTx/>
                <a:uFillTx/>
                <a:latin typeface="Intel Clear"/>
              </a:rPr>
              <a:t>Fab &amp; Assets</a:t>
            </a:r>
          </a:p>
        </p:txBody>
      </p:sp>
      <p:sp>
        <p:nvSpPr>
          <p:cNvPr id="50" name="TextBox 49">
            <a:extLst>
              <a:ext uri="{FF2B5EF4-FFF2-40B4-BE49-F238E27FC236}">
                <a16:creationId xmlns:a16="http://schemas.microsoft.com/office/drawing/2014/main" id="{B524F989-3632-45AB-86D2-7D5D0434AE14}"/>
              </a:ext>
            </a:extLst>
          </p:cNvPr>
          <p:cNvSpPr txBox="1"/>
          <p:nvPr/>
        </p:nvSpPr>
        <p:spPr>
          <a:xfrm>
            <a:off x="8937390" y="5595451"/>
            <a:ext cx="1659313" cy="307777"/>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CONTROLLED</a:t>
            </a:r>
          </a:p>
        </p:txBody>
      </p:sp>
      <p:sp>
        <p:nvSpPr>
          <p:cNvPr id="51" name="TextBox 50">
            <a:extLst>
              <a:ext uri="{FF2B5EF4-FFF2-40B4-BE49-F238E27FC236}">
                <a16:creationId xmlns:a16="http://schemas.microsoft.com/office/drawing/2014/main" id="{5604091A-7B7A-4B94-A7C6-C3AD9CB61AA1}"/>
              </a:ext>
            </a:extLst>
          </p:cNvPr>
          <p:cNvSpPr txBox="1"/>
          <p:nvPr/>
        </p:nvSpPr>
        <p:spPr>
          <a:xfrm>
            <a:off x="5559652" y="3785104"/>
            <a:ext cx="1995350" cy="615553"/>
          </a:xfrm>
          <a:prstGeom prst="rect">
            <a:avLst/>
          </a:prstGeom>
          <a:noFill/>
          <a:ln w="38100">
            <a:no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NAND Biz Ops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Intel Clear"/>
              </a:rPr>
              <a:t>&amp; Planning</a:t>
            </a:r>
          </a:p>
        </p:txBody>
      </p:sp>
      <p:pic>
        <p:nvPicPr>
          <p:cNvPr id="1026" name="Picture 2" descr="Gear PNG Download Image | PNG Arts">
            <a:extLst>
              <a:ext uri="{FF2B5EF4-FFF2-40B4-BE49-F238E27FC236}">
                <a16:creationId xmlns:a16="http://schemas.microsoft.com/office/drawing/2014/main" id="{2A65F500-5D4A-400C-B9B5-19D524E844F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40160" y="3651371"/>
            <a:ext cx="883017" cy="88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72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B5391EA6-AFEC-8648-A070-EA37A49B1333}"/>
              </a:ext>
            </a:extLst>
          </p:cNvPr>
          <p:cNvSpPr/>
          <p:nvPr/>
        </p:nvSpPr>
        <p:spPr>
          <a:xfrm>
            <a:off x="4914900" y="533400"/>
            <a:ext cx="1447800" cy="533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Intel</a:t>
            </a:r>
          </a:p>
        </p:txBody>
      </p:sp>
      <p:sp>
        <p:nvSpPr>
          <p:cNvPr id="6" name="Rounded Rectangle 5">
            <a:extLst>
              <a:ext uri="{FF2B5EF4-FFF2-40B4-BE49-F238E27FC236}">
                <a16:creationId xmlns:a16="http://schemas.microsoft.com/office/drawing/2014/main" id="{4E32B648-67C6-4A42-B824-17C07FF03CB4}"/>
              </a:ext>
            </a:extLst>
          </p:cNvPr>
          <p:cNvSpPr/>
          <p:nvPr/>
        </p:nvSpPr>
        <p:spPr>
          <a:xfrm>
            <a:off x="1257300" y="1600200"/>
            <a:ext cx="1447800" cy="533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NSG</a:t>
            </a:r>
          </a:p>
        </p:txBody>
      </p:sp>
      <p:sp>
        <p:nvSpPr>
          <p:cNvPr id="7" name="Rounded Rectangle 6">
            <a:extLst>
              <a:ext uri="{FF2B5EF4-FFF2-40B4-BE49-F238E27FC236}">
                <a16:creationId xmlns:a16="http://schemas.microsoft.com/office/drawing/2014/main" id="{C40646D6-41A9-E149-B09A-3E1AFA5C1EC1}"/>
              </a:ext>
            </a:extLst>
          </p:cNvPr>
          <p:cNvSpPr/>
          <p:nvPr/>
        </p:nvSpPr>
        <p:spPr>
          <a:xfrm>
            <a:off x="4914900" y="1600200"/>
            <a:ext cx="1447800" cy="533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DPG</a:t>
            </a:r>
          </a:p>
        </p:txBody>
      </p:sp>
      <p:sp>
        <p:nvSpPr>
          <p:cNvPr id="8" name="Rounded Rectangle 7">
            <a:extLst>
              <a:ext uri="{FF2B5EF4-FFF2-40B4-BE49-F238E27FC236}">
                <a16:creationId xmlns:a16="http://schemas.microsoft.com/office/drawing/2014/main" id="{AE4CB6F7-D971-E244-97BD-412F179AB7E7}"/>
              </a:ext>
            </a:extLst>
          </p:cNvPr>
          <p:cNvSpPr/>
          <p:nvPr/>
        </p:nvSpPr>
        <p:spPr>
          <a:xfrm>
            <a:off x="6629400" y="1600200"/>
            <a:ext cx="1447800" cy="533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CCG</a:t>
            </a:r>
          </a:p>
        </p:txBody>
      </p:sp>
      <p:sp>
        <p:nvSpPr>
          <p:cNvPr id="9" name="Rounded Rectangle 8">
            <a:extLst>
              <a:ext uri="{FF2B5EF4-FFF2-40B4-BE49-F238E27FC236}">
                <a16:creationId xmlns:a16="http://schemas.microsoft.com/office/drawing/2014/main" id="{84606E0E-0BB8-6D44-B9C7-8B0C2F88CDE2}"/>
              </a:ext>
            </a:extLst>
          </p:cNvPr>
          <p:cNvSpPr/>
          <p:nvPr/>
        </p:nvSpPr>
        <p:spPr>
          <a:xfrm>
            <a:off x="8360833" y="1600200"/>
            <a:ext cx="3352800" cy="30056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solidFill>
              </a:rPr>
              <a:t>Technology</a:t>
            </a:r>
          </a:p>
          <a:p>
            <a:pPr lvl="0"/>
            <a:r>
              <a:rPr lang="en-US" sz="2400" dirty="0">
                <a:solidFill>
                  <a:schemeClr val="tx1"/>
                </a:solidFill>
              </a:rPr>
              <a:t>Manufacturing</a:t>
            </a:r>
          </a:p>
          <a:p>
            <a:pPr lvl="0"/>
            <a:r>
              <a:rPr lang="en-US" sz="2400" dirty="0">
                <a:solidFill>
                  <a:schemeClr val="tx1"/>
                </a:solidFill>
              </a:rPr>
              <a:t>Design: CPU,GPU</a:t>
            </a:r>
          </a:p>
          <a:p>
            <a:pPr lvl="0"/>
            <a:r>
              <a:rPr lang="en-US" sz="2400" dirty="0">
                <a:solidFill>
                  <a:schemeClr val="tx1"/>
                </a:solidFill>
              </a:rPr>
              <a:t>Self-Driving Car</a:t>
            </a:r>
          </a:p>
          <a:p>
            <a:pPr lvl="0"/>
            <a:r>
              <a:rPr lang="en-US" sz="2400" dirty="0">
                <a:solidFill>
                  <a:schemeClr val="tx1"/>
                </a:solidFill>
              </a:rPr>
              <a:t>Sales &amp; Marketing</a:t>
            </a:r>
          </a:p>
          <a:p>
            <a:pPr lvl="0"/>
            <a:r>
              <a:rPr lang="en-US" sz="2400" dirty="0">
                <a:solidFill>
                  <a:schemeClr val="tx1"/>
                </a:solidFill>
              </a:rPr>
              <a:t>Merger &amp; Acquisition</a:t>
            </a:r>
          </a:p>
          <a:p>
            <a:pPr lvl="0"/>
            <a:r>
              <a:rPr lang="en-US" sz="2400" dirty="0">
                <a:solidFill>
                  <a:schemeClr val="tx1"/>
                </a:solidFill>
              </a:rPr>
              <a:t>HR, Legal, PR</a:t>
            </a:r>
            <a:endParaRPr lang="en-US" dirty="0">
              <a:solidFill>
                <a:schemeClr val="tx1"/>
              </a:solidFill>
            </a:endParaRPr>
          </a:p>
        </p:txBody>
      </p:sp>
      <p:sp>
        <p:nvSpPr>
          <p:cNvPr id="10" name="Rounded Rectangle 9">
            <a:extLst>
              <a:ext uri="{FF2B5EF4-FFF2-40B4-BE49-F238E27FC236}">
                <a16:creationId xmlns:a16="http://schemas.microsoft.com/office/drawing/2014/main" id="{F34A3BBB-86F4-6040-929D-7CB0A7694BC4}"/>
              </a:ext>
            </a:extLst>
          </p:cNvPr>
          <p:cNvSpPr/>
          <p:nvPr/>
        </p:nvSpPr>
        <p:spPr>
          <a:xfrm>
            <a:off x="381000" y="2569633"/>
            <a:ext cx="1447800" cy="13165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Optane</a:t>
            </a:r>
          </a:p>
          <a:p>
            <a:pPr algn="ctr"/>
            <a:r>
              <a:rPr lang="en-US" dirty="0">
                <a:solidFill>
                  <a:schemeClr val="tx1"/>
                </a:solidFill>
              </a:rPr>
              <a:t>Eng.</a:t>
            </a:r>
          </a:p>
        </p:txBody>
      </p:sp>
      <p:sp>
        <p:nvSpPr>
          <p:cNvPr id="11" name="Rounded Rectangle 10">
            <a:extLst>
              <a:ext uri="{FF2B5EF4-FFF2-40B4-BE49-F238E27FC236}">
                <a16:creationId xmlns:a16="http://schemas.microsoft.com/office/drawing/2014/main" id="{FD2588E4-BDD3-9741-AE6B-7D8CAB37D29B}"/>
              </a:ext>
            </a:extLst>
          </p:cNvPr>
          <p:cNvSpPr/>
          <p:nvPr/>
        </p:nvSpPr>
        <p:spPr>
          <a:xfrm>
            <a:off x="2171700" y="2569632"/>
            <a:ext cx="1447800" cy="131656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3D NAND</a:t>
            </a:r>
          </a:p>
          <a:p>
            <a:pPr algn="ctr"/>
            <a:r>
              <a:rPr lang="en-US" dirty="0" err="1">
                <a:solidFill>
                  <a:schemeClr val="tx1"/>
                </a:solidFill>
              </a:rPr>
              <a:t>Eng</a:t>
            </a:r>
            <a:r>
              <a:rPr lang="en-US" dirty="0">
                <a:solidFill>
                  <a:schemeClr val="tx1"/>
                </a:solidFill>
              </a:rPr>
              <a:t>/</a:t>
            </a:r>
            <a:r>
              <a:rPr lang="en-US" dirty="0" err="1">
                <a:solidFill>
                  <a:schemeClr val="tx1"/>
                </a:solidFill>
              </a:rPr>
              <a:t>Mfg</a:t>
            </a:r>
            <a:endParaRPr lang="en-US" dirty="0">
              <a:solidFill>
                <a:schemeClr val="tx1"/>
              </a:solidFill>
            </a:endParaRPr>
          </a:p>
        </p:txBody>
      </p:sp>
      <p:sp>
        <p:nvSpPr>
          <p:cNvPr id="12" name="Rounded Rectangle 11">
            <a:extLst>
              <a:ext uri="{FF2B5EF4-FFF2-40B4-BE49-F238E27FC236}">
                <a16:creationId xmlns:a16="http://schemas.microsoft.com/office/drawing/2014/main" id="{6EDBEEF6-7861-2A41-BFCB-1CDD9CE1DAF5}"/>
              </a:ext>
            </a:extLst>
          </p:cNvPr>
          <p:cNvSpPr/>
          <p:nvPr/>
        </p:nvSpPr>
        <p:spPr>
          <a:xfrm>
            <a:off x="3962400" y="2569632"/>
            <a:ext cx="1447800" cy="13165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Xeon</a:t>
            </a:r>
          </a:p>
          <a:p>
            <a:pPr algn="ctr"/>
            <a:r>
              <a:rPr lang="en-US" dirty="0">
                <a:solidFill>
                  <a:schemeClr val="tx1"/>
                </a:solidFill>
              </a:rPr>
              <a:t>Memory</a:t>
            </a:r>
          </a:p>
        </p:txBody>
      </p:sp>
      <p:sp>
        <p:nvSpPr>
          <p:cNvPr id="13" name="Rounded Rectangle 12">
            <a:extLst>
              <a:ext uri="{FF2B5EF4-FFF2-40B4-BE49-F238E27FC236}">
                <a16:creationId xmlns:a16="http://schemas.microsoft.com/office/drawing/2014/main" id="{F70FFBDB-B500-1046-A247-54C5CC448DDD}"/>
              </a:ext>
            </a:extLst>
          </p:cNvPr>
          <p:cNvSpPr/>
          <p:nvPr/>
        </p:nvSpPr>
        <p:spPr>
          <a:xfrm>
            <a:off x="6007100" y="2569632"/>
            <a:ext cx="1828800" cy="131656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Accelerator</a:t>
            </a:r>
          </a:p>
          <a:p>
            <a:pPr algn="ctr"/>
            <a:r>
              <a:rPr lang="en-US" dirty="0">
                <a:solidFill>
                  <a:schemeClr val="tx1"/>
                </a:solidFill>
              </a:rPr>
              <a:t>Photonic</a:t>
            </a:r>
          </a:p>
          <a:p>
            <a:pPr algn="ctr"/>
            <a:r>
              <a:rPr lang="en-US" dirty="0">
                <a:solidFill>
                  <a:schemeClr val="tx1"/>
                </a:solidFill>
              </a:rPr>
              <a:t>AI</a:t>
            </a:r>
          </a:p>
        </p:txBody>
      </p:sp>
      <p:sp>
        <p:nvSpPr>
          <p:cNvPr id="14" name="Rounded Rectangle 13">
            <a:extLst>
              <a:ext uri="{FF2B5EF4-FFF2-40B4-BE49-F238E27FC236}">
                <a16:creationId xmlns:a16="http://schemas.microsoft.com/office/drawing/2014/main" id="{6E432EC3-2668-2048-83B1-A880E78D382F}"/>
              </a:ext>
            </a:extLst>
          </p:cNvPr>
          <p:cNvSpPr/>
          <p:nvPr/>
        </p:nvSpPr>
        <p:spPr>
          <a:xfrm>
            <a:off x="969433" y="4588932"/>
            <a:ext cx="2002367" cy="1507068"/>
          </a:xfrm>
          <a:prstGeom prst="roundRect">
            <a:avLst/>
          </a:prstGeom>
          <a:gradFill>
            <a:gsLst>
              <a:gs pos="0">
                <a:schemeClr val="accent2">
                  <a:lumMod val="40000"/>
                  <a:lumOff val="60000"/>
                </a:schemeClr>
              </a:gs>
              <a:gs pos="40000">
                <a:schemeClr val="accent2">
                  <a:lumMod val="40000"/>
                  <a:lumOff val="60000"/>
                </a:schemeClr>
              </a:gs>
              <a:gs pos="60000">
                <a:srgbClr val="FFC000"/>
              </a:gs>
              <a:gs pos="100000">
                <a:srgbClr val="FFC00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Biz</a:t>
            </a:r>
          </a:p>
          <a:p>
            <a:pPr algn="ctr"/>
            <a:r>
              <a:rPr lang="en-US" dirty="0">
                <a:solidFill>
                  <a:schemeClr val="tx1"/>
                </a:solidFill>
              </a:rPr>
              <a:t>Solution</a:t>
            </a:r>
          </a:p>
          <a:p>
            <a:pPr algn="ctr"/>
            <a:r>
              <a:rPr lang="en-US" dirty="0">
                <a:solidFill>
                  <a:schemeClr val="tx1"/>
                </a:solidFill>
              </a:rPr>
              <a:t>&amp;</a:t>
            </a:r>
          </a:p>
          <a:p>
            <a:pPr algn="ctr"/>
            <a:r>
              <a:rPr lang="en-US" dirty="0">
                <a:solidFill>
                  <a:schemeClr val="tx1"/>
                </a:solidFill>
              </a:rPr>
              <a:t>Shared IP</a:t>
            </a:r>
          </a:p>
        </p:txBody>
      </p:sp>
      <p:sp>
        <p:nvSpPr>
          <p:cNvPr id="15" name="Rounded Rectangle 14">
            <a:extLst>
              <a:ext uri="{FF2B5EF4-FFF2-40B4-BE49-F238E27FC236}">
                <a16:creationId xmlns:a16="http://schemas.microsoft.com/office/drawing/2014/main" id="{B8BC2033-AE0A-094B-9018-FF96D7894835}"/>
              </a:ext>
            </a:extLst>
          </p:cNvPr>
          <p:cNvSpPr/>
          <p:nvPr/>
        </p:nvSpPr>
        <p:spPr>
          <a:xfrm>
            <a:off x="4756150" y="4605866"/>
            <a:ext cx="1752600" cy="150706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Biz</a:t>
            </a:r>
          </a:p>
          <a:p>
            <a:pPr algn="ctr"/>
            <a:r>
              <a:rPr lang="en-US" dirty="0">
                <a:solidFill>
                  <a:schemeClr val="tx1"/>
                </a:solidFill>
              </a:rPr>
              <a:t>Solution</a:t>
            </a:r>
          </a:p>
          <a:p>
            <a:pPr algn="ctr"/>
            <a:r>
              <a:rPr lang="en-US" dirty="0">
                <a:solidFill>
                  <a:schemeClr val="tx1"/>
                </a:solidFill>
              </a:rPr>
              <a:t>&amp;</a:t>
            </a:r>
          </a:p>
          <a:p>
            <a:pPr algn="ctr"/>
            <a:r>
              <a:rPr lang="en-US" dirty="0">
                <a:solidFill>
                  <a:schemeClr val="tx1"/>
                </a:solidFill>
              </a:rPr>
              <a:t>Shared IP</a:t>
            </a:r>
          </a:p>
        </p:txBody>
      </p:sp>
      <p:cxnSp>
        <p:nvCxnSpPr>
          <p:cNvPr id="17" name="Elbow Connector 16">
            <a:extLst>
              <a:ext uri="{FF2B5EF4-FFF2-40B4-BE49-F238E27FC236}">
                <a16:creationId xmlns:a16="http://schemas.microsoft.com/office/drawing/2014/main" id="{9EFC8608-4704-3647-A184-3B8B44CCB0A6}"/>
              </a:ext>
            </a:extLst>
          </p:cNvPr>
          <p:cNvCxnSpPr>
            <a:cxnSpLocks/>
            <a:stCxn id="5" idx="2"/>
            <a:endCxn id="6" idx="0"/>
          </p:cNvCxnSpPr>
          <p:nvPr/>
        </p:nvCxnSpPr>
        <p:spPr>
          <a:xfrm rot="5400000">
            <a:off x="3543300" y="-495300"/>
            <a:ext cx="533400" cy="3657600"/>
          </a:xfrm>
          <a:prstGeom prst="bentConnector3">
            <a:avLst/>
          </a:prstGeom>
          <a:ln w="28575"/>
        </p:spPr>
        <p:style>
          <a:lnRef idx="1">
            <a:schemeClr val="accent2"/>
          </a:lnRef>
          <a:fillRef idx="0">
            <a:schemeClr val="accent2"/>
          </a:fillRef>
          <a:effectRef idx="0">
            <a:schemeClr val="accent2"/>
          </a:effectRef>
          <a:fontRef idx="minor">
            <a:schemeClr val="tx1"/>
          </a:fontRef>
        </p:style>
      </p:cxnSp>
      <p:cxnSp>
        <p:nvCxnSpPr>
          <p:cNvPr id="19" name="Elbow Connector 18">
            <a:extLst>
              <a:ext uri="{FF2B5EF4-FFF2-40B4-BE49-F238E27FC236}">
                <a16:creationId xmlns:a16="http://schemas.microsoft.com/office/drawing/2014/main" id="{C6BA91F4-414E-AF4A-A5E5-FC9D5FBE56B7}"/>
              </a:ext>
            </a:extLst>
          </p:cNvPr>
          <p:cNvCxnSpPr>
            <a:cxnSpLocks/>
            <a:stCxn id="5" idx="2"/>
            <a:endCxn id="7" idx="0"/>
          </p:cNvCxnSpPr>
          <p:nvPr/>
        </p:nvCxnSpPr>
        <p:spPr>
          <a:xfrm rot="5400000">
            <a:off x="5372100" y="1333500"/>
            <a:ext cx="533400" cy="127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22" name="Elbow Connector 21">
            <a:extLst>
              <a:ext uri="{FF2B5EF4-FFF2-40B4-BE49-F238E27FC236}">
                <a16:creationId xmlns:a16="http://schemas.microsoft.com/office/drawing/2014/main" id="{A848AB31-09C7-7741-8A66-C36B30AEAA4F}"/>
              </a:ext>
            </a:extLst>
          </p:cNvPr>
          <p:cNvCxnSpPr>
            <a:cxnSpLocks/>
            <a:stCxn id="5" idx="2"/>
            <a:endCxn id="9" idx="0"/>
          </p:cNvCxnSpPr>
          <p:nvPr/>
        </p:nvCxnSpPr>
        <p:spPr>
          <a:xfrm rot="16200000" flipH="1">
            <a:off x="7571316" y="-865717"/>
            <a:ext cx="533400" cy="4398433"/>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23" name="Elbow Connector 22">
            <a:extLst>
              <a:ext uri="{FF2B5EF4-FFF2-40B4-BE49-F238E27FC236}">
                <a16:creationId xmlns:a16="http://schemas.microsoft.com/office/drawing/2014/main" id="{70630AE0-4B16-C145-B6C9-48D19D99A5C8}"/>
              </a:ext>
            </a:extLst>
          </p:cNvPr>
          <p:cNvCxnSpPr>
            <a:cxnSpLocks/>
            <a:stCxn id="5" idx="2"/>
            <a:endCxn id="8" idx="0"/>
          </p:cNvCxnSpPr>
          <p:nvPr/>
        </p:nvCxnSpPr>
        <p:spPr>
          <a:xfrm rot="16200000" flipH="1">
            <a:off x="6229350" y="476250"/>
            <a:ext cx="533400" cy="17145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28" name="Elbow Connector 27">
            <a:extLst>
              <a:ext uri="{FF2B5EF4-FFF2-40B4-BE49-F238E27FC236}">
                <a16:creationId xmlns:a16="http://schemas.microsoft.com/office/drawing/2014/main" id="{2FA88414-A51D-B24E-B6D7-B05A86069B15}"/>
              </a:ext>
            </a:extLst>
          </p:cNvPr>
          <p:cNvCxnSpPr>
            <a:cxnSpLocks/>
            <a:stCxn id="6" idx="2"/>
            <a:endCxn id="10" idx="0"/>
          </p:cNvCxnSpPr>
          <p:nvPr/>
        </p:nvCxnSpPr>
        <p:spPr>
          <a:xfrm rot="5400000">
            <a:off x="1325034" y="1913466"/>
            <a:ext cx="436033" cy="8763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29" name="Elbow Connector 28">
            <a:extLst>
              <a:ext uri="{FF2B5EF4-FFF2-40B4-BE49-F238E27FC236}">
                <a16:creationId xmlns:a16="http://schemas.microsoft.com/office/drawing/2014/main" id="{432B891C-274B-BB4F-A35B-F93A06099EA7}"/>
              </a:ext>
            </a:extLst>
          </p:cNvPr>
          <p:cNvCxnSpPr>
            <a:cxnSpLocks/>
            <a:stCxn id="7" idx="2"/>
            <a:endCxn id="15" idx="0"/>
          </p:cNvCxnSpPr>
          <p:nvPr/>
        </p:nvCxnSpPr>
        <p:spPr>
          <a:xfrm rot="5400000">
            <a:off x="4399492" y="3366558"/>
            <a:ext cx="2472266" cy="635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30" name="Elbow Connector 29">
            <a:extLst>
              <a:ext uri="{FF2B5EF4-FFF2-40B4-BE49-F238E27FC236}">
                <a16:creationId xmlns:a16="http://schemas.microsoft.com/office/drawing/2014/main" id="{9F2A5958-8351-9C4B-816A-D07B0F487A78}"/>
              </a:ext>
            </a:extLst>
          </p:cNvPr>
          <p:cNvCxnSpPr>
            <a:cxnSpLocks/>
            <a:stCxn id="6" idx="2"/>
            <a:endCxn id="11" idx="0"/>
          </p:cNvCxnSpPr>
          <p:nvPr/>
        </p:nvCxnSpPr>
        <p:spPr>
          <a:xfrm rot="16200000" flipH="1">
            <a:off x="2220384" y="1894416"/>
            <a:ext cx="436032" cy="9144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31" name="Elbow Connector 30">
            <a:extLst>
              <a:ext uri="{FF2B5EF4-FFF2-40B4-BE49-F238E27FC236}">
                <a16:creationId xmlns:a16="http://schemas.microsoft.com/office/drawing/2014/main" id="{3A818401-AEA2-9D49-B345-15AC51A00DB9}"/>
              </a:ext>
            </a:extLst>
          </p:cNvPr>
          <p:cNvCxnSpPr>
            <a:cxnSpLocks/>
            <a:stCxn id="6" idx="2"/>
            <a:endCxn id="14" idx="0"/>
          </p:cNvCxnSpPr>
          <p:nvPr/>
        </p:nvCxnSpPr>
        <p:spPr>
          <a:xfrm rot="5400000">
            <a:off x="748243" y="3355975"/>
            <a:ext cx="2455332" cy="10583"/>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42" name="Elbow Connector 41">
            <a:extLst>
              <a:ext uri="{FF2B5EF4-FFF2-40B4-BE49-F238E27FC236}">
                <a16:creationId xmlns:a16="http://schemas.microsoft.com/office/drawing/2014/main" id="{7115D7DF-7FA8-F345-A5E5-51C440F19A14}"/>
              </a:ext>
            </a:extLst>
          </p:cNvPr>
          <p:cNvCxnSpPr>
            <a:cxnSpLocks/>
            <a:stCxn id="7" idx="2"/>
            <a:endCxn id="13" idx="0"/>
          </p:cNvCxnSpPr>
          <p:nvPr/>
        </p:nvCxnSpPr>
        <p:spPr>
          <a:xfrm rot="16200000" flipH="1">
            <a:off x="6062134" y="1710266"/>
            <a:ext cx="436032" cy="12827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43" name="Elbow Connector 42">
            <a:extLst>
              <a:ext uri="{FF2B5EF4-FFF2-40B4-BE49-F238E27FC236}">
                <a16:creationId xmlns:a16="http://schemas.microsoft.com/office/drawing/2014/main" id="{C36D1BB6-E751-5940-9681-B7641A9F5AF7}"/>
              </a:ext>
            </a:extLst>
          </p:cNvPr>
          <p:cNvCxnSpPr>
            <a:cxnSpLocks/>
            <a:stCxn id="7" idx="2"/>
            <a:endCxn id="12" idx="0"/>
          </p:cNvCxnSpPr>
          <p:nvPr/>
        </p:nvCxnSpPr>
        <p:spPr>
          <a:xfrm rot="5400000">
            <a:off x="4944534" y="1875366"/>
            <a:ext cx="436032" cy="9525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5521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B5391EA6-AFEC-8648-A070-EA37A49B1333}"/>
              </a:ext>
            </a:extLst>
          </p:cNvPr>
          <p:cNvSpPr/>
          <p:nvPr/>
        </p:nvSpPr>
        <p:spPr>
          <a:xfrm>
            <a:off x="4914900" y="533400"/>
            <a:ext cx="1447800" cy="533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Intel</a:t>
            </a:r>
          </a:p>
        </p:txBody>
      </p:sp>
      <p:sp>
        <p:nvSpPr>
          <p:cNvPr id="6" name="Rounded Rectangle 5">
            <a:extLst>
              <a:ext uri="{FF2B5EF4-FFF2-40B4-BE49-F238E27FC236}">
                <a16:creationId xmlns:a16="http://schemas.microsoft.com/office/drawing/2014/main" id="{4E32B648-67C6-4A42-B824-17C07FF03CB4}"/>
              </a:ext>
            </a:extLst>
          </p:cNvPr>
          <p:cNvSpPr/>
          <p:nvPr/>
        </p:nvSpPr>
        <p:spPr>
          <a:xfrm>
            <a:off x="1257300" y="1600200"/>
            <a:ext cx="1447800" cy="533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IOG</a:t>
            </a:r>
          </a:p>
        </p:txBody>
      </p:sp>
      <p:sp>
        <p:nvSpPr>
          <p:cNvPr id="7" name="Rounded Rectangle 6">
            <a:extLst>
              <a:ext uri="{FF2B5EF4-FFF2-40B4-BE49-F238E27FC236}">
                <a16:creationId xmlns:a16="http://schemas.microsoft.com/office/drawing/2014/main" id="{C40646D6-41A9-E149-B09A-3E1AFA5C1EC1}"/>
              </a:ext>
            </a:extLst>
          </p:cNvPr>
          <p:cNvSpPr/>
          <p:nvPr/>
        </p:nvSpPr>
        <p:spPr>
          <a:xfrm>
            <a:off x="4914900" y="1600200"/>
            <a:ext cx="1447800" cy="533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DPG</a:t>
            </a:r>
          </a:p>
        </p:txBody>
      </p:sp>
      <p:sp>
        <p:nvSpPr>
          <p:cNvPr id="8" name="Rounded Rectangle 7">
            <a:extLst>
              <a:ext uri="{FF2B5EF4-FFF2-40B4-BE49-F238E27FC236}">
                <a16:creationId xmlns:a16="http://schemas.microsoft.com/office/drawing/2014/main" id="{AE4CB6F7-D971-E244-97BD-412F179AB7E7}"/>
              </a:ext>
            </a:extLst>
          </p:cNvPr>
          <p:cNvSpPr/>
          <p:nvPr/>
        </p:nvSpPr>
        <p:spPr>
          <a:xfrm>
            <a:off x="6629400" y="1600200"/>
            <a:ext cx="1447800" cy="533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CCG</a:t>
            </a:r>
          </a:p>
        </p:txBody>
      </p:sp>
      <p:sp>
        <p:nvSpPr>
          <p:cNvPr id="9" name="Rounded Rectangle 8">
            <a:extLst>
              <a:ext uri="{FF2B5EF4-FFF2-40B4-BE49-F238E27FC236}">
                <a16:creationId xmlns:a16="http://schemas.microsoft.com/office/drawing/2014/main" id="{84606E0E-0BB8-6D44-B9C7-8B0C2F88CDE2}"/>
              </a:ext>
            </a:extLst>
          </p:cNvPr>
          <p:cNvSpPr/>
          <p:nvPr/>
        </p:nvSpPr>
        <p:spPr>
          <a:xfrm>
            <a:off x="8360833" y="1600200"/>
            <a:ext cx="3352800" cy="30056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chemeClr val="tx1"/>
                </a:solidFill>
              </a:rPr>
              <a:t>Technology</a:t>
            </a:r>
          </a:p>
          <a:p>
            <a:pPr lvl="0"/>
            <a:r>
              <a:rPr lang="en-US" sz="2400" dirty="0">
                <a:solidFill>
                  <a:schemeClr val="tx1"/>
                </a:solidFill>
              </a:rPr>
              <a:t>Manufacturing</a:t>
            </a:r>
          </a:p>
          <a:p>
            <a:pPr lvl="0"/>
            <a:r>
              <a:rPr lang="en-US" sz="2400" dirty="0">
                <a:solidFill>
                  <a:schemeClr val="tx1"/>
                </a:solidFill>
              </a:rPr>
              <a:t>Design: CPU,GPU</a:t>
            </a:r>
          </a:p>
          <a:p>
            <a:pPr lvl="0"/>
            <a:r>
              <a:rPr lang="en-US" sz="2400" dirty="0">
                <a:solidFill>
                  <a:schemeClr val="tx1"/>
                </a:solidFill>
              </a:rPr>
              <a:t>Self-Driving Car</a:t>
            </a:r>
          </a:p>
          <a:p>
            <a:pPr lvl="0"/>
            <a:r>
              <a:rPr lang="en-US" sz="2400" dirty="0">
                <a:solidFill>
                  <a:schemeClr val="tx1"/>
                </a:solidFill>
              </a:rPr>
              <a:t>Sales &amp; Marketing</a:t>
            </a:r>
          </a:p>
          <a:p>
            <a:pPr lvl="0"/>
            <a:r>
              <a:rPr lang="en-US" sz="2400" dirty="0">
                <a:solidFill>
                  <a:schemeClr val="tx1"/>
                </a:solidFill>
              </a:rPr>
              <a:t>Merger &amp; Acquisition</a:t>
            </a:r>
          </a:p>
          <a:p>
            <a:pPr lvl="0"/>
            <a:r>
              <a:rPr lang="en-US" sz="2400" dirty="0">
                <a:solidFill>
                  <a:schemeClr val="tx1"/>
                </a:solidFill>
              </a:rPr>
              <a:t>HR, Legal, PR</a:t>
            </a:r>
            <a:endParaRPr lang="en-US" dirty="0">
              <a:solidFill>
                <a:schemeClr val="tx1"/>
              </a:solidFill>
            </a:endParaRPr>
          </a:p>
        </p:txBody>
      </p:sp>
      <p:sp>
        <p:nvSpPr>
          <p:cNvPr id="10" name="Rounded Rectangle 9">
            <a:extLst>
              <a:ext uri="{FF2B5EF4-FFF2-40B4-BE49-F238E27FC236}">
                <a16:creationId xmlns:a16="http://schemas.microsoft.com/office/drawing/2014/main" id="{F34A3BBB-86F4-6040-929D-7CB0A7694BC4}"/>
              </a:ext>
            </a:extLst>
          </p:cNvPr>
          <p:cNvSpPr/>
          <p:nvPr/>
        </p:nvSpPr>
        <p:spPr>
          <a:xfrm>
            <a:off x="381000" y="2569633"/>
            <a:ext cx="1447800" cy="131656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Optane</a:t>
            </a:r>
          </a:p>
          <a:p>
            <a:pPr algn="ctr"/>
            <a:r>
              <a:rPr lang="en-US" dirty="0">
                <a:solidFill>
                  <a:schemeClr val="tx1"/>
                </a:solidFill>
              </a:rPr>
              <a:t>Eng.</a:t>
            </a:r>
          </a:p>
        </p:txBody>
      </p:sp>
      <p:sp>
        <p:nvSpPr>
          <p:cNvPr id="12" name="Rounded Rectangle 11">
            <a:extLst>
              <a:ext uri="{FF2B5EF4-FFF2-40B4-BE49-F238E27FC236}">
                <a16:creationId xmlns:a16="http://schemas.microsoft.com/office/drawing/2014/main" id="{6EDBEEF6-7861-2A41-BFCB-1CDD9CE1DAF5}"/>
              </a:ext>
            </a:extLst>
          </p:cNvPr>
          <p:cNvSpPr/>
          <p:nvPr/>
        </p:nvSpPr>
        <p:spPr>
          <a:xfrm>
            <a:off x="3962400" y="2569632"/>
            <a:ext cx="1447800" cy="131656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Xeon</a:t>
            </a:r>
          </a:p>
          <a:p>
            <a:pPr algn="ctr"/>
            <a:r>
              <a:rPr lang="en-US" dirty="0">
                <a:solidFill>
                  <a:schemeClr val="tx1"/>
                </a:solidFill>
              </a:rPr>
              <a:t>Memory</a:t>
            </a:r>
          </a:p>
        </p:txBody>
      </p:sp>
      <p:sp>
        <p:nvSpPr>
          <p:cNvPr id="13" name="Rounded Rectangle 12">
            <a:extLst>
              <a:ext uri="{FF2B5EF4-FFF2-40B4-BE49-F238E27FC236}">
                <a16:creationId xmlns:a16="http://schemas.microsoft.com/office/drawing/2014/main" id="{F70FFBDB-B500-1046-A247-54C5CC448DDD}"/>
              </a:ext>
            </a:extLst>
          </p:cNvPr>
          <p:cNvSpPr/>
          <p:nvPr/>
        </p:nvSpPr>
        <p:spPr>
          <a:xfrm>
            <a:off x="6019800" y="2569632"/>
            <a:ext cx="1828800" cy="131656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Accelerator</a:t>
            </a:r>
          </a:p>
          <a:p>
            <a:pPr algn="ctr"/>
            <a:r>
              <a:rPr lang="en-US" dirty="0">
                <a:solidFill>
                  <a:schemeClr val="tx1"/>
                </a:solidFill>
              </a:rPr>
              <a:t>Photonic</a:t>
            </a:r>
          </a:p>
          <a:p>
            <a:pPr algn="ctr"/>
            <a:r>
              <a:rPr lang="en-US" dirty="0">
                <a:solidFill>
                  <a:schemeClr val="tx1"/>
                </a:solidFill>
              </a:rPr>
              <a:t>AI</a:t>
            </a:r>
          </a:p>
        </p:txBody>
      </p:sp>
      <p:sp>
        <p:nvSpPr>
          <p:cNvPr id="15" name="Rounded Rectangle 14">
            <a:extLst>
              <a:ext uri="{FF2B5EF4-FFF2-40B4-BE49-F238E27FC236}">
                <a16:creationId xmlns:a16="http://schemas.microsoft.com/office/drawing/2014/main" id="{B8BC2033-AE0A-094B-9018-FF96D7894835}"/>
              </a:ext>
            </a:extLst>
          </p:cNvPr>
          <p:cNvSpPr/>
          <p:nvPr/>
        </p:nvSpPr>
        <p:spPr>
          <a:xfrm>
            <a:off x="4756150" y="4605865"/>
            <a:ext cx="1752600" cy="149013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Biz</a:t>
            </a:r>
          </a:p>
          <a:p>
            <a:pPr algn="ctr"/>
            <a:r>
              <a:rPr lang="en-US" dirty="0">
                <a:solidFill>
                  <a:schemeClr val="tx1"/>
                </a:solidFill>
              </a:rPr>
              <a:t>Solution</a:t>
            </a:r>
          </a:p>
          <a:p>
            <a:pPr algn="ctr"/>
            <a:r>
              <a:rPr lang="en-US" dirty="0">
                <a:solidFill>
                  <a:schemeClr val="tx1"/>
                </a:solidFill>
              </a:rPr>
              <a:t>&amp;</a:t>
            </a:r>
          </a:p>
          <a:p>
            <a:pPr algn="ctr"/>
            <a:r>
              <a:rPr lang="en-US" dirty="0">
                <a:solidFill>
                  <a:schemeClr val="tx1"/>
                </a:solidFill>
              </a:rPr>
              <a:t>Shared IP</a:t>
            </a:r>
          </a:p>
        </p:txBody>
      </p:sp>
      <p:cxnSp>
        <p:nvCxnSpPr>
          <p:cNvPr id="17" name="Elbow Connector 16">
            <a:extLst>
              <a:ext uri="{FF2B5EF4-FFF2-40B4-BE49-F238E27FC236}">
                <a16:creationId xmlns:a16="http://schemas.microsoft.com/office/drawing/2014/main" id="{9EFC8608-4704-3647-A184-3B8B44CCB0A6}"/>
              </a:ext>
            </a:extLst>
          </p:cNvPr>
          <p:cNvCxnSpPr>
            <a:cxnSpLocks/>
            <a:stCxn id="7" idx="2"/>
            <a:endCxn id="6" idx="0"/>
          </p:cNvCxnSpPr>
          <p:nvPr/>
        </p:nvCxnSpPr>
        <p:spPr>
          <a:xfrm rot="5400000" flipH="1">
            <a:off x="3543300" y="38100"/>
            <a:ext cx="533400" cy="3657600"/>
          </a:xfrm>
          <a:prstGeom prst="bentConnector5">
            <a:avLst>
              <a:gd name="adj1" fmla="val -39682"/>
              <a:gd name="adj2" fmla="val 50000"/>
              <a:gd name="adj3" fmla="val 142857"/>
            </a:avLst>
          </a:prstGeom>
          <a:ln w="28575"/>
        </p:spPr>
        <p:style>
          <a:lnRef idx="1">
            <a:schemeClr val="accent2"/>
          </a:lnRef>
          <a:fillRef idx="0">
            <a:schemeClr val="accent2"/>
          </a:fillRef>
          <a:effectRef idx="0">
            <a:schemeClr val="accent2"/>
          </a:effectRef>
          <a:fontRef idx="minor">
            <a:schemeClr val="tx1"/>
          </a:fontRef>
        </p:style>
      </p:cxnSp>
      <p:cxnSp>
        <p:nvCxnSpPr>
          <p:cNvPr id="19" name="Elbow Connector 18">
            <a:extLst>
              <a:ext uri="{FF2B5EF4-FFF2-40B4-BE49-F238E27FC236}">
                <a16:creationId xmlns:a16="http://schemas.microsoft.com/office/drawing/2014/main" id="{C6BA91F4-414E-AF4A-A5E5-FC9D5FBE56B7}"/>
              </a:ext>
            </a:extLst>
          </p:cNvPr>
          <p:cNvCxnSpPr>
            <a:cxnSpLocks/>
            <a:stCxn id="5" idx="2"/>
            <a:endCxn id="7" idx="0"/>
          </p:cNvCxnSpPr>
          <p:nvPr/>
        </p:nvCxnSpPr>
        <p:spPr>
          <a:xfrm rot="5400000">
            <a:off x="5372100" y="1333500"/>
            <a:ext cx="533400" cy="127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22" name="Elbow Connector 21">
            <a:extLst>
              <a:ext uri="{FF2B5EF4-FFF2-40B4-BE49-F238E27FC236}">
                <a16:creationId xmlns:a16="http://schemas.microsoft.com/office/drawing/2014/main" id="{A848AB31-09C7-7741-8A66-C36B30AEAA4F}"/>
              </a:ext>
            </a:extLst>
          </p:cNvPr>
          <p:cNvCxnSpPr>
            <a:cxnSpLocks/>
            <a:stCxn id="5" idx="2"/>
            <a:endCxn id="9" idx="0"/>
          </p:cNvCxnSpPr>
          <p:nvPr/>
        </p:nvCxnSpPr>
        <p:spPr>
          <a:xfrm rot="16200000" flipH="1">
            <a:off x="7571316" y="-865717"/>
            <a:ext cx="533400" cy="4398433"/>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23" name="Elbow Connector 22">
            <a:extLst>
              <a:ext uri="{FF2B5EF4-FFF2-40B4-BE49-F238E27FC236}">
                <a16:creationId xmlns:a16="http://schemas.microsoft.com/office/drawing/2014/main" id="{70630AE0-4B16-C145-B6C9-48D19D99A5C8}"/>
              </a:ext>
            </a:extLst>
          </p:cNvPr>
          <p:cNvCxnSpPr>
            <a:cxnSpLocks/>
            <a:stCxn id="5" idx="2"/>
            <a:endCxn id="8" idx="0"/>
          </p:cNvCxnSpPr>
          <p:nvPr/>
        </p:nvCxnSpPr>
        <p:spPr>
          <a:xfrm rot="16200000" flipH="1">
            <a:off x="6229350" y="476250"/>
            <a:ext cx="533400" cy="17145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28" name="Elbow Connector 27">
            <a:extLst>
              <a:ext uri="{FF2B5EF4-FFF2-40B4-BE49-F238E27FC236}">
                <a16:creationId xmlns:a16="http://schemas.microsoft.com/office/drawing/2014/main" id="{2FA88414-A51D-B24E-B6D7-B05A86069B15}"/>
              </a:ext>
            </a:extLst>
          </p:cNvPr>
          <p:cNvCxnSpPr>
            <a:cxnSpLocks/>
            <a:stCxn id="6" idx="2"/>
            <a:endCxn id="10" idx="0"/>
          </p:cNvCxnSpPr>
          <p:nvPr/>
        </p:nvCxnSpPr>
        <p:spPr>
          <a:xfrm rot="5400000">
            <a:off x="1325034" y="1913466"/>
            <a:ext cx="436033" cy="8763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29" name="Elbow Connector 28">
            <a:extLst>
              <a:ext uri="{FF2B5EF4-FFF2-40B4-BE49-F238E27FC236}">
                <a16:creationId xmlns:a16="http://schemas.microsoft.com/office/drawing/2014/main" id="{432B891C-274B-BB4F-A35B-F93A06099EA7}"/>
              </a:ext>
            </a:extLst>
          </p:cNvPr>
          <p:cNvCxnSpPr>
            <a:cxnSpLocks/>
            <a:stCxn id="7" idx="2"/>
            <a:endCxn id="15" idx="0"/>
          </p:cNvCxnSpPr>
          <p:nvPr/>
        </p:nvCxnSpPr>
        <p:spPr>
          <a:xfrm rot="5400000">
            <a:off x="4399493" y="3366557"/>
            <a:ext cx="2472265" cy="635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31" name="Elbow Connector 30">
            <a:extLst>
              <a:ext uri="{FF2B5EF4-FFF2-40B4-BE49-F238E27FC236}">
                <a16:creationId xmlns:a16="http://schemas.microsoft.com/office/drawing/2014/main" id="{3A818401-AEA2-9D49-B345-15AC51A00DB9}"/>
              </a:ext>
            </a:extLst>
          </p:cNvPr>
          <p:cNvCxnSpPr>
            <a:cxnSpLocks/>
            <a:stCxn id="6" idx="2"/>
            <a:endCxn id="52" idx="0"/>
          </p:cNvCxnSpPr>
          <p:nvPr/>
        </p:nvCxnSpPr>
        <p:spPr>
          <a:xfrm rot="5400000">
            <a:off x="745068" y="3369732"/>
            <a:ext cx="2472265" cy="127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42" name="Elbow Connector 41">
            <a:extLst>
              <a:ext uri="{FF2B5EF4-FFF2-40B4-BE49-F238E27FC236}">
                <a16:creationId xmlns:a16="http://schemas.microsoft.com/office/drawing/2014/main" id="{7115D7DF-7FA8-F345-A5E5-51C440F19A14}"/>
              </a:ext>
            </a:extLst>
          </p:cNvPr>
          <p:cNvCxnSpPr>
            <a:cxnSpLocks/>
            <a:stCxn id="7" idx="2"/>
            <a:endCxn id="13" idx="0"/>
          </p:cNvCxnSpPr>
          <p:nvPr/>
        </p:nvCxnSpPr>
        <p:spPr>
          <a:xfrm rot="16200000" flipH="1">
            <a:off x="6068484" y="1703916"/>
            <a:ext cx="436032" cy="12954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cxnSp>
        <p:nvCxnSpPr>
          <p:cNvPr id="43" name="Elbow Connector 42">
            <a:extLst>
              <a:ext uri="{FF2B5EF4-FFF2-40B4-BE49-F238E27FC236}">
                <a16:creationId xmlns:a16="http://schemas.microsoft.com/office/drawing/2014/main" id="{C36D1BB6-E751-5940-9681-B7641A9F5AF7}"/>
              </a:ext>
            </a:extLst>
          </p:cNvPr>
          <p:cNvCxnSpPr>
            <a:cxnSpLocks/>
            <a:stCxn id="7" idx="2"/>
            <a:endCxn id="12" idx="0"/>
          </p:cNvCxnSpPr>
          <p:nvPr/>
        </p:nvCxnSpPr>
        <p:spPr>
          <a:xfrm rot="5400000">
            <a:off x="4944534" y="1875366"/>
            <a:ext cx="436032" cy="952500"/>
          </a:xfrm>
          <a:prstGeom prst="bentConnector3">
            <a:avLst>
              <a:gd name="adj1" fmla="val 50000"/>
            </a:avLst>
          </a:prstGeom>
          <a:ln w="28575"/>
        </p:spPr>
        <p:style>
          <a:lnRef idx="1">
            <a:schemeClr val="accent2"/>
          </a:lnRef>
          <a:fillRef idx="0">
            <a:schemeClr val="accent2"/>
          </a:fillRef>
          <a:effectRef idx="0">
            <a:schemeClr val="accent2"/>
          </a:effectRef>
          <a:fontRef idx="minor">
            <a:schemeClr val="tx1"/>
          </a:fontRef>
        </p:style>
      </p:cxnSp>
      <p:sp>
        <p:nvSpPr>
          <p:cNvPr id="52" name="Rounded Rectangle 51">
            <a:extLst>
              <a:ext uri="{FF2B5EF4-FFF2-40B4-BE49-F238E27FC236}">
                <a16:creationId xmlns:a16="http://schemas.microsoft.com/office/drawing/2014/main" id="{1E241E55-C8E4-3A4E-AC94-F8F2DFD56910}"/>
              </a:ext>
            </a:extLst>
          </p:cNvPr>
          <p:cNvSpPr/>
          <p:nvPr/>
        </p:nvSpPr>
        <p:spPr>
          <a:xfrm>
            <a:off x="1104900" y="4605865"/>
            <a:ext cx="1752600" cy="149013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Biz</a:t>
            </a:r>
          </a:p>
          <a:p>
            <a:pPr algn="ctr"/>
            <a:r>
              <a:rPr lang="en-US" dirty="0">
                <a:solidFill>
                  <a:schemeClr val="tx1"/>
                </a:solidFill>
              </a:rPr>
              <a:t>Solution</a:t>
            </a:r>
          </a:p>
        </p:txBody>
      </p:sp>
    </p:spTree>
    <p:extLst>
      <p:ext uri="{BB962C8B-B14F-4D97-AF65-F5344CB8AC3E}">
        <p14:creationId xmlns:p14="http://schemas.microsoft.com/office/powerpoint/2010/main" val="265378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7473B-0E6B-4604-B3CC-B6887C42BAB8}"/>
              </a:ext>
            </a:extLst>
          </p:cNvPr>
          <p:cNvSpPr>
            <a:spLocks noGrp="1"/>
          </p:cNvSpPr>
          <p:nvPr>
            <p:ph type="title"/>
          </p:nvPr>
        </p:nvSpPr>
        <p:spPr>
          <a:xfrm>
            <a:off x="0" y="74992"/>
            <a:ext cx="11617934" cy="532809"/>
          </a:xfrm>
        </p:spPr>
        <p:txBody>
          <a:bodyPr/>
          <a:lstStyle/>
          <a:p>
            <a:r>
              <a:rPr lang="en-US" sz="2800" dirty="0"/>
              <a:t>Collateral Team Functions Divided up into 3 Broad Areas</a:t>
            </a:r>
          </a:p>
        </p:txBody>
      </p:sp>
      <p:graphicFrame>
        <p:nvGraphicFramePr>
          <p:cNvPr id="4" name="Table 4">
            <a:extLst>
              <a:ext uri="{FF2B5EF4-FFF2-40B4-BE49-F238E27FC236}">
                <a16:creationId xmlns:a16="http://schemas.microsoft.com/office/drawing/2014/main" id="{917985E5-0ADA-40F3-BC9B-3235503A4C60}"/>
              </a:ext>
            </a:extLst>
          </p:cNvPr>
          <p:cNvGraphicFramePr>
            <a:graphicFrameLocks noGrp="1"/>
          </p:cNvGraphicFramePr>
          <p:nvPr>
            <p:ph sz="quarter" idx="28"/>
            <p:extLst>
              <p:ext uri="{D42A27DB-BD31-4B8C-83A1-F6EECF244321}">
                <p14:modId xmlns:p14="http://schemas.microsoft.com/office/powerpoint/2010/main" val="2982044241"/>
              </p:ext>
            </p:extLst>
          </p:nvPr>
        </p:nvGraphicFramePr>
        <p:xfrm>
          <a:off x="273376" y="795308"/>
          <a:ext cx="11344557" cy="3444240"/>
        </p:xfrm>
        <a:graphic>
          <a:graphicData uri="http://schemas.openxmlformats.org/drawingml/2006/table">
            <a:tbl>
              <a:tblPr firstRow="1" bandRow="1">
                <a:tableStyleId>{284E427A-3D55-4303-BF80-6455036E1DE7}</a:tableStyleId>
              </a:tblPr>
              <a:tblGrid>
                <a:gridCol w="3654379">
                  <a:extLst>
                    <a:ext uri="{9D8B030D-6E8A-4147-A177-3AD203B41FA5}">
                      <a16:colId xmlns:a16="http://schemas.microsoft.com/office/drawing/2014/main" val="4135431951"/>
                    </a:ext>
                  </a:extLst>
                </a:gridCol>
                <a:gridCol w="4022579">
                  <a:extLst>
                    <a:ext uri="{9D8B030D-6E8A-4147-A177-3AD203B41FA5}">
                      <a16:colId xmlns:a16="http://schemas.microsoft.com/office/drawing/2014/main" val="263131710"/>
                    </a:ext>
                  </a:extLst>
                </a:gridCol>
                <a:gridCol w="3667599">
                  <a:extLst>
                    <a:ext uri="{9D8B030D-6E8A-4147-A177-3AD203B41FA5}">
                      <a16:colId xmlns:a16="http://schemas.microsoft.com/office/drawing/2014/main" val="1090574199"/>
                    </a:ext>
                  </a:extLst>
                </a:gridCol>
              </a:tblGrid>
              <a:tr h="370840">
                <a:tc>
                  <a:txBody>
                    <a:bodyPr/>
                    <a:lstStyle/>
                    <a:p>
                      <a:pPr algn="ctr"/>
                      <a:r>
                        <a:rPr lang="en-US" sz="2200" dirty="0"/>
                        <a:t>OPC &amp; TO </a:t>
                      </a:r>
                    </a:p>
                    <a:p>
                      <a:pPr algn="ctr"/>
                      <a:r>
                        <a:rPr lang="en-US" sz="2200" dirty="0">
                          <a:solidFill>
                            <a:srgbClr val="FFFF00"/>
                          </a:solidFill>
                        </a:rPr>
                        <a:t>Todd Lukanc</a:t>
                      </a:r>
                    </a:p>
                    <a:p>
                      <a:pPr algn="ctr"/>
                      <a:r>
                        <a:rPr lang="en-US" sz="2000" dirty="0">
                          <a:solidFill>
                            <a:srgbClr val="FFFF00"/>
                          </a:solidFill>
                        </a:rPr>
                        <a:t>(Ted Taylor’s org)</a:t>
                      </a:r>
                    </a:p>
                  </a:txBody>
                  <a:tcPr/>
                </a:tc>
                <a:tc>
                  <a:txBody>
                    <a:bodyPr/>
                    <a:lstStyle/>
                    <a:p>
                      <a:pPr algn="ctr"/>
                      <a:r>
                        <a:rPr lang="en-US" sz="2200" dirty="0"/>
                        <a:t>Device Engineering</a:t>
                      </a:r>
                    </a:p>
                    <a:p>
                      <a:pPr algn="ctr"/>
                      <a:r>
                        <a:rPr lang="en-US" sz="2200" dirty="0">
                          <a:solidFill>
                            <a:srgbClr val="FFFF00"/>
                          </a:solidFill>
                        </a:rPr>
                        <a:t>Sanjay Rangan</a:t>
                      </a:r>
                    </a:p>
                    <a:p>
                      <a:pPr algn="ctr"/>
                      <a:r>
                        <a:rPr lang="en-US" sz="2000" dirty="0">
                          <a:solidFill>
                            <a:srgbClr val="FFFF00"/>
                          </a:solidFill>
                        </a:rPr>
                        <a:t>(Chuck Dennison’s Org)</a:t>
                      </a:r>
                    </a:p>
                  </a:txBody>
                  <a:tcPr/>
                </a:tc>
                <a:tc>
                  <a:txBody>
                    <a:bodyPr/>
                    <a:lstStyle/>
                    <a:p>
                      <a:pPr algn="ctr"/>
                      <a:r>
                        <a:rPr lang="en-US" sz="2200" dirty="0"/>
                        <a:t>PF / Modeling</a:t>
                      </a:r>
                    </a:p>
                    <a:p>
                      <a:pPr algn="ctr"/>
                      <a:r>
                        <a:rPr lang="en-US" sz="2200" dirty="0">
                          <a:solidFill>
                            <a:srgbClr val="FFFF00"/>
                          </a:solidFill>
                        </a:rPr>
                        <a:t>Derchang Kau</a:t>
                      </a:r>
                    </a:p>
                    <a:p>
                      <a:pPr algn="ctr"/>
                      <a:r>
                        <a:rPr lang="en-US" sz="2000" dirty="0">
                          <a:solidFill>
                            <a:srgbClr val="FFFF00"/>
                          </a:solidFill>
                        </a:rPr>
                        <a:t>(Al Fazio’s Org)</a:t>
                      </a:r>
                    </a:p>
                  </a:txBody>
                  <a:tcPr/>
                </a:tc>
                <a:extLst>
                  <a:ext uri="{0D108BD9-81ED-4DB2-BD59-A6C34878D82A}">
                    <a16:rowId xmlns:a16="http://schemas.microsoft.com/office/drawing/2014/main" val="1093126876"/>
                  </a:ext>
                </a:extLst>
              </a:tr>
              <a:tr h="370840">
                <a:tc>
                  <a:txBody>
                    <a:bodyPr/>
                    <a:lstStyle/>
                    <a:p>
                      <a:pPr marL="0" marR="0" lvl="0" indent="0" algn="ctr" defTabSz="609600" eaLnBrk="1" fontAlgn="auto" latinLnBrk="0" hangingPunct="1">
                        <a:lnSpc>
                          <a:spcPct val="100000"/>
                        </a:lnSpc>
                        <a:spcBef>
                          <a:spcPts val="0"/>
                        </a:spcBef>
                        <a:spcAft>
                          <a:spcPts val="0"/>
                        </a:spcAft>
                        <a:buClrTx/>
                        <a:buSzTx/>
                        <a:buFontTx/>
                        <a:buNone/>
                        <a:tabLst/>
                        <a:defRPr/>
                      </a:pPr>
                      <a:r>
                        <a:rPr lang="en-US" sz="2000" dirty="0"/>
                        <a:t>OPC </a:t>
                      </a:r>
                    </a:p>
                  </a:txBody>
                  <a:tcPr/>
                </a:tc>
                <a:tc>
                  <a:txBody>
                    <a:bodyPr/>
                    <a:lstStyle/>
                    <a:p>
                      <a:pPr algn="ctr"/>
                      <a:r>
                        <a:rPr lang="en-US" sz="2000" dirty="0">
                          <a:solidFill>
                            <a:srgbClr val="FF0000"/>
                          </a:solidFill>
                        </a:rPr>
                        <a:t>Design Rule</a:t>
                      </a:r>
                    </a:p>
                  </a:txBody>
                  <a:tcPr/>
                </a:tc>
                <a:tc>
                  <a:txBody>
                    <a:bodyPr/>
                    <a:lstStyle/>
                    <a:p>
                      <a:pPr algn="ctr"/>
                      <a:r>
                        <a:rPr lang="en-US" sz="2000" dirty="0"/>
                        <a:t>TCAD</a:t>
                      </a:r>
                    </a:p>
                  </a:txBody>
                  <a:tcPr/>
                </a:tc>
                <a:extLst>
                  <a:ext uri="{0D108BD9-81ED-4DB2-BD59-A6C34878D82A}">
                    <a16:rowId xmlns:a16="http://schemas.microsoft.com/office/drawing/2014/main" val="421627202"/>
                  </a:ext>
                </a:extLst>
              </a:tr>
              <a:tr h="370840">
                <a:tc>
                  <a:txBody>
                    <a:bodyPr/>
                    <a:lstStyle/>
                    <a:p>
                      <a:pPr marL="0" marR="0" lvl="0" indent="0" algn="ctr" defTabSz="609600" eaLnBrk="1" fontAlgn="auto" latinLnBrk="0" hangingPunct="1">
                        <a:lnSpc>
                          <a:spcPct val="100000"/>
                        </a:lnSpc>
                        <a:spcBef>
                          <a:spcPts val="0"/>
                        </a:spcBef>
                        <a:spcAft>
                          <a:spcPts val="0"/>
                        </a:spcAft>
                        <a:buClrTx/>
                        <a:buSzTx/>
                        <a:buFontTx/>
                        <a:buNone/>
                        <a:tabLst/>
                        <a:defRPr/>
                      </a:pPr>
                      <a:r>
                        <a:rPr lang="en-US" sz="2000" b="0" u="none" strike="noStrike" cap="none" spc="0" baseline="0" dirty="0">
                          <a:solidFill>
                            <a:schemeClr val="tx1"/>
                          </a:solidFill>
                          <a:uFillTx/>
                          <a:sym typeface="Intel Clear"/>
                        </a:rPr>
                        <a:t>Generator/DFM</a:t>
                      </a:r>
                      <a:endParaRPr lang="en-US" sz="2000" b="0" i="0" u="none" strike="noStrike" cap="none" spc="0" baseline="0" dirty="0">
                        <a:solidFill>
                          <a:schemeClr val="tx1"/>
                        </a:solidFill>
                        <a:uFillTx/>
                        <a:latin typeface="+mn-lt"/>
                        <a:ea typeface="+mn-ea"/>
                        <a:cs typeface="+mn-cs"/>
                        <a:sym typeface="Intel Clear"/>
                      </a:endParaRPr>
                    </a:p>
                  </a:txBody>
                  <a:tcPr/>
                </a:tc>
                <a:tc>
                  <a:txBody>
                    <a:bodyPr/>
                    <a:lstStyle/>
                    <a:p>
                      <a:pPr algn="ctr"/>
                      <a:r>
                        <a:rPr lang="en-US" sz="2000" dirty="0">
                          <a:solidFill>
                            <a:srgbClr val="FF0000"/>
                          </a:solidFill>
                        </a:rPr>
                        <a:t>Collateral </a:t>
                      </a:r>
                      <a:r>
                        <a:rPr lang="en-US" sz="2000" dirty="0" err="1">
                          <a:solidFill>
                            <a:srgbClr val="FF0000"/>
                          </a:solidFill>
                        </a:rPr>
                        <a:t>Def’n</a:t>
                      </a:r>
                      <a:endParaRPr lang="en-US" sz="2000" dirty="0">
                        <a:solidFill>
                          <a:srgbClr val="FF0000"/>
                        </a:solidFill>
                      </a:endParaRPr>
                    </a:p>
                  </a:txBody>
                  <a:tcPr/>
                </a:tc>
                <a:tc>
                  <a:txBody>
                    <a:bodyPr/>
                    <a:lstStyle/>
                    <a:p>
                      <a:pPr algn="ctr"/>
                      <a:r>
                        <a:rPr lang="en-US" sz="2000" dirty="0"/>
                        <a:t>Compact Modeling</a:t>
                      </a:r>
                    </a:p>
                  </a:txBody>
                  <a:tcPr/>
                </a:tc>
                <a:extLst>
                  <a:ext uri="{0D108BD9-81ED-4DB2-BD59-A6C34878D82A}">
                    <a16:rowId xmlns:a16="http://schemas.microsoft.com/office/drawing/2014/main" val="233327106"/>
                  </a:ext>
                </a:extLst>
              </a:tr>
              <a:tr h="370840">
                <a:tc>
                  <a:txBody>
                    <a:bodyPr/>
                    <a:lstStyle/>
                    <a:p>
                      <a:pPr marL="0" marR="0" lvl="0" indent="0" algn="ctr" defTabSz="609600" eaLnBrk="1" fontAlgn="auto" latinLnBrk="0" hangingPunct="1">
                        <a:lnSpc>
                          <a:spcPct val="100000"/>
                        </a:lnSpc>
                        <a:spcBef>
                          <a:spcPts val="0"/>
                        </a:spcBef>
                        <a:spcAft>
                          <a:spcPts val="0"/>
                        </a:spcAft>
                        <a:buClrTx/>
                        <a:buSzTx/>
                        <a:buFontTx/>
                        <a:buNone/>
                        <a:tabLst/>
                        <a:defRPr/>
                      </a:pPr>
                      <a:r>
                        <a:rPr lang="en-US" sz="2000" b="0" u="none" strike="noStrike" cap="none" spc="0" baseline="0" dirty="0">
                          <a:solidFill>
                            <a:schemeClr val="tx1"/>
                          </a:solidFill>
                          <a:uFillTx/>
                          <a:sym typeface="Intel Clear"/>
                        </a:rPr>
                        <a:t>Scribe Integration </a:t>
                      </a:r>
                      <a:endParaRPr lang="en-US" sz="2000" b="0" i="0" u="none" strike="noStrike" cap="none" spc="0" baseline="0" dirty="0">
                        <a:solidFill>
                          <a:schemeClr val="tx1"/>
                        </a:solidFill>
                        <a:uFillTx/>
                        <a:latin typeface="+mn-lt"/>
                        <a:ea typeface="+mn-ea"/>
                        <a:cs typeface="+mn-cs"/>
                        <a:sym typeface="Intel Clear"/>
                      </a:endParaRPr>
                    </a:p>
                  </a:txBody>
                  <a:tcPr/>
                </a:tc>
                <a:tc>
                  <a:txBody>
                    <a:bodyPr/>
                    <a:lstStyle/>
                    <a:p>
                      <a:pPr algn="ctr"/>
                      <a:r>
                        <a:rPr lang="en-US" sz="2000" dirty="0">
                          <a:solidFill>
                            <a:srgbClr val="FF0000"/>
                          </a:solidFill>
                        </a:rPr>
                        <a:t>CMOS / Proc-Prod Interaction</a:t>
                      </a:r>
                    </a:p>
                  </a:txBody>
                  <a:tcPr/>
                </a:tc>
                <a:tc>
                  <a:txBody>
                    <a:bodyPr/>
                    <a:lstStyle/>
                    <a:p>
                      <a:pPr algn="ctr"/>
                      <a:endParaRPr lang="en-US" sz="2000" dirty="0"/>
                    </a:p>
                  </a:txBody>
                  <a:tcPr/>
                </a:tc>
                <a:extLst>
                  <a:ext uri="{0D108BD9-81ED-4DB2-BD59-A6C34878D82A}">
                    <a16:rowId xmlns:a16="http://schemas.microsoft.com/office/drawing/2014/main" val="2106760693"/>
                  </a:ext>
                </a:extLst>
              </a:tr>
              <a:tr h="370840">
                <a:tc>
                  <a:txBody>
                    <a:bodyPr/>
                    <a:lstStyle/>
                    <a:p>
                      <a:pPr marL="0" marR="0" lvl="0" indent="0" algn="ctr" defTabSz="609600" eaLnBrk="1" fontAlgn="auto" latinLnBrk="0" hangingPunct="1">
                        <a:lnSpc>
                          <a:spcPct val="100000"/>
                        </a:lnSpc>
                        <a:spcBef>
                          <a:spcPts val="0"/>
                        </a:spcBef>
                        <a:spcAft>
                          <a:spcPts val="0"/>
                        </a:spcAft>
                        <a:buClrTx/>
                        <a:buSzTx/>
                        <a:buFontTx/>
                        <a:buNone/>
                        <a:tabLst/>
                        <a:defRPr/>
                      </a:pPr>
                      <a:r>
                        <a:rPr lang="en-US" sz="2000" dirty="0"/>
                        <a:t>Tape Out</a:t>
                      </a:r>
                    </a:p>
                  </a:txBody>
                  <a:tcPr/>
                </a:tc>
                <a:tc>
                  <a:txBody>
                    <a:bodyPr/>
                    <a:lstStyle/>
                    <a:p>
                      <a:pPr algn="ctr"/>
                      <a:r>
                        <a:rPr lang="en-US" sz="2000" dirty="0">
                          <a:solidFill>
                            <a:srgbClr val="FF0000"/>
                          </a:solidFill>
                        </a:rPr>
                        <a:t>Test Chip </a:t>
                      </a:r>
                    </a:p>
                  </a:txBody>
                  <a:tcPr/>
                </a:tc>
                <a:tc>
                  <a:txBody>
                    <a:bodyPr/>
                    <a:lstStyle/>
                    <a:p>
                      <a:pPr algn="ctr"/>
                      <a:endParaRPr lang="en-US" sz="2000" dirty="0"/>
                    </a:p>
                  </a:txBody>
                  <a:tcPr/>
                </a:tc>
                <a:extLst>
                  <a:ext uri="{0D108BD9-81ED-4DB2-BD59-A6C34878D82A}">
                    <a16:rowId xmlns:a16="http://schemas.microsoft.com/office/drawing/2014/main" val="2892985875"/>
                  </a:ext>
                </a:extLst>
              </a:tr>
              <a:tr h="370840">
                <a:tc>
                  <a:txBody>
                    <a:bodyPr/>
                    <a:lstStyle/>
                    <a:p>
                      <a:pPr algn="ctr"/>
                      <a:r>
                        <a:rPr lang="en-US" sz="2000" dirty="0"/>
                        <a:t>Mask Engineering</a:t>
                      </a:r>
                    </a:p>
                  </a:txBody>
                  <a:tcPr/>
                </a:tc>
                <a:tc>
                  <a:txBody>
                    <a:bodyPr/>
                    <a:lstStyle/>
                    <a:p>
                      <a:pPr algn="ctr"/>
                      <a:r>
                        <a:rPr lang="en-US" sz="2000" b="0" u="none" strike="noStrike" cap="none" spc="0" baseline="0" dirty="0">
                          <a:solidFill>
                            <a:srgbClr val="FF0000"/>
                          </a:solidFill>
                          <a:uFillTx/>
                          <a:sym typeface="Intel Clear"/>
                        </a:rPr>
                        <a:t>Layout</a:t>
                      </a:r>
                      <a:endParaRPr lang="en-US" sz="2000" b="0" i="0" u="none" strike="noStrike" cap="none" spc="0" baseline="0" dirty="0">
                        <a:solidFill>
                          <a:srgbClr val="FF0000"/>
                        </a:solidFill>
                        <a:uFillTx/>
                        <a:latin typeface="+mn-lt"/>
                        <a:ea typeface="+mn-ea"/>
                        <a:cs typeface="+mn-cs"/>
                        <a:sym typeface="Intel Clear"/>
                      </a:endParaRPr>
                    </a:p>
                  </a:txBody>
                  <a:tcPr/>
                </a:tc>
                <a:tc>
                  <a:txBody>
                    <a:bodyPr/>
                    <a:lstStyle/>
                    <a:p>
                      <a:pPr algn="ctr"/>
                      <a:endParaRPr lang="en-US" sz="2000" dirty="0"/>
                    </a:p>
                  </a:txBody>
                  <a:tcPr/>
                </a:tc>
                <a:extLst>
                  <a:ext uri="{0D108BD9-81ED-4DB2-BD59-A6C34878D82A}">
                    <a16:rowId xmlns:a16="http://schemas.microsoft.com/office/drawing/2014/main" val="2834432318"/>
                  </a:ext>
                </a:extLst>
              </a:tr>
              <a:tr h="370840">
                <a:tc>
                  <a:txBody>
                    <a:bodyPr/>
                    <a:lstStyle/>
                    <a:p>
                      <a:pPr algn="ctr"/>
                      <a:r>
                        <a:rPr lang="en-US" sz="2000" dirty="0"/>
                        <a:t>Project </a:t>
                      </a:r>
                      <a:r>
                        <a:rPr lang="en-US" sz="2000" dirty="0" err="1"/>
                        <a:t>Mgmt</a:t>
                      </a:r>
                      <a:endParaRPr lang="en-US" sz="2000" dirty="0"/>
                    </a:p>
                  </a:txBody>
                  <a:tcPr/>
                </a:tc>
                <a:tc>
                  <a:txBody>
                    <a:bodyPr/>
                    <a:lstStyle/>
                    <a:p>
                      <a:pPr algn="ctr"/>
                      <a:r>
                        <a:rPr lang="en-US" sz="2000" dirty="0">
                          <a:solidFill>
                            <a:srgbClr val="FF0000"/>
                          </a:solidFill>
                        </a:rPr>
                        <a:t>Parametric Test</a:t>
                      </a:r>
                    </a:p>
                  </a:txBody>
                  <a:tcPr/>
                </a:tc>
                <a:tc>
                  <a:txBody>
                    <a:bodyPr/>
                    <a:lstStyle/>
                    <a:p>
                      <a:pPr algn="ctr"/>
                      <a:endParaRPr lang="en-US" sz="2000" dirty="0"/>
                    </a:p>
                  </a:txBody>
                  <a:tcPr/>
                </a:tc>
                <a:extLst>
                  <a:ext uri="{0D108BD9-81ED-4DB2-BD59-A6C34878D82A}">
                    <a16:rowId xmlns:a16="http://schemas.microsoft.com/office/drawing/2014/main" val="3286617921"/>
                  </a:ext>
                </a:extLst>
              </a:tr>
            </a:tbl>
          </a:graphicData>
        </a:graphic>
      </p:graphicFrame>
      <p:sp>
        <p:nvSpPr>
          <p:cNvPr id="6" name="TextBox 5">
            <a:extLst>
              <a:ext uri="{FF2B5EF4-FFF2-40B4-BE49-F238E27FC236}">
                <a16:creationId xmlns:a16="http://schemas.microsoft.com/office/drawing/2014/main" id="{286AABBF-2653-4D01-876B-CBE66D41061F}"/>
              </a:ext>
            </a:extLst>
          </p:cNvPr>
          <p:cNvSpPr txBox="1"/>
          <p:nvPr/>
        </p:nvSpPr>
        <p:spPr>
          <a:xfrm>
            <a:off x="122549" y="4427055"/>
            <a:ext cx="11495384" cy="1846659"/>
          </a:xfrm>
          <a:prstGeom prst="rect">
            <a:avLst/>
          </a:prstGeom>
          <a:noFill/>
          <a:ln w="12700"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defTabSz="2438338">
              <a:lnSpc>
                <a:spcPct val="100000"/>
              </a:lnSpc>
              <a:spcBef>
                <a:spcPts val="0"/>
              </a:spcBef>
            </a:pPr>
            <a:r>
              <a:rPr lang="en-US" sz="2000" dirty="0">
                <a:solidFill>
                  <a:schemeClr val="tx1">
                    <a:lumMod val="95000"/>
                  </a:schemeClr>
                </a:solidFill>
                <a:sym typeface="Wingdings" panose="05000000000000000000" pitchFamily="2" charset="2"/>
              </a:rPr>
              <a:t>The Org changes will take place in January.  However, the 1</a:t>
            </a:r>
            <a:r>
              <a:rPr lang="en-US" sz="2000" baseline="30000" dirty="0">
                <a:solidFill>
                  <a:schemeClr val="tx1">
                    <a:lumMod val="95000"/>
                  </a:schemeClr>
                </a:solidFill>
                <a:sym typeface="Wingdings" panose="05000000000000000000" pitchFamily="2" charset="2"/>
              </a:rPr>
              <a:t>st</a:t>
            </a:r>
            <a:r>
              <a:rPr lang="en-US" sz="2000" dirty="0">
                <a:solidFill>
                  <a:schemeClr val="tx1">
                    <a:lumMod val="95000"/>
                  </a:schemeClr>
                </a:solidFill>
                <a:sym typeface="Wingdings" panose="05000000000000000000" pitchFamily="2" charset="2"/>
              </a:rPr>
              <a:t> priority is to deliver on </a:t>
            </a:r>
            <a:r>
              <a:rPr lang="en-US" sz="2000" u="sng" dirty="0">
                <a:solidFill>
                  <a:schemeClr val="tx1">
                    <a:lumMod val="95000"/>
                  </a:schemeClr>
                </a:solidFill>
                <a:sym typeface="Wingdings" panose="05000000000000000000" pitchFamily="2" charset="2"/>
              </a:rPr>
              <a:t>all </a:t>
            </a:r>
            <a:r>
              <a:rPr lang="en-US" sz="2000" dirty="0">
                <a:solidFill>
                  <a:schemeClr val="tx1">
                    <a:lumMod val="95000"/>
                  </a:schemeClr>
                </a:solidFill>
                <a:sym typeface="Wingdings" panose="05000000000000000000" pitchFamily="2" charset="2"/>
              </a:rPr>
              <a:t>commitments for </a:t>
            </a:r>
            <a:r>
              <a:rPr lang="en-US" sz="2000" u="sng" dirty="0">
                <a:solidFill>
                  <a:schemeClr val="tx1">
                    <a:lumMod val="95000"/>
                  </a:schemeClr>
                </a:solidFill>
                <a:sym typeface="Wingdings" panose="05000000000000000000" pitchFamily="2" charset="2"/>
              </a:rPr>
              <a:t>both</a:t>
            </a:r>
            <a:r>
              <a:rPr lang="en-US" sz="2000" dirty="0">
                <a:solidFill>
                  <a:schemeClr val="tx1">
                    <a:lumMod val="95000"/>
                  </a:schemeClr>
                </a:solidFill>
                <a:sym typeface="Wingdings" panose="05000000000000000000" pitchFamily="2" charset="2"/>
              </a:rPr>
              <a:t> Optane &amp; NAND &amp; then hiring/training so that both orgs can stand on its own as soon as possible:</a:t>
            </a:r>
          </a:p>
          <a:p>
            <a:pPr lvl="6" defTabSz="687388">
              <a:lnSpc>
                <a:spcPct val="100000"/>
              </a:lnSpc>
              <a:spcBef>
                <a:spcPts val="0"/>
              </a:spcBef>
            </a:pPr>
            <a:r>
              <a:rPr lang="en-US" sz="2000" dirty="0">
                <a:solidFill>
                  <a:srgbClr val="92D050"/>
                </a:solidFill>
              </a:rPr>
              <a:t>	</a:t>
            </a:r>
            <a:r>
              <a:rPr kumimoji="0" lang="en-US" sz="2000" b="0" i="0" u="none" strike="noStrike" cap="none" spc="0" normalizeH="0" baseline="0" dirty="0">
                <a:ln>
                  <a:noFill/>
                </a:ln>
                <a:solidFill>
                  <a:srgbClr val="92D050"/>
                </a:solidFill>
                <a:effectLst/>
                <a:uFillTx/>
                <a:latin typeface="+mn-lt"/>
                <a:ea typeface="+mn-ea"/>
                <a:cs typeface="+mn-cs"/>
                <a:sym typeface="Helvetica Neue"/>
              </a:rPr>
              <a:t>Green  line items </a:t>
            </a:r>
            <a:r>
              <a:rPr kumimoji="0" lang="en-US" sz="2000" b="0" i="0" u="none" strike="noStrike" cap="none" spc="0" normalizeH="0" baseline="0" dirty="0">
                <a:ln>
                  <a:noFill/>
                </a:ln>
                <a:solidFill>
                  <a:srgbClr val="92D050"/>
                </a:solidFill>
                <a:effectLst/>
                <a:uFillTx/>
                <a:latin typeface="+mn-lt"/>
                <a:ea typeface="+mn-ea"/>
                <a:cs typeface="+mn-cs"/>
                <a:sym typeface="Wingdings" panose="05000000000000000000" pitchFamily="2" charset="2"/>
              </a:rPr>
              <a:t> Integrate into IOG Jan, ‘21 (No NAND-Optane resource conflicts expected)</a:t>
            </a:r>
            <a:endParaRPr lang="en-US" sz="2000" dirty="0">
              <a:solidFill>
                <a:srgbClr val="92D050"/>
              </a:solidFill>
              <a:sym typeface="Wingdings" panose="05000000000000000000" pitchFamily="2" charset="2"/>
            </a:endParaRPr>
          </a:p>
          <a:p>
            <a:pPr lvl="6" defTabSz="687388">
              <a:lnSpc>
                <a:spcPct val="100000"/>
              </a:lnSpc>
              <a:spcBef>
                <a:spcPts val="0"/>
              </a:spcBef>
            </a:pPr>
            <a:r>
              <a:rPr lang="en-US" sz="2000" dirty="0">
                <a:solidFill>
                  <a:srgbClr val="92D050"/>
                </a:solidFill>
                <a:sym typeface="Wingdings" panose="05000000000000000000" pitchFamily="2" charset="2"/>
              </a:rPr>
              <a:t>	</a:t>
            </a:r>
            <a:r>
              <a:rPr lang="en-US" sz="2000" dirty="0">
                <a:solidFill>
                  <a:schemeClr val="tx1">
                    <a:lumMod val="95000"/>
                  </a:schemeClr>
                </a:solidFill>
                <a:sym typeface="Wingdings" panose="05000000000000000000" pitchFamily="2" charset="2"/>
              </a:rPr>
              <a:t>White  line items  Full separation of tasks &amp; deliverables requires hiring/training critical staff, 	next check-point at end-of-April, ’21 (and adjust plan </a:t>
            </a:r>
            <a:r>
              <a:rPr lang="en-US" sz="2000" i="1" u="sng" dirty="0">
                <a:solidFill>
                  <a:schemeClr val="tx1">
                    <a:lumMod val="95000"/>
                  </a:schemeClr>
                </a:solidFill>
                <a:sym typeface="Wingdings" panose="05000000000000000000" pitchFamily="2" charset="2"/>
              </a:rPr>
              <a:t>if </a:t>
            </a:r>
            <a:r>
              <a:rPr lang="en-US" sz="2000" dirty="0">
                <a:solidFill>
                  <a:schemeClr val="tx1">
                    <a:lumMod val="95000"/>
                  </a:schemeClr>
                </a:solidFill>
                <a:sym typeface="Wingdings" panose="05000000000000000000" pitchFamily="2" charset="2"/>
              </a:rPr>
              <a:t>needed)</a:t>
            </a:r>
          </a:p>
        </p:txBody>
      </p:sp>
    </p:spTree>
    <p:extLst>
      <p:ext uri="{BB962C8B-B14F-4D97-AF65-F5344CB8AC3E}">
        <p14:creationId xmlns:p14="http://schemas.microsoft.com/office/powerpoint/2010/main" val="142667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14D903-0B1F-BA4C-B608-D51861D91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797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AAFC4-2093-9C4C-BDDA-8E20557C8AB8}"/>
              </a:ext>
            </a:extLst>
          </p:cNvPr>
          <p:cNvSpPr/>
          <p:nvPr/>
        </p:nvSpPr>
        <p:spPr>
          <a:xfrm>
            <a:off x="0" y="0"/>
            <a:ext cx="12192000" cy="64297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62E0DD94-F4DC-4AB4-A291-A0F4690C3F29}"/>
              </a:ext>
            </a:extLst>
          </p:cNvPr>
          <p:cNvCxnSpPr>
            <a:cxnSpLocks/>
          </p:cNvCxnSpPr>
          <p:nvPr/>
        </p:nvCxnSpPr>
        <p:spPr>
          <a:xfrm>
            <a:off x="10580357" y="3163872"/>
            <a:ext cx="0" cy="613725"/>
          </a:xfrm>
          <a:prstGeom prst="line">
            <a:avLst/>
          </a:prstGeom>
          <a:noFill/>
          <a:ln w="19050" cap="flat" cmpd="sng" algn="ctr">
            <a:solidFill>
              <a:srgbClr val="F6CB4B"/>
            </a:solidFill>
            <a:prstDash val="solid"/>
          </a:ln>
          <a:effectLst/>
        </p:spPr>
      </p:cxnSp>
      <p:cxnSp>
        <p:nvCxnSpPr>
          <p:cNvPr id="83" name="Straight Connector 82">
            <a:extLst>
              <a:ext uri="{FF2B5EF4-FFF2-40B4-BE49-F238E27FC236}">
                <a16:creationId xmlns:a16="http://schemas.microsoft.com/office/drawing/2014/main" id="{124536B3-2DB5-441D-BD63-FF7E0F7CB20D}"/>
              </a:ext>
            </a:extLst>
          </p:cNvPr>
          <p:cNvCxnSpPr>
            <a:cxnSpLocks/>
          </p:cNvCxnSpPr>
          <p:nvPr/>
        </p:nvCxnSpPr>
        <p:spPr>
          <a:xfrm>
            <a:off x="7510376" y="1488519"/>
            <a:ext cx="0" cy="508456"/>
          </a:xfrm>
          <a:prstGeom prst="line">
            <a:avLst/>
          </a:prstGeom>
          <a:noFill/>
          <a:ln w="19050" cap="flat" cmpd="sng" algn="ctr">
            <a:solidFill>
              <a:srgbClr val="F6CB4B"/>
            </a:solidFill>
            <a:prstDash val="dash"/>
          </a:ln>
          <a:effectLst/>
        </p:spPr>
      </p:cxnSp>
      <p:cxnSp>
        <p:nvCxnSpPr>
          <p:cNvPr id="78" name="Straight Connector 77">
            <a:extLst>
              <a:ext uri="{FF2B5EF4-FFF2-40B4-BE49-F238E27FC236}">
                <a16:creationId xmlns:a16="http://schemas.microsoft.com/office/drawing/2014/main" id="{990455BA-82B3-47B3-9A94-E36526C9B017}"/>
              </a:ext>
            </a:extLst>
          </p:cNvPr>
          <p:cNvCxnSpPr>
            <a:cxnSpLocks/>
          </p:cNvCxnSpPr>
          <p:nvPr/>
        </p:nvCxnSpPr>
        <p:spPr>
          <a:xfrm>
            <a:off x="5550853" y="1500239"/>
            <a:ext cx="0" cy="508456"/>
          </a:xfrm>
          <a:prstGeom prst="line">
            <a:avLst/>
          </a:prstGeom>
          <a:noFill/>
          <a:ln w="19050" cap="flat" cmpd="sng" algn="ctr">
            <a:solidFill>
              <a:srgbClr val="F6CB4B"/>
            </a:solidFill>
            <a:prstDash val="dash"/>
          </a:ln>
          <a:effectLst/>
        </p:spPr>
      </p:cxnSp>
      <p:cxnSp>
        <p:nvCxnSpPr>
          <p:cNvPr id="77" name="Straight Connector 76">
            <a:extLst>
              <a:ext uri="{FF2B5EF4-FFF2-40B4-BE49-F238E27FC236}">
                <a16:creationId xmlns:a16="http://schemas.microsoft.com/office/drawing/2014/main" id="{91D7017C-6D6A-47A4-A5E5-E6E7B9501A29}"/>
              </a:ext>
            </a:extLst>
          </p:cNvPr>
          <p:cNvCxnSpPr>
            <a:cxnSpLocks/>
          </p:cNvCxnSpPr>
          <p:nvPr/>
        </p:nvCxnSpPr>
        <p:spPr>
          <a:xfrm>
            <a:off x="5550449" y="1022474"/>
            <a:ext cx="0" cy="466045"/>
          </a:xfrm>
          <a:prstGeom prst="line">
            <a:avLst/>
          </a:prstGeom>
          <a:noFill/>
          <a:ln w="19050" cap="flat" cmpd="sng" algn="ctr">
            <a:solidFill>
              <a:schemeClr val="accent2"/>
            </a:solidFill>
            <a:prstDash val="solid"/>
          </a:ln>
          <a:effectLst/>
        </p:spPr>
      </p:cxnSp>
      <p:cxnSp>
        <p:nvCxnSpPr>
          <p:cNvPr id="95" name="Straight Connector 94">
            <a:extLst>
              <a:ext uri="{FF2B5EF4-FFF2-40B4-BE49-F238E27FC236}">
                <a16:creationId xmlns:a16="http://schemas.microsoft.com/office/drawing/2014/main" id="{7BC6AB5A-2AC7-488F-8FE9-D63B0085C0B8}"/>
              </a:ext>
            </a:extLst>
          </p:cNvPr>
          <p:cNvCxnSpPr>
            <a:cxnSpLocks/>
          </p:cNvCxnSpPr>
          <p:nvPr/>
        </p:nvCxnSpPr>
        <p:spPr>
          <a:xfrm>
            <a:off x="9295072" y="3181313"/>
            <a:ext cx="0" cy="613725"/>
          </a:xfrm>
          <a:prstGeom prst="line">
            <a:avLst/>
          </a:prstGeom>
          <a:noFill/>
          <a:ln w="19050" cap="flat" cmpd="sng" algn="ctr">
            <a:solidFill>
              <a:srgbClr val="F6CB4B"/>
            </a:solidFill>
            <a:prstDash val="solid"/>
          </a:ln>
          <a:effectLst/>
        </p:spPr>
      </p:cxnSp>
      <p:cxnSp>
        <p:nvCxnSpPr>
          <p:cNvPr id="84" name="Straight Connector 83">
            <a:extLst>
              <a:ext uri="{FF2B5EF4-FFF2-40B4-BE49-F238E27FC236}">
                <a16:creationId xmlns:a16="http://schemas.microsoft.com/office/drawing/2014/main" id="{56B3DD25-5B11-4596-A6D4-1A2FA069C80E}"/>
              </a:ext>
            </a:extLst>
          </p:cNvPr>
          <p:cNvCxnSpPr>
            <a:cxnSpLocks/>
          </p:cNvCxnSpPr>
          <p:nvPr/>
        </p:nvCxnSpPr>
        <p:spPr>
          <a:xfrm flipH="1">
            <a:off x="5550451" y="1479810"/>
            <a:ext cx="4120804" cy="0"/>
          </a:xfrm>
          <a:prstGeom prst="line">
            <a:avLst/>
          </a:prstGeom>
          <a:noFill/>
          <a:ln w="19050" cap="flat" cmpd="sng" algn="ctr">
            <a:solidFill>
              <a:srgbClr val="F6CB4B"/>
            </a:solidFill>
            <a:prstDash val="dash"/>
          </a:ln>
          <a:effectLst/>
        </p:spPr>
      </p:cxnSp>
      <p:sp>
        <p:nvSpPr>
          <p:cNvPr id="7" name="TextBox 6">
            <a:extLst>
              <a:ext uri="{FF2B5EF4-FFF2-40B4-BE49-F238E27FC236}">
                <a16:creationId xmlns:a16="http://schemas.microsoft.com/office/drawing/2014/main" id="{51D4978E-7F47-43B5-8F2B-565767C84891}"/>
              </a:ext>
            </a:extLst>
          </p:cNvPr>
          <p:cNvSpPr txBox="1"/>
          <p:nvPr/>
        </p:nvSpPr>
        <p:spPr>
          <a:xfrm>
            <a:off x="6011688" y="347550"/>
            <a:ext cx="2074554" cy="674924"/>
          </a:xfrm>
          <a:prstGeom prst="rect">
            <a:avLst/>
          </a:prstGeom>
          <a:noFill/>
        </p:spPr>
        <p:txBody>
          <a:bodyPr wrap="square" lIns="76197" tIns="38098" rIns="76197" bIns="38098" rtlCol="0">
            <a:spAutoFit/>
          </a:bodyPr>
          <a:lstStyle/>
          <a:p>
            <a:pPr lvl="0" defTabSz="457178">
              <a:lnSpc>
                <a:spcPct val="80000"/>
              </a:lnSpc>
              <a:defRPr/>
            </a:pPr>
            <a:r>
              <a:rPr lang="en-US" sz="1600" dirty="0" err="1">
                <a:solidFill>
                  <a:prstClr val="white"/>
                </a:solidFill>
                <a:latin typeface="Intel Clear" panose="020B0604020203020204" pitchFamily="34" charset="0"/>
                <a:ea typeface="Intel Clear" panose="020B0604020203020204" pitchFamily="34" charset="0"/>
                <a:cs typeface="Intel Clear" panose="020B0604020203020204" pitchFamily="34" charset="0"/>
              </a:rPr>
              <a:t>Alper</a:t>
            </a:r>
            <a:r>
              <a:rPr lang="en-US" sz="1600" dirty="0">
                <a:solidFill>
                  <a:prstClr val="white"/>
                </a:solidFill>
                <a:latin typeface="Intel Clear" panose="020B0604020203020204" pitchFamily="34" charset="0"/>
                <a:ea typeface="Intel Clear" panose="020B0604020203020204" pitchFamily="34" charset="0"/>
                <a:cs typeface="Intel Clear" panose="020B0604020203020204" pitchFamily="34" charset="0"/>
              </a:rPr>
              <a:t> </a:t>
            </a:r>
            <a:r>
              <a:rPr lang="en-US" sz="1600" dirty="0" err="1">
                <a:solidFill>
                  <a:prstClr val="white"/>
                </a:solidFill>
                <a:latin typeface="Intel Clear" panose="020B0604020203020204" pitchFamily="34" charset="0"/>
                <a:ea typeface="Intel Clear" panose="020B0604020203020204" pitchFamily="34" charset="0"/>
                <a:cs typeface="Intel Clear" panose="020B0604020203020204" pitchFamily="34" charset="0"/>
              </a:rPr>
              <a:t>Ilkbahar</a:t>
            </a:r>
            <a:endParaRPr lang="en-US" sz="1600" dirty="0">
              <a:solidFill>
                <a:prstClr val="white"/>
              </a:solidFill>
              <a:latin typeface="Intel Clear" panose="020B0604020203020204" pitchFamily="34" charset="0"/>
              <a:ea typeface="Intel Clear" panose="020B0604020203020204" pitchFamily="34" charset="0"/>
              <a:cs typeface="Intel Clear" panose="020B0604020203020204" pitchFamily="34" charset="0"/>
            </a:endParaRPr>
          </a:p>
          <a:p>
            <a:pPr lvl="0" defTabSz="457178">
              <a:lnSpc>
                <a:spcPct val="80000"/>
              </a:lnSpc>
              <a:defRPr/>
            </a:pPr>
            <a:r>
              <a:rPr kumimoji="0" lang="en-US" sz="1600" b="0" i="0" u="none" strike="noStrike" kern="1200" cap="none" spc="0" normalizeH="0" baseline="0" noProof="0" dirty="0">
                <a:ln>
                  <a:noFill/>
                </a:ln>
                <a:solidFill>
                  <a:prstClr val="white"/>
                </a:solidFill>
                <a:effectLst/>
                <a:uLnTx/>
                <a:uFillTx/>
                <a:latin typeface="Intel Clear" panose="020B0604020203020204" pitchFamily="34" charset="0"/>
                <a:ea typeface="Intel Clear" panose="020B0604020203020204" pitchFamily="34" charset="0"/>
                <a:cs typeface="Intel Clear" panose="020B0604020203020204" pitchFamily="34" charset="0"/>
              </a:rPr>
              <a:t>VP, GM </a:t>
            </a:r>
          </a:p>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sp>
        <p:nvSpPr>
          <p:cNvPr id="12" name="Rectangle 11">
            <a:extLst>
              <a:ext uri="{FF2B5EF4-FFF2-40B4-BE49-F238E27FC236}">
                <a16:creationId xmlns:a16="http://schemas.microsoft.com/office/drawing/2014/main" id="{C9A168DF-BF7A-49DE-8C96-611A12F4ABAD}"/>
              </a:ext>
            </a:extLst>
          </p:cNvPr>
          <p:cNvSpPr/>
          <p:nvPr/>
        </p:nvSpPr>
        <p:spPr>
          <a:xfrm>
            <a:off x="662226" y="360249"/>
            <a:ext cx="3952999" cy="587016"/>
          </a:xfrm>
          <a:prstGeom prst="rect">
            <a:avLst/>
          </a:prstGeom>
        </p:spPr>
        <p:txBody>
          <a:bodyPr wrap="none" lIns="76197" tIns="38098" rIns="76197" bIns="38098">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Intel Clear Light"/>
                <a:ea typeface="Intel Clear Pro" panose="020B0804020202060201" pitchFamily="34" charset="0"/>
                <a:cs typeface="Intel Clear Pro" panose="020B0804020202060201" pitchFamily="34" charset="0"/>
              </a:rPr>
              <a:t>OPTANE GROUP</a:t>
            </a:r>
          </a:p>
        </p:txBody>
      </p:sp>
      <p:cxnSp>
        <p:nvCxnSpPr>
          <p:cNvPr id="13" name="Straight Connector 12">
            <a:extLst>
              <a:ext uri="{FF2B5EF4-FFF2-40B4-BE49-F238E27FC236}">
                <a16:creationId xmlns:a16="http://schemas.microsoft.com/office/drawing/2014/main" id="{58231769-16F8-4956-8D5C-6DB2191B2F46}"/>
              </a:ext>
            </a:extLst>
          </p:cNvPr>
          <p:cNvCxnSpPr>
            <a:cxnSpLocks/>
          </p:cNvCxnSpPr>
          <p:nvPr/>
        </p:nvCxnSpPr>
        <p:spPr>
          <a:xfrm>
            <a:off x="6923431" y="3190877"/>
            <a:ext cx="0" cy="613725"/>
          </a:xfrm>
          <a:prstGeom prst="line">
            <a:avLst/>
          </a:prstGeom>
          <a:noFill/>
          <a:ln w="19050" cap="flat" cmpd="sng" algn="ctr">
            <a:solidFill>
              <a:srgbClr val="F6CB4B"/>
            </a:solidFill>
            <a:prstDash val="solid"/>
          </a:ln>
          <a:effectLst/>
        </p:spPr>
      </p:cxnSp>
      <p:cxnSp>
        <p:nvCxnSpPr>
          <p:cNvPr id="14" name="Straight Connector 13">
            <a:extLst>
              <a:ext uri="{FF2B5EF4-FFF2-40B4-BE49-F238E27FC236}">
                <a16:creationId xmlns:a16="http://schemas.microsoft.com/office/drawing/2014/main" id="{27B724EA-EFF2-4664-9647-5B3EC4561A95}"/>
              </a:ext>
            </a:extLst>
          </p:cNvPr>
          <p:cNvCxnSpPr>
            <a:cxnSpLocks/>
          </p:cNvCxnSpPr>
          <p:nvPr/>
        </p:nvCxnSpPr>
        <p:spPr>
          <a:xfrm flipH="1">
            <a:off x="2638727" y="4872717"/>
            <a:ext cx="5457216" cy="15968"/>
          </a:xfrm>
          <a:prstGeom prst="line">
            <a:avLst/>
          </a:prstGeom>
          <a:noFill/>
          <a:ln w="19050" cap="flat" cmpd="sng" algn="ctr">
            <a:solidFill>
              <a:srgbClr val="F6CB4B"/>
            </a:solidFill>
            <a:prstDash val="solid"/>
          </a:ln>
          <a:effectLst/>
        </p:spPr>
      </p:cxnSp>
      <p:cxnSp>
        <p:nvCxnSpPr>
          <p:cNvPr id="17" name="Straight Connector 16">
            <a:extLst>
              <a:ext uri="{FF2B5EF4-FFF2-40B4-BE49-F238E27FC236}">
                <a16:creationId xmlns:a16="http://schemas.microsoft.com/office/drawing/2014/main" id="{5C70CF71-0B87-42E1-83CD-1E98CB94B9F1}"/>
              </a:ext>
            </a:extLst>
          </p:cNvPr>
          <p:cNvCxnSpPr>
            <a:cxnSpLocks/>
          </p:cNvCxnSpPr>
          <p:nvPr/>
        </p:nvCxnSpPr>
        <p:spPr>
          <a:xfrm flipH="1">
            <a:off x="744584" y="5283559"/>
            <a:ext cx="603008" cy="0"/>
          </a:xfrm>
          <a:prstGeom prst="line">
            <a:avLst/>
          </a:prstGeom>
          <a:noFill/>
          <a:ln w="19050" cap="flat" cmpd="sng" algn="ctr">
            <a:solidFill>
              <a:srgbClr val="F6CB4B"/>
            </a:solidFill>
            <a:prstDash val="solid"/>
          </a:ln>
          <a:effectLst/>
        </p:spPr>
      </p:cxnSp>
      <p:cxnSp>
        <p:nvCxnSpPr>
          <p:cNvPr id="18" name="Straight Connector 17">
            <a:extLst>
              <a:ext uri="{FF2B5EF4-FFF2-40B4-BE49-F238E27FC236}">
                <a16:creationId xmlns:a16="http://schemas.microsoft.com/office/drawing/2014/main" id="{4ACD8C01-B0E9-4B77-918E-8BB162E93CC0}"/>
              </a:ext>
            </a:extLst>
          </p:cNvPr>
          <p:cNvCxnSpPr>
            <a:cxnSpLocks/>
          </p:cNvCxnSpPr>
          <p:nvPr/>
        </p:nvCxnSpPr>
        <p:spPr>
          <a:xfrm flipH="1">
            <a:off x="741872" y="3746045"/>
            <a:ext cx="879893" cy="1506"/>
          </a:xfrm>
          <a:prstGeom prst="line">
            <a:avLst/>
          </a:prstGeom>
          <a:noFill/>
          <a:ln w="19050" cap="flat" cmpd="sng" algn="ctr">
            <a:solidFill>
              <a:srgbClr val="F6CB4B"/>
            </a:solidFill>
            <a:prstDash val="solid"/>
          </a:ln>
          <a:effectLst/>
        </p:spPr>
      </p:cxnSp>
      <p:cxnSp>
        <p:nvCxnSpPr>
          <p:cNvPr id="19" name="Straight Connector 18">
            <a:extLst>
              <a:ext uri="{FF2B5EF4-FFF2-40B4-BE49-F238E27FC236}">
                <a16:creationId xmlns:a16="http://schemas.microsoft.com/office/drawing/2014/main" id="{2D9A0415-1D35-4977-8522-E5BA95DAB392}"/>
              </a:ext>
            </a:extLst>
          </p:cNvPr>
          <p:cNvCxnSpPr>
            <a:cxnSpLocks/>
          </p:cNvCxnSpPr>
          <p:nvPr/>
        </p:nvCxnSpPr>
        <p:spPr>
          <a:xfrm flipH="1" flipV="1">
            <a:off x="750499" y="2361971"/>
            <a:ext cx="940278" cy="6636"/>
          </a:xfrm>
          <a:prstGeom prst="line">
            <a:avLst/>
          </a:prstGeom>
          <a:noFill/>
          <a:ln w="19050" cap="flat" cmpd="sng" algn="ctr">
            <a:solidFill>
              <a:srgbClr val="F6CB4B"/>
            </a:solidFill>
            <a:prstDash val="solid"/>
          </a:ln>
          <a:effectLst/>
        </p:spPr>
      </p:cxnSp>
      <p:sp>
        <p:nvSpPr>
          <p:cNvPr id="20" name="TextBox 19">
            <a:extLst>
              <a:ext uri="{FF2B5EF4-FFF2-40B4-BE49-F238E27FC236}">
                <a16:creationId xmlns:a16="http://schemas.microsoft.com/office/drawing/2014/main" id="{B36AF225-4948-43C0-AD72-AFDF0AAF9891}"/>
              </a:ext>
            </a:extLst>
          </p:cNvPr>
          <p:cNvSpPr txBox="1"/>
          <p:nvPr/>
        </p:nvSpPr>
        <p:spPr>
          <a:xfrm>
            <a:off x="821491" y="2847174"/>
            <a:ext cx="1710962" cy="352657"/>
          </a:xfrm>
          <a:prstGeom prst="rect">
            <a:avLst/>
          </a:prstGeom>
          <a:noFill/>
        </p:spPr>
        <p:txBody>
          <a:bodyPr wrap="square" lIns="76197" tIns="38098" rIns="76197" bIns="38098" rtlCol="0">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Alper</a:t>
            </a:r>
            <a:r>
              <a:rPr kumimoji="0" lang="en-US" sz="1100" b="0" i="0" u="none" strike="noStrike" kern="1200" cap="none" spc="0" normalizeH="0" baseline="0" noProof="0" dirty="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 </a:t>
            </a:r>
            <a:r>
              <a:rPr kumimoji="0" lang="en-US" sz="1100" b="0" i="0" u="none" strike="noStrike" kern="1200" cap="none" spc="0" normalizeH="0" baseline="0" noProof="0" dirty="0" err="1">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Ilkbahar</a:t>
            </a:r>
            <a:r>
              <a:rPr kumimoji="0" lang="en-US" sz="1100" b="0" i="0" u="none" strike="noStrike" kern="1200" cap="none" spc="0" normalizeH="0" baseline="0" noProof="0" dirty="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 VP/GM</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DPG Memory &amp; Storage</a:t>
            </a:r>
          </a:p>
        </p:txBody>
      </p:sp>
      <p:cxnSp>
        <p:nvCxnSpPr>
          <p:cNvPr id="24" name="Straight Connector 23">
            <a:extLst>
              <a:ext uri="{FF2B5EF4-FFF2-40B4-BE49-F238E27FC236}">
                <a16:creationId xmlns:a16="http://schemas.microsoft.com/office/drawing/2014/main" id="{A773E038-6514-4107-8568-27628FD5241C}"/>
              </a:ext>
            </a:extLst>
          </p:cNvPr>
          <p:cNvCxnSpPr>
            <a:cxnSpLocks/>
          </p:cNvCxnSpPr>
          <p:nvPr/>
        </p:nvCxnSpPr>
        <p:spPr>
          <a:xfrm flipH="1">
            <a:off x="741873" y="1484763"/>
            <a:ext cx="4887212" cy="0"/>
          </a:xfrm>
          <a:prstGeom prst="line">
            <a:avLst/>
          </a:prstGeom>
          <a:noFill/>
          <a:ln w="19050" cap="flat" cmpd="sng" algn="ctr">
            <a:solidFill>
              <a:srgbClr val="F6CB4B"/>
            </a:solidFill>
            <a:prstDash val="solid"/>
          </a:ln>
          <a:effectLst/>
        </p:spPr>
      </p:cxnSp>
      <p:sp>
        <p:nvSpPr>
          <p:cNvPr id="25" name="TextBox 24">
            <a:extLst>
              <a:ext uri="{FF2B5EF4-FFF2-40B4-BE49-F238E27FC236}">
                <a16:creationId xmlns:a16="http://schemas.microsoft.com/office/drawing/2014/main" id="{6958532D-BC70-4115-9660-D92ED9743238}"/>
              </a:ext>
            </a:extLst>
          </p:cNvPr>
          <p:cNvSpPr txBox="1"/>
          <p:nvPr/>
        </p:nvSpPr>
        <p:spPr>
          <a:xfrm>
            <a:off x="9095549" y="2652540"/>
            <a:ext cx="1151413"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TBD</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Legal</a:t>
            </a:r>
          </a:p>
        </p:txBody>
      </p:sp>
      <p:sp>
        <p:nvSpPr>
          <p:cNvPr id="26" name="TextBox 25">
            <a:extLst>
              <a:ext uri="{FF2B5EF4-FFF2-40B4-BE49-F238E27FC236}">
                <a16:creationId xmlns:a16="http://schemas.microsoft.com/office/drawing/2014/main" id="{7A7BACAA-DB01-4C45-863F-03FDDE4615B2}"/>
              </a:ext>
            </a:extLst>
          </p:cNvPr>
          <p:cNvSpPr txBox="1"/>
          <p:nvPr/>
        </p:nvSpPr>
        <p:spPr>
          <a:xfrm>
            <a:off x="5883280" y="2663327"/>
            <a:ext cx="1332501"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Ivan Rosinol</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Finance</a:t>
            </a:r>
          </a:p>
        </p:txBody>
      </p:sp>
      <p:sp>
        <p:nvSpPr>
          <p:cNvPr id="28" name="TextBox 33">
            <a:extLst>
              <a:ext uri="{FF2B5EF4-FFF2-40B4-BE49-F238E27FC236}">
                <a16:creationId xmlns:a16="http://schemas.microsoft.com/office/drawing/2014/main" id="{FD22AB4D-18E7-4A72-91AD-F15A90D6ED6C}"/>
              </a:ext>
            </a:extLst>
          </p:cNvPr>
          <p:cNvSpPr txBox="1"/>
          <p:nvPr/>
        </p:nvSpPr>
        <p:spPr>
          <a:xfrm>
            <a:off x="8086242" y="2672467"/>
            <a:ext cx="1115228" cy="450697"/>
          </a:xfrm>
          <a:prstGeom prst="rect">
            <a:avLst/>
          </a:prstGeom>
          <a:noFill/>
        </p:spPr>
        <p:txBody>
          <a:bodyPr wrap="square" lIns="76197" tIns="38098" rIns="76197" bIns="38098"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Genevieve Long</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HR</a:t>
            </a:r>
          </a:p>
          <a:p>
            <a:pPr marL="0" marR="0" lvl="0" indent="0" algn="ctr" defTabSz="457178" rtl="0" eaLnBrk="1" fontAlgn="auto" latinLnBrk="0" hangingPunct="1">
              <a:lnSpc>
                <a:spcPct val="8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sp>
        <p:nvSpPr>
          <p:cNvPr id="29" name="TextBox 28">
            <a:extLst>
              <a:ext uri="{FF2B5EF4-FFF2-40B4-BE49-F238E27FC236}">
                <a16:creationId xmlns:a16="http://schemas.microsoft.com/office/drawing/2014/main" id="{40C48026-F2FF-4A95-B567-778662F8F324}"/>
              </a:ext>
            </a:extLst>
          </p:cNvPr>
          <p:cNvSpPr txBox="1"/>
          <p:nvPr/>
        </p:nvSpPr>
        <p:spPr>
          <a:xfrm>
            <a:off x="4938477" y="2665480"/>
            <a:ext cx="1278152"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Jason </a:t>
            </a:r>
            <a:r>
              <a:rPr kumimoji="0" lang="en-US" sz="1000" b="0" i="0" u="none" strike="noStrike" kern="1200" cap="none" spc="0" normalizeH="0" baseline="0" noProof="0" err="1">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Fedder</a:t>
            </a:r>
            <a:endPar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Sales &amp; Marketing</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sp>
        <p:nvSpPr>
          <p:cNvPr id="30" name="TextBox 29">
            <a:extLst>
              <a:ext uri="{FF2B5EF4-FFF2-40B4-BE49-F238E27FC236}">
                <a16:creationId xmlns:a16="http://schemas.microsoft.com/office/drawing/2014/main" id="{6571F6BA-3E71-47FB-9033-895287D9E47D}"/>
              </a:ext>
            </a:extLst>
          </p:cNvPr>
          <p:cNvSpPr txBox="1"/>
          <p:nvPr/>
        </p:nvSpPr>
        <p:spPr>
          <a:xfrm>
            <a:off x="957764" y="4220165"/>
            <a:ext cx="1376003" cy="488078"/>
          </a:xfrm>
          <a:prstGeom prst="rect">
            <a:avLst/>
          </a:prstGeom>
          <a:noFill/>
        </p:spPr>
        <p:txBody>
          <a:bodyPr wrap="square" lIns="76197" tIns="38098" rIns="76197" bIns="38098" rtlCol="0">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David Tuhy, VP/GM</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 </a:t>
            </a:r>
            <a:r>
              <a:rPr kumimoji="0" lang="en-US" sz="11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DC Optane SSD (DOD)</a:t>
            </a:r>
          </a:p>
        </p:txBody>
      </p:sp>
      <p:sp>
        <p:nvSpPr>
          <p:cNvPr id="31" name="TextBox 30">
            <a:extLst>
              <a:ext uri="{FF2B5EF4-FFF2-40B4-BE49-F238E27FC236}">
                <a16:creationId xmlns:a16="http://schemas.microsoft.com/office/drawing/2014/main" id="{D60E342C-1F26-4899-B164-D21E310B2BE4}"/>
              </a:ext>
            </a:extLst>
          </p:cNvPr>
          <p:cNvSpPr txBox="1"/>
          <p:nvPr/>
        </p:nvSpPr>
        <p:spPr>
          <a:xfrm>
            <a:off x="774438" y="5761854"/>
            <a:ext cx="1758018" cy="488078"/>
          </a:xfrm>
          <a:prstGeom prst="rect">
            <a:avLst/>
          </a:prstGeom>
          <a:noFill/>
        </p:spPr>
        <p:txBody>
          <a:bodyPr wrap="square" lIns="76197" tIns="38098" rIns="76197" bIns="38098" rtlCol="0">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Sanjay Talreja, VP/GM</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Client Hybrid SSD</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pic>
        <p:nvPicPr>
          <p:cNvPr id="33" name="Picture 4" descr="image003">
            <a:extLst>
              <a:ext uri="{FF2B5EF4-FFF2-40B4-BE49-F238E27FC236}">
                <a16:creationId xmlns:a16="http://schemas.microsoft.com/office/drawing/2014/main" id="{1CBAB61A-B8CA-43D8-8F5A-54319A8DC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8" r="11815" b="48316"/>
          <a:stretch/>
        </p:blipFill>
        <p:spPr bwMode="auto">
          <a:xfrm>
            <a:off x="1179100" y="3313645"/>
            <a:ext cx="928415" cy="856812"/>
          </a:xfrm>
          <a:prstGeom prst="rect">
            <a:avLst/>
          </a:prstGeom>
          <a:noFill/>
          <a:ln w="19050">
            <a:solidFill>
              <a:srgbClr val="F6CB4B"/>
            </a:solidFill>
            <a:miter lim="800000"/>
            <a:headEnd/>
            <a:tailEnd/>
          </a:ln>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83E54686-80FA-46A2-BB1A-430CAAA4A240}"/>
              </a:ext>
            </a:extLst>
          </p:cNvPr>
          <p:cNvSpPr txBox="1"/>
          <p:nvPr/>
        </p:nvSpPr>
        <p:spPr>
          <a:xfrm>
            <a:off x="3728098" y="2665480"/>
            <a:ext cx="1505489"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Tim Noonan</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Operations</a:t>
            </a:r>
          </a:p>
          <a:p>
            <a:pPr marL="0" marR="0" lvl="0" indent="0" algn="ctr" defTabSz="457178" rtl="0" eaLnBrk="1" fontAlgn="auto" latinLnBrk="0" hangingPunct="1">
              <a:lnSpc>
                <a:spcPct val="8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cxnSp>
        <p:nvCxnSpPr>
          <p:cNvPr id="36" name="Straight Connector 35">
            <a:extLst>
              <a:ext uri="{FF2B5EF4-FFF2-40B4-BE49-F238E27FC236}">
                <a16:creationId xmlns:a16="http://schemas.microsoft.com/office/drawing/2014/main" id="{3C72CF53-8792-4DD5-BE2E-831C82839412}"/>
              </a:ext>
            </a:extLst>
          </p:cNvPr>
          <p:cNvCxnSpPr>
            <a:cxnSpLocks/>
          </p:cNvCxnSpPr>
          <p:nvPr/>
        </p:nvCxnSpPr>
        <p:spPr>
          <a:xfrm flipH="1">
            <a:off x="2638728" y="3171964"/>
            <a:ext cx="7945654" cy="22879"/>
          </a:xfrm>
          <a:prstGeom prst="line">
            <a:avLst/>
          </a:prstGeom>
          <a:noFill/>
          <a:ln w="19050" cap="flat" cmpd="sng" algn="ctr">
            <a:solidFill>
              <a:srgbClr val="F6CB4B"/>
            </a:solidFill>
            <a:prstDash val="solid"/>
          </a:ln>
          <a:effectLst/>
        </p:spPr>
      </p:cxnSp>
      <p:cxnSp>
        <p:nvCxnSpPr>
          <p:cNvPr id="37" name="Straight Connector 36">
            <a:extLst>
              <a:ext uri="{FF2B5EF4-FFF2-40B4-BE49-F238E27FC236}">
                <a16:creationId xmlns:a16="http://schemas.microsoft.com/office/drawing/2014/main" id="{C33B21FD-5FF4-4805-9454-949B7E85BD2D}"/>
              </a:ext>
            </a:extLst>
          </p:cNvPr>
          <p:cNvCxnSpPr>
            <a:cxnSpLocks/>
          </p:cNvCxnSpPr>
          <p:nvPr/>
        </p:nvCxnSpPr>
        <p:spPr>
          <a:xfrm>
            <a:off x="750498" y="1475595"/>
            <a:ext cx="0" cy="3811940"/>
          </a:xfrm>
          <a:prstGeom prst="line">
            <a:avLst/>
          </a:prstGeom>
          <a:noFill/>
          <a:ln w="19050" cap="flat" cmpd="sng" algn="ctr">
            <a:solidFill>
              <a:srgbClr val="F6CB4B"/>
            </a:solidFill>
            <a:prstDash val="solid"/>
          </a:ln>
          <a:effectLst/>
        </p:spPr>
      </p:cxnSp>
      <p:sp>
        <p:nvSpPr>
          <p:cNvPr id="38" name="TextBox 37">
            <a:extLst>
              <a:ext uri="{FF2B5EF4-FFF2-40B4-BE49-F238E27FC236}">
                <a16:creationId xmlns:a16="http://schemas.microsoft.com/office/drawing/2014/main" id="{71582008-2858-4FF7-BDF3-E5B45FF2A144}"/>
              </a:ext>
            </a:extLst>
          </p:cNvPr>
          <p:cNvSpPr txBox="1"/>
          <p:nvPr/>
        </p:nvSpPr>
        <p:spPr>
          <a:xfrm>
            <a:off x="679506" y="1604313"/>
            <a:ext cx="1952741" cy="229995"/>
          </a:xfrm>
          <a:prstGeom prst="rect">
            <a:avLst/>
          </a:prstGeom>
          <a:noFill/>
        </p:spPr>
        <p:txBody>
          <a:bodyPr wrap="square" lIns="76197" tIns="38098" rIns="76197" bIns="38098" rtlCol="0">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C000"/>
                </a:solidFill>
                <a:effectLst/>
                <a:uLnTx/>
                <a:uFillTx/>
                <a:latin typeface="Intel Clear" panose="020B0604020203020204" pitchFamily="34" charset="0"/>
                <a:ea typeface="Intel Clear" panose="020B0604020203020204" pitchFamily="34" charset="0"/>
                <a:cs typeface="Intel Clear" panose="020B0604020203020204" pitchFamily="34" charset="0"/>
              </a:rPr>
              <a:t>PRODUCT DIVISIONS</a:t>
            </a:r>
          </a:p>
        </p:txBody>
      </p:sp>
      <p:sp>
        <p:nvSpPr>
          <p:cNvPr id="39" name="TextBox 38">
            <a:extLst>
              <a:ext uri="{FF2B5EF4-FFF2-40B4-BE49-F238E27FC236}">
                <a16:creationId xmlns:a16="http://schemas.microsoft.com/office/drawing/2014/main" id="{2B0043AA-7FFB-4345-9C68-9F95641BE59B}"/>
              </a:ext>
            </a:extLst>
          </p:cNvPr>
          <p:cNvSpPr txBox="1"/>
          <p:nvPr/>
        </p:nvSpPr>
        <p:spPr>
          <a:xfrm>
            <a:off x="2691387" y="3726442"/>
            <a:ext cx="1174307" cy="352657"/>
          </a:xfrm>
          <a:prstGeom prst="rect">
            <a:avLst/>
          </a:prstGeom>
          <a:noFill/>
        </p:spPr>
        <p:txBody>
          <a:bodyPr wrap="square" lIns="76197" tIns="38098" rIns="76197" bIns="38098" rtlCol="0">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C000"/>
                </a:solidFill>
                <a:effectLst/>
                <a:uLnTx/>
                <a:uFillTx/>
                <a:latin typeface="Intel Clear" panose="020B0604020203020204" pitchFamily="34" charset="0"/>
                <a:ea typeface="Intel Clear" panose="020B0604020203020204" pitchFamily="34" charset="0"/>
                <a:cs typeface="Intel Clear" panose="020B0604020203020204" pitchFamily="34" charset="0"/>
              </a:rPr>
              <a:t>SSD CORE ENGINEERING</a:t>
            </a:r>
          </a:p>
        </p:txBody>
      </p:sp>
      <p:sp>
        <p:nvSpPr>
          <p:cNvPr id="40" name="TextBox 39">
            <a:extLst>
              <a:ext uri="{FF2B5EF4-FFF2-40B4-BE49-F238E27FC236}">
                <a16:creationId xmlns:a16="http://schemas.microsoft.com/office/drawing/2014/main" id="{A52AB522-8B75-4A56-947C-DEFE1A8608EB}"/>
              </a:ext>
            </a:extLst>
          </p:cNvPr>
          <p:cNvSpPr txBox="1"/>
          <p:nvPr/>
        </p:nvSpPr>
        <p:spPr>
          <a:xfrm>
            <a:off x="4984368" y="4375015"/>
            <a:ext cx="1426741"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Daniel Elmhurst,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Storage Firmware</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sp>
        <p:nvSpPr>
          <p:cNvPr id="41" name="TextBox 40">
            <a:extLst>
              <a:ext uri="{FF2B5EF4-FFF2-40B4-BE49-F238E27FC236}">
                <a16:creationId xmlns:a16="http://schemas.microsoft.com/office/drawing/2014/main" id="{77860366-6420-4CF4-BD21-F4DA9B3C055F}"/>
              </a:ext>
            </a:extLst>
          </p:cNvPr>
          <p:cNvSpPr txBox="1"/>
          <p:nvPr/>
        </p:nvSpPr>
        <p:spPr>
          <a:xfrm>
            <a:off x="3632124" y="4373971"/>
            <a:ext cx="1753295"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Tom Macdonald,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Storage SOC</a:t>
            </a:r>
          </a:p>
        </p:txBody>
      </p:sp>
      <p:sp>
        <p:nvSpPr>
          <p:cNvPr id="42" name="TextBox 41">
            <a:extLst>
              <a:ext uri="{FF2B5EF4-FFF2-40B4-BE49-F238E27FC236}">
                <a16:creationId xmlns:a16="http://schemas.microsoft.com/office/drawing/2014/main" id="{0CAE485F-F7EF-4D41-8899-6200A96D0AD3}"/>
              </a:ext>
            </a:extLst>
          </p:cNvPr>
          <p:cNvSpPr txBox="1"/>
          <p:nvPr/>
        </p:nvSpPr>
        <p:spPr>
          <a:xfrm>
            <a:off x="7414577" y="4376470"/>
            <a:ext cx="1388270"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Daniel Elmhurst,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Storage Tech</a:t>
            </a:r>
          </a:p>
        </p:txBody>
      </p:sp>
      <p:sp>
        <p:nvSpPr>
          <p:cNvPr id="43" name="TextBox 42">
            <a:extLst>
              <a:ext uri="{FF2B5EF4-FFF2-40B4-BE49-F238E27FC236}">
                <a16:creationId xmlns:a16="http://schemas.microsoft.com/office/drawing/2014/main" id="{7997D0C1-891D-449C-9144-395810FD95F0}"/>
              </a:ext>
            </a:extLst>
          </p:cNvPr>
          <p:cNvSpPr txBox="1"/>
          <p:nvPr/>
        </p:nvSpPr>
        <p:spPr>
          <a:xfrm>
            <a:off x="8588608" y="4369155"/>
            <a:ext cx="1525087"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Frank Hady, Fellow</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Chief Architect</a:t>
            </a:r>
          </a:p>
        </p:txBody>
      </p:sp>
      <p:cxnSp>
        <p:nvCxnSpPr>
          <p:cNvPr id="44" name="Straight Connector 43">
            <a:extLst>
              <a:ext uri="{FF2B5EF4-FFF2-40B4-BE49-F238E27FC236}">
                <a16:creationId xmlns:a16="http://schemas.microsoft.com/office/drawing/2014/main" id="{0CC8F8A8-1FEF-4E05-BB06-F940639B8487}"/>
              </a:ext>
            </a:extLst>
          </p:cNvPr>
          <p:cNvCxnSpPr>
            <a:cxnSpLocks/>
          </p:cNvCxnSpPr>
          <p:nvPr/>
        </p:nvCxnSpPr>
        <p:spPr>
          <a:xfrm flipH="1" flipV="1">
            <a:off x="4233466" y="3647541"/>
            <a:ext cx="420" cy="93300"/>
          </a:xfrm>
          <a:prstGeom prst="line">
            <a:avLst/>
          </a:prstGeom>
          <a:noFill/>
          <a:ln w="19050" cap="flat" cmpd="sng" algn="ctr">
            <a:solidFill>
              <a:srgbClr val="C4D600">
                <a:lumMod val="60000"/>
                <a:lumOff val="40000"/>
              </a:srgbClr>
            </a:solidFill>
            <a:prstDash val="solid"/>
          </a:ln>
          <a:effectLst/>
        </p:spPr>
      </p:cxnSp>
      <p:sp>
        <p:nvSpPr>
          <p:cNvPr id="45" name="TextBox 44">
            <a:extLst>
              <a:ext uri="{FF2B5EF4-FFF2-40B4-BE49-F238E27FC236}">
                <a16:creationId xmlns:a16="http://schemas.microsoft.com/office/drawing/2014/main" id="{CDEE6C9A-92C1-485E-917F-F3A83A3E6AB2}"/>
              </a:ext>
            </a:extLst>
          </p:cNvPr>
          <p:cNvSpPr txBox="1"/>
          <p:nvPr/>
        </p:nvSpPr>
        <p:spPr>
          <a:xfrm>
            <a:off x="2662667" y="2003785"/>
            <a:ext cx="1200760" cy="352657"/>
          </a:xfrm>
          <a:prstGeom prst="rect">
            <a:avLst/>
          </a:prstGeom>
          <a:noFill/>
        </p:spPr>
        <p:txBody>
          <a:bodyPr wrap="square" lIns="76197" tIns="38098" rIns="76197" bIns="38098" rtlCol="0">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C000"/>
                </a:solidFill>
                <a:effectLst/>
                <a:uLnTx/>
                <a:uFillTx/>
                <a:latin typeface="Intel Clear" panose="020B0604020203020204" pitchFamily="34" charset="0"/>
                <a:ea typeface="Intel Clear" panose="020B0604020203020204" pitchFamily="34" charset="0"/>
                <a:cs typeface="Intel Clear" panose="020B0604020203020204" pitchFamily="34" charset="0"/>
              </a:rPr>
              <a:t>CROSS GROUP FUNCTIONS</a:t>
            </a:r>
          </a:p>
        </p:txBody>
      </p:sp>
      <p:cxnSp>
        <p:nvCxnSpPr>
          <p:cNvPr id="46" name="Straight Connector 45">
            <a:extLst>
              <a:ext uri="{FF2B5EF4-FFF2-40B4-BE49-F238E27FC236}">
                <a16:creationId xmlns:a16="http://schemas.microsoft.com/office/drawing/2014/main" id="{8BE89971-9732-4E88-B29D-C8D79718896D}"/>
              </a:ext>
            </a:extLst>
          </p:cNvPr>
          <p:cNvCxnSpPr>
            <a:cxnSpLocks/>
          </p:cNvCxnSpPr>
          <p:nvPr/>
        </p:nvCxnSpPr>
        <p:spPr>
          <a:xfrm>
            <a:off x="6914993" y="4878595"/>
            <a:ext cx="0" cy="482664"/>
          </a:xfrm>
          <a:prstGeom prst="line">
            <a:avLst/>
          </a:prstGeom>
          <a:noFill/>
          <a:ln w="19050" cap="flat" cmpd="sng" algn="ctr">
            <a:solidFill>
              <a:srgbClr val="F6CB4B"/>
            </a:solidFill>
            <a:prstDash val="solid"/>
          </a:ln>
          <a:effectLst/>
        </p:spPr>
      </p:cxnSp>
      <p:cxnSp>
        <p:nvCxnSpPr>
          <p:cNvPr id="47" name="Straight Connector 46">
            <a:extLst>
              <a:ext uri="{FF2B5EF4-FFF2-40B4-BE49-F238E27FC236}">
                <a16:creationId xmlns:a16="http://schemas.microsoft.com/office/drawing/2014/main" id="{0A51841F-FCC2-4808-823B-E4C29A158092}"/>
              </a:ext>
            </a:extLst>
          </p:cNvPr>
          <p:cNvCxnSpPr>
            <a:cxnSpLocks/>
          </p:cNvCxnSpPr>
          <p:nvPr/>
        </p:nvCxnSpPr>
        <p:spPr>
          <a:xfrm>
            <a:off x="4499154" y="4894063"/>
            <a:ext cx="0" cy="466484"/>
          </a:xfrm>
          <a:prstGeom prst="line">
            <a:avLst/>
          </a:prstGeom>
          <a:noFill/>
          <a:ln w="19050" cap="flat" cmpd="sng" algn="ctr">
            <a:solidFill>
              <a:srgbClr val="F6CB4B"/>
            </a:solidFill>
            <a:prstDash val="solid"/>
          </a:ln>
          <a:effectLst/>
        </p:spPr>
      </p:cxnSp>
      <p:cxnSp>
        <p:nvCxnSpPr>
          <p:cNvPr id="48" name="Straight Connector 47">
            <a:extLst>
              <a:ext uri="{FF2B5EF4-FFF2-40B4-BE49-F238E27FC236}">
                <a16:creationId xmlns:a16="http://schemas.microsoft.com/office/drawing/2014/main" id="{DF13D33A-3BB3-4E02-819E-FE49CA44DFD8}"/>
              </a:ext>
            </a:extLst>
          </p:cNvPr>
          <p:cNvCxnSpPr>
            <a:cxnSpLocks/>
          </p:cNvCxnSpPr>
          <p:nvPr/>
        </p:nvCxnSpPr>
        <p:spPr>
          <a:xfrm>
            <a:off x="5648365" y="4884527"/>
            <a:ext cx="0" cy="470800"/>
          </a:xfrm>
          <a:prstGeom prst="line">
            <a:avLst/>
          </a:prstGeom>
          <a:noFill/>
          <a:ln w="19050" cap="flat" cmpd="sng" algn="ctr">
            <a:solidFill>
              <a:srgbClr val="F6CB4B"/>
            </a:solidFill>
            <a:prstDash val="solid"/>
          </a:ln>
          <a:effectLst/>
        </p:spPr>
      </p:cxnSp>
      <p:cxnSp>
        <p:nvCxnSpPr>
          <p:cNvPr id="49" name="Straight Connector 48">
            <a:extLst>
              <a:ext uri="{FF2B5EF4-FFF2-40B4-BE49-F238E27FC236}">
                <a16:creationId xmlns:a16="http://schemas.microsoft.com/office/drawing/2014/main" id="{E16681DC-7A60-4889-A000-9FDDD6DD927F}"/>
              </a:ext>
            </a:extLst>
          </p:cNvPr>
          <p:cNvCxnSpPr>
            <a:cxnSpLocks/>
          </p:cNvCxnSpPr>
          <p:nvPr/>
        </p:nvCxnSpPr>
        <p:spPr>
          <a:xfrm>
            <a:off x="8095943" y="4864698"/>
            <a:ext cx="4913" cy="480674"/>
          </a:xfrm>
          <a:prstGeom prst="line">
            <a:avLst/>
          </a:prstGeom>
          <a:noFill/>
          <a:ln w="19050" cap="flat" cmpd="sng" algn="ctr">
            <a:solidFill>
              <a:srgbClr val="F6CB4B"/>
            </a:solidFill>
            <a:prstDash val="solid"/>
          </a:ln>
          <a:effectLst/>
        </p:spPr>
      </p:cxnSp>
      <p:sp>
        <p:nvSpPr>
          <p:cNvPr id="50" name="TextBox 49">
            <a:extLst>
              <a:ext uri="{FF2B5EF4-FFF2-40B4-BE49-F238E27FC236}">
                <a16:creationId xmlns:a16="http://schemas.microsoft.com/office/drawing/2014/main" id="{216D15D0-38DD-412E-8F96-8870C5E8C1C5}"/>
              </a:ext>
            </a:extLst>
          </p:cNvPr>
          <p:cNvSpPr txBox="1"/>
          <p:nvPr/>
        </p:nvSpPr>
        <p:spPr>
          <a:xfrm>
            <a:off x="7341294" y="5979929"/>
            <a:ext cx="1527087" cy="340154"/>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Al Fazio, Sr. Fellow</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Advanced Pathfinding</a:t>
            </a:r>
          </a:p>
        </p:txBody>
      </p:sp>
      <p:sp>
        <p:nvSpPr>
          <p:cNvPr id="51" name="TextBox 50">
            <a:extLst>
              <a:ext uri="{FF2B5EF4-FFF2-40B4-BE49-F238E27FC236}">
                <a16:creationId xmlns:a16="http://schemas.microsoft.com/office/drawing/2014/main" id="{5CD4392C-CB11-407A-849C-F0144589F7E2}"/>
              </a:ext>
            </a:extLst>
          </p:cNvPr>
          <p:cNvSpPr txBox="1"/>
          <p:nvPr/>
        </p:nvSpPr>
        <p:spPr>
          <a:xfrm>
            <a:off x="6345341" y="5979072"/>
            <a:ext cx="1167079"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Ted Taylor,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NVM Process</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Development</a:t>
            </a:r>
          </a:p>
        </p:txBody>
      </p:sp>
      <p:sp>
        <p:nvSpPr>
          <p:cNvPr id="52" name="TextBox 51">
            <a:extLst>
              <a:ext uri="{FF2B5EF4-FFF2-40B4-BE49-F238E27FC236}">
                <a16:creationId xmlns:a16="http://schemas.microsoft.com/office/drawing/2014/main" id="{8D87C8DD-3C16-47AE-9E22-6FAF3BB1292A}"/>
              </a:ext>
            </a:extLst>
          </p:cNvPr>
          <p:cNvSpPr txBox="1"/>
          <p:nvPr/>
        </p:nvSpPr>
        <p:spPr>
          <a:xfrm>
            <a:off x="2663636" y="5256659"/>
            <a:ext cx="1516327" cy="623500"/>
          </a:xfrm>
          <a:prstGeom prst="rect">
            <a:avLst/>
          </a:prstGeom>
          <a:noFill/>
        </p:spPr>
        <p:txBody>
          <a:bodyPr wrap="square" lIns="76197" tIns="38098" rIns="76197" bIns="38098" rtlCol="0">
            <a:spAutoFit/>
          </a:bodyPr>
          <a:lstStyle/>
          <a:p>
            <a:pPr marL="0" marR="0" lvl="0" indent="0" algn="l" defTabSz="457178" rtl="0" eaLnBrk="1" fontAlgn="auto" latinLnBrk="0" hangingPunct="1">
              <a:lnSpc>
                <a:spcPct val="8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C000"/>
                </a:solidFill>
                <a:effectLst/>
                <a:uLnTx/>
                <a:uFillTx/>
                <a:latin typeface="Intel Clear" panose="020B0604020203020204" pitchFamily="34" charset="0"/>
                <a:ea typeface="Intel Clear" panose="020B0604020203020204" pitchFamily="34" charset="0"/>
                <a:cs typeface="Intel Clear" panose="020B0604020203020204" pitchFamily="34" charset="0"/>
              </a:rPr>
              <a:t>MANUFACTURING, TECHNOLOGY AND COMPONENT DEVELOPMENT</a:t>
            </a:r>
          </a:p>
        </p:txBody>
      </p:sp>
      <p:cxnSp>
        <p:nvCxnSpPr>
          <p:cNvPr id="53" name="Straight Connector 52">
            <a:extLst>
              <a:ext uri="{FF2B5EF4-FFF2-40B4-BE49-F238E27FC236}">
                <a16:creationId xmlns:a16="http://schemas.microsoft.com/office/drawing/2014/main" id="{DEB01745-5E53-41E8-BD0F-FE6D53A75531}"/>
              </a:ext>
            </a:extLst>
          </p:cNvPr>
          <p:cNvCxnSpPr>
            <a:cxnSpLocks/>
          </p:cNvCxnSpPr>
          <p:nvPr/>
        </p:nvCxnSpPr>
        <p:spPr>
          <a:xfrm>
            <a:off x="2638726" y="1477771"/>
            <a:ext cx="0" cy="3420263"/>
          </a:xfrm>
          <a:prstGeom prst="line">
            <a:avLst/>
          </a:prstGeom>
          <a:noFill/>
          <a:ln w="19050" cap="flat" cmpd="sng" algn="ctr">
            <a:solidFill>
              <a:srgbClr val="F6CB4B"/>
            </a:solidFill>
            <a:prstDash val="solid"/>
          </a:ln>
          <a:effectLst/>
        </p:spPr>
      </p:cxnSp>
      <p:cxnSp>
        <p:nvCxnSpPr>
          <p:cNvPr id="55" name="Straight Connector 54">
            <a:extLst>
              <a:ext uri="{FF2B5EF4-FFF2-40B4-BE49-F238E27FC236}">
                <a16:creationId xmlns:a16="http://schemas.microsoft.com/office/drawing/2014/main" id="{C9C41DB6-64F5-4E88-98D6-2BCF35AF70D9}"/>
              </a:ext>
            </a:extLst>
          </p:cNvPr>
          <p:cNvCxnSpPr>
            <a:cxnSpLocks/>
          </p:cNvCxnSpPr>
          <p:nvPr/>
        </p:nvCxnSpPr>
        <p:spPr>
          <a:xfrm>
            <a:off x="6517610" y="1500239"/>
            <a:ext cx="0" cy="508456"/>
          </a:xfrm>
          <a:prstGeom prst="line">
            <a:avLst/>
          </a:prstGeom>
          <a:noFill/>
          <a:ln w="19050" cap="flat" cmpd="sng" algn="ctr">
            <a:solidFill>
              <a:srgbClr val="F6CB4B"/>
            </a:solidFill>
            <a:prstDash val="dash"/>
          </a:ln>
          <a:effectLst/>
        </p:spPr>
      </p:cxnSp>
      <p:cxnSp>
        <p:nvCxnSpPr>
          <p:cNvPr id="56" name="Straight Connector 55">
            <a:extLst>
              <a:ext uri="{FF2B5EF4-FFF2-40B4-BE49-F238E27FC236}">
                <a16:creationId xmlns:a16="http://schemas.microsoft.com/office/drawing/2014/main" id="{F14F9D75-AFCF-4F9A-A9F3-CF1ED5758686}"/>
              </a:ext>
            </a:extLst>
          </p:cNvPr>
          <p:cNvCxnSpPr>
            <a:cxnSpLocks/>
          </p:cNvCxnSpPr>
          <p:nvPr/>
        </p:nvCxnSpPr>
        <p:spPr>
          <a:xfrm>
            <a:off x="8648002" y="1491776"/>
            <a:ext cx="0" cy="508456"/>
          </a:xfrm>
          <a:prstGeom prst="line">
            <a:avLst/>
          </a:prstGeom>
          <a:noFill/>
          <a:ln w="19050" cap="flat" cmpd="sng" algn="ctr">
            <a:solidFill>
              <a:srgbClr val="F6CB4B"/>
            </a:solidFill>
            <a:prstDash val="dash"/>
          </a:ln>
          <a:effectLst/>
        </p:spPr>
      </p:cxnSp>
      <p:cxnSp>
        <p:nvCxnSpPr>
          <p:cNvPr id="57" name="Straight Connector 56">
            <a:extLst>
              <a:ext uri="{FF2B5EF4-FFF2-40B4-BE49-F238E27FC236}">
                <a16:creationId xmlns:a16="http://schemas.microsoft.com/office/drawing/2014/main" id="{1BF55EDE-627C-4CDC-8DC5-E042BD43B070}"/>
              </a:ext>
            </a:extLst>
          </p:cNvPr>
          <p:cNvCxnSpPr>
            <a:cxnSpLocks/>
          </p:cNvCxnSpPr>
          <p:nvPr/>
        </p:nvCxnSpPr>
        <p:spPr>
          <a:xfrm>
            <a:off x="9660809" y="1483824"/>
            <a:ext cx="0" cy="508456"/>
          </a:xfrm>
          <a:prstGeom prst="line">
            <a:avLst/>
          </a:prstGeom>
          <a:noFill/>
          <a:ln w="19050" cap="flat" cmpd="sng" algn="ctr">
            <a:solidFill>
              <a:srgbClr val="F6CB4B"/>
            </a:solidFill>
            <a:prstDash val="dash"/>
          </a:ln>
          <a:effectLst/>
        </p:spPr>
      </p:cxnSp>
      <p:cxnSp>
        <p:nvCxnSpPr>
          <p:cNvPr id="66" name="Straight Connector 65">
            <a:extLst>
              <a:ext uri="{FF2B5EF4-FFF2-40B4-BE49-F238E27FC236}">
                <a16:creationId xmlns:a16="http://schemas.microsoft.com/office/drawing/2014/main" id="{0BA09AD1-2658-46E7-807F-50A3E6AE5F27}"/>
              </a:ext>
            </a:extLst>
          </p:cNvPr>
          <p:cNvCxnSpPr>
            <a:cxnSpLocks/>
          </p:cNvCxnSpPr>
          <p:nvPr/>
        </p:nvCxnSpPr>
        <p:spPr>
          <a:xfrm>
            <a:off x="5706913" y="3194964"/>
            <a:ext cx="0" cy="613725"/>
          </a:xfrm>
          <a:prstGeom prst="line">
            <a:avLst/>
          </a:prstGeom>
          <a:noFill/>
          <a:ln w="19050" cap="flat" cmpd="sng" algn="ctr">
            <a:solidFill>
              <a:srgbClr val="F6CB4B"/>
            </a:solidFill>
            <a:prstDash val="solid"/>
          </a:ln>
          <a:effectLst/>
        </p:spPr>
      </p:cxnSp>
      <p:cxnSp>
        <p:nvCxnSpPr>
          <p:cNvPr id="67" name="Straight Connector 66">
            <a:extLst>
              <a:ext uri="{FF2B5EF4-FFF2-40B4-BE49-F238E27FC236}">
                <a16:creationId xmlns:a16="http://schemas.microsoft.com/office/drawing/2014/main" id="{2728DC23-DFA8-44AE-9921-F415879AD4DC}"/>
              </a:ext>
            </a:extLst>
          </p:cNvPr>
          <p:cNvCxnSpPr>
            <a:cxnSpLocks/>
          </p:cNvCxnSpPr>
          <p:nvPr/>
        </p:nvCxnSpPr>
        <p:spPr>
          <a:xfrm>
            <a:off x="4496900" y="3202442"/>
            <a:ext cx="0" cy="613725"/>
          </a:xfrm>
          <a:prstGeom prst="line">
            <a:avLst/>
          </a:prstGeom>
          <a:noFill/>
          <a:ln w="19050" cap="flat" cmpd="sng" algn="ctr">
            <a:solidFill>
              <a:srgbClr val="F6CB4B"/>
            </a:solidFill>
            <a:prstDash val="solid"/>
          </a:ln>
          <a:effectLst/>
        </p:spPr>
      </p:cxnSp>
      <p:cxnSp>
        <p:nvCxnSpPr>
          <p:cNvPr id="68" name="Straight Connector 67">
            <a:extLst>
              <a:ext uri="{FF2B5EF4-FFF2-40B4-BE49-F238E27FC236}">
                <a16:creationId xmlns:a16="http://schemas.microsoft.com/office/drawing/2014/main" id="{864C1975-70C8-4299-81D3-60DA008153B0}"/>
              </a:ext>
            </a:extLst>
          </p:cNvPr>
          <p:cNvCxnSpPr>
            <a:cxnSpLocks/>
          </p:cNvCxnSpPr>
          <p:nvPr/>
        </p:nvCxnSpPr>
        <p:spPr>
          <a:xfrm>
            <a:off x="8092519" y="3190877"/>
            <a:ext cx="0" cy="613725"/>
          </a:xfrm>
          <a:prstGeom prst="line">
            <a:avLst/>
          </a:prstGeom>
          <a:noFill/>
          <a:ln w="19050" cap="flat" cmpd="sng" algn="ctr">
            <a:solidFill>
              <a:srgbClr val="F6CB4B"/>
            </a:solidFill>
            <a:prstDash val="solid"/>
          </a:ln>
          <a:effectLst/>
        </p:spPr>
      </p:cxnSp>
      <p:pic>
        <p:nvPicPr>
          <p:cNvPr id="70" name="Picture 69">
            <a:extLst>
              <a:ext uri="{FF2B5EF4-FFF2-40B4-BE49-F238E27FC236}">
                <a16:creationId xmlns:a16="http://schemas.microsoft.com/office/drawing/2014/main" id="{05D895DC-2E30-48B0-8AE1-F212ED6C59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1783" y="3424710"/>
            <a:ext cx="878870" cy="878870"/>
          </a:xfrm>
          <a:prstGeom prst="rect">
            <a:avLst/>
          </a:prstGeom>
          <a:ln w="19050">
            <a:solidFill>
              <a:srgbClr val="F6CB4B"/>
            </a:solidFill>
          </a:ln>
        </p:spPr>
      </p:pic>
      <p:pic>
        <p:nvPicPr>
          <p:cNvPr id="71" name="Picture 70">
            <a:extLst>
              <a:ext uri="{FF2B5EF4-FFF2-40B4-BE49-F238E27FC236}">
                <a16:creationId xmlns:a16="http://schemas.microsoft.com/office/drawing/2014/main" id="{50842F42-706E-451A-A557-5470F03567EC}"/>
              </a:ext>
            </a:extLst>
          </p:cNvPr>
          <p:cNvPicPr>
            <a:picLocks noChangeAspect="1"/>
          </p:cNvPicPr>
          <p:nvPr/>
        </p:nvPicPr>
        <p:blipFill rotWithShape="1">
          <a:blip r:embed="rId4"/>
          <a:srcRect b="28027"/>
          <a:stretch/>
        </p:blipFill>
        <p:spPr>
          <a:xfrm>
            <a:off x="8855640" y="3419293"/>
            <a:ext cx="878865" cy="889247"/>
          </a:xfrm>
          <a:prstGeom prst="rect">
            <a:avLst/>
          </a:prstGeom>
          <a:ln w="19050">
            <a:solidFill>
              <a:srgbClr val="F6CB4B"/>
            </a:solidFill>
          </a:ln>
        </p:spPr>
      </p:pic>
      <p:pic>
        <p:nvPicPr>
          <p:cNvPr id="72" name="Picture 71">
            <a:extLst>
              <a:ext uri="{FF2B5EF4-FFF2-40B4-BE49-F238E27FC236}">
                <a16:creationId xmlns:a16="http://schemas.microsoft.com/office/drawing/2014/main" id="{B9A55257-E045-4B23-A7B6-633AA59590B2}"/>
              </a:ext>
            </a:extLst>
          </p:cNvPr>
          <p:cNvPicPr/>
          <p:nvPr/>
        </p:nvPicPr>
        <p:blipFill>
          <a:blip r:embed="rId5"/>
          <a:stretch>
            <a:fillRect/>
          </a:stretch>
        </p:blipFill>
        <p:spPr>
          <a:xfrm>
            <a:off x="7654919" y="3427661"/>
            <a:ext cx="885845" cy="863934"/>
          </a:xfrm>
          <a:prstGeom prst="rect">
            <a:avLst/>
          </a:prstGeom>
          <a:ln w="19050">
            <a:solidFill>
              <a:srgbClr val="F6CB4B"/>
            </a:solidFill>
          </a:ln>
        </p:spPr>
      </p:pic>
      <p:cxnSp>
        <p:nvCxnSpPr>
          <p:cNvPr id="81" name="Straight Connector 80">
            <a:extLst>
              <a:ext uri="{FF2B5EF4-FFF2-40B4-BE49-F238E27FC236}">
                <a16:creationId xmlns:a16="http://schemas.microsoft.com/office/drawing/2014/main" id="{0754816A-2E3E-4DA7-A8A6-59C9B91173BA}"/>
              </a:ext>
            </a:extLst>
          </p:cNvPr>
          <p:cNvCxnSpPr>
            <a:cxnSpLocks/>
          </p:cNvCxnSpPr>
          <p:nvPr/>
        </p:nvCxnSpPr>
        <p:spPr>
          <a:xfrm>
            <a:off x="4480842" y="1481980"/>
            <a:ext cx="0" cy="508456"/>
          </a:xfrm>
          <a:prstGeom prst="line">
            <a:avLst/>
          </a:prstGeom>
          <a:noFill/>
          <a:ln w="19050" cap="flat" cmpd="sng" algn="ctr">
            <a:solidFill>
              <a:srgbClr val="F6CB4B"/>
            </a:solidFill>
            <a:prstDash val="solid"/>
          </a:ln>
          <a:effectLst/>
        </p:spPr>
      </p:cxnSp>
      <p:pic>
        <p:nvPicPr>
          <p:cNvPr id="79" name="Picture 78">
            <a:extLst>
              <a:ext uri="{FF2B5EF4-FFF2-40B4-BE49-F238E27FC236}">
                <a16:creationId xmlns:a16="http://schemas.microsoft.com/office/drawing/2014/main" id="{3835A282-6E6D-4089-8CB4-3FF1A5D4F909}"/>
              </a:ext>
            </a:extLst>
          </p:cNvPr>
          <p:cNvPicPr>
            <a:picLocks noChangeAspect="1"/>
          </p:cNvPicPr>
          <p:nvPr/>
        </p:nvPicPr>
        <p:blipFill>
          <a:blip r:embed="rId6"/>
          <a:stretch>
            <a:fillRect/>
          </a:stretch>
        </p:blipFill>
        <p:spPr>
          <a:xfrm>
            <a:off x="4044935" y="1745001"/>
            <a:ext cx="885718" cy="885718"/>
          </a:xfrm>
          <a:prstGeom prst="rect">
            <a:avLst/>
          </a:prstGeom>
          <a:ln w="19050">
            <a:solidFill>
              <a:srgbClr val="F6CB4B"/>
            </a:solidFill>
          </a:ln>
        </p:spPr>
      </p:pic>
      <p:pic>
        <p:nvPicPr>
          <p:cNvPr id="82" name="Picture 81" descr="A person wearing a suit and tie&#10;&#10;Description automatically generated">
            <a:extLst>
              <a:ext uri="{FF2B5EF4-FFF2-40B4-BE49-F238E27FC236}">
                <a16:creationId xmlns:a16="http://schemas.microsoft.com/office/drawing/2014/main" id="{B6D2AEBF-51FA-4CEF-AEDB-97D0122DF8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613" t="10511" r="7905" b="23645"/>
          <a:stretch/>
        </p:blipFill>
        <p:spPr>
          <a:xfrm>
            <a:off x="5158065" y="1738876"/>
            <a:ext cx="784769" cy="907064"/>
          </a:xfrm>
          <a:prstGeom prst="rect">
            <a:avLst/>
          </a:prstGeom>
          <a:ln w="19050">
            <a:solidFill>
              <a:srgbClr val="F6CB4B"/>
            </a:solidFill>
          </a:ln>
        </p:spPr>
      </p:pic>
      <p:pic>
        <p:nvPicPr>
          <p:cNvPr id="1028" name="Picture 4" descr="Female-placeholder-headshot - Life University. A World Leader in Holistic  Health and Chiropractic Education">
            <a:extLst>
              <a:ext uri="{FF2B5EF4-FFF2-40B4-BE49-F238E27FC236}">
                <a16:creationId xmlns:a16="http://schemas.microsoft.com/office/drawing/2014/main" id="{5A95BD5F-49FD-475A-88DA-6CD347F4BB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75686" y="1745270"/>
            <a:ext cx="772705" cy="868840"/>
          </a:xfrm>
          <a:prstGeom prst="rect">
            <a:avLst/>
          </a:prstGeom>
          <a:blipFill rotWithShape="1">
            <a:blip r:embed="rId9" cstate="print">
              <a:extLst>
                <a:ext uri="{28A0092B-C50C-407E-A947-70E740481C1C}">
                  <a14:useLocalDpi xmlns:a14="http://schemas.microsoft.com/office/drawing/2010/main" val="0"/>
                </a:ext>
              </a:extLst>
            </a:blip>
            <a:srcRect/>
            <a:stretch>
              <a:fillRect l="-5000" r="-5000"/>
            </a:stretch>
          </a:blipFill>
          <a:ln w="19050">
            <a:solidFill>
              <a:schemeClr val="accent3"/>
            </a:solidFill>
          </a:ln>
        </p:spPr>
      </p:pic>
      <p:pic>
        <p:nvPicPr>
          <p:cNvPr id="88" name="Picture 87">
            <a:extLst>
              <a:ext uri="{FF2B5EF4-FFF2-40B4-BE49-F238E27FC236}">
                <a16:creationId xmlns:a16="http://schemas.microsoft.com/office/drawing/2014/main" id="{119B0764-5177-4EF9-A19E-56488532357B}"/>
              </a:ext>
            </a:extLst>
          </p:cNvPr>
          <p:cNvPicPr>
            <a:picLocks noChangeAspect="1"/>
          </p:cNvPicPr>
          <p:nvPr/>
        </p:nvPicPr>
        <p:blipFill>
          <a:blip r:embed="rId10"/>
          <a:stretch>
            <a:fillRect/>
          </a:stretch>
        </p:blipFill>
        <p:spPr>
          <a:xfrm>
            <a:off x="6200412" y="1748049"/>
            <a:ext cx="659060" cy="889306"/>
          </a:xfrm>
          <a:prstGeom prst="rect">
            <a:avLst/>
          </a:prstGeom>
          <a:ln w="19050">
            <a:solidFill>
              <a:srgbClr val="F6CB4B"/>
            </a:solidFill>
          </a:ln>
        </p:spPr>
      </p:pic>
      <p:pic>
        <p:nvPicPr>
          <p:cNvPr id="89" name="Picture 88">
            <a:extLst>
              <a:ext uri="{FF2B5EF4-FFF2-40B4-BE49-F238E27FC236}">
                <a16:creationId xmlns:a16="http://schemas.microsoft.com/office/drawing/2014/main" id="{D4DEC7F6-5C67-4507-934B-BC164754A018}"/>
              </a:ext>
            </a:extLst>
          </p:cNvPr>
          <p:cNvPicPr/>
          <p:nvPr/>
        </p:nvPicPr>
        <p:blipFill>
          <a:blip r:embed="rId5"/>
          <a:stretch>
            <a:fillRect/>
          </a:stretch>
        </p:blipFill>
        <p:spPr>
          <a:xfrm>
            <a:off x="5253514" y="3416118"/>
            <a:ext cx="885845" cy="863934"/>
          </a:xfrm>
          <a:prstGeom prst="rect">
            <a:avLst/>
          </a:prstGeom>
          <a:ln w="19050">
            <a:solidFill>
              <a:srgbClr val="F6CB4B"/>
            </a:solidFill>
          </a:ln>
        </p:spPr>
      </p:pic>
      <p:pic>
        <p:nvPicPr>
          <p:cNvPr id="90" name="Picture 89">
            <a:extLst>
              <a:ext uri="{FF2B5EF4-FFF2-40B4-BE49-F238E27FC236}">
                <a16:creationId xmlns:a16="http://schemas.microsoft.com/office/drawing/2014/main" id="{D4DAC6E4-F9FB-4B82-B547-32BBC0236F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80034" y="3414594"/>
            <a:ext cx="890762" cy="896741"/>
          </a:xfrm>
          <a:prstGeom prst="rect">
            <a:avLst/>
          </a:prstGeom>
          <a:ln w="19050">
            <a:solidFill>
              <a:srgbClr val="F6CB4B"/>
            </a:solidFill>
          </a:ln>
        </p:spPr>
      </p:pic>
      <p:sp>
        <p:nvSpPr>
          <p:cNvPr id="91" name="TextBox 90">
            <a:extLst>
              <a:ext uri="{FF2B5EF4-FFF2-40B4-BE49-F238E27FC236}">
                <a16:creationId xmlns:a16="http://schemas.microsoft.com/office/drawing/2014/main" id="{C49570C4-F585-40BF-A9F7-296C3A892105}"/>
              </a:ext>
            </a:extLst>
          </p:cNvPr>
          <p:cNvSpPr txBox="1"/>
          <p:nvPr/>
        </p:nvSpPr>
        <p:spPr>
          <a:xfrm>
            <a:off x="6253745" y="4381040"/>
            <a:ext cx="1388270"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Deb Stromberg</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Val/HW/Int</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sp>
        <p:nvSpPr>
          <p:cNvPr id="92" name="TextBox 91">
            <a:extLst>
              <a:ext uri="{FF2B5EF4-FFF2-40B4-BE49-F238E27FC236}">
                <a16:creationId xmlns:a16="http://schemas.microsoft.com/office/drawing/2014/main" id="{F24217A6-9E50-4C42-884F-52B6D1CC627E}"/>
              </a:ext>
            </a:extLst>
          </p:cNvPr>
          <p:cNvSpPr txBox="1"/>
          <p:nvPr/>
        </p:nvSpPr>
        <p:spPr>
          <a:xfrm>
            <a:off x="4984368" y="5979385"/>
            <a:ext cx="1289435"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Ed Fozo</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Media Engineering</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(Acting)</a:t>
            </a:r>
          </a:p>
        </p:txBody>
      </p:sp>
      <p:sp>
        <p:nvSpPr>
          <p:cNvPr id="93" name="TextBox 92">
            <a:extLst>
              <a:ext uri="{FF2B5EF4-FFF2-40B4-BE49-F238E27FC236}">
                <a16:creationId xmlns:a16="http://schemas.microsoft.com/office/drawing/2014/main" id="{C5EDC789-7C87-43D4-9D02-E6848DCAD57F}"/>
              </a:ext>
            </a:extLst>
          </p:cNvPr>
          <p:cNvSpPr txBox="1"/>
          <p:nvPr/>
        </p:nvSpPr>
        <p:spPr>
          <a:xfrm>
            <a:off x="3920156" y="6000550"/>
            <a:ext cx="1167079" cy="327586"/>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Bert Blaha, VP</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Manufacturing</a:t>
            </a:r>
          </a:p>
        </p:txBody>
      </p:sp>
      <p:pic>
        <p:nvPicPr>
          <p:cNvPr id="1030" name="Picture 6" descr="Alper Ilkbahar - Vice President &amp; General Manager, Data Center Memory and  Storage Solutions - Intel Corporation | LinkedIn">
            <a:extLst>
              <a:ext uri="{FF2B5EF4-FFF2-40B4-BE49-F238E27FC236}">
                <a16:creationId xmlns:a16="http://schemas.microsoft.com/office/drawing/2014/main" id="{3E8AB962-7C08-417E-BF94-2B2E7396F95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7155" y="1922385"/>
            <a:ext cx="889247" cy="889247"/>
          </a:xfrm>
          <a:prstGeom prst="rect">
            <a:avLst/>
          </a:prstGeom>
          <a:noFill/>
          <a:ln w="19050">
            <a:solidFill>
              <a:srgbClr val="F6CB4B"/>
            </a:solidFill>
            <a:miter lim="800000"/>
            <a:headEnd/>
            <a:tailEnd/>
          </a:ln>
          <a:extLst>
            <a:ext uri="{909E8E84-426E-40DD-AFC4-6F175D3DCCD1}">
              <a14:hiddenFill xmlns:a14="http://schemas.microsoft.com/office/drawing/2010/main">
                <a:solidFill>
                  <a:srgbClr val="FFFFFF"/>
                </a:solidFill>
              </a14:hiddenFill>
            </a:ext>
          </a:extLst>
        </p:spPr>
      </p:pic>
      <p:pic>
        <p:nvPicPr>
          <p:cNvPr id="97" name="Picture 2">
            <a:extLst>
              <a:ext uri="{FF2B5EF4-FFF2-40B4-BE49-F238E27FC236}">
                <a16:creationId xmlns:a16="http://schemas.microsoft.com/office/drawing/2014/main" id="{5FD048B4-D85A-4C71-A630-ABD39D446B9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43085" y="5065496"/>
            <a:ext cx="881416" cy="913576"/>
          </a:xfrm>
          <a:prstGeom prst="rect">
            <a:avLst/>
          </a:prstGeom>
          <a:ln w="19050">
            <a:solidFill>
              <a:srgbClr val="F6CB4B"/>
            </a:solidFill>
          </a:ln>
          <a:extLst>
            <a:ext uri="{909E8E84-426E-40DD-AFC4-6F175D3DCCD1}">
              <a14:hiddenFill xmlns:a14="http://schemas.microsoft.com/office/drawing/2010/main">
                <a:solidFill>
                  <a:schemeClr val="accent1"/>
                </a:solidFill>
              </a14:hiddenFill>
            </a:ext>
          </a:extLst>
        </p:spPr>
      </p:pic>
      <p:pic>
        <p:nvPicPr>
          <p:cNvPr id="1032" name="Picture 8" descr="Ted Taylor - VP, NVM Process Development - Intel Corporation | LinkedIn">
            <a:extLst>
              <a:ext uri="{FF2B5EF4-FFF2-40B4-BE49-F238E27FC236}">
                <a16:creationId xmlns:a16="http://schemas.microsoft.com/office/drawing/2014/main" id="{26FB85EA-B85D-447B-9567-3CD1882DA9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5548" y="5059039"/>
            <a:ext cx="890749" cy="890749"/>
          </a:xfrm>
          <a:prstGeom prst="rect">
            <a:avLst/>
          </a:prstGeom>
          <a:ln w="19050">
            <a:solidFill>
              <a:srgbClr val="F6CB4B"/>
            </a:solidFill>
          </a:ln>
          <a:extLst>
            <a:ext uri="{909E8E84-426E-40DD-AFC4-6F175D3DCCD1}">
              <a14:hiddenFill xmlns:a14="http://schemas.microsoft.com/office/drawing/2010/main">
                <a:solidFill>
                  <a:srgbClr val="FFFFFF"/>
                </a:solidFill>
              </a14:hiddenFill>
            </a:ext>
          </a:extLst>
        </p:spPr>
      </p:pic>
      <p:pic>
        <p:nvPicPr>
          <p:cNvPr id="100" name="Picture 99">
            <a:extLst>
              <a:ext uri="{FF2B5EF4-FFF2-40B4-BE49-F238E27FC236}">
                <a16:creationId xmlns:a16="http://schemas.microsoft.com/office/drawing/2014/main" id="{E080B409-0AE9-4F20-AD96-7DF6328DB46D}"/>
              </a:ext>
            </a:extLst>
          </p:cNvPr>
          <p:cNvPicPr preferRelativeResize="0">
            <a:picLocks/>
          </p:cNvPicPr>
          <p:nvPr/>
        </p:nvPicPr>
        <p:blipFill>
          <a:blip r:embed="rId15"/>
          <a:stretch>
            <a:fillRect/>
          </a:stretch>
        </p:blipFill>
        <p:spPr>
          <a:xfrm>
            <a:off x="5200218" y="5064672"/>
            <a:ext cx="901254" cy="893254"/>
          </a:xfrm>
          <a:prstGeom prst="rect">
            <a:avLst/>
          </a:prstGeom>
          <a:ln w="19050">
            <a:solidFill>
              <a:srgbClr val="F6CB4B"/>
            </a:solidFill>
          </a:ln>
        </p:spPr>
      </p:pic>
      <p:pic>
        <p:nvPicPr>
          <p:cNvPr id="73" name="Picture 2">
            <a:extLst>
              <a:ext uri="{FF2B5EF4-FFF2-40B4-BE49-F238E27FC236}">
                <a16:creationId xmlns:a16="http://schemas.microsoft.com/office/drawing/2014/main" id="{9C481261-CF2D-409A-A844-15110CA062F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81580" y="329665"/>
            <a:ext cx="999172" cy="40633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4B9D4566-1A07-4C12-8A65-E26A223DA054}"/>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6094" t="5797" r="18045" b="27311"/>
          <a:stretch/>
        </p:blipFill>
        <p:spPr>
          <a:xfrm>
            <a:off x="1198646" y="4829725"/>
            <a:ext cx="871018" cy="890036"/>
          </a:xfrm>
          <a:prstGeom prst="rect">
            <a:avLst/>
          </a:prstGeom>
          <a:ln w="19050">
            <a:solidFill>
              <a:srgbClr val="F6CB4B"/>
            </a:solidFill>
          </a:ln>
        </p:spPr>
      </p:pic>
      <p:pic>
        <p:nvPicPr>
          <p:cNvPr id="4" name="Picture 3">
            <a:extLst>
              <a:ext uri="{FF2B5EF4-FFF2-40B4-BE49-F238E27FC236}">
                <a16:creationId xmlns:a16="http://schemas.microsoft.com/office/drawing/2014/main" id="{BD5C43E5-8F7B-4097-852A-A7AF46E5DC02}"/>
              </a:ext>
            </a:extLst>
          </p:cNvPr>
          <p:cNvPicPr>
            <a:picLocks noChangeAspect="1"/>
          </p:cNvPicPr>
          <p:nvPr/>
        </p:nvPicPr>
        <p:blipFill>
          <a:blip r:embed="rId18"/>
          <a:stretch>
            <a:fillRect/>
          </a:stretch>
        </p:blipFill>
        <p:spPr>
          <a:xfrm>
            <a:off x="7171313" y="1750913"/>
            <a:ext cx="750714" cy="889306"/>
          </a:xfrm>
          <a:prstGeom prst="rect">
            <a:avLst/>
          </a:prstGeom>
          <a:ln w="19050">
            <a:solidFill>
              <a:srgbClr val="F6CB4B"/>
            </a:solidFill>
          </a:ln>
        </p:spPr>
      </p:pic>
      <p:sp>
        <p:nvSpPr>
          <p:cNvPr id="85" name="TextBox 84">
            <a:extLst>
              <a:ext uri="{FF2B5EF4-FFF2-40B4-BE49-F238E27FC236}">
                <a16:creationId xmlns:a16="http://schemas.microsoft.com/office/drawing/2014/main" id="{3737FEF1-0107-42BE-A885-14F2CF28A55A}"/>
              </a:ext>
            </a:extLst>
          </p:cNvPr>
          <p:cNvSpPr txBox="1"/>
          <p:nvPr/>
        </p:nvSpPr>
        <p:spPr>
          <a:xfrm>
            <a:off x="6859674" y="2667897"/>
            <a:ext cx="1332501"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Venkat Vasudevan</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Quality &amp; Reliability</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Engineering</a:t>
            </a:r>
          </a:p>
        </p:txBody>
      </p:sp>
      <p:pic>
        <p:nvPicPr>
          <p:cNvPr id="3" name="Picture 2">
            <a:extLst>
              <a:ext uri="{FF2B5EF4-FFF2-40B4-BE49-F238E27FC236}">
                <a16:creationId xmlns:a16="http://schemas.microsoft.com/office/drawing/2014/main" id="{3C279E32-A245-427C-907D-3D25A1452C6E}"/>
              </a:ext>
            </a:extLst>
          </p:cNvPr>
          <p:cNvPicPr>
            <a:picLocks noChangeAspect="1"/>
          </p:cNvPicPr>
          <p:nvPr/>
        </p:nvPicPr>
        <p:blipFill>
          <a:blip r:embed="rId19"/>
          <a:stretch>
            <a:fillRect/>
          </a:stretch>
        </p:blipFill>
        <p:spPr>
          <a:xfrm>
            <a:off x="7688005" y="5064672"/>
            <a:ext cx="791138" cy="890749"/>
          </a:xfrm>
          <a:prstGeom prst="rect">
            <a:avLst/>
          </a:prstGeom>
          <a:ln w="19050">
            <a:solidFill>
              <a:srgbClr val="F6CB4B"/>
            </a:solidFill>
          </a:ln>
        </p:spPr>
      </p:pic>
      <p:pic>
        <p:nvPicPr>
          <p:cNvPr id="76" name="Picture 75">
            <a:extLst>
              <a:ext uri="{FF2B5EF4-FFF2-40B4-BE49-F238E27FC236}">
                <a16:creationId xmlns:a16="http://schemas.microsoft.com/office/drawing/2014/main" id="{888054F8-FA90-4C48-A380-4E605DEF006E}"/>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0115512" y="3414594"/>
            <a:ext cx="896293" cy="878847"/>
          </a:xfrm>
          <a:prstGeom prst="rect">
            <a:avLst/>
          </a:prstGeom>
          <a:ln w="19050">
            <a:solidFill>
              <a:srgbClr val="F6CB4B"/>
            </a:solidFill>
          </a:ln>
        </p:spPr>
      </p:pic>
      <p:sp>
        <p:nvSpPr>
          <p:cNvPr id="80" name="TextBox 79">
            <a:extLst>
              <a:ext uri="{FF2B5EF4-FFF2-40B4-BE49-F238E27FC236}">
                <a16:creationId xmlns:a16="http://schemas.microsoft.com/office/drawing/2014/main" id="{CB11D755-ECF0-4F54-8708-22122652DBC8}"/>
              </a:ext>
            </a:extLst>
          </p:cNvPr>
          <p:cNvSpPr txBox="1"/>
          <p:nvPr/>
        </p:nvSpPr>
        <p:spPr>
          <a:xfrm>
            <a:off x="9862728" y="4368378"/>
            <a:ext cx="1525087" cy="450697"/>
          </a:xfrm>
          <a:prstGeom prst="rect">
            <a:avLst/>
          </a:prstGeom>
          <a:noFill/>
        </p:spPr>
        <p:txBody>
          <a:bodyPr wrap="square" lIns="76197" tIns="38098" rIns="76197" bIns="38098" rtlCol="0" anchor="t">
            <a:spAutoFit/>
          </a:bodyPr>
          <a:lstStyle/>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Intel Clear" panose="020B0604020203020204" pitchFamily="34" charset="0"/>
                <a:ea typeface="Intel Clear" panose="020B0604020203020204" pitchFamily="34" charset="0"/>
                <a:cs typeface="Intel Clear" panose="020B0604020203020204" pitchFamily="34" charset="0"/>
              </a:rPr>
              <a:t>Rick Coulson, Sr. Fellow</a:t>
            </a:r>
          </a:p>
          <a:p>
            <a:pPr marL="0" marR="0" lvl="0" indent="0" algn="ctr" defTabSz="457178"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C7FD"/>
                </a:solidFill>
                <a:effectLst/>
                <a:uLnTx/>
                <a:uFillTx/>
                <a:latin typeface="Intel Clear" panose="020B0604020203020204" pitchFamily="34" charset="0"/>
                <a:ea typeface="Intel Clear" panose="020B0604020203020204" pitchFamily="34" charset="0"/>
                <a:cs typeface="Intel Clear" panose="020B0604020203020204" pitchFamily="34" charset="0"/>
              </a:rPr>
              <a:t>Technology Acceleration</a:t>
            </a:r>
          </a:p>
        </p:txBody>
      </p:sp>
      <p:pic>
        <p:nvPicPr>
          <p:cNvPr id="16" name="Picture 15">
            <a:extLst>
              <a:ext uri="{FF2B5EF4-FFF2-40B4-BE49-F238E27FC236}">
                <a16:creationId xmlns:a16="http://schemas.microsoft.com/office/drawing/2014/main" id="{AD608F6F-CF06-411A-85D2-2EA4D65B889D}"/>
              </a:ext>
            </a:extLst>
          </p:cNvPr>
          <p:cNvPicPr>
            <a:picLocks noChangeAspect="1"/>
          </p:cNvPicPr>
          <p:nvPr/>
        </p:nvPicPr>
        <p:blipFill>
          <a:blip r:embed="rId21"/>
          <a:stretch>
            <a:fillRect/>
          </a:stretch>
        </p:blipFill>
        <p:spPr>
          <a:xfrm>
            <a:off x="8294831" y="1745270"/>
            <a:ext cx="700336" cy="894047"/>
          </a:xfrm>
          <a:prstGeom prst="rect">
            <a:avLst/>
          </a:prstGeom>
          <a:blipFill rotWithShape="1">
            <a:blip r:embed="rId9" cstate="print">
              <a:extLst>
                <a:ext uri="{28A0092B-C50C-407E-A947-70E740481C1C}">
                  <a14:useLocalDpi xmlns:a14="http://schemas.microsoft.com/office/drawing/2010/main" val="0"/>
                </a:ext>
              </a:extLst>
            </a:blip>
            <a:srcRect/>
            <a:stretch>
              <a:fillRect l="-5000" r="-5000"/>
            </a:stretch>
          </a:blipFill>
          <a:ln w="19050">
            <a:solidFill>
              <a:schemeClr val="accent3"/>
            </a:solidFill>
          </a:ln>
        </p:spPr>
      </p:pic>
      <p:pic>
        <p:nvPicPr>
          <p:cNvPr id="94" name="Picture 6" descr="Alper Ilkbahar - Vice President &amp; General Manager, Data Center Memory and  Storage Solutions - Intel Corporation | LinkedIn">
            <a:extLst>
              <a:ext uri="{FF2B5EF4-FFF2-40B4-BE49-F238E27FC236}">
                <a16:creationId xmlns:a16="http://schemas.microsoft.com/office/drawing/2014/main" id="{E1E3578C-5C38-5D4F-89AD-ED23BCBF5A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7593" y="309386"/>
            <a:ext cx="936863" cy="936863"/>
          </a:xfrm>
          <a:prstGeom prst="rect">
            <a:avLst/>
          </a:prstGeom>
          <a:noFill/>
          <a:ln w="1905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9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CA97EB-361C-4405-80EE-7A69E4A52AF8}"/>
              </a:ext>
            </a:extLst>
          </p:cNvPr>
          <p:cNvSpPr>
            <a:spLocks noGrp="1"/>
          </p:cNvSpPr>
          <p:nvPr>
            <p:ph type="ftr" sz="quarter" idx="13"/>
          </p:nvPr>
        </p:nvSpPr>
        <p:spPr>
          <a:xfrm>
            <a:off x="0" y="0"/>
            <a:ext cx="0" cy="0"/>
          </a:xfr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r>
              <a:rPr lang="en-US"/>
              <a:t>Intel Internal Only</a:t>
            </a:r>
          </a:p>
        </p:txBody>
      </p:sp>
      <p:pic>
        <p:nvPicPr>
          <p:cNvPr id="4098" name="Picture 2">
            <a:extLst>
              <a:ext uri="{FF2B5EF4-FFF2-40B4-BE49-F238E27FC236}">
                <a16:creationId xmlns:a16="http://schemas.microsoft.com/office/drawing/2014/main" id="{9EECCD43-AD1C-4C2A-B3D5-DDB55F59D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3E43CD-B848-4AB5-B15F-E2908CADFD7B}"/>
              </a:ext>
            </a:extLst>
          </p:cNvPr>
          <p:cNvSpPr txBox="1"/>
          <p:nvPr/>
        </p:nvSpPr>
        <p:spPr>
          <a:xfrm>
            <a:off x="10813195" y="114915"/>
            <a:ext cx="1226298" cy="222497"/>
          </a:xfrm>
          <a:prstGeom prst="rect">
            <a:avLst/>
          </a:prstGeom>
          <a:noFill/>
        </p:spPr>
        <p:txBody>
          <a:bodyPr vert="horz" wrap="none" lIns="0" tIns="0" rIns="0" bIns="0" rtlCol="0" anchor="ctr" anchorCtr="0">
            <a:spAutoFit/>
          </a:bodyPr>
          <a:lstStyle/>
          <a:p>
            <a:pPr algn="ctr"/>
            <a:r>
              <a:rPr lang="en-US" sz="1600" dirty="0">
                <a:solidFill>
                  <a:prstClr val="white"/>
                </a:solidFill>
                <a:latin typeface="Intel Clear Light"/>
              </a:rPr>
              <a:t>dpg.intel.com</a:t>
            </a:r>
          </a:p>
        </p:txBody>
      </p:sp>
    </p:spTree>
    <p:extLst>
      <p:ext uri="{BB962C8B-B14F-4D97-AF65-F5344CB8AC3E}">
        <p14:creationId xmlns:p14="http://schemas.microsoft.com/office/powerpoint/2010/main" val="10825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2032323-2743-0248-9667-553D6EBA4698}"/>
              </a:ext>
            </a:extLst>
          </p:cNvPr>
          <p:cNvGraphicFramePr>
            <a:graphicFrameLocks noGrp="1"/>
          </p:cNvGraphicFramePr>
          <p:nvPr>
            <p:extLst>
              <p:ext uri="{D42A27DB-BD31-4B8C-83A1-F6EECF244321}">
                <p14:modId xmlns:p14="http://schemas.microsoft.com/office/powerpoint/2010/main" val="1279856728"/>
              </p:ext>
            </p:extLst>
          </p:nvPr>
        </p:nvGraphicFramePr>
        <p:xfrm>
          <a:off x="609600" y="969818"/>
          <a:ext cx="11112818" cy="4216400"/>
        </p:xfrm>
        <a:graphic>
          <a:graphicData uri="http://schemas.openxmlformats.org/drawingml/2006/table">
            <a:tbl>
              <a:tblPr firstRow="1" bandRow="1">
                <a:tableStyleId>{21E4AEA4-8DFA-4A89-87EB-49C32662AFE0}</a:tableStyleId>
              </a:tblPr>
              <a:tblGrid>
                <a:gridCol w="2654618">
                  <a:extLst>
                    <a:ext uri="{9D8B030D-6E8A-4147-A177-3AD203B41FA5}">
                      <a16:colId xmlns:a16="http://schemas.microsoft.com/office/drawing/2014/main" val="2478359202"/>
                    </a:ext>
                  </a:extLst>
                </a:gridCol>
                <a:gridCol w="850582">
                  <a:extLst>
                    <a:ext uri="{9D8B030D-6E8A-4147-A177-3AD203B41FA5}">
                      <a16:colId xmlns:a16="http://schemas.microsoft.com/office/drawing/2014/main" val="530731342"/>
                    </a:ext>
                  </a:extLst>
                </a:gridCol>
                <a:gridCol w="1511618">
                  <a:extLst>
                    <a:ext uri="{9D8B030D-6E8A-4147-A177-3AD203B41FA5}">
                      <a16:colId xmlns:a16="http://schemas.microsoft.com/office/drawing/2014/main" val="2326814532"/>
                    </a:ext>
                  </a:extLst>
                </a:gridCol>
                <a:gridCol w="1752600">
                  <a:extLst>
                    <a:ext uri="{9D8B030D-6E8A-4147-A177-3AD203B41FA5}">
                      <a16:colId xmlns:a16="http://schemas.microsoft.com/office/drawing/2014/main" val="763044774"/>
                    </a:ext>
                  </a:extLst>
                </a:gridCol>
                <a:gridCol w="1143000">
                  <a:extLst>
                    <a:ext uri="{9D8B030D-6E8A-4147-A177-3AD203B41FA5}">
                      <a16:colId xmlns:a16="http://schemas.microsoft.com/office/drawing/2014/main" val="3019900897"/>
                    </a:ext>
                  </a:extLst>
                </a:gridCol>
                <a:gridCol w="1524000">
                  <a:extLst>
                    <a:ext uri="{9D8B030D-6E8A-4147-A177-3AD203B41FA5}">
                      <a16:colId xmlns:a16="http://schemas.microsoft.com/office/drawing/2014/main" val="388066175"/>
                    </a:ext>
                  </a:extLst>
                </a:gridCol>
                <a:gridCol w="1676400">
                  <a:extLst>
                    <a:ext uri="{9D8B030D-6E8A-4147-A177-3AD203B41FA5}">
                      <a16:colId xmlns:a16="http://schemas.microsoft.com/office/drawing/2014/main" val="3947181774"/>
                    </a:ext>
                  </a:extLst>
                </a:gridCol>
              </a:tblGrid>
              <a:tr h="370840">
                <a:tc>
                  <a:txBody>
                    <a:bodyPr/>
                    <a:lstStyle/>
                    <a:p>
                      <a:endParaRPr lang="en-US" sz="2000" dirty="0">
                        <a:solidFill>
                          <a:schemeClr val="bg1"/>
                        </a:solidFill>
                      </a:endParaRPr>
                    </a:p>
                  </a:txBody>
                  <a:tcPr anchor="ctr"/>
                </a:tc>
                <a:tc gridSpan="3">
                  <a:txBody>
                    <a:bodyPr/>
                    <a:lstStyle/>
                    <a:p>
                      <a:pPr algn="ctr"/>
                      <a:r>
                        <a:rPr lang="en-US" sz="2000" dirty="0"/>
                        <a:t>TD Roadmap</a:t>
                      </a:r>
                    </a:p>
                  </a:txBody>
                  <a:tcPr anchor="ctr"/>
                </a:tc>
                <a:tc hMerge="1">
                  <a:txBody>
                    <a:bodyPr/>
                    <a:lstStyle/>
                    <a:p>
                      <a:endParaRPr lang="en-US" dirty="0"/>
                    </a:p>
                  </a:txBody>
                  <a:tcPr/>
                </a:tc>
                <a:tc hMerge="1">
                  <a:txBody>
                    <a:bodyPr/>
                    <a:lstStyle/>
                    <a:p>
                      <a:endParaRPr lang="en-US" dirty="0"/>
                    </a:p>
                  </a:txBody>
                  <a:tcPr/>
                </a:tc>
                <a:tc gridSpan="3">
                  <a:txBody>
                    <a:bodyPr/>
                    <a:lstStyle/>
                    <a:p>
                      <a:pPr algn="ctr"/>
                      <a:r>
                        <a:rPr lang="en-US" sz="2000" dirty="0"/>
                        <a:t>Beyond Roadmap</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94349300"/>
                  </a:ext>
                </a:extLst>
              </a:tr>
              <a:tr h="370840">
                <a:tc>
                  <a:txBody>
                    <a:bodyPr/>
                    <a:lstStyle/>
                    <a:p>
                      <a:pPr algn="r"/>
                      <a:r>
                        <a:rPr lang="en-US" sz="2000" dirty="0">
                          <a:solidFill>
                            <a:schemeClr val="bg1"/>
                          </a:solidFill>
                        </a:rPr>
                        <a:t>Competency</a:t>
                      </a:r>
                    </a:p>
                  </a:txBody>
                  <a:tcPr anchor="ctr">
                    <a:solidFill>
                      <a:schemeClr val="accent6"/>
                    </a:solidFill>
                  </a:tcPr>
                </a:tc>
                <a:tc>
                  <a:txBody>
                    <a:bodyPr/>
                    <a:lstStyle/>
                    <a:p>
                      <a:pPr algn="ctr"/>
                      <a:r>
                        <a:rPr lang="en-US" sz="2000" dirty="0">
                          <a:solidFill>
                            <a:schemeClr val="bg1"/>
                          </a:solidFill>
                        </a:rPr>
                        <a:t>S26</a:t>
                      </a:r>
                    </a:p>
                  </a:txBody>
                  <a:tcPr anchor="ctr">
                    <a:solidFill>
                      <a:schemeClr val="accent6"/>
                    </a:solidFill>
                  </a:tcPr>
                </a:tc>
                <a:tc>
                  <a:txBody>
                    <a:bodyPr/>
                    <a:lstStyle/>
                    <a:p>
                      <a:pPr algn="ctr"/>
                      <a:r>
                        <a:rPr lang="en-US" sz="2000" dirty="0">
                          <a:solidFill>
                            <a:schemeClr val="bg1"/>
                          </a:solidFill>
                        </a:rPr>
                        <a:t>P1241/ATF</a:t>
                      </a:r>
                    </a:p>
                  </a:txBody>
                  <a:tcPr anchor="ctr">
                    <a:solidFill>
                      <a:schemeClr val="accent6"/>
                    </a:solidFill>
                  </a:tcPr>
                </a:tc>
                <a:tc>
                  <a:txBody>
                    <a:bodyPr/>
                    <a:lstStyle/>
                    <a:p>
                      <a:pPr algn="ctr"/>
                      <a:r>
                        <a:rPr lang="en-US" sz="2000" dirty="0">
                          <a:solidFill>
                            <a:schemeClr val="bg1"/>
                          </a:solidFill>
                        </a:rPr>
                        <a:t>P1250/BWF</a:t>
                      </a:r>
                    </a:p>
                  </a:txBody>
                  <a:tcPr anchor="ctr">
                    <a:solidFill>
                      <a:schemeClr val="accent6"/>
                    </a:solidFill>
                  </a:tcPr>
                </a:tc>
                <a:tc>
                  <a:txBody>
                    <a:bodyPr/>
                    <a:lstStyle/>
                    <a:p>
                      <a:pPr algn="ctr"/>
                      <a:r>
                        <a:rPr lang="en-US" sz="2000" dirty="0">
                          <a:solidFill>
                            <a:schemeClr val="bg1"/>
                          </a:solidFill>
                        </a:rPr>
                        <a:t>CMOS</a:t>
                      </a:r>
                    </a:p>
                  </a:txBody>
                  <a:tcPr anchor="ctr">
                    <a:solidFill>
                      <a:schemeClr val="accent6"/>
                    </a:solidFill>
                  </a:tcPr>
                </a:tc>
                <a:tc>
                  <a:txBody>
                    <a:bodyPr/>
                    <a:lstStyle/>
                    <a:p>
                      <a:pPr algn="ctr"/>
                      <a:r>
                        <a:rPr lang="en-US" sz="2000" dirty="0">
                          <a:solidFill>
                            <a:schemeClr val="bg1"/>
                          </a:solidFill>
                        </a:rPr>
                        <a:t>Cell/Array</a:t>
                      </a:r>
                    </a:p>
                  </a:txBody>
                  <a:tcPr anchor="ctr">
                    <a:solidFill>
                      <a:schemeClr val="accent6"/>
                    </a:solidFill>
                  </a:tcPr>
                </a:tc>
                <a:tc>
                  <a:txBody>
                    <a:bodyPr/>
                    <a:lstStyle/>
                    <a:p>
                      <a:pPr algn="ctr"/>
                      <a:r>
                        <a:rPr lang="en-US" sz="2000" dirty="0">
                          <a:solidFill>
                            <a:schemeClr val="bg1"/>
                          </a:solidFill>
                        </a:rPr>
                        <a:t>Architecture</a:t>
                      </a:r>
                    </a:p>
                  </a:txBody>
                  <a:tcPr anchor="ctr">
                    <a:solidFill>
                      <a:schemeClr val="accent6"/>
                    </a:solidFill>
                  </a:tcPr>
                </a:tc>
                <a:extLst>
                  <a:ext uri="{0D108BD9-81ED-4DB2-BD59-A6C34878D82A}">
                    <a16:rowId xmlns:a16="http://schemas.microsoft.com/office/drawing/2014/main" val="3452694722"/>
                  </a:ext>
                </a:extLst>
              </a:tr>
              <a:tr h="370840">
                <a:tc>
                  <a:txBody>
                    <a:bodyPr/>
                    <a:lstStyle/>
                    <a:p>
                      <a:pPr algn="r"/>
                      <a:r>
                        <a:rPr lang="en-US" sz="2000" dirty="0">
                          <a:solidFill>
                            <a:schemeClr val="bg1"/>
                          </a:solidFill>
                        </a:rPr>
                        <a:t>CMOS &amp; Interconnect</a:t>
                      </a:r>
                    </a:p>
                  </a:txBody>
                  <a:tcPr anchor="ctr">
                    <a:solidFill>
                      <a:schemeClr val="accent6"/>
                    </a:solidFill>
                  </a:tcP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2440803490"/>
                  </a:ext>
                </a:extLst>
              </a:tr>
              <a:tr h="370840">
                <a:tc>
                  <a:txBody>
                    <a:bodyPr/>
                    <a:lstStyle/>
                    <a:p>
                      <a:pPr algn="r"/>
                      <a:r>
                        <a:rPr lang="en-US" sz="2000" dirty="0">
                          <a:solidFill>
                            <a:schemeClr val="bg1"/>
                          </a:solidFill>
                        </a:rPr>
                        <a:t>Memory subsystem</a:t>
                      </a:r>
                    </a:p>
                  </a:txBody>
                  <a:tcPr anchor="ctr">
                    <a:solidFill>
                      <a:schemeClr val="accent6"/>
                    </a:solidFill>
                  </a:tcP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2850061860"/>
                  </a:ext>
                </a:extLst>
              </a:tr>
              <a:tr h="370840">
                <a:tc>
                  <a:txBody>
                    <a:bodyPr/>
                    <a:lstStyle/>
                    <a:p>
                      <a:pPr algn="r"/>
                      <a:r>
                        <a:rPr lang="en-US" sz="2000" dirty="0">
                          <a:solidFill>
                            <a:schemeClr val="bg1"/>
                          </a:solidFill>
                        </a:rPr>
                        <a:t>Material synthesis &amp; Physics</a:t>
                      </a:r>
                    </a:p>
                  </a:txBody>
                  <a:tcPr anchor="ctr">
                    <a:solidFill>
                      <a:schemeClr val="accent6"/>
                    </a:solidFill>
                  </a:tcP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a:p>
                  </a:txBody>
                  <a:tcPr anchor="ctr"/>
                </a:tc>
                <a:tc>
                  <a:txBody>
                    <a:bodyPr/>
                    <a:lstStyle/>
                    <a:p>
                      <a:endParaRPr lang="en-US" sz="2000"/>
                    </a:p>
                  </a:txBody>
                  <a:tcPr anchor="ctr"/>
                </a:tc>
                <a:extLst>
                  <a:ext uri="{0D108BD9-81ED-4DB2-BD59-A6C34878D82A}">
                    <a16:rowId xmlns:a16="http://schemas.microsoft.com/office/drawing/2014/main" val="307260455"/>
                  </a:ext>
                </a:extLst>
              </a:tr>
              <a:tr h="370840">
                <a:tc>
                  <a:txBody>
                    <a:bodyPr/>
                    <a:lstStyle/>
                    <a:p>
                      <a:pPr algn="r"/>
                      <a:r>
                        <a:rPr lang="en-US" sz="2000" dirty="0">
                          <a:solidFill>
                            <a:schemeClr val="bg1"/>
                          </a:solidFill>
                        </a:rPr>
                        <a:t>Cell &amp; Construct</a:t>
                      </a:r>
                    </a:p>
                  </a:txBody>
                  <a:tcPr anchor="ctr">
                    <a:solidFill>
                      <a:schemeClr val="accent6"/>
                    </a:solidFill>
                  </a:tcPr>
                </a:tc>
                <a:tc>
                  <a:txBody>
                    <a:bodyPr/>
                    <a:lstStyle/>
                    <a:p>
                      <a:endParaRPr lang="en-US" sz="2000" dirty="0"/>
                    </a:p>
                  </a:txBody>
                  <a:tcPr anchor="ctr"/>
                </a:tc>
                <a:tc>
                  <a:txBody>
                    <a:bodyPr/>
                    <a:lstStyle/>
                    <a:p>
                      <a:endParaRPr lang="en-US" sz="200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a:p>
                  </a:txBody>
                  <a:tcPr anchor="ctr"/>
                </a:tc>
                <a:tc>
                  <a:txBody>
                    <a:bodyPr/>
                    <a:lstStyle/>
                    <a:p>
                      <a:endParaRPr lang="en-US" sz="2000" dirty="0"/>
                    </a:p>
                  </a:txBody>
                  <a:tcPr anchor="ctr"/>
                </a:tc>
                <a:extLst>
                  <a:ext uri="{0D108BD9-81ED-4DB2-BD59-A6C34878D82A}">
                    <a16:rowId xmlns:a16="http://schemas.microsoft.com/office/drawing/2014/main" val="2395513851"/>
                  </a:ext>
                </a:extLst>
              </a:tr>
              <a:tr h="741680">
                <a:tc>
                  <a:txBody>
                    <a:bodyPr/>
                    <a:lstStyle/>
                    <a:p>
                      <a:pPr algn="r"/>
                      <a:r>
                        <a:rPr lang="en-US" sz="2000" dirty="0">
                          <a:solidFill>
                            <a:schemeClr val="bg1"/>
                          </a:solidFill>
                        </a:rPr>
                        <a:t>Array</a:t>
                      </a:r>
                    </a:p>
                    <a:p>
                      <a:pPr algn="r"/>
                      <a:r>
                        <a:rPr lang="en-US" sz="2000" dirty="0">
                          <a:solidFill>
                            <a:schemeClr val="bg1"/>
                          </a:solidFill>
                        </a:rPr>
                        <a:t>Media management</a:t>
                      </a:r>
                    </a:p>
                  </a:txBody>
                  <a:tcPr anchor="ctr">
                    <a:solidFill>
                      <a:schemeClr val="accent6"/>
                    </a:solidFill>
                  </a:tcP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1568470399"/>
                  </a:ext>
                </a:extLst>
              </a:tr>
              <a:tr h="370840">
                <a:tc>
                  <a:txBody>
                    <a:bodyPr/>
                    <a:lstStyle/>
                    <a:p>
                      <a:pPr algn="r"/>
                      <a:r>
                        <a:rPr lang="en-US" sz="2000" dirty="0">
                          <a:solidFill>
                            <a:schemeClr val="bg1"/>
                          </a:solidFill>
                        </a:rPr>
                        <a:t>TCAD Model</a:t>
                      </a:r>
                    </a:p>
                  </a:txBody>
                  <a:tcPr anchor="ctr">
                    <a:solidFill>
                      <a:schemeClr val="accent6"/>
                    </a:solidFill>
                  </a:tcPr>
                </a:tc>
                <a:tc>
                  <a:txBody>
                    <a:bodyPr/>
                    <a:lstStyle/>
                    <a:p>
                      <a:endParaRPr lang="en-US" sz="2000" dirty="0"/>
                    </a:p>
                  </a:txBody>
                  <a:tcPr anchor="ctr"/>
                </a:tc>
                <a:tc>
                  <a:txBody>
                    <a:bodyPr/>
                    <a:lstStyle/>
                    <a:p>
                      <a:endParaRPr lang="en-US" sz="2000"/>
                    </a:p>
                  </a:txBody>
                  <a:tcPr anchor="ctr"/>
                </a:tc>
                <a:tc>
                  <a:txBody>
                    <a:bodyPr/>
                    <a:lstStyle/>
                    <a:p>
                      <a:endParaRPr lang="en-US" sz="2000"/>
                    </a:p>
                  </a:txBody>
                  <a:tcPr anchor="ctr"/>
                </a:tc>
                <a:tc>
                  <a:txBody>
                    <a:bodyPr/>
                    <a:lstStyle/>
                    <a:p>
                      <a:endParaRPr lang="en-US" sz="2000"/>
                    </a:p>
                  </a:txBody>
                  <a:tcPr anchor="ctr"/>
                </a:tc>
                <a:tc>
                  <a:txBody>
                    <a:bodyPr/>
                    <a:lstStyle/>
                    <a:p>
                      <a:endParaRPr lang="en-US" sz="2000"/>
                    </a:p>
                  </a:txBody>
                  <a:tcPr anchor="ctr"/>
                </a:tc>
                <a:tc>
                  <a:txBody>
                    <a:bodyPr/>
                    <a:lstStyle/>
                    <a:p>
                      <a:endParaRPr lang="en-US" sz="2000" dirty="0"/>
                    </a:p>
                  </a:txBody>
                  <a:tcPr anchor="ctr"/>
                </a:tc>
                <a:extLst>
                  <a:ext uri="{0D108BD9-81ED-4DB2-BD59-A6C34878D82A}">
                    <a16:rowId xmlns:a16="http://schemas.microsoft.com/office/drawing/2014/main" val="2975128233"/>
                  </a:ext>
                </a:extLst>
              </a:tr>
              <a:tr h="370840">
                <a:tc>
                  <a:txBody>
                    <a:bodyPr/>
                    <a:lstStyle/>
                    <a:p>
                      <a:pPr algn="r"/>
                      <a:r>
                        <a:rPr lang="en-US" sz="2000" dirty="0">
                          <a:solidFill>
                            <a:schemeClr val="bg1"/>
                          </a:solidFill>
                        </a:rPr>
                        <a:t>Compact Model</a:t>
                      </a:r>
                    </a:p>
                  </a:txBody>
                  <a:tcPr anchor="ctr">
                    <a:solidFill>
                      <a:schemeClr val="accent6"/>
                    </a:solidFill>
                  </a:tcPr>
                </a:tc>
                <a:tc>
                  <a:txBody>
                    <a:bodyPr/>
                    <a:lstStyle/>
                    <a:p>
                      <a:endParaRPr lang="en-US" sz="2000" dirty="0"/>
                    </a:p>
                  </a:txBody>
                  <a:tcPr anchor="ctr"/>
                </a:tc>
                <a:tc>
                  <a:txBody>
                    <a:bodyPr/>
                    <a:lstStyle/>
                    <a:p>
                      <a:endParaRPr lang="en-US" sz="200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2509692594"/>
                  </a:ext>
                </a:extLst>
              </a:tr>
            </a:tbl>
          </a:graphicData>
        </a:graphic>
      </p:graphicFrame>
      <p:sp>
        <p:nvSpPr>
          <p:cNvPr id="3" name="Title 2">
            <a:extLst>
              <a:ext uri="{FF2B5EF4-FFF2-40B4-BE49-F238E27FC236}">
                <a16:creationId xmlns:a16="http://schemas.microsoft.com/office/drawing/2014/main" id="{A64DA51E-EC3A-4448-9FE2-0A8A27DA98B2}"/>
              </a:ext>
            </a:extLst>
          </p:cNvPr>
          <p:cNvSpPr>
            <a:spLocks noGrp="1"/>
          </p:cNvSpPr>
          <p:nvPr>
            <p:ph type="title"/>
          </p:nvPr>
        </p:nvSpPr>
        <p:spPr/>
        <p:txBody>
          <a:bodyPr/>
          <a:lstStyle/>
          <a:p>
            <a:r>
              <a:rPr lang="en-US" sz="3600" dirty="0"/>
              <a:t>Pathfinding/TCAD/Compact modeling team mission </a:t>
            </a:r>
          </a:p>
        </p:txBody>
      </p:sp>
      <p:sp>
        <p:nvSpPr>
          <p:cNvPr id="4" name="Content Placeholder 3">
            <a:extLst>
              <a:ext uri="{FF2B5EF4-FFF2-40B4-BE49-F238E27FC236}">
                <a16:creationId xmlns:a16="http://schemas.microsoft.com/office/drawing/2014/main" id="{5B7DDC7F-4C6A-3143-9413-40FF5295A11A}"/>
              </a:ext>
            </a:extLst>
          </p:cNvPr>
          <p:cNvSpPr>
            <a:spLocks noGrp="1"/>
          </p:cNvSpPr>
          <p:nvPr>
            <p:ph idx="1"/>
          </p:nvPr>
        </p:nvSpPr>
        <p:spPr>
          <a:xfrm>
            <a:off x="2895600" y="5186218"/>
            <a:ext cx="6629400" cy="1366982"/>
          </a:xfrm>
        </p:spPr>
        <p:txBody>
          <a:bodyPr/>
          <a:lstStyle/>
          <a:p>
            <a:pPr marL="0" indent="0">
              <a:buNone/>
            </a:pPr>
            <a:r>
              <a:rPr lang="en-US" sz="2000" dirty="0"/>
              <a:t>Product Orientation with engineering core competency</a:t>
            </a:r>
          </a:p>
          <a:p>
            <a:pPr marL="0" indent="0">
              <a:buNone/>
            </a:pPr>
            <a:r>
              <a:rPr lang="en-US" sz="2000" dirty="0"/>
              <a:t>Matrix integration for seamless collaboration</a:t>
            </a:r>
          </a:p>
          <a:p>
            <a:pPr marL="0" indent="0">
              <a:buNone/>
            </a:pPr>
            <a:r>
              <a:rPr lang="en-US" sz="2000" dirty="0"/>
              <a:t>Leveraging technical adjacency for maximum results</a:t>
            </a:r>
          </a:p>
        </p:txBody>
      </p:sp>
    </p:spTree>
    <p:extLst>
      <p:ext uri="{BB962C8B-B14F-4D97-AF65-F5344CB8AC3E}">
        <p14:creationId xmlns:p14="http://schemas.microsoft.com/office/powerpoint/2010/main" val="842210246"/>
      </p:ext>
    </p:extLst>
  </p:cSld>
  <p:clrMapOvr>
    <a:masterClrMapping/>
  </p:clrMapOvr>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93B9F73-683D-844F-91B1-3BF39E8034A8}" vid="{E8E61E6C-B8E2-AA4F-9817-0A333B8453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genda xmlns="90b7a245-a7c3-4504-88b2-cf85318e6b78">SD for Rev 7</Agenda>
    <Date xmlns="90b7a245-a7c3-4504-88b2-cf85318e6b78">2016-03-15T00:00:00-07:00</Date>
    <Presenter xmlns="90b7a245-a7c3-4504-88b2-cf85318e6b78">DerChang Kau</Presenter>
  </documentManagement>
</p:properties>
</file>

<file path=customXml/itemProps1.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2.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9757D6-16EA-49DF-BF94-FEF25FAF8351}">
  <ds:schemaRefs>
    <ds:schemaRef ds:uri="http://www.w3.org/XML/1998/namespace"/>
    <ds:schemaRef ds:uri="http://purl.org/dc/elements/1.1/"/>
    <ds:schemaRef ds:uri="http://schemas.microsoft.com/office/2006/documentManagement/types"/>
    <ds:schemaRef ds:uri="90b7a245-a7c3-4504-88b2-cf85318e6b78"/>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1302</TotalTime>
  <Words>973</Words>
  <Application>Microsoft Macintosh PowerPoint</Application>
  <PresentationFormat>Widescreen</PresentationFormat>
  <Paragraphs>197</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Neo Sans Intel</vt:lpstr>
      <vt:lpstr>Neo Sans Intel Medium</vt:lpstr>
      <vt:lpstr>Arial</vt:lpstr>
      <vt:lpstr>Calibri</vt:lpstr>
      <vt:lpstr>Helvetica Neue Medium</vt:lpstr>
      <vt:lpstr>Intel Clear</vt:lpstr>
      <vt:lpstr>Intel Clear Light</vt:lpstr>
      <vt:lpstr>blank</vt:lpstr>
      <vt:lpstr>PowerPoint Presentation</vt:lpstr>
      <vt:lpstr>PowerPoint Presentation</vt:lpstr>
      <vt:lpstr>PowerPoint Presentation</vt:lpstr>
      <vt:lpstr>Collateral Team Functions Divided up into 3 Broad Areas</vt:lpstr>
      <vt:lpstr>PowerPoint Presentation</vt:lpstr>
      <vt:lpstr>PowerPoint Presentation</vt:lpstr>
      <vt:lpstr>PowerPoint Presentation</vt:lpstr>
      <vt:lpstr>Pathfinding/TCAD/Compact modeling team mission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 Derchang</dc:creator>
  <cp:keywords>CTPClassification=CTP_NT</cp:keywords>
  <cp:lastModifiedBy>Kau, Derchang</cp:lastModifiedBy>
  <cp:revision>9</cp:revision>
  <dcterms:created xsi:type="dcterms:W3CDTF">2020-12-02T01:15:06Z</dcterms:created>
  <dcterms:modified xsi:type="dcterms:W3CDTF">2020-12-02T22:58:04Z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y fmtid="{D5CDD505-2E9C-101B-9397-08002B2CF9AE}" pid="3" name="TitusGUID">
    <vt:lpwstr>18736c36-3ecb-425e-9f87-88ac498b04cd</vt:lpwstr>
  </property>
  <property fmtid="{D5CDD505-2E9C-101B-9397-08002B2CF9AE}" pid="4" name="CTP_TimeStamp">
    <vt:lpwstr>2018-08-10 06:13:33Z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