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426" r:id="rId5"/>
    <p:sldId id="413" r:id="rId6"/>
    <p:sldId id="427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55">
          <p15:clr>
            <a:srgbClr val="A4A3A4"/>
          </p15:clr>
        </p15:guide>
        <p15:guide id="2" orient="horz" pos="3004">
          <p15:clr>
            <a:srgbClr val="A4A3A4"/>
          </p15:clr>
        </p15:guide>
        <p15:guide id="3" orient="horz" pos="422">
          <p15:clr>
            <a:srgbClr val="A4A3A4"/>
          </p15:clr>
        </p15:guide>
        <p15:guide id="4" orient="horz" pos="824">
          <p15:clr>
            <a:srgbClr val="A4A3A4"/>
          </p15:clr>
        </p15:guide>
        <p15:guide id="5" orient="horz" pos="2916">
          <p15:clr>
            <a:srgbClr val="A4A3A4"/>
          </p15:clr>
        </p15:guide>
        <p15:guide id="6" pos="5470">
          <p15:clr>
            <a:srgbClr val="A4A3A4"/>
          </p15:clr>
        </p15:guide>
        <p15:guide id="7" pos="287">
          <p15:clr>
            <a:srgbClr val="A4A3A4"/>
          </p15:clr>
        </p15:guide>
        <p15:guide id="8" pos="2905">
          <p15:clr>
            <a:srgbClr val="A4A3A4"/>
          </p15:clr>
        </p15:guide>
        <p15:guide id="9" pos="2811">
          <p15:clr>
            <a:srgbClr val="A4A3A4"/>
          </p15:clr>
        </p15:guide>
        <p15:guide id="10" pos="285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ndi Brewer-Griffin" initials="SBG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C71"/>
    <a:srgbClr val="FD9208"/>
    <a:srgbClr val="0071C5"/>
    <a:srgbClr val="037D06"/>
    <a:srgbClr val="F83308"/>
    <a:srgbClr val="009FDF"/>
    <a:srgbClr val="F3D54E"/>
    <a:srgbClr val="F0C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0D2E36-DCA2-4E9D-B091-17C051AA6010}" v="22" dt="2020-11-10T18:32:10.5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6433" autoAdjust="0"/>
  </p:normalViewPr>
  <p:slideViewPr>
    <p:cSldViewPr snapToGrid="0">
      <p:cViewPr varScale="1">
        <p:scale>
          <a:sx n="157" d="100"/>
          <a:sy n="157" d="100"/>
        </p:scale>
        <p:origin x="162" y="582"/>
      </p:cViewPr>
      <p:guideLst>
        <p:guide orient="horz" pos="1655"/>
        <p:guide orient="horz" pos="3004"/>
        <p:guide orient="horz" pos="422"/>
        <p:guide orient="horz" pos="824"/>
        <p:guide orient="horz" pos="2916"/>
        <p:guide pos="5470"/>
        <p:guide pos="287"/>
        <p:guide pos="2905"/>
        <p:guide pos="2811"/>
        <p:guide pos="28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6" d="100"/>
        <a:sy n="86" d="100"/>
      </p:scale>
      <p:origin x="0" y="0"/>
    </p:cViewPr>
  </p:sorterViewPr>
  <p:notesViewPr>
    <p:cSldViewPr snapToGrid="0" showGuides="1">
      <p:cViewPr varScale="1">
        <p:scale>
          <a:sx n="74" d="100"/>
          <a:sy n="74" d="100"/>
        </p:scale>
        <p:origin x="-74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FD7B2-88A6-E34E-8EF8-CB0C7BA47ADD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6CFA4E-18EB-6D49-8DE2-7A74038C2C1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994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FC5FE-6F0D-D34A-8EE6-C95B4F5F4DC8}" type="datetimeFigureOut">
              <a:rPr lang="en-US" smtClean="0"/>
              <a:pPr/>
              <a:t>11/11/2020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C8689-8455-3546-ADF9-3B7273760F6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292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INSTRUCTIONS: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Do not alter the slide.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end-of-year and mid-year reviews: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this slide completely.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the next slide for repeat candidates or candidates not meeting performance guidelines as described in the Fellow Nomination Process document.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/>
              <a:t>For mid-year pre-review: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baseline="0" dirty="0"/>
              <a:t>Fill out p. 4 of this template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643E58-32DD-45C0-B89C-0507401C4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86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u="sng" dirty="0"/>
              <a:t>Structure: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Manager Presents: 3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Q&amp;A: 7 min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Discussion 10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1C8689-8455-3546-ADF9-3B7273760F6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3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4678363" y="1"/>
            <a:ext cx="4465637" cy="476884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4006850" cy="868680"/>
          </a:xfrm>
        </p:spPr>
        <p:txBody>
          <a:bodyPr>
            <a:no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4" y="1325244"/>
            <a:ext cx="4006850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421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White 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accent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chemeClr val="accent2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72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Brea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55613" y="1619587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 hasCustomPrompt="1"/>
          </p:nvPr>
        </p:nvSpPr>
        <p:spPr>
          <a:xfrm>
            <a:off x="455613" y="2752675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 baseline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</p:spTree>
    <p:extLst>
      <p:ext uri="{BB962C8B-B14F-4D97-AF65-F5344CB8AC3E}">
        <p14:creationId xmlns:p14="http://schemas.microsoft.com/office/powerpoint/2010/main" val="1110112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ero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01794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4000" b="0" cap="none" spc="100" baseline="0">
                <a:solidFill>
                  <a:schemeClr val="accent1"/>
                </a:solidFill>
                <a:latin typeface="+mj-lt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 dirty="0"/>
              <a:t>40pt Intel Clear Heading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2234882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4000" b="0" baseline="0">
                <a:solidFill>
                  <a:schemeClr val="accent2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40pt Intel Clear Light Body.</a:t>
            </a:r>
            <a:br>
              <a:rPr lang="en-US" dirty="0"/>
            </a:br>
            <a:r>
              <a:rPr lang="en-US" dirty="0"/>
              <a:t>For content that is not a section, but has a big idea in text only.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256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Section Break Image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2260088"/>
            <a:ext cx="7772400" cy="1021556"/>
          </a:xfrm>
        </p:spPr>
        <p:txBody>
          <a:bodyPr anchor="b" anchorCtr="0">
            <a:noAutofit/>
          </a:bodyPr>
          <a:lstStyle>
            <a:lvl1pPr algn="l">
              <a:lnSpc>
                <a:spcPct val="80000"/>
              </a:lnSpc>
              <a:defRPr sz="5400" b="0" cap="none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54pt Intel Clear Bold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5613" y="3348787"/>
            <a:ext cx="7772400" cy="1125140"/>
          </a:xfrm>
        </p:spPr>
        <p:txBody>
          <a:bodyPr anchor="t" anchorCtr="0">
            <a:noAutofit/>
          </a:bodyPr>
          <a:lstStyle>
            <a:lvl1pPr marL="0" indent="0">
              <a:buNone/>
              <a:defRPr sz="1600" b="0">
                <a:solidFill>
                  <a:srgbClr val="F3D54E"/>
                </a:solidFill>
                <a:latin typeface="+mn-lt"/>
                <a:cs typeface="Intel Clear" panose="020B0604020203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Regular Subhead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9144000" cy="2574131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>
              <a:defRPr baseline="0">
                <a:solidFill>
                  <a:srgbClr val="0071C5"/>
                </a:solidFill>
              </a:defRPr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</p:spTree>
    <p:extLst>
      <p:ext uri="{BB962C8B-B14F-4D97-AF65-F5344CB8AC3E}">
        <p14:creationId xmlns:p14="http://schemas.microsoft.com/office/powerpoint/2010/main" val="3843762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169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61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.psf\Home\Desktop\Inte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432" y="1875130"/>
            <a:ext cx="2108795" cy="138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009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ack Cover Radial Gradi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9807" y="1881386"/>
            <a:ext cx="3324386" cy="1380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483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with Radial Gradient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_experience_hrz_wht_rgb_1500.png"/>
          <p:cNvPicPr>
            <a:picLocks noChangeAspect="1"/>
          </p:cNvPicPr>
          <p:nvPr userDrawn="1"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613" y="395741"/>
            <a:ext cx="2121766" cy="88728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045068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hoto">
    <p:bg>
      <p:bgPr>
        <a:gradFill>
          <a:gsLst>
            <a:gs pos="0">
              <a:schemeClr val="tx2"/>
            </a:gs>
            <a:gs pos="5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1797" y="383169"/>
            <a:ext cx="1248049" cy="82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44687" y="2479422"/>
            <a:ext cx="8212886" cy="1102519"/>
          </a:xfrm>
        </p:spPr>
        <p:txBody>
          <a:bodyPr lIns="0" rIns="0" anchor="b" anchorCtr="0">
            <a:noAutofit/>
          </a:bodyPr>
          <a:lstStyle>
            <a:lvl1pPr>
              <a:lnSpc>
                <a:spcPct val="80000"/>
              </a:lnSpc>
              <a:defRPr sz="6500" b="0" spc="100" baseline="0">
                <a:solidFill>
                  <a:schemeClr val="bg1"/>
                </a:solidFill>
                <a:latin typeface="Intel Clear Pro" panose="020B0804020202060201" pitchFamily="34" charset="0"/>
                <a:cs typeface="Intel Clear Pro" panose="020B0804020202060201" pitchFamily="34" charset="0"/>
              </a:defRPr>
            </a:lvl1pPr>
          </a:lstStyle>
          <a:p>
            <a:r>
              <a:rPr lang="en-US" dirty="0"/>
              <a:t>60pt Intel Clear pro Title</a:t>
            </a:r>
            <a:br>
              <a:rPr lang="en-US" dirty="0"/>
            </a:br>
            <a:r>
              <a:rPr lang="en-US" dirty="0"/>
              <a:t>with radial gradient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5613" y="3493008"/>
            <a:ext cx="6330212" cy="925360"/>
          </a:xfrm>
        </p:spPr>
        <p:txBody>
          <a:bodyPr lIns="0" rIns="0">
            <a:noAutofit/>
          </a:bodyPr>
          <a:lstStyle>
            <a:lvl1pPr marL="0" indent="0" algn="l">
              <a:buNone/>
              <a:defRPr sz="1600" b="1" i="0" baseline="0">
                <a:solidFill>
                  <a:srgbClr val="F3D54E"/>
                </a:solidFill>
                <a:latin typeface="Intel Clear"/>
                <a:cs typeface="Intel Cle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16pt Intel Clear Bold Subhead, Date, Etc.</a:t>
            </a:r>
          </a:p>
        </p:txBody>
      </p:sp>
    </p:spTree>
    <p:extLst>
      <p:ext uri="{BB962C8B-B14F-4D97-AF65-F5344CB8AC3E}">
        <p14:creationId xmlns:p14="http://schemas.microsoft.com/office/powerpoint/2010/main" val="180832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arge Bulle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9600" cy="868680"/>
          </a:xfrm>
        </p:spPr>
        <p:txBody>
          <a:bodyPr/>
          <a:lstStyle>
            <a:lvl1pPr>
              <a:defRPr b="1" i="0" baseline="0">
                <a:solidFill>
                  <a:schemeClr val="accent1"/>
                </a:solidFill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  <a:lvl2pPr>
              <a:defRPr sz="1800">
                <a:solidFill>
                  <a:schemeClr val="accent1"/>
                </a:solidFill>
              </a:defRPr>
            </a:lvl2pPr>
            <a:lvl3pPr>
              <a:defRPr sz="1800">
                <a:solidFill>
                  <a:schemeClr val="accent1"/>
                </a:solidFill>
              </a:defRPr>
            </a:lvl3pPr>
            <a:lvl4pPr>
              <a:defRPr sz="1600"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51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55613" y="310130"/>
            <a:ext cx="8229600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55613" y="1203325"/>
            <a:ext cx="8228012" cy="3425825"/>
          </a:xfrm>
        </p:spPr>
        <p:txBody>
          <a:bodyPr/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45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>
              <a:defRPr b="1" i="0">
                <a:latin typeface="+mj-lt"/>
                <a:cs typeface="Intel Clear"/>
              </a:defRPr>
            </a:lvl1pPr>
          </a:lstStyle>
          <a:p>
            <a:r>
              <a:rPr lang="en-US" dirty="0"/>
              <a:t>28pt Intel Clear Bold Headline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4"/>
            <a:ext cx="4006851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4678363" y="1203324"/>
            <a:ext cx="4005264" cy="3425825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06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ote and Attribu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sz="2800" b="1" i="0" u="none" strike="noStrike" baseline="0" smtClean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5613" y="1203325"/>
            <a:ext cx="8228013" cy="3425825"/>
          </a:xfrm>
        </p:spPr>
        <p:txBody>
          <a:bodyPr anchor="ctr" anchorCtr="0"/>
          <a:lstStyle>
            <a:lvl1pPr marL="190500" indent="-190500">
              <a:defRPr sz="3600" b="1" baseline="0">
                <a:solidFill>
                  <a:schemeClr val="accent2"/>
                </a:solidFill>
                <a:latin typeface="+mn-lt"/>
                <a:cs typeface="Intel Clear Light" panose="020B0404020203020204" pitchFamily="34" charset="0"/>
              </a:defRPr>
            </a:lvl1pPr>
            <a:lvl2pPr marL="417513" indent="-225425">
              <a:buFont typeface="Lucida Grande"/>
              <a:buChar char="−"/>
              <a:defRPr sz="1200" baseline="0">
                <a:latin typeface="+mn-lt"/>
                <a:cs typeface="Intel Clear" panose="020B0604020203020204" pitchFamily="34" charset="0"/>
              </a:defRPr>
            </a:lvl2pPr>
            <a:lvl3pPr marL="685800" indent="-228600">
              <a:defRPr sz="1200">
                <a:latin typeface="+mn-lt"/>
              </a:defRPr>
            </a:lvl3pPr>
            <a:lvl4pPr>
              <a:defRPr sz="1100">
                <a:latin typeface="+mn-lt"/>
              </a:defRPr>
            </a:lvl4pPr>
            <a:lvl5pPr>
              <a:defRPr sz="1050">
                <a:latin typeface="+mn-lt"/>
              </a:defRPr>
            </a:lvl5pPr>
          </a:lstStyle>
          <a:p>
            <a:pPr lvl="0"/>
            <a:r>
              <a:rPr lang="en-US" dirty="0"/>
              <a:t>“36pt Intel Clear Bold Text”</a:t>
            </a:r>
          </a:p>
          <a:p>
            <a:pPr lvl="1"/>
            <a:r>
              <a:rPr lang="en-US" dirty="0" err="1"/>
              <a:t>12pt</a:t>
            </a:r>
            <a:r>
              <a:rPr lang="en-US" dirty="0"/>
              <a:t> Attribution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94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768850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baseline="0"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rmAutofit/>
          </a:bodyPr>
          <a:lstStyle>
            <a:lvl1pPr>
              <a:defRPr sz="2800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207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ttom Half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574131"/>
            <a:ext cx="9144000" cy="2194719"/>
          </a:xfrm>
          <a:solidFill>
            <a:schemeClr val="bg2">
              <a:lumMod val="60000"/>
              <a:lumOff val="40000"/>
            </a:schemeClr>
          </a:solidFill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r>
              <a:rPr lang="en-US" dirty="0"/>
              <a:t>Insert Photo Here. Drag picture to placeholder or click icon to add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308848"/>
            <a:ext cx="8228012" cy="868680"/>
          </a:xfrm>
        </p:spPr>
        <p:txBody>
          <a:bodyPr>
            <a:noAutofit/>
          </a:bodyPr>
          <a:lstStyle>
            <a:lvl1pPr>
              <a:defRPr sz="2800" b="1" baseline="0"/>
            </a:lvl1pPr>
          </a:lstStyle>
          <a:p>
            <a:r>
              <a:rPr lang="en-US" dirty="0"/>
              <a:t>28pt Intel Clear Light Headline</a:t>
            </a:r>
          </a:p>
        </p:txBody>
      </p:sp>
      <p:sp>
        <p:nvSpPr>
          <p:cNvPr id="1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5613" y="1203325"/>
            <a:ext cx="4006851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4678363" y="1203325"/>
            <a:ext cx="4005264" cy="1309290"/>
          </a:xfrm>
        </p:spPr>
        <p:txBody>
          <a:bodyPr vert="horz" lIns="0" tIns="0" rIns="0" bIns="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sz="1400" dirty="0" smtClean="0"/>
            </a:lvl3pPr>
            <a:lvl4pPr>
              <a:defRPr lang="en-US" sz="1200" dirty="0" smtClean="0"/>
            </a:lvl4pPr>
            <a:lvl5pPr>
              <a:defRPr lang="en-US" sz="1200" dirty="0"/>
            </a:lvl5pPr>
          </a:lstStyle>
          <a:p>
            <a:pPr marR="0" lvl="0" fontAlgn="auto">
              <a:lnSpc>
                <a:spcPct val="100000"/>
              </a:lnSpc>
              <a:buClrTx/>
              <a:buSzTx/>
              <a:tabLst/>
            </a:pPr>
            <a:r>
              <a:rPr lang="en-US" dirty="0"/>
              <a:t>18pt Intel Clear body text</a:t>
            </a:r>
          </a:p>
          <a:p>
            <a:pPr marR="0" lvl="1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</a:pPr>
            <a:r>
              <a:rPr lang="en-US" dirty="0"/>
              <a:t>16pt Intel Clear bullet one</a:t>
            </a:r>
          </a:p>
          <a:p>
            <a:pPr lvl="2"/>
            <a:r>
              <a:rPr lang="en-US" dirty="0" err="1"/>
              <a:t>14pt</a:t>
            </a:r>
            <a:r>
              <a:rPr lang="en-US" dirty="0"/>
              <a:t> Intel Clear third level</a:t>
            </a:r>
          </a:p>
          <a:p>
            <a:pPr lvl="3"/>
            <a:r>
              <a:rPr lang="en-US" dirty="0" err="1"/>
              <a:t>12pt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12pt</a:t>
            </a:r>
            <a:r>
              <a:rPr lang="en-US" dirty="0"/>
              <a:t> Intel Clear fifth level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1009487" y="4975795"/>
            <a:ext cx="1846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000" dirty="0">
              <a:solidFill>
                <a:schemeClr val="tx2"/>
              </a:solidFill>
              <a:cs typeface="Neo Sans Intel"/>
            </a:endParaRP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/>
          <a:lstStyle/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89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1587" y="4759452"/>
            <a:ext cx="9144000" cy="384048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0000">
                <a:schemeClr val="accent2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2" descr="\\.psf\Home\Desktop\Intel.png"/>
          <p:cNvPicPr>
            <a:picLocks noChangeAspect="1" noChangeArrowheads="1"/>
          </p:cNvPicPr>
          <p:nvPr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9915" y="4830589"/>
            <a:ext cx="364336" cy="240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8718551" y="4824510"/>
            <a:ext cx="2381" cy="237744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5613" y="310130"/>
            <a:ext cx="8229600" cy="8686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28pt Intel Clear Light Headline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3" y="1203325"/>
            <a:ext cx="8228012" cy="34258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16pt Intel Clear bullet one</a:t>
            </a:r>
          </a:p>
          <a:p>
            <a:pPr lvl="2"/>
            <a:r>
              <a:rPr lang="en-US" dirty="0"/>
              <a:t>16pt Intel Clear sub-bullet</a:t>
            </a:r>
          </a:p>
          <a:p>
            <a:pPr lvl="3"/>
            <a:r>
              <a:rPr lang="en-US" dirty="0" err="1"/>
              <a:t>14pt</a:t>
            </a:r>
            <a:r>
              <a:rPr lang="en-US" dirty="0"/>
              <a:t>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824387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872352" y="4824387"/>
            <a:ext cx="2133600" cy="273844"/>
          </a:xfrm>
          <a:prstGeom prst="rect">
            <a:avLst/>
          </a:prstGeom>
        </p:spPr>
        <p:txBody>
          <a:bodyPr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EE2556C5-CE8C-6547-B838-EA80C61A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2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9" r:id="rId2"/>
    <p:sldLayoutId id="2147483674" r:id="rId3"/>
    <p:sldLayoutId id="2147483650" r:id="rId4"/>
    <p:sldLayoutId id="2147483671" r:id="rId5"/>
    <p:sldLayoutId id="2147483652" r:id="rId6"/>
    <p:sldLayoutId id="2147483660" r:id="rId7"/>
    <p:sldLayoutId id="2147483668" r:id="rId8"/>
    <p:sldLayoutId id="2147483669" r:id="rId9"/>
    <p:sldLayoutId id="2147483670" r:id="rId10"/>
    <p:sldLayoutId id="2147483672" r:id="rId11"/>
    <p:sldLayoutId id="2147483651" r:id="rId12"/>
    <p:sldLayoutId id="2147483677" r:id="rId13"/>
    <p:sldLayoutId id="2147483665" r:id="rId14"/>
    <p:sldLayoutId id="2147483654" r:id="rId15"/>
    <p:sldLayoutId id="2147483655" r:id="rId16"/>
    <p:sldLayoutId id="2147483676" r:id="rId17"/>
    <p:sldLayoutId id="2147483681" r:id="rId18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spc="0" baseline="0">
          <a:solidFill>
            <a:schemeClr val="accent1"/>
          </a:solidFill>
          <a:latin typeface="+mj-lt"/>
          <a:ea typeface="Intel Clear Light" panose="020B0404020203020204" pitchFamily="34" charset="0"/>
          <a:cs typeface="Intel Clear Light" panose="020B0404020203020204" pitchFamily="34" charset="0"/>
        </a:defRPr>
      </a:lvl1pPr>
    </p:titleStyle>
    <p:bodyStyle>
      <a:lvl1pPr marL="0" indent="0" algn="l" defTabSz="457200" rtl="0" eaLnBrk="1" latinLnBrk="0" hangingPunct="1">
        <a:spcBef>
          <a:spcPts val="1200"/>
        </a:spcBef>
        <a:spcAft>
          <a:spcPts val="0"/>
        </a:spcAft>
        <a:buFont typeface="Wingdings" panose="05000000000000000000" pitchFamily="2" charset="2"/>
        <a:buNone/>
        <a:defRPr sz="1800" b="0" kern="1200">
          <a:solidFill>
            <a:schemeClr val="accent2"/>
          </a:solidFill>
          <a:latin typeface="+mn-lt"/>
          <a:ea typeface="+mn-ea"/>
          <a:cs typeface="Intel Clear" panose="020B0604020203020204" pitchFamily="34" charset="0"/>
        </a:defRPr>
      </a:lvl1pPr>
      <a:lvl2pPr marL="225425" indent="-225425" algn="l" defTabSz="457200" rtl="0" eaLnBrk="1" latinLnBrk="0" hangingPunct="1">
        <a:spcBef>
          <a:spcPts val="1200"/>
        </a:spcBef>
        <a:buFont typeface="Wingdings" charset="2"/>
        <a:buChar char="§"/>
        <a:defRPr sz="1600" kern="1200" baseline="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2pPr>
      <a:lvl3pPr marL="571500" indent="-228600" algn="l" defTabSz="457200" rtl="0" eaLnBrk="1" latinLnBrk="0" hangingPunct="1">
        <a:spcBef>
          <a:spcPts val="800"/>
        </a:spcBef>
        <a:buFont typeface="Intel Clear" panose="020B0604020203020204" pitchFamily="34" charset="0"/>
        <a:buChar char="–"/>
        <a:defRPr sz="16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3pPr>
      <a:lvl4pPr marL="969963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4pPr>
      <a:lvl5pPr marL="1319213" indent="-228600" algn="l" defTabSz="457200" rtl="0" eaLnBrk="1" latinLnBrk="0" hangingPunct="1">
        <a:spcBef>
          <a:spcPct val="20000"/>
        </a:spcBef>
        <a:buFont typeface="Intel Clear" panose="020B0604020203020204" pitchFamily="34" charset="0"/>
        <a:buChar char="–"/>
        <a:defRPr sz="1400" kern="1200">
          <a:solidFill>
            <a:schemeClr val="accent1"/>
          </a:solidFill>
          <a:latin typeface="+mn-lt"/>
          <a:ea typeface="+mn-ea"/>
          <a:cs typeface="Intel Clear" panose="020B0604020203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wmf"/><Relationship Id="rId4" Type="http://schemas.openxmlformats.org/officeDocument/2006/relationships/package" Target="../embeddings/Microsoft_Word_Document.doc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810179"/>
              </p:ext>
            </p:extLst>
          </p:nvPr>
        </p:nvGraphicFramePr>
        <p:xfrm>
          <a:off x="0" y="1696589"/>
          <a:ext cx="9144000" cy="35643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46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97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91"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i="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Career Highlights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2200"/>
                        </a:lnSpc>
                      </a:pPr>
                      <a:r>
                        <a:rPr lang="en-US" sz="1800" b="0" kern="1200" dirty="0">
                          <a:solidFill>
                            <a:schemeClr val="accent1"/>
                          </a:solidFill>
                          <a:latin typeface="Intel Clear Pro" panose="020B0804020202060201" pitchFamily="34" charset="0"/>
                          <a:ea typeface="Intel Clear Pro" panose="020B0804020202060201" pitchFamily="34" charset="0"/>
                          <a:cs typeface="Intel Clear Pro" panose="020B0804020202060201" pitchFamily="34" charset="0"/>
                        </a:rPr>
                        <a:t>Rationale for Promotion: Business Context &amp; Future Impact</a:t>
                      </a: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86926">
                <a:tc>
                  <a:txBody>
                    <a:bodyPr/>
                    <a:lstStyle/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Technical Expertise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Architecture lead for NPC COE – recognized across groups as the expert resource for </a:t>
                      </a:r>
                      <a:r>
                        <a:rPr lang="en-US" sz="900" b="0" i="1" kern="1200" baseline="0" dirty="0" err="1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NVMe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IP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Extensive industry experience across all aspects of controller architecture and controller ASIC design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Technical innovator with 42 issued patents and multiple pending</a:t>
                      </a:r>
                    </a:p>
                    <a:p>
                      <a:pPr marL="171450" lvl="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Strategic Leadership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Developed customer relationships (starting with Dell) to address detailed requirements and drive solutions to closure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Drove collaboration during architecture definition with System Flows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Drove improvements in development methodology with </a:t>
                      </a:r>
                      <a:r>
                        <a:rPr lang="en-US" sz="900" b="0" i="1" kern="1200" baseline="0" dirty="0" err="1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ProMark</a:t>
                      </a: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&amp; PG to improve program efficiency</a:t>
                      </a:r>
                    </a:p>
                    <a:p>
                      <a:pPr marL="171450" indent="-171450" algn="l" defTabSz="457200" rtl="0" eaLnBrk="1" latinLnBrk="0" hangingPunct="1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US" sz="900" b="0" i="0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Role Modeling &amp; Mentoring 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Leads by example – recognized by his peers as the role model of effective collaboration across teams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Invites inclusive discussion to involve other perspectives to define a complete solution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Drives discussions of complicated problems through to resolution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  <a:p>
                      <a:pPr marL="0" indent="0" algn="l" defTabSz="457200" rtl="0" eaLnBrk="1" latinLnBrk="0" hangingPunct="1">
                        <a:spcBef>
                          <a:spcPts val="800"/>
                        </a:spcBef>
                        <a:buFont typeface="Wingdings" panose="05000000000000000000" pitchFamily="2" charset="2"/>
                        <a:buNone/>
                      </a:pPr>
                      <a:endParaRPr lang="en-US" sz="900" b="0" i="0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What has changed in the business environment, technology strategy  or product roadmap to warrant a higher grade level? How has the scope and complexity of the work changed?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Jack has taken on full ownership of the </a:t>
                      </a:r>
                      <a:r>
                        <a:rPr lang="en-US" sz="900" b="0" i="1" kern="1200" baseline="0" noProof="0" dirty="0" err="1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NVMe</a:t>
                      </a: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IP architecture, runs the NPC COE, and is fully responsible for the significant amount of IPAS content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Maintained progress through the roadmap changes in focus from NAND to </a:t>
                      </a:r>
                      <a:r>
                        <a:rPr lang="en-US" sz="900" b="0" i="1" kern="1200" baseline="0" noProof="0" dirty="0" err="1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Optane</a:t>
                      </a: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, along with support of the Smart NIC development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Drove improvements in development approach with collaboration between Arch, ASIC, and FW teams to address critical path in time to PRQ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Expected/Future Contribution and Impact: Results, Culture &amp; Learning (“What’s Next?”)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Expanded visibility and role as a technical innovator with </a:t>
                      </a:r>
                      <a:r>
                        <a:rPr lang="en-US" sz="900" b="0" i="1" kern="1200" baseline="0" noProof="0" dirty="0" err="1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Optane</a:t>
                      </a: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 at the system level 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Expanded engagement with customers for detailed architectural discussions to proactively guide effective solutions</a:t>
                      </a:r>
                    </a:p>
                    <a:p>
                      <a:pPr marL="346075" marR="0" lvl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900" b="0" i="1" kern="1200" baseline="0" noProof="0" dirty="0">
                          <a:solidFill>
                            <a:schemeClr val="accent1"/>
                          </a:solidFill>
                          <a:latin typeface="Intel Clear" panose="020B0604020203020204" pitchFamily="34" charset="0"/>
                          <a:ea typeface="+mn-ea"/>
                          <a:cs typeface="+mn-cs"/>
                        </a:rPr>
                        <a:t>Build internal team capability with mentoring and technical training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endParaRPr lang="en-US" sz="900" b="0" i="1" kern="1200" baseline="0" noProof="0" dirty="0">
                        <a:solidFill>
                          <a:schemeClr val="accent1"/>
                        </a:solidFill>
                        <a:latin typeface="Intel Clear" panose="020B0604020203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299100"/>
              </p:ext>
            </p:extLst>
          </p:nvPr>
        </p:nvGraphicFramePr>
        <p:xfrm>
          <a:off x="6838679" y="407385"/>
          <a:ext cx="2073209" cy="765823"/>
        </p:xfrm>
        <a:graphic>
          <a:graphicData uri="http://schemas.openxmlformats.org/drawingml/2006/table">
            <a:tbl>
              <a:tblPr bandRow="1"/>
              <a:tblGrid>
                <a:gridCol w="420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0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862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Grade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TIG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LOS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WWID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869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9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3 years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3 years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0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11772448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74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Country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USA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Repeat Nominee (Y/N)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85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800" b="1" i="0" u="none" strike="noStrike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Site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FTC (TEC1)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n-US" sz="800" b="1" i="0" u="none" strike="noStrike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800" b="0" i="0" u="none" strike="noStrike" kern="1200" dirty="0">
                        <a:solidFill>
                          <a:schemeClr val="accent1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51040" y="39047"/>
            <a:ext cx="48004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  <a:latin typeface="+mj-lt"/>
                <a:ea typeface="Intel Clear Pro" panose="020B0804020202060201" pitchFamily="34" charset="0"/>
                <a:cs typeface="Intel Clear Pro" panose="020B0804020202060201" pitchFamily="34" charset="0"/>
              </a:rPr>
              <a:t>Ellis, Jackson</a:t>
            </a:r>
            <a:endParaRPr lang="en-US" sz="105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1040" y="407385"/>
            <a:ext cx="23345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NSG SCE</a:t>
            </a:r>
            <a:endParaRPr lang="en-US" sz="1200" dirty="0">
              <a:solidFill>
                <a:schemeClr val="accent1"/>
              </a:solidFill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150569" y="790337"/>
            <a:ext cx="1435636" cy="663151"/>
          </a:xfrm>
          <a:prstGeom prst="flowChartProcess">
            <a:avLst/>
          </a:prstGeom>
          <a:solidFill>
            <a:srgbClr val="EDF1F9"/>
          </a:solidFill>
          <a:ln w="3175">
            <a:solidFill>
              <a:srgbClr val="CCE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bg2">
                    <a:lumMod val="75000"/>
                  </a:schemeClr>
                </a:solidFill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Nomination Form: </a:t>
            </a:r>
          </a:p>
          <a:p>
            <a:pPr>
              <a:spcAft>
                <a:spcPts val="1200"/>
              </a:spcAft>
            </a:pPr>
            <a:r>
              <a:rPr lang="en-US" sz="900" dirty="0">
                <a:solidFill>
                  <a:schemeClr val="bg1">
                    <a:lumMod val="65000"/>
                  </a:schemeClr>
                </a:solidFill>
                <a:latin typeface="Intel Clear Light" panose="020B0404020203020204" pitchFamily="34" charset="0"/>
                <a:ea typeface="Intel Clear Light" panose="020B0404020203020204" pitchFamily="34" charset="0"/>
                <a:cs typeface="Intel Clear Light" panose="020B0404020203020204" pitchFamily="34" charset="0"/>
              </a:rPr>
              <a:t>Embedded document</a:t>
            </a:r>
          </a:p>
          <a:p>
            <a:pPr>
              <a:spcAft>
                <a:spcPts val="1200"/>
              </a:spcAft>
            </a:pPr>
            <a:endParaRPr lang="en-US" sz="1050" dirty="0">
              <a:solidFill>
                <a:schemeClr val="bg1">
                  <a:lumMod val="65000"/>
                </a:schemeClr>
              </a:solidFill>
              <a:latin typeface="Intel Clear Light" panose="020B0404020203020204" pitchFamily="34" charset="0"/>
              <a:ea typeface="Intel Clear Light" panose="020B0404020203020204" pitchFamily="34" charset="0"/>
              <a:cs typeface="Intel Clear Light" panose="020B0404020203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691134"/>
              </p:ext>
            </p:extLst>
          </p:nvPr>
        </p:nvGraphicFramePr>
        <p:xfrm>
          <a:off x="3124200" y="399964"/>
          <a:ext cx="3645159" cy="1190672"/>
        </p:xfrm>
        <a:graphic>
          <a:graphicData uri="http://schemas.openxmlformats.org/drawingml/2006/table">
            <a:tbl>
              <a:tblPr bandRow="1"/>
              <a:tblGrid>
                <a:gridCol w="1030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Role Nominated For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Principal Engineer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979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Current Position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Silicon Architecture Engineer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163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Technical Domain</a:t>
                      </a:r>
                      <a:endParaRPr lang="en-US" sz="800" b="1" i="0" u="none" strike="sngStrike" kern="1200" baseline="0" dirty="0">
                        <a:solidFill>
                          <a:srgbClr val="FF0000"/>
                        </a:solidFill>
                        <a:effectLst/>
                        <a:latin typeface="Intel Clear Light" panose="020B0404020203020204" pitchFamily="34" charset="0"/>
                        <a:ea typeface="Intel Clear Light" panose="020B0404020203020204" pitchFamily="34" charset="0"/>
                        <a:cs typeface="Intel Clear Light" panose="020B0404020203020204" pitchFamily="34" charset="0"/>
                      </a:endParaRP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ASIC/SOC Architecture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027">
                <a:tc>
                  <a:txBody>
                    <a:bodyPr/>
                    <a:lstStyle/>
                    <a:p>
                      <a:pPr marL="64008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Manager Name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David Noeldner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0340">
                <a:tc>
                  <a:txBody>
                    <a:bodyPr/>
                    <a:lstStyle/>
                    <a:p>
                      <a:pPr marL="64008" algn="l" defTabSz="457200" rtl="0" eaLnBrk="1" fontAlgn="ctr" latinLnBrk="0" hangingPunct="1"/>
                      <a:r>
                        <a:rPr lang="en-US" sz="800" b="1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Staff Sponsor 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60325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kern="1200" baseline="0" dirty="0">
                          <a:solidFill>
                            <a:schemeClr val="accent1"/>
                          </a:solidFill>
                          <a:effectLst/>
                          <a:latin typeface="Intel Clear Light" panose="020B0404020203020204" pitchFamily="34" charset="0"/>
                          <a:ea typeface="Intel Clear Light" panose="020B0404020203020204" pitchFamily="34" charset="0"/>
                          <a:cs typeface="Intel Clear Light" panose="020B0404020203020204" pitchFamily="34" charset="0"/>
                        </a:rPr>
                        <a:t>Tom Macdonald</a:t>
                      </a:r>
                    </a:p>
                  </a:txBody>
                  <a:tcPr marL="7144" marR="7144" marT="7144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824387"/>
            <a:ext cx="2895600" cy="273844"/>
          </a:xfrm>
        </p:spPr>
        <p:txBody>
          <a:bodyPr/>
          <a:lstStyle/>
          <a:p>
            <a:r>
              <a:rPr lang="en-US"/>
              <a:t>Intel Confidential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6846004" y="76080"/>
            <a:ext cx="2065884" cy="309504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 spc="0" baseline="0">
                <a:solidFill>
                  <a:schemeClr val="accent1"/>
                </a:solidFill>
                <a:latin typeface="+mj-lt"/>
                <a:ea typeface="Intel Clear Light" panose="020B0404020203020204" pitchFamily="34" charset="0"/>
                <a:cs typeface="Intel Clear Light" panose="020B0404020203020204" pitchFamily="34" charset="0"/>
              </a:defRPr>
            </a:lvl1pPr>
          </a:lstStyle>
          <a:p>
            <a:pPr algn="r"/>
            <a:r>
              <a:rPr lang="en-US" sz="1200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PE/SPE Candidate Profile</a:t>
            </a:r>
            <a:endParaRPr lang="en-US" sz="1400" b="0" dirty="0">
              <a:latin typeface="Intel Clear Pro" panose="020B0804020202060201" pitchFamily="34" charset="0"/>
              <a:ea typeface="Intel Clear Pro" panose="020B0804020202060201" pitchFamily="34" charset="0"/>
              <a:cs typeface="Intel Clear Pro" panose="020B0804020202060201" pitchFamily="34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96DFEB8-A365-4F32-ACB8-7BDFC9DCFB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6362990"/>
              </p:ext>
            </p:extLst>
          </p:nvPr>
        </p:nvGraphicFramePr>
        <p:xfrm>
          <a:off x="1655524" y="770069"/>
          <a:ext cx="795749" cy="6893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cument" showAsIcon="1" r:id="rId4" imgW="914400" imgH="792360" progId="Word.Document.12">
                  <p:embed/>
                </p:oleObj>
              </mc:Choice>
              <mc:Fallback>
                <p:oleObj name="Document" showAsIcon="1" r:id="rId4" imgW="914400" imgH="792360" progId="Word.Documen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96DFEB8-A365-4F32-ACB8-7BDFC9DCFB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55524" y="770069"/>
                        <a:ext cx="795749" cy="6893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620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191317" y="29631"/>
            <a:ext cx="8229600" cy="450042"/>
          </a:xfrm>
        </p:spPr>
        <p:txBody>
          <a:bodyPr/>
          <a:lstStyle/>
          <a:p>
            <a:r>
              <a:rPr lang="en-US" b="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Instructions for Completing NSG PE/SPE Candidate Profile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quarter" idx="13"/>
          </p:nvPr>
        </p:nvSpPr>
        <p:spPr>
          <a:xfrm>
            <a:off x="326692" y="661338"/>
            <a:ext cx="8490615" cy="39678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+mj-lt"/>
              </a:rPr>
              <a:t>Summarize the nominee’s story on one slide including:</a:t>
            </a:r>
          </a:p>
          <a:p>
            <a:pPr lvl="1">
              <a:spcBef>
                <a:spcPts val="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Career Highlights: </a:t>
            </a:r>
            <a:r>
              <a:rPr lang="en-US" sz="1600" dirty="0">
                <a:solidFill>
                  <a:schemeClr val="tx1"/>
                </a:solidFill>
                <a:latin typeface="+mj-lt"/>
              </a:rPr>
              <a:t>Pull top examples from questions 1-3 on the application form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Technical Expertise and Leadership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 and the </a:t>
            </a:r>
            <a:r>
              <a:rPr lang="en-US" sz="1400" b="1" u="sng" dirty="0">
                <a:solidFill>
                  <a:schemeClr val="tx1"/>
                </a:solidFill>
                <a:latin typeface="+mj-lt"/>
              </a:rPr>
              <a:t>critical results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achieved. What would not have happened at NSG/Intel without their leadership? 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Strategic Leadership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and the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business impact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Have they articulated a vision of future technology? How did they build alignment for their vision?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was the impact? What does Intel do differently as a result of their leadership that we didn’t do 2-3 years ago?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Examples of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role modeling  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Intel Culture and Technical Leader Practices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.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has this candidate role modeled Intel culture attributes?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How does this candidate demonstrate transfer of technical depth to others?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What skills/capabilities have been introduced or developed in others as a result of this candidate? </a:t>
            </a:r>
          </a:p>
          <a:p>
            <a:pPr lvl="1">
              <a:spcBef>
                <a:spcPts val="600"/>
              </a:spcBef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Rationale for Promotion: Business Context &amp; Future &amp; Impact</a:t>
            </a:r>
          </a:p>
          <a:p>
            <a:pPr lvl="2">
              <a:spcBef>
                <a:spcPts val="0"/>
              </a:spcBef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has changed in the business environment, technology strategy  or product roadmap to warrant a higher grade level? How has the scope and complexity of the work changed?</a:t>
            </a:r>
          </a:p>
          <a:p>
            <a:pPr lvl="2">
              <a:spcBef>
                <a:spcPts val="0"/>
              </a:spcBef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What is next in terms of their contribution?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Does your candidate have the on-going work/project scope to support the PE/SPE criteria on a longer-term basis? </a:t>
            </a:r>
          </a:p>
          <a:p>
            <a:pPr lvl="3">
              <a:spcBef>
                <a:spcPts val="0"/>
              </a:spcBef>
            </a:pPr>
            <a:r>
              <a:rPr lang="en-US" sz="1200" i="1" dirty="0">
                <a:solidFill>
                  <a:schemeClr val="tx1"/>
                </a:solidFill>
                <a:latin typeface="+mj-lt"/>
              </a:rPr>
              <a:t>Why now - what will a promo to PE/SPE deliver for NSG/Intel?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510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308848"/>
            <a:ext cx="8229600" cy="472929"/>
          </a:xfrm>
        </p:spPr>
        <p:txBody>
          <a:bodyPr/>
          <a:lstStyle/>
          <a:p>
            <a:r>
              <a:rPr lang="en-US" sz="3000" dirty="0">
                <a:latin typeface="Intel Clear Pro" panose="020B0804020202060201" pitchFamily="34" charset="0"/>
                <a:ea typeface="Intel Clear Pro" panose="020B0804020202060201" pitchFamily="34" charset="0"/>
                <a:cs typeface="Intel Clear Pro" panose="020B0804020202060201" pitchFamily="34" charset="0"/>
              </a:rPr>
              <a:t>NSG PE Candidate Pre-Review Session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5613" y="1049762"/>
            <a:ext cx="8228012" cy="3425825"/>
          </a:xfrm>
        </p:spPr>
        <p:txBody>
          <a:bodyPr/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Pre-Review Sessions are 10 minutes.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Come prepared to present an </a:t>
            </a:r>
            <a:r>
              <a:rPr lang="en-US" b="1" dirty="0">
                <a:solidFill>
                  <a:schemeClr val="tx1"/>
                </a:solidFill>
              </a:rPr>
              <a:t>executive overview </a:t>
            </a:r>
            <a:r>
              <a:rPr lang="en-US" dirty="0">
                <a:solidFill>
                  <a:schemeClr val="tx1"/>
                </a:solidFill>
              </a:rPr>
              <a:t>of your candidate.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Candidate Profile will be presented from the facilitator’s laptop.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join the meeting precisely at your designated presentation time (if joining remotely you will be signaled by the facilitator).</a:t>
            </a:r>
            <a:endParaRPr lang="en-US" i="1" dirty="0">
              <a:solidFill>
                <a:schemeClr val="tx1"/>
              </a:solidFill>
            </a:endParaRP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You will have 2-3 minutes to present your key points for the nomination. </a:t>
            </a:r>
            <a:r>
              <a:rPr lang="en-US" b="1" dirty="0">
                <a:solidFill>
                  <a:schemeClr val="tx1"/>
                </a:solidFill>
              </a:rPr>
              <a:t>You will be stopped at 3 minutes.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The NSG PE committee will use the remaining time to ask you questions.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556C5-CE8C-6547-B838-EA80C61A4AF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738795"/>
      </p:ext>
    </p:extLst>
  </p:cSld>
  <p:clrMapOvr>
    <a:masterClrMapping/>
  </p:clrMapOvr>
</p:sld>
</file>

<file path=ppt/theme/theme1.xml><?xml version="1.0" encoding="utf-8"?>
<a:theme xmlns:a="http://schemas.openxmlformats.org/drawingml/2006/main" name="Int_PPT_Template_16X9_clr_040715">
  <a:themeElements>
    <a:clrScheme name="Intel 1">
      <a:dk1>
        <a:sysClr val="windowText" lastClr="000000"/>
      </a:dk1>
      <a:lt1>
        <a:sysClr val="window" lastClr="FFFFFF"/>
      </a:lt1>
      <a:dk2>
        <a:srgbClr val="003C71"/>
      </a:dk2>
      <a:lt2>
        <a:srgbClr val="B1BABF"/>
      </a:lt2>
      <a:accent1>
        <a:srgbClr val="003C71"/>
      </a:accent1>
      <a:accent2>
        <a:srgbClr val="0071C5"/>
      </a:accent2>
      <a:accent3>
        <a:srgbClr val="009CDA"/>
      </a:accent3>
      <a:accent4>
        <a:srgbClr val="F8D44C"/>
      </a:accent4>
      <a:accent5>
        <a:srgbClr val="FFA400"/>
      </a:accent5>
      <a:accent6>
        <a:srgbClr val="FF4E00"/>
      </a:accent6>
      <a:hlink>
        <a:srgbClr val="C3D600"/>
      </a:hlink>
      <a:folHlink>
        <a:srgbClr val="0071C5"/>
      </a:folHlink>
    </a:clrScheme>
    <a:fontScheme name="Intel Clear">
      <a:majorFont>
        <a:latin typeface="Intel Clear"/>
        <a:ea typeface=""/>
        <a:cs typeface=""/>
      </a:majorFont>
      <a:minorFont>
        <a:latin typeface="Intel Cle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2">
            <a:lumMod val="20000"/>
            <a:lumOff val="80000"/>
          </a:schemeClr>
        </a:solidFill>
      </a:spPr>
      <a:bodyPr vert="horz" lIns="0" tIns="0" rIns="0" bIns="0" rtlCol="0">
        <a:noAutofit/>
      </a:bodyPr>
      <a:lstStyle>
        <a:defPPr>
          <a:defRPr sz="1100" dirty="0" smtClean="0">
            <a:solidFill>
              <a:srgbClr val="003C7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9999EB0206494AA2984221E36CA74A" ma:contentTypeVersion="4" ma:contentTypeDescription="Create a new document." ma:contentTypeScope="" ma:versionID="0aae825b994811a4e71bc0a14e389b7e">
  <xsd:schema xmlns:xsd="http://www.w3.org/2001/XMLSchema" xmlns:xs="http://www.w3.org/2001/XMLSchema" xmlns:p="http://schemas.microsoft.com/office/2006/metadata/properties" xmlns:ns2="f043de63-1b78-4565-b5cd-e5a632974ba9" targetNamespace="http://schemas.microsoft.com/office/2006/metadata/properties" ma:root="true" ma:fieldsID="48e551ca6bcd309007d35e8136b5ddcd" ns2:_="">
    <xsd:import namespace="f043de63-1b78-4565-b5cd-e5a632974b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43de63-1b78-4565-b5cd-e5a632974b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E153E16-A33B-44EE-9306-3B5F62BA413D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03058a63-5a63-4987-8c81-e5bfe130bffa"/>
    <ds:schemaRef ds:uri="434a48cd-e876-4e7e-9231-cc5150ed5586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329DDE-4134-4740-9424-276B375BFC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8FC6E6-565E-4BED-BED3-751754C38CE5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24910</TotalTime>
  <Words>770</Words>
  <Application>Microsoft Office PowerPoint</Application>
  <PresentationFormat>On-screen Show (16:9)</PresentationFormat>
  <Paragraphs>92</Paragraphs>
  <Slides>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Intel Clear</vt:lpstr>
      <vt:lpstr>Intel Clear Light</vt:lpstr>
      <vt:lpstr>Intel Clear Pro</vt:lpstr>
      <vt:lpstr>Lucida Grande</vt:lpstr>
      <vt:lpstr>Wingdings</vt:lpstr>
      <vt:lpstr>Int_PPT_Template_16X9_clr_040715</vt:lpstr>
      <vt:lpstr>Document</vt:lpstr>
      <vt:lpstr>PowerPoint Presentation</vt:lpstr>
      <vt:lpstr>Instructions for Completing NSG PE/SPE Candidate Profile</vt:lpstr>
      <vt:lpstr>NSG PE Candidate Pre-Review Session Structure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NSG PE/SPE Candidate Profile</dc:title>
  <dc:creator>Jeff;traci.young@intel.com</dc:creator>
  <cp:keywords>CTPClassification=CTP_NT</cp:keywords>
  <cp:lastModifiedBy>Young, Traci</cp:lastModifiedBy>
  <cp:revision>649</cp:revision>
  <dcterms:created xsi:type="dcterms:W3CDTF">2015-03-23T21:00:27Z</dcterms:created>
  <dcterms:modified xsi:type="dcterms:W3CDTF">2020-11-12T00:35:53Z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0x010100EB9999EB0206494AA2984221E36CA74A</vt:lpwstr>
  </property>
  <property fmtid="{D5CDD505-2E9C-101B-9397-08002B2CF9AE}" pid="3" name="TitusGUID">
    <vt:lpwstr>dfd42eb9-dde6-45b2-b0ea-8a6fcab315d7</vt:lpwstr>
  </property>
  <property fmtid="{D5CDD505-2E9C-101B-9397-08002B2CF9AE}" pid="4" name="CTP_TimeStamp">
    <vt:lpwstr>2020-05-09 01:46:19Z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