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413" r:id="rId5"/>
    <p:sldId id="426" r:id="rId6"/>
    <p:sldId id="427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5">
          <p15:clr>
            <a:srgbClr val="A4A3A4"/>
          </p15:clr>
        </p15:guide>
        <p15:guide id="2" orient="horz" pos="3004">
          <p15:clr>
            <a:srgbClr val="A4A3A4"/>
          </p15:clr>
        </p15:guide>
        <p15:guide id="3" orient="horz" pos="422">
          <p15:clr>
            <a:srgbClr val="A4A3A4"/>
          </p15:clr>
        </p15:guide>
        <p15:guide id="4" orient="horz" pos="824">
          <p15:clr>
            <a:srgbClr val="A4A3A4"/>
          </p15:clr>
        </p15:guide>
        <p15:guide id="5" orient="horz" pos="2916">
          <p15:clr>
            <a:srgbClr val="A4A3A4"/>
          </p15:clr>
        </p15:guide>
        <p15:guide id="6" pos="5470">
          <p15:clr>
            <a:srgbClr val="A4A3A4"/>
          </p15:clr>
        </p15:guide>
        <p15:guide id="7" pos="287">
          <p15:clr>
            <a:srgbClr val="A4A3A4"/>
          </p15:clr>
        </p15:guide>
        <p15:guide id="8" pos="2905">
          <p15:clr>
            <a:srgbClr val="A4A3A4"/>
          </p15:clr>
        </p15:guide>
        <p15:guide id="9" pos="2811">
          <p15:clr>
            <a:srgbClr val="A4A3A4"/>
          </p15:clr>
        </p15:guide>
        <p15:guide id="10" pos="28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ndi Brewer-Griffin" initials="SBG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D9208"/>
    <a:srgbClr val="0071C5"/>
    <a:srgbClr val="037D06"/>
    <a:srgbClr val="F833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9ADE88-83C8-4A0B-ABF9-82AE982500E4}" v="3" dt="2020-11-13T01:37:59.7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6433" autoAdjust="0"/>
  </p:normalViewPr>
  <p:slideViewPr>
    <p:cSldViewPr snapToGrid="0">
      <p:cViewPr varScale="1">
        <p:scale>
          <a:sx n="108" d="100"/>
          <a:sy n="108" d="100"/>
        </p:scale>
        <p:origin x="624" y="72"/>
      </p:cViewPr>
      <p:guideLst>
        <p:guide orient="horz" pos="1655"/>
        <p:guide orient="horz" pos="3004"/>
        <p:guide orient="horz" pos="422"/>
        <p:guide orient="horz" pos="824"/>
        <p:guide orient="horz" pos="2916"/>
        <p:guide pos="5470"/>
        <p:guide pos="287"/>
        <p:guide pos="2905"/>
        <p:guide pos="2811"/>
        <p:guide pos="2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-7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ong, Annie" userId="b50a108e-8cb7-4307-b0c8-8979788f79d7" providerId="ADAL" clId="{D09ADE88-83C8-4A0B-ABF9-82AE982500E4}"/>
    <pc:docChg chg="undo addSld delSld modSld">
      <pc:chgData name="Foong, Annie" userId="b50a108e-8cb7-4307-b0c8-8979788f79d7" providerId="ADAL" clId="{D09ADE88-83C8-4A0B-ABF9-82AE982500E4}" dt="2020-11-13T01:40:26.350" v="423" actId="20577"/>
      <pc:docMkLst>
        <pc:docMk/>
      </pc:docMkLst>
      <pc:sldChg chg="modSp">
        <pc:chgData name="Foong, Annie" userId="b50a108e-8cb7-4307-b0c8-8979788f79d7" providerId="ADAL" clId="{D09ADE88-83C8-4A0B-ABF9-82AE982500E4}" dt="2020-11-13T01:40:26.350" v="423" actId="20577"/>
        <pc:sldMkLst>
          <pc:docMk/>
          <pc:sldMk cId="6620459" sldId="426"/>
        </pc:sldMkLst>
        <pc:spChg chg="mod">
          <ac:chgData name="Foong, Annie" userId="b50a108e-8cb7-4307-b0c8-8979788f79d7" providerId="ADAL" clId="{D09ADE88-83C8-4A0B-ABF9-82AE982500E4}" dt="2020-11-13T01:36:58.522" v="273" actId="20577"/>
          <ac:spMkLst>
            <pc:docMk/>
            <pc:sldMk cId="6620459" sldId="426"/>
            <ac:spMk id="13" creationId="{00000000-0000-0000-0000-000000000000}"/>
          </ac:spMkLst>
        </pc:spChg>
        <pc:spChg chg="mod">
          <ac:chgData name="Foong, Annie" userId="b50a108e-8cb7-4307-b0c8-8979788f79d7" providerId="ADAL" clId="{D09ADE88-83C8-4A0B-ABF9-82AE982500E4}" dt="2020-11-13T01:40:26.350" v="423" actId="20577"/>
          <ac:spMkLst>
            <pc:docMk/>
            <pc:sldMk cId="6620459" sldId="426"/>
            <ac:spMk id="14" creationId="{00000000-0000-0000-0000-000000000000}"/>
          </ac:spMkLst>
        </pc:spChg>
        <pc:graphicFrameChg chg="mod modGraphic">
          <ac:chgData name="Foong, Annie" userId="b50a108e-8cb7-4307-b0c8-8979788f79d7" providerId="ADAL" clId="{D09ADE88-83C8-4A0B-ABF9-82AE982500E4}" dt="2020-11-13T01:40:18.544" v="420" actId="114"/>
          <ac:graphicFrameMkLst>
            <pc:docMk/>
            <pc:sldMk cId="6620459" sldId="426"/>
            <ac:graphicFrameMk id="8" creationId="{00000000-0000-0000-0000-000000000000}"/>
          </ac:graphicFrameMkLst>
        </pc:graphicFrameChg>
      </pc:sldChg>
      <pc:sldChg chg="add del">
        <pc:chgData name="Foong, Annie" userId="b50a108e-8cb7-4307-b0c8-8979788f79d7" providerId="ADAL" clId="{D09ADE88-83C8-4A0B-ABF9-82AE982500E4}" dt="2020-11-13T01:37:59.725" v="342"/>
        <pc:sldMkLst>
          <pc:docMk/>
          <pc:sldMk cId="3287485695" sldId="42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/>
              <a:pPr/>
              <a:t>11/12/2020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FC5FE-6F0D-D34A-8EE6-C95B4F5F4DC8}" type="datetimeFigureOut">
              <a:rPr lang="en-US" smtClean="0"/>
              <a:pPr/>
              <a:t>11/12/2020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Structure: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Manager Presents: 3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Q&amp;A: 7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Discussion 10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accent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100" baseline="0">
                <a:solidFill>
                  <a:schemeClr val="accent1"/>
                </a:solidFill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07" y="1881386"/>
            <a:ext cx="3324386" cy="13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3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hrz_wht_rgb_1500.png"/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395741"/>
            <a:ext cx="2121766" cy="88728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0450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1" i="0" baseline="0">
                <a:solidFill>
                  <a:schemeClr val="accent1"/>
                </a:solidFill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600"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10130"/>
            <a:ext cx="8229600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and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800" b="1" i="0" u="none" strike="noStrike" baseline="0" smtClean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417513" indent="-225425">
              <a:buFont typeface="Lucida Grande"/>
              <a:buChar char="−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Autofit/>
          </a:bodyPr>
          <a:lstStyle>
            <a:lvl1pPr>
              <a:defRPr sz="2800" b="1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Light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  <p:sldLayoutId id="2147483674" r:id="rId3"/>
    <p:sldLayoutId id="2147483650" r:id="rId4"/>
    <p:sldLayoutId id="2147483671" r:id="rId5"/>
    <p:sldLayoutId id="2147483652" r:id="rId6"/>
    <p:sldLayoutId id="2147483660" r:id="rId7"/>
    <p:sldLayoutId id="2147483668" r:id="rId8"/>
    <p:sldLayoutId id="2147483669" r:id="rId9"/>
    <p:sldLayoutId id="2147483670" r:id="rId10"/>
    <p:sldLayoutId id="2147483672" r:id="rId11"/>
    <p:sldLayoutId id="2147483651" r:id="rId12"/>
    <p:sldLayoutId id="2147483677" r:id="rId13"/>
    <p:sldLayoutId id="2147483665" r:id="rId14"/>
    <p:sldLayoutId id="2147483654" r:id="rId15"/>
    <p:sldLayoutId id="2147483655" r:id="rId16"/>
    <p:sldLayoutId id="2147483676" r:id="rId17"/>
    <p:sldLayoutId id="2147483681" r:id="rId18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spc="0" baseline="0">
          <a:solidFill>
            <a:schemeClr val="accent1"/>
          </a:solidFill>
          <a:latin typeface="+mj-lt"/>
          <a:ea typeface="Intel Clear Light" panose="020B0404020203020204" pitchFamily="34" charset="0"/>
          <a:cs typeface="Intel Clear Light" panose="020B0404020203020204" pitchFamily="34" charset="0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chemeClr val="accent2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191317" y="29631"/>
            <a:ext cx="8229600" cy="450042"/>
          </a:xfrm>
        </p:spPr>
        <p:txBody>
          <a:bodyPr/>
          <a:lstStyle/>
          <a:p>
            <a:r>
              <a:rPr lang="en-US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Instructions for Completing NSG PE/SPE Candidate Profile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quarter" idx="13"/>
          </p:nvPr>
        </p:nvSpPr>
        <p:spPr>
          <a:xfrm>
            <a:off x="326692" y="661338"/>
            <a:ext cx="8490615" cy="39678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Summarize the nominee’s story on one slide including:</a:t>
            </a:r>
          </a:p>
          <a:p>
            <a:pPr lvl="1">
              <a:spcBef>
                <a:spcPts val="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Career Highlights: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Pull top examples from questions 1-3 on the application form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Technical Expertise and Leadership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 and the </a:t>
            </a:r>
            <a:r>
              <a:rPr lang="en-US" sz="1400" b="1" u="sng" dirty="0">
                <a:solidFill>
                  <a:schemeClr val="tx1"/>
                </a:solidFill>
                <a:latin typeface="+mj-lt"/>
              </a:rPr>
              <a:t>critical results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achieved. What would not have happened at NSG/Intel without their leadership? 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Strategic Leadership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and the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business impact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Have they articulated a vision of future technology? How did they build alignment for their vision?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was the impact? What does Intel do differently as a result of their leadership that we didn’t do 2-3 years ago?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role modeling 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Intel Culture and Technical Leader Practices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has this candidate role modeled Intel culture attributes?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does this candidate demonstrate transfer of technical depth to others?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skills/capabilities have been introduced or developed in others as a result of this candidate? </a:t>
            </a:r>
          </a:p>
          <a:p>
            <a:pPr lvl="1">
              <a:spcBef>
                <a:spcPts val="60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Rationale for Promotion: Business Context &amp; Future &amp; Impact</a:t>
            </a:r>
          </a:p>
          <a:p>
            <a:pPr lvl="2">
              <a:spcBef>
                <a:spcPts val="0"/>
              </a:spcBef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has changed in the business environment, technology strategy  or product roadmap to warrant a higher grade level? How has the scope and complexity of the work changed?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is next in terms of their contribution?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Does your candidate have the on-going work/project scope to support the PE/SPE criteria on a longer-term basis?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Why now - what will a promo to PE/SPE deliver for NSG/Intel?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510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348200"/>
              </p:ext>
            </p:extLst>
          </p:nvPr>
        </p:nvGraphicFramePr>
        <p:xfrm>
          <a:off x="0" y="1696589"/>
          <a:ext cx="9144000" cy="39758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26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7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i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Business Context &amp; Future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Deep &amp; Unique knowledge of </a:t>
                      </a: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NVMe/PCIe, HW/SW interface layer – delivered architecture &amp; innovations for shipping/PRQed products </a:t>
                      </a: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FD, VMD, ADS, VROC.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Created and delivered </a:t>
                      </a: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bedrock mechanisms </a:t>
                      </a: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(VMD, autobifurcation, virtualization, p2p), securing </a:t>
                      </a: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NSG’s PCIe SSDs sales, and CPU-stickiness 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Co-architected MAD and MSS (industry first</a:t>
                      </a: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), driving architecture to RTL 0.5-ready maturity</a:t>
                      </a:r>
                    </a:p>
                    <a:p>
                      <a:pPr marL="171450" lvl="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Authored and drove “NVME TP virtualization enhancments”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Sets NSG’s strategy for SSD virtualization – enabled SRIOV+TP on Huntsale to meet Google’s ask; MFND+TP on Lakestream/Huntsdale for Microsoft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Pioneered the use of Intel Simics as the SDV for pre-Si Platform-connected features in NSG; enabling future innovations to be similarly enabled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&amp; Mentoring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Supervised developers to deliver reference drivers for complex features beyond base NVMe (VMD, SRIOV, CMB, SGL, p2p)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Coached MSS IP design team to deliver first-ever IP block to support MAD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Go-to consultant for SW teams (APSS, SPDK, OTC etc.) across Intel for new storage technologies. Mentored/educated SW teams on deep SW/HW interface &amp; HW details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1" i="1" kern="1200" baseline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457200" rtl="0" eaLnBrk="1" latinLnBrk="0" hangingPunct="1">
                        <a:spcBef>
                          <a:spcPts val="800"/>
                        </a:spcBef>
                        <a:buFont typeface="Wingdings" panose="05000000000000000000" pitchFamily="2" charset="2"/>
                        <a:buNone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What has changed in the business environment, technology strategy  or product roadmap to warrant a higher grade level? How has the scope and complexity of the work changed?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PCIe storage matures and customers demand more, more </a:t>
                      </a:r>
                      <a:r>
                        <a:rPr lang="en-US" sz="900" b="1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platform interdependencies &amp; opportunities are exposed -  Bryan uniquely capable of delivering competitive edge for Intel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Scope has grown from </a:t>
                      </a:r>
                      <a:r>
                        <a:rPr lang="en-US" sz="900" b="1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SW-focused to Systems Architect and industry influencer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 change agent who drives organization and industry-wide agendas. The </a:t>
                      </a:r>
                      <a:r>
                        <a:rPr lang="en-US" sz="900" b="1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trusted go-to architect that NSG, Microsoft, NVMe WG trust for practicable SSD virtualization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Expected/Future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Drives </a:t>
                      </a:r>
                      <a:r>
                        <a:rPr lang="en-US" sz="900" b="1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MAD Optane+Intel CPUs+Intel accelerators </a:t>
                      </a: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to deliver the </a:t>
                      </a:r>
                      <a:r>
                        <a:rPr lang="en-US" sz="900" b="1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Optane/Platform value not easily reproducible by competitors</a:t>
                      </a: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Identify and Enable multitenancy  CSPs </a:t>
                      </a: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to derive value from Optane at the Systems level, and ensuring our products serve their needs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Direct our SSD, SW, and Solution teams to deliver virtualized multitenant SSD that delights customers</a:t>
                      </a:r>
                    </a:p>
                    <a:p>
                      <a:pPr marL="173037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976297"/>
              </p:ext>
            </p:extLst>
          </p:nvPr>
        </p:nvGraphicFramePr>
        <p:xfrm>
          <a:off x="6838679" y="407385"/>
          <a:ext cx="2073209" cy="765823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4.5yrs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15yrs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10696381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OR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0" y="39047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Veal, Bryan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40" y="407385"/>
            <a:ext cx="23345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STG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50569" y="790337"/>
            <a:ext cx="1435636" cy="663151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  <a:p>
            <a:pPr>
              <a:spcAft>
                <a:spcPts val="1200"/>
              </a:spcAft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(Embed document here) </a:t>
            </a:r>
          </a:p>
          <a:p>
            <a:pPr>
              <a:spcAft>
                <a:spcPts val="1200"/>
              </a:spcAft>
            </a:pPr>
            <a:endParaRPr lang="en-US" sz="105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790135"/>
              </p:ext>
            </p:extLst>
          </p:nvPr>
        </p:nvGraphicFramePr>
        <p:xfrm>
          <a:off x="3124200" y="399964"/>
          <a:ext cx="3645159" cy="119067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Lead Systems Interface Architect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Platform Architect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PCIe, Storage, Memory, Systems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Annie Foong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Dan Elmhurst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308848"/>
            <a:ext cx="8229600" cy="472929"/>
          </a:xfrm>
        </p:spPr>
        <p:txBody>
          <a:bodyPr/>
          <a:lstStyle/>
          <a:p>
            <a:r>
              <a:rPr lang="en-US" sz="300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 Candidate Pre-Review Session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5613" y="1049762"/>
            <a:ext cx="8228012" cy="3425825"/>
          </a:xfrm>
        </p:spPr>
        <p:txBody>
          <a:bodyPr/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Pre-Review Sessions are 10 minutes.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Come prepared to present an </a:t>
            </a:r>
            <a:r>
              <a:rPr lang="en-US" b="1" dirty="0">
                <a:solidFill>
                  <a:schemeClr val="tx1"/>
                </a:solidFill>
              </a:rPr>
              <a:t>executive overview </a:t>
            </a:r>
            <a:r>
              <a:rPr lang="en-US" dirty="0">
                <a:solidFill>
                  <a:schemeClr val="tx1"/>
                </a:solidFill>
              </a:rPr>
              <a:t>of your candidate.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Profile will be presented from the facilitator’s laptop.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join the meeting precisely at your designated presentation time (if joining remotely you will be signaled by the facilitator).</a:t>
            </a:r>
            <a:endParaRPr lang="en-US" i="1" dirty="0">
              <a:solidFill>
                <a:schemeClr val="tx1"/>
              </a:solidFill>
            </a:endParaRP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have 2-3 minutes to present your key points for the nomination. </a:t>
            </a:r>
            <a:r>
              <a:rPr lang="en-US" b="1" dirty="0">
                <a:solidFill>
                  <a:schemeClr val="tx1"/>
                </a:solidFill>
              </a:rPr>
              <a:t>You will be stopped at 3 minutes.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NSG PE committee will use the remaining time to ask you questions.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38795"/>
      </p:ext>
    </p:extLst>
  </p:cSld>
  <p:clrMapOvr>
    <a:masterClrMapping/>
  </p:clrMapOvr>
</p:sld>
</file>

<file path=ppt/theme/theme1.xml><?xml version="1.0" encoding="utf-8"?>
<a:theme xmlns:a="http://schemas.openxmlformats.org/drawingml/2006/main" name="Int_PPT_Template_16X9_clr_040715">
  <a:themeElements>
    <a:clrScheme name="Intel 1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3C71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153E16-A33B-44EE-9306-3B5F62BA413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7329DDE-4134-4740-9424-276B375BFC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69AAD3-9D1D-4580-A08C-C54138B40F6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21020</TotalTime>
  <Words>871</Words>
  <Application>Microsoft Office PowerPoint</Application>
  <PresentationFormat>On-screen Show (16:9)</PresentationFormat>
  <Paragraphs>93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Intel Clear</vt:lpstr>
      <vt:lpstr>Intel Clear Light</vt:lpstr>
      <vt:lpstr>Intel Clear Pro</vt:lpstr>
      <vt:lpstr>Lucida Grande</vt:lpstr>
      <vt:lpstr>Wingdings</vt:lpstr>
      <vt:lpstr>Int_PPT_Template_16X9_clr_040715</vt:lpstr>
      <vt:lpstr>Instructions for Completing NSG PE/SPE Candidate Profile</vt:lpstr>
      <vt:lpstr>PowerPoint Presentation</vt:lpstr>
      <vt:lpstr>NSG PE Candidate Pre-Review Session Structure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Q2 2015 HR Quarterly Group Sync</dc:title>
  <dc:creator>Jeff;traci.young@intel.com</dc:creator>
  <cp:keywords>CTPClassification=CTP_NT</cp:keywords>
  <cp:lastModifiedBy>Foong, Annie</cp:lastModifiedBy>
  <cp:revision>646</cp:revision>
  <dcterms:created xsi:type="dcterms:W3CDTF">2015-03-23T21:00:27Z</dcterms:created>
  <dcterms:modified xsi:type="dcterms:W3CDTF">2020-11-13T01:40:36Z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0x010100EB9999EB0206494AA2984221E36CA74A</vt:lpwstr>
  </property>
  <property fmtid="{D5CDD505-2E9C-101B-9397-08002B2CF9AE}" pid="3" name="TitusGUID">
    <vt:lpwstr>dfd42eb9-dde6-45b2-b0ea-8a6fcab315d7</vt:lpwstr>
  </property>
  <property fmtid="{D5CDD505-2E9C-101B-9397-08002B2CF9AE}" pid="4" name="CTP_TimeStamp">
    <vt:lpwstr>2020-05-09 01:46:19Z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