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426" r:id="rId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5">
          <p15:clr>
            <a:srgbClr val="A4A3A4"/>
          </p15:clr>
        </p15:guide>
        <p15:guide id="2" orient="horz" pos="3004">
          <p15:clr>
            <a:srgbClr val="A4A3A4"/>
          </p15:clr>
        </p15:guide>
        <p15:guide id="3" orient="horz" pos="422">
          <p15:clr>
            <a:srgbClr val="A4A3A4"/>
          </p15:clr>
        </p15:guide>
        <p15:guide id="4" orient="horz" pos="824">
          <p15:clr>
            <a:srgbClr val="A4A3A4"/>
          </p15:clr>
        </p15:guide>
        <p15:guide id="5" orient="horz" pos="2916">
          <p15:clr>
            <a:srgbClr val="A4A3A4"/>
          </p15:clr>
        </p15:guide>
        <p15:guide id="6" pos="5470">
          <p15:clr>
            <a:srgbClr val="A4A3A4"/>
          </p15:clr>
        </p15:guide>
        <p15:guide id="7" pos="287">
          <p15:clr>
            <a:srgbClr val="A4A3A4"/>
          </p15:clr>
        </p15:guide>
        <p15:guide id="8" pos="2905">
          <p15:clr>
            <a:srgbClr val="A4A3A4"/>
          </p15:clr>
        </p15:guide>
        <p15:guide id="9" pos="2811">
          <p15:clr>
            <a:srgbClr val="A4A3A4"/>
          </p15:clr>
        </p15:guide>
        <p15:guide id="10" pos="28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ndi Brewer-Griffin" initials="SBG"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1"/>
    <a:srgbClr val="FD9208"/>
    <a:srgbClr val="0071C5"/>
    <a:srgbClr val="037D06"/>
    <a:srgbClr val="F83308"/>
    <a:srgbClr val="009FDF"/>
    <a:srgbClr val="F3D54E"/>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431A5E-DBD2-4702-923A-203AF1A6BAC1}" v="11" dt="2020-11-12T01:13:00.7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6433" autoAdjust="0"/>
  </p:normalViewPr>
  <p:slideViewPr>
    <p:cSldViewPr snapToGrid="0">
      <p:cViewPr>
        <p:scale>
          <a:sx n="100" d="100"/>
          <a:sy n="100" d="100"/>
        </p:scale>
        <p:origin x="1698" y="762"/>
      </p:cViewPr>
      <p:guideLst>
        <p:guide orient="horz" pos="1655"/>
        <p:guide orient="horz" pos="3004"/>
        <p:guide orient="horz" pos="422"/>
        <p:guide orient="horz" pos="824"/>
        <p:guide orient="horz" pos="2916"/>
        <p:guide pos="5470"/>
        <p:guide pos="287"/>
        <p:guide pos="2905"/>
        <p:guide pos="2811"/>
        <p:guide pos="28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6" d="100"/>
        <a:sy n="86" d="100"/>
      </p:scale>
      <p:origin x="0" y="0"/>
    </p:cViewPr>
  </p:sorterViewPr>
  <p:notesViewPr>
    <p:cSldViewPr snapToGrid="0" showGuides="1">
      <p:cViewPr varScale="1">
        <p:scale>
          <a:sx n="74" d="100"/>
          <a:sy n="74" d="100"/>
        </p:scale>
        <p:origin x="-74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Grew, Richard A" userId="43ea0f4a-29a3-41b3-afd0-dc5ffbcd36b4" providerId="ADAL" clId="{63431A5E-DBD2-4702-923A-203AF1A6BAC1}"/>
    <pc:docChg chg="undo redo custSel delSld modSld">
      <pc:chgData name="McGrew, Richard A" userId="43ea0f4a-29a3-41b3-afd0-dc5ffbcd36b4" providerId="ADAL" clId="{63431A5E-DBD2-4702-923A-203AF1A6BAC1}" dt="2020-11-12T01:18:10.750" v="2064" actId="2696"/>
      <pc:docMkLst>
        <pc:docMk/>
      </pc:docMkLst>
      <pc:sldChg chg="del">
        <pc:chgData name="McGrew, Richard A" userId="43ea0f4a-29a3-41b3-afd0-dc5ffbcd36b4" providerId="ADAL" clId="{63431A5E-DBD2-4702-923A-203AF1A6BAC1}" dt="2020-11-12T01:18:10.750" v="2064" actId="2696"/>
        <pc:sldMkLst>
          <pc:docMk/>
          <pc:sldMk cId="586510616" sldId="413"/>
        </pc:sldMkLst>
      </pc:sldChg>
      <pc:sldChg chg="modSp">
        <pc:chgData name="McGrew, Richard A" userId="43ea0f4a-29a3-41b3-afd0-dc5ffbcd36b4" providerId="ADAL" clId="{63431A5E-DBD2-4702-923A-203AF1A6BAC1}" dt="2020-11-12T01:17:23.460" v="2061" actId="20577"/>
        <pc:sldMkLst>
          <pc:docMk/>
          <pc:sldMk cId="6620459" sldId="426"/>
        </pc:sldMkLst>
        <pc:graphicFrameChg chg="mod modGraphic">
          <ac:chgData name="McGrew, Richard A" userId="43ea0f4a-29a3-41b3-afd0-dc5ffbcd36b4" providerId="ADAL" clId="{63431A5E-DBD2-4702-923A-203AF1A6BAC1}" dt="2020-11-12T01:17:23.460" v="2061" actId="20577"/>
          <ac:graphicFrameMkLst>
            <pc:docMk/>
            <pc:sldMk cId="6620459" sldId="426"/>
            <ac:graphicFrameMk id="8" creationId="{00000000-0000-0000-0000-000000000000}"/>
          </ac:graphicFrameMkLst>
        </pc:graphicFrameChg>
      </pc:sldChg>
      <pc:sldChg chg="del">
        <pc:chgData name="McGrew, Richard A" userId="43ea0f4a-29a3-41b3-afd0-dc5ffbcd36b4" providerId="ADAL" clId="{63431A5E-DBD2-4702-923A-203AF1A6BAC1}" dt="2020-11-12T01:17:38.469" v="2063" actId="2696"/>
        <pc:sldMkLst>
          <pc:docMk/>
          <pc:sldMk cId="2316738795" sldId="427"/>
        </pc:sldMkLst>
      </pc:sldChg>
      <pc:sldChg chg="del">
        <pc:chgData name="McGrew, Richard A" userId="43ea0f4a-29a3-41b3-afd0-dc5ffbcd36b4" providerId="ADAL" clId="{63431A5E-DBD2-4702-923A-203AF1A6BAC1}" dt="2020-11-12T01:17:36.627" v="2062" actId="2696"/>
        <pc:sldMkLst>
          <pc:docMk/>
          <pc:sldMk cId="1275030906" sldId="42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pPr/>
              <a:t>11/11/2020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pPr/>
              <a:t>‹#›</a:t>
            </a:fld>
            <a:endParaRPr lang="en-US" dirty="0"/>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7FC5FE-6F0D-D34A-8EE6-C95B4F5F4DC8}" type="datetimeFigureOut">
              <a:rPr lang="en-US" smtClean="0"/>
              <a:pPr/>
              <a:t>11/11/2020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a:t>INSTRUCTIONS: </a:t>
            </a:r>
          </a:p>
          <a:p>
            <a:pPr marL="171450" indent="-171450">
              <a:buFont typeface="Arial" panose="020B0604020202020204" pitchFamily="34" charset="0"/>
              <a:buChar char="•"/>
            </a:pPr>
            <a:r>
              <a:rPr lang="en-US" baseline="0" dirty="0"/>
              <a:t>Do not alter the slide. </a:t>
            </a:r>
          </a:p>
          <a:p>
            <a:pPr marL="171450" indent="-171450">
              <a:buFont typeface="Arial" panose="020B0604020202020204" pitchFamily="34" charset="0"/>
              <a:buChar char="•"/>
            </a:pPr>
            <a:r>
              <a:rPr lang="en-US" baseline="0" dirty="0"/>
              <a:t>For end-of-year and mid-year reviews:</a:t>
            </a:r>
          </a:p>
          <a:p>
            <a:pPr marL="628650" lvl="1" indent="-171450">
              <a:buFont typeface="Arial" panose="020B0604020202020204" pitchFamily="34" charset="0"/>
              <a:buChar char="•"/>
            </a:pPr>
            <a:r>
              <a:rPr lang="en-US" baseline="0" dirty="0"/>
              <a:t>Fill out this slide completely.</a:t>
            </a:r>
          </a:p>
          <a:p>
            <a:pPr marL="628650" lvl="1" indent="-171450">
              <a:buFont typeface="Arial" panose="020B0604020202020204" pitchFamily="34" charset="0"/>
              <a:buChar char="•"/>
            </a:pPr>
            <a:r>
              <a:rPr lang="en-US" baseline="0" dirty="0"/>
              <a:t>Fill out the next slide for repeat candidates or candidates not meeting performance guidelines as described in the Fellow Nomination Process document.</a:t>
            </a:r>
          </a:p>
          <a:p>
            <a:pPr marL="171450" indent="-171450">
              <a:buFont typeface="Arial" panose="020B0604020202020204" pitchFamily="34" charset="0"/>
              <a:buChar char="•"/>
            </a:pPr>
            <a:r>
              <a:rPr lang="en-US" baseline="0" dirty="0"/>
              <a:t>For mid-year pre-review:</a:t>
            </a:r>
          </a:p>
          <a:p>
            <a:pPr marL="628650" lvl="1" indent="-171450">
              <a:buFont typeface="Arial" panose="020B0604020202020204" pitchFamily="34" charset="0"/>
              <a:buChar char="•"/>
            </a:pPr>
            <a:r>
              <a:rPr lang="en-US" baseline="0" dirty="0"/>
              <a:t>Fill out p. 4 of this template</a:t>
            </a:r>
            <a:endParaRPr lang="en-US" dirty="0"/>
          </a:p>
        </p:txBody>
      </p:sp>
      <p:sp>
        <p:nvSpPr>
          <p:cNvPr id="4" name="Slide Number Placeholder 3"/>
          <p:cNvSpPr>
            <a:spLocks noGrp="1"/>
          </p:cNvSpPr>
          <p:nvPr>
            <p:ph type="sldNum" sz="quarter" idx="10"/>
          </p:nvPr>
        </p:nvSpPr>
        <p:spPr/>
        <p:txBody>
          <a:bodyPr/>
          <a:lstStyle/>
          <a:p>
            <a:fld id="{F5643E58-32DD-45C0-B89C-0507401C415C}" type="slidenum">
              <a:rPr lang="en-US" smtClean="0"/>
              <a:t>1</a:t>
            </a:fld>
            <a:endParaRPr lang="en-US"/>
          </a:p>
        </p:txBody>
      </p:sp>
    </p:spTree>
    <p:extLst>
      <p:ext uri="{BB962C8B-B14F-4D97-AF65-F5344CB8AC3E}">
        <p14:creationId xmlns:p14="http://schemas.microsoft.com/office/powerpoint/2010/main" val="29799866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832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90042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accent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2752675"/>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1619587"/>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userDrawn="1">
            <p:ph type="body" idx="1" hasCustomPrompt="1"/>
          </p:nvPr>
        </p:nvSpPr>
        <p:spPr>
          <a:xfrm>
            <a:off x="455613" y="2752675"/>
            <a:ext cx="7772400" cy="1125140"/>
          </a:xfrm>
        </p:spPr>
        <p:txBody>
          <a:bodyPr anchor="t" anchorCtr="0">
            <a:noAutofit/>
          </a:bodyPr>
          <a:lstStyle>
            <a:lvl1pPr marL="0" indent="0">
              <a:buNone/>
              <a:defRPr sz="1600" b="0" baseline="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Tree>
    <p:extLst>
      <p:ext uri="{BB962C8B-B14F-4D97-AF65-F5344CB8AC3E}">
        <p14:creationId xmlns:p14="http://schemas.microsoft.com/office/powerpoint/2010/main" val="1110112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Hero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100" baseline="0">
                <a:solidFill>
                  <a:schemeClr val="accent1"/>
                </a:solidFill>
                <a:latin typeface="+mj-lt"/>
                <a:ea typeface="Intel Clear" panose="020B0604020203020204" pitchFamily="34" charset="0"/>
                <a:cs typeface="Intel Clear" panose="020B0604020203020204" pitchFamily="34" charset="0"/>
              </a:defRPr>
            </a:lvl1pPr>
          </a:lstStyle>
          <a:p>
            <a:r>
              <a:rPr lang="en-US" dirty="0"/>
              <a:t>40pt Intel Clear Heading</a:t>
            </a:r>
          </a:p>
        </p:txBody>
      </p:sp>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Light" panose="020B0404020203020204" pitchFamily="34" charset="0"/>
                <a:ea typeface="Intel Clear Light" panose="020B0404020203020204" pitchFamily="34" charset="0"/>
                <a:cs typeface="Intel Clear Light" panose="020B04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01256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100" baseline="0">
                <a:solidFill>
                  <a:schemeClr val="bg1"/>
                </a:solidFill>
                <a:latin typeface="Intel Clear Pro" panose="020B0804020202060201" pitchFamily="34" charset="0"/>
                <a:cs typeface="Intel Clear Pro" panose="020B0804020202060201" pitchFamily="34" charset="0"/>
              </a:defRPr>
            </a:lvl1pPr>
          </a:lstStyle>
          <a:p>
            <a:r>
              <a:rPr lang="en-US" dirty="0"/>
              <a:t>54pt Intel Clear Bold Headline</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a:solidFill>
                  <a:srgbClr val="F3D54E"/>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Regular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a:lvl1pPr>
          </a:lstStyle>
          <a:p>
            <a:r>
              <a:rPr lang="en-US" dirty="0"/>
              <a:t>28pt Intel Clear Light Headline</a:t>
            </a:r>
          </a:p>
        </p:txBody>
      </p:sp>
      <p:sp>
        <p:nvSpPr>
          <p:cNvPr id="4" name="Footer Placeholder 3"/>
          <p:cNvSpPr>
            <a:spLocks noGrp="1"/>
          </p:cNvSpPr>
          <p:nvPr>
            <p:ph type="ftr" sz="quarter" idx="11"/>
          </p:nvPr>
        </p:nvSpPr>
        <p:spPr>
          <a:xfrm>
            <a:off x="3124200" y="4824387"/>
            <a:ext cx="2895600" cy="273844"/>
          </a:xfrm>
        </p:spPr>
        <p:txBody>
          <a:bodyPr/>
          <a:lstStyle/>
          <a:p>
            <a:endParaRPr lang="en-US" dirty="0"/>
          </a:p>
        </p:txBody>
      </p:sp>
      <p:sp>
        <p:nvSpPr>
          <p:cNvPr id="5" name="Slide Number Placeholder 4"/>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13716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9807" y="1881386"/>
            <a:ext cx="3324386" cy="1380728"/>
          </a:xfrm>
          <a:prstGeom prst="rect">
            <a:avLst/>
          </a:prstGeom>
        </p:spPr>
      </p:pic>
    </p:spTree>
    <p:extLst>
      <p:ext uri="{BB962C8B-B14F-4D97-AF65-F5344CB8AC3E}">
        <p14:creationId xmlns:p14="http://schemas.microsoft.com/office/powerpoint/2010/main" val="147483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7" name="Picture 6" descr="int_experience_hrz_wht_rgb_15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455613" y="395741"/>
            <a:ext cx="2121766" cy="887284"/>
          </a:xfrm>
          <a:prstGeom prst="rect">
            <a:avLst/>
          </a:prstGeom>
        </p:spPr>
      </p:pic>
      <p:sp>
        <p:nvSpPr>
          <p:cNvPr id="6"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9"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04506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Photo">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100" baseline="0">
                <a:solidFill>
                  <a:schemeClr val="bg1"/>
                </a:solidFill>
                <a:latin typeface="Intel Clear Pro" panose="020B0804020202060201" pitchFamily="34" charset="0"/>
                <a:cs typeface="Intel Clear Pro" panose="020B0804020202060201" pitchFamily="34" charset="0"/>
              </a:defRPr>
            </a:lvl1pPr>
          </a:lstStyle>
          <a:p>
            <a:r>
              <a:rPr lang="en-US" dirty="0"/>
              <a:t>60pt Intel Clear pro Title</a:t>
            </a:r>
            <a:br>
              <a:rPr lang="en-US" dirty="0"/>
            </a:br>
            <a:r>
              <a:rPr lang="en-US" dirty="0"/>
              <a:t>with radial gradient</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1"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Bold Subhead, Date, Etc.</a:t>
            </a:r>
          </a:p>
        </p:txBody>
      </p:sp>
    </p:spTree>
    <p:extLst>
      <p:ext uri="{BB962C8B-B14F-4D97-AF65-F5344CB8AC3E}">
        <p14:creationId xmlns:p14="http://schemas.microsoft.com/office/powerpoint/2010/main" val="180832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Large Bullet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08848"/>
            <a:ext cx="8229600" cy="868680"/>
          </a:xfrm>
        </p:spPr>
        <p:txBody>
          <a:bodyPr/>
          <a:lstStyle>
            <a:lvl1pPr>
              <a:defRPr b="1" i="0" baseline="0">
                <a:solidFill>
                  <a:schemeClr val="accent1"/>
                </a:solidFill>
                <a:latin typeface="+mj-lt"/>
                <a:cs typeface="Intel Clear"/>
              </a:defRPr>
            </a:lvl1pPr>
          </a:lstStyle>
          <a:p>
            <a:r>
              <a:rPr lang="en-US" dirty="0"/>
              <a:t>28pt Intel Clear Bold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chemeClr val="accent2"/>
                </a:solidFill>
              </a:defRPr>
            </a:lvl1pPr>
            <a:lvl2pPr>
              <a:defRPr sz="1800">
                <a:solidFill>
                  <a:schemeClr val="accent1"/>
                </a:solidFill>
              </a:defRPr>
            </a:lvl2pPr>
            <a:lvl3pPr>
              <a:defRPr sz="1800">
                <a:solidFill>
                  <a:schemeClr val="accent1"/>
                </a:solidFill>
              </a:defRPr>
            </a:lvl3pPr>
            <a:lvl4pPr>
              <a:defRPr sz="1600">
                <a:solidFill>
                  <a:schemeClr val="accent1"/>
                </a:solidFill>
              </a:defRPr>
            </a:lvl4pPr>
            <a:lvl5pPr>
              <a:defRPr>
                <a:solidFill>
                  <a:schemeClr val="accent1"/>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358511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7" name="Title 6"/>
          <p:cNvSpPr>
            <a:spLocks noGrp="1"/>
          </p:cNvSpPr>
          <p:nvPr>
            <p:ph type="title" hasCustomPrompt="1"/>
          </p:nvPr>
        </p:nvSpPr>
        <p:spPr>
          <a:xfrm>
            <a:off x="455613" y="310130"/>
            <a:ext cx="8229600" cy="868680"/>
          </a:xfrm>
        </p:spPr>
        <p:txBody>
          <a:bodyPr/>
          <a:lstStyle>
            <a:lvl1pPr>
              <a:defRPr b="1" i="0">
                <a:latin typeface="+mj-lt"/>
                <a:cs typeface="Intel Clear"/>
              </a:defRPr>
            </a:lvl1pPr>
          </a:lstStyle>
          <a:p>
            <a:r>
              <a:rPr lang="en-US" dirty="0"/>
              <a:t>28pt Intel Clear Bold Headline</a:t>
            </a:r>
          </a:p>
        </p:txBody>
      </p:sp>
      <p:sp>
        <p:nvSpPr>
          <p:cNvPr id="8" name="Content Placeholder 7"/>
          <p:cNvSpPr>
            <a:spLocks noGrp="1"/>
          </p:cNvSpPr>
          <p:nvPr>
            <p:ph sz="quarter" idx="13" hasCustomPrompt="1"/>
          </p:nvPr>
        </p:nvSpPr>
        <p:spPr>
          <a:xfrm>
            <a:off x="455613" y="1203325"/>
            <a:ext cx="8228012" cy="3425825"/>
          </a:xfrm>
        </p:spPr>
        <p:txBody>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9"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49404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a:defRPr b="1" i="0">
                <a:latin typeface="+mj-lt"/>
                <a:cs typeface="Intel Clear"/>
              </a:defRPr>
            </a:lvl1pPr>
          </a:lstStyle>
          <a:p>
            <a:r>
              <a:rPr lang="en-US" dirty="0"/>
              <a:t>28pt Intel Clear Bold Headline</a:t>
            </a:r>
          </a:p>
        </p:txBody>
      </p:sp>
      <p:sp>
        <p:nvSpPr>
          <p:cNvPr id="6" name="Footer Placeholder 5"/>
          <p:cNvSpPr>
            <a:spLocks noGrp="1"/>
          </p:cNvSpPr>
          <p:nvPr>
            <p:ph type="ftr" sz="quarter" idx="11"/>
          </p:nvPr>
        </p:nvSpPr>
        <p:spPr/>
        <p:txBody>
          <a:bodyPr/>
          <a:lstStyle/>
          <a:p>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406206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Quote and Attribu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308848"/>
            <a:ext cx="8228012" cy="868680"/>
          </a:xfrm>
        </p:spPr>
        <p:txBody>
          <a:bodyPr/>
          <a:lstStyle>
            <a:lvl1pPr marL="0" marR="0" indent="0" algn="l" defTabSz="457200" rtl="0" eaLnBrk="1" fontAlgn="auto" latinLnBrk="0" hangingPunct="1">
              <a:lnSpc>
                <a:spcPct val="100000"/>
              </a:lnSpc>
              <a:spcBef>
                <a:spcPct val="0"/>
              </a:spcBef>
              <a:spcAft>
                <a:spcPts val="0"/>
              </a:spcAft>
              <a:buClrTx/>
              <a:buSzTx/>
              <a:buFontTx/>
              <a:buNone/>
              <a:tabLst/>
              <a:defRPr lang="en-US" sz="2800" b="1" i="0" u="none" strike="noStrike" baseline="0" smtClean="0"/>
            </a:lvl1pPr>
          </a:lstStyle>
          <a:p>
            <a:r>
              <a:rPr lang="en-US" dirty="0"/>
              <a:t>28pt Intel Clear Light Headline</a:t>
            </a:r>
          </a:p>
        </p:txBody>
      </p:sp>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2"/>
                </a:solidFill>
                <a:latin typeface="+mn-lt"/>
                <a:cs typeface="Intel Clear Light" panose="020B0404020203020204" pitchFamily="34" charset="0"/>
              </a:defRPr>
            </a:lvl1pPr>
            <a:lvl2pPr marL="417513" indent="-225425">
              <a:buFont typeface="Lucida Grande"/>
              <a:buChar char="−"/>
              <a:defRPr sz="1200" baseline="0">
                <a:latin typeface="+mn-lt"/>
                <a:cs typeface="Intel Clear" panose="020B0604020203020204" pitchFamily="34" charset="0"/>
              </a:defRPr>
            </a:lvl2pPr>
            <a:lvl3pPr marL="685800" indent="-228600">
              <a:defRPr sz="1200">
                <a:latin typeface="+mn-lt"/>
              </a:defRPr>
            </a:lvl3pPr>
            <a:lvl4pPr>
              <a:defRPr sz="1100">
                <a:latin typeface="+mn-lt"/>
              </a:defRPr>
            </a:lvl4pPr>
            <a:lvl5pP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11929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rmAutofit/>
          </a:bodyPr>
          <a:lstStyle>
            <a:lvl1pPr>
              <a:defRPr sz="2800"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7"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638207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8228012" cy="868680"/>
          </a:xfrm>
        </p:spPr>
        <p:txBody>
          <a:bodyPr>
            <a:noAutofit/>
          </a:bodyPr>
          <a:lstStyle>
            <a:lvl1pPr>
              <a:defRPr sz="2800" b="1" baseline="0"/>
            </a:lvl1pPr>
          </a:lstStyle>
          <a:p>
            <a:r>
              <a:rPr lang="en-US" dirty="0"/>
              <a:t>28pt Intel Clear Light Headline</a:t>
            </a:r>
          </a:p>
        </p:txBody>
      </p:sp>
      <p:sp>
        <p:nvSpPr>
          <p:cNvPr id="14" name="Footer Placeholder 2"/>
          <p:cNvSpPr>
            <a:spLocks noGrp="1"/>
          </p:cNvSpPr>
          <p:nvPr>
            <p:ph type="ftr" sz="quarter" idx="11"/>
          </p:nvPr>
        </p:nvSpPr>
        <p:spPr>
          <a:xfrm>
            <a:off x="3124200" y="4824387"/>
            <a:ext cx="2895600" cy="273844"/>
          </a:xfrm>
        </p:spPr>
        <p:txBody>
          <a:bodyPr/>
          <a:lstStyle/>
          <a:p>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Neo Sans Intel"/>
            </a:endParaRPr>
          </a:p>
        </p:txBody>
      </p:sp>
      <p:sp>
        <p:nvSpPr>
          <p:cNvPr id="10"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39268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0">
                <a:schemeClr val="tx2"/>
              </a:gs>
              <a:gs pos="50000">
                <a:schemeClr val="accent2"/>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0" cstate="screen">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a:t>28pt Intel Clear Light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
        <p:nvSpPr>
          <p:cNvPr id="14" name="Slide Number Placeholder 3"/>
          <p:cNvSpPr>
            <a:spLocks noGrp="1"/>
          </p:cNvSpPr>
          <p:nvPr>
            <p:ph type="sldNum" sz="quarter" idx="4"/>
          </p:nvPr>
        </p:nvSpPr>
        <p:spPr>
          <a:xfrm>
            <a:off x="6872352" y="4824387"/>
            <a:ext cx="2133600" cy="273844"/>
          </a:xfrm>
          <a:prstGeom prst="rect">
            <a:avLst/>
          </a:prstGeom>
        </p:spPr>
        <p:txBody>
          <a:bodyPr anchor="ctr"/>
          <a:lstStyle>
            <a:lvl1pPr algn="r">
              <a:defRPr sz="800">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74" r:id="rId3"/>
    <p:sldLayoutId id="2147483650" r:id="rId4"/>
    <p:sldLayoutId id="2147483671"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Lst>
  <p:hf hdr="0" ftr="0" dt="0"/>
  <p:txStyles>
    <p:title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chemeClr val="accent2"/>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accent1"/>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accent1"/>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accent1"/>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accent1"/>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black">
                    <a:tint val="75000"/>
                  </a:prstClr>
                </a:solidFill>
              </a:rPr>
              <a:pPr/>
              <a:t>1</a:t>
            </a:fld>
            <a:endParaRPr lang="en-US" dirty="0">
              <a:solidFill>
                <a:prstClr val="black">
                  <a:tint val="75000"/>
                </a:prstClr>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397774508"/>
              </p:ext>
            </p:extLst>
          </p:nvPr>
        </p:nvGraphicFramePr>
        <p:xfrm>
          <a:off x="0" y="1696589"/>
          <a:ext cx="9144000" cy="3122422"/>
        </p:xfrm>
        <a:graphic>
          <a:graphicData uri="http://schemas.openxmlformats.org/drawingml/2006/table">
            <a:tbl>
              <a:tblPr firstRow="1" bandRow="1">
                <a:tableStyleId>{2D5ABB26-0587-4C30-8999-92F81FD0307C}</a:tableStyleId>
              </a:tblPr>
              <a:tblGrid>
                <a:gridCol w="4146211">
                  <a:extLst>
                    <a:ext uri="{9D8B030D-6E8A-4147-A177-3AD203B41FA5}">
                      <a16:colId xmlns:a16="http://schemas.microsoft.com/office/drawing/2014/main" val="20000"/>
                    </a:ext>
                  </a:extLst>
                </a:gridCol>
                <a:gridCol w="4997789">
                  <a:extLst>
                    <a:ext uri="{9D8B030D-6E8A-4147-A177-3AD203B41FA5}">
                      <a16:colId xmlns:a16="http://schemas.microsoft.com/office/drawing/2014/main" val="20001"/>
                    </a:ext>
                  </a:extLst>
                </a:gridCol>
              </a:tblGrid>
              <a:tr h="291691">
                <a:tc>
                  <a:txBody>
                    <a:bodyPr/>
                    <a:lstStyle/>
                    <a:p>
                      <a:pPr algn="l">
                        <a:lnSpc>
                          <a:spcPts val="2200"/>
                        </a:lnSpc>
                      </a:pPr>
                      <a:r>
                        <a:rPr lang="en-US" sz="1800" b="0" i="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Career Highlights</a:t>
                      </a:r>
                    </a:p>
                  </a:txBody>
                  <a:tcPr marL="68580" marR="68580" marT="34290" marB="34290">
                    <a:solidFill>
                      <a:schemeClr val="accent1">
                        <a:lumMod val="20000"/>
                        <a:lumOff val="80000"/>
                      </a:schemeClr>
                    </a:solidFill>
                  </a:tcPr>
                </a:tc>
                <a:tc>
                  <a:txBody>
                    <a:bodyPr/>
                    <a:lstStyle/>
                    <a:p>
                      <a:pPr algn="l">
                        <a:lnSpc>
                          <a:spcPts val="2200"/>
                        </a:lnSpc>
                      </a:pPr>
                      <a:r>
                        <a:rPr lang="en-US" sz="1800" b="0" kern="1200" dirty="0">
                          <a:solidFill>
                            <a:schemeClr val="accent1"/>
                          </a:solidFill>
                          <a:latin typeface="Intel Clear Pro" panose="020B0804020202060201" pitchFamily="34" charset="0"/>
                          <a:ea typeface="Intel Clear Pro" panose="020B0804020202060201" pitchFamily="34" charset="0"/>
                          <a:cs typeface="Intel Clear Pro" panose="020B0804020202060201" pitchFamily="34" charset="0"/>
                        </a:rPr>
                        <a:t>Rationale for Promotion: Business Context &amp; Future Impact</a:t>
                      </a:r>
                    </a:p>
                  </a:txBody>
                  <a:tcPr marL="68580" marR="68580" marT="34290" marB="34290">
                    <a:solidFill>
                      <a:schemeClr val="accent1">
                        <a:lumMod val="20000"/>
                        <a:lumOff val="80000"/>
                      </a:schemeClr>
                    </a:solidFill>
                  </a:tcPr>
                </a:tc>
                <a:extLst>
                  <a:ext uri="{0D108BD9-81ED-4DB2-BD59-A6C34878D82A}">
                    <a16:rowId xmlns:a16="http://schemas.microsoft.com/office/drawing/2014/main" val="10000"/>
                  </a:ext>
                </a:extLst>
              </a:tr>
              <a:tr h="2686926">
                <a:tc>
                  <a:txBody>
                    <a:bodyPr/>
                    <a:lstStyle/>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Technical Expertise</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Craig’s re-architecture of multi-threading and power loss recovery on Sentinel Rock required deep understanding of PMIC HW and ARM atomic instruction architecture when caches are off. This resulted in the first NSG SSD RDT without Bad Context 2020 issues</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Created a tool that allowed unbricking thousands of customer failed drives. This required deep knowledge of on-chip ROM, security, and FW update. Without this, the solution was not possible</a:t>
                      </a:r>
                    </a:p>
                    <a:p>
                      <a:pPr marL="171450" lvl="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Strategic Leadership</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Craig convinced management to fund the Sentinel Rock 64bit POC. He led the team to optimize critical C and assembly routines including significantly improving the 32bit routines at the same time</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Craig drove countless critical customer task forces including </a:t>
                      </a:r>
                      <a:r>
                        <a:rPr lang="en-US" sz="900" b="0" i="1" kern="1200" baseline="0" dirty="0" err="1">
                          <a:solidFill>
                            <a:schemeClr val="accent1"/>
                          </a:solidFill>
                          <a:latin typeface="Intel Clear" panose="020B0604020203020204" pitchFamily="34" charset="0"/>
                          <a:ea typeface="+mn-ea"/>
                          <a:cs typeface="+mn-cs"/>
                        </a:rPr>
                        <a:t>Cliffdale</a:t>
                      </a:r>
                      <a:r>
                        <a:rPr lang="en-US" sz="900" b="0" i="1" kern="1200" baseline="0" dirty="0">
                          <a:solidFill>
                            <a:schemeClr val="accent1"/>
                          </a:solidFill>
                          <a:latin typeface="Intel Clear" panose="020B0604020203020204" pitchFamily="34" charset="0"/>
                          <a:ea typeface="+mn-ea"/>
                          <a:cs typeface="+mn-cs"/>
                        </a:rPr>
                        <a:t> Refresh Microsoft “IO block time” qual blocker and continually receives accolades from customers and marketing management</a:t>
                      </a:r>
                    </a:p>
                    <a:p>
                      <a:pPr marL="171450" indent="-171450" algn="l" defTabSz="457200" rtl="0" eaLnBrk="1" latinLnBrk="0" hangingPunct="1">
                        <a:spcBef>
                          <a:spcPts val="0"/>
                        </a:spcBef>
                        <a:buFont typeface="Arial" panose="020B0604020202020204" pitchFamily="34" charset="0"/>
                        <a:buChar char="•"/>
                      </a:pPr>
                      <a:r>
                        <a:rPr lang="en-US" sz="900" b="0" i="0" kern="1200" baseline="0" dirty="0">
                          <a:solidFill>
                            <a:schemeClr val="accent1"/>
                          </a:solidFill>
                          <a:latin typeface="Intel Clear" panose="020B0604020203020204" pitchFamily="34" charset="0"/>
                          <a:ea typeface="+mn-ea"/>
                          <a:cs typeface="+mn-cs"/>
                        </a:rPr>
                        <a:t>Role Modeling &amp; Mentoring</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dirty="0">
                          <a:solidFill>
                            <a:schemeClr val="accent1"/>
                          </a:solidFill>
                          <a:latin typeface="Intel Clear" panose="020B0604020203020204" pitchFamily="34" charset="0"/>
                          <a:ea typeface="+mn-ea"/>
                          <a:cs typeface="+mn-cs"/>
                        </a:rPr>
                        <a:t>Craig’s easy going style, attention to detail, and depth of knowledge makes him a great mentor for the team. Most of our junior and senior FW engineers look to Craig when they have hard to resolve hardware / firmware design or debug problems</a:t>
                      </a:r>
                    </a:p>
                  </a:txBody>
                  <a:tcPr marL="68580" marR="68580" marT="34290" marB="34290"/>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What has changed in the business environment, technology strategy  or product roadmap to warrant a higher grade level? How has the scope and complexity of the work changed?</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The Datacenter NAND Division has a new family of products in development (</a:t>
                      </a:r>
                      <a:r>
                        <a:rPr lang="en-US" sz="900" b="0" i="1" kern="1200" baseline="0" noProof="0" dirty="0" err="1">
                          <a:solidFill>
                            <a:schemeClr val="accent1"/>
                          </a:solidFill>
                          <a:latin typeface="Intel Clear" panose="020B0604020203020204" pitchFamily="34" charset="0"/>
                          <a:ea typeface="+mn-ea"/>
                          <a:cs typeface="+mn-cs"/>
                        </a:rPr>
                        <a:t>MicroSemi</a:t>
                      </a:r>
                      <a:r>
                        <a:rPr lang="en-US" sz="900" b="0" i="1" kern="1200" baseline="0" noProof="0" dirty="0">
                          <a:solidFill>
                            <a:schemeClr val="accent1"/>
                          </a:solidFill>
                          <a:latin typeface="Intel Clear" panose="020B0604020203020204" pitchFamily="34" charset="0"/>
                          <a:ea typeface="+mn-ea"/>
                          <a:cs typeface="+mn-cs"/>
                        </a:rPr>
                        <a:t> based). Just as we are entering Beta </a:t>
                      </a:r>
                      <a:r>
                        <a:rPr lang="en-US" sz="900" b="0" i="1" kern="1200" baseline="0" noProof="0" dirty="0">
                          <a:solidFill>
                            <a:schemeClr val="accent1"/>
                          </a:solidFill>
                          <a:latin typeface="Intel Clear" panose="020B0604020203020204" pitchFamily="34" charset="0"/>
                          <a:ea typeface="+mn-ea"/>
                          <a:cs typeface="+mn-cs"/>
                          <a:sym typeface="Wingdings" panose="05000000000000000000" pitchFamily="2" charset="2"/>
                        </a:rPr>
                        <a:t></a:t>
                      </a:r>
                      <a:r>
                        <a:rPr lang="en-US" sz="900" b="0" i="1" kern="1200" baseline="0" noProof="0" dirty="0">
                          <a:solidFill>
                            <a:schemeClr val="accent1"/>
                          </a:solidFill>
                          <a:latin typeface="Intel Clear" panose="020B0604020203020204" pitchFamily="34" charset="0"/>
                          <a:ea typeface="+mn-ea"/>
                          <a:cs typeface="+mn-cs"/>
                        </a:rPr>
                        <a:t> QS timeframe, we are separating from some of our best people. During this same timeframe, we are qualifying the entire datacenter customer base on Arbordale Plus RR (ADP RR).</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We have a lot of FW engineers and experts in FW, but have very few people that are experts in HW/FW interaction. As we move to 3rd party controllers, and most of our HW/FW interaction experts are heading to IOG, we need Craig’s expertise more than ever. Craig’s skills and leadership sets us up well to transition into the new NPSG future.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Expected/Future Contribution and Impact: Results, Culture &amp; Learning (“What’s Next?”)</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Drive and/or mentor the team through design and debug of the new family of </a:t>
                      </a:r>
                      <a:r>
                        <a:rPr lang="en-US" sz="900" b="0" i="1" kern="1200" baseline="0" noProof="0" dirty="0" err="1">
                          <a:solidFill>
                            <a:schemeClr val="accent1"/>
                          </a:solidFill>
                          <a:latin typeface="Intel Clear" panose="020B0604020203020204" pitchFamily="34" charset="0"/>
                          <a:ea typeface="+mn-ea"/>
                          <a:cs typeface="+mn-cs"/>
                        </a:rPr>
                        <a:t>MicroSemi</a:t>
                      </a:r>
                      <a:r>
                        <a:rPr lang="en-US" sz="900" b="0" i="1" kern="1200" baseline="0" noProof="0" dirty="0">
                          <a:solidFill>
                            <a:schemeClr val="accent1"/>
                          </a:solidFill>
                          <a:latin typeface="Intel Clear" panose="020B0604020203020204" pitchFamily="34" charset="0"/>
                          <a:ea typeface="+mn-ea"/>
                          <a:cs typeface="+mn-cs"/>
                        </a:rPr>
                        <a:t> based products. Ensure the mistakes of prior programs are not repeated and that the team thoroughly understands the base HW as they develop the key algorithms. Step in when necessary to help resolve the hard problems coming up.</a:t>
                      </a:r>
                    </a:p>
                    <a:p>
                      <a:pPr marL="346075" marR="0" lvl="0" indent="-17303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900" b="0" i="1" kern="1200" baseline="0" noProof="0" dirty="0">
                          <a:solidFill>
                            <a:schemeClr val="accent1"/>
                          </a:solidFill>
                          <a:latin typeface="Intel Clear" panose="020B0604020203020204" pitchFamily="34" charset="0"/>
                          <a:ea typeface="+mn-ea"/>
                          <a:cs typeface="+mn-cs"/>
                        </a:rPr>
                        <a:t>Ensure the CDE team and all they interact with understand and adopt the key innovation happening in BHB family of products. Drive the team to create solid unit tests, fail fast, and create high quality modular code</a:t>
                      </a:r>
                    </a:p>
                  </a:txBody>
                  <a:tcPr marL="68580" marR="68580" marT="34290" marB="34290"/>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309062582"/>
              </p:ext>
            </p:extLst>
          </p:nvPr>
        </p:nvGraphicFramePr>
        <p:xfrm>
          <a:off x="6838679" y="407385"/>
          <a:ext cx="2073209" cy="765823"/>
        </p:xfrm>
        <a:graphic>
          <a:graphicData uri="http://schemas.openxmlformats.org/drawingml/2006/table">
            <a:tbl>
              <a:tblPr bandRow="1"/>
              <a:tblGrid>
                <a:gridCol w="420323">
                  <a:extLst>
                    <a:ext uri="{9D8B030D-6E8A-4147-A177-3AD203B41FA5}">
                      <a16:colId xmlns:a16="http://schemas.microsoft.com/office/drawing/2014/main" val="20000"/>
                    </a:ext>
                  </a:extLst>
                </a:gridCol>
                <a:gridCol w="550962">
                  <a:extLst>
                    <a:ext uri="{9D8B030D-6E8A-4147-A177-3AD203B41FA5}">
                      <a16:colId xmlns:a16="http://schemas.microsoft.com/office/drawing/2014/main" val="20001"/>
                    </a:ext>
                  </a:extLst>
                </a:gridCol>
                <a:gridCol w="550962">
                  <a:extLst>
                    <a:ext uri="{9D8B030D-6E8A-4147-A177-3AD203B41FA5}">
                      <a16:colId xmlns:a16="http://schemas.microsoft.com/office/drawing/2014/main" val="20002"/>
                    </a:ext>
                  </a:extLst>
                </a:gridCol>
                <a:gridCol w="550962">
                  <a:extLst>
                    <a:ext uri="{9D8B030D-6E8A-4147-A177-3AD203B41FA5}">
                      <a16:colId xmlns:a16="http://schemas.microsoft.com/office/drawing/2014/main" val="20003"/>
                    </a:ext>
                  </a:extLst>
                </a:gridCol>
              </a:tblGrid>
              <a:tr h="158622">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Grade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TIG</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LOS</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WWID</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96869">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9</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3yr</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marL="0" algn="ctr" defTabSz="914400" rtl="0" eaLnBrk="1" fontAlgn="ctr" latinLnBrk="0" hangingPunct="1"/>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a:txBody>
                    <a:bodyPr/>
                    <a:lstStyle/>
                    <a:p>
                      <a:pPr algn="ctr" rtl="0" fontAlgn="ctr"/>
                      <a:r>
                        <a:rPr lang="en-US" sz="800" b="0"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10077260</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01744">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Country</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USA</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rowSpan="2">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Repeat Nominee (Y/N)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rowSpan="2">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5"/>
                  </a:ext>
                </a:extLst>
              </a:tr>
              <a:tr h="208588">
                <a:tc>
                  <a:txBody>
                    <a:bodyPr/>
                    <a:lstStyle/>
                    <a:p>
                      <a:pPr algn="ctr" rtl="0" fontAlgn="ctr"/>
                      <a:r>
                        <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Site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ctr" latinLnBrk="0" hangingPunct="1"/>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LM</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tc vMerge="1">
                  <a:txBody>
                    <a:bodyPr/>
                    <a:lstStyle/>
                    <a:p>
                      <a:pPr algn="ctr" rtl="0" fontAlgn="ctr"/>
                      <a:endParaRPr lang="en-US" sz="800" b="1" i="0" u="none" strike="noStrike"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vMerge="1">
                  <a:txBody>
                    <a:bodyPr/>
                    <a:lstStyle/>
                    <a:p>
                      <a:pPr marL="0" algn="ctr" defTabSz="914400" rtl="0" eaLnBrk="1" fontAlgn="ctr" latinLnBrk="0" hangingPunct="1"/>
                      <a:endPar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6"/>
                  </a:ext>
                </a:extLst>
              </a:tr>
            </a:tbl>
          </a:graphicData>
        </a:graphic>
      </p:graphicFrame>
      <p:sp>
        <p:nvSpPr>
          <p:cNvPr id="13" name="Rectangle 12"/>
          <p:cNvSpPr/>
          <p:nvPr/>
        </p:nvSpPr>
        <p:spPr>
          <a:xfrm>
            <a:off x="51040" y="39047"/>
            <a:ext cx="4800469" cy="461665"/>
          </a:xfrm>
          <a:prstGeom prst="rect">
            <a:avLst/>
          </a:prstGeom>
        </p:spPr>
        <p:txBody>
          <a:bodyPr wrap="square">
            <a:spAutoFit/>
          </a:bodyPr>
          <a:lstStyle/>
          <a:p>
            <a:r>
              <a:rPr lang="en-US" sz="2400" dirty="0">
                <a:solidFill>
                  <a:schemeClr val="accent1"/>
                </a:solidFill>
                <a:latin typeface="+mj-lt"/>
                <a:ea typeface="Intel Clear Pro" panose="020B0804020202060201" pitchFamily="34" charset="0"/>
                <a:cs typeface="Intel Clear Pro" panose="020B0804020202060201" pitchFamily="34" charset="0"/>
              </a:rPr>
              <a:t>Valine, Craig</a:t>
            </a:r>
            <a:endParaRPr lang="en-US" sz="1050" dirty="0">
              <a:solidFill>
                <a:schemeClr val="accent1"/>
              </a:solidFill>
              <a:latin typeface="+mj-lt"/>
            </a:endParaRPr>
          </a:p>
        </p:txBody>
      </p:sp>
      <p:sp>
        <p:nvSpPr>
          <p:cNvPr id="14" name="Rectangle 13"/>
          <p:cNvSpPr/>
          <p:nvPr/>
        </p:nvSpPr>
        <p:spPr>
          <a:xfrm>
            <a:off x="51040" y="407385"/>
            <a:ext cx="2334586" cy="276999"/>
          </a:xfrm>
          <a:prstGeom prst="rect">
            <a:avLst/>
          </a:prstGeom>
        </p:spPr>
        <p:txBody>
          <a:bodyPr wrap="square">
            <a:spAutoFit/>
          </a:bodyPr>
          <a:lstStyle/>
          <a:p>
            <a:r>
              <a:rPr lang="en-US" sz="1200" dirty="0">
                <a:solidFill>
                  <a:schemeClr val="accent1"/>
                </a:solidFill>
                <a:latin typeface="Intel Clear Light" panose="020B0404020203020204" pitchFamily="34" charset="0"/>
                <a:ea typeface="Intel Clear Light" panose="020B0404020203020204" pitchFamily="34" charset="0"/>
                <a:cs typeface="Intel Clear Light" panose="020B0404020203020204" pitchFamily="34" charset="0"/>
              </a:rPr>
              <a:t>DND CDE</a:t>
            </a:r>
            <a:endParaRPr lang="en-US" sz="1200" dirty="0">
              <a:solidFill>
                <a:schemeClr val="accent1"/>
              </a:solidFill>
            </a:endParaRPr>
          </a:p>
        </p:txBody>
      </p:sp>
      <p:sp>
        <p:nvSpPr>
          <p:cNvPr id="17" name="Flowchart: Process 16"/>
          <p:cNvSpPr/>
          <p:nvPr/>
        </p:nvSpPr>
        <p:spPr>
          <a:xfrm>
            <a:off x="150569" y="790337"/>
            <a:ext cx="1435636" cy="663151"/>
          </a:xfrm>
          <a:prstGeom prst="flowChartProcess">
            <a:avLst/>
          </a:prstGeom>
          <a:solidFill>
            <a:srgbClr val="EDF1F9"/>
          </a:solidFill>
          <a:ln w="3175">
            <a:solidFill>
              <a:srgbClr val="CCE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2">
                    <a:lumMod val="75000"/>
                  </a:schemeClr>
                </a:solidFill>
                <a:latin typeface="Intel Clear Pro" panose="020B0804020202060201" pitchFamily="34" charset="0"/>
                <a:ea typeface="Intel Clear Pro" panose="020B0804020202060201" pitchFamily="34" charset="0"/>
                <a:cs typeface="Intel Clear Pro" panose="020B0804020202060201" pitchFamily="34" charset="0"/>
              </a:rPr>
              <a:t>Nomination Form: </a:t>
            </a:r>
          </a:p>
          <a:p>
            <a:pPr>
              <a:spcAft>
                <a:spcPts val="1200"/>
              </a:spcAft>
            </a:pPr>
            <a:r>
              <a:rPr lang="en-US" sz="900" dirty="0">
                <a:solidFill>
                  <a:schemeClr val="bg1">
                    <a:lumMod val="65000"/>
                  </a:schemeClr>
                </a:solidFill>
                <a:latin typeface="Intel Clear Light" panose="020B0404020203020204" pitchFamily="34" charset="0"/>
                <a:ea typeface="Intel Clear Light" panose="020B0404020203020204" pitchFamily="34" charset="0"/>
                <a:cs typeface="Intel Clear Light" panose="020B0404020203020204" pitchFamily="34" charset="0"/>
              </a:rPr>
              <a:t>Craig Valine</a:t>
            </a:r>
          </a:p>
          <a:p>
            <a:pPr>
              <a:spcAft>
                <a:spcPts val="1200"/>
              </a:spcAft>
            </a:pPr>
            <a:endParaRPr lang="en-US" sz="1050" dirty="0">
              <a:solidFill>
                <a:schemeClr val="bg1">
                  <a:lumMod val="65000"/>
                </a:schemeClr>
              </a:solidFill>
              <a:latin typeface="Intel Clear Light" panose="020B0404020203020204" pitchFamily="34" charset="0"/>
              <a:ea typeface="Intel Clear Light" panose="020B0404020203020204" pitchFamily="34" charset="0"/>
              <a:cs typeface="Intel Clear Light" panose="020B0404020203020204"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888548205"/>
              </p:ext>
            </p:extLst>
          </p:nvPr>
        </p:nvGraphicFramePr>
        <p:xfrm>
          <a:off x="3124200" y="399964"/>
          <a:ext cx="3645159" cy="1190672"/>
        </p:xfrm>
        <a:graphic>
          <a:graphicData uri="http://schemas.openxmlformats.org/drawingml/2006/table">
            <a:tbl>
              <a:tblPr bandRow="1"/>
              <a:tblGrid>
                <a:gridCol w="1030923">
                  <a:extLst>
                    <a:ext uri="{9D8B030D-6E8A-4147-A177-3AD203B41FA5}">
                      <a16:colId xmlns:a16="http://schemas.microsoft.com/office/drawing/2014/main" val="20000"/>
                    </a:ext>
                  </a:extLst>
                </a:gridCol>
                <a:gridCol w="2614236">
                  <a:extLst>
                    <a:ext uri="{9D8B030D-6E8A-4147-A177-3AD203B41FA5}">
                      <a16:colId xmlns:a16="http://schemas.microsoft.com/office/drawing/2014/main" val="20001"/>
                    </a:ext>
                  </a:extLst>
                </a:gridCol>
              </a:tblGrid>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Role Nominated For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spcBef>
                          <a:spcPts val="0"/>
                        </a:spcBef>
                        <a:spcAft>
                          <a:spcPts val="0"/>
                        </a:spcAft>
                      </a:pPr>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Principal Engineer</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0"/>
                  </a:ext>
                </a:extLst>
              </a:tr>
              <a:tr h="243979">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Current Position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spcBef>
                          <a:spcPts val="0"/>
                        </a:spcBef>
                        <a:spcAft>
                          <a:spcPts val="0"/>
                        </a:spcAft>
                      </a:pPr>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Sr. Technical Lead</a:t>
                      </a:r>
                    </a:p>
                  </a:txBody>
                  <a:tcPr marL="68580" marR="68580" marT="0" marB="0">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1"/>
                  </a:ext>
                </a:extLst>
              </a:tr>
              <a:tr h="254163">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Technical Domain</a:t>
                      </a:r>
                      <a:endParaRPr lang="en-US" sz="800" b="1" i="0" u="none" strike="sngStrike" kern="1200" baseline="0" dirty="0">
                        <a:solidFill>
                          <a:srgbClr val="FF0000"/>
                        </a:solidFill>
                        <a:effectLst/>
                        <a:latin typeface="Intel Clear Light" panose="020B0404020203020204" pitchFamily="34" charset="0"/>
                        <a:ea typeface="Intel Clear Light" panose="020B0404020203020204" pitchFamily="34" charset="0"/>
                        <a:cs typeface="Intel Clear Light" panose="020B0404020203020204" pitchFamily="34" charset="0"/>
                      </a:endParaRP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Firmware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2"/>
                  </a:ext>
                </a:extLst>
              </a:tr>
              <a:tr h="238027">
                <a:tc>
                  <a:txBody>
                    <a:bodyPr/>
                    <a:lstStyle/>
                    <a:p>
                      <a:pPr marL="64008" marR="0" lvl="0" indent="0" algn="l" defTabSz="457200" rtl="0" eaLnBrk="1" fontAlgn="ctr" latinLnBrk="0" hangingPunct="1">
                        <a:lnSpc>
                          <a:spcPct val="100000"/>
                        </a:lnSpc>
                        <a:spcBef>
                          <a:spcPts val="0"/>
                        </a:spcBef>
                        <a:spcAft>
                          <a:spcPts val="0"/>
                        </a:spcAft>
                        <a:buClrTx/>
                        <a:buSzTx/>
                        <a:buFontTx/>
                        <a:buNone/>
                        <a:tabLst/>
                        <a:defRPr/>
                      </a:pPr>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Manager Name</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Richard McGrew</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3"/>
                  </a:ext>
                </a:extLst>
              </a:tr>
              <a:tr h="200340">
                <a:tc>
                  <a:txBody>
                    <a:bodyPr/>
                    <a:lstStyle/>
                    <a:p>
                      <a:pPr marL="64008" algn="l" defTabSz="457200" rtl="0" eaLnBrk="1" fontAlgn="ctr" latinLnBrk="0" hangingPunct="1"/>
                      <a:r>
                        <a:rPr lang="en-US" sz="800" b="1"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Staff Sponsor </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chemeClr val="accent1">
                        <a:lumMod val="20000"/>
                        <a:lumOff val="80000"/>
                      </a:schemeClr>
                    </a:solidFill>
                  </a:tcPr>
                </a:tc>
                <a:tc>
                  <a:txBody>
                    <a:bodyPr/>
                    <a:lstStyle/>
                    <a:p>
                      <a:pPr marL="60325" marR="0" indent="0" algn="l" defTabSz="914400" rtl="0" eaLnBrk="1" fontAlgn="ctr" latinLnBrk="0" hangingPunct="1">
                        <a:lnSpc>
                          <a:spcPct val="100000"/>
                        </a:lnSpc>
                        <a:spcBef>
                          <a:spcPts val="0"/>
                        </a:spcBef>
                        <a:spcAft>
                          <a:spcPts val="0"/>
                        </a:spcAft>
                        <a:buClrTx/>
                        <a:buSzTx/>
                        <a:buFontTx/>
                        <a:buNone/>
                        <a:tabLst/>
                        <a:defRPr/>
                      </a:pPr>
                      <a:r>
                        <a:rPr lang="en-US" sz="800" b="0" i="0" u="none" strike="noStrike" kern="1200" baseline="0" dirty="0">
                          <a:solidFill>
                            <a:schemeClr val="accent1"/>
                          </a:solidFill>
                          <a:effectLst/>
                          <a:latin typeface="Intel Clear Light" panose="020B0404020203020204" pitchFamily="34" charset="0"/>
                          <a:ea typeface="Intel Clear Light" panose="020B0404020203020204" pitchFamily="34" charset="0"/>
                          <a:cs typeface="Intel Clear Light" panose="020B0404020203020204" pitchFamily="34" charset="0"/>
                        </a:rPr>
                        <a:t>Dave Dixon</a:t>
                      </a:r>
                    </a:p>
                  </a:txBody>
                  <a:tcPr marL="7144" marR="7144" marT="7144" marB="0" anchor="ctr">
                    <a:lnL w="6350" cap="flat" cmpd="sng" algn="ctr">
                      <a:solidFill>
                        <a:srgbClr val="4A7EBB"/>
                      </a:solidFill>
                      <a:prstDash val="solid"/>
                      <a:round/>
                      <a:headEnd type="none" w="med" len="med"/>
                      <a:tailEnd type="none" w="med" len="med"/>
                    </a:lnL>
                    <a:lnR w="6350" cap="flat" cmpd="sng" algn="ctr">
                      <a:solidFill>
                        <a:srgbClr val="4A7EBB"/>
                      </a:solidFill>
                      <a:prstDash val="solid"/>
                      <a:round/>
                      <a:headEnd type="none" w="med" len="med"/>
                      <a:tailEnd type="none" w="med" len="med"/>
                    </a:lnR>
                    <a:lnT w="6350" cap="flat" cmpd="sng" algn="ctr">
                      <a:solidFill>
                        <a:srgbClr val="4A7EBB"/>
                      </a:solidFill>
                      <a:prstDash val="solid"/>
                      <a:round/>
                      <a:headEnd type="none" w="med" len="med"/>
                      <a:tailEnd type="none" w="med" len="med"/>
                    </a:lnT>
                    <a:lnB w="6350" cap="flat" cmpd="sng" algn="ctr">
                      <a:solidFill>
                        <a:srgbClr val="4A7EBB"/>
                      </a:solidFill>
                      <a:prstDash val="solid"/>
                      <a:round/>
                      <a:headEnd type="none" w="med" len="med"/>
                      <a:tailEnd type="none" w="med" len="med"/>
                    </a:lnB>
                    <a:solidFill>
                      <a:srgbClr val="DCE6F2"/>
                    </a:solidFill>
                  </a:tcPr>
                </a:tc>
                <a:extLst>
                  <a:ext uri="{0D108BD9-81ED-4DB2-BD59-A6C34878D82A}">
                    <a16:rowId xmlns:a16="http://schemas.microsoft.com/office/drawing/2014/main" val="10004"/>
                  </a:ext>
                </a:extLst>
              </a:tr>
            </a:tbl>
          </a:graphicData>
        </a:graphic>
      </p:graphicFrame>
      <p:sp>
        <p:nvSpPr>
          <p:cNvPr id="12" name="Footer Placeholder 2"/>
          <p:cNvSpPr>
            <a:spLocks noGrp="1"/>
          </p:cNvSpPr>
          <p:nvPr>
            <p:ph type="ftr" sz="quarter" idx="11"/>
          </p:nvPr>
        </p:nvSpPr>
        <p:spPr>
          <a:xfrm>
            <a:off x="3124200" y="4824387"/>
            <a:ext cx="2895600" cy="273844"/>
          </a:xfrm>
        </p:spPr>
        <p:txBody>
          <a:bodyPr/>
          <a:lstStyle/>
          <a:p>
            <a:r>
              <a:rPr lang="en-US"/>
              <a:t>Intel Confidential</a:t>
            </a:r>
          </a:p>
        </p:txBody>
      </p:sp>
      <p:sp>
        <p:nvSpPr>
          <p:cNvPr id="15" name="Title 1"/>
          <p:cNvSpPr txBox="1">
            <a:spLocks/>
          </p:cNvSpPr>
          <p:nvPr/>
        </p:nvSpPr>
        <p:spPr>
          <a:xfrm>
            <a:off x="6846004" y="76080"/>
            <a:ext cx="2065884" cy="309504"/>
          </a:xfrm>
          <a:prstGeom prst="rect">
            <a:avLst/>
          </a:prstGeom>
        </p:spPr>
        <p:txBody>
          <a:bodyPr/>
          <a:lstStyle>
            <a:lvl1pPr algn="l" defTabSz="457200" rtl="0" eaLnBrk="1" latinLnBrk="0" hangingPunct="1">
              <a:lnSpc>
                <a:spcPct val="100000"/>
              </a:lnSpc>
              <a:spcBef>
                <a:spcPct val="0"/>
              </a:spcBef>
              <a:buNone/>
              <a:defRPr sz="2800" b="1" kern="1200" spc="0" baseline="0">
                <a:solidFill>
                  <a:schemeClr val="accent1"/>
                </a:solidFill>
                <a:latin typeface="+mj-lt"/>
                <a:ea typeface="Intel Clear Light" panose="020B0404020203020204" pitchFamily="34" charset="0"/>
                <a:cs typeface="Intel Clear Light" panose="020B0404020203020204" pitchFamily="34" charset="0"/>
              </a:defRPr>
            </a:lvl1pPr>
          </a:lstStyle>
          <a:p>
            <a:pPr algn="r"/>
            <a:r>
              <a:rPr lang="en-US" sz="1200" b="0" dirty="0">
                <a:latin typeface="Intel Clear Pro" panose="020B0804020202060201" pitchFamily="34" charset="0"/>
                <a:ea typeface="Intel Clear Pro" panose="020B0804020202060201" pitchFamily="34" charset="0"/>
                <a:cs typeface="Intel Clear Pro" panose="020B0804020202060201" pitchFamily="34" charset="0"/>
              </a:rPr>
              <a:t>NSG PE/SPE Candidate Profile</a:t>
            </a:r>
            <a:endParaRPr lang="en-US" sz="1400" b="0" dirty="0">
              <a:latin typeface="Intel Clear Pro" panose="020B0804020202060201" pitchFamily="34" charset="0"/>
              <a:ea typeface="Intel Clear Pro" panose="020B0804020202060201" pitchFamily="34" charset="0"/>
              <a:cs typeface="Intel Clear Pro" panose="020B0804020202060201" pitchFamily="34" charset="0"/>
            </a:endParaRPr>
          </a:p>
        </p:txBody>
      </p:sp>
      <p:pic>
        <p:nvPicPr>
          <p:cNvPr id="16" name="Picture 15">
            <a:extLst>
              <a:ext uri="{FF2B5EF4-FFF2-40B4-BE49-F238E27FC236}">
                <a16:creationId xmlns:a16="http://schemas.microsoft.com/office/drawing/2014/main" id="{8B2A72FA-CF84-44F8-B145-BE45ED8CF4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99119" y="407385"/>
            <a:ext cx="1090421" cy="1183251"/>
          </a:xfrm>
          <a:prstGeom prst="rect">
            <a:avLst/>
          </a:prstGeom>
          <a:ln w="19050">
            <a:noFill/>
          </a:ln>
        </p:spPr>
      </p:pic>
    </p:spTree>
    <p:extLst>
      <p:ext uri="{BB962C8B-B14F-4D97-AF65-F5344CB8AC3E}">
        <p14:creationId xmlns:p14="http://schemas.microsoft.com/office/powerpoint/2010/main" val="6620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nt_PPT_Template_16X9_clr_040715">
  <a:themeElements>
    <a:clrScheme name="Intel 1">
      <a:dk1>
        <a:sysClr val="windowText" lastClr="000000"/>
      </a:dk1>
      <a:lt1>
        <a:sysClr val="window" lastClr="FFFFFF"/>
      </a:lt1>
      <a:dk2>
        <a:srgbClr val="003C71"/>
      </a:dk2>
      <a:lt2>
        <a:srgbClr val="B1BABF"/>
      </a:lt2>
      <a:accent1>
        <a:srgbClr val="003C71"/>
      </a:accent1>
      <a:accent2>
        <a:srgbClr val="0071C5"/>
      </a:accent2>
      <a:accent3>
        <a:srgbClr val="009CDA"/>
      </a:accent3>
      <a:accent4>
        <a:srgbClr val="F8D44C"/>
      </a:accent4>
      <a:accent5>
        <a:srgbClr val="FFA400"/>
      </a:accent5>
      <a:accent6>
        <a:srgbClr val="FF4E00"/>
      </a:accent6>
      <a:hlink>
        <a:srgbClr val="C3D600"/>
      </a:hlink>
      <a:folHlink>
        <a:srgbClr val="0071C5"/>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lumMod val="20000"/>
            <a:lumOff val="80000"/>
          </a:schemeClr>
        </a:solidFill>
      </a:spPr>
      <a:bodyPr vert="horz" lIns="0" tIns="0" rIns="0" bIns="0" rtlCol="0">
        <a:noAutofit/>
      </a:bodyPr>
      <a:lstStyle>
        <a:defPPr>
          <a:defRPr sz="1100" dirty="0"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9999EB0206494AA2984221E36CA74A" ma:contentTypeVersion="4" ma:contentTypeDescription="Create a new document." ma:contentTypeScope="" ma:versionID="0aae825b994811a4e71bc0a14e389b7e">
  <xsd:schema xmlns:xsd="http://www.w3.org/2001/XMLSchema" xmlns:xs="http://www.w3.org/2001/XMLSchema" xmlns:p="http://schemas.microsoft.com/office/2006/metadata/properties" xmlns:ns2="f043de63-1b78-4565-b5cd-e5a632974ba9" targetNamespace="http://schemas.microsoft.com/office/2006/metadata/properties" ma:root="true" ma:fieldsID="48e551ca6bcd309007d35e8136b5ddcd" ns2:_="">
    <xsd:import namespace="f043de63-1b78-4565-b5cd-e5a632974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3de63-1b78-4565-b5cd-e5a632974b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153E16-A33B-44EE-9306-3B5F62BA413D}">
  <ds:schemaRefs>
    <ds:schemaRef ds:uri="457d98e7-2c8f-4f7f-8499-51ba31382ae9"/>
    <ds:schemaRef ds:uri="http://schemas.microsoft.com/office/infopath/2007/PartnerControls"/>
    <ds:schemaRef ds:uri="http://purl.org/dc/dcmitype/"/>
    <ds:schemaRef ds:uri="17a4d980-a876-46f1-821c-d1a9a06bba8d"/>
    <ds:schemaRef ds:uri="http://www.w3.org/XML/1998/namespace"/>
    <ds:schemaRef ds:uri="http://purl.org/dc/terms/"/>
    <ds:schemaRef ds:uri="http://schemas.microsoft.com/office/2006/documentManagement/types"/>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87329DDE-4134-4740-9424-276B375BFC39}">
  <ds:schemaRefs>
    <ds:schemaRef ds:uri="http://schemas.microsoft.com/sharepoint/v3/contenttype/forms"/>
  </ds:schemaRefs>
</ds:datastoreItem>
</file>

<file path=customXml/itemProps3.xml><?xml version="1.0" encoding="utf-8"?>
<ds:datastoreItem xmlns:ds="http://schemas.openxmlformats.org/officeDocument/2006/customXml" ds:itemID="{FB2D66BD-0B02-4627-86E5-2115B8DF8EF0}"/>
</file>

<file path=docProps/app.xml><?xml version="1.0" encoding="utf-8"?>
<Properties xmlns="http://schemas.openxmlformats.org/officeDocument/2006/extended-properties" xmlns:vt="http://schemas.openxmlformats.org/officeDocument/2006/docPropsVTypes">
  <Template/>
  <TotalTime>21694</TotalTime>
  <Words>588</Words>
  <Application>Microsoft Office PowerPoint</Application>
  <PresentationFormat>On-screen Show (16:9)</PresentationFormat>
  <Paragraphs>54</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Intel Clear</vt:lpstr>
      <vt:lpstr>Intel Clear Light</vt:lpstr>
      <vt:lpstr>Intel Clear Pro</vt:lpstr>
      <vt:lpstr>Lucida Grande</vt:lpstr>
      <vt:lpstr>Wingdings</vt:lpstr>
      <vt:lpstr>Int_PPT_Template_16X9_clr_040715</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NSG PE/SPE Candidate Profile</dc:title>
  <dc:creator>Jeff;traci.young@intel.com</dc:creator>
  <cp:keywords>CTPClassification=CTP_NT</cp:keywords>
  <cp:lastModifiedBy>McGrew, Richard A</cp:lastModifiedBy>
  <cp:revision>652</cp:revision>
  <dcterms:created xsi:type="dcterms:W3CDTF">2015-03-23T21:00:27Z</dcterms:created>
  <dcterms:modified xsi:type="dcterms:W3CDTF">2020-11-12T01:18:12Z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0x010100EB9999EB0206494AA2984221E36CA74A</vt:lpwstr>
  </property>
  <property fmtid="{D5CDD505-2E9C-101B-9397-08002B2CF9AE}" pid="3" name="TitusGUID">
    <vt:lpwstr>dfd42eb9-dde6-45b2-b0ea-8a6fcab315d7</vt:lpwstr>
  </property>
  <property fmtid="{D5CDD505-2E9C-101B-9397-08002B2CF9AE}" pid="4" name="CTP_TimeStamp">
    <vt:lpwstr>2020-05-09 01:46:19Z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